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0" r:id="rId3"/>
    <p:sldId id="264" r:id="rId4"/>
    <p:sldId id="265" r:id="rId5"/>
    <p:sldId id="293" r:id="rId6"/>
    <p:sldId id="292" r:id="rId7"/>
    <p:sldId id="275" r:id="rId8"/>
    <p:sldId id="291" r:id="rId9"/>
    <p:sldId id="266" r:id="rId10"/>
    <p:sldId id="309" r:id="rId11"/>
    <p:sldId id="277" r:id="rId12"/>
    <p:sldId id="278" r:id="rId13"/>
    <p:sldId id="279" r:id="rId14"/>
    <p:sldId id="295" r:id="rId15"/>
    <p:sldId id="297" r:id="rId16"/>
    <p:sldId id="298" r:id="rId17"/>
    <p:sldId id="299" r:id="rId18"/>
    <p:sldId id="302" r:id="rId19"/>
    <p:sldId id="306" r:id="rId20"/>
    <p:sldId id="305" r:id="rId21"/>
    <p:sldId id="303" r:id="rId22"/>
    <p:sldId id="304" r:id="rId23"/>
    <p:sldId id="307" r:id="rId24"/>
    <p:sldId id="308" r:id="rId25"/>
    <p:sldId id="282" r:id="rId26"/>
    <p:sldId id="310" r:id="rId27"/>
    <p:sldId id="286" r:id="rId28"/>
    <p:sldId id="287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6"/>
    <a:srgbClr val="1195DB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27" autoAdjust="0"/>
  </p:normalViewPr>
  <p:slideViewPr>
    <p:cSldViewPr snapToGrid="0" showGuides="1">
      <p:cViewPr varScale="1">
        <p:scale>
          <a:sx n="69" d="100"/>
          <a:sy n="69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24D82-7364-4E34-876E-E231028E9EA6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F4C5-6E03-41D7-BE3B-8D4E1E0FA7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1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49AF-5B91-4914-AAC0-C49A6E0D1748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A217-9840-47BF-8125-5ECF53E272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大家好，我叫王一多，今天我和邵新洋师兄为大家带来清华大学</a:t>
            </a:r>
            <a:r>
              <a:rPr lang="en-US" altLang="zh-CN" dirty="0" smtClean="0"/>
              <a:t>Storage Research Group</a:t>
            </a:r>
            <a:r>
              <a:rPr lang="zh-CN" altLang="en-US" dirty="0" smtClean="0"/>
              <a:t>在</a:t>
            </a:r>
            <a:r>
              <a:rPr lang="en-US" altLang="zh-CN" dirty="0" smtClean="0"/>
              <a:t>OSDI21</a:t>
            </a:r>
            <a:r>
              <a:rPr lang="zh-CN" altLang="en-US" dirty="0" smtClean="0"/>
              <a:t>的文章：</a:t>
            </a:r>
            <a:r>
              <a:rPr lang="en-US" altLang="zh-CN" dirty="0" smtClean="0"/>
              <a:t>Nap</a:t>
            </a:r>
            <a:r>
              <a:rPr lang="zh-CN" altLang="en-US" dirty="0" smtClean="0"/>
              <a:t>的分享。这篇文章介绍了一种能使非易失性内存索引感知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架构的方法，并且是一种黑盒方法，接下来我们会具体介绍。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58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则要通过</a:t>
            </a:r>
            <a:r>
              <a:rPr lang="en-US" altLang="zh-CN" dirty="0" smtClean="0"/>
              <a:t>CPU</a:t>
            </a:r>
            <a:r>
              <a:rPr lang="zh-CN" altLang="en-US" dirty="0" smtClean="0"/>
              <a:t>间的专门通道如</a:t>
            </a:r>
            <a:r>
              <a:rPr lang="en-US" altLang="zh-CN" dirty="0" smtClean="0"/>
              <a:t>UPI</a:t>
            </a:r>
            <a:r>
              <a:rPr lang="zh-CN" altLang="en-US" dirty="0" smtClean="0"/>
              <a:t>来进行。这种设计虽然使得一个计算机能够有多个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，但是并非没有代价，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9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UPI</a:t>
            </a:r>
            <a:r>
              <a:rPr lang="zh-CN" altLang="en-US" dirty="0" smtClean="0"/>
              <a:t>本身是有</a:t>
            </a:r>
            <a:r>
              <a:rPr lang="en-US" altLang="zh-CN" dirty="0" smtClean="0"/>
              <a:t>100ns</a:t>
            </a:r>
            <a:r>
              <a:rPr lang="zh-CN" altLang="en-US" dirty="0" smtClean="0"/>
              <a:t>左右的延迟的，这使得访问远端内存或者</a:t>
            </a:r>
            <a:r>
              <a:rPr lang="en-US" altLang="zh-CN" dirty="0" smtClean="0"/>
              <a:t>PM</a:t>
            </a:r>
            <a:r>
              <a:rPr lang="zh-CN" altLang="en-US" dirty="0" smtClean="0"/>
              <a:t>的延迟都会较高。而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架构对</a:t>
            </a:r>
            <a:r>
              <a:rPr lang="en-US" altLang="zh-CN" dirty="0" smtClean="0"/>
              <a:t>PM</a:t>
            </a:r>
            <a:r>
              <a:rPr lang="zh-CN" altLang="en-US" dirty="0" smtClean="0"/>
              <a:t>的带宽有什么影响呢？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3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这里为具体探究，我们进行一组实验，使用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Optane</a:t>
            </a:r>
            <a:r>
              <a:rPr lang="en-US" altLang="zh-CN" dirty="0" smtClean="0"/>
              <a:t> PM</a:t>
            </a:r>
            <a:r>
              <a:rPr lang="zh-CN" altLang="en-US" dirty="0" smtClean="0"/>
              <a:t>进行读写测试，圆圈代表本地访问三角形则是远程访问，横坐标是线程数纵坐标是带宽。</a:t>
            </a:r>
            <a:endParaRPr lang="en-US" altLang="zh-CN" dirty="0" smtClean="0"/>
          </a:p>
          <a:p>
            <a:r>
              <a:rPr lang="zh-CN" altLang="en-US" dirty="0" smtClean="0"/>
              <a:t>可以看到随着线程数的增长，读写带宽也随之提升。虽然写带宽很快带到了上限，但目前看起来一切都还正常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然而，当我们继续增加线程数，可以看到一个明显的现象：写带宽明显下降，尤其是远程写带宽在线程数达到</a:t>
            </a:r>
            <a:r>
              <a:rPr lang="en-US" altLang="zh-CN" dirty="0" smtClean="0"/>
              <a:t>8</a:t>
            </a:r>
            <a:r>
              <a:rPr lang="zh-CN" altLang="en-US" dirty="0" smtClean="0"/>
              <a:t>后跌入谷底，不到</a:t>
            </a:r>
            <a:r>
              <a:rPr lang="en-US" altLang="zh-CN" dirty="0" smtClean="0"/>
              <a:t>0.25GB/s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17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</a:t>
            </a:r>
            <a:r>
              <a:rPr lang="en-US" altLang="zh-CN" dirty="0" smtClean="0"/>
              <a:t>PM</a:t>
            </a:r>
            <a:r>
              <a:rPr lang="zh-CN" altLang="en-US" dirty="0" smtClean="0"/>
              <a:t>的这个特性给我们带来的一个启示就是：一个</a:t>
            </a:r>
            <a:r>
              <a:rPr lang="en-US" altLang="zh-CN" dirty="0" smtClean="0"/>
              <a:t>PM</a:t>
            </a:r>
            <a:r>
              <a:rPr lang="zh-CN" altLang="en-US" dirty="0" smtClean="0"/>
              <a:t>系统应当尽量避免远程的</a:t>
            </a:r>
            <a:r>
              <a:rPr lang="en-US" altLang="zh-CN" dirty="0" smtClean="0"/>
              <a:t>PM</a:t>
            </a:r>
            <a:r>
              <a:rPr lang="zh-CN" altLang="en-US" dirty="0" smtClean="0"/>
              <a:t>访问，特别是写。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98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那么目前的</a:t>
            </a:r>
            <a:r>
              <a:rPr lang="en-US" altLang="zh-CN" dirty="0" smtClean="0"/>
              <a:t>PM</a:t>
            </a:r>
            <a:r>
              <a:rPr lang="zh-CN" altLang="en-US" dirty="0" smtClean="0"/>
              <a:t>索引有做到这一点吗？这里以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，一个知名的</a:t>
            </a:r>
            <a:r>
              <a:rPr lang="en-US" altLang="zh-CN" dirty="0" smtClean="0"/>
              <a:t>PM </a:t>
            </a:r>
            <a:r>
              <a:rPr lang="zh-CN" altLang="en-US" dirty="0" smtClean="0"/>
              <a:t>索引为例进行分析。</a:t>
            </a:r>
            <a:endParaRPr lang="en-US" altLang="zh-CN" dirty="0" smtClean="0"/>
          </a:p>
          <a:p>
            <a:r>
              <a:rPr lang="zh-CN" altLang="en-US" dirty="0" smtClean="0"/>
              <a:t>实验在具有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Numa</a:t>
            </a:r>
            <a:r>
              <a:rPr lang="en-US" altLang="zh-CN" dirty="0" smtClean="0"/>
              <a:t> node</a:t>
            </a:r>
            <a:r>
              <a:rPr lang="zh-CN" altLang="en-US" dirty="0" smtClean="0"/>
              <a:t>的机器上进行，每个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18</a:t>
            </a:r>
            <a:r>
              <a:rPr lang="zh-CN" altLang="en-US" dirty="0" smtClean="0"/>
              <a:t>个核。使用读写混合的工作负载，用</a:t>
            </a:r>
            <a:r>
              <a:rPr lang="en-US" altLang="zh-CN" dirty="0" smtClean="0"/>
              <a:t>zipfian0.99</a:t>
            </a:r>
            <a:r>
              <a:rPr lang="zh-CN" altLang="en-US" dirty="0" smtClean="0"/>
              <a:t>作为参数读写</a:t>
            </a:r>
            <a:r>
              <a:rPr lang="en-US" altLang="zh-CN" dirty="0" smtClean="0"/>
              <a:t>8</a:t>
            </a:r>
            <a:r>
              <a:rPr lang="zh-CN" altLang="en-US" dirty="0" smtClean="0"/>
              <a:t>字节长度的</a:t>
            </a:r>
            <a:r>
              <a:rPr lang="en-US" altLang="zh-CN" dirty="0" smtClean="0"/>
              <a:t>KV</a:t>
            </a:r>
          </a:p>
          <a:p>
            <a:r>
              <a:rPr lang="zh-CN" altLang="en-US" dirty="0" smtClean="0"/>
              <a:t>接下来我们来分析实验结果，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49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横坐标是线程数，从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到</a:t>
            </a:r>
            <a:r>
              <a:rPr lang="en-US" altLang="zh-CN" dirty="0" smtClean="0"/>
              <a:t>72</a:t>
            </a:r>
            <a:r>
              <a:rPr lang="zh-CN" altLang="en-US" dirty="0" smtClean="0"/>
              <a:t>，纵坐标则是吞吐量，越高越好。</a:t>
            </a:r>
            <a:endParaRPr lang="en-US" altLang="zh-CN" dirty="0" smtClean="0"/>
          </a:p>
          <a:p>
            <a:r>
              <a:rPr lang="zh-CN" altLang="en-US" dirty="0" smtClean="0"/>
              <a:t>可以看到在线程数从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增加到</a:t>
            </a:r>
            <a:r>
              <a:rPr lang="en-US" altLang="zh-CN" dirty="0" smtClean="0"/>
              <a:t>18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的吞吐量几乎线性扩展。这时只使用了一个</a:t>
            </a:r>
            <a:r>
              <a:rPr lang="en-US" altLang="zh-CN" dirty="0" smtClean="0"/>
              <a:t>CPU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01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而当线程数超过</a:t>
            </a:r>
            <a:r>
              <a:rPr lang="en-US" altLang="zh-CN" dirty="0" smtClean="0"/>
              <a:t>18</a:t>
            </a:r>
            <a:r>
              <a:rPr lang="zh-CN" altLang="en-US" dirty="0" smtClean="0"/>
              <a:t>，也就是逐渐引入远程</a:t>
            </a:r>
            <a:r>
              <a:rPr lang="en-US" altLang="zh-CN" dirty="0" smtClean="0"/>
              <a:t>PM</a:t>
            </a:r>
            <a:r>
              <a:rPr lang="zh-CN" altLang="en-US" dirty="0" smtClean="0"/>
              <a:t>访问后，吞吐量的上升逐渐缓慢了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7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</a:t>
            </a:r>
            <a:r>
              <a:rPr lang="en-US" altLang="zh-CN" dirty="0" err="1" smtClean="0"/>
              <a:t>nume</a:t>
            </a:r>
            <a:r>
              <a:rPr lang="en-US" altLang="zh-CN" dirty="0" smtClean="0"/>
              <a:t> node</a:t>
            </a:r>
            <a:r>
              <a:rPr lang="zh-CN" altLang="en-US" dirty="0" smtClean="0"/>
              <a:t>的数量增加到</a:t>
            </a:r>
            <a:r>
              <a:rPr lang="en-US" altLang="zh-CN" dirty="0" smtClean="0"/>
              <a:t>3</a:t>
            </a:r>
            <a:r>
              <a:rPr lang="zh-CN" altLang="en-US" dirty="0" smtClean="0"/>
              <a:t>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个时，可以发现性能无法再提升了。这是由于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没有针对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架构设计，没有考虑到远程</a:t>
            </a:r>
            <a:r>
              <a:rPr lang="en-US" altLang="zh-CN" dirty="0" smtClean="0"/>
              <a:t>PM</a:t>
            </a:r>
            <a:r>
              <a:rPr lang="zh-CN" altLang="en-US" dirty="0" smtClean="0"/>
              <a:t>访问的影响。我们简单介绍一下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的访问流程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44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CCEH</a:t>
            </a:r>
            <a:r>
              <a:rPr lang="zh-CN" altLang="en-US" dirty="0" smtClean="0"/>
              <a:t>是一种可扩展哈希的改进版，传统的可扩展哈希有</a:t>
            </a:r>
            <a:r>
              <a:rPr lang="en-US" altLang="zh-CN" dirty="0" smtClean="0"/>
              <a:t>Directory </a:t>
            </a:r>
            <a:r>
              <a:rPr lang="zh-CN" altLang="en-US" dirty="0" smtClean="0"/>
              <a:t>层核</a:t>
            </a:r>
            <a:r>
              <a:rPr lang="en-US" altLang="zh-CN" dirty="0" smtClean="0"/>
              <a:t>Bucket</a:t>
            </a:r>
            <a:r>
              <a:rPr lang="zh-CN" altLang="en-US" dirty="0" smtClean="0"/>
              <a:t>层，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则在其中额外加了一个</a:t>
            </a:r>
            <a:r>
              <a:rPr lang="en-US" altLang="zh-CN" dirty="0" smtClean="0"/>
              <a:t>Segment</a:t>
            </a:r>
            <a:r>
              <a:rPr lang="zh-CN" altLang="en-US" dirty="0" smtClean="0"/>
              <a:t>层，这里我们只需要知道大体架构。</a:t>
            </a:r>
            <a:endParaRPr lang="en-US" altLang="zh-CN" dirty="0" smtClean="0"/>
          </a:p>
          <a:p>
            <a:r>
              <a:rPr lang="zh-CN" altLang="en-US" dirty="0" smtClean="0"/>
              <a:t>当一个线程想要增加进行一个</a:t>
            </a:r>
            <a:r>
              <a:rPr lang="en-US" altLang="zh-CN" dirty="0" smtClean="0"/>
              <a:t>CCEH insert</a:t>
            </a:r>
            <a:r>
              <a:rPr lang="zh-CN" altLang="en-US" dirty="0" smtClean="0"/>
              <a:t>操作时，它首先会读取</a:t>
            </a:r>
            <a:r>
              <a:rPr lang="en-US" altLang="zh-CN" dirty="0" smtClean="0"/>
              <a:t>CCEH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Directory</a:t>
            </a:r>
            <a:r>
              <a:rPr lang="zh-CN" altLang="en-US" dirty="0" smtClean="0"/>
              <a:t>层查找对应的</a:t>
            </a:r>
            <a:r>
              <a:rPr lang="en-US" altLang="zh-CN" dirty="0" smtClean="0"/>
              <a:t>Segment</a:t>
            </a:r>
            <a:r>
              <a:rPr lang="zh-CN" altLang="en-US" dirty="0" smtClean="0"/>
              <a:t>，这地方可能会引入一个远程</a:t>
            </a:r>
            <a:r>
              <a:rPr lang="en-US" altLang="zh-CN" dirty="0" smtClean="0"/>
              <a:t>PM</a:t>
            </a:r>
            <a:r>
              <a:rPr lang="zh-CN" altLang="en-US" dirty="0" smtClean="0"/>
              <a:t>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7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然后对其上锁，这里可能是一个远程</a:t>
            </a:r>
            <a:r>
              <a:rPr lang="en-US" altLang="zh-CN" dirty="0" smtClean="0"/>
              <a:t>PM</a:t>
            </a:r>
            <a:r>
              <a:rPr lang="zh-CN" altLang="en-US" dirty="0" smtClean="0"/>
              <a:t>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34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首先简单介绍一下</a:t>
            </a:r>
            <a:r>
              <a:rPr lang="en-US" altLang="zh-CN" dirty="0" smtClean="0"/>
              <a:t>PM</a:t>
            </a:r>
            <a:r>
              <a:rPr lang="zh-CN" altLang="en-US" dirty="0" smtClean="0"/>
              <a:t>。我们都知道传统计算机中有两大类存储设备，高带宽低延迟但不具有持久性的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内存，以及低带宽高延迟，但在断电后依然能够完好保存数据的块设备。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3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接着读</a:t>
            </a:r>
            <a:r>
              <a:rPr lang="en-US" altLang="zh-CN" dirty="0" smtClean="0"/>
              <a:t>segment</a:t>
            </a:r>
            <a:r>
              <a:rPr lang="zh-CN" altLang="en-US" dirty="0" smtClean="0"/>
              <a:t>查找对应的</a:t>
            </a:r>
            <a:r>
              <a:rPr lang="en-US" altLang="zh-CN" dirty="0" smtClean="0"/>
              <a:t>bucket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6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插入新的</a:t>
            </a:r>
            <a:r>
              <a:rPr lang="en-US" altLang="zh-CN" dirty="0" err="1" smtClean="0"/>
              <a:t>kv</a:t>
            </a:r>
            <a:r>
              <a:rPr lang="zh-CN" altLang="en-US" dirty="0" smtClean="0"/>
              <a:t>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687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更新原本</a:t>
            </a:r>
            <a:r>
              <a:rPr lang="en-US" altLang="zh-CN" dirty="0" smtClean="0"/>
              <a:t>segment</a:t>
            </a:r>
            <a:r>
              <a:rPr lang="zh-CN" altLang="en-US" dirty="0" smtClean="0"/>
              <a:t>的指针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32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Unlock</a:t>
            </a:r>
            <a:r>
              <a:rPr lang="zh-CN" altLang="en-US" dirty="0" smtClean="0"/>
              <a:t>，完成</a:t>
            </a:r>
            <a:endParaRPr lang="en-US" altLang="zh-CN" dirty="0" smtClean="0"/>
          </a:p>
          <a:p>
            <a:r>
              <a:rPr lang="zh-CN" altLang="en-US" dirty="0" smtClean="0"/>
              <a:t>这个流程最多可能会有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次远程</a:t>
            </a:r>
            <a:r>
              <a:rPr lang="en-US" altLang="zh-CN" dirty="0" smtClean="0"/>
              <a:t>PM</a:t>
            </a:r>
            <a:r>
              <a:rPr lang="zh-CN" altLang="en-US" dirty="0" smtClean="0"/>
              <a:t>写入，也是为什么在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架构下性能表现较差的原因。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70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所以这里作者进一步提出：一个高性能的</a:t>
            </a:r>
            <a:r>
              <a:rPr lang="en-US" altLang="zh-CN" dirty="0" smtClean="0"/>
              <a:t>PM</a:t>
            </a:r>
            <a:r>
              <a:rPr lang="zh-CN" altLang="en-US" dirty="0" smtClean="0"/>
              <a:t>索引应当是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感知的，特别是对于写操作。</a:t>
            </a:r>
            <a:endParaRPr lang="en-US" altLang="zh-CN" dirty="0" smtClean="0"/>
          </a:p>
          <a:p>
            <a:r>
              <a:rPr lang="zh-CN" altLang="en-US" dirty="0" smtClean="0"/>
              <a:t>那么到现在我们知道了目前的</a:t>
            </a:r>
            <a:r>
              <a:rPr lang="en-US" altLang="zh-CN" dirty="0" smtClean="0"/>
              <a:t>PM</a:t>
            </a:r>
            <a:r>
              <a:rPr lang="zh-CN" altLang="en-US" dirty="0" smtClean="0"/>
              <a:t> 索引不适合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场景，但是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3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目前其实以及有了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感知的内存索引技术，能否把他们直接套用到</a:t>
            </a:r>
            <a:r>
              <a:rPr lang="en-US" altLang="zh-CN" dirty="0" smtClean="0"/>
              <a:t>PM</a:t>
            </a:r>
            <a:r>
              <a:rPr lang="zh-CN" altLang="en-US" dirty="0" smtClean="0"/>
              <a:t>上呢？这里以</a:t>
            </a:r>
            <a:r>
              <a:rPr lang="en-US" altLang="zh-CN" dirty="0" smtClean="0"/>
              <a:t>state-of</a:t>
            </a:r>
            <a:r>
              <a:rPr lang="en-US" altLang="zh-CN" baseline="0" dirty="0" smtClean="0"/>
              <a:t>-the-art</a:t>
            </a:r>
            <a:r>
              <a:rPr lang="zh-CN" altLang="en-US" baseline="0" dirty="0" smtClean="0"/>
              <a:t>的内存技术</a:t>
            </a:r>
            <a:r>
              <a:rPr lang="en-US" altLang="zh-CN" baseline="0" dirty="0" smtClean="0"/>
              <a:t>NR</a:t>
            </a:r>
            <a:r>
              <a:rPr lang="zh-CN" altLang="en-US" baseline="0" dirty="0" smtClean="0"/>
              <a:t>为例，它的核心思想有两点，一个是每个</a:t>
            </a:r>
            <a:r>
              <a:rPr lang="en-US" altLang="zh-CN" baseline="0" dirty="0" smtClean="0"/>
              <a:t>NUMA</a:t>
            </a:r>
            <a:r>
              <a:rPr lang="zh-CN" altLang="en-US" baseline="0" dirty="0" smtClean="0"/>
              <a:t>节点都有索引节点的</a:t>
            </a:r>
            <a:r>
              <a:rPr lang="en-US" altLang="zh-CN" baseline="0" dirty="0" smtClean="0"/>
              <a:t>replica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34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二是使用一个共享的日志来在不同节点间进行同步。但是这种方法放到</a:t>
            </a:r>
            <a:r>
              <a:rPr lang="en-US" altLang="zh-CN" dirty="0" smtClean="0"/>
              <a:t>PM</a:t>
            </a:r>
            <a:r>
              <a:rPr lang="zh-CN" altLang="en-US" dirty="0" smtClean="0"/>
              <a:t>场景下并不适用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261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作者提出了几点原因，首先是不支持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crash-consistency,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以及空间开销大。其实空间开销大这点我个人觉得是不太站得住脚的，因为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还贵，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耗得起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理应也耗得起。但是下一点原因是很强的：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这种方法会有很大的访问放大，虽然是本地访问，但是我们前面提到：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的带宽相对于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轻松上百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的带宽要低得多，再加上访问放大，对于本不富裕的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带宽可谓是雪上加霜。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基于现有的观察，作者提出了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，接下来的部分将由邵新洋师兄来进行介绍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3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快速读靠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，快速写和断电</a:t>
            </a:r>
            <a:r>
              <a:rPr lang="en-US" altLang="zh-CN" dirty="0" smtClean="0"/>
              <a:t>consistency</a:t>
            </a:r>
            <a:r>
              <a:rPr lang="zh-CN" altLang="en-US" dirty="0" smtClean="0"/>
              <a:t>靠</a:t>
            </a:r>
            <a:r>
              <a:rPr lang="en-US" altLang="zh-CN" dirty="0" smtClean="0"/>
              <a:t>PM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7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而非易失性内存，也就是</a:t>
            </a:r>
            <a:r>
              <a:rPr lang="en-US" altLang="zh-CN" dirty="0" smtClean="0"/>
              <a:t>PM</a:t>
            </a:r>
            <a:r>
              <a:rPr lang="zh-CN" altLang="en-US" dirty="0" smtClean="0"/>
              <a:t>，则是结合了两者长处的一种新型设备。</a:t>
            </a:r>
            <a:endParaRPr lang="en-US" altLang="zh-CN" dirty="0" smtClean="0"/>
          </a:p>
          <a:p>
            <a:r>
              <a:rPr lang="zh-CN" altLang="en-US" dirty="0" smtClean="0"/>
              <a:t>它的访问延迟在</a:t>
            </a:r>
            <a:r>
              <a:rPr lang="en-US" altLang="zh-CN" dirty="0" smtClean="0"/>
              <a:t>300ns</a:t>
            </a:r>
            <a:r>
              <a:rPr lang="zh-CN" altLang="en-US" dirty="0" smtClean="0"/>
              <a:t>左右，虽然差于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，但是已经是同一个量级了，同时它还具有介于块设备与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之间的带宽与容量，并且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90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为了保证新</a:t>
            </a:r>
            <a:r>
              <a:rPr lang="en-US" altLang="zh-CN" dirty="0" smtClean="0"/>
              <a:t>KV</a:t>
            </a:r>
            <a:r>
              <a:rPr lang="zh-CN" altLang="en-US" dirty="0" smtClean="0"/>
              <a:t>对数值的一致性，在写到</a:t>
            </a:r>
            <a:r>
              <a:rPr lang="en-US" altLang="zh-CN" dirty="0" smtClean="0"/>
              <a:t>PC-View</a:t>
            </a:r>
            <a:r>
              <a:rPr lang="zh-CN" altLang="en-US" dirty="0" smtClean="0"/>
              <a:t>之前需要读一次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，获取版本号和写锁。</a:t>
            </a:r>
            <a:r>
              <a:rPr lang="en-US" altLang="zh-CN" dirty="0" smtClean="0"/>
              <a:t>PC-View</a:t>
            </a:r>
            <a:r>
              <a:rPr lang="zh-CN" altLang="en-US" dirty="0" smtClean="0"/>
              <a:t>写完之后，还需要在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中更新对应的值。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02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61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PM</a:t>
            </a:r>
            <a:r>
              <a:rPr lang="zh-CN" altLang="en-US" dirty="0" smtClean="0"/>
              <a:t>具有块设备的可持久化的特点，因此，</a:t>
            </a:r>
            <a:r>
              <a:rPr lang="en-US" altLang="zh-CN" dirty="0" smtClean="0"/>
              <a:t>PM</a:t>
            </a:r>
            <a:r>
              <a:rPr lang="zh-CN" altLang="en-US" dirty="0" smtClean="0"/>
              <a:t>的出现为构建大容量、低延迟、崩溃可恢复的新型计算机系统带来了无数机遇与挑战。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81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索引便是其中一个重要的机遇。传统的内存索引不具有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crash-consistency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则带来了这种可能，但又来带了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 line flush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的高开销。为此已经有许多的研究人员，在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年第一款商用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诞生前，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NV-Tree [FAST15]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B+Tree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由于崩溃后内部节点可通过叶子结点重建，所以只对叶子节点保证强一致性，减少对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flush</a:t>
            </a: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FPTree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[SIGMOD16]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叶子节点与内部节点分层存储，内部节点保存在内存，叶子节点保存在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clfB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-tree[TOS18]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尽量保证每个节点的大小与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cacheline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(64B)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的大小相近，减少对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次数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FAST_FAIR[FAST18]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B+Tree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允许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cacheline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(64B)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内部存在不一致状态和重复数据，并通过利用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字节操作的原子性来保证故障恢复，从而减少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次数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CCEH[FAST’19]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实现了面向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的可扩展哈希表，对过设计对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 line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友好的层级结构加速索引查找速度，并实现了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lazy deletion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和原子更新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6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以及它诞生后，有许多的工作在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DRAM-PM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混合或者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PM-only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的场景下进行了内存索引的研究。同时，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DPTree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[VLDB19]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内存和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混合存储，内存存储只读的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tree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的内部节点，通过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 log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保证一致性（还引入了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bloom filter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等技术来优化读）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Clevel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[ATC20]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通过多层哈希和无锁的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设计实现在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上的哈希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uTree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[VLDB20]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专注解决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 Index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中由</a:t>
            </a:r>
            <a:r>
              <a:rPr lang="en-US" altLang="zh-CN" dirty="0" smtClean="0"/>
              <a:t>Sort, split, merge</a:t>
            </a:r>
            <a:r>
              <a:rPr lang="zh-CN" altLang="en-US" dirty="0" smtClean="0"/>
              <a:t>等（</a:t>
            </a:r>
            <a:r>
              <a:rPr lang="en-US" altLang="zh-CN" dirty="0" smtClean="0"/>
              <a:t>SROs</a:t>
            </a:r>
            <a:r>
              <a:rPr lang="zh-CN" altLang="en-US" dirty="0" smtClean="0"/>
              <a:t>）操作带来的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的长尾问题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B+tree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中的索引节点和需要做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 node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都放在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07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也有一些研究讲传统的内存索引转化为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索引，来获得较好的索引性能与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crash-consistency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。但是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Recipe[SOSP19]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提出了将原有的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index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转换为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PM-Index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的准则，可以以尽量少的代码修改，将现有的成熟的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转换为具有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crash-consistency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 Index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，并完成了数个转换实例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TIPS[ATC21] </a:t>
            </a:r>
            <a:endParaRPr lang="zh-CN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Pronto[ASPLOS20]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62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虽然有这么多先前的工作，但是本文作者提出：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架构对</a:t>
            </a:r>
            <a:r>
              <a:rPr lang="en-US" altLang="zh-CN" dirty="0" smtClean="0"/>
              <a:t>PM index</a:t>
            </a:r>
            <a:r>
              <a:rPr lang="zh-CN" altLang="en-US" dirty="0" smtClean="0"/>
              <a:t>的影响还没有被完全搞清楚，而这项工作便是第一个针对</a:t>
            </a:r>
            <a:r>
              <a:rPr lang="en-US" altLang="zh-CN" dirty="0" err="1" smtClean="0"/>
              <a:t>numa</a:t>
            </a:r>
            <a:r>
              <a:rPr lang="zh-CN" altLang="en-US" dirty="0" smtClean="0"/>
              <a:t>架构下</a:t>
            </a:r>
            <a:r>
              <a:rPr lang="en-US" altLang="zh-CN" dirty="0" smtClean="0"/>
              <a:t>PM index</a:t>
            </a:r>
            <a:r>
              <a:rPr lang="zh-CN" altLang="en-US" dirty="0" smtClean="0"/>
              <a:t>深入探讨的工作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53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这里简单介绍一下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架构。</a:t>
            </a:r>
            <a:r>
              <a:rPr lang="en-US" altLang="zh-CN" dirty="0" smtClean="0"/>
              <a:t>NUMA, Non-Uniform Memory Access</a:t>
            </a:r>
            <a:r>
              <a:rPr lang="zh-CN" altLang="en-US" dirty="0" smtClean="0"/>
              <a:t>，这是一种多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架构，每个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有自己管理的本地内存，而如果要访问其他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管理的内存，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A217-9840-47BF-8125-5ECF53E272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6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947B6A-4B73-4BD1-9F1B-A1EB82EA820D}" type="datetimeFigureOut">
              <a:rPr lang="zh-CN" altLang="en-US" smtClean="0"/>
              <a:pPr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7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0" y="2516700"/>
            <a:ext cx="12192000" cy="688515"/>
          </a:xfrm>
        </p:spPr>
        <p:txBody>
          <a:bodyPr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4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 b="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000" b="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1800" b="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600" b="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2000" b="1" baseline="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 smtClean="0"/>
              <a:t>First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Second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Third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Forth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V="1">
            <a:off x="838200" y="1064805"/>
            <a:ext cx="105156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2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5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200" b="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62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685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200" b="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7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6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9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6" r:id="rId4"/>
    <p:sldLayoutId id="2147483677" r:id="rId5"/>
    <p:sldLayoutId id="2147483675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840828"/>
            <a:ext cx="12184381" cy="4104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85" y="5856826"/>
            <a:ext cx="3268588" cy="567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7620" y="1618592"/>
            <a:ext cx="12192000" cy="16206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Nap: A Black-Box Approach to NUMA-Aware</a:t>
            </a:r>
          </a:p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Memory Indexes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0380" y="39257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/>
              <a:t>Qing Wang, </a:t>
            </a:r>
            <a:r>
              <a:rPr lang="en-US" altLang="zh-CN" sz="2000" dirty="0" err="1"/>
              <a:t>Youyou</a:t>
            </a:r>
            <a:r>
              <a:rPr lang="en-US" altLang="zh-CN" sz="2000" dirty="0"/>
              <a:t> Lu, </a:t>
            </a:r>
            <a:r>
              <a:rPr lang="en-US" altLang="zh-CN" sz="2000" dirty="0" err="1"/>
              <a:t>Junru</a:t>
            </a:r>
            <a:r>
              <a:rPr lang="en-US" altLang="zh-CN" sz="2000" dirty="0"/>
              <a:t> Li, </a:t>
            </a:r>
            <a:r>
              <a:rPr lang="en-US" altLang="zh-CN" sz="2000" dirty="0" err="1"/>
              <a:t>Jiwu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Shu</a:t>
            </a:r>
          </a:p>
          <a:p>
            <a:pPr algn="ctr"/>
            <a:r>
              <a:rPr lang="en-US" altLang="zh-CN" sz="2000" dirty="0" smtClean="0"/>
              <a:t>Tsinghua </a:t>
            </a:r>
            <a:r>
              <a:rPr lang="en-US" altLang="zh-CN" sz="2000" dirty="0"/>
              <a:t>University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6141" y="327941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OSDI 21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4713" y="5281310"/>
            <a:ext cx="6647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smtClean="0"/>
              <a:t>Shared by </a:t>
            </a:r>
            <a:r>
              <a:rPr lang="en-US" altLang="zh-CN" sz="2000" i="1" dirty="0" err="1" smtClean="0"/>
              <a:t>Yiduo</a:t>
            </a:r>
            <a:r>
              <a:rPr lang="en-US" altLang="zh-CN" sz="2000" i="1" dirty="0" smtClean="0"/>
              <a:t> Wang, Xinyang Shao at USTC Reading Group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55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NUMA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1894083"/>
            <a:ext cx="1080345" cy="108034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99819" y="1711754"/>
            <a:ext cx="922832" cy="919242"/>
          </a:xfrm>
          <a:prstGeom prst="rect">
            <a:avLst/>
          </a:prstGeom>
        </p:spPr>
      </p:pic>
      <p:pic>
        <p:nvPicPr>
          <p:cNvPr id="10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2523863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44377" y="260645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8200" y="194885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119306" y="2160865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29390" y="2777940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415872" y="214016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0</a:t>
            </a:r>
            <a:endParaRPr lang="zh-CN" altLang="en-US" sz="2400" dirty="0"/>
          </a:p>
        </p:txBody>
      </p:sp>
      <p:pic>
        <p:nvPicPr>
          <p:cNvPr id="18" name="内容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4259529"/>
            <a:ext cx="1080345" cy="1080345"/>
          </a:xfrm>
          <a:prstGeom prst="rect">
            <a:avLst/>
          </a:prstGeom>
        </p:spPr>
      </p:pic>
      <p:pic>
        <p:nvPicPr>
          <p:cNvPr id="19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4889309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844377" y="497189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838200" y="4314301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3119306" y="4526311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29390" y="5143386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415872" y="450561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1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89097" y="4080858"/>
            <a:ext cx="922832" cy="919242"/>
          </a:xfrm>
          <a:prstGeom prst="rect">
            <a:avLst/>
          </a:prstGeom>
        </p:spPr>
      </p:pic>
      <p:sp>
        <p:nvSpPr>
          <p:cNvPr id="26" name="左右箭头 25"/>
          <p:cNvSpPr/>
          <p:nvPr/>
        </p:nvSpPr>
        <p:spPr>
          <a:xfrm rot="5400000">
            <a:off x="4152612" y="3380496"/>
            <a:ext cx="1177160" cy="472965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977675" y="3480025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73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NUMA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1894083"/>
            <a:ext cx="1080345" cy="108034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99819" y="1711754"/>
            <a:ext cx="922832" cy="919242"/>
          </a:xfrm>
          <a:prstGeom prst="rect">
            <a:avLst/>
          </a:prstGeom>
        </p:spPr>
      </p:pic>
      <p:pic>
        <p:nvPicPr>
          <p:cNvPr id="10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2523863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44377" y="260645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8200" y="194885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119306" y="2160865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29390" y="2777940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415872" y="214016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0</a:t>
            </a:r>
            <a:endParaRPr lang="zh-CN" altLang="en-US" sz="2400" dirty="0"/>
          </a:p>
        </p:txBody>
      </p:sp>
      <p:pic>
        <p:nvPicPr>
          <p:cNvPr id="18" name="内容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4259529"/>
            <a:ext cx="1080345" cy="1080345"/>
          </a:xfrm>
          <a:prstGeom prst="rect">
            <a:avLst/>
          </a:prstGeom>
        </p:spPr>
      </p:pic>
      <p:pic>
        <p:nvPicPr>
          <p:cNvPr id="19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4889309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844377" y="497189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838200" y="4314301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3119306" y="4526311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29390" y="5143386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415872" y="450561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1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89097" y="4080858"/>
            <a:ext cx="922832" cy="919242"/>
          </a:xfrm>
          <a:prstGeom prst="rect">
            <a:avLst/>
          </a:prstGeom>
        </p:spPr>
      </p:pic>
      <p:sp>
        <p:nvSpPr>
          <p:cNvPr id="26" name="左右箭头 25"/>
          <p:cNvSpPr/>
          <p:nvPr/>
        </p:nvSpPr>
        <p:spPr>
          <a:xfrm rot="5400000">
            <a:off x="4152612" y="3380496"/>
            <a:ext cx="1177160" cy="472965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977675" y="3480025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92462" y="1742092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28459" y="235649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99107" y="4073102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104" y="46875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47761" y="3107431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r>
              <a:rPr lang="en-US" altLang="zh-CN" dirty="0" smtClean="0"/>
              <a:t>: NUMA impact on PM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3*128G </a:t>
            </a:r>
            <a:r>
              <a:rPr lang="en-US" altLang="zh-CN" dirty="0" err="1"/>
              <a:t>Optane</a:t>
            </a:r>
            <a:r>
              <a:rPr lang="en-US" altLang="zh-CN" dirty="0"/>
              <a:t> </a:t>
            </a:r>
            <a:r>
              <a:rPr lang="en-US" altLang="zh-CN" dirty="0" smtClean="0"/>
              <a:t>DIMMs</a:t>
            </a:r>
          </a:p>
          <a:p>
            <a:r>
              <a:rPr lang="en-US" altLang="zh-CN" dirty="0" smtClean="0"/>
              <a:t>Read/Write test, </a:t>
            </a:r>
            <a:r>
              <a:rPr lang="en-US" altLang="zh-CN" dirty="0"/>
              <a:t>varying threads 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79" y="2402762"/>
            <a:ext cx="8296275" cy="3590925"/>
          </a:xfrm>
          <a:prstGeom prst="rect">
            <a:avLst/>
          </a:prstGeom>
        </p:spPr>
      </p:pic>
      <p:cxnSp>
        <p:nvCxnSpPr>
          <p:cNvPr id="38" name="直接箭头连接符 37"/>
          <p:cNvCxnSpPr/>
          <p:nvPr/>
        </p:nvCxnSpPr>
        <p:spPr>
          <a:xfrm>
            <a:off x="3853519" y="3840872"/>
            <a:ext cx="462456" cy="71470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647090" y="2746401"/>
            <a:ext cx="2606565" cy="2438400"/>
            <a:chOff x="3647090" y="2153470"/>
            <a:chExt cx="2606565" cy="2438400"/>
          </a:xfrm>
        </p:grpSpPr>
        <p:sp>
          <p:nvSpPr>
            <p:cNvPr id="6" name="矩形 5"/>
            <p:cNvSpPr/>
            <p:nvPr/>
          </p:nvSpPr>
          <p:spPr>
            <a:xfrm>
              <a:off x="3647090" y="2153470"/>
              <a:ext cx="260656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90" y="2191570"/>
              <a:ext cx="123825" cy="2143125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657115" y="2746401"/>
            <a:ext cx="2606565" cy="2438400"/>
            <a:chOff x="3647090" y="2153470"/>
            <a:chExt cx="2606565" cy="2438400"/>
          </a:xfrm>
        </p:grpSpPr>
        <p:sp>
          <p:nvSpPr>
            <p:cNvPr id="35" name="矩形 34"/>
            <p:cNvSpPr/>
            <p:nvPr/>
          </p:nvSpPr>
          <p:spPr>
            <a:xfrm>
              <a:off x="3647090" y="2153470"/>
              <a:ext cx="260656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90" y="2191570"/>
              <a:ext cx="1238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4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3*128G </a:t>
            </a:r>
            <a:r>
              <a:rPr lang="en-US" altLang="zh-CN" dirty="0" err="1"/>
              <a:t>Optane</a:t>
            </a:r>
            <a:r>
              <a:rPr lang="en-US" altLang="zh-CN" dirty="0"/>
              <a:t> </a:t>
            </a:r>
            <a:r>
              <a:rPr lang="en-US" altLang="zh-CN" dirty="0" smtClean="0"/>
              <a:t>DIMMs</a:t>
            </a:r>
          </a:p>
          <a:p>
            <a:r>
              <a:rPr lang="en-US" altLang="zh-CN" dirty="0" smtClean="0"/>
              <a:t>Read/Write test, </a:t>
            </a:r>
            <a:r>
              <a:rPr lang="en-US" altLang="zh-CN" dirty="0"/>
              <a:t>varying threads 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4173"/>
            <a:ext cx="6008469" cy="2600681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838200" y="4884600"/>
            <a:ext cx="10239703" cy="935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system should </a:t>
            </a:r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accessing </a:t>
            </a: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PM, especially </a:t>
            </a:r>
            <a:r>
              <a:rPr lang="en-US" altLang="zh-C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writes.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2175641" y="3100552"/>
            <a:ext cx="462456" cy="71470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</a:t>
            </a:r>
            <a:r>
              <a:rPr lang="en-US" altLang="zh-CN" dirty="0" smtClean="0"/>
              <a:t>CCEH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 </a:t>
            </a:r>
            <a:r>
              <a:rPr lang="en-US" altLang="zh-CN" dirty="0"/>
              <a:t>as an example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Setup: 18 cores * 4 NUMA nodes, </a:t>
            </a:r>
            <a:br>
              <a:rPr lang="en-US" altLang="zh-CN" dirty="0"/>
            </a:br>
            <a:r>
              <a:rPr lang="en-US" altLang="zh-CN" dirty="0"/>
              <a:t>	   50%write, </a:t>
            </a:r>
            <a:r>
              <a:rPr lang="en-US" altLang="zh-CN" dirty="0" err="1"/>
              <a:t>Zipfian</a:t>
            </a:r>
            <a:r>
              <a:rPr lang="en-US" altLang="zh-CN" dirty="0"/>
              <a:t> 0.99, 8-bytes value</a:t>
            </a:r>
          </a:p>
        </p:txBody>
      </p:sp>
      <p:sp>
        <p:nvSpPr>
          <p:cNvPr id="5" name="矩形 4"/>
          <p:cNvSpPr/>
          <p:nvPr/>
        </p:nvSpPr>
        <p:spPr>
          <a:xfrm>
            <a:off x="4981415" y="6007686"/>
            <a:ext cx="6372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[1] Write-optimized 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dynamic hashing for persistent 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memory. FAST19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example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Setup: 18 cores * 4 NUMA nodes, </a:t>
            </a:r>
            <a:br>
              <a:rPr lang="en-US" altLang="zh-CN" dirty="0"/>
            </a:br>
            <a:r>
              <a:rPr lang="en-US" altLang="zh-CN" dirty="0"/>
              <a:t>	   50%write, </a:t>
            </a:r>
            <a:r>
              <a:rPr lang="en-US" altLang="zh-CN" dirty="0" err="1"/>
              <a:t>Zipfian</a:t>
            </a:r>
            <a:r>
              <a:rPr lang="en-US" altLang="zh-CN" dirty="0"/>
              <a:t> 0.99, 8-bytes value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3029"/>
            <a:ext cx="5038725" cy="3181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rot="1867468">
            <a:off x="1636350" y="3546300"/>
            <a:ext cx="620111" cy="1526635"/>
          </a:xfrm>
          <a:prstGeom prst="ellipse">
            <a:avLst/>
          </a:prstGeom>
          <a:noFill/>
          <a:ln w="28575"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41568" y="4474045"/>
            <a:ext cx="278794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node: scales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example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Setup: 18 cores * 4 NUMA nodes, </a:t>
            </a:r>
            <a:br>
              <a:rPr lang="en-US" altLang="zh-CN" dirty="0"/>
            </a:br>
            <a:r>
              <a:rPr lang="en-US" altLang="zh-CN" dirty="0"/>
              <a:t>	   50%write, </a:t>
            </a:r>
            <a:r>
              <a:rPr lang="en-US" altLang="zh-CN" dirty="0" err="1"/>
              <a:t>Zipfian</a:t>
            </a:r>
            <a:r>
              <a:rPr lang="en-US" altLang="zh-CN" dirty="0"/>
              <a:t> 0.99, 8-bytes value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3029"/>
            <a:ext cx="5038725" cy="3181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rot="4000109">
            <a:off x="2644920" y="2852168"/>
            <a:ext cx="620111" cy="994575"/>
          </a:xfrm>
          <a:prstGeom prst="ellipse">
            <a:avLst/>
          </a:prstGeom>
          <a:noFill/>
          <a:ln w="28575"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57562" y="3369444"/>
            <a:ext cx="289053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nodes: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down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example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Setup: 18 cores * 4 NUMA nodes, </a:t>
            </a:r>
            <a:br>
              <a:rPr lang="en-US" altLang="zh-CN" dirty="0"/>
            </a:br>
            <a:r>
              <a:rPr lang="en-US" altLang="zh-CN" dirty="0"/>
              <a:t>	   50%write, </a:t>
            </a:r>
            <a:r>
              <a:rPr lang="en-US" altLang="zh-CN" dirty="0" err="1"/>
              <a:t>Zipfian</a:t>
            </a:r>
            <a:r>
              <a:rPr lang="en-US" altLang="zh-CN" dirty="0"/>
              <a:t> 0.99, 8-bytes value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3029"/>
            <a:ext cx="5038725" cy="3181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rot="5400000">
            <a:off x="4005415" y="2101480"/>
            <a:ext cx="620111" cy="1915817"/>
          </a:xfrm>
          <a:prstGeom prst="ellipse">
            <a:avLst/>
          </a:prstGeom>
          <a:noFill/>
          <a:ln w="28575">
            <a:solidFill>
              <a:srgbClr val="D8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34919" y="3464567"/>
            <a:ext cx="378180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nodes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fluctuates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9" y="2944040"/>
            <a:ext cx="378372" cy="3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Persistent Memory</a:t>
            </a:r>
            <a:endParaRPr lang="zh-CN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13923"/>
              </p:ext>
            </p:extLst>
          </p:nvPr>
        </p:nvGraphicFramePr>
        <p:xfrm>
          <a:off x="1308100" y="2081741"/>
          <a:ext cx="6862764" cy="27254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7588">
                  <a:extLst>
                    <a:ext uri="{9D8B030D-6E8A-4147-A177-3AD203B41FA5}">
                      <a16:colId xmlns:a16="http://schemas.microsoft.com/office/drawing/2014/main" val="1614386313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1309107152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2713869741"/>
                    </a:ext>
                  </a:extLst>
                </a:gridCol>
              </a:tblGrid>
              <a:tr h="45423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Memory(DRAM)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Device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01437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High(&gt;100GB/s)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(~500MB/s)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34462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Low(~100ns)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(~50us)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9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541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Byte-addressable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77332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9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9" y="2944040"/>
            <a:ext cx="378372" cy="378372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049379" y="36377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search segment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2546963" y="3750704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9" y="2944040"/>
            <a:ext cx="378372" cy="378372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049379" y="36377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search segment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2546963" y="3750704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 flipH="1">
            <a:off x="2546963" y="4310403"/>
            <a:ext cx="6863736" cy="289005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15951" y="372725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local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9479494" y="4373581"/>
            <a:ext cx="1083731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9" y="2944040"/>
            <a:ext cx="378372" cy="378372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049379" y="36377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search segment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2546963" y="3750704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15951" y="372725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local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9479494" y="4373581"/>
            <a:ext cx="1083731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049379" y="4632319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update pointer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2546963" y="4745279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>
            <a:off x="2546963" y="4310403"/>
            <a:ext cx="6863736" cy="289005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49379" y="36377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search segment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2546963" y="3750704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15951" y="372725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local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9479494" y="4373581"/>
            <a:ext cx="1083731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049379" y="4632319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update pointer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2546963" y="4745279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>
            <a:off x="2546963" y="4310403"/>
            <a:ext cx="6863736" cy="289005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2885" y="276835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⑥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unlock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67" y="2775693"/>
            <a:ext cx="412124" cy="412124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3746297" y="5603070"/>
            <a:ext cx="4465068" cy="575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remote PM read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PM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CCEH as an </a:t>
            </a:r>
            <a:r>
              <a:rPr lang="en-US" altLang="zh-CN" dirty="0" smtClean="0"/>
              <a:t>example</a:t>
            </a:r>
            <a:endParaRPr lang="en-US" alt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7567449" y="1713186"/>
            <a:ext cx="31531" cy="38678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67141" y="507961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0933" y="5079617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 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6460" y="1934727"/>
            <a:ext cx="936735" cy="493987"/>
            <a:chOff x="8126460" y="1934727"/>
            <a:chExt cx="936735" cy="493987"/>
          </a:xfrm>
        </p:grpSpPr>
        <p:sp>
          <p:nvSpPr>
            <p:cNvPr id="19" name="椭圆 18"/>
            <p:cNvSpPr/>
            <p:nvPr/>
          </p:nvSpPr>
          <p:spPr>
            <a:xfrm>
              <a:off x="8126460" y="1934727"/>
              <a:ext cx="936735" cy="493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295284" y="1990264"/>
              <a:ext cx="599089" cy="382914"/>
            </a:xfrm>
            <a:custGeom>
              <a:avLst/>
              <a:gdLst>
                <a:gd name="connsiteX0" fmla="*/ 0 w 1103587"/>
                <a:gd name="connsiteY0" fmla="*/ 295255 h 646638"/>
                <a:gd name="connsiteX1" fmla="*/ 336331 w 1103587"/>
                <a:gd name="connsiteY1" fmla="*/ 11475 h 646638"/>
                <a:gd name="connsiteX2" fmla="*/ 735725 w 1103587"/>
                <a:gd name="connsiteY2" fmla="*/ 642096 h 646638"/>
                <a:gd name="connsiteX3" fmla="*/ 1103587 w 1103587"/>
                <a:gd name="connsiteY3" fmla="*/ 295255 h 6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587" h="646638">
                  <a:moveTo>
                    <a:pt x="0" y="295255"/>
                  </a:moveTo>
                  <a:cubicBezTo>
                    <a:pt x="106855" y="124461"/>
                    <a:pt x="213710" y="-46332"/>
                    <a:pt x="336331" y="11475"/>
                  </a:cubicBezTo>
                  <a:cubicBezTo>
                    <a:pt x="458952" y="69282"/>
                    <a:pt x="607849" y="594799"/>
                    <a:pt x="735725" y="642096"/>
                  </a:cubicBezTo>
                  <a:cubicBezTo>
                    <a:pt x="863601" y="689393"/>
                    <a:pt x="1031766" y="353062"/>
                    <a:pt x="1103587" y="295255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948264" y="249096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877645" y="2090853"/>
            <a:ext cx="3272050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324337" y="1742770"/>
            <a:ext cx="2421788" cy="674609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6476" y="2244742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directory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read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6621" y="2977511"/>
            <a:ext cx="325821" cy="2406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67148" y="54549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17662246">
            <a:off x="2146384" y="2646685"/>
            <a:ext cx="610093" cy="159938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0786" y="2597146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get segment, 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49379" y="363774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search segment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2546963" y="3750704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015951" y="372725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local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9479494" y="4373581"/>
            <a:ext cx="1083731" cy="400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zh-CN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049379" y="4632319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update pointer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2546963" y="4745279"/>
            <a:ext cx="502416" cy="420413"/>
          </a:xfrm>
          <a:custGeom>
            <a:avLst/>
            <a:gdLst>
              <a:gd name="connsiteX0" fmla="*/ 0 w 631109"/>
              <a:gd name="connsiteY0" fmla="*/ 0 h 420413"/>
              <a:gd name="connsiteX1" fmla="*/ 630621 w 631109"/>
              <a:gd name="connsiteY1" fmla="*/ 168165 h 420413"/>
              <a:gd name="connsiteX2" fmla="*/ 105104 w 631109"/>
              <a:gd name="connsiteY2" fmla="*/ 420413 h 4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09" h="420413">
                <a:moveTo>
                  <a:pt x="0" y="0"/>
                </a:moveTo>
                <a:cubicBezTo>
                  <a:pt x="306552" y="49048"/>
                  <a:pt x="613104" y="98096"/>
                  <a:pt x="630621" y="168165"/>
                </a:cubicBezTo>
                <a:cubicBezTo>
                  <a:pt x="648138" y="238234"/>
                  <a:pt x="189187" y="409903"/>
                  <a:pt x="105104" y="4204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>
            <a:off x="2546963" y="4310403"/>
            <a:ext cx="6863736" cy="289005"/>
          </a:xfrm>
          <a:custGeom>
            <a:avLst/>
            <a:gdLst>
              <a:gd name="connsiteX0" fmla="*/ 2039007 w 2039007"/>
              <a:gd name="connsiteY0" fmla="*/ 674609 h 674609"/>
              <a:gd name="connsiteX1" fmla="*/ 1051035 w 2039007"/>
              <a:gd name="connsiteY1" fmla="*/ 1947 h 674609"/>
              <a:gd name="connsiteX2" fmla="*/ 0 w 2039007"/>
              <a:gd name="connsiteY2" fmla="*/ 474913 h 67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7" h="674609">
                <a:moveTo>
                  <a:pt x="2039007" y="674609"/>
                </a:moveTo>
                <a:cubicBezTo>
                  <a:pt x="1714938" y="354919"/>
                  <a:pt x="1390869" y="35230"/>
                  <a:pt x="1051035" y="1947"/>
                </a:cubicBezTo>
                <a:cubicBezTo>
                  <a:pt x="711200" y="-31336"/>
                  <a:pt x="157655" y="371561"/>
                  <a:pt x="0" y="474913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2885" y="276835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⑥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unlock</a:t>
            </a:r>
          </a:p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remote write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67" y="2775693"/>
            <a:ext cx="412124" cy="412124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280919" y="5645068"/>
            <a:ext cx="7395823" cy="575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 PM index should be NUMA-aware, especially for writes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 impact on PM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Migrate NUMA-aware DRAM indexes solution to PM?</a:t>
            </a:r>
          </a:p>
          <a:p>
            <a:r>
              <a:rPr lang="en-US" altLang="zh-CN" dirty="0" smtClean="0"/>
              <a:t>State-of-the-art: Node Replication(NR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)</a:t>
            </a:r>
          </a:p>
        </p:txBody>
      </p:sp>
      <p:sp>
        <p:nvSpPr>
          <p:cNvPr id="3" name="椭圆 2"/>
          <p:cNvSpPr/>
          <p:nvPr/>
        </p:nvSpPr>
        <p:spPr>
          <a:xfrm>
            <a:off x="1860333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8388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59726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8995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60333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52878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3" idx="5"/>
            <a:endCxn id="6" idx="0"/>
          </p:cNvCxnSpPr>
          <p:nvPr/>
        </p:nvCxnSpPr>
        <p:spPr>
          <a:xfrm>
            <a:off x="2201236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" idx="3"/>
            <a:endCxn id="5" idx="0"/>
          </p:cNvCxnSpPr>
          <p:nvPr/>
        </p:nvCxnSpPr>
        <p:spPr>
          <a:xfrm flipH="1">
            <a:off x="1608085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7" idx="0"/>
          </p:cNvCxnSpPr>
          <p:nvPr/>
        </p:nvCxnSpPr>
        <p:spPr>
          <a:xfrm flipH="1">
            <a:off x="1208692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6" idx="3"/>
            <a:endCxn id="8" idx="0"/>
          </p:cNvCxnSpPr>
          <p:nvPr/>
        </p:nvCxnSpPr>
        <p:spPr>
          <a:xfrm flipH="1">
            <a:off x="2060030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5"/>
            <a:endCxn id="9" idx="0"/>
          </p:cNvCxnSpPr>
          <p:nvPr/>
        </p:nvCxnSpPr>
        <p:spPr>
          <a:xfrm>
            <a:off x="2600629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722588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480591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59520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407575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58913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008182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859520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852065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>
            <a:stCxn id="35" idx="5"/>
            <a:endCxn id="37" idx="0"/>
          </p:cNvCxnSpPr>
          <p:nvPr/>
        </p:nvCxnSpPr>
        <p:spPr>
          <a:xfrm>
            <a:off x="6200423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5" idx="3"/>
            <a:endCxn id="36" idx="0"/>
          </p:cNvCxnSpPr>
          <p:nvPr/>
        </p:nvCxnSpPr>
        <p:spPr>
          <a:xfrm flipH="1">
            <a:off x="5607272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6" idx="3"/>
            <a:endCxn id="38" idx="0"/>
          </p:cNvCxnSpPr>
          <p:nvPr/>
        </p:nvCxnSpPr>
        <p:spPr>
          <a:xfrm flipH="1">
            <a:off x="5207879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7" idx="3"/>
            <a:endCxn id="39" idx="0"/>
          </p:cNvCxnSpPr>
          <p:nvPr/>
        </p:nvCxnSpPr>
        <p:spPr>
          <a:xfrm flipH="1">
            <a:off x="6059217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5"/>
            <a:endCxn id="40" idx="0"/>
          </p:cNvCxnSpPr>
          <p:nvPr/>
        </p:nvCxnSpPr>
        <p:spPr>
          <a:xfrm>
            <a:off x="6599816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679735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479778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33147" y="2521765"/>
            <a:ext cx="456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NUMA nodes maintains a replica</a:t>
            </a:r>
          </a:p>
        </p:txBody>
      </p:sp>
      <p:sp>
        <p:nvSpPr>
          <p:cNvPr id="10" name="矩形 9"/>
          <p:cNvSpPr/>
          <p:nvPr/>
        </p:nvSpPr>
        <p:spPr>
          <a:xfrm>
            <a:off x="5917833" y="6099047"/>
            <a:ext cx="617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[2] Black-box Concurrent Data Structures for NUMA Architectures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Motivation: NUMA-aware DRAM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Migrate </a:t>
            </a:r>
            <a:r>
              <a:rPr lang="en-US" altLang="zh-CN" dirty="0" smtClean="0"/>
              <a:t>NUMA-aware DRAM indexes solution </a:t>
            </a:r>
            <a:r>
              <a:rPr lang="en-US" altLang="zh-CN" dirty="0"/>
              <a:t>to PM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State-of-the-art: Node Replication(NR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)</a:t>
            </a:r>
          </a:p>
        </p:txBody>
      </p:sp>
      <p:sp>
        <p:nvSpPr>
          <p:cNvPr id="3" name="椭圆 2"/>
          <p:cNvSpPr/>
          <p:nvPr/>
        </p:nvSpPr>
        <p:spPr>
          <a:xfrm>
            <a:off x="1860333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8388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59726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8995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60333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52878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3" idx="5"/>
            <a:endCxn id="6" idx="0"/>
          </p:cNvCxnSpPr>
          <p:nvPr/>
        </p:nvCxnSpPr>
        <p:spPr>
          <a:xfrm>
            <a:off x="2201236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" idx="3"/>
            <a:endCxn id="5" idx="0"/>
          </p:cNvCxnSpPr>
          <p:nvPr/>
        </p:nvCxnSpPr>
        <p:spPr>
          <a:xfrm flipH="1">
            <a:off x="1608085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7" idx="0"/>
          </p:cNvCxnSpPr>
          <p:nvPr/>
        </p:nvCxnSpPr>
        <p:spPr>
          <a:xfrm flipH="1">
            <a:off x="1208692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6" idx="3"/>
            <a:endCxn id="8" idx="0"/>
          </p:cNvCxnSpPr>
          <p:nvPr/>
        </p:nvCxnSpPr>
        <p:spPr>
          <a:xfrm flipH="1">
            <a:off x="2060030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5"/>
            <a:endCxn id="9" idx="0"/>
          </p:cNvCxnSpPr>
          <p:nvPr/>
        </p:nvCxnSpPr>
        <p:spPr>
          <a:xfrm>
            <a:off x="2600629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722588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480591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59520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407575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58913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008182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859520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852065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>
            <a:stCxn id="35" idx="5"/>
            <a:endCxn id="37" idx="0"/>
          </p:cNvCxnSpPr>
          <p:nvPr/>
        </p:nvCxnSpPr>
        <p:spPr>
          <a:xfrm>
            <a:off x="6200423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5" idx="3"/>
            <a:endCxn id="36" idx="0"/>
          </p:cNvCxnSpPr>
          <p:nvPr/>
        </p:nvCxnSpPr>
        <p:spPr>
          <a:xfrm flipH="1">
            <a:off x="5607272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6" idx="3"/>
            <a:endCxn id="38" idx="0"/>
          </p:cNvCxnSpPr>
          <p:nvPr/>
        </p:nvCxnSpPr>
        <p:spPr>
          <a:xfrm flipH="1">
            <a:off x="5207879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7" idx="3"/>
            <a:endCxn id="39" idx="0"/>
          </p:cNvCxnSpPr>
          <p:nvPr/>
        </p:nvCxnSpPr>
        <p:spPr>
          <a:xfrm flipH="1">
            <a:off x="6059217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5"/>
            <a:endCxn id="40" idx="0"/>
          </p:cNvCxnSpPr>
          <p:nvPr/>
        </p:nvCxnSpPr>
        <p:spPr>
          <a:xfrm>
            <a:off x="6599816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679735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479778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81629" y="2900935"/>
            <a:ext cx="418416" cy="2533843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316091" y="566859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Shared op log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4098693" y="3659117"/>
            <a:ext cx="2970" cy="13700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533147" y="2521765"/>
            <a:ext cx="4561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NUMA nodes maintains a replica</a:t>
            </a:r>
          </a:p>
          <a:p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Synchronize by replaying log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7833" y="6099047"/>
            <a:ext cx="617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[2] Black-box Concurrent Data Structures for NUMA Architectures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NUMA-aware DRAM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Migrate </a:t>
            </a:r>
            <a:r>
              <a:rPr lang="en-US" altLang="zh-CN" dirty="0" smtClean="0"/>
              <a:t>NUMA-aware DRAM indexes solution </a:t>
            </a:r>
            <a:r>
              <a:rPr lang="en-US" altLang="zh-CN" dirty="0"/>
              <a:t>to PM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State-of-the-art: Node Replication(NR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)</a:t>
            </a:r>
          </a:p>
        </p:txBody>
      </p:sp>
      <p:sp>
        <p:nvSpPr>
          <p:cNvPr id="3" name="椭圆 2"/>
          <p:cNvSpPr/>
          <p:nvPr/>
        </p:nvSpPr>
        <p:spPr>
          <a:xfrm>
            <a:off x="1860333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8388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59726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8995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60333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52878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3" idx="5"/>
            <a:endCxn id="6" idx="0"/>
          </p:cNvCxnSpPr>
          <p:nvPr/>
        </p:nvCxnSpPr>
        <p:spPr>
          <a:xfrm>
            <a:off x="2201236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" idx="3"/>
            <a:endCxn id="5" idx="0"/>
          </p:cNvCxnSpPr>
          <p:nvPr/>
        </p:nvCxnSpPr>
        <p:spPr>
          <a:xfrm flipH="1">
            <a:off x="1608085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7" idx="0"/>
          </p:cNvCxnSpPr>
          <p:nvPr/>
        </p:nvCxnSpPr>
        <p:spPr>
          <a:xfrm flipH="1">
            <a:off x="1208692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6" idx="3"/>
            <a:endCxn id="8" idx="0"/>
          </p:cNvCxnSpPr>
          <p:nvPr/>
        </p:nvCxnSpPr>
        <p:spPr>
          <a:xfrm flipH="1">
            <a:off x="2060030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5"/>
            <a:endCxn id="9" idx="0"/>
          </p:cNvCxnSpPr>
          <p:nvPr/>
        </p:nvCxnSpPr>
        <p:spPr>
          <a:xfrm>
            <a:off x="2600629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722588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480591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59520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407575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58913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008182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859520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852065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>
            <a:stCxn id="35" idx="5"/>
            <a:endCxn id="37" idx="0"/>
          </p:cNvCxnSpPr>
          <p:nvPr/>
        </p:nvCxnSpPr>
        <p:spPr>
          <a:xfrm>
            <a:off x="6200423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5" idx="3"/>
            <a:endCxn id="36" idx="0"/>
          </p:cNvCxnSpPr>
          <p:nvPr/>
        </p:nvCxnSpPr>
        <p:spPr>
          <a:xfrm flipH="1">
            <a:off x="5607272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6" idx="3"/>
            <a:endCxn id="38" idx="0"/>
          </p:cNvCxnSpPr>
          <p:nvPr/>
        </p:nvCxnSpPr>
        <p:spPr>
          <a:xfrm flipH="1">
            <a:off x="5207879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7" idx="3"/>
            <a:endCxn id="39" idx="0"/>
          </p:cNvCxnSpPr>
          <p:nvPr/>
        </p:nvCxnSpPr>
        <p:spPr>
          <a:xfrm flipH="1">
            <a:off x="6059217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5"/>
            <a:endCxn id="40" idx="0"/>
          </p:cNvCxnSpPr>
          <p:nvPr/>
        </p:nvCxnSpPr>
        <p:spPr>
          <a:xfrm>
            <a:off x="6599816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679735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479778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81629" y="2900935"/>
            <a:ext cx="418416" cy="2533843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316091" y="566859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Shared op log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4098693" y="3659117"/>
            <a:ext cx="2970" cy="13700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533147" y="2521765"/>
            <a:ext cx="456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NUMA nodes maintains a replica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Synchronize by replaying log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8092966" y="3201510"/>
            <a:ext cx="76200" cy="68307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7821016" y="3765556"/>
            <a:ext cx="2711669" cy="77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crash-consistency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consumption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17833" y="6099047"/>
            <a:ext cx="617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[2] Black-box Concurrent Data Structures for NUMA Architectures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箭头连接符 50"/>
          <p:cNvCxnSpPr/>
          <p:nvPr/>
        </p:nvCxnSpPr>
        <p:spPr>
          <a:xfrm flipV="1">
            <a:off x="8092966" y="3201510"/>
            <a:ext cx="76200" cy="68307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7821016" y="3765556"/>
            <a:ext cx="2711669" cy="77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crash-consistency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consumption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NUMA-aware DRAM Index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Migrate </a:t>
            </a:r>
            <a:r>
              <a:rPr lang="en-US" altLang="zh-CN" dirty="0" smtClean="0"/>
              <a:t>NUMA-aware DRAM indexes solution </a:t>
            </a:r>
            <a:r>
              <a:rPr lang="en-US" altLang="zh-CN" dirty="0"/>
              <a:t>to PM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State-of-the-art: Node Replication(NR</a:t>
            </a:r>
            <a:r>
              <a:rPr lang="en-US" altLang="zh-CN" baseline="30000" dirty="0" smtClean="0"/>
              <a:t>[2]</a:t>
            </a:r>
            <a:r>
              <a:rPr lang="en-US" altLang="zh-CN" dirty="0" smtClean="0"/>
              <a:t>)</a:t>
            </a:r>
          </a:p>
        </p:txBody>
      </p:sp>
      <p:sp>
        <p:nvSpPr>
          <p:cNvPr id="3" name="椭圆 2"/>
          <p:cNvSpPr/>
          <p:nvPr/>
        </p:nvSpPr>
        <p:spPr>
          <a:xfrm>
            <a:off x="1860333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8388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59726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8995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60333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52878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3" idx="5"/>
            <a:endCxn id="6" idx="0"/>
          </p:cNvCxnSpPr>
          <p:nvPr/>
        </p:nvCxnSpPr>
        <p:spPr>
          <a:xfrm>
            <a:off x="2201236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" idx="3"/>
            <a:endCxn id="5" idx="0"/>
          </p:cNvCxnSpPr>
          <p:nvPr/>
        </p:nvCxnSpPr>
        <p:spPr>
          <a:xfrm flipH="1">
            <a:off x="1608085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7" idx="0"/>
          </p:cNvCxnSpPr>
          <p:nvPr/>
        </p:nvCxnSpPr>
        <p:spPr>
          <a:xfrm flipH="1">
            <a:off x="1208692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6" idx="3"/>
            <a:endCxn id="8" idx="0"/>
          </p:cNvCxnSpPr>
          <p:nvPr/>
        </p:nvCxnSpPr>
        <p:spPr>
          <a:xfrm flipH="1">
            <a:off x="2060030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5"/>
            <a:endCxn id="9" idx="0"/>
          </p:cNvCxnSpPr>
          <p:nvPr/>
        </p:nvCxnSpPr>
        <p:spPr>
          <a:xfrm>
            <a:off x="2600629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722588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480591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59520" y="269064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407575" y="3674379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58913" y="3653358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008182" y="4566745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859520" y="4585901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852065" y="4566744"/>
            <a:ext cx="399393" cy="462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>
            <a:stCxn id="35" idx="5"/>
            <a:endCxn id="37" idx="0"/>
          </p:cNvCxnSpPr>
          <p:nvPr/>
        </p:nvCxnSpPr>
        <p:spPr>
          <a:xfrm>
            <a:off x="6200423" y="3085378"/>
            <a:ext cx="258187" cy="5679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5" idx="3"/>
            <a:endCxn id="36" idx="0"/>
          </p:cNvCxnSpPr>
          <p:nvPr/>
        </p:nvCxnSpPr>
        <p:spPr>
          <a:xfrm flipH="1">
            <a:off x="5607272" y="3085378"/>
            <a:ext cx="310738" cy="589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6" idx="3"/>
            <a:endCxn id="38" idx="0"/>
          </p:cNvCxnSpPr>
          <p:nvPr/>
        </p:nvCxnSpPr>
        <p:spPr>
          <a:xfrm flipH="1">
            <a:off x="5207879" y="4069109"/>
            <a:ext cx="258186" cy="49763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7" idx="3"/>
            <a:endCxn id="39" idx="0"/>
          </p:cNvCxnSpPr>
          <p:nvPr/>
        </p:nvCxnSpPr>
        <p:spPr>
          <a:xfrm flipH="1">
            <a:off x="6059217" y="4048088"/>
            <a:ext cx="258186" cy="5378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37" idx="5"/>
            <a:endCxn id="40" idx="0"/>
          </p:cNvCxnSpPr>
          <p:nvPr/>
        </p:nvCxnSpPr>
        <p:spPr>
          <a:xfrm>
            <a:off x="6599816" y="4048088"/>
            <a:ext cx="451946" cy="5186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679735" y="2491964"/>
            <a:ext cx="2761591" cy="3351787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479778" y="52939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81629" y="2900935"/>
            <a:ext cx="418416" cy="2533843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316091" y="566859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Shared op log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4098693" y="3659117"/>
            <a:ext cx="2970" cy="13700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533147" y="2521765"/>
            <a:ext cx="456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NUMA nodes maintains a replica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Synchronize by replaying log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 flipV="1">
            <a:off x="8149453" y="2816772"/>
            <a:ext cx="227292" cy="207508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7877503" y="4772826"/>
            <a:ext cx="3647092" cy="1070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Amplifying local accesses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PM: lower bandwidth 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17833" y="6099047"/>
            <a:ext cx="617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[2] Black-box Concurrent Data Structures for NUMA Architectures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Key Idea (1) - Making Hot Accesses NUMA-Aware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Modern workloads always feature skewed access patterns</a:t>
            </a:r>
          </a:p>
          <a:p>
            <a:pPr lvl="1"/>
            <a:r>
              <a:rPr lang="zh-CN" altLang="en-US"/>
              <a:t>YCSB (SOCC’10), Twitter cache workloads (OSDI’20) ….</a:t>
            </a:r>
          </a:p>
          <a:p>
            <a:pPr lvl="1"/>
            <a:r>
              <a:rPr lang="zh-CN" altLang="en-US"/>
              <a:t>Top 100K hottest items receive &gt; 50% accesses (typical Zipfian 0.99, 2 billion items)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2896870"/>
            <a:ext cx="7045960" cy="29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Persistent Memory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58370"/>
              </p:ext>
            </p:extLst>
          </p:nvPr>
        </p:nvGraphicFramePr>
        <p:xfrm>
          <a:off x="1308100" y="2081740"/>
          <a:ext cx="9150352" cy="27254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7588">
                  <a:extLst>
                    <a:ext uri="{9D8B030D-6E8A-4147-A177-3AD203B41FA5}">
                      <a16:colId xmlns:a16="http://schemas.microsoft.com/office/drawing/2014/main" val="1614386313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1309107152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2713869741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3739372868"/>
                    </a:ext>
                  </a:extLst>
                </a:gridCol>
              </a:tblGrid>
              <a:tr h="45423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Memory(DRAM)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Device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 Memory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01437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High(&gt;100GB/s)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(~500MB/s)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~6GB/s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34462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Low(~100ns)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(~50us)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~300ns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9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541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Byte-addressable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112718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Key Idea (1) - Making Hot Accesses NUMA-Aware</a:t>
            </a:r>
            <a:endParaRPr lang="zh-CN" altLang="en-US"/>
          </a:p>
        </p:txBody>
      </p:sp>
      <p:pic>
        <p:nvPicPr>
          <p:cNvPr id="5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37" y="1500055"/>
            <a:ext cx="809891" cy="809891"/>
          </a:xfrm>
          <a:prstGeom prst="rect">
            <a:avLst/>
          </a:prstGeom>
        </p:spPr>
      </p:pic>
      <p:pic>
        <p:nvPicPr>
          <p:cNvPr id="7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7" y="1491747"/>
            <a:ext cx="809891" cy="809891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11936" y="1316736"/>
            <a:ext cx="4136094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15606" y="1316736"/>
            <a:ext cx="4245426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479512" y="3938397"/>
            <a:ext cx="3230880" cy="2218944"/>
            <a:chOff x="1597152" y="3974592"/>
            <a:chExt cx="3230880" cy="2218944"/>
          </a:xfrm>
        </p:grpSpPr>
        <p:sp>
          <p:nvSpPr>
            <p:cNvPr id="49" name="矩形 48"/>
            <p:cNvSpPr/>
            <p:nvPr/>
          </p:nvSpPr>
          <p:spPr>
            <a:xfrm>
              <a:off x="1597152" y="3974592"/>
              <a:ext cx="3230880" cy="2218944"/>
            </a:xfrm>
            <a:prstGeom prst="rect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010934" y="4161673"/>
              <a:ext cx="2361520" cy="1870750"/>
              <a:chOff x="1921945" y="3966601"/>
              <a:chExt cx="2361520" cy="18707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84461" y="3966601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56054" y="4653114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86723" y="4653113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21945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923703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884072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/>
              <p:cNvCxnSpPr>
                <a:stCxn id="13" idx="5"/>
                <a:endCxn id="15" idx="1"/>
              </p:cNvCxnSpPr>
              <p:nvPr/>
            </p:nvCxnSpPr>
            <p:spPr>
              <a:xfrm>
                <a:off x="3225364" y="4361331"/>
                <a:ext cx="219849" cy="3595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>
                <a:stCxn id="13" idx="3"/>
                <a:endCxn id="14" idx="7"/>
              </p:cNvCxnSpPr>
              <p:nvPr/>
            </p:nvCxnSpPr>
            <p:spPr>
              <a:xfrm flipH="1">
                <a:off x="2696957" y="4361331"/>
                <a:ext cx="245994" cy="3595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stCxn id="14" idx="3"/>
                <a:endCxn id="16" idx="0"/>
              </p:cNvCxnSpPr>
              <p:nvPr/>
            </p:nvCxnSpPr>
            <p:spPr>
              <a:xfrm flipH="1">
                <a:off x="2121642" y="5047844"/>
                <a:ext cx="292902" cy="3270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>
                <a:stCxn id="15" idx="3"/>
                <a:endCxn id="17" idx="0"/>
              </p:cNvCxnSpPr>
              <p:nvPr/>
            </p:nvCxnSpPr>
            <p:spPr>
              <a:xfrm flipH="1">
                <a:off x="3123400" y="5047843"/>
                <a:ext cx="32181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>
                <a:stCxn id="15" idx="5"/>
                <a:endCxn id="18" idx="0"/>
              </p:cNvCxnSpPr>
              <p:nvPr/>
            </p:nvCxnSpPr>
            <p:spPr>
              <a:xfrm>
                <a:off x="3727626" y="5047843"/>
                <a:ext cx="35614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矩形 23"/>
          <p:cNvSpPr/>
          <p:nvPr/>
        </p:nvSpPr>
        <p:spPr>
          <a:xfrm>
            <a:off x="1212958" y="172033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47711" y="171202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86690" y="3938397"/>
            <a:ext cx="3230880" cy="2218944"/>
            <a:chOff x="1597152" y="3974592"/>
            <a:chExt cx="3230880" cy="2218944"/>
          </a:xfrm>
        </p:grpSpPr>
        <p:sp>
          <p:nvSpPr>
            <p:cNvPr id="52" name="矩形 51"/>
            <p:cNvSpPr/>
            <p:nvPr/>
          </p:nvSpPr>
          <p:spPr>
            <a:xfrm>
              <a:off x="1597152" y="3974592"/>
              <a:ext cx="3230880" cy="2218944"/>
            </a:xfrm>
            <a:prstGeom prst="rect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010934" y="4161673"/>
              <a:ext cx="2361520" cy="1870750"/>
              <a:chOff x="1921945" y="3966601"/>
              <a:chExt cx="2361520" cy="18707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884461" y="3966601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356054" y="4653114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386723" y="4653113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921945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923703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884072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箭头连接符 59"/>
              <p:cNvCxnSpPr>
                <a:stCxn id="54" idx="5"/>
                <a:endCxn id="56" idx="1"/>
              </p:cNvCxnSpPr>
              <p:nvPr/>
            </p:nvCxnSpPr>
            <p:spPr>
              <a:xfrm>
                <a:off x="3225364" y="4361331"/>
                <a:ext cx="219849" cy="3595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>
                <a:stCxn id="54" idx="3"/>
                <a:endCxn id="55" idx="7"/>
              </p:cNvCxnSpPr>
              <p:nvPr/>
            </p:nvCxnSpPr>
            <p:spPr>
              <a:xfrm flipH="1">
                <a:off x="2696957" y="4361331"/>
                <a:ext cx="245994" cy="3595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>
                <a:stCxn id="55" idx="3"/>
                <a:endCxn id="57" idx="0"/>
              </p:cNvCxnSpPr>
              <p:nvPr/>
            </p:nvCxnSpPr>
            <p:spPr>
              <a:xfrm flipH="1">
                <a:off x="2121642" y="5047844"/>
                <a:ext cx="292902" cy="3270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>
                <a:stCxn id="56" idx="3"/>
                <a:endCxn id="58" idx="0"/>
              </p:cNvCxnSpPr>
              <p:nvPr/>
            </p:nvCxnSpPr>
            <p:spPr>
              <a:xfrm flipH="1">
                <a:off x="3123400" y="5047843"/>
                <a:ext cx="32181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>
                <a:stCxn id="56" idx="5"/>
                <a:endCxn id="59" idx="0"/>
              </p:cNvCxnSpPr>
              <p:nvPr/>
            </p:nvCxnSpPr>
            <p:spPr>
              <a:xfrm>
                <a:off x="3727626" y="5047843"/>
                <a:ext cx="35614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直接箭头连接符 65"/>
          <p:cNvCxnSpPr/>
          <p:nvPr/>
        </p:nvCxnSpPr>
        <p:spPr>
          <a:xfrm>
            <a:off x="2931022" y="2369760"/>
            <a:ext cx="1" cy="15196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3545058" y="1872429"/>
            <a:ext cx="4156868" cy="190485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3540273" y="2055566"/>
            <a:ext cx="3793701" cy="1789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3228803" y="2403486"/>
            <a:ext cx="32328" cy="144967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10121724" y="1539202"/>
            <a:ext cx="1564307" cy="830997"/>
            <a:chOff x="10121724" y="1539202"/>
            <a:chExt cx="1564307" cy="830997"/>
          </a:xfrm>
        </p:grpSpPr>
        <p:cxnSp>
          <p:nvCxnSpPr>
            <p:cNvPr id="83" name="直接箭头连接符 82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/>
            <p:cNvSpPr txBox="1"/>
            <p:nvPr/>
          </p:nvSpPr>
          <p:spPr>
            <a:xfrm>
              <a:off x="10121724" y="1539202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121724" y="2709291"/>
            <a:ext cx="1564307" cy="830997"/>
            <a:chOff x="10121724" y="1535667"/>
            <a:chExt cx="1564307" cy="830997"/>
          </a:xfrm>
        </p:grpSpPr>
        <p:cxnSp>
          <p:nvCxnSpPr>
            <p:cNvPr id="91" name="直接箭头连接符 90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本框 91"/>
            <p:cNvSpPr txBox="1"/>
            <p:nvPr/>
          </p:nvSpPr>
          <p:spPr>
            <a:xfrm>
              <a:off x="10121724" y="1535667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99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Key Idea (1) - Making Hot Accesses NUMA-Aware</a:t>
            </a:r>
            <a:endParaRPr lang="zh-CN" altLang="en-US"/>
          </a:p>
        </p:txBody>
      </p:sp>
      <p:pic>
        <p:nvPicPr>
          <p:cNvPr id="5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37" y="1500055"/>
            <a:ext cx="809891" cy="809891"/>
          </a:xfrm>
          <a:prstGeom prst="rect">
            <a:avLst/>
          </a:prstGeom>
        </p:spPr>
      </p:pic>
      <p:pic>
        <p:nvPicPr>
          <p:cNvPr id="7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7" y="1491747"/>
            <a:ext cx="809891" cy="809891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11936" y="1316736"/>
            <a:ext cx="4136094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15606" y="1316736"/>
            <a:ext cx="4245426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479512" y="3938397"/>
            <a:ext cx="3230880" cy="2218944"/>
            <a:chOff x="1597152" y="3974592"/>
            <a:chExt cx="3230880" cy="2218944"/>
          </a:xfrm>
        </p:grpSpPr>
        <p:sp>
          <p:nvSpPr>
            <p:cNvPr id="49" name="矩形 48"/>
            <p:cNvSpPr/>
            <p:nvPr/>
          </p:nvSpPr>
          <p:spPr>
            <a:xfrm>
              <a:off x="1597152" y="3974592"/>
              <a:ext cx="3230880" cy="2218944"/>
            </a:xfrm>
            <a:prstGeom prst="rect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010934" y="4161673"/>
              <a:ext cx="2361520" cy="1870750"/>
              <a:chOff x="1921945" y="3966601"/>
              <a:chExt cx="2361520" cy="18707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84461" y="3966601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56054" y="4653114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86723" y="4653113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21945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923703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884072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/>
              <p:cNvCxnSpPr>
                <a:stCxn id="13" idx="5"/>
                <a:endCxn id="15" idx="1"/>
              </p:cNvCxnSpPr>
              <p:nvPr/>
            </p:nvCxnSpPr>
            <p:spPr>
              <a:xfrm>
                <a:off x="3225364" y="4361331"/>
                <a:ext cx="219849" cy="3595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>
                <a:stCxn id="13" idx="3"/>
                <a:endCxn id="14" idx="7"/>
              </p:cNvCxnSpPr>
              <p:nvPr/>
            </p:nvCxnSpPr>
            <p:spPr>
              <a:xfrm flipH="1">
                <a:off x="2696957" y="4361331"/>
                <a:ext cx="245994" cy="3595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stCxn id="14" idx="3"/>
                <a:endCxn id="16" idx="0"/>
              </p:cNvCxnSpPr>
              <p:nvPr/>
            </p:nvCxnSpPr>
            <p:spPr>
              <a:xfrm flipH="1">
                <a:off x="2121642" y="5047844"/>
                <a:ext cx="292902" cy="3270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>
                <a:stCxn id="15" idx="3"/>
                <a:endCxn id="17" idx="0"/>
              </p:cNvCxnSpPr>
              <p:nvPr/>
            </p:nvCxnSpPr>
            <p:spPr>
              <a:xfrm flipH="1">
                <a:off x="3123400" y="5047843"/>
                <a:ext cx="32181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>
                <a:stCxn id="15" idx="5"/>
                <a:endCxn id="18" idx="0"/>
              </p:cNvCxnSpPr>
              <p:nvPr/>
            </p:nvCxnSpPr>
            <p:spPr>
              <a:xfrm>
                <a:off x="3727626" y="5047843"/>
                <a:ext cx="35614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矩形 23"/>
          <p:cNvSpPr/>
          <p:nvPr/>
        </p:nvSpPr>
        <p:spPr>
          <a:xfrm>
            <a:off x="1212958" y="172033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47711" y="171202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86690" y="3938397"/>
            <a:ext cx="3230880" cy="2218944"/>
            <a:chOff x="1597152" y="3974592"/>
            <a:chExt cx="3230880" cy="2218944"/>
          </a:xfrm>
        </p:grpSpPr>
        <p:sp>
          <p:nvSpPr>
            <p:cNvPr id="52" name="矩形 51"/>
            <p:cNvSpPr/>
            <p:nvPr/>
          </p:nvSpPr>
          <p:spPr>
            <a:xfrm>
              <a:off x="1597152" y="3974592"/>
              <a:ext cx="3230880" cy="2218944"/>
            </a:xfrm>
            <a:prstGeom prst="rect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010934" y="4161673"/>
              <a:ext cx="2361520" cy="1870750"/>
              <a:chOff x="1921945" y="3966601"/>
              <a:chExt cx="2361520" cy="18707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884461" y="3966601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356054" y="4653114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386723" y="4653113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921945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923703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884072" y="5374896"/>
                <a:ext cx="399393" cy="462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箭头连接符 59"/>
              <p:cNvCxnSpPr>
                <a:stCxn id="54" idx="5"/>
                <a:endCxn id="56" idx="1"/>
              </p:cNvCxnSpPr>
              <p:nvPr/>
            </p:nvCxnSpPr>
            <p:spPr>
              <a:xfrm>
                <a:off x="3225364" y="4361331"/>
                <a:ext cx="219849" cy="3595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>
                <a:stCxn id="54" idx="3"/>
                <a:endCxn id="55" idx="7"/>
              </p:cNvCxnSpPr>
              <p:nvPr/>
            </p:nvCxnSpPr>
            <p:spPr>
              <a:xfrm flipH="1">
                <a:off x="2696957" y="4361331"/>
                <a:ext cx="245994" cy="3595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>
                <a:stCxn id="55" idx="3"/>
                <a:endCxn id="57" idx="0"/>
              </p:cNvCxnSpPr>
              <p:nvPr/>
            </p:nvCxnSpPr>
            <p:spPr>
              <a:xfrm flipH="1">
                <a:off x="2121642" y="5047844"/>
                <a:ext cx="292902" cy="3270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>
                <a:stCxn id="56" idx="3"/>
                <a:endCxn id="58" idx="0"/>
              </p:cNvCxnSpPr>
              <p:nvPr/>
            </p:nvCxnSpPr>
            <p:spPr>
              <a:xfrm flipH="1">
                <a:off x="3123400" y="5047843"/>
                <a:ext cx="32181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>
                <a:stCxn id="56" idx="5"/>
                <a:endCxn id="59" idx="0"/>
              </p:cNvCxnSpPr>
              <p:nvPr/>
            </p:nvCxnSpPr>
            <p:spPr>
              <a:xfrm>
                <a:off x="3727626" y="5047843"/>
                <a:ext cx="356143" cy="3270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直接箭头连接符 65"/>
          <p:cNvCxnSpPr/>
          <p:nvPr/>
        </p:nvCxnSpPr>
        <p:spPr>
          <a:xfrm>
            <a:off x="2931022" y="2369760"/>
            <a:ext cx="1" cy="15196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3228803" y="2403486"/>
            <a:ext cx="328965" cy="2848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10121724" y="1539202"/>
            <a:ext cx="1564307" cy="830997"/>
            <a:chOff x="10121724" y="1539202"/>
            <a:chExt cx="1564307" cy="830997"/>
          </a:xfrm>
        </p:grpSpPr>
        <p:cxnSp>
          <p:nvCxnSpPr>
            <p:cNvPr id="83" name="直接箭头连接符 82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87"/>
            <p:cNvSpPr txBox="1"/>
            <p:nvPr/>
          </p:nvSpPr>
          <p:spPr>
            <a:xfrm>
              <a:off x="10121724" y="1539202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121724" y="2709291"/>
            <a:ext cx="1564307" cy="830997"/>
            <a:chOff x="10121724" y="1535667"/>
            <a:chExt cx="1564307" cy="830997"/>
          </a:xfrm>
        </p:grpSpPr>
        <p:cxnSp>
          <p:nvCxnSpPr>
            <p:cNvPr id="91" name="直接箭头连接符 90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本框 91"/>
            <p:cNvSpPr txBox="1"/>
            <p:nvPr/>
          </p:nvSpPr>
          <p:spPr>
            <a:xfrm>
              <a:off x="10121724" y="1535667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61333" y="2744015"/>
            <a:ext cx="4285364" cy="9190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NUMA-Aware Layer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肘形连接符 26"/>
          <p:cNvCxnSpPr>
            <a:stCxn id="5" idx="3"/>
          </p:cNvCxnSpPr>
          <p:nvPr/>
        </p:nvCxnSpPr>
        <p:spPr>
          <a:xfrm>
            <a:off x="3484928" y="1905001"/>
            <a:ext cx="4458303" cy="2000146"/>
          </a:xfrm>
          <a:prstGeom prst="bentConnector3">
            <a:avLst>
              <a:gd name="adj1" fmla="val 99771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7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Key Idea (2) - Minimizing PM State Synchronization</a:t>
            </a:r>
          </a:p>
        </p:txBody>
      </p:sp>
      <p:pic>
        <p:nvPicPr>
          <p:cNvPr id="4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37" y="1500055"/>
            <a:ext cx="809891" cy="809891"/>
          </a:xfrm>
          <a:prstGeom prst="rect">
            <a:avLst/>
          </a:prstGeom>
        </p:spPr>
      </p:pic>
      <p:pic>
        <p:nvPicPr>
          <p:cNvPr id="5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7" y="1491747"/>
            <a:ext cx="809891" cy="80989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11936" y="1316736"/>
            <a:ext cx="4136094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5606" y="1316736"/>
            <a:ext cx="4245426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12958" y="172033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7711" y="171202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121724" y="1539202"/>
            <a:ext cx="1564307" cy="830997"/>
            <a:chOff x="10121724" y="1539202"/>
            <a:chExt cx="1564307" cy="830997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10121724" y="1539202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121724" y="2709291"/>
            <a:ext cx="1564307" cy="830997"/>
            <a:chOff x="10121724" y="1535667"/>
            <a:chExt cx="1564307" cy="830997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10121724" y="1535667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548384" y="2744014"/>
            <a:ext cx="7936992" cy="19866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等腰三角形 47"/>
          <p:cNvSpPr/>
          <p:nvPr/>
        </p:nvSpPr>
        <p:spPr>
          <a:xfrm>
            <a:off x="1832467" y="4970056"/>
            <a:ext cx="7098703" cy="1361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 PM Index</a:t>
            </a: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CCEH, FAST_FAIR)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肘形连接符 50"/>
          <p:cNvCxnSpPr>
            <a:stCxn id="4" idx="2"/>
            <a:endCxn id="48" idx="1"/>
          </p:cNvCxnSpPr>
          <p:nvPr/>
        </p:nvCxnSpPr>
        <p:spPr>
          <a:xfrm rot="16200000" flipH="1">
            <a:off x="1673211" y="3716718"/>
            <a:ext cx="3340705" cy="527160"/>
          </a:xfrm>
          <a:prstGeom prst="bentConnector4">
            <a:avLst>
              <a:gd name="adj1" fmla="val 2954"/>
              <a:gd name="adj2" fmla="val -336535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886999" y="3303155"/>
            <a:ext cx="2385965" cy="86102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679629" y="3303155"/>
            <a:ext cx="2385965" cy="86102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228803" y="2403486"/>
            <a:ext cx="26461" cy="8996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58" idx="3"/>
            <a:endCxn id="61" idx="1"/>
          </p:cNvCxnSpPr>
          <p:nvPr/>
        </p:nvCxnSpPr>
        <p:spPr>
          <a:xfrm>
            <a:off x="4272964" y="3733667"/>
            <a:ext cx="2406665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乘号 64"/>
          <p:cNvSpPr/>
          <p:nvPr/>
        </p:nvSpPr>
        <p:spPr>
          <a:xfrm>
            <a:off x="4968485" y="3215507"/>
            <a:ext cx="1036320" cy="10363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15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Key Idea </a:t>
            </a:r>
            <a:r>
              <a:rPr lang="zh-CN" altLang="en-US" dirty="0" smtClean="0"/>
              <a:t>(</a:t>
            </a:r>
            <a:r>
              <a:rPr lang="en-US" altLang="zh-CN" dirty="0" smtClean="0"/>
              <a:t>3</a:t>
            </a:r>
            <a:r>
              <a:rPr lang="zh-CN" altLang="en-US" dirty="0" smtClean="0"/>
              <a:t>)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 reaction to handle hotspot shift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Hotspots change over time.</a:t>
            </a:r>
          </a:p>
          <a:p>
            <a:r>
              <a:rPr lang="en-US" altLang="zh-CN" dirty="0" smtClean="0"/>
              <a:t>NAP maintains the current hot items, and replaces the existing NAL when a new set of hot items detected.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2234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for Practical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NAL should </a:t>
            </a:r>
            <a:r>
              <a:rPr lang="en-US" altLang="zh-CN" dirty="0" smtClean="0"/>
              <a:t>guarantee the following aspects: </a:t>
            </a:r>
            <a:endParaRPr lang="en-US" altLang="zh-CN" dirty="0"/>
          </a:p>
          <a:p>
            <a:pPr lvl="1"/>
            <a:r>
              <a:rPr lang="en-US" altLang="zh-CN" dirty="0"/>
              <a:t>Coherency: Updates must be visible in sequence to </a:t>
            </a:r>
            <a:r>
              <a:rPr lang="en-US" altLang="zh-CN" dirty="0">
                <a:solidFill>
                  <a:srgbClr val="FF0000"/>
                </a:solidFill>
              </a:rPr>
              <a:t>all NUMA nodes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Low Sync Cost: </a:t>
            </a:r>
            <a:r>
              <a:rPr lang="en-US" altLang="zh-CN" dirty="0">
                <a:solidFill>
                  <a:srgbClr val="FF0000"/>
                </a:solidFill>
              </a:rPr>
              <a:t>Avoid access to remote </a:t>
            </a:r>
            <a:r>
              <a:rPr lang="en-US" altLang="zh-CN" dirty="0" smtClean="0">
                <a:solidFill>
                  <a:srgbClr val="FF0000"/>
                </a:solidFill>
              </a:rPr>
              <a:t>PM</a:t>
            </a:r>
            <a:r>
              <a:rPr lang="en-US" altLang="zh-CN" dirty="0" smtClean="0"/>
              <a:t>, i.e. PM updates must be local.</a:t>
            </a:r>
          </a:p>
          <a:p>
            <a:pPr lvl="1"/>
            <a:r>
              <a:rPr lang="en-US" altLang="zh-CN" dirty="0" smtClean="0"/>
              <a:t>Agility: Recognize and shift hotspots over time.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1419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NAL Arch Overview</a:t>
            </a:r>
            <a:endParaRPr lang="zh-CN" altLang="en-US" dirty="0"/>
          </a:p>
        </p:txBody>
      </p:sp>
      <p:pic>
        <p:nvPicPr>
          <p:cNvPr id="4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37" y="1500055"/>
            <a:ext cx="809891" cy="809891"/>
          </a:xfrm>
          <a:prstGeom prst="rect">
            <a:avLst/>
          </a:prstGeom>
        </p:spPr>
      </p:pic>
      <p:pic>
        <p:nvPicPr>
          <p:cNvPr id="5" name="内容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7" y="1491747"/>
            <a:ext cx="809891" cy="80989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11936" y="1316736"/>
            <a:ext cx="4136094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5606" y="1316736"/>
            <a:ext cx="4245426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12958" y="172033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7711" y="171202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228803" y="2403486"/>
            <a:ext cx="328965" cy="2848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0121724" y="1539202"/>
            <a:ext cx="1564307" cy="830997"/>
            <a:chOff x="10121724" y="1539202"/>
            <a:chExt cx="1564307" cy="830997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10121724" y="1539202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121724" y="2709291"/>
            <a:ext cx="1564307" cy="830997"/>
            <a:chOff x="10121724" y="1535667"/>
            <a:chExt cx="1564307" cy="830997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10121724" y="1535667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548384" y="2744014"/>
            <a:ext cx="7936992" cy="19866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等腰三角形 47"/>
          <p:cNvSpPr/>
          <p:nvPr/>
        </p:nvSpPr>
        <p:spPr>
          <a:xfrm>
            <a:off x="1832467" y="4970056"/>
            <a:ext cx="7098703" cy="1361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 PM Index</a:t>
            </a: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CCEH, FAST_FAIR)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肘形连接符 50"/>
          <p:cNvCxnSpPr>
            <a:stCxn id="4" idx="2"/>
            <a:endCxn id="48" idx="1"/>
          </p:cNvCxnSpPr>
          <p:nvPr/>
        </p:nvCxnSpPr>
        <p:spPr>
          <a:xfrm rot="16200000" flipH="1">
            <a:off x="1673211" y="3716718"/>
            <a:ext cx="3340705" cy="527160"/>
          </a:xfrm>
          <a:prstGeom prst="bentConnector4">
            <a:avLst>
              <a:gd name="adj1" fmla="val 2954"/>
              <a:gd name="adj2" fmla="val -336535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832467" y="3767328"/>
            <a:ext cx="7461504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1468673" y="3037173"/>
            <a:ext cx="11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68673" y="4023851"/>
            <a:ext cx="11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14161" y="4006753"/>
            <a:ext cx="2385965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53127" y="4006752"/>
            <a:ext cx="2385965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77184" y="3010328"/>
            <a:ext cx="4636499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&amp; Volatile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NAL Arch Overview</a:t>
            </a:r>
            <a:endParaRPr lang="zh-CN" altLang="en-US" dirty="0"/>
          </a:p>
        </p:txBody>
      </p:sp>
      <p:pic>
        <p:nvPicPr>
          <p:cNvPr id="4" name="内容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37" y="1500055"/>
            <a:ext cx="809891" cy="809891"/>
          </a:xfrm>
          <a:prstGeom prst="rect">
            <a:avLst/>
          </a:prstGeom>
        </p:spPr>
      </p:pic>
      <p:pic>
        <p:nvPicPr>
          <p:cNvPr id="5" name="内容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7" y="1491747"/>
            <a:ext cx="809891" cy="80989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11936" y="1316736"/>
            <a:ext cx="4136094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5606" y="1316736"/>
            <a:ext cx="4245426" cy="515721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12958" y="172033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7711" y="171202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121724" y="1539202"/>
            <a:ext cx="1564307" cy="830997"/>
            <a:chOff x="10121724" y="1539202"/>
            <a:chExt cx="1564307" cy="830997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10121724" y="1539202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121724" y="2709291"/>
            <a:ext cx="1564307" cy="830997"/>
            <a:chOff x="10121724" y="1535667"/>
            <a:chExt cx="1564307" cy="830997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10225357" y="1951166"/>
              <a:ext cx="1357043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10121724" y="1535667"/>
              <a:ext cx="1564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Accesses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548384" y="2744014"/>
            <a:ext cx="7936992" cy="19866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等腰三角形 47"/>
          <p:cNvSpPr/>
          <p:nvPr/>
        </p:nvSpPr>
        <p:spPr>
          <a:xfrm>
            <a:off x="1832467" y="4970056"/>
            <a:ext cx="7098703" cy="1361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 PM Index</a:t>
            </a: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CCEH, FAST_FAIR)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肘形连接符 50"/>
          <p:cNvCxnSpPr>
            <a:stCxn id="4" idx="2"/>
            <a:endCxn id="48" idx="1"/>
          </p:cNvCxnSpPr>
          <p:nvPr/>
        </p:nvCxnSpPr>
        <p:spPr>
          <a:xfrm rot="16200000" flipH="1">
            <a:off x="1673211" y="3716718"/>
            <a:ext cx="3340705" cy="527160"/>
          </a:xfrm>
          <a:prstGeom prst="bentConnector4">
            <a:avLst>
              <a:gd name="adj1" fmla="val 2954"/>
              <a:gd name="adj2" fmla="val -336535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832467" y="3767328"/>
            <a:ext cx="7461504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1468673" y="3037173"/>
            <a:ext cx="11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468673" y="4023851"/>
            <a:ext cx="11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14161" y="4006753"/>
            <a:ext cx="2385965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53127" y="4006752"/>
            <a:ext cx="2385965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62631" y="3010328"/>
            <a:ext cx="4651052" cy="4641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&amp; Volatile View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228803" y="2403486"/>
            <a:ext cx="256125" cy="6336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362631" y="2171417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lookup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8731710" y="2402249"/>
            <a:ext cx="0" cy="15403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26" idx="3"/>
          </p:cNvCxnSpPr>
          <p:nvPr/>
        </p:nvCxnSpPr>
        <p:spPr>
          <a:xfrm rot="16200000" flipV="1">
            <a:off x="7843945" y="3412153"/>
            <a:ext cx="652930" cy="313454"/>
          </a:xfrm>
          <a:prstGeom prst="bent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729348" y="2232043"/>
            <a:ext cx="290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nsert/update/delete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810022" y="3266140"/>
            <a:ext cx="362801" cy="36280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901333" y="3436757"/>
            <a:ext cx="362801" cy="36280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Coherency: Concurrent Control with </a:t>
            </a:r>
            <a:r>
              <a:rPr lang="en-US" altLang="zh-CN" dirty="0" smtClean="0">
                <a:solidFill>
                  <a:srgbClr val="FF0000"/>
                </a:solidFill>
              </a:rPr>
              <a:t>Data Versions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54" y="1512853"/>
            <a:ext cx="9887491" cy="47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Structure of the GV-View and PC-Views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73" y="1208253"/>
            <a:ext cx="736385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Global &amp; Volatile 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4361597" cy="4963126"/>
          </a:xfrm>
        </p:spPr>
        <p:txBody>
          <a:bodyPr/>
          <a:lstStyle/>
          <a:p>
            <a:r>
              <a:rPr lang="en-US" altLang="zh-CN" dirty="0" smtClean="0"/>
              <a:t>Philosophy of the GV-View:</a:t>
            </a:r>
          </a:p>
          <a:p>
            <a:pPr lvl="1"/>
            <a:r>
              <a:rPr lang="en-US" altLang="zh-CN" dirty="0" smtClean="0"/>
              <a:t>Use fixed set of hot items for each .</a:t>
            </a:r>
          </a:p>
          <a:p>
            <a:pPr lvl="1"/>
            <a:r>
              <a:rPr lang="en-US" altLang="zh-CN" dirty="0" smtClean="0"/>
              <a:t>Always be the latest value.</a:t>
            </a:r>
          </a:p>
          <a:p>
            <a:pPr lvl="1"/>
            <a:r>
              <a:rPr lang="en-US" altLang="zh-CN" dirty="0" smtClean="0"/>
              <a:t>Use strict locking (readers-writer) to control concurrency.</a:t>
            </a:r>
          </a:p>
          <a:p>
            <a:pPr lvl="1"/>
            <a:r>
              <a:rPr lang="en-US" altLang="zh-CN" dirty="0" smtClean="0"/>
              <a:t>Cache position in PC-View.</a:t>
            </a:r>
          </a:p>
          <a:p>
            <a:pPr lvl="1"/>
            <a:r>
              <a:rPr lang="en-US" altLang="zh-CN" dirty="0" smtClean="0"/>
              <a:t>Cache version of value.</a:t>
            </a:r>
          </a:p>
          <a:p>
            <a:r>
              <a:rPr lang="en-US" altLang="zh-CN" dirty="0" smtClean="0"/>
              <a:t>GV-View entries are organized with hash tables, but when the raw PM index supports range query, a tree-based structure is used.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1" y="1605271"/>
            <a:ext cx="6802714" cy="47082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49671" y="1605271"/>
            <a:ext cx="6905768" cy="27210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2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Persistent Memory</a:t>
            </a:r>
            <a:endParaRPr lang="zh-CN" altLang="en-US" dirty="0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88838"/>
              </p:ext>
            </p:extLst>
          </p:nvPr>
        </p:nvGraphicFramePr>
        <p:xfrm>
          <a:off x="1308100" y="2081740"/>
          <a:ext cx="9150352" cy="27254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7588">
                  <a:extLst>
                    <a:ext uri="{9D8B030D-6E8A-4147-A177-3AD203B41FA5}">
                      <a16:colId xmlns:a16="http://schemas.microsoft.com/office/drawing/2014/main" val="1614386313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1309107152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2713869741"/>
                    </a:ext>
                  </a:extLst>
                </a:gridCol>
                <a:gridCol w="2287588">
                  <a:extLst>
                    <a:ext uri="{9D8B030D-6E8A-4147-A177-3AD203B41FA5}">
                      <a16:colId xmlns:a16="http://schemas.microsoft.com/office/drawing/2014/main" val="3739372868"/>
                    </a:ext>
                  </a:extLst>
                </a:gridCol>
              </a:tblGrid>
              <a:tr h="45423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Memory(DRAM)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Device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 Memory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01437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High(&gt;100GB/s)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(~500MB/s)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~6GB/s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34462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Low(~100ns)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(~50us)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~300ns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9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54183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Byte-addressable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112718"/>
                  </a:ext>
                </a:extLst>
              </a:tr>
              <a:tr h="454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6218"/>
                  </a:ext>
                </a:extLst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3210231" y="5388114"/>
            <a:ext cx="5771538" cy="8469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Persistency,          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Byte-addressability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capacity,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Low latency </a:t>
            </a:r>
          </a:p>
        </p:txBody>
      </p:sp>
    </p:spTree>
    <p:extLst>
      <p:ext uri="{BB962C8B-B14F-4D97-AF65-F5344CB8AC3E}">
        <p14:creationId xmlns:p14="http://schemas.microsoft.com/office/powerpoint/2010/main" val="17791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Partial &amp; Crash-consistent View (PC-View)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894" y="1350362"/>
            <a:ext cx="4566313" cy="4963126"/>
          </a:xfrm>
        </p:spPr>
        <p:txBody>
          <a:bodyPr/>
          <a:lstStyle/>
          <a:p>
            <a:r>
              <a:rPr lang="en-US" altLang="zh-CN" dirty="0" smtClean="0"/>
              <a:t>Philosophy of the PC-View:</a:t>
            </a:r>
          </a:p>
          <a:p>
            <a:pPr lvl="1"/>
            <a:r>
              <a:rPr lang="en-US" altLang="zh-CN" dirty="0" smtClean="0"/>
              <a:t>Use value array to store local view of all hot items. </a:t>
            </a:r>
          </a:p>
          <a:p>
            <a:pPr lvl="1"/>
            <a:r>
              <a:rPr lang="en-US" altLang="zh-CN" dirty="0" smtClean="0"/>
              <a:t>Use a read-only key array to store all keys, pointed by value array items. (for recovery).</a:t>
            </a:r>
          </a:p>
          <a:p>
            <a:r>
              <a:rPr lang="en-US" altLang="zh-CN" dirty="0" smtClean="0"/>
              <a:t>Value items are pointed to by “</a:t>
            </a:r>
            <a:r>
              <a:rPr lang="en-US" altLang="zh-CN" dirty="0" err="1" smtClean="0"/>
              <a:t>pc_pos</a:t>
            </a:r>
            <a:r>
              <a:rPr lang="en-US" altLang="zh-CN" dirty="0" smtClean="0"/>
              <a:t>” field in GV entry.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1" y="1605271"/>
            <a:ext cx="6802714" cy="47082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73207" y="4162568"/>
            <a:ext cx="6905768" cy="181515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3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Hot Set Identification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Access </a:t>
            </a:r>
            <a:r>
              <a:rPr lang="en-US" altLang="zh-CN" dirty="0"/>
              <a:t>threads publish their access </a:t>
            </a:r>
            <a:r>
              <a:rPr lang="en-US" altLang="zh-CN" dirty="0" smtClean="0"/>
              <a:t>patterns using </a:t>
            </a:r>
            <a:r>
              <a:rPr lang="en-US" altLang="zh-CN" dirty="0"/>
              <a:t>sampling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dedicated switch thread produces </a:t>
            </a:r>
            <a:r>
              <a:rPr lang="en-US" altLang="zh-CN" dirty="0" smtClean="0"/>
              <a:t>current hot </a:t>
            </a:r>
            <a:r>
              <a:rPr lang="en-US" altLang="zh-CN" dirty="0"/>
              <a:t>set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count-min sketch estimates frequency of </a:t>
            </a:r>
            <a:r>
              <a:rPr lang="en-US" altLang="zh-CN" dirty="0" smtClean="0"/>
              <a:t>keys</a:t>
            </a:r>
            <a:endParaRPr lang="en-US" altLang="zh-CN" dirty="0"/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min heap records the current hot set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43" y="2680131"/>
            <a:ext cx="5806713" cy="38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6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NAL Switch – Three Phase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308" y="1213837"/>
            <a:ext cx="6373504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Phase 1: Initialize and install a new NAL</a:t>
            </a:r>
          </a:p>
          <a:p>
            <a:pPr lvl="1"/>
            <a:r>
              <a:rPr lang="en-US" altLang="zh-CN" dirty="0" smtClean="0"/>
              <a:t>change </a:t>
            </a:r>
            <a:r>
              <a:rPr lang="en-US" altLang="zh-CN" dirty="0"/>
              <a:t>global pointers, making NAL-new </a:t>
            </a:r>
            <a:r>
              <a:rPr lang="en-US" altLang="zh-CN" dirty="0" smtClean="0"/>
              <a:t>visible</a:t>
            </a:r>
            <a:endParaRPr lang="en-US" altLang="zh-CN" dirty="0"/>
          </a:p>
          <a:p>
            <a:pPr lvl="1"/>
            <a:r>
              <a:rPr lang="en-US" altLang="zh-CN" dirty="0" smtClean="0"/>
              <a:t>some </a:t>
            </a:r>
            <a:r>
              <a:rPr lang="en-US" altLang="zh-CN" dirty="0"/>
              <a:t>threads see concurrent switch, others don’t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seeing switch, updates to NAL-old are blocked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80" y="1928220"/>
            <a:ext cx="5363323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3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NAL Switch – Three Phase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308" y="1213837"/>
            <a:ext cx="6373504" cy="4963126"/>
          </a:xfrm>
        </p:spPr>
        <p:txBody>
          <a:bodyPr>
            <a:normAutofit/>
          </a:bodyPr>
          <a:lstStyle/>
          <a:p>
            <a:r>
              <a:rPr lang="en-US" altLang="zh-CN" dirty="0"/>
              <a:t>Phase 1: Initialize and install a new NAL</a:t>
            </a:r>
          </a:p>
          <a:p>
            <a:pPr lvl="1"/>
            <a:r>
              <a:rPr lang="en-US" altLang="zh-CN" dirty="0" smtClean="0"/>
              <a:t>change </a:t>
            </a:r>
            <a:r>
              <a:rPr lang="en-US" altLang="zh-CN" dirty="0"/>
              <a:t>global pointers, making NAL-new </a:t>
            </a:r>
            <a:r>
              <a:rPr lang="en-US" altLang="zh-CN" dirty="0" smtClean="0"/>
              <a:t>visible</a:t>
            </a:r>
            <a:endParaRPr lang="en-US" altLang="zh-CN" dirty="0"/>
          </a:p>
          <a:p>
            <a:pPr lvl="1"/>
            <a:r>
              <a:rPr lang="en-US" altLang="zh-CN" dirty="0" smtClean="0"/>
              <a:t>some </a:t>
            </a:r>
            <a:r>
              <a:rPr lang="en-US" altLang="zh-CN" dirty="0"/>
              <a:t>threads see concurrent switch, others don’t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seeing switch, updates to NAL-old are blocked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87" y="1878409"/>
            <a:ext cx="4384334" cy="42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9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NAL Switch – Three Phase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308" y="1213837"/>
            <a:ext cx="6373504" cy="496312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Phase 1: Initialize and install a new NAL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change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global pointers, making NAL-new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visible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some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threads see concurrent switch, others don’t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if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seeing switch, updates to NAL-old are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blocked</a:t>
            </a:r>
          </a:p>
          <a:p>
            <a:r>
              <a:rPr lang="en-US" altLang="zh-CN" dirty="0"/>
              <a:t>Phase 2: Flush </a:t>
            </a:r>
            <a:r>
              <a:rPr lang="en-US" altLang="zh-CN" dirty="0" smtClean="0"/>
              <a:t>NAL-old</a:t>
            </a:r>
          </a:p>
          <a:p>
            <a:pPr lvl="1"/>
            <a:r>
              <a:rPr lang="en-US" altLang="zh-CN" dirty="0" smtClean="0"/>
              <a:t>wait </a:t>
            </a:r>
            <a:r>
              <a:rPr lang="en-US" altLang="zh-CN" dirty="0"/>
              <a:t>for a grace period, to ensure no updates on </a:t>
            </a:r>
            <a:r>
              <a:rPr lang="en-US" altLang="zh-CN" dirty="0" smtClean="0"/>
              <a:t>NAL-old</a:t>
            </a:r>
            <a:endParaRPr lang="en-US" altLang="zh-CN" dirty="0"/>
          </a:p>
          <a:p>
            <a:pPr lvl="1"/>
            <a:r>
              <a:rPr lang="en-US" altLang="zh-CN" dirty="0" smtClean="0"/>
              <a:t>flush </a:t>
            </a:r>
            <a:r>
              <a:rPr lang="en-US" altLang="zh-CN" dirty="0"/>
              <a:t>items from global view of NAL-old into raw PM index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90" y="1913289"/>
            <a:ext cx="4896533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2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NAL Switch – Three Phase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308" y="1213837"/>
            <a:ext cx="6373504" cy="5364384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Phase 1: Initialize and install a new NAL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change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global pointers, making NAL-new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visible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some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threads see concurrent switch, others don’t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if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seeing switch, updates to NAL-old are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blocked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Phase 2: Flush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NAL-old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wait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for a grace period, to ensure no updates on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NAL-old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flush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items from global view of NAL-old into raw PM index</a:t>
            </a:r>
          </a:p>
          <a:p>
            <a:r>
              <a:rPr lang="en-US" altLang="zh-CN" dirty="0"/>
              <a:t>Phase 3: Recycle </a:t>
            </a:r>
            <a:r>
              <a:rPr lang="en-US" altLang="zh-CN" dirty="0" smtClean="0"/>
              <a:t>NAL-old</a:t>
            </a:r>
          </a:p>
          <a:p>
            <a:pPr lvl="1"/>
            <a:r>
              <a:rPr lang="en-US" altLang="zh-CN" dirty="0" smtClean="0"/>
              <a:t>set </a:t>
            </a:r>
            <a:r>
              <a:rPr lang="en-US" altLang="zh-CN" dirty="0"/>
              <a:t>global pointer pre to </a:t>
            </a:r>
            <a:r>
              <a:rPr lang="en-US" altLang="zh-CN" dirty="0" smtClean="0"/>
              <a:t>null</a:t>
            </a:r>
          </a:p>
          <a:p>
            <a:pPr lvl="1"/>
            <a:r>
              <a:rPr lang="en-US" altLang="zh-CN" dirty="0" smtClean="0"/>
              <a:t>wait </a:t>
            </a:r>
            <a:r>
              <a:rPr lang="en-US" altLang="zh-CN" dirty="0"/>
              <a:t>for a grace period, to ensure no lookups on </a:t>
            </a:r>
            <a:r>
              <a:rPr lang="en-US" altLang="zh-CN" dirty="0" smtClean="0"/>
              <a:t>NAL-old</a:t>
            </a:r>
          </a:p>
          <a:p>
            <a:pPr lvl="1"/>
            <a:r>
              <a:rPr lang="en-US" altLang="zh-CN" dirty="0" smtClean="0"/>
              <a:t>release </a:t>
            </a:r>
            <a:r>
              <a:rPr lang="en-US" altLang="zh-CN" dirty="0"/>
              <a:t>PM/DRAM space of NAL-old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62" y="1855098"/>
            <a:ext cx="463932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54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Evaluations -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34" y="1213837"/>
            <a:ext cx="10474666" cy="50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3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Evaluations - Perspectives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How </a:t>
            </a:r>
            <a:r>
              <a:rPr lang="en-US" altLang="zh-CN" dirty="0">
                <a:solidFill>
                  <a:srgbClr val="FF0000"/>
                </a:solidFill>
              </a:rPr>
              <a:t>does Nap-converted PM indexes compare with </a:t>
            </a:r>
            <a:r>
              <a:rPr lang="en-US" altLang="zh-CN" dirty="0" smtClean="0">
                <a:solidFill>
                  <a:srgbClr val="FF0000"/>
                </a:solidFill>
              </a:rPr>
              <a:t>original </a:t>
            </a:r>
            <a:r>
              <a:rPr lang="en-US" altLang="zh-CN" dirty="0">
                <a:solidFill>
                  <a:srgbClr val="FF0000"/>
                </a:solidFill>
              </a:rPr>
              <a:t>PM </a:t>
            </a:r>
            <a:r>
              <a:rPr lang="en-US" altLang="zh-CN" dirty="0" smtClean="0">
                <a:solidFill>
                  <a:srgbClr val="FF0000"/>
                </a:solidFill>
              </a:rPr>
              <a:t>indexes?</a:t>
            </a:r>
          </a:p>
          <a:p>
            <a:r>
              <a:rPr lang="en-US" altLang="zh-CN" dirty="0" smtClean="0"/>
              <a:t>How </a:t>
            </a:r>
            <a:r>
              <a:rPr lang="en-US" altLang="zh-CN" dirty="0"/>
              <a:t>does Nap perform when value size is </a:t>
            </a:r>
            <a:r>
              <a:rPr lang="en-US" altLang="zh-CN" dirty="0" smtClean="0"/>
              <a:t>variable?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How </a:t>
            </a:r>
            <a:r>
              <a:rPr lang="en-US" altLang="zh-CN" dirty="0">
                <a:solidFill>
                  <a:srgbClr val="FF0000"/>
                </a:solidFill>
              </a:rPr>
              <a:t>does Nap react to dynamic workloads</a:t>
            </a:r>
            <a:r>
              <a:rPr lang="en-US" altLang="zh-CN" dirty="0" smtClean="0">
                <a:solidFill>
                  <a:srgbClr val="FF0000"/>
                </a:solidFill>
              </a:rPr>
              <a:t>?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How </a:t>
            </a:r>
            <a:r>
              <a:rPr lang="en-US" altLang="zh-CN" dirty="0"/>
              <a:t>do the characteristics of workloads and NUMA </a:t>
            </a:r>
            <a:r>
              <a:rPr lang="en-US" altLang="zh-CN" dirty="0" smtClean="0"/>
              <a:t>configurations </a:t>
            </a:r>
            <a:r>
              <a:rPr lang="en-US" altLang="zh-CN" dirty="0"/>
              <a:t>affect the performance of Nap? </a:t>
            </a:r>
            <a:endParaRPr lang="en-US" altLang="zh-CN" dirty="0" smtClean="0"/>
          </a:p>
          <a:p>
            <a:r>
              <a:rPr lang="en-US" altLang="zh-CN" dirty="0" smtClean="0"/>
              <a:t>How </a:t>
            </a:r>
            <a:r>
              <a:rPr lang="en-US" altLang="zh-CN" dirty="0"/>
              <a:t>does Nap compare with Node Replication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What </a:t>
            </a:r>
            <a:r>
              <a:rPr lang="en-US" altLang="zh-CN" dirty="0"/>
              <a:t>are the overheads incurred when using Nap? </a:t>
            </a:r>
            <a:endParaRPr lang="en-US" altLang="zh-CN" dirty="0" smtClean="0"/>
          </a:p>
          <a:p>
            <a:r>
              <a:rPr lang="en-US" altLang="zh-CN" dirty="0" smtClean="0"/>
              <a:t>What </a:t>
            </a:r>
            <a:r>
              <a:rPr lang="en-US" altLang="zh-CN" dirty="0"/>
              <a:t>is the benefit of Nap to real applications? </a:t>
            </a:r>
          </a:p>
        </p:txBody>
      </p:sp>
    </p:spTree>
    <p:extLst>
      <p:ext uri="{BB962C8B-B14F-4D97-AF65-F5344CB8AC3E}">
        <p14:creationId xmlns:p14="http://schemas.microsoft.com/office/powerpoint/2010/main" val="3307928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Global Performance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15" y="1335738"/>
            <a:ext cx="10885569" cy="48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5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Workload Adaption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98" y="1560076"/>
            <a:ext cx="1005980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</a:t>
            </a:r>
            <a:r>
              <a:rPr lang="en-US" altLang="zh-CN" dirty="0"/>
              <a:t>PM Index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 smtClean="0"/>
              <a:t>PM index: Index with Crash-Consistency</a:t>
            </a:r>
          </a:p>
          <a:p>
            <a:r>
              <a:rPr lang="en-US" altLang="zh-CN" dirty="0"/>
              <a:t>Challenge: High overhead of cache line flush &amp; memory fence</a:t>
            </a:r>
            <a:endParaRPr lang="zh-CN" altLang="en-US" dirty="0"/>
          </a:p>
          <a:p>
            <a:endParaRPr lang="zh-CN" altLang="en-US" baseline="30000" dirty="0"/>
          </a:p>
        </p:txBody>
      </p:sp>
      <p:sp>
        <p:nvSpPr>
          <p:cNvPr id="51" name="五边形 50"/>
          <p:cNvSpPr/>
          <p:nvPr/>
        </p:nvSpPr>
        <p:spPr>
          <a:xfrm>
            <a:off x="346841" y="4196733"/>
            <a:ext cx="10773443" cy="32642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420773" y="2727013"/>
            <a:ext cx="10353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NV-Tree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FAST’15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>
            <a:endCxn id="55" idx="0"/>
          </p:cNvCxnSpPr>
          <p:nvPr/>
        </p:nvCxnSpPr>
        <p:spPr>
          <a:xfrm>
            <a:off x="1231268" y="3224294"/>
            <a:ext cx="16645" cy="10329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140142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853995" y="2727013"/>
            <a:ext cx="1290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FPTree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SIGMOD’16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664490" y="3224294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573364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08575" y="5828181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64" idx="0"/>
            <a:endCxn id="66" idx="0"/>
          </p:cNvCxnSpPr>
          <p:nvPr/>
        </p:nvCxnSpPr>
        <p:spPr>
          <a:xfrm flipV="1">
            <a:off x="2198081" y="4257200"/>
            <a:ext cx="10510" cy="157098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2100820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407340" y="5709909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clfB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-tree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TOS’18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3964820">
            <a:off x="4339680" y="4096565"/>
            <a:ext cx="2358371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本框 67"/>
          <p:cNvSpPr txBox="1"/>
          <p:nvPr/>
        </p:nvSpPr>
        <p:spPr>
          <a:xfrm>
            <a:off x="3829124" y="5708705"/>
            <a:ext cx="14030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FAST_FAIR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stCxn id="71" idx="4"/>
          </p:cNvCxnSpPr>
          <p:nvPr/>
        </p:nvCxnSpPr>
        <p:spPr>
          <a:xfrm>
            <a:off x="3639618" y="4472742"/>
            <a:ext cx="1" cy="13542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3531847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39231" y="550501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Optane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546935" y="2712753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CCEH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endCxn id="88" idx="0"/>
          </p:cNvCxnSpPr>
          <p:nvPr/>
        </p:nvCxnSpPr>
        <p:spPr>
          <a:xfrm>
            <a:off x="4357430" y="3210034"/>
            <a:ext cx="12635" cy="10420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448658" y="5842730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>
            <a:stCxn id="63" idx="0"/>
            <a:endCxn id="92" idx="0"/>
          </p:cNvCxnSpPr>
          <p:nvPr/>
        </p:nvCxnSpPr>
        <p:spPr>
          <a:xfrm flipV="1">
            <a:off x="638164" y="4257200"/>
            <a:ext cx="0" cy="15855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530393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815893" y="5724458"/>
            <a:ext cx="1246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VLDB15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3" y="2802423"/>
            <a:ext cx="400851" cy="40085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2816772"/>
            <a:ext cx="400851" cy="40085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9" y="5794282"/>
            <a:ext cx="400851" cy="400851"/>
          </a:xfrm>
          <a:prstGeom prst="rect">
            <a:avLst/>
          </a:prstGeom>
        </p:spPr>
      </p:pic>
      <p:sp>
        <p:nvSpPr>
          <p:cNvPr id="84" name="椭圆 83"/>
          <p:cNvSpPr/>
          <p:nvPr/>
        </p:nvSpPr>
        <p:spPr>
          <a:xfrm>
            <a:off x="4167924" y="2786656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262294" y="4252118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297470" y="5202154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PM-DRAM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zh-CN" altLang="en-US" sz="1600" dirty="0"/>
          </a:p>
        </p:txBody>
      </p:sp>
      <p:sp>
        <p:nvSpPr>
          <p:cNvPr id="47" name="椭圆 46"/>
          <p:cNvSpPr/>
          <p:nvPr/>
        </p:nvSpPr>
        <p:spPr>
          <a:xfrm>
            <a:off x="9972072" y="5830090"/>
            <a:ext cx="337174" cy="337174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0332367" y="5826006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PM-only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33" y="5228253"/>
            <a:ext cx="400851" cy="4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Workload Adaption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397" y="1286181"/>
            <a:ext cx="10097909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5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1533832"/>
            <a:ext cx="12184381" cy="3411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85" y="5856826"/>
            <a:ext cx="3268588" cy="567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7620" y="1908737"/>
            <a:ext cx="12192000" cy="11057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Nap: A Black-Box Approach to NUMA-Aware</a:t>
            </a:r>
          </a:p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Memory Indexes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0380" y="39257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/>
              <a:t>Qing Wang, </a:t>
            </a:r>
            <a:r>
              <a:rPr lang="en-US" altLang="zh-CN" sz="2000" dirty="0" err="1"/>
              <a:t>Youyou</a:t>
            </a:r>
            <a:r>
              <a:rPr lang="en-US" altLang="zh-CN" sz="2000" dirty="0"/>
              <a:t> Lu, </a:t>
            </a:r>
            <a:r>
              <a:rPr lang="en-US" altLang="zh-CN" sz="2000" dirty="0" err="1"/>
              <a:t>Junru</a:t>
            </a:r>
            <a:r>
              <a:rPr lang="en-US" altLang="zh-CN" sz="2000" dirty="0"/>
              <a:t> Li, </a:t>
            </a:r>
            <a:r>
              <a:rPr lang="en-US" altLang="zh-CN" sz="2000" dirty="0" err="1"/>
              <a:t>Jiwu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Shu</a:t>
            </a:r>
          </a:p>
          <a:p>
            <a:pPr algn="ctr"/>
            <a:r>
              <a:rPr lang="en-US" altLang="zh-CN" sz="2000" dirty="0" smtClean="0"/>
              <a:t>Tsinghua </a:t>
            </a:r>
            <a:r>
              <a:rPr lang="en-US" altLang="zh-CN" sz="2000" dirty="0"/>
              <a:t>University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6142" y="323927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OSDI 21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4713" y="5281310"/>
            <a:ext cx="6647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smtClean="0"/>
              <a:t>Shared by </a:t>
            </a:r>
            <a:r>
              <a:rPr lang="en-US" altLang="zh-CN" sz="2000" i="1" dirty="0" err="1" smtClean="0"/>
              <a:t>Yiduo</a:t>
            </a:r>
            <a:r>
              <a:rPr lang="en-US" altLang="zh-CN" sz="2000" i="1" dirty="0" smtClean="0"/>
              <a:t> Wang, Xinyang Shao at USTC Reading Group</a:t>
            </a:r>
            <a:endParaRPr lang="zh-CN" altLang="en-US" sz="2000" i="1" dirty="0"/>
          </a:p>
        </p:txBody>
      </p:sp>
      <p:sp>
        <p:nvSpPr>
          <p:cNvPr id="2" name="文本框 1"/>
          <p:cNvSpPr txBox="1"/>
          <p:nvPr/>
        </p:nvSpPr>
        <p:spPr>
          <a:xfrm>
            <a:off x="3932032" y="653882"/>
            <a:ext cx="431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listening!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Design: Partial &amp; Crash-consistent View (PC-View)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73" y="2411309"/>
            <a:ext cx="7363853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</a:t>
            </a:r>
            <a:r>
              <a:rPr lang="en-US" altLang="zh-CN" dirty="0"/>
              <a:t>PM Index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 smtClean="0"/>
              <a:t>PM index: Index with Crash-Consistency</a:t>
            </a:r>
          </a:p>
          <a:p>
            <a:r>
              <a:rPr lang="en-US" altLang="zh-CN" dirty="0"/>
              <a:t>Challenge: High overhead of cache line flush &amp; memory fence</a:t>
            </a:r>
            <a:endParaRPr lang="zh-CN" altLang="en-US" dirty="0"/>
          </a:p>
          <a:p>
            <a:endParaRPr lang="zh-CN" altLang="en-US" baseline="30000" dirty="0"/>
          </a:p>
        </p:txBody>
      </p:sp>
      <p:sp>
        <p:nvSpPr>
          <p:cNvPr id="51" name="五边形 50"/>
          <p:cNvSpPr/>
          <p:nvPr/>
        </p:nvSpPr>
        <p:spPr>
          <a:xfrm>
            <a:off x="346841" y="4196733"/>
            <a:ext cx="10773443" cy="32642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420773" y="2727013"/>
            <a:ext cx="10353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NV-Tree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FAST’15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>
            <a:endCxn id="55" idx="0"/>
          </p:cNvCxnSpPr>
          <p:nvPr/>
        </p:nvCxnSpPr>
        <p:spPr>
          <a:xfrm>
            <a:off x="1231268" y="3224294"/>
            <a:ext cx="16645" cy="10329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140142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853995" y="2727013"/>
            <a:ext cx="1290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FPTree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SIGMOD’16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664490" y="3224294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573364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08575" y="5828181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64" idx="0"/>
            <a:endCxn id="66" idx="0"/>
          </p:cNvCxnSpPr>
          <p:nvPr/>
        </p:nvCxnSpPr>
        <p:spPr>
          <a:xfrm flipV="1">
            <a:off x="2198081" y="4257200"/>
            <a:ext cx="10510" cy="157098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2100820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407340" y="5709909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clfB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-tree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TOS’18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3964820">
            <a:off x="4339680" y="4096565"/>
            <a:ext cx="2358371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本框 67"/>
          <p:cNvSpPr txBox="1"/>
          <p:nvPr/>
        </p:nvSpPr>
        <p:spPr>
          <a:xfrm>
            <a:off x="3829124" y="5708705"/>
            <a:ext cx="14030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FAST_FAIR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stCxn id="71" idx="4"/>
          </p:cNvCxnSpPr>
          <p:nvPr/>
        </p:nvCxnSpPr>
        <p:spPr>
          <a:xfrm>
            <a:off x="3639618" y="4472742"/>
            <a:ext cx="1" cy="13542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3531847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39231" y="550501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Optane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546935" y="2712753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CCEH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endCxn id="88" idx="0"/>
          </p:cNvCxnSpPr>
          <p:nvPr/>
        </p:nvCxnSpPr>
        <p:spPr>
          <a:xfrm>
            <a:off x="4357430" y="3210034"/>
            <a:ext cx="12635" cy="10420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78" idx="0"/>
          </p:cNvCxnSpPr>
          <p:nvPr/>
        </p:nvCxnSpPr>
        <p:spPr>
          <a:xfrm flipV="1">
            <a:off x="63973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62895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6575060" y="565119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DPTree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VLDB’19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直接连接符 84"/>
          <p:cNvCxnSpPr>
            <a:endCxn id="86" idx="0"/>
          </p:cNvCxnSpPr>
          <p:nvPr/>
        </p:nvCxnSpPr>
        <p:spPr>
          <a:xfrm flipV="1">
            <a:off x="79052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77974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8082960" y="5651198"/>
            <a:ext cx="889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Clevel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ATC’20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>
            <a:endCxn id="91" idx="0"/>
          </p:cNvCxnSpPr>
          <p:nvPr/>
        </p:nvCxnSpPr>
        <p:spPr>
          <a:xfrm>
            <a:off x="8762122" y="3165667"/>
            <a:ext cx="16645" cy="10915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>
            <a:off x="8670996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950518" y="2661715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uTree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VLDB’20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8658" y="5842730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>
            <a:stCxn id="63" idx="0"/>
            <a:endCxn id="92" idx="0"/>
          </p:cNvCxnSpPr>
          <p:nvPr/>
        </p:nvCxnSpPr>
        <p:spPr>
          <a:xfrm flipV="1">
            <a:off x="638164" y="4257200"/>
            <a:ext cx="0" cy="15855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530393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815893" y="5724458"/>
            <a:ext cx="1246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VLDB15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3" y="2802423"/>
            <a:ext cx="400851" cy="40085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2816772"/>
            <a:ext cx="400851" cy="40085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9" y="5794282"/>
            <a:ext cx="400851" cy="40085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54" y="5746820"/>
            <a:ext cx="438234" cy="4382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56" y="5734729"/>
            <a:ext cx="438234" cy="43823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39" y="2776311"/>
            <a:ext cx="438234" cy="438234"/>
          </a:xfrm>
          <a:prstGeom prst="rect">
            <a:avLst/>
          </a:prstGeom>
        </p:spPr>
      </p:pic>
      <p:sp>
        <p:nvSpPr>
          <p:cNvPr id="84" name="椭圆 83"/>
          <p:cNvSpPr/>
          <p:nvPr/>
        </p:nvSpPr>
        <p:spPr>
          <a:xfrm>
            <a:off x="4167924" y="2786656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262294" y="4252118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0297470" y="5202154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PM-DRAM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zh-CN" altLang="en-US" sz="1600" dirty="0"/>
          </a:p>
        </p:txBody>
      </p:sp>
      <p:sp>
        <p:nvSpPr>
          <p:cNvPr id="96" name="椭圆 95"/>
          <p:cNvSpPr/>
          <p:nvPr/>
        </p:nvSpPr>
        <p:spPr>
          <a:xfrm>
            <a:off x="9972072" y="5830090"/>
            <a:ext cx="337174" cy="337174"/>
          </a:xfrm>
          <a:prstGeom prst="ellipse">
            <a:avLst/>
          </a:prstGeom>
          <a:solidFill>
            <a:srgbClr val="1195D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10332367" y="5826006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PM-only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3" y="5239273"/>
            <a:ext cx="438234" cy="4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</a:t>
            </a:r>
            <a:r>
              <a:rPr lang="en-US" altLang="zh-CN" dirty="0"/>
              <a:t>PM Index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 smtClean="0"/>
              <a:t>PM index: Index with Crash-Consistency</a:t>
            </a:r>
          </a:p>
          <a:p>
            <a:r>
              <a:rPr lang="en-US" altLang="zh-CN" dirty="0"/>
              <a:t>Challenge: High overhead of cache line flush &amp; memory fence</a:t>
            </a:r>
            <a:endParaRPr lang="zh-CN" altLang="en-US" dirty="0"/>
          </a:p>
          <a:p>
            <a:endParaRPr lang="zh-CN" altLang="en-US" baseline="30000" dirty="0"/>
          </a:p>
        </p:txBody>
      </p:sp>
      <p:sp>
        <p:nvSpPr>
          <p:cNvPr id="51" name="五边形 50"/>
          <p:cNvSpPr/>
          <p:nvPr/>
        </p:nvSpPr>
        <p:spPr>
          <a:xfrm>
            <a:off x="346841" y="4196733"/>
            <a:ext cx="10773443" cy="32642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420773" y="2727013"/>
            <a:ext cx="10353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NV-Tree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FAST’15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>
            <a:endCxn id="55" idx="0"/>
          </p:cNvCxnSpPr>
          <p:nvPr/>
        </p:nvCxnSpPr>
        <p:spPr>
          <a:xfrm>
            <a:off x="1231268" y="3224294"/>
            <a:ext cx="16645" cy="10329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140142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853995" y="2727013"/>
            <a:ext cx="1290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FPTree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SIGMOD’16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664490" y="3224294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573364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08575" y="5828181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64" idx="0"/>
            <a:endCxn id="66" idx="0"/>
          </p:cNvCxnSpPr>
          <p:nvPr/>
        </p:nvCxnSpPr>
        <p:spPr>
          <a:xfrm flipV="1">
            <a:off x="2198081" y="4257200"/>
            <a:ext cx="10510" cy="157098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2100820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407340" y="5709909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clfB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-tree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TOS’18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3964820">
            <a:off x="4339680" y="4096565"/>
            <a:ext cx="2358371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本框 67"/>
          <p:cNvSpPr txBox="1"/>
          <p:nvPr/>
        </p:nvSpPr>
        <p:spPr>
          <a:xfrm>
            <a:off x="3829124" y="5708705"/>
            <a:ext cx="14030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FAST_FAIR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stCxn id="71" idx="4"/>
          </p:cNvCxnSpPr>
          <p:nvPr/>
        </p:nvCxnSpPr>
        <p:spPr>
          <a:xfrm>
            <a:off x="3639618" y="4472742"/>
            <a:ext cx="1" cy="13542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3531847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39231" y="550501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Optane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546935" y="2712753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CCEH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endCxn id="88" idx="0"/>
          </p:cNvCxnSpPr>
          <p:nvPr/>
        </p:nvCxnSpPr>
        <p:spPr>
          <a:xfrm>
            <a:off x="4357430" y="3210034"/>
            <a:ext cx="12635" cy="10420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78" idx="0"/>
          </p:cNvCxnSpPr>
          <p:nvPr/>
        </p:nvCxnSpPr>
        <p:spPr>
          <a:xfrm flipV="1">
            <a:off x="63973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62895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6575060" y="565119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DPTree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VLDB’19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382439" y="2691278"/>
            <a:ext cx="10262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Recipe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SOSP’19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7192934" y="3198391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7101808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连接符 84"/>
          <p:cNvCxnSpPr>
            <a:endCxn id="86" idx="0"/>
          </p:cNvCxnSpPr>
          <p:nvPr/>
        </p:nvCxnSpPr>
        <p:spPr>
          <a:xfrm flipV="1">
            <a:off x="79052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77974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8082960" y="5651198"/>
            <a:ext cx="889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Clevel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ATC’20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>
            <a:endCxn id="91" idx="0"/>
          </p:cNvCxnSpPr>
          <p:nvPr/>
        </p:nvCxnSpPr>
        <p:spPr>
          <a:xfrm>
            <a:off x="8762122" y="3165667"/>
            <a:ext cx="16645" cy="10915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>
            <a:off x="8670996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9750861" y="5645002"/>
            <a:ext cx="1276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Pronto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ASPLOS’20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9460551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endCxn id="95" idx="4"/>
          </p:cNvCxnSpPr>
          <p:nvPr/>
        </p:nvCxnSpPr>
        <p:spPr>
          <a:xfrm flipH="1" flipV="1">
            <a:off x="9568322" y="4472742"/>
            <a:ext cx="8596" cy="139421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10717055" y="2686811"/>
            <a:ext cx="8506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ATC’21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>
            <a:endCxn id="97" idx="0"/>
          </p:cNvCxnSpPr>
          <p:nvPr/>
        </p:nvCxnSpPr>
        <p:spPr>
          <a:xfrm>
            <a:off x="10527550" y="3222742"/>
            <a:ext cx="16645" cy="10344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10436424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950518" y="2661715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uTree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VLDB’20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8658" y="5842730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>
            <a:stCxn id="63" idx="0"/>
            <a:endCxn id="92" idx="0"/>
          </p:cNvCxnSpPr>
          <p:nvPr/>
        </p:nvCxnSpPr>
        <p:spPr>
          <a:xfrm flipV="1">
            <a:off x="638164" y="4257200"/>
            <a:ext cx="0" cy="15855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530393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815893" y="5724458"/>
            <a:ext cx="1246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VLDB15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3" y="2802423"/>
            <a:ext cx="400851" cy="40085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2816772"/>
            <a:ext cx="400851" cy="40085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9" y="5794282"/>
            <a:ext cx="400851" cy="40085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54" y="5746820"/>
            <a:ext cx="438234" cy="4382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56" y="5734729"/>
            <a:ext cx="438234" cy="43823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39" y="2776311"/>
            <a:ext cx="438234" cy="4382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52" y="2673197"/>
            <a:ext cx="586403" cy="58640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39" y="2696962"/>
            <a:ext cx="586403" cy="58640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18" y="5706410"/>
            <a:ext cx="586403" cy="586403"/>
          </a:xfrm>
          <a:prstGeom prst="rect">
            <a:avLst/>
          </a:prstGeom>
        </p:spPr>
      </p:pic>
      <p:sp>
        <p:nvSpPr>
          <p:cNvPr id="84" name="椭圆 83"/>
          <p:cNvSpPr/>
          <p:nvPr/>
        </p:nvSpPr>
        <p:spPr>
          <a:xfrm>
            <a:off x="4167924" y="2786656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262294" y="4252118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</a:t>
            </a:r>
            <a:r>
              <a:rPr lang="en-US" altLang="zh-CN" dirty="0"/>
              <a:t>PM Index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 smtClean="0"/>
              <a:t>PM index: Index with Crash-Consistency</a:t>
            </a:r>
          </a:p>
          <a:p>
            <a:r>
              <a:rPr lang="en-US" altLang="zh-CN" dirty="0"/>
              <a:t>Challenge: High overhead of cache line flush &amp; memory fence</a:t>
            </a:r>
            <a:endParaRPr lang="zh-CN" altLang="en-US" dirty="0"/>
          </a:p>
          <a:p>
            <a:endParaRPr lang="zh-CN" altLang="en-US" baseline="30000" dirty="0"/>
          </a:p>
        </p:txBody>
      </p:sp>
      <p:sp>
        <p:nvSpPr>
          <p:cNvPr id="51" name="五边形 50"/>
          <p:cNvSpPr/>
          <p:nvPr/>
        </p:nvSpPr>
        <p:spPr>
          <a:xfrm>
            <a:off x="346841" y="4196733"/>
            <a:ext cx="10773443" cy="32642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420773" y="2727013"/>
            <a:ext cx="10353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NV-Tree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FAST’15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>
            <a:endCxn id="55" idx="0"/>
          </p:cNvCxnSpPr>
          <p:nvPr/>
        </p:nvCxnSpPr>
        <p:spPr>
          <a:xfrm>
            <a:off x="1231268" y="3224294"/>
            <a:ext cx="16645" cy="10329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140142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853995" y="2727013"/>
            <a:ext cx="12907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FPTree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SIGMOD’16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664490" y="3224294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573364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08575" y="5828181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64" idx="0"/>
            <a:endCxn id="66" idx="0"/>
          </p:cNvCxnSpPr>
          <p:nvPr/>
        </p:nvCxnSpPr>
        <p:spPr>
          <a:xfrm flipV="1">
            <a:off x="2198081" y="4257200"/>
            <a:ext cx="10510" cy="157098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2100820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407340" y="5709909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clfB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-tree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TOS’18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3964820">
            <a:off x="4339680" y="4096565"/>
            <a:ext cx="2358371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本框 67"/>
          <p:cNvSpPr txBox="1"/>
          <p:nvPr/>
        </p:nvSpPr>
        <p:spPr>
          <a:xfrm>
            <a:off x="3829124" y="5708705"/>
            <a:ext cx="14030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FAST_FAIR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FAST’18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>
            <a:stCxn id="71" idx="4"/>
          </p:cNvCxnSpPr>
          <p:nvPr/>
        </p:nvCxnSpPr>
        <p:spPr>
          <a:xfrm>
            <a:off x="3639618" y="4472742"/>
            <a:ext cx="1" cy="13542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3531847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39231" y="550501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Optane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546935" y="2712753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CCEH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endCxn id="88" idx="0"/>
          </p:cNvCxnSpPr>
          <p:nvPr/>
        </p:nvCxnSpPr>
        <p:spPr>
          <a:xfrm>
            <a:off x="4357430" y="3210034"/>
            <a:ext cx="12635" cy="10420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78" idx="0"/>
          </p:cNvCxnSpPr>
          <p:nvPr/>
        </p:nvCxnSpPr>
        <p:spPr>
          <a:xfrm flipV="1">
            <a:off x="63973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62895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6575060" y="565119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DPTree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VLDB’19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382439" y="2691278"/>
            <a:ext cx="10262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Recipe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SOSP’19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7192934" y="3198391"/>
            <a:ext cx="16645" cy="10278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7101808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连接符 84"/>
          <p:cNvCxnSpPr>
            <a:endCxn id="86" idx="0"/>
          </p:cNvCxnSpPr>
          <p:nvPr/>
        </p:nvCxnSpPr>
        <p:spPr>
          <a:xfrm flipV="1">
            <a:off x="7905230" y="4257200"/>
            <a:ext cx="0" cy="151227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7797459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8082960" y="5651198"/>
            <a:ext cx="889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Clevel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ATC’20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接连接符 89"/>
          <p:cNvCxnSpPr>
            <a:endCxn id="91" idx="0"/>
          </p:cNvCxnSpPr>
          <p:nvPr/>
        </p:nvCxnSpPr>
        <p:spPr>
          <a:xfrm>
            <a:off x="8762122" y="3165667"/>
            <a:ext cx="16645" cy="10915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>
            <a:off x="8670996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9750861" y="5645002"/>
            <a:ext cx="1276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Pronto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ASPLOS’20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9460551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endCxn id="95" idx="4"/>
          </p:cNvCxnSpPr>
          <p:nvPr/>
        </p:nvCxnSpPr>
        <p:spPr>
          <a:xfrm flipH="1" flipV="1">
            <a:off x="9568322" y="4472742"/>
            <a:ext cx="8596" cy="139421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10717055" y="2686811"/>
            <a:ext cx="8506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ATC’21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>
            <a:endCxn id="97" idx="0"/>
          </p:cNvCxnSpPr>
          <p:nvPr/>
        </p:nvCxnSpPr>
        <p:spPr>
          <a:xfrm>
            <a:off x="10527550" y="3222742"/>
            <a:ext cx="16645" cy="10344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10436424" y="4257200"/>
            <a:ext cx="215542" cy="2155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950518" y="2661715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uTree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VLDB’20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8658" y="5842730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>
            <a:stCxn id="63" idx="0"/>
            <a:endCxn id="92" idx="0"/>
          </p:cNvCxnSpPr>
          <p:nvPr/>
        </p:nvCxnSpPr>
        <p:spPr>
          <a:xfrm flipV="1">
            <a:off x="638164" y="4257200"/>
            <a:ext cx="0" cy="15855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530393" y="4257200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815893" y="5724458"/>
            <a:ext cx="1246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VLDB15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3" y="2802423"/>
            <a:ext cx="400851" cy="40085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2816772"/>
            <a:ext cx="400851" cy="40085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9" y="5794282"/>
            <a:ext cx="400851" cy="40085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54" y="5746820"/>
            <a:ext cx="438234" cy="4382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56" y="5734729"/>
            <a:ext cx="438234" cy="43823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39" y="2776311"/>
            <a:ext cx="438234" cy="4382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52" y="2673197"/>
            <a:ext cx="586403" cy="58640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39" y="2696962"/>
            <a:ext cx="586403" cy="58640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18" y="5706410"/>
            <a:ext cx="586403" cy="586403"/>
          </a:xfrm>
          <a:prstGeom prst="rect">
            <a:avLst/>
          </a:prstGeom>
        </p:spPr>
      </p:pic>
      <p:sp>
        <p:nvSpPr>
          <p:cNvPr id="84" name="椭圆 83"/>
          <p:cNvSpPr/>
          <p:nvPr/>
        </p:nvSpPr>
        <p:spPr>
          <a:xfrm>
            <a:off x="4167924" y="2786656"/>
            <a:ext cx="379011" cy="379011"/>
          </a:xfrm>
          <a:prstGeom prst="ellipse">
            <a:avLst/>
          </a:prstGeom>
          <a:solidFill>
            <a:srgbClr val="D81E0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262294" y="4252118"/>
            <a:ext cx="215542" cy="215542"/>
          </a:xfrm>
          <a:prstGeom prst="ellipse">
            <a:avLst/>
          </a:prstGeom>
          <a:solidFill>
            <a:srgbClr val="D81E0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1766255" y="3844318"/>
            <a:ext cx="9320795" cy="1207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 impacts on PM Indexes are </a:t>
            </a:r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under-explored</a:t>
            </a:r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Background: NUMA (</a:t>
            </a:r>
            <a:r>
              <a:rPr lang="en-US" altLang="zh-CN" dirty="0"/>
              <a:t>Non-Uniform Memory Access)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1894083"/>
            <a:ext cx="1080345" cy="108034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99819" y="1711754"/>
            <a:ext cx="922832" cy="919242"/>
          </a:xfrm>
          <a:prstGeom prst="rect">
            <a:avLst/>
          </a:prstGeom>
        </p:spPr>
      </p:pic>
      <p:pic>
        <p:nvPicPr>
          <p:cNvPr id="10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2523863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44377" y="260645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8200" y="194885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119306" y="2160865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29390" y="2777940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415872" y="214016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0</a:t>
            </a:r>
            <a:endParaRPr lang="zh-CN" altLang="en-US" sz="2400" dirty="0"/>
          </a:p>
        </p:txBody>
      </p:sp>
      <p:pic>
        <p:nvPicPr>
          <p:cNvPr id="18" name="内容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1" y="4259529"/>
            <a:ext cx="1080345" cy="1080345"/>
          </a:xfrm>
          <a:prstGeom prst="rect">
            <a:avLst/>
          </a:prstGeom>
        </p:spPr>
      </p:pic>
      <p:pic>
        <p:nvPicPr>
          <p:cNvPr id="19" name="Picture 2" descr="英特尔® 傲腾™ 持久内存 (PMem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21731" r="15474" b="21431"/>
          <a:stretch/>
        </p:blipFill>
        <p:spPr bwMode="auto">
          <a:xfrm rot="20833005">
            <a:off x="1596662" y="4889309"/>
            <a:ext cx="1677732" cy="6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844377" y="497189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838200" y="4314301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zh-CN" altLang="en-US" sz="24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3119306" y="4526311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29390" y="5143386"/>
            <a:ext cx="108171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415872" y="4505615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CPU 1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470">
            <a:off x="2189097" y="4080858"/>
            <a:ext cx="922832" cy="919242"/>
          </a:xfrm>
          <a:prstGeom prst="rect">
            <a:avLst/>
          </a:prstGeom>
        </p:spPr>
      </p:pic>
      <p:sp>
        <p:nvSpPr>
          <p:cNvPr id="28" name="内容占位符 2"/>
          <p:cNvSpPr txBox="1">
            <a:spLocks/>
          </p:cNvSpPr>
          <p:nvPr/>
        </p:nvSpPr>
        <p:spPr>
          <a:xfrm>
            <a:off x="8382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6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294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基于Ring-allreduce的分布式深度学习训练性能优化-李诚 - 副本.pptx" id="{ACEE6617-8D80-4CE8-96FA-327C1C643FE8}" vid="{37DA687B-0B2A-4606-8A8F-8E2BFB565B0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ADSL实验室模板(李诚老师提供)</Template>
  <TotalTime>3507</TotalTime>
  <Words>3449</Words>
  <Application>Microsoft Office PowerPoint</Application>
  <PresentationFormat>宽屏</PresentationFormat>
  <Paragraphs>600</Paragraphs>
  <Slides>53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1" baseType="lpstr">
      <vt:lpstr>等线</vt:lpstr>
      <vt:lpstr>华康俪金黑W8(P)</vt:lpstr>
      <vt:lpstr>微软雅黑</vt:lpstr>
      <vt:lpstr>Arial</vt:lpstr>
      <vt:lpstr>Gill Sans MT</vt:lpstr>
      <vt:lpstr>Times New Roman</vt:lpstr>
      <vt:lpstr>Wingdings</vt:lpstr>
      <vt:lpstr>Office 主题</vt:lpstr>
      <vt:lpstr>PowerPoint 演示文稿</vt:lpstr>
      <vt:lpstr>Background: Persistent Memory</vt:lpstr>
      <vt:lpstr>Background: Persistent Memory</vt:lpstr>
      <vt:lpstr>Background: Persistent Memory</vt:lpstr>
      <vt:lpstr>Background: PM Index</vt:lpstr>
      <vt:lpstr>Background: PM Index</vt:lpstr>
      <vt:lpstr>Background: PM Index</vt:lpstr>
      <vt:lpstr>Background: PM Index</vt:lpstr>
      <vt:lpstr>Background: NUMA (Non-Uniform Memory Access)</vt:lpstr>
      <vt:lpstr>Background: NUMA</vt:lpstr>
      <vt:lpstr>Background: NUMA</vt:lpstr>
      <vt:lpstr>Motivation: NUMA impact on PM</vt:lpstr>
      <vt:lpstr>Motivation: NUMA impact on PM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 impact on PM Index</vt:lpstr>
      <vt:lpstr>Motivation: NUMA-aware DRAM Index</vt:lpstr>
      <vt:lpstr>Motivation: NUMA-aware DRAM Index</vt:lpstr>
      <vt:lpstr>Motivation: NUMA-aware DRAM Index</vt:lpstr>
      <vt:lpstr>Key Idea (1) - Making Hot Accesses NUMA-Aware</vt:lpstr>
      <vt:lpstr>Key Idea (1) - Making Hot Accesses NUMA-Aware</vt:lpstr>
      <vt:lpstr>Key Idea (1) - Making Hot Accesses NUMA-Aware</vt:lpstr>
      <vt:lpstr>Key Idea (2) - Minimizing PM State Synchronization</vt:lpstr>
      <vt:lpstr>Key Idea (3) – Fast reaction to handle hotspot shift</vt:lpstr>
      <vt:lpstr>Challenges for Practical Design</vt:lpstr>
      <vt:lpstr>Design: NAL Arch Overview</vt:lpstr>
      <vt:lpstr>Design: NAL Arch Overview</vt:lpstr>
      <vt:lpstr>Coherency: Concurrent Control with Data Versions</vt:lpstr>
      <vt:lpstr>Design: Structure of the GV-View and PC-Views</vt:lpstr>
      <vt:lpstr>Design: Global &amp; Volatile View</vt:lpstr>
      <vt:lpstr>Design: Partial &amp; Crash-consistent View (PC-View)</vt:lpstr>
      <vt:lpstr>Hot Set Identification</vt:lpstr>
      <vt:lpstr>NAL Switch – Three Phase Switch</vt:lpstr>
      <vt:lpstr>NAL Switch – Three Phase Switch</vt:lpstr>
      <vt:lpstr>NAL Switch – Three Phase Switch</vt:lpstr>
      <vt:lpstr>NAL Switch – Three Phase Switch</vt:lpstr>
      <vt:lpstr>Evaluations - Setup</vt:lpstr>
      <vt:lpstr>Evaluations - Perspectives</vt:lpstr>
      <vt:lpstr>Global Performance</vt:lpstr>
      <vt:lpstr>Dynamic Workload Adaption</vt:lpstr>
      <vt:lpstr>Dynamic Workload Adaption</vt:lpstr>
      <vt:lpstr>PowerPoint 演示文稿</vt:lpstr>
      <vt:lpstr>Backup slides</vt:lpstr>
      <vt:lpstr>Design: Partial &amp; Crash-consistent View (PC-View)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ll</dc:creator>
  <cp:lastModifiedBy>王一多</cp:lastModifiedBy>
  <cp:revision>215</cp:revision>
  <dcterms:created xsi:type="dcterms:W3CDTF">2019-12-04T06:28:33Z</dcterms:created>
  <dcterms:modified xsi:type="dcterms:W3CDTF">2021-10-20T14:48:11Z</dcterms:modified>
</cp:coreProperties>
</file>