
<file path=[Content_Types].xml><?xml version="1.0" encoding="utf-8"?>
<Types xmlns="http://schemas.openxmlformats.org/package/2006/content-types">
  <Default Extension="jpeg" ContentType="image/jpe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handoutMasterIdLst>
    <p:handoutMasterId r:id="rId30"/>
  </p:handoutMasterIdLst>
  <p:sldIdLst>
    <p:sldId id="483" r:id="rId3"/>
    <p:sldId id="484" r:id="rId5"/>
    <p:sldId id="487" r:id="rId6"/>
    <p:sldId id="486" r:id="rId7"/>
    <p:sldId id="488" r:id="rId8"/>
    <p:sldId id="513" r:id="rId9"/>
    <p:sldId id="512" r:id="rId10"/>
    <p:sldId id="496" r:id="rId11"/>
    <p:sldId id="489" r:id="rId12"/>
    <p:sldId id="494" r:id="rId13"/>
    <p:sldId id="497" r:id="rId14"/>
    <p:sldId id="509" r:id="rId15"/>
    <p:sldId id="532" r:id="rId16"/>
    <p:sldId id="533" r:id="rId17"/>
    <p:sldId id="500" r:id="rId18"/>
    <p:sldId id="491" r:id="rId19"/>
    <p:sldId id="510" r:id="rId20"/>
    <p:sldId id="511" r:id="rId21"/>
    <p:sldId id="492" r:id="rId22"/>
    <p:sldId id="501" r:id="rId23"/>
    <p:sldId id="499" r:id="rId24"/>
    <p:sldId id="502" r:id="rId25"/>
    <p:sldId id="495" r:id="rId26"/>
    <p:sldId id="531" r:id="rId27"/>
    <p:sldId id="498" r:id="rId28"/>
    <p:sldId id="485" r:id="rId29"/>
  </p:sldIdLst>
  <p:sldSz cx="12192000" cy="6858000"/>
  <p:notesSz cx="9925050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曹将" initials="曹将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CC99FF"/>
    <a:srgbClr val="A38ACB"/>
    <a:srgbClr val="0066FF"/>
    <a:srgbClr val="543795"/>
    <a:srgbClr val="9FBFE5"/>
    <a:srgbClr val="F6AD8E"/>
    <a:srgbClr val="70AD47"/>
    <a:srgbClr val="98BCE4"/>
    <a:srgbClr val="FFD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84514" autoAdjust="0"/>
  </p:normalViewPr>
  <p:slideViewPr>
    <p:cSldViewPr snapToGrid="0" showGuides="1">
      <p:cViewPr>
        <p:scale>
          <a:sx n="77" d="100"/>
          <a:sy n="77" d="100"/>
        </p:scale>
        <p:origin x="232" y="-452"/>
      </p:cViewPr>
      <p:guideLst>
        <p:guide orient="horz" pos="238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commentAuthors" Target="commentAuthors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937" cy="3403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0796" y="0"/>
            <a:ext cx="4301937" cy="3403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62300-1FE7-4FAC-83B0-D7A4CADAEAA1}" type="datetimeFigureOut">
              <a:rPr lang="en-US" smtClean="0"/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7357"/>
            <a:ext cx="4301937" cy="3403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0796" y="6457357"/>
            <a:ext cx="4301937" cy="3403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4D52A-61AB-4812-969F-BE0056F03EC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1899" y="0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990F5-43F9-40AD-9E69-A5743A2531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849313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506" y="3271382"/>
            <a:ext cx="794004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1899" y="6456613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0FDD1-5445-47D8-99AF-E17C10F84B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剑桥大学 克沙夫。三遍循序渐进，第一遍，掌握大概（题目、摘要、简介、整体架构等）；第二遍，掌握内容（整个</a:t>
            </a:r>
            <a:r>
              <a:rPr lang="en-US" altLang="zh-CN"/>
              <a:t>paper</a:t>
            </a:r>
            <a:r>
              <a:rPr lang="zh-CN" altLang="en-US"/>
              <a:t>解决的问题、使用的</a:t>
            </a:r>
            <a:r>
              <a:rPr lang="en-US" altLang="zh-CN"/>
              <a:t>technique</a:t>
            </a:r>
            <a:r>
              <a:rPr lang="zh-CN" altLang="en-US"/>
              <a:t>、做的实验搞清楚了）；第三遍，理解细节，从你自己的角度去思考、复述整个</a:t>
            </a:r>
            <a:r>
              <a:rPr lang="en-US" altLang="zh-CN"/>
              <a:t>paper</a:t>
            </a:r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SOSP2021</a:t>
            </a:r>
            <a:r>
              <a:rPr lang="zh-CN" altLang="en-US"/>
              <a:t>到下半年了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讨论的目标是深度理解一篇</a:t>
            </a:r>
            <a:r>
              <a:rPr lang="en-US" altLang="zh-CN"/>
              <a:t>paper</a:t>
            </a:r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动画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提前排练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Azure SQL sharding/scaling out/scaling up</a:t>
            </a:r>
            <a:r>
              <a:rPr lang="zh-CN" altLang="en-US"/>
              <a:t>怎么做：https://docs.microsoft.com/en-us/azure/azure-sql/database/elastic-scale-introduction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Gill Sans MT" panose="020B05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2D89-3968-4896-B1CB-C6D86FDFF45C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B8F9F71-5F66-4A41-A75D-CA424C9B7B0A}" type="datetime1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C1F7B99-B778-426B-9066-4A4EBACA56DC}" type="datetime1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</a:defRPr>
            </a:lvl1pPr>
            <a:lvl2pPr>
              <a:defRPr baseline="0">
                <a:latin typeface="Gill Sans MT" panose="020B0502020104020203" pitchFamily="34" charset="0"/>
              </a:defRPr>
            </a:lvl2pPr>
            <a:lvl3pPr>
              <a:defRPr baseline="0">
                <a:latin typeface="Gill Sans MT" panose="020B0502020104020203" pitchFamily="34" charset="0"/>
              </a:defRPr>
            </a:lvl3pPr>
            <a:lvl4pPr>
              <a:defRPr baseline="0">
                <a:latin typeface="Gill Sans MT" panose="020B0502020104020203" pitchFamily="34" charset="0"/>
              </a:defRPr>
            </a:lvl4pPr>
            <a:lvl5pPr>
              <a:defRPr baseline="0"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E380C98-E1C5-46FE-9302-3AF927F68EC4}" type="datetime1">
              <a:rPr lang="en-US" altLang="zh-CN" smtClean="0"/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日期占位符 3"/>
          <p:cNvSpPr txBox="1"/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D26E-3B72-410B-9FFC-0F210279B858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6" name="日期占位符 3"/>
          <p:cNvSpPr txBox="1"/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800"/>
          </a:xfrm>
        </p:spPr>
        <p:txBody>
          <a:bodyPr/>
          <a:lstStyle>
            <a:lvl1pPr>
              <a:defRPr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216152"/>
            <a:ext cx="5181600" cy="4965192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</a:defRPr>
            </a:lvl1pPr>
            <a:lvl2pPr>
              <a:defRPr baseline="0">
                <a:latin typeface="Gill Sans MT" panose="020B0502020104020203" pitchFamily="34" charset="0"/>
              </a:defRPr>
            </a:lvl2pPr>
            <a:lvl3pPr>
              <a:defRPr baseline="0">
                <a:latin typeface="Gill Sans MT" panose="020B0502020104020203" pitchFamily="34" charset="0"/>
              </a:defRPr>
            </a:lvl3pPr>
            <a:lvl4pPr>
              <a:defRPr baseline="0">
                <a:latin typeface="Gill Sans MT" panose="020B0502020104020203" pitchFamily="34" charset="0"/>
              </a:defRPr>
            </a:lvl4pPr>
            <a:lvl5pPr>
              <a:defRPr baseline="0"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216152"/>
            <a:ext cx="5181600" cy="4965192"/>
          </a:xfrm>
        </p:spPr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BF21-5E9D-456D-87B6-CA254B088676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日期占位符 3"/>
          <p:cNvSpPr txBox="1"/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85800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21615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145691"/>
            <a:ext cx="5157787" cy="40439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21615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145691"/>
            <a:ext cx="5183188" cy="40439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DB624-88A1-4E3D-9286-5D866FF46967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日期占位符 3"/>
          <p:cNvSpPr txBox="1"/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6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1DF1B2-8420-43EB-BFC7-E09F5F52860E}" type="datetime1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5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8CB60C6-ED36-4982-81C8-505D6E7E9EDB}" type="datetime1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5D54263-0317-4D34-BE4F-3E5397CE6E8C}" type="datetime1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F3CC533-E34F-4889-9BB2-74211A12B680}" type="datetime1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D8109-2B7E-49B3-8413-6113F0450B2C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://pages.cs.wisc.edu/~markhill/conference-talk.html" TargetMode="External"/><Relationship Id="rId1" Type="http://schemas.openxmlformats.org/officeDocument/2006/relationships/hyperlink" Target="https://people.eecs.berkeley.edu/~jrs/speaking.html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hyperlink" Target="http://210.45.114.146/wiki/doku.php?id=public:rg:readinggroup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://www.cs.technion.ac.il/~dan/index_sysvenues_deadline.html" TargetMode="Externa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openxmlformats.org/officeDocument/2006/relationships/hyperlink" Target="https://www.usenix.org/conference/atc19/technical-sessions" TargetMode="External"/><Relationship Id="rId4" Type="http://schemas.openxmlformats.org/officeDocument/2006/relationships/hyperlink" Target="https://sosp19.rcs.uwaterloo.ca/program.html" TargetMode="External"/><Relationship Id="rId3" Type="http://schemas.openxmlformats.org/officeDocument/2006/relationships/hyperlink" Target="https://www.eurosys2019.org/program/accepted-papers/" TargetMode="External"/><Relationship Id="rId2" Type="http://schemas.openxmlformats.org/officeDocument/2006/relationships/hyperlink" Target="https://www.usenix.org/conference/nsdi20/glance" TargetMode="External"/><Relationship Id="rId1" Type="http://schemas.openxmlformats.org/officeDocument/2006/relationships/hyperlink" Target="https://www.usenix.org/conference/fast20/glanc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072951" y="1038630"/>
            <a:ext cx="804592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USTC-SYS Reading </a:t>
            </a:r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Group</a:t>
            </a:r>
            <a:endParaRPr lang="en-US" altLang="zh-CN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Kick-off Meeting</a:t>
            </a:r>
            <a:endParaRPr lang="en-US" altLang="zh-CN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83697" y="3249129"/>
            <a:ext cx="24244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latin typeface="Gill Sans MT" panose="020B0502020104020203" pitchFamily="34" charset="0"/>
                <a:ea typeface="华文新魏" panose="02010800040101010101" pitchFamily="2" charset="-122"/>
              </a:rPr>
              <a:t>Spring 2021</a:t>
            </a:r>
            <a:endParaRPr lang="en-US" altLang="zh-CN" sz="3200" dirty="0" smtClean="0">
              <a:latin typeface="Gill Sans MT" panose="020B0502020104020203" pitchFamily="34" charset="0"/>
              <a:ea typeface="华文新魏" panose="020108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225" y="4348887"/>
            <a:ext cx="5447372" cy="165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Discussion format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Primary focus: </a:t>
            </a:r>
            <a:r>
              <a:rPr lang="en-US" b="1" dirty="0">
                <a:solidFill>
                  <a:srgbClr val="FF0000"/>
                </a:solidFill>
              </a:rPr>
              <a:t>understanding the paper</a:t>
            </a:r>
            <a:endParaRPr lang="en-US" dirty="0" smtClean="0"/>
          </a:p>
          <a:p>
            <a:pPr lvl="1"/>
            <a:r>
              <a:rPr lang="en-US" dirty="0" smtClean="0"/>
              <a:t>What </a:t>
            </a:r>
            <a:r>
              <a:rPr lang="en-US" dirty="0"/>
              <a:t>is the problem?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are the challenges?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are the key insights/techniques? 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Lessons learned from experiments?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Whole discussion: 1 hour, presentation: </a:t>
            </a:r>
            <a:r>
              <a:rPr lang="en-US" b="1" dirty="0" smtClean="0">
                <a:solidFill>
                  <a:srgbClr val="FF0000"/>
                </a:solidFill>
              </a:rPr>
              <a:t>around </a:t>
            </a:r>
            <a:r>
              <a:rPr lang="en-US" b="1" smtClean="0">
                <a:solidFill>
                  <a:srgbClr val="FF0000"/>
                </a:solidFill>
              </a:rPr>
              <a:t>35 minutes</a:t>
            </a:r>
            <a:r>
              <a:rPr lang="en-US" smtClean="0"/>
              <a:t> </a:t>
            </a:r>
            <a:endParaRPr lang="en-US" dirty="0" smtClean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BD02-C0E4-4309-A8A5-187E92BB0731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Presentation tips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 smtClean="0">
                <a:sym typeface="+mn-ea"/>
              </a:rPr>
              <a:t>Two students present a single paper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Please make around </a:t>
            </a:r>
            <a:r>
              <a:rPr lang="en-US" b="1" dirty="0" smtClean="0">
                <a:solidFill>
                  <a:srgbClr val="FF0000"/>
                </a:solidFill>
              </a:rPr>
              <a:t>35 slides</a:t>
            </a:r>
            <a:r>
              <a:rPr lang="en-US" dirty="0" smtClean="0"/>
              <a:t>!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Too much text </a:t>
            </a:r>
            <a:r>
              <a:rPr lang="en-US" dirty="0" smtClean="0">
                <a:sym typeface="Wingdings" panose="05000000000000000000" charset="0"/>
              </a:rPr>
              <a:t>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Copy paste figures </a:t>
            </a:r>
            <a:r>
              <a:rPr lang="en-US" dirty="0" smtClean="0">
                <a:sym typeface="Wingdings" panose="05000000000000000000" charset="0"/>
              </a:rPr>
              <a:t>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Animations </a:t>
            </a:r>
            <a:r>
              <a:rPr lang="en-US" dirty="0" smtClean="0">
                <a:sym typeface="Wingdings" panose="05000000000000000000" charset="0"/>
              </a:rPr>
              <a:t>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Transitions between slides </a:t>
            </a:r>
            <a:r>
              <a:rPr lang="en-US" dirty="0" smtClean="0">
                <a:sym typeface="Wingdings" panose="05000000000000000000" charset="0"/>
              </a:rPr>
              <a:t></a:t>
            </a:r>
            <a:endParaRPr lang="en-US" dirty="0" smtClean="0">
              <a:sym typeface="Wingdings" panose="05000000000000000000" charset="0"/>
            </a:endParaRPr>
          </a:p>
          <a:p>
            <a:pPr lvl="1"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One slide: 1 - 2 minutes</a:t>
            </a:r>
            <a:endParaRPr lang="en-US" dirty="0" smtClean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Please do rehearsals offline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E380C98-E1C5-46FE-9302-3AF927F68EC4}" type="datetime1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 dirty="0" smtClean="0">
                <a:sym typeface="+mn-ea"/>
              </a:rPr>
              <a:t>Higher requirements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4120"/>
            <a:ext cx="10515600" cy="5340350"/>
          </a:xfrm>
        </p:spPr>
        <p:txBody>
          <a:bodyPr>
            <a:normAutofit lnSpcReduction="20000"/>
          </a:bodyPr>
          <a:p>
            <a:pPr>
              <a:lnSpc>
                <a:spcPct val="100000"/>
              </a:lnSpc>
            </a:pPr>
            <a:r>
              <a:rPr lang="en-US" altLang="zh-CN"/>
              <a:t>Relate one work to the series of works</a:t>
            </a:r>
            <a:endParaRPr lang="zh-CN" altLang="en-US"/>
          </a:p>
          <a:p>
            <a:pPr>
              <a:lnSpc>
                <a:spcPct val="100000"/>
              </a:lnSpc>
            </a:pPr>
            <a:endParaRPr lang="zh-CN" altLang="en-US"/>
          </a:p>
          <a:p>
            <a:pPr algn="l">
              <a:lnSpc>
                <a:spcPct val="100000"/>
              </a:lnSpc>
              <a:buClrTx/>
              <a:buSzTx/>
            </a:pPr>
            <a:r>
              <a:rPr lang="en-US" altLang="zh-CN" sz="2400"/>
              <a:t>E.g., Saurabh Kadekodi, et al., "</a:t>
            </a:r>
            <a:r>
              <a:rPr lang="en-US" altLang="zh-CN" sz="2400" b="1">
                <a:solidFill>
                  <a:srgbClr val="FF0000"/>
                </a:solidFill>
              </a:rPr>
              <a:t>Pacemaker</a:t>
            </a:r>
            <a:r>
              <a:rPr lang="en-US" altLang="zh-CN" sz="2400"/>
              <a:t>: avoiding </a:t>
            </a:r>
            <a:r>
              <a:rPr lang="en-US" altLang="zh-CN" sz="2400" b="1">
                <a:solidFill>
                  <a:srgbClr val="FF0000"/>
                </a:solidFill>
              </a:rPr>
              <a:t>HeART</a:t>
            </a:r>
            <a:r>
              <a:rPr lang="en-US" altLang="zh-CN" sz="2400"/>
              <a:t> attacks in storage clusters with disk-adaptive redundancy", OSDI'20</a:t>
            </a:r>
            <a:endParaRPr lang="en-US" altLang="zh-CN" sz="2400"/>
          </a:p>
          <a:p>
            <a:pPr>
              <a:lnSpc>
                <a:spcPct val="100000"/>
              </a:lnSpc>
            </a:pPr>
            <a:endParaRPr lang="en-US" altLang="zh-CN" sz="2400"/>
          </a:p>
          <a:p>
            <a:pPr algn="l">
              <a:lnSpc>
                <a:spcPct val="100000"/>
              </a:lnSpc>
              <a:buClrTx/>
              <a:buSzTx/>
            </a:pPr>
            <a:r>
              <a:rPr lang="en-US" altLang="zh-CN" sz="2400">
                <a:sym typeface="+mn-ea"/>
              </a:rPr>
              <a:t>Saurabh Kadekodi, et al., "Cluster storage systems gotta have 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HeART</a:t>
            </a:r>
            <a:r>
              <a:rPr lang="en-US" altLang="zh-CN" sz="2400">
                <a:sym typeface="+mn-ea"/>
              </a:rPr>
              <a:t>: improving storage efficiency by exploiting disk-reliability heterogeneity", FAST'19</a:t>
            </a:r>
            <a:endParaRPr lang="en-US" altLang="zh-CN" sz="2400"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en-US" altLang="zh-CN" sz="2400">
                <a:sym typeface="+mn-ea"/>
              </a:rPr>
              <a:t>Francisco Maturana, et al., "Access-optimal Linear MDS 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Convertible Codes</a:t>
            </a:r>
            <a:r>
              <a:rPr lang="en-US" altLang="zh-CN" sz="2400">
                <a:sym typeface="+mn-ea"/>
              </a:rPr>
              <a:t> for All Parameters", ISIT'20</a:t>
            </a:r>
            <a:endParaRPr lang="en-US" altLang="zh-CN" sz="2400"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en-US" altLang="zh-CN" sz="2400">
                <a:sym typeface="+mn-ea"/>
              </a:rPr>
              <a:t>Francisco Maturana, et al., "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Convertible Codes</a:t>
            </a:r>
            <a:r>
              <a:rPr lang="en-US" altLang="zh-CN" sz="2400">
                <a:sym typeface="+mn-ea"/>
              </a:rPr>
              <a:t>: New Class of Codes for Efficient Conversion of Coded Data in Distributed Storage", ITCS'20</a:t>
            </a:r>
            <a:endParaRPr lang="en-US" altLang="zh-CN" sz="2400"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en-US" altLang="zh-CN" sz="2400">
                <a:sym typeface="+mn-ea"/>
              </a:rPr>
              <a:t>Francisco Maturana, et al., "Bandwidth Cost of 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Code Conversions</a:t>
            </a:r>
            <a:r>
              <a:rPr lang="en-US" altLang="zh-CN" sz="2400">
                <a:sym typeface="+mn-ea"/>
              </a:rPr>
              <a:t> in Distributed Storage: Fundamental Limits and Optimal Constructions", arXiv</a:t>
            </a:r>
            <a:endParaRPr lang="en-US" altLang="zh-CN" sz="2400">
              <a:sym typeface="+mn-ea"/>
            </a:endParaRPr>
          </a:p>
          <a:p>
            <a:endParaRPr lang="en-US" altLang="zh-CN" sz="2400">
              <a:sym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380C98-E1C5-46FE-9302-3AF927F68EC4}" type="datetime1">
              <a:rPr lang="en-US" altLang="zh-CN" smtClean="0"/>
            </a:fld>
            <a:endParaRPr lang="zh-CN" altLang="en-US" dirty="0"/>
          </a:p>
        </p:txBody>
      </p:sp>
      <p:cxnSp>
        <p:nvCxnSpPr>
          <p:cNvPr id="6" name="曲线连接符 5"/>
          <p:cNvCxnSpPr/>
          <p:nvPr/>
        </p:nvCxnSpPr>
        <p:spPr>
          <a:xfrm rot="5400000" flipV="1">
            <a:off x="8272780" y="2533015"/>
            <a:ext cx="793750" cy="793750"/>
          </a:xfrm>
          <a:prstGeom prst="curvedConnector3">
            <a:avLst>
              <a:gd name="adj1" fmla="val 50080"/>
            </a:avLst>
          </a:prstGeom>
          <a:ln w="12700">
            <a:solidFill>
              <a:srgbClr val="FF0000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/>
              <a:t>Enterprise developments</a:t>
            </a: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380C98-E1C5-46FE-9302-3AF927F68EC4}" type="datetime1">
              <a:rPr lang="en-US" altLang="zh-CN" smtClean="0"/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0" y="1262380"/>
            <a:ext cx="11493500" cy="49149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/>
              <a:t>Enterprise developments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5128260"/>
            <a:ext cx="10515600" cy="845820"/>
          </a:xfrm>
        </p:spPr>
        <p:txBody>
          <a:bodyPr>
            <a:normAutofit lnSpcReduction="10000"/>
          </a:bodyPr>
          <a:p>
            <a:r>
              <a:rPr lang="en-US" altLang="zh-CN"/>
              <a:t>To know 'storage pool', 'object store', 'file store', 'block store', 'distributed hash', 'disaster tolerance', ...</a:t>
            </a: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380C98-E1C5-46FE-9302-3AF927F68EC4}" type="datetime1">
              <a:rPr lang="en-US" altLang="zh-CN" smtClean="0"/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780" y="1435100"/>
            <a:ext cx="9359265" cy="34594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Agenda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 to Reading Group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b="1" dirty="0" smtClean="0"/>
              <a:t>Awards</a:t>
            </a:r>
            <a:endParaRPr lang="en-US" b="1" dirty="0" smtClean="0"/>
          </a:p>
          <a:p>
            <a:endParaRPr lang="en-US" dirty="0" smtClean="0"/>
          </a:p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Advices for reading a paper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Advices for giving a talk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C917-DACF-45FB-81D8-04000DD03B06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 anchor="ctr" anchorCtr="0"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Best Presentation Award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1524000" y="2916238"/>
            <a:ext cx="9144000" cy="1655762"/>
          </a:xfrm>
        </p:spPr>
        <p:txBody>
          <a:bodyPr anchor="t" anchorCtr="0">
            <a:normAutofit fontScale="70000"/>
          </a:bodyPr>
          <a:lstStyle/>
          <a:p>
            <a:endParaRPr lang="en-US" dirty="0" smtClean="0"/>
          </a:p>
          <a:p>
            <a:r>
              <a:rPr lang="en-US" sz="3600" b="1" dirty="0" err="1" smtClean="0">
                <a:solidFill>
                  <a:srgbClr val="FF0000"/>
                </a:solidFill>
              </a:rPr>
              <a:t>Long Deng</a:t>
            </a:r>
            <a:r>
              <a:rPr lang="en-US" sz="3600" b="1" dirty="0" smtClean="0">
                <a:solidFill>
                  <a:srgbClr val="FF0000"/>
                </a:solidFill>
              </a:rPr>
              <a:t>, Yuan Zeng</a:t>
            </a:r>
            <a:endParaRPr lang="en-US" sz="3600" dirty="0" smtClean="0"/>
          </a:p>
          <a:p>
            <a:r>
              <a:rPr lang="en-US" sz="3600" dirty="0"/>
              <a:t>Nov.25,2020,''From Wisckey to Bourbon: A Learned Index for Log-Structured Merge Trees'', OSDI'20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 anchor="ctr" anchorCtr="0"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Best Presentation Award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1524000" y="2916000"/>
            <a:ext cx="9144000" cy="1655762"/>
          </a:xfrm>
        </p:spPr>
        <p:txBody>
          <a:bodyPr>
            <a:normAutofit fontScale="70000"/>
          </a:bodyPr>
          <a:lstStyle/>
          <a:p>
            <a:endParaRPr lang="en-US" dirty="0" smtClean="0"/>
          </a:p>
          <a:p>
            <a:r>
              <a:rPr lang="en-US" sz="3600" b="1" dirty="0" err="1" smtClean="0">
                <a:solidFill>
                  <a:srgbClr val="FF0000"/>
                </a:solidFill>
              </a:rPr>
              <a:t>Ziyue Qiu</a:t>
            </a:r>
            <a:r>
              <a:rPr lang="en-US" sz="3600" b="1" dirty="0" smtClean="0">
                <a:solidFill>
                  <a:srgbClr val="FF0000"/>
                </a:solidFill>
              </a:rPr>
              <a:t>, Zevin King</a:t>
            </a:r>
            <a:endParaRPr lang="en-US" sz="3600" dirty="0" smtClean="0"/>
          </a:p>
          <a:p>
            <a:r>
              <a:rPr lang="en-US" sz="3600" dirty="0"/>
              <a:t>Nov.18,2020,''Understanding, Detecting and Localizing Partial Failures in Large System Software'', NSDI'20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 anchor="ctr" anchorCtr="0"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Best Presentation Award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1524000" y="2916000"/>
            <a:ext cx="9144000" cy="1655762"/>
          </a:xfrm>
        </p:spPr>
        <p:txBody>
          <a:bodyPr>
            <a:normAutofit fontScale="70000"/>
          </a:bodyPr>
          <a:lstStyle/>
          <a:p>
            <a:endParaRPr lang="en-US" dirty="0" smtClean="0"/>
          </a:p>
          <a:p>
            <a:r>
              <a:rPr lang="en-US" sz="3600" b="1" dirty="0" err="1" smtClean="0">
                <a:solidFill>
                  <a:srgbClr val="FF0000"/>
                </a:solidFill>
              </a:rPr>
              <a:t>Chuqing Gao</a:t>
            </a:r>
            <a:r>
              <a:rPr lang="en-US" sz="3600" b="1" dirty="0" smtClean="0">
                <a:solidFill>
                  <a:srgbClr val="FF0000"/>
                </a:solidFill>
              </a:rPr>
              <a:t>, Zhanghan Wang</a:t>
            </a:r>
            <a:endParaRPr lang="en-US" sz="3600" dirty="0" smtClean="0"/>
          </a:p>
          <a:p>
            <a:r>
              <a:rPr lang="en-US" sz="3600" dirty="0"/>
              <a:t>Dec.16,2020,''Byzantine Ordered Consensus without Byzantine Oligarchy'', OSDI'20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 anchor="ctr" anchorCtr="0"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Best Service Award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1524000" y="2916000"/>
            <a:ext cx="9144000" cy="1655762"/>
          </a:xfrm>
        </p:spPr>
        <p:txBody>
          <a:bodyPr/>
          <a:lstStyle/>
          <a:p>
            <a:endParaRPr lang="en-US" dirty="0" smtClean="0"/>
          </a:p>
          <a:p>
            <a:r>
              <a:rPr lang="en-US" sz="3600" b="1" dirty="0" err="1" smtClean="0">
                <a:solidFill>
                  <a:srgbClr val="FF0000"/>
                </a:solidFill>
              </a:rPr>
              <a:t>Yiming Zhu</a:t>
            </a:r>
            <a:endParaRPr lang="en-US" sz="3600" b="1" dirty="0" err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Agenda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Introduction to Reading Group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Awards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Advices for reading a paper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Advices for giving a talk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C917-DACF-45FB-81D8-04000DD03B06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Agenda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 to Reading Group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Awards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b="1" dirty="0" smtClean="0"/>
              <a:t>Advices for reading a paper</a:t>
            </a:r>
            <a:endParaRPr lang="en-US" altLang="zh-CN" b="1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Advices for giving a talk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C917-DACF-45FB-81D8-04000DD03B06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Read a </a:t>
            </a:r>
            <a:r>
              <a:rPr lang="en-US" dirty="0" smtClean="0"/>
              <a:t>Paper!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3836"/>
            <a:ext cx="10515600" cy="514251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From Srinivasan </a:t>
            </a:r>
            <a:r>
              <a:rPr lang="en-US" dirty="0" err="1" smtClean="0"/>
              <a:t>Keshav</a:t>
            </a:r>
            <a:endParaRPr lang="en-US" dirty="0" err="1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The Robert Sansom Professor of Computer Science at the University of Cambridge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ACM/IEEE Fellow</a:t>
            </a:r>
            <a:endParaRPr lang="en-US" dirty="0" smtClean="0"/>
          </a:p>
          <a:p>
            <a:pPr lvl="1"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Three passes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1st: get a bird's-eye view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2nd: grasp the content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3rd: rethink, recreate the work</a:t>
            </a:r>
            <a:endParaRPr lang="en-US" dirty="0" smtClean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http://ccr.sigcomm.org/online/files/p83-keshavA.pdf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53400" y="2225040"/>
            <a:ext cx="2540000" cy="269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Agenda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 to Reading Group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Awards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Advices for reading a paper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b="1" dirty="0" smtClean="0"/>
              <a:t>Advices for giving a talk</a:t>
            </a:r>
            <a:endParaRPr lang="en-US" b="1" dirty="0" smtClean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C917-DACF-45FB-81D8-04000DD03B06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Advices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1"/>
              </a:rPr>
              <a:t>https://people.eecs.berkeley.edu/~</a:t>
            </a:r>
            <a:r>
              <a:rPr lang="en-US" dirty="0" smtClean="0">
                <a:hlinkClick r:id="rId1"/>
              </a:rPr>
              <a:t>jrs/speaking.html</a:t>
            </a:r>
            <a:endParaRPr lang="en-US" dirty="0" smtClean="0">
              <a:hlinkClick r:id="rId1"/>
            </a:endParaRPr>
          </a:p>
          <a:p>
            <a:pPr lvl="1"/>
            <a:r>
              <a:rPr lang="en-US" sz="2400" dirty="0" smtClean="0"/>
              <a:t>Preparing a talk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Giving the talk</a:t>
            </a:r>
            <a:endParaRPr lang="en-US" sz="2400" dirty="0" smtClean="0"/>
          </a:p>
          <a:p>
            <a:pPr lvl="1"/>
            <a:endParaRPr lang="en-US" dirty="0" smtClean="0"/>
          </a:p>
          <a:p>
            <a:r>
              <a:rPr lang="en-US" dirty="0">
                <a:hlinkClick r:id="rId2"/>
              </a:rPr>
              <a:t>http://pages.cs.wisc.edu/~markhill/conference-talk.html</a:t>
            </a:r>
            <a:endParaRPr lang="en-US" dirty="0">
              <a:hlinkClick r:id="rId2"/>
            </a:endParaRPr>
          </a:p>
          <a:p>
            <a:pPr lvl="1"/>
            <a:r>
              <a:rPr lang="en-US" dirty="0"/>
              <a:t>Oral presentation advice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How to give a bad talk</a:t>
            </a:r>
            <a:endParaRPr lang="en-US" dirty="0">
              <a:sym typeface="Wingdings" panose="05000000000000000000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4E1B-19A8-4FCB-8A3D-C46C6B517E5F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/>
              <a:t>More advices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100000"/>
              </a:lnSpc>
            </a:pPr>
            <a:r>
              <a:rPr lang="en-US" sz="2400" dirty="0">
                <a:sym typeface="+mn-ea"/>
              </a:rPr>
              <a:t>From John C.S. Lui</a:t>
            </a:r>
            <a:endParaRPr lang="en-US" sz="2400" dirty="0" err="1" smtClean="0"/>
          </a:p>
          <a:p>
            <a:pPr lvl="1">
              <a:lnSpc>
                <a:spcPct val="100000"/>
              </a:lnSpc>
            </a:pPr>
            <a:r>
              <a:rPr lang="en-US" sz="2000" dirty="0" smtClean="0">
                <a:sym typeface="+mn-ea"/>
              </a:rPr>
              <a:t>Choh-Ming Li Chair Professor of Computer Science and Engineering in The Chinese University of Hong Kong</a:t>
            </a:r>
            <a:endParaRPr lang="en-US" sz="2000" dirty="0" smtClean="0">
              <a:sym typeface="+mn-ea"/>
            </a:endParaRP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sym typeface="+mn-ea"/>
              </a:rPr>
              <a:t>ACM/IEEE Fellow</a:t>
            </a:r>
            <a:endParaRPr lang="en-US" sz="2000" dirty="0" smtClean="0"/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Computer science </a:t>
            </a:r>
            <a:r>
              <a:rPr lang="en-US" altLang="en-US" sz="2400" dirty="0" smtClean="0">
                <a:solidFill>
                  <a:srgbClr val="FF0000"/>
                </a:solidFill>
              </a:rPr>
              <a:t>research, writing and speaking</a:t>
            </a:r>
            <a:r>
              <a:rPr lang="en-US" altLang="en-US" sz="2400" dirty="0" smtClean="0"/>
              <a:t> advice</a:t>
            </a:r>
            <a:endParaRPr lang="en-US" altLang="en-US" sz="2400" dirty="0" smtClean="0"/>
          </a:p>
          <a:p>
            <a:pPr lvl="1"/>
            <a:r>
              <a:rPr lang="en-US" altLang="en-US" sz="2055" dirty="0" smtClean="0"/>
              <a:t>Writing and publishing</a:t>
            </a:r>
            <a:endParaRPr lang="en-US" altLang="en-US" sz="2055" dirty="0" smtClean="0"/>
          </a:p>
          <a:p>
            <a:pPr lvl="1"/>
            <a:r>
              <a:rPr lang="en-US" altLang="en-US" sz="2055" dirty="0" smtClean="0"/>
              <a:t>Research skills</a:t>
            </a:r>
            <a:endParaRPr lang="en-US" altLang="en-US" sz="2055" dirty="0" smtClean="0"/>
          </a:p>
          <a:p>
            <a:pPr lvl="1"/>
            <a:r>
              <a:rPr lang="en-US" altLang="en-US" sz="2055" dirty="0" smtClean="0"/>
              <a:t>Speaking</a:t>
            </a:r>
            <a:endParaRPr lang="en-US" altLang="en-US" sz="2055" dirty="0" smtClean="0"/>
          </a:p>
          <a:p>
            <a:pPr lvl="1"/>
            <a:r>
              <a:rPr lang="en-US" altLang="en-US" sz="2055" dirty="0" smtClean="0"/>
              <a:t>Career development</a:t>
            </a:r>
            <a:endParaRPr lang="en-US" altLang="en-US" sz="2055" dirty="0" smtClean="0"/>
          </a:p>
          <a:p>
            <a:pPr lvl="1"/>
            <a:r>
              <a:rPr lang="en-US" altLang="en-US" sz="2055" dirty="0" smtClean="0"/>
              <a:t>...</a:t>
            </a:r>
            <a:endParaRPr lang="en-US" altLang="en-US" sz="2055" dirty="0" smtClean="0"/>
          </a:p>
          <a:p>
            <a:pPr lvl="1"/>
            <a:endParaRPr lang="en-US" altLang="en-US" sz="2055" dirty="0" smtClean="0"/>
          </a:p>
          <a:p>
            <a:pPr lvl="0"/>
            <a:r>
              <a:rPr lang="en-US" altLang="en-US" sz="2395" dirty="0" smtClean="0">
                <a:solidFill>
                  <a:schemeClr val="bg1">
                    <a:lumMod val="50000"/>
                  </a:schemeClr>
                </a:solidFill>
              </a:rPr>
              <a:t>http://www.cs.cmu.edu/afs/cs.cmu.edu/user/mleone/web/how-to.html</a:t>
            </a:r>
            <a:endParaRPr lang="en-US" altLang="en-US" sz="2395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380C98-E1C5-46FE-9302-3AF927F68EC4}" type="datetime1">
              <a:rPr lang="en-US" altLang="zh-CN" smtClean="0"/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53400" y="2225040"/>
            <a:ext cx="2538730" cy="312102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Signup please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lease contact </a:t>
            </a:r>
            <a:r>
              <a:rPr lang="en-US" b="1" dirty="0" smtClean="0">
                <a:solidFill>
                  <a:srgbClr val="FF0000"/>
                </a:solidFill>
                <a:sym typeface="+mn-ea"/>
              </a:rPr>
              <a:t>Jingze</a:t>
            </a:r>
            <a:r>
              <a:rPr lang="en-US" b="1" dirty="0" smtClean="0">
                <a:solidFill>
                  <a:srgbClr val="FF0000"/>
                </a:solidFill>
              </a:rPr>
              <a:t> as soon as possible</a:t>
            </a:r>
            <a:endParaRPr lang="en-US" dirty="0" smtClean="0"/>
          </a:p>
          <a:p>
            <a:pPr lvl="1"/>
            <a:r>
              <a:rPr lang="en-US" dirty="0" smtClean="0"/>
              <a:t>In particular, for those who have never presented</a:t>
            </a:r>
            <a:endParaRPr lang="en-US" dirty="0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072951" y="1038630"/>
            <a:ext cx="804592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USTC-SYS Reading </a:t>
            </a:r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Group</a:t>
            </a:r>
            <a:endParaRPr lang="en-US" altLang="zh-CN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Kick-off Meeting</a:t>
            </a:r>
            <a:endParaRPr lang="en-US" altLang="zh-CN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473499" y="3249129"/>
            <a:ext cx="1244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latin typeface="Gill Sans MT" panose="020B0502020104020203" pitchFamily="34" charset="0"/>
                <a:ea typeface="华文新魏" panose="02010800040101010101" pitchFamily="2" charset="-122"/>
              </a:rPr>
              <a:t>Q&amp; A</a:t>
            </a:r>
            <a:endParaRPr lang="en-US" altLang="zh-CN" sz="3200" dirty="0" smtClean="0">
              <a:latin typeface="Gill Sans MT" panose="020B0502020104020203" pitchFamily="34" charset="0"/>
              <a:ea typeface="华文新魏" panose="020108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225" y="4348887"/>
            <a:ext cx="5447372" cy="165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Mission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Discuss “</a:t>
            </a:r>
            <a:r>
              <a:rPr lang="en-US" dirty="0"/>
              <a:t>latest research in </a:t>
            </a:r>
            <a:r>
              <a:rPr lang="en-US" b="1" dirty="0">
                <a:solidFill>
                  <a:srgbClr val="FF0000"/>
                </a:solidFill>
              </a:rPr>
              <a:t>systems research</a:t>
            </a:r>
            <a:r>
              <a:rPr lang="en-US" dirty="0">
                <a:solidFill>
                  <a:schemeClr val="tx1"/>
                </a:solidFill>
              </a:rPr>
              <a:t>”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Learn “</a:t>
            </a:r>
            <a:r>
              <a:rPr lang="en-US" dirty="0">
                <a:solidFill>
                  <a:schemeClr val="tx1"/>
                </a:solidFill>
              </a:rPr>
              <a:t>how to do </a:t>
            </a:r>
            <a:r>
              <a:rPr lang="en-US" b="1" dirty="0">
                <a:solidFill>
                  <a:srgbClr val="FF0000"/>
                </a:solidFill>
              </a:rPr>
              <a:t>high-quality</a:t>
            </a:r>
            <a:r>
              <a:rPr lang="en-US" dirty="0">
                <a:solidFill>
                  <a:schemeClr val="tx1"/>
                </a:solidFill>
              </a:rPr>
              <a:t> systems research</a:t>
            </a:r>
            <a:r>
              <a:rPr lang="en-US" dirty="0" smtClean="0"/>
              <a:t>”</a:t>
            </a: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/>
              <a:t>Polish soft skills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Understanding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Presentation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Critical thinking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Communication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07E0-81C7-474C-B155-1D89948ED3E6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Arrangement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4120"/>
            <a:ext cx="10515600" cy="523176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Runs every semester (</a:t>
            </a:r>
            <a:r>
              <a:rPr lang="en-US" b="1" dirty="0" smtClean="0">
                <a:solidFill>
                  <a:srgbClr val="FF0000"/>
                </a:solidFill>
              </a:rPr>
              <a:t>8</a:t>
            </a:r>
            <a:r>
              <a:rPr lang="en-US" altLang="zh-CN" b="1" dirty="0" smtClean="0">
                <a:solidFill>
                  <a:srgbClr val="FF0000"/>
                </a:solidFill>
              </a:rPr>
              <a:t>th</a:t>
            </a:r>
            <a:r>
              <a:rPr lang="en-US" dirty="0" smtClean="0"/>
              <a:t> round now)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Time: </a:t>
            </a:r>
            <a:r>
              <a:rPr lang="en-US" b="1" dirty="0" smtClean="0">
                <a:solidFill>
                  <a:srgbClr val="FF0000"/>
                </a:solidFill>
              </a:rPr>
              <a:t>19:00 – 20:00, Wednesday evening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Location: </a:t>
            </a:r>
            <a:r>
              <a:rPr lang="en-US" b="1" dirty="0" smtClean="0">
                <a:solidFill>
                  <a:srgbClr val="FF0000"/>
                </a:solidFill>
              </a:rPr>
              <a:t>Virtual meeting (Tecent meeting)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Assistant: </a:t>
            </a:r>
            <a:r>
              <a:rPr lang="en-US" b="1" dirty="0" smtClean="0">
                <a:solidFill>
                  <a:srgbClr val="FF0000"/>
                </a:solidFill>
              </a:rPr>
              <a:t>Jingze Huo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Internal webpage:</a:t>
            </a:r>
            <a:endParaRPr lang="en-US" dirty="0" smtClean="0"/>
          </a:p>
          <a:p>
            <a:pPr lvl="1"/>
            <a:r>
              <a:rPr lang="en-US" dirty="0">
                <a:hlinkClick r:id="rId1"/>
              </a:rPr>
              <a:t>http://210.45.114.146/wiki/doku.php?id=public:rg:readinggroup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F8EA-F1B6-484F-BB06-055655C39051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860" y="3507105"/>
            <a:ext cx="130175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we read?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The most recent works in systems research</a:t>
            </a:r>
            <a:endParaRPr lang="en-US" dirty="0" smtClean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Published at top conferences such as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OSDI/SOSP/</a:t>
            </a:r>
            <a:r>
              <a:rPr lang="en-US" dirty="0" err="1" smtClean="0"/>
              <a:t>EuroSys</a:t>
            </a:r>
            <a:r>
              <a:rPr lang="en-US" dirty="0" smtClean="0"/>
              <a:t>/USENIX ATC – </a:t>
            </a:r>
            <a:r>
              <a:rPr lang="en-US" dirty="0" smtClean="0">
                <a:solidFill>
                  <a:srgbClr val="00B050"/>
                </a:solidFill>
              </a:rPr>
              <a:t>operating systems</a:t>
            </a:r>
            <a:endParaRPr lang="en-US" dirty="0" smtClean="0">
              <a:solidFill>
                <a:srgbClr val="00B05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dirty="0" smtClean="0"/>
              <a:t>FAST – </a:t>
            </a:r>
            <a:r>
              <a:rPr lang="en-US" dirty="0" smtClean="0">
                <a:solidFill>
                  <a:srgbClr val="00B050"/>
                </a:solidFill>
              </a:rPr>
              <a:t>storage systems</a:t>
            </a:r>
            <a:endParaRPr lang="en-US" dirty="0" smtClean="0">
              <a:solidFill>
                <a:srgbClr val="00B05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dirty="0" smtClean="0"/>
              <a:t>SIGCOMM/NSDI – </a:t>
            </a:r>
            <a:r>
              <a:rPr lang="en-US" dirty="0" smtClean="0">
                <a:solidFill>
                  <a:srgbClr val="00B050"/>
                </a:solidFill>
              </a:rPr>
              <a:t>networking systems</a:t>
            </a:r>
            <a:endParaRPr lang="en-US" dirty="0" smtClean="0">
              <a:solidFill>
                <a:srgbClr val="00B05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dirty="0" smtClean="0"/>
              <a:t>SIGMOD/VLDB/ICDE/PODS – </a:t>
            </a:r>
            <a:r>
              <a:rPr lang="en-US" dirty="0" smtClean="0">
                <a:solidFill>
                  <a:srgbClr val="00B050"/>
                </a:solidFill>
              </a:rPr>
              <a:t>database systems</a:t>
            </a:r>
            <a:endParaRPr lang="en-US" dirty="0" smtClean="0">
              <a:solidFill>
                <a:srgbClr val="00B05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dirty="0" smtClean="0"/>
              <a:t>ASPLOS – </a:t>
            </a:r>
            <a:r>
              <a:rPr lang="en-US" dirty="0" smtClean="0">
                <a:solidFill>
                  <a:srgbClr val="00B050"/>
                </a:solidFill>
              </a:rPr>
              <a:t>architectures, systems, languages</a:t>
            </a:r>
            <a:endParaRPr lang="en-US" dirty="0" smtClean="0">
              <a:solidFill>
                <a:srgbClr val="00B05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dirty="0" smtClean="0">
                <a:sym typeface="+mn-ea"/>
              </a:rPr>
              <a:t>ACM SoCC – </a:t>
            </a:r>
            <a:r>
              <a:rPr lang="en-US" dirty="0" smtClean="0">
                <a:solidFill>
                  <a:srgbClr val="00B050"/>
                </a:solidFill>
                <a:sym typeface="+mn-ea"/>
              </a:rPr>
              <a:t>cloud computing</a:t>
            </a:r>
            <a:endParaRPr lang="en-US" dirty="0" smtClean="0">
              <a:solidFill>
                <a:srgbClr val="00B050"/>
              </a:solidFill>
              <a:sym typeface="+mn-ea"/>
            </a:endParaRPr>
          </a:p>
          <a:p>
            <a:pPr lvl="1">
              <a:lnSpc>
                <a:spcPct val="100000"/>
              </a:lnSpc>
            </a:pPr>
            <a:r>
              <a:rPr lang="en-US" dirty="0" smtClean="0">
                <a:solidFill>
                  <a:schemeClr val="tx1"/>
                </a:solidFill>
                <a:sym typeface="+mn-ea"/>
              </a:rPr>
              <a:t>...</a:t>
            </a:r>
            <a:endParaRPr lang="en-US" dirty="0" smtClean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34F2-C208-47A1-9D6C-F6CC2C8FEB05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search?</a:t>
            </a:r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A6C34F2-C208-47A1-9D6C-F6CC2C8FEB05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7570" y="1533525"/>
            <a:ext cx="8178800" cy="28067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381375" y="5086985"/>
            <a:ext cx="37795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sz="28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Read best papers!!!</a:t>
            </a:r>
            <a:endParaRPr lang="en-US" sz="2800" b="1" dirty="0" smtClean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995" y="4907280"/>
            <a:ext cx="881380" cy="881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Important dates</a:t>
            </a:r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34F2-C208-47A1-9D6C-F6CC2C8FEB05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7570" y="1533525"/>
            <a:ext cx="7943850" cy="2057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70" y="3872230"/>
            <a:ext cx="5930900" cy="177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to check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comprehensive list of systems-related conferences:</a:t>
            </a:r>
            <a:endParaRPr lang="en-US" dirty="0" smtClean="0"/>
          </a:p>
          <a:p>
            <a:pPr lvl="1"/>
            <a:r>
              <a:rPr lang="en-US" dirty="0">
                <a:hlinkClick r:id="rId1"/>
              </a:rPr>
              <a:t>http://www.cs.technion.ac.il/~dan/index_sysvenues_deadline.html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Focus of this semester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20000"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FAST 2021</a:t>
            </a:r>
            <a:endParaRPr lang="en-US" dirty="0">
              <a:solidFill>
                <a:srgbClr val="FF0000"/>
              </a:solidFill>
            </a:endParaRPr>
          </a:p>
          <a:p>
            <a:pPr lvl="1" algn="l">
              <a:lnSpc>
                <a:spcPct val="11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chemeClr val="accent5"/>
                </a:solidFill>
                <a:hlinkClick r:id="rId1"/>
              </a:rPr>
              <a:t>https://www.usenix.org/conference/fast21/technical-sessions</a:t>
            </a:r>
            <a:endParaRPr lang="en-US" u="sng" dirty="0">
              <a:solidFill>
                <a:schemeClr val="accent5"/>
              </a:solidFill>
              <a:hlinkClick r:id="rId1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NSDI 2021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chemeClr val="accent5"/>
                </a:solidFill>
                <a:hlinkClick r:id="rId2"/>
              </a:rPr>
              <a:t>https://www.usenix.org/conference/nsdi21/technical-sessions</a:t>
            </a:r>
            <a:endParaRPr lang="en-US" u="sng" dirty="0">
              <a:solidFill>
                <a:schemeClr val="accent5"/>
              </a:solidFill>
              <a:hlinkClick r:id="rId2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ym typeface="+mn-ea"/>
              </a:rPr>
              <a:t>EuroSys 2021</a:t>
            </a:r>
            <a:r>
              <a:rPr lang="en-US" altLang="zh-CN" sz="2000" dirty="0" smtClean="0">
                <a:sym typeface="+mn-ea"/>
              </a:rPr>
              <a:t> </a:t>
            </a:r>
            <a:endParaRPr lang="en-US" altLang="zh-CN" sz="2000" dirty="0" smtClean="0">
              <a:sym typeface="+mn-ea"/>
            </a:endParaRP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chemeClr val="accent5"/>
                </a:solidFill>
                <a:sym typeface="+mn-ea"/>
                <a:hlinkClick r:id="rId3"/>
              </a:rPr>
              <a:t>https://2021.eurosys.org/program.html#program</a:t>
            </a:r>
            <a:endParaRPr lang="en-US" u="sng" dirty="0">
              <a:solidFill>
                <a:schemeClr val="accent5"/>
              </a:solidFill>
            </a:endParaRPr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OSDI 2021</a:t>
            </a:r>
            <a:endParaRPr lang="en-US" dirty="0"/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accent5"/>
                </a:solidFill>
                <a:hlinkClick r:id="rId4"/>
              </a:rPr>
              <a:t>https://www.usenix.org/conference/osdi21</a:t>
            </a:r>
            <a:endParaRPr lang="en-US" dirty="0"/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USENIX ATC 2021</a:t>
            </a:r>
            <a:endParaRPr lang="en-US" dirty="0" smtClean="0"/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accent5"/>
                </a:solidFill>
                <a:hlinkClick r:id="rId5"/>
              </a:rPr>
              <a:t>https://www.usenix.org/conference/atc21</a:t>
            </a:r>
            <a:endParaRPr lang="en-US" dirty="0">
              <a:hlinkClick r:id="rId5"/>
            </a:endParaRPr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ACM SoCC 2020</a:t>
            </a:r>
            <a:endParaRPr lang="en-US" dirty="0"/>
          </a:p>
          <a:p>
            <a:pPr lvl="1" algn="l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chemeClr val="accent5"/>
                </a:solidFill>
              </a:rPr>
              <a:t>http://acmsocc.org/2020/schedule.html</a:t>
            </a:r>
            <a:endParaRPr lang="en-US" u="sng" dirty="0">
              <a:solidFill>
                <a:schemeClr val="accent5"/>
              </a:solidFill>
            </a:endParaRPr>
          </a:p>
          <a:p>
            <a:pPr lvl="1"/>
            <a:endParaRPr lang="en-US" u="sng" dirty="0">
              <a:solidFill>
                <a:schemeClr val="accent5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9D90-31E9-4C62-A718-049F332C9230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华康俪金黑W8(P)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4835</Words>
  <Application>WPS 演示</Application>
  <PresentationFormat>宽屏</PresentationFormat>
  <Paragraphs>307</Paragraphs>
  <Slides>26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Arial</vt:lpstr>
      <vt:lpstr>宋体</vt:lpstr>
      <vt:lpstr>Wingdings</vt:lpstr>
      <vt:lpstr>Gill Sans MT</vt:lpstr>
      <vt:lpstr>华文新魏</vt:lpstr>
      <vt:lpstr>微软雅黑</vt:lpstr>
      <vt:lpstr>Arial Unicode MS</vt:lpstr>
      <vt:lpstr>华康俪金黑W8(P)</vt:lpstr>
      <vt:lpstr>黑体</vt:lpstr>
      <vt:lpstr>Times New Roman</vt:lpstr>
      <vt:lpstr>Calibri</vt:lpstr>
      <vt:lpstr>Wingdings</vt:lpstr>
      <vt:lpstr>Office 主题</vt:lpstr>
      <vt:lpstr>PowerPoint 演示文稿</vt:lpstr>
      <vt:lpstr>Agenda</vt:lpstr>
      <vt:lpstr>Mission</vt:lpstr>
      <vt:lpstr>Arrangement</vt:lpstr>
      <vt:lpstr>What do we read?</vt:lpstr>
      <vt:lpstr>How to search?</vt:lpstr>
      <vt:lpstr>Important dates</vt:lpstr>
      <vt:lpstr>More to check</vt:lpstr>
      <vt:lpstr>Focus of this semester</vt:lpstr>
      <vt:lpstr>Discussion format</vt:lpstr>
      <vt:lpstr>Presentation tips</vt:lpstr>
      <vt:lpstr>Higher requirements</vt:lpstr>
      <vt:lpstr>PowerPoint 演示文稿</vt:lpstr>
      <vt:lpstr>PowerPoint 演示文稿</vt:lpstr>
      <vt:lpstr>Agenda</vt:lpstr>
      <vt:lpstr>Best Presentation Award</vt:lpstr>
      <vt:lpstr>Best Presentation Award</vt:lpstr>
      <vt:lpstr>Best Presentation Award</vt:lpstr>
      <vt:lpstr>Best Service Award</vt:lpstr>
      <vt:lpstr>Agenda</vt:lpstr>
      <vt:lpstr>How to Read a Paper!</vt:lpstr>
      <vt:lpstr>Agenda</vt:lpstr>
      <vt:lpstr>Advices</vt:lpstr>
      <vt:lpstr>PowerPoint 演示文稿</vt:lpstr>
      <vt:lpstr>Signup please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Cheng Li</dc:creator>
  <cp:lastModifiedBy>wukebi</cp:lastModifiedBy>
  <cp:revision>737</cp:revision>
  <cp:lastPrinted>2018-07-10T14:59:00Z</cp:lastPrinted>
  <dcterms:created xsi:type="dcterms:W3CDTF">2013-05-07T11:05:00Z</dcterms:created>
  <dcterms:modified xsi:type="dcterms:W3CDTF">2021-03-03T07:42:20Z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