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7" r:id="rId3"/>
    <p:sldId id="257" r:id="rId4"/>
    <p:sldId id="259" r:id="rId5"/>
    <p:sldId id="262" r:id="rId6"/>
    <p:sldId id="263" r:id="rId7"/>
    <p:sldId id="264" r:id="rId8"/>
    <p:sldId id="265" r:id="rId9"/>
    <p:sldId id="260" r:id="rId10"/>
    <p:sldId id="261" r:id="rId11"/>
    <p:sldId id="258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8" r:id="rId23"/>
    <p:sldId id="279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46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F9879-E544-4C53-91ED-857F802FB631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FEED8-5B73-44E7-A43D-2840D58F66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15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Large-scale web applications have increasingly complex </a:t>
            </a:r>
            <a:r>
              <a:rPr lang="en-US" altLang="zh-CN" dirty="0" err="1" smtClean="0"/>
              <a:t>stor</a:t>
            </a:r>
            <a:r>
              <a:rPr lang="en-US" altLang="zh-CN" dirty="0" smtClean="0"/>
              <a:t>-</a:t>
            </a:r>
          </a:p>
          <a:p>
            <a:r>
              <a:rPr lang="en-US" altLang="zh-CN" dirty="0" smtClean="0"/>
              <a:t>age workload characteristics. Many modern web applications</a:t>
            </a:r>
          </a:p>
          <a:p>
            <a:r>
              <a:rPr lang="en-US" altLang="zh-CN" dirty="0" smtClean="0"/>
              <a:t>utilize a </a:t>
            </a:r>
            <a:r>
              <a:rPr lang="en-US" altLang="zh-CN" dirty="0" err="1" smtClean="0"/>
              <a:t>microservice</a:t>
            </a:r>
            <a:r>
              <a:rPr lang="en-US" altLang="zh-CN" dirty="0" smtClean="0"/>
              <a:t> architecture, </a:t>
            </a:r>
            <a:r>
              <a:rPr lang="en-US" altLang="zh-CN" dirty="0" err="1" smtClean="0"/>
              <a:t>whichconsistsofhundreds</a:t>
            </a:r>
            <a:endParaRPr lang="en-US" altLang="zh-CN" dirty="0" smtClean="0"/>
          </a:p>
          <a:p>
            <a:r>
              <a:rPr lang="en-US" altLang="zh-CN" dirty="0" err="1" smtClean="0"/>
              <a:t>tothousandsofmicroservicemodules</a:t>
            </a:r>
            <a:r>
              <a:rPr lang="en-US" altLang="zh-CN" dirty="0" smtClean="0"/>
              <a:t>[ 33 ]. </a:t>
            </a:r>
            <a:r>
              <a:rPr lang="en-US" altLang="zh-CN" dirty="0" err="1" smtClean="0"/>
              <a:t>Differentmodules</a:t>
            </a:r>
            <a:endParaRPr lang="en-US" altLang="zh-CN" dirty="0" smtClean="0"/>
          </a:p>
          <a:p>
            <a:r>
              <a:rPr lang="en-US" altLang="zh-CN" dirty="0" smtClean="0"/>
              <a:t>exhibit different object size distributions and request patterns.</a:t>
            </a:r>
          </a:p>
          <a:p>
            <a:r>
              <a:rPr lang="en-US" altLang="zh-CN" dirty="0" smtClean="0"/>
              <a:t>For example, a Docker image registry service uses </a:t>
            </a:r>
            <a:r>
              <a:rPr lang="en-US" altLang="zh-CN" dirty="0" err="1" smtClean="0"/>
              <a:t>Redis</a:t>
            </a:r>
            <a:r>
              <a:rPr lang="en-US" altLang="zh-CN" dirty="0" smtClean="0"/>
              <a:t> to</a:t>
            </a:r>
          </a:p>
          <a:p>
            <a:r>
              <a:rPr lang="en-US" altLang="zh-CN" dirty="0" smtClean="0"/>
              <a:t>store small-sized container metadata (i.e., manifests), and an</a:t>
            </a:r>
          </a:p>
          <a:p>
            <a:r>
              <a:rPr lang="en-US" altLang="zh-CN" dirty="0" smtClean="0"/>
              <a:t>object store to store large-sized container images [ 17 , 40 ].</a:t>
            </a:r>
          </a:p>
          <a:p>
            <a:r>
              <a:rPr lang="en-US" altLang="zh-CN" dirty="0" smtClean="0"/>
              <a:t>While in-memory caching has been extensively studied in</a:t>
            </a:r>
          </a:p>
          <a:p>
            <a:r>
              <a:rPr lang="en-US" altLang="zh-CN" dirty="0" smtClean="0"/>
              <a:t>the context of large-scale web applications focusing on small</a:t>
            </a:r>
          </a:p>
          <a:p>
            <a:r>
              <a:rPr lang="en-US" altLang="zh-CN" dirty="0" smtClean="0"/>
              <a:t>objects, cloud cache management for large objects remains</a:t>
            </a:r>
          </a:p>
          <a:p>
            <a:r>
              <a:rPr lang="en-US" altLang="zh-CN" dirty="0" smtClean="0"/>
              <a:t>poorly explored and poses further challenges.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FEED8-5B73-44E7-A43D-2840D58F66A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5073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 smtClean="0"/>
              <a:t>Object is split and encoded into</a:t>
            </a:r>
            <a:r>
              <a:rPr lang="en-US" altLang="zh-CN" baseline="0" dirty="0" smtClean="0"/>
              <a:t> </a:t>
            </a:r>
            <a:r>
              <a:rPr lang="en-US" altLang="zh-CN" dirty="0" err="1" smtClean="0"/>
              <a:t>k+r</a:t>
            </a:r>
            <a:r>
              <a:rPr lang="en-US" altLang="zh-CN" dirty="0" smtClean="0"/>
              <a:t> chunks</a:t>
            </a:r>
          </a:p>
          <a:p>
            <a:pPr marL="228600" indent="-228600">
              <a:buAutoNum type="arabicPeriod"/>
            </a:pPr>
            <a:r>
              <a:rPr lang="en-US" altLang="zh-CN" dirty="0" smtClean="0"/>
              <a:t>Object chunks are sent to the proxy in parallel</a:t>
            </a:r>
          </a:p>
          <a:p>
            <a:pPr marL="228600" indent="-228600">
              <a:buAutoNum type="arabicPeriod"/>
            </a:pPr>
            <a:r>
              <a:rPr lang="en-US" altLang="zh-CN" dirty="0" smtClean="0"/>
              <a:t>Proxy invoke Lambda cache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nodes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FEED8-5B73-44E7-A43D-2840D58F66A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733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 smtClean="0"/>
              <a:t>Object is split and encoded into</a:t>
            </a:r>
            <a:r>
              <a:rPr lang="en-US" altLang="zh-CN" baseline="0" dirty="0" smtClean="0"/>
              <a:t> </a:t>
            </a:r>
            <a:r>
              <a:rPr lang="en-US" altLang="zh-CN" dirty="0" err="1" smtClean="0"/>
              <a:t>k+r</a:t>
            </a:r>
            <a:r>
              <a:rPr lang="en-US" altLang="zh-CN" dirty="0" smtClean="0"/>
              <a:t> chunks</a:t>
            </a:r>
          </a:p>
          <a:p>
            <a:pPr marL="228600" indent="-228600">
              <a:buAutoNum type="arabicPeriod"/>
            </a:pPr>
            <a:r>
              <a:rPr lang="en-US" altLang="zh-CN" dirty="0" smtClean="0"/>
              <a:t>Object chunks are sent to the proxy in parallel</a:t>
            </a:r>
          </a:p>
          <a:p>
            <a:pPr marL="228600" indent="-228600">
              <a:buAutoNum type="arabicPeriod"/>
            </a:pPr>
            <a:r>
              <a:rPr lang="en-US" altLang="zh-CN" dirty="0" smtClean="0"/>
              <a:t>Proxy invoke Lambda cache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nodes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FEED8-5B73-44E7-A43D-2840D58F66A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2962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 smtClean="0"/>
              <a:t>Object is split and encoded into</a:t>
            </a:r>
            <a:r>
              <a:rPr lang="en-US" altLang="zh-CN" baseline="0" dirty="0" smtClean="0"/>
              <a:t> </a:t>
            </a:r>
            <a:r>
              <a:rPr lang="en-US" altLang="zh-CN" dirty="0" err="1" smtClean="0"/>
              <a:t>k+r</a:t>
            </a:r>
            <a:r>
              <a:rPr lang="en-US" altLang="zh-CN" dirty="0" smtClean="0"/>
              <a:t> chunks</a:t>
            </a:r>
          </a:p>
          <a:p>
            <a:pPr marL="228600" indent="-228600">
              <a:buAutoNum type="arabicPeriod"/>
            </a:pPr>
            <a:r>
              <a:rPr lang="en-US" altLang="zh-CN" dirty="0" smtClean="0"/>
              <a:t>Object chunks are sent to the proxy in parallel</a:t>
            </a:r>
          </a:p>
          <a:p>
            <a:pPr marL="228600" indent="-228600">
              <a:buAutoNum type="arabicPeriod"/>
            </a:pPr>
            <a:r>
              <a:rPr lang="en-US" altLang="zh-CN" dirty="0" smtClean="0"/>
              <a:t>Proxy invoke Lambda cache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nodes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FEED8-5B73-44E7-A43D-2840D58F66A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787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 smtClean="0"/>
              <a:t>Object is split and encoded into</a:t>
            </a:r>
            <a:r>
              <a:rPr lang="en-US" altLang="zh-CN" baseline="0" dirty="0" smtClean="0"/>
              <a:t> </a:t>
            </a:r>
            <a:r>
              <a:rPr lang="en-US" altLang="zh-CN" dirty="0" err="1" smtClean="0"/>
              <a:t>k+r</a:t>
            </a:r>
            <a:r>
              <a:rPr lang="en-US" altLang="zh-CN" dirty="0" smtClean="0"/>
              <a:t> chunks</a:t>
            </a:r>
          </a:p>
          <a:p>
            <a:pPr marL="228600" indent="-228600">
              <a:buAutoNum type="arabicPeriod"/>
            </a:pPr>
            <a:r>
              <a:rPr lang="en-US" altLang="zh-CN" dirty="0" smtClean="0"/>
              <a:t>Object chunks are sent to the proxy in parallel</a:t>
            </a:r>
          </a:p>
          <a:p>
            <a:pPr marL="228600" indent="-228600">
              <a:buAutoNum type="arabicPeriod"/>
            </a:pPr>
            <a:r>
              <a:rPr lang="en-US" altLang="zh-CN" dirty="0" smtClean="0"/>
              <a:t>Proxy invoke Lambda cache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nodes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FEED8-5B73-44E7-A43D-2840D58F66A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532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 smtClean="0"/>
              <a:t>Object is split and encoded into</a:t>
            </a:r>
            <a:r>
              <a:rPr lang="en-US" altLang="zh-CN" baseline="0" dirty="0" smtClean="0"/>
              <a:t> </a:t>
            </a:r>
            <a:r>
              <a:rPr lang="en-US" altLang="zh-CN" dirty="0" err="1" smtClean="0"/>
              <a:t>k+r</a:t>
            </a:r>
            <a:r>
              <a:rPr lang="en-US" altLang="zh-CN" dirty="0" smtClean="0"/>
              <a:t> chunks</a:t>
            </a:r>
          </a:p>
          <a:p>
            <a:pPr marL="228600" indent="-228600">
              <a:buAutoNum type="arabicPeriod"/>
            </a:pPr>
            <a:r>
              <a:rPr lang="en-US" altLang="zh-CN" dirty="0" smtClean="0"/>
              <a:t>Object chunks are sent to the proxy in parallel</a:t>
            </a:r>
          </a:p>
          <a:p>
            <a:pPr marL="228600" indent="-228600">
              <a:buAutoNum type="arabicPeriod"/>
            </a:pPr>
            <a:r>
              <a:rPr lang="en-US" altLang="zh-CN" dirty="0" smtClean="0"/>
              <a:t>Proxy invoke Lambda cache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nodes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FEED8-5B73-44E7-A43D-2840D58F66A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6105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 smtClean="0"/>
              <a:t>Object is split and encoded into</a:t>
            </a:r>
            <a:r>
              <a:rPr lang="en-US" altLang="zh-CN" baseline="0" dirty="0" smtClean="0"/>
              <a:t> </a:t>
            </a:r>
            <a:r>
              <a:rPr lang="en-US" altLang="zh-CN" dirty="0" err="1" smtClean="0"/>
              <a:t>k+r</a:t>
            </a:r>
            <a:r>
              <a:rPr lang="en-US" altLang="zh-CN" dirty="0" smtClean="0"/>
              <a:t> chunks</a:t>
            </a:r>
          </a:p>
          <a:p>
            <a:pPr marL="228600" indent="-228600">
              <a:buAutoNum type="arabicPeriod"/>
            </a:pPr>
            <a:r>
              <a:rPr lang="en-US" altLang="zh-CN" dirty="0" smtClean="0"/>
              <a:t>Object chunks are sent to the proxy in parallel</a:t>
            </a:r>
          </a:p>
          <a:p>
            <a:pPr marL="228600" indent="-228600">
              <a:buAutoNum type="arabicPeriod"/>
            </a:pPr>
            <a:r>
              <a:rPr lang="en-US" altLang="zh-CN" dirty="0" smtClean="0"/>
              <a:t>Proxy invoke Lambda cache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nodes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FEED8-5B73-44E7-A43D-2840D58F66A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0925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 smtClean="0"/>
              <a:t>Object is split and encoded into</a:t>
            </a:r>
            <a:r>
              <a:rPr lang="en-US" altLang="zh-CN" baseline="0" dirty="0" smtClean="0"/>
              <a:t> </a:t>
            </a:r>
            <a:r>
              <a:rPr lang="en-US" altLang="zh-CN" dirty="0" err="1" smtClean="0"/>
              <a:t>k+r</a:t>
            </a:r>
            <a:r>
              <a:rPr lang="en-US" altLang="zh-CN" dirty="0" smtClean="0"/>
              <a:t> chunks</a:t>
            </a:r>
          </a:p>
          <a:p>
            <a:pPr marL="228600" indent="-228600">
              <a:buAutoNum type="arabicPeriod"/>
            </a:pPr>
            <a:r>
              <a:rPr lang="en-US" altLang="zh-CN" dirty="0" smtClean="0"/>
              <a:t>Object chunks are sent to the proxy in parallel</a:t>
            </a:r>
          </a:p>
          <a:p>
            <a:pPr marL="228600" indent="-228600">
              <a:buAutoNum type="arabicPeriod"/>
            </a:pPr>
            <a:r>
              <a:rPr lang="en-US" altLang="zh-CN" dirty="0" smtClean="0"/>
              <a:t>Proxy invoke Lambda cache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nodes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FEED8-5B73-44E7-A43D-2840D58F66A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2647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 smtClean="0"/>
              <a:t>Object is split and encoded into</a:t>
            </a:r>
            <a:r>
              <a:rPr lang="en-US" altLang="zh-CN" baseline="0" dirty="0" smtClean="0"/>
              <a:t> </a:t>
            </a:r>
            <a:r>
              <a:rPr lang="en-US" altLang="zh-CN" dirty="0" err="1" smtClean="0"/>
              <a:t>k+r</a:t>
            </a:r>
            <a:r>
              <a:rPr lang="en-US" altLang="zh-CN" dirty="0" smtClean="0"/>
              <a:t> chunks</a:t>
            </a:r>
          </a:p>
          <a:p>
            <a:pPr marL="228600" indent="-228600">
              <a:buAutoNum type="arabicPeriod"/>
            </a:pPr>
            <a:r>
              <a:rPr lang="en-US" altLang="zh-CN" dirty="0" smtClean="0"/>
              <a:t>Object chunks are sent to the proxy in parallel</a:t>
            </a:r>
          </a:p>
          <a:p>
            <a:pPr marL="228600" indent="-228600">
              <a:buAutoNum type="arabicPeriod"/>
            </a:pPr>
            <a:r>
              <a:rPr lang="en-US" altLang="zh-CN" dirty="0" smtClean="0"/>
              <a:t>Proxy invoke Lambda cache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nodes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FEED8-5B73-44E7-A43D-2840D58F66A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45283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 smtClean="0"/>
              <a:t>Object is split and encoded into</a:t>
            </a:r>
            <a:r>
              <a:rPr lang="en-US" altLang="zh-CN" baseline="0" dirty="0" smtClean="0"/>
              <a:t> </a:t>
            </a:r>
            <a:r>
              <a:rPr lang="en-US" altLang="zh-CN" dirty="0" err="1" smtClean="0"/>
              <a:t>k+r</a:t>
            </a:r>
            <a:r>
              <a:rPr lang="en-US" altLang="zh-CN" dirty="0" smtClean="0"/>
              <a:t> chunks</a:t>
            </a:r>
          </a:p>
          <a:p>
            <a:pPr marL="228600" indent="-228600">
              <a:buAutoNum type="arabicPeriod"/>
            </a:pPr>
            <a:r>
              <a:rPr lang="en-US" altLang="zh-CN" dirty="0" smtClean="0"/>
              <a:t>Object chunks are sent to the proxy in parallel</a:t>
            </a:r>
          </a:p>
          <a:p>
            <a:pPr marL="228600" indent="-228600">
              <a:buAutoNum type="arabicPeriod"/>
            </a:pPr>
            <a:r>
              <a:rPr lang="en-US" altLang="zh-CN" dirty="0" smtClean="0"/>
              <a:t>Proxy invoke Lambda cache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nodes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FEED8-5B73-44E7-A43D-2840D58F66A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8721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 smtClean="0"/>
              <a:t>Object is split and encoded into</a:t>
            </a:r>
            <a:r>
              <a:rPr lang="en-US" altLang="zh-CN" baseline="0" dirty="0" smtClean="0"/>
              <a:t> </a:t>
            </a:r>
            <a:r>
              <a:rPr lang="en-US" altLang="zh-CN" dirty="0" err="1" smtClean="0"/>
              <a:t>k+r</a:t>
            </a:r>
            <a:r>
              <a:rPr lang="en-US" altLang="zh-CN" dirty="0" smtClean="0"/>
              <a:t> chunks</a:t>
            </a:r>
          </a:p>
          <a:p>
            <a:pPr marL="228600" indent="-228600">
              <a:buAutoNum type="arabicPeriod"/>
            </a:pPr>
            <a:r>
              <a:rPr lang="en-US" altLang="zh-CN" dirty="0" smtClean="0"/>
              <a:t>Object chunks are sent to the proxy in parallel</a:t>
            </a:r>
          </a:p>
          <a:p>
            <a:pPr marL="228600" indent="-228600">
              <a:buAutoNum type="arabicPeriod"/>
            </a:pPr>
            <a:r>
              <a:rPr lang="en-US" altLang="zh-CN" dirty="0" smtClean="0"/>
              <a:t>Proxy invoke Lambda cache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nodes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FEED8-5B73-44E7-A43D-2840D58F66A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629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FEED8-5B73-44E7-A43D-2840D58F66A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680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FEED8-5B73-44E7-A43D-2840D58F66A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627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FEED8-5B73-44E7-A43D-2840D58F66A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456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FEED8-5B73-44E7-A43D-2840D58F66A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274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FEED8-5B73-44E7-A43D-2840D58F66A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179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Large-scale web applications have increasingly complex </a:t>
            </a:r>
            <a:r>
              <a:rPr lang="en-US" altLang="zh-CN" dirty="0" err="1" smtClean="0"/>
              <a:t>stor</a:t>
            </a:r>
            <a:r>
              <a:rPr lang="en-US" altLang="zh-CN" dirty="0" smtClean="0"/>
              <a:t>-</a:t>
            </a:r>
          </a:p>
          <a:p>
            <a:r>
              <a:rPr lang="en-US" altLang="zh-CN" dirty="0" smtClean="0"/>
              <a:t>age workload characteristics. Many modern web applications</a:t>
            </a:r>
          </a:p>
          <a:p>
            <a:r>
              <a:rPr lang="en-US" altLang="zh-CN" dirty="0" smtClean="0"/>
              <a:t>utilize a </a:t>
            </a:r>
            <a:r>
              <a:rPr lang="en-US" altLang="zh-CN" dirty="0" err="1" smtClean="0"/>
              <a:t>microservice</a:t>
            </a:r>
            <a:r>
              <a:rPr lang="en-US" altLang="zh-CN" dirty="0" smtClean="0"/>
              <a:t> architecture, </a:t>
            </a:r>
            <a:r>
              <a:rPr lang="en-US" altLang="zh-CN" dirty="0" err="1" smtClean="0"/>
              <a:t>whichconsistsofhundreds</a:t>
            </a:r>
            <a:endParaRPr lang="en-US" altLang="zh-CN" dirty="0" smtClean="0"/>
          </a:p>
          <a:p>
            <a:r>
              <a:rPr lang="en-US" altLang="zh-CN" dirty="0" err="1" smtClean="0"/>
              <a:t>tothousandsofmicroservicemodules</a:t>
            </a:r>
            <a:r>
              <a:rPr lang="en-US" altLang="zh-CN" dirty="0" smtClean="0"/>
              <a:t>[ 33 ]. </a:t>
            </a:r>
            <a:r>
              <a:rPr lang="en-US" altLang="zh-CN" dirty="0" err="1" smtClean="0"/>
              <a:t>Differentmodules</a:t>
            </a:r>
            <a:endParaRPr lang="en-US" altLang="zh-CN" dirty="0" smtClean="0"/>
          </a:p>
          <a:p>
            <a:r>
              <a:rPr lang="en-US" altLang="zh-CN" dirty="0" smtClean="0"/>
              <a:t>exhibit different object size distributions and request patterns.</a:t>
            </a:r>
          </a:p>
          <a:p>
            <a:r>
              <a:rPr lang="en-US" altLang="zh-CN" dirty="0" smtClean="0"/>
              <a:t>For example, a Docker image registry service uses </a:t>
            </a:r>
            <a:r>
              <a:rPr lang="en-US" altLang="zh-CN" dirty="0" err="1" smtClean="0"/>
              <a:t>Redis</a:t>
            </a:r>
            <a:r>
              <a:rPr lang="en-US" altLang="zh-CN" dirty="0" smtClean="0"/>
              <a:t> to</a:t>
            </a:r>
          </a:p>
          <a:p>
            <a:r>
              <a:rPr lang="en-US" altLang="zh-CN" dirty="0" smtClean="0"/>
              <a:t>store small-sized container metadata (i.e., manifests), and an</a:t>
            </a:r>
          </a:p>
          <a:p>
            <a:r>
              <a:rPr lang="en-US" altLang="zh-CN" dirty="0" smtClean="0"/>
              <a:t>object store to store large-sized container images [ 17 , 40 ].</a:t>
            </a:r>
          </a:p>
          <a:p>
            <a:r>
              <a:rPr lang="en-US" altLang="zh-CN" dirty="0" smtClean="0"/>
              <a:t>While in-memory caching has been extensively studied in</a:t>
            </a:r>
          </a:p>
          <a:p>
            <a:r>
              <a:rPr lang="en-US" altLang="zh-CN" dirty="0" smtClean="0"/>
              <a:t>the context of large-scale web applications focusing on small</a:t>
            </a:r>
          </a:p>
          <a:p>
            <a:r>
              <a:rPr lang="en-US" altLang="zh-CN" dirty="0" smtClean="0"/>
              <a:t>objects, cloud cache management for large objects remains</a:t>
            </a:r>
          </a:p>
          <a:p>
            <a:r>
              <a:rPr lang="en-US" altLang="zh-CN" dirty="0" smtClean="0"/>
              <a:t>poorly explored and poses further challenges.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FEED8-5B73-44E7-A43D-2840D58F66A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730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Large-scale web applications have increasingly complex </a:t>
            </a:r>
            <a:r>
              <a:rPr lang="en-US" altLang="zh-CN" dirty="0" err="1" smtClean="0"/>
              <a:t>stor</a:t>
            </a:r>
            <a:r>
              <a:rPr lang="en-US" altLang="zh-CN" dirty="0" smtClean="0"/>
              <a:t>-</a:t>
            </a:r>
          </a:p>
          <a:p>
            <a:r>
              <a:rPr lang="en-US" altLang="zh-CN" dirty="0" smtClean="0"/>
              <a:t>age workload characteristics. Many modern web applications</a:t>
            </a:r>
          </a:p>
          <a:p>
            <a:r>
              <a:rPr lang="en-US" altLang="zh-CN" dirty="0" smtClean="0"/>
              <a:t>utilize a </a:t>
            </a:r>
            <a:r>
              <a:rPr lang="en-US" altLang="zh-CN" dirty="0" err="1" smtClean="0"/>
              <a:t>microservice</a:t>
            </a:r>
            <a:r>
              <a:rPr lang="en-US" altLang="zh-CN" dirty="0" smtClean="0"/>
              <a:t> architecture, </a:t>
            </a:r>
            <a:r>
              <a:rPr lang="en-US" altLang="zh-CN" dirty="0" err="1" smtClean="0"/>
              <a:t>whichconsistsofhundreds</a:t>
            </a:r>
            <a:endParaRPr lang="en-US" altLang="zh-CN" dirty="0" smtClean="0"/>
          </a:p>
          <a:p>
            <a:r>
              <a:rPr lang="en-US" altLang="zh-CN" dirty="0" err="1" smtClean="0"/>
              <a:t>tothousandsofmicroservicemodules</a:t>
            </a:r>
            <a:r>
              <a:rPr lang="en-US" altLang="zh-CN" dirty="0" smtClean="0"/>
              <a:t>[ 33 ]. </a:t>
            </a:r>
            <a:r>
              <a:rPr lang="en-US" altLang="zh-CN" dirty="0" err="1" smtClean="0"/>
              <a:t>Differentmodules</a:t>
            </a:r>
            <a:endParaRPr lang="en-US" altLang="zh-CN" dirty="0" smtClean="0"/>
          </a:p>
          <a:p>
            <a:r>
              <a:rPr lang="en-US" altLang="zh-CN" dirty="0" smtClean="0"/>
              <a:t>exhibit different object size distributions and request patterns.</a:t>
            </a:r>
          </a:p>
          <a:p>
            <a:r>
              <a:rPr lang="en-US" altLang="zh-CN" dirty="0" smtClean="0"/>
              <a:t>For example, a Docker image registry service uses </a:t>
            </a:r>
            <a:r>
              <a:rPr lang="en-US" altLang="zh-CN" dirty="0" err="1" smtClean="0"/>
              <a:t>Redis</a:t>
            </a:r>
            <a:r>
              <a:rPr lang="en-US" altLang="zh-CN" dirty="0" smtClean="0"/>
              <a:t> to</a:t>
            </a:r>
          </a:p>
          <a:p>
            <a:r>
              <a:rPr lang="en-US" altLang="zh-CN" dirty="0" smtClean="0"/>
              <a:t>store small-sized container metadata (i.e., manifests), and an</a:t>
            </a:r>
          </a:p>
          <a:p>
            <a:r>
              <a:rPr lang="en-US" altLang="zh-CN" dirty="0" smtClean="0"/>
              <a:t>object store to store large-sized container images [ 17 , 40 ].</a:t>
            </a:r>
          </a:p>
          <a:p>
            <a:r>
              <a:rPr lang="en-US" altLang="zh-CN" dirty="0" smtClean="0"/>
              <a:t>While in-memory caching has been extensively studied in</a:t>
            </a:r>
          </a:p>
          <a:p>
            <a:r>
              <a:rPr lang="en-US" altLang="zh-CN" dirty="0" smtClean="0"/>
              <a:t>the context of large-scale web applications focusing on small</a:t>
            </a:r>
          </a:p>
          <a:p>
            <a:r>
              <a:rPr lang="en-US" altLang="zh-CN" dirty="0" smtClean="0"/>
              <a:t>objects, cloud cache management for large objects remains</a:t>
            </a:r>
          </a:p>
          <a:p>
            <a:r>
              <a:rPr lang="en-US" altLang="zh-CN" dirty="0" smtClean="0"/>
              <a:t>poorly explored and poses further challenges.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FEED8-5B73-44E7-A43D-2840D58F66A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4226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FEED8-5B73-44E7-A43D-2840D58F66A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856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E069-EC8D-4F64-A105-3DE42C7A0AED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0F4-8D89-4D3F-BA80-77C68309D3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1778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E069-EC8D-4F64-A105-3DE42C7A0AED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0F4-8D89-4D3F-BA80-77C68309D3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964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E069-EC8D-4F64-A105-3DE42C7A0AED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0F4-8D89-4D3F-BA80-77C68309D3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827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E069-EC8D-4F64-A105-3DE42C7A0AED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0F4-8D89-4D3F-BA80-77C68309D3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461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E069-EC8D-4F64-A105-3DE42C7A0AED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0F4-8D89-4D3F-BA80-77C68309D3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874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E069-EC8D-4F64-A105-3DE42C7A0AED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0F4-8D89-4D3F-BA80-77C68309D3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1544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E069-EC8D-4F64-A105-3DE42C7A0AED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0F4-8D89-4D3F-BA80-77C68309D3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658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E069-EC8D-4F64-A105-3DE42C7A0AED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0F4-8D89-4D3F-BA80-77C68309D3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663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E069-EC8D-4F64-A105-3DE42C7A0AED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0F4-8D89-4D3F-BA80-77C68309D3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358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E069-EC8D-4F64-A105-3DE42C7A0AED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0F4-8D89-4D3F-BA80-77C68309D3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161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E069-EC8D-4F64-A105-3DE42C7A0AED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0F4-8D89-4D3F-BA80-77C68309D3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64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8E069-EC8D-4F64-A105-3DE42C7A0AED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600F4-8D89-4D3F-BA80-77C68309D3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0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4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2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4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12" Type="http://schemas.openxmlformats.org/officeDocument/2006/relationships/image" Target="../media/image23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2.png"/><Relationship Id="rId5" Type="http://schemas.openxmlformats.org/officeDocument/2006/relationships/image" Target="../media/image15.png"/><Relationship Id="rId15" Type="http://schemas.openxmlformats.org/officeDocument/2006/relationships/image" Target="../media/image27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835489" y="920820"/>
            <a:ext cx="580691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8000" b="0" cap="none" spc="0" dirty="0" smtClean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INFINI CACHE</a:t>
            </a:r>
            <a:endParaRPr lang="zh-CN" altLang="en-US" sz="8000" b="0" cap="none" spc="0" dirty="0">
              <a:ln w="0"/>
              <a:solidFill>
                <a:srgbClr val="92D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8614" y="3350512"/>
            <a:ext cx="11399274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4800" b="0" cap="none" spc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Exploiting Ephemeral </a:t>
            </a:r>
            <a:r>
              <a:rPr lang="en-US" altLang="zh-CN" sz="4800" b="0" cap="none" spc="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Serverless</a:t>
            </a:r>
            <a:r>
              <a:rPr lang="en-US" altLang="zh-CN" sz="4800" b="0" cap="none" spc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Functions</a:t>
            </a:r>
          </a:p>
          <a:p>
            <a:pPr algn="ctr"/>
            <a:r>
              <a:rPr lang="en-US" altLang="zh-CN" sz="4800" b="0" cap="none" spc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 Build a Cost-Effective Memory Cache</a:t>
            </a:r>
            <a:endParaRPr lang="zh-CN" altLang="en-US" sz="4800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44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9847" y="387930"/>
            <a:ext cx="27158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ll MT" panose="02020503060305020303" pitchFamily="18" charset="0"/>
              </a:rPr>
              <a:t>Challenges</a:t>
            </a:r>
            <a:endParaRPr lang="zh-CN" altLang="en-US" sz="4400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9847" y="1901276"/>
            <a:ext cx="9195165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4000" dirty="0">
                <a:solidFill>
                  <a:schemeClr val="bg2"/>
                </a:solidFill>
              </a:rPr>
              <a:t>• </a:t>
            </a:r>
            <a:r>
              <a:rPr lang="en-US" altLang="zh-CN" sz="4000" dirty="0">
                <a:solidFill>
                  <a:srgbClr val="FF0000"/>
                </a:solidFill>
              </a:rPr>
              <a:t>L</a:t>
            </a:r>
            <a:r>
              <a:rPr lang="zh-CN" altLang="en-US" sz="4000" dirty="0">
                <a:solidFill>
                  <a:srgbClr val="FF0000"/>
                </a:solidFill>
              </a:rPr>
              <a:t>imited CPU and memory capacity</a:t>
            </a:r>
            <a:endParaRPr lang="en-US" altLang="zh-CN" sz="4000" dirty="0">
              <a:solidFill>
                <a:srgbClr val="FF0000"/>
              </a:solidFill>
            </a:endParaRPr>
          </a:p>
          <a:p>
            <a:r>
              <a:rPr lang="zh-CN" altLang="en-US" sz="4000" dirty="0">
                <a:solidFill>
                  <a:schemeClr val="bg1"/>
                </a:solidFill>
              </a:rPr>
              <a:t>•</a:t>
            </a:r>
            <a:r>
              <a:rPr lang="zh-CN" altLang="en-US" sz="4000" dirty="0">
                <a:solidFill>
                  <a:srgbClr val="FF0000"/>
                </a:solidFill>
              </a:rPr>
              <a:t> </a:t>
            </a:r>
            <a:r>
              <a:rPr lang="en-US" altLang="zh-CN" sz="4000" dirty="0">
                <a:solidFill>
                  <a:srgbClr val="FF0000"/>
                </a:solidFill>
              </a:rPr>
              <a:t>Lambda functions are not </a:t>
            </a:r>
            <a:r>
              <a:rPr lang="en-US" altLang="zh-CN" sz="4000" dirty="0" smtClean="0">
                <a:solidFill>
                  <a:srgbClr val="FF0000"/>
                </a:solidFill>
              </a:rPr>
              <a:t>Addressable</a:t>
            </a:r>
            <a:endParaRPr lang="zh-CN" altLang="en-US" sz="4000" dirty="0" smtClean="0">
              <a:solidFill>
                <a:srgbClr val="FF0000"/>
              </a:solidFill>
            </a:endParaRPr>
          </a:p>
          <a:p>
            <a:r>
              <a:rPr lang="zh-CN" altLang="en-US" sz="4000" dirty="0" smtClean="0">
                <a:solidFill>
                  <a:schemeClr val="bg2"/>
                </a:solidFill>
              </a:rPr>
              <a:t>• </a:t>
            </a:r>
            <a:r>
              <a:rPr lang="en-US" altLang="zh-CN" sz="4000" dirty="0" smtClean="0">
                <a:solidFill>
                  <a:srgbClr val="FF0000"/>
                </a:solidFill>
              </a:rPr>
              <a:t>No data availability guarantee</a:t>
            </a:r>
            <a:endParaRPr lang="zh-CN" altLang="en-US" sz="4000" dirty="0" smtClean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925" y="4012722"/>
            <a:ext cx="2801985" cy="23860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6960" y="4012722"/>
            <a:ext cx="2780274" cy="238188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016" y="4291998"/>
            <a:ext cx="2420566" cy="2106789"/>
          </a:xfrm>
          <a:prstGeom prst="rect">
            <a:avLst/>
          </a:prstGeom>
          <a:solidFill>
            <a:srgbClr val="00B050"/>
          </a:solidFill>
        </p:spPr>
      </p:pic>
    </p:spTree>
    <p:extLst>
      <p:ext uri="{BB962C8B-B14F-4D97-AF65-F5344CB8AC3E}">
        <p14:creationId xmlns:p14="http://schemas.microsoft.com/office/powerpoint/2010/main" val="309961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92531" y="433046"/>
            <a:ext cx="34083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0" cap="none" spc="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ll MT" panose="02020503060305020303" pitchFamily="18" charset="0"/>
              </a:rPr>
              <a:t>InfiniCache</a:t>
            </a:r>
            <a:r>
              <a:rPr lang="en-US" altLang="zh-CN" sz="3200" b="0" cap="none" spc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ll MT" panose="02020503060305020303" pitchFamily="18" charset="0"/>
              </a:rPr>
              <a:t> Design</a:t>
            </a:r>
            <a:endParaRPr lang="zh-CN" altLang="en-US" sz="3200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62825" y="3187811"/>
            <a:ext cx="2237361" cy="651753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/>
              <a:t>client library</a:t>
            </a:r>
            <a:endParaRPr lang="zh-CN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4188450" y="2760447"/>
            <a:ext cx="2324911" cy="680936"/>
          </a:xfrm>
          <a:prstGeom prst="rect">
            <a:avLst/>
          </a:prstGeom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</a:t>
            </a:r>
            <a:r>
              <a:rPr lang="en-US" altLang="zh-CN" sz="2800" dirty="0" smtClean="0"/>
              <a:t>proxy servers</a:t>
            </a:r>
            <a:endParaRPr lang="zh-CN" altLang="en-US" sz="28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1625" y="1354402"/>
            <a:ext cx="3869552" cy="183340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623" y="3407650"/>
            <a:ext cx="3869552" cy="183340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334342" y="3256741"/>
            <a:ext cx="2324911" cy="680936"/>
          </a:xfrm>
          <a:prstGeom prst="rect">
            <a:avLst/>
          </a:prstGeom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</a:t>
            </a:r>
            <a:r>
              <a:rPr lang="en-US" altLang="zh-CN" sz="2800" dirty="0" smtClean="0"/>
              <a:t>proxy servers</a:t>
            </a:r>
            <a:endParaRPr lang="zh-CN" altLang="en-US" sz="2800" dirty="0"/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6513361" y="2322086"/>
            <a:ext cx="1406435" cy="70453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6681683" y="3648054"/>
            <a:ext cx="1238113" cy="612139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V="1">
            <a:off x="3000776" y="3296560"/>
            <a:ext cx="1173650" cy="188069"/>
          </a:xfrm>
          <a:prstGeom prst="straightConnector1">
            <a:avLst/>
          </a:prstGeom>
          <a:ln w="15875">
            <a:solidFill>
              <a:srgbClr val="FF99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V="1">
            <a:off x="3000186" y="3623766"/>
            <a:ext cx="1334156" cy="117672"/>
          </a:xfrm>
          <a:prstGeom prst="straightConnector1">
            <a:avLst/>
          </a:prstGeom>
          <a:ln w="15875">
            <a:solidFill>
              <a:srgbClr val="FF99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683" y="5230059"/>
            <a:ext cx="3962743" cy="120406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2570" y="5194848"/>
            <a:ext cx="3932261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92531" y="415629"/>
            <a:ext cx="34083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0" cap="none" spc="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ll MT" panose="02020503060305020303" pitchFamily="18" charset="0"/>
              </a:rPr>
              <a:t>InfiniCache</a:t>
            </a:r>
            <a:r>
              <a:rPr lang="en-US" altLang="zh-CN" sz="3200" b="0" cap="none" spc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ll MT" panose="02020503060305020303" pitchFamily="18" charset="0"/>
              </a:rPr>
              <a:t> Design</a:t>
            </a:r>
            <a:endParaRPr lang="zh-CN" altLang="en-US" sz="3200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934" y="880519"/>
            <a:ext cx="1794142" cy="69536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5552" y="1782790"/>
            <a:ext cx="850891" cy="86313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1617" y="2849522"/>
            <a:ext cx="2500022" cy="6920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1617" y="4042899"/>
            <a:ext cx="2496211" cy="68021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3029" y="5224468"/>
            <a:ext cx="2993386" cy="152758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1750" y="1059465"/>
            <a:ext cx="1316604" cy="33746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01173" y="3031287"/>
            <a:ext cx="2183558" cy="32475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01173" y="4203352"/>
            <a:ext cx="2117759" cy="35931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44291" y="5731072"/>
            <a:ext cx="2697322" cy="51437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08244" y="3554744"/>
            <a:ext cx="1642956" cy="42318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78263" y="4723117"/>
            <a:ext cx="1171916" cy="301857"/>
          </a:xfrm>
          <a:prstGeom prst="rect">
            <a:avLst/>
          </a:prstGeom>
        </p:spPr>
      </p:pic>
      <p:cxnSp>
        <p:nvCxnSpPr>
          <p:cNvPr id="22" name="直接箭头连接符 21"/>
          <p:cNvCxnSpPr>
            <a:stCxn id="24" idx="2"/>
          </p:cNvCxnSpPr>
          <p:nvPr/>
        </p:nvCxnSpPr>
        <p:spPr>
          <a:xfrm>
            <a:off x="8164221" y="5024974"/>
            <a:ext cx="0" cy="325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H="1">
            <a:off x="7578263" y="5014754"/>
            <a:ext cx="193609" cy="4619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>
            <a:off x="8545370" y="5024974"/>
            <a:ext cx="374894" cy="568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图片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34497" y="5667762"/>
            <a:ext cx="231549" cy="207358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01078" y="5705192"/>
            <a:ext cx="219624" cy="203234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83992" y="5759869"/>
            <a:ext cx="293836" cy="24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3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92531" y="433046"/>
            <a:ext cx="34083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0" cap="none" spc="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ll MT" panose="02020503060305020303" pitchFamily="18" charset="0"/>
              </a:rPr>
              <a:t>InfiniCache</a:t>
            </a:r>
            <a:r>
              <a:rPr lang="en-US" altLang="zh-CN" sz="3200" b="0" cap="none" spc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ll MT" panose="02020503060305020303" pitchFamily="18" charset="0"/>
              </a:rPr>
              <a:t> Design</a:t>
            </a:r>
            <a:endParaRPr lang="zh-CN" altLang="en-US" sz="3200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934" y="880519"/>
            <a:ext cx="1794142" cy="69536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617" y="2849522"/>
            <a:ext cx="2500022" cy="6920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1617" y="4042899"/>
            <a:ext cx="2496211" cy="68021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3029" y="5224468"/>
            <a:ext cx="2993386" cy="152758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1750" y="1149823"/>
            <a:ext cx="1316604" cy="33746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1173" y="3031287"/>
            <a:ext cx="2183558" cy="32475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01173" y="4203352"/>
            <a:ext cx="2117759" cy="35931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44291" y="5731072"/>
            <a:ext cx="2697322" cy="514373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34497" y="5667762"/>
            <a:ext cx="231549" cy="207358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01078" y="5705192"/>
            <a:ext cx="219624" cy="203234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83992" y="5759869"/>
            <a:ext cx="293836" cy="249980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>
            <a:off x="8035047" y="1575882"/>
            <a:ext cx="9728" cy="1273640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8044775" y="3558100"/>
            <a:ext cx="12970" cy="451694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H="1">
            <a:off x="7451387" y="4723117"/>
            <a:ext cx="198884" cy="704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>
            <a:off x="8208562" y="4723116"/>
            <a:ext cx="21160" cy="7049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>
            <a:off x="8721138" y="4723116"/>
            <a:ext cx="246350" cy="773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525227" y="2170859"/>
            <a:ext cx="53251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GET</a:t>
            </a:r>
            <a:endParaRPr lang="zh-CN" altLang="en-US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62873" y="2844708"/>
            <a:ext cx="2491378" cy="74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9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92531" y="433046"/>
            <a:ext cx="34083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0" cap="none" spc="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ll MT" panose="02020503060305020303" pitchFamily="18" charset="0"/>
              </a:rPr>
              <a:t>InfiniCache</a:t>
            </a:r>
            <a:r>
              <a:rPr lang="en-US" altLang="zh-CN" sz="3200" b="0" cap="none" spc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ll MT" panose="02020503060305020303" pitchFamily="18" charset="0"/>
              </a:rPr>
              <a:t> Design</a:t>
            </a:r>
            <a:endParaRPr lang="zh-CN" altLang="en-US" sz="3200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934" y="880519"/>
            <a:ext cx="1794142" cy="69536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617" y="2849522"/>
            <a:ext cx="2500022" cy="6920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1617" y="4042899"/>
            <a:ext cx="2496211" cy="68021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3029" y="5224468"/>
            <a:ext cx="2993386" cy="152758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1750" y="1059465"/>
            <a:ext cx="1316604" cy="33746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1173" y="3031287"/>
            <a:ext cx="2183558" cy="32475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01173" y="4203352"/>
            <a:ext cx="2117759" cy="35931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44291" y="5731072"/>
            <a:ext cx="2697322" cy="514373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34497" y="5667762"/>
            <a:ext cx="231549" cy="207358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01078" y="5705192"/>
            <a:ext cx="219624" cy="203234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83992" y="5759869"/>
            <a:ext cx="293836" cy="2499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34496" y="4723117"/>
            <a:ext cx="231549" cy="20735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07270" y="4723812"/>
            <a:ext cx="242920" cy="206663"/>
          </a:xfrm>
          <a:prstGeom prst="rect">
            <a:avLst/>
          </a:prstGeom>
        </p:spPr>
      </p:pic>
      <p:cxnSp>
        <p:nvCxnSpPr>
          <p:cNvPr id="4" name="直接箭头连接符 3"/>
          <p:cNvCxnSpPr>
            <a:endCxn id="19" idx="2"/>
          </p:cNvCxnSpPr>
          <p:nvPr/>
        </p:nvCxnSpPr>
        <p:spPr>
          <a:xfrm flipV="1">
            <a:off x="7650270" y="4930475"/>
            <a:ext cx="1" cy="662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>
            <a:endCxn id="21" idx="2"/>
          </p:cNvCxnSpPr>
          <p:nvPr/>
        </p:nvCxnSpPr>
        <p:spPr>
          <a:xfrm flipH="1" flipV="1">
            <a:off x="8828730" y="4930475"/>
            <a:ext cx="502180" cy="819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00171" y="4966706"/>
            <a:ext cx="259102" cy="37341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67253" y="3548191"/>
            <a:ext cx="665836" cy="45753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22893" y="1906899"/>
            <a:ext cx="623854" cy="76436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13942" y="2775165"/>
            <a:ext cx="252412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92531" y="433046"/>
            <a:ext cx="34083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0" cap="none" spc="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ll MT" panose="02020503060305020303" pitchFamily="18" charset="0"/>
              </a:rPr>
              <a:t>InfiniCache</a:t>
            </a:r>
            <a:r>
              <a:rPr lang="en-US" altLang="zh-CN" sz="3200" b="0" cap="none" spc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ll MT" panose="02020503060305020303" pitchFamily="18" charset="0"/>
              </a:rPr>
              <a:t> Design</a:t>
            </a:r>
            <a:endParaRPr lang="zh-CN" altLang="en-US" sz="3200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60940" y="1460069"/>
            <a:ext cx="64780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latin typeface="Bahnschrift SemiBold" panose="020B0502040204020203" pitchFamily="34" charset="0"/>
              </a:rPr>
              <a:t>Maximizing data availability</a:t>
            </a:r>
          </a:p>
        </p:txBody>
      </p:sp>
      <p:sp>
        <p:nvSpPr>
          <p:cNvPr id="8" name="矩形 7"/>
          <p:cNvSpPr/>
          <p:nvPr/>
        </p:nvSpPr>
        <p:spPr>
          <a:xfrm>
            <a:off x="440986" y="2548648"/>
            <a:ext cx="6592111" cy="95410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•  Periodic  warm up</a:t>
            </a:r>
          </a:p>
          <a:p>
            <a:r>
              <a:rPr lang="zh-CN" altLang="en-US" sz="2800" dirty="0" smtClean="0"/>
              <a:t>•  Periodic  delta sync  backup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9013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92531" y="433046"/>
            <a:ext cx="34083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0" cap="none" spc="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ll MT" panose="02020503060305020303" pitchFamily="18" charset="0"/>
              </a:rPr>
              <a:t>InfiniCache</a:t>
            </a:r>
            <a:r>
              <a:rPr lang="en-US" altLang="zh-CN" sz="3200" b="0" cap="none" spc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ll MT" panose="02020503060305020303" pitchFamily="18" charset="0"/>
              </a:rPr>
              <a:t> Design</a:t>
            </a:r>
            <a:endParaRPr lang="zh-CN" altLang="en-US" sz="3200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07" y="1709734"/>
            <a:ext cx="9963010" cy="339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5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92531" y="433046"/>
            <a:ext cx="34083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0" cap="none" spc="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ll MT" panose="02020503060305020303" pitchFamily="18" charset="0"/>
              </a:rPr>
              <a:t>InfiniCache</a:t>
            </a:r>
            <a:r>
              <a:rPr lang="en-US" altLang="zh-CN" sz="3200" b="0" cap="none" spc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ll MT" panose="02020503060305020303" pitchFamily="18" charset="0"/>
              </a:rPr>
              <a:t> Design</a:t>
            </a:r>
            <a:endParaRPr lang="zh-CN" altLang="en-US" sz="3200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84" y="1327223"/>
            <a:ext cx="11248235" cy="488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2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92531" y="433046"/>
            <a:ext cx="34083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0" cap="none" spc="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ll MT" panose="02020503060305020303" pitchFamily="18" charset="0"/>
              </a:rPr>
              <a:t>InfiniCache</a:t>
            </a:r>
            <a:r>
              <a:rPr lang="en-US" altLang="zh-CN" sz="3200" b="0" cap="none" spc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ll MT" panose="02020503060305020303" pitchFamily="18" charset="0"/>
              </a:rPr>
              <a:t> Design</a:t>
            </a:r>
            <a:endParaRPr lang="zh-CN" altLang="en-US" sz="3200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44" y="1017821"/>
            <a:ext cx="10700568" cy="549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2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92531" y="433046"/>
            <a:ext cx="34083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0" cap="none" spc="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ll MT" panose="02020503060305020303" pitchFamily="18" charset="0"/>
              </a:rPr>
              <a:t>InfiniCache</a:t>
            </a:r>
            <a:r>
              <a:rPr lang="en-US" altLang="zh-CN" sz="3200" b="0" cap="none" spc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ll MT" panose="02020503060305020303" pitchFamily="18" charset="0"/>
              </a:rPr>
              <a:t> Design</a:t>
            </a:r>
            <a:endParaRPr lang="zh-CN" altLang="en-US" sz="3200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89" y="1207084"/>
            <a:ext cx="10373236" cy="529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53913" y="1408500"/>
            <a:ext cx="3738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zh-CN" altLang="en-US" sz="4800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矩形 1"/>
          <p:cNvSpPr/>
          <p:nvPr/>
        </p:nvSpPr>
        <p:spPr>
          <a:xfrm>
            <a:off x="638147" y="1577777"/>
            <a:ext cx="49067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ll MT" panose="02020503060305020303" pitchFamily="18" charset="0"/>
              </a:rPr>
              <a:t>Background and </a:t>
            </a:r>
            <a:r>
              <a:rPr lang="en-US" altLang="zh-CN" sz="32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ll MT" panose="02020503060305020303" pitchFamily="18" charset="0"/>
              </a:rPr>
              <a:t>Motivation</a:t>
            </a:r>
          </a:p>
        </p:txBody>
      </p:sp>
      <p:sp>
        <p:nvSpPr>
          <p:cNvPr id="3" name="矩形 2"/>
          <p:cNvSpPr/>
          <p:nvPr/>
        </p:nvSpPr>
        <p:spPr>
          <a:xfrm>
            <a:off x="638147" y="2690386"/>
            <a:ext cx="34083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ll MT" panose="02020503060305020303" pitchFamily="18" charset="0"/>
              </a:rPr>
              <a:t>InfiniCache</a:t>
            </a:r>
            <a:r>
              <a:rPr lang="en-US" altLang="zh-CN" sz="32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ll MT" panose="02020503060305020303" pitchFamily="18" charset="0"/>
              </a:rPr>
              <a:t> Design</a:t>
            </a:r>
            <a:endParaRPr lang="zh-CN" altLang="en-US" sz="320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69204" y="502383"/>
            <a:ext cx="29989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dirty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INFINI CACHE</a:t>
            </a:r>
            <a:endParaRPr lang="zh-CN" altLang="en-US" sz="4000" dirty="0">
              <a:ln w="0"/>
              <a:solidFill>
                <a:srgbClr val="92D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92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92531" y="433046"/>
            <a:ext cx="34083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0" cap="none" spc="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ll MT" panose="02020503060305020303" pitchFamily="18" charset="0"/>
              </a:rPr>
              <a:t>InfiniCache</a:t>
            </a:r>
            <a:r>
              <a:rPr lang="en-US" altLang="zh-CN" sz="3200" b="0" cap="none" spc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ll MT" panose="02020503060305020303" pitchFamily="18" charset="0"/>
              </a:rPr>
              <a:t> Design</a:t>
            </a:r>
            <a:endParaRPr lang="zh-CN" altLang="en-US" sz="3200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3672" y="1630258"/>
            <a:ext cx="6027942" cy="41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2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92531" y="433046"/>
            <a:ext cx="34083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0" cap="none" spc="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ll MT" panose="02020503060305020303" pitchFamily="18" charset="0"/>
              </a:rPr>
              <a:t>InfiniCache</a:t>
            </a:r>
            <a:r>
              <a:rPr lang="en-US" altLang="zh-CN" sz="3200" b="0" cap="none" spc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ll MT" panose="02020503060305020303" pitchFamily="18" charset="0"/>
              </a:rPr>
              <a:t> Design</a:t>
            </a:r>
            <a:endParaRPr lang="zh-CN" altLang="en-US" sz="3200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81" y="1249248"/>
            <a:ext cx="11620672" cy="489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8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16" y="1535294"/>
            <a:ext cx="11193937" cy="488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0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002" y="1314812"/>
            <a:ext cx="6660661" cy="510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8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7753" y="441848"/>
            <a:ext cx="50786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0" cap="none" spc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ll MT" panose="02020503060305020303" pitchFamily="18" charset="0"/>
              </a:rPr>
              <a:t>Background and Motivation</a:t>
            </a:r>
            <a:endParaRPr lang="zh-CN" altLang="en-US" sz="3200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45" y="1380980"/>
            <a:ext cx="8711249" cy="483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1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69045" y="447394"/>
            <a:ext cx="50786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0" cap="none" spc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ll MT" panose="02020503060305020303" pitchFamily="18" charset="0"/>
              </a:rPr>
              <a:t>Background and Motivation</a:t>
            </a:r>
            <a:endParaRPr lang="zh-CN" altLang="en-US" sz="3200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9848" y="1415534"/>
            <a:ext cx="7653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7030A0"/>
                </a:solidFill>
              </a:rPr>
              <a:t>Case study: IBM Docker registry workloads</a:t>
            </a:r>
            <a:endParaRPr lang="zh-CN" altLang="en-US" sz="3200" dirty="0">
              <a:solidFill>
                <a:srgbClr val="7030A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9848" y="2767038"/>
            <a:ext cx="72523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 smtClean="0"/>
              <a:t>• Object size distribution</a:t>
            </a:r>
          </a:p>
          <a:p>
            <a:r>
              <a:rPr lang="zh-CN" altLang="en-US" sz="4000" dirty="0" smtClean="0"/>
              <a:t>• Large object reuse patterns</a:t>
            </a:r>
          </a:p>
          <a:p>
            <a:r>
              <a:rPr lang="zh-CN" altLang="en-US" sz="4000" dirty="0" smtClean="0"/>
              <a:t>• Storage footprint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12014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86461" y="456103"/>
            <a:ext cx="50786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0" cap="none" spc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ll MT" panose="02020503060305020303" pitchFamily="18" charset="0"/>
              </a:rPr>
              <a:t>Background and Motivation</a:t>
            </a:r>
            <a:endParaRPr lang="zh-CN" altLang="en-US" sz="3200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9848" y="1415534"/>
            <a:ext cx="7653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7030A0"/>
                </a:solidFill>
              </a:rPr>
              <a:t>Case study: IBM Docker registry workloads</a:t>
            </a:r>
            <a:endParaRPr lang="zh-CN" altLang="en-US" sz="3200" dirty="0">
              <a:solidFill>
                <a:srgbClr val="7030A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9848" y="2767038"/>
            <a:ext cx="7653057" cy="19216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4000" dirty="0" smtClean="0">
                <a:solidFill>
                  <a:srgbClr val="7030A0"/>
                </a:solidFill>
              </a:rPr>
              <a:t>•</a:t>
            </a:r>
            <a:r>
              <a:rPr lang="zh-CN" altLang="en-US" sz="4000" dirty="0" smtClean="0"/>
              <a:t> </a:t>
            </a:r>
            <a:r>
              <a:rPr lang="zh-CN" altLang="en-US" sz="4000" dirty="0" smtClean="0">
                <a:solidFill>
                  <a:srgbClr val="7030A0"/>
                </a:solidFill>
              </a:rPr>
              <a:t>Object size distribution</a:t>
            </a:r>
          </a:p>
          <a:p>
            <a:r>
              <a:rPr lang="zh-CN" altLang="en-US" sz="4000" dirty="0" smtClean="0">
                <a:solidFill>
                  <a:schemeClr val="bg2"/>
                </a:solidFill>
              </a:rPr>
              <a:t>• Large object reuse patterns</a:t>
            </a:r>
          </a:p>
          <a:p>
            <a:r>
              <a:rPr lang="zh-CN" altLang="en-US" sz="4000" dirty="0" smtClean="0">
                <a:solidFill>
                  <a:schemeClr val="bg2"/>
                </a:solidFill>
              </a:rPr>
              <a:t>• Storage footprint</a:t>
            </a:r>
            <a:endParaRPr lang="zh-CN" altLang="en-US" sz="4000" dirty="0">
              <a:solidFill>
                <a:schemeClr val="bg2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9848" y="5234620"/>
            <a:ext cx="6616569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7030A0"/>
                </a:solidFill>
              </a:rPr>
              <a:t>Extreme variability  in object sizes:</a:t>
            </a:r>
          </a:p>
          <a:p>
            <a:r>
              <a:rPr lang="zh-CN" altLang="en-US" sz="2400" dirty="0" smtClean="0">
                <a:solidFill>
                  <a:schemeClr val="bg2"/>
                </a:solidFill>
              </a:rPr>
              <a:t>• </a:t>
            </a:r>
            <a:r>
              <a:rPr lang="zh-CN" altLang="en-US" sz="2400" dirty="0" smtClean="0"/>
              <a:t>Object sizes span over </a:t>
            </a:r>
            <a:r>
              <a:rPr lang="zh-CN" altLang="en-US" sz="2400" dirty="0" smtClean="0">
                <a:solidFill>
                  <a:srgbClr val="7030A0"/>
                </a:solidFill>
              </a:rPr>
              <a:t>9 orders of magnitude</a:t>
            </a:r>
          </a:p>
          <a:p>
            <a:r>
              <a:rPr lang="zh-CN" altLang="en-US" sz="2400" dirty="0">
                <a:solidFill>
                  <a:schemeClr val="bg2"/>
                </a:solidFill>
              </a:rPr>
              <a:t>•</a:t>
            </a:r>
            <a:r>
              <a:rPr lang="zh-CN" altLang="en-US" sz="2400" dirty="0" smtClean="0"/>
              <a:t> </a:t>
            </a:r>
            <a:r>
              <a:rPr lang="zh-CN" altLang="en-US" sz="2400" dirty="0" smtClean="0">
                <a:solidFill>
                  <a:srgbClr val="7030A0"/>
                </a:solidFill>
              </a:rPr>
              <a:t>20% </a:t>
            </a:r>
            <a:r>
              <a:rPr lang="zh-CN" altLang="en-US" sz="2400" dirty="0" smtClean="0"/>
              <a:t>of objects &gt; 10MB</a:t>
            </a:r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905" y="3584161"/>
            <a:ext cx="3770539" cy="239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4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51627" y="464812"/>
            <a:ext cx="50786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0" cap="none" spc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ll MT" panose="02020503060305020303" pitchFamily="18" charset="0"/>
              </a:rPr>
              <a:t>Background and Motivation</a:t>
            </a:r>
            <a:endParaRPr lang="zh-CN" altLang="en-US" sz="3200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9848" y="1415534"/>
            <a:ext cx="7653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7030A0"/>
                </a:solidFill>
              </a:rPr>
              <a:t>Case study: IBM Docker registry workloads</a:t>
            </a:r>
            <a:endParaRPr lang="zh-CN" altLang="en-US" sz="3200" dirty="0">
              <a:solidFill>
                <a:srgbClr val="7030A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9848" y="2767038"/>
            <a:ext cx="7653057" cy="19216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4000" dirty="0">
                <a:solidFill>
                  <a:schemeClr val="bg2"/>
                </a:solidFill>
              </a:rPr>
              <a:t>• Object size distribution</a:t>
            </a:r>
          </a:p>
          <a:p>
            <a:r>
              <a:rPr lang="zh-CN" altLang="en-US" sz="4000" dirty="0" smtClean="0">
                <a:solidFill>
                  <a:srgbClr val="7030A0"/>
                </a:solidFill>
              </a:rPr>
              <a:t>• Large object reuse patterns</a:t>
            </a:r>
          </a:p>
          <a:p>
            <a:r>
              <a:rPr lang="zh-CN" altLang="en-US" sz="4000" dirty="0" smtClean="0">
                <a:solidFill>
                  <a:schemeClr val="bg2"/>
                </a:solidFill>
              </a:rPr>
              <a:t>• Storage footprint</a:t>
            </a:r>
            <a:endParaRPr lang="zh-CN" altLang="en-US" sz="4000" dirty="0">
              <a:solidFill>
                <a:schemeClr val="bg2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9848" y="5234620"/>
            <a:ext cx="6616569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7030A0"/>
                </a:solidFill>
              </a:rPr>
              <a:t>Caching large objects is  beneficial:</a:t>
            </a:r>
          </a:p>
          <a:p>
            <a:r>
              <a:rPr lang="zh-CN" altLang="en-US" sz="2400" dirty="0" smtClean="0">
                <a:solidFill>
                  <a:schemeClr val="bg2"/>
                </a:solidFill>
              </a:rPr>
              <a:t>•</a:t>
            </a:r>
            <a:r>
              <a:rPr lang="en-US" altLang="zh-CN" sz="2400" dirty="0" smtClean="0">
                <a:solidFill>
                  <a:srgbClr val="7030A0"/>
                </a:solidFill>
              </a:rPr>
              <a:t> &gt; 30% </a:t>
            </a:r>
            <a:r>
              <a:rPr lang="en-US" altLang="zh-CN" sz="2400" dirty="0" smtClean="0"/>
              <a:t>large object (&gt;10MB) access </a:t>
            </a:r>
            <a:r>
              <a:rPr lang="en-US" altLang="zh-CN" sz="2400" dirty="0" smtClean="0">
                <a:solidFill>
                  <a:srgbClr val="7030A0"/>
                </a:solidFill>
              </a:rPr>
              <a:t>10+ times</a:t>
            </a:r>
          </a:p>
          <a:p>
            <a:r>
              <a:rPr lang="zh-CN" altLang="en-US" sz="2400" dirty="0" smtClean="0">
                <a:solidFill>
                  <a:schemeClr val="bg2"/>
                </a:solidFill>
              </a:rPr>
              <a:t>•</a:t>
            </a:r>
            <a:r>
              <a:rPr lang="en-US" altLang="zh-CN" sz="2400" dirty="0" smtClean="0">
                <a:solidFill>
                  <a:srgbClr val="7030A0"/>
                </a:solidFill>
              </a:rPr>
              <a:t> </a:t>
            </a:r>
            <a:r>
              <a:rPr lang="en-US" altLang="zh-CN" sz="2400" dirty="0" smtClean="0"/>
              <a:t>Around</a:t>
            </a:r>
            <a:r>
              <a:rPr lang="en-US" altLang="zh-CN" sz="2400" dirty="0" smtClean="0">
                <a:solidFill>
                  <a:srgbClr val="7030A0"/>
                </a:solidFill>
              </a:rPr>
              <a:t> 45% </a:t>
            </a:r>
            <a:r>
              <a:rPr lang="en-US" altLang="zh-CN" sz="2400" dirty="0" smtClean="0"/>
              <a:t>of them got reused within 1 hour</a:t>
            </a:r>
            <a:endParaRPr lang="zh-CN" altLang="en-US" sz="2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1299" y="3354190"/>
            <a:ext cx="3614800" cy="222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1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7753" y="466837"/>
            <a:ext cx="50786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0" cap="none" spc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ll MT" panose="02020503060305020303" pitchFamily="18" charset="0"/>
              </a:rPr>
              <a:t>Background and Motivation</a:t>
            </a:r>
            <a:endParaRPr lang="zh-CN" altLang="en-US" sz="3200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9848" y="1415534"/>
            <a:ext cx="7653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7030A0"/>
                </a:solidFill>
              </a:rPr>
              <a:t>Case study: IBM Docker registry workloads</a:t>
            </a:r>
            <a:endParaRPr lang="zh-CN" altLang="en-US" sz="3200" dirty="0">
              <a:solidFill>
                <a:srgbClr val="7030A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9848" y="2656617"/>
            <a:ext cx="7653057" cy="19216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4000" dirty="0">
                <a:solidFill>
                  <a:schemeClr val="bg2"/>
                </a:solidFill>
              </a:rPr>
              <a:t>• Object size distribution</a:t>
            </a:r>
          </a:p>
          <a:p>
            <a:r>
              <a:rPr lang="zh-CN" altLang="en-US" sz="4000" dirty="0">
                <a:solidFill>
                  <a:schemeClr val="bg2"/>
                </a:solidFill>
              </a:rPr>
              <a:t>• Large object reuse patterns</a:t>
            </a:r>
          </a:p>
          <a:p>
            <a:r>
              <a:rPr lang="zh-CN" altLang="en-US" sz="4000" dirty="0" smtClean="0">
                <a:solidFill>
                  <a:srgbClr val="7030A0"/>
                </a:solidFill>
              </a:rPr>
              <a:t>• Storage footprint</a:t>
            </a:r>
            <a:endParaRPr lang="zh-CN" altLang="en-US" sz="4000" dirty="0">
              <a:solidFill>
                <a:srgbClr val="7030A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9848" y="5234620"/>
            <a:ext cx="7025897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7030A0"/>
                </a:solidFill>
              </a:rPr>
              <a:t>Extreme tension between small and large objects:</a:t>
            </a:r>
          </a:p>
          <a:p>
            <a:r>
              <a:rPr lang="zh-CN" altLang="en-US" sz="2400" dirty="0" smtClean="0"/>
              <a:t>• </a:t>
            </a:r>
            <a:r>
              <a:rPr lang="en-US" altLang="zh-CN" sz="2400" dirty="0" smtClean="0"/>
              <a:t>Large objects (&gt;10MB) occupy </a:t>
            </a:r>
            <a:r>
              <a:rPr lang="en-US" altLang="zh-CN" sz="2400" dirty="0" smtClean="0">
                <a:solidFill>
                  <a:srgbClr val="7030A0"/>
                </a:solidFill>
              </a:rPr>
              <a:t>95% </a:t>
            </a:r>
            <a:r>
              <a:rPr lang="en-US" altLang="zh-CN" sz="2400" dirty="0" smtClean="0"/>
              <a:t>storage</a:t>
            </a:r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 footprint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948" y="4005723"/>
            <a:ext cx="3522514" cy="229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9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69044" y="419325"/>
            <a:ext cx="50786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0" cap="none" spc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ll MT" panose="02020503060305020303" pitchFamily="18" charset="0"/>
              </a:rPr>
              <a:t>Background and Motivation</a:t>
            </a:r>
            <a:endParaRPr lang="zh-CN" altLang="en-US" sz="3200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9848" y="1415534"/>
            <a:ext cx="7653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7030A0"/>
                </a:solidFill>
              </a:rPr>
              <a:t>Case study: IBM Docker registry workloads</a:t>
            </a:r>
            <a:endParaRPr lang="zh-CN" altLang="en-US" sz="3200" dirty="0">
              <a:solidFill>
                <a:srgbClr val="7030A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8132" y="2996518"/>
            <a:ext cx="985182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200" b="0" cap="none" spc="0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Caching Large Object can provide significant benefit</a:t>
            </a:r>
          </a:p>
          <a:p>
            <a:pPr algn="ctr"/>
            <a:r>
              <a:rPr lang="en-US" altLang="zh-CN" sz="3200" b="0" cap="none" spc="0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Caching both small and large objects is challenging </a:t>
            </a:r>
          </a:p>
          <a:p>
            <a:pPr algn="ctr"/>
            <a:r>
              <a:rPr lang="en-US" altLang="zh-CN" sz="32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Existing solutions are </a:t>
            </a:r>
            <a:r>
              <a:rPr lang="en-US" altLang="zh-CN" sz="3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expensive</a:t>
            </a:r>
            <a:endParaRPr lang="zh-CN" altLang="en-US" sz="32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054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31233" y="481685"/>
            <a:ext cx="49067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0" cap="none" spc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ll MT" panose="02020503060305020303" pitchFamily="18" charset="0"/>
              </a:rPr>
              <a:t>Background and Motivation</a:t>
            </a:r>
            <a:endParaRPr lang="zh-CN" altLang="en-US" sz="3200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83645" y="2886400"/>
            <a:ext cx="10122039" cy="156966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zh-CN" altLang="en-US" dirty="0" smtClean="0"/>
              <a:t>• </a:t>
            </a:r>
            <a:r>
              <a:rPr lang="zh-CN" altLang="en-US" sz="2400" dirty="0" smtClean="0"/>
              <a:t>Insight #1: Serverless functions’ &lt;CPU, Mem&gt; resources are pay-per-use  </a:t>
            </a:r>
            <a:r>
              <a:rPr lang="zh-CN" altLang="en-US" sz="2400" dirty="0" smtClean="0">
                <a:solidFill>
                  <a:srgbClr val="7030A0"/>
                </a:solidFill>
              </a:rPr>
              <a:t>Cost-effectiveness</a:t>
            </a:r>
            <a:endParaRPr lang="zh-CN" altLang="en-US" sz="2400" dirty="0" smtClean="0"/>
          </a:p>
          <a:p>
            <a:r>
              <a:rPr lang="zh-CN" altLang="en-US" sz="2400" dirty="0" smtClean="0"/>
              <a:t>• Insight #2: Serverless providers offer “free” function caching for tenants  </a:t>
            </a:r>
            <a:r>
              <a:rPr lang="zh-CN" altLang="en-US" sz="2400" dirty="0" smtClean="0">
                <a:solidFill>
                  <a:srgbClr val="7030A0"/>
                </a:solidFill>
              </a:rPr>
              <a:t>High-performance</a:t>
            </a:r>
            <a:endParaRPr lang="zh-CN" altLang="en-US" sz="2400" dirty="0">
              <a:solidFill>
                <a:srgbClr val="7030A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87304" y="1573849"/>
            <a:ext cx="81147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latin typeface="Bahnschrift SemiBold" panose="020B0502040204020203" pitchFamily="34" charset="0"/>
              </a:rPr>
              <a:t>Serverless Computing is desirable</a:t>
            </a:r>
            <a:endParaRPr lang="zh-CN" altLang="en-US" sz="4000" dirty="0">
              <a:latin typeface="Bahnschrift SemiBold" panose="020B0502040204020203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81681" y="5138227"/>
            <a:ext cx="7311958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accent2"/>
                </a:solidFill>
              </a:rPr>
              <a:t>Goal</a:t>
            </a:r>
            <a:r>
              <a:rPr lang="zh-CN" altLang="en-US" sz="2400" dirty="0" smtClean="0"/>
              <a:t>: Exploit the serverless computing model to build</a:t>
            </a:r>
          </a:p>
          <a:p>
            <a:r>
              <a:rPr lang="zh-CN" altLang="en-US" sz="2400" dirty="0" smtClean="0"/>
              <a:t>a </a:t>
            </a:r>
            <a:r>
              <a:rPr lang="zh-CN" altLang="en-US" sz="2400" dirty="0" smtClean="0">
                <a:solidFill>
                  <a:srgbClr val="FF0000"/>
                </a:solidFill>
              </a:rPr>
              <a:t>cost-effective, high-performance </a:t>
            </a:r>
            <a:r>
              <a:rPr lang="zh-CN" altLang="en-US" sz="2400" dirty="0" smtClean="0"/>
              <a:t>in-memory cache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0870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889</Words>
  <Application>Microsoft Office PowerPoint</Application>
  <PresentationFormat>宽屏</PresentationFormat>
  <Paragraphs>155</Paragraphs>
  <Slides>23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等线</vt:lpstr>
      <vt:lpstr>等线 Light</vt:lpstr>
      <vt:lpstr>Arial</vt:lpstr>
      <vt:lpstr>Bahnschrift SemiBold</vt:lpstr>
      <vt:lpstr>Bell MT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余 东波</dc:creator>
  <cp:lastModifiedBy>余 东波</cp:lastModifiedBy>
  <cp:revision>40</cp:revision>
  <dcterms:created xsi:type="dcterms:W3CDTF">2020-03-19T06:04:26Z</dcterms:created>
  <dcterms:modified xsi:type="dcterms:W3CDTF">2020-03-20T12:22:53Z</dcterms:modified>
</cp:coreProperties>
</file>