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7"/>
  </p:notesMasterIdLst>
  <p:handoutMasterIdLst>
    <p:handoutMasterId r:id="rId48"/>
  </p:handoutMasterIdLst>
  <p:sldIdLst>
    <p:sldId id="483" r:id="rId2"/>
    <p:sldId id="711" r:id="rId3"/>
    <p:sldId id="712" r:id="rId4"/>
    <p:sldId id="713" r:id="rId5"/>
    <p:sldId id="714" r:id="rId6"/>
    <p:sldId id="715" r:id="rId7"/>
    <p:sldId id="718" r:id="rId8"/>
    <p:sldId id="716" r:id="rId9"/>
    <p:sldId id="719" r:id="rId10"/>
    <p:sldId id="720" r:id="rId11"/>
    <p:sldId id="721" r:id="rId12"/>
    <p:sldId id="722" r:id="rId13"/>
    <p:sldId id="723" r:id="rId14"/>
    <p:sldId id="724" r:id="rId15"/>
    <p:sldId id="725" r:id="rId16"/>
    <p:sldId id="726" r:id="rId17"/>
    <p:sldId id="728" r:id="rId18"/>
    <p:sldId id="727" r:id="rId19"/>
    <p:sldId id="729" r:id="rId20"/>
    <p:sldId id="730" r:id="rId21"/>
    <p:sldId id="731" r:id="rId22"/>
    <p:sldId id="732" r:id="rId23"/>
    <p:sldId id="734" r:id="rId24"/>
    <p:sldId id="735" r:id="rId25"/>
    <p:sldId id="736" r:id="rId26"/>
    <p:sldId id="737" r:id="rId27"/>
    <p:sldId id="738" r:id="rId28"/>
    <p:sldId id="739" r:id="rId29"/>
    <p:sldId id="740" r:id="rId30"/>
    <p:sldId id="744" r:id="rId31"/>
    <p:sldId id="741" r:id="rId32"/>
    <p:sldId id="752" r:id="rId33"/>
    <p:sldId id="753" r:id="rId34"/>
    <p:sldId id="742" r:id="rId35"/>
    <p:sldId id="743" r:id="rId36"/>
    <p:sldId id="745" r:id="rId37"/>
    <p:sldId id="746" r:id="rId38"/>
    <p:sldId id="747" r:id="rId39"/>
    <p:sldId id="748" r:id="rId40"/>
    <p:sldId id="749" r:id="rId41"/>
    <p:sldId id="751" r:id="rId42"/>
    <p:sldId id="750" r:id="rId43"/>
    <p:sldId id="754" r:id="rId44"/>
    <p:sldId id="755" r:id="rId45"/>
    <p:sldId id="733" r:id="rId46"/>
  </p:sldIdLst>
  <p:sldSz cx="12192000" cy="6858000"/>
  <p:notesSz cx="9925050" cy="679767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7" userDrawn="1">
          <p15:clr>
            <a:srgbClr val="A4A3A4"/>
          </p15:clr>
        </p15:guide>
        <p15:guide id="2" pos="38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曹将" initials="曹将" lastIdx="3" clrIdx="0">
    <p:extLst>
      <p:ext uri="{19B8F6BF-5375-455C-9EA6-DF929625EA0E}">
        <p15:presenceInfo xmlns:p15="http://schemas.microsoft.com/office/powerpoint/2012/main" userId="c4ed7d33dd594ecb"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3795"/>
    <a:srgbClr val="0066FF"/>
    <a:srgbClr val="70AD47"/>
    <a:srgbClr val="99FF99"/>
    <a:srgbClr val="CC99FF"/>
    <a:srgbClr val="A38ACB"/>
    <a:srgbClr val="9FBFE5"/>
    <a:srgbClr val="F6AD8E"/>
    <a:srgbClr val="98BCE4"/>
    <a:srgbClr val="FFD8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8" autoAdjust="0"/>
    <p:restoredTop sz="84514" autoAdjust="0"/>
  </p:normalViewPr>
  <p:slideViewPr>
    <p:cSldViewPr snapToGrid="0" showGuides="1">
      <p:cViewPr varScale="1">
        <p:scale>
          <a:sx n="97" d="100"/>
          <a:sy n="97" d="100"/>
        </p:scale>
        <p:origin x="1056" y="84"/>
      </p:cViewPr>
      <p:guideLst>
        <p:guide orient="horz" pos="2387"/>
        <p:guide pos="3817"/>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104"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301937" cy="340319"/>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sz="quarter" idx="1"/>
          </p:nvPr>
        </p:nvSpPr>
        <p:spPr>
          <a:xfrm>
            <a:off x="5620796" y="0"/>
            <a:ext cx="4301937" cy="340319"/>
          </a:xfrm>
          <a:prstGeom prst="rect">
            <a:avLst/>
          </a:prstGeom>
        </p:spPr>
        <p:txBody>
          <a:bodyPr vert="horz" lIns="91440" tIns="45720" rIns="91440" bIns="45720" rtlCol="0"/>
          <a:lstStyle>
            <a:lvl1pPr algn="r">
              <a:defRPr sz="1200"/>
            </a:lvl1pPr>
          </a:lstStyle>
          <a:p>
            <a:fld id="{CF562300-1FE7-4FAC-83B0-D7A4CADAEAA1}" type="datetimeFigureOut">
              <a:rPr lang="en-US" smtClean="0"/>
              <a:t>3/1/2020</a:t>
            </a:fld>
            <a:endParaRPr lang="en-US"/>
          </a:p>
        </p:txBody>
      </p:sp>
      <p:sp>
        <p:nvSpPr>
          <p:cNvPr id="4" name="页脚占位符 3"/>
          <p:cNvSpPr>
            <a:spLocks noGrp="1"/>
          </p:cNvSpPr>
          <p:nvPr>
            <p:ph type="ftr" sz="quarter" idx="2"/>
          </p:nvPr>
        </p:nvSpPr>
        <p:spPr>
          <a:xfrm>
            <a:off x="0" y="6457357"/>
            <a:ext cx="4301937" cy="340318"/>
          </a:xfrm>
          <a:prstGeom prst="rect">
            <a:avLst/>
          </a:prstGeom>
        </p:spPr>
        <p:txBody>
          <a:bodyPr vert="horz" lIns="91440" tIns="45720" rIns="91440" bIns="45720" rtlCol="0" anchor="b"/>
          <a:lstStyle>
            <a:lvl1pPr algn="l">
              <a:defRPr sz="1200"/>
            </a:lvl1pPr>
          </a:lstStyle>
          <a:p>
            <a:endParaRPr lang="en-US"/>
          </a:p>
        </p:txBody>
      </p:sp>
      <p:sp>
        <p:nvSpPr>
          <p:cNvPr id="5" name="灯片编号占位符 4"/>
          <p:cNvSpPr>
            <a:spLocks noGrp="1"/>
          </p:cNvSpPr>
          <p:nvPr>
            <p:ph type="sldNum" sz="quarter" idx="3"/>
          </p:nvPr>
        </p:nvSpPr>
        <p:spPr>
          <a:xfrm>
            <a:off x="5620796" y="6457357"/>
            <a:ext cx="4301937" cy="340318"/>
          </a:xfrm>
          <a:prstGeom prst="rect">
            <a:avLst/>
          </a:prstGeom>
        </p:spPr>
        <p:txBody>
          <a:bodyPr vert="horz" lIns="91440" tIns="45720" rIns="91440" bIns="45720" rtlCol="0" anchor="b"/>
          <a:lstStyle>
            <a:lvl1pPr algn="r">
              <a:defRPr sz="1200"/>
            </a:lvl1pPr>
          </a:lstStyle>
          <a:p>
            <a:fld id="{BC64D52A-61AB-4812-969F-BE0056F03EC7}" type="slidenum">
              <a:rPr lang="en-US" smtClean="0"/>
              <a:t>‹#›</a:t>
            </a:fld>
            <a:endParaRPr lang="en-US"/>
          </a:p>
        </p:txBody>
      </p:sp>
    </p:spTree>
    <p:extLst>
      <p:ext uri="{BB962C8B-B14F-4D97-AF65-F5344CB8AC3E}">
        <p14:creationId xmlns:p14="http://schemas.microsoft.com/office/powerpoint/2010/main" val="29349287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4300855" cy="341064"/>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5621899" y="0"/>
            <a:ext cx="4300855" cy="341064"/>
          </a:xfrm>
          <a:prstGeom prst="rect">
            <a:avLst/>
          </a:prstGeom>
        </p:spPr>
        <p:txBody>
          <a:bodyPr vert="horz" lIns="91440" tIns="45720" rIns="91440" bIns="45720" rtlCol="0"/>
          <a:lstStyle>
            <a:lvl1pPr algn="r">
              <a:defRPr sz="1200"/>
            </a:lvl1pPr>
          </a:lstStyle>
          <a:p>
            <a:fld id="{FCE990F5-43F9-40AD-9E69-A5743A253161}" type="datetimeFigureOut">
              <a:rPr lang="zh-CN" altLang="en-US" smtClean="0"/>
              <a:t>2020/3/1</a:t>
            </a:fld>
            <a:endParaRPr lang="zh-CN" altLang="en-US"/>
          </a:p>
        </p:txBody>
      </p:sp>
      <p:sp>
        <p:nvSpPr>
          <p:cNvPr id="4" name="幻灯片图像占位符 3"/>
          <p:cNvSpPr>
            <a:spLocks noGrp="1" noRot="1" noChangeAspect="1"/>
          </p:cNvSpPr>
          <p:nvPr>
            <p:ph type="sldImg" idx="2"/>
          </p:nvPr>
        </p:nvSpPr>
        <p:spPr>
          <a:xfrm>
            <a:off x="2922588" y="849313"/>
            <a:ext cx="4079875" cy="22955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992506" y="3271382"/>
            <a:ext cx="7940040" cy="2676584"/>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1" y="6456613"/>
            <a:ext cx="4300855" cy="341063"/>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621899" y="6456613"/>
            <a:ext cx="4300855" cy="341063"/>
          </a:xfrm>
          <a:prstGeom prst="rect">
            <a:avLst/>
          </a:prstGeom>
        </p:spPr>
        <p:txBody>
          <a:bodyPr vert="horz" lIns="91440" tIns="45720" rIns="91440" bIns="45720" rtlCol="0" anchor="b"/>
          <a:lstStyle>
            <a:lvl1pPr algn="r">
              <a:defRPr sz="1200"/>
            </a:lvl1pPr>
          </a:lstStyle>
          <a:p>
            <a:fld id="{00F0FDD1-5445-47D8-99AF-E17C10F84B5D}" type="slidenum">
              <a:rPr lang="zh-CN" altLang="en-US" smtClean="0"/>
              <a:t>‹#›</a:t>
            </a:fld>
            <a:endParaRPr lang="zh-CN" altLang="en-US"/>
          </a:p>
        </p:txBody>
      </p:sp>
    </p:spTree>
    <p:extLst>
      <p:ext uri="{BB962C8B-B14F-4D97-AF65-F5344CB8AC3E}">
        <p14:creationId xmlns:p14="http://schemas.microsoft.com/office/powerpoint/2010/main" val="41968281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fld id="{00F0FDD1-5445-47D8-99AF-E17C10F84B5D}" type="slidenum">
              <a:rPr lang="zh-CN" altLang="en-US" smtClean="0"/>
              <a:t>1</a:t>
            </a:fld>
            <a:endParaRPr lang="zh-CN" altLang="en-US"/>
          </a:p>
        </p:txBody>
      </p:sp>
    </p:spTree>
    <p:extLst>
      <p:ext uri="{BB962C8B-B14F-4D97-AF65-F5344CB8AC3E}">
        <p14:creationId xmlns:p14="http://schemas.microsoft.com/office/powerpoint/2010/main" val="1278541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smtClean="0"/>
              <a:t>question, why Tm+1, instead of Tm?</a:t>
            </a:r>
            <a:endParaRPr lang="en-US" dirty="0"/>
          </a:p>
        </p:txBody>
      </p:sp>
      <p:sp>
        <p:nvSpPr>
          <p:cNvPr id="4" name="灯片编号占位符 3"/>
          <p:cNvSpPr>
            <a:spLocks noGrp="1"/>
          </p:cNvSpPr>
          <p:nvPr>
            <p:ph type="sldNum" sz="quarter" idx="10"/>
          </p:nvPr>
        </p:nvSpPr>
        <p:spPr/>
        <p:txBody>
          <a:bodyPr/>
          <a:lstStyle/>
          <a:p>
            <a:fld id="{00F0FDD1-5445-47D8-99AF-E17C10F84B5D}" type="slidenum">
              <a:rPr lang="zh-CN" altLang="en-US" smtClean="0"/>
              <a:t>18</a:t>
            </a:fld>
            <a:endParaRPr lang="zh-CN" altLang="en-US"/>
          </a:p>
        </p:txBody>
      </p:sp>
    </p:spTree>
    <p:extLst>
      <p:ext uri="{BB962C8B-B14F-4D97-AF65-F5344CB8AC3E}">
        <p14:creationId xmlns:p14="http://schemas.microsoft.com/office/powerpoint/2010/main" val="678240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smtClean="0"/>
          </a:p>
        </p:txBody>
      </p:sp>
      <p:sp>
        <p:nvSpPr>
          <p:cNvPr id="4" name="灯片编号占位符 3"/>
          <p:cNvSpPr>
            <a:spLocks noGrp="1"/>
          </p:cNvSpPr>
          <p:nvPr>
            <p:ph type="sldNum" sz="quarter" idx="10"/>
          </p:nvPr>
        </p:nvSpPr>
        <p:spPr/>
        <p:txBody>
          <a:bodyPr/>
          <a:lstStyle/>
          <a:p>
            <a:fld id="{00F0FDD1-5445-47D8-99AF-E17C10F84B5D}" type="slidenum">
              <a:rPr lang="zh-CN" altLang="en-US" smtClean="0"/>
              <a:t>45</a:t>
            </a:fld>
            <a:endParaRPr lang="zh-CN" altLang="en-US"/>
          </a:p>
        </p:txBody>
      </p:sp>
    </p:spTree>
    <p:extLst>
      <p:ext uri="{BB962C8B-B14F-4D97-AF65-F5344CB8AC3E}">
        <p14:creationId xmlns:p14="http://schemas.microsoft.com/office/powerpoint/2010/main" val="40972790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baseline="0">
                <a:latin typeface="Gill Sans MT" panose="020B0502020104020203" pitchFamily="34" charset="0"/>
                <a:ea typeface="+mn-ea"/>
              </a:defRPr>
            </a:lvl1pPr>
          </a:lstStyle>
          <a:p>
            <a:r>
              <a:rPr lang="zh-CN" altLang="en-US" dirty="0"/>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baseline="0">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p:cNvSpPr>
            <a:spLocks noGrp="1"/>
          </p:cNvSpPr>
          <p:nvPr>
            <p:ph type="dt" sz="half" idx="10"/>
          </p:nvPr>
        </p:nvSpPr>
        <p:spPr/>
        <p:txBody>
          <a:bodyPr/>
          <a:lstStyle/>
          <a:p>
            <a:fld id="{38ED9A66-7ADD-4197-84BE-C1238414C4FB}" type="datetime1">
              <a:rPr lang="en-US" altLang="zh-CN" smtClean="0"/>
              <a:t>3/1/2020</a:t>
            </a:fld>
            <a:endParaRPr lang="zh-CN" altLang="en-US" dirty="0"/>
          </a:p>
        </p:txBody>
      </p:sp>
      <p:sp>
        <p:nvSpPr>
          <p:cNvPr id="5" name="页脚占位符 4"/>
          <p:cNvSpPr>
            <a:spLocks noGrp="1"/>
          </p:cNvSpPr>
          <p:nvPr>
            <p:ph type="ftr" sz="quarter" idx="11"/>
          </p:nvPr>
        </p:nvSpPr>
        <p:spPr/>
        <p:txBody>
          <a:bodyPr/>
          <a:lstStyle/>
          <a:p>
            <a:r>
              <a:rPr lang="en-US" altLang="zh-CN" smtClean="0"/>
              <a:t>USTC-ADSL-Dist-Sys-Lecture-Note</a:t>
            </a:r>
            <a:endParaRPr lang="zh-CN" altLang="en-US"/>
          </a:p>
        </p:txBody>
      </p:sp>
    </p:spTree>
    <p:extLst>
      <p:ext uri="{BB962C8B-B14F-4D97-AF65-F5344CB8AC3E}">
        <p14:creationId xmlns:p14="http://schemas.microsoft.com/office/powerpoint/2010/main" val="187470479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mn-ea"/>
                <a:ea typeface="+mn-ea"/>
              </a:defRPr>
            </a:lvl1pPr>
          </a:lstStyle>
          <a:p>
            <a:r>
              <a:rPr lang="zh-CN" altLang="en-US" dirty="0"/>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1"/>
          </p:nvPr>
        </p:nvSpPr>
        <p:spPr/>
        <p:txBody>
          <a:bodyPr/>
          <a:lstStyle/>
          <a:p>
            <a:r>
              <a:rPr lang="en-US" altLang="zh-CN" smtClean="0"/>
              <a:t>USTC-ADSL-Dist-Sys-Lecture-Note</a:t>
            </a:r>
            <a:endParaRPr lang="zh-CN" altLang="en-US"/>
          </a:p>
        </p:txBody>
      </p:sp>
      <p:sp>
        <p:nvSpPr>
          <p:cNvPr id="7" name="日期占位符 6"/>
          <p:cNvSpPr>
            <a:spLocks noGrp="1"/>
          </p:cNvSpPr>
          <p:nvPr>
            <p:ph type="dt" sz="half" idx="10"/>
          </p:nvPr>
        </p:nvSpPr>
        <p:spPr>
          <a:xfrm>
            <a:off x="838200" y="6356350"/>
            <a:ext cx="2743200" cy="365125"/>
          </a:xfrm>
        </p:spPr>
        <p:txBody>
          <a:bodyPr/>
          <a:lstStyle/>
          <a:p>
            <a:fld id="{3812CA2E-1BFD-483B-9ED9-B332FE85F84F}" type="datetime1">
              <a:rPr lang="en-US" altLang="zh-CN" smtClean="0"/>
              <a:t>3/1/2020</a:t>
            </a:fld>
            <a:endParaRPr lang="zh-CN" altLang="en-US" dirty="0"/>
          </a:p>
        </p:txBody>
      </p:sp>
    </p:spTree>
    <p:extLst>
      <p:ext uri="{BB962C8B-B14F-4D97-AF65-F5344CB8AC3E}">
        <p14:creationId xmlns:p14="http://schemas.microsoft.com/office/powerpoint/2010/main" val="1865588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lvl1pPr>
              <a:defRPr>
                <a:latin typeface="+mn-ea"/>
                <a:ea typeface="+mn-ea"/>
              </a:defRPr>
            </a:lvl1pPr>
          </a:lstStyle>
          <a:p>
            <a:r>
              <a:rPr lang="zh-CN" altLang="en-US" dirty="0"/>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页脚占位符 4"/>
          <p:cNvSpPr>
            <a:spLocks noGrp="1"/>
          </p:cNvSpPr>
          <p:nvPr>
            <p:ph type="ftr" sz="quarter" idx="11"/>
          </p:nvPr>
        </p:nvSpPr>
        <p:spPr/>
        <p:txBody>
          <a:bodyPr/>
          <a:lstStyle/>
          <a:p>
            <a:r>
              <a:rPr lang="en-US" altLang="zh-CN" smtClean="0"/>
              <a:t>USTC-ADSL-Dist-Sys-Lecture-Note</a:t>
            </a:r>
            <a:endParaRPr lang="zh-CN" altLang="en-US"/>
          </a:p>
        </p:txBody>
      </p:sp>
      <p:sp>
        <p:nvSpPr>
          <p:cNvPr id="7" name="日期占位符 6"/>
          <p:cNvSpPr>
            <a:spLocks noGrp="1"/>
          </p:cNvSpPr>
          <p:nvPr>
            <p:ph type="dt" sz="half" idx="10"/>
          </p:nvPr>
        </p:nvSpPr>
        <p:spPr>
          <a:xfrm>
            <a:off x="838200" y="6356350"/>
            <a:ext cx="2743200" cy="365125"/>
          </a:xfrm>
        </p:spPr>
        <p:txBody>
          <a:bodyPr/>
          <a:lstStyle/>
          <a:p>
            <a:fld id="{BFFC185C-CA80-40A3-9EB7-CEE8883694D8}" type="datetime1">
              <a:rPr lang="en-US" altLang="zh-CN" smtClean="0"/>
              <a:t>3/1/2020</a:t>
            </a:fld>
            <a:endParaRPr lang="zh-CN" altLang="en-US" dirty="0"/>
          </a:p>
        </p:txBody>
      </p:sp>
    </p:spTree>
    <p:extLst>
      <p:ext uri="{BB962C8B-B14F-4D97-AF65-F5344CB8AC3E}">
        <p14:creationId xmlns:p14="http://schemas.microsoft.com/office/powerpoint/2010/main" val="2117159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88797"/>
            <a:ext cx="10515600" cy="688515"/>
          </a:xfrm>
        </p:spPr>
        <p:txBody>
          <a:bodyPr/>
          <a:lstStyle>
            <a:lvl1pPr>
              <a:defRPr sz="4800" baseline="0">
                <a:latin typeface="Gill Sans MT" panose="020B0502020104020203" pitchFamily="34" charset="0"/>
                <a:ea typeface="+mn-ea"/>
              </a:defRPr>
            </a:lvl1pPr>
          </a:lstStyle>
          <a:p>
            <a:r>
              <a:rPr lang="zh-CN" altLang="en-US" dirty="0"/>
              <a:t>单击此处编辑母版标题样式</a:t>
            </a:r>
          </a:p>
        </p:txBody>
      </p:sp>
      <p:sp>
        <p:nvSpPr>
          <p:cNvPr id="3" name="内容占位符 2"/>
          <p:cNvSpPr>
            <a:spLocks noGrp="1"/>
          </p:cNvSpPr>
          <p:nvPr>
            <p:ph idx="1"/>
          </p:nvPr>
        </p:nvSpPr>
        <p:spPr>
          <a:xfrm>
            <a:off x="838200" y="1213837"/>
            <a:ext cx="10515600" cy="4963126"/>
          </a:xfrm>
        </p:spPr>
        <p:txBody>
          <a:bodyPr>
            <a:normAutofit/>
          </a:bodyPr>
          <a:lstStyle>
            <a:lvl1pPr>
              <a:defRPr sz="3200" baseline="0">
                <a:latin typeface="Gill Sans MT" panose="020B0502020104020203" pitchFamily="34" charset="0"/>
              </a:defRPr>
            </a:lvl1pPr>
            <a:lvl2pPr marL="685800" indent="-228600">
              <a:buFont typeface="Gill Sans MT" panose="020B0502020104020203" pitchFamily="34" charset="0"/>
              <a:buChar char="-"/>
              <a:defRPr sz="2800" baseline="0">
                <a:latin typeface="Gill Sans MT" panose="020B0502020104020203" pitchFamily="34" charset="0"/>
              </a:defRPr>
            </a:lvl2pPr>
            <a:lvl3pPr>
              <a:defRPr sz="2400" baseline="0">
                <a:latin typeface="Gill Sans MT" panose="020B0502020104020203" pitchFamily="34" charset="0"/>
              </a:defRPr>
            </a:lvl3pPr>
            <a:lvl4pPr>
              <a:defRPr sz="2000" baseline="0">
                <a:latin typeface="Gill Sans MT" panose="020B0502020104020203" pitchFamily="34" charset="0"/>
              </a:defRPr>
            </a:lvl4pPr>
            <a:lvl5pPr>
              <a:defRPr sz="2000" baseline="0">
                <a:latin typeface="Gill Sans MT" panose="020B0502020104020203"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页脚占位符 4"/>
          <p:cNvSpPr>
            <a:spLocks noGrp="1"/>
          </p:cNvSpPr>
          <p:nvPr>
            <p:ph type="ftr" sz="quarter" idx="11"/>
          </p:nvPr>
        </p:nvSpPr>
        <p:spPr/>
        <p:txBody>
          <a:bodyPr/>
          <a:lstStyle/>
          <a:p>
            <a:r>
              <a:rPr lang="en-US" altLang="zh-CN" smtClean="0"/>
              <a:t>USTC-ADSL-Dist-Sys-Lecture-Note</a:t>
            </a:r>
            <a:endParaRPr lang="zh-CN" altLang="en-US"/>
          </a:p>
        </p:txBody>
      </p:sp>
      <p:sp>
        <p:nvSpPr>
          <p:cNvPr id="7" name="日期占位符 6"/>
          <p:cNvSpPr>
            <a:spLocks noGrp="1"/>
          </p:cNvSpPr>
          <p:nvPr>
            <p:ph type="dt" sz="half" idx="10"/>
          </p:nvPr>
        </p:nvSpPr>
        <p:spPr>
          <a:xfrm>
            <a:off x="838200" y="6356350"/>
            <a:ext cx="2743200" cy="365125"/>
          </a:xfrm>
        </p:spPr>
        <p:txBody>
          <a:bodyPr/>
          <a:lstStyle/>
          <a:p>
            <a:fld id="{A11F102E-71B9-4C2C-B237-F55D6FAF2F8D}" type="datetime1">
              <a:rPr lang="en-US" altLang="zh-CN" smtClean="0"/>
              <a:t>3/1/2020</a:t>
            </a:fld>
            <a:endParaRPr lang="zh-CN" altLang="en-US" dirty="0"/>
          </a:p>
        </p:txBody>
      </p:sp>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94233" y="568185"/>
            <a:ext cx="3148460" cy="547123"/>
          </a:xfrm>
          <a:prstGeom prst="rect">
            <a:avLst/>
          </a:prstGeom>
        </p:spPr>
      </p:pic>
      <p:sp>
        <p:nvSpPr>
          <p:cNvPr id="4" name="矩形 3"/>
          <p:cNvSpPr/>
          <p:nvPr userDrawn="1"/>
        </p:nvSpPr>
        <p:spPr>
          <a:xfrm flipV="1">
            <a:off x="838200" y="1064806"/>
            <a:ext cx="8153400" cy="45719"/>
          </a:xfrm>
          <a:prstGeom prst="rect">
            <a:avLst/>
          </a:prstGeom>
          <a:gradFill flip="none" rotWithShape="1">
            <a:gsLst>
              <a:gs pos="0">
                <a:schemeClr val="accent1">
                  <a:lumMod val="5000"/>
                  <a:lumOff val="95000"/>
                </a:schemeClr>
              </a:gs>
              <a:gs pos="100000">
                <a:srgbClr val="543795"/>
              </a:gs>
            </a:gsLst>
            <a:lin ang="6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日期占位符 3"/>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BA8DAD5-080E-4F4B-BDCA-510E78FA5A31}" type="slidenum">
              <a:rPr lang="en-US" altLang="zh-CN" smtClean="0"/>
              <a:pPr algn="r"/>
              <a:t>‹#›</a:t>
            </a:fld>
            <a:endParaRPr lang="zh-CN" altLang="en-US" dirty="0"/>
          </a:p>
        </p:txBody>
      </p:sp>
    </p:spTree>
    <p:extLst>
      <p:ext uri="{BB962C8B-B14F-4D97-AF65-F5344CB8AC3E}">
        <p14:creationId xmlns:p14="http://schemas.microsoft.com/office/powerpoint/2010/main" val="155004685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atin typeface="+mn-ea"/>
                <a:ea typeface="+mn-ea"/>
              </a:defRPr>
            </a:lvl1pPr>
          </a:lstStyle>
          <a:p>
            <a:r>
              <a:rPr lang="zh-CN" altLang="en-US" dirty="0"/>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1096FD11-DCD5-4AE5-890C-C95F4AA8D983}" type="datetime1">
              <a:rPr lang="en-US" altLang="zh-CN" smtClean="0"/>
              <a:t>3/1/2020</a:t>
            </a:fld>
            <a:endParaRPr lang="zh-CN" altLang="en-US" dirty="0"/>
          </a:p>
        </p:txBody>
      </p:sp>
      <p:sp>
        <p:nvSpPr>
          <p:cNvPr id="5" name="页脚占位符 4"/>
          <p:cNvSpPr>
            <a:spLocks noGrp="1"/>
          </p:cNvSpPr>
          <p:nvPr>
            <p:ph type="ftr" sz="quarter" idx="11"/>
          </p:nvPr>
        </p:nvSpPr>
        <p:spPr/>
        <p:txBody>
          <a:bodyPr/>
          <a:lstStyle/>
          <a:p>
            <a:r>
              <a:rPr lang="en-US" altLang="zh-CN" smtClean="0"/>
              <a:t>USTC-ADSL-Dist-Sys-Lecture-Note</a:t>
            </a:r>
            <a:endParaRPr lang="zh-CN" altLang="en-US"/>
          </a:p>
        </p:txBody>
      </p:sp>
      <p:sp>
        <p:nvSpPr>
          <p:cNvPr id="6" name="日期占位符 3"/>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BA8DAD5-080E-4F4B-BDCA-510E78FA5A31}" type="slidenum">
              <a:rPr lang="en-US" altLang="zh-CN" smtClean="0"/>
              <a:pPr algn="r"/>
              <a:t>‹#›</a:t>
            </a:fld>
            <a:endParaRPr lang="zh-CN" altLang="en-US" dirty="0"/>
          </a:p>
        </p:txBody>
      </p:sp>
    </p:spTree>
    <p:extLst>
      <p:ext uri="{BB962C8B-B14F-4D97-AF65-F5344CB8AC3E}">
        <p14:creationId xmlns:p14="http://schemas.microsoft.com/office/powerpoint/2010/main" val="1807100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685800"/>
          </a:xfrm>
        </p:spPr>
        <p:txBody>
          <a:bodyPr/>
          <a:lstStyle>
            <a:lvl1pPr>
              <a:defRPr>
                <a:latin typeface="Gill Sans MT" panose="020B0502020104020203" pitchFamily="34" charset="0"/>
                <a:ea typeface="+mn-ea"/>
              </a:defRPr>
            </a:lvl1pPr>
          </a:lstStyle>
          <a:p>
            <a:r>
              <a:rPr lang="zh-CN" altLang="en-US" dirty="0"/>
              <a:t>单击此处编辑母版标题样式</a:t>
            </a:r>
          </a:p>
        </p:txBody>
      </p:sp>
      <p:sp>
        <p:nvSpPr>
          <p:cNvPr id="3" name="内容占位符 2"/>
          <p:cNvSpPr>
            <a:spLocks noGrp="1"/>
          </p:cNvSpPr>
          <p:nvPr>
            <p:ph sz="half" idx="1"/>
          </p:nvPr>
        </p:nvSpPr>
        <p:spPr>
          <a:xfrm>
            <a:off x="838200" y="1216152"/>
            <a:ext cx="5181600" cy="4965192"/>
          </a:xfrm>
        </p:spPr>
        <p:txBody>
          <a:bodyPr/>
          <a:lstStyle>
            <a:lvl1pPr>
              <a:defRPr baseline="0">
                <a:latin typeface="Gill Sans MT" panose="020B0502020104020203" pitchFamily="34" charset="0"/>
              </a:defRPr>
            </a:lvl1pPr>
            <a:lvl2pPr>
              <a:defRPr baseline="0">
                <a:latin typeface="Gill Sans MT" panose="020B0502020104020203" pitchFamily="34" charset="0"/>
              </a:defRPr>
            </a:lvl2pPr>
            <a:lvl3pPr>
              <a:defRPr baseline="0">
                <a:latin typeface="Gill Sans MT" panose="020B0502020104020203" pitchFamily="34" charset="0"/>
              </a:defRPr>
            </a:lvl3pPr>
            <a:lvl4pPr>
              <a:defRPr baseline="0">
                <a:latin typeface="Gill Sans MT" panose="020B0502020104020203" pitchFamily="34" charset="0"/>
              </a:defRPr>
            </a:lvl4pPr>
            <a:lvl5pPr>
              <a:defRPr baseline="0">
                <a:latin typeface="Gill Sans MT" panose="020B0502020104020203"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6172200" y="1216152"/>
            <a:ext cx="5181600" cy="4965192"/>
          </a:xfrm>
        </p:spPr>
        <p:txBody>
          <a:bodyPr/>
          <a:lstStyle>
            <a:lvl1pPr>
              <a:defRPr>
                <a:latin typeface="Gill Sans MT" panose="020B0502020104020203" pitchFamily="34" charset="0"/>
              </a:defRPr>
            </a:lvl1pPr>
            <a:lvl2pPr>
              <a:defRPr>
                <a:latin typeface="Gill Sans MT" panose="020B0502020104020203" pitchFamily="34" charset="0"/>
              </a:defRPr>
            </a:lvl2pPr>
            <a:lvl3pPr>
              <a:defRPr>
                <a:latin typeface="Gill Sans MT" panose="020B0502020104020203" pitchFamily="34" charset="0"/>
              </a:defRPr>
            </a:lvl3pPr>
            <a:lvl4pPr>
              <a:defRPr>
                <a:latin typeface="Gill Sans MT" panose="020B0502020104020203" pitchFamily="34" charset="0"/>
              </a:defRPr>
            </a:lvl4pPr>
            <a:lvl5pPr>
              <a:defRPr>
                <a:latin typeface="Gill Sans MT" panose="020B0502020104020203" pitchFamily="34" charset="0"/>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3E7460DA-304E-4AB9-B46A-5C3C1E2B6E88}" type="datetime1">
              <a:rPr lang="en-US" altLang="zh-CN" smtClean="0"/>
              <a:t>3/1/2020</a:t>
            </a:fld>
            <a:endParaRPr lang="zh-CN" altLang="en-US" dirty="0"/>
          </a:p>
        </p:txBody>
      </p:sp>
      <p:sp>
        <p:nvSpPr>
          <p:cNvPr id="6" name="页脚占位符 5"/>
          <p:cNvSpPr>
            <a:spLocks noGrp="1"/>
          </p:cNvSpPr>
          <p:nvPr>
            <p:ph type="ftr" sz="quarter" idx="11"/>
          </p:nvPr>
        </p:nvSpPr>
        <p:spPr/>
        <p:txBody>
          <a:bodyPr/>
          <a:lstStyle/>
          <a:p>
            <a:r>
              <a:rPr lang="en-US" altLang="zh-CN" smtClean="0"/>
              <a:t>USTC-ADSL-Dist-Sys-Lecture-Note</a:t>
            </a:r>
            <a:endParaRPr lang="zh-CN" altLang="en-US"/>
          </a:p>
        </p:txBody>
      </p:sp>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94233" y="568185"/>
            <a:ext cx="3148460" cy="547123"/>
          </a:xfrm>
          <a:prstGeom prst="rect">
            <a:avLst/>
          </a:prstGeom>
        </p:spPr>
      </p:pic>
      <p:sp>
        <p:nvSpPr>
          <p:cNvPr id="10" name="矩形 9"/>
          <p:cNvSpPr/>
          <p:nvPr userDrawn="1"/>
        </p:nvSpPr>
        <p:spPr>
          <a:xfrm flipV="1">
            <a:off x="838200" y="1064806"/>
            <a:ext cx="8153400" cy="45719"/>
          </a:xfrm>
          <a:prstGeom prst="rect">
            <a:avLst/>
          </a:prstGeom>
          <a:gradFill flip="none" rotWithShape="1">
            <a:gsLst>
              <a:gs pos="0">
                <a:schemeClr val="accent1">
                  <a:lumMod val="5000"/>
                  <a:lumOff val="95000"/>
                </a:schemeClr>
              </a:gs>
              <a:gs pos="100000">
                <a:srgbClr val="543795"/>
              </a:gs>
            </a:gsLst>
            <a:lin ang="6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日期占位符 3"/>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BA8DAD5-080E-4F4B-BDCA-510E78FA5A31}" type="slidenum">
              <a:rPr lang="en-US" altLang="zh-CN" smtClean="0"/>
              <a:pPr algn="r"/>
              <a:t>‹#›</a:t>
            </a:fld>
            <a:endParaRPr lang="zh-CN" altLang="en-US" dirty="0"/>
          </a:p>
        </p:txBody>
      </p:sp>
    </p:spTree>
    <p:extLst>
      <p:ext uri="{BB962C8B-B14F-4D97-AF65-F5344CB8AC3E}">
        <p14:creationId xmlns:p14="http://schemas.microsoft.com/office/powerpoint/2010/main" val="2379095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685800"/>
          </a:xfrm>
        </p:spPr>
        <p:txBody>
          <a:bodyPr/>
          <a:lstStyle>
            <a:lvl1pPr>
              <a:defRPr>
                <a:latin typeface="+mn-ea"/>
                <a:ea typeface="+mn-ea"/>
              </a:defRPr>
            </a:lvl1pPr>
          </a:lstStyle>
          <a:p>
            <a:r>
              <a:rPr lang="zh-CN" altLang="en-US" dirty="0"/>
              <a:t>单击此处编辑母版标题样式</a:t>
            </a:r>
          </a:p>
        </p:txBody>
      </p:sp>
      <p:sp>
        <p:nvSpPr>
          <p:cNvPr id="3" name="文本占位符 2"/>
          <p:cNvSpPr>
            <a:spLocks noGrp="1"/>
          </p:cNvSpPr>
          <p:nvPr>
            <p:ph type="body" idx="1"/>
          </p:nvPr>
        </p:nvSpPr>
        <p:spPr>
          <a:xfrm>
            <a:off x="839788" y="1216152"/>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145691"/>
            <a:ext cx="5157787" cy="404397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216152"/>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145691"/>
            <a:ext cx="5183188" cy="4043972"/>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EC68D03-4D44-40E5-9607-6798FAEE9D87}" type="datetime1">
              <a:rPr lang="en-US" altLang="zh-CN" smtClean="0"/>
              <a:t>3/1/2020</a:t>
            </a:fld>
            <a:endParaRPr lang="zh-CN" altLang="en-US" dirty="0"/>
          </a:p>
        </p:txBody>
      </p:sp>
      <p:sp>
        <p:nvSpPr>
          <p:cNvPr id="8" name="页脚占位符 7"/>
          <p:cNvSpPr>
            <a:spLocks noGrp="1"/>
          </p:cNvSpPr>
          <p:nvPr>
            <p:ph type="ftr" sz="quarter" idx="11"/>
          </p:nvPr>
        </p:nvSpPr>
        <p:spPr/>
        <p:txBody>
          <a:bodyPr/>
          <a:lstStyle/>
          <a:p>
            <a:r>
              <a:rPr lang="en-US" altLang="zh-CN" smtClean="0"/>
              <a:t>USTC-ADSL-Dist-Sys-Lecture-Note</a:t>
            </a:r>
            <a:endParaRPr lang="zh-CN" altLang="en-US"/>
          </a:p>
        </p:txBody>
      </p:sp>
      <p:pic>
        <p:nvPicPr>
          <p:cNvPr id="9" name="图片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894233" y="568185"/>
            <a:ext cx="3148460" cy="547123"/>
          </a:xfrm>
          <a:prstGeom prst="rect">
            <a:avLst/>
          </a:prstGeom>
        </p:spPr>
      </p:pic>
      <p:sp>
        <p:nvSpPr>
          <p:cNvPr id="10" name="矩形 9"/>
          <p:cNvSpPr/>
          <p:nvPr userDrawn="1"/>
        </p:nvSpPr>
        <p:spPr>
          <a:xfrm flipV="1">
            <a:off x="838200" y="1064806"/>
            <a:ext cx="8153400" cy="45719"/>
          </a:xfrm>
          <a:prstGeom prst="rect">
            <a:avLst/>
          </a:prstGeom>
          <a:gradFill flip="none" rotWithShape="1">
            <a:gsLst>
              <a:gs pos="0">
                <a:schemeClr val="accent1">
                  <a:lumMod val="5000"/>
                  <a:lumOff val="95000"/>
                </a:schemeClr>
              </a:gs>
              <a:gs pos="100000">
                <a:srgbClr val="543795"/>
              </a:gs>
            </a:gsLst>
            <a:lin ang="6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日期占位符 3"/>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zh-C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BA8DAD5-080E-4F4B-BDCA-510E78FA5A31}" type="slidenum">
              <a:rPr lang="en-US" altLang="zh-CN" smtClean="0"/>
              <a:pPr algn="r"/>
              <a:t>‹#›</a:t>
            </a:fld>
            <a:endParaRPr lang="zh-CN" altLang="en-US" dirty="0"/>
          </a:p>
        </p:txBody>
      </p:sp>
    </p:spTree>
    <p:extLst>
      <p:ext uri="{BB962C8B-B14F-4D97-AF65-F5344CB8AC3E}">
        <p14:creationId xmlns:p14="http://schemas.microsoft.com/office/powerpoint/2010/main" val="13498591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mn-ea"/>
                <a:ea typeface="+mn-ea"/>
              </a:defRPr>
            </a:lvl1pPr>
          </a:lstStyle>
          <a:p>
            <a:r>
              <a:rPr lang="zh-CN" altLang="en-US" dirty="0"/>
              <a:t>单击此处编辑母版标题样式</a:t>
            </a:r>
          </a:p>
        </p:txBody>
      </p:sp>
      <p:sp>
        <p:nvSpPr>
          <p:cNvPr id="4" name="页脚占位符 3"/>
          <p:cNvSpPr>
            <a:spLocks noGrp="1"/>
          </p:cNvSpPr>
          <p:nvPr>
            <p:ph type="ftr" sz="quarter" idx="11"/>
          </p:nvPr>
        </p:nvSpPr>
        <p:spPr/>
        <p:txBody>
          <a:bodyPr/>
          <a:lstStyle/>
          <a:p>
            <a:r>
              <a:rPr lang="en-US" altLang="zh-CN" smtClean="0"/>
              <a:t>USTC-ADSL-Dist-Sys-Lecture-Note</a:t>
            </a:r>
            <a:endParaRPr lang="zh-CN" altLang="en-US"/>
          </a:p>
        </p:txBody>
      </p:sp>
      <p:sp>
        <p:nvSpPr>
          <p:cNvPr id="6" name="日期占位符 6"/>
          <p:cNvSpPr>
            <a:spLocks noGrp="1"/>
          </p:cNvSpPr>
          <p:nvPr>
            <p:ph type="dt" sz="half" idx="10"/>
          </p:nvPr>
        </p:nvSpPr>
        <p:spPr>
          <a:xfrm>
            <a:off x="838200" y="6356350"/>
            <a:ext cx="2743200" cy="365125"/>
          </a:xfrm>
        </p:spPr>
        <p:txBody>
          <a:bodyPr/>
          <a:lstStyle/>
          <a:p>
            <a:fld id="{EF22D468-38AE-46DC-8E30-F38618E441A3}" type="datetime1">
              <a:rPr lang="en-US" altLang="zh-CN" smtClean="0"/>
              <a:t>3/1/2020</a:t>
            </a:fld>
            <a:endParaRPr lang="zh-CN" altLang="en-US" dirty="0"/>
          </a:p>
        </p:txBody>
      </p:sp>
    </p:spTree>
    <p:extLst>
      <p:ext uri="{BB962C8B-B14F-4D97-AF65-F5344CB8AC3E}">
        <p14:creationId xmlns:p14="http://schemas.microsoft.com/office/powerpoint/2010/main" val="2381373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3" name="页脚占位符 2"/>
          <p:cNvSpPr>
            <a:spLocks noGrp="1"/>
          </p:cNvSpPr>
          <p:nvPr>
            <p:ph type="ftr" sz="quarter" idx="11"/>
          </p:nvPr>
        </p:nvSpPr>
        <p:spPr/>
        <p:txBody>
          <a:bodyPr/>
          <a:lstStyle/>
          <a:p>
            <a:r>
              <a:rPr lang="en-US" altLang="zh-CN" smtClean="0"/>
              <a:t>USTC-ADSL-Dist-Sys-Lecture-Note</a:t>
            </a:r>
            <a:endParaRPr lang="zh-CN" altLang="en-US"/>
          </a:p>
        </p:txBody>
      </p:sp>
      <p:sp>
        <p:nvSpPr>
          <p:cNvPr id="5" name="日期占位符 6"/>
          <p:cNvSpPr>
            <a:spLocks noGrp="1"/>
          </p:cNvSpPr>
          <p:nvPr>
            <p:ph type="dt" sz="half" idx="10"/>
          </p:nvPr>
        </p:nvSpPr>
        <p:spPr>
          <a:xfrm>
            <a:off x="838200" y="6356350"/>
            <a:ext cx="2743200" cy="365125"/>
          </a:xfrm>
        </p:spPr>
        <p:txBody>
          <a:bodyPr/>
          <a:lstStyle/>
          <a:p>
            <a:fld id="{1DEF66D7-A3DF-4FF2-99B8-8F6EBAE90BB6}" type="datetime1">
              <a:rPr lang="en-US" altLang="zh-CN" smtClean="0"/>
              <a:t>3/1/2020</a:t>
            </a:fld>
            <a:endParaRPr lang="zh-CN" altLang="en-US" dirty="0"/>
          </a:p>
        </p:txBody>
      </p:sp>
    </p:spTree>
    <p:extLst>
      <p:ext uri="{BB962C8B-B14F-4D97-AF65-F5344CB8AC3E}">
        <p14:creationId xmlns:p14="http://schemas.microsoft.com/office/powerpoint/2010/main" val="1052245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atin typeface="+mn-ea"/>
                <a:ea typeface="+mn-ea"/>
              </a:defRPr>
            </a:lvl1pPr>
          </a:lstStyle>
          <a:p>
            <a:r>
              <a:rPr lang="zh-CN" altLang="en-US" dirty="0"/>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6" name="页脚占位符 5"/>
          <p:cNvSpPr>
            <a:spLocks noGrp="1"/>
          </p:cNvSpPr>
          <p:nvPr>
            <p:ph type="ftr" sz="quarter" idx="11"/>
          </p:nvPr>
        </p:nvSpPr>
        <p:spPr/>
        <p:txBody>
          <a:bodyPr/>
          <a:lstStyle/>
          <a:p>
            <a:r>
              <a:rPr lang="en-US" altLang="zh-CN" smtClean="0"/>
              <a:t>USTC-ADSL-Dist-Sys-Lecture-Note</a:t>
            </a:r>
            <a:endParaRPr lang="zh-CN" altLang="en-US"/>
          </a:p>
        </p:txBody>
      </p:sp>
      <p:sp>
        <p:nvSpPr>
          <p:cNvPr id="8" name="日期占位符 6"/>
          <p:cNvSpPr>
            <a:spLocks noGrp="1"/>
          </p:cNvSpPr>
          <p:nvPr>
            <p:ph type="dt" sz="half" idx="10"/>
          </p:nvPr>
        </p:nvSpPr>
        <p:spPr>
          <a:xfrm>
            <a:off x="838200" y="6356350"/>
            <a:ext cx="2743200" cy="365125"/>
          </a:xfrm>
        </p:spPr>
        <p:txBody>
          <a:bodyPr/>
          <a:lstStyle/>
          <a:p>
            <a:fld id="{4529A199-12C8-4B85-A9D3-387F634DFBEB}" type="datetime1">
              <a:rPr lang="en-US" altLang="zh-CN" smtClean="0"/>
              <a:t>3/1/2020</a:t>
            </a:fld>
            <a:endParaRPr lang="zh-CN" altLang="en-US" dirty="0"/>
          </a:p>
        </p:txBody>
      </p:sp>
    </p:spTree>
    <p:extLst>
      <p:ext uri="{BB962C8B-B14F-4D97-AF65-F5344CB8AC3E}">
        <p14:creationId xmlns:p14="http://schemas.microsoft.com/office/powerpoint/2010/main" val="1202878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atin typeface="+mn-ea"/>
                <a:ea typeface="+mn-ea"/>
              </a:defRPr>
            </a:lvl1pPr>
          </a:lstStyle>
          <a:p>
            <a:r>
              <a:rPr lang="zh-CN" altLang="en-US" dirty="0"/>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6" name="页脚占位符 5"/>
          <p:cNvSpPr>
            <a:spLocks noGrp="1"/>
          </p:cNvSpPr>
          <p:nvPr>
            <p:ph type="ftr" sz="quarter" idx="11"/>
          </p:nvPr>
        </p:nvSpPr>
        <p:spPr/>
        <p:txBody>
          <a:bodyPr/>
          <a:lstStyle/>
          <a:p>
            <a:r>
              <a:rPr lang="en-US" altLang="zh-CN" smtClean="0"/>
              <a:t>USTC-ADSL-Dist-Sys-Lecture-Note</a:t>
            </a:r>
            <a:endParaRPr lang="zh-CN" altLang="en-US"/>
          </a:p>
        </p:txBody>
      </p:sp>
      <p:sp>
        <p:nvSpPr>
          <p:cNvPr id="8" name="日期占位符 6"/>
          <p:cNvSpPr>
            <a:spLocks noGrp="1"/>
          </p:cNvSpPr>
          <p:nvPr>
            <p:ph type="dt" sz="half" idx="10"/>
          </p:nvPr>
        </p:nvSpPr>
        <p:spPr>
          <a:xfrm>
            <a:off x="838200" y="6356350"/>
            <a:ext cx="2743200" cy="365125"/>
          </a:xfrm>
        </p:spPr>
        <p:txBody>
          <a:bodyPr/>
          <a:lstStyle/>
          <a:p>
            <a:fld id="{219CD4BB-EAB4-4A43-8D96-B609BB95CE28}" type="datetime1">
              <a:rPr lang="en-US" altLang="zh-CN" smtClean="0"/>
              <a:t>3/1/2020</a:t>
            </a:fld>
            <a:endParaRPr lang="zh-CN" altLang="en-US" dirty="0"/>
          </a:p>
        </p:txBody>
      </p:sp>
    </p:spTree>
    <p:extLst>
      <p:ext uri="{BB962C8B-B14F-4D97-AF65-F5344CB8AC3E}">
        <p14:creationId xmlns:p14="http://schemas.microsoft.com/office/powerpoint/2010/main" val="22977283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
          <a:fgClr>
            <a:schemeClr val="bg1">
              <a:lumMod val="85000"/>
            </a:schemeClr>
          </a:fgClr>
          <a:bgClr>
            <a:schemeClr val="bg1"/>
          </a:bgClr>
        </a:patt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C73DA5-9E7B-4D38-A78A-F728B9604B32}" type="datetime1">
              <a:rPr lang="en-US" altLang="zh-CN" smtClean="0"/>
              <a:t>3/1/2020</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smtClean="0"/>
              <a:t>USTC-ADSL-Dist-Sys-Lecture-Note</a:t>
            </a:r>
            <a:endParaRPr lang="zh-CN" altLang="en-US"/>
          </a:p>
        </p:txBody>
      </p:sp>
    </p:spTree>
    <p:extLst>
      <p:ext uri="{BB962C8B-B14F-4D97-AF65-F5344CB8AC3E}">
        <p14:creationId xmlns:p14="http://schemas.microsoft.com/office/powerpoint/2010/main" val="3548691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s.rutgers.edu/~pxk/417/notes/ptp.html" TargetMode="External"/><Relationship Id="rId2" Type="http://schemas.openxmlformats.org/officeDocument/2006/relationships/hyperlink" Target="http://www.ntp.org/" TargetMode="External"/><Relationship Id="rId1" Type="http://schemas.openxmlformats.org/officeDocument/2006/relationships/slideLayout" Target="../slideLayouts/slideLayout2.xml"/><Relationship Id="rId4" Type="http://schemas.openxmlformats.org/officeDocument/2006/relationships/hyperlink" Target="https://dl.acm.org/doi/10.1145/3035918.3056103"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310.png"/><Relationship Id="rId2" Type="http://schemas.openxmlformats.org/officeDocument/2006/relationships/image" Target="../media/image3.png"/><Relationship Id="rId1" Type="http://schemas.openxmlformats.org/officeDocument/2006/relationships/slideLayout" Target="../slideLayouts/slideLayout2.xml"/><Relationship Id="rId10" Type="http://schemas.openxmlformats.org/officeDocument/2006/relationships/image" Target="../media/image34.png"/><Relationship Id="rId4" Type="http://schemas.openxmlformats.org/officeDocument/2006/relationships/image" Target="../media/image28.png"/><Relationship Id="rId14" Type="http://schemas.openxmlformats.org/officeDocument/2006/relationships/image" Target="../media/image27.sv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www.cs.cmu.edu/~dga/papers/cops-sosp2011.pdf"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cs.cmu.edu/~dga/papers/cops-sosp2011.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zoo.cs.yale.edu/classes/cs426/2012/lab/bib/fidge88timestamps.pdf" TargetMode="External"/><Relationship Id="rId2" Type="http://schemas.openxmlformats.org/officeDocument/2006/relationships/hyperlink" Target="https://www.vs.inf.ethz.ch/publ/papers/VirtTimeGlobStates.pdf"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3" Type="http://schemas.openxmlformats.org/officeDocument/2006/relationships/image" Target="../media/image3.png"/><Relationship Id="rId12" Type="http://schemas.openxmlformats.org/officeDocument/2006/relationships/image" Target="../media/image58.png"/><Relationship Id="rId7" Type="http://schemas.openxmlformats.org/officeDocument/2006/relationships/image" Target="../media/image310.png"/><Relationship Id="rId1" Type="http://schemas.openxmlformats.org/officeDocument/2006/relationships/slideLayout" Target="../slideLayouts/slideLayout2.xml"/><Relationship Id="rId10" Type="http://schemas.openxmlformats.org/officeDocument/2006/relationships/image" Target="../media/image34.png"/><Relationship Id="rId14" Type="http://schemas.openxmlformats.org/officeDocument/2006/relationships/image" Target="../media/image27.svg"/><Relationship Id="rId4" Type="http://schemas.openxmlformats.org/officeDocument/2006/relationships/image" Target="../media/image28.png"/></Relationships>
</file>

<file path=ppt/slides/_rels/slide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8" Type="http://schemas.openxmlformats.org/officeDocument/2006/relationships/image" Target="../media/image60.png"/><Relationship Id="rId7" Type="http://schemas.openxmlformats.org/officeDocument/2006/relationships/image" Target="../media/image310.png"/><Relationship Id="rId17" Type="http://schemas.openxmlformats.org/officeDocument/2006/relationships/image" Target="../media/image59.png"/><Relationship Id="rId16" Type="http://schemas.openxmlformats.org/officeDocument/2006/relationships/image" Target="../media/image27.svg"/><Relationship Id="rId1" Type="http://schemas.openxmlformats.org/officeDocument/2006/relationships/slideLayout" Target="../slideLayouts/slideLayout2.xml"/><Relationship Id="rId15" Type="http://schemas.openxmlformats.org/officeDocument/2006/relationships/image" Target="../media/image3.png"/><Relationship Id="rId10" Type="http://schemas.openxmlformats.org/officeDocument/2006/relationships/image" Target="../media/image34.png"/><Relationship Id="rId14" Type="http://schemas.openxmlformats.org/officeDocument/2006/relationships/image" Target="../media/image58.png"/><Relationship Id="rId4" Type="http://schemas.openxmlformats.org/officeDocument/2006/relationships/image" Target="../media/image28.png"/></Relationships>
</file>

<file path=ppt/slides/_rels/slide4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hyperlink" Target="https://lamport.azurewebsites.net/pubs/chandy.pdf"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www.cs.cornell.edu/courses/cs514/2001fa/alvisi.pdf" TargetMode="Externa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8" Type="http://schemas.openxmlformats.org/officeDocument/2006/relationships/image" Target="../media/image3.png"/><Relationship Id="rId21" Type="http://schemas.openxmlformats.org/officeDocument/2006/relationships/image" Target="../media/image60.png"/><Relationship Id="rId17" Type="http://schemas.openxmlformats.org/officeDocument/2006/relationships/image" Target="../media/image58.png"/><Relationship Id="rId7" Type="http://schemas.openxmlformats.org/officeDocument/2006/relationships/image" Target="../media/image310.png"/><Relationship Id="rId20" Type="http://schemas.openxmlformats.org/officeDocument/2006/relationships/image" Target="../media/image59.png"/><Relationship Id="rId1" Type="http://schemas.openxmlformats.org/officeDocument/2006/relationships/slideLayout" Target="../slideLayouts/slideLayout2.xml"/><Relationship Id="rId24" Type="http://schemas.openxmlformats.org/officeDocument/2006/relationships/image" Target="../media/image63.png"/><Relationship Id="rId23" Type="http://schemas.openxmlformats.org/officeDocument/2006/relationships/image" Target="../media/image62.png"/><Relationship Id="rId19" Type="http://schemas.openxmlformats.org/officeDocument/2006/relationships/image" Target="../media/image27.svg"/><Relationship Id="rId10" Type="http://schemas.openxmlformats.org/officeDocument/2006/relationships/image" Target="../media/image34.png"/><Relationship Id="rId4" Type="http://schemas.openxmlformats.org/officeDocument/2006/relationships/image" Target="../media/image28.png"/><Relationship Id="rId22" Type="http://schemas.openxmlformats.org/officeDocument/2006/relationships/image" Target="../media/image61.png"/></Relationships>
</file>

<file path=ppt/slides/_rels/slide6.xml.rels><?xml version="1.0" encoding="UTF-8" standalone="yes"?>
<Relationships xmlns="http://schemas.openxmlformats.org/package/2006/relationships"><Relationship Id="rId18" Type="http://schemas.openxmlformats.org/officeDocument/2006/relationships/image" Target="../media/image3.png"/><Relationship Id="rId21" Type="http://schemas.openxmlformats.org/officeDocument/2006/relationships/image" Target="../media/image61.png"/><Relationship Id="rId17" Type="http://schemas.openxmlformats.org/officeDocument/2006/relationships/image" Target="../media/image58.png"/><Relationship Id="rId7" Type="http://schemas.openxmlformats.org/officeDocument/2006/relationships/image" Target="../media/image310.png"/><Relationship Id="rId20" Type="http://schemas.openxmlformats.org/officeDocument/2006/relationships/image" Target="../media/image59.png"/><Relationship Id="rId1" Type="http://schemas.openxmlformats.org/officeDocument/2006/relationships/slideLayout" Target="../slideLayouts/slideLayout2.xml"/><Relationship Id="rId24" Type="http://schemas.openxmlformats.org/officeDocument/2006/relationships/image" Target="../media/image64.png"/><Relationship Id="rId23" Type="http://schemas.openxmlformats.org/officeDocument/2006/relationships/image" Target="../media/image63.png"/><Relationship Id="rId19" Type="http://schemas.openxmlformats.org/officeDocument/2006/relationships/image" Target="../media/image27.svg"/><Relationship Id="rId10" Type="http://schemas.openxmlformats.org/officeDocument/2006/relationships/image" Target="../media/image34.png"/><Relationship Id="rId4" Type="http://schemas.openxmlformats.org/officeDocument/2006/relationships/image" Target="../media/image28.png"/><Relationship Id="rId22" Type="http://schemas.openxmlformats.org/officeDocument/2006/relationships/image" Target="../media/image62.png"/><Relationship Id="rId14" Type="http://schemas.openxmlformats.org/officeDocument/2006/relationships/image" Target="../media/image27.sv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59.png"/><Relationship Id="rId13" Type="http://schemas.openxmlformats.org/officeDocument/2006/relationships/image" Target="../media/image43.png"/><Relationship Id="rId3" Type="http://schemas.openxmlformats.org/officeDocument/2006/relationships/image" Target="../media/image3.png"/><Relationship Id="rId7" Type="http://schemas.openxmlformats.org/officeDocument/2006/relationships/image" Target="../media/image34.png"/><Relationship Id="rId12" Type="http://schemas.openxmlformats.org/officeDocument/2006/relationships/image" Target="../media/image64.png"/><Relationship Id="rId17" Type="http://schemas.openxmlformats.org/officeDocument/2006/relationships/image" Target="../media/image4.png"/><Relationship Id="rId2" Type="http://schemas.openxmlformats.org/officeDocument/2006/relationships/image" Target="../media/image58.png"/><Relationship Id="rId16"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image" Target="../media/image310.png"/><Relationship Id="rId11" Type="http://schemas.openxmlformats.org/officeDocument/2006/relationships/image" Target="../media/image63.png"/><Relationship Id="rId5" Type="http://schemas.openxmlformats.org/officeDocument/2006/relationships/image" Target="../media/image28.png"/><Relationship Id="rId15" Type="http://schemas.openxmlformats.org/officeDocument/2006/relationships/image" Target="../media/image46.png"/><Relationship Id="rId10" Type="http://schemas.openxmlformats.org/officeDocument/2006/relationships/image" Target="../media/image62.png"/><Relationship Id="rId4" Type="http://schemas.openxmlformats.org/officeDocument/2006/relationships/image" Target="../media/image27.svg"/><Relationship Id="rId9" Type="http://schemas.openxmlformats.org/officeDocument/2006/relationships/image" Target="../media/image61.png"/><Relationship Id="rId14" Type="http://schemas.openxmlformats.org/officeDocument/2006/relationships/image" Target="../media/image45.pn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453663" y="1038630"/>
            <a:ext cx="9284529" cy="2000548"/>
          </a:xfrm>
          <a:prstGeom prst="rect">
            <a:avLst/>
          </a:prstGeom>
        </p:spPr>
        <p:txBody>
          <a:bodyPr wrap="none">
            <a:spAutoFit/>
          </a:bodyPr>
          <a:lstStyle/>
          <a:p>
            <a:pPr algn="ctr"/>
            <a:r>
              <a:rPr lang="en-US" altLang="zh-CN" sz="6000" b="1" dirty="0" smtClean="0">
                <a:effectLst>
                  <a:outerShdw blurRad="38100" dist="38100" dir="2700000" algn="tl">
                    <a:srgbClr val="000000">
                      <a:alpha val="43137"/>
                    </a:srgbClr>
                  </a:outerShdw>
                </a:effectLst>
                <a:latin typeface="+mn-ea"/>
              </a:rPr>
              <a:t>Distributed Systems</a:t>
            </a:r>
          </a:p>
          <a:p>
            <a:pPr algn="ctr"/>
            <a:endParaRPr lang="en-US" altLang="zh-CN" sz="2000" b="1" dirty="0" smtClean="0">
              <a:effectLst>
                <a:outerShdw blurRad="38100" dist="38100" dir="2700000" algn="tl">
                  <a:srgbClr val="000000">
                    <a:alpha val="43137"/>
                  </a:srgbClr>
                </a:outerShdw>
              </a:effectLst>
              <a:latin typeface="+mn-ea"/>
            </a:endParaRPr>
          </a:p>
          <a:p>
            <a:pPr algn="ctr"/>
            <a:r>
              <a:rPr lang="en-US" altLang="zh-CN" sz="4400" b="1" dirty="0" smtClean="0">
                <a:effectLst>
                  <a:outerShdw blurRad="38100" dist="38100" dir="2700000" algn="tl">
                    <a:srgbClr val="000000">
                      <a:alpha val="43137"/>
                    </a:srgbClr>
                  </a:outerShdw>
                </a:effectLst>
                <a:latin typeface="+mn-ea"/>
              </a:rPr>
              <a:t>Lecture 3 – Event, Order &amp; Clock</a:t>
            </a:r>
            <a:endParaRPr lang="en-US" altLang="zh-CN" sz="3600" b="1" dirty="0">
              <a:effectLst>
                <a:outerShdw blurRad="38100" dist="38100" dir="2700000" algn="tl">
                  <a:srgbClr val="000000">
                    <a:alpha val="43137"/>
                  </a:srgbClr>
                </a:outerShdw>
              </a:effectLst>
              <a:latin typeface="+mn-ea"/>
            </a:endParaRPr>
          </a:p>
        </p:txBody>
      </p:sp>
      <p:sp>
        <p:nvSpPr>
          <p:cNvPr id="14" name="文本框 13"/>
          <p:cNvSpPr txBox="1"/>
          <p:nvPr/>
        </p:nvSpPr>
        <p:spPr>
          <a:xfrm>
            <a:off x="5143566" y="3744889"/>
            <a:ext cx="1904688" cy="584775"/>
          </a:xfrm>
          <a:prstGeom prst="rect">
            <a:avLst/>
          </a:prstGeom>
          <a:noFill/>
        </p:spPr>
        <p:txBody>
          <a:bodyPr wrap="none" rtlCol="0">
            <a:spAutoFit/>
          </a:bodyPr>
          <a:lstStyle/>
          <a:p>
            <a:pPr algn="ctr"/>
            <a:r>
              <a:rPr lang="en-US" altLang="zh-CN" sz="3200" b="1" dirty="0" smtClean="0">
                <a:latin typeface="Gill Sans MT" panose="020B0502020104020203" pitchFamily="34" charset="0"/>
                <a:ea typeface="华文新魏" panose="02010800040101010101" pitchFamily="2" charset="-122"/>
              </a:rPr>
              <a:t>Cheng Li</a:t>
            </a:r>
            <a:endParaRPr lang="en-US" altLang="zh-CN" sz="3200" dirty="0" smtClean="0">
              <a:latin typeface="Gill Sans MT" panose="020B0502020104020203" pitchFamily="34" charset="0"/>
              <a:ea typeface="华文新魏" panose="02010800040101010101" pitchFamily="2"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1230" y="4602816"/>
            <a:ext cx="5429360" cy="1944000"/>
          </a:xfrm>
          <a:prstGeom prst="rect">
            <a:avLst/>
          </a:prstGeom>
        </p:spPr>
      </p:pic>
    </p:spTree>
    <p:extLst>
      <p:ext uri="{BB962C8B-B14F-4D97-AF65-F5344CB8AC3E}">
        <p14:creationId xmlns:p14="http://schemas.microsoft.com/office/powerpoint/2010/main" val="820175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36393"/>
            <a:ext cx="10515600" cy="688515"/>
          </a:xfrm>
        </p:spPr>
        <p:txBody>
          <a:bodyPr>
            <a:normAutofit fontScale="90000"/>
          </a:bodyPr>
          <a:lstStyle/>
          <a:p>
            <a:r>
              <a:rPr lang="en-US" dirty="0"/>
              <a:t>How well are </a:t>
            </a:r>
            <a:r>
              <a:rPr lang="en-US" dirty="0" smtClean="0"/>
              <a:t>clocks synchronized </a:t>
            </a:r>
            <a:br>
              <a:rPr lang="en-US" dirty="0" smtClean="0"/>
            </a:br>
            <a:r>
              <a:rPr lang="en-US" dirty="0" smtClean="0"/>
              <a:t>in </a:t>
            </a:r>
            <a:r>
              <a:rPr lang="en-US" dirty="0"/>
              <a:t>practice? </a:t>
            </a:r>
          </a:p>
        </p:txBody>
      </p:sp>
      <p:sp>
        <p:nvSpPr>
          <p:cNvPr id="4" name="页脚占位符 3"/>
          <p:cNvSpPr>
            <a:spLocks noGrp="1"/>
          </p:cNvSpPr>
          <p:nvPr>
            <p:ph type="ftr" sz="quarter" idx="11"/>
          </p:nvPr>
        </p:nvSpPr>
        <p:spPr/>
        <p:txBody>
          <a:bodyPr/>
          <a:lstStyle/>
          <a:p>
            <a:r>
              <a:rPr lang="en-US" altLang="zh-CN" smtClean="0"/>
              <a:t>USTC-ADSL-Dist-Sys-Lecture-Note</a:t>
            </a:r>
            <a:endParaRPr lang="zh-CN" altLang="en-US"/>
          </a:p>
        </p:txBody>
      </p:sp>
      <p:sp>
        <p:nvSpPr>
          <p:cNvPr id="5" name="日期占位符 4"/>
          <p:cNvSpPr>
            <a:spLocks noGrp="1"/>
          </p:cNvSpPr>
          <p:nvPr>
            <p:ph type="dt" sz="half" idx="10"/>
          </p:nvPr>
        </p:nvSpPr>
        <p:spPr/>
        <p:txBody>
          <a:bodyPr/>
          <a:lstStyle/>
          <a:p>
            <a:fld id="{A11F102E-71B9-4C2C-B237-F55D6FAF2F8D}" type="datetime1">
              <a:rPr lang="en-US" altLang="zh-CN" smtClean="0"/>
              <a:t>3/1/2020</a:t>
            </a:fld>
            <a:endParaRPr lang="zh-CN" altLang="en-US"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3097" y="1491747"/>
            <a:ext cx="7974061" cy="4571596"/>
          </a:xfrm>
          <a:prstGeom prst="rect">
            <a:avLst/>
          </a:prstGeom>
        </p:spPr>
      </p:pic>
    </p:spTree>
    <p:extLst>
      <p:ext uri="{BB962C8B-B14F-4D97-AF65-F5344CB8AC3E}">
        <p14:creationId xmlns:p14="http://schemas.microsoft.com/office/powerpoint/2010/main" val="4179948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How well are </a:t>
            </a:r>
            <a:r>
              <a:rPr lang="en-US" dirty="0" smtClean="0"/>
              <a:t>clocks synchronized </a:t>
            </a:r>
            <a:br>
              <a:rPr lang="en-US" dirty="0" smtClean="0"/>
            </a:br>
            <a:r>
              <a:rPr lang="en-US" dirty="0" smtClean="0"/>
              <a:t>in </a:t>
            </a:r>
            <a:r>
              <a:rPr lang="en-US" dirty="0"/>
              <a:t>practice? </a:t>
            </a:r>
          </a:p>
        </p:txBody>
      </p:sp>
      <p:sp>
        <p:nvSpPr>
          <p:cNvPr id="3" name="内容占位符 2"/>
          <p:cNvSpPr>
            <a:spLocks noGrp="1"/>
          </p:cNvSpPr>
          <p:nvPr>
            <p:ph idx="1"/>
          </p:nvPr>
        </p:nvSpPr>
        <p:spPr/>
        <p:txBody>
          <a:bodyPr/>
          <a:lstStyle/>
          <a:p>
            <a:endParaRPr lang="en-US" dirty="0" smtClean="0"/>
          </a:p>
          <a:p>
            <a:r>
              <a:rPr lang="en-US" dirty="0" smtClean="0"/>
              <a:t>Within </a:t>
            </a:r>
            <a:r>
              <a:rPr lang="en-US" dirty="0"/>
              <a:t>a datacenter: ~20-50 </a:t>
            </a:r>
            <a:r>
              <a:rPr lang="en-US" dirty="0" smtClean="0"/>
              <a:t>microsecond</a:t>
            </a:r>
          </a:p>
          <a:p>
            <a:r>
              <a:rPr lang="en-US" dirty="0" smtClean="0"/>
              <a:t>Across </a:t>
            </a:r>
            <a:r>
              <a:rPr lang="en-US" dirty="0"/>
              <a:t>datacenters: ~50-250 </a:t>
            </a:r>
            <a:r>
              <a:rPr lang="en-US" b="1" dirty="0" smtClean="0"/>
              <a:t>milli</a:t>
            </a:r>
            <a:r>
              <a:rPr lang="en-US" dirty="0" smtClean="0"/>
              <a:t>seconds</a:t>
            </a:r>
            <a:endParaRPr lang="en-US" dirty="0"/>
          </a:p>
          <a:p>
            <a:endParaRPr lang="en-US" dirty="0"/>
          </a:p>
          <a:p>
            <a:r>
              <a:rPr lang="en-US" dirty="0"/>
              <a:t>F</a:t>
            </a:r>
            <a:r>
              <a:rPr lang="en-US" dirty="0" smtClean="0"/>
              <a:t>or </a:t>
            </a:r>
            <a:r>
              <a:rPr lang="en-US" dirty="0"/>
              <a:t>comparison: can process a RPC in ~</a:t>
            </a:r>
            <a:r>
              <a:rPr lang="en-US" dirty="0" smtClean="0"/>
              <a:t>3us</a:t>
            </a:r>
            <a:endParaRPr lang="en-US" dirty="0"/>
          </a:p>
          <a:p>
            <a:pPr lvl="1"/>
            <a:r>
              <a:rPr lang="en-US" dirty="0" smtClean="0"/>
              <a:t>200ms </a:t>
            </a:r>
            <a:r>
              <a:rPr lang="en-US" dirty="0"/>
              <a:t>is a user-perceptible difference </a:t>
            </a:r>
            <a:br>
              <a:rPr lang="en-US" dirty="0"/>
            </a:br>
            <a:endParaRPr lang="en-US" dirty="0"/>
          </a:p>
        </p:txBody>
      </p:sp>
      <p:sp>
        <p:nvSpPr>
          <p:cNvPr id="4" name="页脚占位符 3"/>
          <p:cNvSpPr>
            <a:spLocks noGrp="1"/>
          </p:cNvSpPr>
          <p:nvPr>
            <p:ph type="ftr" sz="quarter" idx="11"/>
          </p:nvPr>
        </p:nvSpPr>
        <p:spPr/>
        <p:txBody>
          <a:bodyPr/>
          <a:lstStyle/>
          <a:p>
            <a:r>
              <a:rPr lang="en-US" altLang="zh-CN" smtClean="0"/>
              <a:t>USTC-ADSL-Dist-Sys-Lecture-Note</a:t>
            </a:r>
            <a:endParaRPr lang="zh-CN" altLang="en-US"/>
          </a:p>
        </p:txBody>
      </p:sp>
      <p:sp>
        <p:nvSpPr>
          <p:cNvPr id="5" name="日期占位符 4"/>
          <p:cNvSpPr>
            <a:spLocks noGrp="1"/>
          </p:cNvSpPr>
          <p:nvPr>
            <p:ph type="dt" sz="half" idx="10"/>
          </p:nvPr>
        </p:nvSpPr>
        <p:spPr/>
        <p:txBody>
          <a:bodyPr/>
          <a:lstStyle/>
          <a:p>
            <a:fld id="{A11F102E-71B9-4C2C-B237-F55D6FAF2F8D}" type="datetime1">
              <a:rPr lang="en-US" altLang="zh-CN" smtClean="0"/>
              <a:t>3/1/2020</a:t>
            </a:fld>
            <a:endParaRPr lang="zh-CN" altLang="en-US" dirty="0"/>
          </a:p>
        </p:txBody>
      </p:sp>
    </p:spTree>
    <p:extLst>
      <p:ext uri="{BB962C8B-B14F-4D97-AF65-F5344CB8AC3E}">
        <p14:creationId xmlns:p14="http://schemas.microsoft.com/office/powerpoint/2010/main" val="3642219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Two </a:t>
            </a:r>
            <a:r>
              <a:rPr lang="en-US" dirty="0" smtClean="0"/>
              <a:t>main approaches </a:t>
            </a:r>
            <a:endParaRPr lang="en-US" dirty="0"/>
          </a:p>
        </p:txBody>
      </p:sp>
      <p:sp>
        <p:nvSpPr>
          <p:cNvPr id="3" name="内容占位符 2"/>
          <p:cNvSpPr>
            <a:spLocks noGrp="1"/>
          </p:cNvSpPr>
          <p:nvPr>
            <p:ph idx="1"/>
          </p:nvPr>
        </p:nvSpPr>
        <p:spPr/>
        <p:txBody>
          <a:bodyPr/>
          <a:lstStyle/>
          <a:p>
            <a:endParaRPr lang="en-US" dirty="0" smtClean="0"/>
          </a:p>
          <a:p>
            <a:r>
              <a:rPr lang="en-US" dirty="0" smtClean="0"/>
              <a:t>Synchronize </a:t>
            </a:r>
            <a:r>
              <a:rPr lang="en-US" dirty="0"/>
              <a:t>physical </a:t>
            </a:r>
            <a:r>
              <a:rPr lang="en-US" dirty="0" smtClean="0"/>
              <a:t>clocks</a:t>
            </a:r>
            <a:endParaRPr lang="en-US" dirty="0"/>
          </a:p>
          <a:p>
            <a:endParaRPr lang="en-US" dirty="0"/>
          </a:p>
          <a:p>
            <a:r>
              <a:rPr lang="en-US" dirty="0" smtClean="0"/>
              <a:t>Logical </a:t>
            </a:r>
            <a:r>
              <a:rPr lang="en-US" dirty="0"/>
              <a:t>clocks </a:t>
            </a:r>
            <a:br>
              <a:rPr lang="en-US" dirty="0"/>
            </a:br>
            <a:endParaRPr lang="en-US" dirty="0"/>
          </a:p>
        </p:txBody>
      </p:sp>
      <p:sp>
        <p:nvSpPr>
          <p:cNvPr id="4" name="页脚占位符 3"/>
          <p:cNvSpPr>
            <a:spLocks noGrp="1"/>
          </p:cNvSpPr>
          <p:nvPr>
            <p:ph type="ftr" sz="quarter" idx="11"/>
          </p:nvPr>
        </p:nvSpPr>
        <p:spPr/>
        <p:txBody>
          <a:bodyPr/>
          <a:lstStyle/>
          <a:p>
            <a:r>
              <a:rPr lang="en-US" altLang="zh-CN" smtClean="0"/>
              <a:t>USTC-ADSL-Dist-Sys-Lecture-Note</a:t>
            </a:r>
            <a:endParaRPr lang="zh-CN" altLang="en-US"/>
          </a:p>
        </p:txBody>
      </p:sp>
      <p:sp>
        <p:nvSpPr>
          <p:cNvPr id="5" name="日期占位符 4"/>
          <p:cNvSpPr>
            <a:spLocks noGrp="1"/>
          </p:cNvSpPr>
          <p:nvPr>
            <p:ph type="dt" sz="half" idx="10"/>
          </p:nvPr>
        </p:nvSpPr>
        <p:spPr/>
        <p:txBody>
          <a:bodyPr/>
          <a:lstStyle/>
          <a:p>
            <a:fld id="{A11F102E-71B9-4C2C-B237-F55D6FAF2F8D}" type="datetime1">
              <a:rPr lang="en-US" altLang="zh-CN" smtClean="0"/>
              <a:t>3/1/2020</a:t>
            </a:fld>
            <a:endParaRPr lang="zh-CN" altLang="en-US" dirty="0"/>
          </a:p>
        </p:txBody>
      </p:sp>
    </p:spTree>
    <p:extLst>
      <p:ext uri="{BB962C8B-B14F-4D97-AF65-F5344CB8AC3E}">
        <p14:creationId xmlns:p14="http://schemas.microsoft.com/office/powerpoint/2010/main" val="1815383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Synchronize physical </a:t>
            </a:r>
            <a:r>
              <a:rPr lang="en-US" dirty="0" smtClean="0"/>
              <a:t>clocks</a:t>
            </a:r>
            <a:endParaRPr lang="en-US" dirty="0"/>
          </a:p>
        </p:txBody>
      </p:sp>
      <p:sp>
        <p:nvSpPr>
          <p:cNvPr id="3" name="内容占位符 2"/>
          <p:cNvSpPr>
            <a:spLocks noGrp="1"/>
          </p:cNvSpPr>
          <p:nvPr>
            <p:ph idx="1"/>
          </p:nvPr>
        </p:nvSpPr>
        <p:spPr/>
        <p:txBody>
          <a:bodyPr/>
          <a:lstStyle/>
          <a:p>
            <a:r>
              <a:rPr lang="en-US" dirty="0"/>
              <a:t>NTP uses an interrogation-based approach, </a:t>
            </a:r>
            <a:r>
              <a:rPr lang="en-US" dirty="0" smtClean="0"/>
              <a:t>plus:</a:t>
            </a:r>
          </a:p>
          <a:p>
            <a:pPr lvl="1"/>
            <a:r>
              <a:rPr lang="en-US" dirty="0" smtClean="0"/>
              <a:t>taking </a:t>
            </a:r>
            <a:r>
              <a:rPr lang="en-US" dirty="0"/>
              <a:t>multiple samples to eliminate ones not </a:t>
            </a:r>
            <a:r>
              <a:rPr lang="en-US" dirty="0" smtClean="0"/>
              <a:t>close to </a:t>
            </a:r>
            <a:r>
              <a:rPr lang="en-US" dirty="0"/>
              <a:t>min </a:t>
            </a:r>
            <a:r>
              <a:rPr lang="en-US" dirty="0" smtClean="0"/>
              <a:t>RTT</a:t>
            </a:r>
            <a:endParaRPr lang="en-US" dirty="0"/>
          </a:p>
          <a:p>
            <a:pPr lvl="1"/>
            <a:r>
              <a:rPr lang="en-US" dirty="0" smtClean="0"/>
              <a:t>averaging </a:t>
            </a:r>
            <a:r>
              <a:rPr lang="en-US" dirty="0"/>
              <a:t>among multiple </a:t>
            </a:r>
            <a:r>
              <a:rPr lang="en-US" dirty="0" smtClean="0"/>
              <a:t>masters</a:t>
            </a:r>
            <a:endParaRPr lang="en-US" dirty="0"/>
          </a:p>
          <a:p>
            <a:pPr lvl="1"/>
            <a:r>
              <a:rPr lang="en-US" dirty="0" smtClean="0"/>
              <a:t>taking </a:t>
            </a:r>
            <a:r>
              <a:rPr lang="en-US" dirty="0"/>
              <a:t>into account clock </a:t>
            </a:r>
            <a:r>
              <a:rPr lang="en-US" i="1" dirty="0"/>
              <a:t>rate </a:t>
            </a:r>
            <a:r>
              <a:rPr lang="en-US" dirty="0" smtClean="0"/>
              <a:t>skew</a:t>
            </a:r>
            <a:endParaRPr lang="en-US" dirty="0"/>
          </a:p>
          <a:p>
            <a:r>
              <a:rPr lang="en-US" dirty="0" smtClean="0"/>
              <a:t>PTP </a:t>
            </a:r>
            <a:r>
              <a:rPr lang="en-US" dirty="0"/>
              <a:t>adds hardware timestamping support to </a:t>
            </a:r>
            <a:r>
              <a:rPr lang="en-US" dirty="0" smtClean="0"/>
              <a:t>track latency </a:t>
            </a:r>
            <a:r>
              <a:rPr lang="en-US" dirty="0"/>
              <a:t>introduced in network </a:t>
            </a:r>
            <a:endParaRPr lang="en-US" dirty="0" smtClean="0"/>
          </a:p>
          <a:p>
            <a:r>
              <a:rPr lang="en-US" dirty="0" err="1" smtClean="0"/>
              <a:t>TrueTimer</a:t>
            </a:r>
            <a:r>
              <a:rPr lang="en-US" dirty="0" smtClean="0"/>
              <a:t> in Spanner</a:t>
            </a:r>
            <a:r>
              <a:rPr lang="en-US" dirty="0"/>
              <a:t/>
            </a:r>
            <a:br>
              <a:rPr lang="en-US" dirty="0"/>
            </a:br>
            <a:endParaRPr lang="en-US" dirty="0"/>
          </a:p>
        </p:txBody>
      </p:sp>
      <p:sp>
        <p:nvSpPr>
          <p:cNvPr id="4" name="页脚占位符 3"/>
          <p:cNvSpPr>
            <a:spLocks noGrp="1"/>
          </p:cNvSpPr>
          <p:nvPr>
            <p:ph type="ftr" sz="quarter" idx="11"/>
          </p:nvPr>
        </p:nvSpPr>
        <p:spPr/>
        <p:txBody>
          <a:bodyPr/>
          <a:lstStyle/>
          <a:p>
            <a:r>
              <a:rPr lang="en-US" altLang="zh-CN" smtClean="0"/>
              <a:t>USTC-ADSL-Dist-Sys-Lecture-Note</a:t>
            </a:r>
            <a:endParaRPr lang="zh-CN" altLang="en-US"/>
          </a:p>
        </p:txBody>
      </p:sp>
      <p:sp>
        <p:nvSpPr>
          <p:cNvPr id="5" name="日期占位符 4"/>
          <p:cNvSpPr>
            <a:spLocks noGrp="1"/>
          </p:cNvSpPr>
          <p:nvPr>
            <p:ph type="dt" sz="half" idx="10"/>
          </p:nvPr>
        </p:nvSpPr>
        <p:spPr/>
        <p:txBody>
          <a:bodyPr/>
          <a:lstStyle/>
          <a:p>
            <a:fld id="{A11F102E-71B9-4C2C-B237-F55D6FAF2F8D}" type="datetime1">
              <a:rPr lang="en-US" altLang="zh-CN" smtClean="0"/>
              <a:t>3/1/2020</a:t>
            </a:fld>
            <a:endParaRPr lang="zh-CN" altLang="en-US" dirty="0"/>
          </a:p>
        </p:txBody>
      </p:sp>
      <p:sp>
        <p:nvSpPr>
          <p:cNvPr id="6" name="文本框 5"/>
          <p:cNvSpPr txBox="1"/>
          <p:nvPr/>
        </p:nvSpPr>
        <p:spPr>
          <a:xfrm>
            <a:off x="4539343" y="4974771"/>
            <a:ext cx="5565370" cy="1477328"/>
          </a:xfrm>
          <a:prstGeom prst="rect">
            <a:avLst/>
          </a:prstGeom>
          <a:noFill/>
        </p:spPr>
        <p:txBody>
          <a:bodyPr wrap="none" rtlCol="0">
            <a:spAutoFit/>
          </a:bodyPr>
          <a:lstStyle/>
          <a:p>
            <a:r>
              <a:rPr lang="en-US" dirty="0" smtClean="0"/>
              <a:t>Note: please read the materials by yourselves!</a:t>
            </a:r>
          </a:p>
          <a:p>
            <a:r>
              <a:rPr lang="en-US" dirty="0"/>
              <a:t> </a:t>
            </a:r>
            <a:r>
              <a:rPr lang="en-US" dirty="0" smtClean="0"/>
              <a:t>         </a:t>
            </a:r>
            <a:r>
              <a:rPr lang="en-US" dirty="0">
                <a:hlinkClick r:id="rId2"/>
              </a:rPr>
              <a:t>http://www.ntp.org</a:t>
            </a:r>
            <a:r>
              <a:rPr lang="en-US" dirty="0" smtClean="0">
                <a:hlinkClick r:id="rId2"/>
              </a:rPr>
              <a:t>/</a:t>
            </a:r>
            <a:endParaRPr lang="en-US" dirty="0" smtClean="0"/>
          </a:p>
          <a:p>
            <a:r>
              <a:rPr lang="en-US" dirty="0"/>
              <a:t> </a:t>
            </a:r>
            <a:r>
              <a:rPr lang="en-US" dirty="0" smtClean="0"/>
              <a:t>         </a:t>
            </a:r>
            <a:r>
              <a:rPr lang="en-US" dirty="0">
                <a:hlinkClick r:id="rId3"/>
              </a:rPr>
              <a:t>https://www.cs.rutgers.edu/~</a:t>
            </a:r>
            <a:r>
              <a:rPr lang="en-US" dirty="0" smtClean="0">
                <a:hlinkClick r:id="rId3"/>
              </a:rPr>
              <a:t>pxk/417/notes/ptp.html</a:t>
            </a:r>
            <a:endParaRPr lang="en-US" dirty="0" smtClean="0"/>
          </a:p>
          <a:p>
            <a:r>
              <a:rPr lang="en-US" dirty="0" smtClean="0"/>
              <a:t>          </a:t>
            </a:r>
            <a:r>
              <a:rPr lang="en-US" dirty="0" smtClean="0">
                <a:hlinkClick r:id="rId4"/>
              </a:rPr>
              <a:t>https</a:t>
            </a:r>
            <a:r>
              <a:rPr lang="en-US" dirty="0">
                <a:hlinkClick r:id="rId4"/>
              </a:rPr>
              <a:t>://</a:t>
            </a:r>
            <a:r>
              <a:rPr lang="en-US" dirty="0" smtClean="0">
                <a:hlinkClick r:id="rId4"/>
              </a:rPr>
              <a:t>dl.acm.org/doi/10.1145/3035918.3056103</a:t>
            </a:r>
            <a:endParaRPr lang="en-US" dirty="0" smtClean="0"/>
          </a:p>
          <a:p>
            <a:endParaRPr lang="en-US" dirty="0" smtClean="0"/>
          </a:p>
        </p:txBody>
      </p:sp>
    </p:spTree>
    <p:extLst>
      <p:ext uri="{BB962C8B-B14F-4D97-AF65-F5344CB8AC3E}">
        <p14:creationId xmlns:p14="http://schemas.microsoft.com/office/powerpoint/2010/main" val="6367757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Alternative: logical clocks </a:t>
            </a:r>
          </a:p>
        </p:txBody>
      </p:sp>
      <p:sp>
        <p:nvSpPr>
          <p:cNvPr id="3" name="内容占位符 2"/>
          <p:cNvSpPr>
            <a:spLocks noGrp="1"/>
          </p:cNvSpPr>
          <p:nvPr>
            <p:ph idx="1"/>
          </p:nvPr>
        </p:nvSpPr>
        <p:spPr/>
        <p:txBody>
          <a:bodyPr/>
          <a:lstStyle/>
          <a:p>
            <a:r>
              <a:rPr lang="en-US" dirty="0"/>
              <a:t>Landmark </a:t>
            </a:r>
            <a:r>
              <a:rPr lang="en-US" dirty="0">
                <a:solidFill>
                  <a:srgbClr val="FF0000"/>
                </a:solidFill>
              </a:rPr>
              <a:t>1978</a:t>
            </a:r>
            <a:r>
              <a:rPr lang="en-US" dirty="0"/>
              <a:t> paper by Leslie </a:t>
            </a:r>
            <a:r>
              <a:rPr lang="en-US" dirty="0" err="1"/>
              <a:t>Lamport</a:t>
            </a:r>
            <a:r>
              <a:rPr lang="en-US" dirty="0"/>
              <a:t> </a:t>
            </a:r>
            <a:endParaRPr lang="en-US" dirty="0" smtClean="0"/>
          </a:p>
          <a:p>
            <a:r>
              <a:rPr lang="en-US" dirty="0" smtClean="0"/>
              <a:t>another </a:t>
            </a:r>
            <a:r>
              <a:rPr lang="en-US" dirty="0"/>
              <a:t>way to keep track of </a:t>
            </a:r>
            <a:r>
              <a:rPr lang="en-US" dirty="0" smtClean="0"/>
              <a:t>time</a:t>
            </a:r>
            <a:endParaRPr lang="en-US" dirty="0"/>
          </a:p>
          <a:p>
            <a:r>
              <a:rPr lang="en-US" dirty="0" smtClean="0"/>
              <a:t>based </a:t>
            </a:r>
            <a:r>
              <a:rPr lang="en-US" dirty="0"/>
              <a:t>on the idea of causal relationships </a:t>
            </a:r>
            <a:r>
              <a:rPr lang="en-US" dirty="0" smtClean="0"/>
              <a:t>between events</a:t>
            </a:r>
            <a:endParaRPr lang="en-US" dirty="0"/>
          </a:p>
          <a:p>
            <a:r>
              <a:rPr lang="en-US" dirty="0" smtClean="0"/>
              <a:t>doesn’t </a:t>
            </a:r>
            <a:r>
              <a:rPr lang="en-US" dirty="0"/>
              <a:t>require any physical clocks </a:t>
            </a:r>
            <a:endParaRPr lang="en-US" dirty="0" smtClean="0"/>
          </a:p>
          <a:p>
            <a:r>
              <a:rPr lang="en-US" dirty="0" smtClean="0"/>
              <a:t>It covers a wide range of proposals including </a:t>
            </a:r>
            <a:r>
              <a:rPr lang="en-US" dirty="0" err="1" smtClean="0"/>
              <a:t>Lamport</a:t>
            </a:r>
            <a:r>
              <a:rPr lang="en-US" dirty="0" smtClean="0"/>
              <a:t> clock and vector clock.</a:t>
            </a:r>
            <a:r>
              <a:rPr lang="en-US" dirty="0"/>
              <a:t/>
            </a:r>
            <a:br>
              <a:rPr lang="en-US" dirty="0"/>
            </a:br>
            <a:endParaRPr lang="en-US" dirty="0"/>
          </a:p>
        </p:txBody>
      </p:sp>
      <p:sp>
        <p:nvSpPr>
          <p:cNvPr id="4" name="页脚占位符 3"/>
          <p:cNvSpPr>
            <a:spLocks noGrp="1"/>
          </p:cNvSpPr>
          <p:nvPr>
            <p:ph type="ftr" sz="quarter" idx="11"/>
          </p:nvPr>
        </p:nvSpPr>
        <p:spPr/>
        <p:txBody>
          <a:bodyPr/>
          <a:lstStyle/>
          <a:p>
            <a:r>
              <a:rPr lang="en-US" altLang="zh-CN" smtClean="0"/>
              <a:t>USTC-ADSL-Dist-Sys-Lecture-Note</a:t>
            </a:r>
            <a:endParaRPr lang="zh-CN" altLang="en-US"/>
          </a:p>
        </p:txBody>
      </p:sp>
      <p:sp>
        <p:nvSpPr>
          <p:cNvPr id="5" name="日期占位符 4"/>
          <p:cNvSpPr>
            <a:spLocks noGrp="1"/>
          </p:cNvSpPr>
          <p:nvPr>
            <p:ph type="dt" sz="half" idx="10"/>
          </p:nvPr>
        </p:nvSpPr>
        <p:spPr/>
        <p:txBody>
          <a:bodyPr/>
          <a:lstStyle/>
          <a:p>
            <a:fld id="{A11F102E-71B9-4C2C-B237-F55D6FAF2F8D}" type="datetime1">
              <a:rPr lang="en-US" altLang="zh-CN" smtClean="0"/>
              <a:t>3/1/2020</a:t>
            </a:fld>
            <a:endParaRPr lang="zh-CN" altLang="en-US" dirty="0"/>
          </a:p>
        </p:txBody>
      </p:sp>
    </p:spTree>
    <p:extLst>
      <p:ext uri="{BB962C8B-B14F-4D97-AF65-F5344CB8AC3E}">
        <p14:creationId xmlns:p14="http://schemas.microsoft.com/office/powerpoint/2010/main" val="14744380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Model of a Distributed System </a:t>
            </a:r>
          </a:p>
        </p:txBody>
      </p:sp>
      <p:sp>
        <p:nvSpPr>
          <p:cNvPr id="3" name="内容占位符 2"/>
          <p:cNvSpPr>
            <a:spLocks noGrp="1"/>
          </p:cNvSpPr>
          <p:nvPr>
            <p:ph idx="1"/>
          </p:nvPr>
        </p:nvSpPr>
        <p:spPr/>
        <p:txBody>
          <a:bodyPr/>
          <a:lstStyle/>
          <a:p>
            <a:r>
              <a:rPr lang="en-US" b="1" dirty="0"/>
              <a:t>Process</a:t>
            </a:r>
            <a:r>
              <a:rPr lang="en-US" dirty="0"/>
              <a:t>: Set of events, a priori total ordering (</a:t>
            </a:r>
            <a:r>
              <a:rPr lang="en-US" dirty="0" smtClean="0"/>
              <a:t>sequence)</a:t>
            </a:r>
            <a:endParaRPr lang="en-US" dirty="0"/>
          </a:p>
          <a:p>
            <a:r>
              <a:rPr lang="en-US" b="1" dirty="0" smtClean="0"/>
              <a:t>Event</a:t>
            </a:r>
            <a:r>
              <a:rPr lang="en-US" dirty="0"/>
              <a:t>: Sending/receiving </a:t>
            </a:r>
            <a:r>
              <a:rPr lang="en-US" dirty="0" smtClean="0"/>
              <a:t>message</a:t>
            </a:r>
            <a:endParaRPr lang="en-US" dirty="0"/>
          </a:p>
          <a:p>
            <a:r>
              <a:rPr lang="en-US" b="1" dirty="0" smtClean="0"/>
              <a:t>Distributed </a:t>
            </a:r>
            <a:r>
              <a:rPr lang="en-US" b="1" dirty="0"/>
              <a:t>System</a:t>
            </a:r>
            <a:r>
              <a:rPr lang="en-US" dirty="0"/>
              <a:t>: Collection of processes, spatially separated, </a:t>
            </a:r>
            <a:r>
              <a:rPr lang="en-US" dirty="0" smtClean="0"/>
              <a:t>communicate via </a:t>
            </a:r>
            <a:r>
              <a:rPr lang="en-US" dirty="0"/>
              <a:t>messages </a:t>
            </a:r>
            <a:br>
              <a:rPr lang="en-US" dirty="0"/>
            </a:br>
            <a:r>
              <a:rPr lang="en-US" dirty="0"/>
              <a:t/>
            </a:r>
            <a:br>
              <a:rPr lang="en-US" dirty="0"/>
            </a:br>
            <a:endParaRPr lang="en-US" dirty="0"/>
          </a:p>
        </p:txBody>
      </p:sp>
      <p:sp>
        <p:nvSpPr>
          <p:cNvPr id="4" name="页脚占位符 3"/>
          <p:cNvSpPr>
            <a:spLocks noGrp="1"/>
          </p:cNvSpPr>
          <p:nvPr>
            <p:ph type="ftr" sz="quarter" idx="11"/>
          </p:nvPr>
        </p:nvSpPr>
        <p:spPr/>
        <p:txBody>
          <a:bodyPr/>
          <a:lstStyle/>
          <a:p>
            <a:r>
              <a:rPr lang="en-US" altLang="zh-CN" smtClean="0"/>
              <a:t>USTC-ADSL-Dist-Sys-Lecture-Note</a:t>
            </a:r>
            <a:endParaRPr lang="zh-CN" altLang="en-US"/>
          </a:p>
        </p:txBody>
      </p:sp>
      <p:sp>
        <p:nvSpPr>
          <p:cNvPr id="5" name="日期占位符 4"/>
          <p:cNvSpPr>
            <a:spLocks noGrp="1"/>
          </p:cNvSpPr>
          <p:nvPr>
            <p:ph type="dt" sz="half" idx="10"/>
          </p:nvPr>
        </p:nvSpPr>
        <p:spPr/>
        <p:txBody>
          <a:bodyPr/>
          <a:lstStyle/>
          <a:p>
            <a:fld id="{A11F102E-71B9-4C2C-B237-F55D6FAF2F8D}" type="datetime1">
              <a:rPr lang="en-US" altLang="zh-CN" smtClean="0"/>
              <a:t>3/1/2020</a:t>
            </a:fld>
            <a:endParaRPr lang="zh-CN" altLang="en-US" dirty="0"/>
          </a:p>
        </p:txBody>
      </p:sp>
    </p:spTree>
    <p:extLst>
      <p:ext uri="{BB962C8B-B14F-4D97-AF65-F5344CB8AC3E}">
        <p14:creationId xmlns:p14="http://schemas.microsoft.com/office/powerpoint/2010/main" val="2647129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Happens-before relationship </a:t>
            </a:r>
          </a:p>
        </p:txBody>
      </p:sp>
      <p:sp>
        <p:nvSpPr>
          <p:cNvPr id="3" name="内容占位符 2"/>
          <p:cNvSpPr>
            <a:spLocks noGrp="1"/>
          </p:cNvSpPr>
          <p:nvPr>
            <p:ph idx="1"/>
          </p:nvPr>
        </p:nvSpPr>
        <p:spPr/>
        <p:txBody>
          <a:bodyPr>
            <a:normAutofit lnSpcReduction="10000"/>
          </a:bodyPr>
          <a:lstStyle/>
          <a:p>
            <a:r>
              <a:rPr lang="en-US" dirty="0" err="1"/>
              <a:t>Lamport’s</a:t>
            </a:r>
            <a:r>
              <a:rPr lang="en-US" dirty="0"/>
              <a:t> “happened-before” notation </a:t>
            </a:r>
            <a:endParaRPr lang="en-US" dirty="0" smtClean="0"/>
          </a:p>
          <a:p>
            <a:pPr lvl="1"/>
            <a:r>
              <a:rPr lang="en-US" dirty="0" smtClean="0"/>
              <a:t>a </a:t>
            </a:r>
            <a:r>
              <a:rPr lang="en-US" dirty="0" smtClean="0">
                <a:latin typeface="Arial" panose="020B0604020202020204" pitchFamily="34" charset="0"/>
                <a:cs typeface="Arial" panose="020B0604020202020204" pitchFamily="34" charset="0"/>
              </a:rPr>
              <a:t>→ b: event a happened before event b</a:t>
            </a:r>
          </a:p>
          <a:p>
            <a:pPr lvl="1"/>
            <a:r>
              <a:rPr lang="en-US" dirty="0" smtClean="0">
                <a:latin typeface="Arial" panose="020B0604020202020204" pitchFamily="34" charset="0"/>
                <a:cs typeface="Arial" panose="020B0604020202020204" pitchFamily="34" charset="0"/>
              </a:rPr>
              <a:t>e.g.,: a: message being sent, b: message receipt</a:t>
            </a:r>
          </a:p>
          <a:p>
            <a:pPr lvl="1"/>
            <a:r>
              <a:rPr lang="en-US" dirty="0" smtClean="0">
                <a:latin typeface="Arial" panose="020B0604020202020204" pitchFamily="34" charset="0"/>
                <a:cs typeface="Arial" panose="020B0604020202020204" pitchFamily="34" charset="0"/>
              </a:rPr>
              <a:t>means: b saw side effects of a if a is a write</a:t>
            </a:r>
          </a:p>
          <a:p>
            <a:pPr lvl="1"/>
            <a:r>
              <a:rPr lang="en-US" dirty="0" smtClean="0">
                <a:latin typeface="Arial" panose="020B0604020202020204" pitchFamily="34" charset="0"/>
                <a:cs typeface="Arial" panose="020B0604020202020204" pitchFamily="34" charset="0"/>
              </a:rPr>
              <a:t>means: b could have been influenced by a</a:t>
            </a:r>
            <a:endParaRPr lang="en-US" dirty="0">
              <a:latin typeface="Arial" panose="020B0604020202020204" pitchFamily="34" charset="0"/>
              <a:cs typeface="Arial" panose="020B0604020202020204" pitchFamily="34" charset="0"/>
            </a:endParaRPr>
          </a:p>
          <a:p>
            <a:pPr lvl="1"/>
            <a:endParaRPr lang="en-US" dirty="0" smtClean="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Transitive:</a:t>
            </a:r>
          </a:p>
          <a:p>
            <a:pPr lvl="2"/>
            <a:r>
              <a:rPr lang="en-US" dirty="0" smtClean="0">
                <a:latin typeface="Arial" panose="020B0604020202020204" pitchFamily="34" charset="0"/>
                <a:cs typeface="Arial" panose="020B0604020202020204" pitchFamily="34" charset="0"/>
              </a:rPr>
              <a:t>if </a:t>
            </a:r>
            <a:r>
              <a:rPr lang="en-US" dirty="0"/>
              <a:t>a </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b and </a:t>
            </a:r>
            <a:r>
              <a:rPr lang="en-US" dirty="0" smtClean="0"/>
              <a:t>b </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c then </a:t>
            </a:r>
            <a:r>
              <a:rPr lang="en-US" dirty="0"/>
              <a:t>a </a:t>
            </a:r>
            <a:r>
              <a:rPr lang="en-US" dirty="0">
                <a:latin typeface="Arial" panose="020B0604020202020204" pitchFamily="34" charset="0"/>
                <a:cs typeface="Arial" panose="020B0604020202020204" pitchFamily="34" charset="0"/>
              </a:rPr>
              <a:t>→ </a:t>
            </a:r>
            <a:r>
              <a:rPr lang="en-US" dirty="0" smtClean="0">
                <a:latin typeface="Arial" panose="020B0604020202020204" pitchFamily="34" charset="0"/>
                <a:cs typeface="Arial" panose="020B0604020202020204" pitchFamily="34" charset="0"/>
              </a:rPr>
              <a:t>c</a:t>
            </a:r>
          </a:p>
          <a:p>
            <a:pPr lvl="2"/>
            <a:endParaRPr lang="en-US" dirty="0">
              <a:latin typeface="Arial" panose="020B0604020202020204" pitchFamily="34" charset="0"/>
              <a:cs typeface="Arial" panose="020B0604020202020204" pitchFamily="34" charset="0"/>
            </a:endParaRPr>
          </a:p>
          <a:p>
            <a:pPr lvl="1"/>
            <a:r>
              <a:rPr lang="en-US" dirty="0" smtClean="0">
                <a:latin typeface="Arial" panose="020B0604020202020204" pitchFamily="34" charset="0"/>
                <a:cs typeface="Arial" panose="020B0604020202020204" pitchFamily="34" charset="0"/>
              </a:rPr>
              <a:t>It will establish a global partial order.</a:t>
            </a:r>
          </a:p>
          <a:p>
            <a:pPr lvl="2"/>
            <a:r>
              <a:rPr lang="en-US" dirty="0" smtClean="0">
                <a:latin typeface="Arial" panose="020B0604020202020204" pitchFamily="34" charset="0"/>
                <a:cs typeface="Arial" panose="020B0604020202020204" pitchFamily="34" charset="0"/>
              </a:rPr>
              <a:t>If two events a, b are not ordered by →, then we say they are concurrent; write as a </a:t>
            </a:r>
            <a:r>
              <a:rPr lang="en-US" smtClean="0">
                <a:latin typeface="Arial" panose="020B0604020202020204" pitchFamily="34" charset="0"/>
                <a:cs typeface="Arial" panose="020B0604020202020204" pitchFamily="34" charset="0"/>
              </a:rPr>
              <a:t>|| </a:t>
            </a:r>
            <a:r>
              <a:rPr lang="en-US" altLang="zh-CN" smtClean="0">
                <a:latin typeface="Arial" panose="020B0604020202020204" pitchFamily="34" charset="0"/>
                <a:cs typeface="Arial" panose="020B0604020202020204" pitchFamily="34" charset="0"/>
              </a:rPr>
              <a:t>b</a:t>
            </a:r>
            <a:r>
              <a:rPr lang="en-US" smtClean="0">
                <a:latin typeface="Arial" panose="020B0604020202020204" pitchFamily="34" charset="0"/>
                <a:cs typeface="Arial" panose="020B0604020202020204" pitchFamily="34" charset="0"/>
              </a:rPr>
              <a:t>.</a:t>
            </a:r>
            <a:endParaRPr lang="en-US" dirty="0"/>
          </a:p>
        </p:txBody>
      </p:sp>
      <p:sp>
        <p:nvSpPr>
          <p:cNvPr id="4" name="页脚占位符 3"/>
          <p:cNvSpPr>
            <a:spLocks noGrp="1"/>
          </p:cNvSpPr>
          <p:nvPr>
            <p:ph type="ftr" sz="quarter" idx="11"/>
          </p:nvPr>
        </p:nvSpPr>
        <p:spPr/>
        <p:txBody>
          <a:bodyPr/>
          <a:lstStyle/>
          <a:p>
            <a:r>
              <a:rPr lang="en-US" altLang="zh-CN" smtClean="0"/>
              <a:t>USTC-ADSL-Dist-Sys-Lecture-Note</a:t>
            </a:r>
            <a:endParaRPr lang="zh-CN" altLang="en-US"/>
          </a:p>
        </p:txBody>
      </p:sp>
      <p:sp>
        <p:nvSpPr>
          <p:cNvPr id="5" name="日期占位符 4"/>
          <p:cNvSpPr>
            <a:spLocks noGrp="1"/>
          </p:cNvSpPr>
          <p:nvPr>
            <p:ph type="dt" sz="half" idx="10"/>
          </p:nvPr>
        </p:nvSpPr>
        <p:spPr/>
        <p:txBody>
          <a:bodyPr/>
          <a:lstStyle/>
          <a:p>
            <a:fld id="{A11F102E-71B9-4C2C-B237-F55D6FAF2F8D}" type="datetime1">
              <a:rPr lang="en-US" altLang="zh-CN" smtClean="0"/>
              <a:t>3/1/2020</a:t>
            </a:fld>
            <a:endParaRPr lang="zh-CN" altLang="en-US" dirty="0"/>
          </a:p>
        </p:txBody>
      </p:sp>
    </p:spTree>
    <p:extLst>
      <p:ext uri="{BB962C8B-B14F-4D97-AF65-F5344CB8AC3E}">
        <p14:creationId xmlns:p14="http://schemas.microsoft.com/office/powerpoint/2010/main" val="34136036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Abstract </a:t>
            </a:r>
            <a:r>
              <a:rPr lang="en-US" dirty="0" smtClean="0"/>
              <a:t>logical clocks </a:t>
            </a:r>
            <a:endParaRPr lang="en-US" dirty="0"/>
          </a:p>
        </p:txBody>
      </p:sp>
      <p:sp>
        <p:nvSpPr>
          <p:cNvPr id="3" name="内容占位符 2"/>
          <p:cNvSpPr>
            <a:spLocks noGrp="1"/>
          </p:cNvSpPr>
          <p:nvPr>
            <p:ph idx="1"/>
          </p:nvPr>
        </p:nvSpPr>
        <p:spPr/>
        <p:txBody>
          <a:bodyPr/>
          <a:lstStyle/>
          <a:p>
            <a:r>
              <a:rPr lang="en-US" dirty="0"/>
              <a:t>Goal: if a </a:t>
            </a:r>
            <a:r>
              <a:rPr lang="en-US" dirty="0" smtClean="0">
                <a:latin typeface="Arial" panose="020B0604020202020204" pitchFamily="34" charset="0"/>
                <a:cs typeface="Arial" panose="020B0604020202020204" pitchFamily="34" charset="0"/>
              </a:rPr>
              <a:t>→</a:t>
            </a:r>
            <a:r>
              <a:rPr lang="en-US" dirty="0" smtClean="0"/>
              <a:t> </a:t>
            </a:r>
            <a:r>
              <a:rPr lang="en-US" dirty="0"/>
              <a:t>b, then C(a) &lt; </a:t>
            </a:r>
            <a:r>
              <a:rPr lang="en-US" dirty="0" smtClean="0"/>
              <a:t>C(b)</a:t>
            </a:r>
            <a:endParaRPr lang="en-US" dirty="0"/>
          </a:p>
          <a:p>
            <a:endParaRPr lang="en-US" dirty="0"/>
          </a:p>
          <a:p>
            <a:r>
              <a:rPr lang="en-US" dirty="0" smtClean="0"/>
              <a:t>Clock conditions:</a:t>
            </a:r>
            <a:endParaRPr lang="en-US" dirty="0"/>
          </a:p>
          <a:p>
            <a:pPr lvl="1"/>
            <a:r>
              <a:rPr lang="en-US" dirty="0" smtClean="0"/>
              <a:t>if </a:t>
            </a:r>
            <a:r>
              <a:rPr lang="en-US" dirty="0"/>
              <a:t>a and b are on the same process </a:t>
            </a:r>
            <a:r>
              <a:rPr lang="en-US" dirty="0" err="1" smtClean="0"/>
              <a:t>i</a:t>
            </a:r>
            <a:r>
              <a:rPr lang="en-US" dirty="0" smtClean="0"/>
              <a:t>,</a:t>
            </a:r>
            <a:r>
              <a:rPr lang="en-US" dirty="0"/>
              <a:t> </a:t>
            </a:r>
            <a:r>
              <a:rPr lang="en-US" dirty="0" smtClean="0"/>
              <a:t>Ci(a</a:t>
            </a:r>
            <a:r>
              <a:rPr lang="en-US" dirty="0"/>
              <a:t>) &lt; </a:t>
            </a:r>
            <a:r>
              <a:rPr lang="en-US" dirty="0" smtClean="0"/>
              <a:t>Ci(b)</a:t>
            </a:r>
            <a:endParaRPr lang="en-US" dirty="0"/>
          </a:p>
          <a:p>
            <a:pPr lvl="1"/>
            <a:r>
              <a:rPr lang="en-US" dirty="0" smtClean="0"/>
              <a:t>if </a:t>
            </a:r>
            <a:r>
              <a:rPr lang="en-US" dirty="0"/>
              <a:t>a = process </a:t>
            </a:r>
            <a:r>
              <a:rPr lang="en-US" dirty="0" err="1"/>
              <a:t>i</a:t>
            </a:r>
            <a:r>
              <a:rPr lang="en-US" dirty="0"/>
              <a:t> sends M, </a:t>
            </a:r>
            <a:r>
              <a:rPr lang="en-US" dirty="0" smtClean="0"/>
              <a:t>and</a:t>
            </a:r>
            <a:r>
              <a:rPr lang="en-US" dirty="0"/>
              <a:t> </a:t>
            </a:r>
            <a:r>
              <a:rPr lang="en-US" dirty="0" smtClean="0"/>
              <a:t>b </a:t>
            </a:r>
            <a:r>
              <a:rPr lang="en-US" dirty="0"/>
              <a:t>= process j receives </a:t>
            </a:r>
            <a:r>
              <a:rPr lang="en-US" dirty="0" smtClean="0"/>
              <a:t>M, then</a:t>
            </a:r>
            <a:r>
              <a:rPr lang="en-US" dirty="0"/>
              <a:t/>
            </a:r>
            <a:br>
              <a:rPr lang="en-US" dirty="0"/>
            </a:br>
            <a:r>
              <a:rPr lang="en-US" dirty="0"/>
              <a:t>Ci(a) &lt; </a:t>
            </a:r>
            <a:r>
              <a:rPr lang="en-US" dirty="0" err="1"/>
              <a:t>Cj</a:t>
            </a:r>
            <a:r>
              <a:rPr lang="en-US" dirty="0"/>
              <a:t>(b) </a:t>
            </a:r>
            <a:br>
              <a:rPr lang="en-US" dirty="0"/>
            </a:br>
            <a:endParaRPr lang="en-US" dirty="0"/>
          </a:p>
        </p:txBody>
      </p:sp>
      <p:sp>
        <p:nvSpPr>
          <p:cNvPr id="4" name="页脚占位符 3"/>
          <p:cNvSpPr>
            <a:spLocks noGrp="1"/>
          </p:cNvSpPr>
          <p:nvPr>
            <p:ph type="ftr" sz="quarter" idx="11"/>
          </p:nvPr>
        </p:nvSpPr>
        <p:spPr/>
        <p:txBody>
          <a:bodyPr/>
          <a:lstStyle/>
          <a:p>
            <a:r>
              <a:rPr lang="en-US" altLang="zh-CN" smtClean="0"/>
              <a:t>USTC-ADSL-Dist-Sys-Lecture-Note</a:t>
            </a:r>
            <a:endParaRPr lang="zh-CN" altLang="en-US"/>
          </a:p>
        </p:txBody>
      </p:sp>
      <p:sp>
        <p:nvSpPr>
          <p:cNvPr id="5" name="日期占位符 4"/>
          <p:cNvSpPr>
            <a:spLocks noGrp="1"/>
          </p:cNvSpPr>
          <p:nvPr>
            <p:ph type="dt" sz="half" idx="10"/>
          </p:nvPr>
        </p:nvSpPr>
        <p:spPr/>
        <p:txBody>
          <a:bodyPr/>
          <a:lstStyle/>
          <a:p>
            <a:fld id="{A11F102E-71B9-4C2C-B237-F55D6FAF2F8D}" type="datetime1">
              <a:rPr lang="en-US" altLang="zh-CN" smtClean="0"/>
              <a:t>3/1/2020</a:t>
            </a:fld>
            <a:endParaRPr lang="zh-CN" altLang="en-US" dirty="0"/>
          </a:p>
        </p:txBody>
      </p:sp>
    </p:spTree>
    <p:extLst>
      <p:ext uri="{BB962C8B-B14F-4D97-AF65-F5344CB8AC3E}">
        <p14:creationId xmlns:p14="http://schemas.microsoft.com/office/powerpoint/2010/main" val="3424910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Algorithm of </a:t>
            </a:r>
            <a:r>
              <a:rPr lang="en-US" dirty="0" err="1" smtClean="0"/>
              <a:t>Lamport</a:t>
            </a:r>
            <a:r>
              <a:rPr lang="en-US" dirty="0" smtClean="0"/>
              <a:t> clock</a:t>
            </a:r>
            <a:endParaRPr lang="en-US" dirty="0"/>
          </a:p>
        </p:txBody>
      </p:sp>
      <p:sp>
        <p:nvSpPr>
          <p:cNvPr id="3" name="内容占位符 2"/>
          <p:cNvSpPr>
            <a:spLocks noGrp="1"/>
          </p:cNvSpPr>
          <p:nvPr>
            <p:ph idx="1"/>
          </p:nvPr>
        </p:nvSpPr>
        <p:spPr/>
        <p:txBody>
          <a:bodyPr>
            <a:normAutofit/>
          </a:bodyPr>
          <a:lstStyle/>
          <a:p>
            <a:r>
              <a:rPr lang="en-US" dirty="0"/>
              <a:t>Each process </a:t>
            </a:r>
            <a:r>
              <a:rPr lang="en-US" dirty="0" err="1"/>
              <a:t>i</a:t>
            </a:r>
            <a:r>
              <a:rPr lang="en-US" dirty="0"/>
              <a:t> increments counter Ci between two</a:t>
            </a:r>
            <a:br>
              <a:rPr lang="en-US" dirty="0"/>
            </a:br>
            <a:r>
              <a:rPr lang="en-US" dirty="0"/>
              <a:t>local </a:t>
            </a:r>
            <a:r>
              <a:rPr lang="en-US" dirty="0" smtClean="0"/>
              <a:t>events. </a:t>
            </a:r>
          </a:p>
          <a:p>
            <a:pPr lvl="1"/>
            <a:r>
              <a:rPr lang="en-US" dirty="0" smtClean="0"/>
              <a:t>It </a:t>
            </a:r>
            <a:r>
              <a:rPr lang="en-US" dirty="0"/>
              <a:t>is a monotonically increasing software counter. It need not relate to a physical clock</a:t>
            </a:r>
            <a:r>
              <a:rPr lang="en-US" dirty="0" smtClean="0"/>
              <a:t>.</a:t>
            </a:r>
          </a:p>
          <a:p>
            <a:r>
              <a:rPr lang="en-US" dirty="0" smtClean="0"/>
              <a:t>When </a:t>
            </a:r>
            <a:r>
              <a:rPr lang="en-US" dirty="0" err="1"/>
              <a:t>i</a:t>
            </a:r>
            <a:r>
              <a:rPr lang="en-US" dirty="0"/>
              <a:t> sends a message m, it includes </a:t>
            </a:r>
            <a:r>
              <a:rPr lang="en-US" dirty="0" smtClean="0"/>
              <a:t>a timestamp </a:t>
            </a:r>
            <a:r>
              <a:rPr lang="en-US" dirty="0"/>
              <a:t>Tm = (Ci at the time message was </a:t>
            </a:r>
            <a:r>
              <a:rPr lang="en-US" dirty="0" smtClean="0"/>
              <a:t>sent)</a:t>
            </a:r>
            <a:endParaRPr lang="en-US" dirty="0"/>
          </a:p>
          <a:p>
            <a:r>
              <a:rPr lang="en-US" dirty="0" smtClean="0"/>
              <a:t>On </a:t>
            </a:r>
            <a:r>
              <a:rPr lang="en-US" dirty="0"/>
              <a:t>receiving m, process j updates its clock</a:t>
            </a:r>
            <a:r>
              <a:rPr lang="en-US" dirty="0" smtClean="0"/>
              <a:t>:</a:t>
            </a:r>
            <a:r>
              <a:rPr lang="en-US" dirty="0"/>
              <a:t/>
            </a:r>
            <a:br>
              <a:rPr lang="en-US" dirty="0"/>
            </a:br>
            <a:r>
              <a:rPr lang="en-US" dirty="0" smtClean="0"/>
              <a:t>      </a:t>
            </a:r>
            <a:r>
              <a:rPr lang="en-US" dirty="0" err="1" smtClean="0"/>
              <a:t>Cj</a:t>
            </a:r>
            <a:r>
              <a:rPr lang="en-US" dirty="0" smtClean="0"/>
              <a:t> </a:t>
            </a:r>
            <a:r>
              <a:rPr lang="en-US" dirty="0"/>
              <a:t>= max(</a:t>
            </a:r>
            <a:r>
              <a:rPr lang="en-US" dirty="0" err="1"/>
              <a:t>Cj</a:t>
            </a:r>
            <a:r>
              <a:rPr lang="en-US" dirty="0"/>
              <a:t>, </a:t>
            </a:r>
            <a:r>
              <a:rPr lang="en-US" dirty="0">
                <a:solidFill>
                  <a:srgbClr val="FF0000"/>
                </a:solidFill>
              </a:rPr>
              <a:t>Tm + 1</a:t>
            </a:r>
            <a:r>
              <a:rPr lang="en-US" dirty="0"/>
              <a:t>) + 1 </a:t>
            </a:r>
            <a:br>
              <a:rPr lang="en-US" dirty="0"/>
            </a:br>
            <a:endParaRPr lang="en-US" dirty="0"/>
          </a:p>
        </p:txBody>
      </p:sp>
      <p:sp>
        <p:nvSpPr>
          <p:cNvPr id="4" name="页脚占位符 3"/>
          <p:cNvSpPr>
            <a:spLocks noGrp="1"/>
          </p:cNvSpPr>
          <p:nvPr>
            <p:ph type="ftr" sz="quarter" idx="11"/>
          </p:nvPr>
        </p:nvSpPr>
        <p:spPr/>
        <p:txBody>
          <a:bodyPr/>
          <a:lstStyle/>
          <a:p>
            <a:r>
              <a:rPr lang="en-US" altLang="zh-CN" smtClean="0"/>
              <a:t>USTC-ADSL-Dist-Sys-Lecture-Note</a:t>
            </a:r>
            <a:endParaRPr lang="zh-CN" altLang="en-US"/>
          </a:p>
        </p:txBody>
      </p:sp>
      <p:sp>
        <p:nvSpPr>
          <p:cNvPr id="5" name="日期占位符 4"/>
          <p:cNvSpPr>
            <a:spLocks noGrp="1"/>
          </p:cNvSpPr>
          <p:nvPr>
            <p:ph type="dt" sz="half" idx="10"/>
          </p:nvPr>
        </p:nvSpPr>
        <p:spPr/>
        <p:txBody>
          <a:bodyPr/>
          <a:lstStyle/>
          <a:p>
            <a:fld id="{A11F102E-71B9-4C2C-B237-F55D6FAF2F8D}" type="datetime1">
              <a:rPr lang="en-US" altLang="zh-CN" smtClean="0"/>
              <a:t>3/1/2020</a:t>
            </a:fld>
            <a:endParaRPr lang="zh-CN" altLang="en-US" dirty="0"/>
          </a:p>
        </p:txBody>
      </p:sp>
      <p:sp>
        <p:nvSpPr>
          <p:cNvPr id="6" name="文本框 5"/>
          <p:cNvSpPr txBox="1"/>
          <p:nvPr/>
        </p:nvSpPr>
        <p:spPr>
          <a:xfrm>
            <a:off x="4038600" y="5712659"/>
            <a:ext cx="4874091" cy="369332"/>
          </a:xfrm>
          <a:prstGeom prst="rect">
            <a:avLst/>
          </a:prstGeom>
          <a:noFill/>
        </p:spPr>
        <p:txBody>
          <a:bodyPr wrap="none" rtlCol="0">
            <a:spAutoFit/>
          </a:bodyPr>
          <a:lstStyle/>
          <a:p>
            <a:r>
              <a:rPr lang="en-US" altLang="zh-CN" dirty="0"/>
              <a:t>source: https://amturing.acm.org/p558-lamport.pdf</a:t>
            </a:r>
            <a:endParaRPr lang="en-US" dirty="0"/>
          </a:p>
        </p:txBody>
      </p:sp>
    </p:spTree>
    <p:extLst>
      <p:ext uri="{BB962C8B-B14F-4D97-AF65-F5344CB8AC3E}">
        <p14:creationId xmlns:p14="http://schemas.microsoft.com/office/powerpoint/2010/main" val="1320530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T</a:t>
            </a:r>
            <a:r>
              <a:rPr lang="en-US" dirty="0" smtClean="0"/>
              <a:t>ime space diagram</a:t>
            </a:r>
            <a:endParaRPr lang="en-US" dirty="0"/>
          </a:p>
        </p:txBody>
      </p:sp>
      <p:sp>
        <p:nvSpPr>
          <p:cNvPr id="4" name="页脚占位符 3"/>
          <p:cNvSpPr>
            <a:spLocks noGrp="1"/>
          </p:cNvSpPr>
          <p:nvPr>
            <p:ph type="ftr" sz="quarter" idx="11"/>
          </p:nvPr>
        </p:nvSpPr>
        <p:spPr/>
        <p:txBody>
          <a:bodyPr/>
          <a:lstStyle/>
          <a:p>
            <a:r>
              <a:rPr lang="en-US" altLang="zh-CN" smtClean="0"/>
              <a:t>USTC-ADSL-Dist-Sys-Lecture-Note</a:t>
            </a:r>
            <a:endParaRPr lang="zh-CN" altLang="en-US"/>
          </a:p>
        </p:txBody>
      </p:sp>
      <p:sp>
        <p:nvSpPr>
          <p:cNvPr id="5" name="日期占位符 4"/>
          <p:cNvSpPr>
            <a:spLocks noGrp="1"/>
          </p:cNvSpPr>
          <p:nvPr>
            <p:ph type="dt" sz="half" idx="10"/>
          </p:nvPr>
        </p:nvSpPr>
        <p:spPr/>
        <p:txBody>
          <a:bodyPr/>
          <a:lstStyle/>
          <a:p>
            <a:fld id="{A11F102E-71B9-4C2C-B237-F55D6FAF2F8D}" type="datetime1">
              <a:rPr lang="en-US" altLang="zh-CN" smtClean="0"/>
              <a:t>3/1/2020</a:t>
            </a:fld>
            <a:endParaRPr lang="zh-CN" altLang="en-US" dirty="0"/>
          </a:p>
        </p:txBody>
      </p:sp>
      <p:pic>
        <p:nvPicPr>
          <p:cNvPr id="6" name="图片 5"/>
          <p:cNvPicPr>
            <a:picLocks noChangeAspect="1"/>
          </p:cNvPicPr>
          <p:nvPr/>
        </p:nvPicPr>
        <p:blipFill>
          <a:blip r:embed="rId2"/>
          <a:stretch>
            <a:fillRect/>
          </a:stretch>
        </p:blipFill>
        <p:spPr>
          <a:xfrm>
            <a:off x="838200" y="1484831"/>
            <a:ext cx="4906126" cy="4428000"/>
          </a:xfrm>
          <a:prstGeom prst="rect">
            <a:avLst/>
          </a:prstGeom>
          <a:ln>
            <a:solidFill>
              <a:schemeClr val="tx1"/>
            </a:solidFill>
          </a:ln>
        </p:spPr>
      </p:pic>
    </p:spTree>
    <p:extLst>
      <p:ext uri="{BB962C8B-B14F-4D97-AF65-F5344CB8AC3E}">
        <p14:creationId xmlns:p14="http://schemas.microsoft.com/office/powerpoint/2010/main" val="39382380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箭头连接符 2">
            <a:extLst>
              <a:ext uri="{FF2B5EF4-FFF2-40B4-BE49-F238E27FC236}">
                <a16:creationId xmlns:a16="http://schemas.microsoft.com/office/drawing/2014/main" id="{8BC2F856-92CA-48E7-87D1-277FB1D60745}"/>
              </a:ext>
            </a:extLst>
          </p:cNvPr>
          <p:cNvCxnSpPr/>
          <p:nvPr/>
        </p:nvCxnSpPr>
        <p:spPr>
          <a:xfrm>
            <a:off x="2838892" y="1929810"/>
            <a:ext cx="597549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直接箭头连接符 7">
            <a:extLst>
              <a:ext uri="{FF2B5EF4-FFF2-40B4-BE49-F238E27FC236}">
                <a16:creationId xmlns:a16="http://schemas.microsoft.com/office/drawing/2014/main" id="{EF91A032-5AB8-48D7-856D-B92674C90963}"/>
              </a:ext>
            </a:extLst>
          </p:cNvPr>
          <p:cNvCxnSpPr/>
          <p:nvPr/>
        </p:nvCxnSpPr>
        <p:spPr>
          <a:xfrm>
            <a:off x="2838892" y="3354905"/>
            <a:ext cx="597549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直接箭头连接符 8">
            <a:extLst>
              <a:ext uri="{FF2B5EF4-FFF2-40B4-BE49-F238E27FC236}">
                <a16:creationId xmlns:a16="http://schemas.microsoft.com/office/drawing/2014/main" id="{C157B833-5462-4731-A330-88C1CBD01E3B}"/>
              </a:ext>
            </a:extLst>
          </p:cNvPr>
          <p:cNvCxnSpPr/>
          <p:nvPr/>
        </p:nvCxnSpPr>
        <p:spPr>
          <a:xfrm>
            <a:off x="2838892" y="4780000"/>
            <a:ext cx="597549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grpSp>
        <p:nvGrpSpPr>
          <p:cNvPr id="16" name="组合 15">
            <a:extLst>
              <a:ext uri="{FF2B5EF4-FFF2-40B4-BE49-F238E27FC236}">
                <a16:creationId xmlns:a16="http://schemas.microsoft.com/office/drawing/2014/main" id="{874747A5-8A82-4BD2-9232-6512556DB546}"/>
              </a:ext>
            </a:extLst>
          </p:cNvPr>
          <p:cNvGrpSpPr/>
          <p:nvPr/>
        </p:nvGrpSpPr>
        <p:grpSpPr>
          <a:xfrm>
            <a:off x="1295401" y="1408814"/>
            <a:ext cx="914400" cy="1140193"/>
            <a:chOff x="1295401" y="1408814"/>
            <a:chExt cx="914400" cy="1140193"/>
          </a:xfrm>
        </p:grpSpPr>
        <p:pic>
          <p:nvPicPr>
            <p:cNvPr id="12" name="图形 11" descr="计算机">
              <a:extLst>
                <a:ext uri="{FF2B5EF4-FFF2-40B4-BE49-F238E27FC236}">
                  <a16:creationId xmlns:a16="http://schemas.microsoft.com/office/drawing/2014/main" id="{12F8F187-0C99-4F51-8CE4-6F54895EF1A5}"/>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295401" y="1408814"/>
              <a:ext cx="914400" cy="914400"/>
            </a:xfrm>
            <a:prstGeom prst="rect">
              <a:avLst/>
            </a:prstGeom>
          </p:spPr>
        </p:pic>
        <mc:AlternateContent xmlns:mc="http://schemas.openxmlformats.org/markup-compatibility/2006" xmlns:a14="http://schemas.microsoft.com/office/drawing/2010/main">
          <mc:Choice Requires="a14">
            <p:sp>
              <p:nvSpPr>
                <p:cNvPr id="15" name="文本框 14">
                  <a:extLst>
                    <a:ext uri="{FF2B5EF4-FFF2-40B4-BE49-F238E27FC236}">
                      <a16:creationId xmlns:a16="http://schemas.microsoft.com/office/drawing/2014/main" id="{124D0116-EF9F-460E-9518-A746C400A636}"/>
                    </a:ext>
                  </a:extLst>
                </p:cNvPr>
                <p:cNvSpPr txBox="1"/>
                <p:nvPr/>
              </p:nvSpPr>
              <p:spPr>
                <a:xfrm>
                  <a:off x="1370714" y="2179675"/>
                  <a:ext cx="776177"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𝑝</m:t>
                            </m:r>
                          </m:e>
                          <m:sub>
                            <m:r>
                              <a:rPr lang="en-US" altLang="zh-CN" sz="2400" b="0" i="1" smtClean="0">
                                <a:latin typeface="Cambria Math" panose="02040503050406030204" pitchFamily="18" charset="0"/>
                              </a:rPr>
                              <m:t>0</m:t>
                            </m:r>
                          </m:sub>
                        </m:sSub>
                      </m:oMath>
                    </m:oMathPara>
                  </a14:m>
                  <a:endParaRPr lang="zh-CN" altLang="en-US" dirty="0"/>
                </a:p>
              </p:txBody>
            </p:sp>
          </mc:Choice>
          <mc:Fallback xmlns="">
            <p:sp>
              <p:nvSpPr>
                <p:cNvPr id="15" name="文本框 14">
                  <a:extLst>
                    <a:ext uri="{FF2B5EF4-FFF2-40B4-BE49-F238E27FC236}">
                      <a16:creationId xmlns:a16="http://schemas.microsoft.com/office/drawing/2014/main" id="{124D0116-EF9F-460E-9518-A746C400A636}"/>
                    </a:ext>
                  </a:extLst>
                </p:cNvPr>
                <p:cNvSpPr txBox="1">
                  <a:spLocks noRot="1" noChangeAspect="1" noMove="1" noResize="1" noEditPoints="1" noAdjustHandles="1" noChangeArrowheads="1" noChangeShapeType="1" noTextEdit="1"/>
                </p:cNvSpPr>
                <p:nvPr/>
              </p:nvSpPr>
              <p:spPr>
                <a:xfrm>
                  <a:off x="1370714" y="2179675"/>
                  <a:ext cx="776177" cy="369332"/>
                </a:xfrm>
                <a:prstGeom prst="rect">
                  <a:avLst/>
                </a:prstGeom>
                <a:blipFill>
                  <a:blip r:embed="rId4"/>
                  <a:stretch>
                    <a:fillRect b="-25000"/>
                  </a:stretch>
                </a:blipFill>
              </p:spPr>
              <p:txBody>
                <a:bodyPr/>
                <a:lstStyle/>
                <a:p>
                  <a:r>
                    <a:rPr lang="zh-CN" altLang="en-US">
                      <a:noFill/>
                    </a:rPr>
                    <a:t> </a:t>
                  </a:r>
                </a:p>
              </p:txBody>
            </p:sp>
          </mc:Fallback>
        </mc:AlternateContent>
      </p:grpSp>
      <p:grpSp>
        <p:nvGrpSpPr>
          <p:cNvPr id="17" name="组合 16">
            <a:extLst>
              <a:ext uri="{FF2B5EF4-FFF2-40B4-BE49-F238E27FC236}">
                <a16:creationId xmlns:a16="http://schemas.microsoft.com/office/drawing/2014/main" id="{6811C88B-6EFE-4D54-A451-DF9ED687FCB5}"/>
              </a:ext>
            </a:extLst>
          </p:cNvPr>
          <p:cNvGrpSpPr/>
          <p:nvPr/>
        </p:nvGrpSpPr>
        <p:grpSpPr>
          <a:xfrm>
            <a:off x="1295401" y="2893017"/>
            <a:ext cx="914400" cy="1140193"/>
            <a:chOff x="1295401" y="1408814"/>
            <a:chExt cx="914400" cy="1140193"/>
          </a:xfrm>
        </p:grpSpPr>
        <p:pic>
          <p:nvPicPr>
            <p:cNvPr id="18" name="图形 17" descr="计算机">
              <a:extLst>
                <a:ext uri="{FF2B5EF4-FFF2-40B4-BE49-F238E27FC236}">
                  <a16:creationId xmlns:a16="http://schemas.microsoft.com/office/drawing/2014/main" id="{182FF496-5B54-4D18-A1B7-56FE6ED81429}"/>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1295401" y="1408814"/>
              <a:ext cx="914400" cy="914400"/>
            </a:xfrm>
            <a:prstGeom prst="rect">
              <a:avLst/>
            </a:prstGeom>
          </p:spPr>
        </p:pic>
        <mc:AlternateContent xmlns:mc="http://schemas.openxmlformats.org/markup-compatibility/2006" xmlns:a14="http://schemas.microsoft.com/office/drawing/2010/main">
          <mc:Choice Requires="a14">
            <p:sp>
              <p:nvSpPr>
                <p:cNvPr id="19" name="文本框 18">
                  <a:extLst>
                    <a:ext uri="{FF2B5EF4-FFF2-40B4-BE49-F238E27FC236}">
                      <a16:creationId xmlns:a16="http://schemas.microsoft.com/office/drawing/2014/main" id="{69EE8224-2389-43F5-8E7C-8DF00CE75119}"/>
                    </a:ext>
                  </a:extLst>
                </p:cNvPr>
                <p:cNvSpPr txBox="1"/>
                <p:nvPr/>
              </p:nvSpPr>
              <p:spPr>
                <a:xfrm>
                  <a:off x="1370714" y="2179675"/>
                  <a:ext cx="776177"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𝑝</m:t>
                            </m:r>
                          </m:e>
                          <m:sub>
                            <m:r>
                              <a:rPr lang="en-US" altLang="zh-CN" sz="2400" b="0" i="1" smtClean="0">
                                <a:latin typeface="Cambria Math" panose="02040503050406030204" pitchFamily="18" charset="0"/>
                              </a:rPr>
                              <m:t>1</m:t>
                            </m:r>
                          </m:sub>
                        </m:sSub>
                      </m:oMath>
                    </m:oMathPara>
                  </a14:m>
                  <a:endParaRPr lang="zh-CN" altLang="en-US" dirty="0"/>
                </a:p>
              </p:txBody>
            </p:sp>
          </mc:Choice>
          <mc:Fallback xmlns="">
            <p:sp>
              <p:nvSpPr>
                <p:cNvPr id="19" name="文本框 18">
                  <a:extLst>
                    <a:ext uri="{FF2B5EF4-FFF2-40B4-BE49-F238E27FC236}">
                      <a16:creationId xmlns:a16="http://schemas.microsoft.com/office/drawing/2014/main" id="{69EE8224-2389-43F5-8E7C-8DF00CE75119}"/>
                    </a:ext>
                  </a:extLst>
                </p:cNvPr>
                <p:cNvSpPr txBox="1">
                  <a:spLocks noRot="1" noChangeAspect="1" noMove="1" noResize="1" noEditPoints="1" noAdjustHandles="1" noChangeArrowheads="1" noChangeShapeType="1" noTextEdit="1"/>
                </p:cNvSpPr>
                <p:nvPr/>
              </p:nvSpPr>
              <p:spPr>
                <a:xfrm>
                  <a:off x="1370714" y="2179675"/>
                  <a:ext cx="776177" cy="369332"/>
                </a:xfrm>
                <a:prstGeom prst="rect">
                  <a:avLst/>
                </a:prstGeom>
                <a:blipFill>
                  <a:blip r:embed="rId7"/>
                  <a:stretch>
                    <a:fillRect b="-22951"/>
                  </a:stretch>
                </a:blipFill>
              </p:spPr>
              <p:txBody>
                <a:bodyPr/>
                <a:lstStyle/>
                <a:p>
                  <a:r>
                    <a:rPr lang="zh-CN" altLang="en-US">
                      <a:noFill/>
                    </a:rPr>
                    <a:t> </a:t>
                  </a:r>
                </a:p>
              </p:txBody>
            </p:sp>
          </mc:Fallback>
        </mc:AlternateContent>
      </p:grpSp>
      <p:grpSp>
        <p:nvGrpSpPr>
          <p:cNvPr id="23" name="组合 22">
            <a:extLst>
              <a:ext uri="{FF2B5EF4-FFF2-40B4-BE49-F238E27FC236}">
                <a16:creationId xmlns:a16="http://schemas.microsoft.com/office/drawing/2014/main" id="{89DB3D18-5910-4742-95B3-63D7CA4D2E17}"/>
              </a:ext>
            </a:extLst>
          </p:cNvPr>
          <p:cNvGrpSpPr/>
          <p:nvPr/>
        </p:nvGrpSpPr>
        <p:grpSpPr>
          <a:xfrm>
            <a:off x="1295401" y="4259004"/>
            <a:ext cx="914400" cy="1140193"/>
            <a:chOff x="1295401" y="1408814"/>
            <a:chExt cx="914400" cy="1140193"/>
          </a:xfrm>
        </p:grpSpPr>
        <p:pic>
          <p:nvPicPr>
            <p:cNvPr id="24" name="图形 48" descr="计算机">
              <a:extLst>
                <a:ext uri="{FF2B5EF4-FFF2-40B4-BE49-F238E27FC236}">
                  <a16:creationId xmlns:a16="http://schemas.microsoft.com/office/drawing/2014/main" id="{32E81FB1-9C4F-4EE3-B392-16BD4655C13D}"/>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1295401" y="1408814"/>
              <a:ext cx="914400" cy="914400"/>
            </a:xfrm>
            <a:prstGeom prst="rect">
              <a:avLst/>
            </a:prstGeom>
          </p:spPr>
        </p:pic>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ADECB009-D1AC-48A2-A654-CC90135ECC0A}"/>
                    </a:ext>
                  </a:extLst>
                </p:cNvPr>
                <p:cNvSpPr txBox="1"/>
                <p:nvPr/>
              </p:nvSpPr>
              <p:spPr>
                <a:xfrm>
                  <a:off x="1370714" y="2179675"/>
                  <a:ext cx="776177"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𝑝</m:t>
                            </m:r>
                          </m:e>
                          <m:sub>
                            <m:r>
                              <a:rPr lang="en-US" altLang="zh-CN" sz="2400" b="0" i="1" smtClean="0">
                                <a:latin typeface="Cambria Math" panose="02040503050406030204" pitchFamily="18" charset="0"/>
                              </a:rPr>
                              <m:t>2</m:t>
                            </m:r>
                          </m:sub>
                        </m:sSub>
                      </m:oMath>
                    </m:oMathPara>
                  </a14:m>
                  <a:endParaRPr lang="zh-CN" altLang="en-US" dirty="0"/>
                </a:p>
              </p:txBody>
            </p:sp>
          </mc:Choice>
          <mc:Fallback xmlns="">
            <p:sp>
              <p:nvSpPr>
                <p:cNvPr id="50" name="文本框 49">
                  <a:extLst>
                    <a:ext uri="{FF2B5EF4-FFF2-40B4-BE49-F238E27FC236}">
                      <a16:creationId xmlns:a16="http://schemas.microsoft.com/office/drawing/2014/main" id="{ADECB009-D1AC-48A2-A654-CC90135ECC0A}"/>
                    </a:ext>
                  </a:extLst>
                </p:cNvPr>
                <p:cNvSpPr txBox="1">
                  <a:spLocks noRot="1" noChangeAspect="1" noMove="1" noResize="1" noEditPoints="1" noAdjustHandles="1" noChangeArrowheads="1" noChangeShapeType="1" noTextEdit="1"/>
                </p:cNvSpPr>
                <p:nvPr/>
              </p:nvSpPr>
              <p:spPr>
                <a:xfrm>
                  <a:off x="1370714" y="2179675"/>
                  <a:ext cx="776177" cy="369332"/>
                </a:xfrm>
                <a:prstGeom prst="rect">
                  <a:avLst/>
                </a:prstGeom>
                <a:blipFill>
                  <a:blip r:embed="rId10"/>
                  <a:stretch>
                    <a:fillRect b="-22951"/>
                  </a:stretch>
                </a:blipFill>
              </p:spPr>
              <p:txBody>
                <a:bodyPr/>
                <a:lstStyle/>
                <a:p>
                  <a:r>
                    <a:rPr lang="zh-CN" altLang="en-US">
                      <a:noFill/>
                    </a:rPr>
                    <a:t> </a:t>
                  </a:r>
                </a:p>
              </p:txBody>
            </p:sp>
          </mc:Fallback>
        </mc:AlternateContent>
      </p:grpSp>
      <p:sp>
        <p:nvSpPr>
          <p:cNvPr id="7" name="标题 6"/>
          <p:cNvSpPr>
            <a:spLocks noGrp="1"/>
          </p:cNvSpPr>
          <p:nvPr>
            <p:ph type="title"/>
          </p:nvPr>
        </p:nvSpPr>
        <p:spPr/>
        <p:txBody>
          <a:bodyPr>
            <a:normAutofit fontScale="90000"/>
          </a:bodyPr>
          <a:lstStyle/>
          <a:p>
            <a:r>
              <a:rPr lang="en-US" dirty="0"/>
              <a:t>Why do we need </a:t>
            </a:r>
            <a:r>
              <a:rPr lang="en-US" dirty="0" smtClean="0"/>
              <a:t>to order </a:t>
            </a:r>
            <a:r>
              <a:rPr lang="en-US" dirty="0"/>
              <a:t>events?</a:t>
            </a:r>
          </a:p>
        </p:txBody>
      </p:sp>
      <p:sp>
        <p:nvSpPr>
          <p:cNvPr id="6" name="页脚占位符 5"/>
          <p:cNvSpPr>
            <a:spLocks noGrp="1"/>
          </p:cNvSpPr>
          <p:nvPr>
            <p:ph type="ftr" sz="quarter" idx="11"/>
          </p:nvPr>
        </p:nvSpPr>
        <p:spPr/>
        <p:txBody>
          <a:bodyPr/>
          <a:lstStyle/>
          <a:p>
            <a:r>
              <a:rPr lang="en-US" altLang="zh-CN" smtClean="0"/>
              <a:t>USTC-ADSL-Dist-Sys-Lecture-Note</a:t>
            </a:r>
            <a:endParaRPr lang="zh-CN" altLang="en-US"/>
          </a:p>
        </p:txBody>
      </p:sp>
      <p:sp>
        <p:nvSpPr>
          <p:cNvPr id="5" name="日期占位符 4"/>
          <p:cNvSpPr>
            <a:spLocks noGrp="1"/>
          </p:cNvSpPr>
          <p:nvPr>
            <p:ph type="dt" sz="half" idx="10"/>
          </p:nvPr>
        </p:nvSpPr>
        <p:spPr/>
        <p:txBody>
          <a:bodyPr/>
          <a:lstStyle/>
          <a:p>
            <a:fld id="{C6E290D1-66DB-440A-A411-EDF0AFA2F7A6}" type="datetime1">
              <a:rPr lang="en-US" altLang="zh-CN" smtClean="0"/>
              <a:t>3/1/2020</a:t>
            </a:fld>
            <a:endParaRPr lang="zh-CN" altLang="en-US" dirty="0"/>
          </a:p>
        </p:txBody>
      </p:sp>
      <p:sp>
        <p:nvSpPr>
          <p:cNvPr id="11" name="文本框 10"/>
          <p:cNvSpPr txBox="1"/>
          <p:nvPr/>
        </p:nvSpPr>
        <p:spPr>
          <a:xfrm>
            <a:off x="5138056" y="5835763"/>
            <a:ext cx="6526146" cy="369332"/>
          </a:xfrm>
          <a:prstGeom prst="rect">
            <a:avLst/>
          </a:prstGeom>
          <a:noFill/>
        </p:spPr>
        <p:txBody>
          <a:bodyPr wrap="none" rtlCol="0">
            <a:spAutoFit/>
          </a:bodyPr>
          <a:lstStyle/>
          <a:p>
            <a:r>
              <a:rPr lang="en-US" dirty="0" smtClean="0"/>
              <a:t>Note: everybody should know how to draw this time-space diagram!</a:t>
            </a:r>
            <a:endParaRPr lang="en-US" dirty="0"/>
          </a:p>
        </p:txBody>
      </p:sp>
    </p:spTree>
    <p:extLst>
      <p:ext uri="{BB962C8B-B14F-4D97-AF65-F5344CB8AC3E}">
        <p14:creationId xmlns:p14="http://schemas.microsoft.com/office/powerpoint/2010/main" val="13486310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T</a:t>
            </a:r>
            <a:r>
              <a:rPr lang="en-US" dirty="0" smtClean="0"/>
              <a:t>ime space diagram</a:t>
            </a:r>
            <a:endParaRPr lang="en-US" dirty="0"/>
          </a:p>
        </p:txBody>
      </p:sp>
      <p:sp>
        <p:nvSpPr>
          <p:cNvPr id="4" name="页脚占位符 3"/>
          <p:cNvSpPr>
            <a:spLocks noGrp="1"/>
          </p:cNvSpPr>
          <p:nvPr>
            <p:ph type="ftr" sz="quarter" idx="11"/>
          </p:nvPr>
        </p:nvSpPr>
        <p:spPr/>
        <p:txBody>
          <a:bodyPr/>
          <a:lstStyle/>
          <a:p>
            <a:r>
              <a:rPr lang="en-US" altLang="zh-CN" smtClean="0"/>
              <a:t>USTC-ADSL-Dist-Sys-Lecture-Note</a:t>
            </a:r>
            <a:endParaRPr lang="zh-CN" altLang="en-US"/>
          </a:p>
        </p:txBody>
      </p:sp>
      <p:sp>
        <p:nvSpPr>
          <p:cNvPr id="5" name="日期占位符 4"/>
          <p:cNvSpPr>
            <a:spLocks noGrp="1"/>
          </p:cNvSpPr>
          <p:nvPr>
            <p:ph type="dt" sz="half" idx="10"/>
          </p:nvPr>
        </p:nvSpPr>
        <p:spPr/>
        <p:txBody>
          <a:bodyPr/>
          <a:lstStyle/>
          <a:p>
            <a:fld id="{A11F102E-71B9-4C2C-B237-F55D6FAF2F8D}" type="datetime1">
              <a:rPr lang="en-US" altLang="zh-CN" smtClean="0"/>
              <a:t>3/1/2020</a:t>
            </a:fld>
            <a:endParaRPr lang="zh-CN" altLang="en-US" dirty="0"/>
          </a:p>
        </p:txBody>
      </p:sp>
      <p:pic>
        <p:nvPicPr>
          <p:cNvPr id="6" name="图片 5"/>
          <p:cNvPicPr>
            <a:picLocks noChangeAspect="1"/>
          </p:cNvPicPr>
          <p:nvPr/>
        </p:nvPicPr>
        <p:blipFill>
          <a:blip r:embed="rId2"/>
          <a:stretch>
            <a:fillRect/>
          </a:stretch>
        </p:blipFill>
        <p:spPr>
          <a:xfrm>
            <a:off x="838200" y="1484831"/>
            <a:ext cx="4906126" cy="4428000"/>
          </a:xfrm>
          <a:prstGeom prst="rect">
            <a:avLst/>
          </a:prstGeom>
          <a:ln>
            <a:solidFill>
              <a:schemeClr val="tx1"/>
            </a:solidFill>
          </a:ln>
        </p:spPr>
      </p:pic>
      <p:pic>
        <p:nvPicPr>
          <p:cNvPr id="3" name="图片 2"/>
          <p:cNvPicPr>
            <a:picLocks noChangeAspect="1"/>
          </p:cNvPicPr>
          <p:nvPr/>
        </p:nvPicPr>
        <p:blipFill>
          <a:blip r:embed="rId3"/>
          <a:stretch>
            <a:fillRect/>
          </a:stretch>
        </p:blipFill>
        <p:spPr>
          <a:xfrm>
            <a:off x="6096000" y="1484831"/>
            <a:ext cx="5579280" cy="4428000"/>
          </a:xfrm>
          <a:prstGeom prst="rect">
            <a:avLst/>
          </a:prstGeom>
          <a:ln>
            <a:solidFill>
              <a:schemeClr val="tx1"/>
            </a:solidFill>
          </a:ln>
        </p:spPr>
      </p:pic>
    </p:spTree>
    <p:extLst>
      <p:ext uri="{BB962C8B-B14F-4D97-AF65-F5344CB8AC3E}">
        <p14:creationId xmlns:p14="http://schemas.microsoft.com/office/powerpoint/2010/main" val="7393001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What are the implications?</a:t>
            </a:r>
            <a:endParaRPr lang="en-US" dirty="0"/>
          </a:p>
        </p:txBody>
      </p:sp>
      <p:sp>
        <p:nvSpPr>
          <p:cNvPr id="3" name="内容占位符 2"/>
          <p:cNvSpPr>
            <a:spLocks noGrp="1"/>
          </p:cNvSpPr>
          <p:nvPr>
            <p:ph idx="1"/>
          </p:nvPr>
        </p:nvSpPr>
        <p:spPr/>
        <p:txBody>
          <a:bodyPr/>
          <a:lstStyle/>
          <a:p>
            <a:r>
              <a:rPr lang="en-US" dirty="0"/>
              <a:t>If a </a:t>
            </a:r>
            <a:r>
              <a:rPr lang="en-US" dirty="0" smtClean="0">
                <a:latin typeface="Arial" panose="020B0604020202020204" pitchFamily="34" charset="0"/>
                <a:cs typeface="Arial" panose="020B0604020202020204" pitchFamily="34" charset="0"/>
              </a:rPr>
              <a:t>→</a:t>
            </a:r>
            <a:r>
              <a:rPr lang="en-US" dirty="0" smtClean="0"/>
              <a:t> </a:t>
            </a:r>
            <a:r>
              <a:rPr lang="en-US" dirty="0"/>
              <a:t>b, then C(a) &lt; </a:t>
            </a:r>
            <a:r>
              <a:rPr lang="en-US" dirty="0" smtClean="0"/>
              <a:t>C(b)</a:t>
            </a:r>
            <a:endParaRPr lang="en-US" dirty="0"/>
          </a:p>
          <a:p>
            <a:endParaRPr lang="en-US" dirty="0"/>
          </a:p>
          <a:p>
            <a:r>
              <a:rPr lang="en-US" dirty="0" smtClean="0"/>
              <a:t>But, is </a:t>
            </a:r>
            <a:r>
              <a:rPr lang="en-US" dirty="0"/>
              <a:t>the converse true: if C(a) &lt; C(b) then a </a:t>
            </a:r>
            <a:r>
              <a:rPr lang="en-US" dirty="0" smtClean="0">
                <a:latin typeface="Arial" panose="020B0604020202020204" pitchFamily="34" charset="0"/>
                <a:cs typeface="Arial" panose="020B0604020202020204" pitchFamily="34" charset="0"/>
              </a:rPr>
              <a:t>→</a:t>
            </a:r>
            <a:r>
              <a:rPr lang="en-US" dirty="0" smtClean="0"/>
              <a:t> </a:t>
            </a:r>
            <a:r>
              <a:rPr lang="en-US" dirty="0"/>
              <a:t>b? </a:t>
            </a:r>
            <a:br>
              <a:rPr lang="en-US" dirty="0"/>
            </a:br>
            <a:endParaRPr lang="en-US" dirty="0"/>
          </a:p>
        </p:txBody>
      </p:sp>
      <p:sp>
        <p:nvSpPr>
          <p:cNvPr id="4" name="页脚占位符 3"/>
          <p:cNvSpPr>
            <a:spLocks noGrp="1"/>
          </p:cNvSpPr>
          <p:nvPr>
            <p:ph type="ftr" sz="quarter" idx="11"/>
          </p:nvPr>
        </p:nvSpPr>
        <p:spPr/>
        <p:txBody>
          <a:bodyPr/>
          <a:lstStyle/>
          <a:p>
            <a:r>
              <a:rPr lang="en-US" altLang="zh-CN" smtClean="0"/>
              <a:t>USTC-ADSL-Dist-Sys-Lecture-Note</a:t>
            </a:r>
            <a:endParaRPr lang="zh-CN" altLang="en-US"/>
          </a:p>
        </p:txBody>
      </p:sp>
      <p:sp>
        <p:nvSpPr>
          <p:cNvPr id="5" name="日期占位符 4"/>
          <p:cNvSpPr>
            <a:spLocks noGrp="1"/>
          </p:cNvSpPr>
          <p:nvPr>
            <p:ph type="dt" sz="half" idx="10"/>
          </p:nvPr>
        </p:nvSpPr>
        <p:spPr/>
        <p:txBody>
          <a:bodyPr/>
          <a:lstStyle/>
          <a:p>
            <a:fld id="{A11F102E-71B9-4C2C-B237-F55D6FAF2F8D}" type="datetime1">
              <a:rPr lang="en-US" altLang="zh-CN" smtClean="0"/>
              <a:t>3/1/2020</a:t>
            </a:fld>
            <a:endParaRPr lang="zh-CN" altLang="en-US" dirty="0"/>
          </a:p>
        </p:txBody>
      </p:sp>
    </p:spTree>
    <p:extLst>
      <p:ext uri="{BB962C8B-B14F-4D97-AF65-F5344CB8AC3E}">
        <p14:creationId xmlns:p14="http://schemas.microsoft.com/office/powerpoint/2010/main" val="40257637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What are the implications?</a:t>
            </a:r>
            <a:endParaRPr lang="en-US" dirty="0"/>
          </a:p>
        </p:txBody>
      </p:sp>
      <p:sp>
        <p:nvSpPr>
          <p:cNvPr id="3" name="内容占位符 2"/>
          <p:cNvSpPr>
            <a:spLocks noGrp="1"/>
          </p:cNvSpPr>
          <p:nvPr>
            <p:ph idx="1"/>
          </p:nvPr>
        </p:nvSpPr>
        <p:spPr/>
        <p:txBody>
          <a:bodyPr/>
          <a:lstStyle/>
          <a:p>
            <a:r>
              <a:rPr lang="en-US" dirty="0"/>
              <a:t>If a </a:t>
            </a:r>
            <a:r>
              <a:rPr lang="en-US" dirty="0" smtClean="0">
                <a:latin typeface="Arial" panose="020B0604020202020204" pitchFamily="34" charset="0"/>
                <a:cs typeface="Arial" panose="020B0604020202020204" pitchFamily="34" charset="0"/>
              </a:rPr>
              <a:t>→</a:t>
            </a:r>
            <a:r>
              <a:rPr lang="en-US" dirty="0" smtClean="0"/>
              <a:t> </a:t>
            </a:r>
            <a:r>
              <a:rPr lang="en-US" dirty="0"/>
              <a:t>b, then C(a) &lt; </a:t>
            </a:r>
            <a:r>
              <a:rPr lang="en-US" dirty="0" smtClean="0"/>
              <a:t>C(b)</a:t>
            </a:r>
            <a:endParaRPr lang="en-US" dirty="0"/>
          </a:p>
          <a:p>
            <a:endParaRPr lang="en-US" dirty="0"/>
          </a:p>
          <a:p>
            <a:r>
              <a:rPr lang="en-US" dirty="0" smtClean="0"/>
              <a:t>But, is </a:t>
            </a:r>
            <a:r>
              <a:rPr lang="en-US" dirty="0"/>
              <a:t>the converse true: if C(a) &lt; C(b) then a </a:t>
            </a:r>
            <a:r>
              <a:rPr lang="en-US" dirty="0" smtClean="0">
                <a:latin typeface="Arial" panose="020B0604020202020204" pitchFamily="34" charset="0"/>
                <a:cs typeface="Arial" panose="020B0604020202020204" pitchFamily="34" charset="0"/>
              </a:rPr>
              <a:t>→</a:t>
            </a:r>
            <a:r>
              <a:rPr lang="en-US" dirty="0" smtClean="0"/>
              <a:t> </a:t>
            </a:r>
            <a:r>
              <a:rPr lang="en-US" dirty="0"/>
              <a:t>b</a:t>
            </a:r>
            <a:r>
              <a:rPr lang="en-US" dirty="0" smtClean="0"/>
              <a:t>?</a:t>
            </a:r>
          </a:p>
          <a:p>
            <a:pPr lvl="1"/>
            <a:r>
              <a:rPr lang="en-US" dirty="0" smtClean="0"/>
              <a:t>no</a:t>
            </a:r>
            <a:r>
              <a:rPr lang="en-US" dirty="0"/>
              <a:t>, they could also be </a:t>
            </a:r>
            <a:r>
              <a:rPr lang="en-US" dirty="0" smtClean="0"/>
              <a:t>concurrent</a:t>
            </a:r>
            <a:endParaRPr lang="en-US" dirty="0"/>
          </a:p>
          <a:p>
            <a:pPr lvl="1"/>
            <a:r>
              <a:rPr lang="en-US" dirty="0" smtClean="0"/>
              <a:t>if </a:t>
            </a:r>
            <a:r>
              <a:rPr lang="en-US" dirty="0"/>
              <a:t>we were to use the </a:t>
            </a:r>
            <a:r>
              <a:rPr lang="en-US" dirty="0" err="1"/>
              <a:t>Lamport</a:t>
            </a:r>
            <a:r>
              <a:rPr lang="en-US" dirty="0"/>
              <a:t> clock as a </a:t>
            </a:r>
            <a:r>
              <a:rPr lang="en-US" dirty="0" smtClean="0"/>
              <a:t>global order</a:t>
            </a:r>
            <a:r>
              <a:rPr lang="en-US" dirty="0"/>
              <a:t>, we would induce some </a:t>
            </a:r>
            <a:r>
              <a:rPr lang="en-US" dirty="0" smtClean="0"/>
              <a:t>unnecessary ordering </a:t>
            </a:r>
            <a:r>
              <a:rPr lang="en-US" dirty="0"/>
              <a:t>constraints </a:t>
            </a:r>
            <a:endParaRPr lang="en-US" dirty="0" smtClean="0"/>
          </a:p>
          <a:p>
            <a:pPr lvl="1"/>
            <a:r>
              <a:rPr lang="en-US" dirty="0"/>
              <a:t>I</a:t>
            </a:r>
            <a:r>
              <a:rPr lang="en-US" dirty="0" smtClean="0"/>
              <a:t>t is important to use clocks to detect causality violations in practice. </a:t>
            </a:r>
            <a:r>
              <a:rPr lang="en-US" dirty="0"/>
              <a:t/>
            </a:r>
            <a:br>
              <a:rPr lang="en-US" dirty="0"/>
            </a:br>
            <a:r>
              <a:rPr lang="en-US" dirty="0"/>
              <a:t/>
            </a:r>
            <a:br>
              <a:rPr lang="en-US" dirty="0"/>
            </a:br>
            <a:endParaRPr lang="en-US" dirty="0"/>
          </a:p>
        </p:txBody>
      </p:sp>
      <p:sp>
        <p:nvSpPr>
          <p:cNvPr id="4" name="页脚占位符 3"/>
          <p:cNvSpPr>
            <a:spLocks noGrp="1"/>
          </p:cNvSpPr>
          <p:nvPr>
            <p:ph type="ftr" sz="quarter" idx="11"/>
          </p:nvPr>
        </p:nvSpPr>
        <p:spPr/>
        <p:txBody>
          <a:bodyPr/>
          <a:lstStyle/>
          <a:p>
            <a:r>
              <a:rPr lang="en-US" altLang="zh-CN" smtClean="0"/>
              <a:t>USTC-ADSL-Dist-Sys-Lecture-Note</a:t>
            </a:r>
            <a:endParaRPr lang="zh-CN" altLang="en-US"/>
          </a:p>
        </p:txBody>
      </p:sp>
      <p:sp>
        <p:nvSpPr>
          <p:cNvPr id="5" name="日期占位符 4"/>
          <p:cNvSpPr>
            <a:spLocks noGrp="1"/>
          </p:cNvSpPr>
          <p:nvPr>
            <p:ph type="dt" sz="half" idx="10"/>
          </p:nvPr>
        </p:nvSpPr>
        <p:spPr/>
        <p:txBody>
          <a:bodyPr/>
          <a:lstStyle/>
          <a:p>
            <a:fld id="{A11F102E-71B9-4C2C-B237-F55D6FAF2F8D}" type="datetime1">
              <a:rPr lang="en-US" altLang="zh-CN" smtClean="0"/>
              <a:t>3/1/2020</a:t>
            </a:fld>
            <a:endParaRPr lang="zh-CN" altLang="en-US" dirty="0"/>
          </a:p>
        </p:txBody>
      </p:sp>
    </p:spTree>
    <p:extLst>
      <p:ext uri="{BB962C8B-B14F-4D97-AF65-F5344CB8AC3E}">
        <p14:creationId xmlns:p14="http://schemas.microsoft.com/office/powerpoint/2010/main" val="703126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Could we build a </a:t>
            </a:r>
            <a:r>
              <a:rPr lang="en-US" dirty="0" smtClean="0"/>
              <a:t>better logical </a:t>
            </a:r>
            <a:r>
              <a:rPr lang="en-US" dirty="0"/>
              <a:t>clock? </a:t>
            </a:r>
          </a:p>
        </p:txBody>
      </p:sp>
      <p:sp>
        <p:nvSpPr>
          <p:cNvPr id="3" name="内容占位符 2"/>
          <p:cNvSpPr>
            <a:spLocks noGrp="1"/>
          </p:cNvSpPr>
          <p:nvPr>
            <p:ph idx="1"/>
          </p:nvPr>
        </p:nvSpPr>
        <p:spPr/>
        <p:txBody>
          <a:bodyPr/>
          <a:lstStyle/>
          <a:p>
            <a:r>
              <a:rPr lang="en-US" dirty="0"/>
              <a:t>Strawman: keep a dependency </a:t>
            </a:r>
            <a:r>
              <a:rPr lang="en-US" dirty="0" smtClean="0"/>
              <a:t>list,</a:t>
            </a:r>
            <a:r>
              <a:rPr lang="en-US" dirty="0"/>
              <a:t> </a:t>
            </a:r>
            <a:r>
              <a:rPr lang="en-US" dirty="0" smtClean="0"/>
              <a:t>i.e</a:t>
            </a:r>
            <a:r>
              <a:rPr lang="en-US" dirty="0"/>
              <a:t>. a list of all previous </a:t>
            </a:r>
            <a:r>
              <a:rPr lang="en-US" dirty="0" smtClean="0"/>
              <a:t>events</a:t>
            </a:r>
          </a:p>
          <a:p>
            <a:pPr lvl="1"/>
            <a:r>
              <a:rPr lang="en-US" dirty="0" smtClean="0"/>
              <a:t>Reading: Don’t </a:t>
            </a:r>
            <a:r>
              <a:rPr lang="en-US" dirty="0"/>
              <a:t>Settle for Eventual: Scalable Causal Consistency for Wide-Area Storage with </a:t>
            </a:r>
            <a:r>
              <a:rPr lang="en-US" dirty="0" smtClean="0"/>
              <a:t>COPS</a:t>
            </a:r>
          </a:p>
          <a:p>
            <a:pPr lvl="2"/>
            <a:r>
              <a:rPr lang="en-US" dirty="0">
                <a:hlinkClick r:id="rId2"/>
              </a:rPr>
              <a:t>https://www.cs.cmu.edu/~</a:t>
            </a:r>
            <a:r>
              <a:rPr lang="en-US" dirty="0" smtClean="0">
                <a:hlinkClick r:id="rId2"/>
              </a:rPr>
              <a:t>dga/papers/cops-sosp2011.pdf</a:t>
            </a:r>
            <a:endParaRPr lang="en-US" dirty="0" smtClean="0"/>
          </a:p>
          <a:p>
            <a:pPr lvl="1"/>
            <a:r>
              <a:rPr lang="en-US" dirty="0" smtClean="0"/>
              <a:t>Reading: Dependency graph developed in machine learning frameworks such as </a:t>
            </a:r>
            <a:r>
              <a:rPr lang="en-US" dirty="0" err="1" smtClean="0"/>
              <a:t>Tensorflow</a:t>
            </a:r>
            <a:r>
              <a:rPr lang="en-US" dirty="0" smtClean="0"/>
              <a:t>, </a:t>
            </a:r>
            <a:r>
              <a:rPr lang="en-US" dirty="0" err="1" smtClean="0"/>
              <a:t>MxNet</a:t>
            </a:r>
            <a:r>
              <a:rPr lang="en-US" dirty="0" smtClean="0"/>
              <a:t>, </a:t>
            </a:r>
            <a:r>
              <a:rPr lang="en-US" dirty="0" err="1" smtClean="0"/>
              <a:t>Pytorch</a:t>
            </a:r>
            <a:endParaRPr lang="en-US" dirty="0" smtClean="0"/>
          </a:p>
          <a:p>
            <a:pPr lvl="2"/>
            <a:r>
              <a:rPr lang="en-US" dirty="0" smtClean="0"/>
              <a:t>Please talk to Youhui Bai</a:t>
            </a:r>
            <a:r>
              <a:rPr lang="en-US" dirty="0"/>
              <a:t/>
            </a:r>
            <a:br>
              <a:rPr lang="en-US" dirty="0"/>
            </a:br>
            <a:endParaRPr lang="en-US" dirty="0"/>
          </a:p>
        </p:txBody>
      </p:sp>
      <p:sp>
        <p:nvSpPr>
          <p:cNvPr id="4" name="页脚占位符 3"/>
          <p:cNvSpPr>
            <a:spLocks noGrp="1"/>
          </p:cNvSpPr>
          <p:nvPr>
            <p:ph type="ftr" sz="quarter" idx="11"/>
          </p:nvPr>
        </p:nvSpPr>
        <p:spPr/>
        <p:txBody>
          <a:bodyPr/>
          <a:lstStyle/>
          <a:p>
            <a:r>
              <a:rPr lang="en-US" altLang="zh-CN" smtClean="0"/>
              <a:t>USTC-ADSL-Dist-Sys-Lecture-Note</a:t>
            </a:r>
            <a:endParaRPr lang="zh-CN" altLang="en-US"/>
          </a:p>
        </p:txBody>
      </p:sp>
      <p:sp>
        <p:nvSpPr>
          <p:cNvPr id="5" name="日期占位符 4"/>
          <p:cNvSpPr>
            <a:spLocks noGrp="1"/>
          </p:cNvSpPr>
          <p:nvPr>
            <p:ph type="dt" sz="half" idx="10"/>
          </p:nvPr>
        </p:nvSpPr>
        <p:spPr/>
        <p:txBody>
          <a:bodyPr/>
          <a:lstStyle/>
          <a:p>
            <a:fld id="{A11F102E-71B9-4C2C-B237-F55D6FAF2F8D}" type="datetime1">
              <a:rPr lang="en-US" altLang="zh-CN" smtClean="0"/>
              <a:t>3/1/2020</a:t>
            </a:fld>
            <a:endParaRPr lang="zh-CN" altLang="en-US" dirty="0"/>
          </a:p>
        </p:txBody>
      </p:sp>
    </p:spTree>
    <p:extLst>
      <p:ext uri="{BB962C8B-B14F-4D97-AF65-F5344CB8AC3E}">
        <p14:creationId xmlns:p14="http://schemas.microsoft.com/office/powerpoint/2010/main" val="2146320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a:t>Could we build a </a:t>
            </a:r>
            <a:r>
              <a:rPr lang="en-US" dirty="0" smtClean="0"/>
              <a:t>better logical </a:t>
            </a:r>
            <a:r>
              <a:rPr lang="en-US" dirty="0"/>
              <a:t>clock? </a:t>
            </a:r>
          </a:p>
        </p:txBody>
      </p:sp>
      <p:sp>
        <p:nvSpPr>
          <p:cNvPr id="3" name="内容占位符 2"/>
          <p:cNvSpPr>
            <a:spLocks noGrp="1"/>
          </p:cNvSpPr>
          <p:nvPr>
            <p:ph idx="1"/>
          </p:nvPr>
        </p:nvSpPr>
        <p:spPr/>
        <p:txBody>
          <a:bodyPr>
            <a:normAutofit/>
          </a:bodyPr>
          <a:lstStyle/>
          <a:p>
            <a:r>
              <a:rPr lang="en-US" dirty="0"/>
              <a:t>Strawman: keep a dependency </a:t>
            </a:r>
            <a:r>
              <a:rPr lang="en-US" dirty="0" smtClean="0"/>
              <a:t>list,</a:t>
            </a:r>
            <a:r>
              <a:rPr lang="en-US" dirty="0"/>
              <a:t> </a:t>
            </a:r>
            <a:r>
              <a:rPr lang="en-US" dirty="0" smtClean="0"/>
              <a:t>i.e</a:t>
            </a:r>
            <a:r>
              <a:rPr lang="en-US" dirty="0"/>
              <a:t>. a list of all previous </a:t>
            </a:r>
            <a:r>
              <a:rPr lang="en-US" dirty="0" smtClean="0"/>
              <a:t>events</a:t>
            </a:r>
          </a:p>
          <a:p>
            <a:pPr lvl="1"/>
            <a:r>
              <a:rPr lang="en-US" dirty="0" smtClean="0"/>
              <a:t>Reading: Don’t </a:t>
            </a:r>
            <a:r>
              <a:rPr lang="en-US" dirty="0"/>
              <a:t>Settle for Eventual: Scalable Causal Consistency for Wide-Area Storage with </a:t>
            </a:r>
            <a:r>
              <a:rPr lang="en-US" dirty="0" smtClean="0"/>
              <a:t>COPS</a:t>
            </a:r>
          </a:p>
          <a:p>
            <a:pPr lvl="2"/>
            <a:r>
              <a:rPr lang="en-US" dirty="0">
                <a:hlinkClick r:id="rId2"/>
              </a:rPr>
              <a:t>https://www.cs.cmu.edu/~</a:t>
            </a:r>
            <a:r>
              <a:rPr lang="en-US" dirty="0" smtClean="0">
                <a:hlinkClick r:id="rId2"/>
              </a:rPr>
              <a:t>dga/papers/cops-sosp2011.pdf</a:t>
            </a:r>
            <a:endParaRPr lang="en-US" dirty="0" smtClean="0"/>
          </a:p>
          <a:p>
            <a:pPr lvl="1"/>
            <a:r>
              <a:rPr lang="en-US" dirty="0" smtClean="0"/>
              <a:t>Reading: Dependency graph developed in machine learning frameworks such as </a:t>
            </a:r>
            <a:r>
              <a:rPr lang="en-US" dirty="0" err="1" smtClean="0"/>
              <a:t>Tensorflow</a:t>
            </a:r>
            <a:r>
              <a:rPr lang="en-US" dirty="0" smtClean="0"/>
              <a:t>, </a:t>
            </a:r>
            <a:r>
              <a:rPr lang="en-US" dirty="0" err="1" smtClean="0"/>
              <a:t>MxNet</a:t>
            </a:r>
            <a:r>
              <a:rPr lang="en-US" dirty="0" smtClean="0"/>
              <a:t>, </a:t>
            </a:r>
            <a:r>
              <a:rPr lang="en-US" dirty="0" err="1" smtClean="0"/>
              <a:t>Pytorch</a:t>
            </a:r>
            <a:endParaRPr lang="en-US" dirty="0" smtClean="0"/>
          </a:p>
          <a:p>
            <a:pPr lvl="2"/>
            <a:r>
              <a:rPr lang="en-US" dirty="0" smtClean="0"/>
              <a:t>Please talk to Youhui Bai</a:t>
            </a:r>
          </a:p>
          <a:p>
            <a:pPr lvl="1"/>
            <a:r>
              <a:rPr lang="en-US" dirty="0" smtClean="0"/>
              <a:t>But the list can be large, and transferring overhead is high.</a:t>
            </a:r>
          </a:p>
          <a:p>
            <a:r>
              <a:rPr lang="en-US" dirty="0"/>
              <a:t>Better answer: vector </a:t>
            </a:r>
            <a:r>
              <a:rPr lang="en-US" dirty="0" smtClean="0"/>
              <a:t>clocks</a:t>
            </a:r>
            <a:r>
              <a:rPr lang="en-US" dirty="0"/>
              <a:t/>
            </a:r>
            <a:br>
              <a:rPr lang="en-US" dirty="0"/>
            </a:br>
            <a:endParaRPr lang="en-US" dirty="0"/>
          </a:p>
        </p:txBody>
      </p:sp>
      <p:sp>
        <p:nvSpPr>
          <p:cNvPr id="4" name="页脚占位符 3"/>
          <p:cNvSpPr>
            <a:spLocks noGrp="1"/>
          </p:cNvSpPr>
          <p:nvPr>
            <p:ph type="ftr" sz="quarter" idx="11"/>
          </p:nvPr>
        </p:nvSpPr>
        <p:spPr/>
        <p:txBody>
          <a:bodyPr/>
          <a:lstStyle/>
          <a:p>
            <a:r>
              <a:rPr lang="en-US" altLang="zh-CN" smtClean="0"/>
              <a:t>USTC-ADSL-Dist-Sys-Lecture-Note</a:t>
            </a:r>
            <a:endParaRPr lang="zh-CN" altLang="en-US"/>
          </a:p>
        </p:txBody>
      </p:sp>
      <p:sp>
        <p:nvSpPr>
          <p:cNvPr id="5" name="日期占位符 4"/>
          <p:cNvSpPr>
            <a:spLocks noGrp="1"/>
          </p:cNvSpPr>
          <p:nvPr>
            <p:ph type="dt" sz="half" idx="10"/>
          </p:nvPr>
        </p:nvSpPr>
        <p:spPr/>
        <p:txBody>
          <a:bodyPr/>
          <a:lstStyle/>
          <a:p>
            <a:fld id="{A11F102E-71B9-4C2C-B237-F55D6FAF2F8D}" type="datetime1">
              <a:rPr lang="en-US" altLang="zh-CN" smtClean="0"/>
              <a:t>3/1/2020</a:t>
            </a:fld>
            <a:endParaRPr lang="zh-CN" altLang="en-US" dirty="0"/>
          </a:p>
        </p:txBody>
      </p:sp>
    </p:spTree>
    <p:extLst>
      <p:ext uri="{BB962C8B-B14F-4D97-AF65-F5344CB8AC3E}">
        <p14:creationId xmlns:p14="http://schemas.microsoft.com/office/powerpoint/2010/main" val="35980694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altLang="zh-CN" dirty="0" smtClean="0"/>
              <a:t>Vector clocks</a:t>
            </a:r>
            <a:endParaRPr lang="en-US" dirty="0"/>
          </a:p>
        </p:txBody>
      </p:sp>
      <p:sp>
        <p:nvSpPr>
          <p:cNvPr id="3" name="内容占位符 2"/>
          <p:cNvSpPr>
            <a:spLocks noGrp="1"/>
          </p:cNvSpPr>
          <p:nvPr>
            <p:ph idx="1"/>
          </p:nvPr>
        </p:nvSpPr>
        <p:spPr>
          <a:xfrm>
            <a:off x="838200" y="1213837"/>
            <a:ext cx="10515600" cy="3641192"/>
          </a:xfrm>
        </p:spPr>
        <p:txBody>
          <a:bodyPr/>
          <a:lstStyle/>
          <a:p>
            <a:r>
              <a:rPr lang="en-US" dirty="0" smtClean="0"/>
              <a:t>Proposed by </a:t>
            </a:r>
            <a:r>
              <a:rPr lang="en-US" dirty="0" err="1"/>
              <a:t>Mattern</a:t>
            </a:r>
            <a:r>
              <a:rPr lang="en-US" dirty="0"/>
              <a:t> [</a:t>
            </a:r>
            <a:r>
              <a:rPr lang="en-US" dirty="0">
                <a:solidFill>
                  <a:srgbClr val="FF0000"/>
                </a:solidFill>
              </a:rPr>
              <a:t>1989</a:t>
            </a:r>
            <a:r>
              <a:rPr lang="en-US" dirty="0"/>
              <a:t>] and </a:t>
            </a:r>
            <a:r>
              <a:rPr lang="en-US" dirty="0" err="1" smtClean="0"/>
              <a:t>Fidge</a:t>
            </a:r>
            <a:r>
              <a:rPr lang="en-US" dirty="0"/>
              <a:t> </a:t>
            </a:r>
            <a:r>
              <a:rPr lang="en-US" dirty="0" smtClean="0"/>
              <a:t>[</a:t>
            </a:r>
            <a:r>
              <a:rPr lang="en-US" dirty="0" smtClean="0">
                <a:solidFill>
                  <a:srgbClr val="FF0000"/>
                </a:solidFill>
              </a:rPr>
              <a:t>1991</a:t>
            </a:r>
            <a:r>
              <a:rPr lang="en-US" dirty="0" smtClean="0"/>
              <a:t>]</a:t>
            </a:r>
          </a:p>
          <a:p>
            <a:r>
              <a:rPr lang="en-US" i="1" dirty="0"/>
              <a:t>Vector </a:t>
            </a:r>
            <a:r>
              <a:rPr lang="en-US" i="1" dirty="0" smtClean="0"/>
              <a:t>clocks</a:t>
            </a:r>
            <a:r>
              <a:rPr lang="en-US" dirty="0"/>
              <a:t> can be used to detect causality violations after-the fact</a:t>
            </a:r>
            <a:r>
              <a:rPr lang="en-US" dirty="0" smtClean="0"/>
              <a:t>.</a:t>
            </a:r>
          </a:p>
          <a:p>
            <a:r>
              <a:rPr lang="en-US" dirty="0" smtClean="0"/>
              <a:t>Each process not only increments its own counter, but also keeps track of the values of other peers’ counters.</a:t>
            </a:r>
            <a:r>
              <a:rPr lang="en-US" dirty="0"/>
              <a:t/>
            </a:r>
            <a:br>
              <a:rPr lang="en-US" dirty="0"/>
            </a:br>
            <a:endParaRPr lang="en-US" dirty="0"/>
          </a:p>
        </p:txBody>
      </p:sp>
      <p:sp>
        <p:nvSpPr>
          <p:cNvPr id="4" name="页脚占位符 3"/>
          <p:cNvSpPr>
            <a:spLocks noGrp="1"/>
          </p:cNvSpPr>
          <p:nvPr>
            <p:ph type="ftr" sz="quarter" idx="11"/>
          </p:nvPr>
        </p:nvSpPr>
        <p:spPr/>
        <p:txBody>
          <a:bodyPr/>
          <a:lstStyle/>
          <a:p>
            <a:r>
              <a:rPr lang="en-US" altLang="zh-CN" smtClean="0"/>
              <a:t>USTC-ADSL-Dist-Sys-Lecture-Note</a:t>
            </a:r>
            <a:endParaRPr lang="zh-CN" altLang="en-US"/>
          </a:p>
        </p:txBody>
      </p:sp>
      <p:sp>
        <p:nvSpPr>
          <p:cNvPr id="5" name="日期占位符 4"/>
          <p:cNvSpPr>
            <a:spLocks noGrp="1"/>
          </p:cNvSpPr>
          <p:nvPr>
            <p:ph type="dt" sz="half" idx="10"/>
          </p:nvPr>
        </p:nvSpPr>
        <p:spPr/>
        <p:txBody>
          <a:bodyPr/>
          <a:lstStyle/>
          <a:p>
            <a:fld id="{A11F102E-71B9-4C2C-B237-F55D6FAF2F8D}" type="datetime1">
              <a:rPr lang="en-US" altLang="zh-CN" smtClean="0"/>
              <a:t>3/1/2020</a:t>
            </a:fld>
            <a:endParaRPr lang="zh-CN" altLang="en-US" dirty="0"/>
          </a:p>
        </p:txBody>
      </p:sp>
      <p:sp>
        <p:nvSpPr>
          <p:cNvPr id="6" name="文本框 5"/>
          <p:cNvSpPr txBox="1"/>
          <p:nvPr/>
        </p:nvSpPr>
        <p:spPr>
          <a:xfrm>
            <a:off x="3788228" y="5355772"/>
            <a:ext cx="7870371" cy="646331"/>
          </a:xfrm>
          <a:prstGeom prst="rect">
            <a:avLst/>
          </a:prstGeom>
          <a:noFill/>
        </p:spPr>
        <p:txBody>
          <a:bodyPr wrap="square" rtlCol="0">
            <a:spAutoFit/>
          </a:bodyPr>
          <a:lstStyle/>
          <a:p>
            <a:r>
              <a:rPr lang="en-US" dirty="0"/>
              <a:t>source: </a:t>
            </a:r>
            <a:r>
              <a:rPr lang="en-US" dirty="0">
                <a:hlinkClick r:id="rId2"/>
              </a:rPr>
              <a:t>https://</a:t>
            </a:r>
            <a:r>
              <a:rPr lang="en-US" dirty="0" smtClean="0">
                <a:hlinkClick r:id="rId2"/>
              </a:rPr>
              <a:t>www.vs.inf.ethz.ch/publ/papers/VirtTimeGlobStates.pdf</a:t>
            </a:r>
            <a:endParaRPr lang="en-US" dirty="0" smtClean="0"/>
          </a:p>
          <a:p>
            <a:r>
              <a:rPr lang="en-US" dirty="0"/>
              <a:t> </a:t>
            </a:r>
            <a:r>
              <a:rPr lang="en-US" dirty="0" smtClean="0"/>
              <a:t>            </a:t>
            </a:r>
            <a:r>
              <a:rPr lang="en-US" dirty="0" smtClean="0">
                <a:hlinkClick r:id="rId3"/>
              </a:rPr>
              <a:t>http</a:t>
            </a:r>
            <a:r>
              <a:rPr lang="en-US" dirty="0">
                <a:hlinkClick r:id="rId3"/>
              </a:rPr>
              <a:t>://</a:t>
            </a:r>
            <a:r>
              <a:rPr lang="en-US" dirty="0" smtClean="0">
                <a:hlinkClick r:id="rId3"/>
              </a:rPr>
              <a:t>zoo.cs.yale.edu/classes/cs426/2012/lab/bib/fidge88timestamps.pdf</a:t>
            </a:r>
            <a:r>
              <a:rPr lang="en-US" dirty="0" smtClean="0"/>
              <a:t>             </a:t>
            </a:r>
            <a:endParaRPr lang="en-US" dirty="0"/>
          </a:p>
        </p:txBody>
      </p:sp>
    </p:spTree>
    <p:extLst>
      <p:ext uri="{BB962C8B-B14F-4D97-AF65-F5344CB8AC3E}">
        <p14:creationId xmlns:p14="http://schemas.microsoft.com/office/powerpoint/2010/main" val="12271769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Vector clocks</a:t>
            </a:r>
            <a:endParaRPr lang="en-US" dirty="0"/>
          </a:p>
        </p:txBody>
      </p:sp>
      <p:sp>
        <p:nvSpPr>
          <p:cNvPr id="3" name="内容占位符 2"/>
          <p:cNvSpPr>
            <a:spLocks noGrp="1"/>
          </p:cNvSpPr>
          <p:nvPr>
            <p:ph idx="1"/>
          </p:nvPr>
        </p:nvSpPr>
        <p:spPr/>
        <p:txBody>
          <a:bodyPr/>
          <a:lstStyle/>
          <a:p>
            <a:r>
              <a:rPr lang="en-US" dirty="0"/>
              <a:t>Vector clock: an array of N integers for a </a:t>
            </a:r>
            <a:r>
              <a:rPr lang="en-US" dirty="0" smtClean="0"/>
              <a:t>system with </a:t>
            </a:r>
            <a:r>
              <a:rPr lang="en-US" dirty="0"/>
              <a:t>N processes. Each process Pi has its own </a:t>
            </a:r>
            <a:r>
              <a:rPr lang="en-US" dirty="0" smtClean="0"/>
              <a:t>local vector </a:t>
            </a:r>
            <a:r>
              <a:rPr lang="en-US" dirty="0"/>
              <a:t>clock Vi. </a:t>
            </a:r>
            <a:endParaRPr lang="en-US" dirty="0" smtClean="0"/>
          </a:p>
          <a:p>
            <a:r>
              <a:rPr lang="en-US" dirty="0"/>
              <a:t>Rules for updating clocks: </a:t>
            </a:r>
            <a:endParaRPr lang="en-US" dirty="0" smtClean="0"/>
          </a:p>
          <a:p>
            <a:pPr lvl="1"/>
            <a:r>
              <a:rPr lang="en-US" dirty="0"/>
              <a:t>VC1</a:t>
            </a:r>
            <a:r>
              <a:rPr lang="en-US" dirty="0" smtClean="0"/>
              <a:t>: initially for each </a:t>
            </a:r>
            <a:r>
              <a:rPr lang="en-US" i="1" dirty="0" smtClean="0"/>
              <a:t>pi</a:t>
            </a:r>
            <a:r>
              <a:rPr lang="en-US" dirty="0" smtClean="0"/>
              <a:t>, </a:t>
            </a:r>
            <a:r>
              <a:rPr lang="en-US" i="1" dirty="0" smtClean="0"/>
              <a:t>V</a:t>
            </a:r>
            <a:r>
              <a:rPr lang="en-US" dirty="0" smtClean="0"/>
              <a:t>i[</a:t>
            </a:r>
            <a:r>
              <a:rPr lang="en-US" i="1" dirty="0" smtClean="0"/>
              <a:t>j</a:t>
            </a:r>
            <a:r>
              <a:rPr lang="en-US" dirty="0"/>
              <a:t>] = 0 for </a:t>
            </a:r>
            <a:r>
              <a:rPr lang="en-US" i="1" dirty="0" err="1"/>
              <a:t>i</a:t>
            </a:r>
            <a:r>
              <a:rPr lang="en-US" dirty="0"/>
              <a:t>, </a:t>
            </a:r>
            <a:r>
              <a:rPr lang="en-US" i="1" dirty="0"/>
              <a:t>j </a:t>
            </a:r>
            <a:r>
              <a:rPr lang="en-US" dirty="0"/>
              <a:t>= 1, 2, …</a:t>
            </a:r>
            <a:r>
              <a:rPr lang="en-US" i="1" dirty="0"/>
              <a:t>N</a:t>
            </a:r>
            <a:r>
              <a:rPr lang="en-US" dirty="0"/>
              <a:t> </a:t>
            </a:r>
            <a:endParaRPr lang="en-US" dirty="0" smtClean="0"/>
          </a:p>
          <a:p>
            <a:pPr lvl="1"/>
            <a:r>
              <a:rPr lang="en-US" dirty="0" smtClean="0"/>
              <a:t>VC2: </a:t>
            </a:r>
            <a:r>
              <a:rPr lang="en-US" i="1" dirty="0" smtClean="0"/>
              <a:t>p</a:t>
            </a:r>
            <a:r>
              <a:rPr lang="en-US" dirty="0" smtClean="0"/>
              <a:t>i </a:t>
            </a:r>
            <a:r>
              <a:rPr lang="en-US" dirty="0"/>
              <a:t>timestamps an event it sets </a:t>
            </a:r>
            <a:r>
              <a:rPr lang="en-US" i="1" dirty="0"/>
              <a:t>V</a:t>
            </a:r>
            <a:r>
              <a:rPr lang="en-US" dirty="0"/>
              <a:t>i[</a:t>
            </a:r>
            <a:r>
              <a:rPr lang="en-US" i="1" dirty="0" err="1"/>
              <a:t>i</a:t>
            </a:r>
            <a:r>
              <a:rPr lang="en-US" dirty="0"/>
              <a:t>] := </a:t>
            </a:r>
            <a:r>
              <a:rPr lang="en-US" i="1" dirty="0"/>
              <a:t>Vi</a:t>
            </a:r>
            <a:r>
              <a:rPr lang="en-US" dirty="0"/>
              <a:t>[</a:t>
            </a:r>
            <a:r>
              <a:rPr lang="en-US" i="1" dirty="0" err="1"/>
              <a:t>i</a:t>
            </a:r>
            <a:r>
              <a:rPr lang="en-US" dirty="0"/>
              <a:t>] +</a:t>
            </a:r>
            <a:r>
              <a:rPr lang="en-US" dirty="0" smtClean="0"/>
              <a:t>1</a:t>
            </a:r>
          </a:p>
          <a:p>
            <a:pPr lvl="1"/>
            <a:r>
              <a:rPr lang="en-US" dirty="0"/>
              <a:t>VC3: </a:t>
            </a:r>
            <a:r>
              <a:rPr lang="en-US" i="1" dirty="0"/>
              <a:t>p</a:t>
            </a:r>
            <a:r>
              <a:rPr lang="en-US" dirty="0"/>
              <a:t>i piggybacks </a:t>
            </a:r>
            <a:r>
              <a:rPr lang="en-US" i="1" dirty="0"/>
              <a:t>t </a:t>
            </a:r>
            <a:r>
              <a:rPr lang="en-US" dirty="0"/>
              <a:t>= </a:t>
            </a:r>
            <a:r>
              <a:rPr lang="en-US" i="1" dirty="0"/>
              <a:t>Vi </a:t>
            </a:r>
            <a:r>
              <a:rPr lang="en-US" dirty="0"/>
              <a:t>on every message it sends </a:t>
            </a:r>
            <a:endParaRPr lang="en-US" dirty="0" smtClean="0"/>
          </a:p>
          <a:p>
            <a:pPr lvl="1"/>
            <a:r>
              <a:rPr lang="en-US" dirty="0" smtClean="0"/>
              <a:t>VC4</a:t>
            </a:r>
            <a:r>
              <a:rPr lang="en-US" dirty="0"/>
              <a:t>: when pi receives (</a:t>
            </a:r>
            <a:r>
              <a:rPr lang="en-US" i="1" dirty="0" err="1"/>
              <a:t>m</a:t>
            </a:r>
            <a:r>
              <a:rPr lang="en-US" dirty="0" err="1"/>
              <a:t>,</a:t>
            </a:r>
            <a:r>
              <a:rPr lang="en-US" i="1" dirty="0" err="1"/>
              <a:t>t</a:t>
            </a:r>
            <a:r>
              <a:rPr lang="en-US" dirty="0"/>
              <a:t>) it sets </a:t>
            </a:r>
            <a:r>
              <a:rPr lang="en-US" i="1" dirty="0"/>
              <a:t>Vi</a:t>
            </a:r>
            <a:r>
              <a:rPr lang="en-US" dirty="0"/>
              <a:t>[</a:t>
            </a:r>
            <a:r>
              <a:rPr lang="en-US" i="1" dirty="0"/>
              <a:t>j</a:t>
            </a:r>
            <a:r>
              <a:rPr lang="en-US" dirty="0"/>
              <a:t>] := max(</a:t>
            </a:r>
            <a:r>
              <a:rPr lang="en-US" i="1" dirty="0"/>
              <a:t>Vi</a:t>
            </a:r>
            <a:r>
              <a:rPr lang="en-US" dirty="0"/>
              <a:t>[</a:t>
            </a:r>
            <a:r>
              <a:rPr lang="en-US" i="1" dirty="0"/>
              <a:t>j</a:t>
            </a:r>
            <a:r>
              <a:rPr lang="en-US" dirty="0"/>
              <a:t>] , </a:t>
            </a:r>
            <a:r>
              <a:rPr lang="en-US" i="1" dirty="0"/>
              <a:t>t</a:t>
            </a:r>
            <a:r>
              <a:rPr lang="en-US" dirty="0"/>
              <a:t>[</a:t>
            </a:r>
            <a:r>
              <a:rPr lang="en-US" i="1" dirty="0"/>
              <a:t>j</a:t>
            </a:r>
            <a:r>
              <a:rPr lang="en-US" dirty="0"/>
              <a:t>])</a:t>
            </a:r>
            <a:br>
              <a:rPr lang="en-US" dirty="0"/>
            </a:br>
            <a:r>
              <a:rPr lang="en-US" i="1" dirty="0"/>
              <a:t>j </a:t>
            </a:r>
            <a:r>
              <a:rPr lang="en-US" dirty="0"/>
              <a:t>= 1, 2, …</a:t>
            </a:r>
            <a:r>
              <a:rPr lang="en-US" i="1" dirty="0"/>
              <a:t>N </a:t>
            </a:r>
            <a:r>
              <a:rPr lang="en-US" dirty="0"/>
              <a:t>(then adds I to its own element using </a:t>
            </a:r>
            <a:r>
              <a:rPr lang="en-US" dirty="0" smtClean="0"/>
              <a:t>VC2)</a:t>
            </a:r>
          </a:p>
          <a:p>
            <a:pPr lvl="2"/>
            <a:r>
              <a:rPr lang="en-US" dirty="0" smtClean="0"/>
              <a:t>Merge </a:t>
            </a:r>
            <a:r>
              <a:rPr lang="en-US" dirty="0"/>
              <a:t>operation </a:t>
            </a:r>
            <a:br>
              <a:rPr lang="en-US" dirty="0"/>
            </a:br>
            <a:r>
              <a:rPr lang="en-US" dirty="0"/>
              <a:t/>
            </a:r>
            <a:br>
              <a:rPr lang="en-US" dirty="0"/>
            </a:br>
            <a:endParaRPr lang="en-US" dirty="0"/>
          </a:p>
        </p:txBody>
      </p:sp>
      <p:sp>
        <p:nvSpPr>
          <p:cNvPr id="4" name="页脚占位符 3"/>
          <p:cNvSpPr>
            <a:spLocks noGrp="1"/>
          </p:cNvSpPr>
          <p:nvPr>
            <p:ph type="ftr" sz="quarter" idx="11"/>
          </p:nvPr>
        </p:nvSpPr>
        <p:spPr/>
        <p:txBody>
          <a:bodyPr/>
          <a:lstStyle/>
          <a:p>
            <a:r>
              <a:rPr lang="en-US" altLang="zh-CN" smtClean="0"/>
              <a:t>USTC-ADSL-Dist-Sys-Lecture-Note</a:t>
            </a:r>
            <a:endParaRPr lang="zh-CN" altLang="en-US"/>
          </a:p>
        </p:txBody>
      </p:sp>
      <p:sp>
        <p:nvSpPr>
          <p:cNvPr id="5" name="日期占位符 4"/>
          <p:cNvSpPr>
            <a:spLocks noGrp="1"/>
          </p:cNvSpPr>
          <p:nvPr>
            <p:ph type="dt" sz="half" idx="10"/>
          </p:nvPr>
        </p:nvSpPr>
        <p:spPr/>
        <p:txBody>
          <a:bodyPr/>
          <a:lstStyle/>
          <a:p>
            <a:fld id="{A11F102E-71B9-4C2C-B237-F55D6FAF2F8D}" type="datetime1">
              <a:rPr lang="en-US" altLang="zh-CN" smtClean="0"/>
              <a:t>3/1/2020</a:t>
            </a:fld>
            <a:endParaRPr lang="zh-CN" altLang="en-US" dirty="0"/>
          </a:p>
        </p:txBody>
      </p:sp>
    </p:spTree>
    <p:extLst>
      <p:ext uri="{BB962C8B-B14F-4D97-AF65-F5344CB8AC3E}">
        <p14:creationId xmlns:p14="http://schemas.microsoft.com/office/powerpoint/2010/main" val="40226045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Vector clocks</a:t>
            </a:r>
            <a:endParaRPr lang="en-US" dirty="0"/>
          </a:p>
        </p:txBody>
      </p:sp>
      <p:sp>
        <p:nvSpPr>
          <p:cNvPr id="4" name="页脚占位符 3"/>
          <p:cNvSpPr>
            <a:spLocks noGrp="1"/>
          </p:cNvSpPr>
          <p:nvPr>
            <p:ph type="ftr" sz="quarter" idx="11"/>
          </p:nvPr>
        </p:nvSpPr>
        <p:spPr/>
        <p:txBody>
          <a:bodyPr/>
          <a:lstStyle/>
          <a:p>
            <a:r>
              <a:rPr lang="en-US" altLang="zh-CN" smtClean="0"/>
              <a:t>USTC-ADSL-Dist-Sys-Lecture-Note</a:t>
            </a:r>
            <a:endParaRPr lang="zh-CN" altLang="en-US"/>
          </a:p>
        </p:txBody>
      </p:sp>
      <p:sp>
        <p:nvSpPr>
          <p:cNvPr id="5" name="日期占位符 4"/>
          <p:cNvSpPr>
            <a:spLocks noGrp="1"/>
          </p:cNvSpPr>
          <p:nvPr>
            <p:ph type="dt" sz="half" idx="10"/>
          </p:nvPr>
        </p:nvSpPr>
        <p:spPr/>
        <p:txBody>
          <a:bodyPr/>
          <a:lstStyle/>
          <a:p>
            <a:fld id="{A11F102E-71B9-4C2C-B237-F55D6FAF2F8D}" type="datetime1">
              <a:rPr lang="en-US" altLang="zh-CN" smtClean="0"/>
              <a:t>3/1/2020</a:t>
            </a:fld>
            <a:endParaRPr lang="zh-CN" altLang="en-US"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0740" y="1338940"/>
            <a:ext cx="5362660" cy="4766810"/>
          </a:xfrm>
          <a:prstGeom prst="rect">
            <a:avLst/>
          </a:prstGeom>
        </p:spPr>
      </p:pic>
    </p:spTree>
    <p:extLst>
      <p:ext uri="{BB962C8B-B14F-4D97-AF65-F5344CB8AC3E}">
        <p14:creationId xmlns:p14="http://schemas.microsoft.com/office/powerpoint/2010/main" val="2365356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Comparing vector clocks</a:t>
            </a:r>
            <a:endParaRPr lang="en-US" dirty="0"/>
          </a:p>
        </p:txBody>
      </p:sp>
      <p:sp>
        <p:nvSpPr>
          <p:cNvPr id="3" name="内容占位符 2"/>
          <p:cNvSpPr>
            <a:spLocks noGrp="1"/>
          </p:cNvSpPr>
          <p:nvPr>
            <p:ph idx="1"/>
          </p:nvPr>
        </p:nvSpPr>
        <p:spPr/>
        <p:txBody>
          <a:bodyPr>
            <a:normAutofit/>
          </a:bodyPr>
          <a:lstStyle/>
          <a:p>
            <a:r>
              <a:rPr lang="en-US" dirty="0"/>
              <a:t>When comparing vector timestamps, we compare them by comparing each element in one timestamp to the corresponding element in the other timestamp</a:t>
            </a:r>
            <a:r>
              <a:rPr lang="en-US" dirty="0" smtClean="0"/>
              <a:t>.</a:t>
            </a:r>
          </a:p>
          <a:p>
            <a:r>
              <a:rPr lang="en-US" dirty="0" smtClean="0"/>
              <a:t>Rule1: If </a:t>
            </a:r>
            <a:r>
              <a:rPr lang="en-US" dirty="0"/>
              <a:t>corresponding elements in two timestamps are identical, the two events are the same event -- timestamps of different events should never be identical.</a:t>
            </a:r>
          </a:p>
          <a:p>
            <a:r>
              <a:rPr lang="en-US" dirty="0" smtClean="0"/>
              <a:t>Rule2: If </a:t>
            </a:r>
            <a:r>
              <a:rPr lang="en-US" dirty="0" err="1"/>
              <a:t>Event</a:t>
            </a:r>
            <a:r>
              <a:rPr lang="en-US" baseline="-25000" dirty="0" err="1"/>
              <a:t>A</a:t>
            </a:r>
            <a:r>
              <a:rPr lang="en-US" dirty="0"/>
              <a:t> </a:t>
            </a:r>
            <a:r>
              <a:rPr lang="en-US" dirty="0" smtClean="0">
                <a:latin typeface="Arial" panose="020B0604020202020204" pitchFamily="34" charset="0"/>
                <a:cs typeface="Arial" panose="020B0604020202020204" pitchFamily="34" charset="0"/>
              </a:rPr>
              <a:t>→</a:t>
            </a:r>
            <a:r>
              <a:rPr lang="en-US" dirty="0" smtClean="0"/>
              <a:t> </a:t>
            </a:r>
            <a:r>
              <a:rPr lang="en-US" dirty="0" err="1"/>
              <a:t>Event</a:t>
            </a:r>
            <a:r>
              <a:rPr lang="en-US" baseline="-25000" dirty="0" err="1"/>
              <a:t>B</a:t>
            </a:r>
            <a:r>
              <a:rPr lang="en-US" dirty="0"/>
              <a:t> then each element of </a:t>
            </a:r>
            <a:r>
              <a:rPr lang="en-US" dirty="0" err="1"/>
              <a:t>Event</a:t>
            </a:r>
            <a:r>
              <a:rPr lang="en-US" baseline="-25000" dirty="0" err="1"/>
              <a:t>A</a:t>
            </a:r>
            <a:r>
              <a:rPr lang="en-US" dirty="0" err="1"/>
              <a:t>'s</a:t>
            </a:r>
            <a:r>
              <a:rPr lang="en-US" dirty="0"/>
              <a:t> timestamp is less than or equal to the corresponding element in </a:t>
            </a:r>
            <a:r>
              <a:rPr lang="en-US" dirty="0" err="1"/>
              <a:t>Event</a:t>
            </a:r>
            <a:r>
              <a:rPr lang="en-US" baseline="-25000" dirty="0" err="1"/>
              <a:t>B</a:t>
            </a:r>
            <a:r>
              <a:rPr lang="en-US" dirty="0" err="1"/>
              <a:t>'s</a:t>
            </a:r>
            <a:r>
              <a:rPr lang="en-US" dirty="0"/>
              <a:t> timestamp, and </a:t>
            </a:r>
            <a:r>
              <a:rPr lang="en-US" dirty="0">
                <a:solidFill>
                  <a:srgbClr val="FF0000"/>
                </a:solidFill>
              </a:rPr>
              <a:t>at least one element is less than</a:t>
            </a:r>
            <a:r>
              <a:rPr lang="en-US" dirty="0"/>
              <a:t> the corresponding element in </a:t>
            </a:r>
            <a:r>
              <a:rPr lang="en-US" dirty="0" err="1"/>
              <a:t>Event</a:t>
            </a:r>
            <a:r>
              <a:rPr lang="en-US" baseline="-25000" dirty="0" err="1"/>
              <a:t>B</a:t>
            </a:r>
            <a:r>
              <a:rPr lang="en-US" dirty="0" err="1"/>
              <a:t>'s</a:t>
            </a:r>
            <a:r>
              <a:rPr lang="en-US" dirty="0"/>
              <a:t> timestamp.</a:t>
            </a:r>
          </a:p>
          <a:p>
            <a:pPr marL="0" indent="0">
              <a:buNone/>
            </a:pPr>
            <a:endParaRPr lang="en-US" dirty="0"/>
          </a:p>
        </p:txBody>
      </p:sp>
      <p:sp>
        <p:nvSpPr>
          <p:cNvPr id="4" name="页脚占位符 3"/>
          <p:cNvSpPr>
            <a:spLocks noGrp="1"/>
          </p:cNvSpPr>
          <p:nvPr>
            <p:ph type="ftr" sz="quarter" idx="11"/>
          </p:nvPr>
        </p:nvSpPr>
        <p:spPr/>
        <p:txBody>
          <a:bodyPr/>
          <a:lstStyle/>
          <a:p>
            <a:r>
              <a:rPr lang="en-US" altLang="zh-CN" smtClean="0"/>
              <a:t>USTC-ADSL-Dist-Sys-Lecture-Note</a:t>
            </a:r>
            <a:endParaRPr lang="zh-CN" altLang="en-US"/>
          </a:p>
        </p:txBody>
      </p:sp>
      <p:sp>
        <p:nvSpPr>
          <p:cNvPr id="5" name="日期占位符 4"/>
          <p:cNvSpPr>
            <a:spLocks noGrp="1"/>
          </p:cNvSpPr>
          <p:nvPr>
            <p:ph type="dt" sz="half" idx="10"/>
          </p:nvPr>
        </p:nvSpPr>
        <p:spPr/>
        <p:txBody>
          <a:bodyPr/>
          <a:lstStyle/>
          <a:p>
            <a:fld id="{A11F102E-71B9-4C2C-B237-F55D6FAF2F8D}" type="datetime1">
              <a:rPr lang="en-US" altLang="zh-CN" smtClean="0"/>
              <a:t>3/1/2020</a:t>
            </a:fld>
            <a:endParaRPr lang="zh-CN" altLang="en-US" dirty="0"/>
          </a:p>
        </p:txBody>
      </p:sp>
    </p:spTree>
    <p:extLst>
      <p:ext uri="{BB962C8B-B14F-4D97-AF65-F5344CB8AC3E}">
        <p14:creationId xmlns:p14="http://schemas.microsoft.com/office/powerpoint/2010/main" val="30302265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Comparing vector clocks</a:t>
            </a:r>
            <a:endParaRPr lang="en-US" dirty="0"/>
          </a:p>
        </p:txBody>
      </p:sp>
      <p:sp>
        <p:nvSpPr>
          <p:cNvPr id="3" name="内容占位符 2"/>
          <p:cNvSpPr>
            <a:spLocks noGrp="1"/>
          </p:cNvSpPr>
          <p:nvPr>
            <p:ph idx="1"/>
          </p:nvPr>
        </p:nvSpPr>
        <p:spPr/>
        <p:txBody>
          <a:bodyPr>
            <a:normAutofit/>
          </a:bodyPr>
          <a:lstStyle/>
          <a:p>
            <a:r>
              <a:rPr lang="en-US" dirty="0" smtClean="0"/>
              <a:t>Rule3: If </a:t>
            </a:r>
            <a:r>
              <a:rPr lang="en-US" dirty="0" err="1"/>
              <a:t>Event</a:t>
            </a:r>
            <a:r>
              <a:rPr lang="en-US" baseline="-25000" dirty="0" err="1"/>
              <a:t>B</a:t>
            </a:r>
            <a:r>
              <a:rPr lang="en-US" dirty="0"/>
              <a:t> </a:t>
            </a:r>
            <a:r>
              <a:rPr lang="en-US" dirty="0" smtClean="0">
                <a:latin typeface="Arial" panose="020B0604020202020204" pitchFamily="34" charset="0"/>
                <a:cs typeface="Arial" panose="020B0604020202020204" pitchFamily="34" charset="0"/>
              </a:rPr>
              <a:t>→ </a:t>
            </a:r>
            <a:r>
              <a:rPr lang="en-US" dirty="0" err="1" smtClean="0"/>
              <a:t>Event</a:t>
            </a:r>
            <a:r>
              <a:rPr lang="en-US" baseline="-25000" dirty="0" err="1" smtClean="0"/>
              <a:t>A</a:t>
            </a:r>
            <a:r>
              <a:rPr lang="en-US" dirty="0"/>
              <a:t> then each element of </a:t>
            </a:r>
            <a:r>
              <a:rPr lang="en-US" dirty="0" err="1"/>
              <a:t>Event</a:t>
            </a:r>
            <a:r>
              <a:rPr lang="en-US" baseline="-25000" dirty="0" err="1"/>
              <a:t>A</a:t>
            </a:r>
            <a:r>
              <a:rPr lang="en-US" dirty="0" err="1"/>
              <a:t>'s</a:t>
            </a:r>
            <a:r>
              <a:rPr lang="en-US" dirty="0"/>
              <a:t> timestamp is greater than or equal to the corresponding element in </a:t>
            </a:r>
            <a:r>
              <a:rPr lang="en-US" dirty="0" err="1"/>
              <a:t>Event</a:t>
            </a:r>
            <a:r>
              <a:rPr lang="en-US" baseline="-25000" dirty="0" err="1"/>
              <a:t>B</a:t>
            </a:r>
            <a:r>
              <a:rPr lang="en-US" dirty="0" err="1"/>
              <a:t>'s</a:t>
            </a:r>
            <a:r>
              <a:rPr lang="en-US" dirty="0"/>
              <a:t> timestamp, and </a:t>
            </a:r>
            <a:r>
              <a:rPr lang="en-US" dirty="0">
                <a:solidFill>
                  <a:srgbClr val="FF0000"/>
                </a:solidFill>
              </a:rPr>
              <a:t>at least one element is greater than</a:t>
            </a:r>
            <a:r>
              <a:rPr lang="en-US" dirty="0"/>
              <a:t> the corresponding element in </a:t>
            </a:r>
            <a:r>
              <a:rPr lang="en-US" dirty="0" err="1"/>
              <a:t>Event</a:t>
            </a:r>
            <a:r>
              <a:rPr lang="en-US" baseline="-25000" dirty="0" err="1"/>
              <a:t>B</a:t>
            </a:r>
            <a:r>
              <a:rPr lang="en-US" dirty="0" err="1"/>
              <a:t>'s</a:t>
            </a:r>
            <a:r>
              <a:rPr lang="en-US" dirty="0"/>
              <a:t> timestamp.</a:t>
            </a:r>
          </a:p>
          <a:p>
            <a:r>
              <a:rPr lang="en-US" dirty="0" smtClean="0"/>
              <a:t>Rule4: If </a:t>
            </a:r>
            <a:r>
              <a:rPr lang="en-US" dirty="0"/>
              <a:t>two events are concurrent, they will have "mixed" timestamps such that at least one pair of corresponding elements is "greater than" and at least one corresponding pair of elements is "less than."</a:t>
            </a:r>
          </a:p>
          <a:p>
            <a:pPr marL="0" indent="0">
              <a:buNone/>
            </a:pPr>
            <a:endParaRPr lang="en-US" dirty="0"/>
          </a:p>
        </p:txBody>
      </p:sp>
      <p:sp>
        <p:nvSpPr>
          <p:cNvPr id="4" name="页脚占位符 3"/>
          <p:cNvSpPr>
            <a:spLocks noGrp="1"/>
          </p:cNvSpPr>
          <p:nvPr>
            <p:ph type="ftr" sz="quarter" idx="11"/>
          </p:nvPr>
        </p:nvSpPr>
        <p:spPr/>
        <p:txBody>
          <a:bodyPr/>
          <a:lstStyle/>
          <a:p>
            <a:r>
              <a:rPr lang="en-US" altLang="zh-CN" smtClean="0"/>
              <a:t>USTC-ADSL-Dist-Sys-Lecture-Note</a:t>
            </a:r>
            <a:endParaRPr lang="zh-CN" altLang="en-US"/>
          </a:p>
        </p:txBody>
      </p:sp>
      <p:sp>
        <p:nvSpPr>
          <p:cNvPr id="5" name="日期占位符 4"/>
          <p:cNvSpPr>
            <a:spLocks noGrp="1"/>
          </p:cNvSpPr>
          <p:nvPr>
            <p:ph type="dt" sz="half" idx="10"/>
          </p:nvPr>
        </p:nvSpPr>
        <p:spPr/>
        <p:txBody>
          <a:bodyPr/>
          <a:lstStyle/>
          <a:p>
            <a:fld id="{A11F102E-71B9-4C2C-B237-F55D6FAF2F8D}" type="datetime1">
              <a:rPr lang="en-US" altLang="zh-CN" smtClean="0"/>
              <a:t>3/1/2020</a:t>
            </a:fld>
            <a:endParaRPr lang="zh-CN" altLang="en-US" dirty="0"/>
          </a:p>
        </p:txBody>
      </p:sp>
    </p:spTree>
    <p:extLst>
      <p:ext uri="{BB962C8B-B14F-4D97-AF65-F5344CB8AC3E}">
        <p14:creationId xmlns:p14="http://schemas.microsoft.com/office/powerpoint/2010/main" val="3701801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箭头连接符 2">
            <a:extLst>
              <a:ext uri="{FF2B5EF4-FFF2-40B4-BE49-F238E27FC236}">
                <a16:creationId xmlns:a16="http://schemas.microsoft.com/office/drawing/2014/main" id="{8BC2F856-92CA-48E7-87D1-277FB1D60745}"/>
              </a:ext>
            </a:extLst>
          </p:cNvPr>
          <p:cNvCxnSpPr/>
          <p:nvPr/>
        </p:nvCxnSpPr>
        <p:spPr>
          <a:xfrm>
            <a:off x="2838892" y="1929810"/>
            <a:ext cx="597549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直接箭头连接符 7">
            <a:extLst>
              <a:ext uri="{FF2B5EF4-FFF2-40B4-BE49-F238E27FC236}">
                <a16:creationId xmlns:a16="http://schemas.microsoft.com/office/drawing/2014/main" id="{EF91A032-5AB8-48D7-856D-B92674C90963}"/>
              </a:ext>
            </a:extLst>
          </p:cNvPr>
          <p:cNvCxnSpPr/>
          <p:nvPr/>
        </p:nvCxnSpPr>
        <p:spPr>
          <a:xfrm>
            <a:off x="2838892" y="3354905"/>
            <a:ext cx="597549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直接箭头连接符 8">
            <a:extLst>
              <a:ext uri="{FF2B5EF4-FFF2-40B4-BE49-F238E27FC236}">
                <a16:creationId xmlns:a16="http://schemas.microsoft.com/office/drawing/2014/main" id="{C157B833-5462-4731-A330-88C1CBD01E3B}"/>
              </a:ext>
            </a:extLst>
          </p:cNvPr>
          <p:cNvCxnSpPr/>
          <p:nvPr/>
        </p:nvCxnSpPr>
        <p:spPr>
          <a:xfrm>
            <a:off x="2838892" y="4780000"/>
            <a:ext cx="597549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24" name="椭圆 23">
            <a:extLst>
              <a:ext uri="{FF2B5EF4-FFF2-40B4-BE49-F238E27FC236}">
                <a16:creationId xmlns:a16="http://schemas.microsoft.com/office/drawing/2014/main" id="{D40DFBC5-50C9-4F1A-A9C9-2652D72E562E}"/>
              </a:ext>
            </a:extLst>
          </p:cNvPr>
          <p:cNvSpPr>
            <a:spLocks noChangeAspect="1"/>
          </p:cNvSpPr>
          <p:nvPr/>
        </p:nvSpPr>
        <p:spPr>
          <a:xfrm>
            <a:off x="3211033" y="1785810"/>
            <a:ext cx="288000" cy="288000"/>
          </a:xfrm>
          <a:prstGeom prst="ellipse">
            <a:avLst/>
          </a:prstGeom>
          <a:noFill/>
          <a:ln w="666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25" name="文本框 24">
                <a:extLst>
                  <a:ext uri="{FF2B5EF4-FFF2-40B4-BE49-F238E27FC236}">
                    <a16:creationId xmlns:a16="http://schemas.microsoft.com/office/drawing/2014/main" id="{755977C4-7786-45A2-BA65-3FAADCF29702}"/>
                  </a:ext>
                </a:extLst>
              </p:cNvPr>
              <p:cNvSpPr txBox="1"/>
              <p:nvPr/>
            </p:nvSpPr>
            <p:spPr>
              <a:xfrm>
                <a:off x="3113588" y="1342537"/>
                <a:ext cx="482889" cy="3789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2400" i="1" smtClean="0">
                              <a:latin typeface="Cambria Math" panose="02040503050406030204" pitchFamily="18" charset="0"/>
                            </a:rPr>
                          </m:ctrlPr>
                        </m:sSubSupPr>
                        <m:e>
                          <m:r>
                            <a:rPr lang="en-US" altLang="zh-CN" sz="2400" b="0" i="1" smtClean="0">
                              <a:latin typeface="Cambria Math" panose="02040503050406030204" pitchFamily="18" charset="0"/>
                            </a:rPr>
                            <m:t>𝑚</m:t>
                          </m:r>
                        </m:e>
                        <m:sub>
                          <m:r>
                            <a:rPr lang="en-US" altLang="zh-CN" sz="2400" b="0" i="1" smtClean="0">
                              <a:latin typeface="Cambria Math" panose="02040503050406030204" pitchFamily="18" charset="0"/>
                            </a:rPr>
                            <m:t>0</m:t>
                          </m:r>
                        </m:sub>
                        <m:sup>
                          <m:r>
                            <a:rPr lang="en-US" altLang="zh-CN" sz="2400" b="0" i="1" smtClean="0">
                              <a:latin typeface="Cambria Math" panose="02040503050406030204" pitchFamily="18" charset="0"/>
                            </a:rPr>
                            <m:t>0</m:t>
                          </m:r>
                        </m:sup>
                      </m:sSubSup>
                    </m:oMath>
                  </m:oMathPara>
                </a14:m>
                <a:endParaRPr lang="zh-CN" altLang="en-US" sz="2400" dirty="0"/>
              </a:p>
            </p:txBody>
          </p:sp>
        </mc:Choice>
        <mc:Fallback xmlns="">
          <p:sp>
            <p:nvSpPr>
              <p:cNvPr id="25" name="文本框 24">
                <a:extLst>
                  <a:ext uri="{FF2B5EF4-FFF2-40B4-BE49-F238E27FC236}">
                    <a16:creationId xmlns:a16="http://schemas.microsoft.com/office/drawing/2014/main" id="{755977C4-7786-45A2-BA65-3FAADCF29702}"/>
                  </a:ext>
                </a:extLst>
              </p:cNvPr>
              <p:cNvSpPr txBox="1">
                <a:spLocks noRot="1" noChangeAspect="1" noMove="1" noResize="1" noEditPoints="1" noAdjustHandles="1" noChangeArrowheads="1" noChangeShapeType="1" noTextEdit="1"/>
              </p:cNvSpPr>
              <p:nvPr/>
            </p:nvSpPr>
            <p:spPr>
              <a:xfrm>
                <a:off x="3113588" y="1342537"/>
                <a:ext cx="482889" cy="378950"/>
              </a:xfrm>
              <a:prstGeom prst="rect">
                <a:avLst/>
              </a:prstGeom>
              <a:blipFill>
                <a:blip r:embed="rId12"/>
                <a:stretch>
                  <a:fillRect l="-7595" r="-5063" b="-14516"/>
                </a:stretch>
              </a:blipFill>
            </p:spPr>
            <p:txBody>
              <a:bodyPr/>
              <a:lstStyle/>
              <a:p>
                <a:r>
                  <a:rPr lang="zh-CN" altLang="en-US">
                    <a:noFill/>
                  </a:rPr>
                  <a:t> </a:t>
                </a:r>
              </a:p>
            </p:txBody>
          </p:sp>
        </mc:Fallback>
      </mc:AlternateContent>
      <p:grpSp>
        <p:nvGrpSpPr>
          <p:cNvPr id="32" name="组合 31">
            <a:extLst>
              <a:ext uri="{FF2B5EF4-FFF2-40B4-BE49-F238E27FC236}">
                <a16:creationId xmlns:a16="http://schemas.microsoft.com/office/drawing/2014/main" id="{4503888B-E5D4-45D1-8EE6-36BF96F3CB87}"/>
              </a:ext>
            </a:extLst>
          </p:cNvPr>
          <p:cNvGrpSpPr/>
          <p:nvPr/>
        </p:nvGrpSpPr>
        <p:grpSpPr>
          <a:xfrm>
            <a:off x="1295401" y="1408814"/>
            <a:ext cx="914400" cy="1140193"/>
            <a:chOff x="1295401" y="1408814"/>
            <a:chExt cx="914400" cy="1140193"/>
          </a:xfrm>
        </p:grpSpPr>
        <p:pic>
          <p:nvPicPr>
            <p:cNvPr id="33" name="图形 32" descr="计算机">
              <a:extLst>
                <a:ext uri="{FF2B5EF4-FFF2-40B4-BE49-F238E27FC236}">
                  <a16:creationId xmlns:a16="http://schemas.microsoft.com/office/drawing/2014/main" id="{F148284D-40AF-4EE6-9D0C-6782F6092577}"/>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1295401" y="1408814"/>
              <a:ext cx="914400" cy="914400"/>
            </a:xfrm>
            <a:prstGeom prst="rect">
              <a:avLst/>
            </a:prstGeom>
          </p:spPr>
        </p:pic>
        <mc:AlternateContent xmlns:mc="http://schemas.openxmlformats.org/markup-compatibility/2006" xmlns:a14="http://schemas.microsoft.com/office/drawing/2010/main">
          <mc:Choice Requires="a14">
            <p:sp>
              <p:nvSpPr>
                <p:cNvPr id="39" name="文本框 38">
                  <a:extLst>
                    <a:ext uri="{FF2B5EF4-FFF2-40B4-BE49-F238E27FC236}">
                      <a16:creationId xmlns:a16="http://schemas.microsoft.com/office/drawing/2014/main" id="{875546B8-0356-49D0-9967-7972725F5CFB}"/>
                    </a:ext>
                  </a:extLst>
                </p:cNvPr>
                <p:cNvSpPr txBox="1"/>
                <p:nvPr/>
              </p:nvSpPr>
              <p:spPr>
                <a:xfrm>
                  <a:off x="1370714" y="2179675"/>
                  <a:ext cx="776177"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𝑝</m:t>
                            </m:r>
                          </m:e>
                          <m:sub>
                            <m:r>
                              <a:rPr lang="en-US" altLang="zh-CN" sz="2400" b="0" i="1" smtClean="0">
                                <a:latin typeface="Cambria Math" panose="02040503050406030204" pitchFamily="18" charset="0"/>
                              </a:rPr>
                              <m:t>0</m:t>
                            </m:r>
                          </m:sub>
                        </m:sSub>
                      </m:oMath>
                    </m:oMathPara>
                  </a14:m>
                  <a:endParaRPr lang="zh-CN" altLang="en-US" dirty="0"/>
                </a:p>
              </p:txBody>
            </p:sp>
          </mc:Choice>
          <mc:Fallback xmlns="">
            <p:sp>
              <p:nvSpPr>
                <p:cNvPr id="39" name="文本框 38">
                  <a:extLst>
                    <a:ext uri="{FF2B5EF4-FFF2-40B4-BE49-F238E27FC236}">
                      <a16:creationId xmlns:a16="http://schemas.microsoft.com/office/drawing/2014/main" id="{875546B8-0356-49D0-9967-7972725F5CFB}"/>
                    </a:ext>
                  </a:extLst>
                </p:cNvPr>
                <p:cNvSpPr txBox="1">
                  <a:spLocks noRot="1" noChangeAspect="1" noMove="1" noResize="1" noEditPoints="1" noAdjustHandles="1" noChangeArrowheads="1" noChangeShapeType="1" noTextEdit="1"/>
                </p:cNvSpPr>
                <p:nvPr/>
              </p:nvSpPr>
              <p:spPr>
                <a:xfrm>
                  <a:off x="1370714" y="2179675"/>
                  <a:ext cx="776177" cy="369332"/>
                </a:xfrm>
                <a:prstGeom prst="rect">
                  <a:avLst/>
                </a:prstGeom>
                <a:blipFill>
                  <a:blip r:embed="rId4"/>
                  <a:stretch>
                    <a:fillRect b="-25000"/>
                  </a:stretch>
                </a:blipFill>
              </p:spPr>
              <p:txBody>
                <a:bodyPr/>
                <a:lstStyle/>
                <a:p>
                  <a:r>
                    <a:rPr lang="zh-CN" altLang="en-US">
                      <a:noFill/>
                    </a:rPr>
                    <a:t> </a:t>
                  </a:r>
                </a:p>
              </p:txBody>
            </p:sp>
          </mc:Fallback>
        </mc:AlternateContent>
      </p:grpSp>
      <p:grpSp>
        <p:nvGrpSpPr>
          <p:cNvPr id="40" name="组合 39">
            <a:extLst>
              <a:ext uri="{FF2B5EF4-FFF2-40B4-BE49-F238E27FC236}">
                <a16:creationId xmlns:a16="http://schemas.microsoft.com/office/drawing/2014/main" id="{C2E5BF98-1114-40F9-82C4-8A4EA0F25D2B}"/>
              </a:ext>
            </a:extLst>
          </p:cNvPr>
          <p:cNvGrpSpPr/>
          <p:nvPr/>
        </p:nvGrpSpPr>
        <p:grpSpPr>
          <a:xfrm>
            <a:off x="1295401" y="2893017"/>
            <a:ext cx="914400" cy="1140193"/>
            <a:chOff x="1295401" y="1408814"/>
            <a:chExt cx="914400" cy="1140193"/>
          </a:xfrm>
        </p:grpSpPr>
        <p:pic>
          <p:nvPicPr>
            <p:cNvPr id="42" name="图形 41" descr="计算机">
              <a:extLst>
                <a:ext uri="{FF2B5EF4-FFF2-40B4-BE49-F238E27FC236}">
                  <a16:creationId xmlns:a16="http://schemas.microsoft.com/office/drawing/2014/main" id="{C6658F4A-67C7-4E62-95D2-E08A38C59859}"/>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1295401" y="1408814"/>
              <a:ext cx="914400" cy="914400"/>
            </a:xfrm>
            <a:prstGeom prst="rect">
              <a:avLst/>
            </a:prstGeom>
          </p:spPr>
        </p:pic>
        <mc:AlternateContent xmlns:mc="http://schemas.openxmlformats.org/markup-compatibility/2006" xmlns:a14="http://schemas.microsoft.com/office/drawing/2010/main">
          <mc:Choice Requires="a14">
            <p:sp>
              <p:nvSpPr>
                <p:cNvPr id="43" name="文本框 42">
                  <a:extLst>
                    <a:ext uri="{FF2B5EF4-FFF2-40B4-BE49-F238E27FC236}">
                      <a16:creationId xmlns:a16="http://schemas.microsoft.com/office/drawing/2014/main" id="{338FE11C-E821-477C-BDC1-8952EB839C0B}"/>
                    </a:ext>
                  </a:extLst>
                </p:cNvPr>
                <p:cNvSpPr txBox="1"/>
                <p:nvPr/>
              </p:nvSpPr>
              <p:spPr>
                <a:xfrm>
                  <a:off x="1370714" y="2179675"/>
                  <a:ext cx="776177"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𝑝</m:t>
                            </m:r>
                          </m:e>
                          <m:sub>
                            <m:r>
                              <a:rPr lang="en-US" altLang="zh-CN" sz="2400" b="0" i="1" smtClean="0">
                                <a:latin typeface="Cambria Math" panose="02040503050406030204" pitchFamily="18" charset="0"/>
                              </a:rPr>
                              <m:t>1</m:t>
                            </m:r>
                          </m:sub>
                        </m:sSub>
                      </m:oMath>
                    </m:oMathPara>
                  </a14:m>
                  <a:endParaRPr lang="zh-CN" altLang="en-US" dirty="0"/>
                </a:p>
              </p:txBody>
            </p:sp>
          </mc:Choice>
          <mc:Fallback xmlns="">
            <p:sp>
              <p:nvSpPr>
                <p:cNvPr id="43" name="文本框 42">
                  <a:extLst>
                    <a:ext uri="{FF2B5EF4-FFF2-40B4-BE49-F238E27FC236}">
                      <a16:creationId xmlns:a16="http://schemas.microsoft.com/office/drawing/2014/main" id="{338FE11C-E821-477C-BDC1-8952EB839C0B}"/>
                    </a:ext>
                  </a:extLst>
                </p:cNvPr>
                <p:cNvSpPr txBox="1">
                  <a:spLocks noRot="1" noChangeAspect="1" noMove="1" noResize="1" noEditPoints="1" noAdjustHandles="1" noChangeArrowheads="1" noChangeShapeType="1" noTextEdit="1"/>
                </p:cNvSpPr>
                <p:nvPr/>
              </p:nvSpPr>
              <p:spPr>
                <a:xfrm>
                  <a:off x="1370714" y="2179675"/>
                  <a:ext cx="776177" cy="369332"/>
                </a:xfrm>
                <a:prstGeom prst="rect">
                  <a:avLst/>
                </a:prstGeom>
                <a:blipFill>
                  <a:blip r:embed="rId7"/>
                  <a:stretch>
                    <a:fillRect b="-22951"/>
                  </a:stretch>
                </a:blipFill>
              </p:spPr>
              <p:txBody>
                <a:bodyPr/>
                <a:lstStyle/>
                <a:p>
                  <a:r>
                    <a:rPr lang="zh-CN" altLang="en-US">
                      <a:noFill/>
                    </a:rPr>
                    <a:t> </a:t>
                  </a:r>
                </a:p>
              </p:txBody>
            </p:sp>
          </mc:Fallback>
        </mc:AlternateContent>
      </p:grpSp>
      <p:grpSp>
        <p:nvGrpSpPr>
          <p:cNvPr id="48" name="组合 47">
            <a:extLst>
              <a:ext uri="{FF2B5EF4-FFF2-40B4-BE49-F238E27FC236}">
                <a16:creationId xmlns:a16="http://schemas.microsoft.com/office/drawing/2014/main" id="{89DB3D18-5910-4742-95B3-63D7CA4D2E17}"/>
              </a:ext>
            </a:extLst>
          </p:cNvPr>
          <p:cNvGrpSpPr/>
          <p:nvPr/>
        </p:nvGrpSpPr>
        <p:grpSpPr>
          <a:xfrm>
            <a:off x="1295401" y="4259004"/>
            <a:ext cx="914400" cy="1140193"/>
            <a:chOff x="1295401" y="1408814"/>
            <a:chExt cx="914400" cy="1140193"/>
          </a:xfrm>
        </p:grpSpPr>
        <p:pic>
          <p:nvPicPr>
            <p:cNvPr id="49" name="图形 48" descr="计算机">
              <a:extLst>
                <a:ext uri="{FF2B5EF4-FFF2-40B4-BE49-F238E27FC236}">
                  <a16:creationId xmlns:a16="http://schemas.microsoft.com/office/drawing/2014/main" id="{32E81FB1-9C4F-4EE3-B392-16BD4655C13D}"/>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1295401" y="1408814"/>
              <a:ext cx="914400" cy="914400"/>
            </a:xfrm>
            <a:prstGeom prst="rect">
              <a:avLst/>
            </a:prstGeom>
          </p:spPr>
        </p:pic>
        <mc:AlternateContent xmlns:mc="http://schemas.openxmlformats.org/markup-compatibility/2006" xmlns:a14="http://schemas.microsoft.com/office/drawing/2010/main">
          <mc:Choice Requires="a14">
            <p:sp>
              <p:nvSpPr>
                <p:cNvPr id="50" name="文本框 49">
                  <a:extLst>
                    <a:ext uri="{FF2B5EF4-FFF2-40B4-BE49-F238E27FC236}">
                      <a16:creationId xmlns:a16="http://schemas.microsoft.com/office/drawing/2014/main" id="{ADECB009-D1AC-48A2-A654-CC90135ECC0A}"/>
                    </a:ext>
                  </a:extLst>
                </p:cNvPr>
                <p:cNvSpPr txBox="1"/>
                <p:nvPr/>
              </p:nvSpPr>
              <p:spPr>
                <a:xfrm>
                  <a:off x="1370714" y="2179675"/>
                  <a:ext cx="776177"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𝑝</m:t>
                            </m:r>
                          </m:e>
                          <m:sub>
                            <m:r>
                              <a:rPr lang="en-US" altLang="zh-CN" sz="2400" b="0" i="1" smtClean="0">
                                <a:latin typeface="Cambria Math" panose="02040503050406030204" pitchFamily="18" charset="0"/>
                              </a:rPr>
                              <m:t>2</m:t>
                            </m:r>
                          </m:sub>
                        </m:sSub>
                      </m:oMath>
                    </m:oMathPara>
                  </a14:m>
                  <a:endParaRPr lang="zh-CN" altLang="en-US" dirty="0"/>
                </a:p>
              </p:txBody>
            </p:sp>
          </mc:Choice>
          <mc:Fallback xmlns="">
            <p:sp>
              <p:nvSpPr>
                <p:cNvPr id="50" name="文本框 49">
                  <a:extLst>
                    <a:ext uri="{FF2B5EF4-FFF2-40B4-BE49-F238E27FC236}">
                      <a16:creationId xmlns:a16="http://schemas.microsoft.com/office/drawing/2014/main" id="{ADECB009-D1AC-48A2-A654-CC90135ECC0A}"/>
                    </a:ext>
                  </a:extLst>
                </p:cNvPr>
                <p:cNvSpPr txBox="1">
                  <a:spLocks noRot="1" noChangeAspect="1" noMove="1" noResize="1" noEditPoints="1" noAdjustHandles="1" noChangeArrowheads="1" noChangeShapeType="1" noTextEdit="1"/>
                </p:cNvSpPr>
                <p:nvPr/>
              </p:nvSpPr>
              <p:spPr>
                <a:xfrm>
                  <a:off x="1370714" y="2179675"/>
                  <a:ext cx="776177" cy="369332"/>
                </a:xfrm>
                <a:prstGeom prst="rect">
                  <a:avLst/>
                </a:prstGeom>
                <a:blipFill>
                  <a:blip r:embed="rId10"/>
                  <a:stretch>
                    <a:fillRect b="-22951"/>
                  </a:stretch>
                </a:blipFill>
              </p:spPr>
              <p:txBody>
                <a:bodyPr/>
                <a:lstStyle/>
                <a:p>
                  <a:r>
                    <a:rPr lang="zh-CN" altLang="en-US">
                      <a:noFill/>
                    </a:rPr>
                    <a:t> </a:t>
                  </a:r>
                </a:p>
              </p:txBody>
            </p:sp>
          </mc:Fallback>
        </mc:AlternateContent>
      </p:grpSp>
      <p:sp>
        <p:nvSpPr>
          <p:cNvPr id="7" name="标题 6"/>
          <p:cNvSpPr>
            <a:spLocks noGrp="1"/>
          </p:cNvSpPr>
          <p:nvPr>
            <p:ph type="title"/>
          </p:nvPr>
        </p:nvSpPr>
        <p:spPr/>
        <p:txBody>
          <a:bodyPr>
            <a:normAutofit fontScale="90000"/>
          </a:bodyPr>
          <a:lstStyle/>
          <a:p>
            <a:r>
              <a:rPr lang="en-US" dirty="0"/>
              <a:t>Why do we need </a:t>
            </a:r>
            <a:r>
              <a:rPr lang="en-US" dirty="0" smtClean="0"/>
              <a:t>to order </a:t>
            </a:r>
            <a:r>
              <a:rPr lang="en-US" dirty="0"/>
              <a:t>events?</a:t>
            </a:r>
          </a:p>
        </p:txBody>
      </p:sp>
      <p:sp>
        <p:nvSpPr>
          <p:cNvPr id="6" name="页脚占位符 5"/>
          <p:cNvSpPr>
            <a:spLocks noGrp="1"/>
          </p:cNvSpPr>
          <p:nvPr>
            <p:ph type="ftr" sz="quarter" idx="11"/>
          </p:nvPr>
        </p:nvSpPr>
        <p:spPr/>
        <p:txBody>
          <a:bodyPr/>
          <a:lstStyle/>
          <a:p>
            <a:r>
              <a:rPr lang="en-US" altLang="zh-CN" smtClean="0"/>
              <a:t>USTC-ADSL-Dist-Sys-Lecture-Note</a:t>
            </a:r>
            <a:endParaRPr lang="zh-CN" altLang="en-US"/>
          </a:p>
        </p:txBody>
      </p:sp>
      <p:sp>
        <p:nvSpPr>
          <p:cNvPr id="5" name="日期占位符 4"/>
          <p:cNvSpPr>
            <a:spLocks noGrp="1"/>
          </p:cNvSpPr>
          <p:nvPr>
            <p:ph type="dt" sz="half" idx="10"/>
          </p:nvPr>
        </p:nvSpPr>
        <p:spPr/>
        <p:txBody>
          <a:bodyPr/>
          <a:lstStyle/>
          <a:p>
            <a:fld id="{7729A7C9-5332-4D30-88A2-4BF6A8041E5E}" type="datetime1">
              <a:rPr lang="en-US" altLang="zh-CN" smtClean="0"/>
              <a:t>3/1/2020</a:t>
            </a:fld>
            <a:endParaRPr lang="zh-CN" altLang="en-US" dirty="0"/>
          </a:p>
        </p:txBody>
      </p:sp>
    </p:spTree>
    <p:extLst>
      <p:ext uri="{BB962C8B-B14F-4D97-AF65-F5344CB8AC3E}">
        <p14:creationId xmlns:p14="http://schemas.microsoft.com/office/powerpoint/2010/main" val="10067330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What can be obtained by VC?</a:t>
            </a:r>
            <a:endParaRPr lang="en-US" dirty="0"/>
          </a:p>
        </p:txBody>
      </p:sp>
      <p:sp>
        <p:nvSpPr>
          <p:cNvPr id="3" name="内容占位符 2"/>
          <p:cNvSpPr>
            <a:spLocks noGrp="1"/>
          </p:cNvSpPr>
          <p:nvPr>
            <p:ph idx="1"/>
          </p:nvPr>
        </p:nvSpPr>
        <p:spPr/>
        <p:txBody>
          <a:bodyPr/>
          <a:lstStyle/>
          <a:p>
            <a:r>
              <a:rPr lang="en-US" dirty="0" smtClean="0"/>
              <a:t>A strict partial order (Lattices)</a:t>
            </a:r>
            <a:endParaRPr lang="en-US" dirty="0"/>
          </a:p>
        </p:txBody>
      </p:sp>
      <p:sp>
        <p:nvSpPr>
          <p:cNvPr id="4" name="页脚占位符 3"/>
          <p:cNvSpPr>
            <a:spLocks noGrp="1"/>
          </p:cNvSpPr>
          <p:nvPr>
            <p:ph type="ftr" sz="quarter" idx="11"/>
          </p:nvPr>
        </p:nvSpPr>
        <p:spPr/>
        <p:txBody>
          <a:bodyPr/>
          <a:lstStyle/>
          <a:p>
            <a:r>
              <a:rPr lang="en-US" altLang="zh-CN" smtClean="0"/>
              <a:t>USTC-ADSL-Dist-Sys-Lecture-Note</a:t>
            </a:r>
            <a:endParaRPr lang="zh-CN" altLang="en-US"/>
          </a:p>
        </p:txBody>
      </p:sp>
      <p:sp>
        <p:nvSpPr>
          <p:cNvPr id="5" name="日期占位符 4"/>
          <p:cNvSpPr>
            <a:spLocks noGrp="1"/>
          </p:cNvSpPr>
          <p:nvPr>
            <p:ph type="dt" sz="half" idx="10"/>
          </p:nvPr>
        </p:nvSpPr>
        <p:spPr/>
        <p:txBody>
          <a:bodyPr/>
          <a:lstStyle/>
          <a:p>
            <a:fld id="{A11F102E-71B9-4C2C-B237-F55D6FAF2F8D}" type="datetime1">
              <a:rPr lang="en-US" altLang="zh-CN" smtClean="0"/>
              <a:t>3/1/2020</a:t>
            </a:fld>
            <a:endParaRPr lang="zh-CN" altLang="en-US" dirty="0"/>
          </a:p>
        </p:txBody>
      </p:sp>
      <p:pic>
        <p:nvPicPr>
          <p:cNvPr id="6" name="图片 5"/>
          <p:cNvPicPr>
            <a:picLocks noChangeAspect="1"/>
          </p:cNvPicPr>
          <p:nvPr/>
        </p:nvPicPr>
        <p:blipFill>
          <a:blip r:embed="rId2"/>
          <a:stretch>
            <a:fillRect/>
          </a:stretch>
        </p:blipFill>
        <p:spPr>
          <a:xfrm>
            <a:off x="1144361" y="1970314"/>
            <a:ext cx="4030045" cy="4081236"/>
          </a:xfrm>
          <a:prstGeom prst="rect">
            <a:avLst/>
          </a:prstGeom>
        </p:spPr>
      </p:pic>
      <p:sp>
        <p:nvSpPr>
          <p:cNvPr id="7" name="文本框 6"/>
          <p:cNvSpPr txBox="1"/>
          <p:nvPr/>
        </p:nvSpPr>
        <p:spPr>
          <a:xfrm>
            <a:off x="5467082" y="4376057"/>
            <a:ext cx="6494085" cy="1200329"/>
          </a:xfrm>
          <a:prstGeom prst="rect">
            <a:avLst/>
          </a:prstGeom>
          <a:noFill/>
        </p:spPr>
        <p:txBody>
          <a:bodyPr wrap="none" rtlCol="0">
            <a:spAutoFit/>
          </a:bodyPr>
          <a:lstStyle/>
          <a:p>
            <a:r>
              <a:rPr lang="en-US" dirty="0" smtClean="0"/>
              <a:t>Reading: </a:t>
            </a:r>
            <a:r>
              <a:rPr lang="en-US" dirty="0"/>
              <a:t>J. Halpern and Y. </a:t>
            </a:r>
            <a:r>
              <a:rPr lang="en-US" dirty="0" smtClean="0"/>
              <a:t>Moses</a:t>
            </a:r>
            <a:r>
              <a:rPr lang="en-US" dirty="0"/>
              <a:t/>
            </a:r>
            <a:br>
              <a:rPr lang="en-US" dirty="0"/>
            </a:br>
            <a:r>
              <a:rPr lang="en-US" dirty="0"/>
              <a:t>Knowledge and Common Knowledge in a Distributed Environment </a:t>
            </a:r>
          </a:p>
          <a:p>
            <a:r>
              <a:rPr lang="en-US" dirty="0" smtClean="0"/>
              <a:t>E.W</a:t>
            </a:r>
            <a:r>
              <a:rPr lang="en-US" dirty="0"/>
              <a:t>. </a:t>
            </a:r>
            <a:r>
              <a:rPr lang="en-US" dirty="0" err="1"/>
              <a:t>Dijkstra</a:t>
            </a:r>
            <a:r>
              <a:rPr lang="en-US" dirty="0"/>
              <a:t> Prize 2009. </a:t>
            </a:r>
            <a:br>
              <a:rPr lang="en-US" dirty="0"/>
            </a:br>
            <a:endParaRPr lang="en-US" dirty="0"/>
          </a:p>
        </p:txBody>
      </p:sp>
    </p:spTree>
    <p:extLst>
      <p:ext uri="{BB962C8B-B14F-4D97-AF65-F5344CB8AC3E}">
        <p14:creationId xmlns:p14="http://schemas.microsoft.com/office/powerpoint/2010/main" val="11166904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err="1" smtClean="0"/>
              <a:t>Usecase</a:t>
            </a:r>
            <a:r>
              <a:rPr lang="en-US" dirty="0" smtClean="0"/>
              <a:t> of Vector clock and Causality</a:t>
            </a:r>
            <a:endParaRPr lang="en-US" dirty="0"/>
          </a:p>
        </p:txBody>
      </p:sp>
      <p:sp>
        <p:nvSpPr>
          <p:cNvPr id="3" name="内容占位符 2"/>
          <p:cNvSpPr>
            <a:spLocks noGrp="1"/>
          </p:cNvSpPr>
          <p:nvPr>
            <p:ph idx="1"/>
          </p:nvPr>
        </p:nvSpPr>
        <p:spPr/>
        <p:txBody>
          <a:bodyPr>
            <a:normAutofit fontScale="92500" lnSpcReduction="10000"/>
          </a:bodyPr>
          <a:lstStyle/>
          <a:p>
            <a:r>
              <a:rPr lang="en-US" dirty="0" smtClean="0"/>
              <a:t>The importance of global states</a:t>
            </a:r>
          </a:p>
          <a:p>
            <a:pPr lvl="1"/>
            <a:r>
              <a:rPr lang="en-US" dirty="0" smtClean="0"/>
              <a:t>Sometimes, we need to detect violations of predicts over the state of a distributed application.</a:t>
            </a:r>
          </a:p>
          <a:p>
            <a:pPr lvl="2"/>
            <a:r>
              <a:rPr lang="en-US" dirty="0" smtClean="0"/>
              <a:t>i.e., the success of bank transfer</a:t>
            </a:r>
          </a:p>
          <a:p>
            <a:pPr lvl="1"/>
            <a:r>
              <a:rPr lang="en-US" dirty="0" smtClean="0"/>
              <a:t>Often used by checkpoint/snapshot</a:t>
            </a:r>
          </a:p>
          <a:p>
            <a:pPr lvl="2"/>
            <a:r>
              <a:rPr lang="en-US" dirty="0" smtClean="0"/>
              <a:t>for distributed debugging, fault tolerance</a:t>
            </a:r>
          </a:p>
          <a:p>
            <a:pPr lvl="1"/>
            <a:endParaRPr lang="en-US" dirty="0"/>
          </a:p>
          <a:p>
            <a:r>
              <a:rPr lang="en-US" dirty="0" smtClean="0"/>
              <a:t> </a:t>
            </a:r>
            <a:r>
              <a:rPr lang="en-US" dirty="0"/>
              <a:t>Hard to obtain a global state of distributed </a:t>
            </a:r>
            <a:r>
              <a:rPr lang="en-US" dirty="0" smtClean="0"/>
              <a:t>system</a:t>
            </a:r>
          </a:p>
          <a:p>
            <a:pPr lvl="1"/>
            <a:r>
              <a:rPr lang="en-US" dirty="0"/>
              <a:t>consists of states of multiple processes and channel states </a:t>
            </a:r>
            <a:endParaRPr lang="en-US" dirty="0" smtClean="0"/>
          </a:p>
          <a:p>
            <a:pPr lvl="1"/>
            <a:r>
              <a:rPr lang="en-US" dirty="0"/>
              <a:t>concurrency, independent failure, </a:t>
            </a:r>
            <a:r>
              <a:rPr lang="en-US" b="1" dirty="0"/>
              <a:t>no global </a:t>
            </a:r>
            <a:r>
              <a:rPr lang="en-US" b="1" dirty="0" smtClean="0"/>
              <a:t>clock</a:t>
            </a:r>
            <a:endParaRPr lang="en-US" dirty="0" smtClean="0"/>
          </a:p>
          <a:p>
            <a:pPr lvl="1"/>
            <a:r>
              <a:rPr lang="en-US" dirty="0"/>
              <a:t>only by message </a:t>
            </a:r>
            <a:r>
              <a:rPr lang="en-US" dirty="0" smtClean="0"/>
              <a:t>passing,  </a:t>
            </a:r>
            <a:r>
              <a:rPr lang="en-US" dirty="0"/>
              <a:t>the state of each process (data</a:t>
            </a:r>
            <a:br>
              <a:rPr lang="en-US" dirty="0"/>
            </a:br>
            <a:r>
              <a:rPr lang="en-US" dirty="0"/>
              <a:t>and variables), is private information. </a:t>
            </a:r>
            <a:br>
              <a:rPr lang="en-US" dirty="0"/>
            </a:br>
            <a:endParaRPr lang="en-US" dirty="0"/>
          </a:p>
        </p:txBody>
      </p:sp>
      <p:sp>
        <p:nvSpPr>
          <p:cNvPr id="4" name="页脚占位符 3"/>
          <p:cNvSpPr>
            <a:spLocks noGrp="1"/>
          </p:cNvSpPr>
          <p:nvPr>
            <p:ph type="ftr" sz="quarter" idx="11"/>
          </p:nvPr>
        </p:nvSpPr>
        <p:spPr/>
        <p:txBody>
          <a:bodyPr/>
          <a:lstStyle/>
          <a:p>
            <a:r>
              <a:rPr lang="en-US" altLang="zh-CN" smtClean="0"/>
              <a:t>USTC-ADSL-Dist-Sys-Lecture-Note</a:t>
            </a:r>
            <a:endParaRPr lang="zh-CN" altLang="en-US"/>
          </a:p>
        </p:txBody>
      </p:sp>
      <p:sp>
        <p:nvSpPr>
          <p:cNvPr id="5" name="日期占位符 4"/>
          <p:cNvSpPr>
            <a:spLocks noGrp="1"/>
          </p:cNvSpPr>
          <p:nvPr>
            <p:ph type="dt" sz="half" idx="10"/>
          </p:nvPr>
        </p:nvSpPr>
        <p:spPr/>
        <p:txBody>
          <a:bodyPr/>
          <a:lstStyle/>
          <a:p>
            <a:fld id="{A11F102E-71B9-4C2C-B237-F55D6FAF2F8D}" type="datetime1">
              <a:rPr lang="en-US" altLang="zh-CN" smtClean="0"/>
              <a:t>3/1/2020</a:t>
            </a:fld>
            <a:endParaRPr lang="zh-CN" altLang="en-US" dirty="0"/>
          </a:p>
        </p:txBody>
      </p:sp>
    </p:spTree>
    <p:extLst>
      <p:ext uri="{BB962C8B-B14F-4D97-AF65-F5344CB8AC3E}">
        <p14:creationId xmlns:p14="http://schemas.microsoft.com/office/powerpoint/2010/main" val="26327880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More applications</a:t>
            </a:r>
            <a:endParaRPr lang="en-US" dirty="0"/>
          </a:p>
        </p:txBody>
      </p:sp>
      <p:sp>
        <p:nvSpPr>
          <p:cNvPr id="4" name="页脚占位符 3"/>
          <p:cNvSpPr>
            <a:spLocks noGrp="1"/>
          </p:cNvSpPr>
          <p:nvPr>
            <p:ph type="ftr" sz="quarter" idx="11"/>
          </p:nvPr>
        </p:nvSpPr>
        <p:spPr/>
        <p:txBody>
          <a:bodyPr/>
          <a:lstStyle/>
          <a:p>
            <a:r>
              <a:rPr lang="en-US" altLang="zh-CN" smtClean="0"/>
              <a:t>USTC-ADSL-Dist-Sys-Lecture-Note</a:t>
            </a:r>
            <a:endParaRPr lang="zh-CN" altLang="en-US"/>
          </a:p>
        </p:txBody>
      </p:sp>
      <p:sp>
        <p:nvSpPr>
          <p:cNvPr id="5" name="日期占位符 4"/>
          <p:cNvSpPr>
            <a:spLocks noGrp="1"/>
          </p:cNvSpPr>
          <p:nvPr>
            <p:ph type="dt" sz="half" idx="10"/>
          </p:nvPr>
        </p:nvSpPr>
        <p:spPr/>
        <p:txBody>
          <a:bodyPr/>
          <a:lstStyle/>
          <a:p>
            <a:fld id="{A11F102E-71B9-4C2C-B237-F55D6FAF2F8D}" type="datetime1">
              <a:rPr lang="en-US" altLang="zh-CN" smtClean="0"/>
              <a:t>3/1/2020</a:t>
            </a:fld>
            <a:endParaRPr lang="zh-CN" altLang="en-US" dirty="0"/>
          </a:p>
        </p:txBody>
      </p:sp>
      <p:pic>
        <p:nvPicPr>
          <p:cNvPr id="7" name="图片 6"/>
          <p:cNvPicPr>
            <a:picLocks noChangeAspect="1"/>
          </p:cNvPicPr>
          <p:nvPr/>
        </p:nvPicPr>
        <p:blipFill>
          <a:blip r:embed="rId2"/>
          <a:stretch>
            <a:fillRect/>
          </a:stretch>
        </p:blipFill>
        <p:spPr>
          <a:xfrm>
            <a:off x="838200" y="1232831"/>
            <a:ext cx="8840273" cy="4968000"/>
          </a:xfrm>
          <a:prstGeom prst="rect">
            <a:avLst/>
          </a:prstGeom>
        </p:spPr>
      </p:pic>
    </p:spTree>
    <p:extLst>
      <p:ext uri="{BB962C8B-B14F-4D97-AF65-F5344CB8AC3E}">
        <p14:creationId xmlns:p14="http://schemas.microsoft.com/office/powerpoint/2010/main" val="32709811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More examples</a:t>
            </a:r>
            <a:endParaRPr lang="en-US" dirty="0"/>
          </a:p>
        </p:txBody>
      </p:sp>
      <p:sp>
        <p:nvSpPr>
          <p:cNvPr id="4" name="页脚占位符 3"/>
          <p:cNvSpPr>
            <a:spLocks noGrp="1"/>
          </p:cNvSpPr>
          <p:nvPr>
            <p:ph type="ftr" sz="quarter" idx="11"/>
          </p:nvPr>
        </p:nvSpPr>
        <p:spPr/>
        <p:txBody>
          <a:bodyPr/>
          <a:lstStyle/>
          <a:p>
            <a:r>
              <a:rPr lang="en-US" altLang="zh-CN" smtClean="0"/>
              <a:t>USTC-ADSL-Dist-Sys-Lecture-Note</a:t>
            </a:r>
            <a:endParaRPr lang="zh-CN" altLang="en-US"/>
          </a:p>
        </p:txBody>
      </p:sp>
      <p:sp>
        <p:nvSpPr>
          <p:cNvPr id="5" name="日期占位符 4"/>
          <p:cNvSpPr>
            <a:spLocks noGrp="1"/>
          </p:cNvSpPr>
          <p:nvPr>
            <p:ph type="dt" sz="half" idx="10"/>
          </p:nvPr>
        </p:nvSpPr>
        <p:spPr/>
        <p:txBody>
          <a:bodyPr/>
          <a:lstStyle/>
          <a:p>
            <a:fld id="{A11F102E-71B9-4C2C-B237-F55D6FAF2F8D}" type="datetime1">
              <a:rPr lang="en-US" altLang="zh-CN" smtClean="0"/>
              <a:t>3/1/2020</a:t>
            </a:fld>
            <a:endParaRPr lang="zh-CN" altLang="en-US" dirty="0"/>
          </a:p>
        </p:txBody>
      </p:sp>
      <p:pic>
        <p:nvPicPr>
          <p:cNvPr id="6" name="图片 5"/>
          <p:cNvPicPr>
            <a:picLocks noChangeAspect="1"/>
          </p:cNvPicPr>
          <p:nvPr/>
        </p:nvPicPr>
        <p:blipFill>
          <a:blip r:embed="rId2"/>
          <a:stretch>
            <a:fillRect/>
          </a:stretch>
        </p:blipFill>
        <p:spPr>
          <a:xfrm>
            <a:off x="838200" y="1214831"/>
            <a:ext cx="8229325" cy="5004000"/>
          </a:xfrm>
          <a:prstGeom prst="rect">
            <a:avLst/>
          </a:prstGeom>
        </p:spPr>
      </p:pic>
    </p:spTree>
    <p:extLst>
      <p:ext uri="{BB962C8B-B14F-4D97-AF65-F5344CB8AC3E}">
        <p14:creationId xmlns:p14="http://schemas.microsoft.com/office/powerpoint/2010/main" val="3385025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Global state vs global consistent state</a:t>
            </a:r>
            <a:endParaRPr lang="en-US" dirty="0"/>
          </a:p>
        </p:txBody>
      </p:sp>
      <p:sp>
        <p:nvSpPr>
          <p:cNvPr id="3" name="内容占位符 2"/>
          <p:cNvSpPr>
            <a:spLocks noGrp="1"/>
          </p:cNvSpPr>
          <p:nvPr>
            <p:ph idx="1"/>
          </p:nvPr>
        </p:nvSpPr>
        <p:spPr/>
        <p:txBody>
          <a:bodyPr/>
          <a:lstStyle/>
          <a:p>
            <a:r>
              <a:rPr lang="en-US" dirty="0"/>
              <a:t>If all processes do agree on the time, the </a:t>
            </a:r>
            <a:r>
              <a:rPr lang="en-US" dirty="0" smtClean="0"/>
              <a:t>state recorded </a:t>
            </a:r>
            <a:r>
              <a:rPr lang="en-US" dirty="0"/>
              <a:t>at processes is a global state of </a:t>
            </a:r>
            <a:r>
              <a:rPr lang="en-US" dirty="0" smtClean="0"/>
              <a:t>the system.</a:t>
            </a:r>
          </a:p>
          <a:p>
            <a:pPr lvl="1"/>
            <a:r>
              <a:rPr lang="en-US" dirty="0"/>
              <a:t>But, no perfect clock synchronization </a:t>
            </a:r>
            <a:endParaRPr lang="en-US" dirty="0" smtClean="0"/>
          </a:p>
          <a:p>
            <a:r>
              <a:rPr lang="en-US" dirty="0"/>
              <a:t>How to obtain a </a:t>
            </a:r>
            <a:r>
              <a:rPr lang="en-US" b="1" dirty="0" smtClean="0"/>
              <a:t>meaningful/consistent </a:t>
            </a:r>
            <a:r>
              <a:rPr lang="en-US" dirty="0"/>
              <a:t>global state from </a:t>
            </a:r>
            <a:r>
              <a:rPr lang="en-US" dirty="0" smtClean="0"/>
              <a:t>local states </a:t>
            </a:r>
            <a:r>
              <a:rPr lang="en-US" dirty="0"/>
              <a:t>recorded at different real times? </a:t>
            </a:r>
          </a:p>
          <a:p>
            <a:pPr lvl="1"/>
            <a:r>
              <a:rPr lang="en-US" dirty="0" smtClean="0"/>
              <a:t>i.e., no causality violations</a:t>
            </a:r>
          </a:p>
          <a:p>
            <a:r>
              <a:rPr lang="en-US" dirty="0" smtClean="0">
                <a:solidFill>
                  <a:srgbClr val="FF0000"/>
                </a:solidFill>
              </a:rPr>
              <a:t>Consistency =&gt; no violations in domain-specific ordering constraints</a:t>
            </a:r>
            <a:r>
              <a:rPr lang="en-US" dirty="0"/>
              <a:t/>
            </a:r>
            <a:br>
              <a:rPr lang="en-US" dirty="0"/>
            </a:br>
            <a:endParaRPr lang="en-US" dirty="0"/>
          </a:p>
        </p:txBody>
      </p:sp>
      <p:sp>
        <p:nvSpPr>
          <p:cNvPr id="4" name="页脚占位符 3"/>
          <p:cNvSpPr>
            <a:spLocks noGrp="1"/>
          </p:cNvSpPr>
          <p:nvPr>
            <p:ph type="ftr" sz="quarter" idx="11"/>
          </p:nvPr>
        </p:nvSpPr>
        <p:spPr/>
        <p:txBody>
          <a:bodyPr/>
          <a:lstStyle/>
          <a:p>
            <a:r>
              <a:rPr lang="en-US" altLang="zh-CN" smtClean="0"/>
              <a:t>USTC-ADSL-Dist-Sys-Lecture-Note</a:t>
            </a:r>
            <a:endParaRPr lang="zh-CN" altLang="en-US"/>
          </a:p>
        </p:txBody>
      </p:sp>
      <p:sp>
        <p:nvSpPr>
          <p:cNvPr id="5" name="日期占位符 4"/>
          <p:cNvSpPr>
            <a:spLocks noGrp="1"/>
          </p:cNvSpPr>
          <p:nvPr>
            <p:ph type="dt" sz="half" idx="10"/>
          </p:nvPr>
        </p:nvSpPr>
        <p:spPr/>
        <p:txBody>
          <a:bodyPr/>
          <a:lstStyle/>
          <a:p>
            <a:fld id="{A11F102E-71B9-4C2C-B237-F55D6FAF2F8D}" type="datetime1">
              <a:rPr lang="en-US" altLang="zh-CN" smtClean="0"/>
              <a:t>3/1/2020</a:t>
            </a:fld>
            <a:endParaRPr lang="zh-CN" altLang="en-US" dirty="0"/>
          </a:p>
        </p:txBody>
      </p:sp>
    </p:spTree>
    <p:extLst>
      <p:ext uri="{BB962C8B-B14F-4D97-AF65-F5344CB8AC3E}">
        <p14:creationId xmlns:p14="http://schemas.microsoft.com/office/powerpoint/2010/main" val="22030081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More definitions</a:t>
            </a:r>
            <a:endParaRPr lang="en-US" dirty="0"/>
          </a:p>
        </p:txBody>
      </p:sp>
      <p:sp>
        <p:nvSpPr>
          <p:cNvPr id="4" name="页脚占位符 3"/>
          <p:cNvSpPr>
            <a:spLocks noGrp="1"/>
          </p:cNvSpPr>
          <p:nvPr>
            <p:ph type="ftr" sz="quarter" idx="11"/>
          </p:nvPr>
        </p:nvSpPr>
        <p:spPr/>
        <p:txBody>
          <a:bodyPr/>
          <a:lstStyle/>
          <a:p>
            <a:r>
              <a:rPr lang="en-US" altLang="zh-CN" smtClean="0"/>
              <a:t>USTC-ADSL-Dist-Sys-Lecture-Note</a:t>
            </a:r>
            <a:endParaRPr lang="zh-CN" altLang="en-US"/>
          </a:p>
        </p:txBody>
      </p:sp>
      <p:sp>
        <p:nvSpPr>
          <p:cNvPr id="5" name="日期占位符 4"/>
          <p:cNvSpPr>
            <a:spLocks noGrp="1"/>
          </p:cNvSpPr>
          <p:nvPr>
            <p:ph type="dt" sz="half" idx="10"/>
          </p:nvPr>
        </p:nvSpPr>
        <p:spPr/>
        <p:txBody>
          <a:bodyPr/>
          <a:lstStyle/>
          <a:p>
            <a:fld id="{A11F102E-71B9-4C2C-B237-F55D6FAF2F8D}" type="datetime1">
              <a:rPr lang="en-US" altLang="zh-CN" smtClean="0"/>
              <a:t>3/1/2020</a:t>
            </a:fld>
            <a:endParaRPr lang="zh-CN" altLang="en-US" dirty="0"/>
          </a:p>
        </p:txBody>
      </p:sp>
      <p:pic>
        <p:nvPicPr>
          <p:cNvPr id="7" name="图片 6"/>
          <p:cNvPicPr>
            <a:picLocks noChangeAspect="1"/>
          </p:cNvPicPr>
          <p:nvPr/>
        </p:nvPicPr>
        <p:blipFill>
          <a:blip r:embed="rId2"/>
          <a:stretch>
            <a:fillRect/>
          </a:stretch>
        </p:blipFill>
        <p:spPr>
          <a:xfrm>
            <a:off x="838200" y="1304909"/>
            <a:ext cx="8754156" cy="5051441"/>
          </a:xfrm>
          <a:prstGeom prst="rect">
            <a:avLst/>
          </a:prstGeom>
        </p:spPr>
      </p:pic>
    </p:spTree>
    <p:extLst>
      <p:ext uri="{BB962C8B-B14F-4D97-AF65-F5344CB8AC3E}">
        <p14:creationId xmlns:p14="http://schemas.microsoft.com/office/powerpoint/2010/main" val="10634790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Cuts</a:t>
            </a:r>
            <a:endParaRPr lang="en-US" dirty="0"/>
          </a:p>
        </p:txBody>
      </p:sp>
      <p:sp>
        <p:nvSpPr>
          <p:cNvPr id="4" name="页脚占位符 3"/>
          <p:cNvSpPr>
            <a:spLocks noGrp="1"/>
          </p:cNvSpPr>
          <p:nvPr>
            <p:ph type="ftr" sz="quarter" idx="11"/>
          </p:nvPr>
        </p:nvSpPr>
        <p:spPr/>
        <p:txBody>
          <a:bodyPr/>
          <a:lstStyle/>
          <a:p>
            <a:r>
              <a:rPr lang="en-US" altLang="zh-CN" smtClean="0"/>
              <a:t>USTC-ADSL-Dist-Sys-Lecture-Note</a:t>
            </a:r>
            <a:endParaRPr lang="zh-CN" altLang="en-US"/>
          </a:p>
        </p:txBody>
      </p:sp>
      <p:sp>
        <p:nvSpPr>
          <p:cNvPr id="5" name="日期占位符 4"/>
          <p:cNvSpPr>
            <a:spLocks noGrp="1"/>
          </p:cNvSpPr>
          <p:nvPr>
            <p:ph type="dt" sz="half" idx="10"/>
          </p:nvPr>
        </p:nvSpPr>
        <p:spPr/>
        <p:txBody>
          <a:bodyPr/>
          <a:lstStyle/>
          <a:p>
            <a:fld id="{A11F102E-71B9-4C2C-B237-F55D6FAF2F8D}" type="datetime1">
              <a:rPr lang="en-US" altLang="zh-CN" smtClean="0"/>
              <a:t>3/1/2020</a:t>
            </a:fld>
            <a:endParaRPr lang="zh-CN" altLang="en-US" dirty="0"/>
          </a:p>
        </p:txBody>
      </p:sp>
      <p:pic>
        <p:nvPicPr>
          <p:cNvPr id="7" name="图片 6"/>
          <p:cNvPicPr>
            <a:picLocks noChangeAspect="1"/>
          </p:cNvPicPr>
          <p:nvPr/>
        </p:nvPicPr>
        <p:blipFill>
          <a:blip r:embed="rId2"/>
          <a:stretch>
            <a:fillRect/>
          </a:stretch>
        </p:blipFill>
        <p:spPr>
          <a:xfrm>
            <a:off x="838200" y="1264286"/>
            <a:ext cx="7567613" cy="4905090"/>
          </a:xfrm>
          <a:prstGeom prst="rect">
            <a:avLst/>
          </a:prstGeom>
        </p:spPr>
      </p:pic>
    </p:spTree>
    <p:extLst>
      <p:ext uri="{BB962C8B-B14F-4D97-AF65-F5344CB8AC3E}">
        <p14:creationId xmlns:p14="http://schemas.microsoft.com/office/powerpoint/2010/main" val="111637112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Global states and cuts</a:t>
            </a:r>
            <a:endParaRPr lang="en-US" dirty="0"/>
          </a:p>
        </p:txBody>
      </p:sp>
      <p:sp>
        <p:nvSpPr>
          <p:cNvPr id="4" name="页脚占位符 3"/>
          <p:cNvSpPr>
            <a:spLocks noGrp="1"/>
          </p:cNvSpPr>
          <p:nvPr>
            <p:ph type="ftr" sz="quarter" idx="11"/>
          </p:nvPr>
        </p:nvSpPr>
        <p:spPr/>
        <p:txBody>
          <a:bodyPr/>
          <a:lstStyle/>
          <a:p>
            <a:r>
              <a:rPr lang="en-US" altLang="zh-CN" smtClean="0"/>
              <a:t>USTC-ADSL-Dist-Sys-Lecture-Note</a:t>
            </a:r>
            <a:endParaRPr lang="zh-CN" altLang="en-US"/>
          </a:p>
        </p:txBody>
      </p:sp>
      <p:sp>
        <p:nvSpPr>
          <p:cNvPr id="5" name="日期占位符 4"/>
          <p:cNvSpPr>
            <a:spLocks noGrp="1"/>
          </p:cNvSpPr>
          <p:nvPr>
            <p:ph type="dt" sz="half" idx="10"/>
          </p:nvPr>
        </p:nvSpPr>
        <p:spPr/>
        <p:txBody>
          <a:bodyPr/>
          <a:lstStyle/>
          <a:p>
            <a:fld id="{A11F102E-71B9-4C2C-B237-F55D6FAF2F8D}" type="datetime1">
              <a:rPr lang="en-US" altLang="zh-CN" smtClean="0"/>
              <a:t>3/1/2020</a:t>
            </a:fld>
            <a:endParaRPr lang="zh-CN" altLang="en-US" dirty="0"/>
          </a:p>
        </p:txBody>
      </p:sp>
      <p:pic>
        <p:nvPicPr>
          <p:cNvPr id="6" name="图片 5"/>
          <p:cNvPicPr>
            <a:picLocks noChangeAspect="1"/>
          </p:cNvPicPr>
          <p:nvPr/>
        </p:nvPicPr>
        <p:blipFill>
          <a:blip r:embed="rId2"/>
          <a:stretch>
            <a:fillRect/>
          </a:stretch>
        </p:blipFill>
        <p:spPr>
          <a:xfrm>
            <a:off x="1154566" y="1612446"/>
            <a:ext cx="9382125" cy="3676650"/>
          </a:xfrm>
          <a:prstGeom prst="rect">
            <a:avLst/>
          </a:prstGeom>
        </p:spPr>
      </p:pic>
    </p:spTree>
    <p:extLst>
      <p:ext uri="{BB962C8B-B14F-4D97-AF65-F5344CB8AC3E}">
        <p14:creationId xmlns:p14="http://schemas.microsoft.com/office/powerpoint/2010/main" val="26524669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Consistent cuts and global states</a:t>
            </a:r>
            <a:endParaRPr lang="en-US" dirty="0"/>
          </a:p>
        </p:txBody>
      </p:sp>
      <p:sp>
        <p:nvSpPr>
          <p:cNvPr id="4" name="页脚占位符 3"/>
          <p:cNvSpPr>
            <a:spLocks noGrp="1"/>
          </p:cNvSpPr>
          <p:nvPr>
            <p:ph type="ftr" sz="quarter" idx="11"/>
          </p:nvPr>
        </p:nvSpPr>
        <p:spPr/>
        <p:txBody>
          <a:bodyPr/>
          <a:lstStyle/>
          <a:p>
            <a:r>
              <a:rPr lang="en-US" altLang="zh-CN" smtClean="0"/>
              <a:t>USTC-ADSL-Dist-Sys-Lecture-Note</a:t>
            </a:r>
            <a:endParaRPr lang="zh-CN" altLang="en-US"/>
          </a:p>
        </p:txBody>
      </p:sp>
      <p:sp>
        <p:nvSpPr>
          <p:cNvPr id="5" name="日期占位符 4"/>
          <p:cNvSpPr>
            <a:spLocks noGrp="1"/>
          </p:cNvSpPr>
          <p:nvPr>
            <p:ph type="dt" sz="half" idx="10"/>
          </p:nvPr>
        </p:nvSpPr>
        <p:spPr/>
        <p:txBody>
          <a:bodyPr/>
          <a:lstStyle/>
          <a:p>
            <a:fld id="{A11F102E-71B9-4C2C-B237-F55D6FAF2F8D}" type="datetime1">
              <a:rPr lang="en-US" altLang="zh-CN" smtClean="0"/>
              <a:t>3/1/2020</a:t>
            </a:fld>
            <a:endParaRPr lang="zh-CN" altLang="en-US" dirty="0"/>
          </a:p>
        </p:txBody>
      </p:sp>
      <p:pic>
        <p:nvPicPr>
          <p:cNvPr id="6" name="图片 5"/>
          <p:cNvPicPr>
            <a:picLocks noChangeAspect="1"/>
          </p:cNvPicPr>
          <p:nvPr/>
        </p:nvPicPr>
        <p:blipFill>
          <a:blip r:embed="rId2"/>
          <a:stretch>
            <a:fillRect/>
          </a:stretch>
        </p:blipFill>
        <p:spPr>
          <a:xfrm>
            <a:off x="996043" y="1822676"/>
            <a:ext cx="9220200" cy="3038475"/>
          </a:xfrm>
          <a:prstGeom prst="rect">
            <a:avLst/>
          </a:prstGeom>
        </p:spPr>
      </p:pic>
    </p:spTree>
    <p:extLst>
      <p:ext uri="{BB962C8B-B14F-4D97-AF65-F5344CB8AC3E}">
        <p14:creationId xmlns:p14="http://schemas.microsoft.com/office/powerpoint/2010/main" val="2091546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Question?</a:t>
            </a:r>
            <a:endParaRPr lang="en-US" dirty="0"/>
          </a:p>
        </p:txBody>
      </p:sp>
      <p:sp>
        <p:nvSpPr>
          <p:cNvPr id="3" name="内容占位符 2"/>
          <p:cNvSpPr>
            <a:spLocks noGrp="1"/>
          </p:cNvSpPr>
          <p:nvPr>
            <p:ph idx="1"/>
          </p:nvPr>
        </p:nvSpPr>
        <p:spPr/>
        <p:txBody>
          <a:bodyPr/>
          <a:lstStyle/>
          <a:p>
            <a:r>
              <a:rPr lang="en-US" dirty="0" smtClean="0"/>
              <a:t>If this cut a consistent one?</a:t>
            </a:r>
            <a:endParaRPr lang="en-US" dirty="0"/>
          </a:p>
        </p:txBody>
      </p:sp>
      <p:sp>
        <p:nvSpPr>
          <p:cNvPr id="4" name="页脚占位符 3"/>
          <p:cNvSpPr>
            <a:spLocks noGrp="1"/>
          </p:cNvSpPr>
          <p:nvPr>
            <p:ph type="ftr" sz="quarter" idx="11"/>
          </p:nvPr>
        </p:nvSpPr>
        <p:spPr/>
        <p:txBody>
          <a:bodyPr/>
          <a:lstStyle/>
          <a:p>
            <a:r>
              <a:rPr lang="en-US" altLang="zh-CN" smtClean="0"/>
              <a:t>USTC-ADSL-Dist-Sys-Lecture-Note</a:t>
            </a:r>
            <a:endParaRPr lang="zh-CN" altLang="en-US"/>
          </a:p>
        </p:txBody>
      </p:sp>
      <p:sp>
        <p:nvSpPr>
          <p:cNvPr id="5" name="日期占位符 4"/>
          <p:cNvSpPr>
            <a:spLocks noGrp="1"/>
          </p:cNvSpPr>
          <p:nvPr>
            <p:ph type="dt" sz="half" idx="10"/>
          </p:nvPr>
        </p:nvSpPr>
        <p:spPr/>
        <p:txBody>
          <a:bodyPr/>
          <a:lstStyle/>
          <a:p>
            <a:fld id="{A11F102E-71B9-4C2C-B237-F55D6FAF2F8D}" type="datetime1">
              <a:rPr lang="en-US" altLang="zh-CN" smtClean="0"/>
              <a:t>3/1/2020</a:t>
            </a:fld>
            <a:endParaRPr lang="zh-CN" altLang="en-US" dirty="0"/>
          </a:p>
        </p:txBody>
      </p:sp>
      <p:pic>
        <p:nvPicPr>
          <p:cNvPr id="6" name="图片 5"/>
          <p:cNvPicPr>
            <a:picLocks noChangeAspect="1"/>
          </p:cNvPicPr>
          <p:nvPr/>
        </p:nvPicPr>
        <p:blipFill>
          <a:blip r:embed="rId2"/>
          <a:stretch>
            <a:fillRect/>
          </a:stretch>
        </p:blipFill>
        <p:spPr>
          <a:xfrm>
            <a:off x="952500" y="3226632"/>
            <a:ext cx="6536871" cy="3086856"/>
          </a:xfrm>
          <a:prstGeom prst="rect">
            <a:avLst/>
          </a:prstGeom>
        </p:spPr>
      </p:pic>
    </p:spTree>
    <p:extLst>
      <p:ext uri="{BB962C8B-B14F-4D97-AF65-F5344CB8AC3E}">
        <p14:creationId xmlns:p14="http://schemas.microsoft.com/office/powerpoint/2010/main" val="4172232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箭头连接符 2">
            <a:extLst>
              <a:ext uri="{FF2B5EF4-FFF2-40B4-BE49-F238E27FC236}">
                <a16:creationId xmlns:a16="http://schemas.microsoft.com/office/drawing/2014/main" id="{8BC2F856-92CA-48E7-87D1-277FB1D60745}"/>
              </a:ext>
            </a:extLst>
          </p:cNvPr>
          <p:cNvCxnSpPr/>
          <p:nvPr/>
        </p:nvCxnSpPr>
        <p:spPr>
          <a:xfrm>
            <a:off x="2838892" y="1929810"/>
            <a:ext cx="597549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直接箭头连接符 7">
            <a:extLst>
              <a:ext uri="{FF2B5EF4-FFF2-40B4-BE49-F238E27FC236}">
                <a16:creationId xmlns:a16="http://schemas.microsoft.com/office/drawing/2014/main" id="{EF91A032-5AB8-48D7-856D-B92674C90963}"/>
              </a:ext>
            </a:extLst>
          </p:cNvPr>
          <p:cNvCxnSpPr/>
          <p:nvPr/>
        </p:nvCxnSpPr>
        <p:spPr>
          <a:xfrm>
            <a:off x="2838892" y="3354905"/>
            <a:ext cx="597549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直接箭头连接符 8">
            <a:extLst>
              <a:ext uri="{FF2B5EF4-FFF2-40B4-BE49-F238E27FC236}">
                <a16:creationId xmlns:a16="http://schemas.microsoft.com/office/drawing/2014/main" id="{C157B833-5462-4731-A330-88C1CBD01E3B}"/>
              </a:ext>
            </a:extLst>
          </p:cNvPr>
          <p:cNvCxnSpPr/>
          <p:nvPr/>
        </p:nvCxnSpPr>
        <p:spPr>
          <a:xfrm>
            <a:off x="2838892" y="4780000"/>
            <a:ext cx="597549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29" name="直接箭头连接符 28">
            <a:extLst>
              <a:ext uri="{FF2B5EF4-FFF2-40B4-BE49-F238E27FC236}">
                <a16:creationId xmlns:a16="http://schemas.microsoft.com/office/drawing/2014/main" id="{1A95DEE0-5964-48EB-B4F6-10ADC543D393}"/>
              </a:ext>
            </a:extLst>
          </p:cNvPr>
          <p:cNvCxnSpPr>
            <a:cxnSpLocks/>
          </p:cNvCxnSpPr>
          <p:nvPr/>
        </p:nvCxnSpPr>
        <p:spPr>
          <a:xfrm>
            <a:off x="3456856" y="2031633"/>
            <a:ext cx="562251" cy="1323272"/>
          </a:xfrm>
          <a:prstGeom prst="straightConnector1">
            <a:avLst/>
          </a:prstGeom>
          <a:ln>
            <a:prstDash val="dashDot"/>
            <a:tailEnd type="triangle"/>
          </a:ln>
        </p:spPr>
        <p:style>
          <a:lnRef idx="3">
            <a:schemeClr val="dk1"/>
          </a:lnRef>
          <a:fillRef idx="0">
            <a:schemeClr val="dk1"/>
          </a:fillRef>
          <a:effectRef idx="2">
            <a:schemeClr val="dk1"/>
          </a:effectRef>
          <a:fontRef idx="minor">
            <a:schemeClr val="tx1"/>
          </a:fontRef>
        </p:style>
      </p:cxnSp>
      <p:cxnSp>
        <p:nvCxnSpPr>
          <p:cNvPr id="31" name="直接箭头连接符 30">
            <a:extLst>
              <a:ext uri="{FF2B5EF4-FFF2-40B4-BE49-F238E27FC236}">
                <a16:creationId xmlns:a16="http://schemas.microsoft.com/office/drawing/2014/main" id="{3DD98965-C8D4-4821-9AE8-7DA75CB03AD5}"/>
              </a:ext>
            </a:extLst>
          </p:cNvPr>
          <p:cNvCxnSpPr>
            <a:cxnSpLocks/>
          </p:cNvCxnSpPr>
          <p:nvPr/>
        </p:nvCxnSpPr>
        <p:spPr>
          <a:xfrm>
            <a:off x="3355033" y="2073810"/>
            <a:ext cx="909897" cy="2706189"/>
          </a:xfrm>
          <a:prstGeom prst="straightConnector1">
            <a:avLst/>
          </a:prstGeom>
          <a:ln>
            <a:prstDash val="dashDot"/>
            <a:tailEnd type="triangle"/>
          </a:ln>
        </p:spPr>
        <p:style>
          <a:lnRef idx="3">
            <a:schemeClr val="dk1"/>
          </a:lnRef>
          <a:fillRef idx="0">
            <a:schemeClr val="dk1"/>
          </a:fillRef>
          <a:effectRef idx="2">
            <a:schemeClr val="dk1"/>
          </a:effectRef>
          <a:fontRef idx="minor">
            <a:schemeClr val="tx1"/>
          </a:fontRef>
        </p:style>
      </p:cxnSp>
      <p:sp>
        <p:nvSpPr>
          <p:cNvPr id="32" name="椭圆 31">
            <a:extLst>
              <a:ext uri="{FF2B5EF4-FFF2-40B4-BE49-F238E27FC236}">
                <a16:creationId xmlns:a16="http://schemas.microsoft.com/office/drawing/2014/main" id="{9688C4D7-E546-403F-9AB5-4177F2FFB8E8}"/>
              </a:ext>
            </a:extLst>
          </p:cNvPr>
          <p:cNvSpPr>
            <a:spLocks noChangeAspect="1"/>
          </p:cNvSpPr>
          <p:nvPr/>
        </p:nvSpPr>
        <p:spPr>
          <a:xfrm>
            <a:off x="3211033" y="1785810"/>
            <a:ext cx="288000" cy="288000"/>
          </a:xfrm>
          <a:prstGeom prst="ellipse">
            <a:avLst/>
          </a:prstGeom>
          <a:noFill/>
          <a:ln w="666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33" name="文本框 32">
                <a:extLst>
                  <a:ext uri="{FF2B5EF4-FFF2-40B4-BE49-F238E27FC236}">
                    <a16:creationId xmlns:a16="http://schemas.microsoft.com/office/drawing/2014/main" id="{61CF55F9-FC9B-4D57-8BB4-07E1668B74FB}"/>
                  </a:ext>
                </a:extLst>
              </p:cNvPr>
              <p:cNvSpPr txBox="1"/>
              <p:nvPr/>
            </p:nvSpPr>
            <p:spPr>
              <a:xfrm>
                <a:off x="3113588" y="1342537"/>
                <a:ext cx="482889" cy="3789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2400" i="1" smtClean="0">
                              <a:latin typeface="Cambria Math" panose="02040503050406030204" pitchFamily="18" charset="0"/>
                            </a:rPr>
                          </m:ctrlPr>
                        </m:sSubSupPr>
                        <m:e>
                          <m:r>
                            <a:rPr lang="en-US" altLang="zh-CN" sz="2400" b="0" i="1" smtClean="0">
                              <a:latin typeface="Cambria Math" panose="02040503050406030204" pitchFamily="18" charset="0"/>
                            </a:rPr>
                            <m:t>𝑚</m:t>
                          </m:r>
                        </m:e>
                        <m:sub>
                          <m:r>
                            <a:rPr lang="en-US" altLang="zh-CN" sz="2400" b="0" i="1" smtClean="0">
                              <a:latin typeface="Cambria Math" panose="02040503050406030204" pitchFamily="18" charset="0"/>
                            </a:rPr>
                            <m:t>0</m:t>
                          </m:r>
                        </m:sub>
                        <m:sup>
                          <m:r>
                            <a:rPr lang="en-US" altLang="zh-CN" sz="2400" b="0" i="1" smtClean="0">
                              <a:latin typeface="Cambria Math" panose="02040503050406030204" pitchFamily="18" charset="0"/>
                            </a:rPr>
                            <m:t>0</m:t>
                          </m:r>
                        </m:sup>
                      </m:sSubSup>
                    </m:oMath>
                  </m:oMathPara>
                </a14:m>
                <a:endParaRPr lang="zh-CN" altLang="en-US" sz="2400" dirty="0"/>
              </a:p>
            </p:txBody>
          </p:sp>
        </mc:Choice>
        <mc:Fallback xmlns="">
          <p:sp>
            <p:nvSpPr>
              <p:cNvPr id="33" name="文本框 32">
                <a:extLst>
                  <a:ext uri="{FF2B5EF4-FFF2-40B4-BE49-F238E27FC236}">
                    <a16:creationId xmlns:a16="http://schemas.microsoft.com/office/drawing/2014/main" id="{61CF55F9-FC9B-4D57-8BB4-07E1668B74FB}"/>
                  </a:ext>
                </a:extLst>
              </p:cNvPr>
              <p:cNvSpPr txBox="1">
                <a:spLocks noRot="1" noChangeAspect="1" noMove="1" noResize="1" noEditPoints="1" noAdjustHandles="1" noChangeArrowheads="1" noChangeShapeType="1" noTextEdit="1"/>
              </p:cNvSpPr>
              <p:nvPr/>
            </p:nvSpPr>
            <p:spPr>
              <a:xfrm>
                <a:off x="3113588" y="1342537"/>
                <a:ext cx="482889" cy="378950"/>
              </a:xfrm>
              <a:prstGeom prst="rect">
                <a:avLst/>
              </a:prstGeom>
              <a:blipFill>
                <a:blip r:embed="rId14"/>
                <a:stretch>
                  <a:fillRect l="-7595" r="-5063" b="-14516"/>
                </a:stretch>
              </a:blipFill>
            </p:spPr>
            <p:txBody>
              <a:bodyPr/>
              <a:lstStyle/>
              <a:p>
                <a:r>
                  <a:rPr lang="zh-CN" altLang="en-US">
                    <a:noFill/>
                  </a:rPr>
                  <a:t> </a:t>
                </a:r>
              </a:p>
            </p:txBody>
          </p:sp>
        </mc:Fallback>
      </mc:AlternateContent>
      <p:grpSp>
        <p:nvGrpSpPr>
          <p:cNvPr id="39" name="组合 38">
            <a:extLst>
              <a:ext uri="{FF2B5EF4-FFF2-40B4-BE49-F238E27FC236}">
                <a16:creationId xmlns:a16="http://schemas.microsoft.com/office/drawing/2014/main" id="{50CFDDEA-73FF-4179-BBBD-8A810E4F168E}"/>
              </a:ext>
            </a:extLst>
          </p:cNvPr>
          <p:cNvGrpSpPr/>
          <p:nvPr/>
        </p:nvGrpSpPr>
        <p:grpSpPr>
          <a:xfrm>
            <a:off x="1295401" y="1408814"/>
            <a:ext cx="914400" cy="1140193"/>
            <a:chOff x="1295401" y="1408814"/>
            <a:chExt cx="914400" cy="1140193"/>
          </a:xfrm>
        </p:grpSpPr>
        <p:pic>
          <p:nvPicPr>
            <p:cNvPr id="40" name="图形 39" descr="计算机">
              <a:extLst>
                <a:ext uri="{FF2B5EF4-FFF2-40B4-BE49-F238E27FC236}">
                  <a16:creationId xmlns:a16="http://schemas.microsoft.com/office/drawing/2014/main" id="{600B2397-D6EA-40AE-A35A-3D00712AADA1}"/>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tretch>
              <a:fillRect/>
            </a:stretch>
          </p:blipFill>
          <p:spPr>
            <a:xfrm>
              <a:off x="1295401" y="1408814"/>
              <a:ext cx="914400" cy="914400"/>
            </a:xfrm>
            <a:prstGeom prst="rect">
              <a:avLst/>
            </a:prstGeom>
          </p:spPr>
        </p:pic>
        <mc:AlternateContent xmlns:mc="http://schemas.openxmlformats.org/markup-compatibility/2006" xmlns:a14="http://schemas.microsoft.com/office/drawing/2010/main">
          <mc:Choice Requires="a14">
            <p:sp>
              <p:nvSpPr>
                <p:cNvPr id="42" name="文本框 41">
                  <a:extLst>
                    <a:ext uri="{FF2B5EF4-FFF2-40B4-BE49-F238E27FC236}">
                      <a16:creationId xmlns:a16="http://schemas.microsoft.com/office/drawing/2014/main" id="{BAF792E8-EB68-47F8-8E92-BB69D6BCE4EF}"/>
                    </a:ext>
                  </a:extLst>
                </p:cNvPr>
                <p:cNvSpPr txBox="1"/>
                <p:nvPr/>
              </p:nvSpPr>
              <p:spPr>
                <a:xfrm>
                  <a:off x="1370714" y="2179675"/>
                  <a:ext cx="776177"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𝑝</m:t>
                            </m:r>
                          </m:e>
                          <m:sub>
                            <m:r>
                              <a:rPr lang="en-US" altLang="zh-CN" sz="2400" b="0" i="1" smtClean="0">
                                <a:latin typeface="Cambria Math" panose="02040503050406030204" pitchFamily="18" charset="0"/>
                              </a:rPr>
                              <m:t>0</m:t>
                            </m:r>
                          </m:sub>
                        </m:sSub>
                      </m:oMath>
                    </m:oMathPara>
                  </a14:m>
                  <a:endParaRPr lang="zh-CN" altLang="en-US" dirty="0"/>
                </a:p>
              </p:txBody>
            </p:sp>
          </mc:Choice>
          <mc:Fallback xmlns="">
            <p:sp>
              <p:nvSpPr>
                <p:cNvPr id="42" name="文本框 41">
                  <a:extLst>
                    <a:ext uri="{FF2B5EF4-FFF2-40B4-BE49-F238E27FC236}">
                      <a16:creationId xmlns:a16="http://schemas.microsoft.com/office/drawing/2014/main" id="{BAF792E8-EB68-47F8-8E92-BB69D6BCE4EF}"/>
                    </a:ext>
                  </a:extLst>
                </p:cNvPr>
                <p:cNvSpPr txBox="1">
                  <a:spLocks noRot="1" noChangeAspect="1" noMove="1" noResize="1" noEditPoints="1" noAdjustHandles="1" noChangeArrowheads="1" noChangeShapeType="1" noTextEdit="1"/>
                </p:cNvSpPr>
                <p:nvPr/>
              </p:nvSpPr>
              <p:spPr>
                <a:xfrm>
                  <a:off x="1370714" y="2179675"/>
                  <a:ext cx="776177" cy="369332"/>
                </a:xfrm>
                <a:prstGeom prst="rect">
                  <a:avLst/>
                </a:prstGeom>
                <a:blipFill>
                  <a:blip r:embed="rId4"/>
                  <a:stretch>
                    <a:fillRect b="-25000"/>
                  </a:stretch>
                </a:blipFill>
              </p:spPr>
              <p:txBody>
                <a:bodyPr/>
                <a:lstStyle/>
                <a:p>
                  <a:r>
                    <a:rPr lang="zh-CN" altLang="en-US">
                      <a:noFill/>
                    </a:rPr>
                    <a:t> </a:t>
                  </a:r>
                </a:p>
              </p:txBody>
            </p:sp>
          </mc:Fallback>
        </mc:AlternateContent>
      </p:grpSp>
      <p:grpSp>
        <p:nvGrpSpPr>
          <p:cNvPr id="43" name="组合 42">
            <a:extLst>
              <a:ext uri="{FF2B5EF4-FFF2-40B4-BE49-F238E27FC236}">
                <a16:creationId xmlns:a16="http://schemas.microsoft.com/office/drawing/2014/main" id="{A4B27F4D-05F3-4B9B-893E-C33B848F05AD}"/>
              </a:ext>
            </a:extLst>
          </p:cNvPr>
          <p:cNvGrpSpPr/>
          <p:nvPr/>
        </p:nvGrpSpPr>
        <p:grpSpPr>
          <a:xfrm>
            <a:off x="1295401" y="2893017"/>
            <a:ext cx="914400" cy="1140193"/>
            <a:chOff x="1295401" y="1408814"/>
            <a:chExt cx="914400" cy="1140193"/>
          </a:xfrm>
        </p:grpSpPr>
        <p:pic>
          <p:nvPicPr>
            <p:cNvPr id="48" name="图形 47" descr="计算机">
              <a:extLst>
                <a:ext uri="{FF2B5EF4-FFF2-40B4-BE49-F238E27FC236}">
                  <a16:creationId xmlns:a16="http://schemas.microsoft.com/office/drawing/2014/main" id="{34A15233-CE2D-427A-8B80-A748C6B9382C}"/>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tretch>
              <a:fillRect/>
            </a:stretch>
          </p:blipFill>
          <p:spPr>
            <a:xfrm>
              <a:off x="1295401" y="1408814"/>
              <a:ext cx="914400" cy="914400"/>
            </a:xfrm>
            <a:prstGeom prst="rect">
              <a:avLst/>
            </a:prstGeom>
          </p:spPr>
        </p:pic>
        <mc:AlternateContent xmlns:mc="http://schemas.openxmlformats.org/markup-compatibility/2006" xmlns:a14="http://schemas.microsoft.com/office/drawing/2010/main">
          <mc:Choice Requires="a14">
            <p:sp>
              <p:nvSpPr>
                <p:cNvPr id="49" name="文本框 48">
                  <a:extLst>
                    <a:ext uri="{FF2B5EF4-FFF2-40B4-BE49-F238E27FC236}">
                      <a16:creationId xmlns:a16="http://schemas.microsoft.com/office/drawing/2014/main" id="{7B2F6AC2-0D48-40B9-A559-15CF20299838}"/>
                    </a:ext>
                  </a:extLst>
                </p:cNvPr>
                <p:cNvSpPr txBox="1"/>
                <p:nvPr/>
              </p:nvSpPr>
              <p:spPr>
                <a:xfrm>
                  <a:off x="1370714" y="2179675"/>
                  <a:ext cx="776177"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𝑝</m:t>
                            </m:r>
                          </m:e>
                          <m:sub>
                            <m:r>
                              <a:rPr lang="en-US" altLang="zh-CN" sz="2400" b="0" i="1" smtClean="0">
                                <a:latin typeface="Cambria Math" panose="02040503050406030204" pitchFamily="18" charset="0"/>
                              </a:rPr>
                              <m:t>1</m:t>
                            </m:r>
                          </m:sub>
                        </m:sSub>
                      </m:oMath>
                    </m:oMathPara>
                  </a14:m>
                  <a:endParaRPr lang="zh-CN" altLang="en-US" dirty="0"/>
                </a:p>
              </p:txBody>
            </p:sp>
          </mc:Choice>
          <mc:Fallback xmlns="">
            <p:sp>
              <p:nvSpPr>
                <p:cNvPr id="49" name="文本框 48">
                  <a:extLst>
                    <a:ext uri="{FF2B5EF4-FFF2-40B4-BE49-F238E27FC236}">
                      <a16:creationId xmlns:a16="http://schemas.microsoft.com/office/drawing/2014/main" id="{7B2F6AC2-0D48-40B9-A559-15CF20299838}"/>
                    </a:ext>
                  </a:extLst>
                </p:cNvPr>
                <p:cNvSpPr txBox="1">
                  <a:spLocks noRot="1" noChangeAspect="1" noMove="1" noResize="1" noEditPoints="1" noAdjustHandles="1" noChangeArrowheads="1" noChangeShapeType="1" noTextEdit="1"/>
                </p:cNvSpPr>
                <p:nvPr/>
              </p:nvSpPr>
              <p:spPr>
                <a:xfrm>
                  <a:off x="1370714" y="2179675"/>
                  <a:ext cx="776177" cy="369332"/>
                </a:xfrm>
                <a:prstGeom prst="rect">
                  <a:avLst/>
                </a:prstGeom>
                <a:blipFill>
                  <a:blip r:embed="rId7"/>
                  <a:stretch>
                    <a:fillRect b="-22951"/>
                  </a:stretch>
                </a:blipFill>
              </p:spPr>
              <p:txBody>
                <a:bodyPr/>
                <a:lstStyle/>
                <a:p>
                  <a:r>
                    <a:rPr lang="zh-CN" altLang="en-US">
                      <a:noFill/>
                    </a:rPr>
                    <a:t> </a:t>
                  </a:r>
                </a:p>
              </p:txBody>
            </p:sp>
          </mc:Fallback>
        </mc:AlternateContent>
      </p:grpSp>
      <p:grpSp>
        <p:nvGrpSpPr>
          <p:cNvPr id="50" name="组合 49">
            <a:extLst>
              <a:ext uri="{FF2B5EF4-FFF2-40B4-BE49-F238E27FC236}">
                <a16:creationId xmlns:a16="http://schemas.microsoft.com/office/drawing/2014/main" id="{27B7271D-386B-4592-94D8-652C31A917C7}"/>
              </a:ext>
            </a:extLst>
          </p:cNvPr>
          <p:cNvGrpSpPr/>
          <p:nvPr/>
        </p:nvGrpSpPr>
        <p:grpSpPr>
          <a:xfrm>
            <a:off x="1295401" y="4259004"/>
            <a:ext cx="914400" cy="1140193"/>
            <a:chOff x="1295401" y="1408814"/>
            <a:chExt cx="914400" cy="1140193"/>
          </a:xfrm>
        </p:grpSpPr>
        <p:pic>
          <p:nvPicPr>
            <p:cNvPr id="51" name="图形 50" descr="计算机">
              <a:extLst>
                <a:ext uri="{FF2B5EF4-FFF2-40B4-BE49-F238E27FC236}">
                  <a16:creationId xmlns:a16="http://schemas.microsoft.com/office/drawing/2014/main" id="{00C483B5-817A-4E35-9D41-92084A4CBF75}"/>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 xmlns:asvg="http://schemas.microsoft.com/office/drawing/2016/SVG/main" r:embed="rId16"/>
                </a:ext>
              </a:extLst>
            </a:blip>
            <a:stretch>
              <a:fillRect/>
            </a:stretch>
          </p:blipFill>
          <p:spPr>
            <a:xfrm>
              <a:off x="1295401" y="1408814"/>
              <a:ext cx="914400" cy="914400"/>
            </a:xfrm>
            <a:prstGeom prst="rect">
              <a:avLst/>
            </a:prstGeom>
          </p:spPr>
        </p:pic>
        <mc:AlternateContent xmlns:mc="http://schemas.openxmlformats.org/markup-compatibility/2006" xmlns:a14="http://schemas.microsoft.com/office/drawing/2010/main">
          <mc:Choice Requires="a14">
            <p:sp>
              <p:nvSpPr>
                <p:cNvPr id="52" name="文本框 51">
                  <a:extLst>
                    <a:ext uri="{FF2B5EF4-FFF2-40B4-BE49-F238E27FC236}">
                      <a16:creationId xmlns:a16="http://schemas.microsoft.com/office/drawing/2014/main" id="{76A2A843-FC90-486A-A462-7C537181789A}"/>
                    </a:ext>
                  </a:extLst>
                </p:cNvPr>
                <p:cNvSpPr txBox="1"/>
                <p:nvPr/>
              </p:nvSpPr>
              <p:spPr>
                <a:xfrm>
                  <a:off x="1370714" y="2179675"/>
                  <a:ext cx="776177"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𝑝</m:t>
                            </m:r>
                          </m:e>
                          <m:sub>
                            <m:r>
                              <a:rPr lang="en-US" altLang="zh-CN" sz="2400" b="0" i="1" smtClean="0">
                                <a:latin typeface="Cambria Math" panose="02040503050406030204" pitchFamily="18" charset="0"/>
                              </a:rPr>
                              <m:t>2</m:t>
                            </m:r>
                          </m:sub>
                        </m:sSub>
                      </m:oMath>
                    </m:oMathPara>
                  </a14:m>
                  <a:endParaRPr lang="zh-CN" altLang="en-US" dirty="0"/>
                </a:p>
              </p:txBody>
            </p:sp>
          </mc:Choice>
          <mc:Fallback xmlns="">
            <p:sp>
              <p:nvSpPr>
                <p:cNvPr id="52" name="文本框 51">
                  <a:extLst>
                    <a:ext uri="{FF2B5EF4-FFF2-40B4-BE49-F238E27FC236}">
                      <a16:creationId xmlns:a16="http://schemas.microsoft.com/office/drawing/2014/main" id="{76A2A843-FC90-486A-A462-7C537181789A}"/>
                    </a:ext>
                  </a:extLst>
                </p:cNvPr>
                <p:cNvSpPr txBox="1">
                  <a:spLocks noRot="1" noChangeAspect="1" noMove="1" noResize="1" noEditPoints="1" noAdjustHandles="1" noChangeArrowheads="1" noChangeShapeType="1" noTextEdit="1"/>
                </p:cNvSpPr>
                <p:nvPr/>
              </p:nvSpPr>
              <p:spPr>
                <a:xfrm>
                  <a:off x="1370714" y="2179675"/>
                  <a:ext cx="776177" cy="369332"/>
                </a:xfrm>
                <a:prstGeom prst="rect">
                  <a:avLst/>
                </a:prstGeom>
                <a:blipFill>
                  <a:blip r:embed="rId10"/>
                  <a:stretch>
                    <a:fillRect b="-22951"/>
                  </a:stretch>
                </a:blipFill>
              </p:spPr>
              <p:txBody>
                <a:bodyPr/>
                <a:lstStyle/>
                <a:p>
                  <a:r>
                    <a:rPr lang="zh-CN" altLang="en-US">
                      <a:noFill/>
                    </a:rPr>
                    <a:t> </a:t>
                  </a:r>
                </a:p>
              </p:txBody>
            </p:sp>
          </mc:Fallback>
        </mc:AlternateContent>
      </p:grpSp>
      <p:sp>
        <p:nvSpPr>
          <p:cNvPr id="53" name="椭圆 52">
            <a:extLst>
              <a:ext uri="{FF2B5EF4-FFF2-40B4-BE49-F238E27FC236}">
                <a16:creationId xmlns:a16="http://schemas.microsoft.com/office/drawing/2014/main" id="{F80FA3CB-84C6-4840-9114-0361681499F4}"/>
              </a:ext>
            </a:extLst>
          </p:cNvPr>
          <p:cNvSpPr>
            <a:spLocks noChangeAspect="1"/>
          </p:cNvSpPr>
          <p:nvPr/>
        </p:nvSpPr>
        <p:spPr>
          <a:xfrm>
            <a:off x="4177610" y="3199469"/>
            <a:ext cx="288000" cy="288000"/>
          </a:xfrm>
          <a:prstGeom prst="ellipse">
            <a:avLst/>
          </a:prstGeom>
          <a:noFill/>
          <a:ln w="666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54" name="文本框 53">
                <a:extLst>
                  <a:ext uri="{FF2B5EF4-FFF2-40B4-BE49-F238E27FC236}">
                    <a16:creationId xmlns:a16="http://schemas.microsoft.com/office/drawing/2014/main" id="{0BBFD297-F20E-4B94-8E37-DA577CC69351}"/>
                  </a:ext>
                </a:extLst>
              </p:cNvPr>
              <p:cNvSpPr txBox="1"/>
              <p:nvPr/>
            </p:nvSpPr>
            <p:spPr>
              <a:xfrm>
                <a:off x="4080165" y="2756196"/>
                <a:ext cx="482888" cy="3789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2400" i="1" smtClean="0">
                              <a:latin typeface="Cambria Math" panose="02040503050406030204" pitchFamily="18" charset="0"/>
                            </a:rPr>
                          </m:ctrlPr>
                        </m:sSubSupPr>
                        <m:e>
                          <m:r>
                            <a:rPr lang="en-US" altLang="zh-CN" sz="2400" b="0" i="1" smtClean="0">
                              <a:latin typeface="Cambria Math" panose="02040503050406030204" pitchFamily="18" charset="0"/>
                            </a:rPr>
                            <m:t>𝑚</m:t>
                          </m:r>
                        </m:e>
                        <m:sub>
                          <m:r>
                            <a:rPr lang="en-US" altLang="zh-CN" sz="2400" b="0" i="1" smtClean="0">
                              <a:latin typeface="Cambria Math" panose="02040503050406030204" pitchFamily="18" charset="0"/>
                            </a:rPr>
                            <m:t>0</m:t>
                          </m:r>
                        </m:sub>
                        <m:sup>
                          <m:r>
                            <a:rPr lang="en-US" altLang="zh-CN" sz="2400" b="0" i="1" smtClean="0">
                              <a:latin typeface="Cambria Math" panose="02040503050406030204" pitchFamily="18" charset="0"/>
                            </a:rPr>
                            <m:t>0</m:t>
                          </m:r>
                        </m:sup>
                      </m:sSubSup>
                    </m:oMath>
                  </m:oMathPara>
                </a14:m>
                <a:endParaRPr lang="zh-CN" altLang="en-US" sz="2400" dirty="0"/>
              </a:p>
            </p:txBody>
          </p:sp>
        </mc:Choice>
        <mc:Fallback xmlns="">
          <p:sp>
            <p:nvSpPr>
              <p:cNvPr id="54" name="文本框 53">
                <a:extLst>
                  <a:ext uri="{FF2B5EF4-FFF2-40B4-BE49-F238E27FC236}">
                    <a16:creationId xmlns:a16="http://schemas.microsoft.com/office/drawing/2014/main" id="{0BBFD297-F20E-4B94-8E37-DA577CC69351}"/>
                  </a:ext>
                </a:extLst>
              </p:cNvPr>
              <p:cNvSpPr txBox="1">
                <a:spLocks noRot="1" noChangeAspect="1" noMove="1" noResize="1" noEditPoints="1" noAdjustHandles="1" noChangeArrowheads="1" noChangeShapeType="1" noTextEdit="1"/>
              </p:cNvSpPr>
              <p:nvPr/>
            </p:nvSpPr>
            <p:spPr>
              <a:xfrm>
                <a:off x="4080165" y="2756196"/>
                <a:ext cx="482888" cy="378950"/>
              </a:xfrm>
              <a:prstGeom prst="rect">
                <a:avLst/>
              </a:prstGeom>
              <a:blipFill>
                <a:blip r:embed="rId17"/>
                <a:stretch>
                  <a:fillRect l="-6250" r="-3750" b="-14516"/>
                </a:stretch>
              </a:blipFill>
            </p:spPr>
            <p:txBody>
              <a:bodyPr/>
              <a:lstStyle/>
              <a:p>
                <a:r>
                  <a:rPr lang="zh-CN" altLang="en-US">
                    <a:noFill/>
                  </a:rPr>
                  <a:t> </a:t>
                </a:r>
              </a:p>
            </p:txBody>
          </p:sp>
        </mc:Fallback>
      </mc:AlternateContent>
      <p:sp>
        <p:nvSpPr>
          <p:cNvPr id="55" name="椭圆 54">
            <a:extLst>
              <a:ext uri="{FF2B5EF4-FFF2-40B4-BE49-F238E27FC236}">
                <a16:creationId xmlns:a16="http://schemas.microsoft.com/office/drawing/2014/main" id="{595DD96D-E052-41CC-815F-619C8C9D0789}"/>
              </a:ext>
            </a:extLst>
          </p:cNvPr>
          <p:cNvSpPr>
            <a:spLocks noChangeAspect="1"/>
          </p:cNvSpPr>
          <p:nvPr/>
        </p:nvSpPr>
        <p:spPr>
          <a:xfrm>
            <a:off x="4361909" y="4638402"/>
            <a:ext cx="288000" cy="288000"/>
          </a:xfrm>
          <a:prstGeom prst="ellipse">
            <a:avLst/>
          </a:prstGeom>
          <a:noFill/>
          <a:ln w="666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56" name="文本框 55">
                <a:extLst>
                  <a:ext uri="{FF2B5EF4-FFF2-40B4-BE49-F238E27FC236}">
                    <a16:creationId xmlns:a16="http://schemas.microsoft.com/office/drawing/2014/main" id="{F4043EFF-ED6D-46F6-8FFD-DD4D670694C3}"/>
                  </a:ext>
                </a:extLst>
              </p:cNvPr>
              <p:cNvSpPr txBox="1"/>
              <p:nvPr/>
            </p:nvSpPr>
            <p:spPr>
              <a:xfrm>
                <a:off x="4264464" y="4195129"/>
                <a:ext cx="482888" cy="3789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2400" i="1" smtClean="0">
                              <a:latin typeface="Cambria Math" panose="02040503050406030204" pitchFamily="18" charset="0"/>
                            </a:rPr>
                          </m:ctrlPr>
                        </m:sSubSupPr>
                        <m:e>
                          <m:r>
                            <a:rPr lang="en-US" altLang="zh-CN" sz="2400" b="0" i="1" smtClean="0">
                              <a:latin typeface="Cambria Math" panose="02040503050406030204" pitchFamily="18" charset="0"/>
                            </a:rPr>
                            <m:t>𝑚</m:t>
                          </m:r>
                        </m:e>
                        <m:sub>
                          <m:r>
                            <a:rPr lang="en-US" altLang="zh-CN" sz="2400" b="0" i="1" smtClean="0">
                              <a:latin typeface="Cambria Math" panose="02040503050406030204" pitchFamily="18" charset="0"/>
                            </a:rPr>
                            <m:t>0</m:t>
                          </m:r>
                        </m:sub>
                        <m:sup>
                          <m:r>
                            <a:rPr lang="en-US" altLang="zh-CN" sz="2400" b="0" i="1" smtClean="0">
                              <a:latin typeface="Cambria Math" panose="02040503050406030204" pitchFamily="18" charset="0"/>
                            </a:rPr>
                            <m:t>0</m:t>
                          </m:r>
                        </m:sup>
                      </m:sSubSup>
                    </m:oMath>
                  </m:oMathPara>
                </a14:m>
                <a:endParaRPr lang="zh-CN" altLang="en-US" sz="2400" dirty="0"/>
              </a:p>
            </p:txBody>
          </p:sp>
        </mc:Choice>
        <mc:Fallback xmlns="">
          <p:sp>
            <p:nvSpPr>
              <p:cNvPr id="56" name="文本框 55">
                <a:extLst>
                  <a:ext uri="{FF2B5EF4-FFF2-40B4-BE49-F238E27FC236}">
                    <a16:creationId xmlns:a16="http://schemas.microsoft.com/office/drawing/2014/main" id="{F4043EFF-ED6D-46F6-8FFD-DD4D670694C3}"/>
                  </a:ext>
                </a:extLst>
              </p:cNvPr>
              <p:cNvSpPr txBox="1">
                <a:spLocks noRot="1" noChangeAspect="1" noMove="1" noResize="1" noEditPoints="1" noAdjustHandles="1" noChangeArrowheads="1" noChangeShapeType="1" noTextEdit="1"/>
              </p:cNvSpPr>
              <p:nvPr/>
            </p:nvSpPr>
            <p:spPr>
              <a:xfrm>
                <a:off x="4264464" y="4195129"/>
                <a:ext cx="482888" cy="378950"/>
              </a:xfrm>
              <a:prstGeom prst="rect">
                <a:avLst/>
              </a:prstGeom>
              <a:blipFill>
                <a:blip r:embed="rId18"/>
                <a:stretch>
                  <a:fillRect l="-7595" r="-5063" b="-14516"/>
                </a:stretch>
              </a:blipFill>
            </p:spPr>
            <p:txBody>
              <a:bodyPr/>
              <a:lstStyle/>
              <a:p>
                <a:r>
                  <a:rPr lang="zh-CN" altLang="en-US">
                    <a:noFill/>
                  </a:rPr>
                  <a:t> </a:t>
                </a:r>
              </a:p>
            </p:txBody>
          </p:sp>
        </mc:Fallback>
      </mc:AlternateContent>
      <p:sp>
        <p:nvSpPr>
          <p:cNvPr id="7" name="标题 6"/>
          <p:cNvSpPr>
            <a:spLocks noGrp="1"/>
          </p:cNvSpPr>
          <p:nvPr>
            <p:ph type="title"/>
          </p:nvPr>
        </p:nvSpPr>
        <p:spPr/>
        <p:txBody>
          <a:bodyPr>
            <a:normAutofit fontScale="90000"/>
          </a:bodyPr>
          <a:lstStyle/>
          <a:p>
            <a:r>
              <a:rPr lang="en-US" dirty="0"/>
              <a:t>Why do we need </a:t>
            </a:r>
            <a:r>
              <a:rPr lang="en-US" dirty="0" smtClean="0"/>
              <a:t>to order </a:t>
            </a:r>
            <a:r>
              <a:rPr lang="en-US" dirty="0"/>
              <a:t>events?</a:t>
            </a:r>
          </a:p>
        </p:txBody>
      </p:sp>
      <p:sp>
        <p:nvSpPr>
          <p:cNvPr id="6" name="页脚占位符 5"/>
          <p:cNvSpPr>
            <a:spLocks noGrp="1"/>
          </p:cNvSpPr>
          <p:nvPr>
            <p:ph type="ftr" sz="quarter" idx="11"/>
          </p:nvPr>
        </p:nvSpPr>
        <p:spPr/>
        <p:txBody>
          <a:bodyPr/>
          <a:lstStyle/>
          <a:p>
            <a:r>
              <a:rPr lang="en-US" altLang="zh-CN" smtClean="0"/>
              <a:t>USTC-ADSL-Dist-Sys-Lecture-Note</a:t>
            </a:r>
            <a:endParaRPr lang="zh-CN" altLang="en-US"/>
          </a:p>
        </p:txBody>
      </p:sp>
      <p:sp>
        <p:nvSpPr>
          <p:cNvPr id="5" name="日期占位符 4"/>
          <p:cNvSpPr>
            <a:spLocks noGrp="1"/>
          </p:cNvSpPr>
          <p:nvPr>
            <p:ph type="dt" sz="half" idx="10"/>
          </p:nvPr>
        </p:nvSpPr>
        <p:spPr/>
        <p:txBody>
          <a:bodyPr/>
          <a:lstStyle/>
          <a:p>
            <a:fld id="{AF420C6F-51D9-421A-A76F-ACC1AC6BBBE8}" type="datetime1">
              <a:rPr lang="en-US" altLang="zh-CN" smtClean="0"/>
              <a:t>3/1/2020</a:t>
            </a:fld>
            <a:endParaRPr lang="zh-CN" altLang="en-US" dirty="0"/>
          </a:p>
        </p:txBody>
      </p:sp>
    </p:spTree>
    <p:extLst>
      <p:ext uri="{BB962C8B-B14F-4D97-AF65-F5344CB8AC3E}">
        <p14:creationId xmlns:p14="http://schemas.microsoft.com/office/powerpoint/2010/main" val="11781306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Question?</a:t>
            </a:r>
            <a:endParaRPr lang="en-US" dirty="0"/>
          </a:p>
        </p:txBody>
      </p:sp>
      <p:sp>
        <p:nvSpPr>
          <p:cNvPr id="3" name="内容占位符 2"/>
          <p:cNvSpPr>
            <a:spLocks noGrp="1"/>
          </p:cNvSpPr>
          <p:nvPr>
            <p:ph idx="1"/>
          </p:nvPr>
        </p:nvSpPr>
        <p:spPr/>
        <p:txBody>
          <a:bodyPr/>
          <a:lstStyle/>
          <a:p>
            <a:r>
              <a:rPr lang="en-US" dirty="0" smtClean="0"/>
              <a:t>If this cut a consistent one?</a:t>
            </a:r>
          </a:p>
          <a:p>
            <a:r>
              <a:rPr lang="en-US" dirty="0">
                <a:solidFill>
                  <a:srgbClr val="FF0000"/>
                </a:solidFill>
              </a:rPr>
              <a:t>Not a consistent global state: </a:t>
            </a:r>
            <a:r>
              <a:rPr lang="en-US" dirty="0"/>
              <a:t>the cut </a:t>
            </a:r>
            <a:r>
              <a:rPr lang="en-US" dirty="0" smtClean="0"/>
              <a:t>contains the </a:t>
            </a:r>
            <a:r>
              <a:rPr lang="en-US" dirty="0"/>
              <a:t>event corresponding to the receipt of </a:t>
            </a:r>
            <a:r>
              <a:rPr lang="en-US" dirty="0" smtClean="0"/>
              <a:t>the last </a:t>
            </a:r>
            <a:r>
              <a:rPr lang="en-US" dirty="0"/>
              <a:t>message by but not the </a:t>
            </a:r>
            <a:r>
              <a:rPr lang="en-US" dirty="0" smtClean="0"/>
              <a:t>corresponding send event. </a:t>
            </a:r>
            <a:r>
              <a:rPr lang="en-US" dirty="0"/>
              <a:t/>
            </a:r>
            <a:br>
              <a:rPr lang="en-US" dirty="0"/>
            </a:br>
            <a:endParaRPr lang="en-US" dirty="0"/>
          </a:p>
        </p:txBody>
      </p:sp>
      <p:sp>
        <p:nvSpPr>
          <p:cNvPr id="4" name="页脚占位符 3"/>
          <p:cNvSpPr>
            <a:spLocks noGrp="1"/>
          </p:cNvSpPr>
          <p:nvPr>
            <p:ph type="ftr" sz="quarter" idx="11"/>
          </p:nvPr>
        </p:nvSpPr>
        <p:spPr/>
        <p:txBody>
          <a:bodyPr/>
          <a:lstStyle/>
          <a:p>
            <a:r>
              <a:rPr lang="en-US" altLang="zh-CN" smtClean="0"/>
              <a:t>USTC-ADSL-Dist-Sys-Lecture-Note</a:t>
            </a:r>
            <a:endParaRPr lang="zh-CN" altLang="en-US"/>
          </a:p>
        </p:txBody>
      </p:sp>
      <p:sp>
        <p:nvSpPr>
          <p:cNvPr id="5" name="日期占位符 4"/>
          <p:cNvSpPr>
            <a:spLocks noGrp="1"/>
          </p:cNvSpPr>
          <p:nvPr>
            <p:ph type="dt" sz="half" idx="10"/>
          </p:nvPr>
        </p:nvSpPr>
        <p:spPr/>
        <p:txBody>
          <a:bodyPr/>
          <a:lstStyle/>
          <a:p>
            <a:fld id="{A11F102E-71B9-4C2C-B237-F55D6FAF2F8D}" type="datetime1">
              <a:rPr lang="en-US" altLang="zh-CN" smtClean="0"/>
              <a:t>3/1/2020</a:t>
            </a:fld>
            <a:endParaRPr lang="zh-CN" altLang="en-US" dirty="0"/>
          </a:p>
        </p:txBody>
      </p:sp>
      <p:pic>
        <p:nvPicPr>
          <p:cNvPr id="6" name="图片 5"/>
          <p:cNvPicPr>
            <a:picLocks noChangeAspect="1"/>
          </p:cNvPicPr>
          <p:nvPr/>
        </p:nvPicPr>
        <p:blipFill>
          <a:blip r:embed="rId2"/>
          <a:stretch>
            <a:fillRect/>
          </a:stretch>
        </p:blipFill>
        <p:spPr>
          <a:xfrm>
            <a:off x="952500" y="3226632"/>
            <a:ext cx="6536871" cy="3086856"/>
          </a:xfrm>
          <a:prstGeom prst="rect">
            <a:avLst/>
          </a:prstGeom>
        </p:spPr>
      </p:pic>
    </p:spTree>
    <p:extLst>
      <p:ext uri="{BB962C8B-B14F-4D97-AF65-F5344CB8AC3E}">
        <p14:creationId xmlns:p14="http://schemas.microsoft.com/office/powerpoint/2010/main" val="37427810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More examples</a:t>
            </a:r>
            <a:endParaRPr lang="en-US" dirty="0"/>
          </a:p>
        </p:txBody>
      </p:sp>
      <p:sp>
        <p:nvSpPr>
          <p:cNvPr id="4" name="页脚占位符 3"/>
          <p:cNvSpPr>
            <a:spLocks noGrp="1"/>
          </p:cNvSpPr>
          <p:nvPr>
            <p:ph type="ftr" sz="quarter" idx="11"/>
          </p:nvPr>
        </p:nvSpPr>
        <p:spPr/>
        <p:txBody>
          <a:bodyPr/>
          <a:lstStyle/>
          <a:p>
            <a:r>
              <a:rPr lang="en-US" altLang="zh-CN" smtClean="0"/>
              <a:t>USTC-ADSL-Dist-Sys-Lecture-Note</a:t>
            </a:r>
            <a:endParaRPr lang="zh-CN" altLang="en-US"/>
          </a:p>
        </p:txBody>
      </p:sp>
      <p:sp>
        <p:nvSpPr>
          <p:cNvPr id="5" name="日期占位符 4"/>
          <p:cNvSpPr>
            <a:spLocks noGrp="1"/>
          </p:cNvSpPr>
          <p:nvPr>
            <p:ph type="dt" sz="half" idx="10"/>
          </p:nvPr>
        </p:nvSpPr>
        <p:spPr/>
        <p:txBody>
          <a:bodyPr/>
          <a:lstStyle/>
          <a:p>
            <a:fld id="{A11F102E-71B9-4C2C-B237-F55D6FAF2F8D}" type="datetime1">
              <a:rPr lang="en-US" altLang="zh-CN" smtClean="0"/>
              <a:t>3/1/2020</a:t>
            </a:fld>
            <a:endParaRPr lang="zh-CN" altLang="en-US" dirty="0"/>
          </a:p>
        </p:txBody>
      </p:sp>
      <p:pic>
        <p:nvPicPr>
          <p:cNvPr id="6" name="图片 5"/>
          <p:cNvPicPr>
            <a:picLocks noChangeAspect="1"/>
          </p:cNvPicPr>
          <p:nvPr/>
        </p:nvPicPr>
        <p:blipFill>
          <a:blip r:embed="rId2"/>
          <a:stretch>
            <a:fillRect/>
          </a:stretch>
        </p:blipFill>
        <p:spPr>
          <a:xfrm>
            <a:off x="838200" y="1678481"/>
            <a:ext cx="9124950" cy="4076700"/>
          </a:xfrm>
          <a:prstGeom prst="rect">
            <a:avLst/>
          </a:prstGeom>
        </p:spPr>
      </p:pic>
    </p:spTree>
    <p:extLst>
      <p:ext uri="{BB962C8B-B14F-4D97-AF65-F5344CB8AC3E}">
        <p14:creationId xmlns:p14="http://schemas.microsoft.com/office/powerpoint/2010/main" val="25088836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Next task</a:t>
            </a:r>
            <a:endParaRPr lang="en-US" dirty="0"/>
          </a:p>
        </p:txBody>
      </p:sp>
      <p:sp>
        <p:nvSpPr>
          <p:cNvPr id="3" name="内容占位符 2"/>
          <p:cNvSpPr>
            <a:spLocks noGrp="1"/>
          </p:cNvSpPr>
          <p:nvPr>
            <p:ph idx="1"/>
          </p:nvPr>
        </p:nvSpPr>
        <p:spPr/>
        <p:txBody>
          <a:bodyPr/>
          <a:lstStyle/>
          <a:p>
            <a:r>
              <a:rPr lang="en-US" dirty="0"/>
              <a:t>Develop a protocol by which a processor can </a:t>
            </a:r>
            <a:r>
              <a:rPr lang="en-US" dirty="0" smtClean="0"/>
              <a:t>build a </a:t>
            </a:r>
            <a:r>
              <a:rPr lang="en-US" dirty="0"/>
              <a:t>consistent global </a:t>
            </a:r>
            <a:r>
              <a:rPr lang="en-US" dirty="0" smtClean="0"/>
              <a:t>state</a:t>
            </a:r>
          </a:p>
          <a:p>
            <a:r>
              <a:rPr lang="en-US" dirty="0"/>
              <a:t>‘Snapshot’ algorithm, [</a:t>
            </a:r>
            <a:r>
              <a:rPr lang="en-US" dirty="0" err="1"/>
              <a:t>Chandy</a:t>
            </a:r>
            <a:r>
              <a:rPr lang="en-US" dirty="0"/>
              <a:t> &amp; </a:t>
            </a:r>
            <a:r>
              <a:rPr lang="en-US" dirty="0" err="1"/>
              <a:t>Lamport</a:t>
            </a:r>
            <a:r>
              <a:rPr lang="en-US" dirty="0"/>
              <a:t> 1985]: </a:t>
            </a:r>
            <a:r>
              <a:rPr lang="en-US" dirty="0" smtClean="0"/>
              <a:t>to determine </a:t>
            </a:r>
            <a:r>
              <a:rPr lang="en-US" dirty="0"/>
              <a:t>global states of distributed systems. </a:t>
            </a:r>
            <a:endParaRPr lang="en-US" dirty="0" smtClean="0"/>
          </a:p>
          <a:p>
            <a:pPr lvl="1"/>
            <a:r>
              <a:rPr lang="en-US" dirty="0"/>
              <a:t>It’s a distributed algorithm to collect local states. </a:t>
            </a:r>
            <a:br>
              <a:rPr lang="en-US" dirty="0"/>
            </a:br>
            <a:endParaRPr lang="en-US" dirty="0" smtClean="0"/>
          </a:p>
          <a:p>
            <a:endParaRPr lang="en-US" dirty="0"/>
          </a:p>
        </p:txBody>
      </p:sp>
      <p:sp>
        <p:nvSpPr>
          <p:cNvPr id="4" name="页脚占位符 3"/>
          <p:cNvSpPr>
            <a:spLocks noGrp="1"/>
          </p:cNvSpPr>
          <p:nvPr>
            <p:ph type="ftr" sz="quarter" idx="11"/>
          </p:nvPr>
        </p:nvSpPr>
        <p:spPr/>
        <p:txBody>
          <a:bodyPr/>
          <a:lstStyle/>
          <a:p>
            <a:r>
              <a:rPr lang="en-US" altLang="zh-CN" smtClean="0"/>
              <a:t>USTC-ADSL-Dist-Sys-Lecture-Note</a:t>
            </a:r>
            <a:endParaRPr lang="zh-CN" altLang="en-US"/>
          </a:p>
        </p:txBody>
      </p:sp>
      <p:sp>
        <p:nvSpPr>
          <p:cNvPr id="5" name="日期占位符 4"/>
          <p:cNvSpPr>
            <a:spLocks noGrp="1"/>
          </p:cNvSpPr>
          <p:nvPr>
            <p:ph type="dt" sz="half" idx="10"/>
          </p:nvPr>
        </p:nvSpPr>
        <p:spPr/>
        <p:txBody>
          <a:bodyPr/>
          <a:lstStyle/>
          <a:p>
            <a:fld id="{A11F102E-71B9-4C2C-B237-F55D6FAF2F8D}" type="datetime1">
              <a:rPr lang="en-US" altLang="zh-CN" smtClean="0"/>
              <a:t>3/1/2020</a:t>
            </a:fld>
            <a:endParaRPr lang="zh-CN" altLang="en-US" dirty="0"/>
          </a:p>
        </p:txBody>
      </p:sp>
      <p:sp>
        <p:nvSpPr>
          <p:cNvPr id="6" name="文本框 5"/>
          <p:cNvSpPr txBox="1"/>
          <p:nvPr/>
        </p:nvSpPr>
        <p:spPr>
          <a:xfrm>
            <a:off x="2046514" y="5421086"/>
            <a:ext cx="7866256" cy="646331"/>
          </a:xfrm>
          <a:prstGeom prst="rect">
            <a:avLst/>
          </a:prstGeom>
          <a:noFill/>
        </p:spPr>
        <p:txBody>
          <a:bodyPr wrap="none" rtlCol="0">
            <a:spAutoFit/>
          </a:bodyPr>
          <a:lstStyle/>
          <a:p>
            <a:r>
              <a:rPr lang="en-US" dirty="0"/>
              <a:t>Reading</a:t>
            </a:r>
            <a:r>
              <a:rPr lang="en-US" dirty="0" smtClean="0"/>
              <a:t>: Distributed </a:t>
            </a:r>
            <a:r>
              <a:rPr lang="en-US" dirty="0"/>
              <a:t>Snapshots: Determining Global States of Distributed </a:t>
            </a:r>
            <a:r>
              <a:rPr lang="en-US" dirty="0" smtClean="0"/>
              <a:t>Systems</a:t>
            </a:r>
          </a:p>
          <a:p>
            <a:r>
              <a:rPr lang="en-US" dirty="0"/>
              <a:t> </a:t>
            </a:r>
            <a:r>
              <a:rPr lang="en-US" dirty="0" smtClean="0"/>
              <a:t>               </a:t>
            </a:r>
            <a:r>
              <a:rPr lang="en-US" dirty="0">
                <a:hlinkClick r:id="rId2"/>
              </a:rPr>
              <a:t>https://lamport.azurewebsites.net/pubs/chandy.pdf</a:t>
            </a:r>
            <a:r>
              <a:rPr lang="en-US" dirty="0" smtClean="0"/>
              <a:t>  </a:t>
            </a:r>
            <a:endParaRPr lang="en-US" dirty="0"/>
          </a:p>
        </p:txBody>
      </p:sp>
    </p:spTree>
    <p:extLst>
      <p:ext uri="{BB962C8B-B14F-4D97-AF65-F5344CB8AC3E}">
        <p14:creationId xmlns:p14="http://schemas.microsoft.com/office/powerpoint/2010/main" val="22180726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Algorithm: first glance</a:t>
            </a:r>
            <a:endParaRPr lang="en-US" dirty="0"/>
          </a:p>
        </p:txBody>
      </p:sp>
      <p:sp>
        <p:nvSpPr>
          <p:cNvPr id="4" name="页脚占位符 3"/>
          <p:cNvSpPr>
            <a:spLocks noGrp="1"/>
          </p:cNvSpPr>
          <p:nvPr>
            <p:ph type="ftr" sz="quarter" idx="11"/>
          </p:nvPr>
        </p:nvSpPr>
        <p:spPr/>
        <p:txBody>
          <a:bodyPr/>
          <a:lstStyle/>
          <a:p>
            <a:r>
              <a:rPr lang="en-US" altLang="zh-CN" smtClean="0"/>
              <a:t>USTC-ADSL-Dist-Sys-Lecture-Note</a:t>
            </a:r>
            <a:endParaRPr lang="zh-CN" altLang="en-US"/>
          </a:p>
        </p:txBody>
      </p:sp>
      <p:sp>
        <p:nvSpPr>
          <p:cNvPr id="5" name="日期占位符 4"/>
          <p:cNvSpPr>
            <a:spLocks noGrp="1"/>
          </p:cNvSpPr>
          <p:nvPr>
            <p:ph type="dt" sz="half" idx="10"/>
          </p:nvPr>
        </p:nvSpPr>
        <p:spPr/>
        <p:txBody>
          <a:bodyPr/>
          <a:lstStyle/>
          <a:p>
            <a:fld id="{A11F102E-71B9-4C2C-B237-F55D6FAF2F8D}" type="datetime1">
              <a:rPr lang="en-US" altLang="zh-CN" smtClean="0"/>
              <a:t>3/1/2020</a:t>
            </a:fld>
            <a:endParaRPr lang="zh-CN" altLang="en-US" dirty="0"/>
          </a:p>
        </p:txBody>
      </p:sp>
      <p:pic>
        <p:nvPicPr>
          <p:cNvPr id="6" name="图片 5"/>
          <p:cNvPicPr>
            <a:picLocks noChangeAspect="1"/>
          </p:cNvPicPr>
          <p:nvPr/>
        </p:nvPicPr>
        <p:blipFill>
          <a:blip r:embed="rId2"/>
          <a:stretch>
            <a:fillRect/>
          </a:stretch>
        </p:blipFill>
        <p:spPr>
          <a:xfrm>
            <a:off x="859971" y="1364156"/>
            <a:ext cx="10668000" cy="4705350"/>
          </a:xfrm>
          <a:prstGeom prst="rect">
            <a:avLst/>
          </a:prstGeom>
        </p:spPr>
      </p:pic>
    </p:spTree>
    <p:extLst>
      <p:ext uri="{BB962C8B-B14F-4D97-AF65-F5344CB8AC3E}">
        <p14:creationId xmlns:p14="http://schemas.microsoft.com/office/powerpoint/2010/main" val="67638139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More readings</a:t>
            </a:r>
            <a:endParaRPr lang="en-US" dirty="0"/>
          </a:p>
        </p:txBody>
      </p:sp>
      <p:sp>
        <p:nvSpPr>
          <p:cNvPr id="3" name="内容占位符 2"/>
          <p:cNvSpPr>
            <a:spLocks noGrp="1"/>
          </p:cNvSpPr>
          <p:nvPr>
            <p:ph idx="1"/>
          </p:nvPr>
        </p:nvSpPr>
        <p:spPr/>
        <p:txBody>
          <a:bodyPr/>
          <a:lstStyle/>
          <a:p>
            <a:r>
              <a:rPr lang="en-US" dirty="0"/>
              <a:t>A Survey of Rollback-Recovery Protocols in Message-Passing </a:t>
            </a:r>
            <a:r>
              <a:rPr lang="en-US" dirty="0" smtClean="0"/>
              <a:t>Systems</a:t>
            </a:r>
          </a:p>
          <a:p>
            <a:pPr lvl="1"/>
            <a:r>
              <a:rPr lang="en-US" dirty="0">
                <a:hlinkClick r:id="rId2"/>
              </a:rPr>
              <a:t>http://www.cs.cornell.edu/courses/cs514/2001fa/alvisi.pdf</a:t>
            </a:r>
            <a:endParaRPr lang="en-US" dirty="0"/>
          </a:p>
        </p:txBody>
      </p:sp>
      <p:sp>
        <p:nvSpPr>
          <p:cNvPr id="4" name="页脚占位符 3"/>
          <p:cNvSpPr>
            <a:spLocks noGrp="1"/>
          </p:cNvSpPr>
          <p:nvPr>
            <p:ph type="ftr" sz="quarter" idx="11"/>
          </p:nvPr>
        </p:nvSpPr>
        <p:spPr/>
        <p:txBody>
          <a:bodyPr/>
          <a:lstStyle/>
          <a:p>
            <a:r>
              <a:rPr lang="en-US" altLang="zh-CN" smtClean="0"/>
              <a:t>USTC-ADSL-Dist-Sys-Lecture-Note</a:t>
            </a:r>
            <a:endParaRPr lang="zh-CN" altLang="en-US"/>
          </a:p>
        </p:txBody>
      </p:sp>
      <p:sp>
        <p:nvSpPr>
          <p:cNvPr id="5" name="日期占位符 4"/>
          <p:cNvSpPr>
            <a:spLocks noGrp="1"/>
          </p:cNvSpPr>
          <p:nvPr>
            <p:ph type="dt" sz="half" idx="10"/>
          </p:nvPr>
        </p:nvSpPr>
        <p:spPr/>
        <p:txBody>
          <a:bodyPr/>
          <a:lstStyle/>
          <a:p>
            <a:fld id="{A11F102E-71B9-4C2C-B237-F55D6FAF2F8D}" type="datetime1">
              <a:rPr lang="en-US" altLang="zh-CN" smtClean="0"/>
              <a:t>3/1/2020</a:t>
            </a:fld>
            <a:endParaRPr lang="zh-CN" altLang="en-US" dirty="0"/>
          </a:p>
        </p:txBody>
      </p:sp>
    </p:spTree>
    <p:extLst>
      <p:ext uri="{BB962C8B-B14F-4D97-AF65-F5344CB8AC3E}">
        <p14:creationId xmlns:p14="http://schemas.microsoft.com/office/powerpoint/2010/main" val="42544878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453663" y="1038630"/>
            <a:ext cx="9284529" cy="2000548"/>
          </a:xfrm>
          <a:prstGeom prst="rect">
            <a:avLst/>
          </a:prstGeom>
        </p:spPr>
        <p:txBody>
          <a:bodyPr wrap="none">
            <a:spAutoFit/>
          </a:bodyPr>
          <a:lstStyle/>
          <a:p>
            <a:pPr algn="ctr"/>
            <a:r>
              <a:rPr lang="en-US" altLang="zh-CN" sz="6000" b="1" dirty="0" smtClean="0">
                <a:effectLst>
                  <a:outerShdw blurRad="38100" dist="38100" dir="2700000" algn="tl">
                    <a:srgbClr val="000000">
                      <a:alpha val="43137"/>
                    </a:srgbClr>
                  </a:outerShdw>
                </a:effectLst>
                <a:latin typeface="+mn-ea"/>
              </a:rPr>
              <a:t>Distributed Systems</a:t>
            </a:r>
          </a:p>
          <a:p>
            <a:pPr algn="ctr"/>
            <a:endParaRPr lang="en-US" altLang="zh-CN" sz="2000" b="1" dirty="0" smtClean="0">
              <a:effectLst>
                <a:outerShdw blurRad="38100" dist="38100" dir="2700000" algn="tl">
                  <a:srgbClr val="000000">
                    <a:alpha val="43137"/>
                  </a:srgbClr>
                </a:outerShdw>
              </a:effectLst>
              <a:latin typeface="+mn-ea"/>
            </a:endParaRPr>
          </a:p>
          <a:p>
            <a:pPr algn="ctr"/>
            <a:r>
              <a:rPr lang="en-US" altLang="zh-CN" sz="4400" b="1" dirty="0" smtClean="0">
                <a:effectLst>
                  <a:outerShdw blurRad="38100" dist="38100" dir="2700000" algn="tl">
                    <a:srgbClr val="000000">
                      <a:alpha val="43137"/>
                    </a:srgbClr>
                  </a:outerShdw>
                </a:effectLst>
                <a:latin typeface="+mn-ea"/>
              </a:rPr>
              <a:t>Lecture 3 – Event, Order &amp; Clock</a:t>
            </a:r>
            <a:endParaRPr lang="en-US" altLang="zh-CN" sz="3600" b="1" dirty="0">
              <a:effectLst>
                <a:outerShdw blurRad="38100" dist="38100" dir="2700000" algn="tl">
                  <a:srgbClr val="000000">
                    <a:alpha val="43137"/>
                  </a:srgbClr>
                </a:outerShdw>
              </a:effectLst>
              <a:latin typeface="+mn-ea"/>
            </a:endParaRPr>
          </a:p>
        </p:txBody>
      </p:sp>
      <p:sp>
        <p:nvSpPr>
          <p:cNvPr id="14" name="文本框 13"/>
          <p:cNvSpPr txBox="1"/>
          <p:nvPr/>
        </p:nvSpPr>
        <p:spPr>
          <a:xfrm>
            <a:off x="5361287" y="3744889"/>
            <a:ext cx="1469249" cy="584775"/>
          </a:xfrm>
          <a:prstGeom prst="rect">
            <a:avLst/>
          </a:prstGeom>
          <a:noFill/>
        </p:spPr>
        <p:txBody>
          <a:bodyPr wrap="none" rtlCol="0">
            <a:spAutoFit/>
          </a:bodyPr>
          <a:lstStyle/>
          <a:p>
            <a:pPr algn="ctr"/>
            <a:r>
              <a:rPr lang="en-US" altLang="zh-CN" sz="3200" b="1" dirty="0" smtClean="0">
                <a:latin typeface="Gill Sans MT" panose="020B0502020104020203" pitchFamily="34" charset="0"/>
                <a:ea typeface="华文新魏" panose="02010800040101010101" pitchFamily="2" charset="-122"/>
              </a:rPr>
              <a:t>Q &amp; A!</a:t>
            </a:r>
            <a:endParaRPr lang="en-US" altLang="zh-CN" sz="3200" dirty="0" smtClean="0">
              <a:latin typeface="Gill Sans MT" panose="020B0502020104020203" pitchFamily="34" charset="0"/>
              <a:ea typeface="华文新魏" panose="02010800040101010101" pitchFamily="2" charset="-122"/>
            </a:endParaRPr>
          </a:p>
        </p:txBody>
      </p:sp>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1230" y="4602816"/>
            <a:ext cx="5429360" cy="1944000"/>
          </a:xfrm>
          <a:prstGeom prst="rect">
            <a:avLst/>
          </a:prstGeom>
        </p:spPr>
      </p:pic>
    </p:spTree>
    <p:extLst>
      <p:ext uri="{BB962C8B-B14F-4D97-AF65-F5344CB8AC3E}">
        <p14:creationId xmlns:p14="http://schemas.microsoft.com/office/powerpoint/2010/main" val="7276628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箭头连接符 2">
            <a:extLst>
              <a:ext uri="{FF2B5EF4-FFF2-40B4-BE49-F238E27FC236}">
                <a16:creationId xmlns:a16="http://schemas.microsoft.com/office/drawing/2014/main" id="{8BC2F856-92CA-48E7-87D1-277FB1D60745}"/>
              </a:ext>
            </a:extLst>
          </p:cNvPr>
          <p:cNvCxnSpPr/>
          <p:nvPr/>
        </p:nvCxnSpPr>
        <p:spPr>
          <a:xfrm>
            <a:off x="2838892" y="1929810"/>
            <a:ext cx="597549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直接箭头连接符 7">
            <a:extLst>
              <a:ext uri="{FF2B5EF4-FFF2-40B4-BE49-F238E27FC236}">
                <a16:creationId xmlns:a16="http://schemas.microsoft.com/office/drawing/2014/main" id="{EF91A032-5AB8-48D7-856D-B92674C90963}"/>
              </a:ext>
            </a:extLst>
          </p:cNvPr>
          <p:cNvCxnSpPr/>
          <p:nvPr/>
        </p:nvCxnSpPr>
        <p:spPr>
          <a:xfrm>
            <a:off x="2838892" y="3354905"/>
            <a:ext cx="597549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直接箭头连接符 8">
            <a:extLst>
              <a:ext uri="{FF2B5EF4-FFF2-40B4-BE49-F238E27FC236}">
                <a16:creationId xmlns:a16="http://schemas.microsoft.com/office/drawing/2014/main" id="{C157B833-5462-4731-A330-88C1CBD01E3B}"/>
              </a:ext>
            </a:extLst>
          </p:cNvPr>
          <p:cNvCxnSpPr/>
          <p:nvPr/>
        </p:nvCxnSpPr>
        <p:spPr>
          <a:xfrm>
            <a:off x="2838892" y="4780000"/>
            <a:ext cx="597549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38" name="直接箭头连接符 37">
            <a:extLst>
              <a:ext uri="{FF2B5EF4-FFF2-40B4-BE49-F238E27FC236}">
                <a16:creationId xmlns:a16="http://schemas.microsoft.com/office/drawing/2014/main" id="{8E6ED788-DC0D-4484-8287-567A18C3600F}"/>
              </a:ext>
            </a:extLst>
          </p:cNvPr>
          <p:cNvCxnSpPr>
            <a:cxnSpLocks/>
          </p:cNvCxnSpPr>
          <p:nvPr/>
        </p:nvCxnSpPr>
        <p:spPr>
          <a:xfrm flipV="1">
            <a:off x="5172243" y="1929810"/>
            <a:ext cx="930845" cy="1323272"/>
          </a:xfrm>
          <a:prstGeom prst="straightConnector1">
            <a:avLst/>
          </a:prstGeom>
          <a:ln>
            <a:prstDash val="dashDot"/>
            <a:tailEnd type="triangle"/>
          </a:ln>
        </p:spPr>
        <p:style>
          <a:lnRef idx="3">
            <a:schemeClr val="dk1"/>
          </a:lnRef>
          <a:fillRef idx="0">
            <a:schemeClr val="dk1"/>
          </a:fillRef>
          <a:effectRef idx="2">
            <a:schemeClr val="dk1"/>
          </a:effectRef>
          <a:fontRef idx="minor">
            <a:schemeClr val="tx1"/>
          </a:fontRef>
        </p:style>
      </p:cxnSp>
      <p:cxnSp>
        <p:nvCxnSpPr>
          <p:cNvPr id="41" name="直接箭头连接符 40">
            <a:extLst>
              <a:ext uri="{FF2B5EF4-FFF2-40B4-BE49-F238E27FC236}">
                <a16:creationId xmlns:a16="http://schemas.microsoft.com/office/drawing/2014/main" id="{6C8918C6-68E0-4DAB-A112-4613C130DB36}"/>
              </a:ext>
            </a:extLst>
          </p:cNvPr>
          <p:cNvCxnSpPr>
            <a:cxnSpLocks/>
          </p:cNvCxnSpPr>
          <p:nvPr/>
        </p:nvCxnSpPr>
        <p:spPr>
          <a:xfrm>
            <a:off x="5172243" y="3456728"/>
            <a:ext cx="1100966" cy="1323271"/>
          </a:xfrm>
          <a:prstGeom prst="straightConnector1">
            <a:avLst/>
          </a:prstGeom>
          <a:ln>
            <a:prstDash val="dashDot"/>
            <a:tailEnd type="triangle"/>
          </a:ln>
        </p:spPr>
        <p:style>
          <a:lnRef idx="3">
            <a:schemeClr val="dk1"/>
          </a:lnRef>
          <a:fillRef idx="0">
            <a:schemeClr val="dk1"/>
          </a:fillRef>
          <a:effectRef idx="2">
            <a:schemeClr val="dk1"/>
          </a:effectRef>
          <a:fontRef idx="minor">
            <a:schemeClr val="tx1"/>
          </a:fontRef>
        </p:style>
      </p:cxnSp>
      <p:cxnSp>
        <p:nvCxnSpPr>
          <p:cNvPr id="48" name="直接箭头连接符 47">
            <a:extLst>
              <a:ext uri="{FF2B5EF4-FFF2-40B4-BE49-F238E27FC236}">
                <a16:creationId xmlns:a16="http://schemas.microsoft.com/office/drawing/2014/main" id="{DB4714AC-4708-4000-A2CA-A644FFB4645B}"/>
              </a:ext>
            </a:extLst>
          </p:cNvPr>
          <p:cNvCxnSpPr>
            <a:cxnSpLocks/>
          </p:cNvCxnSpPr>
          <p:nvPr/>
        </p:nvCxnSpPr>
        <p:spPr>
          <a:xfrm>
            <a:off x="3456856" y="2031633"/>
            <a:ext cx="562251" cy="1323272"/>
          </a:xfrm>
          <a:prstGeom prst="straightConnector1">
            <a:avLst/>
          </a:prstGeom>
          <a:ln>
            <a:prstDash val="dashDot"/>
            <a:tailEnd type="triangle"/>
          </a:ln>
        </p:spPr>
        <p:style>
          <a:lnRef idx="3">
            <a:schemeClr val="dk1"/>
          </a:lnRef>
          <a:fillRef idx="0">
            <a:schemeClr val="dk1"/>
          </a:fillRef>
          <a:effectRef idx="2">
            <a:schemeClr val="dk1"/>
          </a:effectRef>
          <a:fontRef idx="minor">
            <a:schemeClr val="tx1"/>
          </a:fontRef>
        </p:style>
      </p:cxnSp>
      <p:cxnSp>
        <p:nvCxnSpPr>
          <p:cNvPr id="49" name="直接箭头连接符 48">
            <a:extLst>
              <a:ext uri="{FF2B5EF4-FFF2-40B4-BE49-F238E27FC236}">
                <a16:creationId xmlns:a16="http://schemas.microsoft.com/office/drawing/2014/main" id="{0172E777-D21D-4414-B6C1-3DDE47C4BE78}"/>
              </a:ext>
            </a:extLst>
          </p:cNvPr>
          <p:cNvCxnSpPr>
            <a:cxnSpLocks/>
          </p:cNvCxnSpPr>
          <p:nvPr/>
        </p:nvCxnSpPr>
        <p:spPr>
          <a:xfrm>
            <a:off x="3355033" y="2073810"/>
            <a:ext cx="909897" cy="2706189"/>
          </a:xfrm>
          <a:prstGeom prst="straightConnector1">
            <a:avLst/>
          </a:prstGeom>
          <a:ln>
            <a:prstDash val="dashDot"/>
            <a:tailEnd type="triangle"/>
          </a:ln>
        </p:spPr>
        <p:style>
          <a:lnRef idx="3">
            <a:schemeClr val="dk1"/>
          </a:lnRef>
          <a:fillRef idx="0">
            <a:schemeClr val="dk1"/>
          </a:fillRef>
          <a:effectRef idx="2">
            <a:schemeClr val="dk1"/>
          </a:effectRef>
          <a:fontRef idx="minor">
            <a:schemeClr val="tx1"/>
          </a:fontRef>
        </p:style>
      </p:cxnSp>
      <p:sp>
        <p:nvSpPr>
          <p:cNvPr id="50" name="椭圆 49">
            <a:extLst>
              <a:ext uri="{FF2B5EF4-FFF2-40B4-BE49-F238E27FC236}">
                <a16:creationId xmlns:a16="http://schemas.microsoft.com/office/drawing/2014/main" id="{AEBE6D17-D736-4205-AB85-A635359385C7}"/>
              </a:ext>
            </a:extLst>
          </p:cNvPr>
          <p:cNvSpPr>
            <a:spLocks noChangeAspect="1"/>
          </p:cNvSpPr>
          <p:nvPr/>
        </p:nvSpPr>
        <p:spPr>
          <a:xfrm>
            <a:off x="3211033" y="1785810"/>
            <a:ext cx="288000" cy="288000"/>
          </a:xfrm>
          <a:prstGeom prst="ellipse">
            <a:avLst/>
          </a:prstGeom>
          <a:noFill/>
          <a:ln w="666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D2465C50-10BC-47B0-8DDA-6113C6293029}"/>
                  </a:ext>
                </a:extLst>
              </p:cNvPr>
              <p:cNvSpPr txBox="1"/>
              <p:nvPr/>
            </p:nvSpPr>
            <p:spPr>
              <a:xfrm>
                <a:off x="3113588" y="1342537"/>
                <a:ext cx="482889" cy="3789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2400" i="1" smtClean="0">
                              <a:latin typeface="Cambria Math" panose="02040503050406030204" pitchFamily="18" charset="0"/>
                            </a:rPr>
                          </m:ctrlPr>
                        </m:sSubSupPr>
                        <m:e>
                          <m:r>
                            <a:rPr lang="en-US" altLang="zh-CN" sz="2400" b="0" i="1" smtClean="0">
                              <a:latin typeface="Cambria Math" panose="02040503050406030204" pitchFamily="18" charset="0"/>
                            </a:rPr>
                            <m:t>𝑚</m:t>
                          </m:r>
                        </m:e>
                        <m:sub>
                          <m:r>
                            <a:rPr lang="en-US" altLang="zh-CN" sz="2400" b="0" i="1" smtClean="0">
                              <a:latin typeface="Cambria Math" panose="02040503050406030204" pitchFamily="18" charset="0"/>
                            </a:rPr>
                            <m:t>0</m:t>
                          </m:r>
                        </m:sub>
                        <m:sup>
                          <m:r>
                            <a:rPr lang="en-US" altLang="zh-CN" sz="2400" b="0" i="1" smtClean="0">
                              <a:latin typeface="Cambria Math" panose="02040503050406030204" pitchFamily="18" charset="0"/>
                            </a:rPr>
                            <m:t>0</m:t>
                          </m:r>
                        </m:sup>
                      </m:sSubSup>
                    </m:oMath>
                  </m:oMathPara>
                </a14:m>
                <a:endParaRPr lang="zh-CN" altLang="en-US" sz="2400" dirty="0"/>
              </a:p>
            </p:txBody>
          </p:sp>
        </mc:Choice>
        <mc:Fallback xmlns="">
          <p:sp>
            <p:nvSpPr>
              <p:cNvPr id="51" name="文本框 50">
                <a:extLst>
                  <a:ext uri="{FF2B5EF4-FFF2-40B4-BE49-F238E27FC236}">
                    <a16:creationId xmlns:a16="http://schemas.microsoft.com/office/drawing/2014/main" id="{D2465C50-10BC-47B0-8DDA-6113C6293029}"/>
                  </a:ext>
                </a:extLst>
              </p:cNvPr>
              <p:cNvSpPr txBox="1">
                <a:spLocks noRot="1" noChangeAspect="1" noMove="1" noResize="1" noEditPoints="1" noAdjustHandles="1" noChangeArrowheads="1" noChangeShapeType="1" noTextEdit="1"/>
              </p:cNvSpPr>
              <p:nvPr/>
            </p:nvSpPr>
            <p:spPr>
              <a:xfrm>
                <a:off x="3113588" y="1342537"/>
                <a:ext cx="482889" cy="378950"/>
              </a:xfrm>
              <a:prstGeom prst="rect">
                <a:avLst/>
              </a:prstGeom>
              <a:blipFill>
                <a:blip r:embed="rId17"/>
                <a:stretch>
                  <a:fillRect l="-7595" r="-5063" b="-14516"/>
                </a:stretch>
              </a:blipFill>
            </p:spPr>
            <p:txBody>
              <a:bodyPr/>
              <a:lstStyle/>
              <a:p>
                <a:r>
                  <a:rPr lang="zh-CN" altLang="en-US">
                    <a:noFill/>
                  </a:rPr>
                  <a:t> </a:t>
                </a:r>
              </a:p>
            </p:txBody>
          </p:sp>
        </mc:Fallback>
      </mc:AlternateContent>
      <p:grpSp>
        <p:nvGrpSpPr>
          <p:cNvPr id="52" name="组合 51">
            <a:extLst>
              <a:ext uri="{FF2B5EF4-FFF2-40B4-BE49-F238E27FC236}">
                <a16:creationId xmlns:a16="http://schemas.microsoft.com/office/drawing/2014/main" id="{ABEA7CCE-2738-46E0-837C-E0AFBD6DF45E}"/>
              </a:ext>
            </a:extLst>
          </p:cNvPr>
          <p:cNvGrpSpPr/>
          <p:nvPr/>
        </p:nvGrpSpPr>
        <p:grpSpPr>
          <a:xfrm>
            <a:off x="1295401" y="1408814"/>
            <a:ext cx="914400" cy="1140193"/>
            <a:chOff x="1295401" y="1408814"/>
            <a:chExt cx="914400" cy="1140193"/>
          </a:xfrm>
        </p:grpSpPr>
        <p:pic>
          <p:nvPicPr>
            <p:cNvPr id="53" name="图形 52" descr="计算机">
              <a:extLst>
                <a:ext uri="{FF2B5EF4-FFF2-40B4-BE49-F238E27FC236}">
                  <a16:creationId xmlns:a16="http://schemas.microsoft.com/office/drawing/2014/main" id="{0E7DE744-1C46-4144-A310-B9A69228B439}"/>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tretch>
              <a:fillRect/>
            </a:stretch>
          </p:blipFill>
          <p:spPr>
            <a:xfrm>
              <a:off x="1295401" y="1408814"/>
              <a:ext cx="914400" cy="914400"/>
            </a:xfrm>
            <a:prstGeom prst="rect">
              <a:avLst/>
            </a:prstGeom>
          </p:spPr>
        </p:pic>
        <mc:AlternateContent xmlns:mc="http://schemas.openxmlformats.org/markup-compatibility/2006" xmlns:a14="http://schemas.microsoft.com/office/drawing/2010/main">
          <mc:Choice Requires="a14">
            <p:sp>
              <p:nvSpPr>
                <p:cNvPr id="54" name="文本框 53">
                  <a:extLst>
                    <a:ext uri="{FF2B5EF4-FFF2-40B4-BE49-F238E27FC236}">
                      <a16:creationId xmlns:a16="http://schemas.microsoft.com/office/drawing/2014/main" id="{2CE8AB74-B209-4DCB-8383-5D96BB4604D5}"/>
                    </a:ext>
                  </a:extLst>
                </p:cNvPr>
                <p:cNvSpPr txBox="1"/>
                <p:nvPr/>
              </p:nvSpPr>
              <p:spPr>
                <a:xfrm>
                  <a:off x="1370714" y="2179675"/>
                  <a:ext cx="776177"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𝑝</m:t>
                            </m:r>
                          </m:e>
                          <m:sub>
                            <m:r>
                              <a:rPr lang="en-US" altLang="zh-CN" sz="2400" b="0" i="1" smtClean="0">
                                <a:latin typeface="Cambria Math" panose="02040503050406030204" pitchFamily="18" charset="0"/>
                              </a:rPr>
                              <m:t>0</m:t>
                            </m:r>
                          </m:sub>
                        </m:sSub>
                      </m:oMath>
                    </m:oMathPara>
                  </a14:m>
                  <a:endParaRPr lang="zh-CN" altLang="en-US" dirty="0"/>
                </a:p>
              </p:txBody>
            </p:sp>
          </mc:Choice>
          <mc:Fallback xmlns="">
            <p:sp>
              <p:nvSpPr>
                <p:cNvPr id="54" name="文本框 53">
                  <a:extLst>
                    <a:ext uri="{FF2B5EF4-FFF2-40B4-BE49-F238E27FC236}">
                      <a16:creationId xmlns:a16="http://schemas.microsoft.com/office/drawing/2014/main" id="{2CE8AB74-B209-4DCB-8383-5D96BB4604D5}"/>
                    </a:ext>
                  </a:extLst>
                </p:cNvPr>
                <p:cNvSpPr txBox="1">
                  <a:spLocks noRot="1" noChangeAspect="1" noMove="1" noResize="1" noEditPoints="1" noAdjustHandles="1" noChangeArrowheads="1" noChangeShapeType="1" noTextEdit="1"/>
                </p:cNvSpPr>
                <p:nvPr/>
              </p:nvSpPr>
              <p:spPr>
                <a:xfrm>
                  <a:off x="1370714" y="2179675"/>
                  <a:ext cx="776177" cy="369332"/>
                </a:xfrm>
                <a:prstGeom prst="rect">
                  <a:avLst/>
                </a:prstGeom>
                <a:blipFill>
                  <a:blip r:embed="rId4"/>
                  <a:stretch>
                    <a:fillRect b="-25000"/>
                  </a:stretch>
                </a:blipFill>
              </p:spPr>
              <p:txBody>
                <a:bodyPr/>
                <a:lstStyle/>
                <a:p>
                  <a:r>
                    <a:rPr lang="zh-CN" altLang="en-US">
                      <a:noFill/>
                    </a:rPr>
                    <a:t> </a:t>
                  </a:r>
                </a:p>
              </p:txBody>
            </p:sp>
          </mc:Fallback>
        </mc:AlternateContent>
      </p:grpSp>
      <p:grpSp>
        <p:nvGrpSpPr>
          <p:cNvPr id="55" name="组合 54">
            <a:extLst>
              <a:ext uri="{FF2B5EF4-FFF2-40B4-BE49-F238E27FC236}">
                <a16:creationId xmlns:a16="http://schemas.microsoft.com/office/drawing/2014/main" id="{DFE54184-2EF4-461F-B121-5B744D484581}"/>
              </a:ext>
            </a:extLst>
          </p:cNvPr>
          <p:cNvGrpSpPr/>
          <p:nvPr/>
        </p:nvGrpSpPr>
        <p:grpSpPr>
          <a:xfrm>
            <a:off x="1295401" y="2893017"/>
            <a:ext cx="914400" cy="1140193"/>
            <a:chOff x="1295401" y="1408814"/>
            <a:chExt cx="914400" cy="1140193"/>
          </a:xfrm>
        </p:grpSpPr>
        <p:pic>
          <p:nvPicPr>
            <p:cNvPr id="56" name="图形 55" descr="计算机">
              <a:extLst>
                <a:ext uri="{FF2B5EF4-FFF2-40B4-BE49-F238E27FC236}">
                  <a16:creationId xmlns:a16="http://schemas.microsoft.com/office/drawing/2014/main" id="{085435B2-D2A1-4D32-BA33-25C23BBA5D8E}"/>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tretch>
              <a:fillRect/>
            </a:stretch>
          </p:blipFill>
          <p:spPr>
            <a:xfrm>
              <a:off x="1295401" y="1408814"/>
              <a:ext cx="914400" cy="914400"/>
            </a:xfrm>
            <a:prstGeom prst="rect">
              <a:avLst/>
            </a:prstGeom>
          </p:spPr>
        </p:pic>
        <mc:AlternateContent xmlns:mc="http://schemas.openxmlformats.org/markup-compatibility/2006" xmlns:a14="http://schemas.microsoft.com/office/drawing/2010/main">
          <mc:Choice Requires="a14">
            <p:sp>
              <p:nvSpPr>
                <p:cNvPr id="57" name="文本框 56">
                  <a:extLst>
                    <a:ext uri="{FF2B5EF4-FFF2-40B4-BE49-F238E27FC236}">
                      <a16:creationId xmlns:a16="http://schemas.microsoft.com/office/drawing/2014/main" id="{63C3DA44-341A-4EB3-A45F-F6ECEF9C0285}"/>
                    </a:ext>
                  </a:extLst>
                </p:cNvPr>
                <p:cNvSpPr txBox="1"/>
                <p:nvPr/>
              </p:nvSpPr>
              <p:spPr>
                <a:xfrm>
                  <a:off x="1370714" y="2179675"/>
                  <a:ext cx="776177"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𝑝</m:t>
                            </m:r>
                          </m:e>
                          <m:sub>
                            <m:r>
                              <a:rPr lang="en-US" altLang="zh-CN" sz="2400" b="0" i="1" smtClean="0">
                                <a:latin typeface="Cambria Math" panose="02040503050406030204" pitchFamily="18" charset="0"/>
                              </a:rPr>
                              <m:t>1</m:t>
                            </m:r>
                          </m:sub>
                        </m:sSub>
                      </m:oMath>
                    </m:oMathPara>
                  </a14:m>
                  <a:endParaRPr lang="zh-CN" altLang="en-US" dirty="0"/>
                </a:p>
              </p:txBody>
            </p:sp>
          </mc:Choice>
          <mc:Fallback xmlns="">
            <p:sp>
              <p:nvSpPr>
                <p:cNvPr id="57" name="文本框 56">
                  <a:extLst>
                    <a:ext uri="{FF2B5EF4-FFF2-40B4-BE49-F238E27FC236}">
                      <a16:creationId xmlns:a16="http://schemas.microsoft.com/office/drawing/2014/main" id="{63C3DA44-341A-4EB3-A45F-F6ECEF9C0285}"/>
                    </a:ext>
                  </a:extLst>
                </p:cNvPr>
                <p:cNvSpPr txBox="1">
                  <a:spLocks noRot="1" noChangeAspect="1" noMove="1" noResize="1" noEditPoints="1" noAdjustHandles="1" noChangeArrowheads="1" noChangeShapeType="1" noTextEdit="1"/>
                </p:cNvSpPr>
                <p:nvPr/>
              </p:nvSpPr>
              <p:spPr>
                <a:xfrm>
                  <a:off x="1370714" y="2179675"/>
                  <a:ext cx="776177" cy="369332"/>
                </a:xfrm>
                <a:prstGeom prst="rect">
                  <a:avLst/>
                </a:prstGeom>
                <a:blipFill>
                  <a:blip r:embed="rId7"/>
                  <a:stretch>
                    <a:fillRect b="-22951"/>
                  </a:stretch>
                </a:blipFill>
              </p:spPr>
              <p:txBody>
                <a:bodyPr/>
                <a:lstStyle/>
                <a:p>
                  <a:r>
                    <a:rPr lang="zh-CN" altLang="en-US">
                      <a:noFill/>
                    </a:rPr>
                    <a:t> </a:t>
                  </a:r>
                </a:p>
              </p:txBody>
            </p:sp>
          </mc:Fallback>
        </mc:AlternateContent>
      </p:grpSp>
      <p:grpSp>
        <p:nvGrpSpPr>
          <p:cNvPr id="58" name="组合 57">
            <a:extLst>
              <a:ext uri="{FF2B5EF4-FFF2-40B4-BE49-F238E27FC236}">
                <a16:creationId xmlns:a16="http://schemas.microsoft.com/office/drawing/2014/main" id="{666D55C2-41B2-410E-954D-CA9CA9E0D839}"/>
              </a:ext>
            </a:extLst>
          </p:cNvPr>
          <p:cNvGrpSpPr/>
          <p:nvPr/>
        </p:nvGrpSpPr>
        <p:grpSpPr>
          <a:xfrm>
            <a:off x="1295401" y="4259004"/>
            <a:ext cx="914400" cy="1140193"/>
            <a:chOff x="1295401" y="1408814"/>
            <a:chExt cx="914400" cy="1140193"/>
          </a:xfrm>
        </p:grpSpPr>
        <p:pic>
          <p:nvPicPr>
            <p:cNvPr id="59" name="图形 58" descr="计算机">
              <a:extLst>
                <a:ext uri="{FF2B5EF4-FFF2-40B4-BE49-F238E27FC236}">
                  <a16:creationId xmlns:a16="http://schemas.microsoft.com/office/drawing/2014/main" id="{95A9A796-76F9-437D-903B-2303E4FC7E8A}"/>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tretch>
              <a:fillRect/>
            </a:stretch>
          </p:blipFill>
          <p:spPr>
            <a:xfrm>
              <a:off x="1295401" y="1408814"/>
              <a:ext cx="914400" cy="914400"/>
            </a:xfrm>
            <a:prstGeom prst="rect">
              <a:avLst/>
            </a:prstGeom>
          </p:spPr>
        </p:pic>
        <mc:AlternateContent xmlns:mc="http://schemas.openxmlformats.org/markup-compatibility/2006" xmlns:a14="http://schemas.microsoft.com/office/drawing/2010/main">
          <mc:Choice Requires="a14">
            <p:sp>
              <p:nvSpPr>
                <p:cNvPr id="60" name="文本框 59">
                  <a:extLst>
                    <a:ext uri="{FF2B5EF4-FFF2-40B4-BE49-F238E27FC236}">
                      <a16:creationId xmlns:a16="http://schemas.microsoft.com/office/drawing/2014/main" id="{B11BCCBC-A38C-446E-81B8-C90A804B3C42}"/>
                    </a:ext>
                  </a:extLst>
                </p:cNvPr>
                <p:cNvSpPr txBox="1"/>
                <p:nvPr/>
              </p:nvSpPr>
              <p:spPr>
                <a:xfrm>
                  <a:off x="1370714" y="2179675"/>
                  <a:ext cx="776177"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𝑝</m:t>
                            </m:r>
                          </m:e>
                          <m:sub>
                            <m:r>
                              <a:rPr lang="en-US" altLang="zh-CN" sz="2400" b="0" i="1" smtClean="0">
                                <a:latin typeface="Cambria Math" panose="02040503050406030204" pitchFamily="18" charset="0"/>
                              </a:rPr>
                              <m:t>2</m:t>
                            </m:r>
                          </m:sub>
                        </m:sSub>
                      </m:oMath>
                    </m:oMathPara>
                  </a14:m>
                  <a:endParaRPr lang="zh-CN" altLang="en-US" dirty="0"/>
                </a:p>
              </p:txBody>
            </p:sp>
          </mc:Choice>
          <mc:Fallback xmlns="">
            <p:sp>
              <p:nvSpPr>
                <p:cNvPr id="60" name="文本框 59">
                  <a:extLst>
                    <a:ext uri="{FF2B5EF4-FFF2-40B4-BE49-F238E27FC236}">
                      <a16:creationId xmlns:a16="http://schemas.microsoft.com/office/drawing/2014/main" id="{B11BCCBC-A38C-446E-81B8-C90A804B3C42}"/>
                    </a:ext>
                  </a:extLst>
                </p:cNvPr>
                <p:cNvSpPr txBox="1">
                  <a:spLocks noRot="1" noChangeAspect="1" noMove="1" noResize="1" noEditPoints="1" noAdjustHandles="1" noChangeArrowheads="1" noChangeShapeType="1" noTextEdit="1"/>
                </p:cNvSpPr>
                <p:nvPr/>
              </p:nvSpPr>
              <p:spPr>
                <a:xfrm>
                  <a:off x="1370714" y="2179675"/>
                  <a:ext cx="776177" cy="369332"/>
                </a:xfrm>
                <a:prstGeom prst="rect">
                  <a:avLst/>
                </a:prstGeom>
                <a:blipFill>
                  <a:blip r:embed="rId10"/>
                  <a:stretch>
                    <a:fillRect b="-22951"/>
                  </a:stretch>
                </a:blipFill>
              </p:spPr>
              <p:txBody>
                <a:bodyPr/>
                <a:lstStyle/>
                <a:p>
                  <a:r>
                    <a:rPr lang="zh-CN" altLang="en-US">
                      <a:noFill/>
                    </a:rPr>
                    <a:t> </a:t>
                  </a:r>
                </a:p>
              </p:txBody>
            </p:sp>
          </mc:Fallback>
        </mc:AlternateContent>
      </p:grpSp>
      <p:sp>
        <p:nvSpPr>
          <p:cNvPr id="61" name="椭圆 60">
            <a:extLst>
              <a:ext uri="{FF2B5EF4-FFF2-40B4-BE49-F238E27FC236}">
                <a16:creationId xmlns:a16="http://schemas.microsoft.com/office/drawing/2014/main" id="{BA83A047-B2FD-4257-B763-5643804BE8EA}"/>
              </a:ext>
            </a:extLst>
          </p:cNvPr>
          <p:cNvSpPr>
            <a:spLocks noChangeAspect="1"/>
          </p:cNvSpPr>
          <p:nvPr/>
        </p:nvSpPr>
        <p:spPr>
          <a:xfrm>
            <a:off x="4177610" y="3199469"/>
            <a:ext cx="288000" cy="288000"/>
          </a:xfrm>
          <a:prstGeom prst="ellipse">
            <a:avLst/>
          </a:prstGeom>
          <a:noFill/>
          <a:ln w="666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62" name="文本框 61">
                <a:extLst>
                  <a:ext uri="{FF2B5EF4-FFF2-40B4-BE49-F238E27FC236}">
                    <a16:creationId xmlns:a16="http://schemas.microsoft.com/office/drawing/2014/main" id="{8F5E4192-0478-4111-92D3-216E0CDA3EDD}"/>
                  </a:ext>
                </a:extLst>
              </p:cNvPr>
              <p:cNvSpPr txBox="1"/>
              <p:nvPr/>
            </p:nvSpPr>
            <p:spPr>
              <a:xfrm>
                <a:off x="4080165" y="2756196"/>
                <a:ext cx="482888" cy="3789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2400" i="1" smtClean="0">
                              <a:latin typeface="Cambria Math" panose="02040503050406030204" pitchFamily="18" charset="0"/>
                            </a:rPr>
                          </m:ctrlPr>
                        </m:sSubSupPr>
                        <m:e>
                          <m:r>
                            <a:rPr lang="en-US" altLang="zh-CN" sz="2400" b="0" i="1" smtClean="0">
                              <a:latin typeface="Cambria Math" panose="02040503050406030204" pitchFamily="18" charset="0"/>
                            </a:rPr>
                            <m:t>𝑚</m:t>
                          </m:r>
                        </m:e>
                        <m:sub>
                          <m:r>
                            <a:rPr lang="en-US" altLang="zh-CN" sz="2400" b="0" i="1" smtClean="0">
                              <a:latin typeface="Cambria Math" panose="02040503050406030204" pitchFamily="18" charset="0"/>
                            </a:rPr>
                            <m:t>0</m:t>
                          </m:r>
                        </m:sub>
                        <m:sup>
                          <m:r>
                            <a:rPr lang="en-US" altLang="zh-CN" sz="2400" b="0" i="1" smtClean="0">
                              <a:latin typeface="Cambria Math" panose="02040503050406030204" pitchFamily="18" charset="0"/>
                            </a:rPr>
                            <m:t>0</m:t>
                          </m:r>
                        </m:sup>
                      </m:sSubSup>
                    </m:oMath>
                  </m:oMathPara>
                </a14:m>
                <a:endParaRPr lang="zh-CN" altLang="en-US" sz="2400" dirty="0"/>
              </a:p>
            </p:txBody>
          </p:sp>
        </mc:Choice>
        <mc:Fallback xmlns="">
          <p:sp>
            <p:nvSpPr>
              <p:cNvPr id="62" name="文本框 61">
                <a:extLst>
                  <a:ext uri="{FF2B5EF4-FFF2-40B4-BE49-F238E27FC236}">
                    <a16:creationId xmlns:a16="http://schemas.microsoft.com/office/drawing/2014/main" id="{8F5E4192-0478-4111-92D3-216E0CDA3EDD}"/>
                  </a:ext>
                </a:extLst>
              </p:cNvPr>
              <p:cNvSpPr txBox="1">
                <a:spLocks noRot="1" noChangeAspect="1" noMove="1" noResize="1" noEditPoints="1" noAdjustHandles="1" noChangeArrowheads="1" noChangeShapeType="1" noTextEdit="1"/>
              </p:cNvSpPr>
              <p:nvPr/>
            </p:nvSpPr>
            <p:spPr>
              <a:xfrm>
                <a:off x="4080165" y="2756196"/>
                <a:ext cx="482888" cy="378950"/>
              </a:xfrm>
              <a:prstGeom prst="rect">
                <a:avLst/>
              </a:prstGeom>
              <a:blipFill>
                <a:blip r:embed="rId20"/>
                <a:stretch>
                  <a:fillRect l="-6250" r="-3750" b="-14516"/>
                </a:stretch>
              </a:blipFill>
            </p:spPr>
            <p:txBody>
              <a:bodyPr/>
              <a:lstStyle/>
              <a:p>
                <a:r>
                  <a:rPr lang="zh-CN" altLang="en-US">
                    <a:noFill/>
                  </a:rPr>
                  <a:t> </a:t>
                </a:r>
              </a:p>
            </p:txBody>
          </p:sp>
        </mc:Fallback>
      </mc:AlternateContent>
      <p:sp>
        <p:nvSpPr>
          <p:cNvPr id="63" name="椭圆 62">
            <a:extLst>
              <a:ext uri="{FF2B5EF4-FFF2-40B4-BE49-F238E27FC236}">
                <a16:creationId xmlns:a16="http://schemas.microsoft.com/office/drawing/2014/main" id="{9831C79F-FA9A-403D-BFC7-7EF093E09BFB}"/>
              </a:ext>
            </a:extLst>
          </p:cNvPr>
          <p:cNvSpPr>
            <a:spLocks noChangeAspect="1"/>
          </p:cNvSpPr>
          <p:nvPr/>
        </p:nvSpPr>
        <p:spPr>
          <a:xfrm>
            <a:off x="4361909" y="4638402"/>
            <a:ext cx="288000" cy="288000"/>
          </a:xfrm>
          <a:prstGeom prst="ellipse">
            <a:avLst/>
          </a:prstGeom>
          <a:noFill/>
          <a:ln w="666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64" name="文本框 63">
                <a:extLst>
                  <a:ext uri="{FF2B5EF4-FFF2-40B4-BE49-F238E27FC236}">
                    <a16:creationId xmlns:a16="http://schemas.microsoft.com/office/drawing/2014/main" id="{9232C6CB-7B15-4301-B717-A2CC4E2842C2}"/>
                  </a:ext>
                </a:extLst>
              </p:cNvPr>
              <p:cNvSpPr txBox="1"/>
              <p:nvPr/>
            </p:nvSpPr>
            <p:spPr>
              <a:xfrm>
                <a:off x="4264464" y="4195129"/>
                <a:ext cx="482888" cy="3789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2400" i="1" smtClean="0">
                              <a:latin typeface="Cambria Math" panose="02040503050406030204" pitchFamily="18" charset="0"/>
                            </a:rPr>
                          </m:ctrlPr>
                        </m:sSubSupPr>
                        <m:e>
                          <m:r>
                            <a:rPr lang="en-US" altLang="zh-CN" sz="2400" b="0" i="1" smtClean="0">
                              <a:latin typeface="Cambria Math" panose="02040503050406030204" pitchFamily="18" charset="0"/>
                            </a:rPr>
                            <m:t>𝑚</m:t>
                          </m:r>
                        </m:e>
                        <m:sub>
                          <m:r>
                            <a:rPr lang="en-US" altLang="zh-CN" sz="2400" b="0" i="1" smtClean="0">
                              <a:latin typeface="Cambria Math" panose="02040503050406030204" pitchFamily="18" charset="0"/>
                            </a:rPr>
                            <m:t>0</m:t>
                          </m:r>
                        </m:sub>
                        <m:sup>
                          <m:r>
                            <a:rPr lang="en-US" altLang="zh-CN" sz="2400" b="0" i="1" smtClean="0">
                              <a:latin typeface="Cambria Math" panose="02040503050406030204" pitchFamily="18" charset="0"/>
                            </a:rPr>
                            <m:t>0</m:t>
                          </m:r>
                        </m:sup>
                      </m:sSubSup>
                    </m:oMath>
                  </m:oMathPara>
                </a14:m>
                <a:endParaRPr lang="zh-CN" altLang="en-US" sz="2400" dirty="0"/>
              </a:p>
            </p:txBody>
          </p:sp>
        </mc:Choice>
        <mc:Fallback xmlns="">
          <p:sp>
            <p:nvSpPr>
              <p:cNvPr id="64" name="文本框 63">
                <a:extLst>
                  <a:ext uri="{FF2B5EF4-FFF2-40B4-BE49-F238E27FC236}">
                    <a16:creationId xmlns:a16="http://schemas.microsoft.com/office/drawing/2014/main" id="{9232C6CB-7B15-4301-B717-A2CC4E2842C2}"/>
                  </a:ext>
                </a:extLst>
              </p:cNvPr>
              <p:cNvSpPr txBox="1">
                <a:spLocks noRot="1" noChangeAspect="1" noMove="1" noResize="1" noEditPoints="1" noAdjustHandles="1" noChangeArrowheads="1" noChangeShapeType="1" noTextEdit="1"/>
              </p:cNvSpPr>
              <p:nvPr/>
            </p:nvSpPr>
            <p:spPr>
              <a:xfrm>
                <a:off x="4264464" y="4195129"/>
                <a:ext cx="482888" cy="378950"/>
              </a:xfrm>
              <a:prstGeom prst="rect">
                <a:avLst/>
              </a:prstGeom>
              <a:blipFill>
                <a:blip r:embed="rId21"/>
                <a:stretch>
                  <a:fillRect l="-7595" r="-5063" b="-14516"/>
                </a:stretch>
              </a:blipFill>
            </p:spPr>
            <p:txBody>
              <a:bodyPr/>
              <a:lstStyle/>
              <a:p>
                <a:r>
                  <a:rPr lang="zh-CN" altLang="en-US">
                    <a:noFill/>
                  </a:rPr>
                  <a:t> </a:t>
                </a:r>
              </a:p>
            </p:txBody>
          </p:sp>
        </mc:Fallback>
      </mc:AlternateContent>
      <p:sp>
        <p:nvSpPr>
          <p:cNvPr id="65" name="椭圆 64">
            <a:extLst>
              <a:ext uri="{FF2B5EF4-FFF2-40B4-BE49-F238E27FC236}">
                <a16:creationId xmlns:a16="http://schemas.microsoft.com/office/drawing/2014/main" id="{B70AAFD6-2B3A-47AB-A40A-58B9DF8E3622}"/>
              </a:ext>
            </a:extLst>
          </p:cNvPr>
          <p:cNvSpPr>
            <a:spLocks noChangeAspect="1"/>
          </p:cNvSpPr>
          <p:nvPr/>
        </p:nvSpPr>
        <p:spPr>
          <a:xfrm>
            <a:off x="4765947" y="3203007"/>
            <a:ext cx="288000" cy="288000"/>
          </a:xfrm>
          <a:prstGeom prst="ellipse">
            <a:avLst/>
          </a:prstGeom>
          <a:noFill/>
          <a:ln w="666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66" name="文本框 65">
                <a:extLst>
                  <a:ext uri="{FF2B5EF4-FFF2-40B4-BE49-F238E27FC236}">
                    <a16:creationId xmlns:a16="http://schemas.microsoft.com/office/drawing/2014/main" id="{12144DD7-3853-4C7E-A5E6-CEDED7974A82}"/>
                  </a:ext>
                </a:extLst>
              </p:cNvPr>
              <p:cNvSpPr txBox="1"/>
              <p:nvPr/>
            </p:nvSpPr>
            <p:spPr>
              <a:xfrm>
                <a:off x="4668502" y="2759734"/>
                <a:ext cx="482888" cy="3758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2400" i="1" smtClean="0">
                              <a:latin typeface="Cambria Math" panose="02040503050406030204" pitchFamily="18" charset="0"/>
                            </a:rPr>
                          </m:ctrlPr>
                        </m:sSubSupPr>
                        <m:e>
                          <m:r>
                            <a:rPr lang="en-US" altLang="zh-CN" sz="2400" b="0" i="1" smtClean="0">
                              <a:latin typeface="Cambria Math" panose="02040503050406030204" pitchFamily="18" charset="0"/>
                            </a:rPr>
                            <m:t>𝑚</m:t>
                          </m:r>
                        </m:e>
                        <m:sub>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0</m:t>
                          </m:r>
                        </m:sup>
                      </m:sSubSup>
                    </m:oMath>
                  </m:oMathPara>
                </a14:m>
                <a:endParaRPr lang="zh-CN" altLang="en-US" sz="2400" dirty="0"/>
              </a:p>
            </p:txBody>
          </p:sp>
        </mc:Choice>
        <mc:Fallback xmlns="">
          <p:sp>
            <p:nvSpPr>
              <p:cNvPr id="66" name="文本框 65">
                <a:extLst>
                  <a:ext uri="{FF2B5EF4-FFF2-40B4-BE49-F238E27FC236}">
                    <a16:creationId xmlns:a16="http://schemas.microsoft.com/office/drawing/2014/main" id="{12144DD7-3853-4C7E-A5E6-CEDED7974A82}"/>
                  </a:ext>
                </a:extLst>
              </p:cNvPr>
              <p:cNvSpPr txBox="1">
                <a:spLocks noRot="1" noChangeAspect="1" noMove="1" noResize="1" noEditPoints="1" noAdjustHandles="1" noChangeArrowheads="1" noChangeShapeType="1" noTextEdit="1"/>
              </p:cNvSpPr>
              <p:nvPr/>
            </p:nvSpPr>
            <p:spPr>
              <a:xfrm>
                <a:off x="4668502" y="2759734"/>
                <a:ext cx="482888" cy="375872"/>
              </a:xfrm>
              <a:prstGeom prst="rect">
                <a:avLst/>
              </a:prstGeom>
              <a:blipFill>
                <a:blip r:embed="rId22"/>
                <a:stretch>
                  <a:fillRect l="-7595" t="-1639" r="-5063" b="-16393"/>
                </a:stretch>
              </a:blipFill>
            </p:spPr>
            <p:txBody>
              <a:bodyPr/>
              <a:lstStyle/>
              <a:p>
                <a:r>
                  <a:rPr lang="zh-CN" altLang="en-US">
                    <a:noFill/>
                  </a:rPr>
                  <a:t> </a:t>
                </a:r>
              </a:p>
            </p:txBody>
          </p:sp>
        </mc:Fallback>
      </mc:AlternateContent>
      <p:sp>
        <p:nvSpPr>
          <p:cNvPr id="67" name="椭圆 66">
            <a:extLst>
              <a:ext uri="{FF2B5EF4-FFF2-40B4-BE49-F238E27FC236}">
                <a16:creationId xmlns:a16="http://schemas.microsoft.com/office/drawing/2014/main" id="{D0B08E55-CA6E-462C-9724-1826A3FA56D5}"/>
              </a:ext>
            </a:extLst>
          </p:cNvPr>
          <p:cNvSpPr>
            <a:spLocks noChangeAspect="1"/>
          </p:cNvSpPr>
          <p:nvPr/>
        </p:nvSpPr>
        <p:spPr>
          <a:xfrm>
            <a:off x="6200533" y="1788888"/>
            <a:ext cx="288000" cy="288000"/>
          </a:xfrm>
          <a:prstGeom prst="ellipse">
            <a:avLst/>
          </a:prstGeom>
          <a:noFill/>
          <a:ln w="666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68" name="文本框 67">
                <a:extLst>
                  <a:ext uri="{FF2B5EF4-FFF2-40B4-BE49-F238E27FC236}">
                    <a16:creationId xmlns:a16="http://schemas.microsoft.com/office/drawing/2014/main" id="{BAA5C010-C1F0-4815-9C0B-E470E708D702}"/>
                  </a:ext>
                </a:extLst>
              </p:cNvPr>
              <p:cNvSpPr txBox="1"/>
              <p:nvPr/>
            </p:nvSpPr>
            <p:spPr>
              <a:xfrm>
                <a:off x="6103088" y="1345615"/>
                <a:ext cx="482888" cy="3758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2400" i="1" smtClean="0">
                              <a:latin typeface="Cambria Math" panose="02040503050406030204" pitchFamily="18" charset="0"/>
                            </a:rPr>
                          </m:ctrlPr>
                        </m:sSubSupPr>
                        <m:e>
                          <m:r>
                            <a:rPr lang="en-US" altLang="zh-CN" sz="2400" b="0" i="1" smtClean="0">
                              <a:latin typeface="Cambria Math" panose="02040503050406030204" pitchFamily="18" charset="0"/>
                            </a:rPr>
                            <m:t>𝑚</m:t>
                          </m:r>
                        </m:e>
                        <m:sub>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0</m:t>
                          </m:r>
                        </m:sup>
                      </m:sSubSup>
                    </m:oMath>
                  </m:oMathPara>
                </a14:m>
                <a:endParaRPr lang="zh-CN" altLang="en-US" sz="2400" dirty="0"/>
              </a:p>
            </p:txBody>
          </p:sp>
        </mc:Choice>
        <mc:Fallback xmlns="">
          <p:sp>
            <p:nvSpPr>
              <p:cNvPr id="68" name="文本框 67">
                <a:extLst>
                  <a:ext uri="{FF2B5EF4-FFF2-40B4-BE49-F238E27FC236}">
                    <a16:creationId xmlns:a16="http://schemas.microsoft.com/office/drawing/2014/main" id="{BAA5C010-C1F0-4815-9C0B-E470E708D702}"/>
                  </a:ext>
                </a:extLst>
              </p:cNvPr>
              <p:cNvSpPr txBox="1">
                <a:spLocks noRot="1" noChangeAspect="1" noMove="1" noResize="1" noEditPoints="1" noAdjustHandles="1" noChangeArrowheads="1" noChangeShapeType="1" noTextEdit="1"/>
              </p:cNvSpPr>
              <p:nvPr/>
            </p:nvSpPr>
            <p:spPr>
              <a:xfrm>
                <a:off x="6103088" y="1345615"/>
                <a:ext cx="482888" cy="375872"/>
              </a:xfrm>
              <a:prstGeom prst="rect">
                <a:avLst/>
              </a:prstGeom>
              <a:blipFill>
                <a:blip r:embed="rId23"/>
                <a:stretch>
                  <a:fillRect l="-6329" t="-1639" r="-5063" b="-16393"/>
                </a:stretch>
              </a:blipFill>
            </p:spPr>
            <p:txBody>
              <a:bodyPr/>
              <a:lstStyle/>
              <a:p>
                <a:r>
                  <a:rPr lang="zh-CN" altLang="en-US">
                    <a:noFill/>
                  </a:rPr>
                  <a:t> </a:t>
                </a:r>
              </a:p>
            </p:txBody>
          </p:sp>
        </mc:Fallback>
      </mc:AlternateContent>
      <p:sp>
        <p:nvSpPr>
          <p:cNvPr id="69" name="椭圆 68">
            <a:extLst>
              <a:ext uri="{FF2B5EF4-FFF2-40B4-BE49-F238E27FC236}">
                <a16:creationId xmlns:a16="http://schemas.microsoft.com/office/drawing/2014/main" id="{BBFDAB36-F1C8-4D62-BAB4-EFCA17D9E107}"/>
              </a:ext>
            </a:extLst>
          </p:cNvPr>
          <p:cNvSpPr>
            <a:spLocks noChangeAspect="1"/>
          </p:cNvSpPr>
          <p:nvPr/>
        </p:nvSpPr>
        <p:spPr>
          <a:xfrm>
            <a:off x="6367814" y="4641480"/>
            <a:ext cx="288000" cy="288000"/>
          </a:xfrm>
          <a:prstGeom prst="ellipse">
            <a:avLst/>
          </a:prstGeom>
          <a:noFill/>
          <a:ln w="666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70" name="文本框 69">
                <a:extLst>
                  <a:ext uri="{FF2B5EF4-FFF2-40B4-BE49-F238E27FC236}">
                    <a16:creationId xmlns:a16="http://schemas.microsoft.com/office/drawing/2014/main" id="{E17E84F9-977D-48FB-9180-659A7E3CE479}"/>
                  </a:ext>
                </a:extLst>
              </p:cNvPr>
              <p:cNvSpPr txBox="1"/>
              <p:nvPr/>
            </p:nvSpPr>
            <p:spPr>
              <a:xfrm>
                <a:off x="6270369" y="4198207"/>
                <a:ext cx="482888" cy="3758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2400" i="1" smtClean="0">
                              <a:latin typeface="Cambria Math" panose="02040503050406030204" pitchFamily="18" charset="0"/>
                            </a:rPr>
                          </m:ctrlPr>
                        </m:sSubSupPr>
                        <m:e>
                          <m:r>
                            <a:rPr lang="en-US" altLang="zh-CN" sz="2400" b="0" i="1" smtClean="0">
                              <a:latin typeface="Cambria Math" panose="02040503050406030204" pitchFamily="18" charset="0"/>
                            </a:rPr>
                            <m:t>𝑚</m:t>
                          </m:r>
                        </m:e>
                        <m:sub>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0</m:t>
                          </m:r>
                        </m:sup>
                      </m:sSubSup>
                    </m:oMath>
                  </m:oMathPara>
                </a14:m>
                <a:endParaRPr lang="zh-CN" altLang="en-US" sz="2400" dirty="0"/>
              </a:p>
            </p:txBody>
          </p:sp>
        </mc:Choice>
        <mc:Fallback xmlns="">
          <p:sp>
            <p:nvSpPr>
              <p:cNvPr id="70" name="文本框 69">
                <a:extLst>
                  <a:ext uri="{FF2B5EF4-FFF2-40B4-BE49-F238E27FC236}">
                    <a16:creationId xmlns:a16="http://schemas.microsoft.com/office/drawing/2014/main" id="{E17E84F9-977D-48FB-9180-659A7E3CE479}"/>
                  </a:ext>
                </a:extLst>
              </p:cNvPr>
              <p:cNvSpPr txBox="1">
                <a:spLocks noRot="1" noChangeAspect="1" noMove="1" noResize="1" noEditPoints="1" noAdjustHandles="1" noChangeArrowheads="1" noChangeShapeType="1" noTextEdit="1"/>
              </p:cNvSpPr>
              <p:nvPr/>
            </p:nvSpPr>
            <p:spPr>
              <a:xfrm>
                <a:off x="6270369" y="4198207"/>
                <a:ext cx="482888" cy="375872"/>
              </a:xfrm>
              <a:prstGeom prst="rect">
                <a:avLst/>
              </a:prstGeom>
              <a:blipFill>
                <a:blip r:embed="rId24"/>
                <a:stretch>
                  <a:fillRect l="-7595" t="-1639" r="-5063" b="-16393"/>
                </a:stretch>
              </a:blipFill>
            </p:spPr>
            <p:txBody>
              <a:bodyPr/>
              <a:lstStyle/>
              <a:p>
                <a:r>
                  <a:rPr lang="zh-CN" altLang="en-US">
                    <a:noFill/>
                  </a:rPr>
                  <a:t> </a:t>
                </a:r>
              </a:p>
            </p:txBody>
          </p:sp>
        </mc:Fallback>
      </mc:AlternateContent>
      <p:sp>
        <p:nvSpPr>
          <p:cNvPr id="7" name="标题 6"/>
          <p:cNvSpPr>
            <a:spLocks noGrp="1"/>
          </p:cNvSpPr>
          <p:nvPr>
            <p:ph type="title"/>
          </p:nvPr>
        </p:nvSpPr>
        <p:spPr/>
        <p:txBody>
          <a:bodyPr>
            <a:normAutofit fontScale="90000"/>
          </a:bodyPr>
          <a:lstStyle/>
          <a:p>
            <a:r>
              <a:rPr lang="en-US" dirty="0"/>
              <a:t>Why do we need </a:t>
            </a:r>
            <a:r>
              <a:rPr lang="en-US" dirty="0" smtClean="0"/>
              <a:t>to order </a:t>
            </a:r>
            <a:r>
              <a:rPr lang="en-US" dirty="0"/>
              <a:t>events?</a:t>
            </a:r>
          </a:p>
        </p:txBody>
      </p:sp>
      <p:sp>
        <p:nvSpPr>
          <p:cNvPr id="6" name="页脚占位符 5"/>
          <p:cNvSpPr>
            <a:spLocks noGrp="1"/>
          </p:cNvSpPr>
          <p:nvPr>
            <p:ph type="ftr" sz="quarter" idx="11"/>
          </p:nvPr>
        </p:nvSpPr>
        <p:spPr/>
        <p:txBody>
          <a:bodyPr/>
          <a:lstStyle/>
          <a:p>
            <a:r>
              <a:rPr lang="en-US" altLang="zh-CN" smtClean="0"/>
              <a:t>USTC-ADSL-Dist-Sys-Lecture-Note</a:t>
            </a:r>
            <a:endParaRPr lang="zh-CN" altLang="en-US"/>
          </a:p>
        </p:txBody>
      </p:sp>
      <p:sp>
        <p:nvSpPr>
          <p:cNvPr id="5" name="日期占位符 4"/>
          <p:cNvSpPr>
            <a:spLocks noGrp="1"/>
          </p:cNvSpPr>
          <p:nvPr>
            <p:ph type="dt" sz="half" idx="10"/>
          </p:nvPr>
        </p:nvSpPr>
        <p:spPr/>
        <p:txBody>
          <a:bodyPr/>
          <a:lstStyle/>
          <a:p>
            <a:fld id="{F90654D3-2179-4D23-9019-32239C23A17E}" type="datetime1">
              <a:rPr lang="en-US" altLang="zh-CN" smtClean="0"/>
              <a:t>3/1/2020</a:t>
            </a:fld>
            <a:endParaRPr lang="zh-CN" altLang="en-US" dirty="0"/>
          </a:p>
        </p:txBody>
      </p:sp>
    </p:spTree>
    <p:extLst>
      <p:ext uri="{BB962C8B-B14F-4D97-AF65-F5344CB8AC3E}">
        <p14:creationId xmlns:p14="http://schemas.microsoft.com/office/powerpoint/2010/main" val="40833736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箭头连接符 2">
            <a:extLst>
              <a:ext uri="{FF2B5EF4-FFF2-40B4-BE49-F238E27FC236}">
                <a16:creationId xmlns:a16="http://schemas.microsoft.com/office/drawing/2014/main" id="{8BC2F856-92CA-48E7-87D1-277FB1D60745}"/>
              </a:ext>
            </a:extLst>
          </p:cNvPr>
          <p:cNvCxnSpPr/>
          <p:nvPr/>
        </p:nvCxnSpPr>
        <p:spPr>
          <a:xfrm>
            <a:off x="2838892" y="1929810"/>
            <a:ext cx="597549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直接箭头连接符 7">
            <a:extLst>
              <a:ext uri="{FF2B5EF4-FFF2-40B4-BE49-F238E27FC236}">
                <a16:creationId xmlns:a16="http://schemas.microsoft.com/office/drawing/2014/main" id="{EF91A032-5AB8-48D7-856D-B92674C90963}"/>
              </a:ext>
            </a:extLst>
          </p:cNvPr>
          <p:cNvCxnSpPr/>
          <p:nvPr/>
        </p:nvCxnSpPr>
        <p:spPr>
          <a:xfrm>
            <a:off x="2838892" y="3354905"/>
            <a:ext cx="597549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直接箭头连接符 8">
            <a:extLst>
              <a:ext uri="{FF2B5EF4-FFF2-40B4-BE49-F238E27FC236}">
                <a16:creationId xmlns:a16="http://schemas.microsoft.com/office/drawing/2014/main" id="{C157B833-5462-4731-A330-88C1CBD01E3B}"/>
              </a:ext>
            </a:extLst>
          </p:cNvPr>
          <p:cNvCxnSpPr/>
          <p:nvPr/>
        </p:nvCxnSpPr>
        <p:spPr>
          <a:xfrm>
            <a:off x="2838892" y="4780000"/>
            <a:ext cx="597549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 name="任意多边形: 形状 6">
            <a:extLst>
              <a:ext uri="{FF2B5EF4-FFF2-40B4-BE49-F238E27FC236}">
                <a16:creationId xmlns:a16="http://schemas.microsoft.com/office/drawing/2014/main" id="{601CA7F5-83DF-4E7E-9CFD-07B15102820C}"/>
              </a:ext>
            </a:extLst>
          </p:cNvPr>
          <p:cNvSpPr/>
          <p:nvPr/>
        </p:nvSpPr>
        <p:spPr>
          <a:xfrm>
            <a:off x="3487479" y="1935126"/>
            <a:ext cx="4284921" cy="2796362"/>
          </a:xfrm>
          <a:custGeom>
            <a:avLst/>
            <a:gdLst>
              <a:gd name="connsiteX0" fmla="*/ 0 w 4284921"/>
              <a:gd name="connsiteY0" fmla="*/ 0 h 2796362"/>
              <a:gd name="connsiteX1" fmla="*/ 3189768 w 4284921"/>
              <a:gd name="connsiteY1" fmla="*/ 999460 h 2796362"/>
              <a:gd name="connsiteX2" fmla="*/ 4284921 w 4284921"/>
              <a:gd name="connsiteY2" fmla="*/ 2796362 h 2796362"/>
            </a:gdLst>
            <a:ahLst/>
            <a:cxnLst>
              <a:cxn ang="0">
                <a:pos x="connsiteX0" y="connsiteY0"/>
              </a:cxn>
              <a:cxn ang="0">
                <a:pos x="connsiteX1" y="connsiteY1"/>
              </a:cxn>
              <a:cxn ang="0">
                <a:pos x="connsiteX2" y="connsiteY2"/>
              </a:cxn>
            </a:cxnLst>
            <a:rect l="l" t="t" r="r" b="b"/>
            <a:pathLst>
              <a:path w="4284921" h="2796362">
                <a:moveTo>
                  <a:pt x="0" y="0"/>
                </a:moveTo>
                <a:cubicBezTo>
                  <a:pt x="1237807" y="266700"/>
                  <a:pt x="2475615" y="533400"/>
                  <a:pt x="3189768" y="999460"/>
                </a:cubicBezTo>
                <a:cubicBezTo>
                  <a:pt x="3903921" y="1465520"/>
                  <a:pt x="4094421" y="2130941"/>
                  <a:pt x="4284921" y="2796362"/>
                </a:cubicBezTo>
              </a:path>
            </a:pathLst>
          </a:custGeom>
          <a:noFill/>
          <a:ln w="28575">
            <a:solidFill>
              <a:schemeClr val="tx1"/>
            </a:solidFill>
            <a:prstDash val="lgDash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椭圆 9">
            <a:extLst>
              <a:ext uri="{FF2B5EF4-FFF2-40B4-BE49-F238E27FC236}">
                <a16:creationId xmlns:a16="http://schemas.microsoft.com/office/drawing/2014/main" id="{F5B9940F-11D2-462B-8C49-67A6EE7DDFD9}"/>
              </a:ext>
            </a:extLst>
          </p:cNvPr>
          <p:cNvSpPr/>
          <p:nvPr/>
        </p:nvSpPr>
        <p:spPr>
          <a:xfrm>
            <a:off x="5329522" y="4191504"/>
            <a:ext cx="3515491" cy="1176992"/>
          </a:xfrm>
          <a:prstGeom prst="ellipse">
            <a:avLst/>
          </a:prstGeom>
          <a:noFill/>
          <a:ln w="22225">
            <a:solidFill>
              <a:srgbClr val="FF0000"/>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zh-CN" altLang="en-US"/>
          </a:p>
        </p:txBody>
      </p:sp>
      <p:cxnSp>
        <p:nvCxnSpPr>
          <p:cNvPr id="39" name="直接箭头连接符 38">
            <a:extLst>
              <a:ext uri="{FF2B5EF4-FFF2-40B4-BE49-F238E27FC236}">
                <a16:creationId xmlns:a16="http://schemas.microsoft.com/office/drawing/2014/main" id="{BB6EE4F2-A1D6-4685-B997-B6423B386F20}"/>
              </a:ext>
            </a:extLst>
          </p:cNvPr>
          <p:cNvCxnSpPr>
            <a:cxnSpLocks/>
          </p:cNvCxnSpPr>
          <p:nvPr/>
        </p:nvCxnSpPr>
        <p:spPr>
          <a:xfrm flipV="1">
            <a:off x="5172243" y="1929810"/>
            <a:ext cx="930845" cy="1323272"/>
          </a:xfrm>
          <a:prstGeom prst="straightConnector1">
            <a:avLst/>
          </a:prstGeom>
          <a:ln>
            <a:prstDash val="dashDot"/>
            <a:tailEnd type="triangle"/>
          </a:ln>
        </p:spPr>
        <p:style>
          <a:lnRef idx="3">
            <a:schemeClr val="dk1"/>
          </a:lnRef>
          <a:fillRef idx="0">
            <a:schemeClr val="dk1"/>
          </a:fillRef>
          <a:effectRef idx="2">
            <a:schemeClr val="dk1"/>
          </a:effectRef>
          <a:fontRef idx="minor">
            <a:schemeClr val="tx1"/>
          </a:fontRef>
        </p:style>
      </p:cxnSp>
      <p:cxnSp>
        <p:nvCxnSpPr>
          <p:cNvPr id="40" name="直接箭头连接符 39">
            <a:extLst>
              <a:ext uri="{FF2B5EF4-FFF2-40B4-BE49-F238E27FC236}">
                <a16:creationId xmlns:a16="http://schemas.microsoft.com/office/drawing/2014/main" id="{3E797450-C04E-453E-9DD7-4BE1D9156F9D}"/>
              </a:ext>
            </a:extLst>
          </p:cNvPr>
          <p:cNvCxnSpPr>
            <a:cxnSpLocks/>
          </p:cNvCxnSpPr>
          <p:nvPr/>
        </p:nvCxnSpPr>
        <p:spPr>
          <a:xfrm>
            <a:off x="5172243" y="3456728"/>
            <a:ext cx="1100966" cy="1323271"/>
          </a:xfrm>
          <a:prstGeom prst="straightConnector1">
            <a:avLst/>
          </a:prstGeom>
          <a:ln>
            <a:prstDash val="dashDot"/>
            <a:tailEnd type="triangle"/>
          </a:ln>
        </p:spPr>
        <p:style>
          <a:lnRef idx="3">
            <a:schemeClr val="dk1"/>
          </a:lnRef>
          <a:fillRef idx="0">
            <a:schemeClr val="dk1"/>
          </a:fillRef>
          <a:effectRef idx="2">
            <a:schemeClr val="dk1"/>
          </a:effectRef>
          <a:fontRef idx="minor">
            <a:schemeClr val="tx1"/>
          </a:fontRef>
        </p:style>
      </p:cxnSp>
      <p:cxnSp>
        <p:nvCxnSpPr>
          <p:cNvPr id="42" name="直接箭头连接符 41">
            <a:extLst>
              <a:ext uri="{FF2B5EF4-FFF2-40B4-BE49-F238E27FC236}">
                <a16:creationId xmlns:a16="http://schemas.microsoft.com/office/drawing/2014/main" id="{498497FF-60AB-487F-AF95-27679D9B5A1D}"/>
              </a:ext>
            </a:extLst>
          </p:cNvPr>
          <p:cNvCxnSpPr>
            <a:cxnSpLocks/>
          </p:cNvCxnSpPr>
          <p:nvPr/>
        </p:nvCxnSpPr>
        <p:spPr>
          <a:xfrm>
            <a:off x="3456856" y="2031633"/>
            <a:ext cx="562251" cy="1323272"/>
          </a:xfrm>
          <a:prstGeom prst="straightConnector1">
            <a:avLst/>
          </a:prstGeom>
          <a:ln>
            <a:prstDash val="dashDot"/>
            <a:tailEnd type="triangle"/>
          </a:ln>
        </p:spPr>
        <p:style>
          <a:lnRef idx="3">
            <a:schemeClr val="dk1"/>
          </a:lnRef>
          <a:fillRef idx="0">
            <a:schemeClr val="dk1"/>
          </a:fillRef>
          <a:effectRef idx="2">
            <a:schemeClr val="dk1"/>
          </a:effectRef>
          <a:fontRef idx="minor">
            <a:schemeClr val="tx1"/>
          </a:fontRef>
        </p:style>
      </p:cxnSp>
      <p:sp>
        <p:nvSpPr>
          <p:cNvPr id="43" name="椭圆 42">
            <a:extLst>
              <a:ext uri="{FF2B5EF4-FFF2-40B4-BE49-F238E27FC236}">
                <a16:creationId xmlns:a16="http://schemas.microsoft.com/office/drawing/2014/main" id="{677A92B7-BEFF-460C-91C4-CA7E434AFEAA}"/>
              </a:ext>
            </a:extLst>
          </p:cNvPr>
          <p:cNvSpPr>
            <a:spLocks noChangeAspect="1"/>
          </p:cNvSpPr>
          <p:nvPr/>
        </p:nvSpPr>
        <p:spPr>
          <a:xfrm>
            <a:off x="3211033" y="1785810"/>
            <a:ext cx="288000" cy="288000"/>
          </a:xfrm>
          <a:prstGeom prst="ellipse">
            <a:avLst/>
          </a:prstGeom>
          <a:noFill/>
          <a:ln w="666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8" name="文本框 47">
                <a:extLst>
                  <a:ext uri="{FF2B5EF4-FFF2-40B4-BE49-F238E27FC236}">
                    <a16:creationId xmlns:a16="http://schemas.microsoft.com/office/drawing/2014/main" id="{D145C81E-5809-4963-B3D9-7A0CF6745D15}"/>
                  </a:ext>
                </a:extLst>
              </p:cNvPr>
              <p:cNvSpPr txBox="1"/>
              <p:nvPr/>
            </p:nvSpPr>
            <p:spPr>
              <a:xfrm>
                <a:off x="3113588" y="1342537"/>
                <a:ext cx="482889" cy="3789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2400" i="1" smtClean="0">
                              <a:latin typeface="Cambria Math" panose="02040503050406030204" pitchFamily="18" charset="0"/>
                            </a:rPr>
                          </m:ctrlPr>
                        </m:sSubSupPr>
                        <m:e>
                          <m:r>
                            <a:rPr lang="en-US" altLang="zh-CN" sz="2400" b="0" i="1" smtClean="0">
                              <a:latin typeface="Cambria Math" panose="02040503050406030204" pitchFamily="18" charset="0"/>
                            </a:rPr>
                            <m:t>𝑚</m:t>
                          </m:r>
                        </m:e>
                        <m:sub>
                          <m:r>
                            <a:rPr lang="en-US" altLang="zh-CN" sz="2400" b="0" i="1" smtClean="0">
                              <a:latin typeface="Cambria Math" panose="02040503050406030204" pitchFamily="18" charset="0"/>
                            </a:rPr>
                            <m:t>0</m:t>
                          </m:r>
                        </m:sub>
                        <m:sup>
                          <m:r>
                            <a:rPr lang="en-US" altLang="zh-CN" sz="2400" b="0" i="1" smtClean="0">
                              <a:latin typeface="Cambria Math" panose="02040503050406030204" pitchFamily="18" charset="0"/>
                            </a:rPr>
                            <m:t>0</m:t>
                          </m:r>
                        </m:sup>
                      </m:sSubSup>
                    </m:oMath>
                  </m:oMathPara>
                </a14:m>
                <a:endParaRPr lang="zh-CN" altLang="en-US" sz="2400" dirty="0"/>
              </a:p>
            </p:txBody>
          </p:sp>
        </mc:Choice>
        <mc:Fallback xmlns="">
          <p:sp>
            <p:nvSpPr>
              <p:cNvPr id="48" name="文本框 47">
                <a:extLst>
                  <a:ext uri="{FF2B5EF4-FFF2-40B4-BE49-F238E27FC236}">
                    <a16:creationId xmlns:a16="http://schemas.microsoft.com/office/drawing/2014/main" id="{D145C81E-5809-4963-B3D9-7A0CF6745D15}"/>
                  </a:ext>
                </a:extLst>
              </p:cNvPr>
              <p:cNvSpPr txBox="1">
                <a:spLocks noRot="1" noChangeAspect="1" noMove="1" noResize="1" noEditPoints="1" noAdjustHandles="1" noChangeArrowheads="1" noChangeShapeType="1" noTextEdit="1"/>
              </p:cNvSpPr>
              <p:nvPr/>
            </p:nvSpPr>
            <p:spPr>
              <a:xfrm>
                <a:off x="3113588" y="1342537"/>
                <a:ext cx="482889" cy="378950"/>
              </a:xfrm>
              <a:prstGeom prst="rect">
                <a:avLst/>
              </a:prstGeom>
              <a:blipFill>
                <a:blip r:embed="rId17"/>
                <a:stretch>
                  <a:fillRect l="-7595" r="-5063" b="-14516"/>
                </a:stretch>
              </a:blipFill>
            </p:spPr>
            <p:txBody>
              <a:bodyPr/>
              <a:lstStyle/>
              <a:p>
                <a:r>
                  <a:rPr lang="zh-CN" altLang="en-US">
                    <a:noFill/>
                  </a:rPr>
                  <a:t> </a:t>
                </a:r>
              </a:p>
            </p:txBody>
          </p:sp>
        </mc:Fallback>
      </mc:AlternateContent>
      <p:grpSp>
        <p:nvGrpSpPr>
          <p:cNvPr id="49" name="组合 48">
            <a:extLst>
              <a:ext uri="{FF2B5EF4-FFF2-40B4-BE49-F238E27FC236}">
                <a16:creationId xmlns:a16="http://schemas.microsoft.com/office/drawing/2014/main" id="{A6BF6B08-35AA-4826-BB1E-8A1168370692}"/>
              </a:ext>
            </a:extLst>
          </p:cNvPr>
          <p:cNvGrpSpPr/>
          <p:nvPr/>
        </p:nvGrpSpPr>
        <p:grpSpPr>
          <a:xfrm>
            <a:off x="1295401" y="1408814"/>
            <a:ext cx="914400" cy="1140193"/>
            <a:chOff x="1295401" y="1408814"/>
            <a:chExt cx="914400" cy="1140193"/>
          </a:xfrm>
        </p:grpSpPr>
        <p:pic>
          <p:nvPicPr>
            <p:cNvPr id="50" name="图形 49" descr="计算机">
              <a:extLst>
                <a:ext uri="{FF2B5EF4-FFF2-40B4-BE49-F238E27FC236}">
                  <a16:creationId xmlns:a16="http://schemas.microsoft.com/office/drawing/2014/main" id="{37E93E68-8F6F-4594-B16F-DFC08113738D}"/>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tretch>
              <a:fillRect/>
            </a:stretch>
          </p:blipFill>
          <p:spPr>
            <a:xfrm>
              <a:off x="1295401" y="1408814"/>
              <a:ext cx="914400" cy="914400"/>
            </a:xfrm>
            <a:prstGeom prst="rect">
              <a:avLst/>
            </a:prstGeom>
          </p:spPr>
        </p:pic>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3DBCB94E-E69F-4121-9258-064A78A626A7}"/>
                    </a:ext>
                  </a:extLst>
                </p:cNvPr>
                <p:cNvSpPr txBox="1"/>
                <p:nvPr/>
              </p:nvSpPr>
              <p:spPr>
                <a:xfrm>
                  <a:off x="1370714" y="2179675"/>
                  <a:ext cx="776177"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𝑝</m:t>
                            </m:r>
                          </m:e>
                          <m:sub>
                            <m:r>
                              <a:rPr lang="en-US" altLang="zh-CN" sz="2400" b="0" i="1" smtClean="0">
                                <a:latin typeface="Cambria Math" panose="02040503050406030204" pitchFamily="18" charset="0"/>
                              </a:rPr>
                              <m:t>0</m:t>
                            </m:r>
                          </m:sub>
                        </m:sSub>
                      </m:oMath>
                    </m:oMathPara>
                  </a14:m>
                  <a:endParaRPr lang="zh-CN" altLang="en-US" dirty="0"/>
                </a:p>
              </p:txBody>
            </p:sp>
          </mc:Choice>
          <mc:Fallback xmlns="">
            <p:sp>
              <p:nvSpPr>
                <p:cNvPr id="51" name="文本框 50">
                  <a:extLst>
                    <a:ext uri="{FF2B5EF4-FFF2-40B4-BE49-F238E27FC236}">
                      <a16:creationId xmlns:a16="http://schemas.microsoft.com/office/drawing/2014/main" id="{3DBCB94E-E69F-4121-9258-064A78A626A7}"/>
                    </a:ext>
                  </a:extLst>
                </p:cNvPr>
                <p:cNvSpPr txBox="1">
                  <a:spLocks noRot="1" noChangeAspect="1" noMove="1" noResize="1" noEditPoints="1" noAdjustHandles="1" noChangeArrowheads="1" noChangeShapeType="1" noTextEdit="1"/>
                </p:cNvSpPr>
                <p:nvPr/>
              </p:nvSpPr>
              <p:spPr>
                <a:xfrm>
                  <a:off x="1370714" y="2179675"/>
                  <a:ext cx="776177" cy="369332"/>
                </a:xfrm>
                <a:prstGeom prst="rect">
                  <a:avLst/>
                </a:prstGeom>
                <a:blipFill>
                  <a:blip r:embed="rId4"/>
                  <a:stretch>
                    <a:fillRect b="-25000"/>
                  </a:stretch>
                </a:blipFill>
              </p:spPr>
              <p:txBody>
                <a:bodyPr/>
                <a:lstStyle/>
                <a:p>
                  <a:r>
                    <a:rPr lang="zh-CN" altLang="en-US">
                      <a:noFill/>
                    </a:rPr>
                    <a:t> </a:t>
                  </a:r>
                </a:p>
              </p:txBody>
            </p:sp>
          </mc:Fallback>
        </mc:AlternateContent>
      </p:grpSp>
      <p:grpSp>
        <p:nvGrpSpPr>
          <p:cNvPr id="52" name="组合 51">
            <a:extLst>
              <a:ext uri="{FF2B5EF4-FFF2-40B4-BE49-F238E27FC236}">
                <a16:creationId xmlns:a16="http://schemas.microsoft.com/office/drawing/2014/main" id="{CFF08694-64A2-4F0C-9D0F-EEC7173C1E52}"/>
              </a:ext>
            </a:extLst>
          </p:cNvPr>
          <p:cNvGrpSpPr/>
          <p:nvPr/>
        </p:nvGrpSpPr>
        <p:grpSpPr>
          <a:xfrm>
            <a:off x="1295401" y="2893017"/>
            <a:ext cx="914400" cy="1140193"/>
            <a:chOff x="1295401" y="1408814"/>
            <a:chExt cx="914400" cy="1140193"/>
          </a:xfrm>
        </p:grpSpPr>
        <p:pic>
          <p:nvPicPr>
            <p:cNvPr id="53" name="图形 52" descr="计算机">
              <a:extLst>
                <a:ext uri="{FF2B5EF4-FFF2-40B4-BE49-F238E27FC236}">
                  <a16:creationId xmlns:a16="http://schemas.microsoft.com/office/drawing/2014/main" id="{F38D3882-D5CA-4896-AE50-D741CD187898}"/>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tretch>
              <a:fillRect/>
            </a:stretch>
          </p:blipFill>
          <p:spPr>
            <a:xfrm>
              <a:off x="1295401" y="1408814"/>
              <a:ext cx="914400" cy="914400"/>
            </a:xfrm>
            <a:prstGeom prst="rect">
              <a:avLst/>
            </a:prstGeom>
          </p:spPr>
        </p:pic>
        <mc:AlternateContent xmlns:mc="http://schemas.openxmlformats.org/markup-compatibility/2006" xmlns:a14="http://schemas.microsoft.com/office/drawing/2010/main">
          <mc:Choice Requires="a14">
            <p:sp>
              <p:nvSpPr>
                <p:cNvPr id="54" name="文本框 53">
                  <a:extLst>
                    <a:ext uri="{FF2B5EF4-FFF2-40B4-BE49-F238E27FC236}">
                      <a16:creationId xmlns:a16="http://schemas.microsoft.com/office/drawing/2014/main" id="{2DF4EEE0-B915-4CF2-90CC-7F8959208D88}"/>
                    </a:ext>
                  </a:extLst>
                </p:cNvPr>
                <p:cNvSpPr txBox="1"/>
                <p:nvPr/>
              </p:nvSpPr>
              <p:spPr>
                <a:xfrm>
                  <a:off x="1370714" y="2179675"/>
                  <a:ext cx="776177"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𝑝</m:t>
                            </m:r>
                          </m:e>
                          <m:sub>
                            <m:r>
                              <a:rPr lang="en-US" altLang="zh-CN" sz="2400" b="0" i="1" smtClean="0">
                                <a:latin typeface="Cambria Math" panose="02040503050406030204" pitchFamily="18" charset="0"/>
                              </a:rPr>
                              <m:t>1</m:t>
                            </m:r>
                          </m:sub>
                        </m:sSub>
                      </m:oMath>
                    </m:oMathPara>
                  </a14:m>
                  <a:endParaRPr lang="zh-CN" altLang="en-US" dirty="0"/>
                </a:p>
              </p:txBody>
            </p:sp>
          </mc:Choice>
          <mc:Fallback xmlns="">
            <p:sp>
              <p:nvSpPr>
                <p:cNvPr id="54" name="文本框 53">
                  <a:extLst>
                    <a:ext uri="{FF2B5EF4-FFF2-40B4-BE49-F238E27FC236}">
                      <a16:creationId xmlns:a16="http://schemas.microsoft.com/office/drawing/2014/main" id="{2DF4EEE0-B915-4CF2-90CC-7F8959208D88}"/>
                    </a:ext>
                  </a:extLst>
                </p:cNvPr>
                <p:cNvSpPr txBox="1">
                  <a:spLocks noRot="1" noChangeAspect="1" noMove="1" noResize="1" noEditPoints="1" noAdjustHandles="1" noChangeArrowheads="1" noChangeShapeType="1" noTextEdit="1"/>
                </p:cNvSpPr>
                <p:nvPr/>
              </p:nvSpPr>
              <p:spPr>
                <a:xfrm>
                  <a:off x="1370714" y="2179675"/>
                  <a:ext cx="776177" cy="369332"/>
                </a:xfrm>
                <a:prstGeom prst="rect">
                  <a:avLst/>
                </a:prstGeom>
                <a:blipFill>
                  <a:blip r:embed="rId7"/>
                  <a:stretch>
                    <a:fillRect b="-22951"/>
                  </a:stretch>
                </a:blipFill>
              </p:spPr>
              <p:txBody>
                <a:bodyPr/>
                <a:lstStyle/>
                <a:p>
                  <a:r>
                    <a:rPr lang="zh-CN" altLang="en-US">
                      <a:noFill/>
                    </a:rPr>
                    <a:t> </a:t>
                  </a:r>
                </a:p>
              </p:txBody>
            </p:sp>
          </mc:Fallback>
        </mc:AlternateContent>
      </p:grpSp>
      <p:sp>
        <p:nvSpPr>
          <p:cNvPr id="58" name="椭圆 57">
            <a:extLst>
              <a:ext uri="{FF2B5EF4-FFF2-40B4-BE49-F238E27FC236}">
                <a16:creationId xmlns:a16="http://schemas.microsoft.com/office/drawing/2014/main" id="{1B98B9DA-421E-418F-BD15-97B09254F8A4}"/>
              </a:ext>
            </a:extLst>
          </p:cNvPr>
          <p:cNvSpPr>
            <a:spLocks noChangeAspect="1"/>
          </p:cNvSpPr>
          <p:nvPr/>
        </p:nvSpPr>
        <p:spPr>
          <a:xfrm>
            <a:off x="4177610" y="3199469"/>
            <a:ext cx="288000" cy="288000"/>
          </a:xfrm>
          <a:prstGeom prst="ellipse">
            <a:avLst/>
          </a:prstGeom>
          <a:noFill/>
          <a:ln w="666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59" name="文本框 58">
                <a:extLst>
                  <a:ext uri="{FF2B5EF4-FFF2-40B4-BE49-F238E27FC236}">
                    <a16:creationId xmlns:a16="http://schemas.microsoft.com/office/drawing/2014/main" id="{22411D5B-4522-45F8-A43C-4401496A1E58}"/>
                  </a:ext>
                </a:extLst>
              </p:cNvPr>
              <p:cNvSpPr txBox="1"/>
              <p:nvPr/>
            </p:nvSpPr>
            <p:spPr>
              <a:xfrm>
                <a:off x="4080165" y="2756196"/>
                <a:ext cx="482888" cy="3789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2400" i="1" smtClean="0">
                              <a:latin typeface="Cambria Math" panose="02040503050406030204" pitchFamily="18" charset="0"/>
                            </a:rPr>
                          </m:ctrlPr>
                        </m:sSubSupPr>
                        <m:e>
                          <m:r>
                            <a:rPr lang="en-US" altLang="zh-CN" sz="2400" b="0" i="1" smtClean="0">
                              <a:latin typeface="Cambria Math" panose="02040503050406030204" pitchFamily="18" charset="0"/>
                            </a:rPr>
                            <m:t>𝑚</m:t>
                          </m:r>
                        </m:e>
                        <m:sub>
                          <m:r>
                            <a:rPr lang="en-US" altLang="zh-CN" sz="2400" b="0" i="1" smtClean="0">
                              <a:latin typeface="Cambria Math" panose="02040503050406030204" pitchFamily="18" charset="0"/>
                            </a:rPr>
                            <m:t>0</m:t>
                          </m:r>
                        </m:sub>
                        <m:sup>
                          <m:r>
                            <a:rPr lang="en-US" altLang="zh-CN" sz="2400" b="0" i="1" smtClean="0">
                              <a:latin typeface="Cambria Math" panose="02040503050406030204" pitchFamily="18" charset="0"/>
                            </a:rPr>
                            <m:t>0</m:t>
                          </m:r>
                        </m:sup>
                      </m:sSubSup>
                    </m:oMath>
                  </m:oMathPara>
                </a14:m>
                <a:endParaRPr lang="zh-CN" altLang="en-US" sz="2400" dirty="0"/>
              </a:p>
            </p:txBody>
          </p:sp>
        </mc:Choice>
        <mc:Fallback xmlns="">
          <p:sp>
            <p:nvSpPr>
              <p:cNvPr id="59" name="文本框 58">
                <a:extLst>
                  <a:ext uri="{FF2B5EF4-FFF2-40B4-BE49-F238E27FC236}">
                    <a16:creationId xmlns:a16="http://schemas.microsoft.com/office/drawing/2014/main" id="{22411D5B-4522-45F8-A43C-4401496A1E58}"/>
                  </a:ext>
                </a:extLst>
              </p:cNvPr>
              <p:cNvSpPr txBox="1">
                <a:spLocks noRot="1" noChangeAspect="1" noMove="1" noResize="1" noEditPoints="1" noAdjustHandles="1" noChangeArrowheads="1" noChangeShapeType="1" noTextEdit="1"/>
              </p:cNvSpPr>
              <p:nvPr/>
            </p:nvSpPr>
            <p:spPr>
              <a:xfrm>
                <a:off x="4080165" y="2756196"/>
                <a:ext cx="482888" cy="378950"/>
              </a:xfrm>
              <a:prstGeom prst="rect">
                <a:avLst/>
              </a:prstGeom>
              <a:blipFill>
                <a:blip r:embed="rId20"/>
                <a:stretch>
                  <a:fillRect l="-6250" r="-3750" b="-14516"/>
                </a:stretch>
              </a:blipFill>
            </p:spPr>
            <p:txBody>
              <a:bodyPr/>
              <a:lstStyle/>
              <a:p>
                <a:r>
                  <a:rPr lang="zh-CN" altLang="en-US">
                    <a:noFill/>
                  </a:rPr>
                  <a:t> </a:t>
                </a:r>
              </a:p>
            </p:txBody>
          </p:sp>
        </mc:Fallback>
      </mc:AlternateContent>
      <p:sp>
        <p:nvSpPr>
          <p:cNvPr id="60" name="椭圆 59">
            <a:extLst>
              <a:ext uri="{FF2B5EF4-FFF2-40B4-BE49-F238E27FC236}">
                <a16:creationId xmlns:a16="http://schemas.microsoft.com/office/drawing/2014/main" id="{55ED963B-872F-4030-9B18-7435950098A3}"/>
              </a:ext>
            </a:extLst>
          </p:cNvPr>
          <p:cNvSpPr>
            <a:spLocks noChangeAspect="1"/>
          </p:cNvSpPr>
          <p:nvPr/>
        </p:nvSpPr>
        <p:spPr>
          <a:xfrm>
            <a:off x="4765947" y="3203007"/>
            <a:ext cx="288000" cy="288000"/>
          </a:xfrm>
          <a:prstGeom prst="ellipse">
            <a:avLst/>
          </a:prstGeom>
          <a:noFill/>
          <a:ln w="666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61" name="文本框 60">
                <a:extLst>
                  <a:ext uri="{FF2B5EF4-FFF2-40B4-BE49-F238E27FC236}">
                    <a16:creationId xmlns:a16="http://schemas.microsoft.com/office/drawing/2014/main" id="{57BD423C-B1C6-429C-990A-80A8B1F9FA54}"/>
                  </a:ext>
                </a:extLst>
              </p:cNvPr>
              <p:cNvSpPr txBox="1"/>
              <p:nvPr/>
            </p:nvSpPr>
            <p:spPr>
              <a:xfrm>
                <a:off x="4668502" y="2759734"/>
                <a:ext cx="482888" cy="3758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2400" i="1" smtClean="0">
                              <a:latin typeface="Cambria Math" panose="02040503050406030204" pitchFamily="18" charset="0"/>
                            </a:rPr>
                          </m:ctrlPr>
                        </m:sSubSupPr>
                        <m:e>
                          <m:r>
                            <a:rPr lang="en-US" altLang="zh-CN" sz="2400" b="0" i="1" smtClean="0">
                              <a:latin typeface="Cambria Math" panose="02040503050406030204" pitchFamily="18" charset="0"/>
                            </a:rPr>
                            <m:t>𝑚</m:t>
                          </m:r>
                        </m:e>
                        <m:sub>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0</m:t>
                          </m:r>
                        </m:sup>
                      </m:sSubSup>
                    </m:oMath>
                  </m:oMathPara>
                </a14:m>
                <a:endParaRPr lang="zh-CN" altLang="en-US" sz="2400" dirty="0"/>
              </a:p>
            </p:txBody>
          </p:sp>
        </mc:Choice>
        <mc:Fallback xmlns="">
          <p:sp>
            <p:nvSpPr>
              <p:cNvPr id="61" name="文本框 60">
                <a:extLst>
                  <a:ext uri="{FF2B5EF4-FFF2-40B4-BE49-F238E27FC236}">
                    <a16:creationId xmlns:a16="http://schemas.microsoft.com/office/drawing/2014/main" id="{57BD423C-B1C6-429C-990A-80A8B1F9FA54}"/>
                  </a:ext>
                </a:extLst>
              </p:cNvPr>
              <p:cNvSpPr txBox="1">
                <a:spLocks noRot="1" noChangeAspect="1" noMove="1" noResize="1" noEditPoints="1" noAdjustHandles="1" noChangeArrowheads="1" noChangeShapeType="1" noTextEdit="1"/>
              </p:cNvSpPr>
              <p:nvPr/>
            </p:nvSpPr>
            <p:spPr>
              <a:xfrm>
                <a:off x="4668502" y="2759734"/>
                <a:ext cx="482888" cy="375872"/>
              </a:xfrm>
              <a:prstGeom prst="rect">
                <a:avLst/>
              </a:prstGeom>
              <a:blipFill>
                <a:blip r:embed="rId21"/>
                <a:stretch>
                  <a:fillRect l="-7595" t="-1639" r="-5063" b="-16393"/>
                </a:stretch>
              </a:blipFill>
            </p:spPr>
            <p:txBody>
              <a:bodyPr/>
              <a:lstStyle/>
              <a:p>
                <a:r>
                  <a:rPr lang="zh-CN" altLang="en-US">
                    <a:noFill/>
                  </a:rPr>
                  <a:t> </a:t>
                </a:r>
              </a:p>
            </p:txBody>
          </p:sp>
        </mc:Fallback>
      </mc:AlternateContent>
      <p:sp>
        <p:nvSpPr>
          <p:cNvPr id="62" name="椭圆 61">
            <a:extLst>
              <a:ext uri="{FF2B5EF4-FFF2-40B4-BE49-F238E27FC236}">
                <a16:creationId xmlns:a16="http://schemas.microsoft.com/office/drawing/2014/main" id="{6BD2DD59-A8AB-4B13-9F40-9D1BAFC3E9FB}"/>
              </a:ext>
            </a:extLst>
          </p:cNvPr>
          <p:cNvSpPr>
            <a:spLocks noChangeAspect="1"/>
          </p:cNvSpPr>
          <p:nvPr/>
        </p:nvSpPr>
        <p:spPr>
          <a:xfrm>
            <a:off x="6200533" y="1788888"/>
            <a:ext cx="288000" cy="288000"/>
          </a:xfrm>
          <a:prstGeom prst="ellipse">
            <a:avLst/>
          </a:prstGeom>
          <a:noFill/>
          <a:ln w="666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63" name="文本框 62">
                <a:extLst>
                  <a:ext uri="{FF2B5EF4-FFF2-40B4-BE49-F238E27FC236}">
                    <a16:creationId xmlns:a16="http://schemas.microsoft.com/office/drawing/2014/main" id="{EC8BE294-B702-4547-B9A9-E013A4C6FA00}"/>
                  </a:ext>
                </a:extLst>
              </p:cNvPr>
              <p:cNvSpPr txBox="1"/>
              <p:nvPr/>
            </p:nvSpPr>
            <p:spPr>
              <a:xfrm>
                <a:off x="6103088" y="1345615"/>
                <a:ext cx="482888" cy="3758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2400" i="1" smtClean="0">
                              <a:latin typeface="Cambria Math" panose="02040503050406030204" pitchFamily="18" charset="0"/>
                            </a:rPr>
                          </m:ctrlPr>
                        </m:sSubSupPr>
                        <m:e>
                          <m:r>
                            <a:rPr lang="en-US" altLang="zh-CN" sz="2400" b="0" i="1" smtClean="0">
                              <a:latin typeface="Cambria Math" panose="02040503050406030204" pitchFamily="18" charset="0"/>
                            </a:rPr>
                            <m:t>𝑚</m:t>
                          </m:r>
                        </m:e>
                        <m:sub>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0</m:t>
                          </m:r>
                        </m:sup>
                      </m:sSubSup>
                    </m:oMath>
                  </m:oMathPara>
                </a14:m>
                <a:endParaRPr lang="zh-CN" altLang="en-US" sz="2400" dirty="0"/>
              </a:p>
            </p:txBody>
          </p:sp>
        </mc:Choice>
        <mc:Fallback xmlns="">
          <p:sp>
            <p:nvSpPr>
              <p:cNvPr id="63" name="文本框 62">
                <a:extLst>
                  <a:ext uri="{FF2B5EF4-FFF2-40B4-BE49-F238E27FC236}">
                    <a16:creationId xmlns:a16="http://schemas.microsoft.com/office/drawing/2014/main" id="{EC8BE294-B702-4547-B9A9-E013A4C6FA00}"/>
                  </a:ext>
                </a:extLst>
              </p:cNvPr>
              <p:cNvSpPr txBox="1">
                <a:spLocks noRot="1" noChangeAspect="1" noMove="1" noResize="1" noEditPoints="1" noAdjustHandles="1" noChangeArrowheads="1" noChangeShapeType="1" noTextEdit="1"/>
              </p:cNvSpPr>
              <p:nvPr/>
            </p:nvSpPr>
            <p:spPr>
              <a:xfrm>
                <a:off x="6103088" y="1345615"/>
                <a:ext cx="482888" cy="375872"/>
              </a:xfrm>
              <a:prstGeom prst="rect">
                <a:avLst/>
              </a:prstGeom>
              <a:blipFill>
                <a:blip r:embed="rId22"/>
                <a:stretch>
                  <a:fillRect l="-6329" t="-1639" r="-5063" b="-16393"/>
                </a:stretch>
              </a:blipFill>
            </p:spPr>
            <p:txBody>
              <a:bodyPr/>
              <a:lstStyle/>
              <a:p>
                <a:r>
                  <a:rPr lang="zh-CN" altLang="en-US">
                    <a:noFill/>
                  </a:rPr>
                  <a:t> </a:t>
                </a:r>
              </a:p>
            </p:txBody>
          </p:sp>
        </mc:Fallback>
      </mc:AlternateContent>
      <p:sp>
        <p:nvSpPr>
          <p:cNvPr id="64" name="椭圆 63">
            <a:extLst>
              <a:ext uri="{FF2B5EF4-FFF2-40B4-BE49-F238E27FC236}">
                <a16:creationId xmlns:a16="http://schemas.microsoft.com/office/drawing/2014/main" id="{B819407A-1882-4260-ABE5-965AF2DE2EC9}"/>
              </a:ext>
            </a:extLst>
          </p:cNvPr>
          <p:cNvSpPr>
            <a:spLocks noChangeAspect="1"/>
          </p:cNvSpPr>
          <p:nvPr/>
        </p:nvSpPr>
        <p:spPr>
          <a:xfrm>
            <a:off x="6367814" y="4641480"/>
            <a:ext cx="288000" cy="288000"/>
          </a:xfrm>
          <a:prstGeom prst="ellipse">
            <a:avLst/>
          </a:prstGeom>
          <a:noFill/>
          <a:ln w="666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65" name="文本框 64">
                <a:extLst>
                  <a:ext uri="{FF2B5EF4-FFF2-40B4-BE49-F238E27FC236}">
                    <a16:creationId xmlns:a16="http://schemas.microsoft.com/office/drawing/2014/main" id="{628227D7-4AB1-4A05-97F3-892835FBA5C4}"/>
                  </a:ext>
                </a:extLst>
              </p:cNvPr>
              <p:cNvSpPr txBox="1"/>
              <p:nvPr/>
            </p:nvSpPr>
            <p:spPr>
              <a:xfrm>
                <a:off x="6270369" y="4198207"/>
                <a:ext cx="482888" cy="3758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2400" i="1" smtClean="0">
                              <a:latin typeface="Cambria Math" panose="02040503050406030204" pitchFamily="18" charset="0"/>
                            </a:rPr>
                          </m:ctrlPr>
                        </m:sSubSupPr>
                        <m:e>
                          <m:r>
                            <a:rPr lang="en-US" altLang="zh-CN" sz="2400" b="0" i="1" smtClean="0">
                              <a:latin typeface="Cambria Math" panose="02040503050406030204" pitchFamily="18" charset="0"/>
                            </a:rPr>
                            <m:t>𝑚</m:t>
                          </m:r>
                        </m:e>
                        <m:sub>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0</m:t>
                          </m:r>
                        </m:sup>
                      </m:sSubSup>
                    </m:oMath>
                  </m:oMathPara>
                </a14:m>
                <a:endParaRPr lang="zh-CN" altLang="en-US" sz="2400" dirty="0"/>
              </a:p>
            </p:txBody>
          </p:sp>
        </mc:Choice>
        <mc:Fallback xmlns="">
          <p:sp>
            <p:nvSpPr>
              <p:cNvPr id="65" name="文本框 64">
                <a:extLst>
                  <a:ext uri="{FF2B5EF4-FFF2-40B4-BE49-F238E27FC236}">
                    <a16:creationId xmlns:a16="http://schemas.microsoft.com/office/drawing/2014/main" id="{628227D7-4AB1-4A05-97F3-892835FBA5C4}"/>
                  </a:ext>
                </a:extLst>
              </p:cNvPr>
              <p:cNvSpPr txBox="1">
                <a:spLocks noRot="1" noChangeAspect="1" noMove="1" noResize="1" noEditPoints="1" noAdjustHandles="1" noChangeArrowheads="1" noChangeShapeType="1" noTextEdit="1"/>
              </p:cNvSpPr>
              <p:nvPr/>
            </p:nvSpPr>
            <p:spPr>
              <a:xfrm>
                <a:off x="6270369" y="4198207"/>
                <a:ext cx="482888" cy="375872"/>
              </a:xfrm>
              <a:prstGeom prst="rect">
                <a:avLst/>
              </a:prstGeom>
              <a:blipFill>
                <a:blip r:embed="rId23"/>
                <a:stretch>
                  <a:fillRect l="-7595" t="-1639" r="-5063" b="-16393"/>
                </a:stretch>
              </a:blipFill>
            </p:spPr>
            <p:txBody>
              <a:bodyPr/>
              <a:lstStyle/>
              <a:p>
                <a:r>
                  <a:rPr lang="zh-CN" altLang="en-US">
                    <a:noFill/>
                  </a:rPr>
                  <a:t> </a:t>
                </a:r>
              </a:p>
            </p:txBody>
          </p:sp>
        </mc:Fallback>
      </mc:AlternateContent>
      <p:sp>
        <p:nvSpPr>
          <p:cNvPr id="66" name="椭圆 65">
            <a:extLst>
              <a:ext uri="{FF2B5EF4-FFF2-40B4-BE49-F238E27FC236}">
                <a16:creationId xmlns:a16="http://schemas.microsoft.com/office/drawing/2014/main" id="{2F0ACD7C-7A83-4EEE-8F90-E9AB985B199F}"/>
              </a:ext>
            </a:extLst>
          </p:cNvPr>
          <p:cNvSpPr>
            <a:spLocks noChangeAspect="1"/>
          </p:cNvSpPr>
          <p:nvPr/>
        </p:nvSpPr>
        <p:spPr>
          <a:xfrm>
            <a:off x="7923262" y="4640016"/>
            <a:ext cx="288000" cy="288000"/>
          </a:xfrm>
          <a:prstGeom prst="ellipse">
            <a:avLst/>
          </a:prstGeom>
          <a:noFill/>
          <a:ln w="666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67" name="文本框 66">
                <a:extLst>
                  <a:ext uri="{FF2B5EF4-FFF2-40B4-BE49-F238E27FC236}">
                    <a16:creationId xmlns:a16="http://schemas.microsoft.com/office/drawing/2014/main" id="{94E3DBEE-D9DE-460A-A2EE-6EFFEDEA8723}"/>
                  </a:ext>
                </a:extLst>
              </p:cNvPr>
              <p:cNvSpPr txBox="1"/>
              <p:nvPr/>
            </p:nvSpPr>
            <p:spPr>
              <a:xfrm>
                <a:off x="7825817" y="4196743"/>
                <a:ext cx="482888" cy="3789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2400" i="1" smtClean="0">
                              <a:latin typeface="Cambria Math" panose="02040503050406030204" pitchFamily="18" charset="0"/>
                            </a:rPr>
                          </m:ctrlPr>
                        </m:sSubSupPr>
                        <m:e>
                          <m:r>
                            <a:rPr lang="en-US" altLang="zh-CN" sz="2400" b="0" i="1" smtClean="0">
                              <a:latin typeface="Cambria Math" panose="02040503050406030204" pitchFamily="18" charset="0"/>
                            </a:rPr>
                            <m:t>𝑚</m:t>
                          </m:r>
                        </m:e>
                        <m:sub>
                          <m:r>
                            <a:rPr lang="en-US" altLang="zh-CN" sz="2400" b="0" i="1" smtClean="0">
                              <a:latin typeface="Cambria Math" panose="02040503050406030204" pitchFamily="18" charset="0"/>
                            </a:rPr>
                            <m:t>0</m:t>
                          </m:r>
                        </m:sub>
                        <m:sup>
                          <m:r>
                            <a:rPr lang="en-US" altLang="zh-CN" sz="2400" b="0" i="1" smtClean="0">
                              <a:latin typeface="Cambria Math" panose="02040503050406030204" pitchFamily="18" charset="0"/>
                            </a:rPr>
                            <m:t>0</m:t>
                          </m:r>
                        </m:sup>
                      </m:sSubSup>
                    </m:oMath>
                  </m:oMathPara>
                </a14:m>
                <a:endParaRPr lang="zh-CN" altLang="en-US" sz="2400" dirty="0"/>
              </a:p>
            </p:txBody>
          </p:sp>
        </mc:Choice>
        <mc:Fallback xmlns="">
          <p:sp>
            <p:nvSpPr>
              <p:cNvPr id="67" name="文本框 66">
                <a:extLst>
                  <a:ext uri="{FF2B5EF4-FFF2-40B4-BE49-F238E27FC236}">
                    <a16:creationId xmlns:a16="http://schemas.microsoft.com/office/drawing/2014/main" id="{94E3DBEE-D9DE-460A-A2EE-6EFFEDEA8723}"/>
                  </a:ext>
                </a:extLst>
              </p:cNvPr>
              <p:cNvSpPr txBox="1">
                <a:spLocks noRot="1" noChangeAspect="1" noMove="1" noResize="1" noEditPoints="1" noAdjustHandles="1" noChangeArrowheads="1" noChangeShapeType="1" noTextEdit="1"/>
              </p:cNvSpPr>
              <p:nvPr/>
            </p:nvSpPr>
            <p:spPr>
              <a:xfrm>
                <a:off x="7825817" y="4196743"/>
                <a:ext cx="482888" cy="378950"/>
              </a:xfrm>
              <a:prstGeom prst="rect">
                <a:avLst/>
              </a:prstGeom>
              <a:blipFill>
                <a:blip r:embed="rId24"/>
                <a:stretch>
                  <a:fillRect l="-7595" r="-5063" b="-12698"/>
                </a:stretch>
              </a:blipFill>
            </p:spPr>
            <p:txBody>
              <a:bodyPr/>
              <a:lstStyle/>
              <a:p>
                <a:r>
                  <a:rPr lang="zh-CN" altLang="en-US">
                    <a:noFill/>
                  </a:rPr>
                  <a:t> </a:t>
                </a:r>
              </a:p>
            </p:txBody>
          </p:sp>
        </mc:Fallback>
      </mc:AlternateContent>
      <p:grpSp>
        <p:nvGrpSpPr>
          <p:cNvPr id="34" name="组合 33">
            <a:extLst>
              <a:ext uri="{FF2B5EF4-FFF2-40B4-BE49-F238E27FC236}">
                <a16:creationId xmlns:a16="http://schemas.microsoft.com/office/drawing/2014/main" id="{89DB3D18-5910-4742-95B3-63D7CA4D2E17}"/>
              </a:ext>
            </a:extLst>
          </p:cNvPr>
          <p:cNvGrpSpPr/>
          <p:nvPr/>
        </p:nvGrpSpPr>
        <p:grpSpPr>
          <a:xfrm>
            <a:off x="1295401" y="4259004"/>
            <a:ext cx="914400" cy="1140193"/>
            <a:chOff x="1295401" y="1408814"/>
            <a:chExt cx="914400" cy="1140193"/>
          </a:xfrm>
        </p:grpSpPr>
        <p:pic>
          <p:nvPicPr>
            <p:cNvPr id="35" name="图形 48" descr="计算机">
              <a:extLst>
                <a:ext uri="{FF2B5EF4-FFF2-40B4-BE49-F238E27FC236}">
                  <a16:creationId xmlns:a16="http://schemas.microsoft.com/office/drawing/2014/main" id="{32E81FB1-9C4F-4EE3-B392-16BD4655C13D}"/>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4"/>
                </a:ext>
              </a:extLst>
            </a:blip>
            <a:stretch>
              <a:fillRect/>
            </a:stretch>
          </p:blipFill>
          <p:spPr>
            <a:xfrm>
              <a:off x="1295401" y="1408814"/>
              <a:ext cx="914400" cy="914400"/>
            </a:xfrm>
            <a:prstGeom prst="rect">
              <a:avLst/>
            </a:prstGeom>
          </p:spPr>
        </p:pic>
        <mc:AlternateContent xmlns:mc="http://schemas.openxmlformats.org/markup-compatibility/2006" xmlns:a14="http://schemas.microsoft.com/office/drawing/2010/main">
          <mc:Choice Requires="a14">
            <p:sp>
              <p:nvSpPr>
                <p:cNvPr id="36" name="文本框 35">
                  <a:extLst>
                    <a:ext uri="{FF2B5EF4-FFF2-40B4-BE49-F238E27FC236}">
                      <a16:creationId xmlns:a16="http://schemas.microsoft.com/office/drawing/2014/main" id="{ADECB009-D1AC-48A2-A654-CC90135ECC0A}"/>
                    </a:ext>
                  </a:extLst>
                </p:cNvPr>
                <p:cNvSpPr txBox="1"/>
                <p:nvPr/>
              </p:nvSpPr>
              <p:spPr>
                <a:xfrm>
                  <a:off x="1370714" y="2179675"/>
                  <a:ext cx="776177"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𝑝</m:t>
                            </m:r>
                          </m:e>
                          <m:sub>
                            <m:r>
                              <a:rPr lang="en-US" altLang="zh-CN" sz="2400" b="0" i="1" smtClean="0">
                                <a:latin typeface="Cambria Math" panose="02040503050406030204" pitchFamily="18" charset="0"/>
                              </a:rPr>
                              <m:t>2</m:t>
                            </m:r>
                          </m:sub>
                        </m:sSub>
                      </m:oMath>
                    </m:oMathPara>
                  </a14:m>
                  <a:endParaRPr lang="zh-CN" altLang="en-US" dirty="0"/>
                </a:p>
              </p:txBody>
            </p:sp>
          </mc:Choice>
          <mc:Fallback xmlns="">
            <p:sp>
              <p:nvSpPr>
                <p:cNvPr id="50" name="文本框 49">
                  <a:extLst>
                    <a:ext uri="{FF2B5EF4-FFF2-40B4-BE49-F238E27FC236}">
                      <a16:creationId xmlns:a16="http://schemas.microsoft.com/office/drawing/2014/main" id="{ADECB009-D1AC-48A2-A654-CC90135ECC0A}"/>
                    </a:ext>
                  </a:extLst>
                </p:cNvPr>
                <p:cNvSpPr txBox="1">
                  <a:spLocks noRot="1" noChangeAspect="1" noMove="1" noResize="1" noEditPoints="1" noAdjustHandles="1" noChangeArrowheads="1" noChangeShapeType="1" noTextEdit="1"/>
                </p:cNvSpPr>
                <p:nvPr/>
              </p:nvSpPr>
              <p:spPr>
                <a:xfrm>
                  <a:off x="1370714" y="2179675"/>
                  <a:ext cx="776177" cy="369332"/>
                </a:xfrm>
                <a:prstGeom prst="rect">
                  <a:avLst/>
                </a:prstGeom>
                <a:blipFill>
                  <a:blip r:embed="rId10"/>
                  <a:stretch>
                    <a:fillRect b="-22951"/>
                  </a:stretch>
                </a:blipFill>
              </p:spPr>
              <p:txBody>
                <a:bodyPr/>
                <a:lstStyle/>
                <a:p>
                  <a:r>
                    <a:rPr lang="zh-CN" altLang="en-US">
                      <a:noFill/>
                    </a:rPr>
                    <a:t> </a:t>
                  </a:r>
                </a:p>
              </p:txBody>
            </p:sp>
          </mc:Fallback>
        </mc:AlternateContent>
      </p:grpSp>
      <p:sp>
        <p:nvSpPr>
          <p:cNvPr id="12" name="标题 11"/>
          <p:cNvSpPr>
            <a:spLocks noGrp="1"/>
          </p:cNvSpPr>
          <p:nvPr>
            <p:ph type="title"/>
          </p:nvPr>
        </p:nvSpPr>
        <p:spPr/>
        <p:txBody>
          <a:bodyPr>
            <a:normAutofit fontScale="90000"/>
          </a:bodyPr>
          <a:lstStyle/>
          <a:p>
            <a:r>
              <a:rPr lang="en-US" dirty="0"/>
              <a:t>Why do we need </a:t>
            </a:r>
            <a:r>
              <a:rPr lang="en-US" dirty="0" smtClean="0"/>
              <a:t>to order </a:t>
            </a:r>
            <a:r>
              <a:rPr lang="en-US" dirty="0"/>
              <a:t>events?</a:t>
            </a:r>
          </a:p>
        </p:txBody>
      </p:sp>
      <p:sp>
        <p:nvSpPr>
          <p:cNvPr id="14" name="内容占位符 13"/>
          <p:cNvSpPr>
            <a:spLocks noGrp="1"/>
          </p:cNvSpPr>
          <p:nvPr>
            <p:ph idx="1"/>
          </p:nvPr>
        </p:nvSpPr>
        <p:spPr>
          <a:xfrm>
            <a:off x="838200" y="5663199"/>
            <a:ext cx="10515600" cy="513764"/>
          </a:xfrm>
        </p:spPr>
        <p:txBody>
          <a:bodyPr>
            <a:normAutofit lnSpcReduction="10000"/>
          </a:bodyPr>
          <a:lstStyle/>
          <a:p>
            <a:r>
              <a:rPr lang="en-US" dirty="0"/>
              <a:t>M</a:t>
            </a:r>
            <a:r>
              <a:rPr lang="en-US" dirty="0" smtClean="0"/>
              <a:t>essages can be delayed and disordered.</a:t>
            </a:r>
            <a:endParaRPr lang="en-US" dirty="0"/>
          </a:p>
        </p:txBody>
      </p:sp>
      <p:sp>
        <p:nvSpPr>
          <p:cNvPr id="6" name="页脚占位符 5"/>
          <p:cNvSpPr>
            <a:spLocks noGrp="1"/>
          </p:cNvSpPr>
          <p:nvPr>
            <p:ph type="ftr" sz="quarter" idx="11"/>
          </p:nvPr>
        </p:nvSpPr>
        <p:spPr/>
        <p:txBody>
          <a:bodyPr/>
          <a:lstStyle/>
          <a:p>
            <a:r>
              <a:rPr lang="en-US" altLang="zh-CN" smtClean="0"/>
              <a:t>USTC-ADSL-Dist-Sys-Lecture-Note</a:t>
            </a:r>
            <a:endParaRPr lang="zh-CN" altLang="en-US"/>
          </a:p>
        </p:txBody>
      </p:sp>
      <p:sp>
        <p:nvSpPr>
          <p:cNvPr id="5" name="日期占位符 4"/>
          <p:cNvSpPr>
            <a:spLocks noGrp="1"/>
          </p:cNvSpPr>
          <p:nvPr>
            <p:ph type="dt" sz="half" idx="10"/>
          </p:nvPr>
        </p:nvSpPr>
        <p:spPr/>
        <p:txBody>
          <a:bodyPr/>
          <a:lstStyle/>
          <a:p>
            <a:fld id="{E46DBC69-4BB0-4DEF-9305-16F6E9AC1F2B}" type="datetime1">
              <a:rPr lang="en-US" altLang="zh-CN" smtClean="0"/>
              <a:t>3/1/2020</a:t>
            </a:fld>
            <a:endParaRPr lang="zh-CN" altLang="en-US" dirty="0"/>
          </a:p>
        </p:txBody>
      </p:sp>
    </p:spTree>
    <p:extLst>
      <p:ext uri="{BB962C8B-B14F-4D97-AF65-F5344CB8AC3E}">
        <p14:creationId xmlns:p14="http://schemas.microsoft.com/office/powerpoint/2010/main" val="10741710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Order matters - </a:t>
            </a:r>
            <a:r>
              <a:rPr lang="en-US" dirty="0"/>
              <a:t>Facebook </a:t>
            </a:r>
            <a:r>
              <a:rPr lang="en-US" dirty="0" smtClean="0"/>
              <a:t>example</a:t>
            </a:r>
            <a:endParaRPr lang="en-US" dirty="0"/>
          </a:p>
        </p:txBody>
      </p:sp>
      <p:sp>
        <p:nvSpPr>
          <p:cNvPr id="3" name="内容占位符 2"/>
          <p:cNvSpPr>
            <a:spLocks noGrp="1"/>
          </p:cNvSpPr>
          <p:nvPr>
            <p:ph idx="1"/>
          </p:nvPr>
        </p:nvSpPr>
        <p:spPr/>
        <p:txBody>
          <a:bodyPr/>
          <a:lstStyle/>
          <a:p>
            <a:r>
              <a:rPr lang="en-US" dirty="0"/>
              <a:t>Remove boss as </a:t>
            </a:r>
            <a:r>
              <a:rPr lang="en-US" dirty="0" smtClean="0"/>
              <a:t>friend</a:t>
            </a:r>
            <a:endParaRPr lang="en-US" dirty="0"/>
          </a:p>
          <a:p>
            <a:r>
              <a:rPr lang="en-US" dirty="0" smtClean="0"/>
              <a:t>Post </a:t>
            </a:r>
            <a:r>
              <a:rPr lang="en-US" dirty="0"/>
              <a:t>“My boss is the worst, I need a new job</a:t>
            </a:r>
            <a:r>
              <a:rPr lang="en-US" dirty="0" smtClean="0"/>
              <a:t>!”</a:t>
            </a:r>
            <a:endParaRPr lang="en-US" dirty="0"/>
          </a:p>
          <a:p>
            <a:endParaRPr lang="en-US" dirty="0"/>
          </a:p>
          <a:p>
            <a:r>
              <a:rPr lang="en-US" dirty="0" smtClean="0"/>
              <a:t>Don’t </a:t>
            </a:r>
            <a:r>
              <a:rPr lang="en-US" dirty="0"/>
              <a:t>want to get these in the wrong order! </a:t>
            </a:r>
            <a:br>
              <a:rPr lang="en-US" dirty="0"/>
            </a:br>
            <a:endParaRPr lang="en-US" dirty="0"/>
          </a:p>
        </p:txBody>
      </p:sp>
      <p:sp>
        <p:nvSpPr>
          <p:cNvPr id="4" name="页脚占位符 3"/>
          <p:cNvSpPr>
            <a:spLocks noGrp="1"/>
          </p:cNvSpPr>
          <p:nvPr>
            <p:ph type="ftr" sz="quarter" idx="11"/>
          </p:nvPr>
        </p:nvSpPr>
        <p:spPr/>
        <p:txBody>
          <a:bodyPr/>
          <a:lstStyle/>
          <a:p>
            <a:r>
              <a:rPr lang="en-US" altLang="zh-CN" smtClean="0"/>
              <a:t>USTC-ADSL-Dist-Sys-Lecture-Note</a:t>
            </a:r>
            <a:endParaRPr lang="zh-CN" altLang="en-US"/>
          </a:p>
        </p:txBody>
      </p:sp>
      <p:sp>
        <p:nvSpPr>
          <p:cNvPr id="5" name="日期占位符 4"/>
          <p:cNvSpPr>
            <a:spLocks noGrp="1"/>
          </p:cNvSpPr>
          <p:nvPr>
            <p:ph type="dt" sz="half" idx="10"/>
          </p:nvPr>
        </p:nvSpPr>
        <p:spPr/>
        <p:txBody>
          <a:bodyPr/>
          <a:lstStyle/>
          <a:p>
            <a:fld id="{A11F102E-71B9-4C2C-B237-F55D6FAF2F8D}" type="datetime1">
              <a:rPr lang="en-US" altLang="zh-CN" smtClean="0"/>
              <a:t>3/1/2020</a:t>
            </a:fld>
            <a:endParaRPr lang="zh-CN" altLang="en-US" dirty="0"/>
          </a:p>
        </p:txBody>
      </p:sp>
    </p:spTree>
    <p:extLst>
      <p:ext uri="{BB962C8B-B14F-4D97-AF65-F5344CB8AC3E}">
        <p14:creationId xmlns:p14="http://schemas.microsoft.com/office/powerpoint/2010/main" val="1655967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箭头连接符 2">
            <a:extLst>
              <a:ext uri="{FF2B5EF4-FFF2-40B4-BE49-F238E27FC236}">
                <a16:creationId xmlns:a16="http://schemas.microsoft.com/office/drawing/2014/main" id="{8BC2F856-92CA-48E7-87D1-277FB1D60745}"/>
              </a:ext>
            </a:extLst>
          </p:cNvPr>
          <p:cNvCxnSpPr/>
          <p:nvPr/>
        </p:nvCxnSpPr>
        <p:spPr>
          <a:xfrm>
            <a:off x="2838892" y="1929810"/>
            <a:ext cx="597549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直接箭头连接符 7">
            <a:extLst>
              <a:ext uri="{FF2B5EF4-FFF2-40B4-BE49-F238E27FC236}">
                <a16:creationId xmlns:a16="http://schemas.microsoft.com/office/drawing/2014/main" id="{EF91A032-5AB8-48D7-856D-B92674C90963}"/>
              </a:ext>
            </a:extLst>
          </p:cNvPr>
          <p:cNvCxnSpPr/>
          <p:nvPr/>
        </p:nvCxnSpPr>
        <p:spPr>
          <a:xfrm>
            <a:off x="2838892" y="3354905"/>
            <a:ext cx="597549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9" name="直接箭头连接符 8">
            <a:extLst>
              <a:ext uri="{FF2B5EF4-FFF2-40B4-BE49-F238E27FC236}">
                <a16:creationId xmlns:a16="http://schemas.microsoft.com/office/drawing/2014/main" id="{C157B833-5462-4731-A330-88C1CBD01E3B}"/>
              </a:ext>
            </a:extLst>
          </p:cNvPr>
          <p:cNvCxnSpPr/>
          <p:nvPr/>
        </p:nvCxnSpPr>
        <p:spPr>
          <a:xfrm>
            <a:off x="2838892" y="4780000"/>
            <a:ext cx="5975498"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7" name="任意多边形: 形状 6">
            <a:extLst>
              <a:ext uri="{FF2B5EF4-FFF2-40B4-BE49-F238E27FC236}">
                <a16:creationId xmlns:a16="http://schemas.microsoft.com/office/drawing/2014/main" id="{601CA7F5-83DF-4E7E-9CFD-07B15102820C}"/>
              </a:ext>
            </a:extLst>
          </p:cNvPr>
          <p:cNvSpPr/>
          <p:nvPr/>
        </p:nvSpPr>
        <p:spPr>
          <a:xfrm>
            <a:off x="3487479" y="1935126"/>
            <a:ext cx="4284921" cy="2796362"/>
          </a:xfrm>
          <a:custGeom>
            <a:avLst/>
            <a:gdLst>
              <a:gd name="connsiteX0" fmla="*/ 0 w 4284921"/>
              <a:gd name="connsiteY0" fmla="*/ 0 h 2796362"/>
              <a:gd name="connsiteX1" fmla="*/ 3189768 w 4284921"/>
              <a:gd name="connsiteY1" fmla="*/ 999460 h 2796362"/>
              <a:gd name="connsiteX2" fmla="*/ 4284921 w 4284921"/>
              <a:gd name="connsiteY2" fmla="*/ 2796362 h 2796362"/>
            </a:gdLst>
            <a:ahLst/>
            <a:cxnLst>
              <a:cxn ang="0">
                <a:pos x="connsiteX0" y="connsiteY0"/>
              </a:cxn>
              <a:cxn ang="0">
                <a:pos x="connsiteX1" y="connsiteY1"/>
              </a:cxn>
              <a:cxn ang="0">
                <a:pos x="connsiteX2" y="connsiteY2"/>
              </a:cxn>
            </a:cxnLst>
            <a:rect l="l" t="t" r="r" b="b"/>
            <a:pathLst>
              <a:path w="4284921" h="2796362">
                <a:moveTo>
                  <a:pt x="0" y="0"/>
                </a:moveTo>
                <a:cubicBezTo>
                  <a:pt x="1237807" y="266700"/>
                  <a:pt x="2475615" y="533400"/>
                  <a:pt x="3189768" y="999460"/>
                </a:cubicBezTo>
                <a:cubicBezTo>
                  <a:pt x="3903921" y="1465520"/>
                  <a:pt x="4094421" y="2130941"/>
                  <a:pt x="4284921" y="2796362"/>
                </a:cubicBezTo>
              </a:path>
            </a:pathLst>
          </a:custGeom>
          <a:noFill/>
          <a:ln w="28575">
            <a:solidFill>
              <a:schemeClr val="tx1"/>
            </a:solidFill>
            <a:prstDash val="lgDash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39" name="直接箭头连接符 38">
            <a:extLst>
              <a:ext uri="{FF2B5EF4-FFF2-40B4-BE49-F238E27FC236}">
                <a16:creationId xmlns:a16="http://schemas.microsoft.com/office/drawing/2014/main" id="{BB6EE4F2-A1D6-4685-B997-B6423B386F20}"/>
              </a:ext>
            </a:extLst>
          </p:cNvPr>
          <p:cNvCxnSpPr>
            <a:cxnSpLocks/>
          </p:cNvCxnSpPr>
          <p:nvPr/>
        </p:nvCxnSpPr>
        <p:spPr>
          <a:xfrm flipV="1">
            <a:off x="5172243" y="1929810"/>
            <a:ext cx="930845" cy="1323272"/>
          </a:xfrm>
          <a:prstGeom prst="straightConnector1">
            <a:avLst/>
          </a:prstGeom>
          <a:ln>
            <a:prstDash val="dashDot"/>
            <a:tailEnd type="triangle"/>
          </a:ln>
        </p:spPr>
        <p:style>
          <a:lnRef idx="3">
            <a:schemeClr val="dk1"/>
          </a:lnRef>
          <a:fillRef idx="0">
            <a:schemeClr val="dk1"/>
          </a:fillRef>
          <a:effectRef idx="2">
            <a:schemeClr val="dk1"/>
          </a:effectRef>
          <a:fontRef idx="minor">
            <a:schemeClr val="tx1"/>
          </a:fontRef>
        </p:style>
      </p:cxnSp>
      <p:cxnSp>
        <p:nvCxnSpPr>
          <p:cNvPr id="40" name="直接箭头连接符 39">
            <a:extLst>
              <a:ext uri="{FF2B5EF4-FFF2-40B4-BE49-F238E27FC236}">
                <a16:creationId xmlns:a16="http://schemas.microsoft.com/office/drawing/2014/main" id="{3E797450-C04E-453E-9DD7-4BE1D9156F9D}"/>
              </a:ext>
            </a:extLst>
          </p:cNvPr>
          <p:cNvCxnSpPr>
            <a:cxnSpLocks/>
          </p:cNvCxnSpPr>
          <p:nvPr/>
        </p:nvCxnSpPr>
        <p:spPr>
          <a:xfrm>
            <a:off x="5172243" y="3456728"/>
            <a:ext cx="1100966" cy="1323271"/>
          </a:xfrm>
          <a:prstGeom prst="straightConnector1">
            <a:avLst/>
          </a:prstGeom>
          <a:ln>
            <a:prstDash val="dashDot"/>
            <a:tailEnd type="triangle"/>
          </a:ln>
        </p:spPr>
        <p:style>
          <a:lnRef idx="3">
            <a:schemeClr val="dk1"/>
          </a:lnRef>
          <a:fillRef idx="0">
            <a:schemeClr val="dk1"/>
          </a:fillRef>
          <a:effectRef idx="2">
            <a:schemeClr val="dk1"/>
          </a:effectRef>
          <a:fontRef idx="minor">
            <a:schemeClr val="tx1"/>
          </a:fontRef>
        </p:style>
      </p:cxnSp>
      <p:cxnSp>
        <p:nvCxnSpPr>
          <p:cNvPr id="42" name="直接箭头连接符 41">
            <a:extLst>
              <a:ext uri="{FF2B5EF4-FFF2-40B4-BE49-F238E27FC236}">
                <a16:creationId xmlns:a16="http://schemas.microsoft.com/office/drawing/2014/main" id="{498497FF-60AB-487F-AF95-27679D9B5A1D}"/>
              </a:ext>
            </a:extLst>
          </p:cNvPr>
          <p:cNvCxnSpPr>
            <a:cxnSpLocks/>
          </p:cNvCxnSpPr>
          <p:nvPr/>
        </p:nvCxnSpPr>
        <p:spPr>
          <a:xfrm>
            <a:off x="3456856" y="2031633"/>
            <a:ext cx="562251" cy="1323272"/>
          </a:xfrm>
          <a:prstGeom prst="straightConnector1">
            <a:avLst/>
          </a:prstGeom>
          <a:ln>
            <a:prstDash val="dashDot"/>
            <a:tailEnd type="triangle"/>
          </a:ln>
        </p:spPr>
        <p:style>
          <a:lnRef idx="3">
            <a:schemeClr val="dk1"/>
          </a:lnRef>
          <a:fillRef idx="0">
            <a:schemeClr val="dk1"/>
          </a:fillRef>
          <a:effectRef idx="2">
            <a:schemeClr val="dk1"/>
          </a:effectRef>
          <a:fontRef idx="minor">
            <a:schemeClr val="tx1"/>
          </a:fontRef>
        </p:style>
      </p:cxnSp>
      <p:sp>
        <p:nvSpPr>
          <p:cNvPr id="43" name="椭圆 42">
            <a:extLst>
              <a:ext uri="{FF2B5EF4-FFF2-40B4-BE49-F238E27FC236}">
                <a16:creationId xmlns:a16="http://schemas.microsoft.com/office/drawing/2014/main" id="{677A92B7-BEFF-460C-91C4-CA7E434AFEAA}"/>
              </a:ext>
            </a:extLst>
          </p:cNvPr>
          <p:cNvSpPr>
            <a:spLocks noChangeAspect="1"/>
          </p:cNvSpPr>
          <p:nvPr/>
        </p:nvSpPr>
        <p:spPr>
          <a:xfrm>
            <a:off x="3211033" y="1785810"/>
            <a:ext cx="288000" cy="288000"/>
          </a:xfrm>
          <a:prstGeom prst="ellipse">
            <a:avLst/>
          </a:prstGeom>
          <a:noFill/>
          <a:ln w="666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48" name="文本框 47">
                <a:extLst>
                  <a:ext uri="{FF2B5EF4-FFF2-40B4-BE49-F238E27FC236}">
                    <a16:creationId xmlns:a16="http://schemas.microsoft.com/office/drawing/2014/main" id="{D145C81E-5809-4963-B3D9-7A0CF6745D15}"/>
                  </a:ext>
                </a:extLst>
              </p:cNvPr>
              <p:cNvSpPr txBox="1"/>
              <p:nvPr/>
            </p:nvSpPr>
            <p:spPr>
              <a:xfrm>
                <a:off x="3113588" y="1342537"/>
                <a:ext cx="482889" cy="3789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2400" i="1" smtClean="0">
                              <a:latin typeface="Cambria Math" panose="02040503050406030204" pitchFamily="18" charset="0"/>
                            </a:rPr>
                          </m:ctrlPr>
                        </m:sSubSupPr>
                        <m:e>
                          <m:r>
                            <a:rPr lang="en-US" altLang="zh-CN" sz="2400" b="0" i="1" smtClean="0">
                              <a:latin typeface="Cambria Math" panose="02040503050406030204" pitchFamily="18" charset="0"/>
                            </a:rPr>
                            <m:t>𝑚</m:t>
                          </m:r>
                        </m:e>
                        <m:sub>
                          <m:r>
                            <a:rPr lang="en-US" altLang="zh-CN" sz="2400" b="0" i="1" smtClean="0">
                              <a:latin typeface="Cambria Math" panose="02040503050406030204" pitchFamily="18" charset="0"/>
                            </a:rPr>
                            <m:t>0</m:t>
                          </m:r>
                        </m:sub>
                        <m:sup>
                          <m:r>
                            <a:rPr lang="en-US" altLang="zh-CN" sz="2400" b="0" i="1" smtClean="0">
                              <a:latin typeface="Cambria Math" panose="02040503050406030204" pitchFamily="18" charset="0"/>
                            </a:rPr>
                            <m:t>0</m:t>
                          </m:r>
                        </m:sup>
                      </m:sSubSup>
                    </m:oMath>
                  </m:oMathPara>
                </a14:m>
                <a:endParaRPr lang="zh-CN" altLang="en-US" sz="2400" dirty="0"/>
              </a:p>
            </p:txBody>
          </p:sp>
        </mc:Choice>
        <mc:Fallback xmlns="">
          <p:sp>
            <p:nvSpPr>
              <p:cNvPr id="48" name="文本框 47">
                <a:extLst>
                  <a:ext uri="{FF2B5EF4-FFF2-40B4-BE49-F238E27FC236}">
                    <a16:creationId xmlns:a16="http://schemas.microsoft.com/office/drawing/2014/main" id="{D145C81E-5809-4963-B3D9-7A0CF6745D15}"/>
                  </a:ext>
                </a:extLst>
              </p:cNvPr>
              <p:cNvSpPr txBox="1">
                <a:spLocks noRot="1" noChangeAspect="1" noMove="1" noResize="1" noEditPoints="1" noAdjustHandles="1" noChangeArrowheads="1" noChangeShapeType="1" noTextEdit="1"/>
              </p:cNvSpPr>
              <p:nvPr/>
            </p:nvSpPr>
            <p:spPr>
              <a:xfrm>
                <a:off x="3113588" y="1342537"/>
                <a:ext cx="482889" cy="378950"/>
              </a:xfrm>
              <a:prstGeom prst="rect">
                <a:avLst/>
              </a:prstGeom>
              <a:blipFill>
                <a:blip r:embed="rId2"/>
                <a:stretch>
                  <a:fillRect l="-7595" r="-5063" b="-14516"/>
                </a:stretch>
              </a:blipFill>
            </p:spPr>
            <p:txBody>
              <a:bodyPr/>
              <a:lstStyle/>
              <a:p>
                <a:r>
                  <a:rPr lang="zh-CN" altLang="en-US">
                    <a:noFill/>
                  </a:rPr>
                  <a:t> </a:t>
                </a:r>
              </a:p>
            </p:txBody>
          </p:sp>
        </mc:Fallback>
      </mc:AlternateContent>
      <p:grpSp>
        <p:nvGrpSpPr>
          <p:cNvPr id="49" name="组合 48">
            <a:extLst>
              <a:ext uri="{FF2B5EF4-FFF2-40B4-BE49-F238E27FC236}">
                <a16:creationId xmlns:a16="http://schemas.microsoft.com/office/drawing/2014/main" id="{A6BF6B08-35AA-4826-BB1E-8A1168370692}"/>
              </a:ext>
            </a:extLst>
          </p:cNvPr>
          <p:cNvGrpSpPr/>
          <p:nvPr/>
        </p:nvGrpSpPr>
        <p:grpSpPr>
          <a:xfrm>
            <a:off x="1295401" y="1408814"/>
            <a:ext cx="914400" cy="1140193"/>
            <a:chOff x="1295401" y="1408814"/>
            <a:chExt cx="914400" cy="1140193"/>
          </a:xfrm>
        </p:grpSpPr>
        <p:pic>
          <p:nvPicPr>
            <p:cNvPr id="50" name="图形 49" descr="计算机">
              <a:extLst>
                <a:ext uri="{FF2B5EF4-FFF2-40B4-BE49-F238E27FC236}">
                  <a16:creationId xmlns:a16="http://schemas.microsoft.com/office/drawing/2014/main" id="{37E93E68-8F6F-4594-B16F-DFC08113738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295401" y="1408814"/>
              <a:ext cx="914400" cy="914400"/>
            </a:xfrm>
            <a:prstGeom prst="rect">
              <a:avLst/>
            </a:prstGeom>
          </p:spPr>
        </p:pic>
        <mc:AlternateContent xmlns:mc="http://schemas.openxmlformats.org/markup-compatibility/2006" xmlns:a14="http://schemas.microsoft.com/office/drawing/2010/main">
          <mc:Choice Requires="a14">
            <p:sp>
              <p:nvSpPr>
                <p:cNvPr id="51" name="文本框 50">
                  <a:extLst>
                    <a:ext uri="{FF2B5EF4-FFF2-40B4-BE49-F238E27FC236}">
                      <a16:creationId xmlns:a16="http://schemas.microsoft.com/office/drawing/2014/main" id="{3DBCB94E-E69F-4121-9258-064A78A626A7}"/>
                    </a:ext>
                  </a:extLst>
                </p:cNvPr>
                <p:cNvSpPr txBox="1"/>
                <p:nvPr/>
              </p:nvSpPr>
              <p:spPr>
                <a:xfrm>
                  <a:off x="1370714" y="2179675"/>
                  <a:ext cx="776177"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𝑝</m:t>
                            </m:r>
                          </m:e>
                          <m:sub>
                            <m:r>
                              <a:rPr lang="en-US" altLang="zh-CN" sz="2400" b="0" i="1" smtClean="0">
                                <a:latin typeface="Cambria Math" panose="02040503050406030204" pitchFamily="18" charset="0"/>
                              </a:rPr>
                              <m:t>0</m:t>
                            </m:r>
                          </m:sub>
                        </m:sSub>
                      </m:oMath>
                    </m:oMathPara>
                  </a14:m>
                  <a:endParaRPr lang="zh-CN" altLang="en-US" dirty="0"/>
                </a:p>
              </p:txBody>
            </p:sp>
          </mc:Choice>
          <mc:Fallback xmlns="">
            <p:sp>
              <p:nvSpPr>
                <p:cNvPr id="51" name="文本框 50">
                  <a:extLst>
                    <a:ext uri="{FF2B5EF4-FFF2-40B4-BE49-F238E27FC236}">
                      <a16:creationId xmlns:a16="http://schemas.microsoft.com/office/drawing/2014/main" id="{3DBCB94E-E69F-4121-9258-064A78A626A7}"/>
                    </a:ext>
                  </a:extLst>
                </p:cNvPr>
                <p:cNvSpPr txBox="1">
                  <a:spLocks noRot="1" noChangeAspect="1" noMove="1" noResize="1" noEditPoints="1" noAdjustHandles="1" noChangeArrowheads="1" noChangeShapeType="1" noTextEdit="1"/>
                </p:cNvSpPr>
                <p:nvPr/>
              </p:nvSpPr>
              <p:spPr>
                <a:xfrm>
                  <a:off x="1370714" y="2179675"/>
                  <a:ext cx="776177" cy="369332"/>
                </a:xfrm>
                <a:prstGeom prst="rect">
                  <a:avLst/>
                </a:prstGeom>
                <a:blipFill>
                  <a:blip r:embed="rId5"/>
                  <a:stretch>
                    <a:fillRect b="-25000"/>
                  </a:stretch>
                </a:blipFill>
              </p:spPr>
              <p:txBody>
                <a:bodyPr/>
                <a:lstStyle/>
                <a:p>
                  <a:r>
                    <a:rPr lang="zh-CN" altLang="en-US">
                      <a:noFill/>
                    </a:rPr>
                    <a:t> </a:t>
                  </a:r>
                </a:p>
              </p:txBody>
            </p:sp>
          </mc:Fallback>
        </mc:AlternateContent>
      </p:grpSp>
      <p:grpSp>
        <p:nvGrpSpPr>
          <p:cNvPr id="52" name="组合 51">
            <a:extLst>
              <a:ext uri="{FF2B5EF4-FFF2-40B4-BE49-F238E27FC236}">
                <a16:creationId xmlns:a16="http://schemas.microsoft.com/office/drawing/2014/main" id="{CFF08694-64A2-4F0C-9D0F-EEC7173C1E52}"/>
              </a:ext>
            </a:extLst>
          </p:cNvPr>
          <p:cNvGrpSpPr/>
          <p:nvPr/>
        </p:nvGrpSpPr>
        <p:grpSpPr>
          <a:xfrm>
            <a:off x="1295401" y="2893017"/>
            <a:ext cx="914400" cy="1140193"/>
            <a:chOff x="1295401" y="1408814"/>
            <a:chExt cx="914400" cy="1140193"/>
          </a:xfrm>
        </p:grpSpPr>
        <p:pic>
          <p:nvPicPr>
            <p:cNvPr id="53" name="图形 52" descr="计算机">
              <a:extLst>
                <a:ext uri="{FF2B5EF4-FFF2-40B4-BE49-F238E27FC236}">
                  <a16:creationId xmlns:a16="http://schemas.microsoft.com/office/drawing/2014/main" id="{F38D3882-D5CA-4896-AE50-D741CD18789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295401" y="1408814"/>
              <a:ext cx="914400" cy="914400"/>
            </a:xfrm>
            <a:prstGeom prst="rect">
              <a:avLst/>
            </a:prstGeom>
          </p:spPr>
        </p:pic>
        <mc:AlternateContent xmlns:mc="http://schemas.openxmlformats.org/markup-compatibility/2006" xmlns:a14="http://schemas.microsoft.com/office/drawing/2010/main">
          <mc:Choice Requires="a14">
            <p:sp>
              <p:nvSpPr>
                <p:cNvPr id="54" name="文本框 53">
                  <a:extLst>
                    <a:ext uri="{FF2B5EF4-FFF2-40B4-BE49-F238E27FC236}">
                      <a16:creationId xmlns:a16="http://schemas.microsoft.com/office/drawing/2014/main" id="{2DF4EEE0-B915-4CF2-90CC-7F8959208D88}"/>
                    </a:ext>
                  </a:extLst>
                </p:cNvPr>
                <p:cNvSpPr txBox="1"/>
                <p:nvPr/>
              </p:nvSpPr>
              <p:spPr>
                <a:xfrm>
                  <a:off x="1370714" y="2179675"/>
                  <a:ext cx="776177"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𝑝</m:t>
                            </m:r>
                          </m:e>
                          <m:sub>
                            <m:r>
                              <a:rPr lang="en-US" altLang="zh-CN" sz="2400" b="0" i="1" smtClean="0">
                                <a:latin typeface="Cambria Math" panose="02040503050406030204" pitchFamily="18" charset="0"/>
                              </a:rPr>
                              <m:t>1</m:t>
                            </m:r>
                          </m:sub>
                        </m:sSub>
                      </m:oMath>
                    </m:oMathPara>
                  </a14:m>
                  <a:endParaRPr lang="zh-CN" altLang="en-US" dirty="0"/>
                </a:p>
              </p:txBody>
            </p:sp>
          </mc:Choice>
          <mc:Fallback xmlns="">
            <p:sp>
              <p:nvSpPr>
                <p:cNvPr id="54" name="文本框 53">
                  <a:extLst>
                    <a:ext uri="{FF2B5EF4-FFF2-40B4-BE49-F238E27FC236}">
                      <a16:creationId xmlns:a16="http://schemas.microsoft.com/office/drawing/2014/main" id="{2DF4EEE0-B915-4CF2-90CC-7F8959208D88}"/>
                    </a:ext>
                  </a:extLst>
                </p:cNvPr>
                <p:cNvSpPr txBox="1">
                  <a:spLocks noRot="1" noChangeAspect="1" noMove="1" noResize="1" noEditPoints="1" noAdjustHandles="1" noChangeArrowheads="1" noChangeShapeType="1" noTextEdit="1"/>
                </p:cNvSpPr>
                <p:nvPr/>
              </p:nvSpPr>
              <p:spPr>
                <a:xfrm>
                  <a:off x="1370714" y="2179675"/>
                  <a:ext cx="776177" cy="369332"/>
                </a:xfrm>
                <a:prstGeom prst="rect">
                  <a:avLst/>
                </a:prstGeom>
                <a:blipFill>
                  <a:blip r:embed="rId6"/>
                  <a:stretch>
                    <a:fillRect b="-22951"/>
                  </a:stretch>
                </a:blipFill>
              </p:spPr>
              <p:txBody>
                <a:bodyPr/>
                <a:lstStyle/>
                <a:p>
                  <a:r>
                    <a:rPr lang="zh-CN" altLang="en-US">
                      <a:noFill/>
                    </a:rPr>
                    <a:t> </a:t>
                  </a:r>
                </a:p>
              </p:txBody>
            </p:sp>
          </mc:Fallback>
        </mc:AlternateContent>
      </p:grpSp>
      <p:grpSp>
        <p:nvGrpSpPr>
          <p:cNvPr id="55" name="组合 54">
            <a:extLst>
              <a:ext uri="{FF2B5EF4-FFF2-40B4-BE49-F238E27FC236}">
                <a16:creationId xmlns:a16="http://schemas.microsoft.com/office/drawing/2014/main" id="{18080920-38C1-49E3-A69F-DBF2050F15B7}"/>
              </a:ext>
            </a:extLst>
          </p:cNvPr>
          <p:cNvGrpSpPr/>
          <p:nvPr/>
        </p:nvGrpSpPr>
        <p:grpSpPr>
          <a:xfrm>
            <a:off x="1295401" y="4259004"/>
            <a:ext cx="914400" cy="1140193"/>
            <a:chOff x="1295401" y="1408814"/>
            <a:chExt cx="914400" cy="1140193"/>
          </a:xfrm>
        </p:grpSpPr>
        <p:pic>
          <p:nvPicPr>
            <p:cNvPr id="56" name="图形 55" descr="计算机">
              <a:extLst>
                <a:ext uri="{FF2B5EF4-FFF2-40B4-BE49-F238E27FC236}">
                  <a16:creationId xmlns:a16="http://schemas.microsoft.com/office/drawing/2014/main" id="{C7D11B03-409E-4F7C-BA23-484B34FB7E7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1295401" y="1408814"/>
              <a:ext cx="914400" cy="914400"/>
            </a:xfrm>
            <a:prstGeom prst="rect">
              <a:avLst/>
            </a:prstGeom>
          </p:spPr>
        </p:pic>
        <mc:AlternateContent xmlns:mc="http://schemas.openxmlformats.org/markup-compatibility/2006" xmlns:a14="http://schemas.microsoft.com/office/drawing/2010/main">
          <mc:Choice Requires="a14">
            <p:sp>
              <p:nvSpPr>
                <p:cNvPr id="57" name="文本框 56">
                  <a:extLst>
                    <a:ext uri="{FF2B5EF4-FFF2-40B4-BE49-F238E27FC236}">
                      <a16:creationId xmlns:a16="http://schemas.microsoft.com/office/drawing/2014/main" id="{C5418570-2869-46DF-A7E7-73A62311C292}"/>
                    </a:ext>
                  </a:extLst>
                </p:cNvPr>
                <p:cNvSpPr txBox="1"/>
                <p:nvPr/>
              </p:nvSpPr>
              <p:spPr>
                <a:xfrm>
                  <a:off x="1370714" y="2179675"/>
                  <a:ext cx="776177" cy="369332"/>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altLang="zh-CN" sz="2400" b="0" i="1" smtClean="0">
                                <a:latin typeface="Cambria Math" panose="02040503050406030204" pitchFamily="18" charset="0"/>
                              </a:rPr>
                            </m:ctrlPr>
                          </m:sSubPr>
                          <m:e>
                            <m:r>
                              <a:rPr lang="en-US" altLang="zh-CN" sz="2400" b="0" i="1" smtClean="0">
                                <a:latin typeface="Cambria Math" panose="02040503050406030204" pitchFamily="18" charset="0"/>
                              </a:rPr>
                              <m:t>𝑝</m:t>
                            </m:r>
                          </m:e>
                          <m:sub>
                            <m:r>
                              <a:rPr lang="en-US" altLang="zh-CN" sz="2400" b="0" i="1" smtClean="0">
                                <a:latin typeface="Cambria Math" panose="02040503050406030204" pitchFamily="18" charset="0"/>
                              </a:rPr>
                              <m:t>2</m:t>
                            </m:r>
                          </m:sub>
                        </m:sSub>
                      </m:oMath>
                    </m:oMathPara>
                  </a14:m>
                  <a:endParaRPr lang="zh-CN" altLang="en-US" dirty="0"/>
                </a:p>
              </p:txBody>
            </p:sp>
          </mc:Choice>
          <mc:Fallback xmlns="">
            <p:sp>
              <p:nvSpPr>
                <p:cNvPr id="57" name="文本框 56">
                  <a:extLst>
                    <a:ext uri="{FF2B5EF4-FFF2-40B4-BE49-F238E27FC236}">
                      <a16:creationId xmlns:a16="http://schemas.microsoft.com/office/drawing/2014/main" id="{C5418570-2869-46DF-A7E7-73A62311C292}"/>
                    </a:ext>
                  </a:extLst>
                </p:cNvPr>
                <p:cNvSpPr txBox="1">
                  <a:spLocks noRot="1" noChangeAspect="1" noMove="1" noResize="1" noEditPoints="1" noAdjustHandles="1" noChangeArrowheads="1" noChangeShapeType="1" noTextEdit="1"/>
                </p:cNvSpPr>
                <p:nvPr/>
              </p:nvSpPr>
              <p:spPr>
                <a:xfrm>
                  <a:off x="1370714" y="2179675"/>
                  <a:ext cx="776177" cy="369332"/>
                </a:xfrm>
                <a:prstGeom prst="rect">
                  <a:avLst/>
                </a:prstGeom>
                <a:blipFill>
                  <a:blip r:embed="rId7"/>
                  <a:stretch>
                    <a:fillRect b="-22951"/>
                  </a:stretch>
                </a:blipFill>
              </p:spPr>
              <p:txBody>
                <a:bodyPr/>
                <a:lstStyle/>
                <a:p>
                  <a:r>
                    <a:rPr lang="zh-CN" altLang="en-US">
                      <a:noFill/>
                    </a:rPr>
                    <a:t> </a:t>
                  </a:r>
                </a:p>
              </p:txBody>
            </p:sp>
          </mc:Fallback>
        </mc:AlternateContent>
      </p:grpSp>
      <p:sp>
        <p:nvSpPr>
          <p:cNvPr id="58" name="椭圆 57">
            <a:extLst>
              <a:ext uri="{FF2B5EF4-FFF2-40B4-BE49-F238E27FC236}">
                <a16:creationId xmlns:a16="http://schemas.microsoft.com/office/drawing/2014/main" id="{1B98B9DA-421E-418F-BD15-97B09254F8A4}"/>
              </a:ext>
            </a:extLst>
          </p:cNvPr>
          <p:cNvSpPr>
            <a:spLocks noChangeAspect="1"/>
          </p:cNvSpPr>
          <p:nvPr/>
        </p:nvSpPr>
        <p:spPr>
          <a:xfrm>
            <a:off x="4177610" y="3199469"/>
            <a:ext cx="288000" cy="288000"/>
          </a:xfrm>
          <a:prstGeom prst="ellipse">
            <a:avLst/>
          </a:prstGeom>
          <a:noFill/>
          <a:ln w="666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59" name="文本框 58">
                <a:extLst>
                  <a:ext uri="{FF2B5EF4-FFF2-40B4-BE49-F238E27FC236}">
                    <a16:creationId xmlns:a16="http://schemas.microsoft.com/office/drawing/2014/main" id="{22411D5B-4522-45F8-A43C-4401496A1E58}"/>
                  </a:ext>
                </a:extLst>
              </p:cNvPr>
              <p:cNvSpPr txBox="1"/>
              <p:nvPr/>
            </p:nvSpPr>
            <p:spPr>
              <a:xfrm>
                <a:off x="4080165" y="2756196"/>
                <a:ext cx="482888" cy="3789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2400" i="1" smtClean="0">
                              <a:latin typeface="Cambria Math" panose="02040503050406030204" pitchFamily="18" charset="0"/>
                            </a:rPr>
                          </m:ctrlPr>
                        </m:sSubSupPr>
                        <m:e>
                          <m:r>
                            <a:rPr lang="en-US" altLang="zh-CN" sz="2400" b="0" i="1" smtClean="0">
                              <a:latin typeface="Cambria Math" panose="02040503050406030204" pitchFamily="18" charset="0"/>
                            </a:rPr>
                            <m:t>𝑚</m:t>
                          </m:r>
                        </m:e>
                        <m:sub>
                          <m:r>
                            <a:rPr lang="en-US" altLang="zh-CN" sz="2400" b="0" i="1" smtClean="0">
                              <a:latin typeface="Cambria Math" panose="02040503050406030204" pitchFamily="18" charset="0"/>
                            </a:rPr>
                            <m:t>0</m:t>
                          </m:r>
                        </m:sub>
                        <m:sup>
                          <m:r>
                            <a:rPr lang="en-US" altLang="zh-CN" sz="2400" b="0" i="1" smtClean="0">
                              <a:latin typeface="Cambria Math" panose="02040503050406030204" pitchFamily="18" charset="0"/>
                            </a:rPr>
                            <m:t>0</m:t>
                          </m:r>
                        </m:sup>
                      </m:sSubSup>
                    </m:oMath>
                  </m:oMathPara>
                </a14:m>
                <a:endParaRPr lang="zh-CN" altLang="en-US" sz="2400" dirty="0"/>
              </a:p>
            </p:txBody>
          </p:sp>
        </mc:Choice>
        <mc:Fallback xmlns="">
          <p:sp>
            <p:nvSpPr>
              <p:cNvPr id="59" name="文本框 58">
                <a:extLst>
                  <a:ext uri="{FF2B5EF4-FFF2-40B4-BE49-F238E27FC236}">
                    <a16:creationId xmlns:a16="http://schemas.microsoft.com/office/drawing/2014/main" id="{22411D5B-4522-45F8-A43C-4401496A1E58}"/>
                  </a:ext>
                </a:extLst>
              </p:cNvPr>
              <p:cNvSpPr txBox="1">
                <a:spLocks noRot="1" noChangeAspect="1" noMove="1" noResize="1" noEditPoints="1" noAdjustHandles="1" noChangeArrowheads="1" noChangeShapeType="1" noTextEdit="1"/>
              </p:cNvSpPr>
              <p:nvPr/>
            </p:nvSpPr>
            <p:spPr>
              <a:xfrm>
                <a:off x="4080165" y="2756196"/>
                <a:ext cx="482888" cy="378950"/>
              </a:xfrm>
              <a:prstGeom prst="rect">
                <a:avLst/>
              </a:prstGeom>
              <a:blipFill>
                <a:blip r:embed="rId8"/>
                <a:stretch>
                  <a:fillRect l="-6250" r="-3750" b="-14516"/>
                </a:stretch>
              </a:blipFill>
            </p:spPr>
            <p:txBody>
              <a:bodyPr/>
              <a:lstStyle/>
              <a:p>
                <a:r>
                  <a:rPr lang="zh-CN" altLang="en-US">
                    <a:noFill/>
                  </a:rPr>
                  <a:t> </a:t>
                </a:r>
              </a:p>
            </p:txBody>
          </p:sp>
        </mc:Fallback>
      </mc:AlternateContent>
      <p:sp>
        <p:nvSpPr>
          <p:cNvPr id="60" name="椭圆 59">
            <a:extLst>
              <a:ext uri="{FF2B5EF4-FFF2-40B4-BE49-F238E27FC236}">
                <a16:creationId xmlns:a16="http://schemas.microsoft.com/office/drawing/2014/main" id="{55ED963B-872F-4030-9B18-7435950098A3}"/>
              </a:ext>
            </a:extLst>
          </p:cNvPr>
          <p:cNvSpPr>
            <a:spLocks noChangeAspect="1"/>
          </p:cNvSpPr>
          <p:nvPr/>
        </p:nvSpPr>
        <p:spPr>
          <a:xfrm>
            <a:off x="4765947" y="3203007"/>
            <a:ext cx="288000" cy="288000"/>
          </a:xfrm>
          <a:prstGeom prst="ellipse">
            <a:avLst/>
          </a:prstGeom>
          <a:noFill/>
          <a:ln w="666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61" name="文本框 60">
                <a:extLst>
                  <a:ext uri="{FF2B5EF4-FFF2-40B4-BE49-F238E27FC236}">
                    <a16:creationId xmlns:a16="http://schemas.microsoft.com/office/drawing/2014/main" id="{57BD423C-B1C6-429C-990A-80A8B1F9FA54}"/>
                  </a:ext>
                </a:extLst>
              </p:cNvPr>
              <p:cNvSpPr txBox="1"/>
              <p:nvPr/>
            </p:nvSpPr>
            <p:spPr>
              <a:xfrm>
                <a:off x="4668502" y="2759734"/>
                <a:ext cx="482888" cy="3758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2400" i="1" smtClean="0">
                              <a:latin typeface="Cambria Math" panose="02040503050406030204" pitchFamily="18" charset="0"/>
                            </a:rPr>
                          </m:ctrlPr>
                        </m:sSubSupPr>
                        <m:e>
                          <m:r>
                            <a:rPr lang="en-US" altLang="zh-CN" sz="2400" b="0" i="1" smtClean="0">
                              <a:latin typeface="Cambria Math" panose="02040503050406030204" pitchFamily="18" charset="0"/>
                            </a:rPr>
                            <m:t>𝑚</m:t>
                          </m:r>
                        </m:e>
                        <m:sub>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0</m:t>
                          </m:r>
                        </m:sup>
                      </m:sSubSup>
                    </m:oMath>
                  </m:oMathPara>
                </a14:m>
                <a:endParaRPr lang="zh-CN" altLang="en-US" sz="2400" dirty="0"/>
              </a:p>
            </p:txBody>
          </p:sp>
        </mc:Choice>
        <mc:Fallback xmlns="">
          <p:sp>
            <p:nvSpPr>
              <p:cNvPr id="61" name="文本框 60">
                <a:extLst>
                  <a:ext uri="{FF2B5EF4-FFF2-40B4-BE49-F238E27FC236}">
                    <a16:creationId xmlns:a16="http://schemas.microsoft.com/office/drawing/2014/main" id="{57BD423C-B1C6-429C-990A-80A8B1F9FA54}"/>
                  </a:ext>
                </a:extLst>
              </p:cNvPr>
              <p:cNvSpPr txBox="1">
                <a:spLocks noRot="1" noChangeAspect="1" noMove="1" noResize="1" noEditPoints="1" noAdjustHandles="1" noChangeArrowheads="1" noChangeShapeType="1" noTextEdit="1"/>
              </p:cNvSpPr>
              <p:nvPr/>
            </p:nvSpPr>
            <p:spPr>
              <a:xfrm>
                <a:off x="4668502" y="2759734"/>
                <a:ext cx="482888" cy="375872"/>
              </a:xfrm>
              <a:prstGeom prst="rect">
                <a:avLst/>
              </a:prstGeom>
              <a:blipFill>
                <a:blip r:embed="rId9"/>
                <a:stretch>
                  <a:fillRect l="-7595" t="-1639" r="-5063" b="-16393"/>
                </a:stretch>
              </a:blipFill>
            </p:spPr>
            <p:txBody>
              <a:bodyPr/>
              <a:lstStyle/>
              <a:p>
                <a:r>
                  <a:rPr lang="zh-CN" altLang="en-US">
                    <a:noFill/>
                  </a:rPr>
                  <a:t> </a:t>
                </a:r>
              </a:p>
            </p:txBody>
          </p:sp>
        </mc:Fallback>
      </mc:AlternateContent>
      <p:sp>
        <p:nvSpPr>
          <p:cNvPr id="62" name="椭圆 61">
            <a:extLst>
              <a:ext uri="{FF2B5EF4-FFF2-40B4-BE49-F238E27FC236}">
                <a16:creationId xmlns:a16="http://schemas.microsoft.com/office/drawing/2014/main" id="{6BD2DD59-A8AB-4B13-9F40-9D1BAFC3E9FB}"/>
              </a:ext>
            </a:extLst>
          </p:cNvPr>
          <p:cNvSpPr>
            <a:spLocks noChangeAspect="1"/>
          </p:cNvSpPr>
          <p:nvPr/>
        </p:nvSpPr>
        <p:spPr>
          <a:xfrm>
            <a:off x="6200533" y="1788888"/>
            <a:ext cx="288000" cy="288000"/>
          </a:xfrm>
          <a:prstGeom prst="ellipse">
            <a:avLst/>
          </a:prstGeom>
          <a:noFill/>
          <a:ln w="666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63" name="文本框 62">
                <a:extLst>
                  <a:ext uri="{FF2B5EF4-FFF2-40B4-BE49-F238E27FC236}">
                    <a16:creationId xmlns:a16="http://schemas.microsoft.com/office/drawing/2014/main" id="{EC8BE294-B702-4547-B9A9-E013A4C6FA00}"/>
                  </a:ext>
                </a:extLst>
              </p:cNvPr>
              <p:cNvSpPr txBox="1"/>
              <p:nvPr/>
            </p:nvSpPr>
            <p:spPr>
              <a:xfrm>
                <a:off x="6103088" y="1345615"/>
                <a:ext cx="482888" cy="3758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2400" i="1" smtClean="0">
                              <a:latin typeface="Cambria Math" panose="02040503050406030204" pitchFamily="18" charset="0"/>
                            </a:rPr>
                          </m:ctrlPr>
                        </m:sSubSupPr>
                        <m:e>
                          <m:r>
                            <a:rPr lang="en-US" altLang="zh-CN" sz="2400" b="0" i="1" smtClean="0">
                              <a:latin typeface="Cambria Math" panose="02040503050406030204" pitchFamily="18" charset="0"/>
                            </a:rPr>
                            <m:t>𝑚</m:t>
                          </m:r>
                        </m:e>
                        <m:sub>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0</m:t>
                          </m:r>
                        </m:sup>
                      </m:sSubSup>
                    </m:oMath>
                  </m:oMathPara>
                </a14:m>
                <a:endParaRPr lang="zh-CN" altLang="en-US" sz="2400" dirty="0"/>
              </a:p>
            </p:txBody>
          </p:sp>
        </mc:Choice>
        <mc:Fallback xmlns="">
          <p:sp>
            <p:nvSpPr>
              <p:cNvPr id="63" name="文本框 62">
                <a:extLst>
                  <a:ext uri="{FF2B5EF4-FFF2-40B4-BE49-F238E27FC236}">
                    <a16:creationId xmlns:a16="http://schemas.microsoft.com/office/drawing/2014/main" id="{EC8BE294-B702-4547-B9A9-E013A4C6FA00}"/>
                  </a:ext>
                </a:extLst>
              </p:cNvPr>
              <p:cNvSpPr txBox="1">
                <a:spLocks noRot="1" noChangeAspect="1" noMove="1" noResize="1" noEditPoints="1" noAdjustHandles="1" noChangeArrowheads="1" noChangeShapeType="1" noTextEdit="1"/>
              </p:cNvSpPr>
              <p:nvPr/>
            </p:nvSpPr>
            <p:spPr>
              <a:xfrm>
                <a:off x="6103088" y="1345615"/>
                <a:ext cx="482888" cy="375872"/>
              </a:xfrm>
              <a:prstGeom prst="rect">
                <a:avLst/>
              </a:prstGeom>
              <a:blipFill>
                <a:blip r:embed="rId10"/>
                <a:stretch>
                  <a:fillRect l="-6329" t="-1639" r="-5063" b="-16393"/>
                </a:stretch>
              </a:blipFill>
            </p:spPr>
            <p:txBody>
              <a:bodyPr/>
              <a:lstStyle/>
              <a:p>
                <a:r>
                  <a:rPr lang="zh-CN" altLang="en-US">
                    <a:noFill/>
                  </a:rPr>
                  <a:t> </a:t>
                </a:r>
              </a:p>
            </p:txBody>
          </p:sp>
        </mc:Fallback>
      </mc:AlternateContent>
      <p:sp>
        <p:nvSpPr>
          <p:cNvPr id="64" name="椭圆 63">
            <a:extLst>
              <a:ext uri="{FF2B5EF4-FFF2-40B4-BE49-F238E27FC236}">
                <a16:creationId xmlns:a16="http://schemas.microsoft.com/office/drawing/2014/main" id="{B819407A-1882-4260-ABE5-965AF2DE2EC9}"/>
              </a:ext>
            </a:extLst>
          </p:cNvPr>
          <p:cNvSpPr>
            <a:spLocks noChangeAspect="1"/>
          </p:cNvSpPr>
          <p:nvPr/>
        </p:nvSpPr>
        <p:spPr>
          <a:xfrm>
            <a:off x="6367814" y="4641480"/>
            <a:ext cx="288000" cy="288000"/>
          </a:xfrm>
          <a:prstGeom prst="ellipse">
            <a:avLst/>
          </a:prstGeom>
          <a:noFill/>
          <a:ln w="666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65" name="文本框 64">
                <a:extLst>
                  <a:ext uri="{FF2B5EF4-FFF2-40B4-BE49-F238E27FC236}">
                    <a16:creationId xmlns:a16="http://schemas.microsoft.com/office/drawing/2014/main" id="{628227D7-4AB1-4A05-97F3-892835FBA5C4}"/>
                  </a:ext>
                </a:extLst>
              </p:cNvPr>
              <p:cNvSpPr txBox="1"/>
              <p:nvPr/>
            </p:nvSpPr>
            <p:spPr>
              <a:xfrm>
                <a:off x="6270369" y="4198207"/>
                <a:ext cx="482888" cy="37587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2400" i="1" smtClean="0">
                              <a:latin typeface="Cambria Math" panose="02040503050406030204" pitchFamily="18" charset="0"/>
                            </a:rPr>
                          </m:ctrlPr>
                        </m:sSubSupPr>
                        <m:e>
                          <m:r>
                            <a:rPr lang="en-US" altLang="zh-CN" sz="2400" b="0" i="1" smtClean="0">
                              <a:latin typeface="Cambria Math" panose="02040503050406030204" pitchFamily="18" charset="0"/>
                            </a:rPr>
                            <m:t>𝑚</m:t>
                          </m:r>
                        </m:e>
                        <m:sub>
                          <m:r>
                            <a:rPr lang="en-US" altLang="zh-CN" sz="2400" b="0" i="1" smtClean="0">
                              <a:latin typeface="Cambria Math" panose="02040503050406030204" pitchFamily="18" charset="0"/>
                            </a:rPr>
                            <m:t>1</m:t>
                          </m:r>
                        </m:sub>
                        <m:sup>
                          <m:r>
                            <a:rPr lang="en-US" altLang="zh-CN" sz="2400" b="0" i="1" smtClean="0">
                              <a:latin typeface="Cambria Math" panose="02040503050406030204" pitchFamily="18" charset="0"/>
                            </a:rPr>
                            <m:t>0</m:t>
                          </m:r>
                        </m:sup>
                      </m:sSubSup>
                    </m:oMath>
                  </m:oMathPara>
                </a14:m>
                <a:endParaRPr lang="zh-CN" altLang="en-US" sz="2400" dirty="0"/>
              </a:p>
            </p:txBody>
          </p:sp>
        </mc:Choice>
        <mc:Fallback xmlns="">
          <p:sp>
            <p:nvSpPr>
              <p:cNvPr id="65" name="文本框 64">
                <a:extLst>
                  <a:ext uri="{FF2B5EF4-FFF2-40B4-BE49-F238E27FC236}">
                    <a16:creationId xmlns:a16="http://schemas.microsoft.com/office/drawing/2014/main" id="{628227D7-4AB1-4A05-97F3-892835FBA5C4}"/>
                  </a:ext>
                </a:extLst>
              </p:cNvPr>
              <p:cNvSpPr txBox="1">
                <a:spLocks noRot="1" noChangeAspect="1" noMove="1" noResize="1" noEditPoints="1" noAdjustHandles="1" noChangeArrowheads="1" noChangeShapeType="1" noTextEdit="1"/>
              </p:cNvSpPr>
              <p:nvPr/>
            </p:nvSpPr>
            <p:spPr>
              <a:xfrm>
                <a:off x="6270369" y="4198207"/>
                <a:ext cx="482888" cy="375872"/>
              </a:xfrm>
              <a:prstGeom prst="rect">
                <a:avLst/>
              </a:prstGeom>
              <a:blipFill>
                <a:blip r:embed="rId11"/>
                <a:stretch>
                  <a:fillRect l="-7595" t="-1639" r="-5063" b="-16393"/>
                </a:stretch>
              </a:blipFill>
            </p:spPr>
            <p:txBody>
              <a:bodyPr/>
              <a:lstStyle/>
              <a:p>
                <a:r>
                  <a:rPr lang="zh-CN" altLang="en-US">
                    <a:noFill/>
                  </a:rPr>
                  <a:t> </a:t>
                </a:r>
              </a:p>
            </p:txBody>
          </p:sp>
        </mc:Fallback>
      </mc:AlternateContent>
      <p:sp>
        <p:nvSpPr>
          <p:cNvPr id="66" name="椭圆 65">
            <a:extLst>
              <a:ext uri="{FF2B5EF4-FFF2-40B4-BE49-F238E27FC236}">
                <a16:creationId xmlns:a16="http://schemas.microsoft.com/office/drawing/2014/main" id="{2F0ACD7C-7A83-4EEE-8F90-E9AB985B199F}"/>
              </a:ext>
            </a:extLst>
          </p:cNvPr>
          <p:cNvSpPr>
            <a:spLocks noChangeAspect="1"/>
          </p:cNvSpPr>
          <p:nvPr/>
        </p:nvSpPr>
        <p:spPr>
          <a:xfrm>
            <a:off x="7923262" y="4640016"/>
            <a:ext cx="288000" cy="288000"/>
          </a:xfrm>
          <a:prstGeom prst="ellipse">
            <a:avLst/>
          </a:prstGeom>
          <a:noFill/>
          <a:ln w="666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mc:AlternateContent xmlns:mc="http://schemas.openxmlformats.org/markup-compatibility/2006" xmlns:a14="http://schemas.microsoft.com/office/drawing/2010/main">
        <mc:Choice Requires="a14">
          <p:sp>
            <p:nvSpPr>
              <p:cNvPr id="67" name="文本框 66">
                <a:extLst>
                  <a:ext uri="{FF2B5EF4-FFF2-40B4-BE49-F238E27FC236}">
                    <a16:creationId xmlns:a16="http://schemas.microsoft.com/office/drawing/2014/main" id="{94E3DBEE-D9DE-460A-A2EE-6EFFEDEA8723}"/>
                  </a:ext>
                </a:extLst>
              </p:cNvPr>
              <p:cNvSpPr txBox="1"/>
              <p:nvPr/>
            </p:nvSpPr>
            <p:spPr>
              <a:xfrm>
                <a:off x="7825817" y="4196743"/>
                <a:ext cx="482888" cy="3789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altLang="zh-CN" sz="2400" i="1" smtClean="0">
                              <a:latin typeface="Cambria Math" panose="02040503050406030204" pitchFamily="18" charset="0"/>
                            </a:rPr>
                          </m:ctrlPr>
                        </m:sSubSupPr>
                        <m:e>
                          <m:r>
                            <a:rPr lang="en-US" altLang="zh-CN" sz="2400" b="0" i="1" smtClean="0">
                              <a:latin typeface="Cambria Math" panose="02040503050406030204" pitchFamily="18" charset="0"/>
                            </a:rPr>
                            <m:t>𝑚</m:t>
                          </m:r>
                        </m:e>
                        <m:sub>
                          <m:r>
                            <a:rPr lang="en-US" altLang="zh-CN" sz="2400" b="0" i="1" smtClean="0">
                              <a:latin typeface="Cambria Math" panose="02040503050406030204" pitchFamily="18" charset="0"/>
                            </a:rPr>
                            <m:t>0</m:t>
                          </m:r>
                        </m:sub>
                        <m:sup>
                          <m:r>
                            <a:rPr lang="en-US" altLang="zh-CN" sz="2400" b="0" i="1" smtClean="0">
                              <a:latin typeface="Cambria Math" panose="02040503050406030204" pitchFamily="18" charset="0"/>
                            </a:rPr>
                            <m:t>0</m:t>
                          </m:r>
                        </m:sup>
                      </m:sSubSup>
                    </m:oMath>
                  </m:oMathPara>
                </a14:m>
                <a:endParaRPr lang="zh-CN" altLang="en-US" sz="2400" dirty="0"/>
              </a:p>
            </p:txBody>
          </p:sp>
        </mc:Choice>
        <mc:Fallback xmlns="">
          <p:sp>
            <p:nvSpPr>
              <p:cNvPr id="67" name="文本框 66">
                <a:extLst>
                  <a:ext uri="{FF2B5EF4-FFF2-40B4-BE49-F238E27FC236}">
                    <a16:creationId xmlns:a16="http://schemas.microsoft.com/office/drawing/2014/main" id="{94E3DBEE-D9DE-460A-A2EE-6EFFEDEA8723}"/>
                  </a:ext>
                </a:extLst>
              </p:cNvPr>
              <p:cNvSpPr txBox="1">
                <a:spLocks noRot="1" noChangeAspect="1" noMove="1" noResize="1" noEditPoints="1" noAdjustHandles="1" noChangeArrowheads="1" noChangeShapeType="1" noTextEdit="1"/>
              </p:cNvSpPr>
              <p:nvPr/>
            </p:nvSpPr>
            <p:spPr>
              <a:xfrm>
                <a:off x="7825817" y="4196743"/>
                <a:ext cx="482888" cy="378950"/>
              </a:xfrm>
              <a:prstGeom prst="rect">
                <a:avLst/>
              </a:prstGeom>
              <a:blipFill>
                <a:blip r:embed="rId12"/>
                <a:stretch>
                  <a:fillRect l="-7595" r="-5063" b="-1269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4" name="文本框 33">
                <a:extLst>
                  <a:ext uri="{FF2B5EF4-FFF2-40B4-BE49-F238E27FC236}">
                    <a16:creationId xmlns:a16="http://schemas.microsoft.com/office/drawing/2014/main" id="{B1937F2C-5636-431E-8615-D19A69661928}"/>
                  </a:ext>
                </a:extLst>
              </p:cNvPr>
              <p:cNvSpPr txBox="1"/>
              <p:nvPr/>
            </p:nvSpPr>
            <p:spPr>
              <a:xfrm>
                <a:off x="3737085" y="1436810"/>
                <a:ext cx="310341" cy="3006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i="1" smtClean="0">
                              <a:latin typeface="Cambria Math" panose="02040503050406030204" pitchFamily="18" charset="0"/>
                            </a:rPr>
                          </m:ctrlPr>
                        </m:sSupPr>
                        <m:e>
                          <m:r>
                            <m:rPr>
                              <m:sty m:val="p"/>
                            </m:rPr>
                            <a:rPr lang="en-US" altLang="zh-CN" i="1">
                              <a:latin typeface="Cambria Math" panose="02040503050406030204" pitchFamily="18" charset="0"/>
                            </a:rPr>
                            <m:t>t</m:t>
                          </m:r>
                        </m:e>
                        <m:sup/>
                      </m:sSup>
                    </m:oMath>
                  </m:oMathPara>
                </a14:m>
                <a:endParaRPr lang="zh-CN" altLang="en-US" dirty="0"/>
              </a:p>
            </p:txBody>
          </p:sp>
        </mc:Choice>
        <mc:Fallback xmlns="">
          <p:sp>
            <p:nvSpPr>
              <p:cNvPr id="34" name="文本框 33">
                <a:extLst>
                  <a:ext uri="{FF2B5EF4-FFF2-40B4-BE49-F238E27FC236}">
                    <a16:creationId xmlns:a16="http://schemas.microsoft.com/office/drawing/2014/main" id="{B1937F2C-5636-431E-8615-D19A69661928}"/>
                  </a:ext>
                </a:extLst>
              </p:cNvPr>
              <p:cNvSpPr txBox="1">
                <a:spLocks noRot="1" noChangeAspect="1" noMove="1" noResize="1" noEditPoints="1" noAdjustHandles="1" noChangeArrowheads="1" noChangeShapeType="1" noTextEdit="1"/>
              </p:cNvSpPr>
              <p:nvPr/>
            </p:nvSpPr>
            <p:spPr>
              <a:xfrm>
                <a:off x="3737085" y="1436810"/>
                <a:ext cx="310341" cy="300660"/>
              </a:xfrm>
              <a:prstGeom prst="rect">
                <a:avLst/>
              </a:prstGeom>
              <a:blipFill>
                <a:blip r:embed="rId13"/>
                <a:stretch>
                  <a:fillRect l="-13725" b="-408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5" name="文本框 34">
                <a:extLst>
                  <a:ext uri="{FF2B5EF4-FFF2-40B4-BE49-F238E27FC236}">
                    <a16:creationId xmlns:a16="http://schemas.microsoft.com/office/drawing/2014/main" id="{A51966A5-8649-4A83-B271-2238247A80E5}"/>
                  </a:ext>
                </a:extLst>
              </p:cNvPr>
              <p:cNvSpPr txBox="1"/>
              <p:nvPr/>
            </p:nvSpPr>
            <p:spPr>
              <a:xfrm>
                <a:off x="5467111" y="2817594"/>
                <a:ext cx="233882"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i="1" smtClean="0">
                              <a:latin typeface="Cambria Math" panose="02040503050406030204" pitchFamily="18" charset="0"/>
                            </a:rPr>
                          </m:ctrlPr>
                        </m:sSupPr>
                        <m:e>
                          <m:r>
                            <m:rPr>
                              <m:sty m:val="p"/>
                            </m:rPr>
                            <a:rPr lang="en-US" altLang="zh-CN" i="1">
                              <a:latin typeface="Cambria Math" panose="02040503050406030204" pitchFamily="18" charset="0"/>
                            </a:rPr>
                            <m:t>t</m:t>
                          </m:r>
                        </m:e>
                        <m:sup>
                          <m:r>
                            <a:rPr lang="en-US" altLang="zh-CN" b="0" i="1" smtClean="0">
                              <a:latin typeface="Cambria Math" panose="02040503050406030204" pitchFamily="18" charset="0"/>
                            </a:rPr>
                            <m:t>′</m:t>
                          </m:r>
                        </m:sup>
                      </m:sSup>
                    </m:oMath>
                  </m:oMathPara>
                </a14:m>
                <a:endParaRPr lang="zh-CN" altLang="en-US" dirty="0"/>
              </a:p>
            </p:txBody>
          </p:sp>
        </mc:Choice>
        <mc:Fallback xmlns="">
          <p:sp>
            <p:nvSpPr>
              <p:cNvPr id="35" name="文本框 34">
                <a:extLst>
                  <a:ext uri="{FF2B5EF4-FFF2-40B4-BE49-F238E27FC236}">
                    <a16:creationId xmlns:a16="http://schemas.microsoft.com/office/drawing/2014/main" id="{A51966A5-8649-4A83-B271-2238247A80E5}"/>
                  </a:ext>
                </a:extLst>
              </p:cNvPr>
              <p:cNvSpPr txBox="1">
                <a:spLocks noRot="1" noChangeAspect="1" noMove="1" noResize="1" noEditPoints="1" noAdjustHandles="1" noChangeArrowheads="1" noChangeShapeType="1" noTextEdit="1"/>
              </p:cNvSpPr>
              <p:nvPr/>
            </p:nvSpPr>
            <p:spPr>
              <a:xfrm>
                <a:off x="5467111" y="2817594"/>
                <a:ext cx="233882" cy="276999"/>
              </a:xfrm>
              <a:prstGeom prst="rect">
                <a:avLst/>
              </a:prstGeom>
              <a:blipFill>
                <a:blip r:embed="rId14"/>
                <a:stretch>
                  <a:fillRect l="-18421" b="-434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6" name="文本框 35">
                <a:extLst>
                  <a:ext uri="{FF2B5EF4-FFF2-40B4-BE49-F238E27FC236}">
                    <a16:creationId xmlns:a16="http://schemas.microsoft.com/office/drawing/2014/main" id="{32DC4162-BA22-4F35-AF4D-33CCC6C8F361}"/>
                  </a:ext>
                </a:extLst>
              </p:cNvPr>
              <p:cNvSpPr txBox="1"/>
              <p:nvPr/>
            </p:nvSpPr>
            <p:spPr>
              <a:xfrm>
                <a:off x="6804855" y="4276813"/>
                <a:ext cx="233882" cy="276999"/>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i="1" smtClean="0">
                              <a:latin typeface="Cambria Math" panose="02040503050406030204" pitchFamily="18" charset="0"/>
                            </a:rPr>
                          </m:ctrlPr>
                        </m:sSupPr>
                        <m:e>
                          <m:r>
                            <m:rPr>
                              <m:sty m:val="p"/>
                            </m:rPr>
                            <a:rPr lang="en-US" altLang="zh-CN" i="1">
                              <a:latin typeface="Cambria Math" panose="02040503050406030204" pitchFamily="18" charset="0"/>
                            </a:rPr>
                            <m:t>t</m:t>
                          </m:r>
                        </m:e>
                        <m:sup>
                          <m:r>
                            <a:rPr lang="en-US" altLang="zh-CN" b="0" i="1" smtClean="0">
                              <a:latin typeface="Cambria Math" panose="02040503050406030204" pitchFamily="18" charset="0"/>
                            </a:rPr>
                            <m:t>′</m:t>
                          </m:r>
                        </m:sup>
                      </m:sSup>
                    </m:oMath>
                  </m:oMathPara>
                </a14:m>
                <a:endParaRPr lang="zh-CN" altLang="en-US" dirty="0"/>
              </a:p>
            </p:txBody>
          </p:sp>
        </mc:Choice>
        <mc:Fallback xmlns="">
          <p:sp>
            <p:nvSpPr>
              <p:cNvPr id="36" name="文本框 35">
                <a:extLst>
                  <a:ext uri="{FF2B5EF4-FFF2-40B4-BE49-F238E27FC236}">
                    <a16:creationId xmlns:a16="http://schemas.microsoft.com/office/drawing/2014/main" id="{32DC4162-BA22-4F35-AF4D-33CCC6C8F361}"/>
                  </a:ext>
                </a:extLst>
              </p:cNvPr>
              <p:cNvSpPr txBox="1">
                <a:spLocks noRot="1" noChangeAspect="1" noMove="1" noResize="1" noEditPoints="1" noAdjustHandles="1" noChangeArrowheads="1" noChangeShapeType="1" noTextEdit="1"/>
              </p:cNvSpPr>
              <p:nvPr/>
            </p:nvSpPr>
            <p:spPr>
              <a:xfrm>
                <a:off x="6804855" y="4276813"/>
                <a:ext cx="233882" cy="276999"/>
              </a:xfrm>
              <a:prstGeom prst="rect">
                <a:avLst/>
              </a:prstGeom>
              <a:blipFill>
                <a:blip r:embed="rId15"/>
                <a:stretch>
                  <a:fillRect l="-15385" b="-4444"/>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7" name="文本框 36">
                <a:extLst>
                  <a:ext uri="{FF2B5EF4-FFF2-40B4-BE49-F238E27FC236}">
                    <a16:creationId xmlns:a16="http://schemas.microsoft.com/office/drawing/2014/main" id="{E577E752-1032-4C3B-AB06-679E497754F9}"/>
                  </a:ext>
                </a:extLst>
              </p:cNvPr>
              <p:cNvSpPr txBox="1"/>
              <p:nvPr/>
            </p:nvSpPr>
            <p:spPr>
              <a:xfrm>
                <a:off x="8420987" y="4264740"/>
                <a:ext cx="310341" cy="30066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altLang="zh-CN" i="1" smtClean="0">
                              <a:latin typeface="Cambria Math" panose="02040503050406030204" pitchFamily="18" charset="0"/>
                            </a:rPr>
                          </m:ctrlPr>
                        </m:sSupPr>
                        <m:e>
                          <m:r>
                            <m:rPr>
                              <m:sty m:val="p"/>
                            </m:rPr>
                            <a:rPr lang="en-US" altLang="zh-CN" i="1">
                              <a:latin typeface="Cambria Math" panose="02040503050406030204" pitchFamily="18" charset="0"/>
                            </a:rPr>
                            <m:t>t</m:t>
                          </m:r>
                        </m:e>
                        <m:sup/>
                      </m:sSup>
                    </m:oMath>
                  </m:oMathPara>
                </a14:m>
                <a:endParaRPr lang="zh-CN" altLang="en-US" dirty="0"/>
              </a:p>
            </p:txBody>
          </p:sp>
        </mc:Choice>
        <mc:Fallback xmlns="">
          <p:sp>
            <p:nvSpPr>
              <p:cNvPr id="37" name="文本框 36">
                <a:extLst>
                  <a:ext uri="{FF2B5EF4-FFF2-40B4-BE49-F238E27FC236}">
                    <a16:creationId xmlns:a16="http://schemas.microsoft.com/office/drawing/2014/main" id="{E577E752-1032-4C3B-AB06-679E497754F9}"/>
                  </a:ext>
                </a:extLst>
              </p:cNvPr>
              <p:cNvSpPr txBox="1">
                <a:spLocks noRot="1" noChangeAspect="1" noMove="1" noResize="1" noEditPoints="1" noAdjustHandles="1" noChangeArrowheads="1" noChangeShapeType="1" noTextEdit="1"/>
              </p:cNvSpPr>
              <p:nvPr/>
            </p:nvSpPr>
            <p:spPr>
              <a:xfrm>
                <a:off x="8420987" y="4264740"/>
                <a:ext cx="310341" cy="300660"/>
              </a:xfrm>
              <a:prstGeom prst="rect">
                <a:avLst/>
              </a:prstGeom>
              <a:blipFill>
                <a:blip r:embed="rId16"/>
                <a:stretch>
                  <a:fillRect l="-13725" b="-4082"/>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8" name="文本框 37">
                <a:extLst>
                  <a:ext uri="{FF2B5EF4-FFF2-40B4-BE49-F238E27FC236}">
                    <a16:creationId xmlns:a16="http://schemas.microsoft.com/office/drawing/2014/main" id="{F9D9D9EE-3F58-46F4-9AC5-A92B24105878}"/>
                  </a:ext>
                </a:extLst>
              </p:cNvPr>
              <p:cNvSpPr txBox="1"/>
              <p:nvPr/>
            </p:nvSpPr>
            <p:spPr>
              <a:xfrm>
                <a:off x="4765947" y="5258946"/>
                <a:ext cx="6681060" cy="861774"/>
              </a:xfrm>
              <a:prstGeom prst="rect">
                <a:avLst/>
              </a:prstGeom>
              <a:noFill/>
            </p:spPr>
            <p:txBody>
              <a:bodyPr wrap="none" lIns="0" tIns="0" rIns="0" bIns="0" rtlCol="0">
                <a:spAutoFit/>
              </a:bodyPr>
              <a:lstStyle/>
              <a:p>
                <a:r>
                  <a:rPr lang="en-US" altLang="zh-CN" sz="2800" dirty="0">
                    <a:solidFill>
                      <a:srgbClr val="FF0000"/>
                    </a:solidFill>
                    <a:latin typeface="微软雅黑" panose="020B0503020204020204" pitchFamily="34" charset="-122"/>
                    <a:ea typeface="微软雅黑" panose="020B0503020204020204" pitchFamily="34" charset="-122"/>
                  </a:rPr>
                  <a:t>Physical clocks</a:t>
                </a:r>
                <a:r>
                  <a:rPr lang="en-US" altLang="zh-CN" sz="2800" b="0" dirty="0" smtClean="0">
                    <a:solidFill>
                      <a:srgbClr val="FF0000"/>
                    </a:solidFill>
                  </a:rPr>
                  <a:t> </a:t>
                </a:r>
                <a14:m>
                  <m:oMath xmlns:m="http://schemas.openxmlformats.org/officeDocument/2006/math">
                    <m:r>
                      <a:rPr lang="en-US" altLang="zh-CN" sz="2800" b="0" i="1" smtClean="0">
                        <a:solidFill>
                          <a:srgbClr val="FF0000"/>
                        </a:solidFill>
                        <a:latin typeface="Cambria Math" panose="02040503050406030204" pitchFamily="18" charset="0"/>
                      </a:rPr>
                      <m:t> </m:t>
                    </m:r>
                    <m:r>
                      <a:rPr lang="en-US" altLang="zh-CN" sz="2800" b="0" i="1" smtClean="0">
                        <a:solidFill>
                          <a:srgbClr val="FF0000"/>
                        </a:solidFill>
                        <a:latin typeface="Cambria Math" panose="02040503050406030204" pitchFamily="18" charset="0"/>
                      </a:rPr>
                      <m:t>𝑡</m:t>
                    </m:r>
                    <m:r>
                      <a:rPr lang="en-US" altLang="zh-CN" sz="2800" b="0" i="0" smtClean="0">
                        <a:solidFill>
                          <a:srgbClr val="FF0000"/>
                        </a:solidFill>
                        <a:latin typeface="Cambria Math" panose="02040503050406030204" pitchFamily="18" charset="0"/>
                      </a:rPr>
                      <m:t>&lt; </m:t>
                    </m:r>
                    <m:sSup>
                      <m:sSupPr>
                        <m:ctrlPr>
                          <a:rPr lang="en-US" altLang="zh-CN" sz="2800" b="0" i="1" smtClean="0">
                            <a:solidFill>
                              <a:srgbClr val="FF0000"/>
                            </a:solidFill>
                            <a:latin typeface="Cambria Math" panose="02040503050406030204" pitchFamily="18" charset="0"/>
                          </a:rPr>
                        </m:ctrlPr>
                      </m:sSupPr>
                      <m:e>
                        <m:r>
                          <a:rPr lang="en-US" altLang="zh-CN" sz="2800" b="0" i="1" smtClean="0">
                            <a:solidFill>
                              <a:srgbClr val="FF0000"/>
                            </a:solidFill>
                            <a:latin typeface="Cambria Math" panose="02040503050406030204" pitchFamily="18" charset="0"/>
                          </a:rPr>
                          <m:t>𝑡</m:t>
                        </m:r>
                      </m:e>
                      <m:sup>
                        <m:r>
                          <a:rPr lang="en-US" altLang="zh-CN" sz="2800" b="0" i="1" smtClean="0">
                            <a:solidFill>
                              <a:srgbClr val="FF0000"/>
                            </a:solidFill>
                            <a:latin typeface="Cambria Math" panose="02040503050406030204" pitchFamily="18" charset="0"/>
                          </a:rPr>
                          <m:t>′</m:t>
                        </m:r>
                      </m:sup>
                    </m:sSup>
                    <m:r>
                      <a:rPr lang="en-US" altLang="zh-CN" sz="2800" b="0" i="1" smtClean="0">
                        <a:solidFill>
                          <a:srgbClr val="FF0000"/>
                        </a:solidFill>
                        <a:latin typeface="Cambria Math" panose="02040503050406030204" pitchFamily="18" charset="0"/>
                      </a:rPr>
                      <m:t>  </m:t>
                    </m:r>
                  </m:oMath>
                </a14:m>
                <a:r>
                  <a:rPr lang="en-US" altLang="zh-CN" sz="2800" dirty="0" smtClean="0">
                    <a:solidFill>
                      <a:srgbClr val="FF0000"/>
                    </a:solidFill>
                    <a:latin typeface="微软雅黑" panose="020B0503020204020204" pitchFamily="34" charset="-122"/>
                    <a:ea typeface="微软雅黑" panose="020B0503020204020204" pitchFamily="34" charset="-122"/>
                  </a:rPr>
                  <a:t>not always holds</a:t>
                </a:r>
                <a:endParaRPr lang="en-US" altLang="zh-CN" sz="2800" dirty="0">
                  <a:solidFill>
                    <a:srgbClr val="FF0000"/>
                  </a:solidFill>
                  <a:latin typeface="微软雅黑" panose="020B0503020204020204" pitchFamily="34" charset="-122"/>
                  <a:ea typeface="微软雅黑" panose="020B0503020204020204" pitchFamily="34" charset="-122"/>
                </a:endParaRPr>
              </a:p>
              <a:p>
                <a:r>
                  <a:rPr lang="en-US" altLang="zh-CN" sz="2800" dirty="0" smtClean="0">
                    <a:solidFill>
                      <a:srgbClr val="FF0000"/>
                    </a:solidFill>
                    <a:latin typeface="微软雅黑" panose="020B0503020204020204" pitchFamily="34" charset="-122"/>
                    <a:ea typeface="微软雅黑" panose="020B0503020204020204" pitchFamily="34" charset="-122"/>
                  </a:rPr>
                  <a:t>due to clock drift</a:t>
                </a:r>
                <a:endParaRPr lang="zh-CN" altLang="en-US" sz="2800" dirty="0">
                  <a:solidFill>
                    <a:srgbClr val="FF0000"/>
                  </a:solidFill>
                  <a:latin typeface="微软雅黑" panose="020B0503020204020204" pitchFamily="34" charset="-122"/>
                  <a:ea typeface="微软雅黑" panose="020B0503020204020204" pitchFamily="34" charset="-122"/>
                </a:endParaRPr>
              </a:p>
            </p:txBody>
          </p:sp>
        </mc:Choice>
        <mc:Fallback xmlns="">
          <p:sp>
            <p:nvSpPr>
              <p:cNvPr id="38" name="文本框 37">
                <a:extLst>
                  <a:ext uri="{FF2B5EF4-FFF2-40B4-BE49-F238E27FC236}">
                    <a16:creationId xmlns:a16="http://schemas.microsoft.com/office/drawing/2014/main" id="{F9D9D9EE-3F58-46F4-9AC5-A92B24105878}"/>
                  </a:ext>
                </a:extLst>
              </p:cNvPr>
              <p:cNvSpPr txBox="1">
                <a:spLocks noRot="1" noChangeAspect="1" noMove="1" noResize="1" noEditPoints="1" noAdjustHandles="1" noChangeArrowheads="1" noChangeShapeType="1" noTextEdit="1"/>
              </p:cNvSpPr>
              <p:nvPr/>
            </p:nvSpPr>
            <p:spPr>
              <a:xfrm>
                <a:off x="4765947" y="5258946"/>
                <a:ext cx="6681060" cy="861774"/>
              </a:xfrm>
              <a:prstGeom prst="rect">
                <a:avLst/>
              </a:prstGeom>
              <a:blipFill>
                <a:blip r:embed="rId17"/>
                <a:stretch>
                  <a:fillRect l="-3285" t="-12766" r="-2099" b="-24113"/>
                </a:stretch>
              </a:blipFill>
            </p:spPr>
            <p:txBody>
              <a:bodyPr/>
              <a:lstStyle/>
              <a:p>
                <a:r>
                  <a:rPr lang="en-US">
                    <a:noFill/>
                  </a:rPr>
                  <a:t> </a:t>
                </a:r>
              </a:p>
            </p:txBody>
          </p:sp>
        </mc:Fallback>
      </mc:AlternateContent>
      <p:sp>
        <p:nvSpPr>
          <p:cNvPr id="10" name="标题 9"/>
          <p:cNvSpPr>
            <a:spLocks noGrp="1"/>
          </p:cNvSpPr>
          <p:nvPr>
            <p:ph type="title"/>
          </p:nvPr>
        </p:nvSpPr>
        <p:spPr/>
        <p:txBody>
          <a:bodyPr>
            <a:normAutofit fontScale="90000"/>
          </a:bodyPr>
          <a:lstStyle/>
          <a:p>
            <a:r>
              <a:rPr lang="en-US" dirty="0"/>
              <a:t>Why do we need </a:t>
            </a:r>
            <a:r>
              <a:rPr lang="en-US" dirty="0" smtClean="0"/>
              <a:t>to order </a:t>
            </a:r>
            <a:r>
              <a:rPr lang="en-US" dirty="0"/>
              <a:t>events?</a:t>
            </a:r>
          </a:p>
        </p:txBody>
      </p:sp>
      <p:sp>
        <p:nvSpPr>
          <p:cNvPr id="6" name="页脚占位符 5"/>
          <p:cNvSpPr>
            <a:spLocks noGrp="1"/>
          </p:cNvSpPr>
          <p:nvPr>
            <p:ph type="ftr" sz="quarter" idx="11"/>
          </p:nvPr>
        </p:nvSpPr>
        <p:spPr/>
        <p:txBody>
          <a:bodyPr/>
          <a:lstStyle/>
          <a:p>
            <a:r>
              <a:rPr lang="en-US" altLang="zh-CN" smtClean="0"/>
              <a:t>USTC-ADSL-Dist-Sys-Lecture-Note</a:t>
            </a:r>
            <a:endParaRPr lang="zh-CN" altLang="en-US"/>
          </a:p>
        </p:txBody>
      </p:sp>
      <p:sp>
        <p:nvSpPr>
          <p:cNvPr id="5" name="日期占位符 4"/>
          <p:cNvSpPr>
            <a:spLocks noGrp="1"/>
          </p:cNvSpPr>
          <p:nvPr>
            <p:ph type="dt" sz="half" idx="10"/>
          </p:nvPr>
        </p:nvSpPr>
        <p:spPr/>
        <p:txBody>
          <a:bodyPr/>
          <a:lstStyle/>
          <a:p>
            <a:fld id="{474B1334-8948-4A3E-BEEF-A0D1CFF95F0F}" type="datetime1">
              <a:rPr lang="en-US" altLang="zh-CN" smtClean="0"/>
              <a:t>3/1/2020</a:t>
            </a:fld>
            <a:endParaRPr lang="zh-CN" altLang="en-US" dirty="0"/>
          </a:p>
        </p:txBody>
      </p:sp>
    </p:spTree>
    <p:extLst>
      <p:ext uri="{BB962C8B-B14F-4D97-AF65-F5344CB8AC3E}">
        <p14:creationId xmlns:p14="http://schemas.microsoft.com/office/powerpoint/2010/main" val="21704530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en-US" dirty="0" smtClean="0"/>
              <a:t>Physical clocks</a:t>
            </a:r>
            <a:endParaRPr lang="en-US" dirty="0"/>
          </a:p>
        </p:txBody>
      </p:sp>
      <p:sp>
        <p:nvSpPr>
          <p:cNvPr id="7" name="内容占位符 6"/>
          <p:cNvSpPr>
            <a:spLocks noGrp="1"/>
          </p:cNvSpPr>
          <p:nvPr>
            <p:ph idx="1"/>
          </p:nvPr>
        </p:nvSpPr>
        <p:spPr>
          <a:xfrm>
            <a:off x="838200" y="1213837"/>
            <a:ext cx="4942114" cy="4963126"/>
          </a:xfrm>
        </p:spPr>
        <p:txBody>
          <a:bodyPr/>
          <a:lstStyle/>
          <a:p>
            <a:r>
              <a:rPr lang="en-US" dirty="0" smtClean="0"/>
              <a:t>accuracy is proportional to cost</a:t>
            </a:r>
            <a:endParaRPr lang="en-US" dirty="0"/>
          </a:p>
        </p:txBody>
      </p:sp>
      <p:sp>
        <p:nvSpPr>
          <p:cNvPr id="4" name="页脚占位符 3"/>
          <p:cNvSpPr>
            <a:spLocks noGrp="1"/>
          </p:cNvSpPr>
          <p:nvPr>
            <p:ph type="ftr" sz="quarter" idx="11"/>
          </p:nvPr>
        </p:nvSpPr>
        <p:spPr/>
        <p:txBody>
          <a:bodyPr/>
          <a:lstStyle/>
          <a:p>
            <a:r>
              <a:rPr lang="en-US" altLang="zh-CN" smtClean="0"/>
              <a:t>USTC-ADSL-Dist-Sys-Lecture-Note</a:t>
            </a:r>
            <a:endParaRPr lang="zh-CN" altLang="en-US"/>
          </a:p>
        </p:txBody>
      </p:sp>
      <p:sp>
        <p:nvSpPr>
          <p:cNvPr id="5" name="日期占位符 4"/>
          <p:cNvSpPr>
            <a:spLocks noGrp="1"/>
          </p:cNvSpPr>
          <p:nvPr>
            <p:ph type="dt" sz="half" idx="10"/>
          </p:nvPr>
        </p:nvSpPr>
        <p:spPr/>
        <p:txBody>
          <a:bodyPr/>
          <a:lstStyle/>
          <a:p>
            <a:fld id="{A11F102E-71B9-4C2C-B237-F55D6FAF2F8D}" type="datetime1">
              <a:rPr lang="en-US" altLang="zh-CN" smtClean="0"/>
              <a:t>3/1/2020</a:t>
            </a:fld>
            <a:endParaRPr lang="zh-CN" altLang="en-US" dirty="0"/>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6583" y="1342070"/>
            <a:ext cx="5452018" cy="4357635"/>
          </a:xfrm>
          <a:prstGeom prst="rect">
            <a:avLst/>
          </a:prstGeom>
        </p:spPr>
      </p:pic>
    </p:spTree>
    <p:extLst>
      <p:ext uri="{BB962C8B-B14F-4D97-AF65-F5344CB8AC3E}">
        <p14:creationId xmlns:p14="http://schemas.microsoft.com/office/powerpoint/2010/main" val="90247735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1">
      <a:majorFont>
        <a:latin typeface="Times New Roman"/>
        <a:ea typeface="华康俪金黑W8(P)"/>
        <a:cs typeface=""/>
      </a:majorFont>
      <a:minorFont>
        <a:latin typeface="Times New Roman"/>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7584</TotalTime>
  <Words>1358</Words>
  <Application>Microsoft Office PowerPoint</Application>
  <PresentationFormat>宽屏</PresentationFormat>
  <Paragraphs>309</Paragraphs>
  <Slides>45</Slides>
  <Notes>3</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45</vt:i4>
      </vt:variant>
    </vt:vector>
  </HeadingPairs>
  <TitlesOfParts>
    <vt:vector size="55" baseType="lpstr">
      <vt:lpstr>华康俪金黑W8(P)</vt:lpstr>
      <vt:lpstr>华文新魏</vt:lpstr>
      <vt:lpstr>宋体</vt:lpstr>
      <vt:lpstr>微软雅黑</vt:lpstr>
      <vt:lpstr>Arial</vt:lpstr>
      <vt:lpstr>Calibri</vt:lpstr>
      <vt:lpstr>Cambria Math</vt:lpstr>
      <vt:lpstr>Gill Sans MT</vt:lpstr>
      <vt:lpstr>Times New Roman</vt:lpstr>
      <vt:lpstr>Office 主题</vt:lpstr>
      <vt:lpstr>PowerPoint 演示文稿</vt:lpstr>
      <vt:lpstr>Why do we need to order events?</vt:lpstr>
      <vt:lpstr>Why do we need to order events?</vt:lpstr>
      <vt:lpstr>Why do we need to order events?</vt:lpstr>
      <vt:lpstr>Why do we need to order events?</vt:lpstr>
      <vt:lpstr>Why do we need to order events?</vt:lpstr>
      <vt:lpstr>Order matters - Facebook example</vt:lpstr>
      <vt:lpstr>Why do we need to order events?</vt:lpstr>
      <vt:lpstr>Physical clocks</vt:lpstr>
      <vt:lpstr>How well are clocks synchronized  in practice? </vt:lpstr>
      <vt:lpstr>How well are clocks synchronized  in practice? </vt:lpstr>
      <vt:lpstr>Two main approaches </vt:lpstr>
      <vt:lpstr>Synchronize physical clocks</vt:lpstr>
      <vt:lpstr>Alternative: logical clocks </vt:lpstr>
      <vt:lpstr>Model of a Distributed System </vt:lpstr>
      <vt:lpstr>Happens-before relationship </vt:lpstr>
      <vt:lpstr>Abstract logical clocks </vt:lpstr>
      <vt:lpstr>Algorithm of Lamport clock</vt:lpstr>
      <vt:lpstr>Time space diagram</vt:lpstr>
      <vt:lpstr>Time space diagram</vt:lpstr>
      <vt:lpstr>What are the implications?</vt:lpstr>
      <vt:lpstr>What are the implications?</vt:lpstr>
      <vt:lpstr>Could we build a better logical clock? </vt:lpstr>
      <vt:lpstr>Could we build a better logical clock? </vt:lpstr>
      <vt:lpstr>Vector clocks</vt:lpstr>
      <vt:lpstr>Vector clocks</vt:lpstr>
      <vt:lpstr>Vector clocks</vt:lpstr>
      <vt:lpstr>Comparing vector clocks</vt:lpstr>
      <vt:lpstr>Comparing vector clocks</vt:lpstr>
      <vt:lpstr>What can be obtained by VC?</vt:lpstr>
      <vt:lpstr>Usecase of Vector clock and Causality</vt:lpstr>
      <vt:lpstr>More applications</vt:lpstr>
      <vt:lpstr>More examples</vt:lpstr>
      <vt:lpstr>Global state vs global consistent state</vt:lpstr>
      <vt:lpstr>More definitions</vt:lpstr>
      <vt:lpstr>Cuts</vt:lpstr>
      <vt:lpstr>Global states and cuts</vt:lpstr>
      <vt:lpstr>Consistent cuts and global states</vt:lpstr>
      <vt:lpstr>Question?</vt:lpstr>
      <vt:lpstr>Question?</vt:lpstr>
      <vt:lpstr>More examples</vt:lpstr>
      <vt:lpstr>Next task</vt:lpstr>
      <vt:lpstr>Algorithm: first glance</vt:lpstr>
      <vt:lpstr>More readings</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Cheng Li</dc:creator>
  <cp:lastModifiedBy>周泉</cp:lastModifiedBy>
  <cp:revision>705</cp:revision>
  <cp:lastPrinted>2018-07-10T14:59:54Z</cp:lastPrinted>
  <dcterms:created xsi:type="dcterms:W3CDTF">2013-05-07T11:05:13Z</dcterms:created>
  <dcterms:modified xsi:type="dcterms:W3CDTF">2020-03-01T07:54:14Z</dcterms:modified>
</cp:coreProperties>
</file>