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723" r:id="rId2"/>
    <p:sldId id="544" r:id="rId3"/>
    <p:sldId id="644" r:id="rId4"/>
    <p:sldId id="730" r:id="rId5"/>
    <p:sldId id="724" r:id="rId6"/>
    <p:sldId id="725" r:id="rId7"/>
    <p:sldId id="727" r:id="rId8"/>
    <p:sldId id="728" r:id="rId9"/>
    <p:sldId id="729" r:id="rId10"/>
    <p:sldId id="732" r:id="rId11"/>
    <p:sldId id="572" r:id="rId12"/>
    <p:sldId id="646" r:id="rId13"/>
    <p:sldId id="709" r:id="rId14"/>
    <p:sldId id="733" r:id="rId15"/>
    <p:sldId id="734" r:id="rId16"/>
    <p:sldId id="735" r:id="rId17"/>
    <p:sldId id="714" r:id="rId18"/>
    <p:sldId id="693" r:id="rId19"/>
    <p:sldId id="694" r:id="rId20"/>
    <p:sldId id="715" r:id="rId21"/>
    <p:sldId id="674" r:id="rId22"/>
    <p:sldId id="675" r:id="rId23"/>
    <p:sldId id="676" r:id="rId24"/>
    <p:sldId id="716" r:id="rId25"/>
    <p:sldId id="695" r:id="rId26"/>
    <p:sldId id="717" r:id="rId27"/>
    <p:sldId id="718" r:id="rId28"/>
    <p:sldId id="719" r:id="rId29"/>
    <p:sldId id="720" r:id="rId30"/>
    <p:sldId id="721" r:id="rId31"/>
    <p:sldId id="722" r:id="rId32"/>
    <p:sldId id="703" r:id="rId33"/>
    <p:sldId id="704" r:id="rId34"/>
    <p:sldId id="705" r:id="rId35"/>
    <p:sldId id="706" r:id="rId36"/>
    <p:sldId id="707" r:id="rId37"/>
    <p:sldId id="738" r:id="rId38"/>
    <p:sldId id="647" r:id="rId39"/>
    <p:sldId id="584" r:id="rId40"/>
    <p:sldId id="589" r:id="rId41"/>
    <p:sldId id="590" r:id="rId42"/>
    <p:sldId id="591" r:id="rId43"/>
    <p:sldId id="592" r:id="rId44"/>
    <p:sldId id="593" r:id="rId45"/>
    <p:sldId id="594" r:id="rId46"/>
    <p:sldId id="597" r:id="rId47"/>
    <p:sldId id="598" r:id="rId48"/>
    <p:sldId id="599" r:id="rId49"/>
    <p:sldId id="600" r:id="rId50"/>
    <p:sldId id="601" r:id="rId51"/>
    <p:sldId id="602" r:id="rId52"/>
    <p:sldId id="603" r:id="rId53"/>
    <p:sldId id="604" r:id="rId54"/>
    <p:sldId id="605" r:id="rId55"/>
    <p:sldId id="606" r:id="rId56"/>
    <p:sldId id="607" r:id="rId57"/>
    <p:sldId id="736" r:id="rId58"/>
    <p:sldId id="737" r:id="rId59"/>
    <p:sldId id="295" r:id="rId60"/>
  </p:sldIdLst>
  <p:sldSz cx="12192000" cy="6858000"/>
  <p:notesSz cx="6858000" cy="9144000"/>
  <p:defaultTex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defaultTextStyle>
  <p:extLst>
    <p:ext uri="{521415D9-36F7-43E2-AB2F-B90AF26B5E84}">
      <p14:sectionLst xmlns:p14="http://schemas.microsoft.com/office/powerpoint/2010/main">
        <p14:section name="默认节" id="{90DC4139-0BDF-48D6-BDE9-553A30A57BC2}">
          <p14:sldIdLst>
            <p14:sldId id="723"/>
            <p14:sldId id="544"/>
            <p14:sldId id="644"/>
            <p14:sldId id="730"/>
            <p14:sldId id="724"/>
            <p14:sldId id="725"/>
            <p14:sldId id="727"/>
            <p14:sldId id="728"/>
            <p14:sldId id="729"/>
            <p14:sldId id="732"/>
            <p14:sldId id="572"/>
            <p14:sldId id="646"/>
            <p14:sldId id="709"/>
            <p14:sldId id="733"/>
            <p14:sldId id="734"/>
            <p14:sldId id="735"/>
            <p14:sldId id="714"/>
            <p14:sldId id="693"/>
            <p14:sldId id="694"/>
            <p14:sldId id="715"/>
            <p14:sldId id="674"/>
            <p14:sldId id="675"/>
            <p14:sldId id="676"/>
            <p14:sldId id="716"/>
            <p14:sldId id="695"/>
            <p14:sldId id="717"/>
            <p14:sldId id="718"/>
            <p14:sldId id="719"/>
            <p14:sldId id="720"/>
            <p14:sldId id="721"/>
            <p14:sldId id="722"/>
            <p14:sldId id="703"/>
            <p14:sldId id="704"/>
            <p14:sldId id="705"/>
            <p14:sldId id="706"/>
            <p14:sldId id="707"/>
            <p14:sldId id="738"/>
            <p14:sldId id="647"/>
          </p14:sldIdLst>
        </p14:section>
        <p14:section name="默认节" id="{00AD5E37-6FB7-4061-8989-3BBAE50E70C3}">
          <p14:sldIdLst>
            <p14:sldId id="584"/>
            <p14:sldId id="589"/>
            <p14:sldId id="590"/>
            <p14:sldId id="591"/>
            <p14:sldId id="592"/>
            <p14:sldId id="593"/>
            <p14:sldId id="594"/>
            <p14:sldId id="597"/>
            <p14:sldId id="598"/>
            <p14:sldId id="599"/>
            <p14:sldId id="600"/>
            <p14:sldId id="601"/>
            <p14:sldId id="602"/>
            <p14:sldId id="603"/>
            <p14:sldId id="604"/>
            <p14:sldId id="605"/>
            <p14:sldId id="606"/>
            <p14:sldId id="607"/>
            <p14:sldId id="736"/>
            <p14:sldId id="737"/>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2225" autoAdjust="0"/>
  </p:normalViewPr>
  <p:slideViewPr>
    <p:cSldViewPr snapToGrid="0">
      <p:cViewPr varScale="1">
        <p:scale>
          <a:sx n="71" d="100"/>
          <a:sy n="71" d="100"/>
        </p:scale>
        <p:origin x="1090" y="48"/>
      </p:cViewPr>
      <p:guideLst/>
    </p:cSldViewPr>
  </p:slideViewPr>
  <p:outlineViewPr>
    <p:cViewPr>
      <p:scale>
        <a:sx n="33" d="100"/>
        <a:sy n="33" d="100"/>
      </p:scale>
      <p:origin x="0" y="-342"/>
    </p:cViewPr>
  </p:outlin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6B6FC-1ADF-40E8-87EA-DE4FCC79564F}" type="datetime1">
              <a:rPr lang="zh-CN" altLang="en-US" smtClean="0"/>
              <a:t>2021/9/15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203514-FDC0-44D6-B946-07E371C3198C}" type="slidenum">
              <a:rPr lang="zh-CN" altLang="en-US" smtClean="0"/>
              <a:t>‹#›</a:t>
            </a:fld>
            <a:endParaRPr lang="zh-CN" altLang="en-US"/>
          </a:p>
        </p:txBody>
      </p:sp>
    </p:spTree>
    <p:extLst>
      <p:ext uri="{BB962C8B-B14F-4D97-AF65-F5344CB8AC3E}">
        <p14:creationId xmlns:p14="http://schemas.microsoft.com/office/powerpoint/2010/main" val="22275337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3E9FB-0222-4EAB-8AC5-1D9A22F1D9D7}" type="datetime1">
              <a:rPr lang="zh-CN" altLang="en-US" smtClean="0"/>
              <a:t>2021/9/15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ASPLOS21</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a:t>
            </a:fld>
            <a:endParaRPr kumimoji="1" lang="zh-CN" altLang="en-US"/>
          </a:p>
        </p:txBody>
      </p:sp>
    </p:spTree>
    <p:extLst>
      <p:ext uri="{BB962C8B-B14F-4D97-AF65-F5344CB8AC3E}">
        <p14:creationId xmlns:p14="http://schemas.microsoft.com/office/powerpoint/2010/main" val="162513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000000"/>
                </a:solidFill>
                <a:effectLst/>
                <a:latin typeface="\5FAE软雅黑"/>
              </a:rPr>
              <a:t>当应用程序没有使用时，就没有分配给应用程序的计算资源。</a:t>
            </a:r>
            <a:endParaRPr lang="en-US" altLang="zh-CN" b="0" i="0" dirty="0">
              <a:solidFill>
                <a:srgbClr val="000000"/>
              </a:solidFill>
              <a:effectLst/>
              <a:latin typeface="\5FAE软雅黑"/>
            </a:endParaRPr>
          </a:p>
          <a:p>
            <a:pPr algn="l"/>
            <a:r>
              <a:rPr lang="zh-CN" altLang="en-US" b="0" i="0" dirty="0">
                <a:solidFill>
                  <a:srgbClr val="000000"/>
                </a:solidFill>
                <a:effectLst/>
                <a:latin typeface="\5FAE软雅黑"/>
              </a:rPr>
              <a:t>定价是基于应用程序消耗的资源的实际数量。</a:t>
            </a:r>
            <a:endParaRPr lang="en-US" altLang="zh-CN" b="0" i="0" dirty="0">
              <a:solidFill>
                <a:srgbClr val="000000"/>
              </a:solidFill>
              <a:effectLst/>
              <a:latin typeface="\5FAE软雅黑"/>
            </a:endParaRPr>
          </a:p>
          <a:p>
            <a:pPr algn="l" fontAlgn="base"/>
            <a:r>
              <a:rPr lang="zh-CN" altLang="en-US" b="0" i="0" dirty="0">
                <a:solidFill>
                  <a:srgbClr val="000000"/>
                </a:solidFill>
                <a:effectLst/>
                <a:latin typeface="\5FAE软雅黑"/>
              </a:rPr>
              <a:t>无服务器方法使开发人员能够更多地专注于创建函数，从而获得更简化的开发和部署体验。</a:t>
            </a:r>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269612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由之前的介绍很自然能够想到将二者结合起来，用</a:t>
            </a:r>
            <a:r>
              <a:rPr lang="en-US" altLang="zh-CN" dirty="0"/>
              <a:t>serverless</a:t>
            </a:r>
            <a:r>
              <a:rPr lang="zh-CN" altLang="en-US" dirty="0"/>
              <a:t>模型编写一组</a:t>
            </a:r>
            <a:r>
              <a:rPr lang="en-US" altLang="zh-CN" dirty="0"/>
              <a:t>microservice</a:t>
            </a:r>
          </a:p>
          <a:p>
            <a:r>
              <a:rPr lang="zh-CN" altLang="en-US" dirty="0"/>
              <a:t>节约资源，开发好像也更加方便</a:t>
            </a:r>
            <a:endParaRPr lang="en-US" altLang="zh-CN" dirty="0"/>
          </a:p>
          <a:p>
            <a:endParaRPr lang="en-US" altLang="zh-CN" dirty="0"/>
          </a:p>
          <a:p>
            <a:r>
              <a:rPr lang="zh-CN" altLang="en-US" dirty="0"/>
              <a:t>那这其中可能会出现一些问题，比如性能</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11</a:t>
            </a:fld>
            <a:endParaRPr kumimoji="1" lang="zh-CN" altLang="en-US"/>
          </a:p>
        </p:txBody>
      </p:sp>
    </p:spTree>
    <p:extLst>
      <p:ext uri="{BB962C8B-B14F-4D97-AF65-F5344CB8AC3E}">
        <p14:creationId xmlns:p14="http://schemas.microsoft.com/office/powerpoint/2010/main" val="419489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下面由火净泽师兄给大家介绍本文的 </a:t>
            </a:r>
            <a:r>
              <a:rPr lang="en-US" altLang="zh-CN" dirty="0"/>
              <a:t>motivation </a:t>
            </a:r>
            <a:r>
              <a:rPr lang="zh-CN" altLang="en-US" dirty="0"/>
              <a:t>与 </a:t>
            </a:r>
            <a:r>
              <a:rPr lang="en-US" altLang="zh-CN" dirty="0"/>
              <a:t>design &amp; Implementation </a:t>
            </a:r>
            <a:r>
              <a:rPr lang="zh-CN" altLang="en-US" dirty="0"/>
              <a:t>部分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12</a:t>
            </a:fld>
            <a:endParaRPr kumimoji="1" lang="zh-CN" altLang="en-US"/>
          </a:p>
        </p:txBody>
      </p:sp>
    </p:spTree>
    <p:extLst>
      <p:ext uri="{BB962C8B-B14F-4D97-AF65-F5344CB8AC3E}">
        <p14:creationId xmlns:p14="http://schemas.microsoft.com/office/powerpoint/2010/main" val="19730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首先明确我的们的目标</a:t>
            </a:r>
            <a:endParaRPr lang="en-US" altLang="zh-CN" dirty="0"/>
          </a:p>
          <a:p>
            <a:endParaRPr lang="en-US" altLang="zh-CN" dirty="0"/>
          </a:p>
          <a:p>
            <a:r>
              <a:rPr lang="zh-CN" altLang="en-US" dirty="0"/>
              <a:t>在原来的</a:t>
            </a:r>
            <a:r>
              <a:rPr lang="en-US" altLang="zh-CN" dirty="0" err="1"/>
              <a:t>fass</a:t>
            </a:r>
            <a:r>
              <a:rPr lang="zh-CN" altLang="en-US" dirty="0"/>
              <a:t>平台上由于工作负载是 </a:t>
            </a:r>
            <a:r>
              <a:rPr lang="en-US" altLang="zh-CN" sz="1200" b="0" i="0" kern="1200" dirty="0">
                <a:solidFill>
                  <a:schemeClr val="tx1"/>
                </a:solidFill>
                <a:effectLst/>
                <a:latin typeface="+mn-lt"/>
                <a:ea typeface="+mn-ea"/>
                <a:cs typeface="+mn-cs"/>
              </a:rPr>
              <a:t>video processing, distributed compilation, data analytics</a:t>
            </a:r>
            <a:r>
              <a:rPr lang="en-US" altLang="zh-CN" dirty="0"/>
              <a:t> </a:t>
            </a:r>
            <a:br>
              <a:rPr lang="en-US" altLang="zh-CN" dirty="0"/>
            </a:br>
            <a:r>
              <a:rPr lang="zh-CN" altLang="en-US" dirty="0"/>
              <a:t>单个</a:t>
            </a:r>
            <a:r>
              <a:rPr lang="en-US" altLang="zh-CN" dirty="0" err="1"/>
              <a:t>fuction</a:t>
            </a:r>
            <a:r>
              <a:rPr lang="zh-CN" altLang="en-US" dirty="0"/>
              <a:t>运行时间长，所以 调用率低，所以延迟可以在毫秒级</a:t>
            </a:r>
            <a:endParaRPr lang="en-US" altLang="zh-CN" dirty="0"/>
          </a:p>
          <a:p>
            <a:endParaRPr lang="en-US" altLang="zh-CN" dirty="0"/>
          </a:p>
          <a:p>
            <a:r>
              <a:rPr lang="zh-CN" altLang="en-US" dirty="0"/>
              <a:t>但是对于微服务来说，每个</a:t>
            </a:r>
            <a:r>
              <a:rPr lang="en-US" altLang="zh-CN" dirty="0" err="1"/>
              <a:t>fuction</a:t>
            </a:r>
            <a:r>
              <a:rPr lang="zh-CN" altLang="en-US" dirty="0"/>
              <a:t>执行时间短，要求延迟短，调用率高</a:t>
            </a:r>
            <a:endParaRPr lang="en-US" altLang="zh-CN" dirty="0"/>
          </a:p>
          <a:p>
            <a:r>
              <a:rPr lang="zh-CN" altLang="en-US" dirty="0"/>
              <a:t>我们的目标就是减低函数调用延迟，提高调用率</a:t>
            </a:r>
            <a:endParaRPr lang="en-US" altLang="zh-CN" dirty="0"/>
          </a:p>
          <a:p>
            <a:endParaRPr lang="en-US" altLang="zh-CN" dirty="0"/>
          </a:p>
          <a:p>
            <a:r>
              <a:rPr lang="zh-CN" altLang="en-US" dirty="0"/>
              <a:t>可能这样还是比较抽象 我们讲一个具体的例子来说明</a:t>
            </a:r>
            <a:endParaRPr lang="en-US" altLang="zh-CN" dirty="0"/>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13</a:t>
            </a:fld>
            <a:endParaRPr kumimoji="1" lang="zh-CN" altLang="en-US"/>
          </a:p>
        </p:txBody>
      </p:sp>
    </p:spTree>
    <p:extLst>
      <p:ext uri="{BB962C8B-B14F-4D97-AF65-F5344CB8AC3E}">
        <p14:creationId xmlns:p14="http://schemas.microsoft.com/office/powerpoint/2010/main" val="5709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我们先来看一个例子</a:t>
            </a:r>
            <a:endParaRPr lang="en-US" altLang="zh-CN" dirty="0"/>
          </a:p>
          <a:p>
            <a:r>
              <a:rPr lang="zh-CN" altLang="en-US" dirty="0"/>
              <a:t>图中展示了在社交网络中发布一篇新的推文</a:t>
            </a:r>
            <a:r>
              <a:rPr lang="en-US" altLang="zh-CN" dirty="0"/>
              <a:t>function</a:t>
            </a:r>
            <a:r>
              <a:rPr lang="zh-CN" altLang="en-US" dirty="0"/>
              <a:t>之间的调用和以及每个</a:t>
            </a:r>
            <a:r>
              <a:rPr lang="en-US" altLang="zh-CN" dirty="0"/>
              <a:t>function</a:t>
            </a:r>
            <a:r>
              <a:rPr lang="zh-CN" altLang="en-US" dirty="0"/>
              <a:t>运行时间</a:t>
            </a:r>
            <a:endParaRPr lang="en-US" altLang="zh-CN" dirty="0"/>
          </a:p>
          <a:p>
            <a:endParaRPr lang="en-US" altLang="zh-CN" dirty="0"/>
          </a:p>
          <a:p>
            <a:r>
              <a:rPr lang="zh-CN" altLang="en-US" dirty="0"/>
              <a:t>这里的</a:t>
            </a:r>
            <a:r>
              <a:rPr lang="en-US" altLang="zh-CN" dirty="0"/>
              <a:t>end to end response time </a:t>
            </a:r>
            <a:r>
              <a:rPr lang="zh-CN" altLang="en-US" dirty="0"/>
              <a:t>指代的是每个</a:t>
            </a:r>
            <a:r>
              <a:rPr lang="en-US" altLang="zh-CN" dirty="0" err="1"/>
              <a:t>fuction</a:t>
            </a:r>
            <a:r>
              <a:rPr lang="zh-CN" altLang="en-US" dirty="0"/>
              <a:t>之间调用延迟</a:t>
            </a:r>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14</a:t>
            </a:fld>
            <a:endParaRPr kumimoji="1" lang="zh-CN" altLang="en-US"/>
          </a:p>
        </p:txBody>
      </p:sp>
    </p:spTree>
    <p:extLst>
      <p:ext uri="{BB962C8B-B14F-4D97-AF65-F5344CB8AC3E}">
        <p14:creationId xmlns:p14="http://schemas.microsoft.com/office/powerpoint/2010/main" val="279125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我们首先可以观察到的是</a:t>
            </a:r>
            <a:endParaRPr lang="en-US" altLang="zh-CN" dirty="0"/>
          </a:p>
          <a:p>
            <a:r>
              <a:rPr lang="zh-CN" altLang="en-US" dirty="0"/>
              <a:t>每个微服务基本是微秒级的执行时间</a:t>
            </a:r>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15</a:t>
            </a:fld>
            <a:endParaRPr kumimoji="1" lang="zh-CN" altLang="en-US"/>
          </a:p>
        </p:txBody>
      </p:sp>
    </p:spTree>
    <p:extLst>
      <p:ext uri="{BB962C8B-B14F-4D97-AF65-F5344CB8AC3E}">
        <p14:creationId xmlns:p14="http://schemas.microsoft.com/office/powerpoint/2010/main" val="56253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其次，一次请求产生了多次的函数调用，而且在一次请求中产生链式的内部函数调用</a:t>
            </a:r>
            <a:endParaRPr lang="en-US" altLang="zh-CN" dirty="0"/>
          </a:p>
          <a:p>
            <a:endParaRPr lang="en-US" altLang="zh-CN" dirty="0"/>
          </a:p>
          <a:p>
            <a:r>
              <a:rPr lang="zh-CN" altLang="en-US" dirty="0"/>
              <a:t>可以看出 微秒级的运行时间和高调用率的情况下 </a:t>
            </a:r>
            <a:r>
              <a:rPr lang="en-US" altLang="zh-CN" dirty="0"/>
              <a:t>5.1ms</a:t>
            </a:r>
            <a:r>
              <a:rPr lang="zh-CN" altLang="en-US" dirty="0"/>
              <a:t>的调用延迟是十分不合理的</a:t>
            </a:r>
            <a:endParaRPr lang="en-US" altLang="zh-CN" dirty="0"/>
          </a:p>
          <a:p>
            <a:endParaRPr lang="en-US" altLang="zh-CN" dirty="0"/>
          </a:p>
          <a:p>
            <a:r>
              <a:rPr lang="zh-CN" altLang="en-US" dirty="0"/>
              <a:t>为什么会导致这种情况？瓶颈在哪里？</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后面将分析现有</a:t>
            </a:r>
            <a:r>
              <a:rPr lang="en-US" altLang="zh-CN" dirty="0" err="1"/>
              <a:t>fass</a:t>
            </a:r>
            <a:r>
              <a:rPr lang="zh-CN" altLang="en-US" dirty="0"/>
              <a:t>平台对于现有微服务应用的不足</a:t>
            </a:r>
            <a:endParaRPr lang="en-US" altLang="zh-CN" dirty="0"/>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16</a:t>
            </a:fld>
            <a:endParaRPr kumimoji="1" lang="zh-CN" altLang="en-US"/>
          </a:p>
        </p:txBody>
      </p:sp>
    </p:spTree>
    <p:extLst>
      <p:ext uri="{BB962C8B-B14F-4D97-AF65-F5344CB8AC3E}">
        <p14:creationId xmlns:p14="http://schemas.microsoft.com/office/powerpoint/2010/main" val="337206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首先从架构上来说</a:t>
            </a:r>
            <a:endParaRPr lang="en-US" altLang="zh-CN" dirty="0"/>
          </a:p>
          <a:p>
            <a:endParaRPr lang="en-US" altLang="zh-CN" dirty="0"/>
          </a:p>
          <a:p>
            <a:r>
              <a:rPr lang="zh-CN" altLang="en-US" dirty="0"/>
              <a:t>现有的</a:t>
            </a:r>
            <a:r>
              <a:rPr lang="en-US" altLang="zh-CN" dirty="0" err="1"/>
              <a:t>Fass</a:t>
            </a:r>
            <a:r>
              <a:rPr lang="zh-CN" altLang="en-US" dirty="0"/>
              <a:t>平台函数之间的调用都要通过网关</a:t>
            </a:r>
            <a:endParaRPr lang="en-US" altLang="zh-CN" dirty="0"/>
          </a:p>
          <a:p>
            <a:r>
              <a:rPr lang="zh-CN" altLang="en-US" dirty="0"/>
              <a:t>无论是外部请求还是内部调用都会经过网关</a:t>
            </a:r>
            <a:endParaRPr lang="en-US" altLang="zh-CN" dirty="0"/>
          </a:p>
          <a:p>
            <a:r>
              <a:rPr lang="zh-CN" altLang="en-US" dirty="0"/>
              <a:t>而一次</a:t>
            </a:r>
            <a:r>
              <a:rPr lang="en-US" altLang="zh-CN" dirty="0"/>
              <a:t>RTT</a:t>
            </a:r>
            <a:r>
              <a:rPr lang="zh-CN" altLang="en-US" dirty="0"/>
              <a:t>的开销就到达了</a:t>
            </a:r>
            <a:r>
              <a:rPr lang="en-US" altLang="zh-CN" dirty="0"/>
              <a:t>101-237</a:t>
            </a:r>
            <a:r>
              <a:rPr lang="zh-CN" altLang="en-US" dirty="0"/>
              <a:t>微秒</a:t>
            </a:r>
            <a:endParaRPr lang="en-US" altLang="zh-CN" dirty="0"/>
          </a:p>
          <a:p>
            <a:r>
              <a:rPr lang="zh-CN" altLang="en-US" dirty="0"/>
              <a:t>对于大部分执行时间只需要几百微秒的微服务来说显然是不合理的</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17</a:t>
            </a:fld>
            <a:endParaRPr kumimoji="1" lang="zh-CN" altLang="en-US"/>
          </a:p>
        </p:txBody>
      </p:sp>
    </p:spTree>
    <p:extLst>
      <p:ext uri="{BB962C8B-B14F-4D97-AF65-F5344CB8AC3E}">
        <p14:creationId xmlns:p14="http://schemas.microsoft.com/office/powerpoint/2010/main" val="201846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刚刚介绍了现有</a:t>
            </a:r>
            <a:r>
              <a:rPr lang="en-US" altLang="zh-CN" dirty="0" err="1"/>
              <a:t>fass</a:t>
            </a:r>
            <a:r>
              <a:rPr lang="zh-CN" altLang="en-US" dirty="0"/>
              <a:t>平台在架构上对于微服务应用的不足之处</a:t>
            </a:r>
            <a:endParaRPr lang="en-US" altLang="zh-CN" dirty="0"/>
          </a:p>
          <a:p>
            <a:endParaRPr lang="en-US" altLang="zh-CN" dirty="0"/>
          </a:p>
          <a:p>
            <a:r>
              <a:rPr lang="zh-CN" altLang="en-US" dirty="0"/>
              <a:t>现在介绍现在广泛使用的</a:t>
            </a:r>
            <a:r>
              <a:rPr lang="en-US" altLang="zh-CN" dirty="0"/>
              <a:t>RPC</a:t>
            </a:r>
            <a:r>
              <a:rPr lang="zh-CN" altLang="en-US" dirty="0"/>
              <a:t>对于微服务应用的不足之处</a:t>
            </a:r>
            <a:endParaRPr lang="en-US" altLang="zh-CN" dirty="0"/>
          </a:p>
          <a:p>
            <a:r>
              <a:rPr lang="zh-CN" altLang="en-US" dirty="0"/>
              <a:t>现在</a:t>
            </a:r>
            <a:r>
              <a:rPr lang="en-US" altLang="zh-CN" dirty="0" err="1"/>
              <a:t>fass</a:t>
            </a:r>
            <a:r>
              <a:rPr lang="zh-CN" altLang="en-US" dirty="0"/>
              <a:t>上有丰富的</a:t>
            </a:r>
            <a:r>
              <a:rPr lang="en-US" altLang="zh-CN" dirty="0"/>
              <a:t>RPC</a:t>
            </a:r>
            <a:r>
              <a:rPr lang="zh-CN" altLang="en-US" dirty="0"/>
              <a:t>库，例如</a:t>
            </a:r>
            <a:r>
              <a:rPr lang="en-US" altLang="zh-CN" dirty="0" err="1"/>
              <a:t>gRPC</a:t>
            </a:r>
            <a:endParaRPr lang="en-US" altLang="zh-CN" dirty="0"/>
          </a:p>
          <a:p>
            <a:r>
              <a:rPr lang="zh-CN" altLang="en-US" dirty="0"/>
              <a:t>以</a:t>
            </a:r>
            <a:r>
              <a:rPr lang="en-US" altLang="zh-CN" dirty="0" err="1"/>
              <a:t>gRPC</a:t>
            </a:r>
            <a:r>
              <a:rPr lang="zh-CN" altLang="en-US" dirty="0"/>
              <a:t>为例，它是建立在</a:t>
            </a:r>
            <a:r>
              <a:rPr lang="en-US" altLang="zh-CN" dirty="0"/>
              <a:t>Unix </a:t>
            </a:r>
            <a:r>
              <a:rPr lang="zh-CN" altLang="en-US" dirty="0"/>
              <a:t>套接字上的，传输</a:t>
            </a:r>
            <a:r>
              <a:rPr lang="en-US" altLang="zh-CN" dirty="0"/>
              <a:t>1kb </a:t>
            </a:r>
            <a:r>
              <a:rPr lang="zh-CN" altLang="en-US" dirty="0"/>
              <a:t>的</a:t>
            </a:r>
            <a:r>
              <a:rPr lang="en-US" altLang="zh-CN" dirty="0" err="1"/>
              <a:t>rpc</a:t>
            </a:r>
            <a:r>
              <a:rPr lang="zh-CN" altLang="en-US" dirty="0"/>
              <a:t>信息需要</a:t>
            </a:r>
            <a:r>
              <a:rPr lang="en-US" altLang="zh-CN" dirty="0"/>
              <a:t>13</a:t>
            </a:r>
            <a:r>
              <a:rPr lang="zh-CN" altLang="en-US" dirty="0"/>
              <a:t>微秒</a:t>
            </a:r>
            <a:endParaRPr lang="en-US" altLang="zh-CN" dirty="0"/>
          </a:p>
          <a:p>
            <a:r>
              <a:rPr lang="zh-CN" altLang="en-US" dirty="0"/>
              <a:t>这在大量的调用中会成为减少时延的瓶颈</a:t>
            </a:r>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18</a:t>
            </a:fld>
            <a:endParaRPr kumimoji="1" lang="zh-CN" altLang="en-US"/>
          </a:p>
        </p:txBody>
      </p:sp>
    </p:spTree>
    <p:extLst>
      <p:ext uri="{BB962C8B-B14F-4D97-AF65-F5344CB8AC3E}">
        <p14:creationId xmlns:p14="http://schemas.microsoft.com/office/powerpoint/2010/main" val="235052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除了对于调用延迟的优化，通过合理的并行度设置也可以提高调用率</a:t>
            </a:r>
            <a:endParaRPr lang="en-US" altLang="zh-CN" dirty="0"/>
          </a:p>
          <a:p>
            <a:endParaRPr lang="en-US" altLang="zh-CN" dirty="0"/>
          </a:p>
          <a:p>
            <a:r>
              <a:rPr lang="zh-CN" altLang="en-US" dirty="0"/>
              <a:t>现在的</a:t>
            </a:r>
            <a:r>
              <a:rPr lang="en-US" altLang="zh-CN" dirty="0" err="1"/>
              <a:t>Fass</a:t>
            </a:r>
            <a:r>
              <a:rPr lang="zh-CN" altLang="en-US" dirty="0"/>
              <a:t>平台并不提供并行度管理</a:t>
            </a:r>
            <a:endParaRPr lang="en-US" altLang="zh-CN" dirty="0"/>
          </a:p>
          <a:p>
            <a:r>
              <a:rPr lang="zh-CN" altLang="en-US" dirty="0"/>
              <a:t>首先微服务由多个阶段组成，之间具有复杂的内部的负载变化</a:t>
            </a:r>
            <a:endParaRPr lang="en-US" altLang="zh-CN" dirty="0"/>
          </a:p>
          <a:p>
            <a:r>
              <a:rPr lang="zh-CN" altLang="en-US" dirty="0"/>
              <a:t>下图中，即使在外部固定的请求速率下，内部的函数之间的调用因为延迟的关系并不能保持恒定的调用速率，</a:t>
            </a:r>
            <a:r>
              <a:rPr lang="en-US" altLang="zh-CN" dirty="0"/>
              <a:t>CPU</a:t>
            </a:r>
            <a:r>
              <a:rPr lang="zh-CN" altLang="en-US" dirty="0"/>
              <a:t>的利用率也不是像想象中的那样保持不变，会有波动</a:t>
            </a:r>
            <a:endParaRPr lang="en-US" altLang="zh-CN" dirty="0"/>
          </a:p>
          <a:p>
            <a:r>
              <a:rPr lang="zh-CN" altLang="en-US" dirty="0"/>
              <a:t>在实际的情况中外部输入请求也会不断变化，情况会更为复杂</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第二，如果设置过高的并行读应对突发负载会也导致性能下降</a:t>
            </a:r>
            <a:endParaRPr lang="en-US" altLang="zh-CN" dirty="0"/>
          </a:p>
          <a:p>
            <a:r>
              <a:rPr lang="zh-CN" altLang="en-US" dirty="0"/>
              <a:t>所以我们需要合理的并行度的管理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19</a:t>
            </a:fld>
            <a:endParaRPr kumimoji="1" lang="zh-CN" altLang="en-US"/>
          </a:p>
        </p:txBody>
      </p:sp>
    </p:spTree>
    <p:extLst>
      <p:ext uri="{BB962C8B-B14F-4D97-AF65-F5344CB8AC3E}">
        <p14:creationId xmlns:p14="http://schemas.microsoft.com/office/powerpoint/2010/main" val="2768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下面我们将按照如下顺序来介绍本篇文章</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a:t>
            </a:fld>
            <a:endParaRPr kumimoji="1" lang="zh-CN" altLang="en-US"/>
          </a:p>
        </p:txBody>
      </p:sp>
    </p:spTree>
    <p:extLst>
      <p:ext uri="{BB962C8B-B14F-4D97-AF65-F5344CB8AC3E}">
        <p14:creationId xmlns:p14="http://schemas.microsoft.com/office/powerpoint/2010/main" val="4188414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总结一下</a:t>
            </a:r>
            <a:endParaRPr lang="en-US" altLang="zh-CN" dirty="0"/>
          </a:p>
          <a:p>
            <a:r>
              <a:rPr lang="zh-CN" altLang="en-US" dirty="0"/>
              <a:t>最后的要改进点有三个</a:t>
            </a:r>
            <a:endParaRPr lang="en-US" altLang="zh-CN" dirty="0"/>
          </a:p>
          <a:p>
            <a:r>
              <a:rPr lang="en-US" altLang="zh-CN" dirty="0"/>
              <a:t>1 </a:t>
            </a:r>
            <a:r>
              <a:rPr lang="zh-CN" altLang="en-US" dirty="0"/>
              <a:t>减少通过网关的次数</a:t>
            </a:r>
            <a:endParaRPr lang="en-US" altLang="zh-CN" dirty="0"/>
          </a:p>
          <a:p>
            <a:r>
              <a:rPr lang="en-US" altLang="zh-CN" dirty="0"/>
              <a:t>2 </a:t>
            </a:r>
            <a:r>
              <a:rPr lang="zh-CN" altLang="en-US" dirty="0"/>
              <a:t>保证线程之间通信的高效</a:t>
            </a:r>
            <a:endParaRPr lang="en-US" altLang="zh-CN" dirty="0"/>
          </a:p>
          <a:p>
            <a:r>
              <a:rPr lang="en-US" altLang="zh-CN" dirty="0"/>
              <a:t>3 </a:t>
            </a:r>
            <a:r>
              <a:rPr lang="zh-CN" altLang="en-US" dirty="0"/>
              <a:t>合理的并行度管理</a:t>
            </a:r>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20</a:t>
            </a:fld>
            <a:endParaRPr kumimoji="1" lang="zh-CN" altLang="en-US"/>
          </a:p>
        </p:txBody>
      </p:sp>
    </p:spTree>
    <p:extLst>
      <p:ext uri="{BB962C8B-B14F-4D97-AF65-F5344CB8AC3E}">
        <p14:creationId xmlns:p14="http://schemas.microsoft.com/office/powerpoint/2010/main" val="380376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21</a:t>
            </a:fld>
            <a:endParaRPr kumimoji="1" lang="zh-CN" altLang="en-US"/>
          </a:p>
        </p:txBody>
      </p:sp>
    </p:spTree>
    <p:extLst>
      <p:ext uri="{BB962C8B-B14F-4D97-AF65-F5344CB8AC3E}">
        <p14:creationId xmlns:p14="http://schemas.microsoft.com/office/powerpoint/2010/main" val="10338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Nightcore</a:t>
            </a:r>
            <a:r>
              <a:rPr lang="en-US" altLang="zh-CN" dirty="0"/>
              <a:t> </a:t>
            </a:r>
            <a:r>
              <a:rPr lang="zh-CN" altLang="en-US" dirty="0"/>
              <a:t>有四个主要的设计，我们会在接下来逐个进行分析。</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22</a:t>
            </a:fld>
            <a:endParaRPr kumimoji="1" lang="zh-CN" altLang="en-US"/>
          </a:p>
        </p:txBody>
      </p:sp>
    </p:spTree>
    <p:extLst>
      <p:ext uri="{BB962C8B-B14F-4D97-AF65-F5344CB8AC3E}">
        <p14:creationId xmlns:p14="http://schemas.microsoft.com/office/powerpoint/2010/main" val="106713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a:t>
            </a:r>
            <a:r>
              <a:rPr lang="en-US" altLang="zh-CN" dirty="0" err="1"/>
              <a:t>nightcore</a:t>
            </a:r>
            <a:r>
              <a:rPr lang="en-US" altLang="zh-CN" baseline="0" dirty="0"/>
              <a:t> engine</a:t>
            </a:r>
          </a:p>
          <a:p>
            <a:r>
              <a:rPr lang="zh-CN" altLang="en-US" baseline="0" dirty="0"/>
              <a:t>这个组件的作用是让内部函数调用绕开网关</a:t>
            </a:r>
            <a:endParaRPr lang="en-US" altLang="zh-CN" baseline="0" dirty="0"/>
          </a:p>
          <a:p>
            <a:endParaRPr lang="en-US" altLang="zh-CN" baseline="0" dirty="0"/>
          </a:p>
          <a:p>
            <a:r>
              <a:rPr lang="zh-CN" altLang="en-US" baseline="0" dirty="0"/>
              <a:t>这是因为在调研中发现</a:t>
            </a:r>
            <a:endParaRPr lang="en-US" altLang="zh-CN" baseline="0" dirty="0"/>
          </a:p>
          <a:p>
            <a:r>
              <a:rPr lang="zh-CN" altLang="en-US" baseline="0" dirty="0"/>
              <a:t>一个服务器上可以运行一个微服务上的绝大部分</a:t>
            </a:r>
            <a:r>
              <a:rPr lang="en-US" altLang="zh-CN" baseline="0" dirty="0"/>
              <a:t>function</a:t>
            </a:r>
            <a:r>
              <a:rPr lang="zh-CN" altLang="en-US" baseline="0" dirty="0"/>
              <a:t>容器</a:t>
            </a:r>
            <a:endParaRPr lang="en-US" altLang="zh-CN" baseline="0" dirty="0"/>
          </a:p>
          <a:p>
            <a:r>
              <a:rPr lang="zh-CN" altLang="en-US" baseline="0" dirty="0"/>
              <a:t>微服务具有内部函数高调用率</a:t>
            </a:r>
            <a:endParaRPr lang="en-US" altLang="zh-CN" baseline="0" dirty="0"/>
          </a:p>
          <a:p>
            <a:endParaRPr lang="en-US" altLang="zh-CN" baseline="0" dirty="0"/>
          </a:p>
          <a:p>
            <a:r>
              <a:rPr lang="zh-CN" altLang="en-US" baseline="0" dirty="0"/>
              <a:t>下面详细介绍</a:t>
            </a:r>
            <a:r>
              <a:rPr lang="en-US" altLang="zh-CN" baseline="0" dirty="0" err="1"/>
              <a:t>nightcore</a:t>
            </a:r>
            <a:r>
              <a:rPr lang="en-US" altLang="zh-CN" baseline="0" dirty="0"/>
              <a:t> engine</a:t>
            </a:r>
            <a:r>
              <a:rPr lang="zh-CN" altLang="en-US" baseline="0" dirty="0"/>
              <a:t>是如何工作的</a:t>
            </a:r>
            <a:endParaRPr lang="en-US" altLang="zh-CN" baseline="0" dirty="0"/>
          </a:p>
          <a:p>
            <a:endParaRPr lang="en-US" altLang="zh-CN" baseline="0"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23</a:t>
            </a:fld>
            <a:endParaRPr kumimoji="1" lang="zh-CN" altLang="en-US"/>
          </a:p>
        </p:txBody>
      </p:sp>
    </p:spTree>
    <p:extLst>
      <p:ext uri="{BB962C8B-B14F-4D97-AF65-F5344CB8AC3E}">
        <p14:creationId xmlns:p14="http://schemas.microsoft.com/office/powerpoint/2010/main" val="75259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如图中所示 </a:t>
            </a:r>
            <a:r>
              <a:rPr lang="en-US" altLang="zh-CN" dirty="0" err="1"/>
              <a:t>Fnx</a:t>
            </a:r>
            <a:r>
              <a:rPr lang="zh-CN" altLang="en-US" dirty="0"/>
              <a:t>和</a:t>
            </a:r>
            <a:r>
              <a:rPr lang="en-US" altLang="zh-CN" dirty="0" err="1"/>
              <a:t>Fny</a:t>
            </a:r>
            <a:r>
              <a:rPr lang="zh-CN" altLang="en-US" dirty="0"/>
              <a:t>是一个微服务的两个</a:t>
            </a:r>
            <a:r>
              <a:rPr lang="en-US" altLang="zh-CN" dirty="0"/>
              <a:t>function </a:t>
            </a:r>
            <a:r>
              <a:rPr lang="zh-CN" altLang="en-US" dirty="0"/>
              <a:t>，每个</a:t>
            </a:r>
            <a:r>
              <a:rPr lang="en-US" altLang="zh-CN" dirty="0"/>
              <a:t>function</a:t>
            </a:r>
            <a:r>
              <a:rPr lang="zh-CN" altLang="en-US" dirty="0"/>
              <a:t>由一个容器承载，里面运行 </a:t>
            </a:r>
            <a:r>
              <a:rPr lang="en-US" altLang="zh-CN" dirty="0" err="1"/>
              <a:t>Nightcore’s</a:t>
            </a:r>
            <a:r>
              <a:rPr lang="en-US" altLang="zh-CN" dirty="0"/>
              <a:t> runtime library</a:t>
            </a:r>
            <a:r>
              <a:rPr lang="zh-CN" altLang="en-US" dirty="0"/>
              <a:t>，通过</a:t>
            </a:r>
            <a:r>
              <a:rPr lang="en-US" altLang="zh-CN" dirty="0" err="1"/>
              <a:t>Api</a:t>
            </a:r>
            <a:r>
              <a:rPr lang="zh-CN" altLang="en-US" dirty="0"/>
              <a:t>能和</a:t>
            </a:r>
            <a:r>
              <a:rPr lang="en-US" altLang="zh-CN" dirty="0" err="1"/>
              <a:t>Nightcore</a:t>
            </a:r>
            <a:r>
              <a:rPr lang="en-US" altLang="zh-CN" baseline="0" dirty="0"/>
              <a:t> engine</a:t>
            </a:r>
            <a:r>
              <a:rPr lang="zh-CN" altLang="en-US" baseline="0" dirty="0"/>
              <a:t>建立快速调用通道</a:t>
            </a:r>
            <a:r>
              <a:rPr lang="en-US" altLang="zh-CN"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第一步</a:t>
            </a:r>
            <a:r>
              <a:rPr lang="en-US" altLang="zh-CN" dirty="0" err="1"/>
              <a:t>Fnx</a:t>
            </a:r>
            <a:r>
              <a:rPr lang="zh-CN" altLang="en-US" dirty="0"/>
              <a:t>通过</a:t>
            </a:r>
            <a:r>
              <a:rPr lang="en-US" altLang="zh-CN" baseline="0" dirty="0"/>
              <a:t> </a:t>
            </a: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r>
              <a:rPr lang="zh-CN" altLang="en-US" sz="1200" dirty="0">
                <a:solidFill>
                  <a:schemeClr val="tx1">
                    <a:lumMod val="95000"/>
                    <a:lumOff val="5000"/>
                  </a:schemeClr>
                </a:solidFill>
              </a:rPr>
              <a:t>和</a:t>
            </a:r>
            <a:r>
              <a:rPr lang="en-US" altLang="zh-CN" sz="1200" dirty="0">
                <a:solidFill>
                  <a:schemeClr val="tx1">
                    <a:lumMod val="95000"/>
                    <a:lumOff val="5000"/>
                  </a:schemeClr>
                </a:solidFill>
              </a:rPr>
              <a:t>Night</a:t>
            </a:r>
            <a:r>
              <a:rPr lang="en-US" altLang="zh-CN" sz="1200" baseline="0" dirty="0">
                <a:solidFill>
                  <a:schemeClr val="tx1">
                    <a:lumMod val="95000"/>
                    <a:lumOff val="5000"/>
                  </a:schemeClr>
                </a:solidFill>
              </a:rPr>
              <a:t> engine</a:t>
            </a:r>
            <a:r>
              <a:rPr lang="zh-CN" altLang="en-US" sz="1200" baseline="0" dirty="0">
                <a:solidFill>
                  <a:schemeClr val="tx1">
                    <a:lumMod val="95000"/>
                    <a:lumOff val="5000"/>
                  </a:schemeClr>
                </a:solidFill>
              </a:rPr>
              <a:t>组件之间的</a:t>
            </a:r>
            <a:r>
              <a:rPr lang="en-US" altLang="zh-CN" sz="1200" baseline="0" dirty="0" err="1">
                <a:solidFill>
                  <a:schemeClr val="tx1">
                    <a:lumMod val="95000"/>
                    <a:lumOff val="5000"/>
                  </a:schemeClr>
                </a:solidFill>
              </a:rPr>
              <a:t>api</a:t>
            </a:r>
            <a:r>
              <a:rPr lang="zh-CN" altLang="en-US" sz="1200" baseline="0" dirty="0">
                <a:solidFill>
                  <a:schemeClr val="tx1">
                    <a:lumMod val="95000"/>
                    <a:lumOff val="5000"/>
                  </a:schemeClr>
                </a:solidFill>
              </a:rPr>
              <a:t>进行对于</a:t>
            </a:r>
            <a:r>
              <a:rPr lang="en-US" altLang="zh-CN" sz="1200" baseline="0" dirty="0" err="1">
                <a:solidFill>
                  <a:schemeClr val="tx1">
                    <a:lumMod val="95000"/>
                    <a:lumOff val="5000"/>
                  </a:schemeClr>
                </a:solidFill>
              </a:rPr>
              <a:t>Fny</a:t>
            </a:r>
            <a:r>
              <a:rPr lang="zh-CN" altLang="en-US" sz="1200" baseline="0" dirty="0">
                <a:solidFill>
                  <a:schemeClr val="tx1">
                    <a:lumMod val="95000"/>
                    <a:lumOff val="5000"/>
                  </a:schemeClr>
                </a:solidFill>
              </a:rPr>
              <a:t>的快速调用</a:t>
            </a:r>
            <a:endParaRPr lang="zh-CN" altLang="en-US" sz="1200" dirty="0">
              <a:solidFill>
                <a:schemeClr val="tx1">
                  <a:lumMod val="95000"/>
                  <a:lumOff val="5000"/>
                </a:schemeClr>
              </a:solidFill>
            </a:endParaRPr>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24</a:t>
            </a:fld>
            <a:endParaRPr kumimoji="1" lang="zh-CN" altLang="en-US"/>
          </a:p>
        </p:txBody>
      </p:sp>
    </p:spTree>
    <p:extLst>
      <p:ext uri="{BB962C8B-B14F-4D97-AF65-F5344CB8AC3E}">
        <p14:creationId xmlns:p14="http://schemas.microsoft.com/office/powerpoint/2010/main" val="1051000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第二步 </a:t>
            </a: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 </a:t>
            </a:r>
            <a:r>
              <a:rPr lang="zh-CN" altLang="en-US" sz="1200" dirty="0">
                <a:solidFill>
                  <a:schemeClr val="tx1">
                    <a:lumMod val="95000"/>
                    <a:lumOff val="5000"/>
                  </a:schemeClr>
                </a:solidFill>
              </a:rPr>
              <a:t>组件将请求发送给 </a:t>
            </a:r>
            <a:r>
              <a:rPr lang="en-US" altLang="zh-CN" sz="1200" dirty="0" err="1"/>
              <a:t>Nightcore’s</a:t>
            </a:r>
            <a:r>
              <a:rPr lang="en-US" altLang="zh-CN" sz="1200" dirty="0"/>
              <a:t> Engine</a:t>
            </a:r>
            <a:r>
              <a:rPr lang="zh-CN" altLang="en-US" sz="1200" dirty="0"/>
              <a:t>组件</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chemeClr val="tx1">
                  <a:lumMod val="95000"/>
                  <a:lumOff val="5000"/>
                </a:schemeClr>
              </a:solidFill>
            </a:endParaRPr>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25</a:t>
            </a:fld>
            <a:endParaRPr kumimoji="1" lang="zh-CN" altLang="en-US"/>
          </a:p>
        </p:txBody>
      </p:sp>
    </p:spTree>
    <p:extLst>
      <p:ext uri="{BB962C8B-B14F-4D97-AF65-F5344CB8AC3E}">
        <p14:creationId xmlns:p14="http://schemas.microsoft.com/office/powerpoint/2010/main" val="126105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第三步 </a:t>
            </a:r>
            <a:r>
              <a:rPr lang="en-US" altLang="zh-CN" sz="1200" dirty="0" err="1"/>
              <a:t>Nightcore’s</a:t>
            </a:r>
            <a:r>
              <a:rPr lang="en-US" altLang="zh-CN" sz="1200" dirty="0"/>
              <a:t> Engine</a:t>
            </a:r>
            <a:r>
              <a:rPr lang="zh-CN" altLang="en-US" sz="1200" dirty="0"/>
              <a:t>将</a:t>
            </a:r>
            <a:r>
              <a:rPr lang="en-US" altLang="zh-CN" sz="1200" dirty="0" err="1"/>
              <a:t>req</a:t>
            </a:r>
            <a:r>
              <a:rPr lang="zh-CN" altLang="en-US" sz="1200" dirty="0"/>
              <a:t>放入到</a:t>
            </a:r>
            <a:r>
              <a:rPr lang="en-US" altLang="zh-CN" sz="1200" dirty="0" err="1"/>
              <a:t>Fny</a:t>
            </a:r>
            <a:r>
              <a:rPr lang="zh-CN" altLang="en-US" sz="1200" dirty="0"/>
              <a:t>的调度队列当中</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26</a:t>
            </a:fld>
            <a:endParaRPr kumimoji="1" lang="zh-CN" altLang="en-US"/>
          </a:p>
        </p:txBody>
      </p:sp>
    </p:spTree>
    <p:extLst>
      <p:ext uri="{BB962C8B-B14F-4D97-AF65-F5344CB8AC3E}">
        <p14:creationId xmlns:p14="http://schemas.microsoft.com/office/powerpoint/2010/main" val="402316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第四步</a:t>
            </a:r>
            <a:r>
              <a:rPr lang="en-US" altLang="zh-CN" sz="1200" baseline="0" dirty="0"/>
              <a:t> </a:t>
            </a:r>
            <a:r>
              <a:rPr lang="zh-CN" altLang="en-US" sz="1200" baseline="0" dirty="0"/>
              <a:t>将请求调度到某个具体的执行线程中去执行</a:t>
            </a:r>
            <a:endParaRPr lang="zh-CN" altLang="en-US" sz="1200"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27</a:t>
            </a:fld>
            <a:endParaRPr kumimoji="1" lang="zh-CN" altLang="en-US"/>
          </a:p>
        </p:txBody>
      </p:sp>
    </p:spTree>
    <p:extLst>
      <p:ext uri="{BB962C8B-B14F-4D97-AF65-F5344CB8AC3E}">
        <p14:creationId xmlns:p14="http://schemas.microsoft.com/office/powerpoint/2010/main" val="158875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第五步 执行线程执行代码</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28</a:t>
            </a:fld>
            <a:endParaRPr kumimoji="1" lang="zh-CN" altLang="en-US"/>
          </a:p>
        </p:txBody>
      </p:sp>
    </p:spTree>
    <p:extLst>
      <p:ext uri="{BB962C8B-B14F-4D97-AF65-F5344CB8AC3E}">
        <p14:creationId xmlns:p14="http://schemas.microsoft.com/office/powerpoint/2010/main" val="2154199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第六步 请求执行完成 将结果返回给</a:t>
            </a:r>
            <a:r>
              <a:rPr lang="en-US" altLang="zh-CN" sz="1200" dirty="0" err="1"/>
              <a:t>Nightcore’s</a:t>
            </a:r>
            <a:r>
              <a:rPr lang="en-US" altLang="zh-CN" sz="1200" dirty="0"/>
              <a:t> Engine</a:t>
            </a:r>
            <a:endParaRPr lang="zh-CN" altLang="en-US" sz="1200"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29</a:t>
            </a:fld>
            <a:endParaRPr kumimoji="1" lang="zh-CN" altLang="en-US"/>
          </a:p>
        </p:txBody>
      </p:sp>
    </p:spTree>
    <p:extLst>
      <p:ext uri="{BB962C8B-B14F-4D97-AF65-F5344CB8AC3E}">
        <p14:creationId xmlns:p14="http://schemas.microsoft.com/office/powerpoint/2010/main" val="1911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首先我来讲一下本篇文章的背景</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a:t>
            </a:fld>
            <a:endParaRPr kumimoji="1" lang="zh-CN" altLang="en-US"/>
          </a:p>
        </p:txBody>
      </p:sp>
    </p:spTree>
    <p:extLst>
      <p:ext uri="{BB962C8B-B14F-4D97-AF65-F5344CB8AC3E}">
        <p14:creationId xmlns:p14="http://schemas.microsoft.com/office/powerpoint/2010/main" val="1314205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第七步 </a:t>
            </a:r>
            <a:r>
              <a:rPr lang="en-US" altLang="zh-CN" sz="1200" dirty="0" err="1"/>
              <a:t>Nightcore’s</a:t>
            </a:r>
            <a:r>
              <a:rPr lang="en-US" altLang="zh-CN" sz="1200" dirty="0"/>
              <a:t> Engine </a:t>
            </a:r>
            <a:r>
              <a:rPr lang="zh-CN" altLang="en-US" sz="1200" dirty="0"/>
              <a:t>将结果返回给</a:t>
            </a:r>
            <a:r>
              <a:rPr lang="en-US" altLang="zh-CN" sz="1200" dirty="0" err="1"/>
              <a:t>Fnx</a:t>
            </a:r>
            <a:endParaRPr lang="zh-CN" altLang="en-US" sz="1200"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30</a:t>
            </a:fld>
            <a:endParaRPr kumimoji="1" lang="zh-CN" altLang="en-US"/>
          </a:p>
        </p:txBody>
      </p:sp>
    </p:spTree>
    <p:extLst>
      <p:ext uri="{BB962C8B-B14F-4D97-AF65-F5344CB8AC3E}">
        <p14:creationId xmlns:p14="http://schemas.microsoft.com/office/powerpoint/2010/main" val="314594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第八步 从</a:t>
            </a:r>
            <a:r>
              <a:rPr lang="en-US" altLang="zh-CN" dirty="0" err="1"/>
              <a:t>Fnx</a:t>
            </a:r>
            <a:r>
              <a:rPr lang="zh-CN" altLang="en-US" dirty="0"/>
              <a:t>中断处继续执行代码</a:t>
            </a:r>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可以看出通过 </a:t>
            </a:r>
            <a:r>
              <a:rPr lang="en-US" altLang="zh-CN" sz="1200" dirty="0" err="1"/>
              <a:t>Nightcore’s</a:t>
            </a:r>
            <a:r>
              <a:rPr lang="en-US" altLang="zh-CN" sz="1200" dirty="0"/>
              <a:t> Engine</a:t>
            </a:r>
            <a:r>
              <a:rPr lang="zh-CN" altLang="en-US" sz="1200" baseline="0" dirty="0"/>
              <a:t> 和</a:t>
            </a:r>
            <a:r>
              <a:rPr lang="en-US" altLang="zh-CN" sz="1200" dirty="0" err="1"/>
              <a:t>Nightcore’s</a:t>
            </a:r>
            <a:r>
              <a:rPr lang="en-US" altLang="zh-CN" sz="1200" dirty="0"/>
              <a:t> runtime library </a:t>
            </a:r>
            <a:r>
              <a:rPr lang="zh-CN" altLang="en-US" sz="1200" dirty="0"/>
              <a:t>两个组件之间建立快速通道进行内部函数之间的调用</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减少经过网关的次数 从而减少延迟</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31</a:t>
            </a:fld>
            <a:endParaRPr kumimoji="1" lang="zh-CN" altLang="en-US"/>
          </a:p>
        </p:txBody>
      </p:sp>
    </p:spTree>
    <p:extLst>
      <p:ext uri="{BB962C8B-B14F-4D97-AF65-F5344CB8AC3E}">
        <p14:creationId xmlns:p14="http://schemas.microsoft.com/office/powerpoint/2010/main" val="2455914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虽然本地</a:t>
            </a:r>
            <a:r>
              <a:rPr lang="en-US" altLang="zh-CN" dirty="0" err="1"/>
              <a:t>fuction</a:t>
            </a:r>
            <a:r>
              <a:rPr lang="zh-CN" altLang="en-US" dirty="0"/>
              <a:t>调用通过</a:t>
            </a:r>
            <a:r>
              <a:rPr lang="en-US" altLang="zh-CN" dirty="0" err="1"/>
              <a:t>nightcore’s</a:t>
            </a:r>
            <a:r>
              <a:rPr lang="en-US" altLang="zh-CN" dirty="0"/>
              <a:t> engine</a:t>
            </a:r>
            <a:r>
              <a:rPr lang="zh-CN" altLang="en-US" dirty="0"/>
              <a:t>已经减少了一部分</a:t>
            </a:r>
            <a:endParaRPr lang="en-US" altLang="zh-CN" dirty="0"/>
          </a:p>
          <a:p>
            <a:r>
              <a:rPr lang="zh-CN" altLang="en-US" dirty="0"/>
              <a:t>但是之前提到过已有的</a:t>
            </a:r>
            <a:r>
              <a:rPr lang="en-US" altLang="zh-CN" dirty="0" err="1"/>
              <a:t>rpc</a:t>
            </a:r>
            <a:r>
              <a:rPr lang="zh-CN" altLang="en-US" dirty="0"/>
              <a:t>库并不能满足要求</a:t>
            </a:r>
            <a:endParaRPr lang="en-US" altLang="zh-CN" dirty="0"/>
          </a:p>
          <a:p>
            <a:r>
              <a:rPr lang="zh-CN" altLang="en-US" dirty="0"/>
              <a:t>所以本文建立了专属的线程之间的信息通道</a:t>
            </a:r>
            <a:endParaRPr lang="en-US" altLang="zh-CN" dirty="0"/>
          </a:p>
          <a:p>
            <a:r>
              <a:rPr lang="zh-CN" altLang="en-US" dirty="0"/>
              <a:t>建立在</a:t>
            </a:r>
            <a:r>
              <a:rPr lang="en-US" altLang="zh-CN" dirty="0"/>
              <a:t>OS</a:t>
            </a:r>
            <a:r>
              <a:rPr lang="zh-CN" altLang="en-US" dirty="0"/>
              <a:t>通道之上</a:t>
            </a:r>
            <a:endParaRPr lang="en-US" altLang="zh-CN" dirty="0"/>
          </a:p>
          <a:p>
            <a:r>
              <a:rPr lang="zh-CN" altLang="en-US" dirty="0"/>
              <a:t>传输固定大小为</a:t>
            </a:r>
            <a:r>
              <a:rPr lang="en-US" altLang="zh-CN" dirty="0"/>
              <a:t>1kb</a:t>
            </a:r>
            <a:r>
              <a:rPr lang="zh-CN" altLang="en-US" dirty="0"/>
              <a:t>的信息</a:t>
            </a:r>
            <a:endParaRPr lang="en-US" altLang="zh-CN" dirty="0"/>
          </a:p>
          <a:p>
            <a:r>
              <a:rPr lang="zh-CN" altLang="en-US" dirty="0"/>
              <a:t>传输信息只需要</a:t>
            </a:r>
            <a:r>
              <a:rPr lang="en-US" altLang="zh-CN" dirty="0"/>
              <a:t>3.4</a:t>
            </a:r>
            <a:r>
              <a:rPr lang="zh-CN" altLang="en-US" dirty="0"/>
              <a:t>微秒</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32</a:t>
            </a:fld>
            <a:endParaRPr kumimoji="1" lang="zh-CN" altLang="en-US"/>
          </a:p>
        </p:txBody>
      </p:sp>
    </p:spTree>
    <p:extLst>
      <p:ext uri="{BB962C8B-B14F-4D97-AF65-F5344CB8AC3E}">
        <p14:creationId xmlns:p14="http://schemas.microsoft.com/office/powerpoint/2010/main" val="3728478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为什么选择</a:t>
            </a:r>
            <a:r>
              <a:rPr lang="en-US" altLang="zh-CN" dirty="0"/>
              <a:t>1kb</a:t>
            </a:r>
            <a:r>
              <a:rPr lang="zh-CN" altLang="en-US" dirty="0"/>
              <a:t>为信息的大小</a:t>
            </a:r>
            <a:endParaRPr lang="en-US" altLang="zh-CN" dirty="0"/>
          </a:p>
          <a:p>
            <a:r>
              <a:rPr lang="zh-CN" altLang="en-US" dirty="0"/>
              <a:t>在测试实验中发现</a:t>
            </a:r>
            <a:r>
              <a:rPr lang="en-US" altLang="zh-CN" dirty="0"/>
              <a:t>1kb</a:t>
            </a:r>
            <a:r>
              <a:rPr lang="zh-CN" altLang="en-US" dirty="0"/>
              <a:t>大小的信息已经可以几乎满足百分之百的需求</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33</a:t>
            </a:fld>
            <a:endParaRPr kumimoji="1" lang="zh-CN" altLang="en-US"/>
          </a:p>
        </p:txBody>
      </p:sp>
    </p:spTree>
    <p:extLst>
      <p:ext uri="{BB962C8B-B14F-4D97-AF65-F5344CB8AC3E}">
        <p14:creationId xmlns:p14="http://schemas.microsoft.com/office/powerpoint/2010/main" val="2668465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已经介绍完了本文对于延迟方面的改进</a:t>
            </a:r>
            <a:endParaRPr lang="en-US" altLang="zh-CN" dirty="0"/>
          </a:p>
          <a:p>
            <a:r>
              <a:rPr lang="zh-CN" altLang="en-US" dirty="0"/>
              <a:t>现在开始介绍关于并行度方面的改进</a:t>
            </a:r>
            <a:endParaRPr lang="en-US" altLang="zh-CN" dirty="0"/>
          </a:p>
          <a:p>
            <a:endParaRPr lang="en-US" altLang="zh-CN" dirty="0"/>
          </a:p>
          <a:p>
            <a:r>
              <a:rPr lang="zh-CN" altLang="en-US" dirty="0"/>
              <a:t>为了防止</a:t>
            </a:r>
            <a:r>
              <a:rPr lang="en-US" altLang="zh-CN" dirty="0" err="1"/>
              <a:t>nightcore’s</a:t>
            </a:r>
            <a:r>
              <a:rPr lang="zh-CN" altLang="en-US" dirty="0"/>
              <a:t> </a:t>
            </a:r>
            <a:r>
              <a:rPr lang="en-US" altLang="zh-CN" dirty="0"/>
              <a:t>engine</a:t>
            </a:r>
            <a:r>
              <a:rPr lang="zh-CN" altLang="en-US" dirty="0"/>
              <a:t>成为瓶颈，无法满足十万每秒的请求速率</a:t>
            </a:r>
            <a:endParaRPr lang="en-US" altLang="zh-CN" dirty="0"/>
          </a:p>
          <a:p>
            <a:r>
              <a:rPr lang="zh-CN" altLang="en-US" dirty="0"/>
              <a:t>通过多个 </a:t>
            </a:r>
            <a:r>
              <a:rPr lang="en-US" altLang="zh-CN" dirty="0"/>
              <a:t>I/O</a:t>
            </a:r>
            <a:r>
              <a:rPr lang="zh-CN" altLang="en-US" dirty="0"/>
              <a:t>线程满足调用需求，</a:t>
            </a:r>
            <a:endParaRPr lang="en-US" altLang="zh-CN" dirty="0"/>
          </a:p>
          <a:p>
            <a:r>
              <a:rPr lang="zh-CN" altLang="en-US" dirty="0"/>
              <a:t>外部调用的时候 网关和</a:t>
            </a:r>
            <a:r>
              <a:rPr lang="en-US" altLang="zh-CN" dirty="0"/>
              <a:t>I/O</a:t>
            </a:r>
            <a:r>
              <a:rPr lang="zh-CN" altLang="en-US" dirty="0"/>
              <a:t>线程通信，</a:t>
            </a:r>
            <a:r>
              <a:rPr lang="en-US" altLang="zh-CN" dirty="0"/>
              <a:t>I/O</a:t>
            </a:r>
            <a:r>
              <a:rPr lang="zh-CN" altLang="en-US" dirty="0"/>
              <a:t>在通过轮询的方式和</a:t>
            </a:r>
            <a:r>
              <a:rPr lang="en-US" altLang="zh-CN" dirty="0" err="1"/>
              <a:t>fuction</a:t>
            </a:r>
            <a:r>
              <a:rPr lang="zh-CN" altLang="en-US" dirty="0"/>
              <a:t>建立请求</a:t>
            </a:r>
            <a:endParaRPr lang="en-US" altLang="zh-CN" dirty="0"/>
          </a:p>
          <a:p>
            <a:r>
              <a:rPr lang="zh-CN" altLang="en-US" dirty="0"/>
              <a:t>内部调用的时候 也是通过</a:t>
            </a:r>
            <a:r>
              <a:rPr lang="en-US" altLang="zh-CN" dirty="0"/>
              <a:t>I/O</a:t>
            </a:r>
            <a:r>
              <a:rPr lang="zh-CN" altLang="en-US" dirty="0"/>
              <a:t>线程通信</a:t>
            </a:r>
            <a:endParaRPr lang="en-US" altLang="zh-CN" dirty="0"/>
          </a:p>
          <a:p>
            <a:endParaRPr lang="en-US" altLang="zh-CN" dirty="0"/>
          </a:p>
          <a:p>
            <a:r>
              <a:rPr lang="zh-CN" altLang="en-US" dirty="0"/>
              <a:t>在实验中发现</a:t>
            </a:r>
            <a:r>
              <a:rPr lang="en-US" altLang="zh-CN" dirty="0"/>
              <a:t>4</a:t>
            </a:r>
            <a:r>
              <a:rPr lang="zh-CN" altLang="en-US" dirty="0"/>
              <a:t>个线程就可以满足</a:t>
            </a:r>
            <a:r>
              <a:rPr lang="en-US" altLang="zh-CN" dirty="0"/>
              <a:t>100K/s</a:t>
            </a:r>
            <a:r>
              <a:rPr lang="zh-CN" altLang="en-US" dirty="0"/>
              <a:t>的调用率</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34</a:t>
            </a:fld>
            <a:endParaRPr kumimoji="1" lang="zh-CN" altLang="en-US"/>
          </a:p>
        </p:txBody>
      </p:sp>
    </p:spTree>
    <p:extLst>
      <p:ext uri="{BB962C8B-B14F-4D97-AF65-F5344CB8AC3E}">
        <p14:creationId xmlns:p14="http://schemas.microsoft.com/office/powerpoint/2010/main" val="311421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介绍完了</a:t>
            </a:r>
            <a:r>
              <a:rPr lang="en-US" altLang="zh-CN" dirty="0"/>
              <a:t>engine</a:t>
            </a:r>
            <a:r>
              <a:rPr lang="zh-CN" altLang="en-US" dirty="0"/>
              <a:t>的并行度改进</a:t>
            </a:r>
            <a:endParaRPr lang="en-US" altLang="zh-CN" dirty="0"/>
          </a:p>
          <a:p>
            <a:r>
              <a:rPr lang="zh-CN" altLang="en-US" dirty="0"/>
              <a:t>现在介绍如何设置每个</a:t>
            </a:r>
            <a:r>
              <a:rPr lang="en-US" altLang="zh-CN" dirty="0"/>
              <a:t>function</a:t>
            </a:r>
            <a:r>
              <a:rPr lang="zh-CN" altLang="en-US" dirty="0"/>
              <a:t>的并行度</a:t>
            </a:r>
            <a:endParaRPr lang="en-US" altLang="zh-CN" dirty="0"/>
          </a:p>
          <a:p>
            <a:endParaRPr lang="en-US" altLang="zh-CN" dirty="0"/>
          </a:p>
          <a:p>
            <a:r>
              <a:rPr lang="zh-CN" altLang="en-US" dirty="0"/>
              <a:t>对于目标并行度要满足两个需求</a:t>
            </a:r>
            <a:endParaRPr lang="en-US" altLang="zh-CN" dirty="0"/>
          </a:p>
          <a:p>
            <a:r>
              <a:rPr lang="en-US" altLang="zh-CN" dirty="0"/>
              <a:t>1 </a:t>
            </a:r>
            <a:r>
              <a:rPr lang="zh-CN" altLang="en-US" dirty="0"/>
              <a:t>防止并行度设置过高 导致 性能表现差</a:t>
            </a:r>
            <a:endParaRPr lang="en-US" altLang="zh-CN" dirty="0"/>
          </a:p>
          <a:p>
            <a:r>
              <a:rPr lang="en-US" altLang="zh-CN" dirty="0"/>
              <a:t>2 </a:t>
            </a:r>
            <a:r>
              <a:rPr lang="zh-CN" altLang="en-US" dirty="0"/>
              <a:t>对于动态负载能够动态的调整</a:t>
            </a:r>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35</a:t>
            </a:fld>
            <a:endParaRPr kumimoji="1" lang="zh-CN" altLang="en-US"/>
          </a:p>
        </p:txBody>
      </p:sp>
    </p:spTree>
    <p:extLst>
      <p:ext uri="{BB962C8B-B14F-4D97-AF65-F5344CB8AC3E}">
        <p14:creationId xmlns:p14="http://schemas.microsoft.com/office/powerpoint/2010/main" val="3307648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计算公式为 调用率和平均执行时间</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36</a:t>
            </a:fld>
            <a:endParaRPr kumimoji="1" lang="zh-CN" altLang="en-US"/>
          </a:p>
        </p:txBody>
      </p:sp>
    </p:spTree>
    <p:extLst>
      <p:ext uri="{BB962C8B-B14F-4D97-AF65-F5344CB8AC3E}">
        <p14:creationId xmlns:p14="http://schemas.microsoft.com/office/powerpoint/2010/main" val="3828872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为了适应动态的负载变化</a:t>
            </a:r>
            <a:endParaRPr lang="en-US" altLang="zh-CN" dirty="0"/>
          </a:p>
          <a:p>
            <a:r>
              <a:rPr lang="zh-CN" altLang="en-US" dirty="0"/>
              <a:t>防止频繁的线程创建和销毁带来的巨大开销</a:t>
            </a:r>
            <a:endParaRPr lang="en-US" altLang="zh-CN" dirty="0"/>
          </a:p>
          <a:p>
            <a:r>
              <a:rPr lang="zh-CN" altLang="en-US" dirty="0"/>
              <a:t>在线程池当中可以允许超过并行度目标数的线程存在</a:t>
            </a:r>
            <a:endParaRPr lang="en-US" altLang="zh-CN" dirty="0"/>
          </a:p>
          <a:p>
            <a:r>
              <a:rPr lang="zh-CN" altLang="en-US" dirty="0"/>
              <a:t>上限是两倍</a:t>
            </a:r>
            <a:endParaRPr lang="en-US" altLang="zh-CN" dirty="0"/>
          </a:p>
          <a:p>
            <a:r>
              <a:rPr lang="zh-CN" altLang="en-US" dirty="0"/>
              <a:t>这样可以有效的减少线程创建和销毁带来的开销</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37</a:t>
            </a:fld>
            <a:endParaRPr kumimoji="1" lang="zh-CN" altLang="en-US"/>
          </a:p>
        </p:txBody>
      </p:sp>
    </p:spTree>
    <p:extLst>
      <p:ext uri="{BB962C8B-B14F-4D97-AF65-F5344CB8AC3E}">
        <p14:creationId xmlns:p14="http://schemas.microsoft.com/office/powerpoint/2010/main" val="1294677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下面继续由我来为大家介绍本文的</a:t>
            </a:r>
            <a:r>
              <a:rPr lang="en-US" altLang="zh-CN" dirty="0"/>
              <a:t>evaluation</a:t>
            </a:r>
            <a:r>
              <a:rPr lang="zh-CN" altLang="en-US" dirty="0"/>
              <a:t>部分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38</a:t>
            </a:fld>
            <a:endParaRPr kumimoji="1" lang="zh-CN" altLang="en-US"/>
          </a:p>
        </p:txBody>
      </p:sp>
    </p:spTree>
    <p:extLst>
      <p:ext uri="{BB962C8B-B14F-4D97-AF65-F5344CB8AC3E}">
        <p14:creationId xmlns:p14="http://schemas.microsoft.com/office/powerpoint/2010/main" val="1019422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c5.2xlarge EC2 VM, which has 8 vCPUs and 16GiB of memory.</a:t>
            </a:r>
          </a:p>
          <a:p>
            <a:endParaRPr lang="en-US" altLang="zh-CN" dirty="0"/>
          </a:p>
          <a:p>
            <a:r>
              <a:rPr lang="en-US" altLang="zh-CN" dirty="0"/>
              <a:t>    c5.xlarge EC2 instances for worker VMs, which have 4 vCPUs and 8GiB of memory</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39</a:t>
            </a:fld>
            <a:endParaRPr kumimoji="1" lang="zh-CN" altLang="en-US"/>
          </a:p>
        </p:txBody>
      </p:sp>
    </p:spTree>
    <p:extLst>
      <p:ext uri="{BB962C8B-B14F-4D97-AF65-F5344CB8AC3E}">
        <p14:creationId xmlns:p14="http://schemas.microsoft.com/office/powerpoint/2010/main" val="412559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a:t>
            </a:fld>
            <a:endParaRPr kumimoji="1" lang="zh-CN" altLang="en-US"/>
          </a:p>
        </p:txBody>
      </p:sp>
    </p:spTree>
    <p:extLst>
      <p:ext uri="{BB962C8B-B14F-4D97-AF65-F5344CB8AC3E}">
        <p14:creationId xmlns:p14="http://schemas.microsoft.com/office/powerpoint/2010/main" val="1569257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69900" indent="-457200">
              <a:lnSpc>
                <a:spcPct val="100000"/>
              </a:lnSpc>
              <a:spcBef>
                <a:spcPts val="100"/>
              </a:spcBef>
              <a:buFont typeface="Arial" panose="020B0604020202020204" pitchFamily="34" charset="0"/>
              <a:buChar char="•"/>
            </a:pPr>
            <a:r>
              <a:rPr lang="en-US" altLang="zh-CN" sz="1200" spc="-5" dirty="0">
                <a:latin typeface="Arial"/>
                <a:cs typeface="Arial"/>
              </a:rPr>
              <a:t>RPC </a:t>
            </a:r>
            <a:r>
              <a:rPr lang="en-US" altLang="zh-CN" sz="1200" dirty="0">
                <a:latin typeface="Arial"/>
                <a:cs typeface="Arial"/>
              </a:rPr>
              <a:t>servers ― </a:t>
            </a:r>
            <a:r>
              <a:rPr lang="en-US" altLang="zh-CN" sz="1200" spc="-5" dirty="0">
                <a:latin typeface="Arial"/>
                <a:cs typeface="Arial"/>
              </a:rPr>
              <a:t>non-serverless deployment of</a:t>
            </a:r>
            <a:r>
              <a:rPr lang="en-US" altLang="zh-CN" sz="1200" spc="-45" dirty="0">
                <a:latin typeface="Arial"/>
                <a:cs typeface="Arial"/>
              </a:rPr>
              <a:t> </a:t>
            </a:r>
            <a:r>
              <a:rPr lang="en-US" altLang="zh-CN" sz="1200" spc="-5" dirty="0">
                <a:latin typeface="Arial"/>
                <a:cs typeface="Arial"/>
              </a:rPr>
              <a:t>microservices</a:t>
            </a:r>
            <a:endParaRPr lang="en-US" altLang="zh-CN" sz="1200" dirty="0">
              <a:latin typeface="Arial"/>
              <a:cs typeface="Arial"/>
            </a:endParaRPr>
          </a:p>
          <a:p>
            <a:pPr marL="342900" indent="-342900">
              <a:lnSpc>
                <a:spcPct val="100000"/>
              </a:lnSpc>
              <a:spcBef>
                <a:spcPts val="25"/>
              </a:spcBef>
              <a:buFont typeface="Arial" panose="020B0604020202020204" pitchFamily="34" charset="0"/>
              <a:buChar char="•"/>
            </a:pPr>
            <a:endParaRPr lang="en-US" altLang="zh-CN" sz="1100" dirty="0">
              <a:latin typeface="Times New Roman"/>
              <a:cs typeface="Times New Roman"/>
            </a:endParaRPr>
          </a:p>
          <a:p>
            <a:pPr marL="469900" indent="-457200">
              <a:lnSpc>
                <a:spcPct val="100000"/>
              </a:lnSpc>
              <a:buFont typeface="Arial" panose="020B0604020202020204" pitchFamily="34" charset="0"/>
              <a:buChar char="•"/>
            </a:pPr>
            <a:r>
              <a:rPr lang="en-US" altLang="zh-CN" sz="1200" spc="-5" dirty="0" err="1">
                <a:latin typeface="Arial"/>
                <a:cs typeface="Arial"/>
              </a:rPr>
              <a:t>OpenFaaS</a:t>
            </a:r>
            <a:r>
              <a:rPr lang="en-US" altLang="zh-CN" sz="1200" spc="-5" dirty="0">
                <a:latin typeface="Arial"/>
                <a:cs typeface="Arial"/>
              </a:rPr>
              <a:t> </a:t>
            </a:r>
            <a:r>
              <a:rPr lang="en-US" altLang="zh-CN" sz="1200" dirty="0">
                <a:latin typeface="Arial"/>
                <a:cs typeface="Arial"/>
              </a:rPr>
              <a:t>― </a:t>
            </a:r>
            <a:r>
              <a:rPr lang="en-US" altLang="zh-CN" dirty="0"/>
              <a:t>a popular open source </a:t>
            </a:r>
            <a:r>
              <a:rPr lang="en-US" altLang="zh-CN" dirty="0" err="1"/>
              <a:t>FaaS</a:t>
            </a:r>
            <a:r>
              <a:rPr lang="en-US" altLang="zh-CN" dirty="0"/>
              <a:t> system</a:t>
            </a:r>
            <a:endParaRPr lang="en-US" altLang="zh-CN" sz="1200" dirty="0">
              <a:latin typeface="Arial"/>
              <a:cs typeface="Arial"/>
            </a:endParaRP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40</a:t>
            </a:fld>
            <a:endParaRPr kumimoji="1" lang="zh-CN" altLang="en-US"/>
          </a:p>
        </p:txBody>
      </p:sp>
    </p:spTree>
    <p:extLst>
      <p:ext uri="{BB962C8B-B14F-4D97-AF65-F5344CB8AC3E}">
        <p14:creationId xmlns:p14="http://schemas.microsoft.com/office/powerpoint/2010/main" val="2236040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四个最真实、公开可用、交互式的微服务代码库</a:t>
            </a:r>
            <a:endParaRPr lang="en-US" altLang="zh-CN" dirty="0"/>
          </a:p>
          <a:p>
            <a:pPr marL="12700">
              <a:lnSpc>
                <a:spcPct val="100000"/>
              </a:lnSpc>
              <a:spcBef>
                <a:spcPts val="100"/>
              </a:spcBef>
            </a:pPr>
            <a:r>
              <a:rPr lang="en-US" altLang="zh-CN" sz="1200" spc="-5" dirty="0" err="1">
                <a:solidFill>
                  <a:srgbClr val="595959"/>
                </a:solidFill>
                <a:latin typeface="Arial"/>
                <a:cs typeface="Arial"/>
              </a:rPr>
              <a:t>DeathStarBench</a:t>
            </a:r>
            <a:r>
              <a:rPr lang="en-US" altLang="zh-CN" sz="1200" spc="-5" dirty="0">
                <a:solidFill>
                  <a:srgbClr val="595959"/>
                </a:solidFill>
                <a:latin typeface="Arial"/>
                <a:cs typeface="Arial"/>
              </a:rPr>
              <a:t> [ASPLOS</a:t>
            </a:r>
            <a:r>
              <a:rPr lang="en-US" altLang="zh-CN" sz="1200" spc="-25" dirty="0">
                <a:solidFill>
                  <a:srgbClr val="595959"/>
                </a:solidFill>
                <a:latin typeface="Arial"/>
                <a:cs typeface="Arial"/>
              </a:rPr>
              <a:t> </a:t>
            </a:r>
            <a:r>
              <a:rPr lang="en-US" altLang="zh-CN" sz="1200" spc="-5" dirty="0">
                <a:solidFill>
                  <a:srgbClr val="595959"/>
                </a:solidFill>
                <a:latin typeface="Arial"/>
                <a:cs typeface="Arial"/>
              </a:rPr>
              <a:t>‘19]</a:t>
            </a:r>
            <a:r>
              <a:rPr lang="zh-CN" altLang="en-US" sz="1200" spc="-5" dirty="0">
                <a:solidFill>
                  <a:srgbClr val="595959"/>
                </a:solidFill>
                <a:latin typeface="Arial"/>
                <a:cs typeface="Arial"/>
              </a:rPr>
              <a:t>一篇论文</a:t>
            </a:r>
            <a:endParaRPr lang="en-US" altLang="zh-CN" sz="1100" dirty="0">
              <a:latin typeface="Times New Roman"/>
              <a:cs typeface="Times New Roman"/>
            </a:endParaRPr>
          </a:p>
          <a:p>
            <a:pPr marL="469900" indent="-367030">
              <a:lnSpc>
                <a:spcPct val="100000"/>
              </a:lnSpc>
              <a:buChar char="●"/>
              <a:tabLst>
                <a:tab pos="469265" algn="l"/>
                <a:tab pos="469900" algn="l"/>
              </a:tabLst>
            </a:pPr>
            <a:r>
              <a:rPr lang="en-US" altLang="zh-CN" sz="1200" spc="-5" dirty="0" err="1">
                <a:solidFill>
                  <a:srgbClr val="595959"/>
                </a:solidFill>
                <a:latin typeface="Arial"/>
                <a:cs typeface="Arial"/>
              </a:rPr>
              <a:t>SocialNetwork</a:t>
            </a:r>
            <a:endParaRPr lang="en-US" altLang="zh-CN" sz="1200" dirty="0">
              <a:latin typeface="Arial"/>
              <a:cs typeface="Arial"/>
            </a:endParaRPr>
          </a:p>
          <a:p>
            <a:pPr marL="469900" indent="-367030">
              <a:lnSpc>
                <a:spcPct val="100000"/>
              </a:lnSpc>
              <a:spcBef>
                <a:spcPts val="315"/>
              </a:spcBef>
              <a:buChar char="●"/>
              <a:tabLst>
                <a:tab pos="469265" algn="l"/>
                <a:tab pos="469900" algn="l"/>
              </a:tabLst>
            </a:pPr>
            <a:r>
              <a:rPr lang="en-US" altLang="zh-CN" sz="1200" spc="-5" dirty="0" err="1">
                <a:solidFill>
                  <a:srgbClr val="595959"/>
                </a:solidFill>
                <a:latin typeface="Arial"/>
                <a:cs typeface="Arial"/>
              </a:rPr>
              <a:t>MovieReviewing</a:t>
            </a:r>
            <a:endParaRPr lang="en-US" altLang="zh-CN" sz="1200" dirty="0">
              <a:latin typeface="Arial"/>
              <a:cs typeface="Arial"/>
            </a:endParaRPr>
          </a:p>
          <a:p>
            <a:pPr marL="469900" indent="-367030">
              <a:lnSpc>
                <a:spcPct val="100000"/>
              </a:lnSpc>
              <a:spcBef>
                <a:spcPts val="315"/>
              </a:spcBef>
              <a:buChar char="●"/>
              <a:tabLst>
                <a:tab pos="469265" algn="l"/>
                <a:tab pos="469900" algn="l"/>
              </a:tabLst>
            </a:pPr>
            <a:r>
              <a:rPr lang="en-US" altLang="zh-CN" sz="1200" spc="-5" dirty="0" err="1">
                <a:solidFill>
                  <a:srgbClr val="595959"/>
                </a:solidFill>
                <a:latin typeface="Arial"/>
                <a:cs typeface="Arial"/>
              </a:rPr>
              <a:t>HotelReservation</a:t>
            </a:r>
            <a:endParaRPr lang="en-US" altLang="zh-CN" sz="1200" dirty="0">
              <a:latin typeface="Arial"/>
              <a:cs typeface="Arial"/>
            </a:endParaRPr>
          </a:p>
          <a:p>
            <a:pPr marL="12700">
              <a:lnSpc>
                <a:spcPct val="100000"/>
              </a:lnSpc>
            </a:pPr>
            <a:r>
              <a:rPr lang="en-US" altLang="zh-CN" dirty="0" err="1"/>
              <a:t>HipsterShop</a:t>
            </a:r>
            <a:r>
              <a:rPr lang="en-US" altLang="zh-CN" dirty="0"/>
              <a:t> is a microservice demo from Google Cloud Platform </a:t>
            </a:r>
            <a:endParaRPr lang="en-US" altLang="zh-CN" sz="1200" dirty="0">
              <a:latin typeface="Arial"/>
              <a:cs typeface="Arial"/>
            </a:endParaRP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41</a:t>
            </a:fld>
            <a:endParaRPr kumimoji="1" lang="zh-CN" altLang="en-US"/>
          </a:p>
        </p:txBody>
      </p:sp>
    </p:spTree>
    <p:extLst>
      <p:ext uri="{BB962C8B-B14F-4D97-AF65-F5344CB8AC3E}">
        <p14:creationId xmlns:p14="http://schemas.microsoft.com/office/powerpoint/2010/main" val="3882838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57</a:t>
            </a:fld>
            <a:endParaRPr kumimoji="1" lang="zh-CN" altLang="en-US"/>
          </a:p>
        </p:txBody>
      </p:sp>
    </p:spTree>
    <p:extLst>
      <p:ext uri="{BB962C8B-B14F-4D97-AF65-F5344CB8AC3E}">
        <p14:creationId xmlns:p14="http://schemas.microsoft.com/office/powerpoint/2010/main" val="1207799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58</a:t>
            </a:fld>
            <a:endParaRPr kumimoji="1" lang="zh-CN" altLang="en-US"/>
          </a:p>
        </p:txBody>
      </p:sp>
    </p:spTree>
    <p:extLst>
      <p:ext uri="{BB962C8B-B14F-4D97-AF65-F5344CB8AC3E}">
        <p14:creationId xmlns:p14="http://schemas.microsoft.com/office/powerpoint/2010/main" val="8686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50505"/>
                </a:solidFill>
                <a:effectLst/>
                <a:latin typeface="Lato" panose="020F0502020204030203" pitchFamily="34" charset="0"/>
              </a:rPr>
              <a:t>在这个领域比较有名的</a:t>
            </a:r>
            <a:r>
              <a:rPr lang="en-US" altLang="zh-CN" b="0" i="0" dirty="0">
                <a:solidFill>
                  <a:srgbClr val="050505"/>
                </a:solidFill>
                <a:effectLst/>
                <a:latin typeface="Lato" panose="020F0502020204030203" pitchFamily="34" charset="0"/>
              </a:rPr>
              <a:t>Public speaker:</a:t>
            </a:r>
            <a:r>
              <a:rPr lang="zh-CN" altLang="en-US" b="0" i="0" dirty="0">
                <a:solidFill>
                  <a:srgbClr val="050505"/>
                </a:solidFill>
                <a:effectLst/>
                <a:latin typeface="Lato" panose="020F0502020204030203" pitchFamily="34" charset="0"/>
              </a:rPr>
              <a:t>简而言之，微服务体系结构风格是一种将单个应用程序开发成一组小型服务的方法，每个服务都在自己的进程中运行，并与轻量级机制</a:t>
            </a:r>
            <a:r>
              <a:rPr lang="en-US" altLang="zh-CN" b="0" i="0" dirty="0">
                <a:solidFill>
                  <a:srgbClr val="050505"/>
                </a:solidFill>
                <a:effectLst/>
                <a:latin typeface="Lato" panose="020F0502020204030203" pitchFamily="34" charset="0"/>
              </a:rPr>
              <a:t>(</a:t>
            </a:r>
            <a:r>
              <a:rPr lang="zh-CN" altLang="en-US" b="0" i="0" dirty="0">
                <a:solidFill>
                  <a:srgbClr val="050505"/>
                </a:solidFill>
                <a:effectLst/>
                <a:latin typeface="Lato" panose="020F0502020204030203" pitchFamily="34" charset="0"/>
              </a:rPr>
              <a:t>通常是</a:t>
            </a:r>
            <a:r>
              <a:rPr lang="en-US" altLang="zh-CN" b="0" i="0" dirty="0">
                <a:solidFill>
                  <a:srgbClr val="050505"/>
                </a:solidFill>
                <a:effectLst/>
                <a:latin typeface="Lato" panose="020F0502020204030203" pitchFamily="34" charset="0"/>
              </a:rPr>
              <a:t>HTTP</a:t>
            </a:r>
            <a:r>
              <a:rPr lang="zh-CN" altLang="en-US" b="0" i="0" dirty="0">
                <a:solidFill>
                  <a:srgbClr val="050505"/>
                </a:solidFill>
                <a:effectLst/>
                <a:latin typeface="Lato" panose="020F0502020204030203" pitchFamily="34" charset="0"/>
              </a:rPr>
              <a:t>资源</a:t>
            </a:r>
            <a:r>
              <a:rPr lang="en-US" altLang="zh-CN" b="0" i="0" dirty="0">
                <a:solidFill>
                  <a:srgbClr val="050505"/>
                </a:solidFill>
                <a:effectLst/>
                <a:latin typeface="Lato" panose="020F0502020204030203" pitchFamily="34" charset="0"/>
              </a:rPr>
              <a:t>API)</a:t>
            </a:r>
            <a:r>
              <a:rPr lang="zh-CN" altLang="en-US" b="0" i="0" dirty="0">
                <a:solidFill>
                  <a:srgbClr val="050505"/>
                </a:solidFill>
                <a:effectLst/>
                <a:latin typeface="Lato" panose="020F0502020204030203" pitchFamily="34" charset="0"/>
              </a:rPr>
              <a:t>进行通信。</a:t>
            </a:r>
            <a:endParaRPr lang="zh-CN" altLang="en-US" i="0"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a:t>
            </a:fld>
            <a:endParaRPr kumimoji="1" lang="zh-CN" altLang="en-US"/>
          </a:p>
        </p:txBody>
      </p:sp>
    </p:spTree>
    <p:extLst>
      <p:ext uri="{BB962C8B-B14F-4D97-AF65-F5344CB8AC3E}">
        <p14:creationId xmlns:p14="http://schemas.microsoft.com/office/powerpoint/2010/main" val="17086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这张图可以看出</a:t>
            </a:r>
            <a:r>
              <a:rPr lang="en-US" altLang="zh-CN" dirty="0"/>
              <a:t>microservice</a:t>
            </a:r>
            <a:r>
              <a:rPr lang="zh-CN" altLang="en-US" dirty="0"/>
              <a:t>和传统的一体化设计有什么区别</a:t>
            </a:r>
            <a:endParaRPr lang="en-US" altLang="zh-CN" dirty="0"/>
          </a:p>
          <a:p>
            <a:r>
              <a:rPr lang="zh-CN" altLang="en-US" dirty="0"/>
              <a:t>左图三层，从上到下分别</a:t>
            </a:r>
            <a:r>
              <a:rPr lang="en-US" altLang="zh-CN" dirty="0"/>
              <a:t>UI,</a:t>
            </a:r>
            <a:r>
              <a:rPr lang="zh-CN" altLang="en-US" dirty="0"/>
              <a:t>功能实现，数据接口（连接数据库）</a:t>
            </a:r>
            <a:endParaRPr lang="en-US" altLang="zh-CN" dirty="0"/>
          </a:p>
          <a:p>
            <a:r>
              <a:rPr lang="zh-CN" altLang="en-US" dirty="0"/>
              <a:t>右图分为多个</a:t>
            </a:r>
            <a:r>
              <a:rPr lang="en-US" altLang="zh-CN" dirty="0"/>
              <a:t>microservice</a:t>
            </a:r>
            <a:r>
              <a:rPr lang="zh-CN" altLang="en-US" dirty="0"/>
              <a:t>，可以看到相互调用，并且它们大多数都有自己的数据库，易于扩展，易于容错</a:t>
            </a:r>
            <a:endParaRPr lang="en-US" altLang="zh-CN" dirty="0"/>
          </a:p>
          <a:p>
            <a:r>
              <a:rPr lang="zh-CN" altLang="en-US" dirty="0"/>
              <a:t>无状态不需要维护状态数据，使得它配置简单，扩展性强，用户不需要为了之前的状态访问特定服务器</a:t>
            </a:r>
            <a:endParaRPr lang="en-US" altLang="zh-CN" dirty="0"/>
          </a:p>
          <a:p>
            <a:r>
              <a:rPr lang="zh-CN" altLang="en-US" b="0" i="0" dirty="0">
                <a:solidFill>
                  <a:srgbClr val="000000"/>
                </a:solidFill>
                <a:effectLst/>
                <a:latin typeface="\5FAE软雅黑"/>
              </a:rPr>
              <a:t>容器是为无状态的，因为这适合他们的便携式，灵活的性质。</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6</a:t>
            </a:fld>
            <a:endParaRPr kumimoji="1" lang="zh-CN" altLang="en-US"/>
          </a:p>
        </p:txBody>
      </p:sp>
    </p:spTree>
    <p:extLst>
      <p:ext uri="{BB962C8B-B14F-4D97-AF65-F5344CB8AC3E}">
        <p14:creationId xmlns:p14="http://schemas.microsoft.com/office/powerpoint/2010/main" val="61481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通信方式有很多，它们之间的取舍并不是本文的重点，我们就介绍本文涉及的</a:t>
            </a:r>
            <a:r>
              <a:rPr lang="en-US" altLang="zh-CN" dirty="0"/>
              <a:t>RPC</a:t>
            </a:r>
            <a:r>
              <a:rPr lang="zh-CN" altLang="en-US" dirty="0"/>
              <a:t>（</a:t>
            </a:r>
            <a:r>
              <a:rPr lang="en-US" altLang="zh-CN" b="0" i="0" dirty="0">
                <a:solidFill>
                  <a:srgbClr val="000000"/>
                </a:solidFill>
                <a:effectLst/>
                <a:latin typeface="Linux Libertine"/>
              </a:rPr>
              <a:t>Remote procedure call</a:t>
            </a:r>
            <a:r>
              <a:rPr lang="zh-CN" altLang="en-US" b="0" i="0" dirty="0">
                <a:solidFill>
                  <a:srgbClr val="000000"/>
                </a:solidFill>
                <a:effectLst/>
                <a:latin typeface="Linux Libertine"/>
              </a:rPr>
              <a:t>）</a:t>
            </a:r>
            <a:endParaRPr lang="en-US" altLang="zh-CN" b="0" i="0" dirty="0">
              <a:solidFill>
                <a:srgbClr val="000000"/>
              </a:solidFill>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programmer writes essentially the same code whether the subroutine is local to the executing program, or </a:t>
            </a:r>
            <a:r>
              <a:rPr lang="en-US" altLang="zh-CN" sz="1200" b="1" dirty="0"/>
              <a:t>remote</a:t>
            </a:r>
            <a:r>
              <a:rPr lang="en-US" altLang="zh-CN" sz="1200" dirty="0"/>
              <a:t>.</a:t>
            </a:r>
            <a:endParaRPr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Linux Libertine"/>
            </a:endParaRPr>
          </a:p>
          <a:p>
            <a:pPr algn="l"/>
            <a:r>
              <a:rPr lang="zh-CN" altLang="en-US" b="0" i="0" dirty="0">
                <a:solidFill>
                  <a:srgbClr val="000000"/>
                </a:solidFill>
                <a:effectLst/>
                <a:latin typeface="\5FAE软雅黑"/>
              </a:rPr>
              <a:t>就是无论你调用的方法是本地的，还是远程的，程序员编写的代码都是相同的，不用考虑物理地址不同</a:t>
            </a:r>
            <a:endParaRPr lang="en-US" altLang="zh-CN" b="0" i="0" dirty="0">
              <a:solidFill>
                <a:srgbClr val="000000"/>
              </a:solidFill>
              <a:effectLst/>
              <a:latin typeface="\5FAE软雅黑"/>
            </a:endParaRPr>
          </a:p>
          <a:p>
            <a:pPr algn="l"/>
            <a:endParaRPr lang="en-US" altLang="zh-CN" b="0" i="0" dirty="0">
              <a:solidFill>
                <a:srgbClr val="000000"/>
              </a:solidFill>
              <a:effectLst/>
              <a:latin typeface="\5FAE软雅黑"/>
            </a:endParaRPr>
          </a:p>
          <a:p>
            <a:pPr algn="l"/>
            <a:r>
              <a:rPr lang="zh-CN" altLang="en-US" b="0" i="0" dirty="0">
                <a:solidFill>
                  <a:srgbClr val="000000"/>
                </a:solidFill>
                <a:effectLst/>
                <a:latin typeface="\5FAE软雅黑"/>
              </a:rPr>
              <a:t>现在的</a:t>
            </a:r>
            <a:r>
              <a:rPr lang="en-US" altLang="zh-CN" b="0" i="0" dirty="0">
                <a:solidFill>
                  <a:srgbClr val="000000"/>
                </a:solidFill>
                <a:effectLst/>
                <a:latin typeface="\5FAE软雅黑"/>
              </a:rPr>
              <a:t>microservice</a:t>
            </a:r>
            <a:r>
              <a:rPr lang="zh-CN" altLang="en-US" b="0" i="0" dirty="0">
                <a:solidFill>
                  <a:srgbClr val="000000"/>
                </a:solidFill>
                <a:effectLst/>
                <a:latin typeface="\5FAE软雅黑"/>
              </a:rPr>
              <a:t>大多编写成一个</a:t>
            </a:r>
            <a:r>
              <a:rPr lang="en-US" altLang="zh-CN" b="0" i="0" dirty="0">
                <a:solidFill>
                  <a:srgbClr val="000000"/>
                </a:solidFill>
                <a:effectLst/>
                <a:latin typeface="\5FAE软雅黑"/>
              </a:rPr>
              <a:t>RPC server</a:t>
            </a:r>
            <a:r>
              <a:rPr lang="zh-CN" altLang="en-US" b="0" i="0" dirty="0">
                <a:solidFill>
                  <a:srgbClr val="000000"/>
                </a:solidFill>
                <a:effectLst/>
                <a:latin typeface="\5FAE软雅黑"/>
              </a:rPr>
              <a:t>端</a:t>
            </a:r>
            <a:endParaRPr lang="en-US" altLang="zh-CN" b="0" i="0" dirty="0">
              <a:solidFill>
                <a:srgbClr val="000000"/>
              </a:solidFill>
              <a:effectLst/>
              <a:latin typeface="\5FAE软雅黑"/>
            </a:endParaRP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7</a:t>
            </a:fld>
            <a:endParaRPr kumimoji="1" lang="zh-CN" altLang="en-US"/>
          </a:p>
        </p:txBody>
      </p:sp>
    </p:spTree>
    <p:extLst>
      <p:ext uri="{BB962C8B-B14F-4D97-AF65-F5344CB8AC3E}">
        <p14:creationId xmlns:p14="http://schemas.microsoft.com/office/powerpoint/2010/main" val="378024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5FAE软雅黑"/>
              </a:rPr>
              <a:t>Serverless </a:t>
            </a:r>
            <a:r>
              <a:rPr lang="en-US" altLang="zh-CN" b="0" i="0" dirty="0" err="1">
                <a:solidFill>
                  <a:srgbClr val="000000"/>
                </a:solidFill>
                <a:effectLst/>
                <a:latin typeface="\5FAE软雅黑"/>
              </a:rPr>
              <a:t>conputing</a:t>
            </a:r>
            <a:r>
              <a:rPr lang="en-US" altLang="zh-CN" b="0" i="0" dirty="0">
                <a:solidFill>
                  <a:srgbClr val="000000"/>
                </a:solidFill>
                <a:effectLst/>
                <a:latin typeface="\5FAE软雅黑"/>
              </a:rPr>
              <a:t> </a:t>
            </a:r>
            <a:r>
              <a:rPr lang="zh-CN" altLang="en-US" b="0" i="0" dirty="0">
                <a:solidFill>
                  <a:srgbClr val="000000"/>
                </a:solidFill>
                <a:effectLst/>
                <a:latin typeface="\5FAE软雅黑"/>
              </a:rPr>
              <a:t>简称</a:t>
            </a:r>
            <a:r>
              <a:rPr lang="en-US" altLang="zh-CN" b="0" i="0" dirty="0">
                <a:solidFill>
                  <a:srgbClr val="000000"/>
                </a:solidFill>
                <a:effectLst/>
                <a:latin typeface="\5FAE软雅黑"/>
              </a:rPr>
              <a:t>serverless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Serverless is a model in which application code is executed on-demand in response to triggers that application developers configure ahead of time.</a:t>
            </a:r>
          </a:p>
          <a:p>
            <a:pPr algn="l"/>
            <a:endParaRPr lang="en-US" altLang="zh-CN" b="0" i="0" dirty="0">
              <a:solidFill>
                <a:srgbClr val="000000"/>
              </a:solidFill>
              <a:effectLst/>
              <a:latin typeface="\5FAE软雅黑"/>
            </a:endParaRPr>
          </a:p>
          <a:p>
            <a:pPr algn="l"/>
            <a:r>
              <a:rPr lang="en-US" altLang="zh-CN" b="0" i="0" dirty="0">
                <a:solidFill>
                  <a:srgbClr val="000000"/>
                </a:solidFill>
                <a:effectLst/>
                <a:latin typeface="\5FAE软雅黑"/>
              </a:rPr>
              <a:t>Serverless</a:t>
            </a:r>
            <a:r>
              <a:rPr lang="zh-CN" altLang="en-US" b="0" i="0" dirty="0">
                <a:solidFill>
                  <a:srgbClr val="000000"/>
                </a:solidFill>
                <a:effectLst/>
                <a:latin typeface="\5FAE软雅黑"/>
              </a:rPr>
              <a:t>一种开发模型，在该模型中，应用程序代码     </a:t>
            </a:r>
            <a:r>
              <a:rPr lang="zh-CN" altLang="en-US" b="1" i="1" dirty="0">
                <a:solidFill>
                  <a:srgbClr val="000000"/>
                </a:solidFill>
                <a:effectLst/>
                <a:latin typeface="\5FAE软雅黑"/>
              </a:rPr>
              <a:t>按需执行    </a:t>
            </a:r>
            <a:r>
              <a:rPr lang="zh-CN" altLang="en-US" b="0" i="0" dirty="0">
                <a:solidFill>
                  <a:srgbClr val="000000"/>
                </a:solidFill>
                <a:effectLst/>
                <a:latin typeface="\5FAE软雅黑"/>
              </a:rPr>
              <a:t>，以响应应用程序开发人员提前配置的触发器</a:t>
            </a:r>
            <a:br>
              <a:rPr lang="zh-CN" altLang="en-US" b="0" i="0" dirty="0">
                <a:solidFill>
                  <a:srgbClr val="000000"/>
                </a:solidFill>
                <a:effectLst/>
                <a:latin typeface="Microsoft YaHei" panose="020B0503020204020204" pitchFamily="34" charset="-122"/>
                <a:ea typeface="Microsoft YaHei" panose="020B0503020204020204" pitchFamily="34" charset="-122"/>
              </a:rPr>
            </a:br>
            <a:endParaRPr lang="zh-CN" altLang="en-US" b="0" i="0" dirty="0">
              <a:solidFill>
                <a:srgbClr val="000000"/>
              </a:solidFill>
              <a:effectLst/>
              <a:latin typeface="\5FAE软雅黑"/>
            </a:endParaRP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8</a:t>
            </a:fld>
            <a:endParaRPr kumimoji="1" lang="zh-CN" altLang="en-US"/>
          </a:p>
        </p:txBody>
      </p:sp>
    </p:spTree>
    <p:extLst>
      <p:ext uri="{BB962C8B-B14F-4D97-AF65-F5344CB8AC3E}">
        <p14:creationId xmlns:p14="http://schemas.microsoft.com/office/powerpoint/2010/main" val="258813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fontAlgn="base"/>
            <a:r>
              <a:rPr lang="zh-CN" altLang="en-US" b="0" i="0" dirty="0">
                <a:solidFill>
                  <a:srgbClr val="000000"/>
                </a:solidFill>
                <a:effectLst/>
                <a:latin typeface="\5FAE软雅黑"/>
              </a:rPr>
              <a:t>用于监视数据流的</a:t>
            </a:r>
            <a:r>
              <a:rPr lang="en-US" altLang="zh-CN" b="0" i="0" dirty="0">
                <a:solidFill>
                  <a:srgbClr val="000000"/>
                </a:solidFill>
                <a:effectLst/>
                <a:latin typeface="\5FAE软雅黑"/>
              </a:rPr>
              <a:t>web</a:t>
            </a:r>
            <a:r>
              <a:rPr lang="zh-CN" altLang="en-US" b="0" i="0" dirty="0">
                <a:solidFill>
                  <a:srgbClr val="000000"/>
                </a:solidFill>
                <a:effectLst/>
                <a:latin typeface="\5FAE软雅黑"/>
              </a:rPr>
              <a:t>函数</a:t>
            </a:r>
            <a:endParaRPr lang="en-US" altLang="zh-CN" b="0" i="0" dirty="0">
              <a:solidFill>
                <a:srgbClr val="000000"/>
              </a:solidFill>
              <a:effectLst/>
              <a:latin typeface="\5FAE软雅黑"/>
            </a:endParaRPr>
          </a:p>
          <a:p>
            <a:r>
              <a:rPr lang="en-US" altLang="zh-CN" sz="1200" dirty="0"/>
              <a:t>traditional development:</a:t>
            </a:r>
            <a:endParaRPr lang="en-US" altLang="zh-CN" b="0" i="0" dirty="0">
              <a:solidFill>
                <a:srgbClr val="000000"/>
              </a:solidFill>
              <a:effectLst/>
              <a:latin typeface="\5FAE软雅黑"/>
            </a:endParaRPr>
          </a:p>
          <a:p>
            <a:pPr algn="l" fontAlgn="base"/>
            <a:r>
              <a:rPr lang="zh-CN" altLang="en-US" b="0" i="0" dirty="0">
                <a:solidFill>
                  <a:srgbClr val="000000"/>
                </a:solidFill>
                <a:effectLst/>
                <a:latin typeface="\5FAE软雅黑"/>
              </a:rPr>
              <a:t>编写函数</a:t>
            </a:r>
            <a:r>
              <a:rPr lang="en-US" altLang="zh-CN" b="0" i="0" dirty="0">
                <a:solidFill>
                  <a:srgbClr val="000000"/>
                </a:solidFill>
                <a:effectLst/>
                <a:latin typeface="\5FAE软雅黑"/>
              </a:rPr>
              <a:t>   </a:t>
            </a:r>
            <a:r>
              <a:rPr lang="zh-CN" altLang="en-US" b="0" i="0" dirty="0">
                <a:solidFill>
                  <a:srgbClr val="000000"/>
                </a:solidFill>
                <a:effectLst/>
                <a:latin typeface="\5FAE软雅黑"/>
              </a:rPr>
              <a:t>提供和配置资源</a:t>
            </a:r>
            <a:r>
              <a:rPr lang="en-US" altLang="zh-CN" b="0" i="0" dirty="0">
                <a:solidFill>
                  <a:srgbClr val="000000"/>
                </a:solidFill>
                <a:effectLst/>
                <a:latin typeface="\5FAE软雅黑"/>
              </a:rPr>
              <a:t>   </a:t>
            </a:r>
            <a:r>
              <a:rPr lang="zh-CN" altLang="en-US" b="0" i="0" dirty="0">
                <a:solidFill>
                  <a:srgbClr val="000000"/>
                </a:solidFill>
                <a:effectLst/>
                <a:latin typeface="\5FAE软雅黑"/>
              </a:rPr>
              <a:t>设置网络服务器</a:t>
            </a:r>
            <a:r>
              <a:rPr lang="en-US" altLang="zh-CN" b="0" i="0" dirty="0">
                <a:solidFill>
                  <a:srgbClr val="000000"/>
                </a:solidFill>
                <a:effectLst/>
                <a:latin typeface="\5FAE软雅黑"/>
              </a:rPr>
              <a:t>     </a:t>
            </a:r>
            <a:r>
              <a:rPr lang="zh-CN" altLang="en-US" b="0" i="0" dirty="0">
                <a:solidFill>
                  <a:srgbClr val="000000"/>
                </a:solidFill>
                <a:effectLst/>
                <a:latin typeface="\5FAE软雅黑"/>
              </a:rPr>
              <a:t>需要持续的消耗成本来  </a:t>
            </a:r>
            <a:r>
              <a:rPr lang="zh-CN" altLang="en-US" b="1" i="0" dirty="0">
                <a:solidFill>
                  <a:srgbClr val="000000"/>
                </a:solidFill>
                <a:effectLst/>
                <a:latin typeface="\5FAE软雅黑"/>
              </a:rPr>
              <a:t>维护 </a:t>
            </a:r>
            <a:r>
              <a:rPr lang="zh-CN" altLang="en-US" b="0" i="0" dirty="0">
                <a:solidFill>
                  <a:srgbClr val="000000"/>
                </a:solidFill>
                <a:effectLst/>
                <a:latin typeface="\5FAE软雅黑"/>
              </a:rPr>
              <a:t>该功能</a:t>
            </a:r>
            <a:r>
              <a:rPr lang="en-US" altLang="zh-CN" b="0" i="0" dirty="0">
                <a:solidFill>
                  <a:srgbClr val="000000"/>
                </a:solidFill>
                <a:effectLst/>
                <a:latin typeface="\5FAE软雅黑"/>
              </a:rPr>
              <a:t>(</a:t>
            </a:r>
            <a:r>
              <a:rPr lang="zh-CN" altLang="en-US" b="1" i="0" dirty="0">
                <a:solidFill>
                  <a:srgbClr val="000000"/>
                </a:solidFill>
                <a:effectLst/>
                <a:latin typeface="\5FAE软雅黑"/>
              </a:rPr>
              <a:t>即使该功能没有使用</a:t>
            </a:r>
            <a:r>
              <a:rPr lang="en-US" altLang="zh-CN" b="0" i="0" dirty="0">
                <a:solidFill>
                  <a:srgbClr val="000000"/>
                </a:solidFill>
                <a:effectLst/>
                <a:latin typeface="\5FAE软雅黑"/>
              </a:rPr>
              <a:t>)</a:t>
            </a:r>
            <a:r>
              <a:rPr lang="zh-CN" altLang="en-US" b="0" i="0" dirty="0">
                <a:solidFill>
                  <a:srgbClr val="000000"/>
                </a:solidFill>
                <a:effectLst/>
                <a:latin typeface="\5FAE软雅黑"/>
              </a:rPr>
              <a:t>。</a:t>
            </a:r>
          </a:p>
          <a:p>
            <a:pPr algn="l" fontAlgn="base"/>
            <a:br>
              <a:rPr lang="zh-CN" altLang="en-US" b="0" i="0" dirty="0">
                <a:solidFill>
                  <a:srgbClr val="000000"/>
                </a:solidFill>
                <a:effectLst/>
                <a:latin typeface="Microsoft YaHei" panose="020B0503020204020204" pitchFamily="34" charset="-122"/>
                <a:ea typeface="Microsoft YaHei" panose="020B0503020204020204" pitchFamily="34" charset="-122"/>
              </a:rPr>
            </a:br>
            <a:r>
              <a:rPr lang="zh-CN" altLang="en-US" b="0" i="0" dirty="0">
                <a:solidFill>
                  <a:srgbClr val="000000"/>
                </a:solidFill>
                <a:effectLst/>
                <a:latin typeface="\5FAE软雅黑"/>
              </a:rPr>
              <a:t>编程</a:t>
            </a:r>
            <a:r>
              <a:rPr lang="en-US" altLang="zh-CN" b="0" i="0" dirty="0">
                <a:solidFill>
                  <a:srgbClr val="000000"/>
                </a:solidFill>
                <a:effectLst/>
                <a:latin typeface="\5FAE软雅黑"/>
              </a:rPr>
              <a:t>   </a:t>
            </a:r>
            <a:r>
              <a:rPr lang="zh-CN" altLang="en-US" b="0" i="0" dirty="0">
                <a:solidFill>
                  <a:srgbClr val="000000"/>
                </a:solidFill>
                <a:effectLst/>
                <a:latin typeface="\5FAE软雅黑"/>
              </a:rPr>
              <a:t>创建</a:t>
            </a:r>
            <a:r>
              <a:rPr lang="zh-CN" altLang="en-US" b="1" i="0" dirty="0">
                <a:solidFill>
                  <a:srgbClr val="000000"/>
                </a:solidFill>
                <a:effectLst/>
                <a:latin typeface="\5FAE软雅黑"/>
              </a:rPr>
              <a:t>触发器</a:t>
            </a:r>
            <a:r>
              <a:rPr lang="en-US" altLang="zh-CN" b="0" i="0" dirty="0">
                <a:solidFill>
                  <a:srgbClr val="000000"/>
                </a:solidFill>
                <a:effectLst/>
                <a:latin typeface="\5FAE软雅黑"/>
              </a:rPr>
              <a:t>   </a:t>
            </a:r>
            <a:r>
              <a:rPr lang="zh-CN" altLang="en-US" b="0" i="0" dirty="0">
                <a:solidFill>
                  <a:srgbClr val="000000"/>
                </a:solidFill>
                <a:effectLst/>
                <a:latin typeface="\5FAE软雅黑"/>
              </a:rPr>
              <a:t>触发器是用来响应触发事件、外部请求的，用来调用你的函数</a:t>
            </a:r>
            <a:br>
              <a:rPr lang="zh-CN" altLang="en-US" b="0" i="0" dirty="0">
                <a:solidFill>
                  <a:srgbClr val="000000"/>
                </a:solidFill>
                <a:effectLst/>
                <a:latin typeface="arial" panose="020B0604020202020204" pitchFamily="34" charset="0"/>
              </a:rPr>
            </a:br>
            <a:r>
              <a:rPr lang="zh-CN" altLang="en-US" b="0" i="0" dirty="0">
                <a:solidFill>
                  <a:srgbClr val="000000"/>
                </a:solidFill>
                <a:effectLst/>
                <a:latin typeface="\5FAE软雅黑"/>
              </a:rPr>
              <a:t>假设现在没有事件发生，你的应用休眠，当出现数据流（你设置的触发事件），应用开始工作，应用获得服务器等资源，否则应用休眠，不分配资源</a:t>
            </a:r>
            <a:endParaRPr lang="en-US" altLang="zh-CN" b="0" i="0" dirty="0">
              <a:solidFill>
                <a:srgbClr val="000000"/>
              </a:solidFill>
              <a:effectLst/>
              <a:latin typeface="\5FAE软雅黑"/>
            </a:endParaRPr>
          </a:p>
          <a:p>
            <a:pPr algn="l" fontAlgn="base"/>
            <a:r>
              <a:rPr lang="zh-CN" altLang="en-US" b="0" i="0" dirty="0">
                <a:solidFill>
                  <a:srgbClr val="000000"/>
                </a:solidFill>
                <a:effectLst/>
                <a:latin typeface="\5FAE软雅黑"/>
              </a:rPr>
              <a:t>在这个过程中你只负责告诉</a:t>
            </a:r>
            <a:r>
              <a:rPr lang="en-US" altLang="zh-CN" b="0" i="0" dirty="0">
                <a:solidFill>
                  <a:srgbClr val="000000"/>
                </a:solidFill>
                <a:effectLst/>
                <a:latin typeface="\5FAE软雅黑"/>
              </a:rPr>
              <a:t>lambda</a:t>
            </a:r>
            <a:r>
              <a:rPr lang="zh-CN" altLang="en-US" b="0" i="0" dirty="0">
                <a:solidFill>
                  <a:srgbClr val="000000"/>
                </a:solidFill>
                <a:effectLst/>
                <a:latin typeface="\5FAE软雅黑"/>
              </a:rPr>
              <a:t>，你的触发事件是什么，用来调用（唤醒）你的应用，至于服务器等资源都由它帮你管理</a:t>
            </a:r>
            <a:endParaRPr lang="en-US" altLang="zh-CN" b="0" i="0" dirty="0">
              <a:solidFill>
                <a:srgbClr val="000000"/>
              </a:solidFill>
              <a:effectLst/>
              <a:latin typeface="\5FAE软雅黑"/>
            </a:endParaRPr>
          </a:p>
          <a:p>
            <a:endParaRPr lang="zh-CN" altLang="en-US" b="0" i="0" dirty="0">
              <a:solidFill>
                <a:srgbClr val="000000"/>
              </a:solidFill>
              <a:effectLst/>
              <a:latin typeface="\5FAE软雅黑"/>
            </a:endParaRP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2021/9/15</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9</a:t>
            </a:fld>
            <a:endParaRPr kumimoji="1" lang="zh-CN" altLang="en-US"/>
          </a:p>
        </p:txBody>
      </p:sp>
    </p:spTree>
    <p:extLst>
      <p:ext uri="{BB962C8B-B14F-4D97-AF65-F5344CB8AC3E}">
        <p14:creationId xmlns:p14="http://schemas.microsoft.com/office/powerpoint/2010/main" val="2012308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lvl="0">
              <a:defRPr sz="4000" b="1" baseline="0">
                <a:solidFill>
                  <a:srgbClr val="543795"/>
                </a:solidFill>
                <a:latin typeface="Gill Sans MT"/>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838200" y="1197212"/>
            <a:ext cx="10515600" cy="4963126"/>
          </a:xfrm>
        </p:spPr>
        <p:txBody>
          <a:bodyPr>
            <a:normAutofit/>
          </a:bodyPr>
          <a:lstStyle>
            <a:lvl1pPr lvl="0">
              <a:defRPr sz="3200" b="1" baseline="0">
                <a:latin typeface="Gill Sans MT"/>
              </a:defRPr>
            </a:lvl1pPr>
            <a:lvl2pPr lvl="1">
              <a:defRPr sz="2800" b="1" baseline="0">
                <a:latin typeface="等线" panose="02010600030101010101" pitchFamily="2" charset="-122"/>
                <a:ea typeface="等线" panose="02010600030101010101" pitchFamily="2" charset="-122"/>
              </a:defRPr>
            </a:lvl2pPr>
            <a:lvl3pPr lvl="2">
              <a:defRPr sz="2400" b="1" baseline="0">
                <a:latin typeface="等线" panose="02010600030101010101" pitchFamily="2" charset="-122"/>
                <a:ea typeface="等线" panose="02010600030101010101" pitchFamily="2" charset="-122"/>
              </a:defRPr>
            </a:lvl3pPr>
            <a:lvl4pPr lvl="3">
              <a:defRPr sz="2000" b="1" baseline="0">
                <a:latin typeface="等线" panose="02010600030101010101" pitchFamily="2" charset="-122"/>
                <a:ea typeface="等线" panose="02010600030101010101" pitchFamily="2" charset="-122"/>
              </a:defRPr>
            </a:lvl4pPr>
            <a:lvl5pPr lvl="4">
              <a:defRPr sz="2000" b="1" baseline="0">
                <a:latin typeface="等线" panose="02010600030101010101" pitchFamily="2" charset="-122"/>
                <a:ea typeface="等线" panose="02010600030101010101" pitchFamily="2" charset="-122"/>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6" name="图片 5"/>
          <p:cNvPicPr/>
          <p:nvPr/>
        </p:nvPicPr>
        <p:blipFill>
          <a:blip r:embed="rId2"/>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
        <p:nvSpPr>
          <p:cNvPr id="5" name="日期占位符 4"/>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7" name="页脚占位符 6"/>
          <p:cNvSpPr>
            <a:spLocks noGrp="1"/>
          </p:cNvSpPr>
          <p:nvPr>
            <p:ph type="ftr" sz="quarter" idx="11"/>
          </p:nvPr>
        </p:nvSpPr>
        <p:spPr/>
        <p:txBody>
          <a:bodyPr/>
          <a:lstStyle/>
          <a:p>
            <a:r>
              <a:rPr lang="en-US" altLang="zh-CN" dirty="0"/>
              <a:t>USTC-Reading-Group</a:t>
            </a:r>
            <a:endParaRPr lang="zh-CN" altLang="en-US" dirty="0"/>
          </a:p>
        </p:txBody>
      </p:sp>
      <p:sp>
        <p:nvSpPr>
          <p:cNvPr id="9" name="灯片编号占位符 8"/>
          <p:cNvSpPr>
            <a:spLocks noGrp="1"/>
          </p:cNvSpPr>
          <p:nvPr>
            <p:ph type="sldNum" sz="quarter" idx="12"/>
          </p:nvPr>
        </p:nvSpPr>
        <p:spPr/>
        <p:txBody>
          <a:bodyPr/>
          <a:lstStyle/>
          <a:p>
            <a:fld id="{9121FD29-422F-4C06-A400-AB8263BE8C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2692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3049F-5E81-45DF-B1CB-B2436DB905FF}" type="datetime1">
              <a:rPr lang="zh-CN" altLang="en-US" smtClean="0"/>
              <a:t>2021/9/15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USTC-Reading-Group</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1FD29-422F-4C06-A400-AB8263BE8C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p:txStyles>
    <p:titleStyle>
      <a:lvl1pPr lvl="0" algn="l" defTabSz="914400">
        <a:lnSpc>
          <a:spcPct val="90000"/>
        </a:lnSpc>
        <a:spcBef>
          <a:spcPct val="0"/>
        </a:spcBef>
        <a:buNone/>
        <a:defRPr sz="4400" kern="1200">
          <a:solidFill>
            <a:schemeClr val="tx1"/>
          </a:solidFill>
          <a:latin typeface="Times New Roman" panose="02020603050405020304"/>
          <a:ea typeface="华康俪金黑W8(P)"/>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Times New Roman" panose="02020603050405020304"/>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Times New Roman" panose="02020603050405020304"/>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Times New Roman" panose="02020603050405020304"/>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p:bodyStyle>
    <p:other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FD03BBB6-5A3F-4D5D-BAC9-859B90CD4D2F}"/>
              </a:ext>
            </a:extLst>
          </p:cNvPr>
          <p:cNvSpPr txBox="1"/>
          <p:nvPr/>
        </p:nvSpPr>
        <p:spPr>
          <a:xfrm>
            <a:off x="1263409" y="1507063"/>
            <a:ext cx="9664995" cy="2677656"/>
          </a:xfrm>
          <a:prstGeom prst="rect">
            <a:avLst/>
          </a:prstGeom>
          <a:noFill/>
        </p:spPr>
        <p:txBody>
          <a:bodyPr wrap="square" rtlCol="0">
            <a:spAutoFit/>
          </a:bodyPr>
          <a:lstStyle/>
          <a:p>
            <a:pPr algn="ctr"/>
            <a:r>
              <a:rPr lang="en-US" altLang="zh-CN" sz="3600" b="1" dirty="0" err="1"/>
              <a:t>Nightcore</a:t>
            </a:r>
            <a:r>
              <a:rPr lang="en-US" altLang="zh-CN" sz="3600" b="1" dirty="0"/>
              <a:t>: Efficient and Scalable Serverless Computing for Latency-Sensitive, Interactive Microservices</a:t>
            </a:r>
          </a:p>
          <a:p>
            <a:pPr algn="ctr"/>
            <a:r>
              <a:rPr lang="en-US" altLang="zh-CN" sz="2400" dirty="0"/>
              <a:t>ASPLOS21’</a:t>
            </a:r>
            <a:endParaRPr lang="zh-CN" altLang="en-US" sz="2400" dirty="0"/>
          </a:p>
          <a:p>
            <a:pPr algn="ctr"/>
            <a:endParaRPr lang="zh-CN" altLang="en-US" sz="3600" b="1" dirty="0"/>
          </a:p>
        </p:txBody>
      </p:sp>
      <p:sp>
        <p:nvSpPr>
          <p:cNvPr id="15" name="文本框 14">
            <a:extLst>
              <a:ext uri="{FF2B5EF4-FFF2-40B4-BE49-F238E27FC236}">
                <a16:creationId xmlns:a16="http://schemas.microsoft.com/office/drawing/2014/main" id="{AA20323D-276E-4C70-ACA4-1C58310142D4}"/>
              </a:ext>
            </a:extLst>
          </p:cNvPr>
          <p:cNvSpPr txBox="1"/>
          <p:nvPr/>
        </p:nvSpPr>
        <p:spPr>
          <a:xfrm>
            <a:off x="563526" y="265814"/>
            <a:ext cx="7017488" cy="707886"/>
          </a:xfrm>
          <a:prstGeom prst="rect">
            <a:avLst/>
          </a:prstGeom>
          <a:noFill/>
        </p:spPr>
        <p:txBody>
          <a:bodyPr wrap="square" rtlCol="0">
            <a:spAutoFit/>
          </a:bodyPr>
          <a:lstStyle/>
          <a:p>
            <a:r>
              <a:rPr lang="en-US" altLang="zh-CN" sz="4000" dirty="0">
                <a:solidFill>
                  <a:srgbClr val="7030A0"/>
                </a:solidFill>
                <a:latin typeface="Sitka Display" panose="02000505000000020004" pitchFamily="2" charset="0"/>
              </a:rPr>
              <a:t>Reading Group</a:t>
            </a:r>
            <a:endParaRPr lang="zh-CN" altLang="en-US" sz="4000" dirty="0">
              <a:solidFill>
                <a:srgbClr val="7030A0"/>
              </a:solidFill>
              <a:latin typeface="Sitka Display" panose="02000505000000020004" pitchFamily="2" charset="0"/>
            </a:endParaRPr>
          </a:p>
        </p:txBody>
      </p:sp>
      <p:sp>
        <p:nvSpPr>
          <p:cNvPr id="4" name="文本框 5">
            <a:extLst>
              <a:ext uri="{FF2B5EF4-FFF2-40B4-BE49-F238E27FC236}">
                <a16:creationId xmlns:a16="http://schemas.microsoft.com/office/drawing/2014/main" id="{250A2A89-F8FA-41DA-AE63-AFBB60964A68}"/>
              </a:ext>
            </a:extLst>
          </p:cNvPr>
          <p:cNvSpPr txBox="1"/>
          <p:nvPr/>
        </p:nvSpPr>
        <p:spPr>
          <a:xfrm>
            <a:off x="938471" y="3521914"/>
            <a:ext cx="1031487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altLang="zh-CN" sz="2400" b="1" i="1" dirty="0">
                <a:latin typeface="Gill Sans MT" panose="020B0502020104020203" pitchFamily="34" charset="0"/>
                <a:ea typeface="华文新魏" panose="02010800040101010101" pitchFamily="2" charset="-122"/>
              </a:rPr>
              <a:t>Authors: </a:t>
            </a:r>
            <a:r>
              <a:rPr lang="en-US" sz="2400" dirty="0" err="1">
                <a:latin typeface="Gill Sans MT" panose="020B0502020104020203" pitchFamily="34" charset="0"/>
                <a:ea typeface="华文新魏" panose="02010800040101010101" pitchFamily="2" charset="-122"/>
              </a:rPr>
              <a:t>Zhipeng</a:t>
            </a:r>
            <a:r>
              <a:rPr lang="en-US" sz="2400" dirty="0">
                <a:latin typeface="Gill Sans MT" panose="020B0502020104020203" pitchFamily="34" charset="0"/>
                <a:ea typeface="华文新魏" panose="02010800040101010101" pitchFamily="2" charset="-122"/>
              </a:rPr>
              <a:t> </a:t>
            </a:r>
            <a:r>
              <a:rPr lang="en-US" sz="2400" dirty="0" err="1">
                <a:latin typeface="Gill Sans MT" panose="020B0502020104020203" pitchFamily="34" charset="0"/>
                <a:ea typeface="华文新魏" panose="02010800040101010101" pitchFamily="2" charset="-122"/>
              </a:rPr>
              <a:t>Jia</a:t>
            </a:r>
            <a:r>
              <a:rPr lang="zh-CN" altLang="en-US" sz="2400" dirty="0">
                <a:latin typeface="Gill Sans MT" panose="020B0502020104020203" pitchFamily="34" charset="0"/>
                <a:ea typeface="华文新魏" panose="02010800040101010101" pitchFamily="2" charset="-122"/>
              </a:rPr>
              <a:t>， </a:t>
            </a:r>
            <a:r>
              <a:rPr lang="en-US" altLang="zh-CN" sz="2400" dirty="0">
                <a:latin typeface="Gill Sans MT" panose="020B0502020104020203" pitchFamily="34" charset="0"/>
                <a:ea typeface="华文新魏" panose="02010800040101010101" pitchFamily="2" charset="-122"/>
              </a:rPr>
              <a:t>Emmett </a:t>
            </a:r>
            <a:r>
              <a:rPr lang="en-US" altLang="zh-CN" sz="2400" dirty="0" err="1">
                <a:latin typeface="Gill Sans MT" panose="020B0502020104020203" pitchFamily="34" charset="0"/>
                <a:ea typeface="华文新魏" panose="02010800040101010101" pitchFamily="2" charset="-122"/>
              </a:rPr>
              <a:t>Witchel</a:t>
            </a:r>
            <a:endParaRPr lang="en-US" altLang="zh-CN" sz="2400" dirty="0">
              <a:latin typeface="Gill Sans MT" panose="020B0502020104020203" pitchFamily="34" charset="0"/>
              <a:ea typeface="华文新魏" panose="02010800040101010101" pitchFamily="2" charset="-122"/>
            </a:endParaRPr>
          </a:p>
        </p:txBody>
      </p:sp>
      <p:sp>
        <p:nvSpPr>
          <p:cNvPr id="5" name="文本框 4">
            <a:extLst>
              <a:ext uri="{FF2B5EF4-FFF2-40B4-BE49-F238E27FC236}">
                <a16:creationId xmlns:a16="http://schemas.microsoft.com/office/drawing/2014/main" id="{AA28D6C2-89AD-4A86-940D-B713BA119C8D}"/>
              </a:ext>
            </a:extLst>
          </p:cNvPr>
          <p:cNvSpPr txBox="1"/>
          <p:nvPr/>
        </p:nvSpPr>
        <p:spPr>
          <a:xfrm>
            <a:off x="2862852" y="4962827"/>
            <a:ext cx="6096000" cy="461665"/>
          </a:xfrm>
          <a:prstGeom prst="rect">
            <a:avLst/>
          </a:prstGeom>
          <a:noFill/>
        </p:spPr>
        <p:txBody>
          <a:bodyPr wrap="square">
            <a:spAutoFit/>
          </a:bodyPr>
          <a:lstStyle/>
          <a:p>
            <a:pPr algn="ctr"/>
            <a:r>
              <a:rPr lang="pt-BR" altLang="zh-CN" sz="2400" b="1" i="1" dirty="0">
                <a:latin typeface="Gill Sans MT" panose="020B0502020104020203" pitchFamily="34" charset="0"/>
                <a:ea typeface="华文新魏" panose="02010800040101010101" pitchFamily="2" charset="-122"/>
              </a:rPr>
              <a:t>Presenter: </a:t>
            </a:r>
            <a:r>
              <a:rPr lang="en-US" altLang="zh-CN" sz="2400" b="1" dirty="0" err="1">
                <a:solidFill>
                  <a:srgbClr val="0070C0"/>
                </a:solidFill>
                <a:latin typeface="Gill Sans MT" panose="020B0502020104020203" pitchFamily="34" charset="0"/>
                <a:ea typeface="华文新魏" panose="02010800040101010101" pitchFamily="2" charset="-122"/>
              </a:rPr>
              <a:t>Zhiwei</a:t>
            </a:r>
            <a:r>
              <a:rPr lang="en-US" altLang="zh-CN" sz="2400" b="1" dirty="0">
                <a:solidFill>
                  <a:srgbClr val="0070C0"/>
                </a:solidFill>
                <a:latin typeface="Gill Sans MT" panose="020B0502020104020203" pitchFamily="34" charset="0"/>
                <a:ea typeface="华文新魏" panose="02010800040101010101" pitchFamily="2" charset="-122"/>
              </a:rPr>
              <a:t> Bai</a:t>
            </a:r>
            <a:r>
              <a:rPr lang="zh-CN" altLang="en-US" sz="2400" b="1" dirty="0">
                <a:solidFill>
                  <a:srgbClr val="0070C0"/>
                </a:solidFill>
                <a:latin typeface="Gill Sans MT" panose="020B0502020104020203" pitchFamily="34" charset="0"/>
                <a:ea typeface="华文新魏" panose="02010800040101010101" pitchFamily="2" charset="-122"/>
              </a:rPr>
              <a:t>，</a:t>
            </a:r>
            <a:r>
              <a:rPr lang="pt-BR" altLang="zh-CN" sz="2400" b="1" i="1" dirty="0">
                <a:latin typeface="Gill Sans MT" panose="020B0502020104020203" pitchFamily="34" charset="0"/>
                <a:ea typeface="华文新魏" panose="02010800040101010101" pitchFamily="2" charset="-122"/>
              </a:rPr>
              <a:t> </a:t>
            </a:r>
            <a:r>
              <a:rPr lang="en-US" altLang="zh-CN" sz="2400" b="1" dirty="0" err="1">
                <a:solidFill>
                  <a:srgbClr val="0070C0"/>
                </a:solidFill>
                <a:latin typeface="Gill Sans MT" panose="020B0502020104020203" pitchFamily="34" charset="0"/>
                <a:ea typeface="华文新魏" panose="02010800040101010101" pitchFamily="2" charset="-122"/>
              </a:rPr>
              <a:t>Xiyuan</a:t>
            </a:r>
            <a:r>
              <a:rPr lang="en-US" altLang="zh-CN" sz="2400" b="1" dirty="0">
                <a:solidFill>
                  <a:srgbClr val="0070C0"/>
                </a:solidFill>
                <a:latin typeface="Gill Sans MT" panose="020B0502020104020203" pitchFamily="34" charset="0"/>
                <a:ea typeface="华文新魏" panose="02010800040101010101" pitchFamily="2" charset="-122"/>
              </a:rPr>
              <a:t> Liang</a:t>
            </a:r>
          </a:p>
        </p:txBody>
      </p:sp>
      <p:sp>
        <p:nvSpPr>
          <p:cNvPr id="6" name="文本框 5">
            <a:extLst>
              <a:ext uri="{FF2B5EF4-FFF2-40B4-BE49-F238E27FC236}">
                <a16:creationId xmlns:a16="http://schemas.microsoft.com/office/drawing/2014/main" id="{4603DA31-45AF-4B6B-A8E9-4A8F8419176B}"/>
              </a:ext>
            </a:extLst>
          </p:cNvPr>
          <p:cNvSpPr txBox="1"/>
          <p:nvPr/>
        </p:nvSpPr>
        <p:spPr>
          <a:xfrm>
            <a:off x="1645214" y="4549245"/>
            <a:ext cx="8531275" cy="461665"/>
          </a:xfrm>
          <a:prstGeom prst="rect">
            <a:avLst/>
          </a:prstGeom>
          <a:noFill/>
        </p:spPr>
        <p:txBody>
          <a:bodyPr wrap="square" rtlCol="0">
            <a:spAutoFit/>
          </a:bodyPr>
          <a:lstStyle/>
          <a:p>
            <a:pPr algn="ctr"/>
            <a:r>
              <a:rPr lang="pt-BR" altLang="zh-CN" sz="2400" dirty="0">
                <a:latin typeface="Gill Sans MT" panose="020B0502020104020203" pitchFamily="34" charset="0"/>
                <a:ea typeface="华文新魏" panose="02010800040101010101" pitchFamily="2" charset="-122"/>
              </a:rPr>
              <a:t>2021/09/15</a:t>
            </a:r>
            <a:endParaRPr lang="en-US" altLang="zh-CN" sz="2400" dirty="0">
              <a:latin typeface="Gill Sans MT" panose="020B0502020104020203" pitchFamily="34" charset="0"/>
              <a:ea typeface="华文新魏" panose="02010800040101010101" pitchFamily="2" charset="-122"/>
            </a:endParaRPr>
          </a:p>
        </p:txBody>
      </p:sp>
    </p:spTree>
    <p:extLst>
      <p:ext uri="{BB962C8B-B14F-4D97-AF65-F5344CB8AC3E}">
        <p14:creationId xmlns:p14="http://schemas.microsoft.com/office/powerpoint/2010/main" val="137632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8E924C-2632-494C-B66C-7429AC9AB10C}"/>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5879FDE7-9DD4-436C-ABE1-2EB11F57B9B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18ABDF32-5248-41E4-8140-FC79A2312E06}"/>
              </a:ext>
            </a:extLst>
          </p:cNvPr>
          <p:cNvSpPr>
            <a:spLocks noGrp="1"/>
          </p:cNvSpPr>
          <p:nvPr>
            <p:ph type="sldNum" sz="quarter" idx="12"/>
          </p:nvPr>
        </p:nvSpPr>
        <p:spPr/>
        <p:txBody>
          <a:bodyPr/>
          <a:lstStyle/>
          <a:p>
            <a:fld id="{9121FD29-422F-4C06-A400-AB8263BE8C66}" type="slidenum">
              <a:rPr lang="zh-CN" altLang="en-US" smtClean="0"/>
              <a:t>10</a:t>
            </a:fld>
            <a:endParaRPr lang="zh-CN" altLang="en-US"/>
          </a:p>
        </p:txBody>
      </p:sp>
      <p:sp>
        <p:nvSpPr>
          <p:cNvPr id="14" name="文本框 13">
            <a:extLst>
              <a:ext uri="{FF2B5EF4-FFF2-40B4-BE49-F238E27FC236}">
                <a16:creationId xmlns:a16="http://schemas.microsoft.com/office/drawing/2014/main" id="{FC7CD1C2-34E9-4814-BAE3-117BB447B524}"/>
              </a:ext>
            </a:extLst>
          </p:cNvPr>
          <p:cNvSpPr txBox="1"/>
          <p:nvPr/>
        </p:nvSpPr>
        <p:spPr>
          <a:xfrm>
            <a:off x="762886" y="2358961"/>
            <a:ext cx="8458200" cy="1384995"/>
          </a:xfrm>
          <a:prstGeom prst="rect">
            <a:avLst/>
          </a:prstGeom>
          <a:noFill/>
        </p:spPr>
        <p:txBody>
          <a:bodyPr wrap="square">
            <a:spAutoFit/>
          </a:bodyPr>
          <a:lstStyle/>
          <a:p>
            <a:pPr marL="457200" lvl="0" indent="-457200">
              <a:buFont typeface="Arial" panose="020B0604020202020204" pitchFamily="34" charset="0"/>
              <a:buChar char="•"/>
              <a:defRPr/>
            </a:pPr>
            <a:r>
              <a:rPr lang="en-US" altLang="zh-CN" sz="2800" dirty="0">
                <a:solidFill>
                  <a:srgbClr val="000000"/>
                </a:solidFill>
              </a:rPr>
              <a:t>Allocate resources when you need</a:t>
            </a:r>
          </a:p>
          <a:p>
            <a:pPr marL="457200" lvl="0" indent="-457200">
              <a:buFont typeface="Arial" panose="020B0604020202020204" pitchFamily="34" charset="0"/>
              <a:buChar char="•"/>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a:ea typeface="微软雅黑" panose="020B0503020204020204" charset="-122"/>
              </a:rPr>
              <a:t>Pay as much as you used</a:t>
            </a:r>
          </a:p>
          <a:p>
            <a:pPr marL="457200" lvl="0" indent="-457200">
              <a:buFont typeface="Arial" panose="020B0604020202020204" pitchFamily="34" charset="0"/>
              <a:buChar char="•"/>
              <a:defRPr/>
            </a:pPr>
            <a:r>
              <a:rPr kumimoji="0" lang="en-US" altLang="zh-CN" sz="2800" b="0" i="0" u="none" strike="noStrike" kern="1200" cap="none" spc="0" normalizeH="0" baseline="0" noProof="0" dirty="0">
                <a:ln>
                  <a:noFill/>
                </a:ln>
                <a:solidFill>
                  <a:srgbClr val="000000"/>
                </a:solidFill>
                <a:effectLst/>
                <a:uLnTx/>
                <a:uFillTx/>
                <a:latin typeface="Times New Roman" panose="02020603050405020304"/>
                <a:ea typeface="微软雅黑" panose="020B0503020204020204" charset="-122"/>
              </a:rPr>
              <a:t>Simplify development </a:t>
            </a:r>
            <a:endParaRPr kumimoji="0" lang="zh-CN" altLang="en-US" sz="2800" b="0" i="0" u="none" strike="noStrike" kern="1200" cap="none" spc="0" normalizeH="0" baseline="0" noProof="0" dirty="0">
              <a:ln>
                <a:noFill/>
              </a:ln>
              <a:solidFill>
                <a:srgbClr val="000000"/>
              </a:solidFill>
              <a:effectLst/>
              <a:uLnTx/>
              <a:uFillTx/>
              <a:latin typeface="Times New Roman" panose="02020603050405020304"/>
              <a:ea typeface="微软雅黑" panose="020B0503020204020204" charset="-122"/>
            </a:endParaRPr>
          </a:p>
        </p:txBody>
      </p:sp>
      <p:sp>
        <p:nvSpPr>
          <p:cNvPr id="16" name="文本框 15">
            <a:extLst>
              <a:ext uri="{FF2B5EF4-FFF2-40B4-BE49-F238E27FC236}">
                <a16:creationId xmlns:a16="http://schemas.microsoft.com/office/drawing/2014/main" id="{CC081FD6-0807-431A-B732-2C9CE39EB2EA}"/>
              </a:ext>
            </a:extLst>
          </p:cNvPr>
          <p:cNvSpPr txBox="1"/>
          <p:nvPr/>
        </p:nvSpPr>
        <p:spPr>
          <a:xfrm>
            <a:off x="838200" y="1390496"/>
            <a:ext cx="10666228" cy="584775"/>
          </a:xfrm>
          <a:prstGeom prst="rect">
            <a:avLst/>
          </a:prstGeom>
          <a:noFill/>
        </p:spPr>
        <p:txBody>
          <a:bodyPr wrap="square" rtlCol="0">
            <a:spAutoFit/>
          </a:bodyPr>
          <a:lstStyle/>
          <a:p>
            <a:pPr algn="l"/>
            <a:r>
              <a:rPr lang="en-US" altLang="zh-CN" sz="3200" b="0" i="0" dirty="0" err="1">
                <a:solidFill>
                  <a:srgbClr val="000000"/>
                </a:solidFill>
                <a:effectLst/>
                <a:latin typeface="Linux Libertine"/>
              </a:rPr>
              <a:t>Serverless’s</a:t>
            </a:r>
            <a:r>
              <a:rPr lang="en-US" altLang="zh-CN" sz="3200" b="0" i="0" dirty="0">
                <a:solidFill>
                  <a:srgbClr val="000000"/>
                </a:solidFill>
                <a:effectLst/>
                <a:latin typeface="Linux Libertine"/>
              </a:rPr>
              <a:t> Advantages</a:t>
            </a:r>
          </a:p>
        </p:txBody>
      </p:sp>
      <p:sp>
        <p:nvSpPr>
          <p:cNvPr id="17" name="标题 1">
            <a:extLst>
              <a:ext uri="{FF2B5EF4-FFF2-40B4-BE49-F238E27FC236}">
                <a16:creationId xmlns:a16="http://schemas.microsoft.com/office/drawing/2014/main" id="{AA5038C1-D3D2-42D3-8545-53734BB6DE68}"/>
              </a:ext>
            </a:extLst>
          </p:cNvPr>
          <p:cNvSpPr>
            <a:spLocks noGrp="1"/>
          </p:cNvSpPr>
          <p:nvPr>
            <p:ph type="title"/>
          </p:nvPr>
        </p:nvSpPr>
        <p:spPr>
          <a:xfrm>
            <a:off x="838200" y="388797"/>
            <a:ext cx="10515600" cy="688515"/>
          </a:xfrm>
        </p:spPr>
        <p:txBody>
          <a:bodyPr>
            <a:normAutofit/>
          </a:bodyPr>
          <a:lstStyle/>
          <a:p>
            <a:r>
              <a:rPr lang="en-US" altLang="zh-CN" dirty="0"/>
              <a:t>Background</a:t>
            </a:r>
            <a:endParaRPr lang="zh-CN" altLang="en-US" dirty="0"/>
          </a:p>
        </p:txBody>
      </p:sp>
    </p:spTree>
    <p:extLst>
      <p:ext uri="{BB962C8B-B14F-4D97-AF65-F5344CB8AC3E}">
        <p14:creationId xmlns:p14="http://schemas.microsoft.com/office/powerpoint/2010/main" val="377950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B8C7A40-B280-4486-ABCD-D0AA59ADA21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1C162EB3-3E5D-4980-A009-1B8DFAFD590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38E0D876-AAE9-44B8-B26D-5D2423E79D34}"/>
              </a:ext>
            </a:extLst>
          </p:cNvPr>
          <p:cNvSpPr>
            <a:spLocks noGrp="1"/>
          </p:cNvSpPr>
          <p:nvPr>
            <p:ph type="sldNum" sz="quarter" idx="12"/>
          </p:nvPr>
        </p:nvSpPr>
        <p:spPr/>
        <p:txBody>
          <a:bodyPr/>
          <a:lstStyle/>
          <a:p>
            <a:fld id="{9121FD29-422F-4C06-A400-AB8263BE8C66}" type="slidenum">
              <a:rPr lang="zh-CN" altLang="en-US" smtClean="0"/>
              <a:t>11</a:t>
            </a:fld>
            <a:endParaRPr lang="zh-CN" altLang="en-US"/>
          </a:p>
        </p:txBody>
      </p:sp>
      <p:sp>
        <p:nvSpPr>
          <p:cNvPr id="7" name="标题 1">
            <a:extLst>
              <a:ext uri="{FF2B5EF4-FFF2-40B4-BE49-F238E27FC236}">
                <a16:creationId xmlns:a16="http://schemas.microsoft.com/office/drawing/2014/main" id="{D8AE8DCE-E1F9-4B0F-8D7D-EA268D4F20A0}"/>
              </a:ext>
            </a:extLst>
          </p:cNvPr>
          <p:cNvSpPr>
            <a:spLocks noGrp="1"/>
          </p:cNvSpPr>
          <p:nvPr>
            <p:ph type="title"/>
          </p:nvPr>
        </p:nvSpPr>
        <p:spPr>
          <a:xfrm>
            <a:off x="838200" y="388797"/>
            <a:ext cx="10515600" cy="688515"/>
          </a:xfrm>
        </p:spPr>
        <p:txBody>
          <a:bodyPr>
            <a:normAutofit/>
          </a:bodyPr>
          <a:lstStyle/>
          <a:p>
            <a:r>
              <a:rPr lang="en-US" altLang="zh-CN" dirty="0"/>
              <a:t>Background</a:t>
            </a:r>
            <a:endParaRPr lang="zh-CN" altLang="en-US" dirty="0"/>
          </a:p>
        </p:txBody>
      </p:sp>
      <p:sp>
        <p:nvSpPr>
          <p:cNvPr id="8" name="文本框 7">
            <a:extLst>
              <a:ext uri="{FF2B5EF4-FFF2-40B4-BE49-F238E27FC236}">
                <a16:creationId xmlns:a16="http://schemas.microsoft.com/office/drawing/2014/main" id="{34AC297A-746E-44F0-9517-96E170E3B2F5}"/>
              </a:ext>
            </a:extLst>
          </p:cNvPr>
          <p:cNvSpPr txBox="1"/>
          <p:nvPr/>
        </p:nvSpPr>
        <p:spPr>
          <a:xfrm>
            <a:off x="838200" y="2371437"/>
            <a:ext cx="9309100" cy="646331"/>
          </a:xfrm>
          <a:prstGeom prst="rect">
            <a:avLst/>
          </a:prstGeom>
          <a:noFill/>
        </p:spPr>
        <p:txBody>
          <a:bodyPr wrap="square" rtlCol="0">
            <a:spAutoFit/>
          </a:bodyPr>
          <a:lstStyle/>
          <a:p>
            <a:r>
              <a:rPr lang="en-US" altLang="zh-CN" sz="3600" b="1" dirty="0"/>
              <a:t>Serverless  Microservices   </a:t>
            </a:r>
            <a:r>
              <a:rPr lang="en-US" altLang="zh-CN" sz="3600" dirty="0"/>
              <a:t>?  ?  ?</a:t>
            </a:r>
          </a:p>
        </p:txBody>
      </p:sp>
    </p:spTree>
    <p:extLst>
      <p:ext uri="{BB962C8B-B14F-4D97-AF65-F5344CB8AC3E}">
        <p14:creationId xmlns:p14="http://schemas.microsoft.com/office/powerpoint/2010/main" val="349867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12</a:t>
            </a:fld>
            <a:endParaRPr lang="zh-CN" altLang="en-US"/>
          </a:p>
        </p:txBody>
      </p:sp>
    </p:spTree>
    <p:extLst>
      <p:ext uri="{BB962C8B-B14F-4D97-AF65-F5344CB8AC3E}">
        <p14:creationId xmlns:p14="http://schemas.microsoft.com/office/powerpoint/2010/main" val="42013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 Performance goals</a:t>
            </a: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13</a:t>
            </a:fld>
            <a:endParaRPr lang="zh-CN" altLang="en-US"/>
          </a:p>
        </p:txBody>
      </p:sp>
      <p:pic>
        <p:nvPicPr>
          <p:cNvPr id="9" name="图片 8"/>
          <p:cNvPicPr>
            <a:picLocks noChangeAspect="1"/>
          </p:cNvPicPr>
          <p:nvPr/>
        </p:nvPicPr>
        <p:blipFill>
          <a:blip r:embed="rId3"/>
          <a:stretch>
            <a:fillRect/>
          </a:stretch>
        </p:blipFill>
        <p:spPr>
          <a:xfrm>
            <a:off x="805524" y="2354139"/>
            <a:ext cx="10580952" cy="3104762"/>
          </a:xfrm>
          <a:prstGeom prst="rect">
            <a:avLst/>
          </a:prstGeom>
        </p:spPr>
      </p:pic>
      <p:sp>
        <p:nvSpPr>
          <p:cNvPr id="10" name="文本框 9"/>
          <p:cNvSpPr txBox="1"/>
          <p:nvPr/>
        </p:nvSpPr>
        <p:spPr>
          <a:xfrm>
            <a:off x="7030720" y="5618480"/>
            <a:ext cx="3627120" cy="523220"/>
          </a:xfrm>
          <a:prstGeom prst="rect">
            <a:avLst/>
          </a:prstGeom>
          <a:noFill/>
        </p:spPr>
        <p:txBody>
          <a:bodyPr wrap="square" rtlCol="0">
            <a:spAutoFit/>
          </a:bodyPr>
          <a:lstStyle/>
          <a:p>
            <a:r>
              <a:rPr lang="en-US" altLang="zh-CN" sz="2800" dirty="0">
                <a:solidFill>
                  <a:srgbClr val="FF0000"/>
                </a:solidFill>
              </a:rPr>
              <a:t>Our performance goals</a:t>
            </a:r>
            <a:endParaRPr lang="zh-CN" altLang="en-US" sz="2800" dirty="0">
              <a:solidFill>
                <a:srgbClr val="FF0000"/>
              </a:solidFill>
            </a:endParaRPr>
          </a:p>
        </p:txBody>
      </p:sp>
    </p:spTree>
    <p:extLst>
      <p:ext uri="{BB962C8B-B14F-4D97-AF65-F5344CB8AC3E}">
        <p14:creationId xmlns:p14="http://schemas.microsoft.com/office/powerpoint/2010/main" val="212064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5873" y="405899"/>
            <a:ext cx="2413000" cy="483039"/>
          </a:xfrm>
          <a:prstGeom prst="rect">
            <a:avLst/>
          </a:prstGeom>
          <a:solidFill>
            <a:srgbClr val="F4CCCC"/>
          </a:solidFill>
          <a:ln w="9524">
            <a:solidFill>
              <a:srgbClr val="000000"/>
            </a:solidFill>
          </a:ln>
        </p:spPr>
        <p:txBody>
          <a:bodyPr vert="horz" wrap="square" lIns="0" tIns="112607" rIns="0" bIns="0" rtlCol="0">
            <a:spAutoFit/>
          </a:bodyPr>
          <a:lstStyle/>
          <a:p>
            <a:pPr marL="121917">
              <a:spcBef>
                <a:spcPts val="887"/>
              </a:spcBef>
            </a:pPr>
            <a:r>
              <a:rPr sz="2400" spc="-7" dirty="0">
                <a:latin typeface="Arial"/>
                <a:cs typeface="Arial"/>
              </a:rPr>
              <a:t>NGINX</a:t>
            </a:r>
            <a:r>
              <a:rPr sz="2400" spc="-60" dirty="0">
                <a:latin typeface="Arial"/>
                <a:cs typeface="Arial"/>
              </a:rPr>
              <a:t> </a:t>
            </a:r>
            <a:r>
              <a:rPr sz="2400" spc="-7" dirty="0">
                <a:latin typeface="Arial"/>
                <a:cs typeface="Arial"/>
              </a:rPr>
              <a:t>frontend</a:t>
            </a:r>
            <a:endParaRPr sz="2400">
              <a:latin typeface="Arial"/>
              <a:cs typeface="Arial"/>
            </a:endParaRPr>
          </a:p>
        </p:txBody>
      </p:sp>
      <p:sp>
        <p:nvSpPr>
          <p:cNvPr id="3" name="object 3"/>
          <p:cNvSpPr txBox="1"/>
          <p:nvPr/>
        </p:nvSpPr>
        <p:spPr>
          <a:xfrm>
            <a:off x="286434" y="2159699"/>
            <a:ext cx="137244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media</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latin typeface="Arial"/>
                <a:cs typeface="Arial"/>
              </a:rPr>
              <a:t>(320μs)</a:t>
            </a:r>
            <a:endParaRPr sz="1333">
              <a:latin typeface="Arial"/>
              <a:cs typeface="Arial"/>
            </a:endParaRPr>
          </a:p>
        </p:txBody>
      </p:sp>
      <p:sp>
        <p:nvSpPr>
          <p:cNvPr id="4" name="object 4"/>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solidFill>
            <a:srgbClr val="CEE1F3"/>
          </a:solidFill>
        </p:spPr>
        <p:txBody>
          <a:bodyPr wrap="square" lIns="0" tIns="0" rIns="0" bIns="0" rtlCol="0"/>
          <a:lstStyle/>
          <a:p>
            <a:endParaRPr sz="2400"/>
          </a:p>
        </p:txBody>
      </p:sp>
      <p:sp>
        <p:nvSpPr>
          <p:cNvPr id="5" name="object 5"/>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6" name="object 6"/>
          <p:cNvSpPr txBox="1"/>
          <p:nvPr/>
        </p:nvSpPr>
        <p:spPr>
          <a:xfrm>
            <a:off x="256869" y="3257184"/>
            <a:ext cx="1523153" cy="709532"/>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latin typeface="Arial"/>
                <a:cs typeface="Arial"/>
              </a:rPr>
              <a:t>(140μs)</a:t>
            </a:r>
            <a:endParaRPr sz="1333">
              <a:latin typeface="Arial"/>
              <a:cs typeface="Arial"/>
            </a:endParaRPr>
          </a:p>
        </p:txBody>
      </p:sp>
      <p:sp>
        <p:nvSpPr>
          <p:cNvPr id="7" name="object 7"/>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solidFill>
            <a:srgbClr val="CEE1F3"/>
          </a:solidFill>
        </p:spPr>
        <p:txBody>
          <a:bodyPr wrap="square" lIns="0" tIns="0" rIns="0" bIns="0" rtlCol="0"/>
          <a:lstStyle/>
          <a:p>
            <a:endParaRPr sz="2400"/>
          </a:p>
        </p:txBody>
      </p:sp>
      <p:sp>
        <p:nvSpPr>
          <p:cNvPr id="8" name="object 8"/>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9" name="object 9"/>
          <p:cNvSpPr txBox="1"/>
          <p:nvPr/>
        </p:nvSpPr>
        <p:spPr>
          <a:xfrm>
            <a:off x="2167837" y="3383552"/>
            <a:ext cx="1523153" cy="492037"/>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UploadCreator</a:t>
            </a:r>
            <a:endParaRPr sz="1333">
              <a:latin typeface="Arial"/>
              <a:cs typeface="Arial"/>
            </a:endParaRPr>
          </a:p>
        </p:txBody>
      </p:sp>
      <p:sp>
        <p:nvSpPr>
          <p:cNvPr id="10" name="object 10"/>
          <p:cNvSpPr txBox="1"/>
          <p:nvPr/>
        </p:nvSpPr>
        <p:spPr>
          <a:xfrm>
            <a:off x="2615476" y="3868861"/>
            <a:ext cx="627379" cy="222219"/>
          </a:xfrm>
          <a:prstGeom prst="rect">
            <a:avLst/>
          </a:prstGeom>
        </p:spPr>
        <p:txBody>
          <a:bodyPr vert="horz" wrap="square" lIns="0" tIns="16933" rIns="0" bIns="0" rtlCol="0">
            <a:spAutoFit/>
          </a:bodyPr>
          <a:lstStyle/>
          <a:p>
            <a:pPr marL="16933">
              <a:spcBef>
                <a:spcPts val="133"/>
              </a:spcBef>
            </a:pPr>
            <a:r>
              <a:rPr sz="1333" b="1" dirty="0">
                <a:latin typeface="Arial"/>
                <a:cs typeface="Arial"/>
              </a:rPr>
              <a:t>(130μs)</a:t>
            </a:r>
            <a:endParaRPr sz="1333">
              <a:latin typeface="Arial"/>
              <a:cs typeface="Arial"/>
            </a:endParaRPr>
          </a:p>
        </p:txBody>
      </p:sp>
      <p:sp>
        <p:nvSpPr>
          <p:cNvPr id="11" name="object 11"/>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solidFill>
            <a:srgbClr val="CEE1F3"/>
          </a:solidFill>
        </p:spPr>
        <p:txBody>
          <a:bodyPr wrap="square" lIns="0" tIns="0" rIns="0" bIns="0" rtlCol="0"/>
          <a:lstStyle/>
          <a:p>
            <a:endParaRPr sz="2400"/>
          </a:p>
        </p:txBody>
      </p:sp>
      <p:sp>
        <p:nvSpPr>
          <p:cNvPr id="12" name="object 12"/>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13" name="object 13"/>
          <p:cNvSpPr txBox="1"/>
          <p:nvPr/>
        </p:nvSpPr>
        <p:spPr>
          <a:xfrm>
            <a:off x="4361459" y="1792223"/>
            <a:ext cx="1009227" cy="304421"/>
          </a:xfrm>
          <a:prstGeom prst="rect">
            <a:avLst/>
          </a:prstGeom>
        </p:spPr>
        <p:txBody>
          <a:bodyPr vert="horz" wrap="square" lIns="0" tIns="16933" rIns="0" bIns="0" rtlCol="0">
            <a:spAutoFit/>
          </a:bodyPr>
          <a:lstStyle/>
          <a:p>
            <a:pPr marL="16933">
              <a:spcBef>
                <a:spcPts val="133"/>
              </a:spcBef>
            </a:pPr>
            <a:r>
              <a:rPr sz="1867" spc="-7" dirty="0">
                <a:latin typeface="Arial"/>
                <a:cs typeface="Arial"/>
              </a:rPr>
              <a:t>unique-id</a:t>
            </a:r>
            <a:endParaRPr sz="1867">
              <a:latin typeface="Arial"/>
              <a:cs typeface="Arial"/>
            </a:endParaRPr>
          </a:p>
        </p:txBody>
      </p:sp>
      <p:graphicFrame>
        <p:nvGraphicFramePr>
          <p:cNvPr id="14" name="object 14"/>
          <p:cNvGraphicFramePr>
            <a:graphicFrameLocks noGrp="1"/>
          </p:cNvGraphicFramePr>
          <p:nvPr/>
        </p:nvGraphicFramePr>
        <p:xfrm>
          <a:off x="1771884" y="2125316"/>
          <a:ext cx="3955626" cy="1581574"/>
        </p:xfrm>
        <a:graphic>
          <a:graphicData uri="http://schemas.openxmlformats.org/drawingml/2006/table">
            <a:tbl>
              <a:tblPr firstRow="1" bandRow="1">
                <a:tableStyleId>{2D5ABB26-0587-4C30-8999-92F81FD0307C}</a:tableStyleId>
              </a:tblPr>
              <a:tblGrid>
                <a:gridCol w="2179319">
                  <a:extLst>
                    <a:ext uri="{9D8B030D-6E8A-4147-A177-3AD203B41FA5}">
                      <a16:colId xmlns:a16="http://schemas.microsoft.com/office/drawing/2014/main" val="20000"/>
                    </a:ext>
                  </a:extLst>
                </a:gridCol>
                <a:gridCol w="1776307">
                  <a:extLst>
                    <a:ext uri="{9D8B030D-6E8A-4147-A177-3AD203B41FA5}">
                      <a16:colId xmlns:a16="http://schemas.microsoft.com/office/drawing/2014/main" val="20001"/>
                    </a:ext>
                  </a:extLst>
                </a:gridCol>
              </a:tblGrid>
              <a:tr h="790787">
                <a:tc>
                  <a:txBody>
                    <a:bodyPr/>
                    <a:lstStyle/>
                    <a:p>
                      <a:pPr algn="ctr">
                        <a:lnSpc>
                          <a:spcPts val="1739"/>
                        </a:lnSpc>
                      </a:pPr>
                      <a:r>
                        <a:rPr sz="2000" spc="-5" dirty="0">
                          <a:latin typeface="Arial"/>
                          <a:cs typeface="Arial"/>
                        </a:rPr>
                        <a:t>user</a:t>
                      </a:r>
                      <a:endParaRPr sz="2000">
                        <a:latin typeface="Arial"/>
                        <a:cs typeface="Arial"/>
                      </a:endParaRPr>
                    </a:p>
                    <a:p>
                      <a:pPr algn="ctr">
                        <a:lnSpc>
                          <a:spcPct val="100000"/>
                        </a:lnSpc>
                        <a:spcBef>
                          <a:spcPts val="15"/>
                        </a:spcBef>
                      </a:pPr>
                      <a:r>
                        <a:rPr sz="1500" i="1" spc="-10" dirty="0">
                          <a:latin typeface="Arial"/>
                          <a:cs typeface="Arial"/>
                        </a:rPr>
                        <a:t>UploadUserWithUserId</a:t>
                      </a:r>
                      <a:endParaRPr sz="1500">
                        <a:latin typeface="Arial"/>
                        <a:cs typeface="Arial"/>
                      </a:endParaRPr>
                    </a:p>
                    <a:p>
                      <a:pPr algn="ctr">
                        <a:lnSpc>
                          <a:spcPct val="100000"/>
                        </a:lnSpc>
                        <a:spcBef>
                          <a:spcPts val="30"/>
                        </a:spcBef>
                      </a:pPr>
                      <a:r>
                        <a:rPr sz="1500" b="1" dirty="0">
                          <a:latin typeface="Arial"/>
                          <a:cs typeface="Arial"/>
                        </a:rPr>
                        <a:t>(300μs)</a:t>
                      </a:r>
                      <a:endParaRPr sz="1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tc>
                  <a:txBody>
                    <a:bodyPr/>
                    <a:lstStyle/>
                    <a:p>
                      <a:pPr marL="39370" algn="ctr">
                        <a:lnSpc>
                          <a:spcPts val="960"/>
                        </a:lnSpc>
                      </a:pPr>
                      <a:r>
                        <a:rPr sz="1300" i="1" spc="-5" dirty="0">
                          <a:latin typeface="Arial"/>
                          <a:cs typeface="Arial"/>
                        </a:rPr>
                        <a:t>UploadUniqueId</a:t>
                      </a:r>
                      <a:endParaRPr sz="1300">
                        <a:latin typeface="Arial"/>
                        <a:cs typeface="Arial"/>
                      </a:endParaRPr>
                    </a:p>
                    <a:p>
                      <a:pPr marL="39370" algn="ctr">
                        <a:lnSpc>
                          <a:spcPct val="100000"/>
                        </a:lnSpc>
                      </a:pPr>
                      <a:r>
                        <a:rPr sz="1300" b="1" dirty="0">
                          <a:latin typeface="Arial"/>
                          <a:cs typeface="Arial"/>
                        </a:rPr>
                        <a:t>(330μs)</a:t>
                      </a:r>
                      <a:endParaRPr sz="1300">
                        <a:latin typeface="Arial"/>
                        <a:cs typeface="Arial"/>
                      </a:endParaRPr>
                    </a:p>
                  </a:txBody>
                  <a:tcPr marL="0" marR="0" marT="0" marB="0">
                    <a:lnL w="9525">
                      <a:solidFill>
                        <a:srgbClr val="000000"/>
                      </a:solidFill>
                      <a:prstDash val="solid"/>
                    </a:lnL>
                    <a:lnB w="9525">
                      <a:solidFill>
                        <a:srgbClr val="000000"/>
                      </a:solidFill>
                      <a:prstDash val="solid"/>
                    </a:lnB>
                  </a:tcPr>
                </a:tc>
                <a:extLst>
                  <a:ext uri="{0D108BD9-81ED-4DB2-BD59-A6C34878D82A}">
                    <a16:rowId xmlns:a16="http://schemas.microsoft.com/office/drawing/2014/main" val="10000"/>
                  </a:ext>
                </a:extLst>
              </a:tr>
              <a:tr h="790787">
                <a:tc>
                  <a:txBody>
                    <a:bodyPr/>
                    <a:lstStyle/>
                    <a:p>
                      <a:pPr>
                        <a:lnSpc>
                          <a:spcPct val="100000"/>
                        </a:lnSpc>
                      </a:pPr>
                      <a:endParaRPr sz="16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marL="24765" algn="ctr">
                        <a:lnSpc>
                          <a:spcPts val="1675"/>
                        </a:lnSpc>
                        <a:spcBef>
                          <a:spcPts val="340"/>
                        </a:spcBef>
                      </a:pPr>
                      <a:r>
                        <a:rPr sz="1900" dirty="0">
                          <a:latin typeface="Arial"/>
                          <a:cs typeface="Arial"/>
                        </a:rPr>
                        <a:t>compose-post</a:t>
                      </a:r>
                      <a:endParaRPr sz="1900">
                        <a:latin typeface="Arial"/>
                        <a:cs typeface="Arial"/>
                      </a:endParaRPr>
                    </a:p>
                    <a:p>
                      <a:pPr marL="24130" algn="ctr">
                        <a:lnSpc>
                          <a:spcPts val="1195"/>
                        </a:lnSpc>
                      </a:pPr>
                      <a:r>
                        <a:rPr sz="1300" i="1" spc="-5" dirty="0">
                          <a:latin typeface="Arial"/>
                          <a:cs typeface="Arial"/>
                        </a:rPr>
                        <a:t>UploadUniqueId</a:t>
                      </a:r>
                      <a:endParaRPr sz="1300">
                        <a:latin typeface="Arial"/>
                        <a:cs typeface="Arial"/>
                      </a:endParaRPr>
                    </a:p>
                    <a:p>
                      <a:pPr marL="24130" algn="ctr">
                        <a:lnSpc>
                          <a:spcPct val="100000"/>
                        </a:lnSpc>
                      </a:pPr>
                      <a:r>
                        <a:rPr sz="1300" b="1" dirty="0">
                          <a:latin typeface="Arial"/>
                          <a:cs typeface="Arial"/>
                        </a:rPr>
                        <a:t>(140μs)</a:t>
                      </a:r>
                      <a:endParaRPr sz="1300">
                        <a:latin typeface="Arial"/>
                        <a:cs typeface="Arial"/>
                      </a:endParaRPr>
                    </a:p>
                  </a:txBody>
                  <a:tcPr marL="0" marR="0" marT="575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extLst>
                  <a:ext uri="{0D108BD9-81ED-4DB2-BD59-A6C34878D82A}">
                    <a16:rowId xmlns:a16="http://schemas.microsoft.com/office/drawing/2014/main" val="10001"/>
                  </a:ext>
                </a:extLst>
              </a:tr>
            </a:tbl>
          </a:graphicData>
        </a:graphic>
      </p:graphicFrame>
      <p:sp>
        <p:nvSpPr>
          <p:cNvPr id="15" name="object 15"/>
          <p:cNvSpPr txBox="1"/>
          <p:nvPr/>
        </p:nvSpPr>
        <p:spPr>
          <a:xfrm>
            <a:off x="5107036" y="714975"/>
            <a:ext cx="1174325"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text</a:t>
            </a:r>
            <a:endParaRPr sz="1867">
              <a:latin typeface="Arial"/>
              <a:cs typeface="Arial"/>
            </a:endParaRPr>
          </a:p>
          <a:p>
            <a:pPr algn="ctr">
              <a:lnSpc>
                <a:spcPts val="1593"/>
              </a:lnSpc>
            </a:pPr>
            <a:r>
              <a:rPr sz="1333" i="1" spc="-20" dirty="0">
                <a:latin typeface="Arial"/>
                <a:cs typeface="Arial"/>
              </a:rPr>
              <a:t>UploadText</a:t>
            </a:r>
            <a:endParaRPr sz="1333">
              <a:latin typeface="Arial"/>
              <a:cs typeface="Arial"/>
            </a:endParaRPr>
          </a:p>
          <a:p>
            <a:pPr algn="ctr">
              <a:lnSpc>
                <a:spcPct val="100000"/>
              </a:lnSpc>
            </a:pPr>
            <a:r>
              <a:rPr sz="1333" b="1" dirty="0">
                <a:latin typeface="Arial"/>
                <a:cs typeface="Arial"/>
              </a:rPr>
              <a:t>(3640μs)</a:t>
            </a:r>
            <a:endParaRPr sz="1333">
              <a:latin typeface="Arial"/>
              <a:cs typeface="Arial"/>
            </a:endParaRPr>
          </a:p>
        </p:txBody>
      </p:sp>
      <p:sp>
        <p:nvSpPr>
          <p:cNvPr id="16" name="object 16"/>
          <p:cNvSpPr txBox="1"/>
          <p:nvPr/>
        </p:nvSpPr>
        <p:spPr>
          <a:xfrm>
            <a:off x="5240851" y="4042391"/>
            <a:ext cx="154008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url-shorten</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latin typeface="Arial"/>
                <a:cs typeface="Arial"/>
              </a:rPr>
              <a:t>(590μs)</a:t>
            </a:r>
            <a:endParaRPr sz="1333">
              <a:latin typeface="Arial"/>
              <a:cs typeface="Arial"/>
            </a:endParaRPr>
          </a:p>
        </p:txBody>
      </p:sp>
      <p:sp>
        <p:nvSpPr>
          <p:cNvPr id="17" name="object 17"/>
          <p:cNvSpPr txBox="1"/>
          <p:nvPr/>
        </p:nvSpPr>
        <p:spPr>
          <a:xfrm>
            <a:off x="5276641" y="5219118"/>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latin typeface="Arial"/>
                <a:cs typeface="Arial"/>
              </a:rPr>
              <a:t>(140μs)</a:t>
            </a:r>
            <a:endParaRPr sz="1333">
              <a:latin typeface="Arial"/>
              <a:cs typeface="Arial"/>
            </a:endParaRPr>
          </a:p>
        </p:txBody>
      </p:sp>
      <p:sp>
        <p:nvSpPr>
          <p:cNvPr id="18" name="object 18"/>
          <p:cNvSpPr txBox="1"/>
          <p:nvPr/>
        </p:nvSpPr>
        <p:spPr>
          <a:xfrm>
            <a:off x="6024748" y="1766227"/>
            <a:ext cx="183726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user-mention</a:t>
            </a:r>
            <a:endParaRPr sz="1867">
              <a:latin typeface="Arial"/>
              <a:cs typeface="Arial"/>
            </a:endParaRPr>
          </a:p>
          <a:p>
            <a:pPr algn="ctr">
              <a:lnSpc>
                <a:spcPts val="1593"/>
              </a:lnSpc>
            </a:pPr>
            <a:r>
              <a:rPr sz="1333" i="1" spc="-7" dirty="0">
                <a:latin typeface="Arial"/>
                <a:cs typeface="Arial"/>
              </a:rPr>
              <a:t>UploadUserMention</a:t>
            </a:r>
            <a:endParaRPr sz="1333">
              <a:latin typeface="Arial"/>
              <a:cs typeface="Arial"/>
            </a:endParaRPr>
          </a:p>
          <a:p>
            <a:pPr algn="ctr">
              <a:lnSpc>
                <a:spcPct val="100000"/>
              </a:lnSpc>
            </a:pPr>
            <a:r>
              <a:rPr sz="1333" b="1" dirty="0">
                <a:latin typeface="Arial"/>
                <a:cs typeface="Arial"/>
              </a:rPr>
              <a:t>(690μs)</a:t>
            </a:r>
            <a:endParaRPr sz="1333">
              <a:latin typeface="Arial"/>
              <a:cs typeface="Arial"/>
            </a:endParaRPr>
          </a:p>
        </p:txBody>
      </p:sp>
      <p:sp>
        <p:nvSpPr>
          <p:cNvPr id="19" name="object 19"/>
          <p:cNvSpPr txBox="1"/>
          <p:nvPr/>
        </p:nvSpPr>
        <p:spPr>
          <a:xfrm>
            <a:off x="6159389" y="2938474"/>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UploadUserMention</a:t>
            </a:r>
            <a:endParaRPr sz="1333">
              <a:latin typeface="Arial"/>
              <a:cs typeface="Arial"/>
            </a:endParaRPr>
          </a:p>
          <a:p>
            <a:pPr algn="ctr">
              <a:lnSpc>
                <a:spcPct val="100000"/>
              </a:lnSpc>
            </a:pPr>
            <a:r>
              <a:rPr sz="1333" b="1" dirty="0">
                <a:latin typeface="Arial"/>
                <a:cs typeface="Arial"/>
              </a:rPr>
              <a:t>(130μs)</a:t>
            </a:r>
            <a:endParaRPr sz="1333">
              <a:latin typeface="Arial"/>
              <a:cs typeface="Arial"/>
            </a:endParaRPr>
          </a:p>
        </p:txBody>
      </p:sp>
      <p:sp>
        <p:nvSpPr>
          <p:cNvPr id="20" name="object 20"/>
          <p:cNvSpPr txBox="1"/>
          <p:nvPr/>
        </p:nvSpPr>
        <p:spPr>
          <a:xfrm>
            <a:off x="7043401" y="405899"/>
            <a:ext cx="1802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20" dirty="0">
                <a:latin typeface="Arial"/>
                <a:cs typeface="Arial"/>
              </a:rPr>
              <a:t>UploadText</a:t>
            </a:r>
            <a:endParaRPr sz="1333">
              <a:latin typeface="Arial"/>
              <a:cs typeface="Arial"/>
            </a:endParaRPr>
          </a:p>
          <a:p>
            <a:pPr algn="ctr">
              <a:lnSpc>
                <a:spcPct val="100000"/>
              </a:lnSpc>
            </a:pPr>
            <a:r>
              <a:rPr sz="1333" b="1" dirty="0">
                <a:latin typeface="Arial"/>
                <a:cs typeface="Arial"/>
              </a:rPr>
              <a:t>(1710μs)</a:t>
            </a:r>
            <a:endParaRPr sz="1333">
              <a:latin typeface="Arial"/>
              <a:cs typeface="Arial"/>
            </a:endParaRPr>
          </a:p>
        </p:txBody>
      </p:sp>
      <p:sp>
        <p:nvSpPr>
          <p:cNvPr id="21" name="object 21"/>
          <p:cNvSpPr txBox="1"/>
          <p:nvPr/>
        </p:nvSpPr>
        <p:spPr>
          <a:xfrm>
            <a:off x="8261936" y="2817366"/>
            <a:ext cx="1675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post-storage</a:t>
            </a:r>
            <a:endParaRPr sz="1867">
              <a:latin typeface="Arial"/>
              <a:cs typeface="Arial"/>
            </a:endParaRPr>
          </a:p>
          <a:p>
            <a:pPr algn="ctr">
              <a:lnSpc>
                <a:spcPts val="1593"/>
              </a:lnSpc>
            </a:pPr>
            <a:r>
              <a:rPr sz="1333" i="1" spc="-7" dirty="0">
                <a:latin typeface="Arial"/>
                <a:cs typeface="Arial"/>
              </a:rPr>
              <a:t>StorePost</a:t>
            </a:r>
            <a:endParaRPr sz="1333">
              <a:latin typeface="Arial"/>
              <a:cs typeface="Arial"/>
            </a:endParaRPr>
          </a:p>
          <a:p>
            <a:pPr algn="ctr">
              <a:lnSpc>
                <a:spcPct val="100000"/>
              </a:lnSpc>
            </a:pPr>
            <a:r>
              <a:rPr sz="1333" b="1" dirty="0">
                <a:latin typeface="Arial"/>
                <a:cs typeface="Arial"/>
              </a:rPr>
              <a:t>(260μs)</a:t>
            </a:r>
            <a:endParaRPr sz="1333">
              <a:latin typeface="Arial"/>
              <a:cs typeface="Arial"/>
            </a:endParaRPr>
          </a:p>
        </p:txBody>
      </p:sp>
      <p:sp>
        <p:nvSpPr>
          <p:cNvPr id="22" name="object 22"/>
          <p:cNvSpPr/>
          <p:nvPr/>
        </p:nvSpPr>
        <p:spPr>
          <a:xfrm>
            <a:off x="8380198" y="1591903"/>
            <a:ext cx="1802553" cy="762847"/>
          </a:xfrm>
          <a:custGeom>
            <a:avLst/>
            <a:gdLst/>
            <a:ahLst/>
            <a:cxnLst/>
            <a:rect l="l" t="t" r="r" b="b"/>
            <a:pathLst>
              <a:path w="1351915" h="572135">
                <a:moveTo>
                  <a:pt x="0" y="0"/>
                </a:moveTo>
                <a:lnTo>
                  <a:pt x="1351799" y="0"/>
                </a:lnTo>
                <a:lnTo>
                  <a:pt x="1351799" y="571800"/>
                </a:lnTo>
                <a:lnTo>
                  <a:pt x="0" y="571800"/>
                </a:lnTo>
                <a:lnTo>
                  <a:pt x="0" y="0"/>
                </a:lnTo>
                <a:close/>
              </a:path>
            </a:pathLst>
          </a:custGeom>
          <a:solidFill>
            <a:srgbClr val="CEE1F3"/>
          </a:solidFill>
        </p:spPr>
        <p:txBody>
          <a:bodyPr wrap="square" lIns="0" tIns="0" rIns="0" bIns="0" rtlCol="0"/>
          <a:lstStyle/>
          <a:p>
            <a:endParaRPr sz="2400"/>
          </a:p>
        </p:txBody>
      </p:sp>
      <p:sp>
        <p:nvSpPr>
          <p:cNvPr id="23" name="object 23"/>
          <p:cNvSpPr txBox="1"/>
          <p:nvPr/>
        </p:nvSpPr>
        <p:spPr>
          <a:xfrm>
            <a:off x="8380198" y="1591903"/>
            <a:ext cx="1802553" cy="721502"/>
          </a:xfrm>
          <a:prstGeom prst="rect">
            <a:avLst/>
          </a:prstGeom>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user-timeline</a:t>
            </a:r>
            <a:endParaRPr sz="1867">
              <a:latin typeface="Arial"/>
              <a:cs typeface="Arial"/>
            </a:endParaRPr>
          </a:p>
          <a:p>
            <a:pPr algn="ctr">
              <a:lnSpc>
                <a:spcPts val="1593"/>
              </a:lnSpc>
            </a:pPr>
            <a:r>
              <a:rPr sz="1333" i="1" spc="-13" dirty="0">
                <a:latin typeface="Arial"/>
                <a:cs typeface="Arial"/>
              </a:rPr>
              <a:t>WriteUserTimeline</a:t>
            </a:r>
            <a:endParaRPr sz="1333">
              <a:latin typeface="Arial"/>
              <a:cs typeface="Arial"/>
            </a:endParaRPr>
          </a:p>
          <a:p>
            <a:pPr algn="ctr">
              <a:lnSpc>
                <a:spcPct val="100000"/>
              </a:lnSpc>
            </a:pPr>
            <a:r>
              <a:rPr sz="1333" b="1" dirty="0">
                <a:latin typeface="Arial"/>
                <a:cs typeface="Arial"/>
              </a:rPr>
              <a:t>(650μs)</a:t>
            </a:r>
            <a:endParaRPr sz="1333">
              <a:latin typeface="Arial"/>
              <a:cs typeface="Arial"/>
            </a:endParaRPr>
          </a:p>
        </p:txBody>
      </p:sp>
      <p:sp>
        <p:nvSpPr>
          <p:cNvPr id="24" name="object 24"/>
          <p:cNvSpPr txBox="1"/>
          <p:nvPr/>
        </p:nvSpPr>
        <p:spPr>
          <a:xfrm>
            <a:off x="7394619" y="5219695"/>
            <a:ext cx="157734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social-graph</a:t>
            </a:r>
            <a:endParaRPr sz="1867">
              <a:latin typeface="Arial"/>
              <a:cs typeface="Arial"/>
            </a:endParaRPr>
          </a:p>
          <a:p>
            <a:pPr algn="ctr">
              <a:lnSpc>
                <a:spcPts val="1593"/>
              </a:lnSpc>
            </a:pPr>
            <a:r>
              <a:rPr sz="1333" i="1" spc="-7" dirty="0">
                <a:latin typeface="Arial"/>
                <a:cs typeface="Arial"/>
              </a:rPr>
              <a:t>GetFollows</a:t>
            </a:r>
            <a:endParaRPr sz="1333">
              <a:latin typeface="Arial"/>
              <a:cs typeface="Arial"/>
            </a:endParaRPr>
          </a:p>
          <a:p>
            <a:pPr algn="ctr">
              <a:lnSpc>
                <a:spcPct val="100000"/>
              </a:lnSpc>
            </a:pPr>
            <a:r>
              <a:rPr sz="1333" b="1" dirty="0">
                <a:latin typeface="Arial"/>
                <a:cs typeface="Arial"/>
              </a:rPr>
              <a:t>(230μs)</a:t>
            </a:r>
            <a:endParaRPr sz="1333">
              <a:latin typeface="Arial"/>
              <a:cs typeface="Arial"/>
            </a:endParaRPr>
          </a:p>
        </p:txBody>
      </p:sp>
      <p:sp>
        <p:nvSpPr>
          <p:cNvPr id="25" name="object 25"/>
          <p:cNvSpPr/>
          <p:nvPr/>
        </p:nvSpPr>
        <p:spPr>
          <a:xfrm>
            <a:off x="972433" y="2922099"/>
            <a:ext cx="33867" cy="237067"/>
          </a:xfrm>
          <a:custGeom>
            <a:avLst/>
            <a:gdLst/>
            <a:ahLst/>
            <a:cxnLst/>
            <a:rect l="l" t="t" r="r" b="b"/>
            <a:pathLst>
              <a:path w="25400" h="177800">
                <a:moveTo>
                  <a:pt x="0" y="0"/>
                </a:moveTo>
                <a:lnTo>
                  <a:pt x="25079" y="177754"/>
                </a:lnTo>
              </a:path>
            </a:pathLst>
          </a:custGeom>
          <a:ln w="19049">
            <a:solidFill>
              <a:srgbClr val="666666"/>
            </a:solidFill>
          </a:ln>
        </p:spPr>
        <p:txBody>
          <a:bodyPr wrap="square" lIns="0" tIns="0" rIns="0" bIns="0" rtlCol="0"/>
          <a:lstStyle/>
          <a:p>
            <a:endParaRPr sz="2400"/>
          </a:p>
        </p:txBody>
      </p:sp>
      <p:sp>
        <p:nvSpPr>
          <p:cNvPr id="26" name="object 26"/>
          <p:cNvSpPr/>
          <p:nvPr/>
        </p:nvSpPr>
        <p:spPr>
          <a:xfrm>
            <a:off x="973598" y="3126830"/>
            <a:ext cx="56727" cy="82125"/>
          </a:xfrm>
          <a:custGeom>
            <a:avLst/>
            <a:gdLst/>
            <a:ahLst/>
            <a:cxnLst/>
            <a:rect l="l" t="t" r="r" b="b"/>
            <a:pathLst>
              <a:path w="42545" h="61594">
                <a:moveTo>
                  <a:pt x="37294" y="24206"/>
                </a:moveTo>
                <a:lnTo>
                  <a:pt x="24206" y="24206"/>
                </a:lnTo>
                <a:lnTo>
                  <a:pt x="42426" y="0"/>
                </a:lnTo>
                <a:lnTo>
                  <a:pt x="37294" y="24206"/>
                </a:lnTo>
                <a:close/>
              </a:path>
              <a:path w="42545" h="61594">
                <a:moveTo>
                  <a:pt x="29436" y="61275"/>
                </a:moveTo>
                <a:lnTo>
                  <a:pt x="0" y="5985"/>
                </a:lnTo>
                <a:lnTo>
                  <a:pt x="24206" y="24206"/>
                </a:lnTo>
                <a:lnTo>
                  <a:pt x="37294" y="24206"/>
                </a:lnTo>
                <a:lnTo>
                  <a:pt x="29436" y="61275"/>
                </a:lnTo>
                <a:close/>
              </a:path>
            </a:pathLst>
          </a:custGeom>
          <a:solidFill>
            <a:srgbClr val="666666"/>
          </a:solidFill>
        </p:spPr>
        <p:txBody>
          <a:bodyPr wrap="square" lIns="0" tIns="0" rIns="0" bIns="0" rtlCol="0"/>
          <a:lstStyle/>
          <a:p>
            <a:endParaRPr sz="2400"/>
          </a:p>
        </p:txBody>
      </p:sp>
      <p:sp>
        <p:nvSpPr>
          <p:cNvPr id="27" name="object 27"/>
          <p:cNvSpPr/>
          <p:nvPr/>
        </p:nvSpPr>
        <p:spPr>
          <a:xfrm>
            <a:off x="973598" y="3126830"/>
            <a:ext cx="56727" cy="82125"/>
          </a:xfrm>
          <a:custGeom>
            <a:avLst/>
            <a:gdLst/>
            <a:ahLst/>
            <a:cxnLst/>
            <a:rect l="l" t="t" r="r" b="b"/>
            <a:pathLst>
              <a:path w="42545" h="61594">
                <a:moveTo>
                  <a:pt x="24206" y="24206"/>
                </a:moveTo>
                <a:lnTo>
                  <a:pt x="0" y="5985"/>
                </a:lnTo>
                <a:lnTo>
                  <a:pt x="29436" y="61275"/>
                </a:lnTo>
                <a:lnTo>
                  <a:pt x="42426" y="0"/>
                </a:lnTo>
                <a:lnTo>
                  <a:pt x="24206" y="24206"/>
                </a:lnTo>
                <a:close/>
              </a:path>
            </a:pathLst>
          </a:custGeom>
          <a:ln w="19049">
            <a:solidFill>
              <a:srgbClr val="666666"/>
            </a:solidFill>
          </a:ln>
        </p:spPr>
        <p:txBody>
          <a:bodyPr wrap="square" lIns="0" tIns="0" rIns="0" bIns="0" rtlCol="0"/>
          <a:lstStyle/>
          <a:p>
            <a:endParaRPr sz="2400"/>
          </a:p>
        </p:txBody>
      </p:sp>
      <p:sp>
        <p:nvSpPr>
          <p:cNvPr id="28" name="object 28"/>
          <p:cNvSpPr/>
          <p:nvPr/>
        </p:nvSpPr>
        <p:spPr>
          <a:xfrm>
            <a:off x="2858433" y="2894067"/>
            <a:ext cx="58420" cy="392007"/>
          </a:xfrm>
          <a:custGeom>
            <a:avLst/>
            <a:gdLst/>
            <a:ahLst/>
            <a:cxnLst/>
            <a:rect l="l" t="t" r="r" b="b"/>
            <a:pathLst>
              <a:path w="43814" h="294005">
                <a:moveTo>
                  <a:pt x="0" y="0"/>
                </a:moveTo>
                <a:lnTo>
                  <a:pt x="43279" y="293611"/>
                </a:lnTo>
              </a:path>
            </a:pathLst>
          </a:custGeom>
          <a:ln w="19049">
            <a:solidFill>
              <a:srgbClr val="666666"/>
            </a:solidFill>
          </a:ln>
        </p:spPr>
        <p:txBody>
          <a:bodyPr wrap="square" lIns="0" tIns="0" rIns="0" bIns="0" rtlCol="0"/>
          <a:lstStyle/>
          <a:p>
            <a:endParaRPr sz="2400"/>
          </a:p>
        </p:txBody>
      </p:sp>
      <p:sp>
        <p:nvSpPr>
          <p:cNvPr id="29" name="object 29"/>
          <p:cNvSpPr/>
          <p:nvPr/>
        </p:nvSpPr>
        <p:spPr>
          <a:xfrm>
            <a:off x="2883715" y="3253124"/>
            <a:ext cx="56727" cy="82125"/>
          </a:xfrm>
          <a:custGeom>
            <a:avLst/>
            <a:gdLst/>
            <a:ahLst/>
            <a:cxnLst/>
            <a:rect l="l" t="t" r="r" b="b"/>
            <a:pathLst>
              <a:path w="42544" h="61594">
                <a:moveTo>
                  <a:pt x="37390" y="24318"/>
                </a:moveTo>
                <a:lnTo>
                  <a:pt x="24318" y="24318"/>
                </a:lnTo>
                <a:lnTo>
                  <a:pt x="42388" y="0"/>
                </a:lnTo>
                <a:lnTo>
                  <a:pt x="37390" y="24318"/>
                </a:lnTo>
                <a:close/>
              </a:path>
              <a:path w="42544" h="61594">
                <a:moveTo>
                  <a:pt x="29777" y="61354"/>
                </a:moveTo>
                <a:lnTo>
                  <a:pt x="0" y="6248"/>
                </a:lnTo>
                <a:lnTo>
                  <a:pt x="24318" y="24318"/>
                </a:lnTo>
                <a:lnTo>
                  <a:pt x="37390" y="24318"/>
                </a:lnTo>
                <a:lnTo>
                  <a:pt x="29777" y="61354"/>
                </a:lnTo>
                <a:close/>
              </a:path>
            </a:pathLst>
          </a:custGeom>
          <a:solidFill>
            <a:srgbClr val="666666"/>
          </a:solidFill>
        </p:spPr>
        <p:txBody>
          <a:bodyPr wrap="square" lIns="0" tIns="0" rIns="0" bIns="0" rtlCol="0"/>
          <a:lstStyle/>
          <a:p>
            <a:endParaRPr sz="2400"/>
          </a:p>
        </p:txBody>
      </p:sp>
      <p:sp>
        <p:nvSpPr>
          <p:cNvPr id="30" name="object 30"/>
          <p:cNvSpPr/>
          <p:nvPr/>
        </p:nvSpPr>
        <p:spPr>
          <a:xfrm>
            <a:off x="2883715" y="3253124"/>
            <a:ext cx="56727" cy="82125"/>
          </a:xfrm>
          <a:custGeom>
            <a:avLst/>
            <a:gdLst/>
            <a:ahLst/>
            <a:cxnLst/>
            <a:rect l="l" t="t" r="r" b="b"/>
            <a:pathLst>
              <a:path w="42544" h="61594">
                <a:moveTo>
                  <a:pt x="24318" y="24318"/>
                </a:moveTo>
                <a:lnTo>
                  <a:pt x="0" y="6248"/>
                </a:lnTo>
                <a:lnTo>
                  <a:pt x="29777" y="61354"/>
                </a:lnTo>
                <a:lnTo>
                  <a:pt x="42388" y="0"/>
                </a:lnTo>
                <a:lnTo>
                  <a:pt x="24318" y="24318"/>
                </a:lnTo>
                <a:close/>
              </a:path>
            </a:pathLst>
          </a:custGeom>
          <a:ln w="19049">
            <a:solidFill>
              <a:srgbClr val="666666"/>
            </a:solidFill>
          </a:ln>
        </p:spPr>
        <p:txBody>
          <a:bodyPr wrap="square" lIns="0" tIns="0" rIns="0" bIns="0" rtlCol="0"/>
          <a:lstStyle/>
          <a:p>
            <a:endParaRPr sz="2400"/>
          </a:p>
        </p:txBody>
      </p:sp>
      <p:sp>
        <p:nvSpPr>
          <p:cNvPr id="31" name="object 31"/>
          <p:cNvSpPr/>
          <p:nvPr/>
        </p:nvSpPr>
        <p:spPr>
          <a:xfrm>
            <a:off x="4857611" y="2542739"/>
            <a:ext cx="8467" cy="322580"/>
          </a:xfrm>
          <a:custGeom>
            <a:avLst/>
            <a:gdLst/>
            <a:ahLst/>
            <a:cxnLst/>
            <a:rect l="l" t="t" r="r" b="b"/>
            <a:pathLst>
              <a:path w="6350" h="241935">
                <a:moveTo>
                  <a:pt x="6139" y="0"/>
                </a:moveTo>
                <a:lnTo>
                  <a:pt x="0" y="241335"/>
                </a:lnTo>
              </a:path>
            </a:pathLst>
          </a:custGeom>
          <a:ln w="19049">
            <a:solidFill>
              <a:srgbClr val="666666"/>
            </a:solidFill>
          </a:ln>
        </p:spPr>
        <p:txBody>
          <a:bodyPr wrap="square" lIns="0" tIns="0" rIns="0" bIns="0" rtlCol="0"/>
          <a:lstStyle/>
          <a:p>
            <a:endParaRPr sz="2400"/>
          </a:p>
        </p:txBody>
      </p:sp>
      <p:sp>
        <p:nvSpPr>
          <p:cNvPr id="32" name="object 32"/>
          <p:cNvSpPr/>
          <p:nvPr/>
        </p:nvSpPr>
        <p:spPr>
          <a:xfrm>
            <a:off x="4829782" y="2835237"/>
            <a:ext cx="57573" cy="79587"/>
          </a:xfrm>
          <a:custGeom>
            <a:avLst/>
            <a:gdLst/>
            <a:ahLst/>
            <a:cxnLst/>
            <a:rect l="l" t="t" r="r" b="b"/>
            <a:pathLst>
              <a:path w="43179" h="59689">
                <a:moveTo>
                  <a:pt x="19919" y="59385"/>
                </a:moveTo>
                <a:lnTo>
                  <a:pt x="0" y="0"/>
                </a:lnTo>
                <a:lnTo>
                  <a:pt x="20871" y="21961"/>
                </a:lnTo>
                <a:lnTo>
                  <a:pt x="34629" y="21961"/>
                </a:lnTo>
                <a:lnTo>
                  <a:pt x="19919" y="59385"/>
                </a:lnTo>
                <a:close/>
              </a:path>
              <a:path w="43179" h="59689">
                <a:moveTo>
                  <a:pt x="34629" y="21961"/>
                </a:moveTo>
                <a:lnTo>
                  <a:pt x="20871" y="21961"/>
                </a:lnTo>
                <a:lnTo>
                  <a:pt x="42832" y="1089"/>
                </a:lnTo>
                <a:lnTo>
                  <a:pt x="34629" y="21961"/>
                </a:lnTo>
                <a:close/>
              </a:path>
            </a:pathLst>
          </a:custGeom>
          <a:solidFill>
            <a:srgbClr val="666666"/>
          </a:solidFill>
        </p:spPr>
        <p:txBody>
          <a:bodyPr wrap="square" lIns="0" tIns="0" rIns="0" bIns="0" rtlCol="0"/>
          <a:lstStyle/>
          <a:p>
            <a:endParaRPr sz="2400"/>
          </a:p>
        </p:txBody>
      </p:sp>
      <p:sp>
        <p:nvSpPr>
          <p:cNvPr id="33" name="object 33"/>
          <p:cNvSpPr/>
          <p:nvPr/>
        </p:nvSpPr>
        <p:spPr>
          <a:xfrm>
            <a:off x="4829782" y="2835237"/>
            <a:ext cx="57573" cy="79587"/>
          </a:xfrm>
          <a:custGeom>
            <a:avLst/>
            <a:gdLst/>
            <a:ahLst/>
            <a:cxnLst/>
            <a:rect l="l" t="t" r="r" b="b"/>
            <a:pathLst>
              <a:path w="43179" h="59689">
                <a:moveTo>
                  <a:pt x="20871" y="21961"/>
                </a:moveTo>
                <a:lnTo>
                  <a:pt x="0" y="0"/>
                </a:lnTo>
                <a:lnTo>
                  <a:pt x="19919" y="59385"/>
                </a:lnTo>
                <a:lnTo>
                  <a:pt x="42832" y="1089"/>
                </a:lnTo>
                <a:lnTo>
                  <a:pt x="20871" y="21961"/>
                </a:lnTo>
                <a:close/>
              </a:path>
            </a:pathLst>
          </a:custGeom>
          <a:ln w="19049">
            <a:solidFill>
              <a:srgbClr val="666666"/>
            </a:solidFill>
          </a:ln>
        </p:spPr>
        <p:txBody>
          <a:bodyPr wrap="square" lIns="0" tIns="0" rIns="0" bIns="0" rtlCol="0"/>
          <a:lstStyle/>
          <a:p>
            <a:endParaRPr sz="2400"/>
          </a:p>
        </p:txBody>
      </p:sp>
      <p:sp>
        <p:nvSpPr>
          <p:cNvPr id="34" name="object 34"/>
          <p:cNvSpPr/>
          <p:nvPr/>
        </p:nvSpPr>
        <p:spPr>
          <a:xfrm>
            <a:off x="6010852" y="4804789"/>
            <a:ext cx="115993" cy="332739"/>
          </a:xfrm>
          <a:custGeom>
            <a:avLst/>
            <a:gdLst/>
            <a:ahLst/>
            <a:cxnLst/>
            <a:rect l="l" t="t" r="r" b="b"/>
            <a:pathLst>
              <a:path w="86995" h="249554">
                <a:moveTo>
                  <a:pt x="0" y="0"/>
                </a:moveTo>
                <a:lnTo>
                  <a:pt x="86817" y="249149"/>
                </a:lnTo>
              </a:path>
            </a:pathLst>
          </a:custGeom>
          <a:ln w="19049">
            <a:solidFill>
              <a:srgbClr val="666666"/>
            </a:solidFill>
          </a:ln>
        </p:spPr>
        <p:txBody>
          <a:bodyPr wrap="square" lIns="0" tIns="0" rIns="0" bIns="0" rtlCol="0"/>
          <a:lstStyle/>
          <a:p>
            <a:endParaRPr sz="2400"/>
          </a:p>
        </p:txBody>
      </p:sp>
      <p:sp>
        <p:nvSpPr>
          <p:cNvPr id="35" name="object 35"/>
          <p:cNvSpPr/>
          <p:nvPr/>
        </p:nvSpPr>
        <p:spPr>
          <a:xfrm>
            <a:off x="6090235" y="5100618"/>
            <a:ext cx="54187" cy="83820"/>
          </a:xfrm>
          <a:custGeom>
            <a:avLst/>
            <a:gdLst/>
            <a:ahLst/>
            <a:cxnLst/>
            <a:rect l="l" t="t" r="r" b="b"/>
            <a:pathLst>
              <a:path w="40639" h="62864">
                <a:moveTo>
                  <a:pt x="40085" y="27279"/>
                </a:moveTo>
                <a:lnTo>
                  <a:pt x="27279" y="27279"/>
                </a:lnTo>
                <a:lnTo>
                  <a:pt x="40460" y="0"/>
                </a:lnTo>
                <a:lnTo>
                  <a:pt x="40085" y="27279"/>
                </a:lnTo>
                <a:close/>
              </a:path>
              <a:path w="40639" h="62864">
                <a:moveTo>
                  <a:pt x="39598" y="62631"/>
                </a:moveTo>
                <a:lnTo>
                  <a:pt x="0" y="14098"/>
                </a:lnTo>
                <a:lnTo>
                  <a:pt x="27279" y="27279"/>
                </a:lnTo>
                <a:lnTo>
                  <a:pt x="40085" y="27279"/>
                </a:lnTo>
                <a:lnTo>
                  <a:pt x="39598" y="62631"/>
                </a:lnTo>
                <a:close/>
              </a:path>
            </a:pathLst>
          </a:custGeom>
          <a:solidFill>
            <a:srgbClr val="666666"/>
          </a:solidFill>
        </p:spPr>
        <p:txBody>
          <a:bodyPr wrap="square" lIns="0" tIns="0" rIns="0" bIns="0" rtlCol="0"/>
          <a:lstStyle/>
          <a:p>
            <a:endParaRPr sz="2400"/>
          </a:p>
        </p:txBody>
      </p:sp>
      <p:sp>
        <p:nvSpPr>
          <p:cNvPr id="36" name="object 36"/>
          <p:cNvSpPr/>
          <p:nvPr/>
        </p:nvSpPr>
        <p:spPr>
          <a:xfrm>
            <a:off x="6090235" y="5100618"/>
            <a:ext cx="54187" cy="83820"/>
          </a:xfrm>
          <a:custGeom>
            <a:avLst/>
            <a:gdLst/>
            <a:ahLst/>
            <a:cxnLst/>
            <a:rect l="l" t="t" r="r" b="b"/>
            <a:pathLst>
              <a:path w="40639" h="62864">
                <a:moveTo>
                  <a:pt x="27279" y="27279"/>
                </a:moveTo>
                <a:lnTo>
                  <a:pt x="0" y="14098"/>
                </a:lnTo>
                <a:lnTo>
                  <a:pt x="39598" y="62631"/>
                </a:lnTo>
                <a:lnTo>
                  <a:pt x="40460" y="0"/>
                </a:lnTo>
                <a:lnTo>
                  <a:pt x="27279" y="27279"/>
                </a:lnTo>
                <a:close/>
              </a:path>
            </a:pathLst>
          </a:custGeom>
          <a:ln w="19049">
            <a:solidFill>
              <a:srgbClr val="666666"/>
            </a:solidFill>
          </a:ln>
        </p:spPr>
        <p:txBody>
          <a:bodyPr wrap="square" lIns="0" tIns="0" rIns="0" bIns="0" rtlCol="0"/>
          <a:lstStyle/>
          <a:p>
            <a:endParaRPr sz="2400"/>
          </a:p>
        </p:txBody>
      </p:sp>
      <p:sp>
        <p:nvSpPr>
          <p:cNvPr id="37" name="object 37"/>
          <p:cNvSpPr/>
          <p:nvPr/>
        </p:nvSpPr>
        <p:spPr>
          <a:xfrm>
            <a:off x="5694035" y="1477375"/>
            <a:ext cx="306493" cy="2479040"/>
          </a:xfrm>
          <a:custGeom>
            <a:avLst/>
            <a:gdLst/>
            <a:ahLst/>
            <a:cxnLst/>
            <a:rect l="l" t="t" r="r" b="b"/>
            <a:pathLst>
              <a:path w="229870" h="1859280">
                <a:moveTo>
                  <a:pt x="0" y="0"/>
                </a:moveTo>
                <a:lnTo>
                  <a:pt x="229597" y="1859106"/>
                </a:lnTo>
              </a:path>
            </a:pathLst>
          </a:custGeom>
          <a:ln w="19049">
            <a:solidFill>
              <a:srgbClr val="666666"/>
            </a:solidFill>
          </a:ln>
        </p:spPr>
        <p:txBody>
          <a:bodyPr wrap="square" lIns="0" tIns="0" rIns="0" bIns="0" rtlCol="0"/>
          <a:lstStyle/>
          <a:p>
            <a:endParaRPr sz="2400"/>
          </a:p>
        </p:txBody>
      </p:sp>
      <p:sp>
        <p:nvSpPr>
          <p:cNvPr id="38" name="object 38"/>
          <p:cNvSpPr/>
          <p:nvPr/>
        </p:nvSpPr>
        <p:spPr>
          <a:xfrm>
            <a:off x="5968317" y="3924332"/>
            <a:ext cx="56727" cy="82125"/>
          </a:xfrm>
          <a:custGeom>
            <a:avLst/>
            <a:gdLst/>
            <a:ahLst/>
            <a:cxnLst/>
            <a:rect l="l" t="t" r="r" b="b"/>
            <a:pathLst>
              <a:path w="42545" h="61594">
                <a:moveTo>
                  <a:pt x="37026" y="23887"/>
                </a:moveTo>
                <a:lnTo>
                  <a:pt x="23887" y="23887"/>
                </a:lnTo>
                <a:lnTo>
                  <a:pt x="42523" y="0"/>
                </a:lnTo>
                <a:lnTo>
                  <a:pt x="37026" y="23887"/>
                </a:lnTo>
                <a:close/>
              </a:path>
              <a:path w="42545" h="61594">
                <a:moveTo>
                  <a:pt x="28476" y="61042"/>
                </a:moveTo>
                <a:lnTo>
                  <a:pt x="0" y="5251"/>
                </a:lnTo>
                <a:lnTo>
                  <a:pt x="23887" y="23887"/>
                </a:lnTo>
                <a:lnTo>
                  <a:pt x="37026" y="23887"/>
                </a:lnTo>
                <a:lnTo>
                  <a:pt x="28476" y="61042"/>
                </a:lnTo>
                <a:close/>
              </a:path>
            </a:pathLst>
          </a:custGeom>
          <a:solidFill>
            <a:srgbClr val="666666"/>
          </a:solidFill>
        </p:spPr>
        <p:txBody>
          <a:bodyPr wrap="square" lIns="0" tIns="0" rIns="0" bIns="0" rtlCol="0"/>
          <a:lstStyle/>
          <a:p>
            <a:endParaRPr sz="2400"/>
          </a:p>
        </p:txBody>
      </p:sp>
      <p:sp>
        <p:nvSpPr>
          <p:cNvPr id="39" name="object 39"/>
          <p:cNvSpPr/>
          <p:nvPr/>
        </p:nvSpPr>
        <p:spPr>
          <a:xfrm>
            <a:off x="5968317" y="3924332"/>
            <a:ext cx="56727" cy="82125"/>
          </a:xfrm>
          <a:custGeom>
            <a:avLst/>
            <a:gdLst/>
            <a:ahLst/>
            <a:cxnLst/>
            <a:rect l="l" t="t" r="r" b="b"/>
            <a:pathLst>
              <a:path w="42545" h="61594">
                <a:moveTo>
                  <a:pt x="23887" y="23887"/>
                </a:moveTo>
                <a:lnTo>
                  <a:pt x="0" y="5251"/>
                </a:lnTo>
                <a:lnTo>
                  <a:pt x="28476" y="61042"/>
                </a:lnTo>
                <a:lnTo>
                  <a:pt x="42523" y="0"/>
                </a:lnTo>
                <a:lnTo>
                  <a:pt x="23887" y="23887"/>
                </a:lnTo>
                <a:close/>
              </a:path>
            </a:pathLst>
          </a:custGeom>
          <a:ln w="19049">
            <a:solidFill>
              <a:srgbClr val="666666"/>
            </a:solidFill>
          </a:ln>
        </p:spPr>
        <p:txBody>
          <a:bodyPr wrap="square" lIns="0" tIns="0" rIns="0" bIns="0" rtlCol="0"/>
          <a:lstStyle/>
          <a:p>
            <a:endParaRPr sz="2400"/>
          </a:p>
        </p:txBody>
      </p:sp>
      <p:sp>
        <p:nvSpPr>
          <p:cNvPr id="40" name="object 40"/>
          <p:cNvSpPr/>
          <p:nvPr/>
        </p:nvSpPr>
        <p:spPr>
          <a:xfrm>
            <a:off x="5694035" y="1477375"/>
            <a:ext cx="1165013" cy="269240"/>
          </a:xfrm>
          <a:custGeom>
            <a:avLst/>
            <a:gdLst/>
            <a:ahLst/>
            <a:cxnLst/>
            <a:rect l="l" t="t" r="r" b="b"/>
            <a:pathLst>
              <a:path w="873760" h="201930">
                <a:moveTo>
                  <a:pt x="0" y="0"/>
                </a:moveTo>
                <a:lnTo>
                  <a:pt x="873291" y="201894"/>
                </a:lnTo>
              </a:path>
            </a:pathLst>
          </a:custGeom>
          <a:ln w="19049">
            <a:solidFill>
              <a:srgbClr val="666666"/>
            </a:solidFill>
          </a:ln>
        </p:spPr>
        <p:txBody>
          <a:bodyPr wrap="square" lIns="0" tIns="0" rIns="0" bIns="0" rtlCol="0"/>
          <a:lstStyle/>
          <a:p>
            <a:endParaRPr sz="2400"/>
          </a:p>
        </p:txBody>
      </p:sp>
      <p:sp>
        <p:nvSpPr>
          <p:cNvPr id="41" name="object 41"/>
          <p:cNvSpPr/>
          <p:nvPr/>
        </p:nvSpPr>
        <p:spPr>
          <a:xfrm>
            <a:off x="6824160" y="1712303"/>
            <a:ext cx="82973" cy="55880"/>
          </a:xfrm>
          <a:custGeom>
            <a:avLst/>
            <a:gdLst/>
            <a:ahLst/>
            <a:cxnLst/>
            <a:rect l="l" t="t" r="r" b="b"/>
            <a:pathLst>
              <a:path w="62229" h="41909">
                <a:moveTo>
                  <a:pt x="0" y="41745"/>
                </a:moveTo>
                <a:lnTo>
                  <a:pt x="25698" y="25698"/>
                </a:lnTo>
                <a:lnTo>
                  <a:pt x="9651" y="0"/>
                </a:lnTo>
                <a:lnTo>
                  <a:pt x="62172" y="34130"/>
                </a:lnTo>
                <a:lnTo>
                  <a:pt x="0" y="41745"/>
                </a:lnTo>
                <a:close/>
              </a:path>
            </a:pathLst>
          </a:custGeom>
          <a:solidFill>
            <a:srgbClr val="666666"/>
          </a:solidFill>
        </p:spPr>
        <p:txBody>
          <a:bodyPr wrap="square" lIns="0" tIns="0" rIns="0" bIns="0" rtlCol="0"/>
          <a:lstStyle/>
          <a:p>
            <a:endParaRPr sz="2400"/>
          </a:p>
        </p:txBody>
      </p:sp>
      <p:sp>
        <p:nvSpPr>
          <p:cNvPr id="42" name="object 42"/>
          <p:cNvSpPr/>
          <p:nvPr/>
        </p:nvSpPr>
        <p:spPr>
          <a:xfrm>
            <a:off x="6824160" y="1712303"/>
            <a:ext cx="82973" cy="55880"/>
          </a:xfrm>
          <a:custGeom>
            <a:avLst/>
            <a:gdLst/>
            <a:ahLst/>
            <a:cxnLst/>
            <a:rect l="l" t="t" r="r" b="b"/>
            <a:pathLst>
              <a:path w="62229" h="41909">
                <a:moveTo>
                  <a:pt x="25698" y="25698"/>
                </a:moveTo>
                <a:lnTo>
                  <a:pt x="0" y="41745"/>
                </a:lnTo>
                <a:lnTo>
                  <a:pt x="62172" y="34130"/>
                </a:lnTo>
                <a:lnTo>
                  <a:pt x="9651" y="0"/>
                </a:lnTo>
                <a:lnTo>
                  <a:pt x="25698" y="25698"/>
                </a:lnTo>
                <a:close/>
              </a:path>
            </a:pathLst>
          </a:custGeom>
          <a:ln w="19049">
            <a:solidFill>
              <a:srgbClr val="666666"/>
            </a:solidFill>
          </a:ln>
        </p:spPr>
        <p:txBody>
          <a:bodyPr wrap="square" lIns="0" tIns="0" rIns="0" bIns="0" rtlCol="0"/>
          <a:lstStyle/>
          <a:p>
            <a:endParaRPr sz="2400"/>
          </a:p>
        </p:txBody>
      </p:sp>
      <p:sp>
        <p:nvSpPr>
          <p:cNvPr id="43" name="object 43"/>
          <p:cNvSpPr/>
          <p:nvPr/>
        </p:nvSpPr>
        <p:spPr>
          <a:xfrm>
            <a:off x="6943148" y="2528627"/>
            <a:ext cx="76200" cy="325967"/>
          </a:xfrm>
          <a:custGeom>
            <a:avLst/>
            <a:gdLst/>
            <a:ahLst/>
            <a:cxnLst/>
            <a:rect l="l" t="t" r="r" b="b"/>
            <a:pathLst>
              <a:path w="57150" h="244475">
                <a:moveTo>
                  <a:pt x="0" y="0"/>
                </a:moveTo>
                <a:lnTo>
                  <a:pt x="56633" y="243905"/>
                </a:lnTo>
              </a:path>
            </a:pathLst>
          </a:custGeom>
          <a:ln w="19049">
            <a:solidFill>
              <a:srgbClr val="666666"/>
            </a:solidFill>
          </a:ln>
        </p:spPr>
        <p:txBody>
          <a:bodyPr wrap="square" lIns="0" tIns="0" rIns="0" bIns="0" rtlCol="0"/>
          <a:lstStyle/>
          <a:p>
            <a:endParaRPr sz="2400"/>
          </a:p>
        </p:txBody>
      </p:sp>
      <p:sp>
        <p:nvSpPr>
          <p:cNvPr id="44" name="object 44"/>
          <p:cNvSpPr/>
          <p:nvPr/>
        </p:nvSpPr>
        <p:spPr>
          <a:xfrm>
            <a:off x="6984375" y="2819550"/>
            <a:ext cx="55880" cy="82973"/>
          </a:xfrm>
          <a:custGeom>
            <a:avLst/>
            <a:gdLst/>
            <a:ahLst/>
            <a:cxnLst/>
            <a:rect l="l" t="t" r="r" b="b"/>
            <a:pathLst>
              <a:path w="41910" h="62230">
                <a:moveTo>
                  <a:pt x="38612" y="25713"/>
                </a:moveTo>
                <a:lnTo>
                  <a:pt x="25713" y="25713"/>
                </a:lnTo>
                <a:lnTo>
                  <a:pt x="41736" y="0"/>
                </a:lnTo>
                <a:lnTo>
                  <a:pt x="38612" y="25713"/>
                </a:lnTo>
                <a:close/>
              </a:path>
              <a:path w="41910" h="62230">
                <a:moveTo>
                  <a:pt x="34181" y="62180"/>
                </a:moveTo>
                <a:lnTo>
                  <a:pt x="0" y="9691"/>
                </a:lnTo>
                <a:lnTo>
                  <a:pt x="25713" y="25713"/>
                </a:lnTo>
                <a:lnTo>
                  <a:pt x="38612" y="25713"/>
                </a:lnTo>
                <a:lnTo>
                  <a:pt x="34181" y="62180"/>
                </a:lnTo>
                <a:close/>
              </a:path>
            </a:pathLst>
          </a:custGeom>
          <a:solidFill>
            <a:srgbClr val="666666"/>
          </a:solidFill>
        </p:spPr>
        <p:txBody>
          <a:bodyPr wrap="square" lIns="0" tIns="0" rIns="0" bIns="0" rtlCol="0"/>
          <a:lstStyle/>
          <a:p>
            <a:endParaRPr sz="2400"/>
          </a:p>
        </p:txBody>
      </p:sp>
      <p:sp>
        <p:nvSpPr>
          <p:cNvPr id="45" name="object 45"/>
          <p:cNvSpPr/>
          <p:nvPr/>
        </p:nvSpPr>
        <p:spPr>
          <a:xfrm>
            <a:off x="6984375" y="2819550"/>
            <a:ext cx="55880" cy="82973"/>
          </a:xfrm>
          <a:custGeom>
            <a:avLst/>
            <a:gdLst/>
            <a:ahLst/>
            <a:cxnLst/>
            <a:rect l="l" t="t" r="r" b="b"/>
            <a:pathLst>
              <a:path w="41910" h="62230">
                <a:moveTo>
                  <a:pt x="25713" y="25713"/>
                </a:moveTo>
                <a:lnTo>
                  <a:pt x="0" y="9691"/>
                </a:lnTo>
                <a:lnTo>
                  <a:pt x="34181" y="62180"/>
                </a:lnTo>
                <a:lnTo>
                  <a:pt x="41736" y="0"/>
                </a:lnTo>
                <a:lnTo>
                  <a:pt x="25713" y="25713"/>
                </a:lnTo>
                <a:close/>
              </a:path>
            </a:pathLst>
          </a:custGeom>
          <a:ln w="19049">
            <a:solidFill>
              <a:srgbClr val="666666"/>
            </a:solidFill>
          </a:ln>
        </p:spPr>
        <p:txBody>
          <a:bodyPr wrap="square" lIns="0" tIns="0" rIns="0" bIns="0" rtlCol="0"/>
          <a:lstStyle/>
          <a:p>
            <a:endParaRPr sz="2400"/>
          </a:p>
        </p:txBody>
      </p:sp>
      <p:sp>
        <p:nvSpPr>
          <p:cNvPr id="46" name="object 46"/>
          <p:cNvSpPr/>
          <p:nvPr/>
        </p:nvSpPr>
        <p:spPr>
          <a:xfrm>
            <a:off x="6281035" y="819690"/>
            <a:ext cx="682412" cy="276860"/>
          </a:xfrm>
          <a:custGeom>
            <a:avLst/>
            <a:gdLst/>
            <a:ahLst/>
            <a:cxnLst/>
            <a:rect l="l" t="t" r="r" b="b"/>
            <a:pathLst>
              <a:path w="511810" h="207644">
                <a:moveTo>
                  <a:pt x="0" y="207363"/>
                </a:moveTo>
                <a:lnTo>
                  <a:pt x="511299" y="0"/>
                </a:lnTo>
              </a:path>
            </a:pathLst>
          </a:custGeom>
          <a:ln w="19049">
            <a:solidFill>
              <a:srgbClr val="666666"/>
            </a:solidFill>
          </a:ln>
        </p:spPr>
        <p:txBody>
          <a:bodyPr wrap="square" lIns="0" tIns="0" rIns="0" bIns="0" rtlCol="0"/>
          <a:lstStyle/>
          <a:p>
            <a:endParaRPr sz="2400"/>
          </a:p>
        </p:txBody>
      </p:sp>
      <p:sp>
        <p:nvSpPr>
          <p:cNvPr id="47" name="object 47"/>
          <p:cNvSpPr/>
          <p:nvPr/>
        </p:nvSpPr>
        <p:spPr>
          <a:xfrm>
            <a:off x="6925563" y="800930"/>
            <a:ext cx="83820" cy="56727"/>
          </a:xfrm>
          <a:custGeom>
            <a:avLst/>
            <a:gdLst/>
            <a:ahLst/>
            <a:cxnLst/>
            <a:rect l="l" t="t" r="r" b="b"/>
            <a:pathLst>
              <a:path w="62864" h="42545">
                <a:moveTo>
                  <a:pt x="16102" y="41974"/>
                </a:moveTo>
                <a:lnTo>
                  <a:pt x="27903" y="14069"/>
                </a:lnTo>
                <a:lnTo>
                  <a:pt x="0" y="2268"/>
                </a:lnTo>
                <a:lnTo>
                  <a:pt x="62596" y="0"/>
                </a:lnTo>
                <a:lnTo>
                  <a:pt x="16102" y="41974"/>
                </a:lnTo>
                <a:close/>
              </a:path>
            </a:pathLst>
          </a:custGeom>
          <a:solidFill>
            <a:srgbClr val="666666"/>
          </a:solidFill>
        </p:spPr>
        <p:txBody>
          <a:bodyPr wrap="square" lIns="0" tIns="0" rIns="0" bIns="0" rtlCol="0"/>
          <a:lstStyle/>
          <a:p>
            <a:endParaRPr sz="2400"/>
          </a:p>
        </p:txBody>
      </p:sp>
      <p:sp>
        <p:nvSpPr>
          <p:cNvPr id="48" name="object 48"/>
          <p:cNvSpPr/>
          <p:nvPr/>
        </p:nvSpPr>
        <p:spPr>
          <a:xfrm>
            <a:off x="6925563" y="800930"/>
            <a:ext cx="83820" cy="56727"/>
          </a:xfrm>
          <a:custGeom>
            <a:avLst/>
            <a:gdLst/>
            <a:ahLst/>
            <a:cxnLst/>
            <a:rect l="l" t="t" r="r" b="b"/>
            <a:pathLst>
              <a:path w="62864" h="42545">
                <a:moveTo>
                  <a:pt x="27903" y="14069"/>
                </a:moveTo>
                <a:lnTo>
                  <a:pt x="16102" y="41974"/>
                </a:lnTo>
                <a:lnTo>
                  <a:pt x="62596" y="0"/>
                </a:lnTo>
                <a:lnTo>
                  <a:pt x="0" y="2268"/>
                </a:lnTo>
                <a:lnTo>
                  <a:pt x="27903" y="14069"/>
                </a:lnTo>
                <a:close/>
              </a:path>
            </a:pathLst>
          </a:custGeom>
          <a:ln w="19049">
            <a:solidFill>
              <a:srgbClr val="666666"/>
            </a:solidFill>
          </a:ln>
        </p:spPr>
        <p:txBody>
          <a:bodyPr wrap="square" lIns="0" tIns="0" rIns="0" bIns="0" rtlCol="0"/>
          <a:lstStyle/>
          <a:p>
            <a:endParaRPr sz="2400"/>
          </a:p>
        </p:txBody>
      </p:sp>
      <p:sp>
        <p:nvSpPr>
          <p:cNvPr id="49" name="object 49"/>
          <p:cNvSpPr/>
          <p:nvPr/>
        </p:nvSpPr>
        <p:spPr>
          <a:xfrm>
            <a:off x="7944601" y="1168300"/>
            <a:ext cx="1104900" cy="1578187"/>
          </a:xfrm>
          <a:custGeom>
            <a:avLst/>
            <a:gdLst/>
            <a:ahLst/>
            <a:cxnLst/>
            <a:rect l="l" t="t" r="r" b="b"/>
            <a:pathLst>
              <a:path w="828675" h="1183639">
                <a:moveTo>
                  <a:pt x="0" y="0"/>
                </a:moveTo>
                <a:lnTo>
                  <a:pt x="828652" y="1183420"/>
                </a:lnTo>
              </a:path>
            </a:pathLst>
          </a:custGeom>
          <a:ln w="19049">
            <a:solidFill>
              <a:srgbClr val="666666"/>
            </a:solidFill>
          </a:ln>
        </p:spPr>
        <p:txBody>
          <a:bodyPr wrap="square" lIns="0" tIns="0" rIns="0" bIns="0" rtlCol="0"/>
          <a:lstStyle/>
          <a:p>
            <a:endParaRPr sz="2400"/>
          </a:p>
        </p:txBody>
      </p:sp>
      <p:graphicFrame>
        <p:nvGraphicFramePr>
          <p:cNvPr id="50" name="object 50"/>
          <p:cNvGraphicFramePr>
            <a:graphicFrameLocks noGrp="1"/>
          </p:cNvGraphicFramePr>
          <p:nvPr/>
        </p:nvGraphicFramePr>
        <p:xfrm>
          <a:off x="7018188" y="3907046"/>
          <a:ext cx="2316480" cy="1218353"/>
        </p:xfrm>
        <a:graphic>
          <a:graphicData uri="http://schemas.openxmlformats.org/drawingml/2006/table">
            <a:tbl>
              <a:tblPr firstRow="1" bandRow="1">
                <a:tableStyleId>{2D5ABB26-0587-4C30-8999-92F81FD0307C}</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tblGrid>
              <a:tr h="762000">
                <a:tc gridSpan="2">
                  <a:txBody>
                    <a:bodyPr/>
                    <a:lstStyle/>
                    <a:p>
                      <a:pPr marL="9525" algn="ctr">
                        <a:lnSpc>
                          <a:spcPts val="1675"/>
                        </a:lnSpc>
                        <a:spcBef>
                          <a:spcPts val="170"/>
                        </a:spcBef>
                      </a:pPr>
                      <a:r>
                        <a:rPr sz="1900" spc="-5" dirty="0">
                          <a:latin typeface="Arial"/>
                          <a:cs typeface="Arial"/>
                        </a:rPr>
                        <a:t>write-home-timeline</a:t>
                      </a:r>
                      <a:endParaRPr sz="1900">
                        <a:latin typeface="Arial"/>
                        <a:cs typeface="Arial"/>
                      </a:endParaRPr>
                    </a:p>
                    <a:p>
                      <a:pPr marL="8255" algn="ctr">
                        <a:lnSpc>
                          <a:spcPts val="1195"/>
                        </a:lnSpc>
                      </a:pPr>
                      <a:r>
                        <a:rPr sz="1300" i="1" spc="-10" dirty="0">
                          <a:latin typeface="Arial"/>
                          <a:cs typeface="Arial"/>
                        </a:rPr>
                        <a:t>FanoutHomeTimelines</a:t>
                      </a:r>
                      <a:endParaRPr sz="1300">
                        <a:latin typeface="Arial"/>
                        <a:cs typeface="Arial"/>
                      </a:endParaRPr>
                    </a:p>
                    <a:p>
                      <a:pPr marL="9525" algn="ctr">
                        <a:lnSpc>
                          <a:spcPct val="100000"/>
                        </a:lnSpc>
                      </a:pPr>
                      <a:r>
                        <a:rPr sz="1300" b="1" dirty="0">
                          <a:latin typeface="Arial"/>
                          <a:cs typeface="Arial"/>
                        </a:rPr>
                        <a:t>(640μs)</a:t>
                      </a:r>
                      <a:endParaRPr sz="1300">
                        <a:latin typeface="Arial"/>
                        <a:cs typeface="Arial"/>
                      </a:endParaRPr>
                    </a:p>
                  </a:txBody>
                  <a:tcPr marL="0" marR="0" marT="2878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4CCCC"/>
                    </a:solidFill>
                  </a:tcPr>
                </a:tc>
                <a:tc hMerge="1">
                  <a:txBody>
                    <a:bodyPr/>
                    <a:lstStyle/>
                    <a:p>
                      <a:endParaRPr/>
                    </a:p>
                  </a:txBody>
                  <a:tcPr marL="0" marR="0" marT="0" marB="0"/>
                </a:tc>
                <a:extLst>
                  <a:ext uri="{0D108BD9-81ED-4DB2-BD59-A6C34878D82A}">
                    <a16:rowId xmlns:a16="http://schemas.microsoft.com/office/drawing/2014/main" val="10000"/>
                  </a:ext>
                </a:extLst>
              </a:tr>
              <a:tr h="456353">
                <a:tc>
                  <a:txBody>
                    <a:bodyPr/>
                    <a:lstStyle/>
                    <a:p>
                      <a:pPr>
                        <a:lnSpc>
                          <a:spcPct val="100000"/>
                        </a:lnSpc>
                      </a:pPr>
                      <a:endParaRPr sz="1600">
                        <a:latin typeface="Times New Roman"/>
                        <a:cs typeface="Times New Roman"/>
                      </a:endParaRPr>
                    </a:p>
                  </a:txBody>
                  <a:tcPr marL="0" marR="0" marT="0" marB="0">
                    <a:lnR w="19050">
                      <a:solidFill>
                        <a:srgbClr val="666666"/>
                      </a:solidFill>
                      <a:prstDash val="solid"/>
                    </a:lnR>
                    <a:lnT w="9525">
                      <a:solidFill>
                        <a:srgbClr val="000000"/>
                      </a:solidFill>
                      <a:prstDash val="solid"/>
                    </a:lnT>
                  </a:tcPr>
                </a:tc>
                <a:tc>
                  <a:txBody>
                    <a:bodyPr/>
                    <a:lstStyle/>
                    <a:p>
                      <a:pPr>
                        <a:lnSpc>
                          <a:spcPct val="100000"/>
                        </a:lnSpc>
                      </a:pPr>
                      <a:endParaRPr sz="1600">
                        <a:latin typeface="Times New Roman"/>
                        <a:cs typeface="Times New Roman"/>
                      </a:endParaRPr>
                    </a:p>
                  </a:txBody>
                  <a:tcPr marL="0" marR="0" marT="0" marB="0">
                    <a:lnL w="19050">
                      <a:solidFill>
                        <a:srgbClr val="666666"/>
                      </a:solidFill>
                      <a:prstDash val="solid"/>
                    </a:lnL>
                    <a:lnT w="9525">
                      <a:solidFill>
                        <a:srgbClr val="000000"/>
                      </a:solidFill>
                      <a:prstDash val="solid"/>
                    </a:lnT>
                  </a:tcPr>
                </a:tc>
                <a:extLst>
                  <a:ext uri="{0D108BD9-81ED-4DB2-BD59-A6C34878D82A}">
                    <a16:rowId xmlns:a16="http://schemas.microsoft.com/office/drawing/2014/main" val="10001"/>
                  </a:ext>
                </a:extLst>
              </a:tr>
            </a:tbl>
          </a:graphicData>
        </a:graphic>
      </p:graphicFrame>
      <p:sp>
        <p:nvSpPr>
          <p:cNvPr id="51" name="object 51"/>
          <p:cNvSpPr/>
          <p:nvPr/>
        </p:nvSpPr>
        <p:spPr>
          <a:xfrm>
            <a:off x="8996989" y="2693712"/>
            <a:ext cx="93812" cy="106069"/>
          </a:xfrm>
          <a:prstGeom prst="rect">
            <a:avLst/>
          </a:prstGeom>
          <a:blipFill>
            <a:blip r:embed="rId3" cstate="print"/>
            <a:stretch>
              <a:fillRect/>
            </a:stretch>
          </a:blipFill>
        </p:spPr>
        <p:txBody>
          <a:bodyPr wrap="square" lIns="0" tIns="0" rIns="0" bIns="0" rtlCol="0"/>
          <a:lstStyle/>
          <a:p>
            <a:endParaRPr sz="2400"/>
          </a:p>
        </p:txBody>
      </p:sp>
      <p:sp>
        <p:nvSpPr>
          <p:cNvPr id="52" name="object 52"/>
          <p:cNvSpPr/>
          <p:nvPr/>
        </p:nvSpPr>
        <p:spPr>
          <a:xfrm>
            <a:off x="7944601" y="1168300"/>
            <a:ext cx="1253913" cy="397933"/>
          </a:xfrm>
          <a:custGeom>
            <a:avLst/>
            <a:gdLst/>
            <a:ahLst/>
            <a:cxnLst/>
            <a:rect l="l" t="t" r="r" b="b"/>
            <a:pathLst>
              <a:path w="940434" h="298450">
                <a:moveTo>
                  <a:pt x="0" y="0"/>
                </a:moveTo>
                <a:lnTo>
                  <a:pt x="940363" y="297978"/>
                </a:lnTo>
              </a:path>
            </a:pathLst>
          </a:custGeom>
          <a:ln w="19049">
            <a:solidFill>
              <a:srgbClr val="666666"/>
            </a:solidFill>
          </a:ln>
        </p:spPr>
        <p:txBody>
          <a:bodyPr wrap="square" lIns="0" tIns="0" rIns="0" bIns="0" rtlCol="0"/>
          <a:lstStyle/>
          <a:p>
            <a:endParaRPr sz="2400"/>
          </a:p>
        </p:txBody>
      </p:sp>
      <p:sp>
        <p:nvSpPr>
          <p:cNvPr id="53" name="object 53"/>
          <p:cNvSpPr/>
          <p:nvPr/>
        </p:nvSpPr>
        <p:spPr>
          <a:xfrm>
            <a:off x="9162561" y="1529748"/>
            <a:ext cx="83820" cy="55033"/>
          </a:xfrm>
          <a:custGeom>
            <a:avLst/>
            <a:gdLst/>
            <a:ahLst/>
            <a:cxnLst/>
            <a:rect l="l" t="t" r="r" b="b"/>
            <a:pathLst>
              <a:path w="62865" h="41275">
                <a:moveTo>
                  <a:pt x="0" y="40844"/>
                </a:moveTo>
                <a:lnTo>
                  <a:pt x="26893" y="26893"/>
                </a:lnTo>
                <a:lnTo>
                  <a:pt x="12942" y="0"/>
                </a:lnTo>
                <a:lnTo>
                  <a:pt x="62581" y="38202"/>
                </a:lnTo>
                <a:lnTo>
                  <a:pt x="0" y="40844"/>
                </a:lnTo>
                <a:close/>
              </a:path>
            </a:pathLst>
          </a:custGeom>
          <a:solidFill>
            <a:srgbClr val="666666"/>
          </a:solidFill>
        </p:spPr>
        <p:txBody>
          <a:bodyPr wrap="square" lIns="0" tIns="0" rIns="0" bIns="0" rtlCol="0"/>
          <a:lstStyle/>
          <a:p>
            <a:endParaRPr sz="2400"/>
          </a:p>
        </p:txBody>
      </p:sp>
      <p:sp>
        <p:nvSpPr>
          <p:cNvPr id="54" name="object 54"/>
          <p:cNvSpPr/>
          <p:nvPr/>
        </p:nvSpPr>
        <p:spPr>
          <a:xfrm>
            <a:off x="9162561" y="1529748"/>
            <a:ext cx="83820" cy="55033"/>
          </a:xfrm>
          <a:custGeom>
            <a:avLst/>
            <a:gdLst/>
            <a:ahLst/>
            <a:cxnLst/>
            <a:rect l="l" t="t" r="r" b="b"/>
            <a:pathLst>
              <a:path w="62865" h="41275">
                <a:moveTo>
                  <a:pt x="26893" y="26893"/>
                </a:moveTo>
                <a:lnTo>
                  <a:pt x="0" y="40844"/>
                </a:lnTo>
                <a:lnTo>
                  <a:pt x="62581" y="38202"/>
                </a:lnTo>
                <a:lnTo>
                  <a:pt x="12942" y="0"/>
                </a:lnTo>
                <a:lnTo>
                  <a:pt x="26893" y="26893"/>
                </a:lnTo>
                <a:close/>
              </a:path>
            </a:pathLst>
          </a:custGeom>
          <a:ln w="19049">
            <a:solidFill>
              <a:srgbClr val="666666"/>
            </a:solidFill>
          </a:ln>
        </p:spPr>
        <p:txBody>
          <a:bodyPr wrap="square" lIns="0" tIns="0" rIns="0" bIns="0" rtlCol="0"/>
          <a:lstStyle/>
          <a:p>
            <a:endParaRPr sz="2400"/>
          </a:p>
        </p:txBody>
      </p:sp>
      <p:sp>
        <p:nvSpPr>
          <p:cNvPr id="55" name="object 55"/>
          <p:cNvSpPr/>
          <p:nvPr/>
        </p:nvSpPr>
        <p:spPr>
          <a:xfrm>
            <a:off x="7944601" y="1168300"/>
            <a:ext cx="231140" cy="2658533"/>
          </a:xfrm>
          <a:custGeom>
            <a:avLst/>
            <a:gdLst/>
            <a:ahLst/>
            <a:cxnLst/>
            <a:rect l="l" t="t" r="r" b="b"/>
            <a:pathLst>
              <a:path w="173354" h="1993900">
                <a:moveTo>
                  <a:pt x="0" y="0"/>
                </a:moveTo>
                <a:lnTo>
                  <a:pt x="173151" y="1993858"/>
                </a:lnTo>
              </a:path>
            </a:pathLst>
          </a:custGeom>
          <a:ln w="19049">
            <a:solidFill>
              <a:srgbClr val="666666"/>
            </a:solidFill>
          </a:ln>
        </p:spPr>
        <p:txBody>
          <a:bodyPr wrap="square" lIns="0" tIns="0" rIns="0" bIns="0" rtlCol="0"/>
          <a:lstStyle/>
          <a:p>
            <a:endParaRPr sz="2400"/>
          </a:p>
        </p:txBody>
      </p:sp>
      <p:sp>
        <p:nvSpPr>
          <p:cNvPr id="56" name="object 56"/>
          <p:cNvSpPr/>
          <p:nvPr/>
        </p:nvSpPr>
        <p:spPr>
          <a:xfrm>
            <a:off x="8144540" y="3795849"/>
            <a:ext cx="57573" cy="81280"/>
          </a:xfrm>
          <a:custGeom>
            <a:avLst/>
            <a:gdLst/>
            <a:ahLst/>
            <a:cxnLst/>
            <a:rect l="l" t="t" r="r" b="b"/>
            <a:pathLst>
              <a:path w="43179" h="60960">
                <a:moveTo>
                  <a:pt x="36454" y="23196"/>
                </a:moveTo>
                <a:lnTo>
                  <a:pt x="23196" y="23196"/>
                </a:lnTo>
                <a:lnTo>
                  <a:pt x="42685" y="0"/>
                </a:lnTo>
                <a:lnTo>
                  <a:pt x="36454" y="23196"/>
                </a:lnTo>
                <a:close/>
              </a:path>
              <a:path w="43179" h="60960">
                <a:moveTo>
                  <a:pt x="26435" y="60492"/>
                </a:moveTo>
                <a:lnTo>
                  <a:pt x="0" y="3706"/>
                </a:lnTo>
                <a:lnTo>
                  <a:pt x="23196" y="23196"/>
                </a:lnTo>
                <a:lnTo>
                  <a:pt x="36454" y="23196"/>
                </a:lnTo>
                <a:lnTo>
                  <a:pt x="26435" y="60492"/>
                </a:lnTo>
                <a:close/>
              </a:path>
            </a:pathLst>
          </a:custGeom>
          <a:solidFill>
            <a:srgbClr val="666666"/>
          </a:solidFill>
        </p:spPr>
        <p:txBody>
          <a:bodyPr wrap="square" lIns="0" tIns="0" rIns="0" bIns="0" rtlCol="0"/>
          <a:lstStyle/>
          <a:p>
            <a:endParaRPr sz="2400"/>
          </a:p>
        </p:txBody>
      </p:sp>
      <p:sp>
        <p:nvSpPr>
          <p:cNvPr id="57" name="object 57"/>
          <p:cNvSpPr/>
          <p:nvPr/>
        </p:nvSpPr>
        <p:spPr>
          <a:xfrm>
            <a:off x="8144540" y="3795849"/>
            <a:ext cx="57573" cy="81280"/>
          </a:xfrm>
          <a:custGeom>
            <a:avLst/>
            <a:gdLst/>
            <a:ahLst/>
            <a:cxnLst/>
            <a:rect l="l" t="t" r="r" b="b"/>
            <a:pathLst>
              <a:path w="43179" h="60960">
                <a:moveTo>
                  <a:pt x="23196" y="23196"/>
                </a:moveTo>
                <a:lnTo>
                  <a:pt x="0" y="3706"/>
                </a:lnTo>
                <a:lnTo>
                  <a:pt x="26435" y="60492"/>
                </a:lnTo>
                <a:lnTo>
                  <a:pt x="42685" y="0"/>
                </a:lnTo>
                <a:lnTo>
                  <a:pt x="23196" y="23196"/>
                </a:lnTo>
                <a:close/>
              </a:path>
            </a:pathLst>
          </a:custGeom>
          <a:ln w="19049">
            <a:solidFill>
              <a:srgbClr val="666666"/>
            </a:solidFill>
          </a:ln>
        </p:spPr>
        <p:txBody>
          <a:bodyPr wrap="square" lIns="0" tIns="0" rIns="0" bIns="0" rtlCol="0"/>
          <a:lstStyle/>
          <a:p>
            <a:endParaRPr sz="2400"/>
          </a:p>
        </p:txBody>
      </p:sp>
      <p:sp>
        <p:nvSpPr>
          <p:cNvPr id="58" name="object 58"/>
          <p:cNvSpPr/>
          <p:nvPr/>
        </p:nvSpPr>
        <p:spPr>
          <a:xfrm>
            <a:off x="8154374" y="5104183"/>
            <a:ext cx="57573" cy="78740"/>
          </a:xfrm>
          <a:custGeom>
            <a:avLst/>
            <a:gdLst/>
            <a:ahLst/>
            <a:cxnLst/>
            <a:rect l="l" t="t" r="r" b="b"/>
            <a:pathLst>
              <a:path w="43179" h="59054">
                <a:moveTo>
                  <a:pt x="21423" y="58859"/>
                </a:moveTo>
                <a:lnTo>
                  <a:pt x="0" y="0"/>
                </a:lnTo>
                <a:lnTo>
                  <a:pt x="21423" y="21423"/>
                </a:lnTo>
                <a:lnTo>
                  <a:pt x="35049" y="21423"/>
                </a:lnTo>
                <a:lnTo>
                  <a:pt x="21423" y="58859"/>
                </a:lnTo>
                <a:close/>
              </a:path>
              <a:path w="43179" h="59054">
                <a:moveTo>
                  <a:pt x="35049" y="21423"/>
                </a:moveTo>
                <a:lnTo>
                  <a:pt x="21423" y="21423"/>
                </a:lnTo>
                <a:lnTo>
                  <a:pt x="42846" y="0"/>
                </a:lnTo>
                <a:lnTo>
                  <a:pt x="35049" y="21423"/>
                </a:lnTo>
                <a:close/>
              </a:path>
            </a:pathLst>
          </a:custGeom>
          <a:solidFill>
            <a:srgbClr val="666666"/>
          </a:solidFill>
        </p:spPr>
        <p:txBody>
          <a:bodyPr wrap="square" lIns="0" tIns="0" rIns="0" bIns="0" rtlCol="0"/>
          <a:lstStyle/>
          <a:p>
            <a:endParaRPr sz="2400"/>
          </a:p>
        </p:txBody>
      </p:sp>
      <p:sp>
        <p:nvSpPr>
          <p:cNvPr id="59" name="object 59"/>
          <p:cNvSpPr/>
          <p:nvPr/>
        </p:nvSpPr>
        <p:spPr>
          <a:xfrm>
            <a:off x="8154374" y="5104183"/>
            <a:ext cx="57573" cy="78740"/>
          </a:xfrm>
          <a:custGeom>
            <a:avLst/>
            <a:gdLst/>
            <a:ahLst/>
            <a:cxnLst/>
            <a:rect l="l" t="t" r="r" b="b"/>
            <a:pathLst>
              <a:path w="43179" h="59054">
                <a:moveTo>
                  <a:pt x="21423" y="21423"/>
                </a:moveTo>
                <a:lnTo>
                  <a:pt x="0" y="0"/>
                </a:lnTo>
                <a:lnTo>
                  <a:pt x="21423" y="58859"/>
                </a:lnTo>
                <a:lnTo>
                  <a:pt x="42846" y="0"/>
                </a:lnTo>
                <a:lnTo>
                  <a:pt x="21423" y="21423"/>
                </a:lnTo>
                <a:close/>
              </a:path>
            </a:pathLst>
          </a:custGeom>
          <a:ln w="19049">
            <a:solidFill>
              <a:srgbClr val="666666"/>
            </a:solidFill>
          </a:ln>
        </p:spPr>
        <p:txBody>
          <a:bodyPr wrap="square" lIns="0" tIns="0" rIns="0" bIns="0" rtlCol="0"/>
          <a:lstStyle/>
          <a:p>
            <a:endParaRPr sz="2400"/>
          </a:p>
        </p:txBody>
      </p:sp>
      <p:sp>
        <p:nvSpPr>
          <p:cNvPr id="60" name="object 60"/>
          <p:cNvSpPr/>
          <p:nvPr/>
        </p:nvSpPr>
        <p:spPr>
          <a:xfrm>
            <a:off x="4598274" y="714900"/>
            <a:ext cx="439420" cy="329353"/>
          </a:xfrm>
          <a:custGeom>
            <a:avLst/>
            <a:gdLst/>
            <a:ahLst/>
            <a:cxnLst/>
            <a:rect l="l" t="t" r="r" b="b"/>
            <a:pathLst>
              <a:path w="329564" h="247015">
                <a:moveTo>
                  <a:pt x="0" y="0"/>
                </a:moveTo>
                <a:lnTo>
                  <a:pt x="329351" y="246754"/>
                </a:lnTo>
              </a:path>
            </a:pathLst>
          </a:custGeom>
          <a:ln w="19049">
            <a:solidFill>
              <a:srgbClr val="666666"/>
            </a:solidFill>
          </a:ln>
        </p:spPr>
        <p:txBody>
          <a:bodyPr wrap="square" lIns="0" tIns="0" rIns="0" bIns="0" rtlCol="0"/>
          <a:lstStyle/>
          <a:p>
            <a:endParaRPr sz="2400"/>
          </a:p>
        </p:txBody>
      </p:sp>
      <p:sp>
        <p:nvSpPr>
          <p:cNvPr id="61" name="object 61"/>
          <p:cNvSpPr/>
          <p:nvPr/>
        </p:nvSpPr>
        <p:spPr>
          <a:xfrm>
            <a:off x="4984722" y="991218"/>
            <a:ext cx="105335" cy="95316"/>
          </a:xfrm>
          <a:prstGeom prst="rect">
            <a:avLst/>
          </a:prstGeom>
          <a:blipFill>
            <a:blip r:embed="rId4" cstate="print"/>
            <a:stretch>
              <a:fillRect/>
            </a:stretch>
          </a:blipFill>
        </p:spPr>
        <p:txBody>
          <a:bodyPr wrap="square" lIns="0" tIns="0" rIns="0" bIns="0" rtlCol="0"/>
          <a:lstStyle/>
          <a:p>
            <a:endParaRPr sz="2400"/>
          </a:p>
        </p:txBody>
      </p:sp>
      <p:sp>
        <p:nvSpPr>
          <p:cNvPr id="62" name="object 62"/>
          <p:cNvSpPr/>
          <p:nvPr/>
        </p:nvSpPr>
        <p:spPr>
          <a:xfrm>
            <a:off x="3392073" y="1023899"/>
            <a:ext cx="1397000" cy="717127"/>
          </a:xfrm>
          <a:custGeom>
            <a:avLst/>
            <a:gdLst/>
            <a:ahLst/>
            <a:cxnLst/>
            <a:rect l="l" t="t" r="r" b="b"/>
            <a:pathLst>
              <a:path w="1047750" h="537844">
                <a:moveTo>
                  <a:pt x="0" y="0"/>
                </a:moveTo>
                <a:lnTo>
                  <a:pt x="1047118" y="537486"/>
                </a:lnTo>
              </a:path>
            </a:pathLst>
          </a:custGeom>
          <a:ln w="19049">
            <a:solidFill>
              <a:srgbClr val="666666"/>
            </a:solidFill>
          </a:ln>
        </p:spPr>
        <p:txBody>
          <a:bodyPr wrap="square" lIns="0" tIns="0" rIns="0" bIns="0" rtlCol="0"/>
          <a:lstStyle/>
          <a:p>
            <a:endParaRPr sz="2400"/>
          </a:p>
        </p:txBody>
      </p:sp>
      <p:sp>
        <p:nvSpPr>
          <p:cNvPr id="63" name="object 63"/>
          <p:cNvSpPr/>
          <p:nvPr/>
        </p:nvSpPr>
        <p:spPr>
          <a:xfrm>
            <a:off x="4737077" y="1689392"/>
            <a:ext cx="108263" cy="86649"/>
          </a:xfrm>
          <a:prstGeom prst="rect">
            <a:avLst/>
          </a:prstGeom>
          <a:blipFill>
            <a:blip r:embed="rId5" cstate="print"/>
            <a:stretch>
              <a:fillRect/>
            </a:stretch>
          </a:blipFill>
        </p:spPr>
        <p:txBody>
          <a:bodyPr wrap="square" lIns="0" tIns="0" rIns="0" bIns="0" rtlCol="0"/>
          <a:lstStyle/>
          <a:p>
            <a:endParaRPr sz="2400"/>
          </a:p>
        </p:txBody>
      </p:sp>
      <p:sp>
        <p:nvSpPr>
          <p:cNvPr id="64" name="object 64"/>
          <p:cNvSpPr/>
          <p:nvPr/>
        </p:nvSpPr>
        <p:spPr>
          <a:xfrm>
            <a:off x="2896255" y="1023899"/>
            <a:ext cx="496147" cy="1029547"/>
          </a:xfrm>
          <a:custGeom>
            <a:avLst/>
            <a:gdLst/>
            <a:ahLst/>
            <a:cxnLst/>
            <a:rect l="l" t="t" r="r" b="b"/>
            <a:pathLst>
              <a:path w="372110" h="772160">
                <a:moveTo>
                  <a:pt x="371864" y="0"/>
                </a:moveTo>
                <a:lnTo>
                  <a:pt x="0" y="771883"/>
                </a:lnTo>
              </a:path>
            </a:pathLst>
          </a:custGeom>
          <a:ln w="19049">
            <a:solidFill>
              <a:srgbClr val="666666"/>
            </a:solidFill>
          </a:ln>
        </p:spPr>
        <p:txBody>
          <a:bodyPr wrap="square" lIns="0" tIns="0" rIns="0" bIns="0" rtlCol="0"/>
          <a:lstStyle/>
          <a:p>
            <a:endParaRPr sz="2400"/>
          </a:p>
        </p:txBody>
      </p:sp>
      <p:sp>
        <p:nvSpPr>
          <p:cNvPr id="65" name="object 65"/>
          <p:cNvSpPr/>
          <p:nvPr/>
        </p:nvSpPr>
        <p:spPr>
          <a:xfrm>
            <a:off x="2861889" y="2002246"/>
            <a:ext cx="85195" cy="108500"/>
          </a:xfrm>
          <a:prstGeom prst="rect">
            <a:avLst/>
          </a:prstGeom>
          <a:blipFill>
            <a:blip r:embed="rId6" cstate="print"/>
            <a:stretch>
              <a:fillRect/>
            </a:stretch>
          </a:blipFill>
        </p:spPr>
        <p:txBody>
          <a:bodyPr wrap="square" lIns="0" tIns="0" rIns="0" bIns="0" rtlCol="0"/>
          <a:lstStyle/>
          <a:p>
            <a:endParaRPr sz="2400"/>
          </a:p>
        </p:txBody>
      </p:sp>
      <p:sp>
        <p:nvSpPr>
          <p:cNvPr id="66" name="object 66"/>
          <p:cNvSpPr/>
          <p:nvPr/>
        </p:nvSpPr>
        <p:spPr>
          <a:xfrm>
            <a:off x="1051270" y="1023899"/>
            <a:ext cx="2341033" cy="1099820"/>
          </a:xfrm>
          <a:custGeom>
            <a:avLst/>
            <a:gdLst/>
            <a:ahLst/>
            <a:cxnLst/>
            <a:rect l="l" t="t" r="r" b="b"/>
            <a:pathLst>
              <a:path w="1755775" h="824865">
                <a:moveTo>
                  <a:pt x="1755603" y="0"/>
                </a:moveTo>
                <a:lnTo>
                  <a:pt x="0" y="824254"/>
                </a:lnTo>
              </a:path>
            </a:pathLst>
          </a:custGeom>
          <a:ln w="19049">
            <a:solidFill>
              <a:srgbClr val="666666"/>
            </a:solidFill>
          </a:ln>
        </p:spPr>
        <p:txBody>
          <a:bodyPr wrap="square" lIns="0" tIns="0" rIns="0" bIns="0" rtlCol="0"/>
          <a:lstStyle/>
          <a:p>
            <a:endParaRPr sz="2400"/>
          </a:p>
        </p:txBody>
      </p:sp>
      <p:sp>
        <p:nvSpPr>
          <p:cNvPr id="67" name="object 67"/>
          <p:cNvSpPr/>
          <p:nvPr/>
        </p:nvSpPr>
        <p:spPr>
          <a:xfrm>
            <a:off x="1006086" y="2084908"/>
            <a:ext cx="83820" cy="59267"/>
          </a:xfrm>
          <a:custGeom>
            <a:avLst/>
            <a:gdLst/>
            <a:ahLst/>
            <a:cxnLst/>
            <a:rect l="l" t="t" r="r" b="b"/>
            <a:pathLst>
              <a:path w="62865" h="44450">
                <a:moveTo>
                  <a:pt x="0" y="44407"/>
                </a:moveTo>
                <a:lnTo>
                  <a:pt x="44175" y="0"/>
                </a:lnTo>
                <a:lnTo>
                  <a:pt x="33887" y="28496"/>
                </a:lnTo>
                <a:lnTo>
                  <a:pt x="62384" y="38784"/>
                </a:lnTo>
                <a:lnTo>
                  <a:pt x="0" y="44407"/>
                </a:lnTo>
                <a:close/>
              </a:path>
            </a:pathLst>
          </a:custGeom>
          <a:solidFill>
            <a:srgbClr val="666666"/>
          </a:solidFill>
        </p:spPr>
        <p:txBody>
          <a:bodyPr wrap="square" lIns="0" tIns="0" rIns="0" bIns="0" rtlCol="0"/>
          <a:lstStyle/>
          <a:p>
            <a:endParaRPr sz="2400"/>
          </a:p>
        </p:txBody>
      </p:sp>
      <p:sp>
        <p:nvSpPr>
          <p:cNvPr id="68" name="object 68"/>
          <p:cNvSpPr/>
          <p:nvPr/>
        </p:nvSpPr>
        <p:spPr>
          <a:xfrm>
            <a:off x="1006086" y="2084908"/>
            <a:ext cx="83820" cy="59267"/>
          </a:xfrm>
          <a:custGeom>
            <a:avLst/>
            <a:gdLst/>
            <a:ahLst/>
            <a:cxnLst/>
            <a:rect l="l" t="t" r="r" b="b"/>
            <a:pathLst>
              <a:path w="62865" h="44450">
                <a:moveTo>
                  <a:pt x="33887" y="28496"/>
                </a:moveTo>
                <a:lnTo>
                  <a:pt x="44175" y="0"/>
                </a:lnTo>
                <a:lnTo>
                  <a:pt x="0" y="44407"/>
                </a:lnTo>
                <a:lnTo>
                  <a:pt x="62384" y="38784"/>
                </a:lnTo>
                <a:lnTo>
                  <a:pt x="33887" y="28496"/>
                </a:lnTo>
                <a:close/>
              </a:path>
            </a:pathLst>
          </a:custGeom>
          <a:ln w="19049">
            <a:solidFill>
              <a:srgbClr val="666666"/>
            </a:solidFill>
          </a:ln>
        </p:spPr>
        <p:txBody>
          <a:bodyPr wrap="square" lIns="0" tIns="0" rIns="0" bIns="0" rtlCol="0"/>
          <a:lstStyle/>
          <a:p>
            <a:endParaRPr sz="2400"/>
          </a:p>
        </p:txBody>
      </p:sp>
      <p:sp>
        <p:nvSpPr>
          <p:cNvPr id="69" name="object 69"/>
          <p:cNvSpPr/>
          <p:nvPr/>
        </p:nvSpPr>
        <p:spPr>
          <a:xfrm>
            <a:off x="533386" y="386965"/>
            <a:ext cx="997373" cy="861907"/>
          </a:xfrm>
          <a:custGeom>
            <a:avLst/>
            <a:gdLst/>
            <a:ahLst/>
            <a:cxnLst/>
            <a:rect l="l" t="t" r="r" b="b"/>
            <a:pathLst>
              <a:path w="748030" h="646430">
                <a:moveTo>
                  <a:pt x="662949" y="509699"/>
                </a:moveTo>
                <a:lnTo>
                  <a:pt x="84949" y="509699"/>
                </a:lnTo>
                <a:lnTo>
                  <a:pt x="51883" y="503024"/>
                </a:lnTo>
                <a:lnTo>
                  <a:pt x="24881" y="484818"/>
                </a:lnTo>
                <a:lnTo>
                  <a:pt x="6675" y="457816"/>
                </a:lnTo>
                <a:lnTo>
                  <a:pt x="0" y="424749"/>
                </a:lnTo>
                <a:lnTo>
                  <a:pt x="0" y="84949"/>
                </a:lnTo>
                <a:lnTo>
                  <a:pt x="6675" y="51883"/>
                </a:lnTo>
                <a:lnTo>
                  <a:pt x="24881" y="24881"/>
                </a:lnTo>
                <a:lnTo>
                  <a:pt x="51883" y="6675"/>
                </a:lnTo>
                <a:lnTo>
                  <a:pt x="84949" y="0"/>
                </a:lnTo>
                <a:lnTo>
                  <a:pt x="662949" y="0"/>
                </a:lnTo>
                <a:lnTo>
                  <a:pt x="710080" y="14272"/>
                </a:lnTo>
                <a:lnTo>
                  <a:pt x="741433" y="52441"/>
                </a:lnTo>
                <a:lnTo>
                  <a:pt x="747899" y="84949"/>
                </a:lnTo>
                <a:lnTo>
                  <a:pt x="747899" y="424749"/>
                </a:lnTo>
                <a:lnTo>
                  <a:pt x="741224" y="457816"/>
                </a:lnTo>
                <a:lnTo>
                  <a:pt x="723018" y="484818"/>
                </a:lnTo>
                <a:lnTo>
                  <a:pt x="696016" y="503024"/>
                </a:lnTo>
                <a:lnTo>
                  <a:pt x="662949" y="509699"/>
                </a:lnTo>
                <a:close/>
              </a:path>
              <a:path w="748030" h="646430">
                <a:moveTo>
                  <a:pt x="36998" y="646034"/>
                </a:moveTo>
                <a:lnTo>
                  <a:pt x="124649" y="509699"/>
                </a:lnTo>
                <a:lnTo>
                  <a:pt x="311624" y="509699"/>
                </a:lnTo>
                <a:lnTo>
                  <a:pt x="36998" y="646034"/>
                </a:lnTo>
                <a:close/>
              </a:path>
            </a:pathLst>
          </a:custGeom>
          <a:solidFill>
            <a:srgbClr val="EEEEEE"/>
          </a:solidFill>
        </p:spPr>
        <p:txBody>
          <a:bodyPr wrap="square" lIns="0" tIns="0" rIns="0" bIns="0" rtlCol="0"/>
          <a:lstStyle/>
          <a:p>
            <a:endParaRPr sz="2400"/>
          </a:p>
        </p:txBody>
      </p:sp>
      <p:sp>
        <p:nvSpPr>
          <p:cNvPr id="70" name="object 70"/>
          <p:cNvSpPr/>
          <p:nvPr/>
        </p:nvSpPr>
        <p:spPr>
          <a:xfrm>
            <a:off x="533386" y="386965"/>
            <a:ext cx="997373" cy="861907"/>
          </a:xfrm>
          <a:custGeom>
            <a:avLst/>
            <a:gdLst/>
            <a:ahLst/>
            <a:cxnLst/>
            <a:rect l="l" t="t" r="r" b="b"/>
            <a:pathLst>
              <a:path w="748030" h="646430">
                <a:moveTo>
                  <a:pt x="0" y="84949"/>
                </a:moveTo>
                <a:lnTo>
                  <a:pt x="6675" y="51883"/>
                </a:lnTo>
                <a:lnTo>
                  <a:pt x="24881" y="24881"/>
                </a:lnTo>
                <a:lnTo>
                  <a:pt x="51883" y="6675"/>
                </a:lnTo>
                <a:lnTo>
                  <a:pt x="84949" y="0"/>
                </a:lnTo>
                <a:lnTo>
                  <a:pt x="124649" y="0"/>
                </a:lnTo>
                <a:lnTo>
                  <a:pt x="311624" y="0"/>
                </a:lnTo>
                <a:lnTo>
                  <a:pt x="662949" y="0"/>
                </a:lnTo>
                <a:lnTo>
                  <a:pt x="679600" y="1647"/>
                </a:lnTo>
                <a:lnTo>
                  <a:pt x="723018" y="24881"/>
                </a:lnTo>
                <a:lnTo>
                  <a:pt x="746252" y="68299"/>
                </a:lnTo>
                <a:lnTo>
                  <a:pt x="747899" y="84949"/>
                </a:lnTo>
                <a:lnTo>
                  <a:pt x="747899" y="297324"/>
                </a:lnTo>
                <a:lnTo>
                  <a:pt x="747899" y="424749"/>
                </a:lnTo>
                <a:lnTo>
                  <a:pt x="741224" y="457816"/>
                </a:lnTo>
                <a:lnTo>
                  <a:pt x="723018" y="484818"/>
                </a:lnTo>
                <a:lnTo>
                  <a:pt x="696016" y="503024"/>
                </a:lnTo>
                <a:lnTo>
                  <a:pt x="662949" y="509699"/>
                </a:lnTo>
                <a:lnTo>
                  <a:pt x="311624" y="509699"/>
                </a:lnTo>
                <a:lnTo>
                  <a:pt x="36998" y="646034"/>
                </a:lnTo>
                <a:lnTo>
                  <a:pt x="124649" y="509699"/>
                </a:lnTo>
                <a:lnTo>
                  <a:pt x="84949" y="509699"/>
                </a:lnTo>
                <a:lnTo>
                  <a:pt x="51883" y="503024"/>
                </a:lnTo>
                <a:lnTo>
                  <a:pt x="24881" y="484818"/>
                </a:lnTo>
                <a:lnTo>
                  <a:pt x="6675" y="457816"/>
                </a:lnTo>
                <a:lnTo>
                  <a:pt x="0" y="424749"/>
                </a:lnTo>
                <a:lnTo>
                  <a:pt x="0" y="297324"/>
                </a:lnTo>
                <a:lnTo>
                  <a:pt x="0" y="84949"/>
                </a:lnTo>
                <a:close/>
              </a:path>
            </a:pathLst>
          </a:custGeom>
          <a:ln w="9524">
            <a:solidFill>
              <a:srgbClr val="000000"/>
            </a:solidFill>
          </a:ln>
        </p:spPr>
        <p:txBody>
          <a:bodyPr wrap="square" lIns="0" tIns="0" rIns="0" bIns="0" rtlCol="0"/>
          <a:lstStyle/>
          <a:p>
            <a:endParaRPr sz="2400"/>
          </a:p>
        </p:txBody>
      </p:sp>
      <p:sp>
        <p:nvSpPr>
          <p:cNvPr id="71" name="object 71"/>
          <p:cNvSpPr txBox="1"/>
          <p:nvPr/>
        </p:nvSpPr>
        <p:spPr>
          <a:xfrm>
            <a:off x="676220" y="394874"/>
            <a:ext cx="711200" cy="632651"/>
          </a:xfrm>
          <a:prstGeom prst="rect">
            <a:avLst/>
          </a:prstGeom>
        </p:spPr>
        <p:txBody>
          <a:bodyPr vert="horz" wrap="square" lIns="0" tIns="16933" rIns="0" bIns="0" rtlCol="0">
            <a:spAutoFit/>
          </a:bodyPr>
          <a:lstStyle/>
          <a:p>
            <a:pPr marL="16933" marR="6773" indent="84665">
              <a:spcBef>
                <a:spcPts val="133"/>
              </a:spcBef>
            </a:pPr>
            <a:r>
              <a:rPr sz="2000" spc="-7" dirty="0">
                <a:latin typeface="Arial"/>
                <a:cs typeface="Arial"/>
              </a:rPr>
              <a:t>New  </a:t>
            </a:r>
            <a:r>
              <a:rPr sz="2000" spc="-113" dirty="0">
                <a:latin typeface="Arial"/>
                <a:cs typeface="Arial"/>
              </a:rPr>
              <a:t>T</a:t>
            </a:r>
            <a:r>
              <a:rPr sz="2000" spc="-7" dirty="0">
                <a:latin typeface="Arial"/>
                <a:cs typeface="Arial"/>
              </a:rPr>
              <a:t>weet</a:t>
            </a:r>
            <a:endParaRPr sz="2000">
              <a:latin typeface="Arial"/>
              <a:cs typeface="Arial"/>
            </a:endParaRPr>
          </a:p>
        </p:txBody>
      </p:sp>
      <p:sp>
        <p:nvSpPr>
          <p:cNvPr id="72" name="object 72"/>
          <p:cNvSpPr/>
          <p:nvPr/>
        </p:nvSpPr>
        <p:spPr>
          <a:xfrm>
            <a:off x="1658439" y="627677"/>
            <a:ext cx="448733" cy="351367"/>
          </a:xfrm>
          <a:custGeom>
            <a:avLst/>
            <a:gdLst/>
            <a:ahLst/>
            <a:cxnLst/>
            <a:rect l="l" t="t" r="r" b="b"/>
            <a:pathLst>
              <a:path w="336550" h="263525">
                <a:moveTo>
                  <a:pt x="204449" y="263099"/>
                </a:moveTo>
                <a:lnTo>
                  <a:pt x="204449" y="197324"/>
                </a:lnTo>
                <a:lnTo>
                  <a:pt x="0" y="197324"/>
                </a:lnTo>
                <a:lnTo>
                  <a:pt x="0" y="65774"/>
                </a:lnTo>
                <a:lnTo>
                  <a:pt x="204449" y="65774"/>
                </a:lnTo>
                <a:lnTo>
                  <a:pt x="204449" y="0"/>
                </a:lnTo>
                <a:lnTo>
                  <a:pt x="335999" y="131549"/>
                </a:lnTo>
                <a:lnTo>
                  <a:pt x="204449" y="263099"/>
                </a:lnTo>
                <a:close/>
              </a:path>
            </a:pathLst>
          </a:custGeom>
          <a:solidFill>
            <a:srgbClr val="D9D9D9"/>
          </a:solidFill>
        </p:spPr>
        <p:txBody>
          <a:bodyPr wrap="square" lIns="0" tIns="0" rIns="0" bIns="0" rtlCol="0"/>
          <a:lstStyle/>
          <a:p>
            <a:endParaRPr sz="2400"/>
          </a:p>
        </p:txBody>
      </p:sp>
      <p:sp>
        <p:nvSpPr>
          <p:cNvPr id="73" name="object 73"/>
          <p:cNvSpPr/>
          <p:nvPr/>
        </p:nvSpPr>
        <p:spPr>
          <a:xfrm>
            <a:off x="1658439" y="627677"/>
            <a:ext cx="448733" cy="351367"/>
          </a:xfrm>
          <a:custGeom>
            <a:avLst/>
            <a:gdLst/>
            <a:ahLst/>
            <a:cxnLst/>
            <a:rect l="l" t="t" r="r" b="b"/>
            <a:pathLst>
              <a:path w="336550" h="263525">
                <a:moveTo>
                  <a:pt x="0" y="65774"/>
                </a:moveTo>
                <a:lnTo>
                  <a:pt x="204449" y="65774"/>
                </a:lnTo>
                <a:lnTo>
                  <a:pt x="204449" y="0"/>
                </a:lnTo>
                <a:lnTo>
                  <a:pt x="335999" y="131549"/>
                </a:lnTo>
                <a:lnTo>
                  <a:pt x="204449" y="263099"/>
                </a:lnTo>
                <a:lnTo>
                  <a:pt x="204449" y="197324"/>
                </a:lnTo>
                <a:lnTo>
                  <a:pt x="0" y="197324"/>
                </a:lnTo>
                <a:lnTo>
                  <a:pt x="0" y="65774"/>
                </a:lnTo>
                <a:close/>
              </a:path>
            </a:pathLst>
          </a:custGeom>
          <a:ln w="9524">
            <a:solidFill>
              <a:srgbClr val="000000"/>
            </a:solidFill>
          </a:ln>
        </p:spPr>
        <p:txBody>
          <a:bodyPr wrap="square" lIns="0" tIns="0" rIns="0" bIns="0" rtlCol="0"/>
          <a:lstStyle/>
          <a:p>
            <a:endParaRPr sz="2400"/>
          </a:p>
        </p:txBody>
      </p:sp>
      <p:sp>
        <p:nvSpPr>
          <p:cNvPr id="74" name="object 74"/>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CEE1F3"/>
          </a:solidFill>
        </p:spPr>
        <p:txBody>
          <a:bodyPr wrap="square" lIns="0" tIns="0" rIns="0" bIns="0" rtlCol="0"/>
          <a:lstStyle/>
          <a:p>
            <a:endParaRPr sz="2400"/>
          </a:p>
        </p:txBody>
      </p:sp>
      <p:sp>
        <p:nvSpPr>
          <p:cNvPr id="75" name="object 75"/>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6" name="object 76"/>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F4CCCC"/>
          </a:solidFill>
        </p:spPr>
        <p:txBody>
          <a:bodyPr wrap="square" lIns="0" tIns="0" rIns="0" bIns="0" rtlCol="0"/>
          <a:lstStyle/>
          <a:p>
            <a:endParaRPr sz="2400"/>
          </a:p>
        </p:txBody>
      </p:sp>
      <p:sp>
        <p:nvSpPr>
          <p:cNvPr id="77" name="object 77"/>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8" name="object 78"/>
          <p:cNvSpPr txBox="1"/>
          <p:nvPr/>
        </p:nvSpPr>
        <p:spPr>
          <a:xfrm>
            <a:off x="1460167" y="4336560"/>
            <a:ext cx="2352885" cy="1432081"/>
          </a:xfrm>
          <a:prstGeom prst="rect">
            <a:avLst/>
          </a:prstGeom>
        </p:spPr>
        <p:txBody>
          <a:bodyPr vert="horz" wrap="square" lIns="0" tIns="196427" rIns="0" bIns="0" rtlCol="0">
            <a:spAutoFit/>
          </a:bodyPr>
          <a:lstStyle/>
          <a:p>
            <a:pPr marL="16933">
              <a:spcBef>
                <a:spcPts val="1547"/>
              </a:spcBef>
            </a:pPr>
            <a:r>
              <a:rPr sz="2267" spc="-7" dirty="0">
                <a:latin typeface="Arial"/>
                <a:cs typeface="Arial"/>
              </a:rPr>
              <a:t>Stateful</a:t>
            </a:r>
            <a:r>
              <a:rPr sz="2267" spc="-33" dirty="0">
                <a:latin typeface="Arial"/>
                <a:cs typeface="Arial"/>
              </a:rPr>
              <a:t> </a:t>
            </a:r>
            <a:r>
              <a:rPr sz="2267" dirty="0">
                <a:latin typeface="Arial"/>
                <a:cs typeface="Arial"/>
              </a:rPr>
              <a:t>service</a:t>
            </a:r>
            <a:endParaRPr sz="2267">
              <a:latin typeface="Arial"/>
              <a:cs typeface="Arial"/>
            </a:endParaRPr>
          </a:p>
          <a:p>
            <a:pPr marL="16933" marR="6773">
              <a:lnSpc>
                <a:spcPts val="2707"/>
              </a:lnSpc>
              <a:spcBef>
                <a:spcPts val="1513"/>
              </a:spcBef>
            </a:pPr>
            <a:r>
              <a:rPr sz="2267" spc="-7" dirty="0">
                <a:latin typeface="Arial"/>
                <a:cs typeface="Arial"/>
              </a:rPr>
              <a:t>Stateless </a:t>
            </a:r>
            <a:r>
              <a:rPr sz="2267" dirty="0">
                <a:latin typeface="Arial"/>
                <a:cs typeface="Arial"/>
              </a:rPr>
              <a:t>service  </a:t>
            </a:r>
            <a:r>
              <a:rPr sz="2267" spc="-7" dirty="0">
                <a:latin typeface="Arial"/>
                <a:cs typeface="Arial"/>
              </a:rPr>
              <a:t>(running on</a:t>
            </a:r>
            <a:r>
              <a:rPr sz="2267" spc="-120" dirty="0">
                <a:latin typeface="Arial"/>
                <a:cs typeface="Arial"/>
              </a:rPr>
              <a:t> </a:t>
            </a:r>
            <a:r>
              <a:rPr sz="2267" spc="-7" dirty="0">
                <a:latin typeface="Arial"/>
                <a:cs typeface="Arial"/>
              </a:rPr>
              <a:t>FaaS)</a:t>
            </a:r>
            <a:endParaRPr sz="2267">
              <a:latin typeface="Arial"/>
              <a:cs typeface="Arial"/>
            </a:endParaRPr>
          </a:p>
        </p:txBody>
      </p:sp>
      <p:sp>
        <p:nvSpPr>
          <p:cNvPr id="79" name="object 79"/>
          <p:cNvSpPr txBox="1"/>
          <p:nvPr/>
        </p:nvSpPr>
        <p:spPr>
          <a:xfrm>
            <a:off x="2599211" y="6318101"/>
            <a:ext cx="5090160" cy="294953"/>
          </a:xfrm>
          <a:prstGeom prst="rect">
            <a:avLst/>
          </a:prstGeom>
        </p:spPr>
        <p:txBody>
          <a:bodyPr vert="horz" wrap="square" lIns="0" tIns="0" rIns="0" bIns="0" rtlCol="0">
            <a:spAutoFit/>
          </a:bodyPr>
          <a:lstStyle/>
          <a:p>
            <a:pPr marL="16933">
              <a:lnSpc>
                <a:spcPts val="2347"/>
              </a:lnSpc>
            </a:pPr>
            <a:r>
              <a:rPr sz="2000" i="1" spc="-7" dirty="0">
                <a:solidFill>
                  <a:srgbClr val="666666"/>
                </a:solidFill>
                <a:latin typeface="Arial"/>
                <a:cs typeface="Arial"/>
              </a:rPr>
              <a:t>RPC trace from SocialNetwork</a:t>
            </a:r>
            <a:r>
              <a:rPr sz="2000" i="1" spc="-100" dirty="0">
                <a:solidFill>
                  <a:srgbClr val="666666"/>
                </a:solidFill>
                <a:latin typeface="Arial"/>
                <a:cs typeface="Arial"/>
              </a:rPr>
              <a:t> </a:t>
            </a:r>
            <a:r>
              <a:rPr sz="2000" i="1" spc="-7" dirty="0">
                <a:solidFill>
                  <a:srgbClr val="666666"/>
                </a:solidFill>
                <a:latin typeface="Arial"/>
                <a:cs typeface="Arial"/>
              </a:rPr>
              <a:t>microservices</a:t>
            </a:r>
            <a:endParaRPr sz="2000">
              <a:latin typeface="Arial"/>
              <a:cs typeface="Arial"/>
            </a:endParaRPr>
          </a:p>
        </p:txBody>
      </p:sp>
      <p:sp>
        <p:nvSpPr>
          <p:cNvPr id="80" name="文本框 79"/>
          <p:cNvSpPr txBox="1"/>
          <p:nvPr/>
        </p:nvSpPr>
        <p:spPr>
          <a:xfrm>
            <a:off x="763186" y="1248872"/>
            <a:ext cx="2183898" cy="646331"/>
          </a:xfrm>
          <a:prstGeom prst="rect">
            <a:avLst/>
          </a:prstGeom>
          <a:noFill/>
        </p:spPr>
        <p:txBody>
          <a:bodyPr wrap="square" rtlCol="0">
            <a:spAutoFit/>
          </a:bodyPr>
          <a:lstStyle/>
          <a:p>
            <a:r>
              <a:rPr lang="en-US" altLang="zh-CN" dirty="0"/>
              <a:t>End to end response time :</a:t>
            </a:r>
            <a:r>
              <a:rPr lang="en-US" altLang="zh-CN" dirty="0">
                <a:solidFill>
                  <a:srgbClr val="FF0000"/>
                </a:solidFill>
              </a:rPr>
              <a:t>5.10 </a:t>
            </a:r>
            <a:r>
              <a:rPr lang="en-US" altLang="zh-CN" dirty="0" err="1">
                <a:solidFill>
                  <a:srgbClr val="FF0000"/>
                </a:solidFill>
              </a:rPr>
              <a:t>ms</a:t>
            </a:r>
            <a:endParaRPr lang="zh-CN" altLang="en-US" dirty="0">
              <a:solidFill>
                <a:srgbClr val="FF0000"/>
              </a:solidFill>
            </a:endParaRPr>
          </a:p>
        </p:txBody>
      </p:sp>
    </p:spTree>
    <p:extLst>
      <p:ext uri="{BB962C8B-B14F-4D97-AF65-F5344CB8AC3E}">
        <p14:creationId xmlns:p14="http://schemas.microsoft.com/office/powerpoint/2010/main" val="174849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5873" y="405899"/>
            <a:ext cx="2413000" cy="483039"/>
          </a:xfrm>
          <a:prstGeom prst="rect">
            <a:avLst/>
          </a:prstGeom>
          <a:solidFill>
            <a:srgbClr val="F4CCCC"/>
          </a:solidFill>
          <a:ln w="9524">
            <a:solidFill>
              <a:srgbClr val="000000"/>
            </a:solidFill>
          </a:ln>
        </p:spPr>
        <p:txBody>
          <a:bodyPr vert="horz" wrap="square" lIns="0" tIns="112607" rIns="0" bIns="0" rtlCol="0">
            <a:spAutoFit/>
          </a:bodyPr>
          <a:lstStyle/>
          <a:p>
            <a:pPr marL="121917">
              <a:spcBef>
                <a:spcPts val="887"/>
              </a:spcBef>
            </a:pPr>
            <a:r>
              <a:rPr sz="2400" spc="-7" dirty="0">
                <a:latin typeface="Arial"/>
                <a:cs typeface="Arial"/>
              </a:rPr>
              <a:t>NGINX</a:t>
            </a:r>
            <a:r>
              <a:rPr sz="2400" spc="-60" dirty="0">
                <a:latin typeface="Arial"/>
                <a:cs typeface="Arial"/>
              </a:rPr>
              <a:t> </a:t>
            </a:r>
            <a:r>
              <a:rPr sz="2400" spc="-7" dirty="0">
                <a:latin typeface="Arial"/>
                <a:cs typeface="Arial"/>
              </a:rPr>
              <a:t>frontend</a:t>
            </a:r>
            <a:endParaRPr sz="2400">
              <a:latin typeface="Arial"/>
              <a:cs typeface="Arial"/>
            </a:endParaRPr>
          </a:p>
        </p:txBody>
      </p:sp>
      <p:sp>
        <p:nvSpPr>
          <p:cNvPr id="3" name="object 3"/>
          <p:cNvSpPr txBox="1"/>
          <p:nvPr/>
        </p:nvSpPr>
        <p:spPr>
          <a:xfrm>
            <a:off x="286434" y="2159699"/>
            <a:ext cx="137244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media</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solidFill>
                  <a:srgbClr val="FF0000"/>
                </a:solidFill>
                <a:latin typeface="Arial"/>
                <a:cs typeface="Arial"/>
              </a:rPr>
              <a:t>(320μs)</a:t>
            </a:r>
            <a:endParaRPr sz="1333">
              <a:latin typeface="Arial"/>
              <a:cs typeface="Arial"/>
            </a:endParaRPr>
          </a:p>
        </p:txBody>
      </p:sp>
      <p:sp>
        <p:nvSpPr>
          <p:cNvPr id="4" name="object 4"/>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solidFill>
            <a:srgbClr val="CEE1F3"/>
          </a:solidFill>
        </p:spPr>
        <p:txBody>
          <a:bodyPr wrap="square" lIns="0" tIns="0" rIns="0" bIns="0" rtlCol="0"/>
          <a:lstStyle/>
          <a:p>
            <a:endParaRPr sz="2400"/>
          </a:p>
        </p:txBody>
      </p:sp>
      <p:sp>
        <p:nvSpPr>
          <p:cNvPr id="5" name="object 5"/>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6" name="object 6"/>
          <p:cNvSpPr txBox="1"/>
          <p:nvPr/>
        </p:nvSpPr>
        <p:spPr>
          <a:xfrm>
            <a:off x="256869" y="3257184"/>
            <a:ext cx="1523153" cy="709532"/>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solidFill>
                  <a:srgbClr val="FF0000"/>
                </a:solidFill>
                <a:latin typeface="Arial"/>
                <a:cs typeface="Arial"/>
              </a:rPr>
              <a:t>(140μs)</a:t>
            </a:r>
            <a:endParaRPr sz="1333">
              <a:latin typeface="Arial"/>
              <a:cs typeface="Arial"/>
            </a:endParaRPr>
          </a:p>
        </p:txBody>
      </p:sp>
      <p:sp>
        <p:nvSpPr>
          <p:cNvPr id="7" name="object 7"/>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solidFill>
            <a:srgbClr val="CEE1F3"/>
          </a:solidFill>
        </p:spPr>
        <p:txBody>
          <a:bodyPr wrap="square" lIns="0" tIns="0" rIns="0" bIns="0" rtlCol="0"/>
          <a:lstStyle/>
          <a:p>
            <a:endParaRPr sz="2400"/>
          </a:p>
        </p:txBody>
      </p:sp>
      <p:sp>
        <p:nvSpPr>
          <p:cNvPr id="8" name="object 8"/>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9" name="object 9"/>
          <p:cNvSpPr txBox="1"/>
          <p:nvPr/>
        </p:nvSpPr>
        <p:spPr>
          <a:xfrm>
            <a:off x="2167837" y="3383552"/>
            <a:ext cx="1523153" cy="492037"/>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UploadCreator</a:t>
            </a:r>
            <a:endParaRPr sz="1333">
              <a:latin typeface="Arial"/>
              <a:cs typeface="Arial"/>
            </a:endParaRPr>
          </a:p>
        </p:txBody>
      </p:sp>
      <p:sp>
        <p:nvSpPr>
          <p:cNvPr id="10" name="object 10"/>
          <p:cNvSpPr txBox="1"/>
          <p:nvPr/>
        </p:nvSpPr>
        <p:spPr>
          <a:xfrm>
            <a:off x="2615476" y="3868861"/>
            <a:ext cx="627379" cy="222219"/>
          </a:xfrm>
          <a:prstGeom prst="rect">
            <a:avLst/>
          </a:prstGeom>
        </p:spPr>
        <p:txBody>
          <a:bodyPr vert="horz" wrap="square" lIns="0" tIns="16933" rIns="0" bIns="0" rtlCol="0">
            <a:spAutoFit/>
          </a:bodyPr>
          <a:lstStyle/>
          <a:p>
            <a:pPr marL="16933">
              <a:spcBef>
                <a:spcPts val="133"/>
              </a:spcBef>
            </a:pPr>
            <a:r>
              <a:rPr sz="1333" b="1" dirty="0">
                <a:solidFill>
                  <a:srgbClr val="FF0000"/>
                </a:solidFill>
                <a:latin typeface="Arial"/>
                <a:cs typeface="Arial"/>
              </a:rPr>
              <a:t>(130μs)</a:t>
            </a:r>
            <a:endParaRPr sz="1333">
              <a:latin typeface="Arial"/>
              <a:cs typeface="Arial"/>
            </a:endParaRPr>
          </a:p>
        </p:txBody>
      </p:sp>
      <p:sp>
        <p:nvSpPr>
          <p:cNvPr id="11" name="object 11"/>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solidFill>
            <a:srgbClr val="CEE1F3"/>
          </a:solidFill>
        </p:spPr>
        <p:txBody>
          <a:bodyPr wrap="square" lIns="0" tIns="0" rIns="0" bIns="0" rtlCol="0"/>
          <a:lstStyle/>
          <a:p>
            <a:endParaRPr sz="2400"/>
          </a:p>
        </p:txBody>
      </p:sp>
      <p:sp>
        <p:nvSpPr>
          <p:cNvPr id="12" name="object 12"/>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13" name="object 13"/>
          <p:cNvSpPr txBox="1"/>
          <p:nvPr/>
        </p:nvSpPr>
        <p:spPr>
          <a:xfrm>
            <a:off x="4361459" y="1792223"/>
            <a:ext cx="1009227" cy="304421"/>
          </a:xfrm>
          <a:prstGeom prst="rect">
            <a:avLst/>
          </a:prstGeom>
        </p:spPr>
        <p:txBody>
          <a:bodyPr vert="horz" wrap="square" lIns="0" tIns="16933" rIns="0" bIns="0" rtlCol="0">
            <a:spAutoFit/>
          </a:bodyPr>
          <a:lstStyle/>
          <a:p>
            <a:pPr marL="16933">
              <a:spcBef>
                <a:spcPts val="133"/>
              </a:spcBef>
            </a:pPr>
            <a:r>
              <a:rPr sz="1867" spc="-7" dirty="0">
                <a:latin typeface="Arial"/>
                <a:cs typeface="Arial"/>
              </a:rPr>
              <a:t>unique-id</a:t>
            </a:r>
            <a:endParaRPr sz="1867">
              <a:latin typeface="Arial"/>
              <a:cs typeface="Arial"/>
            </a:endParaRPr>
          </a:p>
        </p:txBody>
      </p:sp>
      <p:graphicFrame>
        <p:nvGraphicFramePr>
          <p:cNvPr id="14" name="object 14"/>
          <p:cNvGraphicFramePr>
            <a:graphicFrameLocks noGrp="1"/>
          </p:cNvGraphicFramePr>
          <p:nvPr/>
        </p:nvGraphicFramePr>
        <p:xfrm>
          <a:off x="1771884" y="2125316"/>
          <a:ext cx="3955626" cy="1581574"/>
        </p:xfrm>
        <a:graphic>
          <a:graphicData uri="http://schemas.openxmlformats.org/drawingml/2006/table">
            <a:tbl>
              <a:tblPr firstRow="1" bandRow="1">
                <a:tableStyleId>{2D5ABB26-0587-4C30-8999-92F81FD0307C}</a:tableStyleId>
              </a:tblPr>
              <a:tblGrid>
                <a:gridCol w="2179319">
                  <a:extLst>
                    <a:ext uri="{9D8B030D-6E8A-4147-A177-3AD203B41FA5}">
                      <a16:colId xmlns:a16="http://schemas.microsoft.com/office/drawing/2014/main" val="20000"/>
                    </a:ext>
                  </a:extLst>
                </a:gridCol>
                <a:gridCol w="1776307">
                  <a:extLst>
                    <a:ext uri="{9D8B030D-6E8A-4147-A177-3AD203B41FA5}">
                      <a16:colId xmlns:a16="http://schemas.microsoft.com/office/drawing/2014/main" val="20001"/>
                    </a:ext>
                  </a:extLst>
                </a:gridCol>
              </a:tblGrid>
              <a:tr h="790787">
                <a:tc>
                  <a:txBody>
                    <a:bodyPr/>
                    <a:lstStyle/>
                    <a:p>
                      <a:pPr algn="ctr">
                        <a:lnSpc>
                          <a:spcPts val="1739"/>
                        </a:lnSpc>
                      </a:pPr>
                      <a:r>
                        <a:rPr sz="2000" spc="-5" dirty="0">
                          <a:latin typeface="Arial"/>
                          <a:cs typeface="Arial"/>
                        </a:rPr>
                        <a:t>user</a:t>
                      </a:r>
                      <a:endParaRPr sz="2000" dirty="0">
                        <a:latin typeface="Arial"/>
                        <a:cs typeface="Arial"/>
                      </a:endParaRPr>
                    </a:p>
                    <a:p>
                      <a:pPr algn="ctr">
                        <a:lnSpc>
                          <a:spcPct val="100000"/>
                        </a:lnSpc>
                        <a:spcBef>
                          <a:spcPts val="15"/>
                        </a:spcBef>
                      </a:pPr>
                      <a:r>
                        <a:rPr sz="1500" i="1" spc="-10" dirty="0">
                          <a:latin typeface="Arial"/>
                          <a:cs typeface="Arial"/>
                        </a:rPr>
                        <a:t>UploadUserWithUserId</a:t>
                      </a:r>
                      <a:endParaRPr sz="1500" dirty="0">
                        <a:latin typeface="Arial"/>
                        <a:cs typeface="Arial"/>
                      </a:endParaRPr>
                    </a:p>
                    <a:p>
                      <a:pPr algn="ctr">
                        <a:lnSpc>
                          <a:spcPct val="100000"/>
                        </a:lnSpc>
                        <a:spcBef>
                          <a:spcPts val="30"/>
                        </a:spcBef>
                      </a:pPr>
                      <a:r>
                        <a:rPr sz="1500" b="1" dirty="0">
                          <a:solidFill>
                            <a:srgbClr val="FF0000"/>
                          </a:solidFill>
                          <a:latin typeface="Arial"/>
                          <a:cs typeface="Arial"/>
                        </a:rPr>
                        <a:t>(300μs)</a:t>
                      </a:r>
                      <a:endParaRPr sz="15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tc>
                  <a:txBody>
                    <a:bodyPr/>
                    <a:lstStyle/>
                    <a:p>
                      <a:pPr marL="39370" algn="ctr">
                        <a:lnSpc>
                          <a:spcPts val="960"/>
                        </a:lnSpc>
                      </a:pPr>
                      <a:r>
                        <a:rPr sz="1300" i="1" spc="-5" dirty="0">
                          <a:latin typeface="Arial"/>
                          <a:cs typeface="Arial"/>
                        </a:rPr>
                        <a:t>UploadUniqueId</a:t>
                      </a:r>
                      <a:endParaRPr sz="1300">
                        <a:latin typeface="Arial"/>
                        <a:cs typeface="Arial"/>
                      </a:endParaRPr>
                    </a:p>
                    <a:p>
                      <a:pPr marL="39370" algn="ctr">
                        <a:lnSpc>
                          <a:spcPct val="100000"/>
                        </a:lnSpc>
                      </a:pPr>
                      <a:r>
                        <a:rPr sz="1300" b="1" dirty="0">
                          <a:solidFill>
                            <a:srgbClr val="FF0000"/>
                          </a:solidFill>
                          <a:latin typeface="Arial"/>
                          <a:cs typeface="Arial"/>
                        </a:rPr>
                        <a:t>(330μs)</a:t>
                      </a:r>
                      <a:endParaRPr sz="1300">
                        <a:latin typeface="Arial"/>
                        <a:cs typeface="Arial"/>
                      </a:endParaRPr>
                    </a:p>
                  </a:txBody>
                  <a:tcPr marL="0" marR="0" marT="0" marB="0">
                    <a:lnL w="9525">
                      <a:solidFill>
                        <a:srgbClr val="000000"/>
                      </a:solidFill>
                      <a:prstDash val="solid"/>
                    </a:lnL>
                    <a:lnB w="9525">
                      <a:solidFill>
                        <a:srgbClr val="000000"/>
                      </a:solidFill>
                      <a:prstDash val="solid"/>
                    </a:lnB>
                  </a:tcPr>
                </a:tc>
                <a:extLst>
                  <a:ext uri="{0D108BD9-81ED-4DB2-BD59-A6C34878D82A}">
                    <a16:rowId xmlns:a16="http://schemas.microsoft.com/office/drawing/2014/main" val="10000"/>
                  </a:ext>
                </a:extLst>
              </a:tr>
              <a:tr h="790787">
                <a:tc>
                  <a:txBody>
                    <a:bodyPr/>
                    <a:lstStyle/>
                    <a:p>
                      <a:pPr>
                        <a:lnSpc>
                          <a:spcPct val="100000"/>
                        </a:lnSpc>
                      </a:pPr>
                      <a:endParaRPr sz="16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marL="24765" algn="ctr">
                        <a:lnSpc>
                          <a:spcPts val="1675"/>
                        </a:lnSpc>
                        <a:spcBef>
                          <a:spcPts val="340"/>
                        </a:spcBef>
                      </a:pPr>
                      <a:r>
                        <a:rPr sz="1900" dirty="0">
                          <a:latin typeface="Arial"/>
                          <a:cs typeface="Arial"/>
                        </a:rPr>
                        <a:t>compose-post</a:t>
                      </a:r>
                    </a:p>
                    <a:p>
                      <a:pPr marL="24130" algn="ctr">
                        <a:lnSpc>
                          <a:spcPts val="1195"/>
                        </a:lnSpc>
                      </a:pPr>
                      <a:r>
                        <a:rPr sz="1300" i="1" spc="-5" dirty="0">
                          <a:latin typeface="Arial"/>
                          <a:cs typeface="Arial"/>
                        </a:rPr>
                        <a:t>UploadUniqueId</a:t>
                      </a:r>
                      <a:endParaRPr sz="1300" dirty="0">
                        <a:latin typeface="Arial"/>
                        <a:cs typeface="Arial"/>
                      </a:endParaRPr>
                    </a:p>
                    <a:p>
                      <a:pPr marL="24130" algn="ctr">
                        <a:lnSpc>
                          <a:spcPct val="100000"/>
                        </a:lnSpc>
                      </a:pPr>
                      <a:r>
                        <a:rPr sz="1300" b="1" dirty="0">
                          <a:solidFill>
                            <a:srgbClr val="FF0000"/>
                          </a:solidFill>
                          <a:latin typeface="Arial"/>
                          <a:cs typeface="Arial"/>
                        </a:rPr>
                        <a:t>(140μs)</a:t>
                      </a:r>
                      <a:endParaRPr sz="1300" dirty="0">
                        <a:latin typeface="Arial"/>
                        <a:cs typeface="Arial"/>
                      </a:endParaRPr>
                    </a:p>
                  </a:txBody>
                  <a:tcPr marL="0" marR="0" marT="575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extLst>
                  <a:ext uri="{0D108BD9-81ED-4DB2-BD59-A6C34878D82A}">
                    <a16:rowId xmlns:a16="http://schemas.microsoft.com/office/drawing/2014/main" val="10001"/>
                  </a:ext>
                </a:extLst>
              </a:tr>
            </a:tbl>
          </a:graphicData>
        </a:graphic>
      </p:graphicFrame>
      <p:sp>
        <p:nvSpPr>
          <p:cNvPr id="15" name="object 15"/>
          <p:cNvSpPr txBox="1"/>
          <p:nvPr/>
        </p:nvSpPr>
        <p:spPr>
          <a:xfrm>
            <a:off x="5107036" y="714975"/>
            <a:ext cx="1174325"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text</a:t>
            </a:r>
            <a:endParaRPr sz="1867" dirty="0">
              <a:latin typeface="Arial"/>
              <a:cs typeface="Arial"/>
            </a:endParaRPr>
          </a:p>
          <a:p>
            <a:pPr algn="ctr">
              <a:lnSpc>
                <a:spcPts val="1593"/>
              </a:lnSpc>
            </a:pPr>
            <a:r>
              <a:rPr sz="1333" i="1" spc="-20" dirty="0">
                <a:latin typeface="Arial"/>
                <a:cs typeface="Arial"/>
              </a:rPr>
              <a:t>UploadText</a:t>
            </a:r>
            <a:endParaRPr sz="1333" dirty="0">
              <a:latin typeface="Arial"/>
              <a:cs typeface="Arial"/>
            </a:endParaRPr>
          </a:p>
          <a:p>
            <a:pPr algn="ctr">
              <a:lnSpc>
                <a:spcPct val="100000"/>
              </a:lnSpc>
            </a:pPr>
            <a:r>
              <a:rPr sz="1333" b="1" dirty="0">
                <a:solidFill>
                  <a:srgbClr val="FF0000"/>
                </a:solidFill>
                <a:latin typeface="Arial"/>
                <a:cs typeface="Arial"/>
              </a:rPr>
              <a:t>(3640μs)</a:t>
            </a:r>
            <a:endParaRPr sz="1333" dirty="0">
              <a:latin typeface="Arial"/>
              <a:cs typeface="Arial"/>
            </a:endParaRPr>
          </a:p>
        </p:txBody>
      </p:sp>
      <p:sp>
        <p:nvSpPr>
          <p:cNvPr id="16" name="object 16"/>
          <p:cNvSpPr txBox="1"/>
          <p:nvPr/>
        </p:nvSpPr>
        <p:spPr>
          <a:xfrm>
            <a:off x="5240851" y="4042391"/>
            <a:ext cx="154008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url-shorten</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solidFill>
                  <a:srgbClr val="FF0000"/>
                </a:solidFill>
                <a:latin typeface="Arial"/>
                <a:cs typeface="Arial"/>
              </a:rPr>
              <a:t>(590μs)</a:t>
            </a:r>
            <a:endParaRPr sz="1333">
              <a:latin typeface="Arial"/>
              <a:cs typeface="Arial"/>
            </a:endParaRPr>
          </a:p>
        </p:txBody>
      </p:sp>
      <p:sp>
        <p:nvSpPr>
          <p:cNvPr id="17" name="object 17"/>
          <p:cNvSpPr txBox="1"/>
          <p:nvPr/>
        </p:nvSpPr>
        <p:spPr>
          <a:xfrm>
            <a:off x="5276641" y="5219118"/>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solidFill>
                  <a:srgbClr val="FF0000"/>
                </a:solidFill>
                <a:latin typeface="Arial"/>
                <a:cs typeface="Arial"/>
              </a:rPr>
              <a:t>(140μs)</a:t>
            </a:r>
            <a:endParaRPr sz="1333">
              <a:latin typeface="Arial"/>
              <a:cs typeface="Arial"/>
            </a:endParaRPr>
          </a:p>
        </p:txBody>
      </p:sp>
      <p:sp>
        <p:nvSpPr>
          <p:cNvPr id="18" name="object 18"/>
          <p:cNvSpPr txBox="1"/>
          <p:nvPr/>
        </p:nvSpPr>
        <p:spPr>
          <a:xfrm>
            <a:off x="6024748" y="1766227"/>
            <a:ext cx="183726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user-mention</a:t>
            </a:r>
            <a:endParaRPr sz="1867">
              <a:latin typeface="Arial"/>
              <a:cs typeface="Arial"/>
            </a:endParaRPr>
          </a:p>
          <a:p>
            <a:pPr algn="ctr">
              <a:lnSpc>
                <a:spcPts val="1593"/>
              </a:lnSpc>
            </a:pPr>
            <a:r>
              <a:rPr sz="1333" i="1" spc="-7" dirty="0">
                <a:latin typeface="Arial"/>
                <a:cs typeface="Arial"/>
              </a:rPr>
              <a:t>UploadUserMention</a:t>
            </a:r>
            <a:endParaRPr sz="1333">
              <a:latin typeface="Arial"/>
              <a:cs typeface="Arial"/>
            </a:endParaRPr>
          </a:p>
          <a:p>
            <a:pPr algn="ctr">
              <a:lnSpc>
                <a:spcPct val="100000"/>
              </a:lnSpc>
            </a:pPr>
            <a:r>
              <a:rPr sz="1333" b="1" dirty="0">
                <a:solidFill>
                  <a:srgbClr val="FF0000"/>
                </a:solidFill>
                <a:latin typeface="Arial"/>
                <a:cs typeface="Arial"/>
              </a:rPr>
              <a:t>(690μs)</a:t>
            </a:r>
            <a:endParaRPr sz="1333">
              <a:latin typeface="Arial"/>
              <a:cs typeface="Arial"/>
            </a:endParaRPr>
          </a:p>
        </p:txBody>
      </p:sp>
      <p:sp>
        <p:nvSpPr>
          <p:cNvPr id="19" name="object 19"/>
          <p:cNvSpPr txBox="1"/>
          <p:nvPr/>
        </p:nvSpPr>
        <p:spPr>
          <a:xfrm>
            <a:off x="6159389" y="2938474"/>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p>
          <a:p>
            <a:pPr algn="ctr">
              <a:lnSpc>
                <a:spcPts val="1593"/>
              </a:lnSpc>
            </a:pPr>
            <a:r>
              <a:rPr sz="1333" i="1" spc="-7" dirty="0">
                <a:latin typeface="Arial"/>
                <a:cs typeface="Arial"/>
              </a:rPr>
              <a:t>UploadUserMention</a:t>
            </a:r>
            <a:endParaRPr sz="1333" dirty="0">
              <a:latin typeface="Arial"/>
              <a:cs typeface="Arial"/>
            </a:endParaRPr>
          </a:p>
          <a:p>
            <a:pPr algn="ctr">
              <a:lnSpc>
                <a:spcPct val="100000"/>
              </a:lnSpc>
            </a:pPr>
            <a:r>
              <a:rPr sz="1333" b="1" dirty="0">
                <a:solidFill>
                  <a:srgbClr val="FF0000"/>
                </a:solidFill>
                <a:latin typeface="Arial"/>
                <a:cs typeface="Arial"/>
              </a:rPr>
              <a:t>(130μs)</a:t>
            </a:r>
            <a:endParaRPr sz="1333" dirty="0">
              <a:latin typeface="Arial"/>
              <a:cs typeface="Arial"/>
            </a:endParaRPr>
          </a:p>
        </p:txBody>
      </p:sp>
      <p:sp>
        <p:nvSpPr>
          <p:cNvPr id="20" name="object 20"/>
          <p:cNvSpPr txBox="1"/>
          <p:nvPr/>
        </p:nvSpPr>
        <p:spPr>
          <a:xfrm>
            <a:off x="7043401" y="405899"/>
            <a:ext cx="1802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20" dirty="0">
                <a:latin typeface="Arial"/>
                <a:cs typeface="Arial"/>
              </a:rPr>
              <a:t>UploadText</a:t>
            </a:r>
            <a:endParaRPr sz="1333">
              <a:latin typeface="Arial"/>
              <a:cs typeface="Arial"/>
            </a:endParaRPr>
          </a:p>
          <a:p>
            <a:pPr algn="ctr">
              <a:lnSpc>
                <a:spcPct val="100000"/>
              </a:lnSpc>
            </a:pPr>
            <a:r>
              <a:rPr sz="1333" b="1" dirty="0">
                <a:solidFill>
                  <a:srgbClr val="FF0000"/>
                </a:solidFill>
                <a:latin typeface="Arial"/>
                <a:cs typeface="Arial"/>
              </a:rPr>
              <a:t>(1710μs)</a:t>
            </a:r>
            <a:endParaRPr sz="1333">
              <a:latin typeface="Arial"/>
              <a:cs typeface="Arial"/>
            </a:endParaRPr>
          </a:p>
        </p:txBody>
      </p:sp>
      <p:sp>
        <p:nvSpPr>
          <p:cNvPr id="21" name="object 21"/>
          <p:cNvSpPr txBox="1"/>
          <p:nvPr/>
        </p:nvSpPr>
        <p:spPr>
          <a:xfrm>
            <a:off x="8261936" y="2817366"/>
            <a:ext cx="1675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post-storage</a:t>
            </a:r>
            <a:endParaRPr sz="1867">
              <a:latin typeface="Arial"/>
              <a:cs typeface="Arial"/>
            </a:endParaRPr>
          </a:p>
          <a:p>
            <a:pPr algn="ctr">
              <a:lnSpc>
                <a:spcPts val="1593"/>
              </a:lnSpc>
            </a:pPr>
            <a:r>
              <a:rPr sz="1333" i="1" spc="-7" dirty="0">
                <a:latin typeface="Arial"/>
                <a:cs typeface="Arial"/>
              </a:rPr>
              <a:t>StorePost</a:t>
            </a:r>
            <a:endParaRPr sz="1333">
              <a:latin typeface="Arial"/>
              <a:cs typeface="Arial"/>
            </a:endParaRPr>
          </a:p>
          <a:p>
            <a:pPr algn="ctr">
              <a:lnSpc>
                <a:spcPct val="100000"/>
              </a:lnSpc>
            </a:pPr>
            <a:r>
              <a:rPr sz="1333" b="1" dirty="0">
                <a:solidFill>
                  <a:srgbClr val="FF0000"/>
                </a:solidFill>
                <a:latin typeface="Arial"/>
                <a:cs typeface="Arial"/>
              </a:rPr>
              <a:t>(260μs)</a:t>
            </a:r>
            <a:endParaRPr sz="1333">
              <a:latin typeface="Arial"/>
              <a:cs typeface="Arial"/>
            </a:endParaRPr>
          </a:p>
        </p:txBody>
      </p:sp>
      <p:sp>
        <p:nvSpPr>
          <p:cNvPr id="22" name="object 22"/>
          <p:cNvSpPr/>
          <p:nvPr/>
        </p:nvSpPr>
        <p:spPr>
          <a:xfrm>
            <a:off x="8380198" y="1591903"/>
            <a:ext cx="1802553" cy="762847"/>
          </a:xfrm>
          <a:custGeom>
            <a:avLst/>
            <a:gdLst/>
            <a:ahLst/>
            <a:cxnLst/>
            <a:rect l="l" t="t" r="r" b="b"/>
            <a:pathLst>
              <a:path w="1351915" h="572135">
                <a:moveTo>
                  <a:pt x="0" y="0"/>
                </a:moveTo>
                <a:lnTo>
                  <a:pt x="1351799" y="0"/>
                </a:lnTo>
                <a:lnTo>
                  <a:pt x="1351799" y="571800"/>
                </a:lnTo>
                <a:lnTo>
                  <a:pt x="0" y="571800"/>
                </a:lnTo>
                <a:lnTo>
                  <a:pt x="0" y="0"/>
                </a:lnTo>
                <a:close/>
              </a:path>
            </a:pathLst>
          </a:custGeom>
          <a:solidFill>
            <a:srgbClr val="CEE1F3"/>
          </a:solidFill>
        </p:spPr>
        <p:txBody>
          <a:bodyPr wrap="square" lIns="0" tIns="0" rIns="0" bIns="0" rtlCol="0"/>
          <a:lstStyle/>
          <a:p>
            <a:endParaRPr sz="2400"/>
          </a:p>
        </p:txBody>
      </p:sp>
      <p:sp>
        <p:nvSpPr>
          <p:cNvPr id="23" name="object 23"/>
          <p:cNvSpPr txBox="1"/>
          <p:nvPr/>
        </p:nvSpPr>
        <p:spPr>
          <a:xfrm>
            <a:off x="8380198" y="1591903"/>
            <a:ext cx="1802553" cy="721502"/>
          </a:xfrm>
          <a:prstGeom prst="rect">
            <a:avLst/>
          </a:prstGeom>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user-timeline</a:t>
            </a:r>
            <a:endParaRPr sz="1867">
              <a:latin typeface="Arial"/>
              <a:cs typeface="Arial"/>
            </a:endParaRPr>
          </a:p>
          <a:p>
            <a:pPr algn="ctr">
              <a:lnSpc>
                <a:spcPts val="1593"/>
              </a:lnSpc>
            </a:pPr>
            <a:r>
              <a:rPr sz="1333" i="1" spc="-13" dirty="0">
                <a:latin typeface="Arial"/>
                <a:cs typeface="Arial"/>
              </a:rPr>
              <a:t>WriteUserTimeline</a:t>
            </a:r>
            <a:endParaRPr sz="1333">
              <a:latin typeface="Arial"/>
              <a:cs typeface="Arial"/>
            </a:endParaRPr>
          </a:p>
          <a:p>
            <a:pPr algn="ctr">
              <a:lnSpc>
                <a:spcPct val="100000"/>
              </a:lnSpc>
            </a:pPr>
            <a:r>
              <a:rPr sz="1333" b="1" dirty="0">
                <a:solidFill>
                  <a:srgbClr val="FF0000"/>
                </a:solidFill>
                <a:latin typeface="Arial"/>
                <a:cs typeface="Arial"/>
              </a:rPr>
              <a:t>(650μs)</a:t>
            </a:r>
            <a:endParaRPr sz="1333">
              <a:latin typeface="Arial"/>
              <a:cs typeface="Arial"/>
            </a:endParaRPr>
          </a:p>
        </p:txBody>
      </p:sp>
      <p:sp>
        <p:nvSpPr>
          <p:cNvPr id="24" name="object 24"/>
          <p:cNvSpPr txBox="1"/>
          <p:nvPr/>
        </p:nvSpPr>
        <p:spPr>
          <a:xfrm>
            <a:off x="7394619" y="5219695"/>
            <a:ext cx="157734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social-graph</a:t>
            </a:r>
            <a:endParaRPr sz="1867">
              <a:latin typeface="Arial"/>
              <a:cs typeface="Arial"/>
            </a:endParaRPr>
          </a:p>
          <a:p>
            <a:pPr algn="ctr">
              <a:lnSpc>
                <a:spcPts val="1593"/>
              </a:lnSpc>
            </a:pPr>
            <a:r>
              <a:rPr sz="1333" i="1" spc="-7" dirty="0">
                <a:latin typeface="Arial"/>
                <a:cs typeface="Arial"/>
              </a:rPr>
              <a:t>GetFollows</a:t>
            </a:r>
            <a:endParaRPr sz="1333">
              <a:latin typeface="Arial"/>
              <a:cs typeface="Arial"/>
            </a:endParaRPr>
          </a:p>
          <a:p>
            <a:pPr algn="ctr">
              <a:lnSpc>
                <a:spcPct val="100000"/>
              </a:lnSpc>
            </a:pPr>
            <a:r>
              <a:rPr sz="1333" b="1" dirty="0">
                <a:solidFill>
                  <a:srgbClr val="FF0000"/>
                </a:solidFill>
                <a:latin typeface="Arial"/>
                <a:cs typeface="Arial"/>
              </a:rPr>
              <a:t>(230μs)</a:t>
            </a:r>
            <a:endParaRPr sz="1333">
              <a:latin typeface="Arial"/>
              <a:cs typeface="Arial"/>
            </a:endParaRPr>
          </a:p>
        </p:txBody>
      </p:sp>
      <p:sp>
        <p:nvSpPr>
          <p:cNvPr id="25" name="object 25"/>
          <p:cNvSpPr/>
          <p:nvPr/>
        </p:nvSpPr>
        <p:spPr>
          <a:xfrm>
            <a:off x="972433" y="2922099"/>
            <a:ext cx="33867" cy="237067"/>
          </a:xfrm>
          <a:custGeom>
            <a:avLst/>
            <a:gdLst/>
            <a:ahLst/>
            <a:cxnLst/>
            <a:rect l="l" t="t" r="r" b="b"/>
            <a:pathLst>
              <a:path w="25400" h="177800">
                <a:moveTo>
                  <a:pt x="0" y="0"/>
                </a:moveTo>
                <a:lnTo>
                  <a:pt x="25079" y="177754"/>
                </a:lnTo>
              </a:path>
            </a:pathLst>
          </a:custGeom>
          <a:ln w="19049">
            <a:solidFill>
              <a:srgbClr val="666666"/>
            </a:solidFill>
          </a:ln>
        </p:spPr>
        <p:txBody>
          <a:bodyPr wrap="square" lIns="0" tIns="0" rIns="0" bIns="0" rtlCol="0"/>
          <a:lstStyle/>
          <a:p>
            <a:endParaRPr sz="2400"/>
          </a:p>
        </p:txBody>
      </p:sp>
      <p:sp>
        <p:nvSpPr>
          <p:cNvPr id="26" name="object 26"/>
          <p:cNvSpPr/>
          <p:nvPr/>
        </p:nvSpPr>
        <p:spPr>
          <a:xfrm>
            <a:off x="973598" y="3126830"/>
            <a:ext cx="56727" cy="82125"/>
          </a:xfrm>
          <a:custGeom>
            <a:avLst/>
            <a:gdLst/>
            <a:ahLst/>
            <a:cxnLst/>
            <a:rect l="l" t="t" r="r" b="b"/>
            <a:pathLst>
              <a:path w="42545" h="61594">
                <a:moveTo>
                  <a:pt x="37294" y="24206"/>
                </a:moveTo>
                <a:lnTo>
                  <a:pt x="24206" y="24206"/>
                </a:lnTo>
                <a:lnTo>
                  <a:pt x="42426" y="0"/>
                </a:lnTo>
                <a:lnTo>
                  <a:pt x="37294" y="24206"/>
                </a:lnTo>
                <a:close/>
              </a:path>
              <a:path w="42545" h="61594">
                <a:moveTo>
                  <a:pt x="29436" y="61275"/>
                </a:moveTo>
                <a:lnTo>
                  <a:pt x="0" y="5985"/>
                </a:lnTo>
                <a:lnTo>
                  <a:pt x="24206" y="24206"/>
                </a:lnTo>
                <a:lnTo>
                  <a:pt x="37294" y="24206"/>
                </a:lnTo>
                <a:lnTo>
                  <a:pt x="29436" y="61275"/>
                </a:lnTo>
                <a:close/>
              </a:path>
            </a:pathLst>
          </a:custGeom>
          <a:solidFill>
            <a:srgbClr val="666666"/>
          </a:solidFill>
        </p:spPr>
        <p:txBody>
          <a:bodyPr wrap="square" lIns="0" tIns="0" rIns="0" bIns="0" rtlCol="0"/>
          <a:lstStyle/>
          <a:p>
            <a:endParaRPr sz="2400"/>
          </a:p>
        </p:txBody>
      </p:sp>
      <p:sp>
        <p:nvSpPr>
          <p:cNvPr id="27" name="object 27"/>
          <p:cNvSpPr/>
          <p:nvPr/>
        </p:nvSpPr>
        <p:spPr>
          <a:xfrm>
            <a:off x="973598" y="3126830"/>
            <a:ext cx="56727" cy="82125"/>
          </a:xfrm>
          <a:custGeom>
            <a:avLst/>
            <a:gdLst/>
            <a:ahLst/>
            <a:cxnLst/>
            <a:rect l="l" t="t" r="r" b="b"/>
            <a:pathLst>
              <a:path w="42545" h="61594">
                <a:moveTo>
                  <a:pt x="24206" y="24206"/>
                </a:moveTo>
                <a:lnTo>
                  <a:pt x="0" y="5985"/>
                </a:lnTo>
                <a:lnTo>
                  <a:pt x="29436" y="61275"/>
                </a:lnTo>
                <a:lnTo>
                  <a:pt x="42426" y="0"/>
                </a:lnTo>
                <a:lnTo>
                  <a:pt x="24206" y="24206"/>
                </a:lnTo>
                <a:close/>
              </a:path>
            </a:pathLst>
          </a:custGeom>
          <a:ln w="19049">
            <a:solidFill>
              <a:srgbClr val="666666"/>
            </a:solidFill>
          </a:ln>
        </p:spPr>
        <p:txBody>
          <a:bodyPr wrap="square" lIns="0" tIns="0" rIns="0" bIns="0" rtlCol="0"/>
          <a:lstStyle/>
          <a:p>
            <a:endParaRPr sz="2400"/>
          </a:p>
        </p:txBody>
      </p:sp>
      <p:sp>
        <p:nvSpPr>
          <p:cNvPr id="28" name="object 28"/>
          <p:cNvSpPr/>
          <p:nvPr/>
        </p:nvSpPr>
        <p:spPr>
          <a:xfrm>
            <a:off x="2858433" y="2894067"/>
            <a:ext cx="58420" cy="392007"/>
          </a:xfrm>
          <a:custGeom>
            <a:avLst/>
            <a:gdLst/>
            <a:ahLst/>
            <a:cxnLst/>
            <a:rect l="l" t="t" r="r" b="b"/>
            <a:pathLst>
              <a:path w="43814" h="294005">
                <a:moveTo>
                  <a:pt x="0" y="0"/>
                </a:moveTo>
                <a:lnTo>
                  <a:pt x="43279" y="293611"/>
                </a:lnTo>
              </a:path>
            </a:pathLst>
          </a:custGeom>
          <a:ln w="19049">
            <a:solidFill>
              <a:srgbClr val="666666"/>
            </a:solidFill>
          </a:ln>
        </p:spPr>
        <p:txBody>
          <a:bodyPr wrap="square" lIns="0" tIns="0" rIns="0" bIns="0" rtlCol="0"/>
          <a:lstStyle/>
          <a:p>
            <a:endParaRPr sz="2400"/>
          </a:p>
        </p:txBody>
      </p:sp>
      <p:sp>
        <p:nvSpPr>
          <p:cNvPr id="29" name="object 29"/>
          <p:cNvSpPr/>
          <p:nvPr/>
        </p:nvSpPr>
        <p:spPr>
          <a:xfrm>
            <a:off x="2883715" y="3253124"/>
            <a:ext cx="56727" cy="82125"/>
          </a:xfrm>
          <a:custGeom>
            <a:avLst/>
            <a:gdLst/>
            <a:ahLst/>
            <a:cxnLst/>
            <a:rect l="l" t="t" r="r" b="b"/>
            <a:pathLst>
              <a:path w="42544" h="61594">
                <a:moveTo>
                  <a:pt x="37390" y="24318"/>
                </a:moveTo>
                <a:lnTo>
                  <a:pt x="24318" y="24318"/>
                </a:lnTo>
                <a:lnTo>
                  <a:pt x="42388" y="0"/>
                </a:lnTo>
                <a:lnTo>
                  <a:pt x="37390" y="24318"/>
                </a:lnTo>
                <a:close/>
              </a:path>
              <a:path w="42544" h="61594">
                <a:moveTo>
                  <a:pt x="29777" y="61354"/>
                </a:moveTo>
                <a:lnTo>
                  <a:pt x="0" y="6248"/>
                </a:lnTo>
                <a:lnTo>
                  <a:pt x="24318" y="24318"/>
                </a:lnTo>
                <a:lnTo>
                  <a:pt x="37390" y="24318"/>
                </a:lnTo>
                <a:lnTo>
                  <a:pt x="29777" y="61354"/>
                </a:lnTo>
                <a:close/>
              </a:path>
            </a:pathLst>
          </a:custGeom>
          <a:solidFill>
            <a:srgbClr val="666666"/>
          </a:solidFill>
        </p:spPr>
        <p:txBody>
          <a:bodyPr wrap="square" lIns="0" tIns="0" rIns="0" bIns="0" rtlCol="0"/>
          <a:lstStyle/>
          <a:p>
            <a:endParaRPr sz="2400"/>
          </a:p>
        </p:txBody>
      </p:sp>
      <p:sp>
        <p:nvSpPr>
          <p:cNvPr id="30" name="object 30"/>
          <p:cNvSpPr/>
          <p:nvPr/>
        </p:nvSpPr>
        <p:spPr>
          <a:xfrm>
            <a:off x="2883715" y="3253124"/>
            <a:ext cx="56727" cy="82125"/>
          </a:xfrm>
          <a:custGeom>
            <a:avLst/>
            <a:gdLst/>
            <a:ahLst/>
            <a:cxnLst/>
            <a:rect l="l" t="t" r="r" b="b"/>
            <a:pathLst>
              <a:path w="42544" h="61594">
                <a:moveTo>
                  <a:pt x="24318" y="24318"/>
                </a:moveTo>
                <a:lnTo>
                  <a:pt x="0" y="6248"/>
                </a:lnTo>
                <a:lnTo>
                  <a:pt x="29777" y="61354"/>
                </a:lnTo>
                <a:lnTo>
                  <a:pt x="42388" y="0"/>
                </a:lnTo>
                <a:lnTo>
                  <a:pt x="24318" y="24318"/>
                </a:lnTo>
                <a:close/>
              </a:path>
            </a:pathLst>
          </a:custGeom>
          <a:ln w="19049">
            <a:solidFill>
              <a:srgbClr val="666666"/>
            </a:solidFill>
          </a:ln>
        </p:spPr>
        <p:txBody>
          <a:bodyPr wrap="square" lIns="0" tIns="0" rIns="0" bIns="0" rtlCol="0"/>
          <a:lstStyle/>
          <a:p>
            <a:endParaRPr sz="2400"/>
          </a:p>
        </p:txBody>
      </p:sp>
      <p:sp>
        <p:nvSpPr>
          <p:cNvPr id="31" name="object 31"/>
          <p:cNvSpPr/>
          <p:nvPr/>
        </p:nvSpPr>
        <p:spPr>
          <a:xfrm>
            <a:off x="4857611" y="2542739"/>
            <a:ext cx="8467" cy="322580"/>
          </a:xfrm>
          <a:custGeom>
            <a:avLst/>
            <a:gdLst/>
            <a:ahLst/>
            <a:cxnLst/>
            <a:rect l="l" t="t" r="r" b="b"/>
            <a:pathLst>
              <a:path w="6350" h="241935">
                <a:moveTo>
                  <a:pt x="6139" y="0"/>
                </a:moveTo>
                <a:lnTo>
                  <a:pt x="0" y="241335"/>
                </a:lnTo>
              </a:path>
            </a:pathLst>
          </a:custGeom>
          <a:ln w="19049">
            <a:solidFill>
              <a:srgbClr val="666666"/>
            </a:solidFill>
          </a:ln>
        </p:spPr>
        <p:txBody>
          <a:bodyPr wrap="square" lIns="0" tIns="0" rIns="0" bIns="0" rtlCol="0"/>
          <a:lstStyle/>
          <a:p>
            <a:endParaRPr sz="2400"/>
          </a:p>
        </p:txBody>
      </p:sp>
      <p:sp>
        <p:nvSpPr>
          <p:cNvPr id="32" name="object 32"/>
          <p:cNvSpPr/>
          <p:nvPr/>
        </p:nvSpPr>
        <p:spPr>
          <a:xfrm>
            <a:off x="4829782" y="2835237"/>
            <a:ext cx="57573" cy="79587"/>
          </a:xfrm>
          <a:custGeom>
            <a:avLst/>
            <a:gdLst/>
            <a:ahLst/>
            <a:cxnLst/>
            <a:rect l="l" t="t" r="r" b="b"/>
            <a:pathLst>
              <a:path w="43179" h="59689">
                <a:moveTo>
                  <a:pt x="19919" y="59385"/>
                </a:moveTo>
                <a:lnTo>
                  <a:pt x="0" y="0"/>
                </a:lnTo>
                <a:lnTo>
                  <a:pt x="20871" y="21961"/>
                </a:lnTo>
                <a:lnTo>
                  <a:pt x="34629" y="21961"/>
                </a:lnTo>
                <a:lnTo>
                  <a:pt x="19919" y="59385"/>
                </a:lnTo>
                <a:close/>
              </a:path>
              <a:path w="43179" h="59689">
                <a:moveTo>
                  <a:pt x="34629" y="21961"/>
                </a:moveTo>
                <a:lnTo>
                  <a:pt x="20871" y="21961"/>
                </a:lnTo>
                <a:lnTo>
                  <a:pt x="42832" y="1089"/>
                </a:lnTo>
                <a:lnTo>
                  <a:pt x="34629" y="21961"/>
                </a:lnTo>
                <a:close/>
              </a:path>
            </a:pathLst>
          </a:custGeom>
          <a:solidFill>
            <a:srgbClr val="666666"/>
          </a:solidFill>
        </p:spPr>
        <p:txBody>
          <a:bodyPr wrap="square" lIns="0" tIns="0" rIns="0" bIns="0" rtlCol="0"/>
          <a:lstStyle/>
          <a:p>
            <a:endParaRPr sz="2400"/>
          </a:p>
        </p:txBody>
      </p:sp>
      <p:sp>
        <p:nvSpPr>
          <p:cNvPr id="33" name="object 33"/>
          <p:cNvSpPr/>
          <p:nvPr/>
        </p:nvSpPr>
        <p:spPr>
          <a:xfrm>
            <a:off x="4829782" y="2835237"/>
            <a:ext cx="57573" cy="79587"/>
          </a:xfrm>
          <a:custGeom>
            <a:avLst/>
            <a:gdLst/>
            <a:ahLst/>
            <a:cxnLst/>
            <a:rect l="l" t="t" r="r" b="b"/>
            <a:pathLst>
              <a:path w="43179" h="59689">
                <a:moveTo>
                  <a:pt x="20871" y="21961"/>
                </a:moveTo>
                <a:lnTo>
                  <a:pt x="0" y="0"/>
                </a:lnTo>
                <a:lnTo>
                  <a:pt x="19919" y="59385"/>
                </a:lnTo>
                <a:lnTo>
                  <a:pt x="42832" y="1089"/>
                </a:lnTo>
                <a:lnTo>
                  <a:pt x="20871" y="21961"/>
                </a:lnTo>
                <a:close/>
              </a:path>
            </a:pathLst>
          </a:custGeom>
          <a:ln w="19049">
            <a:solidFill>
              <a:srgbClr val="666666"/>
            </a:solidFill>
          </a:ln>
        </p:spPr>
        <p:txBody>
          <a:bodyPr wrap="square" lIns="0" tIns="0" rIns="0" bIns="0" rtlCol="0"/>
          <a:lstStyle/>
          <a:p>
            <a:endParaRPr sz="2400"/>
          </a:p>
        </p:txBody>
      </p:sp>
      <p:sp>
        <p:nvSpPr>
          <p:cNvPr id="34" name="object 34"/>
          <p:cNvSpPr/>
          <p:nvPr/>
        </p:nvSpPr>
        <p:spPr>
          <a:xfrm>
            <a:off x="6010852" y="4804789"/>
            <a:ext cx="115993" cy="332739"/>
          </a:xfrm>
          <a:custGeom>
            <a:avLst/>
            <a:gdLst/>
            <a:ahLst/>
            <a:cxnLst/>
            <a:rect l="l" t="t" r="r" b="b"/>
            <a:pathLst>
              <a:path w="86995" h="249554">
                <a:moveTo>
                  <a:pt x="0" y="0"/>
                </a:moveTo>
                <a:lnTo>
                  <a:pt x="86817" y="249149"/>
                </a:lnTo>
              </a:path>
            </a:pathLst>
          </a:custGeom>
          <a:ln w="19049">
            <a:solidFill>
              <a:srgbClr val="666666"/>
            </a:solidFill>
          </a:ln>
        </p:spPr>
        <p:txBody>
          <a:bodyPr wrap="square" lIns="0" tIns="0" rIns="0" bIns="0" rtlCol="0"/>
          <a:lstStyle/>
          <a:p>
            <a:endParaRPr sz="2400"/>
          </a:p>
        </p:txBody>
      </p:sp>
      <p:sp>
        <p:nvSpPr>
          <p:cNvPr id="35" name="object 35"/>
          <p:cNvSpPr/>
          <p:nvPr/>
        </p:nvSpPr>
        <p:spPr>
          <a:xfrm>
            <a:off x="6090235" y="5100618"/>
            <a:ext cx="54187" cy="83820"/>
          </a:xfrm>
          <a:custGeom>
            <a:avLst/>
            <a:gdLst/>
            <a:ahLst/>
            <a:cxnLst/>
            <a:rect l="l" t="t" r="r" b="b"/>
            <a:pathLst>
              <a:path w="40639" h="62864">
                <a:moveTo>
                  <a:pt x="40085" y="27279"/>
                </a:moveTo>
                <a:lnTo>
                  <a:pt x="27279" y="27279"/>
                </a:lnTo>
                <a:lnTo>
                  <a:pt x="40460" y="0"/>
                </a:lnTo>
                <a:lnTo>
                  <a:pt x="40085" y="27279"/>
                </a:lnTo>
                <a:close/>
              </a:path>
              <a:path w="40639" h="62864">
                <a:moveTo>
                  <a:pt x="39598" y="62631"/>
                </a:moveTo>
                <a:lnTo>
                  <a:pt x="0" y="14098"/>
                </a:lnTo>
                <a:lnTo>
                  <a:pt x="27279" y="27279"/>
                </a:lnTo>
                <a:lnTo>
                  <a:pt x="40085" y="27279"/>
                </a:lnTo>
                <a:lnTo>
                  <a:pt x="39598" y="62631"/>
                </a:lnTo>
                <a:close/>
              </a:path>
            </a:pathLst>
          </a:custGeom>
          <a:solidFill>
            <a:srgbClr val="666666"/>
          </a:solidFill>
        </p:spPr>
        <p:txBody>
          <a:bodyPr wrap="square" lIns="0" tIns="0" rIns="0" bIns="0" rtlCol="0"/>
          <a:lstStyle/>
          <a:p>
            <a:endParaRPr sz="2400"/>
          </a:p>
        </p:txBody>
      </p:sp>
      <p:sp>
        <p:nvSpPr>
          <p:cNvPr id="36" name="object 36"/>
          <p:cNvSpPr/>
          <p:nvPr/>
        </p:nvSpPr>
        <p:spPr>
          <a:xfrm>
            <a:off x="6090235" y="5100618"/>
            <a:ext cx="54187" cy="83820"/>
          </a:xfrm>
          <a:custGeom>
            <a:avLst/>
            <a:gdLst/>
            <a:ahLst/>
            <a:cxnLst/>
            <a:rect l="l" t="t" r="r" b="b"/>
            <a:pathLst>
              <a:path w="40639" h="62864">
                <a:moveTo>
                  <a:pt x="27279" y="27279"/>
                </a:moveTo>
                <a:lnTo>
                  <a:pt x="0" y="14098"/>
                </a:lnTo>
                <a:lnTo>
                  <a:pt x="39598" y="62631"/>
                </a:lnTo>
                <a:lnTo>
                  <a:pt x="40460" y="0"/>
                </a:lnTo>
                <a:lnTo>
                  <a:pt x="27279" y="27279"/>
                </a:lnTo>
                <a:close/>
              </a:path>
            </a:pathLst>
          </a:custGeom>
          <a:ln w="19049">
            <a:solidFill>
              <a:srgbClr val="666666"/>
            </a:solidFill>
          </a:ln>
        </p:spPr>
        <p:txBody>
          <a:bodyPr wrap="square" lIns="0" tIns="0" rIns="0" bIns="0" rtlCol="0"/>
          <a:lstStyle/>
          <a:p>
            <a:endParaRPr sz="2400"/>
          </a:p>
        </p:txBody>
      </p:sp>
      <p:sp>
        <p:nvSpPr>
          <p:cNvPr id="37" name="object 37"/>
          <p:cNvSpPr/>
          <p:nvPr/>
        </p:nvSpPr>
        <p:spPr>
          <a:xfrm>
            <a:off x="5694035" y="1477375"/>
            <a:ext cx="306493" cy="2479040"/>
          </a:xfrm>
          <a:custGeom>
            <a:avLst/>
            <a:gdLst/>
            <a:ahLst/>
            <a:cxnLst/>
            <a:rect l="l" t="t" r="r" b="b"/>
            <a:pathLst>
              <a:path w="229870" h="1859280">
                <a:moveTo>
                  <a:pt x="0" y="0"/>
                </a:moveTo>
                <a:lnTo>
                  <a:pt x="229597" y="1859106"/>
                </a:lnTo>
              </a:path>
            </a:pathLst>
          </a:custGeom>
          <a:ln w="19049">
            <a:solidFill>
              <a:srgbClr val="666666"/>
            </a:solidFill>
          </a:ln>
        </p:spPr>
        <p:txBody>
          <a:bodyPr wrap="square" lIns="0" tIns="0" rIns="0" bIns="0" rtlCol="0"/>
          <a:lstStyle/>
          <a:p>
            <a:endParaRPr sz="2400"/>
          </a:p>
        </p:txBody>
      </p:sp>
      <p:sp>
        <p:nvSpPr>
          <p:cNvPr id="38" name="object 38"/>
          <p:cNvSpPr/>
          <p:nvPr/>
        </p:nvSpPr>
        <p:spPr>
          <a:xfrm>
            <a:off x="5968317" y="3924332"/>
            <a:ext cx="56727" cy="82125"/>
          </a:xfrm>
          <a:custGeom>
            <a:avLst/>
            <a:gdLst/>
            <a:ahLst/>
            <a:cxnLst/>
            <a:rect l="l" t="t" r="r" b="b"/>
            <a:pathLst>
              <a:path w="42545" h="61594">
                <a:moveTo>
                  <a:pt x="37026" y="23887"/>
                </a:moveTo>
                <a:lnTo>
                  <a:pt x="23887" y="23887"/>
                </a:lnTo>
                <a:lnTo>
                  <a:pt x="42523" y="0"/>
                </a:lnTo>
                <a:lnTo>
                  <a:pt x="37026" y="23887"/>
                </a:lnTo>
                <a:close/>
              </a:path>
              <a:path w="42545" h="61594">
                <a:moveTo>
                  <a:pt x="28476" y="61042"/>
                </a:moveTo>
                <a:lnTo>
                  <a:pt x="0" y="5251"/>
                </a:lnTo>
                <a:lnTo>
                  <a:pt x="23887" y="23887"/>
                </a:lnTo>
                <a:lnTo>
                  <a:pt x="37026" y="23887"/>
                </a:lnTo>
                <a:lnTo>
                  <a:pt x="28476" y="61042"/>
                </a:lnTo>
                <a:close/>
              </a:path>
            </a:pathLst>
          </a:custGeom>
          <a:solidFill>
            <a:srgbClr val="666666"/>
          </a:solidFill>
        </p:spPr>
        <p:txBody>
          <a:bodyPr wrap="square" lIns="0" tIns="0" rIns="0" bIns="0" rtlCol="0"/>
          <a:lstStyle/>
          <a:p>
            <a:endParaRPr sz="2400"/>
          </a:p>
        </p:txBody>
      </p:sp>
      <p:sp>
        <p:nvSpPr>
          <p:cNvPr id="39" name="object 39"/>
          <p:cNvSpPr/>
          <p:nvPr/>
        </p:nvSpPr>
        <p:spPr>
          <a:xfrm>
            <a:off x="5968317" y="3924332"/>
            <a:ext cx="56727" cy="82125"/>
          </a:xfrm>
          <a:custGeom>
            <a:avLst/>
            <a:gdLst/>
            <a:ahLst/>
            <a:cxnLst/>
            <a:rect l="l" t="t" r="r" b="b"/>
            <a:pathLst>
              <a:path w="42545" h="61594">
                <a:moveTo>
                  <a:pt x="23887" y="23887"/>
                </a:moveTo>
                <a:lnTo>
                  <a:pt x="0" y="5251"/>
                </a:lnTo>
                <a:lnTo>
                  <a:pt x="28476" y="61042"/>
                </a:lnTo>
                <a:lnTo>
                  <a:pt x="42523" y="0"/>
                </a:lnTo>
                <a:lnTo>
                  <a:pt x="23887" y="23887"/>
                </a:lnTo>
                <a:close/>
              </a:path>
            </a:pathLst>
          </a:custGeom>
          <a:ln w="19049">
            <a:solidFill>
              <a:srgbClr val="666666"/>
            </a:solidFill>
          </a:ln>
        </p:spPr>
        <p:txBody>
          <a:bodyPr wrap="square" lIns="0" tIns="0" rIns="0" bIns="0" rtlCol="0"/>
          <a:lstStyle/>
          <a:p>
            <a:endParaRPr sz="2400"/>
          </a:p>
        </p:txBody>
      </p:sp>
      <p:sp>
        <p:nvSpPr>
          <p:cNvPr id="40" name="object 40"/>
          <p:cNvSpPr/>
          <p:nvPr/>
        </p:nvSpPr>
        <p:spPr>
          <a:xfrm>
            <a:off x="5694035" y="1477375"/>
            <a:ext cx="1165013" cy="269240"/>
          </a:xfrm>
          <a:custGeom>
            <a:avLst/>
            <a:gdLst/>
            <a:ahLst/>
            <a:cxnLst/>
            <a:rect l="l" t="t" r="r" b="b"/>
            <a:pathLst>
              <a:path w="873760" h="201930">
                <a:moveTo>
                  <a:pt x="0" y="0"/>
                </a:moveTo>
                <a:lnTo>
                  <a:pt x="873291" y="201894"/>
                </a:lnTo>
              </a:path>
            </a:pathLst>
          </a:custGeom>
          <a:ln w="19049">
            <a:solidFill>
              <a:srgbClr val="666666"/>
            </a:solidFill>
          </a:ln>
        </p:spPr>
        <p:txBody>
          <a:bodyPr wrap="square" lIns="0" tIns="0" rIns="0" bIns="0" rtlCol="0"/>
          <a:lstStyle/>
          <a:p>
            <a:endParaRPr sz="2400"/>
          </a:p>
        </p:txBody>
      </p:sp>
      <p:sp>
        <p:nvSpPr>
          <p:cNvPr id="41" name="object 41"/>
          <p:cNvSpPr/>
          <p:nvPr/>
        </p:nvSpPr>
        <p:spPr>
          <a:xfrm>
            <a:off x="6824160" y="1712303"/>
            <a:ext cx="82973" cy="55880"/>
          </a:xfrm>
          <a:custGeom>
            <a:avLst/>
            <a:gdLst/>
            <a:ahLst/>
            <a:cxnLst/>
            <a:rect l="l" t="t" r="r" b="b"/>
            <a:pathLst>
              <a:path w="62229" h="41909">
                <a:moveTo>
                  <a:pt x="0" y="41745"/>
                </a:moveTo>
                <a:lnTo>
                  <a:pt x="25698" y="25698"/>
                </a:lnTo>
                <a:lnTo>
                  <a:pt x="9651" y="0"/>
                </a:lnTo>
                <a:lnTo>
                  <a:pt x="62172" y="34130"/>
                </a:lnTo>
                <a:lnTo>
                  <a:pt x="0" y="41745"/>
                </a:lnTo>
                <a:close/>
              </a:path>
            </a:pathLst>
          </a:custGeom>
          <a:solidFill>
            <a:srgbClr val="666666"/>
          </a:solidFill>
        </p:spPr>
        <p:txBody>
          <a:bodyPr wrap="square" lIns="0" tIns="0" rIns="0" bIns="0" rtlCol="0"/>
          <a:lstStyle/>
          <a:p>
            <a:endParaRPr sz="2400"/>
          </a:p>
        </p:txBody>
      </p:sp>
      <p:sp>
        <p:nvSpPr>
          <p:cNvPr id="42" name="object 42"/>
          <p:cNvSpPr/>
          <p:nvPr/>
        </p:nvSpPr>
        <p:spPr>
          <a:xfrm>
            <a:off x="6824160" y="1712303"/>
            <a:ext cx="82973" cy="55880"/>
          </a:xfrm>
          <a:custGeom>
            <a:avLst/>
            <a:gdLst/>
            <a:ahLst/>
            <a:cxnLst/>
            <a:rect l="l" t="t" r="r" b="b"/>
            <a:pathLst>
              <a:path w="62229" h="41909">
                <a:moveTo>
                  <a:pt x="25698" y="25698"/>
                </a:moveTo>
                <a:lnTo>
                  <a:pt x="0" y="41745"/>
                </a:lnTo>
                <a:lnTo>
                  <a:pt x="62172" y="34130"/>
                </a:lnTo>
                <a:lnTo>
                  <a:pt x="9651" y="0"/>
                </a:lnTo>
                <a:lnTo>
                  <a:pt x="25698" y="25698"/>
                </a:lnTo>
                <a:close/>
              </a:path>
            </a:pathLst>
          </a:custGeom>
          <a:ln w="19049">
            <a:solidFill>
              <a:srgbClr val="666666"/>
            </a:solidFill>
          </a:ln>
        </p:spPr>
        <p:txBody>
          <a:bodyPr wrap="square" lIns="0" tIns="0" rIns="0" bIns="0" rtlCol="0"/>
          <a:lstStyle/>
          <a:p>
            <a:endParaRPr sz="2400"/>
          </a:p>
        </p:txBody>
      </p:sp>
      <p:sp>
        <p:nvSpPr>
          <p:cNvPr id="43" name="object 43"/>
          <p:cNvSpPr/>
          <p:nvPr/>
        </p:nvSpPr>
        <p:spPr>
          <a:xfrm>
            <a:off x="6943148" y="2528627"/>
            <a:ext cx="76200" cy="325967"/>
          </a:xfrm>
          <a:custGeom>
            <a:avLst/>
            <a:gdLst/>
            <a:ahLst/>
            <a:cxnLst/>
            <a:rect l="l" t="t" r="r" b="b"/>
            <a:pathLst>
              <a:path w="57150" h="244475">
                <a:moveTo>
                  <a:pt x="0" y="0"/>
                </a:moveTo>
                <a:lnTo>
                  <a:pt x="56633" y="243905"/>
                </a:lnTo>
              </a:path>
            </a:pathLst>
          </a:custGeom>
          <a:ln w="19049">
            <a:solidFill>
              <a:srgbClr val="666666"/>
            </a:solidFill>
          </a:ln>
        </p:spPr>
        <p:txBody>
          <a:bodyPr wrap="square" lIns="0" tIns="0" rIns="0" bIns="0" rtlCol="0"/>
          <a:lstStyle/>
          <a:p>
            <a:endParaRPr sz="2400"/>
          </a:p>
        </p:txBody>
      </p:sp>
      <p:sp>
        <p:nvSpPr>
          <p:cNvPr id="44" name="object 44"/>
          <p:cNvSpPr/>
          <p:nvPr/>
        </p:nvSpPr>
        <p:spPr>
          <a:xfrm>
            <a:off x="6984375" y="2819550"/>
            <a:ext cx="55880" cy="82973"/>
          </a:xfrm>
          <a:custGeom>
            <a:avLst/>
            <a:gdLst/>
            <a:ahLst/>
            <a:cxnLst/>
            <a:rect l="l" t="t" r="r" b="b"/>
            <a:pathLst>
              <a:path w="41910" h="62230">
                <a:moveTo>
                  <a:pt x="38612" y="25713"/>
                </a:moveTo>
                <a:lnTo>
                  <a:pt x="25713" y="25713"/>
                </a:lnTo>
                <a:lnTo>
                  <a:pt x="41736" y="0"/>
                </a:lnTo>
                <a:lnTo>
                  <a:pt x="38612" y="25713"/>
                </a:lnTo>
                <a:close/>
              </a:path>
              <a:path w="41910" h="62230">
                <a:moveTo>
                  <a:pt x="34181" y="62180"/>
                </a:moveTo>
                <a:lnTo>
                  <a:pt x="0" y="9691"/>
                </a:lnTo>
                <a:lnTo>
                  <a:pt x="25713" y="25713"/>
                </a:lnTo>
                <a:lnTo>
                  <a:pt x="38612" y="25713"/>
                </a:lnTo>
                <a:lnTo>
                  <a:pt x="34181" y="62180"/>
                </a:lnTo>
                <a:close/>
              </a:path>
            </a:pathLst>
          </a:custGeom>
          <a:solidFill>
            <a:srgbClr val="666666"/>
          </a:solidFill>
        </p:spPr>
        <p:txBody>
          <a:bodyPr wrap="square" lIns="0" tIns="0" rIns="0" bIns="0" rtlCol="0"/>
          <a:lstStyle/>
          <a:p>
            <a:endParaRPr sz="2400"/>
          </a:p>
        </p:txBody>
      </p:sp>
      <p:sp>
        <p:nvSpPr>
          <p:cNvPr id="45" name="object 45"/>
          <p:cNvSpPr/>
          <p:nvPr/>
        </p:nvSpPr>
        <p:spPr>
          <a:xfrm>
            <a:off x="6984375" y="2819550"/>
            <a:ext cx="55880" cy="82973"/>
          </a:xfrm>
          <a:custGeom>
            <a:avLst/>
            <a:gdLst/>
            <a:ahLst/>
            <a:cxnLst/>
            <a:rect l="l" t="t" r="r" b="b"/>
            <a:pathLst>
              <a:path w="41910" h="62230">
                <a:moveTo>
                  <a:pt x="25713" y="25713"/>
                </a:moveTo>
                <a:lnTo>
                  <a:pt x="0" y="9691"/>
                </a:lnTo>
                <a:lnTo>
                  <a:pt x="34181" y="62180"/>
                </a:lnTo>
                <a:lnTo>
                  <a:pt x="41736" y="0"/>
                </a:lnTo>
                <a:lnTo>
                  <a:pt x="25713" y="25713"/>
                </a:lnTo>
                <a:close/>
              </a:path>
            </a:pathLst>
          </a:custGeom>
          <a:ln w="19049">
            <a:solidFill>
              <a:srgbClr val="666666"/>
            </a:solidFill>
          </a:ln>
        </p:spPr>
        <p:txBody>
          <a:bodyPr wrap="square" lIns="0" tIns="0" rIns="0" bIns="0" rtlCol="0"/>
          <a:lstStyle/>
          <a:p>
            <a:endParaRPr sz="2400"/>
          </a:p>
        </p:txBody>
      </p:sp>
      <p:sp>
        <p:nvSpPr>
          <p:cNvPr id="46" name="object 46"/>
          <p:cNvSpPr/>
          <p:nvPr/>
        </p:nvSpPr>
        <p:spPr>
          <a:xfrm>
            <a:off x="6281035" y="819690"/>
            <a:ext cx="682412" cy="276860"/>
          </a:xfrm>
          <a:custGeom>
            <a:avLst/>
            <a:gdLst/>
            <a:ahLst/>
            <a:cxnLst/>
            <a:rect l="l" t="t" r="r" b="b"/>
            <a:pathLst>
              <a:path w="511810" h="207644">
                <a:moveTo>
                  <a:pt x="0" y="207363"/>
                </a:moveTo>
                <a:lnTo>
                  <a:pt x="511299" y="0"/>
                </a:lnTo>
              </a:path>
            </a:pathLst>
          </a:custGeom>
          <a:ln w="19049">
            <a:solidFill>
              <a:srgbClr val="666666"/>
            </a:solidFill>
          </a:ln>
        </p:spPr>
        <p:txBody>
          <a:bodyPr wrap="square" lIns="0" tIns="0" rIns="0" bIns="0" rtlCol="0"/>
          <a:lstStyle/>
          <a:p>
            <a:endParaRPr sz="2400"/>
          </a:p>
        </p:txBody>
      </p:sp>
      <p:sp>
        <p:nvSpPr>
          <p:cNvPr id="47" name="object 47"/>
          <p:cNvSpPr/>
          <p:nvPr/>
        </p:nvSpPr>
        <p:spPr>
          <a:xfrm>
            <a:off x="6925563" y="800930"/>
            <a:ext cx="83820" cy="56727"/>
          </a:xfrm>
          <a:custGeom>
            <a:avLst/>
            <a:gdLst/>
            <a:ahLst/>
            <a:cxnLst/>
            <a:rect l="l" t="t" r="r" b="b"/>
            <a:pathLst>
              <a:path w="62864" h="42545">
                <a:moveTo>
                  <a:pt x="16102" y="41974"/>
                </a:moveTo>
                <a:lnTo>
                  <a:pt x="27903" y="14069"/>
                </a:lnTo>
                <a:lnTo>
                  <a:pt x="0" y="2268"/>
                </a:lnTo>
                <a:lnTo>
                  <a:pt x="62596" y="0"/>
                </a:lnTo>
                <a:lnTo>
                  <a:pt x="16102" y="41974"/>
                </a:lnTo>
                <a:close/>
              </a:path>
            </a:pathLst>
          </a:custGeom>
          <a:solidFill>
            <a:srgbClr val="666666"/>
          </a:solidFill>
        </p:spPr>
        <p:txBody>
          <a:bodyPr wrap="square" lIns="0" tIns="0" rIns="0" bIns="0" rtlCol="0"/>
          <a:lstStyle/>
          <a:p>
            <a:endParaRPr sz="2400"/>
          </a:p>
        </p:txBody>
      </p:sp>
      <p:sp>
        <p:nvSpPr>
          <p:cNvPr id="48" name="object 48"/>
          <p:cNvSpPr/>
          <p:nvPr/>
        </p:nvSpPr>
        <p:spPr>
          <a:xfrm>
            <a:off x="6925563" y="800930"/>
            <a:ext cx="83820" cy="56727"/>
          </a:xfrm>
          <a:custGeom>
            <a:avLst/>
            <a:gdLst/>
            <a:ahLst/>
            <a:cxnLst/>
            <a:rect l="l" t="t" r="r" b="b"/>
            <a:pathLst>
              <a:path w="62864" h="42545">
                <a:moveTo>
                  <a:pt x="27903" y="14069"/>
                </a:moveTo>
                <a:lnTo>
                  <a:pt x="16102" y="41974"/>
                </a:lnTo>
                <a:lnTo>
                  <a:pt x="62596" y="0"/>
                </a:lnTo>
                <a:lnTo>
                  <a:pt x="0" y="2268"/>
                </a:lnTo>
                <a:lnTo>
                  <a:pt x="27903" y="14069"/>
                </a:lnTo>
                <a:close/>
              </a:path>
            </a:pathLst>
          </a:custGeom>
          <a:ln w="19049">
            <a:solidFill>
              <a:srgbClr val="666666"/>
            </a:solidFill>
          </a:ln>
        </p:spPr>
        <p:txBody>
          <a:bodyPr wrap="square" lIns="0" tIns="0" rIns="0" bIns="0" rtlCol="0"/>
          <a:lstStyle/>
          <a:p>
            <a:endParaRPr sz="2400"/>
          </a:p>
        </p:txBody>
      </p:sp>
      <p:sp>
        <p:nvSpPr>
          <p:cNvPr id="49" name="object 49"/>
          <p:cNvSpPr/>
          <p:nvPr/>
        </p:nvSpPr>
        <p:spPr>
          <a:xfrm>
            <a:off x="7944601" y="1168300"/>
            <a:ext cx="1104900" cy="1578187"/>
          </a:xfrm>
          <a:custGeom>
            <a:avLst/>
            <a:gdLst/>
            <a:ahLst/>
            <a:cxnLst/>
            <a:rect l="l" t="t" r="r" b="b"/>
            <a:pathLst>
              <a:path w="828675" h="1183639">
                <a:moveTo>
                  <a:pt x="0" y="0"/>
                </a:moveTo>
                <a:lnTo>
                  <a:pt x="828652" y="1183420"/>
                </a:lnTo>
              </a:path>
            </a:pathLst>
          </a:custGeom>
          <a:ln w="19049">
            <a:solidFill>
              <a:srgbClr val="666666"/>
            </a:solidFill>
          </a:ln>
        </p:spPr>
        <p:txBody>
          <a:bodyPr wrap="square" lIns="0" tIns="0" rIns="0" bIns="0" rtlCol="0"/>
          <a:lstStyle/>
          <a:p>
            <a:endParaRPr sz="2400"/>
          </a:p>
        </p:txBody>
      </p:sp>
      <p:graphicFrame>
        <p:nvGraphicFramePr>
          <p:cNvPr id="50" name="object 50"/>
          <p:cNvGraphicFramePr>
            <a:graphicFrameLocks noGrp="1"/>
          </p:cNvGraphicFramePr>
          <p:nvPr/>
        </p:nvGraphicFramePr>
        <p:xfrm>
          <a:off x="7018188" y="3907046"/>
          <a:ext cx="2316480" cy="1218353"/>
        </p:xfrm>
        <a:graphic>
          <a:graphicData uri="http://schemas.openxmlformats.org/drawingml/2006/table">
            <a:tbl>
              <a:tblPr firstRow="1" bandRow="1">
                <a:tableStyleId>{2D5ABB26-0587-4C30-8999-92F81FD0307C}</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tblGrid>
              <a:tr h="762000">
                <a:tc gridSpan="2">
                  <a:txBody>
                    <a:bodyPr/>
                    <a:lstStyle/>
                    <a:p>
                      <a:pPr marL="9525" algn="ctr">
                        <a:lnSpc>
                          <a:spcPts val="1675"/>
                        </a:lnSpc>
                        <a:spcBef>
                          <a:spcPts val="170"/>
                        </a:spcBef>
                      </a:pPr>
                      <a:r>
                        <a:rPr sz="1900" spc="-5" dirty="0">
                          <a:latin typeface="Arial"/>
                          <a:cs typeface="Arial"/>
                        </a:rPr>
                        <a:t>write-home-timeline</a:t>
                      </a:r>
                      <a:endParaRPr sz="1900" dirty="0">
                        <a:latin typeface="Arial"/>
                        <a:cs typeface="Arial"/>
                      </a:endParaRPr>
                    </a:p>
                    <a:p>
                      <a:pPr marL="8255" algn="ctr">
                        <a:lnSpc>
                          <a:spcPts val="1195"/>
                        </a:lnSpc>
                      </a:pPr>
                      <a:r>
                        <a:rPr sz="1300" i="1" spc="-10" dirty="0">
                          <a:latin typeface="Arial"/>
                          <a:cs typeface="Arial"/>
                        </a:rPr>
                        <a:t>FanoutHomeTimelines</a:t>
                      </a:r>
                      <a:endParaRPr sz="1300" dirty="0">
                        <a:latin typeface="Arial"/>
                        <a:cs typeface="Arial"/>
                      </a:endParaRPr>
                    </a:p>
                    <a:p>
                      <a:pPr marL="9525" algn="ctr">
                        <a:lnSpc>
                          <a:spcPct val="100000"/>
                        </a:lnSpc>
                      </a:pPr>
                      <a:r>
                        <a:rPr sz="1300" b="1" dirty="0">
                          <a:latin typeface="Arial"/>
                          <a:cs typeface="Arial"/>
                        </a:rPr>
                        <a:t>(640μs)</a:t>
                      </a:r>
                      <a:endParaRPr sz="1300" dirty="0">
                        <a:latin typeface="Arial"/>
                        <a:cs typeface="Arial"/>
                      </a:endParaRPr>
                    </a:p>
                  </a:txBody>
                  <a:tcPr marL="0" marR="0" marT="2878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4CCCC"/>
                    </a:solidFill>
                  </a:tcPr>
                </a:tc>
                <a:tc hMerge="1">
                  <a:txBody>
                    <a:bodyPr/>
                    <a:lstStyle/>
                    <a:p>
                      <a:endParaRPr/>
                    </a:p>
                  </a:txBody>
                  <a:tcPr marL="0" marR="0" marT="0" marB="0"/>
                </a:tc>
                <a:extLst>
                  <a:ext uri="{0D108BD9-81ED-4DB2-BD59-A6C34878D82A}">
                    <a16:rowId xmlns:a16="http://schemas.microsoft.com/office/drawing/2014/main" val="10000"/>
                  </a:ext>
                </a:extLst>
              </a:tr>
              <a:tr h="456353">
                <a:tc>
                  <a:txBody>
                    <a:bodyPr/>
                    <a:lstStyle/>
                    <a:p>
                      <a:pPr>
                        <a:lnSpc>
                          <a:spcPct val="100000"/>
                        </a:lnSpc>
                      </a:pPr>
                      <a:endParaRPr sz="1600">
                        <a:latin typeface="Times New Roman"/>
                        <a:cs typeface="Times New Roman"/>
                      </a:endParaRPr>
                    </a:p>
                  </a:txBody>
                  <a:tcPr marL="0" marR="0" marT="0" marB="0">
                    <a:lnR w="19050">
                      <a:solidFill>
                        <a:srgbClr val="666666"/>
                      </a:solidFill>
                      <a:prstDash val="solid"/>
                    </a:lnR>
                    <a:lnT w="9525">
                      <a:solidFill>
                        <a:srgbClr val="000000"/>
                      </a:solidFill>
                      <a:prstDash val="solid"/>
                    </a:lnT>
                  </a:tcPr>
                </a:tc>
                <a:tc>
                  <a:txBody>
                    <a:bodyPr/>
                    <a:lstStyle/>
                    <a:p>
                      <a:pPr>
                        <a:lnSpc>
                          <a:spcPct val="100000"/>
                        </a:lnSpc>
                      </a:pPr>
                      <a:endParaRPr sz="1600" dirty="0">
                        <a:latin typeface="Times New Roman"/>
                        <a:cs typeface="Times New Roman"/>
                      </a:endParaRPr>
                    </a:p>
                  </a:txBody>
                  <a:tcPr marL="0" marR="0" marT="0" marB="0">
                    <a:lnL w="19050">
                      <a:solidFill>
                        <a:srgbClr val="666666"/>
                      </a:solidFill>
                      <a:prstDash val="solid"/>
                    </a:lnL>
                    <a:lnT w="9525">
                      <a:solidFill>
                        <a:srgbClr val="000000"/>
                      </a:solidFill>
                      <a:prstDash val="solid"/>
                    </a:lnT>
                  </a:tcPr>
                </a:tc>
                <a:extLst>
                  <a:ext uri="{0D108BD9-81ED-4DB2-BD59-A6C34878D82A}">
                    <a16:rowId xmlns:a16="http://schemas.microsoft.com/office/drawing/2014/main" val="10001"/>
                  </a:ext>
                </a:extLst>
              </a:tr>
            </a:tbl>
          </a:graphicData>
        </a:graphic>
      </p:graphicFrame>
      <p:sp>
        <p:nvSpPr>
          <p:cNvPr id="51" name="object 51"/>
          <p:cNvSpPr/>
          <p:nvPr/>
        </p:nvSpPr>
        <p:spPr>
          <a:xfrm>
            <a:off x="8996989" y="2693712"/>
            <a:ext cx="93812" cy="106069"/>
          </a:xfrm>
          <a:prstGeom prst="rect">
            <a:avLst/>
          </a:prstGeom>
          <a:blipFill>
            <a:blip r:embed="rId3" cstate="print"/>
            <a:stretch>
              <a:fillRect/>
            </a:stretch>
          </a:blipFill>
        </p:spPr>
        <p:txBody>
          <a:bodyPr wrap="square" lIns="0" tIns="0" rIns="0" bIns="0" rtlCol="0"/>
          <a:lstStyle/>
          <a:p>
            <a:endParaRPr sz="2400"/>
          </a:p>
        </p:txBody>
      </p:sp>
      <p:sp>
        <p:nvSpPr>
          <p:cNvPr id="52" name="object 52"/>
          <p:cNvSpPr/>
          <p:nvPr/>
        </p:nvSpPr>
        <p:spPr>
          <a:xfrm>
            <a:off x="7944601" y="1168300"/>
            <a:ext cx="1253913" cy="397933"/>
          </a:xfrm>
          <a:custGeom>
            <a:avLst/>
            <a:gdLst/>
            <a:ahLst/>
            <a:cxnLst/>
            <a:rect l="l" t="t" r="r" b="b"/>
            <a:pathLst>
              <a:path w="940434" h="298450">
                <a:moveTo>
                  <a:pt x="0" y="0"/>
                </a:moveTo>
                <a:lnTo>
                  <a:pt x="940363" y="297978"/>
                </a:lnTo>
              </a:path>
            </a:pathLst>
          </a:custGeom>
          <a:ln w="19049">
            <a:solidFill>
              <a:srgbClr val="666666"/>
            </a:solidFill>
          </a:ln>
        </p:spPr>
        <p:txBody>
          <a:bodyPr wrap="square" lIns="0" tIns="0" rIns="0" bIns="0" rtlCol="0"/>
          <a:lstStyle/>
          <a:p>
            <a:endParaRPr sz="2400"/>
          </a:p>
        </p:txBody>
      </p:sp>
      <p:sp>
        <p:nvSpPr>
          <p:cNvPr id="53" name="object 53"/>
          <p:cNvSpPr/>
          <p:nvPr/>
        </p:nvSpPr>
        <p:spPr>
          <a:xfrm>
            <a:off x="9162561" y="1529748"/>
            <a:ext cx="83820" cy="55033"/>
          </a:xfrm>
          <a:custGeom>
            <a:avLst/>
            <a:gdLst/>
            <a:ahLst/>
            <a:cxnLst/>
            <a:rect l="l" t="t" r="r" b="b"/>
            <a:pathLst>
              <a:path w="62865" h="41275">
                <a:moveTo>
                  <a:pt x="0" y="40844"/>
                </a:moveTo>
                <a:lnTo>
                  <a:pt x="26893" y="26893"/>
                </a:lnTo>
                <a:lnTo>
                  <a:pt x="12942" y="0"/>
                </a:lnTo>
                <a:lnTo>
                  <a:pt x="62581" y="38202"/>
                </a:lnTo>
                <a:lnTo>
                  <a:pt x="0" y="40844"/>
                </a:lnTo>
                <a:close/>
              </a:path>
            </a:pathLst>
          </a:custGeom>
          <a:solidFill>
            <a:srgbClr val="666666"/>
          </a:solidFill>
        </p:spPr>
        <p:txBody>
          <a:bodyPr wrap="square" lIns="0" tIns="0" rIns="0" bIns="0" rtlCol="0"/>
          <a:lstStyle/>
          <a:p>
            <a:endParaRPr sz="2400"/>
          </a:p>
        </p:txBody>
      </p:sp>
      <p:sp>
        <p:nvSpPr>
          <p:cNvPr id="54" name="object 54"/>
          <p:cNvSpPr/>
          <p:nvPr/>
        </p:nvSpPr>
        <p:spPr>
          <a:xfrm>
            <a:off x="9162561" y="1529748"/>
            <a:ext cx="83820" cy="55033"/>
          </a:xfrm>
          <a:custGeom>
            <a:avLst/>
            <a:gdLst/>
            <a:ahLst/>
            <a:cxnLst/>
            <a:rect l="l" t="t" r="r" b="b"/>
            <a:pathLst>
              <a:path w="62865" h="41275">
                <a:moveTo>
                  <a:pt x="26893" y="26893"/>
                </a:moveTo>
                <a:lnTo>
                  <a:pt x="0" y="40844"/>
                </a:lnTo>
                <a:lnTo>
                  <a:pt x="62581" y="38202"/>
                </a:lnTo>
                <a:lnTo>
                  <a:pt x="12942" y="0"/>
                </a:lnTo>
                <a:lnTo>
                  <a:pt x="26893" y="26893"/>
                </a:lnTo>
                <a:close/>
              </a:path>
            </a:pathLst>
          </a:custGeom>
          <a:ln w="19049">
            <a:solidFill>
              <a:srgbClr val="666666"/>
            </a:solidFill>
          </a:ln>
        </p:spPr>
        <p:txBody>
          <a:bodyPr wrap="square" lIns="0" tIns="0" rIns="0" bIns="0" rtlCol="0"/>
          <a:lstStyle/>
          <a:p>
            <a:endParaRPr sz="2400"/>
          </a:p>
        </p:txBody>
      </p:sp>
      <p:sp>
        <p:nvSpPr>
          <p:cNvPr id="55" name="object 55"/>
          <p:cNvSpPr/>
          <p:nvPr/>
        </p:nvSpPr>
        <p:spPr>
          <a:xfrm>
            <a:off x="7944601" y="1168300"/>
            <a:ext cx="231140" cy="2658533"/>
          </a:xfrm>
          <a:custGeom>
            <a:avLst/>
            <a:gdLst/>
            <a:ahLst/>
            <a:cxnLst/>
            <a:rect l="l" t="t" r="r" b="b"/>
            <a:pathLst>
              <a:path w="173354" h="1993900">
                <a:moveTo>
                  <a:pt x="0" y="0"/>
                </a:moveTo>
                <a:lnTo>
                  <a:pt x="173151" y="1993858"/>
                </a:lnTo>
              </a:path>
            </a:pathLst>
          </a:custGeom>
          <a:ln w="19049">
            <a:solidFill>
              <a:srgbClr val="666666"/>
            </a:solidFill>
          </a:ln>
        </p:spPr>
        <p:txBody>
          <a:bodyPr wrap="square" lIns="0" tIns="0" rIns="0" bIns="0" rtlCol="0"/>
          <a:lstStyle/>
          <a:p>
            <a:endParaRPr sz="2400"/>
          </a:p>
        </p:txBody>
      </p:sp>
      <p:sp>
        <p:nvSpPr>
          <p:cNvPr id="56" name="object 56"/>
          <p:cNvSpPr/>
          <p:nvPr/>
        </p:nvSpPr>
        <p:spPr>
          <a:xfrm>
            <a:off x="8144540" y="3795849"/>
            <a:ext cx="57573" cy="81280"/>
          </a:xfrm>
          <a:custGeom>
            <a:avLst/>
            <a:gdLst/>
            <a:ahLst/>
            <a:cxnLst/>
            <a:rect l="l" t="t" r="r" b="b"/>
            <a:pathLst>
              <a:path w="43179" h="60960">
                <a:moveTo>
                  <a:pt x="36454" y="23196"/>
                </a:moveTo>
                <a:lnTo>
                  <a:pt x="23196" y="23196"/>
                </a:lnTo>
                <a:lnTo>
                  <a:pt x="42685" y="0"/>
                </a:lnTo>
                <a:lnTo>
                  <a:pt x="36454" y="23196"/>
                </a:lnTo>
                <a:close/>
              </a:path>
              <a:path w="43179" h="60960">
                <a:moveTo>
                  <a:pt x="26435" y="60492"/>
                </a:moveTo>
                <a:lnTo>
                  <a:pt x="0" y="3706"/>
                </a:lnTo>
                <a:lnTo>
                  <a:pt x="23196" y="23196"/>
                </a:lnTo>
                <a:lnTo>
                  <a:pt x="36454" y="23196"/>
                </a:lnTo>
                <a:lnTo>
                  <a:pt x="26435" y="60492"/>
                </a:lnTo>
                <a:close/>
              </a:path>
            </a:pathLst>
          </a:custGeom>
          <a:solidFill>
            <a:srgbClr val="666666"/>
          </a:solidFill>
        </p:spPr>
        <p:txBody>
          <a:bodyPr wrap="square" lIns="0" tIns="0" rIns="0" bIns="0" rtlCol="0"/>
          <a:lstStyle/>
          <a:p>
            <a:endParaRPr sz="2400"/>
          </a:p>
        </p:txBody>
      </p:sp>
      <p:sp>
        <p:nvSpPr>
          <p:cNvPr id="57" name="object 57"/>
          <p:cNvSpPr/>
          <p:nvPr/>
        </p:nvSpPr>
        <p:spPr>
          <a:xfrm>
            <a:off x="8144540" y="3795849"/>
            <a:ext cx="57573" cy="81280"/>
          </a:xfrm>
          <a:custGeom>
            <a:avLst/>
            <a:gdLst/>
            <a:ahLst/>
            <a:cxnLst/>
            <a:rect l="l" t="t" r="r" b="b"/>
            <a:pathLst>
              <a:path w="43179" h="60960">
                <a:moveTo>
                  <a:pt x="23196" y="23196"/>
                </a:moveTo>
                <a:lnTo>
                  <a:pt x="0" y="3706"/>
                </a:lnTo>
                <a:lnTo>
                  <a:pt x="26435" y="60492"/>
                </a:lnTo>
                <a:lnTo>
                  <a:pt x="42685" y="0"/>
                </a:lnTo>
                <a:lnTo>
                  <a:pt x="23196" y="23196"/>
                </a:lnTo>
                <a:close/>
              </a:path>
            </a:pathLst>
          </a:custGeom>
          <a:ln w="19049">
            <a:solidFill>
              <a:srgbClr val="666666"/>
            </a:solidFill>
          </a:ln>
        </p:spPr>
        <p:txBody>
          <a:bodyPr wrap="square" lIns="0" tIns="0" rIns="0" bIns="0" rtlCol="0"/>
          <a:lstStyle/>
          <a:p>
            <a:endParaRPr sz="2400"/>
          </a:p>
        </p:txBody>
      </p:sp>
      <p:sp>
        <p:nvSpPr>
          <p:cNvPr id="58" name="object 58"/>
          <p:cNvSpPr/>
          <p:nvPr/>
        </p:nvSpPr>
        <p:spPr>
          <a:xfrm>
            <a:off x="8154374" y="5104183"/>
            <a:ext cx="57573" cy="78740"/>
          </a:xfrm>
          <a:custGeom>
            <a:avLst/>
            <a:gdLst/>
            <a:ahLst/>
            <a:cxnLst/>
            <a:rect l="l" t="t" r="r" b="b"/>
            <a:pathLst>
              <a:path w="43179" h="59054">
                <a:moveTo>
                  <a:pt x="21423" y="58859"/>
                </a:moveTo>
                <a:lnTo>
                  <a:pt x="0" y="0"/>
                </a:lnTo>
                <a:lnTo>
                  <a:pt x="21423" y="21423"/>
                </a:lnTo>
                <a:lnTo>
                  <a:pt x="35049" y="21423"/>
                </a:lnTo>
                <a:lnTo>
                  <a:pt x="21423" y="58859"/>
                </a:lnTo>
                <a:close/>
              </a:path>
              <a:path w="43179" h="59054">
                <a:moveTo>
                  <a:pt x="35049" y="21423"/>
                </a:moveTo>
                <a:lnTo>
                  <a:pt x="21423" y="21423"/>
                </a:lnTo>
                <a:lnTo>
                  <a:pt x="42846" y="0"/>
                </a:lnTo>
                <a:lnTo>
                  <a:pt x="35049" y="21423"/>
                </a:lnTo>
                <a:close/>
              </a:path>
            </a:pathLst>
          </a:custGeom>
          <a:solidFill>
            <a:srgbClr val="666666"/>
          </a:solidFill>
        </p:spPr>
        <p:txBody>
          <a:bodyPr wrap="square" lIns="0" tIns="0" rIns="0" bIns="0" rtlCol="0"/>
          <a:lstStyle/>
          <a:p>
            <a:endParaRPr sz="2400"/>
          </a:p>
        </p:txBody>
      </p:sp>
      <p:sp>
        <p:nvSpPr>
          <p:cNvPr id="59" name="object 59"/>
          <p:cNvSpPr/>
          <p:nvPr/>
        </p:nvSpPr>
        <p:spPr>
          <a:xfrm>
            <a:off x="8154374" y="5104183"/>
            <a:ext cx="57573" cy="78740"/>
          </a:xfrm>
          <a:custGeom>
            <a:avLst/>
            <a:gdLst/>
            <a:ahLst/>
            <a:cxnLst/>
            <a:rect l="l" t="t" r="r" b="b"/>
            <a:pathLst>
              <a:path w="43179" h="59054">
                <a:moveTo>
                  <a:pt x="21423" y="21423"/>
                </a:moveTo>
                <a:lnTo>
                  <a:pt x="0" y="0"/>
                </a:lnTo>
                <a:lnTo>
                  <a:pt x="21423" y="58859"/>
                </a:lnTo>
                <a:lnTo>
                  <a:pt x="42846" y="0"/>
                </a:lnTo>
                <a:lnTo>
                  <a:pt x="21423" y="21423"/>
                </a:lnTo>
                <a:close/>
              </a:path>
            </a:pathLst>
          </a:custGeom>
          <a:ln w="19049">
            <a:solidFill>
              <a:srgbClr val="666666"/>
            </a:solidFill>
          </a:ln>
        </p:spPr>
        <p:txBody>
          <a:bodyPr wrap="square" lIns="0" tIns="0" rIns="0" bIns="0" rtlCol="0"/>
          <a:lstStyle/>
          <a:p>
            <a:endParaRPr sz="2400"/>
          </a:p>
        </p:txBody>
      </p:sp>
      <p:sp>
        <p:nvSpPr>
          <p:cNvPr id="60" name="object 60"/>
          <p:cNvSpPr/>
          <p:nvPr/>
        </p:nvSpPr>
        <p:spPr>
          <a:xfrm>
            <a:off x="4598274" y="714900"/>
            <a:ext cx="439420" cy="329353"/>
          </a:xfrm>
          <a:custGeom>
            <a:avLst/>
            <a:gdLst/>
            <a:ahLst/>
            <a:cxnLst/>
            <a:rect l="l" t="t" r="r" b="b"/>
            <a:pathLst>
              <a:path w="329564" h="247015">
                <a:moveTo>
                  <a:pt x="0" y="0"/>
                </a:moveTo>
                <a:lnTo>
                  <a:pt x="329351" y="246754"/>
                </a:lnTo>
              </a:path>
            </a:pathLst>
          </a:custGeom>
          <a:ln w="19049">
            <a:solidFill>
              <a:srgbClr val="666666"/>
            </a:solidFill>
          </a:ln>
        </p:spPr>
        <p:txBody>
          <a:bodyPr wrap="square" lIns="0" tIns="0" rIns="0" bIns="0" rtlCol="0"/>
          <a:lstStyle/>
          <a:p>
            <a:endParaRPr sz="2400"/>
          </a:p>
        </p:txBody>
      </p:sp>
      <p:sp>
        <p:nvSpPr>
          <p:cNvPr id="61" name="object 61"/>
          <p:cNvSpPr/>
          <p:nvPr/>
        </p:nvSpPr>
        <p:spPr>
          <a:xfrm>
            <a:off x="4984722" y="991218"/>
            <a:ext cx="105335" cy="95316"/>
          </a:xfrm>
          <a:prstGeom prst="rect">
            <a:avLst/>
          </a:prstGeom>
          <a:blipFill>
            <a:blip r:embed="rId4" cstate="print"/>
            <a:stretch>
              <a:fillRect/>
            </a:stretch>
          </a:blipFill>
        </p:spPr>
        <p:txBody>
          <a:bodyPr wrap="square" lIns="0" tIns="0" rIns="0" bIns="0" rtlCol="0"/>
          <a:lstStyle/>
          <a:p>
            <a:endParaRPr sz="2400"/>
          </a:p>
        </p:txBody>
      </p:sp>
      <p:sp>
        <p:nvSpPr>
          <p:cNvPr id="62" name="object 62"/>
          <p:cNvSpPr/>
          <p:nvPr/>
        </p:nvSpPr>
        <p:spPr>
          <a:xfrm>
            <a:off x="3392073" y="1023899"/>
            <a:ext cx="1397000" cy="717127"/>
          </a:xfrm>
          <a:custGeom>
            <a:avLst/>
            <a:gdLst/>
            <a:ahLst/>
            <a:cxnLst/>
            <a:rect l="l" t="t" r="r" b="b"/>
            <a:pathLst>
              <a:path w="1047750" h="537844">
                <a:moveTo>
                  <a:pt x="0" y="0"/>
                </a:moveTo>
                <a:lnTo>
                  <a:pt x="1047118" y="537486"/>
                </a:lnTo>
              </a:path>
            </a:pathLst>
          </a:custGeom>
          <a:ln w="19049">
            <a:solidFill>
              <a:srgbClr val="666666"/>
            </a:solidFill>
          </a:ln>
        </p:spPr>
        <p:txBody>
          <a:bodyPr wrap="square" lIns="0" tIns="0" rIns="0" bIns="0" rtlCol="0"/>
          <a:lstStyle/>
          <a:p>
            <a:endParaRPr sz="2400"/>
          </a:p>
        </p:txBody>
      </p:sp>
      <p:sp>
        <p:nvSpPr>
          <p:cNvPr id="63" name="object 63"/>
          <p:cNvSpPr/>
          <p:nvPr/>
        </p:nvSpPr>
        <p:spPr>
          <a:xfrm>
            <a:off x="4737077" y="1689392"/>
            <a:ext cx="108263" cy="86649"/>
          </a:xfrm>
          <a:prstGeom prst="rect">
            <a:avLst/>
          </a:prstGeom>
          <a:blipFill>
            <a:blip r:embed="rId5" cstate="print"/>
            <a:stretch>
              <a:fillRect/>
            </a:stretch>
          </a:blipFill>
        </p:spPr>
        <p:txBody>
          <a:bodyPr wrap="square" lIns="0" tIns="0" rIns="0" bIns="0" rtlCol="0"/>
          <a:lstStyle/>
          <a:p>
            <a:endParaRPr sz="2400"/>
          </a:p>
        </p:txBody>
      </p:sp>
      <p:sp>
        <p:nvSpPr>
          <p:cNvPr id="64" name="object 64"/>
          <p:cNvSpPr/>
          <p:nvPr/>
        </p:nvSpPr>
        <p:spPr>
          <a:xfrm>
            <a:off x="2896255" y="1023899"/>
            <a:ext cx="496147" cy="1029547"/>
          </a:xfrm>
          <a:custGeom>
            <a:avLst/>
            <a:gdLst/>
            <a:ahLst/>
            <a:cxnLst/>
            <a:rect l="l" t="t" r="r" b="b"/>
            <a:pathLst>
              <a:path w="372110" h="772160">
                <a:moveTo>
                  <a:pt x="371864" y="0"/>
                </a:moveTo>
                <a:lnTo>
                  <a:pt x="0" y="771883"/>
                </a:lnTo>
              </a:path>
            </a:pathLst>
          </a:custGeom>
          <a:ln w="19049">
            <a:solidFill>
              <a:srgbClr val="666666"/>
            </a:solidFill>
          </a:ln>
        </p:spPr>
        <p:txBody>
          <a:bodyPr wrap="square" lIns="0" tIns="0" rIns="0" bIns="0" rtlCol="0"/>
          <a:lstStyle/>
          <a:p>
            <a:endParaRPr sz="2400"/>
          </a:p>
        </p:txBody>
      </p:sp>
      <p:sp>
        <p:nvSpPr>
          <p:cNvPr id="65" name="object 65"/>
          <p:cNvSpPr/>
          <p:nvPr/>
        </p:nvSpPr>
        <p:spPr>
          <a:xfrm>
            <a:off x="2861889" y="2002246"/>
            <a:ext cx="85195" cy="108500"/>
          </a:xfrm>
          <a:prstGeom prst="rect">
            <a:avLst/>
          </a:prstGeom>
          <a:blipFill>
            <a:blip r:embed="rId6" cstate="print"/>
            <a:stretch>
              <a:fillRect/>
            </a:stretch>
          </a:blipFill>
        </p:spPr>
        <p:txBody>
          <a:bodyPr wrap="square" lIns="0" tIns="0" rIns="0" bIns="0" rtlCol="0"/>
          <a:lstStyle/>
          <a:p>
            <a:endParaRPr sz="2400"/>
          </a:p>
        </p:txBody>
      </p:sp>
      <p:sp>
        <p:nvSpPr>
          <p:cNvPr id="66" name="object 66"/>
          <p:cNvSpPr/>
          <p:nvPr/>
        </p:nvSpPr>
        <p:spPr>
          <a:xfrm>
            <a:off x="1051270" y="1023899"/>
            <a:ext cx="2341033" cy="1099820"/>
          </a:xfrm>
          <a:custGeom>
            <a:avLst/>
            <a:gdLst/>
            <a:ahLst/>
            <a:cxnLst/>
            <a:rect l="l" t="t" r="r" b="b"/>
            <a:pathLst>
              <a:path w="1755775" h="824865">
                <a:moveTo>
                  <a:pt x="1755603" y="0"/>
                </a:moveTo>
                <a:lnTo>
                  <a:pt x="0" y="824254"/>
                </a:lnTo>
              </a:path>
            </a:pathLst>
          </a:custGeom>
          <a:ln w="19049">
            <a:solidFill>
              <a:srgbClr val="666666"/>
            </a:solidFill>
          </a:ln>
        </p:spPr>
        <p:txBody>
          <a:bodyPr wrap="square" lIns="0" tIns="0" rIns="0" bIns="0" rtlCol="0"/>
          <a:lstStyle/>
          <a:p>
            <a:endParaRPr sz="2400"/>
          </a:p>
        </p:txBody>
      </p:sp>
      <p:sp>
        <p:nvSpPr>
          <p:cNvPr id="67" name="object 67"/>
          <p:cNvSpPr/>
          <p:nvPr/>
        </p:nvSpPr>
        <p:spPr>
          <a:xfrm>
            <a:off x="1006086" y="2084908"/>
            <a:ext cx="83820" cy="59267"/>
          </a:xfrm>
          <a:custGeom>
            <a:avLst/>
            <a:gdLst/>
            <a:ahLst/>
            <a:cxnLst/>
            <a:rect l="l" t="t" r="r" b="b"/>
            <a:pathLst>
              <a:path w="62865" h="44450">
                <a:moveTo>
                  <a:pt x="0" y="44407"/>
                </a:moveTo>
                <a:lnTo>
                  <a:pt x="44175" y="0"/>
                </a:lnTo>
                <a:lnTo>
                  <a:pt x="33887" y="28496"/>
                </a:lnTo>
                <a:lnTo>
                  <a:pt x="62384" y="38784"/>
                </a:lnTo>
                <a:lnTo>
                  <a:pt x="0" y="44407"/>
                </a:lnTo>
                <a:close/>
              </a:path>
            </a:pathLst>
          </a:custGeom>
          <a:solidFill>
            <a:srgbClr val="666666"/>
          </a:solidFill>
        </p:spPr>
        <p:txBody>
          <a:bodyPr wrap="square" lIns="0" tIns="0" rIns="0" bIns="0" rtlCol="0"/>
          <a:lstStyle/>
          <a:p>
            <a:endParaRPr sz="2400"/>
          </a:p>
        </p:txBody>
      </p:sp>
      <p:sp>
        <p:nvSpPr>
          <p:cNvPr id="68" name="object 68"/>
          <p:cNvSpPr/>
          <p:nvPr/>
        </p:nvSpPr>
        <p:spPr>
          <a:xfrm>
            <a:off x="1006086" y="2084908"/>
            <a:ext cx="83820" cy="59267"/>
          </a:xfrm>
          <a:custGeom>
            <a:avLst/>
            <a:gdLst/>
            <a:ahLst/>
            <a:cxnLst/>
            <a:rect l="l" t="t" r="r" b="b"/>
            <a:pathLst>
              <a:path w="62865" h="44450">
                <a:moveTo>
                  <a:pt x="33887" y="28496"/>
                </a:moveTo>
                <a:lnTo>
                  <a:pt x="44175" y="0"/>
                </a:lnTo>
                <a:lnTo>
                  <a:pt x="0" y="44407"/>
                </a:lnTo>
                <a:lnTo>
                  <a:pt x="62384" y="38784"/>
                </a:lnTo>
                <a:lnTo>
                  <a:pt x="33887" y="28496"/>
                </a:lnTo>
                <a:close/>
              </a:path>
            </a:pathLst>
          </a:custGeom>
          <a:ln w="19049">
            <a:solidFill>
              <a:srgbClr val="666666"/>
            </a:solidFill>
          </a:ln>
        </p:spPr>
        <p:txBody>
          <a:bodyPr wrap="square" lIns="0" tIns="0" rIns="0" bIns="0" rtlCol="0"/>
          <a:lstStyle/>
          <a:p>
            <a:endParaRPr sz="2400"/>
          </a:p>
        </p:txBody>
      </p:sp>
      <p:sp>
        <p:nvSpPr>
          <p:cNvPr id="69" name="object 69"/>
          <p:cNvSpPr/>
          <p:nvPr/>
        </p:nvSpPr>
        <p:spPr>
          <a:xfrm>
            <a:off x="533386" y="386965"/>
            <a:ext cx="997373" cy="861907"/>
          </a:xfrm>
          <a:custGeom>
            <a:avLst/>
            <a:gdLst/>
            <a:ahLst/>
            <a:cxnLst/>
            <a:rect l="l" t="t" r="r" b="b"/>
            <a:pathLst>
              <a:path w="748030" h="646430">
                <a:moveTo>
                  <a:pt x="662949" y="509699"/>
                </a:moveTo>
                <a:lnTo>
                  <a:pt x="84949" y="509699"/>
                </a:lnTo>
                <a:lnTo>
                  <a:pt x="51883" y="503024"/>
                </a:lnTo>
                <a:lnTo>
                  <a:pt x="24881" y="484818"/>
                </a:lnTo>
                <a:lnTo>
                  <a:pt x="6675" y="457816"/>
                </a:lnTo>
                <a:lnTo>
                  <a:pt x="0" y="424749"/>
                </a:lnTo>
                <a:lnTo>
                  <a:pt x="0" y="84949"/>
                </a:lnTo>
                <a:lnTo>
                  <a:pt x="6675" y="51883"/>
                </a:lnTo>
                <a:lnTo>
                  <a:pt x="24881" y="24881"/>
                </a:lnTo>
                <a:lnTo>
                  <a:pt x="51883" y="6675"/>
                </a:lnTo>
                <a:lnTo>
                  <a:pt x="84949" y="0"/>
                </a:lnTo>
                <a:lnTo>
                  <a:pt x="662949" y="0"/>
                </a:lnTo>
                <a:lnTo>
                  <a:pt x="710080" y="14272"/>
                </a:lnTo>
                <a:lnTo>
                  <a:pt x="741433" y="52441"/>
                </a:lnTo>
                <a:lnTo>
                  <a:pt x="747899" y="84949"/>
                </a:lnTo>
                <a:lnTo>
                  <a:pt x="747899" y="424749"/>
                </a:lnTo>
                <a:lnTo>
                  <a:pt x="741224" y="457816"/>
                </a:lnTo>
                <a:lnTo>
                  <a:pt x="723018" y="484818"/>
                </a:lnTo>
                <a:lnTo>
                  <a:pt x="696016" y="503024"/>
                </a:lnTo>
                <a:lnTo>
                  <a:pt x="662949" y="509699"/>
                </a:lnTo>
                <a:close/>
              </a:path>
              <a:path w="748030" h="646430">
                <a:moveTo>
                  <a:pt x="36998" y="646034"/>
                </a:moveTo>
                <a:lnTo>
                  <a:pt x="124649" y="509699"/>
                </a:lnTo>
                <a:lnTo>
                  <a:pt x="311624" y="509699"/>
                </a:lnTo>
                <a:lnTo>
                  <a:pt x="36998" y="646034"/>
                </a:lnTo>
                <a:close/>
              </a:path>
            </a:pathLst>
          </a:custGeom>
          <a:solidFill>
            <a:srgbClr val="EEEEEE"/>
          </a:solidFill>
        </p:spPr>
        <p:txBody>
          <a:bodyPr wrap="square" lIns="0" tIns="0" rIns="0" bIns="0" rtlCol="0"/>
          <a:lstStyle/>
          <a:p>
            <a:endParaRPr sz="2400"/>
          </a:p>
        </p:txBody>
      </p:sp>
      <p:sp>
        <p:nvSpPr>
          <p:cNvPr id="70" name="object 70"/>
          <p:cNvSpPr/>
          <p:nvPr/>
        </p:nvSpPr>
        <p:spPr>
          <a:xfrm>
            <a:off x="533386" y="386965"/>
            <a:ext cx="997373" cy="861907"/>
          </a:xfrm>
          <a:custGeom>
            <a:avLst/>
            <a:gdLst/>
            <a:ahLst/>
            <a:cxnLst/>
            <a:rect l="l" t="t" r="r" b="b"/>
            <a:pathLst>
              <a:path w="748030" h="646430">
                <a:moveTo>
                  <a:pt x="0" y="84949"/>
                </a:moveTo>
                <a:lnTo>
                  <a:pt x="6675" y="51883"/>
                </a:lnTo>
                <a:lnTo>
                  <a:pt x="24881" y="24881"/>
                </a:lnTo>
                <a:lnTo>
                  <a:pt x="51883" y="6675"/>
                </a:lnTo>
                <a:lnTo>
                  <a:pt x="84949" y="0"/>
                </a:lnTo>
                <a:lnTo>
                  <a:pt x="124649" y="0"/>
                </a:lnTo>
                <a:lnTo>
                  <a:pt x="311624" y="0"/>
                </a:lnTo>
                <a:lnTo>
                  <a:pt x="662949" y="0"/>
                </a:lnTo>
                <a:lnTo>
                  <a:pt x="679600" y="1647"/>
                </a:lnTo>
                <a:lnTo>
                  <a:pt x="723018" y="24881"/>
                </a:lnTo>
                <a:lnTo>
                  <a:pt x="746252" y="68299"/>
                </a:lnTo>
                <a:lnTo>
                  <a:pt x="747899" y="84949"/>
                </a:lnTo>
                <a:lnTo>
                  <a:pt x="747899" y="297324"/>
                </a:lnTo>
                <a:lnTo>
                  <a:pt x="747899" y="424749"/>
                </a:lnTo>
                <a:lnTo>
                  <a:pt x="741224" y="457816"/>
                </a:lnTo>
                <a:lnTo>
                  <a:pt x="723018" y="484818"/>
                </a:lnTo>
                <a:lnTo>
                  <a:pt x="696016" y="503024"/>
                </a:lnTo>
                <a:lnTo>
                  <a:pt x="662949" y="509699"/>
                </a:lnTo>
                <a:lnTo>
                  <a:pt x="311624" y="509699"/>
                </a:lnTo>
                <a:lnTo>
                  <a:pt x="36998" y="646034"/>
                </a:lnTo>
                <a:lnTo>
                  <a:pt x="124649" y="509699"/>
                </a:lnTo>
                <a:lnTo>
                  <a:pt x="84949" y="509699"/>
                </a:lnTo>
                <a:lnTo>
                  <a:pt x="51883" y="503024"/>
                </a:lnTo>
                <a:lnTo>
                  <a:pt x="24881" y="484818"/>
                </a:lnTo>
                <a:lnTo>
                  <a:pt x="6675" y="457816"/>
                </a:lnTo>
                <a:lnTo>
                  <a:pt x="0" y="424749"/>
                </a:lnTo>
                <a:lnTo>
                  <a:pt x="0" y="297324"/>
                </a:lnTo>
                <a:lnTo>
                  <a:pt x="0" y="84949"/>
                </a:lnTo>
                <a:close/>
              </a:path>
            </a:pathLst>
          </a:custGeom>
          <a:ln w="9524">
            <a:solidFill>
              <a:srgbClr val="000000"/>
            </a:solidFill>
          </a:ln>
        </p:spPr>
        <p:txBody>
          <a:bodyPr wrap="square" lIns="0" tIns="0" rIns="0" bIns="0" rtlCol="0"/>
          <a:lstStyle/>
          <a:p>
            <a:endParaRPr sz="2400"/>
          </a:p>
        </p:txBody>
      </p:sp>
      <p:sp>
        <p:nvSpPr>
          <p:cNvPr id="71" name="object 71"/>
          <p:cNvSpPr txBox="1"/>
          <p:nvPr/>
        </p:nvSpPr>
        <p:spPr>
          <a:xfrm>
            <a:off x="676220" y="394874"/>
            <a:ext cx="711200" cy="632651"/>
          </a:xfrm>
          <a:prstGeom prst="rect">
            <a:avLst/>
          </a:prstGeom>
        </p:spPr>
        <p:txBody>
          <a:bodyPr vert="horz" wrap="square" lIns="0" tIns="16933" rIns="0" bIns="0" rtlCol="0">
            <a:spAutoFit/>
          </a:bodyPr>
          <a:lstStyle/>
          <a:p>
            <a:pPr marL="16933" marR="6773" indent="84665">
              <a:spcBef>
                <a:spcPts val="133"/>
              </a:spcBef>
            </a:pPr>
            <a:r>
              <a:rPr sz="2000" spc="-7" dirty="0">
                <a:latin typeface="Arial"/>
                <a:cs typeface="Arial"/>
              </a:rPr>
              <a:t>New  </a:t>
            </a:r>
            <a:r>
              <a:rPr sz="2000" spc="-113" dirty="0">
                <a:latin typeface="Arial"/>
                <a:cs typeface="Arial"/>
              </a:rPr>
              <a:t>T</a:t>
            </a:r>
            <a:r>
              <a:rPr sz="2000" spc="-7" dirty="0">
                <a:latin typeface="Arial"/>
                <a:cs typeface="Arial"/>
              </a:rPr>
              <a:t>weet</a:t>
            </a:r>
            <a:endParaRPr sz="2000">
              <a:latin typeface="Arial"/>
              <a:cs typeface="Arial"/>
            </a:endParaRPr>
          </a:p>
        </p:txBody>
      </p:sp>
      <p:sp>
        <p:nvSpPr>
          <p:cNvPr id="72" name="object 72"/>
          <p:cNvSpPr/>
          <p:nvPr/>
        </p:nvSpPr>
        <p:spPr>
          <a:xfrm>
            <a:off x="1658439" y="627677"/>
            <a:ext cx="448733" cy="351367"/>
          </a:xfrm>
          <a:custGeom>
            <a:avLst/>
            <a:gdLst/>
            <a:ahLst/>
            <a:cxnLst/>
            <a:rect l="l" t="t" r="r" b="b"/>
            <a:pathLst>
              <a:path w="336550" h="263525">
                <a:moveTo>
                  <a:pt x="204449" y="263099"/>
                </a:moveTo>
                <a:lnTo>
                  <a:pt x="204449" y="197324"/>
                </a:lnTo>
                <a:lnTo>
                  <a:pt x="0" y="197324"/>
                </a:lnTo>
                <a:lnTo>
                  <a:pt x="0" y="65774"/>
                </a:lnTo>
                <a:lnTo>
                  <a:pt x="204449" y="65774"/>
                </a:lnTo>
                <a:lnTo>
                  <a:pt x="204449" y="0"/>
                </a:lnTo>
                <a:lnTo>
                  <a:pt x="335999" y="131549"/>
                </a:lnTo>
                <a:lnTo>
                  <a:pt x="204449" y="263099"/>
                </a:lnTo>
                <a:close/>
              </a:path>
            </a:pathLst>
          </a:custGeom>
          <a:solidFill>
            <a:srgbClr val="D9D9D9"/>
          </a:solidFill>
        </p:spPr>
        <p:txBody>
          <a:bodyPr wrap="square" lIns="0" tIns="0" rIns="0" bIns="0" rtlCol="0"/>
          <a:lstStyle/>
          <a:p>
            <a:endParaRPr sz="2400"/>
          </a:p>
        </p:txBody>
      </p:sp>
      <p:sp>
        <p:nvSpPr>
          <p:cNvPr id="73" name="object 73"/>
          <p:cNvSpPr/>
          <p:nvPr/>
        </p:nvSpPr>
        <p:spPr>
          <a:xfrm>
            <a:off x="1658439" y="627677"/>
            <a:ext cx="448733" cy="351367"/>
          </a:xfrm>
          <a:custGeom>
            <a:avLst/>
            <a:gdLst/>
            <a:ahLst/>
            <a:cxnLst/>
            <a:rect l="l" t="t" r="r" b="b"/>
            <a:pathLst>
              <a:path w="336550" h="263525">
                <a:moveTo>
                  <a:pt x="0" y="65774"/>
                </a:moveTo>
                <a:lnTo>
                  <a:pt x="204449" y="65774"/>
                </a:lnTo>
                <a:lnTo>
                  <a:pt x="204449" y="0"/>
                </a:lnTo>
                <a:lnTo>
                  <a:pt x="335999" y="131549"/>
                </a:lnTo>
                <a:lnTo>
                  <a:pt x="204449" y="263099"/>
                </a:lnTo>
                <a:lnTo>
                  <a:pt x="204449" y="197324"/>
                </a:lnTo>
                <a:lnTo>
                  <a:pt x="0" y="197324"/>
                </a:lnTo>
                <a:lnTo>
                  <a:pt x="0" y="65774"/>
                </a:lnTo>
                <a:close/>
              </a:path>
            </a:pathLst>
          </a:custGeom>
          <a:ln w="9524">
            <a:solidFill>
              <a:srgbClr val="000000"/>
            </a:solidFill>
          </a:ln>
        </p:spPr>
        <p:txBody>
          <a:bodyPr wrap="square" lIns="0" tIns="0" rIns="0" bIns="0" rtlCol="0"/>
          <a:lstStyle/>
          <a:p>
            <a:endParaRPr sz="2400"/>
          </a:p>
        </p:txBody>
      </p:sp>
      <p:sp>
        <p:nvSpPr>
          <p:cNvPr id="74" name="object 74"/>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CEE1F3"/>
          </a:solidFill>
        </p:spPr>
        <p:txBody>
          <a:bodyPr wrap="square" lIns="0" tIns="0" rIns="0" bIns="0" rtlCol="0"/>
          <a:lstStyle/>
          <a:p>
            <a:endParaRPr sz="2400"/>
          </a:p>
        </p:txBody>
      </p:sp>
      <p:sp>
        <p:nvSpPr>
          <p:cNvPr id="75" name="object 75"/>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6" name="object 76"/>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F4CCCC"/>
          </a:solidFill>
        </p:spPr>
        <p:txBody>
          <a:bodyPr wrap="square" lIns="0" tIns="0" rIns="0" bIns="0" rtlCol="0"/>
          <a:lstStyle/>
          <a:p>
            <a:endParaRPr sz="2400"/>
          </a:p>
        </p:txBody>
      </p:sp>
      <p:sp>
        <p:nvSpPr>
          <p:cNvPr id="77" name="object 77"/>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8" name="object 78"/>
          <p:cNvSpPr txBox="1"/>
          <p:nvPr/>
        </p:nvSpPr>
        <p:spPr>
          <a:xfrm>
            <a:off x="1460167" y="4336560"/>
            <a:ext cx="2352885" cy="1432081"/>
          </a:xfrm>
          <a:prstGeom prst="rect">
            <a:avLst/>
          </a:prstGeom>
        </p:spPr>
        <p:txBody>
          <a:bodyPr vert="horz" wrap="square" lIns="0" tIns="196427" rIns="0" bIns="0" rtlCol="0">
            <a:spAutoFit/>
          </a:bodyPr>
          <a:lstStyle/>
          <a:p>
            <a:pPr marL="16933">
              <a:spcBef>
                <a:spcPts val="1547"/>
              </a:spcBef>
            </a:pPr>
            <a:r>
              <a:rPr sz="2267" spc="-7" dirty="0">
                <a:latin typeface="Arial"/>
                <a:cs typeface="Arial"/>
              </a:rPr>
              <a:t>Stateful</a:t>
            </a:r>
            <a:r>
              <a:rPr sz="2267" spc="-33" dirty="0">
                <a:latin typeface="Arial"/>
                <a:cs typeface="Arial"/>
              </a:rPr>
              <a:t> </a:t>
            </a:r>
            <a:r>
              <a:rPr sz="2267" dirty="0">
                <a:latin typeface="Arial"/>
                <a:cs typeface="Arial"/>
              </a:rPr>
              <a:t>service</a:t>
            </a:r>
            <a:endParaRPr sz="2267">
              <a:latin typeface="Arial"/>
              <a:cs typeface="Arial"/>
            </a:endParaRPr>
          </a:p>
          <a:p>
            <a:pPr marL="16933" marR="6773">
              <a:lnSpc>
                <a:spcPts val="2707"/>
              </a:lnSpc>
              <a:spcBef>
                <a:spcPts val="1513"/>
              </a:spcBef>
            </a:pPr>
            <a:r>
              <a:rPr sz="2267" spc="-7" dirty="0">
                <a:latin typeface="Arial"/>
                <a:cs typeface="Arial"/>
              </a:rPr>
              <a:t>Stateless </a:t>
            </a:r>
            <a:r>
              <a:rPr sz="2267" dirty="0">
                <a:latin typeface="Arial"/>
                <a:cs typeface="Arial"/>
              </a:rPr>
              <a:t>service  </a:t>
            </a:r>
            <a:r>
              <a:rPr sz="2267" spc="-7" dirty="0">
                <a:latin typeface="Arial"/>
                <a:cs typeface="Arial"/>
              </a:rPr>
              <a:t>(running on</a:t>
            </a:r>
            <a:r>
              <a:rPr sz="2267" spc="-120" dirty="0">
                <a:latin typeface="Arial"/>
                <a:cs typeface="Arial"/>
              </a:rPr>
              <a:t> </a:t>
            </a:r>
            <a:r>
              <a:rPr sz="2267" spc="-7" dirty="0">
                <a:latin typeface="Arial"/>
                <a:cs typeface="Arial"/>
              </a:rPr>
              <a:t>FaaS)</a:t>
            </a:r>
            <a:endParaRPr sz="2267">
              <a:latin typeface="Arial"/>
              <a:cs typeface="Arial"/>
            </a:endParaRPr>
          </a:p>
        </p:txBody>
      </p:sp>
      <p:sp>
        <p:nvSpPr>
          <p:cNvPr id="79" name="object 79"/>
          <p:cNvSpPr/>
          <p:nvPr/>
        </p:nvSpPr>
        <p:spPr>
          <a:xfrm>
            <a:off x="9171299" y="5039634"/>
            <a:ext cx="2888827" cy="1238673"/>
          </a:xfrm>
          <a:custGeom>
            <a:avLst/>
            <a:gdLst/>
            <a:ahLst/>
            <a:cxnLst/>
            <a:rect l="l" t="t" r="r" b="b"/>
            <a:pathLst>
              <a:path w="2166620" h="929004">
                <a:moveTo>
                  <a:pt x="0" y="0"/>
                </a:moveTo>
                <a:lnTo>
                  <a:pt x="2166599" y="0"/>
                </a:lnTo>
                <a:lnTo>
                  <a:pt x="2166599" y="928799"/>
                </a:lnTo>
                <a:lnTo>
                  <a:pt x="0" y="928799"/>
                </a:lnTo>
                <a:lnTo>
                  <a:pt x="0" y="0"/>
                </a:lnTo>
                <a:close/>
              </a:path>
            </a:pathLst>
          </a:custGeom>
          <a:ln w="19049">
            <a:solidFill>
              <a:srgbClr val="000000"/>
            </a:solidFill>
          </a:ln>
        </p:spPr>
        <p:txBody>
          <a:bodyPr wrap="square" lIns="0" tIns="0" rIns="0" bIns="0" rtlCol="0"/>
          <a:lstStyle/>
          <a:p>
            <a:endParaRPr sz="2400"/>
          </a:p>
        </p:txBody>
      </p:sp>
      <p:sp>
        <p:nvSpPr>
          <p:cNvPr id="80" name="object 80"/>
          <p:cNvSpPr txBox="1"/>
          <p:nvPr/>
        </p:nvSpPr>
        <p:spPr>
          <a:xfrm>
            <a:off x="9607645" y="5077258"/>
            <a:ext cx="2016760" cy="1110475"/>
          </a:xfrm>
          <a:prstGeom prst="rect">
            <a:avLst/>
          </a:prstGeom>
        </p:spPr>
        <p:txBody>
          <a:bodyPr vert="horz" wrap="square" lIns="0" tIns="14393" rIns="0" bIns="0" rtlCol="0">
            <a:spAutoFit/>
          </a:bodyPr>
          <a:lstStyle/>
          <a:p>
            <a:pPr marL="16086" marR="6773" algn="ctr">
              <a:lnSpc>
                <a:spcPct val="100699"/>
              </a:lnSpc>
              <a:spcBef>
                <a:spcPts val="113"/>
              </a:spcBef>
            </a:pPr>
            <a:r>
              <a:rPr sz="2400" i="1" spc="-7" dirty="0">
                <a:latin typeface="Arial"/>
                <a:cs typeface="Arial"/>
              </a:rPr>
              <a:t>Observation</a:t>
            </a:r>
            <a:r>
              <a:rPr sz="2400" i="1" spc="-93" dirty="0">
                <a:latin typeface="Arial"/>
                <a:cs typeface="Arial"/>
              </a:rPr>
              <a:t> </a:t>
            </a:r>
            <a:r>
              <a:rPr sz="2400" spc="-7" dirty="0">
                <a:latin typeface="Arial"/>
                <a:cs typeface="Arial"/>
              </a:rPr>
              <a:t>1:  </a:t>
            </a:r>
            <a:r>
              <a:rPr sz="2400" b="1" spc="-7" dirty="0">
                <a:solidFill>
                  <a:srgbClr val="FF0000"/>
                </a:solidFill>
                <a:latin typeface="Arial"/>
                <a:cs typeface="Arial"/>
              </a:rPr>
              <a:t>μs-scale  </a:t>
            </a:r>
            <a:r>
              <a:rPr sz="2400" spc="-7" dirty="0">
                <a:latin typeface="Arial"/>
                <a:cs typeface="Arial"/>
              </a:rPr>
              <a:t>execution</a:t>
            </a:r>
            <a:r>
              <a:rPr sz="2400" spc="-113" dirty="0">
                <a:latin typeface="Arial"/>
                <a:cs typeface="Arial"/>
              </a:rPr>
              <a:t> </a:t>
            </a:r>
            <a:r>
              <a:rPr sz="2400" spc="-7" dirty="0">
                <a:latin typeface="Arial"/>
                <a:cs typeface="Arial"/>
              </a:rPr>
              <a:t>time</a:t>
            </a:r>
            <a:endParaRPr sz="2400" dirty="0">
              <a:latin typeface="Arial"/>
              <a:cs typeface="Arial"/>
            </a:endParaRPr>
          </a:p>
        </p:txBody>
      </p:sp>
      <p:sp>
        <p:nvSpPr>
          <p:cNvPr id="81" name="object 81"/>
          <p:cNvSpPr txBox="1"/>
          <p:nvPr/>
        </p:nvSpPr>
        <p:spPr>
          <a:xfrm>
            <a:off x="2599211" y="6318101"/>
            <a:ext cx="5090160" cy="294953"/>
          </a:xfrm>
          <a:prstGeom prst="rect">
            <a:avLst/>
          </a:prstGeom>
        </p:spPr>
        <p:txBody>
          <a:bodyPr vert="horz" wrap="square" lIns="0" tIns="0" rIns="0" bIns="0" rtlCol="0">
            <a:spAutoFit/>
          </a:bodyPr>
          <a:lstStyle/>
          <a:p>
            <a:pPr marL="16933">
              <a:lnSpc>
                <a:spcPts val="2347"/>
              </a:lnSpc>
            </a:pPr>
            <a:r>
              <a:rPr sz="2000" i="1" spc="-7" dirty="0">
                <a:solidFill>
                  <a:srgbClr val="666666"/>
                </a:solidFill>
                <a:latin typeface="Arial"/>
                <a:cs typeface="Arial"/>
              </a:rPr>
              <a:t>RPC trace from SocialNetwork</a:t>
            </a:r>
            <a:r>
              <a:rPr sz="2000" i="1" spc="-100" dirty="0">
                <a:solidFill>
                  <a:srgbClr val="666666"/>
                </a:solidFill>
                <a:latin typeface="Arial"/>
                <a:cs typeface="Arial"/>
              </a:rPr>
              <a:t> </a:t>
            </a:r>
            <a:r>
              <a:rPr sz="2000" i="1" spc="-7" dirty="0">
                <a:solidFill>
                  <a:srgbClr val="666666"/>
                </a:solidFill>
                <a:latin typeface="Arial"/>
                <a:cs typeface="Arial"/>
              </a:rPr>
              <a:t>microservices</a:t>
            </a:r>
            <a:endParaRPr sz="2000">
              <a:latin typeface="Arial"/>
              <a:cs typeface="Arial"/>
            </a:endParaRPr>
          </a:p>
        </p:txBody>
      </p:sp>
    </p:spTree>
    <p:extLst>
      <p:ext uri="{BB962C8B-B14F-4D97-AF65-F5344CB8AC3E}">
        <p14:creationId xmlns:p14="http://schemas.microsoft.com/office/powerpoint/2010/main" val="230316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5873" y="405899"/>
            <a:ext cx="2413000" cy="483039"/>
          </a:xfrm>
          <a:prstGeom prst="rect">
            <a:avLst/>
          </a:prstGeom>
          <a:solidFill>
            <a:srgbClr val="F4CCCC"/>
          </a:solidFill>
          <a:ln w="9524">
            <a:solidFill>
              <a:srgbClr val="000000"/>
            </a:solidFill>
          </a:ln>
        </p:spPr>
        <p:txBody>
          <a:bodyPr vert="horz" wrap="square" lIns="0" tIns="112607" rIns="0" bIns="0" rtlCol="0">
            <a:spAutoFit/>
          </a:bodyPr>
          <a:lstStyle/>
          <a:p>
            <a:pPr marL="121917">
              <a:spcBef>
                <a:spcPts val="887"/>
              </a:spcBef>
            </a:pPr>
            <a:r>
              <a:rPr sz="2400" spc="-7" dirty="0">
                <a:latin typeface="Arial"/>
                <a:cs typeface="Arial"/>
              </a:rPr>
              <a:t>NGINX</a:t>
            </a:r>
            <a:r>
              <a:rPr sz="2400" spc="-60" dirty="0">
                <a:latin typeface="Arial"/>
                <a:cs typeface="Arial"/>
              </a:rPr>
              <a:t> </a:t>
            </a:r>
            <a:r>
              <a:rPr sz="2400" spc="-7" dirty="0">
                <a:latin typeface="Arial"/>
                <a:cs typeface="Arial"/>
              </a:rPr>
              <a:t>frontend</a:t>
            </a:r>
            <a:endParaRPr sz="2400">
              <a:latin typeface="Arial"/>
              <a:cs typeface="Arial"/>
            </a:endParaRPr>
          </a:p>
        </p:txBody>
      </p:sp>
      <p:sp>
        <p:nvSpPr>
          <p:cNvPr id="3" name="object 3"/>
          <p:cNvSpPr txBox="1"/>
          <p:nvPr/>
        </p:nvSpPr>
        <p:spPr>
          <a:xfrm>
            <a:off x="286434" y="2159699"/>
            <a:ext cx="137244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media</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latin typeface="Arial"/>
                <a:cs typeface="Arial"/>
              </a:rPr>
              <a:t>(320μs)</a:t>
            </a:r>
            <a:endParaRPr sz="1333">
              <a:latin typeface="Arial"/>
              <a:cs typeface="Arial"/>
            </a:endParaRPr>
          </a:p>
        </p:txBody>
      </p:sp>
      <p:sp>
        <p:nvSpPr>
          <p:cNvPr id="4" name="object 4"/>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solidFill>
            <a:srgbClr val="CEE1F3"/>
          </a:solidFill>
        </p:spPr>
        <p:txBody>
          <a:bodyPr wrap="square" lIns="0" tIns="0" rIns="0" bIns="0" rtlCol="0"/>
          <a:lstStyle/>
          <a:p>
            <a:endParaRPr sz="2400"/>
          </a:p>
        </p:txBody>
      </p:sp>
      <p:sp>
        <p:nvSpPr>
          <p:cNvPr id="5" name="object 5"/>
          <p:cNvSpPr/>
          <p:nvPr/>
        </p:nvSpPr>
        <p:spPr>
          <a:xfrm>
            <a:off x="116668" y="3245301"/>
            <a:ext cx="1802553" cy="762847"/>
          </a:xfrm>
          <a:custGeom>
            <a:avLst/>
            <a:gdLst/>
            <a:ahLst/>
            <a:cxnLst/>
            <a:rect l="l" t="t" r="r" b="b"/>
            <a:pathLst>
              <a:path w="1351915" h="572135">
                <a:moveTo>
                  <a:pt x="0" y="0"/>
                </a:moveTo>
                <a:lnTo>
                  <a:pt x="1351799" y="0"/>
                </a:lnTo>
                <a:lnTo>
                  <a:pt x="13517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6" name="object 6"/>
          <p:cNvSpPr txBox="1"/>
          <p:nvPr/>
        </p:nvSpPr>
        <p:spPr>
          <a:xfrm>
            <a:off x="256869" y="3257184"/>
            <a:ext cx="1523153" cy="709532"/>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UploadMedia</a:t>
            </a:r>
            <a:endParaRPr sz="1333">
              <a:latin typeface="Arial"/>
              <a:cs typeface="Arial"/>
            </a:endParaRPr>
          </a:p>
          <a:p>
            <a:pPr algn="ctr">
              <a:lnSpc>
                <a:spcPct val="100000"/>
              </a:lnSpc>
            </a:pPr>
            <a:r>
              <a:rPr sz="1333" b="1" dirty="0">
                <a:latin typeface="Arial"/>
                <a:cs typeface="Arial"/>
              </a:rPr>
              <a:t>(140μs)</a:t>
            </a:r>
            <a:endParaRPr sz="1333">
              <a:latin typeface="Arial"/>
              <a:cs typeface="Arial"/>
            </a:endParaRPr>
          </a:p>
        </p:txBody>
      </p:sp>
      <p:sp>
        <p:nvSpPr>
          <p:cNvPr id="7" name="object 7"/>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solidFill>
            <a:srgbClr val="CEE1F3"/>
          </a:solidFill>
        </p:spPr>
        <p:txBody>
          <a:bodyPr wrap="square" lIns="0" tIns="0" rIns="0" bIns="0" rtlCol="0"/>
          <a:lstStyle/>
          <a:p>
            <a:endParaRPr sz="2400"/>
          </a:p>
        </p:txBody>
      </p:sp>
      <p:sp>
        <p:nvSpPr>
          <p:cNvPr id="8" name="object 8"/>
          <p:cNvSpPr/>
          <p:nvPr/>
        </p:nvSpPr>
        <p:spPr>
          <a:xfrm>
            <a:off x="2010433" y="3371666"/>
            <a:ext cx="1837267" cy="762847"/>
          </a:xfrm>
          <a:custGeom>
            <a:avLst/>
            <a:gdLst/>
            <a:ahLst/>
            <a:cxnLst/>
            <a:rect l="l" t="t" r="r" b="b"/>
            <a:pathLst>
              <a:path w="1377950" h="572135">
                <a:moveTo>
                  <a:pt x="0" y="0"/>
                </a:moveTo>
                <a:lnTo>
                  <a:pt x="1377599" y="0"/>
                </a:lnTo>
                <a:lnTo>
                  <a:pt x="1377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9" name="object 9"/>
          <p:cNvSpPr txBox="1"/>
          <p:nvPr/>
        </p:nvSpPr>
        <p:spPr>
          <a:xfrm>
            <a:off x="2167837" y="3383552"/>
            <a:ext cx="1523153" cy="492037"/>
          </a:xfrm>
          <a:prstGeom prst="rect">
            <a:avLst/>
          </a:prstGeom>
        </p:spPr>
        <p:txBody>
          <a:bodyPr vert="horz" wrap="square" lIns="0" tIns="16933" rIns="0" bIns="0" rtlCol="0">
            <a:spAutoFit/>
          </a:bodyPr>
          <a:lstStyle/>
          <a:p>
            <a:pPr algn="ctr">
              <a:lnSpc>
                <a:spcPts val="2233"/>
              </a:lnSpc>
              <a:spcBef>
                <a:spcPts val="133"/>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UploadCreator</a:t>
            </a:r>
            <a:endParaRPr sz="1333">
              <a:latin typeface="Arial"/>
              <a:cs typeface="Arial"/>
            </a:endParaRPr>
          </a:p>
        </p:txBody>
      </p:sp>
      <p:sp>
        <p:nvSpPr>
          <p:cNvPr id="10" name="object 10"/>
          <p:cNvSpPr txBox="1"/>
          <p:nvPr/>
        </p:nvSpPr>
        <p:spPr>
          <a:xfrm>
            <a:off x="2615476" y="3868861"/>
            <a:ext cx="627379" cy="222219"/>
          </a:xfrm>
          <a:prstGeom prst="rect">
            <a:avLst/>
          </a:prstGeom>
        </p:spPr>
        <p:txBody>
          <a:bodyPr vert="horz" wrap="square" lIns="0" tIns="16933" rIns="0" bIns="0" rtlCol="0">
            <a:spAutoFit/>
          </a:bodyPr>
          <a:lstStyle/>
          <a:p>
            <a:pPr marL="16933">
              <a:spcBef>
                <a:spcPts val="133"/>
              </a:spcBef>
            </a:pPr>
            <a:r>
              <a:rPr sz="1333" b="1" dirty="0">
                <a:latin typeface="Arial"/>
                <a:cs typeface="Arial"/>
              </a:rPr>
              <a:t>(130μs)</a:t>
            </a:r>
            <a:endParaRPr sz="1333">
              <a:latin typeface="Arial"/>
              <a:cs typeface="Arial"/>
            </a:endParaRPr>
          </a:p>
        </p:txBody>
      </p:sp>
      <p:sp>
        <p:nvSpPr>
          <p:cNvPr id="11" name="object 11"/>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solidFill>
            <a:srgbClr val="CEE1F3"/>
          </a:solidFill>
        </p:spPr>
        <p:txBody>
          <a:bodyPr wrap="square" lIns="0" tIns="0" rIns="0" bIns="0" rtlCol="0"/>
          <a:lstStyle/>
          <a:p>
            <a:endParaRPr sz="2400"/>
          </a:p>
        </p:txBody>
      </p:sp>
      <p:sp>
        <p:nvSpPr>
          <p:cNvPr id="12" name="object 12"/>
          <p:cNvSpPr/>
          <p:nvPr/>
        </p:nvSpPr>
        <p:spPr>
          <a:xfrm>
            <a:off x="4077398" y="1780339"/>
            <a:ext cx="1577340" cy="762847"/>
          </a:xfrm>
          <a:custGeom>
            <a:avLst/>
            <a:gdLst/>
            <a:ahLst/>
            <a:cxnLst/>
            <a:rect l="l" t="t" r="r" b="b"/>
            <a:pathLst>
              <a:path w="1183004" h="572135">
                <a:moveTo>
                  <a:pt x="0" y="0"/>
                </a:moveTo>
                <a:lnTo>
                  <a:pt x="1182599" y="0"/>
                </a:lnTo>
                <a:lnTo>
                  <a:pt x="1182599" y="571799"/>
                </a:lnTo>
                <a:lnTo>
                  <a:pt x="0" y="571799"/>
                </a:lnTo>
                <a:lnTo>
                  <a:pt x="0" y="0"/>
                </a:lnTo>
                <a:close/>
              </a:path>
            </a:pathLst>
          </a:custGeom>
          <a:ln w="9524">
            <a:solidFill>
              <a:srgbClr val="000000"/>
            </a:solidFill>
          </a:ln>
        </p:spPr>
        <p:txBody>
          <a:bodyPr wrap="square" lIns="0" tIns="0" rIns="0" bIns="0" rtlCol="0"/>
          <a:lstStyle/>
          <a:p>
            <a:endParaRPr sz="2400"/>
          </a:p>
        </p:txBody>
      </p:sp>
      <p:sp>
        <p:nvSpPr>
          <p:cNvPr id="13" name="object 13"/>
          <p:cNvSpPr txBox="1"/>
          <p:nvPr/>
        </p:nvSpPr>
        <p:spPr>
          <a:xfrm>
            <a:off x="4361459" y="1792223"/>
            <a:ext cx="1009227" cy="304421"/>
          </a:xfrm>
          <a:prstGeom prst="rect">
            <a:avLst/>
          </a:prstGeom>
        </p:spPr>
        <p:txBody>
          <a:bodyPr vert="horz" wrap="square" lIns="0" tIns="16933" rIns="0" bIns="0" rtlCol="0">
            <a:spAutoFit/>
          </a:bodyPr>
          <a:lstStyle/>
          <a:p>
            <a:pPr marL="16933">
              <a:spcBef>
                <a:spcPts val="133"/>
              </a:spcBef>
            </a:pPr>
            <a:r>
              <a:rPr sz="1867" spc="-7" dirty="0">
                <a:latin typeface="Arial"/>
                <a:cs typeface="Arial"/>
              </a:rPr>
              <a:t>unique-id</a:t>
            </a:r>
            <a:endParaRPr sz="1867">
              <a:latin typeface="Arial"/>
              <a:cs typeface="Arial"/>
            </a:endParaRPr>
          </a:p>
        </p:txBody>
      </p:sp>
      <p:graphicFrame>
        <p:nvGraphicFramePr>
          <p:cNvPr id="14" name="object 14"/>
          <p:cNvGraphicFramePr>
            <a:graphicFrameLocks noGrp="1"/>
          </p:cNvGraphicFramePr>
          <p:nvPr/>
        </p:nvGraphicFramePr>
        <p:xfrm>
          <a:off x="1771884" y="2125316"/>
          <a:ext cx="3955626" cy="1581574"/>
        </p:xfrm>
        <a:graphic>
          <a:graphicData uri="http://schemas.openxmlformats.org/drawingml/2006/table">
            <a:tbl>
              <a:tblPr firstRow="1" bandRow="1">
                <a:tableStyleId>{2D5ABB26-0587-4C30-8999-92F81FD0307C}</a:tableStyleId>
              </a:tblPr>
              <a:tblGrid>
                <a:gridCol w="2179319">
                  <a:extLst>
                    <a:ext uri="{9D8B030D-6E8A-4147-A177-3AD203B41FA5}">
                      <a16:colId xmlns:a16="http://schemas.microsoft.com/office/drawing/2014/main" val="20000"/>
                    </a:ext>
                  </a:extLst>
                </a:gridCol>
                <a:gridCol w="1776307">
                  <a:extLst>
                    <a:ext uri="{9D8B030D-6E8A-4147-A177-3AD203B41FA5}">
                      <a16:colId xmlns:a16="http://schemas.microsoft.com/office/drawing/2014/main" val="20001"/>
                    </a:ext>
                  </a:extLst>
                </a:gridCol>
              </a:tblGrid>
              <a:tr h="790787">
                <a:tc>
                  <a:txBody>
                    <a:bodyPr/>
                    <a:lstStyle/>
                    <a:p>
                      <a:pPr algn="ctr">
                        <a:lnSpc>
                          <a:spcPts val="1739"/>
                        </a:lnSpc>
                      </a:pPr>
                      <a:r>
                        <a:rPr sz="2000" spc="-5" dirty="0">
                          <a:latin typeface="Arial"/>
                          <a:cs typeface="Arial"/>
                        </a:rPr>
                        <a:t>user</a:t>
                      </a:r>
                      <a:endParaRPr sz="2000">
                        <a:latin typeface="Arial"/>
                        <a:cs typeface="Arial"/>
                      </a:endParaRPr>
                    </a:p>
                    <a:p>
                      <a:pPr algn="ctr">
                        <a:lnSpc>
                          <a:spcPct val="100000"/>
                        </a:lnSpc>
                        <a:spcBef>
                          <a:spcPts val="15"/>
                        </a:spcBef>
                      </a:pPr>
                      <a:r>
                        <a:rPr sz="1500" i="1" spc="-10" dirty="0">
                          <a:latin typeface="Arial"/>
                          <a:cs typeface="Arial"/>
                        </a:rPr>
                        <a:t>UploadUserWithUserId</a:t>
                      </a:r>
                      <a:endParaRPr sz="1500">
                        <a:latin typeface="Arial"/>
                        <a:cs typeface="Arial"/>
                      </a:endParaRPr>
                    </a:p>
                    <a:p>
                      <a:pPr algn="ctr">
                        <a:lnSpc>
                          <a:spcPct val="100000"/>
                        </a:lnSpc>
                        <a:spcBef>
                          <a:spcPts val="30"/>
                        </a:spcBef>
                      </a:pPr>
                      <a:r>
                        <a:rPr sz="1500" b="1" dirty="0">
                          <a:latin typeface="Arial"/>
                          <a:cs typeface="Arial"/>
                        </a:rPr>
                        <a:t>(300μs)</a:t>
                      </a:r>
                      <a:endParaRPr sz="1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tc>
                  <a:txBody>
                    <a:bodyPr/>
                    <a:lstStyle/>
                    <a:p>
                      <a:pPr marL="39370" algn="ctr">
                        <a:lnSpc>
                          <a:spcPts val="960"/>
                        </a:lnSpc>
                      </a:pPr>
                      <a:r>
                        <a:rPr sz="1300" i="1" spc="-5" dirty="0">
                          <a:latin typeface="Arial"/>
                          <a:cs typeface="Arial"/>
                        </a:rPr>
                        <a:t>UploadUniqueId</a:t>
                      </a:r>
                      <a:endParaRPr sz="1300">
                        <a:latin typeface="Arial"/>
                        <a:cs typeface="Arial"/>
                      </a:endParaRPr>
                    </a:p>
                    <a:p>
                      <a:pPr marL="39370" algn="ctr">
                        <a:lnSpc>
                          <a:spcPct val="100000"/>
                        </a:lnSpc>
                      </a:pPr>
                      <a:r>
                        <a:rPr sz="1300" b="1" dirty="0">
                          <a:latin typeface="Arial"/>
                          <a:cs typeface="Arial"/>
                        </a:rPr>
                        <a:t>(330μs)</a:t>
                      </a:r>
                      <a:endParaRPr sz="1300">
                        <a:latin typeface="Arial"/>
                        <a:cs typeface="Arial"/>
                      </a:endParaRPr>
                    </a:p>
                  </a:txBody>
                  <a:tcPr marL="0" marR="0" marT="0" marB="0">
                    <a:lnL w="9525">
                      <a:solidFill>
                        <a:srgbClr val="000000"/>
                      </a:solidFill>
                      <a:prstDash val="solid"/>
                    </a:lnL>
                    <a:lnB w="9525">
                      <a:solidFill>
                        <a:srgbClr val="000000"/>
                      </a:solidFill>
                      <a:prstDash val="solid"/>
                    </a:lnB>
                  </a:tcPr>
                </a:tc>
                <a:extLst>
                  <a:ext uri="{0D108BD9-81ED-4DB2-BD59-A6C34878D82A}">
                    <a16:rowId xmlns:a16="http://schemas.microsoft.com/office/drawing/2014/main" val="10000"/>
                  </a:ext>
                </a:extLst>
              </a:tr>
              <a:tr h="790787">
                <a:tc>
                  <a:txBody>
                    <a:bodyPr/>
                    <a:lstStyle/>
                    <a:p>
                      <a:pPr>
                        <a:lnSpc>
                          <a:spcPct val="100000"/>
                        </a:lnSpc>
                      </a:pPr>
                      <a:endParaRPr sz="1600">
                        <a:latin typeface="Times New Roman"/>
                        <a:cs typeface="Times New Roman"/>
                      </a:endParaRPr>
                    </a:p>
                  </a:txBody>
                  <a:tcPr marL="0" marR="0" marT="0" marB="0">
                    <a:lnR w="9525">
                      <a:solidFill>
                        <a:srgbClr val="000000"/>
                      </a:solidFill>
                      <a:prstDash val="solid"/>
                    </a:lnR>
                    <a:lnT w="9525">
                      <a:solidFill>
                        <a:srgbClr val="000000"/>
                      </a:solidFill>
                      <a:prstDash val="solid"/>
                    </a:lnT>
                  </a:tcPr>
                </a:tc>
                <a:tc>
                  <a:txBody>
                    <a:bodyPr/>
                    <a:lstStyle/>
                    <a:p>
                      <a:pPr marL="24765" algn="ctr">
                        <a:lnSpc>
                          <a:spcPts val="1675"/>
                        </a:lnSpc>
                        <a:spcBef>
                          <a:spcPts val="340"/>
                        </a:spcBef>
                      </a:pPr>
                      <a:r>
                        <a:rPr sz="1900" dirty="0">
                          <a:latin typeface="Arial"/>
                          <a:cs typeface="Arial"/>
                        </a:rPr>
                        <a:t>compose-post</a:t>
                      </a:r>
                      <a:endParaRPr sz="1900">
                        <a:latin typeface="Arial"/>
                        <a:cs typeface="Arial"/>
                      </a:endParaRPr>
                    </a:p>
                    <a:p>
                      <a:pPr marL="24130" algn="ctr">
                        <a:lnSpc>
                          <a:spcPts val="1195"/>
                        </a:lnSpc>
                      </a:pPr>
                      <a:r>
                        <a:rPr sz="1300" i="1" spc="-5" dirty="0">
                          <a:latin typeface="Arial"/>
                          <a:cs typeface="Arial"/>
                        </a:rPr>
                        <a:t>UploadUniqueId</a:t>
                      </a:r>
                      <a:endParaRPr sz="1300">
                        <a:latin typeface="Arial"/>
                        <a:cs typeface="Arial"/>
                      </a:endParaRPr>
                    </a:p>
                    <a:p>
                      <a:pPr marL="24130" algn="ctr">
                        <a:lnSpc>
                          <a:spcPct val="100000"/>
                        </a:lnSpc>
                      </a:pPr>
                      <a:r>
                        <a:rPr sz="1300" b="1" dirty="0">
                          <a:latin typeface="Arial"/>
                          <a:cs typeface="Arial"/>
                        </a:rPr>
                        <a:t>(140μs)</a:t>
                      </a:r>
                      <a:endParaRPr sz="1300">
                        <a:latin typeface="Arial"/>
                        <a:cs typeface="Arial"/>
                      </a:endParaRPr>
                    </a:p>
                  </a:txBody>
                  <a:tcPr marL="0" marR="0" marT="575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EE1F3"/>
                    </a:solidFill>
                  </a:tcPr>
                </a:tc>
                <a:extLst>
                  <a:ext uri="{0D108BD9-81ED-4DB2-BD59-A6C34878D82A}">
                    <a16:rowId xmlns:a16="http://schemas.microsoft.com/office/drawing/2014/main" val="10001"/>
                  </a:ext>
                </a:extLst>
              </a:tr>
            </a:tbl>
          </a:graphicData>
        </a:graphic>
      </p:graphicFrame>
      <p:sp>
        <p:nvSpPr>
          <p:cNvPr id="15" name="object 15"/>
          <p:cNvSpPr txBox="1"/>
          <p:nvPr/>
        </p:nvSpPr>
        <p:spPr>
          <a:xfrm>
            <a:off x="5107036" y="714975"/>
            <a:ext cx="1174325"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text</a:t>
            </a:r>
            <a:endParaRPr sz="1867">
              <a:latin typeface="Arial"/>
              <a:cs typeface="Arial"/>
            </a:endParaRPr>
          </a:p>
          <a:p>
            <a:pPr algn="ctr">
              <a:lnSpc>
                <a:spcPts val="1593"/>
              </a:lnSpc>
            </a:pPr>
            <a:r>
              <a:rPr sz="1333" i="1" spc="-20" dirty="0">
                <a:latin typeface="Arial"/>
                <a:cs typeface="Arial"/>
              </a:rPr>
              <a:t>UploadText</a:t>
            </a:r>
            <a:endParaRPr sz="1333">
              <a:latin typeface="Arial"/>
              <a:cs typeface="Arial"/>
            </a:endParaRPr>
          </a:p>
          <a:p>
            <a:pPr algn="ctr">
              <a:lnSpc>
                <a:spcPct val="100000"/>
              </a:lnSpc>
            </a:pPr>
            <a:r>
              <a:rPr sz="1333" b="1" dirty="0">
                <a:latin typeface="Arial"/>
                <a:cs typeface="Arial"/>
              </a:rPr>
              <a:t>(3640μs)</a:t>
            </a:r>
            <a:endParaRPr sz="1333">
              <a:latin typeface="Arial"/>
              <a:cs typeface="Arial"/>
            </a:endParaRPr>
          </a:p>
        </p:txBody>
      </p:sp>
      <p:sp>
        <p:nvSpPr>
          <p:cNvPr id="16" name="object 16"/>
          <p:cNvSpPr txBox="1"/>
          <p:nvPr/>
        </p:nvSpPr>
        <p:spPr>
          <a:xfrm>
            <a:off x="5240851" y="4042391"/>
            <a:ext cx="154008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url-shorten</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latin typeface="Arial"/>
                <a:cs typeface="Arial"/>
              </a:rPr>
              <a:t>(590μs)</a:t>
            </a:r>
            <a:endParaRPr sz="1333">
              <a:latin typeface="Arial"/>
              <a:cs typeface="Arial"/>
            </a:endParaRPr>
          </a:p>
        </p:txBody>
      </p:sp>
      <p:sp>
        <p:nvSpPr>
          <p:cNvPr id="17" name="object 17"/>
          <p:cNvSpPr txBox="1"/>
          <p:nvPr/>
        </p:nvSpPr>
        <p:spPr>
          <a:xfrm>
            <a:off x="5276641" y="5219118"/>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UploadUrls</a:t>
            </a:r>
            <a:endParaRPr sz="1333">
              <a:latin typeface="Arial"/>
              <a:cs typeface="Arial"/>
            </a:endParaRPr>
          </a:p>
          <a:p>
            <a:pPr algn="ctr">
              <a:lnSpc>
                <a:spcPct val="100000"/>
              </a:lnSpc>
            </a:pPr>
            <a:r>
              <a:rPr sz="1333" b="1" dirty="0">
                <a:latin typeface="Arial"/>
                <a:cs typeface="Arial"/>
              </a:rPr>
              <a:t>(140μs)</a:t>
            </a:r>
            <a:endParaRPr sz="1333">
              <a:latin typeface="Arial"/>
              <a:cs typeface="Arial"/>
            </a:endParaRPr>
          </a:p>
        </p:txBody>
      </p:sp>
      <p:sp>
        <p:nvSpPr>
          <p:cNvPr id="18" name="object 18"/>
          <p:cNvSpPr txBox="1"/>
          <p:nvPr/>
        </p:nvSpPr>
        <p:spPr>
          <a:xfrm>
            <a:off x="6024748" y="1766227"/>
            <a:ext cx="1837267"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user-mention</a:t>
            </a:r>
            <a:endParaRPr sz="1867">
              <a:latin typeface="Arial"/>
              <a:cs typeface="Arial"/>
            </a:endParaRPr>
          </a:p>
          <a:p>
            <a:pPr algn="ctr">
              <a:lnSpc>
                <a:spcPts val="1593"/>
              </a:lnSpc>
            </a:pPr>
            <a:r>
              <a:rPr sz="1333" i="1" spc="-7" dirty="0">
                <a:latin typeface="Arial"/>
                <a:cs typeface="Arial"/>
              </a:rPr>
              <a:t>UploadUserMention</a:t>
            </a:r>
            <a:endParaRPr sz="1333">
              <a:latin typeface="Arial"/>
              <a:cs typeface="Arial"/>
            </a:endParaRPr>
          </a:p>
          <a:p>
            <a:pPr algn="ctr">
              <a:lnSpc>
                <a:spcPct val="100000"/>
              </a:lnSpc>
            </a:pPr>
            <a:r>
              <a:rPr sz="1333" b="1" dirty="0">
                <a:latin typeface="Arial"/>
                <a:cs typeface="Arial"/>
              </a:rPr>
              <a:t>(690μs)</a:t>
            </a:r>
            <a:endParaRPr sz="1333">
              <a:latin typeface="Arial"/>
              <a:cs typeface="Arial"/>
            </a:endParaRPr>
          </a:p>
        </p:txBody>
      </p:sp>
      <p:sp>
        <p:nvSpPr>
          <p:cNvPr id="19" name="object 19"/>
          <p:cNvSpPr txBox="1"/>
          <p:nvPr/>
        </p:nvSpPr>
        <p:spPr>
          <a:xfrm>
            <a:off x="6159389" y="2938474"/>
            <a:ext cx="175768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7" dirty="0">
                <a:latin typeface="Arial"/>
                <a:cs typeface="Arial"/>
              </a:rPr>
              <a:t>UploadUserMention</a:t>
            </a:r>
            <a:endParaRPr sz="1333">
              <a:latin typeface="Arial"/>
              <a:cs typeface="Arial"/>
            </a:endParaRPr>
          </a:p>
          <a:p>
            <a:pPr algn="ctr">
              <a:lnSpc>
                <a:spcPct val="100000"/>
              </a:lnSpc>
            </a:pPr>
            <a:r>
              <a:rPr sz="1333" b="1" dirty="0">
                <a:latin typeface="Arial"/>
                <a:cs typeface="Arial"/>
              </a:rPr>
              <a:t>(130μs)</a:t>
            </a:r>
            <a:endParaRPr sz="1333">
              <a:latin typeface="Arial"/>
              <a:cs typeface="Arial"/>
            </a:endParaRPr>
          </a:p>
        </p:txBody>
      </p:sp>
      <p:sp>
        <p:nvSpPr>
          <p:cNvPr id="20" name="object 20"/>
          <p:cNvSpPr txBox="1"/>
          <p:nvPr/>
        </p:nvSpPr>
        <p:spPr>
          <a:xfrm>
            <a:off x="7043401" y="405899"/>
            <a:ext cx="1802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compose-post</a:t>
            </a:r>
            <a:endParaRPr sz="1867">
              <a:latin typeface="Arial"/>
              <a:cs typeface="Arial"/>
            </a:endParaRPr>
          </a:p>
          <a:p>
            <a:pPr algn="ctr">
              <a:lnSpc>
                <a:spcPts val="1593"/>
              </a:lnSpc>
            </a:pPr>
            <a:r>
              <a:rPr sz="1333" i="1" spc="-20" dirty="0">
                <a:latin typeface="Arial"/>
                <a:cs typeface="Arial"/>
              </a:rPr>
              <a:t>UploadText</a:t>
            </a:r>
            <a:endParaRPr sz="1333">
              <a:latin typeface="Arial"/>
              <a:cs typeface="Arial"/>
            </a:endParaRPr>
          </a:p>
          <a:p>
            <a:pPr algn="ctr">
              <a:lnSpc>
                <a:spcPct val="100000"/>
              </a:lnSpc>
            </a:pPr>
            <a:r>
              <a:rPr sz="1333" b="1" dirty="0">
                <a:latin typeface="Arial"/>
                <a:cs typeface="Arial"/>
              </a:rPr>
              <a:t>(1710μs)</a:t>
            </a:r>
            <a:endParaRPr sz="1333">
              <a:latin typeface="Arial"/>
              <a:cs typeface="Arial"/>
            </a:endParaRPr>
          </a:p>
        </p:txBody>
      </p:sp>
      <p:sp>
        <p:nvSpPr>
          <p:cNvPr id="21" name="object 21"/>
          <p:cNvSpPr txBox="1"/>
          <p:nvPr/>
        </p:nvSpPr>
        <p:spPr>
          <a:xfrm>
            <a:off x="8261936" y="2817366"/>
            <a:ext cx="1675553"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post-storage</a:t>
            </a:r>
            <a:endParaRPr sz="1867">
              <a:latin typeface="Arial"/>
              <a:cs typeface="Arial"/>
            </a:endParaRPr>
          </a:p>
          <a:p>
            <a:pPr algn="ctr">
              <a:lnSpc>
                <a:spcPts val="1593"/>
              </a:lnSpc>
            </a:pPr>
            <a:r>
              <a:rPr sz="1333" i="1" spc="-7" dirty="0">
                <a:latin typeface="Arial"/>
                <a:cs typeface="Arial"/>
              </a:rPr>
              <a:t>StorePost</a:t>
            </a:r>
            <a:endParaRPr sz="1333">
              <a:latin typeface="Arial"/>
              <a:cs typeface="Arial"/>
            </a:endParaRPr>
          </a:p>
          <a:p>
            <a:pPr algn="ctr">
              <a:lnSpc>
                <a:spcPct val="100000"/>
              </a:lnSpc>
            </a:pPr>
            <a:r>
              <a:rPr sz="1333" b="1" dirty="0">
                <a:latin typeface="Arial"/>
                <a:cs typeface="Arial"/>
              </a:rPr>
              <a:t>(260μs)</a:t>
            </a:r>
            <a:endParaRPr sz="1333">
              <a:latin typeface="Arial"/>
              <a:cs typeface="Arial"/>
            </a:endParaRPr>
          </a:p>
        </p:txBody>
      </p:sp>
      <p:sp>
        <p:nvSpPr>
          <p:cNvPr id="22" name="object 22"/>
          <p:cNvSpPr/>
          <p:nvPr/>
        </p:nvSpPr>
        <p:spPr>
          <a:xfrm>
            <a:off x="8380198" y="1591903"/>
            <a:ext cx="1802553" cy="762847"/>
          </a:xfrm>
          <a:custGeom>
            <a:avLst/>
            <a:gdLst/>
            <a:ahLst/>
            <a:cxnLst/>
            <a:rect l="l" t="t" r="r" b="b"/>
            <a:pathLst>
              <a:path w="1351915" h="572135">
                <a:moveTo>
                  <a:pt x="0" y="0"/>
                </a:moveTo>
                <a:lnTo>
                  <a:pt x="1351799" y="0"/>
                </a:lnTo>
                <a:lnTo>
                  <a:pt x="1351799" y="571800"/>
                </a:lnTo>
                <a:lnTo>
                  <a:pt x="0" y="571800"/>
                </a:lnTo>
                <a:lnTo>
                  <a:pt x="0" y="0"/>
                </a:lnTo>
                <a:close/>
              </a:path>
            </a:pathLst>
          </a:custGeom>
          <a:solidFill>
            <a:srgbClr val="CEE1F3"/>
          </a:solidFill>
        </p:spPr>
        <p:txBody>
          <a:bodyPr wrap="square" lIns="0" tIns="0" rIns="0" bIns="0" rtlCol="0"/>
          <a:lstStyle/>
          <a:p>
            <a:endParaRPr sz="2400"/>
          </a:p>
        </p:txBody>
      </p:sp>
      <p:sp>
        <p:nvSpPr>
          <p:cNvPr id="23" name="object 23"/>
          <p:cNvSpPr txBox="1"/>
          <p:nvPr/>
        </p:nvSpPr>
        <p:spPr>
          <a:xfrm>
            <a:off x="8380198" y="1591903"/>
            <a:ext cx="1802553" cy="721502"/>
          </a:xfrm>
          <a:prstGeom prst="rect">
            <a:avLst/>
          </a:prstGeom>
          <a:ln w="9524">
            <a:solidFill>
              <a:srgbClr val="000000"/>
            </a:solidFill>
          </a:ln>
        </p:spPr>
        <p:txBody>
          <a:bodyPr vert="horz" wrap="square" lIns="0" tIns="28787" rIns="0" bIns="0" rtlCol="0">
            <a:spAutoFit/>
          </a:bodyPr>
          <a:lstStyle/>
          <a:p>
            <a:pPr algn="ctr">
              <a:lnSpc>
                <a:spcPts val="2233"/>
              </a:lnSpc>
              <a:spcBef>
                <a:spcPts val="227"/>
              </a:spcBef>
            </a:pPr>
            <a:r>
              <a:rPr sz="1867" spc="-7" dirty="0">
                <a:latin typeface="Arial"/>
                <a:cs typeface="Arial"/>
              </a:rPr>
              <a:t>user-timeline</a:t>
            </a:r>
            <a:endParaRPr sz="1867">
              <a:latin typeface="Arial"/>
              <a:cs typeface="Arial"/>
            </a:endParaRPr>
          </a:p>
          <a:p>
            <a:pPr algn="ctr">
              <a:lnSpc>
                <a:spcPts val="1593"/>
              </a:lnSpc>
            </a:pPr>
            <a:r>
              <a:rPr sz="1333" i="1" spc="-13" dirty="0">
                <a:latin typeface="Arial"/>
                <a:cs typeface="Arial"/>
              </a:rPr>
              <a:t>WriteUserTimeline</a:t>
            </a:r>
            <a:endParaRPr sz="1333">
              <a:latin typeface="Arial"/>
              <a:cs typeface="Arial"/>
            </a:endParaRPr>
          </a:p>
          <a:p>
            <a:pPr algn="ctr">
              <a:lnSpc>
                <a:spcPct val="100000"/>
              </a:lnSpc>
            </a:pPr>
            <a:r>
              <a:rPr sz="1333" b="1" dirty="0">
                <a:latin typeface="Arial"/>
                <a:cs typeface="Arial"/>
              </a:rPr>
              <a:t>(650μs)</a:t>
            </a:r>
            <a:endParaRPr sz="1333">
              <a:latin typeface="Arial"/>
              <a:cs typeface="Arial"/>
            </a:endParaRPr>
          </a:p>
        </p:txBody>
      </p:sp>
      <p:sp>
        <p:nvSpPr>
          <p:cNvPr id="24" name="object 24"/>
          <p:cNvSpPr txBox="1"/>
          <p:nvPr/>
        </p:nvSpPr>
        <p:spPr>
          <a:xfrm>
            <a:off x="7394619" y="5219695"/>
            <a:ext cx="1577340" cy="721502"/>
          </a:xfrm>
          <a:prstGeom prst="rect">
            <a:avLst/>
          </a:prstGeom>
          <a:solidFill>
            <a:srgbClr val="CEE1F3"/>
          </a:solidFill>
          <a:ln w="9524">
            <a:solidFill>
              <a:srgbClr val="000000"/>
            </a:solidFill>
          </a:ln>
        </p:spPr>
        <p:txBody>
          <a:bodyPr vert="horz" wrap="square" lIns="0" tIns="28787" rIns="0" bIns="0" rtlCol="0">
            <a:spAutoFit/>
          </a:bodyPr>
          <a:lstStyle/>
          <a:p>
            <a:pPr algn="ctr">
              <a:lnSpc>
                <a:spcPts val="2233"/>
              </a:lnSpc>
              <a:spcBef>
                <a:spcPts val="227"/>
              </a:spcBef>
            </a:pPr>
            <a:r>
              <a:rPr sz="1867" dirty="0">
                <a:latin typeface="Arial"/>
                <a:cs typeface="Arial"/>
              </a:rPr>
              <a:t>social-graph</a:t>
            </a:r>
            <a:endParaRPr sz="1867">
              <a:latin typeface="Arial"/>
              <a:cs typeface="Arial"/>
            </a:endParaRPr>
          </a:p>
          <a:p>
            <a:pPr algn="ctr">
              <a:lnSpc>
                <a:spcPts val="1593"/>
              </a:lnSpc>
            </a:pPr>
            <a:r>
              <a:rPr sz="1333" i="1" spc="-7" dirty="0">
                <a:latin typeface="Arial"/>
                <a:cs typeface="Arial"/>
              </a:rPr>
              <a:t>GetFollows</a:t>
            </a:r>
            <a:endParaRPr sz="1333">
              <a:latin typeface="Arial"/>
              <a:cs typeface="Arial"/>
            </a:endParaRPr>
          </a:p>
          <a:p>
            <a:pPr algn="ctr">
              <a:lnSpc>
                <a:spcPct val="100000"/>
              </a:lnSpc>
            </a:pPr>
            <a:r>
              <a:rPr sz="1333" b="1" dirty="0">
                <a:latin typeface="Arial"/>
                <a:cs typeface="Arial"/>
              </a:rPr>
              <a:t>(230μs)</a:t>
            </a:r>
            <a:endParaRPr sz="1333">
              <a:latin typeface="Arial"/>
              <a:cs typeface="Arial"/>
            </a:endParaRPr>
          </a:p>
        </p:txBody>
      </p:sp>
      <p:sp>
        <p:nvSpPr>
          <p:cNvPr id="25" name="object 25"/>
          <p:cNvSpPr/>
          <p:nvPr/>
        </p:nvSpPr>
        <p:spPr>
          <a:xfrm>
            <a:off x="972433" y="2922099"/>
            <a:ext cx="33867" cy="237067"/>
          </a:xfrm>
          <a:custGeom>
            <a:avLst/>
            <a:gdLst/>
            <a:ahLst/>
            <a:cxnLst/>
            <a:rect l="l" t="t" r="r" b="b"/>
            <a:pathLst>
              <a:path w="25400" h="177800">
                <a:moveTo>
                  <a:pt x="0" y="0"/>
                </a:moveTo>
                <a:lnTo>
                  <a:pt x="25079" y="177754"/>
                </a:lnTo>
              </a:path>
            </a:pathLst>
          </a:custGeom>
          <a:ln w="19049">
            <a:solidFill>
              <a:srgbClr val="FF0000"/>
            </a:solidFill>
          </a:ln>
        </p:spPr>
        <p:txBody>
          <a:bodyPr wrap="square" lIns="0" tIns="0" rIns="0" bIns="0" rtlCol="0"/>
          <a:lstStyle/>
          <a:p>
            <a:endParaRPr sz="2400"/>
          </a:p>
        </p:txBody>
      </p:sp>
      <p:sp>
        <p:nvSpPr>
          <p:cNvPr id="26" name="object 26"/>
          <p:cNvSpPr/>
          <p:nvPr/>
        </p:nvSpPr>
        <p:spPr>
          <a:xfrm>
            <a:off x="973598" y="3126830"/>
            <a:ext cx="56727" cy="82125"/>
          </a:xfrm>
          <a:custGeom>
            <a:avLst/>
            <a:gdLst/>
            <a:ahLst/>
            <a:cxnLst/>
            <a:rect l="l" t="t" r="r" b="b"/>
            <a:pathLst>
              <a:path w="42545" h="61594">
                <a:moveTo>
                  <a:pt x="37294" y="24206"/>
                </a:moveTo>
                <a:lnTo>
                  <a:pt x="24206" y="24206"/>
                </a:lnTo>
                <a:lnTo>
                  <a:pt x="42426" y="0"/>
                </a:lnTo>
                <a:lnTo>
                  <a:pt x="37294" y="24206"/>
                </a:lnTo>
                <a:close/>
              </a:path>
              <a:path w="42545" h="61594">
                <a:moveTo>
                  <a:pt x="29436" y="61275"/>
                </a:moveTo>
                <a:lnTo>
                  <a:pt x="0" y="5985"/>
                </a:lnTo>
                <a:lnTo>
                  <a:pt x="24206" y="24206"/>
                </a:lnTo>
                <a:lnTo>
                  <a:pt x="37294" y="24206"/>
                </a:lnTo>
                <a:lnTo>
                  <a:pt x="29436" y="61275"/>
                </a:lnTo>
                <a:close/>
              </a:path>
            </a:pathLst>
          </a:custGeom>
          <a:solidFill>
            <a:srgbClr val="FF0000"/>
          </a:solidFill>
        </p:spPr>
        <p:txBody>
          <a:bodyPr wrap="square" lIns="0" tIns="0" rIns="0" bIns="0" rtlCol="0"/>
          <a:lstStyle/>
          <a:p>
            <a:endParaRPr sz="2400"/>
          </a:p>
        </p:txBody>
      </p:sp>
      <p:sp>
        <p:nvSpPr>
          <p:cNvPr id="27" name="object 27"/>
          <p:cNvSpPr/>
          <p:nvPr/>
        </p:nvSpPr>
        <p:spPr>
          <a:xfrm>
            <a:off x="973598" y="3126830"/>
            <a:ext cx="56727" cy="82125"/>
          </a:xfrm>
          <a:custGeom>
            <a:avLst/>
            <a:gdLst/>
            <a:ahLst/>
            <a:cxnLst/>
            <a:rect l="l" t="t" r="r" b="b"/>
            <a:pathLst>
              <a:path w="42545" h="61594">
                <a:moveTo>
                  <a:pt x="24206" y="24206"/>
                </a:moveTo>
                <a:lnTo>
                  <a:pt x="0" y="5985"/>
                </a:lnTo>
                <a:lnTo>
                  <a:pt x="29436" y="61275"/>
                </a:lnTo>
                <a:lnTo>
                  <a:pt x="42426" y="0"/>
                </a:lnTo>
                <a:lnTo>
                  <a:pt x="24206" y="24206"/>
                </a:lnTo>
                <a:close/>
              </a:path>
            </a:pathLst>
          </a:custGeom>
          <a:ln w="19049">
            <a:solidFill>
              <a:srgbClr val="FF0000"/>
            </a:solidFill>
          </a:ln>
        </p:spPr>
        <p:txBody>
          <a:bodyPr wrap="square" lIns="0" tIns="0" rIns="0" bIns="0" rtlCol="0"/>
          <a:lstStyle/>
          <a:p>
            <a:endParaRPr sz="2400"/>
          </a:p>
        </p:txBody>
      </p:sp>
      <p:sp>
        <p:nvSpPr>
          <p:cNvPr id="28" name="object 28"/>
          <p:cNvSpPr/>
          <p:nvPr/>
        </p:nvSpPr>
        <p:spPr>
          <a:xfrm>
            <a:off x="2858433" y="2894067"/>
            <a:ext cx="58420" cy="392007"/>
          </a:xfrm>
          <a:custGeom>
            <a:avLst/>
            <a:gdLst/>
            <a:ahLst/>
            <a:cxnLst/>
            <a:rect l="l" t="t" r="r" b="b"/>
            <a:pathLst>
              <a:path w="43814" h="294005">
                <a:moveTo>
                  <a:pt x="0" y="0"/>
                </a:moveTo>
                <a:lnTo>
                  <a:pt x="43279" y="293611"/>
                </a:lnTo>
              </a:path>
            </a:pathLst>
          </a:custGeom>
          <a:ln w="19049">
            <a:solidFill>
              <a:srgbClr val="FF0000"/>
            </a:solidFill>
          </a:ln>
        </p:spPr>
        <p:txBody>
          <a:bodyPr wrap="square" lIns="0" tIns="0" rIns="0" bIns="0" rtlCol="0"/>
          <a:lstStyle/>
          <a:p>
            <a:endParaRPr sz="2400"/>
          </a:p>
        </p:txBody>
      </p:sp>
      <p:sp>
        <p:nvSpPr>
          <p:cNvPr id="29" name="object 29"/>
          <p:cNvSpPr/>
          <p:nvPr/>
        </p:nvSpPr>
        <p:spPr>
          <a:xfrm>
            <a:off x="2883715" y="3253124"/>
            <a:ext cx="56727" cy="82125"/>
          </a:xfrm>
          <a:custGeom>
            <a:avLst/>
            <a:gdLst/>
            <a:ahLst/>
            <a:cxnLst/>
            <a:rect l="l" t="t" r="r" b="b"/>
            <a:pathLst>
              <a:path w="42544" h="61594">
                <a:moveTo>
                  <a:pt x="37390" y="24318"/>
                </a:moveTo>
                <a:lnTo>
                  <a:pt x="24318" y="24318"/>
                </a:lnTo>
                <a:lnTo>
                  <a:pt x="42388" y="0"/>
                </a:lnTo>
                <a:lnTo>
                  <a:pt x="37390" y="24318"/>
                </a:lnTo>
                <a:close/>
              </a:path>
              <a:path w="42544" h="61594">
                <a:moveTo>
                  <a:pt x="29777" y="61354"/>
                </a:moveTo>
                <a:lnTo>
                  <a:pt x="0" y="6248"/>
                </a:lnTo>
                <a:lnTo>
                  <a:pt x="24318" y="24318"/>
                </a:lnTo>
                <a:lnTo>
                  <a:pt x="37390" y="24318"/>
                </a:lnTo>
                <a:lnTo>
                  <a:pt x="29777" y="61354"/>
                </a:lnTo>
                <a:close/>
              </a:path>
            </a:pathLst>
          </a:custGeom>
          <a:solidFill>
            <a:srgbClr val="FF0000"/>
          </a:solidFill>
        </p:spPr>
        <p:txBody>
          <a:bodyPr wrap="square" lIns="0" tIns="0" rIns="0" bIns="0" rtlCol="0"/>
          <a:lstStyle/>
          <a:p>
            <a:endParaRPr sz="2400"/>
          </a:p>
        </p:txBody>
      </p:sp>
      <p:sp>
        <p:nvSpPr>
          <p:cNvPr id="30" name="object 30"/>
          <p:cNvSpPr/>
          <p:nvPr/>
        </p:nvSpPr>
        <p:spPr>
          <a:xfrm>
            <a:off x="2883715" y="3253124"/>
            <a:ext cx="56727" cy="82125"/>
          </a:xfrm>
          <a:custGeom>
            <a:avLst/>
            <a:gdLst/>
            <a:ahLst/>
            <a:cxnLst/>
            <a:rect l="l" t="t" r="r" b="b"/>
            <a:pathLst>
              <a:path w="42544" h="61594">
                <a:moveTo>
                  <a:pt x="24318" y="24318"/>
                </a:moveTo>
                <a:lnTo>
                  <a:pt x="0" y="6248"/>
                </a:lnTo>
                <a:lnTo>
                  <a:pt x="29777" y="61354"/>
                </a:lnTo>
                <a:lnTo>
                  <a:pt x="42388" y="0"/>
                </a:lnTo>
                <a:lnTo>
                  <a:pt x="24318" y="24318"/>
                </a:lnTo>
                <a:close/>
              </a:path>
            </a:pathLst>
          </a:custGeom>
          <a:ln w="19049">
            <a:solidFill>
              <a:srgbClr val="FF0000"/>
            </a:solidFill>
          </a:ln>
        </p:spPr>
        <p:txBody>
          <a:bodyPr wrap="square" lIns="0" tIns="0" rIns="0" bIns="0" rtlCol="0"/>
          <a:lstStyle/>
          <a:p>
            <a:endParaRPr sz="2400"/>
          </a:p>
        </p:txBody>
      </p:sp>
      <p:sp>
        <p:nvSpPr>
          <p:cNvPr id="31" name="object 31"/>
          <p:cNvSpPr/>
          <p:nvPr/>
        </p:nvSpPr>
        <p:spPr>
          <a:xfrm>
            <a:off x="4857611" y="2542739"/>
            <a:ext cx="8467" cy="322580"/>
          </a:xfrm>
          <a:custGeom>
            <a:avLst/>
            <a:gdLst/>
            <a:ahLst/>
            <a:cxnLst/>
            <a:rect l="l" t="t" r="r" b="b"/>
            <a:pathLst>
              <a:path w="6350" h="241935">
                <a:moveTo>
                  <a:pt x="6139" y="0"/>
                </a:moveTo>
                <a:lnTo>
                  <a:pt x="0" y="241335"/>
                </a:lnTo>
              </a:path>
            </a:pathLst>
          </a:custGeom>
          <a:ln w="19049">
            <a:solidFill>
              <a:srgbClr val="FF0000"/>
            </a:solidFill>
          </a:ln>
        </p:spPr>
        <p:txBody>
          <a:bodyPr wrap="square" lIns="0" tIns="0" rIns="0" bIns="0" rtlCol="0"/>
          <a:lstStyle/>
          <a:p>
            <a:endParaRPr sz="2400"/>
          </a:p>
        </p:txBody>
      </p:sp>
      <p:sp>
        <p:nvSpPr>
          <p:cNvPr id="32" name="object 32"/>
          <p:cNvSpPr/>
          <p:nvPr/>
        </p:nvSpPr>
        <p:spPr>
          <a:xfrm>
            <a:off x="4829782" y="2835237"/>
            <a:ext cx="57573" cy="79587"/>
          </a:xfrm>
          <a:custGeom>
            <a:avLst/>
            <a:gdLst/>
            <a:ahLst/>
            <a:cxnLst/>
            <a:rect l="l" t="t" r="r" b="b"/>
            <a:pathLst>
              <a:path w="43179" h="59689">
                <a:moveTo>
                  <a:pt x="19919" y="59385"/>
                </a:moveTo>
                <a:lnTo>
                  <a:pt x="0" y="0"/>
                </a:lnTo>
                <a:lnTo>
                  <a:pt x="20871" y="21961"/>
                </a:lnTo>
                <a:lnTo>
                  <a:pt x="34629" y="21961"/>
                </a:lnTo>
                <a:lnTo>
                  <a:pt x="19919" y="59385"/>
                </a:lnTo>
                <a:close/>
              </a:path>
              <a:path w="43179" h="59689">
                <a:moveTo>
                  <a:pt x="34629" y="21961"/>
                </a:moveTo>
                <a:lnTo>
                  <a:pt x="20871" y="21961"/>
                </a:lnTo>
                <a:lnTo>
                  <a:pt x="42832" y="1089"/>
                </a:lnTo>
                <a:lnTo>
                  <a:pt x="34629" y="21961"/>
                </a:lnTo>
                <a:close/>
              </a:path>
            </a:pathLst>
          </a:custGeom>
          <a:solidFill>
            <a:srgbClr val="FF0000"/>
          </a:solidFill>
        </p:spPr>
        <p:txBody>
          <a:bodyPr wrap="square" lIns="0" tIns="0" rIns="0" bIns="0" rtlCol="0"/>
          <a:lstStyle/>
          <a:p>
            <a:endParaRPr sz="2400"/>
          </a:p>
        </p:txBody>
      </p:sp>
      <p:sp>
        <p:nvSpPr>
          <p:cNvPr id="33" name="object 33"/>
          <p:cNvSpPr/>
          <p:nvPr/>
        </p:nvSpPr>
        <p:spPr>
          <a:xfrm>
            <a:off x="4829782" y="2835237"/>
            <a:ext cx="57573" cy="79587"/>
          </a:xfrm>
          <a:custGeom>
            <a:avLst/>
            <a:gdLst/>
            <a:ahLst/>
            <a:cxnLst/>
            <a:rect l="l" t="t" r="r" b="b"/>
            <a:pathLst>
              <a:path w="43179" h="59689">
                <a:moveTo>
                  <a:pt x="20871" y="21961"/>
                </a:moveTo>
                <a:lnTo>
                  <a:pt x="0" y="0"/>
                </a:lnTo>
                <a:lnTo>
                  <a:pt x="19919" y="59385"/>
                </a:lnTo>
                <a:lnTo>
                  <a:pt x="42832" y="1089"/>
                </a:lnTo>
                <a:lnTo>
                  <a:pt x="20871" y="21961"/>
                </a:lnTo>
                <a:close/>
              </a:path>
            </a:pathLst>
          </a:custGeom>
          <a:ln w="19049">
            <a:solidFill>
              <a:srgbClr val="FF0000"/>
            </a:solidFill>
          </a:ln>
        </p:spPr>
        <p:txBody>
          <a:bodyPr wrap="square" lIns="0" tIns="0" rIns="0" bIns="0" rtlCol="0"/>
          <a:lstStyle/>
          <a:p>
            <a:endParaRPr sz="2400"/>
          </a:p>
        </p:txBody>
      </p:sp>
      <p:sp>
        <p:nvSpPr>
          <p:cNvPr id="34" name="object 34"/>
          <p:cNvSpPr/>
          <p:nvPr/>
        </p:nvSpPr>
        <p:spPr>
          <a:xfrm>
            <a:off x="6010852" y="4804789"/>
            <a:ext cx="115993" cy="332739"/>
          </a:xfrm>
          <a:custGeom>
            <a:avLst/>
            <a:gdLst/>
            <a:ahLst/>
            <a:cxnLst/>
            <a:rect l="l" t="t" r="r" b="b"/>
            <a:pathLst>
              <a:path w="86995" h="249554">
                <a:moveTo>
                  <a:pt x="0" y="0"/>
                </a:moveTo>
                <a:lnTo>
                  <a:pt x="86817" y="249149"/>
                </a:lnTo>
              </a:path>
            </a:pathLst>
          </a:custGeom>
          <a:ln w="19049">
            <a:solidFill>
              <a:srgbClr val="FF0000"/>
            </a:solidFill>
          </a:ln>
        </p:spPr>
        <p:txBody>
          <a:bodyPr wrap="square" lIns="0" tIns="0" rIns="0" bIns="0" rtlCol="0"/>
          <a:lstStyle/>
          <a:p>
            <a:endParaRPr sz="2400"/>
          </a:p>
        </p:txBody>
      </p:sp>
      <p:sp>
        <p:nvSpPr>
          <p:cNvPr id="35" name="object 35"/>
          <p:cNvSpPr/>
          <p:nvPr/>
        </p:nvSpPr>
        <p:spPr>
          <a:xfrm>
            <a:off x="6090235" y="5100618"/>
            <a:ext cx="54187" cy="83820"/>
          </a:xfrm>
          <a:custGeom>
            <a:avLst/>
            <a:gdLst/>
            <a:ahLst/>
            <a:cxnLst/>
            <a:rect l="l" t="t" r="r" b="b"/>
            <a:pathLst>
              <a:path w="40639" h="62864">
                <a:moveTo>
                  <a:pt x="40085" y="27279"/>
                </a:moveTo>
                <a:lnTo>
                  <a:pt x="27279" y="27279"/>
                </a:lnTo>
                <a:lnTo>
                  <a:pt x="40460" y="0"/>
                </a:lnTo>
                <a:lnTo>
                  <a:pt x="40085" y="27279"/>
                </a:lnTo>
                <a:close/>
              </a:path>
              <a:path w="40639" h="62864">
                <a:moveTo>
                  <a:pt x="39598" y="62631"/>
                </a:moveTo>
                <a:lnTo>
                  <a:pt x="0" y="14098"/>
                </a:lnTo>
                <a:lnTo>
                  <a:pt x="27279" y="27279"/>
                </a:lnTo>
                <a:lnTo>
                  <a:pt x="40085" y="27279"/>
                </a:lnTo>
                <a:lnTo>
                  <a:pt x="39598" y="62631"/>
                </a:lnTo>
                <a:close/>
              </a:path>
            </a:pathLst>
          </a:custGeom>
          <a:solidFill>
            <a:srgbClr val="FF0000"/>
          </a:solidFill>
        </p:spPr>
        <p:txBody>
          <a:bodyPr wrap="square" lIns="0" tIns="0" rIns="0" bIns="0" rtlCol="0"/>
          <a:lstStyle/>
          <a:p>
            <a:endParaRPr sz="2400"/>
          </a:p>
        </p:txBody>
      </p:sp>
      <p:sp>
        <p:nvSpPr>
          <p:cNvPr id="36" name="object 36"/>
          <p:cNvSpPr/>
          <p:nvPr/>
        </p:nvSpPr>
        <p:spPr>
          <a:xfrm>
            <a:off x="6090235" y="5100618"/>
            <a:ext cx="54187" cy="83820"/>
          </a:xfrm>
          <a:custGeom>
            <a:avLst/>
            <a:gdLst/>
            <a:ahLst/>
            <a:cxnLst/>
            <a:rect l="l" t="t" r="r" b="b"/>
            <a:pathLst>
              <a:path w="40639" h="62864">
                <a:moveTo>
                  <a:pt x="27279" y="27279"/>
                </a:moveTo>
                <a:lnTo>
                  <a:pt x="0" y="14098"/>
                </a:lnTo>
                <a:lnTo>
                  <a:pt x="39598" y="62631"/>
                </a:lnTo>
                <a:lnTo>
                  <a:pt x="40460" y="0"/>
                </a:lnTo>
                <a:lnTo>
                  <a:pt x="27279" y="27279"/>
                </a:lnTo>
                <a:close/>
              </a:path>
            </a:pathLst>
          </a:custGeom>
          <a:ln w="19049">
            <a:solidFill>
              <a:srgbClr val="FF0000"/>
            </a:solidFill>
          </a:ln>
        </p:spPr>
        <p:txBody>
          <a:bodyPr wrap="square" lIns="0" tIns="0" rIns="0" bIns="0" rtlCol="0"/>
          <a:lstStyle/>
          <a:p>
            <a:endParaRPr sz="2400"/>
          </a:p>
        </p:txBody>
      </p:sp>
      <p:sp>
        <p:nvSpPr>
          <p:cNvPr id="37" name="object 37"/>
          <p:cNvSpPr/>
          <p:nvPr/>
        </p:nvSpPr>
        <p:spPr>
          <a:xfrm>
            <a:off x="5694035" y="1477375"/>
            <a:ext cx="306493" cy="2479040"/>
          </a:xfrm>
          <a:custGeom>
            <a:avLst/>
            <a:gdLst/>
            <a:ahLst/>
            <a:cxnLst/>
            <a:rect l="l" t="t" r="r" b="b"/>
            <a:pathLst>
              <a:path w="229870" h="1859280">
                <a:moveTo>
                  <a:pt x="0" y="0"/>
                </a:moveTo>
                <a:lnTo>
                  <a:pt x="229597" y="1859106"/>
                </a:lnTo>
              </a:path>
            </a:pathLst>
          </a:custGeom>
          <a:ln w="19049">
            <a:solidFill>
              <a:srgbClr val="FF0000"/>
            </a:solidFill>
          </a:ln>
        </p:spPr>
        <p:txBody>
          <a:bodyPr wrap="square" lIns="0" tIns="0" rIns="0" bIns="0" rtlCol="0"/>
          <a:lstStyle/>
          <a:p>
            <a:endParaRPr sz="2400"/>
          </a:p>
        </p:txBody>
      </p:sp>
      <p:sp>
        <p:nvSpPr>
          <p:cNvPr id="38" name="object 38"/>
          <p:cNvSpPr/>
          <p:nvPr/>
        </p:nvSpPr>
        <p:spPr>
          <a:xfrm>
            <a:off x="5968317" y="3924332"/>
            <a:ext cx="56727" cy="82125"/>
          </a:xfrm>
          <a:custGeom>
            <a:avLst/>
            <a:gdLst/>
            <a:ahLst/>
            <a:cxnLst/>
            <a:rect l="l" t="t" r="r" b="b"/>
            <a:pathLst>
              <a:path w="42545" h="61594">
                <a:moveTo>
                  <a:pt x="37026" y="23887"/>
                </a:moveTo>
                <a:lnTo>
                  <a:pt x="23887" y="23887"/>
                </a:lnTo>
                <a:lnTo>
                  <a:pt x="42523" y="0"/>
                </a:lnTo>
                <a:lnTo>
                  <a:pt x="37026" y="23887"/>
                </a:lnTo>
                <a:close/>
              </a:path>
              <a:path w="42545" h="61594">
                <a:moveTo>
                  <a:pt x="28476" y="61042"/>
                </a:moveTo>
                <a:lnTo>
                  <a:pt x="0" y="5251"/>
                </a:lnTo>
                <a:lnTo>
                  <a:pt x="23887" y="23887"/>
                </a:lnTo>
                <a:lnTo>
                  <a:pt x="37026" y="23887"/>
                </a:lnTo>
                <a:lnTo>
                  <a:pt x="28476" y="61042"/>
                </a:lnTo>
                <a:close/>
              </a:path>
            </a:pathLst>
          </a:custGeom>
          <a:solidFill>
            <a:srgbClr val="FF0000"/>
          </a:solidFill>
        </p:spPr>
        <p:txBody>
          <a:bodyPr wrap="square" lIns="0" tIns="0" rIns="0" bIns="0" rtlCol="0"/>
          <a:lstStyle/>
          <a:p>
            <a:endParaRPr sz="2400"/>
          </a:p>
        </p:txBody>
      </p:sp>
      <p:sp>
        <p:nvSpPr>
          <p:cNvPr id="39" name="object 39"/>
          <p:cNvSpPr/>
          <p:nvPr/>
        </p:nvSpPr>
        <p:spPr>
          <a:xfrm>
            <a:off x="5968317" y="3924332"/>
            <a:ext cx="56727" cy="82125"/>
          </a:xfrm>
          <a:custGeom>
            <a:avLst/>
            <a:gdLst/>
            <a:ahLst/>
            <a:cxnLst/>
            <a:rect l="l" t="t" r="r" b="b"/>
            <a:pathLst>
              <a:path w="42545" h="61594">
                <a:moveTo>
                  <a:pt x="23887" y="23887"/>
                </a:moveTo>
                <a:lnTo>
                  <a:pt x="0" y="5251"/>
                </a:lnTo>
                <a:lnTo>
                  <a:pt x="28476" y="61042"/>
                </a:lnTo>
                <a:lnTo>
                  <a:pt x="42523" y="0"/>
                </a:lnTo>
                <a:lnTo>
                  <a:pt x="23887" y="23887"/>
                </a:lnTo>
                <a:close/>
              </a:path>
            </a:pathLst>
          </a:custGeom>
          <a:ln w="19049">
            <a:solidFill>
              <a:srgbClr val="FF0000"/>
            </a:solidFill>
          </a:ln>
        </p:spPr>
        <p:txBody>
          <a:bodyPr wrap="square" lIns="0" tIns="0" rIns="0" bIns="0" rtlCol="0"/>
          <a:lstStyle/>
          <a:p>
            <a:endParaRPr sz="2400"/>
          </a:p>
        </p:txBody>
      </p:sp>
      <p:sp>
        <p:nvSpPr>
          <p:cNvPr id="40" name="object 40"/>
          <p:cNvSpPr/>
          <p:nvPr/>
        </p:nvSpPr>
        <p:spPr>
          <a:xfrm>
            <a:off x="5694035" y="1477375"/>
            <a:ext cx="1165013" cy="269240"/>
          </a:xfrm>
          <a:custGeom>
            <a:avLst/>
            <a:gdLst/>
            <a:ahLst/>
            <a:cxnLst/>
            <a:rect l="l" t="t" r="r" b="b"/>
            <a:pathLst>
              <a:path w="873760" h="201930">
                <a:moveTo>
                  <a:pt x="0" y="0"/>
                </a:moveTo>
                <a:lnTo>
                  <a:pt x="873291" y="201894"/>
                </a:lnTo>
              </a:path>
            </a:pathLst>
          </a:custGeom>
          <a:ln w="19049">
            <a:solidFill>
              <a:srgbClr val="FF0000"/>
            </a:solidFill>
          </a:ln>
        </p:spPr>
        <p:txBody>
          <a:bodyPr wrap="square" lIns="0" tIns="0" rIns="0" bIns="0" rtlCol="0"/>
          <a:lstStyle/>
          <a:p>
            <a:endParaRPr sz="2400"/>
          </a:p>
        </p:txBody>
      </p:sp>
      <p:sp>
        <p:nvSpPr>
          <p:cNvPr id="41" name="object 41"/>
          <p:cNvSpPr/>
          <p:nvPr/>
        </p:nvSpPr>
        <p:spPr>
          <a:xfrm>
            <a:off x="6824160" y="1712303"/>
            <a:ext cx="82973" cy="55880"/>
          </a:xfrm>
          <a:custGeom>
            <a:avLst/>
            <a:gdLst/>
            <a:ahLst/>
            <a:cxnLst/>
            <a:rect l="l" t="t" r="r" b="b"/>
            <a:pathLst>
              <a:path w="62229" h="41909">
                <a:moveTo>
                  <a:pt x="0" y="41745"/>
                </a:moveTo>
                <a:lnTo>
                  <a:pt x="25698" y="25698"/>
                </a:lnTo>
                <a:lnTo>
                  <a:pt x="9651" y="0"/>
                </a:lnTo>
                <a:lnTo>
                  <a:pt x="62172" y="34130"/>
                </a:lnTo>
                <a:lnTo>
                  <a:pt x="0" y="41745"/>
                </a:lnTo>
                <a:close/>
              </a:path>
            </a:pathLst>
          </a:custGeom>
          <a:solidFill>
            <a:srgbClr val="FF0000"/>
          </a:solidFill>
        </p:spPr>
        <p:txBody>
          <a:bodyPr wrap="square" lIns="0" tIns="0" rIns="0" bIns="0" rtlCol="0"/>
          <a:lstStyle/>
          <a:p>
            <a:endParaRPr sz="2400"/>
          </a:p>
        </p:txBody>
      </p:sp>
      <p:sp>
        <p:nvSpPr>
          <p:cNvPr id="42" name="object 42"/>
          <p:cNvSpPr/>
          <p:nvPr/>
        </p:nvSpPr>
        <p:spPr>
          <a:xfrm>
            <a:off x="6824160" y="1712303"/>
            <a:ext cx="82973" cy="55880"/>
          </a:xfrm>
          <a:custGeom>
            <a:avLst/>
            <a:gdLst/>
            <a:ahLst/>
            <a:cxnLst/>
            <a:rect l="l" t="t" r="r" b="b"/>
            <a:pathLst>
              <a:path w="62229" h="41909">
                <a:moveTo>
                  <a:pt x="25698" y="25698"/>
                </a:moveTo>
                <a:lnTo>
                  <a:pt x="0" y="41745"/>
                </a:lnTo>
                <a:lnTo>
                  <a:pt x="62172" y="34130"/>
                </a:lnTo>
                <a:lnTo>
                  <a:pt x="9651" y="0"/>
                </a:lnTo>
                <a:lnTo>
                  <a:pt x="25698" y="25698"/>
                </a:lnTo>
                <a:close/>
              </a:path>
            </a:pathLst>
          </a:custGeom>
          <a:ln w="19049">
            <a:solidFill>
              <a:srgbClr val="FF0000"/>
            </a:solidFill>
          </a:ln>
        </p:spPr>
        <p:txBody>
          <a:bodyPr wrap="square" lIns="0" tIns="0" rIns="0" bIns="0" rtlCol="0"/>
          <a:lstStyle/>
          <a:p>
            <a:endParaRPr sz="2400"/>
          </a:p>
        </p:txBody>
      </p:sp>
      <p:sp>
        <p:nvSpPr>
          <p:cNvPr id="43" name="object 43"/>
          <p:cNvSpPr/>
          <p:nvPr/>
        </p:nvSpPr>
        <p:spPr>
          <a:xfrm>
            <a:off x="6943148" y="2528627"/>
            <a:ext cx="76200" cy="325967"/>
          </a:xfrm>
          <a:custGeom>
            <a:avLst/>
            <a:gdLst/>
            <a:ahLst/>
            <a:cxnLst/>
            <a:rect l="l" t="t" r="r" b="b"/>
            <a:pathLst>
              <a:path w="57150" h="244475">
                <a:moveTo>
                  <a:pt x="0" y="0"/>
                </a:moveTo>
                <a:lnTo>
                  <a:pt x="56633" y="243905"/>
                </a:lnTo>
              </a:path>
            </a:pathLst>
          </a:custGeom>
          <a:ln w="19049">
            <a:solidFill>
              <a:srgbClr val="FF0000"/>
            </a:solidFill>
          </a:ln>
        </p:spPr>
        <p:txBody>
          <a:bodyPr wrap="square" lIns="0" tIns="0" rIns="0" bIns="0" rtlCol="0"/>
          <a:lstStyle/>
          <a:p>
            <a:endParaRPr sz="2400"/>
          </a:p>
        </p:txBody>
      </p:sp>
      <p:sp>
        <p:nvSpPr>
          <p:cNvPr id="44" name="object 44"/>
          <p:cNvSpPr/>
          <p:nvPr/>
        </p:nvSpPr>
        <p:spPr>
          <a:xfrm>
            <a:off x="6984375" y="2819550"/>
            <a:ext cx="55880" cy="82973"/>
          </a:xfrm>
          <a:custGeom>
            <a:avLst/>
            <a:gdLst/>
            <a:ahLst/>
            <a:cxnLst/>
            <a:rect l="l" t="t" r="r" b="b"/>
            <a:pathLst>
              <a:path w="41910" h="62230">
                <a:moveTo>
                  <a:pt x="38612" y="25713"/>
                </a:moveTo>
                <a:lnTo>
                  <a:pt x="25713" y="25713"/>
                </a:lnTo>
                <a:lnTo>
                  <a:pt x="41736" y="0"/>
                </a:lnTo>
                <a:lnTo>
                  <a:pt x="38612" y="25713"/>
                </a:lnTo>
                <a:close/>
              </a:path>
              <a:path w="41910" h="62230">
                <a:moveTo>
                  <a:pt x="34181" y="62180"/>
                </a:moveTo>
                <a:lnTo>
                  <a:pt x="0" y="9691"/>
                </a:lnTo>
                <a:lnTo>
                  <a:pt x="25713" y="25713"/>
                </a:lnTo>
                <a:lnTo>
                  <a:pt x="38612" y="25713"/>
                </a:lnTo>
                <a:lnTo>
                  <a:pt x="34181" y="62180"/>
                </a:lnTo>
                <a:close/>
              </a:path>
            </a:pathLst>
          </a:custGeom>
          <a:solidFill>
            <a:srgbClr val="FF0000"/>
          </a:solidFill>
        </p:spPr>
        <p:txBody>
          <a:bodyPr wrap="square" lIns="0" tIns="0" rIns="0" bIns="0" rtlCol="0"/>
          <a:lstStyle/>
          <a:p>
            <a:endParaRPr sz="2400"/>
          </a:p>
        </p:txBody>
      </p:sp>
      <p:sp>
        <p:nvSpPr>
          <p:cNvPr id="45" name="object 45"/>
          <p:cNvSpPr/>
          <p:nvPr/>
        </p:nvSpPr>
        <p:spPr>
          <a:xfrm>
            <a:off x="6984375" y="2819550"/>
            <a:ext cx="55880" cy="82973"/>
          </a:xfrm>
          <a:custGeom>
            <a:avLst/>
            <a:gdLst/>
            <a:ahLst/>
            <a:cxnLst/>
            <a:rect l="l" t="t" r="r" b="b"/>
            <a:pathLst>
              <a:path w="41910" h="62230">
                <a:moveTo>
                  <a:pt x="25713" y="25713"/>
                </a:moveTo>
                <a:lnTo>
                  <a:pt x="0" y="9691"/>
                </a:lnTo>
                <a:lnTo>
                  <a:pt x="34181" y="62180"/>
                </a:lnTo>
                <a:lnTo>
                  <a:pt x="41736" y="0"/>
                </a:lnTo>
                <a:lnTo>
                  <a:pt x="25713" y="25713"/>
                </a:lnTo>
                <a:close/>
              </a:path>
            </a:pathLst>
          </a:custGeom>
          <a:ln w="19049">
            <a:solidFill>
              <a:srgbClr val="FF0000"/>
            </a:solidFill>
          </a:ln>
        </p:spPr>
        <p:txBody>
          <a:bodyPr wrap="square" lIns="0" tIns="0" rIns="0" bIns="0" rtlCol="0"/>
          <a:lstStyle/>
          <a:p>
            <a:endParaRPr sz="2400"/>
          </a:p>
        </p:txBody>
      </p:sp>
      <p:sp>
        <p:nvSpPr>
          <p:cNvPr id="46" name="object 46"/>
          <p:cNvSpPr/>
          <p:nvPr/>
        </p:nvSpPr>
        <p:spPr>
          <a:xfrm>
            <a:off x="6281035" y="819690"/>
            <a:ext cx="682412" cy="276860"/>
          </a:xfrm>
          <a:custGeom>
            <a:avLst/>
            <a:gdLst/>
            <a:ahLst/>
            <a:cxnLst/>
            <a:rect l="l" t="t" r="r" b="b"/>
            <a:pathLst>
              <a:path w="511810" h="207644">
                <a:moveTo>
                  <a:pt x="0" y="207363"/>
                </a:moveTo>
                <a:lnTo>
                  <a:pt x="511299" y="0"/>
                </a:lnTo>
              </a:path>
            </a:pathLst>
          </a:custGeom>
          <a:ln w="19049">
            <a:solidFill>
              <a:srgbClr val="FF0000"/>
            </a:solidFill>
          </a:ln>
        </p:spPr>
        <p:txBody>
          <a:bodyPr wrap="square" lIns="0" tIns="0" rIns="0" bIns="0" rtlCol="0"/>
          <a:lstStyle/>
          <a:p>
            <a:endParaRPr sz="2400"/>
          </a:p>
        </p:txBody>
      </p:sp>
      <p:sp>
        <p:nvSpPr>
          <p:cNvPr id="47" name="object 47"/>
          <p:cNvSpPr/>
          <p:nvPr/>
        </p:nvSpPr>
        <p:spPr>
          <a:xfrm>
            <a:off x="6925563" y="800930"/>
            <a:ext cx="83820" cy="56727"/>
          </a:xfrm>
          <a:custGeom>
            <a:avLst/>
            <a:gdLst/>
            <a:ahLst/>
            <a:cxnLst/>
            <a:rect l="l" t="t" r="r" b="b"/>
            <a:pathLst>
              <a:path w="62864" h="42545">
                <a:moveTo>
                  <a:pt x="16102" y="41974"/>
                </a:moveTo>
                <a:lnTo>
                  <a:pt x="27903" y="14069"/>
                </a:lnTo>
                <a:lnTo>
                  <a:pt x="0" y="2268"/>
                </a:lnTo>
                <a:lnTo>
                  <a:pt x="62596" y="0"/>
                </a:lnTo>
                <a:lnTo>
                  <a:pt x="16102" y="41974"/>
                </a:lnTo>
                <a:close/>
              </a:path>
            </a:pathLst>
          </a:custGeom>
          <a:solidFill>
            <a:srgbClr val="FF0000"/>
          </a:solidFill>
        </p:spPr>
        <p:txBody>
          <a:bodyPr wrap="square" lIns="0" tIns="0" rIns="0" bIns="0" rtlCol="0"/>
          <a:lstStyle/>
          <a:p>
            <a:endParaRPr sz="2400"/>
          </a:p>
        </p:txBody>
      </p:sp>
      <p:sp>
        <p:nvSpPr>
          <p:cNvPr id="48" name="object 48"/>
          <p:cNvSpPr/>
          <p:nvPr/>
        </p:nvSpPr>
        <p:spPr>
          <a:xfrm>
            <a:off x="6925563" y="800930"/>
            <a:ext cx="83820" cy="56727"/>
          </a:xfrm>
          <a:custGeom>
            <a:avLst/>
            <a:gdLst/>
            <a:ahLst/>
            <a:cxnLst/>
            <a:rect l="l" t="t" r="r" b="b"/>
            <a:pathLst>
              <a:path w="62864" h="42545">
                <a:moveTo>
                  <a:pt x="27903" y="14069"/>
                </a:moveTo>
                <a:lnTo>
                  <a:pt x="16102" y="41974"/>
                </a:lnTo>
                <a:lnTo>
                  <a:pt x="62596" y="0"/>
                </a:lnTo>
                <a:lnTo>
                  <a:pt x="0" y="2268"/>
                </a:lnTo>
                <a:lnTo>
                  <a:pt x="27903" y="14069"/>
                </a:lnTo>
                <a:close/>
              </a:path>
            </a:pathLst>
          </a:custGeom>
          <a:ln w="19049">
            <a:solidFill>
              <a:srgbClr val="FF0000"/>
            </a:solidFill>
          </a:ln>
        </p:spPr>
        <p:txBody>
          <a:bodyPr wrap="square" lIns="0" tIns="0" rIns="0" bIns="0" rtlCol="0"/>
          <a:lstStyle/>
          <a:p>
            <a:endParaRPr sz="2400"/>
          </a:p>
        </p:txBody>
      </p:sp>
      <p:sp>
        <p:nvSpPr>
          <p:cNvPr id="49" name="object 49"/>
          <p:cNvSpPr/>
          <p:nvPr/>
        </p:nvSpPr>
        <p:spPr>
          <a:xfrm>
            <a:off x="7944601" y="1168300"/>
            <a:ext cx="1104900" cy="1578187"/>
          </a:xfrm>
          <a:custGeom>
            <a:avLst/>
            <a:gdLst/>
            <a:ahLst/>
            <a:cxnLst/>
            <a:rect l="l" t="t" r="r" b="b"/>
            <a:pathLst>
              <a:path w="828675" h="1183639">
                <a:moveTo>
                  <a:pt x="0" y="0"/>
                </a:moveTo>
                <a:lnTo>
                  <a:pt x="828652" y="1183420"/>
                </a:lnTo>
              </a:path>
            </a:pathLst>
          </a:custGeom>
          <a:ln w="19049">
            <a:solidFill>
              <a:srgbClr val="FF0000"/>
            </a:solidFill>
          </a:ln>
        </p:spPr>
        <p:txBody>
          <a:bodyPr wrap="square" lIns="0" tIns="0" rIns="0" bIns="0" rtlCol="0"/>
          <a:lstStyle/>
          <a:p>
            <a:endParaRPr sz="2400"/>
          </a:p>
        </p:txBody>
      </p:sp>
      <p:graphicFrame>
        <p:nvGraphicFramePr>
          <p:cNvPr id="50" name="object 50"/>
          <p:cNvGraphicFramePr>
            <a:graphicFrameLocks noGrp="1"/>
          </p:cNvGraphicFramePr>
          <p:nvPr/>
        </p:nvGraphicFramePr>
        <p:xfrm>
          <a:off x="7018188" y="3907046"/>
          <a:ext cx="2316480" cy="1218353"/>
        </p:xfrm>
        <a:graphic>
          <a:graphicData uri="http://schemas.openxmlformats.org/drawingml/2006/table">
            <a:tbl>
              <a:tblPr firstRow="1" bandRow="1">
                <a:tableStyleId>{2D5ABB26-0587-4C30-8999-92F81FD0307C}</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tblGrid>
              <a:tr h="762000">
                <a:tc gridSpan="2">
                  <a:txBody>
                    <a:bodyPr/>
                    <a:lstStyle/>
                    <a:p>
                      <a:pPr marL="9525" algn="ctr">
                        <a:lnSpc>
                          <a:spcPts val="1675"/>
                        </a:lnSpc>
                        <a:spcBef>
                          <a:spcPts val="170"/>
                        </a:spcBef>
                      </a:pPr>
                      <a:r>
                        <a:rPr sz="1900" spc="-5" dirty="0">
                          <a:latin typeface="Arial"/>
                          <a:cs typeface="Arial"/>
                        </a:rPr>
                        <a:t>write-home-timeline</a:t>
                      </a:r>
                      <a:endParaRPr sz="1900">
                        <a:latin typeface="Arial"/>
                        <a:cs typeface="Arial"/>
                      </a:endParaRPr>
                    </a:p>
                    <a:p>
                      <a:pPr marL="8255" algn="ctr">
                        <a:lnSpc>
                          <a:spcPts val="1195"/>
                        </a:lnSpc>
                      </a:pPr>
                      <a:r>
                        <a:rPr sz="1300" i="1" spc="-10" dirty="0">
                          <a:latin typeface="Arial"/>
                          <a:cs typeface="Arial"/>
                        </a:rPr>
                        <a:t>FanoutHomeTimelines</a:t>
                      </a:r>
                      <a:endParaRPr sz="1300">
                        <a:latin typeface="Arial"/>
                        <a:cs typeface="Arial"/>
                      </a:endParaRPr>
                    </a:p>
                    <a:p>
                      <a:pPr marL="9525" algn="ctr">
                        <a:lnSpc>
                          <a:spcPct val="100000"/>
                        </a:lnSpc>
                      </a:pPr>
                      <a:r>
                        <a:rPr sz="1300" b="1" dirty="0">
                          <a:latin typeface="Arial"/>
                          <a:cs typeface="Arial"/>
                        </a:rPr>
                        <a:t>(640μs)</a:t>
                      </a:r>
                      <a:endParaRPr sz="1300">
                        <a:latin typeface="Arial"/>
                        <a:cs typeface="Arial"/>
                      </a:endParaRPr>
                    </a:p>
                  </a:txBody>
                  <a:tcPr marL="0" marR="0" marT="2878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4CCCC"/>
                    </a:solidFill>
                  </a:tcPr>
                </a:tc>
                <a:tc hMerge="1">
                  <a:txBody>
                    <a:bodyPr/>
                    <a:lstStyle/>
                    <a:p>
                      <a:endParaRPr/>
                    </a:p>
                  </a:txBody>
                  <a:tcPr marL="0" marR="0" marT="0" marB="0"/>
                </a:tc>
                <a:extLst>
                  <a:ext uri="{0D108BD9-81ED-4DB2-BD59-A6C34878D82A}">
                    <a16:rowId xmlns:a16="http://schemas.microsoft.com/office/drawing/2014/main" val="10000"/>
                  </a:ext>
                </a:extLst>
              </a:tr>
              <a:tr h="456353">
                <a:tc>
                  <a:txBody>
                    <a:bodyPr/>
                    <a:lstStyle/>
                    <a:p>
                      <a:pPr>
                        <a:lnSpc>
                          <a:spcPct val="100000"/>
                        </a:lnSpc>
                      </a:pPr>
                      <a:endParaRPr sz="1600">
                        <a:latin typeface="Times New Roman"/>
                        <a:cs typeface="Times New Roman"/>
                      </a:endParaRPr>
                    </a:p>
                  </a:txBody>
                  <a:tcPr marL="0" marR="0" marT="0" marB="0">
                    <a:lnR w="19050">
                      <a:solidFill>
                        <a:srgbClr val="FF0000"/>
                      </a:solidFill>
                      <a:prstDash val="solid"/>
                    </a:lnR>
                    <a:lnT w="9525">
                      <a:solidFill>
                        <a:srgbClr val="000000"/>
                      </a:solidFill>
                      <a:prstDash val="solid"/>
                    </a:lnT>
                  </a:tcPr>
                </a:tc>
                <a:tc>
                  <a:txBody>
                    <a:bodyPr/>
                    <a:lstStyle/>
                    <a:p>
                      <a:pPr>
                        <a:lnSpc>
                          <a:spcPct val="100000"/>
                        </a:lnSpc>
                      </a:pPr>
                      <a:endParaRPr sz="1600">
                        <a:latin typeface="Times New Roman"/>
                        <a:cs typeface="Times New Roman"/>
                      </a:endParaRPr>
                    </a:p>
                  </a:txBody>
                  <a:tcPr marL="0" marR="0" marT="0" marB="0">
                    <a:lnL w="19050">
                      <a:solidFill>
                        <a:srgbClr val="FF0000"/>
                      </a:solidFill>
                      <a:prstDash val="solid"/>
                    </a:lnL>
                    <a:lnT w="9525">
                      <a:solidFill>
                        <a:srgbClr val="000000"/>
                      </a:solidFill>
                      <a:prstDash val="solid"/>
                    </a:lnT>
                  </a:tcPr>
                </a:tc>
                <a:extLst>
                  <a:ext uri="{0D108BD9-81ED-4DB2-BD59-A6C34878D82A}">
                    <a16:rowId xmlns:a16="http://schemas.microsoft.com/office/drawing/2014/main" val="10001"/>
                  </a:ext>
                </a:extLst>
              </a:tr>
            </a:tbl>
          </a:graphicData>
        </a:graphic>
      </p:graphicFrame>
      <p:sp>
        <p:nvSpPr>
          <p:cNvPr id="51" name="object 51"/>
          <p:cNvSpPr/>
          <p:nvPr/>
        </p:nvSpPr>
        <p:spPr>
          <a:xfrm>
            <a:off x="8996989" y="2693712"/>
            <a:ext cx="93812" cy="106069"/>
          </a:xfrm>
          <a:prstGeom prst="rect">
            <a:avLst/>
          </a:prstGeom>
          <a:blipFill>
            <a:blip r:embed="rId3" cstate="print"/>
            <a:stretch>
              <a:fillRect/>
            </a:stretch>
          </a:blipFill>
        </p:spPr>
        <p:txBody>
          <a:bodyPr wrap="square" lIns="0" tIns="0" rIns="0" bIns="0" rtlCol="0"/>
          <a:lstStyle/>
          <a:p>
            <a:endParaRPr sz="2400"/>
          </a:p>
        </p:txBody>
      </p:sp>
      <p:sp>
        <p:nvSpPr>
          <p:cNvPr id="52" name="object 52"/>
          <p:cNvSpPr/>
          <p:nvPr/>
        </p:nvSpPr>
        <p:spPr>
          <a:xfrm>
            <a:off x="7944601" y="1168300"/>
            <a:ext cx="1253913" cy="397933"/>
          </a:xfrm>
          <a:custGeom>
            <a:avLst/>
            <a:gdLst/>
            <a:ahLst/>
            <a:cxnLst/>
            <a:rect l="l" t="t" r="r" b="b"/>
            <a:pathLst>
              <a:path w="940434" h="298450">
                <a:moveTo>
                  <a:pt x="0" y="0"/>
                </a:moveTo>
                <a:lnTo>
                  <a:pt x="940363" y="297978"/>
                </a:lnTo>
              </a:path>
            </a:pathLst>
          </a:custGeom>
          <a:ln w="19049">
            <a:solidFill>
              <a:srgbClr val="FF0000"/>
            </a:solidFill>
          </a:ln>
        </p:spPr>
        <p:txBody>
          <a:bodyPr wrap="square" lIns="0" tIns="0" rIns="0" bIns="0" rtlCol="0"/>
          <a:lstStyle/>
          <a:p>
            <a:endParaRPr sz="2400"/>
          </a:p>
        </p:txBody>
      </p:sp>
      <p:sp>
        <p:nvSpPr>
          <p:cNvPr id="53" name="object 53"/>
          <p:cNvSpPr/>
          <p:nvPr/>
        </p:nvSpPr>
        <p:spPr>
          <a:xfrm>
            <a:off x="9162561" y="1529748"/>
            <a:ext cx="83820" cy="55033"/>
          </a:xfrm>
          <a:custGeom>
            <a:avLst/>
            <a:gdLst/>
            <a:ahLst/>
            <a:cxnLst/>
            <a:rect l="l" t="t" r="r" b="b"/>
            <a:pathLst>
              <a:path w="62865" h="41275">
                <a:moveTo>
                  <a:pt x="0" y="40844"/>
                </a:moveTo>
                <a:lnTo>
                  <a:pt x="26893" y="26893"/>
                </a:lnTo>
                <a:lnTo>
                  <a:pt x="12942" y="0"/>
                </a:lnTo>
                <a:lnTo>
                  <a:pt x="62581" y="38202"/>
                </a:lnTo>
                <a:lnTo>
                  <a:pt x="0" y="40844"/>
                </a:lnTo>
                <a:close/>
              </a:path>
            </a:pathLst>
          </a:custGeom>
          <a:solidFill>
            <a:srgbClr val="FF0000"/>
          </a:solidFill>
        </p:spPr>
        <p:txBody>
          <a:bodyPr wrap="square" lIns="0" tIns="0" rIns="0" bIns="0" rtlCol="0"/>
          <a:lstStyle/>
          <a:p>
            <a:endParaRPr sz="2400"/>
          </a:p>
        </p:txBody>
      </p:sp>
      <p:sp>
        <p:nvSpPr>
          <p:cNvPr id="54" name="object 54"/>
          <p:cNvSpPr/>
          <p:nvPr/>
        </p:nvSpPr>
        <p:spPr>
          <a:xfrm>
            <a:off x="9162561" y="1529748"/>
            <a:ext cx="83820" cy="55033"/>
          </a:xfrm>
          <a:custGeom>
            <a:avLst/>
            <a:gdLst/>
            <a:ahLst/>
            <a:cxnLst/>
            <a:rect l="l" t="t" r="r" b="b"/>
            <a:pathLst>
              <a:path w="62865" h="41275">
                <a:moveTo>
                  <a:pt x="26893" y="26893"/>
                </a:moveTo>
                <a:lnTo>
                  <a:pt x="0" y="40844"/>
                </a:lnTo>
                <a:lnTo>
                  <a:pt x="62581" y="38202"/>
                </a:lnTo>
                <a:lnTo>
                  <a:pt x="12942" y="0"/>
                </a:lnTo>
                <a:lnTo>
                  <a:pt x="26893" y="26893"/>
                </a:lnTo>
                <a:close/>
              </a:path>
            </a:pathLst>
          </a:custGeom>
          <a:ln w="19049">
            <a:solidFill>
              <a:srgbClr val="FF0000"/>
            </a:solidFill>
          </a:ln>
        </p:spPr>
        <p:txBody>
          <a:bodyPr wrap="square" lIns="0" tIns="0" rIns="0" bIns="0" rtlCol="0"/>
          <a:lstStyle/>
          <a:p>
            <a:endParaRPr sz="2400"/>
          </a:p>
        </p:txBody>
      </p:sp>
      <p:sp>
        <p:nvSpPr>
          <p:cNvPr id="55" name="object 55"/>
          <p:cNvSpPr/>
          <p:nvPr/>
        </p:nvSpPr>
        <p:spPr>
          <a:xfrm>
            <a:off x="7944601" y="1168300"/>
            <a:ext cx="231140" cy="2658533"/>
          </a:xfrm>
          <a:custGeom>
            <a:avLst/>
            <a:gdLst/>
            <a:ahLst/>
            <a:cxnLst/>
            <a:rect l="l" t="t" r="r" b="b"/>
            <a:pathLst>
              <a:path w="173354" h="1993900">
                <a:moveTo>
                  <a:pt x="0" y="0"/>
                </a:moveTo>
                <a:lnTo>
                  <a:pt x="173151" y="1993858"/>
                </a:lnTo>
              </a:path>
            </a:pathLst>
          </a:custGeom>
          <a:ln w="19049">
            <a:solidFill>
              <a:srgbClr val="666666"/>
            </a:solidFill>
          </a:ln>
        </p:spPr>
        <p:txBody>
          <a:bodyPr wrap="square" lIns="0" tIns="0" rIns="0" bIns="0" rtlCol="0"/>
          <a:lstStyle/>
          <a:p>
            <a:endParaRPr sz="2400"/>
          </a:p>
        </p:txBody>
      </p:sp>
      <p:sp>
        <p:nvSpPr>
          <p:cNvPr id="56" name="object 56"/>
          <p:cNvSpPr/>
          <p:nvPr/>
        </p:nvSpPr>
        <p:spPr>
          <a:xfrm>
            <a:off x="8144540" y="3795849"/>
            <a:ext cx="57573" cy="81280"/>
          </a:xfrm>
          <a:custGeom>
            <a:avLst/>
            <a:gdLst/>
            <a:ahLst/>
            <a:cxnLst/>
            <a:rect l="l" t="t" r="r" b="b"/>
            <a:pathLst>
              <a:path w="43179" h="60960">
                <a:moveTo>
                  <a:pt x="36454" y="23196"/>
                </a:moveTo>
                <a:lnTo>
                  <a:pt x="23196" y="23196"/>
                </a:lnTo>
                <a:lnTo>
                  <a:pt x="42685" y="0"/>
                </a:lnTo>
                <a:lnTo>
                  <a:pt x="36454" y="23196"/>
                </a:lnTo>
                <a:close/>
              </a:path>
              <a:path w="43179" h="60960">
                <a:moveTo>
                  <a:pt x="26435" y="60492"/>
                </a:moveTo>
                <a:lnTo>
                  <a:pt x="0" y="3706"/>
                </a:lnTo>
                <a:lnTo>
                  <a:pt x="23196" y="23196"/>
                </a:lnTo>
                <a:lnTo>
                  <a:pt x="36454" y="23196"/>
                </a:lnTo>
                <a:lnTo>
                  <a:pt x="26435" y="60492"/>
                </a:lnTo>
                <a:close/>
              </a:path>
            </a:pathLst>
          </a:custGeom>
          <a:solidFill>
            <a:srgbClr val="666666"/>
          </a:solidFill>
        </p:spPr>
        <p:txBody>
          <a:bodyPr wrap="square" lIns="0" tIns="0" rIns="0" bIns="0" rtlCol="0"/>
          <a:lstStyle/>
          <a:p>
            <a:endParaRPr sz="2400"/>
          </a:p>
        </p:txBody>
      </p:sp>
      <p:sp>
        <p:nvSpPr>
          <p:cNvPr id="57" name="object 57"/>
          <p:cNvSpPr/>
          <p:nvPr/>
        </p:nvSpPr>
        <p:spPr>
          <a:xfrm>
            <a:off x="8144540" y="3795849"/>
            <a:ext cx="57573" cy="81280"/>
          </a:xfrm>
          <a:custGeom>
            <a:avLst/>
            <a:gdLst/>
            <a:ahLst/>
            <a:cxnLst/>
            <a:rect l="l" t="t" r="r" b="b"/>
            <a:pathLst>
              <a:path w="43179" h="60960">
                <a:moveTo>
                  <a:pt x="23196" y="23196"/>
                </a:moveTo>
                <a:lnTo>
                  <a:pt x="0" y="3706"/>
                </a:lnTo>
                <a:lnTo>
                  <a:pt x="26435" y="60492"/>
                </a:lnTo>
                <a:lnTo>
                  <a:pt x="42685" y="0"/>
                </a:lnTo>
                <a:lnTo>
                  <a:pt x="23196" y="23196"/>
                </a:lnTo>
                <a:close/>
              </a:path>
            </a:pathLst>
          </a:custGeom>
          <a:ln w="19049">
            <a:solidFill>
              <a:srgbClr val="666666"/>
            </a:solidFill>
          </a:ln>
        </p:spPr>
        <p:txBody>
          <a:bodyPr wrap="square" lIns="0" tIns="0" rIns="0" bIns="0" rtlCol="0"/>
          <a:lstStyle/>
          <a:p>
            <a:endParaRPr sz="2400"/>
          </a:p>
        </p:txBody>
      </p:sp>
      <p:sp>
        <p:nvSpPr>
          <p:cNvPr id="58" name="object 58"/>
          <p:cNvSpPr/>
          <p:nvPr/>
        </p:nvSpPr>
        <p:spPr>
          <a:xfrm>
            <a:off x="8154374" y="5104183"/>
            <a:ext cx="57573" cy="78740"/>
          </a:xfrm>
          <a:custGeom>
            <a:avLst/>
            <a:gdLst/>
            <a:ahLst/>
            <a:cxnLst/>
            <a:rect l="l" t="t" r="r" b="b"/>
            <a:pathLst>
              <a:path w="43179" h="59054">
                <a:moveTo>
                  <a:pt x="21423" y="58859"/>
                </a:moveTo>
                <a:lnTo>
                  <a:pt x="0" y="0"/>
                </a:lnTo>
                <a:lnTo>
                  <a:pt x="21423" y="21423"/>
                </a:lnTo>
                <a:lnTo>
                  <a:pt x="35049" y="21423"/>
                </a:lnTo>
                <a:lnTo>
                  <a:pt x="21423" y="58859"/>
                </a:lnTo>
                <a:close/>
              </a:path>
              <a:path w="43179" h="59054">
                <a:moveTo>
                  <a:pt x="35049" y="21423"/>
                </a:moveTo>
                <a:lnTo>
                  <a:pt x="21423" y="21423"/>
                </a:lnTo>
                <a:lnTo>
                  <a:pt x="42846" y="0"/>
                </a:lnTo>
                <a:lnTo>
                  <a:pt x="35049" y="21423"/>
                </a:lnTo>
                <a:close/>
              </a:path>
            </a:pathLst>
          </a:custGeom>
          <a:solidFill>
            <a:srgbClr val="FF0000"/>
          </a:solidFill>
        </p:spPr>
        <p:txBody>
          <a:bodyPr wrap="square" lIns="0" tIns="0" rIns="0" bIns="0" rtlCol="0"/>
          <a:lstStyle/>
          <a:p>
            <a:endParaRPr sz="2400"/>
          </a:p>
        </p:txBody>
      </p:sp>
      <p:sp>
        <p:nvSpPr>
          <p:cNvPr id="59" name="object 59"/>
          <p:cNvSpPr/>
          <p:nvPr/>
        </p:nvSpPr>
        <p:spPr>
          <a:xfrm>
            <a:off x="8154374" y="5104183"/>
            <a:ext cx="57573" cy="78740"/>
          </a:xfrm>
          <a:custGeom>
            <a:avLst/>
            <a:gdLst/>
            <a:ahLst/>
            <a:cxnLst/>
            <a:rect l="l" t="t" r="r" b="b"/>
            <a:pathLst>
              <a:path w="43179" h="59054">
                <a:moveTo>
                  <a:pt x="21423" y="21423"/>
                </a:moveTo>
                <a:lnTo>
                  <a:pt x="0" y="0"/>
                </a:lnTo>
                <a:lnTo>
                  <a:pt x="21423" y="58859"/>
                </a:lnTo>
                <a:lnTo>
                  <a:pt x="42846" y="0"/>
                </a:lnTo>
                <a:lnTo>
                  <a:pt x="21423" y="21423"/>
                </a:lnTo>
                <a:close/>
              </a:path>
            </a:pathLst>
          </a:custGeom>
          <a:ln w="19049">
            <a:solidFill>
              <a:srgbClr val="FF0000"/>
            </a:solidFill>
          </a:ln>
        </p:spPr>
        <p:txBody>
          <a:bodyPr wrap="square" lIns="0" tIns="0" rIns="0" bIns="0" rtlCol="0"/>
          <a:lstStyle/>
          <a:p>
            <a:endParaRPr sz="2400"/>
          </a:p>
        </p:txBody>
      </p:sp>
      <p:sp>
        <p:nvSpPr>
          <p:cNvPr id="60" name="object 60"/>
          <p:cNvSpPr/>
          <p:nvPr/>
        </p:nvSpPr>
        <p:spPr>
          <a:xfrm>
            <a:off x="4598274" y="714900"/>
            <a:ext cx="439420" cy="329353"/>
          </a:xfrm>
          <a:custGeom>
            <a:avLst/>
            <a:gdLst/>
            <a:ahLst/>
            <a:cxnLst/>
            <a:rect l="l" t="t" r="r" b="b"/>
            <a:pathLst>
              <a:path w="329564" h="247015">
                <a:moveTo>
                  <a:pt x="0" y="0"/>
                </a:moveTo>
                <a:lnTo>
                  <a:pt x="329351" y="246754"/>
                </a:lnTo>
              </a:path>
            </a:pathLst>
          </a:custGeom>
          <a:ln w="19049">
            <a:solidFill>
              <a:srgbClr val="FF0000"/>
            </a:solidFill>
          </a:ln>
        </p:spPr>
        <p:txBody>
          <a:bodyPr wrap="square" lIns="0" tIns="0" rIns="0" bIns="0" rtlCol="0"/>
          <a:lstStyle/>
          <a:p>
            <a:endParaRPr sz="2400"/>
          </a:p>
        </p:txBody>
      </p:sp>
      <p:sp>
        <p:nvSpPr>
          <p:cNvPr id="61" name="object 61"/>
          <p:cNvSpPr/>
          <p:nvPr/>
        </p:nvSpPr>
        <p:spPr>
          <a:xfrm>
            <a:off x="4984722" y="991218"/>
            <a:ext cx="105335" cy="95316"/>
          </a:xfrm>
          <a:prstGeom prst="rect">
            <a:avLst/>
          </a:prstGeom>
          <a:blipFill>
            <a:blip r:embed="rId4" cstate="print"/>
            <a:stretch>
              <a:fillRect/>
            </a:stretch>
          </a:blipFill>
        </p:spPr>
        <p:txBody>
          <a:bodyPr wrap="square" lIns="0" tIns="0" rIns="0" bIns="0" rtlCol="0"/>
          <a:lstStyle/>
          <a:p>
            <a:endParaRPr sz="2400"/>
          </a:p>
        </p:txBody>
      </p:sp>
      <p:sp>
        <p:nvSpPr>
          <p:cNvPr id="62" name="object 62"/>
          <p:cNvSpPr/>
          <p:nvPr/>
        </p:nvSpPr>
        <p:spPr>
          <a:xfrm>
            <a:off x="3392073" y="1023899"/>
            <a:ext cx="1397000" cy="717127"/>
          </a:xfrm>
          <a:custGeom>
            <a:avLst/>
            <a:gdLst/>
            <a:ahLst/>
            <a:cxnLst/>
            <a:rect l="l" t="t" r="r" b="b"/>
            <a:pathLst>
              <a:path w="1047750" h="537844">
                <a:moveTo>
                  <a:pt x="0" y="0"/>
                </a:moveTo>
                <a:lnTo>
                  <a:pt x="1047118" y="537486"/>
                </a:lnTo>
              </a:path>
            </a:pathLst>
          </a:custGeom>
          <a:ln w="19049">
            <a:solidFill>
              <a:srgbClr val="FF0000"/>
            </a:solidFill>
          </a:ln>
        </p:spPr>
        <p:txBody>
          <a:bodyPr wrap="square" lIns="0" tIns="0" rIns="0" bIns="0" rtlCol="0"/>
          <a:lstStyle/>
          <a:p>
            <a:endParaRPr sz="2400"/>
          </a:p>
        </p:txBody>
      </p:sp>
      <p:sp>
        <p:nvSpPr>
          <p:cNvPr id="63" name="object 63"/>
          <p:cNvSpPr/>
          <p:nvPr/>
        </p:nvSpPr>
        <p:spPr>
          <a:xfrm>
            <a:off x="4737077" y="1689392"/>
            <a:ext cx="108263" cy="86649"/>
          </a:xfrm>
          <a:prstGeom prst="rect">
            <a:avLst/>
          </a:prstGeom>
          <a:blipFill>
            <a:blip r:embed="rId5" cstate="print"/>
            <a:stretch>
              <a:fillRect/>
            </a:stretch>
          </a:blipFill>
        </p:spPr>
        <p:txBody>
          <a:bodyPr wrap="square" lIns="0" tIns="0" rIns="0" bIns="0" rtlCol="0"/>
          <a:lstStyle/>
          <a:p>
            <a:endParaRPr sz="2400"/>
          </a:p>
        </p:txBody>
      </p:sp>
      <p:sp>
        <p:nvSpPr>
          <p:cNvPr id="64" name="object 64"/>
          <p:cNvSpPr/>
          <p:nvPr/>
        </p:nvSpPr>
        <p:spPr>
          <a:xfrm>
            <a:off x="2896255" y="1023899"/>
            <a:ext cx="496147" cy="1029547"/>
          </a:xfrm>
          <a:custGeom>
            <a:avLst/>
            <a:gdLst/>
            <a:ahLst/>
            <a:cxnLst/>
            <a:rect l="l" t="t" r="r" b="b"/>
            <a:pathLst>
              <a:path w="372110" h="772160">
                <a:moveTo>
                  <a:pt x="371864" y="0"/>
                </a:moveTo>
                <a:lnTo>
                  <a:pt x="0" y="771883"/>
                </a:lnTo>
              </a:path>
            </a:pathLst>
          </a:custGeom>
          <a:ln w="19049">
            <a:solidFill>
              <a:srgbClr val="FF0000"/>
            </a:solidFill>
          </a:ln>
        </p:spPr>
        <p:txBody>
          <a:bodyPr wrap="square" lIns="0" tIns="0" rIns="0" bIns="0" rtlCol="0"/>
          <a:lstStyle/>
          <a:p>
            <a:endParaRPr sz="2400"/>
          </a:p>
        </p:txBody>
      </p:sp>
      <p:sp>
        <p:nvSpPr>
          <p:cNvPr id="65" name="object 65"/>
          <p:cNvSpPr/>
          <p:nvPr/>
        </p:nvSpPr>
        <p:spPr>
          <a:xfrm>
            <a:off x="2861889" y="2002246"/>
            <a:ext cx="85195" cy="108500"/>
          </a:xfrm>
          <a:prstGeom prst="rect">
            <a:avLst/>
          </a:prstGeom>
          <a:blipFill>
            <a:blip r:embed="rId6" cstate="print"/>
            <a:stretch>
              <a:fillRect/>
            </a:stretch>
          </a:blipFill>
        </p:spPr>
        <p:txBody>
          <a:bodyPr wrap="square" lIns="0" tIns="0" rIns="0" bIns="0" rtlCol="0"/>
          <a:lstStyle/>
          <a:p>
            <a:endParaRPr sz="2400"/>
          </a:p>
        </p:txBody>
      </p:sp>
      <p:sp>
        <p:nvSpPr>
          <p:cNvPr id="66" name="object 66"/>
          <p:cNvSpPr/>
          <p:nvPr/>
        </p:nvSpPr>
        <p:spPr>
          <a:xfrm>
            <a:off x="1051270" y="1023899"/>
            <a:ext cx="2341033" cy="1099820"/>
          </a:xfrm>
          <a:custGeom>
            <a:avLst/>
            <a:gdLst/>
            <a:ahLst/>
            <a:cxnLst/>
            <a:rect l="l" t="t" r="r" b="b"/>
            <a:pathLst>
              <a:path w="1755775" h="824865">
                <a:moveTo>
                  <a:pt x="1755603" y="0"/>
                </a:moveTo>
                <a:lnTo>
                  <a:pt x="0" y="824254"/>
                </a:lnTo>
              </a:path>
            </a:pathLst>
          </a:custGeom>
          <a:ln w="19049">
            <a:solidFill>
              <a:srgbClr val="FF0000"/>
            </a:solidFill>
          </a:ln>
        </p:spPr>
        <p:txBody>
          <a:bodyPr wrap="square" lIns="0" tIns="0" rIns="0" bIns="0" rtlCol="0"/>
          <a:lstStyle/>
          <a:p>
            <a:endParaRPr sz="2400"/>
          </a:p>
        </p:txBody>
      </p:sp>
      <p:sp>
        <p:nvSpPr>
          <p:cNvPr id="67" name="object 67"/>
          <p:cNvSpPr/>
          <p:nvPr/>
        </p:nvSpPr>
        <p:spPr>
          <a:xfrm>
            <a:off x="1006086" y="2084908"/>
            <a:ext cx="83820" cy="59267"/>
          </a:xfrm>
          <a:custGeom>
            <a:avLst/>
            <a:gdLst/>
            <a:ahLst/>
            <a:cxnLst/>
            <a:rect l="l" t="t" r="r" b="b"/>
            <a:pathLst>
              <a:path w="62865" h="44450">
                <a:moveTo>
                  <a:pt x="0" y="44407"/>
                </a:moveTo>
                <a:lnTo>
                  <a:pt x="44175" y="0"/>
                </a:lnTo>
                <a:lnTo>
                  <a:pt x="33887" y="28496"/>
                </a:lnTo>
                <a:lnTo>
                  <a:pt x="62384" y="38784"/>
                </a:lnTo>
                <a:lnTo>
                  <a:pt x="0" y="44407"/>
                </a:lnTo>
                <a:close/>
              </a:path>
            </a:pathLst>
          </a:custGeom>
          <a:solidFill>
            <a:srgbClr val="FF0000"/>
          </a:solidFill>
        </p:spPr>
        <p:txBody>
          <a:bodyPr wrap="square" lIns="0" tIns="0" rIns="0" bIns="0" rtlCol="0"/>
          <a:lstStyle/>
          <a:p>
            <a:endParaRPr sz="2400"/>
          </a:p>
        </p:txBody>
      </p:sp>
      <p:sp>
        <p:nvSpPr>
          <p:cNvPr id="68" name="object 68"/>
          <p:cNvSpPr/>
          <p:nvPr/>
        </p:nvSpPr>
        <p:spPr>
          <a:xfrm>
            <a:off x="1006086" y="2084908"/>
            <a:ext cx="83820" cy="59267"/>
          </a:xfrm>
          <a:custGeom>
            <a:avLst/>
            <a:gdLst/>
            <a:ahLst/>
            <a:cxnLst/>
            <a:rect l="l" t="t" r="r" b="b"/>
            <a:pathLst>
              <a:path w="62865" h="44450">
                <a:moveTo>
                  <a:pt x="33887" y="28496"/>
                </a:moveTo>
                <a:lnTo>
                  <a:pt x="44175" y="0"/>
                </a:lnTo>
                <a:lnTo>
                  <a:pt x="0" y="44407"/>
                </a:lnTo>
                <a:lnTo>
                  <a:pt x="62384" y="38784"/>
                </a:lnTo>
                <a:lnTo>
                  <a:pt x="33887" y="28496"/>
                </a:lnTo>
                <a:close/>
              </a:path>
            </a:pathLst>
          </a:custGeom>
          <a:ln w="19049">
            <a:solidFill>
              <a:srgbClr val="FF0000"/>
            </a:solidFill>
          </a:ln>
        </p:spPr>
        <p:txBody>
          <a:bodyPr wrap="square" lIns="0" tIns="0" rIns="0" bIns="0" rtlCol="0"/>
          <a:lstStyle/>
          <a:p>
            <a:endParaRPr sz="2400"/>
          </a:p>
        </p:txBody>
      </p:sp>
      <p:sp>
        <p:nvSpPr>
          <p:cNvPr id="69" name="object 69"/>
          <p:cNvSpPr/>
          <p:nvPr/>
        </p:nvSpPr>
        <p:spPr>
          <a:xfrm>
            <a:off x="533386" y="386965"/>
            <a:ext cx="997373" cy="861907"/>
          </a:xfrm>
          <a:custGeom>
            <a:avLst/>
            <a:gdLst/>
            <a:ahLst/>
            <a:cxnLst/>
            <a:rect l="l" t="t" r="r" b="b"/>
            <a:pathLst>
              <a:path w="748030" h="646430">
                <a:moveTo>
                  <a:pt x="662949" y="509699"/>
                </a:moveTo>
                <a:lnTo>
                  <a:pt x="84949" y="509699"/>
                </a:lnTo>
                <a:lnTo>
                  <a:pt x="51883" y="503024"/>
                </a:lnTo>
                <a:lnTo>
                  <a:pt x="24881" y="484818"/>
                </a:lnTo>
                <a:lnTo>
                  <a:pt x="6675" y="457816"/>
                </a:lnTo>
                <a:lnTo>
                  <a:pt x="0" y="424749"/>
                </a:lnTo>
                <a:lnTo>
                  <a:pt x="0" y="84949"/>
                </a:lnTo>
                <a:lnTo>
                  <a:pt x="6675" y="51883"/>
                </a:lnTo>
                <a:lnTo>
                  <a:pt x="24881" y="24881"/>
                </a:lnTo>
                <a:lnTo>
                  <a:pt x="51883" y="6675"/>
                </a:lnTo>
                <a:lnTo>
                  <a:pt x="84949" y="0"/>
                </a:lnTo>
                <a:lnTo>
                  <a:pt x="662949" y="0"/>
                </a:lnTo>
                <a:lnTo>
                  <a:pt x="710080" y="14272"/>
                </a:lnTo>
                <a:lnTo>
                  <a:pt x="741433" y="52441"/>
                </a:lnTo>
                <a:lnTo>
                  <a:pt x="747899" y="84949"/>
                </a:lnTo>
                <a:lnTo>
                  <a:pt x="747899" y="424749"/>
                </a:lnTo>
                <a:lnTo>
                  <a:pt x="741224" y="457816"/>
                </a:lnTo>
                <a:lnTo>
                  <a:pt x="723018" y="484818"/>
                </a:lnTo>
                <a:lnTo>
                  <a:pt x="696016" y="503024"/>
                </a:lnTo>
                <a:lnTo>
                  <a:pt x="662949" y="509699"/>
                </a:lnTo>
                <a:close/>
              </a:path>
              <a:path w="748030" h="646430">
                <a:moveTo>
                  <a:pt x="36998" y="646034"/>
                </a:moveTo>
                <a:lnTo>
                  <a:pt x="124649" y="509699"/>
                </a:lnTo>
                <a:lnTo>
                  <a:pt x="311624" y="509699"/>
                </a:lnTo>
                <a:lnTo>
                  <a:pt x="36998" y="646034"/>
                </a:lnTo>
                <a:close/>
              </a:path>
            </a:pathLst>
          </a:custGeom>
          <a:solidFill>
            <a:srgbClr val="EEEEEE"/>
          </a:solidFill>
        </p:spPr>
        <p:txBody>
          <a:bodyPr wrap="square" lIns="0" tIns="0" rIns="0" bIns="0" rtlCol="0"/>
          <a:lstStyle/>
          <a:p>
            <a:endParaRPr sz="2400"/>
          </a:p>
        </p:txBody>
      </p:sp>
      <p:sp>
        <p:nvSpPr>
          <p:cNvPr id="70" name="object 70"/>
          <p:cNvSpPr/>
          <p:nvPr/>
        </p:nvSpPr>
        <p:spPr>
          <a:xfrm>
            <a:off x="533386" y="386965"/>
            <a:ext cx="997373" cy="861907"/>
          </a:xfrm>
          <a:custGeom>
            <a:avLst/>
            <a:gdLst/>
            <a:ahLst/>
            <a:cxnLst/>
            <a:rect l="l" t="t" r="r" b="b"/>
            <a:pathLst>
              <a:path w="748030" h="646430">
                <a:moveTo>
                  <a:pt x="0" y="84949"/>
                </a:moveTo>
                <a:lnTo>
                  <a:pt x="6675" y="51883"/>
                </a:lnTo>
                <a:lnTo>
                  <a:pt x="24881" y="24881"/>
                </a:lnTo>
                <a:lnTo>
                  <a:pt x="51883" y="6675"/>
                </a:lnTo>
                <a:lnTo>
                  <a:pt x="84949" y="0"/>
                </a:lnTo>
                <a:lnTo>
                  <a:pt x="124649" y="0"/>
                </a:lnTo>
                <a:lnTo>
                  <a:pt x="311624" y="0"/>
                </a:lnTo>
                <a:lnTo>
                  <a:pt x="662949" y="0"/>
                </a:lnTo>
                <a:lnTo>
                  <a:pt x="679600" y="1647"/>
                </a:lnTo>
                <a:lnTo>
                  <a:pt x="723018" y="24881"/>
                </a:lnTo>
                <a:lnTo>
                  <a:pt x="746252" y="68299"/>
                </a:lnTo>
                <a:lnTo>
                  <a:pt x="747899" y="84949"/>
                </a:lnTo>
                <a:lnTo>
                  <a:pt x="747899" y="297324"/>
                </a:lnTo>
                <a:lnTo>
                  <a:pt x="747899" y="424749"/>
                </a:lnTo>
                <a:lnTo>
                  <a:pt x="741224" y="457816"/>
                </a:lnTo>
                <a:lnTo>
                  <a:pt x="723018" y="484818"/>
                </a:lnTo>
                <a:lnTo>
                  <a:pt x="696016" y="503024"/>
                </a:lnTo>
                <a:lnTo>
                  <a:pt x="662949" y="509699"/>
                </a:lnTo>
                <a:lnTo>
                  <a:pt x="311624" y="509699"/>
                </a:lnTo>
                <a:lnTo>
                  <a:pt x="36998" y="646034"/>
                </a:lnTo>
                <a:lnTo>
                  <a:pt x="124649" y="509699"/>
                </a:lnTo>
                <a:lnTo>
                  <a:pt x="84949" y="509699"/>
                </a:lnTo>
                <a:lnTo>
                  <a:pt x="51883" y="503024"/>
                </a:lnTo>
                <a:lnTo>
                  <a:pt x="24881" y="484818"/>
                </a:lnTo>
                <a:lnTo>
                  <a:pt x="6675" y="457816"/>
                </a:lnTo>
                <a:lnTo>
                  <a:pt x="0" y="424749"/>
                </a:lnTo>
                <a:lnTo>
                  <a:pt x="0" y="297324"/>
                </a:lnTo>
                <a:lnTo>
                  <a:pt x="0" y="84949"/>
                </a:lnTo>
                <a:close/>
              </a:path>
            </a:pathLst>
          </a:custGeom>
          <a:ln w="9524">
            <a:solidFill>
              <a:srgbClr val="000000"/>
            </a:solidFill>
          </a:ln>
        </p:spPr>
        <p:txBody>
          <a:bodyPr wrap="square" lIns="0" tIns="0" rIns="0" bIns="0" rtlCol="0"/>
          <a:lstStyle/>
          <a:p>
            <a:endParaRPr sz="2400"/>
          </a:p>
        </p:txBody>
      </p:sp>
      <p:sp>
        <p:nvSpPr>
          <p:cNvPr id="71" name="object 71"/>
          <p:cNvSpPr/>
          <p:nvPr/>
        </p:nvSpPr>
        <p:spPr>
          <a:xfrm>
            <a:off x="1658439" y="627677"/>
            <a:ext cx="448733" cy="351367"/>
          </a:xfrm>
          <a:custGeom>
            <a:avLst/>
            <a:gdLst/>
            <a:ahLst/>
            <a:cxnLst/>
            <a:rect l="l" t="t" r="r" b="b"/>
            <a:pathLst>
              <a:path w="336550" h="263525">
                <a:moveTo>
                  <a:pt x="204449" y="263099"/>
                </a:moveTo>
                <a:lnTo>
                  <a:pt x="204449" y="197324"/>
                </a:lnTo>
                <a:lnTo>
                  <a:pt x="0" y="197324"/>
                </a:lnTo>
                <a:lnTo>
                  <a:pt x="0" y="65774"/>
                </a:lnTo>
                <a:lnTo>
                  <a:pt x="204449" y="65774"/>
                </a:lnTo>
                <a:lnTo>
                  <a:pt x="204449" y="0"/>
                </a:lnTo>
                <a:lnTo>
                  <a:pt x="335999" y="131549"/>
                </a:lnTo>
                <a:lnTo>
                  <a:pt x="204449" y="263099"/>
                </a:lnTo>
                <a:close/>
              </a:path>
            </a:pathLst>
          </a:custGeom>
          <a:solidFill>
            <a:srgbClr val="D9D9D9"/>
          </a:solidFill>
        </p:spPr>
        <p:txBody>
          <a:bodyPr wrap="square" lIns="0" tIns="0" rIns="0" bIns="0" rtlCol="0"/>
          <a:lstStyle/>
          <a:p>
            <a:endParaRPr sz="2400"/>
          </a:p>
        </p:txBody>
      </p:sp>
      <p:sp>
        <p:nvSpPr>
          <p:cNvPr id="72" name="object 72"/>
          <p:cNvSpPr/>
          <p:nvPr/>
        </p:nvSpPr>
        <p:spPr>
          <a:xfrm>
            <a:off x="1658439" y="627677"/>
            <a:ext cx="448733" cy="351367"/>
          </a:xfrm>
          <a:custGeom>
            <a:avLst/>
            <a:gdLst/>
            <a:ahLst/>
            <a:cxnLst/>
            <a:rect l="l" t="t" r="r" b="b"/>
            <a:pathLst>
              <a:path w="336550" h="263525">
                <a:moveTo>
                  <a:pt x="0" y="65774"/>
                </a:moveTo>
                <a:lnTo>
                  <a:pt x="204449" y="65774"/>
                </a:lnTo>
                <a:lnTo>
                  <a:pt x="204449" y="0"/>
                </a:lnTo>
                <a:lnTo>
                  <a:pt x="335999" y="131549"/>
                </a:lnTo>
                <a:lnTo>
                  <a:pt x="204449" y="263099"/>
                </a:lnTo>
                <a:lnTo>
                  <a:pt x="204449" y="197324"/>
                </a:lnTo>
                <a:lnTo>
                  <a:pt x="0" y="197324"/>
                </a:lnTo>
                <a:lnTo>
                  <a:pt x="0" y="65774"/>
                </a:lnTo>
                <a:close/>
              </a:path>
            </a:pathLst>
          </a:custGeom>
          <a:ln w="9524">
            <a:solidFill>
              <a:srgbClr val="000000"/>
            </a:solidFill>
          </a:ln>
        </p:spPr>
        <p:txBody>
          <a:bodyPr wrap="square" lIns="0" tIns="0" rIns="0" bIns="0" rtlCol="0"/>
          <a:lstStyle/>
          <a:p>
            <a:endParaRPr sz="2400"/>
          </a:p>
        </p:txBody>
      </p:sp>
      <p:sp>
        <p:nvSpPr>
          <p:cNvPr id="73" name="object 73"/>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CEE1F3"/>
          </a:solidFill>
        </p:spPr>
        <p:txBody>
          <a:bodyPr wrap="square" lIns="0" tIns="0" rIns="0" bIns="0" rtlCol="0"/>
          <a:lstStyle/>
          <a:p>
            <a:endParaRPr sz="2400"/>
          </a:p>
        </p:txBody>
      </p:sp>
      <p:sp>
        <p:nvSpPr>
          <p:cNvPr id="74" name="object 74"/>
          <p:cNvSpPr/>
          <p:nvPr/>
        </p:nvSpPr>
        <p:spPr>
          <a:xfrm>
            <a:off x="763198" y="5264445"/>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5" name="object 75"/>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solidFill>
            <a:srgbClr val="F4CCCC"/>
          </a:solidFill>
        </p:spPr>
        <p:txBody>
          <a:bodyPr wrap="square" lIns="0" tIns="0" rIns="0" bIns="0" rtlCol="0"/>
          <a:lstStyle/>
          <a:p>
            <a:endParaRPr sz="2400"/>
          </a:p>
        </p:txBody>
      </p:sp>
      <p:sp>
        <p:nvSpPr>
          <p:cNvPr id="76" name="object 76"/>
          <p:cNvSpPr/>
          <p:nvPr/>
        </p:nvSpPr>
        <p:spPr>
          <a:xfrm>
            <a:off x="763186" y="4572934"/>
            <a:ext cx="600287" cy="317500"/>
          </a:xfrm>
          <a:custGeom>
            <a:avLst/>
            <a:gdLst/>
            <a:ahLst/>
            <a:cxnLst/>
            <a:rect l="l" t="t" r="r" b="b"/>
            <a:pathLst>
              <a:path w="450215" h="238125">
                <a:moveTo>
                  <a:pt x="0" y="0"/>
                </a:moveTo>
                <a:lnTo>
                  <a:pt x="449699" y="0"/>
                </a:lnTo>
                <a:lnTo>
                  <a:pt x="449699" y="237899"/>
                </a:lnTo>
                <a:lnTo>
                  <a:pt x="0" y="237899"/>
                </a:lnTo>
                <a:lnTo>
                  <a:pt x="0" y="0"/>
                </a:lnTo>
                <a:close/>
              </a:path>
            </a:pathLst>
          </a:custGeom>
          <a:ln w="9524">
            <a:solidFill>
              <a:srgbClr val="000000"/>
            </a:solidFill>
          </a:ln>
        </p:spPr>
        <p:txBody>
          <a:bodyPr wrap="square" lIns="0" tIns="0" rIns="0" bIns="0" rtlCol="0"/>
          <a:lstStyle/>
          <a:p>
            <a:endParaRPr sz="2400"/>
          </a:p>
        </p:txBody>
      </p:sp>
      <p:sp>
        <p:nvSpPr>
          <p:cNvPr id="77" name="object 77"/>
          <p:cNvSpPr txBox="1"/>
          <p:nvPr/>
        </p:nvSpPr>
        <p:spPr>
          <a:xfrm>
            <a:off x="1460167" y="4336560"/>
            <a:ext cx="2352885" cy="1432081"/>
          </a:xfrm>
          <a:prstGeom prst="rect">
            <a:avLst/>
          </a:prstGeom>
        </p:spPr>
        <p:txBody>
          <a:bodyPr vert="horz" wrap="square" lIns="0" tIns="196427" rIns="0" bIns="0" rtlCol="0">
            <a:spAutoFit/>
          </a:bodyPr>
          <a:lstStyle/>
          <a:p>
            <a:pPr marL="16933">
              <a:spcBef>
                <a:spcPts val="1547"/>
              </a:spcBef>
            </a:pPr>
            <a:r>
              <a:rPr sz="2267" spc="-7" dirty="0">
                <a:latin typeface="Arial"/>
                <a:cs typeface="Arial"/>
              </a:rPr>
              <a:t>Stateful</a:t>
            </a:r>
            <a:r>
              <a:rPr sz="2267" spc="-33" dirty="0">
                <a:latin typeface="Arial"/>
                <a:cs typeface="Arial"/>
              </a:rPr>
              <a:t> </a:t>
            </a:r>
            <a:r>
              <a:rPr sz="2267" dirty="0">
                <a:latin typeface="Arial"/>
                <a:cs typeface="Arial"/>
              </a:rPr>
              <a:t>service</a:t>
            </a:r>
            <a:endParaRPr sz="2267">
              <a:latin typeface="Arial"/>
              <a:cs typeface="Arial"/>
            </a:endParaRPr>
          </a:p>
          <a:p>
            <a:pPr marL="16933" marR="6773">
              <a:lnSpc>
                <a:spcPts val="2707"/>
              </a:lnSpc>
              <a:spcBef>
                <a:spcPts val="1513"/>
              </a:spcBef>
            </a:pPr>
            <a:r>
              <a:rPr sz="2267" spc="-7" dirty="0">
                <a:latin typeface="Arial"/>
                <a:cs typeface="Arial"/>
              </a:rPr>
              <a:t>Stateless </a:t>
            </a:r>
            <a:r>
              <a:rPr sz="2267" dirty="0">
                <a:latin typeface="Arial"/>
                <a:cs typeface="Arial"/>
              </a:rPr>
              <a:t>service  </a:t>
            </a:r>
            <a:r>
              <a:rPr sz="2267" spc="-7" dirty="0">
                <a:latin typeface="Arial"/>
                <a:cs typeface="Arial"/>
              </a:rPr>
              <a:t>(running on</a:t>
            </a:r>
            <a:r>
              <a:rPr sz="2267" spc="-120" dirty="0">
                <a:latin typeface="Arial"/>
                <a:cs typeface="Arial"/>
              </a:rPr>
              <a:t> </a:t>
            </a:r>
            <a:r>
              <a:rPr sz="2267" spc="-7" dirty="0">
                <a:latin typeface="Arial"/>
                <a:cs typeface="Arial"/>
              </a:rPr>
              <a:t>FaaS)</a:t>
            </a:r>
            <a:endParaRPr sz="2267">
              <a:latin typeface="Arial"/>
              <a:cs typeface="Arial"/>
            </a:endParaRPr>
          </a:p>
        </p:txBody>
      </p:sp>
      <p:sp>
        <p:nvSpPr>
          <p:cNvPr id="78" name="object 78"/>
          <p:cNvSpPr txBox="1"/>
          <p:nvPr/>
        </p:nvSpPr>
        <p:spPr>
          <a:xfrm>
            <a:off x="676221" y="394873"/>
            <a:ext cx="1282700" cy="1025003"/>
          </a:xfrm>
          <a:prstGeom prst="rect">
            <a:avLst/>
          </a:prstGeom>
        </p:spPr>
        <p:txBody>
          <a:bodyPr vert="horz" wrap="square" lIns="0" tIns="16933" rIns="0" bIns="0" rtlCol="0">
            <a:spAutoFit/>
          </a:bodyPr>
          <a:lstStyle/>
          <a:p>
            <a:pPr marL="16933" marR="577412" indent="84665">
              <a:spcBef>
                <a:spcPts val="133"/>
              </a:spcBef>
            </a:pPr>
            <a:r>
              <a:rPr sz="2000" spc="-7" dirty="0">
                <a:latin typeface="Arial"/>
                <a:cs typeface="Arial"/>
              </a:rPr>
              <a:t>New  </a:t>
            </a:r>
            <a:r>
              <a:rPr sz="2000" spc="-113" dirty="0">
                <a:latin typeface="Arial"/>
                <a:cs typeface="Arial"/>
              </a:rPr>
              <a:t>T</a:t>
            </a:r>
            <a:r>
              <a:rPr sz="2000" spc="-7" dirty="0">
                <a:latin typeface="Arial"/>
                <a:cs typeface="Arial"/>
              </a:rPr>
              <a:t>weet</a:t>
            </a:r>
            <a:endParaRPr sz="2000">
              <a:latin typeface="Arial"/>
              <a:cs typeface="Arial"/>
            </a:endParaRPr>
          </a:p>
          <a:p>
            <a:pPr marL="135463">
              <a:spcBef>
                <a:spcPts val="453"/>
              </a:spcBef>
            </a:pPr>
            <a:r>
              <a:rPr sz="2133" i="1" dirty="0">
                <a:solidFill>
                  <a:srgbClr val="FF0000"/>
                </a:solidFill>
                <a:latin typeface="Arial"/>
                <a:cs typeface="Arial"/>
              </a:rPr>
              <a:t>1</a:t>
            </a:r>
            <a:r>
              <a:rPr sz="2133" i="1" spc="-113" dirty="0">
                <a:solidFill>
                  <a:srgbClr val="FF0000"/>
                </a:solidFill>
                <a:latin typeface="Arial"/>
                <a:cs typeface="Arial"/>
              </a:rPr>
              <a:t> </a:t>
            </a:r>
            <a:r>
              <a:rPr sz="2133" i="1" spc="-7" dirty="0">
                <a:solidFill>
                  <a:srgbClr val="FF0000"/>
                </a:solidFill>
                <a:latin typeface="Arial"/>
                <a:cs typeface="Arial"/>
              </a:rPr>
              <a:t>request</a:t>
            </a:r>
            <a:endParaRPr sz="2133">
              <a:latin typeface="Arial"/>
              <a:cs typeface="Arial"/>
            </a:endParaRPr>
          </a:p>
        </p:txBody>
      </p:sp>
      <p:sp>
        <p:nvSpPr>
          <p:cNvPr id="79" name="object 79"/>
          <p:cNvSpPr txBox="1"/>
          <p:nvPr/>
        </p:nvSpPr>
        <p:spPr>
          <a:xfrm>
            <a:off x="226804" y="1392208"/>
            <a:ext cx="2299547" cy="345330"/>
          </a:xfrm>
          <a:prstGeom prst="rect">
            <a:avLst/>
          </a:prstGeom>
        </p:spPr>
        <p:txBody>
          <a:bodyPr vert="horz" wrap="square" lIns="0" tIns="16933" rIns="0" bIns="0" rtlCol="0">
            <a:spAutoFit/>
          </a:bodyPr>
          <a:lstStyle/>
          <a:p>
            <a:pPr marL="16933">
              <a:spcBef>
                <a:spcPts val="133"/>
              </a:spcBef>
            </a:pPr>
            <a:r>
              <a:rPr sz="2133" i="1" dirty="0">
                <a:solidFill>
                  <a:srgbClr val="FF0000"/>
                </a:solidFill>
                <a:latin typeface="Arial"/>
                <a:cs typeface="Arial"/>
              </a:rPr>
              <a:t>= </a:t>
            </a:r>
            <a:r>
              <a:rPr sz="2133" i="1" u="heavy" spc="-7" dirty="0">
                <a:solidFill>
                  <a:srgbClr val="FF0000"/>
                </a:solidFill>
                <a:uFill>
                  <a:solidFill>
                    <a:srgbClr val="FF0000"/>
                  </a:solidFill>
                </a:uFill>
                <a:latin typeface="Arial"/>
                <a:cs typeface="Arial"/>
              </a:rPr>
              <a:t>15</a:t>
            </a:r>
            <a:r>
              <a:rPr sz="2133" i="1" spc="-7" dirty="0">
                <a:solidFill>
                  <a:srgbClr val="FF0000"/>
                </a:solidFill>
                <a:latin typeface="Arial"/>
                <a:cs typeface="Arial"/>
              </a:rPr>
              <a:t> fn</a:t>
            </a:r>
            <a:r>
              <a:rPr sz="2133" i="1" spc="-113" dirty="0">
                <a:solidFill>
                  <a:srgbClr val="FF0000"/>
                </a:solidFill>
                <a:latin typeface="Arial"/>
                <a:cs typeface="Arial"/>
              </a:rPr>
              <a:t> </a:t>
            </a:r>
            <a:r>
              <a:rPr sz="2133" i="1" spc="-7" dirty="0">
                <a:solidFill>
                  <a:srgbClr val="FF0000"/>
                </a:solidFill>
                <a:latin typeface="Arial"/>
                <a:cs typeface="Arial"/>
              </a:rPr>
              <a:t>invocations</a:t>
            </a:r>
            <a:endParaRPr sz="2133">
              <a:latin typeface="Arial"/>
              <a:cs typeface="Arial"/>
            </a:endParaRPr>
          </a:p>
        </p:txBody>
      </p:sp>
      <p:sp>
        <p:nvSpPr>
          <p:cNvPr id="80" name="object 80"/>
          <p:cNvSpPr/>
          <p:nvPr/>
        </p:nvSpPr>
        <p:spPr>
          <a:xfrm>
            <a:off x="9099400" y="4941166"/>
            <a:ext cx="2985347" cy="1358053"/>
          </a:xfrm>
          <a:custGeom>
            <a:avLst/>
            <a:gdLst/>
            <a:ahLst/>
            <a:cxnLst/>
            <a:rect l="l" t="t" r="r" b="b"/>
            <a:pathLst>
              <a:path w="2239009" h="1018539">
                <a:moveTo>
                  <a:pt x="0" y="0"/>
                </a:moveTo>
                <a:lnTo>
                  <a:pt x="2238899" y="0"/>
                </a:lnTo>
                <a:lnTo>
                  <a:pt x="2238899" y="1018199"/>
                </a:lnTo>
                <a:lnTo>
                  <a:pt x="0" y="1018199"/>
                </a:lnTo>
                <a:lnTo>
                  <a:pt x="0" y="0"/>
                </a:lnTo>
                <a:close/>
              </a:path>
            </a:pathLst>
          </a:custGeom>
          <a:ln w="19049">
            <a:solidFill>
              <a:srgbClr val="000000"/>
            </a:solidFill>
          </a:ln>
        </p:spPr>
        <p:txBody>
          <a:bodyPr wrap="square" lIns="0" tIns="0" rIns="0" bIns="0" rtlCol="0"/>
          <a:lstStyle/>
          <a:p>
            <a:endParaRPr sz="2400"/>
          </a:p>
        </p:txBody>
      </p:sp>
      <p:sp>
        <p:nvSpPr>
          <p:cNvPr id="81" name="object 81"/>
          <p:cNvSpPr txBox="1"/>
          <p:nvPr/>
        </p:nvSpPr>
        <p:spPr>
          <a:xfrm>
            <a:off x="9228096" y="5026341"/>
            <a:ext cx="2726267" cy="737424"/>
          </a:xfrm>
          <a:prstGeom prst="rect">
            <a:avLst/>
          </a:prstGeom>
        </p:spPr>
        <p:txBody>
          <a:bodyPr vert="horz" wrap="square" lIns="0" tIns="14393" rIns="0" bIns="0" rtlCol="0">
            <a:spAutoFit/>
          </a:bodyPr>
          <a:lstStyle/>
          <a:p>
            <a:pPr marL="16933" marR="6773" indent="1693" algn="ctr">
              <a:lnSpc>
                <a:spcPct val="100699"/>
              </a:lnSpc>
              <a:spcBef>
                <a:spcPts val="113"/>
              </a:spcBef>
            </a:pPr>
            <a:r>
              <a:rPr sz="2400" i="1" spc="-7" dirty="0">
                <a:latin typeface="Arial"/>
                <a:cs typeface="Arial"/>
              </a:rPr>
              <a:t>Observation </a:t>
            </a:r>
            <a:r>
              <a:rPr sz="2400" spc="-7" dirty="0">
                <a:latin typeface="Arial"/>
                <a:cs typeface="Arial"/>
              </a:rPr>
              <a:t>2:  High invocation</a:t>
            </a:r>
            <a:r>
              <a:rPr sz="2400" spc="-127" dirty="0">
                <a:latin typeface="Arial"/>
                <a:cs typeface="Arial"/>
              </a:rPr>
              <a:t> </a:t>
            </a:r>
            <a:r>
              <a:rPr sz="2400" spc="-7" dirty="0">
                <a:latin typeface="Arial"/>
                <a:cs typeface="Arial"/>
              </a:rPr>
              <a:t>rate</a:t>
            </a:r>
            <a:endParaRPr sz="2400" dirty="0">
              <a:latin typeface="Arial"/>
              <a:cs typeface="Arial"/>
            </a:endParaRPr>
          </a:p>
        </p:txBody>
      </p:sp>
      <p:sp>
        <p:nvSpPr>
          <p:cNvPr id="82" name="object 82"/>
          <p:cNvSpPr txBox="1"/>
          <p:nvPr/>
        </p:nvSpPr>
        <p:spPr>
          <a:xfrm>
            <a:off x="2599211" y="6318101"/>
            <a:ext cx="5090160" cy="294953"/>
          </a:xfrm>
          <a:prstGeom prst="rect">
            <a:avLst/>
          </a:prstGeom>
        </p:spPr>
        <p:txBody>
          <a:bodyPr vert="horz" wrap="square" lIns="0" tIns="0" rIns="0" bIns="0" rtlCol="0">
            <a:spAutoFit/>
          </a:bodyPr>
          <a:lstStyle/>
          <a:p>
            <a:pPr marL="16933">
              <a:lnSpc>
                <a:spcPts val="2347"/>
              </a:lnSpc>
            </a:pPr>
            <a:r>
              <a:rPr sz="2000" i="1" spc="-7" dirty="0">
                <a:solidFill>
                  <a:srgbClr val="666666"/>
                </a:solidFill>
                <a:latin typeface="Arial"/>
                <a:cs typeface="Arial"/>
              </a:rPr>
              <a:t>RPC trace from SocialNetwork</a:t>
            </a:r>
            <a:r>
              <a:rPr sz="2000" i="1" spc="-100" dirty="0">
                <a:solidFill>
                  <a:srgbClr val="666666"/>
                </a:solidFill>
                <a:latin typeface="Arial"/>
                <a:cs typeface="Arial"/>
              </a:rPr>
              <a:t> </a:t>
            </a:r>
            <a:r>
              <a:rPr sz="2000" i="1" spc="-7" dirty="0">
                <a:solidFill>
                  <a:srgbClr val="666666"/>
                </a:solidFill>
                <a:latin typeface="Arial"/>
                <a:cs typeface="Arial"/>
              </a:rPr>
              <a:t>microservices</a:t>
            </a:r>
            <a:endParaRPr sz="2000">
              <a:latin typeface="Arial"/>
              <a:cs typeface="Arial"/>
            </a:endParaRPr>
          </a:p>
        </p:txBody>
      </p:sp>
    </p:spTree>
    <p:extLst>
      <p:ext uri="{BB962C8B-B14F-4D97-AF65-F5344CB8AC3E}">
        <p14:creationId xmlns:p14="http://schemas.microsoft.com/office/powerpoint/2010/main" val="190508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 Gateway</a:t>
            </a:r>
          </a:p>
          <a:p>
            <a:pPr lvl="1"/>
            <a:r>
              <a:rPr lang="en-US" altLang="zh-CN" dirty="0"/>
              <a:t> function requests are received by the gateway</a:t>
            </a:r>
          </a:p>
          <a:p>
            <a:pPr lvl="1"/>
            <a:r>
              <a:rPr lang="en-US" altLang="zh-CN" dirty="0"/>
              <a:t>  round-trip times  range from </a:t>
            </a:r>
            <a:r>
              <a:rPr lang="en-US" altLang="zh-CN" dirty="0">
                <a:solidFill>
                  <a:srgbClr val="FF0000"/>
                </a:solidFill>
              </a:rPr>
              <a:t>101</a:t>
            </a:r>
            <a:r>
              <a:rPr lang="el-GR" altLang="zh-CN" dirty="0">
                <a:solidFill>
                  <a:srgbClr val="FF0000"/>
                </a:solidFill>
              </a:rPr>
              <a:t>μ</a:t>
            </a:r>
            <a:r>
              <a:rPr lang="en-US" altLang="zh-CN" dirty="0">
                <a:solidFill>
                  <a:srgbClr val="FF0000"/>
                </a:solidFill>
              </a:rPr>
              <a:t>s</a:t>
            </a:r>
            <a:r>
              <a:rPr lang="en-US" altLang="zh-CN" dirty="0"/>
              <a:t> to </a:t>
            </a:r>
            <a:r>
              <a:rPr lang="en-US" altLang="zh-CN" dirty="0">
                <a:solidFill>
                  <a:srgbClr val="FF0000"/>
                </a:solidFill>
              </a:rPr>
              <a:t>237</a:t>
            </a:r>
            <a:r>
              <a:rPr lang="el-GR" altLang="zh-CN" dirty="0">
                <a:solidFill>
                  <a:srgbClr val="FF0000"/>
                </a:solidFill>
              </a:rPr>
              <a:t>μ</a:t>
            </a:r>
            <a:r>
              <a:rPr lang="en-US" altLang="zh-CN" dirty="0">
                <a:solidFill>
                  <a:srgbClr val="FF0000"/>
                </a:solidFill>
              </a:rPr>
              <a:t>s</a:t>
            </a: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17</a:t>
            </a:fld>
            <a:endParaRPr lang="zh-CN" altLang="en-US"/>
          </a:p>
        </p:txBody>
      </p:sp>
      <p:pic>
        <p:nvPicPr>
          <p:cNvPr id="9" name="图片 8"/>
          <p:cNvPicPr>
            <a:picLocks noChangeAspect="1"/>
          </p:cNvPicPr>
          <p:nvPr/>
        </p:nvPicPr>
        <p:blipFill>
          <a:blip r:embed="rId3"/>
          <a:stretch>
            <a:fillRect/>
          </a:stretch>
        </p:blipFill>
        <p:spPr>
          <a:xfrm>
            <a:off x="3316116" y="2570521"/>
            <a:ext cx="5416404" cy="4150954"/>
          </a:xfrm>
          <a:prstGeom prst="rect">
            <a:avLst/>
          </a:prstGeom>
        </p:spPr>
      </p:pic>
    </p:spTree>
    <p:extLst>
      <p:ext uri="{BB962C8B-B14F-4D97-AF65-F5344CB8AC3E}">
        <p14:creationId xmlns:p14="http://schemas.microsoft.com/office/powerpoint/2010/main" val="223189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 Inter-process communications (IPC) must be efficient</a:t>
            </a:r>
          </a:p>
          <a:p>
            <a:pPr lvl="1"/>
            <a:r>
              <a:rPr lang="en-US" altLang="zh-CN" dirty="0"/>
              <a:t>  feature-rich RPC libraries like </a:t>
            </a:r>
            <a:r>
              <a:rPr lang="en-US" altLang="zh-CN" dirty="0" err="1"/>
              <a:t>gRPC</a:t>
            </a:r>
            <a:endParaRPr lang="en-US" altLang="zh-CN" dirty="0"/>
          </a:p>
          <a:p>
            <a:pPr lvl="2"/>
            <a:r>
              <a:rPr lang="en-US" altLang="zh-CN" dirty="0"/>
              <a:t>over Unix sockets</a:t>
            </a:r>
          </a:p>
          <a:p>
            <a:pPr lvl="2"/>
            <a:r>
              <a:rPr lang="en-US" altLang="zh-CN" dirty="0"/>
              <a:t>take 13</a:t>
            </a:r>
            <a:r>
              <a:rPr lang="el-GR" altLang="zh-CN" dirty="0"/>
              <a:t>μ</a:t>
            </a:r>
            <a:r>
              <a:rPr lang="en-US" altLang="zh-CN" dirty="0"/>
              <a:t>s for sending 1KB RPC payloads </a:t>
            </a: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18</a:t>
            </a:fld>
            <a:endParaRPr lang="zh-CN" altLang="en-US"/>
          </a:p>
        </p:txBody>
      </p:sp>
    </p:spTree>
    <p:extLst>
      <p:ext uri="{BB962C8B-B14F-4D97-AF65-F5344CB8AC3E}">
        <p14:creationId xmlns:p14="http://schemas.microsoft.com/office/powerpoint/2010/main" val="208873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 Managed Concurrency </a:t>
            </a:r>
          </a:p>
          <a:p>
            <a:pPr lvl="1"/>
            <a:r>
              <a:rPr lang="en-US" altLang="zh-CN" dirty="0"/>
              <a:t>Stage-based nature of </a:t>
            </a:r>
            <a:r>
              <a:rPr lang="en-US" altLang="zh-CN" dirty="0" err="1"/>
              <a:t>microservices</a:t>
            </a:r>
            <a:endParaRPr lang="en-US" altLang="zh-CN" dirty="0"/>
          </a:p>
          <a:p>
            <a:pPr lvl="2"/>
            <a:r>
              <a:rPr lang="en-US" altLang="zh-CN" dirty="0"/>
              <a:t>Complex internal load dynamics </a:t>
            </a:r>
          </a:p>
          <a:p>
            <a:pPr lvl="1"/>
            <a:r>
              <a:rPr lang="en-US" altLang="zh-CN" dirty="0"/>
              <a:t>Overusing concurrency for </a:t>
            </a:r>
            <a:r>
              <a:rPr lang="en-US" altLang="zh-CN" dirty="0" err="1"/>
              <a:t>bursty</a:t>
            </a:r>
            <a:r>
              <a:rPr lang="en-US" altLang="zh-CN" dirty="0"/>
              <a:t> load</a:t>
            </a:r>
          </a:p>
          <a:p>
            <a:pPr lvl="2"/>
            <a:r>
              <a:rPr lang="en-US" altLang="zh-CN" dirty="0"/>
              <a:t>Worse overall performance </a:t>
            </a:r>
            <a:br>
              <a:rPr lang="en-US" altLang="zh-CN" dirty="0"/>
            </a:br>
            <a:r>
              <a:rPr lang="en-US" altLang="zh-CN" dirty="0"/>
              <a:t> </a:t>
            </a:r>
            <a:br>
              <a:rPr lang="en-US" altLang="zh-CN" dirty="0"/>
            </a:br>
            <a:br>
              <a:rPr lang="en-US" altLang="zh-CN" dirty="0"/>
            </a:br>
            <a:r>
              <a:rPr lang="en-US" altLang="zh-CN" dirty="0"/>
              <a:t> </a:t>
            </a:r>
            <a:br>
              <a:rPr lang="en-US" altLang="zh-CN" dirty="0"/>
            </a:br>
            <a:br>
              <a:rPr lang="en-US" altLang="zh-CN" dirty="0"/>
            </a:br>
            <a:br>
              <a:rPr lang="en-US" altLang="zh-CN" dirty="0"/>
            </a:br>
            <a:r>
              <a:rPr lang="en-US" altLang="zh-CN" dirty="0"/>
              <a:t>	</a:t>
            </a: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19</a:t>
            </a:fld>
            <a:endParaRPr lang="zh-CN" altLang="en-US"/>
          </a:p>
        </p:txBody>
      </p:sp>
      <p:pic>
        <p:nvPicPr>
          <p:cNvPr id="7" name="图片 6"/>
          <p:cNvPicPr>
            <a:picLocks noChangeAspect="1"/>
          </p:cNvPicPr>
          <p:nvPr/>
        </p:nvPicPr>
        <p:blipFill>
          <a:blip r:embed="rId3"/>
          <a:stretch>
            <a:fillRect/>
          </a:stretch>
        </p:blipFill>
        <p:spPr>
          <a:xfrm>
            <a:off x="3017309" y="3502218"/>
            <a:ext cx="5593291" cy="2937573"/>
          </a:xfrm>
          <a:prstGeom prst="rect">
            <a:avLst/>
          </a:prstGeom>
        </p:spPr>
      </p:pic>
      <p:sp>
        <p:nvSpPr>
          <p:cNvPr id="8" name="文本框 7"/>
          <p:cNvSpPr txBox="1"/>
          <p:nvPr/>
        </p:nvSpPr>
        <p:spPr>
          <a:xfrm>
            <a:off x="8898393" y="4232341"/>
            <a:ext cx="3013029" cy="1477328"/>
          </a:xfrm>
          <a:prstGeom prst="rect">
            <a:avLst/>
          </a:prstGeom>
          <a:noFill/>
        </p:spPr>
        <p:txBody>
          <a:bodyPr wrap="square" rtlCol="0">
            <a:spAutoFit/>
          </a:bodyPr>
          <a:lstStyle/>
          <a:p>
            <a:r>
              <a:rPr lang="en-US" altLang="zh-CN" dirty="0"/>
              <a:t>Timeline of CPU utilization Running </a:t>
            </a:r>
            <a:r>
              <a:rPr lang="en-US" altLang="zh-CN" dirty="0" err="1"/>
              <a:t>SocialNetwork</a:t>
            </a:r>
            <a:r>
              <a:rPr lang="en-US" altLang="zh-CN" dirty="0"/>
              <a:t> </a:t>
            </a:r>
            <a:r>
              <a:rPr lang="en-US" altLang="zh-CN" dirty="0" err="1"/>
              <a:t>microservices</a:t>
            </a:r>
            <a:r>
              <a:rPr lang="en-US" altLang="zh-CN" dirty="0"/>
              <a:t> at a </a:t>
            </a:r>
            <a:r>
              <a:rPr lang="en-US" altLang="zh-CN" b="1" i="1" dirty="0"/>
              <a:t>fixed </a:t>
            </a:r>
            <a:r>
              <a:rPr lang="en-US" altLang="zh-CN" dirty="0"/>
              <a:t>request rate </a:t>
            </a:r>
            <a:br>
              <a:rPr lang="en-US" altLang="zh-CN" dirty="0"/>
            </a:br>
            <a:endParaRPr lang="zh-CN" altLang="en-US" dirty="0"/>
          </a:p>
        </p:txBody>
      </p:sp>
    </p:spTree>
    <p:extLst>
      <p:ext uri="{BB962C8B-B14F-4D97-AF65-F5344CB8AC3E}">
        <p14:creationId xmlns:p14="http://schemas.microsoft.com/office/powerpoint/2010/main" val="409129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Design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2</a:t>
            </a:fld>
            <a:endParaRPr lang="zh-CN" altLang="en-US"/>
          </a:p>
        </p:txBody>
      </p:sp>
    </p:spTree>
    <p:extLst>
      <p:ext uri="{BB962C8B-B14F-4D97-AF65-F5344CB8AC3E}">
        <p14:creationId xmlns:p14="http://schemas.microsoft.com/office/powerpoint/2010/main" val="74659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Reduce the number of times through the gateway </a:t>
            </a:r>
          </a:p>
          <a:p>
            <a:r>
              <a:rPr lang="en-US" altLang="zh-CN" dirty="0"/>
              <a:t>Inter-process communications (IPC) must be efficient</a:t>
            </a:r>
          </a:p>
          <a:p>
            <a:r>
              <a:rPr lang="en-US" altLang="zh-CN" dirty="0"/>
              <a:t>Managed Concurrency</a:t>
            </a: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20</a:t>
            </a:fld>
            <a:endParaRPr lang="zh-CN" altLang="en-US"/>
          </a:p>
        </p:txBody>
      </p:sp>
    </p:spTree>
    <p:extLst>
      <p:ext uri="{BB962C8B-B14F-4D97-AF65-F5344CB8AC3E}">
        <p14:creationId xmlns:p14="http://schemas.microsoft.com/office/powerpoint/2010/main" val="296613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Design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21</a:t>
            </a:fld>
            <a:endParaRPr lang="zh-CN" altLang="en-US"/>
          </a:p>
        </p:txBody>
      </p:sp>
    </p:spTree>
    <p:extLst>
      <p:ext uri="{BB962C8B-B14F-4D97-AF65-F5344CB8AC3E}">
        <p14:creationId xmlns:p14="http://schemas.microsoft.com/office/powerpoint/2010/main" val="383978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design</a:t>
            </a:r>
          </a:p>
          <a:p>
            <a:pPr lvl="1"/>
            <a:r>
              <a:rPr lang="en-US" altLang="zh-CN" dirty="0" err="1"/>
              <a:t>Nightcore’s</a:t>
            </a:r>
            <a:r>
              <a:rPr lang="en-US" altLang="zh-CN" dirty="0"/>
              <a:t> Engine</a:t>
            </a:r>
          </a:p>
          <a:p>
            <a:pPr lvl="1"/>
            <a:r>
              <a:rPr lang="en-US" altLang="zh-CN" dirty="0"/>
              <a:t>Low-latency message channels </a:t>
            </a:r>
          </a:p>
          <a:p>
            <a:pPr lvl="1"/>
            <a:r>
              <a:rPr lang="en-US" altLang="zh-CN" dirty="0"/>
              <a:t>Event-driven concurrency </a:t>
            </a:r>
          </a:p>
          <a:p>
            <a:pPr lvl="1"/>
            <a:r>
              <a:rPr lang="en-US" altLang="zh-CN" dirty="0"/>
              <a:t>Managing concurrency</a:t>
            </a:r>
            <a:br>
              <a:rPr lang="en-US" altLang="zh-CN" dirty="0"/>
            </a:b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22</a:t>
            </a:fld>
            <a:endParaRPr lang="zh-CN" altLang="en-US"/>
          </a:p>
        </p:txBody>
      </p:sp>
    </p:spTree>
    <p:extLst>
      <p:ext uri="{BB962C8B-B14F-4D97-AF65-F5344CB8AC3E}">
        <p14:creationId xmlns:p14="http://schemas.microsoft.com/office/powerpoint/2010/main" val="108300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a:p>
            <a:pPr lvl="1"/>
            <a:r>
              <a:rPr lang="en-US" altLang="zh-CN" dirty="0"/>
              <a:t>Fast internal function calls without going through the gateway</a:t>
            </a:r>
          </a:p>
          <a:p>
            <a:pPr lvl="2"/>
            <a:r>
              <a:rPr lang="en-US" altLang="zh-CN" dirty="0"/>
              <a:t>An individual worker server is capable of running most function containers from a single </a:t>
            </a:r>
            <a:r>
              <a:rPr lang="en-US" altLang="zh-CN" dirty="0" err="1"/>
              <a:t>microservice</a:t>
            </a:r>
            <a:r>
              <a:rPr lang="en-US" altLang="zh-CN" dirty="0"/>
              <a:t>-based application</a:t>
            </a:r>
          </a:p>
          <a:p>
            <a:pPr lvl="2"/>
            <a:r>
              <a:rPr lang="en-US" altLang="zh-CN" dirty="0"/>
              <a:t>High internal function call rate</a:t>
            </a:r>
          </a:p>
          <a:p>
            <a:pPr lvl="2"/>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23</a:t>
            </a:fld>
            <a:endParaRPr lang="zh-CN" altLang="en-US"/>
          </a:p>
        </p:txBody>
      </p:sp>
      <p:pic>
        <p:nvPicPr>
          <p:cNvPr id="10" name="图片 9">
            <a:extLst>
              <a:ext uri="{FF2B5EF4-FFF2-40B4-BE49-F238E27FC236}">
                <a16:creationId xmlns:a16="http://schemas.microsoft.com/office/drawing/2014/main" id="{73417813-876F-4CC8-A902-A2BE7933B2F3}"/>
              </a:ext>
            </a:extLst>
          </p:cNvPr>
          <p:cNvPicPr>
            <a:picLocks noChangeAspect="1"/>
          </p:cNvPicPr>
          <p:nvPr/>
        </p:nvPicPr>
        <p:blipFill>
          <a:blip r:embed="rId3"/>
          <a:stretch>
            <a:fillRect/>
          </a:stretch>
        </p:blipFill>
        <p:spPr>
          <a:xfrm>
            <a:off x="3314700" y="4144719"/>
            <a:ext cx="5562600" cy="1085850"/>
          </a:xfrm>
          <a:prstGeom prst="rect">
            <a:avLst/>
          </a:prstGeom>
        </p:spPr>
      </p:pic>
    </p:spTree>
    <p:extLst>
      <p:ext uri="{BB962C8B-B14F-4D97-AF65-F5344CB8AC3E}">
        <p14:creationId xmlns:p14="http://schemas.microsoft.com/office/powerpoint/2010/main" val="18263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24</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solidFill>
                  <a:srgbClr val="FF0000"/>
                </a:solidFill>
              </a:rPr>
              <a:t>①</a:t>
            </a:r>
            <a:endParaRPr lang="zh-CN" altLang="en-US" sz="1050" dirty="0">
              <a:solidFill>
                <a:srgbClr val="FF0000"/>
              </a:solidFill>
            </a:endParaRPr>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369332"/>
          </a:xfrm>
          <a:prstGeom prst="rect">
            <a:avLst/>
          </a:prstGeom>
          <a:noFill/>
        </p:spPr>
        <p:txBody>
          <a:bodyPr wrap="square" rtlCol="0">
            <a:spAutoFit/>
          </a:bodyPr>
          <a:lstStyle/>
          <a:p>
            <a:r>
              <a:rPr lang="en-US" altLang="zh-CN" dirty="0">
                <a:solidFill>
                  <a:srgbClr val="FF0000"/>
                </a:solidFill>
              </a:rPr>
              <a:t>1</a:t>
            </a:r>
            <a:r>
              <a:rPr lang="zh-CN" altLang="en-US" dirty="0">
                <a:solidFill>
                  <a:srgbClr val="FF0000"/>
                </a:solidFill>
              </a:rPr>
              <a:t>、</a:t>
            </a:r>
            <a:r>
              <a:rPr lang="en-US" altLang="zh-CN" dirty="0">
                <a:solidFill>
                  <a:srgbClr val="FF0000"/>
                </a:solidFill>
              </a:rPr>
              <a:t> </a:t>
            </a:r>
            <a:r>
              <a:rPr lang="en-US" altLang="zh-CN" dirty="0" err="1">
                <a:solidFill>
                  <a:srgbClr val="FF0000"/>
                </a:solidFill>
              </a:rPr>
              <a:t>Fn</a:t>
            </a:r>
            <a:r>
              <a:rPr lang="en-US" altLang="zh-CN" baseline="-25000" dirty="0" err="1">
                <a:solidFill>
                  <a:srgbClr val="FF0000"/>
                </a:solidFill>
              </a:rPr>
              <a:t>y</a:t>
            </a:r>
            <a:r>
              <a:rPr lang="en-US" altLang="zh-CN" baseline="-25000" dirty="0">
                <a:solidFill>
                  <a:srgbClr val="FF0000"/>
                </a:solidFill>
              </a:rPr>
              <a:t>  </a:t>
            </a:r>
            <a:r>
              <a:rPr lang="en-US" altLang="zh-CN" dirty="0">
                <a:solidFill>
                  <a:srgbClr val="FF0000"/>
                </a:solidFill>
              </a:rPr>
              <a:t> invoked via </a:t>
            </a:r>
            <a:r>
              <a:rPr lang="en-US" altLang="zh-CN" dirty="0" err="1">
                <a:solidFill>
                  <a:srgbClr val="FF0000"/>
                </a:solidFill>
              </a:rPr>
              <a:t>Nightcore’s</a:t>
            </a:r>
            <a:r>
              <a:rPr lang="en-US" altLang="zh-CN" dirty="0">
                <a:solidFill>
                  <a:srgbClr val="FF0000"/>
                </a:solidFill>
              </a:rPr>
              <a:t> runtime API</a:t>
            </a:r>
            <a:r>
              <a:rPr lang="en-US" altLang="zh-CN" baseline="-25000" dirty="0">
                <a:solidFill>
                  <a:srgbClr val="FF0000"/>
                </a:solidFill>
              </a:rPr>
              <a:t> </a:t>
            </a:r>
            <a:endParaRPr lang="zh-CN" altLang="en-US" baseline="-25000" dirty="0">
              <a:solidFill>
                <a:srgbClr val="FF0000"/>
              </a:solidFill>
            </a:endParaRPr>
          </a:p>
        </p:txBody>
      </p:sp>
    </p:spTree>
    <p:extLst>
      <p:ext uri="{BB962C8B-B14F-4D97-AF65-F5344CB8AC3E}">
        <p14:creationId xmlns:p14="http://schemas.microsoft.com/office/powerpoint/2010/main" val="6413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25</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solidFill>
                  <a:srgbClr val="FF0000"/>
                </a:solidFill>
              </a:rPr>
              <a:t>②</a:t>
            </a:r>
            <a:endParaRPr lang="zh-CN" altLang="en-US" sz="1050" dirty="0">
              <a:solidFill>
                <a:srgbClr val="FF0000"/>
              </a:solidFill>
            </a:endParaRPr>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830997"/>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solidFill>
                  <a:srgbClr val="FF0000"/>
                </a:solidFill>
              </a:rPr>
              <a:t>2</a:t>
            </a:r>
            <a:r>
              <a:rPr lang="zh-CN" altLang="en-US" dirty="0">
                <a:solidFill>
                  <a:srgbClr val="FF0000"/>
                </a:solidFill>
              </a:rPr>
              <a:t>、</a:t>
            </a:r>
            <a:r>
              <a:rPr lang="en-US" altLang="zh-CN" dirty="0" err="1">
                <a:solidFill>
                  <a:srgbClr val="FF0000"/>
                </a:solidFill>
              </a:rPr>
              <a:t>Req</a:t>
            </a:r>
            <a:r>
              <a:rPr lang="en-US" altLang="zh-CN" baseline="-25000" dirty="0" err="1">
                <a:solidFill>
                  <a:srgbClr val="FF0000"/>
                </a:solidFill>
              </a:rPr>
              <a:t>y</a:t>
            </a:r>
            <a:r>
              <a:rPr lang="en-US" altLang="zh-CN" dirty="0">
                <a:solidFill>
                  <a:srgbClr val="FF0000"/>
                </a:solidFill>
              </a:rPr>
              <a:t> sent to </a:t>
            </a:r>
            <a:r>
              <a:rPr lang="en-US" altLang="zh-CN" dirty="0" err="1">
                <a:solidFill>
                  <a:srgbClr val="FF0000"/>
                </a:solidFill>
              </a:rPr>
              <a:t>Nightcore’s</a:t>
            </a:r>
            <a:r>
              <a:rPr lang="en-US" altLang="zh-CN" dirty="0">
                <a:solidFill>
                  <a:srgbClr val="FF0000"/>
                </a:solidFill>
              </a:rPr>
              <a:t> engine </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243581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26</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solidFill>
                  <a:srgbClr val="FF0000"/>
                </a:solidFill>
              </a:rPr>
              <a:t>③</a:t>
            </a:r>
            <a:endParaRPr lang="zh-CN" altLang="en-US" sz="1050" dirty="0">
              <a:solidFill>
                <a:srgbClr val="FF0000"/>
              </a:solidFill>
            </a:endParaRPr>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1107996"/>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solidFill>
                  <a:srgbClr val="FF0000"/>
                </a:solidFill>
              </a:rPr>
              <a:t>3</a:t>
            </a:r>
            <a:r>
              <a:rPr lang="zh-CN" altLang="en-US" dirty="0">
                <a:solidFill>
                  <a:srgbClr val="FF0000"/>
                </a:solidFill>
              </a:rPr>
              <a:t>、</a:t>
            </a:r>
            <a:r>
              <a:rPr lang="en-US" altLang="zh-CN" dirty="0">
                <a:solidFill>
                  <a:srgbClr val="FF0000"/>
                </a:solidFill>
              </a:rPr>
              <a:t>Place </a:t>
            </a:r>
            <a:r>
              <a:rPr lang="en-US" altLang="zh-CN" dirty="0" err="1">
                <a:solidFill>
                  <a:srgbClr val="FF0000"/>
                </a:solidFill>
              </a:rPr>
              <a:t>req</a:t>
            </a:r>
            <a:r>
              <a:rPr lang="en-US" altLang="zh-CN" baseline="-25000" dirty="0" err="1">
                <a:solidFill>
                  <a:srgbClr val="FF0000"/>
                </a:solidFill>
              </a:rPr>
              <a:t>y</a:t>
            </a:r>
            <a:r>
              <a:rPr lang="en-US" altLang="zh-CN" baseline="-25000" dirty="0">
                <a:solidFill>
                  <a:srgbClr val="FF0000"/>
                </a:solidFill>
              </a:rPr>
              <a:t> </a:t>
            </a:r>
            <a:r>
              <a:rPr lang="en-US" altLang="zh-CN" dirty="0">
                <a:solidFill>
                  <a:srgbClr val="FF0000"/>
                </a:solidFill>
              </a:rPr>
              <a:t> in the dispatching queue</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302971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27</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solidFill>
                  <a:srgbClr val="FF0000"/>
                </a:solidFill>
              </a:rPr>
              <a:t>④</a:t>
            </a:r>
            <a:endParaRPr lang="zh-CN" altLang="en-US" sz="1050" dirty="0">
              <a:solidFill>
                <a:srgbClr val="FF0000"/>
              </a:solidFill>
            </a:endParaRPr>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1384995"/>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t>3</a:t>
            </a:r>
            <a:r>
              <a:rPr lang="zh-CN" altLang="en-US" dirty="0"/>
              <a:t>、</a:t>
            </a:r>
            <a:r>
              <a:rPr lang="en-US" altLang="zh-CN" dirty="0"/>
              <a:t>Place </a:t>
            </a:r>
            <a:r>
              <a:rPr lang="en-US" altLang="zh-CN" dirty="0" err="1"/>
              <a:t>req</a:t>
            </a:r>
            <a:r>
              <a:rPr lang="en-US" altLang="zh-CN" baseline="-25000" dirty="0" err="1"/>
              <a:t>y</a:t>
            </a:r>
            <a:r>
              <a:rPr lang="en-US" altLang="zh-CN" baseline="-25000" dirty="0"/>
              <a:t> </a:t>
            </a:r>
            <a:r>
              <a:rPr lang="en-US" altLang="zh-CN" dirty="0"/>
              <a:t> in the dispatching queue</a:t>
            </a:r>
          </a:p>
          <a:p>
            <a:r>
              <a:rPr lang="en-US" altLang="zh-CN" dirty="0">
                <a:solidFill>
                  <a:srgbClr val="FF0000"/>
                </a:solidFill>
              </a:rPr>
              <a:t>4</a:t>
            </a:r>
            <a:r>
              <a:rPr lang="zh-CN" altLang="en-US" dirty="0">
                <a:solidFill>
                  <a:srgbClr val="FF0000"/>
                </a:solidFill>
              </a:rPr>
              <a:t>、</a:t>
            </a:r>
            <a:r>
              <a:rPr lang="en-US" altLang="zh-CN" dirty="0">
                <a:solidFill>
                  <a:srgbClr val="FF0000"/>
                </a:solidFill>
              </a:rPr>
              <a:t>Dispatch </a:t>
            </a:r>
            <a:r>
              <a:rPr lang="en-US" altLang="zh-CN" dirty="0" err="1">
                <a:solidFill>
                  <a:srgbClr val="FF0000"/>
                </a:solidFill>
              </a:rPr>
              <a:t>req</a:t>
            </a:r>
            <a:r>
              <a:rPr lang="en-US" altLang="zh-CN" baseline="-25000" dirty="0" err="1">
                <a:solidFill>
                  <a:srgbClr val="FF0000"/>
                </a:solidFill>
              </a:rPr>
              <a:t>y</a:t>
            </a:r>
            <a:r>
              <a:rPr lang="en-US" altLang="zh-CN" baseline="-25000" dirty="0">
                <a:solidFill>
                  <a:srgbClr val="FF0000"/>
                </a:solidFill>
              </a:rPr>
              <a:t> </a:t>
            </a:r>
            <a:r>
              <a:rPr lang="en-US" altLang="zh-CN" dirty="0">
                <a:solidFill>
                  <a:srgbClr val="FF0000"/>
                </a:solidFill>
              </a:rPr>
              <a:t> to worker of </a:t>
            </a:r>
            <a:r>
              <a:rPr lang="en-US" altLang="zh-CN" dirty="0" err="1">
                <a:solidFill>
                  <a:srgbClr val="FF0000"/>
                </a:solidFill>
              </a:rPr>
              <a:t>Fn</a:t>
            </a:r>
            <a:r>
              <a:rPr lang="en-US" altLang="zh-CN" baseline="-25000" dirty="0" err="1">
                <a:solidFill>
                  <a:srgbClr val="FF0000"/>
                </a:solidFill>
              </a:rPr>
              <a:t>y</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411730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28</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solidFill>
                  <a:srgbClr val="FF0000"/>
                </a:solidFill>
              </a:rPr>
              <a:t>⑤</a:t>
            </a:r>
            <a:endParaRPr lang="zh-CN" altLang="en-US" sz="1050" dirty="0">
              <a:solidFill>
                <a:srgbClr val="FF0000"/>
              </a:solidFill>
            </a:endParaRPr>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1661993"/>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t>3</a:t>
            </a:r>
            <a:r>
              <a:rPr lang="zh-CN" altLang="en-US" dirty="0"/>
              <a:t>、</a:t>
            </a:r>
            <a:r>
              <a:rPr lang="en-US" altLang="zh-CN" dirty="0"/>
              <a:t>Place </a:t>
            </a:r>
            <a:r>
              <a:rPr lang="en-US" altLang="zh-CN" dirty="0" err="1"/>
              <a:t>req</a:t>
            </a:r>
            <a:r>
              <a:rPr lang="en-US" altLang="zh-CN" baseline="-25000" dirty="0" err="1"/>
              <a:t>y</a:t>
            </a:r>
            <a:r>
              <a:rPr lang="en-US" altLang="zh-CN" baseline="-25000" dirty="0"/>
              <a:t> </a:t>
            </a:r>
            <a:r>
              <a:rPr lang="en-US" altLang="zh-CN" dirty="0"/>
              <a:t> in the dispatching queue</a:t>
            </a:r>
          </a:p>
          <a:p>
            <a:r>
              <a:rPr lang="en-US" altLang="zh-CN" dirty="0"/>
              <a:t>4</a:t>
            </a:r>
            <a:r>
              <a:rPr lang="zh-CN" altLang="en-US" dirty="0"/>
              <a:t>、</a:t>
            </a:r>
            <a:r>
              <a:rPr lang="en-US" altLang="zh-CN" dirty="0"/>
              <a:t>Dispatch </a:t>
            </a:r>
            <a:r>
              <a:rPr lang="en-US" altLang="zh-CN" dirty="0" err="1"/>
              <a:t>req</a:t>
            </a:r>
            <a:r>
              <a:rPr lang="en-US" altLang="zh-CN" baseline="-25000" dirty="0" err="1"/>
              <a:t>y</a:t>
            </a:r>
            <a:r>
              <a:rPr lang="en-US" altLang="zh-CN" baseline="-25000" dirty="0"/>
              <a:t> </a:t>
            </a:r>
            <a:r>
              <a:rPr lang="en-US" altLang="zh-CN" dirty="0"/>
              <a:t> to worker of </a:t>
            </a:r>
            <a:r>
              <a:rPr lang="en-US" altLang="zh-CN" dirty="0" err="1"/>
              <a:t>Fn</a:t>
            </a:r>
            <a:r>
              <a:rPr lang="en-US" altLang="zh-CN" baseline="-25000" dirty="0" err="1"/>
              <a:t>y</a:t>
            </a:r>
            <a:endParaRPr lang="en-US" altLang="zh-CN" baseline="-25000" dirty="0"/>
          </a:p>
          <a:p>
            <a:r>
              <a:rPr lang="en-US" altLang="zh-CN" dirty="0">
                <a:solidFill>
                  <a:srgbClr val="FF0000"/>
                </a:solidFill>
              </a:rPr>
              <a:t>5</a:t>
            </a:r>
            <a:r>
              <a:rPr lang="zh-CN" altLang="en-US" dirty="0">
                <a:solidFill>
                  <a:srgbClr val="FF0000"/>
                </a:solidFill>
              </a:rPr>
              <a:t>、</a:t>
            </a:r>
            <a:r>
              <a:rPr lang="en-US" altLang="zh-CN" dirty="0">
                <a:solidFill>
                  <a:srgbClr val="FF0000"/>
                </a:solidFill>
              </a:rPr>
              <a:t>Worker thread executes code of  </a:t>
            </a:r>
            <a:r>
              <a:rPr lang="en-US" altLang="zh-CN" dirty="0" err="1">
                <a:solidFill>
                  <a:srgbClr val="FF0000"/>
                </a:solidFill>
              </a:rPr>
              <a:t>Fn</a:t>
            </a:r>
            <a:r>
              <a:rPr lang="en-US" altLang="zh-CN" baseline="-25000" dirty="0" err="1">
                <a:solidFill>
                  <a:srgbClr val="FF0000"/>
                </a:solidFill>
              </a:rPr>
              <a:t>y</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279289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29</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solidFill>
                  <a:srgbClr val="FF0000"/>
                </a:solidFill>
              </a:rPr>
              <a:t>⑥</a:t>
            </a:r>
            <a:endParaRPr lang="zh-CN" altLang="en-US" sz="1050" dirty="0">
              <a:solidFill>
                <a:srgbClr val="FF0000"/>
              </a:solidFill>
            </a:endParaRPr>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1938992"/>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t>3</a:t>
            </a:r>
            <a:r>
              <a:rPr lang="zh-CN" altLang="en-US" dirty="0"/>
              <a:t>、</a:t>
            </a:r>
            <a:r>
              <a:rPr lang="en-US" altLang="zh-CN" dirty="0"/>
              <a:t>Place </a:t>
            </a:r>
            <a:r>
              <a:rPr lang="en-US" altLang="zh-CN" dirty="0" err="1"/>
              <a:t>req</a:t>
            </a:r>
            <a:r>
              <a:rPr lang="en-US" altLang="zh-CN" baseline="-25000" dirty="0" err="1"/>
              <a:t>y</a:t>
            </a:r>
            <a:r>
              <a:rPr lang="en-US" altLang="zh-CN" baseline="-25000" dirty="0"/>
              <a:t> </a:t>
            </a:r>
            <a:r>
              <a:rPr lang="en-US" altLang="zh-CN" dirty="0"/>
              <a:t> in the dispatching queue</a:t>
            </a:r>
          </a:p>
          <a:p>
            <a:r>
              <a:rPr lang="en-US" altLang="zh-CN" dirty="0"/>
              <a:t>4</a:t>
            </a:r>
            <a:r>
              <a:rPr lang="zh-CN" altLang="en-US" dirty="0"/>
              <a:t>、</a:t>
            </a:r>
            <a:r>
              <a:rPr lang="en-US" altLang="zh-CN" dirty="0"/>
              <a:t>Dispatch </a:t>
            </a:r>
            <a:r>
              <a:rPr lang="en-US" altLang="zh-CN" dirty="0" err="1"/>
              <a:t>req</a:t>
            </a:r>
            <a:r>
              <a:rPr lang="en-US" altLang="zh-CN" baseline="-25000" dirty="0" err="1"/>
              <a:t>y</a:t>
            </a:r>
            <a:r>
              <a:rPr lang="en-US" altLang="zh-CN" baseline="-25000" dirty="0"/>
              <a:t> </a:t>
            </a:r>
            <a:r>
              <a:rPr lang="en-US" altLang="zh-CN" dirty="0"/>
              <a:t> to worker of </a:t>
            </a:r>
            <a:r>
              <a:rPr lang="en-US" altLang="zh-CN" dirty="0" err="1"/>
              <a:t>Fn</a:t>
            </a:r>
            <a:r>
              <a:rPr lang="en-US" altLang="zh-CN" baseline="-25000" dirty="0" err="1"/>
              <a:t>y</a:t>
            </a:r>
            <a:endParaRPr lang="en-US" altLang="zh-CN" baseline="-25000" dirty="0"/>
          </a:p>
          <a:p>
            <a:r>
              <a:rPr lang="en-US" altLang="zh-CN" dirty="0"/>
              <a:t>5</a:t>
            </a:r>
            <a:r>
              <a:rPr lang="zh-CN" altLang="en-US" dirty="0"/>
              <a:t>、</a:t>
            </a:r>
            <a:r>
              <a:rPr lang="en-US" altLang="zh-CN" dirty="0"/>
              <a:t>Worker thread executes code of  </a:t>
            </a:r>
            <a:r>
              <a:rPr lang="en-US" altLang="zh-CN" dirty="0" err="1"/>
              <a:t>Fn</a:t>
            </a:r>
            <a:r>
              <a:rPr lang="en-US" altLang="zh-CN" baseline="-25000" dirty="0" err="1"/>
              <a:t>y</a:t>
            </a:r>
            <a:endParaRPr lang="en-US" altLang="zh-CN" baseline="-25000" dirty="0"/>
          </a:p>
          <a:p>
            <a:r>
              <a:rPr lang="en-US" altLang="zh-CN" dirty="0">
                <a:solidFill>
                  <a:srgbClr val="FF0000"/>
                </a:solidFill>
              </a:rPr>
              <a:t>6</a:t>
            </a:r>
            <a:r>
              <a:rPr lang="zh-CN" altLang="en-US" dirty="0">
                <a:solidFill>
                  <a:srgbClr val="FF0000"/>
                </a:solidFill>
              </a:rPr>
              <a:t>、</a:t>
            </a:r>
            <a:r>
              <a:rPr lang="en-US" altLang="zh-CN" dirty="0">
                <a:solidFill>
                  <a:srgbClr val="FF0000"/>
                </a:solidFill>
              </a:rPr>
              <a:t>Execution of </a:t>
            </a:r>
            <a:r>
              <a:rPr lang="en-US" altLang="zh-CN" dirty="0" err="1">
                <a:solidFill>
                  <a:srgbClr val="FF0000"/>
                </a:solidFill>
              </a:rPr>
              <a:t>req</a:t>
            </a:r>
            <a:r>
              <a:rPr lang="en-US" altLang="zh-CN" baseline="-25000" dirty="0" err="1">
                <a:solidFill>
                  <a:srgbClr val="FF0000"/>
                </a:solidFill>
              </a:rPr>
              <a:t>y</a:t>
            </a:r>
            <a:r>
              <a:rPr lang="en-US" altLang="zh-CN" baseline="-25000" dirty="0">
                <a:solidFill>
                  <a:srgbClr val="FF0000"/>
                </a:solidFill>
              </a:rPr>
              <a:t> </a:t>
            </a:r>
            <a:r>
              <a:rPr lang="en-US" altLang="zh-CN" dirty="0">
                <a:solidFill>
                  <a:srgbClr val="FF0000"/>
                </a:solidFill>
              </a:rPr>
              <a:t> completed</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109590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3</a:t>
            </a:fld>
            <a:endParaRPr lang="zh-CN" altLang="en-US"/>
          </a:p>
        </p:txBody>
      </p:sp>
    </p:spTree>
    <p:extLst>
      <p:ext uri="{BB962C8B-B14F-4D97-AF65-F5344CB8AC3E}">
        <p14:creationId xmlns:p14="http://schemas.microsoft.com/office/powerpoint/2010/main" val="109411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30</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t>⑧</a:t>
            </a:r>
            <a:endParaRPr lang="zh-CN" altLang="en-US" sz="1050" dirty="0"/>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solidFill>
                  <a:srgbClr val="FF0000"/>
                </a:solidFill>
              </a:rPr>
              <a:t>⑦</a:t>
            </a:r>
            <a:endParaRPr lang="zh-CN" altLang="en-US" sz="1050" dirty="0">
              <a:solidFill>
                <a:srgbClr val="FF0000"/>
              </a:solidFill>
            </a:endParaRPr>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2215991"/>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t>3</a:t>
            </a:r>
            <a:r>
              <a:rPr lang="zh-CN" altLang="en-US" dirty="0"/>
              <a:t>、</a:t>
            </a:r>
            <a:r>
              <a:rPr lang="en-US" altLang="zh-CN" dirty="0"/>
              <a:t>Place </a:t>
            </a:r>
            <a:r>
              <a:rPr lang="en-US" altLang="zh-CN" dirty="0" err="1"/>
              <a:t>req</a:t>
            </a:r>
            <a:r>
              <a:rPr lang="en-US" altLang="zh-CN" baseline="-25000" dirty="0" err="1"/>
              <a:t>y</a:t>
            </a:r>
            <a:r>
              <a:rPr lang="en-US" altLang="zh-CN" baseline="-25000" dirty="0"/>
              <a:t> </a:t>
            </a:r>
            <a:r>
              <a:rPr lang="en-US" altLang="zh-CN" dirty="0"/>
              <a:t> in the dispatching queue</a:t>
            </a:r>
          </a:p>
          <a:p>
            <a:r>
              <a:rPr lang="en-US" altLang="zh-CN" dirty="0"/>
              <a:t>4</a:t>
            </a:r>
            <a:r>
              <a:rPr lang="zh-CN" altLang="en-US" dirty="0"/>
              <a:t>、</a:t>
            </a:r>
            <a:r>
              <a:rPr lang="en-US" altLang="zh-CN" dirty="0"/>
              <a:t>Dispatch </a:t>
            </a:r>
            <a:r>
              <a:rPr lang="en-US" altLang="zh-CN" dirty="0" err="1"/>
              <a:t>req</a:t>
            </a:r>
            <a:r>
              <a:rPr lang="en-US" altLang="zh-CN" baseline="-25000" dirty="0" err="1"/>
              <a:t>y</a:t>
            </a:r>
            <a:r>
              <a:rPr lang="en-US" altLang="zh-CN" baseline="-25000" dirty="0"/>
              <a:t> </a:t>
            </a:r>
            <a:r>
              <a:rPr lang="en-US" altLang="zh-CN" dirty="0"/>
              <a:t> to worker of </a:t>
            </a:r>
            <a:r>
              <a:rPr lang="en-US" altLang="zh-CN" dirty="0" err="1"/>
              <a:t>Fn</a:t>
            </a:r>
            <a:r>
              <a:rPr lang="en-US" altLang="zh-CN" baseline="-25000" dirty="0" err="1"/>
              <a:t>y</a:t>
            </a:r>
            <a:endParaRPr lang="en-US" altLang="zh-CN" baseline="-25000" dirty="0"/>
          </a:p>
          <a:p>
            <a:r>
              <a:rPr lang="en-US" altLang="zh-CN" dirty="0"/>
              <a:t>5</a:t>
            </a:r>
            <a:r>
              <a:rPr lang="zh-CN" altLang="en-US" dirty="0"/>
              <a:t>、</a:t>
            </a:r>
            <a:r>
              <a:rPr lang="en-US" altLang="zh-CN" dirty="0"/>
              <a:t>Worker thread executes code of  </a:t>
            </a:r>
            <a:r>
              <a:rPr lang="en-US" altLang="zh-CN" dirty="0" err="1"/>
              <a:t>Fn</a:t>
            </a:r>
            <a:r>
              <a:rPr lang="en-US" altLang="zh-CN" baseline="-25000" dirty="0" err="1"/>
              <a:t>y</a:t>
            </a:r>
            <a:endParaRPr lang="en-US" altLang="zh-CN" baseline="-25000" dirty="0"/>
          </a:p>
          <a:p>
            <a:r>
              <a:rPr lang="en-US" altLang="zh-CN" dirty="0"/>
              <a:t>6</a:t>
            </a:r>
            <a:r>
              <a:rPr lang="zh-CN" altLang="en-US" dirty="0"/>
              <a:t>、</a:t>
            </a:r>
            <a:r>
              <a:rPr lang="en-US" altLang="zh-CN" dirty="0"/>
              <a:t>Execution of </a:t>
            </a:r>
            <a:r>
              <a:rPr lang="en-US" altLang="zh-CN" dirty="0" err="1"/>
              <a:t>req</a:t>
            </a:r>
            <a:r>
              <a:rPr lang="en-US" altLang="zh-CN" baseline="-25000" dirty="0" err="1"/>
              <a:t>y</a:t>
            </a:r>
            <a:r>
              <a:rPr lang="en-US" altLang="zh-CN" baseline="-25000" dirty="0"/>
              <a:t> </a:t>
            </a:r>
            <a:r>
              <a:rPr lang="en-US" altLang="zh-CN" dirty="0"/>
              <a:t> completed</a:t>
            </a:r>
          </a:p>
          <a:p>
            <a:r>
              <a:rPr lang="en-US" altLang="zh-CN" dirty="0">
                <a:solidFill>
                  <a:srgbClr val="FF0000"/>
                </a:solidFill>
              </a:rPr>
              <a:t>7</a:t>
            </a:r>
            <a:r>
              <a:rPr lang="zh-CN" altLang="en-US" dirty="0">
                <a:solidFill>
                  <a:srgbClr val="FF0000"/>
                </a:solidFill>
              </a:rPr>
              <a:t>、</a:t>
            </a:r>
            <a:r>
              <a:rPr lang="en-US" altLang="zh-CN" dirty="0">
                <a:solidFill>
                  <a:srgbClr val="FF0000"/>
                </a:solidFill>
              </a:rPr>
              <a:t>Send output back to worker of </a:t>
            </a:r>
            <a:r>
              <a:rPr lang="en-US" altLang="zh-CN" dirty="0" err="1">
                <a:solidFill>
                  <a:srgbClr val="FF0000"/>
                </a:solidFill>
              </a:rPr>
              <a:t>Fn</a:t>
            </a:r>
            <a:r>
              <a:rPr lang="en-US" altLang="zh-CN" baseline="-25000" dirty="0" err="1">
                <a:solidFill>
                  <a:srgbClr val="FF0000"/>
                </a:solidFill>
              </a:rPr>
              <a:t>x</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377588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err="1"/>
              <a:t>Nightcore’s</a:t>
            </a:r>
            <a:r>
              <a:rPr lang="en-US" altLang="zh-CN" dirty="0"/>
              <a:t> Engine</a:t>
            </a:r>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31</a:t>
            </a:fld>
            <a:endParaRPr lang="zh-CN" altLang="en-US"/>
          </a:p>
        </p:txBody>
      </p:sp>
      <p:sp>
        <p:nvSpPr>
          <p:cNvPr id="107" name="矩形 106"/>
          <p:cNvSpPr/>
          <p:nvPr/>
        </p:nvSpPr>
        <p:spPr>
          <a:xfrm>
            <a:off x="1814145" y="2115039"/>
            <a:ext cx="1222132" cy="30773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Gateway</a:t>
            </a:r>
            <a:endParaRPr lang="zh-CN" altLang="en-US" dirty="0">
              <a:solidFill>
                <a:schemeClr val="tx1">
                  <a:lumMod val="95000"/>
                  <a:lumOff val="5000"/>
                </a:schemeClr>
              </a:solidFill>
            </a:endParaRPr>
          </a:p>
        </p:txBody>
      </p:sp>
      <p:sp>
        <p:nvSpPr>
          <p:cNvPr id="108" name="矩形 107"/>
          <p:cNvSpPr/>
          <p:nvPr/>
        </p:nvSpPr>
        <p:spPr>
          <a:xfrm>
            <a:off x="1524000" y="2704123"/>
            <a:ext cx="3807069" cy="319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1717432" y="3451469"/>
            <a:ext cx="1661745" cy="2057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文本框 109"/>
          <p:cNvSpPr txBox="1"/>
          <p:nvPr/>
        </p:nvSpPr>
        <p:spPr>
          <a:xfrm>
            <a:off x="1717432" y="3600938"/>
            <a:ext cx="1776047" cy="307777"/>
          </a:xfrm>
          <a:prstGeom prst="rect">
            <a:avLst/>
          </a:prstGeom>
          <a:noFill/>
        </p:spPr>
        <p:txBody>
          <a:bodyPr wrap="square" rtlCol="0">
            <a:spAutoFit/>
          </a:bodyPr>
          <a:lstStyle/>
          <a:p>
            <a:r>
              <a:rPr lang="en-US" altLang="zh-CN" sz="1400" dirty="0"/>
              <a:t>Dispatching queues</a:t>
            </a:r>
            <a:endParaRPr lang="zh-CN" altLang="en-US" sz="1400" dirty="0"/>
          </a:p>
        </p:txBody>
      </p:sp>
      <p:sp>
        <p:nvSpPr>
          <p:cNvPr id="111" name="文本框 110"/>
          <p:cNvSpPr txBox="1"/>
          <p:nvPr/>
        </p:nvSpPr>
        <p:spPr>
          <a:xfrm>
            <a:off x="1717432" y="4093308"/>
            <a:ext cx="580291" cy="369332"/>
          </a:xfrm>
          <a:prstGeom prst="rect">
            <a:avLst/>
          </a:prstGeom>
          <a:noFill/>
        </p:spPr>
        <p:txBody>
          <a:bodyPr wrap="square" rtlCol="0">
            <a:spAutoFit/>
          </a:bodyPr>
          <a:lstStyle/>
          <a:p>
            <a:r>
              <a:rPr lang="en-US" altLang="zh-CN" dirty="0" err="1"/>
              <a:t>Fn</a:t>
            </a:r>
            <a:r>
              <a:rPr lang="en-US" altLang="zh-CN" baseline="-25000" dirty="0" err="1"/>
              <a:t>x</a:t>
            </a:r>
            <a:endParaRPr lang="zh-CN" altLang="en-US" baseline="-25000" dirty="0"/>
          </a:p>
        </p:txBody>
      </p:sp>
      <p:sp>
        <p:nvSpPr>
          <p:cNvPr id="112" name="文本框 111"/>
          <p:cNvSpPr txBox="1"/>
          <p:nvPr/>
        </p:nvSpPr>
        <p:spPr>
          <a:xfrm>
            <a:off x="1717432" y="4462567"/>
            <a:ext cx="580291" cy="369332"/>
          </a:xfrm>
          <a:prstGeom prst="rect">
            <a:avLst/>
          </a:prstGeom>
          <a:noFill/>
        </p:spPr>
        <p:txBody>
          <a:bodyPr wrap="square" rtlCol="0">
            <a:spAutoFit/>
          </a:bodyPr>
          <a:lstStyle/>
          <a:p>
            <a:r>
              <a:rPr lang="en-US" altLang="zh-CN" dirty="0" err="1"/>
              <a:t>Fn</a:t>
            </a:r>
            <a:r>
              <a:rPr lang="en-US" altLang="zh-CN" baseline="-25000" dirty="0" err="1"/>
              <a:t>y</a:t>
            </a:r>
            <a:endParaRPr lang="zh-CN" altLang="en-US" baseline="-25000" dirty="0"/>
          </a:p>
        </p:txBody>
      </p:sp>
      <p:sp>
        <p:nvSpPr>
          <p:cNvPr id="113" name="矩形 112"/>
          <p:cNvSpPr/>
          <p:nvPr/>
        </p:nvSpPr>
        <p:spPr>
          <a:xfrm>
            <a:off x="2297723"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4" name="矩形 113"/>
          <p:cNvSpPr/>
          <p:nvPr/>
        </p:nvSpPr>
        <p:spPr>
          <a:xfrm>
            <a:off x="2548304"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5" name="矩形 114"/>
          <p:cNvSpPr/>
          <p:nvPr/>
        </p:nvSpPr>
        <p:spPr>
          <a:xfrm>
            <a:off x="2798887" y="4159250"/>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6" name="矩形 115"/>
          <p:cNvSpPr/>
          <p:nvPr/>
        </p:nvSpPr>
        <p:spPr>
          <a:xfrm>
            <a:off x="3060457" y="4160227"/>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x</a:t>
            </a:r>
            <a:endParaRPr lang="zh-CN" altLang="en-US" dirty="0">
              <a:solidFill>
                <a:schemeClr val="tx1">
                  <a:lumMod val="95000"/>
                  <a:lumOff val="5000"/>
                </a:schemeClr>
              </a:solidFill>
            </a:endParaRPr>
          </a:p>
        </p:txBody>
      </p:sp>
      <p:sp>
        <p:nvSpPr>
          <p:cNvPr id="117" name="矩形 116"/>
          <p:cNvSpPr/>
          <p:nvPr/>
        </p:nvSpPr>
        <p:spPr>
          <a:xfrm>
            <a:off x="2297723"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8" name="矩形 117"/>
          <p:cNvSpPr/>
          <p:nvPr/>
        </p:nvSpPr>
        <p:spPr>
          <a:xfrm>
            <a:off x="2548304"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19" name="矩形 118"/>
          <p:cNvSpPr/>
          <p:nvPr/>
        </p:nvSpPr>
        <p:spPr>
          <a:xfrm>
            <a:off x="2798887" y="4527532"/>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a:t>
            </a:r>
            <a:endParaRPr lang="zh-CN" altLang="en-US" dirty="0">
              <a:solidFill>
                <a:schemeClr val="tx1">
                  <a:lumMod val="95000"/>
                  <a:lumOff val="5000"/>
                </a:schemeClr>
              </a:solidFill>
            </a:endParaRPr>
          </a:p>
        </p:txBody>
      </p:sp>
      <p:sp>
        <p:nvSpPr>
          <p:cNvPr id="120" name="矩形 119"/>
          <p:cNvSpPr/>
          <p:nvPr/>
        </p:nvSpPr>
        <p:spPr>
          <a:xfrm>
            <a:off x="3060457" y="4528509"/>
            <a:ext cx="250581" cy="26375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y</a:t>
            </a:r>
            <a:endParaRPr lang="zh-CN" altLang="en-US" dirty="0">
              <a:solidFill>
                <a:schemeClr val="tx1">
                  <a:lumMod val="95000"/>
                  <a:lumOff val="5000"/>
                </a:schemeClr>
              </a:solidFill>
            </a:endParaRPr>
          </a:p>
        </p:txBody>
      </p:sp>
      <p:sp>
        <p:nvSpPr>
          <p:cNvPr id="121" name="文本框 120"/>
          <p:cNvSpPr txBox="1"/>
          <p:nvPr/>
        </p:nvSpPr>
        <p:spPr>
          <a:xfrm>
            <a:off x="1821472" y="5146338"/>
            <a:ext cx="1776047" cy="307777"/>
          </a:xfrm>
          <a:prstGeom prst="rect">
            <a:avLst/>
          </a:prstGeom>
          <a:noFill/>
        </p:spPr>
        <p:txBody>
          <a:bodyPr wrap="square" rtlCol="0">
            <a:spAutoFit/>
          </a:bodyPr>
          <a:lstStyle/>
          <a:p>
            <a:r>
              <a:rPr lang="en-US" altLang="zh-CN" sz="1400" dirty="0" err="1"/>
              <a:t>Nightcore’s</a:t>
            </a:r>
            <a:r>
              <a:rPr lang="en-US" altLang="zh-CN" sz="1400" dirty="0"/>
              <a:t> Engine</a:t>
            </a:r>
            <a:endParaRPr lang="zh-CN" altLang="en-US" sz="1400" dirty="0"/>
          </a:p>
        </p:txBody>
      </p:sp>
      <p:sp>
        <p:nvSpPr>
          <p:cNvPr id="122" name="矩形 121"/>
          <p:cNvSpPr/>
          <p:nvPr/>
        </p:nvSpPr>
        <p:spPr>
          <a:xfrm>
            <a:off x="3892550" y="3352800"/>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3892550" y="3009900"/>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a:t>
            </a:r>
            <a:r>
              <a:rPr lang="zh-CN" altLang="en-US" sz="1200" dirty="0">
                <a:solidFill>
                  <a:schemeClr val="tx1">
                    <a:lumMod val="95000"/>
                    <a:lumOff val="5000"/>
                  </a:schemeClr>
                </a:solidFill>
              </a:rPr>
              <a:t>‘</a:t>
            </a:r>
            <a:r>
              <a:rPr lang="en-US" altLang="zh-CN" sz="1200" dirty="0">
                <a:solidFill>
                  <a:schemeClr val="tx1">
                    <a:lumMod val="95000"/>
                    <a:lumOff val="5000"/>
                  </a:schemeClr>
                </a:solidFill>
              </a:rPr>
              <a:t>s runtime library</a:t>
            </a:r>
            <a:endParaRPr lang="zh-CN" altLang="en-US" sz="1200" dirty="0">
              <a:solidFill>
                <a:schemeClr val="tx1">
                  <a:lumMod val="95000"/>
                  <a:lumOff val="5000"/>
                </a:schemeClr>
              </a:solidFill>
            </a:endParaRPr>
          </a:p>
        </p:txBody>
      </p:sp>
      <p:sp>
        <p:nvSpPr>
          <p:cNvPr id="124" name="矩形 123"/>
          <p:cNvSpPr/>
          <p:nvPr/>
        </p:nvSpPr>
        <p:spPr>
          <a:xfrm>
            <a:off x="4006852" y="3554046"/>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4234470" y="3816309"/>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x</a:t>
            </a:r>
            <a:endParaRPr lang="zh-CN" altLang="en-US" sz="1200" baseline="-25000" dirty="0"/>
          </a:p>
        </p:txBody>
      </p:sp>
      <p:cxnSp>
        <p:nvCxnSpPr>
          <p:cNvPr id="126" name="直接箭头连接符 125"/>
          <p:cNvCxnSpPr/>
          <p:nvPr/>
        </p:nvCxnSpPr>
        <p:spPr>
          <a:xfrm flipH="1">
            <a:off x="4146551"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05298" y="3447009"/>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a:endCxn id="122" idx="0"/>
          </p:cNvCxnSpPr>
          <p:nvPr/>
        </p:nvCxnSpPr>
        <p:spPr>
          <a:xfrm flipV="1">
            <a:off x="4552950" y="3352800"/>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a:xfrm>
            <a:off x="4679950" y="3352800"/>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895726" y="4667743"/>
            <a:ext cx="1320800" cy="67998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p:cNvSpPr/>
          <p:nvPr/>
        </p:nvSpPr>
        <p:spPr>
          <a:xfrm>
            <a:off x="3895726" y="4324843"/>
            <a:ext cx="1320800" cy="3429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lumMod val="95000"/>
                    <a:lumOff val="5000"/>
                  </a:schemeClr>
                </a:solidFill>
              </a:rPr>
              <a:t>Nightcore’s</a:t>
            </a:r>
            <a:r>
              <a:rPr lang="en-US" altLang="zh-CN" sz="1200" dirty="0">
                <a:solidFill>
                  <a:schemeClr val="tx1">
                    <a:lumMod val="95000"/>
                    <a:lumOff val="5000"/>
                  </a:schemeClr>
                </a:solidFill>
              </a:rPr>
              <a:t> runtime library</a:t>
            </a:r>
            <a:endParaRPr lang="zh-CN" altLang="en-US" sz="1200" dirty="0">
              <a:solidFill>
                <a:schemeClr val="tx1">
                  <a:lumMod val="95000"/>
                  <a:lumOff val="5000"/>
                </a:schemeClr>
              </a:solidFill>
            </a:endParaRPr>
          </a:p>
        </p:txBody>
      </p:sp>
      <p:sp>
        <p:nvSpPr>
          <p:cNvPr id="132" name="矩形 131"/>
          <p:cNvSpPr/>
          <p:nvPr/>
        </p:nvSpPr>
        <p:spPr>
          <a:xfrm>
            <a:off x="4010028" y="4868989"/>
            <a:ext cx="825500" cy="209062"/>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p:nvPr/>
        </p:nvCxnSpPr>
        <p:spPr>
          <a:xfrm flipH="1">
            <a:off x="4149727"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4308474" y="4761952"/>
            <a:ext cx="6350" cy="45724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0" idx="0"/>
          </p:cNvCxnSpPr>
          <p:nvPr/>
        </p:nvCxnSpPr>
        <p:spPr>
          <a:xfrm flipV="1">
            <a:off x="4556126" y="4667743"/>
            <a:ext cx="0" cy="248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箭头连接符 135"/>
          <p:cNvCxnSpPr/>
          <p:nvPr/>
        </p:nvCxnSpPr>
        <p:spPr>
          <a:xfrm>
            <a:off x="4683126" y="4667743"/>
            <a:ext cx="0" cy="261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234469" y="5117127"/>
            <a:ext cx="1221889" cy="276999"/>
          </a:xfrm>
          <a:prstGeom prst="rect">
            <a:avLst/>
          </a:prstGeom>
          <a:noFill/>
        </p:spPr>
        <p:txBody>
          <a:bodyPr wrap="square" rtlCol="0">
            <a:spAutoFit/>
          </a:bodyPr>
          <a:lstStyle/>
          <a:p>
            <a:r>
              <a:rPr lang="en-US" altLang="zh-CN" sz="1200" dirty="0"/>
              <a:t>Worker of </a:t>
            </a:r>
            <a:r>
              <a:rPr lang="en-US" altLang="zh-CN" sz="1200" dirty="0" err="1"/>
              <a:t>Fn</a:t>
            </a:r>
            <a:r>
              <a:rPr lang="en-US" altLang="zh-CN" sz="1200" baseline="-25000" dirty="0" err="1"/>
              <a:t>y</a:t>
            </a:r>
            <a:endParaRPr lang="zh-CN" altLang="en-US" sz="1200" baseline="-25000" dirty="0"/>
          </a:p>
        </p:txBody>
      </p:sp>
      <p:cxnSp>
        <p:nvCxnSpPr>
          <p:cNvPr id="138" name="肘形连接符 137"/>
          <p:cNvCxnSpPr>
            <a:stCxn id="123" idx="1"/>
            <a:endCxn id="109" idx="0"/>
          </p:cNvCxnSpPr>
          <p:nvPr/>
        </p:nvCxnSpPr>
        <p:spPr>
          <a:xfrm rot="10800000" flipV="1">
            <a:off x="2548306" y="3181349"/>
            <a:ext cx="1344245" cy="2701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flipV="1">
            <a:off x="3410929" y="3313162"/>
            <a:ext cx="481621" cy="631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3435842" y="4798406"/>
            <a:ext cx="5932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flipH="1" flipV="1">
            <a:off x="3427534" y="4929070"/>
            <a:ext cx="579318" cy="32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p:cNvSpPr txBox="1"/>
          <p:nvPr/>
        </p:nvSpPr>
        <p:spPr>
          <a:xfrm>
            <a:off x="2297723" y="2838857"/>
            <a:ext cx="1081455" cy="307777"/>
          </a:xfrm>
          <a:prstGeom prst="rect">
            <a:avLst/>
          </a:prstGeom>
          <a:noFill/>
        </p:spPr>
        <p:txBody>
          <a:bodyPr wrap="square" rtlCol="0">
            <a:spAutoFit/>
          </a:bodyPr>
          <a:lstStyle/>
          <a:p>
            <a:r>
              <a:rPr lang="en-US" altLang="zh-CN" sz="1400" dirty="0"/>
              <a:t>Invoke </a:t>
            </a:r>
            <a:r>
              <a:rPr lang="en-US" altLang="zh-CN" sz="1400" dirty="0" err="1"/>
              <a:t>Fn</a:t>
            </a:r>
            <a:r>
              <a:rPr lang="en-US" altLang="zh-CN" sz="1400" baseline="-25000" dirty="0" err="1"/>
              <a:t>y</a:t>
            </a:r>
            <a:endParaRPr lang="zh-CN" altLang="en-US" sz="1400" baseline="-25000" dirty="0"/>
          </a:p>
        </p:txBody>
      </p:sp>
      <p:sp>
        <p:nvSpPr>
          <p:cNvPr id="143" name="文本框 142"/>
          <p:cNvSpPr txBox="1"/>
          <p:nvPr/>
        </p:nvSpPr>
        <p:spPr>
          <a:xfrm>
            <a:off x="3302976" y="2870668"/>
            <a:ext cx="249116" cy="261610"/>
          </a:xfrm>
          <a:prstGeom prst="rect">
            <a:avLst/>
          </a:prstGeom>
          <a:noFill/>
        </p:spPr>
        <p:txBody>
          <a:bodyPr wrap="square" rtlCol="0">
            <a:spAutoFit/>
          </a:bodyPr>
          <a:lstStyle/>
          <a:p>
            <a:r>
              <a:rPr lang="en-US" altLang="zh-CN" sz="1050" dirty="0"/>
              <a:t>②</a:t>
            </a:r>
            <a:endParaRPr lang="zh-CN" altLang="en-US" sz="1050" dirty="0"/>
          </a:p>
        </p:txBody>
      </p:sp>
      <p:sp>
        <p:nvSpPr>
          <p:cNvPr id="144" name="文本框 143"/>
          <p:cNvSpPr txBox="1"/>
          <p:nvPr/>
        </p:nvSpPr>
        <p:spPr>
          <a:xfrm>
            <a:off x="4267203" y="3330007"/>
            <a:ext cx="249116" cy="261610"/>
          </a:xfrm>
          <a:prstGeom prst="rect">
            <a:avLst/>
          </a:prstGeom>
          <a:noFill/>
        </p:spPr>
        <p:txBody>
          <a:bodyPr wrap="square" rtlCol="0">
            <a:spAutoFit/>
          </a:bodyPr>
          <a:lstStyle/>
          <a:p>
            <a:r>
              <a:rPr lang="en-US" altLang="zh-CN" sz="1050" dirty="0"/>
              <a:t>①</a:t>
            </a:r>
            <a:endParaRPr lang="zh-CN" altLang="en-US" sz="1050" dirty="0"/>
          </a:p>
        </p:txBody>
      </p:sp>
      <p:sp>
        <p:nvSpPr>
          <p:cNvPr id="145" name="矩形 144"/>
          <p:cNvSpPr/>
          <p:nvPr/>
        </p:nvSpPr>
        <p:spPr>
          <a:xfrm>
            <a:off x="4633610" y="3331839"/>
            <a:ext cx="319318" cy="253916"/>
          </a:xfrm>
          <a:prstGeom prst="rect">
            <a:avLst/>
          </a:prstGeom>
        </p:spPr>
        <p:txBody>
          <a:bodyPr wrap="none">
            <a:spAutoFit/>
          </a:bodyPr>
          <a:lstStyle/>
          <a:p>
            <a:r>
              <a:rPr lang="en-US" altLang="zh-CN" sz="1050" dirty="0">
                <a:solidFill>
                  <a:srgbClr val="FF0000"/>
                </a:solidFill>
              </a:rPr>
              <a:t>⑧</a:t>
            </a:r>
            <a:endParaRPr lang="zh-CN" altLang="en-US" sz="1050" dirty="0">
              <a:solidFill>
                <a:srgbClr val="FF0000"/>
              </a:solidFill>
            </a:endParaRPr>
          </a:p>
        </p:txBody>
      </p:sp>
      <p:sp>
        <p:nvSpPr>
          <p:cNvPr id="146" name="矩形 145"/>
          <p:cNvSpPr/>
          <p:nvPr/>
        </p:nvSpPr>
        <p:spPr>
          <a:xfrm>
            <a:off x="3204695" y="4526337"/>
            <a:ext cx="319318" cy="253916"/>
          </a:xfrm>
          <a:prstGeom prst="rect">
            <a:avLst/>
          </a:prstGeom>
        </p:spPr>
        <p:txBody>
          <a:bodyPr wrap="none">
            <a:spAutoFit/>
          </a:bodyPr>
          <a:lstStyle/>
          <a:p>
            <a:r>
              <a:rPr lang="en-US" altLang="zh-CN" sz="1050" dirty="0"/>
              <a:t>③</a:t>
            </a:r>
            <a:endParaRPr lang="zh-CN" altLang="en-US" sz="1050" dirty="0"/>
          </a:p>
        </p:txBody>
      </p:sp>
      <p:sp>
        <p:nvSpPr>
          <p:cNvPr id="147" name="矩形 146"/>
          <p:cNvSpPr/>
          <p:nvPr/>
        </p:nvSpPr>
        <p:spPr>
          <a:xfrm>
            <a:off x="3524013" y="4577983"/>
            <a:ext cx="319318" cy="253916"/>
          </a:xfrm>
          <a:prstGeom prst="rect">
            <a:avLst/>
          </a:prstGeom>
        </p:spPr>
        <p:txBody>
          <a:bodyPr wrap="none">
            <a:spAutoFit/>
          </a:bodyPr>
          <a:lstStyle/>
          <a:p>
            <a:r>
              <a:rPr lang="en-US" altLang="zh-CN" sz="1050" dirty="0"/>
              <a:t>④</a:t>
            </a:r>
            <a:endParaRPr lang="zh-CN" altLang="en-US" sz="1050" dirty="0"/>
          </a:p>
        </p:txBody>
      </p:sp>
      <p:sp>
        <p:nvSpPr>
          <p:cNvPr id="148" name="矩形 147"/>
          <p:cNvSpPr/>
          <p:nvPr/>
        </p:nvSpPr>
        <p:spPr>
          <a:xfrm>
            <a:off x="3819367" y="4868989"/>
            <a:ext cx="319318" cy="253916"/>
          </a:xfrm>
          <a:prstGeom prst="rect">
            <a:avLst/>
          </a:prstGeom>
        </p:spPr>
        <p:txBody>
          <a:bodyPr wrap="none">
            <a:spAutoFit/>
          </a:bodyPr>
          <a:lstStyle/>
          <a:p>
            <a:r>
              <a:rPr lang="en-US" altLang="zh-CN" sz="1050" dirty="0"/>
              <a:t>⑤</a:t>
            </a:r>
            <a:endParaRPr lang="zh-CN" altLang="en-US" sz="1050" dirty="0"/>
          </a:p>
        </p:txBody>
      </p:sp>
      <p:sp>
        <p:nvSpPr>
          <p:cNvPr id="149" name="矩形 148"/>
          <p:cNvSpPr/>
          <p:nvPr/>
        </p:nvSpPr>
        <p:spPr>
          <a:xfrm>
            <a:off x="3504971" y="5100379"/>
            <a:ext cx="319318" cy="253916"/>
          </a:xfrm>
          <a:prstGeom prst="rect">
            <a:avLst/>
          </a:prstGeom>
        </p:spPr>
        <p:txBody>
          <a:bodyPr wrap="none">
            <a:spAutoFit/>
          </a:bodyPr>
          <a:lstStyle/>
          <a:p>
            <a:r>
              <a:rPr lang="en-US" altLang="zh-CN" sz="1050" dirty="0"/>
              <a:t>⑥</a:t>
            </a:r>
            <a:endParaRPr lang="zh-CN" altLang="en-US" sz="1050" dirty="0"/>
          </a:p>
        </p:txBody>
      </p:sp>
      <p:sp>
        <p:nvSpPr>
          <p:cNvPr id="150" name="矩形 149"/>
          <p:cNvSpPr/>
          <p:nvPr/>
        </p:nvSpPr>
        <p:spPr>
          <a:xfrm>
            <a:off x="3508828" y="3686871"/>
            <a:ext cx="319318" cy="253916"/>
          </a:xfrm>
          <a:prstGeom prst="rect">
            <a:avLst/>
          </a:prstGeom>
        </p:spPr>
        <p:txBody>
          <a:bodyPr wrap="none">
            <a:spAutoFit/>
          </a:bodyPr>
          <a:lstStyle/>
          <a:p>
            <a:r>
              <a:rPr lang="en-US" altLang="zh-CN" sz="1050" dirty="0"/>
              <a:t>⑦</a:t>
            </a:r>
            <a:endParaRPr lang="zh-CN" altLang="en-US" sz="1050" dirty="0"/>
          </a:p>
        </p:txBody>
      </p:sp>
      <p:sp>
        <p:nvSpPr>
          <p:cNvPr id="151" name="文本框 150"/>
          <p:cNvSpPr txBox="1"/>
          <p:nvPr/>
        </p:nvSpPr>
        <p:spPr>
          <a:xfrm>
            <a:off x="1601236" y="5540367"/>
            <a:ext cx="1776047" cy="307777"/>
          </a:xfrm>
          <a:prstGeom prst="rect">
            <a:avLst/>
          </a:prstGeom>
          <a:noFill/>
        </p:spPr>
        <p:txBody>
          <a:bodyPr wrap="square" rtlCol="0">
            <a:spAutoFit/>
          </a:bodyPr>
          <a:lstStyle/>
          <a:p>
            <a:r>
              <a:rPr lang="en-US" altLang="zh-CN" sz="1400" dirty="0"/>
              <a:t>Worker server</a:t>
            </a:r>
            <a:endParaRPr lang="zh-CN" altLang="en-US" sz="1400" dirty="0"/>
          </a:p>
        </p:txBody>
      </p:sp>
      <p:sp>
        <p:nvSpPr>
          <p:cNvPr id="198" name="文本框 197"/>
          <p:cNvSpPr txBox="1"/>
          <p:nvPr/>
        </p:nvSpPr>
        <p:spPr>
          <a:xfrm>
            <a:off x="6969760" y="2115039"/>
            <a:ext cx="4500880" cy="2492990"/>
          </a:xfrm>
          <a:prstGeom prst="rect">
            <a:avLst/>
          </a:prstGeom>
          <a:noFill/>
        </p:spPr>
        <p:txBody>
          <a:bodyPr wrap="square" rtlCol="0">
            <a:spAutoFit/>
          </a:bodyPr>
          <a:lstStyle/>
          <a:p>
            <a:r>
              <a:rPr lang="en-US" altLang="zh-CN" dirty="0"/>
              <a:t>1</a:t>
            </a:r>
            <a:r>
              <a:rPr lang="zh-CN" altLang="en-US" dirty="0"/>
              <a:t>、</a:t>
            </a:r>
            <a:r>
              <a:rPr lang="en-US" altLang="zh-CN" dirty="0"/>
              <a:t> </a:t>
            </a:r>
            <a:r>
              <a:rPr lang="en-US" altLang="zh-CN" dirty="0" err="1"/>
              <a:t>Fn</a:t>
            </a:r>
            <a:r>
              <a:rPr lang="en-US" altLang="zh-CN" baseline="-25000" dirty="0" err="1"/>
              <a:t>y</a:t>
            </a:r>
            <a:r>
              <a:rPr lang="en-US" altLang="zh-CN" baseline="-25000" dirty="0"/>
              <a:t>  </a:t>
            </a:r>
            <a:r>
              <a:rPr lang="en-US" altLang="zh-CN" dirty="0"/>
              <a:t> invoked via </a:t>
            </a:r>
            <a:r>
              <a:rPr lang="en-US" altLang="zh-CN" dirty="0" err="1"/>
              <a:t>Nightcore’s</a:t>
            </a:r>
            <a:r>
              <a:rPr lang="en-US" altLang="zh-CN" dirty="0"/>
              <a:t> runtime API</a:t>
            </a:r>
          </a:p>
          <a:p>
            <a:r>
              <a:rPr lang="en-US" altLang="zh-CN" dirty="0"/>
              <a:t>2</a:t>
            </a:r>
            <a:r>
              <a:rPr lang="zh-CN" altLang="en-US" dirty="0"/>
              <a:t>、</a:t>
            </a:r>
            <a:r>
              <a:rPr lang="en-US" altLang="zh-CN" dirty="0" err="1"/>
              <a:t>Req</a:t>
            </a:r>
            <a:r>
              <a:rPr lang="en-US" altLang="zh-CN" baseline="-25000" dirty="0" err="1"/>
              <a:t>y</a:t>
            </a:r>
            <a:r>
              <a:rPr lang="en-US" altLang="zh-CN" dirty="0"/>
              <a:t> sent to </a:t>
            </a:r>
            <a:r>
              <a:rPr lang="en-US" altLang="zh-CN" dirty="0" err="1"/>
              <a:t>Nightcore’s</a:t>
            </a:r>
            <a:r>
              <a:rPr lang="en-US" altLang="zh-CN" dirty="0"/>
              <a:t> engine </a:t>
            </a:r>
          </a:p>
          <a:p>
            <a:r>
              <a:rPr lang="en-US" altLang="zh-CN" dirty="0"/>
              <a:t>3</a:t>
            </a:r>
            <a:r>
              <a:rPr lang="zh-CN" altLang="en-US" dirty="0"/>
              <a:t>、</a:t>
            </a:r>
            <a:r>
              <a:rPr lang="en-US" altLang="zh-CN" dirty="0"/>
              <a:t>Place </a:t>
            </a:r>
            <a:r>
              <a:rPr lang="en-US" altLang="zh-CN" dirty="0" err="1"/>
              <a:t>req</a:t>
            </a:r>
            <a:r>
              <a:rPr lang="en-US" altLang="zh-CN" baseline="-25000" dirty="0" err="1"/>
              <a:t>y</a:t>
            </a:r>
            <a:r>
              <a:rPr lang="en-US" altLang="zh-CN" baseline="-25000" dirty="0"/>
              <a:t> </a:t>
            </a:r>
            <a:r>
              <a:rPr lang="en-US" altLang="zh-CN" dirty="0"/>
              <a:t> in the dispatching queue</a:t>
            </a:r>
          </a:p>
          <a:p>
            <a:r>
              <a:rPr lang="en-US" altLang="zh-CN" dirty="0"/>
              <a:t>4</a:t>
            </a:r>
            <a:r>
              <a:rPr lang="zh-CN" altLang="en-US" dirty="0"/>
              <a:t>、</a:t>
            </a:r>
            <a:r>
              <a:rPr lang="en-US" altLang="zh-CN" dirty="0"/>
              <a:t>Dispatch </a:t>
            </a:r>
            <a:r>
              <a:rPr lang="en-US" altLang="zh-CN" dirty="0" err="1"/>
              <a:t>req</a:t>
            </a:r>
            <a:r>
              <a:rPr lang="en-US" altLang="zh-CN" baseline="-25000" dirty="0" err="1"/>
              <a:t>y</a:t>
            </a:r>
            <a:r>
              <a:rPr lang="en-US" altLang="zh-CN" baseline="-25000" dirty="0"/>
              <a:t> </a:t>
            </a:r>
            <a:r>
              <a:rPr lang="en-US" altLang="zh-CN" dirty="0"/>
              <a:t> to worker of </a:t>
            </a:r>
            <a:r>
              <a:rPr lang="en-US" altLang="zh-CN" dirty="0" err="1"/>
              <a:t>Fn</a:t>
            </a:r>
            <a:r>
              <a:rPr lang="en-US" altLang="zh-CN" baseline="-25000" dirty="0" err="1"/>
              <a:t>y</a:t>
            </a:r>
            <a:endParaRPr lang="en-US" altLang="zh-CN" baseline="-25000" dirty="0"/>
          </a:p>
          <a:p>
            <a:r>
              <a:rPr lang="en-US" altLang="zh-CN" dirty="0"/>
              <a:t>5</a:t>
            </a:r>
            <a:r>
              <a:rPr lang="zh-CN" altLang="en-US" dirty="0"/>
              <a:t>、</a:t>
            </a:r>
            <a:r>
              <a:rPr lang="en-US" altLang="zh-CN" dirty="0"/>
              <a:t>Worker thread executes code of  </a:t>
            </a:r>
            <a:r>
              <a:rPr lang="en-US" altLang="zh-CN" dirty="0" err="1"/>
              <a:t>Fn</a:t>
            </a:r>
            <a:r>
              <a:rPr lang="en-US" altLang="zh-CN" baseline="-25000" dirty="0" err="1"/>
              <a:t>y</a:t>
            </a:r>
            <a:endParaRPr lang="en-US" altLang="zh-CN" baseline="-25000" dirty="0"/>
          </a:p>
          <a:p>
            <a:r>
              <a:rPr lang="en-US" altLang="zh-CN" dirty="0"/>
              <a:t>6</a:t>
            </a:r>
            <a:r>
              <a:rPr lang="zh-CN" altLang="en-US" dirty="0"/>
              <a:t>、</a:t>
            </a:r>
            <a:r>
              <a:rPr lang="en-US" altLang="zh-CN" dirty="0"/>
              <a:t>Execution of </a:t>
            </a:r>
            <a:r>
              <a:rPr lang="en-US" altLang="zh-CN" dirty="0" err="1"/>
              <a:t>req</a:t>
            </a:r>
            <a:r>
              <a:rPr lang="en-US" altLang="zh-CN" baseline="-25000" dirty="0" err="1"/>
              <a:t>y</a:t>
            </a:r>
            <a:r>
              <a:rPr lang="en-US" altLang="zh-CN" baseline="-25000" dirty="0"/>
              <a:t> </a:t>
            </a:r>
            <a:r>
              <a:rPr lang="en-US" altLang="zh-CN" dirty="0"/>
              <a:t> completed</a:t>
            </a:r>
          </a:p>
          <a:p>
            <a:r>
              <a:rPr lang="en-US" altLang="zh-CN" dirty="0"/>
              <a:t>7</a:t>
            </a:r>
            <a:r>
              <a:rPr lang="zh-CN" altLang="en-US" dirty="0"/>
              <a:t>、</a:t>
            </a:r>
            <a:r>
              <a:rPr lang="en-US" altLang="zh-CN" dirty="0"/>
              <a:t>Send output back to worker of </a:t>
            </a:r>
            <a:r>
              <a:rPr lang="en-US" altLang="zh-CN" dirty="0" err="1"/>
              <a:t>Fn</a:t>
            </a:r>
            <a:r>
              <a:rPr lang="en-US" altLang="zh-CN" baseline="-25000" dirty="0" err="1"/>
              <a:t>x</a:t>
            </a:r>
            <a:endParaRPr lang="en-US" altLang="zh-CN" baseline="-25000" dirty="0"/>
          </a:p>
          <a:p>
            <a:r>
              <a:rPr lang="en-US" altLang="zh-CN" dirty="0">
                <a:solidFill>
                  <a:srgbClr val="FF0000"/>
                </a:solidFill>
              </a:rPr>
              <a:t>8</a:t>
            </a:r>
            <a:r>
              <a:rPr lang="zh-CN" altLang="en-US" dirty="0">
                <a:solidFill>
                  <a:srgbClr val="FF0000"/>
                </a:solidFill>
              </a:rPr>
              <a:t>、</a:t>
            </a:r>
            <a:r>
              <a:rPr lang="en-US" altLang="zh-CN" dirty="0">
                <a:solidFill>
                  <a:srgbClr val="FF0000"/>
                </a:solidFill>
              </a:rPr>
              <a:t>Execution flow returns back to code of </a:t>
            </a:r>
            <a:r>
              <a:rPr lang="en-US" altLang="zh-CN" dirty="0" err="1">
                <a:solidFill>
                  <a:srgbClr val="FF0000"/>
                </a:solidFill>
              </a:rPr>
              <a:t>Fn</a:t>
            </a:r>
            <a:r>
              <a:rPr lang="en-US" altLang="zh-CN" baseline="-25000" dirty="0" err="1">
                <a:solidFill>
                  <a:srgbClr val="FF0000"/>
                </a:solidFill>
              </a:rPr>
              <a:t>x</a:t>
            </a:r>
            <a:br>
              <a:rPr lang="en-US" altLang="zh-CN" dirty="0"/>
            </a:br>
            <a:r>
              <a:rPr lang="en-US" altLang="zh-CN" baseline="-25000" dirty="0"/>
              <a:t> </a:t>
            </a:r>
            <a:endParaRPr lang="zh-CN" altLang="en-US" baseline="-25000" dirty="0"/>
          </a:p>
        </p:txBody>
      </p:sp>
    </p:spTree>
    <p:extLst>
      <p:ext uri="{BB962C8B-B14F-4D97-AF65-F5344CB8AC3E}">
        <p14:creationId xmlns:p14="http://schemas.microsoft.com/office/powerpoint/2010/main" val="422232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Low-latency message channels </a:t>
            </a:r>
          </a:p>
          <a:p>
            <a:pPr lvl="1"/>
            <a:r>
              <a:rPr lang="en-US" altLang="zh-CN" dirty="0"/>
              <a:t>Built on top of OS pipes</a:t>
            </a:r>
          </a:p>
          <a:p>
            <a:pPr lvl="1"/>
            <a:r>
              <a:rPr lang="en-US" altLang="zh-CN" dirty="0"/>
              <a:t>Transmit fixed-size 1KB messages </a:t>
            </a:r>
          </a:p>
          <a:p>
            <a:pPr lvl="1"/>
            <a:r>
              <a:rPr lang="en-US" altLang="zh-CN" dirty="0"/>
              <a:t>Deliver messages in 3.4</a:t>
            </a:r>
            <a:r>
              <a:rPr lang="el-GR" altLang="zh-CN" dirty="0"/>
              <a:t>μ</a:t>
            </a:r>
            <a:r>
              <a:rPr lang="en-US" altLang="zh-CN" dirty="0"/>
              <a:t>s </a:t>
            </a: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32</a:t>
            </a:fld>
            <a:endParaRPr lang="zh-CN" altLang="en-US"/>
          </a:p>
        </p:txBody>
      </p:sp>
    </p:spTree>
    <p:extLst>
      <p:ext uri="{BB962C8B-B14F-4D97-AF65-F5344CB8AC3E}">
        <p14:creationId xmlns:p14="http://schemas.microsoft.com/office/powerpoint/2010/main" val="3968340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Low-latency message channels </a:t>
            </a:r>
          </a:p>
          <a:p>
            <a:pPr lvl="1"/>
            <a:r>
              <a:rPr lang="en-US" altLang="zh-CN" dirty="0"/>
              <a:t>Why choosing 1KB as the message size?</a:t>
            </a: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33</a:t>
            </a:fld>
            <a:endParaRPr lang="zh-CN" altLang="en-US"/>
          </a:p>
        </p:txBody>
      </p:sp>
      <p:pic>
        <p:nvPicPr>
          <p:cNvPr id="7" name="图片 6"/>
          <p:cNvPicPr>
            <a:picLocks noChangeAspect="1"/>
          </p:cNvPicPr>
          <p:nvPr/>
        </p:nvPicPr>
        <p:blipFill>
          <a:blip r:embed="rId3"/>
          <a:stretch>
            <a:fillRect/>
          </a:stretch>
        </p:blipFill>
        <p:spPr>
          <a:xfrm>
            <a:off x="2672190" y="3067209"/>
            <a:ext cx="6847619" cy="2552381"/>
          </a:xfrm>
          <a:prstGeom prst="rect">
            <a:avLst/>
          </a:prstGeom>
        </p:spPr>
      </p:pic>
    </p:spTree>
    <p:extLst>
      <p:ext uri="{BB962C8B-B14F-4D97-AF65-F5344CB8AC3E}">
        <p14:creationId xmlns:p14="http://schemas.microsoft.com/office/powerpoint/2010/main" val="316243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Event-driven concurrency </a:t>
            </a: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34</a:t>
            </a:fld>
            <a:endParaRPr lang="zh-CN" altLang="en-US"/>
          </a:p>
        </p:txBody>
      </p:sp>
      <p:pic>
        <p:nvPicPr>
          <p:cNvPr id="9" name="图片 8"/>
          <p:cNvPicPr>
            <a:picLocks noChangeAspect="1"/>
          </p:cNvPicPr>
          <p:nvPr/>
        </p:nvPicPr>
        <p:blipFill>
          <a:blip r:embed="rId3"/>
          <a:stretch>
            <a:fillRect/>
          </a:stretch>
        </p:blipFill>
        <p:spPr>
          <a:xfrm>
            <a:off x="2118490" y="1970752"/>
            <a:ext cx="7955020" cy="4189586"/>
          </a:xfrm>
          <a:prstGeom prst="rect">
            <a:avLst/>
          </a:prstGeom>
        </p:spPr>
      </p:pic>
    </p:spTree>
    <p:extLst>
      <p:ext uri="{BB962C8B-B14F-4D97-AF65-F5344CB8AC3E}">
        <p14:creationId xmlns:p14="http://schemas.microsoft.com/office/powerpoint/2010/main" val="163483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Managed Concurrency </a:t>
            </a:r>
          </a:p>
          <a:p>
            <a:pPr lvl="1"/>
            <a:r>
              <a:rPr lang="en-US" altLang="zh-CN" dirty="0"/>
              <a:t>Per-function concurrency target</a:t>
            </a:r>
          </a:p>
          <a:p>
            <a:pPr lvl="2"/>
            <a:r>
              <a:rPr lang="en-US" altLang="zh-CN" dirty="0"/>
              <a:t>Limiting concurrent execution</a:t>
            </a:r>
          </a:p>
          <a:p>
            <a:pPr lvl="3"/>
            <a:r>
              <a:rPr lang="en-US" altLang="zh-CN" dirty="0"/>
              <a:t>Prevent overuse of concurrency</a:t>
            </a:r>
          </a:p>
          <a:p>
            <a:pPr lvl="2"/>
            <a:r>
              <a:rPr lang="en-US" altLang="zh-CN" dirty="0"/>
              <a:t>Dynamically computed with input load</a:t>
            </a:r>
            <a:br>
              <a:rPr lang="en-US" altLang="zh-CN" dirty="0"/>
            </a:b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35</a:t>
            </a:fld>
            <a:endParaRPr lang="zh-CN" altLang="en-US"/>
          </a:p>
        </p:txBody>
      </p:sp>
    </p:spTree>
    <p:extLst>
      <p:ext uri="{BB962C8B-B14F-4D97-AF65-F5344CB8AC3E}">
        <p14:creationId xmlns:p14="http://schemas.microsoft.com/office/powerpoint/2010/main" val="32394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Managed Concurrency </a:t>
                </a:r>
              </a:p>
              <a:p>
                <a:pPr lvl="1"/>
                <a:r>
                  <a:rPr lang="en-US" altLang="zh-CN" dirty="0">
                    <a:solidFill>
                      <a:schemeClr val="tx1">
                        <a:lumMod val="95000"/>
                        <a:lumOff val="5000"/>
                      </a:schemeClr>
                    </a:solidFill>
                  </a:rPr>
                  <a:t>Ensures the maximum concurrency</a:t>
                </a:r>
              </a:p>
              <a:p>
                <a:pPr lvl="2"/>
                <a:r>
                  <a:rPr lang="en-US" altLang="zh-CN" dirty="0"/>
                  <a:t>Little’s law</a:t>
                </a:r>
                <a:br>
                  <a:rPr lang="en-US" altLang="zh-CN" dirty="0"/>
                </a:br>
                <a14:m>
                  <m:oMath xmlns:m="http://schemas.openxmlformats.org/officeDocument/2006/math">
                    <m:r>
                      <a:rPr lang="en-US" altLang="zh-CN" b="1" i="1" smtClean="0">
                        <a:latin typeface="Cambria Math" panose="02040503050406030204" pitchFamily="18" charset="0"/>
                      </a:rPr>
                      <m:t>𝒄𝒐𝒏𝒄𝒖𝒓𝒓𝒆𝒏𝒄𝒚</m:t>
                    </m:r>
                    <m:r>
                      <a:rPr lang="en-US" altLang="zh-CN" b="1" i="1" smtClean="0">
                        <a:latin typeface="Cambria Math" panose="02040503050406030204" pitchFamily="18" charset="0"/>
                      </a:rPr>
                      <m:t> </m:t>
                    </m:r>
                    <m:r>
                      <a:rPr lang="en-US" altLang="zh-CN" b="1" i="1" smtClean="0">
                        <a:latin typeface="Cambria Math" panose="02040503050406030204" pitchFamily="18" charset="0"/>
                      </a:rPr>
                      <m:t>𝒕𝒂𝒓𝒈𝒆𝒕</m:t>
                    </m:r>
                    <m:r>
                      <a:rPr lang="en-US" altLang="zh-CN" b="1" i="1" smtClean="0">
                        <a:latin typeface="Cambria Math" panose="02040503050406030204" pitchFamily="18" charset="0"/>
                      </a:rPr>
                      <m:t>=</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𝒊𝒏𝒗𝒐𝒄𝒂𝒕𝒊𝒐𝒏</m:t>
                        </m:r>
                        <m:r>
                          <a:rPr lang="en-US" altLang="zh-CN" b="1" i="1" smtClean="0">
                            <a:latin typeface="Cambria Math" panose="02040503050406030204" pitchFamily="18" charset="0"/>
                          </a:rPr>
                          <m:t> </m:t>
                        </m:r>
                        <m:r>
                          <a:rPr lang="en-US" altLang="zh-CN" b="1" i="1" smtClean="0">
                            <a:latin typeface="Cambria Math" panose="02040503050406030204" pitchFamily="18" charset="0"/>
                          </a:rPr>
                          <m:t>𝒓𝒂𝒕𝒆</m:t>
                        </m:r>
                      </m:e>
                    </m:d>
                    <m:r>
                      <a:rPr lang="en-US" altLang="zh-CN" b="1" i="1" smtClean="0">
                        <a:latin typeface="Cambria Math" panose="02040503050406030204" pitchFamily="18" charset="0"/>
                      </a:rPr>
                      <m:t>∗(</m:t>
                    </m:r>
                    <m:r>
                      <a:rPr lang="en-US" altLang="zh-CN" b="1" i="1" smtClean="0">
                        <a:latin typeface="Cambria Math" panose="02040503050406030204" pitchFamily="18" charset="0"/>
                      </a:rPr>
                      <m:t>𝒇𝒖𝒏𝒄𝒕𝒊𝒐𝒏</m:t>
                    </m:r>
                    <m:r>
                      <a:rPr lang="en-US" altLang="zh-CN" b="1" i="1" smtClean="0">
                        <a:latin typeface="Cambria Math" panose="02040503050406030204" pitchFamily="18" charset="0"/>
                      </a:rPr>
                      <m:t> </m:t>
                    </m:r>
                    <m:r>
                      <a:rPr lang="en-US" altLang="zh-CN" b="1" i="1" smtClean="0">
                        <a:latin typeface="Cambria Math" panose="02040503050406030204" pitchFamily="18" charset="0"/>
                      </a:rPr>
                      <m:t>𝒆𝒙𝒆𝒄𝒖𝒕𝒊𝒐𝒏</m:t>
                    </m:r>
                    <m:r>
                      <a:rPr lang="en-US" altLang="zh-CN" b="1" i="1" smtClean="0">
                        <a:latin typeface="Cambria Math" panose="02040503050406030204" pitchFamily="18" charset="0"/>
                      </a:rPr>
                      <m:t> </m:t>
                    </m:r>
                    <m:r>
                      <a:rPr lang="en-US" altLang="zh-CN" b="1" i="1" smtClean="0">
                        <a:latin typeface="Cambria Math" panose="02040503050406030204" pitchFamily="18" charset="0"/>
                      </a:rPr>
                      <m:t>𝒕𝒊𝒎𝒆</m:t>
                    </m:r>
                    <m:r>
                      <a:rPr lang="en-US" altLang="zh-CN" b="1" i="1" smtClean="0">
                        <a:latin typeface="Cambria Math" panose="02040503050406030204" pitchFamily="18" charset="0"/>
                      </a:rPr>
                      <m:t>)</m:t>
                    </m:r>
                  </m:oMath>
                </a14:m>
                <a:endParaRPr lang="en-US" altLang="zh-CN" dirty="0"/>
              </a:p>
              <a:p>
                <a:pPr marL="457200" lvl="1" indent="0">
                  <a:buNone/>
                </a:pPr>
                <a:endParaRPr lang="en-US" altLang="zh-CN" dirty="0"/>
              </a:p>
              <a:p>
                <a:pPr lvl="1"/>
                <a:r>
                  <a:rPr lang="en-US" altLang="zh-CN" dirty="0">
                    <a:solidFill>
                      <a:schemeClr val="bg1">
                        <a:lumMod val="75000"/>
                      </a:schemeClr>
                    </a:solidFill>
                  </a:rPr>
                  <a:t>adapt to load variation</a:t>
                </a:r>
              </a:p>
              <a:p>
                <a:pPr lvl="2"/>
                <a:r>
                  <a:rPr lang="en-US" altLang="zh-CN" dirty="0">
                    <a:solidFill>
                      <a:schemeClr val="bg1">
                        <a:lumMod val="75000"/>
                      </a:schemeClr>
                    </a:solidFill>
                  </a:rPr>
                  <a:t>allow more than</a:t>
                </a:r>
                <a:r>
                  <a:rPr lang="ko-KR" altLang="en-US" dirty="0">
                    <a:solidFill>
                      <a:schemeClr val="bg1">
                        <a:lumMod val="75000"/>
                      </a:schemeClr>
                    </a:solidFill>
                  </a:rPr>
                  <a:t> </a:t>
                </a:r>
                <a:r>
                  <a:rPr lang="en-US" altLang="ko-KR" i="1" dirty="0">
                    <a:solidFill>
                      <a:schemeClr val="bg1">
                        <a:lumMod val="75000"/>
                      </a:schemeClr>
                    </a:solidFill>
                  </a:rPr>
                  <a:t>concurrent </a:t>
                </a:r>
                <a:r>
                  <a:rPr lang="en-US" altLang="zh-CN" i="1" dirty="0">
                    <a:solidFill>
                      <a:schemeClr val="bg1">
                        <a:lumMod val="75000"/>
                      </a:schemeClr>
                    </a:solidFill>
                  </a:rPr>
                  <a:t>threads </a:t>
                </a:r>
                <a:r>
                  <a:rPr lang="en-US" altLang="zh-CN" dirty="0">
                    <a:solidFill>
                      <a:schemeClr val="bg1">
                        <a:lumMod val="75000"/>
                      </a:schemeClr>
                    </a:solidFill>
                  </a:rPr>
                  <a:t>to exist in the pool</a:t>
                </a:r>
              </a:p>
              <a:p>
                <a:pPr lvl="2"/>
                <a:r>
                  <a:rPr lang="en-US" altLang="zh-CN" dirty="0">
                    <a:solidFill>
                      <a:schemeClr val="bg1">
                        <a:lumMod val="75000"/>
                      </a:schemeClr>
                    </a:solidFill>
                  </a:rPr>
                  <a:t>less than 2*concurrent threads</a:t>
                </a:r>
                <a:br>
                  <a:rPr lang="en-US" altLang="zh-CN" dirty="0"/>
                </a:br>
                <a:endParaRPr lang="en-US" altLang="zh-CN" dirty="0"/>
              </a:p>
            </p:txBody>
          </p:sp>
        </mc:Choice>
        <mc:Fallback xmlns="">
          <p:sp>
            <p:nvSpPr>
              <p:cNvPr id="3" name="内容占位符 2">
                <a:extLst>
                  <a:ext uri="{FF2B5EF4-FFF2-40B4-BE49-F238E27FC236}">
                    <a16:creationId xmlns:a16="http://schemas.microsoft.com/office/drawing/2014/main" id="{8FAD5D2F-FB98-4599-9C4F-D12D726D5BD9}"/>
                  </a:ext>
                </a:extLst>
              </p:cNvPr>
              <p:cNvSpPr>
                <a:spLocks noGrp="1" noRot="1" noChangeAspect="1" noMove="1" noResize="1" noEditPoints="1" noAdjustHandles="1" noChangeArrowheads="1" noChangeShapeType="1" noTextEdit="1"/>
              </p:cNvSpPr>
              <p:nvPr>
                <p:ph idx="1"/>
              </p:nvPr>
            </p:nvSpPr>
            <p:spPr>
              <a:blipFill>
                <a:blip r:embed="rId3"/>
                <a:stretch>
                  <a:fillRect l="-1333" t="-257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36</a:t>
            </a:fld>
            <a:endParaRPr lang="zh-CN" altLang="en-US"/>
          </a:p>
        </p:txBody>
      </p:sp>
    </p:spTree>
    <p:extLst>
      <p:ext uri="{BB962C8B-B14F-4D97-AF65-F5344CB8AC3E}">
        <p14:creationId xmlns:p14="http://schemas.microsoft.com/office/powerpoint/2010/main" val="385663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Managed Concurrency </a:t>
                </a:r>
              </a:p>
              <a:p>
                <a:pPr lvl="1"/>
                <a:r>
                  <a:rPr lang="en-US" altLang="zh-CN" dirty="0">
                    <a:solidFill>
                      <a:schemeClr val="bg1">
                        <a:lumMod val="75000"/>
                      </a:schemeClr>
                    </a:solidFill>
                  </a:rPr>
                  <a:t>Ensures the maximum concurrency</a:t>
                </a:r>
              </a:p>
              <a:p>
                <a:pPr lvl="2"/>
                <a:r>
                  <a:rPr lang="en-US" altLang="zh-CN" dirty="0">
                    <a:solidFill>
                      <a:schemeClr val="bg1">
                        <a:lumMod val="75000"/>
                      </a:schemeClr>
                    </a:solidFill>
                  </a:rPr>
                  <a:t>Little’s law</a:t>
                </a:r>
                <a:br>
                  <a:rPr lang="en-US" altLang="zh-CN" dirty="0">
                    <a:solidFill>
                      <a:schemeClr val="bg1">
                        <a:lumMod val="75000"/>
                      </a:schemeClr>
                    </a:solidFill>
                  </a:rPr>
                </a:br>
                <a14:m>
                  <m:oMath xmlns:m="http://schemas.openxmlformats.org/officeDocument/2006/math">
                    <m:r>
                      <a:rPr lang="en-US" altLang="zh-CN" b="1" i="1" smtClean="0">
                        <a:solidFill>
                          <a:schemeClr val="bg1">
                            <a:lumMod val="75000"/>
                          </a:schemeClr>
                        </a:solidFill>
                        <a:latin typeface="Cambria Math" panose="02040503050406030204" pitchFamily="18" charset="0"/>
                      </a:rPr>
                      <m:t>𝒄𝒐𝒏𝒄𝒖𝒓𝒓𝒆𝒏𝒄𝒚</m:t>
                    </m:r>
                    <m:r>
                      <a:rPr lang="en-US" altLang="zh-CN" b="1" i="1" smtClean="0">
                        <a:solidFill>
                          <a:schemeClr val="bg1">
                            <a:lumMod val="75000"/>
                          </a:schemeClr>
                        </a:solidFill>
                        <a:latin typeface="Cambria Math" panose="02040503050406030204" pitchFamily="18" charset="0"/>
                      </a:rPr>
                      <m:t> </m:t>
                    </m:r>
                    <m:r>
                      <a:rPr lang="en-US" altLang="zh-CN" b="1" i="1" smtClean="0">
                        <a:solidFill>
                          <a:schemeClr val="bg1">
                            <a:lumMod val="75000"/>
                          </a:schemeClr>
                        </a:solidFill>
                        <a:latin typeface="Cambria Math" panose="02040503050406030204" pitchFamily="18" charset="0"/>
                      </a:rPr>
                      <m:t>𝒕𝒂𝒓𝒈𝒆𝒕</m:t>
                    </m:r>
                    <m:r>
                      <a:rPr lang="en-US" altLang="zh-CN" b="1" i="1" smtClean="0">
                        <a:solidFill>
                          <a:schemeClr val="bg1">
                            <a:lumMod val="75000"/>
                          </a:schemeClr>
                        </a:solidFill>
                        <a:latin typeface="Cambria Math" panose="02040503050406030204" pitchFamily="18" charset="0"/>
                      </a:rPr>
                      <m:t>=</m:t>
                    </m:r>
                    <m:d>
                      <m:dPr>
                        <m:ctrlPr>
                          <a:rPr lang="en-US" altLang="zh-CN" b="1" i="1" smtClean="0">
                            <a:solidFill>
                              <a:schemeClr val="bg1">
                                <a:lumMod val="75000"/>
                              </a:schemeClr>
                            </a:solidFill>
                            <a:latin typeface="Cambria Math" panose="02040503050406030204" pitchFamily="18" charset="0"/>
                          </a:rPr>
                        </m:ctrlPr>
                      </m:dPr>
                      <m:e>
                        <m:r>
                          <a:rPr lang="en-US" altLang="zh-CN" b="1" i="1" smtClean="0">
                            <a:solidFill>
                              <a:schemeClr val="bg1">
                                <a:lumMod val="75000"/>
                              </a:schemeClr>
                            </a:solidFill>
                            <a:latin typeface="Cambria Math" panose="02040503050406030204" pitchFamily="18" charset="0"/>
                          </a:rPr>
                          <m:t>𝒊𝒏𝒗𝒐𝒄𝒂𝒕𝒊𝒐𝒏</m:t>
                        </m:r>
                        <m:r>
                          <a:rPr lang="en-US" altLang="zh-CN" b="1" i="1" smtClean="0">
                            <a:solidFill>
                              <a:schemeClr val="bg1">
                                <a:lumMod val="75000"/>
                              </a:schemeClr>
                            </a:solidFill>
                            <a:latin typeface="Cambria Math" panose="02040503050406030204" pitchFamily="18" charset="0"/>
                          </a:rPr>
                          <m:t> </m:t>
                        </m:r>
                        <m:r>
                          <a:rPr lang="en-US" altLang="zh-CN" b="1" i="1" smtClean="0">
                            <a:solidFill>
                              <a:schemeClr val="bg1">
                                <a:lumMod val="75000"/>
                              </a:schemeClr>
                            </a:solidFill>
                            <a:latin typeface="Cambria Math" panose="02040503050406030204" pitchFamily="18" charset="0"/>
                          </a:rPr>
                          <m:t>𝒓𝒂𝒕𝒆</m:t>
                        </m:r>
                      </m:e>
                    </m:d>
                    <m:r>
                      <a:rPr lang="en-US" altLang="zh-CN" b="1" i="1" smtClean="0">
                        <a:solidFill>
                          <a:schemeClr val="bg1">
                            <a:lumMod val="75000"/>
                          </a:schemeClr>
                        </a:solidFill>
                        <a:latin typeface="Cambria Math" panose="02040503050406030204" pitchFamily="18" charset="0"/>
                      </a:rPr>
                      <m:t>∗(</m:t>
                    </m:r>
                    <m:r>
                      <a:rPr lang="en-US" altLang="zh-CN" b="1" i="1" smtClean="0">
                        <a:solidFill>
                          <a:schemeClr val="bg1">
                            <a:lumMod val="75000"/>
                          </a:schemeClr>
                        </a:solidFill>
                        <a:latin typeface="Cambria Math" panose="02040503050406030204" pitchFamily="18" charset="0"/>
                      </a:rPr>
                      <m:t>𝒇𝒖𝒏𝒄𝒕𝒊𝒐𝒏</m:t>
                    </m:r>
                    <m:r>
                      <a:rPr lang="en-US" altLang="zh-CN" b="1" i="1" smtClean="0">
                        <a:solidFill>
                          <a:schemeClr val="bg1">
                            <a:lumMod val="75000"/>
                          </a:schemeClr>
                        </a:solidFill>
                        <a:latin typeface="Cambria Math" panose="02040503050406030204" pitchFamily="18" charset="0"/>
                      </a:rPr>
                      <m:t> </m:t>
                    </m:r>
                    <m:r>
                      <a:rPr lang="en-US" altLang="zh-CN" b="1" i="1" smtClean="0">
                        <a:solidFill>
                          <a:schemeClr val="bg1">
                            <a:lumMod val="75000"/>
                          </a:schemeClr>
                        </a:solidFill>
                        <a:latin typeface="Cambria Math" panose="02040503050406030204" pitchFamily="18" charset="0"/>
                      </a:rPr>
                      <m:t>𝒆𝒙𝒆𝒄𝒖𝒕𝒊𝒐𝒏</m:t>
                    </m:r>
                    <m:r>
                      <a:rPr lang="en-US" altLang="zh-CN" b="1" i="1" smtClean="0">
                        <a:solidFill>
                          <a:schemeClr val="bg1">
                            <a:lumMod val="75000"/>
                          </a:schemeClr>
                        </a:solidFill>
                        <a:latin typeface="Cambria Math" panose="02040503050406030204" pitchFamily="18" charset="0"/>
                      </a:rPr>
                      <m:t> </m:t>
                    </m:r>
                    <m:r>
                      <a:rPr lang="en-US" altLang="zh-CN" b="1" i="1" smtClean="0">
                        <a:solidFill>
                          <a:schemeClr val="bg1">
                            <a:lumMod val="75000"/>
                          </a:schemeClr>
                        </a:solidFill>
                        <a:latin typeface="Cambria Math" panose="02040503050406030204" pitchFamily="18" charset="0"/>
                      </a:rPr>
                      <m:t>𝒕𝒊𝒎𝒆</m:t>
                    </m:r>
                    <m:r>
                      <a:rPr lang="en-US" altLang="zh-CN" b="1" i="1" smtClean="0">
                        <a:solidFill>
                          <a:schemeClr val="bg1">
                            <a:lumMod val="75000"/>
                          </a:schemeClr>
                        </a:solidFill>
                        <a:latin typeface="Cambria Math" panose="02040503050406030204" pitchFamily="18" charset="0"/>
                      </a:rPr>
                      <m:t>)</m:t>
                    </m:r>
                  </m:oMath>
                </a14:m>
                <a:endParaRPr lang="en-US" altLang="zh-CN" dirty="0">
                  <a:solidFill>
                    <a:schemeClr val="bg1">
                      <a:lumMod val="75000"/>
                    </a:schemeClr>
                  </a:solidFill>
                </a:endParaRPr>
              </a:p>
              <a:p>
                <a:pPr marL="457200" lvl="1" indent="0">
                  <a:buNone/>
                </a:pPr>
                <a:endParaRPr lang="en-US" altLang="zh-CN" dirty="0"/>
              </a:p>
              <a:p>
                <a:pPr lvl="1"/>
                <a:r>
                  <a:rPr lang="en-US" altLang="zh-CN" dirty="0"/>
                  <a:t>adapt to load variation</a:t>
                </a:r>
              </a:p>
              <a:p>
                <a:pPr lvl="2"/>
                <a:r>
                  <a:rPr lang="en-US" altLang="zh-CN" dirty="0"/>
                  <a:t>allow more than</a:t>
                </a:r>
                <a:r>
                  <a:rPr lang="ko-KR" altLang="en-US" dirty="0"/>
                  <a:t> </a:t>
                </a:r>
                <a14:m>
                  <m:oMath xmlns:m="http://schemas.openxmlformats.org/officeDocument/2006/math">
                    <m:r>
                      <a:rPr lang="en-US" altLang="zh-CN">
                        <a:latin typeface="Cambria Math" panose="02040503050406030204" pitchFamily="18" charset="0"/>
                      </a:rPr>
                      <m:t>𝒄𝒐𝒏𝒄𝒖𝒓𝒓𝒆𝒏𝒄𝒚</m:t>
                    </m:r>
                    <m:r>
                      <a:rPr lang="en-US" altLang="zh-CN">
                        <a:latin typeface="Cambria Math" panose="02040503050406030204" pitchFamily="18" charset="0"/>
                      </a:rPr>
                      <m:t> </m:t>
                    </m:r>
                    <m:r>
                      <a:rPr lang="en-US" altLang="zh-CN">
                        <a:latin typeface="Cambria Math" panose="02040503050406030204" pitchFamily="18" charset="0"/>
                      </a:rPr>
                      <m:t>𝒕𝒂𝒓𝒈𝒆𝒕</m:t>
                    </m:r>
                    <m:r>
                      <a:rPr lang="en-US" altLang="zh-CN">
                        <a:latin typeface="Cambria Math" panose="02040503050406030204" pitchFamily="18" charset="0"/>
                      </a:rPr>
                      <m:t> </m:t>
                    </m:r>
                  </m:oMath>
                </a14:m>
                <a:r>
                  <a:rPr lang="en-US" altLang="zh-CN" dirty="0"/>
                  <a:t>to exist in the pool</a:t>
                </a:r>
              </a:p>
              <a:p>
                <a:pPr lvl="2"/>
                <a:r>
                  <a:rPr lang="en-US" altLang="zh-CN" dirty="0"/>
                  <a:t>less than 2*</a:t>
                </a:r>
                <a:r>
                  <a:rPr lang="en-US" altLang="zh-CN" dirty="0">
                    <a:solidFill>
                      <a:schemeClr val="bg1">
                        <a:lumMod val="75000"/>
                      </a:schemeClr>
                    </a:solidFill>
                  </a:rPr>
                  <a:t> </a:t>
                </a:r>
                <a14:m>
                  <m:oMath xmlns:m="http://schemas.openxmlformats.org/officeDocument/2006/math">
                    <m:r>
                      <a:rPr lang="en-US" altLang="zh-CN">
                        <a:latin typeface="Cambria Math" panose="02040503050406030204" pitchFamily="18" charset="0"/>
                      </a:rPr>
                      <m:t>𝒄𝒐𝒏𝒄𝒖𝒓𝒓𝒆𝒏𝒄𝒚</m:t>
                    </m:r>
                    <m:r>
                      <a:rPr lang="en-US" altLang="zh-CN">
                        <a:latin typeface="Cambria Math" panose="02040503050406030204" pitchFamily="18" charset="0"/>
                      </a:rPr>
                      <m:t> </m:t>
                    </m:r>
                    <m:r>
                      <a:rPr lang="en-US" altLang="zh-CN">
                        <a:latin typeface="Cambria Math" panose="02040503050406030204" pitchFamily="18" charset="0"/>
                      </a:rPr>
                      <m:t>𝒕𝒂𝒓𝒈𝒆𝒕</m:t>
                    </m:r>
                  </m:oMath>
                </a14:m>
                <a:br>
                  <a:rPr lang="en-US" altLang="zh-CN" dirty="0"/>
                </a:br>
                <a:endParaRPr lang="en-US" altLang="zh-CN" dirty="0"/>
              </a:p>
            </p:txBody>
          </p:sp>
        </mc:Choice>
        <mc:Fallback xmlns="">
          <p:sp>
            <p:nvSpPr>
              <p:cNvPr id="3" name="内容占位符 2">
                <a:extLst>
                  <a:ext uri="{FF2B5EF4-FFF2-40B4-BE49-F238E27FC236}">
                    <a16:creationId xmlns:a16="http://schemas.microsoft.com/office/drawing/2014/main" id="{8FAD5D2F-FB98-4599-9C4F-D12D726D5BD9}"/>
                  </a:ext>
                </a:extLst>
              </p:cNvPr>
              <p:cNvSpPr>
                <a:spLocks noGrp="1" noRot="1" noChangeAspect="1" noMove="1" noResize="1" noEditPoints="1" noAdjustHandles="1" noChangeArrowheads="1" noChangeShapeType="1" noTextEdit="1"/>
              </p:cNvSpPr>
              <p:nvPr>
                <p:ph idx="1"/>
              </p:nvPr>
            </p:nvSpPr>
            <p:spPr>
              <a:blipFill>
                <a:blip r:embed="rId3"/>
                <a:stretch>
                  <a:fillRect l="-1333" t="-257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dirty="0"/>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37</a:t>
            </a:fld>
            <a:endParaRPr lang="zh-CN" altLang="en-US"/>
          </a:p>
        </p:txBody>
      </p:sp>
    </p:spTree>
    <p:extLst>
      <p:ext uri="{BB962C8B-B14F-4D97-AF65-F5344CB8AC3E}">
        <p14:creationId xmlns:p14="http://schemas.microsoft.com/office/powerpoint/2010/main" val="388020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dirty="0"/>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Implementation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dirty="0"/>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38</a:t>
            </a:fld>
            <a:endParaRPr lang="zh-CN" altLang="en-US"/>
          </a:p>
        </p:txBody>
      </p:sp>
    </p:spTree>
    <p:extLst>
      <p:ext uri="{BB962C8B-B14F-4D97-AF65-F5344CB8AC3E}">
        <p14:creationId xmlns:p14="http://schemas.microsoft.com/office/powerpoint/2010/main" val="232262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39</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sp>
        <p:nvSpPr>
          <p:cNvPr id="2" name="文本框 1">
            <a:extLst>
              <a:ext uri="{FF2B5EF4-FFF2-40B4-BE49-F238E27FC236}">
                <a16:creationId xmlns:a16="http://schemas.microsoft.com/office/drawing/2014/main" id="{8AA5A4CB-87AC-4484-8E9D-E63BFB326076}"/>
              </a:ext>
            </a:extLst>
          </p:cNvPr>
          <p:cNvSpPr txBox="1"/>
          <p:nvPr/>
        </p:nvSpPr>
        <p:spPr>
          <a:xfrm>
            <a:off x="838200" y="2438400"/>
            <a:ext cx="10515600" cy="1384995"/>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Amazon EC2 C5</a:t>
            </a:r>
          </a:p>
          <a:p>
            <a:pPr marL="457200" indent="-457200">
              <a:buFont typeface="Arial" panose="020B0604020202020204" pitchFamily="34" charset="0"/>
              <a:buChar char="•"/>
            </a:pPr>
            <a:r>
              <a:rPr lang="en-US" altLang="zh-CN" sz="2800" dirty="0"/>
              <a:t>Ubuntu 20.04</a:t>
            </a:r>
          </a:p>
          <a:p>
            <a:pPr marL="457200" indent="-457200">
              <a:buFont typeface="Arial" panose="020B0604020202020204" pitchFamily="34" charset="0"/>
              <a:buChar char="•"/>
            </a:pPr>
            <a:r>
              <a:rPr lang="en-US" altLang="zh-CN" sz="2800" dirty="0"/>
              <a:t>Linux kernel 5.4.41</a:t>
            </a:r>
          </a:p>
        </p:txBody>
      </p:sp>
      <p:sp>
        <p:nvSpPr>
          <p:cNvPr id="3" name="文本框 2">
            <a:extLst>
              <a:ext uri="{FF2B5EF4-FFF2-40B4-BE49-F238E27FC236}">
                <a16:creationId xmlns:a16="http://schemas.microsoft.com/office/drawing/2014/main" id="{FD5DE4C6-A4DD-4A9F-85E2-FAF662D3A414}"/>
              </a:ext>
            </a:extLst>
          </p:cNvPr>
          <p:cNvSpPr txBox="1"/>
          <p:nvPr/>
        </p:nvSpPr>
        <p:spPr>
          <a:xfrm>
            <a:off x="838200" y="1644427"/>
            <a:ext cx="7099300" cy="584775"/>
          </a:xfrm>
          <a:prstGeom prst="rect">
            <a:avLst/>
          </a:prstGeom>
          <a:noFill/>
        </p:spPr>
        <p:txBody>
          <a:bodyPr wrap="square" rtlCol="0">
            <a:spAutoFit/>
          </a:bodyPr>
          <a:lstStyle/>
          <a:p>
            <a:r>
              <a:rPr lang="en-US" altLang="zh-CN" sz="3200" b="1" dirty="0"/>
              <a:t>Environment </a:t>
            </a:r>
            <a:endParaRPr lang="zh-CN" altLang="en-US" sz="3200" b="1" dirty="0"/>
          </a:p>
        </p:txBody>
      </p:sp>
    </p:spTree>
    <p:extLst>
      <p:ext uri="{BB962C8B-B14F-4D97-AF65-F5344CB8AC3E}">
        <p14:creationId xmlns:p14="http://schemas.microsoft.com/office/powerpoint/2010/main" val="198374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FB1338ED-3F03-4704-AB5F-1BF16DA373F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4</a:t>
            </a:fld>
            <a:endParaRPr lang="zh-CN" altLang="en-US"/>
          </a:p>
        </p:txBody>
      </p:sp>
      <p:sp>
        <p:nvSpPr>
          <p:cNvPr id="8" name="内容占位符 2">
            <a:extLst>
              <a:ext uri="{FF2B5EF4-FFF2-40B4-BE49-F238E27FC236}">
                <a16:creationId xmlns:a16="http://schemas.microsoft.com/office/drawing/2014/main" id="{93AFFFF1-D82F-4211-AE60-86B577E0E0B9}"/>
              </a:ext>
            </a:extLst>
          </p:cNvPr>
          <p:cNvSpPr>
            <a:spLocks noGrp="1"/>
          </p:cNvSpPr>
          <p:nvPr>
            <p:ph idx="1"/>
          </p:nvPr>
        </p:nvSpPr>
        <p:spPr>
          <a:xfrm>
            <a:off x="838200" y="2172114"/>
            <a:ext cx="11073223" cy="3089434"/>
          </a:xfrm>
        </p:spPr>
        <p:txBody>
          <a:bodyPr/>
          <a:lstStyle/>
          <a:p>
            <a:r>
              <a:rPr lang="en-US" altLang="zh-CN" dirty="0"/>
              <a:t>Microservice</a:t>
            </a:r>
          </a:p>
          <a:p>
            <a:r>
              <a:rPr lang="en-US" altLang="zh-CN" dirty="0"/>
              <a:t>Serverless computing</a:t>
            </a:r>
          </a:p>
          <a:p>
            <a:endParaRPr lang="en-US" altLang="zh-CN" dirty="0"/>
          </a:p>
        </p:txBody>
      </p:sp>
    </p:spTree>
    <p:extLst>
      <p:ext uri="{BB962C8B-B14F-4D97-AF65-F5344CB8AC3E}">
        <p14:creationId xmlns:p14="http://schemas.microsoft.com/office/powerpoint/2010/main" val="129765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dirty="0"/>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40</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sp>
        <p:nvSpPr>
          <p:cNvPr id="7" name="object 5">
            <a:extLst>
              <a:ext uri="{FF2B5EF4-FFF2-40B4-BE49-F238E27FC236}">
                <a16:creationId xmlns:a16="http://schemas.microsoft.com/office/drawing/2014/main" id="{02E370B8-6376-44EA-9133-F740DD9D8D6C}"/>
              </a:ext>
            </a:extLst>
          </p:cNvPr>
          <p:cNvSpPr txBox="1"/>
          <p:nvPr/>
        </p:nvSpPr>
        <p:spPr>
          <a:xfrm>
            <a:off x="945505" y="3015249"/>
            <a:ext cx="10827630" cy="1243930"/>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sz="2800" spc="-5" dirty="0">
                <a:latin typeface="Arial"/>
                <a:cs typeface="Arial"/>
              </a:rPr>
              <a:t>RPC </a:t>
            </a:r>
            <a:r>
              <a:rPr sz="2800" dirty="0">
                <a:latin typeface="Arial"/>
                <a:cs typeface="Arial"/>
              </a:rPr>
              <a:t>servers</a:t>
            </a:r>
          </a:p>
          <a:p>
            <a:pPr marL="342900" indent="-342900">
              <a:lnSpc>
                <a:spcPct val="100000"/>
              </a:lnSpc>
              <a:spcBef>
                <a:spcPts val="25"/>
              </a:spcBef>
              <a:buFont typeface="Arial" panose="020B0604020202020204" pitchFamily="34" charset="0"/>
              <a:buChar char="•"/>
            </a:pPr>
            <a:endParaRPr sz="2400" dirty="0">
              <a:latin typeface="Times New Roman"/>
              <a:cs typeface="Times New Roman"/>
            </a:endParaRPr>
          </a:p>
          <a:p>
            <a:pPr marL="469900" indent="-457200">
              <a:lnSpc>
                <a:spcPct val="100000"/>
              </a:lnSpc>
              <a:buFont typeface="Arial" panose="020B0604020202020204" pitchFamily="34" charset="0"/>
              <a:buChar char="•"/>
            </a:pPr>
            <a:r>
              <a:rPr sz="2800" spc="-5" dirty="0" err="1">
                <a:latin typeface="Arial"/>
                <a:cs typeface="Arial"/>
              </a:rPr>
              <a:t>OpenFaaS</a:t>
            </a:r>
            <a:endParaRPr sz="2800" dirty="0">
              <a:latin typeface="Arial"/>
              <a:cs typeface="Arial"/>
            </a:endParaRPr>
          </a:p>
        </p:txBody>
      </p:sp>
      <p:sp>
        <p:nvSpPr>
          <p:cNvPr id="9" name="object 6">
            <a:extLst>
              <a:ext uri="{FF2B5EF4-FFF2-40B4-BE49-F238E27FC236}">
                <a16:creationId xmlns:a16="http://schemas.microsoft.com/office/drawing/2014/main" id="{4F54B91B-7C0B-4C2C-B63C-854D5340C21C}"/>
              </a:ext>
            </a:extLst>
          </p:cNvPr>
          <p:cNvSpPr txBox="1"/>
          <p:nvPr/>
        </p:nvSpPr>
        <p:spPr>
          <a:xfrm>
            <a:off x="968925" y="1697701"/>
            <a:ext cx="6168475" cy="628377"/>
          </a:xfrm>
          <a:prstGeom prst="rect">
            <a:avLst/>
          </a:prstGeom>
        </p:spPr>
        <p:txBody>
          <a:bodyPr vert="horz" wrap="square" lIns="0" tIns="12700" rIns="0" bIns="0" rtlCol="0">
            <a:spAutoFit/>
          </a:bodyPr>
          <a:lstStyle/>
          <a:p>
            <a:pPr marL="12700">
              <a:lnSpc>
                <a:spcPct val="100000"/>
              </a:lnSpc>
              <a:spcBef>
                <a:spcPts val="100"/>
              </a:spcBef>
            </a:pPr>
            <a:r>
              <a:rPr sz="4000" spc="-10" dirty="0">
                <a:latin typeface="Arial"/>
                <a:cs typeface="Arial"/>
              </a:rPr>
              <a:t>Systems </a:t>
            </a:r>
            <a:r>
              <a:rPr sz="4000" spc="-5" dirty="0">
                <a:latin typeface="Arial"/>
                <a:cs typeface="Arial"/>
              </a:rPr>
              <a:t>for</a:t>
            </a:r>
            <a:r>
              <a:rPr sz="4000" spc="-90" dirty="0">
                <a:latin typeface="Arial"/>
                <a:cs typeface="Arial"/>
              </a:rPr>
              <a:t> </a:t>
            </a:r>
            <a:r>
              <a:rPr sz="4000" spc="-5" dirty="0">
                <a:latin typeface="Arial"/>
                <a:cs typeface="Arial"/>
              </a:rPr>
              <a:t>Comparison</a:t>
            </a:r>
            <a:endParaRPr sz="4000" dirty="0">
              <a:latin typeface="Arial"/>
              <a:cs typeface="Arial"/>
            </a:endParaRPr>
          </a:p>
        </p:txBody>
      </p:sp>
    </p:spTree>
    <p:extLst>
      <p:ext uri="{BB962C8B-B14F-4D97-AF65-F5344CB8AC3E}">
        <p14:creationId xmlns:p14="http://schemas.microsoft.com/office/powerpoint/2010/main" val="68914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41</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graphicFrame>
        <p:nvGraphicFramePr>
          <p:cNvPr id="11" name="object 4">
            <a:extLst>
              <a:ext uri="{FF2B5EF4-FFF2-40B4-BE49-F238E27FC236}">
                <a16:creationId xmlns:a16="http://schemas.microsoft.com/office/drawing/2014/main" id="{30DD7358-6968-445E-937D-FB82E167DDEC}"/>
              </a:ext>
            </a:extLst>
          </p:cNvPr>
          <p:cNvGraphicFramePr>
            <a:graphicFrameLocks noGrp="1"/>
          </p:cNvGraphicFramePr>
          <p:nvPr/>
        </p:nvGraphicFramePr>
        <p:xfrm>
          <a:off x="838200" y="1260185"/>
          <a:ext cx="6464300" cy="4908915"/>
        </p:xfrm>
        <a:graphic>
          <a:graphicData uri="http://schemas.openxmlformats.org/drawingml/2006/table">
            <a:tbl>
              <a:tblPr firstRow="1" bandRow="1"/>
              <a:tblGrid>
                <a:gridCol w="2507189">
                  <a:extLst>
                    <a:ext uri="{9D8B030D-6E8A-4147-A177-3AD203B41FA5}">
                      <a16:colId xmlns:a16="http://schemas.microsoft.com/office/drawing/2014/main" val="20000"/>
                    </a:ext>
                  </a:extLst>
                </a:gridCol>
                <a:gridCol w="1793025">
                  <a:extLst>
                    <a:ext uri="{9D8B030D-6E8A-4147-A177-3AD203B41FA5}">
                      <a16:colId xmlns:a16="http://schemas.microsoft.com/office/drawing/2014/main" val="20001"/>
                    </a:ext>
                  </a:extLst>
                </a:gridCol>
                <a:gridCol w="2164086">
                  <a:extLst>
                    <a:ext uri="{9D8B030D-6E8A-4147-A177-3AD203B41FA5}">
                      <a16:colId xmlns:a16="http://schemas.microsoft.com/office/drawing/2014/main" val="20002"/>
                    </a:ext>
                  </a:extLst>
                </a:gridCol>
              </a:tblGrid>
              <a:tr h="981783">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pPr>
                      <a:endParaRPr sz="2400" dirty="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97155" marR="78740" indent="74295">
                        <a:lnSpc>
                          <a:spcPts val="1650"/>
                        </a:lnSpc>
                        <a:spcBef>
                          <a:spcPts val="740"/>
                        </a:spcBef>
                      </a:pPr>
                      <a:r>
                        <a:rPr sz="2000" b="1" spc="-5" dirty="0">
                          <a:latin typeface="Arial"/>
                          <a:cs typeface="Arial"/>
                        </a:rPr>
                        <a:t>Ported  services</a:t>
                      </a:r>
                      <a:endParaRPr sz="2000" dirty="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10795" algn="ctr">
                        <a:lnSpc>
                          <a:spcPts val="1664"/>
                        </a:lnSpc>
                        <a:spcBef>
                          <a:spcPts val="660"/>
                        </a:spcBef>
                      </a:pPr>
                      <a:r>
                        <a:rPr sz="2000" b="1" spc="-5" dirty="0">
                          <a:latin typeface="Arial"/>
                          <a:cs typeface="Arial"/>
                        </a:rPr>
                        <a:t>RPC</a:t>
                      </a:r>
                      <a:endParaRPr sz="2000" dirty="0">
                        <a:latin typeface="Arial"/>
                        <a:cs typeface="Arial"/>
                      </a:endParaRPr>
                    </a:p>
                    <a:p>
                      <a:pPr marL="11430" algn="ctr">
                        <a:lnSpc>
                          <a:spcPts val="1664"/>
                        </a:lnSpc>
                      </a:pPr>
                      <a:r>
                        <a:rPr sz="2000" b="1" spc="-5" dirty="0">
                          <a:latin typeface="Arial"/>
                          <a:cs typeface="Arial"/>
                        </a:rPr>
                        <a:t>framework</a:t>
                      </a:r>
                      <a:endParaRPr sz="2000" dirty="0">
                        <a:latin typeface="Arial"/>
                        <a:cs typeface="Arial"/>
                      </a:endParaRPr>
                    </a:p>
                  </a:txBody>
                  <a:tcPr marL="0" marR="0" marT="838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81783">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305435" marR="287655" indent="83820">
                        <a:lnSpc>
                          <a:spcPts val="1650"/>
                        </a:lnSpc>
                        <a:spcBef>
                          <a:spcPts val="740"/>
                        </a:spcBef>
                      </a:pPr>
                      <a:r>
                        <a:rPr sz="2000" spc="-5" dirty="0">
                          <a:latin typeface="Arial"/>
                          <a:cs typeface="Arial"/>
                        </a:rPr>
                        <a:t>Social  Network</a:t>
                      </a:r>
                      <a:endParaRPr sz="2000" dirty="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dirty="0">
                        <a:latin typeface="Times New Roman"/>
                        <a:cs typeface="Times New Roman"/>
                      </a:endParaRPr>
                    </a:p>
                    <a:p>
                      <a:pPr marL="10160" algn="ctr">
                        <a:lnSpc>
                          <a:spcPct val="100000"/>
                        </a:lnSpc>
                      </a:pPr>
                      <a:r>
                        <a:rPr sz="2000" spc="-55" dirty="0">
                          <a:latin typeface="Arial"/>
                          <a:cs typeface="Arial"/>
                        </a:rPr>
                        <a:t>11</a:t>
                      </a:r>
                      <a:endParaRPr sz="2000" dirty="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343535" marR="227329" indent="-99060">
                        <a:lnSpc>
                          <a:spcPts val="1650"/>
                        </a:lnSpc>
                        <a:spcBef>
                          <a:spcPts val="740"/>
                        </a:spcBef>
                      </a:pPr>
                      <a:r>
                        <a:rPr sz="2000" spc="-5" dirty="0">
                          <a:latin typeface="Arial"/>
                          <a:cs typeface="Arial"/>
                        </a:rPr>
                        <a:t>Apache  Thrift</a:t>
                      </a:r>
                      <a:endParaRPr sz="200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1783">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220979" marR="203200" indent="172720">
                        <a:lnSpc>
                          <a:spcPts val="1650"/>
                        </a:lnSpc>
                        <a:spcBef>
                          <a:spcPts val="740"/>
                        </a:spcBef>
                      </a:pPr>
                      <a:r>
                        <a:rPr sz="2000" spc="-5" dirty="0">
                          <a:latin typeface="Arial"/>
                          <a:cs typeface="Arial"/>
                        </a:rPr>
                        <a:t>Movie  Reviewing</a:t>
                      </a:r>
                      <a:endParaRPr sz="200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dirty="0">
                        <a:latin typeface="Times New Roman"/>
                        <a:cs typeface="Times New Roman"/>
                      </a:endParaRPr>
                    </a:p>
                    <a:p>
                      <a:pPr marL="10160" algn="ctr">
                        <a:lnSpc>
                          <a:spcPct val="100000"/>
                        </a:lnSpc>
                      </a:pPr>
                      <a:r>
                        <a:rPr sz="2000" spc="-5" dirty="0">
                          <a:latin typeface="Arial"/>
                          <a:cs typeface="Arial"/>
                        </a:rPr>
                        <a:t>12</a:t>
                      </a:r>
                      <a:endParaRPr sz="2000" dirty="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343535" marR="227329" indent="-99060">
                        <a:lnSpc>
                          <a:spcPts val="1650"/>
                        </a:lnSpc>
                        <a:spcBef>
                          <a:spcPts val="740"/>
                        </a:spcBef>
                      </a:pPr>
                      <a:r>
                        <a:rPr sz="2000" spc="-5" dirty="0">
                          <a:latin typeface="Arial"/>
                          <a:cs typeface="Arial"/>
                        </a:rPr>
                        <a:t>Apache  Thrift</a:t>
                      </a:r>
                      <a:endParaRPr sz="2000" dirty="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81783">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marL="156845" marR="139065" indent="266065">
                        <a:lnSpc>
                          <a:spcPts val="1650"/>
                        </a:lnSpc>
                        <a:spcBef>
                          <a:spcPts val="740"/>
                        </a:spcBef>
                      </a:pPr>
                      <a:r>
                        <a:rPr sz="2000" spc="-5" dirty="0">
                          <a:latin typeface="Arial"/>
                          <a:cs typeface="Arial"/>
                        </a:rPr>
                        <a:t>Hotel  Reservation</a:t>
                      </a:r>
                      <a:endParaRPr sz="2000">
                        <a:latin typeface="Arial"/>
                        <a:cs typeface="Arial"/>
                      </a:endParaRPr>
                    </a:p>
                  </a:txBody>
                  <a:tcPr marL="0" marR="0" marT="939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a:latin typeface="Times New Roman"/>
                        <a:cs typeface="Times New Roman"/>
                      </a:endParaRPr>
                    </a:p>
                    <a:p>
                      <a:pPr marL="10160" algn="ctr">
                        <a:lnSpc>
                          <a:spcPct val="100000"/>
                        </a:lnSpc>
                      </a:pPr>
                      <a:r>
                        <a:rPr sz="2000" spc="-55" dirty="0">
                          <a:latin typeface="Arial"/>
                          <a:cs typeface="Arial"/>
                        </a:rPr>
                        <a:t>11</a:t>
                      </a:r>
                      <a:endParaRPr sz="200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dirty="0">
                        <a:latin typeface="Times New Roman"/>
                        <a:cs typeface="Times New Roman"/>
                      </a:endParaRPr>
                    </a:p>
                    <a:p>
                      <a:pPr marL="10795" algn="ctr">
                        <a:lnSpc>
                          <a:spcPct val="100000"/>
                        </a:lnSpc>
                      </a:pPr>
                      <a:r>
                        <a:rPr sz="2000" spc="-5" dirty="0">
                          <a:latin typeface="Arial"/>
                          <a:cs typeface="Arial"/>
                        </a:rPr>
                        <a:t>gRPC</a:t>
                      </a:r>
                      <a:endParaRPr sz="2000" dirty="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783">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a:latin typeface="Times New Roman"/>
                        <a:cs typeface="Times New Roman"/>
                      </a:endParaRPr>
                    </a:p>
                    <a:p>
                      <a:pPr marL="142240">
                        <a:lnSpc>
                          <a:spcPct val="100000"/>
                        </a:lnSpc>
                      </a:pPr>
                      <a:r>
                        <a:rPr sz="2000" spc="-5" dirty="0">
                          <a:latin typeface="Arial"/>
                          <a:cs typeface="Arial"/>
                        </a:rPr>
                        <a:t>HipsterShop</a:t>
                      </a:r>
                      <a:endParaRPr sz="200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a:latin typeface="Times New Roman"/>
                        <a:cs typeface="Times New Roman"/>
                      </a:endParaRPr>
                    </a:p>
                    <a:p>
                      <a:pPr marL="10160" algn="ctr">
                        <a:lnSpc>
                          <a:spcPct val="100000"/>
                        </a:lnSpc>
                      </a:pPr>
                      <a:r>
                        <a:rPr sz="2000" spc="-5" dirty="0">
                          <a:latin typeface="Arial"/>
                          <a:cs typeface="Arial"/>
                        </a:rPr>
                        <a:t>13</a:t>
                      </a:r>
                      <a:endParaRPr sz="200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tc>
                  <a:txBody>
                    <a:bodyPr/>
                    <a:lstStyle>
                      <a:lvl1pPr marL="0" algn="l" defTabSz="914400">
                        <a:defRPr sz="1800" kern="1200">
                          <a:solidFill>
                            <a:schemeClr val="tx1"/>
                          </a:solidFill>
                          <a:latin typeface="Calibri"/>
                        </a:defRPr>
                      </a:lvl1pPr>
                      <a:lvl2pPr marL="457200" algn="l" defTabSz="914400">
                        <a:defRPr sz="1800" kern="1200">
                          <a:solidFill>
                            <a:schemeClr val="tx1"/>
                          </a:solidFill>
                          <a:latin typeface="Calibri"/>
                        </a:defRPr>
                      </a:lvl2pPr>
                      <a:lvl3pPr marL="914400" algn="l" defTabSz="914400">
                        <a:defRPr sz="1800" kern="1200">
                          <a:solidFill>
                            <a:schemeClr val="tx1"/>
                          </a:solidFill>
                          <a:latin typeface="Calibri"/>
                        </a:defRPr>
                      </a:lvl3pPr>
                      <a:lvl4pPr marL="1371600" algn="l" defTabSz="914400">
                        <a:defRPr sz="1800" kern="1200">
                          <a:solidFill>
                            <a:schemeClr val="tx1"/>
                          </a:solidFill>
                          <a:latin typeface="Calibri"/>
                        </a:defRPr>
                      </a:lvl4pPr>
                      <a:lvl5pPr marL="1828800" algn="l" defTabSz="914400">
                        <a:defRPr sz="1800" kern="1200">
                          <a:solidFill>
                            <a:schemeClr val="tx1"/>
                          </a:solidFill>
                          <a:latin typeface="Calibri"/>
                        </a:defRPr>
                      </a:lvl5pPr>
                      <a:lvl6pPr marL="2286000" algn="l" defTabSz="914400">
                        <a:defRPr sz="1800" kern="1200">
                          <a:solidFill>
                            <a:schemeClr val="tx1"/>
                          </a:solidFill>
                          <a:latin typeface="Calibri"/>
                        </a:defRPr>
                      </a:lvl6pPr>
                      <a:lvl7pPr marL="2743200" algn="l" defTabSz="914400">
                        <a:defRPr sz="1800" kern="1200">
                          <a:solidFill>
                            <a:schemeClr val="tx1"/>
                          </a:solidFill>
                          <a:latin typeface="Calibri"/>
                        </a:defRPr>
                      </a:lvl7pPr>
                      <a:lvl8pPr marL="3200400" algn="l" defTabSz="914400">
                        <a:defRPr sz="1800" kern="1200">
                          <a:solidFill>
                            <a:schemeClr val="tx1"/>
                          </a:solidFill>
                          <a:latin typeface="Calibri"/>
                        </a:defRPr>
                      </a:lvl8pPr>
                      <a:lvl9pPr marL="3657600" algn="l" defTabSz="914400">
                        <a:defRPr sz="1800" kern="1200">
                          <a:solidFill>
                            <a:schemeClr val="tx1"/>
                          </a:solidFill>
                          <a:latin typeface="Calibri"/>
                        </a:defRPr>
                      </a:lvl9pPr>
                    </a:lstStyle>
                    <a:p>
                      <a:pPr>
                        <a:lnSpc>
                          <a:spcPct val="100000"/>
                        </a:lnSpc>
                        <a:spcBef>
                          <a:spcPts val="50"/>
                        </a:spcBef>
                      </a:pPr>
                      <a:endParaRPr sz="1800" dirty="0">
                        <a:latin typeface="Times New Roman"/>
                        <a:cs typeface="Times New Roman"/>
                      </a:endParaRPr>
                    </a:p>
                    <a:p>
                      <a:pPr marL="10795" algn="ctr">
                        <a:lnSpc>
                          <a:spcPct val="100000"/>
                        </a:lnSpc>
                      </a:pPr>
                      <a:r>
                        <a:rPr sz="2000" spc="-5" dirty="0">
                          <a:latin typeface="Arial"/>
                          <a:cs typeface="Arial"/>
                        </a:rPr>
                        <a:t>gRPC</a:t>
                      </a:r>
                      <a:endParaRPr sz="2000" dirty="0">
                        <a:latin typeface="Arial"/>
                        <a:cs typeface="Arial"/>
                      </a:endParaRPr>
                    </a:p>
                  </a:txBody>
                  <a:tcPr marL="0" marR="0" marT="635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0153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42</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7" name="图片 6">
            <a:extLst>
              <a:ext uri="{FF2B5EF4-FFF2-40B4-BE49-F238E27FC236}">
                <a16:creationId xmlns:a16="http://schemas.microsoft.com/office/drawing/2014/main" id="{20DCBC26-2E9C-47B2-9816-059DAACE1BAF}"/>
              </a:ext>
            </a:extLst>
          </p:cNvPr>
          <p:cNvPicPr>
            <a:picLocks noChangeAspect="1"/>
          </p:cNvPicPr>
          <p:nvPr/>
        </p:nvPicPr>
        <p:blipFill>
          <a:blip r:embed="rId2"/>
          <a:stretch>
            <a:fillRect/>
          </a:stretch>
        </p:blipFill>
        <p:spPr>
          <a:xfrm>
            <a:off x="925606" y="1626093"/>
            <a:ext cx="5715000" cy="4181475"/>
          </a:xfrm>
          <a:prstGeom prst="rect">
            <a:avLst/>
          </a:prstGeom>
        </p:spPr>
      </p:pic>
    </p:spTree>
    <p:extLst>
      <p:ext uri="{BB962C8B-B14F-4D97-AF65-F5344CB8AC3E}">
        <p14:creationId xmlns:p14="http://schemas.microsoft.com/office/powerpoint/2010/main" val="583841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43</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7" name="图片 6">
            <a:extLst>
              <a:ext uri="{FF2B5EF4-FFF2-40B4-BE49-F238E27FC236}">
                <a16:creationId xmlns:a16="http://schemas.microsoft.com/office/drawing/2014/main" id="{B31473CF-1729-4983-A609-9B47CC864AFF}"/>
              </a:ext>
            </a:extLst>
          </p:cNvPr>
          <p:cNvPicPr>
            <a:picLocks noChangeAspect="1"/>
          </p:cNvPicPr>
          <p:nvPr/>
        </p:nvPicPr>
        <p:blipFill>
          <a:blip r:embed="rId2"/>
          <a:stretch>
            <a:fillRect/>
          </a:stretch>
        </p:blipFill>
        <p:spPr>
          <a:xfrm>
            <a:off x="838200" y="1552760"/>
            <a:ext cx="6013689" cy="4328142"/>
          </a:xfrm>
          <a:prstGeom prst="rect">
            <a:avLst/>
          </a:prstGeom>
        </p:spPr>
      </p:pic>
    </p:spTree>
    <p:extLst>
      <p:ext uri="{BB962C8B-B14F-4D97-AF65-F5344CB8AC3E}">
        <p14:creationId xmlns:p14="http://schemas.microsoft.com/office/powerpoint/2010/main" val="2075981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44</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7" name="图片 6">
            <a:extLst>
              <a:ext uri="{FF2B5EF4-FFF2-40B4-BE49-F238E27FC236}">
                <a16:creationId xmlns:a16="http://schemas.microsoft.com/office/drawing/2014/main" id="{63BC6F26-E433-4177-A9C3-82E41A76C045}"/>
              </a:ext>
            </a:extLst>
          </p:cNvPr>
          <p:cNvPicPr>
            <a:picLocks noChangeAspect="1"/>
          </p:cNvPicPr>
          <p:nvPr/>
        </p:nvPicPr>
        <p:blipFill>
          <a:blip r:embed="rId2"/>
          <a:stretch>
            <a:fillRect/>
          </a:stretch>
        </p:blipFill>
        <p:spPr>
          <a:xfrm>
            <a:off x="838200" y="1527978"/>
            <a:ext cx="5881932" cy="4162817"/>
          </a:xfrm>
          <a:prstGeom prst="rect">
            <a:avLst/>
          </a:prstGeom>
        </p:spPr>
      </p:pic>
    </p:spTree>
    <p:extLst>
      <p:ext uri="{BB962C8B-B14F-4D97-AF65-F5344CB8AC3E}">
        <p14:creationId xmlns:p14="http://schemas.microsoft.com/office/powerpoint/2010/main" val="3349168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45</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7" name="图片 6">
            <a:extLst>
              <a:ext uri="{FF2B5EF4-FFF2-40B4-BE49-F238E27FC236}">
                <a16:creationId xmlns:a16="http://schemas.microsoft.com/office/drawing/2014/main" id="{D121277B-C50A-43B1-A23B-42E7B72247AC}"/>
              </a:ext>
            </a:extLst>
          </p:cNvPr>
          <p:cNvPicPr>
            <a:picLocks noChangeAspect="1"/>
          </p:cNvPicPr>
          <p:nvPr/>
        </p:nvPicPr>
        <p:blipFill>
          <a:blip r:embed="rId2"/>
          <a:stretch>
            <a:fillRect/>
          </a:stretch>
        </p:blipFill>
        <p:spPr>
          <a:xfrm>
            <a:off x="838003" y="1725743"/>
            <a:ext cx="5573555" cy="3979164"/>
          </a:xfrm>
          <a:prstGeom prst="rect">
            <a:avLst/>
          </a:prstGeom>
        </p:spPr>
      </p:pic>
    </p:spTree>
    <p:extLst>
      <p:ext uri="{BB962C8B-B14F-4D97-AF65-F5344CB8AC3E}">
        <p14:creationId xmlns:p14="http://schemas.microsoft.com/office/powerpoint/2010/main" val="4086209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46</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7" name="图片 6">
            <a:extLst>
              <a:ext uri="{FF2B5EF4-FFF2-40B4-BE49-F238E27FC236}">
                <a16:creationId xmlns:a16="http://schemas.microsoft.com/office/drawing/2014/main" id="{823F14D2-7DC0-4C7A-8FD6-6684D12CF489}"/>
              </a:ext>
            </a:extLst>
          </p:cNvPr>
          <p:cNvPicPr>
            <a:picLocks noChangeAspect="1"/>
          </p:cNvPicPr>
          <p:nvPr/>
        </p:nvPicPr>
        <p:blipFill>
          <a:blip r:embed="rId2"/>
          <a:stretch>
            <a:fillRect/>
          </a:stretch>
        </p:blipFill>
        <p:spPr>
          <a:xfrm>
            <a:off x="838200" y="1734838"/>
            <a:ext cx="5343749" cy="3909097"/>
          </a:xfrm>
          <a:prstGeom prst="rect">
            <a:avLst/>
          </a:prstGeom>
        </p:spPr>
      </p:pic>
    </p:spTree>
    <p:extLst>
      <p:ext uri="{BB962C8B-B14F-4D97-AF65-F5344CB8AC3E}">
        <p14:creationId xmlns:p14="http://schemas.microsoft.com/office/powerpoint/2010/main" val="262399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47</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9FA056D7-B0FF-489F-9490-B12C33954732}"/>
              </a:ext>
            </a:extLst>
          </p:cNvPr>
          <p:cNvPicPr>
            <a:picLocks noChangeAspect="1"/>
          </p:cNvPicPr>
          <p:nvPr/>
        </p:nvPicPr>
        <p:blipFill>
          <a:blip r:embed="rId2"/>
          <a:stretch>
            <a:fillRect/>
          </a:stretch>
        </p:blipFill>
        <p:spPr>
          <a:xfrm>
            <a:off x="838200" y="1244688"/>
            <a:ext cx="8748441" cy="5111662"/>
          </a:xfrm>
          <a:prstGeom prst="rect">
            <a:avLst/>
          </a:prstGeom>
        </p:spPr>
      </p:pic>
    </p:spTree>
    <p:extLst>
      <p:ext uri="{BB962C8B-B14F-4D97-AF65-F5344CB8AC3E}">
        <p14:creationId xmlns:p14="http://schemas.microsoft.com/office/powerpoint/2010/main" val="657078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48</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EC86CB62-FA7C-49CC-93FC-4C2CB61D882F}"/>
              </a:ext>
            </a:extLst>
          </p:cNvPr>
          <p:cNvPicPr>
            <a:picLocks noChangeAspect="1"/>
          </p:cNvPicPr>
          <p:nvPr/>
        </p:nvPicPr>
        <p:blipFill>
          <a:blip r:embed="rId2"/>
          <a:stretch>
            <a:fillRect/>
          </a:stretch>
        </p:blipFill>
        <p:spPr>
          <a:xfrm>
            <a:off x="838200" y="1455019"/>
            <a:ext cx="8626588" cy="4523624"/>
          </a:xfrm>
          <a:prstGeom prst="rect">
            <a:avLst/>
          </a:prstGeom>
        </p:spPr>
      </p:pic>
    </p:spTree>
    <p:extLst>
      <p:ext uri="{BB962C8B-B14F-4D97-AF65-F5344CB8AC3E}">
        <p14:creationId xmlns:p14="http://schemas.microsoft.com/office/powerpoint/2010/main" val="2267895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49</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0C34ECE1-CA50-4322-954C-42BF2D510F0D}"/>
              </a:ext>
            </a:extLst>
          </p:cNvPr>
          <p:cNvPicPr>
            <a:picLocks noChangeAspect="1"/>
          </p:cNvPicPr>
          <p:nvPr/>
        </p:nvPicPr>
        <p:blipFill>
          <a:blip r:embed="rId2"/>
          <a:stretch>
            <a:fillRect/>
          </a:stretch>
        </p:blipFill>
        <p:spPr>
          <a:xfrm>
            <a:off x="838200" y="1455019"/>
            <a:ext cx="8846063" cy="4523624"/>
          </a:xfrm>
          <a:prstGeom prst="rect">
            <a:avLst/>
          </a:prstGeom>
        </p:spPr>
      </p:pic>
    </p:spTree>
    <p:extLst>
      <p:ext uri="{BB962C8B-B14F-4D97-AF65-F5344CB8AC3E}">
        <p14:creationId xmlns:p14="http://schemas.microsoft.com/office/powerpoint/2010/main" val="137733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FB1338ED-3F03-4704-AB5F-1BF16DA373F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5</a:t>
            </a:fld>
            <a:endParaRPr lang="zh-CN" altLang="en-US"/>
          </a:p>
        </p:txBody>
      </p:sp>
      <p:sp>
        <p:nvSpPr>
          <p:cNvPr id="7" name="文本框 6">
            <a:extLst>
              <a:ext uri="{FF2B5EF4-FFF2-40B4-BE49-F238E27FC236}">
                <a16:creationId xmlns:a16="http://schemas.microsoft.com/office/drawing/2014/main" id="{28EFBC50-3132-4879-B5CB-B53313F009D1}"/>
              </a:ext>
            </a:extLst>
          </p:cNvPr>
          <p:cNvSpPr txBox="1"/>
          <p:nvPr/>
        </p:nvSpPr>
        <p:spPr>
          <a:xfrm>
            <a:off x="838200" y="1324668"/>
            <a:ext cx="10515600" cy="646331"/>
          </a:xfrm>
          <a:prstGeom prst="rect">
            <a:avLst/>
          </a:prstGeom>
          <a:noFill/>
        </p:spPr>
        <p:txBody>
          <a:bodyPr wrap="square" rtlCol="0">
            <a:spAutoFit/>
          </a:bodyPr>
          <a:lstStyle/>
          <a:p>
            <a:pPr algn="l"/>
            <a:r>
              <a:rPr lang="en-US" altLang="zh-CN" sz="3600" b="0" i="0" dirty="0">
                <a:solidFill>
                  <a:srgbClr val="000000"/>
                </a:solidFill>
                <a:effectLst/>
                <a:latin typeface="Linux Libertine"/>
              </a:rPr>
              <a:t>Microservice</a:t>
            </a:r>
          </a:p>
        </p:txBody>
      </p:sp>
      <p:sp>
        <p:nvSpPr>
          <p:cNvPr id="3" name="文本框 2">
            <a:extLst>
              <a:ext uri="{FF2B5EF4-FFF2-40B4-BE49-F238E27FC236}">
                <a16:creationId xmlns:a16="http://schemas.microsoft.com/office/drawing/2014/main" id="{C9A4D475-A924-49EF-AF29-443EFA41CA34}"/>
              </a:ext>
            </a:extLst>
          </p:cNvPr>
          <p:cNvSpPr txBox="1"/>
          <p:nvPr/>
        </p:nvSpPr>
        <p:spPr>
          <a:xfrm>
            <a:off x="838200" y="2073349"/>
            <a:ext cx="10515601" cy="523220"/>
          </a:xfrm>
          <a:prstGeom prst="rect">
            <a:avLst/>
          </a:prstGeom>
          <a:noFill/>
        </p:spPr>
        <p:txBody>
          <a:bodyPr wrap="square" rtlCol="0">
            <a:spAutoFit/>
          </a:bodyPr>
          <a:lstStyle/>
          <a:p>
            <a:endParaRPr lang="zh-CN" altLang="en-US" sz="2800" dirty="0"/>
          </a:p>
        </p:txBody>
      </p:sp>
      <p:sp>
        <p:nvSpPr>
          <p:cNvPr id="10" name="文本框 9">
            <a:extLst>
              <a:ext uri="{FF2B5EF4-FFF2-40B4-BE49-F238E27FC236}">
                <a16:creationId xmlns:a16="http://schemas.microsoft.com/office/drawing/2014/main" id="{91252980-843F-4D83-BBFA-C780830CDA17}"/>
              </a:ext>
            </a:extLst>
          </p:cNvPr>
          <p:cNvSpPr txBox="1"/>
          <p:nvPr/>
        </p:nvSpPr>
        <p:spPr>
          <a:xfrm>
            <a:off x="925033" y="2109222"/>
            <a:ext cx="10428767" cy="2246769"/>
          </a:xfrm>
          <a:prstGeom prst="rect">
            <a:avLst/>
          </a:prstGeom>
          <a:noFill/>
        </p:spPr>
        <p:txBody>
          <a:bodyPr wrap="square" rtlCol="0">
            <a:spAutoFit/>
          </a:bodyPr>
          <a:lstStyle/>
          <a:p>
            <a:r>
              <a:rPr lang="en-US" altLang="zh-CN" sz="2800" b="0" i="1" dirty="0">
                <a:solidFill>
                  <a:srgbClr val="050505"/>
                </a:solidFill>
                <a:effectLst/>
                <a:latin typeface="Lato" panose="020F0502020204030203" pitchFamily="34" charset="0"/>
              </a:rPr>
              <a:t>In short, the microservice architectural style is an approach to developing a single application as a suite of small services, each running in its own process and communicating with lightweight mechanisms, often an HTTP resource API.</a:t>
            </a:r>
            <a:br>
              <a:rPr lang="en-US" altLang="zh-CN" sz="2800" b="0" i="1" dirty="0">
                <a:solidFill>
                  <a:srgbClr val="050505"/>
                </a:solidFill>
                <a:effectLst/>
                <a:latin typeface="Lato" panose="020F0502020204030203" pitchFamily="34" charset="0"/>
              </a:rPr>
            </a:br>
            <a:r>
              <a:rPr lang="en-US" altLang="zh-CN" sz="2800" b="0" i="1" dirty="0">
                <a:solidFill>
                  <a:srgbClr val="050505"/>
                </a:solidFill>
                <a:effectLst/>
                <a:latin typeface="Lato" panose="020F0502020204030203" pitchFamily="34" charset="0"/>
              </a:rPr>
              <a:t>                                                                                       ------Martin Fowler</a:t>
            </a:r>
            <a:endParaRPr lang="zh-CN" altLang="en-US" sz="2800" dirty="0"/>
          </a:p>
        </p:txBody>
      </p:sp>
    </p:spTree>
    <p:extLst>
      <p:ext uri="{BB962C8B-B14F-4D97-AF65-F5344CB8AC3E}">
        <p14:creationId xmlns:p14="http://schemas.microsoft.com/office/powerpoint/2010/main" val="1328718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50</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BBCC7A72-F097-4B42-BBBC-3E529EC2BDEE}"/>
              </a:ext>
            </a:extLst>
          </p:cNvPr>
          <p:cNvPicPr>
            <a:picLocks noChangeAspect="1"/>
          </p:cNvPicPr>
          <p:nvPr/>
        </p:nvPicPr>
        <p:blipFill>
          <a:blip r:embed="rId2"/>
          <a:stretch>
            <a:fillRect/>
          </a:stretch>
        </p:blipFill>
        <p:spPr>
          <a:xfrm>
            <a:off x="838200" y="1455019"/>
            <a:ext cx="8833870" cy="4523624"/>
          </a:xfrm>
          <a:prstGeom prst="rect">
            <a:avLst/>
          </a:prstGeom>
        </p:spPr>
      </p:pic>
    </p:spTree>
    <p:extLst>
      <p:ext uri="{BB962C8B-B14F-4D97-AF65-F5344CB8AC3E}">
        <p14:creationId xmlns:p14="http://schemas.microsoft.com/office/powerpoint/2010/main" val="126602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51</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70C78188-D869-4E71-B11B-A33CC764970F}"/>
              </a:ext>
            </a:extLst>
          </p:cNvPr>
          <p:cNvPicPr>
            <a:picLocks noChangeAspect="1"/>
          </p:cNvPicPr>
          <p:nvPr/>
        </p:nvPicPr>
        <p:blipFill>
          <a:blip r:embed="rId2"/>
          <a:stretch>
            <a:fillRect/>
          </a:stretch>
        </p:blipFill>
        <p:spPr>
          <a:xfrm>
            <a:off x="838200" y="1455019"/>
            <a:ext cx="8614395" cy="4523624"/>
          </a:xfrm>
          <a:prstGeom prst="rect">
            <a:avLst/>
          </a:prstGeom>
        </p:spPr>
      </p:pic>
    </p:spTree>
    <p:extLst>
      <p:ext uri="{BB962C8B-B14F-4D97-AF65-F5344CB8AC3E}">
        <p14:creationId xmlns:p14="http://schemas.microsoft.com/office/powerpoint/2010/main" val="379633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52</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2B5AC0E8-4603-4F77-9063-7CF55AFA44F3}"/>
              </a:ext>
            </a:extLst>
          </p:cNvPr>
          <p:cNvPicPr>
            <a:picLocks noChangeAspect="1"/>
          </p:cNvPicPr>
          <p:nvPr/>
        </p:nvPicPr>
        <p:blipFill>
          <a:blip r:embed="rId2"/>
          <a:stretch>
            <a:fillRect/>
          </a:stretch>
        </p:blipFill>
        <p:spPr>
          <a:xfrm>
            <a:off x="838200" y="1427584"/>
            <a:ext cx="8955800" cy="4578493"/>
          </a:xfrm>
          <a:prstGeom prst="rect">
            <a:avLst/>
          </a:prstGeom>
        </p:spPr>
      </p:pic>
    </p:spTree>
    <p:extLst>
      <p:ext uri="{BB962C8B-B14F-4D97-AF65-F5344CB8AC3E}">
        <p14:creationId xmlns:p14="http://schemas.microsoft.com/office/powerpoint/2010/main" val="3187051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53</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13391245-3D58-44EE-AFFB-7430CF18ADD0}"/>
              </a:ext>
            </a:extLst>
          </p:cNvPr>
          <p:cNvPicPr>
            <a:picLocks noChangeAspect="1"/>
          </p:cNvPicPr>
          <p:nvPr/>
        </p:nvPicPr>
        <p:blipFill>
          <a:blip r:embed="rId2"/>
          <a:stretch>
            <a:fillRect/>
          </a:stretch>
        </p:blipFill>
        <p:spPr>
          <a:xfrm>
            <a:off x="838200" y="1427584"/>
            <a:ext cx="9022862" cy="4578493"/>
          </a:xfrm>
          <a:prstGeom prst="rect">
            <a:avLst/>
          </a:prstGeom>
        </p:spPr>
      </p:pic>
    </p:spTree>
    <p:extLst>
      <p:ext uri="{BB962C8B-B14F-4D97-AF65-F5344CB8AC3E}">
        <p14:creationId xmlns:p14="http://schemas.microsoft.com/office/powerpoint/2010/main" val="3374951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54</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AF927049-964C-40C4-8F9E-6D8F116C045D}"/>
              </a:ext>
            </a:extLst>
          </p:cNvPr>
          <p:cNvPicPr>
            <a:picLocks noChangeAspect="1"/>
          </p:cNvPicPr>
          <p:nvPr/>
        </p:nvPicPr>
        <p:blipFill>
          <a:blip r:embed="rId2"/>
          <a:stretch>
            <a:fillRect/>
          </a:stretch>
        </p:blipFill>
        <p:spPr>
          <a:xfrm>
            <a:off x="838200" y="1790328"/>
            <a:ext cx="6529382" cy="3853006"/>
          </a:xfrm>
          <a:prstGeom prst="rect">
            <a:avLst/>
          </a:prstGeom>
        </p:spPr>
      </p:pic>
    </p:spTree>
    <p:extLst>
      <p:ext uri="{BB962C8B-B14F-4D97-AF65-F5344CB8AC3E}">
        <p14:creationId xmlns:p14="http://schemas.microsoft.com/office/powerpoint/2010/main" val="3486943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55</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3" name="图片 2">
            <a:extLst>
              <a:ext uri="{FF2B5EF4-FFF2-40B4-BE49-F238E27FC236}">
                <a16:creationId xmlns:a16="http://schemas.microsoft.com/office/drawing/2014/main" id="{669F1EB0-7A5E-4BD4-8A69-06C0274FD91E}"/>
              </a:ext>
            </a:extLst>
          </p:cNvPr>
          <p:cNvPicPr>
            <a:picLocks noChangeAspect="1"/>
          </p:cNvPicPr>
          <p:nvPr/>
        </p:nvPicPr>
        <p:blipFill>
          <a:blip r:embed="rId2"/>
          <a:stretch>
            <a:fillRect/>
          </a:stretch>
        </p:blipFill>
        <p:spPr>
          <a:xfrm>
            <a:off x="838200" y="1790328"/>
            <a:ext cx="8974090" cy="3853006"/>
          </a:xfrm>
          <a:prstGeom prst="rect">
            <a:avLst/>
          </a:prstGeom>
        </p:spPr>
      </p:pic>
    </p:spTree>
    <p:extLst>
      <p:ext uri="{BB962C8B-B14F-4D97-AF65-F5344CB8AC3E}">
        <p14:creationId xmlns:p14="http://schemas.microsoft.com/office/powerpoint/2010/main" val="384041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734F63E-DD3B-4D4E-AF75-CA9BFBE1365E}"/>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83C9DA9-AF2B-4EF1-A55B-ABEA757ADBCD}"/>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7C73EE-F32E-4EAE-B095-7C7EE48D9D59}"/>
              </a:ext>
            </a:extLst>
          </p:cNvPr>
          <p:cNvSpPr>
            <a:spLocks noGrp="1"/>
          </p:cNvSpPr>
          <p:nvPr>
            <p:ph type="sldNum" sz="quarter" idx="12"/>
          </p:nvPr>
        </p:nvSpPr>
        <p:spPr/>
        <p:txBody>
          <a:bodyPr/>
          <a:lstStyle/>
          <a:p>
            <a:fld id="{9121FD29-422F-4C06-A400-AB8263BE8C66}" type="slidenum">
              <a:rPr lang="zh-CN" altLang="en-US" smtClean="0"/>
              <a:t>56</a:t>
            </a:fld>
            <a:endParaRPr lang="zh-CN" altLang="en-US"/>
          </a:p>
        </p:txBody>
      </p:sp>
      <p:sp>
        <p:nvSpPr>
          <p:cNvPr id="8" name="标题 1">
            <a:extLst>
              <a:ext uri="{FF2B5EF4-FFF2-40B4-BE49-F238E27FC236}">
                <a16:creationId xmlns:a16="http://schemas.microsoft.com/office/drawing/2014/main" id="{A9E82EB0-D3EB-4A37-BDAD-12CCD4D42A8C}"/>
              </a:ext>
            </a:extLst>
          </p:cNvPr>
          <p:cNvSpPr>
            <a:spLocks noGrp="1"/>
          </p:cNvSpPr>
          <p:nvPr>
            <p:ph type="title"/>
          </p:nvPr>
        </p:nvSpPr>
        <p:spPr>
          <a:xfrm>
            <a:off x="838200" y="388797"/>
            <a:ext cx="10515600" cy="688515"/>
          </a:xfrm>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Evaluation</a:t>
            </a:r>
            <a:endParaRPr lang="zh-CN" altLang="en-US" dirty="0"/>
          </a:p>
        </p:txBody>
      </p:sp>
      <p:pic>
        <p:nvPicPr>
          <p:cNvPr id="2" name="图片 1">
            <a:extLst>
              <a:ext uri="{FF2B5EF4-FFF2-40B4-BE49-F238E27FC236}">
                <a16:creationId xmlns:a16="http://schemas.microsoft.com/office/drawing/2014/main" id="{EB32B5CE-7508-4809-93B0-1B43D17570DB}"/>
              </a:ext>
            </a:extLst>
          </p:cNvPr>
          <p:cNvPicPr>
            <a:picLocks noChangeAspect="1"/>
          </p:cNvPicPr>
          <p:nvPr/>
        </p:nvPicPr>
        <p:blipFill>
          <a:blip r:embed="rId2"/>
          <a:stretch>
            <a:fillRect/>
          </a:stretch>
        </p:blipFill>
        <p:spPr>
          <a:xfrm>
            <a:off x="838200" y="1790328"/>
            <a:ext cx="8900931" cy="3853006"/>
          </a:xfrm>
          <a:prstGeom prst="rect">
            <a:avLst/>
          </a:prstGeom>
        </p:spPr>
      </p:pic>
    </p:spTree>
    <p:extLst>
      <p:ext uri="{BB962C8B-B14F-4D97-AF65-F5344CB8AC3E}">
        <p14:creationId xmlns:p14="http://schemas.microsoft.com/office/powerpoint/2010/main" val="2872183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1162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2021/9/15</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dirty="0"/>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57</a:t>
            </a:fld>
            <a:endParaRPr lang="zh-CN" altLang="en-US"/>
          </a:p>
        </p:txBody>
      </p:sp>
    </p:spTree>
    <p:extLst>
      <p:ext uri="{BB962C8B-B14F-4D97-AF65-F5344CB8AC3E}">
        <p14:creationId xmlns:p14="http://schemas.microsoft.com/office/powerpoint/2010/main" val="3225004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B321DC6-24C7-4DCE-A0AF-ECD2AE00BC49}"/>
              </a:ext>
            </a:extLst>
          </p:cNvPr>
          <p:cNvSpPr>
            <a:spLocks noGrp="1"/>
          </p:cNvSpPr>
          <p:nvPr>
            <p:ph type="title"/>
          </p:nvPr>
        </p:nvSpPr>
        <p:spPr/>
        <p:txBody>
          <a:bodyPr/>
          <a:lstStyle/>
          <a:p>
            <a:r>
              <a:rPr lang="en-US" altLang="zh-CN" dirty="0" err="1"/>
              <a:t>Conclution</a:t>
            </a:r>
            <a:r>
              <a:rPr lang="en-US" altLang="zh-CN" dirty="0"/>
              <a:t> </a:t>
            </a:r>
            <a:endParaRPr lang="zh-CN" altLang="en-US" dirty="0"/>
          </a:p>
        </p:txBody>
      </p:sp>
      <p:sp>
        <p:nvSpPr>
          <p:cNvPr id="54" name="内容占位符 2">
            <a:extLst>
              <a:ext uri="{FF2B5EF4-FFF2-40B4-BE49-F238E27FC236}">
                <a16:creationId xmlns:a16="http://schemas.microsoft.com/office/drawing/2014/main" id="{BE4C9E95-7102-4225-88A8-94A83B5D3AFC}"/>
              </a:ext>
            </a:extLst>
          </p:cNvPr>
          <p:cNvSpPr>
            <a:spLocks noGrp="1"/>
          </p:cNvSpPr>
          <p:nvPr>
            <p:ph idx="1"/>
          </p:nvPr>
        </p:nvSpPr>
        <p:spPr>
          <a:xfrm>
            <a:off x="838200" y="1197212"/>
            <a:ext cx="10515600" cy="4963126"/>
          </a:xfrm>
        </p:spPr>
        <p:txBody>
          <a:bodyPr>
            <a:normAutofit fontScale="92500"/>
          </a:bodyPr>
          <a:lstStyle/>
          <a:p>
            <a:pPr marL="12700">
              <a:lnSpc>
                <a:spcPct val="100000"/>
              </a:lnSpc>
              <a:spcBef>
                <a:spcPts val="100"/>
              </a:spcBef>
            </a:pPr>
            <a:r>
              <a:rPr lang="en-US" altLang="zh-CN" dirty="0" err="1"/>
              <a:t>Nightcore</a:t>
            </a:r>
            <a:r>
              <a:rPr lang="en-US" altLang="zh-CN" dirty="0"/>
              <a:t> is a </a:t>
            </a:r>
            <a:r>
              <a:rPr lang="en-US" altLang="zh-CN" dirty="0" err="1"/>
              <a:t>FaaS</a:t>
            </a:r>
            <a:r>
              <a:rPr lang="en-US" altLang="zh-CN" dirty="0"/>
              <a:t> runtime for </a:t>
            </a:r>
            <a:r>
              <a:rPr lang="en-US" altLang="zh-CN" dirty="0" err="1"/>
              <a:t>μs</a:t>
            </a:r>
            <a:r>
              <a:rPr lang="en-US" altLang="zh-CN" dirty="0"/>
              <a:t>-scale microservices</a:t>
            </a:r>
          </a:p>
          <a:p>
            <a:pPr marL="12700">
              <a:lnSpc>
                <a:spcPct val="100000"/>
              </a:lnSpc>
              <a:spcBef>
                <a:spcPts val="100"/>
              </a:spcBef>
            </a:pPr>
            <a:endParaRPr lang="en-US" altLang="zh-CN" dirty="0"/>
          </a:p>
          <a:p>
            <a:pPr marL="12700">
              <a:lnSpc>
                <a:spcPct val="100000"/>
              </a:lnSpc>
              <a:spcBef>
                <a:spcPts val="100"/>
              </a:spcBef>
            </a:pPr>
            <a:r>
              <a:rPr lang="en-US" altLang="zh-CN" dirty="0" err="1"/>
              <a:t>Nightcore</a:t>
            </a:r>
            <a:r>
              <a:rPr lang="en-US" altLang="zh-CN" dirty="0"/>
              <a:t> includes diverse techniques to eliminate </a:t>
            </a:r>
            <a:r>
              <a:rPr lang="en-US" altLang="zh-CN" dirty="0" err="1"/>
              <a:t>μs</a:t>
            </a:r>
            <a:r>
              <a:rPr lang="en-US" altLang="zh-CN" dirty="0"/>
              <a:t>-scale overheads</a:t>
            </a:r>
          </a:p>
          <a:p>
            <a:pPr marL="0" indent="0">
              <a:lnSpc>
                <a:spcPct val="100000"/>
              </a:lnSpc>
              <a:spcBef>
                <a:spcPts val="100"/>
              </a:spcBef>
              <a:buNone/>
            </a:pPr>
            <a:endParaRPr lang="en-US" altLang="zh-CN" dirty="0"/>
          </a:p>
          <a:p>
            <a:pPr marL="12700">
              <a:lnSpc>
                <a:spcPct val="100000"/>
              </a:lnSpc>
              <a:spcBef>
                <a:spcPts val="100"/>
              </a:spcBef>
            </a:pPr>
            <a:r>
              <a:rPr lang="en-US" altLang="zh-CN" dirty="0" err="1"/>
              <a:t>Nightcore</a:t>
            </a:r>
            <a:r>
              <a:rPr lang="en-US" altLang="zh-CN" dirty="0"/>
              <a:t> achieves 1.4x–2.9x higher throughput than containerized RPC servers,  and up to 69% reduction in tail latency</a:t>
            </a:r>
          </a:p>
          <a:p>
            <a:pPr marL="0" indent="0">
              <a:lnSpc>
                <a:spcPct val="100000"/>
              </a:lnSpc>
              <a:spcBef>
                <a:spcPts val="100"/>
              </a:spcBef>
              <a:buNone/>
            </a:pPr>
            <a:br>
              <a:rPr lang="en-US" altLang="zh-CN" dirty="0"/>
            </a:br>
            <a:endParaRPr lang="en-US" altLang="zh-CN" dirty="0"/>
          </a:p>
        </p:txBody>
      </p:sp>
    </p:spTree>
    <p:extLst>
      <p:ext uri="{BB962C8B-B14F-4D97-AF65-F5344CB8AC3E}">
        <p14:creationId xmlns:p14="http://schemas.microsoft.com/office/powerpoint/2010/main" val="3503158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5F945EC-6519-4CD9-80AE-E5F413FB60DC}"/>
              </a:ext>
            </a:extLst>
          </p:cNvPr>
          <p:cNvSpPr>
            <a:spLocks noGrp="1"/>
          </p:cNvSpPr>
          <p:nvPr>
            <p:ph type="sldNum" sz="quarter" idx="12"/>
          </p:nvPr>
        </p:nvSpPr>
        <p:spPr/>
        <p:txBody>
          <a:bodyPr/>
          <a:lstStyle/>
          <a:p>
            <a:fld id="{9121FD29-422F-4C06-A400-AB8263BE8C66}" type="slidenum">
              <a:rPr lang="zh-CN" altLang="en-US" smtClean="0"/>
              <a:t>59</a:t>
            </a:fld>
            <a:endParaRPr lang="zh-CN" altLang="en-US"/>
          </a:p>
        </p:txBody>
      </p:sp>
      <p:sp>
        <p:nvSpPr>
          <p:cNvPr id="5" name="文本框 4">
            <a:extLst>
              <a:ext uri="{FF2B5EF4-FFF2-40B4-BE49-F238E27FC236}">
                <a16:creationId xmlns:a16="http://schemas.microsoft.com/office/drawing/2014/main" id="{FCB4AAED-3402-4286-8B10-BBCE5AED3B83}"/>
              </a:ext>
            </a:extLst>
          </p:cNvPr>
          <p:cNvSpPr txBox="1"/>
          <p:nvPr/>
        </p:nvSpPr>
        <p:spPr>
          <a:xfrm>
            <a:off x="3655909" y="2921168"/>
            <a:ext cx="4880182" cy="1015663"/>
          </a:xfrm>
          <a:prstGeom prst="rect">
            <a:avLst/>
          </a:prstGeom>
          <a:noFill/>
        </p:spPr>
        <p:txBody>
          <a:bodyPr wrap="none" rtlCol="0">
            <a:spAutoFit/>
          </a:bodyPr>
          <a:lstStyle/>
          <a:p>
            <a:r>
              <a:rPr lang="en-US" altLang="zh-CN" sz="6000" b="1" dirty="0"/>
              <a:t>THANK YOU</a:t>
            </a:r>
            <a:endParaRPr lang="zh-CN" altLang="en-US" sz="6000" b="1" dirty="0"/>
          </a:p>
        </p:txBody>
      </p:sp>
      <p:sp>
        <p:nvSpPr>
          <p:cNvPr id="2" name="日期占位符 1">
            <a:extLst>
              <a:ext uri="{FF2B5EF4-FFF2-40B4-BE49-F238E27FC236}">
                <a16:creationId xmlns:a16="http://schemas.microsoft.com/office/drawing/2014/main" id="{9424CAD8-5E1F-4C31-A983-0F408FFC13D3}"/>
              </a:ext>
            </a:extLst>
          </p:cNvPr>
          <p:cNvSpPr>
            <a:spLocks noGrp="1"/>
          </p:cNvSpPr>
          <p:nvPr>
            <p:ph type="dt" sz="half" idx="10"/>
          </p:nvPr>
        </p:nvSpPr>
        <p:spPr/>
        <p:txBody>
          <a:bodyPr/>
          <a:lstStyle/>
          <a:p>
            <a:fld id="{50374477-318F-4FCC-B5CE-A80566BBEA09}" type="datetime1">
              <a:rPr lang="zh-CN" altLang="en-US" smtClean="0"/>
              <a:t>2021/9/15</a:t>
            </a:fld>
            <a:endParaRPr lang="zh-CN" altLang="en-US"/>
          </a:p>
        </p:txBody>
      </p:sp>
      <p:sp>
        <p:nvSpPr>
          <p:cNvPr id="3" name="页脚占位符 2">
            <a:extLst>
              <a:ext uri="{FF2B5EF4-FFF2-40B4-BE49-F238E27FC236}">
                <a16:creationId xmlns:a16="http://schemas.microsoft.com/office/drawing/2014/main" id="{B99ED5ED-2626-4AC6-92BB-01218E101F60}"/>
              </a:ext>
            </a:extLst>
          </p:cNvPr>
          <p:cNvSpPr>
            <a:spLocks noGrp="1"/>
          </p:cNvSpPr>
          <p:nvPr>
            <p:ph type="ftr" sz="quarter" idx="11"/>
          </p:nvPr>
        </p:nvSpPr>
        <p:spPr/>
        <p:txBody>
          <a:bodyPr/>
          <a:lstStyle/>
          <a:p>
            <a:r>
              <a:rPr lang="en-US" altLang="zh-CN"/>
              <a:t>USTC-Reading-Group</a:t>
            </a:r>
            <a:endParaRPr lang="zh-CN" altLang="en-US" dirty="0"/>
          </a:p>
        </p:txBody>
      </p:sp>
    </p:spTree>
    <p:extLst>
      <p:ext uri="{BB962C8B-B14F-4D97-AF65-F5344CB8AC3E}">
        <p14:creationId xmlns:p14="http://schemas.microsoft.com/office/powerpoint/2010/main" val="37281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FB1338ED-3F03-4704-AB5F-1BF16DA373F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6</a:t>
            </a:fld>
            <a:endParaRPr lang="zh-CN" altLang="en-US"/>
          </a:p>
        </p:txBody>
      </p:sp>
      <p:pic>
        <p:nvPicPr>
          <p:cNvPr id="7" name="图片 6">
            <a:extLst>
              <a:ext uri="{FF2B5EF4-FFF2-40B4-BE49-F238E27FC236}">
                <a16:creationId xmlns:a16="http://schemas.microsoft.com/office/drawing/2014/main" id="{F6C093C8-7F7C-4D6C-8889-A474A59C7654}"/>
              </a:ext>
            </a:extLst>
          </p:cNvPr>
          <p:cNvPicPr>
            <a:picLocks noChangeAspect="1"/>
          </p:cNvPicPr>
          <p:nvPr/>
        </p:nvPicPr>
        <p:blipFill>
          <a:blip r:embed="rId3"/>
          <a:stretch>
            <a:fillRect/>
          </a:stretch>
        </p:blipFill>
        <p:spPr>
          <a:xfrm>
            <a:off x="153197" y="1594202"/>
            <a:ext cx="5789607" cy="4147380"/>
          </a:xfrm>
          <a:prstGeom prst="rect">
            <a:avLst/>
          </a:prstGeom>
        </p:spPr>
      </p:pic>
      <p:pic>
        <p:nvPicPr>
          <p:cNvPr id="8" name="图片 7">
            <a:extLst>
              <a:ext uri="{FF2B5EF4-FFF2-40B4-BE49-F238E27FC236}">
                <a16:creationId xmlns:a16="http://schemas.microsoft.com/office/drawing/2014/main" id="{F32480C1-70F2-4EBB-AAC2-33DA75CE52EE}"/>
              </a:ext>
            </a:extLst>
          </p:cNvPr>
          <p:cNvPicPr>
            <a:picLocks noChangeAspect="1"/>
          </p:cNvPicPr>
          <p:nvPr/>
        </p:nvPicPr>
        <p:blipFill>
          <a:blip r:embed="rId4"/>
          <a:stretch>
            <a:fillRect/>
          </a:stretch>
        </p:blipFill>
        <p:spPr>
          <a:xfrm>
            <a:off x="6096000" y="1827256"/>
            <a:ext cx="5942803" cy="3914326"/>
          </a:xfrm>
          <a:prstGeom prst="rect">
            <a:avLst/>
          </a:prstGeom>
        </p:spPr>
      </p:pic>
    </p:spTree>
    <p:extLst>
      <p:ext uri="{BB962C8B-B14F-4D97-AF65-F5344CB8AC3E}">
        <p14:creationId xmlns:p14="http://schemas.microsoft.com/office/powerpoint/2010/main" val="25732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B8C7A40-B280-4486-ABCD-D0AA59ADA21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1C162EB3-3E5D-4980-A009-1B8DFAFD590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38E0D876-AAE9-44B8-B26D-5D2423E79D34}"/>
              </a:ext>
            </a:extLst>
          </p:cNvPr>
          <p:cNvSpPr>
            <a:spLocks noGrp="1"/>
          </p:cNvSpPr>
          <p:nvPr>
            <p:ph type="sldNum" sz="quarter" idx="12"/>
          </p:nvPr>
        </p:nvSpPr>
        <p:spPr/>
        <p:txBody>
          <a:bodyPr/>
          <a:lstStyle/>
          <a:p>
            <a:fld id="{9121FD29-422F-4C06-A400-AB8263BE8C66}" type="slidenum">
              <a:rPr lang="zh-CN" altLang="en-US" smtClean="0"/>
              <a:t>7</a:t>
            </a:fld>
            <a:endParaRPr lang="zh-CN" altLang="en-US"/>
          </a:p>
        </p:txBody>
      </p:sp>
      <p:sp>
        <p:nvSpPr>
          <p:cNvPr id="7" name="标题 1">
            <a:extLst>
              <a:ext uri="{FF2B5EF4-FFF2-40B4-BE49-F238E27FC236}">
                <a16:creationId xmlns:a16="http://schemas.microsoft.com/office/drawing/2014/main" id="{D8AE8DCE-E1F9-4B0F-8D7D-EA268D4F20A0}"/>
              </a:ext>
            </a:extLst>
          </p:cNvPr>
          <p:cNvSpPr>
            <a:spLocks noGrp="1"/>
          </p:cNvSpPr>
          <p:nvPr>
            <p:ph type="title"/>
          </p:nvPr>
        </p:nvSpPr>
        <p:spPr>
          <a:xfrm>
            <a:off x="838200" y="388797"/>
            <a:ext cx="10515600" cy="688515"/>
          </a:xfrm>
        </p:spPr>
        <p:txBody>
          <a:bodyPr>
            <a:normAutofit/>
          </a:bodyPr>
          <a:lstStyle/>
          <a:p>
            <a:r>
              <a:rPr lang="en-US" altLang="zh-CN" dirty="0"/>
              <a:t>Background</a:t>
            </a:r>
            <a:endParaRPr lang="zh-CN" altLang="en-US" dirty="0"/>
          </a:p>
        </p:txBody>
      </p:sp>
      <p:sp>
        <p:nvSpPr>
          <p:cNvPr id="8" name="文本框 7">
            <a:extLst>
              <a:ext uri="{FF2B5EF4-FFF2-40B4-BE49-F238E27FC236}">
                <a16:creationId xmlns:a16="http://schemas.microsoft.com/office/drawing/2014/main" id="{A71B140A-8B82-4795-A6C0-6E7D6A9B1089}"/>
              </a:ext>
            </a:extLst>
          </p:cNvPr>
          <p:cNvSpPr txBox="1"/>
          <p:nvPr/>
        </p:nvSpPr>
        <p:spPr>
          <a:xfrm>
            <a:off x="838200" y="1440934"/>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t>RPC</a:t>
            </a:r>
            <a:r>
              <a:rPr lang="zh-CN" altLang="en-US" sz="3200" dirty="0"/>
              <a:t>（</a:t>
            </a:r>
            <a:r>
              <a:rPr lang="en-US" altLang="zh-CN" sz="3200" i="0" dirty="0">
                <a:solidFill>
                  <a:srgbClr val="000000"/>
                </a:solidFill>
                <a:effectLst/>
                <a:latin typeface="Linux Libertine"/>
              </a:rPr>
              <a:t>Remote procedure call</a:t>
            </a:r>
            <a:r>
              <a:rPr lang="zh-CN" altLang="en-US" sz="3200" i="0" dirty="0">
                <a:solidFill>
                  <a:srgbClr val="000000"/>
                </a:solidFill>
                <a:effectLst/>
                <a:latin typeface="Linux Libertine"/>
              </a:rPr>
              <a:t>）</a:t>
            </a:r>
            <a:endParaRPr lang="en-US" altLang="zh-CN" sz="3200" i="0" dirty="0">
              <a:solidFill>
                <a:srgbClr val="000000"/>
              </a:solidFill>
              <a:effectLst/>
              <a:latin typeface="Linux Libertine"/>
            </a:endParaRPr>
          </a:p>
        </p:txBody>
      </p:sp>
      <p:pic>
        <p:nvPicPr>
          <p:cNvPr id="9" name="图片 8">
            <a:extLst>
              <a:ext uri="{FF2B5EF4-FFF2-40B4-BE49-F238E27FC236}">
                <a16:creationId xmlns:a16="http://schemas.microsoft.com/office/drawing/2014/main" id="{D89EA55E-451C-48ED-9826-9F4663CC4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05" y="2389331"/>
            <a:ext cx="6461922" cy="3621334"/>
          </a:xfrm>
          <a:prstGeom prst="rect">
            <a:avLst/>
          </a:prstGeom>
        </p:spPr>
      </p:pic>
    </p:spTree>
    <p:extLst>
      <p:ext uri="{BB962C8B-B14F-4D97-AF65-F5344CB8AC3E}">
        <p14:creationId xmlns:p14="http://schemas.microsoft.com/office/powerpoint/2010/main" val="354989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FB1338ED-3F03-4704-AB5F-1BF16DA373F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8</a:t>
            </a:fld>
            <a:endParaRPr lang="zh-CN" altLang="en-US"/>
          </a:p>
        </p:txBody>
      </p:sp>
      <p:sp>
        <p:nvSpPr>
          <p:cNvPr id="3" name="文本框 2">
            <a:extLst>
              <a:ext uri="{FF2B5EF4-FFF2-40B4-BE49-F238E27FC236}">
                <a16:creationId xmlns:a16="http://schemas.microsoft.com/office/drawing/2014/main" id="{C9A4D475-A924-49EF-AF29-443EFA41CA34}"/>
              </a:ext>
            </a:extLst>
          </p:cNvPr>
          <p:cNvSpPr txBox="1"/>
          <p:nvPr/>
        </p:nvSpPr>
        <p:spPr>
          <a:xfrm>
            <a:off x="838200" y="2073349"/>
            <a:ext cx="10515601" cy="523220"/>
          </a:xfrm>
          <a:prstGeom prst="rect">
            <a:avLst/>
          </a:prstGeom>
          <a:noFill/>
        </p:spPr>
        <p:txBody>
          <a:bodyPr wrap="square" rtlCol="0">
            <a:spAutoFit/>
          </a:bodyPr>
          <a:lstStyle/>
          <a:p>
            <a:endParaRPr lang="zh-CN" altLang="en-US" sz="2800" dirty="0"/>
          </a:p>
        </p:txBody>
      </p:sp>
      <p:sp>
        <p:nvSpPr>
          <p:cNvPr id="8" name="文本框 7">
            <a:extLst>
              <a:ext uri="{FF2B5EF4-FFF2-40B4-BE49-F238E27FC236}">
                <a16:creationId xmlns:a16="http://schemas.microsoft.com/office/drawing/2014/main" id="{476787B7-3496-4D7B-B720-A494C4E7FD72}"/>
              </a:ext>
            </a:extLst>
          </p:cNvPr>
          <p:cNvSpPr txBox="1"/>
          <p:nvPr/>
        </p:nvSpPr>
        <p:spPr>
          <a:xfrm>
            <a:off x="838200" y="1252165"/>
            <a:ext cx="10666228" cy="646331"/>
          </a:xfrm>
          <a:prstGeom prst="rect">
            <a:avLst/>
          </a:prstGeom>
          <a:noFill/>
        </p:spPr>
        <p:txBody>
          <a:bodyPr wrap="square" rtlCol="0">
            <a:spAutoFit/>
          </a:bodyPr>
          <a:lstStyle/>
          <a:p>
            <a:pPr algn="l"/>
            <a:r>
              <a:rPr lang="en-US" altLang="zh-CN" sz="3600" b="0" i="0" dirty="0">
                <a:solidFill>
                  <a:srgbClr val="000000"/>
                </a:solidFill>
                <a:effectLst/>
                <a:latin typeface="Linux Libertine"/>
              </a:rPr>
              <a:t>Serverless</a:t>
            </a:r>
            <a:r>
              <a:rPr lang="en-US" altLang="zh-CN" sz="3200" b="0" i="0" dirty="0">
                <a:solidFill>
                  <a:srgbClr val="000000"/>
                </a:solidFill>
                <a:effectLst/>
                <a:latin typeface="Linux Libertine"/>
              </a:rPr>
              <a:t> computing</a:t>
            </a:r>
          </a:p>
        </p:txBody>
      </p:sp>
      <p:pic>
        <p:nvPicPr>
          <p:cNvPr id="1026" name="Picture 2">
            <a:extLst>
              <a:ext uri="{FF2B5EF4-FFF2-40B4-BE49-F238E27FC236}">
                <a16:creationId xmlns:a16="http://schemas.microsoft.com/office/drawing/2014/main" id="{2EEAE016-8AF5-4A59-A70C-B8B9CD5BC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447141"/>
            <a:ext cx="6528603" cy="307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0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FB1338ED-3F03-4704-AB5F-1BF16DA373F8}"/>
              </a:ext>
            </a:extLst>
          </p:cNvPr>
          <p:cNvSpPr>
            <a:spLocks noGrp="1"/>
          </p:cNvSpPr>
          <p:nvPr>
            <p:ph type="dt" sz="half" idx="10"/>
          </p:nvPr>
        </p:nvSpPr>
        <p:spPr/>
        <p:txBody>
          <a:bodyPr/>
          <a:lstStyle/>
          <a:p>
            <a:fld id="{6FF1AEA0-AC91-465D-8F90-FBA394D73BF0}" type="datetime1">
              <a:rPr lang="zh-CN" altLang="en-US" smtClean="0"/>
              <a:t>2021/9/15</a:t>
            </a:fld>
            <a:endParaRPr lang="zh-CN" altLang="en-US"/>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9</a:t>
            </a:fld>
            <a:endParaRPr lang="zh-CN" altLang="en-US"/>
          </a:p>
        </p:txBody>
      </p:sp>
      <p:sp>
        <p:nvSpPr>
          <p:cNvPr id="7" name="文本框 6">
            <a:extLst>
              <a:ext uri="{FF2B5EF4-FFF2-40B4-BE49-F238E27FC236}">
                <a16:creationId xmlns:a16="http://schemas.microsoft.com/office/drawing/2014/main" id="{0596DAC0-5156-40D5-B9E3-B5079CEC8EFE}"/>
              </a:ext>
            </a:extLst>
          </p:cNvPr>
          <p:cNvSpPr txBox="1"/>
          <p:nvPr/>
        </p:nvSpPr>
        <p:spPr>
          <a:xfrm>
            <a:off x="838200" y="1905506"/>
            <a:ext cx="10515600" cy="1077218"/>
          </a:xfrm>
          <a:prstGeom prst="rect">
            <a:avLst/>
          </a:prstGeom>
          <a:noFill/>
        </p:spPr>
        <p:txBody>
          <a:bodyPr wrap="square" rtlCol="0">
            <a:spAutoFit/>
          </a:bodyPr>
          <a:lstStyle/>
          <a:p>
            <a:r>
              <a:rPr lang="en-US" altLang="zh-CN" sz="3200" dirty="0"/>
              <a:t>a web function that will be used to monitor a data stream.</a:t>
            </a:r>
          </a:p>
          <a:p>
            <a:r>
              <a:rPr lang="en-US" altLang="zh-CN" sz="3200" dirty="0"/>
              <a:t> </a:t>
            </a:r>
          </a:p>
        </p:txBody>
      </p:sp>
      <p:sp>
        <p:nvSpPr>
          <p:cNvPr id="10" name="文本框 9">
            <a:extLst>
              <a:ext uri="{FF2B5EF4-FFF2-40B4-BE49-F238E27FC236}">
                <a16:creationId xmlns:a16="http://schemas.microsoft.com/office/drawing/2014/main" id="{9DAB8B51-58CE-450C-A2CC-86DD561F541E}"/>
              </a:ext>
            </a:extLst>
          </p:cNvPr>
          <p:cNvSpPr txBox="1"/>
          <p:nvPr/>
        </p:nvSpPr>
        <p:spPr>
          <a:xfrm>
            <a:off x="838200" y="1193800"/>
            <a:ext cx="6350000" cy="646331"/>
          </a:xfrm>
          <a:prstGeom prst="rect">
            <a:avLst/>
          </a:prstGeom>
          <a:noFill/>
        </p:spPr>
        <p:txBody>
          <a:bodyPr wrap="square" rtlCol="0">
            <a:spAutoFit/>
          </a:bodyPr>
          <a:lstStyle/>
          <a:p>
            <a:r>
              <a:rPr lang="en-US" altLang="zh-CN" sz="3600" b="1" dirty="0"/>
              <a:t>example</a:t>
            </a:r>
            <a:endParaRPr lang="zh-CN" altLang="en-US" b="1" dirty="0"/>
          </a:p>
        </p:txBody>
      </p:sp>
      <p:sp>
        <p:nvSpPr>
          <p:cNvPr id="17" name="文本框 16">
            <a:extLst>
              <a:ext uri="{FF2B5EF4-FFF2-40B4-BE49-F238E27FC236}">
                <a16:creationId xmlns:a16="http://schemas.microsoft.com/office/drawing/2014/main" id="{80FFA822-2B0D-4088-BEEF-A7D76BDF646C}"/>
              </a:ext>
            </a:extLst>
          </p:cNvPr>
          <p:cNvSpPr txBox="1"/>
          <p:nvPr/>
        </p:nvSpPr>
        <p:spPr>
          <a:xfrm>
            <a:off x="1093994" y="2668325"/>
            <a:ext cx="6094206" cy="400110"/>
          </a:xfrm>
          <a:prstGeom prst="rect">
            <a:avLst/>
          </a:prstGeom>
          <a:noFill/>
        </p:spPr>
        <p:txBody>
          <a:bodyPr wrap="square">
            <a:spAutoFit/>
          </a:bodyPr>
          <a:lstStyle/>
          <a:p>
            <a:r>
              <a:rPr lang="en-US" altLang="zh-CN" sz="2000" dirty="0"/>
              <a:t>traditional development</a:t>
            </a:r>
            <a:endParaRPr lang="en-US" altLang="zh-CN" sz="2000" b="0" i="0" dirty="0">
              <a:solidFill>
                <a:srgbClr val="000000"/>
              </a:solidFill>
              <a:effectLst/>
              <a:latin typeface="\5FAE软雅黑"/>
            </a:endParaRPr>
          </a:p>
        </p:txBody>
      </p:sp>
      <p:sp>
        <p:nvSpPr>
          <p:cNvPr id="19" name="文本框 18">
            <a:extLst>
              <a:ext uri="{FF2B5EF4-FFF2-40B4-BE49-F238E27FC236}">
                <a16:creationId xmlns:a16="http://schemas.microsoft.com/office/drawing/2014/main" id="{0C6DD7C2-E1FF-4D50-A14A-01406F91621A}"/>
              </a:ext>
            </a:extLst>
          </p:cNvPr>
          <p:cNvSpPr txBox="1"/>
          <p:nvPr/>
        </p:nvSpPr>
        <p:spPr>
          <a:xfrm>
            <a:off x="7470291" y="2709658"/>
            <a:ext cx="6094206" cy="369332"/>
          </a:xfrm>
          <a:prstGeom prst="rect">
            <a:avLst/>
          </a:prstGeom>
          <a:noFill/>
        </p:spPr>
        <p:txBody>
          <a:bodyPr wrap="square">
            <a:spAutoFit/>
          </a:bodyPr>
          <a:lstStyle/>
          <a:p>
            <a:r>
              <a:rPr lang="en-US" altLang="zh-CN" sz="1800" b="0" i="0" u="none" strike="noStrike" dirty="0">
                <a:solidFill>
                  <a:srgbClr val="FF0000"/>
                </a:solidFill>
                <a:effectLst/>
                <a:latin typeface="Open Sans" panose="020B0606030504020204" pitchFamily="34" charset="0"/>
              </a:rPr>
              <a:t>AWS Lambda </a:t>
            </a:r>
            <a:r>
              <a:rPr lang="en-US" altLang="zh-CN" sz="1800" dirty="0">
                <a:solidFill>
                  <a:srgbClr val="FF0000"/>
                </a:solidFill>
              </a:rPr>
              <a:t> </a:t>
            </a:r>
            <a:r>
              <a:rPr lang="en-US" altLang="zh-CN" sz="1800" dirty="0"/>
              <a:t>development</a:t>
            </a:r>
          </a:p>
        </p:txBody>
      </p:sp>
      <p:pic>
        <p:nvPicPr>
          <p:cNvPr id="27" name="图片 26">
            <a:extLst>
              <a:ext uri="{FF2B5EF4-FFF2-40B4-BE49-F238E27FC236}">
                <a16:creationId xmlns:a16="http://schemas.microsoft.com/office/drawing/2014/main" id="{F3407A60-0E2C-4D1D-95A4-73EE3FB56FD9}"/>
              </a:ext>
            </a:extLst>
          </p:cNvPr>
          <p:cNvPicPr>
            <a:picLocks noChangeAspect="1"/>
          </p:cNvPicPr>
          <p:nvPr/>
        </p:nvPicPr>
        <p:blipFill>
          <a:blip r:embed="rId3"/>
          <a:stretch>
            <a:fillRect/>
          </a:stretch>
        </p:blipFill>
        <p:spPr>
          <a:xfrm>
            <a:off x="7315247" y="3339953"/>
            <a:ext cx="628650" cy="1095375"/>
          </a:xfrm>
          <a:prstGeom prst="rect">
            <a:avLst/>
          </a:prstGeom>
        </p:spPr>
      </p:pic>
      <p:pic>
        <p:nvPicPr>
          <p:cNvPr id="29" name="图片 28">
            <a:extLst>
              <a:ext uri="{FF2B5EF4-FFF2-40B4-BE49-F238E27FC236}">
                <a16:creationId xmlns:a16="http://schemas.microsoft.com/office/drawing/2014/main" id="{75B44976-F2EE-4D33-B986-74D65E20EB9D}"/>
              </a:ext>
            </a:extLst>
          </p:cNvPr>
          <p:cNvPicPr>
            <a:picLocks noChangeAspect="1"/>
          </p:cNvPicPr>
          <p:nvPr/>
        </p:nvPicPr>
        <p:blipFill>
          <a:blip r:embed="rId4"/>
          <a:stretch>
            <a:fillRect/>
          </a:stretch>
        </p:blipFill>
        <p:spPr>
          <a:xfrm>
            <a:off x="9520518" y="3213172"/>
            <a:ext cx="2377065" cy="1040845"/>
          </a:xfrm>
          <a:prstGeom prst="rect">
            <a:avLst/>
          </a:prstGeom>
        </p:spPr>
      </p:pic>
      <p:grpSp>
        <p:nvGrpSpPr>
          <p:cNvPr id="37" name="组合 36">
            <a:extLst>
              <a:ext uri="{FF2B5EF4-FFF2-40B4-BE49-F238E27FC236}">
                <a16:creationId xmlns:a16="http://schemas.microsoft.com/office/drawing/2014/main" id="{4EDAA3C7-E97C-4239-88F6-ECAF44EDA3B6}"/>
              </a:ext>
            </a:extLst>
          </p:cNvPr>
          <p:cNvGrpSpPr/>
          <p:nvPr/>
        </p:nvGrpSpPr>
        <p:grpSpPr>
          <a:xfrm>
            <a:off x="880334" y="3226487"/>
            <a:ext cx="7368697" cy="2417681"/>
            <a:chOff x="1039273" y="3197855"/>
            <a:chExt cx="7368697" cy="2417681"/>
          </a:xfrm>
        </p:grpSpPr>
        <p:pic>
          <p:nvPicPr>
            <p:cNvPr id="26" name="图片 25">
              <a:extLst>
                <a:ext uri="{FF2B5EF4-FFF2-40B4-BE49-F238E27FC236}">
                  <a16:creationId xmlns:a16="http://schemas.microsoft.com/office/drawing/2014/main" id="{F385D955-7365-4B06-ADF6-DD249C051BF2}"/>
                </a:ext>
              </a:extLst>
            </p:cNvPr>
            <p:cNvPicPr>
              <a:picLocks noChangeAspect="1"/>
            </p:cNvPicPr>
            <p:nvPr/>
          </p:nvPicPr>
          <p:blipFill>
            <a:blip r:embed="rId3"/>
            <a:stretch>
              <a:fillRect/>
            </a:stretch>
          </p:blipFill>
          <p:spPr>
            <a:xfrm>
              <a:off x="1093994" y="3197855"/>
              <a:ext cx="628650" cy="1095375"/>
            </a:xfrm>
            <a:prstGeom prst="rect">
              <a:avLst/>
            </a:prstGeom>
          </p:spPr>
        </p:pic>
        <p:sp>
          <p:nvSpPr>
            <p:cNvPr id="31" name="矩形 30">
              <a:extLst>
                <a:ext uri="{FF2B5EF4-FFF2-40B4-BE49-F238E27FC236}">
                  <a16:creationId xmlns:a16="http://schemas.microsoft.com/office/drawing/2014/main" id="{715315AA-CC1A-41FB-9D4C-ADFC191A5EF9}"/>
                </a:ext>
              </a:extLst>
            </p:cNvPr>
            <p:cNvSpPr/>
            <p:nvPr/>
          </p:nvSpPr>
          <p:spPr>
            <a:xfrm>
              <a:off x="1865961" y="3197855"/>
              <a:ext cx="1430767"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function</a:t>
              </a:r>
              <a:endParaRPr lang="zh-CN" altLang="en-US" dirty="0"/>
            </a:p>
          </p:txBody>
        </p:sp>
        <p:sp>
          <p:nvSpPr>
            <p:cNvPr id="32" name="矩形 31">
              <a:extLst>
                <a:ext uri="{FF2B5EF4-FFF2-40B4-BE49-F238E27FC236}">
                  <a16:creationId xmlns:a16="http://schemas.microsoft.com/office/drawing/2014/main" id="{19AFB3B9-841B-4AB1-AF44-4BAA1361CACE}"/>
                </a:ext>
              </a:extLst>
            </p:cNvPr>
            <p:cNvSpPr/>
            <p:nvPr/>
          </p:nvSpPr>
          <p:spPr>
            <a:xfrm>
              <a:off x="1662889" y="4034030"/>
              <a:ext cx="1430767" cy="777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resources</a:t>
              </a:r>
              <a:endParaRPr lang="zh-CN" altLang="en-US" dirty="0"/>
            </a:p>
          </p:txBody>
        </p:sp>
        <p:sp>
          <p:nvSpPr>
            <p:cNvPr id="33" name="矩形 32">
              <a:extLst>
                <a:ext uri="{FF2B5EF4-FFF2-40B4-BE49-F238E27FC236}">
                  <a16:creationId xmlns:a16="http://schemas.microsoft.com/office/drawing/2014/main" id="{F3C3629C-E8FA-4EB8-BFCF-91988CE655DD}"/>
                </a:ext>
              </a:extLst>
            </p:cNvPr>
            <p:cNvSpPr/>
            <p:nvPr/>
          </p:nvSpPr>
          <p:spPr>
            <a:xfrm>
              <a:off x="1039273" y="4838296"/>
              <a:ext cx="1430767" cy="777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server</a:t>
              </a:r>
              <a:endParaRPr lang="zh-CN" altLang="en-US" dirty="0"/>
            </a:p>
          </p:txBody>
        </p:sp>
        <p:sp>
          <p:nvSpPr>
            <p:cNvPr id="34" name="箭头: 右弧形 33">
              <a:extLst>
                <a:ext uri="{FF2B5EF4-FFF2-40B4-BE49-F238E27FC236}">
                  <a16:creationId xmlns:a16="http://schemas.microsoft.com/office/drawing/2014/main" id="{80A8E1E6-FBDD-49E9-982E-AA9CE316D976}"/>
                </a:ext>
              </a:extLst>
            </p:cNvPr>
            <p:cNvSpPr/>
            <p:nvPr/>
          </p:nvSpPr>
          <p:spPr>
            <a:xfrm>
              <a:off x="4776905" y="3541356"/>
              <a:ext cx="935562" cy="15037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5" name="箭头: 右弧形 34">
              <a:extLst>
                <a:ext uri="{FF2B5EF4-FFF2-40B4-BE49-F238E27FC236}">
                  <a16:creationId xmlns:a16="http://schemas.microsoft.com/office/drawing/2014/main" id="{E5074718-8665-459C-8680-C0926428DCD4}"/>
                </a:ext>
              </a:extLst>
            </p:cNvPr>
            <p:cNvSpPr/>
            <p:nvPr/>
          </p:nvSpPr>
          <p:spPr>
            <a:xfrm flipH="1" flipV="1">
              <a:off x="3761899" y="3406716"/>
              <a:ext cx="1015006" cy="15646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文本框 35">
              <a:extLst>
                <a:ext uri="{FF2B5EF4-FFF2-40B4-BE49-F238E27FC236}">
                  <a16:creationId xmlns:a16="http://schemas.microsoft.com/office/drawing/2014/main" id="{36A6A0CA-ACAD-40B3-A74E-46B4E7D4BB07}"/>
                </a:ext>
              </a:extLst>
            </p:cNvPr>
            <p:cNvSpPr txBox="1"/>
            <p:nvPr/>
          </p:nvSpPr>
          <p:spPr>
            <a:xfrm>
              <a:off x="4338126" y="4034030"/>
              <a:ext cx="1361921" cy="461665"/>
            </a:xfrm>
            <a:prstGeom prst="rect">
              <a:avLst/>
            </a:prstGeom>
            <a:noFill/>
          </p:spPr>
          <p:txBody>
            <a:bodyPr wrap="square" rtlCol="0">
              <a:spAutoFit/>
            </a:bodyPr>
            <a:lstStyle/>
            <a:p>
              <a:r>
                <a:rPr lang="zh-CN" altLang="en-US" sz="2400" dirty="0"/>
                <a:t>维护</a:t>
              </a:r>
              <a:endParaRPr lang="zh-CN" altLang="en-US" dirty="0"/>
            </a:p>
          </p:txBody>
        </p:sp>
        <p:sp>
          <p:nvSpPr>
            <p:cNvPr id="38" name="矩形 37">
              <a:extLst>
                <a:ext uri="{FF2B5EF4-FFF2-40B4-BE49-F238E27FC236}">
                  <a16:creationId xmlns:a16="http://schemas.microsoft.com/office/drawing/2014/main" id="{1474C36D-C99A-4B8E-AC6E-E3AEA3C83D0C}"/>
                </a:ext>
              </a:extLst>
            </p:cNvPr>
            <p:cNvSpPr/>
            <p:nvPr/>
          </p:nvSpPr>
          <p:spPr>
            <a:xfrm>
              <a:off x="6977203" y="4464018"/>
              <a:ext cx="1430767" cy="7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function</a:t>
              </a:r>
              <a:endParaRPr lang="zh-CN" altLang="en-US" dirty="0"/>
            </a:p>
          </p:txBody>
        </p:sp>
      </p:grpSp>
      <p:cxnSp>
        <p:nvCxnSpPr>
          <p:cNvPr id="40" name="直接箭头连接符 39">
            <a:extLst>
              <a:ext uri="{FF2B5EF4-FFF2-40B4-BE49-F238E27FC236}">
                <a16:creationId xmlns:a16="http://schemas.microsoft.com/office/drawing/2014/main" id="{17BF6DC8-0865-4715-8D02-4D50A6DE2047}"/>
              </a:ext>
            </a:extLst>
          </p:cNvPr>
          <p:cNvCxnSpPr>
            <a:cxnSpLocks/>
          </p:cNvCxnSpPr>
          <p:nvPr/>
        </p:nvCxnSpPr>
        <p:spPr>
          <a:xfrm flipV="1">
            <a:off x="8154296" y="3887640"/>
            <a:ext cx="1550460" cy="17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429BBFE0-CB21-4C6D-AB92-D0D16D633123}"/>
              </a:ext>
            </a:extLst>
          </p:cNvPr>
          <p:cNvSpPr txBox="1"/>
          <p:nvPr/>
        </p:nvSpPr>
        <p:spPr>
          <a:xfrm>
            <a:off x="8153400" y="3460996"/>
            <a:ext cx="1551356" cy="369332"/>
          </a:xfrm>
          <a:prstGeom prst="rect">
            <a:avLst/>
          </a:prstGeom>
          <a:noFill/>
        </p:spPr>
        <p:txBody>
          <a:bodyPr wrap="square" rtlCol="0">
            <a:spAutoFit/>
          </a:bodyPr>
          <a:lstStyle/>
          <a:p>
            <a:r>
              <a:rPr lang="en-US" altLang="zh-CN" dirty="0"/>
              <a:t>Create  trigger</a:t>
            </a:r>
            <a:endParaRPr lang="zh-CN" altLang="en-US" dirty="0"/>
          </a:p>
        </p:txBody>
      </p:sp>
    </p:spTree>
    <p:extLst>
      <p:ext uri="{BB962C8B-B14F-4D97-AF65-F5344CB8AC3E}">
        <p14:creationId xmlns:p14="http://schemas.microsoft.com/office/powerpoint/2010/main" val="3645915515"/>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12575</TotalTime>
  <Words>3497</Words>
  <Application>Microsoft Office PowerPoint</Application>
  <PresentationFormat>宽屏</PresentationFormat>
  <Paragraphs>1052</Paragraphs>
  <Slides>59</Slides>
  <Notes>43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59</vt:i4>
      </vt:variant>
    </vt:vector>
  </HeadingPairs>
  <TitlesOfParts>
    <vt:vector size="73" baseType="lpstr">
      <vt:lpstr>\5FAE软雅黑</vt:lpstr>
      <vt:lpstr>Linux Libertine</vt:lpstr>
      <vt:lpstr>等线</vt:lpstr>
      <vt:lpstr>Microsoft YaHei</vt:lpstr>
      <vt:lpstr>Microsoft YaHei</vt:lpstr>
      <vt:lpstr>Arial</vt:lpstr>
      <vt:lpstr>Arial</vt:lpstr>
      <vt:lpstr>Cambria Math</vt:lpstr>
      <vt:lpstr>Gill Sans MT</vt:lpstr>
      <vt:lpstr>Lato</vt:lpstr>
      <vt:lpstr>Open Sans</vt:lpstr>
      <vt:lpstr>Sitka Display</vt:lpstr>
      <vt:lpstr>Times New Roman</vt:lpstr>
      <vt:lpstr>Office 主题​​</vt:lpstr>
      <vt:lpstr>PowerPoint 演示文稿</vt:lpstr>
      <vt:lpstr>Outline</vt:lpstr>
      <vt:lpstr>Outline</vt:lpstr>
      <vt:lpstr>Background</vt:lpstr>
      <vt:lpstr>Background</vt:lpstr>
      <vt:lpstr>Background</vt:lpstr>
      <vt:lpstr>Background</vt:lpstr>
      <vt:lpstr>Background</vt:lpstr>
      <vt:lpstr>Background</vt:lpstr>
      <vt:lpstr>Background</vt:lpstr>
      <vt:lpstr>Background</vt:lpstr>
      <vt:lpstr>Outline</vt:lpstr>
      <vt:lpstr>Motivation</vt:lpstr>
      <vt:lpstr>PowerPoint 演示文稿</vt:lpstr>
      <vt:lpstr>PowerPoint 演示文稿</vt:lpstr>
      <vt:lpstr>PowerPoint 演示文稿</vt:lpstr>
      <vt:lpstr>Motivation</vt:lpstr>
      <vt:lpstr>Motivation</vt:lpstr>
      <vt:lpstr>Motivation</vt:lpstr>
      <vt:lpstr>Motivation</vt:lpstr>
      <vt:lpstr>Outline</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Outline</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Outline</vt:lpstr>
      <vt:lpstr>Conclution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20200918报告</dc:title>
  <dc:creator>周泉</dc:creator>
  <cp:lastModifiedBy>948931090@qq.com</cp:lastModifiedBy>
  <cp:revision>757</cp:revision>
  <dcterms:created xsi:type="dcterms:W3CDTF">2020-09-17T23:09:22Z</dcterms:created>
  <dcterms:modified xsi:type="dcterms:W3CDTF">2021-09-15T08:57:14Z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