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83" r:id="rId2"/>
    <p:sldId id="756" r:id="rId3"/>
    <p:sldId id="757" r:id="rId4"/>
    <p:sldId id="762" r:id="rId5"/>
    <p:sldId id="760" r:id="rId6"/>
    <p:sldId id="758" r:id="rId7"/>
    <p:sldId id="759" r:id="rId8"/>
    <p:sldId id="763" r:id="rId9"/>
    <p:sldId id="764" r:id="rId10"/>
    <p:sldId id="766" r:id="rId11"/>
    <p:sldId id="761" r:id="rId12"/>
    <p:sldId id="765" r:id="rId13"/>
    <p:sldId id="767" r:id="rId14"/>
    <p:sldId id="768" r:id="rId15"/>
    <p:sldId id="769" r:id="rId16"/>
    <p:sldId id="771" r:id="rId17"/>
    <p:sldId id="772" r:id="rId18"/>
    <p:sldId id="773" r:id="rId19"/>
    <p:sldId id="774" r:id="rId20"/>
    <p:sldId id="775" r:id="rId21"/>
    <p:sldId id="776" r:id="rId22"/>
    <p:sldId id="777" r:id="rId23"/>
    <p:sldId id="801" r:id="rId24"/>
    <p:sldId id="779" r:id="rId25"/>
    <p:sldId id="780" r:id="rId26"/>
    <p:sldId id="781" r:id="rId27"/>
    <p:sldId id="782" r:id="rId28"/>
    <p:sldId id="783" r:id="rId29"/>
    <p:sldId id="802" r:id="rId30"/>
    <p:sldId id="788" r:id="rId31"/>
    <p:sldId id="785" r:id="rId32"/>
    <p:sldId id="786" r:id="rId33"/>
    <p:sldId id="787" r:id="rId34"/>
    <p:sldId id="789" r:id="rId35"/>
    <p:sldId id="803" r:id="rId36"/>
    <p:sldId id="791" r:id="rId37"/>
    <p:sldId id="792" r:id="rId38"/>
    <p:sldId id="793" r:id="rId39"/>
    <p:sldId id="794" r:id="rId40"/>
    <p:sldId id="795" r:id="rId41"/>
    <p:sldId id="796" r:id="rId42"/>
    <p:sldId id="797" r:id="rId43"/>
    <p:sldId id="798" r:id="rId44"/>
    <p:sldId id="799" r:id="rId45"/>
    <p:sldId id="800" r:id="rId46"/>
    <p:sldId id="733" r:id="rId47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95"/>
    <a:srgbClr val="0066FF"/>
    <a:srgbClr val="70AD47"/>
    <a:srgbClr val="99FF99"/>
    <a:srgbClr val="CC99FF"/>
    <a:srgbClr val="A38ACB"/>
    <a:srgbClr val="9FBFE5"/>
    <a:srgbClr val="F6AD8E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4514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7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AEBC78DE-1DC0-4D6B-8689-9C515C91F495}" type="slidenum">
              <a:rPr lang="en-US" altLang="en-US" sz="1200"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98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3583E4AE-C4A5-4EA5-9AFA-731EAAB561D2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16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77DB5D69-F8D6-4C26-85D6-767918C24F1F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50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CF6A6D43-E854-4244-BCA9-544E3B302544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9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0B3BD0B9-173C-4AB5-B022-FE6C48EAE958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1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2F5237A5-16F5-4443-9A29-C4AC6C2DC0B6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9EE9A8CC-E45F-47C2-BEA9-6F0CEA37C0A9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79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fld id="{2BAE856F-6FA1-460F-B0BA-8217DA16336A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38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CA5C-F5B9-4FB8-B972-D19A9036A724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B037BF6-5B95-4697-BA6B-A068ACCA49B4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46661B7-07C2-46CF-B51B-4F9F16798ECA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sz="48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aseline="0">
                <a:latin typeface="Gill Sans MT" panose="020B0502020104020203" pitchFamily="34" charset="0"/>
              </a:defRPr>
            </a:lvl1pPr>
            <a:lvl2pPr marL="685800" indent="-228600">
              <a:buFont typeface="Gill Sans MT" panose="020B0502020104020203" pitchFamily="34" charset="0"/>
              <a:buChar char="-"/>
              <a:defRPr sz="2800" baseline="0">
                <a:latin typeface="Gill Sans MT" panose="020B0502020104020203" pitchFamily="34" charset="0"/>
              </a:defRPr>
            </a:lvl2pPr>
            <a:lvl3pPr>
              <a:defRPr sz="2400" baseline="0">
                <a:latin typeface="Gill Sans MT" panose="020B0502020104020203" pitchFamily="34" charset="0"/>
              </a:defRPr>
            </a:lvl3pPr>
            <a:lvl4pPr>
              <a:defRPr sz="2000" baseline="0">
                <a:latin typeface="Gill Sans MT" panose="020B0502020104020203" pitchFamily="34" charset="0"/>
              </a:defRPr>
            </a:lvl4pPr>
            <a:lvl5pPr>
              <a:defRPr sz="2000"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16F338-8175-4FE0-BCAD-50367351381C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5F80-C845-471A-B939-5535566C858B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D6-5AE8-438F-AFA0-CC4F1FA5EF55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5897-0937-46EA-82B4-749C74B3F37B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E2DEB59-D93D-43C1-9209-9EB54E031D00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E06E1FB-23DA-4366-BCFA-00C5D2D10D57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3C38204-107F-4BF4-A1F7-5DCE3B5FA919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24A5A87-CBD2-4A6F-9915-08CE1633B296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C529-7E23-4191-8F7F-93B84F1C26DF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is.io/topics/distlock" TargetMode="External"/><Relationship Id="rId2" Type="http://schemas.openxmlformats.org/officeDocument/2006/relationships/hyperlink" Target="https://github.com/coreos/etc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ul.i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97682" y="1038630"/>
            <a:ext cx="919649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6 – Concurrency control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3566" y="3744889"/>
            <a:ext cx="190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Cheng Li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Transaction </a:t>
            </a:r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histories have to </a:t>
            </a:r>
            <a:r>
              <a:rPr lang="en-US" dirty="0" smtClean="0"/>
              <a:t>be considered:</a:t>
            </a:r>
          </a:p>
          <a:p>
            <a:pPr lvl="1"/>
            <a:r>
              <a:rPr lang="en-US" dirty="0" smtClean="0"/>
              <a:t>local histories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history</a:t>
            </a:r>
          </a:p>
          <a:p>
            <a:r>
              <a:rPr lang="en-US" dirty="0" smtClean="0"/>
              <a:t>For </a:t>
            </a:r>
            <a:r>
              <a:rPr lang="en-US" dirty="0"/>
              <a:t>global transactions (i.e., global history) to be </a:t>
            </a:r>
            <a:r>
              <a:rPr lang="en-US" dirty="0" smtClean="0"/>
              <a:t>serializable, two </a:t>
            </a:r>
            <a:r>
              <a:rPr lang="en-US" dirty="0"/>
              <a:t>conditions are </a:t>
            </a:r>
            <a:r>
              <a:rPr lang="en-US" dirty="0" smtClean="0"/>
              <a:t>necessary: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local history should be </a:t>
            </a:r>
            <a:r>
              <a:rPr lang="en-US" dirty="0" smtClean="0"/>
              <a:t>serializable.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conflicting operations should be in the same relative order in all </a:t>
            </a:r>
            <a:r>
              <a:rPr lang="en-US" dirty="0" smtClean="0"/>
              <a:t>of the </a:t>
            </a:r>
            <a:r>
              <a:rPr lang="en-US" dirty="0"/>
              <a:t>local histories where they appear together.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6EA-8233-47FC-9D0E-60092ECB1F3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5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concurrency control techniques </a:t>
            </a:r>
            <a:r>
              <a:rPr lang="en-US" dirty="0" smtClean="0"/>
              <a:t>are </a:t>
            </a:r>
            <a:r>
              <a:rPr lang="en-US" dirty="0"/>
              <a:t>used to ensure noninterference or isolation of concurrently executing </a:t>
            </a:r>
            <a:r>
              <a:rPr lang="en-US" dirty="0" smtClean="0"/>
              <a:t>transactions.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concurrency control</a:t>
            </a:r>
            <a:endParaRPr lang="en-US" dirty="0" smtClean="0"/>
          </a:p>
          <a:p>
            <a:pPr lvl="2"/>
            <a:r>
              <a:rPr lang="en-US" dirty="0" smtClean="0"/>
              <a:t>Lock-based </a:t>
            </a:r>
            <a:r>
              <a:rPr lang="en-US" dirty="0" smtClean="0"/>
              <a:t>concurrency control protocol</a:t>
            </a:r>
          </a:p>
          <a:p>
            <a:pPr lvl="2"/>
            <a:r>
              <a:rPr lang="en-US" dirty="0" smtClean="0"/>
              <a:t>Timestamp-based concurrency control </a:t>
            </a:r>
            <a:r>
              <a:rPr lang="en-US" dirty="0" smtClean="0"/>
              <a:t>protocol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Optimistic</a:t>
            </a:r>
            <a:r>
              <a:rPr lang="en-US" dirty="0"/>
              <a:t> concurrency </a:t>
            </a:r>
            <a:r>
              <a:rPr lang="en-US" dirty="0" smtClean="0"/>
              <a:t>control</a:t>
            </a:r>
            <a:endParaRPr lang="en-US" dirty="0" smtClean="0"/>
          </a:p>
          <a:p>
            <a:pPr lvl="1"/>
            <a:r>
              <a:rPr lang="en-US" dirty="0" smtClean="0"/>
              <a:t>Multi-version </a:t>
            </a:r>
            <a:r>
              <a:rPr lang="en-US" dirty="0"/>
              <a:t>concurrency control </a:t>
            </a:r>
            <a:r>
              <a:rPr lang="en-US" dirty="0" smtClean="0"/>
              <a:t>protocol</a:t>
            </a:r>
          </a:p>
          <a:p>
            <a:pPr lvl="2"/>
            <a:r>
              <a:rPr lang="en-US" dirty="0" smtClean="0"/>
              <a:t>can be either </a:t>
            </a:r>
            <a:r>
              <a:rPr lang="en-US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optimistic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0A7D-ACD7-427D-8252-22C273FF129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7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Locking-Based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lock is a mechanism to control concurrent access to a data item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Data items can be locked in two modes :</a:t>
            </a:r>
          </a:p>
          <a:p>
            <a:pPr>
              <a:buFont typeface="Monotype Sorts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    </a:t>
            </a:r>
            <a:r>
              <a:rPr lang="en-US" altLang="en-US" dirty="0">
                <a:ea typeface="ＭＳ Ｐゴシック" panose="020B0600070205080204" pitchFamily="34" charset="-128"/>
              </a:rPr>
              <a:t>1</a:t>
            </a:r>
            <a:r>
              <a:rPr lang="en-US" altLang="en-US" i="1" dirty="0">
                <a:ea typeface="ＭＳ Ｐゴシック" panose="020B0600070205080204" pitchFamily="34" charset="-128"/>
              </a:rPr>
              <a:t>.  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exclusive</a:t>
            </a:r>
            <a:r>
              <a:rPr lang="en-US" altLang="en-US" i="1" dirty="0">
                <a:ea typeface="ＭＳ Ｐゴシック" panose="020B0600070205080204" pitchFamily="34" charset="-128"/>
              </a:rPr>
              <a:t> (X) mode</a:t>
            </a:r>
            <a:r>
              <a:rPr lang="en-US" altLang="en-US" dirty="0">
                <a:ea typeface="ＭＳ Ｐゴシック" panose="020B0600070205080204" pitchFamily="34" charset="-128"/>
              </a:rPr>
              <a:t>. Data item can be both read as well as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written. X-lock is requested using </a:t>
            </a:r>
            <a:r>
              <a:rPr lang="en-US" altLang="en-US" b="1" dirty="0">
                <a:ea typeface="ＭＳ Ｐゴシック" panose="020B0600070205080204" pitchFamily="34" charset="-128"/>
              </a:rPr>
              <a:t> lock-X</a:t>
            </a:r>
            <a:r>
              <a:rPr lang="en-US" altLang="en-US" dirty="0">
                <a:ea typeface="ＭＳ Ｐゴシック" panose="020B0600070205080204" pitchFamily="34" charset="-128"/>
              </a:rPr>
              <a:t> instruction.</a:t>
            </a:r>
          </a:p>
          <a:p>
            <a:pPr>
              <a:buFont typeface="Monotype Sorts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    </a:t>
            </a:r>
            <a:r>
              <a:rPr lang="en-US" altLang="en-US" dirty="0"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ea typeface="ＭＳ Ｐゴシック" panose="020B0600070205080204" pitchFamily="34" charset="-128"/>
              </a:rPr>
              <a:t>.  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shared</a:t>
            </a:r>
            <a:r>
              <a:rPr lang="en-US" altLang="en-US" i="1" dirty="0">
                <a:ea typeface="ＭＳ Ｐゴシック" panose="020B0600070205080204" pitchFamily="34" charset="-128"/>
              </a:rPr>
              <a:t> (S) mode</a:t>
            </a:r>
            <a:r>
              <a:rPr lang="en-US" altLang="en-US" dirty="0">
                <a:ea typeface="ＭＳ Ｐゴシック" panose="020B0600070205080204" pitchFamily="34" charset="-128"/>
              </a:rPr>
              <a:t>. Data item can only be read. S-lock is         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requested using </a:t>
            </a:r>
            <a:r>
              <a:rPr lang="en-US" altLang="en-US" b="1" dirty="0">
                <a:ea typeface="ＭＳ Ｐゴシック" panose="020B0600070205080204" pitchFamily="34" charset="-128"/>
              </a:rPr>
              <a:t> lock-S</a:t>
            </a:r>
            <a:r>
              <a:rPr lang="en-US" altLang="en-US" dirty="0">
                <a:ea typeface="ＭＳ Ｐゴシック" panose="020B0600070205080204" pitchFamily="34" charset="-128"/>
              </a:rPr>
              <a:t> instruction.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Lock requests are made to the concurrency-control manager by the programmer. Transaction can proceed only after request is granted.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1541-48E9-4B72-BA29-463E45044ABE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3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Lock-Based Protocols (Cont.)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Lock-compatibility matrix</a:t>
            </a:r>
          </a:p>
          <a:p>
            <a:endParaRPr lang="en-US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 transaction may be granted a lock on an item if the requested lock is compatible with locks already held on the item by other transactions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Any number of transactions can hold shared locks on an item,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But if any transaction holds an exclusive on the item no other transaction may hold any lock on the item.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a lock cannot be granted, the requesting transaction is made to wait till all incompatible locks held by other transactions have been released.  The lock is then granted.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F13-9FA7-4AB7-893C-803010BCCD44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67" y="1733323"/>
            <a:ext cx="211296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FC70-5DF4-4D5B-BC95-A811693A264E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0" y="1317524"/>
            <a:ext cx="7460050" cy="4672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7313" y="5988744"/>
            <a:ext cx="1007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Granularity of locks and degrees of consistency in a shared data base. Technical report, IBM, 1976.</a:t>
            </a:r>
          </a:p>
        </p:txBody>
      </p:sp>
    </p:spTree>
    <p:extLst>
      <p:ext uri="{BB962C8B-B14F-4D97-AF65-F5344CB8AC3E}">
        <p14:creationId xmlns:p14="http://schemas.microsoft.com/office/powerpoint/2010/main" val="21317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the partial schedule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Neither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 nor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 can make progress — executing  </a:t>
            </a:r>
            <a:r>
              <a:rPr lang="en-US" altLang="en-US" b="1" dirty="0">
                <a:ea typeface="ＭＳ Ｐゴシック" panose="020B0600070205080204" pitchFamily="34" charset="-128"/>
              </a:rPr>
              <a:t>lock-S</a:t>
            </a:r>
            <a:r>
              <a:rPr lang="en-US" altLang="en-US" i="1" dirty="0">
                <a:ea typeface="ＭＳ Ｐゴシック" panose="020B0600070205080204" pitchFamily="34" charset="-128"/>
              </a:rPr>
              <a:t>(B)</a:t>
            </a:r>
            <a:r>
              <a:rPr lang="en-US" altLang="en-US" dirty="0">
                <a:ea typeface="ＭＳ Ｐゴシック" panose="020B0600070205080204" pitchFamily="34" charset="-128"/>
              </a:rPr>
              <a:t> causes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 to wait for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 to release its lock on </a:t>
            </a:r>
            <a:r>
              <a:rPr lang="en-US" altLang="en-US" i="1" dirty="0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, while executing  </a:t>
            </a:r>
            <a:r>
              <a:rPr lang="en-US" altLang="en-US" b="1" dirty="0">
                <a:ea typeface="ＭＳ Ｐゴシック" panose="020B0600070205080204" pitchFamily="34" charset="-128"/>
              </a:rPr>
              <a:t>lock-X</a:t>
            </a:r>
            <a:r>
              <a:rPr lang="en-US" altLang="en-US" i="1" dirty="0">
                <a:ea typeface="ＭＳ Ｐゴシック" panose="020B0600070205080204" pitchFamily="34" charset="-128"/>
              </a:rPr>
              <a:t>(A)</a:t>
            </a:r>
            <a:r>
              <a:rPr lang="en-US" altLang="en-US" dirty="0">
                <a:ea typeface="ＭＳ Ｐゴシック" panose="020B0600070205080204" pitchFamily="34" charset="-128"/>
              </a:rPr>
              <a:t> causes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 to wait for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 to release its lock on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Such a situation is called a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deadlock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handle a deadlock one of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 or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 must be rolled back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its locks released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23A4-333F-49EA-92A6-92FD8F65973C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Picture 1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82" y="1256699"/>
            <a:ext cx="29606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37" y="2167132"/>
            <a:ext cx="3264068" cy="12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Deadlock Management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Guaranteeing </a:t>
            </a:r>
            <a:r>
              <a:rPr lang="en-US" dirty="0"/>
              <a:t>that deadlocks can never occur in the first place. </a:t>
            </a:r>
            <a:r>
              <a:rPr lang="en-US" dirty="0" smtClean="0"/>
              <a:t>Check transaction </a:t>
            </a:r>
            <a:r>
              <a:rPr lang="en-US" dirty="0"/>
              <a:t>when it is initiated. Requires no run time </a:t>
            </a:r>
            <a:r>
              <a:rPr lang="en-US" dirty="0" smtClean="0"/>
              <a:t>support.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resources which may be needed by a transaction must </a:t>
            </a:r>
            <a:r>
              <a:rPr lang="en-US" dirty="0" smtClean="0"/>
              <a:t>be </a:t>
            </a:r>
            <a:r>
              <a:rPr lang="en-US" dirty="0" err="1" smtClean="0"/>
              <a:t>predeclared</a:t>
            </a:r>
            <a:endParaRPr lang="en-US" dirty="0"/>
          </a:p>
          <a:p>
            <a:r>
              <a:rPr lang="en-US" dirty="0" smtClean="0"/>
              <a:t>Avoidance</a:t>
            </a:r>
          </a:p>
          <a:p>
            <a:pPr lvl="1"/>
            <a:r>
              <a:rPr lang="en-US" dirty="0" smtClean="0"/>
              <a:t>Detecting </a:t>
            </a:r>
            <a:r>
              <a:rPr lang="en-US" dirty="0"/>
              <a:t>potential deadlocks in advance and taking action to </a:t>
            </a:r>
            <a:r>
              <a:rPr lang="en-US" dirty="0" smtClean="0"/>
              <a:t>insure that </a:t>
            </a:r>
            <a:r>
              <a:rPr lang="en-US" dirty="0"/>
              <a:t>deadlock will not occur. Requires run time </a:t>
            </a:r>
            <a:r>
              <a:rPr lang="en-US" dirty="0" smtClean="0"/>
              <a:t>support.</a:t>
            </a:r>
          </a:p>
          <a:p>
            <a:pPr lvl="1"/>
            <a:r>
              <a:rPr lang="en-US" dirty="0" smtClean="0"/>
              <a:t>Order </a:t>
            </a:r>
            <a:r>
              <a:rPr lang="en-US" dirty="0"/>
              <a:t>either the objects or the sites and always request locks in </a:t>
            </a:r>
            <a:r>
              <a:rPr lang="en-US" dirty="0" smtClean="0"/>
              <a:t>that order</a:t>
            </a:r>
            <a:r>
              <a:rPr lang="en-US" dirty="0"/>
              <a:t>.</a:t>
            </a:r>
          </a:p>
          <a:p>
            <a:r>
              <a:rPr lang="en-US" dirty="0" smtClean="0"/>
              <a:t>Detection </a:t>
            </a:r>
            <a:r>
              <a:rPr lang="en-US" dirty="0"/>
              <a:t>and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Allowing </a:t>
            </a:r>
            <a:r>
              <a:rPr lang="en-US" dirty="0"/>
              <a:t>deadlocks to form and then finding and breaking them. As </a:t>
            </a:r>
            <a:r>
              <a:rPr lang="en-US" dirty="0" smtClean="0"/>
              <a:t>in the </a:t>
            </a:r>
            <a:r>
              <a:rPr lang="en-US" dirty="0"/>
              <a:t>avoidance scheme, this requires run time </a:t>
            </a:r>
            <a:r>
              <a:rPr lang="en-US" dirty="0" smtClean="0"/>
              <a:t>support.</a:t>
            </a:r>
          </a:p>
          <a:p>
            <a:pPr lvl="1"/>
            <a:r>
              <a:rPr lang="en-US" dirty="0" smtClean="0"/>
              <a:t>Centralized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4118-6866-426D-977D-44EFD480539D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Cascading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roll-backs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a deadlock occurs there is a possibility of cascading roll-backs. 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Cascading roll-back is possible under two-phase locking. To avoid this, follow a modified protocol called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strict two-phase locking</a:t>
            </a:r>
            <a:r>
              <a:rPr lang="en-US" altLang="en-US" dirty="0">
                <a:ea typeface="ＭＳ Ｐゴシック" panose="020B0600070205080204" pitchFamily="34" charset="-128"/>
              </a:rPr>
              <a:t> -- a transaction must hold all its exclusive locks till it commits/aborts.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6D5B-5658-4D17-8AB0-F71B7FF92DA7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9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Strict 2PL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A16D-D2F2-48D8-9E60-EF9D0457112E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9" y="1714885"/>
            <a:ext cx="6382792" cy="31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Implementation of Locking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lock manager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can be implemented as a separate process to which transactions send lock and unlock requests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lock manager replies to a lock request by sending a lock grant messages (or a message asking the transaction to roll back, in case of  a deadlock)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requesting transaction waits until its request is answered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lock manager maintains a data-structure called a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lock table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to record granted locks and pending requests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lock table is usually implemented as an in-memory hash table indexed on the name of the data item being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locked</a:t>
            </a:r>
            <a:endParaRPr lang="en-US" altLang="en-US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A29F-71EE-44D9-8FB7-702B5B8A29E8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8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goals: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 </a:t>
            </a:r>
            <a:r>
              <a:rPr lang="en-US" dirty="0"/>
              <a:t>failure (A, </a:t>
            </a:r>
            <a:r>
              <a:rPr lang="en-US" dirty="0" smtClean="0"/>
              <a:t>D): </a:t>
            </a:r>
            <a:r>
              <a:rPr lang="en-US" altLang="zh-CN" dirty="0"/>
              <a:t>the</a:t>
            </a:r>
            <a:r>
              <a:rPr lang="en-US" dirty="0" smtClean="0"/>
              <a:t> focus of previous lecture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machine </a:t>
            </a:r>
            <a:r>
              <a:rPr lang="en-US" dirty="0" smtClean="0"/>
              <a:t>crash</a:t>
            </a:r>
            <a:r>
              <a:rPr lang="en-US" altLang="zh-CN" dirty="0" smtClean="0"/>
              <a:t>es</a:t>
            </a:r>
            <a:r>
              <a:rPr lang="en-US" dirty="0" smtClean="0"/>
              <a:t> </a:t>
            </a:r>
            <a:r>
              <a:rPr lang="en-US" dirty="0"/>
              <a:t>and later re-starts.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handle </a:t>
            </a:r>
            <a:r>
              <a:rPr lang="en-US" dirty="0">
                <a:solidFill>
                  <a:srgbClr val="FF0000"/>
                </a:solidFill>
              </a:rPr>
              <a:t>concurrency </a:t>
            </a:r>
            <a:r>
              <a:rPr lang="en-US" dirty="0" smtClean="0">
                <a:solidFill>
                  <a:srgbClr val="FF0000"/>
                </a:solidFill>
              </a:rPr>
              <a:t>(C, I</a:t>
            </a:r>
            <a:r>
              <a:rPr lang="en-US" dirty="0" smtClean="0">
                <a:solidFill>
                  <a:srgbClr val="FF0000"/>
                </a:solidFill>
              </a:rPr>
              <a:t>): today’s focus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Concurrency control protocols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61C7-CDD6-44E1-9811-A28E3E27236F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Lock Table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94515" y="1213837"/>
            <a:ext cx="6259286" cy="4620906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Dark blue rectangles indicate granted locks; light blue indicate waiting requests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Lock table also records the type of lock granted or requested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New request is added to the end of the queue of requests for the data item, and granted if it is compatible with all earlier locks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Unlock requests result in the request being deleted, and later requests are checked to see if they can now be granted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If transaction aborts, all waiting or granted requests of the transaction are deleted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lock manager may keep a list of locks held by each transaction, to implement this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efficiently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3361-78F9-4386-86F2-56119B1263C0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Picture 3" descr="C:\Users\as668\Desktop\15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252538"/>
            <a:ext cx="3354387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of Granularity Hierarchy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74029"/>
            <a:ext cx="10515600" cy="17029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The levels, starting from the coarsest (top) level are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database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area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file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record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D424-2C66-4005-B007-AE08FA30E401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32" y="1256700"/>
            <a:ext cx="60086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Distributed lock managers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Research Publication: Chubby Distributed Lock Service. </a:t>
            </a:r>
            <a:endParaRPr lang="en-US" dirty="0" smtClean="0"/>
          </a:p>
          <a:p>
            <a:r>
              <a:rPr lang="en-US" dirty="0"/>
              <a:t>Zookeeper.apache.org</a:t>
            </a:r>
            <a:r>
              <a:rPr lang="en-US" dirty="0" smtClean="0"/>
              <a:t>. [Please find the paper as well]</a:t>
            </a:r>
          </a:p>
          <a:p>
            <a:r>
              <a:rPr lang="en-US" i="1" dirty="0" err="1">
                <a:hlinkClick r:id="rId2"/>
              </a:rPr>
              <a:t>etcd</a:t>
            </a:r>
            <a:r>
              <a:rPr lang="en-US" i="1" dirty="0">
                <a:hlinkClick r:id="rId2"/>
              </a:rPr>
              <a:t>: Distributed reliable key-value store for the most critical data of a distributed system</a:t>
            </a:r>
            <a:r>
              <a:rPr lang="en-US" dirty="0"/>
              <a:t>, CoreOS, </a:t>
            </a:r>
            <a:r>
              <a:rPr lang="en-US" dirty="0" smtClean="0"/>
              <a:t>2018-01-16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redis.io/topics/distlock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https://www.consul.io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BE826-FFAE-4221-A764-D83E6A82B83E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concurrency control techniques </a:t>
            </a:r>
            <a:r>
              <a:rPr lang="en-US" dirty="0" smtClean="0"/>
              <a:t>are </a:t>
            </a:r>
            <a:r>
              <a:rPr lang="en-US" dirty="0"/>
              <a:t>used to ensure noninterference or isolation of concurrently executing </a:t>
            </a:r>
            <a:r>
              <a:rPr lang="en-US" dirty="0" smtClean="0"/>
              <a:t>transactions.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concurrency control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Lock-based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concurrency control protocol</a:t>
            </a:r>
          </a:p>
          <a:p>
            <a:pPr lvl="2"/>
            <a:r>
              <a:rPr lang="en-US" dirty="0" smtClean="0"/>
              <a:t>Timestamp-based concurrency control </a:t>
            </a:r>
            <a:r>
              <a:rPr lang="en-US" dirty="0" smtClean="0"/>
              <a:t>protocol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Optimistic</a:t>
            </a:r>
            <a:r>
              <a:rPr lang="en-US" dirty="0"/>
              <a:t> concurrency </a:t>
            </a:r>
            <a:r>
              <a:rPr lang="en-US" dirty="0" smtClean="0"/>
              <a:t>control</a:t>
            </a:r>
            <a:endParaRPr lang="en-US" dirty="0" smtClean="0"/>
          </a:p>
          <a:p>
            <a:pPr lvl="1"/>
            <a:r>
              <a:rPr lang="en-US" dirty="0" smtClean="0"/>
              <a:t>Multi-version </a:t>
            </a:r>
            <a:r>
              <a:rPr lang="en-US" dirty="0"/>
              <a:t>concurrency control </a:t>
            </a:r>
            <a:r>
              <a:rPr lang="en-US" dirty="0" smtClean="0"/>
              <a:t>protocol</a:t>
            </a:r>
          </a:p>
          <a:p>
            <a:pPr lvl="2"/>
            <a:r>
              <a:rPr lang="en-US" dirty="0" smtClean="0"/>
              <a:t>can be either </a:t>
            </a:r>
            <a:r>
              <a:rPr lang="en-US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optimistic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0A7D-ACD7-427D-8252-22C273FF129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1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Timestamp-based protocols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Monotonic timestamp assignment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Each </a:t>
            </a:r>
            <a:r>
              <a:rPr lang="en-US" altLang="en-US" dirty="0">
                <a:ea typeface="ＭＳ Ｐゴシック" panose="020B0600070205080204" pitchFamily="34" charset="-128"/>
              </a:rPr>
              <a:t>transaction is issued a timestamp when it enters the system. If an old transaction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has time-stamp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), a new transaction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 is assigned time-stamp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) such that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&lt;TS(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dirty="0">
                <a:ea typeface="ＭＳ Ｐゴシック" panose="020B0600070205080204" pitchFamily="34" charset="-128"/>
              </a:rPr>
              <a:t>). 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In </a:t>
            </a:r>
            <a:r>
              <a:rPr lang="en-US" altLang="en-US" dirty="0">
                <a:ea typeface="ＭＳ Ｐゴシック" panose="020B0600070205080204" pitchFamily="34" charset="-128"/>
              </a:rPr>
              <a:t>order to assure such behavior, the protocol maintains for each data </a:t>
            </a:r>
            <a:r>
              <a:rPr lang="en-US" altLang="en-US" i="1" dirty="0">
                <a:ea typeface="ＭＳ Ｐゴシック" panose="020B0600070205080204" pitchFamily="34" charset="-128"/>
              </a:rPr>
              <a:t>Q </a:t>
            </a:r>
            <a:r>
              <a:rPr lang="en-US" altLang="en-US" dirty="0">
                <a:ea typeface="ＭＳ Ｐゴシック" panose="020B0600070205080204" pitchFamily="34" charset="-128"/>
              </a:rPr>
              <a:t>two timestamp values: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W-timestamp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is the largest time-stamp of any transaction that executed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successfully.</a:t>
            </a:r>
          </a:p>
          <a:p>
            <a:pPr lvl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R-timestamp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is the largest time-stamp of any transaction that executed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successfully.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FE7B-4394-49DC-8A0C-02256FC1AB2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Timestamp-Based Protocols (Cont.)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timestamp ordering protocol ensures that any conflicting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 operations are executed in timestamp order.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Suppose a transaction </a:t>
            </a:r>
            <a:r>
              <a:rPr lang="en-US" altLang="en-US" dirty="0" err="1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issues a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&lt;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ea typeface="ＭＳ Ｐゴシック" panose="020B0600070205080204" pitchFamily="34" charset="-128"/>
              </a:rPr>
              <a:t>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), then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needs to read a value of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        that was already overwritten.</a:t>
            </a:r>
          </a:p>
          <a:p>
            <a:pPr marL="1200150" lvl="2" indent="-342900">
              <a:buFont typeface="Monotype Sorts" charset="2"/>
              <a:buChar char="n"/>
            </a:pPr>
            <a:r>
              <a:rPr lang="en-US" altLang="en-US" dirty="0">
                <a:ea typeface="ＭＳ Ｐゴシック" panose="020B0600070205080204" pitchFamily="34" charset="-128"/>
              </a:rPr>
              <a:t>Hence,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 operation is rejected,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 is rolled back.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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ea typeface="ＭＳ Ｐゴシック" panose="020B0600070205080204" pitchFamily="34" charset="-128"/>
              </a:rPr>
              <a:t>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), then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 operation is executed, and R-timestamp(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is set to </a:t>
            </a:r>
            <a:r>
              <a:rPr lang="en-US" altLang="en-US" b="1" dirty="0">
                <a:ea typeface="ＭＳ Ｐゴシック" panose="020B0600070205080204" pitchFamily="34" charset="-128"/>
              </a:rPr>
              <a:t>max</a:t>
            </a:r>
            <a:r>
              <a:rPr lang="en-US" altLang="en-US" dirty="0">
                <a:ea typeface="ＭＳ Ｐゴシック" panose="020B0600070205080204" pitchFamily="34" charset="-128"/>
              </a:rPr>
              <a:t>(R-timestamp(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),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)).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E868-9E21-4AC7-A028-0D93B2AF1CD1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762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Timestamp-Based Protocols (Cont.)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that transaction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issues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&lt; R-timestamp(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), then the value of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 that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producing was needed previously, and the system assumed that that value would never be produced. </a:t>
            </a:r>
          </a:p>
          <a:p>
            <a:pPr marL="1200150" lvl="2" indent="-342900">
              <a:buFont typeface="Monotype Sorts" charset="2"/>
              <a:buChar char="n"/>
            </a:pPr>
            <a:r>
              <a:rPr lang="en-US" altLang="en-US" dirty="0">
                <a:ea typeface="ＭＳ Ｐゴシック" panose="020B0600070205080204" pitchFamily="34" charset="-128"/>
              </a:rPr>
              <a:t>Hence, the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 operation is rejected,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rolled back.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 &lt; W-timestamp(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), then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attempting to write an obsolete value of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</a:p>
          <a:p>
            <a:pPr marL="1200150" lvl="2" indent="-342900">
              <a:buFont typeface="Monotype Sorts" charset="2"/>
              <a:buChar char="n"/>
            </a:pPr>
            <a:r>
              <a:rPr lang="en-US" altLang="en-US" dirty="0">
                <a:ea typeface="ＭＳ Ｐゴシック" panose="020B0600070205080204" pitchFamily="34" charset="-128"/>
              </a:rPr>
              <a:t>Hence, this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 operation is rejected, and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 is rolled back.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Otherwise, the </a:t>
            </a:r>
            <a:r>
              <a:rPr lang="en-US" altLang="en-US" b="1" dirty="0">
                <a:ea typeface="ＭＳ Ｐゴシック" panose="020B0600070205080204" pitchFamily="34" charset="-128"/>
              </a:rPr>
              <a:t> write</a:t>
            </a:r>
            <a:r>
              <a:rPr lang="en-US" altLang="en-US" dirty="0">
                <a:ea typeface="ＭＳ Ｐゴシック" panose="020B0600070205080204" pitchFamily="34" charset="-128"/>
              </a:rPr>
              <a:t> operation is executed, and W-timestamp(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is set to TS(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).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0A0F-FA1B-452E-A24D-1AD29580B87F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16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Example Use of the Protocol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439194" y="1238744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kumimoji="1" lang="en-US" altLang="en-US" sz="1800" dirty="0"/>
              <a:t>A partial schedule for several data items for transactions with</a:t>
            </a:r>
          </a:p>
          <a:p>
            <a:r>
              <a:rPr kumimoji="1" lang="en-US" altLang="en-US" sz="1800" dirty="0"/>
              <a:t>timestamps 1, 2, 3, 4, 5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041526"/>
            <a:ext cx="49831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2E6F-20B2-486D-BAEE-EFDB45E779A3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5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timestamp-ordering protocol guarantees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since all the arcs in the precedence graph are of the form:</a:t>
            </a:r>
          </a:p>
          <a:p>
            <a:pPr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  </a:t>
            </a:r>
          </a:p>
          <a:p>
            <a:pPr>
              <a:buFont typeface="Monotype Sorts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  Thus, there will be no cycles in the precedence graph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Timestamp protocol ensures freedom from deadlock as no transaction ever waits.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But the schedule may not be cascade-free, and may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not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even be recoverable.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012663"/>
            <a:ext cx="49450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Correctness of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TO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Protocol</a:t>
            </a:r>
            <a:endParaRPr 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8F07-CE2D-429B-B396-6C134D74C246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concurrency control techniques </a:t>
            </a:r>
            <a:r>
              <a:rPr lang="en-US" dirty="0" smtClean="0"/>
              <a:t>are </a:t>
            </a:r>
            <a:r>
              <a:rPr lang="en-US" dirty="0"/>
              <a:t>used to ensure noninterference or isolation of concurrently executing </a:t>
            </a:r>
            <a:r>
              <a:rPr lang="en-US" dirty="0" smtClean="0"/>
              <a:t>transactions.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Pessimistic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concurrency control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Lock-based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concurrency control protocol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Timestamp-based concurrency control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protocol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Optimistic</a:t>
            </a:r>
            <a:r>
              <a:rPr lang="en-US" dirty="0"/>
              <a:t> concurrency </a:t>
            </a:r>
            <a:r>
              <a:rPr lang="en-US" dirty="0" smtClean="0"/>
              <a:t>control</a:t>
            </a:r>
            <a:endParaRPr lang="en-US" dirty="0" smtClean="0"/>
          </a:p>
          <a:p>
            <a:pPr lvl="1"/>
            <a:r>
              <a:rPr lang="en-US" dirty="0" smtClean="0"/>
              <a:t>Multi-version </a:t>
            </a:r>
            <a:r>
              <a:rPr lang="en-US" dirty="0"/>
              <a:t>concurrency control </a:t>
            </a:r>
            <a:r>
              <a:rPr lang="en-US" dirty="0" smtClean="0"/>
              <a:t>protocol</a:t>
            </a:r>
          </a:p>
          <a:p>
            <a:pPr lvl="2"/>
            <a:r>
              <a:rPr lang="en-US" dirty="0" smtClean="0"/>
              <a:t>can be either </a:t>
            </a:r>
            <a:r>
              <a:rPr lang="en-US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optimistic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0A7D-ACD7-427D-8252-22C273FF129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4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transactions run simultaneously to make better use of resources like many cores for better performance.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98FC-97B8-4E59-9205-E2E5614C32D1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65139"/>
            <a:ext cx="6931025" cy="40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Optimistic 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Locking is a conservative approach in </a:t>
            </a:r>
            <a:r>
              <a:rPr lang="en-US" dirty="0" smtClean="0"/>
              <a:t>which conflicts </a:t>
            </a:r>
            <a:r>
              <a:rPr lang="en-US" dirty="0"/>
              <a:t>are prevented. </a:t>
            </a:r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Lock </a:t>
            </a:r>
            <a:r>
              <a:rPr lang="en-US" dirty="0"/>
              <a:t>management </a:t>
            </a:r>
            <a:r>
              <a:rPr lang="en-US" dirty="0" smtClean="0"/>
              <a:t>overhead.</a:t>
            </a:r>
          </a:p>
          <a:p>
            <a:pPr lvl="1"/>
            <a:r>
              <a:rPr lang="en-US" dirty="0" smtClean="0"/>
              <a:t>Deadlock detection/resolution.</a:t>
            </a:r>
          </a:p>
          <a:p>
            <a:pPr lvl="1"/>
            <a:r>
              <a:rPr lang="en-US" dirty="0" smtClean="0"/>
              <a:t>Lock </a:t>
            </a:r>
            <a:r>
              <a:rPr lang="en-US" dirty="0"/>
              <a:t>contention for heavily used objects.</a:t>
            </a:r>
          </a:p>
          <a:p>
            <a:r>
              <a:rPr lang="en-US" dirty="0" smtClean="0"/>
              <a:t>Locking </a:t>
            </a:r>
            <a:r>
              <a:rPr lang="en-US" dirty="0"/>
              <a:t>is “pessimistic” because it </a:t>
            </a:r>
            <a:r>
              <a:rPr lang="en-US" dirty="0" smtClean="0"/>
              <a:t>assumes that </a:t>
            </a:r>
            <a:r>
              <a:rPr lang="en-US" dirty="0"/>
              <a:t>conflicts will </a:t>
            </a:r>
            <a:r>
              <a:rPr lang="en-US" dirty="0" smtClean="0"/>
              <a:t>happen.</a:t>
            </a:r>
          </a:p>
          <a:p>
            <a:r>
              <a:rPr lang="en-US" dirty="0" smtClean="0"/>
              <a:t>If </a:t>
            </a:r>
            <a:r>
              <a:rPr lang="en-US" dirty="0"/>
              <a:t>conflicts are rare, we might get </a:t>
            </a:r>
            <a:r>
              <a:rPr lang="en-US" dirty="0" smtClean="0"/>
              <a:t>better performance </a:t>
            </a:r>
            <a:r>
              <a:rPr lang="en-US" dirty="0"/>
              <a:t>by not locking, and </a:t>
            </a:r>
            <a:r>
              <a:rPr lang="en-US" dirty="0" smtClean="0"/>
              <a:t>instead checking </a:t>
            </a:r>
            <a:r>
              <a:rPr lang="en-US" dirty="0"/>
              <a:t>for conflicts at commit.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2D1D-1130-4C14-BF44-DAF762BFCFAB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6852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Optimistic concurrency control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Execution of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baseline="-250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done in three phases.</a:t>
            </a:r>
          </a:p>
          <a:p>
            <a:pPr>
              <a:buFont typeface="Monotype Sorts" charset="2"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      1.  Read and execution phase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writes only to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         temporary local variables</a:t>
            </a:r>
          </a:p>
          <a:p>
            <a:pPr>
              <a:buFont typeface="Monotype Sorts" charset="2"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      2.  Validation phase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performs a  ''validation test'' </a:t>
            </a:r>
          </a:p>
          <a:p>
            <a:pPr>
              <a:lnSpc>
                <a:spcPct val="60000"/>
              </a:lnSpc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         to determine if local variables can be written without violating        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          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serializability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b="1" dirty="0" smtClean="0">
                <a:ea typeface="ＭＳ Ｐゴシック" panose="020B0600070205080204" pitchFamily="34" charset="-128"/>
              </a:rPr>
              <a:t>      3.  Write phase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If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validated, the updates are applied to the </a:t>
            </a:r>
          </a:p>
          <a:p>
            <a:pPr>
              <a:lnSpc>
                <a:spcPct val="50000"/>
              </a:lnSpc>
              <a:buFont typeface="Monotype Sorts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      database; otherwise,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rolled back.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The three phases of concurrently executing transactions can be    interleaved, but each transaction must go through the three phases in that order.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Assume for simplicity that the validation and write phase occur together, atomically and serially</a:t>
            </a:r>
          </a:p>
          <a:p>
            <a:pPr lvl="2"/>
            <a:r>
              <a:rPr lang="en-US" altLang="en-US" dirty="0" smtClean="0">
                <a:ea typeface="ＭＳ Ｐゴシック" panose="020B0600070205080204" pitchFamily="34" charset="-128"/>
              </a:rPr>
              <a:t>I.e., only one transaction executes validation/write at a time.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19943" y="5853797"/>
            <a:ext cx="844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Source: </a:t>
            </a:r>
            <a:r>
              <a:rPr lang="en-US" dirty="0" smtClean="0"/>
              <a:t>H</a:t>
            </a:r>
            <a:r>
              <a:rPr lang="en-US" dirty="0"/>
              <a:t>. T. Kung and J. T. Robinson. On Optimistic Methods for Concurrency Control. </a:t>
            </a:r>
            <a:endParaRPr lang="en-US" dirty="0" smtClean="0"/>
          </a:p>
          <a:p>
            <a:r>
              <a:rPr lang="en-US" dirty="0" smtClean="0"/>
              <a:t>ACM </a:t>
            </a:r>
            <a:r>
              <a:rPr lang="en-US" dirty="0"/>
              <a:t>Trans. Database Syst., 6(2):213–226, June 1981.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6FD-2A05-4DD0-B797-A84D4CFDF857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Optimistic concurrency control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Each transaction 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has 3 timestamps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Start(T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: the time when 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started its execution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Validation(T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): the time when 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entered its validation phase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Finish(T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: the time when 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finished its write phase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Serializability order is determined by timestamp given at validation time; this is done to increase concurrency.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Thus, TS(T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is given the value of Validation(T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This protocol is useful and gives greater degree of concurrency if probability of conflicts is low.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because the serializability order is not pre-decided, and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relatively few transactions will have to be rolled back.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CBB3-9BE6-4FF1-9CBF-9A928CF84EB9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Validation Test for Transaction </a:t>
            </a: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</a:t>
            </a:r>
            <a:r>
              <a:rPr lang="en-US" i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j</a:t>
            </a:r>
            <a:endParaRPr lang="en-US" i="1" baseline="-250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If for all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with TS 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&lt; TS 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) either one of the following condition holds:</a:t>
            </a:r>
          </a:p>
          <a:p>
            <a:pPr marL="800100" lvl="1" indent="-342900"/>
            <a:r>
              <a:rPr lang="en-US" altLang="en-US" b="1" smtClean="0">
                <a:ea typeface="ＭＳ Ｐゴシック" panose="020B0600070205080204" pitchFamily="34" charset="-128"/>
              </a:rPr>
              <a:t>finish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&lt; </a:t>
            </a:r>
            <a:r>
              <a:rPr lang="en-US" altLang="en-US" b="1" smtClean="0">
                <a:ea typeface="ＭＳ Ｐゴシック" panose="020B0600070205080204" pitchFamily="34" charset="-128"/>
              </a:rPr>
              <a:t>start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) </a:t>
            </a:r>
          </a:p>
          <a:p>
            <a:pPr marL="800100" lvl="1" indent="-342900"/>
            <a:r>
              <a:rPr lang="en-US" altLang="en-US" b="1" smtClean="0">
                <a:ea typeface="ＭＳ Ｐゴシック" panose="020B0600070205080204" pitchFamily="34" charset="-128"/>
              </a:rPr>
              <a:t>start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) &lt; </a:t>
            </a:r>
            <a:r>
              <a:rPr lang="en-US" altLang="en-US" b="1" smtClean="0">
                <a:ea typeface="ＭＳ Ｐゴシック" panose="020B0600070205080204" pitchFamily="34" charset="-128"/>
              </a:rPr>
              <a:t>finish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 &lt; </a:t>
            </a:r>
            <a:r>
              <a:rPr lang="en-US" altLang="en-US" b="1" smtClean="0">
                <a:ea typeface="ＭＳ Ｐゴシック" panose="020B0600070205080204" pitchFamily="34" charset="-128"/>
              </a:rPr>
              <a:t>validation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) </a:t>
            </a:r>
            <a:r>
              <a:rPr lang="en-US" altLang="en-US" b="1" smtClean="0">
                <a:ea typeface="ＭＳ Ｐゴシック" panose="020B0600070205080204" pitchFamily="34" charset="-128"/>
              </a:rPr>
              <a:t>and </a:t>
            </a:r>
            <a:r>
              <a:rPr lang="en-US" altLang="en-US" smtClean="0">
                <a:ea typeface="ＭＳ Ｐゴシック" panose="020B0600070205080204" pitchFamily="34" charset="-128"/>
              </a:rPr>
              <a:t>the set of data items written by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does not intersect with the set of data items read by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.  </a:t>
            </a:r>
          </a:p>
          <a:p>
            <a:pPr>
              <a:buFont typeface="Monotype Sorts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   then validation succeeds and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can be committed.  Otherwise, validation fails and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is aborted.</a:t>
            </a:r>
          </a:p>
          <a:p>
            <a:r>
              <a:rPr lang="en-US" altLang="en-US" i="1" smtClean="0">
                <a:ea typeface="ＭＳ Ｐゴシック" panose="020B0600070205080204" pitchFamily="34" charset="-128"/>
              </a:rPr>
              <a:t>Justification</a:t>
            </a:r>
            <a:r>
              <a:rPr lang="en-US" altLang="en-US" smtClean="0">
                <a:ea typeface="ＭＳ Ｐゴシック" panose="020B0600070205080204" pitchFamily="34" charset="-128"/>
              </a:rPr>
              <a:t>:  Either the first condition is satisfied, and there is no overlapped execution, or the second condition is satisfied and</a:t>
            </a:r>
          </a:p>
          <a:p>
            <a:pPr marL="800100" lvl="1" indent="-342900">
              <a:buFont typeface="Monotype Sorts" charset="2"/>
              <a:buChar char="n"/>
            </a:pPr>
            <a:r>
              <a:rPr lang="en-US" altLang="en-US" smtClean="0">
                <a:ea typeface="ＭＳ Ｐゴシック" panose="020B0600070205080204" pitchFamily="34" charset="-128"/>
              </a:rPr>
              <a:t>the writes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do not affect reads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since they occur after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has finished its reads.</a:t>
            </a:r>
          </a:p>
          <a:p>
            <a:pPr marL="800100" lvl="1" indent="-342900">
              <a:buFont typeface="Monotype Sorts" charset="2"/>
              <a:buChar char="n"/>
            </a:pPr>
            <a:r>
              <a:rPr lang="en-US" altLang="en-US" smtClean="0">
                <a:ea typeface="ＭＳ Ｐゴシック" panose="020B0600070205080204" pitchFamily="34" charset="-128"/>
              </a:rPr>
              <a:t>the writes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 do not affect reads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since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does not read  any item written by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smtClean="0">
                <a:ea typeface="ＭＳ Ｐゴシック" panose="020B0600070205080204" pitchFamily="34" charset="-128"/>
              </a:rPr>
              <a:t>.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2F1A-20E9-4612-B3D4-BB35AF58C94B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Overheads in Optimistic CC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record read/write activity in </a:t>
            </a:r>
            <a:r>
              <a:rPr lang="en-US" dirty="0" err="1"/>
              <a:t>ReadSet</a:t>
            </a:r>
            <a:r>
              <a:rPr lang="en-US" dirty="0"/>
              <a:t> and </a:t>
            </a:r>
            <a:r>
              <a:rPr lang="en-US" dirty="0" err="1"/>
              <a:t>WriteSet</a:t>
            </a:r>
            <a:r>
              <a:rPr lang="en-US" dirty="0"/>
              <a:t> per </a:t>
            </a:r>
            <a:r>
              <a:rPr lang="en-US" dirty="0" smtClean="0"/>
              <a:t>transaction. 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create and destroy these sets as needed. </a:t>
            </a:r>
          </a:p>
          <a:p>
            <a:r>
              <a:rPr lang="en-US" dirty="0" smtClean="0"/>
              <a:t>Must </a:t>
            </a:r>
            <a:r>
              <a:rPr lang="en-US" dirty="0"/>
              <a:t>check for conflicts during validation, and must make validated writes ``global’’. 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section can reduce concurrency. </a:t>
            </a:r>
          </a:p>
          <a:p>
            <a:pPr lvl="1"/>
            <a:r>
              <a:rPr lang="en-US" dirty="0" smtClean="0"/>
              <a:t>Scheme </a:t>
            </a:r>
            <a:r>
              <a:rPr lang="en-US" dirty="0"/>
              <a:t>for making writes global can reduce clustering of </a:t>
            </a:r>
            <a:r>
              <a:rPr lang="en-US" dirty="0" smtClean="0"/>
              <a:t>objects.</a:t>
            </a:r>
          </a:p>
          <a:p>
            <a:r>
              <a:rPr lang="en-US" dirty="0" smtClean="0"/>
              <a:t>Optimistic </a:t>
            </a:r>
            <a:r>
              <a:rPr lang="en-US" dirty="0"/>
              <a:t>CC restarts </a:t>
            </a:r>
            <a:r>
              <a:rPr lang="en-US" dirty="0" smtClean="0"/>
              <a:t>transactions </a:t>
            </a:r>
            <a:r>
              <a:rPr lang="en-US" dirty="0"/>
              <a:t>that fail validation. 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done so far is wasted; requires clean-up.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D8D2-595C-4CE2-8743-288576F174B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20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concurrency control techniques </a:t>
            </a:r>
            <a:r>
              <a:rPr lang="en-US" dirty="0" smtClean="0"/>
              <a:t>are </a:t>
            </a:r>
            <a:r>
              <a:rPr lang="en-US" dirty="0"/>
              <a:t>used to ensure noninterference or isolation of concurrently executing </a:t>
            </a:r>
            <a:r>
              <a:rPr lang="en-US" dirty="0" smtClean="0"/>
              <a:t>transactions.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Pessimistic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concurrency control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Lock-based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concurrency control protocol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Timestamp-based concurrency control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protocol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Optimistic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concurrency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control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Multi-version </a:t>
            </a:r>
            <a:r>
              <a:rPr lang="en-US" dirty="0"/>
              <a:t>concurrency control </a:t>
            </a:r>
            <a:r>
              <a:rPr lang="en-US" dirty="0" smtClean="0"/>
              <a:t>protocol</a:t>
            </a:r>
          </a:p>
          <a:p>
            <a:pPr lvl="2"/>
            <a:r>
              <a:rPr lang="en-US" dirty="0" smtClean="0"/>
              <a:t>can be either </a:t>
            </a:r>
            <a:r>
              <a:rPr lang="en-US" dirty="0" smtClean="0">
                <a:solidFill>
                  <a:srgbClr val="FF0000"/>
                </a:solidFill>
              </a:rPr>
              <a:t>pessimistic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optimistic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0A7D-ACD7-427D-8252-22C273FF1293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3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MULTI-VERSION CONCURRENCY </a:t>
            </a:r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DBMS maintains multiple physical </a:t>
            </a:r>
            <a:r>
              <a:rPr lang="en-US" dirty="0" smtClean="0"/>
              <a:t>versions of </a:t>
            </a:r>
            <a:r>
              <a:rPr lang="en-US" dirty="0"/>
              <a:t>a single logical object in the </a:t>
            </a:r>
            <a:r>
              <a:rPr lang="en-US" dirty="0" smtClean="0"/>
              <a:t>database: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err="1"/>
              <a:t>txn</a:t>
            </a:r>
            <a:r>
              <a:rPr lang="en-US" dirty="0"/>
              <a:t> writes to an object, the DBMS creates a </a:t>
            </a:r>
            <a:r>
              <a:rPr lang="en-US" dirty="0" smtClean="0"/>
              <a:t>new version </a:t>
            </a:r>
            <a:r>
              <a:rPr lang="en-US" dirty="0"/>
              <a:t>of that </a:t>
            </a:r>
            <a:r>
              <a:rPr lang="en-US" dirty="0" smtClean="0"/>
              <a:t>object.</a:t>
            </a:r>
          </a:p>
          <a:p>
            <a:pPr lvl="1"/>
            <a:r>
              <a:rPr lang="en-US" dirty="0" smtClean="0"/>
              <a:t>When a </a:t>
            </a:r>
            <a:r>
              <a:rPr lang="en-US" dirty="0" err="1" smtClean="0"/>
              <a:t>txn</a:t>
            </a:r>
            <a:r>
              <a:rPr lang="en-US" dirty="0" smtClean="0"/>
              <a:t> reads an object, it reads the newest version that </a:t>
            </a:r>
            <a:r>
              <a:rPr lang="en-US" dirty="0"/>
              <a:t>existed when the </a:t>
            </a:r>
            <a:r>
              <a:rPr lang="en-US" dirty="0" err="1"/>
              <a:t>txn</a:t>
            </a:r>
            <a:r>
              <a:rPr lang="en-US" dirty="0"/>
              <a:t> started.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</a:t>
            </a:r>
            <a:r>
              <a:rPr lang="en-US" dirty="0"/>
              <a:t>proposed in 1978 MIT PhD dissertation.</a:t>
            </a:r>
          </a:p>
          <a:p>
            <a:pPr marL="0" indent="0">
              <a:buNone/>
            </a:pPr>
            <a:r>
              <a:rPr lang="en-US" dirty="0"/>
              <a:t>Used in almost every new DBMS in last 10 years.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101F-8151-46BD-83C9-569454085302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97081" y="5944156"/>
            <a:ext cx="1059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D. P. Reed. Naming and Synchronization in a Decentralized Computer System. Ph.D. dissertation, 1978.</a:t>
            </a:r>
          </a:p>
        </p:txBody>
      </p:sp>
    </p:spTree>
    <p:extLst>
      <p:ext uri="{BB962C8B-B14F-4D97-AF65-F5344CB8AC3E}">
        <p14:creationId xmlns:p14="http://schemas.microsoft.com/office/powerpoint/2010/main" val="1719006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MULTI-VERSION CONCURRENCY </a:t>
            </a:r>
            <a:r>
              <a:rPr lang="en-US" sz="3200" dirty="0" smtClean="0"/>
              <a:t>CONTROL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Main benefits:</a:t>
            </a:r>
          </a:p>
          <a:p>
            <a:pPr marL="0" indent="0">
              <a:buNone/>
            </a:pPr>
            <a:r>
              <a:rPr lang="en-US" dirty="0"/>
              <a:t>→ Writers don’t block readers.</a:t>
            </a:r>
          </a:p>
          <a:p>
            <a:pPr marL="0" indent="0">
              <a:buNone/>
            </a:pPr>
            <a:r>
              <a:rPr lang="en-US" dirty="0"/>
              <a:t>→ Read-only </a:t>
            </a:r>
            <a:r>
              <a:rPr lang="en-US" dirty="0" err="1"/>
              <a:t>txns</a:t>
            </a:r>
            <a:r>
              <a:rPr lang="en-US" dirty="0"/>
              <a:t> can read a consistent snapshot without</a:t>
            </a:r>
          </a:p>
          <a:p>
            <a:pPr marL="0" indent="0">
              <a:buNone/>
            </a:pPr>
            <a:r>
              <a:rPr lang="en-US" dirty="0"/>
              <a:t>acquiring locks.</a:t>
            </a:r>
          </a:p>
          <a:p>
            <a:pPr marL="0" indent="0">
              <a:buNone/>
            </a:pPr>
            <a:r>
              <a:rPr lang="en-US" dirty="0"/>
              <a:t>→ Easily support time-travel queries.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MVCC </a:t>
            </a:r>
            <a:r>
              <a:rPr lang="en-US" dirty="0"/>
              <a:t>is more than just a “concurrency </a:t>
            </a:r>
            <a:r>
              <a:rPr lang="en-US" dirty="0" smtClean="0"/>
              <a:t>control protocol</a:t>
            </a:r>
            <a:r>
              <a:rPr lang="en-US" dirty="0"/>
              <a:t>”. It completely affects how the </a:t>
            </a:r>
            <a:r>
              <a:rPr lang="en-US" dirty="0" smtClean="0"/>
              <a:t>DBMS manages </a:t>
            </a:r>
            <a:r>
              <a:rPr lang="en-US" dirty="0"/>
              <a:t>transactions and the database.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2DD2-D135-4DC6-A648-8AA8F1BD9E92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861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MVCC DESIGN DECISIONS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Concurrency Control Protocol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Version </a:t>
            </a:r>
            <a:r>
              <a:rPr lang="en-US" dirty="0"/>
              <a:t>Storage </a:t>
            </a:r>
            <a:endParaRPr lang="en-US" dirty="0" smtClean="0"/>
          </a:p>
          <a:p>
            <a:r>
              <a:rPr lang="en-US" dirty="0" smtClean="0"/>
              <a:t>Garbage </a:t>
            </a:r>
            <a:r>
              <a:rPr lang="en-US" dirty="0"/>
              <a:t>Collection </a:t>
            </a:r>
            <a:endParaRPr lang="en-US" dirty="0" smtClean="0"/>
          </a:p>
          <a:p>
            <a:r>
              <a:rPr lang="en-US" dirty="0" smtClean="0"/>
              <a:t>Index </a:t>
            </a:r>
            <a:r>
              <a:rPr lang="en-US" dirty="0"/>
              <a:t>Management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AAA9-0F67-44C5-9182-FD04B1AF2D69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05100" y="5712659"/>
            <a:ext cx="798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An Empirical Evaluation of In-Memory Multi-Version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446448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CONCURRENCY CONTROL </a:t>
            </a:r>
            <a:r>
              <a:rPr lang="en-US" sz="4000" dirty="0" smtClean="0"/>
              <a:t>PROTOCOL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#1: Timestamp Ordering</a:t>
            </a:r>
          </a:p>
          <a:p>
            <a:pPr lvl="1"/>
            <a:r>
              <a:rPr lang="en-US" dirty="0" smtClean="0"/>
              <a:t>Assign </a:t>
            </a:r>
            <a:r>
              <a:rPr lang="en-US" dirty="0" err="1"/>
              <a:t>txns</a:t>
            </a:r>
            <a:r>
              <a:rPr lang="en-US" dirty="0"/>
              <a:t> timestamps that determine serial order.</a:t>
            </a:r>
          </a:p>
          <a:p>
            <a:pPr lvl="1"/>
            <a:r>
              <a:rPr lang="en-US" dirty="0" smtClean="0"/>
              <a:t>Considered </a:t>
            </a:r>
            <a:r>
              <a:rPr lang="en-US" dirty="0"/>
              <a:t>to be original MVCC protocol.</a:t>
            </a:r>
          </a:p>
          <a:p>
            <a:r>
              <a:rPr lang="en-US" dirty="0"/>
              <a:t>Approach #2: Optimistic Concurrency Control</a:t>
            </a:r>
          </a:p>
          <a:p>
            <a:pPr lvl="1"/>
            <a:r>
              <a:rPr lang="en-US" dirty="0" smtClean="0"/>
              <a:t>Three-phase </a:t>
            </a:r>
            <a:r>
              <a:rPr lang="en-US" dirty="0"/>
              <a:t>protocol from last class.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private workspace for new versions.</a:t>
            </a:r>
          </a:p>
          <a:p>
            <a:r>
              <a:rPr lang="en-US" dirty="0"/>
              <a:t>Approach #3: Two-Phase Locking</a:t>
            </a:r>
          </a:p>
          <a:p>
            <a:pPr lvl="1"/>
            <a:r>
              <a:rPr lang="en-US" dirty="0" err="1" smtClean="0"/>
              <a:t>Txns</a:t>
            </a:r>
            <a:r>
              <a:rPr lang="en-US" dirty="0" smtClean="0"/>
              <a:t> </a:t>
            </a:r>
            <a:r>
              <a:rPr lang="en-US" dirty="0"/>
              <a:t>acquire appropriate lock on physical version </a:t>
            </a:r>
            <a:r>
              <a:rPr lang="en-US" dirty="0" smtClean="0"/>
              <a:t>before they </a:t>
            </a:r>
            <a:r>
              <a:rPr lang="en-US" dirty="0"/>
              <a:t>can read/write a logical tuple.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D5FFF-EB82-4259-94C2-C7898B2BD351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102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brought by concurrency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concurrency in the face of data sharing creates consistency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</a:t>
            </a:r>
            <a:r>
              <a:rPr lang="en-US" dirty="0">
                <a:solidFill>
                  <a:srgbClr val="FF0000"/>
                </a:solidFill>
              </a:rPr>
              <a:t>to use some form of synchronization or conflict detection to </a:t>
            </a:r>
            <a:r>
              <a:rPr lang="en-US" dirty="0" smtClean="0">
                <a:solidFill>
                  <a:srgbClr val="FF0000"/>
                </a:solidFill>
              </a:rPr>
              <a:t>avoid races </a:t>
            </a:r>
            <a:r>
              <a:rPr lang="en-US" dirty="0">
                <a:solidFill>
                  <a:srgbClr val="FF0000"/>
                </a:solidFill>
              </a:rPr>
              <a:t>and resulting inconsistency (the concurrency control problem)</a:t>
            </a:r>
          </a:p>
          <a:p>
            <a:r>
              <a:rPr lang="en-US" dirty="0" smtClean="0"/>
              <a:t>failures happen!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software, hardware, and storage media (corruption or crash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and</a:t>
            </a:r>
            <a:r>
              <a:rPr lang="en-US" dirty="0"/>
              <a:t>, as a result, we have to worry about partial computations and </a:t>
            </a:r>
            <a:r>
              <a:rPr lang="en-US" dirty="0" smtClean="0"/>
              <a:t>the correctness </a:t>
            </a:r>
            <a:r>
              <a:rPr lang="en-US" dirty="0"/>
              <a:t>of computations after restart (the recovery problem)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C125-2E52-46DC-861F-D4E118C3E409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0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MVCC implementations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8D66-CDC0-4559-B430-803E94D44236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00" y="1616024"/>
            <a:ext cx="9508794" cy="38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5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MVCC details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Multiversion</a:t>
            </a:r>
            <a:r>
              <a:rPr lang="en-US" altLang="en-US" dirty="0">
                <a:ea typeface="ＭＳ Ｐゴシック" panose="020B0600070205080204" pitchFamily="34" charset="-128"/>
              </a:rPr>
              <a:t> schemes keep old versions of data item to increase concurrency.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Each </a:t>
            </a:r>
            <a:r>
              <a:rPr lang="en-US" altLang="en-US" dirty="0">
                <a:ea typeface="ＭＳ Ｐゴシック" panose="020B0600070205080204" pitchFamily="34" charset="-128"/>
              </a:rPr>
              <a:t>successful </a:t>
            </a:r>
            <a:r>
              <a:rPr lang="en-US" altLang="en-US" b="1" dirty="0">
                <a:ea typeface="ＭＳ Ｐゴシック" panose="020B0600070205080204" pitchFamily="34" charset="-128"/>
              </a:rPr>
              <a:t>write</a:t>
            </a:r>
            <a:r>
              <a:rPr lang="en-US" altLang="en-US" dirty="0">
                <a:ea typeface="ＭＳ Ｐゴシック" panose="020B0600070205080204" pitchFamily="34" charset="-128"/>
              </a:rPr>
              <a:t> results in the creation of a new version of the data item written.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Use timestamps to label versions.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a </a:t>
            </a:r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) operation is issued, select an appropriate version of </a:t>
            </a:r>
            <a:r>
              <a:rPr lang="en-US" altLang="en-US" i="1" dirty="0">
                <a:ea typeface="ＭＳ Ｐゴシック" panose="020B0600070205080204" pitchFamily="34" charset="-128"/>
              </a:rPr>
              <a:t>Q</a:t>
            </a:r>
            <a:r>
              <a:rPr lang="en-US" altLang="en-US" dirty="0">
                <a:ea typeface="ＭＳ Ｐゴシック" panose="020B0600070205080204" pitchFamily="34" charset="-128"/>
              </a:rPr>
              <a:t> based on the timestamp of the transaction, and return the value of the selected version.  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s never have to wait as an appropriate version is returned immediately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B91-7888-473B-9C97-AB7A86FF1BD6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175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Multiversion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+ Timestamp Ordering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Each data item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 has a sequence of versions &lt;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1</a:t>
            </a:r>
            <a:r>
              <a:rPr lang="en-US" altLang="en-US" i="1" smtClean="0">
                <a:ea typeface="ＭＳ Ｐゴシック" panose="020B0600070205080204" pitchFamily="34" charset="-128"/>
              </a:rPr>
              <a:t>, 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2</a:t>
            </a:r>
            <a:r>
              <a:rPr lang="en-US" altLang="en-US" i="1" smtClean="0">
                <a:ea typeface="ＭＳ Ｐゴシック" panose="020B0600070205080204" pitchFamily="34" charset="-128"/>
              </a:rPr>
              <a:t>,...., 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m</a:t>
            </a:r>
            <a:r>
              <a:rPr lang="en-US" altLang="en-US" smtClean="0">
                <a:ea typeface="ＭＳ Ｐゴシック" panose="020B0600070205080204" pitchFamily="34" charset="-128"/>
              </a:rPr>
              <a:t>&gt;. Each version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 contains three data fields:</a:t>
            </a:r>
          </a:p>
          <a:p>
            <a:pPr lvl="1"/>
            <a:r>
              <a:rPr lang="en-US" altLang="en-US" b="1" smtClean="0">
                <a:ea typeface="ＭＳ Ｐゴシック" panose="020B0600070205080204" pitchFamily="34" charset="-128"/>
              </a:rPr>
              <a:t>Content</a:t>
            </a:r>
            <a:r>
              <a:rPr lang="en-US" altLang="en-US" smtClean="0">
                <a:ea typeface="ＭＳ Ｐゴシック" panose="020B0600070205080204" pitchFamily="34" charset="-128"/>
              </a:rPr>
              <a:t> -- the value of version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i="1" smtClean="0">
                <a:ea typeface="ＭＳ Ｐゴシック" panose="020B0600070205080204" pitchFamily="34" charset="-128"/>
              </a:rPr>
              <a:t>.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smtClean="0">
                <a:ea typeface="ＭＳ Ｐゴシック" panose="020B0600070205080204" pitchFamily="34" charset="-128"/>
              </a:rPr>
              <a:t>W-timestamp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) -- timestamp of the transaction that created (wrote) version Q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k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b="1" smtClean="0">
                <a:ea typeface="ＭＳ Ｐゴシック" panose="020B0600070205080204" pitchFamily="34" charset="-128"/>
              </a:rPr>
              <a:t>R-timestamp</a:t>
            </a:r>
            <a:r>
              <a:rPr lang="en-US" altLang="en-US" smtClean="0">
                <a:ea typeface="ＭＳ Ｐゴシック" panose="020B0600070205080204" pitchFamily="34" charset="-128"/>
              </a:rPr>
              <a:t>(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) -- largest timestamp of a transaction that successfully read version Q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k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When a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i="1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creates a new version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smtClean="0">
                <a:ea typeface="ＭＳ Ｐゴシック" panose="020B0600070205080204" pitchFamily="34" charset="-128"/>
              </a:rPr>
              <a:t>, Q</a:t>
            </a:r>
            <a:r>
              <a:rPr lang="en-US" altLang="en-US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's W-timestamp and R-timestamp are initialized to TS(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i</a:t>
            </a:r>
            <a:r>
              <a:rPr lang="en-US" altLang="en-US" smtClean="0">
                <a:ea typeface="ＭＳ Ｐゴシック" panose="020B0600070205080204" pitchFamily="34" charset="-128"/>
              </a:rPr>
              <a:t>).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R-timestamp of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 is updated whenever a transaction 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 reads 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, and TS(</a:t>
            </a:r>
            <a:r>
              <a:rPr lang="en-US" altLang="en-US" i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j</a:t>
            </a:r>
            <a:r>
              <a:rPr lang="en-US" altLang="en-US" smtClean="0">
                <a:ea typeface="ＭＳ Ｐゴシック" panose="020B0600070205080204" pitchFamily="34" charset="-128"/>
              </a:rPr>
              <a:t>) &gt; R-timestamp(</a:t>
            </a:r>
            <a:r>
              <a:rPr lang="en-US" altLang="en-US" i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smtClean="0">
                <a:ea typeface="ＭＳ Ｐゴシック" panose="020B0600070205080204" pitchFamily="34" charset="-128"/>
              </a:rPr>
              <a:t>k</a:t>
            </a:r>
            <a:r>
              <a:rPr lang="en-US" altLang="en-US" smtClean="0">
                <a:ea typeface="ＭＳ Ｐゴシック" panose="020B0600070205080204" pitchFamily="34" charset="-128"/>
              </a:rPr>
              <a:t>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A68E-F0F1-4134-B927-BD345F384D8A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Multiversion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Timestamp Ordering (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Suppose that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issues a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read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or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write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operation.  Let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k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denote the version of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whose write timestamp is the largest write timestamp less than or equal to TS(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issues a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read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), then the value returned is the       content of version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Q</a:t>
            </a:r>
            <a:r>
              <a:rPr lang="en-US" altLang="en-US" baseline="-25000" dirty="0" err="1" smtClean="0">
                <a:ea typeface="ＭＳ Ｐゴシック" panose="020B0600070205080204" pitchFamily="34" charset="-128"/>
              </a:rPr>
              <a:t>k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issues a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 write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&lt;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R-timestamp(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k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), then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rolled back. 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TS(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=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W-timestamp(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k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), the contents of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Q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k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are overwritten</a:t>
            </a:r>
          </a:p>
          <a:p>
            <a:pPr marL="1200150" lvl="2" indent="-342900">
              <a:buFont typeface="Monotype Sorts" charset="2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else a new version of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Q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created.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Observe that</a:t>
            </a:r>
          </a:p>
          <a:p>
            <a:pPr marL="800100" lvl="1" indent="-342900"/>
            <a:r>
              <a:rPr lang="en-US" altLang="en-US" dirty="0" smtClean="0">
                <a:ea typeface="ＭＳ Ｐゴシック" panose="020B0600070205080204" pitchFamily="34" charset="-128"/>
              </a:rPr>
              <a:t>Reads always succeed</a:t>
            </a:r>
          </a:p>
          <a:p>
            <a:pPr marL="800100" lvl="1" indent="-342900"/>
            <a:r>
              <a:rPr lang="en-US" altLang="en-US" dirty="0" smtClean="0">
                <a:ea typeface="ＭＳ Ｐゴシック" panose="020B0600070205080204" pitchFamily="34" charset="-128"/>
              </a:rPr>
              <a:t>A write by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rejected if some other transaction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j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that (in the serialization order defined by the timestamp values) should read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's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write, has already read a version created by a transaction older than </a:t>
            </a:r>
            <a:r>
              <a:rPr lang="en-US" altLang="en-US" i="1" dirty="0" err="1" smtClean="0"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 smtClean="0">
                <a:ea typeface="ＭＳ Ｐゴシック" panose="020B0600070205080204" pitchFamily="34" charset="-128"/>
              </a:rPr>
              <a:t>i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Protocol guarantees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serializability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78B1-9CB5-498F-A5C2-29639313831D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7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MVCC: Implementation Issues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Creation of multiple versions increases storage overhead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Extra tuples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Extra space in each tuple for storing version information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Versions can, however, be garbage collected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E.g. if Q has two versions Q5 and Q9, and the oldest active transaction has timestamp &gt; 9, than Q5 will never be required again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709-B3BB-442B-8723-B80C85957CEF}" type="datetime1">
              <a:rPr lang="en-US" altLang="zh-CN" smtClean="0"/>
              <a:t>4/19/2020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references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MaaT</a:t>
            </a:r>
            <a:r>
              <a:rPr lang="en-US" dirty="0"/>
              <a:t>: Effective and scalable coordination of distributed transactions in the </a:t>
            </a:r>
            <a:r>
              <a:rPr lang="en-US" dirty="0" smtClean="0"/>
              <a:t>cloud</a:t>
            </a:r>
          </a:p>
          <a:p>
            <a:r>
              <a:rPr lang="en-US" dirty="0"/>
              <a:t>Calvin: fast distributed transactions for partitioned database systems</a:t>
            </a:r>
          </a:p>
          <a:p>
            <a:r>
              <a:rPr lang="en-US" dirty="0"/>
              <a:t>An Evaluation of Distributed Concurrency </a:t>
            </a:r>
            <a:r>
              <a:rPr lang="en-US" dirty="0" smtClean="0"/>
              <a:t>Control</a:t>
            </a:r>
          </a:p>
          <a:p>
            <a:r>
              <a:rPr lang="en-US" dirty="0"/>
              <a:t>Spanner: Google’s Globally-Distributed Database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885B-8783-45E2-A513-CD7AE61A6FA1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1979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81840" y="1038630"/>
            <a:ext cx="902817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Distributed Systems</a:t>
            </a:r>
          </a:p>
          <a:p>
            <a:pPr algn="ctr"/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Lecture 6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–Concurrency control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1287" y="3744889"/>
            <a:ext cx="1469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 &amp; A!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30" y="4602816"/>
            <a:ext cx="542936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DBMS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AC64-62D3-4FF5-BB9F-AF0A832FB0F9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8350"/>
            <a:ext cx="4812526" cy="514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44343" y="5192486"/>
            <a:ext cx="50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Concurrency control in Distributed Database</a:t>
            </a:r>
          </a:p>
          <a:p>
            <a:r>
              <a:rPr lang="en-US" dirty="0" smtClean="0"/>
              <a:t>Systems. Computer Surveys, June 1981.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Lost update anomaly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AF0C-8765-4F1B-83A8-E6290B80A451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39" y="1870772"/>
            <a:ext cx="8280000" cy="36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Inconsistent retrieval anomaly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800-2597-45C9-BE64-0D51786C4620}" type="datetime1">
              <a:rPr lang="en-US" altLang="zh-CN" smtClean="0"/>
              <a:t>4/19/2020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55713"/>
            <a:ext cx="6840000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</a:t>
            </a:r>
            <a:r>
              <a:rPr lang="en-US" dirty="0"/>
              <a:t>to interleave the operations of multiple transactions to get the efficiencies of concurrency. Let’s call a specific interleaving a schedule (actually, it’s a partial ordering…more soon).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to decide which schedules are correct, and which are incorrect.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6A23-6752-4E4F-A640-83396E019F6A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7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schedule (an ordering) is partial, since it only needs to specify two kinds </a:t>
            </a:r>
            <a:r>
              <a:rPr lang="en-US" dirty="0" smtClean="0"/>
              <a:t>of dependencies </a:t>
            </a:r>
            <a:r>
              <a:rPr lang="en-US" dirty="0"/>
              <a:t>in the </a:t>
            </a:r>
            <a:r>
              <a:rPr lang="en-US" dirty="0" smtClean="0"/>
              <a:t>schedule:</a:t>
            </a:r>
          </a:p>
          <a:p>
            <a:pPr lvl="1"/>
            <a:r>
              <a:rPr lang="en-US" b="1" dirty="0" smtClean="0"/>
              <a:t>intra-transaction: </a:t>
            </a:r>
            <a:r>
              <a:rPr lang="en-US" dirty="0" smtClean="0"/>
              <a:t>all </a:t>
            </a:r>
            <a:r>
              <a:rPr lang="en-US" dirty="0"/>
              <a:t>operations of a given transaction, for which an order is specified by </a:t>
            </a:r>
            <a:r>
              <a:rPr lang="en-US" dirty="0" smtClean="0"/>
              <a:t>the transaction</a:t>
            </a:r>
            <a:r>
              <a:rPr lang="en-US" dirty="0"/>
              <a:t>, must appear in that order in the schedule. </a:t>
            </a:r>
          </a:p>
          <a:p>
            <a:pPr lvl="1"/>
            <a:r>
              <a:rPr lang="en-US" b="1" dirty="0" smtClean="0"/>
              <a:t>inter-transaction: </a:t>
            </a:r>
            <a:r>
              <a:rPr lang="en-US" dirty="0" smtClean="0"/>
              <a:t>the </a:t>
            </a:r>
            <a:r>
              <a:rPr lang="en-US" dirty="0"/>
              <a:t>ordering of conflicting operations from different transactions must </a:t>
            </a:r>
            <a:r>
              <a:rPr lang="en-US" dirty="0" smtClean="0"/>
              <a:t>be specified</a:t>
            </a:r>
            <a:r>
              <a:rPr lang="en-US" dirty="0"/>
              <a:t>. two operations conflict if they both operate on the same </a:t>
            </a:r>
            <a:r>
              <a:rPr lang="en-US" dirty="0" smtClean="0"/>
              <a:t>data and </a:t>
            </a:r>
            <a:r>
              <a:rPr lang="en-US" dirty="0"/>
              <a:t>at least one is a write()</a:t>
            </a:r>
          </a:p>
          <a:p>
            <a:r>
              <a:rPr lang="en-US" dirty="0" smtClean="0"/>
              <a:t>two </a:t>
            </a:r>
            <a:r>
              <a:rPr lang="en-US" dirty="0"/>
              <a:t>schedules are equivalent if (a) they contain the same transactions </a:t>
            </a:r>
            <a:r>
              <a:rPr lang="en-US" dirty="0" smtClean="0"/>
              <a:t>and operations</a:t>
            </a:r>
            <a:r>
              <a:rPr lang="en-US" dirty="0"/>
              <a:t>, and (b) they order all conflicting operations of </a:t>
            </a:r>
            <a:r>
              <a:rPr lang="en-US" dirty="0" smtClean="0"/>
              <a:t>non-aborting transactions </a:t>
            </a:r>
            <a:r>
              <a:rPr lang="en-US" dirty="0"/>
              <a:t>in the same way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USTC-ADSL-Dist-Sys-Lecture-Note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995BE-95D5-4762-8FEB-356DAC03E2DF}" type="datetime1">
              <a:rPr lang="en-US" altLang="zh-CN" smtClean="0"/>
              <a:t>4/19/2020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8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2825</Words>
  <Application>Microsoft Office PowerPoint</Application>
  <PresentationFormat>宽屏</PresentationFormat>
  <Paragraphs>387</Paragraphs>
  <Slides>46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Monotype Sorts</vt:lpstr>
      <vt:lpstr>ＭＳ Ｐゴシック</vt:lpstr>
      <vt:lpstr>华康俪金黑W8(P)</vt:lpstr>
      <vt:lpstr>华文新魏</vt:lpstr>
      <vt:lpstr>宋体</vt:lpstr>
      <vt:lpstr>微软雅黑</vt:lpstr>
      <vt:lpstr>Arial</vt:lpstr>
      <vt:lpstr>Calibri</vt:lpstr>
      <vt:lpstr>Gill Sans MT</vt:lpstr>
      <vt:lpstr>Helvetica</vt:lpstr>
      <vt:lpstr>Symbol</vt:lpstr>
      <vt:lpstr>Times New Roman</vt:lpstr>
      <vt:lpstr>Office 主题</vt:lpstr>
      <vt:lpstr>PowerPoint 演示文稿</vt:lpstr>
      <vt:lpstr>Two goals: </vt:lpstr>
      <vt:lpstr>Concurrency</vt:lpstr>
      <vt:lpstr>Problems brought by concurrency</vt:lpstr>
      <vt:lpstr>Distributed DBMS</vt:lpstr>
      <vt:lpstr>Lost update anomaly</vt:lpstr>
      <vt:lpstr>Inconsistent retrieval anomaly</vt:lpstr>
      <vt:lpstr>Serializability</vt:lpstr>
      <vt:lpstr>Serializability</vt:lpstr>
      <vt:lpstr>Distributed Transaction Serializability</vt:lpstr>
      <vt:lpstr>Concurrency control</vt:lpstr>
      <vt:lpstr>Locking-Based Protocols</vt:lpstr>
      <vt:lpstr>Lock-Based Protocols (Cont.)</vt:lpstr>
      <vt:lpstr>Two-Phase Locking (2PL)</vt:lpstr>
      <vt:lpstr>Deadlocks</vt:lpstr>
      <vt:lpstr>Deadlock Management</vt:lpstr>
      <vt:lpstr>Cascading roll-backs</vt:lpstr>
      <vt:lpstr>Strict 2PL</vt:lpstr>
      <vt:lpstr>Implementation of Locking</vt:lpstr>
      <vt:lpstr>Lock Table</vt:lpstr>
      <vt:lpstr>Example of Granularity Hierarchy</vt:lpstr>
      <vt:lpstr>Distributed lock managers</vt:lpstr>
      <vt:lpstr>Concurrency control</vt:lpstr>
      <vt:lpstr>Timestamp-based protocols</vt:lpstr>
      <vt:lpstr>Timestamp-Based Protocols (Cont.)</vt:lpstr>
      <vt:lpstr>Timestamp-Based Protocols (Cont.)</vt:lpstr>
      <vt:lpstr>Example Use of the Protocol</vt:lpstr>
      <vt:lpstr>Correctness of TO Protocol</vt:lpstr>
      <vt:lpstr>Concurrency control</vt:lpstr>
      <vt:lpstr>Optimistic concurrency control</vt:lpstr>
      <vt:lpstr>Optimistic concurrency control</vt:lpstr>
      <vt:lpstr>Optimistic concurrency control</vt:lpstr>
      <vt:lpstr>Validation Test for Transaction Tj</vt:lpstr>
      <vt:lpstr>Overheads in Optimistic CC</vt:lpstr>
      <vt:lpstr>Concurrency control</vt:lpstr>
      <vt:lpstr>MULTI-VERSION CONCURRENCY CONTROL</vt:lpstr>
      <vt:lpstr>MULTI-VERSION CONCURRENCY CONTROL</vt:lpstr>
      <vt:lpstr>MVCC DESIGN DECISIONS</vt:lpstr>
      <vt:lpstr>CONCURRENCY CONTROL PROTOCOL</vt:lpstr>
      <vt:lpstr>MVCC implementations</vt:lpstr>
      <vt:lpstr>MVCC details</vt:lpstr>
      <vt:lpstr>Multiversion + Timestamp Ordering</vt:lpstr>
      <vt:lpstr>Multiversion Timestamp Ordering (Cont)</vt:lpstr>
      <vt:lpstr>MVCC: Implementation Issues</vt:lpstr>
      <vt:lpstr>More references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li cheng</cp:lastModifiedBy>
  <cp:revision>753</cp:revision>
  <cp:lastPrinted>2018-07-10T14:59:54Z</cp:lastPrinted>
  <dcterms:created xsi:type="dcterms:W3CDTF">2013-05-07T11:05:13Z</dcterms:created>
  <dcterms:modified xsi:type="dcterms:W3CDTF">2020-04-19T11:53:47Z</dcterms:modified>
</cp:coreProperties>
</file>