
<file path=[Content_Types].xml><?xml version="1.0" encoding="utf-8"?>
<Types xmlns="http://schemas.openxmlformats.org/package/2006/content-types"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6"/>
  </p:notesMasterIdLst>
  <p:sldIdLst>
    <p:sldId id="257" r:id="rId2"/>
    <p:sldId id="258" r:id="rId3"/>
    <p:sldId id="303" r:id="rId4"/>
    <p:sldId id="393" r:id="rId5"/>
    <p:sldId id="472" r:id="rId6"/>
    <p:sldId id="394" r:id="rId7"/>
    <p:sldId id="395" r:id="rId8"/>
    <p:sldId id="396" r:id="rId9"/>
    <p:sldId id="399" r:id="rId10"/>
    <p:sldId id="414" r:id="rId11"/>
    <p:sldId id="400" r:id="rId12"/>
    <p:sldId id="401" r:id="rId13"/>
    <p:sldId id="405" r:id="rId14"/>
    <p:sldId id="533" r:id="rId15"/>
    <p:sldId id="534" r:id="rId16"/>
    <p:sldId id="406" r:id="rId17"/>
    <p:sldId id="415" r:id="rId18"/>
    <p:sldId id="407" r:id="rId19"/>
    <p:sldId id="408" r:id="rId20"/>
    <p:sldId id="397" r:id="rId21"/>
    <p:sldId id="409" r:id="rId22"/>
    <p:sldId id="410" r:id="rId23"/>
    <p:sldId id="351" r:id="rId24"/>
    <p:sldId id="381" r:id="rId25"/>
    <p:sldId id="382" r:id="rId26"/>
    <p:sldId id="389" r:id="rId27"/>
    <p:sldId id="387" r:id="rId28"/>
    <p:sldId id="388" r:id="rId29"/>
    <p:sldId id="390" r:id="rId30"/>
    <p:sldId id="535" r:id="rId31"/>
    <p:sldId id="391" r:id="rId32"/>
    <p:sldId id="417" r:id="rId33"/>
    <p:sldId id="531" r:id="rId34"/>
    <p:sldId id="418" r:id="rId35"/>
    <p:sldId id="419" r:id="rId36"/>
    <p:sldId id="421" r:id="rId37"/>
    <p:sldId id="420" r:id="rId38"/>
    <p:sldId id="422" r:id="rId39"/>
    <p:sldId id="423" r:id="rId40"/>
    <p:sldId id="424" r:id="rId41"/>
    <p:sldId id="425" r:id="rId42"/>
    <p:sldId id="426" r:id="rId43"/>
    <p:sldId id="530" r:id="rId44"/>
    <p:sldId id="428" r:id="rId45"/>
    <p:sldId id="427" r:id="rId46"/>
    <p:sldId id="429" r:id="rId47"/>
    <p:sldId id="430" r:id="rId48"/>
    <p:sldId id="431" r:id="rId49"/>
    <p:sldId id="432" r:id="rId50"/>
    <p:sldId id="433" r:id="rId51"/>
    <p:sldId id="434" r:id="rId52"/>
    <p:sldId id="435" r:id="rId53"/>
    <p:sldId id="436" r:id="rId54"/>
    <p:sldId id="437" r:id="rId55"/>
    <p:sldId id="438" r:id="rId56"/>
    <p:sldId id="440" r:id="rId57"/>
    <p:sldId id="439" r:id="rId58"/>
    <p:sldId id="441" r:id="rId59"/>
    <p:sldId id="442" r:id="rId60"/>
    <p:sldId id="443" r:id="rId61"/>
    <p:sldId id="444" r:id="rId62"/>
    <p:sldId id="445" r:id="rId63"/>
    <p:sldId id="447" r:id="rId64"/>
    <p:sldId id="446" r:id="rId65"/>
    <p:sldId id="448" r:id="rId66"/>
    <p:sldId id="449" r:id="rId67"/>
    <p:sldId id="450" r:id="rId68"/>
    <p:sldId id="451" r:id="rId69"/>
    <p:sldId id="452" r:id="rId70"/>
    <p:sldId id="453" r:id="rId71"/>
    <p:sldId id="454" r:id="rId72"/>
    <p:sldId id="455" r:id="rId73"/>
    <p:sldId id="456" r:id="rId74"/>
    <p:sldId id="457" r:id="rId75"/>
    <p:sldId id="458" r:id="rId76"/>
    <p:sldId id="459" r:id="rId77"/>
    <p:sldId id="460" r:id="rId78"/>
    <p:sldId id="461" r:id="rId79"/>
    <p:sldId id="462" r:id="rId80"/>
    <p:sldId id="463" r:id="rId81"/>
    <p:sldId id="464" r:id="rId82"/>
    <p:sldId id="466" r:id="rId83"/>
    <p:sldId id="465" r:id="rId84"/>
    <p:sldId id="467" r:id="rId85"/>
    <p:sldId id="468" r:id="rId86"/>
    <p:sldId id="470" r:id="rId87"/>
    <p:sldId id="471" r:id="rId88"/>
    <p:sldId id="473" r:id="rId89"/>
    <p:sldId id="474" r:id="rId90"/>
    <p:sldId id="477" r:id="rId91"/>
    <p:sldId id="475" r:id="rId92"/>
    <p:sldId id="476" r:id="rId93"/>
    <p:sldId id="478" r:id="rId94"/>
    <p:sldId id="479" r:id="rId95"/>
    <p:sldId id="532" r:id="rId96"/>
    <p:sldId id="481" r:id="rId97"/>
    <p:sldId id="480" r:id="rId98"/>
    <p:sldId id="483" r:id="rId99"/>
    <p:sldId id="484" r:id="rId100"/>
    <p:sldId id="485" r:id="rId101"/>
    <p:sldId id="486" r:id="rId102"/>
    <p:sldId id="487" r:id="rId103"/>
    <p:sldId id="488" r:id="rId104"/>
    <p:sldId id="489" r:id="rId105"/>
    <p:sldId id="490" r:id="rId106"/>
    <p:sldId id="491" r:id="rId107"/>
    <p:sldId id="492" r:id="rId108"/>
    <p:sldId id="504" r:id="rId109"/>
    <p:sldId id="493" r:id="rId110"/>
    <p:sldId id="495" r:id="rId111"/>
    <p:sldId id="496" r:id="rId112"/>
    <p:sldId id="497" r:id="rId113"/>
    <p:sldId id="498" r:id="rId114"/>
    <p:sldId id="499" r:id="rId115"/>
    <p:sldId id="501" r:id="rId116"/>
    <p:sldId id="502" r:id="rId117"/>
    <p:sldId id="503" r:id="rId118"/>
    <p:sldId id="507" r:id="rId119"/>
    <p:sldId id="506" r:id="rId120"/>
    <p:sldId id="508" r:id="rId121"/>
    <p:sldId id="509" r:id="rId122"/>
    <p:sldId id="510" r:id="rId123"/>
    <p:sldId id="511" r:id="rId124"/>
    <p:sldId id="512" r:id="rId125"/>
    <p:sldId id="513" r:id="rId126"/>
    <p:sldId id="514" r:id="rId127"/>
    <p:sldId id="515" r:id="rId128"/>
    <p:sldId id="516" r:id="rId129"/>
    <p:sldId id="517" r:id="rId130"/>
    <p:sldId id="536" r:id="rId131"/>
    <p:sldId id="537" r:id="rId132"/>
    <p:sldId id="538" r:id="rId133"/>
    <p:sldId id="539" r:id="rId134"/>
    <p:sldId id="540" r:id="rId135"/>
    <p:sldId id="541" r:id="rId136"/>
    <p:sldId id="542" r:id="rId137"/>
    <p:sldId id="543" r:id="rId138"/>
    <p:sldId id="544" r:id="rId139"/>
    <p:sldId id="545" r:id="rId140"/>
    <p:sldId id="546" r:id="rId141"/>
    <p:sldId id="547" r:id="rId142"/>
    <p:sldId id="528" r:id="rId143"/>
    <p:sldId id="529" r:id="rId144"/>
    <p:sldId id="302" r:id="rId14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杨 承儒" initials="杨" lastIdx="1" clrIdx="0">
    <p:extLst>
      <p:ext uri="{19B8F6BF-5375-455C-9EA6-DF929625EA0E}">
        <p15:presenceInfo xmlns:p15="http://schemas.microsoft.com/office/powerpoint/2012/main" userId="2e3f3797e7c157a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7" autoAdjust="0"/>
    <p:restoredTop sz="96340" autoAdjust="0"/>
  </p:normalViewPr>
  <p:slideViewPr>
    <p:cSldViewPr snapToGrid="0">
      <p:cViewPr varScale="1">
        <p:scale>
          <a:sx n="64" d="100"/>
          <a:sy n="64" d="100"/>
        </p:scale>
        <p:origin x="37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presProps" Target="presProps.xml"/><Relationship Id="rId15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F6E7C-7466-44AD-AFCE-8A028846BBF4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F83A2-7C4E-4399-A429-23B6A3BD7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36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可重定向 动态二进制翻译 虚拟化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84484-2B02-4A69-B6EB-8BE8EEE5FB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3332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536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700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538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664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35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283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825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4355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5796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655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9264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89074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7739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3704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1807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7850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5790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5948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8917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3996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2059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4467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2018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5781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0214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2285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2730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9913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4765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3050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6427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160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8994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6382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4902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48233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843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613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289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921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486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838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name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51BE-A2C6-4378-BDCD-7E9EC76F8F63}" type="datetime1">
              <a:rPr lang="zh-CN" altLang="en-US" smtClean="0"/>
              <a:t>2020/3/20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ADSL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22B-5885-439A-9CC5-32F38D70CC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398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31608"/>
            <a:ext cx="8056033" cy="633198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baseline="0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r>
              <a:rPr lang="en-US" altLang="zh-CN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51885"/>
            <a:ext cx="10515600" cy="4941881"/>
          </a:xfrm>
        </p:spPr>
        <p:txBody>
          <a:bodyPr/>
          <a:lstStyle>
            <a:lvl1pPr marL="228600" marR="0" indent="-244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 lang="en-US" altLang="zh-CN" sz="2800" kern="12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  <a:lvl2pPr marL="532800" marR="0" indent="-24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Calibri" panose="020F0502020204030204" pitchFamily="34" charset="0"/>
              <a:buChar char="‐"/>
              <a:tabLst/>
              <a:defRPr lang="en-US" altLang="zh-CN" sz="2400" kern="12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2pPr>
            <a:lvl3pPr marL="892800" marR="0" indent="-24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  <a:tabLst/>
              <a:defRPr lang="en-US" altLang="zh-CN" sz="2000" kern="1200" baseline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3pPr>
            <a:lvl4pPr marL="1252800" marR="0" indent="-24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Calibri" panose="020F0502020204030204" pitchFamily="34" charset="0"/>
              <a:buChar char="▪"/>
              <a:tabLst/>
              <a:defRPr lang="en-US" altLang="zh-CN" sz="1800" kern="1200" baseline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4pPr>
            <a:lvl5pPr marL="1219500" indent="-571500">
              <a:defRPr/>
            </a:lvl5pPr>
          </a:lstStyle>
          <a:p>
            <a:pPr marL="228600" marR="0" lvl="0" indent="-244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dirty="0"/>
              <a:t>Level1</a:t>
            </a:r>
          </a:p>
          <a:p>
            <a:pPr marL="532800" marR="0" lvl="1" indent="-24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Calibri" panose="020F0502020204030204" pitchFamily="34" charset="0"/>
              <a:buChar char="‐"/>
              <a:tabLst/>
              <a:defRPr/>
            </a:pPr>
            <a:r>
              <a:rPr lang="en-US" altLang="zh-CN" dirty="0"/>
              <a:t>Level2</a:t>
            </a:r>
          </a:p>
          <a:p>
            <a:pPr marL="892800" marR="0" lvl="2" indent="-24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lang="en-US" altLang="zh-CN" dirty="0"/>
              <a:t>Level3</a:t>
            </a:r>
          </a:p>
          <a:p>
            <a:pPr marL="1252800" marR="0" lvl="3" indent="-24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Calibri" panose="020F0502020204030204" pitchFamily="34" charset="0"/>
              <a:buChar char="▪"/>
              <a:tabLst/>
              <a:defRPr/>
            </a:pPr>
            <a:r>
              <a:rPr lang="en-US" altLang="zh-CN" dirty="0"/>
              <a:t>Level4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0177-9386-4D55-B84E-68959E8AFB94}" type="datetime1">
              <a:rPr lang="zh-CN" altLang="en-US" smtClean="0"/>
              <a:t>2020/3/20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ADSL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22B-5885-439A-9CC5-32F38D70CC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993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909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Title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6076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44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dirty="0"/>
              <a:t>Level1</a:t>
            </a:r>
          </a:p>
          <a:p>
            <a:pPr marL="532800" marR="0" lvl="1" indent="-24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Calibri" panose="020F0502020204030204" pitchFamily="34" charset="0"/>
              <a:buChar char="‐"/>
              <a:tabLst/>
              <a:defRPr/>
            </a:pPr>
            <a:r>
              <a:rPr lang="en-US" altLang="zh-CN" dirty="0"/>
              <a:t>Level2</a:t>
            </a:r>
          </a:p>
          <a:p>
            <a:pPr marL="892800" marR="0" lvl="2" indent="-24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lang="en-US" altLang="zh-CN" dirty="0"/>
              <a:t>Level3</a:t>
            </a:r>
          </a:p>
          <a:p>
            <a:pPr marL="1252800" marR="0" lvl="3" indent="-24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Calibri" panose="020F0502020204030204" pitchFamily="34" charset="0"/>
              <a:buChar char="▪"/>
              <a:tabLst/>
              <a:defRPr/>
            </a:pPr>
            <a:r>
              <a:rPr lang="en-US" altLang="zh-CN" dirty="0"/>
              <a:t>Level4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5DD5A-14F5-4ECC-876B-6768CE37A50D}" type="datetime1">
              <a:rPr lang="zh-CN" altLang="en-US" smtClean="0"/>
              <a:t>2020/3/20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ADSL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2522B-5885-439A-9CC5-32F38D70CC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31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accent1">
              <a:lumMod val="75000"/>
            </a:schemeClr>
          </a:solidFill>
          <a:latin typeface="Arial Unicode MS" panose="020B0604020202020204" pitchFamily="34" charset="-122"/>
          <a:ea typeface="Arial Unicode MS" panose="020B0604020202020204" pitchFamily="34" charset="-122"/>
          <a:cs typeface="Arial Unicode MS" panose="020B0604020202020204" pitchFamily="34" charset="-122"/>
        </a:defRPr>
      </a:lvl1pPr>
    </p:titleStyle>
    <p:bodyStyle>
      <a:lvl1pPr marL="228600" marR="0" indent="-2448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Tx/>
        <a:buFont typeface="Arial" panose="020B0604020202020204" pitchFamily="34" charset="0"/>
        <a:buChar char="•"/>
        <a:tabLst/>
        <a:defRPr lang="zh-CN" altLang="en-US" sz="3600" kern="1200" dirty="0" smtClean="0">
          <a:solidFill>
            <a:schemeClr val="tx1"/>
          </a:solidFill>
          <a:latin typeface="Arial Unicode MS" panose="020B0604020202020204" pitchFamily="34" charset="-122"/>
          <a:ea typeface="Arial Unicode MS" panose="020B0604020202020204" pitchFamily="34" charset="-122"/>
          <a:cs typeface="Arial Unicode MS" panose="020B0604020202020204" pitchFamily="34" charset="-122"/>
        </a:defRPr>
      </a:lvl1pPr>
      <a:lvl2pPr marL="745200" marR="0" indent="-4572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1">
            <a:lumMod val="75000"/>
          </a:schemeClr>
        </a:buClr>
        <a:buSzTx/>
        <a:buFont typeface="Arial" panose="020B0604020202020204" pitchFamily="34" charset="0"/>
        <a:buNone/>
        <a:tabLst/>
        <a:defRPr lang="zh-CN" altLang="en-US" sz="2800" kern="1200" dirty="0" smtClean="0">
          <a:solidFill>
            <a:schemeClr val="tx1"/>
          </a:solidFill>
          <a:latin typeface="Arial Unicode MS" panose="020B0604020202020204" pitchFamily="34" charset="-122"/>
          <a:ea typeface="Arial Unicode MS" panose="020B0604020202020204" pitchFamily="34" charset="-122"/>
          <a:cs typeface="Arial Unicode MS" panose="020B0604020202020204" pitchFamily="34" charset="-122"/>
        </a:defRPr>
      </a:lvl2pPr>
      <a:lvl3pPr marL="1219500" indent="-5715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lang="zh-CN" altLang="en-US" sz="2400" kern="1200" baseline="0" dirty="0" smtClean="0">
          <a:solidFill>
            <a:schemeClr val="tx1"/>
          </a:solidFill>
          <a:latin typeface="Arial Unicode MS" panose="020B0604020202020204" pitchFamily="34" charset="-122"/>
          <a:ea typeface="Arial Unicode MS" panose="020B0604020202020204" pitchFamily="34" charset="-122"/>
          <a:cs typeface="Arial Unicode MS" panose="020B0604020202020204" pitchFamily="34" charset="-122"/>
        </a:defRPr>
      </a:lvl3pPr>
      <a:lvl4pPr marL="1579500" indent="-5715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lang="zh-CN" altLang="en-US" sz="2400" kern="1200" baseline="0" dirty="0" smtClean="0">
          <a:solidFill>
            <a:schemeClr val="tx1"/>
          </a:solidFill>
          <a:latin typeface="Arial Unicode MS" panose="020B0604020202020204" pitchFamily="34" charset="-122"/>
          <a:ea typeface="Arial Unicode MS" panose="020B0604020202020204" pitchFamily="34" charset="-122"/>
          <a:cs typeface="Arial Unicode MS" panose="020B0604020202020204" pitchFamily="34" charset="-122"/>
        </a:defRPr>
      </a:lvl4pPr>
      <a:lvl5pPr marL="2057400" indent="-2448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lang="en-US" altLang="en-US" sz="3600" kern="1200" dirty="0">
          <a:solidFill>
            <a:schemeClr val="tx1"/>
          </a:solidFill>
          <a:latin typeface="Arial Unicode MS" panose="020B0604020202020204" pitchFamily="34" charset="-122"/>
          <a:ea typeface="Arial Unicode MS" panose="020B0604020202020204" pitchFamily="34" charset="-122"/>
          <a:cs typeface="Arial Unicode MS" panose="020B0604020202020204" pitchFamily="3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7" Type="http://schemas.openxmlformats.org/officeDocument/2006/relationships/image" Target="../media/image62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12.png"/><Relationship Id="rId4" Type="http://schemas.openxmlformats.org/officeDocument/2006/relationships/image" Target="../media/image60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12.png"/><Relationship Id="rId4" Type="http://schemas.openxmlformats.org/officeDocument/2006/relationships/image" Target="../media/image60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12.png"/><Relationship Id="rId4" Type="http://schemas.openxmlformats.org/officeDocument/2006/relationships/image" Target="../media/image60.png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0.png"/><Relationship Id="rId7" Type="http://schemas.openxmlformats.org/officeDocument/2006/relationships/image" Target="../media/image63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12.png"/><Relationship Id="rId4" Type="http://schemas.openxmlformats.org/officeDocument/2006/relationships/image" Target="../media/image60.png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590.png"/><Relationship Id="rId7" Type="http://schemas.openxmlformats.org/officeDocument/2006/relationships/image" Target="../media/image66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12.png"/><Relationship Id="rId4" Type="http://schemas.openxmlformats.org/officeDocument/2006/relationships/image" Target="../media/image60.pn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590.png"/><Relationship Id="rId7" Type="http://schemas.openxmlformats.org/officeDocument/2006/relationships/image" Target="../media/image66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12.png"/><Relationship Id="rId4" Type="http://schemas.openxmlformats.org/officeDocument/2006/relationships/image" Target="../media/image60.pn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590.png"/><Relationship Id="rId7" Type="http://schemas.openxmlformats.org/officeDocument/2006/relationships/image" Target="../media/image66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12.png"/><Relationship Id="rId4" Type="http://schemas.openxmlformats.org/officeDocument/2006/relationships/image" Target="../media/image60.png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590.png"/><Relationship Id="rId7" Type="http://schemas.openxmlformats.org/officeDocument/2006/relationships/image" Target="../media/image66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12.png"/><Relationship Id="rId4" Type="http://schemas.openxmlformats.org/officeDocument/2006/relationships/image" Target="../media/image60.png"/><Relationship Id="rId9" Type="http://schemas.openxmlformats.org/officeDocument/2006/relationships/image" Target="../media/image68.png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590.png"/><Relationship Id="rId7" Type="http://schemas.openxmlformats.org/officeDocument/2006/relationships/image" Target="../media/image66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12.png"/><Relationship Id="rId4" Type="http://schemas.openxmlformats.org/officeDocument/2006/relationships/image" Target="../media/image60.png"/><Relationship Id="rId9" Type="http://schemas.openxmlformats.org/officeDocument/2006/relationships/image" Target="../media/image68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12.png"/><Relationship Id="rId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7" Type="http://schemas.openxmlformats.org/officeDocument/2006/relationships/image" Target="../media/image7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12.png"/><Relationship Id="rId4" Type="http://schemas.openxmlformats.org/officeDocument/2006/relationships/image" Target="../media/image60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7" Type="http://schemas.openxmlformats.org/officeDocument/2006/relationships/image" Target="../media/image72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12.png"/><Relationship Id="rId4" Type="http://schemas.openxmlformats.org/officeDocument/2006/relationships/image" Target="../media/image60.png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590.png"/><Relationship Id="rId7" Type="http://schemas.openxmlformats.org/officeDocument/2006/relationships/image" Target="../media/image72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12.png"/><Relationship Id="rId4" Type="http://schemas.openxmlformats.org/officeDocument/2006/relationships/image" Target="../media/image60.png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90.png"/><Relationship Id="rId7" Type="http://schemas.openxmlformats.org/officeDocument/2006/relationships/image" Target="../media/image72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12.png"/><Relationship Id="rId4" Type="http://schemas.openxmlformats.org/officeDocument/2006/relationships/image" Target="../media/image60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0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0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0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0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0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12.png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7" Type="http://schemas.openxmlformats.org/officeDocument/2006/relationships/image" Target="../media/image76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12.png"/><Relationship Id="rId4" Type="http://schemas.openxmlformats.org/officeDocument/2006/relationships/image" Target="../media/image60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12.png"/><Relationship Id="rId4" Type="http://schemas.openxmlformats.org/officeDocument/2006/relationships/image" Target="../media/image60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7" Type="http://schemas.openxmlformats.org/officeDocument/2006/relationships/image" Target="../media/image77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12.png"/><Relationship Id="rId4" Type="http://schemas.openxmlformats.org/officeDocument/2006/relationships/image" Target="../media/image60.png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590.png"/><Relationship Id="rId7" Type="http://schemas.openxmlformats.org/officeDocument/2006/relationships/image" Target="../media/image79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12.png"/><Relationship Id="rId4" Type="http://schemas.openxmlformats.org/officeDocument/2006/relationships/image" Target="../media/image60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0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7" Type="http://schemas.openxmlformats.org/officeDocument/2006/relationships/image" Target="../media/image76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12.png"/><Relationship Id="rId4" Type="http://schemas.openxmlformats.org/officeDocument/2006/relationships/image" Target="../media/image60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12.png"/><Relationship Id="rId4" Type="http://schemas.openxmlformats.org/officeDocument/2006/relationships/image" Target="../media/image60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0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12.png"/><Relationship Id="rId4" Type="http://schemas.openxmlformats.org/officeDocument/2006/relationships/image" Target="../media/image60.png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2.png"/><Relationship Id="rId10" Type="http://schemas.openxmlformats.org/officeDocument/2006/relationships/image" Target="../media/image29.png"/><Relationship Id="rId4" Type="http://schemas.openxmlformats.org/officeDocument/2006/relationships/image" Target="../media/image21.png"/><Relationship Id="rId9" Type="http://schemas.openxmlformats.org/officeDocument/2006/relationships/image" Target="../media/image28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2.png"/><Relationship Id="rId10" Type="http://schemas.openxmlformats.org/officeDocument/2006/relationships/image" Target="../media/image29.png"/><Relationship Id="rId4" Type="http://schemas.openxmlformats.org/officeDocument/2006/relationships/image" Target="../media/image21.png"/><Relationship Id="rId9" Type="http://schemas.openxmlformats.org/officeDocument/2006/relationships/image" Target="../media/image28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0.png"/><Relationship Id="rId7" Type="http://schemas.openxmlformats.org/officeDocument/2006/relationships/image" Target="../media/image2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0.png"/><Relationship Id="rId7" Type="http://schemas.openxmlformats.org/officeDocument/2006/relationships/image" Target="../media/image2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0.png"/><Relationship Id="rId7" Type="http://schemas.openxmlformats.org/officeDocument/2006/relationships/image" Target="../media/image2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0.png"/><Relationship Id="rId7" Type="http://schemas.openxmlformats.org/officeDocument/2006/relationships/image" Target="../media/image2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33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0.png"/><Relationship Id="rId7" Type="http://schemas.openxmlformats.org/officeDocument/2006/relationships/image" Target="../media/image2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33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0.png"/><Relationship Id="rId7" Type="http://schemas.openxmlformats.org/officeDocument/2006/relationships/image" Target="../media/image2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33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6.png"/><Relationship Id="rId10" Type="http://schemas.openxmlformats.org/officeDocument/2006/relationships/image" Target="../media/image42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43.png"/><Relationship Id="rId5" Type="http://schemas.openxmlformats.org/officeDocument/2006/relationships/image" Target="../media/image36.png"/><Relationship Id="rId10" Type="http://schemas.openxmlformats.org/officeDocument/2006/relationships/image" Target="../media/image42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43.png"/><Relationship Id="rId5" Type="http://schemas.openxmlformats.org/officeDocument/2006/relationships/image" Target="../media/image36.png"/><Relationship Id="rId10" Type="http://schemas.openxmlformats.org/officeDocument/2006/relationships/image" Target="../media/image42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43.png"/><Relationship Id="rId5" Type="http://schemas.openxmlformats.org/officeDocument/2006/relationships/image" Target="../media/image36.png"/><Relationship Id="rId10" Type="http://schemas.openxmlformats.org/officeDocument/2006/relationships/image" Target="../media/image42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2.png"/><Relationship Id="rId7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2.png"/><Relationship Id="rId7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2.png"/><Relationship Id="rId7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4.png"/><Relationship Id="rId10" Type="http://schemas.openxmlformats.org/officeDocument/2006/relationships/image" Target="../media/image57.png"/><Relationship Id="rId4" Type="http://schemas.openxmlformats.org/officeDocument/2006/relationships/image" Target="../media/image53.png"/><Relationship Id="rId9" Type="http://schemas.openxmlformats.org/officeDocument/2006/relationships/image" Target="../media/image56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2.png"/><Relationship Id="rId7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4.png"/><Relationship Id="rId10" Type="http://schemas.openxmlformats.org/officeDocument/2006/relationships/image" Target="../media/image57.png"/><Relationship Id="rId4" Type="http://schemas.openxmlformats.org/officeDocument/2006/relationships/image" Target="../media/image53.png"/><Relationship Id="rId9" Type="http://schemas.openxmlformats.org/officeDocument/2006/relationships/image" Target="../media/image59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12.png"/><Relationship Id="rId4" Type="http://schemas.openxmlformats.org/officeDocument/2006/relationships/image" Target="../media/image60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12.png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97056" y="1122363"/>
            <a:ext cx="9597887" cy="1461811"/>
          </a:xfrm>
        </p:spPr>
        <p:txBody>
          <a:bodyPr>
            <a:noAutofit/>
          </a:bodyPr>
          <a:lstStyle/>
          <a:p>
            <a:r>
              <a:rPr lang="en-US" altLang="zh-CN" sz="3600" b="1" dirty="0"/>
              <a:t>Strong and Efficient Consistency with Consistency-Aware Durability</a:t>
            </a:r>
            <a:endParaRPr lang="zh-CN" altLang="en-US" sz="3600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97056" y="3007710"/>
            <a:ext cx="9597887" cy="3055159"/>
          </a:xfrm>
        </p:spPr>
        <p:txBody>
          <a:bodyPr>
            <a:normAutofit/>
          </a:bodyPr>
          <a:lstStyle/>
          <a:p>
            <a:pPr algn="ctr"/>
            <a:r>
              <a:rPr lang="en-US" altLang="zh-CN" sz="2000" dirty="0"/>
              <a:t>FAST ’20</a:t>
            </a:r>
          </a:p>
          <a:p>
            <a:pPr algn="ctr"/>
            <a:r>
              <a:rPr lang="en-US" altLang="zh-CN" sz="2000" dirty="0"/>
              <a:t>Aishwarya Ganesan, </a:t>
            </a:r>
            <a:r>
              <a:rPr lang="en-US" altLang="zh-CN" sz="2000" dirty="0" err="1"/>
              <a:t>Ramnatthan</a:t>
            </a:r>
            <a:r>
              <a:rPr lang="en-US" altLang="zh-CN" sz="2000" dirty="0"/>
              <a:t> </a:t>
            </a:r>
            <a:r>
              <a:rPr lang="en-US" altLang="zh-CN" sz="2000" dirty="0" err="1"/>
              <a:t>Alagappan</a:t>
            </a:r>
            <a:r>
              <a:rPr lang="en-US" altLang="zh-CN" sz="2000" dirty="0"/>
              <a:t>, </a:t>
            </a:r>
          </a:p>
          <a:p>
            <a:pPr algn="ctr"/>
            <a:r>
              <a:rPr lang="en-US" altLang="zh-CN" sz="2000" dirty="0"/>
              <a:t>Andrea C. </a:t>
            </a:r>
            <a:r>
              <a:rPr lang="en-US" altLang="zh-CN" sz="2000" dirty="0" err="1"/>
              <a:t>Arpaci-Dusseau</a:t>
            </a:r>
            <a:r>
              <a:rPr lang="en-US" altLang="zh-CN" sz="2000" dirty="0"/>
              <a:t>, and </a:t>
            </a:r>
            <a:r>
              <a:rPr lang="en-US" altLang="zh-CN" sz="2000" dirty="0" err="1"/>
              <a:t>Remzi</a:t>
            </a:r>
            <a:r>
              <a:rPr lang="en-US" altLang="zh-CN" sz="2000" dirty="0"/>
              <a:t> H. </a:t>
            </a:r>
            <a:r>
              <a:rPr lang="en-US" altLang="zh-CN" sz="2000" dirty="0" err="1"/>
              <a:t>Arpaci-Dusseau</a:t>
            </a:r>
            <a:r>
              <a:rPr lang="en-US" altLang="zh-CN" sz="2000" dirty="0"/>
              <a:t> </a:t>
            </a:r>
          </a:p>
          <a:p>
            <a:pPr algn="ctr"/>
            <a:r>
              <a:rPr lang="en-US" altLang="zh-CN" sz="2000" dirty="0"/>
              <a:t>University of Wisconsin – Madison</a:t>
            </a:r>
          </a:p>
          <a:p>
            <a:pPr algn="ctr"/>
            <a:r>
              <a:rPr lang="en-US" altLang="zh-CN" sz="2400" b="1" dirty="0"/>
              <a:t>Presented by </a:t>
            </a:r>
            <a:r>
              <a:rPr lang="en-US" altLang="zh-CN" sz="2400" b="1" dirty="0" err="1">
                <a:solidFill>
                  <a:schemeClr val="accent2">
                    <a:lumMod val="75000"/>
                  </a:schemeClr>
                </a:solidFill>
              </a:rPr>
              <a:t>Chengru</a:t>
            </a:r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</a:rPr>
              <a:t> Yang, </a:t>
            </a:r>
            <a:r>
              <a:rPr lang="en-US" altLang="zh-CN" sz="2400" b="1" dirty="0" err="1">
                <a:solidFill>
                  <a:schemeClr val="accent2">
                    <a:lumMod val="75000"/>
                  </a:schemeClr>
                </a:solidFill>
              </a:rPr>
              <a:t>Xiaoyang</a:t>
            </a:r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</a:rPr>
              <a:t> Wang</a:t>
            </a:r>
            <a:r>
              <a:rPr lang="en-US" altLang="zh-CN" sz="2400" b="1" dirty="0"/>
              <a:t>, USTC</a:t>
            </a:r>
          </a:p>
          <a:p>
            <a:pPr algn="ctr"/>
            <a:r>
              <a:rPr lang="en-US" altLang="zh-CN" sz="2400" b="1" dirty="0"/>
              <a:t>March 12</a:t>
            </a:r>
            <a:r>
              <a:rPr lang="en-US" altLang="zh-CN" sz="2400" b="1" baseline="30000" dirty="0"/>
              <a:t>th</a:t>
            </a:r>
            <a:r>
              <a:rPr lang="en-US" altLang="zh-CN" sz="2400" b="1" dirty="0"/>
              <a:t>, 2020</a:t>
            </a:r>
          </a:p>
          <a:p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9A69F-AF51-4187-AA26-82CD8814AF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2DB3B-632B-40C8-9109-6B39C5639F25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833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</a:t>
            </a:r>
            <a:r>
              <a:rPr lang="en-US" altLang="zh-CN" sz="3200" dirty="0"/>
              <a:t>onsistency model – Strong consistency</a:t>
            </a:r>
            <a:endParaRPr lang="en-US" sz="32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2B0A8-8223-41DA-B9DA-41BC094567B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4">
            <a:extLst>
              <a:ext uri="{FF2B5EF4-FFF2-40B4-BE49-F238E27FC236}">
                <a16:creationId xmlns:a16="http://schemas.microsoft.com/office/drawing/2014/main" id="{B509B50B-CCCD-4B0D-A8C2-73FB84FE3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449" y="3884895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7C835087-8A26-4ACC-A8CD-4ACDBD21B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524" y="3884895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>
            <a:extLst>
              <a:ext uri="{FF2B5EF4-FFF2-40B4-BE49-F238E27FC236}">
                <a16:creationId xmlns:a16="http://schemas.microsoft.com/office/drawing/2014/main" id="{4CF40511-138F-4CAE-9078-B28D9A911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81" y="3884895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>
            <a:extLst>
              <a:ext uri="{FF2B5EF4-FFF2-40B4-BE49-F238E27FC236}">
                <a16:creationId xmlns:a16="http://schemas.microsoft.com/office/drawing/2014/main" id="{B5597A50-C24F-4574-AC1C-BEC5611AE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599" y="3884895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“computer icon”的图片搜索结果">
            <a:extLst>
              <a:ext uri="{FF2B5EF4-FFF2-40B4-BE49-F238E27FC236}">
                <a16:creationId xmlns:a16="http://schemas.microsoft.com/office/drawing/2014/main" id="{71431D3A-1DA8-407B-9A73-DA3E366E0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023" y="1298960"/>
            <a:ext cx="1474594" cy="147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46DB1A6B-8BC1-480F-B3AF-633C2E5F87F9}"/>
              </a:ext>
            </a:extLst>
          </p:cNvPr>
          <p:cNvSpPr txBox="1"/>
          <p:nvPr/>
        </p:nvSpPr>
        <p:spPr>
          <a:xfrm>
            <a:off x="1509558" y="5706856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1</a:t>
            </a:r>
            <a:endParaRPr lang="zh-CN" altLang="en-US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CCF11670-4306-44E6-A5B7-42E264A8B45D}"/>
              </a:ext>
            </a:extLst>
          </p:cNvPr>
          <p:cNvSpPr txBox="1"/>
          <p:nvPr/>
        </p:nvSpPr>
        <p:spPr>
          <a:xfrm>
            <a:off x="4015824" y="5706856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AB6EBCDC-0192-4449-A8D6-B10AE6620630}"/>
              </a:ext>
            </a:extLst>
          </p:cNvPr>
          <p:cNvSpPr txBox="1"/>
          <p:nvPr/>
        </p:nvSpPr>
        <p:spPr>
          <a:xfrm>
            <a:off x="6410161" y="5706856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70DE19E3-3DB4-422C-A409-511E775831F0}"/>
              </a:ext>
            </a:extLst>
          </p:cNvPr>
          <p:cNvSpPr txBox="1"/>
          <p:nvPr/>
        </p:nvSpPr>
        <p:spPr>
          <a:xfrm>
            <a:off x="9091059" y="5706855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4</a:t>
            </a:r>
            <a:endParaRPr lang="zh-CN" altLang="en-US" dirty="0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D2BBC9A5-1AC9-4FEE-9251-C9FACA6848C6}"/>
              </a:ext>
            </a:extLst>
          </p:cNvPr>
          <p:cNvSpPr txBox="1"/>
          <p:nvPr/>
        </p:nvSpPr>
        <p:spPr>
          <a:xfrm>
            <a:off x="407951" y="1714299"/>
            <a:ext cx="87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client</a:t>
            </a:r>
            <a:endParaRPr lang="zh-CN" altLang="en-US" dirty="0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1821D451-A7AC-43BD-8968-E138857E9094}"/>
              </a:ext>
            </a:extLst>
          </p:cNvPr>
          <p:cNvSpPr txBox="1"/>
          <p:nvPr/>
        </p:nvSpPr>
        <p:spPr>
          <a:xfrm>
            <a:off x="424375" y="3007708"/>
            <a:ext cx="116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write(a)</a:t>
            </a:r>
            <a:endParaRPr lang="zh-CN" altLang="en-US" dirty="0"/>
          </a:p>
        </p:txBody>
      </p:sp>
      <p:sp>
        <p:nvSpPr>
          <p:cNvPr id="27" name="箭头: 下 26">
            <a:extLst>
              <a:ext uri="{FF2B5EF4-FFF2-40B4-BE49-F238E27FC236}">
                <a16:creationId xmlns:a16="http://schemas.microsoft.com/office/drawing/2014/main" id="{668C2E0F-D956-4BE7-BA51-E61A129ECB71}"/>
              </a:ext>
            </a:extLst>
          </p:cNvPr>
          <p:cNvSpPr/>
          <p:nvPr/>
        </p:nvSpPr>
        <p:spPr>
          <a:xfrm>
            <a:off x="1581186" y="2816045"/>
            <a:ext cx="250470" cy="10153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3" name="Picture 2" descr="“computer icon”的图片搜索结果">
            <a:extLst>
              <a:ext uri="{FF2B5EF4-FFF2-40B4-BE49-F238E27FC236}">
                <a16:creationId xmlns:a16="http://schemas.microsoft.com/office/drawing/2014/main" id="{13311658-8CEF-475F-91A9-8AA55EC31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703" y="1229640"/>
            <a:ext cx="1474594" cy="147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844B3F76-225C-499B-BEC3-EFE4D0B16F62}"/>
              </a:ext>
            </a:extLst>
          </p:cNvPr>
          <p:cNvSpPr txBox="1"/>
          <p:nvPr/>
        </p:nvSpPr>
        <p:spPr>
          <a:xfrm>
            <a:off x="4316753" y="1571034"/>
            <a:ext cx="1289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observer</a:t>
            </a:r>
            <a:endParaRPr lang="zh-CN" altLang="en-US" dirty="0"/>
          </a:p>
        </p:txBody>
      </p:sp>
      <p:sp>
        <p:nvSpPr>
          <p:cNvPr id="6" name="箭头: 上 5">
            <a:extLst>
              <a:ext uri="{FF2B5EF4-FFF2-40B4-BE49-F238E27FC236}">
                <a16:creationId xmlns:a16="http://schemas.microsoft.com/office/drawing/2014/main" id="{CE5B5F33-0696-4178-9260-E48221F329AC}"/>
              </a:ext>
            </a:extLst>
          </p:cNvPr>
          <p:cNvSpPr/>
          <p:nvPr/>
        </p:nvSpPr>
        <p:spPr>
          <a:xfrm>
            <a:off x="4782104" y="2786780"/>
            <a:ext cx="2627791" cy="822375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read all</a:t>
            </a:r>
            <a:endParaRPr lang="zh-CN" altLang="en-US" dirty="0"/>
          </a:p>
        </p:txBody>
      </p:sp>
      <p:pic>
        <p:nvPicPr>
          <p:cNvPr id="2050" name="Picture 2" descr="“happy face icon”的图片搜索结果">
            <a:extLst>
              <a:ext uri="{FF2B5EF4-FFF2-40B4-BE49-F238E27FC236}">
                <a16:creationId xmlns:a16="http://schemas.microsoft.com/office/drawing/2014/main" id="{FC2FAB1B-0EBC-4CF5-8D92-CB4E902FB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167" y="1477870"/>
            <a:ext cx="461665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64109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ORCA read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51886"/>
            <a:ext cx="10515600" cy="2460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To make sure data is durable before serving read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Durable-index</a:t>
            </a:r>
            <a:r>
              <a:rPr lang="en-US" altLang="zh-CN" sz="2000" dirty="0">
                <a:solidFill>
                  <a:srgbClr val="FFC000"/>
                </a:solidFill>
              </a:rPr>
              <a:t> </a:t>
            </a:r>
            <a:r>
              <a:rPr lang="en-US" altLang="zh-CN" sz="2000" dirty="0"/>
              <a:t>– index of the latest durable item in the system  (DI)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Update-index of item </a:t>
            </a:r>
            <a:r>
              <a:rPr lang="en-US" altLang="zh-CN" sz="2000" dirty="0" err="1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sz="2000" dirty="0"/>
              <a:t>– index of the last update that modified </a:t>
            </a:r>
            <a:r>
              <a:rPr lang="en-US" altLang="zh-CN" sz="2000" dirty="0" err="1"/>
              <a:t>i</a:t>
            </a:r>
            <a:r>
              <a:rPr lang="en-US" altLang="zh-CN" sz="2000" dirty="0"/>
              <a:t> (UI-r=UI of current read)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Persist-index</a:t>
            </a:r>
            <a:r>
              <a:rPr lang="en-US" altLang="zh-CN" sz="2000" dirty="0"/>
              <a:t> – index of the latest durable item in a node (IP)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Durability check </a:t>
            </a:r>
            <a:r>
              <a:rPr lang="en-US" altLang="zh-CN" sz="2000" dirty="0"/>
              <a:t>– I durable if update-index of I &lt;=durable-index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56B44B9-F237-47F3-9946-6F808C4B5099}"/>
              </a:ext>
            </a:extLst>
          </p:cNvPr>
          <p:cNvSpPr/>
          <p:nvPr/>
        </p:nvSpPr>
        <p:spPr>
          <a:xfrm>
            <a:off x="6349285" y="4564898"/>
            <a:ext cx="46449" cy="17451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9B6D8BF-1EBC-4166-AB16-4CBE6C61936F}"/>
              </a:ext>
            </a:extLst>
          </p:cNvPr>
          <p:cNvSpPr txBox="1"/>
          <p:nvPr/>
        </p:nvSpPr>
        <p:spPr>
          <a:xfrm>
            <a:off x="4008866" y="5122573"/>
            <a:ext cx="183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L-replica 1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BF4B039-0DC6-4F22-A225-C4F959FA4614}"/>
              </a:ext>
            </a:extLst>
          </p:cNvPr>
          <p:cNvSpPr txBox="1"/>
          <p:nvPr/>
        </p:nvSpPr>
        <p:spPr>
          <a:xfrm>
            <a:off x="4125042" y="5502544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932B7BB-3C57-4175-8CD8-D892A419111E}"/>
              </a:ext>
            </a:extLst>
          </p:cNvPr>
          <p:cNvSpPr txBox="1"/>
          <p:nvPr/>
        </p:nvSpPr>
        <p:spPr>
          <a:xfrm>
            <a:off x="4113363" y="5880239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7C57C8C-6F0F-45A1-8FA6-7AE0C2BAC15D}"/>
              </a:ext>
            </a:extLst>
          </p:cNvPr>
          <p:cNvSpPr txBox="1"/>
          <p:nvPr/>
        </p:nvSpPr>
        <p:spPr>
          <a:xfrm>
            <a:off x="5183177" y="4603921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5F9154B-083A-4E36-B6BB-AD5F80B7B1B8}"/>
              </a:ext>
            </a:extLst>
          </p:cNvPr>
          <p:cNvSpPr txBox="1"/>
          <p:nvPr/>
        </p:nvSpPr>
        <p:spPr>
          <a:xfrm>
            <a:off x="6525712" y="4591725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/>
              <p:nvPr/>
            </p:nvSpPr>
            <p:spPr>
              <a:xfrm>
                <a:off x="6571292" y="5166121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292" y="5166121"/>
                <a:ext cx="377952" cy="345940"/>
              </a:xfrm>
              <a:prstGeom prst="roundRect">
                <a:avLst/>
              </a:prstGeom>
              <a:blipFill>
                <a:blip r:embed="rId2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/>
              <p:nvPr/>
            </p:nvSpPr>
            <p:spPr>
              <a:xfrm>
                <a:off x="6564857" y="5520885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857" y="5520885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/>
              <p:nvPr/>
            </p:nvSpPr>
            <p:spPr>
              <a:xfrm>
                <a:off x="6562709" y="5880239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709" y="5880239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“computer icon”的图片搜索结果">
            <a:extLst>
              <a:ext uri="{FF2B5EF4-FFF2-40B4-BE49-F238E27FC236}">
                <a16:creationId xmlns:a16="http://schemas.microsoft.com/office/drawing/2014/main" id="{4633B0AF-E5C1-4B31-977C-6960F302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25" y="5277234"/>
            <a:ext cx="597827" cy="59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箭头: 右 19">
            <a:extLst>
              <a:ext uri="{FF2B5EF4-FFF2-40B4-BE49-F238E27FC236}">
                <a16:creationId xmlns:a16="http://schemas.microsoft.com/office/drawing/2014/main" id="{6653FF4A-E264-4296-B238-4038017EEB5D}"/>
              </a:ext>
            </a:extLst>
          </p:cNvPr>
          <p:cNvSpPr/>
          <p:nvPr/>
        </p:nvSpPr>
        <p:spPr>
          <a:xfrm>
            <a:off x="2015266" y="5407367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43FB5DF-12C7-44A6-909B-E87FC479F97E}"/>
              </a:ext>
            </a:extLst>
          </p:cNvPr>
          <p:cNvSpPr txBox="1"/>
          <p:nvPr/>
        </p:nvSpPr>
        <p:spPr>
          <a:xfrm>
            <a:off x="2142611" y="4949679"/>
            <a:ext cx="1051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Read a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: 圆角 26">
                <a:extLst>
                  <a:ext uri="{FF2B5EF4-FFF2-40B4-BE49-F238E27FC236}">
                    <a16:creationId xmlns:a16="http://schemas.microsoft.com/office/drawing/2014/main" id="{4C750647-91E8-4CF8-B4AE-B49878FF9616}"/>
                  </a:ext>
                </a:extLst>
              </p:cNvPr>
              <p:cNvSpPr/>
              <p:nvPr/>
            </p:nvSpPr>
            <p:spPr>
              <a:xfrm>
                <a:off x="5718048" y="5157434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矩形: 圆角 26">
                <a:extLst>
                  <a:ext uri="{FF2B5EF4-FFF2-40B4-BE49-F238E27FC236}">
                    <a16:creationId xmlns:a16="http://schemas.microsoft.com/office/drawing/2014/main" id="{4C750647-91E8-4CF8-B4AE-B49878FF9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048" y="5157434"/>
                <a:ext cx="377952" cy="345940"/>
              </a:xfrm>
              <a:prstGeom prst="roundRect">
                <a:avLst/>
              </a:prstGeom>
              <a:blipFill>
                <a:blip r:embed="rId6"/>
                <a:stretch>
                  <a:fillRect l="-78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4" name="表格 34">
            <a:extLst>
              <a:ext uri="{FF2B5EF4-FFF2-40B4-BE49-F238E27FC236}">
                <a16:creationId xmlns:a16="http://schemas.microsoft.com/office/drawing/2014/main" id="{AACA5527-B91D-404D-BDD9-E497105F9E8D}"/>
              </a:ext>
            </a:extLst>
          </p:cNvPr>
          <p:cNvGraphicFramePr>
            <a:graphicFrameLocks noGrp="1"/>
          </p:cNvGraphicFramePr>
          <p:nvPr/>
        </p:nvGraphicFramePr>
        <p:xfrm>
          <a:off x="8043668" y="4779205"/>
          <a:ext cx="233395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986">
                  <a:extLst>
                    <a:ext uri="{9D8B030D-6E8A-4147-A177-3AD203B41FA5}">
                      <a16:colId xmlns:a16="http://schemas.microsoft.com/office/drawing/2014/main" val="134455410"/>
                    </a:ext>
                  </a:extLst>
                </a:gridCol>
                <a:gridCol w="777986">
                  <a:extLst>
                    <a:ext uri="{9D8B030D-6E8A-4147-A177-3AD203B41FA5}">
                      <a16:colId xmlns:a16="http://schemas.microsoft.com/office/drawing/2014/main" val="1480449255"/>
                    </a:ext>
                  </a:extLst>
                </a:gridCol>
                <a:gridCol w="777986">
                  <a:extLst>
                    <a:ext uri="{9D8B030D-6E8A-4147-A177-3AD203B41FA5}">
                      <a16:colId xmlns:a16="http://schemas.microsoft.com/office/drawing/2014/main" val="13769624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DI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UI-r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PI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065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zh-CN" alt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zh-CN" alt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748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001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444894"/>
                  </a:ext>
                </a:extLst>
              </a:tr>
            </a:tbl>
          </a:graphicData>
        </a:graphic>
      </p:graphicFrame>
      <p:sp>
        <p:nvSpPr>
          <p:cNvPr id="22" name="箭头: 右 21">
            <a:extLst>
              <a:ext uri="{FF2B5EF4-FFF2-40B4-BE49-F238E27FC236}">
                <a16:creationId xmlns:a16="http://schemas.microsoft.com/office/drawing/2014/main" id="{E95D86A2-7F68-4D0D-ABDC-AF69ED9D1BF1}"/>
              </a:ext>
            </a:extLst>
          </p:cNvPr>
          <p:cNvSpPr/>
          <p:nvPr/>
        </p:nvSpPr>
        <p:spPr>
          <a:xfrm rot="10800000">
            <a:off x="2015266" y="5629031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CB490171-BC1E-4D71-9BD6-C583CB62C97A}"/>
                  </a:ext>
                </a:extLst>
              </p:cNvPr>
              <p:cNvSpPr txBox="1"/>
              <p:nvPr/>
            </p:nvSpPr>
            <p:spPr>
              <a:xfrm>
                <a:off x="2412529" y="5707967"/>
                <a:ext cx="5978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CB490171-BC1E-4D71-9BD6-C583CB62C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529" y="5707967"/>
                <a:ext cx="59782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35747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ORCA read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51886"/>
            <a:ext cx="10515600" cy="25373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To make sure data is durable before serving read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Durable-index</a:t>
            </a:r>
            <a:r>
              <a:rPr lang="en-US" altLang="zh-CN" sz="2000" dirty="0">
                <a:solidFill>
                  <a:srgbClr val="FFC000"/>
                </a:solidFill>
              </a:rPr>
              <a:t> </a:t>
            </a:r>
            <a:r>
              <a:rPr lang="en-US" altLang="zh-CN" sz="2000" dirty="0"/>
              <a:t>– index of the latest durable item in the system  (DI)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Update-index of item </a:t>
            </a:r>
            <a:r>
              <a:rPr lang="en-US" altLang="zh-CN" sz="2000" dirty="0" err="1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sz="2000" dirty="0"/>
              <a:t>– index of the last update that modified </a:t>
            </a:r>
            <a:r>
              <a:rPr lang="en-US" altLang="zh-CN" sz="2000" dirty="0" err="1"/>
              <a:t>i</a:t>
            </a:r>
            <a:r>
              <a:rPr lang="en-US" altLang="zh-CN" sz="2000" dirty="0"/>
              <a:t> (UI-r=UI of current read)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Persist-index</a:t>
            </a:r>
            <a:r>
              <a:rPr lang="en-US" altLang="zh-CN" sz="2000" dirty="0"/>
              <a:t> – index of the latest durable item in a node (IP)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Durability check </a:t>
            </a:r>
            <a:r>
              <a:rPr lang="en-US" altLang="zh-CN" sz="2000" dirty="0"/>
              <a:t>– I durable if update-index of I &lt;=durable-index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56B44B9-F237-47F3-9946-6F808C4B5099}"/>
              </a:ext>
            </a:extLst>
          </p:cNvPr>
          <p:cNvSpPr/>
          <p:nvPr/>
        </p:nvSpPr>
        <p:spPr>
          <a:xfrm>
            <a:off x="6349285" y="4564898"/>
            <a:ext cx="46449" cy="17451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9B6D8BF-1EBC-4166-AB16-4CBE6C61936F}"/>
              </a:ext>
            </a:extLst>
          </p:cNvPr>
          <p:cNvSpPr txBox="1"/>
          <p:nvPr/>
        </p:nvSpPr>
        <p:spPr>
          <a:xfrm>
            <a:off x="4008866" y="5122573"/>
            <a:ext cx="183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L-replica 1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BF4B039-0DC6-4F22-A225-C4F959FA4614}"/>
              </a:ext>
            </a:extLst>
          </p:cNvPr>
          <p:cNvSpPr txBox="1"/>
          <p:nvPr/>
        </p:nvSpPr>
        <p:spPr>
          <a:xfrm>
            <a:off x="4125042" y="5502544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932B7BB-3C57-4175-8CD8-D892A419111E}"/>
              </a:ext>
            </a:extLst>
          </p:cNvPr>
          <p:cNvSpPr txBox="1"/>
          <p:nvPr/>
        </p:nvSpPr>
        <p:spPr>
          <a:xfrm>
            <a:off x="4113363" y="5880239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7C57C8C-6F0F-45A1-8FA6-7AE0C2BAC15D}"/>
              </a:ext>
            </a:extLst>
          </p:cNvPr>
          <p:cNvSpPr txBox="1"/>
          <p:nvPr/>
        </p:nvSpPr>
        <p:spPr>
          <a:xfrm>
            <a:off x="5183177" y="4603921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5F9154B-083A-4E36-B6BB-AD5F80B7B1B8}"/>
              </a:ext>
            </a:extLst>
          </p:cNvPr>
          <p:cNvSpPr txBox="1"/>
          <p:nvPr/>
        </p:nvSpPr>
        <p:spPr>
          <a:xfrm>
            <a:off x="6525712" y="4591725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/>
              <p:nvPr/>
            </p:nvSpPr>
            <p:spPr>
              <a:xfrm>
                <a:off x="6571292" y="5166121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292" y="5166121"/>
                <a:ext cx="377952" cy="345940"/>
              </a:xfrm>
              <a:prstGeom prst="roundRect">
                <a:avLst/>
              </a:prstGeom>
              <a:blipFill>
                <a:blip r:embed="rId2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/>
              <p:nvPr/>
            </p:nvSpPr>
            <p:spPr>
              <a:xfrm>
                <a:off x="6564857" y="5520885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857" y="5520885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/>
              <p:nvPr/>
            </p:nvSpPr>
            <p:spPr>
              <a:xfrm>
                <a:off x="6562709" y="5880239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709" y="5880239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“computer icon”的图片搜索结果">
            <a:extLst>
              <a:ext uri="{FF2B5EF4-FFF2-40B4-BE49-F238E27FC236}">
                <a16:creationId xmlns:a16="http://schemas.microsoft.com/office/drawing/2014/main" id="{4633B0AF-E5C1-4B31-977C-6960F302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25" y="5277234"/>
            <a:ext cx="597827" cy="59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箭头: 右 19">
            <a:extLst>
              <a:ext uri="{FF2B5EF4-FFF2-40B4-BE49-F238E27FC236}">
                <a16:creationId xmlns:a16="http://schemas.microsoft.com/office/drawing/2014/main" id="{6653FF4A-E264-4296-B238-4038017EEB5D}"/>
              </a:ext>
            </a:extLst>
          </p:cNvPr>
          <p:cNvSpPr/>
          <p:nvPr/>
        </p:nvSpPr>
        <p:spPr>
          <a:xfrm>
            <a:off x="2015266" y="5407367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43FB5DF-12C7-44A6-909B-E87FC479F97E}"/>
              </a:ext>
            </a:extLst>
          </p:cNvPr>
          <p:cNvSpPr txBox="1"/>
          <p:nvPr/>
        </p:nvSpPr>
        <p:spPr>
          <a:xfrm>
            <a:off x="2142611" y="4949679"/>
            <a:ext cx="1051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Read b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: 圆角 26">
                <a:extLst>
                  <a:ext uri="{FF2B5EF4-FFF2-40B4-BE49-F238E27FC236}">
                    <a16:creationId xmlns:a16="http://schemas.microsoft.com/office/drawing/2014/main" id="{4C750647-91E8-4CF8-B4AE-B49878FF9616}"/>
                  </a:ext>
                </a:extLst>
              </p:cNvPr>
              <p:cNvSpPr/>
              <p:nvPr/>
            </p:nvSpPr>
            <p:spPr>
              <a:xfrm>
                <a:off x="5718048" y="5157434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矩形: 圆角 26">
                <a:extLst>
                  <a:ext uri="{FF2B5EF4-FFF2-40B4-BE49-F238E27FC236}">
                    <a16:creationId xmlns:a16="http://schemas.microsoft.com/office/drawing/2014/main" id="{4C750647-91E8-4CF8-B4AE-B49878FF9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048" y="5157434"/>
                <a:ext cx="377952" cy="345940"/>
              </a:xfrm>
              <a:prstGeom prst="roundRect">
                <a:avLst/>
              </a:prstGeom>
              <a:blipFill>
                <a:blip r:embed="rId6"/>
                <a:stretch>
                  <a:fillRect l="-78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4" name="表格 34">
            <a:extLst>
              <a:ext uri="{FF2B5EF4-FFF2-40B4-BE49-F238E27FC236}">
                <a16:creationId xmlns:a16="http://schemas.microsoft.com/office/drawing/2014/main" id="{AACA5527-B91D-404D-BDD9-E497105F9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381382"/>
              </p:ext>
            </p:extLst>
          </p:nvPr>
        </p:nvGraphicFramePr>
        <p:xfrm>
          <a:off x="8043668" y="4779205"/>
          <a:ext cx="233395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986">
                  <a:extLst>
                    <a:ext uri="{9D8B030D-6E8A-4147-A177-3AD203B41FA5}">
                      <a16:colId xmlns:a16="http://schemas.microsoft.com/office/drawing/2014/main" val="134455410"/>
                    </a:ext>
                  </a:extLst>
                </a:gridCol>
                <a:gridCol w="777986">
                  <a:extLst>
                    <a:ext uri="{9D8B030D-6E8A-4147-A177-3AD203B41FA5}">
                      <a16:colId xmlns:a16="http://schemas.microsoft.com/office/drawing/2014/main" val="1480449255"/>
                    </a:ext>
                  </a:extLst>
                </a:gridCol>
                <a:gridCol w="777986">
                  <a:extLst>
                    <a:ext uri="{9D8B030D-6E8A-4147-A177-3AD203B41FA5}">
                      <a16:colId xmlns:a16="http://schemas.microsoft.com/office/drawing/2014/main" val="13769624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DI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UI-r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PI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065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748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001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444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658081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ORCA read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51886"/>
            <a:ext cx="10515600" cy="2495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To make sure data is durable before serving read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Durable-index</a:t>
            </a:r>
            <a:r>
              <a:rPr lang="en-US" altLang="zh-CN" sz="2000" dirty="0">
                <a:solidFill>
                  <a:srgbClr val="FFC000"/>
                </a:solidFill>
              </a:rPr>
              <a:t> </a:t>
            </a:r>
            <a:r>
              <a:rPr lang="en-US" altLang="zh-CN" sz="2000" dirty="0"/>
              <a:t>– index of the latest durable item in the system  (DI)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Update-index of item </a:t>
            </a:r>
            <a:r>
              <a:rPr lang="en-US" altLang="zh-CN" sz="2000" dirty="0" err="1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sz="2000" dirty="0"/>
              <a:t>– index of the last update that modified </a:t>
            </a:r>
            <a:r>
              <a:rPr lang="en-US" altLang="zh-CN" sz="2000" dirty="0" err="1"/>
              <a:t>i</a:t>
            </a:r>
            <a:r>
              <a:rPr lang="en-US" altLang="zh-CN" sz="2000" dirty="0"/>
              <a:t> (UI-r=UI of current read)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Persist-index</a:t>
            </a:r>
            <a:r>
              <a:rPr lang="en-US" altLang="zh-CN" sz="2000" dirty="0"/>
              <a:t> – index of the latest durable item in a node (IP)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Durability check </a:t>
            </a:r>
            <a:r>
              <a:rPr lang="en-US" altLang="zh-CN" sz="2000" dirty="0"/>
              <a:t>– I durable if update-index of I &lt;=durable-index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56B44B9-F237-47F3-9946-6F808C4B5099}"/>
              </a:ext>
            </a:extLst>
          </p:cNvPr>
          <p:cNvSpPr/>
          <p:nvPr/>
        </p:nvSpPr>
        <p:spPr>
          <a:xfrm>
            <a:off x="6349285" y="4564898"/>
            <a:ext cx="46449" cy="17451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9B6D8BF-1EBC-4166-AB16-4CBE6C61936F}"/>
              </a:ext>
            </a:extLst>
          </p:cNvPr>
          <p:cNvSpPr txBox="1"/>
          <p:nvPr/>
        </p:nvSpPr>
        <p:spPr>
          <a:xfrm>
            <a:off x="4008866" y="5122573"/>
            <a:ext cx="183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L-replica 1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BF4B039-0DC6-4F22-A225-C4F959FA4614}"/>
              </a:ext>
            </a:extLst>
          </p:cNvPr>
          <p:cNvSpPr txBox="1"/>
          <p:nvPr/>
        </p:nvSpPr>
        <p:spPr>
          <a:xfrm>
            <a:off x="4125042" y="5502544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932B7BB-3C57-4175-8CD8-D892A419111E}"/>
              </a:ext>
            </a:extLst>
          </p:cNvPr>
          <p:cNvSpPr txBox="1"/>
          <p:nvPr/>
        </p:nvSpPr>
        <p:spPr>
          <a:xfrm>
            <a:off x="4113363" y="5880239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7C57C8C-6F0F-45A1-8FA6-7AE0C2BAC15D}"/>
              </a:ext>
            </a:extLst>
          </p:cNvPr>
          <p:cNvSpPr txBox="1"/>
          <p:nvPr/>
        </p:nvSpPr>
        <p:spPr>
          <a:xfrm>
            <a:off x="5183177" y="4603921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5F9154B-083A-4E36-B6BB-AD5F80B7B1B8}"/>
              </a:ext>
            </a:extLst>
          </p:cNvPr>
          <p:cNvSpPr txBox="1"/>
          <p:nvPr/>
        </p:nvSpPr>
        <p:spPr>
          <a:xfrm>
            <a:off x="6525712" y="4591725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/>
              <p:nvPr/>
            </p:nvSpPr>
            <p:spPr>
              <a:xfrm>
                <a:off x="6571292" y="5166121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292" y="5166121"/>
                <a:ext cx="377952" cy="345940"/>
              </a:xfrm>
              <a:prstGeom prst="roundRect">
                <a:avLst/>
              </a:prstGeom>
              <a:blipFill>
                <a:blip r:embed="rId2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/>
              <p:nvPr/>
            </p:nvSpPr>
            <p:spPr>
              <a:xfrm>
                <a:off x="6564857" y="5520885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857" y="5520885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/>
              <p:nvPr/>
            </p:nvSpPr>
            <p:spPr>
              <a:xfrm>
                <a:off x="6562709" y="5880239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709" y="5880239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“computer icon”的图片搜索结果">
            <a:extLst>
              <a:ext uri="{FF2B5EF4-FFF2-40B4-BE49-F238E27FC236}">
                <a16:creationId xmlns:a16="http://schemas.microsoft.com/office/drawing/2014/main" id="{4633B0AF-E5C1-4B31-977C-6960F302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25" y="5277234"/>
            <a:ext cx="597827" cy="59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箭头: 右 19">
            <a:extLst>
              <a:ext uri="{FF2B5EF4-FFF2-40B4-BE49-F238E27FC236}">
                <a16:creationId xmlns:a16="http://schemas.microsoft.com/office/drawing/2014/main" id="{6653FF4A-E264-4296-B238-4038017EEB5D}"/>
              </a:ext>
            </a:extLst>
          </p:cNvPr>
          <p:cNvSpPr/>
          <p:nvPr/>
        </p:nvSpPr>
        <p:spPr>
          <a:xfrm>
            <a:off x="2015266" y="5407367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43FB5DF-12C7-44A6-909B-E87FC479F97E}"/>
              </a:ext>
            </a:extLst>
          </p:cNvPr>
          <p:cNvSpPr txBox="1"/>
          <p:nvPr/>
        </p:nvSpPr>
        <p:spPr>
          <a:xfrm>
            <a:off x="2142611" y="4949679"/>
            <a:ext cx="1051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Read b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: 圆角 26">
                <a:extLst>
                  <a:ext uri="{FF2B5EF4-FFF2-40B4-BE49-F238E27FC236}">
                    <a16:creationId xmlns:a16="http://schemas.microsoft.com/office/drawing/2014/main" id="{4C750647-91E8-4CF8-B4AE-B49878FF9616}"/>
                  </a:ext>
                </a:extLst>
              </p:cNvPr>
              <p:cNvSpPr/>
              <p:nvPr/>
            </p:nvSpPr>
            <p:spPr>
              <a:xfrm>
                <a:off x="5718048" y="5157434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矩形: 圆角 26">
                <a:extLst>
                  <a:ext uri="{FF2B5EF4-FFF2-40B4-BE49-F238E27FC236}">
                    <a16:creationId xmlns:a16="http://schemas.microsoft.com/office/drawing/2014/main" id="{4C750647-91E8-4CF8-B4AE-B49878FF9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048" y="5157434"/>
                <a:ext cx="377952" cy="345940"/>
              </a:xfrm>
              <a:prstGeom prst="roundRect">
                <a:avLst/>
              </a:prstGeom>
              <a:blipFill>
                <a:blip r:embed="rId6"/>
                <a:stretch>
                  <a:fillRect l="-78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4" name="表格 34">
            <a:extLst>
              <a:ext uri="{FF2B5EF4-FFF2-40B4-BE49-F238E27FC236}">
                <a16:creationId xmlns:a16="http://schemas.microsoft.com/office/drawing/2014/main" id="{AACA5527-B91D-404D-BDD9-E497105F9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518372"/>
              </p:ext>
            </p:extLst>
          </p:nvPr>
        </p:nvGraphicFramePr>
        <p:xfrm>
          <a:off x="8043668" y="4779205"/>
          <a:ext cx="233395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986">
                  <a:extLst>
                    <a:ext uri="{9D8B030D-6E8A-4147-A177-3AD203B41FA5}">
                      <a16:colId xmlns:a16="http://schemas.microsoft.com/office/drawing/2014/main" val="134455410"/>
                    </a:ext>
                  </a:extLst>
                </a:gridCol>
                <a:gridCol w="777986">
                  <a:extLst>
                    <a:ext uri="{9D8B030D-6E8A-4147-A177-3AD203B41FA5}">
                      <a16:colId xmlns:a16="http://schemas.microsoft.com/office/drawing/2014/main" val="1480449255"/>
                    </a:ext>
                  </a:extLst>
                </a:gridCol>
                <a:gridCol w="777986">
                  <a:extLst>
                    <a:ext uri="{9D8B030D-6E8A-4147-A177-3AD203B41FA5}">
                      <a16:colId xmlns:a16="http://schemas.microsoft.com/office/drawing/2014/main" val="13769624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DI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UI-r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PI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065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748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001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444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984261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ORCA read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51886"/>
            <a:ext cx="10515600" cy="2525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To make sure data is durable before serving read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Durable-index</a:t>
            </a:r>
            <a:r>
              <a:rPr lang="en-US" altLang="zh-CN" sz="2000" dirty="0">
                <a:solidFill>
                  <a:srgbClr val="FFC000"/>
                </a:solidFill>
              </a:rPr>
              <a:t> </a:t>
            </a:r>
            <a:r>
              <a:rPr lang="en-US" altLang="zh-CN" sz="2000" dirty="0"/>
              <a:t>– index of the latest durable item in the system  (DI)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Update-index of item </a:t>
            </a:r>
            <a:r>
              <a:rPr lang="en-US" altLang="zh-CN" sz="2000" dirty="0" err="1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sz="2000" dirty="0"/>
              <a:t>– index of the last update that modified </a:t>
            </a:r>
            <a:r>
              <a:rPr lang="en-US" altLang="zh-CN" sz="2000" dirty="0" err="1"/>
              <a:t>i</a:t>
            </a:r>
            <a:r>
              <a:rPr lang="en-US" altLang="zh-CN" sz="2000" dirty="0"/>
              <a:t> (UI-r=UI of current read)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Persist-index</a:t>
            </a:r>
            <a:r>
              <a:rPr lang="en-US" altLang="zh-CN" sz="2000" dirty="0"/>
              <a:t> – index of the latest durable item in a node (IP)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Durability check </a:t>
            </a:r>
            <a:r>
              <a:rPr lang="en-US" altLang="zh-CN" sz="2000" dirty="0"/>
              <a:t>– I durable if update-index of I &lt;=durable-index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56B44B9-F237-47F3-9946-6F808C4B5099}"/>
              </a:ext>
            </a:extLst>
          </p:cNvPr>
          <p:cNvSpPr/>
          <p:nvPr/>
        </p:nvSpPr>
        <p:spPr>
          <a:xfrm>
            <a:off x="6349285" y="4564898"/>
            <a:ext cx="46449" cy="17451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9B6D8BF-1EBC-4166-AB16-4CBE6C61936F}"/>
              </a:ext>
            </a:extLst>
          </p:cNvPr>
          <p:cNvSpPr txBox="1"/>
          <p:nvPr/>
        </p:nvSpPr>
        <p:spPr>
          <a:xfrm>
            <a:off x="4008866" y="5122573"/>
            <a:ext cx="183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L-replica 1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BF4B039-0DC6-4F22-A225-C4F959FA4614}"/>
              </a:ext>
            </a:extLst>
          </p:cNvPr>
          <p:cNvSpPr txBox="1"/>
          <p:nvPr/>
        </p:nvSpPr>
        <p:spPr>
          <a:xfrm>
            <a:off x="4125042" y="5502544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932B7BB-3C57-4175-8CD8-D892A419111E}"/>
              </a:ext>
            </a:extLst>
          </p:cNvPr>
          <p:cNvSpPr txBox="1"/>
          <p:nvPr/>
        </p:nvSpPr>
        <p:spPr>
          <a:xfrm>
            <a:off x="4113363" y="5880239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7C57C8C-6F0F-45A1-8FA6-7AE0C2BAC15D}"/>
              </a:ext>
            </a:extLst>
          </p:cNvPr>
          <p:cNvSpPr txBox="1"/>
          <p:nvPr/>
        </p:nvSpPr>
        <p:spPr>
          <a:xfrm>
            <a:off x="5183177" y="4603921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5F9154B-083A-4E36-B6BB-AD5F80B7B1B8}"/>
              </a:ext>
            </a:extLst>
          </p:cNvPr>
          <p:cNvSpPr txBox="1"/>
          <p:nvPr/>
        </p:nvSpPr>
        <p:spPr>
          <a:xfrm>
            <a:off x="6525712" y="4591725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/>
              <p:nvPr/>
            </p:nvSpPr>
            <p:spPr>
              <a:xfrm>
                <a:off x="6571292" y="5166121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292" y="5166121"/>
                <a:ext cx="377952" cy="345940"/>
              </a:xfrm>
              <a:prstGeom prst="roundRect">
                <a:avLst/>
              </a:prstGeom>
              <a:blipFill>
                <a:blip r:embed="rId2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/>
              <p:nvPr/>
            </p:nvSpPr>
            <p:spPr>
              <a:xfrm>
                <a:off x="6564857" y="5520885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857" y="5520885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/>
              <p:nvPr/>
            </p:nvSpPr>
            <p:spPr>
              <a:xfrm>
                <a:off x="6562709" y="5880239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709" y="5880239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“computer icon”的图片搜索结果">
            <a:extLst>
              <a:ext uri="{FF2B5EF4-FFF2-40B4-BE49-F238E27FC236}">
                <a16:creationId xmlns:a16="http://schemas.microsoft.com/office/drawing/2014/main" id="{4633B0AF-E5C1-4B31-977C-6960F302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25" y="5277234"/>
            <a:ext cx="597827" cy="59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箭头: 右 19">
            <a:extLst>
              <a:ext uri="{FF2B5EF4-FFF2-40B4-BE49-F238E27FC236}">
                <a16:creationId xmlns:a16="http://schemas.microsoft.com/office/drawing/2014/main" id="{6653FF4A-E264-4296-B238-4038017EEB5D}"/>
              </a:ext>
            </a:extLst>
          </p:cNvPr>
          <p:cNvSpPr/>
          <p:nvPr/>
        </p:nvSpPr>
        <p:spPr>
          <a:xfrm>
            <a:off x="2015266" y="5407367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43FB5DF-12C7-44A6-909B-E87FC479F97E}"/>
              </a:ext>
            </a:extLst>
          </p:cNvPr>
          <p:cNvSpPr txBox="1"/>
          <p:nvPr/>
        </p:nvSpPr>
        <p:spPr>
          <a:xfrm>
            <a:off x="2142611" y="4949679"/>
            <a:ext cx="1051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Read b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: 圆角 26">
                <a:extLst>
                  <a:ext uri="{FF2B5EF4-FFF2-40B4-BE49-F238E27FC236}">
                    <a16:creationId xmlns:a16="http://schemas.microsoft.com/office/drawing/2014/main" id="{4C750647-91E8-4CF8-B4AE-B49878FF9616}"/>
                  </a:ext>
                </a:extLst>
              </p:cNvPr>
              <p:cNvSpPr/>
              <p:nvPr/>
            </p:nvSpPr>
            <p:spPr>
              <a:xfrm>
                <a:off x="5718048" y="5157434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矩形: 圆角 26">
                <a:extLst>
                  <a:ext uri="{FF2B5EF4-FFF2-40B4-BE49-F238E27FC236}">
                    <a16:creationId xmlns:a16="http://schemas.microsoft.com/office/drawing/2014/main" id="{4C750647-91E8-4CF8-B4AE-B49878FF9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048" y="5157434"/>
                <a:ext cx="377952" cy="345940"/>
              </a:xfrm>
              <a:prstGeom prst="roundRect">
                <a:avLst/>
              </a:prstGeom>
              <a:blipFill>
                <a:blip r:embed="rId6"/>
                <a:stretch>
                  <a:fillRect l="-78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4" name="表格 34">
            <a:extLst>
              <a:ext uri="{FF2B5EF4-FFF2-40B4-BE49-F238E27FC236}">
                <a16:creationId xmlns:a16="http://schemas.microsoft.com/office/drawing/2014/main" id="{AACA5527-B91D-404D-BDD9-E497105F9E8D}"/>
              </a:ext>
            </a:extLst>
          </p:cNvPr>
          <p:cNvGraphicFramePr>
            <a:graphicFrameLocks noGrp="1"/>
          </p:cNvGraphicFramePr>
          <p:nvPr/>
        </p:nvGraphicFramePr>
        <p:xfrm>
          <a:off x="8043668" y="4779205"/>
          <a:ext cx="233395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986">
                  <a:extLst>
                    <a:ext uri="{9D8B030D-6E8A-4147-A177-3AD203B41FA5}">
                      <a16:colId xmlns:a16="http://schemas.microsoft.com/office/drawing/2014/main" val="134455410"/>
                    </a:ext>
                  </a:extLst>
                </a:gridCol>
                <a:gridCol w="777986">
                  <a:extLst>
                    <a:ext uri="{9D8B030D-6E8A-4147-A177-3AD203B41FA5}">
                      <a16:colId xmlns:a16="http://schemas.microsoft.com/office/drawing/2014/main" val="1480449255"/>
                    </a:ext>
                  </a:extLst>
                </a:gridCol>
                <a:gridCol w="777986">
                  <a:extLst>
                    <a:ext uri="{9D8B030D-6E8A-4147-A177-3AD203B41FA5}">
                      <a16:colId xmlns:a16="http://schemas.microsoft.com/office/drawing/2014/main" val="13769624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DI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UI-r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PI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065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748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001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44489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876EA283-D9D3-4705-83E7-CDEE861ABEA1}"/>
                  </a:ext>
                </a:extLst>
              </p:cNvPr>
              <p:cNvSpPr/>
              <p:nvPr/>
            </p:nvSpPr>
            <p:spPr>
              <a:xfrm>
                <a:off x="5714789" y="5512061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876EA283-D9D3-4705-83E7-CDEE861ABE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789" y="5512061"/>
                <a:ext cx="377952" cy="345940"/>
              </a:xfrm>
              <a:prstGeom prst="roundRect">
                <a:avLst/>
              </a:prstGeom>
              <a:blipFill>
                <a:blip r:embed="rId7"/>
                <a:stretch>
                  <a:fillRect l="-6250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70F869F5-D76D-4F61-B4BC-F10DEF9A1EDB}"/>
                  </a:ext>
                </a:extLst>
              </p:cNvPr>
              <p:cNvSpPr/>
              <p:nvPr/>
            </p:nvSpPr>
            <p:spPr>
              <a:xfrm>
                <a:off x="5707577" y="5872554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70F869F5-D76D-4F61-B4BC-F10DEF9A1E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577" y="5872554"/>
                <a:ext cx="377952" cy="345940"/>
              </a:xfrm>
              <a:prstGeom prst="roundRect">
                <a:avLst/>
              </a:prstGeom>
              <a:blipFill>
                <a:blip r:embed="rId8"/>
                <a:stretch>
                  <a:fillRect l="-6250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73805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ORCA read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51885"/>
            <a:ext cx="10515600" cy="2567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To make sure data is durable before serving read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Durable-index</a:t>
            </a:r>
            <a:r>
              <a:rPr lang="en-US" altLang="zh-CN" sz="2000" dirty="0">
                <a:solidFill>
                  <a:srgbClr val="FFC000"/>
                </a:solidFill>
              </a:rPr>
              <a:t> </a:t>
            </a:r>
            <a:r>
              <a:rPr lang="en-US" altLang="zh-CN" sz="2000" dirty="0"/>
              <a:t>– index of the latest durable item in the system  (DI)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Update-index of item </a:t>
            </a:r>
            <a:r>
              <a:rPr lang="en-US" altLang="zh-CN" sz="2000" dirty="0" err="1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sz="2000" dirty="0"/>
              <a:t>– index of the last update that modified </a:t>
            </a:r>
            <a:r>
              <a:rPr lang="en-US" altLang="zh-CN" sz="2000" dirty="0" err="1"/>
              <a:t>i</a:t>
            </a:r>
            <a:r>
              <a:rPr lang="en-US" altLang="zh-CN" sz="2000" dirty="0"/>
              <a:t> (UI-r=UI of current read)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Persist-index</a:t>
            </a:r>
            <a:r>
              <a:rPr lang="en-US" altLang="zh-CN" sz="2000" dirty="0"/>
              <a:t> – index of the latest durable item in a node (IP)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Durability check </a:t>
            </a:r>
            <a:r>
              <a:rPr lang="en-US" altLang="zh-CN" sz="2000" dirty="0"/>
              <a:t>– I durable if update-index of I &lt;=durable-index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56B44B9-F237-47F3-9946-6F808C4B5099}"/>
              </a:ext>
            </a:extLst>
          </p:cNvPr>
          <p:cNvSpPr/>
          <p:nvPr/>
        </p:nvSpPr>
        <p:spPr>
          <a:xfrm>
            <a:off x="6349285" y="4564898"/>
            <a:ext cx="46449" cy="17451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9B6D8BF-1EBC-4166-AB16-4CBE6C61936F}"/>
              </a:ext>
            </a:extLst>
          </p:cNvPr>
          <p:cNvSpPr txBox="1"/>
          <p:nvPr/>
        </p:nvSpPr>
        <p:spPr>
          <a:xfrm>
            <a:off x="4008866" y="5122573"/>
            <a:ext cx="183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L-replica 1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BF4B039-0DC6-4F22-A225-C4F959FA4614}"/>
              </a:ext>
            </a:extLst>
          </p:cNvPr>
          <p:cNvSpPr txBox="1"/>
          <p:nvPr/>
        </p:nvSpPr>
        <p:spPr>
          <a:xfrm>
            <a:off x="4125042" y="5502544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932B7BB-3C57-4175-8CD8-D892A419111E}"/>
              </a:ext>
            </a:extLst>
          </p:cNvPr>
          <p:cNvSpPr txBox="1"/>
          <p:nvPr/>
        </p:nvSpPr>
        <p:spPr>
          <a:xfrm>
            <a:off x="4113363" y="5880239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7C57C8C-6F0F-45A1-8FA6-7AE0C2BAC15D}"/>
              </a:ext>
            </a:extLst>
          </p:cNvPr>
          <p:cNvSpPr txBox="1"/>
          <p:nvPr/>
        </p:nvSpPr>
        <p:spPr>
          <a:xfrm>
            <a:off x="5183177" y="4603921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5F9154B-083A-4E36-B6BB-AD5F80B7B1B8}"/>
              </a:ext>
            </a:extLst>
          </p:cNvPr>
          <p:cNvSpPr txBox="1"/>
          <p:nvPr/>
        </p:nvSpPr>
        <p:spPr>
          <a:xfrm>
            <a:off x="6525712" y="4591725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/>
              <p:nvPr/>
            </p:nvSpPr>
            <p:spPr>
              <a:xfrm>
                <a:off x="6571292" y="5166121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292" y="5166121"/>
                <a:ext cx="377952" cy="345940"/>
              </a:xfrm>
              <a:prstGeom prst="roundRect">
                <a:avLst/>
              </a:prstGeom>
              <a:blipFill>
                <a:blip r:embed="rId2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/>
              <p:nvPr/>
            </p:nvSpPr>
            <p:spPr>
              <a:xfrm>
                <a:off x="6564857" y="5520885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857" y="5520885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/>
              <p:nvPr/>
            </p:nvSpPr>
            <p:spPr>
              <a:xfrm>
                <a:off x="6562709" y="5880239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709" y="5880239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“computer icon”的图片搜索结果">
            <a:extLst>
              <a:ext uri="{FF2B5EF4-FFF2-40B4-BE49-F238E27FC236}">
                <a16:creationId xmlns:a16="http://schemas.microsoft.com/office/drawing/2014/main" id="{4633B0AF-E5C1-4B31-977C-6960F302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25" y="5277234"/>
            <a:ext cx="597827" cy="59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箭头: 右 19">
            <a:extLst>
              <a:ext uri="{FF2B5EF4-FFF2-40B4-BE49-F238E27FC236}">
                <a16:creationId xmlns:a16="http://schemas.microsoft.com/office/drawing/2014/main" id="{6653FF4A-E264-4296-B238-4038017EEB5D}"/>
              </a:ext>
            </a:extLst>
          </p:cNvPr>
          <p:cNvSpPr/>
          <p:nvPr/>
        </p:nvSpPr>
        <p:spPr>
          <a:xfrm>
            <a:off x="2015266" y="5407367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43FB5DF-12C7-44A6-909B-E87FC479F97E}"/>
              </a:ext>
            </a:extLst>
          </p:cNvPr>
          <p:cNvSpPr txBox="1"/>
          <p:nvPr/>
        </p:nvSpPr>
        <p:spPr>
          <a:xfrm>
            <a:off x="2142611" y="4949679"/>
            <a:ext cx="1051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Read b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: 圆角 26">
                <a:extLst>
                  <a:ext uri="{FF2B5EF4-FFF2-40B4-BE49-F238E27FC236}">
                    <a16:creationId xmlns:a16="http://schemas.microsoft.com/office/drawing/2014/main" id="{4C750647-91E8-4CF8-B4AE-B49878FF9616}"/>
                  </a:ext>
                </a:extLst>
              </p:cNvPr>
              <p:cNvSpPr/>
              <p:nvPr/>
            </p:nvSpPr>
            <p:spPr>
              <a:xfrm>
                <a:off x="6954418" y="5170313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矩形: 圆角 26">
                <a:extLst>
                  <a:ext uri="{FF2B5EF4-FFF2-40B4-BE49-F238E27FC236}">
                    <a16:creationId xmlns:a16="http://schemas.microsoft.com/office/drawing/2014/main" id="{4C750647-91E8-4CF8-B4AE-B49878FF9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418" y="5170313"/>
                <a:ext cx="377952" cy="345940"/>
              </a:xfrm>
              <a:prstGeom prst="roundRect">
                <a:avLst/>
              </a:prstGeom>
              <a:blipFill>
                <a:blip r:embed="rId6"/>
                <a:stretch>
                  <a:fillRect l="-781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4" name="表格 34">
            <a:extLst>
              <a:ext uri="{FF2B5EF4-FFF2-40B4-BE49-F238E27FC236}">
                <a16:creationId xmlns:a16="http://schemas.microsoft.com/office/drawing/2014/main" id="{AACA5527-B91D-404D-BDD9-E497105F9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47808"/>
              </p:ext>
            </p:extLst>
          </p:nvPr>
        </p:nvGraphicFramePr>
        <p:xfrm>
          <a:off x="8043668" y="4779205"/>
          <a:ext cx="233395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986">
                  <a:extLst>
                    <a:ext uri="{9D8B030D-6E8A-4147-A177-3AD203B41FA5}">
                      <a16:colId xmlns:a16="http://schemas.microsoft.com/office/drawing/2014/main" val="134455410"/>
                    </a:ext>
                  </a:extLst>
                </a:gridCol>
                <a:gridCol w="777986">
                  <a:extLst>
                    <a:ext uri="{9D8B030D-6E8A-4147-A177-3AD203B41FA5}">
                      <a16:colId xmlns:a16="http://schemas.microsoft.com/office/drawing/2014/main" val="1480449255"/>
                    </a:ext>
                  </a:extLst>
                </a:gridCol>
                <a:gridCol w="777986">
                  <a:extLst>
                    <a:ext uri="{9D8B030D-6E8A-4147-A177-3AD203B41FA5}">
                      <a16:colId xmlns:a16="http://schemas.microsoft.com/office/drawing/2014/main" val="13769624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DI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UI-r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PI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065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748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001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44489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876EA283-D9D3-4705-83E7-CDEE861ABEA1}"/>
                  </a:ext>
                </a:extLst>
              </p:cNvPr>
              <p:cNvSpPr/>
              <p:nvPr/>
            </p:nvSpPr>
            <p:spPr>
              <a:xfrm>
                <a:off x="6951159" y="5524940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876EA283-D9D3-4705-83E7-CDEE861ABE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159" y="5524940"/>
                <a:ext cx="377952" cy="345940"/>
              </a:xfrm>
              <a:prstGeom prst="roundRect">
                <a:avLst/>
              </a:prstGeom>
              <a:blipFill>
                <a:blip r:embed="rId7"/>
                <a:stretch>
                  <a:fillRect l="-6250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70F869F5-D76D-4F61-B4BC-F10DEF9A1EDB}"/>
                  </a:ext>
                </a:extLst>
              </p:cNvPr>
              <p:cNvSpPr/>
              <p:nvPr/>
            </p:nvSpPr>
            <p:spPr>
              <a:xfrm>
                <a:off x="6943947" y="5885433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70F869F5-D76D-4F61-B4BC-F10DEF9A1E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947" y="5885433"/>
                <a:ext cx="377952" cy="345940"/>
              </a:xfrm>
              <a:prstGeom prst="roundRect">
                <a:avLst/>
              </a:prstGeom>
              <a:blipFill>
                <a:blip r:embed="rId8"/>
                <a:stretch>
                  <a:fillRect l="-6250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006921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ORCA read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51885"/>
            <a:ext cx="10515600" cy="2448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To make sure data is durable before serving read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Durable-index</a:t>
            </a:r>
            <a:r>
              <a:rPr lang="en-US" altLang="zh-CN" sz="2000" dirty="0">
                <a:solidFill>
                  <a:srgbClr val="FFC000"/>
                </a:solidFill>
              </a:rPr>
              <a:t> </a:t>
            </a:r>
            <a:r>
              <a:rPr lang="en-US" altLang="zh-CN" sz="2000" dirty="0"/>
              <a:t>– index of the latest durable item in the system  (DI)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Update-index of item </a:t>
            </a:r>
            <a:r>
              <a:rPr lang="en-US" altLang="zh-CN" sz="2000" dirty="0" err="1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sz="2000" dirty="0"/>
              <a:t>– index of the last update that modified </a:t>
            </a:r>
            <a:r>
              <a:rPr lang="en-US" altLang="zh-CN" sz="2000" dirty="0" err="1"/>
              <a:t>i</a:t>
            </a:r>
            <a:r>
              <a:rPr lang="en-US" altLang="zh-CN" sz="2000" dirty="0"/>
              <a:t> (UI-r=UI of current read)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Persist-index</a:t>
            </a:r>
            <a:r>
              <a:rPr lang="en-US" altLang="zh-CN" sz="2000" dirty="0"/>
              <a:t> – index of the latest durable item in a node (IP)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Durability check </a:t>
            </a:r>
            <a:r>
              <a:rPr lang="en-US" altLang="zh-CN" sz="2000" dirty="0"/>
              <a:t>– I durable if update-index of I &lt;=durable-index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56B44B9-F237-47F3-9946-6F808C4B5099}"/>
              </a:ext>
            </a:extLst>
          </p:cNvPr>
          <p:cNvSpPr/>
          <p:nvPr/>
        </p:nvSpPr>
        <p:spPr>
          <a:xfrm>
            <a:off x="6349285" y="4564898"/>
            <a:ext cx="46449" cy="17451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9B6D8BF-1EBC-4166-AB16-4CBE6C61936F}"/>
              </a:ext>
            </a:extLst>
          </p:cNvPr>
          <p:cNvSpPr txBox="1"/>
          <p:nvPr/>
        </p:nvSpPr>
        <p:spPr>
          <a:xfrm>
            <a:off x="4008866" y="5122573"/>
            <a:ext cx="183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L-replica 1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BF4B039-0DC6-4F22-A225-C4F959FA4614}"/>
              </a:ext>
            </a:extLst>
          </p:cNvPr>
          <p:cNvSpPr txBox="1"/>
          <p:nvPr/>
        </p:nvSpPr>
        <p:spPr>
          <a:xfrm>
            <a:off x="4125042" y="5502544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932B7BB-3C57-4175-8CD8-D892A419111E}"/>
              </a:ext>
            </a:extLst>
          </p:cNvPr>
          <p:cNvSpPr txBox="1"/>
          <p:nvPr/>
        </p:nvSpPr>
        <p:spPr>
          <a:xfrm>
            <a:off x="4113363" y="5880239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7C57C8C-6F0F-45A1-8FA6-7AE0C2BAC15D}"/>
              </a:ext>
            </a:extLst>
          </p:cNvPr>
          <p:cNvSpPr txBox="1"/>
          <p:nvPr/>
        </p:nvSpPr>
        <p:spPr>
          <a:xfrm>
            <a:off x="5183177" y="4603921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5F9154B-083A-4E36-B6BB-AD5F80B7B1B8}"/>
              </a:ext>
            </a:extLst>
          </p:cNvPr>
          <p:cNvSpPr txBox="1"/>
          <p:nvPr/>
        </p:nvSpPr>
        <p:spPr>
          <a:xfrm>
            <a:off x="6525712" y="4591725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/>
              <p:nvPr/>
            </p:nvSpPr>
            <p:spPr>
              <a:xfrm>
                <a:off x="6571292" y="5166121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292" y="5166121"/>
                <a:ext cx="377952" cy="345940"/>
              </a:xfrm>
              <a:prstGeom prst="roundRect">
                <a:avLst/>
              </a:prstGeom>
              <a:blipFill>
                <a:blip r:embed="rId2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/>
              <p:nvPr/>
            </p:nvSpPr>
            <p:spPr>
              <a:xfrm>
                <a:off x="6564857" y="5520885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857" y="5520885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/>
              <p:nvPr/>
            </p:nvSpPr>
            <p:spPr>
              <a:xfrm>
                <a:off x="6562709" y="5880239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709" y="5880239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“computer icon”的图片搜索结果">
            <a:extLst>
              <a:ext uri="{FF2B5EF4-FFF2-40B4-BE49-F238E27FC236}">
                <a16:creationId xmlns:a16="http://schemas.microsoft.com/office/drawing/2014/main" id="{4633B0AF-E5C1-4B31-977C-6960F302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25" y="5277234"/>
            <a:ext cx="597827" cy="59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箭头: 右 19">
            <a:extLst>
              <a:ext uri="{FF2B5EF4-FFF2-40B4-BE49-F238E27FC236}">
                <a16:creationId xmlns:a16="http://schemas.microsoft.com/office/drawing/2014/main" id="{6653FF4A-E264-4296-B238-4038017EEB5D}"/>
              </a:ext>
            </a:extLst>
          </p:cNvPr>
          <p:cNvSpPr/>
          <p:nvPr/>
        </p:nvSpPr>
        <p:spPr>
          <a:xfrm>
            <a:off x="2015266" y="5407367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43FB5DF-12C7-44A6-909B-E87FC479F97E}"/>
              </a:ext>
            </a:extLst>
          </p:cNvPr>
          <p:cNvSpPr txBox="1"/>
          <p:nvPr/>
        </p:nvSpPr>
        <p:spPr>
          <a:xfrm>
            <a:off x="2142611" y="4949679"/>
            <a:ext cx="1051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Read b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: 圆角 26">
                <a:extLst>
                  <a:ext uri="{FF2B5EF4-FFF2-40B4-BE49-F238E27FC236}">
                    <a16:creationId xmlns:a16="http://schemas.microsoft.com/office/drawing/2014/main" id="{4C750647-91E8-4CF8-B4AE-B49878FF9616}"/>
                  </a:ext>
                </a:extLst>
              </p:cNvPr>
              <p:cNvSpPr/>
              <p:nvPr/>
            </p:nvSpPr>
            <p:spPr>
              <a:xfrm>
                <a:off x="6954418" y="5170313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矩形: 圆角 26">
                <a:extLst>
                  <a:ext uri="{FF2B5EF4-FFF2-40B4-BE49-F238E27FC236}">
                    <a16:creationId xmlns:a16="http://schemas.microsoft.com/office/drawing/2014/main" id="{4C750647-91E8-4CF8-B4AE-B49878FF9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418" y="5170313"/>
                <a:ext cx="377952" cy="345940"/>
              </a:xfrm>
              <a:prstGeom prst="roundRect">
                <a:avLst/>
              </a:prstGeom>
              <a:blipFill>
                <a:blip r:embed="rId6"/>
                <a:stretch>
                  <a:fillRect l="-781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4" name="表格 34">
            <a:extLst>
              <a:ext uri="{FF2B5EF4-FFF2-40B4-BE49-F238E27FC236}">
                <a16:creationId xmlns:a16="http://schemas.microsoft.com/office/drawing/2014/main" id="{AACA5527-B91D-404D-BDD9-E497105F9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497354"/>
              </p:ext>
            </p:extLst>
          </p:nvPr>
        </p:nvGraphicFramePr>
        <p:xfrm>
          <a:off x="8043668" y="4779205"/>
          <a:ext cx="233395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986">
                  <a:extLst>
                    <a:ext uri="{9D8B030D-6E8A-4147-A177-3AD203B41FA5}">
                      <a16:colId xmlns:a16="http://schemas.microsoft.com/office/drawing/2014/main" val="134455410"/>
                    </a:ext>
                  </a:extLst>
                </a:gridCol>
                <a:gridCol w="777986">
                  <a:extLst>
                    <a:ext uri="{9D8B030D-6E8A-4147-A177-3AD203B41FA5}">
                      <a16:colId xmlns:a16="http://schemas.microsoft.com/office/drawing/2014/main" val="1480449255"/>
                    </a:ext>
                  </a:extLst>
                </a:gridCol>
                <a:gridCol w="777986">
                  <a:extLst>
                    <a:ext uri="{9D8B030D-6E8A-4147-A177-3AD203B41FA5}">
                      <a16:colId xmlns:a16="http://schemas.microsoft.com/office/drawing/2014/main" val="13769624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DI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UI-r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PI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065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748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001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44489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876EA283-D9D3-4705-83E7-CDEE861ABEA1}"/>
                  </a:ext>
                </a:extLst>
              </p:cNvPr>
              <p:cNvSpPr/>
              <p:nvPr/>
            </p:nvSpPr>
            <p:spPr>
              <a:xfrm>
                <a:off x="6951159" y="5524940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876EA283-D9D3-4705-83E7-CDEE861ABE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159" y="5524940"/>
                <a:ext cx="377952" cy="345940"/>
              </a:xfrm>
              <a:prstGeom prst="roundRect">
                <a:avLst/>
              </a:prstGeom>
              <a:blipFill>
                <a:blip r:embed="rId7"/>
                <a:stretch>
                  <a:fillRect l="-6250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70F869F5-D76D-4F61-B4BC-F10DEF9A1EDB}"/>
                  </a:ext>
                </a:extLst>
              </p:cNvPr>
              <p:cNvSpPr/>
              <p:nvPr/>
            </p:nvSpPr>
            <p:spPr>
              <a:xfrm>
                <a:off x="6943947" y="5885433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70F869F5-D76D-4F61-B4BC-F10DEF9A1E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947" y="5885433"/>
                <a:ext cx="377952" cy="345940"/>
              </a:xfrm>
              <a:prstGeom prst="roundRect">
                <a:avLst/>
              </a:prstGeom>
              <a:blipFill>
                <a:blip r:embed="rId8"/>
                <a:stretch>
                  <a:fillRect l="-6250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281608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ORCA read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51886"/>
            <a:ext cx="10515600" cy="2662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To make sure data is durable before serving read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Durable-index</a:t>
            </a:r>
            <a:r>
              <a:rPr lang="en-US" altLang="zh-CN" sz="2000" dirty="0">
                <a:solidFill>
                  <a:srgbClr val="FFC000"/>
                </a:solidFill>
              </a:rPr>
              <a:t> </a:t>
            </a:r>
            <a:r>
              <a:rPr lang="en-US" altLang="zh-CN" sz="2000" dirty="0"/>
              <a:t>– index of the latest durable item in the system  (DI)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Update-index of item </a:t>
            </a:r>
            <a:r>
              <a:rPr lang="en-US" altLang="zh-CN" sz="2000" dirty="0" err="1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sz="2000" dirty="0"/>
              <a:t>– index of the last update that modified </a:t>
            </a:r>
            <a:r>
              <a:rPr lang="en-US" altLang="zh-CN" sz="2000" dirty="0" err="1"/>
              <a:t>i</a:t>
            </a:r>
            <a:r>
              <a:rPr lang="en-US" altLang="zh-CN" sz="2000" dirty="0"/>
              <a:t> (UI-r=UI of current read)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Persist-index</a:t>
            </a:r>
            <a:r>
              <a:rPr lang="en-US" altLang="zh-CN" sz="2000" dirty="0"/>
              <a:t> – index of the latest durable item in a node (IP)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Durability check </a:t>
            </a:r>
            <a:r>
              <a:rPr lang="en-US" altLang="zh-CN" sz="2000" dirty="0"/>
              <a:t>– I durable if update-index of I &lt;=durable-index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56B44B9-F237-47F3-9946-6F808C4B5099}"/>
              </a:ext>
            </a:extLst>
          </p:cNvPr>
          <p:cNvSpPr/>
          <p:nvPr/>
        </p:nvSpPr>
        <p:spPr>
          <a:xfrm>
            <a:off x="6349285" y="4564898"/>
            <a:ext cx="46449" cy="17451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9B6D8BF-1EBC-4166-AB16-4CBE6C61936F}"/>
              </a:ext>
            </a:extLst>
          </p:cNvPr>
          <p:cNvSpPr txBox="1"/>
          <p:nvPr/>
        </p:nvSpPr>
        <p:spPr>
          <a:xfrm>
            <a:off x="4008866" y="5122573"/>
            <a:ext cx="183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L-replica 1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BF4B039-0DC6-4F22-A225-C4F959FA4614}"/>
              </a:ext>
            </a:extLst>
          </p:cNvPr>
          <p:cNvSpPr txBox="1"/>
          <p:nvPr/>
        </p:nvSpPr>
        <p:spPr>
          <a:xfrm>
            <a:off x="4125042" y="5502544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932B7BB-3C57-4175-8CD8-D892A419111E}"/>
              </a:ext>
            </a:extLst>
          </p:cNvPr>
          <p:cNvSpPr txBox="1"/>
          <p:nvPr/>
        </p:nvSpPr>
        <p:spPr>
          <a:xfrm>
            <a:off x="4113363" y="5880239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7C57C8C-6F0F-45A1-8FA6-7AE0C2BAC15D}"/>
              </a:ext>
            </a:extLst>
          </p:cNvPr>
          <p:cNvSpPr txBox="1"/>
          <p:nvPr/>
        </p:nvSpPr>
        <p:spPr>
          <a:xfrm>
            <a:off x="5183177" y="4603921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5F9154B-083A-4E36-B6BB-AD5F80B7B1B8}"/>
              </a:ext>
            </a:extLst>
          </p:cNvPr>
          <p:cNvSpPr txBox="1"/>
          <p:nvPr/>
        </p:nvSpPr>
        <p:spPr>
          <a:xfrm>
            <a:off x="6525712" y="4591725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/>
              <p:nvPr/>
            </p:nvSpPr>
            <p:spPr>
              <a:xfrm>
                <a:off x="6571292" y="5166121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292" y="5166121"/>
                <a:ext cx="377952" cy="345940"/>
              </a:xfrm>
              <a:prstGeom prst="roundRect">
                <a:avLst/>
              </a:prstGeom>
              <a:blipFill>
                <a:blip r:embed="rId2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/>
              <p:nvPr/>
            </p:nvSpPr>
            <p:spPr>
              <a:xfrm>
                <a:off x="6564857" y="5520885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857" y="5520885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/>
              <p:nvPr/>
            </p:nvSpPr>
            <p:spPr>
              <a:xfrm>
                <a:off x="6562709" y="5880239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709" y="5880239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“computer icon”的图片搜索结果">
            <a:extLst>
              <a:ext uri="{FF2B5EF4-FFF2-40B4-BE49-F238E27FC236}">
                <a16:creationId xmlns:a16="http://schemas.microsoft.com/office/drawing/2014/main" id="{4633B0AF-E5C1-4B31-977C-6960F302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25" y="5277234"/>
            <a:ext cx="597827" cy="59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箭头: 右 19">
            <a:extLst>
              <a:ext uri="{FF2B5EF4-FFF2-40B4-BE49-F238E27FC236}">
                <a16:creationId xmlns:a16="http://schemas.microsoft.com/office/drawing/2014/main" id="{6653FF4A-E264-4296-B238-4038017EEB5D}"/>
              </a:ext>
            </a:extLst>
          </p:cNvPr>
          <p:cNvSpPr/>
          <p:nvPr/>
        </p:nvSpPr>
        <p:spPr>
          <a:xfrm>
            <a:off x="2015266" y="5407367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43FB5DF-12C7-44A6-909B-E87FC479F97E}"/>
              </a:ext>
            </a:extLst>
          </p:cNvPr>
          <p:cNvSpPr txBox="1"/>
          <p:nvPr/>
        </p:nvSpPr>
        <p:spPr>
          <a:xfrm>
            <a:off x="2142611" y="4949679"/>
            <a:ext cx="1051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Read b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: 圆角 26">
                <a:extLst>
                  <a:ext uri="{FF2B5EF4-FFF2-40B4-BE49-F238E27FC236}">
                    <a16:creationId xmlns:a16="http://schemas.microsoft.com/office/drawing/2014/main" id="{4C750647-91E8-4CF8-B4AE-B49878FF9616}"/>
                  </a:ext>
                </a:extLst>
              </p:cNvPr>
              <p:cNvSpPr/>
              <p:nvPr/>
            </p:nvSpPr>
            <p:spPr>
              <a:xfrm>
                <a:off x="6954418" y="5170313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矩形: 圆角 26">
                <a:extLst>
                  <a:ext uri="{FF2B5EF4-FFF2-40B4-BE49-F238E27FC236}">
                    <a16:creationId xmlns:a16="http://schemas.microsoft.com/office/drawing/2014/main" id="{4C750647-91E8-4CF8-B4AE-B49878FF9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418" y="5170313"/>
                <a:ext cx="377952" cy="345940"/>
              </a:xfrm>
              <a:prstGeom prst="roundRect">
                <a:avLst/>
              </a:prstGeom>
              <a:blipFill>
                <a:blip r:embed="rId6"/>
                <a:stretch>
                  <a:fillRect l="-781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4" name="表格 34">
            <a:extLst>
              <a:ext uri="{FF2B5EF4-FFF2-40B4-BE49-F238E27FC236}">
                <a16:creationId xmlns:a16="http://schemas.microsoft.com/office/drawing/2014/main" id="{AACA5527-B91D-404D-BDD9-E497105F9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32870"/>
              </p:ext>
            </p:extLst>
          </p:nvPr>
        </p:nvGraphicFramePr>
        <p:xfrm>
          <a:off x="8043668" y="4779205"/>
          <a:ext cx="233395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986">
                  <a:extLst>
                    <a:ext uri="{9D8B030D-6E8A-4147-A177-3AD203B41FA5}">
                      <a16:colId xmlns:a16="http://schemas.microsoft.com/office/drawing/2014/main" val="134455410"/>
                    </a:ext>
                  </a:extLst>
                </a:gridCol>
                <a:gridCol w="777986">
                  <a:extLst>
                    <a:ext uri="{9D8B030D-6E8A-4147-A177-3AD203B41FA5}">
                      <a16:colId xmlns:a16="http://schemas.microsoft.com/office/drawing/2014/main" val="1480449255"/>
                    </a:ext>
                  </a:extLst>
                </a:gridCol>
                <a:gridCol w="777986">
                  <a:extLst>
                    <a:ext uri="{9D8B030D-6E8A-4147-A177-3AD203B41FA5}">
                      <a16:colId xmlns:a16="http://schemas.microsoft.com/office/drawing/2014/main" val="13769624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DI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UI-r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PI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065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748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001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44489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876EA283-D9D3-4705-83E7-CDEE861ABEA1}"/>
                  </a:ext>
                </a:extLst>
              </p:cNvPr>
              <p:cNvSpPr/>
              <p:nvPr/>
            </p:nvSpPr>
            <p:spPr>
              <a:xfrm>
                <a:off x="6951159" y="5524940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876EA283-D9D3-4705-83E7-CDEE861ABE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159" y="5524940"/>
                <a:ext cx="377952" cy="345940"/>
              </a:xfrm>
              <a:prstGeom prst="roundRect">
                <a:avLst/>
              </a:prstGeom>
              <a:blipFill>
                <a:blip r:embed="rId7"/>
                <a:stretch>
                  <a:fillRect l="-6250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70F869F5-D76D-4F61-B4BC-F10DEF9A1EDB}"/>
                  </a:ext>
                </a:extLst>
              </p:cNvPr>
              <p:cNvSpPr/>
              <p:nvPr/>
            </p:nvSpPr>
            <p:spPr>
              <a:xfrm>
                <a:off x="6943947" y="5885433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70F869F5-D76D-4F61-B4BC-F10DEF9A1E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947" y="5885433"/>
                <a:ext cx="377952" cy="345940"/>
              </a:xfrm>
              <a:prstGeom prst="roundRect">
                <a:avLst/>
              </a:prstGeom>
              <a:blipFill>
                <a:blip r:embed="rId8"/>
                <a:stretch>
                  <a:fillRect l="-6250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328206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ORCA read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51887"/>
            <a:ext cx="10515600" cy="21771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To make sure data is durable before serving read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Durable-index</a:t>
            </a:r>
            <a:r>
              <a:rPr lang="en-US" altLang="zh-CN" sz="2000" dirty="0">
                <a:solidFill>
                  <a:srgbClr val="FFC000"/>
                </a:solidFill>
              </a:rPr>
              <a:t> </a:t>
            </a:r>
            <a:r>
              <a:rPr lang="en-US" altLang="zh-CN" sz="2000" dirty="0"/>
              <a:t>– index of the latest durable item in the system  (DI)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Update-index of item </a:t>
            </a:r>
            <a:r>
              <a:rPr lang="en-US" altLang="zh-CN" sz="2000" dirty="0" err="1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sz="2000" dirty="0"/>
              <a:t>– index of the last update that modified </a:t>
            </a:r>
            <a:r>
              <a:rPr lang="en-US" altLang="zh-CN" sz="2000" dirty="0" err="1"/>
              <a:t>i</a:t>
            </a:r>
            <a:r>
              <a:rPr lang="en-US" altLang="zh-CN" sz="2000" dirty="0"/>
              <a:t> (UI-r=UI of current read)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Persist-index</a:t>
            </a:r>
            <a:r>
              <a:rPr lang="en-US" altLang="zh-CN" sz="2000" dirty="0"/>
              <a:t> – index of the latest durable item in a node (IP)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Durability check </a:t>
            </a:r>
            <a:r>
              <a:rPr lang="en-US" altLang="zh-CN" sz="2000" dirty="0"/>
              <a:t>– I durable if update-index of I &lt;=durable-index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56B44B9-F237-47F3-9946-6F808C4B5099}"/>
              </a:ext>
            </a:extLst>
          </p:cNvPr>
          <p:cNvSpPr/>
          <p:nvPr/>
        </p:nvSpPr>
        <p:spPr>
          <a:xfrm>
            <a:off x="6349285" y="4564898"/>
            <a:ext cx="46449" cy="17451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9B6D8BF-1EBC-4166-AB16-4CBE6C61936F}"/>
              </a:ext>
            </a:extLst>
          </p:cNvPr>
          <p:cNvSpPr txBox="1"/>
          <p:nvPr/>
        </p:nvSpPr>
        <p:spPr>
          <a:xfrm>
            <a:off x="4008866" y="5122573"/>
            <a:ext cx="183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L-replica 1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BF4B039-0DC6-4F22-A225-C4F959FA4614}"/>
              </a:ext>
            </a:extLst>
          </p:cNvPr>
          <p:cNvSpPr txBox="1"/>
          <p:nvPr/>
        </p:nvSpPr>
        <p:spPr>
          <a:xfrm>
            <a:off x="4125042" y="5502544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932B7BB-3C57-4175-8CD8-D892A419111E}"/>
              </a:ext>
            </a:extLst>
          </p:cNvPr>
          <p:cNvSpPr txBox="1"/>
          <p:nvPr/>
        </p:nvSpPr>
        <p:spPr>
          <a:xfrm>
            <a:off x="4113363" y="5880239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7C57C8C-6F0F-45A1-8FA6-7AE0C2BAC15D}"/>
              </a:ext>
            </a:extLst>
          </p:cNvPr>
          <p:cNvSpPr txBox="1"/>
          <p:nvPr/>
        </p:nvSpPr>
        <p:spPr>
          <a:xfrm>
            <a:off x="5183177" y="4603921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5F9154B-083A-4E36-B6BB-AD5F80B7B1B8}"/>
              </a:ext>
            </a:extLst>
          </p:cNvPr>
          <p:cNvSpPr txBox="1"/>
          <p:nvPr/>
        </p:nvSpPr>
        <p:spPr>
          <a:xfrm>
            <a:off x="6525712" y="4591725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/>
              <p:nvPr/>
            </p:nvSpPr>
            <p:spPr>
              <a:xfrm>
                <a:off x="6571292" y="5166121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292" y="5166121"/>
                <a:ext cx="377952" cy="345940"/>
              </a:xfrm>
              <a:prstGeom prst="roundRect">
                <a:avLst/>
              </a:prstGeom>
              <a:blipFill>
                <a:blip r:embed="rId2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/>
              <p:nvPr/>
            </p:nvSpPr>
            <p:spPr>
              <a:xfrm>
                <a:off x="6564857" y="5520885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857" y="5520885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/>
              <p:nvPr/>
            </p:nvSpPr>
            <p:spPr>
              <a:xfrm>
                <a:off x="6562709" y="5880239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709" y="5880239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“computer icon”的图片搜索结果">
            <a:extLst>
              <a:ext uri="{FF2B5EF4-FFF2-40B4-BE49-F238E27FC236}">
                <a16:creationId xmlns:a16="http://schemas.microsoft.com/office/drawing/2014/main" id="{4633B0AF-E5C1-4B31-977C-6960F302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25" y="5277234"/>
            <a:ext cx="597827" cy="59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箭头: 右 19">
            <a:extLst>
              <a:ext uri="{FF2B5EF4-FFF2-40B4-BE49-F238E27FC236}">
                <a16:creationId xmlns:a16="http://schemas.microsoft.com/office/drawing/2014/main" id="{6653FF4A-E264-4296-B238-4038017EEB5D}"/>
              </a:ext>
            </a:extLst>
          </p:cNvPr>
          <p:cNvSpPr/>
          <p:nvPr/>
        </p:nvSpPr>
        <p:spPr>
          <a:xfrm>
            <a:off x="2015266" y="5407367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43FB5DF-12C7-44A6-909B-E87FC479F97E}"/>
              </a:ext>
            </a:extLst>
          </p:cNvPr>
          <p:cNvSpPr txBox="1"/>
          <p:nvPr/>
        </p:nvSpPr>
        <p:spPr>
          <a:xfrm>
            <a:off x="2142611" y="4949679"/>
            <a:ext cx="1051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Read b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: 圆角 26">
                <a:extLst>
                  <a:ext uri="{FF2B5EF4-FFF2-40B4-BE49-F238E27FC236}">
                    <a16:creationId xmlns:a16="http://schemas.microsoft.com/office/drawing/2014/main" id="{4C750647-91E8-4CF8-B4AE-B49878FF9616}"/>
                  </a:ext>
                </a:extLst>
              </p:cNvPr>
              <p:cNvSpPr/>
              <p:nvPr/>
            </p:nvSpPr>
            <p:spPr>
              <a:xfrm>
                <a:off x="6954418" y="5170313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矩形: 圆角 26">
                <a:extLst>
                  <a:ext uri="{FF2B5EF4-FFF2-40B4-BE49-F238E27FC236}">
                    <a16:creationId xmlns:a16="http://schemas.microsoft.com/office/drawing/2014/main" id="{4C750647-91E8-4CF8-B4AE-B49878FF9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418" y="5170313"/>
                <a:ext cx="377952" cy="345940"/>
              </a:xfrm>
              <a:prstGeom prst="roundRect">
                <a:avLst/>
              </a:prstGeom>
              <a:blipFill>
                <a:blip r:embed="rId6"/>
                <a:stretch>
                  <a:fillRect l="-781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4" name="表格 34">
            <a:extLst>
              <a:ext uri="{FF2B5EF4-FFF2-40B4-BE49-F238E27FC236}">
                <a16:creationId xmlns:a16="http://schemas.microsoft.com/office/drawing/2014/main" id="{AACA5527-B91D-404D-BDD9-E497105F9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184826"/>
              </p:ext>
            </p:extLst>
          </p:nvPr>
        </p:nvGraphicFramePr>
        <p:xfrm>
          <a:off x="8043668" y="4779205"/>
          <a:ext cx="233395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986">
                  <a:extLst>
                    <a:ext uri="{9D8B030D-6E8A-4147-A177-3AD203B41FA5}">
                      <a16:colId xmlns:a16="http://schemas.microsoft.com/office/drawing/2014/main" val="134455410"/>
                    </a:ext>
                  </a:extLst>
                </a:gridCol>
                <a:gridCol w="777986">
                  <a:extLst>
                    <a:ext uri="{9D8B030D-6E8A-4147-A177-3AD203B41FA5}">
                      <a16:colId xmlns:a16="http://schemas.microsoft.com/office/drawing/2014/main" val="1480449255"/>
                    </a:ext>
                  </a:extLst>
                </a:gridCol>
                <a:gridCol w="777986">
                  <a:extLst>
                    <a:ext uri="{9D8B030D-6E8A-4147-A177-3AD203B41FA5}">
                      <a16:colId xmlns:a16="http://schemas.microsoft.com/office/drawing/2014/main" val="13769624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DI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UI-r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PI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065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zh-CN" alt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zh-CN" alt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748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001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44489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876EA283-D9D3-4705-83E7-CDEE861ABEA1}"/>
                  </a:ext>
                </a:extLst>
              </p:cNvPr>
              <p:cNvSpPr/>
              <p:nvPr/>
            </p:nvSpPr>
            <p:spPr>
              <a:xfrm>
                <a:off x="6951159" y="5524940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876EA283-D9D3-4705-83E7-CDEE861ABE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159" y="5524940"/>
                <a:ext cx="377952" cy="345940"/>
              </a:xfrm>
              <a:prstGeom prst="roundRect">
                <a:avLst/>
              </a:prstGeom>
              <a:blipFill>
                <a:blip r:embed="rId7"/>
                <a:stretch>
                  <a:fillRect l="-6250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70F869F5-D76D-4F61-B4BC-F10DEF9A1EDB}"/>
                  </a:ext>
                </a:extLst>
              </p:cNvPr>
              <p:cNvSpPr/>
              <p:nvPr/>
            </p:nvSpPr>
            <p:spPr>
              <a:xfrm>
                <a:off x="6943947" y="5885433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70F869F5-D76D-4F61-B4BC-F10DEF9A1E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947" y="5885433"/>
                <a:ext cx="377952" cy="345940"/>
              </a:xfrm>
              <a:prstGeom prst="roundRect">
                <a:avLst/>
              </a:prstGeom>
              <a:blipFill>
                <a:blip r:embed="rId8"/>
                <a:stretch>
                  <a:fillRect l="-6250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箭头: 右 23">
            <a:extLst>
              <a:ext uri="{FF2B5EF4-FFF2-40B4-BE49-F238E27FC236}">
                <a16:creationId xmlns:a16="http://schemas.microsoft.com/office/drawing/2014/main" id="{4A6FA7C4-0F94-4630-B2C4-1D7E9722C84A}"/>
              </a:ext>
            </a:extLst>
          </p:cNvPr>
          <p:cNvSpPr/>
          <p:nvPr/>
        </p:nvSpPr>
        <p:spPr>
          <a:xfrm rot="10800000">
            <a:off x="2015266" y="5629031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1AB12C4A-93CD-48CF-99BF-E15D98B4EDEE}"/>
                  </a:ext>
                </a:extLst>
              </p:cNvPr>
              <p:cNvSpPr txBox="1"/>
              <p:nvPr/>
            </p:nvSpPr>
            <p:spPr>
              <a:xfrm>
                <a:off x="2412529" y="5707967"/>
                <a:ext cx="5978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1AB12C4A-93CD-48CF-99BF-E15D98B4E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529" y="5707967"/>
                <a:ext cx="59782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480427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ORCA read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51887"/>
            <a:ext cx="10515600" cy="21771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To make sure data is durable before serving read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Durable-index</a:t>
            </a:r>
            <a:r>
              <a:rPr lang="en-US" altLang="zh-CN" sz="2000" dirty="0">
                <a:solidFill>
                  <a:srgbClr val="FFC000"/>
                </a:solidFill>
              </a:rPr>
              <a:t> </a:t>
            </a:r>
            <a:r>
              <a:rPr lang="en-US" altLang="zh-CN" sz="2000" dirty="0"/>
              <a:t>– index of the latest durable item in the system  (DI)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Update-index of item </a:t>
            </a:r>
            <a:r>
              <a:rPr lang="en-US" altLang="zh-CN" sz="2000" dirty="0" err="1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sz="2000" dirty="0"/>
              <a:t>– index of the last update that modified </a:t>
            </a:r>
            <a:r>
              <a:rPr lang="en-US" altLang="zh-CN" sz="2000" dirty="0" err="1"/>
              <a:t>i</a:t>
            </a:r>
            <a:r>
              <a:rPr lang="en-US" altLang="zh-CN" sz="2000" dirty="0"/>
              <a:t> (UI-r=UI of current read)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Persist-index</a:t>
            </a:r>
            <a:r>
              <a:rPr lang="en-US" altLang="zh-CN" sz="2000" dirty="0"/>
              <a:t> – index of the latest durable item in a node (IP)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Durability check </a:t>
            </a:r>
            <a:r>
              <a:rPr lang="en-US" altLang="zh-CN" sz="2000" dirty="0"/>
              <a:t>– I durable if update-index of I &lt;=durable-index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56B44B9-F237-47F3-9946-6F808C4B5099}"/>
              </a:ext>
            </a:extLst>
          </p:cNvPr>
          <p:cNvSpPr/>
          <p:nvPr/>
        </p:nvSpPr>
        <p:spPr>
          <a:xfrm>
            <a:off x="6349285" y="4564898"/>
            <a:ext cx="46449" cy="17451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9B6D8BF-1EBC-4166-AB16-4CBE6C61936F}"/>
              </a:ext>
            </a:extLst>
          </p:cNvPr>
          <p:cNvSpPr txBox="1"/>
          <p:nvPr/>
        </p:nvSpPr>
        <p:spPr>
          <a:xfrm>
            <a:off x="4008866" y="5122573"/>
            <a:ext cx="183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L-replica 1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BF4B039-0DC6-4F22-A225-C4F959FA4614}"/>
              </a:ext>
            </a:extLst>
          </p:cNvPr>
          <p:cNvSpPr txBox="1"/>
          <p:nvPr/>
        </p:nvSpPr>
        <p:spPr>
          <a:xfrm>
            <a:off x="4125042" y="5502544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932B7BB-3C57-4175-8CD8-D892A419111E}"/>
              </a:ext>
            </a:extLst>
          </p:cNvPr>
          <p:cNvSpPr txBox="1"/>
          <p:nvPr/>
        </p:nvSpPr>
        <p:spPr>
          <a:xfrm>
            <a:off x="4113363" y="5880239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7C57C8C-6F0F-45A1-8FA6-7AE0C2BAC15D}"/>
              </a:ext>
            </a:extLst>
          </p:cNvPr>
          <p:cNvSpPr txBox="1"/>
          <p:nvPr/>
        </p:nvSpPr>
        <p:spPr>
          <a:xfrm>
            <a:off x="5183177" y="4603921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5F9154B-083A-4E36-B6BB-AD5F80B7B1B8}"/>
              </a:ext>
            </a:extLst>
          </p:cNvPr>
          <p:cNvSpPr txBox="1"/>
          <p:nvPr/>
        </p:nvSpPr>
        <p:spPr>
          <a:xfrm>
            <a:off x="6525712" y="4591725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/>
              <p:nvPr/>
            </p:nvSpPr>
            <p:spPr>
              <a:xfrm>
                <a:off x="6571292" y="5166121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292" y="5166121"/>
                <a:ext cx="377952" cy="345940"/>
              </a:xfrm>
              <a:prstGeom prst="roundRect">
                <a:avLst/>
              </a:prstGeom>
              <a:blipFill>
                <a:blip r:embed="rId2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/>
              <p:nvPr/>
            </p:nvSpPr>
            <p:spPr>
              <a:xfrm>
                <a:off x="6564857" y="5520885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857" y="5520885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/>
              <p:nvPr/>
            </p:nvSpPr>
            <p:spPr>
              <a:xfrm>
                <a:off x="6562709" y="5880239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709" y="5880239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“computer icon”的图片搜索结果">
            <a:extLst>
              <a:ext uri="{FF2B5EF4-FFF2-40B4-BE49-F238E27FC236}">
                <a16:creationId xmlns:a16="http://schemas.microsoft.com/office/drawing/2014/main" id="{4633B0AF-E5C1-4B31-977C-6960F302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25" y="5277234"/>
            <a:ext cx="597827" cy="59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箭头: 右 19">
            <a:extLst>
              <a:ext uri="{FF2B5EF4-FFF2-40B4-BE49-F238E27FC236}">
                <a16:creationId xmlns:a16="http://schemas.microsoft.com/office/drawing/2014/main" id="{6653FF4A-E264-4296-B238-4038017EEB5D}"/>
              </a:ext>
            </a:extLst>
          </p:cNvPr>
          <p:cNvSpPr/>
          <p:nvPr/>
        </p:nvSpPr>
        <p:spPr>
          <a:xfrm>
            <a:off x="2015266" y="5407367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43FB5DF-12C7-44A6-909B-E87FC479F97E}"/>
              </a:ext>
            </a:extLst>
          </p:cNvPr>
          <p:cNvSpPr txBox="1"/>
          <p:nvPr/>
        </p:nvSpPr>
        <p:spPr>
          <a:xfrm>
            <a:off x="2142611" y="4949679"/>
            <a:ext cx="1051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Read b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: 圆角 26">
                <a:extLst>
                  <a:ext uri="{FF2B5EF4-FFF2-40B4-BE49-F238E27FC236}">
                    <a16:creationId xmlns:a16="http://schemas.microsoft.com/office/drawing/2014/main" id="{4C750647-91E8-4CF8-B4AE-B49878FF9616}"/>
                  </a:ext>
                </a:extLst>
              </p:cNvPr>
              <p:cNvSpPr/>
              <p:nvPr/>
            </p:nvSpPr>
            <p:spPr>
              <a:xfrm>
                <a:off x="6954418" y="5170313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矩形: 圆角 26">
                <a:extLst>
                  <a:ext uri="{FF2B5EF4-FFF2-40B4-BE49-F238E27FC236}">
                    <a16:creationId xmlns:a16="http://schemas.microsoft.com/office/drawing/2014/main" id="{4C750647-91E8-4CF8-B4AE-B49878FF9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418" y="5170313"/>
                <a:ext cx="377952" cy="345940"/>
              </a:xfrm>
              <a:prstGeom prst="roundRect">
                <a:avLst/>
              </a:prstGeom>
              <a:blipFill>
                <a:blip r:embed="rId6"/>
                <a:stretch>
                  <a:fillRect l="-781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4" name="表格 34">
            <a:extLst>
              <a:ext uri="{FF2B5EF4-FFF2-40B4-BE49-F238E27FC236}">
                <a16:creationId xmlns:a16="http://schemas.microsoft.com/office/drawing/2014/main" id="{AACA5527-B91D-404D-BDD9-E497105F9E8D}"/>
              </a:ext>
            </a:extLst>
          </p:cNvPr>
          <p:cNvGraphicFramePr>
            <a:graphicFrameLocks noGrp="1"/>
          </p:cNvGraphicFramePr>
          <p:nvPr/>
        </p:nvGraphicFramePr>
        <p:xfrm>
          <a:off x="8043668" y="4779205"/>
          <a:ext cx="233395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986">
                  <a:extLst>
                    <a:ext uri="{9D8B030D-6E8A-4147-A177-3AD203B41FA5}">
                      <a16:colId xmlns:a16="http://schemas.microsoft.com/office/drawing/2014/main" val="134455410"/>
                    </a:ext>
                  </a:extLst>
                </a:gridCol>
                <a:gridCol w="777986">
                  <a:extLst>
                    <a:ext uri="{9D8B030D-6E8A-4147-A177-3AD203B41FA5}">
                      <a16:colId xmlns:a16="http://schemas.microsoft.com/office/drawing/2014/main" val="1480449255"/>
                    </a:ext>
                  </a:extLst>
                </a:gridCol>
                <a:gridCol w="777986">
                  <a:extLst>
                    <a:ext uri="{9D8B030D-6E8A-4147-A177-3AD203B41FA5}">
                      <a16:colId xmlns:a16="http://schemas.microsoft.com/office/drawing/2014/main" val="13769624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DI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UI-r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PI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065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zh-CN" alt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zh-CN" alt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748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001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44489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876EA283-D9D3-4705-83E7-CDEE861ABEA1}"/>
                  </a:ext>
                </a:extLst>
              </p:cNvPr>
              <p:cNvSpPr/>
              <p:nvPr/>
            </p:nvSpPr>
            <p:spPr>
              <a:xfrm>
                <a:off x="6951159" y="5524940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876EA283-D9D3-4705-83E7-CDEE861ABE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159" y="5524940"/>
                <a:ext cx="377952" cy="345940"/>
              </a:xfrm>
              <a:prstGeom prst="roundRect">
                <a:avLst/>
              </a:prstGeom>
              <a:blipFill>
                <a:blip r:embed="rId7"/>
                <a:stretch>
                  <a:fillRect l="-6250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70F869F5-D76D-4F61-B4BC-F10DEF9A1EDB}"/>
                  </a:ext>
                </a:extLst>
              </p:cNvPr>
              <p:cNvSpPr/>
              <p:nvPr/>
            </p:nvSpPr>
            <p:spPr>
              <a:xfrm>
                <a:off x="6943947" y="5885433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70F869F5-D76D-4F61-B4BC-F10DEF9A1E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947" y="5885433"/>
                <a:ext cx="377952" cy="345940"/>
              </a:xfrm>
              <a:prstGeom prst="roundRect">
                <a:avLst/>
              </a:prstGeom>
              <a:blipFill>
                <a:blip r:embed="rId8"/>
                <a:stretch>
                  <a:fillRect l="-6250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箭头: 右 23">
            <a:extLst>
              <a:ext uri="{FF2B5EF4-FFF2-40B4-BE49-F238E27FC236}">
                <a16:creationId xmlns:a16="http://schemas.microsoft.com/office/drawing/2014/main" id="{4A6FA7C4-0F94-4630-B2C4-1D7E9722C84A}"/>
              </a:ext>
            </a:extLst>
          </p:cNvPr>
          <p:cNvSpPr/>
          <p:nvPr/>
        </p:nvSpPr>
        <p:spPr>
          <a:xfrm rot="10800000">
            <a:off x="2015266" y="5629031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1AB12C4A-93CD-48CF-99BF-E15D98B4EDEE}"/>
                  </a:ext>
                </a:extLst>
              </p:cNvPr>
              <p:cNvSpPr txBox="1"/>
              <p:nvPr/>
            </p:nvSpPr>
            <p:spPr>
              <a:xfrm>
                <a:off x="2412529" y="5707967"/>
                <a:ext cx="5978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1AB12C4A-93CD-48CF-99BF-E15D98B4E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529" y="5707967"/>
                <a:ext cx="59782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55D41221-63FD-418B-8721-AB62974082DA}"/>
              </a:ext>
            </a:extLst>
          </p:cNvPr>
          <p:cNvSpPr txBox="1"/>
          <p:nvPr/>
        </p:nvSpPr>
        <p:spPr>
          <a:xfrm>
            <a:off x="838200" y="3513575"/>
            <a:ext cx="926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Also, ORAC will flush 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all previous write </a:t>
            </a:r>
            <a:r>
              <a:rPr lang="en-US" altLang="zh-CN" sz="2400" dirty="0"/>
              <a:t>buffered on nodes to disk.</a:t>
            </a:r>
          </a:p>
          <a:p>
            <a:r>
              <a:rPr lang="en-US" altLang="zh-CN" sz="2400" dirty="0"/>
              <a:t>As a optimize, ORAC could persists writes that are after the last update to the item being read.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940287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Cross-client Monotonic Reads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51886"/>
            <a:ext cx="10515600" cy="2755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If reads restricted to leader, CAD provides cross-client monotonic reads but not scalable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56B44B9-F237-47F3-9946-6F808C4B5099}"/>
              </a:ext>
            </a:extLst>
          </p:cNvPr>
          <p:cNvSpPr/>
          <p:nvPr/>
        </p:nvSpPr>
        <p:spPr>
          <a:xfrm>
            <a:off x="6349285" y="4564898"/>
            <a:ext cx="46449" cy="17451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9B6D8BF-1EBC-4166-AB16-4CBE6C61936F}"/>
              </a:ext>
            </a:extLst>
          </p:cNvPr>
          <p:cNvSpPr txBox="1"/>
          <p:nvPr/>
        </p:nvSpPr>
        <p:spPr>
          <a:xfrm>
            <a:off x="4008866" y="5122573"/>
            <a:ext cx="183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L-replica 1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BF4B039-0DC6-4F22-A225-C4F959FA4614}"/>
              </a:ext>
            </a:extLst>
          </p:cNvPr>
          <p:cNvSpPr txBox="1"/>
          <p:nvPr/>
        </p:nvSpPr>
        <p:spPr>
          <a:xfrm>
            <a:off x="4125042" y="5502544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932B7BB-3C57-4175-8CD8-D892A419111E}"/>
              </a:ext>
            </a:extLst>
          </p:cNvPr>
          <p:cNvSpPr txBox="1"/>
          <p:nvPr/>
        </p:nvSpPr>
        <p:spPr>
          <a:xfrm>
            <a:off x="4113363" y="5880239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7C57C8C-6F0F-45A1-8FA6-7AE0C2BAC15D}"/>
              </a:ext>
            </a:extLst>
          </p:cNvPr>
          <p:cNvSpPr txBox="1"/>
          <p:nvPr/>
        </p:nvSpPr>
        <p:spPr>
          <a:xfrm>
            <a:off x="5183177" y="4603921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5F9154B-083A-4E36-B6BB-AD5F80B7B1B8}"/>
              </a:ext>
            </a:extLst>
          </p:cNvPr>
          <p:cNvSpPr txBox="1"/>
          <p:nvPr/>
        </p:nvSpPr>
        <p:spPr>
          <a:xfrm>
            <a:off x="6525712" y="4591725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/>
              <p:nvPr/>
            </p:nvSpPr>
            <p:spPr>
              <a:xfrm>
                <a:off x="6571292" y="5166121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292" y="5166121"/>
                <a:ext cx="377952" cy="345940"/>
              </a:xfrm>
              <a:prstGeom prst="roundRect">
                <a:avLst/>
              </a:prstGeom>
              <a:blipFill>
                <a:blip r:embed="rId2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/>
              <p:nvPr/>
            </p:nvSpPr>
            <p:spPr>
              <a:xfrm>
                <a:off x="6564857" y="5520885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857" y="5520885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/>
              <p:nvPr/>
            </p:nvSpPr>
            <p:spPr>
              <a:xfrm>
                <a:off x="6562709" y="5880239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709" y="5880239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“computer icon”的图片搜索结果">
            <a:extLst>
              <a:ext uri="{FF2B5EF4-FFF2-40B4-BE49-F238E27FC236}">
                <a16:creationId xmlns:a16="http://schemas.microsoft.com/office/drawing/2014/main" id="{4633B0AF-E5C1-4B31-977C-6960F302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25" y="5277234"/>
            <a:ext cx="597827" cy="59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: 圆角 26">
                <a:extLst>
                  <a:ext uri="{FF2B5EF4-FFF2-40B4-BE49-F238E27FC236}">
                    <a16:creationId xmlns:a16="http://schemas.microsoft.com/office/drawing/2014/main" id="{4C750647-91E8-4CF8-B4AE-B49878FF9616}"/>
                  </a:ext>
                </a:extLst>
              </p:cNvPr>
              <p:cNvSpPr/>
              <p:nvPr/>
            </p:nvSpPr>
            <p:spPr>
              <a:xfrm>
                <a:off x="5703275" y="5180435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矩形: 圆角 26">
                <a:extLst>
                  <a:ext uri="{FF2B5EF4-FFF2-40B4-BE49-F238E27FC236}">
                    <a16:creationId xmlns:a16="http://schemas.microsoft.com/office/drawing/2014/main" id="{4C750647-91E8-4CF8-B4AE-B49878FF9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275" y="5180435"/>
                <a:ext cx="377952" cy="345940"/>
              </a:xfrm>
              <a:prstGeom prst="roundRect">
                <a:avLst/>
              </a:prstGeom>
              <a:blipFill>
                <a:blip r:embed="rId6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9605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</a:t>
            </a:r>
            <a:r>
              <a:rPr lang="en-US" altLang="zh-CN" sz="3200" dirty="0"/>
              <a:t>onsistency model – Strong consistency</a:t>
            </a:r>
            <a:endParaRPr lang="en-US" sz="32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2B0A8-8223-41DA-B9DA-41BC094567B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4">
            <a:extLst>
              <a:ext uri="{FF2B5EF4-FFF2-40B4-BE49-F238E27FC236}">
                <a16:creationId xmlns:a16="http://schemas.microsoft.com/office/drawing/2014/main" id="{B509B50B-CCCD-4B0D-A8C2-73FB84FE3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449" y="3884895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7C835087-8A26-4ACC-A8CD-4ACDBD21B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524" y="3884895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>
            <a:extLst>
              <a:ext uri="{FF2B5EF4-FFF2-40B4-BE49-F238E27FC236}">
                <a16:creationId xmlns:a16="http://schemas.microsoft.com/office/drawing/2014/main" id="{4CF40511-138F-4CAE-9078-B28D9A911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81" y="3884895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>
            <a:extLst>
              <a:ext uri="{FF2B5EF4-FFF2-40B4-BE49-F238E27FC236}">
                <a16:creationId xmlns:a16="http://schemas.microsoft.com/office/drawing/2014/main" id="{B5597A50-C24F-4574-AC1C-BEC5611AE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599" y="3884895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“computer icon”的图片搜索结果">
            <a:extLst>
              <a:ext uri="{FF2B5EF4-FFF2-40B4-BE49-F238E27FC236}">
                <a16:creationId xmlns:a16="http://schemas.microsoft.com/office/drawing/2014/main" id="{71431D3A-1DA8-407B-9A73-DA3E366E0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023" y="1298960"/>
            <a:ext cx="1474594" cy="147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46DB1A6B-8BC1-480F-B3AF-633C2E5F87F9}"/>
              </a:ext>
            </a:extLst>
          </p:cNvPr>
          <p:cNvSpPr txBox="1"/>
          <p:nvPr/>
        </p:nvSpPr>
        <p:spPr>
          <a:xfrm>
            <a:off x="1509558" y="5706856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1</a:t>
            </a:r>
            <a:endParaRPr lang="zh-CN" altLang="en-US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CCF11670-4306-44E6-A5B7-42E264A8B45D}"/>
              </a:ext>
            </a:extLst>
          </p:cNvPr>
          <p:cNvSpPr txBox="1"/>
          <p:nvPr/>
        </p:nvSpPr>
        <p:spPr>
          <a:xfrm>
            <a:off x="4015824" y="5706856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AB6EBCDC-0192-4449-A8D6-B10AE6620630}"/>
              </a:ext>
            </a:extLst>
          </p:cNvPr>
          <p:cNvSpPr txBox="1"/>
          <p:nvPr/>
        </p:nvSpPr>
        <p:spPr>
          <a:xfrm>
            <a:off x="6410161" y="5706856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70DE19E3-3DB4-422C-A409-511E775831F0}"/>
              </a:ext>
            </a:extLst>
          </p:cNvPr>
          <p:cNvSpPr txBox="1"/>
          <p:nvPr/>
        </p:nvSpPr>
        <p:spPr>
          <a:xfrm>
            <a:off x="9091059" y="5706855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4</a:t>
            </a:r>
            <a:endParaRPr lang="zh-CN" altLang="en-US" dirty="0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D2BBC9A5-1AC9-4FEE-9251-C9FACA6848C6}"/>
              </a:ext>
            </a:extLst>
          </p:cNvPr>
          <p:cNvSpPr txBox="1"/>
          <p:nvPr/>
        </p:nvSpPr>
        <p:spPr>
          <a:xfrm>
            <a:off x="407951" y="1714299"/>
            <a:ext cx="87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client</a:t>
            </a:r>
            <a:endParaRPr lang="zh-CN" altLang="en-US" dirty="0"/>
          </a:p>
        </p:txBody>
      </p:sp>
      <p:pic>
        <p:nvPicPr>
          <p:cNvPr id="45" name="Picture 2" descr="“computer icon”的图片搜索结果">
            <a:extLst>
              <a:ext uri="{FF2B5EF4-FFF2-40B4-BE49-F238E27FC236}">
                <a16:creationId xmlns:a16="http://schemas.microsoft.com/office/drawing/2014/main" id="{32AA89D1-9012-427E-999C-0EE5885F5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703" y="1229640"/>
            <a:ext cx="1474594" cy="147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文本框 46">
            <a:extLst>
              <a:ext uri="{FF2B5EF4-FFF2-40B4-BE49-F238E27FC236}">
                <a16:creationId xmlns:a16="http://schemas.microsoft.com/office/drawing/2014/main" id="{EDFE5CA1-24BF-424A-8363-077A7A6ADF26}"/>
              </a:ext>
            </a:extLst>
          </p:cNvPr>
          <p:cNvSpPr txBox="1"/>
          <p:nvPr/>
        </p:nvSpPr>
        <p:spPr>
          <a:xfrm>
            <a:off x="4316753" y="1571034"/>
            <a:ext cx="1289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observer</a:t>
            </a:r>
            <a:endParaRPr lang="zh-CN" altLang="en-US" dirty="0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1821D451-A7AC-43BD-8968-E138857E9094}"/>
              </a:ext>
            </a:extLst>
          </p:cNvPr>
          <p:cNvSpPr txBox="1"/>
          <p:nvPr/>
        </p:nvSpPr>
        <p:spPr>
          <a:xfrm>
            <a:off x="424375" y="3007708"/>
            <a:ext cx="116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write(a)</a:t>
            </a:r>
            <a:endParaRPr lang="zh-CN" altLang="en-US" dirty="0"/>
          </a:p>
        </p:txBody>
      </p:sp>
      <p:sp>
        <p:nvSpPr>
          <p:cNvPr id="27" name="箭头: 下 26">
            <a:extLst>
              <a:ext uri="{FF2B5EF4-FFF2-40B4-BE49-F238E27FC236}">
                <a16:creationId xmlns:a16="http://schemas.microsoft.com/office/drawing/2014/main" id="{668C2E0F-D956-4BE7-BA51-E61A129ECB71}"/>
              </a:ext>
            </a:extLst>
          </p:cNvPr>
          <p:cNvSpPr/>
          <p:nvPr/>
        </p:nvSpPr>
        <p:spPr>
          <a:xfrm>
            <a:off x="1581186" y="2816045"/>
            <a:ext cx="250470" cy="10153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9084900-A4BA-4FDB-AB86-39964641F218}"/>
              </a:ext>
            </a:extLst>
          </p:cNvPr>
          <p:cNvSpPr txBox="1"/>
          <p:nvPr/>
        </p:nvSpPr>
        <p:spPr>
          <a:xfrm>
            <a:off x="1706421" y="4343663"/>
            <a:ext cx="8550855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</a:rPr>
              <a:t>Perform synchronization</a:t>
            </a:r>
            <a:endParaRPr lang="zh-CN" altLang="en-US" sz="6000" dirty="0">
              <a:solidFill>
                <a:schemeClr val="bg1"/>
              </a:solidFill>
            </a:endParaRPr>
          </a:p>
        </p:txBody>
      </p:sp>
      <p:sp>
        <p:nvSpPr>
          <p:cNvPr id="29" name="箭头: 上 28">
            <a:extLst>
              <a:ext uri="{FF2B5EF4-FFF2-40B4-BE49-F238E27FC236}">
                <a16:creationId xmlns:a16="http://schemas.microsoft.com/office/drawing/2014/main" id="{1AA61DC6-823B-478D-9D89-86614494CBC2}"/>
              </a:ext>
            </a:extLst>
          </p:cNvPr>
          <p:cNvSpPr/>
          <p:nvPr/>
        </p:nvSpPr>
        <p:spPr>
          <a:xfrm>
            <a:off x="4782104" y="2786780"/>
            <a:ext cx="2627791" cy="822375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read all</a:t>
            </a:r>
            <a:endParaRPr lang="zh-CN" altLang="en-US" dirty="0"/>
          </a:p>
        </p:txBody>
      </p:sp>
      <p:pic>
        <p:nvPicPr>
          <p:cNvPr id="30" name="Picture 2" descr="“happy face icon”的图片搜索结果">
            <a:extLst>
              <a:ext uri="{FF2B5EF4-FFF2-40B4-BE49-F238E27FC236}">
                <a16:creationId xmlns:a16="http://schemas.microsoft.com/office/drawing/2014/main" id="{66ECB043-FDC2-4AA3-8BAC-4FEE05D0A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167" y="1477870"/>
            <a:ext cx="461665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74390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Cross-client Monotonic Reads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51886"/>
            <a:ext cx="10515600" cy="2755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If reads restricted to leader, CAD provides cross-client monotonic reads but not scalable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56B44B9-F237-47F3-9946-6F808C4B5099}"/>
              </a:ext>
            </a:extLst>
          </p:cNvPr>
          <p:cNvSpPr/>
          <p:nvPr/>
        </p:nvSpPr>
        <p:spPr>
          <a:xfrm>
            <a:off x="6349285" y="4564898"/>
            <a:ext cx="46449" cy="17451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9B6D8BF-1EBC-4166-AB16-4CBE6C61936F}"/>
              </a:ext>
            </a:extLst>
          </p:cNvPr>
          <p:cNvSpPr txBox="1"/>
          <p:nvPr/>
        </p:nvSpPr>
        <p:spPr>
          <a:xfrm>
            <a:off x="4008866" y="5122573"/>
            <a:ext cx="183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L-replica 1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BF4B039-0DC6-4F22-A225-C4F959FA4614}"/>
              </a:ext>
            </a:extLst>
          </p:cNvPr>
          <p:cNvSpPr txBox="1"/>
          <p:nvPr/>
        </p:nvSpPr>
        <p:spPr>
          <a:xfrm>
            <a:off x="4125042" y="5502544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932B7BB-3C57-4175-8CD8-D892A419111E}"/>
              </a:ext>
            </a:extLst>
          </p:cNvPr>
          <p:cNvSpPr txBox="1"/>
          <p:nvPr/>
        </p:nvSpPr>
        <p:spPr>
          <a:xfrm>
            <a:off x="4113363" y="5880239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7C57C8C-6F0F-45A1-8FA6-7AE0C2BAC15D}"/>
              </a:ext>
            </a:extLst>
          </p:cNvPr>
          <p:cNvSpPr txBox="1"/>
          <p:nvPr/>
        </p:nvSpPr>
        <p:spPr>
          <a:xfrm>
            <a:off x="5183177" y="4603921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5F9154B-083A-4E36-B6BB-AD5F80B7B1B8}"/>
              </a:ext>
            </a:extLst>
          </p:cNvPr>
          <p:cNvSpPr txBox="1"/>
          <p:nvPr/>
        </p:nvSpPr>
        <p:spPr>
          <a:xfrm>
            <a:off x="6525712" y="4591725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/>
              <p:nvPr/>
            </p:nvSpPr>
            <p:spPr>
              <a:xfrm>
                <a:off x="6571292" y="5166121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292" y="5166121"/>
                <a:ext cx="377952" cy="345940"/>
              </a:xfrm>
              <a:prstGeom prst="roundRect">
                <a:avLst/>
              </a:prstGeom>
              <a:blipFill>
                <a:blip r:embed="rId2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/>
              <p:nvPr/>
            </p:nvSpPr>
            <p:spPr>
              <a:xfrm>
                <a:off x="6564857" y="5520885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857" y="5520885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/>
              <p:nvPr/>
            </p:nvSpPr>
            <p:spPr>
              <a:xfrm>
                <a:off x="6562709" y="5880239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709" y="5880239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“computer icon”的图片搜索结果">
            <a:extLst>
              <a:ext uri="{FF2B5EF4-FFF2-40B4-BE49-F238E27FC236}">
                <a16:creationId xmlns:a16="http://schemas.microsoft.com/office/drawing/2014/main" id="{4633B0AF-E5C1-4B31-977C-6960F302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25" y="5277234"/>
            <a:ext cx="597827" cy="59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: 圆角 26">
                <a:extLst>
                  <a:ext uri="{FF2B5EF4-FFF2-40B4-BE49-F238E27FC236}">
                    <a16:creationId xmlns:a16="http://schemas.microsoft.com/office/drawing/2014/main" id="{4C750647-91E8-4CF8-B4AE-B49878FF9616}"/>
                  </a:ext>
                </a:extLst>
              </p:cNvPr>
              <p:cNvSpPr/>
              <p:nvPr/>
            </p:nvSpPr>
            <p:spPr>
              <a:xfrm>
                <a:off x="5703275" y="5180435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矩形: 圆角 26">
                <a:extLst>
                  <a:ext uri="{FF2B5EF4-FFF2-40B4-BE49-F238E27FC236}">
                    <a16:creationId xmlns:a16="http://schemas.microsoft.com/office/drawing/2014/main" id="{4C750647-91E8-4CF8-B4AE-B49878FF9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275" y="5180435"/>
                <a:ext cx="377952" cy="345940"/>
              </a:xfrm>
              <a:prstGeom prst="roundRect">
                <a:avLst/>
              </a:prstGeom>
              <a:blipFill>
                <a:blip r:embed="rId6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: 圆角 19">
                <a:extLst>
                  <a:ext uri="{FF2B5EF4-FFF2-40B4-BE49-F238E27FC236}">
                    <a16:creationId xmlns:a16="http://schemas.microsoft.com/office/drawing/2014/main" id="{ECA6B05B-09E7-49D4-B15D-63A13201F5B5}"/>
                  </a:ext>
                </a:extLst>
              </p:cNvPr>
              <p:cNvSpPr/>
              <p:nvPr/>
            </p:nvSpPr>
            <p:spPr>
              <a:xfrm>
                <a:off x="5703275" y="5540821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矩形: 圆角 19">
                <a:extLst>
                  <a:ext uri="{FF2B5EF4-FFF2-40B4-BE49-F238E27FC236}">
                    <a16:creationId xmlns:a16="http://schemas.microsoft.com/office/drawing/2014/main" id="{ECA6B05B-09E7-49D4-B15D-63A13201F5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275" y="5540821"/>
                <a:ext cx="377952" cy="345940"/>
              </a:xfrm>
              <a:prstGeom prst="roundRect">
                <a:avLst/>
              </a:prstGeom>
              <a:blipFill>
                <a:blip r:embed="rId7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769276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Cross-client Monotonic Reads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51886"/>
            <a:ext cx="10515600" cy="2755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If reads restricted to leader, CAD provides cross-client monotonic reads but not scalable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56B44B9-F237-47F3-9946-6F808C4B5099}"/>
              </a:ext>
            </a:extLst>
          </p:cNvPr>
          <p:cNvSpPr/>
          <p:nvPr/>
        </p:nvSpPr>
        <p:spPr>
          <a:xfrm>
            <a:off x="6349285" y="4564898"/>
            <a:ext cx="46449" cy="17451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9B6D8BF-1EBC-4166-AB16-4CBE6C61936F}"/>
              </a:ext>
            </a:extLst>
          </p:cNvPr>
          <p:cNvSpPr txBox="1"/>
          <p:nvPr/>
        </p:nvSpPr>
        <p:spPr>
          <a:xfrm>
            <a:off x="4008866" y="5122573"/>
            <a:ext cx="183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L-replica 1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BF4B039-0DC6-4F22-A225-C4F959FA4614}"/>
              </a:ext>
            </a:extLst>
          </p:cNvPr>
          <p:cNvSpPr txBox="1"/>
          <p:nvPr/>
        </p:nvSpPr>
        <p:spPr>
          <a:xfrm>
            <a:off x="4125042" y="5502544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932B7BB-3C57-4175-8CD8-D892A419111E}"/>
              </a:ext>
            </a:extLst>
          </p:cNvPr>
          <p:cNvSpPr txBox="1"/>
          <p:nvPr/>
        </p:nvSpPr>
        <p:spPr>
          <a:xfrm>
            <a:off x="4113363" y="5880239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7C57C8C-6F0F-45A1-8FA6-7AE0C2BAC15D}"/>
              </a:ext>
            </a:extLst>
          </p:cNvPr>
          <p:cNvSpPr txBox="1"/>
          <p:nvPr/>
        </p:nvSpPr>
        <p:spPr>
          <a:xfrm>
            <a:off x="5183177" y="4603921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5F9154B-083A-4E36-B6BB-AD5F80B7B1B8}"/>
              </a:ext>
            </a:extLst>
          </p:cNvPr>
          <p:cNvSpPr txBox="1"/>
          <p:nvPr/>
        </p:nvSpPr>
        <p:spPr>
          <a:xfrm>
            <a:off x="6525712" y="4591725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/>
              <p:nvPr/>
            </p:nvSpPr>
            <p:spPr>
              <a:xfrm>
                <a:off x="6571292" y="5166121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292" y="5166121"/>
                <a:ext cx="377952" cy="345940"/>
              </a:xfrm>
              <a:prstGeom prst="roundRect">
                <a:avLst/>
              </a:prstGeom>
              <a:blipFill>
                <a:blip r:embed="rId2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/>
              <p:nvPr/>
            </p:nvSpPr>
            <p:spPr>
              <a:xfrm>
                <a:off x="6564857" y="5520885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857" y="5520885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/>
              <p:nvPr/>
            </p:nvSpPr>
            <p:spPr>
              <a:xfrm>
                <a:off x="6562709" y="5880239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709" y="5880239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“computer icon”的图片搜索结果">
            <a:extLst>
              <a:ext uri="{FF2B5EF4-FFF2-40B4-BE49-F238E27FC236}">
                <a16:creationId xmlns:a16="http://schemas.microsoft.com/office/drawing/2014/main" id="{4633B0AF-E5C1-4B31-977C-6960F302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25" y="5277234"/>
            <a:ext cx="597827" cy="59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: 圆角 26">
                <a:extLst>
                  <a:ext uri="{FF2B5EF4-FFF2-40B4-BE49-F238E27FC236}">
                    <a16:creationId xmlns:a16="http://schemas.microsoft.com/office/drawing/2014/main" id="{4C750647-91E8-4CF8-B4AE-B49878FF9616}"/>
                  </a:ext>
                </a:extLst>
              </p:cNvPr>
              <p:cNvSpPr/>
              <p:nvPr/>
            </p:nvSpPr>
            <p:spPr>
              <a:xfrm>
                <a:off x="6965403" y="5180435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矩形: 圆角 26">
                <a:extLst>
                  <a:ext uri="{FF2B5EF4-FFF2-40B4-BE49-F238E27FC236}">
                    <a16:creationId xmlns:a16="http://schemas.microsoft.com/office/drawing/2014/main" id="{4C750647-91E8-4CF8-B4AE-B49878FF9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403" y="5180435"/>
                <a:ext cx="377952" cy="345940"/>
              </a:xfrm>
              <a:prstGeom prst="roundRect">
                <a:avLst/>
              </a:prstGeom>
              <a:blipFill>
                <a:blip r:embed="rId6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: 圆角 19">
                <a:extLst>
                  <a:ext uri="{FF2B5EF4-FFF2-40B4-BE49-F238E27FC236}">
                    <a16:creationId xmlns:a16="http://schemas.microsoft.com/office/drawing/2014/main" id="{ECA6B05B-09E7-49D4-B15D-63A13201F5B5}"/>
                  </a:ext>
                </a:extLst>
              </p:cNvPr>
              <p:cNvSpPr/>
              <p:nvPr/>
            </p:nvSpPr>
            <p:spPr>
              <a:xfrm>
                <a:off x="6952524" y="5540821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矩形: 圆角 19">
                <a:extLst>
                  <a:ext uri="{FF2B5EF4-FFF2-40B4-BE49-F238E27FC236}">
                    <a16:creationId xmlns:a16="http://schemas.microsoft.com/office/drawing/2014/main" id="{ECA6B05B-09E7-49D4-B15D-63A13201F5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524" y="5540821"/>
                <a:ext cx="377952" cy="345940"/>
              </a:xfrm>
              <a:prstGeom prst="roundRect">
                <a:avLst/>
              </a:prstGeom>
              <a:blipFill>
                <a:blip r:embed="rId7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955363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Cross-client Monotonic Reads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51886"/>
            <a:ext cx="10515600" cy="2755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If reads restricted to leader, CAD provides cross-client monotonic reads but not scalable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56B44B9-F237-47F3-9946-6F808C4B5099}"/>
              </a:ext>
            </a:extLst>
          </p:cNvPr>
          <p:cNvSpPr/>
          <p:nvPr/>
        </p:nvSpPr>
        <p:spPr>
          <a:xfrm>
            <a:off x="6349285" y="4564898"/>
            <a:ext cx="46449" cy="17451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9B6D8BF-1EBC-4166-AB16-4CBE6C61936F}"/>
              </a:ext>
            </a:extLst>
          </p:cNvPr>
          <p:cNvSpPr txBox="1"/>
          <p:nvPr/>
        </p:nvSpPr>
        <p:spPr>
          <a:xfrm>
            <a:off x="4008866" y="5122573"/>
            <a:ext cx="183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L-replica 1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BF4B039-0DC6-4F22-A225-C4F959FA4614}"/>
              </a:ext>
            </a:extLst>
          </p:cNvPr>
          <p:cNvSpPr txBox="1"/>
          <p:nvPr/>
        </p:nvSpPr>
        <p:spPr>
          <a:xfrm>
            <a:off x="4125042" y="5502544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932B7BB-3C57-4175-8CD8-D892A419111E}"/>
              </a:ext>
            </a:extLst>
          </p:cNvPr>
          <p:cNvSpPr txBox="1"/>
          <p:nvPr/>
        </p:nvSpPr>
        <p:spPr>
          <a:xfrm>
            <a:off x="4113363" y="5880239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7C57C8C-6F0F-45A1-8FA6-7AE0C2BAC15D}"/>
              </a:ext>
            </a:extLst>
          </p:cNvPr>
          <p:cNvSpPr txBox="1"/>
          <p:nvPr/>
        </p:nvSpPr>
        <p:spPr>
          <a:xfrm>
            <a:off x="5183177" y="4603921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5F9154B-083A-4E36-B6BB-AD5F80B7B1B8}"/>
              </a:ext>
            </a:extLst>
          </p:cNvPr>
          <p:cNvSpPr txBox="1"/>
          <p:nvPr/>
        </p:nvSpPr>
        <p:spPr>
          <a:xfrm>
            <a:off x="6525712" y="4591725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/>
              <p:nvPr/>
            </p:nvSpPr>
            <p:spPr>
              <a:xfrm>
                <a:off x="6571292" y="5166121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292" y="5166121"/>
                <a:ext cx="377952" cy="345940"/>
              </a:xfrm>
              <a:prstGeom prst="roundRect">
                <a:avLst/>
              </a:prstGeom>
              <a:blipFill>
                <a:blip r:embed="rId2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/>
              <p:nvPr/>
            </p:nvSpPr>
            <p:spPr>
              <a:xfrm>
                <a:off x="6564857" y="5520885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857" y="5520885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/>
              <p:nvPr/>
            </p:nvSpPr>
            <p:spPr>
              <a:xfrm>
                <a:off x="6562709" y="5880239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709" y="5880239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“computer icon”的图片搜索结果">
            <a:extLst>
              <a:ext uri="{FF2B5EF4-FFF2-40B4-BE49-F238E27FC236}">
                <a16:creationId xmlns:a16="http://schemas.microsoft.com/office/drawing/2014/main" id="{4633B0AF-E5C1-4B31-977C-6960F302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25" y="5277234"/>
            <a:ext cx="597827" cy="59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: 圆角 26">
                <a:extLst>
                  <a:ext uri="{FF2B5EF4-FFF2-40B4-BE49-F238E27FC236}">
                    <a16:creationId xmlns:a16="http://schemas.microsoft.com/office/drawing/2014/main" id="{4C750647-91E8-4CF8-B4AE-B49878FF9616}"/>
                  </a:ext>
                </a:extLst>
              </p:cNvPr>
              <p:cNvSpPr/>
              <p:nvPr/>
            </p:nvSpPr>
            <p:spPr>
              <a:xfrm>
                <a:off x="6965403" y="5180435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矩形: 圆角 26">
                <a:extLst>
                  <a:ext uri="{FF2B5EF4-FFF2-40B4-BE49-F238E27FC236}">
                    <a16:creationId xmlns:a16="http://schemas.microsoft.com/office/drawing/2014/main" id="{4C750647-91E8-4CF8-B4AE-B49878FF9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403" y="5180435"/>
                <a:ext cx="377952" cy="345940"/>
              </a:xfrm>
              <a:prstGeom prst="roundRect">
                <a:avLst/>
              </a:prstGeom>
              <a:blipFill>
                <a:blip r:embed="rId6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: 圆角 19">
                <a:extLst>
                  <a:ext uri="{FF2B5EF4-FFF2-40B4-BE49-F238E27FC236}">
                    <a16:creationId xmlns:a16="http://schemas.microsoft.com/office/drawing/2014/main" id="{ECA6B05B-09E7-49D4-B15D-63A13201F5B5}"/>
                  </a:ext>
                </a:extLst>
              </p:cNvPr>
              <p:cNvSpPr/>
              <p:nvPr/>
            </p:nvSpPr>
            <p:spPr>
              <a:xfrm>
                <a:off x="6952524" y="5540821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矩形: 圆角 19">
                <a:extLst>
                  <a:ext uri="{FF2B5EF4-FFF2-40B4-BE49-F238E27FC236}">
                    <a16:creationId xmlns:a16="http://schemas.microsoft.com/office/drawing/2014/main" id="{ECA6B05B-09E7-49D4-B15D-63A13201F5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524" y="5540821"/>
                <a:ext cx="377952" cy="345940"/>
              </a:xfrm>
              <a:prstGeom prst="roundRect">
                <a:avLst/>
              </a:prstGeom>
              <a:blipFill>
                <a:blip r:embed="rId7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箭头: 右 20">
            <a:extLst>
              <a:ext uri="{FF2B5EF4-FFF2-40B4-BE49-F238E27FC236}">
                <a16:creationId xmlns:a16="http://schemas.microsoft.com/office/drawing/2014/main" id="{36E25F97-B673-40A8-A7F3-654F3313B7BC}"/>
              </a:ext>
            </a:extLst>
          </p:cNvPr>
          <p:cNvSpPr/>
          <p:nvPr/>
        </p:nvSpPr>
        <p:spPr>
          <a:xfrm>
            <a:off x="2015266" y="5407367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C267F4E-0C82-4B8D-9A86-30E7C48CFE61}"/>
              </a:ext>
            </a:extLst>
          </p:cNvPr>
          <p:cNvSpPr txBox="1"/>
          <p:nvPr/>
        </p:nvSpPr>
        <p:spPr>
          <a:xfrm>
            <a:off x="1601283" y="4974033"/>
            <a:ext cx="2372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Read a (on leader)</a:t>
            </a:r>
            <a:endParaRPr lang="zh-CN" altLang="en-US" dirty="0"/>
          </a:p>
        </p:txBody>
      </p:sp>
      <p:sp>
        <p:nvSpPr>
          <p:cNvPr id="23" name="箭头: 右 22">
            <a:extLst>
              <a:ext uri="{FF2B5EF4-FFF2-40B4-BE49-F238E27FC236}">
                <a16:creationId xmlns:a16="http://schemas.microsoft.com/office/drawing/2014/main" id="{E0659188-37D1-430B-8E99-D904D0A6889E}"/>
              </a:ext>
            </a:extLst>
          </p:cNvPr>
          <p:cNvSpPr/>
          <p:nvPr/>
        </p:nvSpPr>
        <p:spPr>
          <a:xfrm rot="10800000">
            <a:off x="2015266" y="5629031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9051F955-EABA-4BE2-BC85-0306171A6CF3}"/>
                  </a:ext>
                </a:extLst>
              </p:cNvPr>
              <p:cNvSpPr txBox="1"/>
              <p:nvPr/>
            </p:nvSpPr>
            <p:spPr>
              <a:xfrm>
                <a:off x="2412529" y="5707967"/>
                <a:ext cx="5978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9051F955-EABA-4BE2-BC85-0306171A6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529" y="5707967"/>
                <a:ext cx="59782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025749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Cross-client Monotonic Reads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51886"/>
            <a:ext cx="10515600" cy="2755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If reads restricted to leader, CAD provides cross-client monotonic reads but not scalable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56B44B9-F237-47F3-9946-6F808C4B5099}"/>
              </a:ext>
            </a:extLst>
          </p:cNvPr>
          <p:cNvSpPr/>
          <p:nvPr/>
        </p:nvSpPr>
        <p:spPr>
          <a:xfrm>
            <a:off x="6349285" y="4564898"/>
            <a:ext cx="46449" cy="17451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9B6D8BF-1EBC-4166-AB16-4CBE6C61936F}"/>
              </a:ext>
            </a:extLst>
          </p:cNvPr>
          <p:cNvSpPr txBox="1"/>
          <p:nvPr/>
        </p:nvSpPr>
        <p:spPr>
          <a:xfrm>
            <a:off x="4008866" y="5122573"/>
            <a:ext cx="183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L-replica 1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BF4B039-0DC6-4F22-A225-C4F959FA4614}"/>
              </a:ext>
            </a:extLst>
          </p:cNvPr>
          <p:cNvSpPr txBox="1"/>
          <p:nvPr/>
        </p:nvSpPr>
        <p:spPr>
          <a:xfrm>
            <a:off x="4125042" y="5502544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932B7BB-3C57-4175-8CD8-D892A419111E}"/>
              </a:ext>
            </a:extLst>
          </p:cNvPr>
          <p:cNvSpPr txBox="1"/>
          <p:nvPr/>
        </p:nvSpPr>
        <p:spPr>
          <a:xfrm>
            <a:off x="4113363" y="5880239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7C57C8C-6F0F-45A1-8FA6-7AE0C2BAC15D}"/>
              </a:ext>
            </a:extLst>
          </p:cNvPr>
          <p:cNvSpPr txBox="1"/>
          <p:nvPr/>
        </p:nvSpPr>
        <p:spPr>
          <a:xfrm>
            <a:off x="5183177" y="4603921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5F9154B-083A-4E36-B6BB-AD5F80B7B1B8}"/>
              </a:ext>
            </a:extLst>
          </p:cNvPr>
          <p:cNvSpPr txBox="1"/>
          <p:nvPr/>
        </p:nvSpPr>
        <p:spPr>
          <a:xfrm>
            <a:off x="6525712" y="4591725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/>
              <p:nvPr/>
            </p:nvSpPr>
            <p:spPr>
              <a:xfrm>
                <a:off x="6571292" y="5166121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292" y="5166121"/>
                <a:ext cx="377952" cy="345940"/>
              </a:xfrm>
              <a:prstGeom prst="roundRect">
                <a:avLst/>
              </a:prstGeom>
              <a:blipFill>
                <a:blip r:embed="rId2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/>
              <p:nvPr/>
            </p:nvSpPr>
            <p:spPr>
              <a:xfrm>
                <a:off x="6564857" y="5520885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857" y="5520885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/>
              <p:nvPr/>
            </p:nvSpPr>
            <p:spPr>
              <a:xfrm>
                <a:off x="6562709" y="5880239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709" y="5880239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“computer icon”的图片搜索结果">
            <a:extLst>
              <a:ext uri="{FF2B5EF4-FFF2-40B4-BE49-F238E27FC236}">
                <a16:creationId xmlns:a16="http://schemas.microsoft.com/office/drawing/2014/main" id="{4633B0AF-E5C1-4B31-977C-6960F302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25" y="5277234"/>
            <a:ext cx="597827" cy="59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: 圆角 26">
                <a:extLst>
                  <a:ext uri="{FF2B5EF4-FFF2-40B4-BE49-F238E27FC236}">
                    <a16:creationId xmlns:a16="http://schemas.microsoft.com/office/drawing/2014/main" id="{4C750647-91E8-4CF8-B4AE-B49878FF9616}"/>
                  </a:ext>
                </a:extLst>
              </p:cNvPr>
              <p:cNvSpPr/>
              <p:nvPr/>
            </p:nvSpPr>
            <p:spPr>
              <a:xfrm>
                <a:off x="6965403" y="5180435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矩形: 圆角 26">
                <a:extLst>
                  <a:ext uri="{FF2B5EF4-FFF2-40B4-BE49-F238E27FC236}">
                    <a16:creationId xmlns:a16="http://schemas.microsoft.com/office/drawing/2014/main" id="{4C750647-91E8-4CF8-B4AE-B49878FF9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403" y="5180435"/>
                <a:ext cx="377952" cy="345940"/>
              </a:xfrm>
              <a:prstGeom prst="roundRect">
                <a:avLst/>
              </a:prstGeom>
              <a:blipFill>
                <a:blip r:embed="rId6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: 圆角 19">
                <a:extLst>
                  <a:ext uri="{FF2B5EF4-FFF2-40B4-BE49-F238E27FC236}">
                    <a16:creationId xmlns:a16="http://schemas.microsoft.com/office/drawing/2014/main" id="{ECA6B05B-09E7-49D4-B15D-63A13201F5B5}"/>
                  </a:ext>
                </a:extLst>
              </p:cNvPr>
              <p:cNvSpPr/>
              <p:nvPr/>
            </p:nvSpPr>
            <p:spPr>
              <a:xfrm>
                <a:off x="6952524" y="5540821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矩形: 圆角 19">
                <a:extLst>
                  <a:ext uri="{FF2B5EF4-FFF2-40B4-BE49-F238E27FC236}">
                    <a16:creationId xmlns:a16="http://schemas.microsoft.com/office/drawing/2014/main" id="{ECA6B05B-09E7-49D4-B15D-63A13201F5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524" y="5540821"/>
                <a:ext cx="377952" cy="345940"/>
              </a:xfrm>
              <a:prstGeom prst="roundRect">
                <a:avLst/>
              </a:prstGeom>
              <a:blipFill>
                <a:blip r:embed="rId7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箭头: 右 20">
            <a:extLst>
              <a:ext uri="{FF2B5EF4-FFF2-40B4-BE49-F238E27FC236}">
                <a16:creationId xmlns:a16="http://schemas.microsoft.com/office/drawing/2014/main" id="{36E25F97-B673-40A8-A7F3-654F3313B7BC}"/>
              </a:ext>
            </a:extLst>
          </p:cNvPr>
          <p:cNvSpPr/>
          <p:nvPr/>
        </p:nvSpPr>
        <p:spPr>
          <a:xfrm>
            <a:off x="2015266" y="5407367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C267F4E-0C82-4B8D-9A86-30E7C48CFE61}"/>
              </a:ext>
            </a:extLst>
          </p:cNvPr>
          <p:cNvSpPr txBox="1"/>
          <p:nvPr/>
        </p:nvSpPr>
        <p:spPr>
          <a:xfrm>
            <a:off x="1443634" y="4975793"/>
            <a:ext cx="3012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Read a (on replica 3)</a:t>
            </a:r>
            <a:endParaRPr lang="zh-CN" altLang="en-US" dirty="0"/>
          </a:p>
        </p:txBody>
      </p:sp>
      <p:sp>
        <p:nvSpPr>
          <p:cNvPr id="23" name="箭头: 右 22">
            <a:extLst>
              <a:ext uri="{FF2B5EF4-FFF2-40B4-BE49-F238E27FC236}">
                <a16:creationId xmlns:a16="http://schemas.microsoft.com/office/drawing/2014/main" id="{E0659188-37D1-430B-8E99-D904D0A6889E}"/>
              </a:ext>
            </a:extLst>
          </p:cNvPr>
          <p:cNvSpPr/>
          <p:nvPr/>
        </p:nvSpPr>
        <p:spPr>
          <a:xfrm rot="10800000">
            <a:off x="2015266" y="5629031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9051F955-EABA-4BE2-BC85-0306171A6CF3}"/>
                  </a:ext>
                </a:extLst>
              </p:cNvPr>
              <p:cNvSpPr txBox="1"/>
              <p:nvPr/>
            </p:nvSpPr>
            <p:spPr>
              <a:xfrm>
                <a:off x="2412529" y="5707967"/>
                <a:ext cx="5978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9051F955-EABA-4BE2-BC85-0306171A6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529" y="5707967"/>
                <a:ext cx="59782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>
            <a:extLst>
              <a:ext uri="{FF2B5EF4-FFF2-40B4-BE49-F238E27FC236}">
                <a16:creationId xmlns:a16="http://schemas.microsoft.com/office/drawing/2014/main" id="{67CE6022-1809-4838-84D1-0E7ADF9F3339}"/>
              </a:ext>
            </a:extLst>
          </p:cNvPr>
          <p:cNvSpPr txBox="1"/>
          <p:nvPr/>
        </p:nvSpPr>
        <p:spPr>
          <a:xfrm>
            <a:off x="1555277" y="602224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out of order read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95160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Cross-client Monotonic Reads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51886"/>
            <a:ext cx="10515600" cy="2755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If reads restricted to leader, CAD provides cross-client monotonic reads but not scalable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Via maintaining an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active set</a:t>
            </a:r>
            <a:r>
              <a:rPr lang="en-US" altLang="zh-CN" dirty="0"/>
              <a:t>, ORCA enables cross-client monotonic read on followers and even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handles failure</a:t>
            </a: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56B44B9-F237-47F3-9946-6F808C4B5099}"/>
              </a:ext>
            </a:extLst>
          </p:cNvPr>
          <p:cNvSpPr/>
          <p:nvPr/>
        </p:nvSpPr>
        <p:spPr>
          <a:xfrm>
            <a:off x="6349285" y="4564898"/>
            <a:ext cx="46449" cy="17451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9B6D8BF-1EBC-4166-AB16-4CBE6C61936F}"/>
              </a:ext>
            </a:extLst>
          </p:cNvPr>
          <p:cNvSpPr txBox="1"/>
          <p:nvPr/>
        </p:nvSpPr>
        <p:spPr>
          <a:xfrm>
            <a:off x="4008866" y="5122573"/>
            <a:ext cx="183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L-replica 1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BF4B039-0DC6-4F22-A225-C4F959FA4614}"/>
              </a:ext>
            </a:extLst>
          </p:cNvPr>
          <p:cNvSpPr txBox="1"/>
          <p:nvPr/>
        </p:nvSpPr>
        <p:spPr>
          <a:xfrm>
            <a:off x="4125042" y="5502544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932B7BB-3C57-4175-8CD8-D892A419111E}"/>
              </a:ext>
            </a:extLst>
          </p:cNvPr>
          <p:cNvSpPr txBox="1"/>
          <p:nvPr/>
        </p:nvSpPr>
        <p:spPr>
          <a:xfrm>
            <a:off x="4113363" y="5880239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7C57C8C-6F0F-45A1-8FA6-7AE0C2BAC15D}"/>
              </a:ext>
            </a:extLst>
          </p:cNvPr>
          <p:cNvSpPr txBox="1"/>
          <p:nvPr/>
        </p:nvSpPr>
        <p:spPr>
          <a:xfrm>
            <a:off x="5183177" y="4603921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5F9154B-083A-4E36-B6BB-AD5F80B7B1B8}"/>
              </a:ext>
            </a:extLst>
          </p:cNvPr>
          <p:cNvSpPr txBox="1"/>
          <p:nvPr/>
        </p:nvSpPr>
        <p:spPr>
          <a:xfrm>
            <a:off x="6525712" y="4591725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/>
              <p:nvPr/>
            </p:nvSpPr>
            <p:spPr>
              <a:xfrm>
                <a:off x="6571292" y="5166121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292" y="5166121"/>
                <a:ext cx="377952" cy="345940"/>
              </a:xfrm>
              <a:prstGeom prst="roundRect">
                <a:avLst/>
              </a:prstGeom>
              <a:blipFill>
                <a:blip r:embed="rId2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/>
              <p:nvPr/>
            </p:nvSpPr>
            <p:spPr>
              <a:xfrm>
                <a:off x="6564857" y="5520885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857" y="5520885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/>
              <p:nvPr/>
            </p:nvSpPr>
            <p:spPr>
              <a:xfrm>
                <a:off x="6562709" y="5880239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709" y="5880239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“computer icon”的图片搜索结果">
            <a:extLst>
              <a:ext uri="{FF2B5EF4-FFF2-40B4-BE49-F238E27FC236}">
                <a16:creationId xmlns:a16="http://schemas.microsoft.com/office/drawing/2014/main" id="{4633B0AF-E5C1-4B31-977C-6960F302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25" y="5277234"/>
            <a:ext cx="597827" cy="59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99830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Cross-client Monotonic Reads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51886"/>
            <a:ext cx="10515600" cy="3026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The active set contains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at least a majority</a:t>
            </a:r>
            <a:r>
              <a:rPr lang="en-US" altLang="zh-CN" dirty="0"/>
              <a:t> of nodes.</a:t>
            </a: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56B44B9-F237-47F3-9946-6F808C4B5099}"/>
              </a:ext>
            </a:extLst>
          </p:cNvPr>
          <p:cNvSpPr/>
          <p:nvPr/>
        </p:nvSpPr>
        <p:spPr>
          <a:xfrm>
            <a:off x="6349285" y="4564898"/>
            <a:ext cx="46449" cy="17451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9B6D8BF-1EBC-4166-AB16-4CBE6C61936F}"/>
              </a:ext>
            </a:extLst>
          </p:cNvPr>
          <p:cNvSpPr txBox="1"/>
          <p:nvPr/>
        </p:nvSpPr>
        <p:spPr>
          <a:xfrm>
            <a:off x="4008866" y="5122573"/>
            <a:ext cx="183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L-replica 1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BF4B039-0DC6-4F22-A225-C4F959FA4614}"/>
              </a:ext>
            </a:extLst>
          </p:cNvPr>
          <p:cNvSpPr txBox="1"/>
          <p:nvPr/>
        </p:nvSpPr>
        <p:spPr>
          <a:xfrm>
            <a:off x="4125042" y="5502544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932B7BB-3C57-4175-8CD8-D892A419111E}"/>
              </a:ext>
            </a:extLst>
          </p:cNvPr>
          <p:cNvSpPr txBox="1"/>
          <p:nvPr/>
        </p:nvSpPr>
        <p:spPr>
          <a:xfrm>
            <a:off x="4113363" y="5880239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7C57C8C-6F0F-45A1-8FA6-7AE0C2BAC15D}"/>
              </a:ext>
            </a:extLst>
          </p:cNvPr>
          <p:cNvSpPr txBox="1"/>
          <p:nvPr/>
        </p:nvSpPr>
        <p:spPr>
          <a:xfrm>
            <a:off x="5183177" y="4603921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5F9154B-083A-4E36-B6BB-AD5F80B7B1B8}"/>
              </a:ext>
            </a:extLst>
          </p:cNvPr>
          <p:cNvSpPr txBox="1"/>
          <p:nvPr/>
        </p:nvSpPr>
        <p:spPr>
          <a:xfrm>
            <a:off x="6525712" y="4591725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/>
              <p:nvPr/>
            </p:nvSpPr>
            <p:spPr>
              <a:xfrm>
                <a:off x="6571292" y="5166121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292" y="5166121"/>
                <a:ext cx="377952" cy="345940"/>
              </a:xfrm>
              <a:prstGeom prst="roundRect">
                <a:avLst/>
              </a:prstGeom>
              <a:blipFill>
                <a:blip r:embed="rId2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/>
              <p:nvPr/>
            </p:nvSpPr>
            <p:spPr>
              <a:xfrm>
                <a:off x="6564857" y="5520885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857" y="5520885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/>
              <p:nvPr/>
            </p:nvSpPr>
            <p:spPr>
              <a:xfrm>
                <a:off x="6562709" y="5880239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709" y="5880239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“computer icon”的图片搜索结果">
            <a:extLst>
              <a:ext uri="{FF2B5EF4-FFF2-40B4-BE49-F238E27FC236}">
                <a16:creationId xmlns:a16="http://schemas.microsoft.com/office/drawing/2014/main" id="{4633B0AF-E5C1-4B31-977C-6960F302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25" y="5277234"/>
            <a:ext cx="597827" cy="59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91493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Cross-client Monotonic Reads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51886"/>
            <a:ext cx="10515600" cy="3026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The active set contains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at least a majority </a:t>
            </a:r>
            <a:r>
              <a:rPr lang="en-US" altLang="zh-CN" dirty="0"/>
              <a:t>of nodes.</a:t>
            </a:r>
          </a:p>
          <a:p>
            <a:pPr marL="0" indent="0">
              <a:buNone/>
            </a:pPr>
            <a:r>
              <a:rPr lang="en-US" altLang="zh-CN" dirty="0"/>
              <a:t>There are two rules:</a:t>
            </a:r>
          </a:p>
          <a:p>
            <a:pPr marL="0" indent="0">
              <a:buNone/>
            </a:pPr>
            <a:r>
              <a:rPr lang="en-US" altLang="zh-CN" dirty="0"/>
              <a:t>R1: When the leader intends to make a data item durable, it ensures that the data is persisted and applied by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all</a:t>
            </a:r>
            <a:r>
              <a:rPr lang="en-US" altLang="zh-CN" dirty="0"/>
              <a:t> the members in the active set.</a:t>
            </a:r>
          </a:p>
          <a:p>
            <a:pPr marL="0" indent="0">
              <a:buNone/>
            </a:pPr>
            <a:r>
              <a:rPr lang="en-US" altLang="zh-CN" dirty="0"/>
              <a:t>R2: Only node in the set are allowed to serve reads.</a:t>
            </a: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56B44B9-F237-47F3-9946-6F808C4B5099}"/>
              </a:ext>
            </a:extLst>
          </p:cNvPr>
          <p:cNvSpPr/>
          <p:nvPr/>
        </p:nvSpPr>
        <p:spPr>
          <a:xfrm>
            <a:off x="6349285" y="4564898"/>
            <a:ext cx="46449" cy="17451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9B6D8BF-1EBC-4166-AB16-4CBE6C61936F}"/>
              </a:ext>
            </a:extLst>
          </p:cNvPr>
          <p:cNvSpPr txBox="1"/>
          <p:nvPr/>
        </p:nvSpPr>
        <p:spPr>
          <a:xfrm>
            <a:off x="4008866" y="5122573"/>
            <a:ext cx="183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L-replica 1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BF4B039-0DC6-4F22-A225-C4F959FA4614}"/>
              </a:ext>
            </a:extLst>
          </p:cNvPr>
          <p:cNvSpPr txBox="1"/>
          <p:nvPr/>
        </p:nvSpPr>
        <p:spPr>
          <a:xfrm>
            <a:off x="4125042" y="5502544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932B7BB-3C57-4175-8CD8-D892A419111E}"/>
              </a:ext>
            </a:extLst>
          </p:cNvPr>
          <p:cNvSpPr txBox="1"/>
          <p:nvPr/>
        </p:nvSpPr>
        <p:spPr>
          <a:xfrm>
            <a:off x="4113363" y="5880239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7C57C8C-6F0F-45A1-8FA6-7AE0C2BAC15D}"/>
              </a:ext>
            </a:extLst>
          </p:cNvPr>
          <p:cNvSpPr txBox="1"/>
          <p:nvPr/>
        </p:nvSpPr>
        <p:spPr>
          <a:xfrm>
            <a:off x="5183177" y="4603921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5F9154B-083A-4E36-B6BB-AD5F80B7B1B8}"/>
              </a:ext>
            </a:extLst>
          </p:cNvPr>
          <p:cNvSpPr txBox="1"/>
          <p:nvPr/>
        </p:nvSpPr>
        <p:spPr>
          <a:xfrm>
            <a:off x="6525712" y="4591725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/>
              <p:nvPr/>
            </p:nvSpPr>
            <p:spPr>
              <a:xfrm>
                <a:off x="6571292" y="5166121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292" y="5166121"/>
                <a:ext cx="377952" cy="345940"/>
              </a:xfrm>
              <a:prstGeom prst="roundRect">
                <a:avLst/>
              </a:prstGeom>
              <a:blipFill>
                <a:blip r:embed="rId2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/>
              <p:nvPr/>
            </p:nvSpPr>
            <p:spPr>
              <a:xfrm>
                <a:off x="6564857" y="5520885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857" y="5520885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/>
              <p:nvPr/>
            </p:nvSpPr>
            <p:spPr>
              <a:xfrm>
                <a:off x="6562709" y="5880239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709" y="5880239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“computer icon”的图片搜索结果">
            <a:extLst>
              <a:ext uri="{FF2B5EF4-FFF2-40B4-BE49-F238E27FC236}">
                <a16:creationId xmlns:a16="http://schemas.microsoft.com/office/drawing/2014/main" id="{4633B0AF-E5C1-4B31-977C-6960F302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25" y="5277234"/>
            <a:ext cx="597827" cy="59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17532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Cross-client Monotonic Reads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51886"/>
            <a:ext cx="10515600" cy="3026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The active set contains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at least a majority </a:t>
            </a:r>
            <a:r>
              <a:rPr lang="en-US" altLang="zh-CN" dirty="0"/>
              <a:t>of nodes.</a:t>
            </a:r>
          </a:p>
          <a:p>
            <a:pPr marL="0" indent="0">
              <a:buNone/>
            </a:pPr>
            <a:r>
              <a:rPr lang="en-US" altLang="zh-CN" dirty="0"/>
              <a:t>There are two rules:</a:t>
            </a:r>
          </a:p>
          <a:p>
            <a:pPr marL="0" indent="0">
              <a:buNone/>
            </a:pPr>
            <a:r>
              <a:rPr lang="en-US" altLang="zh-CN" dirty="0"/>
              <a:t>R1: When the leader intends to make a data item durable, it ensures that the data is persisted and applied by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all</a:t>
            </a:r>
            <a:r>
              <a:rPr lang="en-US" altLang="zh-CN" dirty="0"/>
              <a:t> the members in the active set.</a:t>
            </a:r>
          </a:p>
          <a:p>
            <a:pPr marL="0" indent="0">
              <a:buNone/>
            </a:pPr>
            <a:r>
              <a:rPr lang="en-US" altLang="zh-CN" dirty="0"/>
              <a:t>R2: Only node in the set are allowed to serve reads.</a:t>
            </a: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56B44B9-F237-47F3-9946-6F808C4B5099}"/>
              </a:ext>
            </a:extLst>
          </p:cNvPr>
          <p:cNvSpPr/>
          <p:nvPr/>
        </p:nvSpPr>
        <p:spPr>
          <a:xfrm>
            <a:off x="6349285" y="4564898"/>
            <a:ext cx="46449" cy="17451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9B6D8BF-1EBC-4166-AB16-4CBE6C61936F}"/>
              </a:ext>
            </a:extLst>
          </p:cNvPr>
          <p:cNvSpPr txBox="1"/>
          <p:nvPr/>
        </p:nvSpPr>
        <p:spPr>
          <a:xfrm>
            <a:off x="4008866" y="5122573"/>
            <a:ext cx="183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L-replica 1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BF4B039-0DC6-4F22-A225-C4F959FA4614}"/>
              </a:ext>
            </a:extLst>
          </p:cNvPr>
          <p:cNvSpPr txBox="1"/>
          <p:nvPr/>
        </p:nvSpPr>
        <p:spPr>
          <a:xfrm>
            <a:off x="4125042" y="5502544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932B7BB-3C57-4175-8CD8-D892A419111E}"/>
              </a:ext>
            </a:extLst>
          </p:cNvPr>
          <p:cNvSpPr txBox="1"/>
          <p:nvPr/>
        </p:nvSpPr>
        <p:spPr>
          <a:xfrm>
            <a:off x="4113363" y="5880239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7C57C8C-6F0F-45A1-8FA6-7AE0C2BAC15D}"/>
              </a:ext>
            </a:extLst>
          </p:cNvPr>
          <p:cNvSpPr txBox="1"/>
          <p:nvPr/>
        </p:nvSpPr>
        <p:spPr>
          <a:xfrm>
            <a:off x="5183177" y="4603921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5F9154B-083A-4E36-B6BB-AD5F80B7B1B8}"/>
              </a:ext>
            </a:extLst>
          </p:cNvPr>
          <p:cNvSpPr txBox="1"/>
          <p:nvPr/>
        </p:nvSpPr>
        <p:spPr>
          <a:xfrm>
            <a:off x="6525712" y="4591725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/>
              <p:nvPr/>
            </p:nvSpPr>
            <p:spPr>
              <a:xfrm>
                <a:off x="6571292" y="5166121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292" y="5166121"/>
                <a:ext cx="377952" cy="345940"/>
              </a:xfrm>
              <a:prstGeom prst="roundRect">
                <a:avLst/>
              </a:prstGeom>
              <a:blipFill>
                <a:blip r:embed="rId2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/>
              <p:nvPr/>
            </p:nvSpPr>
            <p:spPr>
              <a:xfrm>
                <a:off x="6564857" y="5520885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857" y="5520885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/>
              <p:nvPr/>
            </p:nvSpPr>
            <p:spPr>
              <a:xfrm>
                <a:off x="6562709" y="5880239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709" y="5880239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“computer icon”的图片搜索结果">
            <a:extLst>
              <a:ext uri="{FF2B5EF4-FFF2-40B4-BE49-F238E27FC236}">
                <a16:creationId xmlns:a16="http://schemas.microsoft.com/office/drawing/2014/main" id="{4633B0AF-E5C1-4B31-977C-6960F302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25" y="5277234"/>
            <a:ext cx="597827" cy="59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0A9C6AC4-6303-43E3-99C7-EDC6F1B6B3D5}"/>
              </a:ext>
            </a:extLst>
          </p:cNvPr>
          <p:cNvSpPr/>
          <p:nvPr/>
        </p:nvSpPr>
        <p:spPr>
          <a:xfrm>
            <a:off x="4100319" y="5147175"/>
            <a:ext cx="3852145" cy="808528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14140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Cross-client Monotonic Reads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51886"/>
            <a:ext cx="10515600" cy="3026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The active set contains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at least a majority </a:t>
            </a:r>
            <a:r>
              <a:rPr lang="en-US" altLang="zh-CN" dirty="0"/>
              <a:t>of nodes.</a:t>
            </a:r>
          </a:p>
          <a:p>
            <a:pPr marL="0" indent="0">
              <a:buNone/>
            </a:pPr>
            <a:r>
              <a:rPr lang="en-US" altLang="zh-CN" dirty="0"/>
              <a:t>There are two rules:</a:t>
            </a:r>
          </a:p>
          <a:p>
            <a:pPr marL="0" indent="0">
              <a:buNone/>
            </a:pPr>
            <a:r>
              <a:rPr lang="en-US" altLang="zh-CN" dirty="0"/>
              <a:t>R1: When the leader intends to make a data item durable, it ensures that the data is persisted and applied by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all</a:t>
            </a:r>
            <a:r>
              <a:rPr lang="en-US" altLang="zh-CN" dirty="0"/>
              <a:t> the members in the active set.</a:t>
            </a:r>
          </a:p>
          <a:p>
            <a:pPr marL="0" indent="0">
              <a:buNone/>
            </a:pPr>
            <a:r>
              <a:rPr lang="en-US" altLang="zh-CN" dirty="0"/>
              <a:t>R2: Only node in the set are allowed to serve reads.</a:t>
            </a: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56B44B9-F237-47F3-9946-6F808C4B5099}"/>
              </a:ext>
            </a:extLst>
          </p:cNvPr>
          <p:cNvSpPr/>
          <p:nvPr/>
        </p:nvSpPr>
        <p:spPr>
          <a:xfrm>
            <a:off x="6349285" y="4564898"/>
            <a:ext cx="46449" cy="17451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9B6D8BF-1EBC-4166-AB16-4CBE6C61936F}"/>
              </a:ext>
            </a:extLst>
          </p:cNvPr>
          <p:cNvSpPr txBox="1"/>
          <p:nvPr/>
        </p:nvSpPr>
        <p:spPr>
          <a:xfrm>
            <a:off x="4008866" y="5122573"/>
            <a:ext cx="183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L-replica 1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BF4B039-0DC6-4F22-A225-C4F959FA4614}"/>
              </a:ext>
            </a:extLst>
          </p:cNvPr>
          <p:cNvSpPr txBox="1"/>
          <p:nvPr/>
        </p:nvSpPr>
        <p:spPr>
          <a:xfrm>
            <a:off x="4125042" y="5502544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932B7BB-3C57-4175-8CD8-D892A419111E}"/>
              </a:ext>
            </a:extLst>
          </p:cNvPr>
          <p:cNvSpPr txBox="1"/>
          <p:nvPr/>
        </p:nvSpPr>
        <p:spPr>
          <a:xfrm>
            <a:off x="4113363" y="5880239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7C57C8C-6F0F-45A1-8FA6-7AE0C2BAC15D}"/>
              </a:ext>
            </a:extLst>
          </p:cNvPr>
          <p:cNvSpPr txBox="1"/>
          <p:nvPr/>
        </p:nvSpPr>
        <p:spPr>
          <a:xfrm>
            <a:off x="5183177" y="4603921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5F9154B-083A-4E36-B6BB-AD5F80B7B1B8}"/>
              </a:ext>
            </a:extLst>
          </p:cNvPr>
          <p:cNvSpPr txBox="1"/>
          <p:nvPr/>
        </p:nvSpPr>
        <p:spPr>
          <a:xfrm>
            <a:off x="6525712" y="4591725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/>
              <p:nvPr/>
            </p:nvSpPr>
            <p:spPr>
              <a:xfrm>
                <a:off x="6571292" y="5166121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292" y="5166121"/>
                <a:ext cx="377952" cy="345940"/>
              </a:xfrm>
              <a:prstGeom prst="roundRect">
                <a:avLst/>
              </a:prstGeom>
              <a:blipFill>
                <a:blip r:embed="rId2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/>
              <p:nvPr/>
            </p:nvSpPr>
            <p:spPr>
              <a:xfrm>
                <a:off x="6564857" y="5520885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857" y="5520885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/>
              <p:nvPr/>
            </p:nvSpPr>
            <p:spPr>
              <a:xfrm>
                <a:off x="6562709" y="5880239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709" y="5880239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“computer icon”的图片搜索结果">
            <a:extLst>
              <a:ext uri="{FF2B5EF4-FFF2-40B4-BE49-F238E27FC236}">
                <a16:creationId xmlns:a16="http://schemas.microsoft.com/office/drawing/2014/main" id="{4633B0AF-E5C1-4B31-977C-6960F302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25" y="5277234"/>
            <a:ext cx="597827" cy="59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0A9C6AC4-6303-43E3-99C7-EDC6F1B6B3D5}"/>
              </a:ext>
            </a:extLst>
          </p:cNvPr>
          <p:cNvSpPr/>
          <p:nvPr/>
        </p:nvSpPr>
        <p:spPr>
          <a:xfrm>
            <a:off x="4100319" y="5147175"/>
            <a:ext cx="3852145" cy="808528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38C3578-60B7-4A9C-BA49-58C25C2250D3}"/>
              </a:ext>
            </a:extLst>
          </p:cNvPr>
          <p:cNvSpPr txBox="1"/>
          <p:nvPr/>
        </p:nvSpPr>
        <p:spPr>
          <a:xfrm>
            <a:off x="9401598" y="5289829"/>
            <a:ext cx="1567071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Normal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2046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Cross-client Monotonic Reads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51886"/>
            <a:ext cx="10515600" cy="3026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The active set contains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at least a majority </a:t>
            </a:r>
            <a:r>
              <a:rPr lang="en-US" altLang="zh-CN" dirty="0"/>
              <a:t>of nodes.</a:t>
            </a:r>
          </a:p>
          <a:p>
            <a:pPr marL="0" indent="0">
              <a:buNone/>
            </a:pPr>
            <a:r>
              <a:rPr lang="en-US" altLang="zh-CN" dirty="0"/>
              <a:t>There are two rules:</a:t>
            </a:r>
          </a:p>
          <a:p>
            <a:pPr marL="0" indent="0">
              <a:buNone/>
            </a:pPr>
            <a:r>
              <a:rPr lang="en-US" altLang="zh-CN" dirty="0"/>
              <a:t>R1: When the leader intends to make a data item durable, it ensures that the data is persisted and applied by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all</a:t>
            </a:r>
            <a:r>
              <a:rPr lang="en-US" altLang="zh-CN" dirty="0"/>
              <a:t> the members in the active set.</a:t>
            </a:r>
          </a:p>
          <a:p>
            <a:pPr marL="0" indent="0">
              <a:buNone/>
            </a:pPr>
            <a:r>
              <a:rPr lang="en-US" altLang="zh-CN" dirty="0"/>
              <a:t>R2: Only node in the set are allowed to serve reads.</a:t>
            </a: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56B44B9-F237-47F3-9946-6F808C4B5099}"/>
              </a:ext>
            </a:extLst>
          </p:cNvPr>
          <p:cNvSpPr/>
          <p:nvPr/>
        </p:nvSpPr>
        <p:spPr>
          <a:xfrm>
            <a:off x="6349285" y="4564898"/>
            <a:ext cx="46449" cy="17451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9B6D8BF-1EBC-4166-AB16-4CBE6C61936F}"/>
              </a:ext>
            </a:extLst>
          </p:cNvPr>
          <p:cNvSpPr txBox="1"/>
          <p:nvPr/>
        </p:nvSpPr>
        <p:spPr>
          <a:xfrm>
            <a:off x="4008866" y="5122573"/>
            <a:ext cx="183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L-replica 1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BF4B039-0DC6-4F22-A225-C4F959FA4614}"/>
              </a:ext>
            </a:extLst>
          </p:cNvPr>
          <p:cNvSpPr txBox="1"/>
          <p:nvPr/>
        </p:nvSpPr>
        <p:spPr>
          <a:xfrm>
            <a:off x="4125042" y="5502544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932B7BB-3C57-4175-8CD8-D892A419111E}"/>
              </a:ext>
            </a:extLst>
          </p:cNvPr>
          <p:cNvSpPr txBox="1"/>
          <p:nvPr/>
        </p:nvSpPr>
        <p:spPr>
          <a:xfrm>
            <a:off x="4113363" y="5880239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7C57C8C-6F0F-45A1-8FA6-7AE0C2BAC15D}"/>
              </a:ext>
            </a:extLst>
          </p:cNvPr>
          <p:cNvSpPr txBox="1"/>
          <p:nvPr/>
        </p:nvSpPr>
        <p:spPr>
          <a:xfrm>
            <a:off x="5183177" y="4603921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5F9154B-083A-4E36-B6BB-AD5F80B7B1B8}"/>
              </a:ext>
            </a:extLst>
          </p:cNvPr>
          <p:cNvSpPr txBox="1"/>
          <p:nvPr/>
        </p:nvSpPr>
        <p:spPr>
          <a:xfrm>
            <a:off x="6525712" y="4591725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/>
              <p:nvPr/>
            </p:nvSpPr>
            <p:spPr>
              <a:xfrm>
                <a:off x="6571292" y="5166121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292" y="5166121"/>
                <a:ext cx="377952" cy="345940"/>
              </a:xfrm>
              <a:prstGeom prst="roundRect">
                <a:avLst/>
              </a:prstGeom>
              <a:blipFill>
                <a:blip r:embed="rId2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/>
              <p:nvPr/>
            </p:nvSpPr>
            <p:spPr>
              <a:xfrm>
                <a:off x="6564857" y="5520885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857" y="5520885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/>
              <p:nvPr/>
            </p:nvSpPr>
            <p:spPr>
              <a:xfrm>
                <a:off x="6562709" y="5880239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709" y="5880239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“computer icon”的图片搜索结果">
            <a:extLst>
              <a:ext uri="{FF2B5EF4-FFF2-40B4-BE49-F238E27FC236}">
                <a16:creationId xmlns:a16="http://schemas.microsoft.com/office/drawing/2014/main" id="{4633B0AF-E5C1-4B31-977C-6960F302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25" y="5277234"/>
            <a:ext cx="597827" cy="59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0A9C6AC4-6303-43E3-99C7-EDC6F1B6B3D5}"/>
              </a:ext>
            </a:extLst>
          </p:cNvPr>
          <p:cNvSpPr/>
          <p:nvPr/>
        </p:nvSpPr>
        <p:spPr>
          <a:xfrm>
            <a:off x="4100319" y="5147175"/>
            <a:ext cx="3852145" cy="808528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箭头: 右 20">
            <a:extLst>
              <a:ext uri="{FF2B5EF4-FFF2-40B4-BE49-F238E27FC236}">
                <a16:creationId xmlns:a16="http://schemas.microsoft.com/office/drawing/2014/main" id="{9303D736-A765-4849-88DF-C311DFD1F815}"/>
              </a:ext>
            </a:extLst>
          </p:cNvPr>
          <p:cNvSpPr/>
          <p:nvPr/>
        </p:nvSpPr>
        <p:spPr>
          <a:xfrm>
            <a:off x="2015266" y="5407367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ABD1C0C-F886-403F-B099-875ED9E17617}"/>
              </a:ext>
            </a:extLst>
          </p:cNvPr>
          <p:cNvSpPr txBox="1"/>
          <p:nvPr/>
        </p:nvSpPr>
        <p:spPr>
          <a:xfrm>
            <a:off x="2143196" y="4975793"/>
            <a:ext cx="1200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Read a</a:t>
            </a:r>
            <a:endParaRPr lang="zh-CN" altLang="en-US" dirty="0"/>
          </a:p>
        </p:txBody>
      </p:sp>
      <p:sp>
        <p:nvSpPr>
          <p:cNvPr id="23" name="箭头: 右 22">
            <a:extLst>
              <a:ext uri="{FF2B5EF4-FFF2-40B4-BE49-F238E27FC236}">
                <a16:creationId xmlns:a16="http://schemas.microsoft.com/office/drawing/2014/main" id="{5F18D02A-94A8-4666-9498-62AE2E7352B5}"/>
              </a:ext>
            </a:extLst>
          </p:cNvPr>
          <p:cNvSpPr/>
          <p:nvPr/>
        </p:nvSpPr>
        <p:spPr>
          <a:xfrm rot="10800000">
            <a:off x="2015266" y="5629031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26DE3503-F89E-492B-A0CA-064A8B61A252}"/>
                  </a:ext>
                </a:extLst>
              </p:cNvPr>
              <p:cNvSpPr txBox="1"/>
              <p:nvPr/>
            </p:nvSpPr>
            <p:spPr>
              <a:xfrm>
                <a:off x="2140153" y="5704202"/>
                <a:ext cx="1200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26DE3503-F89E-492B-A0CA-064A8B61A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153" y="5704202"/>
                <a:ext cx="120022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本框 25">
            <a:extLst>
              <a:ext uri="{FF2B5EF4-FFF2-40B4-BE49-F238E27FC236}">
                <a16:creationId xmlns:a16="http://schemas.microsoft.com/office/drawing/2014/main" id="{938C3578-60B7-4A9C-BA49-58C25C2250D3}"/>
              </a:ext>
            </a:extLst>
          </p:cNvPr>
          <p:cNvSpPr txBox="1"/>
          <p:nvPr/>
        </p:nvSpPr>
        <p:spPr>
          <a:xfrm>
            <a:off x="9401598" y="5289829"/>
            <a:ext cx="1567071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Normal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880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</a:t>
            </a:r>
            <a:r>
              <a:rPr lang="en-US" altLang="zh-CN" sz="3200" dirty="0"/>
              <a:t>onsistency model – Strong consistency</a:t>
            </a:r>
            <a:endParaRPr lang="en-US" sz="32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2B0A8-8223-41DA-B9DA-41BC094567B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4">
            <a:extLst>
              <a:ext uri="{FF2B5EF4-FFF2-40B4-BE49-F238E27FC236}">
                <a16:creationId xmlns:a16="http://schemas.microsoft.com/office/drawing/2014/main" id="{B509B50B-CCCD-4B0D-A8C2-73FB84FE3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449" y="3884895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7C835087-8A26-4ACC-A8CD-4ACDBD21B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524" y="3884895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>
            <a:extLst>
              <a:ext uri="{FF2B5EF4-FFF2-40B4-BE49-F238E27FC236}">
                <a16:creationId xmlns:a16="http://schemas.microsoft.com/office/drawing/2014/main" id="{4CF40511-138F-4CAE-9078-B28D9A911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81" y="3884895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>
            <a:extLst>
              <a:ext uri="{FF2B5EF4-FFF2-40B4-BE49-F238E27FC236}">
                <a16:creationId xmlns:a16="http://schemas.microsoft.com/office/drawing/2014/main" id="{B5597A50-C24F-4574-AC1C-BEC5611AE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599" y="3884895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“computer icon”的图片搜索结果">
            <a:extLst>
              <a:ext uri="{FF2B5EF4-FFF2-40B4-BE49-F238E27FC236}">
                <a16:creationId xmlns:a16="http://schemas.microsoft.com/office/drawing/2014/main" id="{71431D3A-1DA8-407B-9A73-DA3E366E0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023" y="1298960"/>
            <a:ext cx="1474594" cy="147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46DB1A6B-8BC1-480F-B3AF-633C2E5F87F9}"/>
              </a:ext>
            </a:extLst>
          </p:cNvPr>
          <p:cNvSpPr txBox="1"/>
          <p:nvPr/>
        </p:nvSpPr>
        <p:spPr>
          <a:xfrm>
            <a:off x="1509558" y="5706856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1</a:t>
            </a:r>
            <a:endParaRPr lang="zh-CN" altLang="en-US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CCF11670-4306-44E6-A5B7-42E264A8B45D}"/>
              </a:ext>
            </a:extLst>
          </p:cNvPr>
          <p:cNvSpPr txBox="1"/>
          <p:nvPr/>
        </p:nvSpPr>
        <p:spPr>
          <a:xfrm>
            <a:off x="4015824" y="5706856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AB6EBCDC-0192-4449-A8D6-B10AE6620630}"/>
              </a:ext>
            </a:extLst>
          </p:cNvPr>
          <p:cNvSpPr txBox="1"/>
          <p:nvPr/>
        </p:nvSpPr>
        <p:spPr>
          <a:xfrm>
            <a:off x="6410161" y="5706856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70DE19E3-3DB4-422C-A409-511E775831F0}"/>
              </a:ext>
            </a:extLst>
          </p:cNvPr>
          <p:cNvSpPr txBox="1"/>
          <p:nvPr/>
        </p:nvSpPr>
        <p:spPr>
          <a:xfrm>
            <a:off x="9091059" y="5706855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4</a:t>
            </a:r>
            <a:endParaRPr lang="zh-CN" altLang="en-US" dirty="0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D2BBC9A5-1AC9-4FEE-9251-C9FACA6848C6}"/>
              </a:ext>
            </a:extLst>
          </p:cNvPr>
          <p:cNvSpPr txBox="1"/>
          <p:nvPr/>
        </p:nvSpPr>
        <p:spPr>
          <a:xfrm>
            <a:off x="407951" y="1714299"/>
            <a:ext cx="87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client</a:t>
            </a:r>
            <a:endParaRPr lang="zh-CN" altLang="en-US" dirty="0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1821D451-A7AC-43BD-8968-E138857E9094}"/>
              </a:ext>
            </a:extLst>
          </p:cNvPr>
          <p:cNvSpPr txBox="1"/>
          <p:nvPr/>
        </p:nvSpPr>
        <p:spPr>
          <a:xfrm>
            <a:off x="424375" y="3007708"/>
            <a:ext cx="116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write(a)</a:t>
            </a:r>
            <a:endParaRPr lang="zh-CN" altLang="en-US" dirty="0"/>
          </a:p>
        </p:txBody>
      </p:sp>
      <p:sp>
        <p:nvSpPr>
          <p:cNvPr id="27" name="箭头: 下 26">
            <a:extLst>
              <a:ext uri="{FF2B5EF4-FFF2-40B4-BE49-F238E27FC236}">
                <a16:creationId xmlns:a16="http://schemas.microsoft.com/office/drawing/2014/main" id="{668C2E0F-D956-4BE7-BA51-E61A129ECB71}"/>
              </a:ext>
            </a:extLst>
          </p:cNvPr>
          <p:cNvSpPr/>
          <p:nvPr/>
        </p:nvSpPr>
        <p:spPr>
          <a:xfrm>
            <a:off x="1581186" y="2816045"/>
            <a:ext cx="250470" cy="10153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箭头: 上 6">
            <a:extLst>
              <a:ext uri="{FF2B5EF4-FFF2-40B4-BE49-F238E27FC236}">
                <a16:creationId xmlns:a16="http://schemas.microsoft.com/office/drawing/2014/main" id="{EC7E9CC5-8706-43DF-8E8D-ED3AA7738614}"/>
              </a:ext>
            </a:extLst>
          </p:cNvPr>
          <p:cNvSpPr/>
          <p:nvPr/>
        </p:nvSpPr>
        <p:spPr>
          <a:xfrm>
            <a:off x="1831656" y="2773554"/>
            <a:ext cx="250470" cy="1015339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466D639-BF19-4E1C-8631-39AA999D6322}"/>
              </a:ext>
            </a:extLst>
          </p:cNvPr>
          <p:cNvSpPr txBox="1"/>
          <p:nvPr/>
        </p:nvSpPr>
        <p:spPr>
          <a:xfrm>
            <a:off x="1982225" y="3015921"/>
            <a:ext cx="601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ack</a:t>
            </a:r>
            <a:endParaRPr lang="zh-CN" altLang="en-US" dirty="0"/>
          </a:p>
        </p:txBody>
      </p:sp>
      <p:pic>
        <p:nvPicPr>
          <p:cNvPr id="26" name="Picture 2" descr="“computer icon”的图片搜索结果">
            <a:extLst>
              <a:ext uri="{FF2B5EF4-FFF2-40B4-BE49-F238E27FC236}">
                <a16:creationId xmlns:a16="http://schemas.microsoft.com/office/drawing/2014/main" id="{8F45E117-3526-4C67-B5FB-C4D95D536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703" y="1229640"/>
            <a:ext cx="1474594" cy="147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F89BD986-66F5-4E3F-BC37-E626BFB03E97}"/>
              </a:ext>
            </a:extLst>
          </p:cNvPr>
          <p:cNvSpPr txBox="1"/>
          <p:nvPr/>
        </p:nvSpPr>
        <p:spPr>
          <a:xfrm>
            <a:off x="4316753" y="1571034"/>
            <a:ext cx="1289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observer</a:t>
            </a:r>
            <a:endParaRPr lang="zh-CN" altLang="en-US" dirty="0"/>
          </a:p>
        </p:txBody>
      </p:sp>
      <p:sp>
        <p:nvSpPr>
          <p:cNvPr id="29" name="箭头: 上 28">
            <a:extLst>
              <a:ext uri="{FF2B5EF4-FFF2-40B4-BE49-F238E27FC236}">
                <a16:creationId xmlns:a16="http://schemas.microsoft.com/office/drawing/2014/main" id="{0A2094DF-9623-472C-8342-F84701248C5E}"/>
              </a:ext>
            </a:extLst>
          </p:cNvPr>
          <p:cNvSpPr/>
          <p:nvPr/>
        </p:nvSpPr>
        <p:spPr>
          <a:xfrm>
            <a:off x="4782104" y="2786780"/>
            <a:ext cx="2627791" cy="822375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read all</a:t>
            </a:r>
            <a:endParaRPr lang="zh-CN" altLang="en-US" dirty="0"/>
          </a:p>
        </p:txBody>
      </p:sp>
      <p:pic>
        <p:nvPicPr>
          <p:cNvPr id="30" name="Picture 2" descr="“happy face icon”的图片搜索结果">
            <a:extLst>
              <a:ext uri="{FF2B5EF4-FFF2-40B4-BE49-F238E27FC236}">
                <a16:creationId xmlns:a16="http://schemas.microsoft.com/office/drawing/2014/main" id="{9CDEFEC5-B165-4CC2-9A19-DDFD16FFC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167" y="1477870"/>
            <a:ext cx="461665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84648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Cross-client Monotonic Reads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51886"/>
            <a:ext cx="10515600" cy="3026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The active set contains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at least a majority </a:t>
            </a:r>
            <a:r>
              <a:rPr lang="en-US" altLang="zh-CN" dirty="0"/>
              <a:t>of nodes.</a:t>
            </a:r>
          </a:p>
          <a:p>
            <a:pPr marL="0" indent="0">
              <a:buNone/>
            </a:pPr>
            <a:r>
              <a:rPr lang="en-US" altLang="zh-CN" dirty="0"/>
              <a:t>There are two rules:</a:t>
            </a:r>
          </a:p>
          <a:p>
            <a:pPr marL="0" indent="0">
              <a:buNone/>
            </a:pPr>
            <a:r>
              <a:rPr lang="en-US" altLang="zh-CN" dirty="0"/>
              <a:t>R1: When the leader intends to make a data item durable, it ensures that the data is persisted and applied by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all</a:t>
            </a:r>
            <a:r>
              <a:rPr lang="en-US" altLang="zh-CN" dirty="0"/>
              <a:t> the members in the active set.</a:t>
            </a:r>
          </a:p>
          <a:p>
            <a:pPr marL="0" indent="0">
              <a:buNone/>
            </a:pPr>
            <a:r>
              <a:rPr lang="en-US" altLang="zh-CN" dirty="0"/>
              <a:t>R2: Only node in the set are allowed to serve reads.</a:t>
            </a: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56B44B9-F237-47F3-9946-6F808C4B5099}"/>
              </a:ext>
            </a:extLst>
          </p:cNvPr>
          <p:cNvSpPr/>
          <p:nvPr/>
        </p:nvSpPr>
        <p:spPr>
          <a:xfrm>
            <a:off x="6349285" y="4564898"/>
            <a:ext cx="46449" cy="17451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9B6D8BF-1EBC-4166-AB16-4CBE6C61936F}"/>
              </a:ext>
            </a:extLst>
          </p:cNvPr>
          <p:cNvSpPr txBox="1"/>
          <p:nvPr/>
        </p:nvSpPr>
        <p:spPr>
          <a:xfrm>
            <a:off x="4008866" y="5122573"/>
            <a:ext cx="183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L-replica 1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BF4B039-0DC6-4F22-A225-C4F959FA4614}"/>
              </a:ext>
            </a:extLst>
          </p:cNvPr>
          <p:cNvSpPr txBox="1"/>
          <p:nvPr/>
        </p:nvSpPr>
        <p:spPr>
          <a:xfrm>
            <a:off x="4125042" y="5502544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932B7BB-3C57-4175-8CD8-D892A419111E}"/>
              </a:ext>
            </a:extLst>
          </p:cNvPr>
          <p:cNvSpPr txBox="1"/>
          <p:nvPr/>
        </p:nvSpPr>
        <p:spPr>
          <a:xfrm>
            <a:off x="4113363" y="5880239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7C57C8C-6F0F-45A1-8FA6-7AE0C2BAC15D}"/>
              </a:ext>
            </a:extLst>
          </p:cNvPr>
          <p:cNvSpPr txBox="1"/>
          <p:nvPr/>
        </p:nvSpPr>
        <p:spPr>
          <a:xfrm>
            <a:off x="5183177" y="4603921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5F9154B-083A-4E36-B6BB-AD5F80B7B1B8}"/>
              </a:ext>
            </a:extLst>
          </p:cNvPr>
          <p:cNvSpPr txBox="1"/>
          <p:nvPr/>
        </p:nvSpPr>
        <p:spPr>
          <a:xfrm>
            <a:off x="6525712" y="4591725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/>
              <p:nvPr/>
            </p:nvSpPr>
            <p:spPr>
              <a:xfrm>
                <a:off x="6571292" y="5166121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292" y="5166121"/>
                <a:ext cx="377952" cy="345940"/>
              </a:xfrm>
              <a:prstGeom prst="roundRect">
                <a:avLst/>
              </a:prstGeom>
              <a:blipFill>
                <a:blip r:embed="rId2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/>
              <p:nvPr/>
            </p:nvSpPr>
            <p:spPr>
              <a:xfrm>
                <a:off x="6564857" y="5520885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857" y="5520885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/>
              <p:nvPr/>
            </p:nvSpPr>
            <p:spPr>
              <a:xfrm>
                <a:off x="6562709" y="5880239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709" y="5880239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“computer icon”的图片搜索结果">
            <a:extLst>
              <a:ext uri="{FF2B5EF4-FFF2-40B4-BE49-F238E27FC236}">
                <a16:creationId xmlns:a16="http://schemas.microsoft.com/office/drawing/2014/main" id="{4633B0AF-E5C1-4B31-977C-6960F302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25" y="5277234"/>
            <a:ext cx="597827" cy="59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0A9C6AC4-6303-43E3-99C7-EDC6F1B6B3D5}"/>
              </a:ext>
            </a:extLst>
          </p:cNvPr>
          <p:cNvSpPr/>
          <p:nvPr/>
        </p:nvSpPr>
        <p:spPr>
          <a:xfrm>
            <a:off x="4100319" y="5147175"/>
            <a:ext cx="3852145" cy="808528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箭头: 右 20">
            <a:extLst>
              <a:ext uri="{FF2B5EF4-FFF2-40B4-BE49-F238E27FC236}">
                <a16:creationId xmlns:a16="http://schemas.microsoft.com/office/drawing/2014/main" id="{9303D736-A765-4849-88DF-C311DFD1F815}"/>
              </a:ext>
            </a:extLst>
          </p:cNvPr>
          <p:cNvSpPr/>
          <p:nvPr/>
        </p:nvSpPr>
        <p:spPr>
          <a:xfrm>
            <a:off x="2015266" y="5407367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EABD1C0C-F886-403F-B099-875ED9E17617}"/>
                  </a:ext>
                </a:extLst>
              </p:cNvPr>
              <p:cNvSpPr txBox="1"/>
              <p:nvPr/>
            </p:nvSpPr>
            <p:spPr>
              <a:xfrm>
                <a:off x="2140153" y="4980425"/>
                <a:ext cx="12002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EABD1C0C-F886-403F-B099-875ED9E17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153" y="4980425"/>
                <a:ext cx="1200225" cy="461665"/>
              </a:xfrm>
              <a:prstGeom prst="rect">
                <a:avLst/>
              </a:prstGeom>
              <a:blipFill>
                <a:blip r:embed="rId6"/>
                <a:stretch>
                  <a:fillRect l="-7614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本框 25">
            <a:extLst>
              <a:ext uri="{FF2B5EF4-FFF2-40B4-BE49-F238E27FC236}">
                <a16:creationId xmlns:a16="http://schemas.microsoft.com/office/drawing/2014/main" id="{938C3578-60B7-4A9C-BA49-58C25C2250D3}"/>
              </a:ext>
            </a:extLst>
          </p:cNvPr>
          <p:cNvSpPr txBox="1"/>
          <p:nvPr/>
        </p:nvSpPr>
        <p:spPr>
          <a:xfrm>
            <a:off x="9401598" y="5289829"/>
            <a:ext cx="1567071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Normal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: 圆角 24">
                <a:extLst>
                  <a:ext uri="{FF2B5EF4-FFF2-40B4-BE49-F238E27FC236}">
                    <a16:creationId xmlns:a16="http://schemas.microsoft.com/office/drawing/2014/main" id="{7C04BED0-8033-4FFB-A392-CF6EBD2F4091}"/>
                  </a:ext>
                </a:extLst>
              </p:cNvPr>
              <p:cNvSpPr/>
              <p:nvPr/>
            </p:nvSpPr>
            <p:spPr>
              <a:xfrm>
                <a:off x="5822863" y="5166420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矩形: 圆角 24">
                <a:extLst>
                  <a:ext uri="{FF2B5EF4-FFF2-40B4-BE49-F238E27FC236}">
                    <a16:creationId xmlns:a16="http://schemas.microsoft.com/office/drawing/2014/main" id="{7C04BED0-8033-4FFB-A392-CF6EBD2F40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863" y="5166420"/>
                <a:ext cx="377952" cy="345940"/>
              </a:xfrm>
              <a:prstGeom prst="roundRect">
                <a:avLst/>
              </a:prstGeom>
              <a:blipFill>
                <a:blip r:embed="rId7"/>
                <a:stretch>
                  <a:fillRect l="-1563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箭头: 右 27">
            <a:extLst>
              <a:ext uri="{FF2B5EF4-FFF2-40B4-BE49-F238E27FC236}">
                <a16:creationId xmlns:a16="http://schemas.microsoft.com/office/drawing/2014/main" id="{12D854C9-E19B-4D40-B041-FFD67DA1A678}"/>
              </a:ext>
            </a:extLst>
          </p:cNvPr>
          <p:cNvSpPr/>
          <p:nvPr/>
        </p:nvSpPr>
        <p:spPr>
          <a:xfrm rot="10800000">
            <a:off x="2015266" y="5629031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AFB18A43-B1E8-48C1-BF3C-6C5F5968C206}"/>
              </a:ext>
            </a:extLst>
          </p:cNvPr>
          <p:cNvSpPr txBox="1"/>
          <p:nvPr/>
        </p:nvSpPr>
        <p:spPr>
          <a:xfrm>
            <a:off x="2408721" y="5710996"/>
            <a:ext cx="597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ACK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365682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Cross-client Monotonic Reads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51886"/>
            <a:ext cx="10515600" cy="3026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The active set contains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at least a majority </a:t>
            </a:r>
            <a:r>
              <a:rPr lang="en-US" altLang="zh-CN" dirty="0"/>
              <a:t>of nodes.</a:t>
            </a:r>
          </a:p>
          <a:p>
            <a:pPr marL="0" indent="0">
              <a:buNone/>
            </a:pPr>
            <a:r>
              <a:rPr lang="en-US" altLang="zh-CN" dirty="0"/>
              <a:t>There are two rules:</a:t>
            </a:r>
          </a:p>
          <a:p>
            <a:pPr marL="0" indent="0">
              <a:buNone/>
            </a:pPr>
            <a:r>
              <a:rPr lang="en-US" altLang="zh-CN" dirty="0"/>
              <a:t>R1: When the leader intends to make a data item durable, it ensures that the data is persisted and applied by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all</a:t>
            </a:r>
            <a:r>
              <a:rPr lang="en-US" altLang="zh-CN" dirty="0"/>
              <a:t> the members in the active set.</a:t>
            </a:r>
          </a:p>
          <a:p>
            <a:pPr marL="0" indent="0">
              <a:buNone/>
            </a:pPr>
            <a:r>
              <a:rPr lang="en-US" altLang="zh-CN" dirty="0"/>
              <a:t>R2: Only node in the set are allowed to serve reads.</a:t>
            </a: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56B44B9-F237-47F3-9946-6F808C4B5099}"/>
              </a:ext>
            </a:extLst>
          </p:cNvPr>
          <p:cNvSpPr/>
          <p:nvPr/>
        </p:nvSpPr>
        <p:spPr>
          <a:xfrm>
            <a:off x="6349285" y="4564898"/>
            <a:ext cx="46449" cy="17451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9B6D8BF-1EBC-4166-AB16-4CBE6C61936F}"/>
              </a:ext>
            </a:extLst>
          </p:cNvPr>
          <p:cNvSpPr txBox="1"/>
          <p:nvPr/>
        </p:nvSpPr>
        <p:spPr>
          <a:xfrm>
            <a:off x="4008866" y="5122573"/>
            <a:ext cx="183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L-replica 1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BF4B039-0DC6-4F22-A225-C4F959FA4614}"/>
              </a:ext>
            </a:extLst>
          </p:cNvPr>
          <p:cNvSpPr txBox="1"/>
          <p:nvPr/>
        </p:nvSpPr>
        <p:spPr>
          <a:xfrm>
            <a:off x="4125042" y="5502544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932B7BB-3C57-4175-8CD8-D892A419111E}"/>
              </a:ext>
            </a:extLst>
          </p:cNvPr>
          <p:cNvSpPr txBox="1"/>
          <p:nvPr/>
        </p:nvSpPr>
        <p:spPr>
          <a:xfrm>
            <a:off x="4113363" y="5880239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7C57C8C-6F0F-45A1-8FA6-7AE0C2BAC15D}"/>
              </a:ext>
            </a:extLst>
          </p:cNvPr>
          <p:cNvSpPr txBox="1"/>
          <p:nvPr/>
        </p:nvSpPr>
        <p:spPr>
          <a:xfrm>
            <a:off x="5183177" y="4603921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5F9154B-083A-4E36-B6BB-AD5F80B7B1B8}"/>
              </a:ext>
            </a:extLst>
          </p:cNvPr>
          <p:cNvSpPr txBox="1"/>
          <p:nvPr/>
        </p:nvSpPr>
        <p:spPr>
          <a:xfrm>
            <a:off x="6525712" y="4591725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/>
              <p:nvPr/>
            </p:nvSpPr>
            <p:spPr>
              <a:xfrm>
                <a:off x="6571292" y="5166121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292" y="5166121"/>
                <a:ext cx="377952" cy="345940"/>
              </a:xfrm>
              <a:prstGeom prst="roundRect">
                <a:avLst/>
              </a:prstGeom>
              <a:blipFill>
                <a:blip r:embed="rId2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/>
              <p:nvPr/>
            </p:nvSpPr>
            <p:spPr>
              <a:xfrm>
                <a:off x="6564857" y="5520885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857" y="5520885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/>
              <p:nvPr/>
            </p:nvSpPr>
            <p:spPr>
              <a:xfrm>
                <a:off x="6562709" y="5880239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709" y="5880239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“computer icon”的图片搜索结果">
            <a:extLst>
              <a:ext uri="{FF2B5EF4-FFF2-40B4-BE49-F238E27FC236}">
                <a16:creationId xmlns:a16="http://schemas.microsoft.com/office/drawing/2014/main" id="{4633B0AF-E5C1-4B31-977C-6960F302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25" y="5277234"/>
            <a:ext cx="597827" cy="59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0A9C6AC4-6303-43E3-99C7-EDC6F1B6B3D5}"/>
              </a:ext>
            </a:extLst>
          </p:cNvPr>
          <p:cNvSpPr/>
          <p:nvPr/>
        </p:nvSpPr>
        <p:spPr>
          <a:xfrm>
            <a:off x="4100319" y="5147175"/>
            <a:ext cx="3852145" cy="808528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箭头: 右 20">
            <a:extLst>
              <a:ext uri="{FF2B5EF4-FFF2-40B4-BE49-F238E27FC236}">
                <a16:creationId xmlns:a16="http://schemas.microsoft.com/office/drawing/2014/main" id="{9303D736-A765-4849-88DF-C311DFD1F815}"/>
              </a:ext>
            </a:extLst>
          </p:cNvPr>
          <p:cNvSpPr/>
          <p:nvPr/>
        </p:nvSpPr>
        <p:spPr>
          <a:xfrm>
            <a:off x="2015266" y="5407367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ABD1C0C-F886-403F-B099-875ED9E17617}"/>
              </a:ext>
            </a:extLst>
          </p:cNvPr>
          <p:cNvSpPr txBox="1"/>
          <p:nvPr/>
        </p:nvSpPr>
        <p:spPr>
          <a:xfrm>
            <a:off x="2140153" y="4980425"/>
            <a:ext cx="1200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Read a</a:t>
            </a:r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38C3578-60B7-4A9C-BA49-58C25C2250D3}"/>
              </a:ext>
            </a:extLst>
          </p:cNvPr>
          <p:cNvSpPr txBox="1"/>
          <p:nvPr/>
        </p:nvSpPr>
        <p:spPr>
          <a:xfrm>
            <a:off x="9401598" y="5289829"/>
            <a:ext cx="1567071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Normal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: 圆角 24">
                <a:extLst>
                  <a:ext uri="{FF2B5EF4-FFF2-40B4-BE49-F238E27FC236}">
                    <a16:creationId xmlns:a16="http://schemas.microsoft.com/office/drawing/2014/main" id="{7C04BED0-8033-4FFB-A392-CF6EBD2F4091}"/>
                  </a:ext>
                </a:extLst>
              </p:cNvPr>
              <p:cNvSpPr/>
              <p:nvPr/>
            </p:nvSpPr>
            <p:spPr>
              <a:xfrm>
                <a:off x="5822863" y="5166420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矩形: 圆角 24">
                <a:extLst>
                  <a:ext uri="{FF2B5EF4-FFF2-40B4-BE49-F238E27FC236}">
                    <a16:creationId xmlns:a16="http://schemas.microsoft.com/office/drawing/2014/main" id="{7C04BED0-8033-4FFB-A392-CF6EBD2F40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863" y="5166420"/>
                <a:ext cx="377952" cy="345940"/>
              </a:xfrm>
              <a:prstGeom prst="roundRect">
                <a:avLst/>
              </a:prstGeom>
              <a:blipFill>
                <a:blip r:embed="rId6"/>
                <a:stretch>
                  <a:fillRect l="-1563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761822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Cross-client Monotonic Reads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51886"/>
            <a:ext cx="10515600" cy="3026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The active set contains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at least a majority </a:t>
            </a:r>
            <a:r>
              <a:rPr lang="en-US" altLang="zh-CN" dirty="0"/>
              <a:t>of nodes.</a:t>
            </a:r>
          </a:p>
          <a:p>
            <a:pPr marL="0" indent="0">
              <a:buNone/>
            </a:pPr>
            <a:r>
              <a:rPr lang="en-US" altLang="zh-CN" dirty="0"/>
              <a:t>There are two rules:</a:t>
            </a:r>
          </a:p>
          <a:p>
            <a:pPr marL="0" indent="0">
              <a:buNone/>
            </a:pPr>
            <a:r>
              <a:rPr lang="en-US" altLang="zh-CN" dirty="0"/>
              <a:t>R1: When the leader intends to make a data item durable, it ensures that the data is persisted and applied by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all</a:t>
            </a:r>
            <a:r>
              <a:rPr lang="en-US" altLang="zh-CN" dirty="0"/>
              <a:t> the members in the active set.</a:t>
            </a:r>
          </a:p>
          <a:p>
            <a:pPr marL="0" indent="0">
              <a:buNone/>
            </a:pPr>
            <a:r>
              <a:rPr lang="en-US" altLang="zh-CN" dirty="0"/>
              <a:t>R2: Only node in the set are allowed to serve reads.</a:t>
            </a: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56B44B9-F237-47F3-9946-6F808C4B5099}"/>
              </a:ext>
            </a:extLst>
          </p:cNvPr>
          <p:cNvSpPr/>
          <p:nvPr/>
        </p:nvSpPr>
        <p:spPr>
          <a:xfrm>
            <a:off x="6349285" y="4564898"/>
            <a:ext cx="46449" cy="17451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9B6D8BF-1EBC-4166-AB16-4CBE6C61936F}"/>
              </a:ext>
            </a:extLst>
          </p:cNvPr>
          <p:cNvSpPr txBox="1"/>
          <p:nvPr/>
        </p:nvSpPr>
        <p:spPr>
          <a:xfrm>
            <a:off x="4008866" y="5122573"/>
            <a:ext cx="183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L-replica 1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BF4B039-0DC6-4F22-A225-C4F959FA4614}"/>
              </a:ext>
            </a:extLst>
          </p:cNvPr>
          <p:cNvSpPr txBox="1"/>
          <p:nvPr/>
        </p:nvSpPr>
        <p:spPr>
          <a:xfrm>
            <a:off x="4125042" y="5502544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932B7BB-3C57-4175-8CD8-D892A419111E}"/>
              </a:ext>
            </a:extLst>
          </p:cNvPr>
          <p:cNvSpPr txBox="1"/>
          <p:nvPr/>
        </p:nvSpPr>
        <p:spPr>
          <a:xfrm>
            <a:off x="4113363" y="5880239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7C57C8C-6F0F-45A1-8FA6-7AE0C2BAC15D}"/>
              </a:ext>
            </a:extLst>
          </p:cNvPr>
          <p:cNvSpPr txBox="1"/>
          <p:nvPr/>
        </p:nvSpPr>
        <p:spPr>
          <a:xfrm>
            <a:off x="5183177" y="4603921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5F9154B-083A-4E36-B6BB-AD5F80B7B1B8}"/>
              </a:ext>
            </a:extLst>
          </p:cNvPr>
          <p:cNvSpPr txBox="1"/>
          <p:nvPr/>
        </p:nvSpPr>
        <p:spPr>
          <a:xfrm>
            <a:off x="6525712" y="4591725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/>
              <p:nvPr/>
            </p:nvSpPr>
            <p:spPr>
              <a:xfrm>
                <a:off x="6571292" y="5166121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292" y="5166121"/>
                <a:ext cx="377952" cy="345940"/>
              </a:xfrm>
              <a:prstGeom prst="roundRect">
                <a:avLst/>
              </a:prstGeom>
              <a:blipFill>
                <a:blip r:embed="rId2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/>
              <p:nvPr/>
            </p:nvSpPr>
            <p:spPr>
              <a:xfrm>
                <a:off x="6564857" y="5520885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857" y="5520885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/>
              <p:nvPr/>
            </p:nvSpPr>
            <p:spPr>
              <a:xfrm>
                <a:off x="6562709" y="5880239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709" y="5880239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“computer icon”的图片搜索结果">
            <a:extLst>
              <a:ext uri="{FF2B5EF4-FFF2-40B4-BE49-F238E27FC236}">
                <a16:creationId xmlns:a16="http://schemas.microsoft.com/office/drawing/2014/main" id="{4633B0AF-E5C1-4B31-977C-6960F302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25" y="5277234"/>
            <a:ext cx="597827" cy="59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0A9C6AC4-6303-43E3-99C7-EDC6F1B6B3D5}"/>
              </a:ext>
            </a:extLst>
          </p:cNvPr>
          <p:cNvSpPr/>
          <p:nvPr/>
        </p:nvSpPr>
        <p:spPr>
          <a:xfrm>
            <a:off x="4100319" y="5147175"/>
            <a:ext cx="3852145" cy="808528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箭头: 右 20">
            <a:extLst>
              <a:ext uri="{FF2B5EF4-FFF2-40B4-BE49-F238E27FC236}">
                <a16:creationId xmlns:a16="http://schemas.microsoft.com/office/drawing/2014/main" id="{9303D736-A765-4849-88DF-C311DFD1F815}"/>
              </a:ext>
            </a:extLst>
          </p:cNvPr>
          <p:cNvSpPr/>
          <p:nvPr/>
        </p:nvSpPr>
        <p:spPr>
          <a:xfrm>
            <a:off x="2015266" y="5407367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ABD1C0C-F886-403F-B099-875ED9E17617}"/>
              </a:ext>
            </a:extLst>
          </p:cNvPr>
          <p:cNvSpPr txBox="1"/>
          <p:nvPr/>
        </p:nvSpPr>
        <p:spPr>
          <a:xfrm>
            <a:off x="2140153" y="4980425"/>
            <a:ext cx="1200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Read a</a:t>
            </a:r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38C3578-60B7-4A9C-BA49-58C25C2250D3}"/>
              </a:ext>
            </a:extLst>
          </p:cNvPr>
          <p:cNvSpPr txBox="1"/>
          <p:nvPr/>
        </p:nvSpPr>
        <p:spPr>
          <a:xfrm>
            <a:off x="9401598" y="5289829"/>
            <a:ext cx="1567071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Normal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: 圆角 24">
                <a:extLst>
                  <a:ext uri="{FF2B5EF4-FFF2-40B4-BE49-F238E27FC236}">
                    <a16:creationId xmlns:a16="http://schemas.microsoft.com/office/drawing/2014/main" id="{7C04BED0-8033-4FFB-A392-CF6EBD2F4091}"/>
                  </a:ext>
                </a:extLst>
              </p:cNvPr>
              <p:cNvSpPr/>
              <p:nvPr/>
            </p:nvSpPr>
            <p:spPr>
              <a:xfrm>
                <a:off x="5822863" y="5166420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矩形: 圆角 24">
                <a:extLst>
                  <a:ext uri="{FF2B5EF4-FFF2-40B4-BE49-F238E27FC236}">
                    <a16:creationId xmlns:a16="http://schemas.microsoft.com/office/drawing/2014/main" id="{7C04BED0-8033-4FFB-A392-CF6EBD2F40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863" y="5166420"/>
                <a:ext cx="377952" cy="345940"/>
              </a:xfrm>
              <a:prstGeom prst="roundRect">
                <a:avLst/>
              </a:prstGeom>
              <a:blipFill>
                <a:blip r:embed="rId6"/>
                <a:stretch>
                  <a:fillRect l="-1563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97AE0D7B-1095-4B00-A55A-3FA4DF04B482}"/>
                  </a:ext>
                </a:extLst>
              </p:cNvPr>
              <p:cNvSpPr/>
              <p:nvPr/>
            </p:nvSpPr>
            <p:spPr>
              <a:xfrm>
                <a:off x="5820715" y="5526834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97AE0D7B-1095-4B00-A55A-3FA4DF04B4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715" y="5526834"/>
                <a:ext cx="377952" cy="345940"/>
              </a:xfrm>
              <a:prstGeom prst="roundRect">
                <a:avLst/>
              </a:prstGeom>
              <a:blipFill>
                <a:blip r:embed="rId7"/>
                <a:stretch>
                  <a:fillRect l="-1563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530418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Cross-client Monotonic Reads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51886"/>
            <a:ext cx="10515600" cy="3026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The active set contains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at least a majority </a:t>
            </a:r>
            <a:r>
              <a:rPr lang="en-US" altLang="zh-CN" dirty="0"/>
              <a:t>of nodes.</a:t>
            </a:r>
          </a:p>
          <a:p>
            <a:pPr marL="0" indent="0">
              <a:buNone/>
            </a:pPr>
            <a:r>
              <a:rPr lang="en-US" altLang="zh-CN" dirty="0"/>
              <a:t>There are two rules:</a:t>
            </a:r>
          </a:p>
          <a:p>
            <a:pPr marL="0" indent="0">
              <a:buNone/>
            </a:pPr>
            <a:r>
              <a:rPr lang="en-US" altLang="zh-CN" dirty="0"/>
              <a:t>R1: When the leader intends to make a data item durable, it ensures that the data is persisted and applied by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all</a:t>
            </a:r>
            <a:r>
              <a:rPr lang="en-US" altLang="zh-CN" dirty="0"/>
              <a:t> the members in the active set.</a:t>
            </a:r>
          </a:p>
          <a:p>
            <a:pPr marL="0" indent="0">
              <a:buNone/>
            </a:pPr>
            <a:r>
              <a:rPr lang="en-US" altLang="zh-CN" dirty="0"/>
              <a:t>R2: Only node in the set are allowed to serve reads.</a:t>
            </a: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56B44B9-F237-47F3-9946-6F808C4B5099}"/>
              </a:ext>
            </a:extLst>
          </p:cNvPr>
          <p:cNvSpPr/>
          <p:nvPr/>
        </p:nvSpPr>
        <p:spPr>
          <a:xfrm>
            <a:off x="6349285" y="4564898"/>
            <a:ext cx="46449" cy="17451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9B6D8BF-1EBC-4166-AB16-4CBE6C61936F}"/>
              </a:ext>
            </a:extLst>
          </p:cNvPr>
          <p:cNvSpPr txBox="1"/>
          <p:nvPr/>
        </p:nvSpPr>
        <p:spPr>
          <a:xfrm>
            <a:off x="4008866" y="5122573"/>
            <a:ext cx="183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L-replica 1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BF4B039-0DC6-4F22-A225-C4F959FA4614}"/>
              </a:ext>
            </a:extLst>
          </p:cNvPr>
          <p:cNvSpPr txBox="1"/>
          <p:nvPr/>
        </p:nvSpPr>
        <p:spPr>
          <a:xfrm>
            <a:off x="4125042" y="5502544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932B7BB-3C57-4175-8CD8-D892A419111E}"/>
              </a:ext>
            </a:extLst>
          </p:cNvPr>
          <p:cNvSpPr txBox="1"/>
          <p:nvPr/>
        </p:nvSpPr>
        <p:spPr>
          <a:xfrm>
            <a:off x="4113363" y="5880239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7C57C8C-6F0F-45A1-8FA6-7AE0C2BAC15D}"/>
              </a:ext>
            </a:extLst>
          </p:cNvPr>
          <p:cNvSpPr txBox="1"/>
          <p:nvPr/>
        </p:nvSpPr>
        <p:spPr>
          <a:xfrm>
            <a:off x="5183177" y="4603921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5F9154B-083A-4E36-B6BB-AD5F80B7B1B8}"/>
              </a:ext>
            </a:extLst>
          </p:cNvPr>
          <p:cNvSpPr txBox="1"/>
          <p:nvPr/>
        </p:nvSpPr>
        <p:spPr>
          <a:xfrm>
            <a:off x="6525712" y="4591725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/>
              <p:nvPr/>
            </p:nvSpPr>
            <p:spPr>
              <a:xfrm>
                <a:off x="6571292" y="5166121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292" y="5166121"/>
                <a:ext cx="377952" cy="345940"/>
              </a:xfrm>
              <a:prstGeom prst="roundRect">
                <a:avLst/>
              </a:prstGeom>
              <a:blipFill>
                <a:blip r:embed="rId2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/>
              <p:nvPr/>
            </p:nvSpPr>
            <p:spPr>
              <a:xfrm>
                <a:off x="6564857" y="5520885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857" y="5520885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/>
              <p:nvPr/>
            </p:nvSpPr>
            <p:spPr>
              <a:xfrm>
                <a:off x="6562709" y="5880239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709" y="5880239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“computer icon”的图片搜索结果">
            <a:extLst>
              <a:ext uri="{FF2B5EF4-FFF2-40B4-BE49-F238E27FC236}">
                <a16:creationId xmlns:a16="http://schemas.microsoft.com/office/drawing/2014/main" id="{4633B0AF-E5C1-4B31-977C-6960F302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25" y="5277234"/>
            <a:ext cx="597827" cy="59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0A9C6AC4-6303-43E3-99C7-EDC6F1B6B3D5}"/>
              </a:ext>
            </a:extLst>
          </p:cNvPr>
          <p:cNvSpPr/>
          <p:nvPr/>
        </p:nvSpPr>
        <p:spPr>
          <a:xfrm>
            <a:off x="4100319" y="5147175"/>
            <a:ext cx="3852145" cy="808528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箭头: 右 20">
            <a:extLst>
              <a:ext uri="{FF2B5EF4-FFF2-40B4-BE49-F238E27FC236}">
                <a16:creationId xmlns:a16="http://schemas.microsoft.com/office/drawing/2014/main" id="{9303D736-A765-4849-88DF-C311DFD1F815}"/>
              </a:ext>
            </a:extLst>
          </p:cNvPr>
          <p:cNvSpPr/>
          <p:nvPr/>
        </p:nvSpPr>
        <p:spPr>
          <a:xfrm>
            <a:off x="2015266" y="5407367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ABD1C0C-F886-403F-B099-875ED9E17617}"/>
              </a:ext>
            </a:extLst>
          </p:cNvPr>
          <p:cNvSpPr txBox="1"/>
          <p:nvPr/>
        </p:nvSpPr>
        <p:spPr>
          <a:xfrm>
            <a:off x="2140153" y="4980425"/>
            <a:ext cx="1200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Read a</a:t>
            </a:r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38C3578-60B7-4A9C-BA49-58C25C2250D3}"/>
              </a:ext>
            </a:extLst>
          </p:cNvPr>
          <p:cNvSpPr txBox="1"/>
          <p:nvPr/>
        </p:nvSpPr>
        <p:spPr>
          <a:xfrm>
            <a:off x="9401598" y="5289829"/>
            <a:ext cx="1567071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Normal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: 圆角 24">
                <a:extLst>
                  <a:ext uri="{FF2B5EF4-FFF2-40B4-BE49-F238E27FC236}">
                    <a16:creationId xmlns:a16="http://schemas.microsoft.com/office/drawing/2014/main" id="{7C04BED0-8033-4FFB-A392-CF6EBD2F4091}"/>
                  </a:ext>
                </a:extLst>
              </p:cNvPr>
              <p:cNvSpPr/>
              <p:nvPr/>
            </p:nvSpPr>
            <p:spPr>
              <a:xfrm>
                <a:off x="6956205" y="5166420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矩形: 圆角 24">
                <a:extLst>
                  <a:ext uri="{FF2B5EF4-FFF2-40B4-BE49-F238E27FC236}">
                    <a16:creationId xmlns:a16="http://schemas.microsoft.com/office/drawing/2014/main" id="{7C04BED0-8033-4FFB-A392-CF6EBD2F40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205" y="5166420"/>
                <a:ext cx="377952" cy="345940"/>
              </a:xfrm>
              <a:prstGeom prst="roundRect">
                <a:avLst/>
              </a:prstGeom>
              <a:blipFill>
                <a:blip r:embed="rId6"/>
                <a:stretch>
                  <a:fillRect l="-1563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97AE0D7B-1095-4B00-A55A-3FA4DF04B482}"/>
                  </a:ext>
                </a:extLst>
              </p:cNvPr>
              <p:cNvSpPr/>
              <p:nvPr/>
            </p:nvSpPr>
            <p:spPr>
              <a:xfrm>
                <a:off x="6954057" y="5526834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97AE0D7B-1095-4B00-A55A-3FA4DF04B4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57" y="5526834"/>
                <a:ext cx="377952" cy="345940"/>
              </a:xfrm>
              <a:prstGeom prst="roundRect">
                <a:avLst/>
              </a:prstGeom>
              <a:blipFill>
                <a:blip r:embed="rId7"/>
                <a:stretch>
                  <a:fillRect l="-1563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箭头: 右 23">
            <a:extLst>
              <a:ext uri="{FF2B5EF4-FFF2-40B4-BE49-F238E27FC236}">
                <a16:creationId xmlns:a16="http://schemas.microsoft.com/office/drawing/2014/main" id="{72C7EE7F-BB48-4055-BAC1-AE52F62A8B0B}"/>
              </a:ext>
            </a:extLst>
          </p:cNvPr>
          <p:cNvSpPr/>
          <p:nvPr/>
        </p:nvSpPr>
        <p:spPr>
          <a:xfrm rot="10800000">
            <a:off x="2015266" y="5629031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EC27C135-9337-422F-B721-19082863D1A2}"/>
                  </a:ext>
                </a:extLst>
              </p:cNvPr>
              <p:cNvSpPr txBox="1"/>
              <p:nvPr/>
            </p:nvSpPr>
            <p:spPr>
              <a:xfrm>
                <a:off x="2113788" y="5693855"/>
                <a:ext cx="1200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EC27C135-9337-422F-B721-19082863D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788" y="5693855"/>
                <a:ext cx="120022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250478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Cross-client Monotonic Reads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51886"/>
            <a:ext cx="10515600" cy="3026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The active set contains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at least a majority </a:t>
            </a:r>
            <a:r>
              <a:rPr lang="en-US" altLang="zh-CN" dirty="0"/>
              <a:t>of nodes.</a:t>
            </a:r>
          </a:p>
          <a:p>
            <a:pPr marL="0" indent="0">
              <a:buNone/>
            </a:pPr>
            <a:r>
              <a:rPr lang="en-US" altLang="zh-CN" dirty="0"/>
              <a:t>There are two rules:</a:t>
            </a:r>
          </a:p>
          <a:p>
            <a:pPr marL="0" indent="0">
              <a:buNone/>
            </a:pPr>
            <a:r>
              <a:rPr lang="en-US" altLang="zh-CN" dirty="0"/>
              <a:t>R1: When the leader intends to make a data item durable, it ensures that the data is persisted and applied by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all</a:t>
            </a:r>
            <a:r>
              <a:rPr lang="en-US" altLang="zh-CN" dirty="0"/>
              <a:t> the members in the active set.</a:t>
            </a:r>
          </a:p>
          <a:p>
            <a:pPr marL="0" indent="0">
              <a:buNone/>
            </a:pPr>
            <a:r>
              <a:rPr lang="en-US" altLang="zh-CN" dirty="0"/>
              <a:t>R2: Only node in the set are allowed to serve reads.</a:t>
            </a: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56B44B9-F237-47F3-9946-6F808C4B5099}"/>
              </a:ext>
            </a:extLst>
          </p:cNvPr>
          <p:cNvSpPr/>
          <p:nvPr/>
        </p:nvSpPr>
        <p:spPr>
          <a:xfrm>
            <a:off x="6349285" y="4564898"/>
            <a:ext cx="46449" cy="17451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9B6D8BF-1EBC-4166-AB16-4CBE6C61936F}"/>
              </a:ext>
            </a:extLst>
          </p:cNvPr>
          <p:cNvSpPr txBox="1"/>
          <p:nvPr/>
        </p:nvSpPr>
        <p:spPr>
          <a:xfrm>
            <a:off x="4008866" y="5122573"/>
            <a:ext cx="183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L-replica 1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BF4B039-0DC6-4F22-A225-C4F959FA4614}"/>
              </a:ext>
            </a:extLst>
          </p:cNvPr>
          <p:cNvSpPr txBox="1"/>
          <p:nvPr/>
        </p:nvSpPr>
        <p:spPr>
          <a:xfrm>
            <a:off x="4125042" y="5502544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932B7BB-3C57-4175-8CD8-D892A419111E}"/>
              </a:ext>
            </a:extLst>
          </p:cNvPr>
          <p:cNvSpPr txBox="1"/>
          <p:nvPr/>
        </p:nvSpPr>
        <p:spPr>
          <a:xfrm>
            <a:off x="4113363" y="5880239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7C57C8C-6F0F-45A1-8FA6-7AE0C2BAC15D}"/>
              </a:ext>
            </a:extLst>
          </p:cNvPr>
          <p:cNvSpPr txBox="1"/>
          <p:nvPr/>
        </p:nvSpPr>
        <p:spPr>
          <a:xfrm>
            <a:off x="5183177" y="4603921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5F9154B-083A-4E36-B6BB-AD5F80B7B1B8}"/>
              </a:ext>
            </a:extLst>
          </p:cNvPr>
          <p:cNvSpPr txBox="1"/>
          <p:nvPr/>
        </p:nvSpPr>
        <p:spPr>
          <a:xfrm>
            <a:off x="6525712" y="4591725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/>
              <p:nvPr/>
            </p:nvSpPr>
            <p:spPr>
              <a:xfrm>
                <a:off x="6571292" y="5166121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292" y="5166121"/>
                <a:ext cx="377952" cy="345940"/>
              </a:xfrm>
              <a:prstGeom prst="roundRect">
                <a:avLst/>
              </a:prstGeom>
              <a:blipFill>
                <a:blip r:embed="rId2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/>
              <p:nvPr/>
            </p:nvSpPr>
            <p:spPr>
              <a:xfrm>
                <a:off x="6564857" y="5520885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857" y="5520885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/>
              <p:nvPr/>
            </p:nvSpPr>
            <p:spPr>
              <a:xfrm>
                <a:off x="6562709" y="5880239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709" y="5880239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“computer icon”的图片搜索结果">
            <a:extLst>
              <a:ext uri="{FF2B5EF4-FFF2-40B4-BE49-F238E27FC236}">
                <a16:creationId xmlns:a16="http://schemas.microsoft.com/office/drawing/2014/main" id="{4633B0AF-E5C1-4B31-977C-6960F302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25" y="5277234"/>
            <a:ext cx="597827" cy="59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0A9C6AC4-6303-43E3-99C7-EDC6F1B6B3D5}"/>
              </a:ext>
            </a:extLst>
          </p:cNvPr>
          <p:cNvSpPr/>
          <p:nvPr/>
        </p:nvSpPr>
        <p:spPr>
          <a:xfrm>
            <a:off x="4100319" y="5147175"/>
            <a:ext cx="3852145" cy="808528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38C3578-60B7-4A9C-BA49-58C25C2250D3}"/>
              </a:ext>
            </a:extLst>
          </p:cNvPr>
          <p:cNvSpPr txBox="1"/>
          <p:nvPr/>
        </p:nvSpPr>
        <p:spPr>
          <a:xfrm>
            <a:off x="9401597" y="5289829"/>
            <a:ext cx="2356813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Fault tolerance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56447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Cross-client Monotonic Reads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51886"/>
            <a:ext cx="10515600" cy="3026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The active set contains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at least a majority </a:t>
            </a:r>
            <a:r>
              <a:rPr lang="en-US" altLang="zh-CN" dirty="0"/>
              <a:t>of nodes.</a:t>
            </a:r>
          </a:p>
          <a:p>
            <a:pPr marL="0" indent="0">
              <a:buNone/>
            </a:pPr>
            <a:r>
              <a:rPr lang="en-US" altLang="zh-CN" dirty="0"/>
              <a:t>There are two rules:</a:t>
            </a:r>
          </a:p>
          <a:p>
            <a:pPr marL="0" indent="0">
              <a:buNone/>
            </a:pPr>
            <a:r>
              <a:rPr lang="en-US" altLang="zh-CN" dirty="0"/>
              <a:t>R1: When the leader intends to make a data item durable, it ensures that the data is persisted and applied by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all</a:t>
            </a:r>
            <a:r>
              <a:rPr lang="en-US" altLang="zh-CN" dirty="0"/>
              <a:t> the members in the active set.</a:t>
            </a:r>
          </a:p>
          <a:p>
            <a:pPr marL="0" indent="0">
              <a:buNone/>
            </a:pPr>
            <a:r>
              <a:rPr lang="en-US" altLang="zh-CN" dirty="0"/>
              <a:t>R2: Only node in the set are allowed to serve reads.</a:t>
            </a: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56B44B9-F237-47F3-9946-6F808C4B5099}"/>
              </a:ext>
            </a:extLst>
          </p:cNvPr>
          <p:cNvSpPr/>
          <p:nvPr/>
        </p:nvSpPr>
        <p:spPr>
          <a:xfrm>
            <a:off x="6349285" y="4564898"/>
            <a:ext cx="46449" cy="17451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9B6D8BF-1EBC-4166-AB16-4CBE6C61936F}"/>
              </a:ext>
            </a:extLst>
          </p:cNvPr>
          <p:cNvSpPr txBox="1"/>
          <p:nvPr/>
        </p:nvSpPr>
        <p:spPr>
          <a:xfrm>
            <a:off x="4008866" y="5122573"/>
            <a:ext cx="183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L-replica 1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BF4B039-0DC6-4F22-A225-C4F959FA4614}"/>
              </a:ext>
            </a:extLst>
          </p:cNvPr>
          <p:cNvSpPr txBox="1"/>
          <p:nvPr/>
        </p:nvSpPr>
        <p:spPr>
          <a:xfrm>
            <a:off x="4125042" y="5502544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932B7BB-3C57-4175-8CD8-D892A419111E}"/>
              </a:ext>
            </a:extLst>
          </p:cNvPr>
          <p:cNvSpPr txBox="1"/>
          <p:nvPr/>
        </p:nvSpPr>
        <p:spPr>
          <a:xfrm>
            <a:off x="4113363" y="5880239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7C57C8C-6F0F-45A1-8FA6-7AE0C2BAC15D}"/>
              </a:ext>
            </a:extLst>
          </p:cNvPr>
          <p:cNvSpPr txBox="1"/>
          <p:nvPr/>
        </p:nvSpPr>
        <p:spPr>
          <a:xfrm>
            <a:off x="5183177" y="4603921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5F9154B-083A-4E36-B6BB-AD5F80B7B1B8}"/>
              </a:ext>
            </a:extLst>
          </p:cNvPr>
          <p:cNvSpPr txBox="1"/>
          <p:nvPr/>
        </p:nvSpPr>
        <p:spPr>
          <a:xfrm>
            <a:off x="6525712" y="4591725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/>
              <p:nvPr/>
            </p:nvSpPr>
            <p:spPr>
              <a:xfrm>
                <a:off x="6571292" y="5166121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292" y="5166121"/>
                <a:ext cx="377952" cy="345940"/>
              </a:xfrm>
              <a:prstGeom prst="roundRect">
                <a:avLst/>
              </a:prstGeom>
              <a:blipFill>
                <a:blip r:embed="rId2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/>
              <p:nvPr/>
            </p:nvSpPr>
            <p:spPr>
              <a:xfrm>
                <a:off x="6564857" y="5520885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857" y="5520885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/>
              <p:nvPr/>
            </p:nvSpPr>
            <p:spPr>
              <a:xfrm>
                <a:off x="6562709" y="5880239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709" y="5880239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“computer icon”的图片搜索结果">
            <a:extLst>
              <a:ext uri="{FF2B5EF4-FFF2-40B4-BE49-F238E27FC236}">
                <a16:creationId xmlns:a16="http://schemas.microsoft.com/office/drawing/2014/main" id="{4633B0AF-E5C1-4B31-977C-6960F302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25" y="5277234"/>
            <a:ext cx="597827" cy="59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0A9C6AC4-6303-43E3-99C7-EDC6F1B6B3D5}"/>
              </a:ext>
            </a:extLst>
          </p:cNvPr>
          <p:cNvSpPr/>
          <p:nvPr/>
        </p:nvSpPr>
        <p:spPr>
          <a:xfrm>
            <a:off x="4100319" y="5147175"/>
            <a:ext cx="3852145" cy="808528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箭头: 右 20">
            <a:extLst>
              <a:ext uri="{FF2B5EF4-FFF2-40B4-BE49-F238E27FC236}">
                <a16:creationId xmlns:a16="http://schemas.microsoft.com/office/drawing/2014/main" id="{9303D736-A765-4849-88DF-C311DFD1F815}"/>
              </a:ext>
            </a:extLst>
          </p:cNvPr>
          <p:cNvSpPr/>
          <p:nvPr/>
        </p:nvSpPr>
        <p:spPr>
          <a:xfrm>
            <a:off x="2015266" y="5407367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EABD1C0C-F886-403F-B099-875ED9E17617}"/>
                  </a:ext>
                </a:extLst>
              </p:cNvPr>
              <p:cNvSpPr txBox="1"/>
              <p:nvPr/>
            </p:nvSpPr>
            <p:spPr>
              <a:xfrm>
                <a:off x="2140153" y="4980425"/>
                <a:ext cx="12002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EABD1C0C-F886-403F-B099-875ED9E17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153" y="4980425"/>
                <a:ext cx="1200225" cy="461665"/>
              </a:xfrm>
              <a:prstGeom prst="rect">
                <a:avLst/>
              </a:prstGeom>
              <a:blipFill>
                <a:blip r:embed="rId6"/>
                <a:stretch>
                  <a:fillRect l="-7614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: 圆角 24">
                <a:extLst>
                  <a:ext uri="{FF2B5EF4-FFF2-40B4-BE49-F238E27FC236}">
                    <a16:creationId xmlns:a16="http://schemas.microsoft.com/office/drawing/2014/main" id="{7C04BED0-8033-4FFB-A392-CF6EBD2F4091}"/>
                  </a:ext>
                </a:extLst>
              </p:cNvPr>
              <p:cNvSpPr/>
              <p:nvPr/>
            </p:nvSpPr>
            <p:spPr>
              <a:xfrm>
                <a:off x="5822863" y="5166420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矩形: 圆角 24">
                <a:extLst>
                  <a:ext uri="{FF2B5EF4-FFF2-40B4-BE49-F238E27FC236}">
                    <a16:creationId xmlns:a16="http://schemas.microsoft.com/office/drawing/2014/main" id="{7C04BED0-8033-4FFB-A392-CF6EBD2F40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863" y="5166420"/>
                <a:ext cx="377952" cy="345940"/>
              </a:xfrm>
              <a:prstGeom prst="roundRect">
                <a:avLst/>
              </a:prstGeom>
              <a:blipFill>
                <a:blip r:embed="rId7"/>
                <a:stretch>
                  <a:fillRect l="-1563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箭头: 右 27">
            <a:extLst>
              <a:ext uri="{FF2B5EF4-FFF2-40B4-BE49-F238E27FC236}">
                <a16:creationId xmlns:a16="http://schemas.microsoft.com/office/drawing/2014/main" id="{12D854C9-E19B-4D40-B041-FFD67DA1A678}"/>
              </a:ext>
            </a:extLst>
          </p:cNvPr>
          <p:cNvSpPr/>
          <p:nvPr/>
        </p:nvSpPr>
        <p:spPr>
          <a:xfrm rot="10800000">
            <a:off x="2015266" y="5629031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AFB18A43-B1E8-48C1-BF3C-6C5F5968C206}"/>
              </a:ext>
            </a:extLst>
          </p:cNvPr>
          <p:cNvSpPr txBox="1"/>
          <p:nvPr/>
        </p:nvSpPr>
        <p:spPr>
          <a:xfrm>
            <a:off x="2408721" y="5710996"/>
            <a:ext cx="597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ACK</a:t>
            </a:r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64955F6-7731-49FD-A734-7E0E324BDF92}"/>
              </a:ext>
            </a:extLst>
          </p:cNvPr>
          <p:cNvSpPr txBox="1"/>
          <p:nvPr/>
        </p:nvSpPr>
        <p:spPr>
          <a:xfrm>
            <a:off x="9401597" y="5289829"/>
            <a:ext cx="2356813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Fault tolerance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29774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Cross-client Monotonic Reads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51886"/>
            <a:ext cx="10515600" cy="3026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The active set contains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at least a majority </a:t>
            </a:r>
            <a:r>
              <a:rPr lang="en-US" altLang="zh-CN" dirty="0"/>
              <a:t>of nodes.</a:t>
            </a:r>
          </a:p>
          <a:p>
            <a:pPr marL="0" indent="0">
              <a:buNone/>
            </a:pPr>
            <a:r>
              <a:rPr lang="en-US" altLang="zh-CN" dirty="0"/>
              <a:t>There are two rules:</a:t>
            </a:r>
          </a:p>
          <a:p>
            <a:pPr marL="0" indent="0">
              <a:buNone/>
            </a:pPr>
            <a:r>
              <a:rPr lang="en-US" altLang="zh-CN" dirty="0"/>
              <a:t>R1: When the leader intends to make a data item durable, it ensures that the data is persisted and applied by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all</a:t>
            </a:r>
            <a:r>
              <a:rPr lang="en-US" altLang="zh-CN" dirty="0"/>
              <a:t> the members in the active set.</a:t>
            </a:r>
          </a:p>
          <a:p>
            <a:pPr marL="0" indent="0">
              <a:buNone/>
            </a:pPr>
            <a:r>
              <a:rPr lang="en-US" altLang="zh-CN" dirty="0"/>
              <a:t>R2: Only node in the set are allowed to serve reads.</a:t>
            </a: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56B44B9-F237-47F3-9946-6F808C4B5099}"/>
              </a:ext>
            </a:extLst>
          </p:cNvPr>
          <p:cNvSpPr/>
          <p:nvPr/>
        </p:nvSpPr>
        <p:spPr>
          <a:xfrm>
            <a:off x="6349285" y="4564898"/>
            <a:ext cx="46449" cy="17451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9B6D8BF-1EBC-4166-AB16-4CBE6C61936F}"/>
              </a:ext>
            </a:extLst>
          </p:cNvPr>
          <p:cNvSpPr txBox="1"/>
          <p:nvPr/>
        </p:nvSpPr>
        <p:spPr>
          <a:xfrm>
            <a:off x="4008866" y="5122573"/>
            <a:ext cx="183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L-replica 1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BF4B039-0DC6-4F22-A225-C4F959FA4614}"/>
              </a:ext>
            </a:extLst>
          </p:cNvPr>
          <p:cNvSpPr txBox="1"/>
          <p:nvPr/>
        </p:nvSpPr>
        <p:spPr>
          <a:xfrm>
            <a:off x="4125042" y="5502544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932B7BB-3C57-4175-8CD8-D892A419111E}"/>
              </a:ext>
            </a:extLst>
          </p:cNvPr>
          <p:cNvSpPr txBox="1"/>
          <p:nvPr/>
        </p:nvSpPr>
        <p:spPr>
          <a:xfrm>
            <a:off x="4113363" y="5880239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7C57C8C-6F0F-45A1-8FA6-7AE0C2BAC15D}"/>
              </a:ext>
            </a:extLst>
          </p:cNvPr>
          <p:cNvSpPr txBox="1"/>
          <p:nvPr/>
        </p:nvSpPr>
        <p:spPr>
          <a:xfrm>
            <a:off x="5183177" y="4603921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5F9154B-083A-4E36-B6BB-AD5F80B7B1B8}"/>
              </a:ext>
            </a:extLst>
          </p:cNvPr>
          <p:cNvSpPr txBox="1"/>
          <p:nvPr/>
        </p:nvSpPr>
        <p:spPr>
          <a:xfrm>
            <a:off x="6525712" y="4591725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/>
              <p:nvPr/>
            </p:nvSpPr>
            <p:spPr>
              <a:xfrm>
                <a:off x="6571292" y="5166121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292" y="5166121"/>
                <a:ext cx="377952" cy="345940"/>
              </a:xfrm>
              <a:prstGeom prst="roundRect">
                <a:avLst/>
              </a:prstGeom>
              <a:blipFill>
                <a:blip r:embed="rId2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/>
              <p:nvPr/>
            </p:nvSpPr>
            <p:spPr>
              <a:xfrm>
                <a:off x="6564857" y="5520885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857" y="5520885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/>
              <p:nvPr/>
            </p:nvSpPr>
            <p:spPr>
              <a:xfrm>
                <a:off x="6562709" y="5880239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709" y="5880239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“computer icon”的图片搜索结果">
            <a:extLst>
              <a:ext uri="{FF2B5EF4-FFF2-40B4-BE49-F238E27FC236}">
                <a16:creationId xmlns:a16="http://schemas.microsoft.com/office/drawing/2014/main" id="{4633B0AF-E5C1-4B31-977C-6960F302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25" y="5277234"/>
            <a:ext cx="597827" cy="59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0A9C6AC4-6303-43E3-99C7-EDC6F1B6B3D5}"/>
              </a:ext>
            </a:extLst>
          </p:cNvPr>
          <p:cNvSpPr/>
          <p:nvPr/>
        </p:nvSpPr>
        <p:spPr>
          <a:xfrm>
            <a:off x="4100319" y="5147175"/>
            <a:ext cx="3852145" cy="808528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: 圆角 24">
                <a:extLst>
                  <a:ext uri="{FF2B5EF4-FFF2-40B4-BE49-F238E27FC236}">
                    <a16:creationId xmlns:a16="http://schemas.microsoft.com/office/drawing/2014/main" id="{7C04BED0-8033-4FFB-A392-CF6EBD2F4091}"/>
                  </a:ext>
                </a:extLst>
              </p:cNvPr>
              <p:cNvSpPr/>
              <p:nvPr/>
            </p:nvSpPr>
            <p:spPr>
              <a:xfrm>
                <a:off x="5822863" y="5166420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矩形: 圆角 24">
                <a:extLst>
                  <a:ext uri="{FF2B5EF4-FFF2-40B4-BE49-F238E27FC236}">
                    <a16:creationId xmlns:a16="http://schemas.microsoft.com/office/drawing/2014/main" id="{7C04BED0-8033-4FFB-A392-CF6EBD2F40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863" y="5166420"/>
                <a:ext cx="377952" cy="345940"/>
              </a:xfrm>
              <a:prstGeom prst="roundRect">
                <a:avLst/>
              </a:prstGeom>
              <a:blipFill>
                <a:blip r:embed="rId6"/>
                <a:stretch>
                  <a:fillRect l="-1563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>
            <a:extLst>
              <a:ext uri="{FF2B5EF4-FFF2-40B4-BE49-F238E27FC236}">
                <a16:creationId xmlns:a16="http://schemas.microsoft.com/office/drawing/2014/main" id="{F64955F6-7731-49FD-A734-7E0E324BDF92}"/>
              </a:ext>
            </a:extLst>
          </p:cNvPr>
          <p:cNvSpPr txBox="1"/>
          <p:nvPr/>
        </p:nvSpPr>
        <p:spPr>
          <a:xfrm>
            <a:off x="9401597" y="5289829"/>
            <a:ext cx="2356813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Fault tolerance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乘号 6">
            <a:extLst>
              <a:ext uri="{FF2B5EF4-FFF2-40B4-BE49-F238E27FC236}">
                <a16:creationId xmlns:a16="http://schemas.microsoft.com/office/drawing/2014/main" id="{0EFFAE52-43BB-4686-97A5-29CDF2E3D16B}"/>
              </a:ext>
            </a:extLst>
          </p:cNvPr>
          <p:cNvSpPr/>
          <p:nvPr/>
        </p:nvSpPr>
        <p:spPr>
          <a:xfrm>
            <a:off x="4431739" y="5122573"/>
            <a:ext cx="701329" cy="39831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乘号 25">
            <a:extLst>
              <a:ext uri="{FF2B5EF4-FFF2-40B4-BE49-F238E27FC236}">
                <a16:creationId xmlns:a16="http://schemas.microsoft.com/office/drawing/2014/main" id="{CE9D71B5-33AD-4CAE-91F4-31947629F164}"/>
              </a:ext>
            </a:extLst>
          </p:cNvPr>
          <p:cNvSpPr/>
          <p:nvPr/>
        </p:nvSpPr>
        <p:spPr>
          <a:xfrm>
            <a:off x="4441890" y="5520320"/>
            <a:ext cx="701329" cy="39831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乘号 26">
            <a:extLst>
              <a:ext uri="{FF2B5EF4-FFF2-40B4-BE49-F238E27FC236}">
                <a16:creationId xmlns:a16="http://schemas.microsoft.com/office/drawing/2014/main" id="{797D097C-FA31-410C-A1D5-BFCBB71B78A2}"/>
              </a:ext>
            </a:extLst>
          </p:cNvPr>
          <p:cNvSpPr/>
          <p:nvPr/>
        </p:nvSpPr>
        <p:spPr>
          <a:xfrm>
            <a:off x="4441889" y="5943592"/>
            <a:ext cx="701329" cy="39831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77313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Cross-client Monotonic Reads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51886"/>
            <a:ext cx="10515600" cy="3026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The active set contains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at least a majority </a:t>
            </a:r>
            <a:r>
              <a:rPr lang="en-US" altLang="zh-CN" dirty="0"/>
              <a:t>of nodes.</a:t>
            </a:r>
          </a:p>
          <a:p>
            <a:pPr marL="0" indent="0">
              <a:buNone/>
            </a:pPr>
            <a:r>
              <a:rPr lang="en-US" altLang="zh-CN" dirty="0"/>
              <a:t>There are two rules:</a:t>
            </a:r>
          </a:p>
          <a:p>
            <a:pPr marL="0" indent="0">
              <a:buNone/>
            </a:pPr>
            <a:r>
              <a:rPr lang="en-US" altLang="zh-CN" dirty="0"/>
              <a:t>R1: When the leader intends to make a data item durable, it ensures that the data is persisted and applied by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all</a:t>
            </a:r>
            <a:r>
              <a:rPr lang="en-US" altLang="zh-CN" dirty="0"/>
              <a:t> the members in the active set.</a:t>
            </a:r>
          </a:p>
          <a:p>
            <a:pPr marL="0" indent="0">
              <a:buNone/>
            </a:pPr>
            <a:r>
              <a:rPr lang="en-US" altLang="zh-CN" dirty="0"/>
              <a:t>R2: Only node in the set are allowed to serve reads.</a:t>
            </a: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56B44B9-F237-47F3-9946-6F808C4B5099}"/>
              </a:ext>
            </a:extLst>
          </p:cNvPr>
          <p:cNvSpPr/>
          <p:nvPr/>
        </p:nvSpPr>
        <p:spPr>
          <a:xfrm>
            <a:off x="6349285" y="4564898"/>
            <a:ext cx="46449" cy="17451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9B6D8BF-1EBC-4166-AB16-4CBE6C61936F}"/>
              </a:ext>
            </a:extLst>
          </p:cNvPr>
          <p:cNvSpPr txBox="1"/>
          <p:nvPr/>
        </p:nvSpPr>
        <p:spPr>
          <a:xfrm>
            <a:off x="4008866" y="5122573"/>
            <a:ext cx="183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L-replica 1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BF4B039-0DC6-4F22-A225-C4F959FA4614}"/>
              </a:ext>
            </a:extLst>
          </p:cNvPr>
          <p:cNvSpPr txBox="1"/>
          <p:nvPr/>
        </p:nvSpPr>
        <p:spPr>
          <a:xfrm>
            <a:off x="4125042" y="5502544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932B7BB-3C57-4175-8CD8-D892A419111E}"/>
              </a:ext>
            </a:extLst>
          </p:cNvPr>
          <p:cNvSpPr txBox="1"/>
          <p:nvPr/>
        </p:nvSpPr>
        <p:spPr>
          <a:xfrm>
            <a:off x="4113363" y="5880239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7C57C8C-6F0F-45A1-8FA6-7AE0C2BAC15D}"/>
              </a:ext>
            </a:extLst>
          </p:cNvPr>
          <p:cNvSpPr txBox="1"/>
          <p:nvPr/>
        </p:nvSpPr>
        <p:spPr>
          <a:xfrm>
            <a:off x="5183177" y="4603921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5F9154B-083A-4E36-B6BB-AD5F80B7B1B8}"/>
              </a:ext>
            </a:extLst>
          </p:cNvPr>
          <p:cNvSpPr txBox="1"/>
          <p:nvPr/>
        </p:nvSpPr>
        <p:spPr>
          <a:xfrm>
            <a:off x="6525712" y="4591725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/>
              <p:nvPr/>
            </p:nvSpPr>
            <p:spPr>
              <a:xfrm>
                <a:off x="6571292" y="5166121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292" y="5166121"/>
                <a:ext cx="377952" cy="345940"/>
              </a:xfrm>
              <a:prstGeom prst="roundRect">
                <a:avLst/>
              </a:prstGeom>
              <a:blipFill>
                <a:blip r:embed="rId2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/>
              <p:nvPr/>
            </p:nvSpPr>
            <p:spPr>
              <a:xfrm>
                <a:off x="6564857" y="5520885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857" y="5520885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/>
              <p:nvPr/>
            </p:nvSpPr>
            <p:spPr>
              <a:xfrm>
                <a:off x="6562709" y="5880239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709" y="5880239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“computer icon”的图片搜索结果">
            <a:extLst>
              <a:ext uri="{FF2B5EF4-FFF2-40B4-BE49-F238E27FC236}">
                <a16:creationId xmlns:a16="http://schemas.microsoft.com/office/drawing/2014/main" id="{4633B0AF-E5C1-4B31-977C-6960F302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25" y="5277234"/>
            <a:ext cx="597827" cy="59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0A9C6AC4-6303-43E3-99C7-EDC6F1B6B3D5}"/>
              </a:ext>
            </a:extLst>
          </p:cNvPr>
          <p:cNvSpPr/>
          <p:nvPr/>
        </p:nvSpPr>
        <p:spPr>
          <a:xfrm>
            <a:off x="4100319" y="5147175"/>
            <a:ext cx="3852145" cy="808528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64955F6-7731-49FD-A734-7E0E324BDF92}"/>
              </a:ext>
            </a:extLst>
          </p:cNvPr>
          <p:cNvSpPr txBox="1"/>
          <p:nvPr/>
        </p:nvSpPr>
        <p:spPr>
          <a:xfrm>
            <a:off x="9401597" y="5289829"/>
            <a:ext cx="2356813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Fault tolerance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13580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Cross-client Monotonic Reads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51886"/>
            <a:ext cx="10515600" cy="3026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The active set contains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at least a majority </a:t>
            </a:r>
            <a:r>
              <a:rPr lang="en-US" altLang="zh-CN" dirty="0"/>
              <a:t>of nodes.</a:t>
            </a:r>
          </a:p>
          <a:p>
            <a:pPr marL="0" indent="0">
              <a:buNone/>
            </a:pPr>
            <a:r>
              <a:rPr lang="en-US" altLang="zh-CN" dirty="0"/>
              <a:t>There are two rules:</a:t>
            </a:r>
          </a:p>
          <a:p>
            <a:pPr marL="0" indent="0">
              <a:buNone/>
            </a:pPr>
            <a:r>
              <a:rPr lang="en-US" altLang="zh-CN" dirty="0"/>
              <a:t>R1: When the leader intends to make a data item durable, it ensures that the data is persisted and applied by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all</a:t>
            </a:r>
            <a:r>
              <a:rPr lang="en-US" altLang="zh-CN" dirty="0"/>
              <a:t> the members in the active set.</a:t>
            </a:r>
          </a:p>
          <a:p>
            <a:pPr marL="0" indent="0">
              <a:buNone/>
            </a:pPr>
            <a:r>
              <a:rPr lang="en-US" altLang="zh-CN" dirty="0"/>
              <a:t>R2: Only node in the set are allowed to serve reads.</a:t>
            </a: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56B44B9-F237-47F3-9946-6F808C4B5099}"/>
              </a:ext>
            </a:extLst>
          </p:cNvPr>
          <p:cNvSpPr/>
          <p:nvPr/>
        </p:nvSpPr>
        <p:spPr>
          <a:xfrm>
            <a:off x="6349285" y="4564898"/>
            <a:ext cx="46449" cy="17451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9B6D8BF-1EBC-4166-AB16-4CBE6C61936F}"/>
              </a:ext>
            </a:extLst>
          </p:cNvPr>
          <p:cNvSpPr txBox="1"/>
          <p:nvPr/>
        </p:nvSpPr>
        <p:spPr>
          <a:xfrm>
            <a:off x="4008866" y="5122573"/>
            <a:ext cx="183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L-replica 1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BF4B039-0DC6-4F22-A225-C4F959FA4614}"/>
              </a:ext>
            </a:extLst>
          </p:cNvPr>
          <p:cNvSpPr txBox="1"/>
          <p:nvPr/>
        </p:nvSpPr>
        <p:spPr>
          <a:xfrm>
            <a:off x="4125042" y="5502544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932B7BB-3C57-4175-8CD8-D892A419111E}"/>
              </a:ext>
            </a:extLst>
          </p:cNvPr>
          <p:cNvSpPr txBox="1"/>
          <p:nvPr/>
        </p:nvSpPr>
        <p:spPr>
          <a:xfrm>
            <a:off x="4113363" y="5880239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7C57C8C-6F0F-45A1-8FA6-7AE0C2BAC15D}"/>
              </a:ext>
            </a:extLst>
          </p:cNvPr>
          <p:cNvSpPr txBox="1"/>
          <p:nvPr/>
        </p:nvSpPr>
        <p:spPr>
          <a:xfrm>
            <a:off x="5183177" y="4603921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5F9154B-083A-4E36-B6BB-AD5F80B7B1B8}"/>
              </a:ext>
            </a:extLst>
          </p:cNvPr>
          <p:cNvSpPr txBox="1"/>
          <p:nvPr/>
        </p:nvSpPr>
        <p:spPr>
          <a:xfrm>
            <a:off x="6525712" y="4591725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/>
              <p:nvPr/>
            </p:nvSpPr>
            <p:spPr>
              <a:xfrm>
                <a:off x="6571292" y="5166121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292" y="5166121"/>
                <a:ext cx="377952" cy="345940"/>
              </a:xfrm>
              <a:prstGeom prst="roundRect">
                <a:avLst/>
              </a:prstGeom>
              <a:blipFill>
                <a:blip r:embed="rId2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/>
              <p:nvPr/>
            </p:nvSpPr>
            <p:spPr>
              <a:xfrm>
                <a:off x="6564857" y="5520885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857" y="5520885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/>
              <p:nvPr/>
            </p:nvSpPr>
            <p:spPr>
              <a:xfrm>
                <a:off x="6562709" y="5880239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709" y="5880239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“computer icon”的图片搜索结果">
            <a:extLst>
              <a:ext uri="{FF2B5EF4-FFF2-40B4-BE49-F238E27FC236}">
                <a16:creationId xmlns:a16="http://schemas.microsoft.com/office/drawing/2014/main" id="{4633B0AF-E5C1-4B31-977C-6960F302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25" y="5277234"/>
            <a:ext cx="597827" cy="59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0A9C6AC4-6303-43E3-99C7-EDC6F1B6B3D5}"/>
              </a:ext>
            </a:extLst>
          </p:cNvPr>
          <p:cNvSpPr/>
          <p:nvPr/>
        </p:nvSpPr>
        <p:spPr>
          <a:xfrm>
            <a:off x="4100319" y="5147175"/>
            <a:ext cx="3852145" cy="808528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64955F6-7731-49FD-A734-7E0E324BDF92}"/>
              </a:ext>
            </a:extLst>
          </p:cNvPr>
          <p:cNvSpPr txBox="1"/>
          <p:nvPr/>
        </p:nvSpPr>
        <p:spPr>
          <a:xfrm>
            <a:off x="9401597" y="5289829"/>
            <a:ext cx="2356813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Fault tolerance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21" name="箭头: 右 20">
            <a:extLst>
              <a:ext uri="{FF2B5EF4-FFF2-40B4-BE49-F238E27FC236}">
                <a16:creationId xmlns:a16="http://schemas.microsoft.com/office/drawing/2014/main" id="{65B48991-8EF4-4928-A5B1-7D66A12E34DC}"/>
              </a:ext>
            </a:extLst>
          </p:cNvPr>
          <p:cNvSpPr/>
          <p:nvPr/>
        </p:nvSpPr>
        <p:spPr>
          <a:xfrm>
            <a:off x="2015266" y="5407367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85347BD-840D-459B-8703-C6927E3E5F24}"/>
              </a:ext>
            </a:extLst>
          </p:cNvPr>
          <p:cNvSpPr txBox="1"/>
          <p:nvPr/>
        </p:nvSpPr>
        <p:spPr>
          <a:xfrm>
            <a:off x="2140153" y="4980425"/>
            <a:ext cx="1200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Read a</a:t>
            </a:r>
            <a:endParaRPr lang="zh-CN" altLang="en-US" dirty="0"/>
          </a:p>
        </p:txBody>
      </p:sp>
      <p:sp>
        <p:nvSpPr>
          <p:cNvPr id="23" name="箭头: 右 22">
            <a:extLst>
              <a:ext uri="{FF2B5EF4-FFF2-40B4-BE49-F238E27FC236}">
                <a16:creationId xmlns:a16="http://schemas.microsoft.com/office/drawing/2014/main" id="{F8EE7BC0-7A20-49D0-86B1-8302D8E2B888}"/>
              </a:ext>
            </a:extLst>
          </p:cNvPr>
          <p:cNvSpPr/>
          <p:nvPr/>
        </p:nvSpPr>
        <p:spPr>
          <a:xfrm rot="10800000">
            <a:off x="2015266" y="5629031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BE6943E8-672D-4A66-BF4B-C386D4C7AC71}"/>
                  </a:ext>
                </a:extLst>
              </p:cNvPr>
              <p:cNvSpPr txBox="1"/>
              <p:nvPr/>
            </p:nvSpPr>
            <p:spPr>
              <a:xfrm>
                <a:off x="2113788" y="5693855"/>
                <a:ext cx="1200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BE6943E8-672D-4A66-BF4B-C386D4C7A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788" y="5693855"/>
                <a:ext cx="120022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C9D75707-7463-410E-B38B-D48B7AAA44E4}"/>
              </a:ext>
            </a:extLst>
          </p:cNvPr>
          <p:cNvSpPr txBox="1"/>
          <p:nvPr/>
        </p:nvSpPr>
        <p:spPr>
          <a:xfrm>
            <a:off x="406495" y="4189431"/>
            <a:ext cx="7519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data loss but still cross client monotonic reads on followers</a:t>
            </a:r>
            <a:endParaRPr lang="zh-CN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61579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Outline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Introduction</a:t>
            </a:r>
          </a:p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Motivation</a:t>
            </a:r>
          </a:p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Consistency-Aware Durability</a:t>
            </a:r>
          </a:p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ORCA design</a:t>
            </a:r>
          </a:p>
          <a:p>
            <a:r>
              <a:rPr lang="en-US" altLang="zh-CN" dirty="0"/>
              <a:t>Evaluation</a:t>
            </a:r>
          </a:p>
          <a:p>
            <a:r>
              <a:rPr lang="en-US" altLang="zh-CN" dirty="0"/>
              <a:t>Conclusion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503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</a:t>
            </a:r>
            <a:r>
              <a:rPr lang="en-US" altLang="zh-CN" sz="3200" dirty="0"/>
              <a:t>onsistency model – Strong consistency</a:t>
            </a:r>
            <a:endParaRPr lang="en-US" sz="32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2B0A8-8223-41DA-B9DA-41BC094567B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4">
            <a:extLst>
              <a:ext uri="{FF2B5EF4-FFF2-40B4-BE49-F238E27FC236}">
                <a16:creationId xmlns:a16="http://schemas.microsoft.com/office/drawing/2014/main" id="{B509B50B-CCCD-4B0D-A8C2-73FB84FE3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449" y="3884895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7C835087-8A26-4ACC-A8CD-4ACDBD21B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524" y="3884895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>
            <a:extLst>
              <a:ext uri="{FF2B5EF4-FFF2-40B4-BE49-F238E27FC236}">
                <a16:creationId xmlns:a16="http://schemas.microsoft.com/office/drawing/2014/main" id="{4CF40511-138F-4CAE-9078-B28D9A911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81" y="3884895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>
            <a:extLst>
              <a:ext uri="{FF2B5EF4-FFF2-40B4-BE49-F238E27FC236}">
                <a16:creationId xmlns:a16="http://schemas.microsoft.com/office/drawing/2014/main" id="{B5597A50-C24F-4574-AC1C-BEC5611AE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599" y="3884895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“computer icon”的图片搜索结果">
            <a:extLst>
              <a:ext uri="{FF2B5EF4-FFF2-40B4-BE49-F238E27FC236}">
                <a16:creationId xmlns:a16="http://schemas.microsoft.com/office/drawing/2014/main" id="{71431D3A-1DA8-407B-9A73-DA3E366E0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023" y="1298960"/>
            <a:ext cx="1474594" cy="147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46DB1A6B-8BC1-480F-B3AF-633C2E5F87F9}"/>
              </a:ext>
            </a:extLst>
          </p:cNvPr>
          <p:cNvSpPr txBox="1"/>
          <p:nvPr/>
        </p:nvSpPr>
        <p:spPr>
          <a:xfrm>
            <a:off x="1509558" y="5706856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1</a:t>
            </a:r>
            <a:endParaRPr lang="zh-CN" altLang="en-US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CCF11670-4306-44E6-A5B7-42E264A8B45D}"/>
              </a:ext>
            </a:extLst>
          </p:cNvPr>
          <p:cNvSpPr txBox="1"/>
          <p:nvPr/>
        </p:nvSpPr>
        <p:spPr>
          <a:xfrm>
            <a:off x="4015824" y="5706856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AB6EBCDC-0192-4449-A8D6-B10AE6620630}"/>
              </a:ext>
            </a:extLst>
          </p:cNvPr>
          <p:cNvSpPr txBox="1"/>
          <p:nvPr/>
        </p:nvSpPr>
        <p:spPr>
          <a:xfrm>
            <a:off x="6410161" y="5706856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70DE19E3-3DB4-422C-A409-511E775831F0}"/>
              </a:ext>
            </a:extLst>
          </p:cNvPr>
          <p:cNvSpPr txBox="1"/>
          <p:nvPr/>
        </p:nvSpPr>
        <p:spPr>
          <a:xfrm>
            <a:off x="9091059" y="5706855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4</a:t>
            </a:r>
            <a:endParaRPr lang="zh-CN" altLang="en-US" dirty="0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D2BBC9A5-1AC9-4FEE-9251-C9FACA6848C6}"/>
              </a:ext>
            </a:extLst>
          </p:cNvPr>
          <p:cNvSpPr txBox="1"/>
          <p:nvPr/>
        </p:nvSpPr>
        <p:spPr>
          <a:xfrm>
            <a:off x="407951" y="1714299"/>
            <a:ext cx="87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client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0AFBA70-2586-4057-9767-017785F4E20E}"/>
              </a:ext>
            </a:extLst>
          </p:cNvPr>
          <p:cNvSpPr txBox="1"/>
          <p:nvPr/>
        </p:nvSpPr>
        <p:spPr>
          <a:xfrm>
            <a:off x="7095114" y="1432534"/>
            <a:ext cx="4852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This seems like operations(write on different replica) were all updated at once at a single point in time.</a:t>
            </a:r>
            <a:endParaRPr lang="zh-CN" altLang="en-US" sz="2400" dirty="0"/>
          </a:p>
        </p:txBody>
      </p:sp>
      <p:pic>
        <p:nvPicPr>
          <p:cNvPr id="19" name="Picture 2" descr="“computer icon”的图片搜索结果">
            <a:extLst>
              <a:ext uri="{FF2B5EF4-FFF2-40B4-BE49-F238E27FC236}">
                <a16:creationId xmlns:a16="http://schemas.microsoft.com/office/drawing/2014/main" id="{D528BE4C-C2E7-41A7-A4FC-D32571CFD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703" y="1229640"/>
            <a:ext cx="1474594" cy="147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4C8673E5-0C45-493F-B908-0F1F9EB50ECF}"/>
              </a:ext>
            </a:extLst>
          </p:cNvPr>
          <p:cNvSpPr txBox="1"/>
          <p:nvPr/>
        </p:nvSpPr>
        <p:spPr>
          <a:xfrm>
            <a:off x="4316753" y="1571034"/>
            <a:ext cx="1289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observer</a:t>
            </a:r>
            <a:endParaRPr lang="zh-CN" altLang="en-US" dirty="0"/>
          </a:p>
        </p:txBody>
      </p:sp>
      <p:sp>
        <p:nvSpPr>
          <p:cNvPr id="21" name="箭头: 上 20">
            <a:extLst>
              <a:ext uri="{FF2B5EF4-FFF2-40B4-BE49-F238E27FC236}">
                <a16:creationId xmlns:a16="http://schemas.microsoft.com/office/drawing/2014/main" id="{13BA3541-EDC3-42A8-A0EF-D48E5544937F}"/>
              </a:ext>
            </a:extLst>
          </p:cNvPr>
          <p:cNvSpPr/>
          <p:nvPr/>
        </p:nvSpPr>
        <p:spPr>
          <a:xfrm>
            <a:off x="4782104" y="2786780"/>
            <a:ext cx="2627791" cy="822375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read all</a:t>
            </a:r>
            <a:endParaRPr lang="zh-CN" altLang="en-US" dirty="0"/>
          </a:p>
        </p:txBody>
      </p:sp>
      <p:pic>
        <p:nvPicPr>
          <p:cNvPr id="22" name="Picture 2" descr="“happy face icon”的图片搜索结果">
            <a:extLst>
              <a:ext uri="{FF2B5EF4-FFF2-40B4-BE49-F238E27FC236}">
                <a16:creationId xmlns:a16="http://schemas.microsoft.com/office/drawing/2014/main" id="{5C7EB2BB-9985-4E75-B6CF-8E35A3BD6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167" y="1477870"/>
            <a:ext cx="461665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099805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31608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+mn-lt"/>
              </a:rPr>
              <a:t>Four experiments</a:t>
            </a:r>
            <a:endParaRPr lang="en-US" dirty="0">
              <a:latin typeface="+mn-lt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BAA54-FF7F-4292-9452-75D2017C638F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0" name="内容占位符 2">
            <a:extLst>
              <a:ext uri="{FF2B5EF4-FFF2-40B4-BE49-F238E27FC236}">
                <a16:creationId xmlns:a16="http://schemas.microsoft.com/office/drawing/2014/main" id="{0AAADB46-1C1D-4D65-92AC-0380A09F9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1885"/>
            <a:ext cx="10515600" cy="4941881"/>
          </a:xfrm>
        </p:spPr>
        <p:txBody>
          <a:bodyPr/>
          <a:lstStyle/>
          <a:p>
            <a:r>
              <a:rPr lang="en-US" altLang="zh-CN" dirty="0">
                <a:latin typeface="+mn-lt"/>
              </a:rPr>
              <a:t>CAD Performance</a:t>
            </a:r>
          </a:p>
          <a:p>
            <a:pPr marL="288000" lvl="1" indent="0">
              <a:buNone/>
            </a:pPr>
            <a:r>
              <a:rPr lang="en-US" altLang="zh-CN" dirty="0">
                <a:latin typeface="+mn-lt"/>
              </a:rPr>
              <a:t>    compare CAD against immediate and eventual durability</a:t>
            </a:r>
          </a:p>
          <a:p>
            <a:r>
              <a:rPr lang="en-US" altLang="zh-CN" dirty="0">
                <a:latin typeface="+mn-lt"/>
              </a:rPr>
              <a:t>ORCA System Performance</a:t>
            </a:r>
          </a:p>
          <a:p>
            <a:pPr marL="648000" lvl="2" indent="0">
              <a:buNone/>
            </a:pPr>
            <a:r>
              <a:rPr lang="en-US" altLang="zh-CN" sz="2400" dirty="0">
                <a:latin typeface="+mn-lt"/>
              </a:rPr>
              <a:t>ORCA against strong and weakly consistent </a:t>
            </a:r>
            <a:r>
              <a:rPr lang="en-US" altLang="zh-CN" sz="2400" dirty="0" err="1">
                <a:latin typeface="+mn-lt"/>
              </a:rPr>
              <a:t>ZooKeeper</a:t>
            </a:r>
            <a:endParaRPr lang="en-US" altLang="zh-CN" dirty="0">
              <a:latin typeface="+mn-lt"/>
            </a:endParaRPr>
          </a:p>
          <a:p>
            <a:r>
              <a:rPr lang="en-US" altLang="zh-CN" dirty="0">
                <a:latin typeface="+mn-lt"/>
              </a:rPr>
              <a:t>ORCA Consistency</a:t>
            </a:r>
          </a:p>
          <a:p>
            <a:pPr marL="288000" lvl="1" indent="0">
              <a:buNone/>
            </a:pPr>
            <a:r>
              <a:rPr lang="en-US" altLang="zh-CN" dirty="0">
                <a:latin typeface="+mn-lt"/>
              </a:rPr>
              <a:t>    correctness testing using a cluster crash-testing framework</a:t>
            </a:r>
          </a:p>
          <a:p>
            <a:r>
              <a:rPr lang="en-US" altLang="zh-CN" dirty="0">
                <a:latin typeface="+mn-lt"/>
              </a:rPr>
              <a:t>Application Case Studies</a:t>
            </a:r>
          </a:p>
          <a:p>
            <a:pPr marL="288000" lvl="1" indent="0">
              <a:buNone/>
            </a:pPr>
            <a:r>
              <a:rPr lang="en-US" altLang="zh-CN" dirty="0">
                <a:latin typeface="+mn-lt"/>
              </a:rPr>
              <a:t>    </a:t>
            </a:r>
          </a:p>
          <a:p>
            <a:endParaRPr lang="en-US" altLang="zh-CN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732342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31608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+mn-lt"/>
              </a:rPr>
              <a:t>Replicas and workloads</a:t>
            </a:r>
            <a:endParaRPr lang="en-US" dirty="0">
              <a:latin typeface="+mn-lt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BAA54-FF7F-4292-9452-75D2017C638F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0" name="内容占位符 2">
            <a:extLst>
              <a:ext uri="{FF2B5EF4-FFF2-40B4-BE49-F238E27FC236}">
                <a16:creationId xmlns:a16="http://schemas.microsoft.com/office/drawing/2014/main" id="{0AAADB46-1C1D-4D65-92AC-0380A09F9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1885"/>
            <a:ext cx="10515600" cy="4941881"/>
          </a:xfrm>
        </p:spPr>
        <p:txBody>
          <a:bodyPr/>
          <a:lstStyle/>
          <a:p>
            <a:r>
              <a:rPr lang="en-US" altLang="zh-CN" dirty="0">
                <a:latin typeface="+mn-lt"/>
              </a:rPr>
              <a:t>Replica(x5):</a:t>
            </a:r>
          </a:p>
          <a:p>
            <a:pPr marL="288000" lvl="1" indent="0">
              <a:buNone/>
            </a:pPr>
            <a:r>
              <a:rPr lang="en-US" altLang="zh-CN" dirty="0">
                <a:latin typeface="+mn-lt"/>
              </a:rPr>
              <a:t>	20-core Intel Xeon CPU E5-2660 machine</a:t>
            </a:r>
          </a:p>
          <a:p>
            <a:pPr marL="288000" lvl="1" indent="0">
              <a:buNone/>
            </a:pPr>
            <a:r>
              <a:rPr lang="en-US" altLang="zh-CN" dirty="0">
                <a:latin typeface="+mn-lt"/>
              </a:rPr>
              <a:t>	256GB memory / Linux4.4 / 480-GB SSD</a:t>
            </a:r>
          </a:p>
          <a:p>
            <a:pPr marL="288000" lvl="1" indent="0">
              <a:buNone/>
            </a:pPr>
            <a:r>
              <a:rPr lang="en-US" altLang="zh-CN" dirty="0">
                <a:latin typeface="+mn-lt"/>
              </a:rPr>
              <a:t>    </a:t>
            </a:r>
          </a:p>
          <a:p>
            <a:r>
              <a:rPr lang="en-US" altLang="zh-CN" dirty="0">
                <a:latin typeface="+mn-lt"/>
              </a:rPr>
              <a:t>Workloads:</a:t>
            </a:r>
          </a:p>
          <a:p>
            <a:pPr marL="288000" lvl="1" indent="0">
              <a:buNone/>
            </a:pPr>
            <a:r>
              <a:rPr lang="en-US" altLang="zh-CN" dirty="0">
                <a:latin typeface="+mn-lt"/>
              </a:rPr>
              <a:t>	W(write-only)</a:t>
            </a:r>
          </a:p>
          <a:p>
            <a:pPr marL="288000" lvl="1" indent="0">
              <a:buNone/>
            </a:pPr>
            <a:r>
              <a:rPr lang="en-US" altLang="zh-CN" dirty="0">
                <a:latin typeface="+mn-lt"/>
              </a:rPr>
              <a:t>	A (w:50%, r:50%)</a:t>
            </a:r>
          </a:p>
          <a:p>
            <a:pPr marL="288000" lvl="1" indent="0">
              <a:buNone/>
            </a:pPr>
            <a:r>
              <a:rPr lang="en-US" altLang="zh-CN" dirty="0">
                <a:latin typeface="+mn-lt"/>
              </a:rPr>
              <a:t>	B (w:5%, r:95%)</a:t>
            </a:r>
          </a:p>
          <a:p>
            <a:pPr marL="288000" lvl="1" indent="0">
              <a:buNone/>
            </a:pPr>
            <a:r>
              <a:rPr lang="en-US" altLang="zh-CN" dirty="0">
                <a:latin typeface="+mn-lt"/>
              </a:rPr>
              <a:t>	C (read-only)</a:t>
            </a:r>
          </a:p>
          <a:p>
            <a:pPr marL="288000" lvl="1" indent="0">
              <a:buNone/>
            </a:pPr>
            <a:r>
              <a:rPr lang="en-US" altLang="zh-CN" dirty="0">
                <a:latin typeface="+mn-lt"/>
              </a:rPr>
              <a:t>	D (read later, w:5%, r:95%)</a:t>
            </a:r>
          </a:p>
          <a:p>
            <a:pPr marL="288000" lvl="1" indent="0">
              <a:buNone/>
            </a:pPr>
            <a:r>
              <a:rPr lang="en-US" altLang="zh-CN" dirty="0">
                <a:latin typeface="+mn-lt"/>
              </a:rPr>
              <a:t>	F  (read-modify-write:50%, r:50%)</a:t>
            </a:r>
          </a:p>
        </p:txBody>
      </p:sp>
    </p:spTree>
    <p:extLst>
      <p:ext uri="{BB962C8B-B14F-4D97-AF65-F5344CB8AC3E}">
        <p14:creationId xmlns:p14="http://schemas.microsoft.com/office/powerpoint/2010/main" val="236369031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latin typeface="+mn-lt"/>
              </a:rPr>
              <a:t>CAD Durability Layer Performance</a:t>
            </a:r>
            <a:endParaRPr lang="en-US" dirty="0">
              <a:latin typeface="+mn-lt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BAA54-FF7F-4292-9452-75D2017C638F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5" name="内容占位符 2">
            <a:extLst>
              <a:ext uri="{FF2B5EF4-FFF2-40B4-BE49-F238E27FC236}">
                <a16:creationId xmlns:a16="http://schemas.microsoft.com/office/drawing/2014/main" id="{A136EA45-7364-4F24-B40A-35B47B692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1885"/>
            <a:ext cx="10515600" cy="4941881"/>
          </a:xfrm>
        </p:spPr>
        <p:txBody>
          <a:bodyPr/>
          <a:lstStyle/>
          <a:p>
            <a:r>
              <a:rPr lang="en-US" altLang="zh-CN" dirty="0">
                <a:latin typeface="+mn-lt"/>
              </a:rPr>
              <a:t>Write-only Micro-benchmark</a:t>
            </a:r>
          </a:p>
          <a:p>
            <a:endParaRPr lang="en-US" altLang="zh-CN" dirty="0">
              <a:latin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5290645-AEF1-4D79-BED0-88B3AAD218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22" r="10916"/>
          <a:stretch/>
        </p:blipFill>
        <p:spPr>
          <a:xfrm>
            <a:off x="662379" y="1801504"/>
            <a:ext cx="5838041" cy="345191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3AEA2FD-387E-4B6B-8F19-75E6AC817E31}"/>
              </a:ext>
            </a:extLst>
          </p:cNvPr>
          <p:cNvSpPr txBox="1"/>
          <p:nvPr/>
        </p:nvSpPr>
        <p:spPr>
          <a:xfrm>
            <a:off x="788232" y="5329484"/>
            <a:ext cx="10615535" cy="940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</a:pPr>
            <a:r>
              <a:rPr lang="en-US" altLang="zh-CN" sz="2800" dirty="0">
                <a:ea typeface="Arial Unicode MS" panose="020B0604020202020204" pitchFamily="34" charset="-122"/>
              </a:rPr>
              <a:t>Write-only Workload: Latency vs. Throughput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</a:pPr>
            <a:r>
              <a:rPr lang="en-US" altLang="zh-CN" sz="2400" dirty="0">
                <a:ea typeface="Arial Unicode MS" panose="020B0604020202020204" pitchFamily="34" charset="-122"/>
              </a:rPr>
              <a:t>Throughput obtained when varying the number of closed-loop clients from 1 to 100</a:t>
            </a:r>
            <a:endParaRPr lang="zh-CN" altLang="en-US" sz="2400" dirty="0">
              <a:ea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5291067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latin typeface="+mn-lt"/>
              </a:rPr>
              <a:t>CAD Durability Layer Performance</a:t>
            </a:r>
            <a:endParaRPr lang="en-US" dirty="0">
              <a:latin typeface="+mn-lt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BAA54-FF7F-4292-9452-75D2017C638F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5" name="内容占位符 2">
            <a:extLst>
              <a:ext uri="{FF2B5EF4-FFF2-40B4-BE49-F238E27FC236}">
                <a16:creationId xmlns:a16="http://schemas.microsoft.com/office/drawing/2014/main" id="{A136EA45-7364-4F24-B40A-35B47B692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1885"/>
            <a:ext cx="10515600" cy="4941881"/>
          </a:xfrm>
        </p:spPr>
        <p:txBody>
          <a:bodyPr/>
          <a:lstStyle/>
          <a:p>
            <a:r>
              <a:rPr lang="en-US" altLang="zh-CN" dirty="0">
                <a:latin typeface="+mn-lt"/>
              </a:rPr>
              <a:t>YCSB Micro-benchmark</a:t>
            </a:r>
          </a:p>
          <a:p>
            <a:endParaRPr lang="en-US" altLang="zh-CN" dirty="0">
              <a:latin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3AEA2FD-387E-4B6B-8F19-75E6AC817E31}"/>
              </a:ext>
            </a:extLst>
          </p:cNvPr>
          <p:cNvSpPr txBox="1"/>
          <p:nvPr/>
        </p:nvSpPr>
        <p:spPr>
          <a:xfrm>
            <a:off x="1135158" y="4550691"/>
            <a:ext cx="4866204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</a:pPr>
            <a:r>
              <a:rPr lang="en-US" altLang="zh-CN" sz="2800" dirty="0">
                <a:ea typeface="Arial Unicode MS" panose="020B0604020202020204"/>
              </a:rPr>
              <a:t>Operation(write/read) Latencies</a:t>
            </a:r>
            <a:endParaRPr lang="zh-CN" altLang="en-US" sz="2400" dirty="0">
              <a:ea typeface="Arial Unicode MS" panose="020B0604020202020204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2ADE5AC-5415-4FBD-9D88-F36E9D93C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35" y="1849594"/>
            <a:ext cx="11126929" cy="258799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7300634E-7881-4732-9045-0C7AE62A862D}"/>
              </a:ext>
            </a:extLst>
          </p:cNvPr>
          <p:cNvSpPr/>
          <p:nvPr/>
        </p:nvSpPr>
        <p:spPr>
          <a:xfrm>
            <a:off x="5554758" y="4550691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8000" lvl="1" indent="0">
              <a:buNone/>
            </a:pPr>
            <a:r>
              <a:rPr lang="en-US" altLang="zh-CN" sz="2000" dirty="0"/>
              <a:t>	A (w:50%, r:50%)</a:t>
            </a:r>
          </a:p>
          <a:p>
            <a:pPr marL="288000" lvl="1" indent="0">
              <a:buNone/>
            </a:pPr>
            <a:r>
              <a:rPr lang="en-US" altLang="zh-CN" sz="2000" dirty="0"/>
              <a:t>	B (w:5%, r:95%)</a:t>
            </a:r>
          </a:p>
          <a:p>
            <a:pPr marL="288000" lvl="1" indent="0">
              <a:buNone/>
            </a:pPr>
            <a:r>
              <a:rPr lang="en-US" altLang="zh-CN" sz="2000" dirty="0"/>
              <a:t>	D (read later, w:5%, r:95%)</a:t>
            </a:r>
          </a:p>
        </p:txBody>
      </p:sp>
    </p:spTree>
    <p:extLst>
      <p:ext uri="{BB962C8B-B14F-4D97-AF65-F5344CB8AC3E}">
        <p14:creationId xmlns:p14="http://schemas.microsoft.com/office/powerpoint/2010/main" val="1879552251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latin typeface="+mn-lt"/>
              </a:rPr>
              <a:t>ORCA System Performance</a:t>
            </a:r>
            <a:endParaRPr lang="en-US" dirty="0">
              <a:latin typeface="+mn-lt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BAA54-FF7F-4292-9452-75D2017C638F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5" name="内容占位符 2">
            <a:extLst>
              <a:ext uri="{FF2B5EF4-FFF2-40B4-BE49-F238E27FC236}">
                <a16:creationId xmlns:a16="http://schemas.microsoft.com/office/drawing/2014/main" id="{A136EA45-7364-4F24-B40A-35B47B692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1885"/>
            <a:ext cx="10515600" cy="4941881"/>
          </a:xfrm>
        </p:spPr>
        <p:txBody>
          <a:bodyPr/>
          <a:lstStyle/>
          <a:p>
            <a:r>
              <a:rPr lang="en-US" altLang="zh-CN" dirty="0">
                <a:latin typeface="+mn-lt"/>
              </a:rPr>
              <a:t>Read-only Micro-benchmark</a:t>
            </a:r>
          </a:p>
          <a:p>
            <a:endParaRPr lang="en-US" altLang="zh-CN" dirty="0">
              <a:latin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EFE7EE3-DC7D-4919-BD6E-5F4D3545B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15" y="1713995"/>
            <a:ext cx="5723445" cy="3430009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E128C819-10B6-407F-B2B4-CFF2AE749C4F}"/>
              </a:ext>
            </a:extLst>
          </p:cNvPr>
          <p:cNvSpPr/>
          <p:nvPr/>
        </p:nvSpPr>
        <p:spPr>
          <a:xfrm>
            <a:off x="1106021" y="5407580"/>
            <a:ext cx="6708247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</a:pPr>
            <a:r>
              <a:rPr lang="en-US" altLang="zh-CN" sz="2800" dirty="0">
                <a:ea typeface="Arial Unicode MS" panose="020B0604020202020204"/>
              </a:rPr>
              <a:t>Read-only Workload: Latency vs. Throughput</a:t>
            </a:r>
          </a:p>
        </p:txBody>
      </p:sp>
    </p:spTree>
    <p:extLst>
      <p:ext uri="{BB962C8B-B14F-4D97-AF65-F5344CB8AC3E}">
        <p14:creationId xmlns:p14="http://schemas.microsoft.com/office/powerpoint/2010/main" val="276237874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latin typeface="+mn-lt"/>
              </a:rPr>
              <a:t>ORCA System Performance</a:t>
            </a:r>
            <a:endParaRPr lang="en-US" dirty="0">
              <a:latin typeface="+mn-lt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BAA54-FF7F-4292-9452-75D2017C638F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5" name="内容占位符 2">
            <a:extLst>
              <a:ext uri="{FF2B5EF4-FFF2-40B4-BE49-F238E27FC236}">
                <a16:creationId xmlns:a16="http://schemas.microsoft.com/office/drawing/2014/main" id="{A136EA45-7364-4F24-B40A-35B47B692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1885"/>
            <a:ext cx="10515600" cy="4941881"/>
          </a:xfrm>
        </p:spPr>
        <p:txBody>
          <a:bodyPr/>
          <a:lstStyle/>
          <a:p>
            <a:r>
              <a:rPr lang="en-US" altLang="zh-CN" dirty="0">
                <a:latin typeface="+mn-lt"/>
              </a:rPr>
              <a:t>YCSB Macro-benchmarks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95B1066-8528-4668-985B-7A0F390B43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 b="13297"/>
          <a:stretch/>
        </p:blipFill>
        <p:spPr>
          <a:xfrm>
            <a:off x="983464" y="1916797"/>
            <a:ext cx="5551075" cy="293260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8AB83F5-818B-4002-8BCE-4BE06308A446}"/>
              </a:ext>
            </a:extLst>
          </p:cNvPr>
          <p:cNvSpPr/>
          <p:nvPr/>
        </p:nvSpPr>
        <p:spPr>
          <a:xfrm>
            <a:off x="119062" y="507472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8000" lvl="1" indent="0">
              <a:buNone/>
            </a:pPr>
            <a:r>
              <a:rPr lang="en-US" altLang="zh-CN" dirty="0"/>
              <a:t>	A (w:50%, r:50%)</a:t>
            </a:r>
          </a:p>
          <a:p>
            <a:pPr marL="288000" lvl="1" indent="0">
              <a:buNone/>
            </a:pPr>
            <a:r>
              <a:rPr lang="en-US" altLang="zh-CN" dirty="0"/>
              <a:t>	B (w:5%, r:95%)</a:t>
            </a:r>
          </a:p>
          <a:p>
            <a:pPr marL="288000" lvl="1" indent="0">
              <a:buNone/>
            </a:pPr>
            <a:r>
              <a:rPr lang="en-US" altLang="zh-CN" dirty="0"/>
              <a:t>	D (read later, w:5%, r:95%)</a:t>
            </a:r>
          </a:p>
          <a:p>
            <a:pPr marL="288000" lvl="1" indent="0">
              <a:buNone/>
            </a:pPr>
            <a:r>
              <a:rPr lang="en-US" altLang="zh-CN" dirty="0"/>
              <a:t>	F  (read-modify-write:50%, r:50%)</a:t>
            </a:r>
          </a:p>
        </p:txBody>
      </p:sp>
    </p:spTree>
    <p:extLst>
      <p:ext uri="{BB962C8B-B14F-4D97-AF65-F5344CB8AC3E}">
        <p14:creationId xmlns:p14="http://schemas.microsoft.com/office/powerpoint/2010/main" val="149561332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latin typeface="+mn-lt"/>
              </a:rPr>
              <a:t>ORCA System Performance</a:t>
            </a:r>
            <a:endParaRPr lang="en-US" dirty="0">
              <a:latin typeface="+mn-lt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BAA54-FF7F-4292-9452-75D2017C638F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5" name="内容占位符 2">
            <a:extLst>
              <a:ext uri="{FF2B5EF4-FFF2-40B4-BE49-F238E27FC236}">
                <a16:creationId xmlns:a16="http://schemas.microsoft.com/office/drawing/2014/main" id="{A136EA45-7364-4F24-B40A-35B47B692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1885"/>
            <a:ext cx="10515600" cy="4941881"/>
          </a:xfrm>
        </p:spPr>
        <p:txBody>
          <a:bodyPr/>
          <a:lstStyle/>
          <a:p>
            <a:r>
              <a:rPr lang="en-US" altLang="zh-CN" dirty="0">
                <a:latin typeface="+mn-lt"/>
              </a:rPr>
              <a:t>Geo-Replicated Settings:</a:t>
            </a:r>
          </a:p>
          <a:p>
            <a:pPr marL="288000" lvl="1" indent="0">
              <a:buNone/>
            </a:pPr>
            <a:r>
              <a:rPr lang="en-US" altLang="zh-CN" dirty="0">
                <a:latin typeface="+mn-lt"/>
              </a:rPr>
              <a:t>    placing the replicas in three data centers(across the US)</a:t>
            </a:r>
          </a:p>
          <a:p>
            <a:pPr marL="288000" lvl="1" indent="0">
              <a:buNone/>
            </a:pPr>
            <a:r>
              <a:rPr lang="en-US" altLang="zh-CN" dirty="0">
                <a:latin typeface="+mn-lt"/>
              </a:rPr>
              <a:t>    replicas connected over WAN</a:t>
            </a:r>
          </a:p>
          <a:p>
            <a:pPr marL="288000" lvl="1" indent="0">
              <a:buNone/>
            </a:pPr>
            <a:r>
              <a:rPr lang="en-US" altLang="zh-CN" dirty="0">
                <a:latin typeface="+mn-lt"/>
              </a:rPr>
              <a:t>    24clients, five clients near each replica</a:t>
            </a:r>
          </a:p>
        </p:txBody>
      </p:sp>
    </p:spTree>
    <p:extLst>
      <p:ext uri="{BB962C8B-B14F-4D97-AF65-F5344CB8AC3E}">
        <p14:creationId xmlns:p14="http://schemas.microsoft.com/office/powerpoint/2010/main" val="3702046137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latin typeface="+mn-lt"/>
              </a:rPr>
              <a:t>ORCA System Performance</a:t>
            </a:r>
            <a:endParaRPr lang="en-US" dirty="0">
              <a:latin typeface="+mn-lt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BAA54-FF7F-4292-9452-75D2017C638F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5" name="内容占位符 2">
            <a:extLst>
              <a:ext uri="{FF2B5EF4-FFF2-40B4-BE49-F238E27FC236}">
                <a16:creationId xmlns:a16="http://schemas.microsoft.com/office/drawing/2014/main" id="{A136EA45-7364-4F24-B40A-35B47B692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1885"/>
            <a:ext cx="10515600" cy="4941881"/>
          </a:xfrm>
        </p:spPr>
        <p:txBody>
          <a:bodyPr/>
          <a:lstStyle/>
          <a:p>
            <a:r>
              <a:rPr lang="en-US" altLang="zh-CN" dirty="0">
                <a:latin typeface="+mn-lt"/>
              </a:rPr>
              <a:t>Geo-Replicated Settings: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8AB83F5-818B-4002-8BCE-4BE06308A446}"/>
              </a:ext>
            </a:extLst>
          </p:cNvPr>
          <p:cNvSpPr/>
          <p:nvPr/>
        </p:nvSpPr>
        <p:spPr>
          <a:xfrm>
            <a:off x="119062" y="50747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8000" lvl="1" indent="0">
              <a:buNone/>
            </a:pPr>
            <a:r>
              <a:rPr lang="en-US" altLang="zh-CN" dirty="0"/>
              <a:t>	A (w:50%, r:50%)</a:t>
            </a:r>
          </a:p>
          <a:p>
            <a:pPr marL="288000" lvl="1" indent="0">
              <a:buNone/>
            </a:pPr>
            <a:r>
              <a:rPr lang="en-US" altLang="zh-CN" dirty="0"/>
              <a:t>	B (w:5%, r:95%)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DE746A0-A435-483B-B441-BB1524839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19" y="1783271"/>
            <a:ext cx="11659562" cy="310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3108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latin typeface="+mn-lt"/>
              </a:rPr>
              <a:t>ORCA Consistency</a:t>
            </a:r>
            <a:endParaRPr lang="en-US" dirty="0">
              <a:latin typeface="+mn-lt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BAA54-FF7F-4292-9452-75D2017C638F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5" name="内容占位符 2">
            <a:extLst>
              <a:ext uri="{FF2B5EF4-FFF2-40B4-BE49-F238E27FC236}">
                <a16:creationId xmlns:a16="http://schemas.microsoft.com/office/drawing/2014/main" id="{A136EA45-7364-4F24-B40A-35B47B692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1885"/>
            <a:ext cx="10515600" cy="4941881"/>
          </a:xfrm>
        </p:spPr>
        <p:txBody>
          <a:bodyPr/>
          <a:lstStyle/>
          <a:p>
            <a:r>
              <a:rPr lang="en-US" altLang="zh-CN" dirty="0">
                <a:latin typeface="+mn-lt"/>
              </a:rPr>
              <a:t>Failure Sequence</a:t>
            </a:r>
          </a:p>
          <a:p>
            <a:pPr lvl="1"/>
            <a:r>
              <a:rPr lang="en-US" altLang="zh-CN" dirty="0">
                <a:latin typeface="+mn-lt"/>
              </a:rPr>
              <a:t>Injecting crash and recovery events</a:t>
            </a:r>
          </a:p>
          <a:p>
            <a:pPr lvl="1"/>
            <a:r>
              <a:rPr lang="en-US" altLang="zh-CN" dirty="0">
                <a:latin typeface="+mn-lt"/>
              </a:rPr>
              <a:t>Randomly introduce delays</a:t>
            </a:r>
          </a:p>
          <a:p>
            <a:pPr lvl="1"/>
            <a:r>
              <a:rPr lang="en-US" altLang="zh-CN" dirty="0">
                <a:latin typeface="+mn-lt"/>
              </a:rPr>
              <a:t>Insert new items</a:t>
            </a:r>
          </a:p>
          <a:p>
            <a:pPr marL="288000" lvl="1" indent="0">
              <a:buNone/>
            </a:pPr>
            <a:r>
              <a:rPr lang="en-US" altLang="zh-CN" dirty="0">
                <a:latin typeface="+mn-lt"/>
              </a:rPr>
              <a:t>	 -&gt; reads on non-delayed nodes </a:t>
            </a:r>
          </a:p>
          <a:p>
            <a:pPr marL="288000" lvl="1" indent="0">
              <a:buNone/>
            </a:pPr>
            <a:r>
              <a:rPr lang="en-US" altLang="zh-CN" dirty="0">
                <a:latin typeface="+mn-lt"/>
              </a:rPr>
              <a:t>	 -&gt; read on the delayed node -&gt; exposing non-monotonic states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B6CC955-1DBE-4026-9444-1B5756B71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78553"/>
            <a:ext cx="5741972" cy="179799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A8357F7-7DA8-4747-8208-193705C82ED9}"/>
              </a:ext>
            </a:extLst>
          </p:cNvPr>
          <p:cNvSpPr txBox="1"/>
          <p:nvPr/>
        </p:nvSpPr>
        <p:spPr>
          <a:xfrm>
            <a:off x="1393750" y="5653783"/>
            <a:ext cx="4375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ea typeface="Arial Unicode MS" panose="020B0604020202020204"/>
              </a:rPr>
              <a:t>An example failure sequence</a:t>
            </a:r>
            <a:endParaRPr lang="zh-CN" altLang="en-US" sz="2800" dirty="0">
              <a:ea typeface="Arial Unicode M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2937686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latin typeface="+mn-lt"/>
              </a:rPr>
              <a:t>ORCA Consistency</a:t>
            </a:r>
            <a:endParaRPr lang="en-US" dirty="0">
              <a:latin typeface="+mn-lt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BAA54-FF7F-4292-9452-75D2017C638F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5" name="内容占位符 2">
            <a:extLst>
              <a:ext uri="{FF2B5EF4-FFF2-40B4-BE49-F238E27FC236}">
                <a16:creationId xmlns:a16="http://schemas.microsoft.com/office/drawing/2014/main" id="{A136EA45-7364-4F24-B40A-35B47B692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1885"/>
            <a:ext cx="10515600" cy="4941881"/>
          </a:xfrm>
        </p:spPr>
        <p:txBody>
          <a:bodyPr/>
          <a:lstStyle/>
          <a:p>
            <a:r>
              <a:rPr lang="en-US" altLang="zh-CN" dirty="0">
                <a:latin typeface="+mn-lt"/>
              </a:rPr>
              <a:t>500 random failure Sequence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9277E48-F69E-48A6-8B9B-6044B1819A04}"/>
              </a:ext>
            </a:extLst>
          </p:cNvPr>
          <p:cNvSpPr txBox="1"/>
          <p:nvPr/>
        </p:nvSpPr>
        <p:spPr>
          <a:xfrm>
            <a:off x="1064525" y="4343932"/>
            <a:ext cx="6726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sync-ZK-all: strong-ZK + all nodes can be read</a:t>
            </a:r>
            <a:endParaRPr lang="zh-CN" altLang="en-US" sz="2800" dirty="0"/>
          </a:p>
        </p:txBody>
      </p:sp>
      <p:graphicFrame>
        <p:nvGraphicFramePr>
          <p:cNvPr id="3" name="表格 8">
            <a:extLst>
              <a:ext uri="{FF2B5EF4-FFF2-40B4-BE49-F238E27FC236}">
                <a16:creationId xmlns:a16="http://schemas.microsoft.com/office/drawing/2014/main" id="{06261126-9DA1-4191-9758-0E5129B3E692}"/>
              </a:ext>
            </a:extLst>
          </p:cNvPr>
          <p:cNvGraphicFramePr>
            <a:graphicFrameLocks noGrp="1"/>
          </p:cNvGraphicFramePr>
          <p:nvPr/>
        </p:nvGraphicFramePr>
        <p:xfrm>
          <a:off x="1064525" y="1838718"/>
          <a:ext cx="811093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273">
                  <a:extLst>
                    <a:ext uri="{9D8B030D-6E8A-4147-A177-3AD203B41FA5}">
                      <a16:colId xmlns:a16="http://schemas.microsoft.com/office/drawing/2014/main" val="319848547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868214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77743433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System</a:t>
                      </a:r>
                      <a:endParaRPr lang="zh-CN" altLang="en-US" sz="28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Outcomes(%)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30868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Correct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Non-monotonic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875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weak-ZK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092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strong-ZK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399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sync-ZK-all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089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ORCA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557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3788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</a:t>
            </a:r>
            <a:r>
              <a:rPr lang="en-US" altLang="zh-CN" sz="3200" dirty="0"/>
              <a:t>onsistency model – Strong consistency</a:t>
            </a:r>
            <a:endParaRPr lang="en-US" sz="32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2B0A8-8223-41DA-B9DA-41BC094567B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4">
            <a:extLst>
              <a:ext uri="{FF2B5EF4-FFF2-40B4-BE49-F238E27FC236}">
                <a16:creationId xmlns:a16="http://schemas.microsoft.com/office/drawing/2014/main" id="{B509B50B-CCCD-4B0D-A8C2-73FB84FE3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449" y="3884895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7C835087-8A26-4ACC-A8CD-4ACDBD21B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524" y="3884895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>
            <a:extLst>
              <a:ext uri="{FF2B5EF4-FFF2-40B4-BE49-F238E27FC236}">
                <a16:creationId xmlns:a16="http://schemas.microsoft.com/office/drawing/2014/main" id="{4CF40511-138F-4CAE-9078-B28D9A911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81" y="3884895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>
            <a:extLst>
              <a:ext uri="{FF2B5EF4-FFF2-40B4-BE49-F238E27FC236}">
                <a16:creationId xmlns:a16="http://schemas.microsoft.com/office/drawing/2014/main" id="{B5597A50-C24F-4574-AC1C-BEC5611AE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599" y="3884895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“computer icon”的图片搜索结果">
            <a:extLst>
              <a:ext uri="{FF2B5EF4-FFF2-40B4-BE49-F238E27FC236}">
                <a16:creationId xmlns:a16="http://schemas.microsoft.com/office/drawing/2014/main" id="{71431D3A-1DA8-407B-9A73-DA3E366E0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023" y="1298960"/>
            <a:ext cx="1474594" cy="147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46DB1A6B-8BC1-480F-B3AF-633C2E5F87F9}"/>
              </a:ext>
            </a:extLst>
          </p:cNvPr>
          <p:cNvSpPr txBox="1"/>
          <p:nvPr/>
        </p:nvSpPr>
        <p:spPr>
          <a:xfrm>
            <a:off x="1509558" y="5706856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1</a:t>
            </a:r>
            <a:endParaRPr lang="zh-CN" altLang="en-US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CCF11670-4306-44E6-A5B7-42E264A8B45D}"/>
              </a:ext>
            </a:extLst>
          </p:cNvPr>
          <p:cNvSpPr txBox="1"/>
          <p:nvPr/>
        </p:nvSpPr>
        <p:spPr>
          <a:xfrm>
            <a:off x="4015824" y="5706856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AB6EBCDC-0192-4449-A8D6-B10AE6620630}"/>
              </a:ext>
            </a:extLst>
          </p:cNvPr>
          <p:cNvSpPr txBox="1"/>
          <p:nvPr/>
        </p:nvSpPr>
        <p:spPr>
          <a:xfrm>
            <a:off x="6410161" y="5706856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70DE19E3-3DB4-422C-A409-511E775831F0}"/>
              </a:ext>
            </a:extLst>
          </p:cNvPr>
          <p:cNvSpPr txBox="1"/>
          <p:nvPr/>
        </p:nvSpPr>
        <p:spPr>
          <a:xfrm>
            <a:off x="9091059" y="5706855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4</a:t>
            </a:r>
            <a:endParaRPr lang="zh-CN" altLang="en-US" dirty="0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D2BBC9A5-1AC9-4FEE-9251-C9FACA6848C6}"/>
              </a:ext>
            </a:extLst>
          </p:cNvPr>
          <p:cNvSpPr txBox="1"/>
          <p:nvPr/>
        </p:nvSpPr>
        <p:spPr>
          <a:xfrm>
            <a:off x="407951" y="1714299"/>
            <a:ext cx="87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client</a:t>
            </a:r>
            <a:endParaRPr lang="zh-CN" altLang="en-US" dirty="0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1821D451-A7AC-43BD-8968-E138857E9094}"/>
              </a:ext>
            </a:extLst>
          </p:cNvPr>
          <p:cNvSpPr txBox="1"/>
          <p:nvPr/>
        </p:nvSpPr>
        <p:spPr>
          <a:xfrm>
            <a:off x="424375" y="3007708"/>
            <a:ext cx="116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write(a)</a:t>
            </a:r>
            <a:endParaRPr lang="zh-CN" altLang="en-US" dirty="0"/>
          </a:p>
        </p:txBody>
      </p:sp>
      <p:sp>
        <p:nvSpPr>
          <p:cNvPr id="27" name="箭头: 下 26">
            <a:extLst>
              <a:ext uri="{FF2B5EF4-FFF2-40B4-BE49-F238E27FC236}">
                <a16:creationId xmlns:a16="http://schemas.microsoft.com/office/drawing/2014/main" id="{668C2E0F-D956-4BE7-BA51-E61A129ECB71}"/>
              </a:ext>
            </a:extLst>
          </p:cNvPr>
          <p:cNvSpPr/>
          <p:nvPr/>
        </p:nvSpPr>
        <p:spPr>
          <a:xfrm>
            <a:off x="1581186" y="2816045"/>
            <a:ext cx="250470" cy="10153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3" name="Picture 2" descr="“computer icon”的图片搜索结果">
            <a:extLst>
              <a:ext uri="{FF2B5EF4-FFF2-40B4-BE49-F238E27FC236}">
                <a16:creationId xmlns:a16="http://schemas.microsoft.com/office/drawing/2014/main" id="{13311658-8CEF-475F-91A9-8AA55EC31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703" y="1229640"/>
            <a:ext cx="1474594" cy="147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844B3F76-225C-499B-BEC3-EFE4D0B16F62}"/>
              </a:ext>
            </a:extLst>
          </p:cNvPr>
          <p:cNvSpPr txBox="1"/>
          <p:nvPr/>
        </p:nvSpPr>
        <p:spPr>
          <a:xfrm>
            <a:off x="4316753" y="1571034"/>
            <a:ext cx="1289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observer</a:t>
            </a:r>
            <a:endParaRPr lang="zh-CN" altLang="en-US" dirty="0"/>
          </a:p>
        </p:txBody>
      </p:sp>
      <p:sp>
        <p:nvSpPr>
          <p:cNvPr id="6" name="箭头: 上 5">
            <a:extLst>
              <a:ext uri="{FF2B5EF4-FFF2-40B4-BE49-F238E27FC236}">
                <a16:creationId xmlns:a16="http://schemas.microsoft.com/office/drawing/2014/main" id="{CE5B5F33-0696-4178-9260-E48221F329AC}"/>
              </a:ext>
            </a:extLst>
          </p:cNvPr>
          <p:cNvSpPr/>
          <p:nvPr/>
        </p:nvSpPr>
        <p:spPr>
          <a:xfrm>
            <a:off x="4782104" y="2786780"/>
            <a:ext cx="2627791" cy="822375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read all</a:t>
            </a:r>
            <a:endParaRPr lang="zh-CN" altLang="en-US" dirty="0"/>
          </a:p>
        </p:txBody>
      </p:sp>
      <p:pic>
        <p:nvPicPr>
          <p:cNvPr id="2050" name="Picture 2" descr="“happy face icon”的图片搜索结果">
            <a:extLst>
              <a:ext uri="{FF2B5EF4-FFF2-40B4-BE49-F238E27FC236}">
                <a16:creationId xmlns:a16="http://schemas.microsoft.com/office/drawing/2014/main" id="{FC2FAB1B-0EBC-4CF5-8D92-CB4E902FB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167" y="1477870"/>
            <a:ext cx="461665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680705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latin typeface="+mn-lt"/>
              </a:rPr>
              <a:t>Application Case Studies</a:t>
            </a:r>
            <a:endParaRPr lang="en-US" dirty="0">
              <a:latin typeface="+mn-lt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BAA54-FF7F-4292-9452-75D2017C638F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5" name="内容占位符 2">
            <a:extLst>
              <a:ext uri="{FF2B5EF4-FFF2-40B4-BE49-F238E27FC236}">
                <a16:creationId xmlns:a16="http://schemas.microsoft.com/office/drawing/2014/main" id="{A136EA45-7364-4F24-B40A-35B47B692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1885"/>
            <a:ext cx="10515600" cy="4941881"/>
          </a:xfrm>
        </p:spPr>
        <p:txBody>
          <a:bodyPr/>
          <a:lstStyle/>
          <a:p>
            <a:r>
              <a:rPr lang="en-US" altLang="zh-CN" dirty="0">
                <a:latin typeface="+mn-lt"/>
              </a:rPr>
              <a:t>location-tracking</a:t>
            </a:r>
          </a:p>
          <a:p>
            <a:r>
              <a:rPr lang="en-US" altLang="zh-CN" dirty="0">
                <a:latin typeface="+mn-lt"/>
              </a:rPr>
              <a:t>social-media timeline</a:t>
            </a:r>
          </a:p>
        </p:txBody>
      </p:sp>
    </p:spTree>
    <p:extLst>
      <p:ext uri="{BB962C8B-B14F-4D97-AF65-F5344CB8AC3E}">
        <p14:creationId xmlns:p14="http://schemas.microsoft.com/office/powerpoint/2010/main" val="3381844720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latin typeface="+mn-lt"/>
              </a:rPr>
              <a:t>Application Case Studies</a:t>
            </a:r>
            <a:endParaRPr lang="en-US" dirty="0">
              <a:latin typeface="+mn-lt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BAA54-FF7F-4292-9452-75D2017C638F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5" name="内容占位符 2">
            <a:extLst>
              <a:ext uri="{FF2B5EF4-FFF2-40B4-BE49-F238E27FC236}">
                <a16:creationId xmlns:a16="http://schemas.microsoft.com/office/drawing/2014/main" id="{A136EA45-7364-4F24-B40A-35B47B692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1885"/>
            <a:ext cx="10515600" cy="4941881"/>
          </a:xfrm>
        </p:spPr>
        <p:txBody>
          <a:bodyPr/>
          <a:lstStyle/>
          <a:p>
            <a:r>
              <a:rPr lang="en-US" altLang="zh-CN" dirty="0">
                <a:latin typeface="+mn-lt"/>
              </a:rPr>
              <a:t>location-tracking</a:t>
            </a:r>
          </a:p>
          <a:p>
            <a:r>
              <a:rPr lang="en-US" altLang="zh-CN" dirty="0">
                <a:latin typeface="+mn-lt"/>
              </a:rPr>
              <a:t>social-media timeline</a:t>
            </a:r>
          </a:p>
        </p:txBody>
      </p:sp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FBD9D98F-BFF4-4E91-908A-9F36CCB5A487}"/>
              </a:ext>
            </a:extLst>
          </p:cNvPr>
          <p:cNvGraphicFramePr>
            <a:graphicFrameLocks noGrp="1"/>
          </p:cNvGraphicFramePr>
          <p:nvPr/>
        </p:nvGraphicFramePr>
        <p:xfrm>
          <a:off x="1155998" y="2501900"/>
          <a:ext cx="882620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344">
                  <a:extLst>
                    <a:ext uri="{9D8B030D-6E8A-4147-A177-3AD203B41FA5}">
                      <a16:colId xmlns:a16="http://schemas.microsoft.com/office/drawing/2014/main" val="1969225978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029927207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780668216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323876726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637959047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68737812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89601457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Outcome(%)</a:t>
                      </a:r>
                      <a:endParaRPr lang="zh-CN" altLang="en-US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Location-tracking</a:t>
                      </a:r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Retwis</a:t>
                      </a:r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94658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weak-ZK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strong-ZK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ORCA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weak-ZK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strong-ZK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ORCA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3381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Inconsistent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9843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Consistent(old)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39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12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4266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Consistent(latest)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88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0154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2873057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Outline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Introduction</a:t>
            </a:r>
          </a:p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Motivation</a:t>
            </a:r>
          </a:p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Consistency-Aware Durability</a:t>
            </a:r>
          </a:p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ORCA design</a:t>
            </a:r>
          </a:p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Evaluation</a:t>
            </a:r>
          </a:p>
          <a:p>
            <a:r>
              <a:rPr lang="en-US" altLang="zh-CN" dirty="0"/>
              <a:t>Conclusion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56937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2400" dirty="0"/>
              <a:t>Durability models are overlooked</a:t>
            </a:r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Synchronous durability enables strong consistency but slow</a:t>
            </a:r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Asynchronous durability is fast but only enables weak consistency</a:t>
            </a:r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CAD – consistency-aware durability</a:t>
            </a:r>
          </a:p>
          <a:p>
            <a:pPr marL="0" indent="0">
              <a:buNone/>
            </a:pPr>
            <a:r>
              <a:rPr lang="en-US" altLang="zh-CN" sz="2400" dirty="0"/>
              <a:t>	shift durable to reads from writes</a:t>
            </a:r>
          </a:p>
          <a:p>
            <a:pPr marL="0" indent="0">
              <a:buNone/>
            </a:pPr>
            <a:r>
              <a:rPr lang="en-US" altLang="zh-CN" sz="2400" dirty="0"/>
              <a:t>	strong consistency with high performance</a:t>
            </a: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406130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16821" y="1557485"/>
            <a:ext cx="115434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en-US" altLang="zh-CN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Strong and Efficient Consistency with Consistency-Aware Durability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534067" y="2847275"/>
            <a:ext cx="330891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华文新魏" panose="02010800040101010101" pitchFamily="2" charset="-122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华文新魏" panose="02010800040101010101" pitchFamily="2" charset="-122"/>
                <a:cs typeface="+mn-cs"/>
              </a:rPr>
              <a:t>Thanks &amp; QA!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华文新魏" panose="02010800040101010101" pitchFamily="2" charset="-122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华文新魏" panose="02010800040101010101" pitchFamily="2" charset="-122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华文新魏" panose="02010800040101010101" pitchFamily="2" charset="-122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华文新魏" panose="02010800040101010101" pitchFamily="2" charset="-122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>
                <a:solidFill>
                  <a:prstClr val="black"/>
                </a:solidFill>
                <a:latin typeface="Gill Sans MT" panose="020B0502020104020203" pitchFamily="34" charset="0"/>
                <a:ea typeface="华文新魏" panose="02010800040101010101" pitchFamily="2" charset="-122"/>
              </a:rPr>
              <a:t>March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华文新魏" panose="02010800040101010101" pitchFamily="2" charset="-122"/>
                <a:cs typeface="+mn-cs"/>
              </a:rPr>
              <a:t> 13</a:t>
            </a:r>
            <a:r>
              <a:rPr kumimoji="0" lang="en-US" altLang="zh-CN" sz="32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华文新魏" panose="02010800040101010101" pitchFamily="2" charset="-122"/>
                <a:cs typeface="+mn-cs"/>
              </a:rPr>
              <a:t>th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华文新魏" panose="02010800040101010101" pitchFamily="2" charset="-122"/>
                <a:cs typeface="+mn-cs"/>
              </a:rPr>
              <a:t>, 2020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华文新魏" panose="02010800040101010101" pitchFamily="2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226" y="4010725"/>
            <a:ext cx="5447372" cy="1656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F06EB5-C202-47A4-A421-919B160DABB4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10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</a:t>
            </a:r>
            <a:r>
              <a:rPr lang="en-US" altLang="zh-CN" sz="3200" dirty="0"/>
              <a:t>onsistency model – Strong consistency</a:t>
            </a:r>
            <a:endParaRPr lang="en-US" sz="32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2B0A8-8223-41DA-B9DA-41BC094567B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4">
            <a:extLst>
              <a:ext uri="{FF2B5EF4-FFF2-40B4-BE49-F238E27FC236}">
                <a16:creationId xmlns:a16="http://schemas.microsoft.com/office/drawing/2014/main" id="{B509B50B-CCCD-4B0D-A8C2-73FB84FE3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449" y="3884895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7C835087-8A26-4ACC-A8CD-4ACDBD21B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524" y="3884895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>
            <a:extLst>
              <a:ext uri="{FF2B5EF4-FFF2-40B4-BE49-F238E27FC236}">
                <a16:creationId xmlns:a16="http://schemas.microsoft.com/office/drawing/2014/main" id="{4CF40511-138F-4CAE-9078-B28D9A911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81" y="3884895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>
            <a:extLst>
              <a:ext uri="{FF2B5EF4-FFF2-40B4-BE49-F238E27FC236}">
                <a16:creationId xmlns:a16="http://schemas.microsoft.com/office/drawing/2014/main" id="{B5597A50-C24F-4574-AC1C-BEC5611AE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599" y="3884895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“computer icon”的图片搜索结果">
            <a:extLst>
              <a:ext uri="{FF2B5EF4-FFF2-40B4-BE49-F238E27FC236}">
                <a16:creationId xmlns:a16="http://schemas.microsoft.com/office/drawing/2014/main" id="{71431D3A-1DA8-407B-9A73-DA3E366E0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023" y="1298960"/>
            <a:ext cx="1474594" cy="147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46DB1A6B-8BC1-480F-B3AF-633C2E5F87F9}"/>
              </a:ext>
            </a:extLst>
          </p:cNvPr>
          <p:cNvSpPr txBox="1"/>
          <p:nvPr/>
        </p:nvSpPr>
        <p:spPr>
          <a:xfrm>
            <a:off x="1509558" y="5706856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1</a:t>
            </a:r>
            <a:endParaRPr lang="zh-CN" altLang="en-US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CCF11670-4306-44E6-A5B7-42E264A8B45D}"/>
              </a:ext>
            </a:extLst>
          </p:cNvPr>
          <p:cNvSpPr txBox="1"/>
          <p:nvPr/>
        </p:nvSpPr>
        <p:spPr>
          <a:xfrm>
            <a:off x="4015824" y="5706856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AB6EBCDC-0192-4449-A8D6-B10AE6620630}"/>
              </a:ext>
            </a:extLst>
          </p:cNvPr>
          <p:cNvSpPr txBox="1"/>
          <p:nvPr/>
        </p:nvSpPr>
        <p:spPr>
          <a:xfrm>
            <a:off x="6410161" y="5706856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70DE19E3-3DB4-422C-A409-511E775831F0}"/>
              </a:ext>
            </a:extLst>
          </p:cNvPr>
          <p:cNvSpPr txBox="1"/>
          <p:nvPr/>
        </p:nvSpPr>
        <p:spPr>
          <a:xfrm>
            <a:off x="9091059" y="5706855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4</a:t>
            </a:r>
            <a:endParaRPr lang="zh-CN" altLang="en-US" dirty="0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D2BBC9A5-1AC9-4FEE-9251-C9FACA6848C6}"/>
              </a:ext>
            </a:extLst>
          </p:cNvPr>
          <p:cNvSpPr txBox="1"/>
          <p:nvPr/>
        </p:nvSpPr>
        <p:spPr>
          <a:xfrm>
            <a:off x="407951" y="1714299"/>
            <a:ext cx="87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client</a:t>
            </a:r>
            <a:endParaRPr lang="zh-CN" altLang="en-US" dirty="0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1821D451-A7AC-43BD-8968-E138857E9094}"/>
              </a:ext>
            </a:extLst>
          </p:cNvPr>
          <p:cNvSpPr txBox="1"/>
          <p:nvPr/>
        </p:nvSpPr>
        <p:spPr>
          <a:xfrm>
            <a:off x="424375" y="3007708"/>
            <a:ext cx="116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write(a)</a:t>
            </a:r>
            <a:endParaRPr lang="zh-CN" altLang="en-US" dirty="0"/>
          </a:p>
        </p:txBody>
      </p:sp>
      <p:sp>
        <p:nvSpPr>
          <p:cNvPr id="27" name="箭头: 下 26">
            <a:extLst>
              <a:ext uri="{FF2B5EF4-FFF2-40B4-BE49-F238E27FC236}">
                <a16:creationId xmlns:a16="http://schemas.microsoft.com/office/drawing/2014/main" id="{668C2E0F-D956-4BE7-BA51-E61A129ECB71}"/>
              </a:ext>
            </a:extLst>
          </p:cNvPr>
          <p:cNvSpPr/>
          <p:nvPr/>
        </p:nvSpPr>
        <p:spPr>
          <a:xfrm>
            <a:off x="1581186" y="2816045"/>
            <a:ext cx="250470" cy="10153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3" name="Picture 2" descr="“computer icon”的图片搜索结果">
            <a:extLst>
              <a:ext uri="{FF2B5EF4-FFF2-40B4-BE49-F238E27FC236}">
                <a16:creationId xmlns:a16="http://schemas.microsoft.com/office/drawing/2014/main" id="{13311658-8CEF-475F-91A9-8AA55EC31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703" y="1229640"/>
            <a:ext cx="1474594" cy="147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844B3F76-225C-499B-BEC3-EFE4D0B16F62}"/>
              </a:ext>
            </a:extLst>
          </p:cNvPr>
          <p:cNvSpPr txBox="1"/>
          <p:nvPr/>
        </p:nvSpPr>
        <p:spPr>
          <a:xfrm>
            <a:off x="4316753" y="1571034"/>
            <a:ext cx="1289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observer</a:t>
            </a:r>
            <a:endParaRPr lang="zh-CN" altLang="en-US" dirty="0"/>
          </a:p>
        </p:txBody>
      </p:sp>
      <p:sp>
        <p:nvSpPr>
          <p:cNvPr id="6" name="箭头: 上 5">
            <a:extLst>
              <a:ext uri="{FF2B5EF4-FFF2-40B4-BE49-F238E27FC236}">
                <a16:creationId xmlns:a16="http://schemas.microsoft.com/office/drawing/2014/main" id="{CE5B5F33-0696-4178-9260-E48221F329AC}"/>
              </a:ext>
            </a:extLst>
          </p:cNvPr>
          <p:cNvSpPr/>
          <p:nvPr/>
        </p:nvSpPr>
        <p:spPr>
          <a:xfrm>
            <a:off x="4782104" y="2786780"/>
            <a:ext cx="2627791" cy="822375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read all</a:t>
            </a:r>
            <a:endParaRPr lang="zh-CN" altLang="en-US" dirty="0"/>
          </a:p>
        </p:txBody>
      </p:sp>
      <p:pic>
        <p:nvPicPr>
          <p:cNvPr id="2050" name="Picture 2" descr="“happy face icon”的图片搜索结果">
            <a:extLst>
              <a:ext uri="{FF2B5EF4-FFF2-40B4-BE49-F238E27FC236}">
                <a16:creationId xmlns:a16="http://schemas.microsoft.com/office/drawing/2014/main" id="{FC2FAB1B-0EBC-4CF5-8D92-CB4E902FB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167" y="1477870"/>
            <a:ext cx="461665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354CA71A-1645-4706-BB10-2F17210F1939}"/>
              </a:ext>
            </a:extLst>
          </p:cNvPr>
          <p:cNvSpPr txBox="1"/>
          <p:nvPr/>
        </p:nvSpPr>
        <p:spPr>
          <a:xfrm>
            <a:off x="2423408" y="3018080"/>
            <a:ext cx="1183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write(b)</a:t>
            </a:r>
            <a:endParaRPr lang="zh-CN" altLang="en-US" dirty="0"/>
          </a:p>
        </p:txBody>
      </p:sp>
      <p:sp>
        <p:nvSpPr>
          <p:cNvPr id="25" name="箭头: 下 24">
            <a:extLst>
              <a:ext uri="{FF2B5EF4-FFF2-40B4-BE49-F238E27FC236}">
                <a16:creationId xmlns:a16="http://schemas.microsoft.com/office/drawing/2014/main" id="{3C722932-49F2-4729-A6C1-7F9745989ABE}"/>
              </a:ext>
            </a:extLst>
          </p:cNvPr>
          <p:cNvSpPr/>
          <p:nvPr/>
        </p:nvSpPr>
        <p:spPr>
          <a:xfrm>
            <a:off x="2164921" y="2816045"/>
            <a:ext cx="250470" cy="10153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乘号 6">
            <a:extLst>
              <a:ext uri="{FF2B5EF4-FFF2-40B4-BE49-F238E27FC236}">
                <a16:creationId xmlns:a16="http://schemas.microsoft.com/office/drawing/2014/main" id="{07403771-2643-4FC1-B668-75906AEB75F7}"/>
              </a:ext>
            </a:extLst>
          </p:cNvPr>
          <p:cNvSpPr/>
          <p:nvPr/>
        </p:nvSpPr>
        <p:spPr>
          <a:xfrm>
            <a:off x="1943678" y="3047589"/>
            <a:ext cx="692955" cy="61179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4827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</a:t>
            </a:r>
            <a:r>
              <a:rPr lang="en-US" altLang="zh-CN" sz="3200" dirty="0"/>
              <a:t>onsistency model – eventual consistency</a:t>
            </a:r>
            <a:endParaRPr lang="en-US" sz="32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2B0A8-8223-41DA-B9DA-41BC094567B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4">
            <a:extLst>
              <a:ext uri="{FF2B5EF4-FFF2-40B4-BE49-F238E27FC236}">
                <a16:creationId xmlns:a16="http://schemas.microsoft.com/office/drawing/2014/main" id="{B509B50B-CCCD-4B0D-A8C2-73FB84FE3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449" y="3884895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7C835087-8A26-4ACC-A8CD-4ACDBD21B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524" y="3884895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>
            <a:extLst>
              <a:ext uri="{FF2B5EF4-FFF2-40B4-BE49-F238E27FC236}">
                <a16:creationId xmlns:a16="http://schemas.microsoft.com/office/drawing/2014/main" id="{4CF40511-138F-4CAE-9078-B28D9A911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81" y="3884895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>
            <a:extLst>
              <a:ext uri="{FF2B5EF4-FFF2-40B4-BE49-F238E27FC236}">
                <a16:creationId xmlns:a16="http://schemas.microsoft.com/office/drawing/2014/main" id="{B5597A50-C24F-4574-AC1C-BEC5611AE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599" y="3884895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“computer icon”的图片搜索结果">
            <a:extLst>
              <a:ext uri="{FF2B5EF4-FFF2-40B4-BE49-F238E27FC236}">
                <a16:creationId xmlns:a16="http://schemas.microsoft.com/office/drawing/2014/main" id="{71431D3A-1DA8-407B-9A73-DA3E366E0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023" y="1298960"/>
            <a:ext cx="1474594" cy="147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46DB1A6B-8BC1-480F-B3AF-633C2E5F87F9}"/>
              </a:ext>
            </a:extLst>
          </p:cNvPr>
          <p:cNvSpPr txBox="1"/>
          <p:nvPr/>
        </p:nvSpPr>
        <p:spPr>
          <a:xfrm>
            <a:off x="1509558" y="5706856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1</a:t>
            </a:r>
            <a:endParaRPr lang="zh-CN" altLang="en-US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CCF11670-4306-44E6-A5B7-42E264A8B45D}"/>
              </a:ext>
            </a:extLst>
          </p:cNvPr>
          <p:cNvSpPr txBox="1"/>
          <p:nvPr/>
        </p:nvSpPr>
        <p:spPr>
          <a:xfrm>
            <a:off x="4015824" y="5706856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AB6EBCDC-0192-4449-A8D6-B10AE6620630}"/>
              </a:ext>
            </a:extLst>
          </p:cNvPr>
          <p:cNvSpPr txBox="1"/>
          <p:nvPr/>
        </p:nvSpPr>
        <p:spPr>
          <a:xfrm>
            <a:off x="6410161" y="5706856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70DE19E3-3DB4-422C-A409-511E775831F0}"/>
              </a:ext>
            </a:extLst>
          </p:cNvPr>
          <p:cNvSpPr txBox="1"/>
          <p:nvPr/>
        </p:nvSpPr>
        <p:spPr>
          <a:xfrm>
            <a:off x="9091059" y="5706855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4</a:t>
            </a:r>
            <a:endParaRPr lang="zh-CN" altLang="en-US" dirty="0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D2BBC9A5-1AC9-4FEE-9251-C9FACA6848C6}"/>
              </a:ext>
            </a:extLst>
          </p:cNvPr>
          <p:cNvSpPr txBox="1"/>
          <p:nvPr/>
        </p:nvSpPr>
        <p:spPr>
          <a:xfrm>
            <a:off x="407951" y="1714299"/>
            <a:ext cx="87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client</a:t>
            </a:r>
            <a:endParaRPr lang="zh-CN" altLang="en-US" dirty="0"/>
          </a:p>
        </p:txBody>
      </p:sp>
      <p:pic>
        <p:nvPicPr>
          <p:cNvPr id="18" name="Picture 2" descr="“computer icon”的图片搜索结果">
            <a:extLst>
              <a:ext uri="{FF2B5EF4-FFF2-40B4-BE49-F238E27FC236}">
                <a16:creationId xmlns:a16="http://schemas.microsoft.com/office/drawing/2014/main" id="{C650B674-4359-461F-8772-7134458DE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703" y="1229640"/>
            <a:ext cx="1474594" cy="147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33EFBDB0-3321-4195-B5C6-F310175BB1B2}"/>
              </a:ext>
            </a:extLst>
          </p:cNvPr>
          <p:cNvSpPr txBox="1"/>
          <p:nvPr/>
        </p:nvSpPr>
        <p:spPr>
          <a:xfrm>
            <a:off x="4316753" y="1571034"/>
            <a:ext cx="1289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observer</a:t>
            </a:r>
            <a:endParaRPr lang="zh-CN" altLang="en-US" dirty="0"/>
          </a:p>
        </p:txBody>
      </p:sp>
      <p:sp>
        <p:nvSpPr>
          <p:cNvPr id="20" name="箭头: 上 19">
            <a:extLst>
              <a:ext uri="{FF2B5EF4-FFF2-40B4-BE49-F238E27FC236}">
                <a16:creationId xmlns:a16="http://schemas.microsoft.com/office/drawing/2014/main" id="{71F26AC2-37CB-405E-BE7D-1639F665A7C7}"/>
              </a:ext>
            </a:extLst>
          </p:cNvPr>
          <p:cNvSpPr/>
          <p:nvPr/>
        </p:nvSpPr>
        <p:spPr>
          <a:xfrm>
            <a:off x="4782104" y="2786780"/>
            <a:ext cx="2627791" cy="822375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read all</a:t>
            </a:r>
            <a:endParaRPr lang="zh-CN" altLang="en-US" dirty="0"/>
          </a:p>
        </p:txBody>
      </p:sp>
      <p:pic>
        <p:nvPicPr>
          <p:cNvPr id="21" name="Picture 2" descr="“happy face icon”的图片搜索结果">
            <a:extLst>
              <a:ext uri="{FF2B5EF4-FFF2-40B4-BE49-F238E27FC236}">
                <a16:creationId xmlns:a16="http://schemas.microsoft.com/office/drawing/2014/main" id="{2A661741-96B6-48F7-A575-21A057273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167" y="1477870"/>
            <a:ext cx="461665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397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</a:t>
            </a:r>
            <a:r>
              <a:rPr lang="en-US" altLang="zh-CN" sz="3200" dirty="0"/>
              <a:t>onsistency model – eventual consistency</a:t>
            </a:r>
            <a:endParaRPr lang="en-US" sz="32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2B0A8-8223-41DA-B9DA-41BC094567B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4">
            <a:extLst>
              <a:ext uri="{FF2B5EF4-FFF2-40B4-BE49-F238E27FC236}">
                <a16:creationId xmlns:a16="http://schemas.microsoft.com/office/drawing/2014/main" id="{B509B50B-CCCD-4B0D-A8C2-73FB84FE3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449" y="3884895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7C835087-8A26-4ACC-A8CD-4ACDBD21B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524" y="3884895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>
            <a:extLst>
              <a:ext uri="{FF2B5EF4-FFF2-40B4-BE49-F238E27FC236}">
                <a16:creationId xmlns:a16="http://schemas.microsoft.com/office/drawing/2014/main" id="{4CF40511-138F-4CAE-9078-B28D9A911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81" y="3884895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>
            <a:extLst>
              <a:ext uri="{FF2B5EF4-FFF2-40B4-BE49-F238E27FC236}">
                <a16:creationId xmlns:a16="http://schemas.microsoft.com/office/drawing/2014/main" id="{B5597A50-C24F-4574-AC1C-BEC5611AE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599" y="3884895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“computer icon”的图片搜索结果">
            <a:extLst>
              <a:ext uri="{FF2B5EF4-FFF2-40B4-BE49-F238E27FC236}">
                <a16:creationId xmlns:a16="http://schemas.microsoft.com/office/drawing/2014/main" id="{71431D3A-1DA8-407B-9A73-DA3E366E0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023" y="1298960"/>
            <a:ext cx="1474594" cy="147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46DB1A6B-8BC1-480F-B3AF-633C2E5F87F9}"/>
              </a:ext>
            </a:extLst>
          </p:cNvPr>
          <p:cNvSpPr txBox="1"/>
          <p:nvPr/>
        </p:nvSpPr>
        <p:spPr>
          <a:xfrm>
            <a:off x="1509558" y="5706856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1</a:t>
            </a:r>
            <a:endParaRPr lang="zh-CN" altLang="en-US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CCF11670-4306-44E6-A5B7-42E264A8B45D}"/>
              </a:ext>
            </a:extLst>
          </p:cNvPr>
          <p:cNvSpPr txBox="1"/>
          <p:nvPr/>
        </p:nvSpPr>
        <p:spPr>
          <a:xfrm>
            <a:off x="4015824" y="5706856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AB6EBCDC-0192-4449-A8D6-B10AE6620630}"/>
              </a:ext>
            </a:extLst>
          </p:cNvPr>
          <p:cNvSpPr txBox="1"/>
          <p:nvPr/>
        </p:nvSpPr>
        <p:spPr>
          <a:xfrm>
            <a:off x="6410161" y="5706856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70DE19E3-3DB4-422C-A409-511E775831F0}"/>
              </a:ext>
            </a:extLst>
          </p:cNvPr>
          <p:cNvSpPr txBox="1"/>
          <p:nvPr/>
        </p:nvSpPr>
        <p:spPr>
          <a:xfrm>
            <a:off x="9091059" y="5706855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4</a:t>
            </a:r>
            <a:endParaRPr lang="zh-CN" altLang="en-US" dirty="0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D2BBC9A5-1AC9-4FEE-9251-C9FACA6848C6}"/>
              </a:ext>
            </a:extLst>
          </p:cNvPr>
          <p:cNvSpPr txBox="1"/>
          <p:nvPr/>
        </p:nvSpPr>
        <p:spPr>
          <a:xfrm>
            <a:off x="407951" y="1714299"/>
            <a:ext cx="87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client</a:t>
            </a:r>
            <a:endParaRPr lang="zh-CN" altLang="en-US" dirty="0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1821D451-A7AC-43BD-8968-E138857E9094}"/>
              </a:ext>
            </a:extLst>
          </p:cNvPr>
          <p:cNvSpPr txBox="1"/>
          <p:nvPr/>
        </p:nvSpPr>
        <p:spPr>
          <a:xfrm>
            <a:off x="424375" y="3007708"/>
            <a:ext cx="116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write(a)</a:t>
            </a:r>
            <a:endParaRPr lang="zh-CN" altLang="en-US" dirty="0"/>
          </a:p>
        </p:txBody>
      </p:sp>
      <p:sp>
        <p:nvSpPr>
          <p:cNvPr id="27" name="箭头: 下 26">
            <a:extLst>
              <a:ext uri="{FF2B5EF4-FFF2-40B4-BE49-F238E27FC236}">
                <a16:creationId xmlns:a16="http://schemas.microsoft.com/office/drawing/2014/main" id="{668C2E0F-D956-4BE7-BA51-E61A129ECB71}"/>
              </a:ext>
            </a:extLst>
          </p:cNvPr>
          <p:cNvSpPr/>
          <p:nvPr/>
        </p:nvSpPr>
        <p:spPr>
          <a:xfrm>
            <a:off x="1581186" y="2816045"/>
            <a:ext cx="250470" cy="10153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8" name="Picture 2" descr="“computer icon”的图片搜索结果">
            <a:extLst>
              <a:ext uri="{FF2B5EF4-FFF2-40B4-BE49-F238E27FC236}">
                <a16:creationId xmlns:a16="http://schemas.microsoft.com/office/drawing/2014/main" id="{C650B674-4359-461F-8772-7134458DE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703" y="1229640"/>
            <a:ext cx="1474594" cy="147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33EFBDB0-3321-4195-B5C6-F310175BB1B2}"/>
              </a:ext>
            </a:extLst>
          </p:cNvPr>
          <p:cNvSpPr txBox="1"/>
          <p:nvPr/>
        </p:nvSpPr>
        <p:spPr>
          <a:xfrm>
            <a:off x="4316753" y="1571034"/>
            <a:ext cx="1289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observer</a:t>
            </a:r>
            <a:endParaRPr lang="zh-CN" altLang="en-US" dirty="0"/>
          </a:p>
        </p:txBody>
      </p:sp>
      <p:sp>
        <p:nvSpPr>
          <p:cNvPr id="20" name="箭头: 上 19">
            <a:extLst>
              <a:ext uri="{FF2B5EF4-FFF2-40B4-BE49-F238E27FC236}">
                <a16:creationId xmlns:a16="http://schemas.microsoft.com/office/drawing/2014/main" id="{71F26AC2-37CB-405E-BE7D-1639F665A7C7}"/>
              </a:ext>
            </a:extLst>
          </p:cNvPr>
          <p:cNvSpPr/>
          <p:nvPr/>
        </p:nvSpPr>
        <p:spPr>
          <a:xfrm>
            <a:off x="4782104" y="2786780"/>
            <a:ext cx="2627791" cy="822375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read all</a:t>
            </a:r>
            <a:endParaRPr lang="zh-CN" altLang="en-US" dirty="0"/>
          </a:p>
        </p:txBody>
      </p:sp>
      <p:pic>
        <p:nvPicPr>
          <p:cNvPr id="21" name="Picture 2" descr="“happy face icon”的图片搜索结果">
            <a:extLst>
              <a:ext uri="{FF2B5EF4-FFF2-40B4-BE49-F238E27FC236}">
                <a16:creationId xmlns:a16="http://schemas.microsoft.com/office/drawing/2014/main" id="{2A661741-96B6-48F7-A575-21A057273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167" y="1477870"/>
            <a:ext cx="461665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038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</a:t>
            </a:r>
            <a:r>
              <a:rPr lang="en-US" altLang="zh-CN" sz="3200" dirty="0"/>
              <a:t>onsistency model – eventual consistency</a:t>
            </a:r>
            <a:endParaRPr lang="en-US" sz="32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2B0A8-8223-41DA-B9DA-41BC094567B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4">
            <a:extLst>
              <a:ext uri="{FF2B5EF4-FFF2-40B4-BE49-F238E27FC236}">
                <a16:creationId xmlns:a16="http://schemas.microsoft.com/office/drawing/2014/main" id="{B509B50B-CCCD-4B0D-A8C2-73FB84FE3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449" y="3884895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7C835087-8A26-4ACC-A8CD-4ACDBD21B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524" y="3884895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>
            <a:extLst>
              <a:ext uri="{FF2B5EF4-FFF2-40B4-BE49-F238E27FC236}">
                <a16:creationId xmlns:a16="http://schemas.microsoft.com/office/drawing/2014/main" id="{4CF40511-138F-4CAE-9078-B28D9A911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81" y="3884895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>
            <a:extLst>
              <a:ext uri="{FF2B5EF4-FFF2-40B4-BE49-F238E27FC236}">
                <a16:creationId xmlns:a16="http://schemas.microsoft.com/office/drawing/2014/main" id="{B5597A50-C24F-4574-AC1C-BEC5611AE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599" y="3884895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“computer icon”的图片搜索结果">
            <a:extLst>
              <a:ext uri="{FF2B5EF4-FFF2-40B4-BE49-F238E27FC236}">
                <a16:creationId xmlns:a16="http://schemas.microsoft.com/office/drawing/2014/main" id="{71431D3A-1DA8-407B-9A73-DA3E366E0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023" y="1298960"/>
            <a:ext cx="1474594" cy="147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46DB1A6B-8BC1-480F-B3AF-633C2E5F87F9}"/>
              </a:ext>
            </a:extLst>
          </p:cNvPr>
          <p:cNvSpPr txBox="1"/>
          <p:nvPr/>
        </p:nvSpPr>
        <p:spPr>
          <a:xfrm>
            <a:off x="1509558" y="5706856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1</a:t>
            </a:r>
            <a:endParaRPr lang="zh-CN" altLang="en-US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CCF11670-4306-44E6-A5B7-42E264A8B45D}"/>
              </a:ext>
            </a:extLst>
          </p:cNvPr>
          <p:cNvSpPr txBox="1"/>
          <p:nvPr/>
        </p:nvSpPr>
        <p:spPr>
          <a:xfrm>
            <a:off x="4015824" y="5706856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AB6EBCDC-0192-4449-A8D6-B10AE6620630}"/>
              </a:ext>
            </a:extLst>
          </p:cNvPr>
          <p:cNvSpPr txBox="1"/>
          <p:nvPr/>
        </p:nvSpPr>
        <p:spPr>
          <a:xfrm>
            <a:off x="6410161" y="5706856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70DE19E3-3DB4-422C-A409-511E775831F0}"/>
              </a:ext>
            </a:extLst>
          </p:cNvPr>
          <p:cNvSpPr txBox="1"/>
          <p:nvPr/>
        </p:nvSpPr>
        <p:spPr>
          <a:xfrm>
            <a:off x="9091059" y="5706855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4</a:t>
            </a:r>
            <a:endParaRPr lang="zh-CN" altLang="en-US" dirty="0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D2BBC9A5-1AC9-4FEE-9251-C9FACA6848C6}"/>
              </a:ext>
            </a:extLst>
          </p:cNvPr>
          <p:cNvSpPr txBox="1"/>
          <p:nvPr/>
        </p:nvSpPr>
        <p:spPr>
          <a:xfrm>
            <a:off x="407951" y="1714299"/>
            <a:ext cx="87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client</a:t>
            </a:r>
            <a:endParaRPr lang="zh-CN" altLang="en-US" dirty="0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1821D451-A7AC-43BD-8968-E138857E9094}"/>
              </a:ext>
            </a:extLst>
          </p:cNvPr>
          <p:cNvSpPr txBox="1"/>
          <p:nvPr/>
        </p:nvSpPr>
        <p:spPr>
          <a:xfrm>
            <a:off x="424375" y="3007708"/>
            <a:ext cx="116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write(a)</a:t>
            </a:r>
            <a:endParaRPr lang="zh-CN" altLang="en-US" dirty="0"/>
          </a:p>
        </p:txBody>
      </p:sp>
      <p:sp>
        <p:nvSpPr>
          <p:cNvPr id="27" name="箭头: 下 26">
            <a:extLst>
              <a:ext uri="{FF2B5EF4-FFF2-40B4-BE49-F238E27FC236}">
                <a16:creationId xmlns:a16="http://schemas.microsoft.com/office/drawing/2014/main" id="{668C2E0F-D956-4BE7-BA51-E61A129ECB71}"/>
              </a:ext>
            </a:extLst>
          </p:cNvPr>
          <p:cNvSpPr/>
          <p:nvPr/>
        </p:nvSpPr>
        <p:spPr>
          <a:xfrm>
            <a:off x="1581186" y="2816045"/>
            <a:ext cx="250470" cy="10153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0F04B8E-F819-45D5-91DB-70FE16632841}"/>
              </a:ext>
            </a:extLst>
          </p:cNvPr>
          <p:cNvSpPr txBox="1"/>
          <p:nvPr/>
        </p:nvSpPr>
        <p:spPr>
          <a:xfrm>
            <a:off x="1706421" y="4343663"/>
            <a:ext cx="8550855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</a:rPr>
              <a:t>Perform synchronization</a:t>
            </a:r>
            <a:endParaRPr lang="zh-CN" altLang="en-US" sz="6000" dirty="0">
              <a:solidFill>
                <a:schemeClr val="bg1"/>
              </a:solidFill>
            </a:endParaRPr>
          </a:p>
        </p:txBody>
      </p:sp>
      <p:sp>
        <p:nvSpPr>
          <p:cNvPr id="21" name="箭头: 上 20">
            <a:extLst>
              <a:ext uri="{FF2B5EF4-FFF2-40B4-BE49-F238E27FC236}">
                <a16:creationId xmlns:a16="http://schemas.microsoft.com/office/drawing/2014/main" id="{DE6C3CEE-5B3B-4D4A-9333-EC9577F0A852}"/>
              </a:ext>
            </a:extLst>
          </p:cNvPr>
          <p:cNvSpPr/>
          <p:nvPr/>
        </p:nvSpPr>
        <p:spPr>
          <a:xfrm>
            <a:off x="1831656" y="2773554"/>
            <a:ext cx="250470" cy="1015339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B246BCB-D766-4C08-A785-3ACFC8A0DEFC}"/>
              </a:ext>
            </a:extLst>
          </p:cNvPr>
          <p:cNvSpPr txBox="1"/>
          <p:nvPr/>
        </p:nvSpPr>
        <p:spPr>
          <a:xfrm>
            <a:off x="2016320" y="3007708"/>
            <a:ext cx="601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ack</a:t>
            </a:r>
            <a:endParaRPr lang="zh-CN" altLang="en-US" dirty="0"/>
          </a:p>
        </p:txBody>
      </p:sp>
      <p:pic>
        <p:nvPicPr>
          <p:cNvPr id="23" name="Picture 2" descr="“computer icon”的图片搜索结果">
            <a:extLst>
              <a:ext uri="{FF2B5EF4-FFF2-40B4-BE49-F238E27FC236}">
                <a16:creationId xmlns:a16="http://schemas.microsoft.com/office/drawing/2014/main" id="{60AA91BE-06CA-4D3C-BA36-2682974F7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703" y="1229640"/>
            <a:ext cx="1474594" cy="147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E3740572-4406-434D-889F-C2F05CE33BAF}"/>
              </a:ext>
            </a:extLst>
          </p:cNvPr>
          <p:cNvSpPr txBox="1"/>
          <p:nvPr/>
        </p:nvSpPr>
        <p:spPr>
          <a:xfrm>
            <a:off x="4316753" y="1571034"/>
            <a:ext cx="1289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observer</a:t>
            </a:r>
            <a:endParaRPr lang="zh-CN" altLang="en-US" dirty="0"/>
          </a:p>
        </p:txBody>
      </p:sp>
      <p:sp>
        <p:nvSpPr>
          <p:cNvPr id="28" name="箭头: 上 27">
            <a:extLst>
              <a:ext uri="{FF2B5EF4-FFF2-40B4-BE49-F238E27FC236}">
                <a16:creationId xmlns:a16="http://schemas.microsoft.com/office/drawing/2014/main" id="{65B45800-A8D4-41AC-A25B-F2F7A5362E3E}"/>
              </a:ext>
            </a:extLst>
          </p:cNvPr>
          <p:cNvSpPr/>
          <p:nvPr/>
        </p:nvSpPr>
        <p:spPr>
          <a:xfrm>
            <a:off x="4782104" y="2786780"/>
            <a:ext cx="2627791" cy="822375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read all</a:t>
            </a:r>
            <a:endParaRPr lang="zh-CN" altLang="en-US" dirty="0"/>
          </a:p>
        </p:txBody>
      </p:sp>
      <p:pic>
        <p:nvPicPr>
          <p:cNvPr id="1028" name="Picture 4" descr="“said face icon”的图片搜索结果">
            <a:extLst>
              <a:ext uri="{FF2B5EF4-FFF2-40B4-BE49-F238E27FC236}">
                <a16:creationId xmlns:a16="http://schemas.microsoft.com/office/drawing/2014/main" id="{36B70826-E462-41FF-B0EF-6E7E8A235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262" y="1470418"/>
            <a:ext cx="497473" cy="49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758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</a:t>
            </a:r>
            <a:r>
              <a:rPr lang="en-US" altLang="zh-CN" sz="3200" dirty="0"/>
              <a:t>onsistency model – eventual consistency</a:t>
            </a:r>
            <a:endParaRPr lang="en-US" sz="32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2B0A8-8223-41DA-B9DA-41BC094567B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4">
            <a:extLst>
              <a:ext uri="{FF2B5EF4-FFF2-40B4-BE49-F238E27FC236}">
                <a16:creationId xmlns:a16="http://schemas.microsoft.com/office/drawing/2014/main" id="{B509B50B-CCCD-4B0D-A8C2-73FB84FE3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449" y="3884895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7C835087-8A26-4ACC-A8CD-4ACDBD21B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524" y="3884895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>
            <a:extLst>
              <a:ext uri="{FF2B5EF4-FFF2-40B4-BE49-F238E27FC236}">
                <a16:creationId xmlns:a16="http://schemas.microsoft.com/office/drawing/2014/main" id="{4CF40511-138F-4CAE-9078-B28D9A911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81" y="3884895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>
            <a:extLst>
              <a:ext uri="{FF2B5EF4-FFF2-40B4-BE49-F238E27FC236}">
                <a16:creationId xmlns:a16="http://schemas.microsoft.com/office/drawing/2014/main" id="{B5597A50-C24F-4574-AC1C-BEC5611AE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599" y="3884895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“computer icon”的图片搜索结果">
            <a:extLst>
              <a:ext uri="{FF2B5EF4-FFF2-40B4-BE49-F238E27FC236}">
                <a16:creationId xmlns:a16="http://schemas.microsoft.com/office/drawing/2014/main" id="{71431D3A-1DA8-407B-9A73-DA3E366E0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023" y="1298960"/>
            <a:ext cx="1474594" cy="147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46DB1A6B-8BC1-480F-B3AF-633C2E5F87F9}"/>
              </a:ext>
            </a:extLst>
          </p:cNvPr>
          <p:cNvSpPr txBox="1"/>
          <p:nvPr/>
        </p:nvSpPr>
        <p:spPr>
          <a:xfrm>
            <a:off x="1509558" y="5706856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1</a:t>
            </a:r>
            <a:endParaRPr lang="zh-CN" altLang="en-US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CCF11670-4306-44E6-A5B7-42E264A8B45D}"/>
              </a:ext>
            </a:extLst>
          </p:cNvPr>
          <p:cNvSpPr txBox="1"/>
          <p:nvPr/>
        </p:nvSpPr>
        <p:spPr>
          <a:xfrm>
            <a:off x="4015824" y="5706856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AB6EBCDC-0192-4449-A8D6-B10AE6620630}"/>
              </a:ext>
            </a:extLst>
          </p:cNvPr>
          <p:cNvSpPr txBox="1"/>
          <p:nvPr/>
        </p:nvSpPr>
        <p:spPr>
          <a:xfrm>
            <a:off x="6410161" y="5706856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70DE19E3-3DB4-422C-A409-511E775831F0}"/>
              </a:ext>
            </a:extLst>
          </p:cNvPr>
          <p:cNvSpPr txBox="1"/>
          <p:nvPr/>
        </p:nvSpPr>
        <p:spPr>
          <a:xfrm>
            <a:off x="9091059" y="5706855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4</a:t>
            </a:r>
            <a:endParaRPr lang="zh-CN" altLang="en-US" dirty="0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D2BBC9A5-1AC9-4FEE-9251-C9FACA6848C6}"/>
              </a:ext>
            </a:extLst>
          </p:cNvPr>
          <p:cNvSpPr txBox="1"/>
          <p:nvPr/>
        </p:nvSpPr>
        <p:spPr>
          <a:xfrm>
            <a:off x="407951" y="1714299"/>
            <a:ext cx="87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client</a:t>
            </a:r>
            <a:endParaRPr lang="zh-CN" altLang="en-US" dirty="0"/>
          </a:p>
        </p:txBody>
      </p:sp>
      <p:pic>
        <p:nvPicPr>
          <p:cNvPr id="17" name="Picture 2" descr="“computer icon”的图片搜索结果">
            <a:extLst>
              <a:ext uri="{FF2B5EF4-FFF2-40B4-BE49-F238E27FC236}">
                <a16:creationId xmlns:a16="http://schemas.microsoft.com/office/drawing/2014/main" id="{64EA728F-A130-4F07-B609-116F59B00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703" y="1229640"/>
            <a:ext cx="1474594" cy="147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D13A7CC1-DC9C-4EFD-83DD-7BEA60E78CCA}"/>
              </a:ext>
            </a:extLst>
          </p:cNvPr>
          <p:cNvSpPr txBox="1"/>
          <p:nvPr/>
        </p:nvSpPr>
        <p:spPr>
          <a:xfrm>
            <a:off x="4316753" y="1571034"/>
            <a:ext cx="1289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observer</a:t>
            </a:r>
            <a:endParaRPr lang="zh-CN" altLang="en-US" dirty="0"/>
          </a:p>
        </p:txBody>
      </p:sp>
      <p:sp>
        <p:nvSpPr>
          <p:cNvPr id="19" name="箭头: 上 18">
            <a:extLst>
              <a:ext uri="{FF2B5EF4-FFF2-40B4-BE49-F238E27FC236}">
                <a16:creationId xmlns:a16="http://schemas.microsoft.com/office/drawing/2014/main" id="{8D94CC0E-2581-4D2D-AFD4-87A7C18B0774}"/>
              </a:ext>
            </a:extLst>
          </p:cNvPr>
          <p:cNvSpPr/>
          <p:nvPr/>
        </p:nvSpPr>
        <p:spPr>
          <a:xfrm>
            <a:off x="4782104" y="2786780"/>
            <a:ext cx="2627791" cy="822375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read all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7C94176-CC1B-49D8-ACBC-9A7CDEE9E569}"/>
              </a:ext>
            </a:extLst>
          </p:cNvPr>
          <p:cNvSpPr txBox="1"/>
          <p:nvPr/>
        </p:nvSpPr>
        <p:spPr>
          <a:xfrm>
            <a:off x="7423463" y="1436092"/>
            <a:ext cx="4852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When the whole system performs sync over and there are no writes arrived. All reads will get same result. </a:t>
            </a:r>
            <a:endParaRPr lang="zh-CN" altLang="en-US" sz="2400" dirty="0"/>
          </a:p>
        </p:txBody>
      </p:sp>
      <p:pic>
        <p:nvPicPr>
          <p:cNvPr id="22" name="Picture 2" descr="“happy face icon”的图片搜索结果">
            <a:extLst>
              <a:ext uri="{FF2B5EF4-FFF2-40B4-BE49-F238E27FC236}">
                <a16:creationId xmlns:a16="http://schemas.microsoft.com/office/drawing/2014/main" id="{072848AE-9227-45A7-8E83-9DCC83869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167" y="1477870"/>
            <a:ext cx="461665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697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Outline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</a:p>
          <a:p>
            <a:r>
              <a:rPr lang="en-US" altLang="zh-CN" dirty="0"/>
              <a:t>Motivation</a:t>
            </a:r>
          </a:p>
          <a:p>
            <a:r>
              <a:rPr lang="en-US" altLang="zh-CN" dirty="0"/>
              <a:t>Consistency-Aware Durability</a:t>
            </a:r>
          </a:p>
          <a:p>
            <a:r>
              <a:rPr lang="en-US" altLang="zh-CN" dirty="0"/>
              <a:t>ORCA design</a:t>
            </a:r>
          </a:p>
          <a:p>
            <a:r>
              <a:rPr lang="en-US" altLang="zh-CN" dirty="0"/>
              <a:t>Evaluation</a:t>
            </a:r>
          </a:p>
          <a:p>
            <a:r>
              <a:rPr lang="en-US" altLang="zh-CN" dirty="0"/>
              <a:t>Conclusion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726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</a:t>
            </a:r>
            <a:r>
              <a:rPr lang="en-US" altLang="zh-CN" dirty="0"/>
              <a:t>onsistency Model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2B0A8-8223-41DA-B9DA-41BC094567B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A308651-7C08-463C-BDC4-7FDC435FCC99}"/>
              </a:ext>
            </a:extLst>
          </p:cNvPr>
          <p:cNvSpPr/>
          <p:nvPr/>
        </p:nvSpPr>
        <p:spPr>
          <a:xfrm>
            <a:off x="2040751" y="1602402"/>
            <a:ext cx="76200" cy="454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F48D835-40EF-4E14-A992-AFA497B5D216}"/>
              </a:ext>
            </a:extLst>
          </p:cNvPr>
          <p:cNvSpPr txBox="1"/>
          <p:nvPr/>
        </p:nvSpPr>
        <p:spPr>
          <a:xfrm>
            <a:off x="1681106" y="1069695"/>
            <a:ext cx="8445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strong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9C79D59-9436-4D19-A0F3-9F9BFCAD7E4A}"/>
              </a:ext>
            </a:extLst>
          </p:cNvPr>
          <p:cNvSpPr txBox="1"/>
          <p:nvPr/>
        </p:nvSpPr>
        <p:spPr>
          <a:xfrm>
            <a:off x="1739879" y="6230638"/>
            <a:ext cx="733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weak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8DB6FA69-A830-4FFD-A08A-C7B47A50DC66}"/>
              </a:ext>
            </a:extLst>
          </p:cNvPr>
          <p:cNvSpPr/>
          <p:nvPr/>
        </p:nvSpPr>
        <p:spPr>
          <a:xfrm>
            <a:off x="1941105" y="1489512"/>
            <a:ext cx="257908" cy="25790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290C8750-0710-4CC7-B957-285BBF04C5DB}"/>
              </a:ext>
            </a:extLst>
          </p:cNvPr>
          <p:cNvSpPr/>
          <p:nvPr/>
        </p:nvSpPr>
        <p:spPr>
          <a:xfrm>
            <a:off x="1941104" y="2202991"/>
            <a:ext cx="257908" cy="25790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E9863BEE-8381-463E-9B5B-88DB85AB3B04}"/>
              </a:ext>
            </a:extLst>
          </p:cNvPr>
          <p:cNvSpPr/>
          <p:nvPr/>
        </p:nvSpPr>
        <p:spPr>
          <a:xfrm>
            <a:off x="1951601" y="3138232"/>
            <a:ext cx="257908" cy="25790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29D55109-220E-4743-9C25-4A0C0C143FDB}"/>
              </a:ext>
            </a:extLst>
          </p:cNvPr>
          <p:cNvSpPr/>
          <p:nvPr/>
        </p:nvSpPr>
        <p:spPr>
          <a:xfrm>
            <a:off x="1951892" y="4076895"/>
            <a:ext cx="257908" cy="25790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F8B0A232-2742-46DD-BCE4-44BD2BEE9C55}"/>
              </a:ext>
            </a:extLst>
          </p:cNvPr>
          <p:cNvSpPr/>
          <p:nvPr/>
        </p:nvSpPr>
        <p:spPr>
          <a:xfrm>
            <a:off x="1951892" y="5962676"/>
            <a:ext cx="257908" cy="25790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D7842813-5163-4E77-A7AC-5F6F7632EE46}"/>
              </a:ext>
            </a:extLst>
          </p:cNvPr>
          <p:cNvSpPr/>
          <p:nvPr/>
        </p:nvSpPr>
        <p:spPr>
          <a:xfrm>
            <a:off x="1941104" y="4987480"/>
            <a:ext cx="257908" cy="25790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CB372B6-0551-4FDE-86F6-F11681784663}"/>
              </a:ext>
            </a:extLst>
          </p:cNvPr>
          <p:cNvSpPr txBox="1"/>
          <p:nvPr/>
        </p:nvSpPr>
        <p:spPr>
          <a:xfrm>
            <a:off x="2216597" y="1453280"/>
            <a:ext cx="9707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linearizable: serializability, a guarantee about transactions, or groups of one or more operations over one or more objects. </a:t>
            </a:r>
            <a:endParaRPr lang="zh-CN" altLang="en-US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7EB4938-56F6-49C9-8CDC-4578D6D8DCAA}"/>
              </a:ext>
            </a:extLst>
          </p:cNvPr>
          <p:cNvSpPr txBox="1"/>
          <p:nvPr/>
        </p:nvSpPr>
        <p:spPr>
          <a:xfrm>
            <a:off x="2287871" y="2135109"/>
            <a:ext cx="9635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sequential: a guarantee about inner order of transactions (threads). 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4351DBB-D772-4C25-A949-D37D81827B20}"/>
              </a:ext>
            </a:extLst>
          </p:cNvPr>
          <p:cNvSpPr txBox="1"/>
          <p:nvPr/>
        </p:nvSpPr>
        <p:spPr>
          <a:xfrm>
            <a:off x="2287870" y="3079648"/>
            <a:ext cx="5673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causal+:  causal consistency + convergent conflict handling </a:t>
            </a:r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818B6A76-EC32-4130-884D-6487E4C651BD}"/>
              </a:ext>
            </a:extLst>
          </p:cNvPr>
          <p:cNvSpPr txBox="1"/>
          <p:nvPr/>
        </p:nvSpPr>
        <p:spPr>
          <a:xfrm>
            <a:off x="2287870" y="4027802"/>
            <a:ext cx="5709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causal: a guarantee about causal relationship of operations</a:t>
            </a:r>
            <a:endParaRPr lang="zh-CN" alt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403258F-F1F7-4150-BA9C-88B2D54AE127}"/>
              </a:ext>
            </a:extLst>
          </p:cNvPr>
          <p:cNvSpPr txBox="1"/>
          <p:nvPr/>
        </p:nvSpPr>
        <p:spPr>
          <a:xfrm>
            <a:off x="2287870" y="4966594"/>
            <a:ext cx="652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monotonic reads: a guarantee of getting monotonic version of data </a:t>
            </a:r>
            <a:endParaRPr lang="zh-CN" altLang="en-US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1EA841E4-AEC6-405E-A96E-B082B3117804}"/>
              </a:ext>
            </a:extLst>
          </p:cNvPr>
          <p:cNvSpPr txBox="1"/>
          <p:nvPr/>
        </p:nvSpPr>
        <p:spPr>
          <a:xfrm>
            <a:off x="2287870" y="5921141"/>
            <a:ext cx="5955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eventual: a guarantee of  eventual state within a certain time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8233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Durability Models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2B0A8-8223-41DA-B9DA-41BC094567B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2032749-B1D6-4D62-BD4C-7D40D2CF0421}"/>
              </a:ext>
            </a:extLst>
          </p:cNvPr>
          <p:cNvSpPr txBox="1"/>
          <p:nvPr/>
        </p:nvSpPr>
        <p:spPr>
          <a:xfrm>
            <a:off x="838200" y="1579930"/>
            <a:ext cx="100632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It determines how writes are 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replicated</a:t>
            </a:r>
            <a:r>
              <a:rPr lang="en-US" altLang="zh-CN" sz="2400" dirty="0"/>
              <a:t> and 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persisted</a:t>
            </a:r>
            <a:r>
              <a:rPr lang="en-US" altLang="zh-CN" sz="2400" dirty="0"/>
              <a:t>.</a:t>
            </a:r>
          </a:p>
          <a:p>
            <a:endParaRPr lang="en-US" altLang="zh-CN" sz="2400" dirty="0"/>
          </a:p>
          <a:p>
            <a:r>
              <a:rPr lang="en-US" altLang="zh-CN" sz="2400" dirty="0">
                <a:solidFill>
                  <a:schemeClr val="bg1"/>
                </a:solidFill>
              </a:rPr>
              <a:t>Durability model has strong implications on both consistency and performance.</a:t>
            </a:r>
          </a:p>
        </p:txBody>
      </p:sp>
    </p:spTree>
    <p:extLst>
      <p:ext uri="{BB962C8B-B14F-4D97-AF65-F5344CB8AC3E}">
        <p14:creationId xmlns:p14="http://schemas.microsoft.com/office/powerpoint/2010/main" val="184102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Durability Models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2B0A8-8223-41DA-B9DA-41BC094567B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2032749-B1D6-4D62-BD4C-7D40D2CF0421}"/>
              </a:ext>
            </a:extLst>
          </p:cNvPr>
          <p:cNvSpPr txBox="1"/>
          <p:nvPr/>
        </p:nvSpPr>
        <p:spPr>
          <a:xfrm>
            <a:off x="838200" y="1579930"/>
            <a:ext cx="100632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It determines how writes are 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replicated</a:t>
            </a:r>
            <a:r>
              <a:rPr lang="en-US" altLang="zh-CN" sz="2400" dirty="0"/>
              <a:t> and 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persisted</a:t>
            </a:r>
            <a:r>
              <a:rPr lang="en-US" altLang="zh-CN" sz="2400" dirty="0"/>
              <a:t>.</a:t>
            </a:r>
          </a:p>
          <a:p>
            <a:endParaRPr lang="en-US" altLang="zh-CN" sz="2400" dirty="0"/>
          </a:p>
          <a:p>
            <a:r>
              <a:rPr lang="en-US" altLang="zh-CN" sz="2400" dirty="0"/>
              <a:t>Durability model has strong implications on both 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consistency</a:t>
            </a:r>
            <a:r>
              <a:rPr lang="en-US" altLang="zh-CN" sz="2400" dirty="0"/>
              <a:t> and 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performance</a:t>
            </a:r>
            <a:r>
              <a:rPr lang="en-US" altLang="zh-CN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2392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widely used durability model</a:t>
            </a:r>
            <a:r>
              <a:rPr lang="en-US" altLang="zh-CN" dirty="0"/>
              <a:t>s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2B0A8-8223-41DA-B9DA-41BC094567B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72DF51E-7A29-416F-A599-61D8DE387621}"/>
              </a:ext>
            </a:extLst>
          </p:cNvPr>
          <p:cNvSpPr txBox="1"/>
          <p:nvPr/>
        </p:nvSpPr>
        <p:spPr>
          <a:xfrm>
            <a:off x="1256573" y="1238980"/>
            <a:ext cx="4003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Synchronous durability</a:t>
            </a:r>
            <a:endParaRPr lang="zh-CN" altLang="en-US" sz="3200" dirty="0"/>
          </a:p>
        </p:txBody>
      </p:sp>
      <p:pic>
        <p:nvPicPr>
          <p:cNvPr id="3074" name="Picture 2" descr="“computer icon”的图片搜索结果">
            <a:extLst>
              <a:ext uri="{FF2B5EF4-FFF2-40B4-BE49-F238E27FC236}">
                <a16:creationId xmlns:a16="http://schemas.microsoft.com/office/drawing/2014/main" id="{58FEFFAD-8E5A-4595-B2E5-70FA9D87C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87" y="2544149"/>
            <a:ext cx="2332857" cy="233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“server icon”的图片搜索结果">
            <a:extLst>
              <a:ext uri="{FF2B5EF4-FFF2-40B4-BE49-F238E27FC236}">
                <a16:creationId xmlns:a16="http://schemas.microsoft.com/office/drawing/2014/main" id="{BB4C0C9D-8499-48E1-8878-5D3F3F569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958" y="1888616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“server icon”的图片搜索结果">
            <a:extLst>
              <a:ext uri="{FF2B5EF4-FFF2-40B4-BE49-F238E27FC236}">
                <a16:creationId xmlns:a16="http://schemas.microsoft.com/office/drawing/2014/main" id="{4AE0C6E2-349D-404D-8B21-5407B3086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252" y="4122483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箭头: 右 11">
            <a:extLst>
              <a:ext uri="{FF2B5EF4-FFF2-40B4-BE49-F238E27FC236}">
                <a16:creationId xmlns:a16="http://schemas.microsoft.com/office/drawing/2014/main" id="{53CFC8E3-9CC8-4228-99EC-C4440A09C6F2}"/>
              </a:ext>
            </a:extLst>
          </p:cNvPr>
          <p:cNvSpPr/>
          <p:nvPr/>
        </p:nvSpPr>
        <p:spPr>
          <a:xfrm rot="20823821">
            <a:off x="4168692" y="3052969"/>
            <a:ext cx="3525958" cy="377508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1B577B3C-518B-44D3-BBA2-510172E10F92}"/>
              </a:ext>
            </a:extLst>
          </p:cNvPr>
          <p:cNvSpPr/>
          <p:nvPr/>
        </p:nvSpPr>
        <p:spPr>
          <a:xfrm>
            <a:off x="10859227" y="1455116"/>
            <a:ext cx="76200" cy="454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0D5181F7-A6C3-44E9-A698-CF5BCEF39D43}"/>
              </a:ext>
            </a:extLst>
          </p:cNvPr>
          <p:cNvSpPr/>
          <p:nvPr/>
        </p:nvSpPr>
        <p:spPr>
          <a:xfrm>
            <a:off x="5553720" y="2850362"/>
            <a:ext cx="377952" cy="345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63CD58E-2ADB-4E10-AF96-A531EB3BE3BE}"/>
              </a:ext>
            </a:extLst>
          </p:cNvPr>
          <p:cNvSpPr txBox="1"/>
          <p:nvPr/>
        </p:nvSpPr>
        <p:spPr>
          <a:xfrm>
            <a:off x="5426957" y="3196302"/>
            <a:ext cx="672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write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CABE40E-28B0-476A-ACCC-A68223612810}"/>
              </a:ext>
            </a:extLst>
          </p:cNvPr>
          <p:cNvSpPr txBox="1"/>
          <p:nvPr/>
        </p:nvSpPr>
        <p:spPr>
          <a:xfrm>
            <a:off x="2656079" y="4877006"/>
            <a:ext cx="87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client</a:t>
            </a:r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F4D79424-F035-4680-A78F-E156E99AFD35}"/>
              </a:ext>
            </a:extLst>
          </p:cNvPr>
          <p:cNvSpPr txBox="1"/>
          <p:nvPr/>
        </p:nvSpPr>
        <p:spPr>
          <a:xfrm>
            <a:off x="8416838" y="3660818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1</a:t>
            </a:r>
            <a:endParaRPr lang="zh-CN" altLang="en-US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6C2137A6-89C1-4A33-8873-E36FB66C5AAF}"/>
              </a:ext>
            </a:extLst>
          </p:cNvPr>
          <p:cNvSpPr txBox="1"/>
          <p:nvPr/>
        </p:nvSpPr>
        <p:spPr>
          <a:xfrm>
            <a:off x="8393974" y="5894685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E653BDD0-BF28-41A0-937D-FB56A0DA3DA4}"/>
              </a:ext>
            </a:extLst>
          </p:cNvPr>
          <p:cNvSpPr txBox="1"/>
          <p:nvPr/>
        </p:nvSpPr>
        <p:spPr>
          <a:xfrm>
            <a:off x="9615168" y="1217226"/>
            <a:ext cx="1239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D58182EC-2B0E-41BF-BC62-329C8F476CE2}"/>
              </a:ext>
            </a:extLst>
          </p:cNvPr>
          <p:cNvSpPr txBox="1"/>
          <p:nvPr/>
        </p:nvSpPr>
        <p:spPr>
          <a:xfrm>
            <a:off x="11119494" y="1237075"/>
            <a:ext cx="676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7269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widely used durability models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2B0A8-8223-41DA-B9DA-41BC094567B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72DF51E-7A29-416F-A599-61D8DE387621}"/>
              </a:ext>
            </a:extLst>
          </p:cNvPr>
          <p:cNvSpPr txBox="1"/>
          <p:nvPr/>
        </p:nvSpPr>
        <p:spPr>
          <a:xfrm>
            <a:off x="1256573" y="1238980"/>
            <a:ext cx="4003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Synchronous durability</a:t>
            </a:r>
            <a:endParaRPr lang="zh-CN" altLang="en-US" sz="3200" dirty="0"/>
          </a:p>
        </p:txBody>
      </p:sp>
      <p:pic>
        <p:nvPicPr>
          <p:cNvPr id="3074" name="Picture 2" descr="“computer icon”的图片搜索结果">
            <a:extLst>
              <a:ext uri="{FF2B5EF4-FFF2-40B4-BE49-F238E27FC236}">
                <a16:creationId xmlns:a16="http://schemas.microsoft.com/office/drawing/2014/main" id="{58FEFFAD-8E5A-4595-B2E5-70FA9D87C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87" y="2544149"/>
            <a:ext cx="2332857" cy="233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“server icon”的图片搜索结果">
            <a:extLst>
              <a:ext uri="{FF2B5EF4-FFF2-40B4-BE49-F238E27FC236}">
                <a16:creationId xmlns:a16="http://schemas.microsoft.com/office/drawing/2014/main" id="{BB4C0C9D-8499-48E1-8878-5D3F3F569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958" y="1888616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“server icon”的图片搜索结果">
            <a:extLst>
              <a:ext uri="{FF2B5EF4-FFF2-40B4-BE49-F238E27FC236}">
                <a16:creationId xmlns:a16="http://schemas.microsoft.com/office/drawing/2014/main" id="{4AE0C6E2-349D-404D-8B21-5407B3086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252" y="4122483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箭头: 右 11">
            <a:extLst>
              <a:ext uri="{FF2B5EF4-FFF2-40B4-BE49-F238E27FC236}">
                <a16:creationId xmlns:a16="http://schemas.microsoft.com/office/drawing/2014/main" id="{53CFC8E3-9CC8-4228-99EC-C4440A09C6F2}"/>
              </a:ext>
            </a:extLst>
          </p:cNvPr>
          <p:cNvSpPr/>
          <p:nvPr/>
        </p:nvSpPr>
        <p:spPr>
          <a:xfrm rot="20823821">
            <a:off x="4168692" y="3052969"/>
            <a:ext cx="3525958" cy="377508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1B577B3C-518B-44D3-BBA2-510172E10F92}"/>
              </a:ext>
            </a:extLst>
          </p:cNvPr>
          <p:cNvSpPr/>
          <p:nvPr/>
        </p:nvSpPr>
        <p:spPr>
          <a:xfrm>
            <a:off x="10859227" y="1455116"/>
            <a:ext cx="76200" cy="454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0D5181F7-A6C3-44E9-A698-CF5BCEF39D43}"/>
              </a:ext>
            </a:extLst>
          </p:cNvPr>
          <p:cNvSpPr/>
          <p:nvPr/>
        </p:nvSpPr>
        <p:spPr>
          <a:xfrm>
            <a:off x="5553720" y="2850362"/>
            <a:ext cx="377952" cy="345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63CD58E-2ADB-4E10-AF96-A531EB3BE3BE}"/>
              </a:ext>
            </a:extLst>
          </p:cNvPr>
          <p:cNvSpPr txBox="1"/>
          <p:nvPr/>
        </p:nvSpPr>
        <p:spPr>
          <a:xfrm>
            <a:off x="5426957" y="3196302"/>
            <a:ext cx="672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write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CABE40E-28B0-476A-ACCC-A68223612810}"/>
              </a:ext>
            </a:extLst>
          </p:cNvPr>
          <p:cNvSpPr txBox="1"/>
          <p:nvPr/>
        </p:nvSpPr>
        <p:spPr>
          <a:xfrm>
            <a:off x="2656079" y="4877006"/>
            <a:ext cx="87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client</a:t>
            </a:r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F4D79424-F035-4680-A78F-E156E99AFD35}"/>
              </a:ext>
            </a:extLst>
          </p:cNvPr>
          <p:cNvSpPr txBox="1"/>
          <p:nvPr/>
        </p:nvSpPr>
        <p:spPr>
          <a:xfrm>
            <a:off x="8416838" y="3660818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1</a:t>
            </a:r>
            <a:endParaRPr lang="zh-CN" altLang="en-US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6C2137A6-89C1-4A33-8873-E36FB66C5AAF}"/>
              </a:ext>
            </a:extLst>
          </p:cNvPr>
          <p:cNvSpPr txBox="1"/>
          <p:nvPr/>
        </p:nvSpPr>
        <p:spPr>
          <a:xfrm>
            <a:off x="8393974" y="5894685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BE5B3D35-64E2-4641-A388-CAD4E121820D}"/>
              </a:ext>
            </a:extLst>
          </p:cNvPr>
          <p:cNvSpPr/>
          <p:nvPr/>
        </p:nvSpPr>
        <p:spPr>
          <a:xfrm>
            <a:off x="10077943" y="2799596"/>
            <a:ext cx="377952" cy="345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C58A86BF-B3C8-4526-BD5E-612A6E288363}"/>
              </a:ext>
            </a:extLst>
          </p:cNvPr>
          <p:cNvSpPr/>
          <p:nvPr/>
        </p:nvSpPr>
        <p:spPr>
          <a:xfrm>
            <a:off x="10077943" y="4877006"/>
            <a:ext cx="377952" cy="345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E653BDD0-BF28-41A0-937D-FB56A0DA3DA4}"/>
              </a:ext>
            </a:extLst>
          </p:cNvPr>
          <p:cNvSpPr txBox="1"/>
          <p:nvPr/>
        </p:nvSpPr>
        <p:spPr>
          <a:xfrm>
            <a:off x="9615168" y="1217226"/>
            <a:ext cx="1239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D58182EC-2B0E-41BF-BC62-329C8F476CE2}"/>
              </a:ext>
            </a:extLst>
          </p:cNvPr>
          <p:cNvSpPr txBox="1"/>
          <p:nvPr/>
        </p:nvSpPr>
        <p:spPr>
          <a:xfrm>
            <a:off x="11119494" y="1237075"/>
            <a:ext cx="676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1E3EDE2A-31A4-49BF-9C14-52A6B4B2421C}"/>
              </a:ext>
            </a:extLst>
          </p:cNvPr>
          <p:cNvSpPr txBox="1"/>
          <p:nvPr/>
        </p:nvSpPr>
        <p:spPr>
          <a:xfrm>
            <a:off x="251956" y="2683871"/>
            <a:ext cx="1907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Sync replicate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872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widely used durability models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2B0A8-8223-41DA-B9DA-41BC094567B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72DF51E-7A29-416F-A599-61D8DE387621}"/>
              </a:ext>
            </a:extLst>
          </p:cNvPr>
          <p:cNvSpPr txBox="1"/>
          <p:nvPr/>
        </p:nvSpPr>
        <p:spPr>
          <a:xfrm>
            <a:off x="1256573" y="1238980"/>
            <a:ext cx="4003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Synchronous durability</a:t>
            </a:r>
            <a:endParaRPr lang="zh-CN" altLang="en-US" sz="3200" dirty="0"/>
          </a:p>
        </p:txBody>
      </p:sp>
      <p:pic>
        <p:nvPicPr>
          <p:cNvPr id="3074" name="Picture 2" descr="“computer icon”的图片搜索结果">
            <a:extLst>
              <a:ext uri="{FF2B5EF4-FFF2-40B4-BE49-F238E27FC236}">
                <a16:creationId xmlns:a16="http://schemas.microsoft.com/office/drawing/2014/main" id="{58FEFFAD-8E5A-4595-B2E5-70FA9D87C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87" y="2544149"/>
            <a:ext cx="2332857" cy="233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“server icon”的图片搜索结果">
            <a:extLst>
              <a:ext uri="{FF2B5EF4-FFF2-40B4-BE49-F238E27FC236}">
                <a16:creationId xmlns:a16="http://schemas.microsoft.com/office/drawing/2014/main" id="{BB4C0C9D-8499-48E1-8878-5D3F3F569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958" y="1888616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“server icon”的图片搜索结果">
            <a:extLst>
              <a:ext uri="{FF2B5EF4-FFF2-40B4-BE49-F238E27FC236}">
                <a16:creationId xmlns:a16="http://schemas.microsoft.com/office/drawing/2014/main" id="{4AE0C6E2-349D-404D-8B21-5407B3086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252" y="4122483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箭头: 右 11">
            <a:extLst>
              <a:ext uri="{FF2B5EF4-FFF2-40B4-BE49-F238E27FC236}">
                <a16:creationId xmlns:a16="http://schemas.microsoft.com/office/drawing/2014/main" id="{53CFC8E3-9CC8-4228-99EC-C4440A09C6F2}"/>
              </a:ext>
            </a:extLst>
          </p:cNvPr>
          <p:cNvSpPr/>
          <p:nvPr/>
        </p:nvSpPr>
        <p:spPr>
          <a:xfrm rot="20823821">
            <a:off x="4168692" y="3052969"/>
            <a:ext cx="3525958" cy="377508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1B577B3C-518B-44D3-BBA2-510172E10F92}"/>
              </a:ext>
            </a:extLst>
          </p:cNvPr>
          <p:cNvSpPr/>
          <p:nvPr/>
        </p:nvSpPr>
        <p:spPr>
          <a:xfrm>
            <a:off x="10859227" y="1455116"/>
            <a:ext cx="76200" cy="454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0D5181F7-A6C3-44E9-A698-CF5BCEF39D43}"/>
              </a:ext>
            </a:extLst>
          </p:cNvPr>
          <p:cNvSpPr/>
          <p:nvPr/>
        </p:nvSpPr>
        <p:spPr>
          <a:xfrm>
            <a:off x="5553720" y="2850362"/>
            <a:ext cx="377952" cy="345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63CD58E-2ADB-4E10-AF96-A531EB3BE3BE}"/>
              </a:ext>
            </a:extLst>
          </p:cNvPr>
          <p:cNvSpPr txBox="1"/>
          <p:nvPr/>
        </p:nvSpPr>
        <p:spPr>
          <a:xfrm>
            <a:off x="5426957" y="3196302"/>
            <a:ext cx="672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write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CABE40E-28B0-476A-ACCC-A68223612810}"/>
              </a:ext>
            </a:extLst>
          </p:cNvPr>
          <p:cNvSpPr txBox="1"/>
          <p:nvPr/>
        </p:nvSpPr>
        <p:spPr>
          <a:xfrm>
            <a:off x="2656079" y="4877006"/>
            <a:ext cx="87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client</a:t>
            </a:r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F4D79424-F035-4680-A78F-E156E99AFD35}"/>
              </a:ext>
            </a:extLst>
          </p:cNvPr>
          <p:cNvSpPr txBox="1"/>
          <p:nvPr/>
        </p:nvSpPr>
        <p:spPr>
          <a:xfrm>
            <a:off x="8416838" y="3660818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1</a:t>
            </a:r>
            <a:endParaRPr lang="zh-CN" altLang="en-US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6C2137A6-89C1-4A33-8873-E36FB66C5AAF}"/>
              </a:ext>
            </a:extLst>
          </p:cNvPr>
          <p:cNvSpPr txBox="1"/>
          <p:nvPr/>
        </p:nvSpPr>
        <p:spPr>
          <a:xfrm>
            <a:off x="8393974" y="5894685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BE5B3D35-64E2-4641-A388-CAD4E121820D}"/>
              </a:ext>
            </a:extLst>
          </p:cNvPr>
          <p:cNvSpPr/>
          <p:nvPr/>
        </p:nvSpPr>
        <p:spPr>
          <a:xfrm>
            <a:off x="10077943" y="2799596"/>
            <a:ext cx="377952" cy="345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箭头: 右 24">
            <a:extLst>
              <a:ext uri="{FF2B5EF4-FFF2-40B4-BE49-F238E27FC236}">
                <a16:creationId xmlns:a16="http://schemas.microsoft.com/office/drawing/2014/main" id="{38E113E9-D35F-4D35-9A81-2C91F1C113E2}"/>
              </a:ext>
            </a:extLst>
          </p:cNvPr>
          <p:cNvSpPr/>
          <p:nvPr/>
        </p:nvSpPr>
        <p:spPr>
          <a:xfrm>
            <a:off x="10703779" y="2870022"/>
            <a:ext cx="463296" cy="211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B4CF26C0-F762-49FC-99AC-BBDFDA51A6DB}"/>
              </a:ext>
            </a:extLst>
          </p:cNvPr>
          <p:cNvSpPr/>
          <p:nvPr/>
        </p:nvSpPr>
        <p:spPr>
          <a:xfrm>
            <a:off x="11370227" y="2799596"/>
            <a:ext cx="377952" cy="345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C58A86BF-B3C8-4526-BD5E-612A6E288363}"/>
              </a:ext>
            </a:extLst>
          </p:cNvPr>
          <p:cNvSpPr/>
          <p:nvPr/>
        </p:nvSpPr>
        <p:spPr>
          <a:xfrm>
            <a:off x="10077943" y="4877006"/>
            <a:ext cx="377952" cy="345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箭头: 右 38">
            <a:extLst>
              <a:ext uri="{FF2B5EF4-FFF2-40B4-BE49-F238E27FC236}">
                <a16:creationId xmlns:a16="http://schemas.microsoft.com/office/drawing/2014/main" id="{BC329127-7FF4-4806-8209-A18C0571B022}"/>
              </a:ext>
            </a:extLst>
          </p:cNvPr>
          <p:cNvSpPr/>
          <p:nvPr/>
        </p:nvSpPr>
        <p:spPr>
          <a:xfrm>
            <a:off x="10703779" y="4947432"/>
            <a:ext cx="463296" cy="211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C4613D3E-FE9E-489A-84BE-9BAB2390A4AA}"/>
              </a:ext>
            </a:extLst>
          </p:cNvPr>
          <p:cNvSpPr/>
          <p:nvPr/>
        </p:nvSpPr>
        <p:spPr>
          <a:xfrm>
            <a:off x="11370227" y="4877006"/>
            <a:ext cx="377952" cy="345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E653BDD0-BF28-41A0-937D-FB56A0DA3DA4}"/>
              </a:ext>
            </a:extLst>
          </p:cNvPr>
          <p:cNvSpPr txBox="1"/>
          <p:nvPr/>
        </p:nvSpPr>
        <p:spPr>
          <a:xfrm>
            <a:off x="9615168" y="1217226"/>
            <a:ext cx="1239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D58182EC-2B0E-41BF-BC62-329C8F476CE2}"/>
              </a:ext>
            </a:extLst>
          </p:cNvPr>
          <p:cNvSpPr txBox="1"/>
          <p:nvPr/>
        </p:nvSpPr>
        <p:spPr>
          <a:xfrm>
            <a:off x="11119494" y="1237075"/>
            <a:ext cx="676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1E3EDE2A-31A4-49BF-9C14-52A6B4B2421C}"/>
              </a:ext>
            </a:extLst>
          </p:cNvPr>
          <p:cNvSpPr txBox="1"/>
          <p:nvPr/>
        </p:nvSpPr>
        <p:spPr>
          <a:xfrm>
            <a:off x="251956" y="2683871"/>
            <a:ext cx="1907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Sync replicate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6889F44D-210F-4AFA-AD08-0B5B3BDDAF90}"/>
              </a:ext>
            </a:extLst>
          </p:cNvPr>
          <p:cNvSpPr txBox="1"/>
          <p:nvPr/>
        </p:nvSpPr>
        <p:spPr>
          <a:xfrm>
            <a:off x="279089" y="3081850"/>
            <a:ext cx="1650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Sync persist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85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widely used durability models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2B0A8-8223-41DA-B9DA-41BC094567B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72DF51E-7A29-416F-A599-61D8DE387621}"/>
              </a:ext>
            </a:extLst>
          </p:cNvPr>
          <p:cNvSpPr txBox="1"/>
          <p:nvPr/>
        </p:nvSpPr>
        <p:spPr>
          <a:xfrm>
            <a:off x="1256573" y="1238980"/>
            <a:ext cx="4003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Synchronous durability</a:t>
            </a:r>
            <a:endParaRPr lang="zh-CN" altLang="en-US" sz="3200" dirty="0"/>
          </a:p>
        </p:txBody>
      </p:sp>
      <p:pic>
        <p:nvPicPr>
          <p:cNvPr id="3074" name="Picture 2" descr="“computer icon”的图片搜索结果">
            <a:extLst>
              <a:ext uri="{FF2B5EF4-FFF2-40B4-BE49-F238E27FC236}">
                <a16:creationId xmlns:a16="http://schemas.microsoft.com/office/drawing/2014/main" id="{58FEFFAD-8E5A-4595-B2E5-70FA9D87C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87" y="2544149"/>
            <a:ext cx="2332857" cy="233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“server icon”的图片搜索结果">
            <a:extLst>
              <a:ext uri="{FF2B5EF4-FFF2-40B4-BE49-F238E27FC236}">
                <a16:creationId xmlns:a16="http://schemas.microsoft.com/office/drawing/2014/main" id="{BB4C0C9D-8499-48E1-8878-5D3F3F569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958" y="1888616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“server icon”的图片搜索结果">
            <a:extLst>
              <a:ext uri="{FF2B5EF4-FFF2-40B4-BE49-F238E27FC236}">
                <a16:creationId xmlns:a16="http://schemas.microsoft.com/office/drawing/2014/main" id="{4AE0C6E2-349D-404D-8B21-5407B3086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252" y="4122483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箭头: 右 11">
            <a:extLst>
              <a:ext uri="{FF2B5EF4-FFF2-40B4-BE49-F238E27FC236}">
                <a16:creationId xmlns:a16="http://schemas.microsoft.com/office/drawing/2014/main" id="{53CFC8E3-9CC8-4228-99EC-C4440A09C6F2}"/>
              </a:ext>
            </a:extLst>
          </p:cNvPr>
          <p:cNvSpPr/>
          <p:nvPr/>
        </p:nvSpPr>
        <p:spPr>
          <a:xfrm rot="20823821">
            <a:off x="4168692" y="3052969"/>
            <a:ext cx="3525958" cy="377508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1B577B3C-518B-44D3-BBA2-510172E10F92}"/>
              </a:ext>
            </a:extLst>
          </p:cNvPr>
          <p:cNvSpPr/>
          <p:nvPr/>
        </p:nvSpPr>
        <p:spPr>
          <a:xfrm>
            <a:off x="10859227" y="1455116"/>
            <a:ext cx="76200" cy="454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0D5181F7-A6C3-44E9-A698-CF5BCEF39D43}"/>
              </a:ext>
            </a:extLst>
          </p:cNvPr>
          <p:cNvSpPr/>
          <p:nvPr/>
        </p:nvSpPr>
        <p:spPr>
          <a:xfrm>
            <a:off x="5553720" y="2850362"/>
            <a:ext cx="377952" cy="345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63CD58E-2ADB-4E10-AF96-A531EB3BE3BE}"/>
              </a:ext>
            </a:extLst>
          </p:cNvPr>
          <p:cNvSpPr txBox="1"/>
          <p:nvPr/>
        </p:nvSpPr>
        <p:spPr>
          <a:xfrm>
            <a:off x="5426957" y="3196302"/>
            <a:ext cx="672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write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CABE40E-28B0-476A-ACCC-A68223612810}"/>
              </a:ext>
            </a:extLst>
          </p:cNvPr>
          <p:cNvSpPr txBox="1"/>
          <p:nvPr/>
        </p:nvSpPr>
        <p:spPr>
          <a:xfrm>
            <a:off x="2656079" y="4877006"/>
            <a:ext cx="87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client</a:t>
            </a:r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F4D79424-F035-4680-A78F-E156E99AFD35}"/>
              </a:ext>
            </a:extLst>
          </p:cNvPr>
          <p:cNvSpPr txBox="1"/>
          <p:nvPr/>
        </p:nvSpPr>
        <p:spPr>
          <a:xfrm>
            <a:off x="8416838" y="3660818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1</a:t>
            </a:r>
            <a:endParaRPr lang="zh-CN" altLang="en-US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6C2137A6-89C1-4A33-8873-E36FB66C5AAF}"/>
              </a:ext>
            </a:extLst>
          </p:cNvPr>
          <p:cNvSpPr txBox="1"/>
          <p:nvPr/>
        </p:nvSpPr>
        <p:spPr>
          <a:xfrm>
            <a:off x="8393974" y="5894685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BE5B3D35-64E2-4641-A388-CAD4E121820D}"/>
              </a:ext>
            </a:extLst>
          </p:cNvPr>
          <p:cNvSpPr/>
          <p:nvPr/>
        </p:nvSpPr>
        <p:spPr>
          <a:xfrm>
            <a:off x="10077943" y="2799596"/>
            <a:ext cx="377952" cy="345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箭头: 右 24">
            <a:extLst>
              <a:ext uri="{FF2B5EF4-FFF2-40B4-BE49-F238E27FC236}">
                <a16:creationId xmlns:a16="http://schemas.microsoft.com/office/drawing/2014/main" id="{38E113E9-D35F-4D35-9A81-2C91F1C113E2}"/>
              </a:ext>
            </a:extLst>
          </p:cNvPr>
          <p:cNvSpPr/>
          <p:nvPr/>
        </p:nvSpPr>
        <p:spPr>
          <a:xfrm>
            <a:off x="10703779" y="2870022"/>
            <a:ext cx="463296" cy="211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B4CF26C0-F762-49FC-99AC-BBDFDA51A6DB}"/>
              </a:ext>
            </a:extLst>
          </p:cNvPr>
          <p:cNvSpPr/>
          <p:nvPr/>
        </p:nvSpPr>
        <p:spPr>
          <a:xfrm>
            <a:off x="11370227" y="2799596"/>
            <a:ext cx="377952" cy="345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C58A86BF-B3C8-4526-BD5E-612A6E288363}"/>
              </a:ext>
            </a:extLst>
          </p:cNvPr>
          <p:cNvSpPr/>
          <p:nvPr/>
        </p:nvSpPr>
        <p:spPr>
          <a:xfrm>
            <a:off x="10077943" y="4877006"/>
            <a:ext cx="377952" cy="345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箭头: 右 38">
            <a:extLst>
              <a:ext uri="{FF2B5EF4-FFF2-40B4-BE49-F238E27FC236}">
                <a16:creationId xmlns:a16="http://schemas.microsoft.com/office/drawing/2014/main" id="{BC329127-7FF4-4806-8209-A18C0571B022}"/>
              </a:ext>
            </a:extLst>
          </p:cNvPr>
          <p:cNvSpPr/>
          <p:nvPr/>
        </p:nvSpPr>
        <p:spPr>
          <a:xfrm>
            <a:off x="10703779" y="4947432"/>
            <a:ext cx="463296" cy="211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C4613D3E-FE9E-489A-84BE-9BAB2390A4AA}"/>
              </a:ext>
            </a:extLst>
          </p:cNvPr>
          <p:cNvSpPr/>
          <p:nvPr/>
        </p:nvSpPr>
        <p:spPr>
          <a:xfrm>
            <a:off x="11370227" y="4877006"/>
            <a:ext cx="377952" cy="345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E653BDD0-BF28-41A0-937D-FB56A0DA3DA4}"/>
              </a:ext>
            </a:extLst>
          </p:cNvPr>
          <p:cNvSpPr txBox="1"/>
          <p:nvPr/>
        </p:nvSpPr>
        <p:spPr>
          <a:xfrm>
            <a:off x="9615168" y="1217226"/>
            <a:ext cx="1239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D58182EC-2B0E-41BF-BC62-329C8F476CE2}"/>
              </a:ext>
            </a:extLst>
          </p:cNvPr>
          <p:cNvSpPr txBox="1"/>
          <p:nvPr/>
        </p:nvSpPr>
        <p:spPr>
          <a:xfrm>
            <a:off x="11119494" y="1237075"/>
            <a:ext cx="676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p:sp>
        <p:nvSpPr>
          <p:cNvPr id="43" name="箭头: 右 42">
            <a:extLst>
              <a:ext uri="{FF2B5EF4-FFF2-40B4-BE49-F238E27FC236}">
                <a16:creationId xmlns:a16="http://schemas.microsoft.com/office/drawing/2014/main" id="{C88B8608-5D09-4CC3-AA65-6AE6D3413E90}"/>
              </a:ext>
            </a:extLst>
          </p:cNvPr>
          <p:cNvSpPr/>
          <p:nvPr/>
        </p:nvSpPr>
        <p:spPr>
          <a:xfrm rot="9957768">
            <a:off x="4280089" y="3549197"/>
            <a:ext cx="3525958" cy="37750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0419AA8-194A-4744-BDF9-F122D157F531}"/>
              </a:ext>
            </a:extLst>
          </p:cNvPr>
          <p:cNvSpPr txBox="1"/>
          <p:nvPr/>
        </p:nvSpPr>
        <p:spPr>
          <a:xfrm>
            <a:off x="5742696" y="3763059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ack</a:t>
            </a:r>
            <a:endParaRPr lang="zh-CN" altLang="en-US" dirty="0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1E3EDE2A-31A4-49BF-9C14-52A6B4B2421C}"/>
              </a:ext>
            </a:extLst>
          </p:cNvPr>
          <p:cNvSpPr txBox="1"/>
          <p:nvPr/>
        </p:nvSpPr>
        <p:spPr>
          <a:xfrm>
            <a:off x="251956" y="2683871"/>
            <a:ext cx="1907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Sync replicate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6889F44D-210F-4AFA-AD08-0B5B3BDDAF90}"/>
              </a:ext>
            </a:extLst>
          </p:cNvPr>
          <p:cNvSpPr txBox="1"/>
          <p:nvPr/>
        </p:nvSpPr>
        <p:spPr>
          <a:xfrm>
            <a:off x="279089" y="3081850"/>
            <a:ext cx="1650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Sync persist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502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widely used durability models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2B0A8-8223-41DA-B9DA-41BC094567B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72DF51E-7A29-416F-A599-61D8DE387621}"/>
              </a:ext>
            </a:extLst>
          </p:cNvPr>
          <p:cNvSpPr txBox="1"/>
          <p:nvPr/>
        </p:nvSpPr>
        <p:spPr>
          <a:xfrm>
            <a:off x="1256573" y="1238980"/>
            <a:ext cx="4209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Asynchronous durability</a:t>
            </a:r>
            <a:endParaRPr lang="zh-CN" altLang="en-US" sz="3200" dirty="0"/>
          </a:p>
        </p:txBody>
      </p:sp>
      <p:pic>
        <p:nvPicPr>
          <p:cNvPr id="3074" name="Picture 2" descr="“computer icon”的图片搜索结果">
            <a:extLst>
              <a:ext uri="{FF2B5EF4-FFF2-40B4-BE49-F238E27FC236}">
                <a16:creationId xmlns:a16="http://schemas.microsoft.com/office/drawing/2014/main" id="{58FEFFAD-8E5A-4595-B2E5-70FA9D87C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87" y="2544149"/>
            <a:ext cx="2332857" cy="233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“server icon”的图片搜索结果">
            <a:extLst>
              <a:ext uri="{FF2B5EF4-FFF2-40B4-BE49-F238E27FC236}">
                <a16:creationId xmlns:a16="http://schemas.microsoft.com/office/drawing/2014/main" id="{BB4C0C9D-8499-48E1-8878-5D3F3F569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958" y="1888616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“server icon”的图片搜索结果">
            <a:extLst>
              <a:ext uri="{FF2B5EF4-FFF2-40B4-BE49-F238E27FC236}">
                <a16:creationId xmlns:a16="http://schemas.microsoft.com/office/drawing/2014/main" id="{4AE0C6E2-349D-404D-8B21-5407B3086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252" y="4122483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箭头: 右 11">
            <a:extLst>
              <a:ext uri="{FF2B5EF4-FFF2-40B4-BE49-F238E27FC236}">
                <a16:creationId xmlns:a16="http://schemas.microsoft.com/office/drawing/2014/main" id="{53CFC8E3-9CC8-4228-99EC-C4440A09C6F2}"/>
              </a:ext>
            </a:extLst>
          </p:cNvPr>
          <p:cNvSpPr/>
          <p:nvPr/>
        </p:nvSpPr>
        <p:spPr>
          <a:xfrm rot="20823821">
            <a:off x="4168692" y="3052969"/>
            <a:ext cx="3525958" cy="377508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1B577B3C-518B-44D3-BBA2-510172E10F92}"/>
              </a:ext>
            </a:extLst>
          </p:cNvPr>
          <p:cNvSpPr/>
          <p:nvPr/>
        </p:nvSpPr>
        <p:spPr>
          <a:xfrm>
            <a:off x="10859227" y="1455116"/>
            <a:ext cx="76200" cy="454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0D5181F7-A6C3-44E9-A698-CF5BCEF39D43}"/>
              </a:ext>
            </a:extLst>
          </p:cNvPr>
          <p:cNvSpPr/>
          <p:nvPr/>
        </p:nvSpPr>
        <p:spPr>
          <a:xfrm>
            <a:off x="5553720" y="2850362"/>
            <a:ext cx="377952" cy="345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63CD58E-2ADB-4E10-AF96-A531EB3BE3BE}"/>
              </a:ext>
            </a:extLst>
          </p:cNvPr>
          <p:cNvSpPr txBox="1"/>
          <p:nvPr/>
        </p:nvSpPr>
        <p:spPr>
          <a:xfrm>
            <a:off x="5426957" y="3196302"/>
            <a:ext cx="672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write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CABE40E-28B0-476A-ACCC-A68223612810}"/>
              </a:ext>
            </a:extLst>
          </p:cNvPr>
          <p:cNvSpPr txBox="1"/>
          <p:nvPr/>
        </p:nvSpPr>
        <p:spPr>
          <a:xfrm>
            <a:off x="2656079" y="4877006"/>
            <a:ext cx="87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client</a:t>
            </a:r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F4D79424-F035-4680-A78F-E156E99AFD35}"/>
              </a:ext>
            </a:extLst>
          </p:cNvPr>
          <p:cNvSpPr txBox="1"/>
          <p:nvPr/>
        </p:nvSpPr>
        <p:spPr>
          <a:xfrm>
            <a:off x="8416838" y="3660818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1</a:t>
            </a:r>
            <a:endParaRPr lang="zh-CN" altLang="en-US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6C2137A6-89C1-4A33-8873-E36FB66C5AAF}"/>
              </a:ext>
            </a:extLst>
          </p:cNvPr>
          <p:cNvSpPr txBox="1"/>
          <p:nvPr/>
        </p:nvSpPr>
        <p:spPr>
          <a:xfrm>
            <a:off x="8393974" y="5894685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E653BDD0-BF28-41A0-937D-FB56A0DA3DA4}"/>
              </a:ext>
            </a:extLst>
          </p:cNvPr>
          <p:cNvSpPr txBox="1"/>
          <p:nvPr/>
        </p:nvSpPr>
        <p:spPr>
          <a:xfrm>
            <a:off x="9615168" y="1217226"/>
            <a:ext cx="1239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D58182EC-2B0E-41BF-BC62-329C8F476CE2}"/>
              </a:ext>
            </a:extLst>
          </p:cNvPr>
          <p:cNvSpPr txBox="1"/>
          <p:nvPr/>
        </p:nvSpPr>
        <p:spPr>
          <a:xfrm>
            <a:off x="11119494" y="1237075"/>
            <a:ext cx="676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377174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widely used durability models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2B0A8-8223-41DA-B9DA-41BC094567B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72DF51E-7A29-416F-A599-61D8DE387621}"/>
              </a:ext>
            </a:extLst>
          </p:cNvPr>
          <p:cNvSpPr txBox="1"/>
          <p:nvPr/>
        </p:nvSpPr>
        <p:spPr>
          <a:xfrm>
            <a:off x="1256573" y="1238980"/>
            <a:ext cx="4209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Asynchronous durability</a:t>
            </a:r>
            <a:endParaRPr lang="zh-CN" altLang="en-US" sz="3200" dirty="0"/>
          </a:p>
        </p:txBody>
      </p:sp>
      <p:pic>
        <p:nvPicPr>
          <p:cNvPr id="3074" name="Picture 2" descr="“computer icon”的图片搜索结果">
            <a:extLst>
              <a:ext uri="{FF2B5EF4-FFF2-40B4-BE49-F238E27FC236}">
                <a16:creationId xmlns:a16="http://schemas.microsoft.com/office/drawing/2014/main" id="{58FEFFAD-8E5A-4595-B2E5-70FA9D87C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87" y="2544149"/>
            <a:ext cx="2332857" cy="233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“server icon”的图片搜索结果">
            <a:extLst>
              <a:ext uri="{FF2B5EF4-FFF2-40B4-BE49-F238E27FC236}">
                <a16:creationId xmlns:a16="http://schemas.microsoft.com/office/drawing/2014/main" id="{BB4C0C9D-8499-48E1-8878-5D3F3F569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958" y="1888616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“server icon”的图片搜索结果">
            <a:extLst>
              <a:ext uri="{FF2B5EF4-FFF2-40B4-BE49-F238E27FC236}">
                <a16:creationId xmlns:a16="http://schemas.microsoft.com/office/drawing/2014/main" id="{4AE0C6E2-349D-404D-8B21-5407B3086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252" y="4122483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箭头: 右 11">
            <a:extLst>
              <a:ext uri="{FF2B5EF4-FFF2-40B4-BE49-F238E27FC236}">
                <a16:creationId xmlns:a16="http://schemas.microsoft.com/office/drawing/2014/main" id="{53CFC8E3-9CC8-4228-99EC-C4440A09C6F2}"/>
              </a:ext>
            </a:extLst>
          </p:cNvPr>
          <p:cNvSpPr/>
          <p:nvPr/>
        </p:nvSpPr>
        <p:spPr>
          <a:xfrm rot="20823821">
            <a:off x="4168692" y="3052969"/>
            <a:ext cx="3525958" cy="377508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1B577B3C-518B-44D3-BBA2-510172E10F92}"/>
              </a:ext>
            </a:extLst>
          </p:cNvPr>
          <p:cNvSpPr/>
          <p:nvPr/>
        </p:nvSpPr>
        <p:spPr>
          <a:xfrm>
            <a:off x="10859227" y="1455116"/>
            <a:ext cx="76200" cy="454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0D5181F7-A6C3-44E9-A698-CF5BCEF39D43}"/>
              </a:ext>
            </a:extLst>
          </p:cNvPr>
          <p:cNvSpPr/>
          <p:nvPr/>
        </p:nvSpPr>
        <p:spPr>
          <a:xfrm>
            <a:off x="5553720" y="2850362"/>
            <a:ext cx="377952" cy="345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63CD58E-2ADB-4E10-AF96-A531EB3BE3BE}"/>
              </a:ext>
            </a:extLst>
          </p:cNvPr>
          <p:cNvSpPr txBox="1"/>
          <p:nvPr/>
        </p:nvSpPr>
        <p:spPr>
          <a:xfrm>
            <a:off x="5426957" y="3196302"/>
            <a:ext cx="672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write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CABE40E-28B0-476A-ACCC-A68223612810}"/>
              </a:ext>
            </a:extLst>
          </p:cNvPr>
          <p:cNvSpPr txBox="1"/>
          <p:nvPr/>
        </p:nvSpPr>
        <p:spPr>
          <a:xfrm>
            <a:off x="2656079" y="4877006"/>
            <a:ext cx="87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client</a:t>
            </a:r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F4D79424-F035-4680-A78F-E156E99AFD35}"/>
              </a:ext>
            </a:extLst>
          </p:cNvPr>
          <p:cNvSpPr txBox="1"/>
          <p:nvPr/>
        </p:nvSpPr>
        <p:spPr>
          <a:xfrm>
            <a:off x="8416838" y="3660818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1</a:t>
            </a:r>
            <a:endParaRPr lang="zh-CN" altLang="en-US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6C2137A6-89C1-4A33-8873-E36FB66C5AAF}"/>
              </a:ext>
            </a:extLst>
          </p:cNvPr>
          <p:cNvSpPr txBox="1"/>
          <p:nvPr/>
        </p:nvSpPr>
        <p:spPr>
          <a:xfrm>
            <a:off x="8393974" y="5894685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BE5B3D35-64E2-4641-A388-CAD4E121820D}"/>
              </a:ext>
            </a:extLst>
          </p:cNvPr>
          <p:cNvSpPr/>
          <p:nvPr/>
        </p:nvSpPr>
        <p:spPr>
          <a:xfrm>
            <a:off x="10077943" y="2799596"/>
            <a:ext cx="377952" cy="345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E653BDD0-BF28-41A0-937D-FB56A0DA3DA4}"/>
              </a:ext>
            </a:extLst>
          </p:cNvPr>
          <p:cNvSpPr txBox="1"/>
          <p:nvPr/>
        </p:nvSpPr>
        <p:spPr>
          <a:xfrm>
            <a:off x="9615168" y="1217226"/>
            <a:ext cx="1239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D58182EC-2B0E-41BF-BC62-329C8F476CE2}"/>
              </a:ext>
            </a:extLst>
          </p:cNvPr>
          <p:cNvSpPr txBox="1"/>
          <p:nvPr/>
        </p:nvSpPr>
        <p:spPr>
          <a:xfrm>
            <a:off x="11119494" y="1237075"/>
            <a:ext cx="676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1E3EDE2A-31A4-49BF-9C14-52A6B4B2421C}"/>
              </a:ext>
            </a:extLst>
          </p:cNvPr>
          <p:cNvSpPr txBox="1"/>
          <p:nvPr/>
        </p:nvSpPr>
        <p:spPr>
          <a:xfrm>
            <a:off x="251956" y="2683871"/>
            <a:ext cx="2062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Async replicate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6889F44D-210F-4AFA-AD08-0B5B3BDDAF90}"/>
              </a:ext>
            </a:extLst>
          </p:cNvPr>
          <p:cNvSpPr txBox="1"/>
          <p:nvPr/>
        </p:nvSpPr>
        <p:spPr>
          <a:xfrm>
            <a:off x="279089" y="3081850"/>
            <a:ext cx="1805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Async persist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7656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widely used durability models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2B0A8-8223-41DA-B9DA-41BC094567B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72DF51E-7A29-416F-A599-61D8DE387621}"/>
              </a:ext>
            </a:extLst>
          </p:cNvPr>
          <p:cNvSpPr txBox="1"/>
          <p:nvPr/>
        </p:nvSpPr>
        <p:spPr>
          <a:xfrm>
            <a:off x="1256573" y="1238980"/>
            <a:ext cx="4209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Asynchronous durability</a:t>
            </a:r>
            <a:endParaRPr lang="zh-CN" altLang="en-US" sz="3200" dirty="0"/>
          </a:p>
        </p:txBody>
      </p:sp>
      <p:pic>
        <p:nvPicPr>
          <p:cNvPr id="3074" name="Picture 2" descr="“computer icon”的图片搜索结果">
            <a:extLst>
              <a:ext uri="{FF2B5EF4-FFF2-40B4-BE49-F238E27FC236}">
                <a16:creationId xmlns:a16="http://schemas.microsoft.com/office/drawing/2014/main" id="{58FEFFAD-8E5A-4595-B2E5-70FA9D87C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87" y="2544149"/>
            <a:ext cx="2332857" cy="233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“server icon”的图片搜索结果">
            <a:extLst>
              <a:ext uri="{FF2B5EF4-FFF2-40B4-BE49-F238E27FC236}">
                <a16:creationId xmlns:a16="http://schemas.microsoft.com/office/drawing/2014/main" id="{BB4C0C9D-8499-48E1-8878-5D3F3F569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958" y="1888616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“server icon”的图片搜索结果">
            <a:extLst>
              <a:ext uri="{FF2B5EF4-FFF2-40B4-BE49-F238E27FC236}">
                <a16:creationId xmlns:a16="http://schemas.microsoft.com/office/drawing/2014/main" id="{4AE0C6E2-349D-404D-8B21-5407B3086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252" y="4122483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箭头: 右 11">
            <a:extLst>
              <a:ext uri="{FF2B5EF4-FFF2-40B4-BE49-F238E27FC236}">
                <a16:creationId xmlns:a16="http://schemas.microsoft.com/office/drawing/2014/main" id="{53CFC8E3-9CC8-4228-99EC-C4440A09C6F2}"/>
              </a:ext>
            </a:extLst>
          </p:cNvPr>
          <p:cNvSpPr/>
          <p:nvPr/>
        </p:nvSpPr>
        <p:spPr>
          <a:xfrm rot="20823821">
            <a:off x="4168692" y="3052969"/>
            <a:ext cx="3525958" cy="377508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1B577B3C-518B-44D3-BBA2-510172E10F92}"/>
              </a:ext>
            </a:extLst>
          </p:cNvPr>
          <p:cNvSpPr/>
          <p:nvPr/>
        </p:nvSpPr>
        <p:spPr>
          <a:xfrm>
            <a:off x="10859227" y="1455116"/>
            <a:ext cx="76200" cy="454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0D5181F7-A6C3-44E9-A698-CF5BCEF39D43}"/>
              </a:ext>
            </a:extLst>
          </p:cNvPr>
          <p:cNvSpPr/>
          <p:nvPr/>
        </p:nvSpPr>
        <p:spPr>
          <a:xfrm>
            <a:off x="5553720" y="2850362"/>
            <a:ext cx="377952" cy="345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63CD58E-2ADB-4E10-AF96-A531EB3BE3BE}"/>
              </a:ext>
            </a:extLst>
          </p:cNvPr>
          <p:cNvSpPr txBox="1"/>
          <p:nvPr/>
        </p:nvSpPr>
        <p:spPr>
          <a:xfrm>
            <a:off x="5426957" y="3196302"/>
            <a:ext cx="672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write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CABE40E-28B0-476A-ACCC-A68223612810}"/>
              </a:ext>
            </a:extLst>
          </p:cNvPr>
          <p:cNvSpPr txBox="1"/>
          <p:nvPr/>
        </p:nvSpPr>
        <p:spPr>
          <a:xfrm>
            <a:off x="2656079" y="4877006"/>
            <a:ext cx="87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client</a:t>
            </a:r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F4D79424-F035-4680-A78F-E156E99AFD35}"/>
              </a:ext>
            </a:extLst>
          </p:cNvPr>
          <p:cNvSpPr txBox="1"/>
          <p:nvPr/>
        </p:nvSpPr>
        <p:spPr>
          <a:xfrm>
            <a:off x="8416838" y="3660818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1</a:t>
            </a:r>
            <a:endParaRPr lang="zh-CN" altLang="en-US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6C2137A6-89C1-4A33-8873-E36FB66C5AAF}"/>
              </a:ext>
            </a:extLst>
          </p:cNvPr>
          <p:cNvSpPr txBox="1"/>
          <p:nvPr/>
        </p:nvSpPr>
        <p:spPr>
          <a:xfrm>
            <a:off x="8393974" y="5894685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BE5B3D35-64E2-4641-A388-CAD4E121820D}"/>
              </a:ext>
            </a:extLst>
          </p:cNvPr>
          <p:cNvSpPr/>
          <p:nvPr/>
        </p:nvSpPr>
        <p:spPr>
          <a:xfrm>
            <a:off x="10077943" y="2799596"/>
            <a:ext cx="377952" cy="345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E653BDD0-BF28-41A0-937D-FB56A0DA3DA4}"/>
              </a:ext>
            </a:extLst>
          </p:cNvPr>
          <p:cNvSpPr txBox="1"/>
          <p:nvPr/>
        </p:nvSpPr>
        <p:spPr>
          <a:xfrm>
            <a:off x="9615168" y="1217226"/>
            <a:ext cx="1239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D58182EC-2B0E-41BF-BC62-329C8F476CE2}"/>
              </a:ext>
            </a:extLst>
          </p:cNvPr>
          <p:cNvSpPr txBox="1"/>
          <p:nvPr/>
        </p:nvSpPr>
        <p:spPr>
          <a:xfrm>
            <a:off x="11119494" y="1237075"/>
            <a:ext cx="676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p:sp>
        <p:nvSpPr>
          <p:cNvPr id="43" name="箭头: 右 42">
            <a:extLst>
              <a:ext uri="{FF2B5EF4-FFF2-40B4-BE49-F238E27FC236}">
                <a16:creationId xmlns:a16="http://schemas.microsoft.com/office/drawing/2014/main" id="{C88B8608-5D09-4CC3-AA65-6AE6D3413E90}"/>
              </a:ext>
            </a:extLst>
          </p:cNvPr>
          <p:cNvSpPr/>
          <p:nvPr/>
        </p:nvSpPr>
        <p:spPr>
          <a:xfrm rot="9957768">
            <a:off x="4280089" y="3549197"/>
            <a:ext cx="3525958" cy="37750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0419AA8-194A-4744-BDF9-F122D157F531}"/>
              </a:ext>
            </a:extLst>
          </p:cNvPr>
          <p:cNvSpPr txBox="1"/>
          <p:nvPr/>
        </p:nvSpPr>
        <p:spPr>
          <a:xfrm>
            <a:off x="5742696" y="3763059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ack</a:t>
            </a:r>
            <a:endParaRPr lang="zh-CN" altLang="en-US" dirty="0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1E3EDE2A-31A4-49BF-9C14-52A6B4B2421C}"/>
              </a:ext>
            </a:extLst>
          </p:cNvPr>
          <p:cNvSpPr txBox="1"/>
          <p:nvPr/>
        </p:nvSpPr>
        <p:spPr>
          <a:xfrm>
            <a:off x="251956" y="2683871"/>
            <a:ext cx="2062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Async replicate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6889F44D-210F-4AFA-AD08-0B5B3BDDAF90}"/>
              </a:ext>
            </a:extLst>
          </p:cNvPr>
          <p:cNvSpPr txBox="1"/>
          <p:nvPr/>
        </p:nvSpPr>
        <p:spPr>
          <a:xfrm>
            <a:off x="279089" y="3081850"/>
            <a:ext cx="1805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Async persist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819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31608"/>
            <a:ext cx="8056033" cy="633198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Background-Distributed Storage Systems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BAA54-FF7F-4292-9452-75D2017C638F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83A3857B-7B68-4E5C-869F-238218D5DBF4}"/>
              </a:ext>
            </a:extLst>
          </p:cNvPr>
          <p:cNvSpPr txBox="1"/>
          <p:nvPr/>
        </p:nvSpPr>
        <p:spPr>
          <a:xfrm>
            <a:off x="5150069" y="16185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5EA5CD3-CED4-4CF7-B7D3-9F3CE6147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724" y="2135871"/>
            <a:ext cx="1150356" cy="115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2B5A7FA4-7CDC-4B11-925E-797FA4213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97" y="1660375"/>
            <a:ext cx="1638914" cy="119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EF187F0E-D45A-4C53-8C43-B4BC3FD8D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759" y="1764922"/>
            <a:ext cx="1160230" cy="116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DEFA13E3-82D8-43DB-BF4C-7B03D0ED5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736" y="2110088"/>
            <a:ext cx="1869963" cy="97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F97FCABB-057D-4827-9309-3A30A7351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89" y="1541603"/>
            <a:ext cx="1160231" cy="116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62175FEE-7E1C-433F-BC75-7D50D56CD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24" y="5150948"/>
            <a:ext cx="3057065" cy="106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“apache zookeeper”的图片搜索结果">
            <a:extLst>
              <a:ext uri="{FF2B5EF4-FFF2-40B4-BE49-F238E27FC236}">
                <a16:creationId xmlns:a16="http://schemas.microsoft.com/office/drawing/2014/main" id="{F466A327-64C7-4B8C-9C90-111D915C3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542" y="4566061"/>
            <a:ext cx="3313603" cy="109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“amazon”的图片搜索结果">
            <a:extLst>
              <a:ext uri="{FF2B5EF4-FFF2-40B4-BE49-F238E27FC236}">
                <a16:creationId xmlns:a16="http://schemas.microsoft.com/office/drawing/2014/main" id="{AAB39532-D37D-4B85-97DD-F6B581E5E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523" y="1454695"/>
            <a:ext cx="1509774" cy="150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“redis”的图片搜索结果">
            <a:extLst>
              <a:ext uri="{FF2B5EF4-FFF2-40B4-BE49-F238E27FC236}">
                <a16:creationId xmlns:a16="http://schemas.microsoft.com/office/drawing/2014/main" id="{E0123265-4116-4B84-9F19-361B19D9B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499" y="5150948"/>
            <a:ext cx="2743200" cy="91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0A853A6E-85C4-417F-A313-536CF898813C}"/>
              </a:ext>
            </a:extLst>
          </p:cNvPr>
          <p:cNvSpPr/>
          <p:nvPr/>
        </p:nvSpPr>
        <p:spPr>
          <a:xfrm>
            <a:off x="838200" y="3982065"/>
            <a:ext cx="10827774" cy="6768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箭头: 上下 16">
            <a:extLst>
              <a:ext uri="{FF2B5EF4-FFF2-40B4-BE49-F238E27FC236}">
                <a16:creationId xmlns:a16="http://schemas.microsoft.com/office/drawing/2014/main" id="{2541CA35-2B87-44D6-89D6-228AF9A1F035}"/>
              </a:ext>
            </a:extLst>
          </p:cNvPr>
          <p:cNvSpPr/>
          <p:nvPr/>
        </p:nvSpPr>
        <p:spPr>
          <a:xfrm>
            <a:off x="4823786" y="3545655"/>
            <a:ext cx="416169" cy="940503"/>
          </a:xfrm>
          <a:prstGeom prst="upDown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箭头: 上下 47">
            <a:extLst>
              <a:ext uri="{FF2B5EF4-FFF2-40B4-BE49-F238E27FC236}">
                <a16:creationId xmlns:a16="http://schemas.microsoft.com/office/drawing/2014/main" id="{070E04BC-DA8B-4232-A203-BF5F74598FB9}"/>
              </a:ext>
            </a:extLst>
          </p:cNvPr>
          <p:cNvSpPr/>
          <p:nvPr/>
        </p:nvSpPr>
        <p:spPr>
          <a:xfrm>
            <a:off x="5751601" y="3545653"/>
            <a:ext cx="416169" cy="940503"/>
          </a:xfrm>
          <a:prstGeom prst="upDown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箭头: 上下 48">
            <a:extLst>
              <a:ext uri="{FF2B5EF4-FFF2-40B4-BE49-F238E27FC236}">
                <a16:creationId xmlns:a16="http://schemas.microsoft.com/office/drawing/2014/main" id="{A11EE698-58C0-4B9E-9C00-27747A91A130}"/>
              </a:ext>
            </a:extLst>
          </p:cNvPr>
          <p:cNvSpPr/>
          <p:nvPr/>
        </p:nvSpPr>
        <p:spPr>
          <a:xfrm>
            <a:off x="6679416" y="3545653"/>
            <a:ext cx="416169" cy="940503"/>
          </a:xfrm>
          <a:prstGeom prst="upDown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92629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widely used durability models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2B0A8-8223-41DA-B9DA-41BC094567B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72DF51E-7A29-416F-A599-61D8DE387621}"/>
              </a:ext>
            </a:extLst>
          </p:cNvPr>
          <p:cNvSpPr txBox="1"/>
          <p:nvPr/>
        </p:nvSpPr>
        <p:spPr>
          <a:xfrm>
            <a:off x="1256573" y="1238980"/>
            <a:ext cx="4209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Asynchronous durability</a:t>
            </a:r>
            <a:endParaRPr lang="zh-CN" altLang="en-US" sz="3200" dirty="0"/>
          </a:p>
        </p:txBody>
      </p:sp>
      <p:pic>
        <p:nvPicPr>
          <p:cNvPr id="3074" name="Picture 2" descr="“computer icon”的图片搜索结果">
            <a:extLst>
              <a:ext uri="{FF2B5EF4-FFF2-40B4-BE49-F238E27FC236}">
                <a16:creationId xmlns:a16="http://schemas.microsoft.com/office/drawing/2014/main" id="{58FEFFAD-8E5A-4595-B2E5-70FA9D87C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87" y="2544149"/>
            <a:ext cx="2332857" cy="233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“server icon”的图片搜索结果">
            <a:extLst>
              <a:ext uri="{FF2B5EF4-FFF2-40B4-BE49-F238E27FC236}">
                <a16:creationId xmlns:a16="http://schemas.microsoft.com/office/drawing/2014/main" id="{BB4C0C9D-8499-48E1-8878-5D3F3F569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958" y="1888616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“server icon”的图片搜索结果">
            <a:extLst>
              <a:ext uri="{FF2B5EF4-FFF2-40B4-BE49-F238E27FC236}">
                <a16:creationId xmlns:a16="http://schemas.microsoft.com/office/drawing/2014/main" id="{4AE0C6E2-349D-404D-8B21-5407B3086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252" y="4122483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箭头: 右 11">
            <a:extLst>
              <a:ext uri="{FF2B5EF4-FFF2-40B4-BE49-F238E27FC236}">
                <a16:creationId xmlns:a16="http://schemas.microsoft.com/office/drawing/2014/main" id="{53CFC8E3-9CC8-4228-99EC-C4440A09C6F2}"/>
              </a:ext>
            </a:extLst>
          </p:cNvPr>
          <p:cNvSpPr/>
          <p:nvPr/>
        </p:nvSpPr>
        <p:spPr>
          <a:xfrm rot="20823821">
            <a:off x="4168692" y="3052969"/>
            <a:ext cx="3525958" cy="377508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1B577B3C-518B-44D3-BBA2-510172E10F92}"/>
              </a:ext>
            </a:extLst>
          </p:cNvPr>
          <p:cNvSpPr/>
          <p:nvPr/>
        </p:nvSpPr>
        <p:spPr>
          <a:xfrm>
            <a:off x="10859227" y="1455116"/>
            <a:ext cx="76200" cy="454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0D5181F7-A6C3-44E9-A698-CF5BCEF39D43}"/>
              </a:ext>
            </a:extLst>
          </p:cNvPr>
          <p:cNvSpPr/>
          <p:nvPr/>
        </p:nvSpPr>
        <p:spPr>
          <a:xfrm>
            <a:off x="5553720" y="2850362"/>
            <a:ext cx="377952" cy="345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63CD58E-2ADB-4E10-AF96-A531EB3BE3BE}"/>
              </a:ext>
            </a:extLst>
          </p:cNvPr>
          <p:cNvSpPr txBox="1"/>
          <p:nvPr/>
        </p:nvSpPr>
        <p:spPr>
          <a:xfrm>
            <a:off x="5426957" y="3196302"/>
            <a:ext cx="672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write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CABE40E-28B0-476A-ACCC-A68223612810}"/>
              </a:ext>
            </a:extLst>
          </p:cNvPr>
          <p:cNvSpPr txBox="1"/>
          <p:nvPr/>
        </p:nvSpPr>
        <p:spPr>
          <a:xfrm>
            <a:off x="2656079" y="4877006"/>
            <a:ext cx="87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client</a:t>
            </a:r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F4D79424-F035-4680-A78F-E156E99AFD35}"/>
              </a:ext>
            </a:extLst>
          </p:cNvPr>
          <p:cNvSpPr txBox="1"/>
          <p:nvPr/>
        </p:nvSpPr>
        <p:spPr>
          <a:xfrm>
            <a:off x="8416838" y="3660818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1</a:t>
            </a:r>
            <a:endParaRPr lang="zh-CN" altLang="en-US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6C2137A6-89C1-4A33-8873-E36FB66C5AAF}"/>
              </a:ext>
            </a:extLst>
          </p:cNvPr>
          <p:cNvSpPr txBox="1"/>
          <p:nvPr/>
        </p:nvSpPr>
        <p:spPr>
          <a:xfrm>
            <a:off x="8393974" y="5894685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BE5B3D35-64E2-4641-A388-CAD4E121820D}"/>
              </a:ext>
            </a:extLst>
          </p:cNvPr>
          <p:cNvSpPr/>
          <p:nvPr/>
        </p:nvSpPr>
        <p:spPr>
          <a:xfrm>
            <a:off x="10077943" y="2799596"/>
            <a:ext cx="377952" cy="345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E653BDD0-BF28-41A0-937D-FB56A0DA3DA4}"/>
              </a:ext>
            </a:extLst>
          </p:cNvPr>
          <p:cNvSpPr txBox="1"/>
          <p:nvPr/>
        </p:nvSpPr>
        <p:spPr>
          <a:xfrm>
            <a:off x="9615168" y="1217226"/>
            <a:ext cx="1239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D58182EC-2B0E-41BF-BC62-329C8F476CE2}"/>
              </a:ext>
            </a:extLst>
          </p:cNvPr>
          <p:cNvSpPr txBox="1"/>
          <p:nvPr/>
        </p:nvSpPr>
        <p:spPr>
          <a:xfrm>
            <a:off x="11119494" y="1237075"/>
            <a:ext cx="676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p:sp>
        <p:nvSpPr>
          <p:cNvPr id="43" name="箭头: 右 42">
            <a:extLst>
              <a:ext uri="{FF2B5EF4-FFF2-40B4-BE49-F238E27FC236}">
                <a16:creationId xmlns:a16="http://schemas.microsoft.com/office/drawing/2014/main" id="{C88B8608-5D09-4CC3-AA65-6AE6D3413E90}"/>
              </a:ext>
            </a:extLst>
          </p:cNvPr>
          <p:cNvSpPr/>
          <p:nvPr/>
        </p:nvSpPr>
        <p:spPr>
          <a:xfrm rot="9957768">
            <a:off x="4280089" y="3549197"/>
            <a:ext cx="3525958" cy="37750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0419AA8-194A-4744-BDF9-F122D157F531}"/>
              </a:ext>
            </a:extLst>
          </p:cNvPr>
          <p:cNvSpPr txBox="1"/>
          <p:nvPr/>
        </p:nvSpPr>
        <p:spPr>
          <a:xfrm>
            <a:off x="5742696" y="3763059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ack</a:t>
            </a:r>
            <a:endParaRPr lang="zh-CN" altLang="en-US" dirty="0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1E3EDE2A-31A4-49BF-9C14-52A6B4B2421C}"/>
              </a:ext>
            </a:extLst>
          </p:cNvPr>
          <p:cNvSpPr txBox="1"/>
          <p:nvPr/>
        </p:nvSpPr>
        <p:spPr>
          <a:xfrm>
            <a:off x="251956" y="2683871"/>
            <a:ext cx="2062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Async replicate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6889F44D-210F-4AFA-AD08-0B5B3BDDAF90}"/>
              </a:ext>
            </a:extLst>
          </p:cNvPr>
          <p:cNvSpPr txBox="1"/>
          <p:nvPr/>
        </p:nvSpPr>
        <p:spPr>
          <a:xfrm>
            <a:off x="279089" y="3081850"/>
            <a:ext cx="1805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Async persist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箭头: 右 24">
            <a:extLst>
              <a:ext uri="{FF2B5EF4-FFF2-40B4-BE49-F238E27FC236}">
                <a16:creationId xmlns:a16="http://schemas.microsoft.com/office/drawing/2014/main" id="{1A598A9A-B6CD-4B7D-8FDA-A3F42B4D13BD}"/>
              </a:ext>
            </a:extLst>
          </p:cNvPr>
          <p:cNvSpPr/>
          <p:nvPr/>
        </p:nvSpPr>
        <p:spPr>
          <a:xfrm>
            <a:off x="10703779" y="2870022"/>
            <a:ext cx="463296" cy="211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FDBB09A6-3CDC-44F0-9FF4-4E07AA7ED611}"/>
              </a:ext>
            </a:extLst>
          </p:cNvPr>
          <p:cNvSpPr/>
          <p:nvPr/>
        </p:nvSpPr>
        <p:spPr>
          <a:xfrm>
            <a:off x="11370227" y="2799596"/>
            <a:ext cx="377952" cy="345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558691BC-EEF0-41BC-A3B2-21E2DA68CEED}"/>
              </a:ext>
            </a:extLst>
          </p:cNvPr>
          <p:cNvSpPr/>
          <p:nvPr/>
        </p:nvSpPr>
        <p:spPr>
          <a:xfrm>
            <a:off x="10077943" y="4877006"/>
            <a:ext cx="377952" cy="345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箭头: 右 33">
            <a:extLst>
              <a:ext uri="{FF2B5EF4-FFF2-40B4-BE49-F238E27FC236}">
                <a16:creationId xmlns:a16="http://schemas.microsoft.com/office/drawing/2014/main" id="{85D702FF-5A6D-4E37-956A-7B5ED2E6EFED}"/>
              </a:ext>
            </a:extLst>
          </p:cNvPr>
          <p:cNvSpPr/>
          <p:nvPr/>
        </p:nvSpPr>
        <p:spPr>
          <a:xfrm>
            <a:off x="10703779" y="4947432"/>
            <a:ext cx="463296" cy="211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2733C041-11A8-4DE2-B2BD-C72612C54ABC}"/>
              </a:ext>
            </a:extLst>
          </p:cNvPr>
          <p:cNvSpPr/>
          <p:nvPr/>
        </p:nvSpPr>
        <p:spPr>
          <a:xfrm>
            <a:off x="11370227" y="4877006"/>
            <a:ext cx="377952" cy="345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4803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Outline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Introduction</a:t>
            </a:r>
          </a:p>
          <a:p>
            <a:r>
              <a:rPr lang="en-US" altLang="zh-CN" dirty="0"/>
              <a:t>Motivation</a:t>
            </a:r>
          </a:p>
          <a:p>
            <a:r>
              <a:rPr lang="en-US" altLang="zh-CN" dirty="0"/>
              <a:t>Consistency-Aware Durability</a:t>
            </a:r>
          </a:p>
          <a:p>
            <a:r>
              <a:rPr lang="en-US" altLang="zh-CN" dirty="0"/>
              <a:t>ORCA design</a:t>
            </a:r>
          </a:p>
          <a:p>
            <a:r>
              <a:rPr lang="en-US" altLang="zh-CN" dirty="0"/>
              <a:t>Evaluation</a:t>
            </a:r>
          </a:p>
          <a:p>
            <a:r>
              <a:rPr lang="en-US" altLang="zh-CN" dirty="0"/>
              <a:t>Conclusion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4823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Consistency and Guarantees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8251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Consistency and Guarantees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Example: you are on high way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0081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Consistency and Guarantees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Example: you are on high way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Linearizability: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" name="Picture 2" descr="“happy face icon”的图片搜索结果">
            <a:extLst>
              <a:ext uri="{FF2B5EF4-FFF2-40B4-BE49-F238E27FC236}">
                <a16:creationId xmlns:a16="http://schemas.microsoft.com/office/drawing/2014/main" id="{9F21020D-AE0B-4C32-BE11-C81A1268B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713" y="2079160"/>
            <a:ext cx="806978" cy="80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D293DA14-EBF9-4098-80E7-252741C49386}"/>
              </a:ext>
            </a:extLst>
          </p:cNvPr>
          <p:cNvSpPr/>
          <p:nvPr/>
        </p:nvSpPr>
        <p:spPr>
          <a:xfrm flipV="1">
            <a:off x="3921369" y="2482649"/>
            <a:ext cx="4349262" cy="4571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A661DCBC-C6CA-4A70-8300-15332FD64275}"/>
              </a:ext>
            </a:extLst>
          </p:cNvPr>
          <p:cNvSpPr/>
          <p:nvPr/>
        </p:nvSpPr>
        <p:spPr>
          <a:xfrm>
            <a:off x="3763108" y="2329962"/>
            <a:ext cx="342900" cy="342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07CB3DD-D6EC-4A85-965F-EE67481BFE01}"/>
              </a:ext>
            </a:extLst>
          </p:cNvPr>
          <p:cNvSpPr txBox="1"/>
          <p:nvPr/>
        </p:nvSpPr>
        <p:spPr>
          <a:xfrm>
            <a:off x="3632668" y="1968823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goal</a:t>
            </a:r>
            <a:endParaRPr lang="zh-CN" altLang="en-US" dirty="0"/>
          </a:p>
        </p:txBody>
      </p:sp>
      <p:pic>
        <p:nvPicPr>
          <p:cNvPr id="1026" name="Picture 2" descr="“car icon”的图片搜索结果">
            <a:extLst>
              <a:ext uri="{FF2B5EF4-FFF2-40B4-BE49-F238E27FC236}">
                <a16:creationId xmlns:a16="http://schemas.microsoft.com/office/drawing/2014/main" id="{8B1A76F4-BD54-4788-B3BC-E0E1426A0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914" y="1968823"/>
            <a:ext cx="806978" cy="80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1044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Consistency and Guarantees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Example: you are on high way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Linearizability: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" name="Picture 2" descr="“happy face icon”的图片搜索结果">
            <a:extLst>
              <a:ext uri="{FF2B5EF4-FFF2-40B4-BE49-F238E27FC236}">
                <a16:creationId xmlns:a16="http://schemas.microsoft.com/office/drawing/2014/main" id="{9F21020D-AE0B-4C32-BE11-C81A1268B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713" y="2079160"/>
            <a:ext cx="806978" cy="80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79EC9F36-D713-4380-8B35-3763F6CECCB0}"/>
              </a:ext>
            </a:extLst>
          </p:cNvPr>
          <p:cNvSpPr/>
          <p:nvPr/>
        </p:nvSpPr>
        <p:spPr>
          <a:xfrm flipV="1">
            <a:off x="3921369" y="2482649"/>
            <a:ext cx="4349262" cy="4571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347B10A2-7F55-4635-825E-F3F48A422522}"/>
              </a:ext>
            </a:extLst>
          </p:cNvPr>
          <p:cNvSpPr/>
          <p:nvPr/>
        </p:nvSpPr>
        <p:spPr>
          <a:xfrm>
            <a:off x="3763108" y="2329962"/>
            <a:ext cx="342900" cy="342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BC59E72-17D5-4380-AD53-37E14703331A}"/>
              </a:ext>
            </a:extLst>
          </p:cNvPr>
          <p:cNvSpPr txBox="1"/>
          <p:nvPr/>
        </p:nvSpPr>
        <p:spPr>
          <a:xfrm>
            <a:off x="3632668" y="1968823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goal</a:t>
            </a:r>
            <a:endParaRPr lang="zh-CN" altLang="en-US" dirty="0"/>
          </a:p>
        </p:txBody>
      </p:sp>
      <p:pic>
        <p:nvPicPr>
          <p:cNvPr id="13" name="Picture 2" descr="“car icon”的图片搜索结果">
            <a:extLst>
              <a:ext uri="{FF2B5EF4-FFF2-40B4-BE49-F238E27FC236}">
                <a16:creationId xmlns:a16="http://schemas.microsoft.com/office/drawing/2014/main" id="{3C743B80-55D7-4C3C-81F8-B6A2F743A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113" y="1968823"/>
            <a:ext cx="806978" cy="80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3209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Consistency and Guarantees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Example: you are on high way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Linearizability: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" name="Picture 2" descr="“happy face icon”的图片搜索结果">
            <a:extLst>
              <a:ext uri="{FF2B5EF4-FFF2-40B4-BE49-F238E27FC236}">
                <a16:creationId xmlns:a16="http://schemas.microsoft.com/office/drawing/2014/main" id="{9F21020D-AE0B-4C32-BE11-C81A1268B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713" y="2079160"/>
            <a:ext cx="806978" cy="80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23F70506-19C2-4831-9C46-CFBC111BB839}"/>
              </a:ext>
            </a:extLst>
          </p:cNvPr>
          <p:cNvSpPr/>
          <p:nvPr/>
        </p:nvSpPr>
        <p:spPr>
          <a:xfrm flipV="1">
            <a:off x="3921369" y="2482649"/>
            <a:ext cx="4349262" cy="4571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B427832F-FA4C-48D8-AE12-F2252EB5BFF5}"/>
              </a:ext>
            </a:extLst>
          </p:cNvPr>
          <p:cNvSpPr/>
          <p:nvPr/>
        </p:nvSpPr>
        <p:spPr>
          <a:xfrm>
            <a:off x="3763108" y="2329962"/>
            <a:ext cx="342900" cy="342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5DDE840-88DF-4E14-AC4B-56117980040F}"/>
              </a:ext>
            </a:extLst>
          </p:cNvPr>
          <p:cNvSpPr txBox="1"/>
          <p:nvPr/>
        </p:nvSpPr>
        <p:spPr>
          <a:xfrm>
            <a:off x="3632668" y="1968823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goal</a:t>
            </a:r>
            <a:endParaRPr lang="zh-CN" altLang="en-US" dirty="0"/>
          </a:p>
        </p:txBody>
      </p:sp>
      <p:pic>
        <p:nvPicPr>
          <p:cNvPr id="14" name="Picture 2" descr="“car icon”的图片搜索结果">
            <a:extLst>
              <a:ext uri="{FF2B5EF4-FFF2-40B4-BE49-F238E27FC236}">
                <a16:creationId xmlns:a16="http://schemas.microsoft.com/office/drawing/2014/main" id="{1B955E54-5723-4376-AF46-329A3C52C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776" y="1968823"/>
            <a:ext cx="806978" cy="80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3861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Consistency and Guarantees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Example: you are on high way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Linearizability: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" name="Picture 2" descr="“happy face icon”的图片搜索结果">
            <a:extLst>
              <a:ext uri="{FF2B5EF4-FFF2-40B4-BE49-F238E27FC236}">
                <a16:creationId xmlns:a16="http://schemas.microsoft.com/office/drawing/2014/main" id="{9F21020D-AE0B-4C32-BE11-C81A1268B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713" y="2079160"/>
            <a:ext cx="806978" cy="80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01AB4EB8-4B53-4AB9-8473-09886DC69933}"/>
              </a:ext>
            </a:extLst>
          </p:cNvPr>
          <p:cNvSpPr/>
          <p:nvPr/>
        </p:nvSpPr>
        <p:spPr>
          <a:xfrm flipV="1">
            <a:off x="3921369" y="2482649"/>
            <a:ext cx="4349262" cy="4571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503B43F2-B833-41F8-B093-16795B9B8500}"/>
              </a:ext>
            </a:extLst>
          </p:cNvPr>
          <p:cNvSpPr/>
          <p:nvPr/>
        </p:nvSpPr>
        <p:spPr>
          <a:xfrm>
            <a:off x="3763108" y="2329962"/>
            <a:ext cx="342900" cy="342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C3ACCE2-26F3-4D01-B367-C4C9D1F7E89C}"/>
              </a:ext>
            </a:extLst>
          </p:cNvPr>
          <p:cNvSpPr txBox="1"/>
          <p:nvPr/>
        </p:nvSpPr>
        <p:spPr>
          <a:xfrm>
            <a:off x="3632668" y="1968823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goal</a:t>
            </a:r>
            <a:endParaRPr lang="zh-CN" altLang="en-US" dirty="0"/>
          </a:p>
        </p:txBody>
      </p:sp>
      <p:pic>
        <p:nvPicPr>
          <p:cNvPr id="14" name="Picture 2" descr="“car icon”的图片搜索结果">
            <a:extLst>
              <a:ext uri="{FF2B5EF4-FFF2-40B4-BE49-F238E27FC236}">
                <a16:creationId xmlns:a16="http://schemas.microsoft.com/office/drawing/2014/main" id="{0BFF5961-5D20-406B-99A9-A13601CDE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86" y="1968823"/>
            <a:ext cx="806978" cy="80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4309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Consistency and Guarantees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Example: you are on high way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Linearizability: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Latest data: no staleness    in-order reads</a:t>
            </a: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" name="Picture 2" descr="“happy face icon”的图片搜索结果">
            <a:extLst>
              <a:ext uri="{FF2B5EF4-FFF2-40B4-BE49-F238E27FC236}">
                <a16:creationId xmlns:a16="http://schemas.microsoft.com/office/drawing/2014/main" id="{9F21020D-AE0B-4C32-BE11-C81A1268B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713" y="2079160"/>
            <a:ext cx="806978" cy="80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1E73ACE-7A95-46EE-B35D-77DE2F7EE619}"/>
              </a:ext>
            </a:extLst>
          </p:cNvPr>
          <p:cNvSpPr/>
          <p:nvPr/>
        </p:nvSpPr>
        <p:spPr>
          <a:xfrm flipV="1">
            <a:off x="3921369" y="2482649"/>
            <a:ext cx="4349262" cy="4571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3EA93202-7BA5-4DC3-AA39-935AE7213055}"/>
              </a:ext>
            </a:extLst>
          </p:cNvPr>
          <p:cNvSpPr/>
          <p:nvPr/>
        </p:nvSpPr>
        <p:spPr>
          <a:xfrm>
            <a:off x="3763108" y="2329962"/>
            <a:ext cx="342900" cy="342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FDADFCB-B5CB-4100-91AB-67F285FB0020}"/>
              </a:ext>
            </a:extLst>
          </p:cNvPr>
          <p:cNvSpPr txBox="1"/>
          <p:nvPr/>
        </p:nvSpPr>
        <p:spPr>
          <a:xfrm>
            <a:off x="3632668" y="1968823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goal</a:t>
            </a:r>
            <a:endParaRPr lang="zh-CN" altLang="en-US" dirty="0"/>
          </a:p>
        </p:txBody>
      </p:sp>
      <p:pic>
        <p:nvPicPr>
          <p:cNvPr id="14" name="Picture 2" descr="“car icon”的图片搜索结果">
            <a:extLst>
              <a:ext uri="{FF2B5EF4-FFF2-40B4-BE49-F238E27FC236}">
                <a16:creationId xmlns:a16="http://schemas.microsoft.com/office/drawing/2014/main" id="{B3D4BE92-AE24-4E33-9F34-C5ADED598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86" y="1968823"/>
            <a:ext cx="806978" cy="80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0404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Consistency and Guarantees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Example: you are on high way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Linearizability: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Latest data: no staleness    in-order reads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Weaker model: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" name="Picture 2" descr="“happy face icon”的图片搜索结果">
            <a:extLst>
              <a:ext uri="{FF2B5EF4-FFF2-40B4-BE49-F238E27FC236}">
                <a16:creationId xmlns:a16="http://schemas.microsoft.com/office/drawing/2014/main" id="{9F21020D-AE0B-4C32-BE11-C81A1268B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713" y="2079160"/>
            <a:ext cx="806978" cy="80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“happy face icon”的图片搜索结果">
            <a:extLst>
              <a:ext uri="{FF2B5EF4-FFF2-40B4-BE49-F238E27FC236}">
                <a16:creationId xmlns:a16="http://schemas.microsoft.com/office/drawing/2014/main" id="{87B04D9D-A652-4130-B3FC-E66244D8A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713" y="4150208"/>
            <a:ext cx="806978" cy="80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F4067F1C-2D18-42ED-9D76-9DD662C6CB5E}"/>
              </a:ext>
            </a:extLst>
          </p:cNvPr>
          <p:cNvSpPr/>
          <p:nvPr/>
        </p:nvSpPr>
        <p:spPr>
          <a:xfrm flipV="1">
            <a:off x="3921369" y="2482649"/>
            <a:ext cx="4349262" cy="4571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9EE9D4C6-C9E0-4422-978C-444787F6DF3E}"/>
              </a:ext>
            </a:extLst>
          </p:cNvPr>
          <p:cNvSpPr/>
          <p:nvPr/>
        </p:nvSpPr>
        <p:spPr>
          <a:xfrm>
            <a:off x="3763108" y="2329962"/>
            <a:ext cx="342900" cy="342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759EB4F-85E0-4AD7-9B5A-2ECC54C41015}"/>
              </a:ext>
            </a:extLst>
          </p:cNvPr>
          <p:cNvSpPr txBox="1"/>
          <p:nvPr/>
        </p:nvSpPr>
        <p:spPr>
          <a:xfrm>
            <a:off x="3632668" y="1968823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goal</a:t>
            </a:r>
            <a:endParaRPr lang="zh-CN" altLang="en-US" dirty="0"/>
          </a:p>
        </p:txBody>
      </p:sp>
      <p:pic>
        <p:nvPicPr>
          <p:cNvPr id="17" name="Picture 2" descr="“car icon”的图片搜索结果">
            <a:extLst>
              <a:ext uri="{FF2B5EF4-FFF2-40B4-BE49-F238E27FC236}">
                <a16:creationId xmlns:a16="http://schemas.microsoft.com/office/drawing/2014/main" id="{9C840ADC-B284-46F0-BAF8-1D85C1051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86" y="1968823"/>
            <a:ext cx="806978" cy="80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D1C34463-6D02-4D1F-98A1-63FB27A82178}"/>
              </a:ext>
            </a:extLst>
          </p:cNvPr>
          <p:cNvSpPr/>
          <p:nvPr/>
        </p:nvSpPr>
        <p:spPr>
          <a:xfrm flipV="1">
            <a:off x="3921369" y="4586328"/>
            <a:ext cx="4349262" cy="4571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C183500F-010B-4F90-B1AF-0956ADCBBFC7}"/>
              </a:ext>
            </a:extLst>
          </p:cNvPr>
          <p:cNvSpPr/>
          <p:nvPr/>
        </p:nvSpPr>
        <p:spPr>
          <a:xfrm>
            <a:off x="3763108" y="4433641"/>
            <a:ext cx="342900" cy="342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2ED54BF-5C57-4A97-AC6D-F5E5009F57A2}"/>
              </a:ext>
            </a:extLst>
          </p:cNvPr>
          <p:cNvSpPr txBox="1"/>
          <p:nvPr/>
        </p:nvSpPr>
        <p:spPr>
          <a:xfrm>
            <a:off x="3632668" y="4072502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goal</a:t>
            </a:r>
            <a:endParaRPr lang="zh-CN" altLang="en-US" dirty="0"/>
          </a:p>
        </p:txBody>
      </p:sp>
      <p:pic>
        <p:nvPicPr>
          <p:cNvPr id="21" name="Picture 2" descr="“car icon”的图片搜索结果">
            <a:extLst>
              <a:ext uri="{FF2B5EF4-FFF2-40B4-BE49-F238E27FC236}">
                <a16:creationId xmlns:a16="http://schemas.microsoft.com/office/drawing/2014/main" id="{CE35FA74-717C-4AC2-9760-6A1EBAD26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86" y="4072502"/>
            <a:ext cx="806978" cy="80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746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Distributed replication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2B0A8-8223-41DA-B9DA-41BC094567B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4">
            <a:extLst>
              <a:ext uri="{FF2B5EF4-FFF2-40B4-BE49-F238E27FC236}">
                <a16:creationId xmlns:a16="http://schemas.microsoft.com/office/drawing/2014/main" id="{CD405011-77E5-41D0-B320-BC6BC4011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449" y="3884895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67F320D3-3AE7-4455-A83E-EBA291D80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524" y="3884895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6A90EAEA-7D8D-40C1-83CA-F39F116FE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81" y="3884895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>
            <a:extLst>
              <a:ext uri="{FF2B5EF4-FFF2-40B4-BE49-F238E27FC236}">
                <a16:creationId xmlns:a16="http://schemas.microsoft.com/office/drawing/2014/main" id="{1914C59D-62F6-4924-B0F5-4061677D1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599" y="3884895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“computer icon”的图片搜索结果">
            <a:extLst>
              <a:ext uri="{FF2B5EF4-FFF2-40B4-BE49-F238E27FC236}">
                <a16:creationId xmlns:a16="http://schemas.microsoft.com/office/drawing/2014/main" id="{7A9C5F41-FD03-4351-A64E-9DFE83498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023" y="1298960"/>
            <a:ext cx="1474594" cy="147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A39F5FD3-BEE5-42DA-B653-858CE1435370}"/>
              </a:ext>
            </a:extLst>
          </p:cNvPr>
          <p:cNvSpPr txBox="1"/>
          <p:nvPr/>
        </p:nvSpPr>
        <p:spPr>
          <a:xfrm>
            <a:off x="1509558" y="5706856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1</a:t>
            </a:r>
            <a:endParaRPr lang="zh-CN" altLang="en-US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249679D8-07BB-4C7D-92EB-09A96F47E98F}"/>
              </a:ext>
            </a:extLst>
          </p:cNvPr>
          <p:cNvSpPr txBox="1"/>
          <p:nvPr/>
        </p:nvSpPr>
        <p:spPr>
          <a:xfrm>
            <a:off x="4015824" y="5706856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BA2AADDA-28C0-40E1-BDF1-0C02EF46DF54}"/>
              </a:ext>
            </a:extLst>
          </p:cNvPr>
          <p:cNvSpPr txBox="1"/>
          <p:nvPr/>
        </p:nvSpPr>
        <p:spPr>
          <a:xfrm>
            <a:off x="6410161" y="5706856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0A115911-B9AE-48F3-B176-35EBD6410131}"/>
              </a:ext>
            </a:extLst>
          </p:cNvPr>
          <p:cNvSpPr txBox="1"/>
          <p:nvPr/>
        </p:nvSpPr>
        <p:spPr>
          <a:xfrm>
            <a:off x="9091059" y="5706855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4</a:t>
            </a:r>
            <a:endParaRPr lang="zh-CN" altLang="en-US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5C7A72F3-4766-4157-A2CA-769C17B1A149}"/>
              </a:ext>
            </a:extLst>
          </p:cNvPr>
          <p:cNvSpPr txBox="1"/>
          <p:nvPr/>
        </p:nvSpPr>
        <p:spPr>
          <a:xfrm>
            <a:off x="407951" y="1714300"/>
            <a:ext cx="87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client</a:t>
            </a:r>
            <a:endParaRPr lang="zh-CN" altLang="en-US" dirty="0"/>
          </a:p>
        </p:txBody>
      </p:sp>
      <p:pic>
        <p:nvPicPr>
          <p:cNvPr id="42" name="Picture 2" descr="“computer icon”的图片搜索结果">
            <a:extLst>
              <a:ext uri="{FF2B5EF4-FFF2-40B4-BE49-F238E27FC236}">
                <a16:creationId xmlns:a16="http://schemas.microsoft.com/office/drawing/2014/main" id="{7BEBAC57-D6E6-49E5-B0C1-72BC6B192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721" y="1298960"/>
            <a:ext cx="1474594" cy="147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文本框 43">
            <a:extLst>
              <a:ext uri="{FF2B5EF4-FFF2-40B4-BE49-F238E27FC236}">
                <a16:creationId xmlns:a16="http://schemas.microsoft.com/office/drawing/2014/main" id="{ABED94E4-7262-4BF9-AD28-D6F0D46C35D4}"/>
              </a:ext>
            </a:extLst>
          </p:cNvPr>
          <p:cNvSpPr txBox="1"/>
          <p:nvPr/>
        </p:nvSpPr>
        <p:spPr>
          <a:xfrm>
            <a:off x="5473649" y="1714299"/>
            <a:ext cx="87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client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52662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Consistency and Guarantees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51885"/>
            <a:ext cx="10515600" cy="5258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Example: you are on high way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Linearizability: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Latest data: no staleness    in-order reads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Weaker model:</a:t>
            </a: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" name="Picture 2" descr="“happy face icon”的图片搜索结果">
            <a:extLst>
              <a:ext uri="{FF2B5EF4-FFF2-40B4-BE49-F238E27FC236}">
                <a16:creationId xmlns:a16="http://schemas.microsoft.com/office/drawing/2014/main" id="{9F21020D-AE0B-4C32-BE11-C81A1268B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713" y="2079160"/>
            <a:ext cx="806978" cy="80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“said face icon”的图片搜索结果">
            <a:extLst>
              <a:ext uri="{FF2B5EF4-FFF2-40B4-BE49-F238E27FC236}">
                <a16:creationId xmlns:a16="http://schemas.microsoft.com/office/drawing/2014/main" id="{66A7F857-6725-4B36-A184-FA6D621B4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960" y="3971863"/>
            <a:ext cx="1148269" cy="114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A888DD0E-63EE-432F-9729-298E2DDAA360}"/>
              </a:ext>
            </a:extLst>
          </p:cNvPr>
          <p:cNvSpPr/>
          <p:nvPr/>
        </p:nvSpPr>
        <p:spPr>
          <a:xfrm flipV="1">
            <a:off x="3921369" y="2482649"/>
            <a:ext cx="4349262" cy="4571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CA3C036C-6748-4061-89C7-9EE9E3B9A808}"/>
              </a:ext>
            </a:extLst>
          </p:cNvPr>
          <p:cNvSpPr/>
          <p:nvPr/>
        </p:nvSpPr>
        <p:spPr>
          <a:xfrm>
            <a:off x="3763108" y="2329962"/>
            <a:ext cx="342900" cy="342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4F2ECEE-70CB-4491-B755-678668E55621}"/>
              </a:ext>
            </a:extLst>
          </p:cNvPr>
          <p:cNvSpPr txBox="1"/>
          <p:nvPr/>
        </p:nvSpPr>
        <p:spPr>
          <a:xfrm>
            <a:off x="3632668" y="1968823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goal</a:t>
            </a:r>
            <a:endParaRPr lang="zh-CN" altLang="en-US" dirty="0"/>
          </a:p>
        </p:txBody>
      </p:sp>
      <p:pic>
        <p:nvPicPr>
          <p:cNvPr id="18" name="Picture 2" descr="“car icon”的图片搜索结果">
            <a:extLst>
              <a:ext uri="{FF2B5EF4-FFF2-40B4-BE49-F238E27FC236}">
                <a16:creationId xmlns:a16="http://schemas.microsoft.com/office/drawing/2014/main" id="{B6910F3A-5AAD-4686-974D-3EED259DE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86" y="1968823"/>
            <a:ext cx="806978" cy="80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FE7C0961-4C3D-4A13-BCAE-C8DA841EEF26}"/>
              </a:ext>
            </a:extLst>
          </p:cNvPr>
          <p:cNvSpPr/>
          <p:nvPr/>
        </p:nvSpPr>
        <p:spPr>
          <a:xfrm flipV="1">
            <a:off x="3921369" y="4586328"/>
            <a:ext cx="4349262" cy="4571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CC8F77EA-359B-45C8-9BE3-DE500C5DD8FF}"/>
              </a:ext>
            </a:extLst>
          </p:cNvPr>
          <p:cNvSpPr/>
          <p:nvPr/>
        </p:nvSpPr>
        <p:spPr>
          <a:xfrm>
            <a:off x="3763108" y="4433641"/>
            <a:ext cx="342900" cy="342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01E231C-6F66-41BB-AC48-91C939151D13}"/>
              </a:ext>
            </a:extLst>
          </p:cNvPr>
          <p:cNvSpPr txBox="1"/>
          <p:nvPr/>
        </p:nvSpPr>
        <p:spPr>
          <a:xfrm>
            <a:off x="3632668" y="4072502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goal</a:t>
            </a:r>
            <a:endParaRPr lang="zh-CN" altLang="en-US" dirty="0"/>
          </a:p>
        </p:txBody>
      </p:sp>
      <p:pic>
        <p:nvPicPr>
          <p:cNvPr id="26" name="Picture 2" descr="“car icon”的图片搜索结果">
            <a:extLst>
              <a:ext uri="{FF2B5EF4-FFF2-40B4-BE49-F238E27FC236}">
                <a16:creationId xmlns:a16="http://schemas.microsoft.com/office/drawing/2014/main" id="{D91CB516-E067-47D4-A220-AA5203285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915" y="4072502"/>
            <a:ext cx="806978" cy="80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9581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Consistency and Guarantees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51885"/>
            <a:ext cx="10515600" cy="5258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Example: you are on high way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Linearizability: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Latest data: no staleness    in-order reads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Weaker model: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Stale reads       out-of-order reads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" name="Picture 2" descr="“happy face icon”的图片搜索结果">
            <a:extLst>
              <a:ext uri="{FF2B5EF4-FFF2-40B4-BE49-F238E27FC236}">
                <a16:creationId xmlns:a16="http://schemas.microsoft.com/office/drawing/2014/main" id="{9F21020D-AE0B-4C32-BE11-C81A1268B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713" y="2079160"/>
            <a:ext cx="806978" cy="80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“said face icon”的图片搜索结果">
            <a:extLst>
              <a:ext uri="{FF2B5EF4-FFF2-40B4-BE49-F238E27FC236}">
                <a16:creationId xmlns:a16="http://schemas.microsoft.com/office/drawing/2014/main" id="{66A7F857-6725-4B36-A184-FA6D621B4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960" y="3971863"/>
            <a:ext cx="1148269" cy="114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D54C5ED6-654C-43A6-B56E-8D451DFF7F65}"/>
              </a:ext>
            </a:extLst>
          </p:cNvPr>
          <p:cNvSpPr/>
          <p:nvPr/>
        </p:nvSpPr>
        <p:spPr>
          <a:xfrm flipV="1">
            <a:off x="3921369" y="2482649"/>
            <a:ext cx="4349262" cy="4571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E1F023F4-6120-4635-9D6B-F480BE2AAFC0}"/>
              </a:ext>
            </a:extLst>
          </p:cNvPr>
          <p:cNvSpPr/>
          <p:nvPr/>
        </p:nvSpPr>
        <p:spPr>
          <a:xfrm>
            <a:off x="3763108" y="2329962"/>
            <a:ext cx="342900" cy="342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2EB1BFA-1075-414A-AE11-8DB30223D9AC}"/>
              </a:ext>
            </a:extLst>
          </p:cNvPr>
          <p:cNvSpPr txBox="1"/>
          <p:nvPr/>
        </p:nvSpPr>
        <p:spPr>
          <a:xfrm>
            <a:off x="3632668" y="1968823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goal</a:t>
            </a:r>
            <a:endParaRPr lang="zh-CN" altLang="en-US" dirty="0"/>
          </a:p>
        </p:txBody>
      </p:sp>
      <p:pic>
        <p:nvPicPr>
          <p:cNvPr id="18" name="Picture 2" descr="“car icon”的图片搜索结果">
            <a:extLst>
              <a:ext uri="{FF2B5EF4-FFF2-40B4-BE49-F238E27FC236}">
                <a16:creationId xmlns:a16="http://schemas.microsoft.com/office/drawing/2014/main" id="{80B9456E-0FC1-4EFA-92B1-71B624D4C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86" y="1968823"/>
            <a:ext cx="806978" cy="80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5F43D785-26D9-4B87-A43D-59D8C227116C}"/>
              </a:ext>
            </a:extLst>
          </p:cNvPr>
          <p:cNvSpPr/>
          <p:nvPr/>
        </p:nvSpPr>
        <p:spPr>
          <a:xfrm flipV="1">
            <a:off x="3921369" y="4586328"/>
            <a:ext cx="4349262" cy="4571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D070091A-CF06-415F-BBCD-4939ED8B5DC3}"/>
              </a:ext>
            </a:extLst>
          </p:cNvPr>
          <p:cNvSpPr/>
          <p:nvPr/>
        </p:nvSpPr>
        <p:spPr>
          <a:xfrm>
            <a:off x="3763108" y="4433641"/>
            <a:ext cx="342900" cy="342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1F245DF-FDD9-4D1C-8B79-BB8039436FD3}"/>
              </a:ext>
            </a:extLst>
          </p:cNvPr>
          <p:cNvSpPr txBox="1"/>
          <p:nvPr/>
        </p:nvSpPr>
        <p:spPr>
          <a:xfrm>
            <a:off x="3632668" y="4072502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goal</a:t>
            </a:r>
            <a:endParaRPr lang="zh-CN" altLang="en-US" dirty="0"/>
          </a:p>
        </p:txBody>
      </p:sp>
      <p:pic>
        <p:nvPicPr>
          <p:cNvPr id="22" name="Picture 2" descr="“car icon”的图片搜索结果">
            <a:extLst>
              <a:ext uri="{FF2B5EF4-FFF2-40B4-BE49-F238E27FC236}">
                <a16:creationId xmlns:a16="http://schemas.microsoft.com/office/drawing/2014/main" id="{AEB91869-CE07-4C07-8840-625FAFC64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915" y="4072502"/>
            <a:ext cx="806978" cy="80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6635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Leader-based majority system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08A1B86A-C300-4F17-A8BF-7801966BA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1885"/>
            <a:ext cx="10515600" cy="4941881"/>
          </a:xfrm>
        </p:spPr>
        <p:txBody>
          <a:bodyPr/>
          <a:lstStyle/>
          <a:p>
            <a:endParaRPr lang="en-US" altLang="zh-CN" dirty="0">
              <a:latin typeface="+mn-lt"/>
            </a:endParaRPr>
          </a:p>
          <a:p>
            <a:pPr marL="0" indent="0">
              <a:buNone/>
            </a:pPr>
            <a:r>
              <a:rPr lang="en-US" altLang="zh-CN" dirty="0">
                <a:latin typeface="+mn-lt"/>
              </a:rPr>
              <a:t>Leader-based systems (e.g., MongoDB, </a:t>
            </a:r>
            <a:r>
              <a:rPr lang="en-US" altLang="zh-CN" dirty="0" err="1">
                <a:latin typeface="+mn-lt"/>
              </a:rPr>
              <a:t>ZooKeeper</a:t>
            </a:r>
            <a:r>
              <a:rPr lang="en-US" altLang="zh-CN" dirty="0">
                <a:latin typeface="+mn-lt"/>
              </a:rPr>
              <a:t>)</a:t>
            </a:r>
          </a:p>
          <a:p>
            <a:pPr marL="288000" lvl="1" indent="0">
              <a:buNone/>
            </a:pPr>
            <a:r>
              <a:rPr lang="en-US" altLang="zh-CN" dirty="0">
                <a:latin typeface="+mn-lt"/>
              </a:rPr>
              <a:t>    Leader: a dedicated node</a:t>
            </a:r>
          </a:p>
          <a:p>
            <a:pPr marL="288000" lvl="1" indent="0">
              <a:buNone/>
            </a:pPr>
            <a:r>
              <a:rPr lang="en-US" altLang="zh-CN" dirty="0">
                <a:latin typeface="+mn-lt"/>
              </a:rPr>
              <a:t>    Others are followers</a:t>
            </a:r>
          </a:p>
          <a:p>
            <a:pPr marL="288000" lvl="1" indent="0">
              <a:buNone/>
            </a:pPr>
            <a:r>
              <a:rPr lang="en-US" altLang="zh-CN" dirty="0">
                <a:latin typeface="+mn-lt"/>
              </a:rPr>
              <a:t>    Writes flow through leader, established a single order</a:t>
            </a:r>
          </a:p>
          <a:p>
            <a:endParaRPr lang="en-US" altLang="zh-CN" dirty="0">
              <a:latin typeface="+mn-lt"/>
            </a:endParaRPr>
          </a:p>
          <a:p>
            <a:pPr marL="0" indent="0">
              <a:buNone/>
            </a:pPr>
            <a:r>
              <a:rPr lang="en-US" altLang="zh-CN" dirty="0">
                <a:latin typeface="+mn-lt"/>
              </a:rPr>
              <a:t>Majority</a:t>
            </a:r>
          </a:p>
          <a:p>
            <a:pPr marL="288000" lvl="1" indent="0">
              <a:buNone/>
            </a:pPr>
            <a:r>
              <a:rPr lang="en-US" altLang="zh-CN" dirty="0">
                <a:latin typeface="+mn-lt"/>
              </a:rPr>
              <a:t>    data is safe when persisted on majority nodes(e.g., 3out of 5 servers)</a:t>
            </a:r>
          </a:p>
        </p:txBody>
      </p:sp>
    </p:spTree>
    <p:extLst>
      <p:ext uri="{BB962C8B-B14F-4D97-AF65-F5344CB8AC3E}">
        <p14:creationId xmlns:p14="http://schemas.microsoft.com/office/powerpoint/2010/main" val="27772313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Leader-based majority system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08A1B86A-C300-4F17-A8BF-7801966BA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1885"/>
            <a:ext cx="10515600" cy="4941881"/>
          </a:xfrm>
        </p:spPr>
        <p:txBody>
          <a:bodyPr/>
          <a:lstStyle/>
          <a:p>
            <a:endParaRPr lang="en-US" altLang="zh-CN" dirty="0">
              <a:latin typeface="+mn-lt"/>
            </a:endParaRPr>
          </a:p>
          <a:p>
            <a:pPr marL="0" indent="0">
              <a:buNone/>
            </a:pPr>
            <a:r>
              <a:rPr lang="en-US" altLang="zh-CN" dirty="0">
                <a:latin typeface="+mn-lt"/>
              </a:rPr>
              <a:t>Leader-based systems (e.g., MongoDB, </a:t>
            </a:r>
            <a:r>
              <a:rPr lang="en-US" altLang="zh-CN" dirty="0" err="1">
                <a:latin typeface="+mn-lt"/>
              </a:rPr>
              <a:t>ZooKeeper</a:t>
            </a:r>
            <a:r>
              <a:rPr lang="en-US" altLang="zh-CN" dirty="0">
                <a:latin typeface="+mn-lt"/>
              </a:rPr>
              <a:t>)</a:t>
            </a:r>
          </a:p>
          <a:p>
            <a:pPr marL="288000" lvl="1" indent="0">
              <a:buNone/>
            </a:pPr>
            <a:r>
              <a:rPr lang="en-US" altLang="zh-CN" dirty="0">
                <a:latin typeface="+mn-lt"/>
              </a:rPr>
              <a:t>    Leader: a dedicated node</a:t>
            </a:r>
          </a:p>
          <a:p>
            <a:pPr marL="288000" lvl="1" indent="0">
              <a:buNone/>
            </a:pPr>
            <a:r>
              <a:rPr lang="en-US" altLang="zh-CN" dirty="0">
                <a:latin typeface="+mn-lt"/>
              </a:rPr>
              <a:t>    Others are followers</a:t>
            </a:r>
          </a:p>
          <a:p>
            <a:pPr marL="288000" lvl="1" indent="0">
              <a:buNone/>
            </a:pPr>
            <a:r>
              <a:rPr lang="en-US" altLang="zh-CN" dirty="0">
                <a:latin typeface="+mn-lt"/>
              </a:rPr>
              <a:t>    Writes flow through leader, established a single order</a:t>
            </a:r>
          </a:p>
          <a:p>
            <a:endParaRPr lang="en-US" altLang="zh-CN" dirty="0">
              <a:latin typeface="+mn-lt"/>
            </a:endParaRPr>
          </a:p>
          <a:p>
            <a:pPr marL="0" indent="0">
              <a:buNone/>
            </a:pPr>
            <a:r>
              <a:rPr lang="en-US" altLang="zh-CN" dirty="0">
                <a:latin typeface="+mn-lt"/>
              </a:rPr>
              <a:t>Majority</a:t>
            </a:r>
          </a:p>
          <a:p>
            <a:pPr marL="288000" lvl="1" indent="0">
              <a:buNone/>
            </a:pPr>
            <a:r>
              <a:rPr lang="en-US" altLang="zh-CN" dirty="0">
                <a:latin typeface="+mn-lt"/>
              </a:rPr>
              <a:t>    data is safe when persisted on majority nodes(e.g., 3out of 5 servers)</a:t>
            </a:r>
          </a:p>
          <a:p>
            <a:pPr marL="288000" lvl="1" indent="0">
              <a:buNone/>
            </a:pPr>
            <a:endParaRPr lang="en-US" altLang="zh-CN" dirty="0">
              <a:latin typeface="+mn-lt"/>
            </a:endParaRPr>
          </a:p>
          <a:p>
            <a:pPr marL="288000" lvl="1" indent="0">
              <a:buNone/>
            </a:pPr>
            <a:endParaRPr lang="en-US" altLang="zh-CN" dirty="0">
              <a:latin typeface="+mn-lt"/>
            </a:endParaRPr>
          </a:p>
          <a:p>
            <a:pPr marL="288000" lvl="1" indent="0">
              <a:buNone/>
            </a:pPr>
            <a:r>
              <a:rPr lang="en-US" altLang="zh-CN" dirty="0">
                <a:latin typeface="+mn-lt"/>
              </a:rPr>
              <a:t>     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only leader could serve reads in follow example, unless we mention it</a:t>
            </a:r>
          </a:p>
        </p:txBody>
      </p:sp>
    </p:spTree>
    <p:extLst>
      <p:ext uri="{BB962C8B-B14F-4D97-AF65-F5344CB8AC3E}">
        <p14:creationId xmlns:p14="http://schemas.microsoft.com/office/powerpoint/2010/main" val="9166310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Realizing Strong Consistency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51885"/>
            <a:ext cx="10515600" cy="5258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Linearizability requires synchronous durability</a:t>
            </a:r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en-US" altLang="zh-CN" sz="2000" dirty="0"/>
              <a:t>must synchronously replicate and persist data on a majority to tolerate failures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4412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Realizing Strong Consistency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51885"/>
            <a:ext cx="10515600" cy="5258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Linearizability requires synchronous durability</a:t>
            </a:r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en-US" altLang="zh-CN" sz="2000" dirty="0"/>
              <a:t>must synchronously replicate and persist data on a majority to tolerate failures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5" name="Picture 4" descr="“server icon”的图片搜索结果">
            <a:extLst>
              <a:ext uri="{FF2B5EF4-FFF2-40B4-BE49-F238E27FC236}">
                <a16:creationId xmlns:a16="http://schemas.microsoft.com/office/drawing/2014/main" id="{EF1CF4C9-8488-4FD8-AA1B-46E77939A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25" y="2824518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“server icon”的图片搜索结果">
            <a:extLst>
              <a:ext uri="{FF2B5EF4-FFF2-40B4-BE49-F238E27FC236}">
                <a16:creationId xmlns:a16="http://schemas.microsoft.com/office/drawing/2014/main" id="{CAA7E2EA-3C4C-454B-AFF4-66B35A118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25" y="3936646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080D8976-C201-40C6-8A34-B6818EB9FA66}"/>
              </a:ext>
            </a:extLst>
          </p:cNvPr>
          <p:cNvSpPr/>
          <p:nvPr/>
        </p:nvSpPr>
        <p:spPr>
          <a:xfrm>
            <a:off x="8848514" y="2433603"/>
            <a:ext cx="45719" cy="365169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EE0EA27-A67A-4E5A-8D8C-2330048970E7}"/>
              </a:ext>
            </a:extLst>
          </p:cNvPr>
          <p:cNvSpPr txBox="1"/>
          <p:nvPr/>
        </p:nvSpPr>
        <p:spPr>
          <a:xfrm>
            <a:off x="4216886" y="3048376"/>
            <a:ext cx="2353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leader-replica 1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4886511-D6CC-45FD-8F70-AADD9593A3A3}"/>
              </a:ext>
            </a:extLst>
          </p:cNvPr>
          <p:cNvSpPr txBox="1"/>
          <p:nvPr/>
        </p:nvSpPr>
        <p:spPr>
          <a:xfrm>
            <a:off x="5143671" y="4241298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pic>
        <p:nvPicPr>
          <p:cNvPr id="12" name="Picture 4" descr="“server icon”的图片搜索结果">
            <a:extLst>
              <a:ext uri="{FF2B5EF4-FFF2-40B4-BE49-F238E27FC236}">
                <a16:creationId xmlns:a16="http://schemas.microsoft.com/office/drawing/2014/main" id="{F7D64013-5BAA-46D9-AA89-FF1C60A4D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044" y="5133460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41BFAFC-504B-4025-95AD-5E70AC5C2945}"/>
              </a:ext>
            </a:extLst>
          </p:cNvPr>
          <p:cNvSpPr txBox="1"/>
          <p:nvPr/>
        </p:nvSpPr>
        <p:spPr>
          <a:xfrm>
            <a:off x="5132239" y="5353426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3665A8F-3C71-4F0F-B9AF-727DC270C6A9}"/>
              </a:ext>
            </a:extLst>
          </p:cNvPr>
          <p:cNvSpPr txBox="1"/>
          <p:nvPr/>
        </p:nvSpPr>
        <p:spPr>
          <a:xfrm>
            <a:off x="7463774" y="2278473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8E74F3A-579A-4440-BED9-97DAA18BF595}"/>
              </a:ext>
            </a:extLst>
          </p:cNvPr>
          <p:cNvSpPr txBox="1"/>
          <p:nvPr/>
        </p:nvSpPr>
        <p:spPr>
          <a:xfrm>
            <a:off x="9052082" y="2278473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96E07CCA-61B7-4043-ACA2-E567047EFF4F}"/>
                  </a:ext>
                </a:extLst>
              </p:cNvPr>
              <p:cNvSpPr/>
              <p:nvPr/>
            </p:nvSpPr>
            <p:spPr>
              <a:xfrm>
                <a:off x="9162373" y="3079555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96E07CCA-61B7-4043-ACA2-E567047EFF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3079555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23D65975-2FD8-4F77-AD73-81C85F474CC2}"/>
                  </a:ext>
                </a:extLst>
              </p:cNvPr>
              <p:cNvSpPr/>
              <p:nvPr/>
            </p:nvSpPr>
            <p:spPr>
              <a:xfrm>
                <a:off x="9162373" y="4209757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23D65975-2FD8-4F77-AD73-81C85F474C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4209757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1563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D1486B3C-3A7B-414B-8A65-F2A6F3457A63}"/>
                  </a:ext>
                </a:extLst>
              </p:cNvPr>
              <p:cNvSpPr/>
              <p:nvPr/>
            </p:nvSpPr>
            <p:spPr>
              <a:xfrm>
                <a:off x="9162373" y="5406571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D1486B3C-3A7B-414B-8A65-F2A6F3457A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5406571"/>
                <a:ext cx="377952" cy="345940"/>
              </a:xfrm>
              <a:prstGeom prst="roundRect">
                <a:avLst/>
              </a:prstGeom>
              <a:blipFill>
                <a:blip r:embed="rId5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68958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Realizing Strong Consistency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51885"/>
            <a:ext cx="10515600" cy="5258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Linearizability requires synchronous durability</a:t>
            </a:r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en-US" altLang="zh-CN" sz="2000" dirty="0"/>
              <a:t>must synchronously replicate and persist data on a majority to tolerate failures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5" name="Picture 4" descr="“server icon”的图片搜索结果">
            <a:extLst>
              <a:ext uri="{FF2B5EF4-FFF2-40B4-BE49-F238E27FC236}">
                <a16:creationId xmlns:a16="http://schemas.microsoft.com/office/drawing/2014/main" id="{EF1CF4C9-8488-4FD8-AA1B-46E77939A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25" y="2824518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“server icon”的图片搜索结果">
            <a:extLst>
              <a:ext uri="{FF2B5EF4-FFF2-40B4-BE49-F238E27FC236}">
                <a16:creationId xmlns:a16="http://schemas.microsoft.com/office/drawing/2014/main" id="{CAA7E2EA-3C4C-454B-AFF4-66B35A118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25" y="3936646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080D8976-C201-40C6-8A34-B6818EB9FA66}"/>
              </a:ext>
            </a:extLst>
          </p:cNvPr>
          <p:cNvSpPr/>
          <p:nvPr/>
        </p:nvSpPr>
        <p:spPr>
          <a:xfrm>
            <a:off x="8848514" y="2433603"/>
            <a:ext cx="45719" cy="365169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4886511-D6CC-45FD-8F70-AADD9593A3A3}"/>
              </a:ext>
            </a:extLst>
          </p:cNvPr>
          <p:cNvSpPr txBox="1"/>
          <p:nvPr/>
        </p:nvSpPr>
        <p:spPr>
          <a:xfrm>
            <a:off x="5143671" y="4241298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pic>
        <p:nvPicPr>
          <p:cNvPr id="12" name="Picture 4" descr="“server icon”的图片搜索结果">
            <a:extLst>
              <a:ext uri="{FF2B5EF4-FFF2-40B4-BE49-F238E27FC236}">
                <a16:creationId xmlns:a16="http://schemas.microsoft.com/office/drawing/2014/main" id="{F7D64013-5BAA-46D9-AA89-FF1C60A4D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044" y="5133460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41BFAFC-504B-4025-95AD-5E70AC5C2945}"/>
              </a:ext>
            </a:extLst>
          </p:cNvPr>
          <p:cNvSpPr txBox="1"/>
          <p:nvPr/>
        </p:nvSpPr>
        <p:spPr>
          <a:xfrm>
            <a:off x="5132239" y="5353426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3665A8F-3C71-4F0F-B9AF-727DC270C6A9}"/>
              </a:ext>
            </a:extLst>
          </p:cNvPr>
          <p:cNvSpPr txBox="1"/>
          <p:nvPr/>
        </p:nvSpPr>
        <p:spPr>
          <a:xfrm>
            <a:off x="7463774" y="2278473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8E74F3A-579A-4440-BED9-97DAA18BF595}"/>
              </a:ext>
            </a:extLst>
          </p:cNvPr>
          <p:cNvSpPr txBox="1"/>
          <p:nvPr/>
        </p:nvSpPr>
        <p:spPr>
          <a:xfrm>
            <a:off x="9052082" y="2278473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96E07CCA-61B7-4043-ACA2-E567047EFF4F}"/>
                  </a:ext>
                </a:extLst>
              </p:cNvPr>
              <p:cNvSpPr/>
              <p:nvPr/>
            </p:nvSpPr>
            <p:spPr>
              <a:xfrm>
                <a:off x="9162373" y="3079555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96E07CCA-61B7-4043-ACA2-E567047EFF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3079555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23D65975-2FD8-4F77-AD73-81C85F474CC2}"/>
                  </a:ext>
                </a:extLst>
              </p:cNvPr>
              <p:cNvSpPr/>
              <p:nvPr/>
            </p:nvSpPr>
            <p:spPr>
              <a:xfrm>
                <a:off x="9162373" y="4209757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23D65975-2FD8-4F77-AD73-81C85F474C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4209757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1563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D1486B3C-3A7B-414B-8A65-F2A6F3457A63}"/>
                  </a:ext>
                </a:extLst>
              </p:cNvPr>
              <p:cNvSpPr/>
              <p:nvPr/>
            </p:nvSpPr>
            <p:spPr>
              <a:xfrm>
                <a:off x="9162373" y="5406571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D1486B3C-3A7B-414B-8A65-F2A6F3457A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5406571"/>
                <a:ext cx="377952" cy="345940"/>
              </a:xfrm>
              <a:prstGeom prst="roundRect">
                <a:avLst/>
              </a:prstGeom>
              <a:blipFill>
                <a:blip r:embed="rId5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>
            <a:extLst>
              <a:ext uri="{FF2B5EF4-FFF2-40B4-BE49-F238E27FC236}">
                <a16:creationId xmlns:a16="http://schemas.microsoft.com/office/drawing/2014/main" id="{DBF2B9C5-4CA5-4295-AE9F-E10B92A7B539}"/>
              </a:ext>
            </a:extLst>
          </p:cNvPr>
          <p:cNvSpPr txBox="1"/>
          <p:nvPr/>
        </p:nvSpPr>
        <p:spPr>
          <a:xfrm>
            <a:off x="4216886" y="3048376"/>
            <a:ext cx="2353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leader-replica 1</a:t>
            </a:r>
            <a:endParaRPr lang="zh-CN" altLang="en-US" dirty="0"/>
          </a:p>
        </p:txBody>
      </p:sp>
      <p:pic>
        <p:nvPicPr>
          <p:cNvPr id="26" name="Picture 2" descr="“computer icon”的图片搜索结果">
            <a:extLst>
              <a:ext uri="{FF2B5EF4-FFF2-40B4-BE49-F238E27FC236}">
                <a16:creationId xmlns:a16="http://schemas.microsoft.com/office/drawing/2014/main" id="{7E59463A-82FA-40E9-AF34-4D0CAB2A9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384" y="3091606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箭头: 右 7">
            <a:extLst>
              <a:ext uri="{FF2B5EF4-FFF2-40B4-BE49-F238E27FC236}">
                <a16:creationId xmlns:a16="http://schemas.microsoft.com/office/drawing/2014/main" id="{3FDD37B7-31FB-4BE9-BF3B-084F6D0EF584}"/>
              </a:ext>
            </a:extLst>
          </p:cNvPr>
          <p:cNvSpPr/>
          <p:nvPr/>
        </p:nvSpPr>
        <p:spPr>
          <a:xfrm>
            <a:off x="2512618" y="3383222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4C90C5C-412E-413C-AEB4-913E6DBFCA95}"/>
                  </a:ext>
                </a:extLst>
              </p:cNvPr>
              <p:cNvSpPr txBox="1"/>
              <p:nvPr/>
            </p:nvSpPr>
            <p:spPr>
              <a:xfrm>
                <a:off x="2280560" y="2941279"/>
                <a:ext cx="17784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4C90C5C-412E-413C-AEB4-913E6DBFC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560" y="2941279"/>
                <a:ext cx="1778477" cy="461665"/>
              </a:xfrm>
              <a:prstGeom prst="rect">
                <a:avLst/>
              </a:prstGeom>
              <a:blipFill>
                <a:blip r:embed="rId7"/>
                <a:stretch>
                  <a:fillRect l="-5137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07605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Realizing Strong Consistency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51885"/>
            <a:ext cx="10515600" cy="5258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Linearizability requires synchronous durability</a:t>
            </a:r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en-US" altLang="zh-CN" sz="2000" dirty="0"/>
              <a:t>must synchronously replicate and persist data on a majority to tolerate failures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5" name="Picture 4" descr="“server icon”的图片搜索结果">
            <a:extLst>
              <a:ext uri="{FF2B5EF4-FFF2-40B4-BE49-F238E27FC236}">
                <a16:creationId xmlns:a16="http://schemas.microsoft.com/office/drawing/2014/main" id="{EF1CF4C9-8488-4FD8-AA1B-46E77939A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25" y="2824518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“server icon”的图片搜索结果">
            <a:extLst>
              <a:ext uri="{FF2B5EF4-FFF2-40B4-BE49-F238E27FC236}">
                <a16:creationId xmlns:a16="http://schemas.microsoft.com/office/drawing/2014/main" id="{CAA7E2EA-3C4C-454B-AFF4-66B35A118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25" y="3936646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080D8976-C201-40C6-8A34-B6818EB9FA66}"/>
              </a:ext>
            </a:extLst>
          </p:cNvPr>
          <p:cNvSpPr/>
          <p:nvPr/>
        </p:nvSpPr>
        <p:spPr>
          <a:xfrm>
            <a:off x="8848514" y="2433603"/>
            <a:ext cx="45719" cy="365169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4886511-D6CC-45FD-8F70-AADD9593A3A3}"/>
              </a:ext>
            </a:extLst>
          </p:cNvPr>
          <p:cNvSpPr txBox="1"/>
          <p:nvPr/>
        </p:nvSpPr>
        <p:spPr>
          <a:xfrm>
            <a:off x="5143671" y="4241298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pic>
        <p:nvPicPr>
          <p:cNvPr id="12" name="Picture 4" descr="“server icon”的图片搜索结果">
            <a:extLst>
              <a:ext uri="{FF2B5EF4-FFF2-40B4-BE49-F238E27FC236}">
                <a16:creationId xmlns:a16="http://schemas.microsoft.com/office/drawing/2014/main" id="{F7D64013-5BAA-46D9-AA89-FF1C60A4D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044" y="5133460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41BFAFC-504B-4025-95AD-5E70AC5C2945}"/>
              </a:ext>
            </a:extLst>
          </p:cNvPr>
          <p:cNvSpPr txBox="1"/>
          <p:nvPr/>
        </p:nvSpPr>
        <p:spPr>
          <a:xfrm>
            <a:off x="5132239" y="5353426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3665A8F-3C71-4F0F-B9AF-727DC270C6A9}"/>
              </a:ext>
            </a:extLst>
          </p:cNvPr>
          <p:cNvSpPr txBox="1"/>
          <p:nvPr/>
        </p:nvSpPr>
        <p:spPr>
          <a:xfrm>
            <a:off x="7463774" y="2278473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8E74F3A-579A-4440-BED9-97DAA18BF595}"/>
              </a:ext>
            </a:extLst>
          </p:cNvPr>
          <p:cNvSpPr txBox="1"/>
          <p:nvPr/>
        </p:nvSpPr>
        <p:spPr>
          <a:xfrm>
            <a:off x="9052082" y="2278473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96E07CCA-61B7-4043-ACA2-E567047EFF4F}"/>
                  </a:ext>
                </a:extLst>
              </p:cNvPr>
              <p:cNvSpPr/>
              <p:nvPr/>
            </p:nvSpPr>
            <p:spPr>
              <a:xfrm>
                <a:off x="9162373" y="3079555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96E07CCA-61B7-4043-ACA2-E567047EFF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3079555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23D65975-2FD8-4F77-AD73-81C85F474CC2}"/>
                  </a:ext>
                </a:extLst>
              </p:cNvPr>
              <p:cNvSpPr/>
              <p:nvPr/>
            </p:nvSpPr>
            <p:spPr>
              <a:xfrm>
                <a:off x="9162373" y="4209757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23D65975-2FD8-4F77-AD73-81C85F474C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4209757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1563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D1486B3C-3A7B-414B-8A65-F2A6F3457A63}"/>
                  </a:ext>
                </a:extLst>
              </p:cNvPr>
              <p:cNvSpPr/>
              <p:nvPr/>
            </p:nvSpPr>
            <p:spPr>
              <a:xfrm>
                <a:off x="9162373" y="5406571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D1486B3C-3A7B-414B-8A65-F2A6F3457A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5406571"/>
                <a:ext cx="377952" cy="345940"/>
              </a:xfrm>
              <a:prstGeom prst="roundRect">
                <a:avLst/>
              </a:prstGeom>
              <a:blipFill>
                <a:blip r:embed="rId5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>
            <a:extLst>
              <a:ext uri="{FF2B5EF4-FFF2-40B4-BE49-F238E27FC236}">
                <a16:creationId xmlns:a16="http://schemas.microsoft.com/office/drawing/2014/main" id="{DBF2B9C5-4CA5-4295-AE9F-E10B92A7B539}"/>
              </a:ext>
            </a:extLst>
          </p:cNvPr>
          <p:cNvSpPr txBox="1"/>
          <p:nvPr/>
        </p:nvSpPr>
        <p:spPr>
          <a:xfrm>
            <a:off x="4216886" y="3048376"/>
            <a:ext cx="2353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leader-replica 1</a:t>
            </a:r>
            <a:endParaRPr lang="zh-CN" altLang="en-US" dirty="0"/>
          </a:p>
        </p:txBody>
      </p:sp>
      <p:pic>
        <p:nvPicPr>
          <p:cNvPr id="26" name="Picture 2" descr="“computer icon”的图片搜索结果">
            <a:extLst>
              <a:ext uri="{FF2B5EF4-FFF2-40B4-BE49-F238E27FC236}">
                <a16:creationId xmlns:a16="http://schemas.microsoft.com/office/drawing/2014/main" id="{7E59463A-82FA-40E9-AF34-4D0CAB2A9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384" y="3091606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箭头: 右 7">
            <a:extLst>
              <a:ext uri="{FF2B5EF4-FFF2-40B4-BE49-F238E27FC236}">
                <a16:creationId xmlns:a16="http://schemas.microsoft.com/office/drawing/2014/main" id="{3FDD37B7-31FB-4BE9-BF3B-084F6D0EF584}"/>
              </a:ext>
            </a:extLst>
          </p:cNvPr>
          <p:cNvSpPr/>
          <p:nvPr/>
        </p:nvSpPr>
        <p:spPr>
          <a:xfrm>
            <a:off x="2512618" y="3383222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4C90C5C-412E-413C-AEB4-913E6DBFCA95}"/>
                  </a:ext>
                </a:extLst>
              </p:cNvPr>
              <p:cNvSpPr txBox="1"/>
              <p:nvPr/>
            </p:nvSpPr>
            <p:spPr>
              <a:xfrm>
                <a:off x="2280560" y="2941279"/>
                <a:ext cx="23535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4C90C5C-412E-413C-AEB4-913E6DBFC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560" y="2941279"/>
                <a:ext cx="2353537" cy="461665"/>
              </a:xfrm>
              <a:prstGeom prst="rect">
                <a:avLst/>
              </a:prstGeom>
              <a:blipFill>
                <a:blip r:embed="rId7"/>
                <a:stretch>
                  <a:fillRect l="-3886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: 圆角 27">
                <a:extLst>
                  <a:ext uri="{FF2B5EF4-FFF2-40B4-BE49-F238E27FC236}">
                    <a16:creationId xmlns:a16="http://schemas.microsoft.com/office/drawing/2014/main" id="{B0D50C49-5EC1-4EEE-9529-C4D5C6D7E6AC}"/>
                  </a:ext>
                </a:extLst>
              </p:cNvPr>
              <p:cNvSpPr/>
              <p:nvPr/>
            </p:nvSpPr>
            <p:spPr>
              <a:xfrm>
                <a:off x="7837494" y="3091606"/>
                <a:ext cx="377952" cy="34593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矩形: 圆角 27">
                <a:extLst>
                  <a:ext uri="{FF2B5EF4-FFF2-40B4-BE49-F238E27FC236}">
                    <a16:creationId xmlns:a16="http://schemas.microsoft.com/office/drawing/2014/main" id="{B0D50C49-5EC1-4EEE-9529-C4D5C6D7E6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494" y="3091606"/>
                <a:ext cx="377952" cy="345939"/>
              </a:xfrm>
              <a:prstGeom prst="roundRect">
                <a:avLst/>
              </a:prstGeom>
              <a:blipFill>
                <a:blip r:embed="rId8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E7C64A28-16D1-48D4-B3BE-4E4368A46686}"/>
                  </a:ext>
                </a:extLst>
              </p:cNvPr>
              <p:cNvSpPr/>
              <p:nvPr/>
            </p:nvSpPr>
            <p:spPr>
              <a:xfrm>
                <a:off x="7859824" y="4234789"/>
                <a:ext cx="377952" cy="34593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E7C64A28-16D1-48D4-B3BE-4E4368A466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9824" y="4234789"/>
                <a:ext cx="377952" cy="345939"/>
              </a:xfrm>
              <a:prstGeom prst="roundRect">
                <a:avLst/>
              </a:prstGeom>
              <a:blipFill>
                <a:blip r:embed="rId9"/>
                <a:stretch>
                  <a:fillRect l="-1563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: 圆角 31">
                <a:extLst>
                  <a:ext uri="{FF2B5EF4-FFF2-40B4-BE49-F238E27FC236}">
                    <a16:creationId xmlns:a16="http://schemas.microsoft.com/office/drawing/2014/main" id="{6082CD89-88C3-45AE-8F38-BC6435C1F378}"/>
                  </a:ext>
                </a:extLst>
              </p:cNvPr>
              <p:cNvSpPr/>
              <p:nvPr/>
            </p:nvSpPr>
            <p:spPr>
              <a:xfrm>
                <a:off x="7859824" y="5413477"/>
                <a:ext cx="377952" cy="34593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" name="矩形: 圆角 31">
                <a:extLst>
                  <a:ext uri="{FF2B5EF4-FFF2-40B4-BE49-F238E27FC236}">
                    <a16:creationId xmlns:a16="http://schemas.microsoft.com/office/drawing/2014/main" id="{6082CD89-88C3-45AE-8F38-BC6435C1F3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9824" y="5413477"/>
                <a:ext cx="377952" cy="345939"/>
              </a:xfrm>
              <a:prstGeom prst="roundRect">
                <a:avLst/>
              </a:prstGeom>
              <a:blipFill>
                <a:blip r:embed="rId10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9488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Realizing Strong Consistency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51885"/>
            <a:ext cx="10515600" cy="5258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Linearizability requires synchronous durability</a:t>
            </a:r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en-US" altLang="zh-CN" sz="2000" dirty="0"/>
              <a:t>must synchronously replicate and persist data on a majority to tolerate failures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5" name="Picture 4" descr="“server icon”的图片搜索结果">
            <a:extLst>
              <a:ext uri="{FF2B5EF4-FFF2-40B4-BE49-F238E27FC236}">
                <a16:creationId xmlns:a16="http://schemas.microsoft.com/office/drawing/2014/main" id="{EF1CF4C9-8488-4FD8-AA1B-46E77939A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25" y="2824518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“server icon”的图片搜索结果">
            <a:extLst>
              <a:ext uri="{FF2B5EF4-FFF2-40B4-BE49-F238E27FC236}">
                <a16:creationId xmlns:a16="http://schemas.microsoft.com/office/drawing/2014/main" id="{CAA7E2EA-3C4C-454B-AFF4-66B35A118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25" y="3936646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080D8976-C201-40C6-8A34-B6818EB9FA66}"/>
              </a:ext>
            </a:extLst>
          </p:cNvPr>
          <p:cNvSpPr/>
          <p:nvPr/>
        </p:nvSpPr>
        <p:spPr>
          <a:xfrm>
            <a:off x="8848514" y="2433603"/>
            <a:ext cx="45719" cy="365169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4886511-D6CC-45FD-8F70-AADD9593A3A3}"/>
              </a:ext>
            </a:extLst>
          </p:cNvPr>
          <p:cNvSpPr txBox="1"/>
          <p:nvPr/>
        </p:nvSpPr>
        <p:spPr>
          <a:xfrm>
            <a:off x="5143671" y="4241298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pic>
        <p:nvPicPr>
          <p:cNvPr id="12" name="Picture 4" descr="“server icon”的图片搜索结果">
            <a:extLst>
              <a:ext uri="{FF2B5EF4-FFF2-40B4-BE49-F238E27FC236}">
                <a16:creationId xmlns:a16="http://schemas.microsoft.com/office/drawing/2014/main" id="{F7D64013-5BAA-46D9-AA89-FF1C60A4D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044" y="5133460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41BFAFC-504B-4025-95AD-5E70AC5C2945}"/>
              </a:ext>
            </a:extLst>
          </p:cNvPr>
          <p:cNvSpPr txBox="1"/>
          <p:nvPr/>
        </p:nvSpPr>
        <p:spPr>
          <a:xfrm>
            <a:off x="5132239" y="5353426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3665A8F-3C71-4F0F-B9AF-727DC270C6A9}"/>
              </a:ext>
            </a:extLst>
          </p:cNvPr>
          <p:cNvSpPr txBox="1"/>
          <p:nvPr/>
        </p:nvSpPr>
        <p:spPr>
          <a:xfrm>
            <a:off x="7463774" y="2278473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8E74F3A-579A-4440-BED9-97DAA18BF595}"/>
              </a:ext>
            </a:extLst>
          </p:cNvPr>
          <p:cNvSpPr txBox="1"/>
          <p:nvPr/>
        </p:nvSpPr>
        <p:spPr>
          <a:xfrm>
            <a:off x="9052082" y="2278473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96E07CCA-61B7-4043-ACA2-E567047EFF4F}"/>
                  </a:ext>
                </a:extLst>
              </p:cNvPr>
              <p:cNvSpPr/>
              <p:nvPr/>
            </p:nvSpPr>
            <p:spPr>
              <a:xfrm>
                <a:off x="9162373" y="3079555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96E07CCA-61B7-4043-ACA2-E567047EFF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3079555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23D65975-2FD8-4F77-AD73-81C85F474CC2}"/>
                  </a:ext>
                </a:extLst>
              </p:cNvPr>
              <p:cNvSpPr/>
              <p:nvPr/>
            </p:nvSpPr>
            <p:spPr>
              <a:xfrm>
                <a:off x="9162373" y="4209757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23D65975-2FD8-4F77-AD73-81C85F474C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4209757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1563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D1486B3C-3A7B-414B-8A65-F2A6F3457A63}"/>
                  </a:ext>
                </a:extLst>
              </p:cNvPr>
              <p:cNvSpPr/>
              <p:nvPr/>
            </p:nvSpPr>
            <p:spPr>
              <a:xfrm>
                <a:off x="9162373" y="5406571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D1486B3C-3A7B-414B-8A65-F2A6F3457A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5406571"/>
                <a:ext cx="377952" cy="345940"/>
              </a:xfrm>
              <a:prstGeom prst="roundRect">
                <a:avLst/>
              </a:prstGeom>
              <a:blipFill>
                <a:blip r:embed="rId5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>
            <a:extLst>
              <a:ext uri="{FF2B5EF4-FFF2-40B4-BE49-F238E27FC236}">
                <a16:creationId xmlns:a16="http://schemas.microsoft.com/office/drawing/2014/main" id="{DBF2B9C5-4CA5-4295-AE9F-E10B92A7B539}"/>
              </a:ext>
            </a:extLst>
          </p:cNvPr>
          <p:cNvSpPr txBox="1"/>
          <p:nvPr/>
        </p:nvSpPr>
        <p:spPr>
          <a:xfrm>
            <a:off x="4216886" y="3048376"/>
            <a:ext cx="2353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leader-replica 1</a:t>
            </a:r>
            <a:endParaRPr lang="zh-CN" altLang="en-US" dirty="0"/>
          </a:p>
        </p:txBody>
      </p:sp>
      <p:pic>
        <p:nvPicPr>
          <p:cNvPr id="26" name="Picture 2" descr="“computer icon”的图片搜索结果">
            <a:extLst>
              <a:ext uri="{FF2B5EF4-FFF2-40B4-BE49-F238E27FC236}">
                <a16:creationId xmlns:a16="http://schemas.microsoft.com/office/drawing/2014/main" id="{7E59463A-82FA-40E9-AF34-4D0CAB2A9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384" y="3091606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箭头: 右 7">
            <a:extLst>
              <a:ext uri="{FF2B5EF4-FFF2-40B4-BE49-F238E27FC236}">
                <a16:creationId xmlns:a16="http://schemas.microsoft.com/office/drawing/2014/main" id="{3FDD37B7-31FB-4BE9-BF3B-084F6D0EF584}"/>
              </a:ext>
            </a:extLst>
          </p:cNvPr>
          <p:cNvSpPr/>
          <p:nvPr/>
        </p:nvSpPr>
        <p:spPr>
          <a:xfrm>
            <a:off x="2512618" y="3383222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4C90C5C-412E-413C-AEB4-913E6DBFCA95}"/>
                  </a:ext>
                </a:extLst>
              </p:cNvPr>
              <p:cNvSpPr txBox="1"/>
              <p:nvPr/>
            </p:nvSpPr>
            <p:spPr>
              <a:xfrm>
                <a:off x="2280560" y="2941279"/>
                <a:ext cx="23535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4C90C5C-412E-413C-AEB4-913E6DBFC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560" y="2941279"/>
                <a:ext cx="2353537" cy="461665"/>
              </a:xfrm>
              <a:prstGeom prst="rect">
                <a:avLst/>
              </a:prstGeom>
              <a:blipFill>
                <a:blip r:embed="rId7"/>
                <a:stretch>
                  <a:fillRect l="-3886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: 圆角 27">
                <a:extLst>
                  <a:ext uri="{FF2B5EF4-FFF2-40B4-BE49-F238E27FC236}">
                    <a16:creationId xmlns:a16="http://schemas.microsoft.com/office/drawing/2014/main" id="{B0D50C49-5EC1-4EEE-9529-C4D5C6D7E6AC}"/>
                  </a:ext>
                </a:extLst>
              </p:cNvPr>
              <p:cNvSpPr/>
              <p:nvPr/>
            </p:nvSpPr>
            <p:spPr>
              <a:xfrm>
                <a:off x="9533488" y="3079555"/>
                <a:ext cx="377952" cy="34593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矩形: 圆角 27">
                <a:extLst>
                  <a:ext uri="{FF2B5EF4-FFF2-40B4-BE49-F238E27FC236}">
                    <a16:creationId xmlns:a16="http://schemas.microsoft.com/office/drawing/2014/main" id="{B0D50C49-5EC1-4EEE-9529-C4D5C6D7E6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488" y="3079555"/>
                <a:ext cx="377952" cy="345939"/>
              </a:xfrm>
              <a:prstGeom prst="roundRect">
                <a:avLst/>
              </a:prstGeom>
              <a:blipFill>
                <a:blip r:embed="rId8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E7C64A28-16D1-48D4-B3BE-4E4368A46686}"/>
                  </a:ext>
                </a:extLst>
              </p:cNvPr>
              <p:cNvSpPr/>
              <p:nvPr/>
            </p:nvSpPr>
            <p:spPr>
              <a:xfrm>
                <a:off x="9557088" y="4194852"/>
                <a:ext cx="377952" cy="34593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E7C64A28-16D1-48D4-B3BE-4E4368A466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7088" y="4194852"/>
                <a:ext cx="377952" cy="345939"/>
              </a:xfrm>
              <a:prstGeom prst="roundRect">
                <a:avLst/>
              </a:prstGeom>
              <a:blipFill>
                <a:blip r:embed="rId9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: 圆角 31">
                <a:extLst>
                  <a:ext uri="{FF2B5EF4-FFF2-40B4-BE49-F238E27FC236}">
                    <a16:creationId xmlns:a16="http://schemas.microsoft.com/office/drawing/2014/main" id="{6082CD89-88C3-45AE-8F38-BC6435C1F378}"/>
                  </a:ext>
                </a:extLst>
              </p:cNvPr>
              <p:cNvSpPr/>
              <p:nvPr/>
            </p:nvSpPr>
            <p:spPr>
              <a:xfrm>
                <a:off x="7859824" y="5413477"/>
                <a:ext cx="377952" cy="34593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" name="矩形: 圆角 31">
                <a:extLst>
                  <a:ext uri="{FF2B5EF4-FFF2-40B4-BE49-F238E27FC236}">
                    <a16:creationId xmlns:a16="http://schemas.microsoft.com/office/drawing/2014/main" id="{6082CD89-88C3-45AE-8F38-BC6435C1F3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9824" y="5413477"/>
                <a:ext cx="377952" cy="345939"/>
              </a:xfrm>
              <a:prstGeom prst="roundRect">
                <a:avLst/>
              </a:prstGeom>
              <a:blipFill>
                <a:blip r:embed="rId10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24733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Realizing Strong Consistency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51885"/>
            <a:ext cx="10515600" cy="5258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Linearizability requires synchronous durability</a:t>
            </a:r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en-US" altLang="zh-CN" sz="2000" dirty="0"/>
              <a:t>must synchronously replicate and persist data on a majority to tolerate failures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5" name="Picture 4" descr="“server icon”的图片搜索结果">
            <a:extLst>
              <a:ext uri="{FF2B5EF4-FFF2-40B4-BE49-F238E27FC236}">
                <a16:creationId xmlns:a16="http://schemas.microsoft.com/office/drawing/2014/main" id="{EF1CF4C9-8488-4FD8-AA1B-46E77939A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25" y="2824518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“server icon”的图片搜索结果">
            <a:extLst>
              <a:ext uri="{FF2B5EF4-FFF2-40B4-BE49-F238E27FC236}">
                <a16:creationId xmlns:a16="http://schemas.microsoft.com/office/drawing/2014/main" id="{CAA7E2EA-3C4C-454B-AFF4-66B35A118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25" y="3936646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080D8976-C201-40C6-8A34-B6818EB9FA66}"/>
              </a:ext>
            </a:extLst>
          </p:cNvPr>
          <p:cNvSpPr/>
          <p:nvPr/>
        </p:nvSpPr>
        <p:spPr>
          <a:xfrm>
            <a:off x="8848514" y="2433603"/>
            <a:ext cx="45719" cy="365169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4886511-D6CC-45FD-8F70-AADD9593A3A3}"/>
              </a:ext>
            </a:extLst>
          </p:cNvPr>
          <p:cNvSpPr txBox="1"/>
          <p:nvPr/>
        </p:nvSpPr>
        <p:spPr>
          <a:xfrm>
            <a:off x="5143671" y="4241298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pic>
        <p:nvPicPr>
          <p:cNvPr id="12" name="Picture 4" descr="“server icon”的图片搜索结果">
            <a:extLst>
              <a:ext uri="{FF2B5EF4-FFF2-40B4-BE49-F238E27FC236}">
                <a16:creationId xmlns:a16="http://schemas.microsoft.com/office/drawing/2014/main" id="{F7D64013-5BAA-46D9-AA89-FF1C60A4D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044" y="5133460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41BFAFC-504B-4025-95AD-5E70AC5C2945}"/>
              </a:ext>
            </a:extLst>
          </p:cNvPr>
          <p:cNvSpPr txBox="1"/>
          <p:nvPr/>
        </p:nvSpPr>
        <p:spPr>
          <a:xfrm>
            <a:off x="5132239" y="5353426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3665A8F-3C71-4F0F-B9AF-727DC270C6A9}"/>
              </a:ext>
            </a:extLst>
          </p:cNvPr>
          <p:cNvSpPr txBox="1"/>
          <p:nvPr/>
        </p:nvSpPr>
        <p:spPr>
          <a:xfrm>
            <a:off x="7463774" y="2278473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8E74F3A-579A-4440-BED9-97DAA18BF595}"/>
              </a:ext>
            </a:extLst>
          </p:cNvPr>
          <p:cNvSpPr txBox="1"/>
          <p:nvPr/>
        </p:nvSpPr>
        <p:spPr>
          <a:xfrm>
            <a:off x="9052082" y="2278473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96E07CCA-61B7-4043-ACA2-E567047EFF4F}"/>
                  </a:ext>
                </a:extLst>
              </p:cNvPr>
              <p:cNvSpPr/>
              <p:nvPr/>
            </p:nvSpPr>
            <p:spPr>
              <a:xfrm>
                <a:off x="9162373" y="3079555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96E07CCA-61B7-4043-ACA2-E567047EFF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3079555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23D65975-2FD8-4F77-AD73-81C85F474CC2}"/>
                  </a:ext>
                </a:extLst>
              </p:cNvPr>
              <p:cNvSpPr/>
              <p:nvPr/>
            </p:nvSpPr>
            <p:spPr>
              <a:xfrm>
                <a:off x="9162373" y="4209757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23D65975-2FD8-4F77-AD73-81C85F474C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4209757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1563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D1486B3C-3A7B-414B-8A65-F2A6F3457A63}"/>
                  </a:ext>
                </a:extLst>
              </p:cNvPr>
              <p:cNvSpPr/>
              <p:nvPr/>
            </p:nvSpPr>
            <p:spPr>
              <a:xfrm>
                <a:off x="9162373" y="5406571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D1486B3C-3A7B-414B-8A65-F2A6F3457A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5406571"/>
                <a:ext cx="377952" cy="345940"/>
              </a:xfrm>
              <a:prstGeom prst="roundRect">
                <a:avLst/>
              </a:prstGeom>
              <a:blipFill>
                <a:blip r:embed="rId5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>
            <a:extLst>
              <a:ext uri="{FF2B5EF4-FFF2-40B4-BE49-F238E27FC236}">
                <a16:creationId xmlns:a16="http://schemas.microsoft.com/office/drawing/2014/main" id="{DBF2B9C5-4CA5-4295-AE9F-E10B92A7B539}"/>
              </a:ext>
            </a:extLst>
          </p:cNvPr>
          <p:cNvSpPr txBox="1"/>
          <p:nvPr/>
        </p:nvSpPr>
        <p:spPr>
          <a:xfrm>
            <a:off x="4216886" y="3048376"/>
            <a:ext cx="2353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leader-replica 1</a:t>
            </a:r>
            <a:endParaRPr lang="zh-CN" altLang="en-US" dirty="0"/>
          </a:p>
        </p:txBody>
      </p:sp>
      <p:pic>
        <p:nvPicPr>
          <p:cNvPr id="26" name="Picture 2" descr="“computer icon”的图片搜索结果">
            <a:extLst>
              <a:ext uri="{FF2B5EF4-FFF2-40B4-BE49-F238E27FC236}">
                <a16:creationId xmlns:a16="http://schemas.microsoft.com/office/drawing/2014/main" id="{7E59463A-82FA-40E9-AF34-4D0CAB2A9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384" y="3091606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箭头: 右 7">
            <a:extLst>
              <a:ext uri="{FF2B5EF4-FFF2-40B4-BE49-F238E27FC236}">
                <a16:creationId xmlns:a16="http://schemas.microsoft.com/office/drawing/2014/main" id="{3FDD37B7-31FB-4BE9-BF3B-084F6D0EF584}"/>
              </a:ext>
            </a:extLst>
          </p:cNvPr>
          <p:cNvSpPr/>
          <p:nvPr/>
        </p:nvSpPr>
        <p:spPr>
          <a:xfrm>
            <a:off x="2512618" y="3383222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4C90C5C-412E-413C-AEB4-913E6DBFCA95}"/>
                  </a:ext>
                </a:extLst>
              </p:cNvPr>
              <p:cNvSpPr txBox="1"/>
              <p:nvPr/>
            </p:nvSpPr>
            <p:spPr>
              <a:xfrm>
                <a:off x="2280560" y="2941279"/>
                <a:ext cx="23535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4C90C5C-412E-413C-AEB4-913E6DBFC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560" y="2941279"/>
                <a:ext cx="2353537" cy="461665"/>
              </a:xfrm>
              <a:prstGeom prst="rect">
                <a:avLst/>
              </a:prstGeom>
              <a:blipFill>
                <a:blip r:embed="rId7"/>
                <a:stretch>
                  <a:fillRect l="-3886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: 圆角 27">
                <a:extLst>
                  <a:ext uri="{FF2B5EF4-FFF2-40B4-BE49-F238E27FC236}">
                    <a16:creationId xmlns:a16="http://schemas.microsoft.com/office/drawing/2014/main" id="{B0D50C49-5EC1-4EEE-9529-C4D5C6D7E6AC}"/>
                  </a:ext>
                </a:extLst>
              </p:cNvPr>
              <p:cNvSpPr/>
              <p:nvPr/>
            </p:nvSpPr>
            <p:spPr>
              <a:xfrm>
                <a:off x="9533488" y="3079555"/>
                <a:ext cx="377952" cy="34593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矩形: 圆角 27">
                <a:extLst>
                  <a:ext uri="{FF2B5EF4-FFF2-40B4-BE49-F238E27FC236}">
                    <a16:creationId xmlns:a16="http://schemas.microsoft.com/office/drawing/2014/main" id="{B0D50C49-5EC1-4EEE-9529-C4D5C6D7E6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488" y="3079555"/>
                <a:ext cx="377952" cy="345939"/>
              </a:xfrm>
              <a:prstGeom prst="roundRect">
                <a:avLst/>
              </a:prstGeom>
              <a:blipFill>
                <a:blip r:embed="rId8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E7C64A28-16D1-48D4-B3BE-4E4368A46686}"/>
                  </a:ext>
                </a:extLst>
              </p:cNvPr>
              <p:cNvSpPr/>
              <p:nvPr/>
            </p:nvSpPr>
            <p:spPr>
              <a:xfrm>
                <a:off x="9557088" y="4194852"/>
                <a:ext cx="377952" cy="34593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E7C64A28-16D1-48D4-B3BE-4E4368A466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7088" y="4194852"/>
                <a:ext cx="377952" cy="345939"/>
              </a:xfrm>
              <a:prstGeom prst="roundRect">
                <a:avLst/>
              </a:prstGeom>
              <a:blipFill>
                <a:blip r:embed="rId9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: 圆角 31">
                <a:extLst>
                  <a:ext uri="{FF2B5EF4-FFF2-40B4-BE49-F238E27FC236}">
                    <a16:creationId xmlns:a16="http://schemas.microsoft.com/office/drawing/2014/main" id="{6082CD89-88C3-45AE-8F38-BC6435C1F378}"/>
                  </a:ext>
                </a:extLst>
              </p:cNvPr>
              <p:cNvSpPr/>
              <p:nvPr/>
            </p:nvSpPr>
            <p:spPr>
              <a:xfrm>
                <a:off x="7859824" y="5413477"/>
                <a:ext cx="377952" cy="34593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" name="矩形: 圆角 31">
                <a:extLst>
                  <a:ext uri="{FF2B5EF4-FFF2-40B4-BE49-F238E27FC236}">
                    <a16:creationId xmlns:a16="http://schemas.microsoft.com/office/drawing/2014/main" id="{6082CD89-88C3-45AE-8F38-BC6435C1F3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9824" y="5413477"/>
                <a:ext cx="377952" cy="345939"/>
              </a:xfrm>
              <a:prstGeom prst="roundRect">
                <a:avLst/>
              </a:prstGeom>
              <a:blipFill>
                <a:blip r:embed="rId10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: 圆角 6">
            <a:extLst>
              <a:ext uri="{FF2B5EF4-FFF2-40B4-BE49-F238E27FC236}">
                <a16:creationId xmlns:a16="http://schemas.microsoft.com/office/drawing/2014/main" id="{3474E150-DFB3-44F3-89B5-1C0FC377B42E}"/>
              </a:ext>
            </a:extLst>
          </p:cNvPr>
          <p:cNvSpPr/>
          <p:nvPr/>
        </p:nvSpPr>
        <p:spPr>
          <a:xfrm>
            <a:off x="6280567" y="2740138"/>
            <a:ext cx="3914417" cy="2182212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585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Distributed replication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2B0A8-8223-41DA-B9DA-41BC094567B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4">
            <a:extLst>
              <a:ext uri="{FF2B5EF4-FFF2-40B4-BE49-F238E27FC236}">
                <a16:creationId xmlns:a16="http://schemas.microsoft.com/office/drawing/2014/main" id="{CD405011-77E5-41D0-B320-BC6BC4011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449" y="3884895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67F320D3-3AE7-4455-A83E-EBA291D80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524" y="3884895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6A90EAEA-7D8D-40C1-83CA-F39F116FE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81" y="3884895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>
            <a:extLst>
              <a:ext uri="{FF2B5EF4-FFF2-40B4-BE49-F238E27FC236}">
                <a16:creationId xmlns:a16="http://schemas.microsoft.com/office/drawing/2014/main" id="{1914C59D-62F6-4924-B0F5-4061677D1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599" y="3884895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“computer icon”的图片搜索结果">
            <a:extLst>
              <a:ext uri="{FF2B5EF4-FFF2-40B4-BE49-F238E27FC236}">
                <a16:creationId xmlns:a16="http://schemas.microsoft.com/office/drawing/2014/main" id="{7A9C5F41-FD03-4351-A64E-9DFE83498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023" y="1298960"/>
            <a:ext cx="1474594" cy="147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箭头: 上下 35">
            <a:extLst>
              <a:ext uri="{FF2B5EF4-FFF2-40B4-BE49-F238E27FC236}">
                <a16:creationId xmlns:a16="http://schemas.microsoft.com/office/drawing/2014/main" id="{83EC24A2-3DF3-4F96-922D-96F1C39EFF4D}"/>
              </a:ext>
            </a:extLst>
          </p:cNvPr>
          <p:cNvSpPr/>
          <p:nvPr/>
        </p:nvSpPr>
        <p:spPr>
          <a:xfrm>
            <a:off x="1793631" y="2830500"/>
            <a:ext cx="416169" cy="940503"/>
          </a:xfrm>
          <a:prstGeom prst="up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A39F5FD3-BEE5-42DA-B653-858CE1435370}"/>
              </a:ext>
            </a:extLst>
          </p:cNvPr>
          <p:cNvSpPr txBox="1"/>
          <p:nvPr/>
        </p:nvSpPr>
        <p:spPr>
          <a:xfrm>
            <a:off x="1509558" y="5706856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1</a:t>
            </a:r>
            <a:endParaRPr lang="zh-CN" altLang="en-US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249679D8-07BB-4C7D-92EB-09A96F47E98F}"/>
              </a:ext>
            </a:extLst>
          </p:cNvPr>
          <p:cNvSpPr txBox="1"/>
          <p:nvPr/>
        </p:nvSpPr>
        <p:spPr>
          <a:xfrm>
            <a:off x="4015824" y="5706856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BA2AADDA-28C0-40E1-BDF1-0C02EF46DF54}"/>
              </a:ext>
            </a:extLst>
          </p:cNvPr>
          <p:cNvSpPr txBox="1"/>
          <p:nvPr/>
        </p:nvSpPr>
        <p:spPr>
          <a:xfrm>
            <a:off x="6410161" y="5706856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0A115911-B9AE-48F3-B176-35EBD6410131}"/>
              </a:ext>
            </a:extLst>
          </p:cNvPr>
          <p:cNvSpPr txBox="1"/>
          <p:nvPr/>
        </p:nvSpPr>
        <p:spPr>
          <a:xfrm>
            <a:off x="9091059" y="5706855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4</a:t>
            </a:r>
            <a:endParaRPr lang="zh-CN" altLang="en-US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5C7A72F3-4766-4157-A2CA-769C17B1A149}"/>
              </a:ext>
            </a:extLst>
          </p:cNvPr>
          <p:cNvSpPr txBox="1"/>
          <p:nvPr/>
        </p:nvSpPr>
        <p:spPr>
          <a:xfrm>
            <a:off x="407951" y="1714300"/>
            <a:ext cx="87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client</a:t>
            </a:r>
            <a:endParaRPr lang="zh-CN" altLang="en-US" dirty="0"/>
          </a:p>
        </p:txBody>
      </p:sp>
      <p:pic>
        <p:nvPicPr>
          <p:cNvPr id="42" name="Picture 2" descr="“computer icon”的图片搜索结果">
            <a:extLst>
              <a:ext uri="{FF2B5EF4-FFF2-40B4-BE49-F238E27FC236}">
                <a16:creationId xmlns:a16="http://schemas.microsoft.com/office/drawing/2014/main" id="{7BEBAC57-D6E6-49E5-B0C1-72BC6B192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721" y="1298960"/>
            <a:ext cx="1474594" cy="147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箭头: 上下 42">
            <a:extLst>
              <a:ext uri="{FF2B5EF4-FFF2-40B4-BE49-F238E27FC236}">
                <a16:creationId xmlns:a16="http://schemas.microsoft.com/office/drawing/2014/main" id="{4F93163F-836F-443B-BE53-632AB05A6013}"/>
              </a:ext>
            </a:extLst>
          </p:cNvPr>
          <p:cNvSpPr/>
          <p:nvPr/>
        </p:nvSpPr>
        <p:spPr>
          <a:xfrm>
            <a:off x="6896142" y="2830499"/>
            <a:ext cx="416169" cy="940503"/>
          </a:xfrm>
          <a:prstGeom prst="up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ABED94E4-7262-4BF9-AD28-D6F0D46C35D4}"/>
              </a:ext>
            </a:extLst>
          </p:cNvPr>
          <p:cNvSpPr txBox="1"/>
          <p:nvPr/>
        </p:nvSpPr>
        <p:spPr>
          <a:xfrm>
            <a:off x="5473649" y="1714299"/>
            <a:ext cx="87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client</a:t>
            </a:r>
            <a:endParaRPr lang="zh-CN" altLang="en-US" dirty="0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C02F509D-041B-43F9-BB2D-2841A9EE5E52}"/>
              </a:ext>
            </a:extLst>
          </p:cNvPr>
          <p:cNvSpPr txBox="1"/>
          <p:nvPr/>
        </p:nvSpPr>
        <p:spPr>
          <a:xfrm>
            <a:off x="2183694" y="3018080"/>
            <a:ext cx="751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read</a:t>
            </a:r>
            <a:endParaRPr lang="zh-CN" altLang="en-US" dirty="0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E93A916D-AAD5-4F9B-91CA-6D772F5784BE}"/>
              </a:ext>
            </a:extLst>
          </p:cNvPr>
          <p:cNvSpPr txBox="1"/>
          <p:nvPr/>
        </p:nvSpPr>
        <p:spPr>
          <a:xfrm>
            <a:off x="7312311" y="3069153"/>
            <a:ext cx="751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read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54518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Realizing Strong Consistency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51885"/>
            <a:ext cx="10515600" cy="5258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Linearizability requires synchronous durability</a:t>
            </a:r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en-US" altLang="zh-CN" sz="2000" dirty="0"/>
              <a:t>must synchronously replicate and persist data on a majority to tolerate failures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5" name="Picture 4" descr="“server icon”的图片搜索结果">
            <a:extLst>
              <a:ext uri="{FF2B5EF4-FFF2-40B4-BE49-F238E27FC236}">
                <a16:creationId xmlns:a16="http://schemas.microsoft.com/office/drawing/2014/main" id="{EF1CF4C9-8488-4FD8-AA1B-46E77939A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25" y="2824518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“server icon”的图片搜索结果">
            <a:extLst>
              <a:ext uri="{FF2B5EF4-FFF2-40B4-BE49-F238E27FC236}">
                <a16:creationId xmlns:a16="http://schemas.microsoft.com/office/drawing/2014/main" id="{CAA7E2EA-3C4C-454B-AFF4-66B35A118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25" y="3936646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080D8976-C201-40C6-8A34-B6818EB9FA66}"/>
              </a:ext>
            </a:extLst>
          </p:cNvPr>
          <p:cNvSpPr/>
          <p:nvPr/>
        </p:nvSpPr>
        <p:spPr>
          <a:xfrm>
            <a:off x="8848514" y="2433603"/>
            <a:ext cx="45719" cy="365169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4886511-D6CC-45FD-8F70-AADD9593A3A3}"/>
              </a:ext>
            </a:extLst>
          </p:cNvPr>
          <p:cNvSpPr txBox="1"/>
          <p:nvPr/>
        </p:nvSpPr>
        <p:spPr>
          <a:xfrm>
            <a:off x="5143671" y="4241298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pic>
        <p:nvPicPr>
          <p:cNvPr id="12" name="Picture 4" descr="“server icon”的图片搜索结果">
            <a:extLst>
              <a:ext uri="{FF2B5EF4-FFF2-40B4-BE49-F238E27FC236}">
                <a16:creationId xmlns:a16="http://schemas.microsoft.com/office/drawing/2014/main" id="{F7D64013-5BAA-46D9-AA89-FF1C60A4D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044" y="5133460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41BFAFC-504B-4025-95AD-5E70AC5C2945}"/>
              </a:ext>
            </a:extLst>
          </p:cNvPr>
          <p:cNvSpPr txBox="1"/>
          <p:nvPr/>
        </p:nvSpPr>
        <p:spPr>
          <a:xfrm>
            <a:off x="5132239" y="5353426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3665A8F-3C71-4F0F-B9AF-727DC270C6A9}"/>
              </a:ext>
            </a:extLst>
          </p:cNvPr>
          <p:cNvSpPr txBox="1"/>
          <p:nvPr/>
        </p:nvSpPr>
        <p:spPr>
          <a:xfrm>
            <a:off x="7463774" y="2278473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8E74F3A-579A-4440-BED9-97DAA18BF595}"/>
              </a:ext>
            </a:extLst>
          </p:cNvPr>
          <p:cNvSpPr txBox="1"/>
          <p:nvPr/>
        </p:nvSpPr>
        <p:spPr>
          <a:xfrm>
            <a:off x="9052082" y="2278473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96E07CCA-61B7-4043-ACA2-E567047EFF4F}"/>
                  </a:ext>
                </a:extLst>
              </p:cNvPr>
              <p:cNvSpPr/>
              <p:nvPr/>
            </p:nvSpPr>
            <p:spPr>
              <a:xfrm>
                <a:off x="9162373" y="3079555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96E07CCA-61B7-4043-ACA2-E567047EFF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3079555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23D65975-2FD8-4F77-AD73-81C85F474CC2}"/>
                  </a:ext>
                </a:extLst>
              </p:cNvPr>
              <p:cNvSpPr/>
              <p:nvPr/>
            </p:nvSpPr>
            <p:spPr>
              <a:xfrm>
                <a:off x="9162373" y="4209757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23D65975-2FD8-4F77-AD73-81C85F474C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4209757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1563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D1486B3C-3A7B-414B-8A65-F2A6F3457A63}"/>
                  </a:ext>
                </a:extLst>
              </p:cNvPr>
              <p:cNvSpPr/>
              <p:nvPr/>
            </p:nvSpPr>
            <p:spPr>
              <a:xfrm>
                <a:off x="9162373" y="5406571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D1486B3C-3A7B-414B-8A65-F2A6F3457A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5406571"/>
                <a:ext cx="377952" cy="345940"/>
              </a:xfrm>
              <a:prstGeom prst="roundRect">
                <a:avLst/>
              </a:prstGeom>
              <a:blipFill>
                <a:blip r:embed="rId5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>
            <a:extLst>
              <a:ext uri="{FF2B5EF4-FFF2-40B4-BE49-F238E27FC236}">
                <a16:creationId xmlns:a16="http://schemas.microsoft.com/office/drawing/2014/main" id="{DBF2B9C5-4CA5-4295-AE9F-E10B92A7B539}"/>
              </a:ext>
            </a:extLst>
          </p:cNvPr>
          <p:cNvSpPr txBox="1"/>
          <p:nvPr/>
        </p:nvSpPr>
        <p:spPr>
          <a:xfrm>
            <a:off x="4216886" y="3048376"/>
            <a:ext cx="2353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leader-replica 1</a:t>
            </a:r>
            <a:endParaRPr lang="zh-CN" altLang="en-US" dirty="0"/>
          </a:p>
        </p:txBody>
      </p:sp>
      <p:pic>
        <p:nvPicPr>
          <p:cNvPr id="26" name="Picture 2" descr="“computer icon”的图片搜索结果">
            <a:extLst>
              <a:ext uri="{FF2B5EF4-FFF2-40B4-BE49-F238E27FC236}">
                <a16:creationId xmlns:a16="http://schemas.microsoft.com/office/drawing/2014/main" id="{7E59463A-82FA-40E9-AF34-4D0CAB2A9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384" y="3091606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箭头: 右 7">
            <a:extLst>
              <a:ext uri="{FF2B5EF4-FFF2-40B4-BE49-F238E27FC236}">
                <a16:creationId xmlns:a16="http://schemas.microsoft.com/office/drawing/2014/main" id="{3FDD37B7-31FB-4BE9-BF3B-084F6D0EF584}"/>
              </a:ext>
            </a:extLst>
          </p:cNvPr>
          <p:cNvSpPr/>
          <p:nvPr/>
        </p:nvSpPr>
        <p:spPr>
          <a:xfrm>
            <a:off x="2512618" y="3383222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4C90C5C-412E-413C-AEB4-913E6DBFCA95}"/>
                  </a:ext>
                </a:extLst>
              </p:cNvPr>
              <p:cNvSpPr txBox="1"/>
              <p:nvPr/>
            </p:nvSpPr>
            <p:spPr>
              <a:xfrm>
                <a:off x="2280560" y="2941279"/>
                <a:ext cx="23535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4C90C5C-412E-413C-AEB4-913E6DBFC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560" y="2941279"/>
                <a:ext cx="2353537" cy="461665"/>
              </a:xfrm>
              <a:prstGeom prst="rect">
                <a:avLst/>
              </a:prstGeom>
              <a:blipFill>
                <a:blip r:embed="rId7"/>
                <a:stretch>
                  <a:fillRect l="-3886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: 圆角 27">
                <a:extLst>
                  <a:ext uri="{FF2B5EF4-FFF2-40B4-BE49-F238E27FC236}">
                    <a16:creationId xmlns:a16="http://schemas.microsoft.com/office/drawing/2014/main" id="{B0D50C49-5EC1-4EEE-9529-C4D5C6D7E6AC}"/>
                  </a:ext>
                </a:extLst>
              </p:cNvPr>
              <p:cNvSpPr/>
              <p:nvPr/>
            </p:nvSpPr>
            <p:spPr>
              <a:xfrm>
                <a:off x="9533488" y="3079555"/>
                <a:ext cx="377952" cy="34593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矩形: 圆角 27">
                <a:extLst>
                  <a:ext uri="{FF2B5EF4-FFF2-40B4-BE49-F238E27FC236}">
                    <a16:creationId xmlns:a16="http://schemas.microsoft.com/office/drawing/2014/main" id="{B0D50C49-5EC1-4EEE-9529-C4D5C6D7E6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488" y="3079555"/>
                <a:ext cx="377952" cy="345939"/>
              </a:xfrm>
              <a:prstGeom prst="roundRect">
                <a:avLst/>
              </a:prstGeom>
              <a:blipFill>
                <a:blip r:embed="rId8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E7C64A28-16D1-48D4-B3BE-4E4368A46686}"/>
                  </a:ext>
                </a:extLst>
              </p:cNvPr>
              <p:cNvSpPr/>
              <p:nvPr/>
            </p:nvSpPr>
            <p:spPr>
              <a:xfrm>
                <a:off x="9557088" y="4194852"/>
                <a:ext cx="377952" cy="34593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E7C64A28-16D1-48D4-B3BE-4E4368A466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7088" y="4194852"/>
                <a:ext cx="377952" cy="345939"/>
              </a:xfrm>
              <a:prstGeom prst="roundRect">
                <a:avLst/>
              </a:prstGeom>
              <a:blipFill>
                <a:blip r:embed="rId9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: 圆角 31">
                <a:extLst>
                  <a:ext uri="{FF2B5EF4-FFF2-40B4-BE49-F238E27FC236}">
                    <a16:creationId xmlns:a16="http://schemas.microsoft.com/office/drawing/2014/main" id="{6082CD89-88C3-45AE-8F38-BC6435C1F378}"/>
                  </a:ext>
                </a:extLst>
              </p:cNvPr>
              <p:cNvSpPr/>
              <p:nvPr/>
            </p:nvSpPr>
            <p:spPr>
              <a:xfrm>
                <a:off x="7859824" y="5413477"/>
                <a:ext cx="377952" cy="34593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" name="矩形: 圆角 31">
                <a:extLst>
                  <a:ext uri="{FF2B5EF4-FFF2-40B4-BE49-F238E27FC236}">
                    <a16:creationId xmlns:a16="http://schemas.microsoft.com/office/drawing/2014/main" id="{6082CD89-88C3-45AE-8F38-BC6435C1F3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9824" y="5413477"/>
                <a:ext cx="377952" cy="345939"/>
              </a:xfrm>
              <a:prstGeom prst="roundRect">
                <a:avLst/>
              </a:prstGeom>
              <a:blipFill>
                <a:blip r:embed="rId10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: 圆角 6">
            <a:extLst>
              <a:ext uri="{FF2B5EF4-FFF2-40B4-BE49-F238E27FC236}">
                <a16:creationId xmlns:a16="http://schemas.microsoft.com/office/drawing/2014/main" id="{3474E150-DFB3-44F3-89B5-1C0FC377B42E}"/>
              </a:ext>
            </a:extLst>
          </p:cNvPr>
          <p:cNvSpPr/>
          <p:nvPr/>
        </p:nvSpPr>
        <p:spPr>
          <a:xfrm>
            <a:off x="6280567" y="2740138"/>
            <a:ext cx="3914417" cy="2182212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箭头: 右 28">
            <a:extLst>
              <a:ext uri="{FF2B5EF4-FFF2-40B4-BE49-F238E27FC236}">
                <a16:creationId xmlns:a16="http://schemas.microsoft.com/office/drawing/2014/main" id="{678A5C41-6202-487F-A203-4899A11524E5}"/>
              </a:ext>
            </a:extLst>
          </p:cNvPr>
          <p:cNvSpPr/>
          <p:nvPr/>
        </p:nvSpPr>
        <p:spPr>
          <a:xfrm rot="10800000">
            <a:off x="2484200" y="3654274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3C11874E-63EF-444F-888C-7053BC281770}"/>
              </a:ext>
            </a:extLst>
          </p:cNvPr>
          <p:cNvSpPr txBox="1"/>
          <p:nvPr/>
        </p:nvSpPr>
        <p:spPr>
          <a:xfrm>
            <a:off x="2872655" y="3759318"/>
            <a:ext cx="72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ACK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84668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Realizing Strong Consistency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51885"/>
            <a:ext cx="10515600" cy="5258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Linearizability requires synchronous durability</a:t>
            </a:r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en-US" altLang="zh-CN" sz="2000" dirty="0"/>
              <a:t>must synchronously replicate and persist data on a majority to tolerate failures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5" name="Picture 4" descr="“server icon”的图片搜索结果">
            <a:extLst>
              <a:ext uri="{FF2B5EF4-FFF2-40B4-BE49-F238E27FC236}">
                <a16:creationId xmlns:a16="http://schemas.microsoft.com/office/drawing/2014/main" id="{EF1CF4C9-8488-4FD8-AA1B-46E77939A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25" y="2824518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“server icon”的图片搜索结果">
            <a:extLst>
              <a:ext uri="{FF2B5EF4-FFF2-40B4-BE49-F238E27FC236}">
                <a16:creationId xmlns:a16="http://schemas.microsoft.com/office/drawing/2014/main" id="{CAA7E2EA-3C4C-454B-AFF4-66B35A118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25" y="3936646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080D8976-C201-40C6-8A34-B6818EB9FA66}"/>
              </a:ext>
            </a:extLst>
          </p:cNvPr>
          <p:cNvSpPr/>
          <p:nvPr/>
        </p:nvSpPr>
        <p:spPr>
          <a:xfrm>
            <a:off x="8848514" y="2433603"/>
            <a:ext cx="45719" cy="365169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4886511-D6CC-45FD-8F70-AADD9593A3A3}"/>
              </a:ext>
            </a:extLst>
          </p:cNvPr>
          <p:cNvSpPr txBox="1"/>
          <p:nvPr/>
        </p:nvSpPr>
        <p:spPr>
          <a:xfrm>
            <a:off x="5143671" y="4241298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pic>
        <p:nvPicPr>
          <p:cNvPr id="12" name="Picture 4" descr="“server icon”的图片搜索结果">
            <a:extLst>
              <a:ext uri="{FF2B5EF4-FFF2-40B4-BE49-F238E27FC236}">
                <a16:creationId xmlns:a16="http://schemas.microsoft.com/office/drawing/2014/main" id="{F7D64013-5BAA-46D9-AA89-FF1C60A4D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044" y="5133460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41BFAFC-504B-4025-95AD-5E70AC5C2945}"/>
              </a:ext>
            </a:extLst>
          </p:cNvPr>
          <p:cNvSpPr txBox="1"/>
          <p:nvPr/>
        </p:nvSpPr>
        <p:spPr>
          <a:xfrm>
            <a:off x="5132239" y="5353426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3665A8F-3C71-4F0F-B9AF-727DC270C6A9}"/>
              </a:ext>
            </a:extLst>
          </p:cNvPr>
          <p:cNvSpPr txBox="1"/>
          <p:nvPr/>
        </p:nvSpPr>
        <p:spPr>
          <a:xfrm>
            <a:off x="7463774" y="2278473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8E74F3A-579A-4440-BED9-97DAA18BF595}"/>
              </a:ext>
            </a:extLst>
          </p:cNvPr>
          <p:cNvSpPr txBox="1"/>
          <p:nvPr/>
        </p:nvSpPr>
        <p:spPr>
          <a:xfrm>
            <a:off x="9052082" y="2278473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96E07CCA-61B7-4043-ACA2-E567047EFF4F}"/>
                  </a:ext>
                </a:extLst>
              </p:cNvPr>
              <p:cNvSpPr/>
              <p:nvPr/>
            </p:nvSpPr>
            <p:spPr>
              <a:xfrm>
                <a:off x="9162373" y="3079555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96E07CCA-61B7-4043-ACA2-E567047EFF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3079555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23D65975-2FD8-4F77-AD73-81C85F474CC2}"/>
                  </a:ext>
                </a:extLst>
              </p:cNvPr>
              <p:cNvSpPr/>
              <p:nvPr/>
            </p:nvSpPr>
            <p:spPr>
              <a:xfrm>
                <a:off x="9162373" y="4209757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23D65975-2FD8-4F77-AD73-81C85F474C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4209757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1563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D1486B3C-3A7B-414B-8A65-F2A6F3457A63}"/>
                  </a:ext>
                </a:extLst>
              </p:cNvPr>
              <p:cNvSpPr/>
              <p:nvPr/>
            </p:nvSpPr>
            <p:spPr>
              <a:xfrm>
                <a:off x="9162373" y="5406571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D1486B3C-3A7B-414B-8A65-F2A6F3457A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5406571"/>
                <a:ext cx="377952" cy="345940"/>
              </a:xfrm>
              <a:prstGeom prst="roundRect">
                <a:avLst/>
              </a:prstGeom>
              <a:blipFill>
                <a:blip r:embed="rId5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>
            <a:extLst>
              <a:ext uri="{FF2B5EF4-FFF2-40B4-BE49-F238E27FC236}">
                <a16:creationId xmlns:a16="http://schemas.microsoft.com/office/drawing/2014/main" id="{DBF2B9C5-4CA5-4295-AE9F-E10B92A7B539}"/>
              </a:ext>
            </a:extLst>
          </p:cNvPr>
          <p:cNvSpPr txBox="1"/>
          <p:nvPr/>
        </p:nvSpPr>
        <p:spPr>
          <a:xfrm>
            <a:off x="4216886" y="3048376"/>
            <a:ext cx="2353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leader-replica 1</a:t>
            </a:r>
            <a:endParaRPr lang="zh-CN" altLang="en-US" dirty="0"/>
          </a:p>
        </p:txBody>
      </p:sp>
      <p:pic>
        <p:nvPicPr>
          <p:cNvPr id="26" name="Picture 2" descr="“computer icon”的图片搜索结果">
            <a:extLst>
              <a:ext uri="{FF2B5EF4-FFF2-40B4-BE49-F238E27FC236}">
                <a16:creationId xmlns:a16="http://schemas.microsoft.com/office/drawing/2014/main" id="{7E59463A-82FA-40E9-AF34-4D0CAB2A9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384" y="3091606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箭头: 右 7">
            <a:extLst>
              <a:ext uri="{FF2B5EF4-FFF2-40B4-BE49-F238E27FC236}">
                <a16:creationId xmlns:a16="http://schemas.microsoft.com/office/drawing/2014/main" id="{3FDD37B7-31FB-4BE9-BF3B-084F6D0EF584}"/>
              </a:ext>
            </a:extLst>
          </p:cNvPr>
          <p:cNvSpPr/>
          <p:nvPr/>
        </p:nvSpPr>
        <p:spPr>
          <a:xfrm>
            <a:off x="2512618" y="3383222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4C90C5C-412E-413C-AEB4-913E6DBFCA95}"/>
                  </a:ext>
                </a:extLst>
              </p:cNvPr>
              <p:cNvSpPr txBox="1"/>
              <p:nvPr/>
            </p:nvSpPr>
            <p:spPr>
              <a:xfrm>
                <a:off x="2280560" y="2941279"/>
                <a:ext cx="23535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4C90C5C-412E-413C-AEB4-913E6DBFC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560" y="2941279"/>
                <a:ext cx="2353537" cy="461665"/>
              </a:xfrm>
              <a:prstGeom prst="rect">
                <a:avLst/>
              </a:prstGeom>
              <a:blipFill>
                <a:blip r:embed="rId7"/>
                <a:stretch>
                  <a:fillRect l="-3886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: 圆角 27">
                <a:extLst>
                  <a:ext uri="{FF2B5EF4-FFF2-40B4-BE49-F238E27FC236}">
                    <a16:creationId xmlns:a16="http://schemas.microsoft.com/office/drawing/2014/main" id="{B0D50C49-5EC1-4EEE-9529-C4D5C6D7E6AC}"/>
                  </a:ext>
                </a:extLst>
              </p:cNvPr>
              <p:cNvSpPr/>
              <p:nvPr/>
            </p:nvSpPr>
            <p:spPr>
              <a:xfrm>
                <a:off x="9533488" y="3079555"/>
                <a:ext cx="377952" cy="34593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矩形: 圆角 27">
                <a:extLst>
                  <a:ext uri="{FF2B5EF4-FFF2-40B4-BE49-F238E27FC236}">
                    <a16:creationId xmlns:a16="http://schemas.microsoft.com/office/drawing/2014/main" id="{B0D50C49-5EC1-4EEE-9529-C4D5C6D7E6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488" y="3079555"/>
                <a:ext cx="377952" cy="345939"/>
              </a:xfrm>
              <a:prstGeom prst="roundRect">
                <a:avLst/>
              </a:prstGeom>
              <a:blipFill>
                <a:blip r:embed="rId8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E7C64A28-16D1-48D4-B3BE-4E4368A46686}"/>
                  </a:ext>
                </a:extLst>
              </p:cNvPr>
              <p:cNvSpPr/>
              <p:nvPr/>
            </p:nvSpPr>
            <p:spPr>
              <a:xfrm>
                <a:off x="9557088" y="4194852"/>
                <a:ext cx="377952" cy="34593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E7C64A28-16D1-48D4-B3BE-4E4368A466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7088" y="4194852"/>
                <a:ext cx="377952" cy="345939"/>
              </a:xfrm>
              <a:prstGeom prst="roundRect">
                <a:avLst/>
              </a:prstGeom>
              <a:blipFill>
                <a:blip r:embed="rId9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: 圆角 31">
                <a:extLst>
                  <a:ext uri="{FF2B5EF4-FFF2-40B4-BE49-F238E27FC236}">
                    <a16:creationId xmlns:a16="http://schemas.microsoft.com/office/drawing/2014/main" id="{6082CD89-88C3-45AE-8F38-BC6435C1F378}"/>
                  </a:ext>
                </a:extLst>
              </p:cNvPr>
              <p:cNvSpPr/>
              <p:nvPr/>
            </p:nvSpPr>
            <p:spPr>
              <a:xfrm>
                <a:off x="7859824" y="5413477"/>
                <a:ext cx="377952" cy="34593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" name="矩形: 圆角 31">
                <a:extLst>
                  <a:ext uri="{FF2B5EF4-FFF2-40B4-BE49-F238E27FC236}">
                    <a16:creationId xmlns:a16="http://schemas.microsoft.com/office/drawing/2014/main" id="{6082CD89-88C3-45AE-8F38-BC6435C1F3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9824" y="5413477"/>
                <a:ext cx="377952" cy="345939"/>
              </a:xfrm>
              <a:prstGeom prst="roundRect">
                <a:avLst/>
              </a:prstGeom>
              <a:blipFill>
                <a:blip r:embed="rId10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箭头: 右 28">
            <a:extLst>
              <a:ext uri="{FF2B5EF4-FFF2-40B4-BE49-F238E27FC236}">
                <a16:creationId xmlns:a16="http://schemas.microsoft.com/office/drawing/2014/main" id="{678A5C41-6202-487F-A203-4899A11524E5}"/>
              </a:ext>
            </a:extLst>
          </p:cNvPr>
          <p:cNvSpPr/>
          <p:nvPr/>
        </p:nvSpPr>
        <p:spPr>
          <a:xfrm rot="10800000">
            <a:off x="2484200" y="3654274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3C11874E-63EF-444F-888C-7053BC281770}"/>
              </a:ext>
            </a:extLst>
          </p:cNvPr>
          <p:cNvSpPr txBox="1"/>
          <p:nvPr/>
        </p:nvSpPr>
        <p:spPr>
          <a:xfrm>
            <a:off x="2872655" y="3759318"/>
            <a:ext cx="72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ACK</a:t>
            </a:r>
            <a:endParaRPr lang="zh-CN" altLang="en-US" dirty="0"/>
          </a:p>
        </p:txBody>
      </p:sp>
      <p:sp>
        <p:nvSpPr>
          <p:cNvPr id="9" name="乘号 8">
            <a:extLst>
              <a:ext uri="{FF2B5EF4-FFF2-40B4-BE49-F238E27FC236}">
                <a16:creationId xmlns:a16="http://schemas.microsoft.com/office/drawing/2014/main" id="{AD24D69C-C560-45C0-9822-DAC9F1897D35}"/>
              </a:ext>
            </a:extLst>
          </p:cNvPr>
          <p:cNvSpPr/>
          <p:nvPr/>
        </p:nvSpPr>
        <p:spPr>
          <a:xfrm>
            <a:off x="6356925" y="2749189"/>
            <a:ext cx="1114032" cy="116138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乘号 32">
            <a:extLst>
              <a:ext uri="{FF2B5EF4-FFF2-40B4-BE49-F238E27FC236}">
                <a16:creationId xmlns:a16="http://schemas.microsoft.com/office/drawing/2014/main" id="{193F713E-7DE6-42A9-86DF-73A0F9B05983}"/>
              </a:ext>
            </a:extLst>
          </p:cNvPr>
          <p:cNvSpPr/>
          <p:nvPr/>
        </p:nvSpPr>
        <p:spPr>
          <a:xfrm>
            <a:off x="6324800" y="3836553"/>
            <a:ext cx="1114032" cy="116138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乘号 33">
            <a:extLst>
              <a:ext uri="{FF2B5EF4-FFF2-40B4-BE49-F238E27FC236}">
                <a16:creationId xmlns:a16="http://schemas.microsoft.com/office/drawing/2014/main" id="{063A3EBA-9140-408A-BFD1-CBCD646251ED}"/>
              </a:ext>
            </a:extLst>
          </p:cNvPr>
          <p:cNvSpPr/>
          <p:nvPr/>
        </p:nvSpPr>
        <p:spPr>
          <a:xfrm>
            <a:off x="6340863" y="4979619"/>
            <a:ext cx="1114032" cy="116138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0362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Realizing Strong Consistency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51885"/>
            <a:ext cx="10515600" cy="5258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Linearizability requires synchronous durability</a:t>
            </a:r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en-US" altLang="zh-CN" sz="2000" dirty="0"/>
              <a:t>must synchronously replicate and persist data on a majority to tolerate failures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5" name="Picture 4" descr="“server icon”的图片搜索结果">
            <a:extLst>
              <a:ext uri="{FF2B5EF4-FFF2-40B4-BE49-F238E27FC236}">
                <a16:creationId xmlns:a16="http://schemas.microsoft.com/office/drawing/2014/main" id="{EF1CF4C9-8488-4FD8-AA1B-46E77939A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25" y="2824518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“server icon”的图片搜索结果">
            <a:extLst>
              <a:ext uri="{FF2B5EF4-FFF2-40B4-BE49-F238E27FC236}">
                <a16:creationId xmlns:a16="http://schemas.microsoft.com/office/drawing/2014/main" id="{CAA7E2EA-3C4C-454B-AFF4-66B35A118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25" y="3936646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080D8976-C201-40C6-8A34-B6818EB9FA66}"/>
              </a:ext>
            </a:extLst>
          </p:cNvPr>
          <p:cNvSpPr/>
          <p:nvPr/>
        </p:nvSpPr>
        <p:spPr>
          <a:xfrm>
            <a:off x="8848514" y="2433603"/>
            <a:ext cx="45719" cy="365169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4886511-D6CC-45FD-8F70-AADD9593A3A3}"/>
              </a:ext>
            </a:extLst>
          </p:cNvPr>
          <p:cNvSpPr txBox="1"/>
          <p:nvPr/>
        </p:nvSpPr>
        <p:spPr>
          <a:xfrm>
            <a:off x="5143671" y="4241298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pic>
        <p:nvPicPr>
          <p:cNvPr id="12" name="Picture 4" descr="“server icon”的图片搜索结果">
            <a:extLst>
              <a:ext uri="{FF2B5EF4-FFF2-40B4-BE49-F238E27FC236}">
                <a16:creationId xmlns:a16="http://schemas.microsoft.com/office/drawing/2014/main" id="{F7D64013-5BAA-46D9-AA89-FF1C60A4D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044" y="5133460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41BFAFC-504B-4025-95AD-5E70AC5C2945}"/>
              </a:ext>
            </a:extLst>
          </p:cNvPr>
          <p:cNvSpPr txBox="1"/>
          <p:nvPr/>
        </p:nvSpPr>
        <p:spPr>
          <a:xfrm>
            <a:off x="5132239" y="5353426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3665A8F-3C71-4F0F-B9AF-727DC270C6A9}"/>
              </a:ext>
            </a:extLst>
          </p:cNvPr>
          <p:cNvSpPr txBox="1"/>
          <p:nvPr/>
        </p:nvSpPr>
        <p:spPr>
          <a:xfrm>
            <a:off x="7463774" y="2278473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8E74F3A-579A-4440-BED9-97DAA18BF595}"/>
              </a:ext>
            </a:extLst>
          </p:cNvPr>
          <p:cNvSpPr txBox="1"/>
          <p:nvPr/>
        </p:nvSpPr>
        <p:spPr>
          <a:xfrm>
            <a:off x="9052082" y="2278473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96E07CCA-61B7-4043-ACA2-E567047EFF4F}"/>
                  </a:ext>
                </a:extLst>
              </p:cNvPr>
              <p:cNvSpPr/>
              <p:nvPr/>
            </p:nvSpPr>
            <p:spPr>
              <a:xfrm>
                <a:off x="9162373" y="3079555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96E07CCA-61B7-4043-ACA2-E567047EFF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3079555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23D65975-2FD8-4F77-AD73-81C85F474CC2}"/>
                  </a:ext>
                </a:extLst>
              </p:cNvPr>
              <p:cNvSpPr/>
              <p:nvPr/>
            </p:nvSpPr>
            <p:spPr>
              <a:xfrm>
                <a:off x="9162373" y="4209757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23D65975-2FD8-4F77-AD73-81C85F474C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4209757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1563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D1486B3C-3A7B-414B-8A65-F2A6F3457A63}"/>
                  </a:ext>
                </a:extLst>
              </p:cNvPr>
              <p:cNvSpPr/>
              <p:nvPr/>
            </p:nvSpPr>
            <p:spPr>
              <a:xfrm>
                <a:off x="9162373" y="5406571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D1486B3C-3A7B-414B-8A65-F2A6F3457A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5406571"/>
                <a:ext cx="377952" cy="345940"/>
              </a:xfrm>
              <a:prstGeom prst="roundRect">
                <a:avLst/>
              </a:prstGeom>
              <a:blipFill>
                <a:blip r:embed="rId5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>
            <a:extLst>
              <a:ext uri="{FF2B5EF4-FFF2-40B4-BE49-F238E27FC236}">
                <a16:creationId xmlns:a16="http://schemas.microsoft.com/office/drawing/2014/main" id="{DBF2B9C5-4CA5-4295-AE9F-E10B92A7B539}"/>
              </a:ext>
            </a:extLst>
          </p:cNvPr>
          <p:cNvSpPr txBox="1"/>
          <p:nvPr/>
        </p:nvSpPr>
        <p:spPr>
          <a:xfrm>
            <a:off x="4216886" y="3048376"/>
            <a:ext cx="2353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leader-replica 1</a:t>
            </a:r>
            <a:endParaRPr lang="zh-CN" altLang="en-US" dirty="0"/>
          </a:p>
        </p:txBody>
      </p:sp>
      <p:pic>
        <p:nvPicPr>
          <p:cNvPr id="26" name="Picture 2" descr="“computer icon”的图片搜索结果">
            <a:extLst>
              <a:ext uri="{FF2B5EF4-FFF2-40B4-BE49-F238E27FC236}">
                <a16:creationId xmlns:a16="http://schemas.microsoft.com/office/drawing/2014/main" id="{7E59463A-82FA-40E9-AF34-4D0CAB2A9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384" y="3091606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箭头: 右 7">
            <a:extLst>
              <a:ext uri="{FF2B5EF4-FFF2-40B4-BE49-F238E27FC236}">
                <a16:creationId xmlns:a16="http://schemas.microsoft.com/office/drawing/2014/main" id="{3FDD37B7-31FB-4BE9-BF3B-084F6D0EF584}"/>
              </a:ext>
            </a:extLst>
          </p:cNvPr>
          <p:cNvSpPr/>
          <p:nvPr/>
        </p:nvSpPr>
        <p:spPr>
          <a:xfrm>
            <a:off x="2512618" y="3383222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4C90C5C-412E-413C-AEB4-913E6DBFCA95}"/>
                  </a:ext>
                </a:extLst>
              </p:cNvPr>
              <p:cNvSpPr txBox="1"/>
              <p:nvPr/>
            </p:nvSpPr>
            <p:spPr>
              <a:xfrm>
                <a:off x="2280560" y="2941279"/>
                <a:ext cx="23535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4C90C5C-412E-413C-AEB4-913E6DBFC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560" y="2941279"/>
                <a:ext cx="2353537" cy="461665"/>
              </a:xfrm>
              <a:prstGeom prst="rect">
                <a:avLst/>
              </a:prstGeom>
              <a:blipFill>
                <a:blip r:embed="rId7"/>
                <a:stretch>
                  <a:fillRect l="-3886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: 圆角 27">
                <a:extLst>
                  <a:ext uri="{FF2B5EF4-FFF2-40B4-BE49-F238E27FC236}">
                    <a16:creationId xmlns:a16="http://schemas.microsoft.com/office/drawing/2014/main" id="{B0D50C49-5EC1-4EEE-9529-C4D5C6D7E6AC}"/>
                  </a:ext>
                </a:extLst>
              </p:cNvPr>
              <p:cNvSpPr/>
              <p:nvPr/>
            </p:nvSpPr>
            <p:spPr>
              <a:xfrm>
                <a:off x="9533488" y="3079555"/>
                <a:ext cx="377952" cy="34593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矩形: 圆角 27">
                <a:extLst>
                  <a:ext uri="{FF2B5EF4-FFF2-40B4-BE49-F238E27FC236}">
                    <a16:creationId xmlns:a16="http://schemas.microsoft.com/office/drawing/2014/main" id="{B0D50C49-5EC1-4EEE-9529-C4D5C6D7E6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488" y="3079555"/>
                <a:ext cx="377952" cy="345939"/>
              </a:xfrm>
              <a:prstGeom prst="roundRect">
                <a:avLst/>
              </a:prstGeom>
              <a:blipFill>
                <a:blip r:embed="rId8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E7C64A28-16D1-48D4-B3BE-4E4368A46686}"/>
                  </a:ext>
                </a:extLst>
              </p:cNvPr>
              <p:cNvSpPr/>
              <p:nvPr/>
            </p:nvSpPr>
            <p:spPr>
              <a:xfrm>
                <a:off x="9557088" y="4194852"/>
                <a:ext cx="377952" cy="34593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E7C64A28-16D1-48D4-B3BE-4E4368A466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7088" y="4194852"/>
                <a:ext cx="377952" cy="345939"/>
              </a:xfrm>
              <a:prstGeom prst="roundRect">
                <a:avLst/>
              </a:prstGeom>
              <a:blipFill>
                <a:blip r:embed="rId9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箭头: 右 28">
            <a:extLst>
              <a:ext uri="{FF2B5EF4-FFF2-40B4-BE49-F238E27FC236}">
                <a16:creationId xmlns:a16="http://schemas.microsoft.com/office/drawing/2014/main" id="{678A5C41-6202-487F-A203-4899A11524E5}"/>
              </a:ext>
            </a:extLst>
          </p:cNvPr>
          <p:cNvSpPr/>
          <p:nvPr/>
        </p:nvSpPr>
        <p:spPr>
          <a:xfrm rot="10800000">
            <a:off x="2484200" y="3654274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3C11874E-63EF-444F-888C-7053BC281770}"/>
              </a:ext>
            </a:extLst>
          </p:cNvPr>
          <p:cNvSpPr txBox="1"/>
          <p:nvPr/>
        </p:nvSpPr>
        <p:spPr>
          <a:xfrm>
            <a:off x="2872655" y="3759318"/>
            <a:ext cx="72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ACK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61466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Realizing Strong Consistency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51885"/>
            <a:ext cx="10515600" cy="5258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Linearizability requires synchronous durability</a:t>
            </a:r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en-US" altLang="zh-CN" sz="2000" dirty="0"/>
              <a:t>must synchronously replicate and persist data on a majority to tolerate failures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5" name="Picture 4" descr="“server icon”的图片搜索结果">
            <a:extLst>
              <a:ext uri="{FF2B5EF4-FFF2-40B4-BE49-F238E27FC236}">
                <a16:creationId xmlns:a16="http://schemas.microsoft.com/office/drawing/2014/main" id="{EF1CF4C9-8488-4FD8-AA1B-46E77939A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25" y="2824518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“server icon”的图片搜索结果">
            <a:extLst>
              <a:ext uri="{FF2B5EF4-FFF2-40B4-BE49-F238E27FC236}">
                <a16:creationId xmlns:a16="http://schemas.microsoft.com/office/drawing/2014/main" id="{CAA7E2EA-3C4C-454B-AFF4-66B35A118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25" y="3936646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080D8976-C201-40C6-8A34-B6818EB9FA66}"/>
              </a:ext>
            </a:extLst>
          </p:cNvPr>
          <p:cNvSpPr/>
          <p:nvPr/>
        </p:nvSpPr>
        <p:spPr>
          <a:xfrm>
            <a:off x="8848514" y="2433603"/>
            <a:ext cx="45719" cy="365169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4886511-D6CC-45FD-8F70-AADD9593A3A3}"/>
              </a:ext>
            </a:extLst>
          </p:cNvPr>
          <p:cNvSpPr txBox="1"/>
          <p:nvPr/>
        </p:nvSpPr>
        <p:spPr>
          <a:xfrm>
            <a:off x="5143671" y="4241298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pic>
        <p:nvPicPr>
          <p:cNvPr id="12" name="Picture 4" descr="“server icon”的图片搜索结果">
            <a:extLst>
              <a:ext uri="{FF2B5EF4-FFF2-40B4-BE49-F238E27FC236}">
                <a16:creationId xmlns:a16="http://schemas.microsoft.com/office/drawing/2014/main" id="{F7D64013-5BAA-46D9-AA89-FF1C60A4D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044" y="5133460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41BFAFC-504B-4025-95AD-5E70AC5C2945}"/>
              </a:ext>
            </a:extLst>
          </p:cNvPr>
          <p:cNvSpPr txBox="1"/>
          <p:nvPr/>
        </p:nvSpPr>
        <p:spPr>
          <a:xfrm>
            <a:off x="5132239" y="5353426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3665A8F-3C71-4F0F-B9AF-727DC270C6A9}"/>
              </a:ext>
            </a:extLst>
          </p:cNvPr>
          <p:cNvSpPr txBox="1"/>
          <p:nvPr/>
        </p:nvSpPr>
        <p:spPr>
          <a:xfrm>
            <a:off x="7463774" y="2278473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8E74F3A-579A-4440-BED9-97DAA18BF595}"/>
              </a:ext>
            </a:extLst>
          </p:cNvPr>
          <p:cNvSpPr txBox="1"/>
          <p:nvPr/>
        </p:nvSpPr>
        <p:spPr>
          <a:xfrm>
            <a:off x="9052082" y="2278473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96E07CCA-61B7-4043-ACA2-E567047EFF4F}"/>
                  </a:ext>
                </a:extLst>
              </p:cNvPr>
              <p:cNvSpPr/>
              <p:nvPr/>
            </p:nvSpPr>
            <p:spPr>
              <a:xfrm>
                <a:off x="9162373" y="3079555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96E07CCA-61B7-4043-ACA2-E567047EFF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3079555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23D65975-2FD8-4F77-AD73-81C85F474CC2}"/>
                  </a:ext>
                </a:extLst>
              </p:cNvPr>
              <p:cNvSpPr/>
              <p:nvPr/>
            </p:nvSpPr>
            <p:spPr>
              <a:xfrm>
                <a:off x="9162373" y="4209757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23D65975-2FD8-4F77-AD73-81C85F474C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4209757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1563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D1486B3C-3A7B-414B-8A65-F2A6F3457A63}"/>
                  </a:ext>
                </a:extLst>
              </p:cNvPr>
              <p:cNvSpPr/>
              <p:nvPr/>
            </p:nvSpPr>
            <p:spPr>
              <a:xfrm>
                <a:off x="9162373" y="5406571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D1486B3C-3A7B-414B-8A65-F2A6F3457A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5406571"/>
                <a:ext cx="377952" cy="345940"/>
              </a:xfrm>
              <a:prstGeom prst="roundRect">
                <a:avLst/>
              </a:prstGeom>
              <a:blipFill>
                <a:blip r:embed="rId5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>
            <a:extLst>
              <a:ext uri="{FF2B5EF4-FFF2-40B4-BE49-F238E27FC236}">
                <a16:creationId xmlns:a16="http://schemas.microsoft.com/office/drawing/2014/main" id="{DBF2B9C5-4CA5-4295-AE9F-E10B92A7B539}"/>
              </a:ext>
            </a:extLst>
          </p:cNvPr>
          <p:cNvSpPr txBox="1"/>
          <p:nvPr/>
        </p:nvSpPr>
        <p:spPr>
          <a:xfrm>
            <a:off x="4216886" y="3048376"/>
            <a:ext cx="2353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leader-replica 1</a:t>
            </a:r>
            <a:endParaRPr lang="zh-CN" altLang="en-US" dirty="0"/>
          </a:p>
        </p:txBody>
      </p:sp>
      <p:pic>
        <p:nvPicPr>
          <p:cNvPr id="26" name="Picture 2" descr="“computer icon”的图片搜索结果">
            <a:extLst>
              <a:ext uri="{FF2B5EF4-FFF2-40B4-BE49-F238E27FC236}">
                <a16:creationId xmlns:a16="http://schemas.microsoft.com/office/drawing/2014/main" id="{7E59463A-82FA-40E9-AF34-4D0CAB2A9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384" y="3091606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箭头: 右 7">
            <a:extLst>
              <a:ext uri="{FF2B5EF4-FFF2-40B4-BE49-F238E27FC236}">
                <a16:creationId xmlns:a16="http://schemas.microsoft.com/office/drawing/2014/main" id="{3FDD37B7-31FB-4BE9-BF3B-084F6D0EF584}"/>
              </a:ext>
            </a:extLst>
          </p:cNvPr>
          <p:cNvSpPr/>
          <p:nvPr/>
        </p:nvSpPr>
        <p:spPr>
          <a:xfrm>
            <a:off x="2512618" y="3383222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4C90C5C-412E-413C-AEB4-913E6DBFCA95}"/>
                  </a:ext>
                </a:extLst>
              </p:cNvPr>
              <p:cNvSpPr txBox="1"/>
              <p:nvPr/>
            </p:nvSpPr>
            <p:spPr>
              <a:xfrm>
                <a:off x="2280560" y="2941279"/>
                <a:ext cx="23535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4C90C5C-412E-413C-AEB4-913E6DBFC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560" y="2941279"/>
                <a:ext cx="2353537" cy="461665"/>
              </a:xfrm>
              <a:prstGeom prst="rect">
                <a:avLst/>
              </a:prstGeom>
              <a:blipFill>
                <a:blip r:embed="rId7"/>
                <a:stretch>
                  <a:fillRect l="-3886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: 圆角 27">
                <a:extLst>
                  <a:ext uri="{FF2B5EF4-FFF2-40B4-BE49-F238E27FC236}">
                    <a16:creationId xmlns:a16="http://schemas.microsoft.com/office/drawing/2014/main" id="{B0D50C49-5EC1-4EEE-9529-C4D5C6D7E6AC}"/>
                  </a:ext>
                </a:extLst>
              </p:cNvPr>
              <p:cNvSpPr/>
              <p:nvPr/>
            </p:nvSpPr>
            <p:spPr>
              <a:xfrm>
                <a:off x="9533488" y="3079555"/>
                <a:ext cx="377952" cy="34593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矩形: 圆角 27">
                <a:extLst>
                  <a:ext uri="{FF2B5EF4-FFF2-40B4-BE49-F238E27FC236}">
                    <a16:creationId xmlns:a16="http://schemas.microsoft.com/office/drawing/2014/main" id="{B0D50C49-5EC1-4EEE-9529-C4D5C6D7E6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488" y="3079555"/>
                <a:ext cx="377952" cy="345939"/>
              </a:xfrm>
              <a:prstGeom prst="roundRect">
                <a:avLst/>
              </a:prstGeom>
              <a:blipFill>
                <a:blip r:embed="rId8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E7C64A28-16D1-48D4-B3BE-4E4368A46686}"/>
                  </a:ext>
                </a:extLst>
              </p:cNvPr>
              <p:cNvSpPr/>
              <p:nvPr/>
            </p:nvSpPr>
            <p:spPr>
              <a:xfrm>
                <a:off x="9557088" y="4194852"/>
                <a:ext cx="377952" cy="34593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E7C64A28-16D1-48D4-B3BE-4E4368A466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7088" y="4194852"/>
                <a:ext cx="377952" cy="345939"/>
              </a:xfrm>
              <a:prstGeom prst="roundRect">
                <a:avLst/>
              </a:prstGeom>
              <a:blipFill>
                <a:blip r:embed="rId9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箭头: 右 28">
            <a:extLst>
              <a:ext uri="{FF2B5EF4-FFF2-40B4-BE49-F238E27FC236}">
                <a16:creationId xmlns:a16="http://schemas.microsoft.com/office/drawing/2014/main" id="{678A5C41-6202-487F-A203-4899A11524E5}"/>
              </a:ext>
            </a:extLst>
          </p:cNvPr>
          <p:cNvSpPr/>
          <p:nvPr/>
        </p:nvSpPr>
        <p:spPr>
          <a:xfrm rot="10800000">
            <a:off x="2484200" y="3654274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3C11874E-63EF-444F-888C-7053BC281770}"/>
              </a:ext>
            </a:extLst>
          </p:cNvPr>
          <p:cNvSpPr txBox="1"/>
          <p:nvPr/>
        </p:nvSpPr>
        <p:spPr>
          <a:xfrm>
            <a:off x="2872655" y="3759318"/>
            <a:ext cx="72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ACK</a:t>
            </a:r>
            <a:endParaRPr lang="zh-CN" altLang="en-US" dirty="0"/>
          </a:p>
        </p:txBody>
      </p:sp>
      <p:pic>
        <p:nvPicPr>
          <p:cNvPr id="32" name="Picture 2" descr="“computer icon”的图片搜索结果">
            <a:extLst>
              <a:ext uri="{FF2B5EF4-FFF2-40B4-BE49-F238E27FC236}">
                <a16:creationId xmlns:a16="http://schemas.microsoft.com/office/drawing/2014/main" id="{091A327A-1319-4FCE-98E0-DB3DA5120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384" y="4933528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箭头: 右 32">
            <a:extLst>
              <a:ext uri="{FF2B5EF4-FFF2-40B4-BE49-F238E27FC236}">
                <a16:creationId xmlns:a16="http://schemas.microsoft.com/office/drawing/2014/main" id="{7E7E2DD5-3D30-4294-A567-5DEB215C9530}"/>
              </a:ext>
            </a:extLst>
          </p:cNvPr>
          <p:cNvSpPr/>
          <p:nvPr/>
        </p:nvSpPr>
        <p:spPr>
          <a:xfrm>
            <a:off x="2478720" y="5204120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6AB5634B-95C4-48E7-932E-30BC7AC22A97}"/>
              </a:ext>
            </a:extLst>
          </p:cNvPr>
          <p:cNvSpPr txBox="1"/>
          <p:nvPr/>
        </p:nvSpPr>
        <p:spPr>
          <a:xfrm>
            <a:off x="2553171" y="4709134"/>
            <a:ext cx="1244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Read a</a:t>
            </a:r>
            <a:endParaRPr lang="zh-CN" altLang="en-US" dirty="0"/>
          </a:p>
        </p:txBody>
      </p:sp>
      <p:sp>
        <p:nvSpPr>
          <p:cNvPr id="35" name="箭头: 右 34">
            <a:extLst>
              <a:ext uri="{FF2B5EF4-FFF2-40B4-BE49-F238E27FC236}">
                <a16:creationId xmlns:a16="http://schemas.microsoft.com/office/drawing/2014/main" id="{187D518E-3CD5-4219-BAC9-FD6846F0E451}"/>
              </a:ext>
            </a:extLst>
          </p:cNvPr>
          <p:cNvSpPr/>
          <p:nvPr/>
        </p:nvSpPr>
        <p:spPr>
          <a:xfrm rot="10800000">
            <a:off x="2471987" y="5430659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7665ABC9-5886-4315-A368-A115F1AD01E8}"/>
                  </a:ext>
                </a:extLst>
              </p:cNvPr>
              <p:cNvSpPr txBox="1"/>
              <p:nvPr/>
            </p:nvSpPr>
            <p:spPr>
              <a:xfrm>
                <a:off x="2872656" y="5560494"/>
                <a:ext cx="5729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7665ABC9-5886-4315-A368-A115F1AD0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656" y="5560494"/>
                <a:ext cx="572950" cy="461665"/>
              </a:xfrm>
              <a:prstGeom prst="rect">
                <a:avLst/>
              </a:prstGeom>
              <a:blipFill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20326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Realizing Strong Consistency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51885"/>
            <a:ext cx="10515600" cy="5258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Linearizability requires synchronous durability</a:t>
            </a:r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en-US" altLang="zh-CN" sz="2000" dirty="0"/>
              <a:t>must synchronously replicate and persist data on a majority to tolerate failures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5" name="Picture 4" descr="“server icon”的图片搜索结果">
            <a:extLst>
              <a:ext uri="{FF2B5EF4-FFF2-40B4-BE49-F238E27FC236}">
                <a16:creationId xmlns:a16="http://schemas.microsoft.com/office/drawing/2014/main" id="{EF1CF4C9-8488-4FD8-AA1B-46E77939A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25" y="2824518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“server icon”的图片搜索结果">
            <a:extLst>
              <a:ext uri="{FF2B5EF4-FFF2-40B4-BE49-F238E27FC236}">
                <a16:creationId xmlns:a16="http://schemas.microsoft.com/office/drawing/2014/main" id="{CAA7E2EA-3C4C-454B-AFF4-66B35A118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25" y="3936646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080D8976-C201-40C6-8A34-B6818EB9FA66}"/>
              </a:ext>
            </a:extLst>
          </p:cNvPr>
          <p:cNvSpPr/>
          <p:nvPr/>
        </p:nvSpPr>
        <p:spPr>
          <a:xfrm>
            <a:off x="8848514" y="2433603"/>
            <a:ext cx="45719" cy="365169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4886511-D6CC-45FD-8F70-AADD9593A3A3}"/>
              </a:ext>
            </a:extLst>
          </p:cNvPr>
          <p:cNvSpPr txBox="1"/>
          <p:nvPr/>
        </p:nvSpPr>
        <p:spPr>
          <a:xfrm>
            <a:off x="5143671" y="4241298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pic>
        <p:nvPicPr>
          <p:cNvPr id="12" name="Picture 4" descr="“server icon”的图片搜索结果">
            <a:extLst>
              <a:ext uri="{FF2B5EF4-FFF2-40B4-BE49-F238E27FC236}">
                <a16:creationId xmlns:a16="http://schemas.microsoft.com/office/drawing/2014/main" id="{F7D64013-5BAA-46D9-AA89-FF1C60A4D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044" y="5133460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41BFAFC-504B-4025-95AD-5E70AC5C2945}"/>
              </a:ext>
            </a:extLst>
          </p:cNvPr>
          <p:cNvSpPr txBox="1"/>
          <p:nvPr/>
        </p:nvSpPr>
        <p:spPr>
          <a:xfrm>
            <a:off x="5132239" y="5353426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3665A8F-3C71-4F0F-B9AF-727DC270C6A9}"/>
              </a:ext>
            </a:extLst>
          </p:cNvPr>
          <p:cNvSpPr txBox="1"/>
          <p:nvPr/>
        </p:nvSpPr>
        <p:spPr>
          <a:xfrm>
            <a:off x="7463774" y="2278473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8E74F3A-579A-4440-BED9-97DAA18BF595}"/>
              </a:ext>
            </a:extLst>
          </p:cNvPr>
          <p:cNvSpPr txBox="1"/>
          <p:nvPr/>
        </p:nvSpPr>
        <p:spPr>
          <a:xfrm>
            <a:off x="9052082" y="2278473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96E07CCA-61B7-4043-ACA2-E567047EFF4F}"/>
                  </a:ext>
                </a:extLst>
              </p:cNvPr>
              <p:cNvSpPr/>
              <p:nvPr/>
            </p:nvSpPr>
            <p:spPr>
              <a:xfrm>
                <a:off x="9162373" y="3079555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96E07CCA-61B7-4043-ACA2-E567047EFF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3079555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23D65975-2FD8-4F77-AD73-81C85F474CC2}"/>
                  </a:ext>
                </a:extLst>
              </p:cNvPr>
              <p:cNvSpPr/>
              <p:nvPr/>
            </p:nvSpPr>
            <p:spPr>
              <a:xfrm>
                <a:off x="9162373" y="4209757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23D65975-2FD8-4F77-AD73-81C85F474C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4209757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1563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D1486B3C-3A7B-414B-8A65-F2A6F3457A63}"/>
                  </a:ext>
                </a:extLst>
              </p:cNvPr>
              <p:cNvSpPr/>
              <p:nvPr/>
            </p:nvSpPr>
            <p:spPr>
              <a:xfrm>
                <a:off x="9162373" y="5406571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D1486B3C-3A7B-414B-8A65-F2A6F3457A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5406571"/>
                <a:ext cx="377952" cy="345940"/>
              </a:xfrm>
              <a:prstGeom prst="roundRect">
                <a:avLst/>
              </a:prstGeom>
              <a:blipFill>
                <a:blip r:embed="rId5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>
            <a:extLst>
              <a:ext uri="{FF2B5EF4-FFF2-40B4-BE49-F238E27FC236}">
                <a16:creationId xmlns:a16="http://schemas.microsoft.com/office/drawing/2014/main" id="{DBF2B9C5-4CA5-4295-AE9F-E10B92A7B539}"/>
              </a:ext>
            </a:extLst>
          </p:cNvPr>
          <p:cNvSpPr txBox="1"/>
          <p:nvPr/>
        </p:nvSpPr>
        <p:spPr>
          <a:xfrm>
            <a:off x="4216886" y="3048376"/>
            <a:ext cx="2353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leader-replica 1</a:t>
            </a:r>
            <a:endParaRPr lang="zh-CN" altLang="en-US" dirty="0"/>
          </a:p>
        </p:txBody>
      </p:sp>
      <p:pic>
        <p:nvPicPr>
          <p:cNvPr id="26" name="Picture 2" descr="“computer icon”的图片搜索结果">
            <a:extLst>
              <a:ext uri="{FF2B5EF4-FFF2-40B4-BE49-F238E27FC236}">
                <a16:creationId xmlns:a16="http://schemas.microsoft.com/office/drawing/2014/main" id="{7E59463A-82FA-40E9-AF34-4D0CAB2A9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384" y="3091606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箭头: 右 7">
            <a:extLst>
              <a:ext uri="{FF2B5EF4-FFF2-40B4-BE49-F238E27FC236}">
                <a16:creationId xmlns:a16="http://schemas.microsoft.com/office/drawing/2014/main" id="{3FDD37B7-31FB-4BE9-BF3B-084F6D0EF584}"/>
              </a:ext>
            </a:extLst>
          </p:cNvPr>
          <p:cNvSpPr/>
          <p:nvPr/>
        </p:nvSpPr>
        <p:spPr>
          <a:xfrm>
            <a:off x="2512618" y="3383222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4C90C5C-412E-413C-AEB4-913E6DBFCA95}"/>
                  </a:ext>
                </a:extLst>
              </p:cNvPr>
              <p:cNvSpPr txBox="1"/>
              <p:nvPr/>
            </p:nvSpPr>
            <p:spPr>
              <a:xfrm>
                <a:off x="2280560" y="2941279"/>
                <a:ext cx="23535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4C90C5C-412E-413C-AEB4-913E6DBFC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560" y="2941279"/>
                <a:ext cx="2353537" cy="461665"/>
              </a:xfrm>
              <a:prstGeom prst="rect">
                <a:avLst/>
              </a:prstGeom>
              <a:blipFill>
                <a:blip r:embed="rId7"/>
                <a:stretch>
                  <a:fillRect l="-3886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: 圆角 27">
                <a:extLst>
                  <a:ext uri="{FF2B5EF4-FFF2-40B4-BE49-F238E27FC236}">
                    <a16:creationId xmlns:a16="http://schemas.microsoft.com/office/drawing/2014/main" id="{B0D50C49-5EC1-4EEE-9529-C4D5C6D7E6AC}"/>
                  </a:ext>
                </a:extLst>
              </p:cNvPr>
              <p:cNvSpPr/>
              <p:nvPr/>
            </p:nvSpPr>
            <p:spPr>
              <a:xfrm>
                <a:off x="9533488" y="3079555"/>
                <a:ext cx="377952" cy="34593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矩形: 圆角 27">
                <a:extLst>
                  <a:ext uri="{FF2B5EF4-FFF2-40B4-BE49-F238E27FC236}">
                    <a16:creationId xmlns:a16="http://schemas.microsoft.com/office/drawing/2014/main" id="{B0D50C49-5EC1-4EEE-9529-C4D5C6D7E6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488" y="3079555"/>
                <a:ext cx="377952" cy="345939"/>
              </a:xfrm>
              <a:prstGeom prst="roundRect">
                <a:avLst/>
              </a:prstGeom>
              <a:blipFill>
                <a:blip r:embed="rId8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E7C64A28-16D1-48D4-B3BE-4E4368A46686}"/>
                  </a:ext>
                </a:extLst>
              </p:cNvPr>
              <p:cNvSpPr/>
              <p:nvPr/>
            </p:nvSpPr>
            <p:spPr>
              <a:xfrm>
                <a:off x="9557088" y="4194852"/>
                <a:ext cx="377952" cy="34593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E7C64A28-16D1-48D4-B3BE-4E4368A466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7088" y="4194852"/>
                <a:ext cx="377952" cy="345939"/>
              </a:xfrm>
              <a:prstGeom prst="roundRect">
                <a:avLst/>
              </a:prstGeom>
              <a:blipFill>
                <a:blip r:embed="rId9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箭头: 右 28">
            <a:extLst>
              <a:ext uri="{FF2B5EF4-FFF2-40B4-BE49-F238E27FC236}">
                <a16:creationId xmlns:a16="http://schemas.microsoft.com/office/drawing/2014/main" id="{678A5C41-6202-487F-A203-4899A11524E5}"/>
              </a:ext>
            </a:extLst>
          </p:cNvPr>
          <p:cNvSpPr/>
          <p:nvPr/>
        </p:nvSpPr>
        <p:spPr>
          <a:xfrm rot="10800000">
            <a:off x="2484200" y="3654274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3C11874E-63EF-444F-888C-7053BC281770}"/>
              </a:ext>
            </a:extLst>
          </p:cNvPr>
          <p:cNvSpPr txBox="1"/>
          <p:nvPr/>
        </p:nvSpPr>
        <p:spPr>
          <a:xfrm>
            <a:off x="2872655" y="3759318"/>
            <a:ext cx="72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ACK</a:t>
            </a:r>
            <a:endParaRPr lang="zh-CN" altLang="en-US" dirty="0"/>
          </a:p>
        </p:txBody>
      </p:sp>
      <p:pic>
        <p:nvPicPr>
          <p:cNvPr id="32" name="Picture 2" descr="“computer icon”的图片搜索结果">
            <a:extLst>
              <a:ext uri="{FF2B5EF4-FFF2-40B4-BE49-F238E27FC236}">
                <a16:creationId xmlns:a16="http://schemas.microsoft.com/office/drawing/2014/main" id="{091A327A-1319-4FCE-98E0-DB3DA5120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384" y="4933528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箭头: 右 32">
            <a:extLst>
              <a:ext uri="{FF2B5EF4-FFF2-40B4-BE49-F238E27FC236}">
                <a16:creationId xmlns:a16="http://schemas.microsoft.com/office/drawing/2014/main" id="{7E7E2DD5-3D30-4294-A567-5DEB215C9530}"/>
              </a:ext>
            </a:extLst>
          </p:cNvPr>
          <p:cNvSpPr/>
          <p:nvPr/>
        </p:nvSpPr>
        <p:spPr>
          <a:xfrm>
            <a:off x="2478720" y="5204120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6AB5634B-95C4-48E7-932E-30BC7AC22A97}"/>
              </a:ext>
            </a:extLst>
          </p:cNvPr>
          <p:cNvSpPr txBox="1"/>
          <p:nvPr/>
        </p:nvSpPr>
        <p:spPr>
          <a:xfrm>
            <a:off x="2553170" y="4709134"/>
            <a:ext cx="2353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Read a</a:t>
            </a:r>
            <a:endParaRPr lang="zh-CN" altLang="en-US" dirty="0"/>
          </a:p>
        </p:txBody>
      </p:sp>
      <p:sp>
        <p:nvSpPr>
          <p:cNvPr id="35" name="箭头: 右 34">
            <a:extLst>
              <a:ext uri="{FF2B5EF4-FFF2-40B4-BE49-F238E27FC236}">
                <a16:creationId xmlns:a16="http://schemas.microsoft.com/office/drawing/2014/main" id="{187D518E-3CD5-4219-BAC9-FD6846F0E451}"/>
              </a:ext>
            </a:extLst>
          </p:cNvPr>
          <p:cNvSpPr/>
          <p:nvPr/>
        </p:nvSpPr>
        <p:spPr>
          <a:xfrm rot="10800000">
            <a:off x="2471987" y="5430659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7665ABC9-5886-4315-A368-A115F1AD01E8}"/>
                  </a:ext>
                </a:extLst>
              </p:cNvPr>
              <p:cNvSpPr txBox="1"/>
              <p:nvPr/>
            </p:nvSpPr>
            <p:spPr>
              <a:xfrm>
                <a:off x="2872656" y="5560494"/>
                <a:ext cx="5729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7665ABC9-5886-4315-A368-A115F1AD0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656" y="5560494"/>
                <a:ext cx="572950" cy="461665"/>
              </a:xfrm>
              <a:prstGeom prst="rect">
                <a:avLst/>
              </a:prstGeom>
              <a:blipFill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矩形 36">
            <a:extLst>
              <a:ext uri="{FF2B5EF4-FFF2-40B4-BE49-F238E27FC236}">
                <a16:creationId xmlns:a16="http://schemas.microsoft.com/office/drawing/2014/main" id="{B4F08520-12FA-4E2F-9A1D-3C6014D6CFD8}"/>
              </a:ext>
            </a:extLst>
          </p:cNvPr>
          <p:cNvSpPr/>
          <p:nvPr/>
        </p:nvSpPr>
        <p:spPr>
          <a:xfrm>
            <a:off x="0" y="4498848"/>
            <a:ext cx="12192000" cy="11719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enable strong consistency but slow 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3820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Realizing Weaker Models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51885"/>
            <a:ext cx="10515600" cy="5258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Weaker models just require asynchronous durability</a:t>
            </a:r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en-US" altLang="zh-CN" sz="2000" dirty="0"/>
              <a:t> data buffered on one node, replication and persistence perform in background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5" name="Picture 4" descr="“server icon”的图片搜索结果">
            <a:extLst>
              <a:ext uri="{FF2B5EF4-FFF2-40B4-BE49-F238E27FC236}">
                <a16:creationId xmlns:a16="http://schemas.microsoft.com/office/drawing/2014/main" id="{EF1CF4C9-8488-4FD8-AA1B-46E77939A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25" y="2824518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“server icon”的图片搜索结果">
            <a:extLst>
              <a:ext uri="{FF2B5EF4-FFF2-40B4-BE49-F238E27FC236}">
                <a16:creationId xmlns:a16="http://schemas.microsoft.com/office/drawing/2014/main" id="{CAA7E2EA-3C4C-454B-AFF4-66B35A118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25" y="3936646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080D8976-C201-40C6-8A34-B6818EB9FA66}"/>
              </a:ext>
            </a:extLst>
          </p:cNvPr>
          <p:cNvSpPr/>
          <p:nvPr/>
        </p:nvSpPr>
        <p:spPr>
          <a:xfrm>
            <a:off x="8848514" y="2433603"/>
            <a:ext cx="45719" cy="365169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4886511-D6CC-45FD-8F70-AADD9593A3A3}"/>
              </a:ext>
            </a:extLst>
          </p:cNvPr>
          <p:cNvSpPr txBox="1"/>
          <p:nvPr/>
        </p:nvSpPr>
        <p:spPr>
          <a:xfrm>
            <a:off x="5143671" y="4241298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pic>
        <p:nvPicPr>
          <p:cNvPr id="12" name="Picture 4" descr="“server icon”的图片搜索结果">
            <a:extLst>
              <a:ext uri="{FF2B5EF4-FFF2-40B4-BE49-F238E27FC236}">
                <a16:creationId xmlns:a16="http://schemas.microsoft.com/office/drawing/2014/main" id="{F7D64013-5BAA-46D9-AA89-FF1C60A4D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044" y="5133460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41BFAFC-504B-4025-95AD-5E70AC5C2945}"/>
              </a:ext>
            </a:extLst>
          </p:cNvPr>
          <p:cNvSpPr txBox="1"/>
          <p:nvPr/>
        </p:nvSpPr>
        <p:spPr>
          <a:xfrm>
            <a:off x="5132239" y="5353426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3665A8F-3C71-4F0F-B9AF-727DC270C6A9}"/>
              </a:ext>
            </a:extLst>
          </p:cNvPr>
          <p:cNvSpPr txBox="1"/>
          <p:nvPr/>
        </p:nvSpPr>
        <p:spPr>
          <a:xfrm>
            <a:off x="7463774" y="2278473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8E74F3A-579A-4440-BED9-97DAA18BF595}"/>
              </a:ext>
            </a:extLst>
          </p:cNvPr>
          <p:cNvSpPr txBox="1"/>
          <p:nvPr/>
        </p:nvSpPr>
        <p:spPr>
          <a:xfrm>
            <a:off x="9052082" y="2278473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96E07CCA-61B7-4043-ACA2-E567047EFF4F}"/>
                  </a:ext>
                </a:extLst>
              </p:cNvPr>
              <p:cNvSpPr/>
              <p:nvPr/>
            </p:nvSpPr>
            <p:spPr>
              <a:xfrm>
                <a:off x="9162373" y="3079555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96E07CCA-61B7-4043-ACA2-E567047EFF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3079555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23D65975-2FD8-4F77-AD73-81C85F474CC2}"/>
                  </a:ext>
                </a:extLst>
              </p:cNvPr>
              <p:cNvSpPr/>
              <p:nvPr/>
            </p:nvSpPr>
            <p:spPr>
              <a:xfrm>
                <a:off x="9162373" y="4209757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23D65975-2FD8-4F77-AD73-81C85F474C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4209757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1563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D1486B3C-3A7B-414B-8A65-F2A6F3457A63}"/>
                  </a:ext>
                </a:extLst>
              </p:cNvPr>
              <p:cNvSpPr/>
              <p:nvPr/>
            </p:nvSpPr>
            <p:spPr>
              <a:xfrm>
                <a:off x="9162373" y="5406571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D1486B3C-3A7B-414B-8A65-F2A6F3457A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5406571"/>
                <a:ext cx="377952" cy="345940"/>
              </a:xfrm>
              <a:prstGeom prst="roundRect">
                <a:avLst/>
              </a:prstGeom>
              <a:blipFill>
                <a:blip r:embed="rId5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>
            <a:extLst>
              <a:ext uri="{FF2B5EF4-FFF2-40B4-BE49-F238E27FC236}">
                <a16:creationId xmlns:a16="http://schemas.microsoft.com/office/drawing/2014/main" id="{DBF2B9C5-4CA5-4295-AE9F-E10B92A7B539}"/>
              </a:ext>
            </a:extLst>
          </p:cNvPr>
          <p:cNvSpPr txBox="1"/>
          <p:nvPr/>
        </p:nvSpPr>
        <p:spPr>
          <a:xfrm>
            <a:off x="4216886" y="3048376"/>
            <a:ext cx="2353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leader-replica 1</a:t>
            </a:r>
            <a:endParaRPr lang="zh-CN" altLang="en-US" dirty="0"/>
          </a:p>
        </p:txBody>
      </p:sp>
      <p:pic>
        <p:nvPicPr>
          <p:cNvPr id="26" name="Picture 2" descr="“computer icon”的图片搜索结果">
            <a:extLst>
              <a:ext uri="{FF2B5EF4-FFF2-40B4-BE49-F238E27FC236}">
                <a16:creationId xmlns:a16="http://schemas.microsoft.com/office/drawing/2014/main" id="{7E59463A-82FA-40E9-AF34-4D0CAB2A9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384" y="3091606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箭头: 右 7">
            <a:extLst>
              <a:ext uri="{FF2B5EF4-FFF2-40B4-BE49-F238E27FC236}">
                <a16:creationId xmlns:a16="http://schemas.microsoft.com/office/drawing/2014/main" id="{3FDD37B7-31FB-4BE9-BF3B-084F6D0EF584}"/>
              </a:ext>
            </a:extLst>
          </p:cNvPr>
          <p:cNvSpPr/>
          <p:nvPr/>
        </p:nvSpPr>
        <p:spPr>
          <a:xfrm>
            <a:off x="2512618" y="3383222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4C90C5C-412E-413C-AEB4-913E6DBFCA95}"/>
                  </a:ext>
                </a:extLst>
              </p:cNvPr>
              <p:cNvSpPr txBox="1"/>
              <p:nvPr/>
            </p:nvSpPr>
            <p:spPr>
              <a:xfrm>
                <a:off x="2280561" y="2941279"/>
                <a:ext cx="19363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4C90C5C-412E-413C-AEB4-913E6DBFC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561" y="2941279"/>
                <a:ext cx="1936326" cy="461665"/>
              </a:xfrm>
              <a:prstGeom prst="rect">
                <a:avLst/>
              </a:prstGeom>
              <a:blipFill>
                <a:blip r:embed="rId7"/>
                <a:stretch>
                  <a:fillRect l="-4717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: 圆角 37">
                <a:extLst>
                  <a:ext uri="{FF2B5EF4-FFF2-40B4-BE49-F238E27FC236}">
                    <a16:creationId xmlns:a16="http://schemas.microsoft.com/office/drawing/2014/main" id="{6DB7F28D-30A9-4037-90A8-99ACE5194521}"/>
                  </a:ext>
                </a:extLst>
              </p:cNvPr>
              <p:cNvSpPr/>
              <p:nvPr/>
            </p:nvSpPr>
            <p:spPr>
              <a:xfrm>
                <a:off x="7837494" y="3091606"/>
                <a:ext cx="377952" cy="34593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8" name="矩形: 圆角 37">
                <a:extLst>
                  <a:ext uri="{FF2B5EF4-FFF2-40B4-BE49-F238E27FC236}">
                    <a16:creationId xmlns:a16="http://schemas.microsoft.com/office/drawing/2014/main" id="{6DB7F28D-30A9-4037-90A8-99ACE51945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494" y="3091606"/>
                <a:ext cx="377952" cy="345939"/>
              </a:xfrm>
              <a:prstGeom prst="roundRect">
                <a:avLst/>
              </a:prstGeom>
              <a:blipFill>
                <a:blip r:embed="rId8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90647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Realizing Weaker Models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51885"/>
            <a:ext cx="10515600" cy="5258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Weaker models just require asynchronous durability</a:t>
            </a:r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en-US" altLang="zh-CN" sz="2000" dirty="0"/>
              <a:t> data buffered on one node, replication and persistence perform in background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5" name="Picture 4" descr="“server icon”的图片搜索结果">
            <a:extLst>
              <a:ext uri="{FF2B5EF4-FFF2-40B4-BE49-F238E27FC236}">
                <a16:creationId xmlns:a16="http://schemas.microsoft.com/office/drawing/2014/main" id="{EF1CF4C9-8488-4FD8-AA1B-46E77939A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25" y="2824518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“server icon”的图片搜索结果">
            <a:extLst>
              <a:ext uri="{FF2B5EF4-FFF2-40B4-BE49-F238E27FC236}">
                <a16:creationId xmlns:a16="http://schemas.microsoft.com/office/drawing/2014/main" id="{CAA7E2EA-3C4C-454B-AFF4-66B35A118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25" y="3936646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080D8976-C201-40C6-8A34-B6818EB9FA66}"/>
              </a:ext>
            </a:extLst>
          </p:cNvPr>
          <p:cNvSpPr/>
          <p:nvPr/>
        </p:nvSpPr>
        <p:spPr>
          <a:xfrm>
            <a:off x="8848514" y="2433603"/>
            <a:ext cx="45719" cy="365169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4886511-D6CC-45FD-8F70-AADD9593A3A3}"/>
              </a:ext>
            </a:extLst>
          </p:cNvPr>
          <p:cNvSpPr txBox="1"/>
          <p:nvPr/>
        </p:nvSpPr>
        <p:spPr>
          <a:xfrm>
            <a:off x="5143671" y="4241298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pic>
        <p:nvPicPr>
          <p:cNvPr id="12" name="Picture 4" descr="“server icon”的图片搜索结果">
            <a:extLst>
              <a:ext uri="{FF2B5EF4-FFF2-40B4-BE49-F238E27FC236}">
                <a16:creationId xmlns:a16="http://schemas.microsoft.com/office/drawing/2014/main" id="{F7D64013-5BAA-46D9-AA89-FF1C60A4D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044" y="5133460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41BFAFC-504B-4025-95AD-5E70AC5C2945}"/>
              </a:ext>
            </a:extLst>
          </p:cNvPr>
          <p:cNvSpPr txBox="1"/>
          <p:nvPr/>
        </p:nvSpPr>
        <p:spPr>
          <a:xfrm>
            <a:off x="5132239" y="5353426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3665A8F-3C71-4F0F-B9AF-727DC270C6A9}"/>
              </a:ext>
            </a:extLst>
          </p:cNvPr>
          <p:cNvSpPr txBox="1"/>
          <p:nvPr/>
        </p:nvSpPr>
        <p:spPr>
          <a:xfrm>
            <a:off x="7463774" y="2278473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8E74F3A-579A-4440-BED9-97DAA18BF595}"/>
              </a:ext>
            </a:extLst>
          </p:cNvPr>
          <p:cNvSpPr txBox="1"/>
          <p:nvPr/>
        </p:nvSpPr>
        <p:spPr>
          <a:xfrm>
            <a:off x="9052082" y="2278473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96E07CCA-61B7-4043-ACA2-E567047EFF4F}"/>
                  </a:ext>
                </a:extLst>
              </p:cNvPr>
              <p:cNvSpPr/>
              <p:nvPr/>
            </p:nvSpPr>
            <p:spPr>
              <a:xfrm>
                <a:off x="9162373" y="3079555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96E07CCA-61B7-4043-ACA2-E567047EFF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3079555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23D65975-2FD8-4F77-AD73-81C85F474CC2}"/>
                  </a:ext>
                </a:extLst>
              </p:cNvPr>
              <p:cNvSpPr/>
              <p:nvPr/>
            </p:nvSpPr>
            <p:spPr>
              <a:xfrm>
                <a:off x="9162373" y="4209757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23D65975-2FD8-4F77-AD73-81C85F474C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4209757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1563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D1486B3C-3A7B-414B-8A65-F2A6F3457A63}"/>
                  </a:ext>
                </a:extLst>
              </p:cNvPr>
              <p:cNvSpPr/>
              <p:nvPr/>
            </p:nvSpPr>
            <p:spPr>
              <a:xfrm>
                <a:off x="9162373" y="5406571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D1486B3C-3A7B-414B-8A65-F2A6F3457A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5406571"/>
                <a:ext cx="377952" cy="345940"/>
              </a:xfrm>
              <a:prstGeom prst="roundRect">
                <a:avLst/>
              </a:prstGeom>
              <a:blipFill>
                <a:blip r:embed="rId5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>
            <a:extLst>
              <a:ext uri="{FF2B5EF4-FFF2-40B4-BE49-F238E27FC236}">
                <a16:creationId xmlns:a16="http://schemas.microsoft.com/office/drawing/2014/main" id="{DBF2B9C5-4CA5-4295-AE9F-E10B92A7B539}"/>
              </a:ext>
            </a:extLst>
          </p:cNvPr>
          <p:cNvSpPr txBox="1"/>
          <p:nvPr/>
        </p:nvSpPr>
        <p:spPr>
          <a:xfrm>
            <a:off x="4216886" y="3048376"/>
            <a:ext cx="2353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leader-replica 1</a:t>
            </a:r>
            <a:endParaRPr lang="zh-CN" altLang="en-US" dirty="0"/>
          </a:p>
        </p:txBody>
      </p:sp>
      <p:pic>
        <p:nvPicPr>
          <p:cNvPr id="26" name="Picture 2" descr="“computer icon”的图片搜索结果">
            <a:extLst>
              <a:ext uri="{FF2B5EF4-FFF2-40B4-BE49-F238E27FC236}">
                <a16:creationId xmlns:a16="http://schemas.microsoft.com/office/drawing/2014/main" id="{7E59463A-82FA-40E9-AF34-4D0CAB2A9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384" y="3091606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箭头: 右 7">
            <a:extLst>
              <a:ext uri="{FF2B5EF4-FFF2-40B4-BE49-F238E27FC236}">
                <a16:creationId xmlns:a16="http://schemas.microsoft.com/office/drawing/2014/main" id="{3FDD37B7-31FB-4BE9-BF3B-084F6D0EF584}"/>
              </a:ext>
            </a:extLst>
          </p:cNvPr>
          <p:cNvSpPr/>
          <p:nvPr/>
        </p:nvSpPr>
        <p:spPr>
          <a:xfrm>
            <a:off x="2512618" y="3383222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4C90C5C-412E-413C-AEB4-913E6DBFCA95}"/>
                  </a:ext>
                </a:extLst>
              </p:cNvPr>
              <p:cNvSpPr txBox="1"/>
              <p:nvPr/>
            </p:nvSpPr>
            <p:spPr>
              <a:xfrm>
                <a:off x="2280560" y="2941279"/>
                <a:ext cx="23535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4C90C5C-412E-413C-AEB4-913E6DBFC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560" y="2941279"/>
                <a:ext cx="2353537" cy="461665"/>
              </a:xfrm>
              <a:prstGeom prst="rect">
                <a:avLst/>
              </a:prstGeom>
              <a:blipFill>
                <a:blip r:embed="rId7"/>
                <a:stretch>
                  <a:fillRect l="-3886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箭头: 右 28">
            <a:extLst>
              <a:ext uri="{FF2B5EF4-FFF2-40B4-BE49-F238E27FC236}">
                <a16:creationId xmlns:a16="http://schemas.microsoft.com/office/drawing/2014/main" id="{678A5C41-6202-487F-A203-4899A11524E5}"/>
              </a:ext>
            </a:extLst>
          </p:cNvPr>
          <p:cNvSpPr/>
          <p:nvPr/>
        </p:nvSpPr>
        <p:spPr>
          <a:xfrm rot="10800000">
            <a:off x="2484200" y="3654274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3C11874E-63EF-444F-888C-7053BC281770}"/>
              </a:ext>
            </a:extLst>
          </p:cNvPr>
          <p:cNvSpPr txBox="1"/>
          <p:nvPr/>
        </p:nvSpPr>
        <p:spPr>
          <a:xfrm>
            <a:off x="2872655" y="3759318"/>
            <a:ext cx="72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ACK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: 圆角 37">
                <a:extLst>
                  <a:ext uri="{FF2B5EF4-FFF2-40B4-BE49-F238E27FC236}">
                    <a16:creationId xmlns:a16="http://schemas.microsoft.com/office/drawing/2014/main" id="{6DB7F28D-30A9-4037-90A8-99ACE5194521}"/>
                  </a:ext>
                </a:extLst>
              </p:cNvPr>
              <p:cNvSpPr/>
              <p:nvPr/>
            </p:nvSpPr>
            <p:spPr>
              <a:xfrm>
                <a:off x="7837494" y="3091606"/>
                <a:ext cx="377952" cy="34593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8" name="矩形: 圆角 37">
                <a:extLst>
                  <a:ext uri="{FF2B5EF4-FFF2-40B4-BE49-F238E27FC236}">
                    <a16:creationId xmlns:a16="http://schemas.microsoft.com/office/drawing/2014/main" id="{6DB7F28D-30A9-4037-90A8-99ACE51945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494" y="3091606"/>
                <a:ext cx="377952" cy="345939"/>
              </a:xfrm>
              <a:prstGeom prst="roundRect">
                <a:avLst/>
              </a:prstGeom>
              <a:blipFill>
                <a:blip r:embed="rId8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87249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Realizing Weaker Models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5" name="Picture 4" descr="“server icon”的图片搜索结果">
            <a:extLst>
              <a:ext uri="{FF2B5EF4-FFF2-40B4-BE49-F238E27FC236}">
                <a16:creationId xmlns:a16="http://schemas.microsoft.com/office/drawing/2014/main" id="{EF1CF4C9-8488-4FD8-AA1B-46E77939A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25" y="2824518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“server icon”的图片搜索结果">
            <a:extLst>
              <a:ext uri="{FF2B5EF4-FFF2-40B4-BE49-F238E27FC236}">
                <a16:creationId xmlns:a16="http://schemas.microsoft.com/office/drawing/2014/main" id="{CAA7E2EA-3C4C-454B-AFF4-66B35A118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25" y="3936646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080D8976-C201-40C6-8A34-B6818EB9FA66}"/>
              </a:ext>
            </a:extLst>
          </p:cNvPr>
          <p:cNvSpPr/>
          <p:nvPr/>
        </p:nvSpPr>
        <p:spPr>
          <a:xfrm>
            <a:off x="8848514" y="2433603"/>
            <a:ext cx="45719" cy="365169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4886511-D6CC-45FD-8F70-AADD9593A3A3}"/>
              </a:ext>
            </a:extLst>
          </p:cNvPr>
          <p:cNvSpPr txBox="1"/>
          <p:nvPr/>
        </p:nvSpPr>
        <p:spPr>
          <a:xfrm>
            <a:off x="5143671" y="4241298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pic>
        <p:nvPicPr>
          <p:cNvPr id="12" name="Picture 4" descr="“server icon”的图片搜索结果">
            <a:extLst>
              <a:ext uri="{FF2B5EF4-FFF2-40B4-BE49-F238E27FC236}">
                <a16:creationId xmlns:a16="http://schemas.microsoft.com/office/drawing/2014/main" id="{F7D64013-5BAA-46D9-AA89-FF1C60A4D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044" y="5133460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41BFAFC-504B-4025-95AD-5E70AC5C2945}"/>
              </a:ext>
            </a:extLst>
          </p:cNvPr>
          <p:cNvSpPr txBox="1"/>
          <p:nvPr/>
        </p:nvSpPr>
        <p:spPr>
          <a:xfrm>
            <a:off x="5132239" y="5353426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3665A8F-3C71-4F0F-B9AF-727DC270C6A9}"/>
              </a:ext>
            </a:extLst>
          </p:cNvPr>
          <p:cNvSpPr txBox="1"/>
          <p:nvPr/>
        </p:nvSpPr>
        <p:spPr>
          <a:xfrm>
            <a:off x="7463774" y="2278473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8E74F3A-579A-4440-BED9-97DAA18BF595}"/>
              </a:ext>
            </a:extLst>
          </p:cNvPr>
          <p:cNvSpPr txBox="1"/>
          <p:nvPr/>
        </p:nvSpPr>
        <p:spPr>
          <a:xfrm>
            <a:off x="9052082" y="2278473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96E07CCA-61B7-4043-ACA2-E567047EFF4F}"/>
                  </a:ext>
                </a:extLst>
              </p:cNvPr>
              <p:cNvSpPr/>
              <p:nvPr/>
            </p:nvSpPr>
            <p:spPr>
              <a:xfrm>
                <a:off x="9162373" y="3079555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96E07CCA-61B7-4043-ACA2-E567047EFF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3079555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23D65975-2FD8-4F77-AD73-81C85F474CC2}"/>
                  </a:ext>
                </a:extLst>
              </p:cNvPr>
              <p:cNvSpPr/>
              <p:nvPr/>
            </p:nvSpPr>
            <p:spPr>
              <a:xfrm>
                <a:off x="9162373" y="4209757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23D65975-2FD8-4F77-AD73-81C85F474C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4209757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1563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D1486B3C-3A7B-414B-8A65-F2A6F3457A63}"/>
                  </a:ext>
                </a:extLst>
              </p:cNvPr>
              <p:cNvSpPr/>
              <p:nvPr/>
            </p:nvSpPr>
            <p:spPr>
              <a:xfrm>
                <a:off x="9162373" y="5406571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D1486B3C-3A7B-414B-8A65-F2A6F3457A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5406571"/>
                <a:ext cx="377952" cy="345940"/>
              </a:xfrm>
              <a:prstGeom prst="roundRect">
                <a:avLst/>
              </a:prstGeom>
              <a:blipFill>
                <a:blip r:embed="rId5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>
            <a:extLst>
              <a:ext uri="{FF2B5EF4-FFF2-40B4-BE49-F238E27FC236}">
                <a16:creationId xmlns:a16="http://schemas.microsoft.com/office/drawing/2014/main" id="{DBF2B9C5-4CA5-4295-AE9F-E10B92A7B539}"/>
              </a:ext>
            </a:extLst>
          </p:cNvPr>
          <p:cNvSpPr txBox="1"/>
          <p:nvPr/>
        </p:nvSpPr>
        <p:spPr>
          <a:xfrm>
            <a:off x="4216886" y="3048376"/>
            <a:ext cx="2353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leader-replica 1</a:t>
            </a:r>
            <a:endParaRPr lang="zh-CN" altLang="en-US" dirty="0"/>
          </a:p>
        </p:txBody>
      </p:sp>
      <p:pic>
        <p:nvPicPr>
          <p:cNvPr id="26" name="Picture 2" descr="“computer icon”的图片搜索结果">
            <a:extLst>
              <a:ext uri="{FF2B5EF4-FFF2-40B4-BE49-F238E27FC236}">
                <a16:creationId xmlns:a16="http://schemas.microsoft.com/office/drawing/2014/main" id="{7E59463A-82FA-40E9-AF34-4D0CAB2A9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384" y="3091606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箭头: 右 7">
            <a:extLst>
              <a:ext uri="{FF2B5EF4-FFF2-40B4-BE49-F238E27FC236}">
                <a16:creationId xmlns:a16="http://schemas.microsoft.com/office/drawing/2014/main" id="{3FDD37B7-31FB-4BE9-BF3B-084F6D0EF584}"/>
              </a:ext>
            </a:extLst>
          </p:cNvPr>
          <p:cNvSpPr/>
          <p:nvPr/>
        </p:nvSpPr>
        <p:spPr>
          <a:xfrm>
            <a:off x="2512618" y="3383222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4C90C5C-412E-413C-AEB4-913E6DBFCA95}"/>
                  </a:ext>
                </a:extLst>
              </p:cNvPr>
              <p:cNvSpPr txBox="1"/>
              <p:nvPr/>
            </p:nvSpPr>
            <p:spPr>
              <a:xfrm>
                <a:off x="2280560" y="2941279"/>
                <a:ext cx="23535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4C90C5C-412E-413C-AEB4-913E6DBFC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560" y="2941279"/>
                <a:ext cx="2353537" cy="461665"/>
              </a:xfrm>
              <a:prstGeom prst="rect">
                <a:avLst/>
              </a:prstGeom>
              <a:blipFill>
                <a:blip r:embed="rId7"/>
                <a:stretch>
                  <a:fillRect l="-3886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箭头: 右 28">
            <a:extLst>
              <a:ext uri="{FF2B5EF4-FFF2-40B4-BE49-F238E27FC236}">
                <a16:creationId xmlns:a16="http://schemas.microsoft.com/office/drawing/2014/main" id="{678A5C41-6202-487F-A203-4899A11524E5}"/>
              </a:ext>
            </a:extLst>
          </p:cNvPr>
          <p:cNvSpPr/>
          <p:nvPr/>
        </p:nvSpPr>
        <p:spPr>
          <a:xfrm rot="10800000">
            <a:off x="2484200" y="3654274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3C11874E-63EF-444F-888C-7053BC281770}"/>
              </a:ext>
            </a:extLst>
          </p:cNvPr>
          <p:cNvSpPr txBox="1"/>
          <p:nvPr/>
        </p:nvSpPr>
        <p:spPr>
          <a:xfrm>
            <a:off x="2872655" y="3759318"/>
            <a:ext cx="72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ACK</a:t>
            </a:r>
            <a:endParaRPr lang="zh-CN" altLang="en-US" dirty="0"/>
          </a:p>
        </p:txBody>
      </p:sp>
      <p:pic>
        <p:nvPicPr>
          <p:cNvPr id="32" name="Picture 2" descr="“computer icon”的图片搜索结果">
            <a:extLst>
              <a:ext uri="{FF2B5EF4-FFF2-40B4-BE49-F238E27FC236}">
                <a16:creationId xmlns:a16="http://schemas.microsoft.com/office/drawing/2014/main" id="{091A327A-1319-4FCE-98E0-DB3DA5120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383" y="4341720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箭头: 右 32">
            <a:extLst>
              <a:ext uri="{FF2B5EF4-FFF2-40B4-BE49-F238E27FC236}">
                <a16:creationId xmlns:a16="http://schemas.microsoft.com/office/drawing/2014/main" id="{7E7E2DD5-3D30-4294-A567-5DEB215C9530}"/>
              </a:ext>
            </a:extLst>
          </p:cNvPr>
          <p:cNvSpPr/>
          <p:nvPr/>
        </p:nvSpPr>
        <p:spPr>
          <a:xfrm>
            <a:off x="2478719" y="4612312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6AB5634B-95C4-48E7-932E-30BC7AC22A97}"/>
              </a:ext>
            </a:extLst>
          </p:cNvPr>
          <p:cNvSpPr txBox="1"/>
          <p:nvPr/>
        </p:nvSpPr>
        <p:spPr>
          <a:xfrm>
            <a:off x="2553170" y="4117326"/>
            <a:ext cx="1041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Read a</a:t>
            </a:r>
            <a:endParaRPr lang="zh-CN" altLang="en-US" dirty="0"/>
          </a:p>
        </p:txBody>
      </p:sp>
      <p:sp>
        <p:nvSpPr>
          <p:cNvPr id="35" name="箭头: 右 34">
            <a:extLst>
              <a:ext uri="{FF2B5EF4-FFF2-40B4-BE49-F238E27FC236}">
                <a16:creationId xmlns:a16="http://schemas.microsoft.com/office/drawing/2014/main" id="{187D518E-3CD5-4219-BAC9-FD6846F0E451}"/>
              </a:ext>
            </a:extLst>
          </p:cNvPr>
          <p:cNvSpPr/>
          <p:nvPr/>
        </p:nvSpPr>
        <p:spPr>
          <a:xfrm rot="10800000">
            <a:off x="2471986" y="4838851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7665ABC9-5886-4315-A368-A115F1AD01E8}"/>
                  </a:ext>
                </a:extLst>
              </p:cNvPr>
              <p:cNvSpPr txBox="1"/>
              <p:nvPr/>
            </p:nvSpPr>
            <p:spPr>
              <a:xfrm>
                <a:off x="2872655" y="4968686"/>
                <a:ext cx="5729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7665ABC9-5886-4315-A368-A115F1AD0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655" y="4968686"/>
                <a:ext cx="572950" cy="461665"/>
              </a:xfrm>
              <a:prstGeom prst="rect">
                <a:avLst/>
              </a:prstGeom>
              <a:blipFill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内容占位符 2">
            <a:extLst>
              <a:ext uri="{FF2B5EF4-FFF2-40B4-BE49-F238E27FC236}">
                <a16:creationId xmlns:a16="http://schemas.microsoft.com/office/drawing/2014/main" id="{C04A99C8-1C12-4673-A106-D1FE4CC38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1885"/>
            <a:ext cx="10515600" cy="5258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Weaker models just require asynchronous durability</a:t>
            </a:r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en-US" altLang="zh-CN" sz="2000" dirty="0"/>
              <a:t> data buffered on one node, replication and persistence perform in background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: 圆角 40">
                <a:extLst>
                  <a:ext uri="{FF2B5EF4-FFF2-40B4-BE49-F238E27FC236}">
                    <a16:creationId xmlns:a16="http://schemas.microsoft.com/office/drawing/2014/main" id="{57685610-4E87-4085-B921-CBB305CA79B0}"/>
                  </a:ext>
                </a:extLst>
              </p:cNvPr>
              <p:cNvSpPr/>
              <p:nvPr/>
            </p:nvSpPr>
            <p:spPr>
              <a:xfrm>
                <a:off x="7837494" y="3091606"/>
                <a:ext cx="377952" cy="34593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1" name="矩形: 圆角 40">
                <a:extLst>
                  <a:ext uri="{FF2B5EF4-FFF2-40B4-BE49-F238E27FC236}">
                    <a16:creationId xmlns:a16="http://schemas.microsoft.com/office/drawing/2014/main" id="{57685610-4E87-4085-B921-CBB305CA79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494" y="3091606"/>
                <a:ext cx="377952" cy="345939"/>
              </a:xfrm>
              <a:prstGeom prst="roundRect">
                <a:avLst/>
              </a:prstGeom>
              <a:blipFill>
                <a:blip r:embed="rId9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97816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Realizing Weaker Models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5" name="Picture 4" descr="“server icon”的图片搜索结果">
            <a:extLst>
              <a:ext uri="{FF2B5EF4-FFF2-40B4-BE49-F238E27FC236}">
                <a16:creationId xmlns:a16="http://schemas.microsoft.com/office/drawing/2014/main" id="{EF1CF4C9-8488-4FD8-AA1B-46E77939A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25" y="2824518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“server icon”的图片搜索结果">
            <a:extLst>
              <a:ext uri="{FF2B5EF4-FFF2-40B4-BE49-F238E27FC236}">
                <a16:creationId xmlns:a16="http://schemas.microsoft.com/office/drawing/2014/main" id="{CAA7E2EA-3C4C-454B-AFF4-66B35A118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25" y="3936646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080D8976-C201-40C6-8A34-B6818EB9FA66}"/>
              </a:ext>
            </a:extLst>
          </p:cNvPr>
          <p:cNvSpPr/>
          <p:nvPr/>
        </p:nvSpPr>
        <p:spPr>
          <a:xfrm>
            <a:off x="8848514" y="2433603"/>
            <a:ext cx="45719" cy="365169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4886511-D6CC-45FD-8F70-AADD9593A3A3}"/>
              </a:ext>
            </a:extLst>
          </p:cNvPr>
          <p:cNvSpPr txBox="1"/>
          <p:nvPr/>
        </p:nvSpPr>
        <p:spPr>
          <a:xfrm>
            <a:off x="5143671" y="4241298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pic>
        <p:nvPicPr>
          <p:cNvPr id="12" name="Picture 4" descr="“server icon”的图片搜索结果">
            <a:extLst>
              <a:ext uri="{FF2B5EF4-FFF2-40B4-BE49-F238E27FC236}">
                <a16:creationId xmlns:a16="http://schemas.microsoft.com/office/drawing/2014/main" id="{F7D64013-5BAA-46D9-AA89-FF1C60A4D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044" y="5133460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41BFAFC-504B-4025-95AD-5E70AC5C2945}"/>
              </a:ext>
            </a:extLst>
          </p:cNvPr>
          <p:cNvSpPr txBox="1"/>
          <p:nvPr/>
        </p:nvSpPr>
        <p:spPr>
          <a:xfrm>
            <a:off x="5132239" y="5353426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3665A8F-3C71-4F0F-B9AF-727DC270C6A9}"/>
              </a:ext>
            </a:extLst>
          </p:cNvPr>
          <p:cNvSpPr txBox="1"/>
          <p:nvPr/>
        </p:nvSpPr>
        <p:spPr>
          <a:xfrm>
            <a:off x="7463774" y="2278473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8E74F3A-579A-4440-BED9-97DAA18BF595}"/>
              </a:ext>
            </a:extLst>
          </p:cNvPr>
          <p:cNvSpPr txBox="1"/>
          <p:nvPr/>
        </p:nvSpPr>
        <p:spPr>
          <a:xfrm>
            <a:off x="9052082" y="2278473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96E07CCA-61B7-4043-ACA2-E567047EFF4F}"/>
                  </a:ext>
                </a:extLst>
              </p:cNvPr>
              <p:cNvSpPr/>
              <p:nvPr/>
            </p:nvSpPr>
            <p:spPr>
              <a:xfrm>
                <a:off x="9162373" y="3079555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96E07CCA-61B7-4043-ACA2-E567047EFF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3079555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23D65975-2FD8-4F77-AD73-81C85F474CC2}"/>
                  </a:ext>
                </a:extLst>
              </p:cNvPr>
              <p:cNvSpPr/>
              <p:nvPr/>
            </p:nvSpPr>
            <p:spPr>
              <a:xfrm>
                <a:off x="9162373" y="4209757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23D65975-2FD8-4F77-AD73-81C85F474C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4209757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1563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D1486B3C-3A7B-414B-8A65-F2A6F3457A63}"/>
                  </a:ext>
                </a:extLst>
              </p:cNvPr>
              <p:cNvSpPr/>
              <p:nvPr/>
            </p:nvSpPr>
            <p:spPr>
              <a:xfrm>
                <a:off x="9162373" y="5406571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D1486B3C-3A7B-414B-8A65-F2A6F3457A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5406571"/>
                <a:ext cx="377952" cy="345940"/>
              </a:xfrm>
              <a:prstGeom prst="roundRect">
                <a:avLst/>
              </a:prstGeom>
              <a:blipFill>
                <a:blip r:embed="rId5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>
            <a:extLst>
              <a:ext uri="{FF2B5EF4-FFF2-40B4-BE49-F238E27FC236}">
                <a16:creationId xmlns:a16="http://schemas.microsoft.com/office/drawing/2014/main" id="{DBF2B9C5-4CA5-4295-AE9F-E10B92A7B539}"/>
              </a:ext>
            </a:extLst>
          </p:cNvPr>
          <p:cNvSpPr txBox="1"/>
          <p:nvPr/>
        </p:nvSpPr>
        <p:spPr>
          <a:xfrm>
            <a:off x="4216886" y="3048376"/>
            <a:ext cx="2353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leader-replica 1</a:t>
            </a:r>
            <a:endParaRPr lang="zh-CN" altLang="en-US" dirty="0"/>
          </a:p>
        </p:txBody>
      </p:sp>
      <p:pic>
        <p:nvPicPr>
          <p:cNvPr id="26" name="Picture 2" descr="“computer icon”的图片搜索结果">
            <a:extLst>
              <a:ext uri="{FF2B5EF4-FFF2-40B4-BE49-F238E27FC236}">
                <a16:creationId xmlns:a16="http://schemas.microsoft.com/office/drawing/2014/main" id="{7E59463A-82FA-40E9-AF34-4D0CAB2A9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384" y="3091606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箭头: 右 7">
            <a:extLst>
              <a:ext uri="{FF2B5EF4-FFF2-40B4-BE49-F238E27FC236}">
                <a16:creationId xmlns:a16="http://schemas.microsoft.com/office/drawing/2014/main" id="{3FDD37B7-31FB-4BE9-BF3B-084F6D0EF584}"/>
              </a:ext>
            </a:extLst>
          </p:cNvPr>
          <p:cNvSpPr/>
          <p:nvPr/>
        </p:nvSpPr>
        <p:spPr>
          <a:xfrm>
            <a:off x="2512618" y="3383222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4C90C5C-412E-413C-AEB4-913E6DBFCA95}"/>
                  </a:ext>
                </a:extLst>
              </p:cNvPr>
              <p:cNvSpPr txBox="1"/>
              <p:nvPr/>
            </p:nvSpPr>
            <p:spPr>
              <a:xfrm>
                <a:off x="2280560" y="2941279"/>
                <a:ext cx="23535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4C90C5C-412E-413C-AEB4-913E6DBFC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560" y="2941279"/>
                <a:ext cx="2353537" cy="461665"/>
              </a:xfrm>
              <a:prstGeom prst="rect">
                <a:avLst/>
              </a:prstGeom>
              <a:blipFill>
                <a:blip r:embed="rId7"/>
                <a:stretch>
                  <a:fillRect l="-3886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箭头: 右 28">
            <a:extLst>
              <a:ext uri="{FF2B5EF4-FFF2-40B4-BE49-F238E27FC236}">
                <a16:creationId xmlns:a16="http://schemas.microsoft.com/office/drawing/2014/main" id="{678A5C41-6202-487F-A203-4899A11524E5}"/>
              </a:ext>
            </a:extLst>
          </p:cNvPr>
          <p:cNvSpPr/>
          <p:nvPr/>
        </p:nvSpPr>
        <p:spPr>
          <a:xfrm rot="10800000">
            <a:off x="2484200" y="3654274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3C11874E-63EF-444F-888C-7053BC281770}"/>
              </a:ext>
            </a:extLst>
          </p:cNvPr>
          <p:cNvSpPr txBox="1"/>
          <p:nvPr/>
        </p:nvSpPr>
        <p:spPr>
          <a:xfrm>
            <a:off x="2872655" y="3759318"/>
            <a:ext cx="72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ACK</a:t>
            </a:r>
            <a:endParaRPr lang="zh-CN" altLang="en-US" dirty="0"/>
          </a:p>
        </p:txBody>
      </p:sp>
      <p:pic>
        <p:nvPicPr>
          <p:cNvPr id="32" name="Picture 2" descr="“computer icon”的图片搜索结果">
            <a:extLst>
              <a:ext uri="{FF2B5EF4-FFF2-40B4-BE49-F238E27FC236}">
                <a16:creationId xmlns:a16="http://schemas.microsoft.com/office/drawing/2014/main" id="{091A327A-1319-4FCE-98E0-DB3DA5120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383" y="4341720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箭头: 右 32">
            <a:extLst>
              <a:ext uri="{FF2B5EF4-FFF2-40B4-BE49-F238E27FC236}">
                <a16:creationId xmlns:a16="http://schemas.microsoft.com/office/drawing/2014/main" id="{7E7E2DD5-3D30-4294-A567-5DEB215C9530}"/>
              </a:ext>
            </a:extLst>
          </p:cNvPr>
          <p:cNvSpPr/>
          <p:nvPr/>
        </p:nvSpPr>
        <p:spPr>
          <a:xfrm>
            <a:off x="2478719" y="4612312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6AB5634B-95C4-48E7-932E-30BC7AC22A97}"/>
              </a:ext>
            </a:extLst>
          </p:cNvPr>
          <p:cNvSpPr txBox="1"/>
          <p:nvPr/>
        </p:nvSpPr>
        <p:spPr>
          <a:xfrm>
            <a:off x="2553170" y="4117326"/>
            <a:ext cx="1041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Read a</a:t>
            </a:r>
            <a:endParaRPr lang="zh-CN" altLang="en-US" dirty="0"/>
          </a:p>
        </p:txBody>
      </p:sp>
      <p:sp>
        <p:nvSpPr>
          <p:cNvPr id="35" name="箭头: 右 34">
            <a:extLst>
              <a:ext uri="{FF2B5EF4-FFF2-40B4-BE49-F238E27FC236}">
                <a16:creationId xmlns:a16="http://schemas.microsoft.com/office/drawing/2014/main" id="{187D518E-3CD5-4219-BAC9-FD6846F0E451}"/>
              </a:ext>
            </a:extLst>
          </p:cNvPr>
          <p:cNvSpPr/>
          <p:nvPr/>
        </p:nvSpPr>
        <p:spPr>
          <a:xfrm rot="10800000">
            <a:off x="2471986" y="4838851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7665ABC9-5886-4315-A368-A115F1AD01E8}"/>
                  </a:ext>
                </a:extLst>
              </p:cNvPr>
              <p:cNvSpPr txBox="1"/>
              <p:nvPr/>
            </p:nvSpPr>
            <p:spPr>
              <a:xfrm>
                <a:off x="2872655" y="4968686"/>
                <a:ext cx="5729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7665ABC9-5886-4315-A368-A115F1AD0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655" y="4968686"/>
                <a:ext cx="572950" cy="461665"/>
              </a:xfrm>
              <a:prstGeom prst="rect">
                <a:avLst/>
              </a:prstGeom>
              <a:blipFill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内容占位符 2">
            <a:extLst>
              <a:ext uri="{FF2B5EF4-FFF2-40B4-BE49-F238E27FC236}">
                <a16:creationId xmlns:a16="http://schemas.microsoft.com/office/drawing/2014/main" id="{C04A99C8-1C12-4673-A106-D1FE4CC38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1885"/>
            <a:ext cx="10515600" cy="5258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Weaker models just require asynchronous durability</a:t>
            </a:r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en-US" altLang="zh-CN" sz="2000" dirty="0"/>
              <a:t> data buffered on one node, replication and persistence perform in background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: 圆角 40">
                <a:extLst>
                  <a:ext uri="{FF2B5EF4-FFF2-40B4-BE49-F238E27FC236}">
                    <a16:creationId xmlns:a16="http://schemas.microsoft.com/office/drawing/2014/main" id="{57685610-4E87-4085-B921-CBB305CA79B0}"/>
                  </a:ext>
                </a:extLst>
              </p:cNvPr>
              <p:cNvSpPr/>
              <p:nvPr/>
            </p:nvSpPr>
            <p:spPr>
              <a:xfrm>
                <a:off x="7837494" y="3091606"/>
                <a:ext cx="377952" cy="34593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1" name="矩形: 圆角 40">
                <a:extLst>
                  <a:ext uri="{FF2B5EF4-FFF2-40B4-BE49-F238E27FC236}">
                    <a16:creationId xmlns:a16="http://schemas.microsoft.com/office/drawing/2014/main" id="{57685610-4E87-4085-B921-CBB305CA79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494" y="3091606"/>
                <a:ext cx="377952" cy="345939"/>
              </a:xfrm>
              <a:prstGeom prst="roundRect">
                <a:avLst/>
              </a:prstGeom>
              <a:blipFill>
                <a:blip r:embed="rId9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乘号 36">
            <a:extLst>
              <a:ext uri="{FF2B5EF4-FFF2-40B4-BE49-F238E27FC236}">
                <a16:creationId xmlns:a16="http://schemas.microsoft.com/office/drawing/2014/main" id="{B7FE035B-80D2-4AF0-99E3-A4CA238FA8E9}"/>
              </a:ext>
            </a:extLst>
          </p:cNvPr>
          <p:cNvSpPr/>
          <p:nvPr/>
        </p:nvSpPr>
        <p:spPr>
          <a:xfrm>
            <a:off x="6356925" y="2749189"/>
            <a:ext cx="1114032" cy="116138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2937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Realizing Weaker Models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5" name="Picture 4" descr="“server icon”的图片搜索结果">
            <a:extLst>
              <a:ext uri="{FF2B5EF4-FFF2-40B4-BE49-F238E27FC236}">
                <a16:creationId xmlns:a16="http://schemas.microsoft.com/office/drawing/2014/main" id="{EF1CF4C9-8488-4FD8-AA1B-46E77939A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25" y="2824518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“server icon”的图片搜索结果">
            <a:extLst>
              <a:ext uri="{FF2B5EF4-FFF2-40B4-BE49-F238E27FC236}">
                <a16:creationId xmlns:a16="http://schemas.microsoft.com/office/drawing/2014/main" id="{CAA7E2EA-3C4C-454B-AFF4-66B35A118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25" y="3936646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080D8976-C201-40C6-8A34-B6818EB9FA66}"/>
              </a:ext>
            </a:extLst>
          </p:cNvPr>
          <p:cNvSpPr/>
          <p:nvPr/>
        </p:nvSpPr>
        <p:spPr>
          <a:xfrm>
            <a:off x="8848514" y="2433603"/>
            <a:ext cx="45719" cy="365169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4886511-D6CC-45FD-8F70-AADD9593A3A3}"/>
              </a:ext>
            </a:extLst>
          </p:cNvPr>
          <p:cNvSpPr txBox="1"/>
          <p:nvPr/>
        </p:nvSpPr>
        <p:spPr>
          <a:xfrm>
            <a:off x="5143671" y="4241298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pic>
        <p:nvPicPr>
          <p:cNvPr id="12" name="Picture 4" descr="“server icon”的图片搜索结果">
            <a:extLst>
              <a:ext uri="{FF2B5EF4-FFF2-40B4-BE49-F238E27FC236}">
                <a16:creationId xmlns:a16="http://schemas.microsoft.com/office/drawing/2014/main" id="{F7D64013-5BAA-46D9-AA89-FF1C60A4D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044" y="5133460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41BFAFC-504B-4025-95AD-5E70AC5C2945}"/>
              </a:ext>
            </a:extLst>
          </p:cNvPr>
          <p:cNvSpPr txBox="1"/>
          <p:nvPr/>
        </p:nvSpPr>
        <p:spPr>
          <a:xfrm>
            <a:off x="5132239" y="5353426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3665A8F-3C71-4F0F-B9AF-727DC270C6A9}"/>
              </a:ext>
            </a:extLst>
          </p:cNvPr>
          <p:cNvSpPr txBox="1"/>
          <p:nvPr/>
        </p:nvSpPr>
        <p:spPr>
          <a:xfrm>
            <a:off x="7463774" y="2278473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8E74F3A-579A-4440-BED9-97DAA18BF595}"/>
              </a:ext>
            </a:extLst>
          </p:cNvPr>
          <p:cNvSpPr txBox="1"/>
          <p:nvPr/>
        </p:nvSpPr>
        <p:spPr>
          <a:xfrm>
            <a:off x="9052082" y="2278473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96E07CCA-61B7-4043-ACA2-E567047EFF4F}"/>
                  </a:ext>
                </a:extLst>
              </p:cNvPr>
              <p:cNvSpPr/>
              <p:nvPr/>
            </p:nvSpPr>
            <p:spPr>
              <a:xfrm>
                <a:off x="9162373" y="3079555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96E07CCA-61B7-4043-ACA2-E567047EFF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3079555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23D65975-2FD8-4F77-AD73-81C85F474CC2}"/>
                  </a:ext>
                </a:extLst>
              </p:cNvPr>
              <p:cNvSpPr/>
              <p:nvPr/>
            </p:nvSpPr>
            <p:spPr>
              <a:xfrm>
                <a:off x="9162373" y="4209757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23D65975-2FD8-4F77-AD73-81C85F474C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4209757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1563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D1486B3C-3A7B-414B-8A65-F2A6F3457A63}"/>
                  </a:ext>
                </a:extLst>
              </p:cNvPr>
              <p:cNvSpPr/>
              <p:nvPr/>
            </p:nvSpPr>
            <p:spPr>
              <a:xfrm>
                <a:off x="9162373" y="5406571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D1486B3C-3A7B-414B-8A65-F2A6F3457A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5406571"/>
                <a:ext cx="377952" cy="345940"/>
              </a:xfrm>
              <a:prstGeom prst="roundRect">
                <a:avLst/>
              </a:prstGeom>
              <a:blipFill>
                <a:blip r:embed="rId5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>
            <a:extLst>
              <a:ext uri="{FF2B5EF4-FFF2-40B4-BE49-F238E27FC236}">
                <a16:creationId xmlns:a16="http://schemas.microsoft.com/office/drawing/2014/main" id="{DBF2B9C5-4CA5-4295-AE9F-E10B92A7B539}"/>
              </a:ext>
            </a:extLst>
          </p:cNvPr>
          <p:cNvSpPr txBox="1"/>
          <p:nvPr/>
        </p:nvSpPr>
        <p:spPr>
          <a:xfrm>
            <a:off x="4216886" y="3048376"/>
            <a:ext cx="2353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leader-replica 1</a:t>
            </a:r>
            <a:endParaRPr lang="zh-CN" altLang="en-US" dirty="0"/>
          </a:p>
        </p:txBody>
      </p:sp>
      <p:pic>
        <p:nvPicPr>
          <p:cNvPr id="26" name="Picture 2" descr="“computer icon”的图片搜索结果">
            <a:extLst>
              <a:ext uri="{FF2B5EF4-FFF2-40B4-BE49-F238E27FC236}">
                <a16:creationId xmlns:a16="http://schemas.microsoft.com/office/drawing/2014/main" id="{7E59463A-82FA-40E9-AF34-4D0CAB2A9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384" y="3091606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箭头: 右 7">
            <a:extLst>
              <a:ext uri="{FF2B5EF4-FFF2-40B4-BE49-F238E27FC236}">
                <a16:creationId xmlns:a16="http://schemas.microsoft.com/office/drawing/2014/main" id="{3FDD37B7-31FB-4BE9-BF3B-084F6D0EF584}"/>
              </a:ext>
            </a:extLst>
          </p:cNvPr>
          <p:cNvSpPr/>
          <p:nvPr/>
        </p:nvSpPr>
        <p:spPr>
          <a:xfrm>
            <a:off x="2512618" y="3383222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4C90C5C-412E-413C-AEB4-913E6DBFCA95}"/>
                  </a:ext>
                </a:extLst>
              </p:cNvPr>
              <p:cNvSpPr txBox="1"/>
              <p:nvPr/>
            </p:nvSpPr>
            <p:spPr>
              <a:xfrm>
                <a:off x="2280560" y="2941279"/>
                <a:ext cx="23535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4C90C5C-412E-413C-AEB4-913E6DBFC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560" y="2941279"/>
                <a:ext cx="2353537" cy="461665"/>
              </a:xfrm>
              <a:prstGeom prst="rect">
                <a:avLst/>
              </a:prstGeom>
              <a:blipFill>
                <a:blip r:embed="rId7"/>
                <a:stretch>
                  <a:fillRect l="-3886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箭头: 右 28">
            <a:extLst>
              <a:ext uri="{FF2B5EF4-FFF2-40B4-BE49-F238E27FC236}">
                <a16:creationId xmlns:a16="http://schemas.microsoft.com/office/drawing/2014/main" id="{678A5C41-6202-487F-A203-4899A11524E5}"/>
              </a:ext>
            </a:extLst>
          </p:cNvPr>
          <p:cNvSpPr/>
          <p:nvPr/>
        </p:nvSpPr>
        <p:spPr>
          <a:xfrm rot="10800000">
            <a:off x="2484200" y="3654274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3C11874E-63EF-444F-888C-7053BC281770}"/>
              </a:ext>
            </a:extLst>
          </p:cNvPr>
          <p:cNvSpPr txBox="1"/>
          <p:nvPr/>
        </p:nvSpPr>
        <p:spPr>
          <a:xfrm>
            <a:off x="2872655" y="3759318"/>
            <a:ext cx="72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ACK</a:t>
            </a:r>
            <a:endParaRPr lang="zh-CN" altLang="en-US" dirty="0"/>
          </a:p>
        </p:txBody>
      </p:sp>
      <p:pic>
        <p:nvPicPr>
          <p:cNvPr id="32" name="Picture 2" descr="“computer icon”的图片搜索结果">
            <a:extLst>
              <a:ext uri="{FF2B5EF4-FFF2-40B4-BE49-F238E27FC236}">
                <a16:creationId xmlns:a16="http://schemas.microsoft.com/office/drawing/2014/main" id="{091A327A-1319-4FCE-98E0-DB3DA5120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383" y="4341720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箭头: 右 32">
            <a:extLst>
              <a:ext uri="{FF2B5EF4-FFF2-40B4-BE49-F238E27FC236}">
                <a16:creationId xmlns:a16="http://schemas.microsoft.com/office/drawing/2014/main" id="{7E7E2DD5-3D30-4294-A567-5DEB215C9530}"/>
              </a:ext>
            </a:extLst>
          </p:cNvPr>
          <p:cNvSpPr/>
          <p:nvPr/>
        </p:nvSpPr>
        <p:spPr>
          <a:xfrm>
            <a:off x="2478719" y="4612312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6AB5634B-95C4-48E7-932E-30BC7AC22A97}"/>
              </a:ext>
            </a:extLst>
          </p:cNvPr>
          <p:cNvSpPr txBox="1"/>
          <p:nvPr/>
        </p:nvSpPr>
        <p:spPr>
          <a:xfrm>
            <a:off x="2553170" y="4117326"/>
            <a:ext cx="1041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Read a</a:t>
            </a:r>
            <a:endParaRPr lang="zh-CN" altLang="en-US" dirty="0"/>
          </a:p>
        </p:txBody>
      </p:sp>
      <p:sp>
        <p:nvSpPr>
          <p:cNvPr id="35" name="箭头: 右 34">
            <a:extLst>
              <a:ext uri="{FF2B5EF4-FFF2-40B4-BE49-F238E27FC236}">
                <a16:creationId xmlns:a16="http://schemas.microsoft.com/office/drawing/2014/main" id="{187D518E-3CD5-4219-BAC9-FD6846F0E451}"/>
              </a:ext>
            </a:extLst>
          </p:cNvPr>
          <p:cNvSpPr/>
          <p:nvPr/>
        </p:nvSpPr>
        <p:spPr>
          <a:xfrm rot="10800000">
            <a:off x="2471986" y="4838851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7665ABC9-5886-4315-A368-A115F1AD01E8}"/>
                  </a:ext>
                </a:extLst>
              </p:cNvPr>
              <p:cNvSpPr txBox="1"/>
              <p:nvPr/>
            </p:nvSpPr>
            <p:spPr>
              <a:xfrm>
                <a:off x="2872655" y="4968686"/>
                <a:ext cx="5729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7665ABC9-5886-4315-A368-A115F1AD0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655" y="4968686"/>
                <a:ext cx="572950" cy="461665"/>
              </a:xfrm>
              <a:prstGeom prst="rect">
                <a:avLst/>
              </a:prstGeom>
              <a:blipFill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内容占位符 2">
            <a:extLst>
              <a:ext uri="{FF2B5EF4-FFF2-40B4-BE49-F238E27FC236}">
                <a16:creationId xmlns:a16="http://schemas.microsoft.com/office/drawing/2014/main" id="{C04A99C8-1C12-4673-A106-D1FE4CC38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1885"/>
            <a:ext cx="10515600" cy="5258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Weaker models just require asynchronous durability</a:t>
            </a:r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en-US" altLang="zh-CN" sz="2000" dirty="0"/>
              <a:t> data buffered on one node, replication and persistence perform in background</a:t>
            </a:r>
          </a:p>
        </p:txBody>
      </p:sp>
    </p:spTree>
    <p:extLst>
      <p:ext uri="{BB962C8B-B14F-4D97-AF65-F5344CB8AC3E}">
        <p14:creationId xmlns:p14="http://schemas.microsoft.com/office/powerpoint/2010/main" val="2681883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Distributed replication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2B0A8-8223-41DA-B9DA-41BC094567B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4">
            <a:extLst>
              <a:ext uri="{FF2B5EF4-FFF2-40B4-BE49-F238E27FC236}">
                <a16:creationId xmlns:a16="http://schemas.microsoft.com/office/drawing/2014/main" id="{CD405011-77E5-41D0-B320-BC6BC4011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449" y="3884895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67F320D3-3AE7-4455-A83E-EBA291D80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524" y="3884895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6A90EAEA-7D8D-40C1-83CA-F39F116FE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81" y="3884895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>
            <a:extLst>
              <a:ext uri="{FF2B5EF4-FFF2-40B4-BE49-F238E27FC236}">
                <a16:creationId xmlns:a16="http://schemas.microsoft.com/office/drawing/2014/main" id="{1914C59D-62F6-4924-B0F5-4061677D1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599" y="3884895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“computer icon”的图片搜索结果">
            <a:extLst>
              <a:ext uri="{FF2B5EF4-FFF2-40B4-BE49-F238E27FC236}">
                <a16:creationId xmlns:a16="http://schemas.microsoft.com/office/drawing/2014/main" id="{7A9C5F41-FD03-4351-A64E-9DFE83498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023" y="1298960"/>
            <a:ext cx="1474594" cy="147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A39F5FD3-BEE5-42DA-B653-858CE1435370}"/>
              </a:ext>
            </a:extLst>
          </p:cNvPr>
          <p:cNvSpPr txBox="1"/>
          <p:nvPr/>
        </p:nvSpPr>
        <p:spPr>
          <a:xfrm>
            <a:off x="1509558" y="5706856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1</a:t>
            </a:r>
            <a:endParaRPr lang="zh-CN" altLang="en-US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249679D8-07BB-4C7D-92EB-09A96F47E98F}"/>
              </a:ext>
            </a:extLst>
          </p:cNvPr>
          <p:cNvSpPr txBox="1"/>
          <p:nvPr/>
        </p:nvSpPr>
        <p:spPr>
          <a:xfrm>
            <a:off x="4015824" y="5706856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BA2AADDA-28C0-40E1-BDF1-0C02EF46DF54}"/>
              </a:ext>
            </a:extLst>
          </p:cNvPr>
          <p:cNvSpPr txBox="1"/>
          <p:nvPr/>
        </p:nvSpPr>
        <p:spPr>
          <a:xfrm>
            <a:off x="6410161" y="5706856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0A115911-B9AE-48F3-B176-35EBD6410131}"/>
              </a:ext>
            </a:extLst>
          </p:cNvPr>
          <p:cNvSpPr txBox="1"/>
          <p:nvPr/>
        </p:nvSpPr>
        <p:spPr>
          <a:xfrm>
            <a:off x="9091059" y="5706855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4</a:t>
            </a:r>
            <a:endParaRPr lang="zh-CN" altLang="en-US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5C7A72F3-4766-4157-A2CA-769C17B1A149}"/>
              </a:ext>
            </a:extLst>
          </p:cNvPr>
          <p:cNvSpPr txBox="1"/>
          <p:nvPr/>
        </p:nvSpPr>
        <p:spPr>
          <a:xfrm>
            <a:off x="407951" y="1664664"/>
            <a:ext cx="87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client</a:t>
            </a:r>
            <a:endParaRPr lang="zh-CN" altLang="en-US" dirty="0"/>
          </a:p>
        </p:txBody>
      </p:sp>
      <p:pic>
        <p:nvPicPr>
          <p:cNvPr id="42" name="Picture 2" descr="“computer icon”的图片搜索结果">
            <a:extLst>
              <a:ext uri="{FF2B5EF4-FFF2-40B4-BE49-F238E27FC236}">
                <a16:creationId xmlns:a16="http://schemas.microsoft.com/office/drawing/2014/main" id="{7BEBAC57-D6E6-49E5-B0C1-72BC6B192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233" y="1298960"/>
            <a:ext cx="1474594" cy="147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箭头: 上下 42">
            <a:extLst>
              <a:ext uri="{FF2B5EF4-FFF2-40B4-BE49-F238E27FC236}">
                <a16:creationId xmlns:a16="http://schemas.microsoft.com/office/drawing/2014/main" id="{4F93163F-836F-443B-BE53-632AB05A6013}"/>
              </a:ext>
            </a:extLst>
          </p:cNvPr>
          <p:cNvSpPr/>
          <p:nvPr/>
        </p:nvSpPr>
        <p:spPr>
          <a:xfrm rot="3873446">
            <a:off x="7911449" y="2387270"/>
            <a:ext cx="416169" cy="1867516"/>
          </a:xfrm>
          <a:prstGeom prst="up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ABED94E4-7262-4BF9-AD28-D6F0D46C35D4}"/>
              </a:ext>
            </a:extLst>
          </p:cNvPr>
          <p:cNvSpPr txBox="1"/>
          <p:nvPr/>
        </p:nvSpPr>
        <p:spPr>
          <a:xfrm>
            <a:off x="8181055" y="1667558"/>
            <a:ext cx="87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client</a:t>
            </a:r>
            <a:endParaRPr lang="zh-CN" altLang="en-US" dirty="0"/>
          </a:p>
        </p:txBody>
      </p:sp>
      <p:sp>
        <p:nvSpPr>
          <p:cNvPr id="6" name="乘号 5">
            <a:extLst>
              <a:ext uri="{FF2B5EF4-FFF2-40B4-BE49-F238E27FC236}">
                <a16:creationId xmlns:a16="http://schemas.microsoft.com/office/drawing/2014/main" id="{7A46DA32-FF01-4E64-9357-1CF29A193A60}"/>
              </a:ext>
            </a:extLst>
          </p:cNvPr>
          <p:cNvSpPr/>
          <p:nvPr/>
        </p:nvSpPr>
        <p:spPr>
          <a:xfrm>
            <a:off x="1002581" y="3835077"/>
            <a:ext cx="2195530" cy="212077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E699293-AD51-4754-BC8B-6D93CF91B03D}"/>
              </a:ext>
            </a:extLst>
          </p:cNvPr>
          <p:cNvSpPr txBox="1"/>
          <p:nvPr/>
        </p:nvSpPr>
        <p:spPr>
          <a:xfrm>
            <a:off x="8260920" y="3272361"/>
            <a:ext cx="751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read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326445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Realizing Weaker Models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5" name="Picture 4" descr="“server icon”的图片搜索结果">
            <a:extLst>
              <a:ext uri="{FF2B5EF4-FFF2-40B4-BE49-F238E27FC236}">
                <a16:creationId xmlns:a16="http://schemas.microsoft.com/office/drawing/2014/main" id="{EF1CF4C9-8488-4FD8-AA1B-46E77939A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25" y="2824518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“server icon”的图片搜索结果">
            <a:extLst>
              <a:ext uri="{FF2B5EF4-FFF2-40B4-BE49-F238E27FC236}">
                <a16:creationId xmlns:a16="http://schemas.microsoft.com/office/drawing/2014/main" id="{CAA7E2EA-3C4C-454B-AFF4-66B35A118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25" y="3936646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080D8976-C201-40C6-8A34-B6818EB9FA66}"/>
              </a:ext>
            </a:extLst>
          </p:cNvPr>
          <p:cNvSpPr/>
          <p:nvPr/>
        </p:nvSpPr>
        <p:spPr>
          <a:xfrm>
            <a:off x="8848514" y="2433603"/>
            <a:ext cx="45719" cy="365169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4886511-D6CC-45FD-8F70-AADD9593A3A3}"/>
              </a:ext>
            </a:extLst>
          </p:cNvPr>
          <p:cNvSpPr txBox="1"/>
          <p:nvPr/>
        </p:nvSpPr>
        <p:spPr>
          <a:xfrm>
            <a:off x="5143671" y="4241298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pic>
        <p:nvPicPr>
          <p:cNvPr id="12" name="Picture 4" descr="“server icon”的图片搜索结果">
            <a:extLst>
              <a:ext uri="{FF2B5EF4-FFF2-40B4-BE49-F238E27FC236}">
                <a16:creationId xmlns:a16="http://schemas.microsoft.com/office/drawing/2014/main" id="{F7D64013-5BAA-46D9-AA89-FF1C60A4D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044" y="5133460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41BFAFC-504B-4025-95AD-5E70AC5C2945}"/>
              </a:ext>
            </a:extLst>
          </p:cNvPr>
          <p:cNvSpPr txBox="1"/>
          <p:nvPr/>
        </p:nvSpPr>
        <p:spPr>
          <a:xfrm>
            <a:off x="5132239" y="5353426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3665A8F-3C71-4F0F-B9AF-727DC270C6A9}"/>
              </a:ext>
            </a:extLst>
          </p:cNvPr>
          <p:cNvSpPr txBox="1"/>
          <p:nvPr/>
        </p:nvSpPr>
        <p:spPr>
          <a:xfrm>
            <a:off x="7463774" y="2278473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8E74F3A-579A-4440-BED9-97DAA18BF595}"/>
              </a:ext>
            </a:extLst>
          </p:cNvPr>
          <p:cNvSpPr txBox="1"/>
          <p:nvPr/>
        </p:nvSpPr>
        <p:spPr>
          <a:xfrm>
            <a:off x="9052082" y="2278473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96E07CCA-61B7-4043-ACA2-E567047EFF4F}"/>
                  </a:ext>
                </a:extLst>
              </p:cNvPr>
              <p:cNvSpPr/>
              <p:nvPr/>
            </p:nvSpPr>
            <p:spPr>
              <a:xfrm>
                <a:off x="9162373" y="3079555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96E07CCA-61B7-4043-ACA2-E567047EFF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3079555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23D65975-2FD8-4F77-AD73-81C85F474CC2}"/>
                  </a:ext>
                </a:extLst>
              </p:cNvPr>
              <p:cNvSpPr/>
              <p:nvPr/>
            </p:nvSpPr>
            <p:spPr>
              <a:xfrm>
                <a:off x="9162373" y="4209757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23D65975-2FD8-4F77-AD73-81C85F474C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4209757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1563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D1486B3C-3A7B-414B-8A65-F2A6F3457A63}"/>
                  </a:ext>
                </a:extLst>
              </p:cNvPr>
              <p:cNvSpPr/>
              <p:nvPr/>
            </p:nvSpPr>
            <p:spPr>
              <a:xfrm>
                <a:off x="9162373" y="5406571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D1486B3C-3A7B-414B-8A65-F2A6F3457A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5406571"/>
                <a:ext cx="377952" cy="345940"/>
              </a:xfrm>
              <a:prstGeom prst="roundRect">
                <a:avLst/>
              </a:prstGeom>
              <a:blipFill>
                <a:blip r:embed="rId5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>
            <a:extLst>
              <a:ext uri="{FF2B5EF4-FFF2-40B4-BE49-F238E27FC236}">
                <a16:creationId xmlns:a16="http://schemas.microsoft.com/office/drawing/2014/main" id="{DBF2B9C5-4CA5-4295-AE9F-E10B92A7B539}"/>
              </a:ext>
            </a:extLst>
          </p:cNvPr>
          <p:cNvSpPr txBox="1"/>
          <p:nvPr/>
        </p:nvSpPr>
        <p:spPr>
          <a:xfrm>
            <a:off x="4216886" y="3048376"/>
            <a:ext cx="2353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leader-replica 1</a:t>
            </a:r>
            <a:endParaRPr lang="zh-CN" altLang="en-US" dirty="0"/>
          </a:p>
        </p:txBody>
      </p:sp>
      <p:pic>
        <p:nvPicPr>
          <p:cNvPr id="26" name="Picture 2" descr="“computer icon”的图片搜索结果">
            <a:extLst>
              <a:ext uri="{FF2B5EF4-FFF2-40B4-BE49-F238E27FC236}">
                <a16:creationId xmlns:a16="http://schemas.microsoft.com/office/drawing/2014/main" id="{7E59463A-82FA-40E9-AF34-4D0CAB2A9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384" y="3091606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箭头: 右 7">
            <a:extLst>
              <a:ext uri="{FF2B5EF4-FFF2-40B4-BE49-F238E27FC236}">
                <a16:creationId xmlns:a16="http://schemas.microsoft.com/office/drawing/2014/main" id="{3FDD37B7-31FB-4BE9-BF3B-084F6D0EF584}"/>
              </a:ext>
            </a:extLst>
          </p:cNvPr>
          <p:cNvSpPr/>
          <p:nvPr/>
        </p:nvSpPr>
        <p:spPr>
          <a:xfrm>
            <a:off x="2512618" y="3383222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4C90C5C-412E-413C-AEB4-913E6DBFCA95}"/>
                  </a:ext>
                </a:extLst>
              </p:cNvPr>
              <p:cNvSpPr txBox="1"/>
              <p:nvPr/>
            </p:nvSpPr>
            <p:spPr>
              <a:xfrm>
                <a:off x="2280560" y="2941279"/>
                <a:ext cx="23535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4C90C5C-412E-413C-AEB4-913E6DBFC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560" y="2941279"/>
                <a:ext cx="2353537" cy="461665"/>
              </a:xfrm>
              <a:prstGeom prst="rect">
                <a:avLst/>
              </a:prstGeom>
              <a:blipFill>
                <a:blip r:embed="rId7"/>
                <a:stretch>
                  <a:fillRect l="-3886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箭头: 右 28">
            <a:extLst>
              <a:ext uri="{FF2B5EF4-FFF2-40B4-BE49-F238E27FC236}">
                <a16:creationId xmlns:a16="http://schemas.microsoft.com/office/drawing/2014/main" id="{678A5C41-6202-487F-A203-4899A11524E5}"/>
              </a:ext>
            </a:extLst>
          </p:cNvPr>
          <p:cNvSpPr/>
          <p:nvPr/>
        </p:nvSpPr>
        <p:spPr>
          <a:xfrm rot="10800000">
            <a:off x="2484200" y="3654274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3C11874E-63EF-444F-888C-7053BC281770}"/>
              </a:ext>
            </a:extLst>
          </p:cNvPr>
          <p:cNvSpPr txBox="1"/>
          <p:nvPr/>
        </p:nvSpPr>
        <p:spPr>
          <a:xfrm>
            <a:off x="2872655" y="3759318"/>
            <a:ext cx="72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ACK</a:t>
            </a:r>
            <a:endParaRPr lang="zh-CN" altLang="en-US" dirty="0"/>
          </a:p>
        </p:txBody>
      </p:sp>
      <p:pic>
        <p:nvPicPr>
          <p:cNvPr id="32" name="Picture 2" descr="“computer icon”的图片搜索结果">
            <a:extLst>
              <a:ext uri="{FF2B5EF4-FFF2-40B4-BE49-F238E27FC236}">
                <a16:creationId xmlns:a16="http://schemas.microsoft.com/office/drawing/2014/main" id="{091A327A-1319-4FCE-98E0-DB3DA5120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383" y="4341720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箭头: 右 32">
            <a:extLst>
              <a:ext uri="{FF2B5EF4-FFF2-40B4-BE49-F238E27FC236}">
                <a16:creationId xmlns:a16="http://schemas.microsoft.com/office/drawing/2014/main" id="{7E7E2DD5-3D30-4294-A567-5DEB215C9530}"/>
              </a:ext>
            </a:extLst>
          </p:cNvPr>
          <p:cNvSpPr/>
          <p:nvPr/>
        </p:nvSpPr>
        <p:spPr>
          <a:xfrm>
            <a:off x="2478719" y="4612312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6AB5634B-95C4-48E7-932E-30BC7AC22A97}"/>
              </a:ext>
            </a:extLst>
          </p:cNvPr>
          <p:cNvSpPr txBox="1"/>
          <p:nvPr/>
        </p:nvSpPr>
        <p:spPr>
          <a:xfrm>
            <a:off x="2553170" y="4117326"/>
            <a:ext cx="1041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Read a</a:t>
            </a:r>
            <a:endParaRPr lang="zh-CN" altLang="en-US" dirty="0"/>
          </a:p>
        </p:txBody>
      </p:sp>
      <p:sp>
        <p:nvSpPr>
          <p:cNvPr id="35" name="箭头: 右 34">
            <a:extLst>
              <a:ext uri="{FF2B5EF4-FFF2-40B4-BE49-F238E27FC236}">
                <a16:creationId xmlns:a16="http://schemas.microsoft.com/office/drawing/2014/main" id="{187D518E-3CD5-4219-BAC9-FD6846F0E451}"/>
              </a:ext>
            </a:extLst>
          </p:cNvPr>
          <p:cNvSpPr/>
          <p:nvPr/>
        </p:nvSpPr>
        <p:spPr>
          <a:xfrm rot="10800000">
            <a:off x="2471986" y="4838851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7665ABC9-5886-4315-A368-A115F1AD01E8}"/>
                  </a:ext>
                </a:extLst>
              </p:cNvPr>
              <p:cNvSpPr txBox="1"/>
              <p:nvPr/>
            </p:nvSpPr>
            <p:spPr>
              <a:xfrm>
                <a:off x="2903027" y="4893821"/>
                <a:ext cx="5729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7665ABC9-5886-4315-A368-A115F1AD0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027" y="4893821"/>
                <a:ext cx="57295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内容占位符 2">
            <a:extLst>
              <a:ext uri="{FF2B5EF4-FFF2-40B4-BE49-F238E27FC236}">
                <a16:creationId xmlns:a16="http://schemas.microsoft.com/office/drawing/2014/main" id="{C04A99C8-1C12-4673-A106-D1FE4CC38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1885"/>
            <a:ext cx="10515600" cy="5258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Weaker models just require asynchronous durability</a:t>
            </a:r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en-US" altLang="zh-CN" sz="2000" dirty="0"/>
              <a:t> data buffered on one node, replication and persistence perform in background</a:t>
            </a:r>
          </a:p>
        </p:txBody>
      </p:sp>
      <p:pic>
        <p:nvPicPr>
          <p:cNvPr id="31" name="Picture 2" descr="“computer icon”的图片搜索结果">
            <a:extLst>
              <a:ext uri="{FF2B5EF4-FFF2-40B4-BE49-F238E27FC236}">
                <a16:creationId xmlns:a16="http://schemas.microsoft.com/office/drawing/2014/main" id="{46ED4A47-353F-44E1-93CC-2C3DD0763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383" y="5511561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箭头: 右 36">
            <a:extLst>
              <a:ext uri="{FF2B5EF4-FFF2-40B4-BE49-F238E27FC236}">
                <a16:creationId xmlns:a16="http://schemas.microsoft.com/office/drawing/2014/main" id="{3E8D3B9B-4C3D-4A9D-87C5-9BD99BF8CD14}"/>
              </a:ext>
            </a:extLst>
          </p:cNvPr>
          <p:cNvSpPr/>
          <p:nvPr/>
        </p:nvSpPr>
        <p:spPr>
          <a:xfrm>
            <a:off x="2478719" y="5782153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467A7772-9926-46E9-A543-A8FD45F722F8}"/>
              </a:ext>
            </a:extLst>
          </p:cNvPr>
          <p:cNvSpPr txBox="1"/>
          <p:nvPr/>
        </p:nvSpPr>
        <p:spPr>
          <a:xfrm>
            <a:off x="2553170" y="5287167"/>
            <a:ext cx="1041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Read a</a:t>
            </a:r>
            <a:endParaRPr lang="zh-CN" altLang="en-US" dirty="0"/>
          </a:p>
        </p:txBody>
      </p:sp>
      <p:sp>
        <p:nvSpPr>
          <p:cNvPr id="39" name="箭头: 右 38">
            <a:extLst>
              <a:ext uri="{FF2B5EF4-FFF2-40B4-BE49-F238E27FC236}">
                <a16:creationId xmlns:a16="http://schemas.microsoft.com/office/drawing/2014/main" id="{75A06EA0-79EC-4CD5-97F7-140E98B081CD}"/>
              </a:ext>
            </a:extLst>
          </p:cNvPr>
          <p:cNvSpPr/>
          <p:nvPr/>
        </p:nvSpPr>
        <p:spPr>
          <a:xfrm rot="10800000">
            <a:off x="2471986" y="6008692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630C43E9-A8D0-4D21-A2FD-FD4B8AB42033}"/>
                  </a:ext>
                </a:extLst>
              </p:cNvPr>
              <p:cNvSpPr txBox="1"/>
              <p:nvPr/>
            </p:nvSpPr>
            <p:spPr>
              <a:xfrm>
                <a:off x="2872655" y="6138527"/>
                <a:ext cx="5729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630C43E9-A8D0-4D21-A2FD-FD4B8AB42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655" y="6138527"/>
                <a:ext cx="57295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08864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Realizing Weaker Models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5" name="Picture 4" descr="“server icon”的图片搜索结果">
            <a:extLst>
              <a:ext uri="{FF2B5EF4-FFF2-40B4-BE49-F238E27FC236}">
                <a16:creationId xmlns:a16="http://schemas.microsoft.com/office/drawing/2014/main" id="{EF1CF4C9-8488-4FD8-AA1B-46E77939A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25" y="2824518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“server icon”的图片搜索结果">
            <a:extLst>
              <a:ext uri="{FF2B5EF4-FFF2-40B4-BE49-F238E27FC236}">
                <a16:creationId xmlns:a16="http://schemas.microsoft.com/office/drawing/2014/main" id="{CAA7E2EA-3C4C-454B-AFF4-66B35A118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25" y="3936646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080D8976-C201-40C6-8A34-B6818EB9FA66}"/>
              </a:ext>
            </a:extLst>
          </p:cNvPr>
          <p:cNvSpPr/>
          <p:nvPr/>
        </p:nvSpPr>
        <p:spPr>
          <a:xfrm>
            <a:off x="8848514" y="2433603"/>
            <a:ext cx="45719" cy="365169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4886511-D6CC-45FD-8F70-AADD9593A3A3}"/>
              </a:ext>
            </a:extLst>
          </p:cNvPr>
          <p:cNvSpPr txBox="1"/>
          <p:nvPr/>
        </p:nvSpPr>
        <p:spPr>
          <a:xfrm>
            <a:off x="5143671" y="4241298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pic>
        <p:nvPicPr>
          <p:cNvPr id="12" name="Picture 4" descr="“server icon”的图片搜索结果">
            <a:extLst>
              <a:ext uri="{FF2B5EF4-FFF2-40B4-BE49-F238E27FC236}">
                <a16:creationId xmlns:a16="http://schemas.microsoft.com/office/drawing/2014/main" id="{F7D64013-5BAA-46D9-AA89-FF1C60A4D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044" y="5133460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41BFAFC-504B-4025-95AD-5E70AC5C2945}"/>
              </a:ext>
            </a:extLst>
          </p:cNvPr>
          <p:cNvSpPr txBox="1"/>
          <p:nvPr/>
        </p:nvSpPr>
        <p:spPr>
          <a:xfrm>
            <a:off x="5132239" y="5353426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3665A8F-3C71-4F0F-B9AF-727DC270C6A9}"/>
              </a:ext>
            </a:extLst>
          </p:cNvPr>
          <p:cNvSpPr txBox="1"/>
          <p:nvPr/>
        </p:nvSpPr>
        <p:spPr>
          <a:xfrm>
            <a:off x="7463774" y="2278473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8E74F3A-579A-4440-BED9-97DAA18BF595}"/>
              </a:ext>
            </a:extLst>
          </p:cNvPr>
          <p:cNvSpPr txBox="1"/>
          <p:nvPr/>
        </p:nvSpPr>
        <p:spPr>
          <a:xfrm>
            <a:off x="9052082" y="2278473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96E07CCA-61B7-4043-ACA2-E567047EFF4F}"/>
                  </a:ext>
                </a:extLst>
              </p:cNvPr>
              <p:cNvSpPr/>
              <p:nvPr/>
            </p:nvSpPr>
            <p:spPr>
              <a:xfrm>
                <a:off x="9162373" y="3079555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96E07CCA-61B7-4043-ACA2-E567047EFF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3079555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23D65975-2FD8-4F77-AD73-81C85F474CC2}"/>
                  </a:ext>
                </a:extLst>
              </p:cNvPr>
              <p:cNvSpPr/>
              <p:nvPr/>
            </p:nvSpPr>
            <p:spPr>
              <a:xfrm>
                <a:off x="9162373" y="4209757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23D65975-2FD8-4F77-AD73-81C85F474C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4209757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1563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D1486B3C-3A7B-414B-8A65-F2A6F3457A63}"/>
                  </a:ext>
                </a:extLst>
              </p:cNvPr>
              <p:cNvSpPr/>
              <p:nvPr/>
            </p:nvSpPr>
            <p:spPr>
              <a:xfrm>
                <a:off x="9162373" y="5406571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D1486B3C-3A7B-414B-8A65-F2A6F3457A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5406571"/>
                <a:ext cx="377952" cy="345940"/>
              </a:xfrm>
              <a:prstGeom prst="roundRect">
                <a:avLst/>
              </a:prstGeom>
              <a:blipFill>
                <a:blip r:embed="rId5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>
            <a:extLst>
              <a:ext uri="{FF2B5EF4-FFF2-40B4-BE49-F238E27FC236}">
                <a16:creationId xmlns:a16="http://schemas.microsoft.com/office/drawing/2014/main" id="{DBF2B9C5-4CA5-4295-AE9F-E10B92A7B539}"/>
              </a:ext>
            </a:extLst>
          </p:cNvPr>
          <p:cNvSpPr txBox="1"/>
          <p:nvPr/>
        </p:nvSpPr>
        <p:spPr>
          <a:xfrm>
            <a:off x="4216886" y="3048376"/>
            <a:ext cx="2353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leader-replica 1</a:t>
            </a:r>
            <a:endParaRPr lang="zh-CN" altLang="en-US" dirty="0"/>
          </a:p>
        </p:txBody>
      </p:sp>
      <p:pic>
        <p:nvPicPr>
          <p:cNvPr id="26" name="Picture 2" descr="“computer icon”的图片搜索结果">
            <a:extLst>
              <a:ext uri="{FF2B5EF4-FFF2-40B4-BE49-F238E27FC236}">
                <a16:creationId xmlns:a16="http://schemas.microsoft.com/office/drawing/2014/main" id="{7E59463A-82FA-40E9-AF34-4D0CAB2A9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384" y="3091606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箭头: 右 7">
            <a:extLst>
              <a:ext uri="{FF2B5EF4-FFF2-40B4-BE49-F238E27FC236}">
                <a16:creationId xmlns:a16="http://schemas.microsoft.com/office/drawing/2014/main" id="{3FDD37B7-31FB-4BE9-BF3B-084F6D0EF584}"/>
              </a:ext>
            </a:extLst>
          </p:cNvPr>
          <p:cNvSpPr/>
          <p:nvPr/>
        </p:nvSpPr>
        <p:spPr>
          <a:xfrm>
            <a:off x="2512618" y="3383222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4C90C5C-412E-413C-AEB4-913E6DBFCA95}"/>
                  </a:ext>
                </a:extLst>
              </p:cNvPr>
              <p:cNvSpPr txBox="1"/>
              <p:nvPr/>
            </p:nvSpPr>
            <p:spPr>
              <a:xfrm>
                <a:off x="2280560" y="2941279"/>
                <a:ext cx="23535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4C90C5C-412E-413C-AEB4-913E6DBFC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560" y="2941279"/>
                <a:ext cx="2353537" cy="461665"/>
              </a:xfrm>
              <a:prstGeom prst="rect">
                <a:avLst/>
              </a:prstGeom>
              <a:blipFill>
                <a:blip r:embed="rId7"/>
                <a:stretch>
                  <a:fillRect l="-3886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箭头: 右 28">
            <a:extLst>
              <a:ext uri="{FF2B5EF4-FFF2-40B4-BE49-F238E27FC236}">
                <a16:creationId xmlns:a16="http://schemas.microsoft.com/office/drawing/2014/main" id="{678A5C41-6202-487F-A203-4899A11524E5}"/>
              </a:ext>
            </a:extLst>
          </p:cNvPr>
          <p:cNvSpPr/>
          <p:nvPr/>
        </p:nvSpPr>
        <p:spPr>
          <a:xfrm rot="10800000">
            <a:off x="2484200" y="3654274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3C11874E-63EF-444F-888C-7053BC281770}"/>
              </a:ext>
            </a:extLst>
          </p:cNvPr>
          <p:cNvSpPr txBox="1"/>
          <p:nvPr/>
        </p:nvSpPr>
        <p:spPr>
          <a:xfrm>
            <a:off x="2872655" y="3759318"/>
            <a:ext cx="72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ACK</a:t>
            </a:r>
            <a:endParaRPr lang="zh-CN" altLang="en-US" dirty="0"/>
          </a:p>
        </p:txBody>
      </p:sp>
      <p:pic>
        <p:nvPicPr>
          <p:cNvPr id="32" name="Picture 2" descr="“computer icon”的图片搜索结果">
            <a:extLst>
              <a:ext uri="{FF2B5EF4-FFF2-40B4-BE49-F238E27FC236}">
                <a16:creationId xmlns:a16="http://schemas.microsoft.com/office/drawing/2014/main" id="{091A327A-1319-4FCE-98E0-DB3DA5120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383" y="4341720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箭头: 右 32">
            <a:extLst>
              <a:ext uri="{FF2B5EF4-FFF2-40B4-BE49-F238E27FC236}">
                <a16:creationId xmlns:a16="http://schemas.microsoft.com/office/drawing/2014/main" id="{7E7E2DD5-3D30-4294-A567-5DEB215C9530}"/>
              </a:ext>
            </a:extLst>
          </p:cNvPr>
          <p:cNvSpPr/>
          <p:nvPr/>
        </p:nvSpPr>
        <p:spPr>
          <a:xfrm>
            <a:off x="2478719" y="4612312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6AB5634B-95C4-48E7-932E-30BC7AC22A97}"/>
              </a:ext>
            </a:extLst>
          </p:cNvPr>
          <p:cNvSpPr txBox="1"/>
          <p:nvPr/>
        </p:nvSpPr>
        <p:spPr>
          <a:xfrm>
            <a:off x="2553170" y="4117326"/>
            <a:ext cx="1041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Read a</a:t>
            </a:r>
            <a:endParaRPr lang="zh-CN" altLang="en-US" dirty="0"/>
          </a:p>
        </p:txBody>
      </p:sp>
      <p:sp>
        <p:nvSpPr>
          <p:cNvPr id="35" name="箭头: 右 34">
            <a:extLst>
              <a:ext uri="{FF2B5EF4-FFF2-40B4-BE49-F238E27FC236}">
                <a16:creationId xmlns:a16="http://schemas.microsoft.com/office/drawing/2014/main" id="{187D518E-3CD5-4219-BAC9-FD6846F0E451}"/>
              </a:ext>
            </a:extLst>
          </p:cNvPr>
          <p:cNvSpPr/>
          <p:nvPr/>
        </p:nvSpPr>
        <p:spPr>
          <a:xfrm rot="10800000">
            <a:off x="2471986" y="4838851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7665ABC9-5886-4315-A368-A115F1AD01E8}"/>
                  </a:ext>
                </a:extLst>
              </p:cNvPr>
              <p:cNvSpPr txBox="1"/>
              <p:nvPr/>
            </p:nvSpPr>
            <p:spPr>
              <a:xfrm>
                <a:off x="2903027" y="4893821"/>
                <a:ext cx="5729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7665ABC9-5886-4315-A368-A115F1AD0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027" y="4893821"/>
                <a:ext cx="57295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内容占位符 2">
            <a:extLst>
              <a:ext uri="{FF2B5EF4-FFF2-40B4-BE49-F238E27FC236}">
                <a16:creationId xmlns:a16="http://schemas.microsoft.com/office/drawing/2014/main" id="{C04A99C8-1C12-4673-A106-D1FE4CC38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1885"/>
            <a:ext cx="10515600" cy="5258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Weaker models just require asynchronous durability</a:t>
            </a:r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en-US" altLang="zh-CN" sz="2000" dirty="0"/>
              <a:t> data buffered on one node, replication and persistence perform in background</a:t>
            </a:r>
          </a:p>
        </p:txBody>
      </p:sp>
      <p:pic>
        <p:nvPicPr>
          <p:cNvPr id="31" name="Picture 2" descr="“computer icon”的图片搜索结果">
            <a:extLst>
              <a:ext uri="{FF2B5EF4-FFF2-40B4-BE49-F238E27FC236}">
                <a16:creationId xmlns:a16="http://schemas.microsoft.com/office/drawing/2014/main" id="{46ED4A47-353F-44E1-93CC-2C3DD0763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383" y="5511561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箭头: 右 36">
            <a:extLst>
              <a:ext uri="{FF2B5EF4-FFF2-40B4-BE49-F238E27FC236}">
                <a16:creationId xmlns:a16="http://schemas.microsoft.com/office/drawing/2014/main" id="{3E8D3B9B-4C3D-4A9D-87C5-9BD99BF8CD14}"/>
              </a:ext>
            </a:extLst>
          </p:cNvPr>
          <p:cNvSpPr/>
          <p:nvPr/>
        </p:nvSpPr>
        <p:spPr>
          <a:xfrm>
            <a:off x="2478719" y="5782153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467A7772-9926-46E9-A543-A8FD45F722F8}"/>
              </a:ext>
            </a:extLst>
          </p:cNvPr>
          <p:cNvSpPr txBox="1"/>
          <p:nvPr/>
        </p:nvSpPr>
        <p:spPr>
          <a:xfrm>
            <a:off x="2553170" y="5287167"/>
            <a:ext cx="1041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Read a</a:t>
            </a:r>
            <a:endParaRPr lang="zh-CN" altLang="en-US" dirty="0"/>
          </a:p>
        </p:txBody>
      </p:sp>
      <p:sp>
        <p:nvSpPr>
          <p:cNvPr id="39" name="箭头: 右 38">
            <a:extLst>
              <a:ext uri="{FF2B5EF4-FFF2-40B4-BE49-F238E27FC236}">
                <a16:creationId xmlns:a16="http://schemas.microsoft.com/office/drawing/2014/main" id="{75A06EA0-79EC-4CD5-97F7-140E98B081CD}"/>
              </a:ext>
            </a:extLst>
          </p:cNvPr>
          <p:cNvSpPr/>
          <p:nvPr/>
        </p:nvSpPr>
        <p:spPr>
          <a:xfrm rot="10800000">
            <a:off x="2471986" y="6008692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630C43E9-A8D0-4D21-A2FD-FD4B8AB42033}"/>
                  </a:ext>
                </a:extLst>
              </p:cNvPr>
              <p:cNvSpPr txBox="1"/>
              <p:nvPr/>
            </p:nvSpPr>
            <p:spPr>
              <a:xfrm>
                <a:off x="2872655" y="6138527"/>
                <a:ext cx="5729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630C43E9-A8D0-4D21-A2FD-FD4B8AB42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655" y="6138527"/>
                <a:ext cx="57295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7B6188E0-8320-4E48-A576-6B2F7AF7DDA6}"/>
              </a:ext>
            </a:extLst>
          </p:cNvPr>
          <p:cNvSpPr/>
          <p:nvPr/>
        </p:nvSpPr>
        <p:spPr>
          <a:xfrm>
            <a:off x="896767" y="4196061"/>
            <a:ext cx="3274402" cy="249616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87F0F02C-2117-478A-A0E9-E752CB681ABB}"/>
              </a:ext>
            </a:extLst>
          </p:cNvPr>
          <p:cNvSpPr txBox="1"/>
          <p:nvPr/>
        </p:nvSpPr>
        <p:spPr>
          <a:xfrm>
            <a:off x="4229735" y="6045531"/>
            <a:ext cx="7386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out of order across clients , but it is eventual consistency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9413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Realizing Weaker Models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5" name="Picture 4" descr="“server icon”的图片搜索结果">
            <a:extLst>
              <a:ext uri="{FF2B5EF4-FFF2-40B4-BE49-F238E27FC236}">
                <a16:creationId xmlns:a16="http://schemas.microsoft.com/office/drawing/2014/main" id="{EF1CF4C9-8488-4FD8-AA1B-46E77939A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25" y="2824518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“server icon”的图片搜索结果">
            <a:extLst>
              <a:ext uri="{FF2B5EF4-FFF2-40B4-BE49-F238E27FC236}">
                <a16:creationId xmlns:a16="http://schemas.microsoft.com/office/drawing/2014/main" id="{CAA7E2EA-3C4C-454B-AFF4-66B35A118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25" y="3936646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080D8976-C201-40C6-8A34-B6818EB9FA66}"/>
              </a:ext>
            </a:extLst>
          </p:cNvPr>
          <p:cNvSpPr/>
          <p:nvPr/>
        </p:nvSpPr>
        <p:spPr>
          <a:xfrm>
            <a:off x="8848514" y="2433603"/>
            <a:ext cx="45719" cy="365169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4886511-D6CC-45FD-8F70-AADD9593A3A3}"/>
              </a:ext>
            </a:extLst>
          </p:cNvPr>
          <p:cNvSpPr txBox="1"/>
          <p:nvPr/>
        </p:nvSpPr>
        <p:spPr>
          <a:xfrm>
            <a:off x="5143671" y="4241298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pic>
        <p:nvPicPr>
          <p:cNvPr id="12" name="Picture 4" descr="“server icon”的图片搜索结果">
            <a:extLst>
              <a:ext uri="{FF2B5EF4-FFF2-40B4-BE49-F238E27FC236}">
                <a16:creationId xmlns:a16="http://schemas.microsoft.com/office/drawing/2014/main" id="{F7D64013-5BAA-46D9-AA89-FF1C60A4D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044" y="5133460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41BFAFC-504B-4025-95AD-5E70AC5C2945}"/>
              </a:ext>
            </a:extLst>
          </p:cNvPr>
          <p:cNvSpPr txBox="1"/>
          <p:nvPr/>
        </p:nvSpPr>
        <p:spPr>
          <a:xfrm>
            <a:off x="5132239" y="5353426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3665A8F-3C71-4F0F-B9AF-727DC270C6A9}"/>
              </a:ext>
            </a:extLst>
          </p:cNvPr>
          <p:cNvSpPr txBox="1"/>
          <p:nvPr/>
        </p:nvSpPr>
        <p:spPr>
          <a:xfrm>
            <a:off x="7463774" y="2278473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8E74F3A-579A-4440-BED9-97DAA18BF595}"/>
              </a:ext>
            </a:extLst>
          </p:cNvPr>
          <p:cNvSpPr txBox="1"/>
          <p:nvPr/>
        </p:nvSpPr>
        <p:spPr>
          <a:xfrm>
            <a:off x="9052082" y="2278473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96E07CCA-61B7-4043-ACA2-E567047EFF4F}"/>
                  </a:ext>
                </a:extLst>
              </p:cNvPr>
              <p:cNvSpPr/>
              <p:nvPr/>
            </p:nvSpPr>
            <p:spPr>
              <a:xfrm>
                <a:off x="9162373" y="3079555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96E07CCA-61B7-4043-ACA2-E567047EFF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3079555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23D65975-2FD8-4F77-AD73-81C85F474CC2}"/>
                  </a:ext>
                </a:extLst>
              </p:cNvPr>
              <p:cNvSpPr/>
              <p:nvPr/>
            </p:nvSpPr>
            <p:spPr>
              <a:xfrm>
                <a:off x="9162373" y="4209757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23D65975-2FD8-4F77-AD73-81C85F474C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4209757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1563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D1486B3C-3A7B-414B-8A65-F2A6F3457A63}"/>
                  </a:ext>
                </a:extLst>
              </p:cNvPr>
              <p:cNvSpPr/>
              <p:nvPr/>
            </p:nvSpPr>
            <p:spPr>
              <a:xfrm>
                <a:off x="9162373" y="5406571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D1486B3C-3A7B-414B-8A65-F2A6F3457A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5406571"/>
                <a:ext cx="377952" cy="345940"/>
              </a:xfrm>
              <a:prstGeom prst="roundRect">
                <a:avLst/>
              </a:prstGeom>
              <a:blipFill>
                <a:blip r:embed="rId5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>
            <a:extLst>
              <a:ext uri="{FF2B5EF4-FFF2-40B4-BE49-F238E27FC236}">
                <a16:creationId xmlns:a16="http://schemas.microsoft.com/office/drawing/2014/main" id="{DBF2B9C5-4CA5-4295-AE9F-E10B92A7B539}"/>
              </a:ext>
            </a:extLst>
          </p:cNvPr>
          <p:cNvSpPr txBox="1"/>
          <p:nvPr/>
        </p:nvSpPr>
        <p:spPr>
          <a:xfrm>
            <a:off x="4216886" y="3048376"/>
            <a:ext cx="2353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leader-replica 1</a:t>
            </a:r>
            <a:endParaRPr lang="zh-CN" altLang="en-US" dirty="0"/>
          </a:p>
        </p:txBody>
      </p:sp>
      <p:pic>
        <p:nvPicPr>
          <p:cNvPr id="26" name="Picture 2" descr="“computer icon”的图片搜索结果">
            <a:extLst>
              <a:ext uri="{FF2B5EF4-FFF2-40B4-BE49-F238E27FC236}">
                <a16:creationId xmlns:a16="http://schemas.microsoft.com/office/drawing/2014/main" id="{7E59463A-82FA-40E9-AF34-4D0CAB2A9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384" y="3091606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箭头: 右 7">
            <a:extLst>
              <a:ext uri="{FF2B5EF4-FFF2-40B4-BE49-F238E27FC236}">
                <a16:creationId xmlns:a16="http://schemas.microsoft.com/office/drawing/2014/main" id="{3FDD37B7-31FB-4BE9-BF3B-084F6D0EF584}"/>
              </a:ext>
            </a:extLst>
          </p:cNvPr>
          <p:cNvSpPr/>
          <p:nvPr/>
        </p:nvSpPr>
        <p:spPr>
          <a:xfrm>
            <a:off x="2512618" y="3383222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4C90C5C-412E-413C-AEB4-913E6DBFCA95}"/>
                  </a:ext>
                </a:extLst>
              </p:cNvPr>
              <p:cNvSpPr txBox="1"/>
              <p:nvPr/>
            </p:nvSpPr>
            <p:spPr>
              <a:xfrm>
                <a:off x="2280560" y="2941279"/>
                <a:ext cx="23535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4C90C5C-412E-413C-AEB4-913E6DBFC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560" y="2941279"/>
                <a:ext cx="2353537" cy="461665"/>
              </a:xfrm>
              <a:prstGeom prst="rect">
                <a:avLst/>
              </a:prstGeom>
              <a:blipFill>
                <a:blip r:embed="rId7"/>
                <a:stretch>
                  <a:fillRect l="-3886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箭头: 右 28">
            <a:extLst>
              <a:ext uri="{FF2B5EF4-FFF2-40B4-BE49-F238E27FC236}">
                <a16:creationId xmlns:a16="http://schemas.microsoft.com/office/drawing/2014/main" id="{678A5C41-6202-487F-A203-4899A11524E5}"/>
              </a:ext>
            </a:extLst>
          </p:cNvPr>
          <p:cNvSpPr/>
          <p:nvPr/>
        </p:nvSpPr>
        <p:spPr>
          <a:xfrm rot="10800000">
            <a:off x="2484200" y="3654274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3C11874E-63EF-444F-888C-7053BC281770}"/>
              </a:ext>
            </a:extLst>
          </p:cNvPr>
          <p:cNvSpPr txBox="1"/>
          <p:nvPr/>
        </p:nvSpPr>
        <p:spPr>
          <a:xfrm>
            <a:off x="2872655" y="3759318"/>
            <a:ext cx="72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ACK</a:t>
            </a:r>
            <a:endParaRPr lang="zh-CN" altLang="en-US" dirty="0"/>
          </a:p>
        </p:txBody>
      </p:sp>
      <p:pic>
        <p:nvPicPr>
          <p:cNvPr id="32" name="Picture 2" descr="“computer icon”的图片搜索结果">
            <a:extLst>
              <a:ext uri="{FF2B5EF4-FFF2-40B4-BE49-F238E27FC236}">
                <a16:creationId xmlns:a16="http://schemas.microsoft.com/office/drawing/2014/main" id="{091A327A-1319-4FCE-98E0-DB3DA5120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383" y="4341720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箭头: 右 32">
            <a:extLst>
              <a:ext uri="{FF2B5EF4-FFF2-40B4-BE49-F238E27FC236}">
                <a16:creationId xmlns:a16="http://schemas.microsoft.com/office/drawing/2014/main" id="{7E7E2DD5-3D30-4294-A567-5DEB215C9530}"/>
              </a:ext>
            </a:extLst>
          </p:cNvPr>
          <p:cNvSpPr/>
          <p:nvPr/>
        </p:nvSpPr>
        <p:spPr>
          <a:xfrm>
            <a:off x="2478719" y="4612312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6AB5634B-95C4-48E7-932E-30BC7AC22A97}"/>
              </a:ext>
            </a:extLst>
          </p:cNvPr>
          <p:cNvSpPr txBox="1"/>
          <p:nvPr/>
        </p:nvSpPr>
        <p:spPr>
          <a:xfrm>
            <a:off x="2553170" y="4117326"/>
            <a:ext cx="1041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Read a</a:t>
            </a:r>
            <a:endParaRPr lang="zh-CN" altLang="en-US" dirty="0"/>
          </a:p>
        </p:txBody>
      </p:sp>
      <p:sp>
        <p:nvSpPr>
          <p:cNvPr id="35" name="箭头: 右 34">
            <a:extLst>
              <a:ext uri="{FF2B5EF4-FFF2-40B4-BE49-F238E27FC236}">
                <a16:creationId xmlns:a16="http://schemas.microsoft.com/office/drawing/2014/main" id="{187D518E-3CD5-4219-BAC9-FD6846F0E451}"/>
              </a:ext>
            </a:extLst>
          </p:cNvPr>
          <p:cNvSpPr/>
          <p:nvPr/>
        </p:nvSpPr>
        <p:spPr>
          <a:xfrm rot="10800000">
            <a:off x="2471986" y="4838851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7665ABC9-5886-4315-A368-A115F1AD01E8}"/>
                  </a:ext>
                </a:extLst>
              </p:cNvPr>
              <p:cNvSpPr txBox="1"/>
              <p:nvPr/>
            </p:nvSpPr>
            <p:spPr>
              <a:xfrm>
                <a:off x="2903027" y="4893821"/>
                <a:ext cx="5729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7665ABC9-5886-4315-A368-A115F1AD0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027" y="4893821"/>
                <a:ext cx="57295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内容占位符 2">
            <a:extLst>
              <a:ext uri="{FF2B5EF4-FFF2-40B4-BE49-F238E27FC236}">
                <a16:creationId xmlns:a16="http://schemas.microsoft.com/office/drawing/2014/main" id="{C04A99C8-1C12-4673-A106-D1FE4CC38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1885"/>
            <a:ext cx="10515600" cy="5258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Weaker models just require asynchronous durability</a:t>
            </a:r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en-US" altLang="zh-CN" sz="2000" dirty="0"/>
              <a:t> data buffered on one node, replication and persistence perform in background</a:t>
            </a:r>
          </a:p>
        </p:txBody>
      </p:sp>
      <p:pic>
        <p:nvPicPr>
          <p:cNvPr id="31" name="Picture 2" descr="“computer icon”的图片搜索结果">
            <a:extLst>
              <a:ext uri="{FF2B5EF4-FFF2-40B4-BE49-F238E27FC236}">
                <a16:creationId xmlns:a16="http://schemas.microsoft.com/office/drawing/2014/main" id="{46ED4A47-353F-44E1-93CC-2C3DD0763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383" y="5511561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箭头: 右 36">
            <a:extLst>
              <a:ext uri="{FF2B5EF4-FFF2-40B4-BE49-F238E27FC236}">
                <a16:creationId xmlns:a16="http://schemas.microsoft.com/office/drawing/2014/main" id="{3E8D3B9B-4C3D-4A9D-87C5-9BD99BF8CD14}"/>
              </a:ext>
            </a:extLst>
          </p:cNvPr>
          <p:cNvSpPr/>
          <p:nvPr/>
        </p:nvSpPr>
        <p:spPr>
          <a:xfrm>
            <a:off x="2478719" y="5782153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467A7772-9926-46E9-A543-A8FD45F722F8}"/>
              </a:ext>
            </a:extLst>
          </p:cNvPr>
          <p:cNvSpPr txBox="1"/>
          <p:nvPr/>
        </p:nvSpPr>
        <p:spPr>
          <a:xfrm>
            <a:off x="2553170" y="5287167"/>
            <a:ext cx="1041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Read a</a:t>
            </a:r>
            <a:endParaRPr lang="zh-CN" altLang="en-US" dirty="0"/>
          </a:p>
        </p:txBody>
      </p:sp>
      <p:sp>
        <p:nvSpPr>
          <p:cNvPr id="39" name="箭头: 右 38">
            <a:extLst>
              <a:ext uri="{FF2B5EF4-FFF2-40B4-BE49-F238E27FC236}">
                <a16:creationId xmlns:a16="http://schemas.microsoft.com/office/drawing/2014/main" id="{75A06EA0-79EC-4CD5-97F7-140E98B081CD}"/>
              </a:ext>
            </a:extLst>
          </p:cNvPr>
          <p:cNvSpPr/>
          <p:nvPr/>
        </p:nvSpPr>
        <p:spPr>
          <a:xfrm rot="10800000">
            <a:off x="2471986" y="6008692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630C43E9-A8D0-4D21-A2FD-FD4B8AB42033}"/>
                  </a:ext>
                </a:extLst>
              </p:cNvPr>
              <p:cNvSpPr txBox="1"/>
              <p:nvPr/>
            </p:nvSpPr>
            <p:spPr>
              <a:xfrm>
                <a:off x="2872655" y="6138527"/>
                <a:ext cx="5729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630C43E9-A8D0-4D21-A2FD-FD4B8AB42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655" y="6138527"/>
                <a:ext cx="57295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7B6188E0-8320-4E48-A576-6B2F7AF7DDA6}"/>
              </a:ext>
            </a:extLst>
          </p:cNvPr>
          <p:cNvSpPr/>
          <p:nvPr/>
        </p:nvSpPr>
        <p:spPr>
          <a:xfrm>
            <a:off x="896767" y="4196061"/>
            <a:ext cx="3274402" cy="249616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87F0F02C-2117-478A-A0E9-E752CB681ABB}"/>
              </a:ext>
            </a:extLst>
          </p:cNvPr>
          <p:cNvSpPr txBox="1"/>
          <p:nvPr/>
        </p:nvSpPr>
        <p:spPr>
          <a:xfrm>
            <a:off x="4229735" y="6045531"/>
            <a:ext cx="6641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non-monotonic read, but it is eventual consistency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1C82FF19-F691-459F-873A-0495A5C106CB}"/>
              </a:ext>
            </a:extLst>
          </p:cNvPr>
          <p:cNvSpPr/>
          <p:nvPr/>
        </p:nvSpPr>
        <p:spPr>
          <a:xfrm>
            <a:off x="0" y="4498848"/>
            <a:ext cx="12192000" cy="11719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fast but enables only weak consistency due to failures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6960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2B0A8-8223-41DA-B9DA-41BC094567B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EAA24A0-1DA3-4CF1-8CF9-8A36549AA9A0}"/>
              </a:ext>
            </a:extLst>
          </p:cNvPr>
          <p:cNvSpPr txBox="1"/>
          <p:nvPr/>
        </p:nvSpPr>
        <p:spPr>
          <a:xfrm>
            <a:off x="981739" y="1628662"/>
            <a:ext cx="102285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/>
              <a:t>Is it possible for a durability layer to enable </a:t>
            </a:r>
            <a:r>
              <a:rPr lang="en-US" altLang="zh-CN" sz="5400" dirty="0">
                <a:solidFill>
                  <a:schemeClr val="accent2">
                    <a:lumMod val="75000"/>
                  </a:schemeClr>
                </a:solidFill>
              </a:rPr>
              <a:t>both</a:t>
            </a:r>
            <a:r>
              <a:rPr lang="en-US" altLang="zh-CN" sz="5400" dirty="0"/>
              <a:t> strong consistency and high performance?</a:t>
            </a:r>
            <a:endParaRPr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4415755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Outline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Introduction</a:t>
            </a:r>
          </a:p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Motivation</a:t>
            </a:r>
          </a:p>
          <a:p>
            <a:r>
              <a:rPr lang="en-US" altLang="zh-CN" dirty="0"/>
              <a:t>Consistency-Aware Durability</a:t>
            </a:r>
          </a:p>
          <a:p>
            <a:r>
              <a:rPr lang="en-US" altLang="zh-CN" dirty="0"/>
              <a:t>ORCA design</a:t>
            </a:r>
          </a:p>
          <a:p>
            <a:r>
              <a:rPr lang="en-US" altLang="zh-CN" dirty="0"/>
              <a:t>Evaluation</a:t>
            </a:r>
          </a:p>
          <a:p>
            <a:r>
              <a:rPr lang="en-US" altLang="zh-CN" dirty="0"/>
              <a:t>Conclusion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63385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Consistency-Aware Durability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08012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Consistency-Aware Durability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Notice that most consistency models care about what reads see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55223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Consistency-Aware Durability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Notice that most consistency models care about what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reads</a:t>
            </a:r>
            <a:r>
              <a:rPr lang="en-US" altLang="zh-CN" dirty="0"/>
              <a:t> see</a:t>
            </a:r>
          </a:p>
          <a:p>
            <a:pPr marL="0" indent="0">
              <a:buNone/>
            </a:pPr>
            <a:r>
              <a:rPr lang="en-US" altLang="zh-CN" dirty="0"/>
              <a:t>However, most durability model focus on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write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26211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Consistency-Aware Durability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Notice that most consistency models care about what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reads</a:t>
            </a:r>
            <a:r>
              <a:rPr lang="en-US" altLang="zh-CN" dirty="0"/>
              <a:t> see</a:t>
            </a:r>
          </a:p>
          <a:p>
            <a:pPr marL="0" indent="0">
              <a:buNone/>
            </a:pPr>
            <a:r>
              <a:rPr lang="en-US" altLang="zh-CN" dirty="0"/>
              <a:t>However, most durability model focus on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writes</a:t>
            </a:r>
          </a:p>
          <a:p>
            <a:pPr marL="0" indent="0">
              <a:buNone/>
            </a:pPr>
            <a:r>
              <a:rPr lang="en-US" altLang="zh-CN" dirty="0"/>
              <a:t>Key idea: CAD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shifts</a:t>
            </a:r>
            <a:r>
              <a:rPr lang="en-US" altLang="zh-CN" dirty="0"/>
              <a:t> the point of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durability</a:t>
            </a:r>
            <a:r>
              <a:rPr lang="en-US" altLang="zh-CN" dirty="0"/>
              <a:t> to reads from writes</a:t>
            </a: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Picture 4" descr="“server icon”的图片搜索结果">
            <a:extLst>
              <a:ext uri="{FF2B5EF4-FFF2-40B4-BE49-F238E27FC236}">
                <a16:creationId xmlns:a16="http://schemas.microsoft.com/office/drawing/2014/main" id="{1E242077-1705-4EFD-8BBD-2E7262945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293" y="3249585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“server icon”的图片搜索结果">
            <a:extLst>
              <a:ext uri="{FF2B5EF4-FFF2-40B4-BE49-F238E27FC236}">
                <a16:creationId xmlns:a16="http://schemas.microsoft.com/office/drawing/2014/main" id="{32B8C67B-D766-40A4-ABD3-E05CC3E28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293" y="4361713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41697C5D-A59F-4828-9446-6FA37A3B8249}"/>
              </a:ext>
            </a:extLst>
          </p:cNvPr>
          <p:cNvSpPr/>
          <p:nvPr/>
        </p:nvSpPr>
        <p:spPr>
          <a:xfrm>
            <a:off x="9870882" y="2858670"/>
            <a:ext cx="45719" cy="365169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8A0CBD6-DAD4-48B5-8165-FC3CDDEC8E7C}"/>
              </a:ext>
            </a:extLst>
          </p:cNvPr>
          <p:cNvSpPr txBox="1"/>
          <p:nvPr/>
        </p:nvSpPr>
        <p:spPr>
          <a:xfrm>
            <a:off x="5239254" y="3473443"/>
            <a:ext cx="2353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leader-replica 1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F82441F-1FF9-402A-87D2-BD36CFC78942}"/>
              </a:ext>
            </a:extLst>
          </p:cNvPr>
          <p:cNvSpPr txBox="1"/>
          <p:nvPr/>
        </p:nvSpPr>
        <p:spPr>
          <a:xfrm>
            <a:off x="6166039" y="4666365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pic>
        <p:nvPicPr>
          <p:cNvPr id="12" name="Picture 4" descr="“server icon”的图片搜索结果">
            <a:extLst>
              <a:ext uri="{FF2B5EF4-FFF2-40B4-BE49-F238E27FC236}">
                <a16:creationId xmlns:a16="http://schemas.microsoft.com/office/drawing/2014/main" id="{8BD2E9D5-F289-4CD0-91CA-31BD9A3CC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412" y="5558527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0284BD65-DC85-4F96-B356-0B676564944B}"/>
              </a:ext>
            </a:extLst>
          </p:cNvPr>
          <p:cNvSpPr txBox="1"/>
          <p:nvPr/>
        </p:nvSpPr>
        <p:spPr>
          <a:xfrm>
            <a:off x="6154607" y="5778493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42D195C-0987-4CAC-A851-DA202A91AB34}"/>
              </a:ext>
            </a:extLst>
          </p:cNvPr>
          <p:cNvSpPr txBox="1"/>
          <p:nvPr/>
        </p:nvSpPr>
        <p:spPr>
          <a:xfrm>
            <a:off x="8486142" y="2703540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D7EE25C-8320-472C-BFBF-DDBBE9FAB9CA}"/>
              </a:ext>
            </a:extLst>
          </p:cNvPr>
          <p:cNvSpPr txBox="1"/>
          <p:nvPr/>
        </p:nvSpPr>
        <p:spPr>
          <a:xfrm>
            <a:off x="10074450" y="2703540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4878387B-6CFC-4B62-8B99-91F0E687F58B}"/>
                  </a:ext>
                </a:extLst>
              </p:cNvPr>
              <p:cNvSpPr/>
              <p:nvPr/>
            </p:nvSpPr>
            <p:spPr>
              <a:xfrm>
                <a:off x="10184741" y="3504622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4878387B-6CFC-4B62-8B99-91F0E687F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741" y="3504622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7698BC1-9CB2-4446-BCA9-6AC08E34CCDE}"/>
                  </a:ext>
                </a:extLst>
              </p:cNvPr>
              <p:cNvSpPr/>
              <p:nvPr/>
            </p:nvSpPr>
            <p:spPr>
              <a:xfrm>
                <a:off x="10184741" y="4634824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7698BC1-9CB2-4446-BCA9-6AC08E34CC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741" y="4634824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3125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7059E44-B805-46A9-97D6-FCCBD2258400}"/>
                  </a:ext>
                </a:extLst>
              </p:cNvPr>
              <p:cNvSpPr/>
              <p:nvPr/>
            </p:nvSpPr>
            <p:spPr>
              <a:xfrm>
                <a:off x="10184741" y="5831638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7059E44-B805-46A9-97D6-FCCBD22584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741" y="5831638"/>
                <a:ext cx="377952" cy="345940"/>
              </a:xfrm>
              <a:prstGeom prst="roundRect">
                <a:avLst/>
              </a:prstGeom>
              <a:blipFill>
                <a:blip r:embed="rId5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1370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Consistency-Aware Durability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Notice that most consistency models care about what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reads</a:t>
            </a:r>
            <a:r>
              <a:rPr lang="en-US" altLang="zh-CN" dirty="0"/>
              <a:t> see</a:t>
            </a:r>
          </a:p>
          <a:p>
            <a:pPr marL="0" indent="0">
              <a:buNone/>
            </a:pPr>
            <a:r>
              <a:rPr lang="en-US" altLang="zh-CN" dirty="0"/>
              <a:t>However, most durability model focus on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writes</a:t>
            </a:r>
          </a:p>
          <a:p>
            <a:pPr marL="0" indent="0">
              <a:buNone/>
            </a:pPr>
            <a:r>
              <a:rPr lang="en-US" altLang="zh-CN" dirty="0"/>
              <a:t>Key idea: CAD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shifts</a:t>
            </a:r>
            <a:r>
              <a:rPr lang="en-US" altLang="zh-CN" dirty="0"/>
              <a:t> the point of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durability</a:t>
            </a:r>
            <a:r>
              <a:rPr lang="en-US" altLang="zh-CN" dirty="0"/>
              <a:t> to reads from writes</a:t>
            </a: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Picture 4" descr="“server icon”的图片搜索结果">
            <a:extLst>
              <a:ext uri="{FF2B5EF4-FFF2-40B4-BE49-F238E27FC236}">
                <a16:creationId xmlns:a16="http://schemas.microsoft.com/office/drawing/2014/main" id="{1E242077-1705-4EFD-8BBD-2E7262945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293" y="3249585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“server icon”的图片搜索结果">
            <a:extLst>
              <a:ext uri="{FF2B5EF4-FFF2-40B4-BE49-F238E27FC236}">
                <a16:creationId xmlns:a16="http://schemas.microsoft.com/office/drawing/2014/main" id="{32B8C67B-D766-40A4-ABD3-E05CC3E28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293" y="4361713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41697C5D-A59F-4828-9446-6FA37A3B8249}"/>
              </a:ext>
            </a:extLst>
          </p:cNvPr>
          <p:cNvSpPr/>
          <p:nvPr/>
        </p:nvSpPr>
        <p:spPr>
          <a:xfrm>
            <a:off x="9870882" y="2858670"/>
            <a:ext cx="45719" cy="365169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8A0CBD6-DAD4-48B5-8165-FC3CDDEC8E7C}"/>
              </a:ext>
            </a:extLst>
          </p:cNvPr>
          <p:cNvSpPr txBox="1"/>
          <p:nvPr/>
        </p:nvSpPr>
        <p:spPr>
          <a:xfrm>
            <a:off x="5239254" y="3473443"/>
            <a:ext cx="2353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leader-replica 1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F82441F-1FF9-402A-87D2-BD36CFC78942}"/>
              </a:ext>
            </a:extLst>
          </p:cNvPr>
          <p:cNvSpPr txBox="1"/>
          <p:nvPr/>
        </p:nvSpPr>
        <p:spPr>
          <a:xfrm>
            <a:off x="6166039" y="4666365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pic>
        <p:nvPicPr>
          <p:cNvPr id="12" name="Picture 4" descr="“server icon”的图片搜索结果">
            <a:extLst>
              <a:ext uri="{FF2B5EF4-FFF2-40B4-BE49-F238E27FC236}">
                <a16:creationId xmlns:a16="http://schemas.microsoft.com/office/drawing/2014/main" id="{8BD2E9D5-F289-4CD0-91CA-31BD9A3CC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412" y="5558527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0284BD65-DC85-4F96-B356-0B676564944B}"/>
              </a:ext>
            </a:extLst>
          </p:cNvPr>
          <p:cNvSpPr txBox="1"/>
          <p:nvPr/>
        </p:nvSpPr>
        <p:spPr>
          <a:xfrm>
            <a:off x="6154607" y="5778493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42D195C-0987-4CAC-A851-DA202A91AB34}"/>
              </a:ext>
            </a:extLst>
          </p:cNvPr>
          <p:cNvSpPr txBox="1"/>
          <p:nvPr/>
        </p:nvSpPr>
        <p:spPr>
          <a:xfrm>
            <a:off x="8486142" y="2703540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D7EE25C-8320-472C-BFBF-DDBBE9FAB9CA}"/>
              </a:ext>
            </a:extLst>
          </p:cNvPr>
          <p:cNvSpPr txBox="1"/>
          <p:nvPr/>
        </p:nvSpPr>
        <p:spPr>
          <a:xfrm>
            <a:off x="10074450" y="2703540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4878387B-6CFC-4B62-8B99-91F0E687F58B}"/>
                  </a:ext>
                </a:extLst>
              </p:cNvPr>
              <p:cNvSpPr/>
              <p:nvPr/>
            </p:nvSpPr>
            <p:spPr>
              <a:xfrm>
                <a:off x="10184741" y="3504622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4878387B-6CFC-4B62-8B99-91F0E687F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741" y="3504622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7698BC1-9CB2-4446-BCA9-6AC08E34CCDE}"/>
                  </a:ext>
                </a:extLst>
              </p:cNvPr>
              <p:cNvSpPr/>
              <p:nvPr/>
            </p:nvSpPr>
            <p:spPr>
              <a:xfrm>
                <a:off x="10184741" y="4634824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7698BC1-9CB2-4446-BCA9-6AC08E34CC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741" y="4634824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3125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7059E44-B805-46A9-97D6-FCCBD2258400}"/>
                  </a:ext>
                </a:extLst>
              </p:cNvPr>
              <p:cNvSpPr/>
              <p:nvPr/>
            </p:nvSpPr>
            <p:spPr>
              <a:xfrm>
                <a:off x="10184741" y="5831638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7059E44-B805-46A9-97D6-FCCBD22584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741" y="5831638"/>
                <a:ext cx="377952" cy="345940"/>
              </a:xfrm>
              <a:prstGeom prst="roundRect">
                <a:avLst/>
              </a:prstGeom>
              <a:blipFill>
                <a:blip r:embed="rId5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“computer icon”的图片搜索结果">
            <a:extLst>
              <a:ext uri="{FF2B5EF4-FFF2-40B4-BE49-F238E27FC236}">
                <a16:creationId xmlns:a16="http://schemas.microsoft.com/office/drawing/2014/main" id="{3ABFBF23-DBE7-4390-BD28-640754C79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398" y="3367406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箭头: 右 19">
            <a:extLst>
              <a:ext uri="{FF2B5EF4-FFF2-40B4-BE49-F238E27FC236}">
                <a16:creationId xmlns:a16="http://schemas.microsoft.com/office/drawing/2014/main" id="{3E5CC596-CC72-4868-92D4-550C438CA25A}"/>
              </a:ext>
            </a:extLst>
          </p:cNvPr>
          <p:cNvSpPr/>
          <p:nvPr/>
        </p:nvSpPr>
        <p:spPr>
          <a:xfrm>
            <a:off x="3596632" y="3659022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F279638-3B85-4B8A-9DAE-16544361470A}"/>
                  </a:ext>
                </a:extLst>
              </p:cNvPr>
              <p:cNvSpPr txBox="1"/>
              <p:nvPr/>
            </p:nvSpPr>
            <p:spPr>
              <a:xfrm>
                <a:off x="3364575" y="3217079"/>
                <a:ext cx="19363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F279638-3B85-4B8A-9DAE-165443614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575" y="3217079"/>
                <a:ext cx="1936326" cy="461665"/>
              </a:xfrm>
              <a:prstGeom prst="rect">
                <a:avLst/>
              </a:prstGeom>
              <a:blipFill>
                <a:blip r:embed="rId7"/>
                <a:stretch>
                  <a:fillRect l="-5031"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1128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Distributed replication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2B0A8-8223-41DA-B9DA-41BC094567B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4">
            <a:extLst>
              <a:ext uri="{FF2B5EF4-FFF2-40B4-BE49-F238E27FC236}">
                <a16:creationId xmlns:a16="http://schemas.microsoft.com/office/drawing/2014/main" id="{CD405011-77E5-41D0-B320-BC6BC4011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449" y="3884895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67F320D3-3AE7-4455-A83E-EBA291D80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524" y="3884895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6A90EAEA-7D8D-40C1-83CA-F39F116FE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81" y="3884895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>
            <a:extLst>
              <a:ext uri="{FF2B5EF4-FFF2-40B4-BE49-F238E27FC236}">
                <a16:creationId xmlns:a16="http://schemas.microsoft.com/office/drawing/2014/main" id="{1914C59D-62F6-4924-B0F5-4061677D1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599" y="3884895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“computer icon”的图片搜索结果">
            <a:extLst>
              <a:ext uri="{FF2B5EF4-FFF2-40B4-BE49-F238E27FC236}">
                <a16:creationId xmlns:a16="http://schemas.microsoft.com/office/drawing/2014/main" id="{7A9C5F41-FD03-4351-A64E-9DFE83498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023" y="1298960"/>
            <a:ext cx="1474594" cy="147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A39F5FD3-BEE5-42DA-B653-858CE1435370}"/>
              </a:ext>
            </a:extLst>
          </p:cNvPr>
          <p:cNvSpPr txBox="1"/>
          <p:nvPr/>
        </p:nvSpPr>
        <p:spPr>
          <a:xfrm>
            <a:off x="1509558" y="5706856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1</a:t>
            </a:r>
            <a:endParaRPr lang="zh-CN" altLang="en-US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249679D8-07BB-4C7D-92EB-09A96F47E98F}"/>
              </a:ext>
            </a:extLst>
          </p:cNvPr>
          <p:cNvSpPr txBox="1"/>
          <p:nvPr/>
        </p:nvSpPr>
        <p:spPr>
          <a:xfrm>
            <a:off x="4015824" y="5706856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BA2AADDA-28C0-40E1-BDF1-0C02EF46DF54}"/>
              </a:ext>
            </a:extLst>
          </p:cNvPr>
          <p:cNvSpPr txBox="1"/>
          <p:nvPr/>
        </p:nvSpPr>
        <p:spPr>
          <a:xfrm>
            <a:off x="6410161" y="5706856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0A115911-B9AE-48F3-B176-35EBD6410131}"/>
              </a:ext>
            </a:extLst>
          </p:cNvPr>
          <p:cNvSpPr txBox="1"/>
          <p:nvPr/>
        </p:nvSpPr>
        <p:spPr>
          <a:xfrm>
            <a:off x="9091059" y="5706855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4</a:t>
            </a:r>
            <a:endParaRPr lang="zh-CN" altLang="en-US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5C7A72F3-4766-4157-A2CA-769C17B1A149}"/>
              </a:ext>
            </a:extLst>
          </p:cNvPr>
          <p:cNvSpPr txBox="1"/>
          <p:nvPr/>
        </p:nvSpPr>
        <p:spPr>
          <a:xfrm>
            <a:off x="407951" y="1664664"/>
            <a:ext cx="87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client</a:t>
            </a:r>
            <a:endParaRPr lang="zh-CN" altLang="en-US" dirty="0"/>
          </a:p>
        </p:txBody>
      </p:sp>
      <p:pic>
        <p:nvPicPr>
          <p:cNvPr id="42" name="Picture 2" descr="“computer icon”的图片搜索结果">
            <a:extLst>
              <a:ext uri="{FF2B5EF4-FFF2-40B4-BE49-F238E27FC236}">
                <a16:creationId xmlns:a16="http://schemas.microsoft.com/office/drawing/2014/main" id="{7BEBAC57-D6E6-49E5-B0C1-72BC6B192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233" y="1298960"/>
            <a:ext cx="1474594" cy="147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文本框 43">
            <a:extLst>
              <a:ext uri="{FF2B5EF4-FFF2-40B4-BE49-F238E27FC236}">
                <a16:creationId xmlns:a16="http://schemas.microsoft.com/office/drawing/2014/main" id="{ABED94E4-7262-4BF9-AD28-D6F0D46C35D4}"/>
              </a:ext>
            </a:extLst>
          </p:cNvPr>
          <p:cNvSpPr txBox="1"/>
          <p:nvPr/>
        </p:nvSpPr>
        <p:spPr>
          <a:xfrm>
            <a:off x="8181055" y="1667558"/>
            <a:ext cx="87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client</a:t>
            </a:r>
            <a:endParaRPr lang="zh-CN" altLang="en-US" dirty="0"/>
          </a:p>
        </p:txBody>
      </p:sp>
      <p:sp>
        <p:nvSpPr>
          <p:cNvPr id="6" name="乘号 5">
            <a:extLst>
              <a:ext uri="{FF2B5EF4-FFF2-40B4-BE49-F238E27FC236}">
                <a16:creationId xmlns:a16="http://schemas.microsoft.com/office/drawing/2014/main" id="{7A46DA32-FF01-4E64-9357-1CF29A193A60}"/>
              </a:ext>
            </a:extLst>
          </p:cNvPr>
          <p:cNvSpPr/>
          <p:nvPr/>
        </p:nvSpPr>
        <p:spPr>
          <a:xfrm>
            <a:off x="1002581" y="3835077"/>
            <a:ext cx="2195530" cy="212077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箭头: 上下 19">
            <a:extLst>
              <a:ext uri="{FF2B5EF4-FFF2-40B4-BE49-F238E27FC236}">
                <a16:creationId xmlns:a16="http://schemas.microsoft.com/office/drawing/2014/main" id="{D66B1764-6E95-408E-8D1A-2F503F00CEE8}"/>
              </a:ext>
            </a:extLst>
          </p:cNvPr>
          <p:cNvSpPr/>
          <p:nvPr/>
        </p:nvSpPr>
        <p:spPr>
          <a:xfrm>
            <a:off x="9423445" y="2773554"/>
            <a:ext cx="416169" cy="940503"/>
          </a:xfrm>
          <a:prstGeom prst="up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箭头: 上下 20">
            <a:extLst>
              <a:ext uri="{FF2B5EF4-FFF2-40B4-BE49-F238E27FC236}">
                <a16:creationId xmlns:a16="http://schemas.microsoft.com/office/drawing/2014/main" id="{A6FB93D9-D8EC-45B2-8C44-FDEAECFC2DA6}"/>
              </a:ext>
            </a:extLst>
          </p:cNvPr>
          <p:cNvSpPr/>
          <p:nvPr/>
        </p:nvSpPr>
        <p:spPr>
          <a:xfrm rot="17494757">
            <a:off x="3122197" y="2193197"/>
            <a:ext cx="416169" cy="2247293"/>
          </a:xfrm>
          <a:prstGeom prst="up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51D83AC-60DB-4FBB-AFCD-FE600A88E2E6}"/>
              </a:ext>
            </a:extLst>
          </p:cNvPr>
          <p:cNvSpPr txBox="1"/>
          <p:nvPr/>
        </p:nvSpPr>
        <p:spPr>
          <a:xfrm>
            <a:off x="2432251" y="3285013"/>
            <a:ext cx="751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read</a:t>
            </a:r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6013EFC-5A25-4ACF-ACD8-DA5690C8E615}"/>
              </a:ext>
            </a:extLst>
          </p:cNvPr>
          <p:cNvSpPr txBox="1"/>
          <p:nvPr/>
        </p:nvSpPr>
        <p:spPr>
          <a:xfrm>
            <a:off x="9839614" y="3004568"/>
            <a:ext cx="751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read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265097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Consistency-Aware Durability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Notice that most consistency models care about what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reads</a:t>
            </a:r>
            <a:r>
              <a:rPr lang="en-US" altLang="zh-CN" dirty="0"/>
              <a:t> see</a:t>
            </a:r>
          </a:p>
          <a:p>
            <a:pPr marL="0" indent="0">
              <a:buNone/>
            </a:pPr>
            <a:r>
              <a:rPr lang="en-US" altLang="zh-CN" dirty="0"/>
              <a:t>However, most durability model focus on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writes</a:t>
            </a:r>
          </a:p>
          <a:p>
            <a:pPr marL="0" indent="0">
              <a:buNone/>
            </a:pPr>
            <a:r>
              <a:rPr lang="en-US" altLang="zh-CN" dirty="0"/>
              <a:t>Key idea: CAD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shifts</a:t>
            </a:r>
            <a:r>
              <a:rPr lang="en-US" altLang="zh-CN" dirty="0"/>
              <a:t> the point of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durability</a:t>
            </a:r>
            <a:r>
              <a:rPr lang="en-US" altLang="zh-CN" dirty="0"/>
              <a:t> to reads from writes</a:t>
            </a: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Picture 4" descr="“server icon”的图片搜索结果">
            <a:extLst>
              <a:ext uri="{FF2B5EF4-FFF2-40B4-BE49-F238E27FC236}">
                <a16:creationId xmlns:a16="http://schemas.microsoft.com/office/drawing/2014/main" id="{1E242077-1705-4EFD-8BBD-2E7262945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293" y="3249585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“server icon”的图片搜索结果">
            <a:extLst>
              <a:ext uri="{FF2B5EF4-FFF2-40B4-BE49-F238E27FC236}">
                <a16:creationId xmlns:a16="http://schemas.microsoft.com/office/drawing/2014/main" id="{32B8C67B-D766-40A4-ABD3-E05CC3E28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293" y="4361713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41697C5D-A59F-4828-9446-6FA37A3B8249}"/>
              </a:ext>
            </a:extLst>
          </p:cNvPr>
          <p:cNvSpPr/>
          <p:nvPr/>
        </p:nvSpPr>
        <p:spPr>
          <a:xfrm>
            <a:off x="9870882" y="2858670"/>
            <a:ext cx="45719" cy="365169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8A0CBD6-DAD4-48B5-8165-FC3CDDEC8E7C}"/>
              </a:ext>
            </a:extLst>
          </p:cNvPr>
          <p:cNvSpPr txBox="1"/>
          <p:nvPr/>
        </p:nvSpPr>
        <p:spPr>
          <a:xfrm>
            <a:off x="5239254" y="3473443"/>
            <a:ext cx="2353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leader-replica 1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F82441F-1FF9-402A-87D2-BD36CFC78942}"/>
              </a:ext>
            </a:extLst>
          </p:cNvPr>
          <p:cNvSpPr txBox="1"/>
          <p:nvPr/>
        </p:nvSpPr>
        <p:spPr>
          <a:xfrm>
            <a:off x="6166039" y="4666365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pic>
        <p:nvPicPr>
          <p:cNvPr id="12" name="Picture 4" descr="“server icon”的图片搜索结果">
            <a:extLst>
              <a:ext uri="{FF2B5EF4-FFF2-40B4-BE49-F238E27FC236}">
                <a16:creationId xmlns:a16="http://schemas.microsoft.com/office/drawing/2014/main" id="{8BD2E9D5-F289-4CD0-91CA-31BD9A3CC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412" y="5558527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0284BD65-DC85-4F96-B356-0B676564944B}"/>
              </a:ext>
            </a:extLst>
          </p:cNvPr>
          <p:cNvSpPr txBox="1"/>
          <p:nvPr/>
        </p:nvSpPr>
        <p:spPr>
          <a:xfrm>
            <a:off x="6154607" y="5778493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42D195C-0987-4CAC-A851-DA202A91AB34}"/>
              </a:ext>
            </a:extLst>
          </p:cNvPr>
          <p:cNvSpPr txBox="1"/>
          <p:nvPr/>
        </p:nvSpPr>
        <p:spPr>
          <a:xfrm>
            <a:off x="8486142" y="2703540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D7EE25C-8320-472C-BFBF-DDBBE9FAB9CA}"/>
              </a:ext>
            </a:extLst>
          </p:cNvPr>
          <p:cNvSpPr txBox="1"/>
          <p:nvPr/>
        </p:nvSpPr>
        <p:spPr>
          <a:xfrm>
            <a:off x="10074450" y="2703540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4878387B-6CFC-4B62-8B99-91F0E687F58B}"/>
                  </a:ext>
                </a:extLst>
              </p:cNvPr>
              <p:cNvSpPr/>
              <p:nvPr/>
            </p:nvSpPr>
            <p:spPr>
              <a:xfrm>
                <a:off x="10184741" y="3504622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4878387B-6CFC-4B62-8B99-91F0E687F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741" y="3504622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7698BC1-9CB2-4446-BCA9-6AC08E34CCDE}"/>
                  </a:ext>
                </a:extLst>
              </p:cNvPr>
              <p:cNvSpPr/>
              <p:nvPr/>
            </p:nvSpPr>
            <p:spPr>
              <a:xfrm>
                <a:off x="10184741" y="4634824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7698BC1-9CB2-4446-BCA9-6AC08E34CC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741" y="4634824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3125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7059E44-B805-46A9-97D6-FCCBD2258400}"/>
                  </a:ext>
                </a:extLst>
              </p:cNvPr>
              <p:cNvSpPr/>
              <p:nvPr/>
            </p:nvSpPr>
            <p:spPr>
              <a:xfrm>
                <a:off x="10184741" y="5831638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7059E44-B805-46A9-97D6-FCCBD22584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741" y="5831638"/>
                <a:ext cx="377952" cy="345940"/>
              </a:xfrm>
              <a:prstGeom prst="roundRect">
                <a:avLst/>
              </a:prstGeom>
              <a:blipFill>
                <a:blip r:embed="rId5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“computer icon”的图片搜索结果">
            <a:extLst>
              <a:ext uri="{FF2B5EF4-FFF2-40B4-BE49-F238E27FC236}">
                <a16:creationId xmlns:a16="http://schemas.microsoft.com/office/drawing/2014/main" id="{3ABFBF23-DBE7-4390-BD28-640754C79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398" y="3367406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箭头: 右 19">
            <a:extLst>
              <a:ext uri="{FF2B5EF4-FFF2-40B4-BE49-F238E27FC236}">
                <a16:creationId xmlns:a16="http://schemas.microsoft.com/office/drawing/2014/main" id="{3E5CC596-CC72-4868-92D4-550C438CA25A}"/>
              </a:ext>
            </a:extLst>
          </p:cNvPr>
          <p:cNvSpPr/>
          <p:nvPr/>
        </p:nvSpPr>
        <p:spPr>
          <a:xfrm>
            <a:off x="3596632" y="3659022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F279638-3B85-4B8A-9DAE-16544361470A}"/>
                  </a:ext>
                </a:extLst>
              </p:cNvPr>
              <p:cNvSpPr txBox="1"/>
              <p:nvPr/>
            </p:nvSpPr>
            <p:spPr>
              <a:xfrm>
                <a:off x="3364575" y="3217079"/>
                <a:ext cx="19363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F279638-3B85-4B8A-9DAE-165443614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575" y="3217079"/>
                <a:ext cx="1936326" cy="461665"/>
              </a:xfrm>
              <a:prstGeom prst="rect">
                <a:avLst/>
              </a:prstGeom>
              <a:blipFill>
                <a:blip r:embed="rId7"/>
                <a:stretch>
                  <a:fillRect l="-5031"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6F5D0740-A937-4EFA-B123-61C7F91F362F}"/>
                  </a:ext>
                </a:extLst>
              </p:cNvPr>
              <p:cNvSpPr/>
              <p:nvPr/>
            </p:nvSpPr>
            <p:spPr>
              <a:xfrm>
                <a:off x="8894233" y="3504622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6F5D0740-A937-4EFA-B123-61C7F91F36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4233" y="3504622"/>
                <a:ext cx="377952" cy="345940"/>
              </a:xfrm>
              <a:prstGeom prst="roundRect">
                <a:avLst/>
              </a:prstGeom>
              <a:blipFill>
                <a:blip r:embed="rId8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125940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Consistency-Aware Durability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Notice that most consistency models care about what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reads</a:t>
            </a:r>
            <a:r>
              <a:rPr lang="en-US" altLang="zh-CN" dirty="0"/>
              <a:t> see</a:t>
            </a:r>
          </a:p>
          <a:p>
            <a:pPr marL="0" indent="0">
              <a:buNone/>
            </a:pPr>
            <a:r>
              <a:rPr lang="en-US" altLang="zh-CN" dirty="0"/>
              <a:t>However, most durability model focus on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writes</a:t>
            </a:r>
          </a:p>
          <a:p>
            <a:pPr marL="0" indent="0">
              <a:buNone/>
            </a:pPr>
            <a:r>
              <a:rPr lang="en-US" altLang="zh-CN" dirty="0"/>
              <a:t>Key idea: CAD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shifts</a:t>
            </a:r>
            <a:r>
              <a:rPr lang="en-US" altLang="zh-CN" dirty="0"/>
              <a:t> the point of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durability</a:t>
            </a:r>
            <a:r>
              <a:rPr lang="en-US" altLang="zh-CN" dirty="0"/>
              <a:t> to reads from writes</a:t>
            </a: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Picture 4" descr="“server icon”的图片搜索结果">
            <a:extLst>
              <a:ext uri="{FF2B5EF4-FFF2-40B4-BE49-F238E27FC236}">
                <a16:creationId xmlns:a16="http://schemas.microsoft.com/office/drawing/2014/main" id="{1E242077-1705-4EFD-8BBD-2E7262945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293" y="3249585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“server icon”的图片搜索结果">
            <a:extLst>
              <a:ext uri="{FF2B5EF4-FFF2-40B4-BE49-F238E27FC236}">
                <a16:creationId xmlns:a16="http://schemas.microsoft.com/office/drawing/2014/main" id="{32B8C67B-D766-40A4-ABD3-E05CC3E28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293" y="4361713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41697C5D-A59F-4828-9446-6FA37A3B8249}"/>
              </a:ext>
            </a:extLst>
          </p:cNvPr>
          <p:cNvSpPr/>
          <p:nvPr/>
        </p:nvSpPr>
        <p:spPr>
          <a:xfrm>
            <a:off x="9870882" y="2858670"/>
            <a:ext cx="45719" cy="365169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8A0CBD6-DAD4-48B5-8165-FC3CDDEC8E7C}"/>
              </a:ext>
            </a:extLst>
          </p:cNvPr>
          <p:cNvSpPr txBox="1"/>
          <p:nvPr/>
        </p:nvSpPr>
        <p:spPr>
          <a:xfrm>
            <a:off x="5239254" y="3473443"/>
            <a:ext cx="2353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leader-replica 1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F82441F-1FF9-402A-87D2-BD36CFC78942}"/>
              </a:ext>
            </a:extLst>
          </p:cNvPr>
          <p:cNvSpPr txBox="1"/>
          <p:nvPr/>
        </p:nvSpPr>
        <p:spPr>
          <a:xfrm>
            <a:off x="6166039" y="4666365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pic>
        <p:nvPicPr>
          <p:cNvPr id="12" name="Picture 4" descr="“server icon”的图片搜索结果">
            <a:extLst>
              <a:ext uri="{FF2B5EF4-FFF2-40B4-BE49-F238E27FC236}">
                <a16:creationId xmlns:a16="http://schemas.microsoft.com/office/drawing/2014/main" id="{8BD2E9D5-F289-4CD0-91CA-31BD9A3CC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412" y="5558527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0284BD65-DC85-4F96-B356-0B676564944B}"/>
              </a:ext>
            </a:extLst>
          </p:cNvPr>
          <p:cNvSpPr txBox="1"/>
          <p:nvPr/>
        </p:nvSpPr>
        <p:spPr>
          <a:xfrm>
            <a:off x="6154607" y="5778493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42D195C-0987-4CAC-A851-DA202A91AB34}"/>
              </a:ext>
            </a:extLst>
          </p:cNvPr>
          <p:cNvSpPr txBox="1"/>
          <p:nvPr/>
        </p:nvSpPr>
        <p:spPr>
          <a:xfrm>
            <a:off x="8486142" y="2703540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D7EE25C-8320-472C-BFBF-DDBBE9FAB9CA}"/>
              </a:ext>
            </a:extLst>
          </p:cNvPr>
          <p:cNvSpPr txBox="1"/>
          <p:nvPr/>
        </p:nvSpPr>
        <p:spPr>
          <a:xfrm>
            <a:off x="10074450" y="2703540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4878387B-6CFC-4B62-8B99-91F0E687F58B}"/>
                  </a:ext>
                </a:extLst>
              </p:cNvPr>
              <p:cNvSpPr/>
              <p:nvPr/>
            </p:nvSpPr>
            <p:spPr>
              <a:xfrm>
                <a:off x="10184741" y="3504622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4878387B-6CFC-4B62-8B99-91F0E687F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741" y="3504622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7698BC1-9CB2-4446-BCA9-6AC08E34CCDE}"/>
                  </a:ext>
                </a:extLst>
              </p:cNvPr>
              <p:cNvSpPr/>
              <p:nvPr/>
            </p:nvSpPr>
            <p:spPr>
              <a:xfrm>
                <a:off x="10184741" y="4634824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7698BC1-9CB2-4446-BCA9-6AC08E34CC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741" y="4634824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3125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7059E44-B805-46A9-97D6-FCCBD2258400}"/>
                  </a:ext>
                </a:extLst>
              </p:cNvPr>
              <p:cNvSpPr/>
              <p:nvPr/>
            </p:nvSpPr>
            <p:spPr>
              <a:xfrm>
                <a:off x="10184741" y="5831638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7059E44-B805-46A9-97D6-FCCBD22584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741" y="5831638"/>
                <a:ext cx="377952" cy="345940"/>
              </a:xfrm>
              <a:prstGeom prst="roundRect">
                <a:avLst/>
              </a:prstGeom>
              <a:blipFill>
                <a:blip r:embed="rId5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“computer icon”的图片搜索结果">
            <a:extLst>
              <a:ext uri="{FF2B5EF4-FFF2-40B4-BE49-F238E27FC236}">
                <a16:creationId xmlns:a16="http://schemas.microsoft.com/office/drawing/2014/main" id="{3ABFBF23-DBE7-4390-BD28-640754C79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398" y="3367406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箭头: 右 19">
            <a:extLst>
              <a:ext uri="{FF2B5EF4-FFF2-40B4-BE49-F238E27FC236}">
                <a16:creationId xmlns:a16="http://schemas.microsoft.com/office/drawing/2014/main" id="{3E5CC596-CC72-4868-92D4-550C438CA25A}"/>
              </a:ext>
            </a:extLst>
          </p:cNvPr>
          <p:cNvSpPr/>
          <p:nvPr/>
        </p:nvSpPr>
        <p:spPr>
          <a:xfrm>
            <a:off x="3596632" y="3659022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F279638-3B85-4B8A-9DAE-16544361470A}"/>
                  </a:ext>
                </a:extLst>
              </p:cNvPr>
              <p:cNvSpPr txBox="1"/>
              <p:nvPr/>
            </p:nvSpPr>
            <p:spPr>
              <a:xfrm>
                <a:off x="3364575" y="3217079"/>
                <a:ext cx="19363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F279638-3B85-4B8A-9DAE-165443614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575" y="3217079"/>
                <a:ext cx="1936326" cy="461665"/>
              </a:xfrm>
              <a:prstGeom prst="rect">
                <a:avLst/>
              </a:prstGeom>
              <a:blipFill>
                <a:blip r:embed="rId7"/>
                <a:stretch>
                  <a:fillRect l="-5031"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6F5D0740-A937-4EFA-B123-61C7F91F362F}"/>
                  </a:ext>
                </a:extLst>
              </p:cNvPr>
              <p:cNvSpPr/>
              <p:nvPr/>
            </p:nvSpPr>
            <p:spPr>
              <a:xfrm>
                <a:off x="8894233" y="3504622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6F5D0740-A937-4EFA-B123-61C7F91F36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4233" y="3504622"/>
                <a:ext cx="377952" cy="345940"/>
              </a:xfrm>
              <a:prstGeom prst="roundRect">
                <a:avLst/>
              </a:prstGeom>
              <a:blipFill>
                <a:blip r:embed="rId8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箭头: 右 22">
            <a:extLst>
              <a:ext uri="{FF2B5EF4-FFF2-40B4-BE49-F238E27FC236}">
                <a16:creationId xmlns:a16="http://schemas.microsoft.com/office/drawing/2014/main" id="{BF843487-5EFE-464E-AB1E-80F9CE4FA4BB}"/>
              </a:ext>
            </a:extLst>
          </p:cNvPr>
          <p:cNvSpPr/>
          <p:nvPr/>
        </p:nvSpPr>
        <p:spPr>
          <a:xfrm rot="10800000">
            <a:off x="3572270" y="3844752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085FCBF-AACE-493A-AE91-6B389342DD7F}"/>
              </a:ext>
            </a:extLst>
          </p:cNvPr>
          <p:cNvSpPr txBox="1"/>
          <p:nvPr/>
        </p:nvSpPr>
        <p:spPr>
          <a:xfrm>
            <a:off x="3960725" y="3949796"/>
            <a:ext cx="72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ACK</a:t>
            </a:r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B7FD868-DA28-438E-897D-EF0B357ED13C}"/>
              </a:ext>
            </a:extLst>
          </p:cNvPr>
          <p:cNvSpPr txBox="1"/>
          <p:nvPr/>
        </p:nvSpPr>
        <p:spPr>
          <a:xfrm>
            <a:off x="409721" y="3051070"/>
            <a:ext cx="1567071" cy="13849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Delay durability of writes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12964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Consistency-Aware Durability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Notice that most consistency models care about what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reads</a:t>
            </a:r>
            <a:r>
              <a:rPr lang="en-US" altLang="zh-CN" dirty="0"/>
              <a:t> see</a:t>
            </a:r>
          </a:p>
          <a:p>
            <a:pPr marL="0" indent="0">
              <a:buNone/>
            </a:pPr>
            <a:r>
              <a:rPr lang="en-US" altLang="zh-CN" dirty="0"/>
              <a:t>However, most durability model focus on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writes</a:t>
            </a:r>
          </a:p>
          <a:p>
            <a:pPr marL="0" indent="0">
              <a:buNone/>
            </a:pPr>
            <a:r>
              <a:rPr lang="en-US" altLang="zh-CN" dirty="0"/>
              <a:t>Key idea: CAD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shifts</a:t>
            </a:r>
            <a:r>
              <a:rPr lang="en-US" altLang="zh-CN" dirty="0"/>
              <a:t> the point of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durability</a:t>
            </a:r>
            <a:r>
              <a:rPr lang="en-US" altLang="zh-CN" dirty="0"/>
              <a:t> to reads from writes</a:t>
            </a: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Picture 4" descr="“server icon”的图片搜索结果">
            <a:extLst>
              <a:ext uri="{FF2B5EF4-FFF2-40B4-BE49-F238E27FC236}">
                <a16:creationId xmlns:a16="http://schemas.microsoft.com/office/drawing/2014/main" id="{1E242077-1705-4EFD-8BBD-2E7262945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293" y="3249585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“server icon”的图片搜索结果">
            <a:extLst>
              <a:ext uri="{FF2B5EF4-FFF2-40B4-BE49-F238E27FC236}">
                <a16:creationId xmlns:a16="http://schemas.microsoft.com/office/drawing/2014/main" id="{32B8C67B-D766-40A4-ABD3-E05CC3E28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293" y="4361713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41697C5D-A59F-4828-9446-6FA37A3B8249}"/>
              </a:ext>
            </a:extLst>
          </p:cNvPr>
          <p:cNvSpPr/>
          <p:nvPr/>
        </p:nvSpPr>
        <p:spPr>
          <a:xfrm>
            <a:off x="9870882" y="2858670"/>
            <a:ext cx="45719" cy="365169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8A0CBD6-DAD4-48B5-8165-FC3CDDEC8E7C}"/>
              </a:ext>
            </a:extLst>
          </p:cNvPr>
          <p:cNvSpPr txBox="1"/>
          <p:nvPr/>
        </p:nvSpPr>
        <p:spPr>
          <a:xfrm>
            <a:off x="5239254" y="3473443"/>
            <a:ext cx="2353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leader-replica 1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F82441F-1FF9-402A-87D2-BD36CFC78942}"/>
              </a:ext>
            </a:extLst>
          </p:cNvPr>
          <p:cNvSpPr txBox="1"/>
          <p:nvPr/>
        </p:nvSpPr>
        <p:spPr>
          <a:xfrm>
            <a:off x="6166039" y="4666365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pic>
        <p:nvPicPr>
          <p:cNvPr id="12" name="Picture 4" descr="“server icon”的图片搜索结果">
            <a:extLst>
              <a:ext uri="{FF2B5EF4-FFF2-40B4-BE49-F238E27FC236}">
                <a16:creationId xmlns:a16="http://schemas.microsoft.com/office/drawing/2014/main" id="{8BD2E9D5-F289-4CD0-91CA-31BD9A3CC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412" y="5558527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0284BD65-DC85-4F96-B356-0B676564944B}"/>
              </a:ext>
            </a:extLst>
          </p:cNvPr>
          <p:cNvSpPr txBox="1"/>
          <p:nvPr/>
        </p:nvSpPr>
        <p:spPr>
          <a:xfrm>
            <a:off x="6154607" y="5778493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42D195C-0987-4CAC-A851-DA202A91AB34}"/>
              </a:ext>
            </a:extLst>
          </p:cNvPr>
          <p:cNvSpPr txBox="1"/>
          <p:nvPr/>
        </p:nvSpPr>
        <p:spPr>
          <a:xfrm>
            <a:off x="8486142" y="2703540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D7EE25C-8320-472C-BFBF-DDBBE9FAB9CA}"/>
              </a:ext>
            </a:extLst>
          </p:cNvPr>
          <p:cNvSpPr txBox="1"/>
          <p:nvPr/>
        </p:nvSpPr>
        <p:spPr>
          <a:xfrm>
            <a:off x="10074450" y="2703540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4878387B-6CFC-4B62-8B99-91F0E687F58B}"/>
                  </a:ext>
                </a:extLst>
              </p:cNvPr>
              <p:cNvSpPr/>
              <p:nvPr/>
            </p:nvSpPr>
            <p:spPr>
              <a:xfrm>
                <a:off x="10184741" y="3504622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4878387B-6CFC-4B62-8B99-91F0E687F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741" y="3504622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7698BC1-9CB2-4446-BCA9-6AC08E34CCDE}"/>
                  </a:ext>
                </a:extLst>
              </p:cNvPr>
              <p:cNvSpPr/>
              <p:nvPr/>
            </p:nvSpPr>
            <p:spPr>
              <a:xfrm>
                <a:off x="10184741" y="4634824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7698BC1-9CB2-4446-BCA9-6AC08E34CC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741" y="4634824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3125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7059E44-B805-46A9-97D6-FCCBD2258400}"/>
                  </a:ext>
                </a:extLst>
              </p:cNvPr>
              <p:cNvSpPr/>
              <p:nvPr/>
            </p:nvSpPr>
            <p:spPr>
              <a:xfrm>
                <a:off x="10184741" y="5831638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7059E44-B805-46A9-97D6-FCCBD22584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741" y="5831638"/>
                <a:ext cx="377952" cy="345940"/>
              </a:xfrm>
              <a:prstGeom prst="roundRect">
                <a:avLst/>
              </a:prstGeom>
              <a:blipFill>
                <a:blip r:embed="rId5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“computer icon”的图片搜索结果">
            <a:extLst>
              <a:ext uri="{FF2B5EF4-FFF2-40B4-BE49-F238E27FC236}">
                <a16:creationId xmlns:a16="http://schemas.microsoft.com/office/drawing/2014/main" id="{3ABFBF23-DBE7-4390-BD28-640754C79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398" y="3367406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箭头: 右 19">
            <a:extLst>
              <a:ext uri="{FF2B5EF4-FFF2-40B4-BE49-F238E27FC236}">
                <a16:creationId xmlns:a16="http://schemas.microsoft.com/office/drawing/2014/main" id="{3E5CC596-CC72-4868-92D4-550C438CA25A}"/>
              </a:ext>
            </a:extLst>
          </p:cNvPr>
          <p:cNvSpPr/>
          <p:nvPr/>
        </p:nvSpPr>
        <p:spPr>
          <a:xfrm>
            <a:off x="3596632" y="3659022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F279638-3B85-4B8A-9DAE-16544361470A}"/>
                  </a:ext>
                </a:extLst>
              </p:cNvPr>
              <p:cNvSpPr txBox="1"/>
              <p:nvPr/>
            </p:nvSpPr>
            <p:spPr>
              <a:xfrm>
                <a:off x="3364575" y="3217079"/>
                <a:ext cx="19363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F279638-3B85-4B8A-9DAE-165443614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575" y="3217079"/>
                <a:ext cx="1936326" cy="461665"/>
              </a:xfrm>
              <a:prstGeom prst="rect">
                <a:avLst/>
              </a:prstGeom>
              <a:blipFill>
                <a:blip r:embed="rId7"/>
                <a:stretch>
                  <a:fillRect l="-5031"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6F5D0740-A937-4EFA-B123-61C7F91F362F}"/>
                  </a:ext>
                </a:extLst>
              </p:cNvPr>
              <p:cNvSpPr/>
              <p:nvPr/>
            </p:nvSpPr>
            <p:spPr>
              <a:xfrm>
                <a:off x="8894233" y="3504622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6F5D0740-A937-4EFA-B123-61C7F91F36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4233" y="3504622"/>
                <a:ext cx="377952" cy="345940"/>
              </a:xfrm>
              <a:prstGeom prst="roundRect">
                <a:avLst/>
              </a:prstGeom>
              <a:blipFill>
                <a:blip r:embed="rId8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箭头: 右 22">
            <a:extLst>
              <a:ext uri="{FF2B5EF4-FFF2-40B4-BE49-F238E27FC236}">
                <a16:creationId xmlns:a16="http://schemas.microsoft.com/office/drawing/2014/main" id="{BF843487-5EFE-464E-AB1E-80F9CE4FA4BB}"/>
              </a:ext>
            </a:extLst>
          </p:cNvPr>
          <p:cNvSpPr/>
          <p:nvPr/>
        </p:nvSpPr>
        <p:spPr>
          <a:xfrm rot="10800000">
            <a:off x="3572270" y="3844752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085FCBF-AACE-493A-AE91-6B389342DD7F}"/>
              </a:ext>
            </a:extLst>
          </p:cNvPr>
          <p:cNvSpPr txBox="1"/>
          <p:nvPr/>
        </p:nvSpPr>
        <p:spPr>
          <a:xfrm>
            <a:off x="3960725" y="3949796"/>
            <a:ext cx="72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ACK</a:t>
            </a:r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B7FD868-DA28-438E-897D-EF0B357ED13C}"/>
              </a:ext>
            </a:extLst>
          </p:cNvPr>
          <p:cNvSpPr txBox="1"/>
          <p:nvPr/>
        </p:nvSpPr>
        <p:spPr>
          <a:xfrm>
            <a:off x="409721" y="3051070"/>
            <a:ext cx="1567071" cy="13849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Delay durability of writes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pic>
        <p:nvPicPr>
          <p:cNvPr id="26" name="Picture 2" descr="“computer icon”的图片搜索结果">
            <a:extLst>
              <a:ext uri="{FF2B5EF4-FFF2-40B4-BE49-F238E27FC236}">
                <a16:creationId xmlns:a16="http://schemas.microsoft.com/office/drawing/2014/main" id="{4AE432A2-2007-4CF0-8FD7-20322525B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398" y="4846124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箭头: 右 26">
            <a:extLst>
              <a:ext uri="{FF2B5EF4-FFF2-40B4-BE49-F238E27FC236}">
                <a16:creationId xmlns:a16="http://schemas.microsoft.com/office/drawing/2014/main" id="{767ADEA8-75BB-44F1-A479-8D7A680C401A}"/>
              </a:ext>
            </a:extLst>
          </p:cNvPr>
          <p:cNvSpPr/>
          <p:nvPr/>
        </p:nvSpPr>
        <p:spPr>
          <a:xfrm>
            <a:off x="3562734" y="5116716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C70720C-CC08-4ED5-B875-425F7F04CE4D}"/>
              </a:ext>
            </a:extLst>
          </p:cNvPr>
          <p:cNvSpPr txBox="1"/>
          <p:nvPr/>
        </p:nvSpPr>
        <p:spPr>
          <a:xfrm>
            <a:off x="3637185" y="4621730"/>
            <a:ext cx="1041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Read 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746626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Consistency-Aware Durability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Notice that most consistency models care about what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reads</a:t>
            </a:r>
            <a:r>
              <a:rPr lang="en-US" altLang="zh-CN" dirty="0"/>
              <a:t> see</a:t>
            </a:r>
          </a:p>
          <a:p>
            <a:pPr marL="0" indent="0">
              <a:buNone/>
            </a:pPr>
            <a:r>
              <a:rPr lang="en-US" altLang="zh-CN" dirty="0"/>
              <a:t>However, most durability model focus on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writes</a:t>
            </a:r>
          </a:p>
          <a:p>
            <a:pPr marL="0" indent="0">
              <a:buNone/>
            </a:pPr>
            <a:r>
              <a:rPr lang="en-US" altLang="zh-CN" dirty="0"/>
              <a:t>Key idea: CAD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shifts</a:t>
            </a:r>
            <a:r>
              <a:rPr lang="en-US" altLang="zh-CN" dirty="0"/>
              <a:t> the point of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durability</a:t>
            </a:r>
            <a:r>
              <a:rPr lang="en-US" altLang="zh-CN" dirty="0"/>
              <a:t> to reads from writes</a:t>
            </a: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Picture 4" descr="“server icon”的图片搜索结果">
            <a:extLst>
              <a:ext uri="{FF2B5EF4-FFF2-40B4-BE49-F238E27FC236}">
                <a16:creationId xmlns:a16="http://schemas.microsoft.com/office/drawing/2014/main" id="{1E242077-1705-4EFD-8BBD-2E7262945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293" y="3249585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“server icon”的图片搜索结果">
            <a:extLst>
              <a:ext uri="{FF2B5EF4-FFF2-40B4-BE49-F238E27FC236}">
                <a16:creationId xmlns:a16="http://schemas.microsoft.com/office/drawing/2014/main" id="{32B8C67B-D766-40A4-ABD3-E05CC3E28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293" y="4361713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41697C5D-A59F-4828-9446-6FA37A3B8249}"/>
              </a:ext>
            </a:extLst>
          </p:cNvPr>
          <p:cNvSpPr/>
          <p:nvPr/>
        </p:nvSpPr>
        <p:spPr>
          <a:xfrm>
            <a:off x="9870882" y="2858670"/>
            <a:ext cx="45719" cy="365169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8A0CBD6-DAD4-48B5-8165-FC3CDDEC8E7C}"/>
              </a:ext>
            </a:extLst>
          </p:cNvPr>
          <p:cNvSpPr txBox="1"/>
          <p:nvPr/>
        </p:nvSpPr>
        <p:spPr>
          <a:xfrm>
            <a:off x="5239254" y="3473443"/>
            <a:ext cx="2353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leader-replica 1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F82441F-1FF9-402A-87D2-BD36CFC78942}"/>
              </a:ext>
            </a:extLst>
          </p:cNvPr>
          <p:cNvSpPr txBox="1"/>
          <p:nvPr/>
        </p:nvSpPr>
        <p:spPr>
          <a:xfrm>
            <a:off x="6166039" y="4666365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pic>
        <p:nvPicPr>
          <p:cNvPr id="12" name="Picture 4" descr="“server icon”的图片搜索结果">
            <a:extLst>
              <a:ext uri="{FF2B5EF4-FFF2-40B4-BE49-F238E27FC236}">
                <a16:creationId xmlns:a16="http://schemas.microsoft.com/office/drawing/2014/main" id="{8BD2E9D5-F289-4CD0-91CA-31BD9A3CC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412" y="5558527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0284BD65-DC85-4F96-B356-0B676564944B}"/>
              </a:ext>
            </a:extLst>
          </p:cNvPr>
          <p:cNvSpPr txBox="1"/>
          <p:nvPr/>
        </p:nvSpPr>
        <p:spPr>
          <a:xfrm>
            <a:off x="6154607" y="5778493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42D195C-0987-4CAC-A851-DA202A91AB34}"/>
              </a:ext>
            </a:extLst>
          </p:cNvPr>
          <p:cNvSpPr txBox="1"/>
          <p:nvPr/>
        </p:nvSpPr>
        <p:spPr>
          <a:xfrm>
            <a:off x="8486142" y="2703540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D7EE25C-8320-472C-BFBF-DDBBE9FAB9CA}"/>
              </a:ext>
            </a:extLst>
          </p:cNvPr>
          <p:cNvSpPr txBox="1"/>
          <p:nvPr/>
        </p:nvSpPr>
        <p:spPr>
          <a:xfrm>
            <a:off x="10074450" y="2703540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4878387B-6CFC-4B62-8B99-91F0E687F58B}"/>
                  </a:ext>
                </a:extLst>
              </p:cNvPr>
              <p:cNvSpPr/>
              <p:nvPr/>
            </p:nvSpPr>
            <p:spPr>
              <a:xfrm>
                <a:off x="10184741" y="3504622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4878387B-6CFC-4B62-8B99-91F0E687F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741" y="3504622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7698BC1-9CB2-4446-BCA9-6AC08E34CCDE}"/>
                  </a:ext>
                </a:extLst>
              </p:cNvPr>
              <p:cNvSpPr/>
              <p:nvPr/>
            </p:nvSpPr>
            <p:spPr>
              <a:xfrm>
                <a:off x="10184741" y="4634824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7698BC1-9CB2-4446-BCA9-6AC08E34CC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741" y="4634824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3125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7059E44-B805-46A9-97D6-FCCBD2258400}"/>
                  </a:ext>
                </a:extLst>
              </p:cNvPr>
              <p:cNvSpPr/>
              <p:nvPr/>
            </p:nvSpPr>
            <p:spPr>
              <a:xfrm>
                <a:off x="10184741" y="5831638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7059E44-B805-46A9-97D6-FCCBD22584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741" y="5831638"/>
                <a:ext cx="377952" cy="345940"/>
              </a:xfrm>
              <a:prstGeom prst="roundRect">
                <a:avLst/>
              </a:prstGeom>
              <a:blipFill>
                <a:blip r:embed="rId5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“computer icon”的图片搜索结果">
            <a:extLst>
              <a:ext uri="{FF2B5EF4-FFF2-40B4-BE49-F238E27FC236}">
                <a16:creationId xmlns:a16="http://schemas.microsoft.com/office/drawing/2014/main" id="{3ABFBF23-DBE7-4390-BD28-640754C79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398" y="3367406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箭头: 右 19">
            <a:extLst>
              <a:ext uri="{FF2B5EF4-FFF2-40B4-BE49-F238E27FC236}">
                <a16:creationId xmlns:a16="http://schemas.microsoft.com/office/drawing/2014/main" id="{3E5CC596-CC72-4868-92D4-550C438CA25A}"/>
              </a:ext>
            </a:extLst>
          </p:cNvPr>
          <p:cNvSpPr/>
          <p:nvPr/>
        </p:nvSpPr>
        <p:spPr>
          <a:xfrm>
            <a:off x="3596632" y="3659022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F279638-3B85-4B8A-9DAE-16544361470A}"/>
                  </a:ext>
                </a:extLst>
              </p:cNvPr>
              <p:cNvSpPr txBox="1"/>
              <p:nvPr/>
            </p:nvSpPr>
            <p:spPr>
              <a:xfrm>
                <a:off x="3364575" y="3217079"/>
                <a:ext cx="19363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F279638-3B85-4B8A-9DAE-165443614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575" y="3217079"/>
                <a:ext cx="1936326" cy="461665"/>
              </a:xfrm>
              <a:prstGeom prst="rect">
                <a:avLst/>
              </a:prstGeom>
              <a:blipFill>
                <a:blip r:embed="rId7"/>
                <a:stretch>
                  <a:fillRect l="-5031"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6F5D0740-A937-4EFA-B123-61C7F91F362F}"/>
                  </a:ext>
                </a:extLst>
              </p:cNvPr>
              <p:cNvSpPr/>
              <p:nvPr/>
            </p:nvSpPr>
            <p:spPr>
              <a:xfrm>
                <a:off x="8894233" y="3504622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6F5D0740-A937-4EFA-B123-61C7F91F36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4233" y="3504622"/>
                <a:ext cx="377952" cy="345940"/>
              </a:xfrm>
              <a:prstGeom prst="roundRect">
                <a:avLst/>
              </a:prstGeom>
              <a:blipFill>
                <a:blip r:embed="rId8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箭头: 右 22">
            <a:extLst>
              <a:ext uri="{FF2B5EF4-FFF2-40B4-BE49-F238E27FC236}">
                <a16:creationId xmlns:a16="http://schemas.microsoft.com/office/drawing/2014/main" id="{BF843487-5EFE-464E-AB1E-80F9CE4FA4BB}"/>
              </a:ext>
            </a:extLst>
          </p:cNvPr>
          <p:cNvSpPr/>
          <p:nvPr/>
        </p:nvSpPr>
        <p:spPr>
          <a:xfrm rot="10800000">
            <a:off x="3572270" y="3844752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085FCBF-AACE-493A-AE91-6B389342DD7F}"/>
              </a:ext>
            </a:extLst>
          </p:cNvPr>
          <p:cNvSpPr txBox="1"/>
          <p:nvPr/>
        </p:nvSpPr>
        <p:spPr>
          <a:xfrm>
            <a:off x="3960725" y="3949796"/>
            <a:ext cx="72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ACK</a:t>
            </a:r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B7FD868-DA28-438E-897D-EF0B357ED13C}"/>
              </a:ext>
            </a:extLst>
          </p:cNvPr>
          <p:cNvSpPr txBox="1"/>
          <p:nvPr/>
        </p:nvSpPr>
        <p:spPr>
          <a:xfrm>
            <a:off x="409721" y="3051070"/>
            <a:ext cx="1567071" cy="13849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Delay durability of writes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pic>
        <p:nvPicPr>
          <p:cNvPr id="26" name="Picture 2" descr="“computer icon”的图片搜索结果">
            <a:extLst>
              <a:ext uri="{FF2B5EF4-FFF2-40B4-BE49-F238E27FC236}">
                <a16:creationId xmlns:a16="http://schemas.microsoft.com/office/drawing/2014/main" id="{4AE432A2-2007-4CF0-8FD7-20322525B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398" y="4846124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箭头: 右 26">
            <a:extLst>
              <a:ext uri="{FF2B5EF4-FFF2-40B4-BE49-F238E27FC236}">
                <a16:creationId xmlns:a16="http://schemas.microsoft.com/office/drawing/2014/main" id="{767ADEA8-75BB-44F1-A479-8D7A680C401A}"/>
              </a:ext>
            </a:extLst>
          </p:cNvPr>
          <p:cNvSpPr/>
          <p:nvPr/>
        </p:nvSpPr>
        <p:spPr>
          <a:xfrm>
            <a:off x="3562734" y="5116716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C70720C-CC08-4ED5-B875-425F7F04CE4D}"/>
              </a:ext>
            </a:extLst>
          </p:cNvPr>
          <p:cNvSpPr txBox="1"/>
          <p:nvPr/>
        </p:nvSpPr>
        <p:spPr>
          <a:xfrm>
            <a:off x="3637185" y="4621730"/>
            <a:ext cx="1041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Read a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58F30BB-291A-474A-BAC4-66FF192D4AA4}"/>
              </a:ext>
            </a:extLst>
          </p:cNvPr>
          <p:cNvSpPr txBox="1"/>
          <p:nvPr/>
        </p:nvSpPr>
        <p:spPr>
          <a:xfrm>
            <a:off x="409721" y="4734488"/>
            <a:ext cx="1628038" cy="13234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Make data durable before serving read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: 圆角 29">
                <a:extLst>
                  <a:ext uri="{FF2B5EF4-FFF2-40B4-BE49-F238E27FC236}">
                    <a16:creationId xmlns:a16="http://schemas.microsoft.com/office/drawing/2014/main" id="{F96434B5-35F3-4E83-9B6E-04208A841A1F}"/>
                  </a:ext>
                </a:extLst>
              </p:cNvPr>
              <p:cNvSpPr/>
              <p:nvPr/>
            </p:nvSpPr>
            <p:spPr>
              <a:xfrm>
                <a:off x="8897158" y="4634824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矩形: 圆角 29">
                <a:extLst>
                  <a:ext uri="{FF2B5EF4-FFF2-40B4-BE49-F238E27FC236}">
                    <a16:creationId xmlns:a16="http://schemas.microsoft.com/office/drawing/2014/main" id="{F96434B5-35F3-4E83-9B6E-04208A841A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7158" y="4634824"/>
                <a:ext cx="377952" cy="345940"/>
              </a:xfrm>
              <a:prstGeom prst="roundRect">
                <a:avLst/>
              </a:prstGeom>
              <a:blipFill>
                <a:blip r:embed="rId9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57009925-B374-4364-BB1E-BEA53EE9CC74}"/>
                  </a:ext>
                </a:extLst>
              </p:cNvPr>
              <p:cNvSpPr/>
              <p:nvPr/>
            </p:nvSpPr>
            <p:spPr>
              <a:xfrm>
                <a:off x="8874272" y="5831638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57009925-B374-4364-BB1E-BEA53EE9CC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4272" y="5831638"/>
                <a:ext cx="377952" cy="345940"/>
              </a:xfrm>
              <a:prstGeom prst="roundRect">
                <a:avLst/>
              </a:prstGeom>
              <a:blipFill>
                <a:blip r:embed="rId10"/>
                <a:stretch>
                  <a:fillRect l="-1563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996994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Consistency-Aware Durability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Notice that most consistency models care about what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reads</a:t>
            </a:r>
            <a:r>
              <a:rPr lang="en-US" altLang="zh-CN" dirty="0"/>
              <a:t> see</a:t>
            </a:r>
          </a:p>
          <a:p>
            <a:pPr marL="0" indent="0">
              <a:buNone/>
            </a:pPr>
            <a:r>
              <a:rPr lang="en-US" altLang="zh-CN" dirty="0"/>
              <a:t>However, most durability model focus on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writes</a:t>
            </a:r>
          </a:p>
          <a:p>
            <a:pPr marL="0" indent="0">
              <a:buNone/>
            </a:pPr>
            <a:r>
              <a:rPr lang="en-US" altLang="zh-CN" dirty="0"/>
              <a:t>Key idea: CAD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shifts</a:t>
            </a:r>
            <a:r>
              <a:rPr lang="en-US" altLang="zh-CN" dirty="0"/>
              <a:t> the point of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durability</a:t>
            </a:r>
            <a:r>
              <a:rPr lang="en-US" altLang="zh-CN" dirty="0"/>
              <a:t> to reads from writes</a:t>
            </a: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Picture 4" descr="“server icon”的图片搜索结果">
            <a:extLst>
              <a:ext uri="{FF2B5EF4-FFF2-40B4-BE49-F238E27FC236}">
                <a16:creationId xmlns:a16="http://schemas.microsoft.com/office/drawing/2014/main" id="{1E242077-1705-4EFD-8BBD-2E7262945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293" y="3249585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“server icon”的图片搜索结果">
            <a:extLst>
              <a:ext uri="{FF2B5EF4-FFF2-40B4-BE49-F238E27FC236}">
                <a16:creationId xmlns:a16="http://schemas.microsoft.com/office/drawing/2014/main" id="{32B8C67B-D766-40A4-ABD3-E05CC3E28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293" y="4361713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41697C5D-A59F-4828-9446-6FA37A3B8249}"/>
              </a:ext>
            </a:extLst>
          </p:cNvPr>
          <p:cNvSpPr/>
          <p:nvPr/>
        </p:nvSpPr>
        <p:spPr>
          <a:xfrm>
            <a:off x="9870882" y="2858670"/>
            <a:ext cx="45719" cy="365169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8A0CBD6-DAD4-48B5-8165-FC3CDDEC8E7C}"/>
              </a:ext>
            </a:extLst>
          </p:cNvPr>
          <p:cNvSpPr txBox="1"/>
          <p:nvPr/>
        </p:nvSpPr>
        <p:spPr>
          <a:xfrm>
            <a:off x="5239254" y="3473443"/>
            <a:ext cx="2353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leader-replica 1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F82441F-1FF9-402A-87D2-BD36CFC78942}"/>
              </a:ext>
            </a:extLst>
          </p:cNvPr>
          <p:cNvSpPr txBox="1"/>
          <p:nvPr/>
        </p:nvSpPr>
        <p:spPr>
          <a:xfrm>
            <a:off x="6166039" y="4666365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pic>
        <p:nvPicPr>
          <p:cNvPr id="12" name="Picture 4" descr="“server icon”的图片搜索结果">
            <a:extLst>
              <a:ext uri="{FF2B5EF4-FFF2-40B4-BE49-F238E27FC236}">
                <a16:creationId xmlns:a16="http://schemas.microsoft.com/office/drawing/2014/main" id="{8BD2E9D5-F289-4CD0-91CA-31BD9A3CC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412" y="5558527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0284BD65-DC85-4F96-B356-0B676564944B}"/>
              </a:ext>
            </a:extLst>
          </p:cNvPr>
          <p:cNvSpPr txBox="1"/>
          <p:nvPr/>
        </p:nvSpPr>
        <p:spPr>
          <a:xfrm>
            <a:off x="6154607" y="5778493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42D195C-0987-4CAC-A851-DA202A91AB34}"/>
              </a:ext>
            </a:extLst>
          </p:cNvPr>
          <p:cNvSpPr txBox="1"/>
          <p:nvPr/>
        </p:nvSpPr>
        <p:spPr>
          <a:xfrm>
            <a:off x="8486142" y="2703540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D7EE25C-8320-472C-BFBF-DDBBE9FAB9CA}"/>
              </a:ext>
            </a:extLst>
          </p:cNvPr>
          <p:cNvSpPr txBox="1"/>
          <p:nvPr/>
        </p:nvSpPr>
        <p:spPr>
          <a:xfrm>
            <a:off x="10074450" y="2703540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4878387B-6CFC-4B62-8B99-91F0E687F58B}"/>
                  </a:ext>
                </a:extLst>
              </p:cNvPr>
              <p:cNvSpPr/>
              <p:nvPr/>
            </p:nvSpPr>
            <p:spPr>
              <a:xfrm>
                <a:off x="10184741" y="3504622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4878387B-6CFC-4B62-8B99-91F0E687F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741" y="3504622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7698BC1-9CB2-4446-BCA9-6AC08E34CCDE}"/>
                  </a:ext>
                </a:extLst>
              </p:cNvPr>
              <p:cNvSpPr/>
              <p:nvPr/>
            </p:nvSpPr>
            <p:spPr>
              <a:xfrm>
                <a:off x="10184741" y="4634824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7698BC1-9CB2-4446-BCA9-6AC08E34CC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741" y="4634824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3125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7059E44-B805-46A9-97D6-FCCBD2258400}"/>
                  </a:ext>
                </a:extLst>
              </p:cNvPr>
              <p:cNvSpPr/>
              <p:nvPr/>
            </p:nvSpPr>
            <p:spPr>
              <a:xfrm>
                <a:off x="10184741" y="5831638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7059E44-B805-46A9-97D6-FCCBD22584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741" y="5831638"/>
                <a:ext cx="377952" cy="345940"/>
              </a:xfrm>
              <a:prstGeom prst="roundRect">
                <a:avLst/>
              </a:prstGeom>
              <a:blipFill>
                <a:blip r:embed="rId5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“computer icon”的图片搜索结果">
            <a:extLst>
              <a:ext uri="{FF2B5EF4-FFF2-40B4-BE49-F238E27FC236}">
                <a16:creationId xmlns:a16="http://schemas.microsoft.com/office/drawing/2014/main" id="{3ABFBF23-DBE7-4390-BD28-640754C79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398" y="3367406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箭头: 右 19">
            <a:extLst>
              <a:ext uri="{FF2B5EF4-FFF2-40B4-BE49-F238E27FC236}">
                <a16:creationId xmlns:a16="http://schemas.microsoft.com/office/drawing/2014/main" id="{3E5CC596-CC72-4868-92D4-550C438CA25A}"/>
              </a:ext>
            </a:extLst>
          </p:cNvPr>
          <p:cNvSpPr/>
          <p:nvPr/>
        </p:nvSpPr>
        <p:spPr>
          <a:xfrm>
            <a:off x="3596632" y="3659022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F279638-3B85-4B8A-9DAE-16544361470A}"/>
                  </a:ext>
                </a:extLst>
              </p:cNvPr>
              <p:cNvSpPr txBox="1"/>
              <p:nvPr/>
            </p:nvSpPr>
            <p:spPr>
              <a:xfrm>
                <a:off x="3364575" y="3217079"/>
                <a:ext cx="19363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F279638-3B85-4B8A-9DAE-165443614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575" y="3217079"/>
                <a:ext cx="1936326" cy="461665"/>
              </a:xfrm>
              <a:prstGeom prst="rect">
                <a:avLst/>
              </a:prstGeom>
              <a:blipFill>
                <a:blip r:embed="rId7"/>
                <a:stretch>
                  <a:fillRect l="-5031"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6F5D0740-A937-4EFA-B123-61C7F91F362F}"/>
                  </a:ext>
                </a:extLst>
              </p:cNvPr>
              <p:cNvSpPr/>
              <p:nvPr/>
            </p:nvSpPr>
            <p:spPr>
              <a:xfrm>
                <a:off x="10572717" y="3504622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6F5D0740-A937-4EFA-B123-61C7F91F36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717" y="3504622"/>
                <a:ext cx="377952" cy="345940"/>
              </a:xfrm>
              <a:prstGeom prst="roundRect">
                <a:avLst/>
              </a:prstGeom>
              <a:blipFill>
                <a:blip r:embed="rId8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箭头: 右 22">
            <a:extLst>
              <a:ext uri="{FF2B5EF4-FFF2-40B4-BE49-F238E27FC236}">
                <a16:creationId xmlns:a16="http://schemas.microsoft.com/office/drawing/2014/main" id="{BF843487-5EFE-464E-AB1E-80F9CE4FA4BB}"/>
              </a:ext>
            </a:extLst>
          </p:cNvPr>
          <p:cNvSpPr/>
          <p:nvPr/>
        </p:nvSpPr>
        <p:spPr>
          <a:xfrm rot="10800000">
            <a:off x="3572270" y="3844752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085FCBF-AACE-493A-AE91-6B389342DD7F}"/>
              </a:ext>
            </a:extLst>
          </p:cNvPr>
          <p:cNvSpPr txBox="1"/>
          <p:nvPr/>
        </p:nvSpPr>
        <p:spPr>
          <a:xfrm>
            <a:off x="3960725" y="3949796"/>
            <a:ext cx="72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ACK</a:t>
            </a:r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B7FD868-DA28-438E-897D-EF0B357ED13C}"/>
              </a:ext>
            </a:extLst>
          </p:cNvPr>
          <p:cNvSpPr txBox="1"/>
          <p:nvPr/>
        </p:nvSpPr>
        <p:spPr>
          <a:xfrm>
            <a:off x="409721" y="3051070"/>
            <a:ext cx="1567071" cy="13849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Delay durability of writes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pic>
        <p:nvPicPr>
          <p:cNvPr id="26" name="Picture 2" descr="“computer icon”的图片搜索结果">
            <a:extLst>
              <a:ext uri="{FF2B5EF4-FFF2-40B4-BE49-F238E27FC236}">
                <a16:creationId xmlns:a16="http://schemas.microsoft.com/office/drawing/2014/main" id="{4AE432A2-2007-4CF0-8FD7-20322525B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398" y="4846124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箭头: 右 26">
            <a:extLst>
              <a:ext uri="{FF2B5EF4-FFF2-40B4-BE49-F238E27FC236}">
                <a16:creationId xmlns:a16="http://schemas.microsoft.com/office/drawing/2014/main" id="{767ADEA8-75BB-44F1-A479-8D7A680C401A}"/>
              </a:ext>
            </a:extLst>
          </p:cNvPr>
          <p:cNvSpPr/>
          <p:nvPr/>
        </p:nvSpPr>
        <p:spPr>
          <a:xfrm>
            <a:off x="3562734" y="5116716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C70720C-CC08-4ED5-B875-425F7F04CE4D}"/>
              </a:ext>
            </a:extLst>
          </p:cNvPr>
          <p:cNvSpPr txBox="1"/>
          <p:nvPr/>
        </p:nvSpPr>
        <p:spPr>
          <a:xfrm>
            <a:off x="3637185" y="4621730"/>
            <a:ext cx="1041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Read a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58F30BB-291A-474A-BAC4-66FF192D4AA4}"/>
              </a:ext>
            </a:extLst>
          </p:cNvPr>
          <p:cNvSpPr txBox="1"/>
          <p:nvPr/>
        </p:nvSpPr>
        <p:spPr>
          <a:xfrm>
            <a:off x="409721" y="4734488"/>
            <a:ext cx="1628038" cy="13234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Make data durable before serving read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57009925-B374-4364-BB1E-BEA53EE9CC74}"/>
                  </a:ext>
                </a:extLst>
              </p:cNvPr>
              <p:cNvSpPr/>
              <p:nvPr/>
            </p:nvSpPr>
            <p:spPr>
              <a:xfrm>
                <a:off x="8874272" y="5831638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57009925-B374-4364-BB1E-BEA53EE9CC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4272" y="5831638"/>
                <a:ext cx="377952" cy="345940"/>
              </a:xfrm>
              <a:prstGeom prst="roundRect">
                <a:avLst/>
              </a:prstGeom>
              <a:blipFill>
                <a:blip r:embed="rId9"/>
                <a:stretch>
                  <a:fillRect l="-1563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: 圆角 31">
                <a:extLst>
                  <a:ext uri="{FF2B5EF4-FFF2-40B4-BE49-F238E27FC236}">
                    <a16:creationId xmlns:a16="http://schemas.microsoft.com/office/drawing/2014/main" id="{BF175EBD-2E94-4B57-B32C-08E6FFCA39C0}"/>
                  </a:ext>
                </a:extLst>
              </p:cNvPr>
              <p:cNvSpPr/>
              <p:nvPr/>
            </p:nvSpPr>
            <p:spPr>
              <a:xfrm>
                <a:off x="10562693" y="4634824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" name="矩形: 圆角 31">
                <a:extLst>
                  <a:ext uri="{FF2B5EF4-FFF2-40B4-BE49-F238E27FC236}">
                    <a16:creationId xmlns:a16="http://schemas.microsoft.com/office/drawing/2014/main" id="{BF175EBD-2E94-4B57-B32C-08E6FFCA39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2693" y="4634824"/>
                <a:ext cx="377952" cy="345940"/>
              </a:xfrm>
              <a:prstGeom prst="roundRect">
                <a:avLst/>
              </a:prstGeom>
              <a:blipFill>
                <a:blip r:embed="rId10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709984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Consistency-Aware Durability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Notice that most consistency models care about what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reads</a:t>
            </a:r>
            <a:r>
              <a:rPr lang="en-US" altLang="zh-CN" dirty="0"/>
              <a:t> see</a:t>
            </a:r>
          </a:p>
          <a:p>
            <a:pPr marL="0" indent="0">
              <a:buNone/>
            </a:pPr>
            <a:r>
              <a:rPr lang="en-US" altLang="zh-CN" dirty="0"/>
              <a:t>However, most durability model focus on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writes</a:t>
            </a:r>
          </a:p>
          <a:p>
            <a:pPr marL="0" indent="0">
              <a:buNone/>
            </a:pPr>
            <a:r>
              <a:rPr lang="en-US" altLang="zh-CN" dirty="0"/>
              <a:t>Key idea: CAD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shifts</a:t>
            </a:r>
            <a:r>
              <a:rPr lang="en-US" altLang="zh-CN" dirty="0"/>
              <a:t> the point of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durability</a:t>
            </a:r>
            <a:r>
              <a:rPr lang="en-US" altLang="zh-CN" dirty="0"/>
              <a:t> to reads from writes</a:t>
            </a: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Picture 4" descr="“server icon”的图片搜索结果">
            <a:extLst>
              <a:ext uri="{FF2B5EF4-FFF2-40B4-BE49-F238E27FC236}">
                <a16:creationId xmlns:a16="http://schemas.microsoft.com/office/drawing/2014/main" id="{1E242077-1705-4EFD-8BBD-2E7262945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293" y="3249585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“server icon”的图片搜索结果">
            <a:extLst>
              <a:ext uri="{FF2B5EF4-FFF2-40B4-BE49-F238E27FC236}">
                <a16:creationId xmlns:a16="http://schemas.microsoft.com/office/drawing/2014/main" id="{32B8C67B-D766-40A4-ABD3-E05CC3E28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293" y="4361713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41697C5D-A59F-4828-9446-6FA37A3B8249}"/>
              </a:ext>
            </a:extLst>
          </p:cNvPr>
          <p:cNvSpPr/>
          <p:nvPr/>
        </p:nvSpPr>
        <p:spPr>
          <a:xfrm>
            <a:off x="9870882" y="2858670"/>
            <a:ext cx="45719" cy="365169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8A0CBD6-DAD4-48B5-8165-FC3CDDEC8E7C}"/>
              </a:ext>
            </a:extLst>
          </p:cNvPr>
          <p:cNvSpPr txBox="1"/>
          <p:nvPr/>
        </p:nvSpPr>
        <p:spPr>
          <a:xfrm>
            <a:off x="5239254" y="3473443"/>
            <a:ext cx="2353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leader-replica 1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F82441F-1FF9-402A-87D2-BD36CFC78942}"/>
              </a:ext>
            </a:extLst>
          </p:cNvPr>
          <p:cNvSpPr txBox="1"/>
          <p:nvPr/>
        </p:nvSpPr>
        <p:spPr>
          <a:xfrm>
            <a:off x="6166039" y="4666365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pic>
        <p:nvPicPr>
          <p:cNvPr id="12" name="Picture 4" descr="“server icon”的图片搜索结果">
            <a:extLst>
              <a:ext uri="{FF2B5EF4-FFF2-40B4-BE49-F238E27FC236}">
                <a16:creationId xmlns:a16="http://schemas.microsoft.com/office/drawing/2014/main" id="{8BD2E9D5-F289-4CD0-91CA-31BD9A3CC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412" y="5558527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0284BD65-DC85-4F96-B356-0B676564944B}"/>
              </a:ext>
            </a:extLst>
          </p:cNvPr>
          <p:cNvSpPr txBox="1"/>
          <p:nvPr/>
        </p:nvSpPr>
        <p:spPr>
          <a:xfrm>
            <a:off x="6154607" y="5778493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42D195C-0987-4CAC-A851-DA202A91AB34}"/>
              </a:ext>
            </a:extLst>
          </p:cNvPr>
          <p:cNvSpPr txBox="1"/>
          <p:nvPr/>
        </p:nvSpPr>
        <p:spPr>
          <a:xfrm>
            <a:off x="8486142" y="2703540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D7EE25C-8320-472C-BFBF-DDBBE9FAB9CA}"/>
              </a:ext>
            </a:extLst>
          </p:cNvPr>
          <p:cNvSpPr txBox="1"/>
          <p:nvPr/>
        </p:nvSpPr>
        <p:spPr>
          <a:xfrm>
            <a:off x="10074450" y="2703540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4878387B-6CFC-4B62-8B99-91F0E687F58B}"/>
                  </a:ext>
                </a:extLst>
              </p:cNvPr>
              <p:cNvSpPr/>
              <p:nvPr/>
            </p:nvSpPr>
            <p:spPr>
              <a:xfrm>
                <a:off x="10184741" y="3504622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4878387B-6CFC-4B62-8B99-91F0E687F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741" y="3504622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7698BC1-9CB2-4446-BCA9-6AC08E34CCDE}"/>
                  </a:ext>
                </a:extLst>
              </p:cNvPr>
              <p:cNvSpPr/>
              <p:nvPr/>
            </p:nvSpPr>
            <p:spPr>
              <a:xfrm>
                <a:off x="10184741" y="4634824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7698BC1-9CB2-4446-BCA9-6AC08E34CC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741" y="4634824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3125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7059E44-B805-46A9-97D6-FCCBD2258400}"/>
                  </a:ext>
                </a:extLst>
              </p:cNvPr>
              <p:cNvSpPr/>
              <p:nvPr/>
            </p:nvSpPr>
            <p:spPr>
              <a:xfrm>
                <a:off x="10184741" y="5831638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7059E44-B805-46A9-97D6-FCCBD22584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741" y="5831638"/>
                <a:ext cx="377952" cy="345940"/>
              </a:xfrm>
              <a:prstGeom prst="roundRect">
                <a:avLst/>
              </a:prstGeom>
              <a:blipFill>
                <a:blip r:embed="rId5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“computer icon”的图片搜索结果">
            <a:extLst>
              <a:ext uri="{FF2B5EF4-FFF2-40B4-BE49-F238E27FC236}">
                <a16:creationId xmlns:a16="http://schemas.microsoft.com/office/drawing/2014/main" id="{3ABFBF23-DBE7-4390-BD28-640754C79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398" y="3367406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箭头: 右 19">
            <a:extLst>
              <a:ext uri="{FF2B5EF4-FFF2-40B4-BE49-F238E27FC236}">
                <a16:creationId xmlns:a16="http://schemas.microsoft.com/office/drawing/2014/main" id="{3E5CC596-CC72-4868-92D4-550C438CA25A}"/>
              </a:ext>
            </a:extLst>
          </p:cNvPr>
          <p:cNvSpPr/>
          <p:nvPr/>
        </p:nvSpPr>
        <p:spPr>
          <a:xfrm>
            <a:off x="3596632" y="3659022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F279638-3B85-4B8A-9DAE-16544361470A}"/>
                  </a:ext>
                </a:extLst>
              </p:cNvPr>
              <p:cNvSpPr txBox="1"/>
              <p:nvPr/>
            </p:nvSpPr>
            <p:spPr>
              <a:xfrm>
                <a:off x="3364575" y="3217079"/>
                <a:ext cx="19363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F279638-3B85-4B8A-9DAE-165443614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575" y="3217079"/>
                <a:ext cx="1936326" cy="461665"/>
              </a:xfrm>
              <a:prstGeom prst="rect">
                <a:avLst/>
              </a:prstGeom>
              <a:blipFill>
                <a:blip r:embed="rId7"/>
                <a:stretch>
                  <a:fillRect l="-5031"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6F5D0740-A937-4EFA-B123-61C7F91F362F}"/>
                  </a:ext>
                </a:extLst>
              </p:cNvPr>
              <p:cNvSpPr/>
              <p:nvPr/>
            </p:nvSpPr>
            <p:spPr>
              <a:xfrm>
                <a:off x="10572717" y="3504622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6F5D0740-A937-4EFA-B123-61C7F91F36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717" y="3504622"/>
                <a:ext cx="377952" cy="345940"/>
              </a:xfrm>
              <a:prstGeom prst="roundRect">
                <a:avLst/>
              </a:prstGeom>
              <a:blipFill>
                <a:blip r:embed="rId8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箭头: 右 22">
            <a:extLst>
              <a:ext uri="{FF2B5EF4-FFF2-40B4-BE49-F238E27FC236}">
                <a16:creationId xmlns:a16="http://schemas.microsoft.com/office/drawing/2014/main" id="{BF843487-5EFE-464E-AB1E-80F9CE4FA4BB}"/>
              </a:ext>
            </a:extLst>
          </p:cNvPr>
          <p:cNvSpPr/>
          <p:nvPr/>
        </p:nvSpPr>
        <p:spPr>
          <a:xfrm rot="10800000">
            <a:off x="3572270" y="3844752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085FCBF-AACE-493A-AE91-6B389342DD7F}"/>
              </a:ext>
            </a:extLst>
          </p:cNvPr>
          <p:cNvSpPr txBox="1"/>
          <p:nvPr/>
        </p:nvSpPr>
        <p:spPr>
          <a:xfrm>
            <a:off x="3960725" y="3949796"/>
            <a:ext cx="72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ACK</a:t>
            </a:r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B7FD868-DA28-438E-897D-EF0B357ED13C}"/>
              </a:ext>
            </a:extLst>
          </p:cNvPr>
          <p:cNvSpPr txBox="1"/>
          <p:nvPr/>
        </p:nvSpPr>
        <p:spPr>
          <a:xfrm>
            <a:off x="409721" y="3051070"/>
            <a:ext cx="1567071" cy="13849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Delay durability of writes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pic>
        <p:nvPicPr>
          <p:cNvPr id="26" name="Picture 2" descr="“computer icon”的图片搜索结果">
            <a:extLst>
              <a:ext uri="{FF2B5EF4-FFF2-40B4-BE49-F238E27FC236}">
                <a16:creationId xmlns:a16="http://schemas.microsoft.com/office/drawing/2014/main" id="{4AE432A2-2007-4CF0-8FD7-20322525B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398" y="4846124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箭头: 右 26">
            <a:extLst>
              <a:ext uri="{FF2B5EF4-FFF2-40B4-BE49-F238E27FC236}">
                <a16:creationId xmlns:a16="http://schemas.microsoft.com/office/drawing/2014/main" id="{767ADEA8-75BB-44F1-A479-8D7A680C401A}"/>
              </a:ext>
            </a:extLst>
          </p:cNvPr>
          <p:cNvSpPr/>
          <p:nvPr/>
        </p:nvSpPr>
        <p:spPr>
          <a:xfrm>
            <a:off x="3562734" y="5116716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C70720C-CC08-4ED5-B875-425F7F04CE4D}"/>
              </a:ext>
            </a:extLst>
          </p:cNvPr>
          <p:cNvSpPr txBox="1"/>
          <p:nvPr/>
        </p:nvSpPr>
        <p:spPr>
          <a:xfrm>
            <a:off x="3637185" y="4621730"/>
            <a:ext cx="1041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Read a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58F30BB-291A-474A-BAC4-66FF192D4AA4}"/>
              </a:ext>
            </a:extLst>
          </p:cNvPr>
          <p:cNvSpPr txBox="1"/>
          <p:nvPr/>
        </p:nvSpPr>
        <p:spPr>
          <a:xfrm>
            <a:off x="409721" y="4734488"/>
            <a:ext cx="1628038" cy="13234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Make data durable before serving read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57009925-B374-4364-BB1E-BEA53EE9CC74}"/>
                  </a:ext>
                </a:extLst>
              </p:cNvPr>
              <p:cNvSpPr/>
              <p:nvPr/>
            </p:nvSpPr>
            <p:spPr>
              <a:xfrm>
                <a:off x="8874272" y="5831638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57009925-B374-4364-BB1E-BEA53EE9CC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4272" y="5831638"/>
                <a:ext cx="377952" cy="345940"/>
              </a:xfrm>
              <a:prstGeom prst="roundRect">
                <a:avLst/>
              </a:prstGeom>
              <a:blipFill>
                <a:blip r:embed="rId9"/>
                <a:stretch>
                  <a:fillRect l="-1563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: 圆角 31">
                <a:extLst>
                  <a:ext uri="{FF2B5EF4-FFF2-40B4-BE49-F238E27FC236}">
                    <a16:creationId xmlns:a16="http://schemas.microsoft.com/office/drawing/2014/main" id="{BF175EBD-2E94-4B57-B32C-08E6FFCA39C0}"/>
                  </a:ext>
                </a:extLst>
              </p:cNvPr>
              <p:cNvSpPr/>
              <p:nvPr/>
            </p:nvSpPr>
            <p:spPr>
              <a:xfrm>
                <a:off x="10562693" y="4634824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" name="矩形: 圆角 31">
                <a:extLst>
                  <a:ext uri="{FF2B5EF4-FFF2-40B4-BE49-F238E27FC236}">
                    <a16:creationId xmlns:a16="http://schemas.microsoft.com/office/drawing/2014/main" id="{BF175EBD-2E94-4B57-B32C-08E6FFCA39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2693" y="4634824"/>
                <a:ext cx="377952" cy="345940"/>
              </a:xfrm>
              <a:prstGeom prst="roundRect">
                <a:avLst/>
              </a:prstGeom>
              <a:blipFill>
                <a:blip r:embed="rId10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箭头: 右 32">
            <a:extLst>
              <a:ext uri="{FF2B5EF4-FFF2-40B4-BE49-F238E27FC236}">
                <a16:creationId xmlns:a16="http://schemas.microsoft.com/office/drawing/2014/main" id="{36B10982-BA1F-48F1-87E6-7234CD34E89A}"/>
              </a:ext>
            </a:extLst>
          </p:cNvPr>
          <p:cNvSpPr/>
          <p:nvPr/>
        </p:nvSpPr>
        <p:spPr>
          <a:xfrm rot="10800000">
            <a:off x="3550105" y="5280916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54A345FE-B0BF-49A7-B4A4-6D9135DEC083}"/>
                  </a:ext>
                </a:extLst>
              </p:cNvPr>
              <p:cNvSpPr txBox="1"/>
              <p:nvPr/>
            </p:nvSpPr>
            <p:spPr>
              <a:xfrm>
                <a:off x="3981146" y="5335886"/>
                <a:ext cx="5729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54A345FE-B0BF-49A7-B4A4-6D9135DEC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146" y="5335886"/>
                <a:ext cx="572950" cy="461665"/>
              </a:xfrm>
              <a:prstGeom prst="rect">
                <a:avLst/>
              </a:prstGeom>
              <a:blipFill>
                <a:blip r:embed="rId1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987797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Consistency-Aware Durability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Picture 4" descr="“server icon”的图片搜索结果">
            <a:extLst>
              <a:ext uri="{FF2B5EF4-FFF2-40B4-BE49-F238E27FC236}">
                <a16:creationId xmlns:a16="http://schemas.microsoft.com/office/drawing/2014/main" id="{1E242077-1705-4EFD-8BBD-2E7262945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293" y="3249585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“server icon”的图片搜索结果">
            <a:extLst>
              <a:ext uri="{FF2B5EF4-FFF2-40B4-BE49-F238E27FC236}">
                <a16:creationId xmlns:a16="http://schemas.microsoft.com/office/drawing/2014/main" id="{32B8C67B-D766-40A4-ABD3-E05CC3E28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293" y="4361713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41697C5D-A59F-4828-9446-6FA37A3B8249}"/>
              </a:ext>
            </a:extLst>
          </p:cNvPr>
          <p:cNvSpPr/>
          <p:nvPr/>
        </p:nvSpPr>
        <p:spPr>
          <a:xfrm>
            <a:off x="9870882" y="2858670"/>
            <a:ext cx="45719" cy="365169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8A0CBD6-DAD4-48B5-8165-FC3CDDEC8E7C}"/>
              </a:ext>
            </a:extLst>
          </p:cNvPr>
          <p:cNvSpPr txBox="1"/>
          <p:nvPr/>
        </p:nvSpPr>
        <p:spPr>
          <a:xfrm>
            <a:off x="5239254" y="3473443"/>
            <a:ext cx="2353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leader-replica 1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F82441F-1FF9-402A-87D2-BD36CFC78942}"/>
              </a:ext>
            </a:extLst>
          </p:cNvPr>
          <p:cNvSpPr txBox="1"/>
          <p:nvPr/>
        </p:nvSpPr>
        <p:spPr>
          <a:xfrm>
            <a:off x="6166039" y="4666365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pic>
        <p:nvPicPr>
          <p:cNvPr id="12" name="Picture 4" descr="“server icon”的图片搜索结果">
            <a:extLst>
              <a:ext uri="{FF2B5EF4-FFF2-40B4-BE49-F238E27FC236}">
                <a16:creationId xmlns:a16="http://schemas.microsoft.com/office/drawing/2014/main" id="{8BD2E9D5-F289-4CD0-91CA-31BD9A3CC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412" y="5558527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0284BD65-DC85-4F96-B356-0B676564944B}"/>
              </a:ext>
            </a:extLst>
          </p:cNvPr>
          <p:cNvSpPr txBox="1"/>
          <p:nvPr/>
        </p:nvSpPr>
        <p:spPr>
          <a:xfrm>
            <a:off x="6154607" y="5778493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42D195C-0987-4CAC-A851-DA202A91AB34}"/>
              </a:ext>
            </a:extLst>
          </p:cNvPr>
          <p:cNvSpPr txBox="1"/>
          <p:nvPr/>
        </p:nvSpPr>
        <p:spPr>
          <a:xfrm>
            <a:off x="8486142" y="2703540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D7EE25C-8320-472C-BFBF-DDBBE9FAB9CA}"/>
              </a:ext>
            </a:extLst>
          </p:cNvPr>
          <p:cNvSpPr txBox="1"/>
          <p:nvPr/>
        </p:nvSpPr>
        <p:spPr>
          <a:xfrm>
            <a:off x="10074450" y="2703540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4878387B-6CFC-4B62-8B99-91F0E687F58B}"/>
                  </a:ext>
                </a:extLst>
              </p:cNvPr>
              <p:cNvSpPr/>
              <p:nvPr/>
            </p:nvSpPr>
            <p:spPr>
              <a:xfrm>
                <a:off x="10184741" y="3504622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4878387B-6CFC-4B62-8B99-91F0E687F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741" y="3504622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7698BC1-9CB2-4446-BCA9-6AC08E34CCDE}"/>
                  </a:ext>
                </a:extLst>
              </p:cNvPr>
              <p:cNvSpPr/>
              <p:nvPr/>
            </p:nvSpPr>
            <p:spPr>
              <a:xfrm>
                <a:off x="10184741" y="4634824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7698BC1-9CB2-4446-BCA9-6AC08E34CC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741" y="4634824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3125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7059E44-B805-46A9-97D6-FCCBD2258400}"/>
                  </a:ext>
                </a:extLst>
              </p:cNvPr>
              <p:cNvSpPr/>
              <p:nvPr/>
            </p:nvSpPr>
            <p:spPr>
              <a:xfrm>
                <a:off x="10184741" y="5831638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7059E44-B805-46A9-97D6-FCCBD22584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741" y="5831638"/>
                <a:ext cx="377952" cy="345940"/>
              </a:xfrm>
              <a:prstGeom prst="roundRect">
                <a:avLst/>
              </a:prstGeom>
              <a:blipFill>
                <a:blip r:embed="rId5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“computer icon”的图片搜索结果">
            <a:extLst>
              <a:ext uri="{FF2B5EF4-FFF2-40B4-BE49-F238E27FC236}">
                <a16:creationId xmlns:a16="http://schemas.microsoft.com/office/drawing/2014/main" id="{3ABFBF23-DBE7-4390-BD28-640754C79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398" y="3367406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箭头: 右 19">
            <a:extLst>
              <a:ext uri="{FF2B5EF4-FFF2-40B4-BE49-F238E27FC236}">
                <a16:creationId xmlns:a16="http://schemas.microsoft.com/office/drawing/2014/main" id="{3E5CC596-CC72-4868-92D4-550C438CA25A}"/>
              </a:ext>
            </a:extLst>
          </p:cNvPr>
          <p:cNvSpPr/>
          <p:nvPr/>
        </p:nvSpPr>
        <p:spPr>
          <a:xfrm>
            <a:off x="3596632" y="3659022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F279638-3B85-4B8A-9DAE-16544361470A}"/>
                  </a:ext>
                </a:extLst>
              </p:cNvPr>
              <p:cNvSpPr txBox="1"/>
              <p:nvPr/>
            </p:nvSpPr>
            <p:spPr>
              <a:xfrm>
                <a:off x="3364575" y="3217079"/>
                <a:ext cx="19363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F279638-3B85-4B8A-9DAE-165443614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575" y="3217079"/>
                <a:ext cx="1936326" cy="461665"/>
              </a:xfrm>
              <a:prstGeom prst="rect">
                <a:avLst/>
              </a:prstGeom>
              <a:blipFill>
                <a:blip r:embed="rId7"/>
                <a:stretch>
                  <a:fillRect l="-5031"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6F5D0740-A937-4EFA-B123-61C7F91F362F}"/>
                  </a:ext>
                </a:extLst>
              </p:cNvPr>
              <p:cNvSpPr/>
              <p:nvPr/>
            </p:nvSpPr>
            <p:spPr>
              <a:xfrm>
                <a:off x="10572717" y="3504622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6F5D0740-A937-4EFA-B123-61C7F91F36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717" y="3504622"/>
                <a:ext cx="377952" cy="345940"/>
              </a:xfrm>
              <a:prstGeom prst="roundRect">
                <a:avLst/>
              </a:prstGeom>
              <a:blipFill>
                <a:blip r:embed="rId8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箭头: 右 22">
            <a:extLst>
              <a:ext uri="{FF2B5EF4-FFF2-40B4-BE49-F238E27FC236}">
                <a16:creationId xmlns:a16="http://schemas.microsoft.com/office/drawing/2014/main" id="{BF843487-5EFE-464E-AB1E-80F9CE4FA4BB}"/>
              </a:ext>
            </a:extLst>
          </p:cNvPr>
          <p:cNvSpPr/>
          <p:nvPr/>
        </p:nvSpPr>
        <p:spPr>
          <a:xfrm rot="10800000">
            <a:off x="3572270" y="3844752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085FCBF-AACE-493A-AE91-6B389342DD7F}"/>
              </a:ext>
            </a:extLst>
          </p:cNvPr>
          <p:cNvSpPr txBox="1"/>
          <p:nvPr/>
        </p:nvSpPr>
        <p:spPr>
          <a:xfrm>
            <a:off x="3960725" y="3949796"/>
            <a:ext cx="72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ACK</a:t>
            </a:r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B7FD868-DA28-438E-897D-EF0B357ED13C}"/>
              </a:ext>
            </a:extLst>
          </p:cNvPr>
          <p:cNvSpPr txBox="1"/>
          <p:nvPr/>
        </p:nvSpPr>
        <p:spPr>
          <a:xfrm>
            <a:off x="409721" y="3051070"/>
            <a:ext cx="1567071" cy="13849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Delay durability of writes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pic>
        <p:nvPicPr>
          <p:cNvPr id="26" name="Picture 2" descr="“computer icon”的图片搜索结果">
            <a:extLst>
              <a:ext uri="{FF2B5EF4-FFF2-40B4-BE49-F238E27FC236}">
                <a16:creationId xmlns:a16="http://schemas.microsoft.com/office/drawing/2014/main" id="{4AE432A2-2007-4CF0-8FD7-20322525B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398" y="4846124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箭头: 右 26">
            <a:extLst>
              <a:ext uri="{FF2B5EF4-FFF2-40B4-BE49-F238E27FC236}">
                <a16:creationId xmlns:a16="http://schemas.microsoft.com/office/drawing/2014/main" id="{767ADEA8-75BB-44F1-A479-8D7A680C401A}"/>
              </a:ext>
            </a:extLst>
          </p:cNvPr>
          <p:cNvSpPr/>
          <p:nvPr/>
        </p:nvSpPr>
        <p:spPr>
          <a:xfrm>
            <a:off x="3562734" y="5116716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C70720C-CC08-4ED5-B875-425F7F04CE4D}"/>
              </a:ext>
            </a:extLst>
          </p:cNvPr>
          <p:cNvSpPr txBox="1"/>
          <p:nvPr/>
        </p:nvSpPr>
        <p:spPr>
          <a:xfrm>
            <a:off x="3637185" y="4621730"/>
            <a:ext cx="1041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Read a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58F30BB-291A-474A-BAC4-66FF192D4AA4}"/>
              </a:ext>
            </a:extLst>
          </p:cNvPr>
          <p:cNvSpPr txBox="1"/>
          <p:nvPr/>
        </p:nvSpPr>
        <p:spPr>
          <a:xfrm>
            <a:off x="409721" y="4734488"/>
            <a:ext cx="1628038" cy="13234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Make data durable before serving read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57009925-B374-4364-BB1E-BEA53EE9CC74}"/>
                  </a:ext>
                </a:extLst>
              </p:cNvPr>
              <p:cNvSpPr/>
              <p:nvPr/>
            </p:nvSpPr>
            <p:spPr>
              <a:xfrm>
                <a:off x="8874272" y="5831638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57009925-B374-4364-BB1E-BEA53EE9CC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4272" y="5831638"/>
                <a:ext cx="377952" cy="345940"/>
              </a:xfrm>
              <a:prstGeom prst="roundRect">
                <a:avLst/>
              </a:prstGeom>
              <a:blipFill>
                <a:blip r:embed="rId9"/>
                <a:stretch>
                  <a:fillRect l="-1563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: 圆角 31">
                <a:extLst>
                  <a:ext uri="{FF2B5EF4-FFF2-40B4-BE49-F238E27FC236}">
                    <a16:creationId xmlns:a16="http://schemas.microsoft.com/office/drawing/2014/main" id="{BF175EBD-2E94-4B57-B32C-08E6FFCA39C0}"/>
                  </a:ext>
                </a:extLst>
              </p:cNvPr>
              <p:cNvSpPr/>
              <p:nvPr/>
            </p:nvSpPr>
            <p:spPr>
              <a:xfrm>
                <a:off x="10562693" y="4634824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" name="矩形: 圆角 31">
                <a:extLst>
                  <a:ext uri="{FF2B5EF4-FFF2-40B4-BE49-F238E27FC236}">
                    <a16:creationId xmlns:a16="http://schemas.microsoft.com/office/drawing/2014/main" id="{BF175EBD-2E94-4B57-B32C-08E6FFCA39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2693" y="4634824"/>
                <a:ext cx="377952" cy="345940"/>
              </a:xfrm>
              <a:prstGeom prst="roundRect">
                <a:avLst/>
              </a:prstGeom>
              <a:blipFill>
                <a:blip r:embed="rId10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箭头: 右 32">
            <a:extLst>
              <a:ext uri="{FF2B5EF4-FFF2-40B4-BE49-F238E27FC236}">
                <a16:creationId xmlns:a16="http://schemas.microsoft.com/office/drawing/2014/main" id="{36B10982-BA1F-48F1-87E6-7234CD34E89A}"/>
              </a:ext>
            </a:extLst>
          </p:cNvPr>
          <p:cNvSpPr/>
          <p:nvPr/>
        </p:nvSpPr>
        <p:spPr>
          <a:xfrm rot="10800000">
            <a:off x="3550105" y="5280916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54A345FE-B0BF-49A7-B4A4-6D9135DEC083}"/>
                  </a:ext>
                </a:extLst>
              </p:cNvPr>
              <p:cNvSpPr txBox="1"/>
              <p:nvPr/>
            </p:nvSpPr>
            <p:spPr>
              <a:xfrm>
                <a:off x="3981146" y="5335886"/>
                <a:ext cx="5729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54A345FE-B0BF-49A7-B4A4-6D9135DEC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146" y="5335886"/>
                <a:ext cx="572950" cy="461665"/>
              </a:xfrm>
              <a:prstGeom prst="rect">
                <a:avLst/>
              </a:prstGeom>
              <a:blipFill>
                <a:blip r:embed="rId1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矩形 34">
            <a:extLst>
              <a:ext uri="{FF2B5EF4-FFF2-40B4-BE49-F238E27FC236}">
                <a16:creationId xmlns:a16="http://schemas.microsoft.com/office/drawing/2014/main" id="{7174E7BB-0740-485C-BB3F-971E91EBA90F}"/>
              </a:ext>
            </a:extLst>
          </p:cNvPr>
          <p:cNvSpPr/>
          <p:nvPr/>
        </p:nvSpPr>
        <p:spPr>
          <a:xfrm>
            <a:off x="0" y="1278463"/>
            <a:ext cx="12192000" cy="15522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Why not incur overhead for every read?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55750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Consistency-Aware Durability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For many workloads, CAD could make data durable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before </a:t>
            </a:r>
            <a:r>
              <a:rPr lang="en-US" altLang="zh-CN" dirty="0"/>
              <a:t>most of reads.</a:t>
            </a:r>
          </a:p>
          <a:p>
            <a:pPr marL="0" indent="0">
              <a:buNone/>
            </a:pPr>
            <a:r>
              <a:rPr lang="en-US" altLang="zh-CN" dirty="0"/>
              <a:t>Only the first read to non-durable data triggers synchronous replication.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Picture 4" descr="“server icon”的图片搜索结果">
            <a:extLst>
              <a:ext uri="{FF2B5EF4-FFF2-40B4-BE49-F238E27FC236}">
                <a16:creationId xmlns:a16="http://schemas.microsoft.com/office/drawing/2014/main" id="{1E242077-1705-4EFD-8BBD-2E7262945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293" y="3249585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“server icon”的图片搜索结果">
            <a:extLst>
              <a:ext uri="{FF2B5EF4-FFF2-40B4-BE49-F238E27FC236}">
                <a16:creationId xmlns:a16="http://schemas.microsoft.com/office/drawing/2014/main" id="{32B8C67B-D766-40A4-ABD3-E05CC3E28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293" y="4361713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41697C5D-A59F-4828-9446-6FA37A3B8249}"/>
              </a:ext>
            </a:extLst>
          </p:cNvPr>
          <p:cNvSpPr/>
          <p:nvPr/>
        </p:nvSpPr>
        <p:spPr>
          <a:xfrm>
            <a:off x="9870882" y="2858670"/>
            <a:ext cx="45719" cy="365169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8A0CBD6-DAD4-48B5-8165-FC3CDDEC8E7C}"/>
              </a:ext>
            </a:extLst>
          </p:cNvPr>
          <p:cNvSpPr txBox="1"/>
          <p:nvPr/>
        </p:nvSpPr>
        <p:spPr>
          <a:xfrm>
            <a:off x="5239254" y="3473443"/>
            <a:ext cx="2353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leader-replica 1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F82441F-1FF9-402A-87D2-BD36CFC78942}"/>
              </a:ext>
            </a:extLst>
          </p:cNvPr>
          <p:cNvSpPr txBox="1"/>
          <p:nvPr/>
        </p:nvSpPr>
        <p:spPr>
          <a:xfrm>
            <a:off x="6166039" y="4666365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pic>
        <p:nvPicPr>
          <p:cNvPr id="12" name="Picture 4" descr="“server icon”的图片搜索结果">
            <a:extLst>
              <a:ext uri="{FF2B5EF4-FFF2-40B4-BE49-F238E27FC236}">
                <a16:creationId xmlns:a16="http://schemas.microsoft.com/office/drawing/2014/main" id="{8BD2E9D5-F289-4CD0-91CA-31BD9A3CC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412" y="5558527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0284BD65-DC85-4F96-B356-0B676564944B}"/>
              </a:ext>
            </a:extLst>
          </p:cNvPr>
          <p:cNvSpPr txBox="1"/>
          <p:nvPr/>
        </p:nvSpPr>
        <p:spPr>
          <a:xfrm>
            <a:off x="6154607" y="5778493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42D195C-0987-4CAC-A851-DA202A91AB34}"/>
              </a:ext>
            </a:extLst>
          </p:cNvPr>
          <p:cNvSpPr txBox="1"/>
          <p:nvPr/>
        </p:nvSpPr>
        <p:spPr>
          <a:xfrm>
            <a:off x="8486142" y="2703540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D7EE25C-8320-472C-BFBF-DDBBE9FAB9CA}"/>
              </a:ext>
            </a:extLst>
          </p:cNvPr>
          <p:cNvSpPr txBox="1"/>
          <p:nvPr/>
        </p:nvSpPr>
        <p:spPr>
          <a:xfrm>
            <a:off x="10074450" y="2703540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4878387B-6CFC-4B62-8B99-91F0E687F58B}"/>
                  </a:ext>
                </a:extLst>
              </p:cNvPr>
              <p:cNvSpPr/>
              <p:nvPr/>
            </p:nvSpPr>
            <p:spPr>
              <a:xfrm>
                <a:off x="10184741" y="3504622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4878387B-6CFC-4B62-8B99-91F0E687F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741" y="3504622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7698BC1-9CB2-4446-BCA9-6AC08E34CCDE}"/>
                  </a:ext>
                </a:extLst>
              </p:cNvPr>
              <p:cNvSpPr/>
              <p:nvPr/>
            </p:nvSpPr>
            <p:spPr>
              <a:xfrm>
                <a:off x="10184741" y="4634824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7698BC1-9CB2-4446-BCA9-6AC08E34CC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741" y="4634824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3125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7059E44-B805-46A9-97D6-FCCBD2258400}"/>
                  </a:ext>
                </a:extLst>
              </p:cNvPr>
              <p:cNvSpPr/>
              <p:nvPr/>
            </p:nvSpPr>
            <p:spPr>
              <a:xfrm>
                <a:off x="10184741" y="5831638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7059E44-B805-46A9-97D6-FCCBD22584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741" y="5831638"/>
                <a:ext cx="377952" cy="345940"/>
              </a:xfrm>
              <a:prstGeom prst="roundRect">
                <a:avLst/>
              </a:prstGeom>
              <a:blipFill>
                <a:blip r:embed="rId5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“computer icon”的图片搜索结果">
            <a:extLst>
              <a:ext uri="{FF2B5EF4-FFF2-40B4-BE49-F238E27FC236}">
                <a16:creationId xmlns:a16="http://schemas.microsoft.com/office/drawing/2014/main" id="{3ABFBF23-DBE7-4390-BD28-640754C79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398" y="3367406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箭头: 右 19">
            <a:extLst>
              <a:ext uri="{FF2B5EF4-FFF2-40B4-BE49-F238E27FC236}">
                <a16:creationId xmlns:a16="http://schemas.microsoft.com/office/drawing/2014/main" id="{3E5CC596-CC72-4868-92D4-550C438CA25A}"/>
              </a:ext>
            </a:extLst>
          </p:cNvPr>
          <p:cNvSpPr/>
          <p:nvPr/>
        </p:nvSpPr>
        <p:spPr>
          <a:xfrm>
            <a:off x="3596632" y="3659022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F279638-3B85-4B8A-9DAE-16544361470A}"/>
                  </a:ext>
                </a:extLst>
              </p:cNvPr>
              <p:cNvSpPr txBox="1"/>
              <p:nvPr/>
            </p:nvSpPr>
            <p:spPr>
              <a:xfrm>
                <a:off x="3364575" y="3217079"/>
                <a:ext cx="19363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F279638-3B85-4B8A-9DAE-165443614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575" y="3217079"/>
                <a:ext cx="1936326" cy="461665"/>
              </a:xfrm>
              <a:prstGeom prst="rect">
                <a:avLst/>
              </a:prstGeom>
              <a:blipFill>
                <a:blip r:embed="rId7"/>
                <a:stretch>
                  <a:fillRect l="-5031"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6F5D0740-A937-4EFA-B123-61C7F91F362F}"/>
                  </a:ext>
                </a:extLst>
              </p:cNvPr>
              <p:cNvSpPr/>
              <p:nvPr/>
            </p:nvSpPr>
            <p:spPr>
              <a:xfrm>
                <a:off x="10572717" y="3504622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6F5D0740-A937-4EFA-B123-61C7F91F36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717" y="3504622"/>
                <a:ext cx="377952" cy="345940"/>
              </a:xfrm>
              <a:prstGeom prst="roundRect">
                <a:avLst/>
              </a:prstGeom>
              <a:blipFill>
                <a:blip r:embed="rId8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箭头: 右 22">
            <a:extLst>
              <a:ext uri="{FF2B5EF4-FFF2-40B4-BE49-F238E27FC236}">
                <a16:creationId xmlns:a16="http://schemas.microsoft.com/office/drawing/2014/main" id="{BF843487-5EFE-464E-AB1E-80F9CE4FA4BB}"/>
              </a:ext>
            </a:extLst>
          </p:cNvPr>
          <p:cNvSpPr/>
          <p:nvPr/>
        </p:nvSpPr>
        <p:spPr>
          <a:xfrm rot="10800000">
            <a:off x="3572270" y="3844752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085FCBF-AACE-493A-AE91-6B389342DD7F}"/>
              </a:ext>
            </a:extLst>
          </p:cNvPr>
          <p:cNvSpPr txBox="1"/>
          <p:nvPr/>
        </p:nvSpPr>
        <p:spPr>
          <a:xfrm>
            <a:off x="3960725" y="3949796"/>
            <a:ext cx="72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ACK</a:t>
            </a:r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B7FD868-DA28-438E-897D-EF0B357ED13C}"/>
              </a:ext>
            </a:extLst>
          </p:cNvPr>
          <p:cNvSpPr txBox="1"/>
          <p:nvPr/>
        </p:nvSpPr>
        <p:spPr>
          <a:xfrm>
            <a:off x="409721" y="3051070"/>
            <a:ext cx="1567071" cy="13849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Delay durability of writes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pic>
        <p:nvPicPr>
          <p:cNvPr id="26" name="Picture 2" descr="“computer icon”的图片搜索结果">
            <a:extLst>
              <a:ext uri="{FF2B5EF4-FFF2-40B4-BE49-F238E27FC236}">
                <a16:creationId xmlns:a16="http://schemas.microsoft.com/office/drawing/2014/main" id="{4AE432A2-2007-4CF0-8FD7-20322525B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398" y="4846124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箭头: 右 26">
            <a:extLst>
              <a:ext uri="{FF2B5EF4-FFF2-40B4-BE49-F238E27FC236}">
                <a16:creationId xmlns:a16="http://schemas.microsoft.com/office/drawing/2014/main" id="{767ADEA8-75BB-44F1-A479-8D7A680C401A}"/>
              </a:ext>
            </a:extLst>
          </p:cNvPr>
          <p:cNvSpPr/>
          <p:nvPr/>
        </p:nvSpPr>
        <p:spPr>
          <a:xfrm>
            <a:off x="3562734" y="5116716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C70720C-CC08-4ED5-B875-425F7F04CE4D}"/>
              </a:ext>
            </a:extLst>
          </p:cNvPr>
          <p:cNvSpPr txBox="1"/>
          <p:nvPr/>
        </p:nvSpPr>
        <p:spPr>
          <a:xfrm>
            <a:off x="3637185" y="4621730"/>
            <a:ext cx="1041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Read a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58F30BB-291A-474A-BAC4-66FF192D4AA4}"/>
              </a:ext>
            </a:extLst>
          </p:cNvPr>
          <p:cNvSpPr txBox="1"/>
          <p:nvPr/>
        </p:nvSpPr>
        <p:spPr>
          <a:xfrm>
            <a:off x="409721" y="4734488"/>
            <a:ext cx="1628038" cy="13234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Make data durable before serving read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57009925-B374-4364-BB1E-BEA53EE9CC74}"/>
                  </a:ext>
                </a:extLst>
              </p:cNvPr>
              <p:cNvSpPr/>
              <p:nvPr/>
            </p:nvSpPr>
            <p:spPr>
              <a:xfrm>
                <a:off x="8874272" y="5831638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57009925-B374-4364-BB1E-BEA53EE9CC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4272" y="5831638"/>
                <a:ext cx="377952" cy="345940"/>
              </a:xfrm>
              <a:prstGeom prst="roundRect">
                <a:avLst/>
              </a:prstGeom>
              <a:blipFill>
                <a:blip r:embed="rId9"/>
                <a:stretch>
                  <a:fillRect l="-1563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: 圆角 31">
                <a:extLst>
                  <a:ext uri="{FF2B5EF4-FFF2-40B4-BE49-F238E27FC236}">
                    <a16:creationId xmlns:a16="http://schemas.microsoft.com/office/drawing/2014/main" id="{BF175EBD-2E94-4B57-B32C-08E6FFCA39C0}"/>
                  </a:ext>
                </a:extLst>
              </p:cNvPr>
              <p:cNvSpPr/>
              <p:nvPr/>
            </p:nvSpPr>
            <p:spPr>
              <a:xfrm>
                <a:off x="10562693" y="4634824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" name="矩形: 圆角 31">
                <a:extLst>
                  <a:ext uri="{FF2B5EF4-FFF2-40B4-BE49-F238E27FC236}">
                    <a16:creationId xmlns:a16="http://schemas.microsoft.com/office/drawing/2014/main" id="{BF175EBD-2E94-4B57-B32C-08E6FFCA39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2693" y="4634824"/>
                <a:ext cx="377952" cy="345940"/>
              </a:xfrm>
              <a:prstGeom prst="roundRect">
                <a:avLst/>
              </a:prstGeom>
              <a:blipFill>
                <a:blip r:embed="rId10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箭头: 右 32">
            <a:extLst>
              <a:ext uri="{FF2B5EF4-FFF2-40B4-BE49-F238E27FC236}">
                <a16:creationId xmlns:a16="http://schemas.microsoft.com/office/drawing/2014/main" id="{36B10982-BA1F-48F1-87E6-7234CD34E89A}"/>
              </a:ext>
            </a:extLst>
          </p:cNvPr>
          <p:cNvSpPr/>
          <p:nvPr/>
        </p:nvSpPr>
        <p:spPr>
          <a:xfrm rot="10800000">
            <a:off x="3550105" y="5280916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54A345FE-B0BF-49A7-B4A4-6D9135DEC083}"/>
                  </a:ext>
                </a:extLst>
              </p:cNvPr>
              <p:cNvSpPr txBox="1"/>
              <p:nvPr/>
            </p:nvSpPr>
            <p:spPr>
              <a:xfrm>
                <a:off x="3981146" y="5335886"/>
                <a:ext cx="5729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54A345FE-B0BF-49A7-B4A4-6D9135DEC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146" y="5335886"/>
                <a:ext cx="572950" cy="461665"/>
              </a:xfrm>
              <a:prstGeom prst="rect">
                <a:avLst/>
              </a:prstGeom>
              <a:blipFill>
                <a:blip r:embed="rId1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163484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Consistency achieved upon CAD</a:t>
            </a:r>
          </a:p>
        </p:txBody>
      </p:sp>
    </p:spTree>
    <p:extLst>
      <p:ext uri="{BB962C8B-B14F-4D97-AF65-F5344CB8AC3E}">
        <p14:creationId xmlns:p14="http://schemas.microsoft.com/office/powerpoint/2010/main" val="33520792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Consistency achieved upon CAD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FE84B9-29B0-42BA-ACF3-3C7AB4420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1885"/>
            <a:ext cx="10515600" cy="49418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/>
              <a:t>CAD realize 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cross-client monotonic reads</a:t>
            </a:r>
            <a:r>
              <a:rPr lang="en-US" altLang="zh-CN" sz="2400" dirty="0"/>
              <a:t>, a strong consistency property</a:t>
            </a:r>
          </a:p>
        </p:txBody>
      </p:sp>
    </p:spTree>
    <p:extLst>
      <p:ext uri="{BB962C8B-B14F-4D97-AF65-F5344CB8AC3E}">
        <p14:creationId xmlns:p14="http://schemas.microsoft.com/office/powerpoint/2010/main" val="4240090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Distributed replication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2B0A8-8223-41DA-B9DA-41BC094567B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4">
            <a:extLst>
              <a:ext uri="{FF2B5EF4-FFF2-40B4-BE49-F238E27FC236}">
                <a16:creationId xmlns:a16="http://schemas.microsoft.com/office/drawing/2014/main" id="{CD405011-77E5-41D0-B320-BC6BC4011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449" y="3884895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67F320D3-3AE7-4455-A83E-EBA291D80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524" y="3884895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6A90EAEA-7D8D-40C1-83CA-F39F116FE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81" y="3884895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>
            <a:extLst>
              <a:ext uri="{FF2B5EF4-FFF2-40B4-BE49-F238E27FC236}">
                <a16:creationId xmlns:a16="http://schemas.microsoft.com/office/drawing/2014/main" id="{1914C59D-62F6-4924-B0F5-4061677D1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599" y="3884895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“computer icon”的图片搜索结果">
            <a:extLst>
              <a:ext uri="{FF2B5EF4-FFF2-40B4-BE49-F238E27FC236}">
                <a16:creationId xmlns:a16="http://schemas.microsoft.com/office/drawing/2014/main" id="{7A9C5F41-FD03-4351-A64E-9DFE83498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023" y="1298960"/>
            <a:ext cx="1474594" cy="147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A39F5FD3-BEE5-42DA-B653-858CE1435370}"/>
              </a:ext>
            </a:extLst>
          </p:cNvPr>
          <p:cNvSpPr txBox="1"/>
          <p:nvPr/>
        </p:nvSpPr>
        <p:spPr>
          <a:xfrm>
            <a:off x="1509558" y="5706856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1</a:t>
            </a:r>
            <a:endParaRPr lang="zh-CN" altLang="en-US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249679D8-07BB-4C7D-92EB-09A96F47E98F}"/>
              </a:ext>
            </a:extLst>
          </p:cNvPr>
          <p:cNvSpPr txBox="1"/>
          <p:nvPr/>
        </p:nvSpPr>
        <p:spPr>
          <a:xfrm>
            <a:off x="4015824" y="5706856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BA2AADDA-28C0-40E1-BDF1-0C02EF46DF54}"/>
              </a:ext>
            </a:extLst>
          </p:cNvPr>
          <p:cNvSpPr txBox="1"/>
          <p:nvPr/>
        </p:nvSpPr>
        <p:spPr>
          <a:xfrm>
            <a:off x="6410161" y="5706856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0A115911-B9AE-48F3-B176-35EBD6410131}"/>
              </a:ext>
            </a:extLst>
          </p:cNvPr>
          <p:cNvSpPr txBox="1"/>
          <p:nvPr/>
        </p:nvSpPr>
        <p:spPr>
          <a:xfrm>
            <a:off x="9091059" y="5706855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4</a:t>
            </a:r>
            <a:endParaRPr lang="zh-CN" altLang="en-US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5C7A72F3-4766-4157-A2CA-769C17B1A149}"/>
              </a:ext>
            </a:extLst>
          </p:cNvPr>
          <p:cNvSpPr txBox="1"/>
          <p:nvPr/>
        </p:nvSpPr>
        <p:spPr>
          <a:xfrm>
            <a:off x="407951" y="1664664"/>
            <a:ext cx="87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client</a:t>
            </a:r>
            <a:endParaRPr lang="zh-CN" altLang="en-US" dirty="0"/>
          </a:p>
        </p:txBody>
      </p:sp>
      <p:pic>
        <p:nvPicPr>
          <p:cNvPr id="42" name="Picture 2" descr="“computer icon”的图片搜索结果">
            <a:extLst>
              <a:ext uri="{FF2B5EF4-FFF2-40B4-BE49-F238E27FC236}">
                <a16:creationId xmlns:a16="http://schemas.microsoft.com/office/drawing/2014/main" id="{7BEBAC57-D6E6-49E5-B0C1-72BC6B192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233" y="1298960"/>
            <a:ext cx="1474594" cy="147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文本框 43">
            <a:extLst>
              <a:ext uri="{FF2B5EF4-FFF2-40B4-BE49-F238E27FC236}">
                <a16:creationId xmlns:a16="http://schemas.microsoft.com/office/drawing/2014/main" id="{ABED94E4-7262-4BF9-AD28-D6F0D46C35D4}"/>
              </a:ext>
            </a:extLst>
          </p:cNvPr>
          <p:cNvSpPr txBox="1"/>
          <p:nvPr/>
        </p:nvSpPr>
        <p:spPr>
          <a:xfrm>
            <a:off x="8181055" y="1667558"/>
            <a:ext cx="87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client</a:t>
            </a:r>
            <a:endParaRPr lang="zh-CN" altLang="en-US" dirty="0"/>
          </a:p>
        </p:txBody>
      </p:sp>
      <p:sp>
        <p:nvSpPr>
          <p:cNvPr id="6" name="乘号 5">
            <a:extLst>
              <a:ext uri="{FF2B5EF4-FFF2-40B4-BE49-F238E27FC236}">
                <a16:creationId xmlns:a16="http://schemas.microsoft.com/office/drawing/2014/main" id="{7A46DA32-FF01-4E64-9357-1CF29A193A60}"/>
              </a:ext>
            </a:extLst>
          </p:cNvPr>
          <p:cNvSpPr/>
          <p:nvPr/>
        </p:nvSpPr>
        <p:spPr>
          <a:xfrm>
            <a:off x="1002581" y="3835077"/>
            <a:ext cx="2195530" cy="212077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箭头: 上下 19">
            <a:extLst>
              <a:ext uri="{FF2B5EF4-FFF2-40B4-BE49-F238E27FC236}">
                <a16:creationId xmlns:a16="http://schemas.microsoft.com/office/drawing/2014/main" id="{D66B1764-6E95-408E-8D1A-2F503F00CEE8}"/>
              </a:ext>
            </a:extLst>
          </p:cNvPr>
          <p:cNvSpPr/>
          <p:nvPr/>
        </p:nvSpPr>
        <p:spPr>
          <a:xfrm>
            <a:off x="9423445" y="2857233"/>
            <a:ext cx="416169" cy="940503"/>
          </a:xfrm>
          <a:prstGeom prst="up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箭头: 上下 20">
            <a:extLst>
              <a:ext uri="{FF2B5EF4-FFF2-40B4-BE49-F238E27FC236}">
                <a16:creationId xmlns:a16="http://schemas.microsoft.com/office/drawing/2014/main" id="{A6FB93D9-D8EC-45B2-8C44-FDEAECFC2DA6}"/>
              </a:ext>
            </a:extLst>
          </p:cNvPr>
          <p:cNvSpPr/>
          <p:nvPr/>
        </p:nvSpPr>
        <p:spPr>
          <a:xfrm rot="17494757">
            <a:off x="3122197" y="2193197"/>
            <a:ext cx="416169" cy="2247293"/>
          </a:xfrm>
          <a:prstGeom prst="up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0D74373-1EF5-4CA7-9FB7-BF89C039487F}"/>
              </a:ext>
            </a:extLst>
          </p:cNvPr>
          <p:cNvSpPr txBox="1"/>
          <p:nvPr/>
        </p:nvSpPr>
        <p:spPr>
          <a:xfrm>
            <a:off x="1204041" y="3002692"/>
            <a:ext cx="101748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accent2">
                    <a:lumMod val="75000"/>
                  </a:schemeClr>
                </a:solidFill>
              </a:rPr>
              <a:t>How to gu</a:t>
            </a:r>
            <a:r>
              <a:rPr lang="en-US" altLang="zh-CN" sz="4000" dirty="0">
                <a:solidFill>
                  <a:schemeClr val="bg1"/>
                </a:solidFill>
              </a:rPr>
              <a:t>a</a:t>
            </a:r>
            <a:r>
              <a:rPr lang="en-US" altLang="zh-CN" sz="4000" dirty="0">
                <a:solidFill>
                  <a:schemeClr val="accent2">
                    <a:lumMod val="75000"/>
                  </a:schemeClr>
                </a:solidFill>
              </a:rPr>
              <a:t>rantee reads return up-to da</a:t>
            </a:r>
            <a:r>
              <a:rPr lang="en-US" altLang="zh-CN" sz="4000" dirty="0">
                <a:solidFill>
                  <a:schemeClr val="bg1"/>
                </a:solidFill>
              </a:rPr>
              <a:t>t</a:t>
            </a:r>
            <a:r>
              <a:rPr lang="en-US" altLang="zh-CN" sz="4000" dirty="0">
                <a:solidFill>
                  <a:schemeClr val="accent2">
                    <a:lumMod val="75000"/>
                  </a:schemeClr>
                </a:solidFill>
              </a:rPr>
              <a:t>e data?</a:t>
            </a:r>
            <a:endParaRPr lang="zh-CN" alt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82372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Consistency achieved upon CAD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FE84B9-29B0-42BA-ACF3-3C7AB4420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1885"/>
            <a:ext cx="10515600" cy="49418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/>
              <a:t>CAD realize 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cross-client monotonic reads</a:t>
            </a:r>
            <a:r>
              <a:rPr lang="en-US" altLang="zh-CN" sz="2400" dirty="0"/>
              <a:t>, a strong consistency property</a:t>
            </a:r>
          </a:p>
          <a:p>
            <a:pPr marL="0" indent="0">
              <a:buNone/>
            </a:pPr>
            <a:r>
              <a:rPr lang="en-US" altLang="zh-CN" sz="2400" dirty="0"/>
              <a:t>It guarantees that a read from a client will always return a state that is at least as  up-to-date as the state returned  to a previous read from 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any client</a:t>
            </a:r>
          </a:p>
        </p:txBody>
      </p:sp>
      <p:pic>
        <p:nvPicPr>
          <p:cNvPr id="4" name="Picture 4" descr="“server icon”的图片搜索结果">
            <a:extLst>
              <a:ext uri="{FF2B5EF4-FFF2-40B4-BE49-F238E27FC236}">
                <a16:creationId xmlns:a16="http://schemas.microsoft.com/office/drawing/2014/main" id="{97F6AD9F-A6ED-4408-85EF-F35E69B5A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054" y="2830663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8829A758-1EAB-47C3-AD66-43406CA42E8A}"/>
                  </a:ext>
                </a:extLst>
              </p:cNvPr>
              <p:cNvSpPr/>
              <p:nvPr/>
            </p:nvSpPr>
            <p:spPr>
              <a:xfrm>
                <a:off x="5158644" y="3083060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8829A758-1EAB-47C3-AD66-43406CA42E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644" y="3083060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35D3FE7E-1F42-4EB0-B5FB-0567D7E0DC78}"/>
                  </a:ext>
                </a:extLst>
              </p:cNvPr>
              <p:cNvSpPr/>
              <p:nvPr/>
            </p:nvSpPr>
            <p:spPr>
              <a:xfrm>
                <a:off x="5546620" y="3083060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35D3FE7E-1F42-4EB0-B5FB-0567D7E0D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620" y="3083060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E6852E2D-2C95-4E18-9FFE-6DA67160B93B}"/>
                  </a:ext>
                </a:extLst>
              </p:cNvPr>
              <p:cNvSpPr/>
              <p:nvPr/>
            </p:nvSpPr>
            <p:spPr>
              <a:xfrm>
                <a:off x="5934596" y="3083060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E6852E2D-2C95-4E18-9FFE-6DA67160B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596" y="3083060"/>
                <a:ext cx="377952" cy="345940"/>
              </a:xfrm>
              <a:prstGeom prst="roundRect">
                <a:avLst/>
              </a:prstGeom>
              <a:blipFill>
                <a:blip r:embed="rId5"/>
                <a:stretch>
                  <a:fillRect l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“computer icon”的图片搜索结果">
            <a:extLst>
              <a:ext uri="{FF2B5EF4-FFF2-40B4-BE49-F238E27FC236}">
                <a16:creationId xmlns:a16="http://schemas.microsoft.com/office/drawing/2014/main" id="{90B806B2-F6CF-4F2D-825E-749EA1D9D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76" y="2833409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箭头: 右 8">
            <a:extLst>
              <a:ext uri="{FF2B5EF4-FFF2-40B4-BE49-F238E27FC236}">
                <a16:creationId xmlns:a16="http://schemas.microsoft.com/office/drawing/2014/main" id="{9EAB2361-5ADC-4884-A491-F644EFE1E01A}"/>
              </a:ext>
            </a:extLst>
          </p:cNvPr>
          <p:cNvSpPr/>
          <p:nvPr/>
        </p:nvSpPr>
        <p:spPr>
          <a:xfrm>
            <a:off x="2150110" y="3125025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76FD67BD-58C3-49FC-9A6E-A3F5BB79C94E}"/>
              </a:ext>
            </a:extLst>
          </p:cNvPr>
          <p:cNvSpPr/>
          <p:nvPr/>
        </p:nvSpPr>
        <p:spPr>
          <a:xfrm rot="10800000">
            <a:off x="2125748" y="3310755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B689578-9B4B-4B26-A077-77D8636692FA}"/>
                  </a:ext>
                </a:extLst>
              </p:cNvPr>
              <p:cNvSpPr txBox="1"/>
              <p:nvPr/>
            </p:nvSpPr>
            <p:spPr>
              <a:xfrm>
                <a:off x="2481537" y="3358341"/>
                <a:ext cx="721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B689578-9B4B-4B26-A077-77D863669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537" y="3358341"/>
                <a:ext cx="72188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7131E412-C945-4168-AEEE-36201C81ECA6}"/>
              </a:ext>
            </a:extLst>
          </p:cNvPr>
          <p:cNvSpPr txBox="1"/>
          <p:nvPr/>
        </p:nvSpPr>
        <p:spPr>
          <a:xfrm>
            <a:off x="1251741" y="29414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5862254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Consistency achieved upon CAD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FE84B9-29B0-42BA-ACF3-3C7AB4420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1885"/>
            <a:ext cx="10515600" cy="49418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/>
              <a:t>CAD realize 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cross-client monotonic reads</a:t>
            </a:r>
            <a:r>
              <a:rPr lang="en-US" altLang="zh-CN" sz="2400" dirty="0"/>
              <a:t>, a strong consistency property</a:t>
            </a:r>
          </a:p>
          <a:p>
            <a:pPr marL="0" indent="0">
              <a:buNone/>
            </a:pPr>
            <a:r>
              <a:rPr lang="en-US" altLang="zh-CN" sz="2400" dirty="0"/>
              <a:t>It guarantees that a read from a client will always return a state that is at least as  up-to-date as the state returned  to a previous read from 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any client</a:t>
            </a:r>
          </a:p>
        </p:txBody>
      </p:sp>
      <p:pic>
        <p:nvPicPr>
          <p:cNvPr id="4" name="Picture 4" descr="“server icon”的图片搜索结果">
            <a:extLst>
              <a:ext uri="{FF2B5EF4-FFF2-40B4-BE49-F238E27FC236}">
                <a16:creationId xmlns:a16="http://schemas.microsoft.com/office/drawing/2014/main" id="{97F6AD9F-A6ED-4408-85EF-F35E69B5A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054" y="2830663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8829A758-1EAB-47C3-AD66-43406CA42E8A}"/>
                  </a:ext>
                </a:extLst>
              </p:cNvPr>
              <p:cNvSpPr/>
              <p:nvPr/>
            </p:nvSpPr>
            <p:spPr>
              <a:xfrm>
                <a:off x="5158644" y="3083060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8829A758-1EAB-47C3-AD66-43406CA42E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644" y="3083060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35D3FE7E-1F42-4EB0-B5FB-0567D7E0DC78}"/>
                  </a:ext>
                </a:extLst>
              </p:cNvPr>
              <p:cNvSpPr/>
              <p:nvPr/>
            </p:nvSpPr>
            <p:spPr>
              <a:xfrm>
                <a:off x="5546620" y="3083060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35D3FE7E-1F42-4EB0-B5FB-0567D7E0D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620" y="3083060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E6852E2D-2C95-4E18-9FFE-6DA67160B93B}"/>
                  </a:ext>
                </a:extLst>
              </p:cNvPr>
              <p:cNvSpPr/>
              <p:nvPr/>
            </p:nvSpPr>
            <p:spPr>
              <a:xfrm>
                <a:off x="5934596" y="3083060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E6852E2D-2C95-4E18-9FFE-6DA67160B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596" y="3083060"/>
                <a:ext cx="377952" cy="345940"/>
              </a:xfrm>
              <a:prstGeom prst="roundRect">
                <a:avLst/>
              </a:prstGeom>
              <a:blipFill>
                <a:blip r:embed="rId5"/>
                <a:stretch>
                  <a:fillRect l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“computer icon”的图片搜索结果">
            <a:extLst>
              <a:ext uri="{FF2B5EF4-FFF2-40B4-BE49-F238E27FC236}">
                <a16:creationId xmlns:a16="http://schemas.microsoft.com/office/drawing/2014/main" id="{90B806B2-F6CF-4F2D-825E-749EA1D9D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76" y="2833409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箭头: 右 8">
            <a:extLst>
              <a:ext uri="{FF2B5EF4-FFF2-40B4-BE49-F238E27FC236}">
                <a16:creationId xmlns:a16="http://schemas.microsoft.com/office/drawing/2014/main" id="{9EAB2361-5ADC-4884-A491-F644EFE1E01A}"/>
              </a:ext>
            </a:extLst>
          </p:cNvPr>
          <p:cNvSpPr/>
          <p:nvPr/>
        </p:nvSpPr>
        <p:spPr>
          <a:xfrm>
            <a:off x="2150110" y="3125025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76FD67BD-58C3-49FC-9A6E-A3F5BB79C94E}"/>
              </a:ext>
            </a:extLst>
          </p:cNvPr>
          <p:cNvSpPr/>
          <p:nvPr/>
        </p:nvSpPr>
        <p:spPr>
          <a:xfrm rot="10800000">
            <a:off x="2125748" y="3310755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B689578-9B4B-4B26-A077-77D8636692FA}"/>
                  </a:ext>
                </a:extLst>
              </p:cNvPr>
              <p:cNvSpPr txBox="1"/>
              <p:nvPr/>
            </p:nvSpPr>
            <p:spPr>
              <a:xfrm>
                <a:off x="2481537" y="3358341"/>
                <a:ext cx="721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B689578-9B4B-4B26-A077-77D863669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537" y="3358341"/>
                <a:ext cx="72188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7131E412-C945-4168-AEEE-36201C81ECA6}"/>
              </a:ext>
            </a:extLst>
          </p:cNvPr>
          <p:cNvSpPr txBox="1"/>
          <p:nvPr/>
        </p:nvSpPr>
        <p:spPr>
          <a:xfrm>
            <a:off x="1251741" y="29414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  <p:pic>
        <p:nvPicPr>
          <p:cNvPr id="14" name="Picture 2" descr="“computer icon”的图片搜索结果">
            <a:extLst>
              <a:ext uri="{FF2B5EF4-FFF2-40B4-BE49-F238E27FC236}">
                <a16:creationId xmlns:a16="http://schemas.microsoft.com/office/drawing/2014/main" id="{9D6AE065-DD39-4621-89C4-E28F37E45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76" y="3832208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箭头: 右 14">
            <a:extLst>
              <a:ext uri="{FF2B5EF4-FFF2-40B4-BE49-F238E27FC236}">
                <a16:creationId xmlns:a16="http://schemas.microsoft.com/office/drawing/2014/main" id="{9C62BEF1-D855-470C-B373-9075B48B7FAC}"/>
              </a:ext>
            </a:extLst>
          </p:cNvPr>
          <p:cNvSpPr/>
          <p:nvPr/>
        </p:nvSpPr>
        <p:spPr>
          <a:xfrm>
            <a:off x="2150110" y="4123824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0B15F686-B11A-43E1-A037-3EE0FD62B5FD}"/>
              </a:ext>
            </a:extLst>
          </p:cNvPr>
          <p:cNvSpPr/>
          <p:nvPr/>
        </p:nvSpPr>
        <p:spPr>
          <a:xfrm rot="10800000">
            <a:off x="2125748" y="4309554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0811A17-0E77-411F-B441-247ABD056764}"/>
                  </a:ext>
                </a:extLst>
              </p:cNvPr>
              <p:cNvSpPr txBox="1"/>
              <p:nvPr/>
            </p:nvSpPr>
            <p:spPr>
              <a:xfrm>
                <a:off x="2481537" y="4357140"/>
                <a:ext cx="721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0811A17-0E77-411F-B441-247ABD056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537" y="4357140"/>
                <a:ext cx="721885" cy="461665"/>
              </a:xfrm>
              <a:prstGeom prst="rect">
                <a:avLst/>
              </a:prstGeom>
              <a:blipFill>
                <a:blip r:embed="rId8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5C8520C6-1CE9-4631-A700-4C94C35CC493}"/>
              </a:ext>
            </a:extLst>
          </p:cNvPr>
          <p:cNvSpPr txBox="1"/>
          <p:nvPr/>
        </p:nvSpPr>
        <p:spPr>
          <a:xfrm>
            <a:off x="1251741" y="39402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B0D68E00-7576-47A5-A91C-EE5A12A46E65}"/>
                  </a:ext>
                </a:extLst>
              </p:cNvPr>
              <p:cNvSpPr/>
              <p:nvPr/>
            </p:nvSpPr>
            <p:spPr>
              <a:xfrm>
                <a:off x="6312548" y="3083060"/>
                <a:ext cx="377952" cy="34594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B0D68E00-7576-47A5-A91C-EE5A12A46E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548" y="3083060"/>
                <a:ext cx="377952" cy="345940"/>
              </a:xfrm>
              <a:prstGeom prst="roundRect">
                <a:avLst/>
              </a:prstGeom>
              <a:blipFill>
                <a:blip r:embed="rId9"/>
                <a:stretch>
                  <a:fillRect l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951881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Consistency achieved upon CAD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FE84B9-29B0-42BA-ACF3-3C7AB4420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1885"/>
            <a:ext cx="10515600" cy="49418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/>
              <a:t>CAD realize 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cross-client monotonic reads</a:t>
            </a:r>
            <a:r>
              <a:rPr lang="en-US" altLang="zh-CN" sz="2400" dirty="0"/>
              <a:t>, a strong consistency property</a:t>
            </a:r>
          </a:p>
          <a:p>
            <a:pPr marL="0" indent="0">
              <a:buNone/>
            </a:pPr>
            <a:r>
              <a:rPr lang="en-US" altLang="zh-CN" sz="2400" dirty="0"/>
              <a:t>It guarantees that a read from a client will always return a state that is at least as  up-to-date as the state returned  to a previous read from 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any client</a:t>
            </a:r>
          </a:p>
        </p:txBody>
      </p:sp>
      <p:pic>
        <p:nvPicPr>
          <p:cNvPr id="4" name="Picture 4" descr="“server icon”的图片搜索结果">
            <a:extLst>
              <a:ext uri="{FF2B5EF4-FFF2-40B4-BE49-F238E27FC236}">
                <a16:creationId xmlns:a16="http://schemas.microsoft.com/office/drawing/2014/main" id="{97F6AD9F-A6ED-4408-85EF-F35E69B5A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054" y="2830663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8829A758-1EAB-47C3-AD66-43406CA42E8A}"/>
                  </a:ext>
                </a:extLst>
              </p:cNvPr>
              <p:cNvSpPr/>
              <p:nvPr/>
            </p:nvSpPr>
            <p:spPr>
              <a:xfrm>
                <a:off x="5158644" y="3083060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8829A758-1EAB-47C3-AD66-43406CA42E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644" y="3083060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35D3FE7E-1F42-4EB0-B5FB-0567D7E0DC78}"/>
                  </a:ext>
                </a:extLst>
              </p:cNvPr>
              <p:cNvSpPr/>
              <p:nvPr/>
            </p:nvSpPr>
            <p:spPr>
              <a:xfrm>
                <a:off x="5546620" y="3083060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35D3FE7E-1F42-4EB0-B5FB-0567D7E0D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620" y="3083060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E6852E2D-2C95-4E18-9FFE-6DA67160B93B}"/>
                  </a:ext>
                </a:extLst>
              </p:cNvPr>
              <p:cNvSpPr/>
              <p:nvPr/>
            </p:nvSpPr>
            <p:spPr>
              <a:xfrm>
                <a:off x="5934596" y="3083060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E6852E2D-2C95-4E18-9FFE-6DA67160B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596" y="3083060"/>
                <a:ext cx="377952" cy="345940"/>
              </a:xfrm>
              <a:prstGeom prst="roundRect">
                <a:avLst/>
              </a:prstGeom>
              <a:blipFill>
                <a:blip r:embed="rId5"/>
                <a:stretch>
                  <a:fillRect l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“computer icon”的图片搜索结果">
            <a:extLst>
              <a:ext uri="{FF2B5EF4-FFF2-40B4-BE49-F238E27FC236}">
                <a16:creationId xmlns:a16="http://schemas.microsoft.com/office/drawing/2014/main" id="{90B806B2-F6CF-4F2D-825E-749EA1D9D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76" y="2833409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箭头: 右 8">
            <a:extLst>
              <a:ext uri="{FF2B5EF4-FFF2-40B4-BE49-F238E27FC236}">
                <a16:creationId xmlns:a16="http://schemas.microsoft.com/office/drawing/2014/main" id="{9EAB2361-5ADC-4884-A491-F644EFE1E01A}"/>
              </a:ext>
            </a:extLst>
          </p:cNvPr>
          <p:cNvSpPr/>
          <p:nvPr/>
        </p:nvSpPr>
        <p:spPr>
          <a:xfrm>
            <a:off x="2150110" y="3125025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76FD67BD-58C3-49FC-9A6E-A3F5BB79C94E}"/>
              </a:ext>
            </a:extLst>
          </p:cNvPr>
          <p:cNvSpPr/>
          <p:nvPr/>
        </p:nvSpPr>
        <p:spPr>
          <a:xfrm rot="10800000">
            <a:off x="2125748" y="3310755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B689578-9B4B-4B26-A077-77D8636692FA}"/>
                  </a:ext>
                </a:extLst>
              </p:cNvPr>
              <p:cNvSpPr txBox="1"/>
              <p:nvPr/>
            </p:nvSpPr>
            <p:spPr>
              <a:xfrm>
                <a:off x="2481537" y="3358341"/>
                <a:ext cx="721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B689578-9B4B-4B26-A077-77D863669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537" y="3358341"/>
                <a:ext cx="72188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7131E412-C945-4168-AEEE-36201C81ECA6}"/>
              </a:ext>
            </a:extLst>
          </p:cNvPr>
          <p:cNvSpPr txBox="1"/>
          <p:nvPr/>
        </p:nvSpPr>
        <p:spPr>
          <a:xfrm>
            <a:off x="1251741" y="29414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  <p:pic>
        <p:nvPicPr>
          <p:cNvPr id="14" name="Picture 2" descr="“computer icon”的图片搜索结果">
            <a:extLst>
              <a:ext uri="{FF2B5EF4-FFF2-40B4-BE49-F238E27FC236}">
                <a16:creationId xmlns:a16="http://schemas.microsoft.com/office/drawing/2014/main" id="{9D6AE065-DD39-4621-89C4-E28F37E45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76" y="3832208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箭头: 右 14">
            <a:extLst>
              <a:ext uri="{FF2B5EF4-FFF2-40B4-BE49-F238E27FC236}">
                <a16:creationId xmlns:a16="http://schemas.microsoft.com/office/drawing/2014/main" id="{9C62BEF1-D855-470C-B373-9075B48B7FAC}"/>
              </a:ext>
            </a:extLst>
          </p:cNvPr>
          <p:cNvSpPr/>
          <p:nvPr/>
        </p:nvSpPr>
        <p:spPr>
          <a:xfrm>
            <a:off x="2150110" y="4123824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0B15F686-B11A-43E1-A037-3EE0FD62B5FD}"/>
              </a:ext>
            </a:extLst>
          </p:cNvPr>
          <p:cNvSpPr/>
          <p:nvPr/>
        </p:nvSpPr>
        <p:spPr>
          <a:xfrm rot="10800000">
            <a:off x="2125748" y="4309554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0811A17-0E77-411F-B441-247ABD056764}"/>
                  </a:ext>
                </a:extLst>
              </p:cNvPr>
              <p:cNvSpPr txBox="1"/>
              <p:nvPr/>
            </p:nvSpPr>
            <p:spPr>
              <a:xfrm>
                <a:off x="2481537" y="4357140"/>
                <a:ext cx="721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0811A17-0E77-411F-B441-247ABD056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537" y="4357140"/>
                <a:ext cx="721885" cy="461665"/>
              </a:xfrm>
              <a:prstGeom prst="rect">
                <a:avLst/>
              </a:prstGeom>
              <a:blipFill>
                <a:blip r:embed="rId8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5C8520C6-1CE9-4631-A700-4C94C35CC493}"/>
              </a:ext>
            </a:extLst>
          </p:cNvPr>
          <p:cNvSpPr txBox="1"/>
          <p:nvPr/>
        </p:nvSpPr>
        <p:spPr>
          <a:xfrm>
            <a:off x="1251741" y="39402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B0D68E00-7576-47A5-A91C-EE5A12A46E65}"/>
                  </a:ext>
                </a:extLst>
              </p:cNvPr>
              <p:cNvSpPr/>
              <p:nvPr/>
            </p:nvSpPr>
            <p:spPr>
              <a:xfrm>
                <a:off x="6312548" y="3083060"/>
                <a:ext cx="377952" cy="34594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B0D68E00-7576-47A5-A91C-EE5A12A46E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548" y="3083060"/>
                <a:ext cx="377952" cy="345940"/>
              </a:xfrm>
              <a:prstGeom prst="roundRect">
                <a:avLst/>
              </a:prstGeom>
              <a:blipFill>
                <a:blip r:embed="rId9"/>
                <a:stretch>
                  <a:fillRect l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629732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Consistency achieved upon CAD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FE84B9-29B0-42BA-ACF3-3C7AB4420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1885"/>
            <a:ext cx="10515600" cy="49418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/>
              <a:t>CAD realize 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cross-client monotonic reads</a:t>
            </a:r>
            <a:r>
              <a:rPr lang="en-US" altLang="zh-CN" sz="2400" dirty="0"/>
              <a:t>, a strong consistency property</a:t>
            </a:r>
          </a:p>
          <a:p>
            <a:pPr marL="0" indent="0">
              <a:buNone/>
            </a:pPr>
            <a:r>
              <a:rPr lang="en-US" altLang="zh-CN" sz="2400" dirty="0"/>
              <a:t>It guarantees that a read from a client will always return a state that is at least as  up-to-date as the state returned  to a previous read from 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any client</a:t>
            </a:r>
          </a:p>
        </p:txBody>
      </p:sp>
      <p:pic>
        <p:nvPicPr>
          <p:cNvPr id="4" name="Picture 4" descr="“server icon”的图片搜索结果">
            <a:extLst>
              <a:ext uri="{FF2B5EF4-FFF2-40B4-BE49-F238E27FC236}">
                <a16:creationId xmlns:a16="http://schemas.microsoft.com/office/drawing/2014/main" id="{97F6AD9F-A6ED-4408-85EF-F35E69B5A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054" y="2830663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8829A758-1EAB-47C3-AD66-43406CA42E8A}"/>
                  </a:ext>
                </a:extLst>
              </p:cNvPr>
              <p:cNvSpPr/>
              <p:nvPr/>
            </p:nvSpPr>
            <p:spPr>
              <a:xfrm>
                <a:off x="5158644" y="3083060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8829A758-1EAB-47C3-AD66-43406CA42E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644" y="3083060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35D3FE7E-1F42-4EB0-B5FB-0567D7E0DC78}"/>
                  </a:ext>
                </a:extLst>
              </p:cNvPr>
              <p:cNvSpPr/>
              <p:nvPr/>
            </p:nvSpPr>
            <p:spPr>
              <a:xfrm>
                <a:off x="5546620" y="3083060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35D3FE7E-1F42-4EB0-B5FB-0567D7E0D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620" y="3083060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E6852E2D-2C95-4E18-9FFE-6DA67160B93B}"/>
                  </a:ext>
                </a:extLst>
              </p:cNvPr>
              <p:cNvSpPr/>
              <p:nvPr/>
            </p:nvSpPr>
            <p:spPr>
              <a:xfrm>
                <a:off x="5934596" y="3083060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E6852E2D-2C95-4E18-9FFE-6DA67160B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596" y="3083060"/>
                <a:ext cx="377952" cy="345940"/>
              </a:xfrm>
              <a:prstGeom prst="roundRect">
                <a:avLst/>
              </a:prstGeom>
              <a:blipFill>
                <a:blip r:embed="rId5"/>
                <a:stretch>
                  <a:fillRect l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“computer icon”的图片搜索结果">
            <a:extLst>
              <a:ext uri="{FF2B5EF4-FFF2-40B4-BE49-F238E27FC236}">
                <a16:creationId xmlns:a16="http://schemas.microsoft.com/office/drawing/2014/main" id="{90B806B2-F6CF-4F2D-825E-749EA1D9D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76" y="2833409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箭头: 右 8">
            <a:extLst>
              <a:ext uri="{FF2B5EF4-FFF2-40B4-BE49-F238E27FC236}">
                <a16:creationId xmlns:a16="http://schemas.microsoft.com/office/drawing/2014/main" id="{9EAB2361-5ADC-4884-A491-F644EFE1E01A}"/>
              </a:ext>
            </a:extLst>
          </p:cNvPr>
          <p:cNvSpPr/>
          <p:nvPr/>
        </p:nvSpPr>
        <p:spPr>
          <a:xfrm>
            <a:off x="2150110" y="3125025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76FD67BD-58C3-49FC-9A6E-A3F5BB79C94E}"/>
              </a:ext>
            </a:extLst>
          </p:cNvPr>
          <p:cNvSpPr/>
          <p:nvPr/>
        </p:nvSpPr>
        <p:spPr>
          <a:xfrm rot="10800000">
            <a:off x="2125748" y="3310755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B689578-9B4B-4B26-A077-77D8636692FA}"/>
                  </a:ext>
                </a:extLst>
              </p:cNvPr>
              <p:cNvSpPr txBox="1"/>
              <p:nvPr/>
            </p:nvSpPr>
            <p:spPr>
              <a:xfrm>
                <a:off x="2481537" y="3358341"/>
                <a:ext cx="721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B689578-9B4B-4B26-A077-77D863669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537" y="3358341"/>
                <a:ext cx="72188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7131E412-C945-4168-AEEE-36201C81ECA6}"/>
              </a:ext>
            </a:extLst>
          </p:cNvPr>
          <p:cNvSpPr txBox="1"/>
          <p:nvPr/>
        </p:nvSpPr>
        <p:spPr>
          <a:xfrm>
            <a:off x="1251741" y="29414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  <p:pic>
        <p:nvPicPr>
          <p:cNvPr id="14" name="Picture 2" descr="“computer icon”的图片搜索结果">
            <a:extLst>
              <a:ext uri="{FF2B5EF4-FFF2-40B4-BE49-F238E27FC236}">
                <a16:creationId xmlns:a16="http://schemas.microsoft.com/office/drawing/2014/main" id="{9D6AE065-DD39-4621-89C4-E28F37E45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76" y="3832208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箭头: 右 14">
            <a:extLst>
              <a:ext uri="{FF2B5EF4-FFF2-40B4-BE49-F238E27FC236}">
                <a16:creationId xmlns:a16="http://schemas.microsoft.com/office/drawing/2014/main" id="{9C62BEF1-D855-470C-B373-9075B48B7FAC}"/>
              </a:ext>
            </a:extLst>
          </p:cNvPr>
          <p:cNvSpPr/>
          <p:nvPr/>
        </p:nvSpPr>
        <p:spPr>
          <a:xfrm>
            <a:off x="2150110" y="4123824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0B15F686-B11A-43E1-A037-3EE0FD62B5FD}"/>
              </a:ext>
            </a:extLst>
          </p:cNvPr>
          <p:cNvSpPr/>
          <p:nvPr/>
        </p:nvSpPr>
        <p:spPr>
          <a:xfrm rot="10800000">
            <a:off x="2125748" y="4309554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0811A17-0E77-411F-B441-247ABD056764}"/>
                  </a:ext>
                </a:extLst>
              </p:cNvPr>
              <p:cNvSpPr txBox="1"/>
              <p:nvPr/>
            </p:nvSpPr>
            <p:spPr>
              <a:xfrm>
                <a:off x="2481537" y="4357140"/>
                <a:ext cx="721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0811A17-0E77-411F-B441-247ABD056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537" y="4357140"/>
                <a:ext cx="721885" cy="461665"/>
              </a:xfrm>
              <a:prstGeom prst="rect">
                <a:avLst/>
              </a:prstGeom>
              <a:blipFill>
                <a:blip r:embed="rId8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5C8520C6-1CE9-4631-A700-4C94C35CC493}"/>
              </a:ext>
            </a:extLst>
          </p:cNvPr>
          <p:cNvSpPr txBox="1"/>
          <p:nvPr/>
        </p:nvSpPr>
        <p:spPr>
          <a:xfrm>
            <a:off x="1251741" y="39402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B0D68E00-7576-47A5-A91C-EE5A12A46E65}"/>
                  </a:ext>
                </a:extLst>
              </p:cNvPr>
              <p:cNvSpPr/>
              <p:nvPr/>
            </p:nvSpPr>
            <p:spPr>
              <a:xfrm>
                <a:off x="6312548" y="3083060"/>
                <a:ext cx="377952" cy="34594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B0D68E00-7576-47A5-A91C-EE5A12A46E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548" y="3083060"/>
                <a:ext cx="377952" cy="345940"/>
              </a:xfrm>
              <a:prstGeom prst="roundRect">
                <a:avLst/>
              </a:prstGeom>
              <a:blipFill>
                <a:blip r:embed="rId9"/>
                <a:stretch>
                  <a:fillRect l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2" descr="“computer icon”的图片搜索结果">
            <a:extLst>
              <a:ext uri="{FF2B5EF4-FFF2-40B4-BE49-F238E27FC236}">
                <a16:creationId xmlns:a16="http://schemas.microsoft.com/office/drawing/2014/main" id="{A04516D8-717B-4082-BEE1-C3D4DA8A8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76" y="4769210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箭头: 右 20">
            <a:extLst>
              <a:ext uri="{FF2B5EF4-FFF2-40B4-BE49-F238E27FC236}">
                <a16:creationId xmlns:a16="http://schemas.microsoft.com/office/drawing/2014/main" id="{30883DC8-EDEE-4821-BD76-95E3268649B5}"/>
              </a:ext>
            </a:extLst>
          </p:cNvPr>
          <p:cNvSpPr/>
          <p:nvPr/>
        </p:nvSpPr>
        <p:spPr>
          <a:xfrm>
            <a:off x="2150110" y="5060826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箭头: 右 21">
            <a:extLst>
              <a:ext uri="{FF2B5EF4-FFF2-40B4-BE49-F238E27FC236}">
                <a16:creationId xmlns:a16="http://schemas.microsoft.com/office/drawing/2014/main" id="{1424E047-9145-4036-B91F-8BBE6FA2E122}"/>
              </a:ext>
            </a:extLst>
          </p:cNvPr>
          <p:cNvSpPr/>
          <p:nvPr/>
        </p:nvSpPr>
        <p:spPr>
          <a:xfrm rot="10800000">
            <a:off x="2125748" y="5246556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E8BDB02B-7B76-4450-87BB-0118EFEC78FF}"/>
                  </a:ext>
                </a:extLst>
              </p:cNvPr>
              <p:cNvSpPr txBox="1"/>
              <p:nvPr/>
            </p:nvSpPr>
            <p:spPr>
              <a:xfrm>
                <a:off x="2481537" y="5294142"/>
                <a:ext cx="721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E8BDB02B-7B76-4450-87BB-0118EFEC7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537" y="5294142"/>
                <a:ext cx="721885" cy="461665"/>
              </a:xfrm>
              <a:prstGeom prst="rect">
                <a:avLst/>
              </a:prstGeom>
              <a:blipFill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>
            <a:extLst>
              <a:ext uri="{FF2B5EF4-FFF2-40B4-BE49-F238E27FC236}">
                <a16:creationId xmlns:a16="http://schemas.microsoft.com/office/drawing/2014/main" id="{48B1070B-EBDC-42EA-904C-A469641FB1B8}"/>
              </a:ext>
            </a:extLst>
          </p:cNvPr>
          <p:cNvSpPr txBox="1"/>
          <p:nvPr/>
        </p:nvSpPr>
        <p:spPr>
          <a:xfrm>
            <a:off x="1251741" y="48772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5947157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Consistency achieved upon CAD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FE84B9-29B0-42BA-ACF3-3C7AB4420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1885"/>
            <a:ext cx="10515600" cy="49418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/>
              <a:t>CAD realize 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cross-client monotonic reads</a:t>
            </a:r>
            <a:r>
              <a:rPr lang="en-US" altLang="zh-CN" sz="2400" dirty="0"/>
              <a:t>, a strong consistency property</a:t>
            </a:r>
          </a:p>
          <a:p>
            <a:pPr marL="0" indent="0">
              <a:buNone/>
            </a:pPr>
            <a:r>
              <a:rPr lang="en-US" altLang="zh-CN" sz="2400" dirty="0"/>
              <a:t>It guarantees that a read from a client will always return a state that is at least as  up-to-date as the state returned  to a previous read from 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any client</a:t>
            </a:r>
          </a:p>
        </p:txBody>
      </p:sp>
      <p:pic>
        <p:nvPicPr>
          <p:cNvPr id="4" name="Picture 4" descr="“server icon”的图片搜索结果">
            <a:extLst>
              <a:ext uri="{FF2B5EF4-FFF2-40B4-BE49-F238E27FC236}">
                <a16:creationId xmlns:a16="http://schemas.microsoft.com/office/drawing/2014/main" id="{97F6AD9F-A6ED-4408-85EF-F35E69B5A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054" y="2830663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8829A758-1EAB-47C3-AD66-43406CA42E8A}"/>
                  </a:ext>
                </a:extLst>
              </p:cNvPr>
              <p:cNvSpPr/>
              <p:nvPr/>
            </p:nvSpPr>
            <p:spPr>
              <a:xfrm>
                <a:off x="5158644" y="3083060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8829A758-1EAB-47C3-AD66-43406CA42E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644" y="3083060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35D3FE7E-1F42-4EB0-B5FB-0567D7E0DC78}"/>
                  </a:ext>
                </a:extLst>
              </p:cNvPr>
              <p:cNvSpPr/>
              <p:nvPr/>
            </p:nvSpPr>
            <p:spPr>
              <a:xfrm>
                <a:off x="5546620" y="3083060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35D3FE7E-1F42-4EB0-B5FB-0567D7E0D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620" y="3083060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E6852E2D-2C95-4E18-9FFE-6DA67160B93B}"/>
                  </a:ext>
                </a:extLst>
              </p:cNvPr>
              <p:cNvSpPr/>
              <p:nvPr/>
            </p:nvSpPr>
            <p:spPr>
              <a:xfrm>
                <a:off x="5934596" y="3083060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E6852E2D-2C95-4E18-9FFE-6DA67160B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596" y="3083060"/>
                <a:ext cx="377952" cy="345940"/>
              </a:xfrm>
              <a:prstGeom prst="roundRect">
                <a:avLst/>
              </a:prstGeom>
              <a:blipFill>
                <a:blip r:embed="rId5"/>
                <a:stretch>
                  <a:fillRect l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“computer icon”的图片搜索结果">
            <a:extLst>
              <a:ext uri="{FF2B5EF4-FFF2-40B4-BE49-F238E27FC236}">
                <a16:creationId xmlns:a16="http://schemas.microsoft.com/office/drawing/2014/main" id="{90B806B2-F6CF-4F2D-825E-749EA1D9D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76" y="2833409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箭头: 右 8">
            <a:extLst>
              <a:ext uri="{FF2B5EF4-FFF2-40B4-BE49-F238E27FC236}">
                <a16:creationId xmlns:a16="http://schemas.microsoft.com/office/drawing/2014/main" id="{9EAB2361-5ADC-4884-A491-F644EFE1E01A}"/>
              </a:ext>
            </a:extLst>
          </p:cNvPr>
          <p:cNvSpPr/>
          <p:nvPr/>
        </p:nvSpPr>
        <p:spPr>
          <a:xfrm>
            <a:off x="2150110" y="3125025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76FD67BD-58C3-49FC-9A6E-A3F5BB79C94E}"/>
              </a:ext>
            </a:extLst>
          </p:cNvPr>
          <p:cNvSpPr/>
          <p:nvPr/>
        </p:nvSpPr>
        <p:spPr>
          <a:xfrm rot="10800000">
            <a:off x="2125748" y="3310755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B689578-9B4B-4B26-A077-77D8636692FA}"/>
                  </a:ext>
                </a:extLst>
              </p:cNvPr>
              <p:cNvSpPr txBox="1"/>
              <p:nvPr/>
            </p:nvSpPr>
            <p:spPr>
              <a:xfrm>
                <a:off x="2481537" y="3358341"/>
                <a:ext cx="721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B689578-9B4B-4B26-A077-77D863669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537" y="3358341"/>
                <a:ext cx="72188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7131E412-C945-4168-AEEE-36201C81ECA6}"/>
              </a:ext>
            </a:extLst>
          </p:cNvPr>
          <p:cNvSpPr txBox="1"/>
          <p:nvPr/>
        </p:nvSpPr>
        <p:spPr>
          <a:xfrm>
            <a:off x="1251741" y="29414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  <p:pic>
        <p:nvPicPr>
          <p:cNvPr id="14" name="Picture 2" descr="“computer icon”的图片搜索结果">
            <a:extLst>
              <a:ext uri="{FF2B5EF4-FFF2-40B4-BE49-F238E27FC236}">
                <a16:creationId xmlns:a16="http://schemas.microsoft.com/office/drawing/2014/main" id="{9D6AE065-DD39-4621-89C4-E28F37E45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76" y="3832208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箭头: 右 14">
            <a:extLst>
              <a:ext uri="{FF2B5EF4-FFF2-40B4-BE49-F238E27FC236}">
                <a16:creationId xmlns:a16="http://schemas.microsoft.com/office/drawing/2014/main" id="{9C62BEF1-D855-470C-B373-9075B48B7FAC}"/>
              </a:ext>
            </a:extLst>
          </p:cNvPr>
          <p:cNvSpPr/>
          <p:nvPr/>
        </p:nvSpPr>
        <p:spPr>
          <a:xfrm>
            <a:off x="2150110" y="4123824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0B15F686-B11A-43E1-A037-3EE0FD62B5FD}"/>
              </a:ext>
            </a:extLst>
          </p:cNvPr>
          <p:cNvSpPr/>
          <p:nvPr/>
        </p:nvSpPr>
        <p:spPr>
          <a:xfrm rot="10800000">
            <a:off x="2125748" y="4309554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0811A17-0E77-411F-B441-247ABD056764}"/>
                  </a:ext>
                </a:extLst>
              </p:cNvPr>
              <p:cNvSpPr txBox="1"/>
              <p:nvPr/>
            </p:nvSpPr>
            <p:spPr>
              <a:xfrm>
                <a:off x="2481537" y="4357140"/>
                <a:ext cx="721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0811A17-0E77-411F-B441-247ABD056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537" y="4357140"/>
                <a:ext cx="721885" cy="461665"/>
              </a:xfrm>
              <a:prstGeom prst="rect">
                <a:avLst/>
              </a:prstGeom>
              <a:blipFill>
                <a:blip r:embed="rId8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5C8520C6-1CE9-4631-A700-4C94C35CC493}"/>
              </a:ext>
            </a:extLst>
          </p:cNvPr>
          <p:cNvSpPr txBox="1"/>
          <p:nvPr/>
        </p:nvSpPr>
        <p:spPr>
          <a:xfrm>
            <a:off x="1251741" y="39402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B0D68E00-7576-47A5-A91C-EE5A12A46E65}"/>
                  </a:ext>
                </a:extLst>
              </p:cNvPr>
              <p:cNvSpPr/>
              <p:nvPr/>
            </p:nvSpPr>
            <p:spPr>
              <a:xfrm>
                <a:off x="6312548" y="3083060"/>
                <a:ext cx="377952" cy="34594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B0D68E00-7576-47A5-A91C-EE5A12A46E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548" y="3083060"/>
                <a:ext cx="377952" cy="345940"/>
              </a:xfrm>
              <a:prstGeom prst="roundRect">
                <a:avLst/>
              </a:prstGeom>
              <a:blipFill>
                <a:blip r:embed="rId9"/>
                <a:stretch>
                  <a:fillRect l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2" descr="“computer icon”的图片搜索结果">
            <a:extLst>
              <a:ext uri="{FF2B5EF4-FFF2-40B4-BE49-F238E27FC236}">
                <a16:creationId xmlns:a16="http://schemas.microsoft.com/office/drawing/2014/main" id="{A04516D8-717B-4082-BEE1-C3D4DA8A8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76" y="4769210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箭头: 右 20">
            <a:extLst>
              <a:ext uri="{FF2B5EF4-FFF2-40B4-BE49-F238E27FC236}">
                <a16:creationId xmlns:a16="http://schemas.microsoft.com/office/drawing/2014/main" id="{30883DC8-EDEE-4821-BD76-95E3268649B5}"/>
              </a:ext>
            </a:extLst>
          </p:cNvPr>
          <p:cNvSpPr/>
          <p:nvPr/>
        </p:nvSpPr>
        <p:spPr>
          <a:xfrm>
            <a:off x="2150110" y="5060826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箭头: 右 21">
            <a:extLst>
              <a:ext uri="{FF2B5EF4-FFF2-40B4-BE49-F238E27FC236}">
                <a16:creationId xmlns:a16="http://schemas.microsoft.com/office/drawing/2014/main" id="{1424E047-9145-4036-B91F-8BBE6FA2E122}"/>
              </a:ext>
            </a:extLst>
          </p:cNvPr>
          <p:cNvSpPr/>
          <p:nvPr/>
        </p:nvSpPr>
        <p:spPr>
          <a:xfrm rot="10800000">
            <a:off x="2125748" y="5246556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E8BDB02B-7B76-4450-87BB-0118EFEC78FF}"/>
                  </a:ext>
                </a:extLst>
              </p:cNvPr>
              <p:cNvSpPr txBox="1"/>
              <p:nvPr/>
            </p:nvSpPr>
            <p:spPr>
              <a:xfrm>
                <a:off x="2481537" y="5294142"/>
                <a:ext cx="721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E8BDB02B-7B76-4450-87BB-0118EFEC7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537" y="5294142"/>
                <a:ext cx="721885" cy="461665"/>
              </a:xfrm>
              <a:prstGeom prst="rect">
                <a:avLst/>
              </a:prstGeom>
              <a:blipFill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>
            <a:extLst>
              <a:ext uri="{FF2B5EF4-FFF2-40B4-BE49-F238E27FC236}">
                <a16:creationId xmlns:a16="http://schemas.microsoft.com/office/drawing/2014/main" id="{48B1070B-EBDC-42EA-904C-A469641FB1B8}"/>
              </a:ext>
            </a:extLst>
          </p:cNvPr>
          <p:cNvSpPr txBox="1"/>
          <p:nvPr/>
        </p:nvSpPr>
        <p:spPr>
          <a:xfrm>
            <a:off x="1251741" y="48772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7A0C748-7043-4D74-8431-A3EC236CB384}"/>
              </a:ext>
            </a:extLst>
          </p:cNvPr>
          <p:cNvSpPr txBox="1"/>
          <p:nvPr/>
        </p:nvSpPr>
        <p:spPr>
          <a:xfrm>
            <a:off x="4757169" y="3750598"/>
            <a:ext cx="6875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Different from traditional monotonic reads, it could 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tolerant failure </a:t>
            </a:r>
            <a:r>
              <a:rPr lang="en-US" altLang="zh-CN" sz="2400" dirty="0"/>
              <a:t>and enable within 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multi-session</a:t>
            </a:r>
            <a:endParaRPr lang="zh-CN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10980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Consistency achieved upon CAD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FE84B9-29B0-42BA-ACF3-3C7AB4420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1885"/>
            <a:ext cx="10515600" cy="49418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/>
              <a:t>CAD realize 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cross-client monotonic reads</a:t>
            </a:r>
            <a:r>
              <a:rPr lang="en-US" altLang="zh-CN" sz="2400" dirty="0"/>
              <a:t>, a strong consistency property</a:t>
            </a:r>
          </a:p>
          <a:p>
            <a:pPr marL="0" indent="0">
              <a:buNone/>
            </a:pPr>
            <a:r>
              <a:rPr lang="en-US" altLang="zh-CN" sz="2400" dirty="0"/>
              <a:t>It guarantees that a read from a client will always return a state that is at least as  up-to-date as the state returned  to a previous read from 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any client</a:t>
            </a:r>
          </a:p>
        </p:txBody>
      </p:sp>
      <p:pic>
        <p:nvPicPr>
          <p:cNvPr id="4" name="Picture 4" descr="“server icon”的图片搜索结果">
            <a:extLst>
              <a:ext uri="{FF2B5EF4-FFF2-40B4-BE49-F238E27FC236}">
                <a16:creationId xmlns:a16="http://schemas.microsoft.com/office/drawing/2014/main" id="{97F6AD9F-A6ED-4408-85EF-F35E69B5A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054" y="2830663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8829A758-1EAB-47C3-AD66-43406CA42E8A}"/>
                  </a:ext>
                </a:extLst>
              </p:cNvPr>
              <p:cNvSpPr/>
              <p:nvPr/>
            </p:nvSpPr>
            <p:spPr>
              <a:xfrm>
                <a:off x="5158644" y="3083060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8829A758-1EAB-47C3-AD66-43406CA42E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644" y="3083060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35D3FE7E-1F42-4EB0-B5FB-0567D7E0DC78}"/>
                  </a:ext>
                </a:extLst>
              </p:cNvPr>
              <p:cNvSpPr/>
              <p:nvPr/>
            </p:nvSpPr>
            <p:spPr>
              <a:xfrm>
                <a:off x="5546620" y="3083060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35D3FE7E-1F42-4EB0-B5FB-0567D7E0D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620" y="3083060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E6852E2D-2C95-4E18-9FFE-6DA67160B93B}"/>
                  </a:ext>
                </a:extLst>
              </p:cNvPr>
              <p:cNvSpPr/>
              <p:nvPr/>
            </p:nvSpPr>
            <p:spPr>
              <a:xfrm>
                <a:off x="5934596" y="3083060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E6852E2D-2C95-4E18-9FFE-6DA67160B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596" y="3083060"/>
                <a:ext cx="377952" cy="345940"/>
              </a:xfrm>
              <a:prstGeom prst="roundRect">
                <a:avLst/>
              </a:prstGeom>
              <a:blipFill>
                <a:blip r:embed="rId5"/>
                <a:stretch>
                  <a:fillRect l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“computer icon”的图片搜索结果">
            <a:extLst>
              <a:ext uri="{FF2B5EF4-FFF2-40B4-BE49-F238E27FC236}">
                <a16:creationId xmlns:a16="http://schemas.microsoft.com/office/drawing/2014/main" id="{90B806B2-F6CF-4F2D-825E-749EA1D9D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76" y="2833409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箭头: 右 8">
            <a:extLst>
              <a:ext uri="{FF2B5EF4-FFF2-40B4-BE49-F238E27FC236}">
                <a16:creationId xmlns:a16="http://schemas.microsoft.com/office/drawing/2014/main" id="{9EAB2361-5ADC-4884-A491-F644EFE1E01A}"/>
              </a:ext>
            </a:extLst>
          </p:cNvPr>
          <p:cNvSpPr/>
          <p:nvPr/>
        </p:nvSpPr>
        <p:spPr>
          <a:xfrm>
            <a:off x="2150110" y="3125025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76FD67BD-58C3-49FC-9A6E-A3F5BB79C94E}"/>
              </a:ext>
            </a:extLst>
          </p:cNvPr>
          <p:cNvSpPr/>
          <p:nvPr/>
        </p:nvSpPr>
        <p:spPr>
          <a:xfrm rot="10800000">
            <a:off x="2125748" y="3310755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B689578-9B4B-4B26-A077-77D8636692FA}"/>
                  </a:ext>
                </a:extLst>
              </p:cNvPr>
              <p:cNvSpPr txBox="1"/>
              <p:nvPr/>
            </p:nvSpPr>
            <p:spPr>
              <a:xfrm>
                <a:off x="2481537" y="3358341"/>
                <a:ext cx="721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B689578-9B4B-4B26-A077-77D863669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537" y="3358341"/>
                <a:ext cx="72188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7131E412-C945-4168-AEEE-36201C81ECA6}"/>
              </a:ext>
            </a:extLst>
          </p:cNvPr>
          <p:cNvSpPr txBox="1"/>
          <p:nvPr/>
        </p:nvSpPr>
        <p:spPr>
          <a:xfrm>
            <a:off x="1251741" y="29414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  <p:pic>
        <p:nvPicPr>
          <p:cNvPr id="14" name="Picture 2" descr="“computer icon”的图片搜索结果">
            <a:extLst>
              <a:ext uri="{FF2B5EF4-FFF2-40B4-BE49-F238E27FC236}">
                <a16:creationId xmlns:a16="http://schemas.microsoft.com/office/drawing/2014/main" id="{9D6AE065-DD39-4621-89C4-E28F37E45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76" y="3832208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箭头: 右 14">
            <a:extLst>
              <a:ext uri="{FF2B5EF4-FFF2-40B4-BE49-F238E27FC236}">
                <a16:creationId xmlns:a16="http://schemas.microsoft.com/office/drawing/2014/main" id="{9C62BEF1-D855-470C-B373-9075B48B7FAC}"/>
              </a:ext>
            </a:extLst>
          </p:cNvPr>
          <p:cNvSpPr/>
          <p:nvPr/>
        </p:nvSpPr>
        <p:spPr>
          <a:xfrm>
            <a:off x="2150110" y="4123824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0B15F686-B11A-43E1-A037-3EE0FD62B5FD}"/>
              </a:ext>
            </a:extLst>
          </p:cNvPr>
          <p:cNvSpPr/>
          <p:nvPr/>
        </p:nvSpPr>
        <p:spPr>
          <a:xfrm rot="10800000">
            <a:off x="2125748" y="4309554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0811A17-0E77-411F-B441-247ABD056764}"/>
                  </a:ext>
                </a:extLst>
              </p:cNvPr>
              <p:cNvSpPr txBox="1"/>
              <p:nvPr/>
            </p:nvSpPr>
            <p:spPr>
              <a:xfrm>
                <a:off x="2481537" y="4357140"/>
                <a:ext cx="721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0811A17-0E77-411F-B441-247ABD056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537" y="4357140"/>
                <a:ext cx="721885" cy="461665"/>
              </a:xfrm>
              <a:prstGeom prst="rect">
                <a:avLst/>
              </a:prstGeom>
              <a:blipFill>
                <a:blip r:embed="rId8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5C8520C6-1CE9-4631-A700-4C94C35CC493}"/>
              </a:ext>
            </a:extLst>
          </p:cNvPr>
          <p:cNvSpPr txBox="1"/>
          <p:nvPr/>
        </p:nvSpPr>
        <p:spPr>
          <a:xfrm>
            <a:off x="1251741" y="39402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B0D68E00-7576-47A5-A91C-EE5A12A46E65}"/>
                  </a:ext>
                </a:extLst>
              </p:cNvPr>
              <p:cNvSpPr/>
              <p:nvPr/>
            </p:nvSpPr>
            <p:spPr>
              <a:xfrm>
                <a:off x="6312548" y="3083060"/>
                <a:ext cx="377952" cy="34594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B0D68E00-7576-47A5-A91C-EE5A12A46E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548" y="3083060"/>
                <a:ext cx="377952" cy="345940"/>
              </a:xfrm>
              <a:prstGeom prst="roundRect">
                <a:avLst/>
              </a:prstGeom>
              <a:blipFill>
                <a:blip r:embed="rId9"/>
                <a:stretch>
                  <a:fillRect l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2" descr="“computer icon”的图片搜索结果">
            <a:extLst>
              <a:ext uri="{FF2B5EF4-FFF2-40B4-BE49-F238E27FC236}">
                <a16:creationId xmlns:a16="http://schemas.microsoft.com/office/drawing/2014/main" id="{A04516D8-717B-4082-BEE1-C3D4DA8A8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76" y="4769210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箭头: 右 20">
            <a:extLst>
              <a:ext uri="{FF2B5EF4-FFF2-40B4-BE49-F238E27FC236}">
                <a16:creationId xmlns:a16="http://schemas.microsoft.com/office/drawing/2014/main" id="{30883DC8-EDEE-4821-BD76-95E3268649B5}"/>
              </a:ext>
            </a:extLst>
          </p:cNvPr>
          <p:cNvSpPr/>
          <p:nvPr/>
        </p:nvSpPr>
        <p:spPr>
          <a:xfrm>
            <a:off x="2150110" y="5060826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箭头: 右 21">
            <a:extLst>
              <a:ext uri="{FF2B5EF4-FFF2-40B4-BE49-F238E27FC236}">
                <a16:creationId xmlns:a16="http://schemas.microsoft.com/office/drawing/2014/main" id="{1424E047-9145-4036-B91F-8BBE6FA2E122}"/>
              </a:ext>
            </a:extLst>
          </p:cNvPr>
          <p:cNvSpPr/>
          <p:nvPr/>
        </p:nvSpPr>
        <p:spPr>
          <a:xfrm rot="10800000">
            <a:off x="2125748" y="5246556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E8BDB02B-7B76-4450-87BB-0118EFEC78FF}"/>
                  </a:ext>
                </a:extLst>
              </p:cNvPr>
              <p:cNvSpPr txBox="1"/>
              <p:nvPr/>
            </p:nvSpPr>
            <p:spPr>
              <a:xfrm>
                <a:off x="2481537" y="5294142"/>
                <a:ext cx="721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E8BDB02B-7B76-4450-87BB-0118EFEC7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537" y="5294142"/>
                <a:ext cx="721885" cy="461665"/>
              </a:xfrm>
              <a:prstGeom prst="rect">
                <a:avLst/>
              </a:prstGeom>
              <a:blipFill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>
            <a:extLst>
              <a:ext uri="{FF2B5EF4-FFF2-40B4-BE49-F238E27FC236}">
                <a16:creationId xmlns:a16="http://schemas.microsoft.com/office/drawing/2014/main" id="{48B1070B-EBDC-42EA-904C-A469641FB1B8}"/>
              </a:ext>
            </a:extLst>
          </p:cNvPr>
          <p:cNvSpPr txBox="1"/>
          <p:nvPr/>
        </p:nvSpPr>
        <p:spPr>
          <a:xfrm>
            <a:off x="1251741" y="48772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7A0C748-7043-4D74-8431-A3EC236CB384}"/>
              </a:ext>
            </a:extLst>
          </p:cNvPr>
          <p:cNvSpPr txBox="1"/>
          <p:nvPr/>
        </p:nvSpPr>
        <p:spPr>
          <a:xfrm>
            <a:off x="4795837" y="4706867"/>
            <a:ext cx="6875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No existing model provides this guarantee except 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linearizability</a:t>
            </a:r>
            <a:r>
              <a:rPr lang="en-US" altLang="zh-CN" sz="2400" dirty="0"/>
              <a:t> but not with high performance</a:t>
            </a:r>
            <a:endParaRPr lang="zh-CN" altLang="en-US" sz="2400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86360DC-014D-4594-9489-73FEF97D7275}"/>
              </a:ext>
            </a:extLst>
          </p:cNvPr>
          <p:cNvSpPr txBox="1"/>
          <p:nvPr/>
        </p:nvSpPr>
        <p:spPr>
          <a:xfrm>
            <a:off x="4757169" y="3750598"/>
            <a:ext cx="6875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Different from traditional monotonic reads, it could 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tolerant failure </a:t>
            </a:r>
            <a:r>
              <a:rPr lang="en-US" altLang="zh-CN" sz="2400" dirty="0"/>
              <a:t>and enable within 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multi-session</a:t>
            </a:r>
            <a:endParaRPr lang="zh-CN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13984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Consistency achieved upon CAD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FE84B9-29B0-42BA-ACF3-3C7AB4420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1885"/>
            <a:ext cx="10515600" cy="49418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/>
              <a:t>CAD realize 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cross-client monotonic reads</a:t>
            </a:r>
            <a:r>
              <a:rPr lang="en-US" altLang="zh-CN" sz="2400" dirty="0"/>
              <a:t>, a strong consistency property</a:t>
            </a:r>
          </a:p>
          <a:p>
            <a:pPr marL="0" indent="0">
              <a:buNone/>
            </a:pPr>
            <a:r>
              <a:rPr lang="en-US" altLang="zh-CN" sz="2400" dirty="0"/>
              <a:t>It guarantees that a read from a client will always return a state that is at least as  up-to-date as the state returned  to a previous read from 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any client</a:t>
            </a:r>
          </a:p>
        </p:txBody>
      </p:sp>
      <p:pic>
        <p:nvPicPr>
          <p:cNvPr id="4" name="Picture 4" descr="“server icon”的图片搜索结果">
            <a:extLst>
              <a:ext uri="{FF2B5EF4-FFF2-40B4-BE49-F238E27FC236}">
                <a16:creationId xmlns:a16="http://schemas.microsoft.com/office/drawing/2014/main" id="{97F6AD9F-A6ED-4408-85EF-F35E69B5A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054" y="2830663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8829A758-1EAB-47C3-AD66-43406CA42E8A}"/>
                  </a:ext>
                </a:extLst>
              </p:cNvPr>
              <p:cNvSpPr/>
              <p:nvPr/>
            </p:nvSpPr>
            <p:spPr>
              <a:xfrm>
                <a:off x="5158644" y="3083060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8829A758-1EAB-47C3-AD66-43406CA42E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644" y="3083060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35D3FE7E-1F42-4EB0-B5FB-0567D7E0DC78}"/>
                  </a:ext>
                </a:extLst>
              </p:cNvPr>
              <p:cNvSpPr/>
              <p:nvPr/>
            </p:nvSpPr>
            <p:spPr>
              <a:xfrm>
                <a:off x="5546620" y="3083060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35D3FE7E-1F42-4EB0-B5FB-0567D7E0D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620" y="3083060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E6852E2D-2C95-4E18-9FFE-6DA67160B93B}"/>
                  </a:ext>
                </a:extLst>
              </p:cNvPr>
              <p:cNvSpPr/>
              <p:nvPr/>
            </p:nvSpPr>
            <p:spPr>
              <a:xfrm>
                <a:off x="5934596" y="3083060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E6852E2D-2C95-4E18-9FFE-6DA67160B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596" y="3083060"/>
                <a:ext cx="377952" cy="345940"/>
              </a:xfrm>
              <a:prstGeom prst="roundRect">
                <a:avLst/>
              </a:prstGeom>
              <a:blipFill>
                <a:blip r:embed="rId5"/>
                <a:stretch>
                  <a:fillRect l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“computer icon”的图片搜索结果">
            <a:extLst>
              <a:ext uri="{FF2B5EF4-FFF2-40B4-BE49-F238E27FC236}">
                <a16:creationId xmlns:a16="http://schemas.microsoft.com/office/drawing/2014/main" id="{90B806B2-F6CF-4F2D-825E-749EA1D9D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76" y="2833409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箭头: 右 8">
            <a:extLst>
              <a:ext uri="{FF2B5EF4-FFF2-40B4-BE49-F238E27FC236}">
                <a16:creationId xmlns:a16="http://schemas.microsoft.com/office/drawing/2014/main" id="{9EAB2361-5ADC-4884-A491-F644EFE1E01A}"/>
              </a:ext>
            </a:extLst>
          </p:cNvPr>
          <p:cNvSpPr/>
          <p:nvPr/>
        </p:nvSpPr>
        <p:spPr>
          <a:xfrm>
            <a:off x="2150110" y="3125025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76FD67BD-58C3-49FC-9A6E-A3F5BB79C94E}"/>
              </a:ext>
            </a:extLst>
          </p:cNvPr>
          <p:cNvSpPr/>
          <p:nvPr/>
        </p:nvSpPr>
        <p:spPr>
          <a:xfrm rot="10800000">
            <a:off x="2125748" y="3310755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B689578-9B4B-4B26-A077-77D8636692FA}"/>
                  </a:ext>
                </a:extLst>
              </p:cNvPr>
              <p:cNvSpPr txBox="1"/>
              <p:nvPr/>
            </p:nvSpPr>
            <p:spPr>
              <a:xfrm>
                <a:off x="2481537" y="3358341"/>
                <a:ext cx="721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B689578-9B4B-4B26-A077-77D863669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537" y="3358341"/>
                <a:ext cx="72188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7131E412-C945-4168-AEEE-36201C81ECA6}"/>
              </a:ext>
            </a:extLst>
          </p:cNvPr>
          <p:cNvSpPr txBox="1"/>
          <p:nvPr/>
        </p:nvSpPr>
        <p:spPr>
          <a:xfrm>
            <a:off x="1251741" y="29414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  <p:pic>
        <p:nvPicPr>
          <p:cNvPr id="14" name="Picture 2" descr="“computer icon”的图片搜索结果">
            <a:extLst>
              <a:ext uri="{FF2B5EF4-FFF2-40B4-BE49-F238E27FC236}">
                <a16:creationId xmlns:a16="http://schemas.microsoft.com/office/drawing/2014/main" id="{9D6AE065-DD39-4621-89C4-E28F37E45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76" y="3832208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箭头: 右 14">
            <a:extLst>
              <a:ext uri="{FF2B5EF4-FFF2-40B4-BE49-F238E27FC236}">
                <a16:creationId xmlns:a16="http://schemas.microsoft.com/office/drawing/2014/main" id="{9C62BEF1-D855-470C-B373-9075B48B7FAC}"/>
              </a:ext>
            </a:extLst>
          </p:cNvPr>
          <p:cNvSpPr/>
          <p:nvPr/>
        </p:nvSpPr>
        <p:spPr>
          <a:xfrm>
            <a:off x="2150110" y="4123824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0B15F686-B11A-43E1-A037-3EE0FD62B5FD}"/>
              </a:ext>
            </a:extLst>
          </p:cNvPr>
          <p:cNvSpPr/>
          <p:nvPr/>
        </p:nvSpPr>
        <p:spPr>
          <a:xfrm rot="10800000">
            <a:off x="2125748" y="4309554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0811A17-0E77-411F-B441-247ABD056764}"/>
                  </a:ext>
                </a:extLst>
              </p:cNvPr>
              <p:cNvSpPr txBox="1"/>
              <p:nvPr/>
            </p:nvSpPr>
            <p:spPr>
              <a:xfrm>
                <a:off x="2481537" y="4357140"/>
                <a:ext cx="721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0811A17-0E77-411F-B441-247ABD056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537" y="4357140"/>
                <a:ext cx="721885" cy="461665"/>
              </a:xfrm>
              <a:prstGeom prst="rect">
                <a:avLst/>
              </a:prstGeom>
              <a:blipFill>
                <a:blip r:embed="rId8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5C8520C6-1CE9-4631-A700-4C94C35CC493}"/>
              </a:ext>
            </a:extLst>
          </p:cNvPr>
          <p:cNvSpPr txBox="1"/>
          <p:nvPr/>
        </p:nvSpPr>
        <p:spPr>
          <a:xfrm>
            <a:off x="1251741" y="39402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B0D68E00-7576-47A5-A91C-EE5A12A46E65}"/>
                  </a:ext>
                </a:extLst>
              </p:cNvPr>
              <p:cNvSpPr/>
              <p:nvPr/>
            </p:nvSpPr>
            <p:spPr>
              <a:xfrm>
                <a:off x="6312548" y="3083060"/>
                <a:ext cx="377952" cy="34594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B0D68E00-7576-47A5-A91C-EE5A12A46E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548" y="3083060"/>
                <a:ext cx="377952" cy="345940"/>
              </a:xfrm>
              <a:prstGeom prst="roundRect">
                <a:avLst/>
              </a:prstGeom>
              <a:blipFill>
                <a:blip r:embed="rId9"/>
                <a:stretch>
                  <a:fillRect l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2" descr="“computer icon”的图片搜索结果">
            <a:extLst>
              <a:ext uri="{FF2B5EF4-FFF2-40B4-BE49-F238E27FC236}">
                <a16:creationId xmlns:a16="http://schemas.microsoft.com/office/drawing/2014/main" id="{A04516D8-717B-4082-BEE1-C3D4DA8A8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76" y="4769210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箭头: 右 20">
            <a:extLst>
              <a:ext uri="{FF2B5EF4-FFF2-40B4-BE49-F238E27FC236}">
                <a16:creationId xmlns:a16="http://schemas.microsoft.com/office/drawing/2014/main" id="{30883DC8-EDEE-4821-BD76-95E3268649B5}"/>
              </a:ext>
            </a:extLst>
          </p:cNvPr>
          <p:cNvSpPr/>
          <p:nvPr/>
        </p:nvSpPr>
        <p:spPr>
          <a:xfrm>
            <a:off x="2150110" y="5060826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箭头: 右 21">
            <a:extLst>
              <a:ext uri="{FF2B5EF4-FFF2-40B4-BE49-F238E27FC236}">
                <a16:creationId xmlns:a16="http://schemas.microsoft.com/office/drawing/2014/main" id="{1424E047-9145-4036-B91F-8BBE6FA2E122}"/>
              </a:ext>
            </a:extLst>
          </p:cNvPr>
          <p:cNvSpPr/>
          <p:nvPr/>
        </p:nvSpPr>
        <p:spPr>
          <a:xfrm rot="10800000">
            <a:off x="2125748" y="5246556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E8BDB02B-7B76-4450-87BB-0118EFEC78FF}"/>
                  </a:ext>
                </a:extLst>
              </p:cNvPr>
              <p:cNvSpPr txBox="1"/>
              <p:nvPr/>
            </p:nvSpPr>
            <p:spPr>
              <a:xfrm>
                <a:off x="2481537" y="5294142"/>
                <a:ext cx="721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E8BDB02B-7B76-4450-87BB-0118EFEC7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537" y="5294142"/>
                <a:ext cx="721885" cy="461665"/>
              </a:xfrm>
              <a:prstGeom prst="rect">
                <a:avLst/>
              </a:prstGeom>
              <a:blipFill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>
            <a:extLst>
              <a:ext uri="{FF2B5EF4-FFF2-40B4-BE49-F238E27FC236}">
                <a16:creationId xmlns:a16="http://schemas.microsoft.com/office/drawing/2014/main" id="{48B1070B-EBDC-42EA-904C-A469641FB1B8}"/>
              </a:ext>
            </a:extLst>
          </p:cNvPr>
          <p:cNvSpPr txBox="1"/>
          <p:nvPr/>
        </p:nvSpPr>
        <p:spPr>
          <a:xfrm>
            <a:off x="1251741" y="48772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7A0C748-7043-4D74-8431-A3EC236CB384}"/>
              </a:ext>
            </a:extLst>
          </p:cNvPr>
          <p:cNvSpPr txBox="1"/>
          <p:nvPr/>
        </p:nvSpPr>
        <p:spPr>
          <a:xfrm>
            <a:off x="4795837" y="4706867"/>
            <a:ext cx="6875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No existing model provides this guarantee except 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linearizability</a:t>
            </a:r>
            <a:r>
              <a:rPr lang="en-US" altLang="zh-CN" sz="2400" dirty="0"/>
              <a:t> but not with high performance</a:t>
            </a:r>
            <a:endParaRPr lang="zh-CN" altLang="en-US" sz="2400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86360DC-014D-4594-9489-73FEF97D7275}"/>
              </a:ext>
            </a:extLst>
          </p:cNvPr>
          <p:cNvSpPr txBox="1"/>
          <p:nvPr/>
        </p:nvSpPr>
        <p:spPr>
          <a:xfrm>
            <a:off x="4757169" y="3750598"/>
            <a:ext cx="6875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Different from traditional monotonic reads, it could 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tolerant failure </a:t>
            </a:r>
            <a:r>
              <a:rPr lang="en-US" altLang="zh-CN" sz="2400" dirty="0"/>
              <a:t>and enable within 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multi-session</a:t>
            </a:r>
            <a:endParaRPr lang="zh-CN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83E4432-552F-4C2B-9FE2-47560FB557A7}"/>
              </a:ext>
            </a:extLst>
          </p:cNvPr>
          <p:cNvSpPr txBox="1"/>
          <p:nvPr/>
        </p:nvSpPr>
        <p:spPr>
          <a:xfrm>
            <a:off x="2650699" y="5828860"/>
            <a:ext cx="6890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Dose not prevent 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staleness</a:t>
            </a:r>
            <a:r>
              <a:rPr lang="en-US" altLang="zh-CN" sz="2400" dirty="0"/>
              <a:t> like many weaker models but still useful (e.g. twitter timelines)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0509260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Consistency achieved upon CAD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FE84B9-29B0-42BA-ACF3-3C7AB4420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1885"/>
            <a:ext cx="10515600" cy="49418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/>
              <a:t>CAD realize 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cross-client monotonic reads</a:t>
            </a:r>
            <a:r>
              <a:rPr lang="en-US" altLang="zh-CN" sz="2400" dirty="0"/>
              <a:t>, a strong consistency property</a:t>
            </a:r>
          </a:p>
          <a:p>
            <a:pPr marL="0" indent="0">
              <a:buNone/>
            </a:pPr>
            <a:r>
              <a:rPr lang="en-US" altLang="zh-CN" sz="2400" dirty="0"/>
              <a:t>It guarantees that a read from a client will always return a state that is at least as  up-to-date as the state returned  to a previous read from 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any client</a:t>
            </a:r>
          </a:p>
        </p:txBody>
      </p:sp>
      <p:pic>
        <p:nvPicPr>
          <p:cNvPr id="4" name="Picture 4" descr="“server icon”的图片搜索结果">
            <a:extLst>
              <a:ext uri="{FF2B5EF4-FFF2-40B4-BE49-F238E27FC236}">
                <a16:creationId xmlns:a16="http://schemas.microsoft.com/office/drawing/2014/main" id="{97F6AD9F-A6ED-4408-85EF-F35E69B5A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054" y="2830663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8829A758-1EAB-47C3-AD66-43406CA42E8A}"/>
                  </a:ext>
                </a:extLst>
              </p:cNvPr>
              <p:cNvSpPr/>
              <p:nvPr/>
            </p:nvSpPr>
            <p:spPr>
              <a:xfrm>
                <a:off x="5158644" y="3083060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8829A758-1EAB-47C3-AD66-43406CA42E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644" y="3083060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35D3FE7E-1F42-4EB0-B5FB-0567D7E0DC78}"/>
                  </a:ext>
                </a:extLst>
              </p:cNvPr>
              <p:cNvSpPr/>
              <p:nvPr/>
            </p:nvSpPr>
            <p:spPr>
              <a:xfrm>
                <a:off x="5546620" y="3083060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35D3FE7E-1F42-4EB0-B5FB-0567D7E0D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620" y="3083060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E6852E2D-2C95-4E18-9FFE-6DA67160B93B}"/>
                  </a:ext>
                </a:extLst>
              </p:cNvPr>
              <p:cNvSpPr/>
              <p:nvPr/>
            </p:nvSpPr>
            <p:spPr>
              <a:xfrm>
                <a:off x="5934596" y="3083060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E6852E2D-2C95-4E18-9FFE-6DA67160B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596" y="3083060"/>
                <a:ext cx="377952" cy="345940"/>
              </a:xfrm>
              <a:prstGeom prst="roundRect">
                <a:avLst/>
              </a:prstGeom>
              <a:blipFill>
                <a:blip r:embed="rId5"/>
                <a:stretch>
                  <a:fillRect l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“computer icon”的图片搜索结果">
            <a:extLst>
              <a:ext uri="{FF2B5EF4-FFF2-40B4-BE49-F238E27FC236}">
                <a16:creationId xmlns:a16="http://schemas.microsoft.com/office/drawing/2014/main" id="{90B806B2-F6CF-4F2D-825E-749EA1D9D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76" y="2833409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箭头: 右 8">
            <a:extLst>
              <a:ext uri="{FF2B5EF4-FFF2-40B4-BE49-F238E27FC236}">
                <a16:creationId xmlns:a16="http://schemas.microsoft.com/office/drawing/2014/main" id="{9EAB2361-5ADC-4884-A491-F644EFE1E01A}"/>
              </a:ext>
            </a:extLst>
          </p:cNvPr>
          <p:cNvSpPr/>
          <p:nvPr/>
        </p:nvSpPr>
        <p:spPr>
          <a:xfrm>
            <a:off x="2150110" y="3125025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76FD67BD-58C3-49FC-9A6E-A3F5BB79C94E}"/>
              </a:ext>
            </a:extLst>
          </p:cNvPr>
          <p:cNvSpPr/>
          <p:nvPr/>
        </p:nvSpPr>
        <p:spPr>
          <a:xfrm rot="10800000">
            <a:off x="2125748" y="3310755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B689578-9B4B-4B26-A077-77D8636692FA}"/>
                  </a:ext>
                </a:extLst>
              </p:cNvPr>
              <p:cNvSpPr txBox="1"/>
              <p:nvPr/>
            </p:nvSpPr>
            <p:spPr>
              <a:xfrm>
                <a:off x="2481537" y="3358341"/>
                <a:ext cx="721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B689578-9B4B-4B26-A077-77D863669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537" y="3358341"/>
                <a:ext cx="72188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7131E412-C945-4168-AEEE-36201C81ECA6}"/>
              </a:ext>
            </a:extLst>
          </p:cNvPr>
          <p:cNvSpPr txBox="1"/>
          <p:nvPr/>
        </p:nvSpPr>
        <p:spPr>
          <a:xfrm>
            <a:off x="1251741" y="29414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  <p:pic>
        <p:nvPicPr>
          <p:cNvPr id="14" name="Picture 2" descr="“computer icon”的图片搜索结果">
            <a:extLst>
              <a:ext uri="{FF2B5EF4-FFF2-40B4-BE49-F238E27FC236}">
                <a16:creationId xmlns:a16="http://schemas.microsoft.com/office/drawing/2014/main" id="{9D6AE065-DD39-4621-89C4-E28F37E45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76" y="3832208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箭头: 右 14">
            <a:extLst>
              <a:ext uri="{FF2B5EF4-FFF2-40B4-BE49-F238E27FC236}">
                <a16:creationId xmlns:a16="http://schemas.microsoft.com/office/drawing/2014/main" id="{9C62BEF1-D855-470C-B373-9075B48B7FAC}"/>
              </a:ext>
            </a:extLst>
          </p:cNvPr>
          <p:cNvSpPr/>
          <p:nvPr/>
        </p:nvSpPr>
        <p:spPr>
          <a:xfrm>
            <a:off x="2150110" y="4123824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0B15F686-B11A-43E1-A037-3EE0FD62B5FD}"/>
              </a:ext>
            </a:extLst>
          </p:cNvPr>
          <p:cNvSpPr/>
          <p:nvPr/>
        </p:nvSpPr>
        <p:spPr>
          <a:xfrm rot="10800000">
            <a:off x="2125748" y="4309554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0811A17-0E77-411F-B441-247ABD056764}"/>
                  </a:ext>
                </a:extLst>
              </p:cNvPr>
              <p:cNvSpPr txBox="1"/>
              <p:nvPr/>
            </p:nvSpPr>
            <p:spPr>
              <a:xfrm>
                <a:off x="2481537" y="4357140"/>
                <a:ext cx="721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0811A17-0E77-411F-B441-247ABD056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537" y="4357140"/>
                <a:ext cx="721885" cy="461665"/>
              </a:xfrm>
              <a:prstGeom prst="rect">
                <a:avLst/>
              </a:prstGeom>
              <a:blipFill>
                <a:blip r:embed="rId8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5C8520C6-1CE9-4631-A700-4C94C35CC493}"/>
              </a:ext>
            </a:extLst>
          </p:cNvPr>
          <p:cNvSpPr txBox="1"/>
          <p:nvPr/>
        </p:nvSpPr>
        <p:spPr>
          <a:xfrm>
            <a:off x="1251741" y="39402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B0D68E00-7576-47A5-A91C-EE5A12A46E65}"/>
                  </a:ext>
                </a:extLst>
              </p:cNvPr>
              <p:cNvSpPr/>
              <p:nvPr/>
            </p:nvSpPr>
            <p:spPr>
              <a:xfrm>
                <a:off x="6312548" y="3083060"/>
                <a:ext cx="377952" cy="34594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B0D68E00-7576-47A5-A91C-EE5A12A46E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548" y="3083060"/>
                <a:ext cx="377952" cy="345940"/>
              </a:xfrm>
              <a:prstGeom prst="roundRect">
                <a:avLst/>
              </a:prstGeom>
              <a:blipFill>
                <a:blip r:embed="rId9"/>
                <a:stretch>
                  <a:fillRect l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2" descr="“computer icon”的图片搜索结果">
            <a:extLst>
              <a:ext uri="{FF2B5EF4-FFF2-40B4-BE49-F238E27FC236}">
                <a16:creationId xmlns:a16="http://schemas.microsoft.com/office/drawing/2014/main" id="{A04516D8-717B-4082-BEE1-C3D4DA8A8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76" y="4769210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箭头: 右 20">
            <a:extLst>
              <a:ext uri="{FF2B5EF4-FFF2-40B4-BE49-F238E27FC236}">
                <a16:creationId xmlns:a16="http://schemas.microsoft.com/office/drawing/2014/main" id="{30883DC8-EDEE-4821-BD76-95E3268649B5}"/>
              </a:ext>
            </a:extLst>
          </p:cNvPr>
          <p:cNvSpPr/>
          <p:nvPr/>
        </p:nvSpPr>
        <p:spPr>
          <a:xfrm>
            <a:off x="2150110" y="5060826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箭头: 右 21">
            <a:extLst>
              <a:ext uri="{FF2B5EF4-FFF2-40B4-BE49-F238E27FC236}">
                <a16:creationId xmlns:a16="http://schemas.microsoft.com/office/drawing/2014/main" id="{1424E047-9145-4036-B91F-8BBE6FA2E122}"/>
              </a:ext>
            </a:extLst>
          </p:cNvPr>
          <p:cNvSpPr/>
          <p:nvPr/>
        </p:nvSpPr>
        <p:spPr>
          <a:xfrm rot="10800000">
            <a:off x="2125748" y="5246556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E8BDB02B-7B76-4450-87BB-0118EFEC78FF}"/>
                  </a:ext>
                </a:extLst>
              </p:cNvPr>
              <p:cNvSpPr txBox="1"/>
              <p:nvPr/>
            </p:nvSpPr>
            <p:spPr>
              <a:xfrm>
                <a:off x="2481537" y="5294142"/>
                <a:ext cx="721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E8BDB02B-7B76-4450-87BB-0118EFEC7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537" y="5294142"/>
                <a:ext cx="721885" cy="461665"/>
              </a:xfrm>
              <a:prstGeom prst="rect">
                <a:avLst/>
              </a:prstGeom>
              <a:blipFill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>
            <a:extLst>
              <a:ext uri="{FF2B5EF4-FFF2-40B4-BE49-F238E27FC236}">
                <a16:creationId xmlns:a16="http://schemas.microsoft.com/office/drawing/2014/main" id="{48B1070B-EBDC-42EA-904C-A469641FB1B8}"/>
              </a:ext>
            </a:extLst>
          </p:cNvPr>
          <p:cNvSpPr txBox="1"/>
          <p:nvPr/>
        </p:nvSpPr>
        <p:spPr>
          <a:xfrm>
            <a:off x="1251741" y="48772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7A0C748-7043-4D74-8431-A3EC236CB384}"/>
              </a:ext>
            </a:extLst>
          </p:cNvPr>
          <p:cNvSpPr txBox="1"/>
          <p:nvPr/>
        </p:nvSpPr>
        <p:spPr>
          <a:xfrm>
            <a:off x="4795837" y="4706867"/>
            <a:ext cx="6875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No existing model provides this guarantee except 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linearizability</a:t>
            </a:r>
            <a:r>
              <a:rPr lang="en-US" altLang="zh-CN" sz="2400" dirty="0"/>
              <a:t> but not with high performance</a:t>
            </a:r>
            <a:endParaRPr lang="zh-CN" altLang="en-US" sz="2400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86360DC-014D-4594-9489-73FEF97D7275}"/>
              </a:ext>
            </a:extLst>
          </p:cNvPr>
          <p:cNvSpPr txBox="1"/>
          <p:nvPr/>
        </p:nvSpPr>
        <p:spPr>
          <a:xfrm>
            <a:off x="4757169" y="3750598"/>
            <a:ext cx="6875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Different from traditional monotonic reads, it could 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tolerant failure </a:t>
            </a:r>
            <a:r>
              <a:rPr lang="en-US" altLang="zh-CN" sz="2400" dirty="0"/>
              <a:t>and enable within 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multi-session</a:t>
            </a:r>
            <a:endParaRPr lang="zh-CN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83E4432-552F-4C2B-9FE2-47560FB557A7}"/>
              </a:ext>
            </a:extLst>
          </p:cNvPr>
          <p:cNvSpPr txBox="1"/>
          <p:nvPr/>
        </p:nvSpPr>
        <p:spPr>
          <a:xfrm>
            <a:off x="2650699" y="5828860"/>
            <a:ext cx="6890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Dose not prevent 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staleness</a:t>
            </a:r>
            <a:r>
              <a:rPr lang="en-US" altLang="zh-CN" sz="2400" dirty="0"/>
              <a:t> like many weaker models but still useful (e.g. twitter timelines)</a:t>
            </a:r>
            <a:endParaRPr lang="zh-CN" altLang="en-US" sz="2400" dirty="0"/>
          </a:p>
        </p:txBody>
      </p:sp>
      <p:sp>
        <p:nvSpPr>
          <p:cNvPr id="10" name="对话气泡: 圆角矩形 9">
            <a:extLst>
              <a:ext uri="{FF2B5EF4-FFF2-40B4-BE49-F238E27FC236}">
                <a16:creationId xmlns:a16="http://schemas.microsoft.com/office/drawing/2014/main" id="{801E56FE-A078-4E38-BEDA-25BEF210A582}"/>
              </a:ext>
            </a:extLst>
          </p:cNvPr>
          <p:cNvSpPr/>
          <p:nvPr/>
        </p:nvSpPr>
        <p:spPr>
          <a:xfrm>
            <a:off x="4093776" y="3955439"/>
            <a:ext cx="5616687" cy="1718404"/>
          </a:xfrm>
          <a:prstGeom prst="wedgeRoundRectCallou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Read a data just after its write performed, you need to wait although ACK is returned</a:t>
            </a:r>
            <a:r>
              <a:rPr lang="en-US" altLang="zh-CN" dirty="0"/>
              <a:t>.</a:t>
            </a:r>
            <a:r>
              <a:rPr lang="en-US" altLang="zh-CN" sz="2400" dirty="0"/>
              <a:t> We will talk about it in next chapter.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2274680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Outline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Introduction</a:t>
            </a:r>
          </a:p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Motivation</a:t>
            </a:r>
          </a:p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Consistency-Aware Durability</a:t>
            </a:r>
          </a:p>
          <a:p>
            <a:r>
              <a:rPr lang="en-US" altLang="zh-CN" dirty="0"/>
              <a:t>ORCA design</a:t>
            </a:r>
          </a:p>
          <a:p>
            <a:r>
              <a:rPr lang="en-US" altLang="zh-CN" dirty="0"/>
              <a:t>Evaluation</a:t>
            </a:r>
          </a:p>
          <a:p>
            <a:r>
              <a:rPr lang="en-US" altLang="zh-CN" dirty="0"/>
              <a:t>Conclusion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39276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ORCA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Implementation of consistency-aware durability and cross-client monotonic reads in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leader based majority systems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Leader-based systems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Majority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451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</a:t>
            </a:r>
            <a:r>
              <a:rPr lang="en-US" altLang="zh-CN" sz="3200" dirty="0"/>
              <a:t>onsistency model – Strong consistency</a:t>
            </a:r>
            <a:endParaRPr lang="en-US" sz="32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2B0A8-8223-41DA-B9DA-41BC094567B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4">
            <a:extLst>
              <a:ext uri="{FF2B5EF4-FFF2-40B4-BE49-F238E27FC236}">
                <a16:creationId xmlns:a16="http://schemas.microsoft.com/office/drawing/2014/main" id="{B509B50B-CCCD-4B0D-A8C2-73FB84FE3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449" y="3884895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7C835087-8A26-4ACC-A8CD-4ACDBD21B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524" y="3884895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>
            <a:extLst>
              <a:ext uri="{FF2B5EF4-FFF2-40B4-BE49-F238E27FC236}">
                <a16:creationId xmlns:a16="http://schemas.microsoft.com/office/drawing/2014/main" id="{4CF40511-138F-4CAE-9078-B28D9A911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81" y="3884895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>
            <a:extLst>
              <a:ext uri="{FF2B5EF4-FFF2-40B4-BE49-F238E27FC236}">
                <a16:creationId xmlns:a16="http://schemas.microsoft.com/office/drawing/2014/main" id="{B5597A50-C24F-4574-AC1C-BEC5611AE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599" y="3884895"/>
            <a:ext cx="1821961" cy="18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“computer icon”的图片搜索结果">
            <a:extLst>
              <a:ext uri="{FF2B5EF4-FFF2-40B4-BE49-F238E27FC236}">
                <a16:creationId xmlns:a16="http://schemas.microsoft.com/office/drawing/2014/main" id="{71431D3A-1DA8-407B-9A73-DA3E366E0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023" y="1298960"/>
            <a:ext cx="1474594" cy="147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46DB1A6B-8BC1-480F-B3AF-633C2E5F87F9}"/>
              </a:ext>
            </a:extLst>
          </p:cNvPr>
          <p:cNvSpPr txBox="1"/>
          <p:nvPr/>
        </p:nvSpPr>
        <p:spPr>
          <a:xfrm>
            <a:off x="1509558" y="5706856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1</a:t>
            </a:r>
            <a:endParaRPr lang="zh-CN" altLang="en-US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CCF11670-4306-44E6-A5B7-42E264A8B45D}"/>
              </a:ext>
            </a:extLst>
          </p:cNvPr>
          <p:cNvSpPr txBox="1"/>
          <p:nvPr/>
        </p:nvSpPr>
        <p:spPr>
          <a:xfrm>
            <a:off x="4015824" y="5706856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AB6EBCDC-0192-4449-A8D6-B10AE6620630}"/>
              </a:ext>
            </a:extLst>
          </p:cNvPr>
          <p:cNvSpPr txBox="1"/>
          <p:nvPr/>
        </p:nvSpPr>
        <p:spPr>
          <a:xfrm>
            <a:off x="6410161" y="5706856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70DE19E3-3DB4-422C-A409-511E775831F0}"/>
              </a:ext>
            </a:extLst>
          </p:cNvPr>
          <p:cNvSpPr txBox="1"/>
          <p:nvPr/>
        </p:nvSpPr>
        <p:spPr>
          <a:xfrm>
            <a:off x="9091059" y="5706855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replica 4</a:t>
            </a:r>
            <a:endParaRPr lang="zh-CN" altLang="en-US" dirty="0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D2BBC9A5-1AC9-4FEE-9251-C9FACA6848C6}"/>
              </a:ext>
            </a:extLst>
          </p:cNvPr>
          <p:cNvSpPr txBox="1"/>
          <p:nvPr/>
        </p:nvSpPr>
        <p:spPr>
          <a:xfrm>
            <a:off x="407951" y="1714299"/>
            <a:ext cx="87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client</a:t>
            </a:r>
            <a:endParaRPr lang="zh-CN" altLang="en-US" dirty="0"/>
          </a:p>
        </p:txBody>
      </p:sp>
      <p:pic>
        <p:nvPicPr>
          <p:cNvPr id="23" name="Picture 2" descr="“computer icon”的图片搜索结果">
            <a:extLst>
              <a:ext uri="{FF2B5EF4-FFF2-40B4-BE49-F238E27FC236}">
                <a16:creationId xmlns:a16="http://schemas.microsoft.com/office/drawing/2014/main" id="{13311658-8CEF-475F-91A9-8AA55EC31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703" y="1229640"/>
            <a:ext cx="1474594" cy="147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844B3F76-225C-499B-BEC3-EFE4D0B16F62}"/>
              </a:ext>
            </a:extLst>
          </p:cNvPr>
          <p:cNvSpPr txBox="1"/>
          <p:nvPr/>
        </p:nvSpPr>
        <p:spPr>
          <a:xfrm>
            <a:off x="4316753" y="1571034"/>
            <a:ext cx="1289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observer</a:t>
            </a:r>
            <a:endParaRPr lang="zh-CN" altLang="en-US" dirty="0"/>
          </a:p>
        </p:txBody>
      </p:sp>
      <p:sp>
        <p:nvSpPr>
          <p:cNvPr id="6" name="箭头: 上 5">
            <a:extLst>
              <a:ext uri="{FF2B5EF4-FFF2-40B4-BE49-F238E27FC236}">
                <a16:creationId xmlns:a16="http://schemas.microsoft.com/office/drawing/2014/main" id="{CE5B5F33-0696-4178-9260-E48221F329AC}"/>
              </a:ext>
            </a:extLst>
          </p:cNvPr>
          <p:cNvSpPr/>
          <p:nvPr/>
        </p:nvSpPr>
        <p:spPr>
          <a:xfrm>
            <a:off x="4782104" y="2786780"/>
            <a:ext cx="2627791" cy="822375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read all</a:t>
            </a:r>
            <a:endParaRPr lang="zh-CN" altLang="en-US" dirty="0"/>
          </a:p>
        </p:txBody>
      </p:sp>
      <p:pic>
        <p:nvPicPr>
          <p:cNvPr id="2050" name="Picture 2" descr="“happy face icon”的图片搜索结果">
            <a:extLst>
              <a:ext uri="{FF2B5EF4-FFF2-40B4-BE49-F238E27FC236}">
                <a16:creationId xmlns:a16="http://schemas.microsoft.com/office/drawing/2014/main" id="{FC2FAB1B-0EBC-4CF5-8D92-CB4E902FB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167" y="1477870"/>
            <a:ext cx="461665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97134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ORCA write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It is same as an asynchronous durable system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10864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ORCA write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It is same as an asynchronous durable system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Picture 4" descr="“server icon”的图片搜索结果">
            <a:extLst>
              <a:ext uri="{FF2B5EF4-FFF2-40B4-BE49-F238E27FC236}">
                <a16:creationId xmlns:a16="http://schemas.microsoft.com/office/drawing/2014/main" id="{31A454EA-8EF3-4967-AC47-057DDEB37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25" y="2824518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“server icon”的图片搜索结果">
            <a:extLst>
              <a:ext uri="{FF2B5EF4-FFF2-40B4-BE49-F238E27FC236}">
                <a16:creationId xmlns:a16="http://schemas.microsoft.com/office/drawing/2014/main" id="{2585A49B-944E-427C-BA59-A8CECCFDE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25" y="3936646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A56B44B9-F237-47F3-9946-6F808C4B5099}"/>
              </a:ext>
            </a:extLst>
          </p:cNvPr>
          <p:cNvSpPr/>
          <p:nvPr/>
        </p:nvSpPr>
        <p:spPr>
          <a:xfrm>
            <a:off x="8848514" y="2433603"/>
            <a:ext cx="45719" cy="365169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9B6D8BF-1EBC-4166-AB16-4CBE6C61936F}"/>
              </a:ext>
            </a:extLst>
          </p:cNvPr>
          <p:cNvSpPr txBox="1"/>
          <p:nvPr/>
        </p:nvSpPr>
        <p:spPr>
          <a:xfrm>
            <a:off x="4216886" y="3048376"/>
            <a:ext cx="2353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leader-replica 1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BF4B039-0DC6-4F22-A225-C4F959FA4614}"/>
              </a:ext>
            </a:extLst>
          </p:cNvPr>
          <p:cNvSpPr txBox="1"/>
          <p:nvPr/>
        </p:nvSpPr>
        <p:spPr>
          <a:xfrm>
            <a:off x="5143671" y="4241298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pic>
        <p:nvPicPr>
          <p:cNvPr id="12" name="Picture 4" descr="“server icon”的图片搜索结果">
            <a:extLst>
              <a:ext uri="{FF2B5EF4-FFF2-40B4-BE49-F238E27FC236}">
                <a16:creationId xmlns:a16="http://schemas.microsoft.com/office/drawing/2014/main" id="{53C31068-C395-4150-BFE5-ADEB0B05C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044" y="5133460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0932B7BB-3C57-4175-8CD8-D892A419111E}"/>
              </a:ext>
            </a:extLst>
          </p:cNvPr>
          <p:cNvSpPr txBox="1"/>
          <p:nvPr/>
        </p:nvSpPr>
        <p:spPr>
          <a:xfrm>
            <a:off x="5132239" y="5353426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7C57C8C-6F0F-45A1-8FA6-7AE0C2BAC15D}"/>
              </a:ext>
            </a:extLst>
          </p:cNvPr>
          <p:cNvSpPr txBox="1"/>
          <p:nvPr/>
        </p:nvSpPr>
        <p:spPr>
          <a:xfrm>
            <a:off x="7463774" y="2278473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5F9154B-083A-4E36-B6BB-AD5F80B7B1B8}"/>
              </a:ext>
            </a:extLst>
          </p:cNvPr>
          <p:cNvSpPr txBox="1"/>
          <p:nvPr/>
        </p:nvSpPr>
        <p:spPr>
          <a:xfrm>
            <a:off x="9052082" y="2278473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/>
              <p:nvPr/>
            </p:nvSpPr>
            <p:spPr>
              <a:xfrm>
                <a:off x="9162373" y="3079555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3079555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/>
              <p:nvPr/>
            </p:nvSpPr>
            <p:spPr>
              <a:xfrm>
                <a:off x="9162373" y="4209757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4209757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1563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/>
              <p:nvPr/>
            </p:nvSpPr>
            <p:spPr>
              <a:xfrm>
                <a:off x="9162373" y="5406571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5406571"/>
                <a:ext cx="377952" cy="345940"/>
              </a:xfrm>
              <a:prstGeom prst="roundRect">
                <a:avLst/>
              </a:prstGeom>
              <a:blipFill>
                <a:blip r:embed="rId5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“computer icon”的图片搜索结果">
            <a:extLst>
              <a:ext uri="{FF2B5EF4-FFF2-40B4-BE49-F238E27FC236}">
                <a16:creationId xmlns:a16="http://schemas.microsoft.com/office/drawing/2014/main" id="{4633B0AF-E5C1-4B31-977C-6960F302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384" y="3091606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箭头: 右 19">
            <a:extLst>
              <a:ext uri="{FF2B5EF4-FFF2-40B4-BE49-F238E27FC236}">
                <a16:creationId xmlns:a16="http://schemas.microsoft.com/office/drawing/2014/main" id="{6653FF4A-E264-4296-B238-4038017EEB5D}"/>
              </a:ext>
            </a:extLst>
          </p:cNvPr>
          <p:cNvSpPr/>
          <p:nvPr/>
        </p:nvSpPr>
        <p:spPr>
          <a:xfrm>
            <a:off x="2512618" y="3383222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443FB5DF-12C7-44A6-909B-E87FC479F97E}"/>
                  </a:ext>
                </a:extLst>
              </p:cNvPr>
              <p:cNvSpPr txBox="1"/>
              <p:nvPr/>
            </p:nvSpPr>
            <p:spPr>
              <a:xfrm>
                <a:off x="2280560" y="2941279"/>
                <a:ext cx="17784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443FB5DF-12C7-44A6-909B-E87FC479F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560" y="2941279"/>
                <a:ext cx="1778477" cy="461665"/>
              </a:xfrm>
              <a:prstGeom prst="rect">
                <a:avLst/>
              </a:prstGeom>
              <a:blipFill>
                <a:blip r:embed="rId7"/>
                <a:stretch>
                  <a:fillRect l="-5137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610661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ORCA write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It is same as an asynchronous durable system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Picture 4" descr="“server icon”的图片搜索结果">
            <a:extLst>
              <a:ext uri="{FF2B5EF4-FFF2-40B4-BE49-F238E27FC236}">
                <a16:creationId xmlns:a16="http://schemas.microsoft.com/office/drawing/2014/main" id="{31A454EA-8EF3-4967-AC47-057DDEB37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25" y="2824518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“server icon”的图片搜索结果">
            <a:extLst>
              <a:ext uri="{FF2B5EF4-FFF2-40B4-BE49-F238E27FC236}">
                <a16:creationId xmlns:a16="http://schemas.microsoft.com/office/drawing/2014/main" id="{2585A49B-944E-427C-BA59-A8CECCFDE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25" y="3936646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A56B44B9-F237-47F3-9946-6F808C4B5099}"/>
              </a:ext>
            </a:extLst>
          </p:cNvPr>
          <p:cNvSpPr/>
          <p:nvPr/>
        </p:nvSpPr>
        <p:spPr>
          <a:xfrm>
            <a:off x="8848514" y="2433603"/>
            <a:ext cx="45719" cy="365169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9B6D8BF-1EBC-4166-AB16-4CBE6C61936F}"/>
              </a:ext>
            </a:extLst>
          </p:cNvPr>
          <p:cNvSpPr txBox="1"/>
          <p:nvPr/>
        </p:nvSpPr>
        <p:spPr>
          <a:xfrm>
            <a:off x="4216886" y="3048376"/>
            <a:ext cx="2353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leader-replica 1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BF4B039-0DC6-4F22-A225-C4F959FA4614}"/>
              </a:ext>
            </a:extLst>
          </p:cNvPr>
          <p:cNvSpPr txBox="1"/>
          <p:nvPr/>
        </p:nvSpPr>
        <p:spPr>
          <a:xfrm>
            <a:off x="5143671" y="4241298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pic>
        <p:nvPicPr>
          <p:cNvPr id="12" name="Picture 4" descr="“server icon”的图片搜索结果">
            <a:extLst>
              <a:ext uri="{FF2B5EF4-FFF2-40B4-BE49-F238E27FC236}">
                <a16:creationId xmlns:a16="http://schemas.microsoft.com/office/drawing/2014/main" id="{53C31068-C395-4150-BFE5-ADEB0B05C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044" y="5133460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0932B7BB-3C57-4175-8CD8-D892A419111E}"/>
              </a:ext>
            </a:extLst>
          </p:cNvPr>
          <p:cNvSpPr txBox="1"/>
          <p:nvPr/>
        </p:nvSpPr>
        <p:spPr>
          <a:xfrm>
            <a:off x="5132239" y="5353426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7C57C8C-6F0F-45A1-8FA6-7AE0C2BAC15D}"/>
              </a:ext>
            </a:extLst>
          </p:cNvPr>
          <p:cNvSpPr txBox="1"/>
          <p:nvPr/>
        </p:nvSpPr>
        <p:spPr>
          <a:xfrm>
            <a:off x="7463774" y="2278473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5F9154B-083A-4E36-B6BB-AD5F80B7B1B8}"/>
              </a:ext>
            </a:extLst>
          </p:cNvPr>
          <p:cNvSpPr txBox="1"/>
          <p:nvPr/>
        </p:nvSpPr>
        <p:spPr>
          <a:xfrm>
            <a:off x="9052082" y="2278473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/>
              <p:nvPr/>
            </p:nvSpPr>
            <p:spPr>
              <a:xfrm>
                <a:off x="9162373" y="3079555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3079555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/>
              <p:nvPr/>
            </p:nvSpPr>
            <p:spPr>
              <a:xfrm>
                <a:off x="9162373" y="4209757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4209757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1563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/>
              <p:nvPr/>
            </p:nvSpPr>
            <p:spPr>
              <a:xfrm>
                <a:off x="9162373" y="5406571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5406571"/>
                <a:ext cx="377952" cy="345940"/>
              </a:xfrm>
              <a:prstGeom prst="roundRect">
                <a:avLst/>
              </a:prstGeom>
              <a:blipFill>
                <a:blip r:embed="rId5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“computer icon”的图片搜索结果">
            <a:extLst>
              <a:ext uri="{FF2B5EF4-FFF2-40B4-BE49-F238E27FC236}">
                <a16:creationId xmlns:a16="http://schemas.microsoft.com/office/drawing/2014/main" id="{4633B0AF-E5C1-4B31-977C-6960F302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384" y="3091606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箭头: 右 19">
            <a:extLst>
              <a:ext uri="{FF2B5EF4-FFF2-40B4-BE49-F238E27FC236}">
                <a16:creationId xmlns:a16="http://schemas.microsoft.com/office/drawing/2014/main" id="{6653FF4A-E264-4296-B238-4038017EEB5D}"/>
              </a:ext>
            </a:extLst>
          </p:cNvPr>
          <p:cNvSpPr/>
          <p:nvPr/>
        </p:nvSpPr>
        <p:spPr>
          <a:xfrm>
            <a:off x="2512618" y="3383222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443FB5DF-12C7-44A6-909B-E87FC479F97E}"/>
                  </a:ext>
                </a:extLst>
              </p:cNvPr>
              <p:cNvSpPr txBox="1"/>
              <p:nvPr/>
            </p:nvSpPr>
            <p:spPr>
              <a:xfrm>
                <a:off x="2280560" y="2941279"/>
                <a:ext cx="17784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443FB5DF-12C7-44A6-909B-E87FC479F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560" y="2941279"/>
                <a:ext cx="1778477" cy="461665"/>
              </a:xfrm>
              <a:prstGeom prst="rect">
                <a:avLst/>
              </a:prstGeom>
              <a:blipFill>
                <a:blip r:embed="rId7"/>
                <a:stretch>
                  <a:fillRect l="-5137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0F2E2088-F2C3-4379-9EA7-73484953403F}"/>
                  </a:ext>
                </a:extLst>
              </p:cNvPr>
              <p:cNvSpPr/>
              <p:nvPr/>
            </p:nvSpPr>
            <p:spPr>
              <a:xfrm>
                <a:off x="7911942" y="3079555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0F2E2088-F2C3-4379-9EA7-7348495340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1942" y="3079555"/>
                <a:ext cx="377952" cy="345940"/>
              </a:xfrm>
              <a:prstGeom prst="roundRect">
                <a:avLst/>
              </a:prstGeom>
              <a:blipFill>
                <a:blip r:embed="rId8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844376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ORCA write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It is same as an asynchronous durable system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Picture 4" descr="“server icon”的图片搜索结果">
            <a:extLst>
              <a:ext uri="{FF2B5EF4-FFF2-40B4-BE49-F238E27FC236}">
                <a16:creationId xmlns:a16="http://schemas.microsoft.com/office/drawing/2014/main" id="{31A454EA-8EF3-4967-AC47-057DDEB37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25" y="2824518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“server icon”的图片搜索结果">
            <a:extLst>
              <a:ext uri="{FF2B5EF4-FFF2-40B4-BE49-F238E27FC236}">
                <a16:creationId xmlns:a16="http://schemas.microsoft.com/office/drawing/2014/main" id="{2585A49B-944E-427C-BA59-A8CECCFDE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25" y="3936646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A56B44B9-F237-47F3-9946-6F808C4B5099}"/>
              </a:ext>
            </a:extLst>
          </p:cNvPr>
          <p:cNvSpPr/>
          <p:nvPr/>
        </p:nvSpPr>
        <p:spPr>
          <a:xfrm>
            <a:off x="8848514" y="2433603"/>
            <a:ext cx="45719" cy="365169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9B6D8BF-1EBC-4166-AB16-4CBE6C61936F}"/>
              </a:ext>
            </a:extLst>
          </p:cNvPr>
          <p:cNvSpPr txBox="1"/>
          <p:nvPr/>
        </p:nvSpPr>
        <p:spPr>
          <a:xfrm>
            <a:off x="4216886" y="3048376"/>
            <a:ext cx="2353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leader-replica 1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BF4B039-0DC6-4F22-A225-C4F959FA4614}"/>
              </a:ext>
            </a:extLst>
          </p:cNvPr>
          <p:cNvSpPr txBox="1"/>
          <p:nvPr/>
        </p:nvSpPr>
        <p:spPr>
          <a:xfrm>
            <a:off x="5143671" y="4241298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pic>
        <p:nvPicPr>
          <p:cNvPr id="12" name="Picture 4" descr="“server icon”的图片搜索结果">
            <a:extLst>
              <a:ext uri="{FF2B5EF4-FFF2-40B4-BE49-F238E27FC236}">
                <a16:creationId xmlns:a16="http://schemas.microsoft.com/office/drawing/2014/main" id="{53C31068-C395-4150-BFE5-ADEB0B05C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044" y="5133460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0932B7BB-3C57-4175-8CD8-D892A419111E}"/>
              </a:ext>
            </a:extLst>
          </p:cNvPr>
          <p:cNvSpPr txBox="1"/>
          <p:nvPr/>
        </p:nvSpPr>
        <p:spPr>
          <a:xfrm>
            <a:off x="5132239" y="5353426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7C57C8C-6F0F-45A1-8FA6-7AE0C2BAC15D}"/>
              </a:ext>
            </a:extLst>
          </p:cNvPr>
          <p:cNvSpPr txBox="1"/>
          <p:nvPr/>
        </p:nvSpPr>
        <p:spPr>
          <a:xfrm>
            <a:off x="7463774" y="2278473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5F9154B-083A-4E36-B6BB-AD5F80B7B1B8}"/>
              </a:ext>
            </a:extLst>
          </p:cNvPr>
          <p:cNvSpPr txBox="1"/>
          <p:nvPr/>
        </p:nvSpPr>
        <p:spPr>
          <a:xfrm>
            <a:off x="9052082" y="2278473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/>
              <p:nvPr/>
            </p:nvSpPr>
            <p:spPr>
              <a:xfrm>
                <a:off x="9162373" y="3079555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3079555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/>
              <p:nvPr/>
            </p:nvSpPr>
            <p:spPr>
              <a:xfrm>
                <a:off x="9162373" y="4209757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4209757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1563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/>
              <p:nvPr/>
            </p:nvSpPr>
            <p:spPr>
              <a:xfrm>
                <a:off x="9162373" y="5406571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5406571"/>
                <a:ext cx="377952" cy="345940"/>
              </a:xfrm>
              <a:prstGeom prst="roundRect">
                <a:avLst/>
              </a:prstGeom>
              <a:blipFill>
                <a:blip r:embed="rId5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“computer icon”的图片搜索结果">
            <a:extLst>
              <a:ext uri="{FF2B5EF4-FFF2-40B4-BE49-F238E27FC236}">
                <a16:creationId xmlns:a16="http://schemas.microsoft.com/office/drawing/2014/main" id="{4633B0AF-E5C1-4B31-977C-6960F302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384" y="3091606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箭头: 右 19">
            <a:extLst>
              <a:ext uri="{FF2B5EF4-FFF2-40B4-BE49-F238E27FC236}">
                <a16:creationId xmlns:a16="http://schemas.microsoft.com/office/drawing/2014/main" id="{6653FF4A-E264-4296-B238-4038017EEB5D}"/>
              </a:ext>
            </a:extLst>
          </p:cNvPr>
          <p:cNvSpPr/>
          <p:nvPr/>
        </p:nvSpPr>
        <p:spPr>
          <a:xfrm>
            <a:off x="2512618" y="3383222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443FB5DF-12C7-44A6-909B-E87FC479F97E}"/>
                  </a:ext>
                </a:extLst>
              </p:cNvPr>
              <p:cNvSpPr txBox="1"/>
              <p:nvPr/>
            </p:nvSpPr>
            <p:spPr>
              <a:xfrm>
                <a:off x="2280560" y="2941279"/>
                <a:ext cx="17784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443FB5DF-12C7-44A6-909B-E87FC479F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560" y="2941279"/>
                <a:ext cx="1778477" cy="461665"/>
              </a:xfrm>
              <a:prstGeom prst="rect">
                <a:avLst/>
              </a:prstGeom>
              <a:blipFill>
                <a:blip r:embed="rId7"/>
                <a:stretch>
                  <a:fillRect l="-5137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0F2E2088-F2C3-4379-9EA7-73484953403F}"/>
                  </a:ext>
                </a:extLst>
              </p:cNvPr>
              <p:cNvSpPr/>
              <p:nvPr/>
            </p:nvSpPr>
            <p:spPr>
              <a:xfrm>
                <a:off x="7911942" y="3079555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0F2E2088-F2C3-4379-9EA7-7348495340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1942" y="3079555"/>
                <a:ext cx="377952" cy="345940"/>
              </a:xfrm>
              <a:prstGeom prst="roundRect">
                <a:avLst/>
              </a:prstGeom>
              <a:blipFill>
                <a:blip r:embed="rId8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箭头: 右 22">
            <a:extLst>
              <a:ext uri="{FF2B5EF4-FFF2-40B4-BE49-F238E27FC236}">
                <a16:creationId xmlns:a16="http://schemas.microsoft.com/office/drawing/2014/main" id="{E1F41C05-E721-4EA4-AC68-E602F605EA41}"/>
              </a:ext>
            </a:extLst>
          </p:cNvPr>
          <p:cNvSpPr/>
          <p:nvPr/>
        </p:nvSpPr>
        <p:spPr>
          <a:xfrm rot="10800000">
            <a:off x="2512618" y="3604886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523AE537-EF1B-4793-A7C2-6F8F4B7F3EC0}"/>
              </a:ext>
            </a:extLst>
          </p:cNvPr>
          <p:cNvSpPr txBox="1"/>
          <p:nvPr/>
        </p:nvSpPr>
        <p:spPr>
          <a:xfrm>
            <a:off x="2894660" y="3669710"/>
            <a:ext cx="889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ACK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8134901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ORCA write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It is same as an asynchronous durable system</a:t>
            </a:r>
          </a:p>
          <a:p>
            <a:pPr marL="0" indent="0">
              <a:buNone/>
            </a:pPr>
            <a:r>
              <a:rPr lang="en-US" altLang="zh-CN" dirty="0"/>
              <a:t>Replication and persistence in background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Picture 4" descr="“server icon”的图片搜索结果">
            <a:extLst>
              <a:ext uri="{FF2B5EF4-FFF2-40B4-BE49-F238E27FC236}">
                <a16:creationId xmlns:a16="http://schemas.microsoft.com/office/drawing/2014/main" id="{31A454EA-8EF3-4967-AC47-057DDEB37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25" y="2824518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“server icon”的图片搜索结果">
            <a:extLst>
              <a:ext uri="{FF2B5EF4-FFF2-40B4-BE49-F238E27FC236}">
                <a16:creationId xmlns:a16="http://schemas.microsoft.com/office/drawing/2014/main" id="{2585A49B-944E-427C-BA59-A8CECCFDE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25" y="3936646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A56B44B9-F237-47F3-9946-6F808C4B5099}"/>
              </a:ext>
            </a:extLst>
          </p:cNvPr>
          <p:cNvSpPr/>
          <p:nvPr/>
        </p:nvSpPr>
        <p:spPr>
          <a:xfrm>
            <a:off x="8848514" y="2433603"/>
            <a:ext cx="45719" cy="365169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9B6D8BF-1EBC-4166-AB16-4CBE6C61936F}"/>
              </a:ext>
            </a:extLst>
          </p:cNvPr>
          <p:cNvSpPr txBox="1"/>
          <p:nvPr/>
        </p:nvSpPr>
        <p:spPr>
          <a:xfrm>
            <a:off x="4216886" y="3048376"/>
            <a:ext cx="2353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leader-replica 1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BF4B039-0DC6-4F22-A225-C4F959FA4614}"/>
              </a:ext>
            </a:extLst>
          </p:cNvPr>
          <p:cNvSpPr txBox="1"/>
          <p:nvPr/>
        </p:nvSpPr>
        <p:spPr>
          <a:xfrm>
            <a:off x="5143671" y="4241298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pic>
        <p:nvPicPr>
          <p:cNvPr id="12" name="Picture 4" descr="“server icon”的图片搜索结果">
            <a:extLst>
              <a:ext uri="{FF2B5EF4-FFF2-40B4-BE49-F238E27FC236}">
                <a16:creationId xmlns:a16="http://schemas.microsoft.com/office/drawing/2014/main" id="{53C31068-C395-4150-BFE5-ADEB0B05C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044" y="5133460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0932B7BB-3C57-4175-8CD8-D892A419111E}"/>
              </a:ext>
            </a:extLst>
          </p:cNvPr>
          <p:cNvSpPr txBox="1"/>
          <p:nvPr/>
        </p:nvSpPr>
        <p:spPr>
          <a:xfrm>
            <a:off x="5132239" y="5353426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7C57C8C-6F0F-45A1-8FA6-7AE0C2BAC15D}"/>
              </a:ext>
            </a:extLst>
          </p:cNvPr>
          <p:cNvSpPr txBox="1"/>
          <p:nvPr/>
        </p:nvSpPr>
        <p:spPr>
          <a:xfrm>
            <a:off x="7463774" y="2278473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5F9154B-083A-4E36-B6BB-AD5F80B7B1B8}"/>
              </a:ext>
            </a:extLst>
          </p:cNvPr>
          <p:cNvSpPr txBox="1"/>
          <p:nvPr/>
        </p:nvSpPr>
        <p:spPr>
          <a:xfrm>
            <a:off x="9052082" y="2278473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/>
              <p:nvPr/>
            </p:nvSpPr>
            <p:spPr>
              <a:xfrm>
                <a:off x="9162373" y="3079555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3079555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/>
              <p:nvPr/>
            </p:nvSpPr>
            <p:spPr>
              <a:xfrm>
                <a:off x="9162373" y="4209757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4209757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1563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/>
              <p:nvPr/>
            </p:nvSpPr>
            <p:spPr>
              <a:xfrm>
                <a:off x="9162373" y="5406571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5406571"/>
                <a:ext cx="377952" cy="345940"/>
              </a:xfrm>
              <a:prstGeom prst="roundRect">
                <a:avLst/>
              </a:prstGeom>
              <a:blipFill>
                <a:blip r:embed="rId5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“computer icon”的图片搜索结果">
            <a:extLst>
              <a:ext uri="{FF2B5EF4-FFF2-40B4-BE49-F238E27FC236}">
                <a16:creationId xmlns:a16="http://schemas.microsoft.com/office/drawing/2014/main" id="{4633B0AF-E5C1-4B31-977C-6960F302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384" y="3091606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箭头: 右 19">
            <a:extLst>
              <a:ext uri="{FF2B5EF4-FFF2-40B4-BE49-F238E27FC236}">
                <a16:creationId xmlns:a16="http://schemas.microsoft.com/office/drawing/2014/main" id="{6653FF4A-E264-4296-B238-4038017EEB5D}"/>
              </a:ext>
            </a:extLst>
          </p:cNvPr>
          <p:cNvSpPr/>
          <p:nvPr/>
        </p:nvSpPr>
        <p:spPr>
          <a:xfrm>
            <a:off x="2512618" y="3383222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443FB5DF-12C7-44A6-909B-E87FC479F97E}"/>
                  </a:ext>
                </a:extLst>
              </p:cNvPr>
              <p:cNvSpPr txBox="1"/>
              <p:nvPr/>
            </p:nvSpPr>
            <p:spPr>
              <a:xfrm>
                <a:off x="2280560" y="2941279"/>
                <a:ext cx="17784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443FB5DF-12C7-44A6-909B-E87FC479F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560" y="2941279"/>
                <a:ext cx="1778477" cy="461665"/>
              </a:xfrm>
              <a:prstGeom prst="rect">
                <a:avLst/>
              </a:prstGeom>
              <a:blipFill>
                <a:blip r:embed="rId7"/>
                <a:stretch>
                  <a:fillRect l="-5137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0F2E2088-F2C3-4379-9EA7-73484953403F}"/>
                  </a:ext>
                </a:extLst>
              </p:cNvPr>
              <p:cNvSpPr/>
              <p:nvPr/>
            </p:nvSpPr>
            <p:spPr>
              <a:xfrm>
                <a:off x="7911942" y="3079555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0F2E2088-F2C3-4379-9EA7-7348495340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1942" y="3079555"/>
                <a:ext cx="377952" cy="345940"/>
              </a:xfrm>
              <a:prstGeom prst="roundRect">
                <a:avLst/>
              </a:prstGeom>
              <a:blipFill>
                <a:blip r:embed="rId8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箭头: 右 22">
            <a:extLst>
              <a:ext uri="{FF2B5EF4-FFF2-40B4-BE49-F238E27FC236}">
                <a16:creationId xmlns:a16="http://schemas.microsoft.com/office/drawing/2014/main" id="{E1F41C05-E721-4EA4-AC68-E602F605EA41}"/>
              </a:ext>
            </a:extLst>
          </p:cNvPr>
          <p:cNvSpPr/>
          <p:nvPr/>
        </p:nvSpPr>
        <p:spPr>
          <a:xfrm rot="10800000">
            <a:off x="2512618" y="3604886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523AE537-EF1B-4793-A7C2-6F8F4B7F3EC0}"/>
              </a:ext>
            </a:extLst>
          </p:cNvPr>
          <p:cNvSpPr txBox="1"/>
          <p:nvPr/>
        </p:nvSpPr>
        <p:spPr>
          <a:xfrm>
            <a:off x="2894660" y="3669710"/>
            <a:ext cx="889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ACK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: 圆角 24">
                <a:extLst>
                  <a:ext uri="{FF2B5EF4-FFF2-40B4-BE49-F238E27FC236}">
                    <a16:creationId xmlns:a16="http://schemas.microsoft.com/office/drawing/2014/main" id="{058404CC-B6A5-4BE7-9894-3AF4837D777D}"/>
                  </a:ext>
                </a:extLst>
              </p:cNvPr>
              <p:cNvSpPr/>
              <p:nvPr/>
            </p:nvSpPr>
            <p:spPr>
              <a:xfrm>
                <a:off x="7911942" y="4209757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矩形: 圆角 24">
                <a:extLst>
                  <a:ext uri="{FF2B5EF4-FFF2-40B4-BE49-F238E27FC236}">
                    <a16:creationId xmlns:a16="http://schemas.microsoft.com/office/drawing/2014/main" id="{058404CC-B6A5-4BE7-9894-3AF4837D77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1942" y="4209757"/>
                <a:ext cx="377952" cy="345940"/>
              </a:xfrm>
              <a:prstGeom prst="roundRect">
                <a:avLst/>
              </a:prstGeom>
              <a:blipFill>
                <a:blip r:embed="rId9"/>
                <a:stretch>
                  <a:fillRect l="-1563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: 圆角 25">
                <a:extLst>
                  <a:ext uri="{FF2B5EF4-FFF2-40B4-BE49-F238E27FC236}">
                    <a16:creationId xmlns:a16="http://schemas.microsoft.com/office/drawing/2014/main" id="{15D0FD44-2A07-4CB7-BB72-B905861486E0}"/>
                  </a:ext>
                </a:extLst>
              </p:cNvPr>
              <p:cNvSpPr/>
              <p:nvPr/>
            </p:nvSpPr>
            <p:spPr>
              <a:xfrm>
                <a:off x="7911942" y="5406571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矩形: 圆角 25">
                <a:extLst>
                  <a:ext uri="{FF2B5EF4-FFF2-40B4-BE49-F238E27FC236}">
                    <a16:creationId xmlns:a16="http://schemas.microsoft.com/office/drawing/2014/main" id="{15D0FD44-2A07-4CB7-BB72-B905861486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1942" y="5406571"/>
                <a:ext cx="377952" cy="345940"/>
              </a:xfrm>
              <a:prstGeom prst="roundRect">
                <a:avLst/>
              </a:prstGeom>
              <a:blipFill>
                <a:blip r:embed="rId10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449137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ORCA write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It is same as an asynchronous durable system</a:t>
            </a:r>
          </a:p>
          <a:p>
            <a:pPr marL="0" indent="0">
              <a:buNone/>
            </a:pPr>
            <a:r>
              <a:rPr lang="en-US" altLang="zh-CN" dirty="0"/>
              <a:t>Replication and persistence in background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Picture 4" descr="“server icon”的图片搜索结果">
            <a:extLst>
              <a:ext uri="{FF2B5EF4-FFF2-40B4-BE49-F238E27FC236}">
                <a16:creationId xmlns:a16="http://schemas.microsoft.com/office/drawing/2014/main" id="{31A454EA-8EF3-4967-AC47-057DDEB37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25" y="2824518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“server icon”的图片搜索结果">
            <a:extLst>
              <a:ext uri="{FF2B5EF4-FFF2-40B4-BE49-F238E27FC236}">
                <a16:creationId xmlns:a16="http://schemas.microsoft.com/office/drawing/2014/main" id="{2585A49B-944E-427C-BA59-A8CECCFDE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25" y="3936646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A56B44B9-F237-47F3-9946-6F808C4B5099}"/>
              </a:ext>
            </a:extLst>
          </p:cNvPr>
          <p:cNvSpPr/>
          <p:nvPr/>
        </p:nvSpPr>
        <p:spPr>
          <a:xfrm>
            <a:off x="8848514" y="2433603"/>
            <a:ext cx="45719" cy="365169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9B6D8BF-1EBC-4166-AB16-4CBE6C61936F}"/>
              </a:ext>
            </a:extLst>
          </p:cNvPr>
          <p:cNvSpPr txBox="1"/>
          <p:nvPr/>
        </p:nvSpPr>
        <p:spPr>
          <a:xfrm>
            <a:off x="4216886" y="3048376"/>
            <a:ext cx="2353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leader-replica 1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BF4B039-0DC6-4F22-A225-C4F959FA4614}"/>
              </a:ext>
            </a:extLst>
          </p:cNvPr>
          <p:cNvSpPr txBox="1"/>
          <p:nvPr/>
        </p:nvSpPr>
        <p:spPr>
          <a:xfrm>
            <a:off x="5143671" y="4241298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pic>
        <p:nvPicPr>
          <p:cNvPr id="12" name="Picture 4" descr="“server icon”的图片搜索结果">
            <a:extLst>
              <a:ext uri="{FF2B5EF4-FFF2-40B4-BE49-F238E27FC236}">
                <a16:creationId xmlns:a16="http://schemas.microsoft.com/office/drawing/2014/main" id="{53C31068-C395-4150-BFE5-ADEB0B05C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044" y="5133460"/>
            <a:ext cx="892162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0932B7BB-3C57-4175-8CD8-D892A419111E}"/>
              </a:ext>
            </a:extLst>
          </p:cNvPr>
          <p:cNvSpPr txBox="1"/>
          <p:nvPr/>
        </p:nvSpPr>
        <p:spPr>
          <a:xfrm>
            <a:off x="5132239" y="5353426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7C57C8C-6F0F-45A1-8FA6-7AE0C2BAC15D}"/>
              </a:ext>
            </a:extLst>
          </p:cNvPr>
          <p:cNvSpPr txBox="1"/>
          <p:nvPr/>
        </p:nvSpPr>
        <p:spPr>
          <a:xfrm>
            <a:off x="7463774" y="2278473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5F9154B-083A-4E36-B6BB-AD5F80B7B1B8}"/>
              </a:ext>
            </a:extLst>
          </p:cNvPr>
          <p:cNvSpPr txBox="1"/>
          <p:nvPr/>
        </p:nvSpPr>
        <p:spPr>
          <a:xfrm>
            <a:off x="9052082" y="2278473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/>
              <p:nvPr/>
            </p:nvSpPr>
            <p:spPr>
              <a:xfrm>
                <a:off x="9162373" y="3079555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3079555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/>
              <p:nvPr/>
            </p:nvSpPr>
            <p:spPr>
              <a:xfrm>
                <a:off x="9162373" y="4209757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4209757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1563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/>
              <p:nvPr/>
            </p:nvSpPr>
            <p:spPr>
              <a:xfrm>
                <a:off x="9162373" y="5406571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73" y="5406571"/>
                <a:ext cx="377952" cy="345940"/>
              </a:xfrm>
              <a:prstGeom prst="roundRect">
                <a:avLst/>
              </a:prstGeom>
              <a:blipFill>
                <a:blip r:embed="rId5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“computer icon”的图片搜索结果">
            <a:extLst>
              <a:ext uri="{FF2B5EF4-FFF2-40B4-BE49-F238E27FC236}">
                <a16:creationId xmlns:a16="http://schemas.microsoft.com/office/drawing/2014/main" id="{4633B0AF-E5C1-4B31-977C-6960F302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384" y="3091606"/>
            <a:ext cx="889416" cy="8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箭头: 右 19">
            <a:extLst>
              <a:ext uri="{FF2B5EF4-FFF2-40B4-BE49-F238E27FC236}">
                <a16:creationId xmlns:a16="http://schemas.microsoft.com/office/drawing/2014/main" id="{6653FF4A-E264-4296-B238-4038017EEB5D}"/>
              </a:ext>
            </a:extLst>
          </p:cNvPr>
          <p:cNvSpPr/>
          <p:nvPr/>
        </p:nvSpPr>
        <p:spPr>
          <a:xfrm>
            <a:off x="2512618" y="3383222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443FB5DF-12C7-44A6-909B-E87FC479F97E}"/>
                  </a:ext>
                </a:extLst>
              </p:cNvPr>
              <p:cNvSpPr txBox="1"/>
              <p:nvPr/>
            </p:nvSpPr>
            <p:spPr>
              <a:xfrm>
                <a:off x="2280560" y="2941279"/>
                <a:ext cx="17784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443FB5DF-12C7-44A6-909B-E87FC479F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560" y="2941279"/>
                <a:ext cx="1778477" cy="461665"/>
              </a:xfrm>
              <a:prstGeom prst="rect">
                <a:avLst/>
              </a:prstGeom>
              <a:blipFill>
                <a:blip r:embed="rId7"/>
                <a:stretch>
                  <a:fillRect l="-5137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0F2E2088-F2C3-4379-9EA7-73484953403F}"/>
                  </a:ext>
                </a:extLst>
              </p:cNvPr>
              <p:cNvSpPr/>
              <p:nvPr/>
            </p:nvSpPr>
            <p:spPr>
              <a:xfrm>
                <a:off x="9547310" y="3079555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0F2E2088-F2C3-4379-9EA7-7348495340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7310" y="3079555"/>
                <a:ext cx="377952" cy="345940"/>
              </a:xfrm>
              <a:prstGeom prst="roundRect">
                <a:avLst/>
              </a:prstGeom>
              <a:blipFill>
                <a:blip r:embed="rId8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箭头: 右 22">
            <a:extLst>
              <a:ext uri="{FF2B5EF4-FFF2-40B4-BE49-F238E27FC236}">
                <a16:creationId xmlns:a16="http://schemas.microsoft.com/office/drawing/2014/main" id="{E1F41C05-E721-4EA4-AC68-E602F605EA41}"/>
              </a:ext>
            </a:extLst>
          </p:cNvPr>
          <p:cNvSpPr/>
          <p:nvPr/>
        </p:nvSpPr>
        <p:spPr>
          <a:xfrm rot="10800000">
            <a:off x="2512618" y="3604886"/>
            <a:ext cx="1384740" cy="845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523AE537-EF1B-4793-A7C2-6F8F4B7F3EC0}"/>
              </a:ext>
            </a:extLst>
          </p:cNvPr>
          <p:cNvSpPr txBox="1"/>
          <p:nvPr/>
        </p:nvSpPr>
        <p:spPr>
          <a:xfrm>
            <a:off x="2894660" y="3669710"/>
            <a:ext cx="889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ACK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: 圆角 24">
                <a:extLst>
                  <a:ext uri="{FF2B5EF4-FFF2-40B4-BE49-F238E27FC236}">
                    <a16:creationId xmlns:a16="http://schemas.microsoft.com/office/drawing/2014/main" id="{058404CC-B6A5-4BE7-9894-3AF4837D777D}"/>
                  </a:ext>
                </a:extLst>
              </p:cNvPr>
              <p:cNvSpPr/>
              <p:nvPr/>
            </p:nvSpPr>
            <p:spPr>
              <a:xfrm>
                <a:off x="9547310" y="4209757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矩形: 圆角 24">
                <a:extLst>
                  <a:ext uri="{FF2B5EF4-FFF2-40B4-BE49-F238E27FC236}">
                    <a16:creationId xmlns:a16="http://schemas.microsoft.com/office/drawing/2014/main" id="{058404CC-B6A5-4BE7-9894-3AF4837D77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7310" y="4209757"/>
                <a:ext cx="377952" cy="345940"/>
              </a:xfrm>
              <a:prstGeom prst="roundRect">
                <a:avLst/>
              </a:prstGeom>
              <a:blipFill>
                <a:blip r:embed="rId9"/>
                <a:stretch>
                  <a:fillRect l="-1563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: 圆角 25">
                <a:extLst>
                  <a:ext uri="{FF2B5EF4-FFF2-40B4-BE49-F238E27FC236}">
                    <a16:creationId xmlns:a16="http://schemas.microsoft.com/office/drawing/2014/main" id="{15D0FD44-2A07-4CB7-BB72-B905861486E0}"/>
                  </a:ext>
                </a:extLst>
              </p:cNvPr>
              <p:cNvSpPr/>
              <p:nvPr/>
            </p:nvSpPr>
            <p:spPr>
              <a:xfrm>
                <a:off x="7911942" y="5406571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矩形: 圆角 25">
                <a:extLst>
                  <a:ext uri="{FF2B5EF4-FFF2-40B4-BE49-F238E27FC236}">
                    <a16:creationId xmlns:a16="http://schemas.microsoft.com/office/drawing/2014/main" id="{15D0FD44-2A07-4CB7-BB72-B905861486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1942" y="5406571"/>
                <a:ext cx="377952" cy="345940"/>
              </a:xfrm>
              <a:prstGeom prst="roundRect">
                <a:avLst/>
              </a:prstGeom>
              <a:blipFill>
                <a:blip r:embed="rId10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507144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ORCA read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To make sure data is durable before serving read</a:t>
            </a: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14464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ORCA read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51885"/>
            <a:ext cx="10515600" cy="2177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To make sure data is durable before serving read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Durable-index</a:t>
            </a:r>
            <a:r>
              <a:rPr lang="en-US" altLang="zh-CN" sz="2000" dirty="0">
                <a:solidFill>
                  <a:srgbClr val="FFC000"/>
                </a:solidFill>
              </a:rPr>
              <a:t> </a:t>
            </a:r>
            <a:r>
              <a:rPr lang="en-US" altLang="zh-CN" sz="2000" dirty="0"/>
              <a:t>– index of the latest durable item in the system  (DI)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Update-index of item </a:t>
            </a:r>
            <a:r>
              <a:rPr lang="en-US" altLang="zh-CN" sz="2000" dirty="0" err="1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sz="2000" dirty="0"/>
              <a:t>– index of the last update that modified </a:t>
            </a:r>
            <a:r>
              <a:rPr lang="en-US" altLang="zh-CN" sz="2000" dirty="0" err="1"/>
              <a:t>i</a:t>
            </a:r>
            <a:r>
              <a:rPr lang="en-US" altLang="zh-CN" sz="2000" dirty="0"/>
              <a:t> (UI-r=UI of current read)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Persist-index</a:t>
            </a:r>
            <a:r>
              <a:rPr lang="en-US" altLang="zh-CN" sz="2000" dirty="0"/>
              <a:t> – index of the latest durable item in a node (IP)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Durability check </a:t>
            </a:r>
            <a:r>
              <a:rPr lang="en-US" altLang="zh-CN" sz="2000" dirty="0"/>
              <a:t>– I durable if update-index of I &lt;=durable-index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81710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ORCA read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56B44B9-F237-47F3-9946-6F808C4B5099}"/>
              </a:ext>
            </a:extLst>
          </p:cNvPr>
          <p:cNvSpPr/>
          <p:nvPr/>
        </p:nvSpPr>
        <p:spPr>
          <a:xfrm>
            <a:off x="6349285" y="4564898"/>
            <a:ext cx="46449" cy="17451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9B6D8BF-1EBC-4166-AB16-4CBE6C61936F}"/>
              </a:ext>
            </a:extLst>
          </p:cNvPr>
          <p:cNvSpPr txBox="1"/>
          <p:nvPr/>
        </p:nvSpPr>
        <p:spPr>
          <a:xfrm>
            <a:off x="4008866" y="5122573"/>
            <a:ext cx="183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L-replica 1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BF4B039-0DC6-4F22-A225-C4F959FA4614}"/>
              </a:ext>
            </a:extLst>
          </p:cNvPr>
          <p:cNvSpPr txBox="1"/>
          <p:nvPr/>
        </p:nvSpPr>
        <p:spPr>
          <a:xfrm>
            <a:off x="4125042" y="5502544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932B7BB-3C57-4175-8CD8-D892A419111E}"/>
              </a:ext>
            </a:extLst>
          </p:cNvPr>
          <p:cNvSpPr txBox="1"/>
          <p:nvPr/>
        </p:nvSpPr>
        <p:spPr>
          <a:xfrm>
            <a:off x="4113363" y="5880239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7C57C8C-6F0F-45A1-8FA6-7AE0C2BAC15D}"/>
              </a:ext>
            </a:extLst>
          </p:cNvPr>
          <p:cNvSpPr txBox="1"/>
          <p:nvPr/>
        </p:nvSpPr>
        <p:spPr>
          <a:xfrm>
            <a:off x="5183177" y="4603921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5F9154B-083A-4E36-B6BB-AD5F80B7B1B8}"/>
              </a:ext>
            </a:extLst>
          </p:cNvPr>
          <p:cNvSpPr txBox="1"/>
          <p:nvPr/>
        </p:nvSpPr>
        <p:spPr>
          <a:xfrm>
            <a:off x="6525712" y="4591725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/>
              <p:nvPr/>
            </p:nvSpPr>
            <p:spPr>
              <a:xfrm>
                <a:off x="6571292" y="5166121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292" y="5166121"/>
                <a:ext cx="377952" cy="345940"/>
              </a:xfrm>
              <a:prstGeom prst="roundRect">
                <a:avLst/>
              </a:prstGeom>
              <a:blipFill>
                <a:blip r:embed="rId2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/>
              <p:nvPr/>
            </p:nvSpPr>
            <p:spPr>
              <a:xfrm>
                <a:off x="6564857" y="5520885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857" y="5520885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/>
              <p:nvPr/>
            </p:nvSpPr>
            <p:spPr>
              <a:xfrm>
                <a:off x="6562709" y="5880239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709" y="5880239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“computer icon”的图片搜索结果">
            <a:extLst>
              <a:ext uri="{FF2B5EF4-FFF2-40B4-BE49-F238E27FC236}">
                <a16:creationId xmlns:a16="http://schemas.microsoft.com/office/drawing/2014/main" id="{4633B0AF-E5C1-4B31-977C-6960F302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25" y="5277234"/>
            <a:ext cx="597827" cy="59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箭头: 右 19">
            <a:extLst>
              <a:ext uri="{FF2B5EF4-FFF2-40B4-BE49-F238E27FC236}">
                <a16:creationId xmlns:a16="http://schemas.microsoft.com/office/drawing/2014/main" id="{6653FF4A-E264-4296-B238-4038017EEB5D}"/>
              </a:ext>
            </a:extLst>
          </p:cNvPr>
          <p:cNvSpPr/>
          <p:nvPr/>
        </p:nvSpPr>
        <p:spPr>
          <a:xfrm>
            <a:off x="2015266" y="5407367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43FB5DF-12C7-44A6-909B-E87FC479F97E}"/>
              </a:ext>
            </a:extLst>
          </p:cNvPr>
          <p:cNvSpPr txBox="1"/>
          <p:nvPr/>
        </p:nvSpPr>
        <p:spPr>
          <a:xfrm>
            <a:off x="2142611" y="4949679"/>
            <a:ext cx="1051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Read a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: 圆角 26">
                <a:extLst>
                  <a:ext uri="{FF2B5EF4-FFF2-40B4-BE49-F238E27FC236}">
                    <a16:creationId xmlns:a16="http://schemas.microsoft.com/office/drawing/2014/main" id="{4C750647-91E8-4CF8-B4AE-B49878FF9616}"/>
                  </a:ext>
                </a:extLst>
              </p:cNvPr>
              <p:cNvSpPr/>
              <p:nvPr/>
            </p:nvSpPr>
            <p:spPr>
              <a:xfrm>
                <a:off x="5718048" y="5157434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矩形: 圆角 26">
                <a:extLst>
                  <a:ext uri="{FF2B5EF4-FFF2-40B4-BE49-F238E27FC236}">
                    <a16:creationId xmlns:a16="http://schemas.microsoft.com/office/drawing/2014/main" id="{4C750647-91E8-4CF8-B4AE-B49878FF9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048" y="5157434"/>
                <a:ext cx="377952" cy="345940"/>
              </a:xfrm>
              <a:prstGeom prst="roundRect">
                <a:avLst/>
              </a:prstGeom>
              <a:blipFill>
                <a:blip r:embed="rId6"/>
                <a:stretch>
                  <a:fillRect l="-78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4" name="表格 34">
            <a:extLst>
              <a:ext uri="{FF2B5EF4-FFF2-40B4-BE49-F238E27FC236}">
                <a16:creationId xmlns:a16="http://schemas.microsoft.com/office/drawing/2014/main" id="{AACA5527-B91D-404D-BDD9-E497105F9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934656"/>
              </p:ext>
            </p:extLst>
          </p:nvPr>
        </p:nvGraphicFramePr>
        <p:xfrm>
          <a:off x="8043668" y="4779205"/>
          <a:ext cx="233395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986">
                  <a:extLst>
                    <a:ext uri="{9D8B030D-6E8A-4147-A177-3AD203B41FA5}">
                      <a16:colId xmlns:a16="http://schemas.microsoft.com/office/drawing/2014/main" val="134455410"/>
                    </a:ext>
                  </a:extLst>
                </a:gridCol>
                <a:gridCol w="777986">
                  <a:extLst>
                    <a:ext uri="{9D8B030D-6E8A-4147-A177-3AD203B41FA5}">
                      <a16:colId xmlns:a16="http://schemas.microsoft.com/office/drawing/2014/main" val="1480449255"/>
                    </a:ext>
                  </a:extLst>
                </a:gridCol>
                <a:gridCol w="777986">
                  <a:extLst>
                    <a:ext uri="{9D8B030D-6E8A-4147-A177-3AD203B41FA5}">
                      <a16:colId xmlns:a16="http://schemas.microsoft.com/office/drawing/2014/main" val="13769624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DI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UI-r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PI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065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748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001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444894"/>
                  </a:ext>
                </a:extLst>
              </a:tr>
            </a:tbl>
          </a:graphicData>
        </a:graphic>
      </p:graphicFrame>
      <p:sp>
        <p:nvSpPr>
          <p:cNvPr id="23" name="内容占位符 2">
            <a:extLst>
              <a:ext uri="{FF2B5EF4-FFF2-40B4-BE49-F238E27FC236}">
                <a16:creationId xmlns:a16="http://schemas.microsoft.com/office/drawing/2014/main" id="{B74FFC0B-F562-4161-9F74-431638D975DD}"/>
              </a:ext>
            </a:extLst>
          </p:cNvPr>
          <p:cNvSpPr txBox="1">
            <a:spLocks/>
          </p:cNvSpPr>
          <p:nvPr/>
        </p:nvSpPr>
        <p:spPr>
          <a:xfrm>
            <a:off x="838200" y="1251885"/>
            <a:ext cx="10515600" cy="2177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marR="0" indent="-244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 lang="en-US" altLang="zh-CN" sz="2800" kern="12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  <a:lvl2pPr marL="532800" marR="0" indent="-24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Calibri" panose="020F0502020204030204" pitchFamily="34" charset="0"/>
              <a:buChar char="‐"/>
              <a:tabLst/>
              <a:defRPr lang="en-US" altLang="zh-CN" sz="2400" kern="12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2pPr>
            <a:lvl3pPr marL="892800" marR="0" indent="-24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  <a:tabLst/>
              <a:defRPr lang="en-US" altLang="zh-CN" sz="2000" kern="1200" baseline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3pPr>
            <a:lvl4pPr marL="1252800" marR="0" indent="-24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Calibri" panose="020F0502020204030204" pitchFamily="34" charset="0"/>
              <a:buChar char="▪"/>
              <a:tabLst/>
              <a:defRPr lang="en-US" altLang="zh-CN" sz="1800" kern="1200" baseline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4pPr>
            <a:lvl5pPr marL="1219500" indent="-571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lang="en-US" altLang="en-US" sz="3600" kern="12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To make sure data is durable before serving read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>
                <a:solidFill>
                  <a:schemeClr val="accent2">
                    <a:lumMod val="75000"/>
                  </a:schemeClr>
                </a:solidFill>
              </a:rPr>
              <a:t>Durable-index</a:t>
            </a:r>
            <a:r>
              <a:rPr lang="en-US" sz="2000">
                <a:solidFill>
                  <a:srgbClr val="FFC000"/>
                </a:solidFill>
              </a:rPr>
              <a:t> </a:t>
            </a:r>
            <a:r>
              <a:rPr lang="en-US" sz="2000"/>
              <a:t>– index of the latest durable item in the system  (DI)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>
                <a:solidFill>
                  <a:schemeClr val="accent2">
                    <a:lumMod val="75000"/>
                  </a:schemeClr>
                </a:solidFill>
              </a:rPr>
              <a:t>Update-index of item i </a:t>
            </a:r>
            <a:r>
              <a:rPr lang="en-US" sz="2000"/>
              <a:t>– index of the last update that modified i (UI-r=UI of current read)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>
                <a:solidFill>
                  <a:schemeClr val="accent2">
                    <a:lumMod val="75000"/>
                  </a:schemeClr>
                </a:solidFill>
              </a:rPr>
              <a:t>Persist-index</a:t>
            </a:r>
            <a:r>
              <a:rPr lang="en-US" sz="2000"/>
              <a:t> – index of the latest durable item in a node (IP)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>
                <a:solidFill>
                  <a:schemeClr val="accent2">
                    <a:lumMod val="75000"/>
                  </a:schemeClr>
                </a:solidFill>
              </a:rPr>
              <a:t>Durability check </a:t>
            </a:r>
            <a:r>
              <a:rPr lang="en-US" sz="2000"/>
              <a:t>– I durable if update-index of I &lt;=durable-index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4079674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7635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ORCA read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56B44B9-F237-47F3-9946-6F808C4B5099}"/>
              </a:ext>
            </a:extLst>
          </p:cNvPr>
          <p:cNvSpPr/>
          <p:nvPr/>
        </p:nvSpPr>
        <p:spPr>
          <a:xfrm>
            <a:off x="6349285" y="4564898"/>
            <a:ext cx="46449" cy="17451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9B6D8BF-1EBC-4166-AB16-4CBE6C61936F}"/>
              </a:ext>
            </a:extLst>
          </p:cNvPr>
          <p:cNvSpPr txBox="1"/>
          <p:nvPr/>
        </p:nvSpPr>
        <p:spPr>
          <a:xfrm>
            <a:off x="4008866" y="5122573"/>
            <a:ext cx="183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L-replica 1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BF4B039-0DC6-4F22-A225-C4F959FA4614}"/>
              </a:ext>
            </a:extLst>
          </p:cNvPr>
          <p:cNvSpPr txBox="1"/>
          <p:nvPr/>
        </p:nvSpPr>
        <p:spPr>
          <a:xfrm>
            <a:off x="4125042" y="5502544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2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932B7BB-3C57-4175-8CD8-D892A419111E}"/>
              </a:ext>
            </a:extLst>
          </p:cNvPr>
          <p:cNvSpPr txBox="1"/>
          <p:nvPr/>
        </p:nvSpPr>
        <p:spPr>
          <a:xfrm>
            <a:off x="4113363" y="5880239"/>
            <a:ext cx="14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replica 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7C57C8C-6F0F-45A1-8FA6-7AE0C2BAC15D}"/>
              </a:ext>
            </a:extLst>
          </p:cNvPr>
          <p:cNvSpPr txBox="1"/>
          <p:nvPr/>
        </p:nvSpPr>
        <p:spPr>
          <a:xfrm>
            <a:off x="5183177" y="4603921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memory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5F9154B-083A-4E36-B6BB-AD5F80B7B1B8}"/>
              </a:ext>
            </a:extLst>
          </p:cNvPr>
          <p:cNvSpPr txBox="1"/>
          <p:nvPr/>
        </p:nvSpPr>
        <p:spPr>
          <a:xfrm>
            <a:off x="6525712" y="4591725"/>
            <a:ext cx="142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disk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/>
              <p:nvPr/>
            </p:nvSpPr>
            <p:spPr>
              <a:xfrm>
                <a:off x="6571292" y="5166121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C9DA3C43-AE87-4DCE-AE64-19E8DECE2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292" y="5166121"/>
                <a:ext cx="377952" cy="345940"/>
              </a:xfrm>
              <a:prstGeom prst="roundRect">
                <a:avLst/>
              </a:prstGeom>
              <a:blipFill>
                <a:blip r:embed="rId2"/>
                <a:stretch>
                  <a:fillRect l="-156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/>
              <p:nvPr/>
            </p:nvSpPr>
            <p:spPr>
              <a:xfrm>
                <a:off x="6564857" y="5520885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A24889F-34B1-4304-B53E-C056D38C17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857" y="5520885"/>
                <a:ext cx="377952" cy="345940"/>
              </a:xfrm>
              <a:prstGeom prst="roundRect">
                <a:avLst/>
              </a:prstGeom>
              <a:blipFill>
                <a:blip r:embed="rId3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/>
              <p:nvPr/>
            </p:nvSpPr>
            <p:spPr>
              <a:xfrm>
                <a:off x="6562709" y="5880239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B941943-1A32-4358-A4F1-9FA8A17A67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709" y="5880239"/>
                <a:ext cx="377952" cy="345940"/>
              </a:xfrm>
              <a:prstGeom prst="roundRect">
                <a:avLst/>
              </a:prstGeom>
              <a:blipFill>
                <a:blip r:embed="rId4"/>
                <a:stretch>
                  <a:fillRect l="-3125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“computer icon”的图片搜索结果">
            <a:extLst>
              <a:ext uri="{FF2B5EF4-FFF2-40B4-BE49-F238E27FC236}">
                <a16:creationId xmlns:a16="http://schemas.microsoft.com/office/drawing/2014/main" id="{4633B0AF-E5C1-4B31-977C-6960F302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25" y="5277234"/>
            <a:ext cx="597827" cy="59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箭头: 右 19">
            <a:extLst>
              <a:ext uri="{FF2B5EF4-FFF2-40B4-BE49-F238E27FC236}">
                <a16:creationId xmlns:a16="http://schemas.microsoft.com/office/drawing/2014/main" id="{6653FF4A-E264-4296-B238-4038017EEB5D}"/>
              </a:ext>
            </a:extLst>
          </p:cNvPr>
          <p:cNvSpPr/>
          <p:nvPr/>
        </p:nvSpPr>
        <p:spPr>
          <a:xfrm>
            <a:off x="2015266" y="5407367"/>
            <a:ext cx="1384740" cy="8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43FB5DF-12C7-44A6-909B-E87FC479F97E}"/>
              </a:ext>
            </a:extLst>
          </p:cNvPr>
          <p:cNvSpPr txBox="1"/>
          <p:nvPr/>
        </p:nvSpPr>
        <p:spPr>
          <a:xfrm>
            <a:off x="2142611" y="4949679"/>
            <a:ext cx="1051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Read a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: 圆角 26">
                <a:extLst>
                  <a:ext uri="{FF2B5EF4-FFF2-40B4-BE49-F238E27FC236}">
                    <a16:creationId xmlns:a16="http://schemas.microsoft.com/office/drawing/2014/main" id="{4C750647-91E8-4CF8-B4AE-B49878FF9616}"/>
                  </a:ext>
                </a:extLst>
              </p:cNvPr>
              <p:cNvSpPr/>
              <p:nvPr/>
            </p:nvSpPr>
            <p:spPr>
              <a:xfrm>
                <a:off x="5718048" y="5157434"/>
                <a:ext cx="377952" cy="3459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矩形: 圆角 26">
                <a:extLst>
                  <a:ext uri="{FF2B5EF4-FFF2-40B4-BE49-F238E27FC236}">
                    <a16:creationId xmlns:a16="http://schemas.microsoft.com/office/drawing/2014/main" id="{4C750647-91E8-4CF8-B4AE-B49878FF9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048" y="5157434"/>
                <a:ext cx="377952" cy="345940"/>
              </a:xfrm>
              <a:prstGeom prst="roundRect">
                <a:avLst/>
              </a:prstGeom>
              <a:blipFill>
                <a:blip r:embed="rId6"/>
                <a:stretch>
                  <a:fillRect l="-78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4" name="表格 34">
            <a:extLst>
              <a:ext uri="{FF2B5EF4-FFF2-40B4-BE49-F238E27FC236}">
                <a16:creationId xmlns:a16="http://schemas.microsoft.com/office/drawing/2014/main" id="{AACA5527-B91D-404D-BDD9-E497105F9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318832"/>
              </p:ext>
            </p:extLst>
          </p:nvPr>
        </p:nvGraphicFramePr>
        <p:xfrm>
          <a:off x="8043668" y="4779205"/>
          <a:ext cx="233395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986">
                  <a:extLst>
                    <a:ext uri="{9D8B030D-6E8A-4147-A177-3AD203B41FA5}">
                      <a16:colId xmlns:a16="http://schemas.microsoft.com/office/drawing/2014/main" val="134455410"/>
                    </a:ext>
                  </a:extLst>
                </a:gridCol>
                <a:gridCol w="777986">
                  <a:extLst>
                    <a:ext uri="{9D8B030D-6E8A-4147-A177-3AD203B41FA5}">
                      <a16:colId xmlns:a16="http://schemas.microsoft.com/office/drawing/2014/main" val="1480449255"/>
                    </a:ext>
                  </a:extLst>
                </a:gridCol>
                <a:gridCol w="777986">
                  <a:extLst>
                    <a:ext uri="{9D8B030D-6E8A-4147-A177-3AD203B41FA5}">
                      <a16:colId xmlns:a16="http://schemas.microsoft.com/office/drawing/2014/main" val="13769624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DI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UI-r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PI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065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zh-CN" alt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zh-CN" alt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748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001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444894"/>
                  </a:ext>
                </a:extLst>
              </a:tr>
            </a:tbl>
          </a:graphicData>
        </a:graphic>
      </p:graphicFrame>
      <p:sp>
        <p:nvSpPr>
          <p:cNvPr id="23" name="内容占位符 2">
            <a:extLst>
              <a:ext uri="{FF2B5EF4-FFF2-40B4-BE49-F238E27FC236}">
                <a16:creationId xmlns:a16="http://schemas.microsoft.com/office/drawing/2014/main" id="{3BA86D41-0DA8-4842-92BA-B8F083479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1885"/>
            <a:ext cx="10515600" cy="2177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To make sure data is durable before serving read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Durable-index</a:t>
            </a:r>
            <a:r>
              <a:rPr lang="en-US" altLang="zh-CN" sz="2000" dirty="0">
                <a:solidFill>
                  <a:srgbClr val="FFC000"/>
                </a:solidFill>
              </a:rPr>
              <a:t> </a:t>
            </a:r>
            <a:r>
              <a:rPr lang="en-US" altLang="zh-CN" sz="2000" dirty="0"/>
              <a:t>– index of the latest durable item in the system  (DI)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Update-index of item </a:t>
            </a:r>
            <a:r>
              <a:rPr lang="en-US" altLang="zh-CN" sz="2000" dirty="0" err="1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sz="2000" dirty="0"/>
              <a:t>– index of the last update that modified </a:t>
            </a:r>
            <a:r>
              <a:rPr lang="en-US" altLang="zh-CN" sz="2000" dirty="0" err="1"/>
              <a:t>i</a:t>
            </a:r>
            <a:r>
              <a:rPr lang="en-US" altLang="zh-CN" sz="2000" dirty="0"/>
              <a:t> (UI-r=UI of current read)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Persist-index</a:t>
            </a:r>
            <a:r>
              <a:rPr lang="en-US" altLang="zh-CN" sz="2000" dirty="0"/>
              <a:t> – index of the latest durable item in a node (IP)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Durability check </a:t>
            </a:r>
            <a:r>
              <a:rPr lang="en-US" altLang="zh-CN" sz="2000" dirty="0"/>
              <a:t>– I durable if update-index of I &lt;=durable-index</a:t>
            </a:r>
          </a:p>
        </p:txBody>
      </p:sp>
    </p:spTree>
    <p:extLst>
      <p:ext uri="{BB962C8B-B14F-4D97-AF65-F5344CB8AC3E}">
        <p14:creationId xmlns:p14="http://schemas.microsoft.com/office/powerpoint/2010/main" val="3161499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6503</Words>
  <Application>Microsoft Office PowerPoint</Application>
  <PresentationFormat>宽屏</PresentationFormat>
  <Paragraphs>2191</Paragraphs>
  <Slides>144</Slides>
  <Notes>43</Notes>
  <HiddenSlides>1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144</vt:i4>
      </vt:variant>
    </vt:vector>
  </HeadingPairs>
  <TitlesOfParts>
    <vt:vector size="152" baseType="lpstr">
      <vt:lpstr>Arial Unicode MS</vt:lpstr>
      <vt:lpstr>等线</vt:lpstr>
      <vt:lpstr>Arial</vt:lpstr>
      <vt:lpstr>Calibri</vt:lpstr>
      <vt:lpstr>Cambria Math</vt:lpstr>
      <vt:lpstr>Gill Sans MT</vt:lpstr>
      <vt:lpstr>Wingdings</vt:lpstr>
      <vt:lpstr>Office 主题</vt:lpstr>
      <vt:lpstr>Strong and Efficient Consistency with Consistency-Aware Durability</vt:lpstr>
      <vt:lpstr>Outline </vt:lpstr>
      <vt:lpstr>Background-Distributed Storage Systems</vt:lpstr>
      <vt:lpstr>Distributed replication</vt:lpstr>
      <vt:lpstr>Distributed replication</vt:lpstr>
      <vt:lpstr>Distributed replication</vt:lpstr>
      <vt:lpstr>Distributed replication</vt:lpstr>
      <vt:lpstr>Distributed replication</vt:lpstr>
      <vt:lpstr>Consistency model – Strong consistency</vt:lpstr>
      <vt:lpstr>Consistency model – Strong consistency</vt:lpstr>
      <vt:lpstr>Consistency model – Strong consistency</vt:lpstr>
      <vt:lpstr>Consistency model – Strong consistency</vt:lpstr>
      <vt:lpstr>Consistency model – Strong consistency</vt:lpstr>
      <vt:lpstr>Consistency model – Strong consistency</vt:lpstr>
      <vt:lpstr>Consistency model – Strong consistency</vt:lpstr>
      <vt:lpstr>Consistency model – eventual consistency</vt:lpstr>
      <vt:lpstr>Consistency model – eventual consistency</vt:lpstr>
      <vt:lpstr>Consistency model – eventual consistency</vt:lpstr>
      <vt:lpstr>Consistency model – eventual consistency</vt:lpstr>
      <vt:lpstr>Consistency Model</vt:lpstr>
      <vt:lpstr>Durability Models</vt:lpstr>
      <vt:lpstr>Durability Models</vt:lpstr>
      <vt:lpstr>Two widely used durability models</vt:lpstr>
      <vt:lpstr>Two widely used durability models</vt:lpstr>
      <vt:lpstr>Two widely used durability models</vt:lpstr>
      <vt:lpstr>Two widely used durability models</vt:lpstr>
      <vt:lpstr>Two widely used durability models</vt:lpstr>
      <vt:lpstr>Two widely used durability models</vt:lpstr>
      <vt:lpstr>Two widely used durability models</vt:lpstr>
      <vt:lpstr>Two widely used durability models</vt:lpstr>
      <vt:lpstr>Outline </vt:lpstr>
      <vt:lpstr>Consistency and Guarantees </vt:lpstr>
      <vt:lpstr>Consistency and Guarantees </vt:lpstr>
      <vt:lpstr>Consistency and Guarantees </vt:lpstr>
      <vt:lpstr>Consistency and Guarantees </vt:lpstr>
      <vt:lpstr>Consistency and Guarantees </vt:lpstr>
      <vt:lpstr>Consistency and Guarantees </vt:lpstr>
      <vt:lpstr>Consistency and Guarantees </vt:lpstr>
      <vt:lpstr>Consistency and Guarantees </vt:lpstr>
      <vt:lpstr>Consistency and Guarantees </vt:lpstr>
      <vt:lpstr>Consistency and Guarantees </vt:lpstr>
      <vt:lpstr>Leader-based majority system</vt:lpstr>
      <vt:lpstr>Leader-based majority system</vt:lpstr>
      <vt:lpstr>Realizing Strong Consistency</vt:lpstr>
      <vt:lpstr>Realizing Strong Consistency</vt:lpstr>
      <vt:lpstr>Realizing Strong Consistency</vt:lpstr>
      <vt:lpstr>Realizing Strong Consistency</vt:lpstr>
      <vt:lpstr>Realizing Strong Consistency</vt:lpstr>
      <vt:lpstr>Realizing Strong Consistency</vt:lpstr>
      <vt:lpstr>Realizing Strong Consistency</vt:lpstr>
      <vt:lpstr>Realizing Strong Consistency</vt:lpstr>
      <vt:lpstr>Realizing Strong Consistency</vt:lpstr>
      <vt:lpstr>Realizing Strong Consistency</vt:lpstr>
      <vt:lpstr>Realizing Strong Consistency</vt:lpstr>
      <vt:lpstr>Realizing Weaker Models</vt:lpstr>
      <vt:lpstr>Realizing Weaker Models</vt:lpstr>
      <vt:lpstr>Realizing Weaker Models</vt:lpstr>
      <vt:lpstr>Realizing Weaker Models</vt:lpstr>
      <vt:lpstr>Realizing Weaker Models</vt:lpstr>
      <vt:lpstr>Realizing Weaker Models</vt:lpstr>
      <vt:lpstr>Realizing Weaker Models</vt:lpstr>
      <vt:lpstr>Realizing Weaker Models</vt:lpstr>
      <vt:lpstr>PowerPoint 演示文稿</vt:lpstr>
      <vt:lpstr>Outline </vt:lpstr>
      <vt:lpstr>Consistency-Aware Durability</vt:lpstr>
      <vt:lpstr>Consistency-Aware Durability</vt:lpstr>
      <vt:lpstr>Consistency-Aware Durability</vt:lpstr>
      <vt:lpstr>Consistency-Aware Durability</vt:lpstr>
      <vt:lpstr>Consistency-Aware Durability</vt:lpstr>
      <vt:lpstr>Consistency-Aware Durability</vt:lpstr>
      <vt:lpstr>Consistency-Aware Durability</vt:lpstr>
      <vt:lpstr>Consistency-Aware Durability</vt:lpstr>
      <vt:lpstr>Consistency-Aware Durability</vt:lpstr>
      <vt:lpstr>Consistency-Aware Durability</vt:lpstr>
      <vt:lpstr>Consistency-Aware Durability</vt:lpstr>
      <vt:lpstr>Consistency-Aware Durability</vt:lpstr>
      <vt:lpstr>Consistency-Aware Durability</vt:lpstr>
      <vt:lpstr>Consistency achieved upon CAD</vt:lpstr>
      <vt:lpstr>Consistency achieved upon CAD</vt:lpstr>
      <vt:lpstr>Consistency achieved upon CAD</vt:lpstr>
      <vt:lpstr>Consistency achieved upon CAD</vt:lpstr>
      <vt:lpstr>Consistency achieved upon CAD</vt:lpstr>
      <vt:lpstr>Consistency achieved upon CAD</vt:lpstr>
      <vt:lpstr>Consistency achieved upon CAD</vt:lpstr>
      <vt:lpstr>Consistency achieved upon CAD</vt:lpstr>
      <vt:lpstr>Consistency achieved upon CAD</vt:lpstr>
      <vt:lpstr>Consistency achieved upon CAD</vt:lpstr>
      <vt:lpstr>Outline </vt:lpstr>
      <vt:lpstr>ORCA</vt:lpstr>
      <vt:lpstr>ORCA write</vt:lpstr>
      <vt:lpstr>ORCA write</vt:lpstr>
      <vt:lpstr>ORCA write</vt:lpstr>
      <vt:lpstr>ORCA write</vt:lpstr>
      <vt:lpstr>ORCA write</vt:lpstr>
      <vt:lpstr>ORCA write</vt:lpstr>
      <vt:lpstr>ORCA read</vt:lpstr>
      <vt:lpstr>ORCA read</vt:lpstr>
      <vt:lpstr>ORCA read</vt:lpstr>
      <vt:lpstr>ORCA read</vt:lpstr>
      <vt:lpstr>ORCA read</vt:lpstr>
      <vt:lpstr>ORCA read</vt:lpstr>
      <vt:lpstr>ORCA read</vt:lpstr>
      <vt:lpstr>ORCA read</vt:lpstr>
      <vt:lpstr>ORCA read</vt:lpstr>
      <vt:lpstr>ORCA read</vt:lpstr>
      <vt:lpstr>ORCA read</vt:lpstr>
      <vt:lpstr>ORCA read</vt:lpstr>
      <vt:lpstr>ORCA read</vt:lpstr>
      <vt:lpstr>Cross-client Monotonic Reads</vt:lpstr>
      <vt:lpstr>Cross-client Monotonic Reads</vt:lpstr>
      <vt:lpstr>Cross-client Monotonic Reads</vt:lpstr>
      <vt:lpstr>Cross-client Monotonic Reads</vt:lpstr>
      <vt:lpstr>Cross-client Monotonic Reads</vt:lpstr>
      <vt:lpstr>Cross-client Monotonic Reads</vt:lpstr>
      <vt:lpstr>Cross-client Monotonic Reads</vt:lpstr>
      <vt:lpstr>Cross-client Monotonic Reads</vt:lpstr>
      <vt:lpstr>Cross-client Monotonic Reads</vt:lpstr>
      <vt:lpstr>Cross-client Monotonic Reads</vt:lpstr>
      <vt:lpstr>Cross-client Monotonic Reads</vt:lpstr>
      <vt:lpstr>Cross-client Monotonic Reads</vt:lpstr>
      <vt:lpstr>Cross-client Monotonic Reads</vt:lpstr>
      <vt:lpstr>Cross-client Monotonic Reads</vt:lpstr>
      <vt:lpstr>Cross-client Monotonic Reads</vt:lpstr>
      <vt:lpstr>Cross-client Monotonic Reads</vt:lpstr>
      <vt:lpstr>Cross-client Monotonic Reads</vt:lpstr>
      <vt:lpstr>Cross-client Monotonic Reads</vt:lpstr>
      <vt:lpstr>Cross-client Monotonic Reads</vt:lpstr>
      <vt:lpstr>Cross-client Monotonic Reads</vt:lpstr>
      <vt:lpstr>Outline </vt:lpstr>
      <vt:lpstr>Four experiments</vt:lpstr>
      <vt:lpstr>Replicas and workloads</vt:lpstr>
      <vt:lpstr>CAD Durability Layer Performance</vt:lpstr>
      <vt:lpstr>CAD Durability Layer Performance</vt:lpstr>
      <vt:lpstr>ORCA System Performance</vt:lpstr>
      <vt:lpstr>ORCA System Performance</vt:lpstr>
      <vt:lpstr>ORCA System Performance</vt:lpstr>
      <vt:lpstr>ORCA System Performance</vt:lpstr>
      <vt:lpstr>ORCA Consistency</vt:lpstr>
      <vt:lpstr>ORCA Consistency</vt:lpstr>
      <vt:lpstr>Application Case Studies</vt:lpstr>
      <vt:lpstr>Application Case Studies</vt:lpstr>
      <vt:lpstr>Outline </vt:lpstr>
      <vt:lpstr>Conclusion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Strong and Efficient Consistency with Consistency-Aware Durability</dc:title>
  <dc:creator>Wang Xiaoyang</dc:creator>
  <cp:lastModifiedBy>WangXiaoyang</cp:lastModifiedBy>
  <cp:revision>101</cp:revision>
  <dcterms:created xsi:type="dcterms:W3CDTF">2019-10-10T03:53:45Z</dcterms:created>
  <dcterms:modified xsi:type="dcterms:W3CDTF">2020-03-20T11:46:30Z</dcterms:modified>
</cp:coreProperties>
</file>