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642" r:id="rId2"/>
    <p:sldId id="544" r:id="rId3"/>
    <p:sldId id="644" r:id="rId4"/>
    <p:sldId id="645" r:id="rId5"/>
    <p:sldId id="650" r:id="rId6"/>
    <p:sldId id="693" r:id="rId7"/>
    <p:sldId id="694" r:id="rId8"/>
    <p:sldId id="695" r:id="rId9"/>
    <p:sldId id="646" r:id="rId10"/>
    <p:sldId id="661" r:id="rId11"/>
    <p:sldId id="667" r:id="rId12"/>
    <p:sldId id="668" r:id="rId13"/>
    <p:sldId id="670" r:id="rId14"/>
    <p:sldId id="672" r:id="rId15"/>
    <p:sldId id="673" r:id="rId16"/>
    <p:sldId id="666" r:id="rId17"/>
    <p:sldId id="665" r:id="rId18"/>
    <p:sldId id="674" r:id="rId19"/>
    <p:sldId id="675" r:id="rId20"/>
    <p:sldId id="676" r:id="rId21"/>
    <p:sldId id="677" r:id="rId22"/>
    <p:sldId id="678" r:id="rId23"/>
    <p:sldId id="679" r:id="rId24"/>
    <p:sldId id="680" r:id="rId25"/>
    <p:sldId id="681" r:id="rId26"/>
    <p:sldId id="682" r:id="rId27"/>
    <p:sldId id="683" r:id="rId28"/>
    <p:sldId id="684" r:id="rId29"/>
    <p:sldId id="685" r:id="rId30"/>
    <p:sldId id="686" r:id="rId31"/>
    <p:sldId id="687" r:id="rId32"/>
    <p:sldId id="688" r:id="rId33"/>
    <p:sldId id="689" r:id="rId34"/>
    <p:sldId id="690" r:id="rId35"/>
    <p:sldId id="647" r:id="rId36"/>
    <p:sldId id="649" r:id="rId37"/>
    <p:sldId id="660" r:id="rId38"/>
    <p:sldId id="652" r:id="rId39"/>
    <p:sldId id="658" r:id="rId40"/>
    <p:sldId id="653" r:id="rId41"/>
    <p:sldId id="654" r:id="rId42"/>
    <p:sldId id="655" r:id="rId43"/>
    <p:sldId id="657" r:id="rId44"/>
    <p:sldId id="656" r:id="rId45"/>
    <p:sldId id="691" r:id="rId46"/>
    <p:sldId id="692" r:id="rId47"/>
    <p:sldId id="295" r:id="rId48"/>
    <p:sldId id="659" r:id="rId49"/>
  </p:sldIdLst>
  <p:sldSz cx="12192000" cy="6858000"/>
  <p:notesSz cx="6858000" cy="9144000"/>
  <p:defaultTex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defaultTextStyle>
  <p:extLst>
    <p:ext uri="{521415D9-36F7-43E2-AB2F-B90AF26B5E84}">
      <p14:sectionLst xmlns:p14="http://schemas.microsoft.com/office/powerpoint/2010/main">
        <p14:section name="默认节" id="{90DC4139-0BDF-48D6-BDE9-553A30A57BC2}">
          <p14:sldIdLst>
            <p14:sldId id="642"/>
            <p14:sldId id="544"/>
            <p14:sldId id="644"/>
            <p14:sldId id="645"/>
            <p14:sldId id="650"/>
            <p14:sldId id="693"/>
            <p14:sldId id="694"/>
            <p14:sldId id="695"/>
            <p14:sldId id="646"/>
            <p14:sldId id="661"/>
            <p14:sldId id="667"/>
            <p14:sldId id="668"/>
            <p14:sldId id="670"/>
            <p14:sldId id="672"/>
            <p14:sldId id="673"/>
            <p14:sldId id="666"/>
            <p14:sldId id="665"/>
            <p14:sldId id="674"/>
            <p14:sldId id="675"/>
            <p14:sldId id="676"/>
            <p14:sldId id="677"/>
            <p14:sldId id="678"/>
            <p14:sldId id="679"/>
            <p14:sldId id="680"/>
            <p14:sldId id="681"/>
            <p14:sldId id="682"/>
            <p14:sldId id="683"/>
            <p14:sldId id="684"/>
            <p14:sldId id="685"/>
            <p14:sldId id="686"/>
            <p14:sldId id="687"/>
            <p14:sldId id="688"/>
            <p14:sldId id="689"/>
            <p14:sldId id="690"/>
            <p14:sldId id="647"/>
            <p14:sldId id="649"/>
            <p14:sldId id="660"/>
            <p14:sldId id="652"/>
            <p14:sldId id="658"/>
            <p14:sldId id="653"/>
            <p14:sldId id="654"/>
            <p14:sldId id="655"/>
            <p14:sldId id="657"/>
            <p14:sldId id="656"/>
            <p14:sldId id="691"/>
            <p14:sldId id="692"/>
            <p14:sldId id="295"/>
            <p14:sldId id="6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3058" autoAdjust="0"/>
  </p:normalViewPr>
  <p:slideViewPr>
    <p:cSldViewPr snapToGrid="0">
      <p:cViewPr varScale="1">
        <p:scale>
          <a:sx n="42" d="100"/>
          <a:sy n="42" d="100"/>
        </p:scale>
        <p:origin x="1564" y="32"/>
      </p:cViewPr>
      <p:guideLst/>
    </p:cSldViewPr>
  </p:slideViewPr>
  <p:outlineViewPr>
    <p:cViewPr>
      <p:scale>
        <a:sx n="33" d="100"/>
        <a:sy n="33" d="100"/>
      </p:scale>
      <p:origin x="0" y="-342"/>
    </p:cViewPr>
  </p:outlin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6B6FC-1ADF-40E8-87EA-DE4FCC79564F}" type="datetime1">
              <a:rPr lang="zh-CN" altLang="en-US" smtClean="0"/>
              <a:t>2021/9/8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203514-FDC0-44D6-B946-07E371C3198C}" type="slidenum">
              <a:rPr lang="zh-CN" altLang="en-US" smtClean="0"/>
              <a:t>‹#›</a:t>
            </a:fld>
            <a:endParaRPr lang="zh-CN" altLang="en-US"/>
          </a:p>
        </p:txBody>
      </p:sp>
    </p:spTree>
    <p:extLst>
      <p:ext uri="{BB962C8B-B14F-4D97-AF65-F5344CB8AC3E}">
        <p14:creationId xmlns:p14="http://schemas.microsoft.com/office/powerpoint/2010/main" val="22275337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3E9FB-0222-4EAB-8AC5-1D9A22F1D9D7}" type="datetime1">
              <a:rPr lang="zh-CN" altLang="en-US" smtClean="0"/>
              <a:t>2021/9/8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大家好，今天由我和火净泽师兄给大家带来一篇</a:t>
            </a:r>
            <a:r>
              <a:rPr lang="en-US" altLang="zh-CN" dirty="0"/>
              <a:t>OSDI21</a:t>
            </a:r>
            <a:r>
              <a:rPr lang="zh-CN" altLang="en-US" dirty="0"/>
              <a:t>的一篇优化</a:t>
            </a:r>
            <a:r>
              <a:rPr lang="en-US" altLang="zh-CN" dirty="0"/>
              <a:t>Linux</a:t>
            </a:r>
            <a:r>
              <a:rPr lang="zh-CN" altLang="en-US" dirty="0"/>
              <a:t> 存储栈的</a:t>
            </a:r>
            <a:r>
              <a:rPr lang="en-US" altLang="zh-CN" dirty="0"/>
              <a:t>paper</a:t>
            </a:r>
            <a:r>
              <a:rPr lang="zh-CN" altLang="en-US" dirty="0"/>
              <a:t>，本文通过简单的实现在特定的场景下同时达到了高吞吐与</a:t>
            </a:r>
            <a:r>
              <a:rPr lang="en-US" altLang="zh-CN" dirty="0"/>
              <a:t>us</a:t>
            </a:r>
            <a:r>
              <a:rPr lang="zh-CN" altLang="en-US" dirty="0"/>
              <a:t>级延迟的效果</a:t>
            </a:r>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extLst>
      <p:ext uri="{BB962C8B-B14F-4D97-AF65-F5344CB8AC3E}">
        <p14:creationId xmlns:p14="http://schemas.microsoft.com/office/powerpoint/2010/main" val="365715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2000" dirty="0"/>
              <a:t>最主要的一个动机就是现有的</a:t>
            </a:r>
            <a:r>
              <a:rPr lang="en-US" altLang="zh-CN" sz="2000" dirty="0"/>
              <a:t>Linux</a:t>
            </a:r>
            <a:r>
              <a:rPr lang="zh-CN" altLang="en-US" sz="2000" dirty="0"/>
              <a:t> </a:t>
            </a:r>
            <a:r>
              <a:rPr lang="en-US" altLang="zh-CN" sz="2000" dirty="0"/>
              <a:t>Storage</a:t>
            </a:r>
            <a:r>
              <a:rPr lang="zh-CN" altLang="en-US" sz="2000" dirty="0"/>
              <a:t> </a:t>
            </a:r>
            <a:r>
              <a:rPr lang="en-US" altLang="zh-CN" sz="2000" dirty="0"/>
              <a:t>Stack</a:t>
            </a:r>
            <a:r>
              <a:rPr lang="zh-CN" altLang="en-US" sz="2000" dirty="0"/>
              <a:t>方案均不能够满足在保证微秒级低延迟的情况下做到高的吞吐量。</a:t>
            </a:r>
            <a:endParaRPr lang="en-US" altLang="zh-CN" sz="2000" dirty="0"/>
          </a:p>
          <a:p>
            <a:r>
              <a:rPr lang="zh-CN" altLang="en-US" sz="2000" dirty="0"/>
              <a:t>这主要是和三个原因有关：第一个原因是队列头阻塞的问题，第二个原因是</a:t>
            </a:r>
            <a:r>
              <a:rPr lang="en-US" altLang="zh-CN" sz="2000" dirty="0"/>
              <a:t>Linux</a:t>
            </a:r>
            <a:r>
              <a:rPr lang="zh-CN" altLang="en-US" sz="2000" dirty="0"/>
              <a:t>的公平</a:t>
            </a:r>
            <a:r>
              <a:rPr lang="en-US" altLang="zh-CN" sz="2000" dirty="0"/>
              <a:t>CPU</a:t>
            </a:r>
            <a:r>
              <a:rPr lang="zh-CN" altLang="en-US" sz="2000" dirty="0"/>
              <a:t>调度策略在轮询时的一些限制，以及第三个原因，基于轮询设计在优先级的调度下会出现饿死的问题。  </a:t>
            </a:r>
            <a:endParaRPr lang="en-US" altLang="zh-CN" sz="2000" dirty="0"/>
          </a:p>
          <a:p>
            <a:r>
              <a:rPr lang="zh-CN" altLang="en-US" sz="2000" dirty="0"/>
              <a:t>在介绍这三个原因之前，我们需要了解一下，根据应用不同的</a:t>
            </a:r>
            <a:r>
              <a:rPr lang="en-US" altLang="zh-CN" sz="2000" dirty="0"/>
              <a:t>I/O</a:t>
            </a:r>
            <a:r>
              <a:rPr lang="zh-CN" altLang="en-US" sz="2000" dirty="0"/>
              <a:t>需求，可以把这些应用划分为两类，分别为对延迟敏感型的应用</a:t>
            </a:r>
            <a:r>
              <a:rPr lang="en-US" altLang="zh-CN" sz="2000" dirty="0"/>
              <a:t>L-apps</a:t>
            </a:r>
            <a:r>
              <a:rPr lang="zh-CN" altLang="en-US" sz="2000" dirty="0"/>
              <a:t>，以及对吞吐量敏感型的事务</a:t>
            </a:r>
            <a:r>
              <a:rPr lang="en-US" altLang="zh-CN" sz="2000" dirty="0"/>
              <a:t>T-apps</a:t>
            </a:r>
            <a:r>
              <a:rPr lang="zh-CN" altLang="en-US" sz="2000" dirty="0"/>
              <a:t>。</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240908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我们首先来讲一下这个队列头阻塞的问题。</a:t>
            </a:r>
            <a:endParaRPr lang="en-US" altLang="zh-CN" dirty="0"/>
          </a:p>
          <a:p>
            <a:r>
              <a:rPr lang="zh-CN" altLang="en-US" dirty="0"/>
              <a:t>下面这张图展示了</a:t>
            </a:r>
            <a:r>
              <a:rPr lang="en-US" altLang="zh-CN" dirty="0"/>
              <a:t>Linux</a:t>
            </a:r>
            <a:r>
              <a:rPr lang="zh-CN" altLang="en-US" dirty="0"/>
              <a:t> </a:t>
            </a:r>
            <a:r>
              <a:rPr lang="en-US" altLang="zh-CN" dirty="0"/>
              <a:t>block</a:t>
            </a:r>
            <a:r>
              <a:rPr lang="zh-CN" altLang="en-US" dirty="0"/>
              <a:t> </a:t>
            </a:r>
            <a:r>
              <a:rPr lang="en-US" altLang="zh-CN" dirty="0"/>
              <a:t>layer</a:t>
            </a:r>
            <a:r>
              <a:rPr lang="zh-CN" altLang="en-US" dirty="0"/>
              <a:t>中</a:t>
            </a:r>
            <a:r>
              <a:rPr lang="en-US" altLang="zh-CN" dirty="0"/>
              <a:t>multi-queue</a:t>
            </a:r>
            <a:r>
              <a:rPr lang="zh-CN" altLang="en-US" dirty="0"/>
              <a:t>的一个架构。在这样的设计之中，存在着一些问题。</a:t>
            </a:r>
            <a:endParaRPr lang="en-US" altLang="zh-CN" dirty="0"/>
          </a:p>
          <a:p>
            <a:r>
              <a:rPr lang="zh-CN" altLang="en-US" dirty="0"/>
              <a:t>比如图中所举的例子，在下层的一个队列之中，其</a:t>
            </a:r>
            <a:r>
              <a:rPr lang="en-US" altLang="zh-CN" dirty="0"/>
              <a:t>I/O</a:t>
            </a:r>
            <a:r>
              <a:rPr lang="zh-CN" altLang="en-US" dirty="0"/>
              <a:t>请求的</a:t>
            </a:r>
            <a:r>
              <a:rPr lang="en-US" altLang="zh-CN" dirty="0"/>
              <a:t>size</a:t>
            </a:r>
            <a:r>
              <a:rPr lang="zh-CN" altLang="en-US" dirty="0"/>
              <a:t>如左图所示，可以看出有一个来自</a:t>
            </a:r>
            <a:r>
              <a:rPr lang="en-US" altLang="zh-CN" dirty="0"/>
              <a:t>T-app</a:t>
            </a:r>
            <a:r>
              <a:rPr lang="zh-CN" altLang="en-US" dirty="0"/>
              <a:t>的</a:t>
            </a:r>
            <a:r>
              <a:rPr lang="en-US" altLang="zh-CN" dirty="0"/>
              <a:t>64KB</a:t>
            </a:r>
            <a:r>
              <a:rPr lang="zh-CN" altLang="en-US" dirty="0"/>
              <a:t>的</a:t>
            </a:r>
            <a:r>
              <a:rPr lang="en-US" altLang="zh-CN" dirty="0"/>
              <a:t>I/O</a:t>
            </a:r>
            <a:r>
              <a:rPr lang="zh-CN" altLang="en-US" dirty="0"/>
              <a:t>请求排在了</a:t>
            </a:r>
            <a:r>
              <a:rPr lang="en-US" altLang="zh-CN" dirty="0"/>
              <a:t>3</a:t>
            </a:r>
            <a:r>
              <a:rPr lang="zh-CN" altLang="en-US" dirty="0"/>
              <a:t>个来自</a:t>
            </a:r>
            <a:r>
              <a:rPr lang="en-US" altLang="zh-CN" dirty="0"/>
              <a:t>L-app</a:t>
            </a:r>
            <a:r>
              <a:rPr lang="zh-CN" altLang="en-US" dirty="0"/>
              <a:t>的</a:t>
            </a:r>
            <a:r>
              <a:rPr lang="en-US" altLang="zh-CN" dirty="0"/>
              <a:t>4KB</a:t>
            </a:r>
            <a:r>
              <a:rPr lang="zh-CN" altLang="en-US" dirty="0"/>
              <a:t>的请求前面，那么对这个</a:t>
            </a:r>
            <a:r>
              <a:rPr lang="en-US" altLang="zh-CN" dirty="0"/>
              <a:t>64KB</a:t>
            </a:r>
            <a:r>
              <a:rPr lang="zh-CN" altLang="en-US" dirty="0"/>
              <a:t>的</a:t>
            </a:r>
            <a:r>
              <a:rPr lang="en-US" altLang="zh-CN" dirty="0"/>
              <a:t>I/O</a:t>
            </a:r>
            <a:r>
              <a:rPr lang="zh-CN" altLang="en-US" dirty="0"/>
              <a:t>请求的处理就会拖慢后三个</a:t>
            </a:r>
            <a:r>
              <a:rPr lang="en-US" altLang="zh-CN" dirty="0"/>
              <a:t>4KB</a:t>
            </a:r>
            <a:r>
              <a:rPr lang="zh-CN" altLang="en-US" dirty="0"/>
              <a:t>请求的延迟。</a:t>
            </a:r>
            <a:endParaRPr lang="en-US" altLang="zh-CN" dirty="0"/>
          </a:p>
          <a:p>
            <a:r>
              <a:rPr lang="zh-CN" altLang="en-US" dirty="0"/>
              <a:t>这种</a:t>
            </a:r>
            <a:r>
              <a:rPr lang="en-US" altLang="zh-CN" dirty="0" err="1"/>
              <a:t>HoL</a:t>
            </a:r>
            <a:r>
              <a:rPr lang="zh-CN" altLang="en-US" dirty="0"/>
              <a:t>的现象在</a:t>
            </a:r>
            <a:r>
              <a:rPr lang="en-US" altLang="zh-CN" dirty="0"/>
              <a:t>T-app</a:t>
            </a:r>
            <a:r>
              <a:rPr lang="zh-CN" altLang="en-US" dirty="0"/>
              <a:t>和</a:t>
            </a:r>
            <a:r>
              <a:rPr lang="en-US" altLang="zh-CN" dirty="0"/>
              <a:t>L-app</a:t>
            </a:r>
            <a:r>
              <a:rPr lang="zh-CN" altLang="en-US" dirty="0"/>
              <a:t>共享使用一个</a:t>
            </a:r>
            <a:r>
              <a:rPr lang="en-US" altLang="zh-CN" dirty="0"/>
              <a:t>Hardware</a:t>
            </a:r>
            <a:r>
              <a:rPr lang="zh-CN" altLang="en-US" dirty="0"/>
              <a:t> </a:t>
            </a:r>
            <a:r>
              <a:rPr lang="en-US" altLang="zh-CN" dirty="0"/>
              <a:t>dispatch</a:t>
            </a:r>
            <a:r>
              <a:rPr lang="zh-CN" altLang="en-US" dirty="0"/>
              <a:t> </a:t>
            </a:r>
            <a:r>
              <a:rPr lang="en-US" altLang="zh-CN" dirty="0"/>
              <a:t>queue</a:t>
            </a:r>
            <a:r>
              <a:rPr lang="zh-CN" altLang="en-US" dirty="0"/>
              <a:t>的时候最容易发生。</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11</a:t>
            </a:fld>
            <a:endParaRPr kumimoji="1" lang="zh-CN" altLang="en-US"/>
          </a:p>
        </p:txBody>
      </p:sp>
    </p:spTree>
    <p:extLst>
      <p:ext uri="{BB962C8B-B14F-4D97-AF65-F5344CB8AC3E}">
        <p14:creationId xmlns:p14="http://schemas.microsoft.com/office/powerpoint/2010/main" val="318657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接着，我们来讲一下在使用</a:t>
            </a:r>
            <a:r>
              <a:rPr lang="en-US" altLang="zh-CN" dirty="0"/>
              <a:t>Polling</a:t>
            </a:r>
            <a:r>
              <a:rPr lang="zh-CN" altLang="en-US" dirty="0"/>
              <a:t>的时候，</a:t>
            </a:r>
            <a:r>
              <a:rPr lang="en-US" altLang="zh-CN" dirty="0"/>
              <a:t>Linux</a:t>
            </a:r>
            <a:r>
              <a:rPr lang="zh-CN" altLang="en-US" dirty="0"/>
              <a:t>中的公平的</a:t>
            </a:r>
            <a:r>
              <a:rPr lang="en-US" altLang="zh-CN" dirty="0"/>
              <a:t>CPU</a:t>
            </a:r>
            <a:r>
              <a:rPr lang="zh-CN" altLang="en-US" dirty="0"/>
              <a:t>调度会出现什么样的问题。</a:t>
            </a:r>
            <a:endParaRPr lang="en-US" altLang="zh-CN" dirty="0"/>
          </a:p>
          <a:p>
            <a:r>
              <a:rPr lang="zh-CN" altLang="en-US" dirty="0"/>
              <a:t>在采用公平调度的时候，如果</a:t>
            </a:r>
            <a:r>
              <a:rPr lang="en-US" altLang="zh-CN" dirty="0"/>
              <a:t>T-app</a:t>
            </a:r>
            <a:r>
              <a:rPr lang="zh-CN" altLang="en-US" dirty="0"/>
              <a:t>和</a:t>
            </a:r>
            <a:r>
              <a:rPr lang="en-US" altLang="zh-CN" dirty="0"/>
              <a:t>L-app</a:t>
            </a:r>
            <a:r>
              <a:rPr lang="zh-CN" altLang="en-US" dirty="0"/>
              <a:t>在一个</a:t>
            </a:r>
            <a:r>
              <a:rPr lang="en-US" altLang="zh-CN" dirty="0"/>
              <a:t>CPU</a:t>
            </a:r>
            <a:r>
              <a:rPr lang="zh-CN" altLang="en-US" dirty="0"/>
              <a:t>核上，由于</a:t>
            </a:r>
            <a:r>
              <a:rPr lang="en-US" altLang="zh-CN" dirty="0"/>
              <a:t>polling</a:t>
            </a:r>
            <a:r>
              <a:rPr lang="zh-CN" altLang="en-US" dirty="0"/>
              <a:t>是不会</a:t>
            </a:r>
            <a:r>
              <a:rPr lang="en-US" altLang="zh-CN" dirty="0"/>
              <a:t>sleep</a:t>
            </a:r>
            <a:r>
              <a:rPr lang="zh-CN" altLang="en-US" dirty="0"/>
              <a:t>的，那么他们就会均等地获得这个</a:t>
            </a:r>
            <a:r>
              <a:rPr lang="en-US" altLang="zh-CN" dirty="0"/>
              <a:t>CPU</a:t>
            </a:r>
            <a:r>
              <a:rPr lang="zh-CN" altLang="en-US" dirty="0"/>
              <a:t>的时间片，如下图所示。</a:t>
            </a:r>
            <a:endParaRPr lang="en-US" altLang="zh-CN" dirty="0"/>
          </a:p>
          <a:p>
            <a:r>
              <a:rPr lang="zh-CN" altLang="en-US" dirty="0"/>
              <a:t>下图展示的分别是</a:t>
            </a:r>
            <a:r>
              <a:rPr lang="en-US" altLang="zh-CN" dirty="0"/>
              <a:t>L-app</a:t>
            </a:r>
            <a:r>
              <a:rPr lang="zh-CN" altLang="en-US" dirty="0"/>
              <a:t>独占一个</a:t>
            </a:r>
            <a:r>
              <a:rPr lang="en-US" altLang="zh-CN" dirty="0"/>
              <a:t>CPU</a:t>
            </a:r>
            <a:r>
              <a:rPr lang="zh-CN" altLang="en-US" dirty="0"/>
              <a:t>核时，和</a:t>
            </a:r>
            <a:r>
              <a:rPr lang="en-US" altLang="zh-CN" dirty="0"/>
              <a:t>T-app</a:t>
            </a:r>
            <a:r>
              <a:rPr lang="zh-CN" altLang="en-US" dirty="0"/>
              <a:t>与</a:t>
            </a:r>
            <a:r>
              <a:rPr lang="en-US" altLang="zh-CN" dirty="0"/>
              <a:t>L-app</a:t>
            </a:r>
            <a:r>
              <a:rPr lang="zh-CN" altLang="en-US" dirty="0"/>
              <a:t>共享一个</a:t>
            </a:r>
            <a:r>
              <a:rPr lang="en-US" altLang="zh-CN" dirty="0"/>
              <a:t>CPU</a:t>
            </a:r>
            <a:r>
              <a:rPr lang="zh-CN" altLang="en-US" dirty="0"/>
              <a:t>核时各个应用所获得的时间片的大小。</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12</a:t>
            </a:fld>
            <a:endParaRPr kumimoji="1" lang="zh-CN" altLang="en-US"/>
          </a:p>
        </p:txBody>
      </p:sp>
    </p:spTree>
    <p:extLst>
      <p:ext uri="{BB962C8B-B14F-4D97-AF65-F5344CB8AC3E}">
        <p14:creationId xmlns:p14="http://schemas.microsoft.com/office/powerpoint/2010/main" val="54726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如果在</a:t>
            </a:r>
            <a:r>
              <a:rPr lang="en-US" altLang="zh-CN" dirty="0"/>
              <a:t>L-app</a:t>
            </a:r>
            <a:r>
              <a:rPr lang="zh-CN" altLang="en-US" dirty="0"/>
              <a:t>时间片快要结束的时候，发出了一个新的</a:t>
            </a:r>
            <a:r>
              <a:rPr lang="en-US" altLang="zh-CN" dirty="0"/>
              <a:t>I/O</a:t>
            </a:r>
            <a:r>
              <a:rPr lang="zh-CN" altLang="en-US" dirty="0"/>
              <a:t>请求，这个请求在这个时间片之内无法完成，那么就需要等待到下一个</a:t>
            </a:r>
            <a:r>
              <a:rPr lang="en-US" altLang="zh-CN" dirty="0"/>
              <a:t>L-app</a:t>
            </a:r>
            <a:r>
              <a:rPr lang="zh-CN" altLang="en-US" dirty="0"/>
              <a:t>的时间片的时候才能够完成。</a:t>
            </a:r>
            <a:endParaRPr lang="en-US" altLang="zh-CN" dirty="0"/>
          </a:p>
          <a:p>
            <a:r>
              <a:rPr lang="zh-CN" altLang="en-US" dirty="0"/>
              <a:t>因此这样的请求需要多等待一个时间片的时间，从而会对</a:t>
            </a:r>
            <a:r>
              <a:rPr lang="en-US" altLang="zh-CN" dirty="0"/>
              <a:t>L-app</a:t>
            </a:r>
            <a:r>
              <a:rPr lang="zh-CN" altLang="en-US" dirty="0"/>
              <a:t>的平均延迟和尾延迟产生较大的影响。</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13</a:t>
            </a:fld>
            <a:endParaRPr kumimoji="1" lang="zh-CN" altLang="en-US"/>
          </a:p>
        </p:txBody>
      </p:sp>
    </p:spTree>
    <p:extLst>
      <p:ext uri="{BB962C8B-B14F-4D97-AF65-F5344CB8AC3E}">
        <p14:creationId xmlns:p14="http://schemas.microsoft.com/office/powerpoint/2010/main" val="330458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那么我们再来比较一下这种策略会对</a:t>
            </a:r>
            <a:r>
              <a:rPr lang="en-US" altLang="zh-CN" dirty="0"/>
              <a:t>T-app</a:t>
            </a:r>
            <a:r>
              <a:rPr lang="zh-CN" altLang="en-US" dirty="0"/>
              <a:t>产生怎样的影响。</a:t>
            </a:r>
            <a:endParaRPr lang="en-US" altLang="zh-CN" dirty="0"/>
          </a:p>
          <a:p>
            <a:r>
              <a:rPr lang="zh-CN" altLang="en-US" dirty="0"/>
              <a:t>对于大的</a:t>
            </a:r>
            <a:r>
              <a:rPr lang="en-US" altLang="zh-CN" dirty="0"/>
              <a:t>I/O</a:t>
            </a:r>
            <a:r>
              <a:rPr lang="zh-CN" altLang="en-US" dirty="0"/>
              <a:t> </a:t>
            </a:r>
            <a:r>
              <a:rPr lang="en-US" altLang="zh-CN" dirty="0"/>
              <a:t>size</a:t>
            </a:r>
            <a:r>
              <a:rPr lang="zh-CN" altLang="en-US" dirty="0"/>
              <a:t>和大的</a:t>
            </a:r>
            <a:r>
              <a:rPr lang="en-US" altLang="zh-CN" dirty="0"/>
              <a:t>I/O</a:t>
            </a:r>
            <a:r>
              <a:rPr lang="zh-CN" altLang="en-US" dirty="0"/>
              <a:t> </a:t>
            </a:r>
            <a:r>
              <a:rPr lang="en-US" altLang="zh-CN" dirty="0"/>
              <a:t>batch</a:t>
            </a:r>
            <a:r>
              <a:rPr lang="zh-CN" altLang="en-US" dirty="0"/>
              <a:t> </a:t>
            </a:r>
            <a:r>
              <a:rPr lang="en-US" altLang="zh-CN" dirty="0"/>
              <a:t>size</a:t>
            </a:r>
            <a:r>
              <a:rPr lang="zh-CN" altLang="en-US" dirty="0"/>
              <a:t>的</a:t>
            </a:r>
            <a:r>
              <a:rPr lang="en-US" altLang="zh-CN" dirty="0"/>
              <a:t>T-app</a:t>
            </a:r>
            <a:r>
              <a:rPr lang="zh-CN" altLang="en-US" dirty="0"/>
              <a:t>而言，其在</a:t>
            </a:r>
            <a:r>
              <a:rPr lang="en-US" altLang="zh-CN" dirty="0"/>
              <a:t>Sharing</a:t>
            </a:r>
            <a:r>
              <a:rPr lang="zh-CN" altLang="en-US" dirty="0"/>
              <a:t>的情况之下能够获得的时间片的时间相较于独占</a:t>
            </a:r>
            <a:r>
              <a:rPr lang="en-US" altLang="zh-CN" dirty="0"/>
              <a:t>CPU</a:t>
            </a:r>
            <a:r>
              <a:rPr lang="zh-CN" altLang="en-US" dirty="0"/>
              <a:t>时下降了一半以上，因此其最多也只能够能够获得相较独占一半的吞吐量。</a:t>
            </a:r>
            <a:endParaRPr lang="en-US" altLang="zh-CN" dirty="0"/>
          </a:p>
          <a:p>
            <a:r>
              <a:rPr lang="zh-CN" altLang="en-US" dirty="0"/>
              <a:t>这也会使得整个系统的吞吐量产生较大的下降。</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14</a:t>
            </a:fld>
            <a:endParaRPr kumimoji="1" lang="zh-CN" altLang="en-US"/>
          </a:p>
        </p:txBody>
      </p:sp>
    </p:spTree>
    <p:extLst>
      <p:ext uri="{BB962C8B-B14F-4D97-AF65-F5344CB8AC3E}">
        <p14:creationId xmlns:p14="http://schemas.microsoft.com/office/powerpoint/2010/main" val="424678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最后我们来讲一下如果不采用公平的调度策略，比如使用基于优先级的策略，对于</a:t>
            </a:r>
            <a:r>
              <a:rPr lang="en-US" altLang="zh-CN" dirty="0"/>
              <a:t>Polling</a:t>
            </a:r>
            <a:r>
              <a:rPr lang="zh-CN" altLang="en-US" dirty="0"/>
              <a:t>的应用会产生什么影响。</a:t>
            </a:r>
            <a:endParaRPr lang="en-US" altLang="zh-CN" dirty="0"/>
          </a:p>
          <a:p>
            <a:r>
              <a:rPr lang="zh-CN" altLang="en-US" dirty="0"/>
              <a:t>下图展示的是在采用公平调度和采用优先级调度下，</a:t>
            </a:r>
            <a:r>
              <a:rPr lang="en-US" altLang="zh-CN" dirty="0"/>
              <a:t>T-app</a:t>
            </a:r>
            <a:r>
              <a:rPr lang="zh-CN" altLang="en-US" dirty="0"/>
              <a:t>与</a:t>
            </a:r>
            <a:r>
              <a:rPr lang="en-US" altLang="zh-CN" dirty="0"/>
              <a:t>L-app</a:t>
            </a:r>
            <a:r>
              <a:rPr lang="zh-CN" altLang="en-US" dirty="0"/>
              <a:t>共享一个</a:t>
            </a:r>
            <a:r>
              <a:rPr lang="en-US" altLang="zh-CN" dirty="0"/>
              <a:t>CPU</a:t>
            </a:r>
            <a:r>
              <a:rPr lang="zh-CN" altLang="en-US" dirty="0"/>
              <a:t>核的时间片获取情况。</a:t>
            </a:r>
            <a:endParaRPr lang="en-US" altLang="zh-CN" dirty="0"/>
          </a:p>
          <a:p>
            <a:r>
              <a:rPr lang="zh-CN" altLang="en-US" dirty="0"/>
              <a:t>为了让</a:t>
            </a:r>
            <a:r>
              <a:rPr lang="en-US" altLang="zh-CN" dirty="0"/>
              <a:t>L-app</a:t>
            </a:r>
            <a:r>
              <a:rPr lang="zh-CN" altLang="en-US" dirty="0"/>
              <a:t>的延迟更低，所以给</a:t>
            </a:r>
            <a:r>
              <a:rPr lang="en-US" altLang="zh-CN" dirty="0"/>
              <a:t>L-app</a:t>
            </a:r>
            <a:r>
              <a:rPr lang="zh-CN" altLang="en-US" dirty="0"/>
              <a:t>的优先级设置的更高。由于</a:t>
            </a:r>
            <a:r>
              <a:rPr lang="en-US" altLang="zh-CN" dirty="0"/>
              <a:t>Polling</a:t>
            </a:r>
            <a:r>
              <a:rPr lang="zh-CN" altLang="en-US" dirty="0"/>
              <a:t>的机制不会出现</a:t>
            </a:r>
            <a:r>
              <a:rPr lang="en-US" altLang="zh-CN" dirty="0"/>
              <a:t>Sleep</a:t>
            </a:r>
            <a:r>
              <a:rPr lang="zh-CN" altLang="en-US" dirty="0"/>
              <a:t>释放</a:t>
            </a:r>
            <a:r>
              <a:rPr lang="en-US" altLang="zh-CN" dirty="0"/>
              <a:t>CPU</a:t>
            </a:r>
            <a:r>
              <a:rPr lang="zh-CN" altLang="en-US" dirty="0"/>
              <a:t>资源的情况，因此高优先级的</a:t>
            </a:r>
            <a:r>
              <a:rPr lang="en-US" altLang="zh-CN" dirty="0"/>
              <a:t>L-app</a:t>
            </a:r>
            <a:r>
              <a:rPr lang="zh-CN" altLang="en-US" dirty="0"/>
              <a:t>将会永远地占据整个</a:t>
            </a:r>
            <a:r>
              <a:rPr lang="en-US" altLang="zh-CN" dirty="0"/>
              <a:t>CPU</a:t>
            </a:r>
            <a:r>
              <a:rPr lang="zh-CN" altLang="en-US" dirty="0"/>
              <a:t>，导致</a:t>
            </a:r>
            <a:r>
              <a:rPr lang="en-US" altLang="zh-CN" dirty="0"/>
              <a:t>T-app</a:t>
            </a:r>
            <a:r>
              <a:rPr lang="zh-CN" altLang="en-US" dirty="0"/>
              <a:t>出现饿死的情况。</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15</a:t>
            </a:fld>
            <a:endParaRPr kumimoji="1" lang="zh-CN" altLang="en-US"/>
          </a:p>
        </p:txBody>
      </p:sp>
    </p:spTree>
    <p:extLst>
      <p:ext uri="{BB962C8B-B14F-4D97-AF65-F5344CB8AC3E}">
        <p14:creationId xmlns:p14="http://schemas.microsoft.com/office/powerpoint/2010/main" val="233481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针对上述的三个现象，本文做了一些简单的实验来验证。实验的配置如下</a:t>
            </a:r>
            <a:endParaRPr lang="en-US" altLang="zh-CN" dirty="0"/>
          </a:p>
          <a:p>
            <a:r>
              <a:rPr lang="zh-CN" altLang="en-US" dirty="0"/>
              <a:t>实验针对三种情况，分别是采用</a:t>
            </a:r>
            <a:r>
              <a:rPr lang="en-US" altLang="zh-CN" dirty="0"/>
              <a:t>Linux</a:t>
            </a:r>
            <a:r>
              <a:rPr lang="zh-CN" altLang="en-US" dirty="0"/>
              <a:t> </a:t>
            </a:r>
            <a:r>
              <a:rPr lang="en-US" altLang="zh-CN" dirty="0"/>
              <a:t>storage</a:t>
            </a:r>
            <a:r>
              <a:rPr lang="zh-CN" altLang="en-US" dirty="0"/>
              <a:t> </a:t>
            </a:r>
            <a:r>
              <a:rPr lang="en-US" altLang="zh-CN" dirty="0"/>
              <a:t>stack</a:t>
            </a:r>
            <a:r>
              <a:rPr lang="zh-CN" altLang="en-US" dirty="0"/>
              <a:t>，采用</a:t>
            </a:r>
            <a:r>
              <a:rPr lang="en-US" altLang="zh-CN" dirty="0"/>
              <a:t>SPDK</a:t>
            </a:r>
            <a:r>
              <a:rPr lang="zh-CN" altLang="en-US" dirty="0"/>
              <a:t>和公平调度，以及采用</a:t>
            </a:r>
            <a:r>
              <a:rPr lang="en-US" altLang="zh-CN" dirty="0"/>
              <a:t>SPDK</a:t>
            </a:r>
            <a:r>
              <a:rPr lang="zh-CN" altLang="en-US" dirty="0"/>
              <a:t>和优先级调度的场景进行了测试</a:t>
            </a:r>
            <a:endParaRPr lang="en-US" altLang="zh-CN" dirty="0"/>
          </a:p>
          <a:p>
            <a:r>
              <a:rPr lang="zh-CN" altLang="en-US" dirty="0"/>
              <a:t>测试的</a:t>
            </a:r>
            <a:r>
              <a:rPr lang="en-US" altLang="zh-CN" dirty="0"/>
              <a:t>workload</a:t>
            </a:r>
            <a:r>
              <a:rPr lang="zh-CN" altLang="en-US" dirty="0"/>
              <a:t>是</a:t>
            </a:r>
            <a:r>
              <a:rPr lang="en-US" altLang="zh-CN" dirty="0"/>
              <a:t>FIO</a:t>
            </a:r>
          </a:p>
          <a:p>
            <a:r>
              <a:rPr lang="zh-CN" altLang="en-US" dirty="0"/>
              <a:t>将</a:t>
            </a:r>
            <a:r>
              <a:rPr lang="en-US" altLang="zh-CN" dirty="0"/>
              <a:t>L-app</a:t>
            </a:r>
            <a:r>
              <a:rPr lang="zh-CN" altLang="en-US" dirty="0"/>
              <a:t>设置为</a:t>
            </a:r>
            <a:r>
              <a:rPr lang="en-US" altLang="zh-CN" dirty="0"/>
              <a:t>4KB</a:t>
            </a:r>
            <a:r>
              <a:rPr lang="zh-CN" altLang="en-US" dirty="0"/>
              <a:t> </a:t>
            </a:r>
            <a:r>
              <a:rPr lang="en-US" altLang="zh-CN" dirty="0"/>
              <a:t>I/O</a:t>
            </a:r>
            <a:r>
              <a:rPr lang="zh-CN" altLang="en-US" dirty="0"/>
              <a:t>大小，</a:t>
            </a:r>
            <a:r>
              <a:rPr lang="en-US" altLang="zh-CN" dirty="0"/>
              <a:t>T-app</a:t>
            </a:r>
            <a:r>
              <a:rPr lang="zh-CN" altLang="en-US" dirty="0"/>
              <a:t>设置为了</a:t>
            </a:r>
            <a:r>
              <a:rPr lang="en-US" altLang="zh-CN" dirty="0"/>
              <a:t>64KB</a:t>
            </a:r>
            <a:r>
              <a:rPr lang="zh-CN" altLang="en-US" dirty="0"/>
              <a:t>的</a:t>
            </a:r>
            <a:r>
              <a:rPr lang="en-US" altLang="zh-CN" dirty="0"/>
              <a:t>I/O</a:t>
            </a:r>
            <a:r>
              <a:rPr lang="zh-CN" altLang="en-US" dirty="0"/>
              <a:t>大小</a:t>
            </a:r>
            <a:endParaRPr lang="en-US" altLang="zh-CN" dirty="0"/>
          </a:p>
          <a:p>
            <a:r>
              <a:rPr lang="zh-CN" altLang="en-US" dirty="0"/>
              <a:t>需要注意的是，整个实验的场景之中，均只会使用一个</a:t>
            </a:r>
            <a:r>
              <a:rPr lang="en-US" altLang="zh-CN" dirty="0"/>
              <a:t>CPU</a:t>
            </a:r>
            <a:r>
              <a:rPr lang="zh-CN" altLang="en-US" dirty="0"/>
              <a:t>核，即更多讨论的是在单核上面多应用共享的一个问题</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16</a:t>
            </a:fld>
            <a:endParaRPr kumimoji="1" lang="zh-CN" altLang="en-US"/>
          </a:p>
        </p:txBody>
      </p:sp>
    </p:spTree>
    <p:extLst>
      <p:ext uri="{BB962C8B-B14F-4D97-AF65-F5344CB8AC3E}">
        <p14:creationId xmlns:p14="http://schemas.microsoft.com/office/powerpoint/2010/main" val="189053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上面这张图就展示了测试的结果，这张图分为左右两个部分，左边为</a:t>
            </a:r>
            <a:r>
              <a:rPr lang="en-US" altLang="zh-CN" dirty="0"/>
              <a:t>L-app</a:t>
            </a:r>
            <a:r>
              <a:rPr lang="zh-CN" altLang="en-US" dirty="0"/>
              <a:t>的延迟随</a:t>
            </a:r>
            <a:r>
              <a:rPr lang="en-US" altLang="zh-CN" dirty="0"/>
              <a:t>L-app</a:t>
            </a:r>
            <a:r>
              <a:rPr lang="zh-CN" altLang="en-US" dirty="0"/>
              <a:t>数量变化的柱状图，刻度为</a:t>
            </a:r>
            <a:r>
              <a:rPr lang="en-US" altLang="zh-CN" dirty="0"/>
              <a:t>10</a:t>
            </a:r>
            <a:r>
              <a:rPr lang="zh-CN" altLang="en-US" dirty="0"/>
              <a:t>的幂次，单位微秒。右图为总吞吐量随</a:t>
            </a:r>
            <a:r>
              <a:rPr lang="en-US" altLang="zh-CN" dirty="0"/>
              <a:t>L-app</a:t>
            </a:r>
            <a:r>
              <a:rPr lang="zh-CN" altLang="en-US" dirty="0"/>
              <a:t>数量变化的柱状图，单位</a:t>
            </a:r>
            <a:r>
              <a:rPr lang="en-US" altLang="zh-CN" dirty="0"/>
              <a:t>Gbps</a:t>
            </a:r>
            <a:r>
              <a:rPr lang="zh-CN" altLang="en-US" dirty="0"/>
              <a:t>。</a:t>
            </a:r>
            <a:endParaRPr lang="en-US" altLang="zh-CN" dirty="0"/>
          </a:p>
          <a:p>
            <a:r>
              <a:rPr lang="zh-CN" altLang="en-US" dirty="0"/>
              <a:t>图中蓝色的柱子代表了采用</a:t>
            </a:r>
            <a:r>
              <a:rPr lang="en-US" altLang="zh-CN" dirty="0"/>
              <a:t>Linux</a:t>
            </a:r>
            <a:r>
              <a:rPr lang="zh-CN" altLang="en-US" dirty="0"/>
              <a:t> </a:t>
            </a:r>
            <a:r>
              <a:rPr lang="en-US" altLang="zh-CN" dirty="0"/>
              <a:t>storage</a:t>
            </a:r>
            <a:r>
              <a:rPr lang="zh-CN" altLang="en-US" dirty="0"/>
              <a:t> </a:t>
            </a:r>
            <a:r>
              <a:rPr lang="en-US" altLang="zh-CN" dirty="0"/>
              <a:t>stack</a:t>
            </a:r>
            <a:r>
              <a:rPr lang="zh-CN" altLang="en-US" dirty="0"/>
              <a:t>，橙色的柱子代表了使用</a:t>
            </a:r>
            <a:r>
              <a:rPr lang="en-US" altLang="zh-CN" dirty="0"/>
              <a:t>SPDK</a:t>
            </a:r>
            <a:r>
              <a:rPr lang="zh-CN" altLang="en-US" dirty="0"/>
              <a:t>和公平调度，条纹柱子代表了使用</a:t>
            </a:r>
            <a:r>
              <a:rPr lang="en-US" altLang="zh-CN" dirty="0"/>
              <a:t>SPDK</a:t>
            </a:r>
            <a:r>
              <a:rPr lang="zh-CN" altLang="en-US" dirty="0"/>
              <a:t>和优先级调度。</a:t>
            </a:r>
            <a:endParaRPr lang="en-US" altLang="zh-CN" dirty="0"/>
          </a:p>
          <a:p>
            <a:r>
              <a:rPr lang="zh-CN" altLang="en-US" dirty="0"/>
              <a:t>我们首先先来看一下左边蓝色的柱子，</a:t>
            </a:r>
            <a:r>
              <a:rPr lang="en-US" altLang="zh-CN" dirty="0"/>
              <a:t>isolated</a:t>
            </a:r>
            <a:r>
              <a:rPr lang="zh-CN" altLang="en-US" dirty="0"/>
              <a:t>代表了</a:t>
            </a:r>
            <a:r>
              <a:rPr lang="en-US" altLang="zh-CN" dirty="0"/>
              <a:t>L-app</a:t>
            </a:r>
            <a:r>
              <a:rPr lang="zh-CN" altLang="en-US" dirty="0"/>
              <a:t>独占一个</a:t>
            </a:r>
            <a:r>
              <a:rPr lang="en-US" altLang="zh-CN" dirty="0"/>
              <a:t>CPU</a:t>
            </a:r>
            <a:r>
              <a:rPr lang="zh-CN" altLang="en-US" dirty="0"/>
              <a:t>核时候测试的延迟结果，约为</a:t>
            </a:r>
            <a:r>
              <a:rPr lang="en-US" altLang="zh-CN" dirty="0"/>
              <a:t>100</a:t>
            </a:r>
            <a:r>
              <a:rPr lang="zh-CN" altLang="en-US" dirty="0"/>
              <a:t>微秒左右。后面的三个柱子是在这个</a:t>
            </a:r>
            <a:r>
              <a:rPr lang="en-US" altLang="zh-CN" dirty="0"/>
              <a:t>CPU</a:t>
            </a:r>
            <a:r>
              <a:rPr lang="zh-CN" altLang="en-US" dirty="0"/>
              <a:t>核上添加了</a:t>
            </a:r>
            <a:r>
              <a:rPr lang="en-US" altLang="zh-CN" dirty="0"/>
              <a:t>T-app</a:t>
            </a:r>
            <a:r>
              <a:rPr lang="zh-CN" altLang="en-US" dirty="0"/>
              <a:t>后的</a:t>
            </a:r>
            <a:r>
              <a:rPr lang="en-US" altLang="zh-CN" dirty="0"/>
              <a:t>L-app</a:t>
            </a:r>
            <a:r>
              <a:rPr lang="zh-CN" altLang="en-US" dirty="0"/>
              <a:t>的平均延迟的变化。可以看出在添加了</a:t>
            </a:r>
            <a:r>
              <a:rPr lang="en-US" altLang="zh-CN" dirty="0"/>
              <a:t>T-app</a:t>
            </a:r>
            <a:r>
              <a:rPr lang="zh-CN" altLang="en-US" dirty="0"/>
              <a:t>之后，不论</a:t>
            </a:r>
            <a:r>
              <a:rPr lang="en-US" altLang="zh-CN" dirty="0"/>
              <a:t>L-app</a:t>
            </a:r>
            <a:r>
              <a:rPr lang="zh-CN" altLang="en-US" dirty="0"/>
              <a:t>的数量怎么变化，其平均延迟均在</a:t>
            </a:r>
            <a:r>
              <a:rPr lang="en-US" altLang="zh-CN" dirty="0"/>
              <a:t>1000</a:t>
            </a:r>
            <a:r>
              <a:rPr lang="zh-CN" altLang="en-US" dirty="0"/>
              <a:t>毫秒左右，可以说明</a:t>
            </a:r>
            <a:r>
              <a:rPr lang="en-US" altLang="zh-CN" dirty="0"/>
              <a:t>Linux</a:t>
            </a:r>
            <a:r>
              <a:rPr lang="zh-CN" altLang="en-US" dirty="0"/>
              <a:t> </a:t>
            </a:r>
            <a:r>
              <a:rPr lang="en-US" altLang="zh-CN" dirty="0"/>
              <a:t>storage</a:t>
            </a:r>
            <a:r>
              <a:rPr lang="zh-CN" altLang="en-US" dirty="0"/>
              <a:t> </a:t>
            </a:r>
            <a:r>
              <a:rPr lang="en-US" altLang="zh-CN" dirty="0"/>
              <a:t>stack</a:t>
            </a:r>
            <a:r>
              <a:rPr lang="zh-CN" altLang="en-US" dirty="0"/>
              <a:t>不具备微秒级别的延迟可扩展性。</a:t>
            </a:r>
            <a:endParaRPr lang="en-US" altLang="zh-CN" dirty="0"/>
          </a:p>
          <a:p>
            <a:r>
              <a:rPr lang="zh-CN" altLang="en-US" dirty="0"/>
              <a:t>我们接着看一下右图的蓝色柱子，可以看到不论</a:t>
            </a:r>
            <a:r>
              <a:rPr lang="en-US" altLang="zh-CN" dirty="0"/>
              <a:t>L-app</a:t>
            </a:r>
            <a:r>
              <a:rPr lang="zh-CN" altLang="en-US" dirty="0"/>
              <a:t>怎么变化，系统总体的吞吐量都能保持在一个较高的值，说明了该方案具有资源竞争时保持高吞吐量的能力。</a:t>
            </a:r>
            <a:endParaRPr lang="en-US" altLang="zh-CN" dirty="0"/>
          </a:p>
          <a:p>
            <a:r>
              <a:rPr lang="zh-CN" altLang="en-US" dirty="0"/>
              <a:t>同理，我们观察一下橙色柱子的左右图，我们可以发现，使用</a:t>
            </a:r>
            <a:r>
              <a:rPr lang="en-US" altLang="zh-CN" dirty="0"/>
              <a:t>SPDK</a:t>
            </a:r>
            <a:r>
              <a:rPr lang="zh-CN" altLang="en-US" dirty="0"/>
              <a:t>和公平调度的方案，</a:t>
            </a:r>
            <a:r>
              <a:rPr lang="en-US" altLang="zh-CN" dirty="0"/>
              <a:t>SPDK</a:t>
            </a:r>
            <a:r>
              <a:rPr lang="zh-CN" altLang="en-US" dirty="0"/>
              <a:t>既不能够在保持微秒级别的延迟可扩展性的同时，吞吐量也产生了大幅的下降。</a:t>
            </a:r>
            <a:endParaRPr lang="en-US" altLang="zh-CN" dirty="0"/>
          </a:p>
          <a:p>
            <a:r>
              <a:rPr lang="zh-CN" altLang="en-US" dirty="0"/>
              <a:t>最后，我们观察一下条纹柱子，虽然在采用了优先级之后，</a:t>
            </a:r>
            <a:r>
              <a:rPr lang="en-US" altLang="zh-CN" dirty="0"/>
              <a:t>SPDK</a:t>
            </a:r>
            <a:r>
              <a:rPr lang="zh-CN" altLang="en-US" dirty="0"/>
              <a:t>具有更好的延迟表现，但是系统整体的吞吐量几乎降到了</a:t>
            </a:r>
            <a:r>
              <a:rPr lang="en-US" altLang="zh-CN" dirty="0"/>
              <a:t>0</a:t>
            </a:r>
            <a:r>
              <a:rPr lang="zh-CN" altLang="en-US" dirty="0"/>
              <a:t>，说明了该方案不具备高吞吐量的能力。</a:t>
            </a:r>
            <a:endParaRPr lang="en-US" altLang="zh-CN" dirty="0"/>
          </a:p>
          <a:p>
            <a:r>
              <a:rPr lang="zh-CN" altLang="en-US" dirty="0"/>
              <a:t>总结的三个方案的表格如下表所示，可以看出各有各的短板。</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17</a:t>
            </a:fld>
            <a:endParaRPr kumimoji="1" lang="zh-CN" altLang="en-US"/>
          </a:p>
        </p:txBody>
      </p:sp>
    </p:spTree>
    <p:extLst>
      <p:ext uri="{BB962C8B-B14F-4D97-AF65-F5344CB8AC3E}">
        <p14:creationId xmlns:p14="http://schemas.microsoft.com/office/powerpoint/2010/main" val="146587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18</a:t>
            </a:fld>
            <a:endParaRPr kumimoji="1" lang="zh-CN" altLang="en-US"/>
          </a:p>
        </p:txBody>
      </p:sp>
    </p:spTree>
    <p:extLst>
      <p:ext uri="{BB962C8B-B14F-4D97-AF65-F5344CB8AC3E}">
        <p14:creationId xmlns:p14="http://schemas.microsoft.com/office/powerpoint/2010/main" val="10338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Blk-switch</a:t>
            </a:r>
            <a:r>
              <a:rPr lang="zh-CN" altLang="en-US" dirty="0"/>
              <a:t>有四个主要的设计，我们会在接下来逐个进行分析。</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19</a:t>
            </a:fld>
            <a:endParaRPr kumimoji="1" lang="zh-CN" altLang="en-US"/>
          </a:p>
        </p:txBody>
      </p:sp>
    </p:spTree>
    <p:extLst>
      <p:ext uri="{BB962C8B-B14F-4D97-AF65-F5344CB8AC3E}">
        <p14:creationId xmlns:p14="http://schemas.microsoft.com/office/powerpoint/2010/main" val="106713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下面我们将按照如下顺序来介绍本篇文章</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a:t>
            </a:fld>
            <a:endParaRPr kumimoji="1" lang="zh-CN" altLang="en-US"/>
          </a:p>
        </p:txBody>
      </p:sp>
    </p:spTree>
    <p:extLst>
      <p:ext uri="{BB962C8B-B14F-4D97-AF65-F5344CB8AC3E}">
        <p14:creationId xmlns:p14="http://schemas.microsoft.com/office/powerpoint/2010/main" val="4188414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首先介绍多出口队列的设计。</a:t>
            </a:r>
            <a:endParaRPr lang="en-US" altLang="zh-CN" dirty="0"/>
          </a:p>
          <a:p>
            <a:r>
              <a:rPr lang="zh-CN" altLang="en-US" dirty="0"/>
              <a:t>下面展示的两幅图中，左侧的图是传统的</a:t>
            </a:r>
            <a:r>
              <a:rPr lang="en-US" altLang="zh-CN" dirty="0"/>
              <a:t>Linux</a:t>
            </a:r>
            <a:r>
              <a:rPr lang="zh-CN" altLang="en-US" dirty="0"/>
              <a:t> </a:t>
            </a:r>
            <a:r>
              <a:rPr lang="en-US" altLang="zh-CN" dirty="0"/>
              <a:t>block</a:t>
            </a:r>
            <a:r>
              <a:rPr lang="zh-CN" altLang="en-US" dirty="0"/>
              <a:t> </a:t>
            </a:r>
            <a:r>
              <a:rPr lang="en-US" altLang="zh-CN" dirty="0"/>
              <a:t>layer</a:t>
            </a:r>
            <a:r>
              <a:rPr lang="zh-CN" altLang="en-US" dirty="0"/>
              <a:t>的</a:t>
            </a:r>
            <a:r>
              <a:rPr lang="en-US" altLang="zh-CN" dirty="0"/>
              <a:t>multi-queue</a:t>
            </a:r>
            <a:r>
              <a:rPr lang="zh-CN" altLang="en-US" dirty="0"/>
              <a:t>结构，右图是</a:t>
            </a:r>
            <a:r>
              <a:rPr lang="en-US" altLang="zh-CN" dirty="0"/>
              <a:t>blk-switch</a:t>
            </a:r>
            <a:r>
              <a:rPr lang="zh-CN" altLang="en-US" dirty="0"/>
              <a:t>的结构图。</a:t>
            </a:r>
            <a:endParaRPr lang="en-US" altLang="zh-CN" dirty="0"/>
          </a:p>
          <a:p>
            <a:r>
              <a:rPr lang="zh-CN" altLang="en-US" dirty="0"/>
              <a:t>从两个图的对比之中，我们可以看出，</a:t>
            </a:r>
            <a:r>
              <a:rPr lang="en-US" altLang="zh-CN" dirty="0"/>
              <a:t>blk-switch</a:t>
            </a:r>
            <a:r>
              <a:rPr lang="zh-CN" altLang="en-US" dirty="0"/>
              <a:t>相较于</a:t>
            </a:r>
            <a:r>
              <a:rPr lang="en-US" altLang="zh-CN" dirty="0"/>
              <a:t>multi-queue</a:t>
            </a:r>
            <a:r>
              <a:rPr lang="zh-CN" altLang="en-US" dirty="0"/>
              <a:t>的结构，上层的队列基本没有改动，</a:t>
            </a:r>
            <a:r>
              <a:rPr lang="en-US" altLang="zh-CN" dirty="0"/>
              <a:t>multi-queue</a:t>
            </a:r>
            <a:r>
              <a:rPr lang="zh-CN" altLang="en-US" dirty="0"/>
              <a:t>中的</a:t>
            </a:r>
            <a:r>
              <a:rPr lang="en-US" altLang="zh-CN" dirty="0"/>
              <a:t>per</a:t>
            </a:r>
            <a:r>
              <a:rPr lang="zh-CN" altLang="en-US" dirty="0"/>
              <a:t> </a:t>
            </a:r>
            <a:r>
              <a:rPr lang="en-US" altLang="zh-CN" dirty="0"/>
              <a:t>core</a:t>
            </a:r>
            <a:r>
              <a:rPr lang="zh-CN" altLang="en-US" dirty="0"/>
              <a:t> </a:t>
            </a:r>
            <a:r>
              <a:rPr lang="en-US" altLang="zh-CN" dirty="0"/>
              <a:t>software</a:t>
            </a:r>
            <a:r>
              <a:rPr lang="zh-CN" altLang="en-US" dirty="0"/>
              <a:t> </a:t>
            </a:r>
            <a:r>
              <a:rPr lang="en-US" altLang="zh-CN" dirty="0"/>
              <a:t>queues</a:t>
            </a:r>
            <a:r>
              <a:rPr lang="zh-CN" altLang="en-US" dirty="0"/>
              <a:t>在</a:t>
            </a:r>
            <a:r>
              <a:rPr lang="en-US" altLang="zh-CN" dirty="0"/>
              <a:t>blk-switch</a:t>
            </a:r>
            <a:r>
              <a:rPr lang="zh-CN" altLang="en-US" dirty="0"/>
              <a:t>中被称为</a:t>
            </a:r>
            <a:r>
              <a:rPr lang="en-US" altLang="zh-CN" dirty="0"/>
              <a:t>per</a:t>
            </a:r>
            <a:r>
              <a:rPr lang="zh-CN" altLang="en-US" dirty="0"/>
              <a:t> </a:t>
            </a:r>
            <a:r>
              <a:rPr lang="en-US" altLang="zh-CN" dirty="0"/>
              <a:t>core</a:t>
            </a:r>
            <a:r>
              <a:rPr lang="zh-CN" altLang="en-US" dirty="0"/>
              <a:t> </a:t>
            </a:r>
            <a:r>
              <a:rPr lang="en-US" altLang="zh-CN" dirty="0"/>
              <a:t>ingress</a:t>
            </a:r>
            <a:r>
              <a:rPr lang="zh-CN" altLang="en-US" dirty="0"/>
              <a:t> </a:t>
            </a:r>
            <a:r>
              <a:rPr lang="en-US" altLang="zh-CN" dirty="0"/>
              <a:t>queues</a:t>
            </a:r>
            <a:r>
              <a:rPr lang="zh-CN" altLang="en-US" dirty="0"/>
              <a:t>，换了个叫法。</a:t>
            </a:r>
            <a:endParaRPr lang="en-US" altLang="zh-CN" dirty="0"/>
          </a:p>
          <a:p>
            <a:r>
              <a:rPr lang="en-US" altLang="zh-CN" dirty="0"/>
              <a:t>multi-queue</a:t>
            </a:r>
            <a:r>
              <a:rPr lang="zh-CN" altLang="en-US" dirty="0"/>
              <a:t>中的</a:t>
            </a:r>
            <a:r>
              <a:rPr lang="en-US" altLang="zh-CN" dirty="0"/>
              <a:t>Hardware</a:t>
            </a:r>
            <a:r>
              <a:rPr lang="zh-CN" altLang="en-US" dirty="0"/>
              <a:t> </a:t>
            </a:r>
            <a:r>
              <a:rPr lang="en-US" altLang="zh-CN" dirty="0"/>
              <a:t>dispatch</a:t>
            </a:r>
            <a:r>
              <a:rPr lang="zh-CN" altLang="en-US" dirty="0"/>
              <a:t> </a:t>
            </a:r>
            <a:r>
              <a:rPr lang="en-US" altLang="zh-CN" dirty="0"/>
              <a:t>queues</a:t>
            </a:r>
            <a:r>
              <a:rPr lang="zh-CN" altLang="en-US" dirty="0"/>
              <a:t>在</a:t>
            </a:r>
            <a:r>
              <a:rPr lang="en-US" altLang="zh-CN" dirty="0"/>
              <a:t>blk-switch</a:t>
            </a:r>
            <a:r>
              <a:rPr lang="zh-CN" altLang="en-US" dirty="0"/>
              <a:t>中做了较大的改动，原本的这个硬件派发队列的数量是和底层的硬件设备所支持的最大队列数量一一对应的，在</a:t>
            </a:r>
            <a:r>
              <a:rPr lang="en-US" altLang="zh-CN" dirty="0"/>
              <a:t>blk-switch</a:t>
            </a:r>
            <a:r>
              <a:rPr lang="zh-CN" altLang="en-US" dirty="0"/>
              <a:t>中打破了这个约束。</a:t>
            </a:r>
            <a:endParaRPr lang="en-US" altLang="zh-CN" dirty="0"/>
          </a:p>
          <a:p>
            <a:r>
              <a:rPr lang="zh-CN" altLang="en-US" dirty="0"/>
              <a:t>在</a:t>
            </a:r>
            <a:r>
              <a:rPr lang="en-US" altLang="zh-CN" dirty="0"/>
              <a:t>Blk-switch</a:t>
            </a:r>
            <a:r>
              <a:rPr lang="zh-CN" altLang="en-US" dirty="0"/>
              <a:t>中，针对每一个</a:t>
            </a:r>
            <a:r>
              <a:rPr lang="en-US" altLang="zh-CN" dirty="0"/>
              <a:t>CPU</a:t>
            </a:r>
            <a:r>
              <a:rPr lang="zh-CN" altLang="en-US" dirty="0"/>
              <a:t> </a:t>
            </a:r>
            <a:r>
              <a:rPr lang="en-US" altLang="zh-CN" dirty="0"/>
              <a:t>core</a:t>
            </a:r>
            <a:r>
              <a:rPr lang="zh-CN" altLang="en-US" dirty="0"/>
              <a:t>，都可以拥有多个</a:t>
            </a:r>
            <a:r>
              <a:rPr lang="en-US" altLang="zh-CN" dirty="0"/>
              <a:t>egress</a:t>
            </a:r>
            <a:r>
              <a:rPr lang="zh-CN" altLang="en-US" dirty="0"/>
              <a:t> </a:t>
            </a:r>
            <a:r>
              <a:rPr lang="en-US" altLang="zh-CN" dirty="0"/>
              <a:t>queue</a:t>
            </a:r>
            <a:r>
              <a:rPr lang="zh-CN" altLang="en-US" dirty="0"/>
              <a:t>，每当这个</a:t>
            </a:r>
            <a:r>
              <a:rPr lang="en-US" altLang="zh-CN" dirty="0"/>
              <a:t>core</a:t>
            </a:r>
            <a:r>
              <a:rPr lang="zh-CN" altLang="en-US" dirty="0"/>
              <a:t>上有一类的应用，都会创建一个</a:t>
            </a:r>
            <a:r>
              <a:rPr lang="en-US" altLang="zh-CN" dirty="0"/>
              <a:t>egress</a:t>
            </a:r>
            <a:r>
              <a:rPr lang="zh-CN" altLang="en-US" dirty="0"/>
              <a:t> </a:t>
            </a:r>
            <a:r>
              <a:rPr lang="en-US" altLang="zh-CN" dirty="0"/>
              <a:t>queue</a:t>
            </a:r>
            <a:r>
              <a:rPr lang="zh-CN" altLang="en-US" dirty="0"/>
              <a:t>与之对应。</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20</a:t>
            </a:fld>
            <a:endParaRPr kumimoji="1" lang="zh-CN" altLang="en-US"/>
          </a:p>
        </p:txBody>
      </p:sp>
    </p:spTree>
    <p:extLst>
      <p:ext uri="{BB962C8B-B14F-4D97-AF65-F5344CB8AC3E}">
        <p14:creationId xmlns:p14="http://schemas.microsoft.com/office/powerpoint/2010/main" val="75259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我们来详细地分析一下</a:t>
            </a:r>
            <a:r>
              <a:rPr lang="en-US" altLang="zh-CN" dirty="0"/>
              <a:t>blk-switch</a:t>
            </a:r>
            <a:r>
              <a:rPr lang="zh-CN" altLang="en-US" dirty="0"/>
              <a:t>的流程。</a:t>
            </a:r>
            <a:endParaRPr lang="en-US" altLang="zh-CN" dirty="0"/>
          </a:p>
          <a:p>
            <a:r>
              <a:rPr lang="zh-CN" altLang="en-US" dirty="0"/>
              <a:t>首先，</a:t>
            </a:r>
            <a:r>
              <a:rPr lang="en-US" altLang="zh-CN" dirty="0"/>
              <a:t>blk-switch</a:t>
            </a:r>
            <a:r>
              <a:rPr lang="zh-CN" altLang="en-US" dirty="0"/>
              <a:t>要求所有的应用都得通过设置自己的</a:t>
            </a:r>
            <a:r>
              <a:rPr lang="en-US" altLang="zh-CN" dirty="0"/>
              <a:t>io</a:t>
            </a:r>
            <a:r>
              <a:rPr lang="zh-CN" altLang="en-US" dirty="0"/>
              <a:t>优先级来声明自己的</a:t>
            </a:r>
            <a:r>
              <a:rPr lang="en-US" altLang="zh-CN" dirty="0"/>
              <a:t>IO</a:t>
            </a:r>
            <a:r>
              <a:rPr lang="zh-CN" altLang="en-US" dirty="0"/>
              <a:t>性能需求，并且将所有不同的</a:t>
            </a:r>
            <a:r>
              <a:rPr lang="en-US" altLang="zh-CN" dirty="0"/>
              <a:t>IO</a:t>
            </a:r>
            <a:r>
              <a:rPr lang="zh-CN" altLang="en-US" dirty="0"/>
              <a:t>优先级划分为了两类，一类是高优先级的</a:t>
            </a:r>
            <a:r>
              <a:rPr lang="en-US" altLang="zh-CN" dirty="0"/>
              <a:t>L-app</a:t>
            </a:r>
            <a:r>
              <a:rPr lang="zh-CN" altLang="en-US" dirty="0"/>
              <a:t>，另一类就是低优先级的</a:t>
            </a:r>
            <a:r>
              <a:rPr lang="en-US" altLang="zh-CN" dirty="0"/>
              <a:t>T-app</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21</a:t>
            </a:fld>
            <a:endParaRPr kumimoji="1" lang="zh-CN" altLang="en-US"/>
          </a:p>
        </p:txBody>
      </p:sp>
    </p:spTree>
    <p:extLst>
      <p:ext uri="{BB962C8B-B14F-4D97-AF65-F5344CB8AC3E}">
        <p14:creationId xmlns:p14="http://schemas.microsoft.com/office/powerpoint/2010/main" val="108486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比如，有一个新的</a:t>
            </a:r>
            <a:r>
              <a:rPr lang="en-US" altLang="zh-CN" dirty="0"/>
              <a:t>App</a:t>
            </a:r>
            <a:r>
              <a:rPr lang="zh-CN" altLang="en-US" dirty="0"/>
              <a:t>，声明了自己的</a:t>
            </a:r>
            <a:r>
              <a:rPr lang="en-US" altLang="zh-CN" dirty="0"/>
              <a:t>IO</a:t>
            </a:r>
            <a:r>
              <a:rPr lang="zh-CN" altLang="en-US" dirty="0"/>
              <a:t>是低优先级，那么这个</a:t>
            </a:r>
            <a:r>
              <a:rPr lang="en-US" altLang="zh-CN" dirty="0"/>
              <a:t>App</a:t>
            </a:r>
            <a:r>
              <a:rPr lang="zh-CN" altLang="en-US" dirty="0"/>
              <a:t>就属于</a:t>
            </a:r>
            <a:r>
              <a:rPr lang="en-US" altLang="zh-CN" dirty="0"/>
              <a:t>T-app</a:t>
            </a:r>
            <a:r>
              <a:rPr lang="zh-CN" altLang="en-US" dirty="0"/>
              <a:t>类。假设它被绑定在了图中的</a:t>
            </a:r>
            <a:r>
              <a:rPr lang="en-US" altLang="zh-CN" dirty="0"/>
              <a:t>CPU</a:t>
            </a:r>
            <a:r>
              <a:rPr lang="zh-CN" altLang="en-US" dirty="0"/>
              <a:t> </a:t>
            </a:r>
            <a:r>
              <a:rPr lang="en-US" altLang="zh-CN" dirty="0"/>
              <a:t>Core</a:t>
            </a:r>
            <a:r>
              <a:rPr lang="zh-CN" altLang="en-US" dirty="0"/>
              <a:t>上面。</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22</a:t>
            </a:fld>
            <a:endParaRPr kumimoji="1" lang="zh-CN" altLang="en-US"/>
          </a:p>
        </p:txBody>
      </p:sp>
    </p:spTree>
    <p:extLst>
      <p:ext uri="{BB962C8B-B14F-4D97-AF65-F5344CB8AC3E}">
        <p14:creationId xmlns:p14="http://schemas.microsoft.com/office/powerpoint/2010/main" val="110482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a:t>
            </a:r>
            <a:r>
              <a:rPr lang="en-US" altLang="zh-CN" dirty="0"/>
              <a:t>blk-switch</a:t>
            </a:r>
            <a:r>
              <a:rPr lang="zh-CN" altLang="en-US" dirty="0"/>
              <a:t>就会根据这个</a:t>
            </a:r>
            <a:r>
              <a:rPr lang="en-US" altLang="zh-CN" dirty="0"/>
              <a:t>T-app</a:t>
            </a:r>
            <a:r>
              <a:rPr lang="zh-CN" altLang="en-US" dirty="0"/>
              <a:t>，对应地生成一个</a:t>
            </a:r>
            <a:r>
              <a:rPr lang="en-US" altLang="zh-CN" dirty="0"/>
              <a:t>T-app</a:t>
            </a:r>
            <a:r>
              <a:rPr lang="zh-CN" altLang="en-US" dirty="0"/>
              <a:t>的</a:t>
            </a:r>
            <a:r>
              <a:rPr lang="en-US" altLang="zh-CN" dirty="0"/>
              <a:t>egress</a:t>
            </a:r>
            <a:r>
              <a:rPr lang="zh-CN" altLang="en-US" dirty="0"/>
              <a:t> </a:t>
            </a:r>
            <a:r>
              <a:rPr lang="en-US" altLang="zh-CN" dirty="0"/>
              <a:t>queue</a:t>
            </a:r>
            <a:r>
              <a:rPr lang="zh-CN" altLang="en-US" dirty="0"/>
              <a:t>，并在内核中生成一个</a:t>
            </a:r>
            <a:r>
              <a:rPr lang="en-US" altLang="zh-CN" dirty="0"/>
              <a:t>thread</a:t>
            </a:r>
            <a:r>
              <a:rPr lang="zh-CN" altLang="en-US" dirty="0"/>
              <a:t>，用于处理这个队列中的请求。</a:t>
            </a:r>
            <a:endParaRPr lang="en-US" altLang="zh-CN" dirty="0"/>
          </a:p>
          <a:p>
            <a:r>
              <a:rPr lang="zh-CN" altLang="en-US" dirty="0"/>
              <a:t>需要注意的是，这个</a:t>
            </a:r>
            <a:r>
              <a:rPr lang="en-US" altLang="zh-CN" dirty="0"/>
              <a:t>thread</a:t>
            </a:r>
            <a:r>
              <a:rPr lang="zh-CN" altLang="en-US" dirty="0"/>
              <a:t>由于是负责处理</a:t>
            </a:r>
            <a:r>
              <a:rPr lang="en-US" altLang="zh-CN" dirty="0"/>
              <a:t>T-app</a:t>
            </a:r>
            <a:r>
              <a:rPr lang="zh-CN" altLang="en-US" dirty="0"/>
              <a:t>的，因此其在创建时所获得的线程优先级就很低。</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23</a:t>
            </a:fld>
            <a:endParaRPr kumimoji="1" lang="zh-CN" altLang="en-US"/>
          </a:p>
        </p:txBody>
      </p:sp>
    </p:spTree>
    <p:extLst>
      <p:ext uri="{BB962C8B-B14F-4D97-AF65-F5344CB8AC3E}">
        <p14:creationId xmlns:p14="http://schemas.microsoft.com/office/powerpoint/2010/main" val="23913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接下来，有了一个新的</a:t>
            </a:r>
            <a:r>
              <a:rPr lang="en-US" altLang="zh-CN" dirty="0"/>
              <a:t>App</a:t>
            </a:r>
            <a:r>
              <a:rPr lang="zh-CN" altLang="en-US" dirty="0"/>
              <a:t>在这个</a:t>
            </a:r>
            <a:r>
              <a:rPr lang="en-US" altLang="zh-CN" dirty="0"/>
              <a:t>CPU</a:t>
            </a:r>
            <a:r>
              <a:rPr lang="zh-CN" altLang="en-US" dirty="0"/>
              <a:t> </a:t>
            </a:r>
            <a:r>
              <a:rPr lang="en-US" altLang="zh-CN" dirty="0"/>
              <a:t>Core</a:t>
            </a:r>
            <a:r>
              <a:rPr lang="zh-CN" altLang="en-US" dirty="0"/>
              <a:t>上创建，并且在创建的时候指定了其</a:t>
            </a:r>
            <a:r>
              <a:rPr lang="en-US" altLang="zh-CN" dirty="0"/>
              <a:t>IO</a:t>
            </a:r>
            <a:r>
              <a:rPr lang="zh-CN" altLang="en-US" dirty="0"/>
              <a:t>的优先级是高优先级。因此，</a:t>
            </a:r>
            <a:r>
              <a:rPr lang="en-US" altLang="zh-CN" dirty="0"/>
              <a:t>blk-switch</a:t>
            </a:r>
            <a:r>
              <a:rPr lang="zh-CN" altLang="en-US" dirty="0"/>
              <a:t>会将之划分到</a:t>
            </a:r>
            <a:r>
              <a:rPr lang="en-US" altLang="zh-CN" dirty="0"/>
              <a:t>L-app</a:t>
            </a:r>
            <a:r>
              <a:rPr lang="zh-CN" altLang="en-US" dirty="0"/>
              <a:t>的类别中。</a:t>
            </a:r>
            <a:endParaRPr lang="en-US" altLang="zh-CN" dirty="0"/>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24</a:t>
            </a:fld>
            <a:endParaRPr kumimoji="1" lang="zh-CN" altLang="en-US"/>
          </a:p>
        </p:txBody>
      </p:sp>
    </p:spTree>
    <p:extLst>
      <p:ext uri="{BB962C8B-B14F-4D97-AF65-F5344CB8AC3E}">
        <p14:creationId xmlns:p14="http://schemas.microsoft.com/office/powerpoint/2010/main" val="198614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因此，也会对应地生成一个</a:t>
            </a:r>
            <a:r>
              <a:rPr lang="en-US" altLang="zh-CN" dirty="0"/>
              <a:t>L-app</a:t>
            </a:r>
            <a:r>
              <a:rPr lang="zh-CN" altLang="en-US" dirty="0"/>
              <a:t>的</a:t>
            </a:r>
            <a:r>
              <a:rPr lang="en-US" altLang="zh-CN" dirty="0"/>
              <a:t>egress</a:t>
            </a:r>
            <a:r>
              <a:rPr lang="zh-CN" altLang="en-US" dirty="0"/>
              <a:t> </a:t>
            </a:r>
            <a:r>
              <a:rPr lang="en-US" altLang="zh-CN" dirty="0"/>
              <a:t>queue</a:t>
            </a:r>
            <a:r>
              <a:rPr lang="zh-CN" altLang="en-US" dirty="0"/>
              <a:t>，并创建一个高优先级的</a:t>
            </a:r>
            <a:r>
              <a:rPr lang="en-US" altLang="zh-CN" dirty="0"/>
              <a:t>kernel</a:t>
            </a:r>
            <a:r>
              <a:rPr lang="zh-CN" altLang="en-US" dirty="0"/>
              <a:t> </a:t>
            </a:r>
            <a:r>
              <a:rPr lang="en-US" altLang="zh-CN" dirty="0"/>
              <a:t>thread</a:t>
            </a:r>
            <a:r>
              <a:rPr lang="zh-CN" altLang="en-US" dirty="0"/>
              <a:t>用于处理这个队列中的请求。</a:t>
            </a:r>
            <a:endParaRPr lang="en-US" altLang="zh-CN" dirty="0"/>
          </a:p>
          <a:p>
            <a:r>
              <a:rPr lang="zh-CN" altLang="en-US" dirty="0"/>
              <a:t>由于处理</a:t>
            </a:r>
            <a:r>
              <a:rPr lang="en-US" altLang="zh-CN" dirty="0"/>
              <a:t>L-app</a:t>
            </a:r>
            <a:r>
              <a:rPr lang="zh-CN" altLang="en-US" dirty="0"/>
              <a:t>的队列的线程具有更高的优先级，所以在</a:t>
            </a:r>
            <a:r>
              <a:rPr lang="en-US" altLang="zh-CN" dirty="0"/>
              <a:t>L-app</a:t>
            </a:r>
            <a:r>
              <a:rPr lang="zh-CN" altLang="en-US" dirty="0"/>
              <a:t>和</a:t>
            </a:r>
            <a:r>
              <a:rPr lang="en-US" altLang="zh-CN" dirty="0"/>
              <a:t>T-app</a:t>
            </a:r>
            <a:r>
              <a:rPr lang="zh-CN" altLang="en-US" dirty="0"/>
              <a:t>在一个</a:t>
            </a:r>
            <a:r>
              <a:rPr lang="en-US" altLang="zh-CN" dirty="0"/>
              <a:t>CPU</a:t>
            </a:r>
            <a:r>
              <a:rPr lang="zh-CN" altLang="en-US" dirty="0"/>
              <a:t> </a:t>
            </a:r>
            <a:r>
              <a:rPr lang="en-US" altLang="zh-CN" dirty="0"/>
              <a:t>Core</a:t>
            </a:r>
            <a:r>
              <a:rPr lang="zh-CN" altLang="en-US" dirty="0"/>
              <a:t>上的时候，所有的</a:t>
            </a:r>
            <a:r>
              <a:rPr lang="en-US" altLang="zh-CN" dirty="0"/>
              <a:t>L-app</a:t>
            </a:r>
            <a:r>
              <a:rPr lang="zh-CN" altLang="en-US" dirty="0"/>
              <a:t>的请求均会被优先处理，从而保证了</a:t>
            </a:r>
            <a:r>
              <a:rPr lang="en-US" altLang="zh-CN" dirty="0"/>
              <a:t>L-app</a:t>
            </a:r>
            <a:r>
              <a:rPr lang="zh-CN" altLang="en-US" dirty="0"/>
              <a:t>的延迟受到的影响最小。</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25</a:t>
            </a:fld>
            <a:endParaRPr kumimoji="1" lang="zh-CN" altLang="en-US"/>
          </a:p>
        </p:txBody>
      </p:sp>
    </p:spTree>
    <p:extLst>
      <p:ext uri="{BB962C8B-B14F-4D97-AF65-F5344CB8AC3E}">
        <p14:creationId xmlns:p14="http://schemas.microsoft.com/office/powerpoint/2010/main" val="371449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接着介绍一下</a:t>
            </a:r>
            <a:r>
              <a:rPr lang="en-US" altLang="zh-CN" dirty="0"/>
              <a:t>blk-switch</a:t>
            </a:r>
            <a:r>
              <a:rPr lang="zh-CN" altLang="en-US" dirty="0"/>
              <a:t>所做的</a:t>
            </a:r>
            <a:r>
              <a:rPr lang="en-US" altLang="zh-CN" dirty="0"/>
              <a:t>CPU</a:t>
            </a:r>
            <a:r>
              <a:rPr lang="zh-CN" altLang="en-US" dirty="0"/>
              <a:t> </a:t>
            </a:r>
            <a:r>
              <a:rPr lang="en-US" altLang="zh-CN" dirty="0"/>
              <a:t>Core</a:t>
            </a:r>
            <a:r>
              <a:rPr lang="zh-CN" altLang="en-US" dirty="0"/>
              <a:t>和</a:t>
            </a:r>
            <a:r>
              <a:rPr lang="en-US" altLang="zh-CN" dirty="0"/>
              <a:t>request</a:t>
            </a:r>
            <a:r>
              <a:rPr lang="zh-CN" altLang="en-US" dirty="0"/>
              <a:t> </a:t>
            </a:r>
            <a:r>
              <a:rPr lang="en-US" altLang="zh-CN" dirty="0"/>
              <a:t>processing</a:t>
            </a:r>
            <a:r>
              <a:rPr lang="zh-CN" altLang="en-US" dirty="0"/>
              <a:t>解耦合的一个设计。</a:t>
            </a:r>
            <a:endParaRPr lang="en-US" altLang="zh-CN" dirty="0"/>
          </a:p>
          <a:p>
            <a:r>
              <a:rPr lang="zh-CN" altLang="en-US" dirty="0"/>
              <a:t>现有的</a:t>
            </a:r>
            <a:r>
              <a:rPr lang="en-US" altLang="zh-CN" dirty="0"/>
              <a:t>block</a:t>
            </a:r>
            <a:r>
              <a:rPr lang="zh-CN" altLang="en-US" dirty="0"/>
              <a:t> </a:t>
            </a:r>
            <a:r>
              <a:rPr lang="en-US" altLang="zh-CN" dirty="0"/>
              <a:t>layer</a:t>
            </a:r>
            <a:r>
              <a:rPr lang="zh-CN" altLang="en-US" dirty="0"/>
              <a:t>中，一个应用的</a:t>
            </a:r>
            <a:r>
              <a:rPr lang="en-US" altLang="zh-CN" dirty="0"/>
              <a:t>IO</a:t>
            </a:r>
            <a:r>
              <a:rPr lang="zh-CN" altLang="en-US" dirty="0"/>
              <a:t>请求是一定会被这个应用所在的</a:t>
            </a:r>
            <a:r>
              <a:rPr lang="en-US" altLang="zh-CN" dirty="0"/>
              <a:t>CPU</a:t>
            </a:r>
            <a:r>
              <a:rPr lang="zh-CN" altLang="en-US" dirty="0"/>
              <a:t> </a:t>
            </a:r>
            <a:r>
              <a:rPr lang="en-US" altLang="zh-CN" dirty="0"/>
              <a:t>Core</a:t>
            </a:r>
            <a:r>
              <a:rPr lang="zh-CN" altLang="en-US" dirty="0"/>
              <a:t>进行处理的，这样可能出现有的核负载很高，有的核负载很低的情况。</a:t>
            </a:r>
            <a:endParaRPr lang="en-US" altLang="zh-CN" dirty="0"/>
          </a:p>
          <a:p>
            <a:r>
              <a:rPr lang="zh-CN" altLang="en-US" dirty="0"/>
              <a:t>如这张图所展示的，</a:t>
            </a:r>
            <a:r>
              <a:rPr lang="en-US" altLang="zh-CN" dirty="0"/>
              <a:t>Blk-switch</a:t>
            </a:r>
            <a:r>
              <a:rPr lang="zh-CN" altLang="en-US" dirty="0"/>
              <a:t>可以做到将一个</a:t>
            </a:r>
            <a:r>
              <a:rPr lang="en-US" altLang="zh-CN" dirty="0"/>
              <a:t>CPU</a:t>
            </a:r>
            <a:r>
              <a:rPr lang="zh-CN" altLang="en-US" dirty="0"/>
              <a:t>核上的</a:t>
            </a:r>
            <a:r>
              <a:rPr lang="en-US" altLang="zh-CN" dirty="0"/>
              <a:t>T-app</a:t>
            </a:r>
            <a:r>
              <a:rPr lang="zh-CN" altLang="en-US" dirty="0"/>
              <a:t>的</a:t>
            </a:r>
            <a:r>
              <a:rPr lang="en-US" altLang="zh-CN" dirty="0"/>
              <a:t>request</a:t>
            </a:r>
            <a:r>
              <a:rPr lang="zh-CN" altLang="en-US" dirty="0"/>
              <a:t>给交换到另一个核所在的</a:t>
            </a:r>
            <a:r>
              <a:rPr lang="en-US" altLang="zh-CN" dirty="0"/>
              <a:t>T-app</a:t>
            </a:r>
            <a:r>
              <a:rPr lang="zh-CN" altLang="en-US" dirty="0"/>
              <a:t>的</a:t>
            </a:r>
            <a:r>
              <a:rPr lang="en-US" altLang="zh-CN" dirty="0"/>
              <a:t>egress</a:t>
            </a:r>
            <a:r>
              <a:rPr lang="zh-CN" altLang="en-US" dirty="0"/>
              <a:t> </a:t>
            </a:r>
            <a:r>
              <a:rPr lang="en-US" altLang="zh-CN" dirty="0"/>
              <a:t>queue</a:t>
            </a:r>
            <a:r>
              <a:rPr lang="zh-CN" altLang="en-US" dirty="0"/>
              <a:t>上面，由那个核来处理该请求，从而实现充分利用到各个</a:t>
            </a:r>
            <a:r>
              <a:rPr lang="en-US" altLang="zh-CN" dirty="0"/>
              <a:t>CPU</a:t>
            </a:r>
            <a:r>
              <a:rPr lang="zh-CN" altLang="en-US" dirty="0"/>
              <a:t>的同时，提高</a:t>
            </a:r>
            <a:r>
              <a:rPr lang="en-US" altLang="zh-CN" dirty="0"/>
              <a:t>T-app</a:t>
            </a:r>
            <a:r>
              <a:rPr lang="zh-CN" altLang="en-US" dirty="0"/>
              <a:t>的吞吐量。</a:t>
            </a:r>
            <a:endParaRPr lang="en-US" altLang="zh-CN" dirty="0"/>
          </a:p>
          <a:p>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26</a:t>
            </a:fld>
            <a:endParaRPr kumimoji="1" lang="zh-CN" altLang="en-US"/>
          </a:p>
        </p:txBody>
      </p:sp>
    </p:spTree>
    <p:extLst>
      <p:ext uri="{BB962C8B-B14F-4D97-AF65-F5344CB8AC3E}">
        <p14:creationId xmlns:p14="http://schemas.microsoft.com/office/powerpoint/2010/main" val="2023643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针对上述的解耦合，其中一个解决方案就是</a:t>
            </a:r>
            <a:r>
              <a:rPr lang="en-US" altLang="zh-CN" dirty="0"/>
              <a:t>request</a:t>
            </a:r>
            <a:r>
              <a:rPr lang="zh-CN" altLang="en-US" dirty="0"/>
              <a:t> </a:t>
            </a:r>
            <a:r>
              <a:rPr lang="en-US" altLang="zh-CN" dirty="0"/>
              <a:t>steering</a:t>
            </a:r>
            <a:r>
              <a:rPr lang="zh-CN" altLang="en-US" dirty="0"/>
              <a:t>，顾名思义就是基于请求的调度方案。</a:t>
            </a:r>
            <a:endParaRPr lang="en-US" altLang="zh-CN" dirty="0"/>
          </a:p>
          <a:p>
            <a:r>
              <a:rPr lang="zh-CN" altLang="en-US" dirty="0"/>
              <a:t>其适用于下图的这种场景，在下图之中，我们可以看到有很多的</a:t>
            </a:r>
            <a:r>
              <a:rPr lang="en-US" altLang="zh-CN" dirty="0"/>
              <a:t>L-app</a:t>
            </a:r>
            <a:r>
              <a:rPr lang="zh-CN" altLang="en-US" dirty="0"/>
              <a:t>和一个</a:t>
            </a:r>
            <a:r>
              <a:rPr lang="en-US" altLang="zh-CN" dirty="0"/>
              <a:t>T-app</a:t>
            </a:r>
            <a:r>
              <a:rPr lang="zh-CN" altLang="en-US" dirty="0"/>
              <a:t>，在</a:t>
            </a:r>
            <a:r>
              <a:rPr lang="en-US" altLang="zh-CN" dirty="0"/>
              <a:t>L-app</a:t>
            </a:r>
            <a:r>
              <a:rPr lang="zh-CN" altLang="en-US" dirty="0"/>
              <a:t>爆发式的产生请求的情况下，由于其出口队列始终都拥有着较高的优先级，需要一直处理请求，因此</a:t>
            </a:r>
            <a:r>
              <a:rPr lang="en-US" altLang="zh-CN" dirty="0"/>
              <a:t>T-app</a:t>
            </a:r>
            <a:r>
              <a:rPr lang="zh-CN" altLang="en-US" dirty="0"/>
              <a:t>的</a:t>
            </a:r>
            <a:r>
              <a:rPr lang="en-US" altLang="zh-CN" dirty="0"/>
              <a:t>egress</a:t>
            </a:r>
            <a:r>
              <a:rPr lang="zh-CN" altLang="en-US" dirty="0"/>
              <a:t> </a:t>
            </a:r>
            <a:r>
              <a:rPr lang="en-US" altLang="zh-CN" dirty="0"/>
              <a:t>queue</a:t>
            </a:r>
            <a:r>
              <a:rPr lang="zh-CN" altLang="en-US" dirty="0"/>
              <a:t>就会出现短时间内的饥饿现象。</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27</a:t>
            </a:fld>
            <a:endParaRPr kumimoji="1" lang="zh-CN" altLang="en-US"/>
          </a:p>
        </p:txBody>
      </p:sp>
    </p:spTree>
    <p:extLst>
      <p:ext uri="{BB962C8B-B14F-4D97-AF65-F5344CB8AC3E}">
        <p14:creationId xmlns:p14="http://schemas.microsoft.com/office/powerpoint/2010/main" val="93341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通过将</a:t>
            </a:r>
            <a:r>
              <a:rPr lang="en-US" altLang="zh-CN" dirty="0"/>
              <a:t>T-app</a:t>
            </a:r>
            <a:r>
              <a:rPr lang="zh-CN" altLang="en-US" dirty="0"/>
              <a:t>的请求调度到别的空闲</a:t>
            </a:r>
            <a:r>
              <a:rPr lang="en-US" altLang="zh-CN" dirty="0"/>
              <a:t>CPU</a:t>
            </a:r>
            <a:r>
              <a:rPr lang="zh-CN" altLang="en-US" dirty="0"/>
              <a:t>核上的</a:t>
            </a:r>
            <a:r>
              <a:rPr lang="en-US" altLang="zh-CN" dirty="0"/>
              <a:t>T-app</a:t>
            </a:r>
            <a:r>
              <a:rPr lang="zh-CN" altLang="en-US" dirty="0"/>
              <a:t> </a:t>
            </a:r>
            <a:r>
              <a:rPr lang="en-US" altLang="zh-CN" dirty="0"/>
              <a:t>egress</a:t>
            </a:r>
            <a:r>
              <a:rPr lang="zh-CN" altLang="en-US" dirty="0"/>
              <a:t> </a:t>
            </a:r>
            <a:r>
              <a:rPr lang="en-US" altLang="zh-CN" dirty="0"/>
              <a:t>queue</a:t>
            </a:r>
            <a:r>
              <a:rPr lang="zh-CN" altLang="en-US" dirty="0"/>
              <a:t>上面，就可以在确保</a:t>
            </a:r>
            <a:r>
              <a:rPr lang="en-US" altLang="zh-CN" dirty="0"/>
              <a:t>L-app</a:t>
            </a:r>
            <a:r>
              <a:rPr lang="zh-CN" altLang="en-US" dirty="0"/>
              <a:t>不受影响的前提下，提高</a:t>
            </a:r>
            <a:r>
              <a:rPr lang="en-US" altLang="zh-CN" dirty="0"/>
              <a:t>T-app</a:t>
            </a:r>
            <a:r>
              <a:rPr lang="zh-CN" altLang="en-US" dirty="0"/>
              <a:t>的吞吐量。</a:t>
            </a:r>
            <a:endParaRPr lang="en-US" altLang="zh-CN" dirty="0"/>
          </a:p>
          <a:p>
            <a:r>
              <a:rPr lang="zh-CN" altLang="en-US" dirty="0"/>
              <a:t>需要注意的是，这种基于请求粒度的调度，其仅仅只针对所有的吞吐量敏感的应用生效，并不会对延迟敏感的应用请求进行调度。这是由于这种调度会产生一定的延迟和</a:t>
            </a:r>
            <a:r>
              <a:rPr lang="en-US" altLang="zh-CN" dirty="0"/>
              <a:t>CPU</a:t>
            </a:r>
            <a:r>
              <a:rPr lang="zh-CN" altLang="en-US" dirty="0"/>
              <a:t>资源上的</a:t>
            </a:r>
            <a:r>
              <a:rPr lang="en-US" altLang="zh-CN" dirty="0"/>
              <a:t>Overheads</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28</a:t>
            </a:fld>
            <a:endParaRPr kumimoji="1" lang="zh-CN" altLang="en-US"/>
          </a:p>
        </p:txBody>
      </p:sp>
    </p:spTree>
    <p:extLst>
      <p:ext uri="{BB962C8B-B14F-4D97-AF65-F5344CB8AC3E}">
        <p14:creationId xmlns:p14="http://schemas.microsoft.com/office/powerpoint/2010/main" val="189773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那么什么时候该认为需要对</a:t>
            </a:r>
            <a:r>
              <a:rPr lang="en-US" altLang="zh-CN" dirty="0"/>
              <a:t>T-app</a:t>
            </a:r>
            <a:r>
              <a:rPr lang="zh-CN" altLang="en-US" dirty="0"/>
              <a:t>的请求进行调度呢，文章用了一个非常简单的方法，</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29</a:t>
            </a:fld>
            <a:endParaRPr kumimoji="1" lang="zh-CN" altLang="en-US"/>
          </a:p>
        </p:txBody>
      </p:sp>
    </p:spTree>
    <p:extLst>
      <p:ext uri="{BB962C8B-B14F-4D97-AF65-F5344CB8AC3E}">
        <p14:creationId xmlns:p14="http://schemas.microsoft.com/office/powerpoint/2010/main" val="36640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首先我来讲一下本篇文章的背景</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a:t>
            </a:fld>
            <a:endParaRPr kumimoji="1" lang="zh-CN" altLang="en-US"/>
          </a:p>
        </p:txBody>
      </p:sp>
    </p:spTree>
    <p:extLst>
      <p:ext uri="{BB962C8B-B14F-4D97-AF65-F5344CB8AC3E}">
        <p14:creationId xmlns:p14="http://schemas.microsoft.com/office/powerpoint/2010/main" val="1314205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就是在每次</a:t>
            </a:r>
            <a:r>
              <a:rPr lang="en-US" altLang="zh-CN" dirty="0"/>
              <a:t>T-app</a:t>
            </a:r>
            <a:r>
              <a:rPr lang="zh-CN" altLang="en-US" dirty="0"/>
              <a:t>的请求提交的时候，</a:t>
            </a:r>
            <a:r>
              <a:rPr lang="en-US" altLang="zh-CN" dirty="0"/>
              <a:t>blk-switch</a:t>
            </a:r>
            <a:r>
              <a:rPr lang="zh-CN" altLang="en-US" dirty="0"/>
              <a:t>都会去检查对应的</a:t>
            </a:r>
            <a:r>
              <a:rPr lang="en-US" altLang="zh-CN" dirty="0"/>
              <a:t>egress</a:t>
            </a:r>
            <a:r>
              <a:rPr lang="zh-CN" altLang="en-US" dirty="0"/>
              <a:t> </a:t>
            </a:r>
            <a:r>
              <a:rPr lang="en-US" altLang="zh-CN" dirty="0"/>
              <a:t>queue</a:t>
            </a:r>
            <a:r>
              <a:rPr lang="zh-CN" altLang="en-US" dirty="0"/>
              <a:t>中积累的尚未处理的请求</a:t>
            </a:r>
            <a:r>
              <a:rPr lang="en-US" altLang="zh-CN" dirty="0"/>
              <a:t>size</a:t>
            </a:r>
            <a:r>
              <a:rPr lang="zh-CN" altLang="en-US" dirty="0"/>
              <a:t>。如果积累的</a:t>
            </a:r>
            <a:r>
              <a:rPr lang="en-US" altLang="zh-CN" dirty="0"/>
              <a:t>size</a:t>
            </a:r>
            <a:r>
              <a:rPr lang="zh-CN" altLang="en-US" dirty="0"/>
              <a:t>大于一个阈值，那么就认为目前的核处于高负载的状态，因此就将接下来的请求调度到别的</a:t>
            </a:r>
            <a:r>
              <a:rPr lang="en-US" altLang="zh-CN" dirty="0"/>
              <a:t>CPU</a:t>
            </a:r>
            <a:r>
              <a:rPr lang="zh-CN" altLang="en-US" dirty="0"/>
              <a:t>核上面去。</a:t>
            </a:r>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30</a:t>
            </a:fld>
            <a:endParaRPr kumimoji="1" lang="zh-CN" altLang="en-US"/>
          </a:p>
        </p:txBody>
      </p:sp>
    </p:spTree>
    <p:extLst>
      <p:ext uri="{BB962C8B-B14F-4D97-AF65-F5344CB8AC3E}">
        <p14:creationId xmlns:p14="http://schemas.microsoft.com/office/powerpoint/2010/main" val="1472227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那么该怎么高效地选择别的空闲</a:t>
            </a:r>
            <a:r>
              <a:rPr lang="en-US" altLang="zh-CN" dirty="0"/>
              <a:t>CPU</a:t>
            </a:r>
            <a:r>
              <a:rPr lang="zh-CN" altLang="en-US" dirty="0"/>
              <a:t>呢？本文采用了</a:t>
            </a:r>
            <a:r>
              <a:rPr lang="en-US" altLang="zh-CN" sz="1200" kern="1200" dirty="0">
                <a:solidFill>
                  <a:schemeClr val="tx1"/>
                </a:solidFill>
                <a:effectLst/>
                <a:latin typeface="+mn-lt"/>
                <a:ea typeface="+mn-ea"/>
                <a:cs typeface="+mn-cs"/>
              </a:rPr>
              <a:t>power-of-two choices</a:t>
            </a:r>
            <a:r>
              <a:rPr lang="zh-CN" altLang="en-US" sz="1200" kern="1200" dirty="0">
                <a:solidFill>
                  <a:schemeClr val="tx1"/>
                </a:solidFill>
                <a:effectLst/>
                <a:latin typeface="+mn-lt"/>
                <a:ea typeface="+mn-ea"/>
                <a:cs typeface="+mn-cs"/>
              </a:rPr>
              <a:t>，这个选择方式非常简单，通过随机地在系统中剩下的所有</a:t>
            </a:r>
            <a:r>
              <a:rPr lang="en-US" altLang="zh-CN" sz="1200" kern="1200" dirty="0">
                <a:solidFill>
                  <a:schemeClr val="tx1"/>
                </a:solidFill>
                <a:effectLst/>
                <a:latin typeface="+mn-lt"/>
                <a:ea typeface="+mn-ea"/>
                <a:cs typeface="+mn-cs"/>
              </a:rPr>
              <a:t>CPU</a:t>
            </a:r>
            <a:r>
              <a:rPr lang="zh-CN" altLang="en-US" sz="1200" kern="1200" dirty="0">
                <a:solidFill>
                  <a:schemeClr val="tx1"/>
                </a:solidFill>
                <a:effectLst/>
                <a:latin typeface="+mn-lt"/>
                <a:ea typeface="+mn-ea"/>
                <a:cs typeface="+mn-cs"/>
              </a:rPr>
              <a:t>中选择两个，并进行比较，再选择这两个中的负载最轻的那个</a:t>
            </a:r>
            <a:r>
              <a:rPr lang="en-US" altLang="zh-CN" sz="1200" kern="1200" dirty="0">
                <a:solidFill>
                  <a:schemeClr val="tx1"/>
                </a:solidFill>
                <a:effectLst/>
                <a:latin typeface="+mn-lt"/>
                <a:ea typeface="+mn-ea"/>
                <a:cs typeface="+mn-cs"/>
              </a:rPr>
              <a:t>CPU</a:t>
            </a:r>
            <a:r>
              <a:rPr lang="zh-CN" altLang="en-US" sz="1200" kern="1200" dirty="0">
                <a:solidFill>
                  <a:schemeClr val="tx1"/>
                </a:solidFill>
                <a:effectLst/>
                <a:latin typeface="+mn-lt"/>
                <a:ea typeface="+mn-ea"/>
                <a:cs typeface="+mn-cs"/>
              </a:rPr>
              <a:t>，作为最后的选择结果。</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这么做在避免了选择到最差的结果的前提下，还能够保证多个</a:t>
            </a:r>
            <a:r>
              <a:rPr lang="en-US" altLang="zh-CN" sz="1200" kern="1200" dirty="0">
                <a:solidFill>
                  <a:schemeClr val="tx1"/>
                </a:solidFill>
                <a:effectLst/>
                <a:latin typeface="+mn-lt"/>
                <a:ea typeface="+mn-ea"/>
                <a:cs typeface="+mn-cs"/>
              </a:rPr>
              <a:t>CPU</a:t>
            </a:r>
            <a:r>
              <a:rPr lang="zh-CN" altLang="en-US" sz="1200" kern="1200" dirty="0">
                <a:solidFill>
                  <a:schemeClr val="tx1"/>
                </a:solidFill>
                <a:effectLst/>
                <a:latin typeface="+mn-lt"/>
                <a:ea typeface="+mn-ea"/>
                <a:cs typeface="+mn-cs"/>
              </a:rPr>
              <a:t>同时执行这种方案时的负载均衡。</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31</a:t>
            </a:fld>
            <a:endParaRPr kumimoji="1" lang="zh-CN" altLang="en-US"/>
          </a:p>
        </p:txBody>
      </p:sp>
    </p:spTree>
    <p:extLst>
      <p:ext uri="{BB962C8B-B14F-4D97-AF65-F5344CB8AC3E}">
        <p14:creationId xmlns:p14="http://schemas.microsoft.com/office/powerpoint/2010/main" val="45295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本文同时也实现了一套基于应用粒度的调度，适用的场景如下图所示，当一个</a:t>
            </a:r>
            <a:r>
              <a:rPr lang="en-US" altLang="zh-CN" dirty="0"/>
              <a:t>CPU</a:t>
            </a:r>
            <a:r>
              <a:rPr lang="zh-CN" altLang="en-US" dirty="0"/>
              <a:t>核上的</a:t>
            </a:r>
            <a:r>
              <a:rPr lang="en-US" altLang="zh-CN" dirty="0"/>
              <a:t>L-app</a:t>
            </a:r>
            <a:r>
              <a:rPr lang="zh-CN" altLang="en-US" dirty="0"/>
              <a:t>持续性地发送请求时，</a:t>
            </a:r>
            <a:r>
              <a:rPr lang="en-US" altLang="zh-CN" dirty="0"/>
              <a:t>T-app</a:t>
            </a:r>
            <a:r>
              <a:rPr lang="zh-CN" altLang="en-US" dirty="0"/>
              <a:t>的请求就会频繁地产生请求级别的调度，这个显然会持续产生高的</a:t>
            </a:r>
            <a:r>
              <a:rPr lang="en-US" altLang="zh-CN" dirty="0"/>
              <a:t>Overheads</a:t>
            </a:r>
            <a:r>
              <a:rPr lang="zh-CN" altLang="en-US" dirty="0"/>
              <a:t>。</a:t>
            </a:r>
            <a:endParaRPr lang="en-US" altLang="zh-CN" dirty="0"/>
          </a:p>
          <a:p>
            <a:r>
              <a:rPr lang="zh-CN" altLang="en-US" dirty="0"/>
              <a:t>因此往往可以直接将</a:t>
            </a:r>
            <a:r>
              <a:rPr lang="en-US" altLang="zh-CN" dirty="0"/>
              <a:t>T-app</a:t>
            </a:r>
            <a:r>
              <a:rPr lang="zh-CN" altLang="en-US" dirty="0"/>
              <a:t>迁移到别的</a:t>
            </a:r>
            <a:r>
              <a:rPr lang="en-US" altLang="zh-CN" dirty="0"/>
              <a:t>CPU</a:t>
            </a:r>
            <a:r>
              <a:rPr lang="zh-CN" altLang="en-US" dirty="0"/>
              <a:t>核来提高各自的性能。说是应用粒度的调度，实际上是针对应用内部线程粒度的调度。</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32</a:t>
            </a:fld>
            <a:endParaRPr kumimoji="1" lang="zh-CN" altLang="en-US"/>
          </a:p>
        </p:txBody>
      </p:sp>
    </p:spTree>
    <p:extLst>
      <p:ext uri="{BB962C8B-B14F-4D97-AF65-F5344CB8AC3E}">
        <p14:creationId xmlns:p14="http://schemas.microsoft.com/office/powerpoint/2010/main" val="3355500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如这张图所示，在</a:t>
            </a:r>
            <a:r>
              <a:rPr lang="en-US" altLang="zh-CN" dirty="0"/>
              <a:t>T-app</a:t>
            </a:r>
            <a:r>
              <a:rPr lang="zh-CN" altLang="en-US" dirty="0"/>
              <a:t>迁移到另一个</a:t>
            </a:r>
            <a:r>
              <a:rPr lang="en-US" altLang="zh-CN" dirty="0"/>
              <a:t>CPU</a:t>
            </a:r>
            <a:r>
              <a:rPr lang="zh-CN" altLang="en-US" dirty="0"/>
              <a:t>核上之后，能够解决由于</a:t>
            </a:r>
            <a:r>
              <a:rPr lang="en-US" altLang="zh-CN" dirty="0"/>
              <a:t>L-app</a:t>
            </a:r>
            <a:r>
              <a:rPr lang="zh-CN" altLang="en-US" dirty="0"/>
              <a:t>持续性的负载所带来的吞吐量下降的问题，同时也是一种不错的负载均衡策略。</a:t>
            </a:r>
            <a:endParaRPr lang="en-US" altLang="zh-CN" dirty="0"/>
          </a:p>
          <a:p>
            <a:r>
              <a:rPr lang="zh-CN" altLang="en-US" dirty="0"/>
              <a:t>需要注意的是，为了确保在</a:t>
            </a:r>
            <a:r>
              <a:rPr lang="en-US" altLang="zh-CN" dirty="0"/>
              <a:t>T-app</a:t>
            </a:r>
            <a:r>
              <a:rPr lang="zh-CN" altLang="en-US" dirty="0"/>
              <a:t>迁移之后，能够获得相较迁移之前更好的效果，需要对每个</a:t>
            </a:r>
            <a:r>
              <a:rPr lang="en-US" altLang="zh-CN" dirty="0"/>
              <a:t>CPU</a:t>
            </a:r>
            <a:r>
              <a:rPr lang="zh-CN" altLang="en-US" dirty="0"/>
              <a:t>当前的</a:t>
            </a:r>
            <a:r>
              <a:rPr lang="en-US" altLang="zh-CN" dirty="0"/>
              <a:t>L-app</a:t>
            </a:r>
            <a:r>
              <a:rPr lang="zh-CN" altLang="en-US" dirty="0"/>
              <a:t>的负载影响进行明确地统计，选择一个迁移后能够带来性能提升的</a:t>
            </a:r>
            <a:r>
              <a:rPr lang="en-US" altLang="zh-CN" dirty="0"/>
              <a:t>CPU</a:t>
            </a:r>
            <a:r>
              <a:rPr lang="zh-CN" altLang="en-US" dirty="0"/>
              <a:t>核才是关键。</a:t>
            </a:r>
            <a:endParaRPr lang="en-US" altLang="zh-CN" dirty="0"/>
          </a:p>
          <a:p>
            <a:r>
              <a:rPr lang="zh-CN" altLang="en-US" dirty="0"/>
              <a:t>这篇文章最后的目标也就是让所有的</a:t>
            </a:r>
            <a:r>
              <a:rPr lang="en-US" altLang="zh-CN" dirty="0"/>
              <a:t>L-app</a:t>
            </a:r>
            <a:r>
              <a:rPr lang="zh-CN" altLang="en-US" dirty="0"/>
              <a:t>尽可能地在相同的</a:t>
            </a:r>
            <a:r>
              <a:rPr lang="en-US" altLang="zh-CN" dirty="0"/>
              <a:t>Core</a:t>
            </a:r>
            <a:r>
              <a:rPr lang="zh-CN" altLang="en-US" dirty="0"/>
              <a:t>上面，与</a:t>
            </a:r>
            <a:r>
              <a:rPr lang="en-US" altLang="zh-CN" dirty="0"/>
              <a:t>T-app</a:t>
            </a:r>
            <a:r>
              <a:rPr lang="zh-CN" altLang="en-US" dirty="0"/>
              <a:t>所在的</a:t>
            </a:r>
            <a:r>
              <a:rPr lang="en-US" altLang="zh-CN" dirty="0"/>
              <a:t>Core</a:t>
            </a:r>
            <a:r>
              <a:rPr lang="zh-CN" altLang="en-US" dirty="0"/>
              <a:t>隔离开来，从而实现在满足微秒级延迟的可扩展性下，同时达到高的吞吐量使用。</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33</a:t>
            </a:fld>
            <a:endParaRPr kumimoji="1" lang="zh-CN" altLang="en-US"/>
          </a:p>
        </p:txBody>
      </p:sp>
    </p:spTree>
    <p:extLst>
      <p:ext uri="{BB962C8B-B14F-4D97-AF65-F5344CB8AC3E}">
        <p14:creationId xmlns:p14="http://schemas.microsoft.com/office/powerpoint/2010/main" val="1265935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接着简单的讲一下实现的部分，这份工作一共只有</a:t>
            </a:r>
            <a:r>
              <a:rPr lang="en-US" altLang="zh-CN" dirty="0"/>
              <a:t>928</a:t>
            </a:r>
            <a:r>
              <a:rPr lang="zh-CN" altLang="en-US" dirty="0"/>
              <a:t>行的代码量，针对</a:t>
            </a:r>
            <a:r>
              <a:rPr lang="en-US" altLang="zh-CN" dirty="0"/>
              <a:t>Linux</a:t>
            </a:r>
            <a:r>
              <a:rPr lang="zh-CN" altLang="en-US" dirty="0"/>
              <a:t> </a:t>
            </a:r>
            <a:r>
              <a:rPr lang="en-US" altLang="zh-CN" dirty="0"/>
              <a:t>kernel</a:t>
            </a:r>
            <a:r>
              <a:rPr lang="zh-CN" altLang="en-US" dirty="0"/>
              <a:t>中三个不同的</a:t>
            </a:r>
            <a:r>
              <a:rPr lang="en-US" altLang="zh-CN" dirty="0"/>
              <a:t>layer</a:t>
            </a:r>
            <a:r>
              <a:rPr lang="zh-CN" altLang="en-US" dirty="0"/>
              <a:t>进行了修改，修改量较少，但是最后的效果非常好。</a:t>
            </a:r>
            <a:endParaRPr lang="en-US" altLang="zh-CN" dirty="0"/>
          </a:p>
          <a:p>
            <a:r>
              <a:rPr lang="zh-CN" altLang="en-US" dirty="0"/>
              <a:t>在使用</a:t>
            </a:r>
            <a:r>
              <a:rPr lang="en-US" altLang="zh-CN" dirty="0"/>
              <a:t>Blk-switch</a:t>
            </a:r>
            <a:r>
              <a:rPr lang="zh-CN" altLang="en-US" dirty="0"/>
              <a:t>的时候，不需要对上层的应用，网络层，</a:t>
            </a:r>
            <a:r>
              <a:rPr lang="en-US" altLang="zh-CN" dirty="0"/>
              <a:t>Kernel</a:t>
            </a:r>
            <a:r>
              <a:rPr lang="zh-CN" altLang="en-US" dirty="0"/>
              <a:t>层的</a:t>
            </a:r>
            <a:r>
              <a:rPr lang="en-US" altLang="zh-CN" dirty="0"/>
              <a:t>CPU</a:t>
            </a:r>
            <a:r>
              <a:rPr lang="zh-CN" altLang="en-US" dirty="0"/>
              <a:t>调度器等进行任何的修改就能够直接使用，可以说是非常的实用。</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34</a:t>
            </a:fld>
            <a:endParaRPr kumimoji="1" lang="zh-CN" altLang="en-US"/>
          </a:p>
        </p:txBody>
      </p:sp>
    </p:spTree>
    <p:extLst>
      <p:ext uri="{BB962C8B-B14F-4D97-AF65-F5344CB8AC3E}">
        <p14:creationId xmlns:p14="http://schemas.microsoft.com/office/powerpoint/2010/main" val="351519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下面继续由我来为大家介绍本文的</a:t>
            </a:r>
            <a:r>
              <a:rPr lang="en-US" altLang="zh-CN" dirty="0"/>
              <a:t>evaluation</a:t>
            </a:r>
            <a:r>
              <a:rPr lang="zh-CN" altLang="en-US" dirty="0"/>
              <a:t>部分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35</a:t>
            </a:fld>
            <a:endParaRPr kumimoji="1" lang="zh-CN" altLang="en-US"/>
          </a:p>
        </p:txBody>
      </p:sp>
    </p:spTree>
    <p:extLst>
      <p:ext uri="{BB962C8B-B14F-4D97-AF65-F5344CB8AC3E}">
        <p14:creationId xmlns:p14="http://schemas.microsoft.com/office/powerpoint/2010/main" val="1019422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首先我来讲一下本文的实验配置：本文的所有实验都是基于远程服务器的内存或</a:t>
            </a:r>
            <a:r>
              <a:rPr lang="en-US" altLang="zh-CN" dirty="0"/>
              <a:t>SSD</a:t>
            </a:r>
            <a:r>
              <a:rPr lang="zh-CN" altLang="en-US" dirty="0"/>
              <a:t>存储，这也是我们认为本文不足的一个地方：没有测试在本地存储上的效果。实验中采用了两个服务器，中间用</a:t>
            </a:r>
            <a:r>
              <a:rPr lang="en-US" altLang="zh-CN" dirty="0"/>
              <a:t>100Gbps</a:t>
            </a:r>
            <a:r>
              <a:rPr lang="zh-CN" altLang="en-US" dirty="0"/>
              <a:t>的网络链路连接，每台服务器上使用</a:t>
            </a:r>
            <a:r>
              <a:rPr lang="en-US" altLang="zh-CN" dirty="0"/>
              <a:t>6</a:t>
            </a:r>
            <a:r>
              <a:rPr lang="zh-CN" altLang="en-US" dirty="0"/>
              <a:t>个核，远程存储介质分为内存与</a:t>
            </a:r>
            <a:r>
              <a:rPr lang="en-US" altLang="zh-CN" dirty="0"/>
              <a:t>SSD</a:t>
            </a:r>
            <a:r>
              <a:rPr lang="zh-CN" altLang="en-US" dirty="0"/>
              <a:t>。实验中对</a:t>
            </a:r>
            <a:r>
              <a:rPr lang="en-US" altLang="zh-CN" dirty="0"/>
              <a:t>Linux</a:t>
            </a:r>
            <a:r>
              <a:rPr lang="zh-CN" altLang="en-US" dirty="0"/>
              <a:t>存储栈的网络服务使用的是本文作者在</a:t>
            </a:r>
            <a:r>
              <a:rPr lang="en-US" altLang="zh-CN" dirty="0"/>
              <a:t>NSDI</a:t>
            </a:r>
            <a:r>
              <a:rPr lang="zh-CN" altLang="en-US" dirty="0"/>
              <a:t>’</a:t>
            </a:r>
            <a:r>
              <a:rPr lang="en-US" altLang="zh-CN" dirty="0"/>
              <a:t>20</a:t>
            </a:r>
            <a:r>
              <a:rPr lang="zh-CN" altLang="en-US" dirty="0"/>
              <a:t>上发表的一篇工作的优化：</a:t>
            </a:r>
            <a:r>
              <a:rPr lang="en-US" altLang="zh-CN" dirty="0"/>
              <a:t>i10</a:t>
            </a:r>
            <a:r>
              <a:rPr lang="zh-CN" altLang="en-US" dirty="0"/>
              <a:t>（在</a:t>
            </a:r>
            <a:r>
              <a:rPr lang="en-US" altLang="zh-CN" dirty="0"/>
              <a:t>block layer</a:t>
            </a:r>
            <a:r>
              <a:rPr lang="zh-CN" altLang="en-US" dirty="0"/>
              <a:t>层与</a:t>
            </a:r>
            <a:r>
              <a:rPr lang="en-US" altLang="zh-CN" dirty="0"/>
              <a:t>TCP IP</a:t>
            </a:r>
            <a:r>
              <a:rPr lang="zh-CN" altLang="en-US" dirty="0"/>
              <a:t>的网络栈中间添加了一层映射</a:t>
            </a:r>
            <a:r>
              <a:rPr lang="en-US" altLang="zh-CN" dirty="0"/>
              <a:t>core</a:t>
            </a:r>
            <a:r>
              <a:rPr lang="zh-CN" altLang="en-US" dirty="0"/>
              <a:t>与目标服务器的队列，并在此做</a:t>
            </a:r>
            <a:r>
              <a:rPr lang="en-US" altLang="zh-CN" dirty="0"/>
              <a:t>batch</a:t>
            </a:r>
            <a:r>
              <a:rPr lang="zh-CN" altLang="en-US" dirty="0"/>
              <a:t>），并且开启了</a:t>
            </a:r>
            <a:r>
              <a:rPr lang="en-US" altLang="zh-CN" dirty="0"/>
              <a:t>TSO</a:t>
            </a:r>
            <a:r>
              <a:rPr lang="zh-CN" altLang="en-US" dirty="0"/>
              <a:t>（</a:t>
            </a:r>
            <a:r>
              <a:rPr lang="en-US" altLang="zh-CN" dirty="0" err="1"/>
              <a:t>Tcp</a:t>
            </a:r>
            <a:r>
              <a:rPr lang="en-US" altLang="zh-CN" dirty="0"/>
              <a:t> segmentation offloading</a:t>
            </a:r>
            <a:r>
              <a:rPr lang="zh-CN" altLang="en-US" dirty="0"/>
              <a:t>），</a:t>
            </a:r>
            <a:r>
              <a:rPr lang="en-US" altLang="zh-CN" dirty="0"/>
              <a:t>GRO</a:t>
            </a:r>
            <a:r>
              <a:rPr lang="zh-CN" altLang="en-US" dirty="0"/>
              <a:t>（</a:t>
            </a:r>
            <a:r>
              <a:rPr lang="en-US" altLang="zh-CN" b="1" i="0" dirty="0">
                <a:solidFill>
                  <a:srgbClr val="4B4B4B"/>
                </a:solidFill>
                <a:effectLst/>
                <a:latin typeface="PingFang SC"/>
              </a:rPr>
              <a:t>Generic Receive Offloading</a:t>
            </a:r>
            <a:r>
              <a:rPr lang="zh-CN" altLang="en-US" dirty="0"/>
              <a:t>）</a:t>
            </a:r>
            <a:r>
              <a:rPr lang="en-US" altLang="zh-CN" dirty="0"/>
              <a:t> </a:t>
            </a:r>
            <a:r>
              <a:rPr lang="zh-CN" altLang="en-US" dirty="0"/>
              <a:t>与 </a:t>
            </a:r>
            <a:r>
              <a:rPr lang="en-US" altLang="zh-CN" dirty="0"/>
              <a:t>Jumbo frames </a:t>
            </a:r>
            <a:r>
              <a:rPr lang="zh-CN" altLang="en-US" dirty="0"/>
              <a:t>的优化。（这里，</a:t>
            </a:r>
            <a:r>
              <a:rPr lang="en-US" altLang="zh-CN" dirty="0"/>
              <a:t>TSO</a:t>
            </a:r>
            <a:r>
              <a:rPr lang="zh-CN" altLang="en-US" dirty="0"/>
              <a:t>与</a:t>
            </a:r>
            <a:r>
              <a:rPr lang="en-US" altLang="zh-CN" dirty="0"/>
              <a:t>GRO</a:t>
            </a:r>
            <a:r>
              <a:rPr lang="zh-CN" altLang="en-US" dirty="0"/>
              <a:t>分别指的是按照</a:t>
            </a:r>
            <a:r>
              <a:rPr lang="en-US" altLang="zh-CN" dirty="0" err="1"/>
              <a:t>tcp</a:t>
            </a:r>
            <a:r>
              <a:rPr lang="zh-CN" altLang="en-US" dirty="0"/>
              <a:t>协议将数据包拆分的和组装的工作下发到网卡执行，</a:t>
            </a:r>
            <a:r>
              <a:rPr lang="en-US" altLang="zh-CN" dirty="0"/>
              <a:t>Jumbo frames</a:t>
            </a:r>
            <a:r>
              <a:rPr lang="zh-CN" altLang="en-US" dirty="0"/>
              <a:t>是将以太网的包传输限制提高到</a:t>
            </a:r>
            <a:r>
              <a:rPr lang="en-US" altLang="zh-CN" dirty="0"/>
              <a:t>9000B</a:t>
            </a:r>
            <a:r>
              <a:rPr lang="zh-CN" altLang="en-US" dirty="0"/>
              <a:t>），在测试</a:t>
            </a:r>
            <a:r>
              <a:rPr lang="en-US" altLang="zh-CN" dirty="0" err="1"/>
              <a:t>spdk</a:t>
            </a:r>
            <a:r>
              <a:rPr lang="zh-CN" altLang="en-US" dirty="0"/>
              <a:t>时，使用了</a:t>
            </a:r>
            <a:r>
              <a:rPr lang="en-US" altLang="zh-CN" dirty="0" err="1"/>
              <a:t>spdk</a:t>
            </a:r>
            <a:r>
              <a:rPr lang="zh-CN" altLang="en-US" dirty="0"/>
              <a:t>自带的</a:t>
            </a:r>
            <a:r>
              <a:rPr lang="en-US" altLang="zh-CN" dirty="0"/>
              <a:t>NVMe-over-TCP</a:t>
            </a:r>
            <a:r>
              <a:rPr lang="zh-CN" altLang="en-US" dirty="0"/>
              <a:t>来访问远程</a:t>
            </a:r>
            <a:r>
              <a:rPr lang="en-US" altLang="zh-CN" dirty="0" err="1"/>
              <a:t>ssd</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在选择评价性能标准时，我们选取</a:t>
            </a:r>
            <a:r>
              <a:rPr lang="en-US" altLang="zh-CN" dirty="0"/>
              <a:t>L-app </a:t>
            </a:r>
            <a:r>
              <a:rPr lang="zh-CN" altLang="en-US" dirty="0"/>
              <a:t>的平均延迟与尾延迟，以及总的</a:t>
            </a:r>
            <a:r>
              <a:rPr lang="en-US" altLang="zh-CN" dirty="0"/>
              <a:t>Total throughput </a:t>
            </a:r>
            <a:r>
              <a:rPr lang="zh-CN" altLang="en-US" dirty="0"/>
              <a:t>与 </a:t>
            </a:r>
            <a:r>
              <a:rPr lang="en-US" altLang="zh-CN" dirty="0"/>
              <a:t>throughput-per-core</a:t>
            </a:r>
            <a:r>
              <a:rPr lang="zh-CN" altLang="en-US" dirty="0"/>
              <a:t>作为指标，注意这里的</a:t>
            </a:r>
            <a:r>
              <a:rPr lang="en-US" altLang="zh-CN" dirty="0"/>
              <a:t>throughput-per-core</a:t>
            </a:r>
            <a:r>
              <a:rPr lang="zh-CN" altLang="en-US" dirty="0"/>
              <a:t>指的是总的</a:t>
            </a:r>
            <a:r>
              <a:rPr lang="en-US" altLang="zh-CN" dirty="0"/>
              <a:t>throughput</a:t>
            </a:r>
            <a:r>
              <a:rPr lang="zh-CN" altLang="en-US" dirty="0"/>
              <a:t>除以</a:t>
            </a:r>
            <a:r>
              <a:rPr lang="en-US" altLang="zh-CN" dirty="0"/>
              <a:t>CPU</a:t>
            </a:r>
            <a:r>
              <a:rPr lang="zh-CN" altLang="en-US" dirty="0"/>
              <a:t>利用率。</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36</a:t>
            </a:fld>
            <a:endParaRPr kumimoji="1" lang="zh-CN" altLang="en-US"/>
          </a:p>
        </p:txBody>
      </p:sp>
    </p:spTree>
    <p:extLst>
      <p:ext uri="{BB962C8B-B14F-4D97-AF65-F5344CB8AC3E}">
        <p14:creationId xmlns:p14="http://schemas.microsoft.com/office/powerpoint/2010/main" val="4076749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接下来我来介绍一下 </a:t>
            </a:r>
            <a:r>
              <a:rPr lang="en-US" altLang="zh-CN" dirty="0"/>
              <a:t>Evaluation </a:t>
            </a:r>
            <a:r>
              <a:rPr lang="zh-CN" altLang="en-US" dirty="0"/>
              <a:t>的</a:t>
            </a:r>
            <a:r>
              <a:rPr lang="en-US" altLang="zh-CN" dirty="0"/>
              <a:t>workload</a:t>
            </a:r>
            <a:r>
              <a:rPr lang="zh-CN" altLang="en-US" dirty="0"/>
              <a:t>，在使用</a:t>
            </a:r>
            <a:r>
              <a:rPr lang="en-US" altLang="zh-CN" dirty="0"/>
              <a:t>Linux </a:t>
            </a:r>
            <a:r>
              <a:rPr lang="zh-CN" altLang="en-US" dirty="0"/>
              <a:t>存储栈的情况下，本文主要选取了</a:t>
            </a:r>
            <a:r>
              <a:rPr lang="en-US" altLang="zh-CN" dirty="0"/>
              <a:t>FIO</a:t>
            </a:r>
            <a:r>
              <a:rPr lang="zh-CN" altLang="en-US" dirty="0"/>
              <a:t>来作为测试工具，当然后续也会给出一个 </a:t>
            </a:r>
            <a:r>
              <a:rPr lang="en-US" altLang="zh-CN" dirty="0"/>
              <a:t>rocksdb </a:t>
            </a:r>
            <a:r>
              <a:rPr lang="zh-CN" altLang="en-US" dirty="0"/>
              <a:t>的实验来说明</a:t>
            </a:r>
            <a:r>
              <a:rPr lang="en-US" altLang="zh-CN" dirty="0"/>
              <a:t>blk-switch</a:t>
            </a:r>
            <a:r>
              <a:rPr lang="zh-CN" altLang="en-US" dirty="0"/>
              <a:t>在现实场景下的效果，在使用</a:t>
            </a:r>
            <a:r>
              <a:rPr lang="en-US" altLang="zh-CN" dirty="0"/>
              <a:t>SPDK</a:t>
            </a:r>
            <a:r>
              <a:rPr lang="zh-CN" altLang="en-US" dirty="0"/>
              <a:t>存储栈时，使用的是其默认的测试工具 </a:t>
            </a:r>
            <a:r>
              <a:rPr lang="en-US" altLang="zh-CN" dirty="0"/>
              <a:t>perf</a:t>
            </a:r>
            <a:r>
              <a:rPr lang="zh-CN" altLang="en-US" dirty="0"/>
              <a:t>。</a:t>
            </a:r>
            <a:endParaRPr lang="en-US" altLang="zh-CN" dirty="0"/>
          </a:p>
          <a:p>
            <a:endParaRPr lang="en-US" altLang="zh-CN" dirty="0"/>
          </a:p>
          <a:p>
            <a:r>
              <a:rPr lang="zh-CN" altLang="en-US" dirty="0"/>
              <a:t>对于用</a:t>
            </a:r>
            <a:r>
              <a:rPr lang="en-US" altLang="zh-CN" dirty="0"/>
              <a:t>FIO</a:t>
            </a:r>
            <a:r>
              <a:rPr lang="zh-CN" altLang="en-US" dirty="0"/>
              <a:t>或</a:t>
            </a:r>
            <a:r>
              <a:rPr lang="en-US" altLang="zh-CN" dirty="0"/>
              <a:t>Perf</a:t>
            </a:r>
            <a:r>
              <a:rPr lang="zh-CN" altLang="en-US" dirty="0"/>
              <a:t>模拟的</a:t>
            </a:r>
            <a:r>
              <a:rPr lang="en-US" altLang="zh-CN" dirty="0"/>
              <a:t>app</a:t>
            </a:r>
            <a:r>
              <a:rPr lang="zh-CN" altLang="en-US" dirty="0"/>
              <a:t>，设置</a:t>
            </a:r>
            <a:r>
              <a:rPr lang="en-US" altLang="zh-CN" dirty="0"/>
              <a:t>L-app</a:t>
            </a:r>
            <a:r>
              <a:rPr lang="zh-CN" altLang="en-US" dirty="0"/>
              <a:t> </a:t>
            </a:r>
            <a:r>
              <a:rPr lang="en-US" altLang="zh-CN" dirty="0"/>
              <a:t>IO-size</a:t>
            </a:r>
            <a:r>
              <a:rPr lang="zh-CN" altLang="en-US" dirty="0"/>
              <a:t>为</a:t>
            </a:r>
            <a:r>
              <a:rPr lang="en-US" altLang="zh-CN" dirty="0"/>
              <a:t>4KB</a:t>
            </a:r>
            <a:r>
              <a:rPr lang="zh-CN" altLang="en-US" dirty="0"/>
              <a:t>，</a:t>
            </a:r>
            <a:r>
              <a:rPr lang="en-US" altLang="zh-CN" dirty="0" err="1"/>
              <a:t>iodepth</a:t>
            </a:r>
            <a:r>
              <a:rPr lang="en-US" altLang="zh-CN" dirty="0"/>
              <a:t> </a:t>
            </a:r>
            <a:r>
              <a:rPr lang="zh-CN" altLang="en-US" dirty="0"/>
              <a:t>为</a:t>
            </a:r>
            <a:r>
              <a:rPr lang="en-US" altLang="zh-CN" dirty="0"/>
              <a:t>1</a:t>
            </a:r>
            <a:r>
              <a:rPr lang="zh-CN" altLang="en-US" dirty="0"/>
              <a:t>，而</a:t>
            </a:r>
            <a:r>
              <a:rPr lang="en-US" altLang="zh-CN" dirty="0"/>
              <a:t>T-app</a:t>
            </a:r>
            <a:r>
              <a:rPr lang="zh-CN" altLang="en-US" dirty="0"/>
              <a:t> 在不同场景下设置的</a:t>
            </a:r>
            <a:r>
              <a:rPr lang="en-US" altLang="zh-CN" dirty="0"/>
              <a:t>io size</a:t>
            </a:r>
            <a:r>
              <a:rPr lang="zh-CN" altLang="en-US" dirty="0"/>
              <a:t>与</a:t>
            </a:r>
            <a:r>
              <a:rPr lang="en-US" altLang="zh-CN" dirty="0"/>
              <a:t>io depth</a:t>
            </a:r>
            <a:r>
              <a:rPr lang="zh-CN" altLang="en-US" dirty="0"/>
              <a:t>不同，这是为了让每个系统运行在</a:t>
            </a:r>
            <a:r>
              <a:rPr lang="en-US" altLang="zh-CN" dirty="0" err="1"/>
              <a:t>throupt</a:t>
            </a:r>
            <a:r>
              <a:rPr lang="en-US" altLang="zh-CN" dirty="0"/>
              <a:t> </a:t>
            </a:r>
            <a:r>
              <a:rPr lang="zh-CN" altLang="en-US" dirty="0"/>
              <a:t>与 延迟的拐点上。</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37</a:t>
            </a:fld>
            <a:endParaRPr kumimoji="1" lang="zh-CN" altLang="en-US"/>
          </a:p>
        </p:txBody>
      </p:sp>
    </p:spTree>
    <p:extLst>
      <p:ext uri="{BB962C8B-B14F-4D97-AF65-F5344CB8AC3E}">
        <p14:creationId xmlns:p14="http://schemas.microsoft.com/office/powerpoint/2010/main" val="1912900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这是在远程</a:t>
            </a:r>
            <a:r>
              <a:rPr lang="en-US" altLang="zh-CN" dirty="0"/>
              <a:t>memory</a:t>
            </a:r>
            <a:r>
              <a:rPr lang="zh-CN" altLang="en-US" dirty="0"/>
              <a:t>上的测试结果，在本次实验中，模拟了</a:t>
            </a:r>
            <a:r>
              <a:rPr lang="en-US" altLang="zh-CN" dirty="0"/>
              <a:t>6</a:t>
            </a:r>
            <a:r>
              <a:rPr lang="zh-CN" altLang="en-US" dirty="0"/>
              <a:t>个</a:t>
            </a:r>
            <a:r>
              <a:rPr lang="en-US" altLang="zh-CN" dirty="0"/>
              <a:t>T-app</a:t>
            </a:r>
            <a:r>
              <a:rPr lang="zh-CN" altLang="en-US" dirty="0"/>
              <a:t>分别在每个核上，通过变化</a:t>
            </a:r>
            <a:r>
              <a:rPr lang="en-US" altLang="zh-CN" dirty="0"/>
              <a:t>L-app</a:t>
            </a:r>
            <a:r>
              <a:rPr lang="zh-CN" altLang="en-US" dirty="0"/>
              <a:t>的数量（每个</a:t>
            </a:r>
            <a:r>
              <a:rPr lang="en-US" altLang="zh-CN" dirty="0"/>
              <a:t>Lapp</a:t>
            </a:r>
            <a:r>
              <a:rPr lang="zh-CN" altLang="en-US" dirty="0"/>
              <a:t>设置一个线程）来测试</a:t>
            </a:r>
            <a:r>
              <a:rPr lang="en-US" altLang="zh-CN" dirty="0"/>
              <a:t>L-app</a:t>
            </a:r>
            <a:r>
              <a:rPr lang="zh-CN" altLang="en-US" dirty="0"/>
              <a:t>的延迟，与总吞吐量和</a:t>
            </a:r>
            <a:r>
              <a:rPr lang="en-US" altLang="zh-CN" dirty="0" err="1"/>
              <a:t>throupt</a:t>
            </a:r>
            <a:r>
              <a:rPr lang="en-US" altLang="zh-CN" dirty="0"/>
              <a:t> per core</a:t>
            </a:r>
            <a:r>
              <a:rPr lang="zh-CN" altLang="en-US" dirty="0"/>
              <a:t>，图中横坐标均为</a:t>
            </a:r>
            <a:r>
              <a:rPr lang="en-US" altLang="zh-CN" dirty="0"/>
              <a:t>Lapp</a:t>
            </a:r>
            <a:r>
              <a:rPr lang="zh-CN" altLang="en-US" dirty="0"/>
              <a:t>的数量，</a:t>
            </a:r>
            <a:endParaRPr lang="en-US" altLang="zh-CN" dirty="0"/>
          </a:p>
          <a:p>
            <a:endParaRPr lang="en-US" altLang="zh-CN" dirty="0"/>
          </a:p>
          <a:p>
            <a:r>
              <a:rPr lang="zh-CN" altLang="en-US" dirty="0"/>
              <a:t>首先我们来看最左边的图，纵坐标表示的是平均延迟，注意纵坐标的刻度是不均匀的，绿色的柱子是 </a:t>
            </a:r>
            <a:r>
              <a:rPr lang="en-US" altLang="zh-CN" dirty="0"/>
              <a:t>blk-switch</a:t>
            </a:r>
            <a:r>
              <a:rPr lang="zh-CN" altLang="en-US" dirty="0"/>
              <a:t>，蓝色的柱子表示原生的</a:t>
            </a:r>
            <a:r>
              <a:rPr lang="en-US" altLang="zh-CN" dirty="0" err="1"/>
              <a:t>linux</a:t>
            </a:r>
            <a:r>
              <a:rPr lang="zh-CN" altLang="en-US" dirty="0"/>
              <a:t>存储栈，</a:t>
            </a:r>
            <a:r>
              <a:rPr lang="en-US" altLang="zh-CN" dirty="0"/>
              <a:t> </a:t>
            </a:r>
            <a:r>
              <a:rPr lang="zh-CN" altLang="en-US" dirty="0"/>
              <a:t>可以看出 </a:t>
            </a:r>
            <a:r>
              <a:rPr lang="en-US" altLang="zh-CN" dirty="0"/>
              <a:t>blk-switch </a:t>
            </a:r>
            <a:r>
              <a:rPr lang="zh-CN" altLang="en-US" dirty="0"/>
              <a:t>的 </a:t>
            </a:r>
            <a:r>
              <a:rPr lang="en-US" altLang="zh-CN" dirty="0" err="1"/>
              <a:t>lapp</a:t>
            </a:r>
            <a:r>
              <a:rPr lang="zh-CN" altLang="en-US" dirty="0"/>
              <a:t>的平均延迟与原生</a:t>
            </a:r>
            <a:r>
              <a:rPr lang="en-US" altLang="zh-CN" dirty="0"/>
              <a:t>Linux</a:t>
            </a:r>
            <a:r>
              <a:rPr lang="zh-CN" altLang="en-US" dirty="0"/>
              <a:t>和</a:t>
            </a:r>
            <a:r>
              <a:rPr lang="en-US" altLang="zh-CN" dirty="0" err="1"/>
              <a:t>spdk</a:t>
            </a:r>
            <a:r>
              <a:rPr lang="zh-CN" altLang="en-US" dirty="0"/>
              <a:t>对比均更低，这里可以发现一个有趣的现象，随着</a:t>
            </a:r>
            <a:r>
              <a:rPr lang="en-US" altLang="zh-CN" dirty="0"/>
              <a:t>L-app</a:t>
            </a:r>
            <a:r>
              <a:rPr lang="zh-CN" altLang="en-US" dirty="0"/>
              <a:t>的增多，平均延迟反而降低，这是因为多个</a:t>
            </a:r>
            <a:r>
              <a:rPr lang="en-US" altLang="zh-CN" dirty="0"/>
              <a:t>Lapp</a:t>
            </a:r>
            <a:r>
              <a:rPr lang="zh-CN" altLang="en-US" dirty="0"/>
              <a:t>会被</a:t>
            </a:r>
            <a:r>
              <a:rPr lang="en-US" altLang="zh-CN" dirty="0"/>
              <a:t>blk-switch</a:t>
            </a:r>
            <a:r>
              <a:rPr lang="zh-CN" altLang="en-US" dirty="0"/>
              <a:t>调度到同一个核上，从而为 </a:t>
            </a:r>
            <a:r>
              <a:rPr lang="en-US" altLang="zh-CN" dirty="0"/>
              <a:t>Jumbo frames </a:t>
            </a:r>
            <a:r>
              <a:rPr lang="zh-CN" altLang="en-US" dirty="0"/>
              <a:t>提供更多的优化机会，因此平均延迟会更低。</a:t>
            </a:r>
            <a:endParaRPr lang="en-US" altLang="zh-CN" dirty="0"/>
          </a:p>
          <a:p>
            <a:endParaRPr lang="en-US" altLang="zh-CN" dirty="0"/>
          </a:p>
          <a:p>
            <a:r>
              <a:rPr lang="zh-CN" altLang="en-US" dirty="0"/>
              <a:t>右边的图分别展示了总的</a:t>
            </a:r>
            <a:r>
              <a:rPr lang="en-US" altLang="zh-CN" dirty="0"/>
              <a:t>throughput</a:t>
            </a:r>
            <a:r>
              <a:rPr lang="zh-CN" altLang="en-US" dirty="0"/>
              <a:t>，与</a:t>
            </a:r>
            <a:r>
              <a:rPr lang="en-US" altLang="zh-CN" dirty="0" err="1"/>
              <a:t>throuput</a:t>
            </a:r>
            <a:r>
              <a:rPr lang="en-US" altLang="zh-CN" dirty="0"/>
              <a:t> per core</a:t>
            </a:r>
            <a:r>
              <a:rPr lang="zh-CN" altLang="en-US" dirty="0"/>
              <a:t>， 可以看出相对于原生</a:t>
            </a:r>
            <a:r>
              <a:rPr lang="en-US" altLang="zh-CN" dirty="0"/>
              <a:t>Linux</a:t>
            </a:r>
            <a:r>
              <a:rPr lang="zh-CN" altLang="en-US" dirty="0"/>
              <a:t>，</a:t>
            </a:r>
            <a:r>
              <a:rPr lang="en-US" altLang="zh-CN" dirty="0"/>
              <a:t>blk-switch</a:t>
            </a:r>
            <a:r>
              <a:rPr lang="zh-CN" altLang="en-US" dirty="0"/>
              <a:t>的吞吐量只降低了一点点依然保持了高吞吐量。</a:t>
            </a:r>
            <a:r>
              <a:rPr lang="en-US" altLang="zh-CN" dirty="0"/>
              <a:t>Spdk</a:t>
            </a:r>
            <a:r>
              <a:rPr lang="zh-CN" altLang="en-US" dirty="0"/>
              <a:t>在吞吐量上的变换，在</a:t>
            </a:r>
            <a:r>
              <a:rPr lang="en-US" altLang="zh-CN" dirty="0"/>
              <a:t>motivation</a:t>
            </a:r>
            <a:r>
              <a:rPr lang="zh-CN" altLang="en-US" dirty="0"/>
              <a:t>部分已经提过，在此不再叙述。</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38</a:t>
            </a:fld>
            <a:endParaRPr kumimoji="1" lang="zh-CN" altLang="en-US"/>
          </a:p>
        </p:txBody>
      </p:sp>
    </p:spTree>
    <p:extLst>
      <p:ext uri="{BB962C8B-B14F-4D97-AF65-F5344CB8AC3E}">
        <p14:creationId xmlns:p14="http://schemas.microsoft.com/office/powerpoint/2010/main" val="2028357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这是重复了前一页的实验，不过将远程内存换成了远程</a:t>
            </a:r>
            <a:r>
              <a:rPr lang="en-US" altLang="zh-CN" dirty="0"/>
              <a:t>SSD</a:t>
            </a:r>
            <a:r>
              <a:rPr lang="zh-CN" altLang="en-US" dirty="0"/>
              <a:t>，可以看到由于</a:t>
            </a:r>
            <a:r>
              <a:rPr lang="en-US" altLang="zh-CN" dirty="0"/>
              <a:t>SSD</a:t>
            </a:r>
            <a:r>
              <a:rPr lang="zh-CN" altLang="en-US" dirty="0"/>
              <a:t>的延迟较高，掩盖了</a:t>
            </a:r>
            <a:r>
              <a:rPr lang="en-US" altLang="zh-CN" dirty="0"/>
              <a:t>blk-switch</a:t>
            </a:r>
            <a:r>
              <a:rPr lang="zh-CN" altLang="en-US" dirty="0"/>
              <a:t>的在延迟上带来的优化。</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39</a:t>
            </a:fld>
            <a:endParaRPr kumimoji="1" lang="zh-CN" altLang="en-US"/>
          </a:p>
        </p:txBody>
      </p:sp>
    </p:spTree>
    <p:extLst>
      <p:ext uri="{BB962C8B-B14F-4D97-AF65-F5344CB8AC3E}">
        <p14:creationId xmlns:p14="http://schemas.microsoft.com/office/powerpoint/2010/main" val="401510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在本部分，我将给大家介绍现有的最新的两个存储栈的技术，</a:t>
            </a:r>
            <a:r>
              <a:rPr lang="en-US" altLang="zh-CN" dirty="0"/>
              <a:t>Linux </a:t>
            </a:r>
            <a:r>
              <a:rPr lang="zh-CN" altLang="en-US" dirty="0"/>
              <a:t>存储栈与基于轮询的用户态存储栈：</a:t>
            </a:r>
            <a:r>
              <a:rPr lang="en-US" altLang="zh-CN" dirty="0"/>
              <a:t>SPDK</a:t>
            </a:r>
            <a:r>
              <a:rPr lang="zh-CN" altLang="en-US" dirty="0"/>
              <a:t>，这也是</a:t>
            </a:r>
            <a:r>
              <a:rPr lang="en-US" altLang="zh-CN" dirty="0"/>
              <a:t>Evaluation</a:t>
            </a:r>
            <a:r>
              <a:rPr lang="zh-CN" altLang="en-US" dirty="0"/>
              <a:t>部分本文对比的</a:t>
            </a:r>
            <a:r>
              <a:rPr lang="en-US" altLang="zh-CN" dirty="0"/>
              <a:t>baseline</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a:t>
            </a:fld>
            <a:endParaRPr kumimoji="1" lang="zh-CN" altLang="en-US"/>
          </a:p>
        </p:txBody>
      </p:sp>
    </p:spTree>
    <p:extLst>
      <p:ext uri="{BB962C8B-B14F-4D97-AF65-F5344CB8AC3E}">
        <p14:creationId xmlns:p14="http://schemas.microsoft.com/office/powerpoint/2010/main" val="260587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这里给出了在远程内存测试时，三种存储栈的</a:t>
            </a:r>
            <a:r>
              <a:rPr lang="en-US" altLang="zh-CN" dirty="0"/>
              <a:t>Lapp</a:t>
            </a:r>
            <a:r>
              <a:rPr lang="zh-CN" altLang="en-US" dirty="0"/>
              <a:t>的尾延迟情况，其中</a:t>
            </a:r>
            <a:r>
              <a:rPr lang="en-US" altLang="zh-CN" dirty="0"/>
              <a:t>single thread</a:t>
            </a:r>
            <a:r>
              <a:rPr lang="zh-CN" altLang="en-US" dirty="0"/>
              <a:t>与</a:t>
            </a:r>
            <a:r>
              <a:rPr lang="en-US" altLang="zh-CN" dirty="0"/>
              <a:t>multi thread</a:t>
            </a:r>
            <a:r>
              <a:rPr lang="zh-CN" altLang="en-US" dirty="0"/>
              <a:t>分别指的是</a:t>
            </a:r>
            <a:r>
              <a:rPr lang="en-US" altLang="zh-CN" dirty="0"/>
              <a:t>L-app</a:t>
            </a:r>
            <a:r>
              <a:rPr lang="zh-CN" altLang="en-US" dirty="0"/>
              <a:t>的线程数量，这里的纵坐标同样是不均匀的，可以看出</a:t>
            </a:r>
            <a:r>
              <a:rPr lang="en-US" altLang="zh-CN" dirty="0"/>
              <a:t>blk-switch</a:t>
            </a:r>
            <a:r>
              <a:rPr lang="zh-CN" altLang="en-US" dirty="0"/>
              <a:t>对尾延迟的改善非常大，</a:t>
            </a:r>
            <a:r>
              <a:rPr lang="en-US" altLang="zh-CN" dirty="0" err="1"/>
              <a:t>lapp</a:t>
            </a:r>
            <a:r>
              <a:rPr lang="zh-CN" altLang="en-US" dirty="0"/>
              <a:t>在时间片的尾部提交无法被处理导致了</a:t>
            </a:r>
            <a:r>
              <a:rPr lang="en-US" altLang="zh-CN" dirty="0" err="1"/>
              <a:t>spdk</a:t>
            </a:r>
            <a:r>
              <a:rPr lang="zh-CN" altLang="en-US" dirty="0"/>
              <a:t>的尾延迟特别高。</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40</a:t>
            </a:fld>
            <a:endParaRPr kumimoji="1" lang="zh-CN" altLang="en-US"/>
          </a:p>
        </p:txBody>
      </p:sp>
    </p:spTree>
    <p:extLst>
      <p:ext uri="{BB962C8B-B14F-4D97-AF65-F5344CB8AC3E}">
        <p14:creationId xmlns:p14="http://schemas.microsoft.com/office/powerpoint/2010/main" val="1945098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i="0" u="none" strike="noStrike" baseline="0" dirty="0">
                <a:latin typeface="NimbusRomNo9L-Regu"/>
              </a:rPr>
              <a:t>这个实验是展示</a:t>
            </a:r>
            <a:r>
              <a:rPr lang="en-US" altLang="zh-CN" sz="1800" b="0" i="0" u="none" strike="noStrike" baseline="0" dirty="0">
                <a:latin typeface="NimbusRomNo9L-Regu"/>
              </a:rPr>
              <a:t>blk-switch</a:t>
            </a:r>
            <a:r>
              <a:rPr lang="zh-CN" altLang="en-US" sz="1800" b="0" i="0" u="none" strike="noStrike" baseline="0" dirty="0">
                <a:latin typeface="NimbusRomNo9L-Regu"/>
              </a:rPr>
              <a:t>在</a:t>
            </a:r>
            <a:r>
              <a:rPr lang="en-US" altLang="zh-CN" sz="1800" b="0" i="0" u="none" strike="noStrike" baseline="0" dirty="0">
                <a:latin typeface="NimbusRomNo9L-Regu"/>
              </a:rPr>
              <a:t>T-app</a:t>
            </a:r>
            <a:r>
              <a:rPr lang="zh-CN" altLang="en-US" sz="1800" b="0" i="0" u="none" strike="noStrike" baseline="0" dirty="0">
                <a:latin typeface="NimbusRomNo9L-Regu"/>
              </a:rPr>
              <a:t>负载增加的时候的性能变化，由于开启了</a:t>
            </a:r>
            <a:r>
              <a:rPr lang="en-US" altLang="zh-CN" sz="1800" b="0" i="0" u="none" strike="noStrike" baseline="0" dirty="0">
                <a:latin typeface="NimbusRomNo9L-Regu"/>
              </a:rPr>
              <a:t>TSO/GRO </a:t>
            </a:r>
            <a:r>
              <a:rPr lang="zh-CN" altLang="en-US" sz="1800" b="0" i="0" u="none" strike="noStrike" baseline="0" dirty="0">
                <a:latin typeface="NimbusRomNo9L-Regu"/>
              </a:rPr>
              <a:t>巨型帧优化，改变</a:t>
            </a:r>
            <a:r>
              <a:rPr lang="en-US" altLang="zh-CN" sz="1800" b="0" i="0" u="none" strike="noStrike" baseline="0" dirty="0">
                <a:latin typeface="NimbusRomNo9L-Regu"/>
              </a:rPr>
              <a:t>T-app io size</a:t>
            </a:r>
            <a:r>
              <a:rPr lang="zh-CN" altLang="en-US" sz="1800" b="0" i="0" u="none" strike="noStrike" baseline="0" dirty="0">
                <a:latin typeface="NimbusRomNo9L-Regu"/>
              </a:rPr>
              <a:t>或 </a:t>
            </a:r>
            <a:r>
              <a:rPr lang="en-US" altLang="zh-CN" sz="1800" b="0" i="0" u="none" strike="noStrike" baseline="0" dirty="0">
                <a:latin typeface="NimbusRomNo9L-Regu"/>
              </a:rPr>
              <a:t>io depth</a:t>
            </a:r>
            <a:r>
              <a:rPr lang="zh-CN" altLang="en-US" sz="1800" b="0" i="0" u="none" strike="noStrike" baseline="0" dirty="0">
                <a:latin typeface="NimbusRomNo9L-Regu"/>
              </a:rPr>
              <a:t>的影响一样，因此固定</a:t>
            </a:r>
            <a:r>
              <a:rPr lang="en-US" altLang="zh-CN" sz="1800" b="0" i="0" u="none" strike="noStrike" baseline="0" dirty="0">
                <a:latin typeface="NimbusRomNo9L-Regu"/>
              </a:rPr>
              <a:t>io size</a:t>
            </a:r>
            <a:r>
              <a:rPr lang="zh-CN" altLang="en-US" sz="1800" b="0" i="0" u="none" strike="noStrike" baseline="0" dirty="0">
                <a:latin typeface="NimbusRomNo9L-Regu"/>
              </a:rPr>
              <a:t>在</a:t>
            </a:r>
            <a:r>
              <a:rPr lang="en-US" altLang="zh-CN" sz="1800" b="0" i="0" u="none" strike="noStrike" baseline="0" dirty="0">
                <a:latin typeface="NimbusRomNo9L-Regu"/>
              </a:rPr>
              <a:t>64kb</a:t>
            </a:r>
            <a:r>
              <a:rPr lang="zh-CN" altLang="en-US" sz="1800" b="0" i="0" u="none" strike="noStrike" baseline="0" dirty="0">
                <a:latin typeface="NimbusRomNo9L-Regu"/>
              </a:rPr>
              <a:t>，并改变</a:t>
            </a:r>
            <a:r>
              <a:rPr lang="en-US" altLang="zh-CN" sz="1800" b="0" i="0" u="none" strike="noStrike" baseline="0" dirty="0">
                <a:latin typeface="NimbusRomNo9L-Regu"/>
              </a:rPr>
              <a:t>T-app</a:t>
            </a:r>
            <a:r>
              <a:rPr lang="zh-CN" altLang="en-US" sz="1800" b="0" i="0" u="none" strike="noStrike" baseline="0" dirty="0">
                <a:latin typeface="NimbusRomNo9L-Regu"/>
              </a:rPr>
              <a:t>的</a:t>
            </a:r>
            <a:r>
              <a:rPr lang="en-US" altLang="zh-CN" sz="1800" b="0" i="0" u="none" strike="noStrike" baseline="0" dirty="0">
                <a:latin typeface="NimbusRomNo9L-Regu"/>
              </a:rPr>
              <a:t>io depth</a:t>
            </a:r>
            <a:r>
              <a:rPr lang="zh-CN" altLang="en-US" sz="1800" b="0" i="0" u="none" strike="noStrike" baseline="0" dirty="0">
                <a:latin typeface="NimbusRomNo9L-Regu"/>
              </a:rPr>
              <a:t>，可以看出由于</a:t>
            </a:r>
            <a:r>
              <a:rPr lang="en-US" altLang="zh-CN" sz="1800" b="0" i="0" u="none" strike="noStrike" baseline="0" dirty="0">
                <a:latin typeface="NimbusRomNo9L-Regu"/>
              </a:rPr>
              <a:t>blk-switch</a:t>
            </a:r>
            <a:r>
              <a:rPr lang="zh-CN" altLang="en-US" sz="1800" b="0" i="0" u="none" strike="noStrike" baseline="0" dirty="0">
                <a:latin typeface="NimbusRomNo9L-Regu"/>
              </a:rPr>
              <a:t>仍然可以维持低延迟。这里增加 </a:t>
            </a:r>
            <a:r>
              <a:rPr lang="en-US" altLang="zh-CN" sz="1800" b="0" i="0" u="none" strike="noStrike" baseline="0" dirty="0" err="1">
                <a:latin typeface="NimbusRomNo9L-Regu"/>
              </a:rPr>
              <a:t>Tapp</a:t>
            </a:r>
            <a:r>
              <a:rPr lang="en-US" altLang="zh-CN" sz="1800" b="0" i="0" u="none" strike="noStrike" baseline="0" dirty="0">
                <a:latin typeface="NimbusRomNo9L-Regu"/>
              </a:rPr>
              <a:t> </a:t>
            </a:r>
            <a:r>
              <a:rPr lang="en-US" altLang="zh-CN" sz="1800" b="0" i="0" u="none" strike="noStrike" baseline="0" dirty="0" err="1">
                <a:latin typeface="NimbusRomNo9L-Regu"/>
              </a:rPr>
              <a:t>iodepth</a:t>
            </a:r>
            <a:r>
              <a:rPr lang="zh-CN" altLang="en-US" sz="1800" b="0" i="0" u="none" strike="noStrike" baseline="0" dirty="0">
                <a:latin typeface="NimbusRomNo9L-Regu"/>
              </a:rPr>
              <a:t>但是 </a:t>
            </a:r>
            <a:r>
              <a:rPr lang="en-US" altLang="zh-CN" sz="1800" b="0" i="0" u="none" strike="noStrike" baseline="0" dirty="0" err="1">
                <a:latin typeface="NimbusRomNo9L-Regu"/>
              </a:rPr>
              <a:t>lapp</a:t>
            </a:r>
            <a:r>
              <a:rPr lang="en-US" altLang="zh-CN" sz="1800" b="0" i="0" u="none" strike="noStrike" baseline="0" dirty="0">
                <a:latin typeface="NimbusRomNo9L-Regu"/>
              </a:rPr>
              <a:t> </a:t>
            </a:r>
            <a:r>
              <a:rPr lang="zh-CN" altLang="en-US" sz="1800" b="0" i="0" u="none" strike="noStrike" baseline="0" dirty="0">
                <a:latin typeface="NimbusRomNo9L-Regu"/>
              </a:rPr>
              <a:t>延迟降低的原理是因为更高的</a:t>
            </a:r>
            <a:r>
              <a:rPr lang="en-US" altLang="zh-CN" sz="1800" b="0" i="0" u="none" strike="noStrike" baseline="0" dirty="0">
                <a:latin typeface="NimbusRomNo9L-Regu"/>
              </a:rPr>
              <a:t>T-app</a:t>
            </a:r>
            <a:r>
              <a:rPr lang="zh-CN" altLang="en-US" sz="1800" b="0" i="0" u="none" strike="noStrike" baseline="0" dirty="0">
                <a:latin typeface="NimbusRomNo9L-Regu"/>
              </a:rPr>
              <a:t>负载可以导致多个</a:t>
            </a:r>
            <a:r>
              <a:rPr lang="en-US" altLang="zh-CN" sz="1800" b="0" i="0" u="none" strike="noStrike" baseline="0" dirty="0">
                <a:latin typeface="NimbusRomNo9L-Regu"/>
              </a:rPr>
              <a:t>Lapp</a:t>
            </a:r>
            <a:r>
              <a:rPr lang="zh-CN" altLang="en-US" sz="1800" b="0" i="0" u="none" strike="noStrike" baseline="0" dirty="0">
                <a:latin typeface="NimbusRomNo9L-Regu"/>
              </a:rPr>
              <a:t>的迁移到同一个核上，</a:t>
            </a:r>
            <a:r>
              <a:rPr lang="zh-CN" altLang="en-US" sz="1800" dirty="0"/>
              <a:t>从而为 </a:t>
            </a:r>
            <a:r>
              <a:rPr lang="en-US" altLang="zh-CN" sz="1800" dirty="0"/>
              <a:t>Jumbo frames </a:t>
            </a:r>
            <a:r>
              <a:rPr lang="zh-CN" altLang="en-US" sz="1800" dirty="0"/>
              <a:t>提供更多的优化机会，导致平均延迟更低。可以看出</a:t>
            </a:r>
            <a:r>
              <a:rPr lang="en-US" altLang="zh-CN" sz="1800" dirty="0"/>
              <a:t>T-app</a:t>
            </a:r>
            <a:r>
              <a:rPr lang="zh-CN" altLang="en-US" sz="1800" dirty="0"/>
              <a:t>变化负载的时候</a:t>
            </a:r>
            <a:r>
              <a:rPr lang="en-US" altLang="zh-CN" sz="1800" dirty="0"/>
              <a:t>blk-switch</a:t>
            </a:r>
            <a:r>
              <a:rPr lang="zh-CN" altLang="en-US" sz="1800" dirty="0"/>
              <a:t>仍然可以实现比较好的效果。</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41</a:t>
            </a:fld>
            <a:endParaRPr kumimoji="1" lang="zh-CN" altLang="en-US"/>
          </a:p>
        </p:txBody>
      </p:sp>
    </p:spTree>
    <p:extLst>
      <p:ext uri="{BB962C8B-B14F-4D97-AF65-F5344CB8AC3E}">
        <p14:creationId xmlns:p14="http://schemas.microsoft.com/office/powerpoint/2010/main" val="3382416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这个实验展示了</a:t>
            </a:r>
            <a:r>
              <a:rPr lang="en-US" altLang="zh-CN" dirty="0"/>
              <a:t>blk-switch</a:t>
            </a:r>
            <a:r>
              <a:rPr lang="zh-CN" altLang="en-US" dirty="0"/>
              <a:t>在随核数扩展的情况。设定</a:t>
            </a:r>
            <a:r>
              <a:rPr lang="en-US" altLang="zh-CN" dirty="0"/>
              <a:t>L-app</a:t>
            </a:r>
            <a:r>
              <a:rPr lang="zh-CN" altLang="en-US" dirty="0"/>
              <a:t>与</a:t>
            </a:r>
            <a:r>
              <a:rPr lang="en-US" altLang="zh-CN" dirty="0"/>
              <a:t>T-app</a:t>
            </a:r>
            <a:r>
              <a:rPr lang="zh-CN" altLang="en-US" dirty="0"/>
              <a:t>的数量分别等于核数。</a:t>
            </a:r>
            <a:endParaRPr lang="en-US" altLang="zh-CN" dirty="0"/>
          </a:p>
          <a:p>
            <a:endParaRPr lang="en-US" altLang="zh-CN" dirty="0"/>
          </a:p>
          <a:p>
            <a:r>
              <a:rPr lang="zh-CN" altLang="en-US" dirty="0"/>
              <a:t>从吞吐量的结果可以看出在</a:t>
            </a:r>
            <a:r>
              <a:rPr lang="en-US" altLang="zh-CN" dirty="0"/>
              <a:t>core</a:t>
            </a:r>
            <a:r>
              <a:rPr lang="zh-CN" altLang="en-US" dirty="0"/>
              <a:t>数量为</a:t>
            </a:r>
            <a:r>
              <a:rPr lang="en-US" altLang="zh-CN" dirty="0"/>
              <a:t>7</a:t>
            </a:r>
            <a:r>
              <a:rPr lang="zh-CN" altLang="en-US" dirty="0"/>
              <a:t>或者更高的时候，瓶颈转移到了网络的带宽。因此为了探究</a:t>
            </a:r>
            <a:r>
              <a:rPr lang="en-US" altLang="zh-CN" dirty="0"/>
              <a:t>blk-switch</a:t>
            </a:r>
            <a:r>
              <a:rPr lang="zh-CN" altLang="en-US" dirty="0"/>
              <a:t>随核数的可扩展性。</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在</a:t>
            </a:r>
            <a:r>
              <a:rPr lang="en-US" altLang="zh-CN" dirty="0"/>
              <a:t>core</a:t>
            </a:r>
            <a:r>
              <a:rPr lang="zh-CN" altLang="en-US" dirty="0"/>
              <a:t>数量为</a:t>
            </a:r>
            <a:r>
              <a:rPr lang="en-US" altLang="zh-CN" dirty="0"/>
              <a:t>1</a:t>
            </a:r>
            <a:r>
              <a:rPr lang="zh-CN" altLang="en-US" dirty="0"/>
              <a:t>的时候</a:t>
            </a:r>
            <a:r>
              <a:rPr lang="en-US" altLang="zh-CN" dirty="0"/>
              <a:t>blk-switch</a:t>
            </a:r>
            <a:r>
              <a:rPr lang="zh-CN" altLang="en-US" dirty="0"/>
              <a:t>由于设置了优先级因此吞吐量降低很多，</a:t>
            </a:r>
            <a:r>
              <a:rPr lang="en-US" altLang="zh-CN" dirty="0"/>
              <a:t>core</a:t>
            </a:r>
            <a:r>
              <a:rPr lang="zh-CN" altLang="en-US" dirty="0"/>
              <a:t>数量少的时候</a:t>
            </a:r>
            <a:r>
              <a:rPr lang="en-US" altLang="zh-CN" dirty="0"/>
              <a:t>L-app</a:t>
            </a:r>
            <a:r>
              <a:rPr lang="zh-CN" altLang="en-US" dirty="0"/>
              <a:t>的核的利用率不足因此吞吐量不高，随着</a:t>
            </a:r>
            <a:r>
              <a:rPr lang="en-US" altLang="zh-CN" dirty="0"/>
              <a:t>core</a:t>
            </a:r>
            <a:r>
              <a:rPr lang="zh-CN" altLang="en-US" dirty="0"/>
              <a:t>数量增加，在迁移</a:t>
            </a:r>
            <a:r>
              <a:rPr lang="en-US" altLang="zh-CN" dirty="0"/>
              <a:t>app</a:t>
            </a:r>
            <a:r>
              <a:rPr lang="zh-CN" altLang="en-US" dirty="0"/>
              <a:t>后，通过减少</a:t>
            </a:r>
            <a:r>
              <a:rPr lang="en-US" altLang="zh-CN" dirty="0"/>
              <a:t>T-app</a:t>
            </a:r>
            <a:r>
              <a:rPr lang="zh-CN" altLang="en-US" dirty="0"/>
              <a:t>与</a:t>
            </a:r>
            <a:r>
              <a:rPr lang="en-US" altLang="zh-CN" dirty="0"/>
              <a:t>L-app</a:t>
            </a:r>
            <a:r>
              <a:rPr lang="zh-CN" altLang="en-US" dirty="0"/>
              <a:t>的竞争减少上下文切换的开销抵消了</a:t>
            </a:r>
            <a:r>
              <a:rPr lang="en-US" altLang="zh-CN" dirty="0" err="1"/>
              <a:t>cpu</a:t>
            </a:r>
            <a:r>
              <a:rPr lang="zh-CN" altLang="en-US" dirty="0"/>
              <a:t>利用率不足的问题，吞吐量损失较小，在</a:t>
            </a:r>
            <a:r>
              <a:rPr lang="en-US" altLang="zh-CN" dirty="0"/>
              <a:t>7</a:t>
            </a:r>
            <a:r>
              <a:rPr lang="zh-CN" altLang="en-US" dirty="0"/>
              <a:t>个</a:t>
            </a:r>
            <a:r>
              <a:rPr lang="en-US" altLang="zh-CN" dirty="0"/>
              <a:t>core</a:t>
            </a:r>
            <a:r>
              <a:rPr lang="zh-CN" altLang="en-US" dirty="0"/>
              <a:t>的时候吃满网络带宽，</a:t>
            </a:r>
            <a:endParaRPr lang="en-US" altLang="zh-CN" dirty="0"/>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42</a:t>
            </a:fld>
            <a:endParaRPr kumimoji="1" lang="zh-CN" altLang="en-US"/>
          </a:p>
        </p:txBody>
      </p:sp>
    </p:spTree>
    <p:extLst>
      <p:ext uri="{BB962C8B-B14F-4D97-AF65-F5344CB8AC3E}">
        <p14:creationId xmlns:p14="http://schemas.microsoft.com/office/powerpoint/2010/main" val="164677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这里展示了给出</a:t>
            </a:r>
            <a:r>
              <a:rPr lang="en-US" altLang="zh-CN" dirty="0"/>
              <a:t>200 </a:t>
            </a:r>
            <a:r>
              <a:rPr lang="en-US" altLang="zh-CN" dirty="0" err="1"/>
              <a:t>gb</a:t>
            </a:r>
            <a:r>
              <a:rPr lang="zh-CN" altLang="en-US" dirty="0"/>
              <a:t>网络带宽的情况，实验设置了</a:t>
            </a:r>
            <a:r>
              <a:rPr lang="en-US" altLang="zh-CN" dirty="0"/>
              <a:t>16</a:t>
            </a:r>
            <a:r>
              <a:rPr lang="zh-CN" altLang="en-US" dirty="0"/>
              <a:t>个</a:t>
            </a:r>
            <a:r>
              <a:rPr lang="en-US" altLang="zh-CN" dirty="0"/>
              <a:t>L-app</a:t>
            </a:r>
            <a:r>
              <a:rPr lang="zh-CN" altLang="en-US" dirty="0"/>
              <a:t>与</a:t>
            </a:r>
            <a:r>
              <a:rPr lang="en-US" altLang="zh-CN" dirty="0"/>
              <a:t>16</a:t>
            </a:r>
            <a:r>
              <a:rPr lang="zh-CN" altLang="en-US" dirty="0"/>
              <a:t>个</a:t>
            </a:r>
            <a:r>
              <a:rPr lang="en-US" altLang="zh-CN" dirty="0"/>
              <a:t>T-app</a:t>
            </a:r>
            <a:r>
              <a:rPr lang="zh-CN" altLang="en-US" dirty="0"/>
              <a:t>，在这种情况下可以看出 </a:t>
            </a:r>
            <a:r>
              <a:rPr lang="en-US" altLang="zh-CN" dirty="0"/>
              <a:t>blk-switch</a:t>
            </a:r>
            <a:r>
              <a:rPr lang="zh-CN" altLang="en-US" dirty="0"/>
              <a:t>仍然在实现</a:t>
            </a:r>
            <a:r>
              <a:rPr lang="en-US" altLang="zh-CN" dirty="0"/>
              <a:t>us</a:t>
            </a:r>
            <a:r>
              <a:rPr lang="zh-CN" altLang="en-US" dirty="0"/>
              <a:t>级延迟的同时维持着高吞吐量。</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43</a:t>
            </a:fld>
            <a:endParaRPr kumimoji="1" lang="zh-CN" altLang="en-US"/>
          </a:p>
        </p:txBody>
      </p:sp>
    </p:spTree>
    <p:extLst>
      <p:ext uri="{BB962C8B-B14F-4D97-AF65-F5344CB8AC3E}">
        <p14:creationId xmlns:p14="http://schemas.microsoft.com/office/powerpoint/2010/main" val="2288241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下面我来讲一下本文使用 </a:t>
            </a:r>
            <a:r>
              <a:rPr lang="en-US" altLang="zh-CN" dirty="0"/>
              <a:t>rocksdb </a:t>
            </a:r>
            <a:r>
              <a:rPr lang="zh-CN" altLang="en-US" dirty="0"/>
              <a:t>的测试结果，</a:t>
            </a:r>
            <a:r>
              <a:rPr lang="en-US" altLang="zh-CN" dirty="0" err="1"/>
              <a:t>rockdb</a:t>
            </a:r>
            <a:r>
              <a:rPr lang="en-US" altLang="zh-CN" dirty="0"/>
              <a:t> </a:t>
            </a:r>
            <a:r>
              <a:rPr lang="zh-CN" altLang="en-US" dirty="0"/>
              <a:t>是一个主流的</a:t>
            </a:r>
            <a:r>
              <a:rPr lang="en-US" altLang="zh-CN" dirty="0" err="1"/>
              <a:t>kv</a:t>
            </a:r>
            <a:r>
              <a:rPr lang="zh-CN" altLang="en-US" dirty="0"/>
              <a:t>存储系统。</a:t>
            </a:r>
            <a:endParaRPr lang="en-US" altLang="zh-CN" dirty="0"/>
          </a:p>
          <a:p>
            <a:r>
              <a:rPr lang="zh-CN" altLang="en-US" dirty="0"/>
              <a:t>在这个实验中，选择了</a:t>
            </a:r>
            <a:r>
              <a:rPr lang="en-US" altLang="zh-CN" dirty="0"/>
              <a:t>Random Read</a:t>
            </a:r>
            <a:r>
              <a:rPr lang="zh-CN" altLang="en-US" dirty="0"/>
              <a:t>的</a:t>
            </a:r>
            <a:r>
              <a:rPr lang="en-US" altLang="zh-CN" dirty="0"/>
              <a:t>benchmark </a:t>
            </a:r>
            <a:r>
              <a:rPr lang="zh-CN" altLang="en-US" dirty="0"/>
              <a:t>将 </a:t>
            </a:r>
            <a:r>
              <a:rPr lang="en-US" altLang="zh-CN" dirty="0"/>
              <a:t>rocksdb </a:t>
            </a:r>
            <a:r>
              <a:rPr lang="zh-CN" altLang="en-US" dirty="0"/>
              <a:t>看作是</a:t>
            </a:r>
            <a:r>
              <a:rPr lang="en-US" altLang="zh-CN" dirty="0"/>
              <a:t>L-app</a:t>
            </a:r>
            <a:r>
              <a:rPr lang="zh-CN" altLang="en-US" dirty="0"/>
              <a:t>，并用</a:t>
            </a:r>
            <a:r>
              <a:rPr lang="en-US" altLang="zh-CN" dirty="0" err="1"/>
              <a:t>fio</a:t>
            </a:r>
            <a:r>
              <a:rPr lang="zh-CN" altLang="en-US" dirty="0"/>
              <a:t>模拟</a:t>
            </a:r>
            <a:r>
              <a:rPr lang="en-US" altLang="zh-CN" dirty="0"/>
              <a:t>6</a:t>
            </a:r>
            <a:r>
              <a:rPr lang="zh-CN" altLang="en-US" dirty="0"/>
              <a:t>个 </a:t>
            </a:r>
            <a:r>
              <a:rPr lang="en-US" altLang="zh-CN" dirty="0"/>
              <a:t>T-app</a:t>
            </a:r>
            <a:r>
              <a:rPr lang="zh-CN" altLang="en-US" dirty="0"/>
              <a:t>任务在</a:t>
            </a:r>
            <a:r>
              <a:rPr lang="en-US" altLang="zh-CN" dirty="0"/>
              <a:t>6</a:t>
            </a:r>
            <a:r>
              <a:rPr lang="zh-CN" altLang="en-US" dirty="0"/>
              <a:t>个核上运行</a:t>
            </a:r>
            <a:endParaRPr lang="en-US" altLang="zh-CN" dirty="0"/>
          </a:p>
          <a:p>
            <a:r>
              <a:rPr lang="zh-CN" altLang="en-US" dirty="0"/>
              <a:t>图中的横坐标是</a:t>
            </a:r>
            <a:r>
              <a:rPr lang="en-US" altLang="zh-CN" dirty="0" err="1"/>
              <a:t>rockdb</a:t>
            </a:r>
            <a:r>
              <a:rPr lang="zh-CN" altLang="en-US" dirty="0"/>
              <a:t>开启的线程的数量，左边图的纵坐标是延迟，可以看出</a:t>
            </a:r>
            <a:r>
              <a:rPr lang="en-US" altLang="zh-CN" dirty="0"/>
              <a:t>rocksdb</a:t>
            </a:r>
            <a:r>
              <a:rPr lang="zh-CN" altLang="en-US" dirty="0"/>
              <a:t>引入了较高的软件开销，但是</a:t>
            </a:r>
            <a:r>
              <a:rPr lang="en-US" altLang="zh-CN" dirty="0"/>
              <a:t>blk-</a:t>
            </a:r>
            <a:r>
              <a:rPr lang="en-US" altLang="zh-CN" dirty="0" err="1"/>
              <a:t>swtich</a:t>
            </a:r>
            <a:r>
              <a:rPr lang="zh-CN" altLang="en-US" dirty="0"/>
              <a:t>对延迟的改善仍然非常的可观，有图纵坐标展示的是总吞吐量的情况，可以看出</a:t>
            </a:r>
            <a:r>
              <a:rPr lang="en-US" altLang="zh-CN" dirty="0"/>
              <a:t>blk-switch</a:t>
            </a:r>
            <a:r>
              <a:rPr lang="zh-CN" altLang="en-US" dirty="0"/>
              <a:t>仍然保持了较高的吞吐量。</a:t>
            </a:r>
            <a:endParaRPr lang="en-US" altLang="zh-CN" dirty="0"/>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44</a:t>
            </a:fld>
            <a:endParaRPr kumimoji="1" lang="zh-CN" altLang="en-US"/>
          </a:p>
        </p:txBody>
      </p:sp>
    </p:spTree>
    <p:extLst>
      <p:ext uri="{BB962C8B-B14F-4D97-AF65-F5344CB8AC3E}">
        <p14:creationId xmlns:p14="http://schemas.microsoft.com/office/powerpoint/2010/main" val="303579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45</a:t>
            </a:fld>
            <a:endParaRPr kumimoji="1" lang="zh-CN" altLang="en-US"/>
          </a:p>
        </p:txBody>
      </p:sp>
    </p:spTree>
    <p:extLst>
      <p:ext uri="{BB962C8B-B14F-4D97-AF65-F5344CB8AC3E}">
        <p14:creationId xmlns:p14="http://schemas.microsoft.com/office/powerpoint/2010/main" val="1207799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总结一下</a:t>
            </a:r>
            <a:endParaRPr lang="en-US" altLang="zh-CN" dirty="0"/>
          </a:p>
          <a:p>
            <a:r>
              <a:rPr lang="zh-CN" altLang="en-US" dirty="0"/>
              <a:t>这篇文章给了我们两点启发：</a:t>
            </a:r>
            <a:endParaRPr lang="en-US" altLang="zh-CN" dirty="0"/>
          </a:p>
          <a:p>
            <a:pPr marL="228600" indent="-228600">
              <a:buAutoNum type="arabicPeriod"/>
            </a:pPr>
            <a:r>
              <a:rPr lang="zh-CN" altLang="en-US" dirty="0"/>
              <a:t>这篇文章的设计的</a:t>
            </a:r>
            <a:r>
              <a:rPr lang="en-US" altLang="zh-CN" dirty="0"/>
              <a:t>idea</a:t>
            </a:r>
            <a:r>
              <a:rPr lang="zh-CN" altLang="en-US" dirty="0"/>
              <a:t>很好，利用了网络层交换机的架构和概念，来帮助优化</a:t>
            </a:r>
            <a:r>
              <a:rPr lang="en-US" altLang="zh-CN" dirty="0" err="1"/>
              <a:t>linux</a:t>
            </a:r>
            <a:r>
              <a:rPr lang="en-US" altLang="zh-CN" dirty="0"/>
              <a:t> storage stack</a:t>
            </a:r>
            <a:r>
              <a:rPr lang="zh-CN" altLang="en-US" dirty="0"/>
              <a:t>的</a:t>
            </a:r>
            <a:r>
              <a:rPr lang="en-US" altLang="zh-CN" dirty="0"/>
              <a:t>io</a:t>
            </a:r>
            <a:r>
              <a:rPr lang="zh-CN" altLang="en-US" dirty="0"/>
              <a:t>任务的处理过程，并在内核中用很少的代码实现了这点。</a:t>
            </a:r>
            <a:endParaRPr lang="en-US" altLang="zh-CN" dirty="0"/>
          </a:p>
          <a:p>
            <a:pPr marL="228600" indent="-228600">
              <a:buAutoNum type="arabicPeriod"/>
            </a:pPr>
            <a:r>
              <a:rPr lang="zh-CN" altLang="en-US" dirty="0"/>
              <a:t>文章中提出的</a:t>
            </a:r>
            <a:r>
              <a:rPr lang="en-US" altLang="zh-CN" dirty="0"/>
              <a:t>L-app</a:t>
            </a:r>
            <a:r>
              <a:rPr lang="zh-CN" altLang="en-US" dirty="0"/>
              <a:t>与</a:t>
            </a:r>
            <a:r>
              <a:rPr lang="en-US" altLang="zh-CN" dirty="0"/>
              <a:t>T-app</a:t>
            </a:r>
            <a:r>
              <a:rPr lang="zh-CN" altLang="en-US" dirty="0"/>
              <a:t>的概念给了我们理解应用的不同需求的角度。</a:t>
            </a:r>
            <a:endParaRPr lang="en-US" altLang="zh-CN" dirty="0"/>
          </a:p>
          <a:p>
            <a:pPr marL="0" indent="0">
              <a:buNone/>
            </a:pPr>
            <a:r>
              <a:rPr lang="zh-CN" altLang="en-US" dirty="0"/>
              <a:t>限制：</a:t>
            </a:r>
            <a:endParaRPr lang="en-US" altLang="zh-CN" dirty="0"/>
          </a:p>
          <a:p>
            <a:pPr marL="228600" indent="-228600">
              <a:buAutoNum type="arabicPeriod"/>
            </a:pPr>
            <a:r>
              <a:rPr lang="zh-CN" altLang="en-US" dirty="0"/>
              <a:t>缺少了本地</a:t>
            </a:r>
            <a:r>
              <a:rPr lang="en-US" altLang="zh-CN" dirty="0"/>
              <a:t>SSD</a:t>
            </a:r>
            <a:r>
              <a:rPr lang="zh-CN" altLang="en-US" dirty="0"/>
              <a:t>的实验</a:t>
            </a:r>
          </a:p>
          <a:p>
            <a:pPr marL="228600" indent="-228600">
              <a:buAutoNum type="arabicPeriod"/>
            </a:pPr>
            <a:r>
              <a:rPr lang="zh-CN" altLang="en-US" dirty="0"/>
              <a:t>在</a:t>
            </a:r>
            <a:r>
              <a:rPr lang="en-US" altLang="zh-CN" dirty="0"/>
              <a:t>rocksdb</a:t>
            </a:r>
            <a:r>
              <a:rPr lang="zh-CN" altLang="en-US" dirty="0"/>
              <a:t>实验中将</a:t>
            </a:r>
            <a:r>
              <a:rPr lang="en-US" altLang="zh-CN" dirty="0"/>
              <a:t>rocksdb</a:t>
            </a:r>
            <a:r>
              <a:rPr lang="zh-CN" altLang="en-US" dirty="0"/>
              <a:t>看作</a:t>
            </a:r>
            <a:r>
              <a:rPr lang="en-US" altLang="zh-CN" dirty="0"/>
              <a:t>l-app</a:t>
            </a:r>
            <a:r>
              <a:rPr lang="zh-CN" altLang="en-US" dirty="0"/>
              <a:t>不够全面，没有考虑到</a:t>
            </a:r>
            <a:r>
              <a:rPr lang="en-US" altLang="zh-CN" dirty="0"/>
              <a:t>rocksdb</a:t>
            </a:r>
            <a:r>
              <a:rPr lang="zh-CN" altLang="en-US" dirty="0"/>
              <a:t>，后台</a:t>
            </a:r>
            <a:r>
              <a:rPr lang="en-US" altLang="zh-CN" dirty="0"/>
              <a:t>compaction</a:t>
            </a:r>
            <a:r>
              <a:rPr lang="zh-CN" altLang="en-US" dirty="0"/>
              <a:t>线程存在的情况下本身就是</a:t>
            </a:r>
            <a:r>
              <a:rPr lang="en-US" altLang="zh-CN" dirty="0" err="1"/>
              <a:t>lapp</a:t>
            </a:r>
            <a:r>
              <a:rPr lang="zh-CN" altLang="en-US" dirty="0"/>
              <a:t>与</a:t>
            </a:r>
            <a:r>
              <a:rPr lang="en-US" altLang="zh-CN" dirty="0" err="1"/>
              <a:t>Tapp</a:t>
            </a:r>
            <a:r>
              <a:rPr lang="zh-CN" altLang="en-US" dirty="0"/>
              <a:t>混合的</a:t>
            </a:r>
            <a:r>
              <a:rPr lang="en-US" altLang="zh-CN" dirty="0"/>
              <a:t>workload</a:t>
            </a:r>
            <a:r>
              <a:rPr lang="zh-CN" altLang="en-US" dirty="0"/>
              <a:t>，文章中没有对此测试</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46</a:t>
            </a:fld>
            <a:endParaRPr kumimoji="1" lang="zh-CN" altLang="en-US"/>
          </a:p>
        </p:txBody>
      </p:sp>
    </p:spTree>
    <p:extLst>
      <p:ext uri="{BB962C8B-B14F-4D97-AF65-F5344CB8AC3E}">
        <p14:creationId xmlns:p14="http://schemas.microsoft.com/office/powerpoint/2010/main" val="895396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48</a:t>
            </a:fld>
            <a:endParaRPr kumimoji="1" lang="zh-CN" altLang="en-US"/>
          </a:p>
        </p:txBody>
      </p:sp>
    </p:spTree>
    <p:extLst>
      <p:ext uri="{BB962C8B-B14F-4D97-AF65-F5344CB8AC3E}">
        <p14:creationId xmlns:p14="http://schemas.microsoft.com/office/powerpoint/2010/main" val="408207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左图是给出了</a:t>
            </a:r>
            <a:r>
              <a:rPr lang="en-US" altLang="zh-CN" dirty="0"/>
              <a:t>Linux </a:t>
            </a:r>
            <a:r>
              <a:rPr lang="zh-CN" altLang="en-US" dirty="0"/>
              <a:t>内核的存储栈：其中的 </a:t>
            </a:r>
            <a:r>
              <a:rPr lang="en-US" altLang="zh-CN" b="0" i="0" dirty="0">
                <a:solidFill>
                  <a:srgbClr val="121212"/>
                </a:solidFill>
                <a:effectLst/>
                <a:latin typeface="-apple-system"/>
              </a:rPr>
              <a:t>block layer </a:t>
            </a:r>
            <a:r>
              <a:rPr lang="zh-CN" altLang="en-US" b="0" i="0" dirty="0">
                <a:solidFill>
                  <a:srgbClr val="121212"/>
                </a:solidFill>
                <a:effectLst/>
                <a:latin typeface="-apple-system"/>
              </a:rPr>
              <a:t>层负责</a:t>
            </a:r>
            <a:r>
              <a:rPr lang="zh-CN" altLang="en-US" b="0" i="0" u="none" strike="noStrike" dirty="0">
                <a:solidFill>
                  <a:srgbClr val="121212"/>
                </a:solidFill>
                <a:effectLst/>
                <a:latin typeface="-apple-system"/>
              </a:rPr>
              <a:t>管理</a:t>
            </a:r>
            <a:r>
              <a:rPr lang="zh-CN" altLang="en-US" b="0" i="0" dirty="0">
                <a:solidFill>
                  <a:srgbClr val="121212"/>
                </a:solidFill>
                <a:effectLst/>
                <a:latin typeface="-apple-system"/>
              </a:rPr>
              <a:t>从用户</a:t>
            </a:r>
            <a:r>
              <a:rPr lang="zh-CN" altLang="en-US" b="0" i="0" u="none" strike="noStrike" dirty="0">
                <a:solidFill>
                  <a:srgbClr val="121212"/>
                </a:solidFill>
                <a:effectLst/>
                <a:latin typeface="-apple-system"/>
              </a:rPr>
              <a:t>进程</a:t>
            </a:r>
            <a:r>
              <a:rPr lang="zh-CN" altLang="en-US" b="0" i="0" dirty="0">
                <a:solidFill>
                  <a:srgbClr val="121212"/>
                </a:solidFill>
                <a:effectLst/>
                <a:latin typeface="-apple-system"/>
              </a:rPr>
              <a:t>到存储设备的</a:t>
            </a:r>
            <a:r>
              <a:rPr lang="en-US" altLang="zh-CN" b="0" i="0" dirty="0">
                <a:solidFill>
                  <a:srgbClr val="121212"/>
                </a:solidFill>
                <a:effectLst/>
                <a:latin typeface="-apple-system"/>
              </a:rPr>
              <a:t>IO</a:t>
            </a:r>
            <a:r>
              <a:rPr lang="zh-CN" altLang="en-US" b="0" i="0" dirty="0">
                <a:solidFill>
                  <a:srgbClr val="121212"/>
                </a:solidFill>
                <a:effectLst/>
                <a:latin typeface="-apple-system"/>
              </a:rPr>
              <a:t>请求，为上层提供访问不同存储设备的统一接口。</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a:t>
            </a:fld>
            <a:endParaRPr kumimoji="1" lang="zh-CN" altLang="en-US"/>
          </a:p>
        </p:txBody>
      </p:sp>
    </p:spTree>
    <p:extLst>
      <p:ext uri="{BB962C8B-B14F-4D97-AF65-F5344CB8AC3E}">
        <p14:creationId xmlns:p14="http://schemas.microsoft.com/office/powerpoint/2010/main" val="222902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传统的 </a:t>
            </a:r>
            <a:r>
              <a:rPr lang="en-US" altLang="zh-CN" dirty="0"/>
              <a:t>block layer </a:t>
            </a:r>
            <a:r>
              <a:rPr lang="zh-CN" altLang="en-US" dirty="0"/>
              <a:t>层</a:t>
            </a:r>
            <a:r>
              <a:rPr lang="zh-CN" altLang="en-US" b="0" i="0" dirty="0">
                <a:solidFill>
                  <a:srgbClr val="121212"/>
                </a:solidFill>
                <a:effectLst/>
                <a:latin typeface="-apple-system"/>
              </a:rPr>
              <a:t>使用单队列架构，主要是针对</a:t>
            </a:r>
            <a:r>
              <a:rPr lang="en-US" altLang="zh-CN" b="0" i="0" dirty="0">
                <a:solidFill>
                  <a:srgbClr val="121212"/>
                </a:solidFill>
                <a:effectLst/>
                <a:latin typeface="-apple-system"/>
              </a:rPr>
              <a:t>HDD</a:t>
            </a:r>
            <a:r>
              <a:rPr lang="zh-CN" altLang="en-US" b="0" i="0" dirty="0">
                <a:solidFill>
                  <a:srgbClr val="121212"/>
                </a:solidFill>
                <a:effectLst/>
                <a:latin typeface="-apple-system"/>
              </a:rPr>
              <a:t>设置，而在多核体系下，随着高速</a:t>
            </a:r>
            <a:r>
              <a:rPr lang="en-US" altLang="zh-CN" b="0" i="0" dirty="0">
                <a:solidFill>
                  <a:srgbClr val="121212"/>
                </a:solidFill>
                <a:effectLst/>
                <a:latin typeface="-apple-system"/>
              </a:rPr>
              <a:t>SSD</a:t>
            </a:r>
            <a:r>
              <a:rPr lang="zh-CN" altLang="en-US" b="0" i="0" dirty="0">
                <a:solidFill>
                  <a:srgbClr val="121212"/>
                </a:solidFill>
                <a:effectLst/>
                <a:latin typeface="-apple-system"/>
              </a:rPr>
              <a:t>（</a:t>
            </a:r>
            <a:r>
              <a:rPr lang="en-US" altLang="zh-CN" b="0" i="0" dirty="0">
                <a:solidFill>
                  <a:srgbClr val="121212"/>
                </a:solidFill>
                <a:effectLst/>
                <a:latin typeface="-apple-system"/>
              </a:rPr>
              <a:t>Sol</a:t>
            </a:r>
            <a:r>
              <a:rPr lang="en-US" altLang="zh-CN" b="0" i="0" u="none" strike="noStrike" dirty="0">
                <a:solidFill>
                  <a:srgbClr val="121212"/>
                </a:solidFill>
                <a:effectLst/>
                <a:latin typeface="-apple-system"/>
              </a:rPr>
              <a:t>id</a:t>
            </a:r>
            <a:r>
              <a:rPr lang="en-US" altLang="zh-CN" b="0" i="0" dirty="0">
                <a:solidFill>
                  <a:srgbClr val="121212"/>
                </a:solidFill>
                <a:effectLst/>
                <a:latin typeface="-apple-system"/>
              </a:rPr>
              <a:t> State Disk</a:t>
            </a:r>
            <a:r>
              <a:rPr lang="zh-CN" altLang="en-US" b="0" i="0" dirty="0">
                <a:solidFill>
                  <a:srgbClr val="121212"/>
                </a:solidFill>
                <a:effectLst/>
                <a:latin typeface="-apple-system"/>
              </a:rPr>
              <a:t>）的出现并展现出越来越高的性能，百万级乃至千万级的</a:t>
            </a:r>
            <a:r>
              <a:rPr lang="en-US" altLang="zh-CN" b="0" i="0" dirty="0">
                <a:solidFill>
                  <a:srgbClr val="121212"/>
                </a:solidFill>
                <a:effectLst/>
                <a:latin typeface="-apple-system"/>
              </a:rPr>
              <a:t>IOPS</a:t>
            </a:r>
            <a:r>
              <a:rPr lang="zh-CN" altLang="en-US" b="0" i="0" dirty="0">
                <a:solidFill>
                  <a:srgbClr val="121212"/>
                </a:solidFill>
                <a:effectLst/>
                <a:latin typeface="-apple-system"/>
              </a:rPr>
              <a:t>访问已成为趋势，单队列的设计导致</a:t>
            </a:r>
            <a:r>
              <a:rPr lang="en-US" altLang="zh-CN" b="0" i="0" dirty="0">
                <a:solidFill>
                  <a:srgbClr val="121212"/>
                </a:solidFill>
                <a:effectLst/>
                <a:latin typeface="-apple-system"/>
              </a:rPr>
              <a:t>IO</a:t>
            </a:r>
            <a:r>
              <a:rPr lang="zh-CN" altLang="en-US" b="0" i="0" dirty="0">
                <a:solidFill>
                  <a:srgbClr val="121212"/>
                </a:solidFill>
                <a:effectLst/>
                <a:latin typeface="-apple-system"/>
              </a:rPr>
              <a:t>瓶颈从硬件设备转移到 </a:t>
            </a:r>
            <a:r>
              <a:rPr lang="en-US" altLang="zh-CN" b="0" i="0" dirty="0">
                <a:solidFill>
                  <a:srgbClr val="121212"/>
                </a:solidFill>
                <a:effectLst/>
                <a:latin typeface="-apple-system"/>
              </a:rPr>
              <a:t>block layer </a:t>
            </a:r>
            <a:r>
              <a:rPr lang="zh-CN" altLang="en-US" b="0" i="0" dirty="0">
                <a:solidFill>
                  <a:srgbClr val="121212"/>
                </a:solidFill>
                <a:effectLst/>
                <a:latin typeface="-apple-system"/>
              </a:rPr>
              <a:t>层。在</a:t>
            </a:r>
            <a:r>
              <a:rPr lang="en-US" altLang="zh-CN" b="0" i="0" dirty="0">
                <a:solidFill>
                  <a:srgbClr val="121212"/>
                </a:solidFill>
                <a:effectLst/>
                <a:latin typeface="-apple-system"/>
              </a:rPr>
              <a:t>13</a:t>
            </a:r>
            <a:r>
              <a:rPr lang="zh-CN" altLang="en-US" b="0" i="0" dirty="0">
                <a:solidFill>
                  <a:srgbClr val="121212"/>
                </a:solidFill>
                <a:effectLst/>
                <a:latin typeface="-apple-system"/>
              </a:rPr>
              <a:t>年的</a:t>
            </a:r>
            <a:r>
              <a:rPr lang="en-US" altLang="zh-CN" b="0" i="0" dirty="0" err="1">
                <a:solidFill>
                  <a:srgbClr val="121212"/>
                </a:solidFill>
                <a:effectLst/>
                <a:latin typeface="-apple-system"/>
              </a:rPr>
              <a:t>systor</a:t>
            </a:r>
            <a:r>
              <a:rPr lang="zh-CN" altLang="en-US" b="0" i="0" dirty="0">
                <a:solidFill>
                  <a:srgbClr val="121212"/>
                </a:solidFill>
                <a:effectLst/>
                <a:latin typeface="-apple-system"/>
              </a:rPr>
              <a:t>会议上 一篇文章提出了</a:t>
            </a:r>
            <a:r>
              <a:rPr lang="en-US" altLang="zh-CN" b="0" i="0" dirty="0">
                <a:solidFill>
                  <a:srgbClr val="121212"/>
                </a:solidFill>
                <a:effectLst/>
                <a:latin typeface="-apple-system"/>
              </a:rPr>
              <a:t>blk-</a:t>
            </a:r>
            <a:r>
              <a:rPr lang="en-US" altLang="zh-CN" b="0" i="0" dirty="0" err="1">
                <a:solidFill>
                  <a:srgbClr val="121212"/>
                </a:solidFill>
                <a:effectLst/>
                <a:latin typeface="-apple-system"/>
              </a:rPr>
              <a:t>mq</a:t>
            </a:r>
            <a:r>
              <a:rPr lang="en-US" altLang="zh-CN" b="0" i="0" dirty="0">
                <a:solidFill>
                  <a:srgbClr val="121212"/>
                </a:solidFill>
                <a:effectLst/>
                <a:latin typeface="-apple-system"/>
              </a:rPr>
              <a:t> </a:t>
            </a:r>
            <a:r>
              <a:rPr lang="zh-CN" altLang="en-US" b="0" i="0" dirty="0">
                <a:solidFill>
                  <a:srgbClr val="121212"/>
                </a:solidFill>
                <a:effectLst/>
                <a:latin typeface="-apple-system"/>
              </a:rPr>
              <a:t>的机制，并在</a:t>
            </a:r>
            <a:r>
              <a:rPr lang="en-US" altLang="zh-CN" b="0" i="0" dirty="0">
                <a:solidFill>
                  <a:srgbClr val="121212"/>
                </a:solidFill>
                <a:effectLst/>
                <a:latin typeface="-apple-system"/>
              </a:rPr>
              <a:t>Linux 5.0</a:t>
            </a:r>
            <a:r>
              <a:rPr lang="zh-CN" altLang="en-US" b="0" i="0" dirty="0">
                <a:solidFill>
                  <a:srgbClr val="121212"/>
                </a:solidFill>
                <a:effectLst/>
                <a:latin typeface="-apple-system"/>
              </a:rPr>
              <a:t>后成为默认选项</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6</a:t>
            </a:fld>
            <a:endParaRPr kumimoji="1" lang="zh-CN" altLang="en-US"/>
          </a:p>
        </p:txBody>
      </p:sp>
    </p:spTree>
    <p:extLst>
      <p:ext uri="{BB962C8B-B14F-4D97-AF65-F5344CB8AC3E}">
        <p14:creationId xmlns:p14="http://schemas.microsoft.com/office/powerpoint/2010/main" val="428681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121212"/>
                </a:solidFill>
                <a:effectLst/>
                <a:latin typeface="-apple-system"/>
              </a:rPr>
              <a:t>blk-</a:t>
            </a:r>
            <a:r>
              <a:rPr lang="en-US" altLang="zh-CN" b="0" i="0" dirty="0" err="1">
                <a:solidFill>
                  <a:srgbClr val="121212"/>
                </a:solidFill>
                <a:effectLst/>
                <a:latin typeface="-apple-system"/>
              </a:rPr>
              <a:t>mq</a:t>
            </a:r>
            <a:r>
              <a:rPr lang="zh-CN" altLang="en-US" b="0" i="0" dirty="0">
                <a:solidFill>
                  <a:srgbClr val="121212"/>
                </a:solidFill>
                <a:effectLst/>
                <a:latin typeface="-apple-system"/>
              </a:rPr>
              <a:t>中使用了两层队列，上层队列与执行线程的核数一一对应，收集对应核上执行线程的</a:t>
            </a:r>
            <a:r>
              <a:rPr lang="en-US" altLang="zh-CN" b="0" i="0" dirty="0">
                <a:solidFill>
                  <a:srgbClr val="121212"/>
                </a:solidFill>
                <a:effectLst/>
                <a:latin typeface="-apple-system"/>
              </a:rPr>
              <a:t>IO</a:t>
            </a:r>
            <a:r>
              <a:rPr lang="zh-CN" altLang="en-US" b="0" i="0" dirty="0">
                <a:solidFill>
                  <a:srgbClr val="121212"/>
                </a:solidFill>
                <a:effectLst/>
                <a:latin typeface="-apple-system"/>
              </a:rPr>
              <a:t>请求，下层队列与硬件上队列一一对应，这种设计将单个请求队列锁的竞争分散多个队列中，极大的提高了</a:t>
            </a:r>
            <a:r>
              <a:rPr lang="en-US" altLang="zh-CN" b="0" i="0" dirty="0">
                <a:solidFill>
                  <a:srgbClr val="121212"/>
                </a:solidFill>
                <a:effectLst/>
                <a:latin typeface="-apple-system"/>
              </a:rPr>
              <a:t>Block Layer</a:t>
            </a:r>
            <a:r>
              <a:rPr lang="zh-CN" altLang="en-US" b="0" i="0" u="none" strike="noStrike" dirty="0">
                <a:solidFill>
                  <a:srgbClr val="121212"/>
                </a:solidFill>
                <a:effectLst/>
                <a:latin typeface="-apple-system"/>
              </a:rPr>
              <a:t>并发</a:t>
            </a:r>
            <a:r>
              <a:rPr lang="zh-CN" altLang="en-US" b="0" i="0" dirty="0">
                <a:solidFill>
                  <a:srgbClr val="121212"/>
                </a:solidFill>
                <a:effectLst/>
                <a:latin typeface="-apple-system"/>
              </a:rPr>
              <a:t>处理</a:t>
            </a:r>
            <a:r>
              <a:rPr lang="en-US" altLang="zh-CN" b="0" i="0" dirty="0">
                <a:solidFill>
                  <a:srgbClr val="121212"/>
                </a:solidFill>
                <a:effectLst/>
                <a:latin typeface="-apple-system"/>
              </a:rPr>
              <a:t>IO</a:t>
            </a:r>
            <a:r>
              <a:rPr lang="zh-CN" altLang="en-US" b="0" i="0" dirty="0">
                <a:solidFill>
                  <a:srgbClr val="121212"/>
                </a:solidFill>
                <a:effectLst/>
                <a:latin typeface="-apple-system"/>
              </a:rPr>
              <a:t>的能力。本文在 </a:t>
            </a:r>
            <a:r>
              <a:rPr lang="en-US" altLang="zh-CN" b="0" i="0" dirty="0">
                <a:solidFill>
                  <a:srgbClr val="121212"/>
                </a:solidFill>
                <a:effectLst/>
                <a:latin typeface="-apple-system"/>
              </a:rPr>
              <a:t>blk-</a:t>
            </a:r>
            <a:r>
              <a:rPr lang="en-US" altLang="zh-CN" b="0" i="0" dirty="0" err="1">
                <a:solidFill>
                  <a:srgbClr val="121212"/>
                </a:solidFill>
                <a:effectLst/>
                <a:latin typeface="-apple-system"/>
              </a:rPr>
              <a:t>mq</a:t>
            </a:r>
            <a:r>
              <a:rPr lang="en-US" altLang="zh-CN" b="0" i="0" dirty="0">
                <a:solidFill>
                  <a:srgbClr val="121212"/>
                </a:solidFill>
                <a:effectLst/>
                <a:latin typeface="-apple-system"/>
              </a:rPr>
              <a:t> </a:t>
            </a:r>
            <a:r>
              <a:rPr lang="zh-CN" altLang="en-US" b="0" i="0" dirty="0">
                <a:solidFill>
                  <a:srgbClr val="121212"/>
                </a:solidFill>
                <a:effectLst/>
                <a:latin typeface="-apple-system"/>
              </a:rPr>
              <a:t>的基础上指出了其设计导致的一些问题，进而引用了网络中交换机的思想，在这一层提出了 </a:t>
            </a:r>
            <a:r>
              <a:rPr lang="en-US" altLang="zh-CN" b="0" i="0" dirty="0">
                <a:solidFill>
                  <a:srgbClr val="121212"/>
                </a:solidFill>
                <a:effectLst/>
                <a:latin typeface="-apple-system"/>
              </a:rPr>
              <a:t>blk-switch</a:t>
            </a:r>
            <a:r>
              <a:rPr lang="zh-CN" altLang="en-US" b="0" i="0" dirty="0">
                <a:solidFill>
                  <a:srgbClr val="121212"/>
                </a:solidFill>
                <a:effectLst/>
                <a:latin typeface="-apple-system"/>
              </a:rPr>
              <a:t> 的设计并实现测试了其效果。</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7</a:t>
            </a:fld>
            <a:endParaRPr kumimoji="1" lang="zh-CN" altLang="en-US"/>
          </a:p>
        </p:txBody>
      </p:sp>
    </p:spTree>
    <p:extLst>
      <p:ext uri="{BB962C8B-B14F-4D97-AF65-F5344CB8AC3E}">
        <p14:creationId xmlns:p14="http://schemas.microsoft.com/office/powerpoint/2010/main" val="362874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SPDK </a:t>
            </a:r>
            <a:r>
              <a:rPr lang="zh-CN" altLang="en-US" dirty="0"/>
              <a:t>是现有的基于</a:t>
            </a:r>
            <a:r>
              <a:rPr lang="en-US" altLang="zh-CN" dirty="0"/>
              <a:t>polling</a:t>
            </a:r>
            <a:r>
              <a:rPr lang="zh-CN" altLang="en-US" dirty="0"/>
              <a:t>的被广泛应用的存储栈，用于编写高性能、可扩展、用户模式的存储应用程序。（由于本文仅仅选取</a:t>
            </a:r>
            <a:r>
              <a:rPr lang="en-US" altLang="zh-CN" dirty="0"/>
              <a:t>SPDK</a:t>
            </a:r>
            <a:r>
              <a:rPr lang="zh-CN" altLang="en-US" dirty="0"/>
              <a:t>在测试结果上进行对比，在此不对其内部详细机制进行介绍感兴趣可以线下交流），右图列出了</a:t>
            </a:r>
            <a:r>
              <a:rPr lang="en-US" altLang="zh-CN" dirty="0"/>
              <a:t>SPDK</a:t>
            </a:r>
            <a:r>
              <a:rPr lang="zh-CN" altLang="en-US" dirty="0"/>
              <a:t>与</a:t>
            </a:r>
            <a:r>
              <a:rPr lang="en-US" altLang="zh-CN" dirty="0"/>
              <a:t>Linux</a:t>
            </a:r>
            <a:r>
              <a:rPr lang="zh-CN" altLang="en-US" dirty="0"/>
              <a:t>存储栈的一些异同：从中可以看出</a:t>
            </a:r>
            <a:r>
              <a:rPr lang="en-US" altLang="zh-CN" dirty="0"/>
              <a:t>SPDK </a:t>
            </a:r>
            <a:r>
              <a:rPr lang="zh-CN" altLang="en-US" dirty="0"/>
              <a:t>与</a:t>
            </a:r>
            <a:r>
              <a:rPr lang="en-US" altLang="zh-CN" dirty="0"/>
              <a:t>Linux </a:t>
            </a:r>
            <a:r>
              <a:rPr lang="zh-CN" altLang="en-US" dirty="0"/>
              <a:t>存储栈最大的不同在于其实现了绕过内核的</a:t>
            </a:r>
            <a:r>
              <a:rPr lang="en-US" altLang="zh-CN" dirty="0"/>
              <a:t>by pass</a:t>
            </a:r>
            <a:r>
              <a:rPr lang="zh-CN" altLang="en-US" dirty="0"/>
              <a:t>用轮询机制来访问硬件，以避免了上下文切换的开销。</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8</a:t>
            </a:fld>
            <a:endParaRPr kumimoji="1" lang="zh-CN" altLang="en-US"/>
          </a:p>
        </p:txBody>
      </p:sp>
    </p:spTree>
    <p:extLst>
      <p:ext uri="{BB962C8B-B14F-4D97-AF65-F5344CB8AC3E}">
        <p14:creationId xmlns:p14="http://schemas.microsoft.com/office/powerpoint/2010/main" val="324633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下面由火净泽师兄给大家介绍本文的 </a:t>
            </a:r>
            <a:r>
              <a:rPr lang="en-US" altLang="zh-CN" dirty="0"/>
              <a:t>motivation </a:t>
            </a:r>
            <a:r>
              <a:rPr lang="zh-CN" altLang="en-US" dirty="0"/>
              <a:t>与 </a:t>
            </a:r>
            <a:r>
              <a:rPr lang="en-US" altLang="zh-CN" dirty="0"/>
              <a:t>design &amp; Implementation </a:t>
            </a:r>
            <a:r>
              <a:rPr lang="zh-CN" altLang="en-US" dirty="0"/>
              <a:t>部分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2021/9/8</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9</a:t>
            </a:fld>
            <a:endParaRPr kumimoji="1" lang="zh-CN" altLang="en-US"/>
          </a:p>
        </p:txBody>
      </p:sp>
    </p:spTree>
    <p:extLst>
      <p:ext uri="{BB962C8B-B14F-4D97-AF65-F5344CB8AC3E}">
        <p14:creationId xmlns:p14="http://schemas.microsoft.com/office/powerpoint/2010/main" val="19730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lvl="0">
              <a:defRPr sz="4000" b="1" baseline="0">
                <a:solidFill>
                  <a:srgbClr val="543795"/>
                </a:solidFill>
                <a:latin typeface="Gill Sans MT"/>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838200" y="1197212"/>
            <a:ext cx="10515600" cy="4963126"/>
          </a:xfrm>
        </p:spPr>
        <p:txBody>
          <a:bodyPr>
            <a:normAutofit/>
          </a:bodyPr>
          <a:lstStyle>
            <a:lvl1pPr lvl="0">
              <a:defRPr sz="3200" b="1" baseline="0">
                <a:latin typeface="Gill Sans MT"/>
              </a:defRPr>
            </a:lvl1pPr>
            <a:lvl2pPr lvl="1">
              <a:defRPr sz="2800" b="1" baseline="0">
                <a:latin typeface="等线" panose="02010600030101010101" pitchFamily="2" charset="-122"/>
                <a:ea typeface="等线" panose="02010600030101010101" pitchFamily="2" charset="-122"/>
              </a:defRPr>
            </a:lvl2pPr>
            <a:lvl3pPr lvl="2">
              <a:defRPr sz="2400" b="1" baseline="0">
                <a:latin typeface="等线" panose="02010600030101010101" pitchFamily="2" charset="-122"/>
                <a:ea typeface="等线" panose="02010600030101010101" pitchFamily="2" charset="-122"/>
              </a:defRPr>
            </a:lvl3pPr>
            <a:lvl4pPr lvl="3">
              <a:defRPr sz="2000" b="1" baseline="0">
                <a:latin typeface="等线" panose="02010600030101010101" pitchFamily="2" charset="-122"/>
                <a:ea typeface="等线" panose="02010600030101010101" pitchFamily="2" charset="-122"/>
              </a:defRPr>
            </a:lvl4pPr>
            <a:lvl5pPr lvl="4">
              <a:defRPr sz="2000" b="1" baseline="0">
                <a:latin typeface="等线" panose="02010600030101010101" pitchFamily="2" charset="-122"/>
                <a:ea typeface="等线" panose="02010600030101010101" pitchFamily="2" charset="-122"/>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6" name="图片 5"/>
          <p:cNvPicPr/>
          <p:nvPr/>
        </p:nvPicPr>
        <p:blipFill>
          <a:blip r:embed="rId2"/>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
        <p:nvSpPr>
          <p:cNvPr id="5" name="日期占位符 4"/>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7" name="页脚占位符 6"/>
          <p:cNvSpPr>
            <a:spLocks noGrp="1"/>
          </p:cNvSpPr>
          <p:nvPr>
            <p:ph type="ftr" sz="quarter" idx="11"/>
          </p:nvPr>
        </p:nvSpPr>
        <p:spPr/>
        <p:txBody>
          <a:bodyPr/>
          <a:lstStyle/>
          <a:p>
            <a:r>
              <a:rPr lang="en-US" altLang="zh-CN" dirty="0"/>
              <a:t>USTC-Reading-Group</a:t>
            </a:r>
            <a:endParaRPr lang="zh-CN" altLang="en-US" dirty="0"/>
          </a:p>
        </p:txBody>
      </p:sp>
      <p:sp>
        <p:nvSpPr>
          <p:cNvPr id="9" name="灯片编号占位符 8"/>
          <p:cNvSpPr>
            <a:spLocks noGrp="1"/>
          </p:cNvSpPr>
          <p:nvPr>
            <p:ph type="sldNum" sz="quarter" idx="12"/>
          </p:nvPr>
        </p:nvSpPr>
        <p:spPr/>
        <p:txBody>
          <a:bodyPr/>
          <a:lstStyle/>
          <a:p>
            <a:fld id="{9121FD29-422F-4C06-A400-AB8263BE8C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6E34D65-A152-46D4-B817-A31F5A2B3006}" type="datetime1">
              <a:rPr lang="zh-CN" altLang="en-US" smtClean="0"/>
              <a:t>2021/9/8</a:t>
            </a:fld>
            <a:endParaRPr lang="zh-CN" altLang="en-US" dirty="0"/>
          </a:p>
        </p:txBody>
      </p:sp>
      <p:sp>
        <p:nvSpPr>
          <p:cNvPr id="5" name="页脚占位符 4"/>
          <p:cNvSpPr>
            <a:spLocks noGrp="1"/>
          </p:cNvSpPr>
          <p:nvPr>
            <p:ph type="ftr" sz="quarter" idx="11"/>
          </p:nvPr>
        </p:nvSpPr>
        <p:spPr/>
        <p:txBody>
          <a:bodyPr/>
          <a:lstStyle/>
          <a:p>
            <a:r>
              <a:rPr lang="en-US" altLang="zh-CN"/>
              <a:t>USTC-Reading-Group</a:t>
            </a:r>
            <a:endParaRPr lang="zh-CN" altLang="en-US"/>
          </a:p>
        </p:txBody>
      </p:sp>
    </p:spTree>
    <p:extLst>
      <p:ext uri="{BB962C8B-B14F-4D97-AF65-F5344CB8AC3E}">
        <p14:creationId xmlns:p14="http://schemas.microsoft.com/office/powerpoint/2010/main" val="332979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3049F-5E81-45DF-B1CB-B2436DB905FF}" type="datetime1">
              <a:rPr lang="zh-CN" altLang="en-US" smtClean="0"/>
              <a:t>2021/9/8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USTC-Reading-Group</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1FD29-422F-4C06-A400-AB8263BE8C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Lst>
  <p:hf hdr="0"/>
  <p:txStyles>
    <p:titleStyle>
      <a:lvl1pPr lvl="0" algn="l" defTabSz="914400">
        <a:lnSpc>
          <a:spcPct val="90000"/>
        </a:lnSpc>
        <a:spcBef>
          <a:spcPct val="0"/>
        </a:spcBef>
        <a:buNone/>
        <a:defRPr sz="4400" kern="1200">
          <a:solidFill>
            <a:schemeClr val="tx1"/>
          </a:solidFill>
          <a:latin typeface="Times New Roman" panose="02020603050405020304"/>
          <a:ea typeface="华康俪金黑W8(P)"/>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Times New Roman" panose="02020603050405020304"/>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Times New Roman" panose="02020603050405020304"/>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Times New Roman" panose="02020603050405020304"/>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p:bodyStyle>
    <p:other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505" y="1757256"/>
            <a:ext cx="10534807" cy="1446550"/>
          </a:xfrm>
          <a:prstGeom prst="rect">
            <a:avLst/>
          </a:prstGeom>
        </p:spPr>
        <p:txBody>
          <a:bodyPr wrap="none">
            <a:spAutoFit/>
          </a:bodyPr>
          <a:lstStyle/>
          <a:p>
            <a:pPr algn="ctr"/>
            <a:r>
              <a:rPr lang="en-US" altLang="zh-CN" sz="4400" b="1" dirty="0">
                <a:effectLst>
                  <a:outerShdw blurRad="38100" dist="38100" dir="2700000" algn="tl">
                    <a:srgbClr val="000000">
                      <a:alpha val="43137"/>
                    </a:srgbClr>
                  </a:outerShdw>
                </a:effectLst>
                <a:latin typeface="+mn-ea"/>
              </a:rPr>
              <a:t>Rearchitecting Linux Storage Stack</a:t>
            </a:r>
          </a:p>
          <a:p>
            <a:pPr algn="ctr"/>
            <a:r>
              <a:rPr lang="en-US" altLang="zh-CN" sz="4400" b="1" dirty="0">
                <a:effectLst>
                  <a:outerShdw blurRad="38100" dist="38100" dir="2700000" algn="tl">
                    <a:srgbClr val="000000">
                      <a:alpha val="43137"/>
                    </a:srgbClr>
                  </a:outerShdw>
                </a:effectLst>
                <a:latin typeface="+mn-ea"/>
              </a:rPr>
              <a:t>for μs Latency and High Throughput</a:t>
            </a:r>
          </a:p>
        </p:txBody>
      </p:sp>
      <p:sp>
        <p:nvSpPr>
          <p:cNvPr id="7" name="文本框 5">
            <a:extLst>
              <a:ext uri="{FF2B5EF4-FFF2-40B4-BE49-F238E27FC236}">
                <a16:creationId xmlns:a16="http://schemas.microsoft.com/office/drawing/2014/main" id="{17258868-4CDA-0F4F-9446-F690F1F12891}"/>
              </a:ext>
            </a:extLst>
          </p:cNvPr>
          <p:cNvSpPr txBox="1"/>
          <p:nvPr/>
        </p:nvSpPr>
        <p:spPr>
          <a:xfrm>
            <a:off x="938471" y="3521914"/>
            <a:ext cx="1031487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altLang="zh-CN" sz="2400" b="1" i="1" dirty="0">
                <a:latin typeface="Gill Sans MT" panose="020B0502020104020203" pitchFamily="34" charset="0"/>
                <a:ea typeface="华文新魏" panose="02010800040101010101" pitchFamily="2" charset="-122"/>
              </a:rPr>
              <a:t>Authors: </a:t>
            </a:r>
            <a:r>
              <a:rPr lang="en-US" sz="2400" dirty="0">
                <a:latin typeface="Gill Sans MT" panose="020B0502020104020203" pitchFamily="34" charset="0"/>
                <a:ea typeface="华文新魏" panose="02010800040101010101" pitchFamily="2" charset="-122"/>
              </a:rPr>
              <a:t>Jaehyun Hwang,</a:t>
            </a:r>
            <a:r>
              <a:rPr lang="zh-CN" altLang="en-US" sz="2400" dirty="0">
                <a:latin typeface="Gill Sans MT" panose="020B0502020104020203" pitchFamily="34" charset="0"/>
                <a:ea typeface="华文新魏" panose="02010800040101010101" pitchFamily="2" charset="-122"/>
              </a:rPr>
              <a:t> </a:t>
            </a:r>
            <a:r>
              <a:rPr lang="en-US" sz="2400" dirty="0">
                <a:latin typeface="Gill Sans MT" panose="020B0502020104020203" pitchFamily="34" charset="0"/>
                <a:ea typeface="华文新魏" panose="02010800040101010101" pitchFamily="2" charset="-122"/>
              </a:rPr>
              <a:t>Midhul Vuppalapati Simon Peter, Rachit Agarwal</a:t>
            </a:r>
            <a:endParaRPr lang="en-US" altLang="zh-CN" sz="2400" dirty="0">
              <a:latin typeface="Gill Sans MT" panose="020B0502020104020203" pitchFamily="34" charset="0"/>
              <a:ea typeface="华文新魏" panose="02010800040101010101" pitchFamily="2" charset="-122"/>
            </a:endParaRPr>
          </a:p>
        </p:txBody>
      </p:sp>
      <p:sp>
        <p:nvSpPr>
          <p:cNvPr id="9" name="文本框 8">
            <a:extLst>
              <a:ext uri="{FF2B5EF4-FFF2-40B4-BE49-F238E27FC236}">
                <a16:creationId xmlns:a16="http://schemas.microsoft.com/office/drawing/2014/main" id="{55642FEA-D9B8-45D4-8AF4-934346B0ADE6}"/>
              </a:ext>
            </a:extLst>
          </p:cNvPr>
          <p:cNvSpPr txBox="1"/>
          <p:nvPr/>
        </p:nvSpPr>
        <p:spPr>
          <a:xfrm>
            <a:off x="2862852" y="4962827"/>
            <a:ext cx="6096000" cy="461665"/>
          </a:xfrm>
          <a:prstGeom prst="rect">
            <a:avLst/>
          </a:prstGeom>
          <a:noFill/>
        </p:spPr>
        <p:txBody>
          <a:bodyPr wrap="square">
            <a:spAutoFit/>
          </a:bodyPr>
          <a:lstStyle/>
          <a:p>
            <a:pPr algn="ctr"/>
            <a:r>
              <a:rPr lang="pt-BR" altLang="zh-CN" sz="2400" b="1" i="1" dirty="0">
                <a:latin typeface="Gill Sans MT" panose="020B0502020104020203" pitchFamily="34" charset="0"/>
                <a:ea typeface="华文新魏" panose="02010800040101010101" pitchFamily="2" charset="-122"/>
              </a:rPr>
              <a:t>Presenter: </a:t>
            </a:r>
            <a:r>
              <a:rPr lang="en-US" altLang="zh-CN" sz="2400" b="1" dirty="0">
                <a:solidFill>
                  <a:srgbClr val="0070C0"/>
                </a:solidFill>
                <a:latin typeface="Gill Sans MT" panose="020B0502020104020203" pitchFamily="34" charset="0"/>
                <a:ea typeface="华文新魏" panose="02010800040101010101" pitchFamily="2" charset="-122"/>
              </a:rPr>
              <a:t>Qingyuan Chen Jingze Huo</a:t>
            </a:r>
          </a:p>
        </p:txBody>
      </p:sp>
      <p:sp>
        <p:nvSpPr>
          <p:cNvPr id="6" name="文本框 5">
            <a:extLst>
              <a:ext uri="{FF2B5EF4-FFF2-40B4-BE49-F238E27FC236}">
                <a16:creationId xmlns:a16="http://schemas.microsoft.com/office/drawing/2014/main" id="{B7A743D8-804B-43C2-8E4B-C81D952A9E8A}"/>
              </a:ext>
            </a:extLst>
          </p:cNvPr>
          <p:cNvSpPr txBox="1"/>
          <p:nvPr/>
        </p:nvSpPr>
        <p:spPr>
          <a:xfrm>
            <a:off x="1645214" y="4549245"/>
            <a:ext cx="8531275" cy="461665"/>
          </a:xfrm>
          <a:prstGeom prst="rect">
            <a:avLst/>
          </a:prstGeom>
          <a:noFill/>
        </p:spPr>
        <p:txBody>
          <a:bodyPr wrap="square" rtlCol="0">
            <a:spAutoFit/>
          </a:bodyPr>
          <a:lstStyle/>
          <a:p>
            <a:pPr algn="ctr"/>
            <a:r>
              <a:rPr lang="pt-BR" altLang="zh-CN" sz="2400" dirty="0">
                <a:latin typeface="Gill Sans MT" panose="020B0502020104020203" pitchFamily="34" charset="0"/>
                <a:ea typeface="华文新魏" panose="02010800040101010101" pitchFamily="2" charset="-122"/>
              </a:rPr>
              <a:t>2021/05/19</a:t>
            </a:r>
            <a:endParaRPr lang="en-US" altLang="zh-CN" sz="2400" dirty="0">
              <a:latin typeface="Gill Sans MT" panose="020B0502020104020203" pitchFamily="34" charset="0"/>
              <a:ea typeface="华文新魏" panose="02010800040101010101" pitchFamily="2" charset="-122"/>
            </a:endParaRPr>
          </a:p>
        </p:txBody>
      </p:sp>
      <p:sp>
        <p:nvSpPr>
          <p:cNvPr id="8" name="日期占位符 1">
            <a:extLst>
              <a:ext uri="{FF2B5EF4-FFF2-40B4-BE49-F238E27FC236}">
                <a16:creationId xmlns:a16="http://schemas.microsoft.com/office/drawing/2014/main" id="{D38BA67B-33AF-4DD1-9CE6-5438972EE346}"/>
              </a:ext>
            </a:extLst>
          </p:cNvPr>
          <p:cNvSpPr>
            <a:spLocks noGrp="1"/>
          </p:cNvSpPr>
          <p:nvPr>
            <p:ph type="dt" sz="half" idx="10"/>
          </p:nvPr>
        </p:nvSpPr>
        <p:spPr>
          <a:xfrm>
            <a:off x="838200" y="6356350"/>
            <a:ext cx="2743200" cy="365125"/>
          </a:xfrm>
        </p:spPr>
        <p:txBody>
          <a:bodyPr/>
          <a:lstStyle/>
          <a:p>
            <a:fld id="{CE510079-D3FC-4249-B8FC-AD18C9BD4E47}" type="datetime1">
              <a:rPr lang="zh-CN" altLang="en-US" smtClean="0"/>
              <a:t>2021/9/8</a:t>
            </a:fld>
            <a:endParaRPr lang="zh-CN" altLang="en-US" dirty="0"/>
          </a:p>
        </p:txBody>
      </p:sp>
      <p:sp>
        <p:nvSpPr>
          <p:cNvPr id="10" name="页脚占位符 2">
            <a:extLst>
              <a:ext uri="{FF2B5EF4-FFF2-40B4-BE49-F238E27FC236}">
                <a16:creationId xmlns:a16="http://schemas.microsoft.com/office/drawing/2014/main" id="{227807CB-B9A0-4B1E-ABD7-B2E0F8C99623}"/>
              </a:ext>
            </a:extLst>
          </p:cNvPr>
          <p:cNvSpPr>
            <a:spLocks noGrp="1"/>
          </p:cNvSpPr>
          <p:nvPr>
            <p:ph type="ftr" sz="quarter" idx="11"/>
          </p:nvPr>
        </p:nvSpPr>
        <p:spPr>
          <a:xfrm>
            <a:off x="4038600" y="6356350"/>
            <a:ext cx="4114800" cy="365125"/>
          </a:xfrm>
        </p:spPr>
        <p:txBody>
          <a:bodyPr/>
          <a:lstStyle/>
          <a:p>
            <a:r>
              <a:rPr lang="en-US" altLang="zh-CN"/>
              <a:t>USTC-Reading-Group</a:t>
            </a:r>
            <a:endParaRPr lang="zh-CN" altLang="en-US"/>
          </a:p>
        </p:txBody>
      </p:sp>
    </p:spTree>
    <p:extLst>
      <p:ext uri="{BB962C8B-B14F-4D97-AF65-F5344CB8AC3E}">
        <p14:creationId xmlns:p14="http://schemas.microsoft.com/office/powerpoint/2010/main" val="294518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normAutofit/>
          </a:bodyPr>
          <a:lstStyle/>
          <a:p>
            <a:r>
              <a:rPr lang="en-US" altLang="zh-CN" dirty="0"/>
              <a:t>Linux cannot achieve low latency </a:t>
            </a:r>
            <a:r>
              <a:rPr lang="en-US" altLang="zh-CN" dirty="0">
                <a:solidFill>
                  <a:srgbClr val="FF0000"/>
                </a:solidFill>
              </a:rPr>
              <a:t>&amp;</a:t>
            </a:r>
            <a:r>
              <a:rPr lang="en-US" altLang="zh-CN" dirty="0"/>
              <a:t> high throughput </a:t>
            </a:r>
          </a:p>
          <a:p>
            <a:pPr lvl="1"/>
            <a:r>
              <a:rPr lang="en-US" altLang="zh-CN" dirty="0"/>
              <a:t>Head-of-line (</a:t>
            </a:r>
            <a:r>
              <a:rPr lang="en-US" altLang="zh-CN" dirty="0" err="1"/>
              <a:t>HoL</a:t>
            </a:r>
            <a:r>
              <a:rPr lang="en-US" altLang="zh-CN" dirty="0"/>
              <a:t>) blocking </a:t>
            </a:r>
          </a:p>
          <a:p>
            <a:pPr lvl="1"/>
            <a:r>
              <a:rPr lang="en-US" altLang="zh-CN" dirty="0"/>
              <a:t>Linux</a:t>
            </a:r>
            <a:r>
              <a:rPr lang="zh-CN" altLang="en-US" dirty="0"/>
              <a:t> </a:t>
            </a:r>
            <a:r>
              <a:rPr lang="en-US" altLang="zh-CN" dirty="0"/>
              <a:t>fair CPU scheduling in</a:t>
            </a:r>
            <a:r>
              <a:rPr lang="zh-CN" altLang="en-US" dirty="0"/>
              <a:t> </a:t>
            </a:r>
            <a:r>
              <a:rPr lang="en-US" altLang="zh-CN" dirty="0"/>
              <a:t>polling</a:t>
            </a:r>
          </a:p>
          <a:p>
            <a:pPr lvl="1"/>
            <a:r>
              <a:rPr lang="en-US" altLang="zh-CN" dirty="0"/>
              <a:t>Starvation in polling-based designs </a:t>
            </a:r>
          </a:p>
          <a:p>
            <a:pPr lvl="1"/>
            <a:endParaRPr lang="en-US" altLang="zh-CN" dirty="0"/>
          </a:p>
          <a:p>
            <a:pPr lvl="0"/>
            <a:r>
              <a:rPr lang="en-US" altLang="zh-CN" dirty="0"/>
              <a:t>Different</a:t>
            </a:r>
            <a:r>
              <a:rPr lang="zh-CN" altLang="en-US" dirty="0"/>
              <a:t> </a:t>
            </a:r>
            <a:r>
              <a:rPr lang="en-US" altLang="zh-CN" dirty="0"/>
              <a:t>I/O</a:t>
            </a:r>
            <a:r>
              <a:rPr lang="zh-CN" altLang="en-US" dirty="0"/>
              <a:t> </a:t>
            </a:r>
            <a:r>
              <a:rPr lang="en-US" altLang="zh-CN" dirty="0"/>
              <a:t>demands</a:t>
            </a:r>
          </a:p>
          <a:p>
            <a:pPr lvl="1"/>
            <a:r>
              <a:rPr lang="en-US" altLang="zh-CN" dirty="0"/>
              <a:t>Latency-sensitive</a:t>
            </a:r>
            <a:r>
              <a:rPr lang="zh-CN" altLang="en-US" dirty="0"/>
              <a:t> </a:t>
            </a:r>
            <a:r>
              <a:rPr lang="en-US" altLang="zh-CN" dirty="0"/>
              <a:t>apps</a:t>
            </a:r>
          </a:p>
          <a:p>
            <a:pPr lvl="2"/>
            <a:r>
              <a:rPr lang="en-US" altLang="zh-CN" dirty="0"/>
              <a:t>L-apps</a:t>
            </a:r>
          </a:p>
          <a:p>
            <a:pPr lvl="1"/>
            <a:r>
              <a:rPr lang="en-US" altLang="zh-CN" dirty="0"/>
              <a:t>Throughput-bound</a:t>
            </a:r>
            <a:r>
              <a:rPr lang="zh-CN" altLang="en-US" dirty="0"/>
              <a:t> </a:t>
            </a:r>
            <a:r>
              <a:rPr lang="en-US" altLang="zh-CN" dirty="0"/>
              <a:t>apps</a:t>
            </a:r>
          </a:p>
          <a:p>
            <a:pPr lvl="2"/>
            <a:r>
              <a:rPr lang="en-US" altLang="zh-CN" dirty="0"/>
              <a:t>T-apps</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10</a:t>
            </a:fld>
            <a:endParaRPr lang="zh-CN" altLang="en-US"/>
          </a:p>
        </p:txBody>
      </p:sp>
    </p:spTree>
    <p:extLst>
      <p:ext uri="{BB962C8B-B14F-4D97-AF65-F5344CB8AC3E}">
        <p14:creationId xmlns:p14="http://schemas.microsoft.com/office/powerpoint/2010/main" val="135210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图片 114">
            <a:extLst>
              <a:ext uri="{FF2B5EF4-FFF2-40B4-BE49-F238E27FC236}">
                <a16:creationId xmlns:a16="http://schemas.microsoft.com/office/drawing/2014/main" id="{BC0C1204-ED26-3248-9B95-7046157E612C}"/>
              </a:ext>
            </a:extLst>
          </p:cNvPr>
          <p:cNvPicPr>
            <a:picLocks noChangeAspect="1"/>
          </p:cNvPicPr>
          <p:nvPr/>
        </p:nvPicPr>
        <p:blipFill>
          <a:blip r:embed="rId3"/>
          <a:stretch>
            <a:fillRect/>
          </a:stretch>
        </p:blipFill>
        <p:spPr>
          <a:xfrm>
            <a:off x="2305344" y="2419438"/>
            <a:ext cx="6769100" cy="38608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Head-of-line (</a:t>
            </a:r>
            <a:r>
              <a:rPr lang="en-US" altLang="zh-CN" dirty="0" err="1"/>
              <a:t>HoL</a:t>
            </a:r>
            <a:r>
              <a:rPr lang="en-US" altLang="zh-CN" dirty="0"/>
              <a:t>) blocking </a:t>
            </a:r>
          </a:p>
          <a:p>
            <a:pPr lvl="1"/>
            <a:r>
              <a:rPr lang="en-US" altLang="zh-CN" dirty="0"/>
              <a:t>Linux</a:t>
            </a:r>
            <a:r>
              <a:rPr lang="zh-CN" altLang="en-US" dirty="0"/>
              <a:t> </a:t>
            </a:r>
            <a:r>
              <a:rPr lang="en-US" altLang="zh-CN" dirty="0"/>
              <a:t>block</a:t>
            </a:r>
            <a:r>
              <a:rPr lang="zh-CN" altLang="en-US" dirty="0"/>
              <a:t> </a:t>
            </a:r>
            <a:r>
              <a:rPr lang="en-US" altLang="zh-CN" dirty="0"/>
              <a:t>layer</a:t>
            </a:r>
            <a:r>
              <a:rPr lang="zh-CN" altLang="en-US" dirty="0"/>
              <a:t> </a:t>
            </a:r>
            <a:r>
              <a:rPr lang="en-US" altLang="zh-CN" dirty="0"/>
              <a:t>multi-queue</a:t>
            </a:r>
            <a:r>
              <a:rPr lang="zh-CN" altLang="en-US" dirty="0"/>
              <a:t> </a:t>
            </a:r>
            <a:r>
              <a:rPr lang="en-US" altLang="zh-CN" dirty="0"/>
              <a:t>(blk-</a:t>
            </a:r>
            <a:r>
              <a:rPr lang="en-US" altLang="zh-CN" dirty="0" err="1"/>
              <a:t>mq</a:t>
            </a:r>
            <a:r>
              <a:rPr lang="en-US" altLang="zh-CN" dirty="0"/>
              <a:t>)</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11</a:t>
            </a:fld>
            <a:endParaRPr lang="zh-CN" altLang="en-US"/>
          </a:p>
        </p:txBody>
      </p:sp>
    </p:spTree>
    <p:extLst>
      <p:ext uri="{BB962C8B-B14F-4D97-AF65-F5344CB8AC3E}">
        <p14:creationId xmlns:p14="http://schemas.microsoft.com/office/powerpoint/2010/main" val="174074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Linux fair CPU scheduling in</a:t>
            </a:r>
            <a:r>
              <a:rPr lang="zh-CN" altLang="en-US" dirty="0"/>
              <a:t> </a:t>
            </a:r>
            <a:r>
              <a:rPr lang="en-US" altLang="zh-CN" dirty="0">
                <a:solidFill>
                  <a:srgbClr val="FF0000"/>
                </a:solidFill>
              </a:rPr>
              <a:t>polling</a:t>
            </a:r>
          </a:p>
          <a:p>
            <a:pPr lvl="1"/>
            <a:r>
              <a:rPr lang="en-US" altLang="zh-CN" dirty="0"/>
              <a:t>Linux</a:t>
            </a:r>
            <a:r>
              <a:rPr lang="zh-CN" altLang="en-US" dirty="0"/>
              <a:t> </a:t>
            </a:r>
            <a:r>
              <a:rPr lang="en-US" altLang="zh-CN" dirty="0"/>
              <a:t>Completely Fair</a:t>
            </a:r>
            <a:r>
              <a:rPr lang="zh-CN" altLang="en-US" dirty="0"/>
              <a:t> </a:t>
            </a:r>
            <a:r>
              <a:rPr lang="en-US" altLang="zh-CN" dirty="0"/>
              <a:t>Scheduler (CFS)</a:t>
            </a:r>
            <a:r>
              <a:rPr lang="zh-CN" altLang="en-US" dirty="0"/>
              <a:t> </a:t>
            </a:r>
            <a:endParaRPr lang="en-US" altLang="zh-CN" dirty="0"/>
          </a:p>
          <a:p>
            <a:pPr lvl="2"/>
            <a:r>
              <a:rPr lang="en-US" altLang="zh-CN" dirty="0"/>
              <a:t>L-app</a:t>
            </a:r>
            <a:r>
              <a:rPr lang="zh-CN" altLang="en-US" dirty="0"/>
              <a:t> </a:t>
            </a:r>
            <a:r>
              <a:rPr lang="en-US" altLang="zh-CN" dirty="0"/>
              <a:t>isolated</a:t>
            </a:r>
            <a:r>
              <a:rPr lang="zh-CN" altLang="en-US" dirty="0"/>
              <a:t> </a:t>
            </a:r>
            <a:r>
              <a:rPr lang="en-US" altLang="zh-CN" dirty="0"/>
              <a:t>running</a:t>
            </a:r>
            <a:r>
              <a:rPr lang="zh-CN" altLang="en-US" dirty="0"/>
              <a:t> </a:t>
            </a:r>
            <a:r>
              <a:rPr lang="en-US" altLang="zh-CN" dirty="0"/>
              <a:t>on</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2"/>
            <a:r>
              <a:rPr lang="en-US" altLang="zh-CN" dirty="0"/>
              <a:t>T-app</a:t>
            </a:r>
            <a:r>
              <a:rPr lang="zh-CN" altLang="en-US" dirty="0"/>
              <a:t> </a:t>
            </a:r>
            <a:r>
              <a:rPr lang="en-US" altLang="zh-CN" dirty="0"/>
              <a:t>&amp;</a:t>
            </a:r>
            <a:r>
              <a:rPr lang="zh-CN" altLang="en-US" dirty="0"/>
              <a:t> </a:t>
            </a:r>
            <a:r>
              <a:rPr lang="en-US" altLang="zh-CN" dirty="0"/>
              <a:t>L-app</a:t>
            </a:r>
            <a:r>
              <a:rPr lang="zh-CN" altLang="en-US" dirty="0"/>
              <a:t> </a:t>
            </a:r>
            <a:r>
              <a:rPr lang="en-US" altLang="zh-CN" dirty="0"/>
              <a:t>sharing</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12</a:t>
            </a:fld>
            <a:endParaRPr lang="zh-CN" altLang="en-US"/>
          </a:p>
        </p:txBody>
      </p:sp>
      <p:pic>
        <p:nvPicPr>
          <p:cNvPr id="32" name="图片 31">
            <a:extLst>
              <a:ext uri="{FF2B5EF4-FFF2-40B4-BE49-F238E27FC236}">
                <a16:creationId xmlns:a16="http://schemas.microsoft.com/office/drawing/2014/main" id="{4470F0C6-C73F-DA40-ADE0-97EAF39BAF0D}"/>
              </a:ext>
            </a:extLst>
          </p:cNvPr>
          <p:cNvPicPr>
            <a:picLocks noChangeAspect="1"/>
          </p:cNvPicPr>
          <p:nvPr/>
        </p:nvPicPr>
        <p:blipFill>
          <a:blip r:embed="rId3"/>
          <a:stretch>
            <a:fillRect/>
          </a:stretch>
        </p:blipFill>
        <p:spPr>
          <a:xfrm>
            <a:off x="1733550" y="3497192"/>
            <a:ext cx="8724900" cy="1016000"/>
          </a:xfrm>
          <a:prstGeom prst="rect">
            <a:avLst/>
          </a:prstGeom>
        </p:spPr>
      </p:pic>
    </p:spTree>
    <p:extLst>
      <p:ext uri="{BB962C8B-B14F-4D97-AF65-F5344CB8AC3E}">
        <p14:creationId xmlns:p14="http://schemas.microsoft.com/office/powerpoint/2010/main" val="57040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Linux fair CPU scheduling in</a:t>
            </a:r>
            <a:r>
              <a:rPr lang="zh-CN" altLang="en-US" dirty="0"/>
              <a:t> </a:t>
            </a:r>
            <a:r>
              <a:rPr lang="en-US" altLang="zh-CN" dirty="0">
                <a:solidFill>
                  <a:srgbClr val="FF0000"/>
                </a:solidFill>
              </a:rPr>
              <a:t>polling</a:t>
            </a:r>
          </a:p>
          <a:p>
            <a:pPr lvl="1"/>
            <a:r>
              <a:rPr lang="en-US" altLang="zh-CN" dirty="0"/>
              <a:t>Linux</a:t>
            </a:r>
            <a:r>
              <a:rPr lang="zh-CN" altLang="en-US" dirty="0"/>
              <a:t> </a:t>
            </a:r>
            <a:r>
              <a:rPr lang="en-US" altLang="zh-CN" dirty="0"/>
              <a:t>Completely Fair</a:t>
            </a:r>
            <a:r>
              <a:rPr lang="zh-CN" altLang="en-US" dirty="0"/>
              <a:t> </a:t>
            </a:r>
            <a:r>
              <a:rPr lang="en-US" altLang="zh-CN" dirty="0"/>
              <a:t>Scheduler (CFS)</a:t>
            </a:r>
            <a:endParaRPr lang="en-US" altLang="zh-CN" dirty="0">
              <a:solidFill>
                <a:srgbClr val="FF0000"/>
              </a:solidFill>
            </a:endParaRPr>
          </a:p>
          <a:p>
            <a:pPr lvl="2"/>
            <a:r>
              <a:rPr lang="en-US" altLang="zh-CN" dirty="0"/>
              <a:t>L-app</a:t>
            </a:r>
            <a:r>
              <a:rPr lang="zh-CN" altLang="en-US" dirty="0"/>
              <a:t> </a:t>
            </a:r>
            <a:r>
              <a:rPr lang="en-US" altLang="zh-CN" dirty="0"/>
              <a:t>isolated</a:t>
            </a:r>
            <a:r>
              <a:rPr lang="zh-CN" altLang="en-US" dirty="0"/>
              <a:t> </a:t>
            </a:r>
            <a:r>
              <a:rPr lang="en-US" altLang="zh-CN" dirty="0"/>
              <a:t>running</a:t>
            </a:r>
            <a:r>
              <a:rPr lang="zh-CN" altLang="en-US" dirty="0"/>
              <a:t> </a:t>
            </a:r>
            <a:r>
              <a:rPr lang="en-US" altLang="zh-CN" dirty="0"/>
              <a:t>on</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2"/>
            <a:r>
              <a:rPr lang="en-US" altLang="zh-CN" dirty="0"/>
              <a:t>T-app</a:t>
            </a:r>
            <a:r>
              <a:rPr lang="zh-CN" altLang="en-US" dirty="0"/>
              <a:t> </a:t>
            </a:r>
            <a:r>
              <a:rPr lang="en-US" altLang="zh-CN" dirty="0"/>
              <a:t>&amp;</a:t>
            </a:r>
            <a:r>
              <a:rPr lang="zh-CN" altLang="en-US" dirty="0"/>
              <a:t> </a:t>
            </a:r>
            <a:r>
              <a:rPr lang="en-US" altLang="zh-CN" dirty="0"/>
              <a:t>L-app</a:t>
            </a:r>
            <a:r>
              <a:rPr lang="zh-CN" altLang="en-US" dirty="0"/>
              <a:t> </a:t>
            </a:r>
            <a:r>
              <a:rPr lang="en-US" altLang="zh-CN" dirty="0"/>
              <a:t>sharing</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13</a:t>
            </a:fld>
            <a:endParaRPr lang="zh-CN" altLang="en-US" dirty="0"/>
          </a:p>
        </p:txBody>
      </p:sp>
      <p:cxnSp>
        <p:nvCxnSpPr>
          <p:cNvPr id="10" name="直线箭头连接符 9">
            <a:extLst>
              <a:ext uri="{FF2B5EF4-FFF2-40B4-BE49-F238E27FC236}">
                <a16:creationId xmlns:a16="http://schemas.microsoft.com/office/drawing/2014/main" id="{9ED81E9D-1550-8846-8A06-DE753F62EE80}"/>
              </a:ext>
            </a:extLst>
          </p:cNvPr>
          <p:cNvCxnSpPr>
            <a:cxnSpLocks/>
          </p:cNvCxnSpPr>
          <p:nvPr/>
        </p:nvCxnSpPr>
        <p:spPr>
          <a:xfrm flipV="1">
            <a:off x="4096967" y="4364477"/>
            <a:ext cx="0" cy="6230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4C963F9D-AC99-C84D-98A4-BDDFA4E8E98F}"/>
              </a:ext>
            </a:extLst>
          </p:cNvPr>
          <p:cNvSpPr/>
          <p:nvPr/>
        </p:nvSpPr>
        <p:spPr>
          <a:xfrm>
            <a:off x="2506141" y="4971125"/>
            <a:ext cx="2363147" cy="424732"/>
          </a:xfrm>
          <a:prstGeom prst="rect">
            <a:avLst/>
          </a:prstGeom>
        </p:spPr>
        <p:txBody>
          <a:bodyPr wrap="none">
            <a:spAutoFit/>
          </a:bodyPr>
          <a:lstStyle/>
          <a:p>
            <a:pPr lvl="2">
              <a:lnSpc>
                <a:spcPct val="90000"/>
              </a:lnSpc>
              <a:spcBef>
                <a:spcPts val="500"/>
              </a:spcBef>
            </a:pPr>
            <a:r>
              <a:rPr lang="en-US" altLang="zh-CN" sz="2400" b="1" dirty="0">
                <a:solidFill>
                  <a:srgbClr val="000000"/>
                </a:solidFill>
                <a:latin typeface="等线" panose="02010600030101010101" pitchFamily="2" charset="-122"/>
                <a:ea typeface="等线" panose="02010600030101010101" pitchFamily="2" charset="-122"/>
              </a:rPr>
              <a:t>Req</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start</a:t>
            </a:r>
          </a:p>
        </p:txBody>
      </p:sp>
      <p:cxnSp>
        <p:nvCxnSpPr>
          <p:cNvPr id="13" name="直线箭头连接符 12">
            <a:extLst>
              <a:ext uri="{FF2B5EF4-FFF2-40B4-BE49-F238E27FC236}">
                <a16:creationId xmlns:a16="http://schemas.microsoft.com/office/drawing/2014/main" id="{9D6E6A5B-AAA3-3349-AB0F-283C3E1738E2}"/>
              </a:ext>
            </a:extLst>
          </p:cNvPr>
          <p:cNvCxnSpPr>
            <a:cxnSpLocks/>
          </p:cNvCxnSpPr>
          <p:nvPr/>
        </p:nvCxnSpPr>
        <p:spPr>
          <a:xfrm flipV="1">
            <a:off x="5397232" y="4364477"/>
            <a:ext cx="0" cy="6230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1C7CC545-576F-F749-8EED-D1A07F4F9149}"/>
              </a:ext>
            </a:extLst>
          </p:cNvPr>
          <p:cNvSpPr/>
          <p:nvPr/>
        </p:nvSpPr>
        <p:spPr>
          <a:xfrm>
            <a:off x="3954497" y="4965072"/>
            <a:ext cx="2492990" cy="424732"/>
          </a:xfrm>
          <a:prstGeom prst="rect">
            <a:avLst/>
          </a:prstGeom>
        </p:spPr>
        <p:txBody>
          <a:bodyPr wrap="none">
            <a:spAutoFit/>
          </a:bodyPr>
          <a:lstStyle/>
          <a:p>
            <a:pPr lvl="2">
              <a:lnSpc>
                <a:spcPct val="90000"/>
              </a:lnSpc>
              <a:spcBef>
                <a:spcPts val="500"/>
              </a:spcBef>
            </a:pPr>
            <a:r>
              <a:rPr lang="en-US" altLang="zh-CN" sz="2400" b="1" dirty="0">
                <a:solidFill>
                  <a:srgbClr val="000000"/>
                </a:solidFill>
                <a:latin typeface="等线" panose="02010600030101010101" pitchFamily="2" charset="-122"/>
                <a:ea typeface="等线" panose="02010600030101010101" pitchFamily="2" charset="-122"/>
              </a:rPr>
              <a:t>Req</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finish</a:t>
            </a:r>
          </a:p>
        </p:txBody>
      </p:sp>
      <p:cxnSp>
        <p:nvCxnSpPr>
          <p:cNvPr id="16" name="直线箭头连接符 15">
            <a:extLst>
              <a:ext uri="{FF2B5EF4-FFF2-40B4-BE49-F238E27FC236}">
                <a16:creationId xmlns:a16="http://schemas.microsoft.com/office/drawing/2014/main" id="{F6B051AE-1F78-A34E-B366-EC8D56499E88}"/>
              </a:ext>
            </a:extLst>
          </p:cNvPr>
          <p:cNvCxnSpPr>
            <a:cxnSpLocks/>
          </p:cNvCxnSpPr>
          <p:nvPr/>
        </p:nvCxnSpPr>
        <p:spPr>
          <a:xfrm>
            <a:off x="4096967" y="4837890"/>
            <a:ext cx="1300265" cy="0"/>
          </a:xfrm>
          <a:prstGeom prst="straightConnector1">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E5009FDD-5C42-644C-9EF2-2390339EB85F}"/>
              </a:ext>
            </a:extLst>
          </p:cNvPr>
          <p:cNvCxnSpPr/>
          <p:nvPr/>
        </p:nvCxnSpPr>
        <p:spPr>
          <a:xfrm>
            <a:off x="4200931" y="4364477"/>
            <a:ext cx="0" cy="47341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61F49357-9DE3-2C42-ADD7-B1E5FF9C07A4}"/>
              </a:ext>
            </a:extLst>
          </p:cNvPr>
          <p:cNvCxnSpPr/>
          <p:nvPr/>
        </p:nvCxnSpPr>
        <p:spPr>
          <a:xfrm>
            <a:off x="5267731" y="4370962"/>
            <a:ext cx="0" cy="47341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F49306B0-37A1-F748-A46A-9F7982AB43EE}"/>
              </a:ext>
            </a:extLst>
          </p:cNvPr>
          <p:cNvCxnSpPr>
            <a:cxnSpLocks/>
          </p:cNvCxnSpPr>
          <p:nvPr/>
        </p:nvCxnSpPr>
        <p:spPr>
          <a:xfrm>
            <a:off x="4200931" y="4653065"/>
            <a:ext cx="1066800" cy="0"/>
          </a:xfrm>
          <a:prstGeom prst="straightConnector1">
            <a:avLst/>
          </a:prstGeom>
          <a:ln w="1905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387EB3A4-B64A-8A43-9A5A-AB5B1AF388EE}"/>
              </a:ext>
            </a:extLst>
          </p:cNvPr>
          <p:cNvSpPr/>
          <p:nvPr/>
        </p:nvSpPr>
        <p:spPr>
          <a:xfrm>
            <a:off x="2799712" y="5406934"/>
            <a:ext cx="6102953" cy="424732"/>
          </a:xfrm>
          <a:prstGeom prst="rect">
            <a:avLst/>
          </a:prstGeom>
        </p:spPr>
        <p:txBody>
          <a:bodyPr wrap="none">
            <a:spAutoFit/>
          </a:bodyPr>
          <a:lstStyle/>
          <a:p>
            <a:pPr lvl="2">
              <a:lnSpc>
                <a:spcPct val="90000"/>
              </a:lnSpc>
              <a:spcBef>
                <a:spcPts val="500"/>
              </a:spcBef>
            </a:pPr>
            <a:r>
              <a:rPr lang="en-US" altLang="zh-CN" sz="2400" b="1" dirty="0">
                <a:solidFill>
                  <a:srgbClr val="000000"/>
                </a:solidFill>
                <a:latin typeface="等线" panose="02010600030101010101" pitchFamily="2" charset="-122"/>
                <a:ea typeface="等线" panose="02010600030101010101" pitchFamily="2" charset="-122"/>
              </a:rPr>
              <a:t>Latency</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of</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L-app</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will</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be</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influenced!</a:t>
            </a:r>
          </a:p>
        </p:txBody>
      </p:sp>
      <p:pic>
        <p:nvPicPr>
          <p:cNvPr id="36" name="图片 35">
            <a:extLst>
              <a:ext uri="{FF2B5EF4-FFF2-40B4-BE49-F238E27FC236}">
                <a16:creationId xmlns:a16="http://schemas.microsoft.com/office/drawing/2014/main" id="{D68E7355-81BA-D042-90D6-F7EDC1109F5E}"/>
              </a:ext>
            </a:extLst>
          </p:cNvPr>
          <p:cNvPicPr>
            <a:picLocks noChangeAspect="1"/>
          </p:cNvPicPr>
          <p:nvPr/>
        </p:nvPicPr>
        <p:blipFill>
          <a:blip r:embed="rId3"/>
          <a:stretch>
            <a:fillRect/>
          </a:stretch>
        </p:blipFill>
        <p:spPr>
          <a:xfrm>
            <a:off x="1733550" y="3497192"/>
            <a:ext cx="8724900" cy="1016000"/>
          </a:xfrm>
          <a:prstGeom prst="rect">
            <a:avLst/>
          </a:prstGeom>
        </p:spPr>
      </p:pic>
    </p:spTree>
    <p:extLst>
      <p:ext uri="{BB962C8B-B14F-4D97-AF65-F5344CB8AC3E}">
        <p14:creationId xmlns:p14="http://schemas.microsoft.com/office/powerpoint/2010/main" val="216873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4CC2C1F-B88D-6641-8A4D-5056BE103668}"/>
              </a:ext>
            </a:extLst>
          </p:cNvPr>
          <p:cNvPicPr>
            <a:picLocks noChangeAspect="1"/>
          </p:cNvPicPr>
          <p:nvPr/>
        </p:nvPicPr>
        <p:blipFill>
          <a:blip r:embed="rId3"/>
          <a:stretch>
            <a:fillRect/>
          </a:stretch>
        </p:blipFill>
        <p:spPr>
          <a:xfrm>
            <a:off x="1733550" y="3497192"/>
            <a:ext cx="8724900" cy="10033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Linux fair CPU scheduling in</a:t>
            </a:r>
            <a:r>
              <a:rPr lang="zh-CN" altLang="en-US" dirty="0"/>
              <a:t> </a:t>
            </a:r>
            <a:r>
              <a:rPr lang="en-US" altLang="zh-CN" dirty="0">
                <a:solidFill>
                  <a:srgbClr val="FF0000"/>
                </a:solidFill>
              </a:rPr>
              <a:t>polling</a:t>
            </a:r>
          </a:p>
          <a:p>
            <a:pPr lvl="1"/>
            <a:r>
              <a:rPr lang="en-US" altLang="zh-CN" dirty="0"/>
              <a:t>Linux</a:t>
            </a:r>
            <a:r>
              <a:rPr lang="zh-CN" altLang="en-US" dirty="0"/>
              <a:t> </a:t>
            </a:r>
            <a:r>
              <a:rPr lang="en-US" altLang="zh-CN" dirty="0"/>
              <a:t>Completely Fair</a:t>
            </a:r>
            <a:r>
              <a:rPr lang="zh-CN" altLang="en-US" dirty="0"/>
              <a:t> </a:t>
            </a:r>
            <a:r>
              <a:rPr lang="en-US" altLang="zh-CN" dirty="0"/>
              <a:t>Scheduler (CFS)</a:t>
            </a:r>
            <a:endParaRPr lang="en-US" altLang="zh-CN" dirty="0">
              <a:solidFill>
                <a:srgbClr val="FF0000"/>
              </a:solidFill>
            </a:endParaRPr>
          </a:p>
          <a:p>
            <a:pPr lvl="2"/>
            <a:r>
              <a:rPr lang="en-US" altLang="zh-CN" dirty="0"/>
              <a:t>T-app</a:t>
            </a:r>
            <a:r>
              <a:rPr lang="zh-CN" altLang="en-US" dirty="0"/>
              <a:t> </a:t>
            </a:r>
            <a:r>
              <a:rPr lang="en-US" altLang="zh-CN" dirty="0"/>
              <a:t>isolated</a:t>
            </a:r>
            <a:r>
              <a:rPr lang="zh-CN" altLang="en-US" dirty="0"/>
              <a:t> </a:t>
            </a:r>
            <a:r>
              <a:rPr lang="en-US" altLang="zh-CN" dirty="0"/>
              <a:t>running</a:t>
            </a:r>
            <a:r>
              <a:rPr lang="zh-CN" altLang="en-US" dirty="0"/>
              <a:t> </a:t>
            </a:r>
            <a:r>
              <a:rPr lang="en-US" altLang="zh-CN" dirty="0"/>
              <a:t>on</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2"/>
            <a:r>
              <a:rPr lang="en-US" altLang="zh-CN" dirty="0"/>
              <a:t>T-app</a:t>
            </a:r>
            <a:r>
              <a:rPr lang="zh-CN" altLang="en-US" dirty="0"/>
              <a:t> </a:t>
            </a:r>
            <a:r>
              <a:rPr lang="en-US" altLang="zh-CN" dirty="0"/>
              <a:t>&amp;</a:t>
            </a:r>
            <a:r>
              <a:rPr lang="zh-CN" altLang="en-US" dirty="0"/>
              <a:t> </a:t>
            </a:r>
            <a:r>
              <a:rPr lang="en-US" altLang="zh-CN" dirty="0"/>
              <a:t>L-app</a:t>
            </a:r>
            <a:r>
              <a:rPr lang="zh-CN" altLang="en-US" dirty="0"/>
              <a:t> </a:t>
            </a:r>
            <a:r>
              <a:rPr lang="en-US" altLang="zh-CN" dirty="0"/>
              <a:t>sharing</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14</a:t>
            </a:fld>
            <a:endParaRPr lang="zh-CN" altLang="en-US"/>
          </a:p>
        </p:txBody>
      </p:sp>
      <p:sp>
        <p:nvSpPr>
          <p:cNvPr id="20" name="矩形 19">
            <a:extLst>
              <a:ext uri="{FF2B5EF4-FFF2-40B4-BE49-F238E27FC236}">
                <a16:creationId xmlns:a16="http://schemas.microsoft.com/office/drawing/2014/main" id="{BB5D7040-262D-C346-9835-29190A14872B}"/>
              </a:ext>
            </a:extLst>
          </p:cNvPr>
          <p:cNvSpPr/>
          <p:nvPr/>
        </p:nvSpPr>
        <p:spPr>
          <a:xfrm>
            <a:off x="1476515" y="4563870"/>
            <a:ext cx="8327921" cy="424732"/>
          </a:xfrm>
          <a:prstGeom prst="rect">
            <a:avLst/>
          </a:prstGeom>
        </p:spPr>
        <p:txBody>
          <a:bodyPr wrap="none">
            <a:spAutoFit/>
          </a:bodyPr>
          <a:lstStyle/>
          <a:p>
            <a:pPr lvl="2">
              <a:lnSpc>
                <a:spcPct val="90000"/>
              </a:lnSpc>
              <a:spcBef>
                <a:spcPts val="500"/>
              </a:spcBef>
            </a:pPr>
            <a:r>
              <a:rPr lang="en-US" altLang="zh-CN" sz="2400" b="1" dirty="0">
                <a:solidFill>
                  <a:srgbClr val="000000"/>
                </a:solidFill>
                <a:latin typeface="等线" panose="02010600030101010101" pitchFamily="2" charset="-122"/>
                <a:ea typeface="等线" panose="02010600030101010101" pitchFamily="2" charset="-122"/>
              </a:rPr>
              <a:t>T-app</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can</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only</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have</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half</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of</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its</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isolated</a:t>
            </a:r>
            <a:r>
              <a:rPr lang="zh-CN" altLang="en-US" sz="2400" b="1" dirty="0">
                <a:solidFill>
                  <a:srgbClr val="000000"/>
                </a:solidFill>
                <a:latin typeface="等线" panose="02010600030101010101" pitchFamily="2" charset="-122"/>
                <a:ea typeface="等线" panose="02010600030101010101" pitchFamily="2" charset="-122"/>
              </a:rPr>
              <a:t> </a:t>
            </a:r>
            <a:r>
              <a:rPr lang="en-US" altLang="zh-CN" sz="2400" b="1" dirty="0">
                <a:solidFill>
                  <a:srgbClr val="000000"/>
                </a:solidFill>
                <a:latin typeface="等线" panose="02010600030101010101" pitchFamily="2" charset="-122"/>
                <a:ea typeface="等线" panose="02010600030101010101" pitchFamily="2" charset="-122"/>
              </a:rPr>
              <a:t>throughput!</a:t>
            </a:r>
          </a:p>
        </p:txBody>
      </p:sp>
    </p:spTree>
    <p:extLst>
      <p:ext uri="{BB962C8B-B14F-4D97-AF65-F5344CB8AC3E}">
        <p14:creationId xmlns:p14="http://schemas.microsoft.com/office/powerpoint/2010/main" val="126022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D84A23A-B64D-4B45-8B66-51D9D294DBB2}"/>
              </a:ext>
            </a:extLst>
          </p:cNvPr>
          <p:cNvPicPr>
            <a:picLocks noChangeAspect="1"/>
          </p:cNvPicPr>
          <p:nvPr/>
        </p:nvPicPr>
        <p:blipFill>
          <a:blip r:embed="rId3"/>
          <a:stretch>
            <a:fillRect/>
          </a:stretch>
        </p:blipFill>
        <p:spPr>
          <a:xfrm>
            <a:off x="1720850" y="4080851"/>
            <a:ext cx="8737600" cy="12065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Starvation in polling-based designs </a:t>
            </a:r>
          </a:p>
          <a:p>
            <a:pPr lvl="1"/>
            <a:r>
              <a:rPr lang="en-US" altLang="zh-CN" dirty="0"/>
              <a:t>Using</a:t>
            </a:r>
            <a:r>
              <a:rPr lang="zh-CN" altLang="en-US" dirty="0"/>
              <a:t> </a:t>
            </a:r>
            <a:r>
              <a:rPr lang="en-US" altLang="zh-CN" dirty="0"/>
              <a:t>priority</a:t>
            </a:r>
            <a:r>
              <a:rPr lang="zh-CN" altLang="en-US" dirty="0"/>
              <a:t> </a:t>
            </a:r>
            <a:r>
              <a:rPr lang="en-US" altLang="zh-CN" dirty="0"/>
              <a:t>to</a:t>
            </a:r>
            <a:r>
              <a:rPr lang="zh-CN" altLang="en-US" dirty="0"/>
              <a:t> </a:t>
            </a:r>
            <a:r>
              <a:rPr lang="en-US" altLang="zh-CN" dirty="0"/>
              <a:t>schedule</a:t>
            </a:r>
            <a:r>
              <a:rPr lang="zh-CN" altLang="en-US" dirty="0"/>
              <a:t> </a:t>
            </a:r>
            <a:r>
              <a:rPr lang="en-US" altLang="zh-CN" dirty="0"/>
              <a:t>apps</a:t>
            </a:r>
            <a:endParaRPr lang="en-US" altLang="zh-CN" dirty="0">
              <a:solidFill>
                <a:srgbClr val="FF0000"/>
              </a:solidFill>
            </a:endParaRPr>
          </a:p>
          <a:p>
            <a:pPr lvl="2"/>
            <a:r>
              <a:rPr lang="en-US" altLang="zh-CN" dirty="0"/>
              <a:t>T-app</a:t>
            </a:r>
            <a:r>
              <a:rPr lang="zh-CN" altLang="en-US" dirty="0"/>
              <a:t> </a:t>
            </a:r>
            <a:r>
              <a:rPr lang="en-US" altLang="zh-CN" dirty="0"/>
              <a:t>&amp;</a:t>
            </a:r>
            <a:r>
              <a:rPr lang="zh-CN" altLang="en-US" dirty="0"/>
              <a:t> </a:t>
            </a:r>
            <a:r>
              <a:rPr lang="en-US" altLang="zh-CN" dirty="0"/>
              <a:t>L-app</a:t>
            </a:r>
            <a:r>
              <a:rPr lang="zh-CN" altLang="en-US" dirty="0"/>
              <a:t> </a:t>
            </a:r>
            <a:r>
              <a:rPr lang="en-US" altLang="zh-CN" dirty="0"/>
              <a:t>sharing</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r>
              <a:rPr lang="zh-CN" altLang="en-US" dirty="0"/>
              <a:t> </a:t>
            </a:r>
            <a:r>
              <a:rPr lang="en-US" altLang="zh-CN" dirty="0"/>
              <a:t>using</a:t>
            </a:r>
            <a:r>
              <a:rPr lang="zh-CN" altLang="en-US" dirty="0"/>
              <a:t> </a:t>
            </a:r>
            <a:r>
              <a:rPr lang="en-US" altLang="zh-CN" dirty="0"/>
              <a:t>CFS</a:t>
            </a:r>
          </a:p>
          <a:p>
            <a:pPr lvl="2"/>
            <a:r>
              <a:rPr lang="en-US" altLang="zh-CN" dirty="0"/>
              <a:t>T-app</a:t>
            </a:r>
            <a:r>
              <a:rPr lang="zh-CN" altLang="en-US" dirty="0"/>
              <a:t> </a:t>
            </a:r>
            <a:r>
              <a:rPr lang="en-US" altLang="zh-CN" dirty="0"/>
              <a:t>&amp;</a:t>
            </a:r>
            <a:r>
              <a:rPr lang="zh-CN" altLang="en-US" dirty="0"/>
              <a:t> </a:t>
            </a:r>
            <a:r>
              <a:rPr lang="en-US" altLang="zh-CN" dirty="0"/>
              <a:t>L-app</a:t>
            </a:r>
            <a:r>
              <a:rPr lang="zh-CN" altLang="en-US" dirty="0"/>
              <a:t> </a:t>
            </a:r>
            <a:r>
              <a:rPr lang="en-US" altLang="zh-CN" dirty="0"/>
              <a:t>sharing</a:t>
            </a:r>
            <a:r>
              <a:rPr lang="zh-CN" altLang="en-US" dirty="0"/>
              <a:t> </a:t>
            </a:r>
            <a:r>
              <a:rPr lang="en-US" altLang="zh-CN" dirty="0"/>
              <a:t>a</a:t>
            </a:r>
            <a:r>
              <a:rPr lang="zh-CN" altLang="en-US" dirty="0"/>
              <a:t> </a:t>
            </a:r>
            <a:r>
              <a:rPr lang="en-US" altLang="zh-CN" dirty="0"/>
              <a:t>single</a:t>
            </a:r>
            <a:r>
              <a:rPr lang="zh-CN" altLang="en-US" dirty="0"/>
              <a:t> </a:t>
            </a:r>
            <a:r>
              <a:rPr lang="en-US" altLang="zh-CN" dirty="0"/>
              <a:t>core</a:t>
            </a:r>
            <a:r>
              <a:rPr lang="zh-CN" altLang="en-US" dirty="0"/>
              <a:t> </a:t>
            </a:r>
            <a:r>
              <a:rPr lang="en-US" altLang="zh-CN" dirty="0"/>
              <a:t>using</a:t>
            </a:r>
            <a:r>
              <a:rPr lang="zh-CN" altLang="en-US" dirty="0"/>
              <a:t> </a:t>
            </a:r>
            <a:r>
              <a:rPr lang="en-US" altLang="zh-CN" dirty="0"/>
              <a:t>priority</a:t>
            </a:r>
          </a:p>
          <a:p>
            <a:pPr lvl="3"/>
            <a:r>
              <a:rPr lang="en-US" altLang="zh-CN" dirty="0"/>
              <a:t>L-app</a:t>
            </a:r>
            <a:r>
              <a:rPr lang="zh-CN" altLang="en-US" dirty="0"/>
              <a:t> </a:t>
            </a:r>
            <a:r>
              <a:rPr lang="en-US" altLang="zh-CN" dirty="0"/>
              <a:t>has</a:t>
            </a:r>
            <a:r>
              <a:rPr lang="zh-CN" altLang="en-US" dirty="0"/>
              <a:t> </a:t>
            </a:r>
            <a:r>
              <a:rPr lang="en-US" altLang="zh-CN" dirty="0"/>
              <a:t>a</a:t>
            </a:r>
            <a:r>
              <a:rPr lang="zh-CN" altLang="en-US" dirty="0"/>
              <a:t> </a:t>
            </a:r>
            <a:r>
              <a:rPr lang="en-US" altLang="zh-CN" dirty="0"/>
              <a:t>higher</a:t>
            </a:r>
            <a:r>
              <a:rPr lang="zh-CN" altLang="en-US" dirty="0"/>
              <a:t> </a:t>
            </a:r>
            <a:r>
              <a:rPr lang="en-US" altLang="zh-CN" dirty="0"/>
              <a:t>priority</a:t>
            </a:r>
          </a:p>
          <a:p>
            <a:pPr lvl="2"/>
            <a:endParaRPr lang="en-US" altLang="zh-CN" dirty="0"/>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15</a:t>
            </a:fld>
            <a:endParaRPr lang="zh-CN" altLang="en-US"/>
          </a:p>
        </p:txBody>
      </p:sp>
    </p:spTree>
    <p:extLst>
      <p:ext uri="{BB962C8B-B14F-4D97-AF65-F5344CB8AC3E}">
        <p14:creationId xmlns:p14="http://schemas.microsoft.com/office/powerpoint/2010/main" val="71444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Linux cannot achieve low latency &amp; high throughput </a:t>
            </a:r>
          </a:p>
          <a:p>
            <a:pPr lvl="1"/>
            <a:r>
              <a:rPr lang="en-US" altLang="zh-CN" dirty="0"/>
              <a:t>Experiment</a:t>
            </a:r>
            <a:r>
              <a:rPr lang="zh-CN" altLang="en-US" dirty="0"/>
              <a:t> </a:t>
            </a:r>
            <a:r>
              <a:rPr lang="en-US" altLang="zh-CN" dirty="0"/>
              <a:t>setup</a:t>
            </a:r>
          </a:p>
          <a:p>
            <a:pPr lvl="2"/>
            <a:r>
              <a:rPr lang="en-US" altLang="zh-CN" dirty="0"/>
              <a:t>Linux</a:t>
            </a:r>
            <a:r>
              <a:rPr lang="zh-CN" altLang="en-US" dirty="0"/>
              <a:t> </a:t>
            </a:r>
            <a:r>
              <a:rPr lang="en-US" altLang="zh-CN" dirty="0"/>
              <a:t>storage</a:t>
            </a:r>
            <a:r>
              <a:rPr lang="zh-CN" altLang="en-US" dirty="0"/>
              <a:t> </a:t>
            </a:r>
            <a:r>
              <a:rPr lang="en-US" altLang="zh-CN" dirty="0"/>
              <a:t>stack</a:t>
            </a:r>
            <a:r>
              <a:rPr lang="zh-CN" altLang="en-US" dirty="0"/>
              <a:t> </a:t>
            </a:r>
            <a:r>
              <a:rPr lang="en-US" altLang="zh-CN" dirty="0"/>
              <a:t>&amp;</a:t>
            </a:r>
            <a:r>
              <a:rPr lang="zh-CN" altLang="en-US" dirty="0"/>
              <a:t> </a:t>
            </a:r>
            <a:r>
              <a:rPr lang="en-US" altLang="zh-CN" dirty="0"/>
              <a:t>SPDK</a:t>
            </a:r>
            <a:r>
              <a:rPr lang="zh-CN" altLang="en-US" dirty="0"/>
              <a:t> </a:t>
            </a:r>
            <a:r>
              <a:rPr lang="en-US" altLang="zh-CN" dirty="0"/>
              <a:t>&amp;</a:t>
            </a:r>
            <a:r>
              <a:rPr lang="zh-CN" altLang="en-US" dirty="0"/>
              <a:t> </a:t>
            </a:r>
            <a:r>
              <a:rPr lang="en-US" altLang="zh-CN" dirty="0"/>
              <a:t>SPDK</a:t>
            </a:r>
            <a:r>
              <a:rPr lang="zh-CN" altLang="en-US" dirty="0"/>
              <a:t> </a:t>
            </a:r>
            <a:r>
              <a:rPr lang="en-US" altLang="zh-CN" dirty="0"/>
              <a:t>+</a:t>
            </a:r>
            <a:r>
              <a:rPr lang="zh-CN" altLang="en-US" dirty="0"/>
              <a:t> </a:t>
            </a:r>
            <a:r>
              <a:rPr lang="en-US" altLang="zh-CN" dirty="0"/>
              <a:t>priority</a:t>
            </a:r>
            <a:endParaRPr lang="zh-CN" altLang="en-US" dirty="0"/>
          </a:p>
          <a:p>
            <a:pPr lvl="2"/>
            <a:r>
              <a:rPr lang="en-US" altLang="zh-CN" dirty="0"/>
              <a:t>Workload:</a:t>
            </a:r>
            <a:r>
              <a:rPr lang="zh-CN" altLang="en-US" dirty="0">
                <a:sym typeface="Wingdings" pitchFamily="2" charset="2"/>
              </a:rPr>
              <a:t>  </a:t>
            </a:r>
            <a:r>
              <a:rPr lang="en-US" altLang="zh-CN" dirty="0">
                <a:sym typeface="Wingdings" pitchFamily="2" charset="2"/>
              </a:rPr>
              <a:t>FIO</a:t>
            </a:r>
            <a:endParaRPr lang="en-US" altLang="zh-CN" dirty="0"/>
          </a:p>
          <a:p>
            <a:pPr lvl="2"/>
            <a:r>
              <a:rPr lang="en-US" altLang="zh-CN" dirty="0"/>
              <a:t>L-app:</a:t>
            </a:r>
            <a:r>
              <a:rPr lang="zh-CN" altLang="en-US" dirty="0"/>
              <a:t> </a:t>
            </a:r>
            <a:r>
              <a:rPr lang="en-US" altLang="zh-CN" dirty="0"/>
              <a:t>4KB</a:t>
            </a:r>
            <a:r>
              <a:rPr lang="zh-CN" altLang="en-US" dirty="0"/>
              <a:t> </a:t>
            </a:r>
            <a:r>
              <a:rPr lang="en-US" altLang="zh-CN" dirty="0"/>
              <a:t>I/O</a:t>
            </a:r>
            <a:r>
              <a:rPr lang="zh-CN" altLang="en-US" dirty="0"/>
              <a:t> </a:t>
            </a:r>
            <a:r>
              <a:rPr lang="en-US" altLang="zh-CN" dirty="0"/>
              <a:t>size</a:t>
            </a:r>
          </a:p>
          <a:p>
            <a:pPr lvl="2"/>
            <a:r>
              <a:rPr lang="en-US" altLang="zh-CN" dirty="0"/>
              <a:t>T-app:</a:t>
            </a:r>
            <a:r>
              <a:rPr lang="zh-CN" altLang="en-US" dirty="0"/>
              <a:t> </a:t>
            </a:r>
            <a:r>
              <a:rPr lang="en-US" altLang="zh-CN" dirty="0"/>
              <a:t>64KB</a:t>
            </a:r>
            <a:r>
              <a:rPr lang="zh-CN" altLang="en-US" dirty="0"/>
              <a:t> </a:t>
            </a:r>
            <a:r>
              <a:rPr lang="en-US" altLang="zh-CN" dirty="0"/>
              <a:t>I/O</a:t>
            </a:r>
            <a:r>
              <a:rPr lang="zh-CN" altLang="en-US" dirty="0"/>
              <a:t> </a:t>
            </a:r>
            <a:r>
              <a:rPr lang="en-US" altLang="zh-CN" dirty="0"/>
              <a:t>size</a:t>
            </a:r>
          </a:p>
          <a:p>
            <a:pPr lvl="2"/>
            <a:r>
              <a:rPr lang="en-US" altLang="zh-CN" dirty="0"/>
              <a:t>Only</a:t>
            </a:r>
            <a:r>
              <a:rPr lang="zh-CN" altLang="en-US" dirty="0"/>
              <a:t> </a:t>
            </a:r>
            <a:r>
              <a:rPr lang="en-US" altLang="zh-CN" dirty="0"/>
              <a:t>use</a:t>
            </a:r>
            <a:r>
              <a:rPr lang="zh-CN" altLang="en-US" dirty="0"/>
              <a:t> </a:t>
            </a:r>
            <a:r>
              <a:rPr lang="en-US" altLang="zh-CN" dirty="0"/>
              <a:t>a</a:t>
            </a:r>
            <a:r>
              <a:rPr lang="zh-CN" altLang="en-US" dirty="0"/>
              <a:t> </a:t>
            </a:r>
            <a:r>
              <a:rPr lang="en-US" altLang="zh-CN" dirty="0"/>
              <a:t>single</a:t>
            </a:r>
            <a:r>
              <a:rPr lang="zh-CN" altLang="en-US" dirty="0"/>
              <a:t> </a:t>
            </a:r>
            <a:r>
              <a:rPr lang="en-US" altLang="zh-CN" dirty="0"/>
              <a:t>CPU</a:t>
            </a:r>
            <a:r>
              <a:rPr lang="zh-CN" altLang="en-US" dirty="0"/>
              <a:t> </a:t>
            </a:r>
            <a:r>
              <a:rPr lang="en-US" altLang="zh-CN" dirty="0"/>
              <a:t>core</a:t>
            </a:r>
          </a:p>
          <a:p>
            <a:pPr lvl="2"/>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16</a:t>
            </a:fld>
            <a:endParaRPr lang="zh-CN" altLang="en-US"/>
          </a:p>
        </p:txBody>
      </p:sp>
    </p:spTree>
    <p:extLst>
      <p:ext uri="{BB962C8B-B14F-4D97-AF65-F5344CB8AC3E}">
        <p14:creationId xmlns:p14="http://schemas.microsoft.com/office/powerpoint/2010/main" val="319199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Experiment</a:t>
            </a:r>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17</a:t>
            </a:fld>
            <a:endParaRPr lang="zh-CN" altLang="en-US"/>
          </a:p>
        </p:txBody>
      </p:sp>
      <p:pic>
        <p:nvPicPr>
          <p:cNvPr id="7" name="图片 6">
            <a:extLst>
              <a:ext uri="{FF2B5EF4-FFF2-40B4-BE49-F238E27FC236}">
                <a16:creationId xmlns:a16="http://schemas.microsoft.com/office/drawing/2014/main" id="{3860E40D-6DD7-8B49-BEC7-0C3EFB488F75}"/>
              </a:ext>
            </a:extLst>
          </p:cNvPr>
          <p:cNvPicPr>
            <a:picLocks noChangeAspect="1"/>
          </p:cNvPicPr>
          <p:nvPr/>
        </p:nvPicPr>
        <p:blipFill>
          <a:blip r:embed="rId3"/>
          <a:stretch>
            <a:fillRect/>
          </a:stretch>
        </p:blipFill>
        <p:spPr>
          <a:xfrm>
            <a:off x="1057882" y="1817137"/>
            <a:ext cx="10076234" cy="2774024"/>
          </a:xfrm>
          <a:prstGeom prst="rect">
            <a:avLst/>
          </a:prstGeom>
        </p:spPr>
      </p:pic>
      <p:graphicFrame>
        <p:nvGraphicFramePr>
          <p:cNvPr id="10" name="表格 26">
            <a:extLst>
              <a:ext uri="{FF2B5EF4-FFF2-40B4-BE49-F238E27FC236}">
                <a16:creationId xmlns:a16="http://schemas.microsoft.com/office/drawing/2014/main" id="{D153877A-C439-4446-8399-257ED410F522}"/>
              </a:ext>
            </a:extLst>
          </p:cNvPr>
          <p:cNvGraphicFramePr>
            <a:graphicFrameLocks noGrp="1"/>
          </p:cNvGraphicFramePr>
          <p:nvPr/>
        </p:nvGraphicFramePr>
        <p:xfrm>
          <a:off x="3372620" y="4787173"/>
          <a:ext cx="5446758" cy="1916121"/>
        </p:xfrm>
        <a:graphic>
          <a:graphicData uri="http://schemas.openxmlformats.org/drawingml/2006/table">
            <a:tbl>
              <a:tblPr firstRow="1" bandRow="1">
                <a:tableStyleId>{74C1A8A3-306A-4EB7-A6B1-4F7E0EB9C5D6}</a:tableStyleId>
              </a:tblPr>
              <a:tblGrid>
                <a:gridCol w="1985673">
                  <a:extLst>
                    <a:ext uri="{9D8B030D-6E8A-4147-A177-3AD203B41FA5}">
                      <a16:colId xmlns:a16="http://schemas.microsoft.com/office/drawing/2014/main" val="2598862716"/>
                    </a:ext>
                  </a:extLst>
                </a:gridCol>
                <a:gridCol w="1818742">
                  <a:extLst>
                    <a:ext uri="{9D8B030D-6E8A-4147-A177-3AD203B41FA5}">
                      <a16:colId xmlns:a16="http://schemas.microsoft.com/office/drawing/2014/main" val="2046408492"/>
                    </a:ext>
                  </a:extLst>
                </a:gridCol>
                <a:gridCol w="1642343">
                  <a:extLst>
                    <a:ext uri="{9D8B030D-6E8A-4147-A177-3AD203B41FA5}">
                      <a16:colId xmlns:a16="http://schemas.microsoft.com/office/drawing/2014/main" val="127752919"/>
                    </a:ext>
                  </a:extLst>
                </a:gridCol>
              </a:tblGrid>
              <a:tr h="691631">
                <a:tc>
                  <a:txBody>
                    <a:bodyPr/>
                    <a:lstStyle/>
                    <a:p>
                      <a:pPr algn="ctr"/>
                      <a:endParaRPr lang="zh-CN" altLang="en-US" sz="2000" b="0" dirty="0">
                        <a:latin typeface="+mn-ea"/>
                        <a:ea typeface="+mn-ea"/>
                      </a:endParaRPr>
                    </a:p>
                  </a:txBody>
                  <a:tcPr/>
                </a:tc>
                <a:tc>
                  <a:txBody>
                    <a:bodyPr/>
                    <a:lstStyle/>
                    <a:p>
                      <a:pPr algn="ctr"/>
                      <a:r>
                        <a:rPr lang="en-US" altLang="zh-CN" sz="2000" b="0" dirty="0" err="1">
                          <a:latin typeface="+mn-ea"/>
                          <a:ea typeface="+mn-ea"/>
                        </a:rPr>
                        <a:t>μs</a:t>
                      </a:r>
                      <a:r>
                        <a:rPr lang="en-US" altLang="zh-CN" sz="2000" b="0" dirty="0">
                          <a:latin typeface="+mn-ea"/>
                          <a:ea typeface="+mn-ea"/>
                        </a:rPr>
                        <a:t>-scale</a:t>
                      </a:r>
                      <a:r>
                        <a:rPr lang="zh-CN" altLang="en-US" sz="2000" b="0" dirty="0">
                          <a:latin typeface="+mn-ea"/>
                          <a:ea typeface="+mn-ea"/>
                        </a:rPr>
                        <a:t> </a:t>
                      </a:r>
                      <a:r>
                        <a:rPr lang="en-US" altLang="zh-CN" sz="2000" b="0" dirty="0">
                          <a:latin typeface="+mn-ea"/>
                          <a:ea typeface="+mn-ea"/>
                        </a:rPr>
                        <a:t>Latency</a:t>
                      </a:r>
                      <a:endParaRPr lang="zh-CN" altLang="en-US" sz="2000" b="0" dirty="0">
                        <a:latin typeface="+mn-ea"/>
                        <a:ea typeface="+mn-ea"/>
                      </a:endParaRPr>
                    </a:p>
                  </a:txBody>
                  <a:tcPr/>
                </a:tc>
                <a:tc>
                  <a:txBody>
                    <a:bodyPr/>
                    <a:lstStyle/>
                    <a:p>
                      <a:pPr algn="ctr"/>
                      <a:r>
                        <a:rPr lang="en-US" altLang="zh-CN" sz="2000" b="0" dirty="0">
                          <a:latin typeface="+mn-ea"/>
                          <a:ea typeface="+mn-ea"/>
                        </a:rPr>
                        <a:t>High</a:t>
                      </a:r>
                    </a:p>
                    <a:p>
                      <a:pPr algn="ctr"/>
                      <a:r>
                        <a:rPr lang="en-US" altLang="zh-CN" sz="2000" b="0" dirty="0">
                          <a:latin typeface="+mn-ea"/>
                          <a:ea typeface="+mn-ea"/>
                        </a:rPr>
                        <a:t>Throughput</a:t>
                      </a:r>
                      <a:endParaRPr lang="zh-CN" altLang="en-US" sz="2000" b="0" dirty="0">
                        <a:latin typeface="+mn-ea"/>
                        <a:ea typeface="+mn-ea"/>
                      </a:endParaRPr>
                    </a:p>
                  </a:txBody>
                  <a:tcPr/>
                </a:tc>
                <a:extLst>
                  <a:ext uri="{0D108BD9-81ED-4DB2-BD59-A6C34878D82A}">
                    <a16:rowId xmlns:a16="http://schemas.microsoft.com/office/drawing/2014/main" val="2993950771"/>
                  </a:ext>
                </a:extLst>
              </a:tr>
              <a:tr h="405027">
                <a:tc>
                  <a:txBody>
                    <a:bodyPr/>
                    <a:lstStyle/>
                    <a:p>
                      <a:pPr algn="ctr"/>
                      <a:r>
                        <a:rPr lang="en-US" altLang="zh-CN" sz="2000" b="0" dirty="0">
                          <a:solidFill>
                            <a:srgbClr val="57A4EF"/>
                          </a:solidFill>
                          <a:latin typeface="+mn-ea"/>
                          <a:ea typeface="+mn-ea"/>
                        </a:rPr>
                        <a:t>Linux</a:t>
                      </a:r>
                    </a:p>
                  </a:txBody>
                  <a:tcPr/>
                </a:tc>
                <a:tc>
                  <a:txBody>
                    <a:bodyPr/>
                    <a:lstStyle/>
                    <a:p>
                      <a:pPr algn="ctr"/>
                      <a:r>
                        <a:rPr lang="en-US" altLang="zh-CN" sz="2000" b="0" dirty="0">
                          <a:solidFill>
                            <a:srgbClr val="FF0000"/>
                          </a:solidFill>
                          <a:latin typeface="+mn-ea"/>
                          <a:ea typeface="+mn-ea"/>
                        </a:rPr>
                        <a:t>X</a:t>
                      </a:r>
                      <a:endParaRPr lang="zh-CN" altLang="en-US" sz="2000" b="0" dirty="0">
                        <a:solidFill>
                          <a:srgbClr val="FF0000"/>
                        </a:solidFill>
                        <a:latin typeface="+mn-ea"/>
                        <a:ea typeface="+mn-ea"/>
                      </a:endParaRPr>
                    </a:p>
                  </a:txBody>
                  <a:tcPr/>
                </a:tc>
                <a:tc>
                  <a:txBody>
                    <a:bodyPr/>
                    <a:lstStyle/>
                    <a:p>
                      <a:pPr algn="ctr"/>
                      <a:r>
                        <a:rPr lang="en-US" altLang="zh-CN" sz="2000" b="0" dirty="0">
                          <a:solidFill>
                            <a:srgbClr val="92D050"/>
                          </a:solidFill>
                          <a:latin typeface="+mn-ea"/>
                          <a:ea typeface="+mn-ea"/>
                        </a:rPr>
                        <a:t>√</a:t>
                      </a:r>
                      <a:endParaRPr lang="zh-CN" altLang="en-US" sz="2000" b="0" dirty="0">
                        <a:solidFill>
                          <a:srgbClr val="92D050"/>
                        </a:solidFill>
                        <a:latin typeface="+mn-ea"/>
                        <a:ea typeface="+mn-ea"/>
                      </a:endParaRPr>
                    </a:p>
                  </a:txBody>
                  <a:tcPr/>
                </a:tc>
                <a:extLst>
                  <a:ext uri="{0D108BD9-81ED-4DB2-BD59-A6C34878D82A}">
                    <a16:rowId xmlns:a16="http://schemas.microsoft.com/office/drawing/2014/main" val="1969963832"/>
                  </a:ext>
                </a:extLst>
              </a:tr>
              <a:tr h="405027">
                <a:tc>
                  <a:txBody>
                    <a:bodyPr/>
                    <a:lstStyle/>
                    <a:p>
                      <a:pPr algn="ctr"/>
                      <a:r>
                        <a:rPr lang="en-US" altLang="zh-CN" sz="2000" b="0" dirty="0">
                          <a:solidFill>
                            <a:srgbClr val="FDB85E"/>
                          </a:solidFill>
                          <a:latin typeface="+mn-ea"/>
                          <a:ea typeface="+mn-ea"/>
                        </a:rPr>
                        <a:t>SPDK</a:t>
                      </a:r>
                      <a:endParaRPr lang="zh-CN" altLang="en-US" sz="2000" b="0" dirty="0">
                        <a:solidFill>
                          <a:srgbClr val="FDB85E"/>
                        </a:solidFill>
                        <a:latin typeface="+mn-ea"/>
                        <a:ea typeface="+mn-ea"/>
                      </a:endParaRPr>
                    </a:p>
                  </a:txBody>
                  <a:tcPr/>
                </a:tc>
                <a:tc>
                  <a:txBody>
                    <a:bodyPr/>
                    <a:lstStyle/>
                    <a:p>
                      <a:pPr algn="ctr"/>
                      <a:r>
                        <a:rPr lang="en-US" altLang="zh-CN" sz="2000" b="0" dirty="0">
                          <a:solidFill>
                            <a:srgbClr val="FF0000"/>
                          </a:solidFill>
                          <a:latin typeface="+mn-ea"/>
                          <a:ea typeface="+mn-ea"/>
                        </a:rPr>
                        <a:t>X</a:t>
                      </a:r>
                      <a:endParaRPr lang="zh-CN" altLang="en-US" sz="2000" b="0" dirty="0">
                        <a:solidFill>
                          <a:srgbClr val="FF0000"/>
                        </a:solidFill>
                        <a:latin typeface="+mn-ea"/>
                        <a:ea typeface="+mn-ea"/>
                      </a:endParaRPr>
                    </a:p>
                  </a:txBody>
                  <a:tcPr/>
                </a:tc>
                <a:tc>
                  <a:txBody>
                    <a:bodyPr/>
                    <a:lstStyle/>
                    <a:p>
                      <a:pPr algn="ctr"/>
                      <a:r>
                        <a:rPr lang="en-US" altLang="zh-CN" sz="2000" b="0" dirty="0">
                          <a:solidFill>
                            <a:srgbClr val="FF0000"/>
                          </a:solidFill>
                          <a:latin typeface="+mn-ea"/>
                          <a:ea typeface="+mn-ea"/>
                        </a:rPr>
                        <a:t>X</a:t>
                      </a:r>
                      <a:endParaRPr lang="zh-CN" altLang="en-US" sz="2000" b="0" dirty="0">
                        <a:solidFill>
                          <a:srgbClr val="FF0000"/>
                        </a:solidFill>
                        <a:latin typeface="+mn-ea"/>
                        <a:ea typeface="+mn-ea"/>
                      </a:endParaRPr>
                    </a:p>
                  </a:txBody>
                  <a:tcPr/>
                </a:tc>
                <a:extLst>
                  <a:ext uri="{0D108BD9-81ED-4DB2-BD59-A6C34878D82A}">
                    <a16:rowId xmlns:a16="http://schemas.microsoft.com/office/drawing/2014/main" val="964381558"/>
                  </a:ext>
                </a:extLst>
              </a:tr>
              <a:tr h="405027">
                <a:tc>
                  <a:txBody>
                    <a:bodyPr/>
                    <a:lstStyle/>
                    <a:p>
                      <a:pPr algn="ctr"/>
                      <a:r>
                        <a:rPr lang="en-US" altLang="zh-CN" sz="2000" b="0" dirty="0" err="1">
                          <a:solidFill>
                            <a:schemeClr val="accent4">
                              <a:lumMod val="75000"/>
                            </a:schemeClr>
                          </a:solidFill>
                          <a:latin typeface="+mn-ea"/>
                          <a:ea typeface="+mn-ea"/>
                        </a:rPr>
                        <a:t>SPDK+priority</a:t>
                      </a:r>
                      <a:endParaRPr lang="zh-CN" altLang="en-US" sz="2000" b="0" dirty="0">
                        <a:solidFill>
                          <a:schemeClr val="accent4">
                            <a:lumMod val="75000"/>
                          </a:schemeClr>
                        </a:solidFill>
                        <a:latin typeface="+mn-ea"/>
                        <a:ea typeface="+mn-ea"/>
                      </a:endParaRPr>
                    </a:p>
                  </a:txBody>
                  <a:tcPr/>
                </a:tc>
                <a:tc>
                  <a:txBody>
                    <a:bodyPr/>
                    <a:lstStyle/>
                    <a:p>
                      <a:pPr algn="ctr"/>
                      <a:r>
                        <a:rPr lang="en-US" altLang="zh-CN" sz="2000" b="0" dirty="0">
                          <a:solidFill>
                            <a:srgbClr val="92D050"/>
                          </a:solidFill>
                          <a:latin typeface="+mn-ea"/>
                          <a:ea typeface="+mn-ea"/>
                        </a:rPr>
                        <a:t>√</a:t>
                      </a:r>
                      <a:endParaRPr lang="zh-CN" altLang="en-US" sz="2000" b="0" dirty="0">
                        <a:solidFill>
                          <a:srgbClr val="92D050"/>
                        </a:solidFill>
                        <a:latin typeface="+mn-ea"/>
                        <a:ea typeface="+mn-ea"/>
                      </a:endParaRPr>
                    </a:p>
                  </a:txBody>
                  <a:tcPr/>
                </a:tc>
                <a:tc>
                  <a:txBody>
                    <a:bodyPr/>
                    <a:lstStyle/>
                    <a:p>
                      <a:pPr algn="ctr"/>
                      <a:r>
                        <a:rPr lang="en-US" altLang="zh-CN" sz="2000" b="0" dirty="0">
                          <a:solidFill>
                            <a:srgbClr val="FF0000"/>
                          </a:solidFill>
                          <a:latin typeface="+mn-ea"/>
                          <a:ea typeface="+mn-ea"/>
                        </a:rPr>
                        <a:t>X</a:t>
                      </a:r>
                      <a:endParaRPr lang="zh-CN" altLang="en-US" sz="2000" b="0" dirty="0">
                        <a:solidFill>
                          <a:srgbClr val="FF0000"/>
                        </a:solidFill>
                        <a:latin typeface="+mn-ea"/>
                        <a:ea typeface="+mn-ea"/>
                      </a:endParaRPr>
                    </a:p>
                  </a:txBody>
                  <a:tcPr/>
                </a:tc>
                <a:extLst>
                  <a:ext uri="{0D108BD9-81ED-4DB2-BD59-A6C34878D82A}">
                    <a16:rowId xmlns:a16="http://schemas.microsoft.com/office/drawing/2014/main" val="1592777121"/>
                  </a:ext>
                </a:extLst>
              </a:tr>
            </a:tbl>
          </a:graphicData>
        </a:graphic>
      </p:graphicFrame>
    </p:spTree>
    <p:extLst>
      <p:ext uri="{BB962C8B-B14F-4D97-AF65-F5344CB8AC3E}">
        <p14:creationId xmlns:p14="http://schemas.microsoft.com/office/powerpoint/2010/main" val="277627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18</a:t>
            </a:fld>
            <a:endParaRPr lang="zh-CN" altLang="en-US"/>
          </a:p>
        </p:txBody>
      </p:sp>
    </p:spTree>
    <p:extLst>
      <p:ext uri="{BB962C8B-B14F-4D97-AF65-F5344CB8AC3E}">
        <p14:creationId xmlns:p14="http://schemas.microsoft.com/office/powerpoint/2010/main" val="38397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Blk-switch</a:t>
            </a:r>
            <a:r>
              <a:rPr lang="zh-CN" altLang="en-US" dirty="0"/>
              <a:t> </a:t>
            </a:r>
            <a:r>
              <a:rPr lang="en-US" altLang="zh-CN" dirty="0"/>
              <a:t>design</a:t>
            </a:r>
          </a:p>
          <a:p>
            <a:pPr lvl="1"/>
            <a:r>
              <a:rPr lang="en-US" altLang="zh-CN" dirty="0"/>
              <a:t>Multiple egress queues </a:t>
            </a:r>
          </a:p>
          <a:p>
            <a:pPr lvl="1"/>
            <a:r>
              <a:rPr lang="en-US" altLang="zh-CN" dirty="0"/>
              <a:t>Decouple request processing from application cores </a:t>
            </a:r>
          </a:p>
          <a:p>
            <a:pPr lvl="1"/>
            <a:r>
              <a:rPr lang="en-US" altLang="zh-CN" dirty="0"/>
              <a:t>Request Steering </a:t>
            </a:r>
          </a:p>
          <a:p>
            <a:pPr lvl="1"/>
            <a:r>
              <a:rPr lang="en-US" altLang="zh-CN" dirty="0"/>
              <a:t>Application Steering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19</a:t>
            </a:fld>
            <a:endParaRPr lang="zh-CN" altLang="en-US"/>
          </a:p>
        </p:txBody>
      </p:sp>
    </p:spTree>
    <p:extLst>
      <p:ext uri="{BB962C8B-B14F-4D97-AF65-F5344CB8AC3E}">
        <p14:creationId xmlns:p14="http://schemas.microsoft.com/office/powerpoint/2010/main" val="10830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2</a:t>
            </a:fld>
            <a:endParaRPr lang="zh-CN" altLang="en-US"/>
          </a:p>
        </p:txBody>
      </p:sp>
    </p:spTree>
    <p:extLst>
      <p:ext uri="{BB962C8B-B14F-4D97-AF65-F5344CB8AC3E}">
        <p14:creationId xmlns:p14="http://schemas.microsoft.com/office/powerpoint/2010/main" val="74659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图片 186">
            <a:extLst>
              <a:ext uri="{FF2B5EF4-FFF2-40B4-BE49-F238E27FC236}">
                <a16:creationId xmlns:a16="http://schemas.microsoft.com/office/drawing/2014/main" id="{0D3EE830-130E-1240-873E-031EB1E61E75}"/>
              </a:ext>
            </a:extLst>
          </p:cNvPr>
          <p:cNvPicPr>
            <a:picLocks noChangeAspect="1"/>
          </p:cNvPicPr>
          <p:nvPr/>
        </p:nvPicPr>
        <p:blipFill>
          <a:blip r:embed="rId3"/>
          <a:stretch>
            <a:fillRect/>
          </a:stretch>
        </p:blipFill>
        <p:spPr>
          <a:xfrm>
            <a:off x="6781395" y="1987712"/>
            <a:ext cx="46863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20</a:t>
            </a:fld>
            <a:endParaRPr lang="zh-CN" altLang="en-US"/>
          </a:p>
        </p:txBody>
      </p:sp>
      <p:pic>
        <p:nvPicPr>
          <p:cNvPr id="51" name="图片 50">
            <a:extLst>
              <a:ext uri="{FF2B5EF4-FFF2-40B4-BE49-F238E27FC236}">
                <a16:creationId xmlns:a16="http://schemas.microsoft.com/office/drawing/2014/main" id="{2081515B-27FA-3F4E-98C3-8937BC8B955B}"/>
              </a:ext>
            </a:extLst>
          </p:cNvPr>
          <p:cNvPicPr>
            <a:picLocks noChangeAspect="1"/>
          </p:cNvPicPr>
          <p:nvPr/>
        </p:nvPicPr>
        <p:blipFill>
          <a:blip r:embed="rId4"/>
          <a:stretch>
            <a:fillRect/>
          </a:stretch>
        </p:blipFill>
        <p:spPr>
          <a:xfrm>
            <a:off x="1358900" y="2159162"/>
            <a:ext cx="4737100" cy="3860800"/>
          </a:xfrm>
          <a:prstGeom prst="rect">
            <a:avLst/>
          </a:prstGeom>
        </p:spPr>
      </p:pic>
    </p:spTree>
    <p:extLst>
      <p:ext uri="{BB962C8B-B14F-4D97-AF65-F5344CB8AC3E}">
        <p14:creationId xmlns:p14="http://schemas.microsoft.com/office/powerpoint/2010/main" val="18263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21</a:t>
            </a:fld>
            <a:endParaRPr lang="zh-CN" altLang="en-US"/>
          </a:p>
        </p:txBody>
      </p:sp>
      <p:sp>
        <p:nvSpPr>
          <p:cNvPr id="42" name="Rectangle 4">
            <a:extLst>
              <a:ext uri="{FF2B5EF4-FFF2-40B4-BE49-F238E27FC236}">
                <a16:creationId xmlns:a16="http://schemas.microsoft.com/office/drawing/2014/main" id="{1426E8EC-E236-3F43-B579-9E20B4888DD2}"/>
              </a:ext>
            </a:extLst>
          </p:cNvPr>
          <p:cNvSpPr/>
          <p:nvPr/>
        </p:nvSpPr>
        <p:spPr>
          <a:xfrm>
            <a:off x="5188903" y="2094255"/>
            <a:ext cx="3189178" cy="3689349"/>
          </a:xfrm>
          <a:prstGeom prst="rect">
            <a:avLst/>
          </a:prstGeom>
          <a:solidFill>
            <a:srgbClr val="E6EAF8"/>
          </a:solidFill>
          <a:ln w="19050" cap="flat" cmpd="sng" algn="ctr">
            <a:noFill/>
            <a:prstDash val="dash"/>
            <a:miter lim="800000"/>
          </a:ln>
          <a:effectLst/>
        </p:spPr>
        <p:txBody>
          <a:bodyPr rtlCol="0" anchor="ctr"/>
          <a:lstStyle/>
          <a:p>
            <a:pPr algn="ctr" rtl="0">
              <a:defRPr/>
            </a:pPr>
            <a:endParaRPr lang="en-CN" kern="0" dirty="0">
              <a:solidFill>
                <a:prstClr val="black"/>
              </a:solidFill>
              <a:latin typeface="Calibri"/>
              <a:ea typeface="+mn-ea"/>
              <a:cs typeface="+mn-cs"/>
            </a:endParaRPr>
          </a:p>
        </p:txBody>
      </p:sp>
      <p:sp>
        <p:nvSpPr>
          <p:cNvPr id="44" name="圆角矩形 43">
            <a:extLst>
              <a:ext uri="{FF2B5EF4-FFF2-40B4-BE49-F238E27FC236}">
                <a16:creationId xmlns:a16="http://schemas.microsoft.com/office/drawing/2014/main" id="{0183DAD4-A239-B342-B6E0-A49A8C7A2BBA}"/>
              </a:ext>
            </a:extLst>
          </p:cNvPr>
          <p:cNvSpPr/>
          <p:nvPr/>
        </p:nvSpPr>
        <p:spPr>
          <a:xfrm>
            <a:off x="5231638" y="3151257"/>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矩形 44">
            <a:extLst>
              <a:ext uri="{FF2B5EF4-FFF2-40B4-BE49-F238E27FC236}">
                <a16:creationId xmlns:a16="http://schemas.microsoft.com/office/drawing/2014/main" id="{4DD6DA43-76BF-1C46-9E83-D2E564695568}"/>
              </a:ext>
            </a:extLst>
          </p:cNvPr>
          <p:cNvSpPr/>
          <p:nvPr/>
        </p:nvSpPr>
        <p:spPr>
          <a:xfrm>
            <a:off x="6394191" y="3406607"/>
            <a:ext cx="1701108"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Ingress</a:t>
            </a:r>
          </a:p>
          <a:p>
            <a:pPr algn="ctr" rtl="0">
              <a:defRPr/>
            </a:pPr>
            <a:r>
              <a:rPr lang="en-US" altLang="zh-CN" kern="0" dirty="0">
                <a:solidFill>
                  <a:prstClr val="black"/>
                </a:solidFill>
                <a:latin typeface="Calibri"/>
                <a:ea typeface="宋体" panose="02010600030101010101" pitchFamily="2" charset="-122"/>
                <a:cs typeface="+mn-cs"/>
              </a:rPr>
              <a:t>queues</a:t>
            </a:r>
            <a:endParaRPr lang="en-CN" altLang="zh-CN" kern="0" dirty="0">
              <a:solidFill>
                <a:prstClr val="black"/>
              </a:solidFill>
              <a:latin typeface="Calibri"/>
              <a:ea typeface="宋体" panose="02010600030101010101" pitchFamily="2" charset="-122"/>
              <a:cs typeface="+mn-cs"/>
            </a:endParaRPr>
          </a:p>
        </p:txBody>
      </p:sp>
      <p:grpSp>
        <p:nvGrpSpPr>
          <p:cNvPr id="46" name="组合 45">
            <a:extLst>
              <a:ext uri="{FF2B5EF4-FFF2-40B4-BE49-F238E27FC236}">
                <a16:creationId xmlns:a16="http://schemas.microsoft.com/office/drawing/2014/main" id="{7F658973-33CE-0747-82F1-02A491DE8D50}"/>
              </a:ext>
            </a:extLst>
          </p:cNvPr>
          <p:cNvGrpSpPr/>
          <p:nvPr/>
        </p:nvGrpSpPr>
        <p:grpSpPr>
          <a:xfrm>
            <a:off x="5784962" y="3310395"/>
            <a:ext cx="194784" cy="781326"/>
            <a:chOff x="4052578" y="2056046"/>
            <a:chExt cx="194784" cy="781326"/>
          </a:xfrm>
        </p:grpSpPr>
        <p:sp>
          <p:nvSpPr>
            <p:cNvPr id="47" name="圆角矩形 46">
              <a:extLst>
                <a:ext uri="{FF2B5EF4-FFF2-40B4-BE49-F238E27FC236}">
                  <a16:creationId xmlns:a16="http://schemas.microsoft.com/office/drawing/2014/main" id="{309982C7-91AD-8943-B0D3-F3F418AC508B}"/>
                </a:ext>
              </a:extLst>
            </p:cNvPr>
            <p:cNvSpPr/>
            <p:nvPr/>
          </p:nvSpPr>
          <p:spPr>
            <a:xfrm>
              <a:off x="4052578" y="205604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8" name="圆角矩形 47">
              <a:extLst>
                <a:ext uri="{FF2B5EF4-FFF2-40B4-BE49-F238E27FC236}">
                  <a16:creationId xmlns:a16="http://schemas.microsoft.com/office/drawing/2014/main" id="{376E9F77-B64F-5348-BA0A-58E19CB08C87}"/>
                </a:ext>
              </a:extLst>
            </p:cNvPr>
            <p:cNvSpPr/>
            <p:nvPr/>
          </p:nvSpPr>
          <p:spPr>
            <a:xfrm>
              <a:off x="4052578" y="225278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48">
              <a:extLst>
                <a:ext uri="{FF2B5EF4-FFF2-40B4-BE49-F238E27FC236}">
                  <a16:creationId xmlns:a16="http://schemas.microsoft.com/office/drawing/2014/main" id="{2EDC75B5-1C87-FD41-BE83-C5CE2BE16CE8}"/>
                </a:ext>
              </a:extLst>
            </p:cNvPr>
            <p:cNvSpPr/>
            <p:nvPr/>
          </p:nvSpPr>
          <p:spPr>
            <a:xfrm>
              <a:off x="4052578" y="2449531"/>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0" name="圆角矩形 49">
              <a:extLst>
                <a:ext uri="{FF2B5EF4-FFF2-40B4-BE49-F238E27FC236}">
                  <a16:creationId xmlns:a16="http://schemas.microsoft.com/office/drawing/2014/main" id="{AA86B184-FA46-024A-9428-BBA8A4B71DE5}"/>
                </a:ext>
              </a:extLst>
            </p:cNvPr>
            <p:cNvSpPr/>
            <p:nvPr/>
          </p:nvSpPr>
          <p:spPr>
            <a:xfrm>
              <a:off x="4052578" y="2642587"/>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2" name="Rectangle 15">
            <a:extLst>
              <a:ext uri="{FF2B5EF4-FFF2-40B4-BE49-F238E27FC236}">
                <a16:creationId xmlns:a16="http://schemas.microsoft.com/office/drawing/2014/main" id="{1CF100A8-7EFA-A340-BFF9-FD5932541DAB}"/>
              </a:ext>
            </a:extLst>
          </p:cNvPr>
          <p:cNvSpPr/>
          <p:nvPr/>
        </p:nvSpPr>
        <p:spPr>
          <a:xfrm>
            <a:off x="5266896" y="5887141"/>
            <a:ext cx="3052560" cy="273197"/>
          </a:xfrm>
          <a:prstGeom prst="rect">
            <a:avLst/>
          </a:prstGeom>
          <a:solidFill>
            <a:srgbClr val="FDDB91"/>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kern="0" dirty="0">
                <a:solidFill>
                  <a:prstClr val="black"/>
                </a:solidFill>
                <a:latin typeface="Calibri"/>
                <a:ea typeface="宋体" panose="02010600030101010101" pitchFamily="2" charset="-122"/>
              </a:rPr>
              <a:t>Local/remote storage device </a:t>
            </a:r>
          </a:p>
        </p:txBody>
      </p:sp>
      <p:sp>
        <p:nvSpPr>
          <p:cNvPr id="53" name="圆角矩形 52">
            <a:extLst>
              <a:ext uri="{FF2B5EF4-FFF2-40B4-BE49-F238E27FC236}">
                <a16:creationId xmlns:a16="http://schemas.microsoft.com/office/drawing/2014/main" id="{4FFFDFBF-5AF8-A640-A176-85CE896262F5}"/>
              </a:ext>
            </a:extLst>
          </p:cNvPr>
          <p:cNvSpPr/>
          <p:nvPr/>
        </p:nvSpPr>
        <p:spPr>
          <a:xfrm>
            <a:off x="5249267" y="4417573"/>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矩形 63">
            <a:extLst>
              <a:ext uri="{FF2B5EF4-FFF2-40B4-BE49-F238E27FC236}">
                <a16:creationId xmlns:a16="http://schemas.microsoft.com/office/drawing/2014/main" id="{6BE4D425-1D55-E046-A796-342A3FCFC671}"/>
              </a:ext>
            </a:extLst>
          </p:cNvPr>
          <p:cNvSpPr/>
          <p:nvPr/>
        </p:nvSpPr>
        <p:spPr>
          <a:xfrm>
            <a:off x="6271921" y="4719555"/>
            <a:ext cx="2101857"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app-class)</a:t>
            </a:r>
          </a:p>
          <a:p>
            <a:pPr algn="ctr" rtl="0">
              <a:defRPr/>
            </a:pPr>
            <a:r>
              <a:rPr lang="en-US" altLang="zh-CN" kern="0" dirty="0">
                <a:solidFill>
                  <a:prstClr val="black"/>
                </a:solidFill>
                <a:latin typeface="Calibri"/>
                <a:ea typeface="宋体" panose="02010600030101010101" pitchFamily="2" charset="-122"/>
                <a:cs typeface="+mn-cs"/>
              </a:rPr>
              <a:t>Egress</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queues</a:t>
            </a:r>
          </a:p>
        </p:txBody>
      </p:sp>
      <p:sp>
        <p:nvSpPr>
          <p:cNvPr id="66" name="左大括号 65">
            <a:extLst>
              <a:ext uri="{FF2B5EF4-FFF2-40B4-BE49-F238E27FC236}">
                <a16:creationId xmlns:a16="http://schemas.microsoft.com/office/drawing/2014/main" id="{6E08B7EC-3AB7-034C-AC5F-1DDD9A3DAFD5}"/>
              </a:ext>
            </a:extLst>
          </p:cNvPr>
          <p:cNvSpPr/>
          <p:nvPr/>
        </p:nvSpPr>
        <p:spPr>
          <a:xfrm flipH="1">
            <a:off x="8455342" y="3151257"/>
            <a:ext cx="205186" cy="2430388"/>
          </a:xfrm>
          <a:prstGeom prst="leftBrace">
            <a:avLst/>
          </a:prstGeom>
          <a:noFill/>
          <a:ln w="19050" cap="flat" cmpd="sng" algn="ctr">
            <a:solidFill>
              <a:srgbClr val="F7AD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矩形 66">
            <a:extLst>
              <a:ext uri="{FF2B5EF4-FFF2-40B4-BE49-F238E27FC236}">
                <a16:creationId xmlns:a16="http://schemas.microsoft.com/office/drawing/2014/main" id="{0655A626-834D-A749-A141-BBCDBBA0862E}"/>
              </a:ext>
            </a:extLst>
          </p:cNvPr>
          <p:cNvSpPr/>
          <p:nvPr/>
        </p:nvSpPr>
        <p:spPr>
          <a:xfrm>
            <a:off x="8692087" y="4172275"/>
            <a:ext cx="1141659"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Blk-switch</a:t>
            </a:r>
            <a:endParaRPr lang="en-CN" altLang="zh-CN" kern="0" dirty="0">
              <a:solidFill>
                <a:prstClr val="black"/>
              </a:solidFill>
              <a:latin typeface="Calibri"/>
              <a:ea typeface="宋体" panose="02010600030101010101" pitchFamily="2" charset="-122"/>
              <a:cs typeface="+mn-cs"/>
            </a:endParaRPr>
          </a:p>
        </p:txBody>
      </p:sp>
      <p:pic>
        <p:nvPicPr>
          <p:cNvPr id="71" name="图片 70">
            <a:extLst>
              <a:ext uri="{FF2B5EF4-FFF2-40B4-BE49-F238E27FC236}">
                <a16:creationId xmlns:a16="http://schemas.microsoft.com/office/drawing/2014/main" id="{C64D999B-44FD-A945-B288-0E3CF8BAC47B}"/>
              </a:ext>
            </a:extLst>
          </p:cNvPr>
          <p:cNvPicPr>
            <a:picLocks noChangeAspect="1"/>
          </p:cNvPicPr>
          <p:nvPr/>
        </p:nvPicPr>
        <p:blipFill>
          <a:blip r:embed="rId3"/>
          <a:stretch>
            <a:fillRect/>
          </a:stretch>
        </p:blipFill>
        <p:spPr>
          <a:xfrm>
            <a:off x="5866296" y="2603655"/>
            <a:ext cx="507480" cy="462371"/>
          </a:xfrm>
          <a:prstGeom prst="rect">
            <a:avLst/>
          </a:prstGeom>
        </p:spPr>
      </p:pic>
      <p:pic>
        <p:nvPicPr>
          <p:cNvPr id="73" name="图片 72">
            <a:extLst>
              <a:ext uri="{FF2B5EF4-FFF2-40B4-BE49-F238E27FC236}">
                <a16:creationId xmlns:a16="http://schemas.microsoft.com/office/drawing/2014/main" id="{CA388624-79F3-154B-8D7A-DBAB3E3233EA}"/>
              </a:ext>
            </a:extLst>
          </p:cNvPr>
          <p:cNvPicPr>
            <a:picLocks noChangeAspect="1"/>
          </p:cNvPicPr>
          <p:nvPr/>
        </p:nvPicPr>
        <p:blipFill>
          <a:blip r:embed="rId3"/>
          <a:stretch>
            <a:fillRect/>
          </a:stretch>
        </p:blipFill>
        <p:spPr>
          <a:xfrm>
            <a:off x="7421888" y="2603655"/>
            <a:ext cx="507480" cy="462371"/>
          </a:xfrm>
          <a:prstGeom prst="rect">
            <a:avLst/>
          </a:prstGeom>
        </p:spPr>
      </p:pic>
      <p:sp>
        <p:nvSpPr>
          <p:cNvPr id="74" name="圆角矩形 73">
            <a:extLst>
              <a:ext uri="{FF2B5EF4-FFF2-40B4-BE49-F238E27FC236}">
                <a16:creationId xmlns:a16="http://schemas.microsoft.com/office/drawing/2014/main" id="{EB68D72E-114A-F94A-8889-E63C7ED72358}"/>
              </a:ext>
            </a:extLst>
          </p:cNvPr>
          <p:cNvSpPr/>
          <p:nvPr/>
        </p:nvSpPr>
        <p:spPr>
          <a:xfrm>
            <a:off x="5266896" y="2146322"/>
            <a:ext cx="1706280" cy="962113"/>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5" name="曲线连接符 74">
            <a:extLst>
              <a:ext uri="{FF2B5EF4-FFF2-40B4-BE49-F238E27FC236}">
                <a16:creationId xmlns:a16="http://schemas.microsoft.com/office/drawing/2014/main" id="{7866F1CB-DDD5-6C42-8325-903253E377E7}"/>
              </a:ext>
            </a:extLst>
          </p:cNvPr>
          <p:cNvCxnSpPr>
            <a:cxnSpLocks/>
            <a:stCxn id="71" idx="2"/>
            <a:endCxn id="47" idx="0"/>
          </p:cNvCxnSpPr>
          <p:nvPr/>
        </p:nvCxnSpPr>
        <p:spPr>
          <a:xfrm rot="5400000">
            <a:off x="5879011" y="3069369"/>
            <a:ext cx="244369" cy="237682"/>
          </a:xfrm>
          <a:prstGeom prst="curvedConnector3">
            <a:avLst/>
          </a:prstGeom>
          <a:noFill/>
          <a:ln w="19050" cap="flat" cmpd="sng" algn="ctr">
            <a:solidFill>
              <a:sysClr val="windowText" lastClr="000000"/>
            </a:solidFill>
            <a:prstDash val="solid"/>
            <a:miter lim="800000"/>
            <a:tailEnd type="triangle"/>
          </a:ln>
          <a:effectLst/>
        </p:spPr>
      </p:cxnSp>
      <p:sp>
        <p:nvSpPr>
          <p:cNvPr id="110" name="Rectangle 4">
            <a:extLst>
              <a:ext uri="{FF2B5EF4-FFF2-40B4-BE49-F238E27FC236}">
                <a16:creationId xmlns:a16="http://schemas.microsoft.com/office/drawing/2014/main" id="{9AED2A47-7CC4-5F48-9CE0-4E5D11ACBBB3}"/>
              </a:ext>
            </a:extLst>
          </p:cNvPr>
          <p:cNvSpPr/>
          <p:nvPr/>
        </p:nvSpPr>
        <p:spPr>
          <a:xfrm>
            <a:off x="1254446" y="2743876"/>
            <a:ext cx="3006528" cy="2695688"/>
          </a:xfrm>
          <a:prstGeom prst="rect">
            <a:avLst/>
          </a:prstGeom>
          <a:solidFill>
            <a:srgbClr val="E6EAF8"/>
          </a:solidFill>
          <a:ln w="19050" cap="flat" cmpd="sng" algn="ctr">
            <a:noFill/>
            <a:prstDash val="dash"/>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25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22</a:t>
            </a:fld>
            <a:endParaRPr lang="zh-CN" altLang="en-US"/>
          </a:p>
        </p:txBody>
      </p:sp>
      <p:sp>
        <p:nvSpPr>
          <p:cNvPr id="42" name="Rectangle 4">
            <a:extLst>
              <a:ext uri="{FF2B5EF4-FFF2-40B4-BE49-F238E27FC236}">
                <a16:creationId xmlns:a16="http://schemas.microsoft.com/office/drawing/2014/main" id="{1426E8EC-E236-3F43-B579-9E20B4888DD2}"/>
              </a:ext>
            </a:extLst>
          </p:cNvPr>
          <p:cNvSpPr/>
          <p:nvPr/>
        </p:nvSpPr>
        <p:spPr>
          <a:xfrm>
            <a:off x="5188903" y="2094255"/>
            <a:ext cx="3189178" cy="3689349"/>
          </a:xfrm>
          <a:prstGeom prst="rect">
            <a:avLst/>
          </a:prstGeom>
          <a:solidFill>
            <a:srgbClr val="E6EAF8"/>
          </a:solidFill>
          <a:ln w="19050" cap="flat" cmpd="sng" algn="ctr">
            <a:noFill/>
            <a:prstDash val="dash"/>
            <a:miter lim="800000"/>
          </a:ln>
          <a:effectLst/>
        </p:spPr>
        <p:txBody>
          <a:bodyPr rtlCol="0" anchor="ctr"/>
          <a:lstStyle/>
          <a:p>
            <a:pPr algn="ctr" rtl="0">
              <a:defRPr/>
            </a:pPr>
            <a:endParaRPr lang="en-CN" kern="0" dirty="0">
              <a:solidFill>
                <a:prstClr val="black"/>
              </a:solidFill>
              <a:latin typeface="Calibri"/>
              <a:ea typeface="+mn-ea"/>
              <a:cs typeface="+mn-cs"/>
            </a:endParaRPr>
          </a:p>
        </p:txBody>
      </p:sp>
      <p:sp>
        <p:nvSpPr>
          <p:cNvPr id="44" name="圆角矩形 43">
            <a:extLst>
              <a:ext uri="{FF2B5EF4-FFF2-40B4-BE49-F238E27FC236}">
                <a16:creationId xmlns:a16="http://schemas.microsoft.com/office/drawing/2014/main" id="{0183DAD4-A239-B342-B6E0-A49A8C7A2BBA}"/>
              </a:ext>
            </a:extLst>
          </p:cNvPr>
          <p:cNvSpPr/>
          <p:nvPr/>
        </p:nvSpPr>
        <p:spPr>
          <a:xfrm>
            <a:off x="5231638" y="3151257"/>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矩形 44">
            <a:extLst>
              <a:ext uri="{FF2B5EF4-FFF2-40B4-BE49-F238E27FC236}">
                <a16:creationId xmlns:a16="http://schemas.microsoft.com/office/drawing/2014/main" id="{4DD6DA43-76BF-1C46-9E83-D2E564695568}"/>
              </a:ext>
            </a:extLst>
          </p:cNvPr>
          <p:cNvSpPr/>
          <p:nvPr/>
        </p:nvSpPr>
        <p:spPr>
          <a:xfrm>
            <a:off x="6394191" y="3406607"/>
            <a:ext cx="1701108"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Ingress</a:t>
            </a:r>
          </a:p>
          <a:p>
            <a:pPr algn="ctr" rtl="0">
              <a:defRPr/>
            </a:pPr>
            <a:r>
              <a:rPr lang="en-US" altLang="zh-CN" kern="0" dirty="0">
                <a:solidFill>
                  <a:prstClr val="black"/>
                </a:solidFill>
                <a:latin typeface="Calibri"/>
                <a:ea typeface="宋体" panose="02010600030101010101" pitchFamily="2" charset="-122"/>
                <a:cs typeface="+mn-cs"/>
              </a:rPr>
              <a:t>queues</a:t>
            </a:r>
            <a:endParaRPr lang="en-CN" altLang="zh-CN" kern="0" dirty="0">
              <a:solidFill>
                <a:prstClr val="black"/>
              </a:solidFill>
              <a:latin typeface="Calibri"/>
              <a:ea typeface="宋体" panose="02010600030101010101" pitchFamily="2" charset="-122"/>
              <a:cs typeface="+mn-cs"/>
            </a:endParaRPr>
          </a:p>
        </p:txBody>
      </p:sp>
      <p:grpSp>
        <p:nvGrpSpPr>
          <p:cNvPr id="46" name="组合 45">
            <a:extLst>
              <a:ext uri="{FF2B5EF4-FFF2-40B4-BE49-F238E27FC236}">
                <a16:creationId xmlns:a16="http://schemas.microsoft.com/office/drawing/2014/main" id="{7F658973-33CE-0747-82F1-02A491DE8D50}"/>
              </a:ext>
            </a:extLst>
          </p:cNvPr>
          <p:cNvGrpSpPr/>
          <p:nvPr/>
        </p:nvGrpSpPr>
        <p:grpSpPr>
          <a:xfrm>
            <a:off x="5784962" y="3310395"/>
            <a:ext cx="194784" cy="781326"/>
            <a:chOff x="4052578" y="2056046"/>
            <a:chExt cx="194784" cy="781326"/>
          </a:xfrm>
        </p:grpSpPr>
        <p:sp>
          <p:nvSpPr>
            <p:cNvPr id="47" name="圆角矩形 46">
              <a:extLst>
                <a:ext uri="{FF2B5EF4-FFF2-40B4-BE49-F238E27FC236}">
                  <a16:creationId xmlns:a16="http://schemas.microsoft.com/office/drawing/2014/main" id="{309982C7-91AD-8943-B0D3-F3F418AC508B}"/>
                </a:ext>
              </a:extLst>
            </p:cNvPr>
            <p:cNvSpPr/>
            <p:nvPr/>
          </p:nvSpPr>
          <p:spPr>
            <a:xfrm>
              <a:off x="4052578" y="205604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8" name="圆角矩形 47">
              <a:extLst>
                <a:ext uri="{FF2B5EF4-FFF2-40B4-BE49-F238E27FC236}">
                  <a16:creationId xmlns:a16="http://schemas.microsoft.com/office/drawing/2014/main" id="{376E9F77-B64F-5348-BA0A-58E19CB08C87}"/>
                </a:ext>
              </a:extLst>
            </p:cNvPr>
            <p:cNvSpPr/>
            <p:nvPr/>
          </p:nvSpPr>
          <p:spPr>
            <a:xfrm>
              <a:off x="4052578" y="225278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48">
              <a:extLst>
                <a:ext uri="{FF2B5EF4-FFF2-40B4-BE49-F238E27FC236}">
                  <a16:creationId xmlns:a16="http://schemas.microsoft.com/office/drawing/2014/main" id="{2EDC75B5-1C87-FD41-BE83-C5CE2BE16CE8}"/>
                </a:ext>
              </a:extLst>
            </p:cNvPr>
            <p:cNvSpPr/>
            <p:nvPr/>
          </p:nvSpPr>
          <p:spPr>
            <a:xfrm>
              <a:off x="4052578" y="2449531"/>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0" name="圆角矩形 49">
              <a:extLst>
                <a:ext uri="{FF2B5EF4-FFF2-40B4-BE49-F238E27FC236}">
                  <a16:creationId xmlns:a16="http://schemas.microsoft.com/office/drawing/2014/main" id="{AA86B184-FA46-024A-9428-BBA8A4B71DE5}"/>
                </a:ext>
              </a:extLst>
            </p:cNvPr>
            <p:cNvSpPr/>
            <p:nvPr/>
          </p:nvSpPr>
          <p:spPr>
            <a:xfrm>
              <a:off x="4052578" y="2642587"/>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2" name="Rectangle 15">
            <a:extLst>
              <a:ext uri="{FF2B5EF4-FFF2-40B4-BE49-F238E27FC236}">
                <a16:creationId xmlns:a16="http://schemas.microsoft.com/office/drawing/2014/main" id="{1CF100A8-7EFA-A340-BFF9-FD5932541DAB}"/>
              </a:ext>
            </a:extLst>
          </p:cNvPr>
          <p:cNvSpPr/>
          <p:nvPr/>
        </p:nvSpPr>
        <p:spPr>
          <a:xfrm>
            <a:off x="5266896" y="5887141"/>
            <a:ext cx="3052560" cy="273197"/>
          </a:xfrm>
          <a:prstGeom prst="rect">
            <a:avLst/>
          </a:prstGeom>
          <a:solidFill>
            <a:srgbClr val="FDDB91"/>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kern="0" dirty="0">
                <a:solidFill>
                  <a:prstClr val="black"/>
                </a:solidFill>
                <a:latin typeface="Calibri"/>
                <a:ea typeface="宋体" panose="02010600030101010101" pitchFamily="2" charset="-122"/>
              </a:rPr>
              <a:t>Local/remote storage device </a:t>
            </a:r>
          </a:p>
        </p:txBody>
      </p:sp>
      <p:sp>
        <p:nvSpPr>
          <p:cNvPr id="53" name="圆角矩形 52">
            <a:extLst>
              <a:ext uri="{FF2B5EF4-FFF2-40B4-BE49-F238E27FC236}">
                <a16:creationId xmlns:a16="http://schemas.microsoft.com/office/drawing/2014/main" id="{4FFFDFBF-5AF8-A640-A176-85CE896262F5}"/>
              </a:ext>
            </a:extLst>
          </p:cNvPr>
          <p:cNvSpPr/>
          <p:nvPr/>
        </p:nvSpPr>
        <p:spPr>
          <a:xfrm>
            <a:off x="5249267" y="4417573"/>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矩形 63">
            <a:extLst>
              <a:ext uri="{FF2B5EF4-FFF2-40B4-BE49-F238E27FC236}">
                <a16:creationId xmlns:a16="http://schemas.microsoft.com/office/drawing/2014/main" id="{6BE4D425-1D55-E046-A796-342A3FCFC671}"/>
              </a:ext>
            </a:extLst>
          </p:cNvPr>
          <p:cNvSpPr/>
          <p:nvPr/>
        </p:nvSpPr>
        <p:spPr>
          <a:xfrm>
            <a:off x="6271921" y="4719555"/>
            <a:ext cx="2101857"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app-class)</a:t>
            </a:r>
          </a:p>
          <a:p>
            <a:pPr algn="ctr" rtl="0">
              <a:defRPr/>
            </a:pPr>
            <a:r>
              <a:rPr lang="en-US" altLang="zh-CN" kern="0" dirty="0">
                <a:solidFill>
                  <a:prstClr val="black"/>
                </a:solidFill>
                <a:latin typeface="Calibri"/>
                <a:ea typeface="宋体" panose="02010600030101010101" pitchFamily="2" charset="-122"/>
                <a:cs typeface="+mn-cs"/>
              </a:rPr>
              <a:t>Egress</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queues</a:t>
            </a:r>
          </a:p>
        </p:txBody>
      </p:sp>
      <p:sp>
        <p:nvSpPr>
          <p:cNvPr id="66" name="左大括号 65">
            <a:extLst>
              <a:ext uri="{FF2B5EF4-FFF2-40B4-BE49-F238E27FC236}">
                <a16:creationId xmlns:a16="http://schemas.microsoft.com/office/drawing/2014/main" id="{6E08B7EC-3AB7-034C-AC5F-1DDD9A3DAFD5}"/>
              </a:ext>
            </a:extLst>
          </p:cNvPr>
          <p:cNvSpPr/>
          <p:nvPr/>
        </p:nvSpPr>
        <p:spPr>
          <a:xfrm flipH="1">
            <a:off x="8455342" y="3151257"/>
            <a:ext cx="205186" cy="2430388"/>
          </a:xfrm>
          <a:prstGeom prst="leftBrace">
            <a:avLst/>
          </a:prstGeom>
          <a:noFill/>
          <a:ln w="19050" cap="flat" cmpd="sng" algn="ctr">
            <a:solidFill>
              <a:srgbClr val="F7AD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矩形 66">
            <a:extLst>
              <a:ext uri="{FF2B5EF4-FFF2-40B4-BE49-F238E27FC236}">
                <a16:creationId xmlns:a16="http://schemas.microsoft.com/office/drawing/2014/main" id="{0655A626-834D-A749-A141-BBCDBBA0862E}"/>
              </a:ext>
            </a:extLst>
          </p:cNvPr>
          <p:cNvSpPr/>
          <p:nvPr/>
        </p:nvSpPr>
        <p:spPr>
          <a:xfrm>
            <a:off x="8692087" y="4172275"/>
            <a:ext cx="1141659"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Blk-switch</a:t>
            </a:r>
            <a:endParaRPr lang="en-CN" altLang="zh-CN" kern="0" dirty="0">
              <a:solidFill>
                <a:prstClr val="black"/>
              </a:solidFill>
              <a:latin typeface="Calibri"/>
              <a:ea typeface="宋体" panose="02010600030101010101" pitchFamily="2" charset="-122"/>
              <a:cs typeface="+mn-cs"/>
            </a:endParaRPr>
          </a:p>
        </p:txBody>
      </p:sp>
      <p:sp>
        <p:nvSpPr>
          <p:cNvPr id="70" name="Rectangle 15">
            <a:extLst>
              <a:ext uri="{FF2B5EF4-FFF2-40B4-BE49-F238E27FC236}">
                <a16:creationId xmlns:a16="http://schemas.microsoft.com/office/drawing/2014/main" id="{D96253A8-AF12-F645-B56D-96EB02D6E965}"/>
              </a:ext>
            </a:extLst>
          </p:cNvPr>
          <p:cNvSpPr/>
          <p:nvPr/>
        </p:nvSpPr>
        <p:spPr>
          <a:xfrm>
            <a:off x="6193393" y="2212357"/>
            <a:ext cx="728983" cy="273197"/>
          </a:xfrm>
          <a:prstGeom prst="rect">
            <a:avLst/>
          </a:prstGeom>
          <a:solidFill>
            <a:srgbClr val="10CF9B">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71" name="图片 70">
            <a:extLst>
              <a:ext uri="{FF2B5EF4-FFF2-40B4-BE49-F238E27FC236}">
                <a16:creationId xmlns:a16="http://schemas.microsoft.com/office/drawing/2014/main" id="{C64D999B-44FD-A945-B288-0E3CF8BAC47B}"/>
              </a:ext>
            </a:extLst>
          </p:cNvPr>
          <p:cNvPicPr>
            <a:picLocks noChangeAspect="1"/>
          </p:cNvPicPr>
          <p:nvPr/>
        </p:nvPicPr>
        <p:blipFill>
          <a:blip r:embed="rId3"/>
          <a:stretch>
            <a:fillRect/>
          </a:stretch>
        </p:blipFill>
        <p:spPr>
          <a:xfrm>
            <a:off x="5866296" y="2603655"/>
            <a:ext cx="507480" cy="462371"/>
          </a:xfrm>
          <a:prstGeom prst="rect">
            <a:avLst/>
          </a:prstGeom>
        </p:spPr>
      </p:pic>
      <p:pic>
        <p:nvPicPr>
          <p:cNvPr id="73" name="图片 72">
            <a:extLst>
              <a:ext uri="{FF2B5EF4-FFF2-40B4-BE49-F238E27FC236}">
                <a16:creationId xmlns:a16="http://schemas.microsoft.com/office/drawing/2014/main" id="{CA388624-79F3-154B-8D7A-DBAB3E3233EA}"/>
              </a:ext>
            </a:extLst>
          </p:cNvPr>
          <p:cNvPicPr>
            <a:picLocks noChangeAspect="1"/>
          </p:cNvPicPr>
          <p:nvPr/>
        </p:nvPicPr>
        <p:blipFill>
          <a:blip r:embed="rId3"/>
          <a:stretch>
            <a:fillRect/>
          </a:stretch>
        </p:blipFill>
        <p:spPr>
          <a:xfrm>
            <a:off x="7421888" y="2603655"/>
            <a:ext cx="507480" cy="462371"/>
          </a:xfrm>
          <a:prstGeom prst="rect">
            <a:avLst/>
          </a:prstGeom>
        </p:spPr>
      </p:pic>
      <p:sp>
        <p:nvSpPr>
          <p:cNvPr id="74" name="圆角矩形 73">
            <a:extLst>
              <a:ext uri="{FF2B5EF4-FFF2-40B4-BE49-F238E27FC236}">
                <a16:creationId xmlns:a16="http://schemas.microsoft.com/office/drawing/2014/main" id="{EB68D72E-114A-F94A-8889-E63C7ED72358}"/>
              </a:ext>
            </a:extLst>
          </p:cNvPr>
          <p:cNvSpPr/>
          <p:nvPr/>
        </p:nvSpPr>
        <p:spPr>
          <a:xfrm>
            <a:off x="5266896" y="2146322"/>
            <a:ext cx="1706280" cy="962113"/>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5" name="曲线连接符 74">
            <a:extLst>
              <a:ext uri="{FF2B5EF4-FFF2-40B4-BE49-F238E27FC236}">
                <a16:creationId xmlns:a16="http://schemas.microsoft.com/office/drawing/2014/main" id="{7866F1CB-DDD5-6C42-8325-903253E377E7}"/>
              </a:ext>
            </a:extLst>
          </p:cNvPr>
          <p:cNvCxnSpPr>
            <a:cxnSpLocks/>
            <a:stCxn id="71" idx="2"/>
            <a:endCxn id="47" idx="0"/>
          </p:cNvCxnSpPr>
          <p:nvPr/>
        </p:nvCxnSpPr>
        <p:spPr>
          <a:xfrm rot="5400000">
            <a:off x="5879011" y="3069369"/>
            <a:ext cx="244369" cy="237682"/>
          </a:xfrm>
          <a:prstGeom prst="curvedConnector3">
            <a:avLst/>
          </a:prstGeom>
          <a:noFill/>
          <a:ln w="19050" cap="flat" cmpd="sng" algn="ctr">
            <a:solidFill>
              <a:sysClr val="windowText" lastClr="000000"/>
            </a:solidFill>
            <a:prstDash val="solid"/>
            <a:miter lim="800000"/>
            <a:tailEnd type="triangle"/>
          </a:ln>
          <a:effectLst/>
        </p:spPr>
      </p:cxnSp>
      <p:sp>
        <p:nvSpPr>
          <p:cNvPr id="110" name="Rectangle 4">
            <a:extLst>
              <a:ext uri="{FF2B5EF4-FFF2-40B4-BE49-F238E27FC236}">
                <a16:creationId xmlns:a16="http://schemas.microsoft.com/office/drawing/2014/main" id="{9AED2A47-7CC4-5F48-9CE0-4E5D11ACBBB3}"/>
              </a:ext>
            </a:extLst>
          </p:cNvPr>
          <p:cNvSpPr/>
          <p:nvPr/>
        </p:nvSpPr>
        <p:spPr>
          <a:xfrm>
            <a:off x="1254446" y="2743876"/>
            <a:ext cx="3006528" cy="2695688"/>
          </a:xfrm>
          <a:prstGeom prst="rect">
            <a:avLst/>
          </a:prstGeom>
          <a:solidFill>
            <a:srgbClr val="E6EAF8"/>
          </a:solidFill>
          <a:ln w="19050" cap="flat" cmpd="sng" algn="ctr">
            <a:noFill/>
            <a:prstDash val="dash"/>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Rectangle 15">
            <a:extLst>
              <a:ext uri="{FF2B5EF4-FFF2-40B4-BE49-F238E27FC236}">
                <a16:creationId xmlns:a16="http://schemas.microsoft.com/office/drawing/2014/main" id="{330E58DC-AF57-3549-8110-C18C35520235}"/>
              </a:ext>
            </a:extLst>
          </p:cNvPr>
          <p:cNvSpPr/>
          <p:nvPr/>
        </p:nvSpPr>
        <p:spPr>
          <a:xfrm>
            <a:off x="1356709" y="3118253"/>
            <a:ext cx="732565" cy="287518"/>
          </a:xfrm>
          <a:prstGeom prst="rect">
            <a:avLst/>
          </a:prstGeom>
          <a:solidFill>
            <a:srgbClr val="5EF3CA"/>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a:ea typeface="宋体" panose="02010600030101010101" pitchFamily="2" charset="-122"/>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矩形 114">
            <a:extLst>
              <a:ext uri="{FF2B5EF4-FFF2-40B4-BE49-F238E27FC236}">
                <a16:creationId xmlns:a16="http://schemas.microsoft.com/office/drawing/2014/main" id="{66DCA475-67AA-974F-9FF9-7FFE969D9CBE}"/>
              </a:ext>
            </a:extLst>
          </p:cNvPr>
          <p:cNvSpPr/>
          <p:nvPr/>
        </p:nvSpPr>
        <p:spPr>
          <a:xfrm>
            <a:off x="2235238" y="3093031"/>
            <a:ext cx="1861407"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Lower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370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23</a:t>
            </a:fld>
            <a:endParaRPr lang="zh-CN" altLang="en-US"/>
          </a:p>
        </p:txBody>
      </p:sp>
      <p:sp>
        <p:nvSpPr>
          <p:cNvPr id="42" name="Rectangle 4">
            <a:extLst>
              <a:ext uri="{FF2B5EF4-FFF2-40B4-BE49-F238E27FC236}">
                <a16:creationId xmlns:a16="http://schemas.microsoft.com/office/drawing/2014/main" id="{1426E8EC-E236-3F43-B579-9E20B4888DD2}"/>
              </a:ext>
            </a:extLst>
          </p:cNvPr>
          <p:cNvSpPr/>
          <p:nvPr/>
        </p:nvSpPr>
        <p:spPr>
          <a:xfrm>
            <a:off x="5188903" y="2094255"/>
            <a:ext cx="3189178" cy="3689349"/>
          </a:xfrm>
          <a:prstGeom prst="rect">
            <a:avLst/>
          </a:prstGeom>
          <a:solidFill>
            <a:srgbClr val="E6EAF8"/>
          </a:solidFill>
          <a:ln w="19050" cap="flat" cmpd="sng" algn="ctr">
            <a:noFill/>
            <a:prstDash val="dash"/>
            <a:miter lim="800000"/>
          </a:ln>
          <a:effectLst/>
        </p:spPr>
        <p:txBody>
          <a:bodyPr rtlCol="0" anchor="ctr"/>
          <a:lstStyle/>
          <a:p>
            <a:pPr algn="ctr" rtl="0">
              <a:defRPr/>
            </a:pPr>
            <a:endParaRPr lang="en-CN" kern="0" dirty="0">
              <a:solidFill>
                <a:prstClr val="black"/>
              </a:solidFill>
              <a:latin typeface="Calibri"/>
              <a:ea typeface="+mn-ea"/>
              <a:cs typeface="+mn-cs"/>
            </a:endParaRPr>
          </a:p>
        </p:txBody>
      </p:sp>
      <p:sp>
        <p:nvSpPr>
          <p:cNvPr id="44" name="圆角矩形 43">
            <a:extLst>
              <a:ext uri="{FF2B5EF4-FFF2-40B4-BE49-F238E27FC236}">
                <a16:creationId xmlns:a16="http://schemas.microsoft.com/office/drawing/2014/main" id="{0183DAD4-A239-B342-B6E0-A49A8C7A2BBA}"/>
              </a:ext>
            </a:extLst>
          </p:cNvPr>
          <p:cNvSpPr/>
          <p:nvPr/>
        </p:nvSpPr>
        <p:spPr>
          <a:xfrm>
            <a:off x="5231638" y="3151257"/>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矩形 44">
            <a:extLst>
              <a:ext uri="{FF2B5EF4-FFF2-40B4-BE49-F238E27FC236}">
                <a16:creationId xmlns:a16="http://schemas.microsoft.com/office/drawing/2014/main" id="{4DD6DA43-76BF-1C46-9E83-D2E564695568}"/>
              </a:ext>
            </a:extLst>
          </p:cNvPr>
          <p:cNvSpPr/>
          <p:nvPr/>
        </p:nvSpPr>
        <p:spPr>
          <a:xfrm>
            <a:off x="6394191" y="3406607"/>
            <a:ext cx="1701108"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Ingress</a:t>
            </a:r>
          </a:p>
          <a:p>
            <a:pPr algn="ctr" rtl="0">
              <a:defRPr/>
            </a:pPr>
            <a:r>
              <a:rPr lang="en-US" altLang="zh-CN" kern="0" dirty="0">
                <a:solidFill>
                  <a:prstClr val="black"/>
                </a:solidFill>
                <a:latin typeface="Calibri"/>
                <a:ea typeface="宋体" panose="02010600030101010101" pitchFamily="2" charset="-122"/>
                <a:cs typeface="+mn-cs"/>
              </a:rPr>
              <a:t>queues</a:t>
            </a:r>
            <a:endParaRPr lang="en-CN" altLang="zh-CN" kern="0" dirty="0">
              <a:solidFill>
                <a:prstClr val="black"/>
              </a:solidFill>
              <a:latin typeface="Calibri"/>
              <a:ea typeface="宋体" panose="02010600030101010101" pitchFamily="2" charset="-122"/>
              <a:cs typeface="+mn-cs"/>
            </a:endParaRPr>
          </a:p>
        </p:txBody>
      </p:sp>
      <p:grpSp>
        <p:nvGrpSpPr>
          <p:cNvPr id="46" name="组合 45">
            <a:extLst>
              <a:ext uri="{FF2B5EF4-FFF2-40B4-BE49-F238E27FC236}">
                <a16:creationId xmlns:a16="http://schemas.microsoft.com/office/drawing/2014/main" id="{7F658973-33CE-0747-82F1-02A491DE8D50}"/>
              </a:ext>
            </a:extLst>
          </p:cNvPr>
          <p:cNvGrpSpPr/>
          <p:nvPr/>
        </p:nvGrpSpPr>
        <p:grpSpPr>
          <a:xfrm>
            <a:off x="5784962" y="3310395"/>
            <a:ext cx="194784" cy="781326"/>
            <a:chOff x="4052578" y="2056046"/>
            <a:chExt cx="194784" cy="781326"/>
          </a:xfrm>
        </p:grpSpPr>
        <p:sp>
          <p:nvSpPr>
            <p:cNvPr id="47" name="圆角矩形 46">
              <a:extLst>
                <a:ext uri="{FF2B5EF4-FFF2-40B4-BE49-F238E27FC236}">
                  <a16:creationId xmlns:a16="http://schemas.microsoft.com/office/drawing/2014/main" id="{309982C7-91AD-8943-B0D3-F3F418AC508B}"/>
                </a:ext>
              </a:extLst>
            </p:cNvPr>
            <p:cNvSpPr/>
            <p:nvPr/>
          </p:nvSpPr>
          <p:spPr>
            <a:xfrm>
              <a:off x="4052578" y="205604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8" name="圆角矩形 47">
              <a:extLst>
                <a:ext uri="{FF2B5EF4-FFF2-40B4-BE49-F238E27FC236}">
                  <a16:creationId xmlns:a16="http://schemas.microsoft.com/office/drawing/2014/main" id="{376E9F77-B64F-5348-BA0A-58E19CB08C87}"/>
                </a:ext>
              </a:extLst>
            </p:cNvPr>
            <p:cNvSpPr/>
            <p:nvPr/>
          </p:nvSpPr>
          <p:spPr>
            <a:xfrm>
              <a:off x="4052578" y="225278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48">
              <a:extLst>
                <a:ext uri="{FF2B5EF4-FFF2-40B4-BE49-F238E27FC236}">
                  <a16:creationId xmlns:a16="http://schemas.microsoft.com/office/drawing/2014/main" id="{2EDC75B5-1C87-FD41-BE83-C5CE2BE16CE8}"/>
                </a:ext>
              </a:extLst>
            </p:cNvPr>
            <p:cNvSpPr/>
            <p:nvPr/>
          </p:nvSpPr>
          <p:spPr>
            <a:xfrm>
              <a:off x="4052578" y="2449531"/>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0" name="圆角矩形 49">
              <a:extLst>
                <a:ext uri="{FF2B5EF4-FFF2-40B4-BE49-F238E27FC236}">
                  <a16:creationId xmlns:a16="http://schemas.microsoft.com/office/drawing/2014/main" id="{AA86B184-FA46-024A-9428-BBA8A4B71DE5}"/>
                </a:ext>
              </a:extLst>
            </p:cNvPr>
            <p:cNvSpPr/>
            <p:nvPr/>
          </p:nvSpPr>
          <p:spPr>
            <a:xfrm>
              <a:off x="4052578" y="2642587"/>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2" name="Rectangle 15">
            <a:extLst>
              <a:ext uri="{FF2B5EF4-FFF2-40B4-BE49-F238E27FC236}">
                <a16:creationId xmlns:a16="http://schemas.microsoft.com/office/drawing/2014/main" id="{1CF100A8-7EFA-A340-BFF9-FD5932541DAB}"/>
              </a:ext>
            </a:extLst>
          </p:cNvPr>
          <p:cNvSpPr/>
          <p:nvPr/>
        </p:nvSpPr>
        <p:spPr>
          <a:xfrm>
            <a:off x="5266896" y="5887141"/>
            <a:ext cx="3052560" cy="273197"/>
          </a:xfrm>
          <a:prstGeom prst="rect">
            <a:avLst/>
          </a:prstGeom>
          <a:solidFill>
            <a:srgbClr val="FDDB91"/>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kern="0" dirty="0">
                <a:solidFill>
                  <a:prstClr val="black"/>
                </a:solidFill>
                <a:latin typeface="Calibri"/>
                <a:ea typeface="宋体" panose="02010600030101010101" pitchFamily="2" charset="-122"/>
              </a:rPr>
              <a:t>Local/remote storage device </a:t>
            </a:r>
          </a:p>
        </p:txBody>
      </p:sp>
      <p:sp>
        <p:nvSpPr>
          <p:cNvPr id="53" name="圆角矩形 52">
            <a:extLst>
              <a:ext uri="{FF2B5EF4-FFF2-40B4-BE49-F238E27FC236}">
                <a16:creationId xmlns:a16="http://schemas.microsoft.com/office/drawing/2014/main" id="{4FFFDFBF-5AF8-A640-A176-85CE896262F5}"/>
              </a:ext>
            </a:extLst>
          </p:cNvPr>
          <p:cNvSpPr/>
          <p:nvPr/>
        </p:nvSpPr>
        <p:spPr>
          <a:xfrm>
            <a:off x="5249267" y="4417573"/>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9" name="组合 58">
            <a:extLst>
              <a:ext uri="{FF2B5EF4-FFF2-40B4-BE49-F238E27FC236}">
                <a16:creationId xmlns:a16="http://schemas.microsoft.com/office/drawing/2014/main" id="{0B44F4A9-27BC-4D4F-A7C2-A1ADEBB88244}"/>
              </a:ext>
            </a:extLst>
          </p:cNvPr>
          <p:cNvGrpSpPr/>
          <p:nvPr/>
        </p:nvGrpSpPr>
        <p:grpSpPr>
          <a:xfrm>
            <a:off x="5979746" y="4627614"/>
            <a:ext cx="194784" cy="781326"/>
            <a:chOff x="4052578" y="2056046"/>
            <a:chExt cx="194784" cy="781326"/>
          </a:xfrm>
          <a:solidFill>
            <a:srgbClr val="10CF9B">
              <a:lumMod val="60000"/>
              <a:lumOff val="40000"/>
            </a:srgbClr>
          </a:solidFill>
        </p:grpSpPr>
        <p:sp>
          <p:nvSpPr>
            <p:cNvPr id="60" name="圆角矩形 59">
              <a:extLst>
                <a:ext uri="{FF2B5EF4-FFF2-40B4-BE49-F238E27FC236}">
                  <a16:creationId xmlns:a16="http://schemas.microsoft.com/office/drawing/2014/main" id="{846AE93B-0785-2549-97CF-AFE3C86E2A01}"/>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60">
              <a:extLst>
                <a:ext uri="{FF2B5EF4-FFF2-40B4-BE49-F238E27FC236}">
                  <a16:creationId xmlns:a16="http://schemas.microsoft.com/office/drawing/2014/main" id="{AE5C7B18-8F13-D54A-88EE-FC3B9EF0F4A3}"/>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圆角矩形 61">
              <a:extLst>
                <a:ext uri="{FF2B5EF4-FFF2-40B4-BE49-F238E27FC236}">
                  <a16:creationId xmlns:a16="http://schemas.microsoft.com/office/drawing/2014/main" id="{4F7535B8-92AD-4D4B-9937-6911F4860DFB}"/>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3" name="圆角矩形 62">
              <a:extLst>
                <a:ext uri="{FF2B5EF4-FFF2-40B4-BE49-F238E27FC236}">
                  <a16:creationId xmlns:a16="http://schemas.microsoft.com/office/drawing/2014/main" id="{F2D42488-205B-7746-B4E7-DF0DAB004A79}"/>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64" name="矩形 63">
            <a:extLst>
              <a:ext uri="{FF2B5EF4-FFF2-40B4-BE49-F238E27FC236}">
                <a16:creationId xmlns:a16="http://schemas.microsoft.com/office/drawing/2014/main" id="{6BE4D425-1D55-E046-A796-342A3FCFC671}"/>
              </a:ext>
            </a:extLst>
          </p:cNvPr>
          <p:cNvSpPr/>
          <p:nvPr/>
        </p:nvSpPr>
        <p:spPr>
          <a:xfrm>
            <a:off x="6271921" y="4719555"/>
            <a:ext cx="2101857"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app-class)</a:t>
            </a:r>
          </a:p>
          <a:p>
            <a:pPr algn="ctr" rtl="0">
              <a:defRPr/>
            </a:pPr>
            <a:r>
              <a:rPr lang="en-US" altLang="zh-CN" kern="0" dirty="0">
                <a:solidFill>
                  <a:prstClr val="black"/>
                </a:solidFill>
                <a:latin typeface="Calibri"/>
                <a:ea typeface="宋体" panose="02010600030101010101" pitchFamily="2" charset="-122"/>
                <a:cs typeface="+mn-cs"/>
              </a:rPr>
              <a:t>Egress</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queues</a:t>
            </a:r>
          </a:p>
        </p:txBody>
      </p:sp>
      <p:sp>
        <p:nvSpPr>
          <p:cNvPr id="66" name="左大括号 65">
            <a:extLst>
              <a:ext uri="{FF2B5EF4-FFF2-40B4-BE49-F238E27FC236}">
                <a16:creationId xmlns:a16="http://schemas.microsoft.com/office/drawing/2014/main" id="{6E08B7EC-3AB7-034C-AC5F-1DDD9A3DAFD5}"/>
              </a:ext>
            </a:extLst>
          </p:cNvPr>
          <p:cNvSpPr/>
          <p:nvPr/>
        </p:nvSpPr>
        <p:spPr>
          <a:xfrm flipH="1">
            <a:off x="8455342" y="3151257"/>
            <a:ext cx="205186" cy="2430388"/>
          </a:xfrm>
          <a:prstGeom prst="leftBrace">
            <a:avLst/>
          </a:prstGeom>
          <a:noFill/>
          <a:ln w="19050" cap="flat" cmpd="sng" algn="ctr">
            <a:solidFill>
              <a:srgbClr val="F7AD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矩形 66">
            <a:extLst>
              <a:ext uri="{FF2B5EF4-FFF2-40B4-BE49-F238E27FC236}">
                <a16:creationId xmlns:a16="http://schemas.microsoft.com/office/drawing/2014/main" id="{0655A626-834D-A749-A141-BBCDBBA0862E}"/>
              </a:ext>
            </a:extLst>
          </p:cNvPr>
          <p:cNvSpPr/>
          <p:nvPr/>
        </p:nvSpPr>
        <p:spPr>
          <a:xfrm>
            <a:off x="8692087" y="4172275"/>
            <a:ext cx="1141659"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Blk-switch</a:t>
            </a:r>
            <a:endParaRPr lang="en-CN" altLang="zh-CN" kern="0" dirty="0">
              <a:solidFill>
                <a:prstClr val="black"/>
              </a:solidFill>
              <a:latin typeface="Calibri"/>
              <a:ea typeface="宋体" panose="02010600030101010101" pitchFamily="2" charset="-122"/>
              <a:cs typeface="+mn-cs"/>
            </a:endParaRPr>
          </a:p>
        </p:txBody>
      </p:sp>
      <p:cxnSp>
        <p:nvCxnSpPr>
          <p:cNvPr id="69" name="直线箭头连接符 68">
            <a:extLst>
              <a:ext uri="{FF2B5EF4-FFF2-40B4-BE49-F238E27FC236}">
                <a16:creationId xmlns:a16="http://schemas.microsoft.com/office/drawing/2014/main" id="{D9A3ADFE-C8DB-7842-8B8E-075C5ADAD8D1}"/>
              </a:ext>
            </a:extLst>
          </p:cNvPr>
          <p:cNvCxnSpPr>
            <a:cxnSpLocks/>
            <a:stCxn id="63" idx="2"/>
          </p:cNvCxnSpPr>
          <p:nvPr/>
        </p:nvCxnSpPr>
        <p:spPr>
          <a:xfrm>
            <a:off x="6077138" y="5408940"/>
            <a:ext cx="0" cy="478201"/>
          </a:xfrm>
          <a:prstGeom prst="straightConnector1">
            <a:avLst/>
          </a:prstGeom>
          <a:noFill/>
          <a:ln w="19050" cap="flat" cmpd="sng" algn="ctr">
            <a:solidFill>
              <a:sysClr val="windowText" lastClr="000000"/>
            </a:solidFill>
            <a:prstDash val="solid"/>
            <a:miter lim="800000"/>
            <a:tailEnd type="triangle"/>
          </a:ln>
          <a:effectLst/>
        </p:spPr>
      </p:cxnSp>
      <p:sp>
        <p:nvSpPr>
          <p:cNvPr id="70" name="Rectangle 15">
            <a:extLst>
              <a:ext uri="{FF2B5EF4-FFF2-40B4-BE49-F238E27FC236}">
                <a16:creationId xmlns:a16="http://schemas.microsoft.com/office/drawing/2014/main" id="{D96253A8-AF12-F645-B56D-96EB02D6E965}"/>
              </a:ext>
            </a:extLst>
          </p:cNvPr>
          <p:cNvSpPr/>
          <p:nvPr/>
        </p:nvSpPr>
        <p:spPr>
          <a:xfrm>
            <a:off x="6193393" y="2212357"/>
            <a:ext cx="728983" cy="273197"/>
          </a:xfrm>
          <a:prstGeom prst="rect">
            <a:avLst/>
          </a:prstGeom>
          <a:solidFill>
            <a:srgbClr val="10CF9B">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71" name="图片 70">
            <a:extLst>
              <a:ext uri="{FF2B5EF4-FFF2-40B4-BE49-F238E27FC236}">
                <a16:creationId xmlns:a16="http://schemas.microsoft.com/office/drawing/2014/main" id="{C64D999B-44FD-A945-B288-0E3CF8BAC47B}"/>
              </a:ext>
            </a:extLst>
          </p:cNvPr>
          <p:cNvPicPr>
            <a:picLocks noChangeAspect="1"/>
          </p:cNvPicPr>
          <p:nvPr/>
        </p:nvPicPr>
        <p:blipFill>
          <a:blip r:embed="rId3"/>
          <a:stretch>
            <a:fillRect/>
          </a:stretch>
        </p:blipFill>
        <p:spPr>
          <a:xfrm>
            <a:off x="5866296" y="2603655"/>
            <a:ext cx="507480" cy="462371"/>
          </a:xfrm>
          <a:prstGeom prst="rect">
            <a:avLst/>
          </a:prstGeom>
        </p:spPr>
      </p:pic>
      <p:cxnSp>
        <p:nvCxnSpPr>
          <p:cNvPr id="72" name="曲线连接符 71">
            <a:extLst>
              <a:ext uri="{FF2B5EF4-FFF2-40B4-BE49-F238E27FC236}">
                <a16:creationId xmlns:a16="http://schemas.microsoft.com/office/drawing/2014/main" id="{27D76D5D-77A4-0647-BBF0-25179FF59A85}"/>
              </a:ext>
            </a:extLst>
          </p:cNvPr>
          <p:cNvCxnSpPr>
            <a:cxnSpLocks/>
            <a:stCxn id="50" idx="2"/>
            <a:endCxn id="60" idx="0"/>
          </p:cNvCxnSpPr>
          <p:nvPr/>
        </p:nvCxnSpPr>
        <p:spPr>
          <a:xfrm rot="16200000" flipH="1">
            <a:off x="5711800" y="4262275"/>
            <a:ext cx="535893" cy="194784"/>
          </a:xfrm>
          <a:prstGeom prst="curvedConnector3">
            <a:avLst>
              <a:gd name="adj1" fmla="val 50000"/>
            </a:avLst>
          </a:prstGeom>
          <a:noFill/>
          <a:ln w="19050" cap="flat" cmpd="sng" algn="ctr">
            <a:solidFill>
              <a:sysClr val="windowText" lastClr="000000"/>
            </a:solidFill>
            <a:prstDash val="solid"/>
            <a:miter lim="800000"/>
            <a:tailEnd type="triangle"/>
          </a:ln>
          <a:effectLst/>
        </p:spPr>
      </p:cxnSp>
      <p:pic>
        <p:nvPicPr>
          <p:cNvPr id="73" name="图片 72">
            <a:extLst>
              <a:ext uri="{FF2B5EF4-FFF2-40B4-BE49-F238E27FC236}">
                <a16:creationId xmlns:a16="http://schemas.microsoft.com/office/drawing/2014/main" id="{CA388624-79F3-154B-8D7A-DBAB3E3233EA}"/>
              </a:ext>
            </a:extLst>
          </p:cNvPr>
          <p:cNvPicPr>
            <a:picLocks noChangeAspect="1"/>
          </p:cNvPicPr>
          <p:nvPr/>
        </p:nvPicPr>
        <p:blipFill>
          <a:blip r:embed="rId3"/>
          <a:stretch>
            <a:fillRect/>
          </a:stretch>
        </p:blipFill>
        <p:spPr>
          <a:xfrm>
            <a:off x="7421888" y="2603655"/>
            <a:ext cx="507480" cy="462371"/>
          </a:xfrm>
          <a:prstGeom prst="rect">
            <a:avLst/>
          </a:prstGeom>
        </p:spPr>
      </p:pic>
      <p:sp>
        <p:nvSpPr>
          <p:cNvPr id="74" name="圆角矩形 73">
            <a:extLst>
              <a:ext uri="{FF2B5EF4-FFF2-40B4-BE49-F238E27FC236}">
                <a16:creationId xmlns:a16="http://schemas.microsoft.com/office/drawing/2014/main" id="{EB68D72E-114A-F94A-8889-E63C7ED72358}"/>
              </a:ext>
            </a:extLst>
          </p:cNvPr>
          <p:cNvSpPr/>
          <p:nvPr/>
        </p:nvSpPr>
        <p:spPr>
          <a:xfrm>
            <a:off x="5266896" y="2146322"/>
            <a:ext cx="1706280" cy="962113"/>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5" name="曲线连接符 74">
            <a:extLst>
              <a:ext uri="{FF2B5EF4-FFF2-40B4-BE49-F238E27FC236}">
                <a16:creationId xmlns:a16="http://schemas.microsoft.com/office/drawing/2014/main" id="{7866F1CB-DDD5-6C42-8325-903253E377E7}"/>
              </a:ext>
            </a:extLst>
          </p:cNvPr>
          <p:cNvCxnSpPr>
            <a:cxnSpLocks/>
            <a:stCxn id="71" idx="2"/>
            <a:endCxn id="47" idx="0"/>
          </p:cNvCxnSpPr>
          <p:nvPr/>
        </p:nvCxnSpPr>
        <p:spPr>
          <a:xfrm rot="5400000">
            <a:off x="5879011" y="3069369"/>
            <a:ext cx="244369" cy="237682"/>
          </a:xfrm>
          <a:prstGeom prst="curvedConnector3">
            <a:avLst/>
          </a:prstGeom>
          <a:noFill/>
          <a:ln w="19050" cap="flat" cmpd="sng" algn="ctr">
            <a:solidFill>
              <a:sysClr val="windowText" lastClr="000000"/>
            </a:solidFill>
            <a:prstDash val="solid"/>
            <a:miter lim="800000"/>
            <a:tailEnd type="triangle"/>
          </a:ln>
          <a:effectLst/>
        </p:spPr>
      </p:cxnSp>
      <p:sp>
        <p:nvSpPr>
          <p:cNvPr id="110" name="Rectangle 4">
            <a:extLst>
              <a:ext uri="{FF2B5EF4-FFF2-40B4-BE49-F238E27FC236}">
                <a16:creationId xmlns:a16="http://schemas.microsoft.com/office/drawing/2014/main" id="{9AED2A47-7CC4-5F48-9CE0-4E5D11ACBBB3}"/>
              </a:ext>
            </a:extLst>
          </p:cNvPr>
          <p:cNvSpPr/>
          <p:nvPr/>
        </p:nvSpPr>
        <p:spPr>
          <a:xfrm>
            <a:off x="1254446" y="2743876"/>
            <a:ext cx="3006528" cy="2695688"/>
          </a:xfrm>
          <a:prstGeom prst="rect">
            <a:avLst/>
          </a:prstGeom>
          <a:solidFill>
            <a:srgbClr val="E6EAF8"/>
          </a:solidFill>
          <a:ln w="19050" cap="flat" cmpd="sng" algn="ctr">
            <a:noFill/>
            <a:prstDash val="dash"/>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Rectangle 15">
            <a:extLst>
              <a:ext uri="{FF2B5EF4-FFF2-40B4-BE49-F238E27FC236}">
                <a16:creationId xmlns:a16="http://schemas.microsoft.com/office/drawing/2014/main" id="{330E58DC-AF57-3549-8110-C18C35520235}"/>
              </a:ext>
            </a:extLst>
          </p:cNvPr>
          <p:cNvSpPr/>
          <p:nvPr/>
        </p:nvSpPr>
        <p:spPr>
          <a:xfrm>
            <a:off x="1356709" y="3118253"/>
            <a:ext cx="732565" cy="287518"/>
          </a:xfrm>
          <a:prstGeom prst="rect">
            <a:avLst/>
          </a:prstGeom>
          <a:solidFill>
            <a:srgbClr val="5EF3CA"/>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a:ea typeface="宋体" panose="02010600030101010101" pitchFamily="2" charset="-122"/>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矩形 114">
            <a:extLst>
              <a:ext uri="{FF2B5EF4-FFF2-40B4-BE49-F238E27FC236}">
                <a16:creationId xmlns:a16="http://schemas.microsoft.com/office/drawing/2014/main" id="{66DCA475-67AA-974F-9FF9-7FFE969D9CBE}"/>
              </a:ext>
            </a:extLst>
          </p:cNvPr>
          <p:cNvSpPr/>
          <p:nvPr/>
        </p:nvSpPr>
        <p:spPr>
          <a:xfrm>
            <a:off x="2235238" y="3093031"/>
            <a:ext cx="1861407"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Lower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35" name="组合 34">
            <a:extLst>
              <a:ext uri="{FF2B5EF4-FFF2-40B4-BE49-F238E27FC236}">
                <a16:creationId xmlns:a16="http://schemas.microsoft.com/office/drawing/2014/main" id="{BE26A449-D461-C645-AF07-272F43DDAFB4}"/>
              </a:ext>
            </a:extLst>
          </p:cNvPr>
          <p:cNvGrpSpPr/>
          <p:nvPr/>
        </p:nvGrpSpPr>
        <p:grpSpPr>
          <a:xfrm>
            <a:off x="1625599" y="4501424"/>
            <a:ext cx="194784" cy="781326"/>
            <a:chOff x="4052578" y="2056046"/>
            <a:chExt cx="194784" cy="781326"/>
          </a:xfrm>
          <a:solidFill>
            <a:srgbClr val="10CF9B">
              <a:lumMod val="60000"/>
              <a:lumOff val="40000"/>
            </a:srgbClr>
          </a:solidFill>
        </p:grpSpPr>
        <p:sp>
          <p:nvSpPr>
            <p:cNvPr id="36" name="圆角矩形 35">
              <a:extLst>
                <a:ext uri="{FF2B5EF4-FFF2-40B4-BE49-F238E27FC236}">
                  <a16:creationId xmlns:a16="http://schemas.microsoft.com/office/drawing/2014/main" id="{4A4F576E-C749-4B4A-9A8D-22F8247BCC22}"/>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7" name="圆角矩形 36">
              <a:extLst>
                <a:ext uri="{FF2B5EF4-FFF2-40B4-BE49-F238E27FC236}">
                  <a16:creationId xmlns:a16="http://schemas.microsoft.com/office/drawing/2014/main" id="{2B0BAE7E-9A72-FC40-AB16-4B4572C0D918}"/>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8" name="圆角矩形 37">
              <a:extLst>
                <a:ext uri="{FF2B5EF4-FFF2-40B4-BE49-F238E27FC236}">
                  <a16:creationId xmlns:a16="http://schemas.microsoft.com/office/drawing/2014/main" id="{3C4C40B7-9BF3-9A42-BD06-7B36B4F21633}"/>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39" name="圆角矩形 38">
              <a:extLst>
                <a:ext uri="{FF2B5EF4-FFF2-40B4-BE49-F238E27FC236}">
                  <a16:creationId xmlns:a16="http://schemas.microsoft.com/office/drawing/2014/main" id="{14912495-9485-3E4A-8675-6C643ECAD4AC}"/>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grpSp>
      <p:sp>
        <p:nvSpPr>
          <p:cNvPr id="40" name="矩形 39">
            <a:extLst>
              <a:ext uri="{FF2B5EF4-FFF2-40B4-BE49-F238E27FC236}">
                <a16:creationId xmlns:a16="http://schemas.microsoft.com/office/drawing/2014/main" id="{FB43AAE1-AC36-6048-A458-50624AD46076}"/>
              </a:ext>
            </a:extLst>
          </p:cNvPr>
          <p:cNvSpPr/>
          <p:nvPr/>
        </p:nvSpPr>
        <p:spPr>
          <a:xfrm>
            <a:off x="2094764" y="4585889"/>
            <a:ext cx="2008883"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egress</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with</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kernel</a:t>
            </a:r>
            <a:r>
              <a:rPr kumimoji="0" lang="zh-CN" altLang="en-US"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thread</a:t>
            </a:r>
            <a:endParaRPr kumimoji="0" lang="en-CN"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98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24</a:t>
            </a:fld>
            <a:endParaRPr lang="zh-CN" altLang="en-US"/>
          </a:p>
        </p:txBody>
      </p:sp>
      <p:sp>
        <p:nvSpPr>
          <p:cNvPr id="42" name="Rectangle 4">
            <a:extLst>
              <a:ext uri="{FF2B5EF4-FFF2-40B4-BE49-F238E27FC236}">
                <a16:creationId xmlns:a16="http://schemas.microsoft.com/office/drawing/2014/main" id="{1426E8EC-E236-3F43-B579-9E20B4888DD2}"/>
              </a:ext>
            </a:extLst>
          </p:cNvPr>
          <p:cNvSpPr/>
          <p:nvPr/>
        </p:nvSpPr>
        <p:spPr>
          <a:xfrm>
            <a:off x="5188903" y="2094255"/>
            <a:ext cx="3189178" cy="3689349"/>
          </a:xfrm>
          <a:prstGeom prst="rect">
            <a:avLst/>
          </a:prstGeom>
          <a:solidFill>
            <a:srgbClr val="E6EAF8"/>
          </a:solidFill>
          <a:ln w="19050" cap="flat" cmpd="sng" algn="ctr">
            <a:noFill/>
            <a:prstDash val="dash"/>
            <a:miter lim="800000"/>
          </a:ln>
          <a:effectLst/>
        </p:spPr>
        <p:txBody>
          <a:bodyPr rtlCol="0" anchor="ctr"/>
          <a:lstStyle/>
          <a:p>
            <a:pPr algn="ctr" rtl="0">
              <a:defRPr/>
            </a:pPr>
            <a:endParaRPr lang="en-CN" kern="0" dirty="0">
              <a:solidFill>
                <a:prstClr val="black"/>
              </a:solidFill>
              <a:latin typeface="Calibri"/>
              <a:ea typeface="+mn-ea"/>
              <a:cs typeface="+mn-cs"/>
            </a:endParaRPr>
          </a:p>
        </p:txBody>
      </p:sp>
      <p:sp>
        <p:nvSpPr>
          <p:cNvPr id="44" name="圆角矩形 43">
            <a:extLst>
              <a:ext uri="{FF2B5EF4-FFF2-40B4-BE49-F238E27FC236}">
                <a16:creationId xmlns:a16="http://schemas.microsoft.com/office/drawing/2014/main" id="{0183DAD4-A239-B342-B6E0-A49A8C7A2BBA}"/>
              </a:ext>
            </a:extLst>
          </p:cNvPr>
          <p:cNvSpPr/>
          <p:nvPr/>
        </p:nvSpPr>
        <p:spPr>
          <a:xfrm>
            <a:off x="5231638" y="3151257"/>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矩形 44">
            <a:extLst>
              <a:ext uri="{FF2B5EF4-FFF2-40B4-BE49-F238E27FC236}">
                <a16:creationId xmlns:a16="http://schemas.microsoft.com/office/drawing/2014/main" id="{4DD6DA43-76BF-1C46-9E83-D2E564695568}"/>
              </a:ext>
            </a:extLst>
          </p:cNvPr>
          <p:cNvSpPr/>
          <p:nvPr/>
        </p:nvSpPr>
        <p:spPr>
          <a:xfrm>
            <a:off x="6394191" y="3406607"/>
            <a:ext cx="1701108"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Ingress</a:t>
            </a:r>
          </a:p>
          <a:p>
            <a:pPr algn="ctr" rtl="0">
              <a:defRPr/>
            </a:pPr>
            <a:r>
              <a:rPr lang="en-US" altLang="zh-CN" kern="0" dirty="0">
                <a:solidFill>
                  <a:prstClr val="black"/>
                </a:solidFill>
                <a:latin typeface="Calibri"/>
                <a:ea typeface="宋体" panose="02010600030101010101" pitchFamily="2" charset="-122"/>
                <a:cs typeface="+mn-cs"/>
              </a:rPr>
              <a:t>queues</a:t>
            </a:r>
            <a:endParaRPr lang="en-CN" altLang="zh-CN" kern="0" dirty="0">
              <a:solidFill>
                <a:prstClr val="black"/>
              </a:solidFill>
              <a:latin typeface="Calibri"/>
              <a:ea typeface="宋体" panose="02010600030101010101" pitchFamily="2" charset="-122"/>
              <a:cs typeface="+mn-cs"/>
            </a:endParaRPr>
          </a:p>
        </p:txBody>
      </p:sp>
      <p:grpSp>
        <p:nvGrpSpPr>
          <p:cNvPr id="46" name="组合 45">
            <a:extLst>
              <a:ext uri="{FF2B5EF4-FFF2-40B4-BE49-F238E27FC236}">
                <a16:creationId xmlns:a16="http://schemas.microsoft.com/office/drawing/2014/main" id="{7F658973-33CE-0747-82F1-02A491DE8D50}"/>
              </a:ext>
            </a:extLst>
          </p:cNvPr>
          <p:cNvGrpSpPr/>
          <p:nvPr/>
        </p:nvGrpSpPr>
        <p:grpSpPr>
          <a:xfrm>
            <a:off x="5784962" y="3310395"/>
            <a:ext cx="194784" cy="781326"/>
            <a:chOff x="4052578" y="2056046"/>
            <a:chExt cx="194784" cy="781326"/>
          </a:xfrm>
        </p:grpSpPr>
        <p:sp>
          <p:nvSpPr>
            <p:cNvPr id="47" name="圆角矩形 46">
              <a:extLst>
                <a:ext uri="{FF2B5EF4-FFF2-40B4-BE49-F238E27FC236}">
                  <a16:creationId xmlns:a16="http://schemas.microsoft.com/office/drawing/2014/main" id="{309982C7-91AD-8943-B0D3-F3F418AC508B}"/>
                </a:ext>
              </a:extLst>
            </p:cNvPr>
            <p:cNvSpPr/>
            <p:nvPr/>
          </p:nvSpPr>
          <p:spPr>
            <a:xfrm>
              <a:off x="4052578" y="205604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8" name="圆角矩形 47">
              <a:extLst>
                <a:ext uri="{FF2B5EF4-FFF2-40B4-BE49-F238E27FC236}">
                  <a16:creationId xmlns:a16="http://schemas.microsoft.com/office/drawing/2014/main" id="{376E9F77-B64F-5348-BA0A-58E19CB08C87}"/>
                </a:ext>
              </a:extLst>
            </p:cNvPr>
            <p:cNvSpPr/>
            <p:nvPr/>
          </p:nvSpPr>
          <p:spPr>
            <a:xfrm>
              <a:off x="4052578" y="225278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48">
              <a:extLst>
                <a:ext uri="{FF2B5EF4-FFF2-40B4-BE49-F238E27FC236}">
                  <a16:creationId xmlns:a16="http://schemas.microsoft.com/office/drawing/2014/main" id="{2EDC75B5-1C87-FD41-BE83-C5CE2BE16CE8}"/>
                </a:ext>
              </a:extLst>
            </p:cNvPr>
            <p:cNvSpPr/>
            <p:nvPr/>
          </p:nvSpPr>
          <p:spPr>
            <a:xfrm>
              <a:off x="4052578" y="2449531"/>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0" name="圆角矩形 49">
              <a:extLst>
                <a:ext uri="{FF2B5EF4-FFF2-40B4-BE49-F238E27FC236}">
                  <a16:creationId xmlns:a16="http://schemas.microsoft.com/office/drawing/2014/main" id="{AA86B184-FA46-024A-9428-BBA8A4B71DE5}"/>
                </a:ext>
              </a:extLst>
            </p:cNvPr>
            <p:cNvSpPr/>
            <p:nvPr/>
          </p:nvSpPr>
          <p:spPr>
            <a:xfrm>
              <a:off x="4052578" y="2642587"/>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2" name="Rectangle 15">
            <a:extLst>
              <a:ext uri="{FF2B5EF4-FFF2-40B4-BE49-F238E27FC236}">
                <a16:creationId xmlns:a16="http://schemas.microsoft.com/office/drawing/2014/main" id="{1CF100A8-7EFA-A340-BFF9-FD5932541DAB}"/>
              </a:ext>
            </a:extLst>
          </p:cNvPr>
          <p:cNvSpPr/>
          <p:nvPr/>
        </p:nvSpPr>
        <p:spPr>
          <a:xfrm>
            <a:off x="5266896" y="5887141"/>
            <a:ext cx="3052560" cy="273197"/>
          </a:xfrm>
          <a:prstGeom prst="rect">
            <a:avLst/>
          </a:prstGeom>
          <a:solidFill>
            <a:srgbClr val="FDDB91"/>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kern="0" dirty="0">
                <a:solidFill>
                  <a:prstClr val="black"/>
                </a:solidFill>
                <a:latin typeface="Calibri"/>
                <a:ea typeface="宋体" panose="02010600030101010101" pitchFamily="2" charset="-122"/>
              </a:rPr>
              <a:t>Local/remote storage device </a:t>
            </a:r>
          </a:p>
        </p:txBody>
      </p:sp>
      <p:sp>
        <p:nvSpPr>
          <p:cNvPr id="53" name="圆角矩形 52">
            <a:extLst>
              <a:ext uri="{FF2B5EF4-FFF2-40B4-BE49-F238E27FC236}">
                <a16:creationId xmlns:a16="http://schemas.microsoft.com/office/drawing/2014/main" id="{4FFFDFBF-5AF8-A640-A176-85CE896262F5}"/>
              </a:ext>
            </a:extLst>
          </p:cNvPr>
          <p:cNvSpPr/>
          <p:nvPr/>
        </p:nvSpPr>
        <p:spPr>
          <a:xfrm>
            <a:off x="5249267" y="4417573"/>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9" name="组合 58">
            <a:extLst>
              <a:ext uri="{FF2B5EF4-FFF2-40B4-BE49-F238E27FC236}">
                <a16:creationId xmlns:a16="http://schemas.microsoft.com/office/drawing/2014/main" id="{0B44F4A9-27BC-4D4F-A7C2-A1ADEBB88244}"/>
              </a:ext>
            </a:extLst>
          </p:cNvPr>
          <p:cNvGrpSpPr/>
          <p:nvPr/>
        </p:nvGrpSpPr>
        <p:grpSpPr>
          <a:xfrm>
            <a:off x="5979746" y="4627614"/>
            <a:ext cx="194784" cy="781326"/>
            <a:chOff x="4052578" y="2056046"/>
            <a:chExt cx="194784" cy="781326"/>
          </a:xfrm>
          <a:solidFill>
            <a:srgbClr val="10CF9B">
              <a:lumMod val="60000"/>
              <a:lumOff val="40000"/>
            </a:srgbClr>
          </a:solidFill>
        </p:grpSpPr>
        <p:sp>
          <p:nvSpPr>
            <p:cNvPr id="60" name="圆角矩形 59">
              <a:extLst>
                <a:ext uri="{FF2B5EF4-FFF2-40B4-BE49-F238E27FC236}">
                  <a16:creationId xmlns:a16="http://schemas.microsoft.com/office/drawing/2014/main" id="{846AE93B-0785-2549-97CF-AFE3C86E2A01}"/>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60">
              <a:extLst>
                <a:ext uri="{FF2B5EF4-FFF2-40B4-BE49-F238E27FC236}">
                  <a16:creationId xmlns:a16="http://schemas.microsoft.com/office/drawing/2014/main" id="{AE5C7B18-8F13-D54A-88EE-FC3B9EF0F4A3}"/>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圆角矩形 61">
              <a:extLst>
                <a:ext uri="{FF2B5EF4-FFF2-40B4-BE49-F238E27FC236}">
                  <a16:creationId xmlns:a16="http://schemas.microsoft.com/office/drawing/2014/main" id="{4F7535B8-92AD-4D4B-9937-6911F4860DFB}"/>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3" name="圆角矩形 62">
              <a:extLst>
                <a:ext uri="{FF2B5EF4-FFF2-40B4-BE49-F238E27FC236}">
                  <a16:creationId xmlns:a16="http://schemas.microsoft.com/office/drawing/2014/main" id="{F2D42488-205B-7746-B4E7-DF0DAB004A79}"/>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64" name="矩形 63">
            <a:extLst>
              <a:ext uri="{FF2B5EF4-FFF2-40B4-BE49-F238E27FC236}">
                <a16:creationId xmlns:a16="http://schemas.microsoft.com/office/drawing/2014/main" id="{6BE4D425-1D55-E046-A796-342A3FCFC671}"/>
              </a:ext>
            </a:extLst>
          </p:cNvPr>
          <p:cNvSpPr/>
          <p:nvPr/>
        </p:nvSpPr>
        <p:spPr>
          <a:xfrm>
            <a:off x="6271921" y="4719555"/>
            <a:ext cx="2101857"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app-class)</a:t>
            </a:r>
          </a:p>
          <a:p>
            <a:pPr algn="ctr" rtl="0">
              <a:defRPr/>
            </a:pPr>
            <a:r>
              <a:rPr lang="en-US" altLang="zh-CN" kern="0" dirty="0">
                <a:solidFill>
                  <a:prstClr val="black"/>
                </a:solidFill>
                <a:latin typeface="Calibri"/>
                <a:ea typeface="宋体" panose="02010600030101010101" pitchFamily="2" charset="-122"/>
                <a:cs typeface="+mn-cs"/>
              </a:rPr>
              <a:t>Egress</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queues</a:t>
            </a:r>
          </a:p>
        </p:txBody>
      </p:sp>
      <p:sp>
        <p:nvSpPr>
          <p:cNvPr id="66" name="左大括号 65">
            <a:extLst>
              <a:ext uri="{FF2B5EF4-FFF2-40B4-BE49-F238E27FC236}">
                <a16:creationId xmlns:a16="http://schemas.microsoft.com/office/drawing/2014/main" id="{6E08B7EC-3AB7-034C-AC5F-1DDD9A3DAFD5}"/>
              </a:ext>
            </a:extLst>
          </p:cNvPr>
          <p:cNvSpPr/>
          <p:nvPr/>
        </p:nvSpPr>
        <p:spPr>
          <a:xfrm flipH="1">
            <a:off x="8455342" y="3151257"/>
            <a:ext cx="205186" cy="2430388"/>
          </a:xfrm>
          <a:prstGeom prst="leftBrace">
            <a:avLst/>
          </a:prstGeom>
          <a:noFill/>
          <a:ln w="19050" cap="flat" cmpd="sng" algn="ctr">
            <a:solidFill>
              <a:srgbClr val="F7AD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矩形 66">
            <a:extLst>
              <a:ext uri="{FF2B5EF4-FFF2-40B4-BE49-F238E27FC236}">
                <a16:creationId xmlns:a16="http://schemas.microsoft.com/office/drawing/2014/main" id="{0655A626-834D-A749-A141-BBCDBBA0862E}"/>
              </a:ext>
            </a:extLst>
          </p:cNvPr>
          <p:cNvSpPr/>
          <p:nvPr/>
        </p:nvSpPr>
        <p:spPr>
          <a:xfrm>
            <a:off x="8692087" y="4172275"/>
            <a:ext cx="1141659"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Blk-switch</a:t>
            </a:r>
            <a:endParaRPr lang="en-CN" altLang="zh-CN" kern="0" dirty="0">
              <a:solidFill>
                <a:prstClr val="black"/>
              </a:solidFill>
              <a:latin typeface="Calibri"/>
              <a:ea typeface="宋体" panose="02010600030101010101" pitchFamily="2" charset="-122"/>
              <a:cs typeface="+mn-cs"/>
            </a:endParaRPr>
          </a:p>
        </p:txBody>
      </p:sp>
      <p:cxnSp>
        <p:nvCxnSpPr>
          <p:cNvPr id="69" name="直线箭头连接符 68">
            <a:extLst>
              <a:ext uri="{FF2B5EF4-FFF2-40B4-BE49-F238E27FC236}">
                <a16:creationId xmlns:a16="http://schemas.microsoft.com/office/drawing/2014/main" id="{D9A3ADFE-C8DB-7842-8B8E-075C5ADAD8D1}"/>
              </a:ext>
            </a:extLst>
          </p:cNvPr>
          <p:cNvCxnSpPr>
            <a:cxnSpLocks/>
            <a:stCxn id="63" idx="2"/>
          </p:cNvCxnSpPr>
          <p:nvPr/>
        </p:nvCxnSpPr>
        <p:spPr>
          <a:xfrm>
            <a:off x="6077138" y="5408940"/>
            <a:ext cx="0" cy="478201"/>
          </a:xfrm>
          <a:prstGeom prst="straightConnector1">
            <a:avLst/>
          </a:prstGeom>
          <a:noFill/>
          <a:ln w="19050" cap="flat" cmpd="sng" algn="ctr">
            <a:solidFill>
              <a:sysClr val="windowText" lastClr="000000"/>
            </a:solidFill>
            <a:prstDash val="solid"/>
            <a:miter lim="800000"/>
            <a:tailEnd type="triangle"/>
          </a:ln>
          <a:effectLst/>
        </p:spPr>
      </p:cxnSp>
      <p:sp>
        <p:nvSpPr>
          <p:cNvPr id="70" name="Rectangle 15">
            <a:extLst>
              <a:ext uri="{FF2B5EF4-FFF2-40B4-BE49-F238E27FC236}">
                <a16:creationId xmlns:a16="http://schemas.microsoft.com/office/drawing/2014/main" id="{D96253A8-AF12-F645-B56D-96EB02D6E965}"/>
              </a:ext>
            </a:extLst>
          </p:cNvPr>
          <p:cNvSpPr/>
          <p:nvPr/>
        </p:nvSpPr>
        <p:spPr>
          <a:xfrm>
            <a:off x="6193393" y="2212357"/>
            <a:ext cx="728983" cy="273197"/>
          </a:xfrm>
          <a:prstGeom prst="rect">
            <a:avLst/>
          </a:prstGeom>
          <a:solidFill>
            <a:srgbClr val="10CF9B">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71" name="图片 70">
            <a:extLst>
              <a:ext uri="{FF2B5EF4-FFF2-40B4-BE49-F238E27FC236}">
                <a16:creationId xmlns:a16="http://schemas.microsoft.com/office/drawing/2014/main" id="{C64D999B-44FD-A945-B288-0E3CF8BAC47B}"/>
              </a:ext>
            </a:extLst>
          </p:cNvPr>
          <p:cNvPicPr>
            <a:picLocks noChangeAspect="1"/>
          </p:cNvPicPr>
          <p:nvPr/>
        </p:nvPicPr>
        <p:blipFill>
          <a:blip r:embed="rId3"/>
          <a:stretch>
            <a:fillRect/>
          </a:stretch>
        </p:blipFill>
        <p:spPr>
          <a:xfrm>
            <a:off x="5866296" y="2603655"/>
            <a:ext cx="507480" cy="462371"/>
          </a:xfrm>
          <a:prstGeom prst="rect">
            <a:avLst/>
          </a:prstGeom>
        </p:spPr>
      </p:pic>
      <p:cxnSp>
        <p:nvCxnSpPr>
          <p:cNvPr id="72" name="曲线连接符 71">
            <a:extLst>
              <a:ext uri="{FF2B5EF4-FFF2-40B4-BE49-F238E27FC236}">
                <a16:creationId xmlns:a16="http://schemas.microsoft.com/office/drawing/2014/main" id="{27D76D5D-77A4-0647-BBF0-25179FF59A85}"/>
              </a:ext>
            </a:extLst>
          </p:cNvPr>
          <p:cNvCxnSpPr>
            <a:cxnSpLocks/>
            <a:stCxn id="50" idx="2"/>
            <a:endCxn id="60" idx="0"/>
          </p:cNvCxnSpPr>
          <p:nvPr/>
        </p:nvCxnSpPr>
        <p:spPr>
          <a:xfrm rot="16200000" flipH="1">
            <a:off x="5711800" y="4262275"/>
            <a:ext cx="535893" cy="194784"/>
          </a:xfrm>
          <a:prstGeom prst="curvedConnector3">
            <a:avLst>
              <a:gd name="adj1" fmla="val 50000"/>
            </a:avLst>
          </a:prstGeom>
          <a:noFill/>
          <a:ln w="19050" cap="flat" cmpd="sng" algn="ctr">
            <a:solidFill>
              <a:sysClr val="windowText" lastClr="000000"/>
            </a:solidFill>
            <a:prstDash val="solid"/>
            <a:miter lim="800000"/>
            <a:tailEnd type="triangle"/>
          </a:ln>
          <a:effectLst/>
        </p:spPr>
      </p:cxnSp>
      <p:pic>
        <p:nvPicPr>
          <p:cNvPr id="73" name="图片 72">
            <a:extLst>
              <a:ext uri="{FF2B5EF4-FFF2-40B4-BE49-F238E27FC236}">
                <a16:creationId xmlns:a16="http://schemas.microsoft.com/office/drawing/2014/main" id="{CA388624-79F3-154B-8D7A-DBAB3E3233EA}"/>
              </a:ext>
            </a:extLst>
          </p:cNvPr>
          <p:cNvPicPr>
            <a:picLocks noChangeAspect="1"/>
          </p:cNvPicPr>
          <p:nvPr/>
        </p:nvPicPr>
        <p:blipFill>
          <a:blip r:embed="rId3"/>
          <a:stretch>
            <a:fillRect/>
          </a:stretch>
        </p:blipFill>
        <p:spPr>
          <a:xfrm>
            <a:off x="7421888" y="2603655"/>
            <a:ext cx="507480" cy="462371"/>
          </a:xfrm>
          <a:prstGeom prst="rect">
            <a:avLst/>
          </a:prstGeom>
        </p:spPr>
      </p:pic>
      <p:sp>
        <p:nvSpPr>
          <p:cNvPr id="74" name="圆角矩形 73">
            <a:extLst>
              <a:ext uri="{FF2B5EF4-FFF2-40B4-BE49-F238E27FC236}">
                <a16:creationId xmlns:a16="http://schemas.microsoft.com/office/drawing/2014/main" id="{EB68D72E-114A-F94A-8889-E63C7ED72358}"/>
              </a:ext>
            </a:extLst>
          </p:cNvPr>
          <p:cNvSpPr/>
          <p:nvPr/>
        </p:nvSpPr>
        <p:spPr>
          <a:xfrm>
            <a:off x="5266896" y="2146322"/>
            <a:ext cx="1706280" cy="962113"/>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5" name="曲线连接符 74">
            <a:extLst>
              <a:ext uri="{FF2B5EF4-FFF2-40B4-BE49-F238E27FC236}">
                <a16:creationId xmlns:a16="http://schemas.microsoft.com/office/drawing/2014/main" id="{7866F1CB-DDD5-6C42-8325-903253E377E7}"/>
              </a:ext>
            </a:extLst>
          </p:cNvPr>
          <p:cNvCxnSpPr>
            <a:cxnSpLocks/>
            <a:stCxn id="71" idx="2"/>
            <a:endCxn id="47" idx="0"/>
          </p:cNvCxnSpPr>
          <p:nvPr/>
        </p:nvCxnSpPr>
        <p:spPr>
          <a:xfrm rot="5400000">
            <a:off x="5879011" y="3069369"/>
            <a:ext cx="244369" cy="237682"/>
          </a:xfrm>
          <a:prstGeom prst="curvedConnector3">
            <a:avLst/>
          </a:prstGeom>
          <a:noFill/>
          <a:ln w="19050" cap="flat" cmpd="sng" algn="ctr">
            <a:solidFill>
              <a:sysClr val="windowText" lastClr="000000"/>
            </a:solidFill>
            <a:prstDash val="solid"/>
            <a:miter lim="800000"/>
            <a:tailEnd type="triangle"/>
          </a:ln>
          <a:effectLst/>
        </p:spPr>
      </p:cxnSp>
      <p:sp>
        <p:nvSpPr>
          <p:cNvPr id="110" name="Rectangle 4">
            <a:extLst>
              <a:ext uri="{FF2B5EF4-FFF2-40B4-BE49-F238E27FC236}">
                <a16:creationId xmlns:a16="http://schemas.microsoft.com/office/drawing/2014/main" id="{9AED2A47-7CC4-5F48-9CE0-4E5D11ACBBB3}"/>
              </a:ext>
            </a:extLst>
          </p:cNvPr>
          <p:cNvSpPr/>
          <p:nvPr/>
        </p:nvSpPr>
        <p:spPr>
          <a:xfrm>
            <a:off x="1254446" y="2743876"/>
            <a:ext cx="3006528" cy="2695688"/>
          </a:xfrm>
          <a:prstGeom prst="rect">
            <a:avLst/>
          </a:prstGeom>
          <a:solidFill>
            <a:srgbClr val="E6EAF8"/>
          </a:solidFill>
          <a:ln w="19050" cap="flat" cmpd="sng" algn="ctr">
            <a:noFill/>
            <a:prstDash val="dash"/>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Rectangle 15">
            <a:extLst>
              <a:ext uri="{FF2B5EF4-FFF2-40B4-BE49-F238E27FC236}">
                <a16:creationId xmlns:a16="http://schemas.microsoft.com/office/drawing/2014/main" id="{330E58DC-AF57-3549-8110-C18C35520235}"/>
              </a:ext>
            </a:extLst>
          </p:cNvPr>
          <p:cNvSpPr/>
          <p:nvPr/>
        </p:nvSpPr>
        <p:spPr>
          <a:xfrm>
            <a:off x="1356709" y="3118253"/>
            <a:ext cx="732565" cy="287518"/>
          </a:xfrm>
          <a:prstGeom prst="rect">
            <a:avLst/>
          </a:prstGeom>
          <a:solidFill>
            <a:srgbClr val="5EF3CA"/>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a:ea typeface="宋体" panose="02010600030101010101" pitchFamily="2" charset="-122"/>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矩形 114">
            <a:extLst>
              <a:ext uri="{FF2B5EF4-FFF2-40B4-BE49-F238E27FC236}">
                <a16:creationId xmlns:a16="http://schemas.microsoft.com/office/drawing/2014/main" id="{66DCA475-67AA-974F-9FF9-7FFE969D9CBE}"/>
              </a:ext>
            </a:extLst>
          </p:cNvPr>
          <p:cNvSpPr/>
          <p:nvPr/>
        </p:nvSpPr>
        <p:spPr>
          <a:xfrm>
            <a:off x="2235238" y="3093031"/>
            <a:ext cx="1861407"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Lower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35" name="组合 34">
            <a:extLst>
              <a:ext uri="{FF2B5EF4-FFF2-40B4-BE49-F238E27FC236}">
                <a16:creationId xmlns:a16="http://schemas.microsoft.com/office/drawing/2014/main" id="{BE26A449-D461-C645-AF07-272F43DDAFB4}"/>
              </a:ext>
            </a:extLst>
          </p:cNvPr>
          <p:cNvGrpSpPr/>
          <p:nvPr/>
        </p:nvGrpSpPr>
        <p:grpSpPr>
          <a:xfrm>
            <a:off x="1625599" y="4501424"/>
            <a:ext cx="194784" cy="781326"/>
            <a:chOff x="4052578" y="2056046"/>
            <a:chExt cx="194784" cy="781326"/>
          </a:xfrm>
          <a:solidFill>
            <a:srgbClr val="10CF9B">
              <a:lumMod val="60000"/>
              <a:lumOff val="40000"/>
            </a:srgbClr>
          </a:solidFill>
        </p:grpSpPr>
        <p:sp>
          <p:nvSpPr>
            <p:cNvPr id="36" name="圆角矩形 35">
              <a:extLst>
                <a:ext uri="{FF2B5EF4-FFF2-40B4-BE49-F238E27FC236}">
                  <a16:creationId xmlns:a16="http://schemas.microsoft.com/office/drawing/2014/main" id="{4A4F576E-C749-4B4A-9A8D-22F8247BCC22}"/>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7" name="圆角矩形 36">
              <a:extLst>
                <a:ext uri="{FF2B5EF4-FFF2-40B4-BE49-F238E27FC236}">
                  <a16:creationId xmlns:a16="http://schemas.microsoft.com/office/drawing/2014/main" id="{2B0BAE7E-9A72-FC40-AB16-4B4572C0D918}"/>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8" name="圆角矩形 37">
              <a:extLst>
                <a:ext uri="{FF2B5EF4-FFF2-40B4-BE49-F238E27FC236}">
                  <a16:creationId xmlns:a16="http://schemas.microsoft.com/office/drawing/2014/main" id="{3C4C40B7-9BF3-9A42-BD06-7B36B4F21633}"/>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39" name="圆角矩形 38">
              <a:extLst>
                <a:ext uri="{FF2B5EF4-FFF2-40B4-BE49-F238E27FC236}">
                  <a16:creationId xmlns:a16="http://schemas.microsoft.com/office/drawing/2014/main" id="{14912495-9485-3E4A-8675-6C643ECAD4AC}"/>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grpSp>
      <p:sp>
        <p:nvSpPr>
          <p:cNvPr id="40" name="矩形 39">
            <a:extLst>
              <a:ext uri="{FF2B5EF4-FFF2-40B4-BE49-F238E27FC236}">
                <a16:creationId xmlns:a16="http://schemas.microsoft.com/office/drawing/2014/main" id="{FB43AAE1-AC36-6048-A458-50624AD46076}"/>
              </a:ext>
            </a:extLst>
          </p:cNvPr>
          <p:cNvSpPr/>
          <p:nvPr/>
        </p:nvSpPr>
        <p:spPr>
          <a:xfrm>
            <a:off x="2094764" y="4585889"/>
            <a:ext cx="2008883"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egress</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with</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kernel</a:t>
            </a:r>
            <a:r>
              <a:rPr kumimoji="0" lang="zh-CN" altLang="en-US"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thread</a:t>
            </a:r>
            <a:endParaRPr kumimoji="0" lang="en-CN"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41" name="Rectangle 15">
            <a:extLst>
              <a:ext uri="{FF2B5EF4-FFF2-40B4-BE49-F238E27FC236}">
                <a16:creationId xmlns:a16="http://schemas.microsoft.com/office/drawing/2014/main" id="{BBBE2CB3-3E26-0F4A-AB6F-5655B40750B1}"/>
              </a:ext>
            </a:extLst>
          </p:cNvPr>
          <p:cNvSpPr/>
          <p:nvPr/>
        </p:nvSpPr>
        <p:spPr>
          <a:xfrm>
            <a:off x="5326889" y="2214314"/>
            <a:ext cx="728984" cy="273197"/>
          </a:xfrm>
          <a:prstGeom prst="rect">
            <a:avLst/>
          </a:prstGeom>
          <a:solidFill>
            <a:srgbClr val="0BD0D9">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43" name="Rectangle 15">
            <a:extLst>
              <a:ext uri="{FF2B5EF4-FFF2-40B4-BE49-F238E27FC236}">
                <a16:creationId xmlns:a16="http://schemas.microsoft.com/office/drawing/2014/main" id="{272CB00E-3FA0-6B42-95DC-6ABBEEFCECF3}"/>
              </a:ext>
            </a:extLst>
          </p:cNvPr>
          <p:cNvSpPr/>
          <p:nvPr/>
        </p:nvSpPr>
        <p:spPr>
          <a:xfrm>
            <a:off x="1356709" y="2785327"/>
            <a:ext cx="732565" cy="273197"/>
          </a:xfrm>
          <a:prstGeom prst="rect">
            <a:avLst/>
          </a:prstGeom>
          <a:solidFill>
            <a:srgbClr val="0BD0D9">
              <a:lumMod val="60000"/>
              <a:lumOff val="40000"/>
            </a:srgbClr>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1" name="矩形 50">
            <a:extLst>
              <a:ext uri="{FF2B5EF4-FFF2-40B4-BE49-F238E27FC236}">
                <a16:creationId xmlns:a16="http://schemas.microsoft.com/office/drawing/2014/main" id="{943496D4-3B96-3E4F-9218-30AAC7EB96FE}"/>
              </a:ext>
            </a:extLst>
          </p:cNvPr>
          <p:cNvSpPr/>
          <p:nvPr/>
        </p:nvSpPr>
        <p:spPr>
          <a:xfrm>
            <a:off x="2198958" y="2743875"/>
            <a:ext cx="190468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Higher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717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Multiple egress queues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25</a:t>
            </a:fld>
            <a:endParaRPr lang="zh-CN" altLang="en-US"/>
          </a:p>
        </p:txBody>
      </p:sp>
      <p:sp>
        <p:nvSpPr>
          <p:cNvPr id="42" name="Rectangle 4">
            <a:extLst>
              <a:ext uri="{FF2B5EF4-FFF2-40B4-BE49-F238E27FC236}">
                <a16:creationId xmlns:a16="http://schemas.microsoft.com/office/drawing/2014/main" id="{1426E8EC-E236-3F43-B579-9E20B4888DD2}"/>
              </a:ext>
            </a:extLst>
          </p:cNvPr>
          <p:cNvSpPr/>
          <p:nvPr/>
        </p:nvSpPr>
        <p:spPr>
          <a:xfrm>
            <a:off x="5188903" y="2094255"/>
            <a:ext cx="3189178" cy="3689349"/>
          </a:xfrm>
          <a:prstGeom prst="rect">
            <a:avLst/>
          </a:prstGeom>
          <a:solidFill>
            <a:srgbClr val="E6EAF8"/>
          </a:solidFill>
          <a:ln w="19050" cap="flat" cmpd="sng" algn="ctr">
            <a:noFill/>
            <a:prstDash val="dash"/>
            <a:miter lim="800000"/>
          </a:ln>
          <a:effectLst/>
        </p:spPr>
        <p:txBody>
          <a:bodyPr rtlCol="0" anchor="ctr"/>
          <a:lstStyle/>
          <a:p>
            <a:pPr algn="ctr" rtl="0">
              <a:defRPr/>
            </a:pPr>
            <a:endParaRPr lang="en-CN" kern="0" dirty="0">
              <a:solidFill>
                <a:prstClr val="black"/>
              </a:solidFill>
              <a:latin typeface="Calibri"/>
              <a:ea typeface="+mn-ea"/>
              <a:cs typeface="+mn-cs"/>
            </a:endParaRPr>
          </a:p>
        </p:txBody>
      </p:sp>
      <p:sp>
        <p:nvSpPr>
          <p:cNvPr id="44" name="圆角矩形 43">
            <a:extLst>
              <a:ext uri="{FF2B5EF4-FFF2-40B4-BE49-F238E27FC236}">
                <a16:creationId xmlns:a16="http://schemas.microsoft.com/office/drawing/2014/main" id="{0183DAD4-A239-B342-B6E0-A49A8C7A2BBA}"/>
              </a:ext>
            </a:extLst>
          </p:cNvPr>
          <p:cNvSpPr/>
          <p:nvPr/>
        </p:nvSpPr>
        <p:spPr>
          <a:xfrm>
            <a:off x="5231638" y="3151257"/>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矩形 44">
            <a:extLst>
              <a:ext uri="{FF2B5EF4-FFF2-40B4-BE49-F238E27FC236}">
                <a16:creationId xmlns:a16="http://schemas.microsoft.com/office/drawing/2014/main" id="{4DD6DA43-76BF-1C46-9E83-D2E564695568}"/>
              </a:ext>
            </a:extLst>
          </p:cNvPr>
          <p:cNvSpPr/>
          <p:nvPr/>
        </p:nvSpPr>
        <p:spPr>
          <a:xfrm>
            <a:off x="6394191" y="3406607"/>
            <a:ext cx="1701108"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Ingress</a:t>
            </a:r>
          </a:p>
          <a:p>
            <a:pPr algn="ctr" rtl="0">
              <a:defRPr/>
            </a:pPr>
            <a:r>
              <a:rPr lang="en-US" altLang="zh-CN" kern="0" dirty="0">
                <a:solidFill>
                  <a:prstClr val="black"/>
                </a:solidFill>
                <a:latin typeface="Calibri"/>
                <a:ea typeface="宋体" panose="02010600030101010101" pitchFamily="2" charset="-122"/>
                <a:cs typeface="+mn-cs"/>
              </a:rPr>
              <a:t>queues</a:t>
            </a:r>
            <a:endParaRPr lang="en-CN" altLang="zh-CN" kern="0" dirty="0">
              <a:solidFill>
                <a:prstClr val="black"/>
              </a:solidFill>
              <a:latin typeface="Calibri"/>
              <a:ea typeface="宋体" panose="02010600030101010101" pitchFamily="2" charset="-122"/>
              <a:cs typeface="+mn-cs"/>
            </a:endParaRPr>
          </a:p>
        </p:txBody>
      </p:sp>
      <p:grpSp>
        <p:nvGrpSpPr>
          <p:cNvPr id="46" name="组合 45">
            <a:extLst>
              <a:ext uri="{FF2B5EF4-FFF2-40B4-BE49-F238E27FC236}">
                <a16:creationId xmlns:a16="http://schemas.microsoft.com/office/drawing/2014/main" id="{7F658973-33CE-0747-82F1-02A491DE8D50}"/>
              </a:ext>
            </a:extLst>
          </p:cNvPr>
          <p:cNvGrpSpPr/>
          <p:nvPr/>
        </p:nvGrpSpPr>
        <p:grpSpPr>
          <a:xfrm>
            <a:off x="5784962" y="3310395"/>
            <a:ext cx="194784" cy="781326"/>
            <a:chOff x="4052578" y="2056046"/>
            <a:chExt cx="194784" cy="781326"/>
          </a:xfrm>
        </p:grpSpPr>
        <p:sp>
          <p:nvSpPr>
            <p:cNvPr id="47" name="圆角矩形 46">
              <a:extLst>
                <a:ext uri="{FF2B5EF4-FFF2-40B4-BE49-F238E27FC236}">
                  <a16:creationId xmlns:a16="http://schemas.microsoft.com/office/drawing/2014/main" id="{309982C7-91AD-8943-B0D3-F3F418AC508B}"/>
                </a:ext>
              </a:extLst>
            </p:cNvPr>
            <p:cNvSpPr/>
            <p:nvPr/>
          </p:nvSpPr>
          <p:spPr>
            <a:xfrm>
              <a:off x="4052578" y="205604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8" name="圆角矩形 47">
              <a:extLst>
                <a:ext uri="{FF2B5EF4-FFF2-40B4-BE49-F238E27FC236}">
                  <a16:creationId xmlns:a16="http://schemas.microsoft.com/office/drawing/2014/main" id="{376E9F77-B64F-5348-BA0A-58E19CB08C87}"/>
                </a:ext>
              </a:extLst>
            </p:cNvPr>
            <p:cNvSpPr/>
            <p:nvPr/>
          </p:nvSpPr>
          <p:spPr>
            <a:xfrm>
              <a:off x="4052578" y="2252786"/>
              <a:ext cx="194784" cy="194785"/>
            </a:xfrm>
            <a:prstGeom prst="roundRect">
              <a:avLst/>
            </a:prstGeom>
            <a:noFill/>
            <a:ln w="19050" cap="flat" cmpd="sng" algn="ctr">
              <a:solidFill>
                <a:srgbClr val="0FD09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48">
              <a:extLst>
                <a:ext uri="{FF2B5EF4-FFF2-40B4-BE49-F238E27FC236}">
                  <a16:creationId xmlns:a16="http://schemas.microsoft.com/office/drawing/2014/main" id="{2EDC75B5-1C87-FD41-BE83-C5CE2BE16CE8}"/>
                </a:ext>
              </a:extLst>
            </p:cNvPr>
            <p:cNvSpPr/>
            <p:nvPr/>
          </p:nvSpPr>
          <p:spPr>
            <a:xfrm>
              <a:off x="4052578" y="2449531"/>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0" name="圆角矩形 49">
              <a:extLst>
                <a:ext uri="{FF2B5EF4-FFF2-40B4-BE49-F238E27FC236}">
                  <a16:creationId xmlns:a16="http://schemas.microsoft.com/office/drawing/2014/main" id="{AA86B184-FA46-024A-9428-BBA8A4B71DE5}"/>
                </a:ext>
              </a:extLst>
            </p:cNvPr>
            <p:cNvSpPr/>
            <p:nvPr/>
          </p:nvSpPr>
          <p:spPr>
            <a:xfrm>
              <a:off x="4052578" y="2642587"/>
              <a:ext cx="194784" cy="194785"/>
            </a:xfrm>
            <a:prstGeom prst="roundRect">
              <a:avLst/>
            </a:prstGeom>
            <a:noFill/>
            <a:ln w="19050" cap="flat" cmpd="sng" algn="ctr">
              <a:solidFill>
                <a:srgbClr val="0FD09B"/>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2" name="Rectangle 15">
            <a:extLst>
              <a:ext uri="{FF2B5EF4-FFF2-40B4-BE49-F238E27FC236}">
                <a16:creationId xmlns:a16="http://schemas.microsoft.com/office/drawing/2014/main" id="{1CF100A8-7EFA-A340-BFF9-FD5932541DAB}"/>
              </a:ext>
            </a:extLst>
          </p:cNvPr>
          <p:cNvSpPr/>
          <p:nvPr/>
        </p:nvSpPr>
        <p:spPr>
          <a:xfrm>
            <a:off x="5266896" y="5887141"/>
            <a:ext cx="3052560" cy="273197"/>
          </a:xfrm>
          <a:prstGeom prst="rect">
            <a:avLst/>
          </a:prstGeom>
          <a:solidFill>
            <a:srgbClr val="FDDB91"/>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kern="0" dirty="0">
                <a:solidFill>
                  <a:prstClr val="black"/>
                </a:solidFill>
                <a:latin typeface="Calibri"/>
                <a:ea typeface="宋体" panose="02010600030101010101" pitchFamily="2" charset="-122"/>
              </a:rPr>
              <a:t>Local/remote storage device </a:t>
            </a:r>
          </a:p>
        </p:txBody>
      </p:sp>
      <p:sp>
        <p:nvSpPr>
          <p:cNvPr id="53" name="圆角矩形 52">
            <a:extLst>
              <a:ext uri="{FF2B5EF4-FFF2-40B4-BE49-F238E27FC236}">
                <a16:creationId xmlns:a16="http://schemas.microsoft.com/office/drawing/2014/main" id="{4FFFDFBF-5AF8-A640-A176-85CE896262F5}"/>
              </a:ext>
            </a:extLst>
          </p:cNvPr>
          <p:cNvSpPr/>
          <p:nvPr/>
        </p:nvSpPr>
        <p:spPr>
          <a:xfrm>
            <a:off x="5249267" y="4417573"/>
            <a:ext cx="3087818" cy="1164072"/>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9" name="组合 58">
            <a:extLst>
              <a:ext uri="{FF2B5EF4-FFF2-40B4-BE49-F238E27FC236}">
                <a16:creationId xmlns:a16="http://schemas.microsoft.com/office/drawing/2014/main" id="{0B44F4A9-27BC-4D4F-A7C2-A1ADEBB88244}"/>
              </a:ext>
            </a:extLst>
          </p:cNvPr>
          <p:cNvGrpSpPr/>
          <p:nvPr/>
        </p:nvGrpSpPr>
        <p:grpSpPr>
          <a:xfrm>
            <a:off x="5979746" y="4627614"/>
            <a:ext cx="194784" cy="781326"/>
            <a:chOff x="4052578" y="2056046"/>
            <a:chExt cx="194784" cy="781326"/>
          </a:xfrm>
          <a:solidFill>
            <a:srgbClr val="10CF9B">
              <a:lumMod val="60000"/>
              <a:lumOff val="40000"/>
            </a:srgbClr>
          </a:solidFill>
        </p:grpSpPr>
        <p:sp>
          <p:nvSpPr>
            <p:cNvPr id="60" name="圆角矩形 59">
              <a:extLst>
                <a:ext uri="{FF2B5EF4-FFF2-40B4-BE49-F238E27FC236}">
                  <a16:creationId xmlns:a16="http://schemas.microsoft.com/office/drawing/2014/main" id="{846AE93B-0785-2549-97CF-AFE3C86E2A01}"/>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60">
              <a:extLst>
                <a:ext uri="{FF2B5EF4-FFF2-40B4-BE49-F238E27FC236}">
                  <a16:creationId xmlns:a16="http://schemas.microsoft.com/office/drawing/2014/main" id="{AE5C7B18-8F13-D54A-88EE-FC3B9EF0F4A3}"/>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圆角矩形 61">
              <a:extLst>
                <a:ext uri="{FF2B5EF4-FFF2-40B4-BE49-F238E27FC236}">
                  <a16:creationId xmlns:a16="http://schemas.microsoft.com/office/drawing/2014/main" id="{4F7535B8-92AD-4D4B-9937-6911F4860DFB}"/>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3" name="圆角矩形 62">
              <a:extLst>
                <a:ext uri="{FF2B5EF4-FFF2-40B4-BE49-F238E27FC236}">
                  <a16:creationId xmlns:a16="http://schemas.microsoft.com/office/drawing/2014/main" id="{F2D42488-205B-7746-B4E7-DF0DAB004A79}"/>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64" name="矩形 63">
            <a:extLst>
              <a:ext uri="{FF2B5EF4-FFF2-40B4-BE49-F238E27FC236}">
                <a16:creationId xmlns:a16="http://schemas.microsoft.com/office/drawing/2014/main" id="{6BE4D425-1D55-E046-A796-342A3FCFC671}"/>
              </a:ext>
            </a:extLst>
          </p:cNvPr>
          <p:cNvSpPr/>
          <p:nvPr/>
        </p:nvSpPr>
        <p:spPr>
          <a:xfrm>
            <a:off x="6271921" y="4719555"/>
            <a:ext cx="2101857"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Per-(core,</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app-class)</a:t>
            </a:r>
          </a:p>
          <a:p>
            <a:pPr algn="ctr" rtl="0">
              <a:defRPr/>
            </a:pPr>
            <a:r>
              <a:rPr lang="en-US" altLang="zh-CN" kern="0" dirty="0">
                <a:solidFill>
                  <a:prstClr val="black"/>
                </a:solidFill>
                <a:latin typeface="Calibri"/>
                <a:ea typeface="宋体" panose="02010600030101010101" pitchFamily="2" charset="-122"/>
                <a:cs typeface="+mn-cs"/>
              </a:rPr>
              <a:t>Egress</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queues</a:t>
            </a:r>
          </a:p>
        </p:txBody>
      </p:sp>
      <p:sp>
        <p:nvSpPr>
          <p:cNvPr id="66" name="左大括号 65">
            <a:extLst>
              <a:ext uri="{FF2B5EF4-FFF2-40B4-BE49-F238E27FC236}">
                <a16:creationId xmlns:a16="http://schemas.microsoft.com/office/drawing/2014/main" id="{6E08B7EC-3AB7-034C-AC5F-1DDD9A3DAFD5}"/>
              </a:ext>
            </a:extLst>
          </p:cNvPr>
          <p:cNvSpPr/>
          <p:nvPr/>
        </p:nvSpPr>
        <p:spPr>
          <a:xfrm flipH="1">
            <a:off x="8455342" y="3151257"/>
            <a:ext cx="205186" cy="2430388"/>
          </a:xfrm>
          <a:prstGeom prst="leftBrace">
            <a:avLst/>
          </a:prstGeom>
          <a:noFill/>
          <a:ln w="19050" cap="flat" cmpd="sng" algn="ctr">
            <a:solidFill>
              <a:srgbClr val="F7AD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矩形 66">
            <a:extLst>
              <a:ext uri="{FF2B5EF4-FFF2-40B4-BE49-F238E27FC236}">
                <a16:creationId xmlns:a16="http://schemas.microsoft.com/office/drawing/2014/main" id="{0655A626-834D-A749-A141-BBCDBBA0862E}"/>
              </a:ext>
            </a:extLst>
          </p:cNvPr>
          <p:cNvSpPr/>
          <p:nvPr/>
        </p:nvSpPr>
        <p:spPr>
          <a:xfrm>
            <a:off x="8692087" y="4172275"/>
            <a:ext cx="1141659"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Blk-switch</a:t>
            </a:r>
            <a:endParaRPr lang="en-CN" altLang="zh-CN" kern="0" dirty="0">
              <a:solidFill>
                <a:prstClr val="black"/>
              </a:solidFill>
              <a:latin typeface="Calibri"/>
              <a:ea typeface="宋体" panose="02010600030101010101" pitchFamily="2" charset="-122"/>
              <a:cs typeface="+mn-cs"/>
            </a:endParaRPr>
          </a:p>
        </p:txBody>
      </p:sp>
      <p:cxnSp>
        <p:nvCxnSpPr>
          <p:cNvPr id="69" name="直线箭头连接符 68">
            <a:extLst>
              <a:ext uri="{FF2B5EF4-FFF2-40B4-BE49-F238E27FC236}">
                <a16:creationId xmlns:a16="http://schemas.microsoft.com/office/drawing/2014/main" id="{D9A3ADFE-C8DB-7842-8B8E-075C5ADAD8D1}"/>
              </a:ext>
            </a:extLst>
          </p:cNvPr>
          <p:cNvCxnSpPr>
            <a:cxnSpLocks/>
            <a:stCxn id="63" idx="2"/>
          </p:cNvCxnSpPr>
          <p:nvPr/>
        </p:nvCxnSpPr>
        <p:spPr>
          <a:xfrm>
            <a:off x="6077138" y="5408940"/>
            <a:ext cx="0" cy="478201"/>
          </a:xfrm>
          <a:prstGeom prst="straightConnector1">
            <a:avLst/>
          </a:prstGeom>
          <a:noFill/>
          <a:ln w="19050" cap="flat" cmpd="sng" algn="ctr">
            <a:solidFill>
              <a:sysClr val="windowText" lastClr="000000"/>
            </a:solidFill>
            <a:prstDash val="solid"/>
            <a:miter lim="800000"/>
            <a:tailEnd type="triangle"/>
          </a:ln>
          <a:effectLst/>
        </p:spPr>
      </p:cxnSp>
      <p:sp>
        <p:nvSpPr>
          <p:cNvPr id="70" name="Rectangle 15">
            <a:extLst>
              <a:ext uri="{FF2B5EF4-FFF2-40B4-BE49-F238E27FC236}">
                <a16:creationId xmlns:a16="http://schemas.microsoft.com/office/drawing/2014/main" id="{D96253A8-AF12-F645-B56D-96EB02D6E965}"/>
              </a:ext>
            </a:extLst>
          </p:cNvPr>
          <p:cNvSpPr/>
          <p:nvPr/>
        </p:nvSpPr>
        <p:spPr>
          <a:xfrm>
            <a:off x="6193393" y="2212357"/>
            <a:ext cx="728983" cy="273197"/>
          </a:xfrm>
          <a:prstGeom prst="rect">
            <a:avLst/>
          </a:prstGeom>
          <a:solidFill>
            <a:srgbClr val="10CF9B">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71" name="图片 70">
            <a:extLst>
              <a:ext uri="{FF2B5EF4-FFF2-40B4-BE49-F238E27FC236}">
                <a16:creationId xmlns:a16="http://schemas.microsoft.com/office/drawing/2014/main" id="{C64D999B-44FD-A945-B288-0E3CF8BAC47B}"/>
              </a:ext>
            </a:extLst>
          </p:cNvPr>
          <p:cNvPicPr>
            <a:picLocks noChangeAspect="1"/>
          </p:cNvPicPr>
          <p:nvPr/>
        </p:nvPicPr>
        <p:blipFill>
          <a:blip r:embed="rId3"/>
          <a:stretch>
            <a:fillRect/>
          </a:stretch>
        </p:blipFill>
        <p:spPr>
          <a:xfrm>
            <a:off x="5866296" y="2603655"/>
            <a:ext cx="507480" cy="462371"/>
          </a:xfrm>
          <a:prstGeom prst="rect">
            <a:avLst/>
          </a:prstGeom>
        </p:spPr>
      </p:pic>
      <p:cxnSp>
        <p:nvCxnSpPr>
          <p:cNvPr id="72" name="曲线连接符 71">
            <a:extLst>
              <a:ext uri="{FF2B5EF4-FFF2-40B4-BE49-F238E27FC236}">
                <a16:creationId xmlns:a16="http://schemas.microsoft.com/office/drawing/2014/main" id="{27D76D5D-77A4-0647-BBF0-25179FF59A85}"/>
              </a:ext>
            </a:extLst>
          </p:cNvPr>
          <p:cNvCxnSpPr>
            <a:cxnSpLocks/>
            <a:stCxn id="50" idx="2"/>
            <a:endCxn id="60" idx="0"/>
          </p:cNvCxnSpPr>
          <p:nvPr/>
        </p:nvCxnSpPr>
        <p:spPr>
          <a:xfrm rot="16200000" flipH="1">
            <a:off x="5711800" y="4262275"/>
            <a:ext cx="535893" cy="194784"/>
          </a:xfrm>
          <a:prstGeom prst="curvedConnector3">
            <a:avLst>
              <a:gd name="adj1" fmla="val 50000"/>
            </a:avLst>
          </a:prstGeom>
          <a:noFill/>
          <a:ln w="19050" cap="flat" cmpd="sng" algn="ctr">
            <a:solidFill>
              <a:sysClr val="windowText" lastClr="000000"/>
            </a:solidFill>
            <a:prstDash val="solid"/>
            <a:miter lim="800000"/>
            <a:tailEnd type="triangle"/>
          </a:ln>
          <a:effectLst/>
        </p:spPr>
      </p:cxnSp>
      <p:pic>
        <p:nvPicPr>
          <p:cNvPr id="73" name="图片 72">
            <a:extLst>
              <a:ext uri="{FF2B5EF4-FFF2-40B4-BE49-F238E27FC236}">
                <a16:creationId xmlns:a16="http://schemas.microsoft.com/office/drawing/2014/main" id="{CA388624-79F3-154B-8D7A-DBAB3E3233EA}"/>
              </a:ext>
            </a:extLst>
          </p:cNvPr>
          <p:cNvPicPr>
            <a:picLocks noChangeAspect="1"/>
          </p:cNvPicPr>
          <p:nvPr/>
        </p:nvPicPr>
        <p:blipFill>
          <a:blip r:embed="rId3"/>
          <a:stretch>
            <a:fillRect/>
          </a:stretch>
        </p:blipFill>
        <p:spPr>
          <a:xfrm>
            <a:off x="7421888" y="2603655"/>
            <a:ext cx="507480" cy="462371"/>
          </a:xfrm>
          <a:prstGeom prst="rect">
            <a:avLst/>
          </a:prstGeom>
        </p:spPr>
      </p:pic>
      <p:sp>
        <p:nvSpPr>
          <p:cNvPr id="74" name="圆角矩形 73">
            <a:extLst>
              <a:ext uri="{FF2B5EF4-FFF2-40B4-BE49-F238E27FC236}">
                <a16:creationId xmlns:a16="http://schemas.microsoft.com/office/drawing/2014/main" id="{EB68D72E-114A-F94A-8889-E63C7ED72358}"/>
              </a:ext>
            </a:extLst>
          </p:cNvPr>
          <p:cNvSpPr/>
          <p:nvPr/>
        </p:nvSpPr>
        <p:spPr>
          <a:xfrm>
            <a:off x="5266896" y="2146322"/>
            <a:ext cx="1706280" cy="962113"/>
          </a:xfrm>
          <a:prstGeom prst="roundRect">
            <a:avLst/>
          </a:prstGeom>
          <a:noFill/>
          <a:ln w="19050" cap="flat" cmpd="sng" algn="ctr">
            <a:solidFill>
              <a:srgbClr val="F7AD8E"/>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5" name="曲线连接符 74">
            <a:extLst>
              <a:ext uri="{FF2B5EF4-FFF2-40B4-BE49-F238E27FC236}">
                <a16:creationId xmlns:a16="http://schemas.microsoft.com/office/drawing/2014/main" id="{7866F1CB-DDD5-6C42-8325-903253E377E7}"/>
              </a:ext>
            </a:extLst>
          </p:cNvPr>
          <p:cNvCxnSpPr>
            <a:cxnSpLocks/>
            <a:stCxn id="71" idx="2"/>
            <a:endCxn id="47" idx="0"/>
          </p:cNvCxnSpPr>
          <p:nvPr/>
        </p:nvCxnSpPr>
        <p:spPr>
          <a:xfrm rot="5400000">
            <a:off x="5879011" y="3069369"/>
            <a:ext cx="244369" cy="237682"/>
          </a:xfrm>
          <a:prstGeom prst="curvedConnector3">
            <a:avLst/>
          </a:prstGeom>
          <a:noFill/>
          <a:ln w="19050" cap="flat" cmpd="sng" algn="ctr">
            <a:solidFill>
              <a:sysClr val="windowText" lastClr="000000"/>
            </a:solidFill>
            <a:prstDash val="solid"/>
            <a:miter lim="800000"/>
            <a:tailEnd type="triangle"/>
          </a:ln>
          <a:effectLst/>
        </p:spPr>
      </p:cxnSp>
      <p:sp>
        <p:nvSpPr>
          <p:cNvPr id="110" name="Rectangle 4">
            <a:extLst>
              <a:ext uri="{FF2B5EF4-FFF2-40B4-BE49-F238E27FC236}">
                <a16:creationId xmlns:a16="http://schemas.microsoft.com/office/drawing/2014/main" id="{9AED2A47-7CC4-5F48-9CE0-4E5D11ACBBB3}"/>
              </a:ext>
            </a:extLst>
          </p:cNvPr>
          <p:cNvSpPr/>
          <p:nvPr/>
        </p:nvSpPr>
        <p:spPr>
          <a:xfrm>
            <a:off x="1254446" y="2743876"/>
            <a:ext cx="3006528" cy="2695688"/>
          </a:xfrm>
          <a:prstGeom prst="rect">
            <a:avLst/>
          </a:prstGeom>
          <a:solidFill>
            <a:srgbClr val="E6EAF8"/>
          </a:solidFill>
          <a:ln w="19050" cap="flat" cmpd="sng" algn="ctr">
            <a:noFill/>
            <a:prstDash val="dash"/>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Rectangle 15">
            <a:extLst>
              <a:ext uri="{FF2B5EF4-FFF2-40B4-BE49-F238E27FC236}">
                <a16:creationId xmlns:a16="http://schemas.microsoft.com/office/drawing/2014/main" id="{330E58DC-AF57-3549-8110-C18C35520235}"/>
              </a:ext>
            </a:extLst>
          </p:cNvPr>
          <p:cNvSpPr/>
          <p:nvPr/>
        </p:nvSpPr>
        <p:spPr>
          <a:xfrm>
            <a:off x="1356709" y="3118253"/>
            <a:ext cx="732565" cy="287518"/>
          </a:xfrm>
          <a:prstGeom prst="rect">
            <a:avLst/>
          </a:prstGeom>
          <a:solidFill>
            <a:srgbClr val="5EF3CA"/>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prstClr val="black"/>
                </a:solidFill>
                <a:latin typeface="Calibri"/>
                <a:ea typeface="宋体" panose="02010600030101010101" pitchFamily="2" charset="-122"/>
              </a:rPr>
              <a:t>T-app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矩形 114">
            <a:extLst>
              <a:ext uri="{FF2B5EF4-FFF2-40B4-BE49-F238E27FC236}">
                <a16:creationId xmlns:a16="http://schemas.microsoft.com/office/drawing/2014/main" id="{66DCA475-67AA-974F-9FF9-7FFE969D9CBE}"/>
              </a:ext>
            </a:extLst>
          </p:cNvPr>
          <p:cNvSpPr/>
          <p:nvPr/>
        </p:nvSpPr>
        <p:spPr>
          <a:xfrm>
            <a:off x="2235238" y="3093031"/>
            <a:ext cx="1861407"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Lower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35" name="组合 34">
            <a:extLst>
              <a:ext uri="{FF2B5EF4-FFF2-40B4-BE49-F238E27FC236}">
                <a16:creationId xmlns:a16="http://schemas.microsoft.com/office/drawing/2014/main" id="{BE26A449-D461-C645-AF07-272F43DDAFB4}"/>
              </a:ext>
            </a:extLst>
          </p:cNvPr>
          <p:cNvGrpSpPr/>
          <p:nvPr/>
        </p:nvGrpSpPr>
        <p:grpSpPr>
          <a:xfrm>
            <a:off x="1625599" y="4501424"/>
            <a:ext cx="194784" cy="781326"/>
            <a:chOff x="4052578" y="2056046"/>
            <a:chExt cx="194784" cy="781326"/>
          </a:xfrm>
          <a:solidFill>
            <a:srgbClr val="10CF9B">
              <a:lumMod val="60000"/>
              <a:lumOff val="40000"/>
            </a:srgbClr>
          </a:solidFill>
        </p:grpSpPr>
        <p:sp>
          <p:nvSpPr>
            <p:cNvPr id="36" name="圆角矩形 35">
              <a:extLst>
                <a:ext uri="{FF2B5EF4-FFF2-40B4-BE49-F238E27FC236}">
                  <a16:creationId xmlns:a16="http://schemas.microsoft.com/office/drawing/2014/main" id="{4A4F576E-C749-4B4A-9A8D-22F8247BCC22}"/>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7" name="圆角矩形 36">
              <a:extLst>
                <a:ext uri="{FF2B5EF4-FFF2-40B4-BE49-F238E27FC236}">
                  <a16:creationId xmlns:a16="http://schemas.microsoft.com/office/drawing/2014/main" id="{2B0BAE7E-9A72-FC40-AB16-4B4572C0D918}"/>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8" name="圆角矩形 37">
              <a:extLst>
                <a:ext uri="{FF2B5EF4-FFF2-40B4-BE49-F238E27FC236}">
                  <a16:creationId xmlns:a16="http://schemas.microsoft.com/office/drawing/2014/main" id="{3C4C40B7-9BF3-9A42-BD06-7B36B4F21633}"/>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39" name="圆角矩形 38">
              <a:extLst>
                <a:ext uri="{FF2B5EF4-FFF2-40B4-BE49-F238E27FC236}">
                  <a16:creationId xmlns:a16="http://schemas.microsoft.com/office/drawing/2014/main" id="{14912495-9485-3E4A-8675-6C643ECAD4AC}"/>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grpSp>
      <p:sp>
        <p:nvSpPr>
          <p:cNvPr id="40" name="矩形 39">
            <a:extLst>
              <a:ext uri="{FF2B5EF4-FFF2-40B4-BE49-F238E27FC236}">
                <a16:creationId xmlns:a16="http://schemas.microsoft.com/office/drawing/2014/main" id="{FB43AAE1-AC36-6048-A458-50624AD46076}"/>
              </a:ext>
            </a:extLst>
          </p:cNvPr>
          <p:cNvSpPr/>
          <p:nvPr/>
        </p:nvSpPr>
        <p:spPr>
          <a:xfrm>
            <a:off x="2094764" y="4585889"/>
            <a:ext cx="2008883"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T-app</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egress</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with</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kernel</a:t>
            </a:r>
            <a:r>
              <a:rPr kumimoji="0" lang="zh-CN" altLang="en-US"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thread</a:t>
            </a:r>
            <a:endParaRPr kumimoji="0" lang="en-CN"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41" name="Rectangle 15">
            <a:extLst>
              <a:ext uri="{FF2B5EF4-FFF2-40B4-BE49-F238E27FC236}">
                <a16:creationId xmlns:a16="http://schemas.microsoft.com/office/drawing/2014/main" id="{BBBE2CB3-3E26-0F4A-AB6F-5655B40750B1}"/>
              </a:ext>
            </a:extLst>
          </p:cNvPr>
          <p:cNvSpPr/>
          <p:nvPr/>
        </p:nvSpPr>
        <p:spPr>
          <a:xfrm>
            <a:off x="5326889" y="2214314"/>
            <a:ext cx="728984" cy="273197"/>
          </a:xfrm>
          <a:prstGeom prst="rect">
            <a:avLst/>
          </a:prstGeom>
          <a:solidFill>
            <a:srgbClr val="0BD0D9">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43" name="Rectangle 15">
            <a:extLst>
              <a:ext uri="{FF2B5EF4-FFF2-40B4-BE49-F238E27FC236}">
                <a16:creationId xmlns:a16="http://schemas.microsoft.com/office/drawing/2014/main" id="{272CB00E-3FA0-6B42-95DC-6ABBEEFCECF3}"/>
              </a:ext>
            </a:extLst>
          </p:cNvPr>
          <p:cNvSpPr/>
          <p:nvPr/>
        </p:nvSpPr>
        <p:spPr>
          <a:xfrm>
            <a:off x="1356709" y="2785327"/>
            <a:ext cx="732565" cy="273197"/>
          </a:xfrm>
          <a:prstGeom prst="rect">
            <a:avLst/>
          </a:prstGeom>
          <a:solidFill>
            <a:srgbClr val="0BD0D9">
              <a:lumMod val="60000"/>
              <a:lumOff val="40000"/>
            </a:srgbClr>
          </a:solid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L-app</a:t>
            </a: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1" name="矩形 50">
            <a:extLst>
              <a:ext uri="{FF2B5EF4-FFF2-40B4-BE49-F238E27FC236}">
                <a16:creationId xmlns:a16="http://schemas.microsoft.com/office/drawing/2014/main" id="{943496D4-3B96-3E4F-9218-30AAC7EB96FE}"/>
              </a:ext>
            </a:extLst>
          </p:cNvPr>
          <p:cNvSpPr/>
          <p:nvPr/>
        </p:nvSpPr>
        <p:spPr>
          <a:xfrm>
            <a:off x="2198958" y="2743875"/>
            <a:ext cx="190468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Higher</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I/O</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priority</a:t>
            </a:r>
            <a:endParaRPr kumimoji="0" lang="en-CN"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54" name="组合 53">
            <a:extLst>
              <a:ext uri="{FF2B5EF4-FFF2-40B4-BE49-F238E27FC236}">
                <a16:creationId xmlns:a16="http://schemas.microsoft.com/office/drawing/2014/main" id="{9117AC60-1D6A-4C45-AF64-A0710FBEE4DF}"/>
              </a:ext>
            </a:extLst>
          </p:cNvPr>
          <p:cNvGrpSpPr/>
          <p:nvPr/>
        </p:nvGrpSpPr>
        <p:grpSpPr>
          <a:xfrm>
            <a:off x="5580845" y="4622163"/>
            <a:ext cx="194784" cy="781326"/>
            <a:chOff x="4052578" y="2056046"/>
            <a:chExt cx="194784" cy="781326"/>
          </a:xfrm>
          <a:solidFill>
            <a:srgbClr val="5DF1F8"/>
          </a:solidFill>
        </p:grpSpPr>
        <p:sp>
          <p:nvSpPr>
            <p:cNvPr id="55" name="圆角矩形 54">
              <a:extLst>
                <a:ext uri="{FF2B5EF4-FFF2-40B4-BE49-F238E27FC236}">
                  <a16:creationId xmlns:a16="http://schemas.microsoft.com/office/drawing/2014/main" id="{16812CEA-1446-034E-B06E-34A15C10457D}"/>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圆角矩形 55">
              <a:extLst>
                <a:ext uri="{FF2B5EF4-FFF2-40B4-BE49-F238E27FC236}">
                  <a16:creationId xmlns:a16="http://schemas.microsoft.com/office/drawing/2014/main" id="{0B221CC3-21EA-FE49-8B60-21A427590E22}"/>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圆角矩形 56">
              <a:extLst>
                <a:ext uri="{FF2B5EF4-FFF2-40B4-BE49-F238E27FC236}">
                  <a16:creationId xmlns:a16="http://schemas.microsoft.com/office/drawing/2014/main" id="{4B31C403-5096-634A-B7B8-1D72332C6F94}"/>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8" name="圆角矩形 57">
              <a:extLst>
                <a:ext uri="{FF2B5EF4-FFF2-40B4-BE49-F238E27FC236}">
                  <a16:creationId xmlns:a16="http://schemas.microsoft.com/office/drawing/2014/main" id="{1C788DAD-BB47-1643-8024-93DF02DC4131}"/>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65" name="曲线连接符 64">
            <a:extLst>
              <a:ext uri="{FF2B5EF4-FFF2-40B4-BE49-F238E27FC236}">
                <a16:creationId xmlns:a16="http://schemas.microsoft.com/office/drawing/2014/main" id="{6A7725B8-A06B-5344-8B44-240EC4627F7D}"/>
              </a:ext>
            </a:extLst>
          </p:cNvPr>
          <p:cNvCxnSpPr>
            <a:endCxn id="55" idx="0"/>
          </p:cNvCxnSpPr>
          <p:nvPr/>
        </p:nvCxnSpPr>
        <p:spPr>
          <a:xfrm rot="5400000">
            <a:off x="5515075" y="4254884"/>
            <a:ext cx="530442" cy="204117"/>
          </a:xfrm>
          <a:prstGeom prst="curvedConnector3">
            <a:avLst/>
          </a:prstGeom>
          <a:noFill/>
          <a:ln w="19050" cap="flat" cmpd="sng" algn="ctr">
            <a:solidFill>
              <a:sysClr val="windowText" lastClr="000000"/>
            </a:solidFill>
            <a:prstDash val="solid"/>
            <a:miter lim="800000"/>
            <a:tailEnd type="triangle"/>
          </a:ln>
          <a:effectLst/>
        </p:spPr>
      </p:cxnSp>
      <p:cxnSp>
        <p:nvCxnSpPr>
          <p:cNvPr id="68" name="直线箭头连接符 67">
            <a:extLst>
              <a:ext uri="{FF2B5EF4-FFF2-40B4-BE49-F238E27FC236}">
                <a16:creationId xmlns:a16="http://schemas.microsoft.com/office/drawing/2014/main" id="{CD9CA796-B946-4049-A3F4-17F91D094B8B}"/>
              </a:ext>
            </a:extLst>
          </p:cNvPr>
          <p:cNvCxnSpPr>
            <a:cxnSpLocks/>
            <a:stCxn id="58" idx="2"/>
          </p:cNvCxnSpPr>
          <p:nvPr/>
        </p:nvCxnSpPr>
        <p:spPr>
          <a:xfrm>
            <a:off x="5678237" y="5403489"/>
            <a:ext cx="0" cy="483652"/>
          </a:xfrm>
          <a:prstGeom prst="straightConnector1">
            <a:avLst/>
          </a:prstGeom>
          <a:noFill/>
          <a:ln w="19050" cap="flat" cmpd="sng" algn="ctr">
            <a:solidFill>
              <a:sysClr val="windowText" lastClr="000000"/>
            </a:solidFill>
            <a:prstDash val="solid"/>
            <a:miter lim="800000"/>
            <a:tailEnd type="triangle"/>
          </a:ln>
          <a:effectLst/>
        </p:spPr>
      </p:cxnSp>
      <p:sp>
        <p:nvSpPr>
          <p:cNvPr id="76" name="矩形 75">
            <a:extLst>
              <a:ext uri="{FF2B5EF4-FFF2-40B4-BE49-F238E27FC236}">
                <a16:creationId xmlns:a16="http://schemas.microsoft.com/office/drawing/2014/main" id="{0BCD1A67-86E5-834D-A81F-F806E94F5301}"/>
              </a:ext>
            </a:extLst>
          </p:cNvPr>
          <p:cNvSpPr/>
          <p:nvPr/>
        </p:nvSpPr>
        <p:spPr>
          <a:xfrm>
            <a:off x="2114236" y="3636243"/>
            <a:ext cx="2008883"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L-app</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egress</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with</a:t>
            </a:r>
            <a:r>
              <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kernel</a:t>
            </a:r>
            <a:r>
              <a:rPr kumimoji="0" lang="zh-CN" altLang="en-US"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 </a:t>
            </a:r>
            <a:r>
              <a:rPr kumimoji="0" lang="en-US"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thread</a:t>
            </a:r>
            <a:endParaRPr kumimoji="0" lang="en-CN" altLang="zh-CN"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nvGrpSpPr>
          <p:cNvPr id="77" name="组合 76">
            <a:extLst>
              <a:ext uri="{FF2B5EF4-FFF2-40B4-BE49-F238E27FC236}">
                <a16:creationId xmlns:a16="http://schemas.microsoft.com/office/drawing/2014/main" id="{6DA8DE93-7B8A-9E4C-AE50-687E4BB22A50}"/>
              </a:ext>
            </a:extLst>
          </p:cNvPr>
          <p:cNvGrpSpPr/>
          <p:nvPr/>
        </p:nvGrpSpPr>
        <p:grpSpPr>
          <a:xfrm>
            <a:off x="1625599" y="3567884"/>
            <a:ext cx="194784" cy="781326"/>
            <a:chOff x="4052578" y="2056046"/>
            <a:chExt cx="194784" cy="781326"/>
          </a:xfrm>
          <a:solidFill>
            <a:srgbClr val="5DF1F8"/>
          </a:solidFill>
        </p:grpSpPr>
        <p:sp>
          <p:nvSpPr>
            <p:cNvPr id="78" name="圆角矩形 77">
              <a:extLst>
                <a:ext uri="{FF2B5EF4-FFF2-40B4-BE49-F238E27FC236}">
                  <a16:creationId xmlns:a16="http://schemas.microsoft.com/office/drawing/2014/main" id="{24309046-AAAF-2841-A3D0-59FBBA2B5A8E}"/>
                </a:ext>
              </a:extLst>
            </p:cNvPr>
            <p:cNvSpPr/>
            <p:nvPr/>
          </p:nvSpPr>
          <p:spPr>
            <a:xfrm>
              <a:off x="4052578" y="205604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79" name="圆角矩形 78">
              <a:extLst>
                <a:ext uri="{FF2B5EF4-FFF2-40B4-BE49-F238E27FC236}">
                  <a16:creationId xmlns:a16="http://schemas.microsoft.com/office/drawing/2014/main" id="{01E292F2-834B-E84E-901C-3E59124C8414}"/>
                </a:ext>
              </a:extLst>
            </p:cNvPr>
            <p:cNvSpPr/>
            <p:nvPr/>
          </p:nvSpPr>
          <p:spPr>
            <a:xfrm>
              <a:off x="4052578" y="2252786"/>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80" name="圆角矩形 79">
              <a:extLst>
                <a:ext uri="{FF2B5EF4-FFF2-40B4-BE49-F238E27FC236}">
                  <a16:creationId xmlns:a16="http://schemas.microsoft.com/office/drawing/2014/main" id="{1FD0EC94-82F2-524E-BD81-85BD417EE3EB}"/>
                </a:ext>
              </a:extLst>
            </p:cNvPr>
            <p:cNvSpPr/>
            <p:nvPr/>
          </p:nvSpPr>
          <p:spPr>
            <a:xfrm>
              <a:off x="4052578" y="2449531"/>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81" name="圆角矩形 80">
              <a:extLst>
                <a:ext uri="{FF2B5EF4-FFF2-40B4-BE49-F238E27FC236}">
                  <a16:creationId xmlns:a16="http://schemas.microsoft.com/office/drawing/2014/main" id="{B0676A0C-1697-0648-A1EE-23BF196DC29B}"/>
                </a:ext>
              </a:extLst>
            </p:cNvPr>
            <p:cNvSpPr/>
            <p:nvPr/>
          </p:nvSpPr>
          <p:spPr>
            <a:xfrm>
              <a:off x="4052578" y="2642587"/>
              <a:ext cx="194784" cy="194785"/>
            </a:xfrm>
            <a:prstGeom prst="roundRect">
              <a:avLst/>
            </a:prstGeom>
            <a:grpFill/>
            <a:ln w="19050" cap="flat" cmpd="sng" algn="ctr">
              <a:solidFill>
                <a:sysClr val="windowText" lastClr="000000"/>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19282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a:extLst>
              <a:ext uri="{FF2B5EF4-FFF2-40B4-BE49-F238E27FC236}">
                <a16:creationId xmlns:a16="http://schemas.microsoft.com/office/drawing/2014/main" id="{6BA48EC3-CD27-2342-9AF4-DAC3E2439CF4}"/>
              </a:ext>
            </a:extLst>
          </p:cNvPr>
          <p:cNvPicPr>
            <a:picLocks noChangeAspect="1"/>
          </p:cNvPicPr>
          <p:nvPr/>
        </p:nvPicPr>
        <p:blipFill>
          <a:blip r:embed="rId3"/>
          <a:stretch>
            <a:fillRect/>
          </a:stretch>
        </p:blipFill>
        <p:spPr>
          <a:xfrm>
            <a:off x="3746500" y="2041944"/>
            <a:ext cx="46990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Decouple request processing</a:t>
            </a:r>
            <a:r>
              <a:rPr lang="zh-CN" altLang="en-US" dirty="0"/>
              <a:t> </a:t>
            </a:r>
            <a:r>
              <a:rPr lang="en-US" altLang="zh-CN" dirty="0"/>
              <a:t>from application cores </a:t>
            </a:r>
          </a:p>
          <a:p>
            <a:pPr lvl="1"/>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26</a:t>
            </a:fld>
            <a:endParaRPr lang="zh-CN" altLang="en-US"/>
          </a:p>
        </p:txBody>
      </p:sp>
    </p:spTree>
    <p:extLst>
      <p:ext uri="{BB962C8B-B14F-4D97-AF65-F5344CB8AC3E}">
        <p14:creationId xmlns:p14="http://schemas.microsoft.com/office/powerpoint/2010/main" val="293273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图片 156">
            <a:extLst>
              <a:ext uri="{FF2B5EF4-FFF2-40B4-BE49-F238E27FC236}">
                <a16:creationId xmlns:a16="http://schemas.microsoft.com/office/drawing/2014/main" id="{9BE6B50D-5A59-9644-90C8-B31BBCFF5D22}"/>
              </a:ext>
            </a:extLst>
          </p:cNvPr>
          <p:cNvPicPr>
            <a:picLocks noChangeAspect="1"/>
          </p:cNvPicPr>
          <p:nvPr/>
        </p:nvPicPr>
        <p:blipFill>
          <a:blip r:embed="rId3"/>
          <a:stretch>
            <a:fillRect/>
          </a:stretch>
        </p:blipFill>
        <p:spPr>
          <a:xfrm>
            <a:off x="3752850" y="2252803"/>
            <a:ext cx="46990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Request Steering </a:t>
            </a:r>
          </a:p>
          <a:p>
            <a:pPr lvl="1"/>
            <a:r>
              <a:rPr lang="en-US" altLang="zh-CN" dirty="0"/>
              <a:t>Suitable</a:t>
            </a:r>
            <a:r>
              <a:rPr lang="zh-CN" altLang="en-US" dirty="0"/>
              <a:t> </a:t>
            </a:r>
            <a:r>
              <a:rPr lang="en-US" altLang="zh-CN" dirty="0"/>
              <a:t>scenarios</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27</a:t>
            </a:fld>
            <a:endParaRPr lang="zh-CN" altLang="en-US"/>
          </a:p>
        </p:txBody>
      </p:sp>
    </p:spTree>
    <p:extLst>
      <p:ext uri="{BB962C8B-B14F-4D97-AF65-F5344CB8AC3E}">
        <p14:creationId xmlns:p14="http://schemas.microsoft.com/office/powerpoint/2010/main" val="328806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图片 86">
            <a:extLst>
              <a:ext uri="{FF2B5EF4-FFF2-40B4-BE49-F238E27FC236}">
                <a16:creationId xmlns:a16="http://schemas.microsoft.com/office/drawing/2014/main" id="{DAED81B5-AA39-464D-BAEC-5E873A491750}"/>
              </a:ext>
            </a:extLst>
          </p:cNvPr>
          <p:cNvPicPr>
            <a:picLocks noChangeAspect="1"/>
          </p:cNvPicPr>
          <p:nvPr/>
        </p:nvPicPr>
        <p:blipFill>
          <a:blip r:embed="rId3"/>
          <a:stretch>
            <a:fillRect/>
          </a:stretch>
        </p:blipFill>
        <p:spPr>
          <a:xfrm>
            <a:off x="3752850" y="2249330"/>
            <a:ext cx="46990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Request Steering </a:t>
            </a:r>
          </a:p>
          <a:p>
            <a:pPr lvl="1"/>
            <a:r>
              <a:rPr lang="en-US" altLang="zh-CN" dirty="0"/>
              <a:t>Suitable</a:t>
            </a:r>
            <a:r>
              <a:rPr lang="zh-CN" altLang="en-US" dirty="0"/>
              <a:t> </a:t>
            </a:r>
            <a:r>
              <a:rPr lang="en-US" altLang="zh-CN" dirty="0"/>
              <a:t>scenarios</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28</a:t>
            </a:fld>
            <a:endParaRPr lang="zh-CN" altLang="en-US"/>
          </a:p>
        </p:txBody>
      </p:sp>
      <p:sp>
        <p:nvSpPr>
          <p:cNvPr id="88" name="矩形 87">
            <a:extLst>
              <a:ext uri="{FF2B5EF4-FFF2-40B4-BE49-F238E27FC236}">
                <a16:creationId xmlns:a16="http://schemas.microsoft.com/office/drawing/2014/main" id="{F1F33A65-9BE7-D441-9A88-88FDCA433C04}"/>
              </a:ext>
            </a:extLst>
          </p:cNvPr>
          <p:cNvSpPr/>
          <p:nvPr/>
        </p:nvSpPr>
        <p:spPr>
          <a:xfrm>
            <a:off x="6045632" y="4707793"/>
            <a:ext cx="382608" cy="93354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矩形 89">
            <a:extLst>
              <a:ext uri="{FF2B5EF4-FFF2-40B4-BE49-F238E27FC236}">
                <a16:creationId xmlns:a16="http://schemas.microsoft.com/office/drawing/2014/main" id="{53AA4490-7911-524F-9E32-E85394B8E2C3}"/>
              </a:ext>
            </a:extLst>
          </p:cNvPr>
          <p:cNvSpPr/>
          <p:nvPr/>
        </p:nvSpPr>
        <p:spPr>
          <a:xfrm>
            <a:off x="4945599" y="4860795"/>
            <a:ext cx="941283"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Only</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for</a:t>
            </a:r>
          </a:p>
          <a:p>
            <a:pPr algn="ctr" rtl="0">
              <a:defRPr/>
            </a:pPr>
            <a:r>
              <a:rPr lang="en-US" altLang="zh-CN" kern="0" dirty="0">
                <a:solidFill>
                  <a:prstClr val="black"/>
                </a:solidFill>
                <a:latin typeface="Calibri"/>
                <a:ea typeface="宋体" panose="02010600030101010101" pitchFamily="2" charset="-122"/>
                <a:cs typeface="+mn-cs"/>
              </a:rPr>
              <a:t>T-app</a:t>
            </a:r>
            <a:endParaRPr lang="en-CN" altLang="zh-CN" kern="0" dirty="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2913778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图片 86">
            <a:extLst>
              <a:ext uri="{FF2B5EF4-FFF2-40B4-BE49-F238E27FC236}">
                <a16:creationId xmlns:a16="http://schemas.microsoft.com/office/drawing/2014/main" id="{DAED81B5-AA39-464D-BAEC-5E873A491750}"/>
              </a:ext>
            </a:extLst>
          </p:cNvPr>
          <p:cNvPicPr>
            <a:picLocks noChangeAspect="1"/>
          </p:cNvPicPr>
          <p:nvPr/>
        </p:nvPicPr>
        <p:blipFill>
          <a:blip r:embed="rId3"/>
          <a:stretch>
            <a:fillRect/>
          </a:stretch>
        </p:blipFill>
        <p:spPr>
          <a:xfrm>
            <a:off x="3752850" y="2249330"/>
            <a:ext cx="46990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Request Steering </a:t>
            </a:r>
          </a:p>
          <a:p>
            <a:pPr lvl="1"/>
            <a:r>
              <a:rPr lang="en-US" altLang="zh-CN" dirty="0"/>
              <a:t>When</a:t>
            </a:r>
            <a:r>
              <a:rPr lang="zh-CN" altLang="en-US" dirty="0"/>
              <a:t> </a:t>
            </a:r>
            <a:r>
              <a:rPr lang="en-US" altLang="zh-CN" dirty="0"/>
              <a:t>to</a:t>
            </a:r>
            <a:r>
              <a:rPr lang="zh-CN" altLang="en-US" dirty="0"/>
              <a:t> </a:t>
            </a:r>
            <a:r>
              <a:rPr lang="en-US" altLang="zh-CN" dirty="0"/>
              <a:t>do</a:t>
            </a:r>
            <a:r>
              <a:rPr lang="zh-CN" altLang="en-US" dirty="0"/>
              <a:t> </a:t>
            </a:r>
            <a:r>
              <a:rPr lang="en-US" altLang="zh-CN" dirty="0"/>
              <a:t>this</a:t>
            </a:r>
            <a:r>
              <a:rPr lang="zh-CN" altLang="en-US" dirty="0"/>
              <a:t> </a:t>
            </a:r>
            <a:r>
              <a:rPr lang="en-US" altLang="zh-CN" dirty="0"/>
              <a:t>steering?</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29</a:t>
            </a:fld>
            <a:endParaRPr lang="zh-CN" altLang="en-US"/>
          </a:p>
        </p:txBody>
      </p:sp>
      <p:sp>
        <p:nvSpPr>
          <p:cNvPr id="88" name="矩形 87">
            <a:extLst>
              <a:ext uri="{FF2B5EF4-FFF2-40B4-BE49-F238E27FC236}">
                <a16:creationId xmlns:a16="http://schemas.microsoft.com/office/drawing/2014/main" id="{F1F33A65-9BE7-D441-9A88-88FDCA433C04}"/>
              </a:ext>
            </a:extLst>
          </p:cNvPr>
          <p:cNvSpPr/>
          <p:nvPr/>
        </p:nvSpPr>
        <p:spPr>
          <a:xfrm>
            <a:off x="6045632" y="4707793"/>
            <a:ext cx="382608" cy="93354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矩形 89">
            <a:extLst>
              <a:ext uri="{FF2B5EF4-FFF2-40B4-BE49-F238E27FC236}">
                <a16:creationId xmlns:a16="http://schemas.microsoft.com/office/drawing/2014/main" id="{53AA4490-7911-524F-9E32-E85394B8E2C3}"/>
              </a:ext>
            </a:extLst>
          </p:cNvPr>
          <p:cNvSpPr/>
          <p:nvPr/>
        </p:nvSpPr>
        <p:spPr>
          <a:xfrm>
            <a:off x="4945599" y="4860795"/>
            <a:ext cx="941283" cy="646331"/>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Only</a:t>
            </a:r>
            <a:r>
              <a:rPr lang="zh-CN" altLang="en-US" kern="0" dirty="0">
                <a:solidFill>
                  <a:prstClr val="black"/>
                </a:solidFill>
                <a:latin typeface="Calibri"/>
                <a:ea typeface="宋体" panose="02010600030101010101" pitchFamily="2" charset="-122"/>
                <a:cs typeface="+mn-cs"/>
              </a:rPr>
              <a:t> </a:t>
            </a:r>
            <a:r>
              <a:rPr lang="en-US" altLang="zh-CN" kern="0" dirty="0">
                <a:solidFill>
                  <a:prstClr val="black"/>
                </a:solidFill>
                <a:latin typeface="Calibri"/>
                <a:ea typeface="宋体" panose="02010600030101010101" pitchFamily="2" charset="-122"/>
                <a:cs typeface="+mn-cs"/>
              </a:rPr>
              <a:t>for</a:t>
            </a:r>
          </a:p>
          <a:p>
            <a:pPr algn="ctr" rtl="0">
              <a:defRPr/>
            </a:pPr>
            <a:r>
              <a:rPr lang="en-US" altLang="zh-CN" kern="0" dirty="0">
                <a:solidFill>
                  <a:prstClr val="black"/>
                </a:solidFill>
                <a:latin typeface="Calibri"/>
                <a:ea typeface="宋体" panose="02010600030101010101" pitchFamily="2" charset="-122"/>
                <a:cs typeface="+mn-cs"/>
              </a:rPr>
              <a:t>T-app</a:t>
            </a:r>
            <a:endParaRPr lang="en-CN" altLang="zh-CN" kern="0" dirty="0">
              <a:solidFill>
                <a:prstClr val="black"/>
              </a:solidFill>
              <a:latin typeface="Calibri"/>
              <a:ea typeface="宋体" panose="02010600030101010101" pitchFamily="2" charset="-122"/>
              <a:cs typeface="+mn-cs"/>
            </a:endParaRPr>
          </a:p>
        </p:txBody>
      </p:sp>
      <p:sp>
        <p:nvSpPr>
          <p:cNvPr id="10" name="矩形 9">
            <a:extLst>
              <a:ext uri="{FF2B5EF4-FFF2-40B4-BE49-F238E27FC236}">
                <a16:creationId xmlns:a16="http://schemas.microsoft.com/office/drawing/2014/main" id="{7E6FD21F-C27B-254C-BDE8-E00237BC948A}"/>
              </a:ext>
            </a:extLst>
          </p:cNvPr>
          <p:cNvSpPr/>
          <p:nvPr/>
        </p:nvSpPr>
        <p:spPr>
          <a:xfrm>
            <a:off x="4988077" y="4150070"/>
            <a:ext cx="856325" cy="369332"/>
          </a:xfrm>
          <a:prstGeom prst="rect">
            <a:avLst/>
          </a:prstGeom>
        </p:spPr>
        <p:txBody>
          <a:bodyPr wrap="none">
            <a:spAutoFit/>
          </a:bodyPr>
          <a:lstStyle/>
          <a:p>
            <a:pPr algn="ctr" rtl="0">
              <a:defRPr/>
            </a:pPr>
            <a:r>
              <a:rPr lang="en-US" altLang="zh-CN" kern="0" dirty="0">
                <a:solidFill>
                  <a:prstClr val="black"/>
                </a:solidFill>
                <a:latin typeface="Calibri"/>
                <a:ea typeface="宋体" panose="02010600030101010101" pitchFamily="2" charset="-122"/>
                <a:cs typeface="+mn-cs"/>
              </a:rPr>
              <a:t>When?</a:t>
            </a:r>
            <a:endParaRPr lang="en-CN" altLang="zh-CN" kern="0" dirty="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52210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3</a:t>
            </a:fld>
            <a:endParaRPr lang="zh-CN" altLang="en-US"/>
          </a:p>
        </p:txBody>
      </p:sp>
    </p:spTree>
    <p:extLst>
      <p:ext uri="{BB962C8B-B14F-4D97-AF65-F5344CB8AC3E}">
        <p14:creationId xmlns:p14="http://schemas.microsoft.com/office/powerpoint/2010/main" val="109411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AC4FB86-0363-F346-92E7-52F604C4C22F}"/>
              </a:ext>
            </a:extLst>
          </p:cNvPr>
          <p:cNvPicPr>
            <a:picLocks noChangeAspect="1"/>
          </p:cNvPicPr>
          <p:nvPr/>
        </p:nvPicPr>
        <p:blipFill>
          <a:blip r:embed="rId3"/>
          <a:stretch>
            <a:fillRect/>
          </a:stretch>
        </p:blipFill>
        <p:spPr>
          <a:xfrm>
            <a:off x="3752850" y="2249330"/>
            <a:ext cx="46990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Request Steering </a:t>
            </a:r>
          </a:p>
          <a:p>
            <a:pPr lvl="1"/>
            <a:r>
              <a:rPr lang="en-US" altLang="zh-CN" dirty="0"/>
              <a:t>Threshold</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30</a:t>
            </a:fld>
            <a:endParaRPr lang="zh-CN" altLang="en-US"/>
          </a:p>
        </p:txBody>
      </p:sp>
    </p:spTree>
    <p:extLst>
      <p:ext uri="{BB962C8B-B14F-4D97-AF65-F5344CB8AC3E}">
        <p14:creationId xmlns:p14="http://schemas.microsoft.com/office/powerpoint/2010/main" val="251084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47E67874-FF15-AA4B-8E11-548F95860762}"/>
              </a:ext>
            </a:extLst>
          </p:cNvPr>
          <p:cNvPicPr>
            <a:picLocks noChangeAspect="1"/>
          </p:cNvPicPr>
          <p:nvPr/>
        </p:nvPicPr>
        <p:blipFill>
          <a:blip r:embed="rId3"/>
          <a:stretch>
            <a:fillRect/>
          </a:stretch>
        </p:blipFill>
        <p:spPr>
          <a:xfrm>
            <a:off x="3752850" y="2236630"/>
            <a:ext cx="4699000" cy="42291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Request Steering </a:t>
            </a:r>
          </a:p>
          <a:p>
            <a:pPr lvl="1"/>
            <a:r>
              <a:rPr lang="en-US" altLang="zh-CN" dirty="0"/>
              <a:t>Power-of-two choices </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31</a:t>
            </a:fld>
            <a:endParaRPr lang="zh-CN" altLang="en-US"/>
          </a:p>
        </p:txBody>
      </p:sp>
    </p:spTree>
    <p:extLst>
      <p:ext uri="{BB962C8B-B14F-4D97-AF65-F5344CB8AC3E}">
        <p14:creationId xmlns:p14="http://schemas.microsoft.com/office/powerpoint/2010/main" val="1530191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图片 233">
            <a:extLst>
              <a:ext uri="{FF2B5EF4-FFF2-40B4-BE49-F238E27FC236}">
                <a16:creationId xmlns:a16="http://schemas.microsoft.com/office/drawing/2014/main" id="{A9CFF89D-CE14-9144-B898-CE681CF8CC91}"/>
              </a:ext>
            </a:extLst>
          </p:cNvPr>
          <p:cNvPicPr>
            <a:picLocks noChangeAspect="1"/>
          </p:cNvPicPr>
          <p:nvPr/>
        </p:nvPicPr>
        <p:blipFill>
          <a:blip r:embed="rId3"/>
          <a:stretch>
            <a:fillRect/>
          </a:stretch>
        </p:blipFill>
        <p:spPr>
          <a:xfrm>
            <a:off x="2552700" y="2252803"/>
            <a:ext cx="58928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Application Steering  </a:t>
            </a:r>
          </a:p>
          <a:p>
            <a:pPr lvl="1"/>
            <a:r>
              <a:rPr lang="en-US" altLang="zh-CN" dirty="0"/>
              <a:t>Suitable</a:t>
            </a:r>
            <a:r>
              <a:rPr lang="zh-CN" altLang="en-US" dirty="0"/>
              <a:t> </a:t>
            </a:r>
            <a:r>
              <a:rPr lang="en-US" altLang="zh-CN" dirty="0"/>
              <a:t>scenarios</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32</a:t>
            </a:fld>
            <a:endParaRPr lang="zh-CN" altLang="en-US"/>
          </a:p>
        </p:txBody>
      </p:sp>
    </p:spTree>
    <p:extLst>
      <p:ext uri="{BB962C8B-B14F-4D97-AF65-F5344CB8AC3E}">
        <p14:creationId xmlns:p14="http://schemas.microsoft.com/office/powerpoint/2010/main" val="266912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902EC5E4-1189-7D42-A851-F3B24711C957}"/>
              </a:ext>
            </a:extLst>
          </p:cNvPr>
          <p:cNvPicPr>
            <a:picLocks noChangeAspect="1"/>
          </p:cNvPicPr>
          <p:nvPr/>
        </p:nvPicPr>
        <p:blipFill>
          <a:blip r:embed="rId3"/>
          <a:stretch>
            <a:fillRect/>
          </a:stretch>
        </p:blipFill>
        <p:spPr>
          <a:xfrm>
            <a:off x="3752850" y="2252803"/>
            <a:ext cx="4686300" cy="4216400"/>
          </a:xfrm>
          <a:prstGeom prst="rect">
            <a:avLst/>
          </a:prstGeom>
        </p:spPr>
      </p:pic>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Application Steering  </a:t>
            </a:r>
          </a:p>
          <a:p>
            <a:pPr lvl="1"/>
            <a:r>
              <a:rPr lang="en-US" altLang="zh-CN" dirty="0"/>
              <a:t>Suitable</a:t>
            </a:r>
            <a:r>
              <a:rPr lang="zh-CN" altLang="en-US" dirty="0"/>
              <a:t> </a:t>
            </a:r>
            <a:r>
              <a:rPr lang="en-US" altLang="zh-CN" dirty="0"/>
              <a:t>scenarios</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33</a:t>
            </a:fld>
            <a:endParaRPr lang="zh-CN" altLang="en-US"/>
          </a:p>
        </p:txBody>
      </p:sp>
    </p:spTree>
    <p:extLst>
      <p:ext uri="{BB962C8B-B14F-4D97-AF65-F5344CB8AC3E}">
        <p14:creationId xmlns:p14="http://schemas.microsoft.com/office/powerpoint/2010/main" val="41917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Implementation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Details</a:t>
            </a:r>
          </a:p>
          <a:p>
            <a:pPr lvl="1"/>
            <a:r>
              <a:rPr lang="en-US" altLang="zh-CN" dirty="0"/>
              <a:t>Linux</a:t>
            </a:r>
            <a:r>
              <a:rPr lang="zh-CN" altLang="en-US" dirty="0"/>
              <a:t> </a:t>
            </a:r>
            <a:r>
              <a:rPr lang="en-US" altLang="zh-CN" dirty="0"/>
              <a:t>kernel</a:t>
            </a:r>
            <a:r>
              <a:rPr lang="zh-CN" altLang="en-US" dirty="0"/>
              <a:t> </a:t>
            </a:r>
            <a:r>
              <a:rPr lang="en-US" altLang="zh-CN" dirty="0"/>
              <a:t>5.4</a:t>
            </a:r>
          </a:p>
          <a:p>
            <a:pPr lvl="1"/>
            <a:r>
              <a:rPr lang="en-US" altLang="zh-CN" dirty="0"/>
              <a:t>928</a:t>
            </a:r>
            <a:r>
              <a:rPr lang="zh-CN" altLang="en-US" dirty="0"/>
              <a:t> </a:t>
            </a:r>
            <a:r>
              <a:rPr lang="en-US" altLang="zh-CN" dirty="0"/>
              <a:t>lines</a:t>
            </a:r>
            <a:r>
              <a:rPr lang="zh-CN" altLang="en-US" dirty="0"/>
              <a:t> </a:t>
            </a:r>
            <a:r>
              <a:rPr lang="en-US" altLang="zh-CN" dirty="0"/>
              <a:t>of</a:t>
            </a:r>
            <a:r>
              <a:rPr lang="zh-CN" altLang="en-US" dirty="0"/>
              <a:t> </a:t>
            </a:r>
            <a:r>
              <a:rPr lang="en-US" altLang="zh-CN" dirty="0"/>
              <a:t>code</a:t>
            </a:r>
          </a:p>
          <a:p>
            <a:pPr lvl="2"/>
            <a:r>
              <a:rPr lang="en-US" altLang="zh-CN" dirty="0"/>
              <a:t>530 in blk-</a:t>
            </a:r>
            <a:r>
              <a:rPr lang="en-US" altLang="zh-CN" dirty="0" err="1"/>
              <a:t>mq</a:t>
            </a:r>
            <a:r>
              <a:rPr lang="en-US" altLang="zh-CN" dirty="0"/>
              <a:t> layer</a:t>
            </a:r>
          </a:p>
          <a:p>
            <a:pPr lvl="2"/>
            <a:r>
              <a:rPr lang="en-US" altLang="zh-CN" dirty="0"/>
              <a:t>118 at device driver layer</a:t>
            </a:r>
          </a:p>
          <a:p>
            <a:pPr lvl="2"/>
            <a:r>
              <a:rPr lang="en-US" altLang="zh-CN" dirty="0"/>
              <a:t>280 for target-specific functions at remote storage layer </a:t>
            </a:r>
          </a:p>
          <a:p>
            <a:pPr lvl="1"/>
            <a:endParaRPr lang="en-US" altLang="zh-CN" dirty="0"/>
          </a:p>
          <a:p>
            <a:pPr lvl="1"/>
            <a:r>
              <a:rPr lang="en-US" altLang="zh-CN" dirty="0"/>
              <a:t>Without any modification in </a:t>
            </a:r>
          </a:p>
          <a:p>
            <a:pPr lvl="2"/>
            <a:r>
              <a:rPr lang="en-US" altLang="zh-CN" dirty="0"/>
              <a:t>Applications</a:t>
            </a:r>
          </a:p>
          <a:p>
            <a:pPr lvl="2"/>
            <a:r>
              <a:rPr lang="en-US" altLang="zh-CN" dirty="0"/>
              <a:t>Network hardware</a:t>
            </a:r>
          </a:p>
          <a:p>
            <a:pPr lvl="2"/>
            <a:r>
              <a:rPr lang="en-US" altLang="zh-CN" dirty="0"/>
              <a:t>Kernel CPU schedulers and/or kernel network stack </a:t>
            </a:r>
          </a:p>
          <a:p>
            <a:pPr lvl="1"/>
            <a:endParaRPr lang="zh-CN" altLang="en-US"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34</a:t>
            </a:fld>
            <a:endParaRPr lang="zh-CN" altLang="en-US"/>
          </a:p>
        </p:txBody>
      </p:sp>
    </p:spTree>
    <p:extLst>
      <p:ext uri="{BB962C8B-B14F-4D97-AF65-F5344CB8AC3E}">
        <p14:creationId xmlns:p14="http://schemas.microsoft.com/office/powerpoint/2010/main" val="1845042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35</a:t>
            </a:fld>
            <a:endParaRPr lang="zh-CN" altLang="en-US"/>
          </a:p>
        </p:txBody>
      </p:sp>
    </p:spTree>
    <p:extLst>
      <p:ext uri="{BB962C8B-B14F-4D97-AF65-F5344CB8AC3E}">
        <p14:creationId xmlns:p14="http://schemas.microsoft.com/office/powerpoint/2010/main" val="232262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E476-11E8-4D12-AFB9-C952B57810F5}"/>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 Setup</a:t>
            </a:r>
            <a:endParaRPr lang="zh-CN" altLang="en-US" dirty="0"/>
          </a:p>
        </p:txBody>
      </p:sp>
      <p:sp>
        <p:nvSpPr>
          <p:cNvPr id="3" name="内容占位符 2">
            <a:extLst>
              <a:ext uri="{FF2B5EF4-FFF2-40B4-BE49-F238E27FC236}">
                <a16:creationId xmlns:a16="http://schemas.microsoft.com/office/drawing/2014/main" id="{25470C2A-2881-4E2B-80BC-0AA8B78F5E7E}"/>
              </a:ext>
            </a:extLst>
          </p:cNvPr>
          <p:cNvSpPr>
            <a:spLocks noGrp="1"/>
          </p:cNvSpPr>
          <p:nvPr>
            <p:ph idx="1"/>
          </p:nvPr>
        </p:nvSpPr>
        <p:spPr/>
        <p:txBody>
          <a:bodyPr>
            <a:normAutofit/>
          </a:bodyPr>
          <a:lstStyle/>
          <a:p>
            <a:r>
              <a:rPr lang="en-US" altLang="zh-CN" dirty="0"/>
              <a:t>Hardware setup</a:t>
            </a:r>
          </a:p>
          <a:p>
            <a:pPr lvl="1"/>
            <a:r>
              <a:rPr lang="en-US" altLang="zh-CN" dirty="0"/>
              <a:t>Two servers, 100Gbps link</a:t>
            </a:r>
          </a:p>
          <a:p>
            <a:pPr lvl="1"/>
            <a:r>
              <a:rPr lang="en-US" altLang="zh-CN" dirty="0"/>
              <a:t>6 cores</a:t>
            </a:r>
          </a:p>
          <a:p>
            <a:pPr lvl="1"/>
            <a:r>
              <a:rPr lang="en-US" altLang="zh-CN" dirty="0"/>
              <a:t>Remote storage: in-memory &amp; SSD</a:t>
            </a:r>
          </a:p>
          <a:p>
            <a:r>
              <a:rPr lang="en-US" altLang="zh-CN" dirty="0"/>
              <a:t>Network path</a:t>
            </a:r>
          </a:p>
          <a:p>
            <a:pPr lvl="1"/>
            <a:r>
              <a:rPr lang="en-US" altLang="zh-CN" dirty="0"/>
              <a:t>Linux: i10(NSDI’20), enable TSO, GRO &amp; Jumbo frames</a:t>
            </a:r>
          </a:p>
          <a:p>
            <a:pPr lvl="1"/>
            <a:r>
              <a:rPr lang="en-US" altLang="zh-CN" dirty="0"/>
              <a:t>SPDK: NVMe-over-TCP</a:t>
            </a:r>
            <a:endParaRPr lang="zh-CN" altLang="en-US" dirty="0"/>
          </a:p>
          <a:p>
            <a:r>
              <a:rPr lang="en-US" altLang="zh-CN" dirty="0"/>
              <a:t>Performance metrics</a:t>
            </a:r>
          </a:p>
          <a:p>
            <a:pPr lvl="1"/>
            <a:r>
              <a:rPr lang="en-US" altLang="zh-CN" dirty="0"/>
              <a:t>L-apps:</a:t>
            </a:r>
            <a:r>
              <a:rPr lang="zh-CN" altLang="en-US" dirty="0"/>
              <a:t> </a:t>
            </a:r>
            <a:r>
              <a:rPr lang="en-US" altLang="zh-CN" dirty="0"/>
              <a:t>Average &amp; tail latency</a:t>
            </a:r>
          </a:p>
          <a:p>
            <a:pPr lvl="1"/>
            <a:r>
              <a:rPr lang="en-US" altLang="zh-CN" dirty="0"/>
              <a:t>Total throughput</a:t>
            </a:r>
          </a:p>
        </p:txBody>
      </p:sp>
      <p:sp>
        <p:nvSpPr>
          <p:cNvPr id="4" name="日期占位符 3">
            <a:extLst>
              <a:ext uri="{FF2B5EF4-FFF2-40B4-BE49-F238E27FC236}">
                <a16:creationId xmlns:a16="http://schemas.microsoft.com/office/drawing/2014/main" id="{7A0B11A0-705C-49C0-9A79-4CCE4D386CF5}"/>
              </a:ext>
            </a:extLst>
          </p:cNvPr>
          <p:cNvSpPr>
            <a:spLocks noGrp="1"/>
          </p:cNvSpPr>
          <p:nvPr>
            <p:ph type="dt" sz="half" idx="10"/>
          </p:nvPr>
        </p:nvSpPr>
        <p:spPr/>
        <p:txBody>
          <a:bodyPr/>
          <a:lstStyle/>
          <a:p>
            <a:fld id="{6FF1AEA0-AC91-465D-8F90-FBA394D73BF0}" type="datetime1">
              <a:rPr lang="zh-CN" altLang="en-US" smtClean="0"/>
              <a:t>2021/9/8</a:t>
            </a:fld>
            <a:endParaRPr lang="zh-CN" altLang="en-US" dirty="0"/>
          </a:p>
        </p:txBody>
      </p:sp>
      <p:sp>
        <p:nvSpPr>
          <p:cNvPr id="5" name="页脚占位符 4">
            <a:extLst>
              <a:ext uri="{FF2B5EF4-FFF2-40B4-BE49-F238E27FC236}">
                <a16:creationId xmlns:a16="http://schemas.microsoft.com/office/drawing/2014/main" id="{2EAD8AF1-5CE9-44A8-9151-E0B1AE1925A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5D03F6E7-6420-4491-B359-C254F51EE3BA}"/>
              </a:ext>
            </a:extLst>
          </p:cNvPr>
          <p:cNvSpPr>
            <a:spLocks noGrp="1"/>
          </p:cNvSpPr>
          <p:nvPr>
            <p:ph type="sldNum" sz="quarter" idx="12"/>
          </p:nvPr>
        </p:nvSpPr>
        <p:spPr/>
        <p:txBody>
          <a:bodyPr/>
          <a:lstStyle/>
          <a:p>
            <a:fld id="{9121FD29-422F-4C06-A400-AB8263BE8C66}" type="slidenum">
              <a:rPr lang="zh-CN" altLang="en-US" smtClean="0"/>
              <a:t>36</a:t>
            </a:fld>
            <a:endParaRPr lang="zh-CN" altLang="en-US"/>
          </a:p>
        </p:txBody>
      </p:sp>
    </p:spTree>
    <p:extLst>
      <p:ext uri="{BB962C8B-B14F-4D97-AF65-F5344CB8AC3E}">
        <p14:creationId xmlns:p14="http://schemas.microsoft.com/office/powerpoint/2010/main" val="63816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3467B-99C6-44FF-8BAC-72F788699E0D}"/>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 </a:t>
            </a:r>
            <a:r>
              <a:rPr lang="en-US" altLang="zh-CN" dirty="0"/>
              <a:t>Workload</a:t>
            </a:r>
            <a:endParaRPr lang="zh-CN" altLang="en-US" dirty="0"/>
          </a:p>
        </p:txBody>
      </p:sp>
      <p:sp>
        <p:nvSpPr>
          <p:cNvPr id="3" name="内容占位符 2">
            <a:extLst>
              <a:ext uri="{FF2B5EF4-FFF2-40B4-BE49-F238E27FC236}">
                <a16:creationId xmlns:a16="http://schemas.microsoft.com/office/drawing/2014/main" id="{5F28C3B5-3FF7-4D9C-B865-52BB51D99D5F}"/>
              </a:ext>
            </a:extLst>
          </p:cNvPr>
          <p:cNvSpPr>
            <a:spLocks noGrp="1"/>
          </p:cNvSpPr>
          <p:nvPr>
            <p:ph idx="1"/>
          </p:nvPr>
        </p:nvSpPr>
        <p:spPr/>
        <p:txBody>
          <a:bodyPr/>
          <a:lstStyle/>
          <a:p>
            <a:r>
              <a:rPr lang="en-US" altLang="zh-CN" dirty="0"/>
              <a:t>Tool</a:t>
            </a:r>
          </a:p>
          <a:p>
            <a:pPr lvl="1"/>
            <a:r>
              <a:rPr lang="en-US" altLang="zh-CN" dirty="0"/>
              <a:t>Linux:</a:t>
            </a:r>
            <a:r>
              <a:rPr lang="zh-CN" altLang="en-US" dirty="0"/>
              <a:t> </a:t>
            </a:r>
            <a:r>
              <a:rPr lang="en-US" altLang="zh-CN" dirty="0"/>
              <a:t>FIO, RocksDB</a:t>
            </a:r>
          </a:p>
          <a:p>
            <a:pPr lvl="1"/>
            <a:r>
              <a:rPr lang="en-US" altLang="zh-CN" dirty="0"/>
              <a:t>SPDK:</a:t>
            </a:r>
            <a:r>
              <a:rPr lang="zh-CN" altLang="en-US" dirty="0"/>
              <a:t> </a:t>
            </a:r>
            <a:r>
              <a:rPr lang="en-US" altLang="zh-CN" dirty="0"/>
              <a:t>perf</a:t>
            </a:r>
          </a:p>
          <a:p>
            <a:r>
              <a:rPr lang="en-US" altLang="zh-CN" dirty="0"/>
              <a:t>I/O Request</a:t>
            </a:r>
          </a:p>
          <a:p>
            <a:pPr lvl="1"/>
            <a:r>
              <a:rPr lang="en-US" altLang="zh-CN" dirty="0"/>
              <a:t>Random read</a:t>
            </a:r>
          </a:p>
          <a:p>
            <a:pPr lvl="1"/>
            <a:r>
              <a:rPr lang="en-US" altLang="zh-CN" dirty="0"/>
              <a:t>L-app: 4KB 1depth</a:t>
            </a:r>
          </a:p>
          <a:p>
            <a:pPr lvl="1"/>
            <a:r>
              <a:rPr lang="en-US" altLang="zh-CN" dirty="0"/>
              <a:t>T-app: Linux (64KB, 32), SPDK (128KB, 8), and blk-switch (64KB, 16).</a:t>
            </a:r>
            <a:endParaRPr lang="zh-CN" altLang="en-US" dirty="0"/>
          </a:p>
        </p:txBody>
      </p:sp>
      <p:sp>
        <p:nvSpPr>
          <p:cNvPr id="4" name="日期占位符 3">
            <a:extLst>
              <a:ext uri="{FF2B5EF4-FFF2-40B4-BE49-F238E27FC236}">
                <a16:creationId xmlns:a16="http://schemas.microsoft.com/office/drawing/2014/main" id="{5FC5AA26-8FC4-4462-8650-35A6949BBE2B}"/>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192ECFFF-093D-463A-A987-CCF4D48002E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F3C43F3-19BF-4274-A7C0-E5410C0AB73B}"/>
              </a:ext>
            </a:extLst>
          </p:cNvPr>
          <p:cNvSpPr>
            <a:spLocks noGrp="1"/>
          </p:cNvSpPr>
          <p:nvPr>
            <p:ph type="sldNum" sz="quarter" idx="12"/>
          </p:nvPr>
        </p:nvSpPr>
        <p:spPr/>
        <p:txBody>
          <a:bodyPr/>
          <a:lstStyle/>
          <a:p>
            <a:fld id="{9121FD29-422F-4C06-A400-AB8263BE8C66}" type="slidenum">
              <a:rPr lang="zh-CN" altLang="en-US" smtClean="0"/>
              <a:t>37</a:t>
            </a:fld>
            <a:endParaRPr lang="zh-CN" altLang="en-US"/>
          </a:p>
        </p:txBody>
      </p:sp>
    </p:spTree>
    <p:extLst>
      <p:ext uri="{BB962C8B-B14F-4D97-AF65-F5344CB8AC3E}">
        <p14:creationId xmlns:p14="http://schemas.microsoft.com/office/powerpoint/2010/main" val="3991255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352AD-CF47-47C1-846E-9226C9E59B88}"/>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 in-memory</a:t>
            </a:r>
            <a:endParaRPr lang="zh-CN" altLang="en-US" dirty="0"/>
          </a:p>
        </p:txBody>
      </p:sp>
      <p:sp>
        <p:nvSpPr>
          <p:cNvPr id="4" name="日期占位符 3">
            <a:extLst>
              <a:ext uri="{FF2B5EF4-FFF2-40B4-BE49-F238E27FC236}">
                <a16:creationId xmlns:a16="http://schemas.microsoft.com/office/drawing/2014/main" id="{A7C1B322-6DBA-4933-8F5D-6B159816415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C395D9A4-4203-4C83-9FD5-E891DC3CB6D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E39072A7-2CE8-4EB6-A45F-DA5334B27311}"/>
              </a:ext>
            </a:extLst>
          </p:cNvPr>
          <p:cNvSpPr>
            <a:spLocks noGrp="1"/>
          </p:cNvSpPr>
          <p:nvPr>
            <p:ph type="sldNum" sz="quarter" idx="12"/>
          </p:nvPr>
        </p:nvSpPr>
        <p:spPr/>
        <p:txBody>
          <a:bodyPr/>
          <a:lstStyle/>
          <a:p>
            <a:fld id="{9121FD29-422F-4C06-A400-AB8263BE8C66}" type="slidenum">
              <a:rPr lang="zh-CN" altLang="en-US" smtClean="0"/>
              <a:t>38</a:t>
            </a:fld>
            <a:endParaRPr lang="zh-CN" altLang="en-US"/>
          </a:p>
        </p:txBody>
      </p:sp>
      <p:sp>
        <p:nvSpPr>
          <p:cNvPr id="9" name="内容占位符 2">
            <a:extLst>
              <a:ext uri="{FF2B5EF4-FFF2-40B4-BE49-F238E27FC236}">
                <a16:creationId xmlns:a16="http://schemas.microsoft.com/office/drawing/2014/main" id="{D79A8CCC-1CDA-4A7D-ADBF-5599561DA551}"/>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6 T-apps and varying number of L-apps on 6 cores</a:t>
            </a:r>
            <a:endParaRPr lang="zh-CN" altLang="en-US" dirty="0"/>
          </a:p>
        </p:txBody>
      </p:sp>
      <p:pic>
        <p:nvPicPr>
          <p:cNvPr id="12" name="内容占位符 11">
            <a:extLst>
              <a:ext uri="{FF2B5EF4-FFF2-40B4-BE49-F238E27FC236}">
                <a16:creationId xmlns:a16="http://schemas.microsoft.com/office/drawing/2014/main" id="{8DB8F616-AB22-439E-AB05-BBFEA058650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r="33227" b="-5488"/>
          <a:stretch/>
        </p:blipFill>
        <p:spPr>
          <a:xfrm>
            <a:off x="254665" y="2573815"/>
            <a:ext cx="11682670" cy="3086973"/>
          </a:xfrm>
        </p:spPr>
      </p:pic>
      <p:sp>
        <p:nvSpPr>
          <p:cNvPr id="8" name="矩形 7">
            <a:extLst>
              <a:ext uri="{FF2B5EF4-FFF2-40B4-BE49-F238E27FC236}">
                <a16:creationId xmlns:a16="http://schemas.microsoft.com/office/drawing/2014/main" id="{CBF2B5D7-0899-4BE3-BFF7-AD65D56CE348}"/>
              </a:ext>
            </a:extLst>
          </p:cNvPr>
          <p:cNvSpPr/>
          <p:nvPr/>
        </p:nvSpPr>
        <p:spPr>
          <a:xfrm>
            <a:off x="1468395" y="3882781"/>
            <a:ext cx="4033245" cy="99401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5012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7B3FA4-7545-4B5E-A817-B88227C983C3}"/>
              </a:ext>
            </a:extLst>
          </p:cNvPr>
          <p:cNvSpPr>
            <a:spLocks noGrp="1"/>
          </p:cNvSpPr>
          <p:nvPr>
            <p:ph type="title"/>
          </p:nvPr>
        </p:nvSpPr>
        <p:spPr/>
        <p:txBody>
          <a:bodyPr/>
          <a:lstStyle/>
          <a:p>
            <a:r>
              <a:rPr lang="en-US" altLang="zh-CN" dirty="0"/>
              <a:t>Evaluation on SSD</a:t>
            </a:r>
            <a:endParaRPr lang="zh-CN" altLang="en-US" dirty="0"/>
          </a:p>
        </p:txBody>
      </p:sp>
      <p:pic>
        <p:nvPicPr>
          <p:cNvPr id="8" name="内容占位符 7">
            <a:extLst>
              <a:ext uri="{FF2B5EF4-FFF2-40B4-BE49-F238E27FC236}">
                <a16:creationId xmlns:a16="http://schemas.microsoft.com/office/drawing/2014/main" id="{4346A76C-3372-456C-8E3F-912D09584ED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2692" b="-6315"/>
          <a:stretch/>
        </p:blipFill>
        <p:spPr>
          <a:xfrm>
            <a:off x="152432" y="2659295"/>
            <a:ext cx="11810967" cy="3070989"/>
          </a:xfrm>
        </p:spPr>
      </p:pic>
      <p:sp>
        <p:nvSpPr>
          <p:cNvPr id="4" name="日期占位符 3">
            <a:extLst>
              <a:ext uri="{FF2B5EF4-FFF2-40B4-BE49-F238E27FC236}">
                <a16:creationId xmlns:a16="http://schemas.microsoft.com/office/drawing/2014/main" id="{7C2FF2A5-FC54-4378-BA46-F17FFE93D187}"/>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E1856699-506D-45D1-A39C-23953CF0050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D2806D78-40C4-4E26-BAF6-05926EF5A142}"/>
              </a:ext>
            </a:extLst>
          </p:cNvPr>
          <p:cNvSpPr>
            <a:spLocks noGrp="1"/>
          </p:cNvSpPr>
          <p:nvPr>
            <p:ph type="sldNum" sz="quarter" idx="12"/>
          </p:nvPr>
        </p:nvSpPr>
        <p:spPr/>
        <p:txBody>
          <a:bodyPr/>
          <a:lstStyle/>
          <a:p>
            <a:fld id="{9121FD29-422F-4C06-A400-AB8263BE8C66}" type="slidenum">
              <a:rPr lang="zh-CN" altLang="en-US" smtClean="0"/>
              <a:t>39</a:t>
            </a:fld>
            <a:endParaRPr lang="zh-CN" altLang="en-US"/>
          </a:p>
        </p:txBody>
      </p:sp>
      <p:sp>
        <p:nvSpPr>
          <p:cNvPr id="9" name="内容占位符 2">
            <a:extLst>
              <a:ext uri="{FF2B5EF4-FFF2-40B4-BE49-F238E27FC236}">
                <a16:creationId xmlns:a16="http://schemas.microsoft.com/office/drawing/2014/main" id="{B7B0F5C4-6889-403D-9989-2BA8A2A835B4}"/>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6 T-apps and varying number of L-apps on 6 cores</a:t>
            </a:r>
            <a:endParaRPr lang="zh-CN" altLang="en-US" dirty="0"/>
          </a:p>
        </p:txBody>
      </p:sp>
      <p:sp>
        <p:nvSpPr>
          <p:cNvPr id="10" name="矩形 9">
            <a:extLst>
              <a:ext uri="{FF2B5EF4-FFF2-40B4-BE49-F238E27FC236}">
                <a16:creationId xmlns:a16="http://schemas.microsoft.com/office/drawing/2014/main" id="{F9166EE1-17F8-4205-9C81-6E4DB3278EAA}"/>
              </a:ext>
            </a:extLst>
          </p:cNvPr>
          <p:cNvSpPr/>
          <p:nvPr/>
        </p:nvSpPr>
        <p:spPr>
          <a:xfrm>
            <a:off x="1468395" y="3882781"/>
            <a:ext cx="4033245" cy="99401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18649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F06CA-7DF3-4D2F-82A4-DBB5232898AB}"/>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Background</a:t>
            </a:r>
            <a:endParaRPr lang="zh-CN" altLang="en-US" dirty="0"/>
          </a:p>
        </p:txBody>
      </p:sp>
      <p:sp>
        <p:nvSpPr>
          <p:cNvPr id="3" name="内容占位符 2">
            <a:extLst>
              <a:ext uri="{FF2B5EF4-FFF2-40B4-BE49-F238E27FC236}">
                <a16:creationId xmlns:a16="http://schemas.microsoft.com/office/drawing/2014/main" id="{96E6A4BE-237A-4089-A0B0-02718C70B405}"/>
              </a:ext>
            </a:extLst>
          </p:cNvPr>
          <p:cNvSpPr>
            <a:spLocks noGrp="1"/>
          </p:cNvSpPr>
          <p:nvPr>
            <p:ph idx="1"/>
          </p:nvPr>
        </p:nvSpPr>
        <p:spPr/>
        <p:txBody>
          <a:bodyPr/>
          <a:lstStyle/>
          <a:p>
            <a:r>
              <a:rPr lang="en-US" altLang="zh-CN" dirty="0"/>
              <a:t>Linux storage stack</a:t>
            </a:r>
          </a:p>
          <a:p>
            <a:r>
              <a:rPr lang="en-US" altLang="zh-CN" dirty="0"/>
              <a:t>Polling-based storage stacks</a:t>
            </a:r>
            <a:r>
              <a:rPr lang="zh-CN" altLang="en-US" dirty="0"/>
              <a:t>：</a:t>
            </a:r>
            <a:r>
              <a:rPr lang="en-US" altLang="zh-CN" dirty="0"/>
              <a:t>SPDK</a:t>
            </a:r>
            <a:endParaRPr lang="zh-CN" altLang="en-US" dirty="0"/>
          </a:p>
        </p:txBody>
      </p:sp>
      <p:sp>
        <p:nvSpPr>
          <p:cNvPr id="4" name="日期占位符 3">
            <a:extLst>
              <a:ext uri="{FF2B5EF4-FFF2-40B4-BE49-F238E27FC236}">
                <a16:creationId xmlns:a16="http://schemas.microsoft.com/office/drawing/2014/main" id="{96B31EF6-BA6B-417E-96BF-2B7892A3FA0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908B870E-8FDC-4753-B015-561A8B4294D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C659BA55-F142-4E66-83A1-70E3D2E6CA4D}"/>
              </a:ext>
            </a:extLst>
          </p:cNvPr>
          <p:cNvSpPr>
            <a:spLocks noGrp="1"/>
          </p:cNvSpPr>
          <p:nvPr>
            <p:ph type="sldNum" sz="quarter" idx="12"/>
          </p:nvPr>
        </p:nvSpPr>
        <p:spPr/>
        <p:txBody>
          <a:bodyPr/>
          <a:lstStyle/>
          <a:p>
            <a:fld id="{9121FD29-422F-4C06-A400-AB8263BE8C66}" type="slidenum">
              <a:rPr lang="zh-CN" altLang="en-US" smtClean="0"/>
              <a:t>4</a:t>
            </a:fld>
            <a:endParaRPr lang="zh-CN" altLang="en-US"/>
          </a:p>
        </p:txBody>
      </p:sp>
    </p:spTree>
    <p:extLst>
      <p:ext uri="{BB962C8B-B14F-4D97-AF65-F5344CB8AC3E}">
        <p14:creationId xmlns:p14="http://schemas.microsoft.com/office/powerpoint/2010/main" val="295379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C1844D-2CA2-49C3-AE3C-F0E2EEF17928}"/>
              </a:ext>
            </a:extLst>
          </p:cNvPr>
          <p:cNvSpPr>
            <a:spLocks noGrp="1"/>
          </p:cNvSpPr>
          <p:nvPr>
            <p:ph type="title"/>
          </p:nvPr>
        </p:nvSpPr>
        <p:spPr/>
        <p:txBody>
          <a:bodyPr/>
          <a:lstStyle/>
          <a:p>
            <a:r>
              <a:rPr lang="en-US" altLang="zh-CN" dirty="0"/>
              <a:t>Tail latency</a:t>
            </a:r>
            <a:endParaRPr lang="zh-CN" altLang="en-US" dirty="0"/>
          </a:p>
        </p:txBody>
      </p:sp>
      <p:sp>
        <p:nvSpPr>
          <p:cNvPr id="4" name="日期占位符 3">
            <a:extLst>
              <a:ext uri="{FF2B5EF4-FFF2-40B4-BE49-F238E27FC236}">
                <a16:creationId xmlns:a16="http://schemas.microsoft.com/office/drawing/2014/main" id="{42CEC650-9C73-4A1F-B330-D1736F24E0E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87428A43-331C-45B8-B9A3-72A6145590C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DF06D04C-5849-40B0-92FF-DEB0B2BC4FAD}"/>
              </a:ext>
            </a:extLst>
          </p:cNvPr>
          <p:cNvSpPr>
            <a:spLocks noGrp="1"/>
          </p:cNvSpPr>
          <p:nvPr>
            <p:ph type="sldNum" sz="quarter" idx="12"/>
          </p:nvPr>
        </p:nvSpPr>
        <p:spPr/>
        <p:txBody>
          <a:bodyPr/>
          <a:lstStyle/>
          <a:p>
            <a:fld id="{9121FD29-422F-4C06-A400-AB8263BE8C66}" type="slidenum">
              <a:rPr lang="zh-CN" altLang="en-US" smtClean="0"/>
              <a:t>40</a:t>
            </a:fld>
            <a:endParaRPr lang="zh-CN" altLang="en-US"/>
          </a:p>
        </p:txBody>
      </p:sp>
      <p:sp>
        <p:nvSpPr>
          <p:cNvPr id="7" name="内容占位符 2">
            <a:extLst>
              <a:ext uri="{FF2B5EF4-FFF2-40B4-BE49-F238E27FC236}">
                <a16:creationId xmlns:a16="http://schemas.microsoft.com/office/drawing/2014/main" id="{AC0F7B0D-858F-487A-B597-F98D8C36C099}"/>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Single-thread: 6 T-apps 1 L-app</a:t>
            </a:r>
          </a:p>
          <a:p>
            <a:r>
              <a:rPr lang="en-US" altLang="zh-CN" dirty="0"/>
              <a:t>Multi-threaded: 6 T-apps 6 L-apps</a:t>
            </a:r>
            <a:endParaRPr lang="zh-CN" altLang="en-US" dirty="0"/>
          </a:p>
        </p:txBody>
      </p:sp>
      <p:pic>
        <p:nvPicPr>
          <p:cNvPr id="11" name="内容占位符 10">
            <a:extLst>
              <a:ext uri="{FF2B5EF4-FFF2-40B4-BE49-F238E27FC236}">
                <a16:creationId xmlns:a16="http://schemas.microsoft.com/office/drawing/2014/main" id="{9148C082-CC47-4370-B505-8AF8D618A2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3541" y="2336686"/>
            <a:ext cx="6253240" cy="2841242"/>
          </a:xfrm>
        </p:spPr>
      </p:pic>
    </p:spTree>
    <p:extLst>
      <p:ext uri="{BB962C8B-B14F-4D97-AF65-F5344CB8AC3E}">
        <p14:creationId xmlns:p14="http://schemas.microsoft.com/office/powerpoint/2010/main" val="355815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98138-6176-4968-BF09-60254CE75222}"/>
              </a:ext>
            </a:extLst>
          </p:cNvPr>
          <p:cNvSpPr>
            <a:spLocks noGrp="1"/>
          </p:cNvSpPr>
          <p:nvPr>
            <p:ph type="title"/>
          </p:nvPr>
        </p:nvSpPr>
        <p:spPr/>
        <p:txBody>
          <a:bodyPr>
            <a:normAutofit/>
          </a:bodyPr>
          <a:lstStyle/>
          <a:p>
            <a:r>
              <a:rPr lang="en-US" altLang="zh-CN" dirty="0"/>
              <a:t>Varying load induced by T-apps</a:t>
            </a:r>
            <a:endParaRPr lang="zh-CN" altLang="en-US" dirty="0"/>
          </a:p>
        </p:txBody>
      </p:sp>
      <p:sp>
        <p:nvSpPr>
          <p:cNvPr id="4" name="日期占位符 3">
            <a:extLst>
              <a:ext uri="{FF2B5EF4-FFF2-40B4-BE49-F238E27FC236}">
                <a16:creationId xmlns:a16="http://schemas.microsoft.com/office/drawing/2014/main" id="{89580E64-2D4C-4BB0-9F63-C1FE8E082D1F}"/>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41DC2C40-3F7B-4A2E-99E2-FAEFEFBA9D3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FCC13F33-BA58-483C-9BB0-F44E8AD8F703}"/>
              </a:ext>
            </a:extLst>
          </p:cNvPr>
          <p:cNvSpPr>
            <a:spLocks noGrp="1"/>
          </p:cNvSpPr>
          <p:nvPr>
            <p:ph type="sldNum" sz="quarter" idx="12"/>
          </p:nvPr>
        </p:nvSpPr>
        <p:spPr/>
        <p:txBody>
          <a:bodyPr/>
          <a:lstStyle/>
          <a:p>
            <a:fld id="{9121FD29-422F-4C06-A400-AB8263BE8C66}" type="slidenum">
              <a:rPr lang="zh-CN" altLang="en-US" smtClean="0"/>
              <a:t>41</a:t>
            </a:fld>
            <a:endParaRPr lang="zh-CN" altLang="en-US"/>
          </a:p>
        </p:txBody>
      </p:sp>
      <p:pic>
        <p:nvPicPr>
          <p:cNvPr id="10" name="内容占位符 9">
            <a:extLst>
              <a:ext uri="{FF2B5EF4-FFF2-40B4-BE49-F238E27FC236}">
                <a16:creationId xmlns:a16="http://schemas.microsoft.com/office/drawing/2014/main" id="{76374FC0-6D1E-44E6-8DE2-8EED4EFFBF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2715" b="-4897"/>
          <a:stretch/>
        </p:blipFill>
        <p:spPr>
          <a:xfrm>
            <a:off x="178971" y="2360014"/>
            <a:ext cx="11834057" cy="2999203"/>
          </a:xfrm>
        </p:spPr>
      </p:pic>
      <p:sp>
        <p:nvSpPr>
          <p:cNvPr id="11" name="内容占位符 2">
            <a:extLst>
              <a:ext uri="{FF2B5EF4-FFF2-40B4-BE49-F238E27FC236}">
                <a16:creationId xmlns:a16="http://schemas.microsoft.com/office/drawing/2014/main" id="{0E9AE339-8ECE-4DA5-AC56-F04CECB9928B}"/>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Request size:</a:t>
            </a:r>
            <a:r>
              <a:rPr lang="zh-CN" altLang="en-US" dirty="0"/>
              <a:t> </a:t>
            </a:r>
            <a:r>
              <a:rPr lang="en-US" altLang="zh-CN" dirty="0"/>
              <a:t>64KB varying the I/O depth</a:t>
            </a:r>
            <a:endParaRPr lang="zh-CN" altLang="en-US" dirty="0"/>
          </a:p>
        </p:txBody>
      </p:sp>
      <p:sp>
        <p:nvSpPr>
          <p:cNvPr id="8" name="矩形 7">
            <a:extLst>
              <a:ext uri="{FF2B5EF4-FFF2-40B4-BE49-F238E27FC236}">
                <a16:creationId xmlns:a16="http://schemas.microsoft.com/office/drawing/2014/main" id="{0A31E6CB-9FC5-4A6B-B8BA-F4AE3D038ABF}"/>
              </a:ext>
            </a:extLst>
          </p:cNvPr>
          <p:cNvSpPr/>
          <p:nvPr/>
        </p:nvSpPr>
        <p:spPr>
          <a:xfrm>
            <a:off x="1672544" y="3473188"/>
            <a:ext cx="1543096" cy="108357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80736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77D64-1440-4359-9666-EA85C1D11E7F}"/>
              </a:ext>
            </a:extLst>
          </p:cNvPr>
          <p:cNvSpPr>
            <a:spLocks noGrp="1"/>
          </p:cNvSpPr>
          <p:nvPr>
            <p:ph type="title"/>
          </p:nvPr>
        </p:nvSpPr>
        <p:spPr/>
        <p:txBody>
          <a:bodyPr/>
          <a:lstStyle/>
          <a:p>
            <a:r>
              <a:rPr lang="en-US" altLang="zh-CN" dirty="0"/>
              <a:t>Varying number of cores,</a:t>
            </a:r>
            <a:endParaRPr lang="zh-CN" altLang="en-US" dirty="0"/>
          </a:p>
        </p:txBody>
      </p:sp>
      <p:pic>
        <p:nvPicPr>
          <p:cNvPr id="8" name="内容占位符 7">
            <a:extLst>
              <a:ext uri="{FF2B5EF4-FFF2-40B4-BE49-F238E27FC236}">
                <a16:creationId xmlns:a16="http://schemas.microsoft.com/office/drawing/2014/main" id="{45CCF36B-464B-47AF-B98E-516FAEAFA7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244" r="33830" b="-4117"/>
          <a:stretch/>
        </p:blipFill>
        <p:spPr>
          <a:xfrm>
            <a:off x="990600" y="1836305"/>
            <a:ext cx="8767024" cy="4702607"/>
          </a:xfrm>
        </p:spPr>
      </p:pic>
      <p:sp>
        <p:nvSpPr>
          <p:cNvPr id="4" name="日期占位符 3">
            <a:extLst>
              <a:ext uri="{FF2B5EF4-FFF2-40B4-BE49-F238E27FC236}">
                <a16:creationId xmlns:a16="http://schemas.microsoft.com/office/drawing/2014/main" id="{FC448413-15B5-4BEB-8E16-FC0BCD880F8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E610D3BE-F975-44A7-8C5A-30A7413D8299}"/>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063A619F-172C-446B-939A-64992D1F0205}"/>
              </a:ext>
            </a:extLst>
          </p:cNvPr>
          <p:cNvSpPr>
            <a:spLocks noGrp="1"/>
          </p:cNvSpPr>
          <p:nvPr>
            <p:ph type="sldNum" sz="quarter" idx="12"/>
          </p:nvPr>
        </p:nvSpPr>
        <p:spPr/>
        <p:txBody>
          <a:bodyPr/>
          <a:lstStyle/>
          <a:p>
            <a:fld id="{9121FD29-422F-4C06-A400-AB8263BE8C66}" type="slidenum">
              <a:rPr lang="zh-CN" altLang="en-US" smtClean="0"/>
              <a:t>42</a:t>
            </a:fld>
            <a:endParaRPr lang="zh-CN" altLang="en-US"/>
          </a:p>
        </p:txBody>
      </p:sp>
      <p:sp>
        <p:nvSpPr>
          <p:cNvPr id="3" name="矩形 2">
            <a:extLst>
              <a:ext uri="{FF2B5EF4-FFF2-40B4-BE49-F238E27FC236}">
                <a16:creationId xmlns:a16="http://schemas.microsoft.com/office/drawing/2014/main" id="{FCFE710D-FE46-4664-8A3A-A1F30A460676}"/>
              </a:ext>
            </a:extLst>
          </p:cNvPr>
          <p:cNvSpPr/>
          <p:nvPr/>
        </p:nvSpPr>
        <p:spPr>
          <a:xfrm>
            <a:off x="6687682" y="2549468"/>
            <a:ext cx="2380118" cy="77285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97B7177E-DD63-451B-BC27-CCE5B215650A}"/>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endParaRPr lang="zh-CN" altLang="en-US" dirty="0"/>
          </a:p>
        </p:txBody>
      </p:sp>
      <p:sp>
        <p:nvSpPr>
          <p:cNvPr id="11" name="内容占位符 2">
            <a:extLst>
              <a:ext uri="{FF2B5EF4-FFF2-40B4-BE49-F238E27FC236}">
                <a16:creationId xmlns:a16="http://schemas.microsoft.com/office/drawing/2014/main" id="{1D32EF5B-ED4A-468D-BF05-579676F51C18}"/>
              </a:ext>
            </a:extLst>
          </p:cNvPr>
          <p:cNvSpPr txBox="1">
            <a:spLocks/>
          </p:cNvSpPr>
          <p:nvPr/>
        </p:nvSpPr>
        <p:spPr>
          <a:xfrm>
            <a:off x="990600" y="13496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x L-apps and x T-apps on x cores</a:t>
            </a:r>
          </a:p>
        </p:txBody>
      </p:sp>
    </p:spTree>
    <p:extLst>
      <p:ext uri="{BB962C8B-B14F-4D97-AF65-F5344CB8AC3E}">
        <p14:creationId xmlns:p14="http://schemas.microsoft.com/office/powerpoint/2010/main" val="381593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EFDA7B-F0BF-449B-9023-EDBD7F4021EC}"/>
              </a:ext>
            </a:extLst>
          </p:cNvPr>
          <p:cNvSpPr>
            <a:spLocks noGrp="1"/>
          </p:cNvSpPr>
          <p:nvPr>
            <p:ph type="title"/>
          </p:nvPr>
        </p:nvSpPr>
        <p:spPr/>
        <p:txBody>
          <a:bodyPr/>
          <a:lstStyle/>
          <a:p>
            <a:r>
              <a:rPr lang="en-US" altLang="zh-CN" dirty="0"/>
              <a:t>Varying Network Bandwidth</a:t>
            </a:r>
            <a:endParaRPr lang="zh-CN" altLang="en-US" dirty="0"/>
          </a:p>
        </p:txBody>
      </p:sp>
      <p:sp>
        <p:nvSpPr>
          <p:cNvPr id="4" name="日期占位符 3">
            <a:extLst>
              <a:ext uri="{FF2B5EF4-FFF2-40B4-BE49-F238E27FC236}">
                <a16:creationId xmlns:a16="http://schemas.microsoft.com/office/drawing/2014/main" id="{A3C7DF84-D381-4B9E-B8E2-DEE0CC416AB5}"/>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5088502D-831B-4287-805E-AF4876C2520F}"/>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C3313842-CE2C-442F-9FAA-E55061FE0004}"/>
              </a:ext>
            </a:extLst>
          </p:cNvPr>
          <p:cNvSpPr>
            <a:spLocks noGrp="1"/>
          </p:cNvSpPr>
          <p:nvPr>
            <p:ph type="sldNum" sz="quarter" idx="12"/>
          </p:nvPr>
        </p:nvSpPr>
        <p:spPr/>
        <p:txBody>
          <a:bodyPr/>
          <a:lstStyle/>
          <a:p>
            <a:fld id="{9121FD29-422F-4C06-A400-AB8263BE8C66}" type="slidenum">
              <a:rPr lang="zh-CN" altLang="en-US" smtClean="0"/>
              <a:t>43</a:t>
            </a:fld>
            <a:endParaRPr lang="zh-CN" altLang="en-US"/>
          </a:p>
        </p:txBody>
      </p:sp>
      <p:pic>
        <p:nvPicPr>
          <p:cNvPr id="12" name="内容占位符 11">
            <a:extLst>
              <a:ext uri="{FF2B5EF4-FFF2-40B4-BE49-F238E27FC236}">
                <a16:creationId xmlns:a16="http://schemas.microsoft.com/office/drawing/2014/main" id="{5CDB8D51-1FB2-4115-9CD5-DD935718E2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r="32913" b="52"/>
          <a:stretch/>
        </p:blipFill>
        <p:spPr>
          <a:xfrm>
            <a:off x="1809119" y="2426757"/>
            <a:ext cx="8573762" cy="3853481"/>
          </a:xfrm>
        </p:spPr>
      </p:pic>
      <p:sp>
        <p:nvSpPr>
          <p:cNvPr id="7" name="内容占位符 2">
            <a:extLst>
              <a:ext uri="{FF2B5EF4-FFF2-40B4-BE49-F238E27FC236}">
                <a16:creationId xmlns:a16="http://schemas.microsoft.com/office/drawing/2014/main" id="{2FC2381B-15BC-413F-A5FE-FB100D277F6F}"/>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t>200Gbps network bandwidth</a:t>
            </a:r>
          </a:p>
          <a:p>
            <a:r>
              <a:rPr lang="en-US" altLang="zh-CN" dirty="0"/>
              <a:t>16 L-apps &amp; 16 T-apps on 16 cores</a:t>
            </a:r>
            <a:endParaRPr lang="zh-CN" altLang="en-US" dirty="0"/>
          </a:p>
        </p:txBody>
      </p:sp>
    </p:spTree>
    <p:extLst>
      <p:ext uri="{BB962C8B-B14F-4D97-AF65-F5344CB8AC3E}">
        <p14:creationId xmlns:p14="http://schemas.microsoft.com/office/powerpoint/2010/main" val="1320438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7423A3-81AC-4DB8-BB17-9B33F1F287F9}"/>
              </a:ext>
            </a:extLst>
          </p:cNvPr>
          <p:cNvSpPr>
            <a:spLocks noGrp="1"/>
          </p:cNvSpPr>
          <p:nvPr>
            <p:ph type="title"/>
          </p:nvPr>
        </p:nvSpPr>
        <p:spPr/>
        <p:txBody>
          <a:bodyPr/>
          <a:lstStyle/>
          <a:p>
            <a:r>
              <a:rPr lang="en-US" altLang="zh-CN" dirty="0"/>
              <a:t>Evaluation with RocksDB</a:t>
            </a:r>
            <a:endParaRPr lang="zh-CN" altLang="en-US" dirty="0"/>
          </a:p>
        </p:txBody>
      </p:sp>
      <p:sp>
        <p:nvSpPr>
          <p:cNvPr id="3" name="内容占位符 2">
            <a:extLst>
              <a:ext uri="{FF2B5EF4-FFF2-40B4-BE49-F238E27FC236}">
                <a16:creationId xmlns:a16="http://schemas.microsoft.com/office/drawing/2014/main" id="{2AC9A8D4-33F0-4780-B57F-1C9CDE6CF1B9}"/>
              </a:ext>
            </a:extLst>
          </p:cNvPr>
          <p:cNvSpPr>
            <a:spLocks noGrp="1"/>
          </p:cNvSpPr>
          <p:nvPr>
            <p:ph idx="1"/>
          </p:nvPr>
        </p:nvSpPr>
        <p:spPr/>
        <p:txBody>
          <a:bodyPr/>
          <a:lstStyle/>
          <a:p>
            <a:r>
              <a:rPr lang="en-US" altLang="zh-CN" dirty="0"/>
              <a:t>Benchmark: Random Read, 4KB size, 1 depth</a:t>
            </a:r>
          </a:p>
          <a:p>
            <a:r>
              <a:rPr lang="en-US" altLang="zh-CN" dirty="0"/>
              <a:t>T-apps: FIO, 6T-apps on 6cores</a:t>
            </a:r>
          </a:p>
          <a:p>
            <a:r>
              <a:rPr lang="en-US" altLang="zh-CN" dirty="0"/>
              <a:t>Varying L-thread in RocksDB</a:t>
            </a:r>
          </a:p>
          <a:p>
            <a:endParaRPr lang="zh-CN" altLang="en-US" dirty="0"/>
          </a:p>
        </p:txBody>
      </p:sp>
      <p:sp>
        <p:nvSpPr>
          <p:cNvPr id="4" name="日期占位符 3">
            <a:extLst>
              <a:ext uri="{FF2B5EF4-FFF2-40B4-BE49-F238E27FC236}">
                <a16:creationId xmlns:a16="http://schemas.microsoft.com/office/drawing/2014/main" id="{A66B2227-F0BC-4E3C-B23A-0D4462D7ACFF}"/>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C7F73A92-0503-4A19-A169-92F9FD222D6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057F82A8-5AFD-420C-B402-358EDC827F92}"/>
              </a:ext>
            </a:extLst>
          </p:cNvPr>
          <p:cNvSpPr>
            <a:spLocks noGrp="1"/>
          </p:cNvSpPr>
          <p:nvPr>
            <p:ph type="sldNum" sz="quarter" idx="12"/>
          </p:nvPr>
        </p:nvSpPr>
        <p:spPr/>
        <p:txBody>
          <a:bodyPr/>
          <a:lstStyle/>
          <a:p>
            <a:fld id="{9121FD29-422F-4C06-A400-AB8263BE8C66}" type="slidenum">
              <a:rPr lang="zh-CN" altLang="en-US" smtClean="0"/>
              <a:t>44</a:t>
            </a:fld>
            <a:endParaRPr lang="zh-CN" altLang="en-US"/>
          </a:p>
        </p:txBody>
      </p:sp>
      <p:pic>
        <p:nvPicPr>
          <p:cNvPr id="8" name="图片 7">
            <a:extLst>
              <a:ext uri="{FF2B5EF4-FFF2-40B4-BE49-F238E27FC236}">
                <a16:creationId xmlns:a16="http://schemas.microsoft.com/office/drawing/2014/main" id="{9FE7014C-E5FC-4363-BB65-81574EA21EDC}"/>
              </a:ext>
            </a:extLst>
          </p:cNvPr>
          <p:cNvPicPr>
            <a:picLocks noChangeAspect="1"/>
          </p:cNvPicPr>
          <p:nvPr/>
        </p:nvPicPr>
        <p:blipFill rotWithShape="1">
          <a:blip r:embed="rId3">
            <a:extLst>
              <a:ext uri="{28A0092B-C50C-407E-A947-70E740481C1C}">
                <a14:useLocalDpi xmlns:a14="http://schemas.microsoft.com/office/drawing/2010/main" val="0"/>
              </a:ext>
            </a:extLst>
          </a:blip>
          <a:srcRect r="33612" b="-32"/>
          <a:stretch/>
        </p:blipFill>
        <p:spPr>
          <a:xfrm>
            <a:off x="344684" y="2976244"/>
            <a:ext cx="11502631" cy="2921636"/>
          </a:xfrm>
          <a:prstGeom prst="rect">
            <a:avLst/>
          </a:prstGeom>
        </p:spPr>
      </p:pic>
    </p:spTree>
    <p:extLst>
      <p:ext uri="{BB962C8B-B14F-4D97-AF65-F5344CB8AC3E}">
        <p14:creationId xmlns:p14="http://schemas.microsoft.com/office/powerpoint/2010/main" val="2611664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dirty="0"/>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45</a:t>
            </a:fld>
            <a:endParaRPr lang="zh-CN" altLang="en-US"/>
          </a:p>
        </p:txBody>
      </p:sp>
    </p:spTree>
    <p:extLst>
      <p:ext uri="{BB962C8B-B14F-4D97-AF65-F5344CB8AC3E}">
        <p14:creationId xmlns:p14="http://schemas.microsoft.com/office/powerpoint/2010/main" val="1901553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AC76F9-7145-4AC3-88A4-9FC8D494BEF9}"/>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Conclusion</a:t>
            </a:r>
            <a:endParaRPr lang="zh-CN" altLang="en-US" dirty="0"/>
          </a:p>
        </p:txBody>
      </p:sp>
      <p:sp>
        <p:nvSpPr>
          <p:cNvPr id="3" name="内容占位符 2">
            <a:extLst>
              <a:ext uri="{FF2B5EF4-FFF2-40B4-BE49-F238E27FC236}">
                <a16:creationId xmlns:a16="http://schemas.microsoft.com/office/drawing/2014/main" id="{A67978C5-E013-4101-9A82-8471F8EC7375}"/>
              </a:ext>
            </a:extLst>
          </p:cNvPr>
          <p:cNvSpPr>
            <a:spLocks noGrp="1"/>
          </p:cNvSpPr>
          <p:nvPr>
            <p:ph idx="1"/>
          </p:nvPr>
        </p:nvSpPr>
        <p:spPr/>
        <p:txBody>
          <a:bodyPr/>
          <a:lstStyle/>
          <a:p>
            <a:r>
              <a:rPr lang="en-US" altLang="zh-CN" dirty="0"/>
              <a:t>Benefit</a:t>
            </a:r>
          </a:p>
          <a:p>
            <a:pPr lvl="1"/>
            <a:r>
              <a:rPr lang="en-US" altLang="zh-CN" dirty="0"/>
              <a:t>Design idea</a:t>
            </a:r>
          </a:p>
          <a:p>
            <a:pPr lvl="1"/>
            <a:r>
              <a:rPr lang="en-US" altLang="zh-CN" dirty="0"/>
              <a:t>L-app &amp; T-app</a:t>
            </a:r>
          </a:p>
          <a:p>
            <a:r>
              <a:rPr lang="en-US" altLang="zh-CN" dirty="0"/>
              <a:t>Limitation</a:t>
            </a:r>
          </a:p>
          <a:p>
            <a:pPr lvl="1"/>
            <a:r>
              <a:rPr lang="en-US" altLang="zh-CN" dirty="0"/>
              <a:t>Local storage experiment</a:t>
            </a:r>
          </a:p>
          <a:p>
            <a:pPr lvl="1"/>
            <a:r>
              <a:rPr lang="en-US" altLang="zh-CN" dirty="0"/>
              <a:t>Realistic workload</a:t>
            </a:r>
          </a:p>
          <a:p>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D6BB972D-9765-462F-8B5A-EEE097C3F450}"/>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25B20DF8-BE9D-423D-8079-88D53C41C539}"/>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8A2270D-9AED-4AE4-93A0-EC96E88E4FDC}"/>
              </a:ext>
            </a:extLst>
          </p:cNvPr>
          <p:cNvSpPr>
            <a:spLocks noGrp="1"/>
          </p:cNvSpPr>
          <p:nvPr>
            <p:ph type="sldNum" sz="quarter" idx="12"/>
          </p:nvPr>
        </p:nvSpPr>
        <p:spPr/>
        <p:txBody>
          <a:bodyPr/>
          <a:lstStyle/>
          <a:p>
            <a:fld id="{9121FD29-422F-4C06-A400-AB8263BE8C66}" type="slidenum">
              <a:rPr lang="zh-CN" altLang="en-US" smtClean="0"/>
              <a:t>46</a:t>
            </a:fld>
            <a:endParaRPr lang="zh-CN" altLang="en-US"/>
          </a:p>
        </p:txBody>
      </p:sp>
    </p:spTree>
    <p:extLst>
      <p:ext uri="{BB962C8B-B14F-4D97-AF65-F5344CB8AC3E}">
        <p14:creationId xmlns:p14="http://schemas.microsoft.com/office/powerpoint/2010/main" val="135003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5F945EC-6519-4CD9-80AE-E5F413FB60DC}"/>
              </a:ext>
            </a:extLst>
          </p:cNvPr>
          <p:cNvSpPr>
            <a:spLocks noGrp="1"/>
          </p:cNvSpPr>
          <p:nvPr>
            <p:ph type="sldNum" sz="quarter" idx="12"/>
          </p:nvPr>
        </p:nvSpPr>
        <p:spPr/>
        <p:txBody>
          <a:bodyPr/>
          <a:lstStyle/>
          <a:p>
            <a:fld id="{9121FD29-422F-4C06-A400-AB8263BE8C66}" type="slidenum">
              <a:rPr lang="zh-CN" altLang="en-US" smtClean="0"/>
              <a:t>47</a:t>
            </a:fld>
            <a:endParaRPr lang="zh-CN" altLang="en-US"/>
          </a:p>
        </p:txBody>
      </p:sp>
      <p:sp>
        <p:nvSpPr>
          <p:cNvPr id="5" name="文本框 4">
            <a:extLst>
              <a:ext uri="{FF2B5EF4-FFF2-40B4-BE49-F238E27FC236}">
                <a16:creationId xmlns:a16="http://schemas.microsoft.com/office/drawing/2014/main" id="{FCB4AAED-3402-4286-8B10-BBCE5AED3B83}"/>
              </a:ext>
            </a:extLst>
          </p:cNvPr>
          <p:cNvSpPr txBox="1"/>
          <p:nvPr/>
        </p:nvSpPr>
        <p:spPr>
          <a:xfrm>
            <a:off x="3655909" y="2921168"/>
            <a:ext cx="4880182" cy="1015663"/>
          </a:xfrm>
          <a:prstGeom prst="rect">
            <a:avLst/>
          </a:prstGeom>
          <a:noFill/>
        </p:spPr>
        <p:txBody>
          <a:bodyPr wrap="none" rtlCol="0">
            <a:spAutoFit/>
          </a:bodyPr>
          <a:lstStyle/>
          <a:p>
            <a:r>
              <a:rPr lang="en-US" altLang="zh-CN" sz="6000" b="1" dirty="0"/>
              <a:t>THANK YOU</a:t>
            </a:r>
            <a:endParaRPr lang="zh-CN" altLang="en-US" sz="6000" b="1" dirty="0"/>
          </a:p>
        </p:txBody>
      </p:sp>
      <p:sp>
        <p:nvSpPr>
          <p:cNvPr id="2" name="日期占位符 1">
            <a:extLst>
              <a:ext uri="{FF2B5EF4-FFF2-40B4-BE49-F238E27FC236}">
                <a16:creationId xmlns:a16="http://schemas.microsoft.com/office/drawing/2014/main" id="{9424CAD8-5E1F-4C31-A983-0F408FFC13D3}"/>
              </a:ext>
            </a:extLst>
          </p:cNvPr>
          <p:cNvSpPr>
            <a:spLocks noGrp="1"/>
          </p:cNvSpPr>
          <p:nvPr>
            <p:ph type="dt" sz="half" idx="10"/>
          </p:nvPr>
        </p:nvSpPr>
        <p:spPr/>
        <p:txBody>
          <a:bodyPr/>
          <a:lstStyle/>
          <a:p>
            <a:fld id="{50374477-318F-4FCC-B5CE-A80566BBEA09}" type="datetime1">
              <a:rPr lang="zh-CN" altLang="en-US" smtClean="0"/>
              <a:t>2021/9/8</a:t>
            </a:fld>
            <a:endParaRPr lang="zh-CN" altLang="en-US"/>
          </a:p>
        </p:txBody>
      </p:sp>
      <p:sp>
        <p:nvSpPr>
          <p:cNvPr id="3" name="页脚占位符 2">
            <a:extLst>
              <a:ext uri="{FF2B5EF4-FFF2-40B4-BE49-F238E27FC236}">
                <a16:creationId xmlns:a16="http://schemas.microsoft.com/office/drawing/2014/main" id="{B99ED5ED-2626-4AC6-92BB-01218E101F60}"/>
              </a:ext>
            </a:extLst>
          </p:cNvPr>
          <p:cNvSpPr>
            <a:spLocks noGrp="1"/>
          </p:cNvSpPr>
          <p:nvPr>
            <p:ph type="ftr" sz="quarter" idx="11"/>
          </p:nvPr>
        </p:nvSpPr>
        <p:spPr/>
        <p:txBody>
          <a:bodyPr/>
          <a:lstStyle/>
          <a:p>
            <a:r>
              <a:rPr lang="en-US" altLang="zh-CN"/>
              <a:t>USTC-Reading-Group</a:t>
            </a:r>
            <a:endParaRPr lang="zh-CN" altLang="en-US" dirty="0"/>
          </a:p>
        </p:txBody>
      </p:sp>
    </p:spTree>
    <p:extLst>
      <p:ext uri="{BB962C8B-B14F-4D97-AF65-F5344CB8AC3E}">
        <p14:creationId xmlns:p14="http://schemas.microsoft.com/office/powerpoint/2010/main" val="3728188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B6B88D-E1E9-4D58-A2EA-5FAC4F353F4E}"/>
              </a:ext>
            </a:extLst>
          </p:cNvPr>
          <p:cNvSpPr>
            <a:spLocks noGrp="1"/>
          </p:cNvSpPr>
          <p:nvPr>
            <p:ph type="title"/>
          </p:nvPr>
        </p:nvSpPr>
        <p:spPr/>
        <p:txBody>
          <a:bodyPr/>
          <a:lstStyle/>
          <a:p>
            <a:r>
              <a:rPr lang="en-US" altLang="zh-CN" dirty="0"/>
              <a:t>Understand blk-switch Performance</a:t>
            </a:r>
            <a:endParaRPr lang="zh-CN" altLang="en-US" dirty="0"/>
          </a:p>
        </p:txBody>
      </p:sp>
      <p:sp>
        <p:nvSpPr>
          <p:cNvPr id="3" name="内容占位符 2">
            <a:extLst>
              <a:ext uri="{FF2B5EF4-FFF2-40B4-BE49-F238E27FC236}">
                <a16:creationId xmlns:a16="http://schemas.microsoft.com/office/drawing/2014/main" id="{F71089B6-6709-4E57-A2D0-49226B20702D}"/>
              </a:ext>
            </a:extLst>
          </p:cNvPr>
          <p:cNvSpPr>
            <a:spLocks noGrp="1"/>
          </p:cNvSpPr>
          <p:nvPr>
            <p:ph idx="1"/>
          </p:nvPr>
        </p:nvSpPr>
        <p:spPr/>
        <p:txBody>
          <a:bodyPr/>
          <a:lstStyle/>
          <a:p>
            <a:r>
              <a:rPr lang="en-US" altLang="zh-CN" dirty="0"/>
              <a:t>1 L-app &amp; 1 T-app on 2 core</a:t>
            </a:r>
          </a:p>
        </p:txBody>
      </p:sp>
      <p:sp>
        <p:nvSpPr>
          <p:cNvPr id="4" name="日期占位符 3">
            <a:extLst>
              <a:ext uri="{FF2B5EF4-FFF2-40B4-BE49-F238E27FC236}">
                <a16:creationId xmlns:a16="http://schemas.microsoft.com/office/drawing/2014/main" id="{2EFE16F1-358C-4E74-B04B-7D59E5070848}"/>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3D4C65EA-F962-4717-A0BC-494C10BDD39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5B83896F-2AC7-4B29-A038-D822DBC80D2B}"/>
              </a:ext>
            </a:extLst>
          </p:cNvPr>
          <p:cNvSpPr>
            <a:spLocks noGrp="1"/>
          </p:cNvSpPr>
          <p:nvPr>
            <p:ph type="sldNum" sz="quarter" idx="12"/>
          </p:nvPr>
        </p:nvSpPr>
        <p:spPr/>
        <p:txBody>
          <a:bodyPr/>
          <a:lstStyle/>
          <a:p>
            <a:fld id="{9121FD29-422F-4C06-A400-AB8263BE8C66}" type="slidenum">
              <a:rPr lang="zh-CN" altLang="en-US" smtClean="0"/>
              <a:t>48</a:t>
            </a:fld>
            <a:endParaRPr lang="zh-CN" altLang="en-US"/>
          </a:p>
        </p:txBody>
      </p:sp>
      <p:pic>
        <p:nvPicPr>
          <p:cNvPr id="10" name="图片 9">
            <a:extLst>
              <a:ext uri="{FF2B5EF4-FFF2-40B4-BE49-F238E27FC236}">
                <a16:creationId xmlns:a16="http://schemas.microsoft.com/office/drawing/2014/main" id="{E4D74A30-5920-4B83-A09D-8ECD1D566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2849117"/>
            <a:ext cx="7801166" cy="3170683"/>
          </a:xfrm>
          <a:prstGeom prst="rect">
            <a:avLst/>
          </a:prstGeom>
        </p:spPr>
      </p:pic>
      <p:pic>
        <p:nvPicPr>
          <p:cNvPr id="12" name="图片 11">
            <a:extLst>
              <a:ext uri="{FF2B5EF4-FFF2-40B4-BE49-F238E27FC236}">
                <a16:creationId xmlns:a16="http://schemas.microsoft.com/office/drawing/2014/main" id="{42DFD984-A619-4BF8-816F-C0F3CF09C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0" y="1803752"/>
            <a:ext cx="7632700" cy="849353"/>
          </a:xfrm>
          <a:prstGeom prst="rect">
            <a:avLst/>
          </a:prstGeom>
        </p:spPr>
      </p:pic>
      <p:sp>
        <p:nvSpPr>
          <p:cNvPr id="13" name="文本框 12">
            <a:extLst>
              <a:ext uri="{FF2B5EF4-FFF2-40B4-BE49-F238E27FC236}">
                <a16:creationId xmlns:a16="http://schemas.microsoft.com/office/drawing/2014/main" id="{522219F4-592B-405B-9941-B5533886BE80}"/>
              </a:ext>
            </a:extLst>
          </p:cNvPr>
          <p:cNvSpPr txBox="1"/>
          <p:nvPr/>
        </p:nvSpPr>
        <p:spPr>
          <a:xfrm>
            <a:off x="8470900" y="1550782"/>
            <a:ext cx="4860734" cy="1200329"/>
          </a:xfrm>
          <a:prstGeom prst="rect">
            <a:avLst/>
          </a:prstGeom>
          <a:noFill/>
        </p:spPr>
        <p:txBody>
          <a:bodyPr wrap="square" rtlCol="0">
            <a:spAutoFit/>
          </a:bodyPr>
          <a:lstStyle/>
          <a:p>
            <a:r>
              <a:rPr lang="en-US" altLang="zh-CN" sz="2400" dirty="0">
                <a:latin typeface="+mn-ea"/>
                <a:ea typeface="+mn-ea"/>
              </a:rPr>
              <a:t>P: </a:t>
            </a:r>
            <a:r>
              <a:rPr lang="en-US" altLang="zh-CN" sz="2400" i="0" u="none" strike="noStrike" baseline="0" dirty="0">
                <a:solidFill>
                  <a:srgbClr val="000000"/>
                </a:solidFill>
                <a:latin typeface="+mn-ea"/>
                <a:ea typeface="+mn-ea"/>
              </a:rPr>
              <a:t>prioritization</a:t>
            </a:r>
            <a:endParaRPr lang="en-US" altLang="zh-CN" sz="2400" dirty="0">
              <a:latin typeface="+mn-ea"/>
              <a:ea typeface="+mn-ea"/>
            </a:endParaRPr>
          </a:p>
          <a:p>
            <a:r>
              <a:rPr lang="en-US" altLang="zh-CN" sz="2400" dirty="0">
                <a:latin typeface="+mn-ea"/>
                <a:ea typeface="+mn-ea"/>
              </a:rPr>
              <a:t>RS: request steering</a:t>
            </a:r>
          </a:p>
          <a:p>
            <a:r>
              <a:rPr lang="en-US" altLang="zh-CN" sz="2400" dirty="0">
                <a:latin typeface="+mn-ea"/>
                <a:ea typeface="+mn-ea"/>
              </a:rPr>
              <a:t>AS: application steering</a:t>
            </a:r>
            <a:endParaRPr lang="zh-CN" altLang="en-US" sz="2400" dirty="0">
              <a:latin typeface="+mn-ea"/>
              <a:ea typeface="+mn-ea"/>
            </a:endParaRPr>
          </a:p>
        </p:txBody>
      </p:sp>
    </p:spTree>
    <p:extLst>
      <p:ext uri="{BB962C8B-B14F-4D97-AF65-F5344CB8AC3E}">
        <p14:creationId xmlns:p14="http://schemas.microsoft.com/office/powerpoint/2010/main" val="424042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A9CB-98F7-45C3-8CE8-F81529572AF8}"/>
              </a:ext>
            </a:extLst>
          </p:cNvPr>
          <p:cNvSpPr>
            <a:spLocks noGrp="1"/>
          </p:cNvSpPr>
          <p:nvPr>
            <p:ph type="title"/>
          </p:nvPr>
        </p:nvSpPr>
        <p:spPr/>
        <p:txBody>
          <a:bodyPr>
            <a:normAutofit/>
          </a:bodyPr>
          <a:lstStyle/>
          <a:p>
            <a:r>
              <a:rPr lang="en-US" altLang="zh-CN" dirty="0"/>
              <a:t>Linux storage stack</a:t>
            </a:r>
            <a:endParaRPr lang="zh-CN" altLang="en-US" dirty="0"/>
          </a:p>
        </p:txBody>
      </p:sp>
      <p:sp>
        <p:nvSpPr>
          <p:cNvPr id="4" name="日期占位符 3">
            <a:extLst>
              <a:ext uri="{FF2B5EF4-FFF2-40B4-BE49-F238E27FC236}">
                <a16:creationId xmlns:a16="http://schemas.microsoft.com/office/drawing/2014/main" id="{B933761A-7BA1-458D-8797-6BA04E225CA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30FDF545-839B-485B-A0B8-524462013DE2}"/>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B8C27D9-8ED6-400C-BDCC-EC62CC68F427}"/>
              </a:ext>
            </a:extLst>
          </p:cNvPr>
          <p:cNvSpPr>
            <a:spLocks noGrp="1"/>
          </p:cNvSpPr>
          <p:nvPr>
            <p:ph type="sldNum" sz="quarter" idx="12"/>
          </p:nvPr>
        </p:nvSpPr>
        <p:spPr/>
        <p:txBody>
          <a:bodyPr/>
          <a:lstStyle/>
          <a:p>
            <a:fld id="{9121FD29-422F-4C06-A400-AB8263BE8C66}" type="slidenum">
              <a:rPr lang="zh-CN" altLang="en-US" smtClean="0"/>
              <a:t>5</a:t>
            </a:fld>
            <a:endParaRPr lang="zh-CN" altLang="en-US"/>
          </a:p>
        </p:txBody>
      </p:sp>
      <p:sp>
        <p:nvSpPr>
          <p:cNvPr id="8" name="Rectangle 5">
            <a:extLst>
              <a:ext uri="{FF2B5EF4-FFF2-40B4-BE49-F238E27FC236}">
                <a16:creationId xmlns:a16="http://schemas.microsoft.com/office/drawing/2014/main" id="{2751E5C9-FE4C-4074-9A2D-75059F6F1245}"/>
              </a:ext>
            </a:extLst>
          </p:cNvPr>
          <p:cNvSpPr/>
          <p:nvPr/>
        </p:nvSpPr>
        <p:spPr>
          <a:xfrm>
            <a:off x="693057" y="1799978"/>
            <a:ext cx="4869543" cy="526063"/>
          </a:xfrm>
          <a:prstGeom prst="rect">
            <a:avLst/>
          </a:prstGeom>
          <a:solidFill>
            <a:schemeClr val="accent4">
              <a:lumMod val="20000"/>
              <a:lumOff val="80000"/>
            </a:schemeClr>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Application</a:t>
            </a:r>
          </a:p>
        </p:txBody>
      </p:sp>
      <p:sp>
        <p:nvSpPr>
          <p:cNvPr id="18" name="Rectangle 15">
            <a:extLst>
              <a:ext uri="{FF2B5EF4-FFF2-40B4-BE49-F238E27FC236}">
                <a16:creationId xmlns:a16="http://schemas.microsoft.com/office/drawing/2014/main" id="{9B5B3389-B597-4C9C-A633-5F867427AA15}"/>
              </a:ext>
            </a:extLst>
          </p:cNvPr>
          <p:cNvSpPr/>
          <p:nvPr/>
        </p:nvSpPr>
        <p:spPr>
          <a:xfrm>
            <a:off x="693058" y="4403329"/>
            <a:ext cx="4869542" cy="443171"/>
          </a:xfrm>
          <a:prstGeom prst="rect">
            <a:avLst/>
          </a:prstGeom>
          <a:solidFill>
            <a:srgbClr val="FFD89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D</a:t>
            </a:r>
            <a:r>
              <a:rPr lang="en-CN" sz="2000" dirty="0">
                <a:solidFill>
                  <a:schemeClr val="tx1"/>
                </a:solidFill>
                <a:latin typeface="Arial" panose="020B0604020202020204" pitchFamily="34" charset="0"/>
                <a:cs typeface="Arial" panose="020B0604020202020204" pitchFamily="34" charset="0"/>
              </a:rPr>
              <a:t>evice</a:t>
            </a:r>
          </a:p>
        </p:txBody>
      </p:sp>
      <p:sp>
        <p:nvSpPr>
          <p:cNvPr id="20" name="Up-Down Arrow 21">
            <a:extLst>
              <a:ext uri="{FF2B5EF4-FFF2-40B4-BE49-F238E27FC236}">
                <a16:creationId xmlns:a16="http://schemas.microsoft.com/office/drawing/2014/main" id="{80F075B2-E92A-43BD-881C-DA06F7491D68}"/>
              </a:ext>
            </a:extLst>
          </p:cNvPr>
          <p:cNvSpPr/>
          <p:nvPr/>
        </p:nvSpPr>
        <p:spPr>
          <a:xfrm>
            <a:off x="2876550" y="237365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grpSp>
        <p:nvGrpSpPr>
          <p:cNvPr id="25" name="组合 24">
            <a:extLst>
              <a:ext uri="{FF2B5EF4-FFF2-40B4-BE49-F238E27FC236}">
                <a16:creationId xmlns:a16="http://schemas.microsoft.com/office/drawing/2014/main" id="{9B0FF034-9BF3-474F-A5BC-1518F382EE38}"/>
              </a:ext>
            </a:extLst>
          </p:cNvPr>
          <p:cNvGrpSpPr/>
          <p:nvPr/>
        </p:nvGrpSpPr>
        <p:grpSpPr>
          <a:xfrm>
            <a:off x="693057" y="2773423"/>
            <a:ext cx="4869543" cy="1209853"/>
            <a:chOff x="693057" y="2773423"/>
            <a:chExt cx="4869543" cy="1209853"/>
          </a:xfrm>
        </p:grpSpPr>
        <p:grpSp>
          <p:nvGrpSpPr>
            <p:cNvPr id="24" name="组合 23">
              <a:extLst>
                <a:ext uri="{FF2B5EF4-FFF2-40B4-BE49-F238E27FC236}">
                  <a16:creationId xmlns:a16="http://schemas.microsoft.com/office/drawing/2014/main" id="{EB14C332-CF40-452D-8F57-695FD401F1BE}"/>
                </a:ext>
              </a:extLst>
            </p:cNvPr>
            <p:cNvGrpSpPr/>
            <p:nvPr/>
          </p:nvGrpSpPr>
          <p:grpSpPr>
            <a:xfrm>
              <a:off x="693057" y="2773423"/>
              <a:ext cx="4869543" cy="781759"/>
              <a:chOff x="693057" y="2773423"/>
              <a:chExt cx="4869543" cy="781759"/>
            </a:xfrm>
          </p:grpSpPr>
          <p:grpSp>
            <p:nvGrpSpPr>
              <p:cNvPr id="23" name="组合 22">
                <a:extLst>
                  <a:ext uri="{FF2B5EF4-FFF2-40B4-BE49-F238E27FC236}">
                    <a16:creationId xmlns:a16="http://schemas.microsoft.com/office/drawing/2014/main" id="{E89289DA-FF11-4691-B0FF-8F9CE652E04B}"/>
                  </a:ext>
                </a:extLst>
              </p:cNvPr>
              <p:cNvGrpSpPr/>
              <p:nvPr/>
            </p:nvGrpSpPr>
            <p:grpSpPr>
              <a:xfrm>
                <a:off x="1536700" y="2773423"/>
                <a:ext cx="2895600" cy="781759"/>
                <a:chOff x="1536700" y="2794374"/>
                <a:chExt cx="2895600" cy="781759"/>
              </a:xfrm>
            </p:grpSpPr>
            <p:sp>
              <p:nvSpPr>
                <p:cNvPr id="9" name="Rectangle 6">
                  <a:extLst>
                    <a:ext uri="{FF2B5EF4-FFF2-40B4-BE49-F238E27FC236}">
                      <a16:creationId xmlns:a16="http://schemas.microsoft.com/office/drawing/2014/main" id="{45653647-2C68-48AC-8730-BDF48B263B26}"/>
                    </a:ext>
                  </a:extLst>
                </p:cNvPr>
                <p:cNvSpPr/>
                <p:nvPr/>
              </p:nvSpPr>
              <p:spPr>
                <a:xfrm>
                  <a:off x="1536700" y="2794374"/>
                  <a:ext cx="2895600" cy="349191"/>
                </a:xfrm>
                <a:prstGeom prst="rect">
                  <a:avLst/>
                </a:prstGeom>
                <a:solidFill>
                  <a:srgbClr val="00B0F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VFS</a:t>
                  </a:r>
                </a:p>
              </p:txBody>
            </p:sp>
            <p:grpSp>
              <p:nvGrpSpPr>
                <p:cNvPr id="22" name="组合 21">
                  <a:extLst>
                    <a:ext uri="{FF2B5EF4-FFF2-40B4-BE49-F238E27FC236}">
                      <a16:creationId xmlns:a16="http://schemas.microsoft.com/office/drawing/2014/main" id="{83970FAC-CFF0-432F-A118-A0BB42DAC587}"/>
                    </a:ext>
                  </a:extLst>
                </p:cNvPr>
                <p:cNvGrpSpPr/>
                <p:nvPr/>
              </p:nvGrpSpPr>
              <p:grpSpPr>
                <a:xfrm>
                  <a:off x="1536700" y="3141641"/>
                  <a:ext cx="2895600" cy="434492"/>
                  <a:chOff x="1536700" y="3141641"/>
                  <a:chExt cx="2895600" cy="434492"/>
                </a:xfrm>
              </p:grpSpPr>
              <p:sp>
                <p:nvSpPr>
                  <p:cNvPr id="10" name="Rectangle 7">
                    <a:extLst>
                      <a:ext uri="{FF2B5EF4-FFF2-40B4-BE49-F238E27FC236}">
                        <a16:creationId xmlns:a16="http://schemas.microsoft.com/office/drawing/2014/main" id="{E65A57B4-1FEE-42BE-A02E-3FB536BB3EC6}"/>
                      </a:ext>
                    </a:extLst>
                  </p:cNvPr>
                  <p:cNvSpPr/>
                  <p:nvPr/>
                </p:nvSpPr>
                <p:spPr>
                  <a:xfrm>
                    <a:off x="15367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NFS</a:t>
                    </a:r>
                  </a:p>
                </p:txBody>
              </p:sp>
              <p:sp>
                <p:nvSpPr>
                  <p:cNvPr id="11" name="Rectangle 8">
                    <a:extLst>
                      <a:ext uri="{FF2B5EF4-FFF2-40B4-BE49-F238E27FC236}">
                        <a16:creationId xmlns:a16="http://schemas.microsoft.com/office/drawing/2014/main" id="{D0826D4E-D956-4AB9-AB9F-D9201B335B7E}"/>
                      </a:ext>
                    </a:extLst>
                  </p:cNvPr>
                  <p:cNvSpPr/>
                  <p:nvPr/>
                </p:nvSpPr>
                <p:spPr>
                  <a:xfrm>
                    <a:off x="22479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ext2</a:t>
                    </a:r>
                  </a:p>
                </p:txBody>
              </p:sp>
              <p:sp>
                <p:nvSpPr>
                  <p:cNvPr id="12" name="Rectangle 9">
                    <a:extLst>
                      <a:ext uri="{FF2B5EF4-FFF2-40B4-BE49-F238E27FC236}">
                        <a16:creationId xmlns:a16="http://schemas.microsoft.com/office/drawing/2014/main" id="{DCCD3935-1E38-4FD4-BA0E-4C709859F8C5}"/>
                      </a:ext>
                    </a:extLst>
                  </p:cNvPr>
                  <p:cNvSpPr/>
                  <p:nvPr/>
                </p:nvSpPr>
                <p:spPr>
                  <a:xfrm>
                    <a:off x="29591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ext3</a:t>
                    </a:r>
                  </a:p>
                </p:txBody>
              </p:sp>
              <p:sp>
                <p:nvSpPr>
                  <p:cNvPr id="13" name="Rectangle 10">
                    <a:extLst>
                      <a:ext uri="{FF2B5EF4-FFF2-40B4-BE49-F238E27FC236}">
                        <a16:creationId xmlns:a16="http://schemas.microsoft.com/office/drawing/2014/main" id="{C836699A-DDC7-4772-8A13-8A388B695670}"/>
                      </a:ext>
                    </a:extLst>
                  </p:cNvPr>
                  <p:cNvSpPr/>
                  <p:nvPr/>
                </p:nvSpPr>
                <p:spPr>
                  <a:xfrm>
                    <a:off x="3670300" y="3141641"/>
                    <a:ext cx="7620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ext4</a:t>
                    </a:r>
                  </a:p>
                </p:txBody>
              </p:sp>
            </p:grpSp>
          </p:grpSp>
          <p:sp>
            <p:nvSpPr>
              <p:cNvPr id="14" name="Rectangle 11">
                <a:extLst>
                  <a:ext uri="{FF2B5EF4-FFF2-40B4-BE49-F238E27FC236}">
                    <a16:creationId xmlns:a16="http://schemas.microsoft.com/office/drawing/2014/main" id="{4F51992F-84C8-4A82-9AC1-125942159B46}"/>
                  </a:ext>
                </a:extLst>
              </p:cNvPr>
              <p:cNvSpPr/>
              <p:nvPr/>
            </p:nvSpPr>
            <p:spPr>
              <a:xfrm>
                <a:off x="4432300" y="2773423"/>
                <a:ext cx="1130300"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Page cache</a:t>
                </a:r>
              </a:p>
            </p:txBody>
          </p:sp>
          <p:sp>
            <p:nvSpPr>
              <p:cNvPr id="21" name="Rectangle 11">
                <a:extLst>
                  <a:ext uri="{FF2B5EF4-FFF2-40B4-BE49-F238E27FC236}">
                    <a16:creationId xmlns:a16="http://schemas.microsoft.com/office/drawing/2014/main" id="{46CC0F48-F288-45F1-B783-F994100AA11D}"/>
                  </a:ext>
                </a:extLst>
              </p:cNvPr>
              <p:cNvSpPr/>
              <p:nvPr/>
            </p:nvSpPr>
            <p:spPr>
              <a:xfrm>
                <a:off x="693057" y="2773423"/>
                <a:ext cx="843643"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rial" panose="020B0604020202020204" pitchFamily="34" charset="0"/>
                    <a:cs typeface="Arial" panose="020B0604020202020204" pitchFamily="34" charset="0"/>
                  </a:rPr>
                  <a:t>Direct I/O</a:t>
                </a:r>
                <a:endParaRPr lang="en-CN" sz="2000" dirty="0">
                  <a:solidFill>
                    <a:schemeClr val="tx1"/>
                  </a:solidFill>
                  <a:latin typeface="Arial" panose="020B0604020202020204" pitchFamily="34" charset="0"/>
                  <a:cs typeface="Arial" panose="020B0604020202020204" pitchFamily="34" charset="0"/>
                </a:endParaRPr>
              </a:p>
            </p:txBody>
          </p:sp>
        </p:grpSp>
        <p:sp>
          <p:nvSpPr>
            <p:cNvPr id="17" name="Rectangle 14">
              <a:extLst>
                <a:ext uri="{FF2B5EF4-FFF2-40B4-BE49-F238E27FC236}">
                  <a16:creationId xmlns:a16="http://schemas.microsoft.com/office/drawing/2014/main" id="{BE7C2265-5B2B-48C2-BBE1-A9F1D7CD96D8}"/>
                </a:ext>
              </a:extLst>
            </p:cNvPr>
            <p:cNvSpPr/>
            <p:nvPr/>
          </p:nvSpPr>
          <p:spPr>
            <a:xfrm>
              <a:off x="693057" y="3540105"/>
              <a:ext cx="4869543" cy="443171"/>
            </a:xfrm>
            <a:prstGeom prst="rect">
              <a:avLst/>
            </a:prstGeom>
            <a:solidFill>
              <a:schemeClr val="accent6">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400" b="1" dirty="0">
                  <a:solidFill>
                    <a:schemeClr val="tx1"/>
                  </a:solidFill>
                  <a:latin typeface="Arial" panose="020B0604020202020204" pitchFamily="34" charset="0"/>
                  <a:cs typeface="Arial" panose="020B0604020202020204" pitchFamily="34" charset="0"/>
                </a:rPr>
                <a:t>Block </a:t>
              </a:r>
              <a:r>
                <a:rPr lang="en-US" altLang="zh-CN" sz="2400" b="1" dirty="0">
                  <a:solidFill>
                    <a:schemeClr val="tx1"/>
                  </a:solidFill>
                  <a:latin typeface="Arial" panose="020B0604020202020204" pitchFamily="34" charset="0"/>
                  <a:cs typeface="Arial" panose="020B0604020202020204" pitchFamily="34" charset="0"/>
                </a:rPr>
                <a:t>Layer</a:t>
              </a:r>
              <a:endParaRPr lang="en-CN" sz="2400" b="1" dirty="0">
                <a:solidFill>
                  <a:schemeClr val="tx1"/>
                </a:solidFill>
                <a:latin typeface="Arial" panose="020B0604020202020204" pitchFamily="34" charset="0"/>
                <a:cs typeface="Arial" panose="020B0604020202020204" pitchFamily="34" charset="0"/>
              </a:endParaRPr>
            </a:p>
          </p:txBody>
        </p:sp>
      </p:grpSp>
      <p:sp>
        <p:nvSpPr>
          <p:cNvPr id="26" name="Up-Down Arrow 21">
            <a:extLst>
              <a:ext uri="{FF2B5EF4-FFF2-40B4-BE49-F238E27FC236}">
                <a16:creationId xmlns:a16="http://schemas.microsoft.com/office/drawing/2014/main" id="{96B4490A-5871-4A33-A08D-D68C99FF0D62}"/>
              </a:ext>
            </a:extLst>
          </p:cNvPr>
          <p:cNvSpPr/>
          <p:nvPr/>
        </p:nvSpPr>
        <p:spPr>
          <a:xfrm>
            <a:off x="2876550" y="401722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spTree>
    <p:extLst>
      <p:ext uri="{BB962C8B-B14F-4D97-AF65-F5344CB8AC3E}">
        <p14:creationId xmlns:p14="http://schemas.microsoft.com/office/powerpoint/2010/main" val="401066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A9CB-98F7-45C3-8CE8-F81529572AF8}"/>
              </a:ext>
            </a:extLst>
          </p:cNvPr>
          <p:cNvSpPr>
            <a:spLocks noGrp="1"/>
          </p:cNvSpPr>
          <p:nvPr>
            <p:ph type="title"/>
          </p:nvPr>
        </p:nvSpPr>
        <p:spPr/>
        <p:txBody>
          <a:bodyPr>
            <a:normAutofit/>
          </a:bodyPr>
          <a:lstStyle/>
          <a:p>
            <a:r>
              <a:rPr lang="en-US" altLang="zh-CN" dirty="0"/>
              <a:t>Linux storage stack</a:t>
            </a:r>
            <a:endParaRPr lang="zh-CN" altLang="en-US" dirty="0"/>
          </a:p>
        </p:txBody>
      </p:sp>
      <p:sp>
        <p:nvSpPr>
          <p:cNvPr id="4" name="日期占位符 3">
            <a:extLst>
              <a:ext uri="{FF2B5EF4-FFF2-40B4-BE49-F238E27FC236}">
                <a16:creationId xmlns:a16="http://schemas.microsoft.com/office/drawing/2014/main" id="{B933761A-7BA1-458D-8797-6BA04E225CA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30FDF545-839B-485B-A0B8-524462013DE2}"/>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B8C27D9-8ED6-400C-BDCC-EC62CC68F427}"/>
              </a:ext>
            </a:extLst>
          </p:cNvPr>
          <p:cNvSpPr>
            <a:spLocks noGrp="1"/>
          </p:cNvSpPr>
          <p:nvPr>
            <p:ph type="sldNum" sz="quarter" idx="12"/>
          </p:nvPr>
        </p:nvSpPr>
        <p:spPr/>
        <p:txBody>
          <a:bodyPr/>
          <a:lstStyle/>
          <a:p>
            <a:fld id="{9121FD29-422F-4C06-A400-AB8263BE8C66}" type="slidenum">
              <a:rPr lang="zh-CN" altLang="en-US" smtClean="0"/>
              <a:t>6</a:t>
            </a:fld>
            <a:endParaRPr lang="zh-CN" altLang="en-US"/>
          </a:p>
        </p:txBody>
      </p:sp>
      <p:sp>
        <p:nvSpPr>
          <p:cNvPr id="8" name="Rectangle 5">
            <a:extLst>
              <a:ext uri="{FF2B5EF4-FFF2-40B4-BE49-F238E27FC236}">
                <a16:creationId xmlns:a16="http://schemas.microsoft.com/office/drawing/2014/main" id="{2751E5C9-FE4C-4074-9A2D-75059F6F1245}"/>
              </a:ext>
            </a:extLst>
          </p:cNvPr>
          <p:cNvSpPr/>
          <p:nvPr/>
        </p:nvSpPr>
        <p:spPr>
          <a:xfrm>
            <a:off x="693057" y="1799978"/>
            <a:ext cx="4869543" cy="526063"/>
          </a:xfrm>
          <a:prstGeom prst="rect">
            <a:avLst/>
          </a:prstGeom>
          <a:solidFill>
            <a:schemeClr val="accent4">
              <a:lumMod val="20000"/>
              <a:lumOff val="80000"/>
            </a:schemeClr>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Application</a:t>
            </a:r>
          </a:p>
        </p:txBody>
      </p:sp>
      <p:sp>
        <p:nvSpPr>
          <p:cNvPr id="18" name="Rectangle 15">
            <a:extLst>
              <a:ext uri="{FF2B5EF4-FFF2-40B4-BE49-F238E27FC236}">
                <a16:creationId xmlns:a16="http://schemas.microsoft.com/office/drawing/2014/main" id="{9B5B3389-B597-4C9C-A633-5F867427AA15}"/>
              </a:ext>
            </a:extLst>
          </p:cNvPr>
          <p:cNvSpPr/>
          <p:nvPr/>
        </p:nvSpPr>
        <p:spPr>
          <a:xfrm>
            <a:off x="693058" y="4403329"/>
            <a:ext cx="4869542" cy="443171"/>
          </a:xfrm>
          <a:prstGeom prst="rect">
            <a:avLst/>
          </a:prstGeom>
          <a:solidFill>
            <a:srgbClr val="FFD89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D</a:t>
            </a:r>
            <a:r>
              <a:rPr lang="en-CN" sz="2000" dirty="0">
                <a:solidFill>
                  <a:schemeClr val="tx1"/>
                </a:solidFill>
                <a:latin typeface="Arial" panose="020B0604020202020204" pitchFamily="34" charset="0"/>
                <a:cs typeface="Arial" panose="020B0604020202020204" pitchFamily="34" charset="0"/>
              </a:rPr>
              <a:t>evice</a:t>
            </a:r>
          </a:p>
        </p:txBody>
      </p:sp>
      <p:sp>
        <p:nvSpPr>
          <p:cNvPr id="20" name="Up-Down Arrow 21">
            <a:extLst>
              <a:ext uri="{FF2B5EF4-FFF2-40B4-BE49-F238E27FC236}">
                <a16:creationId xmlns:a16="http://schemas.microsoft.com/office/drawing/2014/main" id="{80F075B2-E92A-43BD-881C-DA06F7491D68}"/>
              </a:ext>
            </a:extLst>
          </p:cNvPr>
          <p:cNvSpPr/>
          <p:nvPr/>
        </p:nvSpPr>
        <p:spPr>
          <a:xfrm>
            <a:off x="2876550" y="237365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grpSp>
        <p:nvGrpSpPr>
          <p:cNvPr id="25" name="组合 24">
            <a:extLst>
              <a:ext uri="{FF2B5EF4-FFF2-40B4-BE49-F238E27FC236}">
                <a16:creationId xmlns:a16="http://schemas.microsoft.com/office/drawing/2014/main" id="{9B0FF034-9BF3-474F-A5BC-1518F382EE38}"/>
              </a:ext>
            </a:extLst>
          </p:cNvPr>
          <p:cNvGrpSpPr/>
          <p:nvPr/>
        </p:nvGrpSpPr>
        <p:grpSpPr>
          <a:xfrm>
            <a:off x="693057" y="2773423"/>
            <a:ext cx="4869543" cy="1209853"/>
            <a:chOff x="693057" y="2773423"/>
            <a:chExt cx="4869543" cy="1209853"/>
          </a:xfrm>
        </p:grpSpPr>
        <p:grpSp>
          <p:nvGrpSpPr>
            <p:cNvPr id="24" name="组合 23">
              <a:extLst>
                <a:ext uri="{FF2B5EF4-FFF2-40B4-BE49-F238E27FC236}">
                  <a16:creationId xmlns:a16="http://schemas.microsoft.com/office/drawing/2014/main" id="{EB14C332-CF40-452D-8F57-695FD401F1BE}"/>
                </a:ext>
              </a:extLst>
            </p:cNvPr>
            <p:cNvGrpSpPr/>
            <p:nvPr/>
          </p:nvGrpSpPr>
          <p:grpSpPr>
            <a:xfrm>
              <a:off x="693057" y="2773423"/>
              <a:ext cx="4869543" cy="781759"/>
              <a:chOff x="693057" y="2773423"/>
              <a:chExt cx="4869543" cy="781759"/>
            </a:xfrm>
          </p:grpSpPr>
          <p:grpSp>
            <p:nvGrpSpPr>
              <p:cNvPr id="23" name="组合 22">
                <a:extLst>
                  <a:ext uri="{FF2B5EF4-FFF2-40B4-BE49-F238E27FC236}">
                    <a16:creationId xmlns:a16="http://schemas.microsoft.com/office/drawing/2014/main" id="{E89289DA-FF11-4691-B0FF-8F9CE652E04B}"/>
                  </a:ext>
                </a:extLst>
              </p:cNvPr>
              <p:cNvGrpSpPr/>
              <p:nvPr/>
            </p:nvGrpSpPr>
            <p:grpSpPr>
              <a:xfrm>
                <a:off x="1536700" y="2773423"/>
                <a:ext cx="2895600" cy="781759"/>
                <a:chOff x="1536700" y="2794374"/>
                <a:chExt cx="2895600" cy="781759"/>
              </a:xfrm>
            </p:grpSpPr>
            <p:sp>
              <p:nvSpPr>
                <p:cNvPr id="9" name="Rectangle 6">
                  <a:extLst>
                    <a:ext uri="{FF2B5EF4-FFF2-40B4-BE49-F238E27FC236}">
                      <a16:creationId xmlns:a16="http://schemas.microsoft.com/office/drawing/2014/main" id="{45653647-2C68-48AC-8730-BDF48B263B26}"/>
                    </a:ext>
                  </a:extLst>
                </p:cNvPr>
                <p:cNvSpPr/>
                <p:nvPr/>
              </p:nvSpPr>
              <p:spPr>
                <a:xfrm>
                  <a:off x="1536700" y="2794374"/>
                  <a:ext cx="2895600" cy="349191"/>
                </a:xfrm>
                <a:prstGeom prst="rect">
                  <a:avLst/>
                </a:prstGeom>
                <a:solidFill>
                  <a:srgbClr val="00B0F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VFS</a:t>
                  </a:r>
                </a:p>
              </p:txBody>
            </p:sp>
            <p:grpSp>
              <p:nvGrpSpPr>
                <p:cNvPr id="22" name="组合 21">
                  <a:extLst>
                    <a:ext uri="{FF2B5EF4-FFF2-40B4-BE49-F238E27FC236}">
                      <a16:creationId xmlns:a16="http://schemas.microsoft.com/office/drawing/2014/main" id="{83970FAC-CFF0-432F-A118-A0BB42DAC587}"/>
                    </a:ext>
                  </a:extLst>
                </p:cNvPr>
                <p:cNvGrpSpPr/>
                <p:nvPr/>
              </p:nvGrpSpPr>
              <p:grpSpPr>
                <a:xfrm>
                  <a:off x="1536700" y="3141641"/>
                  <a:ext cx="2895600" cy="434492"/>
                  <a:chOff x="1536700" y="3141641"/>
                  <a:chExt cx="2895600" cy="434492"/>
                </a:xfrm>
              </p:grpSpPr>
              <p:sp>
                <p:nvSpPr>
                  <p:cNvPr id="10" name="Rectangle 7">
                    <a:extLst>
                      <a:ext uri="{FF2B5EF4-FFF2-40B4-BE49-F238E27FC236}">
                        <a16:creationId xmlns:a16="http://schemas.microsoft.com/office/drawing/2014/main" id="{E65A57B4-1FEE-42BE-A02E-3FB536BB3EC6}"/>
                      </a:ext>
                    </a:extLst>
                  </p:cNvPr>
                  <p:cNvSpPr/>
                  <p:nvPr/>
                </p:nvSpPr>
                <p:spPr>
                  <a:xfrm>
                    <a:off x="15367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NFS</a:t>
                    </a:r>
                  </a:p>
                </p:txBody>
              </p:sp>
              <p:sp>
                <p:nvSpPr>
                  <p:cNvPr id="11" name="Rectangle 8">
                    <a:extLst>
                      <a:ext uri="{FF2B5EF4-FFF2-40B4-BE49-F238E27FC236}">
                        <a16:creationId xmlns:a16="http://schemas.microsoft.com/office/drawing/2014/main" id="{D0826D4E-D956-4AB9-AB9F-D9201B335B7E}"/>
                      </a:ext>
                    </a:extLst>
                  </p:cNvPr>
                  <p:cNvSpPr/>
                  <p:nvPr/>
                </p:nvSpPr>
                <p:spPr>
                  <a:xfrm>
                    <a:off x="22479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ext2</a:t>
                    </a:r>
                  </a:p>
                </p:txBody>
              </p:sp>
              <p:sp>
                <p:nvSpPr>
                  <p:cNvPr id="12" name="Rectangle 9">
                    <a:extLst>
                      <a:ext uri="{FF2B5EF4-FFF2-40B4-BE49-F238E27FC236}">
                        <a16:creationId xmlns:a16="http://schemas.microsoft.com/office/drawing/2014/main" id="{DCCD3935-1E38-4FD4-BA0E-4C709859F8C5}"/>
                      </a:ext>
                    </a:extLst>
                  </p:cNvPr>
                  <p:cNvSpPr/>
                  <p:nvPr/>
                </p:nvSpPr>
                <p:spPr>
                  <a:xfrm>
                    <a:off x="29591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ext3</a:t>
                    </a:r>
                  </a:p>
                </p:txBody>
              </p:sp>
              <p:sp>
                <p:nvSpPr>
                  <p:cNvPr id="13" name="Rectangle 10">
                    <a:extLst>
                      <a:ext uri="{FF2B5EF4-FFF2-40B4-BE49-F238E27FC236}">
                        <a16:creationId xmlns:a16="http://schemas.microsoft.com/office/drawing/2014/main" id="{C836699A-DDC7-4772-8A13-8A388B695670}"/>
                      </a:ext>
                    </a:extLst>
                  </p:cNvPr>
                  <p:cNvSpPr/>
                  <p:nvPr/>
                </p:nvSpPr>
                <p:spPr>
                  <a:xfrm>
                    <a:off x="3670300" y="3141641"/>
                    <a:ext cx="7620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ext4</a:t>
                    </a:r>
                  </a:p>
                </p:txBody>
              </p:sp>
            </p:grpSp>
          </p:grpSp>
          <p:sp>
            <p:nvSpPr>
              <p:cNvPr id="14" name="Rectangle 11">
                <a:extLst>
                  <a:ext uri="{FF2B5EF4-FFF2-40B4-BE49-F238E27FC236}">
                    <a16:creationId xmlns:a16="http://schemas.microsoft.com/office/drawing/2014/main" id="{4F51992F-84C8-4A82-9AC1-125942159B46}"/>
                  </a:ext>
                </a:extLst>
              </p:cNvPr>
              <p:cNvSpPr/>
              <p:nvPr/>
            </p:nvSpPr>
            <p:spPr>
              <a:xfrm>
                <a:off x="4432300" y="2773423"/>
                <a:ext cx="1130300"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Page cache</a:t>
                </a:r>
              </a:p>
            </p:txBody>
          </p:sp>
          <p:sp>
            <p:nvSpPr>
              <p:cNvPr id="21" name="Rectangle 11">
                <a:extLst>
                  <a:ext uri="{FF2B5EF4-FFF2-40B4-BE49-F238E27FC236}">
                    <a16:creationId xmlns:a16="http://schemas.microsoft.com/office/drawing/2014/main" id="{46CC0F48-F288-45F1-B783-F994100AA11D}"/>
                  </a:ext>
                </a:extLst>
              </p:cNvPr>
              <p:cNvSpPr/>
              <p:nvPr/>
            </p:nvSpPr>
            <p:spPr>
              <a:xfrm>
                <a:off x="693057" y="2773423"/>
                <a:ext cx="843643"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rial" panose="020B0604020202020204" pitchFamily="34" charset="0"/>
                    <a:cs typeface="Arial" panose="020B0604020202020204" pitchFamily="34" charset="0"/>
                  </a:rPr>
                  <a:t>Direct I/O</a:t>
                </a:r>
                <a:endParaRPr lang="en-CN" sz="2000" dirty="0">
                  <a:solidFill>
                    <a:schemeClr val="tx1"/>
                  </a:solidFill>
                  <a:latin typeface="Arial" panose="020B0604020202020204" pitchFamily="34" charset="0"/>
                  <a:cs typeface="Arial" panose="020B0604020202020204" pitchFamily="34" charset="0"/>
                </a:endParaRPr>
              </a:p>
            </p:txBody>
          </p:sp>
        </p:grpSp>
        <p:sp>
          <p:nvSpPr>
            <p:cNvPr id="17" name="Rectangle 14">
              <a:extLst>
                <a:ext uri="{FF2B5EF4-FFF2-40B4-BE49-F238E27FC236}">
                  <a16:creationId xmlns:a16="http://schemas.microsoft.com/office/drawing/2014/main" id="{BE7C2265-5B2B-48C2-BBE1-A9F1D7CD96D8}"/>
                </a:ext>
              </a:extLst>
            </p:cNvPr>
            <p:cNvSpPr/>
            <p:nvPr/>
          </p:nvSpPr>
          <p:spPr>
            <a:xfrm>
              <a:off x="693057" y="3540105"/>
              <a:ext cx="4869543" cy="443171"/>
            </a:xfrm>
            <a:prstGeom prst="rect">
              <a:avLst/>
            </a:prstGeom>
            <a:solidFill>
              <a:schemeClr val="accent6">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400" b="1" dirty="0">
                  <a:solidFill>
                    <a:schemeClr val="tx1"/>
                  </a:solidFill>
                  <a:latin typeface="Arial" panose="020B0604020202020204" pitchFamily="34" charset="0"/>
                  <a:cs typeface="Arial" panose="020B0604020202020204" pitchFamily="34" charset="0"/>
                </a:rPr>
                <a:t>Block</a:t>
              </a:r>
              <a:r>
                <a:rPr lang="en-CN" sz="2000" dirty="0">
                  <a:solidFill>
                    <a:schemeClr val="tx1"/>
                  </a:solidFill>
                  <a:latin typeface="Arial" panose="020B0604020202020204" pitchFamily="34" charset="0"/>
                  <a:cs typeface="Arial" panose="020B0604020202020204" pitchFamily="34" charset="0"/>
                </a:rPr>
                <a:t> </a:t>
              </a:r>
              <a:r>
                <a:rPr lang="en-US" altLang="zh-CN" sz="2400" b="1" dirty="0">
                  <a:solidFill>
                    <a:schemeClr val="tx1"/>
                  </a:solidFill>
                  <a:latin typeface="Arial" panose="020B0604020202020204" pitchFamily="34" charset="0"/>
                  <a:cs typeface="Arial" panose="020B0604020202020204" pitchFamily="34" charset="0"/>
                </a:rPr>
                <a:t>Layer</a:t>
              </a:r>
              <a:endParaRPr lang="en-CN" sz="2400" b="1" dirty="0">
                <a:solidFill>
                  <a:schemeClr val="tx1"/>
                </a:solidFill>
                <a:latin typeface="Arial" panose="020B0604020202020204" pitchFamily="34" charset="0"/>
                <a:cs typeface="Arial" panose="020B0604020202020204" pitchFamily="34" charset="0"/>
              </a:endParaRPr>
            </a:p>
          </p:txBody>
        </p:sp>
      </p:grpSp>
      <p:sp>
        <p:nvSpPr>
          <p:cNvPr id="26" name="Up-Down Arrow 21">
            <a:extLst>
              <a:ext uri="{FF2B5EF4-FFF2-40B4-BE49-F238E27FC236}">
                <a16:creationId xmlns:a16="http://schemas.microsoft.com/office/drawing/2014/main" id="{96B4490A-5871-4A33-A08D-D68C99FF0D62}"/>
              </a:ext>
            </a:extLst>
          </p:cNvPr>
          <p:cNvSpPr/>
          <p:nvPr/>
        </p:nvSpPr>
        <p:spPr>
          <a:xfrm>
            <a:off x="2876550" y="401722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sp>
        <p:nvSpPr>
          <p:cNvPr id="27" name="Rectangle 4">
            <a:extLst>
              <a:ext uri="{FF2B5EF4-FFF2-40B4-BE49-F238E27FC236}">
                <a16:creationId xmlns:a16="http://schemas.microsoft.com/office/drawing/2014/main" id="{43D33635-618F-4338-99E0-E4F6EA1C7371}"/>
              </a:ext>
            </a:extLst>
          </p:cNvPr>
          <p:cNvSpPr/>
          <p:nvPr/>
        </p:nvSpPr>
        <p:spPr>
          <a:xfrm>
            <a:off x="5988051" y="2326040"/>
            <a:ext cx="4396920" cy="2692273"/>
          </a:xfrm>
          <a:prstGeom prst="rect">
            <a:avLst/>
          </a:prstGeom>
          <a:solidFill>
            <a:srgbClr val="E6EAF8"/>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50" name="组合 49">
            <a:extLst>
              <a:ext uri="{FF2B5EF4-FFF2-40B4-BE49-F238E27FC236}">
                <a16:creationId xmlns:a16="http://schemas.microsoft.com/office/drawing/2014/main" id="{B4ABA32F-7802-4FB9-82A7-C5A2D431EA71}"/>
              </a:ext>
            </a:extLst>
          </p:cNvPr>
          <p:cNvGrpSpPr/>
          <p:nvPr/>
        </p:nvGrpSpPr>
        <p:grpSpPr>
          <a:xfrm>
            <a:off x="6978814" y="3059723"/>
            <a:ext cx="194784" cy="781326"/>
            <a:chOff x="4052578" y="2056046"/>
            <a:chExt cx="194784" cy="781326"/>
          </a:xfrm>
        </p:grpSpPr>
        <p:sp>
          <p:nvSpPr>
            <p:cNvPr id="51" name="圆角矩形 501">
              <a:extLst>
                <a:ext uri="{FF2B5EF4-FFF2-40B4-BE49-F238E27FC236}">
                  <a16:creationId xmlns:a16="http://schemas.microsoft.com/office/drawing/2014/main" id="{DD24C8ED-A9CD-46DB-AC81-A52B81D7DC9D}"/>
                </a:ext>
              </a:extLst>
            </p:cNvPr>
            <p:cNvSpPr/>
            <p:nvPr/>
          </p:nvSpPr>
          <p:spPr>
            <a:xfrm>
              <a:off x="4052578" y="205604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2" name="圆角矩形 502">
              <a:extLst>
                <a:ext uri="{FF2B5EF4-FFF2-40B4-BE49-F238E27FC236}">
                  <a16:creationId xmlns:a16="http://schemas.microsoft.com/office/drawing/2014/main" id="{F0BFA843-0CA9-4346-B10D-07C3D12C9FA0}"/>
                </a:ext>
              </a:extLst>
            </p:cNvPr>
            <p:cNvSpPr/>
            <p:nvPr/>
          </p:nvSpPr>
          <p:spPr>
            <a:xfrm>
              <a:off x="4052578" y="225278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53" name="圆角矩形 503">
              <a:extLst>
                <a:ext uri="{FF2B5EF4-FFF2-40B4-BE49-F238E27FC236}">
                  <a16:creationId xmlns:a16="http://schemas.microsoft.com/office/drawing/2014/main" id="{7F5E8EC6-7C0C-474F-8490-B944A9BB49A5}"/>
                </a:ext>
              </a:extLst>
            </p:cNvPr>
            <p:cNvSpPr/>
            <p:nvPr/>
          </p:nvSpPr>
          <p:spPr>
            <a:xfrm>
              <a:off x="4052578" y="2449531"/>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2400" dirty="0"/>
            </a:p>
          </p:txBody>
        </p:sp>
        <p:sp>
          <p:nvSpPr>
            <p:cNvPr id="54" name="圆角矩形 504">
              <a:extLst>
                <a:ext uri="{FF2B5EF4-FFF2-40B4-BE49-F238E27FC236}">
                  <a16:creationId xmlns:a16="http://schemas.microsoft.com/office/drawing/2014/main" id="{3FC43652-1049-4136-BD04-1466857BC644}"/>
                </a:ext>
              </a:extLst>
            </p:cNvPr>
            <p:cNvSpPr/>
            <p:nvPr/>
          </p:nvSpPr>
          <p:spPr>
            <a:xfrm>
              <a:off x="4052578" y="2642587"/>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2400" dirty="0"/>
            </a:p>
          </p:txBody>
        </p:sp>
      </p:grpSp>
      <p:sp>
        <p:nvSpPr>
          <p:cNvPr id="3" name="左大括号 2">
            <a:extLst>
              <a:ext uri="{FF2B5EF4-FFF2-40B4-BE49-F238E27FC236}">
                <a16:creationId xmlns:a16="http://schemas.microsoft.com/office/drawing/2014/main" id="{DA149909-A4FC-43A1-B9AB-59820787817C}"/>
              </a:ext>
            </a:extLst>
          </p:cNvPr>
          <p:cNvSpPr/>
          <p:nvPr/>
        </p:nvSpPr>
        <p:spPr>
          <a:xfrm>
            <a:off x="5726236" y="2270131"/>
            <a:ext cx="153427" cy="28979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a:p>
        </p:txBody>
      </p:sp>
      <p:cxnSp>
        <p:nvCxnSpPr>
          <p:cNvPr id="64" name="曲线连接符 506">
            <a:extLst>
              <a:ext uri="{FF2B5EF4-FFF2-40B4-BE49-F238E27FC236}">
                <a16:creationId xmlns:a16="http://schemas.microsoft.com/office/drawing/2014/main" id="{69B8D529-FB07-4C0C-AD8B-31D01722B927}"/>
              </a:ext>
            </a:extLst>
          </p:cNvPr>
          <p:cNvCxnSpPr>
            <a:cxnSpLocks/>
          </p:cNvCxnSpPr>
          <p:nvPr/>
        </p:nvCxnSpPr>
        <p:spPr>
          <a:xfrm rot="5400000">
            <a:off x="6876800" y="2569498"/>
            <a:ext cx="670858" cy="272046"/>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曲线连接符 506">
            <a:extLst>
              <a:ext uri="{FF2B5EF4-FFF2-40B4-BE49-F238E27FC236}">
                <a16:creationId xmlns:a16="http://schemas.microsoft.com/office/drawing/2014/main" id="{0AC65BE3-8546-4223-86E2-2E4978DF6EE4}"/>
              </a:ext>
            </a:extLst>
          </p:cNvPr>
          <p:cNvCxnSpPr>
            <a:cxnSpLocks/>
          </p:cNvCxnSpPr>
          <p:nvPr/>
        </p:nvCxnSpPr>
        <p:spPr>
          <a:xfrm rot="16200000" flipH="1">
            <a:off x="6624773" y="2594151"/>
            <a:ext cx="656822" cy="255550"/>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B08540AB-8CA1-49CF-97E3-5A6000064ABF}"/>
              </a:ext>
            </a:extLst>
          </p:cNvPr>
          <p:cNvSpPr/>
          <p:nvPr/>
        </p:nvSpPr>
        <p:spPr>
          <a:xfrm>
            <a:off x="7094249" y="1885886"/>
            <a:ext cx="1125629" cy="461665"/>
          </a:xfrm>
          <a:prstGeom prst="rect">
            <a:avLst/>
          </a:prstGeom>
        </p:spPr>
        <p:txBody>
          <a:bodyPr wrap="none">
            <a:spAutoFit/>
          </a:bodyPr>
          <a:lstStyle/>
          <a:p>
            <a:pPr lvl="0" algn="ctr">
              <a:defRPr/>
            </a:pPr>
            <a:r>
              <a:rPr lang="en-US" altLang="zh-CN" sz="2400" kern="0" dirty="0">
                <a:solidFill>
                  <a:prstClr val="black"/>
                </a:solidFill>
              </a:rPr>
              <a:t>Process</a:t>
            </a:r>
            <a:endParaRPr lang="en-CN" altLang="zh-CN" sz="2400" kern="0" dirty="0">
              <a:solidFill>
                <a:prstClr val="black"/>
              </a:solidFill>
            </a:endParaRPr>
          </a:p>
        </p:txBody>
      </p:sp>
      <p:sp>
        <p:nvSpPr>
          <p:cNvPr id="68" name="矩形 67">
            <a:extLst>
              <a:ext uri="{FF2B5EF4-FFF2-40B4-BE49-F238E27FC236}">
                <a16:creationId xmlns:a16="http://schemas.microsoft.com/office/drawing/2014/main" id="{A7C08F16-2035-40EC-9F7E-D7B5E63D786E}"/>
              </a:ext>
            </a:extLst>
          </p:cNvPr>
          <p:cNvSpPr/>
          <p:nvPr/>
        </p:nvSpPr>
        <p:spPr>
          <a:xfrm>
            <a:off x="5968620" y="1885886"/>
            <a:ext cx="1125629" cy="461665"/>
          </a:xfrm>
          <a:prstGeom prst="rect">
            <a:avLst/>
          </a:prstGeom>
        </p:spPr>
        <p:txBody>
          <a:bodyPr wrap="none">
            <a:spAutoFit/>
          </a:bodyPr>
          <a:lstStyle/>
          <a:p>
            <a:pPr lvl="0" algn="ctr">
              <a:defRPr/>
            </a:pPr>
            <a:r>
              <a:rPr lang="en-US" altLang="zh-CN" sz="2400" kern="0" dirty="0">
                <a:solidFill>
                  <a:prstClr val="black"/>
                </a:solidFill>
              </a:rPr>
              <a:t>Process</a:t>
            </a:r>
            <a:endParaRPr lang="en-CN" altLang="zh-CN" sz="2400" kern="0" dirty="0">
              <a:solidFill>
                <a:prstClr val="black"/>
              </a:solidFill>
            </a:endParaRPr>
          </a:p>
        </p:txBody>
      </p:sp>
      <p:sp>
        <p:nvSpPr>
          <p:cNvPr id="70" name="圆角矩形 501">
            <a:extLst>
              <a:ext uri="{FF2B5EF4-FFF2-40B4-BE49-F238E27FC236}">
                <a16:creationId xmlns:a16="http://schemas.microsoft.com/office/drawing/2014/main" id="{72A48B0F-983C-4A66-9C7C-202495678E09}"/>
              </a:ext>
            </a:extLst>
          </p:cNvPr>
          <p:cNvSpPr/>
          <p:nvPr/>
        </p:nvSpPr>
        <p:spPr>
          <a:xfrm>
            <a:off x="6978814" y="3853217"/>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71" name="圆角矩形 502">
            <a:extLst>
              <a:ext uri="{FF2B5EF4-FFF2-40B4-BE49-F238E27FC236}">
                <a16:creationId xmlns:a16="http://schemas.microsoft.com/office/drawing/2014/main" id="{75B27A5C-035F-4CB9-81F0-CDB4FC0F4B8E}"/>
              </a:ext>
            </a:extLst>
          </p:cNvPr>
          <p:cNvSpPr/>
          <p:nvPr/>
        </p:nvSpPr>
        <p:spPr>
          <a:xfrm>
            <a:off x="6978814" y="4049957"/>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74" name="矩形 73">
            <a:extLst>
              <a:ext uri="{FF2B5EF4-FFF2-40B4-BE49-F238E27FC236}">
                <a16:creationId xmlns:a16="http://schemas.microsoft.com/office/drawing/2014/main" id="{3FDC52E9-B063-48B4-B592-BDE01B280AB5}"/>
              </a:ext>
            </a:extLst>
          </p:cNvPr>
          <p:cNvSpPr/>
          <p:nvPr/>
        </p:nvSpPr>
        <p:spPr>
          <a:xfrm>
            <a:off x="7136676" y="3429466"/>
            <a:ext cx="2055371" cy="461665"/>
          </a:xfrm>
          <a:prstGeom prst="rect">
            <a:avLst/>
          </a:prstGeom>
        </p:spPr>
        <p:txBody>
          <a:bodyPr wrap="none">
            <a:spAutoFit/>
          </a:bodyPr>
          <a:lstStyle/>
          <a:p>
            <a:pPr lvl="0" algn="ctr">
              <a:defRPr/>
            </a:pPr>
            <a:r>
              <a:rPr lang="en-US" altLang="zh-CN" sz="2400" kern="0" dirty="0">
                <a:solidFill>
                  <a:prstClr val="black"/>
                </a:solidFill>
              </a:rPr>
              <a:t>Request Queue</a:t>
            </a:r>
            <a:endParaRPr lang="en-CN" altLang="zh-CN" sz="2400" kern="0" dirty="0">
              <a:solidFill>
                <a:prstClr val="black"/>
              </a:solidFill>
            </a:endParaRPr>
          </a:p>
        </p:txBody>
      </p:sp>
      <p:cxnSp>
        <p:nvCxnSpPr>
          <p:cNvPr id="75" name="曲线连接符 506">
            <a:extLst>
              <a:ext uri="{FF2B5EF4-FFF2-40B4-BE49-F238E27FC236}">
                <a16:creationId xmlns:a16="http://schemas.microsoft.com/office/drawing/2014/main" id="{E382EE3F-6648-4A5D-9198-A25802DEE367}"/>
              </a:ext>
            </a:extLst>
          </p:cNvPr>
          <p:cNvCxnSpPr>
            <a:cxnSpLocks/>
          </p:cNvCxnSpPr>
          <p:nvPr/>
        </p:nvCxnSpPr>
        <p:spPr>
          <a:xfrm rot="5400000">
            <a:off x="6615581" y="4460645"/>
            <a:ext cx="670858" cy="272046"/>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曲线连接符 506">
            <a:extLst>
              <a:ext uri="{FF2B5EF4-FFF2-40B4-BE49-F238E27FC236}">
                <a16:creationId xmlns:a16="http://schemas.microsoft.com/office/drawing/2014/main" id="{6C98780B-B927-422C-A4F2-9E4C78448868}"/>
              </a:ext>
            </a:extLst>
          </p:cNvPr>
          <p:cNvCxnSpPr>
            <a:cxnSpLocks/>
          </p:cNvCxnSpPr>
          <p:nvPr/>
        </p:nvCxnSpPr>
        <p:spPr>
          <a:xfrm rot="16200000" flipH="1">
            <a:off x="6886496" y="4470340"/>
            <a:ext cx="667963" cy="255550"/>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76">
            <a:extLst>
              <a:ext uri="{FF2B5EF4-FFF2-40B4-BE49-F238E27FC236}">
                <a16:creationId xmlns:a16="http://schemas.microsoft.com/office/drawing/2014/main" id="{9D790BF2-B202-497B-8746-77B423F7023D}"/>
              </a:ext>
            </a:extLst>
          </p:cNvPr>
          <p:cNvSpPr/>
          <p:nvPr/>
        </p:nvSpPr>
        <p:spPr>
          <a:xfrm>
            <a:off x="7358857" y="4392489"/>
            <a:ext cx="1354859" cy="461665"/>
          </a:xfrm>
          <a:prstGeom prst="rect">
            <a:avLst/>
          </a:prstGeom>
        </p:spPr>
        <p:txBody>
          <a:bodyPr wrap="none">
            <a:spAutoFit/>
          </a:bodyPr>
          <a:lstStyle/>
          <a:p>
            <a:pPr lvl="0" algn="ctr">
              <a:defRPr/>
            </a:pPr>
            <a:r>
              <a:rPr lang="en-US" altLang="zh-CN" sz="2400" kern="0" dirty="0">
                <a:solidFill>
                  <a:prstClr val="black"/>
                </a:solidFill>
              </a:rPr>
              <a:t>Dispatch </a:t>
            </a:r>
            <a:endParaRPr lang="en-CN" altLang="zh-CN" sz="2400" kern="0" dirty="0">
              <a:solidFill>
                <a:prstClr val="black"/>
              </a:solidFill>
            </a:endParaRPr>
          </a:p>
        </p:txBody>
      </p:sp>
      <p:sp>
        <p:nvSpPr>
          <p:cNvPr id="78" name="矩形 77">
            <a:extLst>
              <a:ext uri="{FF2B5EF4-FFF2-40B4-BE49-F238E27FC236}">
                <a16:creationId xmlns:a16="http://schemas.microsoft.com/office/drawing/2014/main" id="{C41314D0-39D5-4A80-B624-9F1836D44F7C}"/>
              </a:ext>
            </a:extLst>
          </p:cNvPr>
          <p:cNvSpPr/>
          <p:nvPr/>
        </p:nvSpPr>
        <p:spPr>
          <a:xfrm>
            <a:off x="5822337" y="5029246"/>
            <a:ext cx="1398140" cy="461665"/>
          </a:xfrm>
          <a:prstGeom prst="rect">
            <a:avLst/>
          </a:prstGeom>
        </p:spPr>
        <p:txBody>
          <a:bodyPr wrap="none">
            <a:spAutoFit/>
          </a:bodyPr>
          <a:lstStyle/>
          <a:p>
            <a:pPr lvl="0" algn="ctr">
              <a:defRPr/>
            </a:pPr>
            <a:r>
              <a:rPr lang="en-US" altLang="zh-CN" sz="2400" kern="0" dirty="0">
                <a:solidFill>
                  <a:prstClr val="black"/>
                </a:solidFill>
              </a:rPr>
              <a:t>Hardware</a:t>
            </a:r>
            <a:endParaRPr lang="en-CN" altLang="zh-CN" sz="2400" kern="0" dirty="0">
              <a:solidFill>
                <a:prstClr val="black"/>
              </a:solidFill>
            </a:endParaRPr>
          </a:p>
        </p:txBody>
      </p:sp>
      <p:sp>
        <p:nvSpPr>
          <p:cNvPr id="79" name="矩形 78">
            <a:extLst>
              <a:ext uri="{FF2B5EF4-FFF2-40B4-BE49-F238E27FC236}">
                <a16:creationId xmlns:a16="http://schemas.microsoft.com/office/drawing/2014/main" id="{E1740F86-45E8-4CD5-806F-E8500CC95DAD}"/>
              </a:ext>
            </a:extLst>
          </p:cNvPr>
          <p:cNvSpPr/>
          <p:nvPr/>
        </p:nvSpPr>
        <p:spPr>
          <a:xfrm>
            <a:off x="7220477" y="5018359"/>
            <a:ext cx="1398140" cy="461665"/>
          </a:xfrm>
          <a:prstGeom prst="rect">
            <a:avLst/>
          </a:prstGeom>
        </p:spPr>
        <p:txBody>
          <a:bodyPr wrap="none">
            <a:spAutoFit/>
          </a:bodyPr>
          <a:lstStyle/>
          <a:p>
            <a:pPr lvl="0" algn="ctr">
              <a:defRPr/>
            </a:pPr>
            <a:r>
              <a:rPr lang="en-US" altLang="zh-CN" sz="2400" kern="0" dirty="0">
                <a:solidFill>
                  <a:prstClr val="black"/>
                </a:solidFill>
              </a:rPr>
              <a:t>Hardware</a:t>
            </a:r>
            <a:endParaRPr lang="en-CN" altLang="zh-CN" sz="2400" kern="0" dirty="0">
              <a:solidFill>
                <a:prstClr val="black"/>
              </a:solidFill>
            </a:endParaRPr>
          </a:p>
        </p:txBody>
      </p:sp>
    </p:spTree>
    <p:extLst>
      <p:ext uri="{BB962C8B-B14F-4D97-AF65-F5344CB8AC3E}">
        <p14:creationId xmlns:p14="http://schemas.microsoft.com/office/powerpoint/2010/main" val="385342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8A9CB-98F7-45C3-8CE8-F81529572AF8}"/>
              </a:ext>
            </a:extLst>
          </p:cNvPr>
          <p:cNvSpPr>
            <a:spLocks noGrp="1"/>
          </p:cNvSpPr>
          <p:nvPr>
            <p:ph type="title"/>
          </p:nvPr>
        </p:nvSpPr>
        <p:spPr/>
        <p:txBody>
          <a:bodyPr>
            <a:normAutofit/>
          </a:bodyPr>
          <a:lstStyle/>
          <a:p>
            <a:r>
              <a:rPr lang="en-US" altLang="zh-CN" dirty="0"/>
              <a:t>Linux storage stack</a:t>
            </a:r>
            <a:endParaRPr lang="zh-CN" altLang="en-US" dirty="0"/>
          </a:p>
        </p:txBody>
      </p:sp>
      <p:sp>
        <p:nvSpPr>
          <p:cNvPr id="4" name="日期占位符 3">
            <a:extLst>
              <a:ext uri="{FF2B5EF4-FFF2-40B4-BE49-F238E27FC236}">
                <a16:creationId xmlns:a16="http://schemas.microsoft.com/office/drawing/2014/main" id="{B933761A-7BA1-458D-8797-6BA04E225CAC}"/>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30FDF545-839B-485B-A0B8-524462013DE2}"/>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B8C27D9-8ED6-400C-BDCC-EC62CC68F427}"/>
              </a:ext>
            </a:extLst>
          </p:cNvPr>
          <p:cNvSpPr>
            <a:spLocks noGrp="1"/>
          </p:cNvSpPr>
          <p:nvPr>
            <p:ph type="sldNum" sz="quarter" idx="12"/>
          </p:nvPr>
        </p:nvSpPr>
        <p:spPr/>
        <p:txBody>
          <a:bodyPr/>
          <a:lstStyle/>
          <a:p>
            <a:fld id="{9121FD29-422F-4C06-A400-AB8263BE8C66}" type="slidenum">
              <a:rPr lang="zh-CN" altLang="en-US" smtClean="0"/>
              <a:t>7</a:t>
            </a:fld>
            <a:endParaRPr lang="zh-CN" altLang="en-US"/>
          </a:p>
        </p:txBody>
      </p:sp>
      <p:sp>
        <p:nvSpPr>
          <p:cNvPr id="8" name="Rectangle 5">
            <a:extLst>
              <a:ext uri="{FF2B5EF4-FFF2-40B4-BE49-F238E27FC236}">
                <a16:creationId xmlns:a16="http://schemas.microsoft.com/office/drawing/2014/main" id="{2751E5C9-FE4C-4074-9A2D-75059F6F1245}"/>
              </a:ext>
            </a:extLst>
          </p:cNvPr>
          <p:cNvSpPr/>
          <p:nvPr/>
        </p:nvSpPr>
        <p:spPr>
          <a:xfrm>
            <a:off x="693057" y="1799978"/>
            <a:ext cx="4869543" cy="526063"/>
          </a:xfrm>
          <a:prstGeom prst="rect">
            <a:avLst/>
          </a:prstGeom>
          <a:solidFill>
            <a:schemeClr val="accent4">
              <a:lumMod val="20000"/>
              <a:lumOff val="80000"/>
            </a:schemeClr>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Application</a:t>
            </a:r>
          </a:p>
        </p:txBody>
      </p:sp>
      <p:sp>
        <p:nvSpPr>
          <p:cNvPr id="18" name="Rectangle 15">
            <a:extLst>
              <a:ext uri="{FF2B5EF4-FFF2-40B4-BE49-F238E27FC236}">
                <a16:creationId xmlns:a16="http://schemas.microsoft.com/office/drawing/2014/main" id="{9B5B3389-B597-4C9C-A633-5F867427AA15}"/>
              </a:ext>
            </a:extLst>
          </p:cNvPr>
          <p:cNvSpPr/>
          <p:nvPr/>
        </p:nvSpPr>
        <p:spPr>
          <a:xfrm>
            <a:off x="693058" y="4403329"/>
            <a:ext cx="4869542" cy="443171"/>
          </a:xfrm>
          <a:prstGeom prst="rect">
            <a:avLst/>
          </a:prstGeom>
          <a:solidFill>
            <a:srgbClr val="FFD89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D</a:t>
            </a:r>
            <a:r>
              <a:rPr lang="en-CN" sz="2000" dirty="0">
                <a:solidFill>
                  <a:schemeClr val="tx1"/>
                </a:solidFill>
                <a:latin typeface="Arial" panose="020B0604020202020204" pitchFamily="34" charset="0"/>
                <a:cs typeface="Arial" panose="020B0604020202020204" pitchFamily="34" charset="0"/>
              </a:rPr>
              <a:t>evice</a:t>
            </a:r>
          </a:p>
        </p:txBody>
      </p:sp>
      <p:sp>
        <p:nvSpPr>
          <p:cNvPr id="20" name="Up-Down Arrow 21">
            <a:extLst>
              <a:ext uri="{FF2B5EF4-FFF2-40B4-BE49-F238E27FC236}">
                <a16:creationId xmlns:a16="http://schemas.microsoft.com/office/drawing/2014/main" id="{80F075B2-E92A-43BD-881C-DA06F7491D68}"/>
              </a:ext>
            </a:extLst>
          </p:cNvPr>
          <p:cNvSpPr/>
          <p:nvPr/>
        </p:nvSpPr>
        <p:spPr>
          <a:xfrm>
            <a:off x="2876550" y="237365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grpSp>
        <p:nvGrpSpPr>
          <p:cNvPr id="25" name="组合 24">
            <a:extLst>
              <a:ext uri="{FF2B5EF4-FFF2-40B4-BE49-F238E27FC236}">
                <a16:creationId xmlns:a16="http://schemas.microsoft.com/office/drawing/2014/main" id="{9B0FF034-9BF3-474F-A5BC-1518F382EE38}"/>
              </a:ext>
            </a:extLst>
          </p:cNvPr>
          <p:cNvGrpSpPr/>
          <p:nvPr/>
        </p:nvGrpSpPr>
        <p:grpSpPr>
          <a:xfrm>
            <a:off x="693057" y="2773423"/>
            <a:ext cx="4869543" cy="1209853"/>
            <a:chOff x="693057" y="2773423"/>
            <a:chExt cx="4869543" cy="1209853"/>
          </a:xfrm>
        </p:grpSpPr>
        <p:grpSp>
          <p:nvGrpSpPr>
            <p:cNvPr id="24" name="组合 23">
              <a:extLst>
                <a:ext uri="{FF2B5EF4-FFF2-40B4-BE49-F238E27FC236}">
                  <a16:creationId xmlns:a16="http://schemas.microsoft.com/office/drawing/2014/main" id="{EB14C332-CF40-452D-8F57-695FD401F1BE}"/>
                </a:ext>
              </a:extLst>
            </p:cNvPr>
            <p:cNvGrpSpPr/>
            <p:nvPr/>
          </p:nvGrpSpPr>
          <p:grpSpPr>
            <a:xfrm>
              <a:off x="693057" y="2773423"/>
              <a:ext cx="4869543" cy="781759"/>
              <a:chOff x="693057" y="2773423"/>
              <a:chExt cx="4869543" cy="781759"/>
            </a:xfrm>
          </p:grpSpPr>
          <p:grpSp>
            <p:nvGrpSpPr>
              <p:cNvPr id="23" name="组合 22">
                <a:extLst>
                  <a:ext uri="{FF2B5EF4-FFF2-40B4-BE49-F238E27FC236}">
                    <a16:creationId xmlns:a16="http://schemas.microsoft.com/office/drawing/2014/main" id="{E89289DA-FF11-4691-B0FF-8F9CE652E04B}"/>
                  </a:ext>
                </a:extLst>
              </p:cNvPr>
              <p:cNvGrpSpPr/>
              <p:nvPr/>
            </p:nvGrpSpPr>
            <p:grpSpPr>
              <a:xfrm>
                <a:off x="1536700" y="2773423"/>
                <a:ext cx="2895600" cy="781759"/>
                <a:chOff x="1536700" y="2794374"/>
                <a:chExt cx="2895600" cy="781759"/>
              </a:xfrm>
            </p:grpSpPr>
            <p:sp>
              <p:nvSpPr>
                <p:cNvPr id="9" name="Rectangle 6">
                  <a:extLst>
                    <a:ext uri="{FF2B5EF4-FFF2-40B4-BE49-F238E27FC236}">
                      <a16:creationId xmlns:a16="http://schemas.microsoft.com/office/drawing/2014/main" id="{45653647-2C68-48AC-8730-BDF48B263B26}"/>
                    </a:ext>
                  </a:extLst>
                </p:cNvPr>
                <p:cNvSpPr/>
                <p:nvPr/>
              </p:nvSpPr>
              <p:spPr>
                <a:xfrm>
                  <a:off x="1536700" y="2794374"/>
                  <a:ext cx="2895600" cy="349191"/>
                </a:xfrm>
                <a:prstGeom prst="rect">
                  <a:avLst/>
                </a:prstGeom>
                <a:solidFill>
                  <a:srgbClr val="00B0F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VFS</a:t>
                  </a:r>
                </a:p>
              </p:txBody>
            </p:sp>
            <p:grpSp>
              <p:nvGrpSpPr>
                <p:cNvPr id="22" name="组合 21">
                  <a:extLst>
                    <a:ext uri="{FF2B5EF4-FFF2-40B4-BE49-F238E27FC236}">
                      <a16:creationId xmlns:a16="http://schemas.microsoft.com/office/drawing/2014/main" id="{83970FAC-CFF0-432F-A118-A0BB42DAC587}"/>
                    </a:ext>
                  </a:extLst>
                </p:cNvPr>
                <p:cNvGrpSpPr/>
                <p:nvPr/>
              </p:nvGrpSpPr>
              <p:grpSpPr>
                <a:xfrm>
                  <a:off x="1536700" y="3141641"/>
                  <a:ext cx="2895600" cy="434492"/>
                  <a:chOff x="1536700" y="3141641"/>
                  <a:chExt cx="2895600" cy="434492"/>
                </a:xfrm>
              </p:grpSpPr>
              <p:sp>
                <p:nvSpPr>
                  <p:cNvPr id="10" name="Rectangle 7">
                    <a:extLst>
                      <a:ext uri="{FF2B5EF4-FFF2-40B4-BE49-F238E27FC236}">
                        <a16:creationId xmlns:a16="http://schemas.microsoft.com/office/drawing/2014/main" id="{E65A57B4-1FEE-42BE-A02E-3FB536BB3EC6}"/>
                      </a:ext>
                    </a:extLst>
                  </p:cNvPr>
                  <p:cNvSpPr/>
                  <p:nvPr/>
                </p:nvSpPr>
                <p:spPr>
                  <a:xfrm>
                    <a:off x="15367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NFS</a:t>
                    </a:r>
                  </a:p>
                </p:txBody>
              </p:sp>
              <p:sp>
                <p:nvSpPr>
                  <p:cNvPr id="11" name="Rectangle 8">
                    <a:extLst>
                      <a:ext uri="{FF2B5EF4-FFF2-40B4-BE49-F238E27FC236}">
                        <a16:creationId xmlns:a16="http://schemas.microsoft.com/office/drawing/2014/main" id="{D0826D4E-D956-4AB9-AB9F-D9201B335B7E}"/>
                      </a:ext>
                    </a:extLst>
                  </p:cNvPr>
                  <p:cNvSpPr/>
                  <p:nvPr/>
                </p:nvSpPr>
                <p:spPr>
                  <a:xfrm>
                    <a:off x="22479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ext2</a:t>
                    </a:r>
                  </a:p>
                </p:txBody>
              </p:sp>
              <p:sp>
                <p:nvSpPr>
                  <p:cNvPr id="12" name="Rectangle 9">
                    <a:extLst>
                      <a:ext uri="{FF2B5EF4-FFF2-40B4-BE49-F238E27FC236}">
                        <a16:creationId xmlns:a16="http://schemas.microsoft.com/office/drawing/2014/main" id="{DCCD3935-1E38-4FD4-BA0E-4C709859F8C5}"/>
                      </a:ext>
                    </a:extLst>
                  </p:cNvPr>
                  <p:cNvSpPr/>
                  <p:nvPr/>
                </p:nvSpPr>
                <p:spPr>
                  <a:xfrm>
                    <a:off x="2959100" y="3141641"/>
                    <a:ext cx="7112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ext3</a:t>
                    </a:r>
                  </a:p>
                </p:txBody>
              </p:sp>
              <p:sp>
                <p:nvSpPr>
                  <p:cNvPr id="13" name="Rectangle 10">
                    <a:extLst>
                      <a:ext uri="{FF2B5EF4-FFF2-40B4-BE49-F238E27FC236}">
                        <a16:creationId xmlns:a16="http://schemas.microsoft.com/office/drawing/2014/main" id="{C836699A-DDC7-4772-8A13-8A388B695670}"/>
                      </a:ext>
                    </a:extLst>
                  </p:cNvPr>
                  <p:cNvSpPr/>
                  <p:nvPr/>
                </p:nvSpPr>
                <p:spPr>
                  <a:xfrm>
                    <a:off x="3670300" y="3141641"/>
                    <a:ext cx="762000" cy="434492"/>
                  </a:xfrm>
                  <a:prstGeom prst="rect">
                    <a:avLst/>
                  </a:prstGeom>
                  <a:solidFill>
                    <a:schemeClr val="accent5">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ext4</a:t>
                    </a:r>
                  </a:p>
                </p:txBody>
              </p:sp>
            </p:grpSp>
          </p:grpSp>
          <p:sp>
            <p:nvSpPr>
              <p:cNvPr id="14" name="Rectangle 11">
                <a:extLst>
                  <a:ext uri="{FF2B5EF4-FFF2-40B4-BE49-F238E27FC236}">
                    <a16:creationId xmlns:a16="http://schemas.microsoft.com/office/drawing/2014/main" id="{4F51992F-84C8-4A82-9AC1-125942159B46}"/>
                  </a:ext>
                </a:extLst>
              </p:cNvPr>
              <p:cNvSpPr/>
              <p:nvPr/>
            </p:nvSpPr>
            <p:spPr>
              <a:xfrm>
                <a:off x="4432300" y="2773423"/>
                <a:ext cx="1130300"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Arial" panose="020B0604020202020204" pitchFamily="34" charset="0"/>
                    <a:cs typeface="Arial" panose="020B0604020202020204" pitchFamily="34" charset="0"/>
                  </a:rPr>
                  <a:t>Page cache</a:t>
                </a:r>
              </a:p>
            </p:txBody>
          </p:sp>
          <p:sp>
            <p:nvSpPr>
              <p:cNvPr id="21" name="Rectangle 11">
                <a:extLst>
                  <a:ext uri="{FF2B5EF4-FFF2-40B4-BE49-F238E27FC236}">
                    <a16:creationId xmlns:a16="http://schemas.microsoft.com/office/drawing/2014/main" id="{46CC0F48-F288-45F1-B783-F994100AA11D}"/>
                  </a:ext>
                </a:extLst>
              </p:cNvPr>
              <p:cNvSpPr/>
              <p:nvPr/>
            </p:nvSpPr>
            <p:spPr>
              <a:xfrm>
                <a:off x="693057" y="2773423"/>
                <a:ext cx="843643" cy="781759"/>
              </a:xfrm>
              <a:prstGeom prst="rect">
                <a:avLst/>
              </a:prstGeom>
              <a:solidFill>
                <a:schemeClr val="accent4">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rial" panose="020B0604020202020204" pitchFamily="34" charset="0"/>
                    <a:cs typeface="Arial" panose="020B0604020202020204" pitchFamily="34" charset="0"/>
                  </a:rPr>
                  <a:t>Direct I/O</a:t>
                </a:r>
                <a:endParaRPr lang="en-CN" sz="2000" dirty="0">
                  <a:solidFill>
                    <a:schemeClr val="tx1"/>
                  </a:solidFill>
                  <a:latin typeface="Arial" panose="020B0604020202020204" pitchFamily="34" charset="0"/>
                  <a:cs typeface="Arial" panose="020B0604020202020204" pitchFamily="34" charset="0"/>
                </a:endParaRPr>
              </a:p>
            </p:txBody>
          </p:sp>
        </p:grpSp>
        <p:sp>
          <p:nvSpPr>
            <p:cNvPr id="17" name="Rectangle 14">
              <a:extLst>
                <a:ext uri="{FF2B5EF4-FFF2-40B4-BE49-F238E27FC236}">
                  <a16:creationId xmlns:a16="http://schemas.microsoft.com/office/drawing/2014/main" id="{BE7C2265-5B2B-48C2-BBE1-A9F1D7CD96D8}"/>
                </a:ext>
              </a:extLst>
            </p:cNvPr>
            <p:cNvSpPr/>
            <p:nvPr/>
          </p:nvSpPr>
          <p:spPr>
            <a:xfrm>
              <a:off x="693057" y="3540105"/>
              <a:ext cx="4869543" cy="443171"/>
            </a:xfrm>
            <a:prstGeom prst="rect">
              <a:avLst/>
            </a:prstGeom>
            <a:solidFill>
              <a:schemeClr val="accent6">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400" b="1" dirty="0">
                  <a:solidFill>
                    <a:schemeClr val="tx1"/>
                  </a:solidFill>
                  <a:latin typeface="Arial" panose="020B0604020202020204" pitchFamily="34" charset="0"/>
                  <a:cs typeface="Arial" panose="020B0604020202020204" pitchFamily="34" charset="0"/>
                </a:rPr>
                <a:t>Block</a:t>
              </a:r>
              <a:r>
                <a:rPr lang="en-CN" sz="2000" dirty="0">
                  <a:solidFill>
                    <a:schemeClr val="tx1"/>
                  </a:solidFill>
                  <a:latin typeface="Arial" panose="020B0604020202020204" pitchFamily="34" charset="0"/>
                  <a:cs typeface="Arial" panose="020B0604020202020204" pitchFamily="34" charset="0"/>
                </a:rPr>
                <a:t> </a:t>
              </a:r>
              <a:r>
                <a:rPr lang="en-US" altLang="zh-CN" sz="2400" b="1" dirty="0">
                  <a:solidFill>
                    <a:schemeClr val="tx1"/>
                  </a:solidFill>
                  <a:latin typeface="Arial" panose="020B0604020202020204" pitchFamily="34" charset="0"/>
                  <a:cs typeface="Arial" panose="020B0604020202020204" pitchFamily="34" charset="0"/>
                </a:rPr>
                <a:t>Layer</a:t>
              </a:r>
              <a:endParaRPr lang="en-CN" sz="2400" b="1" dirty="0">
                <a:solidFill>
                  <a:schemeClr val="tx1"/>
                </a:solidFill>
                <a:latin typeface="Arial" panose="020B0604020202020204" pitchFamily="34" charset="0"/>
                <a:cs typeface="Arial" panose="020B0604020202020204" pitchFamily="34" charset="0"/>
              </a:endParaRPr>
            </a:p>
          </p:txBody>
        </p:sp>
      </p:grpSp>
      <p:sp>
        <p:nvSpPr>
          <p:cNvPr id="26" name="Up-Down Arrow 21">
            <a:extLst>
              <a:ext uri="{FF2B5EF4-FFF2-40B4-BE49-F238E27FC236}">
                <a16:creationId xmlns:a16="http://schemas.microsoft.com/office/drawing/2014/main" id="{96B4490A-5871-4A33-A08D-D68C99FF0D62}"/>
              </a:ext>
            </a:extLst>
          </p:cNvPr>
          <p:cNvSpPr/>
          <p:nvPr/>
        </p:nvSpPr>
        <p:spPr>
          <a:xfrm>
            <a:off x="2876550" y="4017225"/>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000"/>
          </a:p>
        </p:txBody>
      </p:sp>
      <p:sp>
        <p:nvSpPr>
          <p:cNvPr id="27" name="Rectangle 4">
            <a:extLst>
              <a:ext uri="{FF2B5EF4-FFF2-40B4-BE49-F238E27FC236}">
                <a16:creationId xmlns:a16="http://schemas.microsoft.com/office/drawing/2014/main" id="{43D33635-618F-4338-99E0-E4F6EA1C7371}"/>
              </a:ext>
            </a:extLst>
          </p:cNvPr>
          <p:cNvSpPr/>
          <p:nvPr/>
        </p:nvSpPr>
        <p:spPr>
          <a:xfrm>
            <a:off x="5988051" y="2326040"/>
            <a:ext cx="4396920" cy="2692273"/>
          </a:xfrm>
          <a:prstGeom prst="rect">
            <a:avLst/>
          </a:prstGeom>
          <a:solidFill>
            <a:srgbClr val="E6EAF8"/>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圆角矩形 468">
            <a:extLst>
              <a:ext uri="{FF2B5EF4-FFF2-40B4-BE49-F238E27FC236}">
                <a16:creationId xmlns:a16="http://schemas.microsoft.com/office/drawing/2014/main" id="{DBB3B28E-BB8F-48C3-95C7-94E6D23AE8DF}"/>
              </a:ext>
            </a:extLst>
          </p:cNvPr>
          <p:cNvSpPr/>
          <p:nvPr/>
        </p:nvSpPr>
        <p:spPr>
          <a:xfrm>
            <a:off x="6126371" y="2456072"/>
            <a:ext cx="3087818" cy="1164072"/>
          </a:xfrm>
          <a:prstGeom prst="roundRect">
            <a:avLst/>
          </a:prstGeom>
          <a:noFill/>
          <a:ln w="19050">
            <a:solidFill>
              <a:srgbClr val="F7AD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A9AFF72A-55DF-4368-8588-4F9D1F7C7065}"/>
              </a:ext>
            </a:extLst>
          </p:cNvPr>
          <p:cNvSpPr/>
          <p:nvPr/>
        </p:nvSpPr>
        <p:spPr>
          <a:xfrm>
            <a:off x="7399382" y="2652815"/>
            <a:ext cx="1943161" cy="707886"/>
          </a:xfrm>
          <a:prstGeom prst="rect">
            <a:avLst/>
          </a:prstGeom>
        </p:spPr>
        <p:txBody>
          <a:bodyPr wrap="none">
            <a:spAutoFit/>
          </a:bodyPr>
          <a:lstStyle/>
          <a:p>
            <a:pPr lvl="0" algn="ctr">
              <a:defRPr/>
            </a:pPr>
            <a:r>
              <a:rPr lang="en-US" altLang="zh-CN" sz="2000" kern="0" dirty="0">
                <a:solidFill>
                  <a:prstClr val="black"/>
                </a:solidFill>
              </a:rPr>
              <a:t>Per</a:t>
            </a:r>
            <a:r>
              <a:rPr lang="zh-CN" altLang="en-US" sz="2000" kern="0" dirty="0">
                <a:solidFill>
                  <a:prstClr val="black"/>
                </a:solidFill>
              </a:rPr>
              <a:t> </a:t>
            </a:r>
            <a:r>
              <a:rPr lang="en-US" altLang="zh-CN" sz="2000" kern="0" dirty="0">
                <a:solidFill>
                  <a:prstClr val="black"/>
                </a:solidFill>
              </a:rPr>
              <a:t>Core</a:t>
            </a:r>
            <a:r>
              <a:rPr lang="zh-CN" altLang="en-US" sz="2000" kern="0" dirty="0">
                <a:solidFill>
                  <a:prstClr val="black"/>
                </a:solidFill>
              </a:rPr>
              <a:t> </a:t>
            </a:r>
            <a:endParaRPr lang="en-US" altLang="zh-CN" sz="2000" kern="0" dirty="0">
              <a:solidFill>
                <a:prstClr val="black"/>
              </a:solidFill>
            </a:endParaRPr>
          </a:p>
          <a:p>
            <a:pPr lvl="0" algn="ctr">
              <a:defRPr/>
            </a:pPr>
            <a:r>
              <a:rPr lang="en-US" altLang="zh-CN" sz="2000" kern="0" dirty="0">
                <a:solidFill>
                  <a:prstClr val="black"/>
                </a:solidFill>
              </a:rPr>
              <a:t>Software</a:t>
            </a:r>
            <a:r>
              <a:rPr lang="zh-CN" altLang="en-US" sz="2000" kern="0" dirty="0">
                <a:solidFill>
                  <a:prstClr val="black"/>
                </a:solidFill>
              </a:rPr>
              <a:t> </a:t>
            </a:r>
            <a:r>
              <a:rPr lang="en-US" altLang="zh-CN" sz="2000" kern="0" dirty="0">
                <a:solidFill>
                  <a:prstClr val="black"/>
                </a:solidFill>
              </a:rPr>
              <a:t>Queues</a:t>
            </a:r>
            <a:endParaRPr lang="en-CN" altLang="zh-CN" sz="2000" kern="0" dirty="0">
              <a:solidFill>
                <a:prstClr val="black"/>
              </a:solidFill>
            </a:endParaRPr>
          </a:p>
        </p:txBody>
      </p:sp>
      <p:grpSp>
        <p:nvGrpSpPr>
          <p:cNvPr id="31" name="组合 30">
            <a:extLst>
              <a:ext uri="{FF2B5EF4-FFF2-40B4-BE49-F238E27FC236}">
                <a16:creationId xmlns:a16="http://schemas.microsoft.com/office/drawing/2014/main" id="{590CC886-64E0-40DD-AAAE-5E5A4B82F96E}"/>
              </a:ext>
            </a:extLst>
          </p:cNvPr>
          <p:cNvGrpSpPr/>
          <p:nvPr/>
        </p:nvGrpSpPr>
        <p:grpSpPr>
          <a:xfrm>
            <a:off x="6294237" y="2615210"/>
            <a:ext cx="1130421" cy="781326"/>
            <a:chOff x="3543976" y="1765319"/>
            <a:chExt cx="1130421" cy="781326"/>
          </a:xfrm>
        </p:grpSpPr>
        <p:grpSp>
          <p:nvGrpSpPr>
            <p:cNvPr id="32" name="组合 31">
              <a:extLst>
                <a:ext uri="{FF2B5EF4-FFF2-40B4-BE49-F238E27FC236}">
                  <a16:creationId xmlns:a16="http://schemas.microsoft.com/office/drawing/2014/main" id="{0C79CD49-E8F0-412F-970D-7C5DC0E27AB5}"/>
                </a:ext>
              </a:extLst>
            </p:cNvPr>
            <p:cNvGrpSpPr/>
            <p:nvPr/>
          </p:nvGrpSpPr>
          <p:grpSpPr>
            <a:xfrm>
              <a:off x="3543976" y="1765319"/>
              <a:ext cx="194784" cy="781326"/>
              <a:chOff x="4052578" y="2056046"/>
              <a:chExt cx="194784" cy="781326"/>
            </a:xfrm>
          </p:grpSpPr>
          <p:sp>
            <p:nvSpPr>
              <p:cNvPr id="44" name="圆角矩形 7">
                <a:extLst>
                  <a:ext uri="{FF2B5EF4-FFF2-40B4-BE49-F238E27FC236}">
                    <a16:creationId xmlns:a16="http://schemas.microsoft.com/office/drawing/2014/main" id="{EF734EB1-A633-43BA-B3AE-5FED122A9416}"/>
                  </a:ext>
                </a:extLst>
              </p:cNvPr>
              <p:cNvSpPr/>
              <p:nvPr/>
            </p:nvSpPr>
            <p:spPr>
              <a:xfrm>
                <a:off x="4052578" y="205604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圆角矩形 471">
                <a:extLst>
                  <a:ext uri="{FF2B5EF4-FFF2-40B4-BE49-F238E27FC236}">
                    <a16:creationId xmlns:a16="http://schemas.microsoft.com/office/drawing/2014/main" id="{4F28CF2C-7F67-4E2F-9442-24ABA5EB58F5}"/>
                  </a:ext>
                </a:extLst>
              </p:cNvPr>
              <p:cNvSpPr/>
              <p:nvPr/>
            </p:nvSpPr>
            <p:spPr>
              <a:xfrm>
                <a:off x="4052578" y="225278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圆角矩形 472">
                <a:extLst>
                  <a:ext uri="{FF2B5EF4-FFF2-40B4-BE49-F238E27FC236}">
                    <a16:creationId xmlns:a16="http://schemas.microsoft.com/office/drawing/2014/main" id="{368C84F8-D663-47C1-A6ED-CDA5864685D6}"/>
                  </a:ext>
                </a:extLst>
              </p:cNvPr>
              <p:cNvSpPr/>
              <p:nvPr/>
            </p:nvSpPr>
            <p:spPr>
              <a:xfrm>
                <a:off x="4052578" y="2449531"/>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sp>
            <p:nvSpPr>
              <p:cNvPr id="47" name="圆角矩形 473">
                <a:extLst>
                  <a:ext uri="{FF2B5EF4-FFF2-40B4-BE49-F238E27FC236}">
                    <a16:creationId xmlns:a16="http://schemas.microsoft.com/office/drawing/2014/main" id="{E3635EE3-62D5-4C69-A2AC-D2801CBDA92B}"/>
                  </a:ext>
                </a:extLst>
              </p:cNvPr>
              <p:cNvSpPr/>
              <p:nvPr/>
            </p:nvSpPr>
            <p:spPr>
              <a:xfrm>
                <a:off x="4052578" y="2642587"/>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grpSp>
        <p:grpSp>
          <p:nvGrpSpPr>
            <p:cNvPr id="33" name="组合 32">
              <a:extLst>
                <a:ext uri="{FF2B5EF4-FFF2-40B4-BE49-F238E27FC236}">
                  <a16:creationId xmlns:a16="http://schemas.microsoft.com/office/drawing/2014/main" id="{6F2565E2-49FE-4F74-B759-AF1244013AA4}"/>
                </a:ext>
              </a:extLst>
            </p:cNvPr>
            <p:cNvGrpSpPr/>
            <p:nvPr/>
          </p:nvGrpSpPr>
          <p:grpSpPr>
            <a:xfrm>
              <a:off x="3856007" y="1765319"/>
              <a:ext cx="194784" cy="781326"/>
              <a:chOff x="4052578" y="2056046"/>
              <a:chExt cx="194784" cy="781326"/>
            </a:xfrm>
          </p:grpSpPr>
          <p:sp>
            <p:nvSpPr>
              <p:cNvPr id="40" name="圆角矩形 476">
                <a:extLst>
                  <a:ext uri="{FF2B5EF4-FFF2-40B4-BE49-F238E27FC236}">
                    <a16:creationId xmlns:a16="http://schemas.microsoft.com/office/drawing/2014/main" id="{AC0F5375-AA3E-459E-ADD3-EC63FB5DD5D1}"/>
                  </a:ext>
                </a:extLst>
              </p:cNvPr>
              <p:cNvSpPr/>
              <p:nvPr/>
            </p:nvSpPr>
            <p:spPr>
              <a:xfrm>
                <a:off x="4052578" y="205604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圆角矩形 477">
                <a:extLst>
                  <a:ext uri="{FF2B5EF4-FFF2-40B4-BE49-F238E27FC236}">
                    <a16:creationId xmlns:a16="http://schemas.microsoft.com/office/drawing/2014/main" id="{34132B1B-8060-442C-AD79-66F1E1F04090}"/>
                  </a:ext>
                </a:extLst>
              </p:cNvPr>
              <p:cNvSpPr/>
              <p:nvPr/>
            </p:nvSpPr>
            <p:spPr>
              <a:xfrm>
                <a:off x="4052578" y="225278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圆角矩形 478">
                <a:extLst>
                  <a:ext uri="{FF2B5EF4-FFF2-40B4-BE49-F238E27FC236}">
                    <a16:creationId xmlns:a16="http://schemas.microsoft.com/office/drawing/2014/main" id="{04E97B16-1B28-4B89-87B4-A3CC7A896624}"/>
                  </a:ext>
                </a:extLst>
              </p:cNvPr>
              <p:cNvSpPr/>
              <p:nvPr/>
            </p:nvSpPr>
            <p:spPr>
              <a:xfrm>
                <a:off x="4052578" y="2449531"/>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sp>
            <p:nvSpPr>
              <p:cNvPr id="43" name="圆角矩形 479">
                <a:extLst>
                  <a:ext uri="{FF2B5EF4-FFF2-40B4-BE49-F238E27FC236}">
                    <a16:creationId xmlns:a16="http://schemas.microsoft.com/office/drawing/2014/main" id="{8B1FBC36-B0ED-48B0-A2F1-06F45BD076E0}"/>
                  </a:ext>
                </a:extLst>
              </p:cNvPr>
              <p:cNvSpPr/>
              <p:nvPr/>
            </p:nvSpPr>
            <p:spPr>
              <a:xfrm>
                <a:off x="4052578" y="2642587"/>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grpSp>
        <p:grpSp>
          <p:nvGrpSpPr>
            <p:cNvPr id="34" name="组合 33">
              <a:extLst>
                <a:ext uri="{FF2B5EF4-FFF2-40B4-BE49-F238E27FC236}">
                  <a16:creationId xmlns:a16="http://schemas.microsoft.com/office/drawing/2014/main" id="{A0B43BCB-2831-48EA-9FCA-858A5E0413DD}"/>
                </a:ext>
              </a:extLst>
            </p:cNvPr>
            <p:cNvGrpSpPr/>
            <p:nvPr/>
          </p:nvGrpSpPr>
          <p:grpSpPr>
            <a:xfrm>
              <a:off x="4479613" y="1765319"/>
              <a:ext cx="194784" cy="781326"/>
              <a:chOff x="4052578" y="2056046"/>
              <a:chExt cx="194784" cy="781326"/>
            </a:xfrm>
          </p:grpSpPr>
          <p:sp>
            <p:nvSpPr>
              <p:cNvPr id="36" name="圆角矩形 481">
                <a:extLst>
                  <a:ext uri="{FF2B5EF4-FFF2-40B4-BE49-F238E27FC236}">
                    <a16:creationId xmlns:a16="http://schemas.microsoft.com/office/drawing/2014/main" id="{FB459842-7408-4C70-9200-0888F6328F0C}"/>
                  </a:ext>
                </a:extLst>
              </p:cNvPr>
              <p:cNvSpPr/>
              <p:nvPr/>
            </p:nvSpPr>
            <p:spPr>
              <a:xfrm>
                <a:off x="4052578" y="205604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37" name="圆角矩形 482">
                <a:extLst>
                  <a:ext uri="{FF2B5EF4-FFF2-40B4-BE49-F238E27FC236}">
                    <a16:creationId xmlns:a16="http://schemas.microsoft.com/office/drawing/2014/main" id="{3875982E-E14E-4A8D-B4F5-0D61877412EF}"/>
                  </a:ext>
                </a:extLst>
              </p:cNvPr>
              <p:cNvSpPr/>
              <p:nvPr/>
            </p:nvSpPr>
            <p:spPr>
              <a:xfrm>
                <a:off x="4052578" y="2252786"/>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38" name="圆角矩形 483">
                <a:extLst>
                  <a:ext uri="{FF2B5EF4-FFF2-40B4-BE49-F238E27FC236}">
                    <a16:creationId xmlns:a16="http://schemas.microsoft.com/office/drawing/2014/main" id="{F278D3F4-177D-4F24-A993-BEA4B5A21ABE}"/>
                  </a:ext>
                </a:extLst>
              </p:cNvPr>
              <p:cNvSpPr/>
              <p:nvPr/>
            </p:nvSpPr>
            <p:spPr>
              <a:xfrm>
                <a:off x="4052578" y="2449531"/>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sp>
            <p:nvSpPr>
              <p:cNvPr id="39" name="圆角矩形 484">
                <a:extLst>
                  <a:ext uri="{FF2B5EF4-FFF2-40B4-BE49-F238E27FC236}">
                    <a16:creationId xmlns:a16="http://schemas.microsoft.com/office/drawing/2014/main" id="{8335CC4B-C766-4F81-A4B2-0BF32AAAAE05}"/>
                  </a:ext>
                </a:extLst>
              </p:cNvPr>
              <p:cNvSpPr/>
              <p:nvPr/>
            </p:nvSpPr>
            <p:spPr>
              <a:xfrm>
                <a:off x="4052578" y="2642587"/>
                <a:ext cx="194784" cy="19478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35" name="Rectangle 6">
              <a:extLst>
                <a:ext uri="{FF2B5EF4-FFF2-40B4-BE49-F238E27FC236}">
                  <a16:creationId xmlns:a16="http://schemas.microsoft.com/office/drawing/2014/main" id="{918417AB-0567-4AED-A45B-5BCC4C953729}"/>
                </a:ext>
              </a:extLst>
            </p:cNvPr>
            <p:cNvSpPr/>
            <p:nvPr/>
          </p:nvSpPr>
          <p:spPr>
            <a:xfrm>
              <a:off x="3953399" y="2069480"/>
              <a:ext cx="599921" cy="17668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mn-ea"/>
                  <a:cs typeface="+mn-cs"/>
                </a:rPr>
                <a:t>···</a:t>
              </a:r>
              <a:endParaRPr kumimoji="0" lang="en-CN"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9" name="圆角矩形 487">
            <a:extLst>
              <a:ext uri="{FF2B5EF4-FFF2-40B4-BE49-F238E27FC236}">
                <a16:creationId xmlns:a16="http://schemas.microsoft.com/office/drawing/2014/main" id="{D4E64B78-D37F-4E29-A335-54D5FF706168}"/>
              </a:ext>
            </a:extLst>
          </p:cNvPr>
          <p:cNvSpPr/>
          <p:nvPr/>
        </p:nvSpPr>
        <p:spPr>
          <a:xfrm>
            <a:off x="6144000" y="3722388"/>
            <a:ext cx="3087818" cy="1164072"/>
          </a:xfrm>
          <a:prstGeom prst="roundRect">
            <a:avLst/>
          </a:prstGeom>
          <a:noFill/>
          <a:ln w="19050">
            <a:solidFill>
              <a:srgbClr val="F7AD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0" name="组合 49">
            <a:extLst>
              <a:ext uri="{FF2B5EF4-FFF2-40B4-BE49-F238E27FC236}">
                <a16:creationId xmlns:a16="http://schemas.microsoft.com/office/drawing/2014/main" id="{B4ABA32F-7802-4FB9-82A7-C5A2D431EA71}"/>
              </a:ext>
            </a:extLst>
          </p:cNvPr>
          <p:cNvGrpSpPr/>
          <p:nvPr/>
        </p:nvGrpSpPr>
        <p:grpSpPr>
          <a:xfrm>
            <a:off x="6431615" y="3926978"/>
            <a:ext cx="194784" cy="781326"/>
            <a:chOff x="4052578" y="2056046"/>
            <a:chExt cx="194784" cy="781326"/>
          </a:xfrm>
        </p:grpSpPr>
        <p:sp>
          <p:nvSpPr>
            <p:cNvPr id="51" name="圆角矩形 501">
              <a:extLst>
                <a:ext uri="{FF2B5EF4-FFF2-40B4-BE49-F238E27FC236}">
                  <a16:creationId xmlns:a16="http://schemas.microsoft.com/office/drawing/2014/main" id="{DD24C8ED-A9CD-46DB-AC81-A52B81D7DC9D}"/>
                </a:ext>
              </a:extLst>
            </p:cNvPr>
            <p:cNvSpPr/>
            <p:nvPr/>
          </p:nvSpPr>
          <p:spPr>
            <a:xfrm>
              <a:off x="4052578" y="205604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52" name="圆角矩形 502">
              <a:extLst>
                <a:ext uri="{FF2B5EF4-FFF2-40B4-BE49-F238E27FC236}">
                  <a16:creationId xmlns:a16="http://schemas.microsoft.com/office/drawing/2014/main" id="{F0BFA843-0CA9-4346-B10D-07C3D12C9FA0}"/>
                </a:ext>
              </a:extLst>
            </p:cNvPr>
            <p:cNvSpPr/>
            <p:nvPr/>
          </p:nvSpPr>
          <p:spPr>
            <a:xfrm>
              <a:off x="4052578" y="225278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53" name="圆角矩形 503">
              <a:extLst>
                <a:ext uri="{FF2B5EF4-FFF2-40B4-BE49-F238E27FC236}">
                  <a16:creationId xmlns:a16="http://schemas.microsoft.com/office/drawing/2014/main" id="{7F5E8EC6-7C0C-474F-8490-B944A9BB49A5}"/>
                </a:ext>
              </a:extLst>
            </p:cNvPr>
            <p:cNvSpPr/>
            <p:nvPr/>
          </p:nvSpPr>
          <p:spPr>
            <a:xfrm>
              <a:off x="4052578" y="2449531"/>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2000" dirty="0"/>
            </a:p>
          </p:txBody>
        </p:sp>
        <p:sp>
          <p:nvSpPr>
            <p:cNvPr id="54" name="圆角矩形 504">
              <a:extLst>
                <a:ext uri="{FF2B5EF4-FFF2-40B4-BE49-F238E27FC236}">
                  <a16:creationId xmlns:a16="http://schemas.microsoft.com/office/drawing/2014/main" id="{3FC43652-1049-4136-BD04-1466857BC644}"/>
                </a:ext>
              </a:extLst>
            </p:cNvPr>
            <p:cNvSpPr/>
            <p:nvPr/>
          </p:nvSpPr>
          <p:spPr>
            <a:xfrm>
              <a:off x="4052578" y="2642587"/>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2000" dirty="0"/>
            </a:p>
          </p:txBody>
        </p:sp>
      </p:grpSp>
      <p:grpSp>
        <p:nvGrpSpPr>
          <p:cNvPr id="55" name="组合 54">
            <a:extLst>
              <a:ext uri="{FF2B5EF4-FFF2-40B4-BE49-F238E27FC236}">
                <a16:creationId xmlns:a16="http://schemas.microsoft.com/office/drawing/2014/main" id="{8B3C902A-FFBC-42AD-A5D8-335C6258CAF2}"/>
              </a:ext>
            </a:extLst>
          </p:cNvPr>
          <p:cNvGrpSpPr/>
          <p:nvPr/>
        </p:nvGrpSpPr>
        <p:grpSpPr>
          <a:xfrm>
            <a:off x="7229874" y="3932429"/>
            <a:ext cx="194784" cy="781326"/>
            <a:chOff x="4052578" y="2056046"/>
            <a:chExt cx="194784" cy="781326"/>
          </a:xfrm>
        </p:grpSpPr>
        <p:sp>
          <p:nvSpPr>
            <p:cNvPr id="56" name="圆角矩形 497">
              <a:extLst>
                <a:ext uri="{FF2B5EF4-FFF2-40B4-BE49-F238E27FC236}">
                  <a16:creationId xmlns:a16="http://schemas.microsoft.com/office/drawing/2014/main" id="{3D46E185-88ED-4FAF-90C9-782FF86F4208}"/>
                </a:ext>
              </a:extLst>
            </p:cNvPr>
            <p:cNvSpPr/>
            <p:nvPr/>
          </p:nvSpPr>
          <p:spPr>
            <a:xfrm>
              <a:off x="4052578" y="205604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圆角矩形 498">
              <a:extLst>
                <a:ext uri="{FF2B5EF4-FFF2-40B4-BE49-F238E27FC236}">
                  <a16:creationId xmlns:a16="http://schemas.microsoft.com/office/drawing/2014/main" id="{920AFFB0-A363-4623-8C48-BE8DD59B9348}"/>
                </a:ext>
              </a:extLst>
            </p:cNvPr>
            <p:cNvSpPr/>
            <p:nvPr/>
          </p:nvSpPr>
          <p:spPr>
            <a:xfrm>
              <a:off x="4052578" y="2252786"/>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圆角矩形 499">
              <a:extLst>
                <a:ext uri="{FF2B5EF4-FFF2-40B4-BE49-F238E27FC236}">
                  <a16:creationId xmlns:a16="http://schemas.microsoft.com/office/drawing/2014/main" id="{8AD6711A-6FCE-42C6-B90F-CE6726C53EA0}"/>
                </a:ext>
              </a:extLst>
            </p:cNvPr>
            <p:cNvSpPr/>
            <p:nvPr/>
          </p:nvSpPr>
          <p:spPr>
            <a:xfrm>
              <a:off x="4052578" y="2449531"/>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sp>
          <p:nvSpPr>
            <p:cNvPr id="59" name="圆角矩形 500">
              <a:extLst>
                <a:ext uri="{FF2B5EF4-FFF2-40B4-BE49-F238E27FC236}">
                  <a16:creationId xmlns:a16="http://schemas.microsoft.com/office/drawing/2014/main" id="{5B19B18B-3FEC-4B7D-8FC5-5745D4EF0460}"/>
                </a:ext>
              </a:extLst>
            </p:cNvPr>
            <p:cNvSpPr/>
            <p:nvPr/>
          </p:nvSpPr>
          <p:spPr>
            <a:xfrm>
              <a:off x="4052578" y="2642587"/>
              <a:ext cx="194784" cy="1947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60" name="矩形 59">
            <a:extLst>
              <a:ext uri="{FF2B5EF4-FFF2-40B4-BE49-F238E27FC236}">
                <a16:creationId xmlns:a16="http://schemas.microsoft.com/office/drawing/2014/main" id="{C24DBF8D-A43D-4840-AC67-632D0E93006E}"/>
              </a:ext>
            </a:extLst>
          </p:cNvPr>
          <p:cNvSpPr/>
          <p:nvPr/>
        </p:nvSpPr>
        <p:spPr>
          <a:xfrm>
            <a:off x="7393481" y="3939411"/>
            <a:ext cx="1928734" cy="707886"/>
          </a:xfrm>
          <a:prstGeom prst="rect">
            <a:avLst/>
          </a:prstGeom>
        </p:spPr>
        <p:txBody>
          <a:bodyPr wrap="none">
            <a:spAutoFit/>
          </a:bodyPr>
          <a:lstStyle/>
          <a:p>
            <a:pPr lvl="0" algn="ctr">
              <a:defRPr/>
            </a:pPr>
            <a:r>
              <a:rPr lang="en-US" altLang="zh-CN" sz="2000" kern="0" dirty="0">
                <a:solidFill>
                  <a:prstClr val="black"/>
                </a:solidFill>
              </a:rPr>
              <a:t>Hardware</a:t>
            </a:r>
          </a:p>
          <a:p>
            <a:pPr lvl="0" algn="ctr">
              <a:defRPr/>
            </a:pPr>
            <a:r>
              <a:rPr lang="en-US" altLang="zh-CN" sz="2000" kern="0" dirty="0">
                <a:solidFill>
                  <a:prstClr val="black"/>
                </a:solidFill>
              </a:rPr>
              <a:t>Dispatch</a:t>
            </a:r>
            <a:r>
              <a:rPr lang="zh-CN" altLang="en-US" sz="2000" kern="0" dirty="0">
                <a:solidFill>
                  <a:prstClr val="black"/>
                </a:solidFill>
              </a:rPr>
              <a:t> </a:t>
            </a:r>
            <a:r>
              <a:rPr lang="en-US" altLang="zh-CN" sz="2000" kern="0" dirty="0">
                <a:solidFill>
                  <a:prstClr val="black"/>
                </a:solidFill>
              </a:rPr>
              <a:t>Queues</a:t>
            </a:r>
          </a:p>
        </p:txBody>
      </p:sp>
      <p:cxnSp>
        <p:nvCxnSpPr>
          <p:cNvPr id="61" name="曲线连接符 13">
            <a:extLst>
              <a:ext uri="{FF2B5EF4-FFF2-40B4-BE49-F238E27FC236}">
                <a16:creationId xmlns:a16="http://schemas.microsoft.com/office/drawing/2014/main" id="{7DD7DAC0-9D95-4B74-A073-039DE6255ABB}"/>
              </a:ext>
            </a:extLst>
          </p:cNvPr>
          <p:cNvCxnSpPr>
            <a:stCxn id="47" idx="2"/>
            <a:endCxn id="51" idx="0"/>
          </p:cNvCxnSpPr>
          <p:nvPr/>
        </p:nvCxnSpPr>
        <p:spPr>
          <a:xfrm rot="16200000" flipH="1">
            <a:off x="6195097" y="3593068"/>
            <a:ext cx="530442" cy="137378"/>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曲线连接符 506">
            <a:extLst>
              <a:ext uri="{FF2B5EF4-FFF2-40B4-BE49-F238E27FC236}">
                <a16:creationId xmlns:a16="http://schemas.microsoft.com/office/drawing/2014/main" id="{0D06A8F5-BBAC-4BE3-BE5D-0DC4802A984C}"/>
              </a:ext>
            </a:extLst>
          </p:cNvPr>
          <p:cNvCxnSpPr>
            <a:cxnSpLocks/>
            <a:stCxn id="43" idx="2"/>
            <a:endCxn id="51" idx="0"/>
          </p:cNvCxnSpPr>
          <p:nvPr/>
        </p:nvCxnSpPr>
        <p:spPr>
          <a:xfrm rot="5400000">
            <a:off x="6351113" y="3574431"/>
            <a:ext cx="530442" cy="17465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17">
            <a:extLst>
              <a:ext uri="{FF2B5EF4-FFF2-40B4-BE49-F238E27FC236}">
                <a16:creationId xmlns:a16="http://schemas.microsoft.com/office/drawing/2014/main" id="{59D33AF4-AB79-4441-845A-88951C3EA4D3}"/>
              </a:ext>
            </a:extLst>
          </p:cNvPr>
          <p:cNvCxnSpPr>
            <a:stCxn id="39" idx="2"/>
            <a:endCxn id="56" idx="0"/>
          </p:cNvCxnSpPr>
          <p:nvPr/>
        </p:nvCxnSpPr>
        <p:spPr>
          <a:xfrm>
            <a:off x="7327266" y="3396536"/>
            <a:ext cx="0" cy="535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
            <a:extLst>
              <a:ext uri="{FF2B5EF4-FFF2-40B4-BE49-F238E27FC236}">
                <a16:creationId xmlns:a16="http://schemas.microsoft.com/office/drawing/2014/main" id="{C6E314A9-85D8-4858-8105-CA3BFCA4F000}"/>
              </a:ext>
            </a:extLst>
          </p:cNvPr>
          <p:cNvSpPr/>
          <p:nvPr/>
        </p:nvSpPr>
        <p:spPr>
          <a:xfrm>
            <a:off x="6629953" y="4213554"/>
            <a:ext cx="599921" cy="17668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mn-ea"/>
                <a:cs typeface="+mn-cs"/>
              </a:rPr>
              <a:t>···</a:t>
            </a:r>
            <a:endParaRPr kumimoji="0" lang="en-CN"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左大括号 2">
            <a:extLst>
              <a:ext uri="{FF2B5EF4-FFF2-40B4-BE49-F238E27FC236}">
                <a16:creationId xmlns:a16="http://schemas.microsoft.com/office/drawing/2014/main" id="{DA149909-A4FC-43A1-B9AB-59820787817C}"/>
              </a:ext>
            </a:extLst>
          </p:cNvPr>
          <p:cNvSpPr/>
          <p:nvPr/>
        </p:nvSpPr>
        <p:spPr>
          <a:xfrm>
            <a:off x="5726236" y="2270131"/>
            <a:ext cx="153427" cy="28979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a:p>
        </p:txBody>
      </p:sp>
    </p:spTree>
    <p:extLst>
      <p:ext uri="{BB962C8B-B14F-4D97-AF65-F5344CB8AC3E}">
        <p14:creationId xmlns:p14="http://schemas.microsoft.com/office/powerpoint/2010/main" val="67272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8B1E8-E540-4B10-8221-6162A91E3806}"/>
              </a:ext>
            </a:extLst>
          </p:cNvPr>
          <p:cNvSpPr>
            <a:spLocks noGrp="1"/>
          </p:cNvSpPr>
          <p:nvPr>
            <p:ph type="title"/>
          </p:nvPr>
        </p:nvSpPr>
        <p:spPr/>
        <p:txBody>
          <a:bodyPr>
            <a:normAutofit/>
          </a:bodyPr>
          <a:lstStyle/>
          <a:p>
            <a:r>
              <a:rPr lang="en-US" altLang="zh-CN" dirty="0"/>
              <a:t>Polling-based storage stacks:</a:t>
            </a:r>
            <a:r>
              <a:rPr lang="zh-CN" altLang="en-US" dirty="0"/>
              <a:t> </a:t>
            </a:r>
            <a:r>
              <a:rPr lang="en-US" altLang="zh-CN" dirty="0"/>
              <a:t>SPDK</a:t>
            </a:r>
            <a:endParaRPr lang="zh-CN" altLang="en-US" dirty="0"/>
          </a:p>
        </p:txBody>
      </p:sp>
      <p:sp>
        <p:nvSpPr>
          <p:cNvPr id="4" name="日期占位符 3">
            <a:extLst>
              <a:ext uri="{FF2B5EF4-FFF2-40B4-BE49-F238E27FC236}">
                <a16:creationId xmlns:a16="http://schemas.microsoft.com/office/drawing/2014/main" id="{1EE49715-8661-47DA-AC95-AD8FC5EA838A}"/>
              </a:ext>
            </a:extLst>
          </p:cNvPr>
          <p:cNvSpPr>
            <a:spLocks noGrp="1"/>
          </p:cNvSpPr>
          <p:nvPr>
            <p:ph type="dt" sz="half" idx="10"/>
          </p:nvPr>
        </p:nvSpPr>
        <p:spPr/>
        <p:txBody>
          <a:bodyPr/>
          <a:lstStyle/>
          <a:p>
            <a:fld id="{6FF1AEA0-AC91-465D-8F90-FBA394D73BF0}" type="datetime1">
              <a:rPr lang="zh-CN" altLang="en-US" smtClean="0"/>
              <a:t>2021/9/8</a:t>
            </a:fld>
            <a:endParaRPr lang="zh-CN" altLang="en-US"/>
          </a:p>
        </p:txBody>
      </p:sp>
      <p:sp>
        <p:nvSpPr>
          <p:cNvPr id="5" name="页脚占位符 4">
            <a:extLst>
              <a:ext uri="{FF2B5EF4-FFF2-40B4-BE49-F238E27FC236}">
                <a16:creationId xmlns:a16="http://schemas.microsoft.com/office/drawing/2014/main" id="{2392253D-50B7-42FB-AFD0-4FBB84FD73F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8DE4C6D-B44F-45FE-B42A-8A2FE6CE0E62}"/>
              </a:ext>
            </a:extLst>
          </p:cNvPr>
          <p:cNvSpPr>
            <a:spLocks noGrp="1"/>
          </p:cNvSpPr>
          <p:nvPr>
            <p:ph type="sldNum" sz="quarter" idx="12"/>
          </p:nvPr>
        </p:nvSpPr>
        <p:spPr/>
        <p:txBody>
          <a:bodyPr/>
          <a:lstStyle/>
          <a:p>
            <a:fld id="{9121FD29-422F-4C06-A400-AB8263BE8C66}" type="slidenum">
              <a:rPr lang="zh-CN" altLang="en-US" smtClean="0"/>
              <a:t>8</a:t>
            </a:fld>
            <a:endParaRPr lang="zh-CN" altLang="en-US"/>
          </a:p>
        </p:txBody>
      </p:sp>
      <p:grpSp>
        <p:nvGrpSpPr>
          <p:cNvPr id="7" name="Group 31">
            <a:extLst>
              <a:ext uri="{FF2B5EF4-FFF2-40B4-BE49-F238E27FC236}">
                <a16:creationId xmlns:a16="http://schemas.microsoft.com/office/drawing/2014/main" id="{EF4C1037-1D35-4F03-8E07-C0F66CF2677F}"/>
              </a:ext>
            </a:extLst>
          </p:cNvPr>
          <p:cNvGrpSpPr/>
          <p:nvPr/>
        </p:nvGrpSpPr>
        <p:grpSpPr>
          <a:xfrm>
            <a:off x="1142885" y="1789648"/>
            <a:ext cx="2895715" cy="2075458"/>
            <a:chOff x="1630983" y="3020386"/>
            <a:chExt cx="2895715" cy="2075458"/>
          </a:xfrm>
        </p:grpSpPr>
        <p:sp>
          <p:nvSpPr>
            <p:cNvPr id="8" name="Rectangle 32">
              <a:extLst>
                <a:ext uri="{FF2B5EF4-FFF2-40B4-BE49-F238E27FC236}">
                  <a16:creationId xmlns:a16="http://schemas.microsoft.com/office/drawing/2014/main" id="{7BE8C5D7-68C7-4F42-B533-0DC5502FAF6C}"/>
                </a:ext>
              </a:extLst>
            </p:cNvPr>
            <p:cNvSpPr/>
            <p:nvPr/>
          </p:nvSpPr>
          <p:spPr>
            <a:xfrm>
              <a:off x="1631098" y="3020386"/>
              <a:ext cx="2895600" cy="526063"/>
            </a:xfrm>
            <a:prstGeom prst="rect">
              <a:avLst/>
            </a:prstGeom>
            <a:solidFill>
              <a:schemeClr val="accent4">
                <a:lumMod val="20000"/>
                <a:lumOff val="80000"/>
              </a:schemeClr>
            </a:solid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latin typeface="Arial" panose="020B0604020202020204" pitchFamily="34" charset="0"/>
                  <a:cs typeface="Arial" panose="020B0604020202020204" pitchFamily="34" charset="0"/>
                </a:rPr>
                <a:t>Application</a:t>
              </a:r>
            </a:p>
          </p:txBody>
        </p:sp>
        <p:sp>
          <p:nvSpPr>
            <p:cNvPr id="9" name="Rectangle 41">
              <a:extLst>
                <a:ext uri="{FF2B5EF4-FFF2-40B4-BE49-F238E27FC236}">
                  <a16:creationId xmlns:a16="http://schemas.microsoft.com/office/drawing/2014/main" id="{6701A3A4-F420-4E3A-A760-8D90DF0B5358}"/>
                </a:ext>
              </a:extLst>
            </p:cNvPr>
            <p:cNvSpPr/>
            <p:nvPr/>
          </p:nvSpPr>
          <p:spPr>
            <a:xfrm>
              <a:off x="1630984" y="3868504"/>
              <a:ext cx="2895600" cy="434492"/>
            </a:xfrm>
            <a:prstGeom prst="rect">
              <a:avLst/>
            </a:prstGeom>
            <a:solidFill>
              <a:schemeClr val="accent6">
                <a:lumMod val="20000"/>
                <a:lumOff val="8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latin typeface="Arial" panose="020B0604020202020204" pitchFamily="34" charset="0"/>
                  <a:cs typeface="Arial" panose="020B0604020202020204" pitchFamily="34" charset="0"/>
                </a:rPr>
                <a:t>SPDK driver</a:t>
              </a:r>
            </a:p>
          </p:txBody>
        </p:sp>
        <p:sp>
          <p:nvSpPr>
            <p:cNvPr id="10" name="Rectangle 42">
              <a:extLst>
                <a:ext uri="{FF2B5EF4-FFF2-40B4-BE49-F238E27FC236}">
                  <a16:creationId xmlns:a16="http://schemas.microsoft.com/office/drawing/2014/main" id="{DB2A5E64-EF16-47C9-B606-F63C52E6D466}"/>
                </a:ext>
              </a:extLst>
            </p:cNvPr>
            <p:cNvSpPr/>
            <p:nvPr/>
          </p:nvSpPr>
          <p:spPr>
            <a:xfrm>
              <a:off x="1630983" y="4661352"/>
              <a:ext cx="2895600" cy="434492"/>
            </a:xfrm>
            <a:prstGeom prst="rect">
              <a:avLst/>
            </a:prstGeom>
            <a:solidFill>
              <a:srgbClr val="FFD89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D</a:t>
              </a:r>
              <a:r>
                <a:rPr lang="en-CN" altLang="zh-CN" dirty="0">
                  <a:solidFill>
                    <a:schemeClr val="tx1"/>
                  </a:solidFill>
                  <a:latin typeface="Arial" panose="020B0604020202020204" pitchFamily="34" charset="0"/>
                  <a:cs typeface="Arial" panose="020B0604020202020204" pitchFamily="34" charset="0"/>
                </a:rPr>
                <a:t>evice</a:t>
              </a:r>
            </a:p>
          </p:txBody>
        </p:sp>
        <p:sp>
          <p:nvSpPr>
            <p:cNvPr id="11" name="Up-Down Arrow 43">
              <a:extLst>
                <a:ext uri="{FF2B5EF4-FFF2-40B4-BE49-F238E27FC236}">
                  <a16:creationId xmlns:a16="http://schemas.microsoft.com/office/drawing/2014/main" id="{2DE91945-5D00-406A-8D35-95AE0EF1ABC6}"/>
                </a:ext>
              </a:extLst>
            </p:cNvPr>
            <p:cNvSpPr/>
            <p:nvPr/>
          </p:nvSpPr>
          <p:spPr>
            <a:xfrm>
              <a:off x="2874620" y="3519944"/>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Up-Down Arrow 44">
              <a:extLst>
                <a:ext uri="{FF2B5EF4-FFF2-40B4-BE49-F238E27FC236}">
                  <a16:creationId xmlns:a16="http://schemas.microsoft.com/office/drawing/2014/main" id="{C263D8F3-A2C5-41D1-A94E-D71CA26C2360}"/>
                </a:ext>
              </a:extLst>
            </p:cNvPr>
            <p:cNvSpPr/>
            <p:nvPr/>
          </p:nvSpPr>
          <p:spPr>
            <a:xfrm>
              <a:off x="2862883" y="4291279"/>
              <a:ext cx="215900" cy="352154"/>
            </a:xfrm>
            <a:prstGeom prst="up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13" name="TextBox 45">
            <a:extLst>
              <a:ext uri="{FF2B5EF4-FFF2-40B4-BE49-F238E27FC236}">
                <a16:creationId xmlns:a16="http://schemas.microsoft.com/office/drawing/2014/main" id="{13B1D4E0-1A3C-4504-BEC8-FB8202D95419}"/>
              </a:ext>
            </a:extLst>
          </p:cNvPr>
          <p:cNvSpPr txBox="1"/>
          <p:nvPr/>
        </p:nvSpPr>
        <p:spPr>
          <a:xfrm>
            <a:off x="4090240" y="2702926"/>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U</a:t>
            </a:r>
            <a:r>
              <a:rPr lang="en-CN" dirty="0">
                <a:latin typeface="Arial" panose="020B0604020202020204" pitchFamily="34" charset="0"/>
                <a:cs typeface="Arial" panose="020B0604020202020204" pitchFamily="34" charset="0"/>
              </a:rPr>
              <a:t>ser space</a:t>
            </a:r>
          </a:p>
        </p:txBody>
      </p:sp>
      <p:sp>
        <p:nvSpPr>
          <p:cNvPr id="14" name="TextBox 46">
            <a:extLst>
              <a:ext uri="{FF2B5EF4-FFF2-40B4-BE49-F238E27FC236}">
                <a16:creationId xmlns:a16="http://schemas.microsoft.com/office/drawing/2014/main" id="{B976B0BC-30D6-42D1-957F-2E85BC43122E}"/>
              </a:ext>
            </a:extLst>
          </p:cNvPr>
          <p:cNvSpPr txBox="1"/>
          <p:nvPr/>
        </p:nvSpPr>
        <p:spPr>
          <a:xfrm>
            <a:off x="2087950" y="4187161"/>
            <a:ext cx="813043" cy="369332"/>
          </a:xfrm>
          <a:prstGeom prst="rect">
            <a:avLst/>
          </a:prstGeom>
          <a:noFill/>
        </p:spPr>
        <p:txBody>
          <a:bodyPr wrap="none" rtlCol="0">
            <a:spAutoFit/>
          </a:bodyPr>
          <a:lstStyle/>
          <a:p>
            <a:r>
              <a:rPr lang="en-CN" dirty="0">
                <a:latin typeface="Arial" panose="020B0604020202020204" pitchFamily="34" charset="0"/>
                <a:cs typeface="Arial" panose="020B0604020202020204" pitchFamily="34" charset="0"/>
              </a:rPr>
              <a:t>SPDK</a:t>
            </a:r>
          </a:p>
        </p:txBody>
      </p:sp>
      <p:sp>
        <p:nvSpPr>
          <p:cNvPr id="15" name="Rectangle 47">
            <a:extLst>
              <a:ext uri="{FF2B5EF4-FFF2-40B4-BE49-F238E27FC236}">
                <a16:creationId xmlns:a16="http://schemas.microsoft.com/office/drawing/2014/main" id="{3CE75CDA-CCB6-4E9D-8562-AD84FA207A72}"/>
              </a:ext>
            </a:extLst>
          </p:cNvPr>
          <p:cNvSpPr/>
          <p:nvPr/>
        </p:nvSpPr>
        <p:spPr>
          <a:xfrm>
            <a:off x="471294" y="4690112"/>
            <a:ext cx="4513515" cy="801501"/>
          </a:xfrm>
          <a:prstGeom prst="rect">
            <a:avLst/>
          </a:prstGeom>
        </p:spPr>
        <p:txBody>
          <a:bodyPr wrap="square">
            <a:spAutoFit/>
          </a:bodyPr>
          <a:lstStyle/>
          <a:p>
            <a:pPr marL="717300" lvl="2" indent="-342900">
              <a:lnSpc>
                <a:spcPts val="2880"/>
              </a:lnSpc>
              <a:buClr>
                <a:srgbClr val="00B0F0"/>
              </a:buClr>
              <a:buSzPct val="80000"/>
              <a:buFont typeface="Wingdings" pitchFamily="2" charset="2"/>
              <a:buChar char="Ø"/>
            </a:pPr>
            <a:r>
              <a:rPr kumimoji="1" lang="en-US" altLang="zh-CN" sz="2000" dirty="0">
                <a:latin typeface="Arial" charset="0"/>
                <a:cs typeface="Arial" charset="0"/>
              </a:rPr>
              <a:t>Moving driver to user space</a:t>
            </a:r>
          </a:p>
          <a:p>
            <a:pPr marL="717300" lvl="2" indent="-342900">
              <a:lnSpc>
                <a:spcPts val="2880"/>
              </a:lnSpc>
              <a:buClr>
                <a:srgbClr val="00B0F0"/>
              </a:buClr>
              <a:buSzPct val="80000"/>
              <a:buFont typeface="Wingdings" pitchFamily="2" charset="2"/>
              <a:buChar char="Ø"/>
            </a:pPr>
            <a:r>
              <a:rPr kumimoji="1" lang="en-US" altLang="zh-CN" sz="2000" dirty="0">
                <a:latin typeface="Arial" charset="0"/>
                <a:cs typeface="Arial" charset="0"/>
              </a:rPr>
              <a:t>Polling hardware for completion</a:t>
            </a:r>
          </a:p>
        </p:txBody>
      </p:sp>
      <p:graphicFrame>
        <p:nvGraphicFramePr>
          <p:cNvPr id="18" name="表格 18">
            <a:extLst>
              <a:ext uri="{FF2B5EF4-FFF2-40B4-BE49-F238E27FC236}">
                <a16:creationId xmlns:a16="http://schemas.microsoft.com/office/drawing/2014/main" id="{5F98F1AF-89AB-4FFD-9E98-E821432C0DB9}"/>
              </a:ext>
            </a:extLst>
          </p:cNvPr>
          <p:cNvGraphicFramePr>
            <a:graphicFrameLocks noGrp="1"/>
          </p:cNvGraphicFramePr>
          <p:nvPr/>
        </p:nvGraphicFramePr>
        <p:xfrm>
          <a:off x="5999731" y="1945640"/>
          <a:ext cx="5567931" cy="1854200"/>
        </p:xfrm>
        <a:graphic>
          <a:graphicData uri="http://schemas.openxmlformats.org/drawingml/2006/table">
            <a:tbl>
              <a:tblPr firstRow="1" bandRow="1">
                <a:tableStyleId>{5C22544A-7EE6-4342-B048-85BDC9FD1C3A}</a:tableStyleId>
              </a:tblPr>
              <a:tblGrid>
                <a:gridCol w="1855977">
                  <a:extLst>
                    <a:ext uri="{9D8B030D-6E8A-4147-A177-3AD203B41FA5}">
                      <a16:colId xmlns:a16="http://schemas.microsoft.com/office/drawing/2014/main" val="472971273"/>
                    </a:ext>
                  </a:extLst>
                </a:gridCol>
                <a:gridCol w="1855977">
                  <a:extLst>
                    <a:ext uri="{9D8B030D-6E8A-4147-A177-3AD203B41FA5}">
                      <a16:colId xmlns:a16="http://schemas.microsoft.com/office/drawing/2014/main" val="2623101448"/>
                    </a:ext>
                  </a:extLst>
                </a:gridCol>
                <a:gridCol w="1855977">
                  <a:extLst>
                    <a:ext uri="{9D8B030D-6E8A-4147-A177-3AD203B41FA5}">
                      <a16:colId xmlns:a16="http://schemas.microsoft.com/office/drawing/2014/main" val="277734349"/>
                    </a:ext>
                  </a:extLst>
                </a:gridCol>
              </a:tblGrid>
              <a:tr h="370840">
                <a:tc>
                  <a:txBody>
                    <a:bodyPr/>
                    <a:lstStyle/>
                    <a:p>
                      <a:endParaRPr lang="zh-CN" altLang="en-US" dirty="0"/>
                    </a:p>
                  </a:txBody>
                  <a:tcPr/>
                </a:tc>
                <a:tc>
                  <a:txBody>
                    <a:bodyPr/>
                    <a:lstStyle/>
                    <a:p>
                      <a:r>
                        <a:rPr lang="en-US" altLang="zh-CN" dirty="0"/>
                        <a:t>Linux</a:t>
                      </a:r>
                      <a:endParaRPr lang="zh-CN" altLang="en-US" dirty="0"/>
                    </a:p>
                  </a:txBody>
                  <a:tcPr/>
                </a:tc>
                <a:tc>
                  <a:txBody>
                    <a:bodyPr/>
                    <a:lstStyle/>
                    <a:p>
                      <a:r>
                        <a:rPr lang="en-US" altLang="zh-CN" dirty="0"/>
                        <a:t>SPDK</a:t>
                      </a:r>
                      <a:endParaRPr lang="zh-CN" altLang="en-US" dirty="0"/>
                    </a:p>
                  </a:txBody>
                  <a:tcPr/>
                </a:tc>
                <a:extLst>
                  <a:ext uri="{0D108BD9-81ED-4DB2-BD59-A6C34878D82A}">
                    <a16:rowId xmlns:a16="http://schemas.microsoft.com/office/drawing/2014/main" val="1974627028"/>
                  </a:ext>
                </a:extLst>
              </a:tr>
              <a:tr h="370840">
                <a:tc>
                  <a:txBody>
                    <a:bodyPr/>
                    <a:lstStyle/>
                    <a:p>
                      <a:r>
                        <a:rPr lang="en-US" altLang="zh-CN" dirty="0"/>
                        <a:t>I/O path</a:t>
                      </a:r>
                      <a:endParaRPr lang="zh-CN" altLang="en-US" dirty="0"/>
                    </a:p>
                  </a:txBody>
                  <a:tcPr/>
                </a:tc>
                <a:tc>
                  <a:txBody>
                    <a:bodyPr/>
                    <a:lstStyle/>
                    <a:p>
                      <a:r>
                        <a:rPr lang="en-US" altLang="zh-CN" dirty="0"/>
                        <a:t>Kernel</a:t>
                      </a:r>
                      <a:endParaRPr lang="zh-CN" altLang="en-US" dirty="0"/>
                    </a:p>
                  </a:txBody>
                  <a:tcPr/>
                </a:tc>
                <a:tc>
                  <a:txBody>
                    <a:bodyPr/>
                    <a:lstStyle/>
                    <a:p>
                      <a:r>
                        <a:rPr lang="en-US" altLang="zh-CN" b="1" dirty="0">
                          <a:solidFill>
                            <a:srgbClr val="FF0000"/>
                          </a:solidFill>
                        </a:rPr>
                        <a:t>User space</a:t>
                      </a:r>
                      <a:endParaRPr lang="zh-CN" altLang="en-US" b="1" dirty="0">
                        <a:solidFill>
                          <a:srgbClr val="FF0000"/>
                        </a:solidFill>
                      </a:endParaRPr>
                    </a:p>
                  </a:txBody>
                  <a:tcPr/>
                </a:tc>
                <a:extLst>
                  <a:ext uri="{0D108BD9-81ED-4DB2-BD59-A6C34878D82A}">
                    <a16:rowId xmlns:a16="http://schemas.microsoft.com/office/drawing/2014/main" val="878810150"/>
                  </a:ext>
                </a:extLst>
              </a:tr>
              <a:tr h="370840">
                <a:tc>
                  <a:txBody>
                    <a:bodyPr/>
                    <a:lstStyle/>
                    <a:p>
                      <a:r>
                        <a:rPr lang="en-US" altLang="zh-CN" dirty="0"/>
                        <a:t>I/O mechanism</a:t>
                      </a:r>
                      <a:endParaRPr lang="zh-CN" altLang="en-US" dirty="0"/>
                    </a:p>
                  </a:txBody>
                  <a:tcPr/>
                </a:tc>
                <a:tc>
                  <a:txBody>
                    <a:bodyPr/>
                    <a:lstStyle/>
                    <a:p>
                      <a:r>
                        <a:rPr lang="en-US" altLang="zh-CN" dirty="0"/>
                        <a:t>Interrupt</a:t>
                      </a:r>
                      <a:endParaRPr lang="zh-CN" altLang="en-US" dirty="0"/>
                    </a:p>
                  </a:txBody>
                  <a:tcPr/>
                </a:tc>
                <a:tc>
                  <a:txBody>
                    <a:bodyPr/>
                    <a:lstStyle/>
                    <a:p>
                      <a:r>
                        <a:rPr lang="en-US" altLang="zh-CN" b="1" dirty="0">
                          <a:solidFill>
                            <a:srgbClr val="FF0000"/>
                          </a:solidFill>
                        </a:rPr>
                        <a:t>Polling</a:t>
                      </a:r>
                      <a:endParaRPr lang="zh-CN" altLang="en-US" b="1" dirty="0">
                        <a:solidFill>
                          <a:srgbClr val="FF0000"/>
                        </a:solidFill>
                      </a:endParaRPr>
                    </a:p>
                  </a:txBody>
                  <a:tcPr/>
                </a:tc>
                <a:extLst>
                  <a:ext uri="{0D108BD9-81ED-4DB2-BD59-A6C34878D82A}">
                    <a16:rowId xmlns:a16="http://schemas.microsoft.com/office/drawing/2014/main" val="3656506952"/>
                  </a:ext>
                </a:extLst>
              </a:tr>
              <a:tr h="370840">
                <a:tc>
                  <a:txBody>
                    <a:bodyPr/>
                    <a:lstStyle/>
                    <a:p>
                      <a:r>
                        <a:rPr lang="en-US" altLang="zh-CN" sz="1800" b="0" i="0" u="none" strike="noStrike" kern="1200" baseline="0" dirty="0">
                          <a:solidFill>
                            <a:schemeClr val="dk1"/>
                          </a:solidFill>
                          <a:latin typeface="+mn-lt"/>
                          <a:ea typeface="+mn-ea"/>
                          <a:cs typeface="+mn-cs"/>
                        </a:rPr>
                        <a:t>CPU scheduler</a:t>
                      </a:r>
                      <a:endParaRPr lang="zh-CN" altLang="en-US" dirty="0"/>
                    </a:p>
                  </a:txBody>
                  <a:tcPr/>
                </a:tc>
                <a:tc>
                  <a:txBody>
                    <a:bodyPr/>
                    <a:lstStyle/>
                    <a:p>
                      <a:r>
                        <a:rPr lang="en-US" altLang="zh-CN" sz="1800" b="0" i="0" u="none" strike="noStrike" kern="1200" baseline="0" dirty="0">
                          <a:solidFill>
                            <a:schemeClr val="dk1"/>
                          </a:solidFill>
                          <a:latin typeface="+mn-lt"/>
                          <a:ea typeface="+mn-ea"/>
                          <a:cs typeface="+mn-cs"/>
                        </a:rPr>
                        <a:t>kernel CFS</a:t>
                      </a:r>
                      <a:endParaRPr lang="zh-CN" altLang="en-US" dirty="0"/>
                    </a:p>
                  </a:txBody>
                  <a:tcPr/>
                </a:tc>
                <a:tc>
                  <a:txBody>
                    <a:bodyPr/>
                    <a:lstStyle/>
                    <a:p>
                      <a:r>
                        <a:rPr lang="en-US" altLang="zh-CN" sz="1800" b="0" i="0" u="none" strike="noStrike" kern="1200" baseline="0" dirty="0">
                          <a:solidFill>
                            <a:schemeClr val="dk1"/>
                          </a:solidFill>
                          <a:latin typeface="+mn-lt"/>
                          <a:ea typeface="+mn-ea"/>
                          <a:cs typeface="+mn-cs"/>
                        </a:rPr>
                        <a:t>kernel CFS</a:t>
                      </a:r>
                      <a:endParaRPr lang="zh-CN" altLang="en-US" dirty="0"/>
                    </a:p>
                  </a:txBody>
                  <a:tcPr/>
                </a:tc>
                <a:extLst>
                  <a:ext uri="{0D108BD9-81ED-4DB2-BD59-A6C34878D82A}">
                    <a16:rowId xmlns:a16="http://schemas.microsoft.com/office/drawing/2014/main" val="359074616"/>
                  </a:ext>
                </a:extLst>
              </a:tr>
              <a:tr h="370840">
                <a:tc>
                  <a:txBody>
                    <a:bodyPr/>
                    <a:lstStyle/>
                    <a:p>
                      <a:r>
                        <a:rPr lang="en-US" altLang="zh-CN" sz="1800" b="0" i="0" u="none" strike="noStrike" kern="1200" baseline="0" dirty="0">
                          <a:solidFill>
                            <a:schemeClr val="dk1"/>
                          </a:solidFill>
                          <a:latin typeface="+mn-lt"/>
                          <a:ea typeface="+mn-ea"/>
                          <a:cs typeface="+mn-cs"/>
                        </a:rPr>
                        <a:t>Network stack</a:t>
                      </a:r>
                      <a:endParaRPr lang="zh-CN" altLang="en-US" dirty="0"/>
                    </a:p>
                  </a:txBody>
                  <a:tcPr/>
                </a:tc>
                <a:tc>
                  <a:txBody>
                    <a:bodyPr/>
                    <a:lstStyle/>
                    <a:p>
                      <a:r>
                        <a:rPr lang="en-US" altLang="zh-CN" sz="1800" b="0" i="0" u="none" strike="noStrike" kern="1200" baseline="0" dirty="0">
                          <a:solidFill>
                            <a:schemeClr val="dk1"/>
                          </a:solidFill>
                          <a:latin typeface="+mn-lt"/>
                          <a:ea typeface="+mn-ea"/>
                          <a:cs typeface="+mn-cs"/>
                        </a:rPr>
                        <a:t>kernel TCP</a:t>
                      </a:r>
                      <a:endParaRPr lang="zh-CN" altLang="en-US" dirty="0"/>
                    </a:p>
                  </a:txBody>
                  <a:tcPr/>
                </a:tc>
                <a:tc>
                  <a:txBody>
                    <a:bodyPr/>
                    <a:lstStyle/>
                    <a:p>
                      <a:r>
                        <a:rPr lang="en-US" altLang="zh-CN" sz="1800" b="0" i="0" u="none" strike="noStrike" kern="1200" baseline="0" dirty="0">
                          <a:solidFill>
                            <a:schemeClr val="dk1"/>
                          </a:solidFill>
                          <a:latin typeface="+mn-lt"/>
                          <a:ea typeface="+mn-ea"/>
                          <a:cs typeface="+mn-cs"/>
                        </a:rPr>
                        <a:t>kernel TCP</a:t>
                      </a:r>
                      <a:endParaRPr lang="zh-CN" altLang="en-US" dirty="0"/>
                    </a:p>
                  </a:txBody>
                  <a:tcPr/>
                </a:tc>
                <a:extLst>
                  <a:ext uri="{0D108BD9-81ED-4DB2-BD59-A6C34878D82A}">
                    <a16:rowId xmlns:a16="http://schemas.microsoft.com/office/drawing/2014/main" val="2360202867"/>
                  </a:ext>
                </a:extLst>
              </a:tr>
            </a:tbl>
          </a:graphicData>
        </a:graphic>
      </p:graphicFrame>
    </p:spTree>
    <p:extLst>
      <p:ext uri="{BB962C8B-B14F-4D97-AF65-F5344CB8AC3E}">
        <p14:creationId xmlns:p14="http://schemas.microsoft.com/office/powerpoint/2010/main" val="319754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2021/9/8</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9</a:t>
            </a:fld>
            <a:endParaRPr lang="zh-CN" altLang="en-US"/>
          </a:p>
        </p:txBody>
      </p:sp>
    </p:spTree>
    <p:extLst>
      <p:ext uri="{BB962C8B-B14F-4D97-AF65-F5344CB8AC3E}">
        <p14:creationId xmlns:p14="http://schemas.microsoft.com/office/powerpoint/2010/main" val="420139456"/>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11146</TotalTime>
  <Words>5306</Words>
  <Application>Microsoft Office PowerPoint</Application>
  <PresentationFormat>宽屏</PresentationFormat>
  <Paragraphs>715</Paragraphs>
  <Slides>48</Slides>
  <Notes>47</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-apple-system</vt:lpstr>
      <vt:lpstr>NimbusRomNo9L-Regu</vt:lpstr>
      <vt:lpstr>PingFang SC</vt:lpstr>
      <vt:lpstr>等线</vt:lpstr>
      <vt:lpstr>微软雅黑</vt:lpstr>
      <vt:lpstr>Arial</vt:lpstr>
      <vt:lpstr>Calibri</vt:lpstr>
      <vt:lpstr>Gill Sans MT</vt:lpstr>
      <vt:lpstr>Times New Roman</vt:lpstr>
      <vt:lpstr>Wingdings</vt:lpstr>
      <vt:lpstr>Office 主题​​</vt:lpstr>
      <vt:lpstr>PowerPoint 演示文稿</vt:lpstr>
      <vt:lpstr>Outline</vt:lpstr>
      <vt:lpstr>Outline</vt:lpstr>
      <vt:lpstr>Background</vt:lpstr>
      <vt:lpstr>Linux storage stack</vt:lpstr>
      <vt:lpstr>Linux storage stack</vt:lpstr>
      <vt:lpstr>Linux storage stack</vt:lpstr>
      <vt:lpstr>Polling-based storage stacks: SPDK</vt:lpstr>
      <vt:lpstr>Outline</vt:lpstr>
      <vt:lpstr>Motivation</vt:lpstr>
      <vt:lpstr>Motivation</vt:lpstr>
      <vt:lpstr>Motivation</vt:lpstr>
      <vt:lpstr>Motivation</vt:lpstr>
      <vt:lpstr>Motivation</vt:lpstr>
      <vt:lpstr>Motivation</vt:lpstr>
      <vt:lpstr>Motivation</vt:lpstr>
      <vt:lpstr>Motivation</vt:lpstr>
      <vt:lpstr>Outline</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Implementation</vt:lpstr>
      <vt:lpstr>Outline</vt:lpstr>
      <vt:lpstr>Evaluation Setup</vt:lpstr>
      <vt:lpstr>Evaluation Workload</vt:lpstr>
      <vt:lpstr>Evaluation in-memory</vt:lpstr>
      <vt:lpstr>Evaluation on SSD</vt:lpstr>
      <vt:lpstr>Tail latency</vt:lpstr>
      <vt:lpstr>Varying load induced by T-apps</vt:lpstr>
      <vt:lpstr>Varying number of cores,</vt:lpstr>
      <vt:lpstr>Varying Network Bandwidth</vt:lpstr>
      <vt:lpstr>Evaluation with RocksDB</vt:lpstr>
      <vt:lpstr>Outline</vt:lpstr>
      <vt:lpstr>Conclusion</vt:lpstr>
      <vt:lpstr>PowerPoint 演示文稿</vt:lpstr>
      <vt:lpstr>Understand blk-switch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20200918报告</dc:title>
  <dc:creator>周泉</dc:creator>
  <cp:lastModifiedBy>chen qingyuan</cp:lastModifiedBy>
  <cp:revision>670</cp:revision>
  <dcterms:created xsi:type="dcterms:W3CDTF">2020-09-17T23:09:22Z</dcterms:created>
  <dcterms:modified xsi:type="dcterms:W3CDTF">2021-09-08T12:03:20Z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