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483" r:id="rId3"/>
    <p:sldId id="484" r:id="rId5"/>
    <p:sldId id="487" r:id="rId6"/>
    <p:sldId id="534" r:id="rId7"/>
    <p:sldId id="533" r:id="rId8"/>
    <p:sldId id="562" r:id="rId9"/>
    <p:sldId id="488" r:id="rId10"/>
    <p:sldId id="548" r:id="rId11"/>
    <p:sldId id="550" r:id="rId12"/>
    <p:sldId id="535" r:id="rId13"/>
    <p:sldId id="545" r:id="rId14"/>
    <p:sldId id="539" r:id="rId15"/>
    <p:sldId id="541" r:id="rId16"/>
    <p:sldId id="542" r:id="rId17"/>
    <p:sldId id="494" r:id="rId18"/>
    <p:sldId id="497" r:id="rId19"/>
    <p:sldId id="523" r:id="rId20"/>
    <p:sldId id="503" r:id="rId21"/>
    <p:sldId id="546" r:id="rId22"/>
    <p:sldId id="524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  <p:sldId id="593" r:id="rId40"/>
    <p:sldId id="594" r:id="rId41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016"/>
    <a:srgbClr val="03080C"/>
    <a:srgbClr val="040404"/>
    <a:srgbClr val="000000"/>
    <a:srgbClr val="99FF99"/>
    <a:srgbClr val="CC99FF"/>
    <a:srgbClr val="A38ACB"/>
    <a:srgbClr val="0066FF"/>
    <a:srgbClr val="543795"/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4514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431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刚才说到</a:t>
            </a:r>
            <a:r>
              <a:rPr lang="en-US" altLang="zh-CN" dirty="0" err="1" smtClean="0"/>
              <a:t>ECHash</a:t>
            </a:r>
            <a:r>
              <a:rPr lang="zh-CN" altLang="en-US" dirty="0" smtClean="0"/>
              <a:t>实现的一个目标是更高效的节点修复，在传统的</a:t>
            </a:r>
            <a:r>
              <a:rPr lang="en-US" altLang="zh-CN" dirty="0" smtClean="0"/>
              <a:t>EC</a:t>
            </a:r>
            <a:r>
              <a:rPr lang="zh-CN" altLang="en-US" dirty="0" smtClean="0"/>
              <a:t>里面，条带修复需要动用至少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，我们以这张图的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数据块</a:t>
            </a:r>
            <a:r>
              <a:rPr lang="en-US" altLang="zh-CN" dirty="0" smtClean="0"/>
              <a:t>1</a:t>
            </a:r>
            <a:r>
              <a:rPr lang="zh-CN" altLang="en-US" dirty="0" smtClean="0"/>
              <a:t>校验块的</a:t>
            </a:r>
            <a:r>
              <a:rPr lang="en-US" altLang="zh-CN" dirty="0" smtClean="0"/>
              <a:t>EC</a:t>
            </a:r>
            <a:r>
              <a:rPr lang="zh-CN" altLang="en-US" dirty="0" smtClean="0"/>
              <a:t>为例，如果只是失去了</a:t>
            </a:r>
            <a:r>
              <a:rPr lang="en-US" altLang="zh-CN" dirty="0" smtClean="0"/>
              <a:t>a3</a:t>
            </a:r>
            <a:r>
              <a:rPr lang="zh-CN" altLang="en-US" dirty="0" smtClean="0"/>
              <a:t>，就需要读取整个</a:t>
            </a:r>
            <a:r>
              <a:rPr lang="en-US" altLang="zh-CN" dirty="0" smtClean="0"/>
              <a:t>b1b2b3b4,c1c2c3</a:t>
            </a:r>
            <a:r>
              <a:rPr lang="zh-CN" altLang="en-US" dirty="0" smtClean="0"/>
              <a:t>和整个校验块来进行修复，一个块的大小可能是</a:t>
            </a:r>
            <a:r>
              <a:rPr lang="en-US" altLang="zh-CN" dirty="0" smtClean="0"/>
              <a:t>kb</a:t>
            </a:r>
            <a:r>
              <a:rPr lang="zh-CN" altLang="en-US" dirty="0" smtClean="0"/>
              <a:t>级的，但一个对象可能只有几个字节，这样修复导致的额外开销是非常大的。右下图是之前我们提到的</a:t>
            </a:r>
            <a:r>
              <a:rPr lang="en-US" altLang="zh-CN" dirty="0" err="1" smtClean="0"/>
              <a:t>FragEC</a:t>
            </a:r>
            <a:r>
              <a:rPr lang="zh-CN" altLang="en-US" dirty="0" smtClean="0"/>
              <a:t>的索引，利用它我们可以直接取出</a:t>
            </a:r>
            <a:r>
              <a:rPr lang="en-US" altLang="zh-CN" dirty="0" smtClean="0"/>
              <a:t>a3</a:t>
            </a:r>
            <a:r>
              <a:rPr lang="zh-CN" altLang="en-US" dirty="0" smtClean="0"/>
              <a:t>的所在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，长度和偏移量，通过长度和偏移量我们可以直接确定真正参与</a:t>
            </a:r>
            <a:r>
              <a:rPr lang="en-US" altLang="zh-CN" dirty="0" smtClean="0"/>
              <a:t>a3</a:t>
            </a:r>
            <a:r>
              <a:rPr lang="zh-CN" altLang="en-US" dirty="0" smtClean="0"/>
              <a:t>解码只需取出哪些对应的部分数据就可以了，在这个例子中，</a:t>
            </a:r>
            <a:r>
              <a:rPr lang="en-US" altLang="zh-CN" dirty="0" err="1" smtClean="0"/>
              <a:t>bc</a:t>
            </a:r>
            <a:r>
              <a:rPr lang="zh-CN" altLang="en-US" dirty="0" smtClean="0"/>
              <a:t>数据块只有</a:t>
            </a:r>
            <a:r>
              <a:rPr lang="en-US" altLang="zh-CN" dirty="0" smtClean="0"/>
              <a:t>b2b3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c3</a:t>
            </a:r>
            <a:r>
              <a:rPr lang="zh-CN" altLang="en-US" dirty="0" smtClean="0"/>
              <a:t>需要取出。对于校验块，当前的</a:t>
            </a:r>
            <a:r>
              <a:rPr lang="en-US" altLang="zh-CN" dirty="0" err="1" smtClean="0"/>
              <a:t>ECHash</a:t>
            </a:r>
            <a:r>
              <a:rPr lang="zh-CN" altLang="en-US" dirty="0" smtClean="0"/>
              <a:t>实现的方式是整个</a:t>
            </a:r>
            <a:r>
              <a:rPr lang="en-US" altLang="zh-CN" dirty="0" smtClean="0"/>
              <a:t>parity</a:t>
            </a:r>
            <a:r>
              <a:rPr lang="zh-CN" altLang="en-US" dirty="0" smtClean="0"/>
              <a:t>全部取出，不过作者也提到了想要在之后实现只取对应部分的校验数据，像这样，可以把修复开销压得更低。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最后我们来借助一个流程图理解一下在</a:t>
            </a:r>
            <a:r>
              <a:rPr lang="en-US" altLang="zh-CN" dirty="0" err="1" smtClean="0"/>
              <a:t>ECHash</a:t>
            </a:r>
            <a:r>
              <a:rPr lang="zh-CN" altLang="en-US" dirty="0" smtClean="0"/>
              <a:t>模型中降级读的执行方式。如上，</a:t>
            </a:r>
            <a:r>
              <a:rPr lang="en-US" altLang="zh-CN" dirty="0" err="1" smtClean="0"/>
              <a:t>abc</a:t>
            </a:r>
            <a:r>
              <a:rPr lang="zh-CN" altLang="en-US" dirty="0" smtClean="0"/>
              <a:t>组成的数据块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def</a:t>
            </a:r>
            <a:r>
              <a:rPr lang="zh-CN" altLang="en-US" dirty="0" smtClean="0"/>
              <a:t>组成的数据块</a:t>
            </a:r>
            <a:r>
              <a:rPr lang="en-US" altLang="zh-CN" dirty="0" smtClean="0"/>
              <a:t>2</a:t>
            </a:r>
            <a:r>
              <a:rPr lang="zh-CN" altLang="en-US" dirty="0" smtClean="0"/>
              <a:t>以及他们编码生成的校验块被分散在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个哈希环上。同一个环内的数据因为缩放的影响不一定在同一个节点上。这时如果</a:t>
            </a:r>
            <a:r>
              <a:rPr lang="en-US" altLang="zh-CN" dirty="0" smtClean="0"/>
              <a:t>a</a:t>
            </a:r>
            <a:r>
              <a:rPr lang="zh-CN" altLang="en-US" dirty="0" smtClean="0"/>
              <a:t>因为各种原因无法读取，代理会在</a:t>
            </a:r>
            <a:r>
              <a:rPr lang="en-US" altLang="zh-CN" dirty="0" smtClean="0"/>
              <a:t>a</a:t>
            </a:r>
            <a:r>
              <a:rPr lang="zh-CN" altLang="en-US" dirty="0" smtClean="0"/>
              <a:t>对应的环的对象索引中找到它的条带数据，然后对于对应解码的数据块，比如这个例子中的</a:t>
            </a:r>
            <a:r>
              <a:rPr lang="en-US" altLang="zh-CN" dirty="0" err="1" smtClean="0"/>
              <a:t>def</a:t>
            </a:r>
            <a:r>
              <a:rPr lang="zh-CN" altLang="en-US" dirty="0" smtClean="0"/>
              <a:t>，可以查到它的块索引，下一步，需要取出的数据块从块索引读取出来，而校验快不需要</a:t>
            </a:r>
            <a:r>
              <a:rPr lang="en-US" altLang="zh-CN" dirty="0" smtClean="0"/>
              <a:t>chunk index</a:t>
            </a:r>
            <a:r>
              <a:rPr lang="zh-CN" altLang="en-US" dirty="0" smtClean="0"/>
              <a:t>，从条带索引即可取出；最后，使用</a:t>
            </a:r>
            <a:r>
              <a:rPr lang="en-US" altLang="zh-CN" dirty="0" smtClean="0"/>
              <a:t>a</a:t>
            </a:r>
            <a:r>
              <a:rPr lang="zh-CN" altLang="en-US" dirty="0" smtClean="0"/>
              <a:t>的长度和偏移量在存储中恢复对应数据，就完成了。到这里，</a:t>
            </a:r>
            <a:r>
              <a:rPr lang="en-US" altLang="zh-CN" dirty="0" err="1" smtClean="0"/>
              <a:t>Echash</a:t>
            </a:r>
            <a:r>
              <a:rPr lang="zh-CN" altLang="en-US" dirty="0" smtClean="0"/>
              <a:t>的三个功能就都实现了，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然后我们来简单的看一看实验部分。作者通过</a:t>
            </a:r>
            <a:r>
              <a:rPr lang="en-US" altLang="zh-CN" dirty="0" smtClean="0"/>
              <a:t>3600</a:t>
            </a:r>
            <a:r>
              <a:rPr lang="zh-CN" altLang="en-US" dirty="0" smtClean="0"/>
              <a:t>行代码来扩展</a:t>
            </a:r>
            <a:r>
              <a:rPr lang="en-US" altLang="zh-CN" dirty="0" err="1" smtClean="0"/>
              <a:t>libmamcache</a:t>
            </a:r>
            <a:r>
              <a:rPr lang="zh-CN" altLang="en-US" dirty="0" smtClean="0"/>
              <a:t>实现了</a:t>
            </a:r>
            <a:r>
              <a:rPr lang="en-US" altLang="zh-CN" dirty="0" err="1" smtClean="0"/>
              <a:t>echash</a:t>
            </a:r>
            <a:r>
              <a:rPr lang="zh-CN" altLang="en-US" dirty="0" smtClean="0"/>
              <a:t>，并且为普通的</a:t>
            </a:r>
            <a:r>
              <a:rPr lang="en-US" altLang="zh-CN" dirty="0" err="1" smtClean="0"/>
              <a:t>memcache</a:t>
            </a:r>
            <a:r>
              <a:rPr lang="zh-CN" altLang="en-US" dirty="0" smtClean="0"/>
              <a:t>实现了现有的</a:t>
            </a:r>
            <a:r>
              <a:rPr lang="en-US" altLang="zh-CN" dirty="0" err="1" smtClean="0"/>
              <a:t>crosscoding</a:t>
            </a:r>
            <a:r>
              <a:rPr lang="zh-CN" altLang="en-US" dirty="0" smtClean="0"/>
              <a:t>策略，命名为</a:t>
            </a:r>
            <a:r>
              <a:rPr lang="en-US" altLang="zh-CN" dirty="0" err="1" smtClean="0"/>
              <a:t>ccmemcached</a:t>
            </a:r>
            <a:r>
              <a:rPr lang="zh-CN" altLang="en-US" dirty="0" smtClean="0"/>
              <a:t>，来比较他提出的方案的提升效果；此外，</a:t>
            </a:r>
            <a:r>
              <a:rPr lang="en-US" altLang="zh-CN" dirty="0" smtClean="0"/>
              <a:t>Vanilla</a:t>
            </a:r>
            <a:r>
              <a:rPr lang="zh-CN" altLang="en-US" dirty="0" smtClean="0"/>
              <a:t>作为非</a:t>
            </a:r>
            <a:r>
              <a:rPr lang="en-US" altLang="zh-CN" dirty="0" smtClean="0"/>
              <a:t>EC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baseline</a:t>
            </a:r>
            <a:r>
              <a:rPr lang="zh-CN" altLang="en-US" dirty="0" smtClean="0"/>
              <a:t>比较一下使用</a:t>
            </a:r>
            <a:r>
              <a:rPr lang="en-US" altLang="zh-CN" dirty="0" smtClean="0"/>
              <a:t>EC</a:t>
            </a:r>
            <a:r>
              <a:rPr lang="zh-CN" altLang="en-US" dirty="0" smtClean="0"/>
              <a:t>之后部分性能下降的是否明显。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3514" y="1038630"/>
            <a:ext cx="1042479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ym typeface="+mn-ea"/>
              </a:rPr>
              <a:t>Coupling Decentralized Key-Value Stores </a:t>
            </a:r>
            <a:br>
              <a:rPr lang="en-US" altLang="zh-CN" sz="4800" dirty="0" smtClean="0">
                <a:sym typeface="+mn-ea"/>
              </a:rPr>
            </a:br>
            <a:r>
              <a:rPr lang="en-US" altLang="zh-CN" sz="4800" dirty="0" smtClean="0">
                <a:sym typeface="+mn-ea"/>
              </a:rPr>
              <a:t>with Erasure Coding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620" y="2510155"/>
            <a:ext cx="111156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SoCC 2019</a:t>
            </a:r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Liangfeng Cheng, Yuchong Hu, and Patrick P. C. Lee.</a:t>
            </a:r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 the Chinese University of Hong Kong.</a:t>
            </a:r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Shared by LingJiang Xie,QingPeng Du </a:t>
            </a:r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Fall 2020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5296307"/>
            <a:ext cx="5447372" cy="16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Erasure Coding - Coding Scheme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Self-Coding [eg HDFS ]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objects are split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Cross-Coding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objects are not split</a:t>
            </a:r>
            <a:endParaRPr 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small objects [KV-Store Workloads Analysis , Facebook 2012] </a:t>
            </a:r>
            <a:endParaRPr 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endParaRPr lang="en-US" sz="2400" dirty="0" smtClean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grpSp>
        <p:nvGrpSpPr>
          <p:cNvPr id="17" name="Group 30"/>
          <p:cNvGrpSpPr/>
          <p:nvPr/>
        </p:nvGrpSpPr>
        <p:grpSpPr>
          <a:xfrm>
            <a:off x="6009640" y="2023110"/>
            <a:ext cx="5061585" cy="1070610"/>
            <a:chOff x="58977" y="4388822"/>
            <a:chExt cx="6735146" cy="1066800"/>
          </a:xfrm>
        </p:grpSpPr>
        <p:sp>
          <p:nvSpPr>
            <p:cNvPr id="30" name="矩形 80"/>
            <p:cNvSpPr/>
            <p:nvPr/>
          </p:nvSpPr>
          <p:spPr bwMode="auto">
            <a:xfrm>
              <a:off x="58977" y="4452185"/>
              <a:ext cx="1598446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Object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右箭头 77"/>
            <p:cNvSpPr/>
            <p:nvPr/>
          </p:nvSpPr>
          <p:spPr bwMode="auto">
            <a:xfrm>
              <a:off x="5019282" y="4528554"/>
              <a:ext cx="1774841" cy="637218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encode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右箭头 79"/>
            <p:cNvSpPr/>
            <p:nvPr/>
          </p:nvSpPr>
          <p:spPr bwMode="auto">
            <a:xfrm>
              <a:off x="1870921" y="4528385"/>
              <a:ext cx="1523603" cy="63703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divide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矩形 155"/>
            <p:cNvSpPr/>
            <p:nvPr/>
          </p:nvSpPr>
          <p:spPr bwMode="auto">
            <a:xfrm>
              <a:off x="3496097" y="4388822"/>
              <a:ext cx="1320456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矩形 156"/>
            <p:cNvSpPr/>
            <p:nvPr/>
          </p:nvSpPr>
          <p:spPr bwMode="auto">
            <a:xfrm>
              <a:off x="3496097" y="4617422"/>
              <a:ext cx="1320456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矩形 157"/>
            <p:cNvSpPr/>
            <p:nvPr/>
          </p:nvSpPr>
          <p:spPr bwMode="auto">
            <a:xfrm>
              <a:off x="3496097" y="4998422"/>
              <a:ext cx="1320456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矩形 158"/>
            <p:cNvSpPr/>
            <p:nvPr/>
          </p:nvSpPr>
          <p:spPr bwMode="auto">
            <a:xfrm>
              <a:off x="3496097" y="5227022"/>
              <a:ext cx="1320456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/>
            <p:cNvSpPr/>
            <p:nvPr/>
          </p:nvSpPr>
          <p:spPr bwMode="auto">
            <a:xfrm>
              <a:off x="3496097" y="4388960"/>
              <a:ext cx="1320456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39"/>
            <p:cNvSpPr/>
            <p:nvPr/>
          </p:nvSpPr>
          <p:spPr bwMode="auto">
            <a:xfrm>
              <a:off x="3499934" y="4996020"/>
              <a:ext cx="1315287" cy="45706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09640" y="4784090"/>
            <a:ext cx="1201420" cy="1264920"/>
            <a:chOff x="7259" y="7202"/>
            <a:chExt cx="1892" cy="1992"/>
          </a:xfrm>
        </p:grpSpPr>
        <p:sp>
          <p:nvSpPr>
            <p:cNvPr id="58" name="矩形 80"/>
            <p:cNvSpPr/>
            <p:nvPr/>
          </p:nvSpPr>
          <p:spPr bwMode="auto">
            <a:xfrm>
              <a:off x="7259" y="7202"/>
              <a:ext cx="1892" cy="29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b="1" dirty="0" smtClean="0">
                  <a:ln>
                    <a:noFill/>
                  </a:ln>
                  <a:effectLst/>
                  <a:latin typeface="Arial" panose="020B0604020202020204" pitchFamily="34" charset="0"/>
                  <a:sym typeface="+mn-ea"/>
                </a:rPr>
                <a:t>Object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矩形 80"/>
            <p:cNvSpPr/>
            <p:nvPr/>
          </p:nvSpPr>
          <p:spPr bwMode="auto">
            <a:xfrm>
              <a:off x="7259" y="7492"/>
              <a:ext cx="1892" cy="6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b="1" dirty="0" smtClean="0">
                  <a:ln>
                    <a:noFill/>
                  </a:ln>
                  <a:effectLst/>
                  <a:latin typeface="Arial" panose="020B0604020202020204" pitchFamily="34" charset="0"/>
                  <a:sym typeface="+mn-ea"/>
                </a:rPr>
                <a:t>Object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矩形 80"/>
            <p:cNvSpPr/>
            <p:nvPr/>
          </p:nvSpPr>
          <p:spPr bwMode="auto">
            <a:xfrm>
              <a:off x="7259" y="8178"/>
              <a:ext cx="1892" cy="101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b="1" dirty="0" smtClean="0">
                  <a:ln>
                    <a:noFill/>
                  </a:ln>
                  <a:effectLst/>
                  <a:latin typeface="Arial" panose="020B0604020202020204" pitchFamily="34" charset="0"/>
                  <a:sym typeface="+mn-ea"/>
                </a:rPr>
                <a:t>Object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009640" y="4435475"/>
            <a:ext cx="5059680" cy="1613535"/>
            <a:chOff x="7261" y="6985"/>
            <a:chExt cx="7968" cy="2541"/>
          </a:xfrm>
        </p:grpSpPr>
        <p:grpSp>
          <p:nvGrpSpPr>
            <p:cNvPr id="31" name="Group 30"/>
            <p:cNvGrpSpPr/>
            <p:nvPr/>
          </p:nvGrpSpPr>
          <p:grpSpPr>
            <a:xfrm>
              <a:off x="7261" y="6985"/>
              <a:ext cx="7969" cy="1648"/>
              <a:chOff x="58977" y="4388189"/>
              <a:chExt cx="6733456" cy="1042748"/>
            </a:xfrm>
          </p:grpSpPr>
          <p:sp>
            <p:nvSpPr>
              <p:cNvPr id="10" name="矩形 80"/>
              <p:cNvSpPr/>
              <p:nvPr/>
            </p:nvSpPr>
            <p:spPr bwMode="auto">
              <a:xfrm>
                <a:off x="58977" y="4388189"/>
                <a:ext cx="1598657" cy="34737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b="1" dirty="0" smtClean="0">
                    <a:ln>
                      <a:noFill/>
                    </a:ln>
                    <a:effectLst/>
                    <a:latin typeface="Arial" panose="020B0604020202020204" pitchFamily="34" charset="0"/>
                    <a:sym typeface="+mn-ea"/>
                  </a:rPr>
                  <a:t>Object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右箭头 77"/>
              <p:cNvSpPr/>
              <p:nvPr/>
            </p:nvSpPr>
            <p:spPr bwMode="auto">
              <a:xfrm>
                <a:off x="5017592" y="4793672"/>
                <a:ext cx="1774841" cy="637218"/>
              </a:xfrm>
              <a:prstGeom prst="right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encode</a:t>
                </a:r>
                <a:endParaRPr kumimoji="0" lang="zh-CN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右箭头 79"/>
              <p:cNvSpPr/>
              <p:nvPr/>
            </p:nvSpPr>
            <p:spPr bwMode="auto">
              <a:xfrm>
                <a:off x="1870921" y="4793503"/>
                <a:ext cx="1523603" cy="637032"/>
              </a:xfrm>
              <a:prstGeom prst="rightArrow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divide</a:t>
                </a:r>
                <a:endParaRPr kumimoji="0" lang="zh-CN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496097" y="4388960"/>
                <a:ext cx="1320456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499934" y="4973874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" name="Rectangle 39"/>
            <p:cNvSpPr/>
            <p:nvPr/>
          </p:nvSpPr>
          <p:spPr bwMode="auto">
            <a:xfrm>
              <a:off x="11335" y="8804"/>
              <a:ext cx="1557" cy="72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054090" y="1760855"/>
            <a:ext cx="3956685" cy="38442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+mn-ea"/>
              </a:rPr>
              <a:t>Add/Remove a Node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ym typeface="+mn-ea"/>
              </a:rPr>
              <a:t>Data-Node Remapping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ym typeface="+mn-ea"/>
              </a:rPr>
              <a:t>Data Migration</a:t>
            </a:r>
            <a:r>
              <a:rPr lang="en-US" dirty="0" smtClean="0">
                <a:sym typeface="+mn-ea"/>
              </a:rPr>
              <a:t> </a:t>
            </a: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339715" y="3425190"/>
            <a:ext cx="1357630" cy="515620"/>
            <a:chOff x="9141" y="6169"/>
            <a:chExt cx="2138" cy="812"/>
          </a:xfrm>
        </p:grpSpPr>
        <p:sp>
          <p:nvSpPr>
            <p:cNvPr id="19" name="矩形 18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47890" y="1413510"/>
            <a:ext cx="1357630" cy="515620"/>
            <a:chOff x="9141" y="6169"/>
            <a:chExt cx="2138" cy="812"/>
          </a:xfrm>
        </p:grpSpPr>
        <p:sp>
          <p:nvSpPr>
            <p:cNvPr id="24" name="矩形 23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6697980" y="3425190"/>
            <a:ext cx="452755" cy="515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3" name="矩形 32"/>
          <p:cNvSpPr/>
          <p:nvPr/>
        </p:nvSpPr>
        <p:spPr>
          <a:xfrm>
            <a:off x="6904990" y="5246370"/>
            <a:ext cx="1802130" cy="49720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parity</a:t>
            </a:r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8606155" y="1413510"/>
            <a:ext cx="452755" cy="5156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697980" y="3425190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as Challenge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+mn-ea"/>
              </a:rPr>
              <a:t>Parity Updating Cost </a:t>
            </a: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054090" y="1760855"/>
            <a:ext cx="3956685" cy="38442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339715" y="3425190"/>
            <a:ext cx="1357630" cy="515620"/>
            <a:chOff x="9141" y="6169"/>
            <a:chExt cx="2138" cy="812"/>
          </a:xfrm>
        </p:grpSpPr>
        <p:sp>
          <p:nvSpPr>
            <p:cNvPr id="19" name="矩形 18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47890" y="1413510"/>
            <a:ext cx="1357630" cy="515620"/>
            <a:chOff x="9141" y="6169"/>
            <a:chExt cx="2138" cy="812"/>
          </a:xfrm>
        </p:grpSpPr>
        <p:sp>
          <p:nvSpPr>
            <p:cNvPr id="24" name="矩形 23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10147935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3" name="矩形 32"/>
          <p:cNvSpPr/>
          <p:nvPr/>
        </p:nvSpPr>
        <p:spPr>
          <a:xfrm>
            <a:off x="6904990" y="5246370"/>
            <a:ext cx="1802130" cy="4972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parity</a:t>
            </a:r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9695180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697980" y="3425190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as Challenge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+mn-ea"/>
              </a:rPr>
              <a:t>Data Unavailability </a:t>
            </a: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054090" y="1760855"/>
            <a:ext cx="3956685" cy="38442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339715" y="3425190"/>
            <a:ext cx="1357630" cy="515620"/>
            <a:chOff x="9141" y="6169"/>
            <a:chExt cx="2138" cy="812"/>
          </a:xfrm>
        </p:grpSpPr>
        <p:sp>
          <p:nvSpPr>
            <p:cNvPr id="19" name="矩形 18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47890" y="1413510"/>
            <a:ext cx="1357630" cy="515620"/>
            <a:chOff x="9141" y="6169"/>
            <a:chExt cx="2138" cy="812"/>
          </a:xfrm>
        </p:grpSpPr>
        <p:sp>
          <p:nvSpPr>
            <p:cNvPr id="24" name="矩形 23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10147935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3" name="矩形 32"/>
          <p:cNvSpPr/>
          <p:nvPr/>
        </p:nvSpPr>
        <p:spPr>
          <a:xfrm>
            <a:off x="6904990" y="5246370"/>
            <a:ext cx="1802130" cy="4972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parity</a:t>
            </a:r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9695180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cxnSp>
        <p:nvCxnSpPr>
          <p:cNvPr id="8" name="曲线连接符 7"/>
          <p:cNvCxnSpPr/>
          <p:nvPr/>
        </p:nvCxnSpPr>
        <p:spPr>
          <a:xfrm flipV="1">
            <a:off x="4373245" y="1633855"/>
            <a:ext cx="2739390" cy="1097280"/>
          </a:xfrm>
          <a:prstGeom prst="curvedConnector3">
            <a:avLst>
              <a:gd name="adj1" fmla="val 5002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9"/>
          <p:cNvCxnSpPr/>
          <p:nvPr/>
        </p:nvCxnSpPr>
        <p:spPr>
          <a:xfrm>
            <a:off x="4349115" y="2739390"/>
            <a:ext cx="4926330" cy="1169670"/>
          </a:xfrm>
          <a:prstGeom prst="curvedConnector3">
            <a:avLst>
              <a:gd name="adj1" fmla="val 5001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 rot="420000">
            <a:off x="5565140" y="1833880"/>
            <a:ext cx="127190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44850" y="1908175"/>
            <a:ext cx="1962150" cy="1049020"/>
            <a:chOff x="5110" y="3005"/>
            <a:chExt cx="3090" cy="1652"/>
          </a:xfrm>
        </p:grpSpPr>
        <p:sp>
          <p:nvSpPr>
            <p:cNvPr id="14" name="云形 13"/>
            <p:cNvSpPr/>
            <p:nvPr/>
          </p:nvSpPr>
          <p:spPr>
            <a:xfrm>
              <a:off x="5110" y="3005"/>
              <a:ext cx="3090" cy="1653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40" y="3469"/>
              <a:ext cx="2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GET : d</a:t>
              </a:r>
              <a:endPara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697980" y="3425190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as Challenge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+mn-ea"/>
              </a:rPr>
              <a:t>Degraded Read Fail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044565" y="1760855"/>
            <a:ext cx="3956685" cy="38442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347335" y="3425190"/>
            <a:ext cx="1357630" cy="515620"/>
            <a:chOff x="9141" y="6169"/>
            <a:chExt cx="2138" cy="812"/>
          </a:xfrm>
        </p:grpSpPr>
        <p:sp>
          <p:nvSpPr>
            <p:cNvPr id="19" name="矩形 18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47890" y="1413510"/>
            <a:ext cx="1357630" cy="515620"/>
            <a:chOff x="9141" y="6169"/>
            <a:chExt cx="2138" cy="812"/>
          </a:xfrm>
        </p:grpSpPr>
        <p:sp>
          <p:nvSpPr>
            <p:cNvPr id="24" name="矩形 23"/>
            <p:cNvSpPr/>
            <p:nvPr/>
          </p:nvSpPr>
          <p:spPr>
            <a:xfrm>
              <a:off x="9141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9854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567" y="6169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10147935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3" name="矩形 32"/>
          <p:cNvSpPr/>
          <p:nvPr/>
        </p:nvSpPr>
        <p:spPr>
          <a:xfrm>
            <a:off x="6904990" y="5246370"/>
            <a:ext cx="1802130" cy="497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parity</a:t>
            </a:r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9695180" y="385699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697980" y="3425190"/>
            <a:ext cx="452755" cy="51562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altLang="zh-CN"/>
          </a:p>
        </p:txBody>
      </p:sp>
      <p:cxnSp>
        <p:nvCxnSpPr>
          <p:cNvPr id="8" name="曲线连接符 7"/>
          <p:cNvCxnSpPr/>
          <p:nvPr/>
        </p:nvCxnSpPr>
        <p:spPr>
          <a:xfrm flipV="1">
            <a:off x="4373245" y="1633855"/>
            <a:ext cx="2739390" cy="1097280"/>
          </a:xfrm>
          <a:prstGeom prst="curvedConnector3">
            <a:avLst>
              <a:gd name="adj1" fmla="val 5002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19" idx="2"/>
          </p:cNvCxnSpPr>
          <p:nvPr/>
        </p:nvCxnSpPr>
        <p:spPr>
          <a:xfrm rot="5400000">
            <a:off x="4269105" y="3860165"/>
            <a:ext cx="1224915" cy="138557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33" idx="0"/>
          </p:cNvCxnSpPr>
          <p:nvPr/>
        </p:nvCxnSpPr>
        <p:spPr>
          <a:xfrm rot="16200000" flipV="1">
            <a:off x="5087620" y="2528570"/>
            <a:ext cx="512445" cy="4923155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5400000">
            <a:off x="1545590" y="4869180"/>
            <a:ext cx="1962150" cy="5048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流程图: 或者 16"/>
          <p:cNvSpPr/>
          <p:nvPr/>
        </p:nvSpPr>
        <p:spPr>
          <a:xfrm>
            <a:off x="2876550" y="4849495"/>
            <a:ext cx="525145" cy="545465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643630" y="4185285"/>
            <a:ext cx="452120" cy="1946910"/>
            <a:chOff x="5474" y="6642"/>
            <a:chExt cx="712" cy="3066"/>
          </a:xfrm>
        </p:grpSpPr>
        <p:sp>
          <p:nvSpPr>
            <p:cNvPr id="31" name="矩形 30"/>
            <p:cNvSpPr/>
            <p:nvPr/>
          </p:nvSpPr>
          <p:spPr>
            <a:xfrm>
              <a:off x="5474" y="7454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5474" y="8896"/>
              <a:ext cx="713" cy="812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5474" y="6642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74" y="8233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sp>
        <p:nvSpPr>
          <p:cNvPr id="45" name="左箭头 44"/>
          <p:cNvSpPr/>
          <p:nvPr/>
        </p:nvSpPr>
        <p:spPr>
          <a:xfrm>
            <a:off x="1313180" y="4849495"/>
            <a:ext cx="768985" cy="40068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800000">
            <a:off x="1737995" y="4745990"/>
            <a:ext cx="95885" cy="608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34695" y="4140835"/>
            <a:ext cx="452755" cy="1946910"/>
            <a:chOff x="5474" y="6642"/>
            <a:chExt cx="713" cy="3066"/>
          </a:xfrm>
        </p:grpSpPr>
        <p:sp>
          <p:nvSpPr>
            <p:cNvPr id="48" name="矩形 47"/>
            <p:cNvSpPr/>
            <p:nvPr/>
          </p:nvSpPr>
          <p:spPr>
            <a:xfrm>
              <a:off x="5474" y="7454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5474" y="8896"/>
              <a:ext cx="713" cy="812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5474" y="6642"/>
              <a:ext cx="713" cy="8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5474" y="8233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5474" y="8896"/>
              <a:ext cx="713" cy="8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5474" y="6642"/>
              <a:ext cx="713" cy="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44850" y="1908175"/>
            <a:ext cx="1962150" cy="1049020"/>
            <a:chOff x="5110" y="3005"/>
            <a:chExt cx="3090" cy="1652"/>
          </a:xfrm>
        </p:grpSpPr>
        <p:sp>
          <p:nvSpPr>
            <p:cNvPr id="55" name="云形 54"/>
            <p:cNvSpPr/>
            <p:nvPr/>
          </p:nvSpPr>
          <p:spPr>
            <a:xfrm>
              <a:off x="5110" y="3005"/>
              <a:ext cx="3090" cy="1653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40" y="3469"/>
              <a:ext cx="2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GET : d</a:t>
              </a:r>
              <a:endPara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Approach:FragEC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Decoupling the chunk-node mapping</a:t>
            </a:r>
            <a:endParaRPr lang="en-US" dirty="0"/>
          </a:p>
          <a:p>
            <a:r>
              <a:rPr lang="en-US" dirty="0" smtClean="0"/>
              <a:t>Multiple hash rings and isolated chunks within a stripe.</a:t>
            </a:r>
            <a:endParaRPr lang="en-US" dirty="0" smtClean="0"/>
          </a:p>
          <a:p>
            <a:r>
              <a:rPr lang="en-US" dirty="0" smtClean="0"/>
              <a:t>Hierarchical Index structure for fast object/chunk/stripe locating.</a:t>
            </a:r>
            <a:endParaRPr lang="en-US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4470400" y="5848985"/>
            <a:ext cx="374650" cy="181610"/>
            <a:chOff x="2184" y="7865"/>
            <a:chExt cx="1244" cy="682"/>
          </a:xfrm>
        </p:grpSpPr>
        <p:sp>
          <p:nvSpPr>
            <p:cNvPr id="40" name="矩形 39"/>
            <p:cNvSpPr/>
            <p:nvPr/>
          </p:nvSpPr>
          <p:spPr>
            <a:xfrm>
              <a:off x="2184" y="7865"/>
              <a:ext cx="622" cy="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806" y="7865"/>
              <a:ext cx="622" cy="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353060" y="2087880"/>
            <a:ext cx="9772650" cy="4406900"/>
            <a:chOff x="1990" y="3173"/>
            <a:chExt cx="15390" cy="6940"/>
          </a:xfrm>
        </p:grpSpPr>
        <p:grpSp>
          <p:nvGrpSpPr>
            <p:cNvPr id="196" name="组合 195"/>
            <p:cNvGrpSpPr/>
            <p:nvPr/>
          </p:nvGrpSpPr>
          <p:grpSpPr>
            <a:xfrm>
              <a:off x="1990" y="3173"/>
              <a:ext cx="15390" cy="6940"/>
              <a:chOff x="87" y="3402"/>
              <a:chExt cx="15390" cy="6940"/>
            </a:xfrm>
          </p:grpSpPr>
          <p:grpSp>
            <p:nvGrpSpPr>
              <p:cNvPr id="195" name="组合 194"/>
              <p:cNvGrpSpPr/>
              <p:nvPr/>
            </p:nvGrpSpPr>
            <p:grpSpPr>
              <a:xfrm>
                <a:off x="87" y="6306"/>
                <a:ext cx="15390" cy="4037"/>
                <a:chOff x="87" y="6306"/>
                <a:chExt cx="15390" cy="4037"/>
              </a:xfrm>
            </p:grpSpPr>
            <p:sp>
              <p:nvSpPr>
                <p:cNvPr id="129" name="圆角矩形 128"/>
                <p:cNvSpPr/>
                <p:nvPr/>
              </p:nvSpPr>
              <p:spPr>
                <a:xfrm>
                  <a:off x="87" y="6307"/>
                  <a:ext cx="15391" cy="4036"/>
                </a:xfrm>
                <a:prstGeom prst="roundRect">
                  <a:avLst/>
                </a:prstGeom>
                <a:ln w="12700" cmpd="sng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7" name="圆角矩形 126"/>
                <p:cNvSpPr/>
                <p:nvPr/>
              </p:nvSpPr>
              <p:spPr>
                <a:xfrm>
                  <a:off x="87" y="6306"/>
                  <a:ext cx="15391" cy="4036"/>
                </a:xfrm>
                <a:prstGeom prst="roundRect">
                  <a:avLst/>
                </a:prstGeom>
                <a:ln w="12700" cmpd="sng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43" y="6495"/>
                  <a:ext cx="3661" cy="3515"/>
                </a:xfrm>
                <a:prstGeom prst="ellipse">
                  <a:avLst/>
                </a:prstGeom>
                <a:ln w="28575" cmpd="thickThin">
                  <a:solidFill>
                    <a:schemeClr val="accent1">
                      <a:shade val="50000"/>
                    </a:schemeClr>
                  </a:solidFill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2084" y="6379"/>
                  <a:ext cx="928" cy="327"/>
                  <a:chOff x="1036" y="6726"/>
                  <a:chExt cx="1866" cy="682"/>
                </a:xfrm>
              </p:grpSpPr>
              <p:sp>
                <p:nvSpPr>
                  <p:cNvPr id="23" name="矩形 22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5" name="组合 34"/>
                <p:cNvGrpSpPr/>
                <p:nvPr/>
              </p:nvGrpSpPr>
              <p:grpSpPr>
                <a:xfrm>
                  <a:off x="3914" y="7280"/>
                  <a:ext cx="590" cy="286"/>
                  <a:chOff x="2184" y="7865"/>
                  <a:chExt cx="1244" cy="682"/>
                </a:xfrm>
              </p:grpSpPr>
              <p:sp>
                <p:nvSpPr>
                  <p:cNvPr id="29" name="矩形 28"/>
                  <p:cNvSpPr/>
                  <p:nvPr/>
                </p:nvSpPr>
                <p:spPr>
                  <a:xfrm>
                    <a:off x="2184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2806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328" y="8775"/>
                  <a:ext cx="1335" cy="356"/>
                  <a:chOff x="1005" y="7806"/>
                  <a:chExt cx="2422" cy="682"/>
                </a:xfrm>
              </p:grpSpPr>
              <p:sp>
                <p:nvSpPr>
                  <p:cNvPr id="27" name="矩形 26"/>
                  <p:cNvSpPr/>
                  <p:nvPr/>
                </p:nvSpPr>
                <p:spPr>
                  <a:xfrm>
                    <a:off x="1005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1561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2183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2805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3107" y="9675"/>
                  <a:ext cx="928" cy="327"/>
                  <a:chOff x="1036" y="6726"/>
                  <a:chExt cx="1866" cy="682"/>
                </a:xfrm>
              </p:grpSpPr>
              <p:sp>
                <p:nvSpPr>
                  <p:cNvPr id="46" name="矩形 45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6" name="组合 65"/>
                <p:cNvGrpSpPr/>
                <p:nvPr/>
              </p:nvGrpSpPr>
              <p:grpSpPr>
                <a:xfrm>
                  <a:off x="362" y="7566"/>
                  <a:ext cx="928" cy="327"/>
                  <a:chOff x="1036" y="6726"/>
                  <a:chExt cx="1866" cy="682"/>
                </a:xfrm>
              </p:grpSpPr>
              <p:sp>
                <p:nvSpPr>
                  <p:cNvPr id="67" name="矩形 66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4" name="组合 73"/>
                <p:cNvGrpSpPr/>
                <p:nvPr/>
              </p:nvGrpSpPr>
              <p:grpSpPr>
                <a:xfrm>
                  <a:off x="4209" y="8489"/>
                  <a:ext cx="590" cy="286"/>
                  <a:chOff x="2184" y="7865"/>
                  <a:chExt cx="1244" cy="682"/>
                </a:xfrm>
              </p:grpSpPr>
              <p:sp>
                <p:nvSpPr>
                  <p:cNvPr id="75" name="矩形 74"/>
                  <p:cNvSpPr/>
                  <p:nvPr/>
                </p:nvSpPr>
                <p:spPr>
                  <a:xfrm>
                    <a:off x="2184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矩形 75"/>
                  <p:cNvSpPr/>
                  <p:nvPr/>
                </p:nvSpPr>
                <p:spPr>
                  <a:xfrm>
                    <a:off x="2806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8" name="椭圆 77"/>
                <p:cNvSpPr/>
                <p:nvPr/>
              </p:nvSpPr>
              <p:spPr>
                <a:xfrm>
                  <a:off x="6108" y="6567"/>
                  <a:ext cx="3661" cy="3515"/>
                </a:xfrm>
                <a:prstGeom prst="ellipse">
                  <a:avLst/>
                </a:prstGeom>
                <a:ln w="28575" cmpd="thickThin">
                  <a:solidFill>
                    <a:schemeClr val="accent1">
                      <a:shade val="50000"/>
                    </a:schemeClr>
                  </a:solidFill>
                  <a:prstDash val="sysDot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US" altLang="zh-CN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7475" y="6495"/>
                  <a:ext cx="928" cy="327"/>
                  <a:chOff x="1036" y="6726"/>
                  <a:chExt cx="1866" cy="682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3" name="组合 82"/>
                <p:cNvGrpSpPr/>
                <p:nvPr/>
              </p:nvGrpSpPr>
              <p:grpSpPr>
                <a:xfrm>
                  <a:off x="9296" y="7491"/>
                  <a:ext cx="590" cy="286"/>
                  <a:chOff x="2184" y="7865"/>
                  <a:chExt cx="1244" cy="682"/>
                </a:xfrm>
              </p:grpSpPr>
              <p:sp>
                <p:nvSpPr>
                  <p:cNvPr id="84" name="矩形 83"/>
                  <p:cNvSpPr/>
                  <p:nvPr/>
                </p:nvSpPr>
                <p:spPr>
                  <a:xfrm>
                    <a:off x="2184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>
                    <a:off x="2806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6" name="组合 85"/>
                <p:cNvGrpSpPr/>
                <p:nvPr/>
              </p:nvGrpSpPr>
              <p:grpSpPr>
                <a:xfrm>
                  <a:off x="5508" y="8855"/>
                  <a:ext cx="1335" cy="356"/>
                  <a:chOff x="1005" y="7806"/>
                  <a:chExt cx="2422" cy="682"/>
                </a:xfrm>
              </p:grpSpPr>
              <p:sp>
                <p:nvSpPr>
                  <p:cNvPr id="87" name="矩形 86"/>
                  <p:cNvSpPr/>
                  <p:nvPr/>
                </p:nvSpPr>
                <p:spPr>
                  <a:xfrm>
                    <a:off x="1005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>
                  <a:xfrm>
                    <a:off x="1561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>
                    <a:off x="2183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>
                    <a:off x="2805" y="780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1" name="组合 90"/>
                <p:cNvGrpSpPr/>
                <p:nvPr/>
              </p:nvGrpSpPr>
              <p:grpSpPr>
                <a:xfrm>
                  <a:off x="7822" y="9778"/>
                  <a:ext cx="928" cy="327"/>
                  <a:chOff x="1036" y="6726"/>
                  <a:chExt cx="1866" cy="682"/>
                </a:xfrm>
              </p:grpSpPr>
              <p:sp>
                <p:nvSpPr>
                  <p:cNvPr id="92" name="矩形 91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5" name="组合 94"/>
                <p:cNvGrpSpPr/>
                <p:nvPr/>
              </p:nvGrpSpPr>
              <p:grpSpPr>
                <a:xfrm>
                  <a:off x="5742" y="7566"/>
                  <a:ext cx="928" cy="327"/>
                  <a:chOff x="1036" y="6726"/>
                  <a:chExt cx="1866" cy="682"/>
                </a:xfrm>
              </p:grpSpPr>
              <p:sp>
                <p:nvSpPr>
                  <p:cNvPr id="96" name="矩形 95"/>
                  <p:cNvSpPr/>
                  <p:nvPr/>
                </p:nvSpPr>
                <p:spPr>
                  <a:xfrm>
                    <a:off x="1036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>
                    <a:off x="1658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2280" y="6726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/>
                <p:cNvGrpSpPr/>
                <p:nvPr/>
              </p:nvGrpSpPr>
              <p:grpSpPr>
                <a:xfrm>
                  <a:off x="9296" y="8775"/>
                  <a:ext cx="590" cy="286"/>
                  <a:chOff x="2184" y="7865"/>
                  <a:chExt cx="1244" cy="682"/>
                </a:xfrm>
              </p:grpSpPr>
              <p:sp>
                <p:nvSpPr>
                  <p:cNvPr id="100" name="矩形 99"/>
                  <p:cNvSpPr/>
                  <p:nvPr/>
                </p:nvSpPr>
                <p:spPr>
                  <a:xfrm>
                    <a:off x="2184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2806" y="7865"/>
                    <a:ext cx="622" cy="682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10420" y="6590"/>
                  <a:ext cx="4471" cy="3630"/>
                  <a:chOff x="4777" y="6201"/>
                  <a:chExt cx="4471" cy="3630"/>
                </a:xfrm>
              </p:grpSpPr>
              <p:sp>
                <p:nvSpPr>
                  <p:cNvPr id="102" name="椭圆 101"/>
                  <p:cNvSpPr/>
                  <p:nvPr/>
                </p:nvSpPr>
                <p:spPr>
                  <a:xfrm>
                    <a:off x="5292" y="6317"/>
                    <a:ext cx="3661" cy="3515"/>
                  </a:xfrm>
                  <a:prstGeom prst="ellipse">
                    <a:avLst/>
                  </a:prstGeom>
                  <a:ln w="28575" cmpd="thickThin">
                    <a:solidFill>
                      <a:schemeClr val="accent1">
                        <a:shade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p>
                    <a:pPr algn="ctr"/>
                    <a:endParaRPr lang="en-US" altLang="zh-CN"/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6533" y="6201"/>
                    <a:ext cx="928" cy="327"/>
                    <a:chOff x="1036" y="6726"/>
                    <a:chExt cx="1866" cy="682"/>
                  </a:xfrm>
                </p:grpSpPr>
                <p:sp>
                  <p:nvSpPr>
                    <p:cNvPr id="104" name="矩形 103"/>
                    <p:cNvSpPr/>
                    <p:nvPr/>
                  </p:nvSpPr>
                  <p:spPr>
                    <a:xfrm>
                      <a:off x="1036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5" name="矩形 104"/>
                    <p:cNvSpPr/>
                    <p:nvPr/>
                  </p:nvSpPr>
                  <p:spPr>
                    <a:xfrm>
                      <a:off x="1658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6" name="矩形 105"/>
                    <p:cNvSpPr/>
                    <p:nvPr/>
                  </p:nvSpPr>
                  <p:spPr>
                    <a:xfrm>
                      <a:off x="2280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7" name="组合 106"/>
                  <p:cNvGrpSpPr/>
                  <p:nvPr/>
                </p:nvGrpSpPr>
                <p:grpSpPr>
                  <a:xfrm>
                    <a:off x="8363" y="7102"/>
                    <a:ext cx="590" cy="286"/>
                    <a:chOff x="2184" y="7865"/>
                    <a:chExt cx="1244" cy="682"/>
                  </a:xfrm>
                </p:grpSpPr>
                <p:sp>
                  <p:nvSpPr>
                    <p:cNvPr id="108" name="矩形 107"/>
                    <p:cNvSpPr/>
                    <p:nvPr/>
                  </p:nvSpPr>
                  <p:spPr>
                    <a:xfrm>
                      <a:off x="2184" y="7865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>
                    <a:xfrm>
                      <a:off x="2806" y="7865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4777" y="8597"/>
                    <a:ext cx="1335" cy="356"/>
                    <a:chOff x="1005" y="7806"/>
                    <a:chExt cx="2422" cy="682"/>
                  </a:xfrm>
                </p:grpSpPr>
                <p:sp>
                  <p:nvSpPr>
                    <p:cNvPr id="111" name="矩形 110"/>
                    <p:cNvSpPr/>
                    <p:nvPr/>
                  </p:nvSpPr>
                  <p:spPr>
                    <a:xfrm>
                      <a:off x="1005" y="780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2" name="矩形 111"/>
                    <p:cNvSpPr/>
                    <p:nvPr/>
                  </p:nvSpPr>
                  <p:spPr>
                    <a:xfrm>
                      <a:off x="1561" y="780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3" name="矩形 112"/>
                    <p:cNvSpPr/>
                    <p:nvPr/>
                  </p:nvSpPr>
                  <p:spPr>
                    <a:xfrm>
                      <a:off x="2183" y="780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4" name="矩形 113"/>
                    <p:cNvSpPr/>
                    <p:nvPr/>
                  </p:nvSpPr>
                  <p:spPr>
                    <a:xfrm>
                      <a:off x="2805" y="780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7556" y="9497"/>
                    <a:ext cx="928" cy="327"/>
                    <a:chOff x="1036" y="6726"/>
                    <a:chExt cx="1866" cy="682"/>
                  </a:xfrm>
                </p:grpSpPr>
                <p:sp>
                  <p:nvSpPr>
                    <p:cNvPr id="116" name="矩形 115"/>
                    <p:cNvSpPr/>
                    <p:nvPr/>
                  </p:nvSpPr>
                  <p:spPr>
                    <a:xfrm>
                      <a:off x="1036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7" name="矩形 116"/>
                    <p:cNvSpPr/>
                    <p:nvPr/>
                  </p:nvSpPr>
                  <p:spPr>
                    <a:xfrm>
                      <a:off x="1658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8" name="矩形 117"/>
                    <p:cNvSpPr/>
                    <p:nvPr/>
                  </p:nvSpPr>
                  <p:spPr>
                    <a:xfrm>
                      <a:off x="2280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4811" y="7388"/>
                    <a:ext cx="928" cy="327"/>
                    <a:chOff x="1036" y="6726"/>
                    <a:chExt cx="1866" cy="682"/>
                  </a:xfrm>
                </p:grpSpPr>
                <p:sp>
                  <p:nvSpPr>
                    <p:cNvPr id="120" name="矩形 119"/>
                    <p:cNvSpPr/>
                    <p:nvPr/>
                  </p:nvSpPr>
                  <p:spPr>
                    <a:xfrm>
                      <a:off x="1036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1" name="矩形 120"/>
                    <p:cNvSpPr/>
                    <p:nvPr/>
                  </p:nvSpPr>
                  <p:spPr>
                    <a:xfrm>
                      <a:off x="1658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2" name="矩形 121"/>
                    <p:cNvSpPr/>
                    <p:nvPr/>
                  </p:nvSpPr>
                  <p:spPr>
                    <a:xfrm>
                      <a:off x="2280" y="6726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3" name="组合 122"/>
                  <p:cNvGrpSpPr/>
                  <p:nvPr/>
                </p:nvGrpSpPr>
                <p:grpSpPr>
                  <a:xfrm>
                    <a:off x="8658" y="8311"/>
                    <a:ext cx="590" cy="286"/>
                    <a:chOff x="2184" y="7865"/>
                    <a:chExt cx="1244" cy="682"/>
                  </a:xfrm>
                </p:grpSpPr>
                <p:sp>
                  <p:nvSpPr>
                    <p:cNvPr id="124" name="矩形 123"/>
                    <p:cNvSpPr/>
                    <p:nvPr/>
                  </p:nvSpPr>
                  <p:spPr>
                    <a:xfrm>
                      <a:off x="2184" y="7865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矩形 124"/>
                    <p:cNvSpPr/>
                    <p:nvPr/>
                  </p:nvSpPr>
                  <p:spPr>
                    <a:xfrm>
                      <a:off x="2806" y="7865"/>
                      <a:ext cx="622" cy="6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38" name="组合 137"/>
              <p:cNvGrpSpPr/>
              <p:nvPr/>
            </p:nvGrpSpPr>
            <p:grpSpPr>
              <a:xfrm>
                <a:off x="1892" y="3402"/>
                <a:ext cx="12740" cy="2639"/>
                <a:chOff x="1892" y="3401"/>
                <a:chExt cx="12740" cy="2639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2558" y="3401"/>
                  <a:ext cx="12075" cy="204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2280" y="3729"/>
                  <a:ext cx="12023" cy="204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892" y="4198"/>
                  <a:ext cx="12048" cy="184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r>
                    <a:rPr lang="en-US" altLang="zh-CN" sz="3600"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</a:rPr>
                    <a:t>Proxy</a:t>
                  </a:r>
                  <a:endParaRPr lang="en-US" altLang="zh-CN" sz="3600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  <a:p>
                  <a:pPr algn="ctr"/>
                  <a:endParaRPr lang="en-US" altLang="zh-CN" sz="3600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2508" y="5247"/>
                  <a:ext cx="2354" cy="603"/>
                </a:xfrm>
                <a:prstGeom prst="rect">
                  <a:avLst/>
                </a:prstGeom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buffer</a:t>
                  </a:r>
                  <a:endParaRPr lang="en-US" altLang="zh-CN"/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>
                  <a:off x="6843" y="5247"/>
                  <a:ext cx="2354" cy="603"/>
                </a:xfrm>
                <a:prstGeom prst="rect">
                  <a:avLst/>
                </a:prstGeom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buffer</a:t>
                  </a:r>
                  <a:endParaRPr lang="en-US" altLang="zh-CN"/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>
                  <a:off x="10935" y="5247"/>
                  <a:ext cx="2354" cy="603"/>
                </a:xfrm>
                <a:prstGeom prst="rect">
                  <a:avLst/>
                </a:prstGeom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ang="5400000" scaled="0"/>
                </a:gra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en-US" altLang="zh-CN"/>
                    <a:t>buffer</a:t>
                  </a:r>
                  <a:endParaRPr lang="en-US" altLang="zh-CN"/>
                </a:p>
              </p:txBody>
            </p:sp>
          </p:grpSp>
        </p:grpSp>
        <p:sp>
          <p:nvSpPr>
            <p:cNvPr id="15" name="下箭头 14"/>
            <p:cNvSpPr/>
            <p:nvPr/>
          </p:nvSpPr>
          <p:spPr>
            <a:xfrm>
              <a:off x="9694" y="5601"/>
              <a:ext cx="251" cy="665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下箭头 76"/>
            <p:cNvSpPr/>
            <p:nvPr/>
          </p:nvSpPr>
          <p:spPr>
            <a:xfrm rot="19680000">
              <a:off x="14055" y="5645"/>
              <a:ext cx="295" cy="666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 rot="2640000">
              <a:off x="5194" y="5571"/>
              <a:ext cx="295" cy="666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8" name="圆角矩形 197"/>
          <p:cNvSpPr/>
          <p:nvPr/>
        </p:nvSpPr>
        <p:spPr>
          <a:xfrm>
            <a:off x="1335405" y="1260475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/>
              <a:t>client</a:t>
            </a:r>
            <a:endParaRPr lang="en-US" altLang="zh-CN" sz="3200"/>
          </a:p>
        </p:txBody>
      </p:sp>
      <p:sp>
        <p:nvSpPr>
          <p:cNvPr id="202" name="圆角矩形 201"/>
          <p:cNvSpPr/>
          <p:nvPr/>
        </p:nvSpPr>
        <p:spPr>
          <a:xfrm>
            <a:off x="3452495" y="1260475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/>
              <a:t>client</a:t>
            </a:r>
            <a:endParaRPr lang="en-US" altLang="zh-CN" sz="3200"/>
          </a:p>
        </p:txBody>
      </p:sp>
      <p:sp>
        <p:nvSpPr>
          <p:cNvPr id="203" name="圆角矩形 202"/>
          <p:cNvSpPr/>
          <p:nvPr/>
        </p:nvSpPr>
        <p:spPr>
          <a:xfrm>
            <a:off x="5793740" y="1260475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/>
              <a:t>client</a:t>
            </a:r>
            <a:endParaRPr lang="en-US" altLang="zh-CN" sz="3200"/>
          </a:p>
        </p:txBody>
      </p:sp>
      <p:sp>
        <p:nvSpPr>
          <p:cNvPr id="204" name="圆角矩形 203"/>
          <p:cNvSpPr/>
          <p:nvPr/>
        </p:nvSpPr>
        <p:spPr>
          <a:xfrm>
            <a:off x="7932420" y="1260475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/>
              <a:t>client</a:t>
            </a:r>
            <a:endParaRPr lang="en-US" altLang="zh-CN" sz="3200"/>
          </a:p>
        </p:txBody>
      </p:sp>
      <p:sp>
        <p:nvSpPr>
          <p:cNvPr id="205" name="上下箭头 204"/>
          <p:cNvSpPr/>
          <p:nvPr/>
        </p:nvSpPr>
        <p:spPr>
          <a:xfrm>
            <a:off x="5248275" y="1746885"/>
            <a:ext cx="238125" cy="36131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098165" y="2066925"/>
            <a:ext cx="647700" cy="2562225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1478915" y="2085975"/>
            <a:ext cx="647700" cy="2571750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Fragmented Chunk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972800" cy="4963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Allow fragmented sub-chunks that logically belonging to the same chunk.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 Parity Update Cost!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587490" y="1613535"/>
            <a:ext cx="5260340" cy="4329430"/>
            <a:chOff x="8409" y="2226"/>
            <a:chExt cx="8284" cy="6818"/>
          </a:xfrm>
        </p:grpSpPr>
        <p:sp>
          <p:nvSpPr>
            <p:cNvPr id="9" name="椭圆 8"/>
            <p:cNvSpPr/>
            <p:nvPr/>
          </p:nvSpPr>
          <p:spPr>
            <a:xfrm>
              <a:off x="9534" y="2773"/>
              <a:ext cx="6231" cy="6054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409" y="5394"/>
              <a:ext cx="2138" cy="812"/>
              <a:chOff x="9141" y="6169"/>
              <a:chExt cx="2138" cy="81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141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f</a:t>
                </a:r>
                <a:endParaRPr lang="en-US" alt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854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g</a:t>
                </a:r>
                <a:endParaRPr lang="en-US" altLang="zh-CN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0567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414" y="2226"/>
              <a:ext cx="2138" cy="812"/>
              <a:chOff x="9141" y="6169"/>
              <a:chExt cx="2138" cy="81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141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a</a:t>
                </a:r>
                <a:endParaRPr lang="en-US" altLang="zh-CN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854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b</a:t>
                </a:r>
                <a:endParaRPr lang="en-US" alt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567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</a:t>
                </a:r>
                <a:endParaRPr lang="en-US" altLang="zh-CN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5981" y="6074"/>
              <a:ext cx="713" cy="812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i</a:t>
              </a:r>
              <a:endParaRPr lang="en-US" alt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10874" y="8262"/>
              <a:ext cx="2838" cy="783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parity</a:t>
              </a:r>
              <a:endParaRPr lang="en-US" alt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268" y="6074"/>
              <a:ext cx="713" cy="812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</p:grpSp>
      <p:sp>
        <p:nvSpPr>
          <p:cNvPr id="48" name="矩形 47"/>
          <p:cNvSpPr/>
          <p:nvPr/>
        </p:nvSpPr>
        <p:spPr>
          <a:xfrm>
            <a:off x="1564640" y="2216785"/>
            <a:ext cx="452755" cy="51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49" name="矩形 48"/>
          <p:cNvSpPr/>
          <p:nvPr/>
        </p:nvSpPr>
        <p:spPr>
          <a:xfrm>
            <a:off x="1564640" y="2732405"/>
            <a:ext cx="452755" cy="51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50" name="矩形 49"/>
          <p:cNvSpPr/>
          <p:nvPr/>
        </p:nvSpPr>
        <p:spPr>
          <a:xfrm>
            <a:off x="1564640" y="3171190"/>
            <a:ext cx="452755" cy="51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51" name="矩形 50"/>
          <p:cNvSpPr/>
          <p:nvPr/>
        </p:nvSpPr>
        <p:spPr>
          <a:xfrm>
            <a:off x="1564640" y="395351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52" name="矩形 51"/>
          <p:cNvSpPr/>
          <p:nvPr/>
        </p:nvSpPr>
        <p:spPr>
          <a:xfrm>
            <a:off x="3187065" y="2216785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</a:t>
            </a:r>
            <a:endParaRPr lang="en-US" altLang="zh-CN"/>
          </a:p>
        </p:txBody>
      </p:sp>
      <p:sp>
        <p:nvSpPr>
          <p:cNvPr id="53" name="矩形 52"/>
          <p:cNvSpPr/>
          <p:nvPr/>
        </p:nvSpPr>
        <p:spPr>
          <a:xfrm>
            <a:off x="3187065" y="2732405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</a:t>
            </a:r>
            <a:endParaRPr lang="en-US" altLang="zh-CN"/>
          </a:p>
        </p:txBody>
      </p:sp>
      <p:sp>
        <p:nvSpPr>
          <p:cNvPr id="54" name="矩形 53"/>
          <p:cNvSpPr/>
          <p:nvPr/>
        </p:nvSpPr>
        <p:spPr>
          <a:xfrm>
            <a:off x="3187065" y="3248025"/>
            <a:ext cx="452755" cy="515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h</a:t>
            </a:r>
            <a:endParaRPr lang="en-US" altLang="zh-CN"/>
          </a:p>
        </p:txBody>
      </p:sp>
      <p:sp>
        <p:nvSpPr>
          <p:cNvPr id="55" name="矩形 54"/>
          <p:cNvSpPr/>
          <p:nvPr/>
        </p:nvSpPr>
        <p:spPr>
          <a:xfrm>
            <a:off x="3187065" y="395351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56" name="矩形 55"/>
          <p:cNvSpPr/>
          <p:nvPr/>
        </p:nvSpPr>
        <p:spPr>
          <a:xfrm rot="5400000">
            <a:off x="4269740" y="2868930"/>
            <a:ext cx="1802130" cy="49720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parity</a:t>
            </a:r>
            <a:endParaRPr lang="en-US" altLang="zh-CN"/>
          </a:p>
        </p:txBody>
      </p:sp>
      <p:sp>
        <p:nvSpPr>
          <p:cNvPr id="59" name="流程图: 或者 58"/>
          <p:cNvSpPr/>
          <p:nvPr/>
        </p:nvSpPr>
        <p:spPr>
          <a:xfrm>
            <a:off x="2341245" y="3028950"/>
            <a:ext cx="542925" cy="4953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右箭头 59"/>
          <p:cNvSpPr/>
          <p:nvPr/>
        </p:nvSpPr>
        <p:spPr>
          <a:xfrm>
            <a:off x="3910330" y="3143250"/>
            <a:ext cx="847725" cy="2667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Multiple Hash Rings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multiple hash rings to deal with degraded read during scaling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971550" y="3581400"/>
            <a:ext cx="10353675" cy="2590800"/>
          </a:xfrm>
          <a:prstGeom prst="roundRect">
            <a:avLst/>
          </a:prstGeom>
          <a:ln w="28575" cmpd="thickThin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533525" y="3796665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015230" y="3796030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366125" y="3795395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058275" y="372427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0166350" y="478218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004175" y="459168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058275" y="5842000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5572125" y="3724275"/>
            <a:ext cx="808990" cy="238125"/>
            <a:chOff x="8565" y="4485"/>
            <a:chExt cx="1844" cy="600"/>
          </a:xfrm>
        </p:grpSpPr>
        <p:sp>
          <p:nvSpPr>
            <p:cNvPr id="68" name="矩形 67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69" name="矩形 68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70" name="矩形 69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913880" y="4567555"/>
            <a:ext cx="808990" cy="238125"/>
            <a:chOff x="8565" y="4485"/>
            <a:chExt cx="1844" cy="600"/>
          </a:xfrm>
        </p:grpSpPr>
        <p:sp>
          <p:nvSpPr>
            <p:cNvPr id="81" name="矩形 8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2" name="矩形 8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3" name="矩形 8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42405" y="5603875"/>
            <a:ext cx="808990" cy="238125"/>
            <a:chOff x="8565" y="4485"/>
            <a:chExt cx="1844" cy="600"/>
          </a:xfrm>
        </p:grpSpPr>
        <p:sp>
          <p:nvSpPr>
            <p:cNvPr id="85" name="矩形 84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6" name="矩形 85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7" name="矩形 86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91050" y="4972685"/>
            <a:ext cx="808990" cy="238125"/>
            <a:chOff x="8565" y="4485"/>
            <a:chExt cx="1844" cy="600"/>
          </a:xfrm>
        </p:grpSpPr>
        <p:sp>
          <p:nvSpPr>
            <p:cNvPr id="89" name="矩形 88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90" name="矩形 89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384300" y="4108450"/>
            <a:ext cx="809429" cy="238125"/>
            <a:chOff x="8565" y="4485"/>
            <a:chExt cx="1845" cy="600"/>
          </a:xfrm>
        </p:grpSpPr>
        <p:sp>
          <p:nvSpPr>
            <p:cNvPr id="93" name="矩形 92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94" name="矩形 93"/>
            <p:cNvSpPr/>
            <p:nvPr/>
          </p:nvSpPr>
          <p:spPr>
            <a:xfrm>
              <a:off x="9202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95" name="矩形 94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205855" y="3724275"/>
            <a:ext cx="4445497" cy="622300"/>
            <a:chOff x="6437" y="3885"/>
            <a:chExt cx="10133" cy="1568"/>
          </a:xfrm>
        </p:grpSpPr>
        <p:sp>
          <p:nvSpPr>
            <p:cNvPr id="98" name="矩形 97"/>
            <p:cNvSpPr/>
            <p:nvPr/>
          </p:nvSpPr>
          <p:spPr>
            <a:xfrm>
              <a:off x="6437" y="4853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i</a:t>
              </a:r>
              <a:endParaRPr lang="en-US" altLang="zh-CN"/>
            </a:p>
          </p:txBody>
        </p:sp>
        <p:sp>
          <p:nvSpPr>
            <p:cNvPr id="99" name="矩形 98"/>
            <p:cNvSpPr/>
            <p:nvPr/>
          </p:nvSpPr>
          <p:spPr>
            <a:xfrm>
              <a:off x="15955" y="38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67025" y="5720715"/>
            <a:ext cx="808990" cy="238125"/>
            <a:chOff x="8565" y="4485"/>
            <a:chExt cx="1844" cy="600"/>
          </a:xfrm>
        </p:grpSpPr>
        <p:sp>
          <p:nvSpPr>
            <p:cNvPr id="101" name="矩形 10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441450" y="5365750"/>
            <a:ext cx="808990" cy="238125"/>
            <a:chOff x="8565" y="4485"/>
            <a:chExt cx="1844" cy="600"/>
          </a:xfrm>
        </p:grpSpPr>
        <p:sp>
          <p:nvSpPr>
            <p:cNvPr id="105" name="矩形 104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406775" y="4758690"/>
            <a:ext cx="808990" cy="238125"/>
            <a:chOff x="8565" y="4485"/>
            <a:chExt cx="1844" cy="600"/>
          </a:xfrm>
        </p:grpSpPr>
        <p:sp>
          <p:nvSpPr>
            <p:cNvPr id="111" name="矩形 11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sp>
        <p:nvSpPr>
          <p:cNvPr id="114" name="圆角矩形 113"/>
          <p:cNvSpPr/>
          <p:nvPr/>
        </p:nvSpPr>
        <p:spPr>
          <a:xfrm>
            <a:off x="1062355" y="2576830"/>
            <a:ext cx="10172700" cy="89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Proxy</a:t>
            </a:r>
            <a:endParaRPr lang="en-US" altLang="zh-CN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5" name="曲线连接符 114"/>
          <p:cNvCxnSpPr/>
          <p:nvPr/>
        </p:nvCxnSpPr>
        <p:spPr>
          <a:xfrm>
            <a:off x="1914525" y="1809750"/>
            <a:ext cx="2105025" cy="676275"/>
          </a:xfrm>
          <a:prstGeom prst="curvedConnector3">
            <a:avLst>
              <a:gd name="adj1" fmla="val 50015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曲线连接符 115"/>
          <p:cNvCxnSpPr/>
          <p:nvPr/>
        </p:nvCxnSpPr>
        <p:spPr>
          <a:xfrm rot="5400000" flipV="1">
            <a:off x="8557895" y="1756410"/>
            <a:ext cx="743585" cy="73406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曲线连接符 116"/>
          <p:cNvCxnSpPr/>
          <p:nvPr/>
        </p:nvCxnSpPr>
        <p:spPr>
          <a:xfrm rot="5400000">
            <a:off x="5782310" y="1561465"/>
            <a:ext cx="1247775" cy="56261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/>
          <p:cNvSpPr txBox="1"/>
          <p:nvPr/>
        </p:nvSpPr>
        <p:spPr>
          <a:xfrm>
            <a:off x="1066800" y="1676400"/>
            <a:ext cx="1016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GET : b                                                     GET : f                                  GET : c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Multiple Hash Rings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875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                                            GET : i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972185" y="3581400"/>
            <a:ext cx="10353675" cy="2590800"/>
          </a:xfrm>
          <a:prstGeom prst="roundRect">
            <a:avLst/>
          </a:prstGeom>
          <a:ln w="28575" cmpd="thickThin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533525" y="3796665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015230" y="3796030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366125" y="3795395"/>
            <a:ext cx="2266950" cy="2162175"/>
          </a:xfrm>
          <a:prstGeom prst="ellips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058275" y="372427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0166350" y="478218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004175" y="459168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058275" y="5842000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5572125" y="3724275"/>
            <a:ext cx="808990" cy="238125"/>
            <a:chOff x="8565" y="4485"/>
            <a:chExt cx="1844" cy="600"/>
          </a:xfrm>
        </p:grpSpPr>
        <p:sp>
          <p:nvSpPr>
            <p:cNvPr id="68" name="矩形 67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a</a:t>
              </a:r>
              <a:endParaRPr lang="en-US" altLang="zh-CN"/>
            </a:p>
          </p:txBody>
        </p:sp>
        <p:sp>
          <p:nvSpPr>
            <p:cNvPr id="69" name="矩形 68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</a:t>
              </a:r>
              <a:endParaRPr lang="en-US" altLang="zh-CN"/>
            </a:p>
          </p:txBody>
        </p:sp>
        <p:sp>
          <p:nvSpPr>
            <p:cNvPr id="70" name="矩形 69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c</a:t>
              </a:r>
              <a:endParaRPr lang="en-US" alt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913880" y="4567555"/>
            <a:ext cx="808990" cy="238125"/>
            <a:chOff x="8565" y="4485"/>
            <a:chExt cx="1844" cy="600"/>
          </a:xfrm>
        </p:grpSpPr>
        <p:sp>
          <p:nvSpPr>
            <p:cNvPr id="81" name="矩形 8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2" name="矩形 8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3" name="矩形 8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42405" y="5603875"/>
            <a:ext cx="808990" cy="238125"/>
            <a:chOff x="8565" y="4485"/>
            <a:chExt cx="1844" cy="600"/>
          </a:xfrm>
        </p:grpSpPr>
        <p:sp>
          <p:nvSpPr>
            <p:cNvPr id="85" name="矩形 84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6" name="矩形 85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7" name="矩形 86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91050" y="4972685"/>
            <a:ext cx="808990" cy="238125"/>
            <a:chOff x="8565" y="4485"/>
            <a:chExt cx="1844" cy="600"/>
          </a:xfrm>
        </p:grpSpPr>
        <p:sp>
          <p:nvSpPr>
            <p:cNvPr id="89" name="矩形 88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90" name="矩形 89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384300" y="4108450"/>
            <a:ext cx="809429" cy="238125"/>
            <a:chOff x="8565" y="4485"/>
            <a:chExt cx="1845" cy="600"/>
          </a:xfrm>
        </p:grpSpPr>
        <p:sp>
          <p:nvSpPr>
            <p:cNvPr id="93" name="矩形 92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f</a:t>
              </a:r>
              <a:endParaRPr lang="en-US" altLang="zh-CN"/>
            </a:p>
          </p:txBody>
        </p:sp>
        <p:sp>
          <p:nvSpPr>
            <p:cNvPr id="94" name="矩形 93"/>
            <p:cNvSpPr/>
            <p:nvPr/>
          </p:nvSpPr>
          <p:spPr>
            <a:xfrm>
              <a:off x="9202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g</a:t>
              </a:r>
              <a:endParaRPr lang="en-US" altLang="zh-CN"/>
            </a:p>
          </p:txBody>
        </p:sp>
        <p:sp>
          <p:nvSpPr>
            <p:cNvPr id="95" name="矩形 94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h</a:t>
              </a:r>
              <a:endParaRPr lang="en-US" alt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707745" y="3724275"/>
            <a:ext cx="3943607" cy="622300"/>
            <a:chOff x="7581" y="3885"/>
            <a:chExt cx="8989" cy="1568"/>
          </a:xfrm>
        </p:grpSpPr>
        <p:sp>
          <p:nvSpPr>
            <p:cNvPr id="98" name="矩形 97"/>
            <p:cNvSpPr/>
            <p:nvPr/>
          </p:nvSpPr>
          <p:spPr>
            <a:xfrm>
              <a:off x="7581" y="4853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i</a:t>
              </a:r>
              <a:endParaRPr lang="en-US" altLang="zh-CN"/>
            </a:p>
          </p:txBody>
        </p:sp>
        <p:sp>
          <p:nvSpPr>
            <p:cNvPr id="99" name="矩形 98"/>
            <p:cNvSpPr/>
            <p:nvPr/>
          </p:nvSpPr>
          <p:spPr>
            <a:xfrm>
              <a:off x="15955" y="3885"/>
              <a:ext cx="615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67025" y="5720715"/>
            <a:ext cx="808990" cy="238125"/>
            <a:chOff x="8565" y="4485"/>
            <a:chExt cx="1844" cy="600"/>
          </a:xfrm>
        </p:grpSpPr>
        <p:sp>
          <p:nvSpPr>
            <p:cNvPr id="101" name="矩形 10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441450" y="5365750"/>
            <a:ext cx="808990" cy="238125"/>
            <a:chOff x="8565" y="4485"/>
            <a:chExt cx="1844" cy="600"/>
          </a:xfrm>
        </p:grpSpPr>
        <p:sp>
          <p:nvSpPr>
            <p:cNvPr id="105" name="矩形 104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406775" y="4758690"/>
            <a:ext cx="808990" cy="238125"/>
            <a:chOff x="8565" y="4485"/>
            <a:chExt cx="1844" cy="600"/>
          </a:xfrm>
        </p:grpSpPr>
        <p:sp>
          <p:nvSpPr>
            <p:cNvPr id="111" name="矩形 110"/>
            <p:cNvSpPr/>
            <p:nvPr/>
          </p:nvSpPr>
          <p:spPr>
            <a:xfrm>
              <a:off x="856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9180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9795" y="4485"/>
              <a:ext cx="615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</p:grpSp>
      <p:sp>
        <p:nvSpPr>
          <p:cNvPr id="114" name="圆角矩形 113"/>
          <p:cNvSpPr/>
          <p:nvPr/>
        </p:nvSpPr>
        <p:spPr>
          <a:xfrm>
            <a:off x="1062355" y="2576830"/>
            <a:ext cx="10172700" cy="89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</a:rPr>
              <a:t>Proxy</a:t>
            </a:r>
            <a:endParaRPr lang="en-US" altLang="zh-CN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7" name="曲线连接符 116"/>
          <p:cNvCxnSpPr/>
          <p:nvPr/>
        </p:nvCxnSpPr>
        <p:spPr>
          <a:xfrm rot="5400000">
            <a:off x="5624195" y="1414145"/>
            <a:ext cx="1123950" cy="866775"/>
          </a:xfrm>
          <a:prstGeom prst="curvedConnector3">
            <a:avLst>
              <a:gd name="adj1" fmla="val 50028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95" idx="3"/>
            <a:endCxn id="98" idx="1"/>
          </p:cNvCxnSpPr>
          <p:nvPr/>
        </p:nvCxnSpPr>
        <p:spPr>
          <a:xfrm>
            <a:off x="2193925" y="4227830"/>
            <a:ext cx="5137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>
            <a:stCxn id="98" idx="3"/>
          </p:cNvCxnSpPr>
          <p:nvPr/>
        </p:nvCxnSpPr>
        <p:spPr>
          <a:xfrm>
            <a:off x="2977515" y="4227830"/>
            <a:ext cx="527685" cy="163195"/>
          </a:xfrm>
          <a:prstGeom prst="bentConnector3">
            <a:avLst>
              <a:gd name="adj1" fmla="val 5006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587220" y="4235450"/>
            <a:ext cx="269810" cy="238125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cxnSp>
        <p:nvCxnSpPr>
          <p:cNvPr id="9" name="肘形连接符 8"/>
          <p:cNvCxnSpPr>
            <a:endCxn id="94" idx="0"/>
          </p:cNvCxnSpPr>
          <p:nvPr/>
        </p:nvCxnSpPr>
        <p:spPr>
          <a:xfrm rot="10800000" flipV="1">
            <a:off x="1798320" y="2999740"/>
            <a:ext cx="3573145" cy="1108075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>
            <a:endCxn id="14" idx="2"/>
          </p:cNvCxnSpPr>
          <p:nvPr/>
        </p:nvCxnSpPr>
        <p:spPr>
          <a:xfrm flipV="1">
            <a:off x="6677660" y="3237865"/>
            <a:ext cx="1117600" cy="658495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rot="16200000">
            <a:off x="7990205" y="3613785"/>
            <a:ext cx="1329055" cy="577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653655" y="2999740"/>
            <a:ext cx="26987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8588375" y="3023235"/>
            <a:ext cx="742315" cy="1905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流程图: 或者 16"/>
          <p:cNvSpPr/>
          <p:nvPr/>
        </p:nvSpPr>
        <p:spPr>
          <a:xfrm>
            <a:off x="8153400" y="3019425"/>
            <a:ext cx="219075" cy="219075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9495790" y="3047365"/>
            <a:ext cx="400050" cy="1428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045170" y="2999105"/>
            <a:ext cx="269810" cy="238125"/>
          </a:xfrm>
          <a:prstGeom prst="rect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cxnSp>
        <p:nvCxnSpPr>
          <p:cNvPr id="20" name="肘形连接符 19"/>
          <p:cNvCxnSpPr>
            <a:stCxn id="19" idx="0"/>
          </p:cNvCxnSpPr>
          <p:nvPr/>
        </p:nvCxnSpPr>
        <p:spPr>
          <a:xfrm rot="16200000" flipV="1">
            <a:off x="7795895" y="614680"/>
            <a:ext cx="1560830" cy="320802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459990" y="3047365"/>
            <a:ext cx="247650" cy="23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3" name="椭圆 22"/>
          <p:cNvSpPr/>
          <p:nvPr/>
        </p:nvSpPr>
        <p:spPr>
          <a:xfrm>
            <a:off x="8588375" y="3581400"/>
            <a:ext cx="247650" cy="23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4" name="椭圆 23"/>
          <p:cNvSpPr/>
          <p:nvPr/>
        </p:nvSpPr>
        <p:spPr>
          <a:xfrm>
            <a:off x="7282180" y="3558540"/>
            <a:ext cx="247650" cy="23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5" name="椭圆 24"/>
          <p:cNvSpPr/>
          <p:nvPr/>
        </p:nvSpPr>
        <p:spPr>
          <a:xfrm>
            <a:off x="9552940" y="2781300"/>
            <a:ext cx="247650" cy="23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6" name="椭圆 25"/>
          <p:cNvSpPr/>
          <p:nvPr/>
        </p:nvSpPr>
        <p:spPr>
          <a:xfrm>
            <a:off x="10314940" y="1438275"/>
            <a:ext cx="247650" cy="238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Talk about</a:t>
            </a:r>
            <a:endParaRPr 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Propose chanllenges for scaling</a:t>
            </a:r>
            <a:endParaRPr lang="en-US" dirty="0" smtClean="0"/>
          </a:p>
          <a:p>
            <a:r>
              <a:rPr lang="en-US" altLang="zh-CN" dirty="0" smtClean="0"/>
              <a:t>FragEC as solutions </a:t>
            </a:r>
            <a:endParaRPr lang="en-US" altLang="zh-CN" dirty="0" smtClean="0"/>
          </a:p>
          <a:p>
            <a:r>
              <a:rPr lang="en-US" dirty="0" smtClean="0"/>
              <a:t>Experiment and Conclusion</a:t>
            </a:r>
            <a:endParaRPr lang="en-US" dirty="0" smtClean="0"/>
          </a:p>
          <a:p>
            <a:r>
              <a:rPr lang="en-US" dirty="0"/>
              <a:t>Summary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4792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Hierarchical Index for fast locating</a:t>
            </a:r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136" name="组合 135"/>
          <p:cNvGrpSpPr/>
          <p:nvPr/>
        </p:nvGrpSpPr>
        <p:grpSpPr>
          <a:xfrm>
            <a:off x="0" y="1994535"/>
            <a:ext cx="11845925" cy="3657600"/>
            <a:chOff x="163" y="4087"/>
            <a:chExt cx="18539" cy="5760"/>
          </a:xfrm>
        </p:grpSpPr>
        <p:sp>
          <p:nvSpPr>
            <p:cNvPr id="6" name="圆角矩形 5"/>
            <p:cNvSpPr/>
            <p:nvPr/>
          </p:nvSpPr>
          <p:spPr>
            <a:xfrm>
              <a:off x="163" y="4087"/>
              <a:ext cx="18539" cy="57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92" y="4769"/>
              <a:ext cx="5192" cy="931"/>
              <a:chOff x="2060" y="4280"/>
              <a:chExt cx="3195" cy="78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060" y="4280"/>
                <a:ext cx="607" cy="7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400"/>
                  <a:t>length</a:t>
                </a:r>
                <a:endParaRPr lang="en-US" altLang="zh-CN" sz="140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667" y="4280"/>
                <a:ext cx="607" cy="7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400"/>
                  <a:t>offset</a:t>
                </a:r>
                <a:endParaRPr lang="en-US" altLang="zh-CN" sz="14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273" y="4280"/>
                <a:ext cx="1522" cy="7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stripe id</a:t>
                </a:r>
                <a:endParaRPr lang="en-US" alt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795" y="4280"/>
                <a:ext cx="460" cy="7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chunkindex</a:t>
                </a:r>
                <a:endParaRPr lang="en-US" altLang="zh-CN" sz="900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642" y="8014"/>
              <a:ext cx="3947" cy="930"/>
              <a:chOff x="2060" y="4280"/>
              <a:chExt cx="2429" cy="78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060" y="4280"/>
                <a:ext cx="810" cy="7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chunk1ID</a:t>
                </a:r>
                <a:endParaRPr lang="en-US" altLang="zh-CN" sz="120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870" y="4280"/>
                <a:ext cx="810" cy="7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>
                    <a:sym typeface="+mn-ea"/>
                  </a:rPr>
                  <a:t>chunk2ID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679" y="4280"/>
                <a:ext cx="810" cy="7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>
                    <a:sym typeface="+mn-ea"/>
                  </a:rPr>
                  <a:t>chunk3ID</a:t>
                </a:r>
                <a:endParaRPr lang="en-US" altLang="zh-CN" sz="1200">
                  <a:sym typeface="+mn-ea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16712" y="804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4385" y="6075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4385" y="552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5570" y="6075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5570" y="4935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2549" y="621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object 1</a:t>
              </a:r>
              <a:endParaRPr lang="en-US" altLang="zh-CN"/>
            </a:p>
          </p:txBody>
        </p:sp>
        <p:sp>
          <p:nvSpPr>
            <p:cNvPr id="97" name="矩形 96"/>
            <p:cNvSpPr/>
            <p:nvPr/>
          </p:nvSpPr>
          <p:spPr>
            <a:xfrm>
              <a:off x="2535" y="681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ym typeface="+mn-ea"/>
                </a:rPr>
                <a:t>object 4</a:t>
              </a:r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2535" y="741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ym typeface="+mn-ea"/>
                </a:rPr>
                <a:t>object 3</a:t>
              </a:r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535" y="7965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ym typeface="+mn-ea"/>
                </a:rPr>
                <a:t>object 5</a:t>
              </a:r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535" y="8565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ym typeface="+mn-ea"/>
                </a:rPr>
                <a:t>object 2</a:t>
              </a:r>
              <a:endParaRPr lang="zh-CN" altLang="en-US"/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3154" y="5700"/>
              <a:ext cx="465" cy="37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16800" y="489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15570" y="552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14385" y="4920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13125" y="8014"/>
              <a:ext cx="705" cy="6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13125" y="4905"/>
              <a:ext cx="705" cy="3138"/>
              <a:chOff x="14700" y="4785"/>
              <a:chExt cx="705" cy="3138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14700" y="7293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4700" y="5160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700" y="5160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4700" y="6693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4700" y="5160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4700" y="5433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4700" y="6093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14700" y="4785"/>
                <a:ext cx="705" cy="6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3" name="矩形 112"/>
            <p:cNvSpPr/>
            <p:nvPr/>
          </p:nvSpPr>
          <p:spPr>
            <a:xfrm>
              <a:off x="8559" y="4935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8559" y="555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59" y="615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8559" y="6753"/>
              <a:ext cx="1890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2535" y="9165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......</a:t>
              </a:r>
              <a:endParaRPr lang="en-US" altLang="zh-CN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8559" y="4935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8559" y="5553"/>
              <a:ext cx="1890" cy="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8559" y="6153"/>
              <a:ext cx="1890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8559" y="4935"/>
              <a:ext cx="1890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8559" y="5553"/>
              <a:ext cx="1890" cy="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16800" y="6108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4385" y="741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14385" y="804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15570" y="8043"/>
              <a:ext cx="705" cy="6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8" name="圆角矩形 137"/>
          <p:cNvSpPr/>
          <p:nvPr/>
        </p:nvSpPr>
        <p:spPr>
          <a:xfrm>
            <a:off x="125095" y="2091055"/>
            <a:ext cx="3869055" cy="3457575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Hierarchical Index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40" name="圆角矩形 139"/>
          <p:cNvSpPr/>
          <p:nvPr/>
        </p:nvSpPr>
        <p:spPr>
          <a:xfrm>
            <a:off x="7880350" y="2091055"/>
            <a:ext cx="3707765" cy="3457575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圆角矩形 143"/>
          <p:cNvSpPr/>
          <p:nvPr/>
        </p:nvSpPr>
        <p:spPr>
          <a:xfrm>
            <a:off x="4133215" y="2094230"/>
            <a:ext cx="3613150" cy="3457575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5" name="圆角矩形 144"/>
          <p:cNvSpPr/>
          <p:nvPr/>
        </p:nvSpPr>
        <p:spPr>
          <a:xfrm>
            <a:off x="7889875" y="2094230"/>
            <a:ext cx="3707765" cy="3457575"/>
          </a:xfrm>
          <a:prstGeom prst="round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大括号 6"/>
          <p:cNvSpPr/>
          <p:nvPr/>
        </p:nvSpPr>
        <p:spPr>
          <a:xfrm>
            <a:off x="2769235" y="3418205"/>
            <a:ext cx="440690" cy="19837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8" name="右大括号 7"/>
          <p:cNvSpPr/>
          <p:nvPr/>
        </p:nvSpPr>
        <p:spPr>
          <a:xfrm>
            <a:off x="6572885" y="2543175"/>
            <a:ext cx="440690" cy="152463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9" name="右大括号 8"/>
          <p:cNvSpPr/>
          <p:nvPr/>
        </p:nvSpPr>
        <p:spPr>
          <a:xfrm rot="5400000">
            <a:off x="9908540" y="4305300"/>
            <a:ext cx="321945" cy="152463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78175" y="4087495"/>
            <a:ext cx="1303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object index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978650" y="3011805"/>
            <a:ext cx="1303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stripe</a:t>
            </a:r>
            <a:endParaRPr lang="en-US" altLang="zh-CN"/>
          </a:p>
          <a:p>
            <a:r>
              <a:rPr lang="en-US" altLang="zh-CN"/>
              <a:t>index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885555" y="5180330"/>
            <a:ext cx="258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object index reference list</a:t>
            </a:r>
            <a:endParaRPr lang="en-US" altLang="zh-CN"/>
          </a:p>
        </p:txBody>
      </p:sp>
      <p:cxnSp>
        <p:nvCxnSpPr>
          <p:cNvPr id="13" name="直接箭头连接符 12"/>
          <p:cNvCxnSpPr>
            <a:stCxn id="106" idx="3"/>
            <a:endCxn id="132" idx="1"/>
          </p:cNvCxnSpPr>
          <p:nvPr/>
        </p:nvCxnSpPr>
        <p:spPr>
          <a:xfrm>
            <a:off x="8732520" y="4306570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732520" y="4706620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8732520" y="3496945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732520" y="3106420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732520" y="2752090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9526270" y="2728595"/>
            <a:ext cx="318135" cy="44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9535795" y="3106420"/>
            <a:ext cx="308610" cy="50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9545955" y="3477895"/>
            <a:ext cx="298450" cy="76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294620" y="2723515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294620" y="3456940"/>
            <a:ext cx="35496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33" idx="3"/>
          </p:cNvCxnSpPr>
          <p:nvPr/>
        </p:nvCxnSpPr>
        <p:spPr>
          <a:xfrm>
            <a:off x="9537700" y="4706620"/>
            <a:ext cx="30670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10293350" y="4702810"/>
            <a:ext cx="281305" cy="381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ECHash</a:t>
            </a:r>
            <a:r>
              <a:rPr lang="en-US" altLang="zh-CN" dirty="0" smtClean="0"/>
              <a:t>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972800" cy="4963160"/>
          </a:xfrm>
        </p:spPr>
        <p:txBody>
          <a:bodyPr>
            <a:normAutofit fontScale="97500"/>
          </a:bodyPr>
          <a:lstStyle/>
          <a:p>
            <a:r>
              <a:rPr lang="en-US" altLang="zh-CN" dirty="0" smtClean="0"/>
              <a:t>Node Failure?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9462" y="1758154"/>
            <a:ext cx="3507876" cy="302369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651143" y="3025182"/>
            <a:ext cx="452755" cy="515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altLang="zh-CN" dirty="0"/>
          </a:p>
        </p:txBody>
      </p:sp>
      <p:sp>
        <p:nvSpPr>
          <p:cNvPr id="29" name="矩形 28"/>
          <p:cNvSpPr/>
          <p:nvPr/>
        </p:nvSpPr>
        <p:spPr>
          <a:xfrm>
            <a:off x="3128645" y="3028950"/>
            <a:ext cx="452755" cy="5156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0" name="流程图: 或者 29"/>
          <p:cNvSpPr/>
          <p:nvPr/>
        </p:nvSpPr>
        <p:spPr>
          <a:xfrm>
            <a:off x="2341245" y="3028950"/>
            <a:ext cx="542925" cy="4953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3867511" y="3125055"/>
            <a:ext cx="457200" cy="323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37675" y="3025182"/>
            <a:ext cx="452755" cy="5156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6459610" y="2540280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N1</a:t>
            </a:r>
            <a:endParaRPr lang="zh-CN" altLang="en-US" sz="3200" dirty="0"/>
          </a:p>
        </p:txBody>
      </p:sp>
      <p:sp>
        <p:nvSpPr>
          <p:cNvPr id="32" name="文本框 31"/>
          <p:cNvSpPr txBox="1"/>
          <p:nvPr/>
        </p:nvSpPr>
        <p:spPr>
          <a:xfrm>
            <a:off x="8066055" y="1214120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N2</a:t>
            </a:r>
            <a:endParaRPr lang="zh-CN" altLang="en-US" sz="32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051064" y="4781844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N3</a:t>
            </a:r>
            <a:endParaRPr lang="zh-CN" altLang="en-US" sz="3200" dirty="0"/>
          </a:p>
        </p:txBody>
      </p:sp>
      <p:sp>
        <p:nvSpPr>
          <p:cNvPr id="34" name="矩形 33"/>
          <p:cNvSpPr/>
          <p:nvPr/>
        </p:nvSpPr>
        <p:spPr>
          <a:xfrm>
            <a:off x="6610509" y="3125055"/>
            <a:ext cx="1289460" cy="374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ECHash</a:t>
            </a:r>
            <a:r>
              <a:rPr lang="en-US" altLang="zh-CN" dirty="0" smtClean="0"/>
              <a:t>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972800" cy="4963160"/>
          </a:xfrm>
        </p:spPr>
        <p:txBody>
          <a:bodyPr>
            <a:normAutofit fontScale="97500"/>
          </a:bodyPr>
          <a:lstStyle/>
          <a:p>
            <a:r>
              <a:rPr lang="en-US" altLang="zh-CN" dirty="0" smtClean="0"/>
              <a:t>Node Failure?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7142773" y="1792278"/>
            <a:ext cx="3695116" cy="3087844"/>
            <a:chOff x="8409" y="2226"/>
            <a:chExt cx="8284" cy="6818"/>
          </a:xfrm>
        </p:grpSpPr>
        <p:sp>
          <p:nvSpPr>
            <p:cNvPr id="9" name="椭圆 8"/>
            <p:cNvSpPr/>
            <p:nvPr/>
          </p:nvSpPr>
          <p:spPr>
            <a:xfrm>
              <a:off x="9534" y="2773"/>
              <a:ext cx="6231" cy="6054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409" y="5394"/>
              <a:ext cx="2138" cy="812"/>
              <a:chOff x="9141" y="6169"/>
              <a:chExt cx="2138" cy="81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141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f</a:t>
                </a:r>
                <a:endParaRPr lang="en-US" alt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854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g</a:t>
                </a:r>
                <a:endParaRPr lang="en-US" altLang="zh-CN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0567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414" y="2226"/>
              <a:ext cx="2138" cy="812"/>
              <a:chOff x="9141" y="6169"/>
              <a:chExt cx="2138" cy="81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141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a</a:t>
                </a:r>
                <a:endParaRPr lang="en-US" altLang="zh-CN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854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b</a:t>
                </a:r>
                <a:endParaRPr lang="en-US" alt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567" y="6169"/>
                <a:ext cx="713" cy="8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c</a:t>
                </a:r>
                <a:endParaRPr lang="en-US" altLang="zh-CN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5981" y="6074"/>
              <a:ext cx="713" cy="812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i</a:t>
              </a:r>
              <a:endParaRPr lang="en-US" alt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10874" y="8262"/>
              <a:ext cx="2838" cy="783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parity</a:t>
              </a:r>
              <a:endParaRPr lang="en-US" alt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268" y="6074"/>
              <a:ext cx="713" cy="812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d</a:t>
              </a:r>
              <a:endParaRPr lang="en-US" altLang="zh-CN"/>
            </a:p>
          </p:txBody>
        </p:sp>
      </p:grpSp>
      <p:sp>
        <p:nvSpPr>
          <p:cNvPr id="28" name="矩形 27"/>
          <p:cNvSpPr/>
          <p:nvPr/>
        </p:nvSpPr>
        <p:spPr>
          <a:xfrm>
            <a:off x="1651143" y="3025182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altLang="zh-CN" dirty="0"/>
          </a:p>
        </p:txBody>
      </p:sp>
      <p:sp>
        <p:nvSpPr>
          <p:cNvPr id="29" name="矩形 28"/>
          <p:cNvSpPr/>
          <p:nvPr/>
        </p:nvSpPr>
        <p:spPr>
          <a:xfrm>
            <a:off x="3128645" y="3028950"/>
            <a:ext cx="452755" cy="515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30" name="流程图: 或者 29"/>
          <p:cNvSpPr/>
          <p:nvPr/>
        </p:nvSpPr>
        <p:spPr>
          <a:xfrm>
            <a:off x="2341245" y="3028950"/>
            <a:ext cx="542925" cy="4953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3867511" y="3125055"/>
            <a:ext cx="457200" cy="323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37675" y="3025182"/>
            <a:ext cx="452755" cy="5156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</a:t>
            </a:r>
            <a:endParaRPr lang="en-US" altLang="zh-CN" dirty="0"/>
          </a:p>
        </p:txBody>
      </p:sp>
      <p:sp>
        <p:nvSpPr>
          <p:cNvPr id="33" name="文本框 32"/>
          <p:cNvSpPr txBox="1"/>
          <p:nvPr/>
        </p:nvSpPr>
        <p:spPr>
          <a:xfrm>
            <a:off x="6459610" y="2540280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N1</a:t>
            </a:r>
            <a:endParaRPr lang="zh-CN" altLang="en-US" sz="3200" dirty="0"/>
          </a:p>
        </p:txBody>
      </p:sp>
      <p:sp>
        <p:nvSpPr>
          <p:cNvPr id="34" name="文本框 33"/>
          <p:cNvSpPr txBox="1"/>
          <p:nvPr/>
        </p:nvSpPr>
        <p:spPr>
          <a:xfrm>
            <a:off x="8066055" y="1214120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N2</a:t>
            </a:r>
            <a:endParaRPr lang="zh-CN" altLang="en-US" sz="32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051064" y="4781844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N3</a:t>
            </a:r>
            <a:endParaRPr lang="zh-CN" altLang="en-US" sz="3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0838335" y="2863690"/>
            <a:ext cx="79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N4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0202261" y="3535021"/>
            <a:ext cx="636074" cy="374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ECHash</a:t>
            </a:r>
            <a:r>
              <a:rPr lang="en-US" altLang="zh-CN" dirty="0"/>
              <a:t> Design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Goals:</a:t>
            </a:r>
            <a:endParaRPr lang="en-US" dirty="0" smtClean="0"/>
          </a:p>
          <a:p>
            <a:pPr lvl="1"/>
            <a:r>
              <a:rPr lang="en-US" dirty="0" smtClean="0"/>
              <a:t>No parity updates during scaling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Efficient degraded reads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Eifficient</a:t>
            </a:r>
            <a:r>
              <a:rPr lang="en-US" dirty="0" smtClean="0"/>
              <a:t> node repair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  <a:endParaRPr lang="en-US" dirty="0"/>
          </a:p>
        </p:txBody>
      </p:sp>
      <p:sp>
        <p:nvSpPr>
          <p:cNvPr id="198" name="圆角矩形 197"/>
          <p:cNvSpPr/>
          <p:nvPr/>
        </p:nvSpPr>
        <p:spPr>
          <a:xfrm>
            <a:off x="3298386" y="1341830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client</a:t>
            </a:r>
            <a:endParaRPr lang="en-US" altLang="zh-CN" sz="3200" dirty="0"/>
          </a:p>
        </p:txBody>
      </p:sp>
      <p:sp>
        <p:nvSpPr>
          <p:cNvPr id="202" name="圆角矩形 201"/>
          <p:cNvSpPr/>
          <p:nvPr/>
        </p:nvSpPr>
        <p:spPr>
          <a:xfrm>
            <a:off x="6669705" y="1341830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client</a:t>
            </a:r>
            <a:endParaRPr lang="en-US" altLang="zh-CN" sz="3200" dirty="0"/>
          </a:p>
        </p:txBody>
      </p:sp>
      <p:sp>
        <p:nvSpPr>
          <p:cNvPr id="203" name="圆角矩形 202"/>
          <p:cNvSpPr/>
          <p:nvPr/>
        </p:nvSpPr>
        <p:spPr>
          <a:xfrm>
            <a:off x="1648508" y="1341830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client</a:t>
            </a:r>
            <a:endParaRPr lang="en-US" altLang="zh-CN" sz="3200" dirty="0"/>
          </a:p>
        </p:txBody>
      </p:sp>
      <p:sp>
        <p:nvSpPr>
          <p:cNvPr id="204" name="圆角矩形 203"/>
          <p:cNvSpPr/>
          <p:nvPr/>
        </p:nvSpPr>
        <p:spPr>
          <a:xfrm>
            <a:off x="5019827" y="1342319"/>
            <a:ext cx="1447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client</a:t>
            </a:r>
            <a:endParaRPr lang="en-US" altLang="zh-CN" sz="3200" dirty="0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56142" y="2251095"/>
            <a:ext cx="10483483" cy="22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>
            <a:off x="506095" y="3660504"/>
            <a:ext cx="10483483" cy="22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0632" y="2492656"/>
            <a:ext cx="6786511" cy="1146812"/>
          </a:xfrm>
          <a:prstGeom prst="rect">
            <a:avLst/>
          </a:prstGeom>
        </p:spPr>
      </p:pic>
      <p:sp>
        <p:nvSpPr>
          <p:cNvPr id="127" name="上下箭头 126"/>
          <p:cNvSpPr/>
          <p:nvPr/>
        </p:nvSpPr>
        <p:spPr>
          <a:xfrm>
            <a:off x="5543481" y="2030570"/>
            <a:ext cx="352643" cy="44105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48508" y="4311941"/>
            <a:ext cx="2403375" cy="21056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4542039" y="4311941"/>
            <a:ext cx="2403375" cy="21056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7393605" y="4311941"/>
            <a:ext cx="2403375" cy="21056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951174" y="4922939"/>
            <a:ext cx="1798041" cy="883640"/>
            <a:chOff x="2103574" y="5201175"/>
            <a:chExt cx="1798041" cy="883640"/>
          </a:xfrm>
        </p:grpSpPr>
        <p:sp>
          <p:nvSpPr>
            <p:cNvPr id="8" name="矩形 7"/>
            <p:cNvSpPr/>
            <p:nvPr/>
          </p:nvSpPr>
          <p:spPr>
            <a:xfrm>
              <a:off x="2103574" y="52011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2255974" y="53535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2408374" y="55059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44705" y="4922939"/>
            <a:ext cx="1798041" cy="883640"/>
            <a:chOff x="2103574" y="5201175"/>
            <a:chExt cx="1798041" cy="883640"/>
          </a:xfrm>
        </p:grpSpPr>
        <p:sp>
          <p:nvSpPr>
            <p:cNvPr id="135" name="矩形 134"/>
            <p:cNvSpPr/>
            <p:nvPr/>
          </p:nvSpPr>
          <p:spPr>
            <a:xfrm>
              <a:off x="2103574" y="52011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2255974" y="53535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2408374" y="55059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696271" y="4922939"/>
            <a:ext cx="1798041" cy="883640"/>
            <a:chOff x="2103574" y="5201175"/>
            <a:chExt cx="1798041" cy="883640"/>
          </a:xfrm>
        </p:grpSpPr>
        <p:sp>
          <p:nvSpPr>
            <p:cNvPr id="140" name="矩形 139"/>
            <p:cNvSpPr/>
            <p:nvPr/>
          </p:nvSpPr>
          <p:spPr>
            <a:xfrm>
              <a:off x="2103574" y="52011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2255974" y="53535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408374" y="5505975"/>
              <a:ext cx="1493241" cy="57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server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9" name="上下箭头 148"/>
          <p:cNvSpPr/>
          <p:nvPr/>
        </p:nvSpPr>
        <p:spPr>
          <a:xfrm>
            <a:off x="5573887" y="3465026"/>
            <a:ext cx="350750" cy="694514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5664" y="5922627"/>
            <a:ext cx="81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r>
              <a:rPr lang="en-US" altLang="zh-CN" sz="2400" dirty="0" smtClean="0"/>
              <a:t>ash ring</a:t>
            </a:r>
            <a:endParaRPr lang="zh-CN" altLang="en-US" sz="2400" dirty="0"/>
          </a:p>
        </p:txBody>
      </p:sp>
      <p:cxnSp>
        <p:nvCxnSpPr>
          <p:cNvPr id="13" name="直接箭头连接符 12"/>
          <p:cNvCxnSpPr>
            <a:endCxn id="7" idx="3"/>
          </p:cNvCxnSpPr>
          <p:nvPr/>
        </p:nvCxnSpPr>
        <p:spPr>
          <a:xfrm flipV="1">
            <a:off x="1736521" y="6109215"/>
            <a:ext cx="263953" cy="30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Architecture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44856" y="1317023"/>
            <a:ext cx="5727443" cy="4799616"/>
            <a:chOff x="5109135" y="1430722"/>
            <a:chExt cx="5727443" cy="47996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64537" y="2170286"/>
              <a:ext cx="3772041" cy="3192264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5620863" y="4779042"/>
              <a:ext cx="1576892" cy="1451296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109135" y="3134621"/>
              <a:ext cx="1576892" cy="1451296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378980" y="1430722"/>
              <a:ext cx="1576892" cy="1451296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6753138" y="2170286"/>
              <a:ext cx="1921079" cy="2373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6493079" y="3860269"/>
              <a:ext cx="85567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7064537" y="5025006"/>
              <a:ext cx="1307676" cy="4194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8078598" y="2508308"/>
            <a:ext cx="587230" cy="169457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a</a:t>
            </a:r>
            <a:endParaRPr lang="zh-CN" altLang="en-US" sz="3200" dirty="0"/>
          </a:p>
        </p:txBody>
      </p:sp>
      <p:sp>
        <p:nvSpPr>
          <p:cNvPr id="29" name="矩形 28"/>
          <p:cNvSpPr/>
          <p:nvPr/>
        </p:nvSpPr>
        <p:spPr>
          <a:xfrm>
            <a:off x="8967831" y="2508308"/>
            <a:ext cx="587230" cy="51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8967831" y="3020922"/>
            <a:ext cx="587230" cy="83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</a:t>
            </a:r>
            <a:endParaRPr lang="zh-CN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8967831" y="3858936"/>
            <a:ext cx="587230" cy="34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8078598" y="4735602"/>
            <a:ext cx="284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object size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409038" y="6089190"/>
            <a:ext cx="284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multiple hash ring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Architecture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nodes are dispersed</a:t>
            </a:r>
            <a:endParaRPr lang="en-US" dirty="0" smtClean="0"/>
          </a:p>
          <a:p>
            <a:endParaRPr lang="en-US" dirty="0" smtClean="0">
              <a:latin typeface="Engravers MT" panose="02090707080505020304" pitchFamily="18" charset="0"/>
            </a:endParaRPr>
          </a:p>
          <a:p>
            <a:r>
              <a:rPr lang="en-US" dirty="0" smtClean="0">
                <a:latin typeface="Engravers MT" panose="02090707080505020304" pitchFamily="18" charset="0"/>
              </a:rPr>
              <a:t>1</a:t>
            </a:r>
            <a:r>
              <a:rPr lang="en-US" dirty="0" smtClean="0"/>
              <a:t> hash ring contains at least </a:t>
            </a:r>
            <a:r>
              <a:rPr lang="en-US" altLang="zh-CN" dirty="0">
                <a:latin typeface="Engravers MT" panose="02090707080505020304" pitchFamily="18" charset="0"/>
              </a:rPr>
              <a:t>1</a:t>
            </a:r>
            <a:r>
              <a:rPr lang="en-US" dirty="0" smtClean="0"/>
              <a:t> node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Scaling occurs no more than (n-k) rings 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062" y="4176610"/>
            <a:ext cx="6966308" cy="200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Basic Requests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selects a hash ring via hash(key) mod 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Proxy appends the value of each object to the buffer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Write</a:t>
            </a:r>
            <a:endParaRPr lang="en-US" dirty="0" smtClean="0"/>
          </a:p>
          <a:p>
            <a:pPr lvl="1"/>
            <a:r>
              <a:rPr lang="en-US" dirty="0" smtClean="0"/>
              <a:t>Read</a:t>
            </a:r>
            <a:endParaRPr lang="en-US" dirty="0" smtClean="0"/>
          </a:p>
          <a:p>
            <a:pPr lvl="1"/>
            <a:r>
              <a:rPr lang="en-US" dirty="0" smtClean="0"/>
              <a:t>Update</a:t>
            </a:r>
            <a:endParaRPr lang="en-US" dirty="0" smtClean="0"/>
          </a:p>
          <a:p>
            <a:pPr lvl="1"/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359" y="5119845"/>
            <a:ext cx="6786511" cy="1146812"/>
          </a:xfrm>
          <a:prstGeom prst="rect">
            <a:avLst/>
          </a:prstGeom>
        </p:spPr>
      </p:pic>
      <p:sp>
        <p:nvSpPr>
          <p:cNvPr id="9" name="上下箭头 8"/>
          <p:cNvSpPr/>
          <p:nvPr/>
        </p:nvSpPr>
        <p:spPr>
          <a:xfrm>
            <a:off x="3493712" y="6077151"/>
            <a:ext cx="175375" cy="55839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下箭头 9"/>
          <p:cNvSpPr/>
          <p:nvPr/>
        </p:nvSpPr>
        <p:spPr>
          <a:xfrm>
            <a:off x="5759239" y="4425331"/>
            <a:ext cx="350750" cy="694514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下箭头 10"/>
          <p:cNvSpPr/>
          <p:nvPr/>
        </p:nvSpPr>
        <p:spPr>
          <a:xfrm>
            <a:off x="5907445" y="6085536"/>
            <a:ext cx="175375" cy="55839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下箭头 11"/>
          <p:cNvSpPr/>
          <p:nvPr/>
        </p:nvSpPr>
        <p:spPr>
          <a:xfrm>
            <a:off x="8221494" y="6114594"/>
            <a:ext cx="175375" cy="55839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Scaling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7685" y="1535264"/>
            <a:ext cx="5156432" cy="4363134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7222923" y="2021747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53496" y="2776047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accent5"/>
                </a:solidFill>
                <a:latin typeface="+mn-ea"/>
              </a:rPr>
              <a:t>N1</a:t>
            </a:r>
            <a:endParaRPr lang="en-US" altLang="zh-CN" sz="1600" dirty="0" smtClean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53496" y="3595699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N3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96990" y="4262037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N7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96000" y="4531453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452144" y="4137171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accent5"/>
                </a:solidFill>
                <a:latin typeface="+mn-ea"/>
              </a:rPr>
              <a:t>N7</a:t>
            </a:r>
            <a:endParaRPr lang="zh-CN" altLang="en-US" sz="16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8204" y="2792116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N3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34678" y="1972739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N1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78025" y="2306972"/>
            <a:ext cx="2403375" cy="21056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39451" y="2576545"/>
            <a:ext cx="823324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N1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39451" y="3199801"/>
            <a:ext cx="823324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N3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39451" y="3770669"/>
            <a:ext cx="823324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N7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03702" y="5143542"/>
            <a:ext cx="823324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N9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>
            <a:stCxn id="29" idx="0"/>
          </p:cNvCxnSpPr>
          <p:nvPr/>
        </p:nvCxnSpPr>
        <p:spPr>
          <a:xfrm flipV="1">
            <a:off x="1815364" y="4328719"/>
            <a:ext cx="223161" cy="8148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Node Repair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255" y="2236908"/>
            <a:ext cx="3448227" cy="2686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8" name="直接连接符 7"/>
          <p:cNvCxnSpPr/>
          <p:nvPr/>
        </p:nvCxnSpPr>
        <p:spPr>
          <a:xfrm flipV="1">
            <a:off x="2424418" y="3431097"/>
            <a:ext cx="4018327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424417" y="4177096"/>
            <a:ext cx="4018327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407107" y="2305704"/>
            <a:ext cx="675713" cy="2509582"/>
            <a:chOff x="5407107" y="2305704"/>
            <a:chExt cx="675713" cy="2509582"/>
          </a:xfrm>
        </p:grpSpPr>
        <p:sp>
          <p:nvSpPr>
            <p:cNvPr id="35" name="矩形 34"/>
            <p:cNvSpPr/>
            <p:nvPr/>
          </p:nvSpPr>
          <p:spPr>
            <a:xfrm>
              <a:off x="5419288" y="4177096"/>
              <a:ext cx="645951" cy="6381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407107" y="2305704"/>
              <a:ext cx="675713" cy="1125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17073" y="2305704"/>
            <a:ext cx="1505475" cy="2509582"/>
            <a:chOff x="3717073" y="2305704"/>
            <a:chExt cx="1505475" cy="2509582"/>
          </a:xfrm>
        </p:grpSpPr>
        <p:sp>
          <p:nvSpPr>
            <p:cNvPr id="4" name="矩形 3"/>
            <p:cNvSpPr/>
            <p:nvPr/>
          </p:nvSpPr>
          <p:spPr>
            <a:xfrm>
              <a:off x="3717073" y="2305704"/>
              <a:ext cx="645202" cy="5381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717073" y="4277122"/>
              <a:ext cx="645202" cy="5381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546834" y="2305704"/>
              <a:ext cx="675714" cy="1125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24" y="4351489"/>
            <a:ext cx="4973211" cy="1636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Decentralized KV-Store [Dynamo  Memcached] </a:t>
            </a:r>
            <a:endParaRPr lang="en-US" dirty="0"/>
          </a:p>
          <a:p>
            <a:r>
              <a:rPr lang="en-US" dirty="0" smtClean="0"/>
              <a:t>Data distributed via Consistent Hashing</a:t>
            </a:r>
            <a:endParaRPr lang="en-US" dirty="0" smtClean="0"/>
          </a:p>
          <a:p>
            <a:r>
              <a:rPr lang="en-US" dirty="0" smtClean="0"/>
              <a:t>Apply Cross-Coding approach</a:t>
            </a:r>
            <a:endParaRPr lang="en-US" dirty="0" smtClean="0"/>
          </a:p>
          <a:p>
            <a:r>
              <a:rPr lang="en-US" dirty="0" smtClean="0"/>
              <a:t>Unavoidable and Costly Scaling  </a:t>
            </a:r>
            <a:endParaRPr lang="en-US" dirty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Degraded Reads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218547" y="3020740"/>
            <a:ext cx="1900733" cy="174961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154096" y="3005276"/>
            <a:ext cx="1900733" cy="174961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041308" y="2957898"/>
            <a:ext cx="1900733" cy="174961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100535" y="2945862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N1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48677" y="4317937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N8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91931" y="3499535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N5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56320" y="2717324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N2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60036" y="4149959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N3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452605" y="4089480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N6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331803" y="4228012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N4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845174" y="3561674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N7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593899" y="3166366"/>
            <a:ext cx="696284" cy="666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N9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5346" y="3529994"/>
            <a:ext cx="520727" cy="666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24" y="3545001"/>
            <a:ext cx="488975" cy="6540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82" y="3535826"/>
            <a:ext cx="488975" cy="692186"/>
          </a:xfrm>
          <a:prstGeom prst="rect">
            <a:avLst/>
          </a:prstGeom>
        </p:spPr>
      </p:pic>
      <p:cxnSp>
        <p:nvCxnSpPr>
          <p:cNvPr id="31" name="直接箭头连接符 30"/>
          <p:cNvCxnSpPr/>
          <p:nvPr/>
        </p:nvCxnSpPr>
        <p:spPr>
          <a:xfrm flipH="1" flipV="1">
            <a:off x="3581400" y="3383662"/>
            <a:ext cx="444020" cy="22853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 flipV="1">
            <a:off x="7164198" y="3166366"/>
            <a:ext cx="25167" cy="445834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1" idx="3"/>
          </p:cNvCxnSpPr>
          <p:nvPr/>
        </p:nvCxnSpPr>
        <p:spPr>
          <a:xfrm flipV="1">
            <a:off x="10245757" y="3612200"/>
            <a:ext cx="542485" cy="26971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644851" y="2231472"/>
            <a:ext cx="28168" cy="3280095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529977" y="2192656"/>
            <a:ext cx="28168" cy="3280095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958623" y="3553000"/>
            <a:ext cx="446279" cy="205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108331" y="5420379"/>
            <a:ext cx="1782451" cy="408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Object index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96000" y="5420379"/>
            <a:ext cx="1931742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Object index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243175" y="5420379"/>
            <a:ext cx="1931742" cy="444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Object index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1127" y="4398573"/>
            <a:ext cx="1833102" cy="206983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Stripe metadata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08993" y="4692539"/>
            <a:ext cx="1833102" cy="206983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8993" y="4981945"/>
            <a:ext cx="1833102" cy="206983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37647" y="1893246"/>
            <a:ext cx="1833102" cy="206983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35513" y="2187212"/>
            <a:ext cx="1833102" cy="206983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d     e     f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5513" y="2476618"/>
            <a:ext cx="1833102" cy="206983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89796" y="5280734"/>
            <a:ext cx="183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Stripe index</a:t>
            </a:r>
            <a:endParaRPr lang="zh-CN" altLang="en-US" sz="2400" dirty="0"/>
          </a:p>
        </p:txBody>
      </p:sp>
      <p:sp>
        <p:nvSpPr>
          <p:cNvPr id="64" name="文本框 63"/>
          <p:cNvSpPr txBox="1"/>
          <p:nvPr/>
        </p:nvSpPr>
        <p:spPr>
          <a:xfrm>
            <a:off x="634301" y="2749228"/>
            <a:ext cx="183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Chunk index</a:t>
            </a:r>
            <a:endParaRPr lang="zh-CN" altLang="en-US" sz="2400" dirty="0"/>
          </a:p>
        </p:txBody>
      </p:sp>
      <p:cxnSp>
        <p:nvCxnSpPr>
          <p:cNvPr id="67" name="直接箭头连接符 66"/>
          <p:cNvCxnSpPr/>
          <p:nvPr/>
        </p:nvCxnSpPr>
        <p:spPr>
          <a:xfrm flipV="1">
            <a:off x="3803410" y="5864887"/>
            <a:ext cx="0" cy="491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H="1" flipV="1">
            <a:off x="2263587" y="4499795"/>
            <a:ext cx="905425" cy="88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709270" y="2290703"/>
            <a:ext cx="37350" cy="2080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6285555" y="1639269"/>
            <a:ext cx="1782451" cy="408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Data2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199654" y="1604375"/>
            <a:ext cx="1782451" cy="408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Parity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439419" y="2295756"/>
            <a:ext cx="1782451" cy="408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Data1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V="1">
            <a:off x="489796" y="1187509"/>
            <a:ext cx="0" cy="318403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489796" y="1187509"/>
            <a:ext cx="8753379" cy="3634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59" idx="3"/>
            <a:endCxn id="75" idx="1"/>
          </p:cNvCxnSpPr>
          <p:nvPr/>
        </p:nvCxnSpPr>
        <p:spPr>
          <a:xfrm flipV="1">
            <a:off x="2468615" y="1843609"/>
            <a:ext cx="3816940" cy="447095"/>
          </a:xfrm>
          <a:prstGeom prst="bentConnector3">
            <a:avLst>
              <a:gd name="adj1" fmla="val 17692"/>
            </a:avLst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肘形连接符 89"/>
          <p:cNvCxnSpPr>
            <a:stCxn id="75" idx="2"/>
            <a:endCxn id="77" idx="3"/>
          </p:cNvCxnSpPr>
          <p:nvPr/>
        </p:nvCxnSpPr>
        <p:spPr>
          <a:xfrm rot="5400000">
            <a:off x="5973252" y="1296567"/>
            <a:ext cx="452148" cy="1954911"/>
          </a:xfrm>
          <a:prstGeom prst="bentConnector2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肘形连接符 91"/>
          <p:cNvCxnSpPr>
            <a:stCxn id="76" idx="2"/>
            <a:endCxn id="77" idx="3"/>
          </p:cNvCxnSpPr>
          <p:nvPr/>
        </p:nvCxnSpPr>
        <p:spPr>
          <a:xfrm rot="5400000">
            <a:off x="7412854" y="-177930"/>
            <a:ext cx="487042" cy="4869010"/>
          </a:xfrm>
          <a:prstGeom prst="bentConnector2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7" idx="2"/>
          </p:cNvCxnSpPr>
          <p:nvPr/>
        </p:nvCxnSpPr>
        <p:spPr>
          <a:xfrm flipH="1">
            <a:off x="4217251" y="2704435"/>
            <a:ext cx="113394" cy="793496"/>
          </a:xfrm>
          <a:prstGeom prst="straightConnector1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2809291" y="2192655"/>
            <a:ext cx="28168" cy="3280095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Implementation:</a:t>
            </a:r>
            <a:endParaRPr lang="en-US" dirty="0" smtClean="0"/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xtend </a:t>
            </a:r>
            <a:r>
              <a:rPr lang="en-US" altLang="zh-CN" dirty="0" err="1" smtClean="0"/>
              <a:t>libMemcached</a:t>
            </a:r>
            <a:r>
              <a:rPr lang="en-US" altLang="zh-CN" dirty="0" smtClean="0"/>
              <a:t> with </a:t>
            </a:r>
            <a:r>
              <a:rPr lang="en-US" altLang="zh-CN" dirty="0"/>
              <a:t>about 3,600 </a:t>
            </a:r>
            <a:r>
              <a:rPr lang="en-US" altLang="zh-CN" dirty="0" err="1"/>
              <a:t>SLoC</a:t>
            </a:r>
            <a:r>
              <a:rPr lang="en-US" altLang="zh-CN" dirty="0"/>
              <a:t> in C++ on </a:t>
            </a:r>
            <a:r>
              <a:rPr lang="en-US" altLang="zh-CN" dirty="0" smtClean="0"/>
              <a:t>Linux – </a:t>
            </a:r>
            <a:r>
              <a:rPr lang="en-US" altLang="zh-CN" dirty="0" err="1" smtClean="0"/>
              <a:t>ECHash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Extend </a:t>
            </a:r>
            <a:r>
              <a:rPr lang="en-US" altLang="zh-CN" dirty="0" err="1" smtClean="0"/>
              <a:t>Memcached</a:t>
            </a:r>
            <a:r>
              <a:rPr lang="en-US" altLang="zh-CN" dirty="0" smtClean="0"/>
              <a:t> </a:t>
            </a:r>
            <a:r>
              <a:rPr lang="en-US" altLang="zh-CN" dirty="0"/>
              <a:t>and implement the cross-coding scheme used in existing erasure-coded </a:t>
            </a:r>
            <a:r>
              <a:rPr lang="en-US" altLang="zh-CN" dirty="0" err="1"/>
              <a:t>Memcached</a:t>
            </a:r>
            <a:r>
              <a:rPr lang="en-US" altLang="zh-CN" dirty="0"/>
              <a:t> systems </a:t>
            </a:r>
            <a:r>
              <a:rPr lang="en-US" altLang="zh-CN" dirty="0" smtClean="0"/>
              <a:t>– </a:t>
            </a:r>
            <a:r>
              <a:rPr lang="en-US" altLang="zh-CN" dirty="0" err="1" smtClean="0"/>
              <a:t>ccMemcached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Vanilla </a:t>
            </a:r>
            <a:r>
              <a:rPr lang="en-US" altLang="zh-CN" dirty="0" err="1" smtClean="0"/>
              <a:t>Memcached</a:t>
            </a:r>
            <a:r>
              <a:rPr lang="en-US" altLang="zh-CN" dirty="0"/>
              <a:t> </a:t>
            </a:r>
            <a:r>
              <a:rPr lang="en-US" altLang="zh-CN" dirty="0" smtClean="0"/>
              <a:t>without </a:t>
            </a:r>
            <a:r>
              <a:rPr lang="en-US" altLang="zh-CN" dirty="0"/>
              <a:t>erasure coding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Local Setting:</a:t>
            </a:r>
            <a:endParaRPr lang="en-US" altLang="zh-CN" dirty="0"/>
          </a:p>
          <a:p>
            <a:pPr lvl="1"/>
            <a:r>
              <a:rPr lang="en-US" altLang="zh-CN" dirty="0" smtClean="0"/>
              <a:t>7 </a:t>
            </a:r>
            <a:r>
              <a:rPr lang="en-US" altLang="zh-CN" dirty="0"/>
              <a:t>physical </a:t>
            </a:r>
            <a:r>
              <a:rPr lang="en-US" altLang="zh-CN" dirty="0" smtClean="0"/>
              <a:t>machines(1 proxy, 1 backup proxy, 5 servers)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8-core </a:t>
            </a:r>
            <a:r>
              <a:rPr lang="en-US" altLang="zh-CN" dirty="0"/>
              <a:t>Intel(R) Xeon(R) CPU E5- 2630 v3 @ 2.40 </a:t>
            </a:r>
            <a:r>
              <a:rPr lang="en-US" altLang="zh-CN" dirty="0" smtClean="0"/>
              <a:t>GHz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100 </a:t>
            </a:r>
            <a:r>
              <a:rPr lang="en-US" altLang="zh-CN" dirty="0" err="1"/>
              <a:t>GiB</a:t>
            </a:r>
            <a:r>
              <a:rPr lang="en-US" altLang="zh-CN" dirty="0"/>
              <a:t> of RAM, </a:t>
            </a:r>
            <a:r>
              <a:rPr lang="en-US" altLang="zh-CN" dirty="0" smtClean="0"/>
              <a:t> interconnected </a:t>
            </a:r>
            <a:r>
              <a:rPr lang="en-US" altLang="zh-CN" dirty="0"/>
              <a:t>via a 10 Gb/s network.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An additional MySQL-5.1.71 database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45 </a:t>
            </a:r>
            <a:r>
              <a:rPr lang="en-US" altLang="zh-CN" dirty="0" err="1"/>
              <a:t>Memcached</a:t>
            </a:r>
            <a:r>
              <a:rPr lang="en-US" altLang="zh-CN" dirty="0"/>
              <a:t> </a:t>
            </a:r>
            <a:r>
              <a:rPr lang="en-US" altLang="zh-CN" dirty="0" smtClean="0"/>
              <a:t>instances </a:t>
            </a:r>
            <a:r>
              <a:rPr lang="en-US" altLang="zh-CN" dirty="0"/>
              <a:t>among the five servers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 Vanilla, </a:t>
            </a:r>
            <a:r>
              <a:rPr lang="en-US" altLang="zh-CN" dirty="0" err="1"/>
              <a:t>ccMemcached</a:t>
            </a:r>
            <a:r>
              <a:rPr lang="en-US" altLang="zh-CN" dirty="0"/>
              <a:t>, and </a:t>
            </a:r>
            <a:r>
              <a:rPr lang="en-US" altLang="zh-CN" dirty="0" err="1"/>
              <a:t>ECHash</a:t>
            </a:r>
            <a:r>
              <a:rPr lang="en-US" altLang="zh-CN" dirty="0"/>
              <a:t> in </a:t>
            </a:r>
            <a:r>
              <a:rPr lang="en-US" altLang="zh-CN" dirty="0" smtClean="0"/>
              <a:t>terms of  </a:t>
            </a:r>
            <a:r>
              <a:rPr lang="en-US" altLang="zh-CN" dirty="0"/>
              <a:t>throughput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972" y="2188565"/>
            <a:ext cx="11752683" cy="297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073043" y="1256699"/>
            <a:ext cx="9523448" cy="2401212"/>
            <a:chOff x="885667" y="2214791"/>
            <a:chExt cx="9523448" cy="240121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5667" y="2214791"/>
              <a:ext cx="3257717" cy="231151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7693" y="2215580"/>
              <a:ext cx="6261422" cy="240042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35" y="3794436"/>
            <a:ext cx="6401129" cy="230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scaling throughput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1642" y="2308485"/>
            <a:ext cx="8499323" cy="346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233" y="1514007"/>
            <a:ext cx="9834362" cy="305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2542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Cloud Setting:</a:t>
            </a:r>
            <a:endParaRPr lang="en-US" altLang="zh-CN" dirty="0"/>
          </a:p>
          <a:p>
            <a:pPr lvl="1"/>
            <a:r>
              <a:rPr lang="en-US" altLang="zh-CN" dirty="0" smtClean="0"/>
              <a:t>On </a:t>
            </a:r>
            <a:r>
              <a:rPr lang="en-US" altLang="zh-CN" dirty="0"/>
              <a:t>Amazon Cloud (</a:t>
            </a:r>
            <a:r>
              <a:rPr lang="en-US" altLang="zh-CN" dirty="0" smtClean="0"/>
              <a:t>EC2 and </a:t>
            </a:r>
            <a:r>
              <a:rPr lang="en-US" altLang="zh-CN" dirty="0" err="1" smtClean="0"/>
              <a:t>Elasticache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/>
              <a:t>45 cache.r4.large </a:t>
            </a:r>
            <a:r>
              <a:rPr lang="en-US" altLang="zh-CN" dirty="0" err="1"/>
              <a:t>Memcached</a:t>
            </a:r>
            <a:r>
              <a:rPr lang="en-US" altLang="zh-CN" dirty="0"/>
              <a:t> instances of </a:t>
            </a:r>
            <a:r>
              <a:rPr lang="en-US" altLang="zh-CN" dirty="0" err="1" smtClean="0"/>
              <a:t>Elasticache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 m5d.2xlarge </a:t>
            </a:r>
            <a:r>
              <a:rPr lang="en-US" altLang="zh-CN" dirty="0"/>
              <a:t>instances has less improvement in the scaling performance in the cloud setting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 smtClean="0"/>
              <a:t>ECHash</a:t>
            </a:r>
            <a:r>
              <a:rPr lang="en-US" altLang="zh-CN" dirty="0" smtClean="0"/>
              <a:t> has </a:t>
            </a:r>
            <a:r>
              <a:rPr lang="en-US" altLang="zh-CN" dirty="0"/>
              <a:t>less improvement in the scaling performance in the cloud setting.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999" y="4179019"/>
            <a:ext cx="6629970" cy="16296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75" y="3288214"/>
            <a:ext cx="7909849" cy="341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307878" y="324912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3513" y="566440"/>
            <a:ext cx="1042479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ym typeface="+mn-ea"/>
              </a:rPr>
              <a:t>Coupling Decentralized Key-Value Stores </a:t>
            </a:r>
            <a:br>
              <a:rPr lang="en-US" altLang="zh-CN" sz="4800" dirty="0" smtClean="0">
                <a:sym typeface="+mn-ea"/>
              </a:rPr>
            </a:br>
            <a:r>
              <a:rPr lang="en-US" altLang="zh-CN" sz="4800" dirty="0" smtClean="0">
                <a:sym typeface="+mn-ea"/>
              </a:rPr>
              <a:t>with Erasure Coding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Hashing-Scalability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4157"/>
            <a:ext cx="10515600" cy="4963126"/>
          </a:xfrm>
        </p:spPr>
        <p:txBody>
          <a:bodyPr/>
          <a:lstStyle/>
          <a:p>
            <a:r>
              <a:rPr lang="en-US" dirty="0" smtClean="0"/>
              <a:t>Why use a hash ring </a:t>
            </a:r>
            <a:r>
              <a:rPr lang="zh-CN" altLang="en-US" dirty="0" smtClean="0"/>
              <a:t>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215380" y="1577975"/>
            <a:ext cx="5118735" cy="48221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354695" y="937260"/>
            <a:ext cx="744855" cy="119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271</a:t>
            </a:r>
            <a:endParaRPr lang="en-US" altLang="zh-CN"/>
          </a:p>
          <a:p>
            <a:pPr algn="ctr"/>
            <a:r>
              <a:rPr lang="en-US" altLang="zh-CN"/>
              <a:t>272</a:t>
            </a:r>
            <a:endParaRPr lang="en-US" altLang="zh-CN"/>
          </a:p>
          <a:p>
            <a:pPr algn="ctr"/>
            <a:r>
              <a:rPr lang="en-US" altLang="zh-CN"/>
              <a:t>273</a:t>
            </a:r>
            <a:endParaRPr lang="en-US" altLang="zh-CN"/>
          </a:p>
          <a:p>
            <a:pPr algn="ctr"/>
            <a:r>
              <a:rPr lang="en-US" altLang="zh-CN"/>
              <a:t>300</a:t>
            </a:r>
            <a:endParaRPr lang="en-US" altLang="zh-CN"/>
          </a:p>
        </p:txBody>
      </p:sp>
      <p:sp>
        <p:nvSpPr>
          <p:cNvPr id="37" name="矩形 36"/>
          <p:cNvSpPr/>
          <p:nvPr/>
        </p:nvSpPr>
        <p:spPr>
          <a:xfrm>
            <a:off x="5814060" y="3119755"/>
            <a:ext cx="744855" cy="119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200</a:t>
            </a:r>
            <a:endParaRPr lang="en-US" altLang="zh-CN"/>
          </a:p>
          <a:p>
            <a:pPr algn="ctr"/>
            <a:r>
              <a:rPr lang="en-US" altLang="zh-CN"/>
              <a:t>201</a:t>
            </a:r>
            <a:endParaRPr lang="en-US" altLang="zh-CN"/>
          </a:p>
          <a:p>
            <a:pPr algn="ctr"/>
            <a:r>
              <a:rPr lang="en-US" altLang="zh-CN"/>
              <a:t>202</a:t>
            </a:r>
            <a:endParaRPr lang="en-US" altLang="zh-CN"/>
          </a:p>
          <a:p>
            <a:pPr algn="ctr"/>
            <a:r>
              <a:rPr lang="en-US" altLang="zh-CN"/>
              <a:t>203</a:t>
            </a:r>
            <a:endParaRPr lang="en-US" altLang="zh-CN"/>
          </a:p>
        </p:txBody>
      </p:sp>
      <p:sp>
        <p:nvSpPr>
          <p:cNvPr id="38" name="矩形 37"/>
          <p:cNvSpPr/>
          <p:nvPr/>
        </p:nvSpPr>
        <p:spPr>
          <a:xfrm>
            <a:off x="8402320" y="5282565"/>
            <a:ext cx="744855" cy="1575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  <a:p>
            <a:pPr algn="ctr"/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  <a:p>
            <a:pPr algn="ctr"/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  <a:p>
            <a:pPr algn="ctr"/>
            <a:r>
              <a:rPr lang="en-US" altLang="zh-CN"/>
              <a:t>91</a:t>
            </a:r>
            <a:endParaRPr lang="en-US" altLang="zh-CN"/>
          </a:p>
          <a:p>
            <a:pPr algn="ctr"/>
            <a:r>
              <a:rPr lang="en-US" altLang="zh-CN"/>
              <a:t>92</a:t>
            </a:r>
            <a:endParaRPr lang="en-US" altLang="zh-CN"/>
          </a:p>
        </p:txBody>
      </p:sp>
      <p:sp>
        <p:nvSpPr>
          <p:cNvPr id="39" name="矩形 38"/>
          <p:cNvSpPr/>
          <p:nvPr/>
        </p:nvSpPr>
        <p:spPr>
          <a:xfrm>
            <a:off x="10925810" y="3070860"/>
            <a:ext cx="753110" cy="11938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accent1"/>
                </a:solidFill>
              </a:rPr>
              <a:t>1</a:t>
            </a:r>
            <a:endParaRPr lang="en-US" altLang="zh-CN">
              <a:solidFill>
                <a:schemeClr val="accent1"/>
              </a:solidFill>
            </a:endParaRPr>
          </a:p>
          <a:p>
            <a:pPr algn="ctr"/>
            <a:r>
              <a:rPr lang="en-US" altLang="zh-CN">
                <a:solidFill>
                  <a:schemeClr val="accent1"/>
                </a:solidFill>
              </a:rPr>
              <a:t>2</a:t>
            </a:r>
            <a:endParaRPr lang="en-US" altLang="zh-CN">
              <a:solidFill>
                <a:schemeClr val="accent1"/>
              </a:solidFill>
            </a:endParaRPr>
          </a:p>
          <a:p>
            <a:pPr algn="ctr"/>
            <a:r>
              <a:rPr lang="en-US" altLang="zh-CN">
                <a:solidFill>
                  <a:schemeClr val="accent1"/>
                </a:solidFill>
              </a:rPr>
              <a:t>3</a:t>
            </a:r>
            <a:endParaRPr lang="en-US" altLang="zh-CN">
              <a:solidFill>
                <a:schemeClr val="accent1"/>
              </a:solidFill>
            </a:endParaRPr>
          </a:p>
        </p:txBody>
      </p:sp>
      <p:cxnSp>
        <p:nvCxnSpPr>
          <p:cNvPr id="40" name="曲线连接符 39"/>
          <p:cNvCxnSpPr/>
          <p:nvPr/>
        </p:nvCxnSpPr>
        <p:spPr>
          <a:xfrm flipV="1">
            <a:off x="9196070" y="4096385"/>
            <a:ext cx="1625600" cy="1457960"/>
          </a:xfrm>
          <a:prstGeom prst="curvedConnector3">
            <a:avLst>
              <a:gd name="adj1" fmla="val 50039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78180" y="2682240"/>
            <a:ext cx="1118235" cy="1532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altLang="zh-CN"/>
          </a:p>
          <a:p>
            <a:pPr algn="ctr"/>
            <a:r>
              <a:rPr lang="en-US" altLang="zh-CN"/>
              <a:t>N1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N2</a:t>
            </a:r>
            <a:endParaRPr lang="en-US" altLang="zh-CN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N3</a:t>
            </a:r>
            <a:endParaRPr lang="en-US" altLang="zh-CN"/>
          </a:p>
          <a:p>
            <a:pPr algn="ctr"/>
            <a:endParaRPr lang="en-US" altLang="zh-CN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697230" y="3207385"/>
            <a:ext cx="1099185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678180" y="3713480"/>
            <a:ext cx="1099185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1814830" y="2926080"/>
            <a:ext cx="421005" cy="190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1814830" y="3419475"/>
            <a:ext cx="421005" cy="190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1796415" y="3926205"/>
            <a:ext cx="421005" cy="190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2216785" y="2656205"/>
            <a:ext cx="2680335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3 201</a:t>
            </a:r>
            <a:r>
              <a:rPr lang="en-US" altLang="zh-CN"/>
              <a:t>,</a:t>
            </a:r>
            <a:r>
              <a:rPr lang="en-US" altLang="zh-CN">
                <a:solidFill>
                  <a:srgbClr val="FF0000"/>
                </a:solidFill>
              </a:rPr>
              <a:t>273</a:t>
            </a:r>
            <a:r>
              <a:rPr lang="en-US" altLang="zh-CN"/>
              <a:t>,300</a:t>
            </a:r>
            <a:endParaRPr lang="en-US" altLang="zh-CN"/>
          </a:p>
          <a:p>
            <a:pPr algn="ctr"/>
            <a:r>
              <a:rPr lang="en-US" altLang="zh-CN">
                <a:solidFill>
                  <a:schemeClr val="accent5"/>
                </a:solidFill>
              </a:rPr>
              <a:t>200,272</a:t>
            </a:r>
            <a:endParaRPr lang="en-US" altLang="zh-CN">
              <a:solidFill>
                <a:schemeClr val="accent5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2216785" y="3202305"/>
            <a:ext cx="268097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1,91,</a:t>
            </a:r>
            <a:r>
              <a:rPr lang="en-US" altLang="zh-CN">
                <a:solidFill>
                  <a:srgbClr val="FF0000"/>
                </a:solidFill>
              </a:rPr>
              <a:t>202</a:t>
            </a:r>
            <a:r>
              <a:rPr lang="en-US" altLang="zh-CN"/>
              <a:t>,</a:t>
            </a:r>
            <a:r>
              <a:rPr lang="en-US" altLang="zh-CN">
                <a:solidFill>
                  <a:srgbClr val="FF0000"/>
                </a:solidFill>
              </a:rPr>
              <a:t>271</a:t>
            </a:r>
            <a:endParaRPr lang="en-US" altLang="zh-CN">
              <a:solidFill>
                <a:srgbClr val="FF0000"/>
              </a:solidFill>
            </a:endParaRPr>
          </a:p>
          <a:p>
            <a:pPr algn="ctr"/>
            <a:r>
              <a:rPr lang="en-US" altLang="zh-CN">
                <a:solidFill>
                  <a:schemeClr val="accent5"/>
                </a:solidFill>
              </a:rPr>
              <a:t>201,273</a:t>
            </a:r>
            <a:endParaRPr lang="en-US" altLang="zh-CN">
              <a:solidFill>
                <a:schemeClr val="accent5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2216785" y="3766820"/>
            <a:ext cx="2679700" cy="546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2,92,</a:t>
            </a:r>
            <a:r>
              <a:rPr lang="en-US" altLang="zh-CN">
                <a:solidFill>
                  <a:srgbClr val="FF0000"/>
                </a:solidFill>
              </a:rPr>
              <a:t>200</a:t>
            </a:r>
            <a:r>
              <a:rPr lang="en-US" altLang="zh-CN"/>
              <a:t>,</a:t>
            </a:r>
            <a:r>
              <a:rPr lang="en-US" altLang="zh-CN">
                <a:solidFill>
                  <a:srgbClr val="FF0000"/>
                </a:solidFill>
              </a:rPr>
              <a:t>203</a:t>
            </a:r>
            <a:r>
              <a:rPr lang="en-US" altLang="zh-CN"/>
              <a:t>,</a:t>
            </a:r>
            <a:r>
              <a:rPr lang="en-US" altLang="zh-CN">
                <a:solidFill>
                  <a:srgbClr val="FF0000"/>
                </a:solidFill>
              </a:rPr>
              <a:t>272</a:t>
            </a:r>
            <a:endParaRPr lang="en-US" altLang="zh-CN">
              <a:solidFill>
                <a:srgbClr val="FF0000"/>
              </a:solidFill>
            </a:endParaRPr>
          </a:p>
          <a:p>
            <a:pPr algn="ctr"/>
            <a:r>
              <a:rPr lang="en-US" altLang="zh-CN">
                <a:solidFill>
                  <a:schemeClr val="accent5"/>
                </a:solidFill>
              </a:rPr>
              <a:t>202</a:t>
            </a:r>
            <a:endParaRPr lang="en-US" altLang="zh-CN">
              <a:solidFill>
                <a:schemeClr val="accent5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7545" y="4214495"/>
            <a:ext cx="1112520" cy="4775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accent5"/>
                </a:solidFill>
              </a:rPr>
              <a:t>N4</a:t>
            </a:r>
            <a:endParaRPr lang="en-US" altLang="zh-CN">
              <a:solidFill>
                <a:schemeClr val="accent5"/>
              </a:solidFill>
            </a:endParaRPr>
          </a:p>
        </p:txBody>
      </p:sp>
      <p:cxnSp>
        <p:nvCxnSpPr>
          <p:cNvPr id="54" name="直接箭头连接符 53"/>
          <p:cNvCxnSpPr>
            <a:stCxn id="53" idx="3"/>
          </p:cNvCxnSpPr>
          <p:nvPr/>
        </p:nvCxnSpPr>
        <p:spPr>
          <a:xfrm>
            <a:off x="1790065" y="4453255"/>
            <a:ext cx="408305" cy="247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2217420" y="4320540"/>
            <a:ext cx="2679700" cy="45847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accent5"/>
                </a:solidFill>
              </a:rPr>
              <a:t>3,203,271</a:t>
            </a:r>
            <a:endParaRPr lang="en-US" altLang="zh-CN"/>
          </a:p>
        </p:txBody>
      </p:sp>
      <p:sp>
        <p:nvSpPr>
          <p:cNvPr id="4" name="右箭头 3"/>
          <p:cNvSpPr/>
          <p:nvPr/>
        </p:nvSpPr>
        <p:spPr>
          <a:xfrm>
            <a:off x="4958715" y="3568065"/>
            <a:ext cx="814070" cy="2971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Consistent Hashing-Load Balance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4792"/>
            <a:ext cx="10515600" cy="4963126"/>
          </a:xfrm>
        </p:spPr>
        <p:txBody>
          <a:bodyPr/>
          <a:lstStyle/>
          <a:p>
            <a:r>
              <a:rPr lang="en-US" dirty="0" smtClean="0"/>
              <a:t>Why use virtual nodes </a:t>
            </a:r>
            <a:r>
              <a:rPr lang="zh-CN" altLang="en-US" dirty="0" smtClean="0"/>
              <a:t>？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1658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13890" y="2032000"/>
            <a:ext cx="370205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13890" y="5112385"/>
            <a:ext cx="370205" cy="10858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9013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9637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36970" y="2094230"/>
            <a:ext cx="370205" cy="109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36970" y="5455920"/>
            <a:ext cx="370205" cy="7035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84745" y="3117850"/>
            <a:ext cx="370205" cy="425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456545" y="2454275"/>
            <a:ext cx="370205" cy="30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0456545" y="5455285"/>
            <a:ext cx="370205" cy="6305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319260" y="2799715"/>
            <a:ext cx="370205" cy="743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879580" y="3705860"/>
            <a:ext cx="370205" cy="335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1430635" y="2886075"/>
            <a:ext cx="370205" cy="307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682365" y="3952875"/>
            <a:ext cx="1074420" cy="3263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938135" y="3959860"/>
            <a:ext cx="1074420" cy="3263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36970" y="5030470"/>
            <a:ext cx="370205" cy="42545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曲线连接符 9"/>
          <p:cNvCxnSpPr>
            <a:stCxn id="9" idx="0"/>
          </p:cNvCxnSpPr>
          <p:nvPr/>
        </p:nvCxnSpPr>
        <p:spPr>
          <a:xfrm rot="16200000">
            <a:off x="6332855" y="3696335"/>
            <a:ext cx="1423035" cy="12446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Consistent Hashing-Load Balance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4792"/>
            <a:ext cx="10515600" cy="4963126"/>
          </a:xfrm>
        </p:spPr>
        <p:txBody>
          <a:bodyPr/>
          <a:lstStyle/>
          <a:p>
            <a:r>
              <a:rPr lang="en-US" dirty="0" smtClean="0"/>
              <a:t>Why use virtual nodes </a:t>
            </a:r>
            <a:r>
              <a:rPr lang="zh-CN" altLang="en-US" dirty="0" smtClean="0"/>
              <a:t>？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1658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13890" y="2032000"/>
            <a:ext cx="370205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13890" y="5112385"/>
            <a:ext cx="370205" cy="1085850"/>
          </a:xfrm>
          <a:prstGeom prst="rect">
            <a:avLst/>
          </a:prstGeom>
          <a:ln w="28575">
            <a:solidFill>
              <a:srgbClr val="0910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9013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96375" y="2581275"/>
            <a:ext cx="2964815" cy="3083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36970" y="2237740"/>
            <a:ext cx="370205" cy="80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36970" y="5427980"/>
            <a:ext cx="370205" cy="731520"/>
          </a:xfrm>
          <a:prstGeom prst="rect">
            <a:avLst/>
          </a:prstGeom>
          <a:ln w="28575">
            <a:solidFill>
              <a:srgbClr val="0910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392035" y="3038475"/>
            <a:ext cx="370205" cy="425450"/>
          </a:xfrm>
          <a:prstGeom prst="rect">
            <a:avLst/>
          </a:prstGeom>
          <a:ln w="28575">
            <a:solidFill>
              <a:srgbClr val="091016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456545" y="2392680"/>
            <a:ext cx="370205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0456545" y="5554345"/>
            <a:ext cx="370205" cy="390525"/>
          </a:xfrm>
          <a:prstGeom prst="rect">
            <a:avLst/>
          </a:prstGeom>
          <a:ln w="28575">
            <a:solidFill>
              <a:srgbClr val="03080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945880" y="4005580"/>
            <a:ext cx="370205" cy="422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393555" y="5045075"/>
            <a:ext cx="370205" cy="382905"/>
          </a:xfrm>
          <a:prstGeom prst="rect">
            <a:avLst/>
          </a:prstGeom>
          <a:ln w="28575">
            <a:solidFill>
              <a:srgbClr val="03080C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1572240" y="3038475"/>
            <a:ext cx="370205" cy="387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682365" y="3952875"/>
            <a:ext cx="1074420" cy="3263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938135" y="3959860"/>
            <a:ext cx="1074420" cy="3263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85715" y="4921885"/>
            <a:ext cx="370205" cy="425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905615" y="3959860"/>
            <a:ext cx="370205" cy="459105"/>
          </a:xfrm>
          <a:prstGeom prst="rect">
            <a:avLst/>
          </a:prstGeom>
          <a:ln w="28575">
            <a:solidFill>
              <a:srgbClr val="040404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269095" y="2981960"/>
            <a:ext cx="370205" cy="387350"/>
          </a:xfrm>
          <a:prstGeom prst="rect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507470" y="5045075"/>
            <a:ext cx="370205" cy="387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Erasure Coding versus Replica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Organize whole data into chunks and encode chunks as a stripe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 fault-tolerancy but more efficient storage overhead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235710" y="2247900"/>
            <a:ext cx="8952230" cy="2362200"/>
            <a:chOff x="2187" y="4407"/>
            <a:chExt cx="14098" cy="3720"/>
          </a:xfrm>
        </p:grpSpPr>
        <p:grpSp>
          <p:nvGrpSpPr>
            <p:cNvPr id="60" name="组合 59"/>
            <p:cNvGrpSpPr/>
            <p:nvPr/>
          </p:nvGrpSpPr>
          <p:grpSpPr>
            <a:xfrm>
              <a:off x="2187" y="4407"/>
              <a:ext cx="14098" cy="3720"/>
              <a:chOff x="2186" y="4408"/>
              <a:chExt cx="14098" cy="37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186" y="4408"/>
                <a:ext cx="14098" cy="3720"/>
                <a:chOff x="58977" y="3687725"/>
                <a:chExt cx="11926701" cy="2362200"/>
              </a:xfrm>
            </p:grpSpPr>
            <p:sp>
              <p:nvSpPr>
                <p:cNvPr id="5" name="圆角矩形 79"/>
                <p:cNvSpPr/>
                <p:nvPr/>
              </p:nvSpPr>
              <p:spPr bwMode="auto">
                <a:xfrm>
                  <a:off x="9649487" y="3687725"/>
                  <a:ext cx="2336191" cy="533400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" name="圆角矩形 97"/>
                <p:cNvSpPr/>
                <p:nvPr/>
              </p:nvSpPr>
              <p:spPr bwMode="auto">
                <a:xfrm>
                  <a:off x="9649487" y="4297325"/>
                  <a:ext cx="2336191" cy="533400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圆角矩形 100"/>
                <p:cNvSpPr/>
                <p:nvPr/>
              </p:nvSpPr>
              <p:spPr bwMode="auto">
                <a:xfrm>
                  <a:off x="9649487" y="4906925"/>
                  <a:ext cx="2336191" cy="533400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圆角矩形 103"/>
                <p:cNvSpPr/>
                <p:nvPr/>
              </p:nvSpPr>
              <p:spPr bwMode="auto">
                <a:xfrm>
                  <a:off x="9649487" y="5516525"/>
                  <a:ext cx="2336191" cy="533400"/>
                </a:xfrm>
                <a:prstGeom prst="round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矩形 80"/>
                <p:cNvSpPr/>
                <p:nvPr/>
              </p:nvSpPr>
              <p:spPr bwMode="auto">
                <a:xfrm>
                  <a:off x="58977" y="4452185"/>
                  <a:ext cx="1598446" cy="9144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Data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右箭头 77"/>
                <p:cNvSpPr/>
                <p:nvPr/>
              </p:nvSpPr>
              <p:spPr bwMode="auto">
                <a:xfrm>
                  <a:off x="5180443" y="4528385"/>
                  <a:ext cx="1523603" cy="637032"/>
                </a:xfrm>
                <a:prstGeom prst="rightArrow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encode</a:t>
                  </a:r>
                  <a:endParaRPr kumimoji="0" lang="zh-CN" alt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右箭头 79"/>
                <p:cNvSpPr/>
                <p:nvPr/>
              </p:nvSpPr>
              <p:spPr bwMode="auto">
                <a:xfrm>
                  <a:off x="1870921" y="4528385"/>
                  <a:ext cx="1523603" cy="637032"/>
                </a:xfrm>
                <a:prstGeom prst="rightArrow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 divide</a:t>
                  </a:r>
                  <a:endParaRPr kumimoji="0" lang="zh-CN" alt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3" name="直接箭头连接符 81"/>
                <p:cNvCxnSpPr/>
                <p:nvPr/>
              </p:nvCxnSpPr>
              <p:spPr bwMode="auto">
                <a:xfrm>
                  <a:off x="8628629" y="3920770"/>
                  <a:ext cx="1395069" cy="1206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8" name="矩形 155"/>
                <p:cNvSpPr/>
                <p:nvPr/>
              </p:nvSpPr>
              <p:spPr bwMode="auto">
                <a:xfrm>
                  <a:off x="3496097" y="4388822"/>
                  <a:ext cx="1320456" cy="2286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矩形 156"/>
                <p:cNvSpPr/>
                <p:nvPr/>
              </p:nvSpPr>
              <p:spPr bwMode="auto">
                <a:xfrm>
                  <a:off x="3496097" y="4617422"/>
                  <a:ext cx="1320456" cy="2286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矩形 157"/>
                <p:cNvSpPr/>
                <p:nvPr/>
              </p:nvSpPr>
              <p:spPr bwMode="auto">
                <a:xfrm>
                  <a:off x="3496097" y="4998422"/>
                  <a:ext cx="1320456" cy="2286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C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矩形 158"/>
                <p:cNvSpPr/>
                <p:nvPr/>
              </p:nvSpPr>
              <p:spPr bwMode="auto">
                <a:xfrm>
                  <a:off x="3496097" y="5227022"/>
                  <a:ext cx="1320456" cy="2286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矩形 114"/>
                <p:cNvSpPr/>
                <p:nvPr/>
              </p:nvSpPr>
              <p:spPr bwMode="auto">
                <a:xfrm>
                  <a:off x="6709023" y="49185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A+C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矩形 115"/>
                <p:cNvSpPr/>
                <p:nvPr/>
              </p:nvSpPr>
              <p:spPr bwMode="auto">
                <a:xfrm>
                  <a:off x="6709023" y="51471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矩形 117"/>
                <p:cNvSpPr/>
                <p:nvPr/>
              </p:nvSpPr>
              <p:spPr bwMode="auto">
                <a:xfrm>
                  <a:off x="6709023" y="55281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矩形 118"/>
                <p:cNvSpPr/>
                <p:nvPr/>
              </p:nvSpPr>
              <p:spPr bwMode="auto">
                <a:xfrm>
                  <a:off x="6709023" y="57567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B+C+D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矩形 107"/>
                <p:cNvSpPr/>
                <p:nvPr/>
              </p:nvSpPr>
              <p:spPr bwMode="auto">
                <a:xfrm>
                  <a:off x="6709023" y="36993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矩形 109"/>
                <p:cNvSpPr/>
                <p:nvPr/>
              </p:nvSpPr>
              <p:spPr bwMode="auto">
                <a:xfrm>
                  <a:off x="6709023" y="39279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矩形 111"/>
                <p:cNvSpPr/>
                <p:nvPr/>
              </p:nvSpPr>
              <p:spPr bwMode="auto">
                <a:xfrm>
                  <a:off x="6709023" y="43089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C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矩形 112"/>
                <p:cNvSpPr/>
                <p:nvPr/>
              </p:nvSpPr>
              <p:spPr bwMode="auto">
                <a:xfrm>
                  <a:off x="6709023" y="4537593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496097" y="4388960"/>
                  <a:ext cx="1320456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499934" y="4996020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6709023" y="3703023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6703854" y="4312760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6703854" y="4922360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6703854" y="5531960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矩形 114"/>
                <p:cNvSpPr/>
                <p:nvPr/>
              </p:nvSpPr>
              <p:spPr bwMode="auto">
                <a:xfrm>
                  <a:off x="10162523" y="49483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A+C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矩形 115"/>
                <p:cNvSpPr/>
                <p:nvPr/>
              </p:nvSpPr>
              <p:spPr bwMode="auto">
                <a:xfrm>
                  <a:off x="10162523" y="51769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矩形 117"/>
                <p:cNvSpPr/>
                <p:nvPr/>
              </p:nvSpPr>
              <p:spPr bwMode="auto">
                <a:xfrm>
                  <a:off x="10162523" y="55579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矩形 118"/>
                <p:cNvSpPr/>
                <p:nvPr/>
              </p:nvSpPr>
              <p:spPr bwMode="auto">
                <a:xfrm>
                  <a:off x="10162523" y="57865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B+C+D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矩形 107"/>
                <p:cNvSpPr/>
                <p:nvPr/>
              </p:nvSpPr>
              <p:spPr bwMode="auto">
                <a:xfrm>
                  <a:off x="10162523" y="37291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A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矩形 109"/>
                <p:cNvSpPr/>
                <p:nvPr/>
              </p:nvSpPr>
              <p:spPr bwMode="auto">
                <a:xfrm>
                  <a:off x="10162523" y="39577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B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矩形 111"/>
                <p:cNvSpPr/>
                <p:nvPr/>
              </p:nvSpPr>
              <p:spPr bwMode="auto">
                <a:xfrm>
                  <a:off x="10162523" y="43387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C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矩形 112"/>
                <p:cNvSpPr/>
                <p:nvPr/>
              </p:nvSpPr>
              <p:spPr bwMode="auto">
                <a:xfrm>
                  <a:off x="10162523" y="4567347"/>
                  <a:ext cx="1315287" cy="2286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noAutofit/>
                </a:bodyPr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D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10162523" y="3732777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10157354" y="4342514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10157354" y="4952114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10157354" y="5561714"/>
                  <a:ext cx="1315287" cy="45706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右大括号 16"/>
              <p:cNvSpPr/>
              <p:nvPr/>
            </p:nvSpPr>
            <p:spPr>
              <a:xfrm>
                <a:off x="7847" y="5548"/>
                <a:ext cx="203" cy="717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p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050" y="5552"/>
                <a:ext cx="196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chunk</a:t>
                </a:r>
                <a:endParaRPr lang="en-US" altLang="zh-CN"/>
              </a:p>
            </p:txBody>
          </p:sp>
          <p:sp>
            <p:nvSpPr>
              <p:cNvPr id="36" name="右大括号 35"/>
              <p:cNvSpPr/>
              <p:nvPr/>
            </p:nvSpPr>
            <p:spPr>
              <a:xfrm>
                <a:off x="11602" y="4775"/>
                <a:ext cx="444" cy="2911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p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1983" y="5943"/>
                <a:ext cx="141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stripe</a:t>
                </a:r>
                <a:endParaRPr lang="en-US" altLang="zh-CN"/>
              </a:p>
            </p:txBody>
          </p:sp>
          <p:sp>
            <p:nvSpPr>
              <p:cNvPr id="38" name="右大括号 37"/>
              <p:cNvSpPr/>
              <p:nvPr/>
            </p:nvSpPr>
            <p:spPr>
              <a:xfrm flipH="1">
                <a:off x="9599" y="4833"/>
                <a:ext cx="414" cy="900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p>
                <a:endParaRPr lang="zh-CN" altLang="en-US"/>
              </a:p>
            </p:txBody>
          </p:sp>
          <p:sp>
            <p:nvSpPr>
              <p:cNvPr id="57" name="右大括号 56"/>
              <p:cNvSpPr/>
              <p:nvPr/>
            </p:nvSpPr>
            <p:spPr>
              <a:xfrm flipH="1">
                <a:off x="9599" y="6706"/>
                <a:ext cx="414" cy="900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p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6972" y="4972"/>
                <a:ext cx="2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        data chunk</a:t>
                </a:r>
                <a:endParaRPr lang="en-US" altLang="zh-CN"/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6824" y="6832"/>
                <a:ext cx="30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        parity chunk</a:t>
                </a:r>
                <a:endParaRPr lang="en-US" altLang="zh-CN"/>
              </a:p>
            </p:txBody>
          </p:sp>
        </p:grpSp>
        <p:cxnSp>
          <p:nvCxnSpPr>
            <p:cNvPr id="33" name="直接箭头连接符 81"/>
            <p:cNvCxnSpPr/>
            <p:nvPr/>
          </p:nvCxnSpPr>
          <p:spPr bwMode="auto">
            <a:xfrm>
              <a:off x="12287" y="5779"/>
              <a:ext cx="1649" cy="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接箭头连接符 81"/>
            <p:cNvCxnSpPr/>
            <p:nvPr/>
          </p:nvCxnSpPr>
          <p:spPr bwMode="auto">
            <a:xfrm>
              <a:off x="12287" y="6707"/>
              <a:ext cx="1649" cy="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箭头连接符 81"/>
            <p:cNvCxnSpPr/>
            <p:nvPr/>
          </p:nvCxnSpPr>
          <p:spPr bwMode="auto">
            <a:xfrm>
              <a:off x="12287" y="7667"/>
              <a:ext cx="1649" cy="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>
          <a:xfrm>
            <a:off x="37465" y="4837430"/>
            <a:ext cx="121824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矩形 80"/>
          <p:cNvSpPr/>
          <p:nvPr/>
        </p:nvSpPr>
        <p:spPr bwMode="auto">
          <a:xfrm>
            <a:off x="1236027" y="5250100"/>
            <a:ext cx="1199766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右箭头 79"/>
          <p:cNvSpPr/>
          <p:nvPr/>
        </p:nvSpPr>
        <p:spPr bwMode="auto">
          <a:xfrm>
            <a:off x="2511425" y="5389245"/>
            <a:ext cx="1526540" cy="6369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replicate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39"/>
          <p:cNvSpPr/>
          <p:nvPr/>
        </p:nvSpPr>
        <p:spPr bwMode="auto">
          <a:xfrm>
            <a:off x="4180840" y="5289550"/>
            <a:ext cx="987425" cy="83566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037965" y="5144135"/>
            <a:ext cx="1264920" cy="1087120"/>
            <a:chOff x="6359" y="8101"/>
            <a:chExt cx="1992" cy="1712"/>
          </a:xfrm>
        </p:grpSpPr>
        <p:sp>
          <p:nvSpPr>
            <p:cNvPr id="68" name="圆角矩形 79"/>
            <p:cNvSpPr/>
            <p:nvPr/>
          </p:nvSpPr>
          <p:spPr bwMode="auto">
            <a:xfrm>
              <a:off x="6359" y="8101"/>
              <a:ext cx="1992" cy="1713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39"/>
            <p:cNvSpPr/>
            <p:nvPr/>
          </p:nvSpPr>
          <p:spPr bwMode="auto">
            <a:xfrm>
              <a:off x="6584" y="8331"/>
              <a:ext cx="1555" cy="1316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Data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888480" y="5185410"/>
            <a:ext cx="1264920" cy="1087120"/>
            <a:chOff x="6359" y="8101"/>
            <a:chExt cx="1992" cy="1712"/>
          </a:xfrm>
        </p:grpSpPr>
        <p:sp>
          <p:nvSpPr>
            <p:cNvPr id="72" name="圆角矩形 79"/>
            <p:cNvSpPr/>
            <p:nvPr/>
          </p:nvSpPr>
          <p:spPr bwMode="auto">
            <a:xfrm>
              <a:off x="6359" y="8101"/>
              <a:ext cx="1992" cy="1713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39"/>
            <p:cNvSpPr/>
            <p:nvPr/>
          </p:nvSpPr>
          <p:spPr bwMode="auto">
            <a:xfrm>
              <a:off x="6584" y="8331"/>
              <a:ext cx="1555" cy="1316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Data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441950" y="5165090"/>
            <a:ext cx="1264920" cy="1087120"/>
            <a:chOff x="6359" y="8101"/>
            <a:chExt cx="1992" cy="1712"/>
          </a:xfrm>
        </p:grpSpPr>
        <p:sp>
          <p:nvSpPr>
            <p:cNvPr id="75" name="圆角矩形 79"/>
            <p:cNvSpPr/>
            <p:nvPr/>
          </p:nvSpPr>
          <p:spPr bwMode="auto">
            <a:xfrm>
              <a:off x="6359" y="8101"/>
              <a:ext cx="1992" cy="1713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39"/>
            <p:cNvSpPr/>
            <p:nvPr/>
          </p:nvSpPr>
          <p:spPr bwMode="auto">
            <a:xfrm>
              <a:off x="6584" y="8331"/>
              <a:ext cx="1555" cy="1316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Data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8357870" y="5504180"/>
            <a:ext cx="3383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300% </a:t>
            </a:r>
            <a:endParaRPr lang="en-US" altLang="zh-CN" b="1"/>
          </a:p>
        </p:txBody>
      </p:sp>
      <p:sp>
        <p:nvSpPr>
          <p:cNvPr id="78" name="文本框 77"/>
          <p:cNvSpPr txBox="1"/>
          <p:nvPr/>
        </p:nvSpPr>
        <p:spPr>
          <a:xfrm>
            <a:off x="10372090" y="3057525"/>
            <a:ext cx="3383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  </a:t>
            </a:r>
            <a:r>
              <a:rPr lang="en-US" altLang="zh-CN" b="1">
                <a:solidFill>
                  <a:srgbClr val="FF0000"/>
                </a:solidFill>
              </a:rPr>
              <a:t>200%</a:t>
            </a:r>
            <a:r>
              <a:rPr lang="en-US" altLang="zh-CN" b="1"/>
              <a:t> 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Erasure Coding - RS(n,k) 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Flexible trade off between fault-tolerance and storage efficiency by changing parameters (n,k)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Maximum Distance Separable(abbr . MDS) property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10385" y="3399790"/>
            <a:ext cx="374015" cy="36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84400" y="33997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32" name="矩形 31"/>
          <p:cNvSpPr/>
          <p:nvPr/>
        </p:nvSpPr>
        <p:spPr>
          <a:xfrm>
            <a:off x="3100705" y="376428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d1</a:t>
            </a:r>
            <a:endParaRPr lang="en-US" altLang="zh-CN" sz="1400"/>
          </a:p>
        </p:txBody>
      </p:sp>
      <p:sp>
        <p:nvSpPr>
          <p:cNvPr id="33" name="矩形 32"/>
          <p:cNvSpPr/>
          <p:nvPr/>
        </p:nvSpPr>
        <p:spPr>
          <a:xfrm>
            <a:off x="3100705" y="412877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d2</a:t>
            </a:r>
            <a:endParaRPr lang="en-US" altLang="zh-CN" sz="1400"/>
          </a:p>
        </p:txBody>
      </p:sp>
      <p:sp>
        <p:nvSpPr>
          <p:cNvPr id="34" name="矩形 33"/>
          <p:cNvSpPr/>
          <p:nvPr/>
        </p:nvSpPr>
        <p:spPr>
          <a:xfrm>
            <a:off x="1810385" y="3764280"/>
            <a:ext cx="374015" cy="36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184400" y="376428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6" name="矩形 35"/>
          <p:cNvSpPr/>
          <p:nvPr/>
        </p:nvSpPr>
        <p:spPr>
          <a:xfrm>
            <a:off x="1810385" y="4128770"/>
            <a:ext cx="374015" cy="36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184400" y="412877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y</a:t>
            </a:r>
            <a:endParaRPr lang="en-US" altLang="zh-CN"/>
          </a:p>
        </p:txBody>
      </p:sp>
      <p:sp>
        <p:nvSpPr>
          <p:cNvPr id="38" name="矩形 37"/>
          <p:cNvSpPr/>
          <p:nvPr/>
        </p:nvSpPr>
        <p:spPr>
          <a:xfrm>
            <a:off x="1810385" y="4493260"/>
            <a:ext cx="374015" cy="36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184400" y="449326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w</a:t>
            </a:r>
            <a:endParaRPr lang="en-US" altLang="zh-CN"/>
          </a:p>
        </p:txBody>
      </p:sp>
      <p:sp>
        <p:nvSpPr>
          <p:cNvPr id="58" name="矩形 57"/>
          <p:cNvSpPr/>
          <p:nvPr/>
        </p:nvSpPr>
        <p:spPr>
          <a:xfrm>
            <a:off x="4151630" y="33997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d1</a:t>
            </a:r>
            <a:endParaRPr lang="en-US" altLang="zh-CN" sz="1400"/>
          </a:p>
        </p:txBody>
      </p:sp>
      <p:sp>
        <p:nvSpPr>
          <p:cNvPr id="59" name="矩形 58"/>
          <p:cNvSpPr/>
          <p:nvPr/>
        </p:nvSpPr>
        <p:spPr>
          <a:xfrm>
            <a:off x="4151630" y="376428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d2</a:t>
            </a:r>
            <a:endParaRPr lang="en-US" altLang="zh-CN" sz="1400"/>
          </a:p>
        </p:txBody>
      </p:sp>
      <p:sp>
        <p:nvSpPr>
          <p:cNvPr id="60" name="矩形 59"/>
          <p:cNvSpPr/>
          <p:nvPr/>
        </p:nvSpPr>
        <p:spPr>
          <a:xfrm>
            <a:off x="4151630" y="412877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p1</a:t>
            </a:r>
            <a:endParaRPr lang="en-US" altLang="zh-CN" sz="1400"/>
          </a:p>
        </p:txBody>
      </p:sp>
      <p:sp>
        <p:nvSpPr>
          <p:cNvPr id="61" name="矩形 60"/>
          <p:cNvSpPr/>
          <p:nvPr/>
        </p:nvSpPr>
        <p:spPr>
          <a:xfrm>
            <a:off x="4151630" y="449326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p2</a:t>
            </a:r>
            <a:endParaRPr lang="en-US" altLang="zh-CN" sz="1400"/>
          </a:p>
        </p:txBody>
      </p:sp>
      <p:sp>
        <p:nvSpPr>
          <p:cNvPr id="62" name="矩形 61"/>
          <p:cNvSpPr/>
          <p:nvPr/>
        </p:nvSpPr>
        <p:spPr>
          <a:xfrm>
            <a:off x="1810385" y="33997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63" name="矩形 62"/>
          <p:cNvSpPr/>
          <p:nvPr/>
        </p:nvSpPr>
        <p:spPr>
          <a:xfrm>
            <a:off x="1810385" y="376428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64" name="矩形 63"/>
          <p:cNvSpPr/>
          <p:nvPr/>
        </p:nvSpPr>
        <p:spPr>
          <a:xfrm>
            <a:off x="1810385" y="412877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x</a:t>
            </a:r>
            <a:endParaRPr lang="en-US" altLang="zh-CN"/>
          </a:p>
        </p:txBody>
      </p:sp>
      <p:sp>
        <p:nvSpPr>
          <p:cNvPr id="65" name="矩形 64"/>
          <p:cNvSpPr/>
          <p:nvPr/>
        </p:nvSpPr>
        <p:spPr>
          <a:xfrm>
            <a:off x="1810385" y="449326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z</a:t>
            </a:r>
            <a:endParaRPr lang="en-US" altLang="zh-CN"/>
          </a:p>
        </p:txBody>
      </p:sp>
      <p:sp>
        <p:nvSpPr>
          <p:cNvPr id="66" name="左大括号 65"/>
          <p:cNvSpPr/>
          <p:nvPr/>
        </p:nvSpPr>
        <p:spPr>
          <a:xfrm>
            <a:off x="1446530" y="3399790"/>
            <a:ext cx="297180" cy="14662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67" name="左大括号 66"/>
          <p:cNvSpPr/>
          <p:nvPr/>
        </p:nvSpPr>
        <p:spPr>
          <a:xfrm flipH="1">
            <a:off x="4592955" y="3391535"/>
            <a:ext cx="229235" cy="14662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69" name="乘号 68"/>
          <p:cNvSpPr/>
          <p:nvPr/>
        </p:nvSpPr>
        <p:spPr>
          <a:xfrm>
            <a:off x="2644775" y="3975100"/>
            <a:ext cx="297180" cy="33528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右箭头 69"/>
          <p:cNvSpPr/>
          <p:nvPr/>
        </p:nvSpPr>
        <p:spPr>
          <a:xfrm>
            <a:off x="3835400" y="4014470"/>
            <a:ext cx="316230" cy="2203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6691630" y="339153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72" name="矩形 71"/>
          <p:cNvSpPr/>
          <p:nvPr/>
        </p:nvSpPr>
        <p:spPr>
          <a:xfrm>
            <a:off x="6691630" y="3764280"/>
            <a:ext cx="374015" cy="364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3" name="矩形 72"/>
          <p:cNvSpPr/>
          <p:nvPr/>
        </p:nvSpPr>
        <p:spPr>
          <a:xfrm>
            <a:off x="7065645" y="33997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74" name="矩形 73"/>
          <p:cNvSpPr/>
          <p:nvPr/>
        </p:nvSpPr>
        <p:spPr>
          <a:xfrm>
            <a:off x="7065645" y="3764280"/>
            <a:ext cx="374015" cy="364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5" name="矩形 74"/>
          <p:cNvSpPr/>
          <p:nvPr/>
        </p:nvSpPr>
        <p:spPr>
          <a:xfrm>
            <a:off x="6691630" y="4501515"/>
            <a:ext cx="374015" cy="364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6" name="矩形 75"/>
          <p:cNvSpPr/>
          <p:nvPr/>
        </p:nvSpPr>
        <p:spPr>
          <a:xfrm>
            <a:off x="6691630" y="413702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x</a:t>
            </a:r>
            <a:endParaRPr lang="en-US" altLang="zh-CN"/>
          </a:p>
        </p:txBody>
      </p:sp>
      <p:sp>
        <p:nvSpPr>
          <p:cNvPr id="77" name="矩形 76"/>
          <p:cNvSpPr/>
          <p:nvPr/>
        </p:nvSpPr>
        <p:spPr>
          <a:xfrm>
            <a:off x="7065645" y="413702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y</a:t>
            </a:r>
            <a:endParaRPr lang="en-US" altLang="zh-CN"/>
          </a:p>
        </p:txBody>
      </p:sp>
      <p:sp>
        <p:nvSpPr>
          <p:cNvPr id="78" name="矩形 77"/>
          <p:cNvSpPr/>
          <p:nvPr/>
        </p:nvSpPr>
        <p:spPr>
          <a:xfrm>
            <a:off x="7065645" y="4501515"/>
            <a:ext cx="374015" cy="3644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9" name="矩形 78"/>
          <p:cNvSpPr/>
          <p:nvPr/>
        </p:nvSpPr>
        <p:spPr>
          <a:xfrm>
            <a:off x="9100185" y="33997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d1</a:t>
            </a:r>
            <a:endParaRPr lang="en-US" altLang="zh-CN" sz="1400"/>
          </a:p>
        </p:txBody>
      </p:sp>
      <p:sp>
        <p:nvSpPr>
          <p:cNvPr id="80" name="矩形 79"/>
          <p:cNvSpPr/>
          <p:nvPr/>
        </p:nvSpPr>
        <p:spPr>
          <a:xfrm>
            <a:off x="9100185" y="3764280"/>
            <a:ext cx="374015" cy="36449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en-US" altLang="zh-CN" sz="14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100185" y="412496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p1</a:t>
            </a:r>
            <a:endParaRPr lang="en-US" altLang="zh-CN" sz="1400"/>
          </a:p>
        </p:txBody>
      </p:sp>
      <p:sp>
        <p:nvSpPr>
          <p:cNvPr id="82" name="矩形 81"/>
          <p:cNvSpPr/>
          <p:nvPr/>
        </p:nvSpPr>
        <p:spPr>
          <a:xfrm>
            <a:off x="9100185" y="4501515"/>
            <a:ext cx="374015" cy="364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400"/>
          </a:p>
        </p:txBody>
      </p:sp>
      <p:sp>
        <p:nvSpPr>
          <p:cNvPr id="83" name="矩形 82"/>
          <p:cNvSpPr/>
          <p:nvPr/>
        </p:nvSpPr>
        <p:spPr>
          <a:xfrm>
            <a:off x="7779385" y="377253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4" name="矩形 83"/>
          <p:cNvSpPr/>
          <p:nvPr/>
        </p:nvSpPr>
        <p:spPr>
          <a:xfrm>
            <a:off x="8153400" y="377253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85" name="矩形 84"/>
          <p:cNvSpPr/>
          <p:nvPr/>
        </p:nvSpPr>
        <p:spPr>
          <a:xfrm>
            <a:off x="7779385" y="413702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x</a:t>
            </a:r>
            <a:endParaRPr lang="en-US" altLang="zh-CN"/>
          </a:p>
        </p:txBody>
      </p:sp>
      <p:sp>
        <p:nvSpPr>
          <p:cNvPr id="86" name="矩形 85"/>
          <p:cNvSpPr/>
          <p:nvPr/>
        </p:nvSpPr>
        <p:spPr>
          <a:xfrm>
            <a:off x="8153400" y="413702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y</a:t>
            </a:r>
            <a:endParaRPr lang="en-US" altLang="zh-CN"/>
          </a:p>
        </p:txBody>
      </p:sp>
      <p:sp>
        <p:nvSpPr>
          <p:cNvPr id="87" name="左中括号 86"/>
          <p:cNvSpPr/>
          <p:nvPr/>
        </p:nvSpPr>
        <p:spPr>
          <a:xfrm>
            <a:off x="7715250" y="3668395"/>
            <a:ext cx="75565" cy="900430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88" name="右中括号 87"/>
          <p:cNvSpPr/>
          <p:nvPr/>
        </p:nvSpPr>
        <p:spPr>
          <a:xfrm>
            <a:off x="8491220" y="3687445"/>
            <a:ext cx="95885" cy="882015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8527415" y="3404235"/>
            <a:ext cx="80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-1</a:t>
            </a:r>
            <a:endParaRPr lang="en-US" altLang="zh-CN"/>
          </a:p>
        </p:txBody>
      </p:sp>
      <p:sp>
        <p:nvSpPr>
          <p:cNvPr id="90" name="矩形 89"/>
          <p:cNvSpPr/>
          <p:nvPr/>
        </p:nvSpPr>
        <p:spPr>
          <a:xfrm>
            <a:off x="9812020" y="413702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p1</a:t>
            </a:r>
            <a:endParaRPr lang="en-US" altLang="zh-CN" sz="1400"/>
          </a:p>
        </p:txBody>
      </p:sp>
      <p:sp>
        <p:nvSpPr>
          <p:cNvPr id="91" name="矩形 90"/>
          <p:cNvSpPr/>
          <p:nvPr/>
        </p:nvSpPr>
        <p:spPr>
          <a:xfrm>
            <a:off x="9812020" y="3772535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d1</a:t>
            </a:r>
            <a:endParaRPr lang="en-US" altLang="zh-CN" sz="1400"/>
          </a:p>
        </p:txBody>
      </p:sp>
      <p:sp>
        <p:nvSpPr>
          <p:cNvPr id="92" name="右大括号 91"/>
          <p:cNvSpPr/>
          <p:nvPr/>
        </p:nvSpPr>
        <p:spPr>
          <a:xfrm>
            <a:off x="7456170" y="3533775"/>
            <a:ext cx="201295" cy="862965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93" name="右大括号 92"/>
          <p:cNvSpPr/>
          <p:nvPr/>
        </p:nvSpPr>
        <p:spPr>
          <a:xfrm>
            <a:off x="9538970" y="3533775"/>
            <a:ext cx="201295" cy="862965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94" name="右大括号 93"/>
          <p:cNvSpPr/>
          <p:nvPr/>
        </p:nvSpPr>
        <p:spPr>
          <a:xfrm rot="5400000">
            <a:off x="8908415" y="4229100"/>
            <a:ext cx="287655" cy="1945640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95" name="乘号 94"/>
          <p:cNvSpPr/>
          <p:nvPr/>
        </p:nvSpPr>
        <p:spPr>
          <a:xfrm>
            <a:off x="8865870" y="5346065"/>
            <a:ext cx="374015" cy="325755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8726170" y="58000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d1</a:t>
            </a:r>
            <a:endParaRPr lang="en-US" altLang="zh-CN" sz="1400"/>
          </a:p>
        </p:txBody>
      </p:sp>
      <p:sp>
        <p:nvSpPr>
          <p:cNvPr id="97" name="矩形 96"/>
          <p:cNvSpPr/>
          <p:nvPr/>
        </p:nvSpPr>
        <p:spPr>
          <a:xfrm>
            <a:off x="9100185" y="5800090"/>
            <a:ext cx="374015" cy="364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rgbClr val="FF0000"/>
                </a:solidFill>
              </a:rPr>
              <a:t>d2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12775" y="3820160"/>
            <a:ext cx="1197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Encode Matrix</a:t>
            </a:r>
            <a:endParaRPr lang="en-US" altLang="zh-CN"/>
          </a:p>
        </p:txBody>
      </p:sp>
      <p:sp>
        <p:nvSpPr>
          <p:cNvPr id="99" name="文本框 98"/>
          <p:cNvSpPr txBox="1"/>
          <p:nvPr/>
        </p:nvSpPr>
        <p:spPr>
          <a:xfrm>
            <a:off x="4822190" y="3934460"/>
            <a:ext cx="1197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stripe</a:t>
            </a:r>
            <a:endParaRPr lang="en-US" altLang="zh-CN"/>
          </a:p>
        </p:txBody>
      </p:sp>
      <p:sp>
        <p:nvSpPr>
          <p:cNvPr id="100" name="文本框 99"/>
          <p:cNvSpPr txBox="1"/>
          <p:nvPr/>
        </p:nvSpPr>
        <p:spPr>
          <a:xfrm>
            <a:off x="3020695" y="4465320"/>
            <a:ext cx="1197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102" name="文本框 101"/>
          <p:cNvSpPr txBox="1"/>
          <p:nvPr/>
        </p:nvSpPr>
        <p:spPr>
          <a:xfrm>
            <a:off x="2874645" y="2724785"/>
            <a:ext cx="1791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Encode</a:t>
            </a:r>
            <a:endParaRPr lang="en-US" altLang="zh-CN"/>
          </a:p>
        </p:txBody>
      </p:sp>
      <p:sp>
        <p:nvSpPr>
          <p:cNvPr id="103" name="文本框 102"/>
          <p:cNvSpPr txBox="1"/>
          <p:nvPr/>
        </p:nvSpPr>
        <p:spPr>
          <a:xfrm>
            <a:off x="8079740" y="2724785"/>
            <a:ext cx="1791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Decode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Erasure Coding - Degraded Read </a:t>
            </a:r>
            <a:endParaRPr 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1137"/>
            <a:ext cx="10515600" cy="49631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transient failure happens , quite often</a:t>
            </a:r>
            <a:endParaRPr lang="en-US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Include a whole stripe read and decode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cxnSp>
        <p:nvCxnSpPr>
          <p:cNvPr id="30" name="曲线连接符 29"/>
          <p:cNvCxnSpPr/>
          <p:nvPr/>
        </p:nvCxnSpPr>
        <p:spPr>
          <a:xfrm rot="10800000" flipV="1">
            <a:off x="5135880" y="2981960"/>
            <a:ext cx="1457325" cy="738505"/>
          </a:xfrm>
          <a:prstGeom prst="curvedConnector3">
            <a:avLst>
              <a:gd name="adj1" fmla="val 49978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云形 31"/>
          <p:cNvSpPr/>
          <p:nvPr/>
        </p:nvSpPr>
        <p:spPr>
          <a:xfrm>
            <a:off x="6593205" y="2661920"/>
            <a:ext cx="1619250" cy="5270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GET : A</a:t>
            </a:r>
            <a:endParaRPr lang="en-US" altLang="zh-CN"/>
          </a:p>
        </p:txBody>
      </p:sp>
      <p:sp>
        <p:nvSpPr>
          <p:cNvPr id="60" name="矩形 111"/>
          <p:cNvSpPr/>
          <p:nvPr/>
        </p:nvSpPr>
        <p:spPr bwMode="auto">
          <a:xfrm>
            <a:off x="9730097" y="4727178"/>
            <a:ext cx="987232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01395" y="2995295"/>
            <a:ext cx="9715500" cy="2829560"/>
            <a:chOff x="1320" y="3512"/>
            <a:chExt cx="15300" cy="4456"/>
          </a:xfrm>
        </p:grpSpPr>
        <p:grpSp>
          <p:nvGrpSpPr>
            <p:cNvPr id="31" name="Group 30"/>
            <p:cNvGrpSpPr/>
            <p:nvPr/>
          </p:nvGrpSpPr>
          <p:grpSpPr>
            <a:xfrm>
              <a:off x="1320" y="4248"/>
              <a:ext cx="6243" cy="3720"/>
              <a:chOff x="6703854" y="3687725"/>
              <a:chExt cx="5281824" cy="2362200"/>
            </a:xfrm>
          </p:grpSpPr>
          <p:sp>
            <p:nvSpPr>
              <p:cNvPr id="5" name="圆角矩形 79"/>
              <p:cNvSpPr/>
              <p:nvPr/>
            </p:nvSpPr>
            <p:spPr bwMode="auto">
              <a:xfrm>
                <a:off x="9649487" y="3687725"/>
                <a:ext cx="2336191" cy="533400"/>
              </a:xfrm>
              <a:prstGeom prst="round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圆角矩形 97"/>
              <p:cNvSpPr/>
              <p:nvPr/>
            </p:nvSpPr>
            <p:spPr bwMode="auto">
              <a:xfrm>
                <a:off x="9649487" y="4297325"/>
                <a:ext cx="2336191" cy="533400"/>
              </a:xfrm>
              <a:prstGeom prst="round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圆角矩形 100"/>
              <p:cNvSpPr/>
              <p:nvPr/>
            </p:nvSpPr>
            <p:spPr bwMode="auto">
              <a:xfrm>
                <a:off x="9649487" y="4906925"/>
                <a:ext cx="2336191" cy="533400"/>
              </a:xfrm>
              <a:prstGeom prst="round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圆角矩形 103"/>
              <p:cNvSpPr/>
              <p:nvPr/>
            </p:nvSpPr>
            <p:spPr bwMode="auto">
              <a:xfrm>
                <a:off x="9649487" y="5516525"/>
                <a:ext cx="2336191" cy="533400"/>
              </a:xfrm>
              <a:prstGeom prst="round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4" name="直接箭头连接符 81"/>
              <p:cNvCxnSpPr/>
              <p:nvPr/>
            </p:nvCxnSpPr>
            <p:spPr bwMode="auto">
              <a:xfrm>
                <a:off x="8227458" y="3929492"/>
                <a:ext cx="1796077" cy="31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接箭头连接符 85"/>
              <p:cNvCxnSpPr/>
              <p:nvPr/>
            </p:nvCxnSpPr>
            <p:spPr bwMode="auto">
              <a:xfrm>
                <a:off x="8203272" y="5159576"/>
                <a:ext cx="1796077" cy="31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接箭头连接符 87"/>
              <p:cNvCxnSpPr/>
              <p:nvPr/>
            </p:nvCxnSpPr>
            <p:spPr bwMode="auto">
              <a:xfrm>
                <a:off x="8208111" y="5769176"/>
                <a:ext cx="1796077" cy="31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接箭头连接符 90"/>
              <p:cNvCxnSpPr/>
              <p:nvPr/>
            </p:nvCxnSpPr>
            <p:spPr bwMode="auto">
              <a:xfrm>
                <a:off x="8208111" y="4549976"/>
                <a:ext cx="1796077" cy="31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矩形 114"/>
              <p:cNvSpPr/>
              <p:nvPr/>
            </p:nvSpPr>
            <p:spPr bwMode="auto">
              <a:xfrm>
                <a:off x="6709023" y="49185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A+C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矩形 115"/>
              <p:cNvSpPr/>
              <p:nvPr/>
            </p:nvSpPr>
            <p:spPr bwMode="auto">
              <a:xfrm>
                <a:off x="6709023" y="51471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矩形 117"/>
              <p:cNvSpPr/>
              <p:nvPr/>
            </p:nvSpPr>
            <p:spPr bwMode="auto">
              <a:xfrm>
                <a:off x="6709023" y="55281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矩形 118"/>
              <p:cNvSpPr/>
              <p:nvPr/>
            </p:nvSpPr>
            <p:spPr bwMode="auto">
              <a:xfrm>
                <a:off x="6709023" y="57567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B+C+D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矩形 107"/>
              <p:cNvSpPr/>
              <p:nvPr/>
            </p:nvSpPr>
            <p:spPr bwMode="auto">
              <a:xfrm>
                <a:off x="6709023" y="36993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矩形 109"/>
              <p:cNvSpPr/>
              <p:nvPr/>
            </p:nvSpPr>
            <p:spPr bwMode="auto">
              <a:xfrm>
                <a:off x="6709023" y="39279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矩形 111"/>
              <p:cNvSpPr/>
              <p:nvPr/>
            </p:nvSpPr>
            <p:spPr bwMode="auto">
              <a:xfrm>
                <a:off x="6709023" y="43089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矩形 112"/>
              <p:cNvSpPr/>
              <p:nvPr/>
            </p:nvSpPr>
            <p:spPr bwMode="auto">
              <a:xfrm>
                <a:off x="6709023" y="4537593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709023" y="3703023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703854" y="4312760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703854" y="4922360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6703854" y="5531960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矩形 114"/>
              <p:cNvSpPr/>
              <p:nvPr/>
            </p:nvSpPr>
            <p:spPr bwMode="auto">
              <a:xfrm>
                <a:off x="10162523" y="49483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A+C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矩形 115"/>
              <p:cNvSpPr/>
              <p:nvPr/>
            </p:nvSpPr>
            <p:spPr bwMode="auto">
              <a:xfrm>
                <a:off x="10162523" y="51769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矩形 117"/>
              <p:cNvSpPr/>
              <p:nvPr/>
            </p:nvSpPr>
            <p:spPr bwMode="auto">
              <a:xfrm>
                <a:off x="10162523" y="55579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矩形 118"/>
              <p:cNvSpPr/>
              <p:nvPr/>
            </p:nvSpPr>
            <p:spPr bwMode="auto">
              <a:xfrm>
                <a:off x="10162523" y="57865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B+C+D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矩形 107"/>
              <p:cNvSpPr/>
              <p:nvPr/>
            </p:nvSpPr>
            <p:spPr bwMode="auto">
              <a:xfrm>
                <a:off x="10162523" y="3729147"/>
                <a:ext cx="1315287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矩形 109"/>
              <p:cNvSpPr/>
              <p:nvPr/>
            </p:nvSpPr>
            <p:spPr bwMode="auto">
              <a:xfrm>
                <a:off x="10162523" y="3957747"/>
                <a:ext cx="1315287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矩形 111"/>
              <p:cNvSpPr/>
              <p:nvPr/>
            </p:nvSpPr>
            <p:spPr bwMode="auto">
              <a:xfrm>
                <a:off x="10162523" y="43387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矩形 112"/>
              <p:cNvSpPr/>
              <p:nvPr/>
            </p:nvSpPr>
            <p:spPr bwMode="auto">
              <a:xfrm>
                <a:off x="10162523" y="4567347"/>
                <a:ext cx="1315287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noAutofit/>
              </a:bodyPr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0162523" y="3732777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0157354" y="4342514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0157354" y="4952114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0157354" y="5561714"/>
                <a:ext cx="1315287" cy="45706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" name="右中括号 36"/>
            <p:cNvSpPr/>
            <p:nvPr/>
          </p:nvSpPr>
          <p:spPr>
            <a:xfrm>
              <a:off x="7682" y="5520"/>
              <a:ext cx="679" cy="1298"/>
            </a:xfrm>
            <a:prstGeom prst="righ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p>
              <a:endParaRPr lang="zh-CN" altLang="en-US"/>
            </a:p>
          </p:txBody>
        </p:sp>
        <p:cxnSp>
          <p:nvCxnSpPr>
            <p:cNvPr id="38" name="直接箭头连接符 37"/>
            <p:cNvCxnSpPr>
              <a:stCxn id="37" idx="2"/>
            </p:cNvCxnSpPr>
            <p:nvPr/>
          </p:nvCxnSpPr>
          <p:spPr>
            <a:xfrm flipV="1">
              <a:off x="8361" y="6139"/>
              <a:ext cx="1872" cy="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/>
          </p:nvSpPr>
          <p:spPr>
            <a:xfrm>
              <a:off x="10323" y="5203"/>
              <a:ext cx="2249" cy="18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Decode</a:t>
              </a:r>
              <a:endParaRPr lang="en-US" altLang="zh-CN"/>
            </a:p>
          </p:txBody>
        </p:sp>
        <p:cxnSp>
          <p:nvCxnSpPr>
            <p:cNvPr id="58" name="直接箭头连接符 57"/>
            <p:cNvCxnSpPr/>
            <p:nvPr/>
          </p:nvCxnSpPr>
          <p:spPr>
            <a:xfrm flipV="1">
              <a:off x="12707" y="6048"/>
              <a:ext cx="1872" cy="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107"/>
            <p:cNvSpPr/>
            <p:nvPr/>
          </p:nvSpPr>
          <p:spPr bwMode="auto">
            <a:xfrm>
              <a:off x="15066" y="5279"/>
              <a:ext cx="1555" cy="360"/>
            </a:xfrm>
            <a:prstGeom prst="rect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矩形 112"/>
            <p:cNvSpPr/>
            <p:nvPr/>
          </p:nvSpPr>
          <p:spPr bwMode="auto">
            <a:xfrm>
              <a:off x="15066" y="6599"/>
              <a:ext cx="1555" cy="3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no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0"/>
            <p:cNvSpPr/>
            <p:nvPr/>
          </p:nvSpPr>
          <p:spPr bwMode="auto">
            <a:xfrm>
              <a:off x="15066" y="5285"/>
              <a:ext cx="1555" cy="7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41"/>
            <p:cNvSpPr/>
            <p:nvPr/>
          </p:nvSpPr>
          <p:spPr bwMode="auto">
            <a:xfrm>
              <a:off x="15066" y="6239"/>
              <a:ext cx="1555" cy="7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4" name="曲线连接符 63"/>
            <p:cNvCxnSpPr>
              <a:stCxn id="62" idx="0"/>
            </p:cNvCxnSpPr>
            <p:nvPr/>
          </p:nvCxnSpPr>
          <p:spPr>
            <a:xfrm rot="16200000" flipV="1">
              <a:off x="13426" y="2868"/>
              <a:ext cx="1773" cy="3060"/>
            </a:xfrm>
            <a:prstGeom prst="curved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5363</Words>
  <Application>WPS 演示</Application>
  <PresentationFormat>宽屏</PresentationFormat>
  <Paragraphs>1056</Paragraphs>
  <Slides>38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宋体</vt:lpstr>
      <vt:lpstr>Wingdings</vt:lpstr>
      <vt:lpstr>Gill Sans MT</vt:lpstr>
      <vt:lpstr>华文新魏</vt:lpstr>
      <vt:lpstr>Times New Roman</vt:lpstr>
      <vt:lpstr>微软雅黑</vt:lpstr>
      <vt:lpstr>Arial Unicode MS</vt:lpstr>
      <vt:lpstr>华康俪金黑W8(P)</vt:lpstr>
      <vt:lpstr>黑体</vt:lpstr>
      <vt:lpstr>Calibri</vt:lpstr>
      <vt:lpstr>Engravers MT</vt:lpstr>
      <vt:lpstr>Office 主题</vt:lpstr>
      <vt:lpstr>PowerPoint 演示文稿</vt:lpstr>
      <vt:lpstr>Talk about</vt:lpstr>
      <vt:lpstr>Context</vt:lpstr>
      <vt:lpstr>Hashing-Scalability</vt:lpstr>
      <vt:lpstr>Consistent Hashing-Load Balance</vt:lpstr>
      <vt:lpstr>Consistent Hashing-Load Balance</vt:lpstr>
      <vt:lpstr>Erasure Coding versus Replica</vt:lpstr>
      <vt:lpstr>Erasure Coding - RS(n,k) </vt:lpstr>
      <vt:lpstr>Erasure Coding - Degraded Read </vt:lpstr>
      <vt:lpstr>Erasure Coding - Coding Scheme</vt:lpstr>
      <vt:lpstr>Scaling </vt:lpstr>
      <vt:lpstr>Scaling as Challenge</vt:lpstr>
      <vt:lpstr>Scaling as Challenge</vt:lpstr>
      <vt:lpstr>Scaling as Challenge</vt:lpstr>
      <vt:lpstr>Approach:FragEC</vt:lpstr>
      <vt:lpstr>Architecture</vt:lpstr>
      <vt:lpstr>Fragmented Chunk</vt:lpstr>
      <vt:lpstr>Multiple Hash Rings</vt:lpstr>
      <vt:lpstr>Multiple Hash Rings</vt:lpstr>
      <vt:lpstr>Hierarchical Index</vt:lpstr>
      <vt:lpstr>ECHash Design</vt:lpstr>
      <vt:lpstr>ECHash Design</vt:lpstr>
      <vt:lpstr>ECHash Design</vt:lpstr>
      <vt:lpstr>Architecture</vt:lpstr>
      <vt:lpstr>Architecture</vt:lpstr>
      <vt:lpstr>Architecture</vt:lpstr>
      <vt:lpstr>Basic Requests</vt:lpstr>
      <vt:lpstr>Scaling</vt:lpstr>
      <vt:lpstr>Node Repair</vt:lpstr>
      <vt:lpstr>Degraded Reads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The Iris2U</cp:lastModifiedBy>
  <cp:revision>661</cp:revision>
  <cp:lastPrinted>2018-07-10T14:59:00Z</cp:lastPrinted>
  <dcterms:created xsi:type="dcterms:W3CDTF">2013-05-07T11:05:00Z</dcterms:created>
  <dcterms:modified xsi:type="dcterms:W3CDTF">2020-12-15T04:58:02Z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