
<file path=[Content_Types].xml><?xml version="1.0" encoding="utf-8"?>
<Types xmlns="http://schemas.openxmlformats.org/package/2006/content-types">
  <Default Extension="jpeg" ContentType="image/jpeg"/>
  <Default Extension="jpg"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314" r:id="rId2"/>
    <p:sldId id="353" r:id="rId3"/>
    <p:sldId id="364" r:id="rId4"/>
    <p:sldId id="354" r:id="rId5"/>
    <p:sldId id="365" r:id="rId6"/>
    <p:sldId id="367" r:id="rId7"/>
    <p:sldId id="368" r:id="rId8"/>
    <p:sldId id="369" r:id="rId9"/>
    <p:sldId id="355" r:id="rId10"/>
    <p:sldId id="371" r:id="rId11"/>
    <p:sldId id="372" r:id="rId12"/>
    <p:sldId id="373" r:id="rId13"/>
    <p:sldId id="378" r:id="rId14"/>
    <p:sldId id="381" r:id="rId15"/>
    <p:sldId id="382" r:id="rId16"/>
    <p:sldId id="383" r:id="rId17"/>
    <p:sldId id="384" r:id="rId18"/>
    <p:sldId id="385" r:id="rId19"/>
    <p:sldId id="386" r:id="rId20"/>
    <p:sldId id="387" r:id="rId21"/>
    <p:sldId id="374" r:id="rId22"/>
    <p:sldId id="388" r:id="rId23"/>
    <p:sldId id="389" r:id="rId24"/>
    <p:sldId id="375" r:id="rId25"/>
    <p:sldId id="370" r:id="rId26"/>
    <p:sldId id="356" r:id="rId27"/>
    <p:sldId id="357" r:id="rId28"/>
    <p:sldId id="358" r:id="rId29"/>
    <p:sldId id="359" r:id="rId30"/>
    <p:sldId id="360" r:id="rId31"/>
    <p:sldId id="361" r:id="rId32"/>
    <p:sldId id="362" r:id="rId33"/>
    <p:sldId id="376" r:id="rId34"/>
    <p:sldId id="363" r:id="rId3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3C78858C-3B17-BA41-ABAF-64F9A225DF65}">
          <p14:sldIdLst>
            <p14:sldId id="314"/>
            <p14:sldId id="353"/>
            <p14:sldId id="364"/>
            <p14:sldId id="354"/>
            <p14:sldId id="365"/>
            <p14:sldId id="367"/>
            <p14:sldId id="368"/>
            <p14:sldId id="369"/>
            <p14:sldId id="355"/>
            <p14:sldId id="371"/>
            <p14:sldId id="372"/>
            <p14:sldId id="373"/>
            <p14:sldId id="378"/>
            <p14:sldId id="381"/>
            <p14:sldId id="382"/>
            <p14:sldId id="383"/>
            <p14:sldId id="384"/>
            <p14:sldId id="385"/>
            <p14:sldId id="386"/>
            <p14:sldId id="387"/>
            <p14:sldId id="374"/>
            <p14:sldId id="388"/>
            <p14:sldId id="389"/>
            <p14:sldId id="375"/>
            <p14:sldId id="370"/>
            <p14:sldId id="356"/>
            <p14:sldId id="357"/>
            <p14:sldId id="358"/>
            <p14:sldId id="359"/>
            <p14:sldId id="360"/>
            <p14:sldId id="361"/>
            <p14:sldId id="362"/>
            <p14:sldId id="376"/>
            <p14:sldId id="3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A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0"/>
    <p:restoredTop sz="95343" autoAdjust="0"/>
  </p:normalViewPr>
  <p:slideViewPr>
    <p:cSldViewPr snapToGrid="0" showGuides="1">
      <p:cViewPr varScale="1">
        <p:scale>
          <a:sx n="88" d="100"/>
          <a:sy n="88" d="100"/>
        </p:scale>
        <p:origin x="33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42CDD-C276-DF49-AD35-53A811C3F6FF}" type="datetimeFigureOut">
              <a:rPr kumimoji="1" lang="zh-CN" altLang="en-US" smtClean="0"/>
              <a:t>2020/10/28</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188FF4-1A4C-6B40-B13D-48F5FF176832}" type="slidenum">
              <a:rPr kumimoji="1" lang="zh-CN" altLang="en-US" smtClean="0"/>
              <a:t>‹#›</a:t>
            </a:fld>
            <a:endParaRPr kumimoji="1" lang="zh-CN" altLang="en-US"/>
          </a:p>
        </p:txBody>
      </p:sp>
    </p:spTree>
    <p:extLst>
      <p:ext uri="{BB962C8B-B14F-4D97-AF65-F5344CB8AC3E}">
        <p14:creationId xmlns:p14="http://schemas.microsoft.com/office/powerpoint/2010/main" val="635104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dirty="0"/>
              <a:t>大家好，首先和大家说一声抱歉，我的</a:t>
            </a:r>
            <a:r>
              <a:rPr lang="en-US" altLang="zh-CN" dirty="0"/>
              <a:t>partner</a:t>
            </a:r>
            <a:r>
              <a:rPr lang="zh-CN" altLang="en-US" dirty="0"/>
              <a:t>由于身体原因只能临时咕咕咕掉本次的</a:t>
            </a:r>
            <a:r>
              <a:rPr lang="en-US" altLang="zh-CN" dirty="0"/>
              <a:t>reading group</a:t>
            </a:r>
            <a:r>
              <a:rPr lang="zh-CN" altLang="en-US" dirty="0"/>
              <a:t>，所以这一次的</a:t>
            </a:r>
            <a:r>
              <a:rPr lang="en-US" altLang="zh-CN" dirty="0" err="1"/>
              <a:t>rg</a:t>
            </a:r>
            <a:r>
              <a:rPr lang="zh-CN" altLang="en-US" dirty="0"/>
              <a:t>由我一人来进行，有说得比较草率或者含糊的地方希望大家可以多多包容，今天我为大家带来的是来自</a:t>
            </a:r>
            <a:r>
              <a:rPr lang="en-US" altLang="zh-CN" dirty="0" err="1"/>
              <a:t>Vmware</a:t>
            </a:r>
            <a:r>
              <a:rPr lang="zh-CN" altLang="en-US" dirty="0"/>
              <a:t> </a:t>
            </a:r>
            <a:r>
              <a:rPr lang="en-US" altLang="zh-CN" dirty="0"/>
              <a:t>research</a:t>
            </a:r>
            <a:r>
              <a:rPr lang="zh-CN" altLang="en-US" dirty="0"/>
              <a:t>团队的一篇</a:t>
            </a:r>
            <a:r>
              <a:rPr lang="en-US" altLang="zh-CN" dirty="0"/>
              <a:t>paper</a:t>
            </a:r>
            <a:r>
              <a:rPr lang="zh-CN" altLang="en-US" dirty="0"/>
              <a:t>，名为</a:t>
            </a:r>
            <a:r>
              <a:rPr lang="en-US" altLang="zh-CN" dirty="0" err="1"/>
              <a:t>dsdts</a:t>
            </a:r>
            <a:r>
              <a:rPr lang="zh-CN" altLang="en-US" dirty="0"/>
              <a:t>，是</a:t>
            </a:r>
            <a:r>
              <a:rPr lang="en-US" altLang="zh-CN" dirty="0" err="1"/>
              <a:t>eurosys</a:t>
            </a:r>
            <a:r>
              <a:rPr lang="zh-CN" altLang="en-US" dirty="0"/>
              <a:t>’</a:t>
            </a:r>
            <a:r>
              <a:rPr lang="en-US" altLang="zh-CN" dirty="0"/>
              <a:t>20</a:t>
            </a:r>
            <a:r>
              <a:rPr lang="zh-CN" altLang="en-US" dirty="0"/>
              <a:t>的</a:t>
            </a:r>
            <a:r>
              <a:rPr lang="en-US" altLang="zh-CN" dirty="0"/>
              <a:t>best paper</a:t>
            </a:r>
            <a:r>
              <a:rPr lang="zh-CN" altLang="en-US" dirty="0"/>
              <a:t>，因为我本身对于</a:t>
            </a:r>
            <a:r>
              <a:rPr lang="en-US" altLang="zh-CN" dirty="0"/>
              <a:t>TLB</a:t>
            </a:r>
            <a:r>
              <a:rPr lang="zh-CN" altLang="en-US" dirty="0"/>
              <a:t>相关内容了解较少，如果有说得不对的地方希望大家及时指正</a:t>
            </a:r>
          </a:p>
        </p:txBody>
      </p:sp>
      <p:sp>
        <p:nvSpPr>
          <p:cNvPr id="4" name="灯片编号占位符 3"/>
          <p:cNvSpPr>
            <a:spLocks noGrp="1"/>
          </p:cNvSpPr>
          <p:nvPr>
            <p:ph type="sldNum" sz="quarter" idx="10"/>
          </p:nvPr>
        </p:nvSpPr>
        <p:spPr/>
        <p:txBody>
          <a:bodyPr/>
          <a:lstStyle/>
          <a:p>
            <a:fld id="{71784484-2B02-4A69-B6EB-8BE8EEE5FB90}" type="slidenum">
              <a:rPr lang="zh-CN" altLang="en-US" smtClean="0"/>
              <a:t>1</a:t>
            </a:fld>
            <a:endParaRPr lang="zh-CN" altLang="en-US"/>
          </a:p>
        </p:txBody>
      </p:sp>
    </p:spTree>
    <p:extLst>
      <p:ext uri="{BB962C8B-B14F-4D97-AF65-F5344CB8AC3E}">
        <p14:creationId xmlns:p14="http://schemas.microsoft.com/office/powerpoint/2010/main" val="717443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在本篇文章叙述的工作中，作者们采取了自底向上的方法，去尝试提高单次</a:t>
            </a:r>
            <a:r>
              <a:rPr lang="en-US" altLang="zh-CN" strike="noStrike" dirty="0"/>
              <a:t>shootdown</a:t>
            </a:r>
            <a:r>
              <a:rPr lang="zh-CN" altLang="en-US" strike="noStrike" dirty="0"/>
              <a:t>本身的性能，然后再去尝试减少总</a:t>
            </a:r>
            <a:r>
              <a:rPr lang="en-US" altLang="zh-CN" strike="noStrike" dirty="0"/>
              <a:t>shootdown</a:t>
            </a:r>
            <a:r>
              <a:rPr lang="zh-CN" altLang="en-US" strike="noStrike" dirty="0"/>
              <a:t>次数，而读到这里，这才终于明白文章标题的含义</a:t>
            </a:r>
            <a:r>
              <a:rPr lang="en-US" altLang="zh-CN" strike="noStrike" dirty="0"/>
              <a:t>——</a:t>
            </a:r>
            <a:r>
              <a:rPr lang="zh-CN" altLang="en-US" strike="noStrike" dirty="0"/>
              <a:t>以往的工作都奋斗于尽可能抑制</a:t>
            </a:r>
            <a:r>
              <a:rPr lang="en-US" altLang="zh-CN" strike="noStrike" dirty="0"/>
              <a:t>shootdown</a:t>
            </a:r>
            <a:r>
              <a:rPr lang="zh-CN" altLang="en-US" strike="noStrike" dirty="0"/>
              <a:t>的发生，或者利用别的方法掩盖其发生。而本文却反其道而行之，我不拒绝</a:t>
            </a:r>
            <a:r>
              <a:rPr lang="en-US" altLang="zh-CN" strike="noStrike" dirty="0"/>
              <a:t>shootdown</a:t>
            </a:r>
            <a:r>
              <a:rPr lang="zh-CN" altLang="en-US" strike="noStrike" dirty="0"/>
              <a:t>的发生，我认为它的发生是合理的，但我要修改它发生的方式来提升性能。</a:t>
            </a:r>
            <a:endParaRPr lang="en-US" altLang="zh-CN" strike="noStrike" dirty="0"/>
          </a:p>
          <a:p>
            <a:r>
              <a:rPr lang="zh-CN" altLang="en-US" strike="noStrike" dirty="0"/>
              <a:t>本文作者一共提出了四种减少单次</a:t>
            </a:r>
            <a:r>
              <a:rPr lang="en-US" altLang="zh-CN" strike="noStrike" dirty="0"/>
              <a:t>shootdown</a:t>
            </a:r>
            <a:r>
              <a:rPr lang="zh-CN" altLang="en-US" strike="noStrike" dirty="0"/>
              <a:t>开销的优化技术</a:t>
            </a:r>
            <a:r>
              <a:rPr lang="en-US" altLang="zh-CN" strike="noStrike" dirty="0"/>
              <a:t>——</a:t>
            </a:r>
            <a:r>
              <a:rPr lang="zh-CN" altLang="en-US" strike="noStrike" dirty="0"/>
              <a:t>分别是并行刷新、提前确认、合并缓存行以及上下文相关刷新</a:t>
            </a:r>
            <a:endParaRPr lang="en-US" altLang="zh-CN" strike="noStrike" dirty="0"/>
          </a:p>
          <a:p>
            <a:r>
              <a:rPr lang="zh-CN" altLang="en-US" strike="noStrike" dirty="0"/>
              <a:t>此外，作者还提出了避免</a:t>
            </a:r>
            <a:r>
              <a:rPr lang="en-US" altLang="zh-CN" strike="noStrike" dirty="0"/>
              <a:t>TLB flush</a:t>
            </a:r>
            <a:r>
              <a:rPr lang="zh-CN" altLang="en-US" strike="noStrike" dirty="0"/>
              <a:t>从而减少</a:t>
            </a:r>
            <a:r>
              <a:rPr lang="en-US" altLang="zh-CN" strike="noStrike" dirty="0"/>
              <a:t>TLB shootdown</a:t>
            </a:r>
            <a:r>
              <a:rPr lang="zh-CN" altLang="en-US" strike="noStrike" dirty="0"/>
              <a:t>频率的技术</a:t>
            </a:r>
            <a:r>
              <a:rPr lang="en-US" altLang="zh-CN" strike="noStrike" dirty="0"/>
              <a:t>——</a:t>
            </a:r>
            <a:r>
              <a:rPr lang="zh-CN" altLang="en-US" strike="noStrike" dirty="0"/>
              <a:t>在写时复制体系中避免</a:t>
            </a:r>
            <a:r>
              <a:rPr lang="en-US" altLang="zh-CN" strike="noStrike" dirty="0"/>
              <a:t>TLB flush</a:t>
            </a:r>
            <a:r>
              <a:rPr lang="zh-CN" altLang="en-US" strike="noStrike" dirty="0"/>
              <a:t>和用户空间安全的批处理</a:t>
            </a:r>
            <a:endParaRPr lang="en-US" altLang="zh-CN" strike="noStrike" dirty="0"/>
          </a:p>
          <a:p>
            <a:r>
              <a:rPr lang="zh-CN" altLang="en-US" strike="noStrike" dirty="0"/>
              <a:t>在接下来的两节中，我会对这些内容进行详细的讲解</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3391206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让我们先来看一下我们降低</a:t>
            </a:r>
            <a:r>
              <a:rPr lang="en-US" altLang="zh-CN" dirty="0"/>
              <a:t>shootdown</a:t>
            </a:r>
            <a:r>
              <a:rPr lang="zh-CN" altLang="en-US" dirty="0"/>
              <a:t>开销的各项优化技术</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2598101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再次回到我们一开始的模型，在</a:t>
            </a:r>
            <a:r>
              <a:rPr lang="en-US" altLang="zh-CN" strike="noStrike" dirty="0"/>
              <a:t>TLB shootdown</a:t>
            </a:r>
            <a:r>
              <a:rPr lang="zh-CN" altLang="en-US" strike="noStrike" dirty="0"/>
              <a:t>发生时，本地刷新和远程刷新的顺序其实是没有冲突的，那既然我们要等待远程核心的</a:t>
            </a:r>
            <a:r>
              <a:rPr lang="en-US" altLang="zh-CN" strike="noStrike" dirty="0"/>
              <a:t>TLB flush</a:t>
            </a:r>
            <a:r>
              <a:rPr lang="zh-CN" altLang="en-US" strike="noStrike" dirty="0"/>
              <a:t>，何不令本地的刷新与远程的刷新并行执行（</a:t>
            </a:r>
            <a:r>
              <a:rPr lang="en-US" altLang="zh-CN" strike="noStrike" dirty="0"/>
              <a:t>click</a:t>
            </a:r>
            <a:r>
              <a:rPr lang="zh-CN" altLang="en-US" strike="noStrike" dirty="0"/>
              <a:t>），这样，我们便消去了本地</a:t>
            </a:r>
            <a:r>
              <a:rPr lang="en-US" altLang="zh-CN" strike="noStrike" dirty="0"/>
              <a:t>TLB flush</a:t>
            </a:r>
            <a:r>
              <a:rPr lang="zh-CN" altLang="en-US" strike="noStrike" dirty="0"/>
              <a:t>的延迟，这便是我们的第一种优化技术，并发刷新</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1790461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我们需要知道，</a:t>
            </a:r>
            <a:r>
              <a:rPr lang="en-US" altLang="zh-CN" strike="noStrike" dirty="0"/>
              <a:t>TLB</a:t>
            </a:r>
            <a:r>
              <a:rPr lang="zh-CN" altLang="en-US" strike="noStrike" dirty="0"/>
              <a:t>是建立在</a:t>
            </a:r>
            <a:r>
              <a:rPr lang="en-US" altLang="zh-CN" strike="noStrike" dirty="0"/>
              <a:t>SMP</a:t>
            </a:r>
            <a:r>
              <a:rPr lang="zh-CN" altLang="en-US" strike="noStrike" dirty="0"/>
              <a:t>（对称多处理器）体系上抽象出来的一种概念，如图是</a:t>
            </a:r>
            <a:r>
              <a:rPr lang="en-US" altLang="zh-CN" strike="noStrike" dirty="0"/>
              <a:t>shootdown</a:t>
            </a:r>
            <a:r>
              <a:rPr lang="zh-CN" altLang="en-US" strike="noStrike" dirty="0"/>
              <a:t>发生时，具体的内核中执行的操作与消息队列</a:t>
            </a:r>
            <a:endParaRPr lang="en-US" altLang="zh-CN" strike="noStrike" dirty="0"/>
          </a:p>
          <a:p>
            <a:r>
              <a:rPr lang="zh-CN" altLang="en-US" strike="noStrike" dirty="0"/>
              <a:t>大家在这里可以看到有</a:t>
            </a:r>
            <a:r>
              <a:rPr lang="en-US" altLang="zh-CN" strike="noStrike" dirty="0"/>
              <a:t>kernel space</a:t>
            </a:r>
            <a:r>
              <a:rPr lang="zh-CN" altLang="en-US" strike="noStrike" dirty="0"/>
              <a:t>和</a:t>
            </a:r>
            <a:r>
              <a:rPr lang="en-US" altLang="zh-CN" strike="noStrike" dirty="0"/>
              <a:t>user space</a:t>
            </a:r>
            <a:r>
              <a:rPr lang="zh-CN" altLang="en-US" strike="noStrike" dirty="0"/>
              <a:t>的区分，这个需要先和大家说明一下，因为后面优化技术也会提到这一点</a:t>
            </a:r>
            <a:endParaRPr lang="en-US" altLang="zh-CN" strike="noStrike" dirty="0"/>
          </a:p>
          <a:p>
            <a:r>
              <a:rPr lang="zh-CN" altLang="en-US" strike="noStrike" dirty="0"/>
              <a:t>我们最开始说过了，</a:t>
            </a:r>
            <a:r>
              <a:rPr lang="en-US" altLang="zh-CN" strike="noStrike" dirty="0"/>
              <a:t>flush</a:t>
            </a:r>
            <a:r>
              <a:rPr lang="zh-CN" altLang="en-US" strike="noStrike" dirty="0"/>
              <a:t>其实是发生在任务</a:t>
            </a:r>
            <a:r>
              <a:rPr lang="en-US" altLang="zh-CN" strike="noStrike" dirty="0"/>
              <a:t>A</a:t>
            </a:r>
            <a:r>
              <a:rPr lang="zh-CN" altLang="en-US" strike="noStrike" dirty="0"/>
              <a:t>切换到任务</a:t>
            </a:r>
            <a:r>
              <a:rPr lang="en-US" altLang="zh-CN" strike="noStrike" dirty="0"/>
              <a:t>B</a:t>
            </a:r>
            <a:r>
              <a:rPr lang="zh-CN" altLang="en-US" strike="noStrike" dirty="0"/>
              <a:t>导致空间映射变化的时候，实际上对于同一个</a:t>
            </a:r>
            <a:r>
              <a:rPr lang="en-US" altLang="zh-CN" strike="noStrike" dirty="0"/>
              <a:t>CPU</a:t>
            </a:r>
            <a:r>
              <a:rPr lang="zh-CN" altLang="en-US" strike="noStrike" dirty="0"/>
              <a:t>来说，</a:t>
            </a:r>
            <a:r>
              <a:rPr lang="en-US" altLang="zh-CN" strike="noStrike" dirty="0"/>
              <a:t>kernel space</a:t>
            </a:r>
            <a:r>
              <a:rPr lang="zh-CN" altLang="en-US" strike="noStrike" dirty="0"/>
              <a:t>，或者说内核地址空间，它对于物理地址的映射是不会变的，也就是说一般不用刷新；而</a:t>
            </a:r>
            <a:r>
              <a:rPr lang="en-US" altLang="zh-CN" strike="noStrike" dirty="0"/>
              <a:t>user space</a:t>
            </a:r>
            <a:r>
              <a:rPr lang="zh-CN" altLang="en-US" strike="noStrike" dirty="0"/>
              <a:t>，用户地址空间，这是与任务进程相关的东西，如果说我们切换的任务</a:t>
            </a:r>
            <a:r>
              <a:rPr lang="en-US" altLang="zh-CN" strike="noStrike" dirty="0"/>
              <a:t>B</a:t>
            </a:r>
            <a:r>
              <a:rPr lang="zh-CN" altLang="en-US" strike="noStrike" dirty="0"/>
              <a:t>本身就是一个内核线程，没有</a:t>
            </a:r>
            <a:r>
              <a:rPr lang="en-US" altLang="zh-CN" strike="noStrike" dirty="0"/>
              <a:t>user space</a:t>
            </a:r>
            <a:r>
              <a:rPr lang="zh-CN" altLang="en-US" strike="noStrike" dirty="0"/>
              <a:t>，或者任务</a:t>
            </a:r>
            <a:r>
              <a:rPr lang="en-US" altLang="zh-CN" strike="noStrike" dirty="0"/>
              <a:t>A</a:t>
            </a:r>
            <a:r>
              <a:rPr lang="zh-CN" altLang="en-US" strike="noStrike" dirty="0"/>
              <a:t>和</a:t>
            </a:r>
            <a:r>
              <a:rPr lang="en-US" altLang="zh-CN" strike="noStrike" dirty="0"/>
              <a:t>B</a:t>
            </a:r>
            <a:r>
              <a:rPr lang="zh-CN" altLang="en-US" strike="noStrike" dirty="0"/>
              <a:t>是同一个进程的两个线程，这种情况下</a:t>
            </a:r>
            <a:r>
              <a:rPr lang="en-US" altLang="zh-CN" strike="noStrike" dirty="0"/>
              <a:t>user space</a:t>
            </a:r>
            <a:r>
              <a:rPr lang="zh-CN" altLang="en-US" strike="noStrike" dirty="0"/>
              <a:t>是不用</a:t>
            </a:r>
            <a:r>
              <a:rPr lang="en-US" altLang="zh-CN" strike="noStrike" dirty="0"/>
              <a:t>flush</a:t>
            </a:r>
            <a:r>
              <a:rPr lang="zh-CN" altLang="en-US" strike="noStrike" dirty="0"/>
              <a:t>的；而这种情况我们也给它一个专用的名词，因为在这种情况下我们懒得去刷新了，不如就叫它懒惰模式</a:t>
            </a:r>
            <a:endParaRPr lang="en-US" altLang="zh-CN" strike="no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12019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其中，</a:t>
            </a:r>
            <a:r>
              <a:rPr lang="en-US" altLang="zh-CN" strike="noStrike" dirty="0"/>
              <a:t>SMP</a:t>
            </a:r>
            <a:r>
              <a:rPr lang="zh-CN" altLang="en-US" strike="noStrike" dirty="0"/>
              <a:t>层的信息与</a:t>
            </a:r>
            <a:r>
              <a:rPr lang="en-US" altLang="zh-CN" strike="noStrike" dirty="0"/>
              <a:t>TLB</a:t>
            </a:r>
            <a:r>
              <a:rPr lang="zh-CN" altLang="en-US" strike="noStrike" dirty="0"/>
              <a:t>层的信息被分别保存在内存中，然而，当</a:t>
            </a:r>
            <a:r>
              <a:rPr lang="en-US" altLang="zh-CN" strike="noStrike" dirty="0"/>
              <a:t>shootdown</a:t>
            </a:r>
            <a:r>
              <a:rPr lang="zh-CN" altLang="en-US" strike="noStrike" dirty="0"/>
              <a:t>发生时，</a:t>
            </a:r>
            <a:r>
              <a:rPr lang="en-US" altLang="zh-CN" strike="noStrike" dirty="0"/>
              <a:t>TLB shootdown</a:t>
            </a:r>
            <a:r>
              <a:rPr lang="zh-CN" altLang="en-US" strike="noStrike" dirty="0"/>
              <a:t>的协议既要维护需要调用的函数，又需要发送请求、等待确认，所以这时候极有可能会发生</a:t>
            </a:r>
            <a:r>
              <a:rPr lang="en-US" altLang="zh-CN" strike="noStrike" dirty="0"/>
              <a:t>cache</a:t>
            </a:r>
            <a:r>
              <a:rPr lang="zh-CN" altLang="en-US" strike="noStrike" dirty="0"/>
              <a:t>的争用，即便这个争用在我们看来是十分不必要且没有意义的</a:t>
            </a:r>
            <a:endParaRPr lang="en-US" altLang="zh-CN" strike="noStrike" dirty="0"/>
          </a:p>
          <a:p>
            <a:r>
              <a:rPr lang="zh-CN" altLang="en-US" strike="noStrike" dirty="0"/>
              <a:t>而在</a:t>
            </a:r>
            <a:r>
              <a:rPr lang="en-US" altLang="zh-CN" strike="noStrike" dirty="0"/>
              <a:t>TLB shootdown</a:t>
            </a:r>
            <a:r>
              <a:rPr lang="zh-CN" altLang="en-US" strike="noStrike" dirty="0"/>
              <a:t>发生的期间，主要竞争的是以下四种</a:t>
            </a:r>
            <a:r>
              <a:rPr lang="en-US" altLang="zh-CN" strike="noStrike" dirty="0"/>
              <a:t>cache</a:t>
            </a:r>
            <a:r>
              <a:rPr lang="zh-CN" altLang="en-US" strike="noStrike" dirty="0"/>
              <a:t>访问</a:t>
            </a:r>
            <a:endParaRPr lang="en-US" altLang="zh-CN" strike="no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776203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分别是：</a:t>
            </a:r>
            <a:r>
              <a:rPr lang="en-US" altLang="zh-CN" strike="noStrike" dirty="0"/>
              <a:t>1</a:t>
            </a:r>
            <a:r>
              <a:rPr lang="zh-CN" altLang="en-US" strike="noStrike" dirty="0"/>
              <a:t>、懒惰模式指示，用于表明远程核是否处于懒惰模式（不知道大家还记不记得我之前说的懒惰模式，就是懒得去刷新的情况）；</a:t>
            </a:r>
            <a:endParaRPr lang="en-US" altLang="zh-CN" strike="noStrike" dirty="0"/>
          </a:p>
          <a:p>
            <a:r>
              <a:rPr lang="en-US" altLang="zh-CN" strike="noStrike" dirty="0"/>
              <a:t>2</a:t>
            </a:r>
            <a:r>
              <a:rPr lang="zh-CN" altLang="en-US" strike="noStrike" dirty="0"/>
              <a:t>、</a:t>
            </a:r>
            <a:r>
              <a:rPr lang="en-US" altLang="zh-CN" strike="noStrike" dirty="0"/>
              <a:t>TLB</a:t>
            </a:r>
            <a:r>
              <a:rPr lang="zh-CN" altLang="en-US" strike="noStrike" dirty="0"/>
              <a:t>刷新信息，也就是我们要刷新哪些条目</a:t>
            </a:r>
            <a:endParaRPr lang="en-US" altLang="zh-CN" strike="noStrike" dirty="0"/>
          </a:p>
          <a:p>
            <a:r>
              <a:rPr lang="en-US" altLang="zh-CN" strike="noStrike" dirty="0"/>
              <a:t>3</a:t>
            </a:r>
            <a:r>
              <a:rPr lang="zh-CN" altLang="en-US" strike="noStrike" dirty="0"/>
              <a:t>、</a:t>
            </a:r>
            <a:r>
              <a:rPr lang="en-US" altLang="zh-CN" strike="noStrike" dirty="0"/>
              <a:t>CFD</a:t>
            </a:r>
            <a:r>
              <a:rPr lang="zh-CN" altLang="en-US" strike="noStrike" dirty="0"/>
              <a:t>，</a:t>
            </a:r>
            <a:r>
              <a:rPr lang="en-US" altLang="zh-CN" strike="noStrike" dirty="0"/>
              <a:t>SMP</a:t>
            </a:r>
            <a:r>
              <a:rPr lang="zh-CN" altLang="en-US" strike="noStrike" dirty="0"/>
              <a:t>层用来提供被调用的函数和数据，还用来确认函数执行是否完成</a:t>
            </a:r>
            <a:endParaRPr lang="en-US" altLang="zh-CN" strike="noStrike" dirty="0"/>
          </a:p>
          <a:p>
            <a:r>
              <a:rPr lang="en-US" altLang="zh-CN" strike="noStrike" dirty="0"/>
              <a:t>4</a:t>
            </a:r>
            <a:r>
              <a:rPr lang="zh-CN" altLang="en-US" strike="noStrike" dirty="0"/>
              <a:t>、</a:t>
            </a:r>
            <a:r>
              <a:rPr lang="en-US" altLang="zh-CN" strike="noStrike" dirty="0"/>
              <a:t>CFQ</a:t>
            </a:r>
            <a:r>
              <a:rPr lang="zh-CN" altLang="en-US" strike="noStrike" dirty="0"/>
              <a:t>，</a:t>
            </a:r>
            <a:r>
              <a:rPr lang="en-US" altLang="zh-CN" strike="noStrike" dirty="0"/>
              <a:t>CFD</a:t>
            </a:r>
            <a:r>
              <a:rPr lang="zh-CN" altLang="en-US" strike="noStrike" dirty="0"/>
              <a:t>的列表</a:t>
            </a:r>
            <a:endParaRPr lang="en-US" altLang="zh-CN" strike="noStrike" dirty="0"/>
          </a:p>
          <a:p>
            <a:r>
              <a:rPr lang="zh-CN" altLang="en-US" strike="noStrike" dirty="0"/>
              <a:t>一般来说，我们都是按顺序依次执行这些命令（</a:t>
            </a:r>
            <a:r>
              <a:rPr lang="en-US" altLang="zh-CN" strike="noStrike" dirty="0"/>
              <a:t>4123</a:t>
            </a:r>
            <a:r>
              <a:rPr lang="zh-CN" altLang="en-US" strike="noStrike" dirty="0"/>
              <a:t>）</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2189719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但事实上，我们是可以避免访问引起的争用的，作者们便使用了这么一种技术（</a:t>
            </a:r>
            <a:r>
              <a:rPr lang="en-US" altLang="zh-CN" strike="noStrike" dirty="0"/>
              <a:t>click</a:t>
            </a:r>
            <a:r>
              <a:rPr lang="zh-CN" altLang="en-US" strike="noStrike" dirty="0"/>
              <a:t>）</a:t>
            </a:r>
            <a:endParaRPr lang="en-US" altLang="zh-CN" strike="noStrike" dirty="0"/>
          </a:p>
          <a:p>
            <a:r>
              <a:rPr lang="zh-CN" altLang="en-US" strike="noStrike" dirty="0"/>
              <a:t>他们将不冲突的相关信息内联，例如将</a:t>
            </a:r>
            <a:r>
              <a:rPr lang="en-US" altLang="zh-CN" strike="noStrike" dirty="0"/>
              <a:t>CFQ</a:t>
            </a:r>
            <a:r>
              <a:rPr lang="zh-CN" altLang="en-US" strike="noStrike" dirty="0"/>
              <a:t>的信息和懒惰模式指示放到一起，因为在实际中，这两者被连续访问的概率极大，还有将</a:t>
            </a:r>
            <a:r>
              <a:rPr lang="en-US" altLang="zh-CN" strike="noStrike" dirty="0"/>
              <a:t>CFD</a:t>
            </a:r>
            <a:r>
              <a:rPr lang="zh-CN" altLang="en-US" strike="noStrike" dirty="0"/>
              <a:t>和</a:t>
            </a:r>
            <a:r>
              <a:rPr lang="en-US" altLang="zh-CN" strike="noStrike" dirty="0"/>
              <a:t>TLB</a:t>
            </a:r>
            <a:r>
              <a:rPr lang="zh-CN" altLang="en-US" strike="noStrike" dirty="0"/>
              <a:t>刷新信息内联，通过这样的方法，降低了</a:t>
            </a:r>
            <a:r>
              <a:rPr lang="en-US" altLang="zh-CN" strike="noStrike" dirty="0"/>
              <a:t>shootdown</a:t>
            </a:r>
            <a:r>
              <a:rPr lang="zh-CN" altLang="en-US" strike="noStrike" dirty="0"/>
              <a:t>期间争用</a:t>
            </a:r>
            <a:r>
              <a:rPr lang="en-US" altLang="zh-CN" strike="noStrike" dirty="0"/>
              <a:t>cache</a:t>
            </a:r>
            <a:r>
              <a:rPr lang="zh-CN" altLang="en-US" strike="noStrike" dirty="0"/>
              <a:t>的频率</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16</a:t>
            </a:fld>
            <a:endParaRPr lang="zh-CN" altLang="en-US"/>
          </a:p>
        </p:txBody>
      </p:sp>
    </p:spTree>
    <p:extLst>
      <p:ext uri="{BB962C8B-B14F-4D97-AF65-F5344CB8AC3E}">
        <p14:creationId xmlns:p14="http://schemas.microsoft.com/office/powerpoint/2010/main" val="583196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作者们提到的第三个优化技术，是提前确认技术</a:t>
            </a:r>
            <a:endParaRPr lang="en-US" altLang="zh-CN" strike="noStrike" dirty="0"/>
          </a:p>
          <a:p>
            <a:r>
              <a:rPr lang="zh-CN" altLang="en-US" strike="noStrike" dirty="0"/>
              <a:t>我们之前说了，导致</a:t>
            </a:r>
            <a:r>
              <a:rPr lang="en-US" altLang="zh-CN" strike="noStrike" dirty="0"/>
              <a:t>shootdown</a:t>
            </a:r>
            <a:r>
              <a:rPr lang="zh-CN" altLang="en-US" strike="noStrike" dirty="0"/>
              <a:t>慢的一个主要原因在于，我们必须等待所有的远程内核完成</a:t>
            </a:r>
            <a:r>
              <a:rPr lang="en-US" altLang="zh-CN" strike="noStrike" dirty="0"/>
              <a:t>flush</a:t>
            </a:r>
            <a:r>
              <a:rPr lang="zh-CN" altLang="en-US" strike="noStrike" dirty="0"/>
              <a:t>，那么我们可不可以不等远程内核的</a:t>
            </a:r>
            <a:r>
              <a:rPr lang="en-US" altLang="zh-CN" strike="noStrike" dirty="0"/>
              <a:t>ack</a:t>
            </a:r>
            <a:r>
              <a:rPr lang="zh-CN" altLang="en-US" strike="noStrike" dirty="0"/>
              <a:t>信号，在发送完</a:t>
            </a:r>
            <a:r>
              <a:rPr lang="en-US" altLang="zh-CN" strike="noStrike" dirty="0"/>
              <a:t>IPI</a:t>
            </a:r>
            <a:r>
              <a:rPr lang="zh-CN" altLang="en-US" strike="noStrike" dirty="0"/>
              <a:t>之后直接让</a:t>
            </a:r>
            <a:r>
              <a:rPr lang="en-US" altLang="zh-CN" strike="noStrike" dirty="0"/>
              <a:t>initiator</a:t>
            </a:r>
            <a:r>
              <a:rPr lang="zh-CN" altLang="en-US" strike="noStrike" dirty="0"/>
              <a:t>执行后续的任务呢</a:t>
            </a:r>
            <a:endParaRPr lang="en-US" altLang="zh-CN" strike="noStrike" dirty="0"/>
          </a:p>
          <a:p>
            <a:r>
              <a:rPr lang="zh-CN" altLang="en-US" strike="noStrike" dirty="0"/>
              <a:t>答案显然是否定的，如果这么做的话，</a:t>
            </a:r>
            <a:r>
              <a:rPr lang="en-US" altLang="zh-CN" strike="noStrike" dirty="0"/>
              <a:t>responder</a:t>
            </a:r>
            <a:r>
              <a:rPr lang="zh-CN" altLang="en-US" strike="noStrike" dirty="0"/>
              <a:t>是否顺利完成了</a:t>
            </a:r>
            <a:r>
              <a:rPr lang="en-US" altLang="zh-CN" strike="noStrike" dirty="0"/>
              <a:t>flush</a:t>
            </a:r>
            <a:r>
              <a:rPr lang="zh-CN" altLang="en-US" strike="noStrike" dirty="0"/>
              <a:t>，甚至</a:t>
            </a:r>
            <a:r>
              <a:rPr lang="en-US" altLang="zh-CN" strike="noStrike" dirty="0"/>
              <a:t>responder</a:t>
            </a:r>
            <a:r>
              <a:rPr lang="zh-CN" altLang="en-US" strike="noStrike" dirty="0"/>
              <a:t>是否收到了</a:t>
            </a:r>
            <a:r>
              <a:rPr lang="en-US" altLang="zh-CN" strike="noStrike" dirty="0"/>
              <a:t>IPI</a:t>
            </a:r>
            <a:r>
              <a:rPr lang="zh-CN" altLang="en-US" strike="noStrike" dirty="0"/>
              <a:t>都无法保证，这样显然是不安全的。因而这里提出的提前确认，是在保证安全的前提下尽快返回确认的</a:t>
            </a:r>
            <a:r>
              <a:rPr lang="en-US" altLang="zh-CN" strike="noStrike" dirty="0"/>
              <a:t>ack</a:t>
            </a:r>
            <a:r>
              <a:rPr lang="zh-CN" altLang="en-US" strike="noStrike" dirty="0"/>
              <a:t>信号</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33433836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从模型上表现出来的就是这个样子，当然这里是为了方便大家理解， 实际上</a:t>
            </a:r>
            <a:r>
              <a:rPr lang="en-US" altLang="zh-CN" strike="noStrike" dirty="0"/>
              <a:t>responder</a:t>
            </a:r>
            <a:r>
              <a:rPr lang="zh-CN" altLang="en-US" strike="noStrike" dirty="0"/>
              <a:t>的</a:t>
            </a:r>
            <a:r>
              <a:rPr lang="en-US" altLang="zh-CN" strike="noStrike" dirty="0"/>
              <a:t>flush</a:t>
            </a:r>
            <a:r>
              <a:rPr lang="zh-CN" altLang="en-US" strike="noStrike" dirty="0"/>
              <a:t>是一套完整的中断响应程序，确认信号是在</a:t>
            </a:r>
            <a:r>
              <a:rPr lang="en-US" altLang="zh-CN" strike="noStrike" dirty="0"/>
              <a:t>responder</a:t>
            </a:r>
            <a:r>
              <a:rPr lang="zh-CN" altLang="en-US" strike="noStrike" dirty="0"/>
              <a:t>的中断响应程序开始后便立马发送了</a:t>
            </a:r>
            <a:endParaRPr lang="en-US" altLang="zh-CN" strike="noStrike" dirty="0"/>
          </a:p>
          <a:p>
            <a:r>
              <a:rPr lang="zh-CN" altLang="en-US" strike="noStrike" dirty="0"/>
              <a:t>当然，一般来说中断响应程序是不会出错的，所以这个策略是行的通的，但是也有例外</a:t>
            </a:r>
            <a:endParaRPr lang="en-US" altLang="zh-CN" strike="noStrike" dirty="0"/>
          </a:p>
          <a:p>
            <a:r>
              <a:rPr lang="zh-CN" altLang="en-US" strike="noStrike" dirty="0"/>
              <a:t>第一种例外是页表已经被释放，此时是不能使用该优化的，但在</a:t>
            </a:r>
            <a:r>
              <a:rPr lang="en-US" altLang="zh-CN" strike="noStrike" dirty="0" err="1"/>
              <a:t>linux</a:t>
            </a:r>
            <a:r>
              <a:rPr lang="zh-CN" altLang="en-US" strike="noStrike" dirty="0"/>
              <a:t>中，为这种情况建立了一个标志位，通过检测该标志位，就可以直接决定是否要使用提前确认的优化</a:t>
            </a:r>
            <a:endParaRPr lang="en-US" altLang="zh-CN" strike="noStrike" dirty="0"/>
          </a:p>
          <a:p>
            <a:r>
              <a:rPr lang="zh-CN" altLang="en-US" strike="noStrike" dirty="0"/>
              <a:t>第二种例外是中断响应程序被优先级更高的中断所打断，但在</a:t>
            </a:r>
            <a:r>
              <a:rPr lang="en-US" altLang="zh-CN" strike="noStrike" dirty="0" err="1"/>
              <a:t>linux</a:t>
            </a:r>
            <a:r>
              <a:rPr lang="zh-CN" altLang="en-US" strike="noStrike" dirty="0"/>
              <a:t>中，</a:t>
            </a:r>
            <a:r>
              <a:rPr lang="en-US" altLang="zh-CN" strike="noStrike" dirty="0"/>
              <a:t>shootdown</a:t>
            </a:r>
            <a:r>
              <a:rPr lang="zh-CN" altLang="en-US" strike="noStrike" dirty="0"/>
              <a:t>阶段可传递的优先级比这个更高的只有</a:t>
            </a:r>
            <a:r>
              <a:rPr lang="en-US" altLang="zh-CN" strike="noStrike" dirty="0"/>
              <a:t>NMI</a:t>
            </a:r>
            <a:r>
              <a:rPr lang="zh-CN" altLang="en-US" strike="noStrike" dirty="0"/>
              <a:t>（不可屏蔽中断）这一种，通过修改</a:t>
            </a:r>
            <a:r>
              <a:rPr lang="en-US" altLang="zh-CN" strike="noStrike" dirty="0"/>
              <a:t>NMI</a:t>
            </a:r>
            <a:r>
              <a:rPr lang="zh-CN" altLang="en-US" strike="noStrike" dirty="0"/>
              <a:t>的代码可以解决这一冲突，而由于</a:t>
            </a:r>
            <a:r>
              <a:rPr lang="en-US" altLang="zh-CN" strike="noStrike" dirty="0"/>
              <a:t>NMI</a:t>
            </a:r>
            <a:r>
              <a:rPr lang="zh-CN" altLang="en-US" strike="noStrike" dirty="0"/>
              <a:t>本身的代价已经十分高昂，所以造成的影响可忽略不计</a:t>
            </a:r>
            <a:endParaRPr lang="en-US" altLang="zh-CN" strike="noStrike" dirty="0"/>
          </a:p>
          <a:p>
            <a:endParaRPr lang="zh-CN" altLang="en-US" strike="no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extLst>
      <p:ext uri="{BB962C8B-B14F-4D97-AF65-F5344CB8AC3E}">
        <p14:creationId xmlns:p14="http://schemas.microsoft.com/office/powerpoint/2010/main" val="268537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当然，有人可能会担心这种优化和并发刷新优化产生冲突，如图所示，在确认之后再进行刷新，会使得原本的并行刷新失效</a:t>
            </a:r>
            <a:endParaRPr lang="en-US" altLang="zh-CN" strike="noStrike" dirty="0"/>
          </a:p>
          <a:p>
            <a:r>
              <a:rPr lang="zh-CN" altLang="en-US" strike="noStrike" dirty="0"/>
              <a:t>当然，这种担心是不必要的，因为和大约需要</a:t>
            </a:r>
            <a:r>
              <a:rPr lang="en-US" altLang="zh-CN" strike="noStrike" dirty="0"/>
              <a:t>200</a:t>
            </a:r>
            <a:r>
              <a:rPr lang="zh-CN" altLang="en-US" strike="noStrike" dirty="0"/>
              <a:t>个周期的</a:t>
            </a:r>
            <a:r>
              <a:rPr lang="en-US" altLang="zh-CN" strike="noStrike" dirty="0"/>
              <a:t>TLB flush</a:t>
            </a:r>
            <a:r>
              <a:rPr lang="zh-CN" altLang="en-US" strike="noStrike" dirty="0"/>
              <a:t>相比，</a:t>
            </a:r>
            <a:r>
              <a:rPr lang="en-US" altLang="zh-CN" strike="noStrike" dirty="0"/>
              <a:t>IPI</a:t>
            </a:r>
            <a:r>
              <a:rPr lang="zh-CN" altLang="en-US" strike="noStrike" dirty="0"/>
              <a:t>事件需要花费可能超过</a:t>
            </a:r>
            <a:r>
              <a:rPr lang="en-US" altLang="zh-CN" strike="noStrike" dirty="0"/>
              <a:t>1000</a:t>
            </a:r>
            <a:r>
              <a:rPr lang="zh-CN" altLang="en-US" strike="noStrike" dirty="0"/>
              <a:t>个周期，你以为流程变成的是这样，其实（</a:t>
            </a:r>
            <a:r>
              <a:rPr lang="en-US" altLang="zh-CN" strike="noStrike" dirty="0"/>
              <a:t>click</a:t>
            </a:r>
            <a:r>
              <a:rPr lang="zh-CN" altLang="en-US" strike="noStrike" dirty="0"/>
              <a:t>），他是这样</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2900752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这是今天内容的目录</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33363790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再来看最后一个优化技术，上下文相关的</a:t>
            </a:r>
            <a:r>
              <a:rPr lang="en-US" altLang="zh-CN" strike="noStrike" dirty="0"/>
              <a:t>flush</a:t>
            </a:r>
            <a:r>
              <a:rPr lang="zh-CN" altLang="en-US" strike="noStrike" dirty="0"/>
              <a:t>，之前我也有提到，内核地址空间与用户地址空间并不总是刷新，在都需要刷新时，问题变得十分简单，我只需要全部刷新，不必考虑刷新后数据是冷的；但在有选择地进行刷新时，如何</a:t>
            </a:r>
            <a:r>
              <a:rPr lang="en-US" altLang="zh-CN" strike="noStrike" dirty="0"/>
              <a:t>+</a:t>
            </a:r>
            <a:r>
              <a:rPr lang="zh-CN" altLang="en-US" strike="noStrike" dirty="0"/>
              <a:t>更有效率地进行刷新便成了问题</a:t>
            </a:r>
            <a:endParaRPr lang="en-US" altLang="zh-CN" strike="noStrike" dirty="0"/>
          </a:p>
          <a:p>
            <a:r>
              <a:rPr lang="zh-CN" altLang="en-US" strike="noStrike" dirty="0"/>
              <a:t>一般来说，对</a:t>
            </a:r>
            <a:r>
              <a:rPr lang="en-US" altLang="zh-CN" strike="noStrike" dirty="0"/>
              <a:t>TLB</a:t>
            </a:r>
            <a:r>
              <a:rPr lang="zh-CN" altLang="en-US" strike="noStrike" dirty="0"/>
              <a:t>进行刷新时，我们有两种指令可以用</a:t>
            </a:r>
            <a:r>
              <a:rPr lang="en-US" altLang="zh-CN" strike="noStrike" dirty="0"/>
              <a:t>INVPCID</a:t>
            </a:r>
            <a:r>
              <a:rPr lang="zh-CN" altLang="en-US" strike="noStrike" dirty="0"/>
              <a:t>或者</a:t>
            </a:r>
            <a:r>
              <a:rPr lang="en-US" altLang="zh-CN" strike="noStrike" dirty="0"/>
              <a:t>INVLPG</a:t>
            </a:r>
            <a:r>
              <a:rPr lang="zh-CN" altLang="en-US" strike="noStrike" dirty="0"/>
              <a:t>，已知的是，后者的开销会比前者低很多，但是后者需要先加载用户地址空间，这笔加载的费用不可忽视。因而，在条件允许的情况下，我们应当尽可能地使用在活动地址空间中使用的</a:t>
            </a:r>
            <a:r>
              <a:rPr lang="en-US" altLang="zh-CN" strike="noStrike" dirty="0"/>
              <a:t>INVLPG</a:t>
            </a:r>
            <a:r>
              <a:rPr lang="zh-CN" altLang="en-US" strike="noStrike" dirty="0"/>
              <a:t>指令，而在非活动地址空间中使用另一个指令。</a:t>
            </a:r>
            <a:endParaRPr lang="en-US" altLang="zh-CN" strike="noStrike" dirty="0"/>
          </a:p>
          <a:p>
            <a:r>
              <a:rPr lang="zh-CN" altLang="en-US" strike="noStrike" dirty="0"/>
              <a:t>对于内核来说，当它返回到用户空间后，它的用户地址空间就变成了活动的，那么我们可以发现一个</a:t>
            </a:r>
            <a:r>
              <a:rPr lang="en-US" altLang="zh-CN" strike="noStrike" dirty="0"/>
              <a:t>trick</a:t>
            </a:r>
            <a:r>
              <a:rPr lang="zh-CN" altLang="en-US" strike="noStrike" dirty="0"/>
              <a:t>（</a:t>
            </a:r>
            <a:r>
              <a:rPr lang="en-US" altLang="zh-CN" strike="noStrike" dirty="0"/>
              <a:t>click</a:t>
            </a:r>
            <a:r>
              <a:rPr lang="zh-CN" altLang="en-US" strike="noStrike" dirty="0"/>
              <a:t>），只要不会导致错误，那我们完全可以等内核返回用户空间后，再去刷新</a:t>
            </a:r>
            <a:r>
              <a:rPr lang="en-US" altLang="zh-CN" strike="noStrike" dirty="0"/>
              <a:t>user space</a:t>
            </a:r>
            <a:r>
              <a:rPr lang="zh-CN" altLang="en-US" strike="noStrike" dirty="0"/>
              <a:t>，这样子就可以用代价更小的指令了呀</a:t>
            </a:r>
            <a:endParaRPr lang="en-US" altLang="zh-CN" strike="noStrike" dirty="0"/>
          </a:p>
          <a:p>
            <a:r>
              <a:rPr lang="zh-CN" altLang="en-US" strike="noStrike" dirty="0"/>
              <a:t>而实际也十分令人兴奋，因为在内核返回到用户空间前，我们都还用不到它的映射，那么我们先返回再去修改映射，显然是不会导致正确性问题的，而这一种方案，就被成为了上下文相关刷新</a:t>
            </a:r>
            <a:endParaRPr lang="en-US" altLang="zh-CN" strike="noStrike" dirty="0"/>
          </a:p>
          <a:p>
            <a:r>
              <a:rPr lang="zh-CN" altLang="en-US" strike="noStrike" dirty="0"/>
              <a:t>另外，这一个优化与前面的并发刷新以及提前确认有一个微妙的联动，因为</a:t>
            </a:r>
            <a:r>
              <a:rPr lang="en-US" altLang="zh-CN" strike="noStrike" dirty="0"/>
              <a:t>initiator</a:t>
            </a:r>
            <a:r>
              <a:rPr lang="zh-CN" altLang="en-US" strike="noStrike" dirty="0"/>
              <a:t>在完成自己的</a:t>
            </a:r>
            <a:r>
              <a:rPr lang="en-US" altLang="zh-CN" strike="noStrike" dirty="0"/>
              <a:t>flush</a:t>
            </a:r>
            <a:r>
              <a:rPr lang="zh-CN" altLang="en-US" strike="noStrike" dirty="0"/>
              <a:t>之后需要一直等待，而这就导致了很长一段时间的空闲，这些空闲的周期就可以用来刷新用户空间而不必将它推迟</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32257863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另外，作者还讲到了两种</a:t>
            </a:r>
            <a:r>
              <a:rPr lang="zh-CN" altLang="en-US" strike="noStrike" dirty="0"/>
              <a:t>避免</a:t>
            </a:r>
            <a:r>
              <a:rPr lang="en-US" altLang="zh-CN" strike="noStrike" dirty="0"/>
              <a:t>TLB flush</a:t>
            </a:r>
            <a:r>
              <a:rPr lang="zh-CN" altLang="en-US" strike="noStrike" dirty="0"/>
              <a:t>从而减少</a:t>
            </a:r>
            <a:r>
              <a:rPr lang="en-US" altLang="zh-CN" strike="noStrike" dirty="0"/>
              <a:t>TLB shootdown</a:t>
            </a:r>
            <a:r>
              <a:rPr lang="zh-CN" altLang="en-US" strike="noStrike" dirty="0"/>
              <a:t>频率的技术，让我们来继续看一下</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7030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首先来介绍下写时复制技术，当然这个技术相信大家都听过，它是一种常见的内存共享技术，其中内存页只有在被修改时才被写保护和复制</a:t>
            </a:r>
            <a:endParaRPr lang="en-US" altLang="zh-CN" strike="noStrike" dirty="0"/>
          </a:p>
          <a:p>
            <a:r>
              <a:rPr lang="zh-CN" altLang="en-US" strike="noStrike" dirty="0"/>
              <a:t>当我们修改页面时，将会复制我们访问的页面，并更新我们的页表项来指向新的副本，而这必然导致了我们的</a:t>
            </a:r>
            <a:r>
              <a:rPr lang="en-US" altLang="zh-CN" strike="noStrike" dirty="0"/>
              <a:t>TLB flush</a:t>
            </a:r>
            <a:r>
              <a:rPr lang="zh-CN" altLang="en-US" strike="noStrike" dirty="0"/>
              <a:t>，同样的，如果此时有别的线程也在使用相同的映射，就必须进行</a:t>
            </a:r>
            <a:r>
              <a:rPr lang="en-US" altLang="zh-CN" strike="noStrike" dirty="0"/>
              <a:t>shootdown</a:t>
            </a:r>
          </a:p>
          <a:p>
            <a:r>
              <a:rPr lang="zh-CN" altLang="en-US" strike="noStrike" dirty="0"/>
              <a:t>不过，作者提出，此处的</a:t>
            </a:r>
            <a:r>
              <a:rPr lang="en-US" altLang="zh-CN" strike="noStrike" dirty="0"/>
              <a:t>TLB flush</a:t>
            </a:r>
            <a:r>
              <a:rPr lang="zh-CN" altLang="en-US" strike="noStrike" dirty="0"/>
              <a:t>可以通过向修改后的文件中的地址写入来避免，这样缓存了需要使用的更新后的页表项，但是却避免了页表项刷新的开销</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22</a:t>
            </a:fld>
            <a:endParaRPr lang="zh-CN" altLang="en-US"/>
          </a:p>
        </p:txBody>
      </p:sp>
    </p:spTree>
    <p:extLst>
      <p:ext uri="{BB962C8B-B14F-4D97-AF65-F5344CB8AC3E}">
        <p14:creationId xmlns:p14="http://schemas.microsoft.com/office/powerpoint/2010/main" val="18244950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另外要知道，如果过于激进地进行</a:t>
            </a:r>
            <a:r>
              <a:rPr lang="en-US" altLang="zh-CN" strike="noStrike" dirty="0"/>
              <a:t>TLB</a:t>
            </a:r>
            <a:r>
              <a:rPr lang="zh-CN" altLang="en-US" strike="noStrike" dirty="0"/>
              <a:t>批处理，是可能导致正确性问题的。 但是，如果内核可以保证在访问用户空间映射之前完成</a:t>
            </a:r>
            <a:r>
              <a:rPr lang="en-US" altLang="zh-CN" strike="noStrike" dirty="0"/>
              <a:t>TLB</a:t>
            </a:r>
            <a:r>
              <a:rPr lang="zh-CN" altLang="en-US" strike="noStrike" dirty="0"/>
              <a:t>刷新，则可以安全地完成批处理。 为了实现这一保证，每次内核准备退出内核模式时以及需要访问用户空间数据时，都将需要一个内存屏障来检查</a:t>
            </a:r>
            <a:r>
              <a:rPr lang="en-US" altLang="zh-CN" strike="noStrike" dirty="0"/>
              <a:t>TLB</a:t>
            </a:r>
            <a:r>
              <a:rPr lang="zh-CN" altLang="en-US" strike="noStrike" dirty="0"/>
              <a:t>刷新。</a:t>
            </a:r>
          </a:p>
          <a:p>
            <a:r>
              <a:rPr lang="zh-CN" altLang="en-US" strike="noStrike" dirty="0"/>
              <a:t>因此，我们仅对适合的系统调用实施</a:t>
            </a:r>
            <a:r>
              <a:rPr lang="en-US" altLang="zh-CN" strike="noStrike" dirty="0"/>
              <a:t>TLB</a:t>
            </a:r>
            <a:r>
              <a:rPr lang="zh-CN" altLang="en-US" strike="noStrike" dirty="0"/>
              <a:t>批处理，这需要写保护和清除</a:t>
            </a:r>
            <a:r>
              <a:rPr lang="en-US" altLang="zh-CN" strike="noStrike" dirty="0"/>
              <a:t>PTE</a:t>
            </a:r>
            <a:r>
              <a:rPr lang="zh-CN" altLang="en-US" strike="noStrike" dirty="0"/>
              <a:t>，这些</a:t>
            </a:r>
            <a:r>
              <a:rPr lang="en-US" altLang="zh-CN" strike="noStrike" dirty="0"/>
              <a:t>PTE</a:t>
            </a:r>
            <a:r>
              <a:rPr lang="zh-CN" altLang="en-US" strike="noStrike" dirty="0"/>
              <a:t>映射内存映射文件的脏页（即，最近写入的页）。</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extLst>
      <p:ext uri="{BB962C8B-B14F-4D97-AF65-F5344CB8AC3E}">
        <p14:creationId xmlns:p14="http://schemas.microsoft.com/office/powerpoint/2010/main" val="132818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在提到了以上这么多优化的技术之后，这些技术到底性能如何，还是需要实验来告诉我们答案。</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24</a:t>
            </a:fld>
            <a:endParaRPr lang="zh-CN" altLang="en-US"/>
          </a:p>
        </p:txBody>
      </p:sp>
    </p:spTree>
    <p:extLst>
      <p:ext uri="{BB962C8B-B14F-4D97-AF65-F5344CB8AC3E}">
        <p14:creationId xmlns:p14="http://schemas.microsoft.com/office/powerpoint/2010/main" val="22577841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本次实验，作者们在配备</a:t>
            </a:r>
            <a:r>
              <a:rPr lang="en-US" altLang="zh-CN" dirty="0"/>
              <a:t>2</a:t>
            </a:r>
            <a:r>
              <a:rPr lang="zh-CN" altLang="en-US" dirty="0"/>
              <a:t>个</a:t>
            </a:r>
            <a:r>
              <a:rPr lang="en-US" altLang="zh-CN" dirty="0"/>
              <a:t>Intel CPU</a:t>
            </a:r>
            <a:r>
              <a:rPr lang="zh-CN" altLang="en-US" dirty="0"/>
              <a:t>的</a:t>
            </a:r>
            <a:r>
              <a:rPr lang="en-US" altLang="zh-CN" dirty="0"/>
              <a:t>Dell R630</a:t>
            </a:r>
            <a:r>
              <a:rPr lang="zh-CN" altLang="en-US" dirty="0"/>
              <a:t>服务器上进行，每个</a:t>
            </a:r>
            <a:r>
              <a:rPr lang="en-US" altLang="zh-CN" dirty="0"/>
              <a:t>CPU</a:t>
            </a:r>
            <a:r>
              <a:rPr lang="zh-CN" altLang="en-US" dirty="0"/>
              <a:t>具有</a:t>
            </a:r>
            <a:r>
              <a:rPr lang="en-US" altLang="zh-CN" dirty="0"/>
              <a:t>14</a:t>
            </a:r>
            <a:r>
              <a:rPr lang="zh-CN" altLang="en-US" dirty="0"/>
              <a:t>个物理核和</a:t>
            </a:r>
            <a:r>
              <a:rPr lang="en-US" altLang="zh-CN" dirty="0"/>
              <a:t>28</a:t>
            </a:r>
            <a:r>
              <a:rPr lang="zh-CN" altLang="en-US" dirty="0"/>
              <a:t>个逻辑核以及</a:t>
            </a:r>
            <a:r>
              <a:rPr lang="en-US" altLang="zh-CN" dirty="0"/>
              <a:t>256GB</a:t>
            </a:r>
            <a:r>
              <a:rPr lang="zh-CN" altLang="en-US" dirty="0"/>
              <a:t>内存。</a:t>
            </a:r>
            <a:endParaRPr lang="en-US" altLang="zh-CN" dirty="0"/>
          </a:p>
          <a:p>
            <a:r>
              <a:rPr lang="zh-CN" altLang="en-US" dirty="0"/>
              <a:t>为了减小误差，作者在评估过程中全都使用了最大性能并且每种测试运行了</a:t>
            </a:r>
            <a:r>
              <a:rPr lang="en-US" altLang="zh-CN" dirty="0"/>
              <a:t>5</a:t>
            </a:r>
            <a:r>
              <a:rPr lang="zh-CN" altLang="en-US" dirty="0"/>
              <a:t>次</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39637141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另外，作者对于每个基准测试都设置了两种运行模式：安全模式，也就是</a:t>
            </a:r>
            <a:r>
              <a:rPr lang="en-US" altLang="zh-CN" dirty="0"/>
              <a:t>Linux</a:t>
            </a:r>
            <a:r>
              <a:rPr lang="zh-CN" altLang="en-US" dirty="0"/>
              <a:t>的默认模式；以及不安全模式，在这个模式里，禁用了针对安全漏洞（尤其是前文提到的</a:t>
            </a:r>
            <a:r>
              <a:rPr lang="en-US" altLang="zh-CN" dirty="0" err="1"/>
              <a:t>spectre</a:t>
            </a:r>
            <a:r>
              <a:rPr lang="zh-CN" altLang="en-US" dirty="0"/>
              <a:t>漏洞和</a:t>
            </a:r>
            <a:r>
              <a:rPr lang="en-US" altLang="zh-CN" dirty="0"/>
              <a:t>Meltdown</a:t>
            </a:r>
            <a:r>
              <a:rPr lang="zh-CN" altLang="en-US" dirty="0"/>
              <a:t>漏洞）的内核缓解措施。 </a:t>
            </a:r>
            <a:endParaRPr lang="en-US" altLang="zh-CN" dirty="0"/>
          </a:p>
          <a:p>
            <a:r>
              <a:rPr lang="zh-CN" altLang="en-US" dirty="0"/>
              <a:t>通过在这种“不安全”的模式里进行测试，从而帮助我们确定，</a:t>
            </a:r>
            <a:r>
              <a:rPr lang="en-US" altLang="zh-CN" dirty="0"/>
              <a:t>paper</a:t>
            </a:r>
            <a:r>
              <a:rPr lang="zh-CN" altLang="en-US" dirty="0"/>
              <a:t>中提出的技术在将来可能不再需要这些补丁的体系结构中的有效性。</a:t>
            </a:r>
          </a:p>
          <a:p>
            <a:r>
              <a:rPr lang="zh-CN" altLang="en-US" dirty="0"/>
              <a:t>很明显，这两种模式之间存在着性能的差异，而导致这种差异的最主要的原因在于页表隔离（也就是我们说的</a:t>
            </a:r>
            <a:r>
              <a:rPr lang="en-US" altLang="zh-CN" dirty="0"/>
              <a:t>PTI</a:t>
            </a:r>
            <a:r>
              <a:rPr lang="zh-CN" altLang="en-US" dirty="0"/>
              <a:t>），在“安全”模式下执行</a:t>
            </a:r>
            <a:r>
              <a:rPr lang="en-US" altLang="zh-CN" dirty="0"/>
              <a:t>TLB flush</a:t>
            </a:r>
            <a:r>
              <a:rPr lang="zh-CN" altLang="en-US" dirty="0"/>
              <a:t>时需要执行</a:t>
            </a:r>
            <a:r>
              <a:rPr lang="en-US" altLang="zh-CN" dirty="0"/>
              <a:t>PTI</a:t>
            </a:r>
            <a:r>
              <a:rPr lang="zh-CN" altLang="en-US" dirty="0"/>
              <a:t>两次：一次用于内核页表，一次用于用户页表 。</a:t>
            </a:r>
            <a:endParaRPr lang="en-US" altLang="zh-CN" dirty="0"/>
          </a:p>
          <a:p>
            <a:r>
              <a:rPr lang="zh-CN" altLang="en-US" dirty="0"/>
              <a:t>为了衡量我们之前介绍的各种技术对最后性能的影响，作者设计了一个微基准测试程序。简单来说，就是利用</a:t>
            </a:r>
            <a:r>
              <a:rPr lang="en-US" altLang="zh-CN" dirty="0" err="1"/>
              <a:t>mmap</a:t>
            </a:r>
            <a:r>
              <a:rPr lang="zh-CN" altLang="en-US" dirty="0"/>
              <a:t>函数创建映射从而触发多个页面的分配；再运行</a:t>
            </a:r>
            <a:r>
              <a:rPr lang="en-US" altLang="zh-CN" dirty="0" err="1"/>
              <a:t>madvise</a:t>
            </a:r>
            <a:r>
              <a:rPr lang="zh-CN" altLang="en-US" dirty="0"/>
              <a:t>函数来回收这些页面，并且删除这些页面的映射。此时的页表更新就产生了一次</a:t>
            </a:r>
            <a:r>
              <a:rPr lang="en-US" altLang="zh-CN" dirty="0"/>
              <a:t>TLB flush</a:t>
            </a:r>
            <a:r>
              <a:rPr lang="zh-CN" altLang="en-US" dirty="0"/>
              <a:t>。</a:t>
            </a:r>
            <a:endParaRPr lang="en-US" altLang="zh-CN" dirty="0"/>
          </a:p>
          <a:p>
            <a:r>
              <a:rPr lang="zh-CN" altLang="en-US" dirty="0"/>
              <a:t>让我们来看一下作者做的最终结果</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26</a:t>
            </a:fld>
            <a:endParaRPr lang="zh-CN" altLang="en-US"/>
          </a:p>
        </p:txBody>
      </p:sp>
    </p:spTree>
    <p:extLst>
      <p:ext uri="{BB962C8B-B14F-4D97-AF65-F5344CB8AC3E}">
        <p14:creationId xmlns:p14="http://schemas.microsoft.com/office/powerpoint/2010/main" val="17060105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首先我们来看一下当发生</a:t>
            </a:r>
            <a:r>
              <a:rPr lang="en-US" altLang="zh-CN" dirty="0"/>
              <a:t>TLB shootdown</a:t>
            </a:r>
            <a:r>
              <a:rPr lang="zh-CN" altLang="en-US" dirty="0"/>
              <a:t>时只需要</a:t>
            </a:r>
            <a:r>
              <a:rPr lang="en-US" altLang="zh-CN" dirty="0"/>
              <a:t>flush</a:t>
            </a:r>
            <a:r>
              <a:rPr lang="zh-CN" altLang="en-US" dirty="0"/>
              <a:t>一个页表项的情况，可以看到这里有着</a:t>
            </a:r>
            <a:r>
              <a:rPr lang="en-US" altLang="zh-CN" dirty="0"/>
              <a:t>Initiator</a:t>
            </a:r>
            <a:r>
              <a:rPr lang="zh-CN" altLang="en-US" dirty="0"/>
              <a:t>和</a:t>
            </a:r>
            <a:r>
              <a:rPr lang="en-US" altLang="zh-CN" dirty="0"/>
              <a:t>responder</a:t>
            </a:r>
            <a:r>
              <a:rPr lang="zh-CN" altLang="en-US" dirty="0"/>
              <a:t>的区别，但之前并未提及，在我们的</a:t>
            </a:r>
            <a:r>
              <a:rPr lang="en-US" altLang="zh-CN" dirty="0"/>
              <a:t>benchmark</a:t>
            </a:r>
            <a:r>
              <a:rPr lang="zh-CN" altLang="en-US" dirty="0"/>
              <a:t>中，其实有产生一个额外的线程，在测试环节，它一直处于忙等，而当</a:t>
            </a:r>
            <a:r>
              <a:rPr lang="en-US" altLang="zh-CN" dirty="0"/>
              <a:t>TLB shootdown</a:t>
            </a:r>
            <a:r>
              <a:rPr lang="zh-CN" altLang="en-US" dirty="0"/>
              <a:t>发生时，它负责充当我们的</a:t>
            </a:r>
            <a:r>
              <a:rPr lang="en-US" altLang="zh-CN" dirty="0"/>
              <a:t>responder</a:t>
            </a:r>
          </a:p>
          <a:p>
            <a:r>
              <a:rPr lang="zh-CN" altLang="en-US" dirty="0"/>
              <a:t>当然，如果只是报告</a:t>
            </a:r>
            <a:r>
              <a:rPr lang="en-US" altLang="zh-CN" dirty="0"/>
              <a:t>shootdown</a:t>
            </a:r>
            <a:r>
              <a:rPr lang="zh-CN" altLang="en-US" dirty="0"/>
              <a:t>发生的周期数，那区分二者是没有必要的，而在图中，在</a:t>
            </a:r>
            <a:r>
              <a:rPr lang="en-US" altLang="zh-CN" dirty="0"/>
              <a:t>initiator</a:t>
            </a:r>
            <a:r>
              <a:rPr lang="zh-CN" altLang="en-US" dirty="0"/>
              <a:t>线程中，我们报告的是系统调用</a:t>
            </a:r>
            <a:r>
              <a:rPr lang="en-US" altLang="zh-CN" dirty="0" err="1"/>
              <a:t>madvise</a:t>
            </a:r>
            <a:r>
              <a:rPr lang="zh-CN" altLang="en-US" dirty="0"/>
              <a:t>函数所花周期数</a:t>
            </a:r>
            <a:r>
              <a:rPr lang="en-US" altLang="zh-CN" dirty="0"/>
              <a:t>——</a:t>
            </a:r>
            <a:r>
              <a:rPr lang="zh-CN" altLang="en-US" dirty="0"/>
              <a:t>也就是整个回收页面所花时间，而在</a:t>
            </a:r>
            <a:r>
              <a:rPr lang="en-US" altLang="zh-CN" dirty="0"/>
              <a:t>responder</a:t>
            </a:r>
            <a:r>
              <a:rPr lang="zh-CN" altLang="en-US" dirty="0"/>
              <a:t>线程中，报告的是处理</a:t>
            </a:r>
            <a:r>
              <a:rPr lang="en-US" altLang="zh-CN" dirty="0"/>
              <a:t>shootdown</a:t>
            </a:r>
            <a:r>
              <a:rPr lang="zh-CN" altLang="en-US" dirty="0"/>
              <a:t>而被中断的周期数，这也是为什么，我们大致可以看出</a:t>
            </a:r>
            <a:r>
              <a:rPr lang="en-US" altLang="zh-CN" dirty="0"/>
              <a:t>responder</a:t>
            </a:r>
            <a:r>
              <a:rPr lang="zh-CN" altLang="en-US" dirty="0"/>
              <a:t>上的周期数约为</a:t>
            </a:r>
            <a:r>
              <a:rPr lang="en-US" altLang="zh-CN" dirty="0"/>
              <a:t>initiator</a:t>
            </a:r>
            <a:r>
              <a:rPr lang="zh-CN" altLang="en-US" dirty="0"/>
              <a:t>上的一半</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另外，可以看到每一次的实验都在三种不同的内核配置上运行</a:t>
            </a:r>
            <a:r>
              <a:rPr lang="en-US" altLang="zh-CN" dirty="0"/>
              <a:t>——initiator</a:t>
            </a:r>
            <a:r>
              <a:rPr lang="zh-CN" altLang="en-US" dirty="0"/>
              <a:t>和</a:t>
            </a:r>
            <a:r>
              <a:rPr lang="en-US" altLang="zh-CN" dirty="0"/>
              <a:t>responder</a:t>
            </a:r>
            <a:r>
              <a:rPr lang="zh-CN" altLang="en-US" dirty="0"/>
              <a:t>位于同一个内核，位于同一个</a:t>
            </a:r>
            <a:r>
              <a:rPr lang="en-US" altLang="zh-CN" dirty="0"/>
              <a:t>socket</a:t>
            </a:r>
            <a:r>
              <a:rPr lang="zh-CN" altLang="en-US" dirty="0"/>
              <a:t>以及位于不同的</a:t>
            </a:r>
            <a:r>
              <a:rPr lang="en-US" altLang="zh-CN" dirty="0"/>
              <a:t>socket</a:t>
            </a:r>
            <a:r>
              <a:rPr lang="zh-CN" altLang="en-US" dirty="0"/>
              <a:t>上</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仔细看还可以看到，在</a:t>
            </a:r>
            <a:r>
              <a:rPr lang="en-US" altLang="zh-CN" dirty="0"/>
              <a:t>unsafe</a:t>
            </a:r>
            <a:r>
              <a:rPr lang="zh-CN" altLang="en-US" dirty="0"/>
              <a:t>模式中，是没有</a:t>
            </a:r>
            <a:r>
              <a:rPr lang="en-US" altLang="zh-CN" dirty="0"/>
              <a:t>in-context</a:t>
            </a:r>
            <a:r>
              <a:rPr lang="zh-CN" altLang="en-US" dirty="0"/>
              <a:t>这一栏的，这是因为，在</a:t>
            </a:r>
            <a:r>
              <a:rPr lang="en-US" altLang="zh-CN" dirty="0"/>
              <a:t>unsafe</a:t>
            </a:r>
            <a:r>
              <a:rPr lang="zh-CN" altLang="en-US" dirty="0"/>
              <a:t>模式下是没有页表隔离的，也就不存在延迟</a:t>
            </a:r>
            <a:r>
              <a:rPr lang="en-US" altLang="zh-CN" dirty="0"/>
              <a:t>PTI</a:t>
            </a:r>
            <a:r>
              <a:rPr lang="zh-CN" altLang="en-US" dirty="0"/>
              <a:t>刷新这种技术</a:t>
            </a:r>
            <a:endParaRPr lang="en-US" altLang="zh-CN"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27</a:t>
            </a:fld>
            <a:endParaRPr lang="zh-CN" altLang="en-US"/>
          </a:p>
        </p:txBody>
      </p:sp>
    </p:spTree>
    <p:extLst>
      <p:ext uri="{BB962C8B-B14F-4D97-AF65-F5344CB8AC3E}">
        <p14:creationId xmlns:p14="http://schemas.microsoft.com/office/powerpoint/2010/main" val="1718214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再来看一下当发生</a:t>
            </a:r>
            <a:r>
              <a:rPr lang="en-US" altLang="zh-CN" dirty="0"/>
              <a:t>TLB shootdown</a:t>
            </a:r>
            <a:r>
              <a:rPr lang="zh-CN" altLang="en-US" dirty="0"/>
              <a:t>时需要</a:t>
            </a:r>
            <a:r>
              <a:rPr lang="en-US" altLang="zh-CN" dirty="0"/>
              <a:t>flush</a:t>
            </a:r>
            <a:r>
              <a:rPr lang="zh-CN" altLang="en-US" dirty="0"/>
              <a:t>十个页表项的情况</a:t>
            </a:r>
            <a:endParaRPr lang="en-US" altLang="zh-CN" dirty="0"/>
          </a:p>
          <a:p>
            <a:r>
              <a:rPr lang="zh-CN" altLang="en-US" dirty="0"/>
              <a:t>综合对比之下，我们可以得到以下结论：对于</a:t>
            </a:r>
            <a:r>
              <a:rPr lang="en-US" altLang="zh-CN" dirty="0"/>
              <a:t>initiator</a:t>
            </a:r>
            <a:r>
              <a:rPr lang="zh-CN" altLang="en-US" dirty="0"/>
              <a:t>，我们观察到并发</a:t>
            </a:r>
            <a:r>
              <a:rPr lang="en-US" altLang="zh-CN" dirty="0"/>
              <a:t>flush</a:t>
            </a:r>
            <a:r>
              <a:rPr lang="zh-CN" altLang="en-US" dirty="0"/>
              <a:t>和</a:t>
            </a:r>
            <a:r>
              <a:rPr lang="en-US" altLang="zh-CN" dirty="0"/>
              <a:t>early-acknowledge</a:t>
            </a:r>
            <a:r>
              <a:rPr lang="zh-CN" altLang="en-US" dirty="0"/>
              <a:t>具有最大的影响，在两种模式下，延迟都降低了</a:t>
            </a:r>
            <a:r>
              <a:rPr lang="en-US" altLang="zh-CN" dirty="0"/>
              <a:t>10</a:t>
            </a:r>
            <a:r>
              <a:rPr lang="zh-CN" altLang="en-US" dirty="0"/>
              <a:t>％</a:t>
            </a:r>
            <a:r>
              <a:rPr lang="en-US" altLang="zh-CN" dirty="0"/>
              <a:t>-20</a:t>
            </a:r>
            <a:r>
              <a:rPr lang="zh-CN" altLang="en-US" dirty="0"/>
              <a:t>％。</a:t>
            </a:r>
          </a:p>
          <a:p>
            <a:r>
              <a:rPr lang="zh-CN" altLang="en-US" dirty="0"/>
              <a:t>不过对于</a:t>
            </a:r>
            <a:r>
              <a:rPr lang="en-US" altLang="zh-CN" dirty="0"/>
              <a:t>responder</a:t>
            </a:r>
            <a:r>
              <a:rPr lang="zh-CN" altLang="en-US" dirty="0"/>
              <a:t>，这两种技术几乎没有影响</a:t>
            </a:r>
            <a:r>
              <a:rPr lang="zh-CN" altLang="en-US" strike="sngStrike" dirty="0"/>
              <a:t>（因为这两种技术使发起者核心能够减少击落的端到端延迟）</a:t>
            </a:r>
            <a:r>
              <a:rPr lang="zh-CN" altLang="en-US" dirty="0"/>
              <a:t>。 但是延迟的</a:t>
            </a:r>
            <a:r>
              <a:rPr lang="en-US" altLang="zh-CN" dirty="0"/>
              <a:t>PTI</a:t>
            </a:r>
            <a:r>
              <a:rPr lang="zh-CN" altLang="en-US" dirty="0"/>
              <a:t>刷新产生的性能提升却十分显著，并且随着要刷新的</a:t>
            </a:r>
            <a:r>
              <a:rPr lang="en-US" altLang="zh-CN" dirty="0"/>
              <a:t>PTE</a:t>
            </a:r>
            <a:r>
              <a:rPr lang="zh-CN" altLang="en-US" dirty="0"/>
              <a:t>条目增加，这种效果会更加明显</a:t>
            </a:r>
          </a:p>
          <a:p>
            <a:r>
              <a:rPr lang="zh-CN" altLang="en-US" dirty="0"/>
              <a:t>另外，缓存行合并还有助于分别在安全模式和不安全模式下将</a:t>
            </a:r>
            <a:r>
              <a:rPr lang="en-US" altLang="zh-CN" dirty="0"/>
              <a:t>responder</a:t>
            </a:r>
            <a:r>
              <a:rPr lang="zh-CN" altLang="en-US" dirty="0"/>
              <a:t>的延迟分别减少</a:t>
            </a:r>
            <a:r>
              <a:rPr lang="en-US" altLang="zh-CN" dirty="0"/>
              <a:t>5</a:t>
            </a:r>
            <a:r>
              <a:rPr lang="zh-CN" altLang="en-US" dirty="0"/>
              <a:t>％和</a:t>
            </a:r>
            <a:r>
              <a:rPr lang="en-US" altLang="zh-CN" dirty="0"/>
              <a:t>10</a:t>
            </a:r>
            <a:r>
              <a:rPr lang="zh-CN" altLang="en-US" dirty="0"/>
              <a:t>％。</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28</a:t>
            </a:fld>
            <a:endParaRPr lang="zh-CN" altLang="en-US"/>
          </a:p>
        </p:txBody>
      </p:sp>
    </p:spTree>
    <p:extLst>
      <p:ext uri="{BB962C8B-B14F-4D97-AF65-F5344CB8AC3E}">
        <p14:creationId xmlns:p14="http://schemas.microsoft.com/office/powerpoint/2010/main" val="23264037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让我们来详细讨论一下各个技术的表现情况，首先是并发</a:t>
            </a:r>
            <a:r>
              <a:rPr lang="en-US" altLang="zh-CN" dirty="0"/>
              <a:t>flushes</a:t>
            </a:r>
            <a:r>
              <a:rPr lang="zh-CN" altLang="en-US" dirty="0"/>
              <a:t>，刚才也提到了，并发</a:t>
            </a:r>
            <a:r>
              <a:rPr lang="en-US" altLang="zh-CN" dirty="0"/>
              <a:t>flushes</a:t>
            </a:r>
            <a:r>
              <a:rPr lang="zh-CN" altLang="en-US" dirty="0"/>
              <a:t>对</a:t>
            </a:r>
            <a:r>
              <a:rPr lang="en-US" altLang="zh-CN" dirty="0"/>
              <a:t>responder</a:t>
            </a:r>
            <a:r>
              <a:rPr lang="zh-CN" altLang="en-US" dirty="0"/>
              <a:t>其实没什么影响，主要还是对</a:t>
            </a:r>
            <a:r>
              <a:rPr lang="en-US" altLang="zh-CN" dirty="0"/>
              <a:t>initiator</a:t>
            </a:r>
            <a:r>
              <a:rPr lang="zh-CN" altLang="en-US" dirty="0"/>
              <a:t>的影响。显然，将</a:t>
            </a:r>
            <a:r>
              <a:rPr lang="en-US" altLang="zh-CN" dirty="0"/>
              <a:t>flush</a:t>
            </a:r>
            <a:r>
              <a:rPr lang="zh-CN" altLang="en-US" dirty="0"/>
              <a:t>并行化后，加速效果是和需要</a:t>
            </a:r>
            <a:r>
              <a:rPr lang="en-US" altLang="zh-CN" dirty="0"/>
              <a:t>flush</a:t>
            </a:r>
            <a:r>
              <a:rPr lang="zh-CN" altLang="en-US" dirty="0"/>
              <a:t>的页表项成正比的，这也是为什么，并发刷新在需要刷新多个页表项时的效果更好</a:t>
            </a:r>
            <a:endParaRPr lang="en-US" altLang="zh-CN" dirty="0"/>
          </a:p>
          <a:p>
            <a:r>
              <a:rPr lang="zh-CN" altLang="en-US" dirty="0"/>
              <a:t>此外，当</a:t>
            </a:r>
            <a:r>
              <a:rPr lang="en-US" altLang="zh-CN" dirty="0"/>
              <a:t>initiator</a:t>
            </a:r>
            <a:r>
              <a:rPr lang="zh-CN" altLang="en-US" dirty="0"/>
              <a:t>与</a:t>
            </a:r>
            <a:r>
              <a:rPr lang="en-US" altLang="zh-CN" dirty="0"/>
              <a:t>responder</a:t>
            </a:r>
            <a:r>
              <a:rPr lang="zh-CN" altLang="en-US" dirty="0"/>
              <a:t>不在同一个</a:t>
            </a:r>
            <a:r>
              <a:rPr lang="en-US" altLang="zh-CN" dirty="0"/>
              <a:t>NUMA</a:t>
            </a:r>
            <a:r>
              <a:rPr lang="zh-CN" altLang="en-US" dirty="0"/>
              <a:t>节点上，则在执行本地</a:t>
            </a:r>
            <a:r>
              <a:rPr lang="en-US" altLang="zh-CN" dirty="0"/>
              <a:t>TLB</a:t>
            </a:r>
            <a:r>
              <a:rPr lang="zh-CN" altLang="en-US" dirty="0"/>
              <a:t>刷新之前发送</a:t>
            </a:r>
            <a:r>
              <a:rPr lang="en-US" altLang="zh-CN" dirty="0"/>
              <a:t>TLB</a:t>
            </a:r>
            <a:r>
              <a:rPr lang="zh-CN" altLang="en-US" dirty="0"/>
              <a:t> </a:t>
            </a:r>
            <a:r>
              <a:rPr lang="en-US" altLang="zh-CN" dirty="0"/>
              <a:t>shootdown</a:t>
            </a:r>
            <a:r>
              <a:rPr lang="zh-CN" altLang="en-US" dirty="0"/>
              <a:t>请求可以掩盖掉</a:t>
            </a:r>
            <a:r>
              <a:rPr lang="en-US" altLang="zh-CN" dirty="0"/>
              <a:t>responder</a:t>
            </a:r>
            <a:r>
              <a:rPr lang="zh-CN" altLang="en-US" dirty="0"/>
              <a:t>的代码调用延迟。 因此，即使刷新</a:t>
            </a:r>
            <a:r>
              <a:rPr lang="en-US" altLang="zh-CN" dirty="0"/>
              <a:t>1 PTE</a:t>
            </a:r>
            <a:r>
              <a:rPr lang="zh-CN" altLang="en-US" dirty="0"/>
              <a:t>，并发刷新也可以使</a:t>
            </a:r>
            <a:r>
              <a:rPr lang="en-US" altLang="zh-CN" dirty="0"/>
              <a:t>initiator</a:t>
            </a:r>
            <a:r>
              <a:rPr lang="zh-CN" altLang="en-US" dirty="0"/>
              <a:t>上的等待时间减少</a:t>
            </a:r>
            <a:r>
              <a:rPr lang="en-US" altLang="zh-CN" dirty="0"/>
              <a:t>20</a:t>
            </a:r>
            <a:r>
              <a:rPr lang="zh-CN" altLang="en-US" dirty="0"/>
              <a:t>％</a:t>
            </a:r>
            <a:endParaRPr lang="en-US" altLang="zh-CN" dirty="0"/>
          </a:p>
          <a:p>
            <a:r>
              <a:rPr lang="zh-CN" altLang="en-US" dirty="0"/>
              <a:t>而因为这两个原因，并发刷新在安全模式中有着更好的表现，一方面是因为</a:t>
            </a:r>
            <a:r>
              <a:rPr lang="en-US" altLang="zh-CN" dirty="0"/>
              <a:t>PTI</a:t>
            </a:r>
            <a:r>
              <a:rPr lang="zh-CN" altLang="en-US" dirty="0"/>
              <a:t>使得</a:t>
            </a:r>
            <a:r>
              <a:rPr lang="en-US" altLang="zh-CN" dirty="0"/>
              <a:t>PTE</a:t>
            </a:r>
            <a:r>
              <a:rPr lang="zh-CN" altLang="en-US" dirty="0"/>
              <a:t>需要刷新两次，而增加需要</a:t>
            </a:r>
            <a:r>
              <a:rPr lang="en-US" altLang="zh-CN" dirty="0"/>
              <a:t>flush</a:t>
            </a:r>
            <a:r>
              <a:rPr lang="zh-CN" altLang="en-US" dirty="0"/>
              <a:t>的页表项可以加强并发刷新的效果；其次，针对硬件漏洞的缓解措施，还是拿</a:t>
            </a:r>
            <a:r>
              <a:rPr lang="en-US" altLang="zh-CN" dirty="0"/>
              <a:t>PTI</a:t>
            </a:r>
            <a:r>
              <a:rPr lang="zh-CN" altLang="en-US" dirty="0"/>
              <a:t>举例，它增长了从用户空间进入内核的时间，而并发刷新可以隐藏这一部分延迟</a:t>
            </a:r>
            <a:endParaRPr lang="en-US" altLang="zh-CN"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29</a:t>
            </a:fld>
            <a:endParaRPr lang="zh-CN" altLang="en-US"/>
          </a:p>
        </p:txBody>
      </p:sp>
    </p:spTree>
    <p:extLst>
      <p:ext uri="{BB962C8B-B14F-4D97-AF65-F5344CB8AC3E}">
        <p14:creationId xmlns:p14="http://schemas.microsoft.com/office/powerpoint/2010/main" val="422296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其实最开始，在还没有开读这篇文章时，我就已经被这篇文章的标题所吸引了，文章标题玩了一个有关于</a:t>
            </a:r>
            <a:r>
              <a:rPr lang="en-US" altLang="zh-CN" dirty="0"/>
              <a:t>TLB shootdown</a:t>
            </a:r>
            <a:r>
              <a:rPr lang="zh-CN" altLang="en-US" dirty="0"/>
              <a:t>的</a:t>
            </a:r>
            <a:r>
              <a:rPr lang="en-US" altLang="zh-CN" dirty="0"/>
              <a:t>trick</a:t>
            </a:r>
            <a:r>
              <a:rPr lang="zh-CN" altLang="en-US" dirty="0"/>
              <a:t>，但至于</a:t>
            </a:r>
            <a:r>
              <a:rPr lang="en-US" altLang="zh-CN" dirty="0"/>
              <a:t>TLB shootdown</a:t>
            </a:r>
            <a:r>
              <a:rPr lang="zh-CN" altLang="en-US" dirty="0"/>
              <a:t>具体是什么，可能很多同学都不清楚。至于这个标题具体是什么意思，容我先卖个关子。接下来，让我先来给大家介绍一些读这篇文章所必需的背景知识。</a:t>
            </a:r>
          </a:p>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19966530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对于合并缓存行而言，它的效果其实很小，不过当</a:t>
            </a:r>
            <a:r>
              <a:rPr lang="en-US" altLang="zh-CN" dirty="0"/>
              <a:t>Initiator</a:t>
            </a:r>
            <a:r>
              <a:rPr lang="zh-CN" altLang="en-US" dirty="0"/>
              <a:t>和</a:t>
            </a:r>
            <a:r>
              <a:rPr lang="en-US" altLang="zh-CN" dirty="0"/>
              <a:t>responder</a:t>
            </a:r>
            <a:r>
              <a:rPr lang="zh-CN" altLang="en-US" dirty="0"/>
              <a:t>位于不同</a:t>
            </a:r>
            <a:r>
              <a:rPr lang="en-US" altLang="zh-CN" dirty="0"/>
              <a:t>NUMA</a:t>
            </a:r>
            <a:r>
              <a:rPr lang="zh-CN" altLang="en-US" dirty="0"/>
              <a:t>节点上时，该技术可以达到</a:t>
            </a:r>
            <a:r>
              <a:rPr lang="en-US" altLang="zh-CN" dirty="0"/>
              <a:t>5%-10%</a:t>
            </a:r>
            <a:r>
              <a:rPr lang="zh-CN" altLang="en-US" dirty="0"/>
              <a:t>的提升，原因在于此时需要传递的缓存行的数量较多，因此有较明显的性能提升，而这也解释了为什么刷新更多的页表项也可以提升该技术的性能表现</a:t>
            </a:r>
            <a:endParaRPr lang="en-US" altLang="zh-CN" dirty="0"/>
          </a:p>
          <a:p>
            <a:r>
              <a:rPr lang="zh-CN" altLang="en-US" dirty="0"/>
              <a:t>对于提前确认而言，从图中我们可以直观看到的一点是，它的性能提升随着</a:t>
            </a:r>
            <a:r>
              <a:rPr lang="en-US" altLang="zh-CN" dirty="0"/>
              <a:t>initiator</a:t>
            </a:r>
            <a:r>
              <a:rPr lang="zh-CN" altLang="en-US" dirty="0"/>
              <a:t>和</a:t>
            </a:r>
            <a:r>
              <a:rPr lang="en-US" altLang="zh-CN" dirty="0"/>
              <a:t>responder</a:t>
            </a:r>
            <a:r>
              <a:rPr lang="zh-CN" altLang="en-US" dirty="0"/>
              <a:t>距离的增加而增加，尽管依靠并发刷新我们可以掩盖掉一些刷新导致的延迟，但实际上由于</a:t>
            </a:r>
            <a:r>
              <a:rPr lang="en-US" altLang="zh-CN" dirty="0"/>
              <a:t>TLB</a:t>
            </a:r>
            <a:r>
              <a:rPr lang="zh-CN" altLang="en-US" dirty="0"/>
              <a:t>刷新必然要花费一定时间，所以</a:t>
            </a:r>
            <a:r>
              <a:rPr lang="en-US" altLang="zh-CN" dirty="0"/>
              <a:t>responder</a:t>
            </a:r>
            <a:r>
              <a:rPr lang="zh-CN" altLang="en-US" dirty="0"/>
              <a:t>的刷新必然是会晚于</a:t>
            </a:r>
            <a:r>
              <a:rPr lang="en-US" altLang="zh-CN" dirty="0"/>
              <a:t>initiator</a:t>
            </a:r>
            <a:r>
              <a:rPr lang="zh-CN" altLang="en-US" dirty="0"/>
              <a:t>完成的，这导致了</a:t>
            </a:r>
            <a:r>
              <a:rPr lang="en-US" altLang="zh-CN" dirty="0"/>
              <a:t>initiator</a:t>
            </a:r>
            <a:r>
              <a:rPr lang="zh-CN" altLang="en-US" dirty="0"/>
              <a:t>在刷新完成后必须等待</a:t>
            </a:r>
            <a:r>
              <a:rPr lang="en-US" altLang="zh-CN" dirty="0"/>
              <a:t>——</a:t>
            </a:r>
            <a:r>
              <a:rPr lang="zh-CN" altLang="en-US" dirty="0"/>
              <a:t>而提前确认却缩短了等待的时间，因此当刷新多个</a:t>
            </a:r>
            <a:r>
              <a:rPr lang="en-US" altLang="zh-CN" dirty="0"/>
              <a:t>PTE</a:t>
            </a:r>
            <a:r>
              <a:rPr lang="zh-CN" altLang="en-US" dirty="0"/>
              <a:t>时或</a:t>
            </a:r>
            <a:r>
              <a:rPr lang="en-US" altLang="zh-CN" dirty="0"/>
              <a:t>PTI</a:t>
            </a:r>
            <a:r>
              <a:rPr lang="zh-CN" altLang="en-US" dirty="0"/>
              <a:t>处于打开状态（也就是处于安全模式）时，并且当二者位于不同的套接字上时，从提前确认中节省的开销最大，另外，尽管不是设计者的初衷，但实验结果表示提前确认的确改善了内核间通信的表现</a:t>
            </a:r>
            <a:endParaRPr lang="en-US" altLang="zh-CN" strike="sng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30</a:t>
            </a:fld>
            <a:endParaRPr lang="zh-CN" altLang="en-US"/>
          </a:p>
        </p:txBody>
      </p:sp>
    </p:spTree>
    <p:extLst>
      <p:ext uri="{BB962C8B-B14F-4D97-AF65-F5344CB8AC3E}">
        <p14:creationId xmlns:p14="http://schemas.microsoft.com/office/powerpoint/2010/main" val="11478635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至于上下文刷新，它不仅对于性能产生了极大的积极影响，更重要的是，它提升了安全性</a:t>
            </a:r>
            <a:r>
              <a:rPr lang="zh-CN" altLang="en-US" strike="sngStrike" dirty="0"/>
              <a:t>（因为</a:t>
            </a:r>
            <a:r>
              <a:rPr lang="en-US" altLang="zh-CN" strike="sngStrike" dirty="0"/>
              <a:t>INVPCID</a:t>
            </a:r>
            <a:r>
              <a:rPr lang="zh-CN" altLang="en-US" strike="sngStrike" dirty="0"/>
              <a:t>在单个地址无效模式下不会刷新页面漫游缓存中不属于无效地址的条目。</a:t>
            </a:r>
          </a:p>
          <a:p>
            <a:r>
              <a:rPr lang="zh-CN" altLang="en-US" strike="sngStrike" dirty="0"/>
              <a:t>   另一方面，</a:t>
            </a:r>
            <a:r>
              <a:rPr lang="en-US" altLang="zh-CN" strike="sngStrike" dirty="0"/>
              <a:t>INVLPG</a:t>
            </a:r>
            <a:r>
              <a:rPr lang="zh-CN" altLang="en-US" strike="sngStrike" dirty="0"/>
              <a:t>刷新整个页面结构缓存。 实际上，在</a:t>
            </a:r>
            <a:r>
              <a:rPr lang="en-US" altLang="zh-CN" strike="sngStrike" dirty="0"/>
              <a:t>Linux</a:t>
            </a:r>
            <a:r>
              <a:rPr lang="zh-CN" altLang="en-US" strike="sngStrike" dirty="0"/>
              <a:t>中这似乎并不构成问题，但在依赖于选择性</a:t>
            </a:r>
            <a:r>
              <a:rPr lang="en-US" altLang="zh-CN" strike="sngStrike" dirty="0"/>
              <a:t>TLB</a:t>
            </a:r>
            <a:r>
              <a:rPr lang="zh-CN" altLang="en-US" strike="sngStrike" dirty="0"/>
              <a:t>刷新来刷新页面遍历缓存的操作系统中也可能会出现问题。）</a:t>
            </a:r>
            <a:endParaRPr lang="en-US" altLang="zh-CN" strike="sngStrike" dirty="0"/>
          </a:p>
          <a:p>
            <a:r>
              <a:rPr lang="zh-CN" altLang="en-US" strike="noStrike" dirty="0"/>
              <a:t>针对</a:t>
            </a:r>
            <a:r>
              <a:rPr lang="en-US" altLang="zh-CN" strike="noStrike" dirty="0"/>
              <a:t>4.1</a:t>
            </a:r>
            <a:r>
              <a:rPr lang="zh-CN" altLang="en-US" strike="noStrike" dirty="0"/>
              <a:t>节中提出的，处理写时复制页面错误时避免本地</a:t>
            </a:r>
            <a:r>
              <a:rPr lang="en-US" altLang="zh-CN" strike="noStrike" dirty="0"/>
              <a:t>TLB</a:t>
            </a:r>
            <a:r>
              <a:rPr lang="zh-CN" altLang="en-US" strike="noStrike" dirty="0"/>
              <a:t>刷新的技术，作者创建了另一个微基准测试，该基准测试会在写入私有内存映射文件时导致写入时复制事件。 我们以内存访问（包括页面错误）所占用的周期来衡量可见时间。 安全模式和不安全模式的结果如图</a:t>
            </a:r>
            <a:r>
              <a:rPr lang="en-US" altLang="zh-CN" strike="noStrike" dirty="0"/>
              <a:t>9</a:t>
            </a:r>
            <a:r>
              <a:rPr lang="zh-CN" altLang="en-US" strike="noStrike" dirty="0"/>
              <a:t>所示。 请注意，先前的优化（全部）的效果很小，因为它们主要用于</a:t>
            </a:r>
            <a:r>
              <a:rPr lang="en-US" altLang="zh-CN" strike="noStrike" dirty="0"/>
              <a:t>TLB</a:t>
            </a:r>
            <a:r>
              <a:rPr lang="zh-CN" altLang="en-US" strike="noStrike" dirty="0"/>
              <a:t>击落，而不是用于本地</a:t>
            </a:r>
            <a:r>
              <a:rPr lang="en-US" altLang="zh-CN" strike="noStrike" dirty="0"/>
              <a:t>TLB</a:t>
            </a:r>
            <a:r>
              <a:rPr lang="zh-CN" altLang="en-US" strike="noStrike" dirty="0"/>
              <a:t>刷新。 通过访问页面避免在写时复制时进行</a:t>
            </a:r>
            <a:r>
              <a:rPr lang="en-US" altLang="zh-CN" strike="noStrike" dirty="0"/>
              <a:t>TLB</a:t>
            </a:r>
            <a:r>
              <a:rPr lang="zh-CN" altLang="en-US" strike="noStrike" dirty="0"/>
              <a:t>刷新，两种模式下的事件时间进一步减少了约</a:t>
            </a:r>
            <a:r>
              <a:rPr lang="en-US" altLang="zh-CN" strike="noStrike" dirty="0"/>
              <a:t>130</a:t>
            </a:r>
            <a:r>
              <a:rPr lang="zh-CN" altLang="en-US" strike="noStrike" dirty="0"/>
              <a:t>个周期，分别约为</a:t>
            </a:r>
            <a:r>
              <a:rPr lang="en-US" altLang="zh-CN" strike="noStrike" dirty="0"/>
              <a:t>3</a:t>
            </a:r>
            <a:r>
              <a:rPr lang="zh-CN" altLang="en-US" strike="noStrike" dirty="0"/>
              <a:t>％和</a:t>
            </a:r>
            <a:r>
              <a:rPr lang="en-US" altLang="zh-CN" strike="noStrike" dirty="0"/>
              <a:t>5</a:t>
            </a:r>
            <a:r>
              <a:rPr lang="zh-CN" altLang="en-US" strike="noStrike" dirty="0"/>
              <a:t>％</a:t>
            </a:r>
            <a:endParaRPr lang="en-US" altLang="zh-CN" strike="no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31</a:t>
            </a:fld>
            <a:endParaRPr lang="zh-CN" altLang="en-US"/>
          </a:p>
        </p:txBody>
      </p:sp>
    </p:spTree>
    <p:extLst>
      <p:ext uri="{BB962C8B-B14F-4D97-AF65-F5344CB8AC3E}">
        <p14:creationId xmlns:p14="http://schemas.microsoft.com/office/powerpoint/2010/main" val="17333369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trike="noStrike" dirty="0"/>
              <a:t>除了作者自行设计的基准测试，作者同样测试了运行</a:t>
            </a:r>
            <a:r>
              <a:rPr lang="en-US" altLang="zh-CN" strike="noStrike" dirty="0" err="1"/>
              <a:t>SysBench</a:t>
            </a:r>
            <a:r>
              <a:rPr lang="zh-CN" altLang="en-US" strike="noStrike" dirty="0"/>
              <a:t>的结果，</a:t>
            </a:r>
            <a:r>
              <a:rPr lang="en-US" altLang="zh-CN" strike="noStrike" dirty="0" err="1"/>
              <a:t>sysbench</a:t>
            </a:r>
            <a:r>
              <a:rPr lang="zh-CN" altLang="en-US" strike="noStrike" dirty="0"/>
              <a:t>是一种用于数据库系统的多线程基准测试工具，它本身是一种随机写入的测试，使用的是内存映射的文件，并会发出定期同步。另外，文件是设置在没有写缓存的模拟的持久性内存上的，保证了我们可以使用高速存储以进行测试</a:t>
            </a:r>
            <a:endParaRPr lang="en-US" altLang="zh-CN" strike="noStrike" dirty="0"/>
          </a:p>
          <a:p>
            <a:r>
              <a:rPr lang="zh-CN" altLang="en-US" strike="noStrike" dirty="0"/>
              <a:t>最终的测试结果如图所示，要注意的是，这里显示的是从并发刷新开始，依次添加各类优化措施后的性能对比，从图中可以看出，在线程数小于</a:t>
            </a:r>
            <a:r>
              <a:rPr lang="en-US" altLang="zh-CN" strike="noStrike" dirty="0"/>
              <a:t>12</a:t>
            </a:r>
            <a:r>
              <a:rPr lang="zh-CN" altLang="en-US" strike="noStrike" dirty="0"/>
              <a:t>时，每一个优化技术都能带来额外的性能提升，加速比最高可达</a:t>
            </a:r>
            <a:r>
              <a:rPr lang="en-US" altLang="zh-CN" strike="noStrike" dirty="0"/>
              <a:t>1.22</a:t>
            </a:r>
            <a:r>
              <a:rPr lang="zh-CN" altLang="en-US" strike="noStrike" dirty="0"/>
              <a:t>倍</a:t>
            </a:r>
            <a:endParaRPr lang="en-US" altLang="zh-CN" strike="noStrike" dirty="0"/>
          </a:p>
          <a:p>
            <a:r>
              <a:rPr lang="zh-CN" altLang="en-US" strike="noStrike" dirty="0"/>
              <a:t>但是，当线程数变大，准确的说，变得大于</a:t>
            </a:r>
            <a:r>
              <a:rPr lang="en-US" altLang="zh-CN" strike="noStrike" dirty="0"/>
              <a:t>10</a:t>
            </a:r>
            <a:r>
              <a:rPr lang="zh-CN" altLang="en-US" strike="noStrike" dirty="0"/>
              <a:t>之后，</a:t>
            </a:r>
            <a:r>
              <a:rPr lang="en-US" altLang="zh-CN" strike="noStrike" dirty="0"/>
              <a:t>safe</a:t>
            </a:r>
            <a:r>
              <a:rPr lang="zh-CN" altLang="en-US" strike="noStrike" dirty="0"/>
              <a:t>模式下的上下文相关刷新以及</a:t>
            </a:r>
            <a:r>
              <a:rPr lang="en-US" altLang="zh-CN" strike="noStrike" dirty="0"/>
              <a:t>unsafe</a:t>
            </a:r>
            <a:r>
              <a:rPr lang="zh-CN" altLang="en-US" strike="noStrike" dirty="0"/>
              <a:t>模式下的提前确认，均会降低整体的性能</a:t>
            </a:r>
            <a:endParaRPr lang="en-US" altLang="zh-CN" strike="noStrike" dirty="0"/>
          </a:p>
          <a:p>
            <a:r>
              <a:rPr lang="zh-CN" altLang="en-US" strike="noStrike" dirty="0"/>
              <a:t>当然，这一点作者也解释了，根本原因在于当线程数增加后，由于过多的</a:t>
            </a:r>
            <a:r>
              <a:rPr lang="en-US" altLang="zh-CN" strike="noStrike" dirty="0"/>
              <a:t>flush</a:t>
            </a:r>
            <a:r>
              <a:rPr lang="zh-CN" altLang="en-US" strike="noStrike" dirty="0"/>
              <a:t>请求（作者称之为</a:t>
            </a:r>
            <a:r>
              <a:rPr lang="en-US" altLang="zh-CN" strike="noStrike" dirty="0"/>
              <a:t>TLB flush</a:t>
            </a:r>
            <a:r>
              <a:rPr lang="zh-CN" altLang="en-US" strike="noStrike" dirty="0"/>
              <a:t>风暴）导致</a:t>
            </a:r>
            <a:r>
              <a:rPr lang="en-US" altLang="zh-CN" strike="noStrike" dirty="0"/>
              <a:t>TLB</a:t>
            </a:r>
            <a:r>
              <a:rPr lang="zh-CN" altLang="en-US" strike="noStrike" dirty="0"/>
              <a:t>生成跟踪逻辑检测到还有许多未完成的</a:t>
            </a:r>
            <a:r>
              <a:rPr lang="en-US" altLang="zh-CN" strike="noStrike" dirty="0"/>
              <a:t>TLB flush</a:t>
            </a:r>
            <a:r>
              <a:rPr lang="zh-CN" altLang="en-US" strike="noStrike" dirty="0"/>
              <a:t>，因而</a:t>
            </a:r>
            <a:r>
              <a:rPr lang="en-US" altLang="zh-CN" strike="noStrike" dirty="0" err="1"/>
              <a:t>linux</a:t>
            </a:r>
            <a:r>
              <a:rPr lang="zh-CN" altLang="en-US" strike="noStrike" dirty="0"/>
              <a:t>内核原本的</a:t>
            </a:r>
            <a:r>
              <a:rPr lang="en-US" altLang="zh-CN" strike="noStrike" dirty="0"/>
              <a:t>TLB flush</a:t>
            </a:r>
            <a:r>
              <a:rPr lang="zh-CN" altLang="en-US" strike="noStrike" dirty="0"/>
              <a:t>逻辑会更新其数据结构以跳过没有完成的</a:t>
            </a:r>
            <a:r>
              <a:rPr lang="en-US" altLang="zh-CN" strike="noStrike" dirty="0"/>
              <a:t>TLB flush</a:t>
            </a:r>
          </a:p>
          <a:p>
            <a:r>
              <a:rPr lang="zh-CN" altLang="en-US" strike="noStrike" dirty="0"/>
              <a:t>另外作者还有在利用</a:t>
            </a:r>
            <a:r>
              <a:rPr lang="en-US" altLang="zh-CN" strike="noStrike" dirty="0"/>
              <a:t>apache</a:t>
            </a:r>
            <a:r>
              <a:rPr lang="zh-CN" altLang="en-US" strike="noStrike" dirty="0"/>
              <a:t>搭建的</a:t>
            </a:r>
            <a:r>
              <a:rPr lang="en-US" altLang="zh-CN" strike="noStrike" dirty="0"/>
              <a:t>web</a:t>
            </a:r>
            <a:r>
              <a:rPr lang="zh-CN" altLang="en-US" strike="noStrike" dirty="0"/>
              <a:t>服务器上进行测试，但是正如作者说的那样，由于结果的噪音比较大而且最终的结果与之前提到的大致类似，所以我这里没有放上来</a:t>
            </a:r>
            <a:endParaRPr lang="en-US" altLang="zh-CN" strike="noStrike"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32</a:t>
            </a:fld>
            <a:endParaRPr lang="zh-CN" altLang="en-US"/>
          </a:p>
        </p:txBody>
      </p:sp>
    </p:spTree>
    <p:extLst>
      <p:ext uri="{BB962C8B-B14F-4D97-AF65-F5344CB8AC3E}">
        <p14:creationId xmlns:p14="http://schemas.microsoft.com/office/powerpoint/2010/main" val="13605521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作者提到了一点，根据实验结果（也就是他们的优化技术取得的显著的性能提升）可以看出，由于之前对</a:t>
            </a:r>
            <a:r>
              <a:rPr lang="en-US" altLang="zh-CN" dirty="0"/>
              <a:t>TLB</a:t>
            </a:r>
            <a:r>
              <a:rPr lang="zh-CN" altLang="en-US" dirty="0"/>
              <a:t>的管理存在改进空间，所以当前软件还做不到管理</a:t>
            </a:r>
            <a:r>
              <a:rPr lang="en-US" altLang="zh-CN" dirty="0"/>
              <a:t>TLB</a:t>
            </a:r>
            <a:r>
              <a:rPr lang="zh-CN" altLang="en-US" dirty="0"/>
              <a:t>的最大性能</a:t>
            </a:r>
            <a:endParaRPr lang="en-US" altLang="zh-CN" dirty="0"/>
          </a:p>
          <a:p>
            <a:r>
              <a:rPr lang="zh-CN" altLang="en-US" dirty="0"/>
              <a:t>而和最开始讲到的那样，文中提到的优化技术不用添加新的接口或者放宽内核提供的语义保证，这充分体现了文中提到的优化技术的优越性</a:t>
            </a:r>
            <a:endParaRPr lang="en-US" altLang="zh-CN" dirty="0"/>
          </a:p>
          <a:p>
            <a:r>
              <a:rPr lang="zh-CN" altLang="en-US" dirty="0"/>
              <a:t>作者认为，</a:t>
            </a:r>
            <a:r>
              <a:rPr lang="en-US" altLang="zh-CN" dirty="0"/>
              <a:t>TLB shootdown</a:t>
            </a:r>
            <a:r>
              <a:rPr lang="zh-CN" altLang="en-US" dirty="0"/>
              <a:t>是现代操作系统中相对成熟和常见的部分，但是其效率十分低下，关键原因在于软硬件双方没有一个有原则的协同设计。对于操作系统开发人员来说，遵从硬件设计者的说法导致了他们设计的机制过于保守，而对于硬件设计者而言，是很难事先去揣摩软件设计者的需求的。而如果双方共同设计，以本文提到内容为例，如果硬件提供基本的原语，会使得</a:t>
            </a:r>
            <a:r>
              <a:rPr lang="en-US" altLang="zh-CN" dirty="0"/>
              <a:t>TLB shootdown</a:t>
            </a:r>
            <a:r>
              <a:rPr lang="zh-CN" altLang="en-US" dirty="0"/>
              <a:t>的性能更大幅度地提升。</a:t>
            </a:r>
            <a:endParaRPr lang="en-US" altLang="zh-CN" dirty="0"/>
          </a:p>
          <a:p>
            <a:r>
              <a:rPr lang="zh-CN" altLang="en-US" dirty="0"/>
              <a:t>整体来说，这篇文章的亮眼之处或者说值得我们学习的地方在于这么两点，一方面，在几乎所有的软件或者硬件开发者都在想着怎么避免</a:t>
            </a:r>
            <a:r>
              <a:rPr lang="en-US" altLang="zh-CN" dirty="0"/>
              <a:t>TLB shootdown</a:t>
            </a:r>
            <a:r>
              <a:rPr lang="zh-CN" altLang="en-US" dirty="0"/>
              <a:t>以获取更大性能时，作者却另辟蹊径，正如标题说得那样，</a:t>
            </a:r>
            <a:r>
              <a:rPr lang="en-US" altLang="zh-CN" dirty="0"/>
              <a:t>don</a:t>
            </a:r>
            <a:r>
              <a:rPr lang="zh-CN" altLang="en-US" dirty="0"/>
              <a:t>‘</a:t>
            </a:r>
            <a:r>
              <a:rPr lang="en-US" altLang="zh-CN" dirty="0"/>
              <a:t>t shoot down TLB shootdowns</a:t>
            </a:r>
            <a:r>
              <a:rPr lang="zh-CN" altLang="en-US" dirty="0"/>
              <a:t>，他们没有选择去避免</a:t>
            </a:r>
            <a:r>
              <a:rPr lang="en-US" altLang="zh-CN" dirty="0"/>
              <a:t>shootdown</a:t>
            </a:r>
            <a:r>
              <a:rPr lang="zh-CN" altLang="en-US" dirty="0"/>
              <a:t>，而是选择去改善</a:t>
            </a:r>
            <a:r>
              <a:rPr lang="en-US" altLang="zh-CN" dirty="0"/>
              <a:t>TLB shootdown</a:t>
            </a:r>
            <a:r>
              <a:rPr lang="zh-CN" altLang="en-US" dirty="0"/>
              <a:t>本身及其输送协议，从更底层的方面来解决问题</a:t>
            </a:r>
            <a:endParaRPr lang="en-US" altLang="zh-CN" dirty="0"/>
          </a:p>
          <a:p>
            <a:r>
              <a:rPr lang="zh-CN" altLang="en-US" dirty="0"/>
              <a:t>另外一点，就是这篇文章十分务实，它确确实实提出了改进的想法，并且做出了实质性的改变，提出了多种优化技术</a:t>
            </a:r>
            <a:endParaRPr lang="en-US" altLang="zh-CN"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33</a:t>
            </a:fld>
            <a:endParaRPr lang="zh-CN" altLang="en-US"/>
          </a:p>
        </p:txBody>
      </p:sp>
    </p:spTree>
    <p:extLst>
      <p:ext uri="{BB962C8B-B14F-4D97-AF65-F5344CB8AC3E}">
        <p14:creationId xmlns:p14="http://schemas.microsoft.com/office/powerpoint/2010/main" val="6182095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34</a:t>
            </a:fld>
            <a:endParaRPr lang="zh-CN" altLang="en-US"/>
          </a:p>
        </p:txBody>
      </p:sp>
    </p:spTree>
    <p:extLst>
      <p:ext uri="{BB962C8B-B14F-4D97-AF65-F5344CB8AC3E}">
        <p14:creationId xmlns:p14="http://schemas.microsoft.com/office/powerpoint/2010/main" val="3075353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首先自然是要知道</a:t>
            </a:r>
            <a:r>
              <a:rPr lang="en-US" altLang="zh-CN" dirty="0"/>
              <a:t>TLB</a:t>
            </a:r>
            <a:r>
              <a:rPr lang="zh-CN" altLang="en-US" dirty="0"/>
              <a:t>是指什么，不过大家都学过操作系统，我也就不过多赘述。</a:t>
            </a:r>
            <a:r>
              <a:rPr lang="en-US" altLang="zh-CN" dirty="0"/>
              <a:t>TLB</a:t>
            </a:r>
            <a:r>
              <a:rPr lang="zh-CN" altLang="en-US" dirty="0"/>
              <a:t>，中文名叫转换后备缓冲区，简单来说，就是一个用来存储映射的缓存，存储的是虚拟地址到物理地址的映射，而</a:t>
            </a:r>
            <a:r>
              <a:rPr lang="en-US" altLang="zh-CN" dirty="0"/>
              <a:t>TLB</a:t>
            </a:r>
            <a:r>
              <a:rPr lang="zh-CN" altLang="en-US" dirty="0"/>
              <a:t>也是现代多任务操作系统实现的必要前提</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416057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刚才我们也说了，</a:t>
            </a:r>
            <a:r>
              <a:rPr lang="en"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是一种</a:t>
            </a:r>
            <a:r>
              <a:rPr lang="en" altLang="zh-CN" sz="1200" b="0" i="0" u="none" strike="noStrike" kern="1200" dirty="0">
                <a:solidFill>
                  <a:schemeClr val="tx1"/>
                </a:solidFill>
                <a:effectLst/>
                <a:latin typeface="+mn-lt"/>
                <a:ea typeface="+mn-ea"/>
                <a:cs typeface="+mn-cs"/>
              </a:rPr>
              <a:t>cache</a:t>
            </a:r>
            <a:r>
              <a:rPr lang="zh-CN" altLang="e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也需要维护（和页表</a:t>
            </a:r>
            <a:r>
              <a:rPr lang="en" altLang="zh-CN" sz="1200" b="0" i="0" u="none" strike="noStrike" kern="1200" dirty="0">
                <a:solidFill>
                  <a:schemeClr val="tx1"/>
                </a:solidFill>
                <a:effectLst/>
                <a:latin typeface="+mn-lt"/>
                <a:ea typeface="+mn-ea"/>
                <a:cs typeface="+mn-cs"/>
              </a:rPr>
              <a:t>PTE</a:t>
            </a:r>
            <a:r>
              <a:rPr lang="zh-CN" altLang="en-US" sz="1200" b="0" i="0" u="none" strike="noStrike" kern="1200" dirty="0">
                <a:solidFill>
                  <a:schemeClr val="tx1"/>
                </a:solidFill>
                <a:effectLst/>
                <a:latin typeface="+mn-lt"/>
                <a:ea typeface="+mn-ea"/>
                <a:cs typeface="+mn-cs"/>
              </a:rPr>
              <a:t>的）一致性，区别在于普通</a:t>
            </a:r>
            <a:r>
              <a:rPr lang="en"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对应的是属于物理硬件的内存，</a:t>
            </a:r>
            <a:r>
              <a:rPr lang="en" altLang="zh-CN" sz="1200" b="0" i="0" u="none" strike="noStrike" kern="1200" dirty="0">
                <a:solidFill>
                  <a:schemeClr val="tx1"/>
                </a:solidFill>
                <a:effectLst/>
                <a:latin typeface="+mn-lt"/>
                <a:ea typeface="+mn-ea"/>
                <a:cs typeface="+mn-cs"/>
              </a:rPr>
              <a:t>CPU</a:t>
            </a:r>
            <a:r>
              <a:rPr lang="zh-CN" altLang="en-US" sz="1200" b="0" i="0" u="none" strike="noStrike" kern="1200" dirty="0">
                <a:solidFill>
                  <a:schemeClr val="tx1"/>
                </a:solidFill>
                <a:effectLst/>
                <a:latin typeface="+mn-lt"/>
                <a:ea typeface="+mn-ea"/>
                <a:cs typeface="+mn-cs"/>
              </a:rPr>
              <a:t>可以维护</a:t>
            </a:r>
            <a:r>
              <a:rPr lang="en"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和内存的一致性。而</a:t>
            </a:r>
            <a:r>
              <a:rPr lang="en"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对应的是</a:t>
            </a:r>
            <a:r>
              <a:rPr lang="en" altLang="zh-CN" sz="1200" b="0" i="0" u="none" strike="noStrike" kern="1200" dirty="0">
                <a:solidFill>
                  <a:schemeClr val="tx1"/>
                </a:solidFill>
                <a:effectLst/>
                <a:latin typeface="+mn-lt"/>
                <a:ea typeface="+mn-ea"/>
                <a:cs typeface="+mn-cs"/>
              </a:rPr>
              <a:t>page table</a:t>
            </a:r>
            <a:r>
              <a:rPr lang="zh-CN" altLang="e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一种软件的数据结构），因此需要软件（操作系统）去维护</a:t>
            </a:r>
            <a:r>
              <a:rPr lang="en"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和</a:t>
            </a:r>
            <a:r>
              <a:rPr lang="en" altLang="zh-CN" sz="1200" b="0" i="0" u="none" strike="noStrike" kern="1200" dirty="0">
                <a:solidFill>
                  <a:schemeClr val="tx1"/>
                </a:solidFill>
                <a:effectLst/>
                <a:latin typeface="+mn-lt"/>
                <a:ea typeface="+mn-ea"/>
                <a:cs typeface="+mn-cs"/>
              </a:rPr>
              <a:t>page table</a:t>
            </a:r>
            <a:r>
              <a:rPr lang="zh-CN" altLang="en-US" sz="1200" b="0" i="0" u="none" strike="noStrike" kern="1200" dirty="0">
                <a:solidFill>
                  <a:schemeClr val="tx1"/>
                </a:solidFill>
                <a:effectLst/>
                <a:latin typeface="+mn-lt"/>
                <a:ea typeface="+mn-ea"/>
                <a:cs typeface="+mn-cs"/>
              </a:rPr>
              <a:t>的一致性。和普通</a:t>
            </a:r>
            <a:r>
              <a:rPr lang="en-US"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一样，在对应的映射内容发生改变时，</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也会发生</a:t>
            </a:r>
            <a:r>
              <a:rPr lang="en-US" altLang="zh-CN" sz="1200" b="0" i="0" u="none" strike="noStrike" kern="1200" dirty="0">
                <a:solidFill>
                  <a:schemeClr val="tx1"/>
                </a:solidFill>
                <a:effectLst/>
                <a:latin typeface="+mn-lt"/>
                <a:ea typeface="+mn-ea"/>
                <a:cs typeface="+mn-cs"/>
              </a:rPr>
              <a:t>flush</a:t>
            </a:r>
            <a:r>
              <a:rPr lang="zh-CN" altLang="en-US" sz="1200" b="0" i="0" u="none" strike="noStrike" kern="1200" dirty="0">
                <a:solidFill>
                  <a:schemeClr val="tx1"/>
                </a:solidFill>
                <a:effectLst/>
                <a:latin typeface="+mn-lt"/>
                <a:ea typeface="+mn-ea"/>
                <a:cs typeface="+mn-cs"/>
              </a:rPr>
              <a:t>，但是和普通</a:t>
            </a:r>
            <a:r>
              <a:rPr lang="en-US"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不一样，普通</a:t>
            </a:r>
            <a:r>
              <a:rPr lang="en-US"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会将原本</a:t>
            </a:r>
            <a:r>
              <a:rPr lang="en-US" altLang="zh-CN" sz="1200" b="0" i="0" u="none" strike="noStrike" kern="1200" dirty="0">
                <a:solidFill>
                  <a:schemeClr val="tx1"/>
                </a:solidFill>
                <a:effectLst/>
                <a:latin typeface="+mn-lt"/>
                <a:ea typeface="+mn-ea"/>
                <a:cs typeface="+mn-cs"/>
              </a:rPr>
              <a:t>cache</a:t>
            </a:r>
            <a:r>
              <a:rPr lang="zh-CN" altLang="en-US" sz="1200" b="0" i="0" u="none" strike="noStrike" kern="1200" dirty="0">
                <a:solidFill>
                  <a:schemeClr val="tx1"/>
                </a:solidFill>
                <a:effectLst/>
                <a:latin typeface="+mn-lt"/>
                <a:ea typeface="+mn-ea"/>
                <a:cs typeface="+mn-cs"/>
              </a:rPr>
              <a:t>里的内容去和外界同步，但是</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保存的是一种映射，自然不会存在</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里的内容比页表更新这种说法。例如图中这种情况，当我们切换</a:t>
            </a:r>
            <a:r>
              <a:rPr lang="en-US" altLang="zh-CN" sz="1200" b="0" i="0" u="none" strike="noStrike" kern="1200" dirty="0">
                <a:solidFill>
                  <a:schemeClr val="tx1"/>
                </a:solidFill>
                <a:effectLst/>
                <a:latin typeface="+mn-lt"/>
                <a:ea typeface="+mn-ea"/>
                <a:cs typeface="+mn-cs"/>
              </a:rPr>
              <a:t>context</a:t>
            </a:r>
            <a:r>
              <a:rPr lang="zh-CN" altLang="en-US" sz="1200" b="0" i="0" u="none" strike="noStrike" kern="1200" dirty="0">
                <a:solidFill>
                  <a:schemeClr val="tx1"/>
                </a:solidFill>
                <a:effectLst/>
                <a:latin typeface="+mn-lt"/>
                <a:ea typeface="+mn-ea"/>
                <a:cs typeface="+mn-cs"/>
              </a:rPr>
              <a:t>时，对应的映射也发生了变化，在这种情况下，我们就需要进行</a:t>
            </a:r>
            <a:r>
              <a:rPr lang="en-US" altLang="zh-CN" sz="1200" b="0" i="0" u="none" strike="noStrike" kern="1200" dirty="0">
                <a:solidFill>
                  <a:schemeClr val="tx1"/>
                </a:solidFill>
                <a:effectLst/>
                <a:latin typeface="+mn-lt"/>
                <a:ea typeface="+mn-ea"/>
                <a:cs typeface="+mn-cs"/>
              </a:rPr>
              <a:t>TLB flush</a:t>
            </a:r>
            <a:r>
              <a:rPr lang="zh-CN" altLang="en-US" sz="1200" b="0" i="0" u="none" strike="noStrike" kern="1200" dirty="0">
                <a:solidFill>
                  <a:schemeClr val="tx1"/>
                </a:solidFill>
                <a:effectLst/>
                <a:latin typeface="+mn-lt"/>
                <a:ea typeface="+mn-ea"/>
                <a:cs typeface="+mn-cs"/>
              </a:rPr>
              <a:t>，从而有选择地删除或者全部删除</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中的映射</a:t>
            </a:r>
            <a:endParaRPr lang="en-US" altLang="zh-CN"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（下面的先不说）</a:t>
            </a:r>
            <a:endParaRPr lang="en-US" altLang="zh-CN"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trike="noStrike" dirty="0"/>
              <a:t>我们最开始说过了，</a:t>
            </a:r>
            <a:r>
              <a:rPr lang="en-US" altLang="zh-CN" strike="noStrike" dirty="0"/>
              <a:t>flush</a:t>
            </a:r>
            <a:r>
              <a:rPr lang="zh-CN" altLang="en-US" strike="noStrike" dirty="0"/>
              <a:t>其实是发生在任务</a:t>
            </a:r>
            <a:r>
              <a:rPr lang="en-US" altLang="zh-CN" strike="noStrike" dirty="0"/>
              <a:t>A</a:t>
            </a:r>
            <a:r>
              <a:rPr lang="zh-CN" altLang="en-US" strike="noStrike" dirty="0"/>
              <a:t>切换到任务</a:t>
            </a:r>
            <a:r>
              <a:rPr lang="en-US" altLang="zh-CN" strike="noStrike" dirty="0"/>
              <a:t>B</a:t>
            </a:r>
            <a:r>
              <a:rPr lang="zh-CN" altLang="en-US" strike="noStrike" dirty="0"/>
              <a:t>导致空间映射变化的时候，实际上对于同一个</a:t>
            </a:r>
            <a:r>
              <a:rPr lang="en-US" altLang="zh-CN" strike="noStrike" dirty="0"/>
              <a:t>CPU</a:t>
            </a:r>
            <a:r>
              <a:rPr lang="zh-CN" altLang="en-US" strike="noStrike" dirty="0"/>
              <a:t>来说，</a:t>
            </a:r>
            <a:r>
              <a:rPr lang="en-US" altLang="zh-CN" strike="noStrike" dirty="0"/>
              <a:t>kernel space</a:t>
            </a:r>
            <a:r>
              <a:rPr lang="zh-CN" altLang="en-US" strike="noStrike" dirty="0"/>
              <a:t>，或者说内核地址空间，它对于物理地址的映射是不会变的，也就是说一般不用刷新；而</a:t>
            </a:r>
            <a:r>
              <a:rPr lang="en-US" altLang="zh-CN" strike="noStrike" dirty="0"/>
              <a:t>user space</a:t>
            </a:r>
            <a:r>
              <a:rPr lang="zh-CN" altLang="en-US" strike="noStrike" dirty="0"/>
              <a:t>，用户地址空间，这是与任务进程相关的东西，如果说我们切换的任务</a:t>
            </a:r>
            <a:r>
              <a:rPr lang="en-US" altLang="zh-CN" strike="noStrike" dirty="0"/>
              <a:t>B</a:t>
            </a:r>
            <a:r>
              <a:rPr lang="zh-CN" altLang="en-US" strike="noStrike" dirty="0"/>
              <a:t>本身就是一个内核线程，没有</a:t>
            </a:r>
            <a:r>
              <a:rPr lang="en-US" altLang="zh-CN" strike="noStrike" dirty="0"/>
              <a:t>user space</a:t>
            </a:r>
            <a:r>
              <a:rPr lang="zh-CN" altLang="en-US" strike="noStrike" dirty="0"/>
              <a:t>，或者任务</a:t>
            </a:r>
            <a:r>
              <a:rPr lang="en-US" altLang="zh-CN" strike="noStrike" dirty="0"/>
              <a:t>A</a:t>
            </a:r>
            <a:r>
              <a:rPr lang="zh-CN" altLang="en-US" strike="noStrike" dirty="0"/>
              <a:t>和</a:t>
            </a:r>
            <a:r>
              <a:rPr lang="en-US" altLang="zh-CN" strike="noStrike" dirty="0"/>
              <a:t>B</a:t>
            </a:r>
            <a:r>
              <a:rPr lang="zh-CN" altLang="en-US" strike="noStrike" dirty="0"/>
              <a:t>是同一个进程的两个线程，这种情况下</a:t>
            </a:r>
            <a:r>
              <a:rPr lang="en-US" altLang="zh-CN" strike="noStrike" dirty="0"/>
              <a:t>user space</a:t>
            </a:r>
            <a:r>
              <a:rPr lang="zh-CN" altLang="en-US" strike="noStrike" dirty="0"/>
              <a:t>是不用</a:t>
            </a:r>
            <a:r>
              <a:rPr lang="en-US" altLang="zh-CN" strike="noStrike" dirty="0"/>
              <a:t>flush</a:t>
            </a:r>
            <a:r>
              <a:rPr lang="zh-CN" altLang="en-US" strike="noStrike" dirty="0"/>
              <a:t>的；而这种情况我们也给它一个专用的名词，因为在这种情况下我们懒得去刷新了，不如就叫它懒惰模式</a:t>
            </a:r>
            <a:endParaRPr lang="en-US" altLang="zh-CN" strike="noStrik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b="0" i="0" u="none" strike="noStrike"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2943197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但是，在大多数处理器中，</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都不是一致的缓存。因而在多处理器的系统中，操作系统必须执行</a:t>
            </a:r>
            <a:r>
              <a:rPr lang="en-US" altLang="zh-CN" sz="1200" b="0" i="0" u="none" strike="noStrike" kern="1200" dirty="0">
                <a:solidFill>
                  <a:schemeClr val="tx1"/>
                </a:solidFill>
                <a:effectLst/>
                <a:latin typeface="+mn-lt"/>
                <a:ea typeface="+mn-ea"/>
                <a:cs typeface="+mn-cs"/>
              </a:rPr>
              <a:t>TLB shootdown</a:t>
            </a:r>
            <a:r>
              <a:rPr lang="zh-CN" altLang="en-US" sz="1200" b="0" i="0" u="none" strike="noStrike" kern="1200" dirty="0">
                <a:solidFill>
                  <a:schemeClr val="tx1"/>
                </a:solidFill>
                <a:effectLst/>
                <a:latin typeface="+mn-lt"/>
                <a:ea typeface="+mn-ea"/>
                <a:cs typeface="+mn-cs"/>
              </a:rPr>
              <a:t>以刷新远程内核的</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。而</a:t>
            </a:r>
            <a:r>
              <a:rPr lang="en-US" altLang="zh-CN" sz="1200" b="0" i="0" u="none" strike="noStrike" kern="1200" dirty="0">
                <a:solidFill>
                  <a:schemeClr val="tx1"/>
                </a:solidFill>
                <a:effectLst/>
                <a:latin typeface="+mn-lt"/>
                <a:ea typeface="+mn-ea"/>
                <a:cs typeface="+mn-cs"/>
              </a:rPr>
              <a:t>shootdown</a:t>
            </a:r>
            <a:r>
              <a:rPr lang="zh-CN" altLang="en-US" sz="1200" b="0" i="0" u="none" strike="noStrike" kern="1200" dirty="0">
                <a:solidFill>
                  <a:schemeClr val="tx1"/>
                </a:solidFill>
                <a:effectLst/>
                <a:latin typeface="+mn-lt"/>
                <a:ea typeface="+mn-ea"/>
                <a:cs typeface="+mn-cs"/>
              </a:rPr>
              <a:t>的实质，其实就是要求远程的内核也对自己的</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进行一次</a:t>
            </a:r>
            <a:r>
              <a:rPr lang="en-US" altLang="zh-CN" sz="1200" b="0" i="0" u="none" strike="noStrike" kern="1200" dirty="0">
                <a:solidFill>
                  <a:schemeClr val="tx1"/>
                </a:solidFill>
                <a:effectLst/>
                <a:latin typeface="+mn-lt"/>
                <a:ea typeface="+mn-ea"/>
                <a:cs typeface="+mn-cs"/>
              </a:rPr>
              <a:t>flush</a:t>
            </a:r>
            <a:r>
              <a:rPr lang="zh-CN" altLang="en-US" sz="1200" b="0" i="0" u="none" strike="noStrike" kern="1200" dirty="0">
                <a:solidFill>
                  <a:schemeClr val="tx1"/>
                </a:solidFill>
                <a:effectLst/>
                <a:latin typeface="+mn-lt"/>
                <a:ea typeface="+mn-ea"/>
                <a:cs typeface="+mn-cs"/>
              </a:rPr>
              <a:t>操作，从而保证两个内核的</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一致。图中是当下</a:t>
            </a:r>
            <a:r>
              <a:rPr lang="en-US" altLang="zh-CN" sz="1200" b="0" i="0" u="none" strike="noStrike" kern="1200" dirty="0">
                <a:solidFill>
                  <a:schemeClr val="tx1"/>
                </a:solidFill>
                <a:effectLst/>
                <a:latin typeface="+mn-lt"/>
                <a:ea typeface="+mn-ea"/>
                <a:cs typeface="+mn-cs"/>
              </a:rPr>
              <a:t>TLB shootdown</a:t>
            </a:r>
            <a:r>
              <a:rPr lang="zh-CN" altLang="en-US" sz="1200" b="0" i="0" u="none" strike="noStrike" kern="1200" dirty="0">
                <a:solidFill>
                  <a:schemeClr val="tx1"/>
                </a:solidFill>
                <a:effectLst/>
                <a:latin typeface="+mn-lt"/>
                <a:ea typeface="+mn-ea"/>
                <a:cs typeface="+mn-cs"/>
              </a:rPr>
              <a:t>的一个简单图解，而这个模型，也是我们整篇文章的关键，包括后面的优化技术，其实也都是基于这个模型的修改</a:t>
            </a:r>
            <a:endParaRPr lang="en-US" altLang="zh-CN"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当</a:t>
            </a:r>
            <a:r>
              <a:rPr lang="en-US" altLang="zh-CN" sz="1200" b="0" i="0" u="none" strike="noStrike" kern="1200" dirty="0">
                <a:solidFill>
                  <a:schemeClr val="tx1"/>
                </a:solidFill>
                <a:effectLst/>
                <a:latin typeface="+mn-lt"/>
                <a:ea typeface="+mn-ea"/>
                <a:cs typeface="+mn-cs"/>
              </a:rPr>
              <a:t>Initiator</a:t>
            </a:r>
            <a:r>
              <a:rPr lang="zh-CN" altLang="en-US" sz="1200" b="0" i="0" u="none" strike="noStrike" kern="1200" dirty="0">
                <a:solidFill>
                  <a:schemeClr val="tx1"/>
                </a:solidFill>
                <a:effectLst/>
                <a:latin typeface="+mn-lt"/>
                <a:ea typeface="+mn-ea"/>
                <a:cs typeface="+mn-cs"/>
              </a:rPr>
              <a:t>的</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完成</a:t>
            </a:r>
            <a:r>
              <a:rPr lang="en-US" altLang="zh-CN" sz="1200" b="0" i="0" u="none" strike="noStrike" kern="1200" dirty="0">
                <a:solidFill>
                  <a:schemeClr val="tx1"/>
                </a:solidFill>
                <a:effectLst/>
                <a:latin typeface="+mn-lt"/>
                <a:ea typeface="+mn-ea"/>
                <a:cs typeface="+mn-cs"/>
              </a:rPr>
              <a:t>flush</a:t>
            </a:r>
            <a:r>
              <a:rPr lang="zh-CN" altLang="en-US" sz="1200" b="0" i="0" u="none" strike="noStrike" kern="1200" dirty="0">
                <a:solidFill>
                  <a:schemeClr val="tx1"/>
                </a:solidFill>
                <a:effectLst/>
                <a:latin typeface="+mn-lt"/>
                <a:ea typeface="+mn-ea"/>
                <a:cs typeface="+mn-cs"/>
              </a:rPr>
              <a:t>操作后，会向</a:t>
            </a:r>
            <a:r>
              <a:rPr lang="en-US" altLang="zh-CN" sz="1200" b="0" i="0" u="none" strike="noStrike" kern="1200" dirty="0">
                <a:solidFill>
                  <a:schemeClr val="tx1"/>
                </a:solidFill>
                <a:effectLst/>
                <a:latin typeface="+mn-lt"/>
                <a:ea typeface="+mn-ea"/>
                <a:cs typeface="+mn-cs"/>
              </a:rPr>
              <a:t>responder</a:t>
            </a:r>
            <a:r>
              <a:rPr lang="zh-CN" altLang="en-US" sz="1200" b="0" i="0" u="none" strike="noStrike" kern="1200" dirty="0">
                <a:solidFill>
                  <a:schemeClr val="tx1"/>
                </a:solidFill>
                <a:effectLst/>
                <a:latin typeface="+mn-lt"/>
                <a:ea typeface="+mn-ea"/>
                <a:cs typeface="+mn-cs"/>
              </a:rPr>
              <a:t>发送一个核间中断（</a:t>
            </a:r>
            <a:r>
              <a:rPr lang="en-US" altLang="zh-CN" sz="1200" b="0" i="0" u="none" strike="noStrike" kern="1200" dirty="0">
                <a:solidFill>
                  <a:schemeClr val="tx1"/>
                </a:solidFill>
                <a:effectLst/>
                <a:latin typeface="+mn-lt"/>
                <a:ea typeface="+mn-ea"/>
                <a:cs typeface="+mn-cs"/>
              </a:rPr>
              <a:t>IPI</a:t>
            </a:r>
            <a:r>
              <a:rPr lang="zh-CN" altLang="en-US" sz="1200" b="0" i="0" u="none" strike="noStrike" kern="1200" dirty="0">
                <a:solidFill>
                  <a:schemeClr val="tx1"/>
                </a:solidFill>
                <a:effectLst/>
                <a:latin typeface="+mn-lt"/>
                <a:ea typeface="+mn-ea"/>
                <a:cs typeface="+mn-cs"/>
              </a:rPr>
              <a:t>）信号，而在</a:t>
            </a:r>
            <a:r>
              <a:rPr lang="en-US" altLang="zh-CN" sz="1200" b="0" i="0" u="none" strike="noStrike" kern="1200" dirty="0">
                <a:solidFill>
                  <a:schemeClr val="tx1"/>
                </a:solidFill>
                <a:effectLst/>
                <a:latin typeface="+mn-lt"/>
                <a:ea typeface="+mn-ea"/>
                <a:cs typeface="+mn-cs"/>
              </a:rPr>
              <a:t>responder</a:t>
            </a:r>
            <a:r>
              <a:rPr lang="zh-CN" altLang="en-US" sz="1200" b="0" i="0" u="none" strike="noStrike" kern="1200" dirty="0">
                <a:solidFill>
                  <a:schemeClr val="tx1"/>
                </a:solidFill>
                <a:effectLst/>
                <a:latin typeface="+mn-lt"/>
                <a:ea typeface="+mn-ea"/>
                <a:cs typeface="+mn-cs"/>
              </a:rPr>
              <a:t>也完成</a:t>
            </a:r>
            <a:r>
              <a:rPr lang="en-US" altLang="zh-CN" sz="1200" b="0" i="0" u="none" strike="noStrike" kern="1200" dirty="0">
                <a:solidFill>
                  <a:schemeClr val="tx1"/>
                </a:solidFill>
                <a:effectLst/>
                <a:latin typeface="+mn-lt"/>
                <a:ea typeface="+mn-ea"/>
                <a:cs typeface="+mn-cs"/>
              </a:rPr>
              <a:t>flush</a:t>
            </a:r>
            <a:r>
              <a:rPr lang="zh-CN" altLang="en-US" sz="1200" b="0" i="0" u="none" strike="noStrike" kern="1200" dirty="0">
                <a:solidFill>
                  <a:schemeClr val="tx1"/>
                </a:solidFill>
                <a:effectLst/>
                <a:latin typeface="+mn-lt"/>
                <a:ea typeface="+mn-ea"/>
                <a:cs typeface="+mn-cs"/>
              </a:rPr>
              <a:t>操作并发回</a:t>
            </a:r>
            <a:r>
              <a:rPr lang="en-US" altLang="zh-CN" sz="1200" b="0" i="0" u="none" strike="noStrike" kern="1200" dirty="0">
                <a:solidFill>
                  <a:schemeClr val="tx1"/>
                </a:solidFill>
                <a:effectLst/>
                <a:latin typeface="+mn-lt"/>
                <a:ea typeface="+mn-ea"/>
                <a:cs typeface="+mn-cs"/>
              </a:rPr>
              <a:t>ack</a:t>
            </a:r>
            <a:r>
              <a:rPr lang="zh-CN" altLang="en-US" sz="1200" b="0" i="0" u="none" strike="noStrike" kern="1200" dirty="0">
                <a:solidFill>
                  <a:schemeClr val="tx1"/>
                </a:solidFill>
                <a:effectLst/>
                <a:latin typeface="+mn-lt"/>
                <a:ea typeface="+mn-ea"/>
                <a:cs typeface="+mn-cs"/>
              </a:rPr>
              <a:t>信号后，</a:t>
            </a:r>
            <a:r>
              <a:rPr lang="en-US" altLang="zh-CN" sz="1200" b="0" i="0" u="none" strike="noStrike" kern="1200" dirty="0">
                <a:solidFill>
                  <a:schemeClr val="tx1"/>
                </a:solidFill>
                <a:effectLst/>
                <a:latin typeface="+mn-lt"/>
                <a:ea typeface="+mn-ea"/>
                <a:cs typeface="+mn-cs"/>
              </a:rPr>
              <a:t>shootdown</a:t>
            </a:r>
            <a:r>
              <a:rPr lang="zh-CN" altLang="en-US" sz="1200" b="0" i="0" u="none" strike="noStrike" kern="1200" dirty="0">
                <a:solidFill>
                  <a:schemeClr val="tx1"/>
                </a:solidFill>
                <a:effectLst/>
                <a:latin typeface="+mn-lt"/>
                <a:ea typeface="+mn-ea"/>
                <a:cs typeface="+mn-cs"/>
              </a:rPr>
              <a:t>才算完成。虽然看起来这个过程比较简单，但在实际情况中，由于调用的协议比较复杂，并且大家可以看到，必须等待所有的远程内核确认，因此这个过程实际上需要花费相当昂贵的代价，往往需要数千个周期</a:t>
            </a:r>
            <a:endParaRPr lang="en-US" altLang="zh-CN"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此外，为了应对</a:t>
            </a:r>
            <a:r>
              <a:rPr lang="en-US" altLang="zh-CN" sz="1200" b="0" i="0" u="none" strike="noStrike" kern="1200" dirty="0">
                <a:solidFill>
                  <a:schemeClr val="tx1"/>
                </a:solidFill>
                <a:effectLst/>
                <a:latin typeface="+mn-lt"/>
                <a:ea typeface="+mn-ea"/>
                <a:cs typeface="+mn-cs"/>
              </a:rPr>
              <a:t>Meltdown</a:t>
            </a:r>
            <a:r>
              <a:rPr lang="zh-CN" altLang="en-US" sz="1200" b="0" i="0" u="none" strike="noStrike" kern="1200" dirty="0">
                <a:solidFill>
                  <a:schemeClr val="tx1"/>
                </a:solidFill>
                <a:effectLst/>
                <a:latin typeface="+mn-lt"/>
                <a:ea typeface="+mn-ea"/>
                <a:cs typeface="+mn-cs"/>
              </a:rPr>
              <a:t>漏洞和</a:t>
            </a:r>
            <a:r>
              <a:rPr lang="en-US" altLang="zh-CN" sz="1200" b="0" i="0" u="none" strike="noStrike" kern="1200" dirty="0" err="1">
                <a:solidFill>
                  <a:schemeClr val="tx1"/>
                </a:solidFill>
                <a:effectLst/>
                <a:latin typeface="+mn-lt"/>
                <a:ea typeface="+mn-ea"/>
                <a:cs typeface="+mn-cs"/>
              </a:rPr>
              <a:t>Spectre</a:t>
            </a:r>
            <a:r>
              <a:rPr lang="zh-CN" altLang="en-US" sz="1200" b="0" i="0" u="none" strike="noStrike" kern="1200" dirty="0">
                <a:solidFill>
                  <a:schemeClr val="tx1"/>
                </a:solidFill>
                <a:effectLst/>
                <a:latin typeface="+mn-lt"/>
                <a:ea typeface="+mn-ea"/>
                <a:cs typeface="+mn-cs"/>
              </a:rPr>
              <a:t>漏洞而引入的页表隔离（</a:t>
            </a:r>
            <a:r>
              <a:rPr lang="en-US" altLang="zh-CN" sz="1200" b="0" i="0" u="none" strike="noStrike" kern="1200" dirty="0">
                <a:solidFill>
                  <a:schemeClr val="tx1"/>
                </a:solidFill>
                <a:effectLst/>
                <a:latin typeface="+mn-lt"/>
                <a:ea typeface="+mn-ea"/>
                <a:cs typeface="+mn-cs"/>
              </a:rPr>
              <a:t>PTI</a:t>
            </a:r>
            <a:r>
              <a:rPr lang="zh-CN" altLang="en-US" sz="1200" b="0" i="0" u="none" strike="noStrike" kern="1200" dirty="0">
                <a:solidFill>
                  <a:schemeClr val="tx1"/>
                </a:solidFill>
                <a:effectLst/>
                <a:latin typeface="+mn-lt"/>
                <a:ea typeface="+mn-ea"/>
                <a:cs typeface="+mn-cs"/>
              </a:rPr>
              <a:t>）加重了</a:t>
            </a:r>
            <a:r>
              <a:rPr lang="en-US" altLang="zh-CN" sz="1200" b="0" i="0" u="none" strike="noStrike" kern="1200" dirty="0">
                <a:solidFill>
                  <a:schemeClr val="tx1"/>
                </a:solidFill>
                <a:effectLst/>
                <a:latin typeface="+mn-lt"/>
                <a:ea typeface="+mn-ea"/>
                <a:cs typeface="+mn-cs"/>
              </a:rPr>
              <a:t>shootdown</a:t>
            </a:r>
            <a:r>
              <a:rPr lang="zh-CN" altLang="en-US" sz="1200" b="0" i="0" u="none" strike="noStrike" kern="1200" dirty="0">
                <a:solidFill>
                  <a:schemeClr val="tx1"/>
                </a:solidFill>
                <a:effectLst/>
                <a:latin typeface="+mn-lt"/>
                <a:ea typeface="+mn-ea"/>
                <a:cs typeface="+mn-cs"/>
              </a:rPr>
              <a:t>的代价，我们可以简单看一下</a:t>
            </a:r>
            <a:endParaRPr lang="en-US" altLang="zh-CN" sz="1200" b="0" i="0" u="none" strike="noStrike"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3095284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可以看到，在引入页表隔离后，我们在执行</a:t>
            </a:r>
            <a:r>
              <a:rPr lang="en-US" altLang="zh-CN" sz="1200" b="0" i="0" u="none" strike="noStrike" kern="1200" dirty="0">
                <a:solidFill>
                  <a:schemeClr val="tx1"/>
                </a:solidFill>
                <a:effectLst/>
                <a:latin typeface="+mn-lt"/>
                <a:ea typeface="+mn-ea"/>
                <a:cs typeface="+mn-cs"/>
              </a:rPr>
              <a:t>shootdown</a:t>
            </a:r>
            <a:r>
              <a:rPr lang="zh-CN" altLang="en-US" sz="1200" b="0" i="0" u="none" strike="noStrike" kern="1200" dirty="0">
                <a:solidFill>
                  <a:schemeClr val="tx1"/>
                </a:solidFill>
                <a:effectLst/>
                <a:latin typeface="+mn-lt"/>
                <a:ea typeface="+mn-ea"/>
                <a:cs typeface="+mn-cs"/>
              </a:rPr>
              <a:t>时，需要执行两次</a:t>
            </a:r>
            <a:r>
              <a:rPr lang="en-US" altLang="zh-CN" sz="1200" b="0" i="0" u="none" strike="noStrike" kern="1200" dirty="0">
                <a:solidFill>
                  <a:schemeClr val="tx1"/>
                </a:solidFill>
                <a:effectLst/>
                <a:latin typeface="+mn-lt"/>
                <a:ea typeface="+mn-ea"/>
                <a:cs typeface="+mn-cs"/>
              </a:rPr>
              <a:t>PTI</a:t>
            </a:r>
            <a:r>
              <a:rPr lang="zh-CN" altLang="en-US" sz="1200" b="0" i="0" u="none" strike="noStrike" kern="1200" dirty="0">
                <a:solidFill>
                  <a:schemeClr val="tx1"/>
                </a:solidFill>
                <a:effectLst/>
                <a:latin typeface="+mn-lt"/>
                <a:ea typeface="+mn-ea"/>
                <a:cs typeface="+mn-cs"/>
              </a:rPr>
              <a:t>，从而大大延长了</a:t>
            </a:r>
            <a:r>
              <a:rPr lang="en-US" altLang="zh-CN" sz="1200" b="0" i="0" u="none" strike="noStrike" kern="1200" dirty="0">
                <a:solidFill>
                  <a:schemeClr val="tx1"/>
                </a:solidFill>
                <a:effectLst/>
                <a:latin typeface="+mn-lt"/>
                <a:ea typeface="+mn-ea"/>
                <a:cs typeface="+mn-cs"/>
              </a:rPr>
              <a:t>Initiator</a:t>
            </a:r>
            <a:r>
              <a:rPr lang="zh-CN" altLang="en-US" sz="1200" b="0" i="0" u="none" strike="noStrike" kern="1200" dirty="0">
                <a:solidFill>
                  <a:schemeClr val="tx1"/>
                </a:solidFill>
                <a:effectLst/>
                <a:latin typeface="+mn-lt"/>
                <a:ea typeface="+mn-ea"/>
                <a:cs typeface="+mn-cs"/>
              </a:rPr>
              <a:t>的等待时长</a:t>
            </a:r>
            <a:endParaRPr lang="en-US" altLang="zh-CN"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另外，这里有两个缩写我希望大家可以记住，因为这两个缩写在后面会经常出现，所以希望大家可以先记住他们，一个是</a:t>
            </a:r>
            <a:r>
              <a:rPr lang="en-US" altLang="zh-CN" sz="1200" b="0" i="0" u="none" strike="noStrike" kern="1200" dirty="0">
                <a:solidFill>
                  <a:schemeClr val="tx1"/>
                </a:solidFill>
                <a:effectLst/>
                <a:latin typeface="+mn-lt"/>
                <a:ea typeface="+mn-ea"/>
                <a:cs typeface="+mn-cs"/>
              </a:rPr>
              <a:t>IPI</a:t>
            </a:r>
            <a:r>
              <a:rPr lang="zh-CN" altLang="en-US" sz="1200" b="0" i="0" u="none" strike="noStrike" kern="1200" dirty="0">
                <a:solidFill>
                  <a:schemeClr val="tx1"/>
                </a:solidFill>
                <a:effectLst/>
                <a:latin typeface="+mn-lt"/>
                <a:ea typeface="+mn-ea"/>
                <a:cs typeface="+mn-cs"/>
              </a:rPr>
              <a:t>，</a:t>
            </a:r>
            <a:r>
              <a:rPr lang="en-US" altLang="zh-CN" sz="1200" b="0" i="0" u="none" strike="noStrike" kern="1200" dirty="0">
                <a:solidFill>
                  <a:schemeClr val="tx1"/>
                </a:solidFill>
                <a:effectLst/>
                <a:latin typeface="+mn-lt"/>
                <a:ea typeface="+mn-ea"/>
                <a:cs typeface="+mn-cs"/>
              </a:rPr>
              <a:t>IPI</a:t>
            </a:r>
            <a:r>
              <a:rPr lang="zh-CN" altLang="en-US" sz="1200" b="0" i="0" u="none" strike="noStrike" kern="1200" dirty="0">
                <a:solidFill>
                  <a:schemeClr val="tx1"/>
                </a:solidFill>
                <a:effectLst/>
                <a:latin typeface="+mn-lt"/>
                <a:ea typeface="+mn-ea"/>
                <a:cs typeface="+mn-cs"/>
              </a:rPr>
              <a:t>其实就是一个核到核的中断的信号，在这里可以理解为</a:t>
            </a:r>
            <a:r>
              <a:rPr lang="en-US" altLang="zh-CN" sz="1200" b="0" i="0" u="none" strike="noStrike" kern="1200" dirty="0">
                <a:solidFill>
                  <a:schemeClr val="tx1"/>
                </a:solidFill>
                <a:effectLst/>
                <a:latin typeface="+mn-lt"/>
                <a:ea typeface="+mn-ea"/>
                <a:cs typeface="+mn-cs"/>
              </a:rPr>
              <a:t>IPI</a:t>
            </a:r>
            <a:r>
              <a:rPr lang="zh-CN" altLang="en-US" sz="1200" b="0" i="0" u="none" strike="noStrike" kern="1200" dirty="0">
                <a:solidFill>
                  <a:schemeClr val="tx1"/>
                </a:solidFill>
                <a:effectLst/>
                <a:latin typeface="+mn-lt"/>
                <a:ea typeface="+mn-ea"/>
                <a:cs typeface="+mn-cs"/>
              </a:rPr>
              <a:t>信号就是用来提醒远程核心刷新</a:t>
            </a:r>
            <a:r>
              <a:rPr lang="en-US" altLang="zh-CN" sz="1200" b="0" i="0" u="none" strike="noStrike" kern="1200" dirty="0">
                <a:solidFill>
                  <a:schemeClr val="tx1"/>
                </a:solidFill>
                <a:effectLst/>
                <a:latin typeface="+mn-lt"/>
                <a:ea typeface="+mn-ea"/>
                <a:cs typeface="+mn-cs"/>
              </a:rPr>
              <a:t>TLB</a:t>
            </a:r>
            <a:r>
              <a:rPr lang="zh-CN" altLang="en-US" sz="1200" b="0" i="0" u="none" strike="noStrike" kern="1200" dirty="0">
                <a:solidFill>
                  <a:schemeClr val="tx1"/>
                </a:solidFill>
                <a:effectLst/>
                <a:latin typeface="+mn-lt"/>
                <a:ea typeface="+mn-ea"/>
                <a:cs typeface="+mn-cs"/>
              </a:rPr>
              <a:t>；还有一个是</a:t>
            </a:r>
            <a:r>
              <a:rPr lang="en-US" altLang="zh-CN" sz="1200" b="0" i="0" u="none" strike="noStrike" kern="1200" dirty="0">
                <a:solidFill>
                  <a:schemeClr val="tx1"/>
                </a:solidFill>
                <a:effectLst/>
                <a:latin typeface="+mn-lt"/>
                <a:ea typeface="+mn-ea"/>
                <a:cs typeface="+mn-cs"/>
              </a:rPr>
              <a:t>PTI</a:t>
            </a:r>
            <a:r>
              <a:rPr lang="zh-CN" altLang="en-US" sz="1200" b="0" i="0" u="none" strike="noStrike" kern="1200" dirty="0">
                <a:solidFill>
                  <a:schemeClr val="tx1"/>
                </a:solidFill>
                <a:effectLst/>
                <a:latin typeface="+mn-lt"/>
                <a:ea typeface="+mn-ea"/>
                <a:cs typeface="+mn-cs"/>
              </a:rPr>
              <a:t>，</a:t>
            </a:r>
            <a:r>
              <a:rPr lang="en-US" altLang="zh-CN" sz="1200" b="0" i="0" u="none" strike="noStrike" kern="1200" dirty="0">
                <a:solidFill>
                  <a:schemeClr val="tx1"/>
                </a:solidFill>
                <a:effectLst/>
                <a:latin typeface="+mn-lt"/>
                <a:ea typeface="+mn-ea"/>
                <a:cs typeface="+mn-cs"/>
              </a:rPr>
              <a:t>PTI</a:t>
            </a:r>
            <a:r>
              <a:rPr lang="zh-CN" altLang="en-US" sz="1200" b="0" i="0" u="none" strike="noStrike" kern="1200" dirty="0">
                <a:solidFill>
                  <a:schemeClr val="tx1"/>
                </a:solidFill>
                <a:effectLst/>
                <a:latin typeface="+mn-lt"/>
                <a:ea typeface="+mn-ea"/>
                <a:cs typeface="+mn-cs"/>
              </a:rPr>
              <a:t>也叫页表隔离，是为了应对</a:t>
            </a:r>
            <a:r>
              <a:rPr lang="en-US" altLang="zh-CN" sz="1200" b="0" i="0" u="none" strike="noStrike" kern="1200" dirty="0">
                <a:solidFill>
                  <a:schemeClr val="tx1"/>
                </a:solidFill>
                <a:effectLst/>
                <a:latin typeface="+mn-lt"/>
                <a:ea typeface="+mn-ea"/>
                <a:cs typeface="+mn-cs"/>
              </a:rPr>
              <a:t>Meltdown</a:t>
            </a:r>
            <a:r>
              <a:rPr lang="zh-CN" altLang="en-US" sz="1200" b="0" i="0" u="none" strike="noStrike" kern="1200" dirty="0">
                <a:solidFill>
                  <a:schemeClr val="tx1"/>
                </a:solidFill>
                <a:effectLst/>
                <a:latin typeface="+mn-lt"/>
                <a:ea typeface="+mn-ea"/>
                <a:cs typeface="+mn-cs"/>
              </a:rPr>
              <a:t>漏洞而引入的一种安全技术</a:t>
            </a:r>
            <a:endParaRPr lang="en-US" altLang="zh-CN" sz="1200" b="0" i="0" u="none" strike="noStrike"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4073397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就如同我刚才说的那样，</a:t>
            </a:r>
            <a:r>
              <a:rPr lang="en-US" altLang="zh-CN" dirty="0"/>
              <a:t>Linux</a:t>
            </a:r>
            <a:r>
              <a:rPr lang="zh-CN" altLang="en-US" dirty="0"/>
              <a:t>中当前的</a:t>
            </a:r>
            <a:r>
              <a:rPr lang="en-US" altLang="zh-CN" dirty="0"/>
              <a:t>TLB</a:t>
            </a:r>
            <a:r>
              <a:rPr lang="zh-CN" altLang="en-US" dirty="0"/>
              <a:t>击倒协议非常昂贵，高达数千周期，与只需</a:t>
            </a:r>
            <a:r>
              <a:rPr lang="en-US" altLang="zh-CN" dirty="0"/>
              <a:t>200</a:t>
            </a:r>
            <a:r>
              <a:rPr lang="zh-CN" altLang="en-US" dirty="0"/>
              <a:t>周期的本地用于</a:t>
            </a:r>
            <a:r>
              <a:rPr lang="en-US" altLang="zh-CN" dirty="0"/>
              <a:t>TLB</a:t>
            </a:r>
            <a:r>
              <a:rPr lang="zh-CN" altLang="en-US" dirty="0"/>
              <a:t>删除的指令（</a:t>
            </a:r>
            <a:r>
              <a:rPr lang="en-US" altLang="zh-CN" dirty="0"/>
              <a:t>INVLPG</a:t>
            </a:r>
            <a:r>
              <a:rPr lang="zh-CN" altLang="en-US" dirty="0"/>
              <a:t>）相比，代价极为高昂</a:t>
            </a:r>
            <a:endParaRPr lang="en-US" altLang="zh-CN" dirty="0"/>
          </a:p>
          <a:p>
            <a:r>
              <a:rPr lang="zh-CN" altLang="en-US" dirty="0"/>
              <a:t>除此之外，因为</a:t>
            </a:r>
            <a:r>
              <a:rPr lang="en-US" altLang="zh-CN" dirty="0"/>
              <a:t>shootdown</a:t>
            </a:r>
            <a:r>
              <a:rPr lang="zh-CN" altLang="en-US" dirty="0"/>
              <a:t>可能会导致完全冲洗，从而导致后续执行中</a:t>
            </a:r>
            <a:r>
              <a:rPr lang="en-US" altLang="zh-CN" dirty="0"/>
              <a:t>TLB</a:t>
            </a:r>
            <a:r>
              <a:rPr lang="zh-CN" altLang="en-US" dirty="0"/>
              <a:t> </a:t>
            </a:r>
            <a:r>
              <a:rPr lang="en-US" altLang="zh-CN" dirty="0"/>
              <a:t>miss</a:t>
            </a:r>
            <a:r>
              <a:rPr lang="zh-CN" altLang="en-US" dirty="0"/>
              <a:t>次数增加。 </a:t>
            </a:r>
            <a:endParaRPr lang="en-US" altLang="zh-CN" dirty="0"/>
          </a:p>
          <a:p>
            <a:r>
              <a:rPr lang="zh-CN" altLang="en-US" dirty="0"/>
              <a:t>另外，内核通常还会在刷新期间保持锁定，从而增加争用，并且如果远程核心禁用了中断，则处理和确认</a:t>
            </a:r>
            <a:r>
              <a:rPr lang="en-US" altLang="zh-CN" dirty="0"/>
              <a:t>IPI</a:t>
            </a:r>
            <a:r>
              <a:rPr lang="zh-CN" altLang="en-US" dirty="0"/>
              <a:t>的延迟可能会更高。</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1631800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当然，这个问题早就被大家所认知，而学术界、工业界也一直都在设法减少它们的影响，虽然最终的确有所成效，但作者依然怀疑这样的方法是不够有效的</a:t>
            </a:r>
            <a:endParaRPr lang="en-US" altLang="zh-CN" dirty="0"/>
          </a:p>
          <a:p>
            <a:r>
              <a:rPr lang="zh-CN" altLang="en-US" dirty="0"/>
              <a:t>有的更改发生在硬件上，然而虽然新的硬件可以大大提升</a:t>
            </a:r>
            <a:r>
              <a:rPr lang="en-US" altLang="zh-CN" dirty="0"/>
              <a:t>shootdown</a:t>
            </a:r>
            <a:r>
              <a:rPr lang="zh-CN" altLang="en-US" dirty="0"/>
              <a:t>的性能，但是作者指出却不得不以增加硬件复杂性作为代价，甚至需要修改操作系统，而且显然修改新的硬件是无法改善现有的处理器的</a:t>
            </a:r>
            <a:endParaRPr lang="en-US" altLang="zh-CN" dirty="0"/>
          </a:p>
          <a:p>
            <a:r>
              <a:rPr lang="zh-CN" altLang="en-US" dirty="0"/>
              <a:t>也有先驱者致力于软件上的修改，但同样的，作者认为软件上的修改也不尽如人意。软件的修改往往伴随着接口的修改，而有些修改则导致了正确性问题甚至是潜在的安全性问题</a:t>
            </a:r>
            <a:r>
              <a:rPr lang="zh-CN" altLang="en-US" strike="sngStrike" dirty="0"/>
              <a:t>（在</a:t>
            </a:r>
            <a:r>
              <a:rPr lang="en-US" altLang="zh-CN" strike="sngStrike" dirty="0"/>
              <a:t>LATR</a:t>
            </a:r>
            <a:r>
              <a:rPr lang="zh-CN" altLang="en-US" strike="sngStrike" dirty="0"/>
              <a:t>的实现中应该发生</a:t>
            </a:r>
            <a:r>
              <a:rPr lang="en-US" altLang="zh-CN" strike="sngStrike" dirty="0"/>
              <a:t>NUMA</a:t>
            </a:r>
            <a:r>
              <a:rPr lang="zh-CN" altLang="en-US" strike="sngStrike" dirty="0"/>
              <a:t>迁移的问题之一。  </a:t>
            </a:r>
            <a:r>
              <a:rPr lang="en-US" altLang="zh-CN" strike="sngStrike" dirty="0" err="1"/>
              <a:t>mmap_sem</a:t>
            </a:r>
            <a:r>
              <a:rPr lang="zh-CN" altLang="en-US" strike="sngStrike" dirty="0"/>
              <a:t>应该在</a:t>
            </a:r>
            <a:r>
              <a:rPr lang="en-US" altLang="zh-CN" strike="sngStrike" dirty="0" err="1"/>
              <a:t>task_numa_work</a:t>
            </a:r>
            <a:r>
              <a:rPr lang="zh-CN" altLang="en-US" strike="sngStrike" dirty="0"/>
              <a:t>中使用，以便进行刷新。 由于未使用</a:t>
            </a:r>
            <a:r>
              <a:rPr lang="en-US" altLang="zh-CN" strike="sngStrike" dirty="0" err="1"/>
              <a:t>mmap_sem</a:t>
            </a:r>
            <a:r>
              <a:rPr lang="zh-CN" altLang="en-US" strike="sngStrike" dirty="0"/>
              <a:t>，因此在再次调用</a:t>
            </a:r>
            <a:r>
              <a:rPr lang="en-US" altLang="zh-CN" strike="sngStrike" dirty="0" err="1"/>
              <a:t>change_prot_numa</a:t>
            </a:r>
            <a:r>
              <a:rPr lang="zh-CN" altLang="en-US" strike="sngStrike" dirty="0"/>
              <a:t>（）时，</a:t>
            </a:r>
            <a:r>
              <a:rPr lang="en-US" altLang="zh-CN" strike="sngStrike" dirty="0"/>
              <a:t>VMA</a:t>
            </a:r>
            <a:r>
              <a:rPr lang="zh-CN" altLang="en-US" strike="sngStrike" dirty="0"/>
              <a:t>可能无效。）</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2168428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baseline="0">
                <a:latin typeface="Gill Sans MT" panose="020B0502020104020203" pitchFamily="34" charset="0"/>
                <a:ea typeface="+mn-ea"/>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aseline="0">
                <a:latin typeface="Gill Sans MT" panose="020B05020201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dirty="0"/>
          </a:p>
        </p:txBody>
      </p:sp>
      <p:sp>
        <p:nvSpPr>
          <p:cNvPr id="4" name="日期占位符 3"/>
          <p:cNvSpPr>
            <a:spLocks noGrp="1"/>
          </p:cNvSpPr>
          <p:nvPr>
            <p:ph type="dt" sz="half" idx="10"/>
          </p:nvPr>
        </p:nvSpPr>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384933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mn-ea"/>
                <a:ea typeface="+mn-ea"/>
              </a:defRPr>
            </a:lvl1pPr>
          </a:lstStyle>
          <a:p>
            <a:r>
              <a:rPr lang="zh-CN" altLang="en-US"/>
              <a:t>单击此处编辑母版标题样式</a:t>
            </a:r>
            <a:endParaRPr lang="zh-CN" altLang="en-US" dirty="0"/>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203724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lvl1pPr>
              <a:defRPr>
                <a:latin typeface="+mn-ea"/>
                <a:ea typeface="+mn-ea"/>
              </a:defRPr>
            </a:lvl1pPr>
          </a:lstStyle>
          <a:p>
            <a:r>
              <a:rPr lang="zh-CN" altLang="en-US"/>
              <a:t>单击此处编辑母版标题样式</a:t>
            </a:r>
            <a:endParaRPr lang="zh-CN" altLang="en-US" dirty="0"/>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304778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88797"/>
            <a:ext cx="10515600" cy="688515"/>
          </a:xfrm>
        </p:spPr>
        <p:txBody>
          <a:bodyPr>
            <a:normAutofit/>
          </a:bodyPr>
          <a:lstStyle>
            <a:lvl1pPr>
              <a:defRPr sz="4000" b="1" baseline="0">
                <a:solidFill>
                  <a:srgbClr val="543795"/>
                </a:solidFill>
                <a:latin typeface="Gill Sans MT" panose="020B0502020104020203" pitchFamily="34" charset="0"/>
                <a:ea typeface="+mn-ea"/>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838200" y="1213837"/>
            <a:ext cx="10515600" cy="4963126"/>
          </a:xfrm>
        </p:spPr>
        <p:txBody>
          <a:bodyPr>
            <a:normAutofit/>
          </a:bodyPr>
          <a:lstStyle>
            <a:lvl1pPr>
              <a:defRPr sz="3200" b="1" baseline="0">
                <a:latin typeface="Gill Sans MT" panose="020B0502020104020203" pitchFamily="34" charset="0"/>
              </a:defRPr>
            </a:lvl1pPr>
            <a:lvl2pPr>
              <a:defRPr sz="2800" b="1" baseline="0">
                <a:latin typeface="楷体" panose="02010609060101010101" pitchFamily="49" charset="-122"/>
                <a:ea typeface="楷体" panose="02010609060101010101" pitchFamily="49" charset="-122"/>
              </a:defRPr>
            </a:lvl2pPr>
            <a:lvl3pPr>
              <a:defRPr sz="2400" b="1" baseline="0">
                <a:latin typeface="楷体" panose="02010609060101010101" pitchFamily="49" charset="-122"/>
                <a:ea typeface="楷体" panose="02010609060101010101" pitchFamily="49" charset="-122"/>
              </a:defRPr>
            </a:lvl3pPr>
            <a:lvl4pPr>
              <a:defRPr sz="2000" b="1" baseline="0">
                <a:latin typeface="楷体" panose="02010609060101010101" pitchFamily="49" charset="-122"/>
                <a:ea typeface="楷体" panose="02010609060101010101" pitchFamily="49" charset="-122"/>
              </a:defRPr>
            </a:lvl4pPr>
            <a:lvl5pPr>
              <a:defRPr sz="2000" b="1" baseline="0">
                <a:latin typeface="楷体" panose="02010609060101010101" pitchFamily="49" charset="-122"/>
                <a:ea typeface="楷体" panose="02010609060101010101" pitchFamily="49"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7"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4233" y="568185"/>
            <a:ext cx="3148460" cy="547123"/>
          </a:xfrm>
          <a:prstGeom prst="rect">
            <a:avLst/>
          </a:prstGeom>
        </p:spPr>
      </p:pic>
      <p:sp>
        <p:nvSpPr>
          <p:cNvPr id="4" name="矩形 3"/>
          <p:cNvSpPr/>
          <p:nvPr/>
        </p:nvSpPr>
        <p:spPr>
          <a:xfrm flipV="1">
            <a:off x="838200" y="1064806"/>
            <a:ext cx="8153400" cy="45719"/>
          </a:xfrm>
          <a:prstGeom prst="rect">
            <a:avLst/>
          </a:prstGeom>
          <a:gradFill flip="none" rotWithShape="1">
            <a:gsLst>
              <a:gs pos="0">
                <a:schemeClr val="accent1">
                  <a:lumMod val="5000"/>
                  <a:lumOff val="95000"/>
                </a:schemeClr>
              </a:gs>
              <a:gs pos="100000">
                <a:srgbClr val="543795"/>
              </a:gs>
            </a:gsLst>
            <a:lin ang="6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日期占位符 3"/>
          <p:cNvSpPr txBox="1">
            <a:spLocks/>
          </p:cNvSpPr>
          <p:nvPr/>
        </p:nvSpPr>
        <p:spPr>
          <a:xfrm>
            <a:off x="86106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2BA8DAD5-080E-4F4B-BDCA-510E78FA5A31}" type="slidenum">
              <a:rPr lang="en-US" altLang="zh-CN" smtClean="0"/>
              <a:pPr algn="r"/>
              <a:t>‹#›</a:t>
            </a:fld>
            <a:endParaRPr lang="zh-CN" altLang="en-US" dirty="0"/>
          </a:p>
        </p:txBody>
      </p:sp>
    </p:spTree>
    <p:extLst>
      <p:ext uri="{BB962C8B-B14F-4D97-AF65-F5344CB8AC3E}">
        <p14:creationId xmlns:p14="http://schemas.microsoft.com/office/powerpoint/2010/main" val="425022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atin typeface="+mn-ea"/>
                <a:ea typeface="+mn-ea"/>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7F947B6A-4B73-4BD1-9F1B-A1EB82EA820D}" type="datetimeFigureOut">
              <a:rPr lang="zh-CN" altLang="en-US" smtClean="0"/>
              <a:t>2020/10/28</a:t>
            </a:fld>
            <a:endParaRPr lang="zh-CN" altLang="en-US"/>
          </a:p>
        </p:txBody>
      </p:sp>
      <p:sp>
        <p:nvSpPr>
          <p:cNvPr id="6" name="日期占位符 3"/>
          <p:cNvSpPr txBox="1">
            <a:spLocks/>
          </p:cNvSpPr>
          <p:nvPr/>
        </p:nvSpPr>
        <p:spPr>
          <a:xfrm>
            <a:off x="86106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2BA8DAD5-080E-4F4B-BDCA-510E78FA5A31}" type="slidenum">
              <a:rPr lang="en-US" altLang="zh-CN" smtClean="0"/>
              <a:pPr algn="r"/>
              <a:t>‹#›</a:t>
            </a:fld>
            <a:endParaRPr lang="zh-CN" altLang="en-US" dirty="0"/>
          </a:p>
        </p:txBody>
      </p:sp>
    </p:spTree>
    <p:extLst>
      <p:ext uri="{BB962C8B-B14F-4D97-AF65-F5344CB8AC3E}">
        <p14:creationId xmlns:p14="http://schemas.microsoft.com/office/powerpoint/2010/main" val="30816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685800"/>
          </a:xfrm>
        </p:spPr>
        <p:txBody>
          <a:bodyPr/>
          <a:lstStyle>
            <a:lvl1pPr>
              <a:defRPr>
                <a:latin typeface="Gill Sans MT" panose="020B0502020104020203" pitchFamily="34" charset="0"/>
                <a:ea typeface="+mn-ea"/>
              </a:defRPr>
            </a:lvl1pPr>
          </a:lstStyle>
          <a:p>
            <a:r>
              <a:rPr lang="zh-CN" altLang="en-US"/>
              <a:t>单击此处编辑母版标题样式</a:t>
            </a:r>
            <a:endParaRPr lang="zh-CN" altLang="en-US" dirty="0"/>
          </a:p>
        </p:txBody>
      </p:sp>
      <p:sp>
        <p:nvSpPr>
          <p:cNvPr id="3" name="内容占位符 2"/>
          <p:cNvSpPr>
            <a:spLocks noGrp="1"/>
          </p:cNvSpPr>
          <p:nvPr>
            <p:ph sz="half" idx="1"/>
          </p:nvPr>
        </p:nvSpPr>
        <p:spPr>
          <a:xfrm>
            <a:off x="838200" y="1216152"/>
            <a:ext cx="5181600" cy="4965192"/>
          </a:xfrm>
        </p:spPr>
        <p:txBody>
          <a:bodyPr/>
          <a:lstStyle>
            <a:lvl1pPr>
              <a:defRPr baseline="0">
                <a:latin typeface="Gill Sans MT" panose="020B0502020104020203" pitchFamily="34" charset="0"/>
              </a:defRPr>
            </a:lvl1pPr>
            <a:lvl2pPr>
              <a:defRPr baseline="0">
                <a:latin typeface="Gill Sans MT" panose="020B0502020104020203" pitchFamily="34" charset="0"/>
              </a:defRPr>
            </a:lvl2pPr>
            <a:lvl3pPr>
              <a:defRPr baseline="0">
                <a:latin typeface="Gill Sans MT" panose="020B0502020104020203" pitchFamily="34" charset="0"/>
              </a:defRPr>
            </a:lvl3pPr>
            <a:lvl4pPr>
              <a:defRPr baseline="0">
                <a:latin typeface="Gill Sans MT" panose="020B0502020104020203" pitchFamily="34" charset="0"/>
              </a:defRPr>
            </a:lvl4pPr>
            <a:lvl5pPr>
              <a:defRPr baseline="0">
                <a:latin typeface="Gill Sans MT" panose="020B0502020104020203" pitchFamily="34" charset="0"/>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6172200" y="1216152"/>
            <a:ext cx="5181600" cy="4965192"/>
          </a:xfrm>
        </p:spPr>
        <p:txBody>
          <a:bodyPr/>
          <a:lstStyle>
            <a:lvl1pPr>
              <a:defRPr>
                <a:latin typeface="Gill Sans MT" panose="020B0502020104020203" pitchFamily="34" charset="0"/>
              </a:defRPr>
            </a:lvl1pPr>
            <a:lvl2pPr>
              <a:defRPr>
                <a:latin typeface="Gill Sans MT" panose="020B0502020104020203" pitchFamily="34" charset="0"/>
              </a:defRPr>
            </a:lvl2pPr>
            <a:lvl3pPr>
              <a:defRPr>
                <a:latin typeface="Gill Sans MT" panose="020B0502020104020203" pitchFamily="34" charset="0"/>
              </a:defRPr>
            </a:lvl3pPr>
            <a:lvl4pPr>
              <a:defRPr>
                <a:latin typeface="Gill Sans MT" panose="020B0502020104020203" pitchFamily="34" charset="0"/>
              </a:defRPr>
            </a:lvl4pPr>
            <a:lvl5pPr>
              <a:defRPr>
                <a:latin typeface="Gill Sans MT" panose="020B0502020104020203" pitchFamily="34" charset="0"/>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日期占位符 4"/>
          <p:cNvSpPr>
            <a:spLocks noGrp="1"/>
          </p:cNvSpPr>
          <p:nvPr>
            <p:ph type="dt" sz="half" idx="10"/>
          </p:nvPr>
        </p:nvSpPr>
        <p:spPr/>
        <p:txBody>
          <a:bodyPr/>
          <a:lstStyle/>
          <a:p>
            <a:fld id="{7F947B6A-4B73-4BD1-9F1B-A1EB82EA820D}" type="datetimeFigureOut">
              <a:rPr lang="zh-CN" altLang="en-US" smtClean="0"/>
              <a:t>2020/10/28</a:t>
            </a:fld>
            <a:endParaRPr lang="zh-CN" altLang="en-US"/>
          </a:p>
        </p:txBody>
      </p:sp>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4233" y="568185"/>
            <a:ext cx="3148460" cy="547123"/>
          </a:xfrm>
          <a:prstGeom prst="rect">
            <a:avLst/>
          </a:prstGeom>
        </p:spPr>
      </p:pic>
      <p:sp>
        <p:nvSpPr>
          <p:cNvPr id="10" name="矩形 9"/>
          <p:cNvSpPr/>
          <p:nvPr/>
        </p:nvSpPr>
        <p:spPr>
          <a:xfrm flipV="1">
            <a:off x="838200" y="1064806"/>
            <a:ext cx="8153400" cy="45719"/>
          </a:xfrm>
          <a:prstGeom prst="rect">
            <a:avLst/>
          </a:prstGeom>
          <a:gradFill flip="none" rotWithShape="1">
            <a:gsLst>
              <a:gs pos="0">
                <a:schemeClr val="accent1">
                  <a:lumMod val="5000"/>
                  <a:lumOff val="95000"/>
                </a:schemeClr>
              </a:gs>
              <a:gs pos="100000">
                <a:srgbClr val="543795"/>
              </a:gs>
            </a:gsLst>
            <a:lin ang="6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日期占位符 3"/>
          <p:cNvSpPr txBox="1">
            <a:spLocks/>
          </p:cNvSpPr>
          <p:nvPr/>
        </p:nvSpPr>
        <p:spPr>
          <a:xfrm>
            <a:off x="86106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2BA8DAD5-080E-4F4B-BDCA-510E78FA5A31}" type="slidenum">
              <a:rPr lang="en-US" altLang="zh-CN" smtClean="0"/>
              <a:pPr algn="r"/>
              <a:t>‹#›</a:t>
            </a:fld>
            <a:endParaRPr lang="zh-CN" altLang="en-US" dirty="0"/>
          </a:p>
        </p:txBody>
      </p:sp>
    </p:spTree>
    <p:extLst>
      <p:ext uri="{BB962C8B-B14F-4D97-AF65-F5344CB8AC3E}">
        <p14:creationId xmlns:p14="http://schemas.microsoft.com/office/powerpoint/2010/main" val="3833623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685800"/>
          </a:xfrm>
        </p:spPr>
        <p:txBody>
          <a:bodyPr/>
          <a:lstStyle>
            <a:lvl1pPr>
              <a:defRPr>
                <a:latin typeface="+mn-ea"/>
                <a:ea typeface="+mn-ea"/>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839788" y="1216152"/>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145691"/>
            <a:ext cx="5157787" cy="404397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216152"/>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145691"/>
            <a:ext cx="5183188" cy="404397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F947B6A-4B73-4BD1-9F1B-A1EB82EA820D}" type="datetimeFigureOut">
              <a:rPr lang="zh-CN" altLang="en-US" smtClean="0"/>
              <a:t>2020/10/28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4233" y="568185"/>
            <a:ext cx="3148460" cy="547123"/>
          </a:xfrm>
          <a:prstGeom prst="rect">
            <a:avLst/>
          </a:prstGeom>
        </p:spPr>
      </p:pic>
      <p:sp>
        <p:nvSpPr>
          <p:cNvPr id="10" name="矩形 9"/>
          <p:cNvSpPr/>
          <p:nvPr/>
        </p:nvSpPr>
        <p:spPr>
          <a:xfrm flipV="1">
            <a:off x="838200" y="1064806"/>
            <a:ext cx="8153400" cy="45719"/>
          </a:xfrm>
          <a:prstGeom prst="rect">
            <a:avLst/>
          </a:prstGeom>
          <a:gradFill flip="none" rotWithShape="1">
            <a:gsLst>
              <a:gs pos="0">
                <a:schemeClr val="accent1">
                  <a:lumMod val="5000"/>
                  <a:lumOff val="95000"/>
                </a:schemeClr>
              </a:gs>
              <a:gs pos="100000">
                <a:srgbClr val="543795"/>
              </a:gs>
            </a:gsLst>
            <a:lin ang="6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日期占位符 3"/>
          <p:cNvSpPr txBox="1">
            <a:spLocks/>
          </p:cNvSpPr>
          <p:nvPr/>
        </p:nvSpPr>
        <p:spPr>
          <a:xfrm>
            <a:off x="86106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2BA8DAD5-080E-4F4B-BDCA-510E78FA5A31}" type="slidenum">
              <a:rPr lang="en-US" altLang="zh-CN" smtClean="0"/>
              <a:pPr algn="r"/>
              <a:t>‹#›</a:t>
            </a:fld>
            <a:endParaRPr lang="zh-CN" altLang="en-US" dirty="0"/>
          </a:p>
        </p:txBody>
      </p:sp>
    </p:spTree>
    <p:extLst>
      <p:ext uri="{BB962C8B-B14F-4D97-AF65-F5344CB8AC3E}">
        <p14:creationId xmlns:p14="http://schemas.microsoft.com/office/powerpoint/2010/main" val="93247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mn-ea"/>
                <a:ea typeface="+mn-ea"/>
              </a:defRPr>
            </a:lvl1pPr>
          </a:lstStyle>
          <a:p>
            <a:r>
              <a:rPr lang="zh-CN" altLang="en-US"/>
              <a:t>单击此处编辑母版标题样式</a:t>
            </a:r>
            <a:endParaRPr lang="zh-CN" altLang="en-US" dirty="0"/>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365249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257645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atin typeface="+mn-ea"/>
                <a:ea typeface="+mn-ea"/>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8"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2097711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atin typeface="+mn-ea"/>
                <a:ea typeface="+mn-ea"/>
              </a:defRPr>
            </a:lvl1pPr>
          </a:lstStyle>
          <a:p>
            <a:r>
              <a:rPr lang="zh-CN" altLang="en-US"/>
              <a:t>单击此处编辑母版标题样式</a:t>
            </a:r>
            <a:endParaRPr lang="zh-CN" altLang="en-US" dirty="0"/>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8" name="日期占位符 6"/>
          <p:cNvSpPr>
            <a:spLocks noGrp="1"/>
          </p:cNvSpPr>
          <p:nvPr>
            <p:ph type="dt" sz="half" idx="10"/>
          </p:nvPr>
        </p:nvSpPr>
        <p:spPr>
          <a:xfrm>
            <a:off x="838200" y="6356350"/>
            <a:ext cx="2743200" cy="365125"/>
          </a:xfrm>
        </p:spPr>
        <p:txBody>
          <a:bodyPr/>
          <a:lstStyle/>
          <a:p>
            <a:fld id="{7F947B6A-4B73-4BD1-9F1B-A1EB82EA820D}" type="datetimeFigureOut">
              <a:rPr lang="zh-CN" altLang="en-US" smtClean="0"/>
              <a:t>2020/10/28</a:t>
            </a:fld>
            <a:endParaRPr lang="zh-CN" altLang="en-US"/>
          </a:p>
        </p:txBody>
      </p:sp>
    </p:spTree>
    <p:extLst>
      <p:ext uri="{BB962C8B-B14F-4D97-AF65-F5344CB8AC3E}">
        <p14:creationId xmlns:p14="http://schemas.microsoft.com/office/powerpoint/2010/main" val="369473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lumMod val="85000"/>
            </a:schemeClr>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47B6A-4B73-4BD1-9F1B-A1EB82EA820D}" type="datetimeFigureOut">
              <a:rPr lang="zh-CN" altLang="en-US" smtClean="0"/>
              <a:t>2020/10/28</a:t>
            </a:fld>
            <a:endParaRPr lang="zh-CN" altLang="en-US"/>
          </a:p>
        </p:txBody>
      </p:sp>
      <p:sp>
        <p:nvSpPr>
          <p:cNvPr id="7" name="灯片编号占位符 6"/>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143AB-BB00-44EC-A70D-BD02C261FDC8}" type="slidenum">
              <a:rPr lang="zh-CN" altLang="en-US" smtClean="0"/>
              <a:t>‹#›</a:t>
            </a:fld>
            <a:endParaRPr lang="zh-CN" altLang="en-US"/>
          </a:p>
        </p:txBody>
      </p:sp>
    </p:spTree>
    <p:extLst>
      <p:ext uri="{BB962C8B-B14F-4D97-AF65-F5344CB8AC3E}">
        <p14:creationId xmlns:p14="http://schemas.microsoft.com/office/powerpoint/2010/main" val="7135846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21" Type="http://schemas.openxmlformats.org/officeDocument/2006/relationships/slideLayout" Target="../slideLayouts/slideLayout2.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08917" y="1122363"/>
            <a:ext cx="11096090" cy="1461811"/>
          </a:xfrm>
        </p:spPr>
        <p:txBody>
          <a:bodyPr>
            <a:noAutofit/>
          </a:bodyPr>
          <a:lstStyle/>
          <a:p>
            <a:r>
              <a:rPr lang="en-US" altLang="zh-CN" sz="3600" dirty="0"/>
              <a:t>Don’t shoot down TLB shootdowns!</a:t>
            </a:r>
          </a:p>
        </p:txBody>
      </p:sp>
      <p:sp>
        <p:nvSpPr>
          <p:cNvPr id="3" name="副标题 2"/>
          <p:cNvSpPr>
            <a:spLocks noGrp="1"/>
          </p:cNvSpPr>
          <p:nvPr>
            <p:ph type="subTitle" idx="1"/>
          </p:nvPr>
        </p:nvSpPr>
        <p:spPr>
          <a:xfrm>
            <a:off x="1297056" y="3007710"/>
            <a:ext cx="9597887" cy="3055159"/>
          </a:xfrm>
        </p:spPr>
        <p:txBody>
          <a:bodyPr>
            <a:normAutofit/>
          </a:bodyPr>
          <a:lstStyle/>
          <a:p>
            <a:pPr algn="ctr"/>
            <a:r>
              <a:rPr lang="en-US" altLang="zh-CN" sz="2000" dirty="0"/>
              <a:t>EuroSys’20</a:t>
            </a:r>
          </a:p>
          <a:p>
            <a:r>
              <a:rPr lang="en-US" altLang="zh-CN" sz="2000" b="1" dirty="0"/>
              <a:t>Nadav Amit,  Amy Tai,  Michael Wei</a:t>
            </a:r>
          </a:p>
          <a:p>
            <a:r>
              <a:rPr lang="en-US" altLang="zh-CN" sz="2000" dirty="0"/>
              <a:t>VMware Research</a:t>
            </a:r>
          </a:p>
          <a:p>
            <a:endParaRPr lang="en-US" altLang="zh-CN" sz="2000" b="1" dirty="0"/>
          </a:p>
          <a:p>
            <a:r>
              <a:rPr lang="en-US" altLang="zh-CN" sz="2400" b="1" dirty="0"/>
              <a:t>Presented by </a:t>
            </a:r>
            <a:r>
              <a:rPr lang="en-US" altLang="zh-CN" sz="2400" b="1" dirty="0" err="1">
                <a:solidFill>
                  <a:schemeClr val="accent2">
                    <a:lumMod val="75000"/>
                  </a:schemeClr>
                </a:solidFill>
              </a:rPr>
              <a:t>Jiaan</a:t>
            </a:r>
            <a:r>
              <a:rPr lang="en-US" altLang="zh-CN" sz="2400" b="1" dirty="0">
                <a:solidFill>
                  <a:schemeClr val="accent2">
                    <a:lumMod val="75000"/>
                  </a:schemeClr>
                </a:solidFill>
              </a:rPr>
              <a:t> Zhu and Chao Bi</a:t>
            </a:r>
            <a:r>
              <a:rPr lang="en-US" altLang="zh-CN" sz="2400" b="1" dirty="0"/>
              <a:t>, USTC, ADSL</a:t>
            </a:r>
          </a:p>
          <a:p>
            <a:pPr algn="ctr"/>
            <a:r>
              <a:rPr lang="en-US" altLang="zh-CN" sz="2400" b="1" dirty="0"/>
              <a:t>October 28</a:t>
            </a:r>
            <a:r>
              <a:rPr lang="en-US" altLang="zh-CN" b="1" baseline="30000" dirty="0"/>
              <a:t>th</a:t>
            </a:r>
            <a:r>
              <a:rPr lang="en-US" altLang="zh-CN" sz="2400" b="1" dirty="0"/>
              <a:t>, 2020</a:t>
            </a:r>
          </a:p>
          <a:p>
            <a:endParaRPr lang="zh-CN" altLang="en-US" sz="2400" dirty="0"/>
          </a:p>
        </p:txBody>
      </p:sp>
      <p:sp>
        <p:nvSpPr>
          <p:cNvPr id="4" name="灯片编号占位符 3"/>
          <p:cNvSpPr>
            <a:spLocks noGrp="1"/>
          </p:cNvSpPr>
          <p:nvPr>
            <p:ph type="sldNum" sz="quarter" idx="4294967295"/>
          </p:nvPr>
        </p:nvSpPr>
        <p:spPr>
          <a:xfrm>
            <a:off x="8610600" y="6356350"/>
            <a:ext cx="2743200" cy="365125"/>
          </a:xfrm>
        </p:spPr>
        <p:txBody>
          <a:bodyPr/>
          <a:lstStyle/>
          <a:p>
            <a:fld id="{8CD9A69F-AF51-4187-AA26-82CD8814AF4B}" type="slidenum">
              <a:rPr lang="en-US" smtClean="0"/>
              <a:pPr/>
              <a:t>1</a:t>
            </a:fld>
            <a:endParaRPr lang="en-US" dirty="0"/>
          </a:p>
        </p:txBody>
      </p:sp>
      <p:sp>
        <p:nvSpPr>
          <p:cNvPr id="5" name="日期占位符 4"/>
          <p:cNvSpPr>
            <a:spLocks noGrp="1"/>
          </p:cNvSpPr>
          <p:nvPr>
            <p:ph type="dt" sz="half" idx="10"/>
          </p:nvPr>
        </p:nvSpPr>
        <p:spPr/>
        <p:txBody>
          <a:bodyPr/>
          <a:lstStyle/>
          <a:p>
            <a:fld id="{1CF2DB3B-632B-40C8-9109-6B39C5639F25}" type="datetime1">
              <a:rPr lang="zh-CN" altLang="en-US" smtClean="0"/>
              <a:t>2020/10/28</a:t>
            </a:fld>
            <a:endParaRPr lang="en-US" altLang="zh-CN" dirty="0"/>
          </a:p>
        </p:txBody>
      </p:sp>
      <p:sp>
        <p:nvSpPr>
          <p:cNvPr id="6" name="页脚占位符 5"/>
          <p:cNvSpPr>
            <a:spLocks noGrp="1"/>
          </p:cNvSpPr>
          <p:nvPr>
            <p:ph type="ftr" sz="quarter" idx="11"/>
          </p:nvPr>
        </p:nvSpPr>
        <p:spPr>
          <a:xfrm>
            <a:off x="8610600" y="6356350"/>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0143AB-BB00-44EC-A70D-BD02C261FDC8}" type="slidenum">
              <a:rPr lang="zh-CN" altLang="en-US" smtClean="0"/>
              <a:pPr/>
              <a:t>1</a:t>
            </a:fld>
            <a:endParaRPr lang="zh-CN" altLang="en-US"/>
          </a:p>
        </p:txBody>
      </p:sp>
    </p:spTree>
    <p:extLst>
      <p:ext uri="{BB962C8B-B14F-4D97-AF65-F5344CB8AC3E}">
        <p14:creationId xmlns:p14="http://schemas.microsoft.com/office/powerpoint/2010/main" val="316911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This Work</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General techniques</a:t>
            </a:r>
          </a:p>
          <a:p>
            <a:pPr lvl="1"/>
            <a:r>
              <a:rPr lang="en-US" altLang="zh-CN" b="0" dirty="0">
                <a:latin typeface="Gill Sans MT" panose="020B0502020104020203" pitchFamily="34" charset="0"/>
              </a:rPr>
              <a:t>Concurrent Flushing</a:t>
            </a:r>
          </a:p>
          <a:p>
            <a:pPr lvl="1"/>
            <a:r>
              <a:rPr lang="en-US" altLang="zh-CN" b="0" dirty="0">
                <a:latin typeface="Gill Sans MT" panose="020B0502020104020203" pitchFamily="34" charset="0"/>
              </a:rPr>
              <a:t>Early Acknowledgement</a:t>
            </a:r>
          </a:p>
          <a:p>
            <a:pPr lvl="1"/>
            <a:r>
              <a:rPr lang="en-US" altLang="zh-CN" b="0" dirty="0" err="1">
                <a:latin typeface="Gill Sans MT" panose="020B0502020104020203" pitchFamily="34" charset="0"/>
              </a:rPr>
              <a:t>Cacheline</a:t>
            </a:r>
            <a:r>
              <a:rPr lang="en-US" altLang="zh-CN" b="0" dirty="0">
                <a:latin typeface="Gill Sans MT" panose="020B0502020104020203" pitchFamily="34" charset="0"/>
              </a:rPr>
              <a:t> Consolidation</a:t>
            </a:r>
          </a:p>
          <a:p>
            <a:pPr lvl="1"/>
            <a:r>
              <a:rPr lang="en-US" altLang="zh-CN" b="0" dirty="0">
                <a:latin typeface="Gill Sans MT" panose="020B0502020104020203" pitchFamily="34" charset="0"/>
              </a:rPr>
              <a:t>In-Context Page Flushes</a:t>
            </a:r>
          </a:p>
          <a:p>
            <a:pPr lvl="1"/>
            <a:endParaRPr lang="en-US" altLang="zh-CN" b="0" dirty="0">
              <a:latin typeface="Gill Sans MT" panose="020B0502020104020203" pitchFamily="34" charset="0"/>
            </a:endParaRPr>
          </a:p>
          <a:p>
            <a:r>
              <a:rPr lang="en-US" altLang="zh-CN" b="0" dirty="0"/>
              <a:t>Use-case specific</a:t>
            </a:r>
          </a:p>
          <a:p>
            <a:pPr lvl="1"/>
            <a:r>
              <a:rPr lang="en-US" altLang="zh-CN" b="0" dirty="0">
                <a:latin typeface="Gill Sans MT" panose="020B0502020104020203" pitchFamily="34" charset="0"/>
              </a:rPr>
              <a:t>Avoiding TLB flush for </a:t>
            </a:r>
            <a:r>
              <a:rPr lang="en-US" altLang="zh-CN" b="0" dirty="0" err="1">
                <a:latin typeface="Gill Sans MT" panose="020B0502020104020203" pitchFamily="34" charset="0"/>
              </a:rPr>
              <a:t>CoW</a:t>
            </a:r>
            <a:endParaRPr lang="en-US" altLang="zh-CN" b="0" dirty="0">
              <a:latin typeface="Gill Sans MT" panose="020B0502020104020203" pitchFamily="34" charset="0"/>
            </a:endParaRPr>
          </a:p>
          <a:p>
            <a:pPr lvl="1"/>
            <a:r>
              <a:rPr lang="en-US" altLang="zh-CN" b="0" dirty="0" err="1">
                <a:latin typeface="Gill Sans MT" panose="020B0502020104020203" pitchFamily="34" charset="0"/>
              </a:rPr>
              <a:t>Userspace</a:t>
            </a:r>
            <a:r>
              <a:rPr lang="en-US" altLang="zh-CN" b="0" dirty="0">
                <a:latin typeface="Gill Sans MT" panose="020B0502020104020203" pitchFamily="34" charset="0"/>
              </a:rPr>
              <a:t>-safe Batching</a:t>
            </a:r>
          </a:p>
        </p:txBody>
      </p:sp>
    </p:spTree>
    <p:extLst>
      <p:ext uri="{BB962C8B-B14F-4D97-AF65-F5344CB8AC3E}">
        <p14:creationId xmlns:p14="http://schemas.microsoft.com/office/powerpoint/2010/main" val="2434334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accent3"/>
                </a:solidFill>
              </a:rPr>
              <a:t>Background </a:t>
            </a:r>
          </a:p>
          <a:p>
            <a:r>
              <a:rPr lang="en-US" altLang="zh-CN" dirty="0">
                <a:solidFill>
                  <a:schemeClr val="accent3"/>
                </a:solidFill>
              </a:rPr>
              <a:t>Motivation</a:t>
            </a:r>
          </a:p>
          <a:p>
            <a:r>
              <a:rPr lang="en-US" altLang="zh-CN" dirty="0"/>
              <a:t>Improving  TLB Shootdown</a:t>
            </a:r>
          </a:p>
          <a:p>
            <a:r>
              <a:rPr lang="en-US" altLang="zh-CN" dirty="0">
                <a:solidFill>
                  <a:schemeClr val="bg2">
                    <a:lumMod val="90000"/>
                  </a:schemeClr>
                </a:solidFill>
              </a:rPr>
              <a:t>Use-case Specific Improvements</a:t>
            </a:r>
          </a:p>
          <a:p>
            <a:r>
              <a:rPr lang="en-US" altLang="zh-CN" dirty="0">
                <a:solidFill>
                  <a:schemeClr val="bg2">
                    <a:lumMod val="90000"/>
                  </a:schemeClr>
                </a:solidFill>
              </a:rPr>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2732954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1: Concurrent Flushes</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7" name="直线箭头连接符 8">
            <a:extLst>
              <a:ext uri="{FF2B5EF4-FFF2-40B4-BE49-F238E27FC236}">
                <a16:creationId xmlns:a16="http://schemas.microsoft.com/office/drawing/2014/main" id="{F1A1B0EB-FAF6-4F5C-A9A9-8EE7D0699149}"/>
              </a:ext>
            </a:extLst>
          </p:cNvPr>
          <p:cNvCxnSpPr>
            <a:cxnSpLocks/>
          </p:cNvCxnSpPr>
          <p:nvPr/>
        </p:nvCxnSpPr>
        <p:spPr>
          <a:xfrm>
            <a:off x="1575816" y="1743456"/>
            <a:ext cx="9777984" cy="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8" name="圆角矩形 11">
            <a:extLst>
              <a:ext uri="{FF2B5EF4-FFF2-40B4-BE49-F238E27FC236}">
                <a16:creationId xmlns:a16="http://schemas.microsoft.com/office/drawing/2014/main" id="{58512259-0485-4FEC-BF20-EB13788BA05C}"/>
              </a:ext>
            </a:extLst>
          </p:cNvPr>
          <p:cNvSpPr/>
          <p:nvPr/>
        </p:nvSpPr>
        <p:spPr>
          <a:xfrm>
            <a:off x="66294" y="2405425"/>
            <a:ext cx="1596390" cy="500350"/>
          </a:xfrm>
          <a:prstGeom prst="round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Initiator</a:t>
            </a:r>
            <a:endParaRPr kumimoji="1" lang="zh-CN" altLang="en-US" sz="2400" dirty="0"/>
          </a:p>
        </p:txBody>
      </p:sp>
      <p:sp>
        <p:nvSpPr>
          <p:cNvPr id="9" name="圆角矩形 13">
            <a:extLst>
              <a:ext uri="{FF2B5EF4-FFF2-40B4-BE49-F238E27FC236}">
                <a16:creationId xmlns:a16="http://schemas.microsoft.com/office/drawing/2014/main" id="{CEC89510-FEBC-4421-BCDA-9BEE98D667FF}"/>
              </a:ext>
            </a:extLst>
          </p:cNvPr>
          <p:cNvSpPr/>
          <p:nvPr/>
        </p:nvSpPr>
        <p:spPr>
          <a:xfrm>
            <a:off x="66294" y="4027537"/>
            <a:ext cx="1628394" cy="500350"/>
          </a:xfrm>
          <a:prstGeom prst="roundRect">
            <a:avLst/>
          </a:prstGeom>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Responder</a:t>
            </a:r>
            <a:endParaRPr kumimoji="1" lang="zh-CN" altLang="en-US" sz="2400" dirty="0"/>
          </a:p>
        </p:txBody>
      </p:sp>
      <p:cxnSp>
        <p:nvCxnSpPr>
          <p:cNvPr id="10" name="直线箭头连接符 16">
            <a:extLst>
              <a:ext uri="{FF2B5EF4-FFF2-40B4-BE49-F238E27FC236}">
                <a16:creationId xmlns:a16="http://schemas.microsoft.com/office/drawing/2014/main" id="{4EF2D20D-0159-4867-9D8D-19208A44D38E}"/>
              </a:ext>
            </a:extLst>
          </p:cNvPr>
          <p:cNvCxnSpPr>
            <a:cxnSpLocks/>
          </p:cNvCxnSpPr>
          <p:nvPr/>
        </p:nvCxnSpPr>
        <p:spPr>
          <a:xfrm>
            <a:off x="1700784" y="2673888"/>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直线箭头连接符 17">
            <a:extLst>
              <a:ext uri="{FF2B5EF4-FFF2-40B4-BE49-F238E27FC236}">
                <a16:creationId xmlns:a16="http://schemas.microsoft.com/office/drawing/2014/main" id="{378EA91E-54A7-4101-AC2B-A4CA77492406}"/>
              </a:ext>
            </a:extLst>
          </p:cNvPr>
          <p:cNvCxnSpPr>
            <a:cxnSpLocks/>
          </p:cNvCxnSpPr>
          <p:nvPr/>
        </p:nvCxnSpPr>
        <p:spPr>
          <a:xfrm>
            <a:off x="1700784" y="4277712"/>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矩形 11">
            <a:extLst>
              <a:ext uri="{FF2B5EF4-FFF2-40B4-BE49-F238E27FC236}">
                <a16:creationId xmlns:a16="http://schemas.microsoft.com/office/drawing/2014/main" id="{4AA81B32-2E9E-4827-A907-B6D274EB38F3}"/>
              </a:ext>
            </a:extLst>
          </p:cNvPr>
          <p:cNvSpPr/>
          <p:nvPr/>
        </p:nvSpPr>
        <p:spPr>
          <a:xfrm>
            <a:off x="2209799" y="2405425"/>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13" name="矩形 12">
            <a:extLst>
              <a:ext uri="{FF2B5EF4-FFF2-40B4-BE49-F238E27FC236}">
                <a16:creationId xmlns:a16="http://schemas.microsoft.com/office/drawing/2014/main" id="{FD957975-4188-4CA8-B7D4-220882CAD02B}"/>
              </a:ext>
            </a:extLst>
          </p:cNvPr>
          <p:cNvSpPr/>
          <p:nvPr/>
        </p:nvSpPr>
        <p:spPr>
          <a:xfrm>
            <a:off x="3619500" y="2405424"/>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Send IPI</a:t>
            </a:r>
            <a:endParaRPr kumimoji="1" lang="zh-CN" altLang="en-US" dirty="0"/>
          </a:p>
        </p:txBody>
      </p:sp>
      <p:sp>
        <p:nvSpPr>
          <p:cNvPr id="14" name="矩形 13">
            <a:extLst>
              <a:ext uri="{FF2B5EF4-FFF2-40B4-BE49-F238E27FC236}">
                <a16:creationId xmlns:a16="http://schemas.microsoft.com/office/drawing/2014/main" id="{9D662DCF-4D44-4407-ABA1-D0B9D169B9C7}"/>
              </a:ext>
            </a:extLst>
          </p:cNvPr>
          <p:cNvSpPr/>
          <p:nvPr/>
        </p:nvSpPr>
        <p:spPr>
          <a:xfrm>
            <a:off x="5827775" y="4055539"/>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15" name="矩形 14">
            <a:extLst>
              <a:ext uri="{FF2B5EF4-FFF2-40B4-BE49-F238E27FC236}">
                <a16:creationId xmlns:a16="http://schemas.microsoft.com/office/drawing/2014/main" id="{EA24D0C3-5BB3-45EC-B2FC-23CDA1B44F45}"/>
              </a:ext>
            </a:extLst>
          </p:cNvPr>
          <p:cNvSpPr/>
          <p:nvPr/>
        </p:nvSpPr>
        <p:spPr>
          <a:xfrm>
            <a:off x="7237476" y="4055538"/>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Ack</a:t>
            </a:r>
            <a:endParaRPr kumimoji="1" lang="zh-CN" altLang="en-US" dirty="0"/>
          </a:p>
        </p:txBody>
      </p:sp>
      <p:sp>
        <p:nvSpPr>
          <p:cNvPr id="16" name="矩形 15">
            <a:extLst>
              <a:ext uri="{FF2B5EF4-FFF2-40B4-BE49-F238E27FC236}">
                <a16:creationId xmlns:a16="http://schemas.microsoft.com/office/drawing/2014/main" id="{BADB5292-B717-415B-8096-66B82CC3F28A}"/>
              </a:ext>
            </a:extLst>
          </p:cNvPr>
          <p:cNvSpPr/>
          <p:nvPr/>
        </p:nvSpPr>
        <p:spPr>
          <a:xfrm>
            <a:off x="9805415" y="2444960"/>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continue</a:t>
            </a:r>
            <a:endParaRPr kumimoji="1" lang="zh-CN" altLang="en-US" dirty="0"/>
          </a:p>
        </p:txBody>
      </p:sp>
      <p:cxnSp>
        <p:nvCxnSpPr>
          <p:cNvPr id="17" name="直线箭头连接符 25">
            <a:extLst>
              <a:ext uri="{FF2B5EF4-FFF2-40B4-BE49-F238E27FC236}">
                <a16:creationId xmlns:a16="http://schemas.microsoft.com/office/drawing/2014/main" id="{DEB9B50F-0BE7-42E0-B8D8-A2AE58B6F613}"/>
              </a:ext>
            </a:extLst>
          </p:cNvPr>
          <p:cNvCxnSpPr>
            <a:stCxn id="13" idx="3"/>
            <a:endCxn id="14" idx="1"/>
          </p:cNvCxnSpPr>
          <p:nvPr/>
        </p:nvCxnSpPr>
        <p:spPr>
          <a:xfrm>
            <a:off x="4991101" y="2641599"/>
            <a:ext cx="836674" cy="16501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线箭头连接符 27">
            <a:extLst>
              <a:ext uri="{FF2B5EF4-FFF2-40B4-BE49-F238E27FC236}">
                <a16:creationId xmlns:a16="http://schemas.microsoft.com/office/drawing/2014/main" id="{119387CF-2776-40E9-AC30-C79F0EFAC5EB}"/>
              </a:ext>
            </a:extLst>
          </p:cNvPr>
          <p:cNvCxnSpPr>
            <a:stCxn id="15" idx="3"/>
            <a:endCxn id="16" idx="1"/>
          </p:cNvCxnSpPr>
          <p:nvPr/>
        </p:nvCxnSpPr>
        <p:spPr>
          <a:xfrm flipV="1">
            <a:off x="8609077" y="2681135"/>
            <a:ext cx="1196338" cy="161057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文本框 10">
            <a:extLst>
              <a:ext uri="{FF2B5EF4-FFF2-40B4-BE49-F238E27FC236}">
                <a16:creationId xmlns:a16="http://schemas.microsoft.com/office/drawing/2014/main" id="{9E456474-8BE5-4F42-94AB-EAF0C8DA9301}"/>
              </a:ext>
            </a:extLst>
          </p:cNvPr>
          <p:cNvSpPr txBox="1"/>
          <p:nvPr/>
        </p:nvSpPr>
        <p:spPr>
          <a:xfrm>
            <a:off x="1505713" y="1317979"/>
            <a:ext cx="777241"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dirty="0">
                <a:solidFill>
                  <a:schemeClr val="bg2">
                    <a:lumMod val="50000"/>
                  </a:schemeClr>
                </a:solidFill>
              </a:rPr>
              <a:t>Time</a:t>
            </a:r>
            <a:endParaRPr kumimoji="1" lang="zh-CN" altLang="en-US" dirty="0">
              <a:solidFill>
                <a:schemeClr val="bg2">
                  <a:lumMod val="50000"/>
                </a:schemeClr>
              </a:solidFill>
            </a:endParaRPr>
          </a:p>
        </p:txBody>
      </p:sp>
    </p:spTree>
    <p:extLst>
      <p:ext uri="{BB962C8B-B14F-4D97-AF65-F5344CB8AC3E}">
        <p14:creationId xmlns:p14="http://schemas.microsoft.com/office/powerpoint/2010/main" val="314220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299 4.81481E-6 L 0.29375 0.00462 " pathEditMode="relative" ptsTypes="AA">
                                      <p:cBhvr>
                                        <p:cTn id="6" dur="20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2: </a:t>
            </a:r>
            <a:r>
              <a:rPr lang="en-US" altLang="zh-CN" sz="4000" dirty="0" err="1"/>
              <a:t>Cacheline</a:t>
            </a:r>
            <a:r>
              <a:rPr lang="en-US" altLang="zh-CN" sz="4000" dirty="0"/>
              <a:t> Consolidation</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20" name="直线箭头连接符 16">
            <a:extLst>
              <a:ext uri="{FF2B5EF4-FFF2-40B4-BE49-F238E27FC236}">
                <a16:creationId xmlns:a16="http://schemas.microsoft.com/office/drawing/2014/main" id="{5445010E-0A3A-4FE8-8239-223B5121DA6B}"/>
              </a:ext>
            </a:extLst>
          </p:cNvPr>
          <p:cNvCxnSpPr>
            <a:cxnSpLocks/>
          </p:cNvCxnSpPr>
          <p:nvPr/>
        </p:nvCxnSpPr>
        <p:spPr>
          <a:xfrm>
            <a:off x="700594" y="2893344"/>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直线箭头连接符 17">
            <a:extLst>
              <a:ext uri="{FF2B5EF4-FFF2-40B4-BE49-F238E27FC236}">
                <a16:creationId xmlns:a16="http://schemas.microsoft.com/office/drawing/2014/main" id="{20D85B6C-1C78-4399-A628-E7D460DF0197}"/>
              </a:ext>
            </a:extLst>
          </p:cNvPr>
          <p:cNvCxnSpPr>
            <a:cxnSpLocks/>
          </p:cNvCxnSpPr>
          <p:nvPr/>
        </p:nvCxnSpPr>
        <p:spPr>
          <a:xfrm>
            <a:off x="700594" y="4277712"/>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2" name="矩形 21">
            <a:extLst>
              <a:ext uri="{FF2B5EF4-FFF2-40B4-BE49-F238E27FC236}">
                <a16:creationId xmlns:a16="http://schemas.microsoft.com/office/drawing/2014/main" id="{E58ADE03-3E00-42ED-BEE2-E17E89178EB7}"/>
              </a:ext>
            </a:extLst>
          </p:cNvPr>
          <p:cNvSpPr/>
          <p:nvPr/>
        </p:nvSpPr>
        <p:spPr>
          <a:xfrm>
            <a:off x="3321873" y="3062222"/>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Read</a:t>
            </a:r>
          </a:p>
          <a:p>
            <a:pPr algn="ctr"/>
            <a:r>
              <a:rPr kumimoji="1" lang="en-US" altLang="zh-CN" dirty="0"/>
              <a:t>SMP</a:t>
            </a:r>
          </a:p>
          <a:p>
            <a:pPr algn="ctr"/>
            <a:r>
              <a:rPr kumimoji="1" lang="en-US" altLang="zh-CN" dirty="0"/>
              <a:t>request</a:t>
            </a:r>
            <a:endParaRPr kumimoji="1" lang="zh-CN" altLang="en-US" dirty="0"/>
          </a:p>
        </p:txBody>
      </p:sp>
      <p:sp>
        <p:nvSpPr>
          <p:cNvPr id="23" name="矩形 22">
            <a:extLst>
              <a:ext uri="{FF2B5EF4-FFF2-40B4-BE49-F238E27FC236}">
                <a16:creationId xmlns:a16="http://schemas.microsoft.com/office/drawing/2014/main" id="{87E81B6E-5E31-4278-A8B4-1897090AA562}"/>
              </a:ext>
            </a:extLst>
          </p:cNvPr>
          <p:cNvSpPr/>
          <p:nvPr/>
        </p:nvSpPr>
        <p:spPr>
          <a:xfrm>
            <a:off x="2172014" y="1644720"/>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a:t>
            </a:r>
          </a:p>
          <a:p>
            <a:pPr algn="ctr"/>
            <a:r>
              <a:rPr kumimoji="1" lang="en-US" altLang="zh-CN" dirty="0"/>
              <a:t>IRQ</a:t>
            </a:r>
          </a:p>
          <a:p>
            <a:pPr algn="ctr"/>
            <a:r>
              <a:rPr kumimoji="1" lang="en-US" altLang="zh-CN" dirty="0"/>
              <a:t>handler</a:t>
            </a:r>
            <a:endParaRPr kumimoji="1" lang="zh-CN" altLang="en-US" dirty="0"/>
          </a:p>
        </p:txBody>
      </p:sp>
      <p:sp>
        <p:nvSpPr>
          <p:cNvPr id="24" name="矩形 23">
            <a:extLst>
              <a:ext uri="{FF2B5EF4-FFF2-40B4-BE49-F238E27FC236}">
                <a16:creationId xmlns:a16="http://schemas.microsoft.com/office/drawing/2014/main" id="{C04AEC34-2FB3-4181-B655-E4BF8B2EEAB0}"/>
              </a:ext>
            </a:extLst>
          </p:cNvPr>
          <p:cNvSpPr/>
          <p:nvPr/>
        </p:nvSpPr>
        <p:spPr>
          <a:xfrm>
            <a:off x="4471732" y="4520105"/>
            <a:ext cx="1191006"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Read</a:t>
            </a:r>
          </a:p>
          <a:p>
            <a:pPr algn="ctr"/>
            <a:r>
              <a:rPr kumimoji="1" lang="en-US" altLang="zh-CN" dirty="0"/>
              <a:t>shootdown</a:t>
            </a:r>
          </a:p>
          <a:p>
            <a:pPr algn="ctr"/>
            <a:r>
              <a:rPr kumimoji="1" lang="en-US" altLang="zh-CN" dirty="0"/>
              <a:t>request</a:t>
            </a:r>
            <a:endParaRPr kumimoji="1" lang="zh-CN" altLang="en-US" dirty="0"/>
          </a:p>
        </p:txBody>
      </p:sp>
      <p:sp>
        <p:nvSpPr>
          <p:cNvPr id="25" name="矩形 24">
            <a:extLst>
              <a:ext uri="{FF2B5EF4-FFF2-40B4-BE49-F238E27FC236}">
                <a16:creationId xmlns:a16="http://schemas.microsoft.com/office/drawing/2014/main" id="{83184A89-26E4-4D59-8735-01AA2A663E30}"/>
              </a:ext>
            </a:extLst>
          </p:cNvPr>
          <p:cNvSpPr/>
          <p:nvPr/>
        </p:nvSpPr>
        <p:spPr>
          <a:xfrm>
            <a:off x="5721792" y="4520105"/>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Flush</a:t>
            </a:r>
          </a:p>
          <a:p>
            <a:pPr algn="ctr"/>
            <a:r>
              <a:rPr kumimoji="1" lang="en-US" altLang="zh-CN" dirty="0"/>
              <a:t>kernel</a:t>
            </a:r>
          </a:p>
          <a:p>
            <a:pPr algn="ctr"/>
            <a:r>
              <a:rPr kumimoji="1" lang="en-US" altLang="zh-CN" dirty="0"/>
              <a:t>space</a:t>
            </a:r>
            <a:endParaRPr kumimoji="1" lang="zh-CN" altLang="en-US" dirty="0"/>
          </a:p>
        </p:txBody>
      </p:sp>
      <p:sp>
        <p:nvSpPr>
          <p:cNvPr id="26" name="矩形 25">
            <a:extLst>
              <a:ext uri="{FF2B5EF4-FFF2-40B4-BE49-F238E27FC236}">
                <a16:creationId xmlns:a16="http://schemas.microsoft.com/office/drawing/2014/main" id="{5D8C13EB-9C7D-4E19-8CD7-BAFAEF611AEC}"/>
              </a:ext>
            </a:extLst>
          </p:cNvPr>
          <p:cNvSpPr/>
          <p:nvPr/>
        </p:nvSpPr>
        <p:spPr>
          <a:xfrm>
            <a:off x="6930705" y="4520105"/>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Flush</a:t>
            </a:r>
          </a:p>
          <a:p>
            <a:pPr algn="ctr"/>
            <a:r>
              <a:rPr kumimoji="1" lang="en-US" altLang="zh-CN" dirty="0">
                <a:solidFill>
                  <a:schemeClr val="tx1"/>
                </a:solidFill>
                <a:hlinkClick r:id="rId3" action="ppaction://hlinksldjump">
                  <a:extLst>
                    <a:ext uri="{A12FA001-AC4F-418D-AE19-62706E023703}">
                      <ahyp:hlinkClr xmlns:ahyp="http://schemas.microsoft.com/office/drawing/2018/hyperlinkcolor" val="tx"/>
                    </a:ext>
                  </a:extLst>
                </a:hlinkClick>
              </a:rPr>
              <a:t>user</a:t>
            </a:r>
          </a:p>
          <a:p>
            <a:pPr algn="ctr"/>
            <a:r>
              <a:rPr kumimoji="1" lang="en-US" altLang="zh-CN" dirty="0">
                <a:solidFill>
                  <a:schemeClr val="tx1"/>
                </a:solidFill>
                <a:hlinkClick r:id="rId3" action="ppaction://hlinksldjump">
                  <a:extLst>
                    <a:ext uri="{A12FA001-AC4F-418D-AE19-62706E023703}">
                      <ahyp:hlinkClr xmlns:ahyp="http://schemas.microsoft.com/office/drawing/2018/hyperlinkcolor" val="tx"/>
                    </a:ext>
                  </a:extLst>
                </a:hlinkClick>
              </a:rPr>
              <a:t>space</a:t>
            </a:r>
            <a:endParaRPr kumimoji="1" lang="zh-CN" altLang="en-US" dirty="0">
              <a:solidFill>
                <a:schemeClr val="tx1"/>
              </a:solidFill>
            </a:endParaRPr>
          </a:p>
        </p:txBody>
      </p:sp>
      <p:sp>
        <p:nvSpPr>
          <p:cNvPr id="27" name="矩形 26">
            <a:extLst>
              <a:ext uri="{FF2B5EF4-FFF2-40B4-BE49-F238E27FC236}">
                <a16:creationId xmlns:a16="http://schemas.microsoft.com/office/drawing/2014/main" id="{D1410B71-9A08-4456-8147-FD6D95FC69B1}"/>
              </a:ext>
            </a:extLst>
          </p:cNvPr>
          <p:cNvSpPr/>
          <p:nvPr/>
        </p:nvSpPr>
        <p:spPr>
          <a:xfrm>
            <a:off x="8121714" y="3062222"/>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ack</a:t>
            </a:r>
          </a:p>
          <a:p>
            <a:pPr algn="ctr"/>
            <a:r>
              <a:rPr kumimoji="1" lang="en-US" altLang="zh-CN" dirty="0"/>
              <a:t>SMP</a:t>
            </a:r>
          </a:p>
          <a:p>
            <a:pPr algn="ctr"/>
            <a:r>
              <a:rPr kumimoji="1" lang="en-US" altLang="zh-CN" dirty="0"/>
              <a:t>request</a:t>
            </a:r>
            <a:endParaRPr kumimoji="1" lang="zh-CN" altLang="en-US" dirty="0"/>
          </a:p>
        </p:txBody>
      </p:sp>
      <p:sp>
        <p:nvSpPr>
          <p:cNvPr id="28" name="矩形 27">
            <a:extLst>
              <a:ext uri="{FF2B5EF4-FFF2-40B4-BE49-F238E27FC236}">
                <a16:creationId xmlns:a16="http://schemas.microsoft.com/office/drawing/2014/main" id="{007A69E2-6C70-492D-B5E1-1DFB87E24662}"/>
              </a:ext>
            </a:extLst>
          </p:cNvPr>
          <p:cNvSpPr/>
          <p:nvPr/>
        </p:nvSpPr>
        <p:spPr>
          <a:xfrm>
            <a:off x="9271573" y="1645330"/>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Return</a:t>
            </a:r>
          </a:p>
          <a:p>
            <a:pPr algn="ctr"/>
            <a:r>
              <a:rPr kumimoji="1" lang="en-US" altLang="zh-CN" dirty="0"/>
              <a:t>to</a:t>
            </a:r>
          </a:p>
          <a:p>
            <a:pPr algn="ctr"/>
            <a:r>
              <a:rPr kumimoji="1" lang="en-US" altLang="zh-CN" dirty="0"/>
              <a:t>user</a:t>
            </a:r>
            <a:endParaRPr kumimoji="1" lang="zh-CN" altLang="en-US" dirty="0"/>
          </a:p>
        </p:txBody>
      </p:sp>
      <p:sp>
        <p:nvSpPr>
          <p:cNvPr id="29" name="文本框 28">
            <a:extLst>
              <a:ext uri="{FF2B5EF4-FFF2-40B4-BE49-F238E27FC236}">
                <a16:creationId xmlns:a16="http://schemas.microsoft.com/office/drawing/2014/main" id="{7E9B1F50-F611-4867-9882-7913547D8E3C}"/>
              </a:ext>
            </a:extLst>
          </p:cNvPr>
          <p:cNvSpPr txBox="1"/>
          <p:nvPr/>
        </p:nvSpPr>
        <p:spPr>
          <a:xfrm>
            <a:off x="444546" y="1971560"/>
            <a:ext cx="982961" cy="523220"/>
          </a:xfrm>
          <a:prstGeom prst="rect">
            <a:avLst/>
          </a:prstGeom>
          <a:noFill/>
        </p:spPr>
        <p:txBody>
          <a:bodyPr wrap="none" rtlCol="0">
            <a:spAutoFit/>
          </a:bodyPr>
          <a:lstStyle/>
          <a:p>
            <a:r>
              <a:rPr kumimoji="1" lang="en-US" altLang="zh-CN" sz="2800" dirty="0">
                <a:solidFill>
                  <a:schemeClr val="tx1">
                    <a:lumMod val="65000"/>
                    <a:lumOff val="35000"/>
                  </a:schemeClr>
                </a:solidFill>
              </a:rPr>
              <a:t>Entry</a:t>
            </a:r>
            <a:endParaRPr kumimoji="1" lang="zh-CN" altLang="en-US" sz="2800" dirty="0">
              <a:solidFill>
                <a:schemeClr val="tx1">
                  <a:lumMod val="65000"/>
                  <a:lumOff val="35000"/>
                </a:schemeClr>
              </a:solidFill>
            </a:endParaRPr>
          </a:p>
        </p:txBody>
      </p:sp>
      <p:sp>
        <p:nvSpPr>
          <p:cNvPr id="30" name="文本框 29">
            <a:extLst>
              <a:ext uri="{FF2B5EF4-FFF2-40B4-BE49-F238E27FC236}">
                <a16:creationId xmlns:a16="http://schemas.microsoft.com/office/drawing/2014/main" id="{B7C52CC3-3892-4522-9A32-676D4EDDC792}"/>
              </a:ext>
            </a:extLst>
          </p:cNvPr>
          <p:cNvSpPr txBox="1"/>
          <p:nvPr/>
        </p:nvSpPr>
        <p:spPr>
          <a:xfrm>
            <a:off x="465384" y="3429000"/>
            <a:ext cx="904415" cy="523220"/>
          </a:xfrm>
          <a:prstGeom prst="rect">
            <a:avLst/>
          </a:prstGeom>
          <a:noFill/>
        </p:spPr>
        <p:txBody>
          <a:bodyPr wrap="none" rtlCol="0">
            <a:spAutoFit/>
          </a:bodyPr>
          <a:lstStyle/>
          <a:p>
            <a:r>
              <a:rPr kumimoji="1" lang="en-US" altLang="zh-CN" sz="2800" dirty="0">
                <a:solidFill>
                  <a:schemeClr val="tx1">
                    <a:lumMod val="65000"/>
                    <a:lumOff val="35000"/>
                  </a:schemeClr>
                </a:solidFill>
              </a:rPr>
              <a:t>SMP</a:t>
            </a:r>
            <a:endParaRPr kumimoji="1" lang="zh-CN" altLang="en-US" sz="2800" dirty="0">
              <a:solidFill>
                <a:schemeClr val="tx1">
                  <a:lumMod val="65000"/>
                  <a:lumOff val="35000"/>
                </a:schemeClr>
              </a:solidFill>
            </a:endParaRPr>
          </a:p>
        </p:txBody>
      </p:sp>
      <p:sp>
        <p:nvSpPr>
          <p:cNvPr id="31" name="文本框 30">
            <a:extLst>
              <a:ext uri="{FF2B5EF4-FFF2-40B4-BE49-F238E27FC236}">
                <a16:creationId xmlns:a16="http://schemas.microsoft.com/office/drawing/2014/main" id="{E16B4DA1-2048-4F0A-9470-0164EEB0A5D6}"/>
              </a:ext>
            </a:extLst>
          </p:cNvPr>
          <p:cNvSpPr txBox="1"/>
          <p:nvPr/>
        </p:nvSpPr>
        <p:spPr>
          <a:xfrm>
            <a:off x="486222" y="4886440"/>
            <a:ext cx="862737" cy="523220"/>
          </a:xfrm>
          <a:prstGeom prst="rect">
            <a:avLst/>
          </a:prstGeom>
          <a:noFill/>
        </p:spPr>
        <p:txBody>
          <a:bodyPr wrap="none" rtlCol="0">
            <a:spAutoFit/>
          </a:bodyPr>
          <a:lstStyle/>
          <a:p>
            <a:r>
              <a:rPr kumimoji="1" lang="en-US" altLang="zh-CN" sz="2800" dirty="0">
                <a:solidFill>
                  <a:schemeClr val="tx1">
                    <a:lumMod val="65000"/>
                    <a:lumOff val="35000"/>
                  </a:schemeClr>
                </a:solidFill>
              </a:rPr>
              <a:t>TLB</a:t>
            </a:r>
            <a:endParaRPr kumimoji="1" lang="zh-CN" altLang="en-US" sz="2800" dirty="0">
              <a:solidFill>
                <a:schemeClr val="tx1">
                  <a:lumMod val="65000"/>
                  <a:lumOff val="35000"/>
                </a:schemeClr>
              </a:solidFill>
            </a:endParaRPr>
          </a:p>
        </p:txBody>
      </p:sp>
      <p:sp>
        <p:nvSpPr>
          <p:cNvPr id="6" name="右大括号 5">
            <a:extLst>
              <a:ext uri="{FF2B5EF4-FFF2-40B4-BE49-F238E27FC236}">
                <a16:creationId xmlns:a16="http://schemas.microsoft.com/office/drawing/2014/main" id="{283A4472-C43D-40E2-B51A-E2ACE4C61187}"/>
              </a:ext>
            </a:extLst>
          </p:cNvPr>
          <p:cNvSpPr/>
          <p:nvPr/>
        </p:nvSpPr>
        <p:spPr>
          <a:xfrm rot="5400000">
            <a:off x="6718614" y="4690796"/>
            <a:ext cx="365127" cy="2358772"/>
          </a:xfrm>
          <a:prstGeom prst="rightBrace">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zh-CN" altLang="en-US"/>
          </a:p>
        </p:txBody>
      </p:sp>
      <p:sp>
        <p:nvSpPr>
          <p:cNvPr id="36" name="文本框 35">
            <a:extLst>
              <a:ext uri="{FF2B5EF4-FFF2-40B4-BE49-F238E27FC236}">
                <a16:creationId xmlns:a16="http://schemas.microsoft.com/office/drawing/2014/main" id="{96787090-F62D-4AB0-B7CE-2077387AB4D6}"/>
              </a:ext>
            </a:extLst>
          </p:cNvPr>
          <p:cNvSpPr txBox="1"/>
          <p:nvPr/>
        </p:nvSpPr>
        <p:spPr>
          <a:xfrm>
            <a:off x="5869997" y="5987018"/>
            <a:ext cx="2062359" cy="369332"/>
          </a:xfrm>
          <a:prstGeom prst="rect">
            <a:avLst/>
          </a:prstGeom>
          <a:noFill/>
        </p:spPr>
        <p:txBody>
          <a:bodyPr wrap="none" rtlCol="0">
            <a:spAutoFit/>
          </a:bodyPr>
          <a:lstStyle/>
          <a:p>
            <a:r>
              <a:rPr kumimoji="1" lang="en-US" altLang="zh-CN" dirty="0"/>
              <a:t>Page Table Isolation</a:t>
            </a:r>
            <a:endParaRPr kumimoji="1" lang="zh-CN" altLang="en-US" dirty="0"/>
          </a:p>
        </p:txBody>
      </p:sp>
    </p:spTree>
    <p:extLst>
      <p:ext uri="{BB962C8B-B14F-4D97-AF65-F5344CB8AC3E}">
        <p14:creationId xmlns:p14="http://schemas.microsoft.com/office/powerpoint/2010/main" val="3281213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标题 1"/>
          <p:cNvSpPr>
            <a:spLocks noGrp="1"/>
          </p:cNvSpPr>
          <p:nvPr>
            <p:ph type="title"/>
            <p:custDataLst>
              <p:tags r:id="rId1"/>
            </p:custDataLst>
          </p:nvPr>
        </p:nvSpPr>
        <p:spPr/>
        <p:txBody>
          <a:bodyPr>
            <a:normAutofit/>
          </a:bodyPr>
          <a:lstStyle/>
          <a:p>
            <a:r>
              <a:rPr lang="en-US" altLang="zh-CN" sz="4000" dirty="0"/>
              <a:t>Optimization 2: </a:t>
            </a:r>
            <a:r>
              <a:rPr lang="en-US" altLang="zh-CN" sz="4000" dirty="0" err="1"/>
              <a:t>Cacheline</a:t>
            </a:r>
            <a:r>
              <a:rPr lang="en-US" altLang="zh-CN" sz="4000" dirty="0"/>
              <a:t> Consolidation</a:t>
            </a:r>
            <a:endParaRPr lang="en-US" altLang="zh-CN" dirty="0"/>
          </a:p>
        </p:txBody>
      </p:sp>
      <p:sp>
        <p:nvSpPr>
          <p:cNvPr id="4" name="PA-DatePlaceholder 3"/>
          <p:cNvSpPr>
            <a:spLocks noGrp="1"/>
          </p:cNvSpPr>
          <p:nvPr>
            <p:ph type="dt" sz="half" idx="10"/>
            <p:custDataLst>
              <p:tags r:id="rId2"/>
            </p:custDataLst>
          </p:nvPr>
        </p:nvSpPr>
        <p:spPr/>
        <p:txBody>
          <a:bodyPr/>
          <a:lstStyle/>
          <a:p>
            <a:fld id="{0439C099-8673-48F8-A45A-DC7D246BC1B7}" type="datetime1">
              <a:rPr lang="zh-CN" altLang="en-US" smtClean="0"/>
              <a:t>2020/10/28</a:t>
            </a:fld>
            <a:endParaRPr lang="zh-CN" altLang="en-US"/>
          </a:p>
        </p:txBody>
      </p:sp>
      <p:cxnSp>
        <p:nvCxnSpPr>
          <p:cNvPr id="18" name="PA-直线箭头连接符 16">
            <a:extLst>
              <a:ext uri="{FF2B5EF4-FFF2-40B4-BE49-F238E27FC236}">
                <a16:creationId xmlns:a16="http://schemas.microsoft.com/office/drawing/2014/main" id="{F4CBAF96-6F13-463D-B5F9-B41DA0FF06E0}"/>
              </a:ext>
            </a:extLst>
          </p:cNvPr>
          <p:cNvCxnSpPr>
            <a:cxnSpLocks/>
          </p:cNvCxnSpPr>
          <p:nvPr>
            <p:custDataLst>
              <p:tags r:id="rId3"/>
            </p:custDataLst>
          </p:nvPr>
        </p:nvCxnSpPr>
        <p:spPr>
          <a:xfrm>
            <a:off x="812207" y="2854906"/>
            <a:ext cx="1085697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PA-直线箭头连接符 17">
            <a:extLst>
              <a:ext uri="{FF2B5EF4-FFF2-40B4-BE49-F238E27FC236}">
                <a16:creationId xmlns:a16="http://schemas.microsoft.com/office/drawing/2014/main" id="{44171B48-36D0-4AA1-AE96-E8FA82318E5C}"/>
              </a:ext>
            </a:extLst>
          </p:cNvPr>
          <p:cNvCxnSpPr>
            <a:cxnSpLocks/>
          </p:cNvCxnSpPr>
          <p:nvPr>
            <p:custDataLst>
              <p:tags r:id="rId4"/>
            </p:custDataLst>
          </p:nvPr>
        </p:nvCxnSpPr>
        <p:spPr>
          <a:xfrm>
            <a:off x="812207" y="4239274"/>
            <a:ext cx="1085697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2" name="PA-矩形 31">
            <a:extLst>
              <a:ext uri="{FF2B5EF4-FFF2-40B4-BE49-F238E27FC236}">
                <a16:creationId xmlns:a16="http://schemas.microsoft.com/office/drawing/2014/main" id="{72D36243-DA7D-4D08-915F-107FD70B34CA}"/>
              </a:ext>
            </a:extLst>
          </p:cNvPr>
          <p:cNvSpPr/>
          <p:nvPr>
            <p:custDataLst>
              <p:tags r:id="rId5"/>
            </p:custDataLst>
          </p:nvPr>
        </p:nvSpPr>
        <p:spPr>
          <a:xfrm>
            <a:off x="3311566" y="3023784"/>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Read</a:t>
            </a:r>
          </a:p>
          <a:p>
            <a:pPr algn="ctr"/>
            <a:r>
              <a:rPr kumimoji="1" lang="en-US" altLang="zh-CN" dirty="0"/>
              <a:t>SMP</a:t>
            </a:r>
          </a:p>
          <a:p>
            <a:pPr algn="ctr"/>
            <a:r>
              <a:rPr kumimoji="1" lang="en-US" altLang="zh-CN" dirty="0"/>
              <a:t>request</a:t>
            </a:r>
            <a:endParaRPr kumimoji="1" lang="zh-CN" altLang="en-US" dirty="0"/>
          </a:p>
        </p:txBody>
      </p:sp>
      <p:sp>
        <p:nvSpPr>
          <p:cNvPr id="33" name="PA-矩形 32">
            <a:extLst>
              <a:ext uri="{FF2B5EF4-FFF2-40B4-BE49-F238E27FC236}">
                <a16:creationId xmlns:a16="http://schemas.microsoft.com/office/drawing/2014/main" id="{D07FEBD9-B801-48CC-B8C7-42992848C8BD}"/>
              </a:ext>
            </a:extLst>
          </p:cNvPr>
          <p:cNvSpPr/>
          <p:nvPr>
            <p:custDataLst>
              <p:tags r:id="rId6"/>
            </p:custDataLst>
          </p:nvPr>
        </p:nvSpPr>
        <p:spPr>
          <a:xfrm>
            <a:off x="2161707" y="1606282"/>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TLB</a:t>
            </a:r>
          </a:p>
          <a:p>
            <a:pPr algn="ctr"/>
            <a:r>
              <a:rPr kumimoji="1" lang="en-US" altLang="zh-CN" dirty="0">
                <a:solidFill>
                  <a:schemeClr val="bg2"/>
                </a:solidFill>
              </a:rPr>
              <a:t>IRQ</a:t>
            </a:r>
          </a:p>
          <a:p>
            <a:pPr algn="ctr"/>
            <a:r>
              <a:rPr kumimoji="1" lang="en-US" altLang="zh-CN" dirty="0">
                <a:solidFill>
                  <a:schemeClr val="bg2"/>
                </a:solidFill>
              </a:rPr>
              <a:t>handler</a:t>
            </a:r>
            <a:endParaRPr kumimoji="1" lang="zh-CN" altLang="en-US" dirty="0">
              <a:solidFill>
                <a:schemeClr val="bg2"/>
              </a:solidFill>
            </a:endParaRPr>
          </a:p>
        </p:txBody>
      </p:sp>
      <p:sp>
        <p:nvSpPr>
          <p:cNvPr id="34" name="PA-矩形 33">
            <a:extLst>
              <a:ext uri="{FF2B5EF4-FFF2-40B4-BE49-F238E27FC236}">
                <a16:creationId xmlns:a16="http://schemas.microsoft.com/office/drawing/2014/main" id="{EBF1B217-45C9-4C5C-86A9-9EC3436201F1}"/>
              </a:ext>
            </a:extLst>
          </p:cNvPr>
          <p:cNvSpPr/>
          <p:nvPr>
            <p:custDataLst>
              <p:tags r:id="rId7"/>
            </p:custDataLst>
          </p:nvPr>
        </p:nvSpPr>
        <p:spPr>
          <a:xfrm>
            <a:off x="4461425" y="4481667"/>
            <a:ext cx="1191006"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Read</a:t>
            </a:r>
          </a:p>
          <a:p>
            <a:pPr algn="ctr"/>
            <a:r>
              <a:rPr kumimoji="1" lang="en-US" altLang="zh-CN" dirty="0"/>
              <a:t>shootdown</a:t>
            </a:r>
          </a:p>
          <a:p>
            <a:pPr algn="ctr"/>
            <a:r>
              <a:rPr kumimoji="1" lang="en-US" altLang="zh-CN" dirty="0"/>
              <a:t>request</a:t>
            </a:r>
            <a:endParaRPr kumimoji="1" lang="zh-CN" altLang="en-US" dirty="0"/>
          </a:p>
        </p:txBody>
      </p:sp>
      <p:sp>
        <p:nvSpPr>
          <p:cNvPr id="35" name="PA-矩形 34">
            <a:extLst>
              <a:ext uri="{FF2B5EF4-FFF2-40B4-BE49-F238E27FC236}">
                <a16:creationId xmlns:a16="http://schemas.microsoft.com/office/drawing/2014/main" id="{9B71D90C-26AE-4026-9553-54ABFFD9E443}"/>
              </a:ext>
            </a:extLst>
          </p:cNvPr>
          <p:cNvSpPr/>
          <p:nvPr>
            <p:custDataLst>
              <p:tags r:id="rId8"/>
            </p:custDataLst>
          </p:nvPr>
        </p:nvSpPr>
        <p:spPr>
          <a:xfrm>
            <a:off x="5711485" y="4481667"/>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Flush</a:t>
            </a:r>
          </a:p>
          <a:p>
            <a:pPr algn="ctr"/>
            <a:r>
              <a:rPr kumimoji="1" lang="en-US" altLang="zh-CN" dirty="0">
                <a:solidFill>
                  <a:schemeClr val="bg2"/>
                </a:solidFill>
              </a:rPr>
              <a:t>kernel</a:t>
            </a:r>
          </a:p>
          <a:p>
            <a:pPr algn="ctr"/>
            <a:r>
              <a:rPr kumimoji="1" lang="en-US" altLang="zh-CN" dirty="0">
                <a:solidFill>
                  <a:schemeClr val="bg2"/>
                </a:solidFill>
              </a:rPr>
              <a:t>space</a:t>
            </a:r>
            <a:endParaRPr kumimoji="1" lang="zh-CN" altLang="en-US" dirty="0">
              <a:solidFill>
                <a:schemeClr val="bg2"/>
              </a:solidFill>
            </a:endParaRPr>
          </a:p>
        </p:txBody>
      </p:sp>
      <p:sp>
        <p:nvSpPr>
          <p:cNvPr id="37" name="PA-矩形 36">
            <a:extLst>
              <a:ext uri="{FF2B5EF4-FFF2-40B4-BE49-F238E27FC236}">
                <a16:creationId xmlns:a16="http://schemas.microsoft.com/office/drawing/2014/main" id="{73847893-A9BA-4E4C-8670-0EE76645FE81}"/>
              </a:ext>
            </a:extLst>
          </p:cNvPr>
          <p:cNvSpPr/>
          <p:nvPr>
            <p:custDataLst>
              <p:tags r:id="rId9"/>
            </p:custDataLst>
          </p:nvPr>
        </p:nvSpPr>
        <p:spPr>
          <a:xfrm>
            <a:off x="6920398" y="4481667"/>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Flush</a:t>
            </a:r>
          </a:p>
          <a:p>
            <a:pPr algn="ctr"/>
            <a:r>
              <a:rPr kumimoji="1" lang="en-US" altLang="zh-CN" dirty="0">
                <a:solidFill>
                  <a:schemeClr val="bg2"/>
                </a:solidFill>
              </a:rPr>
              <a:t>user</a:t>
            </a:r>
          </a:p>
          <a:p>
            <a:pPr algn="ctr"/>
            <a:r>
              <a:rPr kumimoji="1" lang="en-US" altLang="zh-CN" dirty="0">
                <a:solidFill>
                  <a:schemeClr val="bg2"/>
                </a:solidFill>
              </a:rPr>
              <a:t>space</a:t>
            </a:r>
            <a:endParaRPr kumimoji="1" lang="zh-CN" altLang="en-US" dirty="0">
              <a:solidFill>
                <a:schemeClr val="bg2"/>
              </a:solidFill>
            </a:endParaRPr>
          </a:p>
        </p:txBody>
      </p:sp>
      <p:sp>
        <p:nvSpPr>
          <p:cNvPr id="38" name="PA-矩形 37">
            <a:extLst>
              <a:ext uri="{FF2B5EF4-FFF2-40B4-BE49-F238E27FC236}">
                <a16:creationId xmlns:a16="http://schemas.microsoft.com/office/drawing/2014/main" id="{AD0600FE-BD03-4C2F-BC9B-C2D11EA7FEB8}"/>
              </a:ext>
            </a:extLst>
          </p:cNvPr>
          <p:cNvSpPr/>
          <p:nvPr>
            <p:custDataLst>
              <p:tags r:id="rId10"/>
            </p:custDataLst>
          </p:nvPr>
        </p:nvSpPr>
        <p:spPr>
          <a:xfrm>
            <a:off x="8111407" y="3023784"/>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ack</a:t>
            </a:r>
          </a:p>
          <a:p>
            <a:pPr algn="ctr"/>
            <a:r>
              <a:rPr kumimoji="1" lang="en-US" altLang="zh-CN" dirty="0"/>
              <a:t>SMP</a:t>
            </a:r>
          </a:p>
          <a:p>
            <a:pPr algn="ctr"/>
            <a:r>
              <a:rPr kumimoji="1" lang="en-US" altLang="zh-CN" dirty="0"/>
              <a:t>request</a:t>
            </a:r>
            <a:endParaRPr kumimoji="1" lang="zh-CN" altLang="en-US" dirty="0"/>
          </a:p>
        </p:txBody>
      </p:sp>
      <p:sp>
        <p:nvSpPr>
          <p:cNvPr id="39" name="PA-矩形 38">
            <a:extLst>
              <a:ext uri="{FF2B5EF4-FFF2-40B4-BE49-F238E27FC236}">
                <a16:creationId xmlns:a16="http://schemas.microsoft.com/office/drawing/2014/main" id="{D5C8AA26-1B46-4E38-971C-8E5D76E4FBA9}"/>
              </a:ext>
            </a:extLst>
          </p:cNvPr>
          <p:cNvSpPr/>
          <p:nvPr>
            <p:custDataLst>
              <p:tags r:id="rId11"/>
            </p:custDataLst>
          </p:nvPr>
        </p:nvSpPr>
        <p:spPr>
          <a:xfrm>
            <a:off x="9261266" y="1606892"/>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Return</a:t>
            </a:r>
          </a:p>
          <a:p>
            <a:pPr algn="ctr"/>
            <a:r>
              <a:rPr kumimoji="1" lang="en-US" altLang="zh-CN" dirty="0">
                <a:solidFill>
                  <a:schemeClr val="bg2"/>
                </a:solidFill>
              </a:rPr>
              <a:t>to</a:t>
            </a:r>
          </a:p>
          <a:p>
            <a:pPr algn="ctr"/>
            <a:r>
              <a:rPr kumimoji="1" lang="en-US" altLang="zh-CN" dirty="0">
                <a:solidFill>
                  <a:schemeClr val="bg2"/>
                </a:solidFill>
              </a:rPr>
              <a:t>user</a:t>
            </a:r>
            <a:endParaRPr kumimoji="1" lang="zh-CN" altLang="en-US" dirty="0">
              <a:solidFill>
                <a:schemeClr val="bg2"/>
              </a:solidFill>
            </a:endParaRPr>
          </a:p>
        </p:txBody>
      </p:sp>
      <p:sp>
        <p:nvSpPr>
          <p:cNvPr id="40" name="PA-矩形 39">
            <a:extLst>
              <a:ext uri="{FF2B5EF4-FFF2-40B4-BE49-F238E27FC236}">
                <a16:creationId xmlns:a16="http://schemas.microsoft.com/office/drawing/2014/main" id="{6BAA5D37-864D-420D-ADBA-6AB5A15BDB3D}"/>
              </a:ext>
            </a:extLst>
          </p:cNvPr>
          <p:cNvSpPr/>
          <p:nvPr>
            <p:custDataLst>
              <p:tags r:id="rId12"/>
            </p:custDataLst>
          </p:nvPr>
        </p:nvSpPr>
        <p:spPr>
          <a:xfrm>
            <a:off x="5542703" y="2160637"/>
            <a:ext cx="1828800" cy="51519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zh-CN" dirty="0"/>
              <a:t>SMP info</a:t>
            </a:r>
            <a:endParaRPr kumimoji="1" lang="zh-CN" altLang="en-US" dirty="0"/>
          </a:p>
        </p:txBody>
      </p:sp>
      <p:sp>
        <p:nvSpPr>
          <p:cNvPr id="41" name="PA-矩形 40">
            <a:extLst>
              <a:ext uri="{FF2B5EF4-FFF2-40B4-BE49-F238E27FC236}">
                <a16:creationId xmlns:a16="http://schemas.microsoft.com/office/drawing/2014/main" id="{480BD128-9A46-4986-AC69-954373CABE1F}"/>
              </a:ext>
            </a:extLst>
          </p:cNvPr>
          <p:cNvSpPr/>
          <p:nvPr>
            <p:custDataLst>
              <p:tags r:id="rId13"/>
            </p:custDataLst>
          </p:nvPr>
        </p:nvSpPr>
        <p:spPr>
          <a:xfrm>
            <a:off x="5542703" y="2660626"/>
            <a:ext cx="1828800" cy="51519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zh-CN" dirty="0"/>
              <a:t>TLB flush info</a:t>
            </a:r>
            <a:endParaRPr kumimoji="1" lang="zh-CN" altLang="en-US" dirty="0"/>
          </a:p>
        </p:txBody>
      </p:sp>
      <p:sp>
        <p:nvSpPr>
          <p:cNvPr id="42" name="PA-文本框 41">
            <a:extLst>
              <a:ext uri="{FF2B5EF4-FFF2-40B4-BE49-F238E27FC236}">
                <a16:creationId xmlns:a16="http://schemas.microsoft.com/office/drawing/2014/main" id="{3092B8C7-F012-4011-A8A4-0B20657A447A}"/>
              </a:ext>
            </a:extLst>
          </p:cNvPr>
          <p:cNvSpPr txBox="1"/>
          <p:nvPr>
            <p:custDataLst>
              <p:tags r:id="rId14"/>
            </p:custDataLst>
          </p:nvPr>
        </p:nvSpPr>
        <p:spPr>
          <a:xfrm>
            <a:off x="5931620" y="1778708"/>
            <a:ext cx="954107" cy="369332"/>
          </a:xfrm>
          <a:prstGeom prst="rect">
            <a:avLst/>
          </a:prstGeom>
          <a:noFill/>
        </p:spPr>
        <p:txBody>
          <a:bodyPr wrap="none" rtlCol="0">
            <a:spAutoFit/>
          </a:bodyPr>
          <a:lstStyle/>
          <a:p>
            <a:r>
              <a:rPr kumimoji="1" lang="en-US" altLang="zh-CN" dirty="0"/>
              <a:t>memory</a:t>
            </a:r>
            <a:endParaRPr kumimoji="1" lang="zh-CN" altLang="en-US" dirty="0"/>
          </a:p>
        </p:txBody>
      </p:sp>
      <p:cxnSp>
        <p:nvCxnSpPr>
          <p:cNvPr id="43" name="PA-直线箭头连接符 9">
            <a:extLst>
              <a:ext uri="{FF2B5EF4-FFF2-40B4-BE49-F238E27FC236}">
                <a16:creationId xmlns:a16="http://schemas.microsoft.com/office/drawing/2014/main" id="{BCBD3CB5-7F0F-4BA2-890B-B0AFC333CB6A}"/>
              </a:ext>
            </a:extLst>
          </p:cNvPr>
          <p:cNvCxnSpPr>
            <a:stCxn id="32" idx="3"/>
            <a:endCxn id="40" idx="1"/>
          </p:cNvCxnSpPr>
          <p:nvPr>
            <p:custDataLst>
              <p:tags r:id="rId15"/>
            </p:custDataLst>
          </p:nvPr>
        </p:nvCxnSpPr>
        <p:spPr>
          <a:xfrm flipV="1">
            <a:off x="4461425" y="2418235"/>
            <a:ext cx="1081278" cy="11403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PA-直线箭头连接符 23">
            <a:extLst>
              <a:ext uri="{FF2B5EF4-FFF2-40B4-BE49-F238E27FC236}">
                <a16:creationId xmlns:a16="http://schemas.microsoft.com/office/drawing/2014/main" id="{480C6ABF-37FA-4639-B1AC-1D1A3EEC386E}"/>
              </a:ext>
            </a:extLst>
          </p:cNvPr>
          <p:cNvCxnSpPr>
            <a:cxnSpLocks/>
            <a:stCxn id="34" idx="0"/>
            <a:endCxn id="41" idx="2"/>
          </p:cNvCxnSpPr>
          <p:nvPr>
            <p:custDataLst>
              <p:tags r:id="rId16"/>
            </p:custDataLst>
          </p:nvPr>
        </p:nvCxnSpPr>
        <p:spPr>
          <a:xfrm flipV="1">
            <a:off x="5056928" y="3175821"/>
            <a:ext cx="1400175" cy="13058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PA-直线箭头连接符 27">
            <a:extLst>
              <a:ext uri="{FF2B5EF4-FFF2-40B4-BE49-F238E27FC236}">
                <a16:creationId xmlns:a16="http://schemas.microsoft.com/office/drawing/2014/main" id="{7082983C-0039-4E90-8A66-34DED0363D66}"/>
              </a:ext>
            </a:extLst>
          </p:cNvPr>
          <p:cNvCxnSpPr>
            <a:cxnSpLocks/>
            <a:stCxn id="38" idx="1"/>
            <a:endCxn id="40" idx="3"/>
          </p:cNvCxnSpPr>
          <p:nvPr>
            <p:custDataLst>
              <p:tags r:id="rId17"/>
            </p:custDataLst>
          </p:nvPr>
        </p:nvCxnSpPr>
        <p:spPr>
          <a:xfrm flipH="1" flipV="1">
            <a:off x="7371503" y="2418235"/>
            <a:ext cx="739904" cy="11403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6" name="PA-文本框 7">
            <a:extLst>
              <a:ext uri="{FF2B5EF4-FFF2-40B4-BE49-F238E27FC236}">
                <a16:creationId xmlns:a16="http://schemas.microsoft.com/office/drawing/2014/main" id="{3750C808-C194-4947-8C92-5A830CCDF893}"/>
              </a:ext>
            </a:extLst>
          </p:cNvPr>
          <p:cNvSpPr txBox="1"/>
          <p:nvPr>
            <p:custDataLst>
              <p:tags r:id="rId18"/>
            </p:custDataLst>
          </p:nvPr>
        </p:nvSpPr>
        <p:spPr>
          <a:xfrm>
            <a:off x="444546" y="1959343"/>
            <a:ext cx="982961"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sz="2800" dirty="0">
                <a:solidFill>
                  <a:schemeClr val="tx1">
                    <a:lumMod val="65000"/>
                    <a:lumOff val="35000"/>
                  </a:schemeClr>
                </a:solidFill>
              </a:rPr>
              <a:t>Entry</a:t>
            </a:r>
            <a:endParaRPr kumimoji="1" lang="zh-CN" altLang="en-US" sz="2800" dirty="0">
              <a:solidFill>
                <a:schemeClr val="tx1">
                  <a:lumMod val="65000"/>
                  <a:lumOff val="35000"/>
                </a:schemeClr>
              </a:solidFill>
            </a:endParaRPr>
          </a:p>
        </p:txBody>
      </p:sp>
      <p:sp>
        <p:nvSpPr>
          <p:cNvPr id="47" name="PA-文本框 35">
            <a:extLst>
              <a:ext uri="{FF2B5EF4-FFF2-40B4-BE49-F238E27FC236}">
                <a16:creationId xmlns:a16="http://schemas.microsoft.com/office/drawing/2014/main" id="{CA73F392-8EFE-49A4-B5E6-6631C3892AB7}"/>
              </a:ext>
            </a:extLst>
          </p:cNvPr>
          <p:cNvSpPr txBox="1"/>
          <p:nvPr>
            <p:custDataLst>
              <p:tags r:id="rId19"/>
            </p:custDataLst>
          </p:nvPr>
        </p:nvSpPr>
        <p:spPr>
          <a:xfrm>
            <a:off x="465384" y="3416783"/>
            <a:ext cx="904415"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sz="2800" dirty="0">
                <a:solidFill>
                  <a:schemeClr val="tx1">
                    <a:lumMod val="65000"/>
                    <a:lumOff val="35000"/>
                  </a:schemeClr>
                </a:solidFill>
              </a:rPr>
              <a:t>SMP</a:t>
            </a:r>
            <a:endParaRPr kumimoji="1" lang="zh-CN" altLang="en-US" sz="2800" dirty="0">
              <a:solidFill>
                <a:schemeClr val="tx1">
                  <a:lumMod val="65000"/>
                  <a:lumOff val="35000"/>
                </a:schemeClr>
              </a:solidFill>
            </a:endParaRPr>
          </a:p>
        </p:txBody>
      </p:sp>
      <p:sp>
        <p:nvSpPr>
          <p:cNvPr id="48" name="PA-文本框 36">
            <a:extLst>
              <a:ext uri="{FF2B5EF4-FFF2-40B4-BE49-F238E27FC236}">
                <a16:creationId xmlns:a16="http://schemas.microsoft.com/office/drawing/2014/main" id="{615E7ED9-44E6-4F4B-8186-27EE5E6ECFE3}"/>
              </a:ext>
            </a:extLst>
          </p:cNvPr>
          <p:cNvSpPr txBox="1"/>
          <p:nvPr>
            <p:custDataLst>
              <p:tags r:id="rId20"/>
            </p:custDataLst>
          </p:nvPr>
        </p:nvSpPr>
        <p:spPr>
          <a:xfrm>
            <a:off x="486222" y="4874223"/>
            <a:ext cx="862737" cy="52322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sz="2800" dirty="0">
                <a:solidFill>
                  <a:schemeClr val="tx1">
                    <a:lumMod val="65000"/>
                    <a:lumOff val="35000"/>
                  </a:schemeClr>
                </a:solidFill>
              </a:rPr>
              <a:t>TLB</a:t>
            </a:r>
            <a:endParaRPr kumimoji="1" lang="zh-CN" altLang="en-US" sz="2800" dirty="0">
              <a:solidFill>
                <a:schemeClr val="tx1">
                  <a:lumMod val="65000"/>
                  <a:lumOff val="35000"/>
                </a:schemeClr>
              </a:solidFill>
            </a:endParaRPr>
          </a:p>
        </p:txBody>
      </p:sp>
    </p:spTree>
    <p:extLst>
      <p:ext uri="{BB962C8B-B14F-4D97-AF65-F5344CB8AC3E}">
        <p14:creationId xmlns:p14="http://schemas.microsoft.com/office/powerpoint/2010/main" val="2224394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2: </a:t>
            </a:r>
            <a:r>
              <a:rPr lang="en-US" altLang="zh-CN" sz="4000" dirty="0" err="1"/>
              <a:t>Cacheline</a:t>
            </a:r>
            <a:r>
              <a:rPr lang="en-US" altLang="zh-CN" sz="4000" dirty="0"/>
              <a:t> Consolidation</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Lazy mode indication</a:t>
            </a:r>
          </a:p>
          <a:p>
            <a:r>
              <a:rPr lang="en-US" altLang="zh-CN" b="0" dirty="0"/>
              <a:t>TLB flushing information</a:t>
            </a:r>
          </a:p>
          <a:p>
            <a:r>
              <a:rPr lang="en-US" altLang="zh-CN" b="0" dirty="0"/>
              <a:t>Call Function Data</a:t>
            </a:r>
          </a:p>
          <a:p>
            <a:r>
              <a:rPr lang="en-US" altLang="zh-CN" b="0" dirty="0"/>
              <a:t>Call Function Queue</a:t>
            </a:r>
          </a:p>
        </p:txBody>
      </p:sp>
    </p:spTree>
    <p:extLst>
      <p:ext uri="{BB962C8B-B14F-4D97-AF65-F5344CB8AC3E}">
        <p14:creationId xmlns:p14="http://schemas.microsoft.com/office/powerpoint/2010/main" val="2968816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2: </a:t>
            </a:r>
            <a:r>
              <a:rPr lang="en-US" altLang="zh-CN" sz="4000" dirty="0" err="1"/>
              <a:t>Cacheline</a:t>
            </a:r>
            <a:r>
              <a:rPr lang="en-US" altLang="zh-CN" sz="4000" dirty="0"/>
              <a:t> Consolidation</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3" name="矩形 2">
            <a:extLst>
              <a:ext uri="{FF2B5EF4-FFF2-40B4-BE49-F238E27FC236}">
                <a16:creationId xmlns:a16="http://schemas.microsoft.com/office/drawing/2014/main" id="{C10A6595-4401-4E3D-AFA9-C06C4C048D1D}"/>
              </a:ext>
            </a:extLst>
          </p:cNvPr>
          <p:cNvSpPr/>
          <p:nvPr/>
        </p:nvSpPr>
        <p:spPr>
          <a:xfrm>
            <a:off x="2006231" y="1275726"/>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Lazy mode indication</a:t>
            </a:r>
          </a:p>
        </p:txBody>
      </p:sp>
      <p:sp>
        <p:nvSpPr>
          <p:cNvPr id="5" name="矩形 4">
            <a:extLst>
              <a:ext uri="{FF2B5EF4-FFF2-40B4-BE49-F238E27FC236}">
                <a16:creationId xmlns:a16="http://schemas.microsoft.com/office/drawing/2014/main" id="{F70DD6BF-F205-4441-83C1-0365B1D453F8}"/>
              </a:ext>
            </a:extLst>
          </p:cNvPr>
          <p:cNvSpPr/>
          <p:nvPr/>
        </p:nvSpPr>
        <p:spPr>
          <a:xfrm>
            <a:off x="2006229" y="2082971"/>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TLB flushing information</a:t>
            </a:r>
          </a:p>
        </p:txBody>
      </p:sp>
      <p:sp>
        <p:nvSpPr>
          <p:cNvPr id="8" name="矩形 7">
            <a:extLst>
              <a:ext uri="{FF2B5EF4-FFF2-40B4-BE49-F238E27FC236}">
                <a16:creationId xmlns:a16="http://schemas.microsoft.com/office/drawing/2014/main" id="{32CF8049-51B2-4BD4-9A22-0FA6F8C55056}"/>
              </a:ext>
            </a:extLst>
          </p:cNvPr>
          <p:cNvSpPr/>
          <p:nvPr/>
        </p:nvSpPr>
        <p:spPr>
          <a:xfrm>
            <a:off x="2006230" y="3238418"/>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TLB flushing information</a:t>
            </a:r>
          </a:p>
        </p:txBody>
      </p:sp>
      <p:sp>
        <p:nvSpPr>
          <p:cNvPr id="9" name="左大括号 8">
            <a:extLst>
              <a:ext uri="{FF2B5EF4-FFF2-40B4-BE49-F238E27FC236}">
                <a16:creationId xmlns:a16="http://schemas.microsoft.com/office/drawing/2014/main" id="{CA5894F8-D54E-44B0-9335-F39D1749805F}"/>
              </a:ext>
            </a:extLst>
          </p:cNvPr>
          <p:cNvSpPr/>
          <p:nvPr/>
        </p:nvSpPr>
        <p:spPr>
          <a:xfrm>
            <a:off x="1552748" y="1275726"/>
            <a:ext cx="301083" cy="2509102"/>
          </a:xfrm>
          <a:prstGeom prst="leftBrace">
            <a:avLst>
              <a:gd name="adj1" fmla="val 67592"/>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7668AD3F-C67D-4766-97C4-97DE621B4BB5}"/>
              </a:ext>
            </a:extLst>
          </p:cNvPr>
          <p:cNvSpPr txBox="1"/>
          <p:nvPr/>
        </p:nvSpPr>
        <p:spPr>
          <a:xfrm rot="5400000">
            <a:off x="2843905" y="2672290"/>
            <a:ext cx="543739" cy="523220"/>
          </a:xfrm>
          <a:prstGeom prst="rect">
            <a:avLst/>
          </a:prstGeom>
          <a:noFill/>
        </p:spPr>
        <p:txBody>
          <a:bodyPr wrap="square" rtlCol="0">
            <a:spAutoFit/>
          </a:bodyPr>
          <a:lstStyle/>
          <a:p>
            <a:r>
              <a:rPr lang="en-US" altLang="zh-CN" sz="2800" b="1" dirty="0"/>
              <a:t>…</a:t>
            </a:r>
            <a:endParaRPr lang="zh-CN" altLang="en-US" sz="2800" b="1" dirty="0"/>
          </a:p>
        </p:txBody>
      </p:sp>
      <p:sp>
        <p:nvSpPr>
          <p:cNvPr id="12" name="文本框 11">
            <a:extLst>
              <a:ext uri="{FF2B5EF4-FFF2-40B4-BE49-F238E27FC236}">
                <a16:creationId xmlns:a16="http://schemas.microsoft.com/office/drawing/2014/main" id="{FD60572C-FD2C-4972-8B90-835015AD23CA}"/>
              </a:ext>
            </a:extLst>
          </p:cNvPr>
          <p:cNvSpPr txBox="1"/>
          <p:nvPr/>
        </p:nvSpPr>
        <p:spPr>
          <a:xfrm>
            <a:off x="855866" y="2345611"/>
            <a:ext cx="620683" cy="369332"/>
          </a:xfrm>
          <a:prstGeom prst="rect">
            <a:avLst/>
          </a:prstGeom>
          <a:noFill/>
        </p:spPr>
        <p:txBody>
          <a:bodyPr wrap="square" rtlCol="0">
            <a:spAutoFit/>
          </a:bodyPr>
          <a:lstStyle/>
          <a:p>
            <a:r>
              <a:rPr lang="en-US" altLang="zh-CN" dirty="0"/>
              <a:t>TLB</a:t>
            </a:r>
            <a:endParaRPr lang="zh-CN" altLang="en-US" dirty="0"/>
          </a:p>
        </p:txBody>
      </p:sp>
      <p:sp>
        <p:nvSpPr>
          <p:cNvPr id="14" name="矩形 13">
            <a:extLst>
              <a:ext uri="{FF2B5EF4-FFF2-40B4-BE49-F238E27FC236}">
                <a16:creationId xmlns:a16="http://schemas.microsoft.com/office/drawing/2014/main" id="{44305395-6E41-45D2-932F-4FB9A4AE0B85}"/>
              </a:ext>
            </a:extLst>
          </p:cNvPr>
          <p:cNvSpPr/>
          <p:nvPr/>
        </p:nvSpPr>
        <p:spPr>
          <a:xfrm>
            <a:off x="2006231" y="3960101"/>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CFQ head</a:t>
            </a:r>
          </a:p>
        </p:txBody>
      </p:sp>
      <p:sp>
        <p:nvSpPr>
          <p:cNvPr id="16" name="矩形 15">
            <a:extLst>
              <a:ext uri="{FF2B5EF4-FFF2-40B4-BE49-F238E27FC236}">
                <a16:creationId xmlns:a16="http://schemas.microsoft.com/office/drawing/2014/main" id="{804E5238-015F-4B87-8391-72A27709BCC2}"/>
              </a:ext>
            </a:extLst>
          </p:cNvPr>
          <p:cNvSpPr/>
          <p:nvPr/>
        </p:nvSpPr>
        <p:spPr>
          <a:xfrm>
            <a:off x="2006229" y="4767346"/>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CFD entry</a:t>
            </a:r>
          </a:p>
        </p:txBody>
      </p:sp>
      <p:sp>
        <p:nvSpPr>
          <p:cNvPr id="18" name="矩形 17">
            <a:extLst>
              <a:ext uri="{FF2B5EF4-FFF2-40B4-BE49-F238E27FC236}">
                <a16:creationId xmlns:a16="http://schemas.microsoft.com/office/drawing/2014/main" id="{C6B4F2A2-ACF2-41F8-883D-E3BAB096E360}"/>
              </a:ext>
            </a:extLst>
          </p:cNvPr>
          <p:cNvSpPr/>
          <p:nvPr/>
        </p:nvSpPr>
        <p:spPr>
          <a:xfrm>
            <a:off x="2006230" y="5922793"/>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CFD entry</a:t>
            </a:r>
          </a:p>
        </p:txBody>
      </p:sp>
      <p:sp>
        <p:nvSpPr>
          <p:cNvPr id="20" name="左大括号 19">
            <a:extLst>
              <a:ext uri="{FF2B5EF4-FFF2-40B4-BE49-F238E27FC236}">
                <a16:creationId xmlns:a16="http://schemas.microsoft.com/office/drawing/2014/main" id="{FE9652E2-2B27-411A-AC02-D485C06E031F}"/>
              </a:ext>
            </a:extLst>
          </p:cNvPr>
          <p:cNvSpPr/>
          <p:nvPr/>
        </p:nvSpPr>
        <p:spPr>
          <a:xfrm>
            <a:off x="1552748" y="3960101"/>
            <a:ext cx="301083" cy="2509102"/>
          </a:xfrm>
          <a:prstGeom prst="leftBrace">
            <a:avLst>
              <a:gd name="adj1" fmla="val 67592"/>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文本框 21">
            <a:extLst>
              <a:ext uri="{FF2B5EF4-FFF2-40B4-BE49-F238E27FC236}">
                <a16:creationId xmlns:a16="http://schemas.microsoft.com/office/drawing/2014/main" id="{0BF638D4-1275-4771-8D87-65A81862681F}"/>
              </a:ext>
            </a:extLst>
          </p:cNvPr>
          <p:cNvSpPr txBox="1"/>
          <p:nvPr/>
        </p:nvSpPr>
        <p:spPr>
          <a:xfrm rot="5400000">
            <a:off x="2843905" y="5356665"/>
            <a:ext cx="543739" cy="523220"/>
          </a:xfrm>
          <a:prstGeom prst="rect">
            <a:avLst/>
          </a:prstGeom>
          <a:noFill/>
        </p:spPr>
        <p:txBody>
          <a:bodyPr wrap="square" rtlCol="0">
            <a:spAutoFit/>
          </a:bodyPr>
          <a:lstStyle/>
          <a:p>
            <a:r>
              <a:rPr lang="en-US" altLang="zh-CN" sz="2800" b="1" dirty="0"/>
              <a:t>…</a:t>
            </a:r>
            <a:endParaRPr lang="zh-CN" altLang="en-US" sz="2800" b="1" dirty="0"/>
          </a:p>
        </p:txBody>
      </p:sp>
      <p:sp>
        <p:nvSpPr>
          <p:cNvPr id="24" name="文本框 23">
            <a:extLst>
              <a:ext uri="{FF2B5EF4-FFF2-40B4-BE49-F238E27FC236}">
                <a16:creationId xmlns:a16="http://schemas.microsoft.com/office/drawing/2014/main" id="{6661FF40-7E0F-45C2-83EA-A72E2BBED7AF}"/>
              </a:ext>
            </a:extLst>
          </p:cNvPr>
          <p:cNvSpPr txBox="1"/>
          <p:nvPr/>
        </p:nvSpPr>
        <p:spPr>
          <a:xfrm>
            <a:off x="838200" y="5029986"/>
            <a:ext cx="714548" cy="369332"/>
          </a:xfrm>
          <a:prstGeom prst="rect">
            <a:avLst/>
          </a:prstGeom>
          <a:noFill/>
        </p:spPr>
        <p:txBody>
          <a:bodyPr wrap="square" rtlCol="0">
            <a:spAutoFit/>
          </a:bodyPr>
          <a:lstStyle/>
          <a:p>
            <a:r>
              <a:rPr lang="en-US" altLang="zh-CN" dirty="0"/>
              <a:t>SMP</a:t>
            </a:r>
            <a:endParaRPr lang="zh-CN" altLang="en-US" dirty="0"/>
          </a:p>
        </p:txBody>
      </p:sp>
      <p:sp>
        <p:nvSpPr>
          <p:cNvPr id="25" name="箭头: 右 24">
            <a:extLst>
              <a:ext uri="{FF2B5EF4-FFF2-40B4-BE49-F238E27FC236}">
                <a16:creationId xmlns:a16="http://schemas.microsoft.com/office/drawing/2014/main" id="{4F51B594-2624-46AF-9CF6-DDA852EA242B}"/>
              </a:ext>
            </a:extLst>
          </p:cNvPr>
          <p:cNvSpPr/>
          <p:nvPr/>
        </p:nvSpPr>
        <p:spPr>
          <a:xfrm>
            <a:off x="5289630" y="3622876"/>
            <a:ext cx="1006998" cy="546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A8B6EF59-CBAA-4E1B-B751-132F922ABC46}"/>
              </a:ext>
            </a:extLst>
          </p:cNvPr>
          <p:cNvSpPr/>
          <p:nvPr/>
        </p:nvSpPr>
        <p:spPr>
          <a:xfrm>
            <a:off x="9300209" y="3349671"/>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TLB flushing information</a:t>
            </a:r>
          </a:p>
        </p:txBody>
      </p:sp>
      <p:sp>
        <p:nvSpPr>
          <p:cNvPr id="29" name="矩形 28">
            <a:extLst>
              <a:ext uri="{FF2B5EF4-FFF2-40B4-BE49-F238E27FC236}">
                <a16:creationId xmlns:a16="http://schemas.microsoft.com/office/drawing/2014/main" id="{79DBF49F-2B6A-4AF6-AAA6-8935B77F28FA}"/>
              </a:ext>
            </a:extLst>
          </p:cNvPr>
          <p:cNvSpPr/>
          <p:nvPr/>
        </p:nvSpPr>
        <p:spPr>
          <a:xfrm>
            <a:off x="7081116" y="3349671"/>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CFD entry</a:t>
            </a:r>
          </a:p>
        </p:txBody>
      </p:sp>
      <p:sp>
        <p:nvSpPr>
          <p:cNvPr id="31" name="矩形 30">
            <a:extLst>
              <a:ext uri="{FF2B5EF4-FFF2-40B4-BE49-F238E27FC236}">
                <a16:creationId xmlns:a16="http://schemas.microsoft.com/office/drawing/2014/main" id="{494E659E-F889-4A87-A831-35E83F1F4CF6}"/>
              </a:ext>
            </a:extLst>
          </p:cNvPr>
          <p:cNvSpPr/>
          <p:nvPr/>
        </p:nvSpPr>
        <p:spPr>
          <a:xfrm>
            <a:off x="9300209" y="2530816"/>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Lazy mode indication</a:t>
            </a:r>
          </a:p>
        </p:txBody>
      </p:sp>
      <p:sp>
        <p:nvSpPr>
          <p:cNvPr id="33" name="矩形 32">
            <a:extLst>
              <a:ext uri="{FF2B5EF4-FFF2-40B4-BE49-F238E27FC236}">
                <a16:creationId xmlns:a16="http://schemas.microsoft.com/office/drawing/2014/main" id="{11AED0D6-93C7-4BC7-9368-C6A6AF3CBF15}"/>
              </a:ext>
            </a:extLst>
          </p:cNvPr>
          <p:cNvSpPr/>
          <p:nvPr/>
        </p:nvSpPr>
        <p:spPr>
          <a:xfrm>
            <a:off x="7081116" y="2530816"/>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CFQ head</a:t>
            </a:r>
          </a:p>
        </p:txBody>
      </p:sp>
      <p:sp>
        <p:nvSpPr>
          <p:cNvPr id="35" name="矩形 34">
            <a:extLst>
              <a:ext uri="{FF2B5EF4-FFF2-40B4-BE49-F238E27FC236}">
                <a16:creationId xmlns:a16="http://schemas.microsoft.com/office/drawing/2014/main" id="{A8775D1B-8A8F-4EC8-979B-B34FCC5551B4}"/>
              </a:ext>
            </a:extLst>
          </p:cNvPr>
          <p:cNvSpPr/>
          <p:nvPr/>
        </p:nvSpPr>
        <p:spPr>
          <a:xfrm>
            <a:off x="9300209" y="4687640"/>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TLB flushing information</a:t>
            </a:r>
          </a:p>
        </p:txBody>
      </p:sp>
      <p:sp>
        <p:nvSpPr>
          <p:cNvPr id="37" name="矩形 36">
            <a:extLst>
              <a:ext uri="{FF2B5EF4-FFF2-40B4-BE49-F238E27FC236}">
                <a16:creationId xmlns:a16="http://schemas.microsoft.com/office/drawing/2014/main" id="{8FA204A3-FB54-43FC-880D-45BC9A6AF53A}"/>
              </a:ext>
            </a:extLst>
          </p:cNvPr>
          <p:cNvSpPr/>
          <p:nvPr/>
        </p:nvSpPr>
        <p:spPr>
          <a:xfrm>
            <a:off x="7081116" y="4687640"/>
            <a:ext cx="2219093" cy="546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0" dirty="0">
                <a:solidFill>
                  <a:schemeClr val="tx1"/>
                </a:solidFill>
              </a:rPr>
              <a:t>CFD entry</a:t>
            </a:r>
          </a:p>
        </p:txBody>
      </p:sp>
      <p:sp>
        <p:nvSpPr>
          <p:cNvPr id="39" name="文本框 38">
            <a:extLst>
              <a:ext uri="{FF2B5EF4-FFF2-40B4-BE49-F238E27FC236}">
                <a16:creationId xmlns:a16="http://schemas.microsoft.com/office/drawing/2014/main" id="{FAE08861-944D-4221-9D0C-16349F21E1CD}"/>
              </a:ext>
            </a:extLst>
          </p:cNvPr>
          <p:cNvSpPr txBox="1"/>
          <p:nvPr/>
        </p:nvSpPr>
        <p:spPr>
          <a:xfrm rot="5400000">
            <a:off x="9028340" y="4030251"/>
            <a:ext cx="543739" cy="523220"/>
          </a:xfrm>
          <a:prstGeom prst="rect">
            <a:avLst/>
          </a:prstGeom>
          <a:noFill/>
        </p:spPr>
        <p:txBody>
          <a:bodyPr wrap="square" rtlCol="0">
            <a:spAutoFit/>
          </a:bodyPr>
          <a:lstStyle/>
          <a:p>
            <a:r>
              <a:rPr lang="en-US" altLang="zh-CN" sz="2800" b="1" dirty="0"/>
              <a:t>…</a:t>
            </a:r>
            <a:endParaRPr lang="zh-CN" altLang="en-US" sz="2800" b="1" dirty="0"/>
          </a:p>
        </p:txBody>
      </p:sp>
    </p:spTree>
    <p:extLst>
      <p:ext uri="{BB962C8B-B14F-4D97-AF65-F5344CB8AC3E}">
        <p14:creationId xmlns:p14="http://schemas.microsoft.com/office/powerpoint/2010/main" val="174748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0-#ppt_w/2"/>
                                          </p:val>
                                        </p:tav>
                                        <p:tav tm="100000">
                                          <p:val>
                                            <p:strVal val="#ppt_x"/>
                                          </p:val>
                                        </p:tav>
                                      </p:tavLst>
                                    </p:anim>
                                    <p:anim calcmode="lin" valueType="num">
                                      <p:cBhvr additive="base">
                                        <p:cTn id="12" dur="500" fill="hold"/>
                                        <p:tgtEl>
                                          <p:spTgt spid="27"/>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500" fill="hold"/>
                                        <p:tgtEl>
                                          <p:spTgt spid="29"/>
                                        </p:tgtEl>
                                        <p:attrNameLst>
                                          <p:attrName>ppt_x</p:attrName>
                                        </p:attrNameLst>
                                      </p:cBhvr>
                                      <p:tavLst>
                                        <p:tav tm="0">
                                          <p:val>
                                            <p:strVal val="0-#ppt_w/2"/>
                                          </p:val>
                                        </p:tav>
                                        <p:tav tm="100000">
                                          <p:val>
                                            <p:strVal val="#ppt_x"/>
                                          </p:val>
                                        </p:tav>
                                      </p:tavLst>
                                    </p:anim>
                                    <p:anim calcmode="lin" valueType="num">
                                      <p:cBhvr additive="base">
                                        <p:cTn id="16" dur="500" fill="hold"/>
                                        <p:tgtEl>
                                          <p:spTgt spid="29"/>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0-#ppt_w/2"/>
                                          </p:val>
                                        </p:tav>
                                        <p:tav tm="100000">
                                          <p:val>
                                            <p:strVal val="#ppt_x"/>
                                          </p:val>
                                        </p:tav>
                                      </p:tavLst>
                                    </p:anim>
                                    <p:anim calcmode="lin" valueType="num">
                                      <p:cBhvr additive="base">
                                        <p:cTn id="20" dur="500" fill="hold"/>
                                        <p:tgtEl>
                                          <p:spTgt spid="3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additive="base">
                                        <p:cTn id="23" dur="500" fill="hold"/>
                                        <p:tgtEl>
                                          <p:spTgt spid="33"/>
                                        </p:tgtEl>
                                        <p:attrNameLst>
                                          <p:attrName>ppt_x</p:attrName>
                                        </p:attrNameLst>
                                      </p:cBhvr>
                                      <p:tavLst>
                                        <p:tav tm="0">
                                          <p:val>
                                            <p:strVal val="0-#ppt_w/2"/>
                                          </p:val>
                                        </p:tav>
                                        <p:tav tm="100000">
                                          <p:val>
                                            <p:strVal val="#ppt_x"/>
                                          </p:val>
                                        </p:tav>
                                      </p:tavLst>
                                    </p:anim>
                                    <p:anim calcmode="lin" valueType="num">
                                      <p:cBhvr additive="base">
                                        <p:cTn id="24" dur="500" fill="hold"/>
                                        <p:tgtEl>
                                          <p:spTgt spid="33"/>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500" fill="hold"/>
                                        <p:tgtEl>
                                          <p:spTgt spid="35"/>
                                        </p:tgtEl>
                                        <p:attrNameLst>
                                          <p:attrName>ppt_x</p:attrName>
                                        </p:attrNameLst>
                                      </p:cBhvr>
                                      <p:tavLst>
                                        <p:tav tm="0">
                                          <p:val>
                                            <p:strVal val="0-#ppt_w/2"/>
                                          </p:val>
                                        </p:tav>
                                        <p:tav tm="100000">
                                          <p:val>
                                            <p:strVal val="#ppt_x"/>
                                          </p:val>
                                        </p:tav>
                                      </p:tavLst>
                                    </p:anim>
                                    <p:anim calcmode="lin" valueType="num">
                                      <p:cBhvr additive="base">
                                        <p:cTn id="28" dur="500" fill="hold"/>
                                        <p:tgtEl>
                                          <p:spTgt spid="35"/>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0-#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 calcmode="lin" valueType="num">
                                      <p:cBhvr additive="base">
                                        <p:cTn id="35" dur="500" fill="hold"/>
                                        <p:tgtEl>
                                          <p:spTgt spid="39"/>
                                        </p:tgtEl>
                                        <p:attrNameLst>
                                          <p:attrName>ppt_x</p:attrName>
                                        </p:attrNameLst>
                                      </p:cBhvr>
                                      <p:tavLst>
                                        <p:tav tm="0">
                                          <p:val>
                                            <p:strVal val="0-#ppt_w/2"/>
                                          </p:val>
                                        </p:tav>
                                        <p:tav tm="100000">
                                          <p:val>
                                            <p:strVal val="#ppt_x"/>
                                          </p:val>
                                        </p:tav>
                                      </p:tavLst>
                                    </p:anim>
                                    <p:anim calcmode="lin" valueType="num">
                                      <p:cBhvr additive="base">
                                        <p:cTn id="36"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9" grpId="0" animBg="1"/>
      <p:bldP spid="31" grpId="0" animBg="1"/>
      <p:bldP spid="33" grpId="0" animBg="1"/>
      <p:bldP spid="35" grpId="0" animBg="1"/>
      <p:bldP spid="37" grpId="0" animBg="1"/>
      <p:bldP spid="3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3: Early Acknowledgment</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Safe </a:t>
            </a:r>
          </a:p>
          <a:p>
            <a:pPr lvl="1"/>
            <a:r>
              <a:rPr lang="en-US" altLang="zh-CN" b="0" dirty="0">
                <a:latin typeface="Gill Sans MT" panose="020B0502020104020203" pitchFamily="34" charset="0"/>
              </a:rPr>
              <a:t>Flush will happen</a:t>
            </a:r>
          </a:p>
          <a:p>
            <a:pPr lvl="1"/>
            <a:endParaRPr lang="en-US" altLang="zh-CN" b="0" dirty="0">
              <a:latin typeface="Gill Sans MT" panose="020B0502020104020203" pitchFamily="34" charset="0"/>
            </a:endParaRPr>
          </a:p>
          <a:p>
            <a:r>
              <a:rPr lang="en-US" altLang="zh-CN" b="0" dirty="0"/>
              <a:t>Better </a:t>
            </a:r>
          </a:p>
          <a:p>
            <a:pPr lvl="1"/>
            <a:r>
              <a:rPr lang="en-US" altLang="zh-CN" b="0" dirty="0">
                <a:latin typeface="Gill Sans MT" panose="020B0502020104020203" pitchFamily="34" charset="0"/>
              </a:rPr>
              <a:t>Initiator is faster</a:t>
            </a:r>
          </a:p>
        </p:txBody>
      </p:sp>
    </p:spTree>
    <p:extLst>
      <p:ext uri="{BB962C8B-B14F-4D97-AF65-F5344CB8AC3E}">
        <p14:creationId xmlns:p14="http://schemas.microsoft.com/office/powerpoint/2010/main" val="239158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3: Early Acknowledgment</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19" name="直线箭头连接符 16">
            <a:extLst>
              <a:ext uri="{FF2B5EF4-FFF2-40B4-BE49-F238E27FC236}">
                <a16:creationId xmlns:a16="http://schemas.microsoft.com/office/drawing/2014/main" id="{8BAF11CE-256C-4339-881B-8B139CBA2237}"/>
              </a:ext>
            </a:extLst>
          </p:cNvPr>
          <p:cNvCxnSpPr>
            <a:cxnSpLocks/>
          </p:cNvCxnSpPr>
          <p:nvPr/>
        </p:nvCxnSpPr>
        <p:spPr>
          <a:xfrm>
            <a:off x="742940" y="2904919"/>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直线箭头连接符 17">
            <a:extLst>
              <a:ext uri="{FF2B5EF4-FFF2-40B4-BE49-F238E27FC236}">
                <a16:creationId xmlns:a16="http://schemas.microsoft.com/office/drawing/2014/main" id="{64A7116D-514F-43C1-A351-8E039AAB6609}"/>
              </a:ext>
            </a:extLst>
          </p:cNvPr>
          <p:cNvCxnSpPr>
            <a:cxnSpLocks/>
          </p:cNvCxnSpPr>
          <p:nvPr/>
        </p:nvCxnSpPr>
        <p:spPr>
          <a:xfrm>
            <a:off x="742940" y="4289287"/>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1" name="矩形 20">
            <a:extLst>
              <a:ext uri="{FF2B5EF4-FFF2-40B4-BE49-F238E27FC236}">
                <a16:creationId xmlns:a16="http://schemas.microsoft.com/office/drawing/2014/main" id="{0980FEDD-509A-4A97-BB77-25E7EB94BB81}"/>
              </a:ext>
            </a:extLst>
          </p:cNvPr>
          <p:cNvSpPr/>
          <p:nvPr/>
        </p:nvSpPr>
        <p:spPr>
          <a:xfrm>
            <a:off x="3364219" y="3073797"/>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Read</a:t>
            </a:r>
          </a:p>
          <a:p>
            <a:pPr algn="ctr"/>
            <a:r>
              <a:rPr kumimoji="1" lang="en-US" altLang="zh-CN" dirty="0">
                <a:solidFill>
                  <a:schemeClr val="bg2"/>
                </a:solidFill>
              </a:rPr>
              <a:t>SMP</a:t>
            </a:r>
          </a:p>
          <a:p>
            <a:pPr algn="ctr"/>
            <a:r>
              <a:rPr kumimoji="1" lang="en-US" altLang="zh-CN" dirty="0">
                <a:solidFill>
                  <a:schemeClr val="bg2"/>
                </a:solidFill>
              </a:rPr>
              <a:t>request</a:t>
            </a:r>
            <a:endParaRPr kumimoji="1" lang="zh-CN" altLang="en-US" dirty="0">
              <a:solidFill>
                <a:schemeClr val="bg2"/>
              </a:solidFill>
            </a:endParaRPr>
          </a:p>
        </p:txBody>
      </p:sp>
      <p:sp>
        <p:nvSpPr>
          <p:cNvPr id="22" name="矩形 21">
            <a:extLst>
              <a:ext uri="{FF2B5EF4-FFF2-40B4-BE49-F238E27FC236}">
                <a16:creationId xmlns:a16="http://schemas.microsoft.com/office/drawing/2014/main" id="{3CB38097-E70E-45A2-B3BD-8CF078E2F17B}"/>
              </a:ext>
            </a:extLst>
          </p:cNvPr>
          <p:cNvSpPr/>
          <p:nvPr/>
        </p:nvSpPr>
        <p:spPr>
          <a:xfrm>
            <a:off x="2214360" y="1656295"/>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TLB</a:t>
            </a:r>
          </a:p>
          <a:p>
            <a:pPr algn="ctr"/>
            <a:r>
              <a:rPr kumimoji="1" lang="en-US" altLang="zh-CN" dirty="0">
                <a:solidFill>
                  <a:schemeClr val="bg2"/>
                </a:solidFill>
              </a:rPr>
              <a:t>IRQ</a:t>
            </a:r>
          </a:p>
          <a:p>
            <a:pPr algn="ctr"/>
            <a:r>
              <a:rPr kumimoji="1" lang="en-US" altLang="zh-CN" dirty="0">
                <a:solidFill>
                  <a:schemeClr val="bg2"/>
                </a:solidFill>
              </a:rPr>
              <a:t>handler</a:t>
            </a:r>
            <a:endParaRPr kumimoji="1" lang="zh-CN" altLang="en-US" dirty="0">
              <a:solidFill>
                <a:schemeClr val="bg2"/>
              </a:solidFill>
            </a:endParaRPr>
          </a:p>
        </p:txBody>
      </p:sp>
      <p:sp>
        <p:nvSpPr>
          <p:cNvPr id="23" name="矩形 22">
            <a:extLst>
              <a:ext uri="{FF2B5EF4-FFF2-40B4-BE49-F238E27FC236}">
                <a16:creationId xmlns:a16="http://schemas.microsoft.com/office/drawing/2014/main" id="{6E722D60-2D5C-463A-8CB8-679DCBD802EB}"/>
              </a:ext>
            </a:extLst>
          </p:cNvPr>
          <p:cNvSpPr/>
          <p:nvPr/>
        </p:nvSpPr>
        <p:spPr>
          <a:xfrm>
            <a:off x="4514078" y="4531680"/>
            <a:ext cx="1191006"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Read</a:t>
            </a:r>
          </a:p>
          <a:p>
            <a:pPr algn="ctr"/>
            <a:r>
              <a:rPr kumimoji="1" lang="en-US" altLang="zh-CN" dirty="0">
                <a:solidFill>
                  <a:schemeClr val="bg2"/>
                </a:solidFill>
              </a:rPr>
              <a:t>shootdown</a:t>
            </a:r>
          </a:p>
          <a:p>
            <a:pPr algn="ctr"/>
            <a:r>
              <a:rPr kumimoji="1" lang="en-US" altLang="zh-CN" dirty="0">
                <a:solidFill>
                  <a:schemeClr val="bg2"/>
                </a:solidFill>
              </a:rPr>
              <a:t>request</a:t>
            </a:r>
            <a:endParaRPr kumimoji="1" lang="zh-CN" altLang="en-US" dirty="0">
              <a:solidFill>
                <a:schemeClr val="bg2"/>
              </a:solidFill>
            </a:endParaRPr>
          </a:p>
        </p:txBody>
      </p:sp>
      <p:sp>
        <p:nvSpPr>
          <p:cNvPr id="24" name="矩形 23">
            <a:extLst>
              <a:ext uri="{FF2B5EF4-FFF2-40B4-BE49-F238E27FC236}">
                <a16:creationId xmlns:a16="http://schemas.microsoft.com/office/drawing/2014/main" id="{BAFFA9D0-0398-4104-A98B-E4F1D1CA5509}"/>
              </a:ext>
            </a:extLst>
          </p:cNvPr>
          <p:cNvSpPr/>
          <p:nvPr/>
        </p:nvSpPr>
        <p:spPr>
          <a:xfrm>
            <a:off x="5823195" y="4531680"/>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Flush</a:t>
            </a:r>
          </a:p>
          <a:p>
            <a:pPr algn="ctr"/>
            <a:r>
              <a:rPr kumimoji="1" lang="en-US" altLang="zh-CN" dirty="0"/>
              <a:t>kernel</a:t>
            </a:r>
          </a:p>
          <a:p>
            <a:pPr algn="ctr"/>
            <a:r>
              <a:rPr kumimoji="1" lang="en-US" altLang="zh-CN" dirty="0"/>
              <a:t>space</a:t>
            </a:r>
            <a:endParaRPr kumimoji="1" lang="zh-CN" altLang="en-US" dirty="0"/>
          </a:p>
        </p:txBody>
      </p:sp>
      <p:sp>
        <p:nvSpPr>
          <p:cNvPr id="25" name="矩形 24">
            <a:extLst>
              <a:ext uri="{FF2B5EF4-FFF2-40B4-BE49-F238E27FC236}">
                <a16:creationId xmlns:a16="http://schemas.microsoft.com/office/drawing/2014/main" id="{EFF7CC54-0831-4AC1-9790-AF4E24A1033C}"/>
              </a:ext>
            </a:extLst>
          </p:cNvPr>
          <p:cNvSpPr/>
          <p:nvPr/>
        </p:nvSpPr>
        <p:spPr>
          <a:xfrm>
            <a:off x="7032108" y="4531680"/>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Flush</a:t>
            </a:r>
          </a:p>
          <a:p>
            <a:pPr algn="ctr"/>
            <a:r>
              <a:rPr kumimoji="1" lang="en-US" altLang="zh-CN" dirty="0"/>
              <a:t>user</a:t>
            </a:r>
          </a:p>
          <a:p>
            <a:pPr algn="ctr"/>
            <a:r>
              <a:rPr kumimoji="1" lang="en-US" altLang="zh-CN" dirty="0"/>
              <a:t>space</a:t>
            </a:r>
            <a:endParaRPr kumimoji="1" lang="zh-CN" altLang="en-US" dirty="0"/>
          </a:p>
        </p:txBody>
      </p:sp>
      <p:sp>
        <p:nvSpPr>
          <p:cNvPr id="26" name="矩形 25">
            <a:extLst>
              <a:ext uri="{FF2B5EF4-FFF2-40B4-BE49-F238E27FC236}">
                <a16:creationId xmlns:a16="http://schemas.microsoft.com/office/drawing/2014/main" id="{D5FD8B2E-FE21-4F2C-BA86-6F411F9B6DD9}"/>
              </a:ext>
            </a:extLst>
          </p:cNvPr>
          <p:cNvSpPr/>
          <p:nvPr/>
        </p:nvSpPr>
        <p:spPr>
          <a:xfrm>
            <a:off x="8181967" y="3136840"/>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ack</a:t>
            </a:r>
          </a:p>
          <a:p>
            <a:pPr algn="ctr"/>
            <a:r>
              <a:rPr kumimoji="1" lang="en-US" altLang="zh-CN" dirty="0"/>
              <a:t>SMP</a:t>
            </a:r>
          </a:p>
          <a:p>
            <a:pPr algn="ctr"/>
            <a:r>
              <a:rPr kumimoji="1" lang="en-US" altLang="zh-CN" dirty="0"/>
              <a:t>request</a:t>
            </a:r>
            <a:endParaRPr kumimoji="1" lang="zh-CN" altLang="en-US" dirty="0"/>
          </a:p>
        </p:txBody>
      </p:sp>
      <p:sp>
        <p:nvSpPr>
          <p:cNvPr id="27" name="矩形 26">
            <a:extLst>
              <a:ext uri="{FF2B5EF4-FFF2-40B4-BE49-F238E27FC236}">
                <a16:creationId xmlns:a16="http://schemas.microsoft.com/office/drawing/2014/main" id="{8722ABC5-44AF-4D0C-9278-A9A13F1C2FE8}"/>
              </a:ext>
            </a:extLst>
          </p:cNvPr>
          <p:cNvSpPr/>
          <p:nvPr/>
        </p:nvSpPr>
        <p:spPr>
          <a:xfrm>
            <a:off x="9313919" y="1656905"/>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Return</a:t>
            </a:r>
          </a:p>
          <a:p>
            <a:pPr algn="ctr"/>
            <a:r>
              <a:rPr kumimoji="1" lang="en-US" altLang="zh-CN" dirty="0">
                <a:solidFill>
                  <a:schemeClr val="bg2"/>
                </a:solidFill>
              </a:rPr>
              <a:t>to</a:t>
            </a:r>
          </a:p>
          <a:p>
            <a:pPr algn="ctr"/>
            <a:r>
              <a:rPr kumimoji="1" lang="en-US" altLang="zh-CN" dirty="0">
                <a:solidFill>
                  <a:schemeClr val="bg2"/>
                </a:solidFill>
              </a:rPr>
              <a:t>user</a:t>
            </a:r>
            <a:endParaRPr kumimoji="1" lang="zh-CN" altLang="en-US" dirty="0">
              <a:solidFill>
                <a:schemeClr val="bg2"/>
              </a:solidFill>
            </a:endParaRPr>
          </a:p>
        </p:txBody>
      </p:sp>
      <p:sp>
        <p:nvSpPr>
          <p:cNvPr id="28" name="文本框 27">
            <a:extLst>
              <a:ext uri="{FF2B5EF4-FFF2-40B4-BE49-F238E27FC236}">
                <a16:creationId xmlns:a16="http://schemas.microsoft.com/office/drawing/2014/main" id="{92229EBA-9A9B-40A6-84AE-4D15693080DE}"/>
              </a:ext>
            </a:extLst>
          </p:cNvPr>
          <p:cNvSpPr txBox="1"/>
          <p:nvPr/>
        </p:nvSpPr>
        <p:spPr>
          <a:xfrm>
            <a:off x="486892" y="1983135"/>
            <a:ext cx="982961" cy="523220"/>
          </a:xfrm>
          <a:prstGeom prst="rect">
            <a:avLst/>
          </a:prstGeom>
          <a:noFill/>
        </p:spPr>
        <p:txBody>
          <a:bodyPr wrap="none" rtlCol="0">
            <a:spAutoFit/>
          </a:bodyPr>
          <a:lstStyle/>
          <a:p>
            <a:r>
              <a:rPr kumimoji="1" lang="en-US" altLang="zh-CN" sz="2800" dirty="0">
                <a:solidFill>
                  <a:schemeClr val="tx1">
                    <a:lumMod val="65000"/>
                    <a:lumOff val="35000"/>
                  </a:schemeClr>
                </a:solidFill>
              </a:rPr>
              <a:t>Entry</a:t>
            </a:r>
            <a:endParaRPr kumimoji="1" lang="zh-CN" altLang="en-US" sz="2800" dirty="0">
              <a:solidFill>
                <a:schemeClr val="tx1">
                  <a:lumMod val="65000"/>
                  <a:lumOff val="35000"/>
                </a:schemeClr>
              </a:solidFill>
            </a:endParaRPr>
          </a:p>
        </p:txBody>
      </p:sp>
      <p:sp>
        <p:nvSpPr>
          <p:cNvPr id="29" name="文本框 28">
            <a:extLst>
              <a:ext uri="{FF2B5EF4-FFF2-40B4-BE49-F238E27FC236}">
                <a16:creationId xmlns:a16="http://schemas.microsoft.com/office/drawing/2014/main" id="{80EB9B37-8364-41DD-BDDA-80BB9FD6DEF6}"/>
              </a:ext>
            </a:extLst>
          </p:cNvPr>
          <p:cNvSpPr txBox="1"/>
          <p:nvPr/>
        </p:nvSpPr>
        <p:spPr>
          <a:xfrm>
            <a:off x="507730" y="3440575"/>
            <a:ext cx="904415" cy="523220"/>
          </a:xfrm>
          <a:prstGeom prst="rect">
            <a:avLst/>
          </a:prstGeom>
          <a:noFill/>
        </p:spPr>
        <p:txBody>
          <a:bodyPr wrap="none" rtlCol="0">
            <a:spAutoFit/>
          </a:bodyPr>
          <a:lstStyle/>
          <a:p>
            <a:r>
              <a:rPr kumimoji="1" lang="en-US" altLang="zh-CN" sz="2800" dirty="0">
                <a:solidFill>
                  <a:schemeClr val="tx1">
                    <a:lumMod val="65000"/>
                    <a:lumOff val="35000"/>
                  </a:schemeClr>
                </a:solidFill>
              </a:rPr>
              <a:t>SMP</a:t>
            </a:r>
            <a:endParaRPr kumimoji="1" lang="zh-CN" altLang="en-US" sz="2800" dirty="0">
              <a:solidFill>
                <a:schemeClr val="tx1">
                  <a:lumMod val="65000"/>
                  <a:lumOff val="35000"/>
                </a:schemeClr>
              </a:solidFill>
            </a:endParaRPr>
          </a:p>
        </p:txBody>
      </p:sp>
      <p:sp>
        <p:nvSpPr>
          <p:cNvPr id="30" name="文本框 29">
            <a:extLst>
              <a:ext uri="{FF2B5EF4-FFF2-40B4-BE49-F238E27FC236}">
                <a16:creationId xmlns:a16="http://schemas.microsoft.com/office/drawing/2014/main" id="{FE8CBC42-550C-4879-B2F1-F479E403F928}"/>
              </a:ext>
            </a:extLst>
          </p:cNvPr>
          <p:cNvSpPr txBox="1"/>
          <p:nvPr/>
        </p:nvSpPr>
        <p:spPr>
          <a:xfrm>
            <a:off x="528568" y="4898015"/>
            <a:ext cx="862737" cy="523220"/>
          </a:xfrm>
          <a:prstGeom prst="rect">
            <a:avLst/>
          </a:prstGeom>
          <a:noFill/>
        </p:spPr>
        <p:txBody>
          <a:bodyPr wrap="none" rtlCol="0">
            <a:spAutoFit/>
          </a:bodyPr>
          <a:lstStyle/>
          <a:p>
            <a:r>
              <a:rPr kumimoji="1" lang="en-US" altLang="zh-CN" sz="2800" dirty="0">
                <a:solidFill>
                  <a:schemeClr val="tx1">
                    <a:lumMod val="65000"/>
                    <a:lumOff val="35000"/>
                  </a:schemeClr>
                </a:solidFill>
              </a:rPr>
              <a:t>TLB</a:t>
            </a:r>
            <a:endParaRPr kumimoji="1" lang="zh-CN" altLang="en-US" sz="2800" dirty="0">
              <a:solidFill>
                <a:schemeClr val="tx1">
                  <a:lumMod val="65000"/>
                  <a:lumOff val="35000"/>
                </a:schemeClr>
              </a:solidFill>
            </a:endParaRPr>
          </a:p>
        </p:txBody>
      </p:sp>
    </p:spTree>
    <p:extLst>
      <p:ext uri="{BB962C8B-B14F-4D97-AF65-F5344CB8AC3E}">
        <p14:creationId xmlns:p14="http://schemas.microsoft.com/office/powerpoint/2010/main" val="369542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3.33333E-6 L -0.19844 0.00324 " pathEditMode="relative" rAng="0" ptsTypes="AA">
                                      <p:cBhvr>
                                        <p:cTn id="6" dur="2000" fill="hold"/>
                                        <p:tgtEl>
                                          <p:spTgt spid="26"/>
                                        </p:tgtEl>
                                        <p:attrNameLst>
                                          <p:attrName>ppt_x</p:attrName>
                                          <p:attrName>ppt_y</p:attrName>
                                        </p:attrNameLst>
                                      </p:cBhvr>
                                      <p:rCtr x="-9922" y="162"/>
                                    </p:animMotion>
                                  </p:childTnLst>
                                </p:cTn>
                              </p:par>
                              <p:par>
                                <p:cTn id="7" presetID="0" presetClass="path" presetSubtype="0" accel="50000" decel="50000" fill="hold" grpId="0" nodeType="withEffect">
                                  <p:stCondLst>
                                    <p:cond delay="0"/>
                                  </p:stCondLst>
                                  <p:childTnLst>
                                    <p:animMotion origin="layout" path="M 4.16667E-7 2.59259E-6 L 0.09922 2.59259E-6 " pathEditMode="relative" rAng="0" ptsTypes="AA">
                                      <p:cBhvr>
                                        <p:cTn id="8" dur="2000" fill="hold"/>
                                        <p:tgtEl>
                                          <p:spTgt spid="24"/>
                                        </p:tgtEl>
                                        <p:attrNameLst>
                                          <p:attrName>ppt_x</p:attrName>
                                          <p:attrName>ppt_y</p:attrName>
                                        </p:attrNameLst>
                                      </p:cBhvr>
                                      <p:rCtr x="4961" y="0"/>
                                    </p:animMotion>
                                  </p:childTnLst>
                                </p:cTn>
                              </p:par>
                              <p:par>
                                <p:cTn id="9" presetID="0" presetClass="path" presetSubtype="0" accel="50000" decel="50000" fill="hold" grpId="0" nodeType="withEffect">
                                  <p:stCondLst>
                                    <p:cond delay="0"/>
                                  </p:stCondLst>
                                  <p:childTnLst>
                                    <p:animMotion origin="layout" path="M 1.66667E-6 2.59259E-6 L 0.09922 2.59259E-6 " pathEditMode="relative" rAng="0" ptsTypes="AA">
                                      <p:cBhvr>
                                        <p:cTn id="10" dur="2000" fill="hold"/>
                                        <p:tgtEl>
                                          <p:spTgt spid="25"/>
                                        </p:tgtEl>
                                        <p:attrNameLst>
                                          <p:attrName>ppt_x</p:attrName>
                                          <p:attrName>ppt_y</p:attrName>
                                        </p:attrNameLst>
                                      </p:cBhvr>
                                      <p:rCtr x="496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3: Early Acknowledgment</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7" name="直线箭头连接符 8">
            <a:extLst>
              <a:ext uri="{FF2B5EF4-FFF2-40B4-BE49-F238E27FC236}">
                <a16:creationId xmlns:a16="http://schemas.microsoft.com/office/drawing/2014/main" id="{F1A1B0EB-FAF6-4F5C-A9A9-8EE7D0699149}"/>
              </a:ext>
            </a:extLst>
          </p:cNvPr>
          <p:cNvCxnSpPr>
            <a:cxnSpLocks/>
          </p:cNvCxnSpPr>
          <p:nvPr/>
        </p:nvCxnSpPr>
        <p:spPr>
          <a:xfrm>
            <a:off x="1575816" y="1743456"/>
            <a:ext cx="9777984" cy="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8" name="圆角矩形 11">
            <a:extLst>
              <a:ext uri="{FF2B5EF4-FFF2-40B4-BE49-F238E27FC236}">
                <a16:creationId xmlns:a16="http://schemas.microsoft.com/office/drawing/2014/main" id="{58512259-0485-4FEC-BF20-EB13788BA05C}"/>
              </a:ext>
            </a:extLst>
          </p:cNvPr>
          <p:cNvSpPr/>
          <p:nvPr/>
        </p:nvSpPr>
        <p:spPr>
          <a:xfrm>
            <a:off x="66294" y="2405425"/>
            <a:ext cx="1596390" cy="500350"/>
          </a:xfrm>
          <a:prstGeom prst="round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Initiator</a:t>
            </a:r>
            <a:endParaRPr kumimoji="1" lang="zh-CN" altLang="en-US" sz="2400" dirty="0"/>
          </a:p>
        </p:txBody>
      </p:sp>
      <p:sp>
        <p:nvSpPr>
          <p:cNvPr id="9" name="圆角矩形 13">
            <a:extLst>
              <a:ext uri="{FF2B5EF4-FFF2-40B4-BE49-F238E27FC236}">
                <a16:creationId xmlns:a16="http://schemas.microsoft.com/office/drawing/2014/main" id="{CEC89510-FEBC-4421-BCDA-9BEE98D667FF}"/>
              </a:ext>
            </a:extLst>
          </p:cNvPr>
          <p:cNvSpPr/>
          <p:nvPr/>
        </p:nvSpPr>
        <p:spPr>
          <a:xfrm>
            <a:off x="66294" y="4027537"/>
            <a:ext cx="1628394" cy="500350"/>
          </a:xfrm>
          <a:prstGeom prst="roundRect">
            <a:avLst/>
          </a:prstGeom>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Responder</a:t>
            </a:r>
            <a:endParaRPr kumimoji="1" lang="zh-CN" altLang="en-US" sz="2400" dirty="0"/>
          </a:p>
        </p:txBody>
      </p:sp>
      <p:cxnSp>
        <p:nvCxnSpPr>
          <p:cNvPr id="10" name="直线箭头连接符 16">
            <a:extLst>
              <a:ext uri="{FF2B5EF4-FFF2-40B4-BE49-F238E27FC236}">
                <a16:creationId xmlns:a16="http://schemas.microsoft.com/office/drawing/2014/main" id="{4EF2D20D-0159-4867-9D8D-19208A44D38E}"/>
              </a:ext>
            </a:extLst>
          </p:cNvPr>
          <p:cNvCxnSpPr>
            <a:cxnSpLocks/>
          </p:cNvCxnSpPr>
          <p:nvPr/>
        </p:nvCxnSpPr>
        <p:spPr>
          <a:xfrm>
            <a:off x="1700784" y="2673888"/>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直线箭头连接符 17">
            <a:extLst>
              <a:ext uri="{FF2B5EF4-FFF2-40B4-BE49-F238E27FC236}">
                <a16:creationId xmlns:a16="http://schemas.microsoft.com/office/drawing/2014/main" id="{378EA91E-54A7-4101-AC2B-A4CA77492406}"/>
              </a:ext>
            </a:extLst>
          </p:cNvPr>
          <p:cNvCxnSpPr>
            <a:cxnSpLocks/>
          </p:cNvCxnSpPr>
          <p:nvPr/>
        </p:nvCxnSpPr>
        <p:spPr>
          <a:xfrm>
            <a:off x="1700784" y="4277712"/>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矩形 11">
            <a:extLst>
              <a:ext uri="{FF2B5EF4-FFF2-40B4-BE49-F238E27FC236}">
                <a16:creationId xmlns:a16="http://schemas.microsoft.com/office/drawing/2014/main" id="{4AA81B32-2E9E-4827-A907-B6D274EB38F3}"/>
              </a:ext>
            </a:extLst>
          </p:cNvPr>
          <p:cNvSpPr/>
          <p:nvPr/>
        </p:nvSpPr>
        <p:spPr>
          <a:xfrm>
            <a:off x="5827774" y="2405423"/>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13" name="矩形 12">
            <a:extLst>
              <a:ext uri="{FF2B5EF4-FFF2-40B4-BE49-F238E27FC236}">
                <a16:creationId xmlns:a16="http://schemas.microsoft.com/office/drawing/2014/main" id="{FD957975-4188-4CA8-B7D4-220882CAD02B}"/>
              </a:ext>
            </a:extLst>
          </p:cNvPr>
          <p:cNvSpPr/>
          <p:nvPr/>
        </p:nvSpPr>
        <p:spPr>
          <a:xfrm>
            <a:off x="3619500" y="2405424"/>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Send IPI</a:t>
            </a:r>
            <a:endParaRPr kumimoji="1" lang="zh-CN" altLang="en-US" dirty="0"/>
          </a:p>
        </p:txBody>
      </p:sp>
      <p:sp>
        <p:nvSpPr>
          <p:cNvPr id="14" name="矩形 13">
            <a:extLst>
              <a:ext uri="{FF2B5EF4-FFF2-40B4-BE49-F238E27FC236}">
                <a16:creationId xmlns:a16="http://schemas.microsoft.com/office/drawing/2014/main" id="{9D662DCF-4D44-4407-ABA1-D0B9D169B9C7}"/>
              </a:ext>
            </a:extLst>
          </p:cNvPr>
          <p:cNvSpPr/>
          <p:nvPr/>
        </p:nvSpPr>
        <p:spPr>
          <a:xfrm>
            <a:off x="7859373" y="4041536"/>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15" name="矩形 14">
            <a:extLst>
              <a:ext uri="{FF2B5EF4-FFF2-40B4-BE49-F238E27FC236}">
                <a16:creationId xmlns:a16="http://schemas.microsoft.com/office/drawing/2014/main" id="{EA24D0C3-5BB3-45EC-B2FC-23CDA1B44F45}"/>
              </a:ext>
            </a:extLst>
          </p:cNvPr>
          <p:cNvSpPr/>
          <p:nvPr/>
        </p:nvSpPr>
        <p:spPr>
          <a:xfrm>
            <a:off x="5833966" y="4041537"/>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Ack</a:t>
            </a:r>
            <a:endParaRPr kumimoji="1" lang="zh-CN" altLang="en-US" dirty="0"/>
          </a:p>
        </p:txBody>
      </p:sp>
      <p:sp>
        <p:nvSpPr>
          <p:cNvPr id="16" name="矩形 15">
            <a:extLst>
              <a:ext uri="{FF2B5EF4-FFF2-40B4-BE49-F238E27FC236}">
                <a16:creationId xmlns:a16="http://schemas.microsoft.com/office/drawing/2014/main" id="{BADB5292-B717-415B-8096-66B82CC3F28A}"/>
              </a:ext>
            </a:extLst>
          </p:cNvPr>
          <p:cNvSpPr/>
          <p:nvPr/>
        </p:nvSpPr>
        <p:spPr>
          <a:xfrm>
            <a:off x="7784590" y="2413147"/>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continue</a:t>
            </a:r>
            <a:endParaRPr kumimoji="1" lang="zh-CN" altLang="en-US" dirty="0"/>
          </a:p>
        </p:txBody>
      </p:sp>
      <p:cxnSp>
        <p:nvCxnSpPr>
          <p:cNvPr id="17" name="直线箭头连接符 25">
            <a:extLst>
              <a:ext uri="{FF2B5EF4-FFF2-40B4-BE49-F238E27FC236}">
                <a16:creationId xmlns:a16="http://schemas.microsoft.com/office/drawing/2014/main" id="{DEB9B50F-0BE7-42E0-B8D8-A2AE58B6F613}"/>
              </a:ext>
            </a:extLst>
          </p:cNvPr>
          <p:cNvCxnSpPr>
            <a:cxnSpLocks/>
            <a:stCxn id="13" idx="3"/>
            <a:endCxn id="15" idx="1"/>
          </p:cNvCxnSpPr>
          <p:nvPr/>
        </p:nvCxnSpPr>
        <p:spPr>
          <a:xfrm>
            <a:off x="4991101" y="2641599"/>
            <a:ext cx="842865" cy="16361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线箭头连接符 27">
            <a:extLst>
              <a:ext uri="{FF2B5EF4-FFF2-40B4-BE49-F238E27FC236}">
                <a16:creationId xmlns:a16="http://schemas.microsoft.com/office/drawing/2014/main" id="{119387CF-2776-40E9-AC30-C79F0EFAC5EB}"/>
              </a:ext>
            </a:extLst>
          </p:cNvPr>
          <p:cNvCxnSpPr>
            <a:stCxn id="15" idx="3"/>
            <a:endCxn id="16" idx="1"/>
          </p:cNvCxnSpPr>
          <p:nvPr/>
        </p:nvCxnSpPr>
        <p:spPr>
          <a:xfrm flipV="1">
            <a:off x="7205567" y="2649322"/>
            <a:ext cx="579023" cy="16283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文本框 10">
            <a:extLst>
              <a:ext uri="{FF2B5EF4-FFF2-40B4-BE49-F238E27FC236}">
                <a16:creationId xmlns:a16="http://schemas.microsoft.com/office/drawing/2014/main" id="{9E456474-8BE5-4F42-94AB-EAF0C8DA9301}"/>
              </a:ext>
            </a:extLst>
          </p:cNvPr>
          <p:cNvSpPr txBox="1"/>
          <p:nvPr/>
        </p:nvSpPr>
        <p:spPr>
          <a:xfrm>
            <a:off x="1505713" y="1317979"/>
            <a:ext cx="777241"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dirty="0">
                <a:solidFill>
                  <a:schemeClr val="bg2">
                    <a:lumMod val="50000"/>
                  </a:schemeClr>
                </a:solidFill>
              </a:rPr>
              <a:t>Time</a:t>
            </a:r>
            <a:endParaRPr kumimoji="1" lang="zh-CN" altLang="en-US" dirty="0">
              <a:solidFill>
                <a:schemeClr val="bg2">
                  <a:lumMod val="50000"/>
                </a:schemeClr>
              </a:solidFill>
            </a:endParaRPr>
          </a:p>
        </p:txBody>
      </p:sp>
      <p:cxnSp>
        <p:nvCxnSpPr>
          <p:cNvPr id="25" name="直接箭头连接符 24">
            <a:extLst>
              <a:ext uri="{FF2B5EF4-FFF2-40B4-BE49-F238E27FC236}">
                <a16:creationId xmlns:a16="http://schemas.microsoft.com/office/drawing/2014/main" id="{2E8B6806-C2B8-4C5E-97A8-C42E0F1E3B2B}"/>
              </a:ext>
            </a:extLst>
          </p:cNvPr>
          <p:cNvCxnSpPr>
            <a:cxnSpLocks/>
          </p:cNvCxnSpPr>
          <p:nvPr/>
        </p:nvCxnSpPr>
        <p:spPr>
          <a:xfrm>
            <a:off x="3379808" y="2681135"/>
            <a:ext cx="925492" cy="16043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4E36D9A2-F2BF-4468-9887-762C2AF88D94}"/>
              </a:ext>
            </a:extLst>
          </p:cNvPr>
          <p:cNvCxnSpPr>
            <a:cxnSpLocks/>
          </p:cNvCxnSpPr>
          <p:nvPr/>
        </p:nvCxnSpPr>
        <p:spPr>
          <a:xfrm flipV="1">
            <a:off x="5676901" y="2670026"/>
            <a:ext cx="4207879" cy="16283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338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5E-6 4.81481E-6 L -0.13099 4.81481E-6 " pathEditMode="relative" rAng="0" ptsTypes="AA">
                                      <p:cBhvr>
                                        <p:cTn id="6" dur="2000" fill="hold"/>
                                        <p:tgtEl>
                                          <p:spTgt spid="13"/>
                                        </p:tgtEl>
                                        <p:attrNameLst>
                                          <p:attrName>ppt_x</p:attrName>
                                          <p:attrName>ppt_y</p:attrName>
                                        </p:attrNameLst>
                                      </p:cBhvr>
                                      <p:rCtr x="-6549" y="0"/>
                                    </p:animMotion>
                                  </p:childTnLst>
                                </p:cTn>
                              </p:par>
                              <p:par>
                                <p:cTn id="7" presetID="35" presetClass="path" presetSubtype="0" accel="50000" decel="50000" fill="hold" grpId="0" nodeType="withEffect">
                                  <p:stCondLst>
                                    <p:cond delay="0"/>
                                  </p:stCondLst>
                                  <p:childTnLst>
                                    <p:animMotion origin="layout" path="M 4.375E-6 -1.11111E-6 L -0.12539 -0.00092 " pathEditMode="relative" rAng="0" ptsTypes="AA">
                                      <p:cBhvr>
                                        <p:cTn id="8" dur="2000" fill="hold"/>
                                        <p:tgtEl>
                                          <p:spTgt spid="15"/>
                                        </p:tgtEl>
                                        <p:attrNameLst>
                                          <p:attrName>ppt_x</p:attrName>
                                          <p:attrName>ppt_y</p:attrName>
                                        </p:attrNameLst>
                                      </p:cBhvr>
                                      <p:rCtr x="-6276" y="-46"/>
                                    </p:animMotion>
                                  </p:childTnLst>
                                </p:cTn>
                              </p:par>
                              <p:par>
                                <p:cTn id="9" presetID="1" presetClass="exit" presetSubtype="0" fill="hold" nodeType="with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63" presetClass="path" presetSubtype="0" accel="50000" decel="50000" fill="hold" grpId="0" nodeType="withEffect">
                                  <p:stCondLst>
                                    <p:cond delay="0"/>
                                  </p:stCondLst>
                                  <p:childTnLst>
                                    <p:animMotion origin="layout" path="M -1.66667E-6 -2.59259E-6 L 0.17201 -2.59259E-6 " pathEditMode="relative" rAng="0" ptsTypes="AA">
                                      <p:cBhvr>
                                        <p:cTn id="12" dur="2000" fill="hold"/>
                                        <p:tgtEl>
                                          <p:spTgt spid="16"/>
                                        </p:tgtEl>
                                        <p:attrNameLst>
                                          <p:attrName>ppt_x</p:attrName>
                                          <p:attrName>ppt_y</p:attrName>
                                        </p:attrNameLst>
                                      </p:cBhvr>
                                      <p:rCtr x="8594" y="0"/>
                                    </p:animMotion>
                                  </p:childTnLst>
                                </p:cTn>
                              </p:par>
                              <p:par>
                                <p:cTn id="13" presetID="1" presetClass="exit" presetSubtype="0" fill="hold" nodeType="withEffect">
                                  <p:stCondLst>
                                    <p:cond delay="0"/>
                                  </p:stCondLst>
                                  <p:childTnLst>
                                    <p:set>
                                      <p:cBhvr>
                                        <p:cTn id="14" dur="1" fill="hold">
                                          <p:stCondLst>
                                            <p:cond delay="0"/>
                                          </p:stCondLst>
                                        </p:cTn>
                                        <p:tgtEl>
                                          <p:spTgt spid="18"/>
                                        </p:tgtEl>
                                        <p:attrNameLst>
                                          <p:attrName>style.visibility</p:attrName>
                                        </p:attrNameLst>
                                      </p:cBhvr>
                                      <p:to>
                                        <p:strVal val="hidden"/>
                                      </p:to>
                                    </p:set>
                                  </p:childTnLst>
                                </p:cTn>
                              </p:par>
                              <p:par>
                                <p:cTn id="15" presetID="35" presetClass="path" presetSubtype="0" accel="50000" decel="50000" fill="hold" grpId="0" nodeType="withEffect">
                                  <p:stCondLst>
                                    <p:cond delay="0"/>
                                  </p:stCondLst>
                                  <p:childTnLst>
                                    <p:animMotion origin="layout" path="M -4.79167E-6 4.81481E-6 L 0.10378 4.81481E-6 " pathEditMode="relative" rAng="0" ptsTypes="AA">
                                      <p:cBhvr>
                                        <p:cTn id="16" dur="2000" fill="hold"/>
                                        <p:tgtEl>
                                          <p:spTgt spid="12"/>
                                        </p:tgtEl>
                                        <p:attrNameLst>
                                          <p:attrName>ppt_x</p:attrName>
                                          <p:attrName>ppt_y</p:attrName>
                                        </p:attrNameLst>
                                      </p:cBhvr>
                                      <p:rCtr x="5182" y="0"/>
                                    </p:animMotion>
                                  </p:childTnLst>
                                </p:cTn>
                              </p:par>
                              <p:par>
                                <p:cTn id="17" presetID="35" presetClass="path" presetSubtype="0" accel="50000" decel="50000" fill="hold" grpId="0" nodeType="withEffect">
                                  <p:stCondLst>
                                    <p:cond delay="0"/>
                                  </p:stCondLst>
                                  <p:childTnLst>
                                    <p:animMotion origin="layout" path="M -1.45833E-6 -1.11111E-6 L -0.06797 -0.00092 " pathEditMode="relative" rAng="0" ptsTypes="AA">
                                      <p:cBhvr>
                                        <p:cTn id="18" dur="2000" fill="hold"/>
                                        <p:tgtEl>
                                          <p:spTgt spid="14"/>
                                        </p:tgtEl>
                                        <p:attrNameLst>
                                          <p:attrName>ppt_x</p:attrName>
                                          <p:attrName>ppt_y</p:attrName>
                                        </p:attrNameLst>
                                      </p:cBhvr>
                                      <p:rCtr x="-3398" y="-46"/>
                                    </p:animMotion>
                                  </p:childTnLst>
                                </p:cTn>
                              </p:par>
                            </p:childTnLst>
                          </p:cTn>
                        </p:par>
                        <p:par>
                          <p:cTn id="19" fill="hold">
                            <p:stCondLst>
                              <p:cond delay="2000"/>
                            </p:stCondLst>
                            <p:childTnLst>
                              <p:par>
                                <p:cTn id="20" presetID="1" presetClass="entr" presetSubtype="0" fill="hold" nodeType="afterEffect">
                                  <p:stCondLst>
                                    <p:cond delay="0"/>
                                  </p:stCondLst>
                                  <p:childTnLst>
                                    <p:set>
                                      <p:cBhvr>
                                        <p:cTn id="21" dur="1" fill="hold">
                                          <p:stCondLst>
                                            <p:cond delay="0"/>
                                          </p:stCondLst>
                                        </p:cTn>
                                        <p:tgtEl>
                                          <p:spTgt spid="25"/>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nodeType="after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bg2">
                    <a:lumMod val="90000"/>
                  </a:schemeClr>
                </a:solidFill>
              </a:rPr>
              <a:t>Background </a:t>
            </a:r>
          </a:p>
          <a:p>
            <a:r>
              <a:rPr lang="en-US" altLang="zh-CN" dirty="0">
                <a:solidFill>
                  <a:schemeClr val="bg2">
                    <a:lumMod val="90000"/>
                  </a:schemeClr>
                </a:solidFill>
              </a:rPr>
              <a:t>Motivation</a:t>
            </a:r>
          </a:p>
          <a:p>
            <a:r>
              <a:rPr lang="en-US" altLang="zh-CN" dirty="0">
                <a:solidFill>
                  <a:schemeClr val="bg2">
                    <a:lumMod val="90000"/>
                  </a:schemeClr>
                </a:solidFill>
              </a:rPr>
              <a:t>Improving  TLB Shootdown</a:t>
            </a:r>
          </a:p>
          <a:p>
            <a:r>
              <a:rPr lang="en-US" altLang="zh-CN" dirty="0">
                <a:solidFill>
                  <a:schemeClr val="bg2">
                    <a:lumMod val="90000"/>
                  </a:schemeClr>
                </a:solidFill>
              </a:rPr>
              <a:t>Use-case Specific Improvements</a:t>
            </a:r>
          </a:p>
          <a:p>
            <a:r>
              <a:rPr lang="en-US" altLang="zh-CN" dirty="0">
                <a:solidFill>
                  <a:schemeClr val="bg2">
                    <a:lumMod val="90000"/>
                  </a:schemeClr>
                </a:solidFill>
              </a:rPr>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4236569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Optimization 4: In-context Flushes</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5" name="直线箭头连接符 16">
            <a:extLst>
              <a:ext uri="{FF2B5EF4-FFF2-40B4-BE49-F238E27FC236}">
                <a16:creationId xmlns:a16="http://schemas.microsoft.com/office/drawing/2014/main" id="{DF4190CC-6112-4D49-AC95-EAC3B45D9B68}"/>
              </a:ext>
            </a:extLst>
          </p:cNvPr>
          <p:cNvCxnSpPr>
            <a:cxnSpLocks/>
          </p:cNvCxnSpPr>
          <p:nvPr/>
        </p:nvCxnSpPr>
        <p:spPr>
          <a:xfrm>
            <a:off x="986009" y="2992987"/>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 name="直线箭头连接符 17">
            <a:extLst>
              <a:ext uri="{FF2B5EF4-FFF2-40B4-BE49-F238E27FC236}">
                <a16:creationId xmlns:a16="http://schemas.microsoft.com/office/drawing/2014/main" id="{82839C50-8782-4EFB-AB31-3D1969B1139C}"/>
              </a:ext>
            </a:extLst>
          </p:cNvPr>
          <p:cNvCxnSpPr>
            <a:cxnSpLocks/>
          </p:cNvCxnSpPr>
          <p:nvPr/>
        </p:nvCxnSpPr>
        <p:spPr>
          <a:xfrm>
            <a:off x="986009" y="4377355"/>
            <a:ext cx="10978896"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矩形 7">
            <a:extLst>
              <a:ext uri="{FF2B5EF4-FFF2-40B4-BE49-F238E27FC236}">
                <a16:creationId xmlns:a16="http://schemas.microsoft.com/office/drawing/2014/main" id="{CE52F74A-0380-4591-AC03-16F54B430BF0}"/>
              </a:ext>
            </a:extLst>
          </p:cNvPr>
          <p:cNvSpPr/>
          <p:nvPr/>
        </p:nvSpPr>
        <p:spPr>
          <a:xfrm>
            <a:off x="3607288" y="3161865"/>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Read</a:t>
            </a:r>
          </a:p>
          <a:p>
            <a:pPr algn="ctr"/>
            <a:r>
              <a:rPr kumimoji="1" lang="en-US" altLang="zh-CN" dirty="0">
                <a:solidFill>
                  <a:schemeClr val="bg2"/>
                </a:solidFill>
              </a:rPr>
              <a:t>SMP</a:t>
            </a:r>
          </a:p>
          <a:p>
            <a:pPr algn="ctr"/>
            <a:r>
              <a:rPr kumimoji="1" lang="en-US" altLang="zh-CN" dirty="0">
                <a:solidFill>
                  <a:schemeClr val="bg2"/>
                </a:solidFill>
              </a:rPr>
              <a:t>request</a:t>
            </a:r>
            <a:endParaRPr kumimoji="1" lang="zh-CN" altLang="en-US" dirty="0">
              <a:solidFill>
                <a:schemeClr val="bg2"/>
              </a:solidFill>
            </a:endParaRPr>
          </a:p>
        </p:txBody>
      </p:sp>
      <p:sp>
        <p:nvSpPr>
          <p:cNvPr id="9" name="矩形 8">
            <a:extLst>
              <a:ext uri="{FF2B5EF4-FFF2-40B4-BE49-F238E27FC236}">
                <a16:creationId xmlns:a16="http://schemas.microsoft.com/office/drawing/2014/main" id="{C3B89925-B50A-4D6B-9F96-BA073DC0A12E}"/>
              </a:ext>
            </a:extLst>
          </p:cNvPr>
          <p:cNvSpPr/>
          <p:nvPr/>
        </p:nvSpPr>
        <p:spPr>
          <a:xfrm>
            <a:off x="2457429" y="1744363"/>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TLB</a:t>
            </a:r>
          </a:p>
          <a:p>
            <a:pPr algn="ctr"/>
            <a:r>
              <a:rPr kumimoji="1" lang="en-US" altLang="zh-CN" dirty="0">
                <a:solidFill>
                  <a:schemeClr val="bg2"/>
                </a:solidFill>
              </a:rPr>
              <a:t>IRQ</a:t>
            </a:r>
          </a:p>
          <a:p>
            <a:pPr algn="ctr"/>
            <a:r>
              <a:rPr kumimoji="1" lang="en-US" altLang="zh-CN" dirty="0">
                <a:solidFill>
                  <a:schemeClr val="bg2"/>
                </a:solidFill>
              </a:rPr>
              <a:t>handler</a:t>
            </a:r>
            <a:endParaRPr kumimoji="1" lang="zh-CN" altLang="en-US" dirty="0">
              <a:solidFill>
                <a:schemeClr val="bg2"/>
              </a:solidFill>
            </a:endParaRPr>
          </a:p>
        </p:txBody>
      </p:sp>
      <p:sp>
        <p:nvSpPr>
          <p:cNvPr id="10" name="矩形 9">
            <a:extLst>
              <a:ext uri="{FF2B5EF4-FFF2-40B4-BE49-F238E27FC236}">
                <a16:creationId xmlns:a16="http://schemas.microsoft.com/office/drawing/2014/main" id="{FA1F60DF-8EEE-498A-828D-A951A6A5EC27}"/>
              </a:ext>
            </a:extLst>
          </p:cNvPr>
          <p:cNvSpPr/>
          <p:nvPr/>
        </p:nvSpPr>
        <p:spPr>
          <a:xfrm>
            <a:off x="4757147" y="4619748"/>
            <a:ext cx="1191006"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Read</a:t>
            </a:r>
          </a:p>
          <a:p>
            <a:pPr algn="ctr"/>
            <a:r>
              <a:rPr kumimoji="1" lang="en-US" altLang="zh-CN" dirty="0">
                <a:solidFill>
                  <a:schemeClr val="bg2"/>
                </a:solidFill>
              </a:rPr>
              <a:t>shootdown</a:t>
            </a:r>
          </a:p>
          <a:p>
            <a:pPr algn="ctr"/>
            <a:r>
              <a:rPr kumimoji="1" lang="en-US" altLang="zh-CN" dirty="0">
                <a:solidFill>
                  <a:schemeClr val="bg2"/>
                </a:solidFill>
              </a:rPr>
              <a:t>request</a:t>
            </a:r>
            <a:endParaRPr kumimoji="1" lang="zh-CN" altLang="en-US" dirty="0">
              <a:solidFill>
                <a:schemeClr val="bg2"/>
              </a:solidFill>
            </a:endParaRPr>
          </a:p>
        </p:txBody>
      </p:sp>
      <p:sp>
        <p:nvSpPr>
          <p:cNvPr id="11" name="矩形 10">
            <a:extLst>
              <a:ext uri="{FF2B5EF4-FFF2-40B4-BE49-F238E27FC236}">
                <a16:creationId xmlns:a16="http://schemas.microsoft.com/office/drawing/2014/main" id="{83C0BD39-0BD8-48B9-A40F-4483B5F7079B}"/>
              </a:ext>
            </a:extLst>
          </p:cNvPr>
          <p:cNvSpPr/>
          <p:nvPr/>
        </p:nvSpPr>
        <p:spPr>
          <a:xfrm>
            <a:off x="7216123" y="4619748"/>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Flush</a:t>
            </a:r>
          </a:p>
          <a:p>
            <a:pPr algn="ctr"/>
            <a:r>
              <a:rPr kumimoji="1" lang="en-US" altLang="zh-CN" dirty="0">
                <a:solidFill>
                  <a:schemeClr val="bg2"/>
                </a:solidFill>
              </a:rPr>
              <a:t>kernel</a:t>
            </a:r>
          </a:p>
          <a:p>
            <a:pPr algn="ctr"/>
            <a:r>
              <a:rPr kumimoji="1" lang="en-US" altLang="zh-CN" dirty="0">
                <a:solidFill>
                  <a:schemeClr val="bg2"/>
                </a:solidFill>
              </a:rPr>
              <a:t>space</a:t>
            </a:r>
            <a:endParaRPr kumimoji="1" lang="zh-CN" altLang="en-US" dirty="0">
              <a:solidFill>
                <a:schemeClr val="bg2"/>
              </a:solidFill>
            </a:endParaRPr>
          </a:p>
        </p:txBody>
      </p:sp>
      <p:sp>
        <p:nvSpPr>
          <p:cNvPr id="12" name="矩形 11">
            <a:extLst>
              <a:ext uri="{FF2B5EF4-FFF2-40B4-BE49-F238E27FC236}">
                <a16:creationId xmlns:a16="http://schemas.microsoft.com/office/drawing/2014/main" id="{13F76FBC-0045-4159-985E-D59CFE2F749F}"/>
              </a:ext>
            </a:extLst>
          </p:cNvPr>
          <p:cNvSpPr/>
          <p:nvPr/>
        </p:nvSpPr>
        <p:spPr>
          <a:xfrm>
            <a:off x="8425036" y="4619748"/>
            <a:ext cx="1149859" cy="10695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Flush</a:t>
            </a:r>
          </a:p>
          <a:p>
            <a:pPr algn="ctr"/>
            <a:r>
              <a:rPr kumimoji="1" lang="en-US" altLang="zh-CN" dirty="0"/>
              <a:t>user</a:t>
            </a:r>
          </a:p>
          <a:p>
            <a:pPr algn="ctr"/>
            <a:r>
              <a:rPr kumimoji="1" lang="en-US" altLang="zh-CN" dirty="0"/>
              <a:t>space</a:t>
            </a:r>
            <a:endParaRPr kumimoji="1" lang="zh-CN" altLang="en-US" dirty="0"/>
          </a:p>
        </p:txBody>
      </p:sp>
      <p:sp>
        <p:nvSpPr>
          <p:cNvPr id="13" name="矩形 12">
            <a:extLst>
              <a:ext uri="{FF2B5EF4-FFF2-40B4-BE49-F238E27FC236}">
                <a16:creationId xmlns:a16="http://schemas.microsoft.com/office/drawing/2014/main" id="{1E6996D9-1DA6-469B-AAE9-AC6BC94A8839}"/>
              </a:ext>
            </a:extLst>
          </p:cNvPr>
          <p:cNvSpPr/>
          <p:nvPr/>
        </p:nvSpPr>
        <p:spPr>
          <a:xfrm>
            <a:off x="6007206" y="3161865"/>
            <a:ext cx="1149859" cy="1069550"/>
          </a:xfrm>
          <a:prstGeom prst="rect">
            <a:avLst/>
          </a:prstGeom>
          <a:ln>
            <a:solidFill>
              <a:schemeClr val="bg2"/>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bg2"/>
                </a:solidFill>
              </a:rPr>
              <a:t>ack</a:t>
            </a:r>
          </a:p>
          <a:p>
            <a:pPr algn="ctr"/>
            <a:r>
              <a:rPr kumimoji="1" lang="en-US" altLang="zh-CN" dirty="0">
                <a:solidFill>
                  <a:schemeClr val="bg2"/>
                </a:solidFill>
              </a:rPr>
              <a:t>SMP</a:t>
            </a:r>
          </a:p>
          <a:p>
            <a:pPr algn="ctr"/>
            <a:r>
              <a:rPr kumimoji="1" lang="en-US" altLang="zh-CN" dirty="0">
                <a:solidFill>
                  <a:schemeClr val="bg2"/>
                </a:solidFill>
              </a:rPr>
              <a:t>request</a:t>
            </a:r>
            <a:endParaRPr kumimoji="1" lang="zh-CN" altLang="en-US" dirty="0">
              <a:solidFill>
                <a:schemeClr val="bg2"/>
              </a:solidFill>
            </a:endParaRPr>
          </a:p>
        </p:txBody>
      </p:sp>
      <p:sp>
        <p:nvSpPr>
          <p:cNvPr id="14" name="矩形 13">
            <a:extLst>
              <a:ext uri="{FF2B5EF4-FFF2-40B4-BE49-F238E27FC236}">
                <a16:creationId xmlns:a16="http://schemas.microsoft.com/office/drawing/2014/main" id="{9F9E9B25-E944-4BF4-9C63-87E15140100D}"/>
              </a:ext>
            </a:extLst>
          </p:cNvPr>
          <p:cNvSpPr/>
          <p:nvPr/>
        </p:nvSpPr>
        <p:spPr>
          <a:xfrm>
            <a:off x="9556988" y="1744973"/>
            <a:ext cx="1149859" cy="1069550"/>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chemeClr val="tx1"/>
                </a:solidFill>
              </a:rPr>
              <a:t>Return</a:t>
            </a:r>
          </a:p>
          <a:p>
            <a:pPr algn="ctr"/>
            <a:r>
              <a:rPr kumimoji="1" lang="en-US" altLang="zh-CN" dirty="0">
                <a:solidFill>
                  <a:schemeClr val="tx1"/>
                </a:solidFill>
              </a:rPr>
              <a:t>to</a:t>
            </a:r>
          </a:p>
          <a:p>
            <a:pPr algn="ctr"/>
            <a:r>
              <a:rPr kumimoji="1" lang="en-US" altLang="zh-CN" dirty="0">
                <a:solidFill>
                  <a:schemeClr val="tx1"/>
                </a:solidFill>
              </a:rPr>
              <a:t>user</a:t>
            </a:r>
            <a:endParaRPr kumimoji="1" lang="zh-CN" altLang="en-US" dirty="0">
              <a:solidFill>
                <a:schemeClr val="tx1"/>
              </a:solidFill>
            </a:endParaRPr>
          </a:p>
        </p:txBody>
      </p:sp>
      <p:sp>
        <p:nvSpPr>
          <p:cNvPr id="15" name="文本框 14">
            <a:extLst>
              <a:ext uri="{FF2B5EF4-FFF2-40B4-BE49-F238E27FC236}">
                <a16:creationId xmlns:a16="http://schemas.microsoft.com/office/drawing/2014/main" id="{3C4EE15C-1CE6-46D3-9BBB-63D76D1718DB}"/>
              </a:ext>
            </a:extLst>
          </p:cNvPr>
          <p:cNvSpPr txBox="1"/>
          <p:nvPr/>
        </p:nvSpPr>
        <p:spPr>
          <a:xfrm>
            <a:off x="729961" y="2071203"/>
            <a:ext cx="982961" cy="523220"/>
          </a:xfrm>
          <a:prstGeom prst="rect">
            <a:avLst/>
          </a:prstGeom>
          <a:noFill/>
        </p:spPr>
        <p:txBody>
          <a:bodyPr wrap="none" rtlCol="0">
            <a:spAutoFit/>
          </a:bodyPr>
          <a:lstStyle/>
          <a:p>
            <a:r>
              <a:rPr kumimoji="1" lang="en-US" altLang="zh-CN" sz="2800" dirty="0">
                <a:solidFill>
                  <a:schemeClr val="tx1">
                    <a:lumMod val="65000"/>
                    <a:lumOff val="35000"/>
                  </a:schemeClr>
                </a:solidFill>
              </a:rPr>
              <a:t>Entry</a:t>
            </a:r>
            <a:endParaRPr kumimoji="1" lang="zh-CN" altLang="en-US" sz="2800" dirty="0">
              <a:solidFill>
                <a:schemeClr val="tx1">
                  <a:lumMod val="65000"/>
                  <a:lumOff val="35000"/>
                </a:schemeClr>
              </a:solidFill>
            </a:endParaRPr>
          </a:p>
        </p:txBody>
      </p:sp>
      <p:sp>
        <p:nvSpPr>
          <p:cNvPr id="16" name="文本框 15">
            <a:extLst>
              <a:ext uri="{FF2B5EF4-FFF2-40B4-BE49-F238E27FC236}">
                <a16:creationId xmlns:a16="http://schemas.microsoft.com/office/drawing/2014/main" id="{5318E93E-FD34-4816-B24E-E1A9ACD3E442}"/>
              </a:ext>
            </a:extLst>
          </p:cNvPr>
          <p:cNvSpPr txBox="1"/>
          <p:nvPr/>
        </p:nvSpPr>
        <p:spPr>
          <a:xfrm>
            <a:off x="750799" y="3528643"/>
            <a:ext cx="904415" cy="523220"/>
          </a:xfrm>
          <a:prstGeom prst="rect">
            <a:avLst/>
          </a:prstGeom>
          <a:noFill/>
        </p:spPr>
        <p:txBody>
          <a:bodyPr wrap="none" rtlCol="0">
            <a:spAutoFit/>
          </a:bodyPr>
          <a:lstStyle/>
          <a:p>
            <a:r>
              <a:rPr kumimoji="1" lang="en-US" altLang="zh-CN" sz="2800" dirty="0">
                <a:solidFill>
                  <a:schemeClr val="tx1">
                    <a:lumMod val="65000"/>
                    <a:lumOff val="35000"/>
                  </a:schemeClr>
                </a:solidFill>
              </a:rPr>
              <a:t>SMP</a:t>
            </a:r>
            <a:endParaRPr kumimoji="1" lang="zh-CN" altLang="en-US" sz="2800" dirty="0">
              <a:solidFill>
                <a:schemeClr val="tx1">
                  <a:lumMod val="65000"/>
                  <a:lumOff val="35000"/>
                </a:schemeClr>
              </a:solidFill>
            </a:endParaRPr>
          </a:p>
        </p:txBody>
      </p:sp>
      <p:sp>
        <p:nvSpPr>
          <p:cNvPr id="17" name="文本框 16">
            <a:extLst>
              <a:ext uri="{FF2B5EF4-FFF2-40B4-BE49-F238E27FC236}">
                <a16:creationId xmlns:a16="http://schemas.microsoft.com/office/drawing/2014/main" id="{CE65B600-0FAC-4D6E-A94F-A29ECE9D093E}"/>
              </a:ext>
            </a:extLst>
          </p:cNvPr>
          <p:cNvSpPr txBox="1"/>
          <p:nvPr/>
        </p:nvSpPr>
        <p:spPr>
          <a:xfrm>
            <a:off x="771637" y="4986083"/>
            <a:ext cx="862737" cy="523220"/>
          </a:xfrm>
          <a:prstGeom prst="rect">
            <a:avLst/>
          </a:prstGeom>
          <a:noFill/>
        </p:spPr>
        <p:txBody>
          <a:bodyPr wrap="none" rtlCol="0">
            <a:spAutoFit/>
          </a:bodyPr>
          <a:lstStyle/>
          <a:p>
            <a:r>
              <a:rPr kumimoji="1" lang="en-US" altLang="zh-CN" sz="2800" dirty="0">
                <a:solidFill>
                  <a:schemeClr val="tx1">
                    <a:lumMod val="65000"/>
                    <a:lumOff val="35000"/>
                  </a:schemeClr>
                </a:solidFill>
              </a:rPr>
              <a:t>TLB</a:t>
            </a:r>
            <a:endParaRPr kumimoji="1" lang="zh-CN" altLang="en-US" sz="2800" dirty="0">
              <a:solidFill>
                <a:schemeClr val="tx1">
                  <a:lumMod val="65000"/>
                  <a:lumOff val="35000"/>
                </a:schemeClr>
              </a:solidFill>
            </a:endParaRPr>
          </a:p>
        </p:txBody>
      </p:sp>
    </p:spTree>
    <p:extLst>
      <p:ext uri="{BB962C8B-B14F-4D97-AF65-F5344CB8AC3E}">
        <p14:creationId xmlns:p14="http://schemas.microsoft.com/office/powerpoint/2010/main" val="330704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16667E-7 2.59259E-6 L -0.09935 2.59259E-6 " pathEditMode="relative" rAng="0" ptsTypes="AA">
                                      <p:cBhvr>
                                        <p:cTn id="6" dur="2000" fill="hold"/>
                                        <p:tgtEl>
                                          <p:spTgt spid="14"/>
                                        </p:tgtEl>
                                        <p:attrNameLst>
                                          <p:attrName>ppt_x</p:attrName>
                                          <p:attrName>ppt_y</p:attrName>
                                        </p:attrNameLst>
                                      </p:cBhvr>
                                      <p:rCtr x="-4974" y="0"/>
                                    </p:animMotion>
                                  </p:childTnLst>
                                </p:cTn>
                              </p:par>
                              <p:par>
                                <p:cTn id="7" presetID="0" presetClass="path" presetSubtype="0" accel="50000" decel="50000" fill="hold" grpId="0" nodeType="withEffect">
                                  <p:stCondLst>
                                    <p:cond delay="0"/>
                                  </p:stCondLst>
                                  <p:childTnLst>
                                    <p:animMotion origin="layout" path="M -1.04167E-6 -3.7037E-7 L 0.10899 -3.7037E-7 " pathEditMode="relative" rAng="0" ptsTypes="AA">
                                      <p:cBhvr>
                                        <p:cTn id="8" dur="2000" fill="hold"/>
                                        <p:tgtEl>
                                          <p:spTgt spid="12"/>
                                        </p:tgtEl>
                                        <p:attrNameLst>
                                          <p:attrName>ppt_x</p:attrName>
                                          <p:attrName>ppt_y</p:attrName>
                                        </p:attrNameLst>
                                      </p:cBhvr>
                                      <p:rCtr x="544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accent3"/>
                </a:solidFill>
              </a:rPr>
              <a:t>Background </a:t>
            </a:r>
          </a:p>
          <a:p>
            <a:r>
              <a:rPr lang="en-US" altLang="zh-CN" dirty="0">
                <a:solidFill>
                  <a:schemeClr val="accent3"/>
                </a:solidFill>
              </a:rPr>
              <a:t>Motivation</a:t>
            </a:r>
          </a:p>
          <a:p>
            <a:r>
              <a:rPr lang="en-US" altLang="zh-CN" dirty="0">
                <a:solidFill>
                  <a:schemeClr val="accent3"/>
                </a:solidFill>
              </a:rPr>
              <a:t>Improving  TLB Shootdown</a:t>
            </a:r>
          </a:p>
          <a:p>
            <a:r>
              <a:rPr lang="en-US" altLang="zh-CN" dirty="0"/>
              <a:t>Use-case Specific Improvements</a:t>
            </a:r>
          </a:p>
          <a:p>
            <a:r>
              <a:rPr lang="en-US" altLang="zh-CN" dirty="0">
                <a:solidFill>
                  <a:schemeClr val="bg2">
                    <a:lumMod val="90000"/>
                  </a:schemeClr>
                </a:solidFill>
              </a:rPr>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3193196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Avoiding TLB Flush for </a:t>
            </a:r>
            <a:r>
              <a:rPr lang="en-US" altLang="zh-CN" sz="4000" dirty="0" err="1"/>
              <a:t>CoW</a:t>
            </a:r>
            <a:endParaRPr lang="en-US" altLang="zh-CN"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Copy on Write:</a:t>
            </a:r>
          </a:p>
          <a:p>
            <a:pPr lvl="1"/>
            <a:r>
              <a:rPr lang="en-US" altLang="zh-CN" b="0" dirty="0">
                <a:latin typeface="Gill Sans MT" panose="020B0502020104020203" pitchFamily="34" charset="0"/>
              </a:rPr>
              <a:t>A common memory sharing technique in which memory pages are write-protected and copied only when they are modified. </a:t>
            </a:r>
          </a:p>
          <a:p>
            <a:r>
              <a:rPr lang="en-US" altLang="zh-CN" b="0" dirty="0"/>
              <a:t>Avoid TLB flush: </a:t>
            </a:r>
          </a:p>
          <a:p>
            <a:pPr lvl="1"/>
            <a:r>
              <a:rPr lang="en-US" altLang="zh-CN" b="0" dirty="0">
                <a:latin typeface="Gill Sans MT" panose="020B0502020104020203" pitchFamily="34" charset="0"/>
              </a:rPr>
              <a:t>Writing to an address in the modified page after the PTE is updated</a:t>
            </a:r>
          </a:p>
        </p:txBody>
      </p:sp>
    </p:spTree>
    <p:extLst>
      <p:ext uri="{BB962C8B-B14F-4D97-AF65-F5344CB8AC3E}">
        <p14:creationId xmlns:p14="http://schemas.microsoft.com/office/powerpoint/2010/main" val="2204215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err="1"/>
              <a:t>Userspace</a:t>
            </a:r>
            <a:r>
              <a:rPr lang="en-US" altLang="zh-CN" sz="4000" dirty="0"/>
              <a:t>-safe Batching</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TLB batching can cause correctness issues if done too aggressively. </a:t>
            </a:r>
          </a:p>
          <a:p>
            <a:endParaRPr lang="en-US" altLang="zh-CN" b="0" dirty="0"/>
          </a:p>
          <a:p>
            <a:r>
              <a:rPr lang="en-US" altLang="zh-CN" b="0" dirty="0"/>
              <a:t>Only implement TLB batching for suitable system calls</a:t>
            </a:r>
            <a:r>
              <a:rPr lang="zh-CN" altLang="en-US" b="0" dirty="0"/>
              <a:t>，</a:t>
            </a:r>
            <a:r>
              <a:rPr lang="en-US" altLang="zh-CN" b="0" dirty="0"/>
              <a:t>which require write-protecting and cleaning PTEs that map dirty pages of memory mapped files</a:t>
            </a:r>
          </a:p>
        </p:txBody>
      </p:sp>
    </p:spTree>
    <p:extLst>
      <p:ext uri="{BB962C8B-B14F-4D97-AF65-F5344CB8AC3E}">
        <p14:creationId xmlns:p14="http://schemas.microsoft.com/office/powerpoint/2010/main" val="2036231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accent3"/>
                </a:solidFill>
              </a:rPr>
              <a:t>Background </a:t>
            </a:r>
          </a:p>
          <a:p>
            <a:r>
              <a:rPr lang="en-US" altLang="zh-CN" dirty="0">
                <a:solidFill>
                  <a:schemeClr val="accent3"/>
                </a:solidFill>
              </a:rPr>
              <a:t>Motivation</a:t>
            </a:r>
          </a:p>
          <a:p>
            <a:r>
              <a:rPr lang="en-US" altLang="zh-CN" dirty="0">
                <a:solidFill>
                  <a:schemeClr val="accent3"/>
                </a:solidFill>
              </a:rPr>
              <a:t>Improving  TLB Shootdown</a:t>
            </a:r>
          </a:p>
          <a:p>
            <a:r>
              <a:rPr lang="en-US" altLang="zh-CN" dirty="0">
                <a:solidFill>
                  <a:schemeClr val="accent3"/>
                </a:solidFill>
              </a:rPr>
              <a:t>Use-case Specific Improvements</a:t>
            </a:r>
          </a:p>
          <a:p>
            <a:r>
              <a:rPr lang="en-US" altLang="zh-CN" dirty="0"/>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1976894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Configuration</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Dell R630 server with 2 Intel </a:t>
            </a:r>
            <a:r>
              <a:rPr lang="en-US" altLang="zh-CN" b="0" dirty="0" err="1"/>
              <a:t>SkylakeXeon</a:t>
            </a:r>
            <a:r>
              <a:rPr lang="en-US" altLang="zh-CN" b="0" dirty="0"/>
              <a:t> E5-2660v4 CPUs</a:t>
            </a:r>
          </a:p>
          <a:p>
            <a:pPr lvl="1"/>
            <a:r>
              <a:rPr lang="en-US" altLang="zh-CN" b="0" dirty="0">
                <a:latin typeface="Gill Sans MT" panose="020B0502020104020203" pitchFamily="34" charset="0"/>
              </a:rPr>
              <a:t>14 physical cores</a:t>
            </a:r>
          </a:p>
          <a:p>
            <a:pPr lvl="1"/>
            <a:r>
              <a:rPr lang="en-US" altLang="zh-CN" b="0" dirty="0">
                <a:latin typeface="Gill Sans MT" panose="020B0502020104020203" pitchFamily="34" charset="0"/>
              </a:rPr>
              <a:t>28 logical cores</a:t>
            </a:r>
          </a:p>
          <a:p>
            <a:pPr lvl="1"/>
            <a:r>
              <a:rPr lang="en-US" altLang="zh-CN" b="0" dirty="0">
                <a:latin typeface="Gill Sans MT" panose="020B0502020104020203" pitchFamily="34" charset="0"/>
              </a:rPr>
              <a:t>256GB of memory for each</a:t>
            </a:r>
            <a:endParaRPr lang="zh-CN" altLang="en-US" b="0" dirty="0">
              <a:latin typeface="Gill Sans MT" panose="020B0502020104020203" pitchFamily="34" charset="0"/>
            </a:endParaRPr>
          </a:p>
        </p:txBody>
      </p:sp>
    </p:spTree>
    <p:extLst>
      <p:ext uri="{BB962C8B-B14F-4D97-AF65-F5344CB8AC3E}">
        <p14:creationId xmlns:p14="http://schemas.microsoft.com/office/powerpoint/2010/main" val="796467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Setup</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“safe” mode:</a:t>
            </a:r>
          </a:p>
          <a:p>
            <a:pPr lvl="1"/>
            <a:r>
              <a:rPr lang="en-US" altLang="zh-CN" b="0" dirty="0">
                <a:latin typeface="Gill Sans MT" panose="020B0502020104020203" pitchFamily="34" charset="0"/>
              </a:rPr>
              <a:t>Linux’s default mode</a:t>
            </a:r>
          </a:p>
          <a:p>
            <a:pPr lvl="1"/>
            <a:endParaRPr lang="en-US" altLang="zh-CN" b="0" dirty="0">
              <a:latin typeface="Gill Sans MT" panose="020B0502020104020203" pitchFamily="34" charset="0"/>
            </a:endParaRPr>
          </a:p>
          <a:p>
            <a:r>
              <a:rPr lang="en-US" altLang="zh-CN" b="0" dirty="0"/>
              <a:t>“unsafe” mode:</a:t>
            </a:r>
          </a:p>
          <a:p>
            <a:pPr lvl="1"/>
            <a:r>
              <a:rPr lang="en-US" altLang="zh-CN" b="0" dirty="0">
                <a:latin typeface="Gill Sans MT" panose="020B0502020104020203" pitchFamily="34" charset="0"/>
              </a:rPr>
              <a:t>disable kernel mitigations against security vulnerabilities </a:t>
            </a:r>
            <a:endParaRPr lang="zh-CN" altLang="en-US" b="0" dirty="0">
              <a:latin typeface="Gill Sans MT" panose="020B0502020104020203" pitchFamily="34" charset="0"/>
            </a:endParaRPr>
          </a:p>
        </p:txBody>
      </p:sp>
    </p:spTree>
    <p:extLst>
      <p:ext uri="{BB962C8B-B14F-4D97-AF65-F5344CB8AC3E}">
        <p14:creationId xmlns:p14="http://schemas.microsoft.com/office/powerpoint/2010/main" val="2130752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One PTE</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pic>
        <p:nvPicPr>
          <p:cNvPr id="12" name="图片 11">
            <a:extLst>
              <a:ext uri="{FF2B5EF4-FFF2-40B4-BE49-F238E27FC236}">
                <a16:creationId xmlns:a16="http://schemas.microsoft.com/office/drawing/2014/main" id="{A6F60C9A-2C40-4678-BF5A-3F3349BE9DB8}"/>
              </a:ext>
            </a:extLst>
          </p:cNvPr>
          <p:cNvPicPr>
            <a:picLocks noChangeAspect="1"/>
          </p:cNvPicPr>
          <p:nvPr/>
        </p:nvPicPr>
        <p:blipFill>
          <a:blip r:embed="rId3"/>
          <a:stretch>
            <a:fillRect/>
          </a:stretch>
        </p:blipFill>
        <p:spPr>
          <a:xfrm>
            <a:off x="710559" y="1493858"/>
            <a:ext cx="5386351" cy="3691205"/>
          </a:xfrm>
          <a:prstGeom prst="rect">
            <a:avLst/>
          </a:prstGeom>
        </p:spPr>
      </p:pic>
      <p:pic>
        <p:nvPicPr>
          <p:cNvPr id="14" name="图片 13">
            <a:extLst>
              <a:ext uri="{FF2B5EF4-FFF2-40B4-BE49-F238E27FC236}">
                <a16:creationId xmlns:a16="http://schemas.microsoft.com/office/drawing/2014/main" id="{54A79F96-80F4-4A55-95F6-B14A1A1B7432}"/>
              </a:ext>
            </a:extLst>
          </p:cNvPr>
          <p:cNvPicPr>
            <a:picLocks noChangeAspect="1"/>
          </p:cNvPicPr>
          <p:nvPr/>
        </p:nvPicPr>
        <p:blipFill>
          <a:blip r:embed="rId4"/>
          <a:stretch>
            <a:fillRect/>
          </a:stretch>
        </p:blipFill>
        <p:spPr>
          <a:xfrm>
            <a:off x="6096000" y="1493857"/>
            <a:ext cx="5595397" cy="3691205"/>
          </a:xfrm>
          <a:prstGeom prst="rect">
            <a:avLst/>
          </a:prstGeom>
        </p:spPr>
      </p:pic>
      <p:sp>
        <p:nvSpPr>
          <p:cNvPr id="25" name="文本框 24">
            <a:extLst>
              <a:ext uri="{FF2B5EF4-FFF2-40B4-BE49-F238E27FC236}">
                <a16:creationId xmlns:a16="http://schemas.microsoft.com/office/drawing/2014/main" id="{A472EB60-3A72-4349-B483-41513F3900D7}"/>
              </a:ext>
            </a:extLst>
          </p:cNvPr>
          <p:cNvSpPr txBox="1"/>
          <p:nvPr/>
        </p:nvSpPr>
        <p:spPr>
          <a:xfrm>
            <a:off x="2400300" y="5502941"/>
            <a:ext cx="2362200" cy="535531"/>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US" altLang="zh-CN" sz="3200" dirty="0">
                <a:solidFill>
                  <a:prstClr val="black"/>
                </a:solidFill>
                <a:latin typeface="Gill Sans MT" panose="020B0502020104020203" pitchFamily="34" charset="0"/>
                <a:ea typeface="微软雅黑"/>
              </a:rPr>
              <a:t>‘S</a:t>
            </a:r>
            <a:r>
              <a:rPr kumimoji="0" lang="en-US" altLang="zh-CN" sz="3200" b="0" i="0" u="none" strike="noStrike" kern="1200" cap="none" spc="0" normalizeH="0" baseline="0" noProof="0" dirty="0" err="1">
                <a:ln>
                  <a:noFill/>
                </a:ln>
                <a:solidFill>
                  <a:prstClr val="black"/>
                </a:solidFill>
                <a:effectLst/>
                <a:uLnTx/>
                <a:uFillTx/>
                <a:latin typeface="Gill Sans MT" panose="020B0502020104020203" pitchFamily="34" charset="0"/>
                <a:ea typeface="微软雅黑"/>
                <a:cs typeface="+mn-cs"/>
              </a:rPr>
              <a:t>afe</a:t>
            </a:r>
            <a:r>
              <a:rPr kumimoji="0" lang="en-US" altLang="zh-CN" sz="32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 mode</a:t>
            </a:r>
          </a:p>
        </p:txBody>
      </p:sp>
      <p:sp>
        <p:nvSpPr>
          <p:cNvPr id="27" name="文本框 26">
            <a:extLst>
              <a:ext uri="{FF2B5EF4-FFF2-40B4-BE49-F238E27FC236}">
                <a16:creationId xmlns:a16="http://schemas.microsoft.com/office/drawing/2014/main" id="{D874904D-D243-4FEF-953B-6D5C94A27FBA}"/>
              </a:ext>
            </a:extLst>
          </p:cNvPr>
          <p:cNvSpPr txBox="1"/>
          <p:nvPr/>
        </p:nvSpPr>
        <p:spPr>
          <a:xfrm>
            <a:off x="7429502" y="5488308"/>
            <a:ext cx="2743199" cy="535531"/>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US" altLang="zh-CN" sz="3200" dirty="0">
                <a:solidFill>
                  <a:prstClr val="black"/>
                </a:solidFill>
                <a:latin typeface="Gill Sans MT" panose="020B0502020104020203" pitchFamily="34" charset="0"/>
                <a:ea typeface="微软雅黑"/>
              </a:rPr>
              <a:t>‘U</a:t>
            </a:r>
            <a:r>
              <a:rPr kumimoji="0" lang="en-US" altLang="zh-CN" sz="3200" b="0" i="0" u="none" strike="noStrike" kern="1200" cap="none" spc="0" normalizeH="0" baseline="0" noProof="0" dirty="0" err="1">
                <a:ln>
                  <a:noFill/>
                </a:ln>
                <a:solidFill>
                  <a:prstClr val="black"/>
                </a:solidFill>
                <a:effectLst/>
                <a:uLnTx/>
                <a:uFillTx/>
                <a:latin typeface="Gill Sans MT" panose="020B0502020104020203" pitchFamily="34" charset="0"/>
                <a:ea typeface="微软雅黑"/>
                <a:cs typeface="+mn-cs"/>
              </a:rPr>
              <a:t>nsafe</a:t>
            </a:r>
            <a:r>
              <a:rPr kumimoji="0" lang="en-US" altLang="zh-CN" sz="32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 mode</a:t>
            </a:r>
          </a:p>
        </p:txBody>
      </p:sp>
    </p:spTree>
    <p:extLst>
      <p:ext uri="{BB962C8B-B14F-4D97-AF65-F5344CB8AC3E}">
        <p14:creationId xmlns:p14="http://schemas.microsoft.com/office/powerpoint/2010/main" val="3164076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85BABD55-06CB-4632-9810-0B15F1599C6E}"/>
              </a:ext>
            </a:extLst>
          </p:cNvPr>
          <p:cNvPicPr>
            <a:picLocks noChangeAspect="1"/>
          </p:cNvPicPr>
          <p:nvPr/>
        </p:nvPicPr>
        <p:blipFill>
          <a:blip r:embed="rId3"/>
          <a:stretch>
            <a:fillRect/>
          </a:stretch>
        </p:blipFill>
        <p:spPr>
          <a:xfrm>
            <a:off x="838200" y="1672937"/>
            <a:ext cx="5264238" cy="3418608"/>
          </a:xfrm>
          <a:prstGeom prst="rect">
            <a:avLst/>
          </a:prstGeom>
        </p:spPr>
      </p:pic>
      <p:sp>
        <p:nvSpPr>
          <p:cNvPr id="2" name="标题 1"/>
          <p:cNvSpPr>
            <a:spLocks noGrp="1"/>
          </p:cNvSpPr>
          <p:nvPr>
            <p:ph type="title"/>
          </p:nvPr>
        </p:nvSpPr>
        <p:spPr/>
        <p:txBody>
          <a:bodyPr>
            <a:normAutofit/>
          </a:bodyPr>
          <a:lstStyle/>
          <a:p>
            <a:r>
              <a:rPr lang="en-US" altLang="zh-CN" dirty="0"/>
              <a:t>Ten PTE</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25" name="文本框 24">
            <a:extLst>
              <a:ext uri="{FF2B5EF4-FFF2-40B4-BE49-F238E27FC236}">
                <a16:creationId xmlns:a16="http://schemas.microsoft.com/office/drawing/2014/main" id="{A472EB60-3A72-4349-B483-41513F3900D7}"/>
              </a:ext>
            </a:extLst>
          </p:cNvPr>
          <p:cNvSpPr txBox="1"/>
          <p:nvPr/>
        </p:nvSpPr>
        <p:spPr>
          <a:xfrm>
            <a:off x="2400300" y="5502941"/>
            <a:ext cx="2362200" cy="535531"/>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US" altLang="zh-CN" sz="3200" dirty="0">
                <a:solidFill>
                  <a:prstClr val="black"/>
                </a:solidFill>
                <a:latin typeface="Gill Sans MT" panose="020B0502020104020203" pitchFamily="34" charset="0"/>
                <a:ea typeface="微软雅黑"/>
              </a:rPr>
              <a:t>‘S</a:t>
            </a:r>
            <a:r>
              <a:rPr kumimoji="0" lang="en-US" altLang="zh-CN" sz="3200" b="0" i="0" u="none" strike="noStrike" kern="1200" cap="none" spc="0" normalizeH="0" baseline="0" noProof="0" dirty="0" err="1">
                <a:ln>
                  <a:noFill/>
                </a:ln>
                <a:solidFill>
                  <a:prstClr val="black"/>
                </a:solidFill>
                <a:effectLst/>
                <a:uLnTx/>
                <a:uFillTx/>
                <a:latin typeface="Gill Sans MT" panose="020B0502020104020203" pitchFamily="34" charset="0"/>
                <a:ea typeface="微软雅黑"/>
                <a:cs typeface="+mn-cs"/>
              </a:rPr>
              <a:t>afe</a:t>
            </a:r>
            <a:r>
              <a:rPr kumimoji="0" lang="en-US" altLang="zh-CN" sz="32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 mode</a:t>
            </a:r>
          </a:p>
        </p:txBody>
      </p:sp>
      <p:sp>
        <p:nvSpPr>
          <p:cNvPr id="27" name="文本框 26">
            <a:extLst>
              <a:ext uri="{FF2B5EF4-FFF2-40B4-BE49-F238E27FC236}">
                <a16:creationId xmlns:a16="http://schemas.microsoft.com/office/drawing/2014/main" id="{D874904D-D243-4FEF-953B-6D5C94A27FBA}"/>
              </a:ext>
            </a:extLst>
          </p:cNvPr>
          <p:cNvSpPr txBox="1"/>
          <p:nvPr/>
        </p:nvSpPr>
        <p:spPr>
          <a:xfrm>
            <a:off x="7429502" y="5488308"/>
            <a:ext cx="2743199" cy="535531"/>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US" altLang="zh-CN" sz="3200" dirty="0">
                <a:solidFill>
                  <a:prstClr val="black"/>
                </a:solidFill>
                <a:latin typeface="Gill Sans MT" panose="020B0502020104020203" pitchFamily="34" charset="0"/>
                <a:ea typeface="微软雅黑"/>
              </a:rPr>
              <a:t>‘U</a:t>
            </a:r>
            <a:r>
              <a:rPr kumimoji="0" lang="en-US" altLang="zh-CN" sz="3200" b="0" i="0" u="none" strike="noStrike" kern="1200" cap="none" spc="0" normalizeH="0" baseline="0" noProof="0" dirty="0" err="1">
                <a:ln>
                  <a:noFill/>
                </a:ln>
                <a:solidFill>
                  <a:prstClr val="black"/>
                </a:solidFill>
                <a:effectLst/>
                <a:uLnTx/>
                <a:uFillTx/>
                <a:latin typeface="Gill Sans MT" panose="020B0502020104020203" pitchFamily="34" charset="0"/>
                <a:ea typeface="微软雅黑"/>
                <a:cs typeface="+mn-cs"/>
              </a:rPr>
              <a:t>nsafe</a:t>
            </a:r>
            <a:r>
              <a:rPr kumimoji="0" lang="en-US" altLang="zh-CN" sz="32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 mode</a:t>
            </a:r>
          </a:p>
        </p:txBody>
      </p:sp>
      <p:pic>
        <p:nvPicPr>
          <p:cNvPr id="11" name="图片 10">
            <a:extLst>
              <a:ext uri="{FF2B5EF4-FFF2-40B4-BE49-F238E27FC236}">
                <a16:creationId xmlns:a16="http://schemas.microsoft.com/office/drawing/2014/main" id="{C1DDFDC4-44B0-4CE4-90A2-6796174BCB1C}"/>
              </a:ext>
            </a:extLst>
          </p:cNvPr>
          <p:cNvPicPr>
            <a:picLocks noChangeAspect="1"/>
          </p:cNvPicPr>
          <p:nvPr/>
        </p:nvPicPr>
        <p:blipFill>
          <a:blip r:embed="rId4"/>
          <a:stretch>
            <a:fillRect/>
          </a:stretch>
        </p:blipFill>
        <p:spPr>
          <a:xfrm>
            <a:off x="6394741" y="1719696"/>
            <a:ext cx="4802773" cy="3418608"/>
          </a:xfrm>
          <a:prstGeom prst="rect">
            <a:avLst/>
          </a:prstGeom>
        </p:spPr>
      </p:pic>
    </p:spTree>
    <p:extLst>
      <p:ext uri="{BB962C8B-B14F-4D97-AF65-F5344CB8AC3E}">
        <p14:creationId xmlns:p14="http://schemas.microsoft.com/office/powerpoint/2010/main" val="4079644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Concurrent Flushes</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Proportional to the number of entries that need to be flushed</a:t>
            </a:r>
          </a:p>
          <a:p>
            <a:pPr lvl="1"/>
            <a:r>
              <a:rPr lang="en-US" altLang="zh-CN" b="0" dirty="0">
                <a:latin typeface="Gill Sans MT" panose="020B0502020104020203" pitchFamily="34" charset="0"/>
              </a:rPr>
              <a:t>Greater when multiple PTEs are flushed </a:t>
            </a:r>
          </a:p>
          <a:p>
            <a:r>
              <a:rPr lang="en-US" altLang="zh-CN" b="0" dirty="0"/>
              <a:t>Hide the responder code invocation latency if the responder resides on a different NUMA node </a:t>
            </a:r>
          </a:p>
          <a:p>
            <a:r>
              <a:rPr lang="en-US" altLang="zh-CN" b="0" dirty="0"/>
              <a:t>Therefore, better in safe mode.</a:t>
            </a:r>
            <a:endParaRPr lang="zh-CN" altLang="en-US" b="0" dirty="0"/>
          </a:p>
        </p:txBody>
      </p:sp>
    </p:spTree>
    <p:extLst>
      <p:ext uri="{BB962C8B-B14F-4D97-AF65-F5344CB8AC3E}">
        <p14:creationId xmlns:p14="http://schemas.microsoft.com/office/powerpoint/2010/main" val="920668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t>Background </a:t>
            </a:r>
          </a:p>
          <a:p>
            <a:r>
              <a:rPr lang="en-US" altLang="zh-CN" dirty="0">
                <a:solidFill>
                  <a:schemeClr val="bg2">
                    <a:lumMod val="90000"/>
                  </a:schemeClr>
                </a:solidFill>
              </a:rPr>
              <a:t>Motivation</a:t>
            </a:r>
          </a:p>
          <a:p>
            <a:r>
              <a:rPr lang="en-US" altLang="zh-CN" dirty="0">
                <a:solidFill>
                  <a:schemeClr val="bg2">
                    <a:lumMod val="90000"/>
                  </a:schemeClr>
                </a:solidFill>
              </a:rPr>
              <a:t>Improving  TLB Shootdown</a:t>
            </a:r>
          </a:p>
          <a:p>
            <a:r>
              <a:rPr lang="en-US" altLang="zh-CN" dirty="0">
                <a:solidFill>
                  <a:schemeClr val="bg2">
                    <a:lumMod val="90000"/>
                  </a:schemeClr>
                </a:solidFill>
              </a:rPr>
              <a:t>Use-case Specific Improvements</a:t>
            </a:r>
          </a:p>
          <a:p>
            <a:r>
              <a:rPr lang="en-US" altLang="zh-CN" dirty="0">
                <a:solidFill>
                  <a:schemeClr val="bg2">
                    <a:lumMod val="90000"/>
                  </a:schemeClr>
                </a:solidFill>
              </a:rPr>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3938876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err="1"/>
              <a:t>Cacheline</a:t>
            </a:r>
            <a:r>
              <a:rPr lang="en-US" altLang="zh-CN" dirty="0"/>
              <a:t> &amp; Early-ack</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normAutofit/>
          </a:bodyPr>
          <a:lstStyle/>
          <a:p>
            <a:r>
              <a:rPr lang="en-US" altLang="zh-CN" b="0" dirty="0" err="1"/>
              <a:t>Cacheline</a:t>
            </a:r>
            <a:r>
              <a:rPr lang="en-US" altLang="zh-CN" b="0" dirty="0"/>
              <a:t> Consolidation:</a:t>
            </a:r>
          </a:p>
          <a:p>
            <a:pPr lvl="1"/>
            <a:r>
              <a:rPr lang="en-US" altLang="zh-CN" b="0" dirty="0">
                <a:latin typeface="Gill Sans MT" panose="020B0502020104020203" pitchFamily="34" charset="0"/>
              </a:rPr>
              <a:t>Its benefit is relatively small</a:t>
            </a:r>
          </a:p>
          <a:p>
            <a:pPr lvl="1"/>
            <a:r>
              <a:rPr lang="en-US" altLang="zh-CN" b="0" dirty="0">
                <a:latin typeface="Gill Sans MT" panose="020B0502020104020203" pitchFamily="34" charset="0"/>
              </a:rPr>
              <a:t>Has the greatest impact when the initiator and responder reside on different NUMA nodes</a:t>
            </a:r>
          </a:p>
          <a:p>
            <a:pPr lvl="1"/>
            <a:endParaRPr lang="en-US" altLang="zh-CN" b="0" dirty="0">
              <a:latin typeface="Gill Sans MT" panose="020B0502020104020203" pitchFamily="34" charset="0"/>
            </a:endParaRPr>
          </a:p>
          <a:p>
            <a:r>
              <a:rPr lang="en-US" altLang="zh-CN" b="0" dirty="0"/>
              <a:t>Early Acknowledgment:</a:t>
            </a:r>
          </a:p>
          <a:p>
            <a:pPr lvl="1"/>
            <a:r>
              <a:rPr lang="en-US" altLang="zh-CN" b="0" dirty="0">
                <a:latin typeface="Gill Sans MT" panose="020B0502020104020203" pitchFamily="34" charset="0"/>
              </a:rPr>
              <a:t>Greater when the initiator and the responder are further away</a:t>
            </a:r>
          </a:p>
        </p:txBody>
      </p:sp>
    </p:spTree>
    <p:extLst>
      <p:ext uri="{BB962C8B-B14F-4D97-AF65-F5344CB8AC3E}">
        <p14:creationId xmlns:p14="http://schemas.microsoft.com/office/powerpoint/2010/main" val="21241093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In-context &amp; Avoiding </a:t>
            </a:r>
            <a:r>
              <a:rPr lang="en-US" altLang="zh-CN" dirty="0" err="1"/>
              <a:t>CoW</a:t>
            </a:r>
            <a:r>
              <a:rPr lang="en-US" altLang="zh-CN" dirty="0"/>
              <a:t> Flush </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normAutofit/>
          </a:bodyPr>
          <a:lstStyle/>
          <a:p>
            <a:r>
              <a:rPr lang="en-US" altLang="zh-CN" b="0" dirty="0"/>
              <a:t>In-context flushing:</a:t>
            </a:r>
          </a:p>
          <a:p>
            <a:pPr lvl="1"/>
            <a:r>
              <a:rPr lang="en-US" altLang="zh-CN" b="0" dirty="0">
                <a:latin typeface="Gill Sans MT" panose="020B0502020104020203" pitchFamily="34" charset="0"/>
              </a:rPr>
              <a:t>Have a big impact on performance</a:t>
            </a:r>
          </a:p>
          <a:p>
            <a:pPr lvl="1"/>
            <a:r>
              <a:rPr lang="en-US" altLang="zh-CN" b="0" dirty="0">
                <a:latin typeface="Gill Sans MT" panose="020B0502020104020203" pitchFamily="34" charset="0"/>
              </a:rPr>
              <a:t>Also improves safety</a:t>
            </a:r>
          </a:p>
          <a:p>
            <a:pPr lvl="1"/>
            <a:endParaRPr lang="en-US" altLang="zh-CN" b="0" dirty="0"/>
          </a:p>
          <a:p>
            <a:r>
              <a:rPr lang="en-US" altLang="zh-CN" b="0" dirty="0"/>
              <a:t>Avoiding </a:t>
            </a:r>
            <a:r>
              <a:rPr lang="en-US" altLang="zh-CN" b="0" dirty="0" err="1"/>
              <a:t>CoW</a:t>
            </a:r>
            <a:r>
              <a:rPr lang="en-US" altLang="zh-CN" b="0" dirty="0"/>
              <a:t> Flush:</a:t>
            </a:r>
          </a:p>
          <a:p>
            <a:pPr lvl="1"/>
            <a:endParaRPr lang="en-US" altLang="zh-CN" b="0" dirty="0"/>
          </a:p>
          <a:p>
            <a:pPr lvl="1"/>
            <a:endParaRPr lang="en-US" altLang="zh-CN" b="0" dirty="0"/>
          </a:p>
          <a:p>
            <a:pPr lvl="1"/>
            <a:endParaRPr lang="en-US" altLang="zh-CN" b="0" dirty="0"/>
          </a:p>
          <a:p>
            <a:pPr lvl="1"/>
            <a:endParaRPr lang="en-US" altLang="zh-CN" b="0" dirty="0"/>
          </a:p>
        </p:txBody>
      </p:sp>
      <p:pic>
        <p:nvPicPr>
          <p:cNvPr id="5" name="图片 4">
            <a:extLst>
              <a:ext uri="{FF2B5EF4-FFF2-40B4-BE49-F238E27FC236}">
                <a16:creationId xmlns:a16="http://schemas.microsoft.com/office/drawing/2014/main" id="{F40EEA0D-B995-49F9-AE02-F6697227BA77}"/>
              </a:ext>
            </a:extLst>
          </p:cNvPr>
          <p:cNvPicPr>
            <a:picLocks noChangeAspect="1"/>
          </p:cNvPicPr>
          <p:nvPr/>
        </p:nvPicPr>
        <p:blipFill>
          <a:blip r:embed="rId3"/>
          <a:stretch>
            <a:fillRect/>
          </a:stretch>
        </p:blipFill>
        <p:spPr>
          <a:xfrm>
            <a:off x="3257042" y="3819670"/>
            <a:ext cx="5179467" cy="2493818"/>
          </a:xfrm>
          <a:prstGeom prst="rect">
            <a:avLst/>
          </a:prstGeom>
        </p:spPr>
      </p:pic>
    </p:spTree>
    <p:extLst>
      <p:ext uri="{BB962C8B-B14F-4D97-AF65-F5344CB8AC3E}">
        <p14:creationId xmlns:p14="http://schemas.microsoft.com/office/powerpoint/2010/main" val="774923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t>Evaluation: </a:t>
            </a:r>
            <a:r>
              <a:rPr lang="en-US" altLang="zh-CN" sz="3600" dirty="0" err="1"/>
              <a:t>SysBench</a:t>
            </a:r>
            <a:endParaRPr lang="en-US" altLang="zh-CN" sz="3600"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normAutofit/>
          </a:bodyPr>
          <a:lstStyle/>
          <a:p>
            <a:r>
              <a:rPr lang="en-US" altLang="zh-CN" b="0" dirty="0" err="1"/>
              <a:t>SysBench</a:t>
            </a:r>
            <a:r>
              <a:rPr lang="en-US" altLang="zh-CN" b="0" dirty="0"/>
              <a:t>:</a:t>
            </a:r>
          </a:p>
          <a:p>
            <a:pPr lvl="1"/>
            <a:r>
              <a:rPr lang="en-US" altLang="zh-CN" b="0" dirty="0">
                <a:latin typeface="Gill Sans MT" panose="020B0502020104020203" pitchFamily="34" charset="0"/>
              </a:rPr>
              <a:t>Random writes		·Memory-mapped file</a:t>
            </a:r>
          </a:p>
          <a:p>
            <a:pPr lvl="1"/>
            <a:r>
              <a:rPr lang="en-US" altLang="zh-CN" b="0" dirty="0">
                <a:latin typeface="Gill Sans MT" panose="020B0502020104020203" pitchFamily="34" charset="0"/>
              </a:rPr>
              <a:t>Periodic flushes</a:t>
            </a:r>
          </a:p>
          <a:p>
            <a:pPr lvl="1"/>
            <a:r>
              <a:rPr lang="en-US" altLang="zh-CN" b="0" dirty="0">
                <a:latin typeface="Gill Sans MT" panose="020B0502020104020203" pitchFamily="34" charset="0"/>
              </a:rPr>
              <a:t>Emulated persistent memory, no write-cache</a:t>
            </a:r>
          </a:p>
          <a:p>
            <a:pPr lvl="1"/>
            <a:endParaRPr lang="en-US" altLang="zh-CN" b="0" dirty="0"/>
          </a:p>
          <a:p>
            <a:pPr lvl="1"/>
            <a:endParaRPr lang="en-US" altLang="zh-CN" b="0" dirty="0"/>
          </a:p>
          <a:p>
            <a:pPr lvl="1"/>
            <a:endParaRPr lang="en-US" altLang="zh-CN" b="0" dirty="0"/>
          </a:p>
        </p:txBody>
      </p:sp>
      <p:pic>
        <p:nvPicPr>
          <p:cNvPr id="7" name="图片 6">
            <a:extLst>
              <a:ext uri="{FF2B5EF4-FFF2-40B4-BE49-F238E27FC236}">
                <a16:creationId xmlns:a16="http://schemas.microsoft.com/office/drawing/2014/main" id="{FE6E9695-12A0-4991-81CE-8D73A1EEDB4D}"/>
              </a:ext>
            </a:extLst>
          </p:cNvPr>
          <p:cNvPicPr>
            <a:picLocks noChangeAspect="1"/>
          </p:cNvPicPr>
          <p:nvPr/>
        </p:nvPicPr>
        <p:blipFill rotWithShape="1">
          <a:blip r:embed="rId3"/>
          <a:srcRect r="2557" b="2557"/>
          <a:stretch/>
        </p:blipFill>
        <p:spPr>
          <a:xfrm>
            <a:off x="2209800" y="3269282"/>
            <a:ext cx="7304661" cy="2907681"/>
          </a:xfrm>
          <a:prstGeom prst="rect">
            <a:avLst/>
          </a:prstGeom>
        </p:spPr>
      </p:pic>
      <p:sp>
        <p:nvSpPr>
          <p:cNvPr id="9" name="文本框 8">
            <a:extLst>
              <a:ext uri="{FF2B5EF4-FFF2-40B4-BE49-F238E27FC236}">
                <a16:creationId xmlns:a16="http://schemas.microsoft.com/office/drawing/2014/main" id="{862FC531-5AD0-4E15-B95E-058B47A464E1}"/>
              </a:ext>
            </a:extLst>
          </p:cNvPr>
          <p:cNvSpPr txBox="1"/>
          <p:nvPr/>
        </p:nvSpPr>
        <p:spPr>
          <a:xfrm>
            <a:off x="3319970" y="6088584"/>
            <a:ext cx="2362200" cy="480131"/>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lang="en-US" altLang="zh-CN" sz="2800" dirty="0">
                <a:solidFill>
                  <a:prstClr val="black"/>
                </a:solidFill>
                <a:latin typeface="Gill Sans MT" panose="020B0502020104020203" pitchFamily="34" charset="0"/>
                <a:ea typeface="微软雅黑"/>
              </a:rPr>
              <a:t>‘S</a:t>
            </a:r>
            <a:r>
              <a:rPr kumimoji="0" lang="en-US" altLang="zh-CN" sz="2800" b="0" i="0" u="none" strike="noStrike" kern="1200" cap="none" spc="0" normalizeH="0" baseline="0" noProof="0" dirty="0" err="1">
                <a:ln>
                  <a:noFill/>
                </a:ln>
                <a:solidFill>
                  <a:prstClr val="black"/>
                </a:solidFill>
                <a:effectLst/>
                <a:uLnTx/>
                <a:uFillTx/>
                <a:latin typeface="Gill Sans MT" panose="020B0502020104020203" pitchFamily="34" charset="0"/>
                <a:ea typeface="微软雅黑"/>
                <a:cs typeface="+mn-cs"/>
              </a:rPr>
              <a:t>afe</a:t>
            </a:r>
            <a:r>
              <a:rPr kumimoji="0" lang="en-US" altLang="zh-CN" sz="28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 mode</a:t>
            </a:r>
          </a:p>
        </p:txBody>
      </p:sp>
      <p:sp>
        <p:nvSpPr>
          <p:cNvPr id="13" name="文本框 12">
            <a:extLst>
              <a:ext uri="{FF2B5EF4-FFF2-40B4-BE49-F238E27FC236}">
                <a16:creationId xmlns:a16="http://schemas.microsoft.com/office/drawing/2014/main" id="{460B38D8-E02C-47C0-8AD2-A7BCB0EB6249}"/>
              </a:ext>
            </a:extLst>
          </p:cNvPr>
          <p:cNvSpPr txBox="1"/>
          <p:nvPr/>
        </p:nvSpPr>
        <p:spPr>
          <a:xfrm>
            <a:off x="7175806" y="6120471"/>
            <a:ext cx="236220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Gill Sans MT" panose="020B0502020104020203" pitchFamily="34" charset="0"/>
                <a:ea typeface="微软雅黑"/>
                <a:cs typeface="+mn-cs"/>
              </a:rPr>
              <a:t>‘Unsafe’ mode</a:t>
            </a:r>
          </a:p>
        </p:txBody>
      </p:sp>
    </p:spTree>
    <p:extLst>
      <p:ext uri="{BB962C8B-B14F-4D97-AF65-F5344CB8AC3E}">
        <p14:creationId xmlns:p14="http://schemas.microsoft.com/office/powerpoint/2010/main" val="3249856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accent3"/>
                </a:solidFill>
              </a:rPr>
              <a:t>Background </a:t>
            </a:r>
          </a:p>
          <a:p>
            <a:r>
              <a:rPr lang="en-US" altLang="zh-CN" dirty="0">
                <a:solidFill>
                  <a:schemeClr val="accent3"/>
                </a:solidFill>
              </a:rPr>
              <a:t>Motivation</a:t>
            </a:r>
          </a:p>
          <a:p>
            <a:r>
              <a:rPr lang="en-US" altLang="zh-CN" dirty="0">
                <a:solidFill>
                  <a:schemeClr val="accent3"/>
                </a:solidFill>
              </a:rPr>
              <a:t>Improving  TLB Shootdown</a:t>
            </a:r>
          </a:p>
          <a:p>
            <a:r>
              <a:rPr lang="en-US" altLang="zh-CN" dirty="0">
                <a:solidFill>
                  <a:schemeClr val="accent3"/>
                </a:solidFill>
              </a:rPr>
              <a:t>Use-case Specific Improvements</a:t>
            </a:r>
          </a:p>
          <a:p>
            <a:r>
              <a:rPr lang="en-US" altLang="zh-CN" dirty="0">
                <a:solidFill>
                  <a:schemeClr val="accent3"/>
                </a:solidFill>
              </a:rPr>
              <a:t>Experiments and Evaluation</a:t>
            </a:r>
          </a:p>
          <a:p>
            <a:r>
              <a:rPr lang="en-US" altLang="zh-CN" dirty="0"/>
              <a:t>Conclusion</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337528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Q&amp;A</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306747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TLB : Translation Lookaside Buffer</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9" name="矩形 8">
            <a:extLst>
              <a:ext uri="{FF2B5EF4-FFF2-40B4-BE49-F238E27FC236}">
                <a16:creationId xmlns:a16="http://schemas.microsoft.com/office/drawing/2014/main" id="{976869C8-370D-4FD7-A952-FA41EE535124}"/>
              </a:ext>
            </a:extLst>
          </p:cNvPr>
          <p:cNvSpPr/>
          <p:nvPr/>
        </p:nvSpPr>
        <p:spPr>
          <a:xfrm>
            <a:off x="4908902" y="3167093"/>
            <a:ext cx="1724534" cy="2485562"/>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sz="2000" dirty="0"/>
              <a:t>Translation</a:t>
            </a:r>
            <a:endParaRPr kumimoji="1" lang="zh-CN" altLang="en-US" sz="2000" dirty="0"/>
          </a:p>
        </p:txBody>
      </p:sp>
      <p:sp>
        <p:nvSpPr>
          <p:cNvPr id="10" name="矩形 9">
            <a:extLst>
              <a:ext uri="{FF2B5EF4-FFF2-40B4-BE49-F238E27FC236}">
                <a16:creationId xmlns:a16="http://schemas.microsoft.com/office/drawing/2014/main" id="{D2246CB1-0D31-4489-8F40-C682B6C3F5CD}"/>
              </a:ext>
            </a:extLst>
          </p:cNvPr>
          <p:cNvSpPr/>
          <p:nvPr/>
        </p:nvSpPr>
        <p:spPr>
          <a:xfrm>
            <a:off x="8350767" y="3167093"/>
            <a:ext cx="1724534" cy="2485562"/>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Cache</a:t>
            </a:r>
            <a:endParaRPr kumimoji="1" lang="zh-CN" altLang="en-US" dirty="0"/>
          </a:p>
        </p:txBody>
      </p:sp>
      <p:sp>
        <p:nvSpPr>
          <p:cNvPr id="11" name="矩形 10">
            <a:extLst>
              <a:ext uri="{FF2B5EF4-FFF2-40B4-BE49-F238E27FC236}">
                <a16:creationId xmlns:a16="http://schemas.microsoft.com/office/drawing/2014/main" id="{F10ED00B-E6FF-4A74-A304-21BEC94F2D78}"/>
              </a:ext>
            </a:extLst>
          </p:cNvPr>
          <p:cNvSpPr/>
          <p:nvPr/>
        </p:nvSpPr>
        <p:spPr>
          <a:xfrm>
            <a:off x="4908902" y="1575415"/>
            <a:ext cx="1724534" cy="688516"/>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sz="2000" dirty="0"/>
              <a:t>TLB</a:t>
            </a:r>
            <a:endParaRPr kumimoji="1" lang="zh-CN" altLang="en-US" sz="2000" dirty="0"/>
          </a:p>
        </p:txBody>
      </p:sp>
      <p:sp>
        <p:nvSpPr>
          <p:cNvPr id="12" name="矩形 11">
            <a:extLst>
              <a:ext uri="{FF2B5EF4-FFF2-40B4-BE49-F238E27FC236}">
                <a16:creationId xmlns:a16="http://schemas.microsoft.com/office/drawing/2014/main" id="{1DD93060-5F33-41A6-B135-35AD0D9B323D}"/>
              </a:ext>
            </a:extLst>
          </p:cNvPr>
          <p:cNvSpPr/>
          <p:nvPr/>
        </p:nvSpPr>
        <p:spPr>
          <a:xfrm>
            <a:off x="1463436" y="3721358"/>
            <a:ext cx="1724534" cy="688516"/>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sz="2000" dirty="0"/>
              <a:t>Processor</a:t>
            </a:r>
            <a:endParaRPr kumimoji="1" lang="zh-CN" altLang="en-US" sz="2000" dirty="0"/>
          </a:p>
        </p:txBody>
      </p:sp>
      <p:cxnSp>
        <p:nvCxnSpPr>
          <p:cNvPr id="13" name="直线箭头连接符 9">
            <a:extLst>
              <a:ext uri="{FF2B5EF4-FFF2-40B4-BE49-F238E27FC236}">
                <a16:creationId xmlns:a16="http://schemas.microsoft.com/office/drawing/2014/main" id="{0B2DFE7E-CF5F-4C37-B64E-D344BC97A673}"/>
              </a:ext>
            </a:extLst>
          </p:cNvPr>
          <p:cNvCxnSpPr>
            <a:stCxn id="12" idx="3"/>
          </p:cNvCxnSpPr>
          <p:nvPr/>
        </p:nvCxnSpPr>
        <p:spPr>
          <a:xfrm>
            <a:off x="3187970" y="4065616"/>
            <a:ext cx="172093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直线箭头连接符 10">
            <a:extLst>
              <a:ext uri="{FF2B5EF4-FFF2-40B4-BE49-F238E27FC236}">
                <a16:creationId xmlns:a16="http://schemas.microsoft.com/office/drawing/2014/main" id="{1B66DDA7-7061-4F2C-A3C0-7D0F238ABB6B}"/>
              </a:ext>
            </a:extLst>
          </p:cNvPr>
          <p:cNvCxnSpPr>
            <a:cxnSpLocks/>
          </p:cNvCxnSpPr>
          <p:nvPr/>
        </p:nvCxnSpPr>
        <p:spPr>
          <a:xfrm>
            <a:off x="5473040" y="2263931"/>
            <a:ext cx="0" cy="9031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直线箭头连接符 14">
            <a:extLst>
              <a:ext uri="{FF2B5EF4-FFF2-40B4-BE49-F238E27FC236}">
                <a16:creationId xmlns:a16="http://schemas.microsoft.com/office/drawing/2014/main" id="{88BD6750-F974-4024-A125-766393891C1A}"/>
              </a:ext>
            </a:extLst>
          </p:cNvPr>
          <p:cNvCxnSpPr>
            <a:cxnSpLocks/>
          </p:cNvCxnSpPr>
          <p:nvPr/>
        </p:nvCxnSpPr>
        <p:spPr>
          <a:xfrm flipH="1" flipV="1">
            <a:off x="6013190" y="2258918"/>
            <a:ext cx="11163" cy="9081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直线箭头连接符 18">
            <a:extLst>
              <a:ext uri="{FF2B5EF4-FFF2-40B4-BE49-F238E27FC236}">
                <a16:creationId xmlns:a16="http://schemas.microsoft.com/office/drawing/2014/main" id="{632F2321-1546-4EFE-A28C-71DA5613BEF2}"/>
              </a:ext>
            </a:extLst>
          </p:cNvPr>
          <p:cNvCxnSpPr/>
          <p:nvPr/>
        </p:nvCxnSpPr>
        <p:spPr>
          <a:xfrm>
            <a:off x="6633436" y="4065616"/>
            <a:ext cx="172093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直线连接符 22">
            <a:extLst>
              <a:ext uri="{FF2B5EF4-FFF2-40B4-BE49-F238E27FC236}">
                <a16:creationId xmlns:a16="http://schemas.microsoft.com/office/drawing/2014/main" id="{588B778A-F6A7-4153-83F4-83BAAC85244E}"/>
              </a:ext>
            </a:extLst>
          </p:cNvPr>
          <p:cNvCxnSpPr/>
          <p:nvPr/>
        </p:nvCxnSpPr>
        <p:spPr>
          <a:xfrm flipH="1">
            <a:off x="8003969" y="5415148"/>
            <a:ext cx="346798" cy="0"/>
          </a:xfrm>
          <a:prstGeom prst="line">
            <a:avLst/>
          </a:prstGeom>
          <a:ln/>
        </p:spPr>
        <p:style>
          <a:lnRef idx="3">
            <a:schemeClr val="dk1"/>
          </a:lnRef>
          <a:fillRef idx="0">
            <a:schemeClr val="dk1"/>
          </a:fillRef>
          <a:effectRef idx="2">
            <a:schemeClr val="dk1"/>
          </a:effectRef>
          <a:fontRef idx="minor">
            <a:schemeClr val="tx1"/>
          </a:fontRef>
        </p:style>
      </p:cxnSp>
      <p:cxnSp>
        <p:nvCxnSpPr>
          <p:cNvPr id="18" name="直线连接符 23">
            <a:extLst>
              <a:ext uri="{FF2B5EF4-FFF2-40B4-BE49-F238E27FC236}">
                <a16:creationId xmlns:a16="http://schemas.microsoft.com/office/drawing/2014/main" id="{D117B4F2-7432-4094-B30D-5646BD39F07D}"/>
              </a:ext>
            </a:extLst>
          </p:cNvPr>
          <p:cNvCxnSpPr>
            <a:cxnSpLocks/>
          </p:cNvCxnSpPr>
          <p:nvPr/>
        </p:nvCxnSpPr>
        <p:spPr>
          <a:xfrm>
            <a:off x="8003969" y="5403273"/>
            <a:ext cx="0" cy="783771"/>
          </a:xfrm>
          <a:prstGeom prst="line">
            <a:avLst/>
          </a:prstGeom>
          <a:ln/>
        </p:spPr>
        <p:style>
          <a:lnRef idx="3">
            <a:schemeClr val="dk1"/>
          </a:lnRef>
          <a:fillRef idx="0">
            <a:schemeClr val="dk1"/>
          </a:fillRef>
          <a:effectRef idx="2">
            <a:schemeClr val="dk1"/>
          </a:effectRef>
          <a:fontRef idx="minor">
            <a:schemeClr val="tx1"/>
          </a:fontRef>
        </p:style>
      </p:cxnSp>
      <p:cxnSp>
        <p:nvCxnSpPr>
          <p:cNvPr id="19" name="直线连接符 26">
            <a:extLst>
              <a:ext uri="{FF2B5EF4-FFF2-40B4-BE49-F238E27FC236}">
                <a16:creationId xmlns:a16="http://schemas.microsoft.com/office/drawing/2014/main" id="{9CBBE740-CF9E-493E-BD83-CAF18CBE6356}"/>
              </a:ext>
            </a:extLst>
          </p:cNvPr>
          <p:cNvCxnSpPr>
            <a:cxnSpLocks/>
          </p:cNvCxnSpPr>
          <p:nvPr/>
        </p:nvCxnSpPr>
        <p:spPr>
          <a:xfrm flipH="1">
            <a:off x="2648197" y="6187044"/>
            <a:ext cx="5355772" cy="0"/>
          </a:xfrm>
          <a:prstGeom prst="line">
            <a:avLst/>
          </a:prstGeom>
          <a:ln/>
        </p:spPr>
        <p:style>
          <a:lnRef idx="3">
            <a:schemeClr val="dk1"/>
          </a:lnRef>
          <a:fillRef idx="0">
            <a:schemeClr val="dk1"/>
          </a:fillRef>
          <a:effectRef idx="2">
            <a:schemeClr val="dk1"/>
          </a:effectRef>
          <a:fontRef idx="minor">
            <a:schemeClr val="tx1"/>
          </a:fontRef>
        </p:style>
      </p:cxnSp>
      <p:cxnSp>
        <p:nvCxnSpPr>
          <p:cNvPr id="20" name="直线箭头连接符 29">
            <a:extLst>
              <a:ext uri="{FF2B5EF4-FFF2-40B4-BE49-F238E27FC236}">
                <a16:creationId xmlns:a16="http://schemas.microsoft.com/office/drawing/2014/main" id="{225EBDE1-8EEA-4001-82E0-DB34F7A13D19}"/>
              </a:ext>
            </a:extLst>
          </p:cNvPr>
          <p:cNvCxnSpPr/>
          <p:nvPr/>
        </p:nvCxnSpPr>
        <p:spPr>
          <a:xfrm flipV="1">
            <a:off x="2648197" y="4409874"/>
            <a:ext cx="0" cy="17771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1" name="文本框 20">
            <a:extLst>
              <a:ext uri="{FF2B5EF4-FFF2-40B4-BE49-F238E27FC236}">
                <a16:creationId xmlns:a16="http://schemas.microsoft.com/office/drawing/2014/main" id="{3193D288-5908-4B25-9166-A2AA36F8A129}"/>
              </a:ext>
            </a:extLst>
          </p:cNvPr>
          <p:cNvSpPr txBox="1"/>
          <p:nvPr/>
        </p:nvSpPr>
        <p:spPr>
          <a:xfrm>
            <a:off x="3737716" y="3696284"/>
            <a:ext cx="617838" cy="369332"/>
          </a:xfrm>
          <a:prstGeom prst="rect">
            <a:avLst/>
          </a:prstGeom>
          <a:noFill/>
        </p:spPr>
        <p:txBody>
          <a:bodyPr wrap="square" rtlCol="0">
            <a:spAutoFit/>
          </a:bodyPr>
          <a:lstStyle/>
          <a:p>
            <a:r>
              <a:rPr kumimoji="1" lang="en-US" altLang="zh-CN" dirty="0"/>
              <a:t>VA</a:t>
            </a:r>
            <a:endParaRPr kumimoji="1" lang="zh-CN" altLang="en-US" dirty="0"/>
          </a:p>
        </p:txBody>
      </p:sp>
      <p:sp>
        <p:nvSpPr>
          <p:cNvPr id="22" name="文本框 21">
            <a:extLst>
              <a:ext uri="{FF2B5EF4-FFF2-40B4-BE49-F238E27FC236}">
                <a16:creationId xmlns:a16="http://schemas.microsoft.com/office/drawing/2014/main" id="{2217728C-B680-4D7A-BFB7-E126FBB25BB7}"/>
              </a:ext>
            </a:extLst>
          </p:cNvPr>
          <p:cNvSpPr txBox="1"/>
          <p:nvPr/>
        </p:nvSpPr>
        <p:spPr>
          <a:xfrm>
            <a:off x="4812290" y="2632704"/>
            <a:ext cx="646331" cy="369332"/>
          </a:xfrm>
          <a:prstGeom prst="rect">
            <a:avLst/>
          </a:prstGeom>
          <a:noFill/>
        </p:spPr>
        <p:txBody>
          <a:bodyPr wrap="none" rtlCol="0">
            <a:spAutoFit/>
          </a:bodyPr>
          <a:lstStyle/>
          <a:p>
            <a:r>
              <a:rPr kumimoji="1" lang="en-US" altLang="zh-CN" dirty="0"/>
              <a:t>VPN</a:t>
            </a:r>
            <a:endParaRPr kumimoji="1" lang="zh-CN" altLang="en-US" dirty="0"/>
          </a:p>
        </p:txBody>
      </p:sp>
      <p:sp>
        <p:nvSpPr>
          <p:cNvPr id="23" name="文本框 22">
            <a:extLst>
              <a:ext uri="{FF2B5EF4-FFF2-40B4-BE49-F238E27FC236}">
                <a16:creationId xmlns:a16="http://schemas.microsoft.com/office/drawing/2014/main" id="{B97D70CB-5CEB-4C42-887F-0EF5E1932D26}"/>
              </a:ext>
            </a:extLst>
          </p:cNvPr>
          <p:cNvSpPr txBox="1"/>
          <p:nvPr/>
        </p:nvSpPr>
        <p:spPr>
          <a:xfrm>
            <a:off x="6141728" y="2632704"/>
            <a:ext cx="595035" cy="369332"/>
          </a:xfrm>
          <a:prstGeom prst="rect">
            <a:avLst/>
          </a:prstGeom>
          <a:noFill/>
        </p:spPr>
        <p:txBody>
          <a:bodyPr wrap="none" rtlCol="0">
            <a:spAutoFit/>
          </a:bodyPr>
          <a:lstStyle/>
          <a:p>
            <a:r>
              <a:rPr kumimoji="1" lang="en-US" altLang="zh-CN" dirty="0"/>
              <a:t>PTE</a:t>
            </a:r>
            <a:endParaRPr kumimoji="1" lang="zh-CN" altLang="en-US" dirty="0"/>
          </a:p>
        </p:txBody>
      </p:sp>
      <p:sp>
        <p:nvSpPr>
          <p:cNvPr id="24" name="文本框 23">
            <a:extLst>
              <a:ext uri="{FF2B5EF4-FFF2-40B4-BE49-F238E27FC236}">
                <a16:creationId xmlns:a16="http://schemas.microsoft.com/office/drawing/2014/main" id="{DEAF5494-4F20-4F2F-9527-C42B0506AD7B}"/>
              </a:ext>
            </a:extLst>
          </p:cNvPr>
          <p:cNvSpPr txBox="1"/>
          <p:nvPr/>
        </p:nvSpPr>
        <p:spPr>
          <a:xfrm>
            <a:off x="7264672" y="3696284"/>
            <a:ext cx="458459" cy="369332"/>
          </a:xfrm>
          <a:prstGeom prst="rect">
            <a:avLst/>
          </a:prstGeom>
          <a:noFill/>
        </p:spPr>
        <p:txBody>
          <a:bodyPr wrap="none" rtlCol="0">
            <a:spAutoFit/>
          </a:bodyPr>
          <a:lstStyle/>
          <a:p>
            <a:r>
              <a:rPr kumimoji="1" lang="en-US" altLang="zh-CN" dirty="0"/>
              <a:t>PA</a:t>
            </a:r>
            <a:endParaRPr kumimoji="1" lang="zh-CN" altLang="en-US" dirty="0"/>
          </a:p>
        </p:txBody>
      </p:sp>
      <p:sp>
        <p:nvSpPr>
          <p:cNvPr id="25" name="文本框 24">
            <a:extLst>
              <a:ext uri="{FF2B5EF4-FFF2-40B4-BE49-F238E27FC236}">
                <a16:creationId xmlns:a16="http://schemas.microsoft.com/office/drawing/2014/main" id="{AC6D9B14-7D8E-40FF-A9FA-183DF3881EF0}"/>
              </a:ext>
            </a:extLst>
          </p:cNvPr>
          <p:cNvSpPr txBox="1"/>
          <p:nvPr/>
        </p:nvSpPr>
        <p:spPr>
          <a:xfrm>
            <a:off x="5394964" y="5832256"/>
            <a:ext cx="633507" cy="369332"/>
          </a:xfrm>
          <a:prstGeom prst="rect">
            <a:avLst/>
          </a:prstGeom>
          <a:noFill/>
        </p:spPr>
        <p:txBody>
          <a:bodyPr wrap="none" rtlCol="0">
            <a:spAutoFit/>
          </a:bodyPr>
          <a:lstStyle/>
          <a:p>
            <a:r>
              <a:rPr kumimoji="1" lang="en-US" altLang="zh-CN" dirty="0"/>
              <a:t>Data</a:t>
            </a:r>
            <a:endParaRPr kumimoji="1" lang="zh-CN" altLang="en-US" dirty="0"/>
          </a:p>
        </p:txBody>
      </p:sp>
    </p:spTree>
    <p:extLst>
      <p:ext uri="{BB962C8B-B14F-4D97-AF65-F5344CB8AC3E}">
        <p14:creationId xmlns:p14="http://schemas.microsoft.com/office/powerpoint/2010/main" val="1506839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TLB </a:t>
            </a:r>
            <a:r>
              <a:rPr lang="en-US" altLang="zh-CN" sz="4000" dirty="0"/>
              <a:t>Coherency &amp; TLB Flush</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5" name="圆角矩形 3">
            <a:extLst>
              <a:ext uri="{FF2B5EF4-FFF2-40B4-BE49-F238E27FC236}">
                <a16:creationId xmlns:a16="http://schemas.microsoft.com/office/drawing/2014/main" id="{12E09CA1-1467-45BE-9C2D-361E9FB785E0}"/>
              </a:ext>
            </a:extLst>
          </p:cNvPr>
          <p:cNvSpPr/>
          <p:nvPr/>
        </p:nvSpPr>
        <p:spPr>
          <a:xfrm>
            <a:off x="1435608" y="1767840"/>
            <a:ext cx="2301240" cy="11216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en-US" altLang="zh-CN" sz="2400" dirty="0"/>
              <a:t>Process A</a:t>
            </a:r>
            <a:endParaRPr kumimoji="1" lang="zh-CN" altLang="en-US" sz="2400" dirty="0"/>
          </a:p>
        </p:txBody>
      </p:sp>
      <p:sp>
        <p:nvSpPr>
          <p:cNvPr id="6" name="圆角矩形 6">
            <a:extLst>
              <a:ext uri="{FF2B5EF4-FFF2-40B4-BE49-F238E27FC236}">
                <a16:creationId xmlns:a16="http://schemas.microsoft.com/office/drawing/2014/main" id="{AF72F4BD-02CA-4BF3-9809-0E97B15B2B9B}"/>
              </a:ext>
            </a:extLst>
          </p:cNvPr>
          <p:cNvSpPr/>
          <p:nvPr/>
        </p:nvSpPr>
        <p:spPr>
          <a:xfrm>
            <a:off x="1435608" y="4214974"/>
            <a:ext cx="2301240" cy="112166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en-US" altLang="zh-CN" sz="2400" dirty="0"/>
              <a:t>Process B</a:t>
            </a:r>
            <a:endParaRPr kumimoji="1" lang="zh-CN" altLang="en-US" sz="2400" dirty="0"/>
          </a:p>
        </p:txBody>
      </p:sp>
      <p:cxnSp>
        <p:nvCxnSpPr>
          <p:cNvPr id="7" name="曲线连接符 42">
            <a:extLst>
              <a:ext uri="{FF2B5EF4-FFF2-40B4-BE49-F238E27FC236}">
                <a16:creationId xmlns:a16="http://schemas.microsoft.com/office/drawing/2014/main" id="{719512AE-AC89-474E-8B27-621AA7B11B95}"/>
              </a:ext>
            </a:extLst>
          </p:cNvPr>
          <p:cNvCxnSpPr>
            <a:cxnSpLocks/>
            <a:stCxn id="5" idx="1"/>
            <a:endCxn id="6" idx="1"/>
          </p:cNvCxnSpPr>
          <p:nvPr/>
        </p:nvCxnSpPr>
        <p:spPr>
          <a:xfrm rot="10800000" flipV="1">
            <a:off x="1435608" y="2328672"/>
            <a:ext cx="12700" cy="2447134"/>
          </a:xfrm>
          <a:prstGeom prst="curvedConnector3">
            <a:avLst>
              <a:gd name="adj1" fmla="val 1800000"/>
            </a:avLst>
          </a:prstGeom>
          <a:ln>
            <a:solidFill>
              <a:srgbClr val="C00000"/>
            </a:solidFill>
            <a:tailEnd type="triangle"/>
          </a:ln>
        </p:spPr>
        <p:style>
          <a:lnRef idx="3">
            <a:schemeClr val="accent2"/>
          </a:lnRef>
          <a:fillRef idx="0">
            <a:schemeClr val="accent2"/>
          </a:fillRef>
          <a:effectRef idx="2">
            <a:schemeClr val="accent2"/>
          </a:effectRef>
          <a:fontRef idx="minor">
            <a:schemeClr val="tx1"/>
          </a:fontRef>
        </p:style>
      </p:cxnSp>
      <p:sp>
        <p:nvSpPr>
          <p:cNvPr id="9" name="文本框 8">
            <a:extLst>
              <a:ext uri="{FF2B5EF4-FFF2-40B4-BE49-F238E27FC236}">
                <a16:creationId xmlns:a16="http://schemas.microsoft.com/office/drawing/2014/main" id="{F84493A2-712B-4A8D-A44B-3DEBB71E445A}"/>
              </a:ext>
            </a:extLst>
          </p:cNvPr>
          <p:cNvSpPr txBox="1"/>
          <p:nvPr/>
        </p:nvSpPr>
        <p:spPr>
          <a:xfrm>
            <a:off x="1316736" y="3195262"/>
            <a:ext cx="1120820" cy="646331"/>
          </a:xfrm>
          <a:prstGeom prst="rect">
            <a:avLst/>
          </a:prstGeom>
          <a:noFill/>
        </p:spPr>
        <p:txBody>
          <a:bodyPr wrap="none" rtlCol="0">
            <a:spAutoFit/>
          </a:bodyPr>
          <a:lstStyle/>
          <a:p>
            <a:r>
              <a:rPr kumimoji="1" lang="en-US" altLang="zh-CN" dirty="0">
                <a:solidFill>
                  <a:srgbClr val="C00000"/>
                </a:solidFill>
                <a:hlinkClick r:id="rId3" action="ppaction://hlinksldjump"/>
              </a:rPr>
              <a:t>Context</a:t>
            </a:r>
          </a:p>
          <a:p>
            <a:r>
              <a:rPr kumimoji="1" lang="en-US" altLang="zh-CN" dirty="0">
                <a:solidFill>
                  <a:srgbClr val="C00000"/>
                </a:solidFill>
                <a:hlinkClick r:id="rId3" action="ppaction://hlinksldjump"/>
              </a:rPr>
              <a:t>Switching</a:t>
            </a:r>
            <a:endParaRPr kumimoji="1" lang="zh-CN" altLang="en-US" dirty="0">
              <a:solidFill>
                <a:srgbClr val="C00000"/>
              </a:solidFill>
            </a:endParaRPr>
          </a:p>
        </p:txBody>
      </p:sp>
      <p:sp>
        <p:nvSpPr>
          <p:cNvPr id="10" name="矩形 9">
            <a:extLst>
              <a:ext uri="{FF2B5EF4-FFF2-40B4-BE49-F238E27FC236}">
                <a16:creationId xmlns:a16="http://schemas.microsoft.com/office/drawing/2014/main" id="{FFF0D951-602D-4158-9637-0661713158A2}"/>
              </a:ext>
            </a:extLst>
          </p:cNvPr>
          <p:cNvSpPr/>
          <p:nvPr/>
        </p:nvSpPr>
        <p:spPr>
          <a:xfrm>
            <a:off x="5263896" y="4009795"/>
            <a:ext cx="1109472" cy="1807873"/>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zh-CN" altLang="en-US" dirty="0"/>
          </a:p>
        </p:txBody>
      </p:sp>
      <p:sp>
        <p:nvSpPr>
          <p:cNvPr id="11" name="矩形 10">
            <a:extLst>
              <a:ext uri="{FF2B5EF4-FFF2-40B4-BE49-F238E27FC236}">
                <a16:creationId xmlns:a16="http://schemas.microsoft.com/office/drawing/2014/main" id="{C8A1E485-45CD-41A5-A580-0E5A3E06BBA7}"/>
              </a:ext>
            </a:extLst>
          </p:cNvPr>
          <p:cNvSpPr/>
          <p:nvPr/>
        </p:nvSpPr>
        <p:spPr>
          <a:xfrm>
            <a:off x="5315712" y="4073227"/>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0</a:t>
            </a:r>
            <a:endParaRPr kumimoji="1" lang="zh-CN" altLang="en-US" dirty="0"/>
          </a:p>
        </p:txBody>
      </p:sp>
      <p:sp>
        <p:nvSpPr>
          <p:cNvPr id="12" name="矩形 11">
            <a:extLst>
              <a:ext uri="{FF2B5EF4-FFF2-40B4-BE49-F238E27FC236}">
                <a16:creationId xmlns:a16="http://schemas.microsoft.com/office/drawing/2014/main" id="{668614BE-03A2-4DD8-A380-01A76C05C884}"/>
              </a:ext>
            </a:extLst>
          </p:cNvPr>
          <p:cNvSpPr/>
          <p:nvPr/>
        </p:nvSpPr>
        <p:spPr>
          <a:xfrm>
            <a:off x="5315712" y="5372760"/>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n</a:t>
            </a:r>
            <a:endParaRPr kumimoji="1" lang="zh-CN" altLang="en-US" dirty="0"/>
          </a:p>
        </p:txBody>
      </p:sp>
      <p:sp>
        <p:nvSpPr>
          <p:cNvPr id="13" name="矩形 12">
            <a:extLst>
              <a:ext uri="{FF2B5EF4-FFF2-40B4-BE49-F238E27FC236}">
                <a16:creationId xmlns:a16="http://schemas.microsoft.com/office/drawing/2014/main" id="{136CFE0A-7EDD-42C9-AE80-564B3C3BA148}"/>
              </a:ext>
            </a:extLst>
          </p:cNvPr>
          <p:cNvSpPr/>
          <p:nvPr/>
        </p:nvSpPr>
        <p:spPr>
          <a:xfrm>
            <a:off x="5315712" y="4529144"/>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1</a:t>
            </a:r>
            <a:endParaRPr kumimoji="1" lang="zh-CN" altLang="en-US" dirty="0"/>
          </a:p>
        </p:txBody>
      </p:sp>
      <p:sp>
        <p:nvSpPr>
          <p:cNvPr id="14" name="文本框 13">
            <a:extLst>
              <a:ext uri="{FF2B5EF4-FFF2-40B4-BE49-F238E27FC236}">
                <a16:creationId xmlns:a16="http://schemas.microsoft.com/office/drawing/2014/main" id="{426B1FF2-68DE-4B98-9BFB-18A6574B03D9}"/>
              </a:ext>
            </a:extLst>
          </p:cNvPr>
          <p:cNvSpPr txBox="1"/>
          <p:nvPr/>
        </p:nvSpPr>
        <p:spPr>
          <a:xfrm>
            <a:off x="5610883" y="4948577"/>
            <a:ext cx="415498" cy="369332"/>
          </a:xfrm>
          <a:prstGeom prst="rect">
            <a:avLst/>
          </a:prstGeom>
          <a:noFill/>
        </p:spPr>
        <p:txBody>
          <a:bodyPr wrap="none" rtlCol="0">
            <a:spAutoFit/>
          </a:bodyPr>
          <a:lstStyle/>
          <a:p>
            <a:r>
              <a:rPr kumimoji="1" lang="en-US" altLang="zh-CN" dirty="0"/>
              <a:t>…</a:t>
            </a:r>
            <a:endParaRPr kumimoji="1" lang="zh-CN" altLang="en-US" dirty="0"/>
          </a:p>
        </p:txBody>
      </p:sp>
      <p:sp>
        <p:nvSpPr>
          <p:cNvPr id="15" name="矩形 14">
            <a:extLst>
              <a:ext uri="{FF2B5EF4-FFF2-40B4-BE49-F238E27FC236}">
                <a16:creationId xmlns:a16="http://schemas.microsoft.com/office/drawing/2014/main" id="{FB15722B-873F-4615-8ACC-06D6D12A3578}"/>
              </a:ext>
            </a:extLst>
          </p:cNvPr>
          <p:cNvSpPr/>
          <p:nvPr/>
        </p:nvSpPr>
        <p:spPr>
          <a:xfrm>
            <a:off x="5263896" y="1348675"/>
            <a:ext cx="1109472" cy="1807873"/>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zh-CN" altLang="en-US" dirty="0"/>
          </a:p>
        </p:txBody>
      </p:sp>
      <p:sp>
        <p:nvSpPr>
          <p:cNvPr id="16" name="矩形 15">
            <a:extLst>
              <a:ext uri="{FF2B5EF4-FFF2-40B4-BE49-F238E27FC236}">
                <a16:creationId xmlns:a16="http://schemas.microsoft.com/office/drawing/2014/main" id="{6A44259A-4CE2-43D1-96D9-E1D0A3D1807B}"/>
              </a:ext>
            </a:extLst>
          </p:cNvPr>
          <p:cNvSpPr/>
          <p:nvPr/>
        </p:nvSpPr>
        <p:spPr>
          <a:xfrm>
            <a:off x="5315712" y="1412107"/>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0</a:t>
            </a:r>
            <a:endParaRPr kumimoji="1" lang="zh-CN" altLang="en-US" dirty="0"/>
          </a:p>
        </p:txBody>
      </p:sp>
      <p:sp>
        <p:nvSpPr>
          <p:cNvPr id="17" name="矩形 16">
            <a:extLst>
              <a:ext uri="{FF2B5EF4-FFF2-40B4-BE49-F238E27FC236}">
                <a16:creationId xmlns:a16="http://schemas.microsoft.com/office/drawing/2014/main" id="{ACDC4E17-07E1-4A89-B07F-ACC9B04C54F2}"/>
              </a:ext>
            </a:extLst>
          </p:cNvPr>
          <p:cNvSpPr/>
          <p:nvPr/>
        </p:nvSpPr>
        <p:spPr>
          <a:xfrm>
            <a:off x="5315712" y="2711640"/>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n</a:t>
            </a:r>
            <a:endParaRPr kumimoji="1" lang="zh-CN" altLang="en-US" dirty="0"/>
          </a:p>
        </p:txBody>
      </p:sp>
      <p:sp>
        <p:nvSpPr>
          <p:cNvPr id="18" name="矩形 17">
            <a:extLst>
              <a:ext uri="{FF2B5EF4-FFF2-40B4-BE49-F238E27FC236}">
                <a16:creationId xmlns:a16="http://schemas.microsoft.com/office/drawing/2014/main" id="{63AFC7CB-28AF-4EEF-B83E-6A8D263F5348}"/>
              </a:ext>
            </a:extLst>
          </p:cNvPr>
          <p:cNvSpPr/>
          <p:nvPr/>
        </p:nvSpPr>
        <p:spPr>
          <a:xfrm>
            <a:off x="5315712" y="1868024"/>
            <a:ext cx="1005840" cy="4077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a:t>Page 1</a:t>
            </a:r>
            <a:endParaRPr kumimoji="1" lang="zh-CN" altLang="en-US" dirty="0"/>
          </a:p>
        </p:txBody>
      </p:sp>
      <p:sp>
        <p:nvSpPr>
          <p:cNvPr id="19" name="文本框 18">
            <a:extLst>
              <a:ext uri="{FF2B5EF4-FFF2-40B4-BE49-F238E27FC236}">
                <a16:creationId xmlns:a16="http://schemas.microsoft.com/office/drawing/2014/main" id="{6A84D083-C067-467A-9E12-73539A9D5B17}"/>
              </a:ext>
            </a:extLst>
          </p:cNvPr>
          <p:cNvSpPr txBox="1"/>
          <p:nvPr/>
        </p:nvSpPr>
        <p:spPr>
          <a:xfrm>
            <a:off x="5610883" y="2287457"/>
            <a:ext cx="415498" cy="369332"/>
          </a:xfrm>
          <a:prstGeom prst="rect">
            <a:avLst/>
          </a:prstGeom>
          <a:noFill/>
        </p:spPr>
        <p:txBody>
          <a:bodyPr wrap="none" rtlCol="0">
            <a:spAutoFit/>
          </a:bodyPr>
          <a:lstStyle/>
          <a:p>
            <a:r>
              <a:rPr kumimoji="1" lang="en-US" altLang="zh-CN" dirty="0"/>
              <a:t>…</a:t>
            </a:r>
            <a:endParaRPr kumimoji="1" lang="zh-CN" altLang="en-US" dirty="0"/>
          </a:p>
        </p:txBody>
      </p:sp>
      <p:sp>
        <p:nvSpPr>
          <p:cNvPr id="20" name="文本框 19">
            <a:extLst>
              <a:ext uri="{FF2B5EF4-FFF2-40B4-BE49-F238E27FC236}">
                <a16:creationId xmlns:a16="http://schemas.microsoft.com/office/drawing/2014/main" id="{002DC5DA-C2D7-43A2-8B52-A954AE868CA0}"/>
              </a:ext>
            </a:extLst>
          </p:cNvPr>
          <p:cNvSpPr txBox="1"/>
          <p:nvPr/>
        </p:nvSpPr>
        <p:spPr>
          <a:xfrm>
            <a:off x="4979812" y="3237876"/>
            <a:ext cx="1677639" cy="369332"/>
          </a:xfrm>
          <a:prstGeom prst="rect">
            <a:avLst/>
          </a:prstGeom>
          <a:noFill/>
        </p:spPr>
        <p:txBody>
          <a:bodyPr wrap="none" rtlCol="0">
            <a:spAutoFit/>
          </a:bodyPr>
          <a:lstStyle/>
          <a:p>
            <a:r>
              <a:rPr kumimoji="1" lang="en-US" altLang="zh-CN" dirty="0"/>
              <a:t>Virtual Memory</a:t>
            </a:r>
            <a:endParaRPr kumimoji="1" lang="zh-CN" altLang="en-US" dirty="0"/>
          </a:p>
        </p:txBody>
      </p:sp>
      <p:sp>
        <p:nvSpPr>
          <p:cNvPr id="21" name="文本框 20">
            <a:extLst>
              <a:ext uri="{FF2B5EF4-FFF2-40B4-BE49-F238E27FC236}">
                <a16:creationId xmlns:a16="http://schemas.microsoft.com/office/drawing/2014/main" id="{BEF39741-4E10-4F34-A581-B32FD5E6A742}"/>
              </a:ext>
            </a:extLst>
          </p:cNvPr>
          <p:cNvSpPr txBox="1"/>
          <p:nvPr/>
        </p:nvSpPr>
        <p:spPr>
          <a:xfrm>
            <a:off x="4979812" y="5829328"/>
            <a:ext cx="1677639" cy="369332"/>
          </a:xfrm>
          <a:prstGeom prst="rect">
            <a:avLst/>
          </a:prstGeom>
          <a:noFill/>
        </p:spPr>
        <p:txBody>
          <a:bodyPr wrap="none" rtlCol="0">
            <a:spAutoFit/>
          </a:bodyPr>
          <a:lstStyle/>
          <a:p>
            <a:r>
              <a:rPr kumimoji="1" lang="en-US" altLang="zh-CN" dirty="0"/>
              <a:t>Virtual Memory</a:t>
            </a:r>
            <a:endParaRPr kumimoji="1" lang="zh-CN" altLang="en-US" dirty="0"/>
          </a:p>
        </p:txBody>
      </p:sp>
      <p:cxnSp>
        <p:nvCxnSpPr>
          <p:cNvPr id="22" name="直线箭头连接符 58">
            <a:extLst>
              <a:ext uri="{FF2B5EF4-FFF2-40B4-BE49-F238E27FC236}">
                <a16:creationId xmlns:a16="http://schemas.microsoft.com/office/drawing/2014/main" id="{7CA20DF8-9DD6-4765-B0A0-21771D4919D4}"/>
              </a:ext>
            </a:extLst>
          </p:cNvPr>
          <p:cNvCxnSpPr>
            <a:stCxn id="6" idx="3"/>
          </p:cNvCxnSpPr>
          <p:nvPr/>
        </p:nvCxnSpPr>
        <p:spPr>
          <a:xfrm>
            <a:off x="3736848" y="4775806"/>
            <a:ext cx="1527048" cy="0"/>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sp>
        <p:nvSpPr>
          <p:cNvPr id="23" name="文本框 22">
            <a:extLst>
              <a:ext uri="{FF2B5EF4-FFF2-40B4-BE49-F238E27FC236}">
                <a16:creationId xmlns:a16="http://schemas.microsoft.com/office/drawing/2014/main" id="{24ACEB92-8EAE-4E6B-9B01-66D3D6C36C5D}"/>
              </a:ext>
            </a:extLst>
          </p:cNvPr>
          <p:cNvSpPr txBox="1"/>
          <p:nvPr/>
        </p:nvSpPr>
        <p:spPr>
          <a:xfrm>
            <a:off x="3708008" y="4310724"/>
            <a:ext cx="1418017" cy="369332"/>
          </a:xfrm>
          <a:prstGeom prst="rect">
            <a:avLst/>
          </a:prstGeom>
          <a:noFill/>
        </p:spPr>
        <p:txBody>
          <a:bodyPr wrap="square" rtlCol="0">
            <a:spAutoFit/>
          </a:bodyPr>
          <a:lstStyle/>
          <a:p>
            <a:r>
              <a:rPr kumimoji="1" lang="en-US" altLang="zh-CN" dirty="0">
                <a:solidFill>
                  <a:srgbClr val="70AD47"/>
                </a:solidFill>
              </a:rPr>
              <a:t>Access VP10</a:t>
            </a:r>
            <a:endParaRPr kumimoji="1" lang="zh-CN" altLang="en-US" dirty="0">
              <a:solidFill>
                <a:srgbClr val="70AD47"/>
              </a:solidFill>
            </a:endParaRPr>
          </a:p>
        </p:txBody>
      </p:sp>
      <p:cxnSp>
        <p:nvCxnSpPr>
          <p:cNvPr id="24" name="肘形连接符 61">
            <a:extLst>
              <a:ext uri="{FF2B5EF4-FFF2-40B4-BE49-F238E27FC236}">
                <a16:creationId xmlns:a16="http://schemas.microsoft.com/office/drawing/2014/main" id="{1AC52E67-D9C1-476E-B713-5767B61E5822}"/>
              </a:ext>
            </a:extLst>
          </p:cNvPr>
          <p:cNvCxnSpPr>
            <a:cxnSpLocks/>
          </p:cNvCxnSpPr>
          <p:nvPr/>
        </p:nvCxnSpPr>
        <p:spPr>
          <a:xfrm flipV="1">
            <a:off x="6373368" y="3871631"/>
            <a:ext cx="1041196" cy="904177"/>
          </a:xfrm>
          <a:prstGeom prst="bent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25" name="文本框 24">
            <a:extLst>
              <a:ext uri="{FF2B5EF4-FFF2-40B4-BE49-F238E27FC236}">
                <a16:creationId xmlns:a16="http://schemas.microsoft.com/office/drawing/2014/main" id="{D2286669-CA3D-421C-9BB0-E5CF622041DD}"/>
              </a:ext>
            </a:extLst>
          </p:cNvPr>
          <p:cNvSpPr txBox="1"/>
          <p:nvPr/>
        </p:nvSpPr>
        <p:spPr>
          <a:xfrm>
            <a:off x="6321552" y="4966293"/>
            <a:ext cx="1770678" cy="369332"/>
          </a:xfrm>
          <a:prstGeom prst="rect">
            <a:avLst/>
          </a:prstGeom>
          <a:noFill/>
        </p:spPr>
        <p:txBody>
          <a:bodyPr wrap="none" rtlCol="0">
            <a:spAutoFit/>
          </a:bodyPr>
          <a:lstStyle/>
          <a:p>
            <a:r>
              <a:rPr kumimoji="1" lang="en-US" altLang="zh-CN" dirty="0">
                <a:solidFill>
                  <a:srgbClr val="70AD47"/>
                </a:solidFill>
              </a:rPr>
              <a:t>Insert TLB Entry</a:t>
            </a:r>
            <a:endParaRPr kumimoji="1" lang="zh-CN" altLang="en-US" dirty="0">
              <a:solidFill>
                <a:srgbClr val="70AD47"/>
              </a:solidFill>
            </a:endParaRPr>
          </a:p>
        </p:txBody>
      </p:sp>
      <p:graphicFrame>
        <p:nvGraphicFramePr>
          <p:cNvPr id="26" name="表格 25">
            <a:extLst>
              <a:ext uri="{FF2B5EF4-FFF2-40B4-BE49-F238E27FC236}">
                <a16:creationId xmlns:a16="http://schemas.microsoft.com/office/drawing/2014/main" id="{54D82D8F-1728-4631-8BF1-B19F4F11A17D}"/>
              </a:ext>
            </a:extLst>
          </p:cNvPr>
          <p:cNvGraphicFramePr>
            <a:graphicFrameLocks noGrp="1"/>
          </p:cNvGraphicFramePr>
          <p:nvPr>
            <p:extLst>
              <p:ext uri="{D42A27DB-BD31-4B8C-83A1-F6EECF244321}">
                <p14:modId xmlns:p14="http://schemas.microsoft.com/office/powerpoint/2010/main" val="384716364"/>
              </p:ext>
            </p:extLst>
          </p:nvPr>
        </p:nvGraphicFramePr>
        <p:xfrm>
          <a:off x="7414564" y="2784779"/>
          <a:ext cx="3643072" cy="1854200"/>
        </p:xfrm>
        <a:graphic>
          <a:graphicData uri="http://schemas.openxmlformats.org/drawingml/2006/table">
            <a:tbl>
              <a:tblPr firstRow="1" bandRow="1">
                <a:tableStyleId>{7E9639D4-E3E2-4D34-9284-5A2195B3D0D7}</a:tableStyleId>
              </a:tblPr>
              <a:tblGrid>
                <a:gridCol w="910768">
                  <a:extLst>
                    <a:ext uri="{9D8B030D-6E8A-4147-A177-3AD203B41FA5}">
                      <a16:colId xmlns:a16="http://schemas.microsoft.com/office/drawing/2014/main" val="3833167170"/>
                    </a:ext>
                  </a:extLst>
                </a:gridCol>
                <a:gridCol w="910768">
                  <a:extLst>
                    <a:ext uri="{9D8B030D-6E8A-4147-A177-3AD203B41FA5}">
                      <a16:colId xmlns:a16="http://schemas.microsoft.com/office/drawing/2014/main" val="2234298924"/>
                    </a:ext>
                  </a:extLst>
                </a:gridCol>
                <a:gridCol w="910768">
                  <a:extLst>
                    <a:ext uri="{9D8B030D-6E8A-4147-A177-3AD203B41FA5}">
                      <a16:colId xmlns:a16="http://schemas.microsoft.com/office/drawing/2014/main" val="446479789"/>
                    </a:ext>
                  </a:extLst>
                </a:gridCol>
                <a:gridCol w="910768">
                  <a:extLst>
                    <a:ext uri="{9D8B030D-6E8A-4147-A177-3AD203B41FA5}">
                      <a16:colId xmlns:a16="http://schemas.microsoft.com/office/drawing/2014/main" val="3601059721"/>
                    </a:ext>
                  </a:extLst>
                </a:gridCol>
              </a:tblGrid>
              <a:tr h="370840">
                <a:tc>
                  <a:txBody>
                    <a:bodyPr/>
                    <a:lstStyle/>
                    <a:p>
                      <a:r>
                        <a:rPr lang="en-US" altLang="zh-CN" dirty="0"/>
                        <a:t>VP</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PF</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valid</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9548452"/>
                  </a:ext>
                </a:extLst>
              </a:tr>
              <a:tr h="370840">
                <a:tc>
                  <a:txBody>
                    <a:bodyPr/>
                    <a:lstStyle/>
                    <a:p>
                      <a:r>
                        <a:rPr lang="en-US" altLang="zh-CN" dirty="0"/>
                        <a:t>10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100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1</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399855"/>
                  </a:ext>
                </a:extLst>
              </a:tr>
              <a:tr h="370840">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6257791"/>
                  </a:ext>
                </a:extLst>
              </a:tr>
              <a:tr h="370840">
                <a:tc>
                  <a:txBody>
                    <a:bodyPr/>
                    <a:lstStyle/>
                    <a:p>
                      <a:r>
                        <a:rPr lang="en-US" altLang="zh-CN" dirty="0"/>
                        <a:t>10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170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1</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6410903"/>
                  </a:ext>
                </a:extLst>
              </a:tr>
              <a:tr h="370840">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dirty="0"/>
                        <a:t>…</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322652"/>
                  </a:ext>
                </a:extLst>
              </a:tr>
            </a:tbl>
          </a:graphicData>
        </a:graphic>
      </p:graphicFrame>
    </p:spTree>
    <p:extLst>
      <p:ext uri="{BB962C8B-B14F-4D97-AF65-F5344CB8AC3E}">
        <p14:creationId xmlns:p14="http://schemas.microsoft.com/office/powerpoint/2010/main" val="46518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圆角矩形 11">
            <a:extLst>
              <a:ext uri="{FF2B5EF4-FFF2-40B4-BE49-F238E27FC236}">
                <a16:creationId xmlns:a16="http://schemas.microsoft.com/office/drawing/2014/main" id="{D2B90F78-AD6D-4547-9DFF-4001D2573111}"/>
              </a:ext>
            </a:extLst>
          </p:cNvPr>
          <p:cNvSpPr/>
          <p:nvPr/>
        </p:nvSpPr>
        <p:spPr>
          <a:xfrm>
            <a:off x="419862" y="2670000"/>
            <a:ext cx="1596390" cy="500350"/>
          </a:xfrm>
          <a:prstGeom prst="round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Initiator</a:t>
            </a:r>
            <a:endParaRPr kumimoji="1" lang="zh-CN" altLang="en-US" sz="2400" dirty="0"/>
          </a:p>
        </p:txBody>
      </p:sp>
      <p:sp>
        <p:nvSpPr>
          <p:cNvPr id="79" name="圆角矩形 13">
            <a:extLst>
              <a:ext uri="{FF2B5EF4-FFF2-40B4-BE49-F238E27FC236}">
                <a16:creationId xmlns:a16="http://schemas.microsoft.com/office/drawing/2014/main" id="{733C0F0D-3225-4732-8BC7-8F4F1DC4D10E}"/>
              </a:ext>
            </a:extLst>
          </p:cNvPr>
          <p:cNvSpPr/>
          <p:nvPr/>
        </p:nvSpPr>
        <p:spPr>
          <a:xfrm>
            <a:off x="419862" y="4292112"/>
            <a:ext cx="1628394" cy="500350"/>
          </a:xfrm>
          <a:prstGeom prst="roundRect">
            <a:avLst/>
          </a:prstGeom>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Responder</a:t>
            </a:r>
            <a:endParaRPr kumimoji="1" lang="zh-CN" altLang="en-US" sz="2400" dirty="0"/>
          </a:p>
        </p:txBody>
      </p:sp>
      <p:cxnSp>
        <p:nvCxnSpPr>
          <p:cNvPr id="80" name="直线箭头连接符 16">
            <a:extLst>
              <a:ext uri="{FF2B5EF4-FFF2-40B4-BE49-F238E27FC236}">
                <a16:creationId xmlns:a16="http://schemas.microsoft.com/office/drawing/2014/main" id="{E2197B99-1ADB-407F-8681-4D08E1546B89}"/>
              </a:ext>
            </a:extLst>
          </p:cNvPr>
          <p:cNvCxnSpPr>
            <a:cxnSpLocks/>
          </p:cNvCxnSpPr>
          <p:nvPr/>
        </p:nvCxnSpPr>
        <p:spPr>
          <a:xfrm>
            <a:off x="2054352" y="2938463"/>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1" name="直线箭头连接符 17">
            <a:extLst>
              <a:ext uri="{FF2B5EF4-FFF2-40B4-BE49-F238E27FC236}">
                <a16:creationId xmlns:a16="http://schemas.microsoft.com/office/drawing/2014/main" id="{3E12C83F-E955-4D78-82AE-6C26B180D25F}"/>
              </a:ext>
            </a:extLst>
          </p:cNvPr>
          <p:cNvCxnSpPr>
            <a:cxnSpLocks/>
          </p:cNvCxnSpPr>
          <p:nvPr/>
        </p:nvCxnSpPr>
        <p:spPr>
          <a:xfrm>
            <a:off x="2054352" y="4542287"/>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2" name="矩形 81">
            <a:extLst>
              <a:ext uri="{FF2B5EF4-FFF2-40B4-BE49-F238E27FC236}">
                <a16:creationId xmlns:a16="http://schemas.microsoft.com/office/drawing/2014/main" id="{16520D8A-F1E2-448E-99D9-25C15DAB1DF1}"/>
              </a:ext>
            </a:extLst>
          </p:cNvPr>
          <p:cNvSpPr/>
          <p:nvPr/>
        </p:nvSpPr>
        <p:spPr>
          <a:xfrm>
            <a:off x="2563367" y="2670000"/>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83" name="矩形 82">
            <a:extLst>
              <a:ext uri="{FF2B5EF4-FFF2-40B4-BE49-F238E27FC236}">
                <a16:creationId xmlns:a16="http://schemas.microsoft.com/office/drawing/2014/main" id="{783FE44F-D9DD-4ECB-8EF6-CBE2BCDE2ADA}"/>
              </a:ext>
            </a:extLst>
          </p:cNvPr>
          <p:cNvSpPr/>
          <p:nvPr/>
        </p:nvSpPr>
        <p:spPr>
          <a:xfrm>
            <a:off x="3973068" y="2669999"/>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Send </a:t>
            </a:r>
            <a:r>
              <a:rPr kumimoji="1" lang="en-US" altLang="zh-CN" dirty="0">
                <a:solidFill>
                  <a:srgbClr val="00B050"/>
                </a:solidFill>
              </a:rPr>
              <a:t>IPI</a:t>
            </a:r>
            <a:endParaRPr kumimoji="1" lang="zh-CN" altLang="en-US" dirty="0">
              <a:solidFill>
                <a:srgbClr val="00B050"/>
              </a:solidFill>
            </a:endParaRPr>
          </a:p>
        </p:txBody>
      </p:sp>
      <p:sp>
        <p:nvSpPr>
          <p:cNvPr id="84" name="矩形 83">
            <a:extLst>
              <a:ext uri="{FF2B5EF4-FFF2-40B4-BE49-F238E27FC236}">
                <a16:creationId xmlns:a16="http://schemas.microsoft.com/office/drawing/2014/main" id="{BFB16BD3-C734-48C0-A8EE-5C50B87A3654}"/>
              </a:ext>
            </a:extLst>
          </p:cNvPr>
          <p:cNvSpPr/>
          <p:nvPr/>
        </p:nvSpPr>
        <p:spPr>
          <a:xfrm>
            <a:off x="6181343" y="4320114"/>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85" name="矩形 84">
            <a:extLst>
              <a:ext uri="{FF2B5EF4-FFF2-40B4-BE49-F238E27FC236}">
                <a16:creationId xmlns:a16="http://schemas.microsoft.com/office/drawing/2014/main" id="{D9B70B32-D8F1-451F-BD21-08607BB2B778}"/>
              </a:ext>
            </a:extLst>
          </p:cNvPr>
          <p:cNvSpPr/>
          <p:nvPr/>
        </p:nvSpPr>
        <p:spPr>
          <a:xfrm>
            <a:off x="7826480" y="4315552"/>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rgbClr val="7030A0"/>
                </a:solidFill>
              </a:rPr>
              <a:t>Ack</a:t>
            </a:r>
            <a:endParaRPr kumimoji="1" lang="zh-CN" altLang="en-US" dirty="0">
              <a:solidFill>
                <a:srgbClr val="7030A0"/>
              </a:solidFill>
            </a:endParaRPr>
          </a:p>
        </p:txBody>
      </p:sp>
      <p:sp>
        <p:nvSpPr>
          <p:cNvPr id="86" name="矩形 85">
            <a:extLst>
              <a:ext uri="{FF2B5EF4-FFF2-40B4-BE49-F238E27FC236}">
                <a16:creationId xmlns:a16="http://schemas.microsoft.com/office/drawing/2014/main" id="{CB57D20D-EC71-4F40-84D8-97896E9247C4}"/>
              </a:ext>
            </a:extLst>
          </p:cNvPr>
          <p:cNvSpPr/>
          <p:nvPr/>
        </p:nvSpPr>
        <p:spPr>
          <a:xfrm>
            <a:off x="10158983" y="2709535"/>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continue</a:t>
            </a:r>
            <a:endParaRPr kumimoji="1" lang="zh-CN" altLang="en-US" dirty="0"/>
          </a:p>
        </p:txBody>
      </p:sp>
      <p:cxnSp>
        <p:nvCxnSpPr>
          <p:cNvPr id="87" name="直线箭头连接符 25">
            <a:extLst>
              <a:ext uri="{FF2B5EF4-FFF2-40B4-BE49-F238E27FC236}">
                <a16:creationId xmlns:a16="http://schemas.microsoft.com/office/drawing/2014/main" id="{26B0668D-50DD-4600-8116-505562B9165B}"/>
              </a:ext>
            </a:extLst>
          </p:cNvPr>
          <p:cNvCxnSpPr>
            <a:cxnSpLocks/>
            <a:stCxn id="83" idx="3"/>
            <a:endCxn id="84" idx="1"/>
          </p:cNvCxnSpPr>
          <p:nvPr/>
        </p:nvCxnSpPr>
        <p:spPr>
          <a:xfrm>
            <a:off x="5344669" y="2906174"/>
            <a:ext cx="836674" cy="16501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8" name="直线箭头连接符 27">
            <a:extLst>
              <a:ext uri="{FF2B5EF4-FFF2-40B4-BE49-F238E27FC236}">
                <a16:creationId xmlns:a16="http://schemas.microsoft.com/office/drawing/2014/main" id="{3A88CBE1-EE8F-4FF8-A464-FBBD059A1B34}"/>
              </a:ext>
            </a:extLst>
          </p:cNvPr>
          <p:cNvCxnSpPr>
            <a:cxnSpLocks/>
            <a:stCxn id="85" idx="3"/>
            <a:endCxn id="86" idx="1"/>
          </p:cNvCxnSpPr>
          <p:nvPr/>
        </p:nvCxnSpPr>
        <p:spPr>
          <a:xfrm flipV="1">
            <a:off x="9198081" y="2945710"/>
            <a:ext cx="960902" cy="16060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标题 1"/>
          <p:cNvSpPr>
            <a:spLocks noGrp="1"/>
          </p:cNvSpPr>
          <p:nvPr>
            <p:ph type="title"/>
          </p:nvPr>
        </p:nvSpPr>
        <p:spPr/>
        <p:txBody>
          <a:bodyPr>
            <a:normAutofit/>
          </a:bodyPr>
          <a:lstStyle/>
          <a:p>
            <a:r>
              <a:rPr lang="en-US" altLang="zh-CN" dirty="0"/>
              <a:t>TLB Shootdown</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40" name="直线箭头连接符 8">
            <a:extLst>
              <a:ext uri="{FF2B5EF4-FFF2-40B4-BE49-F238E27FC236}">
                <a16:creationId xmlns:a16="http://schemas.microsoft.com/office/drawing/2014/main" id="{FBD4D96C-88E0-46EC-B8F7-A9DBE7688AC3}"/>
              </a:ext>
            </a:extLst>
          </p:cNvPr>
          <p:cNvCxnSpPr>
            <a:cxnSpLocks/>
          </p:cNvCxnSpPr>
          <p:nvPr/>
        </p:nvCxnSpPr>
        <p:spPr>
          <a:xfrm>
            <a:off x="1752600" y="1999934"/>
            <a:ext cx="9777984" cy="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52" name="文本框 10">
            <a:extLst>
              <a:ext uri="{FF2B5EF4-FFF2-40B4-BE49-F238E27FC236}">
                <a16:creationId xmlns:a16="http://schemas.microsoft.com/office/drawing/2014/main" id="{531AFD54-4576-490B-AD20-5A7B7B09C238}"/>
              </a:ext>
            </a:extLst>
          </p:cNvPr>
          <p:cNvSpPr txBox="1"/>
          <p:nvPr/>
        </p:nvSpPr>
        <p:spPr>
          <a:xfrm>
            <a:off x="1682497" y="1574457"/>
            <a:ext cx="777241"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dirty="0">
                <a:solidFill>
                  <a:schemeClr val="bg2">
                    <a:lumMod val="50000"/>
                  </a:schemeClr>
                </a:solidFill>
              </a:rPr>
              <a:t>Time</a:t>
            </a:r>
            <a:endParaRPr kumimoji="1" lang="zh-CN" altLang="en-US" dirty="0">
              <a:solidFill>
                <a:schemeClr val="bg2">
                  <a:lumMod val="50000"/>
                </a:schemeClr>
              </a:solidFill>
            </a:endParaRPr>
          </a:p>
        </p:txBody>
      </p:sp>
    </p:spTree>
    <p:extLst>
      <p:ext uri="{BB962C8B-B14F-4D97-AF65-F5344CB8AC3E}">
        <p14:creationId xmlns:p14="http://schemas.microsoft.com/office/powerpoint/2010/main" val="423551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TLB Shootdown</a:t>
            </a:r>
            <a:endParaRPr lang="zh-CN" altLang="en-US" dirty="0"/>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cxnSp>
        <p:nvCxnSpPr>
          <p:cNvPr id="40" name="直线箭头连接符 8">
            <a:extLst>
              <a:ext uri="{FF2B5EF4-FFF2-40B4-BE49-F238E27FC236}">
                <a16:creationId xmlns:a16="http://schemas.microsoft.com/office/drawing/2014/main" id="{FBD4D96C-88E0-46EC-B8F7-A9DBE7688AC3}"/>
              </a:ext>
            </a:extLst>
          </p:cNvPr>
          <p:cNvCxnSpPr>
            <a:cxnSpLocks/>
          </p:cNvCxnSpPr>
          <p:nvPr/>
        </p:nvCxnSpPr>
        <p:spPr>
          <a:xfrm>
            <a:off x="1752600" y="1999934"/>
            <a:ext cx="9777984" cy="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52" name="文本框 10">
            <a:extLst>
              <a:ext uri="{FF2B5EF4-FFF2-40B4-BE49-F238E27FC236}">
                <a16:creationId xmlns:a16="http://schemas.microsoft.com/office/drawing/2014/main" id="{531AFD54-4576-490B-AD20-5A7B7B09C238}"/>
              </a:ext>
            </a:extLst>
          </p:cNvPr>
          <p:cNvSpPr txBox="1"/>
          <p:nvPr/>
        </p:nvSpPr>
        <p:spPr>
          <a:xfrm>
            <a:off x="1682497" y="1574457"/>
            <a:ext cx="777241"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kumimoji="1" lang="en-US" altLang="zh-CN" dirty="0">
                <a:solidFill>
                  <a:schemeClr val="bg2">
                    <a:lumMod val="50000"/>
                  </a:schemeClr>
                </a:solidFill>
              </a:rPr>
              <a:t>Time</a:t>
            </a:r>
            <a:endParaRPr kumimoji="1" lang="zh-CN" altLang="en-US" dirty="0">
              <a:solidFill>
                <a:schemeClr val="bg2">
                  <a:lumMod val="50000"/>
                </a:schemeClr>
              </a:solidFill>
            </a:endParaRPr>
          </a:p>
        </p:txBody>
      </p:sp>
      <p:sp>
        <p:nvSpPr>
          <p:cNvPr id="30" name="圆角矩形 11">
            <a:extLst>
              <a:ext uri="{FF2B5EF4-FFF2-40B4-BE49-F238E27FC236}">
                <a16:creationId xmlns:a16="http://schemas.microsoft.com/office/drawing/2014/main" id="{2D316178-1DBD-4F28-AEE6-2FC8EE4A7EA0}"/>
              </a:ext>
            </a:extLst>
          </p:cNvPr>
          <p:cNvSpPr/>
          <p:nvPr/>
        </p:nvSpPr>
        <p:spPr>
          <a:xfrm>
            <a:off x="419862" y="2651712"/>
            <a:ext cx="1596390" cy="500350"/>
          </a:xfrm>
          <a:prstGeom prst="round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Initiator</a:t>
            </a:r>
            <a:endParaRPr kumimoji="1" lang="zh-CN" altLang="en-US" sz="2400" dirty="0"/>
          </a:p>
        </p:txBody>
      </p:sp>
      <p:sp>
        <p:nvSpPr>
          <p:cNvPr id="31" name="圆角矩形 13">
            <a:extLst>
              <a:ext uri="{FF2B5EF4-FFF2-40B4-BE49-F238E27FC236}">
                <a16:creationId xmlns:a16="http://schemas.microsoft.com/office/drawing/2014/main" id="{0E62CC91-9727-4EA5-B5F9-EB5820027CD5}"/>
              </a:ext>
            </a:extLst>
          </p:cNvPr>
          <p:cNvSpPr/>
          <p:nvPr/>
        </p:nvSpPr>
        <p:spPr>
          <a:xfrm>
            <a:off x="419862" y="4273824"/>
            <a:ext cx="1628394" cy="500350"/>
          </a:xfrm>
          <a:prstGeom prst="roundRect">
            <a:avLst/>
          </a:prstGeom>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zh-CN" sz="2400" dirty="0"/>
              <a:t>Responder</a:t>
            </a:r>
            <a:endParaRPr kumimoji="1" lang="zh-CN" altLang="en-US" sz="2400" dirty="0"/>
          </a:p>
        </p:txBody>
      </p:sp>
      <p:cxnSp>
        <p:nvCxnSpPr>
          <p:cNvPr id="32" name="直线箭头连接符 16">
            <a:extLst>
              <a:ext uri="{FF2B5EF4-FFF2-40B4-BE49-F238E27FC236}">
                <a16:creationId xmlns:a16="http://schemas.microsoft.com/office/drawing/2014/main" id="{F1E34EBB-3F64-4D2F-8183-3F48ADCC3158}"/>
              </a:ext>
            </a:extLst>
          </p:cNvPr>
          <p:cNvCxnSpPr>
            <a:cxnSpLocks/>
          </p:cNvCxnSpPr>
          <p:nvPr/>
        </p:nvCxnSpPr>
        <p:spPr>
          <a:xfrm>
            <a:off x="2054352" y="2920175"/>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直线箭头连接符 17">
            <a:extLst>
              <a:ext uri="{FF2B5EF4-FFF2-40B4-BE49-F238E27FC236}">
                <a16:creationId xmlns:a16="http://schemas.microsoft.com/office/drawing/2014/main" id="{B559BFF0-27B9-48B2-ADDF-2666E17E9E33}"/>
              </a:ext>
            </a:extLst>
          </p:cNvPr>
          <p:cNvCxnSpPr>
            <a:cxnSpLocks/>
          </p:cNvCxnSpPr>
          <p:nvPr/>
        </p:nvCxnSpPr>
        <p:spPr>
          <a:xfrm>
            <a:off x="2054352" y="4523999"/>
            <a:ext cx="9777984" cy="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4" name="矩形 33">
            <a:extLst>
              <a:ext uri="{FF2B5EF4-FFF2-40B4-BE49-F238E27FC236}">
                <a16:creationId xmlns:a16="http://schemas.microsoft.com/office/drawing/2014/main" id="{3CDAF5FC-C316-4A25-A803-CF1F0BBA1A11}"/>
              </a:ext>
            </a:extLst>
          </p:cNvPr>
          <p:cNvSpPr/>
          <p:nvPr/>
        </p:nvSpPr>
        <p:spPr>
          <a:xfrm>
            <a:off x="2054352" y="2666950"/>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35" name="矩形 34">
            <a:extLst>
              <a:ext uri="{FF2B5EF4-FFF2-40B4-BE49-F238E27FC236}">
                <a16:creationId xmlns:a16="http://schemas.microsoft.com/office/drawing/2014/main" id="{84FBDABB-FDC9-4BBD-8518-0F0AC303C09E}"/>
              </a:ext>
            </a:extLst>
          </p:cNvPr>
          <p:cNvSpPr/>
          <p:nvPr/>
        </p:nvSpPr>
        <p:spPr>
          <a:xfrm>
            <a:off x="4175761" y="2679027"/>
            <a:ext cx="108966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Send </a:t>
            </a:r>
            <a:r>
              <a:rPr kumimoji="1" lang="en-US" altLang="zh-CN" dirty="0">
                <a:solidFill>
                  <a:srgbClr val="00B050"/>
                </a:solidFill>
              </a:rPr>
              <a:t>IPI</a:t>
            </a:r>
            <a:endParaRPr kumimoji="1" lang="zh-CN" altLang="en-US" dirty="0">
              <a:solidFill>
                <a:srgbClr val="00B050"/>
              </a:solidFill>
            </a:endParaRPr>
          </a:p>
        </p:txBody>
      </p:sp>
      <p:sp>
        <p:nvSpPr>
          <p:cNvPr id="36" name="矩形 35">
            <a:extLst>
              <a:ext uri="{FF2B5EF4-FFF2-40B4-BE49-F238E27FC236}">
                <a16:creationId xmlns:a16="http://schemas.microsoft.com/office/drawing/2014/main" id="{8E3A3FA8-59A8-4093-B9AA-D00C6064A79C}"/>
              </a:ext>
            </a:extLst>
          </p:cNvPr>
          <p:cNvSpPr/>
          <p:nvPr/>
        </p:nvSpPr>
        <p:spPr>
          <a:xfrm>
            <a:off x="6181343" y="4301826"/>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TLB flush</a:t>
            </a:r>
            <a:endParaRPr kumimoji="1" lang="zh-CN" altLang="en-US" dirty="0"/>
          </a:p>
        </p:txBody>
      </p:sp>
      <p:sp>
        <p:nvSpPr>
          <p:cNvPr id="37" name="矩形 36">
            <a:extLst>
              <a:ext uri="{FF2B5EF4-FFF2-40B4-BE49-F238E27FC236}">
                <a16:creationId xmlns:a16="http://schemas.microsoft.com/office/drawing/2014/main" id="{558E62E2-6F3E-4CB7-9B04-6421A0D11606}"/>
              </a:ext>
            </a:extLst>
          </p:cNvPr>
          <p:cNvSpPr/>
          <p:nvPr/>
        </p:nvSpPr>
        <p:spPr>
          <a:xfrm>
            <a:off x="8290560" y="4301825"/>
            <a:ext cx="672085"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rgbClr val="7030A0"/>
                </a:solidFill>
              </a:rPr>
              <a:t>Ack</a:t>
            </a:r>
            <a:endParaRPr kumimoji="1" lang="zh-CN" altLang="en-US" dirty="0">
              <a:solidFill>
                <a:srgbClr val="7030A0"/>
              </a:solidFill>
            </a:endParaRPr>
          </a:p>
        </p:txBody>
      </p:sp>
      <p:sp>
        <p:nvSpPr>
          <p:cNvPr id="38" name="矩形 37">
            <a:extLst>
              <a:ext uri="{FF2B5EF4-FFF2-40B4-BE49-F238E27FC236}">
                <a16:creationId xmlns:a16="http://schemas.microsoft.com/office/drawing/2014/main" id="{A28E6EC6-5444-42C7-AAB4-733E6A533442}"/>
              </a:ext>
            </a:extLst>
          </p:cNvPr>
          <p:cNvSpPr/>
          <p:nvPr/>
        </p:nvSpPr>
        <p:spPr>
          <a:xfrm>
            <a:off x="10158983" y="2691247"/>
            <a:ext cx="1371601"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t>continue</a:t>
            </a:r>
            <a:endParaRPr kumimoji="1" lang="zh-CN" altLang="en-US" dirty="0"/>
          </a:p>
        </p:txBody>
      </p:sp>
      <p:cxnSp>
        <p:nvCxnSpPr>
          <p:cNvPr id="39" name="直线箭头连接符 25">
            <a:extLst>
              <a:ext uri="{FF2B5EF4-FFF2-40B4-BE49-F238E27FC236}">
                <a16:creationId xmlns:a16="http://schemas.microsoft.com/office/drawing/2014/main" id="{28B55077-40A0-4E48-9A72-3FBA16D2789A}"/>
              </a:ext>
            </a:extLst>
          </p:cNvPr>
          <p:cNvCxnSpPr>
            <a:cxnSpLocks/>
            <a:stCxn id="35" idx="3"/>
            <a:endCxn id="36" idx="1"/>
          </p:cNvCxnSpPr>
          <p:nvPr/>
        </p:nvCxnSpPr>
        <p:spPr>
          <a:xfrm>
            <a:off x="5265422" y="2915202"/>
            <a:ext cx="915921" cy="16227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3" name="直线箭头连接符 27">
            <a:extLst>
              <a:ext uri="{FF2B5EF4-FFF2-40B4-BE49-F238E27FC236}">
                <a16:creationId xmlns:a16="http://schemas.microsoft.com/office/drawing/2014/main" id="{5F9F4605-82CE-4526-AA60-365D5BE4DF4D}"/>
              </a:ext>
            </a:extLst>
          </p:cNvPr>
          <p:cNvCxnSpPr>
            <a:cxnSpLocks/>
            <a:stCxn id="37" idx="3"/>
            <a:endCxn id="38" idx="1"/>
          </p:cNvCxnSpPr>
          <p:nvPr/>
        </p:nvCxnSpPr>
        <p:spPr>
          <a:xfrm flipV="1">
            <a:off x="8962645" y="2927422"/>
            <a:ext cx="1196338" cy="161057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4" name="矩形 53">
            <a:extLst>
              <a:ext uri="{FF2B5EF4-FFF2-40B4-BE49-F238E27FC236}">
                <a16:creationId xmlns:a16="http://schemas.microsoft.com/office/drawing/2014/main" id="{E28AC326-0880-4308-B640-605F0823ABD3}"/>
              </a:ext>
            </a:extLst>
          </p:cNvPr>
          <p:cNvSpPr/>
          <p:nvPr/>
        </p:nvSpPr>
        <p:spPr>
          <a:xfrm>
            <a:off x="3464053" y="2666950"/>
            <a:ext cx="673608"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rgbClr val="C00000"/>
                </a:solidFill>
              </a:rPr>
              <a:t>PTI</a:t>
            </a:r>
            <a:endParaRPr kumimoji="1" lang="zh-CN" altLang="en-US" dirty="0">
              <a:solidFill>
                <a:srgbClr val="C00000"/>
              </a:solidFill>
            </a:endParaRPr>
          </a:p>
        </p:txBody>
      </p:sp>
      <p:sp>
        <p:nvSpPr>
          <p:cNvPr id="55" name="矩形 54">
            <a:extLst>
              <a:ext uri="{FF2B5EF4-FFF2-40B4-BE49-F238E27FC236}">
                <a16:creationId xmlns:a16="http://schemas.microsoft.com/office/drawing/2014/main" id="{F67F504E-7DE1-411C-A683-427087D29336}"/>
              </a:ext>
            </a:extLst>
          </p:cNvPr>
          <p:cNvSpPr/>
          <p:nvPr/>
        </p:nvSpPr>
        <p:spPr>
          <a:xfrm>
            <a:off x="7584187" y="4309601"/>
            <a:ext cx="673608" cy="47234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kumimoji="1" lang="en-US" altLang="zh-CN" dirty="0">
                <a:solidFill>
                  <a:srgbClr val="C00000"/>
                </a:solidFill>
              </a:rPr>
              <a:t>PTI</a:t>
            </a:r>
            <a:endParaRPr kumimoji="1" lang="zh-CN" altLang="en-US" dirty="0">
              <a:solidFill>
                <a:srgbClr val="C00000"/>
              </a:solidFill>
            </a:endParaRPr>
          </a:p>
        </p:txBody>
      </p:sp>
    </p:spTree>
    <p:extLst>
      <p:ext uri="{BB962C8B-B14F-4D97-AF65-F5344CB8AC3E}">
        <p14:creationId xmlns:p14="http://schemas.microsoft.com/office/powerpoint/2010/main" val="339840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Outline</a:t>
            </a:r>
            <a:endParaRPr lang="zh-CN" altLang="en-US" dirty="0"/>
          </a:p>
        </p:txBody>
      </p:sp>
      <p:sp>
        <p:nvSpPr>
          <p:cNvPr id="3" name="内容占位符 2"/>
          <p:cNvSpPr>
            <a:spLocks noGrp="1"/>
          </p:cNvSpPr>
          <p:nvPr>
            <p:ph idx="1"/>
          </p:nvPr>
        </p:nvSpPr>
        <p:spPr/>
        <p:txBody>
          <a:bodyPr/>
          <a:lstStyle/>
          <a:p>
            <a:r>
              <a:rPr lang="en-US" altLang="zh-CN" dirty="0">
                <a:solidFill>
                  <a:schemeClr val="accent3"/>
                </a:solidFill>
              </a:rPr>
              <a:t>Background </a:t>
            </a:r>
          </a:p>
          <a:p>
            <a:r>
              <a:rPr lang="en-US" altLang="zh-CN" dirty="0"/>
              <a:t>Motivation</a:t>
            </a:r>
          </a:p>
          <a:p>
            <a:r>
              <a:rPr lang="en-US" altLang="zh-CN" dirty="0">
                <a:solidFill>
                  <a:schemeClr val="bg2">
                    <a:lumMod val="90000"/>
                  </a:schemeClr>
                </a:solidFill>
              </a:rPr>
              <a:t>Improving  TLB Shootdown</a:t>
            </a:r>
          </a:p>
          <a:p>
            <a:r>
              <a:rPr lang="en-US" altLang="zh-CN" dirty="0">
                <a:solidFill>
                  <a:schemeClr val="bg2">
                    <a:lumMod val="90000"/>
                  </a:schemeClr>
                </a:solidFill>
              </a:rPr>
              <a:t>Use-case Specific Improvements</a:t>
            </a:r>
          </a:p>
          <a:p>
            <a:r>
              <a:rPr lang="en-US" altLang="zh-CN" dirty="0">
                <a:solidFill>
                  <a:schemeClr val="bg2">
                    <a:lumMod val="90000"/>
                  </a:schemeClr>
                </a:solidFill>
              </a:rPr>
              <a:t>Experiments and Evaluation</a:t>
            </a:r>
          </a:p>
          <a:p>
            <a:r>
              <a:rPr lang="en-US" altLang="zh-CN" dirty="0">
                <a:solidFill>
                  <a:schemeClr val="bg2">
                    <a:lumMod val="90000"/>
                  </a:schemeClr>
                </a:solidFill>
              </a:rPr>
              <a:t>Conclusion</a:t>
            </a:r>
            <a:endParaRPr lang="zh-CN" altLang="en-US" dirty="0">
              <a:solidFill>
                <a:schemeClr val="bg2">
                  <a:lumMod val="90000"/>
                </a:schemeClr>
              </a:solidFill>
            </a:endParaRP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Tree>
    <p:extLst>
      <p:ext uri="{BB962C8B-B14F-4D97-AF65-F5344CB8AC3E}">
        <p14:creationId xmlns:p14="http://schemas.microsoft.com/office/powerpoint/2010/main" val="1414770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Related Work</a:t>
            </a:r>
          </a:p>
        </p:txBody>
      </p:sp>
      <p:sp>
        <p:nvSpPr>
          <p:cNvPr id="4" name="日期占位符 3"/>
          <p:cNvSpPr>
            <a:spLocks noGrp="1"/>
          </p:cNvSpPr>
          <p:nvPr>
            <p:ph type="dt" sz="half" idx="10"/>
          </p:nvPr>
        </p:nvSpPr>
        <p:spPr/>
        <p:txBody>
          <a:bodyPr/>
          <a:lstStyle/>
          <a:p>
            <a:fld id="{0439C099-8673-48F8-A45A-DC7D246BC1B7}" type="datetime1">
              <a:rPr lang="zh-CN" altLang="en-US" smtClean="0"/>
              <a:t>2020/10/28</a:t>
            </a:fld>
            <a:endParaRPr lang="zh-CN" altLang="en-US"/>
          </a:p>
        </p:txBody>
      </p:sp>
      <p:sp>
        <p:nvSpPr>
          <p:cNvPr id="6" name="内容占位符 5">
            <a:extLst>
              <a:ext uri="{FF2B5EF4-FFF2-40B4-BE49-F238E27FC236}">
                <a16:creationId xmlns:a16="http://schemas.microsoft.com/office/drawing/2014/main" id="{8E565B5D-58FD-4639-8BA7-02AFC5898844}"/>
              </a:ext>
            </a:extLst>
          </p:cNvPr>
          <p:cNvSpPr>
            <a:spLocks noGrp="1"/>
          </p:cNvSpPr>
          <p:nvPr>
            <p:ph idx="1"/>
          </p:nvPr>
        </p:nvSpPr>
        <p:spPr/>
        <p:txBody>
          <a:bodyPr/>
          <a:lstStyle/>
          <a:p>
            <a:r>
              <a:rPr lang="en-US" altLang="zh-CN" b="0" dirty="0"/>
              <a:t>Hardware Changes</a:t>
            </a:r>
          </a:p>
          <a:p>
            <a:pPr lvl="1"/>
            <a:r>
              <a:rPr lang="en-US" altLang="zh-CN" b="0" dirty="0">
                <a:latin typeface="Gill Sans MT" panose="020B0502020104020203" pitchFamily="34" charset="0"/>
              </a:rPr>
              <a:t>Additional hardware complexity</a:t>
            </a:r>
          </a:p>
          <a:p>
            <a:pPr lvl="1"/>
            <a:r>
              <a:rPr lang="en-US" altLang="zh-CN" b="0" dirty="0">
                <a:latin typeface="Gill Sans MT" panose="020B0502020104020203" pitchFamily="34" charset="0"/>
              </a:rPr>
              <a:t>Cannot improve existing processors</a:t>
            </a:r>
          </a:p>
          <a:p>
            <a:pPr lvl="1"/>
            <a:endParaRPr lang="en-US" altLang="zh-CN" b="0" dirty="0">
              <a:latin typeface="Gill Sans MT" panose="020B0502020104020203" pitchFamily="34" charset="0"/>
            </a:endParaRPr>
          </a:p>
          <a:p>
            <a:r>
              <a:rPr lang="en-US" altLang="zh-CN" b="0" dirty="0"/>
              <a:t>Software Changes</a:t>
            </a:r>
          </a:p>
          <a:p>
            <a:pPr lvl="1"/>
            <a:r>
              <a:rPr lang="en-US" altLang="zh-CN" b="0" dirty="0">
                <a:latin typeface="Gill Sans MT" panose="020B0502020104020203" pitchFamily="34" charset="0"/>
              </a:rPr>
              <a:t>Change the interface </a:t>
            </a:r>
          </a:p>
          <a:p>
            <a:pPr lvl="1"/>
            <a:r>
              <a:rPr lang="en-US" altLang="zh-CN" b="0" dirty="0">
                <a:latin typeface="Gill Sans MT" panose="020B0502020104020203" pitchFamily="34" charset="0"/>
              </a:rPr>
              <a:t>Correctness or potentially even safety issues </a:t>
            </a:r>
          </a:p>
        </p:txBody>
      </p:sp>
    </p:spTree>
    <p:extLst>
      <p:ext uri="{BB962C8B-B14F-4D97-AF65-F5344CB8AC3E}">
        <p14:creationId xmlns:p14="http://schemas.microsoft.com/office/powerpoint/2010/main" val="265650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1000"/>
                                        <p:tgtEl>
                                          <p:spTgt spid="6">
                                            <p:txEl>
                                              <p:pRg st="4" end="4"/>
                                            </p:txEl>
                                          </p:spTgt>
                                        </p:tgtEl>
                                      </p:cBhvr>
                                    </p:animEffect>
                                    <p:anim calcmode="lin" valueType="num">
                                      <p:cBhvr>
                                        <p:cTn id="2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fade">
                                      <p:cBhvr>
                                        <p:cTn id="29" dur="1000"/>
                                        <p:tgtEl>
                                          <p:spTgt spid="6">
                                            <p:txEl>
                                              <p:pRg st="5" end="5"/>
                                            </p:txEl>
                                          </p:spTgt>
                                        </p:tgtEl>
                                      </p:cBhvr>
                                    </p:animEffect>
                                    <p:anim calcmode="lin" valueType="num">
                                      <p:cBhvr>
                                        <p:cTn id="3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1000"/>
                                        <p:tgtEl>
                                          <p:spTgt spid="6">
                                            <p:txEl>
                                              <p:pRg st="6" end="6"/>
                                            </p:txEl>
                                          </p:spTgt>
                                        </p:tgtEl>
                                      </p:cBhvr>
                                    </p:animEffect>
                                    <p:anim calcmode="lin" valueType="num">
                                      <p:cBhvr>
                                        <p:cTn id="35"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A" val="v5.2.10"/>
</p:tagLst>
</file>

<file path=ppt/tags/tag10.xml><?xml version="1.0" encoding="utf-8"?>
<p:tagLst xmlns:a="http://schemas.openxmlformats.org/drawingml/2006/main" xmlns:r="http://schemas.openxmlformats.org/officeDocument/2006/relationships" xmlns:p="http://schemas.openxmlformats.org/presentationml/2006/main">
  <p:tag name="PA" val="v5.2.10"/>
</p:tagLst>
</file>

<file path=ppt/tags/tag11.xml><?xml version="1.0" encoding="utf-8"?>
<p:tagLst xmlns:a="http://schemas.openxmlformats.org/drawingml/2006/main" xmlns:r="http://schemas.openxmlformats.org/officeDocument/2006/relationships" xmlns:p="http://schemas.openxmlformats.org/presentationml/2006/main">
  <p:tag name="PA" val="v5.2.10"/>
</p:tagLst>
</file>

<file path=ppt/tags/tag12.xml><?xml version="1.0" encoding="utf-8"?>
<p:tagLst xmlns:a="http://schemas.openxmlformats.org/drawingml/2006/main" xmlns:r="http://schemas.openxmlformats.org/officeDocument/2006/relationships" xmlns:p="http://schemas.openxmlformats.org/presentationml/2006/main">
  <p:tag name="PA" val="v5.2.10"/>
</p:tagLst>
</file>

<file path=ppt/tags/tag13.xml><?xml version="1.0" encoding="utf-8"?>
<p:tagLst xmlns:a="http://schemas.openxmlformats.org/drawingml/2006/main" xmlns:r="http://schemas.openxmlformats.org/officeDocument/2006/relationships" xmlns:p="http://schemas.openxmlformats.org/presentationml/2006/main">
  <p:tag name="PA" val="v5.2.10"/>
</p:tagLst>
</file>

<file path=ppt/tags/tag14.xml><?xml version="1.0" encoding="utf-8"?>
<p:tagLst xmlns:a="http://schemas.openxmlformats.org/drawingml/2006/main" xmlns:r="http://schemas.openxmlformats.org/officeDocument/2006/relationships" xmlns:p="http://schemas.openxmlformats.org/presentationml/2006/main">
  <p:tag name="PA" val="v5.2.10"/>
</p:tagLst>
</file>

<file path=ppt/tags/tag15.xml><?xml version="1.0" encoding="utf-8"?>
<p:tagLst xmlns:a="http://schemas.openxmlformats.org/drawingml/2006/main" xmlns:r="http://schemas.openxmlformats.org/officeDocument/2006/relationships" xmlns:p="http://schemas.openxmlformats.org/presentationml/2006/main">
  <p:tag name="PA" val="v5.2.10"/>
</p:tagLst>
</file>

<file path=ppt/tags/tag16.xml><?xml version="1.0" encoding="utf-8"?>
<p:tagLst xmlns:a="http://schemas.openxmlformats.org/drawingml/2006/main" xmlns:r="http://schemas.openxmlformats.org/officeDocument/2006/relationships" xmlns:p="http://schemas.openxmlformats.org/presentationml/2006/main">
  <p:tag name="PA" val="v5.2.10"/>
</p:tagLst>
</file>

<file path=ppt/tags/tag17.xml><?xml version="1.0" encoding="utf-8"?>
<p:tagLst xmlns:a="http://schemas.openxmlformats.org/drawingml/2006/main" xmlns:r="http://schemas.openxmlformats.org/officeDocument/2006/relationships" xmlns:p="http://schemas.openxmlformats.org/presentationml/2006/main">
  <p:tag name="PA" val="v5.2.10"/>
</p:tagLst>
</file>

<file path=ppt/tags/tag18.xml><?xml version="1.0" encoding="utf-8"?>
<p:tagLst xmlns:a="http://schemas.openxmlformats.org/drawingml/2006/main" xmlns:r="http://schemas.openxmlformats.org/officeDocument/2006/relationships" xmlns:p="http://schemas.openxmlformats.org/presentationml/2006/main">
  <p:tag name="PA" val="v5.2.10"/>
</p:tagLst>
</file>

<file path=ppt/tags/tag19.xml><?xml version="1.0" encoding="utf-8"?>
<p:tagLst xmlns:a="http://schemas.openxmlformats.org/drawingml/2006/main" xmlns:r="http://schemas.openxmlformats.org/officeDocument/2006/relationships" xmlns:p="http://schemas.openxmlformats.org/presentationml/2006/main">
  <p:tag name="PA" val="v5.2.10"/>
</p:tagLst>
</file>

<file path=ppt/tags/tag2.xml><?xml version="1.0" encoding="utf-8"?>
<p:tagLst xmlns:a="http://schemas.openxmlformats.org/drawingml/2006/main" xmlns:r="http://schemas.openxmlformats.org/officeDocument/2006/relationships" xmlns:p="http://schemas.openxmlformats.org/presentationml/2006/main">
  <p:tag name="PA" val="v5.2.10"/>
</p:tagLst>
</file>

<file path=ppt/tags/tag20.xml><?xml version="1.0" encoding="utf-8"?>
<p:tagLst xmlns:a="http://schemas.openxmlformats.org/drawingml/2006/main" xmlns:r="http://schemas.openxmlformats.org/officeDocument/2006/relationships" xmlns:p="http://schemas.openxmlformats.org/presentationml/2006/main">
  <p:tag name="PA" val="v5.2.10"/>
</p:tagLst>
</file>

<file path=ppt/tags/tag3.xml><?xml version="1.0" encoding="utf-8"?>
<p:tagLst xmlns:a="http://schemas.openxmlformats.org/drawingml/2006/main" xmlns:r="http://schemas.openxmlformats.org/officeDocument/2006/relationships" xmlns:p="http://schemas.openxmlformats.org/presentationml/2006/main">
  <p:tag name="PA" val="v5.2.10"/>
</p:tagLst>
</file>

<file path=ppt/tags/tag4.xml><?xml version="1.0" encoding="utf-8"?>
<p:tagLst xmlns:a="http://schemas.openxmlformats.org/drawingml/2006/main" xmlns:r="http://schemas.openxmlformats.org/officeDocument/2006/relationships" xmlns:p="http://schemas.openxmlformats.org/presentationml/2006/main">
  <p:tag name="PA" val="v5.2.10"/>
</p:tagLst>
</file>

<file path=ppt/tags/tag5.xml><?xml version="1.0" encoding="utf-8"?>
<p:tagLst xmlns:a="http://schemas.openxmlformats.org/drawingml/2006/main" xmlns:r="http://schemas.openxmlformats.org/officeDocument/2006/relationships" xmlns:p="http://schemas.openxmlformats.org/presentationml/2006/main">
  <p:tag name="PA" val="v5.2.10"/>
</p:tagLst>
</file>

<file path=ppt/tags/tag6.xml><?xml version="1.0" encoding="utf-8"?>
<p:tagLst xmlns:a="http://schemas.openxmlformats.org/drawingml/2006/main" xmlns:r="http://schemas.openxmlformats.org/officeDocument/2006/relationships" xmlns:p="http://schemas.openxmlformats.org/presentationml/2006/main">
  <p:tag name="PA" val="v5.2.10"/>
</p:tagLst>
</file>

<file path=ppt/tags/tag7.xml><?xml version="1.0" encoding="utf-8"?>
<p:tagLst xmlns:a="http://schemas.openxmlformats.org/drawingml/2006/main" xmlns:r="http://schemas.openxmlformats.org/officeDocument/2006/relationships" xmlns:p="http://schemas.openxmlformats.org/presentationml/2006/main">
  <p:tag name="PA" val="v5.2.10"/>
</p:tagLst>
</file>

<file path=ppt/tags/tag8.xml><?xml version="1.0" encoding="utf-8"?>
<p:tagLst xmlns:a="http://schemas.openxmlformats.org/drawingml/2006/main" xmlns:r="http://schemas.openxmlformats.org/officeDocument/2006/relationships" xmlns:p="http://schemas.openxmlformats.org/presentationml/2006/main">
  <p:tag name="PA" val="v5.2.10"/>
</p:tagLst>
</file>

<file path=ppt/tags/tag9.xml><?xml version="1.0" encoding="utf-8"?>
<p:tagLst xmlns:a="http://schemas.openxmlformats.org/drawingml/2006/main" xmlns:r="http://schemas.openxmlformats.org/officeDocument/2006/relationships" xmlns:p="http://schemas.openxmlformats.org/presentationml/2006/main">
  <p:tag name="PA" val="v5.2.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Times New Roman"/>
        <a:ea typeface="华康俪金黑W8(P)"/>
        <a:cs typeface=""/>
      </a:majorFont>
      <a:minorFont>
        <a:latin typeface="Times New Roman"/>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基于Ring-allreduce的分布式深度学习训练性能优化-李诚 - 副本.pptx" id="{ACEE6617-8D80-4CE8-96FA-327C1C643FE8}" vid="{37DA687B-0B2A-4606-8A8F-8E2BFB565B03}"/>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ADSL实验室模板(李诚老师提供)</Template>
  <TotalTime>5213</TotalTime>
  <Words>5739</Words>
  <Application>Microsoft Office PowerPoint</Application>
  <PresentationFormat>宽屏</PresentationFormat>
  <Paragraphs>507</Paragraphs>
  <Slides>34</Slides>
  <Notes>34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34</vt:i4>
      </vt:variant>
    </vt:vector>
  </HeadingPairs>
  <TitlesOfParts>
    <vt:vector size="41" baseType="lpstr">
      <vt:lpstr>等线</vt:lpstr>
      <vt:lpstr>楷体</vt:lpstr>
      <vt:lpstr>微软雅黑</vt:lpstr>
      <vt:lpstr>Arial</vt:lpstr>
      <vt:lpstr>Gill Sans MT</vt:lpstr>
      <vt:lpstr>Times New Roman</vt:lpstr>
      <vt:lpstr>Office 主题</vt:lpstr>
      <vt:lpstr>Don’t shoot down TLB shootdowns!</vt:lpstr>
      <vt:lpstr>Outline</vt:lpstr>
      <vt:lpstr>Outline</vt:lpstr>
      <vt:lpstr>TLB : Translation Lookaside Buffer</vt:lpstr>
      <vt:lpstr>TLB Coherency &amp; TLB Flush</vt:lpstr>
      <vt:lpstr>TLB Shootdown</vt:lpstr>
      <vt:lpstr>TLB Shootdown</vt:lpstr>
      <vt:lpstr>Outline</vt:lpstr>
      <vt:lpstr>Related Work</vt:lpstr>
      <vt:lpstr>This Work</vt:lpstr>
      <vt:lpstr>Outline</vt:lpstr>
      <vt:lpstr>Optimization 1: Concurrent Flushes</vt:lpstr>
      <vt:lpstr>Optimization 2: Cacheline Consolidation</vt:lpstr>
      <vt:lpstr>Optimization 2: Cacheline Consolidation</vt:lpstr>
      <vt:lpstr>Optimization 2: Cacheline Consolidation</vt:lpstr>
      <vt:lpstr>Optimization 2: Cacheline Consolidation</vt:lpstr>
      <vt:lpstr>Optimization 3: Early Acknowledgment</vt:lpstr>
      <vt:lpstr>Optimization 3: Early Acknowledgment</vt:lpstr>
      <vt:lpstr>Optimization 3: Early Acknowledgment</vt:lpstr>
      <vt:lpstr>Optimization 4: In-context Flushes</vt:lpstr>
      <vt:lpstr>Outline</vt:lpstr>
      <vt:lpstr>Avoiding TLB Flush for CoW</vt:lpstr>
      <vt:lpstr>Userspace-safe Batching</vt:lpstr>
      <vt:lpstr>Outline</vt:lpstr>
      <vt:lpstr>Configuration</vt:lpstr>
      <vt:lpstr>Setup</vt:lpstr>
      <vt:lpstr>One PTE</vt:lpstr>
      <vt:lpstr>Ten PTE</vt:lpstr>
      <vt:lpstr>Concurrent Flushes</vt:lpstr>
      <vt:lpstr>Cacheline &amp; Early-ack</vt:lpstr>
      <vt:lpstr>In-context &amp; Avoiding CoW Flush </vt:lpstr>
      <vt:lpstr>Evaluation: SysBench</vt:lpstr>
      <vt:lpstr>Outline</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xu ll</dc:creator>
  <cp:lastModifiedBy>骚小皮猪皮</cp:lastModifiedBy>
  <cp:revision>148</cp:revision>
  <dcterms:created xsi:type="dcterms:W3CDTF">2019-12-04T06:28:33Z</dcterms:created>
  <dcterms:modified xsi:type="dcterms:W3CDTF">2020-10-28T11:17:18Z</dcterms:modified>
</cp:coreProperties>
</file>