
<file path=[Content_Types].xml><?xml version="1.0" encoding="utf-8"?>
<Types xmlns="http://schemas.openxmlformats.org/package/2006/content-types">
  <Default Extension="bmp" ContentType="image/bmp"/>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322" r:id="rId6"/>
    <p:sldId id="311" r:id="rId7"/>
    <p:sldId id="309" r:id="rId8"/>
    <p:sldId id="312" r:id="rId9"/>
    <p:sldId id="313" r:id="rId10"/>
    <p:sldId id="310" r:id="rId11"/>
    <p:sldId id="317" r:id="rId12"/>
    <p:sldId id="553" r:id="rId13"/>
    <p:sldId id="574" r:id="rId14"/>
    <p:sldId id="575" r:id="rId15"/>
    <p:sldId id="577" r:id="rId16"/>
    <p:sldId id="578" r:id="rId17"/>
    <p:sldId id="579" r:id="rId18"/>
    <p:sldId id="580" r:id="rId19"/>
    <p:sldId id="581" r:id="rId20"/>
    <p:sldId id="582" r:id="rId21"/>
    <p:sldId id="583" r:id="rId22"/>
    <p:sldId id="584" r:id="rId23"/>
    <p:sldId id="585" r:id="rId24"/>
    <p:sldId id="587" r:id="rId25"/>
    <p:sldId id="589" r:id="rId26"/>
    <p:sldId id="590" r:id="rId27"/>
    <p:sldId id="591" r:id="rId28"/>
    <p:sldId id="592" r:id="rId29"/>
    <p:sldId id="593" r:id="rId30"/>
    <p:sldId id="594" r:id="rId31"/>
    <p:sldId id="595" r:id="rId32"/>
    <p:sldId id="485" r:id="rId33"/>
    <p:sldId id="314" r:id="rId34"/>
    <p:sldId id="318" r:id="rId35"/>
    <p:sldId id="319" r:id="rId36"/>
    <p:sldId id="315" r:id="rId37"/>
    <p:sldId id="316" r:id="rId38"/>
    <p:sldId id="320"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8" autoAdjust="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7385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大家好，现在我来接着为大家讲解一下本文中的</a:t>
            </a:r>
            <a:r>
              <a:rPr lang="en-US" altLang="zh-CN" sz="1200" kern="1200" dirty="0" err="1">
                <a:solidFill>
                  <a:schemeClr val="tx1"/>
                </a:solidFill>
                <a:effectLst/>
                <a:latin typeface="+mn-lt"/>
                <a:ea typeface="+mn-ea"/>
                <a:cs typeface="+mn-cs"/>
              </a:rPr>
              <a:t>ECHash</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Design</a:t>
            </a:r>
            <a:r>
              <a:rPr lang="zh-CN" altLang="zh-CN" sz="1200" kern="1200" dirty="0">
                <a:solidFill>
                  <a:schemeClr val="tx1"/>
                </a:solidFill>
                <a:effectLst/>
                <a:latin typeface="+mn-lt"/>
                <a:ea typeface="+mn-ea"/>
                <a:cs typeface="+mn-cs"/>
              </a:rPr>
              <a:t>部分。承接之前的部分，我们知道了：设计并使用</a:t>
            </a:r>
            <a:r>
              <a:rPr lang="en-US" altLang="zh-CN" sz="1200" kern="1200" dirty="0" err="1">
                <a:solidFill>
                  <a:schemeClr val="tx1"/>
                </a:solidFill>
                <a:effectLst/>
                <a:latin typeface="+mn-lt"/>
                <a:ea typeface="+mn-ea"/>
                <a:cs typeface="+mn-cs"/>
              </a:rPr>
              <a:t>FragEC</a:t>
            </a:r>
            <a:r>
              <a:rPr lang="zh-CN" altLang="zh-CN" sz="1200" kern="1200" dirty="0">
                <a:solidFill>
                  <a:schemeClr val="tx1"/>
                </a:solidFill>
                <a:effectLst/>
                <a:latin typeface="+mn-lt"/>
                <a:ea typeface="+mn-ea"/>
                <a:cs typeface="+mn-cs"/>
              </a:rPr>
              <a:t>模型能够解决现在一致性哈希环境下的缩放会使</a:t>
            </a:r>
            <a:r>
              <a:rPr lang="en-US" altLang="zh-CN" sz="1200" kern="1200" dirty="0">
                <a:solidFill>
                  <a:schemeClr val="tx1"/>
                </a:solidFill>
                <a:effectLst/>
                <a:latin typeface="+mn-lt"/>
                <a:ea typeface="+mn-ea"/>
                <a:cs typeface="+mn-cs"/>
              </a:rPr>
              <a:t>EC</a:t>
            </a:r>
            <a:r>
              <a:rPr lang="zh-CN" altLang="zh-CN" sz="1200" kern="1200" dirty="0">
                <a:solidFill>
                  <a:schemeClr val="tx1"/>
                </a:solidFill>
                <a:effectLst/>
                <a:latin typeface="+mn-lt"/>
                <a:ea typeface="+mn-ea"/>
                <a:cs typeface="+mn-cs"/>
              </a:rPr>
              <a:t>的校验数据大量更新的问题，但是这却带来了另一些问题，那就是由于逻辑上参与编码运算的数据块在实际物理存储中可能位于同一节点上</a:t>
            </a:r>
            <a:r>
              <a:rPr lang="zh-CN" altLang="en-US" sz="1200" kern="1200" dirty="0">
                <a:solidFill>
                  <a:schemeClr val="tx1"/>
                </a:solidFill>
                <a:effectLst/>
                <a:latin typeface="+mn-lt"/>
                <a:ea typeface="+mn-ea"/>
                <a:cs typeface="+mn-cs"/>
              </a:rPr>
              <a:t>，这会</a:t>
            </a:r>
            <a:r>
              <a:rPr lang="zh-CN" altLang="zh-CN" sz="1200" kern="1200" dirty="0">
                <a:solidFill>
                  <a:schemeClr val="tx1"/>
                </a:solidFill>
                <a:effectLst/>
                <a:latin typeface="+mn-lt"/>
                <a:ea typeface="+mn-ea"/>
                <a:cs typeface="+mn-cs"/>
              </a:rPr>
              <a:t>导致</a:t>
            </a:r>
            <a:r>
              <a:rPr lang="en-US" altLang="zh-CN" sz="1200" kern="1200" dirty="0">
                <a:solidFill>
                  <a:schemeClr val="tx1"/>
                </a:solidFill>
                <a:effectLst/>
                <a:latin typeface="+mn-lt"/>
                <a:ea typeface="+mn-ea"/>
                <a:cs typeface="+mn-cs"/>
              </a:rPr>
              <a:t>EC</a:t>
            </a:r>
            <a:r>
              <a:rPr lang="zh-CN" altLang="en-US" sz="1200" kern="1200" dirty="0">
                <a:solidFill>
                  <a:schemeClr val="tx1"/>
                </a:solidFill>
                <a:effectLst/>
                <a:latin typeface="+mn-lt"/>
                <a:ea typeface="+mn-ea"/>
                <a:cs typeface="+mn-cs"/>
              </a:rPr>
              <a:t>失去原本的</a:t>
            </a:r>
            <a:r>
              <a:rPr lang="zh-CN" altLang="zh-CN" sz="1200" kern="1200" dirty="0">
                <a:solidFill>
                  <a:schemeClr val="tx1"/>
                </a:solidFill>
                <a:effectLst/>
                <a:latin typeface="+mn-lt"/>
                <a:ea typeface="+mn-ea"/>
                <a:cs typeface="+mn-cs"/>
              </a:rPr>
              <a:t>容错</a:t>
            </a:r>
            <a:r>
              <a:rPr lang="zh-CN" altLang="en-US" sz="1200" kern="1200" dirty="0">
                <a:solidFill>
                  <a:schemeClr val="tx1"/>
                </a:solidFill>
                <a:effectLst/>
                <a:latin typeface="+mn-lt"/>
                <a:ea typeface="+mn-ea"/>
                <a:cs typeface="+mn-cs"/>
              </a:rPr>
              <a:t>性能</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比如现在右边这张图，通过</a:t>
            </a:r>
            <a:r>
              <a:rPr lang="en-US" altLang="zh-CN" sz="1200" kern="1200" dirty="0">
                <a:solidFill>
                  <a:schemeClr val="tx1"/>
                </a:solidFill>
                <a:effectLst/>
                <a:latin typeface="+mn-lt"/>
                <a:ea typeface="+mn-ea"/>
                <a:cs typeface="+mn-cs"/>
              </a:rPr>
              <a:t>EC</a:t>
            </a:r>
            <a:r>
              <a:rPr lang="zh-CN" altLang="en-US" sz="1200" kern="1200" dirty="0">
                <a:solidFill>
                  <a:schemeClr val="tx1"/>
                </a:solidFill>
                <a:effectLst/>
                <a:latin typeface="+mn-lt"/>
                <a:ea typeface="+mn-ea"/>
                <a:cs typeface="+mn-cs"/>
              </a:rPr>
              <a:t>编码，</a:t>
            </a:r>
            <a:r>
              <a:rPr lang="en-US" altLang="zh-CN" sz="1200" kern="1200" dirty="0" err="1">
                <a:solidFill>
                  <a:schemeClr val="tx1"/>
                </a:solidFill>
                <a:effectLst/>
                <a:latin typeface="+mn-lt"/>
                <a:ea typeface="+mn-ea"/>
                <a:cs typeface="+mn-cs"/>
              </a:rPr>
              <a:t>abcd</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fghi</a:t>
            </a:r>
            <a:r>
              <a:rPr lang="zh-CN" altLang="en-US" sz="1200" kern="1200" dirty="0">
                <a:solidFill>
                  <a:schemeClr val="tx1"/>
                </a:solidFill>
                <a:effectLst/>
                <a:latin typeface="+mn-lt"/>
                <a:ea typeface="+mn-ea"/>
                <a:cs typeface="+mn-cs"/>
              </a:rPr>
              <a:t>这些数据在</a:t>
            </a:r>
            <a:r>
              <a:rPr lang="en-US" altLang="zh-CN" sz="1200" kern="1200" dirty="0">
                <a:solidFill>
                  <a:schemeClr val="tx1"/>
                </a:solidFill>
                <a:effectLst/>
                <a:latin typeface="+mn-lt"/>
                <a:ea typeface="+mn-ea"/>
                <a:cs typeface="+mn-cs"/>
              </a:rPr>
              <a:t>N1N2N3</a:t>
            </a:r>
            <a:r>
              <a:rPr lang="zh-CN" altLang="en-US" sz="1200" kern="1200" dirty="0">
                <a:solidFill>
                  <a:schemeClr val="tx1"/>
                </a:solidFill>
                <a:effectLst/>
                <a:latin typeface="+mn-lt"/>
                <a:ea typeface="+mn-ea"/>
                <a:cs typeface="+mn-cs"/>
              </a:rPr>
              <a:t>上</a:t>
            </a:r>
            <a:r>
              <a:rPr lang="zh-CN" altLang="zh-CN" sz="1200" kern="1200" dirty="0">
                <a:solidFill>
                  <a:schemeClr val="tx1"/>
                </a:solidFill>
                <a:effectLst/>
                <a:latin typeface="+mn-lt"/>
                <a:ea typeface="+mn-ea"/>
                <a:cs typeface="+mn-cs"/>
              </a:rPr>
              <a:t>组成</a:t>
            </a:r>
            <a:r>
              <a:rPr lang="zh-CN" altLang="en-US" sz="1200" kern="1200" dirty="0">
                <a:solidFill>
                  <a:schemeClr val="tx1"/>
                </a:solidFill>
                <a:effectLst/>
                <a:latin typeface="+mn-lt"/>
                <a:ea typeface="+mn-ea"/>
                <a:cs typeface="+mn-cs"/>
              </a:rPr>
              <a:t>了一个</a:t>
            </a:r>
            <a:r>
              <a:rPr lang="zh-CN" altLang="zh-CN" sz="1200" kern="1200" dirty="0">
                <a:solidFill>
                  <a:schemeClr val="tx1"/>
                </a:solidFill>
                <a:effectLst/>
                <a:latin typeface="+mn-lt"/>
                <a:ea typeface="+mn-ea"/>
                <a:cs typeface="+mn-cs"/>
              </a:rPr>
              <a:t>条带</a:t>
            </a:r>
            <a:r>
              <a:rPr lang="zh-CN" altLang="en-US" sz="1200" kern="1200" dirty="0">
                <a:solidFill>
                  <a:schemeClr val="tx1"/>
                </a:solidFill>
                <a:effectLst/>
                <a:latin typeface="+mn-lt"/>
                <a:ea typeface="+mn-ea"/>
                <a:cs typeface="+mn-cs"/>
              </a:rPr>
              <a:t>并且生成了对应的</a:t>
            </a:r>
            <a:r>
              <a:rPr lang="en-US" altLang="zh-CN" sz="1200" kern="1200" dirty="0">
                <a:solidFill>
                  <a:schemeClr val="tx1"/>
                </a:solidFill>
                <a:effectLst/>
                <a:latin typeface="+mn-lt"/>
                <a:ea typeface="+mn-ea"/>
                <a:cs typeface="+mn-cs"/>
              </a:rPr>
              <a:t>parity</a:t>
            </a:r>
            <a:r>
              <a:rPr lang="zh-CN" altLang="en-US" sz="1200" kern="1200" dirty="0">
                <a:solidFill>
                  <a:schemeClr val="tx1"/>
                </a:solidFill>
                <a:effectLst/>
                <a:latin typeface="+mn-lt"/>
                <a:ea typeface="+mn-ea"/>
                <a:cs typeface="+mn-cs"/>
              </a:rPr>
              <a:t>，通过聚集任意两个</a:t>
            </a:r>
            <a:r>
              <a:rPr lang="en-US" altLang="zh-CN" sz="1200" kern="1200" dirty="0">
                <a:solidFill>
                  <a:schemeClr val="tx1"/>
                </a:solidFill>
                <a:effectLst/>
                <a:latin typeface="+mn-lt"/>
                <a:ea typeface="+mn-ea"/>
                <a:cs typeface="+mn-cs"/>
              </a:rPr>
              <a:t>chunk</a:t>
            </a:r>
            <a:r>
              <a:rPr lang="zh-CN" altLang="en-US" sz="1200" kern="1200" dirty="0">
                <a:solidFill>
                  <a:schemeClr val="tx1"/>
                </a:solidFill>
                <a:effectLst/>
                <a:latin typeface="+mn-lt"/>
                <a:ea typeface="+mn-ea"/>
                <a:cs typeface="+mn-cs"/>
              </a:rPr>
              <a:t>便可</a:t>
            </a:r>
            <a:r>
              <a:rPr lang="zh-CN" altLang="zh-CN" sz="1200" kern="1200" dirty="0">
                <a:solidFill>
                  <a:schemeClr val="tx1"/>
                </a:solidFill>
                <a:effectLst/>
                <a:latin typeface="+mn-lt"/>
                <a:ea typeface="+mn-ea"/>
                <a:cs typeface="+mn-cs"/>
              </a:rPr>
              <a:t>还原</a:t>
            </a:r>
            <a:r>
              <a:rPr lang="zh-CN" altLang="en-US" sz="1200" kern="1200" dirty="0">
                <a:solidFill>
                  <a:schemeClr val="tx1"/>
                </a:solidFill>
                <a:effectLst/>
                <a:latin typeface="+mn-lt"/>
                <a:ea typeface="+mn-ea"/>
                <a:cs typeface="+mn-cs"/>
              </a:rPr>
              <a:t>剩余</a:t>
            </a:r>
            <a:r>
              <a:rPr lang="zh-CN" altLang="zh-CN" sz="1200" kern="1200" dirty="0">
                <a:solidFill>
                  <a:schemeClr val="tx1"/>
                </a:solidFill>
                <a:effectLst/>
                <a:latin typeface="+mn-lt"/>
                <a:ea typeface="+mn-ea"/>
                <a:cs typeface="+mn-cs"/>
              </a:rPr>
              <a:t>的数据，例如</a:t>
            </a:r>
            <a:r>
              <a:rPr lang="en-US" altLang="zh-CN" sz="1200" kern="1200" dirty="0">
                <a:solidFill>
                  <a:schemeClr val="tx1"/>
                </a:solidFill>
                <a:effectLst/>
                <a:latin typeface="+mn-lt"/>
                <a:ea typeface="+mn-ea"/>
                <a:cs typeface="+mn-cs"/>
              </a:rPr>
              <a:t>d</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不论损失哪一个块都可以通过另一个块和</a:t>
            </a:r>
            <a:r>
              <a:rPr lang="en-US" altLang="zh-CN" sz="1200" kern="1200" dirty="0">
                <a:solidFill>
                  <a:schemeClr val="tx1"/>
                </a:solidFill>
                <a:effectLst/>
                <a:latin typeface="+mn-lt"/>
                <a:ea typeface="+mn-ea"/>
                <a:cs typeface="+mn-cs"/>
              </a:rPr>
              <a:t>parity</a:t>
            </a:r>
            <a:r>
              <a:rPr lang="zh-CN" altLang="zh-CN" sz="1200" kern="1200" dirty="0">
                <a:solidFill>
                  <a:schemeClr val="tx1"/>
                </a:solidFill>
                <a:effectLst/>
                <a:latin typeface="+mn-lt"/>
                <a:ea typeface="+mn-ea"/>
                <a:cs typeface="+mn-cs"/>
              </a:rPr>
              <a:t>的计算得到恢复。</a:t>
            </a:r>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12</a:t>
            </a:fld>
            <a:endParaRPr lang="zh-CN" altLang="en-US"/>
          </a:p>
        </p:txBody>
      </p:sp>
    </p:spTree>
    <p:extLst>
      <p:ext uri="{BB962C8B-B14F-4D97-AF65-F5344CB8AC3E}">
        <p14:creationId xmlns:p14="http://schemas.microsoft.com/office/powerpoint/2010/main" val="286981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大家好，现在我来接着为大家讲解一下本文中的</a:t>
            </a:r>
            <a:r>
              <a:rPr lang="en-US" altLang="zh-CN" sz="1200" kern="1200" dirty="0" err="1">
                <a:solidFill>
                  <a:schemeClr val="tx1"/>
                </a:solidFill>
                <a:effectLst/>
                <a:latin typeface="+mn-lt"/>
                <a:ea typeface="+mn-ea"/>
                <a:cs typeface="+mn-cs"/>
              </a:rPr>
              <a:t>ECHash</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Design</a:t>
            </a:r>
            <a:r>
              <a:rPr lang="zh-CN" altLang="zh-CN" sz="1200" kern="1200" dirty="0">
                <a:solidFill>
                  <a:schemeClr val="tx1"/>
                </a:solidFill>
                <a:effectLst/>
                <a:latin typeface="+mn-lt"/>
                <a:ea typeface="+mn-ea"/>
                <a:cs typeface="+mn-cs"/>
              </a:rPr>
              <a:t>部分。承接之前的部分，我们知道了：设计并使用</a:t>
            </a:r>
            <a:r>
              <a:rPr lang="en-US" altLang="zh-CN" sz="1200" kern="1200" dirty="0" err="1">
                <a:solidFill>
                  <a:schemeClr val="tx1"/>
                </a:solidFill>
                <a:effectLst/>
                <a:latin typeface="+mn-lt"/>
                <a:ea typeface="+mn-ea"/>
                <a:cs typeface="+mn-cs"/>
              </a:rPr>
              <a:t>FragEC</a:t>
            </a:r>
            <a:r>
              <a:rPr lang="zh-CN" altLang="zh-CN" sz="1200" kern="1200" dirty="0">
                <a:solidFill>
                  <a:schemeClr val="tx1"/>
                </a:solidFill>
                <a:effectLst/>
                <a:latin typeface="+mn-lt"/>
                <a:ea typeface="+mn-ea"/>
                <a:cs typeface="+mn-cs"/>
              </a:rPr>
              <a:t>模型能够解决现在一致性哈希环境下的缩放会使</a:t>
            </a:r>
            <a:r>
              <a:rPr lang="en-US" altLang="zh-CN" sz="1200" kern="1200" dirty="0">
                <a:solidFill>
                  <a:schemeClr val="tx1"/>
                </a:solidFill>
                <a:effectLst/>
                <a:latin typeface="+mn-lt"/>
                <a:ea typeface="+mn-ea"/>
                <a:cs typeface="+mn-cs"/>
              </a:rPr>
              <a:t>EC</a:t>
            </a:r>
            <a:r>
              <a:rPr lang="zh-CN" altLang="zh-CN" sz="1200" kern="1200" dirty="0">
                <a:solidFill>
                  <a:schemeClr val="tx1"/>
                </a:solidFill>
                <a:effectLst/>
                <a:latin typeface="+mn-lt"/>
                <a:ea typeface="+mn-ea"/>
                <a:cs typeface="+mn-cs"/>
              </a:rPr>
              <a:t>的校验数据大量更新的问题，但是这却带来了另一些问题，那就是由于逻辑上参与编码运算的数据块在实际物理存储中可能位于同一节点上</a:t>
            </a:r>
            <a:r>
              <a:rPr lang="zh-CN" altLang="en-US" sz="1200" kern="1200" dirty="0">
                <a:solidFill>
                  <a:schemeClr val="tx1"/>
                </a:solidFill>
                <a:effectLst/>
                <a:latin typeface="+mn-lt"/>
                <a:ea typeface="+mn-ea"/>
                <a:cs typeface="+mn-cs"/>
              </a:rPr>
              <a:t>，这会</a:t>
            </a:r>
            <a:r>
              <a:rPr lang="zh-CN" altLang="zh-CN" sz="1200" kern="1200" dirty="0">
                <a:solidFill>
                  <a:schemeClr val="tx1"/>
                </a:solidFill>
                <a:effectLst/>
                <a:latin typeface="+mn-lt"/>
                <a:ea typeface="+mn-ea"/>
                <a:cs typeface="+mn-cs"/>
              </a:rPr>
              <a:t>导致</a:t>
            </a:r>
            <a:r>
              <a:rPr lang="en-US" altLang="zh-CN" sz="1200" kern="1200" dirty="0">
                <a:solidFill>
                  <a:schemeClr val="tx1"/>
                </a:solidFill>
                <a:effectLst/>
                <a:latin typeface="+mn-lt"/>
                <a:ea typeface="+mn-ea"/>
                <a:cs typeface="+mn-cs"/>
              </a:rPr>
              <a:t>EC</a:t>
            </a:r>
            <a:r>
              <a:rPr lang="zh-CN" altLang="en-US" sz="1200" kern="1200" dirty="0">
                <a:solidFill>
                  <a:schemeClr val="tx1"/>
                </a:solidFill>
                <a:effectLst/>
                <a:latin typeface="+mn-lt"/>
                <a:ea typeface="+mn-ea"/>
                <a:cs typeface="+mn-cs"/>
              </a:rPr>
              <a:t>失去原本的</a:t>
            </a:r>
            <a:r>
              <a:rPr lang="zh-CN" altLang="zh-CN" sz="1200" kern="1200" dirty="0">
                <a:solidFill>
                  <a:schemeClr val="tx1"/>
                </a:solidFill>
                <a:effectLst/>
                <a:latin typeface="+mn-lt"/>
                <a:ea typeface="+mn-ea"/>
                <a:cs typeface="+mn-cs"/>
              </a:rPr>
              <a:t>容错</a:t>
            </a:r>
            <a:r>
              <a:rPr lang="zh-CN" altLang="en-US" sz="1200" kern="1200" dirty="0">
                <a:solidFill>
                  <a:schemeClr val="tx1"/>
                </a:solidFill>
                <a:effectLst/>
                <a:latin typeface="+mn-lt"/>
                <a:ea typeface="+mn-ea"/>
                <a:cs typeface="+mn-cs"/>
              </a:rPr>
              <a:t>性能</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比如现在右边这张图，通过</a:t>
            </a:r>
            <a:r>
              <a:rPr lang="en-US" altLang="zh-CN" sz="1200" kern="1200" dirty="0">
                <a:solidFill>
                  <a:schemeClr val="tx1"/>
                </a:solidFill>
                <a:effectLst/>
                <a:latin typeface="+mn-lt"/>
                <a:ea typeface="+mn-ea"/>
                <a:cs typeface="+mn-cs"/>
              </a:rPr>
              <a:t>EC</a:t>
            </a:r>
            <a:r>
              <a:rPr lang="zh-CN" altLang="en-US" sz="1200" kern="1200" dirty="0">
                <a:solidFill>
                  <a:schemeClr val="tx1"/>
                </a:solidFill>
                <a:effectLst/>
                <a:latin typeface="+mn-lt"/>
                <a:ea typeface="+mn-ea"/>
                <a:cs typeface="+mn-cs"/>
              </a:rPr>
              <a:t>编码，</a:t>
            </a:r>
            <a:r>
              <a:rPr lang="en-US" altLang="zh-CN" sz="1200" kern="1200" dirty="0" err="1">
                <a:solidFill>
                  <a:schemeClr val="tx1"/>
                </a:solidFill>
                <a:effectLst/>
                <a:latin typeface="+mn-lt"/>
                <a:ea typeface="+mn-ea"/>
                <a:cs typeface="+mn-cs"/>
              </a:rPr>
              <a:t>abcd</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fghi</a:t>
            </a:r>
            <a:r>
              <a:rPr lang="zh-CN" altLang="en-US" sz="1200" kern="1200" dirty="0">
                <a:solidFill>
                  <a:schemeClr val="tx1"/>
                </a:solidFill>
                <a:effectLst/>
                <a:latin typeface="+mn-lt"/>
                <a:ea typeface="+mn-ea"/>
                <a:cs typeface="+mn-cs"/>
              </a:rPr>
              <a:t>这些数据在</a:t>
            </a:r>
            <a:r>
              <a:rPr lang="en-US" altLang="zh-CN" sz="1200" kern="1200" dirty="0">
                <a:solidFill>
                  <a:schemeClr val="tx1"/>
                </a:solidFill>
                <a:effectLst/>
                <a:latin typeface="+mn-lt"/>
                <a:ea typeface="+mn-ea"/>
                <a:cs typeface="+mn-cs"/>
              </a:rPr>
              <a:t>N1N2N3</a:t>
            </a:r>
            <a:r>
              <a:rPr lang="zh-CN" altLang="en-US" sz="1200" kern="1200" dirty="0">
                <a:solidFill>
                  <a:schemeClr val="tx1"/>
                </a:solidFill>
                <a:effectLst/>
                <a:latin typeface="+mn-lt"/>
                <a:ea typeface="+mn-ea"/>
                <a:cs typeface="+mn-cs"/>
              </a:rPr>
              <a:t>上</a:t>
            </a:r>
            <a:r>
              <a:rPr lang="zh-CN" altLang="zh-CN" sz="1200" kern="1200" dirty="0">
                <a:solidFill>
                  <a:schemeClr val="tx1"/>
                </a:solidFill>
                <a:effectLst/>
                <a:latin typeface="+mn-lt"/>
                <a:ea typeface="+mn-ea"/>
                <a:cs typeface="+mn-cs"/>
              </a:rPr>
              <a:t>组成</a:t>
            </a:r>
            <a:r>
              <a:rPr lang="zh-CN" altLang="en-US" sz="1200" kern="1200" dirty="0">
                <a:solidFill>
                  <a:schemeClr val="tx1"/>
                </a:solidFill>
                <a:effectLst/>
                <a:latin typeface="+mn-lt"/>
                <a:ea typeface="+mn-ea"/>
                <a:cs typeface="+mn-cs"/>
              </a:rPr>
              <a:t>了一个</a:t>
            </a:r>
            <a:r>
              <a:rPr lang="zh-CN" altLang="zh-CN" sz="1200" kern="1200" dirty="0">
                <a:solidFill>
                  <a:schemeClr val="tx1"/>
                </a:solidFill>
                <a:effectLst/>
                <a:latin typeface="+mn-lt"/>
                <a:ea typeface="+mn-ea"/>
                <a:cs typeface="+mn-cs"/>
              </a:rPr>
              <a:t>条带</a:t>
            </a:r>
            <a:r>
              <a:rPr lang="zh-CN" altLang="en-US" sz="1200" kern="1200" dirty="0">
                <a:solidFill>
                  <a:schemeClr val="tx1"/>
                </a:solidFill>
                <a:effectLst/>
                <a:latin typeface="+mn-lt"/>
                <a:ea typeface="+mn-ea"/>
                <a:cs typeface="+mn-cs"/>
              </a:rPr>
              <a:t>并且生成了对应的</a:t>
            </a:r>
            <a:r>
              <a:rPr lang="en-US" altLang="zh-CN" sz="1200" kern="1200" dirty="0">
                <a:solidFill>
                  <a:schemeClr val="tx1"/>
                </a:solidFill>
                <a:effectLst/>
                <a:latin typeface="+mn-lt"/>
                <a:ea typeface="+mn-ea"/>
                <a:cs typeface="+mn-cs"/>
              </a:rPr>
              <a:t>parity</a:t>
            </a:r>
            <a:r>
              <a:rPr lang="zh-CN" altLang="en-US" sz="1200" kern="1200" dirty="0">
                <a:solidFill>
                  <a:schemeClr val="tx1"/>
                </a:solidFill>
                <a:effectLst/>
                <a:latin typeface="+mn-lt"/>
                <a:ea typeface="+mn-ea"/>
                <a:cs typeface="+mn-cs"/>
              </a:rPr>
              <a:t>，通过聚集任意两个</a:t>
            </a:r>
            <a:r>
              <a:rPr lang="en-US" altLang="zh-CN" sz="1200" kern="1200" dirty="0">
                <a:solidFill>
                  <a:schemeClr val="tx1"/>
                </a:solidFill>
                <a:effectLst/>
                <a:latin typeface="+mn-lt"/>
                <a:ea typeface="+mn-ea"/>
                <a:cs typeface="+mn-cs"/>
              </a:rPr>
              <a:t>chunk</a:t>
            </a:r>
            <a:r>
              <a:rPr lang="zh-CN" altLang="en-US" sz="1200" kern="1200" dirty="0">
                <a:solidFill>
                  <a:schemeClr val="tx1"/>
                </a:solidFill>
                <a:effectLst/>
                <a:latin typeface="+mn-lt"/>
                <a:ea typeface="+mn-ea"/>
                <a:cs typeface="+mn-cs"/>
              </a:rPr>
              <a:t>便可</a:t>
            </a:r>
            <a:r>
              <a:rPr lang="zh-CN" altLang="zh-CN" sz="1200" kern="1200" dirty="0">
                <a:solidFill>
                  <a:schemeClr val="tx1"/>
                </a:solidFill>
                <a:effectLst/>
                <a:latin typeface="+mn-lt"/>
                <a:ea typeface="+mn-ea"/>
                <a:cs typeface="+mn-cs"/>
              </a:rPr>
              <a:t>还原</a:t>
            </a:r>
            <a:r>
              <a:rPr lang="zh-CN" altLang="en-US" sz="1200" kern="1200" dirty="0">
                <a:solidFill>
                  <a:schemeClr val="tx1"/>
                </a:solidFill>
                <a:effectLst/>
                <a:latin typeface="+mn-lt"/>
                <a:ea typeface="+mn-ea"/>
                <a:cs typeface="+mn-cs"/>
              </a:rPr>
              <a:t>剩余</a:t>
            </a:r>
            <a:r>
              <a:rPr lang="zh-CN" altLang="zh-CN" sz="1200" kern="1200" dirty="0">
                <a:solidFill>
                  <a:schemeClr val="tx1"/>
                </a:solidFill>
                <a:effectLst/>
                <a:latin typeface="+mn-lt"/>
                <a:ea typeface="+mn-ea"/>
                <a:cs typeface="+mn-cs"/>
              </a:rPr>
              <a:t>的数据，例如</a:t>
            </a:r>
            <a:r>
              <a:rPr lang="en-US" altLang="zh-CN" sz="1200" kern="1200" dirty="0">
                <a:solidFill>
                  <a:schemeClr val="tx1"/>
                </a:solidFill>
                <a:effectLst/>
                <a:latin typeface="+mn-lt"/>
                <a:ea typeface="+mn-ea"/>
                <a:cs typeface="+mn-cs"/>
              </a:rPr>
              <a:t>d</a:t>
            </a:r>
            <a:r>
              <a:rPr lang="zh-CN" altLang="zh-CN"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不论损失哪一个块都可以通过另一个块和</a:t>
            </a:r>
            <a:r>
              <a:rPr lang="en-US" altLang="zh-CN" sz="1200" kern="1200" dirty="0">
                <a:solidFill>
                  <a:schemeClr val="tx1"/>
                </a:solidFill>
                <a:effectLst/>
                <a:latin typeface="+mn-lt"/>
                <a:ea typeface="+mn-ea"/>
                <a:cs typeface="+mn-cs"/>
              </a:rPr>
              <a:t>parity</a:t>
            </a:r>
            <a:r>
              <a:rPr lang="zh-CN" altLang="zh-CN" sz="1200" kern="1200" dirty="0">
                <a:solidFill>
                  <a:schemeClr val="tx1"/>
                </a:solidFill>
                <a:effectLst/>
                <a:latin typeface="+mn-lt"/>
                <a:ea typeface="+mn-ea"/>
                <a:cs typeface="+mn-cs"/>
              </a:rPr>
              <a:t>的计算得到恢复。</a:t>
            </a:r>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13</a:t>
            </a:fld>
            <a:endParaRPr lang="zh-CN" altLang="en-US"/>
          </a:p>
        </p:txBody>
      </p:sp>
    </p:spTree>
    <p:extLst>
      <p:ext uri="{BB962C8B-B14F-4D97-AF65-F5344CB8AC3E}">
        <p14:creationId xmlns:p14="http://schemas.microsoft.com/office/powerpoint/2010/main" val="66366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Raid+</a:t>
            </a:r>
            <a:r>
              <a:rPr lang="zh-CN" altLang="en-US" sz="1200" kern="1200" dirty="0">
                <a:solidFill>
                  <a:schemeClr val="tx1"/>
                </a:solidFill>
                <a:effectLst/>
                <a:latin typeface="+mn-lt"/>
                <a:ea typeface="+mn-ea"/>
                <a:cs typeface="+mn-cs"/>
              </a:rPr>
              <a:t>是作者组的前一工作，由于篇幅有限，这里我们只简述它的作用；</a:t>
            </a:r>
            <a:endParaRPr lang="zh-CN" altLang="en-US" dirty="0"/>
          </a:p>
          <a:p>
            <a:r>
              <a:rPr lang="zh-CN" altLang="en-US" sz="1200" kern="1200" dirty="0">
                <a:solidFill>
                  <a:schemeClr val="tx1"/>
                </a:solidFill>
                <a:effectLst/>
                <a:latin typeface="+mn-lt"/>
                <a:ea typeface="+mn-ea"/>
                <a:cs typeface="+mn-cs"/>
              </a:rPr>
              <a:t>它通过设计的正交拉丁阵将条带内的各个块映射到不同的硬盘，保证条带数据的容错，同时使宏观上的数据尽量均匀的散布，使得工作负载均匀，如图上所示，它也支持同时处理不同的</a:t>
            </a:r>
            <a:r>
              <a:rPr lang="en-US" altLang="zh-CN" sz="1200" kern="1200" dirty="0">
                <a:solidFill>
                  <a:schemeClr val="tx1"/>
                </a:solidFill>
                <a:effectLst/>
                <a:latin typeface="+mn-lt"/>
                <a:ea typeface="+mn-ea"/>
                <a:cs typeface="+mn-cs"/>
              </a:rPr>
              <a:t>raid</a:t>
            </a:r>
            <a:r>
              <a:rPr lang="zh-CN" altLang="en-US" sz="1200" kern="1200" dirty="0">
                <a:solidFill>
                  <a:schemeClr val="tx1"/>
                </a:solidFill>
                <a:effectLst/>
                <a:latin typeface="+mn-lt"/>
                <a:ea typeface="+mn-ea"/>
                <a:cs typeface="+mn-cs"/>
              </a:rPr>
              <a:t>策略。</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通过这一部分的优化，</a:t>
            </a:r>
            <a:r>
              <a:rPr lang="en-US" altLang="zh-CN" sz="1200" kern="1200" dirty="0" err="1">
                <a:solidFill>
                  <a:schemeClr val="tx1"/>
                </a:solidFill>
                <a:effectLst/>
                <a:latin typeface="+mn-lt"/>
                <a:ea typeface="+mn-ea"/>
                <a:cs typeface="+mn-cs"/>
              </a:rPr>
              <a:t>fusionRAID</a:t>
            </a:r>
            <a:r>
              <a:rPr lang="zh-CN" altLang="en-US" sz="1200" kern="1200" dirty="0">
                <a:solidFill>
                  <a:schemeClr val="tx1"/>
                </a:solidFill>
                <a:effectLst/>
                <a:latin typeface="+mn-lt"/>
                <a:ea typeface="+mn-ea"/>
                <a:cs typeface="+mn-cs"/>
              </a:rPr>
              <a:t>首先实现了数据在</a:t>
            </a:r>
            <a:r>
              <a:rPr lang="en-US" altLang="zh-CN" sz="1200" kern="1200" dirty="0" err="1">
                <a:solidFill>
                  <a:schemeClr val="tx1"/>
                </a:solidFill>
                <a:effectLst/>
                <a:latin typeface="+mn-lt"/>
                <a:ea typeface="+mn-ea"/>
                <a:cs typeface="+mn-cs"/>
              </a:rPr>
              <a:t>ssd</a:t>
            </a:r>
            <a:r>
              <a:rPr lang="zh-CN" altLang="en-US" sz="1200" kern="1200" dirty="0">
                <a:solidFill>
                  <a:schemeClr val="tx1"/>
                </a:solidFill>
                <a:effectLst/>
                <a:latin typeface="+mn-lt"/>
                <a:ea typeface="+mn-ea"/>
                <a:cs typeface="+mn-cs"/>
              </a:rPr>
              <a:t>池中的均匀化存储。</a:t>
            </a:r>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14</a:t>
            </a:fld>
            <a:endParaRPr lang="zh-CN" altLang="en-US"/>
          </a:p>
        </p:txBody>
      </p:sp>
    </p:spTree>
    <p:extLst>
      <p:ext uri="{BB962C8B-B14F-4D97-AF65-F5344CB8AC3E}">
        <p14:creationId xmlns:p14="http://schemas.microsoft.com/office/powerpoint/2010/main" val="57667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15</a:t>
            </a:fld>
            <a:endParaRPr lang="zh-CN" altLang="en-US"/>
          </a:p>
        </p:txBody>
      </p:sp>
    </p:spTree>
    <p:extLst>
      <p:ext uri="{BB962C8B-B14F-4D97-AF65-F5344CB8AC3E}">
        <p14:creationId xmlns:p14="http://schemas.microsoft.com/office/powerpoint/2010/main" val="298761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16</a:t>
            </a:fld>
            <a:endParaRPr lang="zh-CN" altLang="en-US"/>
          </a:p>
        </p:txBody>
      </p:sp>
    </p:spTree>
    <p:extLst>
      <p:ext uri="{BB962C8B-B14F-4D97-AF65-F5344CB8AC3E}">
        <p14:creationId xmlns:p14="http://schemas.microsoft.com/office/powerpoint/2010/main" val="123049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17</a:t>
            </a:fld>
            <a:endParaRPr lang="zh-CN" altLang="en-US"/>
          </a:p>
        </p:txBody>
      </p:sp>
    </p:spTree>
    <p:extLst>
      <p:ext uri="{BB962C8B-B14F-4D97-AF65-F5344CB8AC3E}">
        <p14:creationId xmlns:p14="http://schemas.microsoft.com/office/powerpoint/2010/main" val="278536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18</a:t>
            </a:fld>
            <a:endParaRPr lang="zh-CN" altLang="en-US"/>
          </a:p>
        </p:txBody>
      </p:sp>
    </p:spTree>
    <p:extLst>
      <p:ext uri="{BB962C8B-B14F-4D97-AF65-F5344CB8AC3E}">
        <p14:creationId xmlns:p14="http://schemas.microsoft.com/office/powerpoint/2010/main" val="203043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19</a:t>
            </a:fld>
            <a:endParaRPr lang="zh-CN" altLang="en-US"/>
          </a:p>
        </p:txBody>
      </p:sp>
    </p:spTree>
    <p:extLst>
      <p:ext uri="{BB962C8B-B14F-4D97-AF65-F5344CB8AC3E}">
        <p14:creationId xmlns:p14="http://schemas.microsoft.com/office/powerpoint/2010/main" val="367298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20</a:t>
            </a:fld>
            <a:endParaRPr lang="zh-CN" altLang="en-US"/>
          </a:p>
        </p:txBody>
      </p:sp>
    </p:spTree>
    <p:extLst>
      <p:ext uri="{BB962C8B-B14F-4D97-AF65-F5344CB8AC3E}">
        <p14:creationId xmlns:p14="http://schemas.microsoft.com/office/powerpoint/2010/main" val="267182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21</a:t>
            </a:fld>
            <a:endParaRPr lang="zh-CN" altLang="en-US"/>
          </a:p>
        </p:txBody>
      </p:sp>
    </p:spTree>
    <p:extLst>
      <p:ext uri="{BB962C8B-B14F-4D97-AF65-F5344CB8AC3E}">
        <p14:creationId xmlns:p14="http://schemas.microsoft.com/office/powerpoint/2010/main" val="3695003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22</a:t>
            </a:fld>
            <a:endParaRPr lang="zh-CN" altLang="en-US"/>
          </a:p>
        </p:txBody>
      </p:sp>
    </p:spTree>
    <p:extLst>
      <p:ext uri="{BB962C8B-B14F-4D97-AF65-F5344CB8AC3E}">
        <p14:creationId xmlns:p14="http://schemas.microsoft.com/office/powerpoint/2010/main" val="3866586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这样也可以继续沿用前一个设计中的分布策略，不用重新考虑如何让数据均匀分布的问题</a:t>
            </a:r>
          </a:p>
        </p:txBody>
      </p:sp>
      <p:sp>
        <p:nvSpPr>
          <p:cNvPr id="4" name="灯片编号占位符 3"/>
          <p:cNvSpPr>
            <a:spLocks noGrp="1"/>
          </p:cNvSpPr>
          <p:nvPr>
            <p:ph type="sldNum" sz="quarter" idx="10"/>
          </p:nvPr>
        </p:nvSpPr>
        <p:spPr/>
        <p:txBody>
          <a:bodyPr/>
          <a:lstStyle/>
          <a:p>
            <a:fld id="{00F0FDD1-5445-47D8-99AF-E17C10F84B5D}" type="slidenum">
              <a:rPr lang="zh-CN" altLang="en-US" smtClean="0"/>
              <a:t>23</a:t>
            </a:fld>
            <a:endParaRPr lang="zh-CN" altLang="en-US"/>
          </a:p>
        </p:txBody>
      </p:sp>
    </p:spTree>
    <p:extLst>
      <p:ext uri="{BB962C8B-B14F-4D97-AF65-F5344CB8AC3E}">
        <p14:creationId xmlns:p14="http://schemas.microsoft.com/office/powerpoint/2010/main" val="2731960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915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33967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32</a:t>
            </a:fld>
            <a:endParaRPr lang="zh-CN" altLang="en-US"/>
          </a:p>
        </p:txBody>
      </p:sp>
    </p:spTree>
    <p:extLst>
      <p:ext uri="{BB962C8B-B14F-4D97-AF65-F5344CB8AC3E}">
        <p14:creationId xmlns:p14="http://schemas.microsoft.com/office/powerpoint/2010/main" val="12198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zh-CN" altLang="en-US" dirty="0"/>
              <a:t>后三者来自</a:t>
            </a:r>
            <a:r>
              <a:rPr lang="en-US" altLang="zh-CN" sz="1800" b="0" i="0" dirty="0">
                <a:solidFill>
                  <a:srgbClr val="000000"/>
                </a:solidFill>
                <a:effectLst/>
                <a:latin typeface="NimbusRomNo9L-Regu"/>
              </a:rPr>
              <a:t>Microsoft and SPC trace collections</a:t>
            </a:r>
            <a:r>
              <a:rPr lang="en-US" altLang="zh-CN" dirty="0"/>
              <a:t> </a:t>
            </a:r>
            <a:br>
              <a:rPr lang="en-US" altLang="zh-CN" dirty="0"/>
            </a:br>
            <a:endParaRPr dirty="0"/>
          </a:p>
        </p:txBody>
      </p:sp>
    </p:spTree>
    <p:extLst>
      <p:ext uri="{BB962C8B-B14F-4D97-AF65-F5344CB8AC3E}">
        <p14:creationId xmlns:p14="http://schemas.microsoft.com/office/powerpoint/2010/main" val="143918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zh-CN" altLang="en-US" dirty="0"/>
              <a:t>后三者来自</a:t>
            </a:r>
            <a:r>
              <a:rPr lang="en-US" altLang="zh-CN" sz="1800" b="0" i="0" dirty="0">
                <a:solidFill>
                  <a:srgbClr val="000000"/>
                </a:solidFill>
                <a:effectLst/>
                <a:latin typeface="NimbusRomNo9L-Regu"/>
              </a:rPr>
              <a:t>Microsoft and SPC trace collections</a:t>
            </a:r>
            <a:r>
              <a:rPr lang="en-US" altLang="zh-CN" dirty="0"/>
              <a:t> </a:t>
            </a:r>
            <a:br>
              <a:rPr lang="en-US" altLang="zh-CN" dirty="0"/>
            </a:br>
            <a:endParaRPr dirty="0"/>
          </a:p>
        </p:txBody>
      </p:sp>
    </p:spTree>
    <p:extLst>
      <p:ext uri="{BB962C8B-B14F-4D97-AF65-F5344CB8AC3E}">
        <p14:creationId xmlns:p14="http://schemas.microsoft.com/office/powerpoint/2010/main" val="1535113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zh-CN" altLang="en-US" dirty="0"/>
              <a:t>后三者来自</a:t>
            </a:r>
            <a:r>
              <a:rPr lang="en-US" altLang="zh-CN" sz="1800" b="0" i="0" dirty="0">
                <a:solidFill>
                  <a:srgbClr val="000000"/>
                </a:solidFill>
                <a:effectLst/>
                <a:latin typeface="NimbusRomNo9L-Regu"/>
              </a:rPr>
              <a:t>Microsoft and SPC trace collections</a:t>
            </a:r>
            <a:r>
              <a:rPr lang="en-US" altLang="zh-CN" dirty="0"/>
              <a:t> </a:t>
            </a:r>
            <a:br>
              <a:rPr lang="en-US" altLang="zh-CN" dirty="0"/>
            </a:br>
            <a:endParaRPr dirty="0"/>
          </a:p>
        </p:txBody>
      </p:sp>
    </p:spTree>
    <p:extLst>
      <p:ext uri="{BB962C8B-B14F-4D97-AF65-F5344CB8AC3E}">
        <p14:creationId xmlns:p14="http://schemas.microsoft.com/office/powerpoint/2010/main" val="2299047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en-US" altLang="zh-CN" sz="1800" b="0" i="0" dirty="0">
                <a:solidFill>
                  <a:srgbClr val="000000"/>
                </a:solidFill>
                <a:effectLst/>
                <a:latin typeface="NimbusRomNo9L-Regu"/>
              </a:rPr>
              <a:t>Numbers at the top of the bars give the average latency values for each group.</a:t>
            </a:r>
            <a:r>
              <a:rPr lang="en-US" altLang="zh-CN" dirty="0"/>
              <a:t> </a:t>
            </a:r>
            <a:br>
              <a:rPr lang="en-US" altLang="zh-CN" dirty="0"/>
            </a:br>
            <a:endParaRPr dirty="0"/>
          </a:p>
        </p:txBody>
      </p:sp>
    </p:spTree>
    <p:extLst>
      <p:ext uri="{BB962C8B-B14F-4D97-AF65-F5344CB8AC3E}">
        <p14:creationId xmlns:p14="http://schemas.microsoft.com/office/powerpoint/2010/main" val="108909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dirty="0"/>
              <a:t>https://www.purestorage.com/knowledge/what-is-an-all-flash-array.html</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93634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6324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8260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rPr lang="en-US" dirty="0"/>
              <a:t>https://www.marketsandmarkets.com/Market-Reports/all-flash-array-market-41080938.html</a:t>
            </a:r>
            <a:endParaRPr dirty="0"/>
          </a:p>
        </p:txBody>
      </p:sp>
    </p:spTree>
    <p:extLst>
      <p:ext uri="{BB962C8B-B14F-4D97-AF65-F5344CB8AC3E}">
        <p14:creationId xmlns:p14="http://schemas.microsoft.com/office/powerpoint/2010/main" val="89397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endParaRPr dirty="0"/>
          </a:p>
        </p:txBody>
      </p:sp>
    </p:spTree>
    <p:extLst>
      <p:ext uri="{BB962C8B-B14F-4D97-AF65-F5344CB8AC3E}">
        <p14:creationId xmlns:p14="http://schemas.microsoft.com/office/powerpoint/2010/main" val="255801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2708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500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a:latin typeface="+mj-lt"/>
                <a:ea typeface="+mj-ea"/>
                <a:cs typeface="+mj-cs"/>
                <a:sym typeface="Helvetica"/>
              </a:defRPr>
            </a:lvl1pPr>
          </a:lstStyle>
          <a:p>
            <a:endParaRPr dirty="0"/>
          </a:p>
        </p:txBody>
      </p:sp>
    </p:spTree>
    <p:extLst>
      <p:ext uri="{BB962C8B-B14F-4D97-AF65-F5344CB8AC3E}">
        <p14:creationId xmlns:p14="http://schemas.microsoft.com/office/powerpoint/2010/main" val="209353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13" name="标题文本"/>
          <p:cNvSpPr txBox="1">
            <a:spLocks noGrp="1"/>
          </p:cNvSpPr>
          <p:nvPr>
            <p:ph type="title"/>
          </p:nvPr>
        </p:nvSpPr>
        <p:spPr>
          <a:xfrm>
            <a:off x="1524000" y="1122362"/>
            <a:ext cx="9144000" cy="2387601"/>
          </a:xfrm>
          <a:prstGeom prst="rect">
            <a:avLst/>
          </a:prstGeom>
        </p:spPr>
        <p:txBody>
          <a:bodyPr anchor="b"/>
          <a:lstStyle>
            <a:lvl1pPr algn="ctr">
              <a:defRPr sz="6000" b="0">
                <a:solidFill>
                  <a:srgbClr val="000000"/>
                </a:solidFill>
              </a:defRPr>
            </a:lvl1pPr>
          </a:lstStyle>
          <a:p>
            <a:r>
              <a:t>标题文本</a:t>
            </a:r>
          </a:p>
        </p:txBody>
      </p:sp>
      <p:sp>
        <p:nvSpPr>
          <p:cNvPr id="14" name="正文级别 1…"/>
          <p:cNvSpPr txBox="1">
            <a:spLocks noGrp="1"/>
          </p:cNvSpPr>
          <p:nvPr>
            <p:ph type="body" sz="quarter" idx="1" hasCustomPrompt="1"/>
          </p:nvPr>
        </p:nvSpPr>
        <p:spPr>
          <a:xfrm>
            <a:off x="1524000" y="3602037"/>
            <a:ext cx="9144000" cy="1655765"/>
          </a:xfrm>
          <a:prstGeom prst="rect">
            <a:avLst/>
          </a:prstGeom>
        </p:spPr>
        <p:txBody>
          <a:bodyPr/>
          <a:lstStyle>
            <a:lvl1pPr marL="0" indent="0" algn="ctr">
              <a:buSzTx/>
              <a:buFontTx/>
              <a:buNone/>
              <a:defRPr sz="2400" b="0">
                <a:latin typeface="Gill Sans MT"/>
                <a:ea typeface="Gill Sans MT"/>
                <a:cs typeface="Gill Sans MT"/>
                <a:sym typeface="Gill Sans MT"/>
              </a:defRPr>
            </a:lvl1pPr>
            <a:lvl2pPr marL="0" indent="0" algn="ctr">
              <a:buSzTx/>
              <a:buFontTx/>
              <a:buNone/>
              <a:defRPr sz="2400" b="0">
                <a:latin typeface="Gill Sans MT"/>
                <a:ea typeface="Gill Sans MT"/>
                <a:cs typeface="Gill Sans MT"/>
                <a:sym typeface="Gill Sans MT"/>
              </a:defRPr>
            </a:lvl2pPr>
            <a:lvl3pPr marL="0" indent="0" algn="ctr">
              <a:buSzTx/>
              <a:buFontTx/>
              <a:buNone/>
              <a:defRPr sz="2400" b="0">
                <a:latin typeface="Gill Sans MT"/>
                <a:ea typeface="Gill Sans MT"/>
                <a:cs typeface="Gill Sans MT"/>
                <a:sym typeface="Gill Sans MT"/>
              </a:defRPr>
            </a:lvl3pPr>
            <a:lvl4pPr marL="0" indent="0" algn="ctr">
              <a:buSzTx/>
              <a:buFontTx/>
              <a:buNone/>
              <a:defRPr sz="2400" b="0">
                <a:latin typeface="Gill Sans MT"/>
                <a:ea typeface="Gill Sans MT"/>
                <a:cs typeface="Gill Sans MT"/>
                <a:sym typeface="Gill Sans MT"/>
              </a:defRPr>
            </a:lvl4pPr>
            <a:lvl5pPr marL="0" indent="0" algn="ctr">
              <a:buSzTx/>
              <a:buFontTx/>
              <a:buNone/>
              <a:defRPr sz="2400" b="0">
                <a:latin typeface="Gill Sans MT"/>
                <a:ea typeface="Gill Sans MT"/>
                <a:cs typeface="Gill Sans MT"/>
                <a:sym typeface="Gill Sans MT"/>
              </a:defRPr>
            </a:lvl5pPr>
          </a:lstStyle>
          <a:p>
            <a:r>
              <a:t>单击以编辑母版副标题样式</a:t>
            </a:r>
          </a:p>
          <a:p>
            <a:pPr lvl="1"/>
            <a:endParaRPr/>
          </a:p>
          <a:p>
            <a:pPr lvl="2"/>
            <a:endParaRPr/>
          </a:p>
          <a:p>
            <a:pPr lvl="3"/>
            <a:endParaRPr/>
          </a:p>
          <a:p>
            <a:pPr lvl="4"/>
            <a:endParaRPr/>
          </a:p>
        </p:txBody>
      </p:sp>
      <p:sp>
        <p:nvSpPr>
          <p:cNvPr id="1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2" name="标题文本"/>
          <p:cNvSpPr txBox="1">
            <a:spLocks noGrp="1"/>
          </p:cNvSpPr>
          <p:nvPr>
            <p:ph type="title"/>
          </p:nvPr>
        </p:nvSpPr>
        <p:spPr>
          <a:prstGeom prst="rect">
            <a:avLst/>
          </a:prstGeom>
        </p:spPr>
        <p:txBody>
          <a:bodyPr/>
          <a:lstStyle/>
          <a:p>
            <a:r>
              <a:t>标题文本</a:t>
            </a:r>
          </a:p>
        </p:txBody>
      </p:sp>
      <p:sp>
        <p:nvSpPr>
          <p:cNvPr id="23" name="正文级别 1…"/>
          <p:cNvSpPr txBox="1">
            <a:spLocks noGrp="1"/>
          </p:cNvSpPr>
          <p:nvPr>
            <p:ph type="body" idx="1" hasCustomPrompt="1"/>
          </p:nvPr>
        </p:nvSpPr>
        <p:spPr>
          <a:prstGeom prst="rect">
            <a:avLst/>
          </a:prstGeom>
        </p:spPr>
        <p:txBody>
          <a:bodyPr/>
          <a:lstStyle/>
          <a:p>
            <a:r>
              <a:t>编辑母版文本样式</a:t>
            </a:r>
          </a:p>
          <a:p>
            <a:pPr lvl="1"/>
            <a:endParaRPr/>
          </a:p>
          <a:p>
            <a:pPr lvl="2"/>
            <a:endParaRPr/>
          </a:p>
          <a:p>
            <a:pPr lvl="3"/>
            <a:endParaRPr/>
          </a:p>
          <a:p>
            <a:pPr lvl="4"/>
            <a:endParaRPr/>
          </a:p>
        </p:txBody>
      </p:sp>
      <p:sp>
        <p:nvSpPr>
          <p:cNvPr id="2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sp>
        <p:nvSpPr>
          <p:cNvPr id="31" name="标题文本"/>
          <p:cNvSpPr txBox="1">
            <a:spLocks noGrp="1"/>
          </p:cNvSpPr>
          <p:nvPr>
            <p:ph type="title"/>
          </p:nvPr>
        </p:nvSpPr>
        <p:spPr>
          <a:xfrm>
            <a:off x="831850" y="1709738"/>
            <a:ext cx="10515600" cy="2852737"/>
          </a:xfrm>
          <a:prstGeom prst="rect">
            <a:avLst/>
          </a:prstGeom>
        </p:spPr>
        <p:txBody>
          <a:bodyPr anchor="b"/>
          <a:lstStyle>
            <a:lvl1pPr>
              <a:defRPr sz="6000" b="0">
                <a:solidFill>
                  <a:srgbClr val="000000"/>
                </a:solidFill>
                <a:latin typeface="微软雅黑"/>
                <a:ea typeface="微软雅黑"/>
                <a:cs typeface="微软雅黑"/>
                <a:sym typeface="微软雅黑"/>
              </a:defRPr>
            </a:lvl1pPr>
          </a:lstStyle>
          <a:p>
            <a:r>
              <a:t>标题文本</a:t>
            </a:r>
          </a:p>
        </p:txBody>
      </p:sp>
      <p:sp>
        <p:nvSpPr>
          <p:cNvPr id="32" name="正文级别 1…"/>
          <p:cNvSpPr txBox="1">
            <a:spLocks noGrp="1"/>
          </p:cNvSpPr>
          <p:nvPr>
            <p:ph type="body" sz="quarter" idx="1" hasCustomPrompt="1"/>
          </p:nvPr>
        </p:nvSpPr>
        <p:spPr>
          <a:xfrm>
            <a:off x="831850" y="4589462"/>
            <a:ext cx="10515600" cy="1500190"/>
          </a:xfrm>
          <a:prstGeom prst="rect">
            <a:avLst/>
          </a:prstGeom>
        </p:spPr>
        <p:txBody>
          <a:bodyPr/>
          <a:lstStyle>
            <a:lvl1pPr marL="0" indent="0">
              <a:buSzTx/>
              <a:buFontTx/>
              <a:buNone/>
              <a:defRPr sz="2400" b="0">
                <a:solidFill>
                  <a:srgbClr val="888888"/>
                </a:solidFill>
              </a:defRPr>
            </a:lvl1pPr>
            <a:lvl2pPr marL="0" indent="0">
              <a:buSzTx/>
              <a:buFontTx/>
              <a:buNone/>
              <a:defRPr sz="2400" b="0">
                <a:solidFill>
                  <a:srgbClr val="888888"/>
                </a:solidFill>
              </a:defRPr>
            </a:lvl2pPr>
            <a:lvl3pPr marL="0" indent="0">
              <a:buSzTx/>
              <a:buFontTx/>
              <a:buNone/>
              <a:defRPr sz="2400" b="0">
                <a:solidFill>
                  <a:srgbClr val="888888"/>
                </a:solidFill>
              </a:defRPr>
            </a:lvl3pPr>
            <a:lvl4pPr marL="0" indent="0">
              <a:buSzTx/>
              <a:buFontTx/>
              <a:buNone/>
              <a:defRPr sz="2400" b="0">
                <a:solidFill>
                  <a:srgbClr val="888888"/>
                </a:solidFill>
              </a:defRPr>
            </a:lvl4pPr>
            <a:lvl5pPr marL="0" indent="0">
              <a:buSzTx/>
              <a:buFontTx/>
              <a:buNone/>
              <a:defRPr sz="2400" b="0">
                <a:solidFill>
                  <a:srgbClr val="888888"/>
                </a:solidFill>
              </a:defRPr>
            </a:lvl5pPr>
          </a:lstStyle>
          <a:p>
            <a:r>
              <a:t>编辑母版文本样式</a:t>
            </a:r>
          </a:p>
          <a:p>
            <a:pPr lvl="1"/>
            <a:endParaRPr/>
          </a:p>
          <a:p>
            <a:pPr lvl="2"/>
            <a:endParaRPr/>
          </a:p>
          <a:p>
            <a:pPr lvl="3"/>
            <a:endParaRPr/>
          </a:p>
          <a:p>
            <a:pPr lvl="4"/>
            <a:endParaRPr/>
          </a:p>
        </p:txBody>
      </p:sp>
      <p:sp>
        <p:nvSpPr>
          <p:cNvPr id="3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sp>
        <p:nvSpPr>
          <p:cNvPr id="40" name="标题文本"/>
          <p:cNvSpPr txBox="1">
            <a:spLocks noGrp="1"/>
          </p:cNvSpPr>
          <p:nvPr>
            <p:ph type="title"/>
          </p:nvPr>
        </p:nvSpPr>
        <p:spPr>
          <a:xfrm>
            <a:off x="838200" y="365125"/>
            <a:ext cx="10515600" cy="685800"/>
          </a:xfrm>
          <a:prstGeom prst="rect">
            <a:avLst/>
          </a:prstGeom>
        </p:spPr>
        <p:txBody>
          <a:bodyPr/>
          <a:lstStyle>
            <a:lvl1pPr>
              <a:defRPr sz="4400" b="0">
                <a:solidFill>
                  <a:srgbClr val="000000"/>
                </a:solidFill>
              </a:defRPr>
            </a:lvl1pPr>
          </a:lstStyle>
          <a:p>
            <a:r>
              <a:t>标题文本</a:t>
            </a:r>
          </a:p>
        </p:txBody>
      </p:sp>
      <p:sp>
        <p:nvSpPr>
          <p:cNvPr id="41" name="正文级别 1…"/>
          <p:cNvSpPr txBox="1">
            <a:spLocks noGrp="1"/>
          </p:cNvSpPr>
          <p:nvPr>
            <p:ph type="body" sz="half" idx="1" hasCustomPrompt="1"/>
          </p:nvPr>
        </p:nvSpPr>
        <p:spPr>
          <a:xfrm>
            <a:off x="838200" y="1216152"/>
            <a:ext cx="5181600" cy="4965192"/>
          </a:xfrm>
          <a:prstGeom prst="rect">
            <a:avLst/>
          </a:prstGeom>
        </p:spPr>
        <p:txBody>
          <a:bodyPr/>
          <a:lstStyle>
            <a:lvl1pPr>
              <a:defRPr sz="2800" b="0">
                <a:latin typeface="Gill Sans MT"/>
                <a:ea typeface="Gill Sans MT"/>
                <a:cs typeface="Gill Sans MT"/>
                <a:sym typeface="Gill Sans MT"/>
              </a:defRPr>
            </a:lvl1pPr>
            <a:lvl2pPr marL="723900" indent="-266700">
              <a:defRPr sz="2800" b="0">
                <a:latin typeface="Gill Sans MT"/>
                <a:ea typeface="Gill Sans MT"/>
                <a:cs typeface="Gill Sans MT"/>
                <a:sym typeface="Gill Sans MT"/>
              </a:defRPr>
            </a:lvl2pPr>
            <a:lvl3pPr marL="1234438" indent="-320038">
              <a:defRPr sz="2800" b="0">
                <a:latin typeface="Gill Sans MT"/>
                <a:ea typeface="Gill Sans MT"/>
                <a:cs typeface="Gill Sans MT"/>
                <a:sym typeface="Gill Sans MT"/>
              </a:defRPr>
            </a:lvl3pPr>
            <a:lvl4pPr marL="1727200" indent="-355600">
              <a:defRPr sz="2800" b="0">
                <a:latin typeface="Gill Sans MT"/>
                <a:ea typeface="Gill Sans MT"/>
                <a:cs typeface="Gill Sans MT"/>
                <a:sym typeface="Gill Sans MT"/>
              </a:defRPr>
            </a:lvl4pPr>
            <a:lvl5pPr marL="2184400" indent="-355600">
              <a:defRPr sz="2800" b="0">
                <a:latin typeface="Gill Sans MT"/>
                <a:ea typeface="Gill Sans MT"/>
                <a:cs typeface="Gill Sans MT"/>
                <a:sym typeface="Gill Sans MT"/>
              </a:defRPr>
            </a:lvl5pPr>
          </a:lstStyle>
          <a:p>
            <a:r>
              <a:t>编辑母版文本样式</a:t>
            </a:r>
          </a:p>
          <a:p>
            <a:pPr lvl="1"/>
            <a:endParaRPr/>
          </a:p>
          <a:p>
            <a:pPr lvl="2"/>
            <a:endParaRPr/>
          </a:p>
          <a:p>
            <a:pPr lvl="3"/>
            <a:endParaRPr/>
          </a:p>
          <a:p>
            <a:pPr lvl="4"/>
            <a:endParaRPr/>
          </a:p>
        </p:txBody>
      </p:sp>
      <p:pic>
        <p:nvPicPr>
          <p:cNvPr id="42" name="图片 8" descr="图片 8"/>
          <p:cNvPicPr>
            <a:picLocks noChangeAspect="1"/>
          </p:cNvPicPr>
          <p:nvPr/>
        </p:nvPicPr>
        <p:blipFill>
          <a:blip r:embed="rId2"/>
          <a:stretch>
            <a:fillRect/>
          </a:stretch>
        </p:blipFill>
        <p:spPr>
          <a:xfrm>
            <a:off x="8894233" y="568184"/>
            <a:ext cx="3148461" cy="547126"/>
          </a:xfrm>
          <a:prstGeom prst="rect">
            <a:avLst/>
          </a:prstGeom>
          <a:ln w="12700">
            <a:miter lim="400000"/>
          </a:ln>
        </p:spPr>
      </p:pic>
      <p:sp>
        <p:nvSpPr>
          <p:cNvPr id="43" name="矩形 9"/>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4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sp>
        <p:nvSpPr>
          <p:cNvPr id="51" name="标题文本"/>
          <p:cNvSpPr txBox="1">
            <a:spLocks noGrp="1"/>
          </p:cNvSpPr>
          <p:nvPr>
            <p:ph type="title"/>
          </p:nvPr>
        </p:nvSpPr>
        <p:spPr>
          <a:xfrm>
            <a:off x="839787" y="365125"/>
            <a:ext cx="10515601" cy="685800"/>
          </a:xfrm>
          <a:prstGeom prst="rect">
            <a:avLst/>
          </a:prstGeom>
        </p:spPr>
        <p:txBody>
          <a:bodyPr/>
          <a:lstStyle>
            <a:lvl1pPr>
              <a:defRPr sz="4400" b="0">
                <a:solidFill>
                  <a:srgbClr val="000000"/>
                </a:solidFill>
                <a:latin typeface="微软雅黑"/>
                <a:ea typeface="微软雅黑"/>
                <a:cs typeface="微软雅黑"/>
                <a:sym typeface="微软雅黑"/>
              </a:defRPr>
            </a:lvl1pPr>
          </a:lstStyle>
          <a:p>
            <a:r>
              <a:t>标题文本</a:t>
            </a:r>
          </a:p>
        </p:txBody>
      </p:sp>
      <p:sp>
        <p:nvSpPr>
          <p:cNvPr id="52" name="正文级别 1…"/>
          <p:cNvSpPr txBox="1">
            <a:spLocks noGrp="1"/>
          </p:cNvSpPr>
          <p:nvPr>
            <p:ph type="body" sz="quarter" idx="1" hasCustomPrompt="1"/>
          </p:nvPr>
        </p:nvSpPr>
        <p:spPr>
          <a:xfrm>
            <a:off x="839787" y="1216152"/>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编辑母版文本样式</a:t>
            </a:r>
          </a:p>
          <a:p>
            <a:pPr lvl="1"/>
            <a:endParaRPr/>
          </a:p>
          <a:p>
            <a:pPr lvl="2"/>
            <a:endParaRPr/>
          </a:p>
          <a:p>
            <a:pPr lvl="3"/>
            <a:endParaRPr/>
          </a:p>
          <a:p>
            <a:pPr lvl="4"/>
            <a:endParaRPr/>
          </a:p>
        </p:txBody>
      </p:sp>
      <p:sp>
        <p:nvSpPr>
          <p:cNvPr id="53" name="文本占位符 4"/>
          <p:cNvSpPr>
            <a:spLocks noGrp="1"/>
          </p:cNvSpPr>
          <p:nvPr>
            <p:ph type="body" sz="quarter" idx="21" hasCustomPrompt="1"/>
          </p:nvPr>
        </p:nvSpPr>
        <p:spPr>
          <a:xfrm>
            <a:off x="6172200" y="1216152"/>
            <a:ext cx="5183188" cy="823914"/>
          </a:xfrm>
          <a:prstGeom prst="rect">
            <a:avLst/>
          </a:prstGeom>
        </p:spPr>
        <p:txBody>
          <a:bodyPr anchor="b"/>
          <a:lstStyle>
            <a:lvl1pPr marL="0" indent="0">
              <a:buSzTx/>
              <a:buFontTx/>
              <a:buNone/>
              <a:defRPr sz="2400"/>
            </a:lvl1pPr>
          </a:lstStyle>
          <a:p>
            <a:r>
              <a:t>编辑母版文本样式</a:t>
            </a:r>
          </a:p>
        </p:txBody>
      </p:sp>
      <p:pic>
        <p:nvPicPr>
          <p:cNvPr id="54" name="图片 8" descr="图片 8"/>
          <p:cNvPicPr>
            <a:picLocks noChangeAspect="1"/>
          </p:cNvPicPr>
          <p:nvPr/>
        </p:nvPicPr>
        <p:blipFill>
          <a:blip r:embed="rId2"/>
          <a:stretch>
            <a:fillRect/>
          </a:stretch>
        </p:blipFill>
        <p:spPr>
          <a:xfrm>
            <a:off x="8894233" y="568184"/>
            <a:ext cx="3148461" cy="547126"/>
          </a:xfrm>
          <a:prstGeom prst="rect">
            <a:avLst/>
          </a:prstGeom>
          <a:ln w="12700">
            <a:miter lim="400000"/>
          </a:ln>
        </p:spPr>
      </p:pic>
      <p:sp>
        <p:nvSpPr>
          <p:cNvPr id="55" name="矩形 9"/>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5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sp>
        <p:nvSpPr>
          <p:cNvPr id="63" name="标题文本"/>
          <p:cNvSpPr txBox="1">
            <a:spLocks noGrp="1"/>
          </p:cNvSpPr>
          <p:nvPr>
            <p:ph type="title"/>
          </p:nvPr>
        </p:nvSpPr>
        <p:spPr>
          <a:xfrm>
            <a:off x="838200" y="365125"/>
            <a:ext cx="10515600" cy="1325563"/>
          </a:xfrm>
          <a:prstGeom prst="rect">
            <a:avLst/>
          </a:prstGeom>
        </p:spPr>
        <p:txBody>
          <a:bodyPr/>
          <a:lstStyle>
            <a:lvl1pPr>
              <a:defRPr sz="4400" b="0">
                <a:solidFill>
                  <a:srgbClr val="000000"/>
                </a:solidFill>
                <a:latin typeface="微软雅黑"/>
                <a:ea typeface="微软雅黑"/>
                <a:cs typeface="微软雅黑"/>
                <a:sym typeface="微软雅黑"/>
              </a:defRPr>
            </a:lvl1pPr>
          </a:lstStyle>
          <a:p>
            <a:r>
              <a:t>标题文本</a:t>
            </a:r>
          </a:p>
        </p:txBody>
      </p:sp>
      <p:sp>
        <p:nvSpPr>
          <p:cNvPr id="64"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sp>
        <p:nvSpPr>
          <p:cNvPr id="78" name="标题文本"/>
          <p:cNvSpPr txBox="1">
            <a:spLocks noGrp="1"/>
          </p:cNvSpPr>
          <p:nvPr>
            <p:ph type="title"/>
          </p:nvPr>
        </p:nvSpPr>
        <p:spPr>
          <a:xfrm>
            <a:off x="839787" y="457200"/>
            <a:ext cx="3932240" cy="1600200"/>
          </a:xfrm>
          <a:prstGeom prst="rect">
            <a:avLst/>
          </a:prstGeom>
        </p:spPr>
        <p:txBody>
          <a:bodyPr anchor="b"/>
          <a:lstStyle>
            <a:lvl1pPr>
              <a:defRPr sz="3200" b="0">
                <a:solidFill>
                  <a:srgbClr val="000000"/>
                </a:solidFill>
                <a:latin typeface="微软雅黑"/>
                <a:ea typeface="微软雅黑"/>
                <a:cs typeface="微软雅黑"/>
                <a:sym typeface="微软雅黑"/>
              </a:defRPr>
            </a:lvl1pPr>
          </a:lstStyle>
          <a:p>
            <a:r>
              <a:t>标题文本</a:t>
            </a:r>
          </a:p>
        </p:txBody>
      </p:sp>
      <p:sp>
        <p:nvSpPr>
          <p:cNvPr id="79" name="正文级别 1…"/>
          <p:cNvSpPr txBox="1">
            <a:spLocks noGrp="1"/>
          </p:cNvSpPr>
          <p:nvPr>
            <p:ph type="body" sz="half" idx="1" hasCustomPrompt="1"/>
          </p:nvPr>
        </p:nvSpPr>
        <p:spPr>
          <a:xfrm>
            <a:off x="5183187" y="987425"/>
            <a:ext cx="6172203" cy="4873625"/>
          </a:xfrm>
          <a:prstGeom prst="rect">
            <a:avLst/>
          </a:prstGeom>
        </p:spPr>
        <p:txBody>
          <a:bodyPr/>
          <a:lstStyle>
            <a:lvl1pPr>
              <a:defRPr b="0"/>
            </a:lvl1pPr>
            <a:lvl2pPr>
              <a:defRPr b="0"/>
            </a:lvl2pPr>
            <a:lvl3pPr>
              <a:defRPr b="0"/>
            </a:lvl3pPr>
            <a:lvl4pPr>
              <a:defRPr b="0"/>
            </a:lvl4pPr>
            <a:lvl5pPr>
              <a:defRPr b="0"/>
            </a:lvl5pPr>
          </a:lstStyle>
          <a:p>
            <a:r>
              <a:t>编辑母版文本样式</a:t>
            </a:r>
          </a:p>
          <a:p>
            <a:pPr lvl="1"/>
            <a:endParaRPr/>
          </a:p>
          <a:p>
            <a:pPr lvl="2"/>
            <a:endParaRPr/>
          </a:p>
          <a:p>
            <a:pPr lvl="3"/>
            <a:endParaRPr/>
          </a:p>
          <a:p>
            <a:pPr lvl="4"/>
            <a:endParaRPr/>
          </a:p>
        </p:txBody>
      </p:sp>
      <p:sp>
        <p:nvSpPr>
          <p:cNvPr id="80" name="文本占位符 3"/>
          <p:cNvSpPr>
            <a:spLocks noGrp="1"/>
          </p:cNvSpPr>
          <p:nvPr>
            <p:ph type="body" sz="quarter" idx="21" hasCustomPrompt="1"/>
          </p:nvPr>
        </p:nvSpPr>
        <p:spPr>
          <a:xfrm>
            <a:off x="839787" y="2057400"/>
            <a:ext cx="3932238" cy="3811588"/>
          </a:xfrm>
          <a:prstGeom prst="rect">
            <a:avLst/>
          </a:prstGeom>
        </p:spPr>
        <p:txBody>
          <a:bodyPr/>
          <a:lstStyle>
            <a:lvl1pPr marL="0" indent="0">
              <a:buSzTx/>
              <a:buFontTx/>
              <a:buNone/>
              <a:defRPr sz="1600" b="0"/>
            </a:lvl1pPr>
          </a:lstStyle>
          <a:p>
            <a:r>
              <a:t>编辑母版文本样式</a:t>
            </a:r>
          </a:p>
        </p:txBody>
      </p:sp>
      <p:sp>
        <p:nvSpPr>
          <p:cNvPr id="81"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sp>
        <p:nvSpPr>
          <p:cNvPr id="88" name="标题文本"/>
          <p:cNvSpPr txBox="1">
            <a:spLocks noGrp="1"/>
          </p:cNvSpPr>
          <p:nvPr>
            <p:ph type="title"/>
          </p:nvPr>
        </p:nvSpPr>
        <p:spPr>
          <a:xfrm>
            <a:off x="839787" y="457200"/>
            <a:ext cx="3932240" cy="1600200"/>
          </a:xfrm>
          <a:prstGeom prst="rect">
            <a:avLst/>
          </a:prstGeom>
        </p:spPr>
        <p:txBody>
          <a:bodyPr anchor="b"/>
          <a:lstStyle>
            <a:lvl1pPr>
              <a:defRPr sz="3200" b="0">
                <a:solidFill>
                  <a:srgbClr val="000000"/>
                </a:solidFill>
                <a:latin typeface="微软雅黑"/>
                <a:ea typeface="微软雅黑"/>
                <a:cs typeface="微软雅黑"/>
                <a:sym typeface="微软雅黑"/>
              </a:defRPr>
            </a:lvl1pPr>
          </a:lstStyle>
          <a:p>
            <a:r>
              <a:t>标题文本</a:t>
            </a:r>
          </a:p>
        </p:txBody>
      </p:sp>
      <p:sp>
        <p:nvSpPr>
          <p:cNvPr id="89" name="图片占位符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90"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b="0"/>
            </a:lvl1pPr>
            <a:lvl2pPr marL="0" indent="0">
              <a:buSzTx/>
              <a:buFontTx/>
              <a:buNone/>
              <a:defRPr sz="1600" b="0"/>
            </a:lvl2pPr>
            <a:lvl3pPr marL="0" indent="0">
              <a:buSzTx/>
              <a:buFontTx/>
              <a:buNone/>
              <a:defRPr sz="1600" b="0"/>
            </a:lvl3pPr>
            <a:lvl4pPr marL="0" indent="0">
              <a:buSzTx/>
              <a:buFontTx/>
              <a:buNone/>
              <a:defRPr sz="1600" b="0"/>
            </a:lvl4pPr>
            <a:lvl5pPr marL="0" indent="0">
              <a:buSzTx/>
              <a:buFontTx/>
              <a:buNone/>
              <a:defRPr sz="1600" b="0"/>
            </a:lvl5pPr>
          </a:lstStyle>
          <a:p>
            <a:r>
              <a:t>编辑母版文本样式</a:t>
            </a:r>
          </a:p>
          <a:p>
            <a:pPr lvl="1"/>
            <a:endParaRPr/>
          </a:p>
          <a:p>
            <a:pPr lvl="2"/>
            <a:endParaRPr/>
          </a:p>
          <a:p>
            <a:pPr lvl="3"/>
            <a:endParaRPr/>
          </a:p>
          <a:p>
            <a:pPr lvl="4"/>
            <a:endParaRPr/>
          </a:p>
        </p:txBody>
      </p:sp>
      <p:sp>
        <p:nvSpPr>
          <p:cNvPr id="91" name="幻灯片编号"/>
          <p:cNvSpPr txBox="1">
            <a:spLocks noGrp="1"/>
          </p:cNvSpPr>
          <p:nvPr>
            <p:ph type="sldNum" sz="quarter" idx="2"/>
          </p:nvPr>
        </p:nvSpPr>
        <p:spPr>
          <a:xfrm>
            <a:off x="8481063" y="6218619"/>
            <a:ext cx="256537" cy="275463"/>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bmp"/><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tile tx="0" ty="0" sx="100000" sy="100000" flip="none" algn="tl"/>
        </a:blipFill>
        <a:effectLst/>
      </p:bgPr>
    </p:bg>
    <p:spTree>
      <p:nvGrpSpPr>
        <p:cNvPr id="1" name=""/>
        <p:cNvGrpSpPr/>
        <p:nvPr/>
      </p:nvGrpSpPr>
      <p:grpSpPr>
        <a:xfrm>
          <a:off x="0" y="0"/>
          <a:ext cx="0" cy="0"/>
          <a:chOff x="0" y="0"/>
          <a:chExt cx="0" cy="0"/>
        </a:xfrm>
      </p:grpSpPr>
      <p:pic>
        <p:nvPicPr>
          <p:cNvPr id="2" name="图片 5" descr="图片 5"/>
          <p:cNvPicPr>
            <a:picLocks noChangeAspect="1"/>
          </p:cNvPicPr>
          <p:nvPr/>
        </p:nvPicPr>
        <p:blipFill>
          <a:blip r:embed="rId11"/>
          <a:stretch>
            <a:fillRect/>
          </a:stretch>
        </p:blipFill>
        <p:spPr>
          <a:xfrm>
            <a:off x="8894233" y="568184"/>
            <a:ext cx="3148461" cy="547126"/>
          </a:xfrm>
          <a:prstGeom prst="rect">
            <a:avLst/>
          </a:prstGeom>
          <a:ln w="12700">
            <a:miter lim="400000"/>
          </a:ln>
        </p:spPr>
      </p:pic>
      <p:sp>
        <p:nvSpPr>
          <p:cNvPr id="3" name="矩形 3"/>
          <p:cNvSpPr/>
          <p:nvPr/>
        </p:nvSpPr>
        <p:spPr>
          <a:xfrm flipV="1">
            <a:off x="838200" y="1064806"/>
            <a:ext cx="8153400" cy="45722"/>
          </a:xfrm>
          <a:prstGeom prst="rect">
            <a:avLst/>
          </a:prstGeom>
          <a:gradFill>
            <a:gsLst>
              <a:gs pos="0">
                <a:srgbClr val="F7FAFD"/>
              </a:gs>
              <a:gs pos="100000">
                <a:srgbClr val="543795"/>
              </a:gs>
            </a:gsLst>
            <a:lin ang="60000"/>
          </a:gradFill>
          <a:ln w="12700">
            <a:miter lim="400000"/>
          </a:ln>
        </p:spPr>
        <p:txBody>
          <a:bodyPr lIns="45718" tIns="45718" rIns="45718" bIns="45718" anchor="ctr"/>
          <a:lstStyle/>
          <a:p>
            <a:pPr algn="ctr">
              <a:defRPr>
                <a:solidFill>
                  <a:srgbClr val="FFFFFF"/>
                </a:solidFill>
                <a:latin typeface="Times New Roman"/>
                <a:ea typeface="Times New Roman"/>
                <a:cs typeface="Times New Roman"/>
                <a:sym typeface="Times New Roman"/>
              </a:defRPr>
            </a:pPr>
            <a:endParaRPr/>
          </a:p>
        </p:txBody>
      </p:sp>
      <p:sp>
        <p:nvSpPr>
          <p:cNvPr id="4" name="标题文本"/>
          <p:cNvSpPr txBox="1">
            <a:spLocks noGrp="1"/>
          </p:cNvSpPr>
          <p:nvPr>
            <p:ph type="title"/>
          </p:nvPr>
        </p:nvSpPr>
        <p:spPr>
          <a:xfrm>
            <a:off x="838200" y="388797"/>
            <a:ext cx="10515600" cy="688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标题文本</a:t>
            </a:r>
          </a:p>
        </p:txBody>
      </p:sp>
      <p:sp>
        <p:nvSpPr>
          <p:cNvPr id="5" name="正文级别 1…"/>
          <p:cNvSpPr txBox="1">
            <a:spLocks noGrp="1"/>
          </p:cNvSpPr>
          <p:nvPr>
            <p:ph type="body" idx="1" hasCustomPrompt="1"/>
          </p:nvPr>
        </p:nvSpPr>
        <p:spPr>
          <a:xfrm>
            <a:off x="838200" y="1213835"/>
            <a:ext cx="10515600" cy="4963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编辑母版文本样式</a:t>
            </a:r>
          </a:p>
          <a:p>
            <a:pPr lvl="1"/>
            <a:endParaRPr/>
          </a:p>
          <a:p>
            <a:pPr lvl="2"/>
            <a:endParaRPr/>
          </a:p>
          <a:p>
            <a:pPr lvl="3"/>
            <a:endParaRPr/>
          </a:p>
          <a:p>
            <a:pPr lvl="4"/>
            <a:endParaRPr/>
          </a:p>
        </p:txBody>
      </p:sp>
      <p:sp>
        <p:nvSpPr>
          <p:cNvPr id="6" name="幻灯片编号"/>
          <p:cNvSpPr txBox="1">
            <a:spLocks noGrp="1"/>
          </p:cNvSpPr>
          <p:nvPr>
            <p:ph type="sldNum" sz="quarter" idx="2"/>
          </p:nvPr>
        </p:nvSpPr>
        <p:spPr>
          <a:xfrm>
            <a:off x="11097265" y="6401181"/>
            <a:ext cx="256537" cy="275463"/>
          </a:xfrm>
          <a:prstGeom prst="rect">
            <a:avLst/>
          </a:prstGeom>
          <a:ln w="12700">
            <a:miter lim="400000"/>
          </a:ln>
        </p:spPr>
        <p:txBody>
          <a:bodyPr wrap="none" lIns="45718" tIns="45718" rIns="45718" bIns="45718" anchor="ctr">
            <a:spAutoFit/>
          </a:bodyPr>
          <a:lstStyle>
            <a:lvl1pPr algn="r">
              <a:defRPr sz="1200">
                <a:solidFill>
                  <a:srgbClr val="888888"/>
                </a:solidFill>
                <a:latin typeface="Times New Roman"/>
                <a:ea typeface="Times New Roman"/>
                <a:cs typeface="Times New Roman"/>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543795"/>
          </a:solidFill>
          <a:uFillTx/>
          <a:latin typeface="Gill Sans MT"/>
          <a:ea typeface="Gill Sans MT"/>
          <a:cs typeface="Gill Sans MT"/>
          <a:sym typeface="Gill Sans M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标题 1"/>
          <p:cNvSpPr txBox="1">
            <a:spLocks noGrp="1"/>
          </p:cNvSpPr>
          <p:nvPr>
            <p:ph type="ctrTitle"/>
          </p:nvPr>
        </p:nvSpPr>
        <p:spPr>
          <a:xfrm>
            <a:off x="1524000" y="1122361"/>
            <a:ext cx="9144000" cy="1461816"/>
          </a:xfrm>
          <a:prstGeom prst="rect">
            <a:avLst/>
          </a:prstGeom>
        </p:spPr>
        <p:txBody>
          <a:bodyPr>
            <a:normAutofit fontScale="90000"/>
          </a:bodyPr>
          <a:lstStyle>
            <a:lvl1pPr>
              <a:defRPr sz="3600"/>
            </a:lvl1pPr>
          </a:lstStyle>
          <a:p>
            <a:r>
              <a:rPr lang="en-US" dirty="0" err="1"/>
              <a:t>F</a:t>
            </a:r>
            <a:r>
              <a:rPr lang="en-US" altLang="zh-CN" dirty="0" err="1"/>
              <a:t>usionRAID</a:t>
            </a:r>
            <a:r>
              <a:rPr lang="en-US" altLang="zh-CN" dirty="0"/>
              <a:t>: Achieving Consistent Low Latency for</a:t>
            </a:r>
            <a:br>
              <a:rPr lang="en-US" altLang="zh-CN" dirty="0"/>
            </a:br>
            <a:r>
              <a:rPr lang="en-US" altLang="zh-CN" dirty="0"/>
              <a:t>Commodity SSD Arrays</a:t>
            </a:r>
            <a:br>
              <a:rPr lang="en-US" dirty="0"/>
            </a:br>
            <a:endParaRPr lang="en-US" dirty="0"/>
          </a:p>
        </p:txBody>
      </p:sp>
      <p:sp>
        <p:nvSpPr>
          <p:cNvPr id="112" name="副标题 2"/>
          <p:cNvSpPr txBox="1">
            <a:spLocks noGrp="1"/>
          </p:cNvSpPr>
          <p:nvPr>
            <p:ph type="subTitle" sz="half" idx="1"/>
          </p:nvPr>
        </p:nvSpPr>
        <p:spPr>
          <a:xfrm>
            <a:off x="1297056" y="3007710"/>
            <a:ext cx="9597888" cy="3055162"/>
          </a:xfrm>
          <a:prstGeom prst="rect">
            <a:avLst/>
          </a:prstGeom>
        </p:spPr>
        <p:txBody>
          <a:bodyPr/>
          <a:lstStyle/>
          <a:p>
            <a:r>
              <a:rPr lang="en-US" dirty="0"/>
              <a:t>FAST 2021</a:t>
            </a:r>
            <a:endParaRPr dirty="0"/>
          </a:p>
          <a:p>
            <a:r>
              <a:rPr lang="en-US" altLang="zh-CN" sz="1800" b="0" i="0" dirty="0" err="1">
                <a:solidFill>
                  <a:srgbClr val="1D1D1B"/>
                </a:solidFill>
                <a:effectLst/>
                <a:latin typeface="OpenSans-Semibold"/>
              </a:rPr>
              <a:t>Tianyang</a:t>
            </a:r>
            <a:r>
              <a:rPr lang="en-US" altLang="zh-CN" sz="1800" b="0" i="0" dirty="0">
                <a:solidFill>
                  <a:srgbClr val="1D1D1B"/>
                </a:solidFill>
                <a:effectLst/>
                <a:latin typeface="OpenSans-Semibold"/>
              </a:rPr>
              <a:t> Jiang, </a:t>
            </a:r>
            <a:r>
              <a:rPr lang="en-US" altLang="zh-CN" sz="1800" b="0" i="0" dirty="0" err="1">
                <a:solidFill>
                  <a:srgbClr val="1D1D1B"/>
                </a:solidFill>
                <a:effectLst/>
                <a:latin typeface="OpenSans-Semibold"/>
              </a:rPr>
              <a:t>Guangyan</a:t>
            </a:r>
            <a:r>
              <a:rPr lang="en-US" altLang="zh-CN" sz="1800" b="0" i="0" dirty="0">
                <a:solidFill>
                  <a:srgbClr val="1D1D1B"/>
                </a:solidFill>
                <a:effectLst/>
                <a:latin typeface="OpenSans-Semibold"/>
              </a:rPr>
              <a:t> Zhang, and </a:t>
            </a:r>
            <a:r>
              <a:rPr lang="en-US" altLang="zh-CN" sz="1800" b="0" i="0" dirty="0" err="1">
                <a:solidFill>
                  <a:srgbClr val="1D1D1B"/>
                </a:solidFill>
                <a:effectLst/>
                <a:latin typeface="OpenSans-Semibold"/>
              </a:rPr>
              <a:t>Zican</a:t>
            </a:r>
            <a:r>
              <a:rPr lang="en-US" altLang="zh-CN" sz="1800" b="0" i="0" dirty="0">
                <a:solidFill>
                  <a:srgbClr val="1D1D1B"/>
                </a:solidFill>
                <a:effectLst/>
                <a:latin typeface="OpenSans-Semibold"/>
              </a:rPr>
              <a:t> Huang, </a:t>
            </a:r>
            <a:r>
              <a:rPr lang="en-US" altLang="zh-CN" sz="1800" b="0" i="1" dirty="0">
                <a:solidFill>
                  <a:srgbClr val="1D1D1B"/>
                </a:solidFill>
                <a:effectLst/>
                <a:latin typeface="OpenSans-SemiboldItalic"/>
              </a:rPr>
              <a:t>Tsinghua University;</a:t>
            </a:r>
            <a:br>
              <a:rPr lang="en-US" altLang="zh-CN" sz="1800" b="0" i="1" dirty="0">
                <a:solidFill>
                  <a:srgbClr val="1D1D1B"/>
                </a:solidFill>
                <a:effectLst/>
                <a:latin typeface="OpenSans-SemiboldItalic"/>
              </a:rPr>
            </a:br>
            <a:r>
              <a:rPr lang="en-US" altLang="zh-CN" sz="1800" b="0" i="0" dirty="0" err="1">
                <a:solidFill>
                  <a:srgbClr val="1D1D1B"/>
                </a:solidFill>
                <a:effectLst/>
                <a:latin typeface="OpenSans-Semibold"/>
              </a:rPr>
              <a:t>Xiaosong</a:t>
            </a:r>
            <a:r>
              <a:rPr lang="en-US" altLang="zh-CN" sz="1800" b="0" i="0" dirty="0">
                <a:solidFill>
                  <a:srgbClr val="1D1D1B"/>
                </a:solidFill>
                <a:effectLst/>
                <a:latin typeface="OpenSans-Semibold"/>
              </a:rPr>
              <a:t> Ma, </a:t>
            </a:r>
            <a:r>
              <a:rPr lang="en-US" altLang="zh-CN" sz="1800" b="0" i="1" dirty="0">
                <a:solidFill>
                  <a:srgbClr val="1D1D1B"/>
                </a:solidFill>
                <a:effectLst/>
                <a:latin typeface="OpenSans-SemiboldItalic"/>
              </a:rPr>
              <a:t>Qatar Computing Research Institute, HBKU; </a:t>
            </a:r>
            <a:r>
              <a:rPr lang="en-US" altLang="zh-CN" sz="1800" b="0" i="0" dirty="0" err="1">
                <a:solidFill>
                  <a:srgbClr val="1D1D1B"/>
                </a:solidFill>
                <a:effectLst/>
                <a:latin typeface="OpenSans-Semibold"/>
              </a:rPr>
              <a:t>Junyu</a:t>
            </a:r>
            <a:r>
              <a:rPr lang="en-US" altLang="zh-CN" sz="1800" b="0" i="0" dirty="0">
                <a:solidFill>
                  <a:srgbClr val="1D1D1B"/>
                </a:solidFill>
                <a:effectLst/>
                <a:latin typeface="OpenSans-Semibold"/>
              </a:rPr>
              <a:t> Wei,</a:t>
            </a:r>
            <a:br>
              <a:rPr lang="en-US" altLang="zh-CN" sz="1800" b="0" i="0" dirty="0">
                <a:solidFill>
                  <a:srgbClr val="1D1D1B"/>
                </a:solidFill>
                <a:effectLst/>
                <a:latin typeface="OpenSans-Semibold"/>
              </a:rPr>
            </a:br>
            <a:r>
              <a:rPr lang="en-US" altLang="zh-CN" sz="1800" b="0" i="0" dirty="0" err="1">
                <a:solidFill>
                  <a:srgbClr val="1D1D1B"/>
                </a:solidFill>
                <a:effectLst/>
                <a:latin typeface="OpenSans-Semibold"/>
              </a:rPr>
              <a:t>Zhiyue</a:t>
            </a:r>
            <a:r>
              <a:rPr lang="en-US" altLang="zh-CN" sz="1800" b="0" i="0" dirty="0">
                <a:solidFill>
                  <a:srgbClr val="1D1D1B"/>
                </a:solidFill>
                <a:effectLst/>
                <a:latin typeface="OpenSans-Semibold"/>
              </a:rPr>
              <a:t> Li, and </a:t>
            </a:r>
            <a:r>
              <a:rPr lang="en-US" altLang="zh-CN" sz="1800" b="0" i="0" dirty="0" err="1">
                <a:solidFill>
                  <a:srgbClr val="1D1D1B"/>
                </a:solidFill>
                <a:effectLst/>
                <a:latin typeface="OpenSans-Semibold"/>
              </a:rPr>
              <a:t>Weimin</a:t>
            </a:r>
            <a:r>
              <a:rPr lang="en-US" altLang="zh-CN" sz="1800" b="0" i="0" dirty="0">
                <a:solidFill>
                  <a:srgbClr val="1D1D1B"/>
                </a:solidFill>
                <a:effectLst/>
                <a:latin typeface="OpenSans-Semibold"/>
              </a:rPr>
              <a:t> Zheng, </a:t>
            </a:r>
            <a:r>
              <a:rPr lang="en-US" altLang="zh-CN" sz="1800" b="0" i="1" dirty="0">
                <a:solidFill>
                  <a:srgbClr val="1D1D1B"/>
                </a:solidFill>
                <a:effectLst/>
                <a:latin typeface="OpenSans-SemiboldItalic"/>
              </a:rPr>
              <a:t>Tsinghua University</a:t>
            </a:r>
            <a:r>
              <a:rPr lang="en-US" altLang="zh-CN" sz="1600" dirty="0"/>
              <a:t> </a:t>
            </a:r>
            <a:br>
              <a:rPr lang="en-US" altLang="zh-CN" sz="1600" dirty="0"/>
            </a:br>
            <a:br>
              <a:rPr lang="en-US" altLang="zh-CN" sz="2000" b="0" i="1" dirty="0">
                <a:solidFill>
                  <a:srgbClr val="1D1D1B"/>
                </a:solidFill>
                <a:effectLst/>
                <a:latin typeface="OpenSans-SemiboldItalic"/>
              </a:rPr>
            </a:br>
            <a:endParaRPr lang="en-US" altLang="zh-CN" sz="2000" b="0" i="1" dirty="0">
              <a:solidFill>
                <a:srgbClr val="1D1D1B"/>
              </a:solidFill>
              <a:effectLst/>
              <a:latin typeface="OpenSans-SemiboldItalic"/>
            </a:endParaRPr>
          </a:p>
          <a:p>
            <a:r>
              <a:rPr lang="en-US" altLang="zh-CN" dirty="0"/>
              <a:t>shar</a:t>
            </a:r>
            <a:r>
              <a:rPr dirty="0"/>
              <a:t>ed by</a:t>
            </a:r>
            <a:r>
              <a:rPr lang="en-US" dirty="0"/>
              <a:t> </a:t>
            </a:r>
            <a:r>
              <a:rPr lang="en-US" dirty="0" err="1"/>
              <a:t>Lingjiang</a:t>
            </a:r>
            <a:r>
              <a:rPr lang="en-US" dirty="0"/>
              <a:t> </a:t>
            </a:r>
            <a:r>
              <a:rPr lang="en-US" dirty="0" err="1"/>
              <a:t>Xie</a:t>
            </a:r>
            <a:r>
              <a:rPr lang="en-US" dirty="0"/>
              <a:t> </a:t>
            </a:r>
            <a:r>
              <a:rPr dirty="0"/>
              <a:t>,</a:t>
            </a:r>
            <a:r>
              <a:rPr lang="en-US" dirty="0"/>
              <a:t> Yuan Zeng ,</a:t>
            </a:r>
            <a:r>
              <a:rPr dirty="0"/>
              <a:t> USTC</a:t>
            </a:r>
          </a:p>
          <a:p>
            <a:r>
              <a:rPr lang="en-US" dirty="0"/>
              <a:t>September</a:t>
            </a:r>
            <a:r>
              <a:rPr dirty="0"/>
              <a:t> </a:t>
            </a:r>
            <a:r>
              <a:rPr lang="en-US" dirty="0"/>
              <a:t>22</a:t>
            </a:r>
            <a:r>
              <a:rPr lang="en-US" baseline="31058" dirty="0"/>
              <a:t>nd</a:t>
            </a:r>
            <a:r>
              <a:rPr dirty="0"/>
              <a:t>, 202</a:t>
            </a:r>
            <a:r>
              <a:rPr lang="en-US" dirty="0"/>
              <a:t>1</a:t>
            </a:r>
            <a:endParaRPr dirty="0"/>
          </a:p>
        </p:txBody>
      </p:sp>
      <p:sp>
        <p:nvSpPr>
          <p:cNvPr id="113" name="灯片编号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14" name="日期占位符 4"/>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2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25" name="内容占位符 2"/>
          <p:cNvSpPr txBox="1">
            <a:spLocks noGrp="1"/>
          </p:cNvSpPr>
          <p:nvPr>
            <p:ph type="body" idx="1"/>
          </p:nvPr>
        </p:nvSpPr>
        <p:spPr>
          <a:xfrm>
            <a:off x="838200" y="1213836"/>
            <a:ext cx="10515600" cy="4963127"/>
          </a:xfrm>
          <a:prstGeom prst="rect">
            <a:avLst/>
          </a:prstGeom>
        </p:spPr>
        <p:txBody>
          <a:bodyPr>
            <a:normAutofit/>
          </a:bodyPr>
          <a:lstStyle/>
          <a:p>
            <a:r>
              <a:rPr dirty="0">
                <a:solidFill>
                  <a:schemeClr val="tx2"/>
                </a:solidFill>
              </a:rPr>
              <a:t>Background</a:t>
            </a:r>
            <a:endParaRPr lang="en-US" dirty="0">
              <a:solidFill>
                <a:schemeClr val="tx2"/>
              </a:solidFill>
            </a:endParaRPr>
          </a:p>
          <a:p>
            <a:pPr>
              <a:defRPr>
                <a:solidFill>
                  <a:schemeClr val="accent3"/>
                </a:solidFill>
              </a:defRPr>
            </a:pPr>
            <a:r>
              <a:rPr lang="en-US" altLang="zh-CN" dirty="0">
                <a:solidFill>
                  <a:schemeClr val="tx2"/>
                </a:solidFill>
              </a:rPr>
              <a:t>Motivation</a:t>
            </a:r>
          </a:p>
          <a:p>
            <a:pPr>
              <a:defRPr>
                <a:solidFill>
                  <a:schemeClr val="accent3"/>
                </a:solidFill>
              </a:defRPr>
            </a:pPr>
            <a:r>
              <a:rPr lang="en-US" dirty="0">
                <a:solidFill>
                  <a:schemeClr val="tx1"/>
                </a:solidFill>
              </a:rPr>
              <a:t>Design</a:t>
            </a:r>
            <a:endParaRPr lang="en-US" dirty="0"/>
          </a:p>
          <a:p>
            <a:pPr>
              <a:defRPr>
                <a:solidFill>
                  <a:schemeClr val="accent3"/>
                </a:solidFill>
              </a:defRPr>
            </a:pPr>
            <a:r>
              <a:rPr dirty="0"/>
              <a:t>Evaluation</a:t>
            </a:r>
          </a:p>
          <a:p>
            <a:pPr>
              <a:defRPr>
                <a:solidFill>
                  <a:schemeClr val="accent3"/>
                </a:solidFill>
              </a:defRPr>
            </a:pPr>
            <a:r>
              <a:rPr dirty="0"/>
              <a:t>Conclusion</a:t>
            </a:r>
          </a:p>
        </p:txBody>
      </p:sp>
      <p:sp>
        <p:nvSpPr>
          <p:cNvPr id="126"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extLst>
      <p:ext uri="{BB962C8B-B14F-4D97-AF65-F5344CB8AC3E}">
        <p14:creationId xmlns:p14="http://schemas.microsoft.com/office/powerpoint/2010/main" val="35181569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Overview of </a:t>
            </a:r>
            <a:r>
              <a:rPr lang="en-US" altLang="zh-CN" b="0" dirty="0" err="1">
                <a:latin typeface="Gill Sans MT" panose="020B0502020104020203" pitchFamily="34" charset="0"/>
                <a:cs typeface="Times New Roman" panose="02020603050405020304" pitchFamily="18" charset="0"/>
              </a:rPr>
              <a:t>FusionRAID</a:t>
            </a:r>
            <a:endParaRPr lang="en-US" altLang="zh-CN" dirty="0">
              <a:latin typeface="Gill Sans MT" panose="020B0502020104020203" pitchFamily="34" charset="0"/>
              <a:cs typeface="Times New Roman" panose="02020603050405020304" pitchFamily="18" charset="0"/>
            </a:endParaRPr>
          </a:p>
        </p:txBody>
      </p:sp>
      <p:sp>
        <p:nvSpPr>
          <p:cNvPr id="10" name="内容占位符 2">
            <a:extLst>
              <a:ext uri="{FF2B5EF4-FFF2-40B4-BE49-F238E27FC236}">
                <a16:creationId xmlns:a16="http://schemas.microsoft.com/office/drawing/2014/main" id="{9302FDF0-DFCB-4383-9065-9739F17FE034}"/>
              </a:ext>
            </a:extLst>
          </p:cNvPr>
          <p:cNvSpPr txBox="1">
            <a:spLocks/>
          </p:cNvSpPr>
          <p:nvPr/>
        </p:nvSpPr>
        <p:spPr>
          <a:xfrm>
            <a:off x="582181" y="2124073"/>
            <a:ext cx="9628619" cy="4048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sz="2400" b="0" dirty="0">
                <a:solidFill>
                  <a:schemeClr val="tx1"/>
                </a:solidFill>
              </a:rPr>
              <a:t>- Guide : All-for-all model is better than physically partitioning</a:t>
            </a:r>
          </a:p>
          <a:p>
            <a:pPr marL="0" indent="0" hangingPunct="1">
              <a:buNone/>
            </a:pPr>
            <a:r>
              <a:rPr lang="en-US" altLang="zh-CN" sz="2400" b="0" dirty="0">
                <a:solidFill>
                  <a:schemeClr val="tx1"/>
                </a:solidFill>
              </a:rPr>
              <a:t>- </a:t>
            </a:r>
            <a:r>
              <a:rPr lang="en-US" altLang="zh-CN" sz="2400" b="0" dirty="0">
                <a:solidFill>
                  <a:schemeClr val="accent1">
                    <a:lumMod val="75000"/>
                  </a:schemeClr>
                </a:solidFill>
              </a:rPr>
              <a:t>Spreading requests to all SSDs in a shared , large storage pool .</a:t>
            </a:r>
          </a:p>
          <a:p>
            <a:pPr hangingPunct="1">
              <a:buFontTx/>
              <a:buChar char="-"/>
            </a:pPr>
            <a:r>
              <a:rPr lang="en-US" altLang="zh-CN" sz="2400" b="0" dirty="0">
                <a:solidFill>
                  <a:schemeClr val="tx1"/>
                </a:solidFill>
              </a:rPr>
              <a:t>Guide : shorter write path is desirable</a:t>
            </a:r>
          </a:p>
          <a:p>
            <a:pPr hangingPunct="1">
              <a:buFontTx/>
              <a:buChar char="-"/>
            </a:pPr>
            <a:r>
              <a:rPr lang="en-US" altLang="zh-CN" sz="2400" b="0" dirty="0">
                <a:solidFill>
                  <a:schemeClr val="accent1">
                    <a:lumMod val="75000"/>
                  </a:schemeClr>
                </a:solidFill>
              </a:rPr>
              <a:t>Performing temporary , replicate writes </a:t>
            </a:r>
            <a:r>
              <a:rPr lang="en-US" altLang="zh-CN" sz="2400" b="0" dirty="0">
                <a:solidFill>
                  <a:schemeClr val="tx1"/>
                </a:solidFill>
              </a:rPr>
              <a:t>.</a:t>
            </a:r>
          </a:p>
          <a:p>
            <a:pPr hangingPunct="1">
              <a:buFontTx/>
              <a:buChar char="-"/>
            </a:pPr>
            <a:r>
              <a:rPr lang="en-US" altLang="zh-CN" sz="2400" b="0" dirty="0">
                <a:solidFill>
                  <a:schemeClr val="tx1"/>
                </a:solidFill>
              </a:rPr>
              <a:t>Guide : spikes can be and should be detected at runtime .</a:t>
            </a:r>
          </a:p>
          <a:p>
            <a:pPr hangingPunct="1">
              <a:buFontTx/>
              <a:buChar char="-"/>
            </a:pPr>
            <a:r>
              <a:rPr lang="en-US" altLang="zh-CN" sz="2400" b="0" dirty="0">
                <a:solidFill>
                  <a:schemeClr val="accent1">
                    <a:lumMod val="75000"/>
                  </a:schemeClr>
                </a:solidFill>
              </a:rPr>
              <a:t>Using lightweight SSD latency spike detection and request redirection .</a:t>
            </a:r>
            <a:endParaRPr lang="en-US" altLang="zh-CN" sz="2400" dirty="0">
              <a:solidFill>
                <a:schemeClr val="accent1">
                  <a:lumMod val="75000"/>
                </a:schemeClr>
              </a:solidFill>
            </a:endParaRPr>
          </a:p>
          <a:p>
            <a:pPr marL="0" indent="0" hangingPunct="1">
              <a:buNone/>
            </a:pPr>
            <a:endParaRPr lang="en-US" dirty="0"/>
          </a:p>
        </p:txBody>
      </p:sp>
      <p:sp>
        <p:nvSpPr>
          <p:cNvPr id="11" name="内容占位符 2">
            <a:extLst>
              <a:ext uri="{FF2B5EF4-FFF2-40B4-BE49-F238E27FC236}">
                <a16:creationId xmlns:a16="http://schemas.microsoft.com/office/drawing/2014/main" id="{91997231-E26A-4A54-B2FA-0E036B713868}"/>
              </a:ext>
            </a:extLst>
          </p:cNvPr>
          <p:cNvSpPr txBox="1">
            <a:spLocks/>
          </p:cNvSpPr>
          <p:nvPr/>
        </p:nvSpPr>
        <p:spPr>
          <a:xfrm>
            <a:off x="582182" y="1199871"/>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Design Rationale</a:t>
            </a:r>
          </a:p>
        </p:txBody>
      </p:sp>
    </p:spTree>
    <p:extLst>
      <p:ext uri="{BB962C8B-B14F-4D97-AF65-F5344CB8AC3E}">
        <p14:creationId xmlns:p14="http://schemas.microsoft.com/office/powerpoint/2010/main" val="1905900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Shared Storage Pool</a:t>
            </a:r>
            <a:endParaRPr lang="en-US" dirty="0"/>
          </a:p>
        </p:txBody>
      </p:sp>
      <p:sp>
        <p:nvSpPr>
          <p:cNvPr id="3" name="内容占位符 2"/>
          <p:cNvSpPr>
            <a:spLocks noGrp="1"/>
          </p:cNvSpPr>
          <p:nvPr>
            <p:ph idx="1"/>
          </p:nvPr>
        </p:nvSpPr>
        <p:spPr>
          <a:xfrm>
            <a:off x="838200" y="1214120"/>
            <a:ext cx="10972800" cy="4963160"/>
          </a:xfrm>
        </p:spPr>
        <p:txBody>
          <a:bodyPr>
            <a:normAutofit fontScale="97500"/>
          </a:bodyPr>
          <a:lstStyle/>
          <a:p>
            <a:r>
              <a:rPr lang="en-US" altLang="zh-CN" dirty="0"/>
              <a:t>Fusion logical address space</a:t>
            </a:r>
            <a:endParaRPr lang="en-US" dirty="0"/>
          </a:p>
          <a:p>
            <a:endParaRPr lang="en-US" dirty="0"/>
          </a:p>
          <a:p>
            <a:endParaRPr lang="en-US" dirty="0"/>
          </a:p>
          <a:p>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9" name="图片 8"/>
          <p:cNvPicPr>
            <a:picLocks noChangeAspect="1"/>
          </p:cNvPicPr>
          <p:nvPr/>
        </p:nvPicPr>
        <p:blipFill>
          <a:blip r:embed="rId3"/>
          <a:stretch>
            <a:fillRect/>
          </a:stretch>
        </p:blipFill>
        <p:spPr>
          <a:xfrm>
            <a:off x="838200" y="1762482"/>
            <a:ext cx="10268478" cy="2698889"/>
          </a:xfrm>
          <a:prstGeom prst="rect">
            <a:avLst/>
          </a:prstGeom>
        </p:spPr>
      </p:pic>
    </p:spTree>
    <p:extLst>
      <p:ext uri="{BB962C8B-B14F-4D97-AF65-F5344CB8AC3E}">
        <p14:creationId xmlns:p14="http://schemas.microsoft.com/office/powerpoint/2010/main" val="543042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Shared Storage Pool</a:t>
            </a:r>
            <a:endParaRPr lang="en-US" dirty="0"/>
          </a:p>
        </p:txBody>
      </p:sp>
      <p:sp>
        <p:nvSpPr>
          <p:cNvPr id="3" name="内容占位符 2"/>
          <p:cNvSpPr>
            <a:spLocks noGrp="1"/>
          </p:cNvSpPr>
          <p:nvPr>
            <p:ph idx="1"/>
          </p:nvPr>
        </p:nvSpPr>
        <p:spPr>
          <a:xfrm>
            <a:off x="838200" y="1214120"/>
            <a:ext cx="10972800" cy="4963160"/>
          </a:xfrm>
        </p:spPr>
        <p:txBody>
          <a:bodyPr>
            <a:normAutofit fontScale="97500"/>
          </a:bodyPr>
          <a:lstStyle/>
          <a:p>
            <a:r>
              <a:rPr lang="en-US" altLang="zh-CN" dirty="0"/>
              <a:t>Fusion logical address space</a:t>
            </a:r>
            <a:endParaRPr lang="en-US" dirty="0"/>
          </a:p>
          <a:p>
            <a:endParaRPr lang="en-US" dirty="0"/>
          </a:p>
          <a:p>
            <a:endParaRPr lang="en-US" dirty="0"/>
          </a:p>
          <a:p>
            <a:endParaRPr lang="en-US" dirty="0"/>
          </a:p>
          <a:p>
            <a:endParaRPr lang="en-US" dirty="0"/>
          </a:p>
          <a:p>
            <a:endParaRPr lang="en-US" dirty="0"/>
          </a:p>
          <a:p>
            <a:pPr marL="0" indent="0">
              <a:buNone/>
            </a:pPr>
            <a:endParaRPr lang="en-US" dirty="0">
              <a:solidFill>
                <a:srgbClr val="FF0000"/>
              </a:solidFill>
            </a:endParaRPr>
          </a:p>
        </p:txBody>
      </p:sp>
      <p:pic>
        <p:nvPicPr>
          <p:cNvPr id="6" name="图片 5"/>
          <p:cNvPicPr>
            <a:picLocks noChangeAspect="1"/>
          </p:cNvPicPr>
          <p:nvPr/>
        </p:nvPicPr>
        <p:blipFill>
          <a:blip r:embed="rId3"/>
          <a:stretch>
            <a:fillRect/>
          </a:stretch>
        </p:blipFill>
        <p:spPr>
          <a:xfrm>
            <a:off x="978538" y="1879543"/>
            <a:ext cx="10014465" cy="4629388"/>
          </a:xfrm>
          <a:prstGeom prst="rect">
            <a:avLst/>
          </a:prstGeom>
        </p:spPr>
      </p:pic>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sp>
        <p:nvSpPr>
          <p:cNvPr id="7" name="右箭头 6"/>
          <p:cNvSpPr/>
          <p:nvPr/>
        </p:nvSpPr>
        <p:spPr>
          <a:xfrm rot="19826248">
            <a:off x="2998925" y="5851562"/>
            <a:ext cx="464696" cy="231874"/>
          </a:xfrm>
          <a:prstGeom prst="rightArrow">
            <a:avLst>
              <a:gd name="adj1" fmla="val 50000"/>
              <a:gd name="adj2" fmla="val 3709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圆角矩形 9"/>
          <p:cNvSpPr/>
          <p:nvPr/>
        </p:nvSpPr>
        <p:spPr>
          <a:xfrm>
            <a:off x="1926236" y="5861155"/>
            <a:ext cx="1045736" cy="58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RAID+,[</a:t>
            </a:r>
            <a:r>
              <a:rPr lang="en-US" altLang="zh-CN" sz="1600" dirty="0"/>
              <a:t>FAST18</a:t>
            </a:r>
            <a:r>
              <a:rPr lang="en-US" altLang="zh-CN" dirty="0"/>
              <a:t>]</a:t>
            </a:r>
            <a:endParaRPr lang="zh-CN" altLang="en-US" dirty="0"/>
          </a:p>
        </p:txBody>
      </p:sp>
    </p:spTree>
    <p:extLst>
      <p:ext uri="{BB962C8B-B14F-4D97-AF65-F5344CB8AC3E}">
        <p14:creationId xmlns:p14="http://schemas.microsoft.com/office/powerpoint/2010/main" val="3094990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Storage Organization</a:t>
            </a:r>
            <a:endParaRPr lang="en-US" dirty="0"/>
          </a:p>
        </p:txBody>
      </p:sp>
      <p:sp>
        <p:nvSpPr>
          <p:cNvPr id="3" name="内容占位符 2"/>
          <p:cNvSpPr>
            <a:spLocks noGrp="1"/>
          </p:cNvSpPr>
          <p:nvPr>
            <p:ph idx="1"/>
          </p:nvPr>
        </p:nvSpPr>
        <p:spPr>
          <a:xfrm>
            <a:off x="838200" y="1214120"/>
            <a:ext cx="10972800" cy="4963160"/>
          </a:xfrm>
        </p:spPr>
        <p:txBody>
          <a:bodyPr>
            <a:normAutofit fontScale="97500"/>
          </a:bodyPr>
          <a:lstStyle/>
          <a:p>
            <a:r>
              <a:rPr lang="en-US" altLang="zh-CN" dirty="0"/>
              <a:t>RAID+</a:t>
            </a:r>
            <a:r>
              <a:rPr lang="zh-CN" altLang="en-US" dirty="0"/>
              <a:t>：</a:t>
            </a:r>
            <a:r>
              <a:rPr lang="en-US" altLang="zh-CN" dirty="0"/>
              <a:t>spreading both normal I/O and reconstruction workloads to a larger disk pool in a balanced manner. </a:t>
            </a:r>
          </a:p>
          <a:p>
            <a:endParaRPr lang="en-US" dirty="0"/>
          </a:p>
          <a:p>
            <a:r>
              <a:rPr lang="en-US" altLang="zh-CN" dirty="0"/>
              <a:t>Mapping table: 0.0084% of storage capacity </a:t>
            </a:r>
            <a:endParaRPr lang="en-US" dirty="0"/>
          </a:p>
          <a:p>
            <a:endParaRPr lang="en-US" dirty="0"/>
          </a:p>
          <a:p>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9" name="图片 8"/>
          <p:cNvPicPr>
            <a:picLocks noChangeAspect="1"/>
          </p:cNvPicPr>
          <p:nvPr/>
        </p:nvPicPr>
        <p:blipFill>
          <a:blip r:embed="rId3"/>
          <a:stretch>
            <a:fillRect/>
          </a:stretch>
        </p:blipFill>
        <p:spPr>
          <a:xfrm>
            <a:off x="5184979" y="3042304"/>
            <a:ext cx="6274122" cy="2895749"/>
          </a:xfrm>
          <a:prstGeom prst="rect">
            <a:avLst/>
          </a:prstGeom>
        </p:spPr>
      </p:pic>
    </p:spTree>
    <p:extLst>
      <p:ext uri="{BB962C8B-B14F-4D97-AF65-F5344CB8AC3E}">
        <p14:creationId xmlns:p14="http://schemas.microsoft.com/office/powerpoint/2010/main" val="19870733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116302" y="1999553"/>
            <a:ext cx="9779503" cy="3441877"/>
          </a:xfrm>
          <a:prstGeom prst="rect">
            <a:avLst/>
          </a:prstGeom>
        </p:spPr>
      </p:pic>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20"/>
            <a:ext cx="10972800" cy="555403"/>
          </a:xfrm>
        </p:spPr>
        <p:txBody>
          <a:bodyPr>
            <a:normAutofit fontScale="90000"/>
          </a:bodyPr>
          <a:lstStyle/>
          <a:p>
            <a:r>
              <a:rPr lang="en-US" dirty="0"/>
              <a:t>avoids the dependency brought by the </a:t>
            </a:r>
            <a:r>
              <a:rPr lang="en-US" dirty="0">
                <a:solidFill>
                  <a:srgbClr val="FF0000"/>
                </a:solidFill>
              </a:rPr>
              <a:t>read-compute-write</a:t>
            </a:r>
            <a:r>
              <a:rPr lang="en-US" dirty="0"/>
              <a:t> process</a:t>
            </a:r>
          </a:p>
          <a:p>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sp>
        <p:nvSpPr>
          <p:cNvPr id="7" name="矩形 6"/>
          <p:cNvSpPr/>
          <p:nvPr/>
        </p:nvSpPr>
        <p:spPr>
          <a:xfrm>
            <a:off x="3312821" y="3627620"/>
            <a:ext cx="1941226" cy="1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70746" y="2386937"/>
            <a:ext cx="577122" cy="548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立方体 5"/>
          <p:cNvSpPr/>
          <p:nvPr/>
        </p:nvSpPr>
        <p:spPr>
          <a:xfrm>
            <a:off x="4975480" y="3136994"/>
            <a:ext cx="344775" cy="314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5</a:t>
            </a:r>
            <a:endParaRPr lang="zh-CN" altLang="en-US" sz="1600" dirty="0"/>
          </a:p>
        </p:txBody>
      </p:sp>
      <p:cxnSp>
        <p:nvCxnSpPr>
          <p:cNvPr id="13" name="直接箭头连接符 12"/>
          <p:cNvCxnSpPr/>
          <p:nvPr/>
        </p:nvCxnSpPr>
        <p:spPr>
          <a:xfrm flipH="1" flipV="1">
            <a:off x="4197246" y="2935409"/>
            <a:ext cx="662061" cy="35898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5" name="右箭头 14"/>
          <p:cNvSpPr/>
          <p:nvPr/>
        </p:nvSpPr>
        <p:spPr>
          <a:xfrm>
            <a:off x="5254047" y="2634096"/>
            <a:ext cx="472196" cy="169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flipH="1">
            <a:off x="5239050" y="2458263"/>
            <a:ext cx="434726" cy="13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立方体 16"/>
          <p:cNvSpPr/>
          <p:nvPr/>
        </p:nvSpPr>
        <p:spPr>
          <a:xfrm>
            <a:off x="5832422" y="2386937"/>
            <a:ext cx="440962" cy="386119"/>
          </a:xfrm>
          <a:prstGeom prst="cub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200" dirty="0"/>
              <a:t>21</a:t>
            </a:r>
            <a:endParaRPr lang="zh-CN" altLang="en-US" sz="1200" dirty="0"/>
          </a:p>
        </p:txBody>
      </p:sp>
      <p:cxnSp>
        <p:nvCxnSpPr>
          <p:cNvPr id="18" name="直接箭头连接符 17"/>
          <p:cNvCxnSpPr/>
          <p:nvPr/>
        </p:nvCxnSpPr>
        <p:spPr>
          <a:xfrm flipV="1">
            <a:off x="5382713" y="2821293"/>
            <a:ext cx="449709" cy="339149"/>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45234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0" nodeType="clickEffect">
                                  <p:stCondLst>
                                    <p:cond delay="0"/>
                                  </p:stCondLst>
                                  <p:childTnLst>
                                    <p:animEffect transition="out" filter="wipe(down)">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6"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116302" y="1999553"/>
            <a:ext cx="9779503" cy="3441877"/>
          </a:xfrm>
          <a:prstGeom prst="rect">
            <a:avLst/>
          </a:prstGeom>
        </p:spPr>
      </p:pic>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20"/>
            <a:ext cx="10972800" cy="555403"/>
          </a:xfrm>
        </p:spPr>
        <p:txBody>
          <a:bodyPr>
            <a:normAutofit fontScale="97500"/>
          </a:bodyPr>
          <a:lstStyle/>
          <a:p>
            <a:r>
              <a:rPr lang="en-US" altLang="zh-CN" dirty="0" err="1"/>
              <a:t>FusionRAID</a:t>
            </a:r>
            <a:r>
              <a:rPr lang="en-US" altLang="zh-CN" dirty="0"/>
              <a:t> performs its two-phase writes </a:t>
            </a:r>
            <a:r>
              <a:rPr lang="en-US" altLang="zh-CN" i="1" dirty="0"/>
              <a:t>selectively.</a:t>
            </a:r>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8" name="图片 7"/>
          <p:cNvPicPr>
            <a:picLocks noChangeAspect="1"/>
          </p:cNvPicPr>
          <p:nvPr/>
        </p:nvPicPr>
        <p:blipFill>
          <a:blip r:embed="rId4"/>
          <a:stretch>
            <a:fillRect/>
          </a:stretch>
        </p:blipFill>
        <p:spPr>
          <a:xfrm>
            <a:off x="3432132" y="3984266"/>
            <a:ext cx="1670136" cy="1276416"/>
          </a:xfrm>
          <a:prstGeom prst="rect">
            <a:avLst/>
          </a:prstGeom>
        </p:spPr>
      </p:pic>
      <p:pic>
        <p:nvPicPr>
          <p:cNvPr id="11" name="图片 10"/>
          <p:cNvPicPr>
            <a:picLocks noChangeAspect="1"/>
          </p:cNvPicPr>
          <p:nvPr/>
        </p:nvPicPr>
        <p:blipFill>
          <a:blip r:embed="rId5"/>
          <a:stretch>
            <a:fillRect/>
          </a:stretch>
        </p:blipFill>
        <p:spPr>
          <a:xfrm>
            <a:off x="5816943" y="3367480"/>
            <a:ext cx="4845299" cy="1936850"/>
          </a:xfrm>
          <a:prstGeom prst="rect">
            <a:avLst/>
          </a:prstGeom>
        </p:spPr>
      </p:pic>
      <p:pic>
        <p:nvPicPr>
          <p:cNvPr id="12" name="图片 11"/>
          <p:cNvPicPr>
            <a:picLocks noChangeAspect="1"/>
          </p:cNvPicPr>
          <p:nvPr/>
        </p:nvPicPr>
        <p:blipFill>
          <a:blip r:embed="rId6"/>
          <a:stretch>
            <a:fillRect/>
          </a:stretch>
        </p:blipFill>
        <p:spPr>
          <a:xfrm>
            <a:off x="947651" y="4370832"/>
            <a:ext cx="2336920" cy="933498"/>
          </a:xfrm>
          <a:prstGeom prst="rect">
            <a:avLst/>
          </a:prstGeom>
        </p:spPr>
      </p:pic>
      <p:sp>
        <p:nvSpPr>
          <p:cNvPr id="18" name="立方体 17"/>
          <p:cNvSpPr/>
          <p:nvPr/>
        </p:nvSpPr>
        <p:spPr>
          <a:xfrm>
            <a:off x="4975480" y="3136994"/>
            <a:ext cx="344775" cy="31479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cxnSp>
        <p:nvCxnSpPr>
          <p:cNvPr id="19" name="直接箭头连接符 18"/>
          <p:cNvCxnSpPr/>
          <p:nvPr/>
        </p:nvCxnSpPr>
        <p:spPr>
          <a:xfrm flipH="1">
            <a:off x="4489554" y="3222885"/>
            <a:ext cx="269824" cy="382249"/>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pic>
        <p:nvPicPr>
          <p:cNvPr id="21" name="图片 20"/>
          <p:cNvPicPr>
            <a:picLocks noChangeAspect="1"/>
          </p:cNvPicPr>
          <p:nvPr/>
        </p:nvPicPr>
        <p:blipFill>
          <a:blip r:embed="rId7"/>
          <a:stretch>
            <a:fillRect/>
          </a:stretch>
        </p:blipFill>
        <p:spPr>
          <a:xfrm>
            <a:off x="4653712" y="3984266"/>
            <a:ext cx="540380" cy="1320064"/>
          </a:xfrm>
          <a:prstGeom prst="rect">
            <a:avLst/>
          </a:prstGeom>
        </p:spPr>
      </p:pic>
    </p:spTree>
    <p:extLst>
      <p:ext uri="{BB962C8B-B14F-4D97-AF65-F5344CB8AC3E}">
        <p14:creationId xmlns:p14="http://schemas.microsoft.com/office/powerpoint/2010/main" val="4062544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20"/>
            <a:ext cx="10972800" cy="555403"/>
          </a:xfrm>
        </p:spPr>
        <p:txBody>
          <a:bodyPr>
            <a:normAutofit fontScale="97500"/>
          </a:bodyPr>
          <a:lstStyle/>
          <a:p>
            <a:r>
              <a:rPr lang="en-US" altLang="zh-CN" dirty="0"/>
              <a:t>RAID stripes: </a:t>
            </a:r>
            <a:r>
              <a:rPr lang="en-US" dirty="0"/>
              <a:t>more space efficient</a:t>
            </a:r>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6" name="图片 5"/>
          <p:cNvPicPr>
            <a:picLocks noChangeAspect="1"/>
          </p:cNvPicPr>
          <p:nvPr/>
        </p:nvPicPr>
        <p:blipFill>
          <a:blip r:embed="rId3"/>
          <a:stretch>
            <a:fillRect/>
          </a:stretch>
        </p:blipFill>
        <p:spPr>
          <a:xfrm>
            <a:off x="3313765" y="2082107"/>
            <a:ext cx="1936850" cy="3359323"/>
          </a:xfrm>
          <a:prstGeom prst="rect">
            <a:avLst/>
          </a:prstGeom>
        </p:spPr>
      </p:pic>
      <p:sp>
        <p:nvSpPr>
          <p:cNvPr id="7" name="立方体 6"/>
          <p:cNvSpPr/>
          <p:nvPr/>
        </p:nvSpPr>
        <p:spPr>
          <a:xfrm>
            <a:off x="3581400" y="4077325"/>
            <a:ext cx="1095533" cy="397239"/>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立方体 15"/>
          <p:cNvSpPr/>
          <p:nvPr/>
        </p:nvSpPr>
        <p:spPr>
          <a:xfrm>
            <a:off x="3581400" y="4759377"/>
            <a:ext cx="1095533" cy="397239"/>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立方体 16"/>
          <p:cNvSpPr/>
          <p:nvPr/>
        </p:nvSpPr>
        <p:spPr>
          <a:xfrm>
            <a:off x="3581400" y="2461372"/>
            <a:ext cx="1297898" cy="397239"/>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左弧形箭头 9"/>
          <p:cNvSpPr/>
          <p:nvPr/>
        </p:nvSpPr>
        <p:spPr>
          <a:xfrm flipH="1" flipV="1">
            <a:off x="5044190" y="2684441"/>
            <a:ext cx="573682" cy="19025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959010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116302" y="2074503"/>
            <a:ext cx="9779503" cy="3441877"/>
          </a:xfrm>
          <a:prstGeom prst="rect">
            <a:avLst/>
          </a:prstGeom>
        </p:spPr>
      </p:pic>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19"/>
            <a:ext cx="10972800" cy="1862895"/>
          </a:xfrm>
        </p:spPr>
        <p:txBody>
          <a:bodyPr>
            <a:normAutofit fontScale="97500"/>
          </a:bodyPr>
          <a:lstStyle/>
          <a:p>
            <a:r>
              <a:rPr lang="en-US" altLang="zh-CN" dirty="0"/>
              <a:t>The replicated blocks already </a:t>
            </a:r>
            <a:r>
              <a:rPr lang="en-US" altLang="zh-CN" i="1" dirty="0"/>
              <a:t>form two valid stripes </a:t>
            </a:r>
            <a:r>
              <a:rPr lang="en-US" altLang="zh-CN" dirty="0"/>
              <a:t>according to </a:t>
            </a:r>
            <a:r>
              <a:rPr lang="en-US" altLang="zh-CN" dirty="0" err="1"/>
              <a:t>FusionRAID’s</a:t>
            </a:r>
            <a:r>
              <a:rPr lang="en-US" altLang="zh-CN" dirty="0"/>
              <a:t> MOLS-based template. </a:t>
            </a:r>
            <a:br>
              <a:rPr lang="en-US" altLang="zh-CN" dirty="0"/>
            </a:br>
            <a:br>
              <a:rPr lang="en-US" altLang="zh-CN" dirty="0"/>
            </a:b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8" name="图片 7"/>
          <p:cNvPicPr>
            <a:picLocks noChangeAspect="1"/>
          </p:cNvPicPr>
          <p:nvPr/>
        </p:nvPicPr>
        <p:blipFill>
          <a:blip r:embed="rId4"/>
          <a:stretch>
            <a:fillRect/>
          </a:stretch>
        </p:blipFill>
        <p:spPr>
          <a:xfrm>
            <a:off x="3432132" y="4074206"/>
            <a:ext cx="1670136" cy="1276416"/>
          </a:xfrm>
          <a:prstGeom prst="rect">
            <a:avLst/>
          </a:prstGeom>
        </p:spPr>
      </p:pic>
      <p:pic>
        <p:nvPicPr>
          <p:cNvPr id="11" name="图片 10"/>
          <p:cNvPicPr>
            <a:picLocks noChangeAspect="1"/>
          </p:cNvPicPr>
          <p:nvPr/>
        </p:nvPicPr>
        <p:blipFill>
          <a:blip r:embed="rId5"/>
          <a:stretch>
            <a:fillRect/>
          </a:stretch>
        </p:blipFill>
        <p:spPr>
          <a:xfrm>
            <a:off x="5824438" y="3442430"/>
            <a:ext cx="4845299" cy="1936850"/>
          </a:xfrm>
          <a:prstGeom prst="rect">
            <a:avLst/>
          </a:prstGeom>
        </p:spPr>
      </p:pic>
      <p:pic>
        <p:nvPicPr>
          <p:cNvPr id="12" name="图片 11"/>
          <p:cNvPicPr>
            <a:picLocks noChangeAspect="1"/>
          </p:cNvPicPr>
          <p:nvPr/>
        </p:nvPicPr>
        <p:blipFill>
          <a:blip r:embed="rId6"/>
          <a:stretch>
            <a:fillRect/>
          </a:stretch>
        </p:blipFill>
        <p:spPr>
          <a:xfrm>
            <a:off x="947651" y="4370832"/>
            <a:ext cx="2336920" cy="933498"/>
          </a:xfrm>
          <a:prstGeom prst="rect">
            <a:avLst/>
          </a:prstGeom>
        </p:spPr>
      </p:pic>
      <p:sp>
        <p:nvSpPr>
          <p:cNvPr id="14" name="椭圆 13"/>
          <p:cNvSpPr/>
          <p:nvPr/>
        </p:nvSpPr>
        <p:spPr>
          <a:xfrm>
            <a:off x="4525146" y="4074206"/>
            <a:ext cx="577122" cy="1320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a:off x="2923638" y="3949907"/>
            <a:ext cx="1498460" cy="762507"/>
          </a:xfrm>
          <a:prstGeom prst="straightConnector1">
            <a:avLst/>
          </a:prstGeom>
          <a:ln w="28575">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675757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20"/>
            <a:ext cx="10972800" cy="1179261"/>
          </a:xfrm>
        </p:spPr>
        <p:txBody>
          <a:bodyPr>
            <a:normAutofit fontScale="97500"/>
          </a:bodyPr>
          <a:lstStyle/>
          <a:p>
            <a:r>
              <a:rPr lang="en-US" altLang="zh-CN" dirty="0"/>
              <a:t>Blocks in the same stripe need to sit on two different SSDs. </a:t>
            </a:r>
            <a:endParaRPr lang="en-US" dirty="0">
              <a:solidFill>
                <a:srgbClr val="FF0000"/>
              </a:solidFill>
            </a:endParaRPr>
          </a:p>
          <a:p>
            <a:r>
              <a:rPr lang="en-US" altLang="zh-CN" dirty="0"/>
              <a:t>The replicated blocks need to sit on two different SSDs. </a:t>
            </a:r>
          </a:p>
          <a:p>
            <a:endParaRPr 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6" name="图片 5"/>
          <p:cNvPicPr>
            <a:picLocks noChangeAspect="1"/>
          </p:cNvPicPr>
          <p:nvPr/>
        </p:nvPicPr>
        <p:blipFill>
          <a:blip r:embed="rId3"/>
          <a:stretch>
            <a:fillRect/>
          </a:stretch>
        </p:blipFill>
        <p:spPr>
          <a:xfrm>
            <a:off x="3138585" y="3989981"/>
            <a:ext cx="5315223" cy="2190863"/>
          </a:xfrm>
          <a:prstGeom prst="rect">
            <a:avLst/>
          </a:prstGeom>
        </p:spPr>
      </p:pic>
      <p:pic>
        <p:nvPicPr>
          <p:cNvPr id="7" name="图片 6"/>
          <p:cNvPicPr>
            <a:picLocks noChangeAspect="1"/>
          </p:cNvPicPr>
          <p:nvPr/>
        </p:nvPicPr>
        <p:blipFill>
          <a:blip r:embed="rId4"/>
          <a:stretch>
            <a:fillRect/>
          </a:stretch>
        </p:blipFill>
        <p:spPr>
          <a:xfrm>
            <a:off x="943830" y="2209792"/>
            <a:ext cx="1130358" cy="1339919"/>
          </a:xfrm>
          <a:prstGeom prst="rect">
            <a:avLst/>
          </a:prstGeom>
        </p:spPr>
      </p:pic>
      <p:grpSp>
        <p:nvGrpSpPr>
          <p:cNvPr id="20" name="组合 19"/>
          <p:cNvGrpSpPr/>
          <p:nvPr/>
        </p:nvGrpSpPr>
        <p:grpSpPr>
          <a:xfrm>
            <a:off x="2780675" y="2495862"/>
            <a:ext cx="1447198" cy="314794"/>
            <a:chOff x="2780675" y="2495862"/>
            <a:chExt cx="1447198" cy="314794"/>
          </a:xfrm>
        </p:grpSpPr>
        <p:sp>
          <p:nvSpPr>
            <p:cNvPr id="10" name="立方体 9"/>
            <p:cNvSpPr/>
            <p:nvPr/>
          </p:nvSpPr>
          <p:spPr>
            <a:xfrm>
              <a:off x="2780675"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16" name="立方体 15"/>
            <p:cNvSpPr/>
            <p:nvPr/>
          </p:nvSpPr>
          <p:spPr>
            <a:xfrm>
              <a:off x="3052997"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17" name="立方体 16"/>
            <p:cNvSpPr/>
            <p:nvPr/>
          </p:nvSpPr>
          <p:spPr>
            <a:xfrm>
              <a:off x="3325319"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18" name="立方体 17"/>
            <p:cNvSpPr/>
            <p:nvPr/>
          </p:nvSpPr>
          <p:spPr>
            <a:xfrm>
              <a:off x="3597641"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zh-CN" altLang="en-US" dirty="0"/>
            </a:p>
          </p:txBody>
        </p:sp>
        <p:sp>
          <p:nvSpPr>
            <p:cNvPr id="19" name="立方体 18"/>
            <p:cNvSpPr/>
            <p:nvPr/>
          </p:nvSpPr>
          <p:spPr>
            <a:xfrm>
              <a:off x="3869963" y="2495862"/>
              <a:ext cx="357910" cy="314794"/>
            </a:xfrm>
            <a:prstGeom prst="cub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P</a:t>
              </a:r>
              <a:endParaRPr lang="zh-CN" altLang="en-US" dirty="0"/>
            </a:p>
          </p:txBody>
        </p:sp>
      </p:grpSp>
      <p:grpSp>
        <p:nvGrpSpPr>
          <p:cNvPr id="21" name="组合 20"/>
          <p:cNvGrpSpPr/>
          <p:nvPr/>
        </p:nvGrpSpPr>
        <p:grpSpPr>
          <a:xfrm>
            <a:off x="2755044" y="3242921"/>
            <a:ext cx="1447198" cy="314794"/>
            <a:chOff x="2780675" y="2495862"/>
            <a:chExt cx="1447198" cy="314794"/>
          </a:xfrm>
        </p:grpSpPr>
        <p:sp>
          <p:nvSpPr>
            <p:cNvPr id="22" name="立方体 21"/>
            <p:cNvSpPr/>
            <p:nvPr/>
          </p:nvSpPr>
          <p:spPr>
            <a:xfrm>
              <a:off x="2780675"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A</a:t>
              </a:r>
              <a:endParaRPr lang="zh-CN" altLang="en-US" dirty="0"/>
            </a:p>
          </p:txBody>
        </p:sp>
        <p:sp>
          <p:nvSpPr>
            <p:cNvPr id="23" name="立方体 22"/>
            <p:cNvSpPr/>
            <p:nvPr/>
          </p:nvSpPr>
          <p:spPr>
            <a:xfrm>
              <a:off x="3052997"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B</a:t>
              </a:r>
              <a:endParaRPr lang="zh-CN" altLang="en-US" dirty="0"/>
            </a:p>
          </p:txBody>
        </p:sp>
        <p:sp>
          <p:nvSpPr>
            <p:cNvPr id="24" name="立方体 23"/>
            <p:cNvSpPr/>
            <p:nvPr/>
          </p:nvSpPr>
          <p:spPr>
            <a:xfrm>
              <a:off x="3325319"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C</a:t>
              </a:r>
              <a:endParaRPr lang="zh-CN" altLang="en-US" dirty="0"/>
            </a:p>
          </p:txBody>
        </p:sp>
        <p:sp>
          <p:nvSpPr>
            <p:cNvPr id="25" name="立方体 24"/>
            <p:cNvSpPr/>
            <p:nvPr/>
          </p:nvSpPr>
          <p:spPr>
            <a:xfrm>
              <a:off x="3597641"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a:t>
              </a:r>
              <a:endParaRPr lang="zh-CN" altLang="en-US" dirty="0"/>
            </a:p>
          </p:txBody>
        </p:sp>
        <p:sp>
          <p:nvSpPr>
            <p:cNvPr id="26" name="立方体 25"/>
            <p:cNvSpPr/>
            <p:nvPr/>
          </p:nvSpPr>
          <p:spPr>
            <a:xfrm>
              <a:off x="3869963" y="2495862"/>
              <a:ext cx="357910" cy="314794"/>
            </a:xfrm>
            <a:prstGeom prst="cub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a:t>P</a:t>
              </a:r>
              <a:endParaRPr lang="zh-CN" altLang="en-US" dirty="0"/>
            </a:p>
          </p:txBody>
        </p:sp>
      </p:grpSp>
      <p:cxnSp>
        <p:nvCxnSpPr>
          <p:cNvPr id="27" name="直接箭头连接符 26"/>
          <p:cNvCxnSpPr/>
          <p:nvPr/>
        </p:nvCxnSpPr>
        <p:spPr>
          <a:xfrm>
            <a:off x="2077946" y="2630739"/>
            <a:ext cx="677098" cy="29593"/>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9" name="直接箭头连接符 28"/>
          <p:cNvCxnSpPr/>
          <p:nvPr/>
        </p:nvCxnSpPr>
        <p:spPr>
          <a:xfrm>
            <a:off x="2103577" y="3044191"/>
            <a:ext cx="529949" cy="311738"/>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1" name="直接箭头连接符 30"/>
          <p:cNvCxnSpPr/>
          <p:nvPr/>
        </p:nvCxnSpPr>
        <p:spPr>
          <a:xfrm>
            <a:off x="3873885" y="3619056"/>
            <a:ext cx="353988" cy="370925"/>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3" name="直接箭头连接符 32"/>
          <p:cNvCxnSpPr/>
          <p:nvPr/>
        </p:nvCxnSpPr>
        <p:spPr>
          <a:xfrm>
            <a:off x="4326088" y="2829135"/>
            <a:ext cx="1205282" cy="1160846"/>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5" name="上下箭头 34"/>
          <p:cNvSpPr/>
          <p:nvPr/>
        </p:nvSpPr>
        <p:spPr>
          <a:xfrm>
            <a:off x="2829067" y="2778306"/>
            <a:ext cx="185933" cy="464615"/>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932555" y="2825647"/>
            <a:ext cx="370276"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430025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17"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18" name="内容占位符 2"/>
          <p:cNvSpPr txBox="1">
            <a:spLocks noGrp="1"/>
          </p:cNvSpPr>
          <p:nvPr>
            <p:ph type="body" idx="1"/>
          </p:nvPr>
        </p:nvSpPr>
        <p:spPr>
          <a:xfrm>
            <a:off x="838200" y="1213836"/>
            <a:ext cx="10515600" cy="4963127"/>
          </a:xfrm>
          <a:prstGeom prst="rect">
            <a:avLst/>
          </a:prstGeom>
        </p:spPr>
        <p:txBody>
          <a:bodyPr/>
          <a:lstStyle/>
          <a:p>
            <a:r>
              <a:rPr dirty="0"/>
              <a:t>Background</a:t>
            </a:r>
            <a:endParaRPr lang="en-US" dirty="0"/>
          </a:p>
          <a:p>
            <a:r>
              <a:rPr lang="en-US" altLang="zh-CN" dirty="0"/>
              <a:t>Motivation </a:t>
            </a:r>
          </a:p>
          <a:p>
            <a:r>
              <a:rPr dirty="0"/>
              <a:t>Design</a:t>
            </a:r>
          </a:p>
          <a:p>
            <a:r>
              <a:rPr dirty="0"/>
              <a:t>Evaluation</a:t>
            </a:r>
          </a:p>
          <a:p>
            <a:r>
              <a:rPr dirty="0"/>
              <a:t>Conclusion</a:t>
            </a:r>
          </a:p>
        </p:txBody>
      </p:sp>
      <p:sp>
        <p:nvSpPr>
          <p:cNvPr id="119"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Two-phase Write Operations</a:t>
            </a:r>
            <a:endParaRPr lang="en-US" dirty="0"/>
          </a:p>
        </p:txBody>
      </p:sp>
      <p:sp>
        <p:nvSpPr>
          <p:cNvPr id="3" name="内容占位符 2"/>
          <p:cNvSpPr>
            <a:spLocks noGrp="1"/>
          </p:cNvSpPr>
          <p:nvPr>
            <p:ph idx="1"/>
          </p:nvPr>
        </p:nvSpPr>
        <p:spPr>
          <a:xfrm>
            <a:off x="838200" y="1214120"/>
            <a:ext cx="10972800" cy="555403"/>
          </a:xfrm>
        </p:spPr>
        <p:txBody>
          <a:bodyPr>
            <a:normAutofit fontScale="82500" lnSpcReduction="10000"/>
          </a:bodyPr>
          <a:lstStyle/>
          <a:p>
            <a:r>
              <a:rPr lang="en-US" altLang="zh-CN" dirty="0"/>
              <a:t>Solution: selecting a pair of stripes with the fewest common disk IDs.</a:t>
            </a:r>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7" name="图片 6"/>
          <p:cNvPicPr>
            <a:picLocks noChangeAspect="1"/>
          </p:cNvPicPr>
          <p:nvPr/>
        </p:nvPicPr>
        <p:blipFill>
          <a:blip r:embed="rId3"/>
          <a:stretch>
            <a:fillRect/>
          </a:stretch>
        </p:blipFill>
        <p:spPr>
          <a:xfrm>
            <a:off x="943829" y="2209792"/>
            <a:ext cx="1484577" cy="1759808"/>
          </a:xfrm>
          <a:prstGeom prst="rect">
            <a:avLst/>
          </a:prstGeom>
        </p:spPr>
      </p:pic>
      <p:sp>
        <p:nvSpPr>
          <p:cNvPr id="12" name="右箭头 11"/>
          <p:cNvSpPr/>
          <p:nvPr/>
        </p:nvSpPr>
        <p:spPr>
          <a:xfrm>
            <a:off x="2608288" y="2990537"/>
            <a:ext cx="891915" cy="297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立方体 29"/>
          <p:cNvSpPr/>
          <p:nvPr/>
        </p:nvSpPr>
        <p:spPr>
          <a:xfrm>
            <a:off x="4029856" y="1982790"/>
            <a:ext cx="1095533" cy="397239"/>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3,5,7,8,9</a:t>
            </a:r>
            <a:endParaRPr lang="zh-CN" altLang="en-US" dirty="0"/>
          </a:p>
        </p:txBody>
      </p:sp>
      <p:sp>
        <p:nvSpPr>
          <p:cNvPr id="32" name="立方体 31"/>
          <p:cNvSpPr/>
          <p:nvPr/>
        </p:nvSpPr>
        <p:spPr>
          <a:xfrm>
            <a:off x="4029855" y="2742145"/>
            <a:ext cx="1095533" cy="397239"/>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2,3,5,7,9</a:t>
            </a:r>
            <a:endParaRPr lang="zh-CN" altLang="en-US" dirty="0"/>
          </a:p>
        </p:txBody>
      </p:sp>
      <p:sp>
        <p:nvSpPr>
          <p:cNvPr id="34" name="立方体 33"/>
          <p:cNvSpPr/>
          <p:nvPr/>
        </p:nvSpPr>
        <p:spPr>
          <a:xfrm>
            <a:off x="4029854" y="3591272"/>
            <a:ext cx="1095533" cy="397239"/>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1,2,3,7,8</a:t>
            </a:r>
            <a:endParaRPr lang="zh-CN" altLang="en-US" dirty="0"/>
          </a:p>
        </p:txBody>
      </p:sp>
      <p:sp>
        <p:nvSpPr>
          <p:cNvPr id="37" name="立方体 36"/>
          <p:cNvSpPr/>
          <p:nvPr/>
        </p:nvSpPr>
        <p:spPr>
          <a:xfrm>
            <a:off x="4038600" y="4440399"/>
            <a:ext cx="1095533" cy="397239"/>
          </a:xfrm>
          <a:prstGeom prst="cub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1,4,5,6,9</a:t>
            </a:r>
            <a:endParaRPr lang="zh-CN" altLang="en-US" dirty="0"/>
          </a:p>
        </p:txBody>
      </p:sp>
      <p:sp>
        <p:nvSpPr>
          <p:cNvPr id="38" name="右箭头 37"/>
          <p:cNvSpPr/>
          <p:nvPr/>
        </p:nvSpPr>
        <p:spPr>
          <a:xfrm>
            <a:off x="5987320" y="2990537"/>
            <a:ext cx="891915" cy="297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stretch>
            <a:fillRect/>
          </a:stretch>
        </p:blipFill>
        <p:spPr>
          <a:xfrm>
            <a:off x="5154118" y="3566354"/>
            <a:ext cx="575064" cy="422157"/>
          </a:xfrm>
          <a:prstGeom prst="rect">
            <a:avLst/>
          </a:prstGeom>
        </p:spPr>
      </p:pic>
      <p:pic>
        <p:nvPicPr>
          <p:cNvPr id="39" name="图片 38"/>
          <p:cNvPicPr>
            <a:picLocks noChangeAspect="1"/>
          </p:cNvPicPr>
          <p:nvPr/>
        </p:nvPicPr>
        <p:blipFill>
          <a:blip r:embed="rId4"/>
          <a:stretch>
            <a:fillRect/>
          </a:stretch>
        </p:blipFill>
        <p:spPr>
          <a:xfrm>
            <a:off x="5154118" y="4440399"/>
            <a:ext cx="575064" cy="422157"/>
          </a:xfrm>
          <a:prstGeom prst="rect">
            <a:avLst/>
          </a:prstGeom>
        </p:spPr>
      </p:pic>
      <p:grpSp>
        <p:nvGrpSpPr>
          <p:cNvPr id="40" name="组合 39"/>
          <p:cNvGrpSpPr/>
          <p:nvPr/>
        </p:nvGrpSpPr>
        <p:grpSpPr>
          <a:xfrm>
            <a:off x="8368211" y="2181411"/>
            <a:ext cx="902554" cy="314794"/>
            <a:chOff x="2780675" y="2495862"/>
            <a:chExt cx="902554" cy="314794"/>
          </a:xfrm>
        </p:grpSpPr>
        <p:sp>
          <p:nvSpPr>
            <p:cNvPr id="41" name="立方体 40"/>
            <p:cNvSpPr/>
            <p:nvPr/>
          </p:nvSpPr>
          <p:spPr>
            <a:xfrm>
              <a:off x="2780675"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A</a:t>
              </a:r>
              <a:endParaRPr lang="zh-CN" altLang="en-US" dirty="0"/>
            </a:p>
          </p:txBody>
        </p:sp>
        <p:sp>
          <p:nvSpPr>
            <p:cNvPr id="42" name="立方体 41"/>
            <p:cNvSpPr/>
            <p:nvPr/>
          </p:nvSpPr>
          <p:spPr>
            <a:xfrm>
              <a:off x="3052997"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B</a:t>
              </a:r>
              <a:endParaRPr lang="zh-CN" altLang="en-US" dirty="0"/>
            </a:p>
          </p:txBody>
        </p:sp>
        <p:sp>
          <p:nvSpPr>
            <p:cNvPr id="43" name="立方体 42"/>
            <p:cNvSpPr/>
            <p:nvPr/>
          </p:nvSpPr>
          <p:spPr>
            <a:xfrm>
              <a:off x="3325319" y="2495862"/>
              <a:ext cx="357910" cy="314794"/>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C</a:t>
              </a:r>
              <a:endParaRPr lang="zh-CN" altLang="en-US" dirty="0"/>
            </a:p>
          </p:txBody>
        </p:sp>
      </p:grpSp>
      <p:grpSp>
        <p:nvGrpSpPr>
          <p:cNvPr id="46" name="组合 45"/>
          <p:cNvGrpSpPr/>
          <p:nvPr/>
        </p:nvGrpSpPr>
        <p:grpSpPr>
          <a:xfrm>
            <a:off x="8358866" y="3855785"/>
            <a:ext cx="902554" cy="314794"/>
            <a:chOff x="2780675" y="2495862"/>
            <a:chExt cx="902554" cy="314794"/>
          </a:xfrm>
        </p:grpSpPr>
        <p:sp>
          <p:nvSpPr>
            <p:cNvPr id="47" name="立方体 46"/>
            <p:cNvSpPr/>
            <p:nvPr/>
          </p:nvSpPr>
          <p:spPr>
            <a:xfrm>
              <a:off x="2780675"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a:t>
              </a:r>
              <a:endParaRPr lang="zh-CN" altLang="en-US" dirty="0"/>
            </a:p>
          </p:txBody>
        </p:sp>
        <p:sp>
          <p:nvSpPr>
            <p:cNvPr id="48" name="立方体 47"/>
            <p:cNvSpPr/>
            <p:nvPr/>
          </p:nvSpPr>
          <p:spPr>
            <a:xfrm>
              <a:off x="3052997"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t>
              </a:r>
              <a:endParaRPr lang="zh-CN" altLang="en-US" dirty="0"/>
            </a:p>
          </p:txBody>
        </p:sp>
        <p:sp>
          <p:nvSpPr>
            <p:cNvPr id="49" name="立方体 48"/>
            <p:cNvSpPr/>
            <p:nvPr/>
          </p:nvSpPr>
          <p:spPr>
            <a:xfrm>
              <a:off x="3325319" y="2495862"/>
              <a:ext cx="357910" cy="3147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grpSp>
      <p:pic>
        <p:nvPicPr>
          <p:cNvPr id="14" name="图片 13"/>
          <p:cNvPicPr>
            <a:picLocks noChangeAspect="1"/>
          </p:cNvPicPr>
          <p:nvPr/>
        </p:nvPicPr>
        <p:blipFill>
          <a:blip r:embed="rId5"/>
          <a:stretch>
            <a:fillRect/>
          </a:stretch>
        </p:blipFill>
        <p:spPr>
          <a:xfrm>
            <a:off x="8194161" y="2941312"/>
            <a:ext cx="1231963" cy="444523"/>
          </a:xfrm>
          <a:prstGeom prst="rect">
            <a:avLst/>
          </a:prstGeom>
        </p:spPr>
      </p:pic>
      <p:cxnSp>
        <p:nvCxnSpPr>
          <p:cNvPr id="53" name="直接箭头连接符 52"/>
          <p:cNvCxnSpPr/>
          <p:nvPr/>
        </p:nvCxnSpPr>
        <p:spPr>
          <a:xfrm flipH="1">
            <a:off x="8431967" y="2516676"/>
            <a:ext cx="48972" cy="448759"/>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54" name="直接箭头连接符 53"/>
          <p:cNvCxnSpPr>
            <a:endCxn id="14" idx="0"/>
          </p:cNvCxnSpPr>
          <p:nvPr/>
        </p:nvCxnSpPr>
        <p:spPr>
          <a:xfrm>
            <a:off x="8810142" y="2516676"/>
            <a:ext cx="1" cy="424636"/>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55" name="直接箭头连接符 54"/>
          <p:cNvCxnSpPr/>
          <p:nvPr/>
        </p:nvCxnSpPr>
        <p:spPr>
          <a:xfrm>
            <a:off x="9118132" y="2528737"/>
            <a:ext cx="143288" cy="412575"/>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57" name="直接箭头连接符 56"/>
          <p:cNvCxnSpPr>
            <a:stCxn id="49" idx="0"/>
          </p:cNvCxnSpPr>
          <p:nvPr/>
        </p:nvCxnSpPr>
        <p:spPr>
          <a:xfrm flipV="1">
            <a:off x="9121814" y="3385835"/>
            <a:ext cx="139606" cy="469950"/>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61" name="直接箭头连接符 60"/>
          <p:cNvCxnSpPr>
            <a:endCxn id="14" idx="2"/>
          </p:cNvCxnSpPr>
          <p:nvPr/>
        </p:nvCxnSpPr>
        <p:spPr>
          <a:xfrm flipH="1" flipV="1">
            <a:off x="8810143" y="3385835"/>
            <a:ext cx="32778" cy="469950"/>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63" name="直接箭头连接符 62"/>
          <p:cNvCxnSpPr/>
          <p:nvPr/>
        </p:nvCxnSpPr>
        <p:spPr>
          <a:xfrm flipH="1" flipV="1">
            <a:off x="8456453" y="3385835"/>
            <a:ext cx="90713" cy="469950"/>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66" name="直接箭头连接符 65"/>
          <p:cNvCxnSpPr/>
          <p:nvPr/>
        </p:nvCxnSpPr>
        <p:spPr>
          <a:xfrm flipH="1" flipV="1">
            <a:off x="8525008" y="3411262"/>
            <a:ext cx="600053" cy="447092"/>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67" name="直接箭头连接符 66"/>
          <p:cNvCxnSpPr/>
          <p:nvPr/>
        </p:nvCxnSpPr>
        <p:spPr>
          <a:xfrm flipV="1">
            <a:off x="8846168" y="3395272"/>
            <a:ext cx="329664" cy="463082"/>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68" name="直接箭头连接符 67"/>
          <p:cNvCxnSpPr>
            <a:endCxn id="14" idx="2"/>
          </p:cNvCxnSpPr>
          <p:nvPr/>
        </p:nvCxnSpPr>
        <p:spPr>
          <a:xfrm flipV="1">
            <a:off x="8550414" y="3385835"/>
            <a:ext cx="259729" cy="472520"/>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6" name="圆角矩形 5"/>
          <p:cNvSpPr/>
          <p:nvPr/>
        </p:nvSpPr>
        <p:spPr>
          <a:xfrm>
            <a:off x="7850455" y="5184647"/>
            <a:ext cx="2482709" cy="10092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cycles through the common disk IDs list </a:t>
            </a:r>
            <a:endParaRPr lang="zh-CN" altLang="en-US" dirty="0"/>
          </a:p>
        </p:txBody>
      </p:sp>
      <p:sp>
        <p:nvSpPr>
          <p:cNvPr id="8" name="下箭头 7"/>
          <p:cNvSpPr/>
          <p:nvPr/>
        </p:nvSpPr>
        <p:spPr>
          <a:xfrm rot="19561281" flipV="1">
            <a:off x="9091809" y="4440398"/>
            <a:ext cx="501896" cy="6715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7380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par>
                                <p:cTn id="22" presetID="22" presetClass="entr" presetSubtype="4"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down)">
                                      <p:cBhvr>
                                        <p:cTn id="24" dur="500"/>
                                        <p:tgtEl>
                                          <p:spTgt spid="61"/>
                                        </p:tgtEl>
                                      </p:cBhvr>
                                    </p:animEffect>
                                  </p:childTnLst>
                                </p:cTn>
                              </p:par>
                              <p:par>
                                <p:cTn id="25" presetID="2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down)">
                                      <p:cBhvr>
                                        <p:cTn id="33" dur="500"/>
                                        <p:tgtEl>
                                          <p:spTgt spid="54"/>
                                        </p:tgtEl>
                                      </p:cBhvr>
                                    </p:animEffect>
                                  </p:childTnLst>
                                </p:cTn>
                              </p:par>
                              <p:par>
                                <p:cTn id="34" presetID="22" presetClass="entr" presetSubtype="4"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nodeType="clickEffect">
                                  <p:stCondLst>
                                    <p:cond delay="0"/>
                                  </p:stCondLst>
                                  <p:childTnLst>
                                    <p:animEffect transition="out" filter="wipe(down)">
                                      <p:cBhvr>
                                        <p:cTn id="46" dur="500"/>
                                        <p:tgtEl>
                                          <p:spTgt spid="63"/>
                                        </p:tgtEl>
                                      </p:cBhvr>
                                    </p:animEffect>
                                    <p:set>
                                      <p:cBhvr>
                                        <p:cTn id="47" dur="1" fill="hold">
                                          <p:stCondLst>
                                            <p:cond delay="499"/>
                                          </p:stCondLst>
                                        </p:cTn>
                                        <p:tgtEl>
                                          <p:spTgt spid="63"/>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61"/>
                                        </p:tgtEl>
                                      </p:cBhvr>
                                    </p:animEffect>
                                    <p:set>
                                      <p:cBhvr>
                                        <p:cTn id="50" dur="1" fill="hold">
                                          <p:stCondLst>
                                            <p:cond delay="499"/>
                                          </p:stCondLst>
                                        </p:cTn>
                                        <p:tgtEl>
                                          <p:spTgt spid="61"/>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57"/>
                                        </p:tgtEl>
                                      </p:cBhvr>
                                    </p:animEffect>
                                    <p:set>
                                      <p:cBhvr>
                                        <p:cTn id="53" dur="1" fill="hold">
                                          <p:stCondLst>
                                            <p:cond delay="499"/>
                                          </p:stCondLst>
                                        </p:cTn>
                                        <p:tgtEl>
                                          <p:spTgt spid="5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500"/>
                                        <p:tgtEl>
                                          <p:spTgt spid="68"/>
                                        </p:tgtEl>
                                      </p:cBhvr>
                                    </p:animEffect>
                                  </p:childTnLst>
                                </p:cTn>
                              </p:par>
                              <p:par>
                                <p:cTn id="59" presetID="22" presetClass="entr" presetSubtype="4"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down)">
                                      <p:cBhvr>
                                        <p:cTn id="61" dur="500"/>
                                        <p:tgtEl>
                                          <p:spTgt spid="67"/>
                                        </p:tgtEl>
                                      </p:cBhvr>
                                    </p:animEffect>
                                  </p:childTnLst>
                                </p:cTn>
                              </p:par>
                              <p:par>
                                <p:cTn id="62" presetID="22" presetClass="entr" presetSubtype="4"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Spike Detection &amp; Request Redirection</a:t>
            </a:r>
            <a:endParaRPr lang="en-US" dirty="0"/>
          </a:p>
        </p:txBody>
      </p:sp>
      <p:sp>
        <p:nvSpPr>
          <p:cNvPr id="3" name="内容占位符 2"/>
          <p:cNvSpPr>
            <a:spLocks noGrp="1"/>
          </p:cNvSpPr>
          <p:nvPr>
            <p:ph idx="1"/>
          </p:nvPr>
        </p:nvSpPr>
        <p:spPr>
          <a:xfrm>
            <a:off x="838200" y="1214120"/>
            <a:ext cx="10972800" cy="1326713"/>
          </a:xfrm>
        </p:spPr>
        <p:txBody>
          <a:bodyPr>
            <a:normAutofit fontScale="97500" lnSpcReduction="10000"/>
          </a:bodyPr>
          <a:lstStyle/>
          <a:p>
            <a:r>
              <a:rPr lang="en-US" altLang="zh-CN" dirty="0"/>
              <a:t>Applications suffer sudden surges in request latency when the underlying SSD devices undergo activities such as GC. </a:t>
            </a:r>
            <a:br>
              <a:rPr lang="en-US" altLang="zh-CN" dirty="0"/>
            </a:b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8" name="图片 7"/>
          <p:cNvPicPr>
            <a:picLocks noChangeAspect="1"/>
          </p:cNvPicPr>
          <p:nvPr/>
        </p:nvPicPr>
        <p:blipFill>
          <a:blip r:embed="rId3"/>
          <a:stretch>
            <a:fillRect/>
          </a:stretch>
        </p:blipFill>
        <p:spPr>
          <a:xfrm>
            <a:off x="744172" y="2723938"/>
            <a:ext cx="7106015" cy="2940201"/>
          </a:xfrm>
          <a:prstGeom prst="rect">
            <a:avLst/>
          </a:prstGeom>
        </p:spPr>
      </p:pic>
      <p:pic>
        <p:nvPicPr>
          <p:cNvPr id="9" name="图片 8"/>
          <p:cNvPicPr>
            <a:picLocks noChangeAspect="1"/>
          </p:cNvPicPr>
          <p:nvPr/>
        </p:nvPicPr>
        <p:blipFill>
          <a:blip r:embed="rId4"/>
          <a:stretch>
            <a:fillRect/>
          </a:stretch>
        </p:blipFill>
        <p:spPr>
          <a:xfrm>
            <a:off x="8153400" y="3951277"/>
            <a:ext cx="2921150" cy="1428823"/>
          </a:xfrm>
          <a:prstGeom prst="rect">
            <a:avLst/>
          </a:prstGeom>
        </p:spPr>
      </p:pic>
      <p:cxnSp>
        <p:nvCxnSpPr>
          <p:cNvPr id="28" name="直接箭头连接符 27"/>
          <p:cNvCxnSpPr/>
          <p:nvPr/>
        </p:nvCxnSpPr>
        <p:spPr>
          <a:xfrm>
            <a:off x="3904938" y="2723938"/>
            <a:ext cx="607101" cy="692211"/>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0" name="直接箭头连接符 29"/>
          <p:cNvCxnSpPr/>
          <p:nvPr/>
        </p:nvCxnSpPr>
        <p:spPr>
          <a:xfrm>
            <a:off x="4205196" y="2679107"/>
            <a:ext cx="458449" cy="737042"/>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2" name="直接箭头连接符 31"/>
          <p:cNvCxnSpPr/>
          <p:nvPr/>
        </p:nvCxnSpPr>
        <p:spPr>
          <a:xfrm flipH="1">
            <a:off x="4736892" y="1986896"/>
            <a:ext cx="614597" cy="1384126"/>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7" name="直接箭头连接符 36"/>
          <p:cNvCxnSpPr/>
          <p:nvPr/>
        </p:nvCxnSpPr>
        <p:spPr>
          <a:xfrm flipH="1">
            <a:off x="4812297" y="2678959"/>
            <a:ext cx="1109272" cy="691766"/>
          </a:xfrm>
          <a:prstGeom prst="straightConnector1">
            <a:avLst/>
          </a:prstGeom>
          <a:ln w="28575">
            <a:solidFill>
              <a:schemeClr val="tx1">
                <a:lumMod val="95000"/>
                <a:lumOff val="5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671377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Spike Detection &amp; Request Redirection</a:t>
            </a:r>
            <a:endParaRPr lang="en-US" dirty="0"/>
          </a:p>
        </p:txBody>
      </p:sp>
      <p:sp>
        <p:nvSpPr>
          <p:cNvPr id="3" name="内容占位符 2"/>
          <p:cNvSpPr>
            <a:spLocks noGrp="1"/>
          </p:cNvSpPr>
          <p:nvPr>
            <p:ph idx="1"/>
          </p:nvPr>
        </p:nvSpPr>
        <p:spPr>
          <a:xfrm>
            <a:off x="838200" y="1214120"/>
            <a:ext cx="10972800" cy="1173665"/>
          </a:xfrm>
        </p:spPr>
        <p:txBody>
          <a:bodyPr>
            <a:normAutofit fontScale="90000" lnSpcReduction="10000"/>
          </a:bodyPr>
          <a:lstStyle/>
          <a:p>
            <a:r>
              <a:rPr lang="en-US" altLang="zh-CN" dirty="0"/>
              <a:t>when latency spikes are detected: Performs constant SSD responsiveness monitoring and request diversion. </a:t>
            </a:r>
            <a:br>
              <a:rPr lang="en-US" altLang="zh-CN" dirty="0"/>
            </a:br>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6" name="图片 5"/>
          <p:cNvPicPr>
            <a:picLocks noChangeAspect="1"/>
          </p:cNvPicPr>
          <p:nvPr/>
        </p:nvPicPr>
        <p:blipFill>
          <a:blip r:embed="rId3"/>
          <a:stretch>
            <a:fillRect/>
          </a:stretch>
        </p:blipFill>
        <p:spPr>
          <a:xfrm>
            <a:off x="686242" y="2320433"/>
            <a:ext cx="7086964" cy="3321221"/>
          </a:xfrm>
          <a:prstGeom prst="rect">
            <a:avLst/>
          </a:prstGeom>
        </p:spPr>
      </p:pic>
      <p:sp>
        <p:nvSpPr>
          <p:cNvPr id="13" name="椭圆 12"/>
          <p:cNvSpPr/>
          <p:nvPr/>
        </p:nvSpPr>
        <p:spPr>
          <a:xfrm>
            <a:off x="5807439" y="3282846"/>
            <a:ext cx="577122" cy="509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4010382">
            <a:off x="6885831" y="2228772"/>
            <a:ext cx="407910" cy="1378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8068497" y="2144276"/>
            <a:ext cx="3865407" cy="1393402"/>
            <a:chOff x="8013049" y="1419404"/>
            <a:chExt cx="3865407" cy="1393402"/>
          </a:xfrm>
        </p:grpSpPr>
        <p:sp>
          <p:nvSpPr>
            <p:cNvPr id="8" name="矩形 7"/>
            <p:cNvSpPr/>
            <p:nvPr/>
          </p:nvSpPr>
          <p:spPr>
            <a:xfrm>
              <a:off x="8013049" y="1419404"/>
              <a:ext cx="3582649" cy="1393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23" name="组合 22"/>
            <p:cNvGrpSpPr/>
            <p:nvPr/>
          </p:nvGrpSpPr>
          <p:grpSpPr>
            <a:xfrm>
              <a:off x="8153400" y="1829876"/>
              <a:ext cx="3725056" cy="809020"/>
              <a:chOff x="8153400" y="1829876"/>
              <a:chExt cx="3725056" cy="809020"/>
            </a:xfrm>
          </p:grpSpPr>
          <p:sp>
            <p:nvSpPr>
              <p:cNvPr id="9" name="矩形 8"/>
              <p:cNvSpPr/>
              <p:nvPr/>
            </p:nvSpPr>
            <p:spPr>
              <a:xfrm>
                <a:off x="8153400" y="1829876"/>
                <a:ext cx="1028075" cy="679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counter</a:t>
                </a:r>
                <a:endParaRPr lang="zh-CN" altLang="en-US" dirty="0"/>
              </a:p>
            </p:txBody>
          </p:sp>
          <p:sp>
            <p:nvSpPr>
              <p:cNvPr id="11" name="矩形 10"/>
              <p:cNvSpPr/>
              <p:nvPr/>
            </p:nvSpPr>
            <p:spPr>
              <a:xfrm>
                <a:off x="9458793" y="2038662"/>
                <a:ext cx="524656" cy="2102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4" name="矩形 13"/>
              <p:cNvSpPr/>
              <p:nvPr/>
            </p:nvSpPr>
            <p:spPr>
              <a:xfrm>
                <a:off x="9960964" y="2038661"/>
                <a:ext cx="524656" cy="2102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矩形 14"/>
              <p:cNvSpPr/>
              <p:nvPr/>
            </p:nvSpPr>
            <p:spPr>
              <a:xfrm>
                <a:off x="10463135" y="2038661"/>
                <a:ext cx="524656" cy="2102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矩形 15"/>
              <p:cNvSpPr/>
              <p:nvPr/>
            </p:nvSpPr>
            <p:spPr>
              <a:xfrm>
                <a:off x="11002781" y="2038661"/>
                <a:ext cx="524656" cy="2102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2" name="文本框 11"/>
              <p:cNvSpPr txBox="1"/>
              <p:nvPr/>
            </p:nvSpPr>
            <p:spPr>
              <a:xfrm>
                <a:off x="9983449" y="2269564"/>
                <a:ext cx="1895007" cy="369332"/>
              </a:xfrm>
              <a:prstGeom prst="rect">
                <a:avLst/>
              </a:prstGeom>
              <a:noFill/>
            </p:spPr>
            <p:txBody>
              <a:bodyPr wrap="square" rtlCol="0">
                <a:spAutoFit/>
              </a:bodyPr>
              <a:lstStyle/>
              <a:p>
                <a:r>
                  <a:rPr lang="en-US" altLang="zh-CN" dirty="0"/>
                  <a:t>timeslot</a:t>
                </a:r>
                <a:endParaRPr lang="zh-CN" altLang="en-US" dirty="0"/>
              </a:p>
            </p:txBody>
          </p:sp>
          <p:cxnSp>
            <p:nvCxnSpPr>
              <p:cNvPr id="18" name="直接箭头连接符 17"/>
              <p:cNvCxnSpPr/>
              <p:nvPr/>
            </p:nvCxnSpPr>
            <p:spPr>
              <a:xfrm flipH="1">
                <a:off x="9243492" y="2320433"/>
                <a:ext cx="373211"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402856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Spike Detection &amp; Request Redirection</a:t>
            </a:r>
            <a:endParaRPr lang="en-US" dirty="0"/>
          </a:p>
        </p:txBody>
      </p:sp>
      <p:sp>
        <p:nvSpPr>
          <p:cNvPr id="3" name="内容占位符 2"/>
          <p:cNvSpPr>
            <a:spLocks noGrp="1"/>
          </p:cNvSpPr>
          <p:nvPr>
            <p:ph idx="1"/>
          </p:nvPr>
        </p:nvSpPr>
        <p:spPr>
          <a:xfrm>
            <a:off x="838200" y="1214120"/>
            <a:ext cx="10972800" cy="555403"/>
          </a:xfrm>
        </p:spPr>
        <p:txBody>
          <a:bodyPr>
            <a:normAutofit fontScale="97500"/>
          </a:bodyPr>
          <a:lstStyle/>
          <a:p>
            <a:endParaRPr lang="en-US" dirty="0"/>
          </a:p>
          <a:p>
            <a:endParaRPr lang="en-US" dirty="0"/>
          </a:p>
          <a:p>
            <a:endParaRPr lang="en-US" dirty="0"/>
          </a:p>
          <a:p>
            <a:pPr marL="0" indent="0">
              <a:buNone/>
            </a:pPr>
            <a:endParaRPr lang="en-US" dirty="0">
              <a:solidFill>
                <a:srgbClr val="FF0000"/>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pic>
        <p:nvPicPr>
          <p:cNvPr id="7" name="图片 6"/>
          <p:cNvPicPr>
            <a:picLocks noChangeAspect="1"/>
          </p:cNvPicPr>
          <p:nvPr/>
        </p:nvPicPr>
        <p:blipFill>
          <a:blip r:embed="rId3"/>
          <a:stretch>
            <a:fillRect/>
          </a:stretch>
        </p:blipFill>
        <p:spPr>
          <a:xfrm>
            <a:off x="2659504" y="2068643"/>
            <a:ext cx="6793757" cy="3595496"/>
          </a:xfrm>
          <a:prstGeom prst="rect">
            <a:avLst/>
          </a:prstGeom>
        </p:spPr>
      </p:pic>
      <p:sp>
        <p:nvSpPr>
          <p:cNvPr id="8" name="矩形 7"/>
          <p:cNvSpPr/>
          <p:nvPr/>
        </p:nvSpPr>
        <p:spPr>
          <a:xfrm>
            <a:off x="2659504" y="3103165"/>
            <a:ext cx="6686863" cy="262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976735" y="2536910"/>
            <a:ext cx="524656" cy="307777"/>
          </a:xfrm>
          <a:prstGeom prst="rect">
            <a:avLst/>
          </a:prstGeom>
          <a:noFill/>
        </p:spPr>
        <p:txBody>
          <a:bodyPr wrap="square" rtlCol="0">
            <a:spAutoFit/>
          </a:bodyPr>
          <a:lstStyle/>
          <a:p>
            <a:r>
              <a:rPr lang="en-US" altLang="zh-CN" sz="1400" b="1" dirty="0">
                <a:solidFill>
                  <a:srgbClr val="FF0000"/>
                </a:solidFill>
              </a:rPr>
              <a:t>-1</a:t>
            </a:r>
            <a:endParaRPr lang="zh-CN" altLang="en-US" sz="1400" b="1" dirty="0">
              <a:solidFill>
                <a:srgbClr val="FF0000"/>
              </a:solidFill>
            </a:endParaRPr>
          </a:p>
        </p:txBody>
      </p:sp>
      <p:sp>
        <p:nvSpPr>
          <p:cNvPr id="11" name="文本框 10"/>
          <p:cNvSpPr txBox="1"/>
          <p:nvPr/>
        </p:nvSpPr>
        <p:spPr>
          <a:xfrm>
            <a:off x="5901128" y="2530811"/>
            <a:ext cx="524656" cy="307777"/>
          </a:xfrm>
          <a:prstGeom prst="rect">
            <a:avLst/>
          </a:prstGeom>
          <a:noFill/>
        </p:spPr>
        <p:txBody>
          <a:bodyPr wrap="square" rtlCol="0">
            <a:spAutoFit/>
          </a:bodyPr>
          <a:lstStyle/>
          <a:p>
            <a:r>
              <a:rPr lang="en-US" altLang="zh-CN" sz="1400" b="1" dirty="0">
                <a:solidFill>
                  <a:srgbClr val="FF0000"/>
                </a:solidFill>
              </a:rPr>
              <a:t>-1</a:t>
            </a:r>
            <a:endParaRPr lang="zh-CN" altLang="en-US" sz="1400" b="1" dirty="0">
              <a:solidFill>
                <a:srgbClr val="FF0000"/>
              </a:solidFill>
            </a:endParaRPr>
          </a:p>
        </p:txBody>
      </p:sp>
      <p:sp>
        <p:nvSpPr>
          <p:cNvPr id="12" name="矩形 11"/>
          <p:cNvSpPr/>
          <p:nvPr/>
        </p:nvSpPr>
        <p:spPr>
          <a:xfrm>
            <a:off x="2819845" y="3380282"/>
            <a:ext cx="6686863" cy="507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19844" y="3903091"/>
            <a:ext cx="6686863" cy="857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955328" y="4245925"/>
            <a:ext cx="3014318" cy="307777"/>
          </a:xfrm>
          <a:prstGeom prst="rect">
            <a:avLst/>
          </a:prstGeom>
          <a:noFill/>
        </p:spPr>
        <p:txBody>
          <a:bodyPr wrap="square" rtlCol="0">
            <a:spAutoFit/>
          </a:bodyPr>
          <a:lstStyle/>
          <a:p>
            <a:r>
              <a:rPr lang="en-US" altLang="zh-CN" sz="1400" b="1" dirty="0">
                <a:solidFill>
                  <a:srgbClr val="FF0000"/>
                </a:solidFill>
              </a:rPr>
              <a:t>New request</a:t>
            </a:r>
            <a:endParaRPr lang="zh-CN" altLang="en-US" sz="1400" b="1" dirty="0">
              <a:solidFill>
                <a:srgbClr val="FF0000"/>
              </a:solidFill>
            </a:endParaRPr>
          </a:p>
        </p:txBody>
      </p:sp>
      <p:sp>
        <p:nvSpPr>
          <p:cNvPr id="16" name="矩形 15"/>
          <p:cNvSpPr/>
          <p:nvPr/>
        </p:nvSpPr>
        <p:spPr>
          <a:xfrm>
            <a:off x="2659503" y="4818245"/>
            <a:ext cx="6686863" cy="792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609351" y="2534182"/>
            <a:ext cx="524656" cy="307777"/>
          </a:xfrm>
          <a:prstGeom prst="rect">
            <a:avLst/>
          </a:prstGeom>
          <a:noFill/>
        </p:spPr>
        <p:txBody>
          <a:bodyPr wrap="square" rtlCol="0">
            <a:spAutoFit/>
          </a:bodyPr>
          <a:lstStyle/>
          <a:p>
            <a:r>
              <a:rPr lang="en-US" altLang="zh-CN" sz="1400" b="1" dirty="0">
                <a:solidFill>
                  <a:srgbClr val="FF0000"/>
                </a:solidFill>
              </a:rPr>
              <a:t>+4</a:t>
            </a:r>
            <a:endParaRPr lang="zh-CN" altLang="en-US" sz="1400" b="1" dirty="0">
              <a:solidFill>
                <a:srgbClr val="FF0000"/>
              </a:solidFill>
            </a:endParaRPr>
          </a:p>
        </p:txBody>
      </p:sp>
      <p:sp>
        <p:nvSpPr>
          <p:cNvPr id="10" name="右箭头 9"/>
          <p:cNvSpPr/>
          <p:nvPr/>
        </p:nvSpPr>
        <p:spPr>
          <a:xfrm rot="10800000">
            <a:off x="3425253" y="3820700"/>
            <a:ext cx="5591331" cy="156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0800000">
            <a:off x="3425253" y="4682418"/>
            <a:ext cx="5591331" cy="156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00947" y="4248612"/>
            <a:ext cx="524656" cy="307777"/>
          </a:xfrm>
          <a:prstGeom prst="rect">
            <a:avLst/>
          </a:prstGeom>
          <a:noFill/>
        </p:spPr>
        <p:txBody>
          <a:bodyPr wrap="square" rtlCol="0">
            <a:spAutoFit/>
          </a:bodyPr>
          <a:lstStyle/>
          <a:p>
            <a:r>
              <a:rPr lang="en-US" altLang="zh-CN" sz="1400" b="1" dirty="0">
                <a:solidFill>
                  <a:srgbClr val="FF0000"/>
                </a:solidFill>
              </a:rPr>
              <a:t>-1</a:t>
            </a:r>
            <a:endParaRPr lang="zh-CN" altLang="en-US" sz="1400" b="1" dirty="0">
              <a:solidFill>
                <a:srgbClr val="FF0000"/>
              </a:solidFill>
            </a:endParaRPr>
          </a:p>
        </p:txBody>
      </p:sp>
      <p:sp>
        <p:nvSpPr>
          <p:cNvPr id="21" name="文本框 20"/>
          <p:cNvSpPr txBox="1"/>
          <p:nvPr/>
        </p:nvSpPr>
        <p:spPr>
          <a:xfrm>
            <a:off x="4976735" y="4245924"/>
            <a:ext cx="524656" cy="307777"/>
          </a:xfrm>
          <a:prstGeom prst="rect">
            <a:avLst/>
          </a:prstGeom>
          <a:noFill/>
        </p:spPr>
        <p:txBody>
          <a:bodyPr wrap="square" rtlCol="0">
            <a:spAutoFit/>
          </a:bodyPr>
          <a:lstStyle/>
          <a:p>
            <a:r>
              <a:rPr lang="en-US" altLang="zh-CN" sz="1400" b="1" dirty="0">
                <a:solidFill>
                  <a:srgbClr val="FF0000"/>
                </a:solidFill>
              </a:rPr>
              <a:t>-1</a:t>
            </a:r>
            <a:endParaRPr lang="zh-CN" altLang="en-US" sz="1400" b="1" dirty="0">
              <a:solidFill>
                <a:srgbClr val="FF0000"/>
              </a:solidFill>
            </a:endParaRPr>
          </a:p>
        </p:txBody>
      </p:sp>
      <p:sp>
        <p:nvSpPr>
          <p:cNvPr id="22" name="文本框 21"/>
          <p:cNvSpPr txBox="1"/>
          <p:nvPr/>
        </p:nvSpPr>
        <p:spPr>
          <a:xfrm>
            <a:off x="3635962" y="4245924"/>
            <a:ext cx="524656" cy="307777"/>
          </a:xfrm>
          <a:prstGeom prst="rect">
            <a:avLst/>
          </a:prstGeom>
          <a:noFill/>
        </p:spPr>
        <p:txBody>
          <a:bodyPr wrap="square" rtlCol="0">
            <a:spAutoFit/>
          </a:bodyPr>
          <a:lstStyle/>
          <a:p>
            <a:r>
              <a:rPr lang="en-US" altLang="zh-CN" sz="1400" b="1" dirty="0">
                <a:solidFill>
                  <a:srgbClr val="FF0000"/>
                </a:solidFill>
              </a:rPr>
              <a:t>-1</a:t>
            </a:r>
            <a:endParaRPr lang="zh-CN" altLang="en-US" sz="1400" b="1" dirty="0">
              <a:solidFill>
                <a:srgbClr val="FF0000"/>
              </a:solidFill>
            </a:endParaRPr>
          </a:p>
        </p:txBody>
      </p:sp>
      <p:sp>
        <p:nvSpPr>
          <p:cNvPr id="23" name="文本框 22"/>
          <p:cNvSpPr txBox="1"/>
          <p:nvPr/>
        </p:nvSpPr>
        <p:spPr>
          <a:xfrm>
            <a:off x="9022470" y="4945078"/>
            <a:ext cx="3014318" cy="307777"/>
          </a:xfrm>
          <a:prstGeom prst="rect">
            <a:avLst/>
          </a:prstGeom>
          <a:noFill/>
        </p:spPr>
        <p:txBody>
          <a:bodyPr wrap="square" rtlCol="0">
            <a:spAutoFit/>
          </a:bodyPr>
          <a:lstStyle/>
          <a:p>
            <a:r>
              <a:rPr lang="en-US" altLang="zh-CN" sz="1400" b="1" dirty="0">
                <a:solidFill>
                  <a:srgbClr val="FF0000"/>
                </a:solidFill>
              </a:rPr>
              <a:t>New request</a:t>
            </a:r>
            <a:endParaRPr lang="zh-CN" altLang="en-US" sz="1400" b="1" dirty="0">
              <a:solidFill>
                <a:srgbClr val="FF0000"/>
              </a:solidFill>
            </a:endParaRPr>
          </a:p>
        </p:txBody>
      </p:sp>
    </p:spTree>
    <p:extLst>
      <p:ext uri="{BB962C8B-B14F-4D97-AF65-F5344CB8AC3E}">
        <p14:creationId xmlns:p14="http://schemas.microsoft.com/office/powerpoint/2010/main" val="1537541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0" nodeType="clickEffect">
                                  <p:stCondLst>
                                    <p:cond delay="0"/>
                                  </p:stCondLst>
                                  <p:childTnLst>
                                    <p:animEffect transition="out" filter="wipe(down)">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grpId="1" nodeType="clickEffect">
                                  <p:stCondLst>
                                    <p:cond delay="0"/>
                                  </p:stCondLst>
                                  <p:childTnLst>
                                    <p:animEffect transition="out" filter="wipe(right)">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2" fill="hold" grpId="1" nodeType="clickEffect">
                                  <p:stCondLst>
                                    <p:cond delay="0"/>
                                  </p:stCondLst>
                                  <p:childTnLst>
                                    <p:animEffect transition="out" filter="wipe(righ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0" nodeType="clickEffect">
                                  <p:stCondLst>
                                    <p:cond delay="0"/>
                                  </p:stCondLst>
                                  <p:childTnLst>
                                    <p:animEffect transition="out" filter="wipe(down)">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animBg="1"/>
      <p:bldP spid="14" grpId="0" animBg="1"/>
      <p:bldP spid="15" grpId="0"/>
      <p:bldP spid="16" grpId="0" animBg="1"/>
      <p:bldP spid="18" grpId="0"/>
      <p:bldP spid="10" grpId="0" animBg="1"/>
      <p:bldP spid="10" grpId="1" animBg="1"/>
      <p:bldP spid="19" grpId="0" animBg="1"/>
      <p:bldP spid="19" grpId="1" animBg="1"/>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Request diversion</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Write: searches along the spare block pair or stripe list till it finds one not involving any unresponsive SSD.</a:t>
            </a:r>
          </a:p>
          <a:p>
            <a:endParaRPr lang="en-US" altLang="zh-CN" dirty="0"/>
          </a:p>
          <a:p>
            <a:r>
              <a:rPr lang="en-US" altLang="zh-CN" dirty="0"/>
              <a:t>Read: </a:t>
            </a:r>
          </a:p>
          <a:p>
            <a:pPr lvl="1"/>
            <a:r>
              <a:rPr lang="en-US" altLang="zh-CN" dirty="0"/>
              <a:t>RAID area – reconstruct data from all the remaining blocks in the stripe </a:t>
            </a:r>
          </a:p>
          <a:p>
            <a:pPr lvl="1"/>
            <a:r>
              <a:rPr lang="en-US" altLang="zh-CN" dirty="0"/>
              <a:t>replicated area –</a:t>
            </a:r>
          </a:p>
          <a:p>
            <a:pPr marL="457200" lvl="1" indent="0">
              <a:buNone/>
            </a:pPr>
            <a:r>
              <a:rPr lang="en-US" altLang="zh-CN" dirty="0"/>
              <a:t>	 reads from the faster of the blocks. </a:t>
            </a:r>
            <a:br>
              <a:rPr lang="en-US" altLang="zh-CN" dirty="0"/>
            </a:br>
            <a:br>
              <a:rPr lang="en-US" altLang="zh-CN" dirty="0"/>
            </a:br>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USTC-SYS Reading Group</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80C98-E1C5-46FE-9302-3AF927F68EC4}" type="datetime1">
              <a:rPr lang="en-US" altLang="zh-CN" smtClean="0"/>
              <a:pPr/>
              <a:t>9/22/2021</a:t>
            </a:fld>
            <a:endParaRPr lang="zh-CN" altLang="en-US" dirty="0"/>
          </a:p>
        </p:txBody>
      </p:sp>
      <p:sp>
        <p:nvSpPr>
          <p:cNvPr id="6" name="矩形 5"/>
          <p:cNvSpPr/>
          <p:nvPr/>
        </p:nvSpPr>
        <p:spPr>
          <a:xfrm>
            <a:off x="8181975" y="2625621"/>
            <a:ext cx="780738" cy="47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slow</a:t>
            </a:r>
            <a:endParaRPr lang="zh-CN" altLang="en-US" dirty="0"/>
          </a:p>
        </p:txBody>
      </p:sp>
      <p:sp>
        <p:nvSpPr>
          <p:cNvPr id="7" name="矩形 6"/>
          <p:cNvSpPr/>
          <p:nvPr/>
        </p:nvSpPr>
        <p:spPr>
          <a:xfrm>
            <a:off x="9128853" y="2625621"/>
            <a:ext cx="780738" cy="472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fast</a:t>
            </a:r>
            <a:endParaRPr lang="zh-CN" altLang="en-US" dirty="0"/>
          </a:p>
        </p:txBody>
      </p:sp>
      <p:sp>
        <p:nvSpPr>
          <p:cNvPr id="8" name="矩形 7"/>
          <p:cNvSpPr/>
          <p:nvPr/>
        </p:nvSpPr>
        <p:spPr>
          <a:xfrm>
            <a:off x="10075731" y="2625621"/>
            <a:ext cx="780738" cy="47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slow</a:t>
            </a:r>
            <a:endParaRPr lang="zh-CN" altLang="en-US" dirty="0"/>
          </a:p>
        </p:txBody>
      </p:sp>
      <p:cxnSp>
        <p:nvCxnSpPr>
          <p:cNvPr id="10" name="直接箭头连接符 9"/>
          <p:cNvCxnSpPr/>
          <p:nvPr/>
        </p:nvCxnSpPr>
        <p:spPr>
          <a:xfrm>
            <a:off x="9374942" y="2205896"/>
            <a:ext cx="74951" cy="41972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矩形 10"/>
          <p:cNvSpPr/>
          <p:nvPr/>
        </p:nvSpPr>
        <p:spPr>
          <a:xfrm>
            <a:off x="8230850" y="4417102"/>
            <a:ext cx="780738" cy="47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slow</a:t>
            </a:r>
            <a:endParaRPr lang="zh-CN" altLang="en-US" dirty="0"/>
          </a:p>
        </p:txBody>
      </p:sp>
      <p:sp>
        <p:nvSpPr>
          <p:cNvPr id="12" name="矩形 11"/>
          <p:cNvSpPr/>
          <p:nvPr/>
        </p:nvSpPr>
        <p:spPr>
          <a:xfrm>
            <a:off x="8230850" y="3800514"/>
            <a:ext cx="780738" cy="472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fast</a:t>
            </a:r>
            <a:endParaRPr lang="zh-CN" altLang="en-US" dirty="0"/>
          </a:p>
        </p:txBody>
      </p:sp>
      <p:sp>
        <p:nvSpPr>
          <p:cNvPr id="13" name="矩形 12"/>
          <p:cNvSpPr/>
          <p:nvPr/>
        </p:nvSpPr>
        <p:spPr>
          <a:xfrm>
            <a:off x="8230850" y="5033690"/>
            <a:ext cx="780738" cy="472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fast</a:t>
            </a:r>
            <a:endParaRPr lang="zh-CN" altLang="en-US" dirty="0"/>
          </a:p>
        </p:txBody>
      </p:sp>
      <p:sp>
        <p:nvSpPr>
          <p:cNvPr id="14" name="矩形 13"/>
          <p:cNvSpPr/>
          <p:nvPr/>
        </p:nvSpPr>
        <p:spPr>
          <a:xfrm>
            <a:off x="8230850" y="5650278"/>
            <a:ext cx="780738" cy="472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fast</a:t>
            </a:r>
            <a:endParaRPr lang="zh-CN" altLang="en-US" dirty="0"/>
          </a:p>
        </p:txBody>
      </p:sp>
      <p:sp>
        <p:nvSpPr>
          <p:cNvPr id="15" name="矩形 14"/>
          <p:cNvSpPr/>
          <p:nvPr/>
        </p:nvSpPr>
        <p:spPr>
          <a:xfrm>
            <a:off x="8230850" y="6321361"/>
            <a:ext cx="780738" cy="4721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fast</a:t>
            </a:r>
            <a:endParaRPr lang="zh-CN" altLang="en-US" dirty="0"/>
          </a:p>
        </p:txBody>
      </p:sp>
      <p:cxnSp>
        <p:nvCxnSpPr>
          <p:cNvPr id="16" name="直接箭头连接符 15"/>
          <p:cNvCxnSpPr/>
          <p:nvPr/>
        </p:nvCxnSpPr>
        <p:spPr>
          <a:xfrm>
            <a:off x="9011588" y="4144780"/>
            <a:ext cx="869428" cy="6653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p:cNvCxnSpPr/>
          <p:nvPr/>
        </p:nvCxnSpPr>
        <p:spPr>
          <a:xfrm flipV="1">
            <a:off x="9011588" y="4837020"/>
            <a:ext cx="869428" cy="48060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p:cNvCxnSpPr/>
          <p:nvPr/>
        </p:nvCxnSpPr>
        <p:spPr>
          <a:xfrm flipV="1">
            <a:off x="9011588" y="4946618"/>
            <a:ext cx="869428" cy="98813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flipV="1">
            <a:off x="9045941" y="5077321"/>
            <a:ext cx="835075" cy="151936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26" name="图片 25"/>
          <p:cNvPicPr>
            <a:picLocks noChangeAspect="1"/>
          </p:cNvPicPr>
          <p:nvPr/>
        </p:nvPicPr>
        <p:blipFill>
          <a:blip r:embed="rId3"/>
          <a:stretch>
            <a:fillRect/>
          </a:stretch>
        </p:blipFill>
        <p:spPr>
          <a:xfrm>
            <a:off x="9018990" y="4490899"/>
            <a:ext cx="327377" cy="332657"/>
          </a:xfrm>
          <a:prstGeom prst="rect">
            <a:avLst/>
          </a:prstGeom>
        </p:spPr>
      </p:pic>
      <p:pic>
        <p:nvPicPr>
          <p:cNvPr id="27" name="图片 26"/>
          <p:cNvPicPr>
            <a:picLocks noChangeAspect="1"/>
          </p:cNvPicPr>
          <p:nvPr/>
        </p:nvPicPr>
        <p:blipFill>
          <a:blip r:embed="rId3"/>
          <a:stretch>
            <a:fillRect/>
          </a:stretch>
        </p:blipFill>
        <p:spPr>
          <a:xfrm>
            <a:off x="8408655" y="2264685"/>
            <a:ext cx="327377" cy="332657"/>
          </a:xfrm>
          <a:prstGeom prst="rect">
            <a:avLst/>
          </a:prstGeom>
        </p:spPr>
      </p:pic>
      <p:pic>
        <p:nvPicPr>
          <p:cNvPr id="28" name="图片 27"/>
          <p:cNvPicPr>
            <a:picLocks noChangeAspect="1"/>
          </p:cNvPicPr>
          <p:nvPr/>
        </p:nvPicPr>
        <p:blipFill>
          <a:blip r:embed="rId3"/>
          <a:stretch>
            <a:fillRect/>
          </a:stretch>
        </p:blipFill>
        <p:spPr>
          <a:xfrm>
            <a:off x="10302411" y="2242217"/>
            <a:ext cx="327377" cy="332657"/>
          </a:xfrm>
          <a:prstGeom prst="rect">
            <a:avLst/>
          </a:prstGeom>
        </p:spPr>
      </p:pic>
      <p:sp>
        <p:nvSpPr>
          <p:cNvPr id="29" name="矩形 28"/>
          <p:cNvSpPr/>
          <p:nvPr/>
        </p:nvSpPr>
        <p:spPr>
          <a:xfrm>
            <a:off x="9982199" y="4642833"/>
            <a:ext cx="2069893" cy="4721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Data reconstruction</a:t>
            </a:r>
            <a:endParaRPr lang="zh-CN" altLang="en-US" dirty="0"/>
          </a:p>
        </p:txBody>
      </p:sp>
    </p:spTree>
    <p:extLst>
      <p:ext uri="{BB962C8B-B14F-4D97-AF65-F5344CB8AC3E}">
        <p14:creationId xmlns:p14="http://schemas.microsoft.com/office/powerpoint/2010/main" val="2567849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B9EDD-B925-46D2-9A8C-EB10F39202C6}"/>
              </a:ext>
            </a:extLst>
          </p:cNvPr>
          <p:cNvSpPr>
            <a:spLocks noGrp="1"/>
          </p:cNvSpPr>
          <p:nvPr>
            <p:ph type="title"/>
          </p:nvPr>
        </p:nvSpPr>
        <p:spPr/>
        <p:txBody>
          <a:bodyPr/>
          <a:lstStyle/>
          <a:p>
            <a:r>
              <a:rPr lang="en-US" altLang="zh-CN" dirty="0"/>
              <a:t>Outline</a:t>
            </a:r>
            <a:endParaRPr lang="zh-CN" altLang="en-US" dirty="0"/>
          </a:p>
        </p:txBody>
      </p:sp>
      <p:sp>
        <p:nvSpPr>
          <p:cNvPr id="4" name="内容占位符 2">
            <a:extLst>
              <a:ext uri="{FF2B5EF4-FFF2-40B4-BE49-F238E27FC236}">
                <a16:creationId xmlns:a16="http://schemas.microsoft.com/office/drawing/2014/main" id="{4F7E51F1-2618-40CE-9FB1-47CD9B1A4209}"/>
              </a:ext>
            </a:extLst>
          </p:cNvPr>
          <p:cNvSpPr txBox="1">
            <a:spLocks noGrp="1"/>
          </p:cNvSpPr>
          <p:nvPr>
            <p:ph type="body" idx="1"/>
          </p:nvPr>
        </p:nvSpPr>
        <p:spPr>
          <a:xfrm>
            <a:off x="838200" y="1214438"/>
            <a:ext cx="10515600" cy="4962525"/>
          </a:xfrm>
          <a:prstGeom prst="rect">
            <a:avLst/>
          </a:prstGeom>
        </p:spPr>
        <p:txBody>
          <a:bodyPr>
            <a:normAutofit/>
          </a:bodyPr>
          <a:lstStyle/>
          <a:p>
            <a:r>
              <a:rPr dirty="0">
                <a:solidFill>
                  <a:schemeClr val="tx2"/>
                </a:solidFill>
              </a:rPr>
              <a:t>Background</a:t>
            </a:r>
            <a:endParaRPr lang="en-US" dirty="0">
              <a:solidFill>
                <a:schemeClr val="tx2"/>
              </a:solidFill>
            </a:endParaRPr>
          </a:p>
          <a:p>
            <a:pPr>
              <a:defRPr>
                <a:solidFill>
                  <a:schemeClr val="accent3"/>
                </a:solidFill>
              </a:defRPr>
            </a:pPr>
            <a:r>
              <a:rPr lang="en-US" dirty="0">
                <a:solidFill>
                  <a:schemeClr val="tx2"/>
                </a:solidFill>
              </a:rPr>
              <a:t>Motivation</a:t>
            </a:r>
            <a:endParaRPr dirty="0">
              <a:solidFill>
                <a:schemeClr val="tx2"/>
              </a:solidFill>
            </a:endParaRPr>
          </a:p>
          <a:p>
            <a:pPr>
              <a:defRPr>
                <a:solidFill>
                  <a:schemeClr val="accent3"/>
                </a:solidFill>
              </a:defRPr>
            </a:pPr>
            <a:r>
              <a:rPr lang="en-US" altLang="zh-CN" dirty="0"/>
              <a:t>Design</a:t>
            </a:r>
            <a:endParaRPr lang="en-US" dirty="0"/>
          </a:p>
          <a:p>
            <a:pPr>
              <a:defRPr>
                <a:solidFill>
                  <a:schemeClr val="accent3"/>
                </a:solidFill>
              </a:defRPr>
            </a:pPr>
            <a:r>
              <a:rPr dirty="0">
                <a:solidFill>
                  <a:schemeClr val="tx1"/>
                </a:solidFill>
              </a:rPr>
              <a:t>Evaluation</a:t>
            </a:r>
          </a:p>
          <a:p>
            <a:pPr>
              <a:defRPr>
                <a:solidFill>
                  <a:schemeClr val="accent3"/>
                </a:solidFill>
              </a:defRPr>
            </a:pPr>
            <a:r>
              <a:rPr dirty="0"/>
              <a:t>Conclusion</a:t>
            </a:r>
          </a:p>
        </p:txBody>
      </p:sp>
    </p:spTree>
    <p:extLst>
      <p:ext uri="{BB962C8B-B14F-4D97-AF65-F5344CB8AC3E}">
        <p14:creationId xmlns:p14="http://schemas.microsoft.com/office/powerpoint/2010/main" val="8404525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AEF215-3357-4191-AC07-4DC8E38766A6}"/>
              </a:ext>
            </a:extLst>
          </p:cNvPr>
          <p:cNvSpPr>
            <a:spLocks noGrp="1"/>
          </p:cNvSpPr>
          <p:nvPr>
            <p:ph type="title"/>
          </p:nvPr>
        </p:nvSpPr>
        <p:spPr/>
        <p:txBody>
          <a:bodyPr/>
          <a:lstStyle/>
          <a:p>
            <a:r>
              <a:rPr lang="en-US" altLang="zh-CN" dirty="0"/>
              <a:t>Experiment Setup</a:t>
            </a:r>
            <a:endParaRPr lang="zh-CN" altLang="en-US" dirty="0"/>
          </a:p>
        </p:txBody>
      </p:sp>
      <p:pic>
        <p:nvPicPr>
          <p:cNvPr id="5" name="图片 4">
            <a:extLst>
              <a:ext uri="{FF2B5EF4-FFF2-40B4-BE49-F238E27FC236}">
                <a16:creationId xmlns:a16="http://schemas.microsoft.com/office/drawing/2014/main" id="{A871BBB0-1B76-4E06-903C-32850E107951}"/>
              </a:ext>
            </a:extLst>
          </p:cNvPr>
          <p:cNvPicPr>
            <a:picLocks noChangeAspect="1"/>
          </p:cNvPicPr>
          <p:nvPr/>
        </p:nvPicPr>
        <p:blipFill rotWithShape="1">
          <a:blip r:embed="rId2">
            <a:extLst>
              <a:ext uri="{28A0092B-C50C-407E-A947-70E740481C1C}">
                <a14:useLocalDpi xmlns:a14="http://schemas.microsoft.com/office/drawing/2010/main" val="0"/>
              </a:ext>
            </a:extLst>
          </a:blip>
          <a:srcRect t="19068"/>
          <a:stretch/>
        </p:blipFill>
        <p:spPr>
          <a:xfrm>
            <a:off x="838200" y="1733066"/>
            <a:ext cx="7581900" cy="1695934"/>
          </a:xfrm>
          <a:prstGeom prst="rect">
            <a:avLst/>
          </a:prstGeom>
        </p:spPr>
      </p:pic>
      <p:sp>
        <p:nvSpPr>
          <p:cNvPr id="6" name="文本框 5">
            <a:extLst>
              <a:ext uri="{FF2B5EF4-FFF2-40B4-BE49-F238E27FC236}">
                <a16:creationId xmlns:a16="http://schemas.microsoft.com/office/drawing/2014/main" id="{2A4A874B-2A3E-4FB3-8DAC-20EA3ECFEAB1}"/>
              </a:ext>
            </a:extLst>
          </p:cNvPr>
          <p:cNvSpPr txBox="1"/>
          <p:nvPr/>
        </p:nvSpPr>
        <p:spPr>
          <a:xfrm>
            <a:off x="838199" y="3866147"/>
            <a:ext cx="10287001" cy="1261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rgbClr val="000000"/>
                </a:solidFill>
                <a:effectLst/>
                <a:uFillTx/>
                <a:latin typeface="+mn-lt"/>
                <a:ea typeface="+mn-ea"/>
                <a:cs typeface="+mn-cs"/>
                <a:sym typeface="Calibri"/>
              </a:rPr>
              <a:t>·</a:t>
            </a:r>
            <a:r>
              <a:rPr kumimoji="0" lang="en-US" altLang="zh-CN" sz="2400" b="1" i="0" u="none" strike="noStrike" cap="none" spc="0" normalizeH="0" baseline="0" dirty="0">
                <a:ln>
                  <a:noFill/>
                </a:ln>
                <a:solidFill>
                  <a:srgbClr val="000000"/>
                </a:solidFill>
                <a:effectLst/>
                <a:uFillTx/>
                <a:latin typeface="+mn-lt"/>
                <a:ea typeface="+mn-ea"/>
                <a:cs typeface="+mn-cs"/>
                <a:sym typeface="Calibri"/>
              </a:rPr>
              <a:t> RAID System</a:t>
            </a:r>
          </a:p>
          <a:p>
            <a:pPr marL="0" marR="0" indent="0" algn="l" defTabSz="914400" rtl="0" fontAlgn="auto" latinLnBrk="0" hangingPunct="0">
              <a:lnSpc>
                <a:spcPct val="100000"/>
              </a:lnSpc>
              <a:spcBef>
                <a:spcPts val="0"/>
              </a:spcBef>
              <a:spcAft>
                <a:spcPts val="0"/>
              </a:spcAft>
              <a:buClrTx/>
              <a:buSzTx/>
              <a:buFontTx/>
              <a:buNone/>
              <a:tabLst/>
            </a:pPr>
            <a:r>
              <a:rPr lang="en-US" altLang="zh-CN" sz="2400" b="1" dirty="0"/>
              <a:t> -  Commercial RAID : 4-RAID5 , RAID50</a:t>
            </a:r>
          </a:p>
          <a:p>
            <a:pPr marL="0" marR="0" indent="0" algn="l" defTabSz="9144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mn-lt"/>
                <a:ea typeface="+mn-ea"/>
                <a:cs typeface="+mn-cs"/>
                <a:sym typeface="Calibri"/>
              </a:rPr>
              <a:t> -   Latest RAID in paper : </a:t>
            </a:r>
            <a:r>
              <a:rPr kumimoji="0" lang="en-US" altLang="zh-CN" sz="2400" b="1" i="0" u="none" strike="noStrike" cap="none" spc="0" normalizeH="0" baseline="0" dirty="0" err="1">
                <a:ln>
                  <a:noFill/>
                </a:ln>
                <a:solidFill>
                  <a:srgbClr val="000000"/>
                </a:solidFill>
                <a:effectLst/>
                <a:uFillTx/>
                <a:latin typeface="+mn-lt"/>
                <a:ea typeface="+mn-ea"/>
                <a:cs typeface="+mn-cs"/>
                <a:sym typeface="Calibri"/>
              </a:rPr>
              <a:t>ToleRAID</a:t>
            </a:r>
            <a:r>
              <a:rPr kumimoji="0" lang="en-US" altLang="zh-CN" sz="2400" b="1" i="0" u="none" strike="noStrike" cap="none" spc="0" normalizeH="0" baseline="0" dirty="0">
                <a:ln>
                  <a:noFill/>
                </a:ln>
                <a:solidFill>
                  <a:srgbClr val="000000"/>
                </a:solidFill>
                <a:effectLst/>
                <a:uFillTx/>
                <a:latin typeface="+mn-lt"/>
                <a:ea typeface="+mn-ea"/>
                <a:cs typeface="+mn-cs"/>
                <a:sym typeface="Calibri"/>
              </a:rPr>
              <a:t>(FAST’16) , </a:t>
            </a:r>
            <a:r>
              <a:rPr kumimoji="0" lang="en-US" altLang="zh-CN" sz="2400" b="1" i="0" u="none" strike="noStrike" cap="none" spc="0" normalizeH="0" baseline="0" dirty="0" err="1">
                <a:ln>
                  <a:noFill/>
                </a:ln>
                <a:solidFill>
                  <a:srgbClr val="000000"/>
                </a:solidFill>
                <a:effectLst/>
                <a:uFillTx/>
                <a:latin typeface="+mn-lt"/>
                <a:ea typeface="+mn-ea"/>
                <a:cs typeface="+mn-cs"/>
                <a:sym typeface="Calibri"/>
              </a:rPr>
              <a:t>LogRAID</a:t>
            </a:r>
            <a:r>
              <a:rPr kumimoji="0" lang="en-US" altLang="zh-CN" sz="2400" b="1" i="0" u="none" strike="noStrike" cap="none" spc="0" normalizeH="0" baseline="0" dirty="0">
                <a:ln>
                  <a:noFill/>
                </a:ln>
                <a:solidFill>
                  <a:srgbClr val="000000"/>
                </a:solidFill>
                <a:effectLst/>
                <a:uFillTx/>
                <a:latin typeface="+mn-lt"/>
                <a:ea typeface="+mn-ea"/>
                <a:cs typeface="+mn-cs"/>
                <a:sym typeface="Calibri"/>
              </a:rPr>
              <a:t> (SYSTOR’14 , ATC</a:t>
            </a:r>
            <a:r>
              <a:rPr lang="en-US" altLang="zh-CN" sz="2400" b="1" dirty="0"/>
              <a:t>’</a:t>
            </a:r>
            <a:r>
              <a:rPr kumimoji="0" lang="en-US" altLang="zh-CN" sz="2400" b="1" i="0" u="none" strike="noStrike" cap="none" spc="0" normalizeH="0" baseline="0" dirty="0">
                <a:ln>
                  <a:noFill/>
                </a:ln>
                <a:solidFill>
                  <a:srgbClr val="000000"/>
                </a:solidFill>
                <a:effectLst/>
                <a:uFillTx/>
                <a:latin typeface="+mn-lt"/>
                <a:ea typeface="+mn-ea"/>
                <a:cs typeface="+mn-cs"/>
                <a:sym typeface="Calibri"/>
              </a:rPr>
              <a:t>19)</a:t>
            </a:r>
            <a:endParaRPr kumimoji="0" lang="zh-CN" altLang="en-US" sz="2400" b="1" i="0" u="none" strike="noStrike" cap="none" spc="0" normalizeH="0" baseline="0" dirty="0">
              <a:ln>
                <a:noFill/>
              </a:ln>
              <a:solidFill>
                <a:srgbClr val="000000"/>
              </a:solidFill>
              <a:effectLst/>
              <a:uFillTx/>
              <a:latin typeface="+mn-lt"/>
              <a:ea typeface="+mn-ea"/>
              <a:cs typeface="+mn-cs"/>
              <a:sym typeface="Calibri"/>
            </a:endParaRPr>
          </a:p>
        </p:txBody>
      </p:sp>
      <p:sp>
        <p:nvSpPr>
          <p:cNvPr id="7" name="文本框 6">
            <a:extLst>
              <a:ext uri="{FF2B5EF4-FFF2-40B4-BE49-F238E27FC236}">
                <a16:creationId xmlns:a16="http://schemas.microsoft.com/office/drawing/2014/main" id="{4E29D3B3-D06B-4D3D-A0E3-02C573C4F183}"/>
              </a:ext>
            </a:extLst>
          </p:cNvPr>
          <p:cNvSpPr txBox="1"/>
          <p:nvPr/>
        </p:nvSpPr>
        <p:spPr>
          <a:xfrm>
            <a:off x="838199" y="1209850"/>
            <a:ext cx="1028700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2800" b="1" i="0" u="none" strike="noStrike" cap="none" spc="0" normalizeH="0" baseline="0" dirty="0">
                <a:ln>
                  <a:noFill/>
                </a:ln>
                <a:solidFill>
                  <a:srgbClr val="000000"/>
                </a:solidFill>
                <a:effectLst/>
                <a:uFillTx/>
                <a:latin typeface="+mn-lt"/>
                <a:ea typeface="+mn-ea"/>
                <a:cs typeface="+mn-cs"/>
                <a:sym typeface="Calibri"/>
              </a:rPr>
              <a:t>·</a:t>
            </a:r>
            <a:r>
              <a:rPr kumimoji="0" lang="en-US" altLang="zh-CN" sz="2400" b="1" i="0" u="none" strike="noStrike" cap="none" spc="0" normalizeH="0" baseline="0" dirty="0">
                <a:ln>
                  <a:noFill/>
                </a:ln>
                <a:solidFill>
                  <a:srgbClr val="000000"/>
                </a:solidFill>
                <a:effectLst/>
                <a:uFillTx/>
                <a:latin typeface="+mn-lt"/>
                <a:ea typeface="+mn-ea"/>
                <a:cs typeface="+mn-cs"/>
                <a:sym typeface="Calibri"/>
              </a:rPr>
              <a:t> Testbed</a:t>
            </a:r>
          </a:p>
        </p:txBody>
      </p:sp>
    </p:spTree>
    <p:extLst>
      <p:ext uri="{BB962C8B-B14F-4D97-AF65-F5344CB8AC3E}">
        <p14:creationId xmlns:p14="http://schemas.microsoft.com/office/powerpoint/2010/main" val="8743731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A5FA18-4E38-4656-991F-4AD6F85B9037}"/>
              </a:ext>
            </a:extLst>
          </p:cNvPr>
          <p:cNvSpPr>
            <a:spLocks noGrp="1"/>
          </p:cNvSpPr>
          <p:nvPr>
            <p:ph type="title"/>
          </p:nvPr>
        </p:nvSpPr>
        <p:spPr/>
        <p:txBody>
          <a:bodyPr/>
          <a:lstStyle/>
          <a:p>
            <a:r>
              <a:rPr lang="en-US" altLang="zh-CN" dirty="0"/>
              <a:t>Overall Performance</a:t>
            </a:r>
            <a:endParaRPr lang="zh-CN" altLang="en-US" dirty="0"/>
          </a:p>
        </p:txBody>
      </p:sp>
      <p:pic>
        <p:nvPicPr>
          <p:cNvPr id="5" name="图片 4">
            <a:extLst>
              <a:ext uri="{FF2B5EF4-FFF2-40B4-BE49-F238E27FC236}">
                <a16:creationId xmlns:a16="http://schemas.microsoft.com/office/drawing/2014/main" id="{6204AA51-9593-4746-9BDF-6CEDA5607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1080485"/>
            <a:ext cx="7492336" cy="2348515"/>
          </a:xfrm>
          <a:prstGeom prst="rect">
            <a:avLst/>
          </a:prstGeom>
        </p:spPr>
      </p:pic>
      <p:pic>
        <p:nvPicPr>
          <p:cNvPr id="7" name="图片 6">
            <a:extLst>
              <a:ext uri="{FF2B5EF4-FFF2-40B4-BE49-F238E27FC236}">
                <a16:creationId xmlns:a16="http://schemas.microsoft.com/office/drawing/2014/main" id="{2518C831-7FE7-4DA6-A08D-E02CA2298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 y="3691540"/>
            <a:ext cx="7410450" cy="2305223"/>
          </a:xfrm>
          <a:prstGeom prst="rect">
            <a:avLst/>
          </a:prstGeom>
        </p:spPr>
      </p:pic>
    </p:spTree>
    <p:extLst>
      <p:ext uri="{BB962C8B-B14F-4D97-AF65-F5344CB8AC3E}">
        <p14:creationId xmlns:p14="http://schemas.microsoft.com/office/powerpoint/2010/main" val="19017508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7C5FD6-908A-404B-94A5-E5A8B1E8BF77}"/>
              </a:ext>
            </a:extLst>
          </p:cNvPr>
          <p:cNvSpPr>
            <a:spLocks noGrp="1"/>
          </p:cNvSpPr>
          <p:nvPr>
            <p:ph type="title"/>
          </p:nvPr>
        </p:nvSpPr>
        <p:spPr/>
        <p:txBody>
          <a:bodyPr/>
          <a:lstStyle/>
          <a:p>
            <a:r>
              <a:rPr lang="en-US" altLang="zh-CN" dirty="0"/>
              <a:t>Impact of individual techniques</a:t>
            </a:r>
            <a:endParaRPr lang="zh-CN" altLang="en-US" dirty="0"/>
          </a:p>
        </p:txBody>
      </p:sp>
      <p:sp>
        <p:nvSpPr>
          <p:cNvPr id="3" name="文本占位符 2">
            <a:extLst>
              <a:ext uri="{FF2B5EF4-FFF2-40B4-BE49-F238E27FC236}">
                <a16:creationId xmlns:a16="http://schemas.microsoft.com/office/drawing/2014/main" id="{D3BAB48C-A8E4-4682-985C-E5428529EE4D}"/>
              </a:ext>
            </a:extLst>
          </p:cNvPr>
          <p:cNvSpPr>
            <a:spLocks noGrp="1"/>
          </p:cNvSpPr>
          <p:nvPr>
            <p:ph type="body" idx="1"/>
          </p:nvPr>
        </p:nvSpPr>
        <p:spPr/>
        <p:txBody>
          <a:bodyPr/>
          <a:lstStyle/>
          <a:p>
            <a:r>
              <a:rPr lang="en-US" altLang="zh-CN" dirty="0"/>
              <a:t>4-RAIDM : 4-RAID5 + Replicate Write</a:t>
            </a:r>
          </a:p>
          <a:p>
            <a:r>
              <a:rPr lang="en-US" altLang="zh-CN" dirty="0"/>
              <a:t>Fusion-ND</a:t>
            </a:r>
            <a:r>
              <a:rPr lang="zh-CN" altLang="en-US" dirty="0"/>
              <a:t> ：</a:t>
            </a:r>
            <a:r>
              <a:rPr lang="en-US" altLang="zh-CN" dirty="0"/>
              <a:t>Fusion – spike detection</a:t>
            </a:r>
            <a:endParaRPr lang="zh-CN" altLang="en-US" dirty="0"/>
          </a:p>
        </p:txBody>
      </p:sp>
      <p:pic>
        <p:nvPicPr>
          <p:cNvPr id="5" name="图片 4">
            <a:extLst>
              <a:ext uri="{FF2B5EF4-FFF2-40B4-BE49-F238E27FC236}">
                <a16:creationId xmlns:a16="http://schemas.microsoft.com/office/drawing/2014/main" id="{BAD1A7C1-F50A-4ECA-BEE2-11CA04873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57150"/>
            <a:ext cx="9124724" cy="2476500"/>
          </a:xfrm>
          <a:prstGeom prst="rect">
            <a:avLst/>
          </a:prstGeom>
        </p:spPr>
      </p:pic>
    </p:spTree>
    <p:extLst>
      <p:ext uri="{BB962C8B-B14F-4D97-AF65-F5344CB8AC3E}">
        <p14:creationId xmlns:p14="http://schemas.microsoft.com/office/powerpoint/2010/main" val="33042749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BD3168-EF4C-4387-8AAD-EB295B43FAD9}"/>
              </a:ext>
            </a:extLst>
          </p:cNvPr>
          <p:cNvSpPr>
            <a:spLocks noGrp="1"/>
          </p:cNvSpPr>
          <p:nvPr>
            <p:ph type="title"/>
          </p:nvPr>
        </p:nvSpPr>
        <p:spPr/>
        <p:txBody>
          <a:bodyPr/>
          <a:lstStyle/>
          <a:p>
            <a:r>
              <a:rPr lang="en-US" altLang="zh-CN" dirty="0"/>
              <a:t>Clean vs Aged</a:t>
            </a:r>
            <a:endParaRPr lang="zh-CN" altLang="en-US" dirty="0"/>
          </a:p>
        </p:txBody>
      </p:sp>
      <p:pic>
        <p:nvPicPr>
          <p:cNvPr id="5" name="图片 4">
            <a:extLst>
              <a:ext uri="{FF2B5EF4-FFF2-40B4-BE49-F238E27FC236}">
                <a16:creationId xmlns:a16="http://schemas.microsoft.com/office/drawing/2014/main" id="{6FAF6354-363F-470D-A60B-467C451E6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4" y="2209799"/>
            <a:ext cx="7455880" cy="2438401"/>
          </a:xfrm>
          <a:prstGeom prst="rect">
            <a:avLst/>
          </a:prstGeom>
        </p:spPr>
      </p:pic>
    </p:spTree>
    <p:extLst>
      <p:ext uri="{BB962C8B-B14F-4D97-AF65-F5344CB8AC3E}">
        <p14:creationId xmlns:p14="http://schemas.microsoft.com/office/powerpoint/2010/main" val="12534627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2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25" name="内容占位符 2"/>
          <p:cNvSpPr txBox="1">
            <a:spLocks noGrp="1"/>
          </p:cNvSpPr>
          <p:nvPr>
            <p:ph type="body" idx="1"/>
          </p:nvPr>
        </p:nvSpPr>
        <p:spPr>
          <a:xfrm>
            <a:off x="838200" y="1213836"/>
            <a:ext cx="10515600" cy="4963127"/>
          </a:xfrm>
          <a:prstGeom prst="rect">
            <a:avLst/>
          </a:prstGeom>
        </p:spPr>
        <p:txBody>
          <a:bodyPr>
            <a:normAutofit/>
          </a:bodyPr>
          <a:lstStyle/>
          <a:p>
            <a:r>
              <a:rPr dirty="0"/>
              <a:t>Background</a:t>
            </a:r>
            <a:endParaRPr lang="en-US" dirty="0"/>
          </a:p>
          <a:p>
            <a:pPr>
              <a:defRPr>
                <a:solidFill>
                  <a:schemeClr val="accent3"/>
                </a:solidFill>
              </a:defRPr>
            </a:pPr>
            <a:r>
              <a:rPr lang="en-US" dirty="0"/>
              <a:t>Motivation</a:t>
            </a:r>
          </a:p>
          <a:p>
            <a:pPr>
              <a:defRPr>
                <a:solidFill>
                  <a:schemeClr val="accent3"/>
                </a:solidFill>
              </a:defRPr>
            </a:pPr>
            <a:r>
              <a:rPr lang="en-US" altLang="zh-CN" dirty="0"/>
              <a:t>Design</a:t>
            </a:r>
            <a:endParaRPr lang="en-US" dirty="0"/>
          </a:p>
          <a:p>
            <a:pPr>
              <a:defRPr>
                <a:solidFill>
                  <a:schemeClr val="accent3"/>
                </a:solidFill>
              </a:defRPr>
            </a:pPr>
            <a:r>
              <a:rPr dirty="0"/>
              <a:t>Evaluation</a:t>
            </a:r>
          </a:p>
          <a:p>
            <a:pPr>
              <a:defRPr>
                <a:solidFill>
                  <a:schemeClr val="accent3"/>
                </a:solidFill>
              </a:defRPr>
            </a:pPr>
            <a:r>
              <a:rPr dirty="0"/>
              <a:t>Conclusion</a:t>
            </a:r>
          </a:p>
        </p:txBody>
      </p:sp>
      <p:sp>
        <p:nvSpPr>
          <p:cNvPr id="126"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t>2020/4/17</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43B14-CCF1-4A58-9DAB-EF222021FD2E}"/>
              </a:ext>
            </a:extLst>
          </p:cNvPr>
          <p:cNvSpPr>
            <a:spLocks noGrp="1"/>
          </p:cNvSpPr>
          <p:nvPr>
            <p:ph type="title"/>
          </p:nvPr>
        </p:nvSpPr>
        <p:spPr/>
        <p:txBody>
          <a:bodyPr/>
          <a:lstStyle/>
          <a:p>
            <a:r>
              <a:rPr lang="en-US" altLang="zh-CN" dirty="0"/>
              <a:t>Outline</a:t>
            </a:r>
            <a:endParaRPr lang="zh-CN" altLang="en-US" dirty="0"/>
          </a:p>
        </p:txBody>
      </p:sp>
      <p:sp>
        <p:nvSpPr>
          <p:cNvPr id="5" name="内容占位符 2">
            <a:extLst>
              <a:ext uri="{FF2B5EF4-FFF2-40B4-BE49-F238E27FC236}">
                <a16:creationId xmlns:a16="http://schemas.microsoft.com/office/drawing/2014/main" id="{C5AC2FDD-CF0A-4251-AE1D-23B174FE7763}"/>
              </a:ext>
            </a:extLst>
          </p:cNvPr>
          <p:cNvSpPr txBox="1">
            <a:spLocks noGrp="1"/>
          </p:cNvSpPr>
          <p:nvPr>
            <p:ph type="body" idx="1"/>
          </p:nvPr>
        </p:nvSpPr>
        <p:spPr>
          <a:xfrm>
            <a:off x="838200" y="1214438"/>
            <a:ext cx="10515600" cy="4962525"/>
          </a:xfrm>
          <a:prstGeom prst="rect">
            <a:avLst/>
          </a:prstGeom>
        </p:spPr>
        <p:txBody>
          <a:bodyPr>
            <a:normAutofit/>
          </a:bodyPr>
          <a:lstStyle/>
          <a:p>
            <a:r>
              <a:rPr dirty="0">
                <a:solidFill>
                  <a:schemeClr val="tx2"/>
                </a:solidFill>
              </a:rPr>
              <a:t>Background</a:t>
            </a:r>
            <a:endParaRPr lang="en-US" dirty="0">
              <a:solidFill>
                <a:schemeClr val="tx2"/>
              </a:solidFill>
            </a:endParaRPr>
          </a:p>
          <a:p>
            <a:pPr>
              <a:defRPr>
                <a:solidFill>
                  <a:schemeClr val="accent3"/>
                </a:solidFill>
              </a:defRPr>
            </a:pPr>
            <a:r>
              <a:rPr lang="en-US" dirty="0">
                <a:solidFill>
                  <a:schemeClr val="tx2"/>
                </a:solidFill>
              </a:rPr>
              <a:t>Motivation</a:t>
            </a:r>
            <a:endParaRPr dirty="0">
              <a:solidFill>
                <a:schemeClr val="tx2"/>
              </a:solidFill>
            </a:endParaRPr>
          </a:p>
          <a:p>
            <a:pPr>
              <a:defRPr>
                <a:solidFill>
                  <a:schemeClr val="accent3"/>
                </a:solidFill>
              </a:defRPr>
            </a:pPr>
            <a:r>
              <a:rPr lang="en-US" altLang="zh-CN" dirty="0"/>
              <a:t>Design</a:t>
            </a:r>
            <a:endParaRPr lang="en-US" dirty="0"/>
          </a:p>
          <a:p>
            <a:pPr>
              <a:defRPr>
                <a:solidFill>
                  <a:schemeClr val="accent3"/>
                </a:solidFill>
              </a:defRPr>
            </a:pPr>
            <a:r>
              <a:rPr dirty="0">
                <a:solidFill>
                  <a:schemeClr val="bg2">
                    <a:lumMod val="40000"/>
                    <a:lumOff val="60000"/>
                  </a:schemeClr>
                </a:solidFill>
              </a:rPr>
              <a:t>Evaluation</a:t>
            </a:r>
          </a:p>
          <a:p>
            <a:pPr>
              <a:defRPr>
                <a:solidFill>
                  <a:schemeClr val="accent3"/>
                </a:solidFill>
              </a:defRPr>
            </a:pPr>
            <a:r>
              <a:rPr dirty="0">
                <a:solidFill>
                  <a:schemeClr val="tx1"/>
                </a:solidFill>
              </a:rPr>
              <a:t>Conclusion</a:t>
            </a:r>
          </a:p>
        </p:txBody>
      </p:sp>
    </p:spTree>
    <p:extLst>
      <p:ext uri="{BB962C8B-B14F-4D97-AF65-F5344CB8AC3E}">
        <p14:creationId xmlns:p14="http://schemas.microsoft.com/office/powerpoint/2010/main" val="4525309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Conclusion</a:t>
            </a:r>
            <a:endParaRPr lang="en-US" altLang="zh-CN" dirty="0">
              <a:latin typeface="Gill Sans MT" panose="020B0502020104020203" pitchFamily="34" charset="0"/>
              <a:cs typeface="Times New Roman" panose="02020603050405020304" pitchFamily="18" charset="0"/>
            </a:endParaRPr>
          </a:p>
        </p:txBody>
      </p:sp>
      <p:pic>
        <p:nvPicPr>
          <p:cNvPr id="8" name="图片 7">
            <a:extLst>
              <a:ext uri="{FF2B5EF4-FFF2-40B4-BE49-F238E27FC236}">
                <a16:creationId xmlns:a16="http://schemas.microsoft.com/office/drawing/2014/main" id="{77B9739B-5E88-4A83-A1BB-78D9F0483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86737"/>
            <a:ext cx="6024563" cy="3971392"/>
          </a:xfrm>
          <a:prstGeom prst="rect">
            <a:avLst/>
          </a:prstGeom>
        </p:spPr>
      </p:pic>
      <p:sp>
        <p:nvSpPr>
          <p:cNvPr id="10" name="内容占位符 2">
            <a:extLst>
              <a:ext uri="{FF2B5EF4-FFF2-40B4-BE49-F238E27FC236}">
                <a16:creationId xmlns:a16="http://schemas.microsoft.com/office/drawing/2014/main" id="{9302FDF0-DFCB-4383-9065-9739F17FE034}"/>
              </a:ext>
            </a:extLst>
          </p:cNvPr>
          <p:cNvSpPr txBox="1">
            <a:spLocks/>
          </p:cNvSpPr>
          <p:nvPr/>
        </p:nvSpPr>
        <p:spPr>
          <a:xfrm>
            <a:off x="582182" y="1867039"/>
            <a:ext cx="5237593" cy="4048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sz="2400" b="0" dirty="0">
                <a:solidFill>
                  <a:schemeClr val="tx1"/>
                </a:solidFill>
              </a:rPr>
              <a:t>-  Spreading requests to all SSDs in a shared , large storage pool .</a:t>
            </a:r>
          </a:p>
          <a:p>
            <a:pPr marL="0" indent="0" hangingPunct="1">
              <a:buNone/>
            </a:pPr>
            <a:r>
              <a:rPr lang="en-US" altLang="zh-CN" sz="2400" b="0" dirty="0">
                <a:solidFill>
                  <a:schemeClr val="tx1"/>
                </a:solidFill>
              </a:rPr>
              <a:t>-  Performing temporary , replicate writes .</a:t>
            </a:r>
          </a:p>
          <a:p>
            <a:pPr hangingPunct="1">
              <a:buFontTx/>
              <a:buChar char="-"/>
            </a:pPr>
            <a:r>
              <a:rPr lang="en-US" altLang="zh-CN" sz="2400" b="0" dirty="0">
                <a:solidFill>
                  <a:schemeClr val="tx1"/>
                </a:solidFill>
              </a:rPr>
              <a:t>Using lightweight SSD latency spike detection and request redirection .</a:t>
            </a:r>
            <a:endParaRPr lang="en-US" altLang="zh-CN" sz="2400" dirty="0">
              <a:solidFill>
                <a:schemeClr val="tx1"/>
              </a:solidFill>
            </a:endParaRPr>
          </a:p>
          <a:p>
            <a:pPr marL="0" indent="0" hangingPunct="1">
              <a:buNone/>
            </a:pPr>
            <a:endParaRPr lang="en-US" dirty="0"/>
          </a:p>
        </p:txBody>
      </p:sp>
      <p:sp>
        <p:nvSpPr>
          <p:cNvPr id="11" name="内容占位符 2">
            <a:extLst>
              <a:ext uri="{FF2B5EF4-FFF2-40B4-BE49-F238E27FC236}">
                <a16:creationId xmlns:a16="http://schemas.microsoft.com/office/drawing/2014/main" id="{91997231-E26A-4A54-B2FA-0E036B713868}"/>
              </a:ext>
            </a:extLst>
          </p:cNvPr>
          <p:cNvSpPr txBox="1">
            <a:spLocks/>
          </p:cNvSpPr>
          <p:nvPr/>
        </p:nvSpPr>
        <p:spPr>
          <a:xfrm>
            <a:off x="582182" y="1199871"/>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Summary</a:t>
            </a:r>
          </a:p>
        </p:txBody>
      </p:sp>
    </p:spTree>
    <p:extLst>
      <p:ext uri="{BB962C8B-B14F-4D97-AF65-F5344CB8AC3E}">
        <p14:creationId xmlns:p14="http://schemas.microsoft.com/office/powerpoint/2010/main" val="1968694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1522" y="1431895"/>
            <a:ext cx="11888778" cy="1077218"/>
          </a:xfrm>
          <a:prstGeom prst="rect">
            <a:avLst/>
          </a:prstGeom>
        </p:spPr>
        <p:txBody>
          <a:bodyPr wrap="square">
            <a:spAutoFit/>
          </a:bodyPr>
          <a:lstStyle/>
          <a:p>
            <a:pPr algn="ctr"/>
            <a:r>
              <a:rPr lang="en-US" altLang="zh-CN" sz="3200" b="1" dirty="0" err="1"/>
              <a:t>FusionRAID</a:t>
            </a:r>
            <a:r>
              <a:rPr lang="en-US" altLang="zh-CN" sz="3200" b="1" dirty="0"/>
              <a:t>: Achieving Consistent Low Latency for</a:t>
            </a:r>
            <a:br>
              <a:rPr lang="en-US" altLang="zh-CN" sz="3200" b="1" dirty="0"/>
            </a:br>
            <a:r>
              <a:rPr lang="en-US" altLang="zh-CN" sz="3200" b="1" dirty="0"/>
              <a:t>Commodity SSD Arrays</a:t>
            </a:r>
            <a:endParaRPr lang="en-US" altLang="zh-CN" sz="3200" b="1" dirty="0">
              <a:effectLst>
                <a:outerShdw blurRad="38100" dist="38100" dir="2700000" algn="tl">
                  <a:srgbClr val="000000">
                    <a:alpha val="43137"/>
                  </a:srgbClr>
                </a:outerShdw>
              </a:effectLst>
              <a:latin typeface="+mn-ea"/>
            </a:endParaRPr>
          </a:p>
        </p:txBody>
      </p:sp>
      <p:sp>
        <p:nvSpPr>
          <p:cNvPr id="14" name="文本框 13"/>
          <p:cNvSpPr txBox="1"/>
          <p:nvPr/>
        </p:nvSpPr>
        <p:spPr>
          <a:xfrm>
            <a:off x="5307878" y="3249129"/>
            <a:ext cx="1576072" cy="584775"/>
          </a:xfrm>
          <a:prstGeom prst="rect">
            <a:avLst/>
          </a:prstGeom>
          <a:noFill/>
        </p:spPr>
        <p:txBody>
          <a:bodyPr wrap="none" rtlCol="0">
            <a:spAutoFit/>
          </a:bodyPr>
          <a:lstStyle/>
          <a:p>
            <a:pPr algn="ctr"/>
            <a:r>
              <a:rPr lang="en-US" altLang="zh-CN" sz="3200" b="1" dirty="0">
                <a:latin typeface="Gill Sans MT" panose="020B0502020104020203" pitchFamily="34" charset="0"/>
                <a:ea typeface="华文新魏" panose="02010800040101010101" pitchFamily="2" charset="-122"/>
              </a:rPr>
              <a:t>Thanks</a:t>
            </a:r>
            <a:endParaRPr lang="en-US" altLang="zh-CN" sz="3200" dirty="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225" y="4348887"/>
            <a:ext cx="5447372" cy="1656000"/>
          </a:xfrm>
          <a:prstGeom prst="rect">
            <a:avLst/>
          </a:prstGeom>
        </p:spPr>
      </p:pic>
    </p:spTree>
    <p:extLst>
      <p:ext uri="{BB962C8B-B14F-4D97-AF65-F5344CB8AC3E}">
        <p14:creationId xmlns:p14="http://schemas.microsoft.com/office/powerpoint/2010/main" val="2935706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Workload I/O Characteristics</a:t>
            </a:r>
            <a:endParaRPr lang="en-US" altLang="zh-CN" dirty="0">
              <a:latin typeface="Gill Sans MT" panose="020B0502020104020203" pitchFamily="34" charset="0"/>
              <a:cs typeface="Times New Roman" panose="02020603050405020304" pitchFamily="18" charset="0"/>
            </a:endParaRPr>
          </a:p>
        </p:txBody>
      </p:sp>
      <p:sp>
        <p:nvSpPr>
          <p:cNvPr id="4" name="内容占位符 2">
            <a:extLst>
              <a:ext uri="{FF2B5EF4-FFF2-40B4-BE49-F238E27FC236}">
                <a16:creationId xmlns:a16="http://schemas.microsoft.com/office/drawing/2014/main" id="{C7B82B90-F604-4734-A289-213743C49245}"/>
              </a:ext>
            </a:extLst>
          </p:cNvPr>
          <p:cNvSpPr txBox="1">
            <a:spLocks/>
          </p:cNvSpPr>
          <p:nvPr/>
        </p:nvSpPr>
        <p:spPr>
          <a:xfrm>
            <a:off x="906723" y="1133067"/>
            <a:ext cx="4350799"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W</a:t>
            </a:r>
            <a:r>
              <a:rPr lang="en-US" altLang="zh-CN" dirty="0"/>
              <a:t>orkload Parameters</a:t>
            </a:r>
            <a:endParaRPr lang="en-US" dirty="0"/>
          </a:p>
        </p:txBody>
      </p:sp>
      <p:pic>
        <p:nvPicPr>
          <p:cNvPr id="5" name="图片 4">
            <a:extLst>
              <a:ext uri="{FF2B5EF4-FFF2-40B4-BE49-F238E27FC236}">
                <a16:creationId xmlns:a16="http://schemas.microsoft.com/office/drawing/2014/main" id="{DBDB77A9-17CB-49FA-ABC8-C3BF29105FAD}"/>
              </a:ext>
            </a:extLst>
          </p:cNvPr>
          <p:cNvPicPr>
            <a:picLocks noChangeAspect="1"/>
          </p:cNvPicPr>
          <p:nvPr/>
        </p:nvPicPr>
        <p:blipFill rotWithShape="1">
          <a:blip r:embed="rId3">
            <a:extLst>
              <a:ext uri="{28A0092B-C50C-407E-A947-70E740481C1C}">
                <a14:useLocalDpi xmlns:a14="http://schemas.microsoft.com/office/drawing/2010/main" val="0"/>
              </a:ext>
            </a:extLst>
          </a:blip>
          <a:srcRect t="8749"/>
          <a:stretch/>
        </p:blipFill>
        <p:spPr>
          <a:xfrm>
            <a:off x="642892" y="1688547"/>
            <a:ext cx="6543675" cy="2529265"/>
          </a:xfrm>
          <a:prstGeom prst="rect">
            <a:avLst/>
          </a:prstGeom>
        </p:spPr>
      </p:pic>
      <p:sp>
        <p:nvSpPr>
          <p:cNvPr id="7" name="内容占位符 2">
            <a:extLst>
              <a:ext uri="{FF2B5EF4-FFF2-40B4-BE49-F238E27FC236}">
                <a16:creationId xmlns:a16="http://schemas.microsoft.com/office/drawing/2014/main" id="{D06045B1-FC48-40E8-BAA5-425A87A03D05}"/>
              </a:ext>
            </a:extLst>
          </p:cNvPr>
          <p:cNvSpPr txBox="1">
            <a:spLocks/>
          </p:cNvSpPr>
          <p:nvPr/>
        </p:nvSpPr>
        <p:spPr>
          <a:xfrm>
            <a:off x="906723" y="4308721"/>
            <a:ext cx="4350799"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Some Definition</a:t>
            </a:r>
          </a:p>
        </p:txBody>
      </p:sp>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D82EC638-E6DD-429A-8F41-3189CF062EB5}"/>
                  </a:ext>
                </a:extLst>
              </p:cNvPr>
              <p:cNvSpPr txBox="1">
                <a:spLocks/>
              </p:cNvSpPr>
              <p:nvPr/>
            </p:nvSpPr>
            <p:spPr>
              <a:xfrm>
                <a:off x="906723" y="4829044"/>
                <a:ext cx="10447077" cy="1640160"/>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45718" tIns="45718" rIns="45718" bIns="45718">
                <a:normAutofit fontScale="850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b="0" dirty="0"/>
                  <a:t>Mixed workload partition: giant set &amp; dwarf set</a:t>
                </a:r>
              </a:p>
              <a:p>
                <a:pPr hangingPunct="1">
                  <a:buFontTx/>
                  <a:buChar char="-"/>
                </a:pPr>
                <a:r>
                  <a:rPr lang="en-US" altLang="zh-CN" b="0" dirty="0"/>
                  <a:t>Majority ratio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𝑚𝑎𝑗</m:t>
                        </m:r>
                      </m:sub>
                    </m:sSub>
                  </m:oMath>
                </a14:m>
                <a:r>
                  <a:rPr lang="en-US" altLang="zh-CN" b="0" dirty="0"/>
                  <a:t>): Instantaneous bandwidths of giant set / entire</a:t>
                </a:r>
              </a:p>
              <a:p>
                <a:pPr hangingPunct="1">
                  <a:buFontTx/>
                  <a:buChar char="-"/>
                </a:pPr>
                <a:r>
                  <a:rPr lang="en-US" altLang="zh-CN" b="0" dirty="0"/>
                  <a:t>Instantaneous complementarity: </a:t>
                </a:r>
                <a14:m>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𝑅</m:t>
                        </m:r>
                      </m:e>
                      <m:sub>
                        <m:r>
                          <a:rPr lang="en-US" altLang="zh-CN" b="0" i="1">
                            <a:latin typeface="Cambria Math" panose="02040503050406030204" pitchFamily="18" charset="0"/>
                          </a:rPr>
                          <m:t>𝑚𝑎𝑗</m:t>
                        </m:r>
                      </m:sub>
                    </m:sSub>
                  </m:oMath>
                </a14:m>
                <a:r>
                  <a:rPr lang="en-US" altLang="zh-CN" b="0" dirty="0"/>
                  <a:t> &gt; 0.75 in a timeslot (1ms)</a:t>
                </a:r>
              </a:p>
              <a:p>
                <a:pPr hangingPunct="1">
                  <a:buFontTx/>
                  <a:buChar char="-"/>
                </a:pPr>
                <a:endParaRPr lang="en-US" dirty="0"/>
              </a:p>
            </p:txBody>
          </p:sp>
        </mc:Choice>
        <mc:Fallback xmlns="">
          <p:sp>
            <p:nvSpPr>
              <p:cNvPr id="8" name="内容占位符 2">
                <a:extLst>
                  <a:ext uri="{FF2B5EF4-FFF2-40B4-BE49-F238E27FC236}">
                    <a16:creationId xmlns:a16="http://schemas.microsoft.com/office/drawing/2014/main" id="{D82EC638-E6DD-429A-8F41-3189CF062EB5}"/>
                  </a:ext>
                </a:extLst>
              </p:cNvPr>
              <p:cNvSpPr txBox="1">
                <a:spLocks noRot="1" noChangeAspect="1" noMove="1" noResize="1" noEditPoints="1" noAdjustHandles="1" noChangeArrowheads="1" noChangeShapeType="1" noTextEdit="1"/>
              </p:cNvSpPr>
              <p:nvPr/>
            </p:nvSpPr>
            <p:spPr>
              <a:xfrm>
                <a:off x="906723" y="4829044"/>
                <a:ext cx="10447077" cy="1640160"/>
              </a:xfrm>
              <a:prstGeom prst="rect">
                <a:avLst/>
              </a:prstGeom>
              <a:blipFill>
                <a:blip r:embed="rId4"/>
                <a:stretch>
                  <a:fillRect l="-1400" t="-8550"/>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zh-CN" altLang="en-US">
                    <a:noFill/>
                  </a:rPr>
                  <a:t> </a:t>
                </a:r>
              </a:p>
            </p:txBody>
          </p:sp>
        </mc:Fallback>
      </mc:AlternateContent>
    </p:spTree>
    <p:extLst>
      <p:ext uri="{BB962C8B-B14F-4D97-AF65-F5344CB8AC3E}">
        <p14:creationId xmlns:p14="http://schemas.microsoft.com/office/powerpoint/2010/main" val="1002050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Workload I/O Characteristics</a:t>
            </a:r>
            <a:endParaRPr lang="en-US" altLang="zh-CN" dirty="0">
              <a:latin typeface="Gill Sans MT" panose="020B0502020104020203" pitchFamily="34" charset="0"/>
              <a:cs typeface="Times New Roman" panose="02020603050405020304" pitchFamily="18" charset="0"/>
            </a:endParaRPr>
          </a:p>
        </p:txBody>
      </p:sp>
      <p:sp>
        <p:nvSpPr>
          <p:cNvPr id="4" name="内容占位符 2">
            <a:extLst>
              <a:ext uri="{FF2B5EF4-FFF2-40B4-BE49-F238E27FC236}">
                <a16:creationId xmlns:a16="http://schemas.microsoft.com/office/drawing/2014/main" id="{C7B82B90-F604-4734-A289-213743C49245}"/>
              </a:ext>
            </a:extLst>
          </p:cNvPr>
          <p:cNvSpPr txBox="1">
            <a:spLocks/>
          </p:cNvSpPr>
          <p:nvPr/>
        </p:nvSpPr>
        <p:spPr>
          <a:xfrm>
            <a:off x="560494" y="1133251"/>
            <a:ext cx="873442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3 types of 2-W</a:t>
            </a:r>
            <a:r>
              <a:rPr lang="en-US" altLang="zh-CN" dirty="0"/>
              <a:t>orkload Mixes</a:t>
            </a:r>
            <a:endParaRPr lang="en-US" dirty="0"/>
          </a:p>
        </p:txBody>
      </p:sp>
      <p:pic>
        <p:nvPicPr>
          <p:cNvPr id="6" name="图片 5">
            <a:extLst>
              <a:ext uri="{FF2B5EF4-FFF2-40B4-BE49-F238E27FC236}">
                <a16:creationId xmlns:a16="http://schemas.microsoft.com/office/drawing/2014/main" id="{6B9BB161-FD08-4565-B628-E3A56175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868" y="1286741"/>
            <a:ext cx="3438525" cy="2533650"/>
          </a:xfrm>
          <a:prstGeom prst="rect">
            <a:avLst/>
          </a:prstGeom>
        </p:spPr>
      </p:pic>
      <p:pic>
        <p:nvPicPr>
          <p:cNvPr id="10" name="图片 9">
            <a:extLst>
              <a:ext uri="{FF2B5EF4-FFF2-40B4-BE49-F238E27FC236}">
                <a16:creationId xmlns:a16="http://schemas.microsoft.com/office/drawing/2014/main" id="{667CEE07-511D-4EA6-9A21-3DC66C34F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585" y="3973881"/>
            <a:ext cx="3243089" cy="2312766"/>
          </a:xfrm>
          <a:prstGeom prst="rect">
            <a:avLst/>
          </a:prstGeom>
        </p:spPr>
      </p:pic>
      <p:sp>
        <p:nvSpPr>
          <p:cNvPr id="12" name="内容占位符 2">
            <a:extLst>
              <a:ext uri="{FF2B5EF4-FFF2-40B4-BE49-F238E27FC236}">
                <a16:creationId xmlns:a16="http://schemas.microsoft.com/office/drawing/2014/main" id="{71491240-747B-478B-B73B-541563175F89}"/>
              </a:ext>
            </a:extLst>
          </p:cNvPr>
          <p:cNvSpPr txBox="1">
            <a:spLocks/>
          </p:cNvSpPr>
          <p:nvPr/>
        </p:nvSpPr>
        <p:spPr>
          <a:xfrm>
            <a:off x="983607" y="1787980"/>
            <a:ext cx="5083207" cy="1306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3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6200" b="0" dirty="0"/>
              <a:t>light-light (VD +TF) workload mixes</a:t>
            </a:r>
            <a:endParaRPr lang="en-US" altLang="zh-CN" sz="6200" dirty="0">
              <a:solidFill>
                <a:srgbClr val="FF0000"/>
              </a:solidFill>
            </a:endParaRPr>
          </a:p>
          <a:p>
            <a:pPr hangingPunct="1">
              <a:buFontTx/>
              <a:buChar char="-"/>
            </a:pPr>
            <a:r>
              <a:rPr lang="en-US" altLang="zh-CN" sz="6200" b="0" dirty="0"/>
              <a:t>heavy-heavy mix (YCSB-Load +TPC-C) </a:t>
            </a:r>
          </a:p>
          <a:p>
            <a:pPr hangingPunct="1">
              <a:buFontTx/>
              <a:buChar char="-"/>
            </a:pPr>
            <a:r>
              <a:rPr lang="en-US" altLang="zh-CN" sz="6200" b="0" dirty="0"/>
              <a:t>light-heavy (Exchange +YCSB-A)</a:t>
            </a:r>
            <a:br>
              <a:rPr lang="en-US" altLang="zh-CN" dirty="0"/>
            </a:br>
            <a:endParaRPr lang="en-US" dirty="0"/>
          </a:p>
        </p:txBody>
      </p:sp>
      <p:sp>
        <p:nvSpPr>
          <p:cNvPr id="16" name="内容占位符 2">
            <a:extLst>
              <a:ext uri="{FF2B5EF4-FFF2-40B4-BE49-F238E27FC236}">
                <a16:creationId xmlns:a16="http://schemas.microsoft.com/office/drawing/2014/main" id="{9103D84C-4D2F-4097-91D0-AB79748C2EA6}"/>
              </a:ext>
            </a:extLst>
          </p:cNvPr>
          <p:cNvSpPr txBox="1">
            <a:spLocks/>
          </p:cNvSpPr>
          <p:nvPr/>
        </p:nvSpPr>
        <p:spPr>
          <a:xfrm>
            <a:off x="806863" y="4160188"/>
            <a:ext cx="6814352" cy="129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8000" b="0" dirty="0"/>
              <a:t>25 out of the 28 have instantaneous complementarity in over half of the timeslots </a:t>
            </a:r>
            <a:r>
              <a:rPr lang="en-US" altLang="zh-CN" sz="8000" dirty="0"/>
              <a:t>.</a:t>
            </a:r>
          </a:p>
          <a:p>
            <a:pPr hangingPunct="1">
              <a:buFontTx/>
              <a:buChar char="-"/>
            </a:pPr>
            <a:r>
              <a:rPr lang="en-US" altLang="zh-CN" sz="8000" b="0" dirty="0"/>
              <a:t>An average ratio across all 28 mixes sitting at 67.8%</a:t>
            </a:r>
            <a:r>
              <a:rPr lang="en-US" altLang="zh-CN" sz="8000" dirty="0"/>
              <a:t> .</a:t>
            </a:r>
          </a:p>
          <a:p>
            <a:pPr hangingPunct="1">
              <a:buFontTx/>
              <a:buChar char="-"/>
            </a:pPr>
            <a:r>
              <a:rPr lang="en-US" altLang="zh-CN" sz="8000" b="0" dirty="0"/>
              <a:t>Across all 4-workload mixes, this average ratio rises to 91.4% </a:t>
            </a:r>
            <a:r>
              <a:rPr lang="en-US" altLang="zh-CN" sz="8000" dirty="0"/>
              <a:t>. </a:t>
            </a:r>
            <a:br>
              <a:rPr lang="en-US" altLang="zh-CN" sz="8000" dirty="0"/>
            </a:br>
            <a:br>
              <a:rPr lang="en-US" altLang="zh-CN" sz="6600" dirty="0"/>
            </a:br>
            <a:r>
              <a:rPr lang="en-US" altLang="zh-CN" sz="6600" dirty="0"/>
              <a:t> </a:t>
            </a:r>
            <a:br>
              <a:rPr lang="en-US" altLang="zh-CN" sz="6600" dirty="0"/>
            </a:br>
            <a:br>
              <a:rPr lang="en-US" altLang="zh-CN" dirty="0"/>
            </a:br>
            <a:endParaRPr lang="en-US" dirty="0"/>
          </a:p>
        </p:txBody>
      </p:sp>
      <p:sp>
        <p:nvSpPr>
          <p:cNvPr id="18" name="内容占位符 2">
            <a:extLst>
              <a:ext uri="{FF2B5EF4-FFF2-40B4-BE49-F238E27FC236}">
                <a16:creationId xmlns:a16="http://schemas.microsoft.com/office/drawing/2014/main" id="{11C31F95-8026-4806-88DB-4D47C33E580A}"/>
              </a:ext>
            </a:extLst>
          </p:cNvPr>
          <p:cNvSpPr txBox="1">
            <a:spLocks/>
          </p:cNvSpPr>
          <p:nvPr/>
        </p:nvSpPr>
        <p:spPr>
          <a:xfrm>
            <a:off x="643987" y="3077776"/>
            <a:ext cx="8567439" cy="560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sz="9600" b="0" dirty="0">
                <a:solidFill>
                  <a:schemeClr val="accent1">
                    <a:lumMod val="75000"/>
                  </a:schemeClr>
                </a:solidFill>
              </a:rPr>
              <a:t>Instantaneous complementarity appears in all types!</a:t>
            </a:r>
            <a:r>
              <a:rPr lang="en-US" altLang="zh-CN" sz="9600" dirty="0">
                <a:solidFill>
                  <a:schemeClr val="accent1">
                    <a:lumMod val="75000"/>
                  </a:schemeClr>
                </a:solidFill>
              </a:rPr>
              <a:t> </a:t>
            </a:r>
            <a:br>
              <a:rPr lang="en-US" altLang="zh-CN" sz="6200" dirty="0"/>
            </a:br>
            <a:r>
              <a:rPr lang="en-US" altLang="zh-CN" sz="6200" dirty="0"/>
              <a:t> </a:t>
            </a:r>
            <a:br>
              <a:rPr lang="en-US" altLang="zh-CN" dirty="0"/>
            </a:br>
            <a:endParaRPr lang="en-US" dirty="0"/>
          </a:p>
        </p:txBody>
      </p:sp>
      <p:sp>
        <p:nvSpPr>
          <p:cNvPr id="19" name="内容占位符 2">
            <a:extLst>
              <a:ext uri="{FF2B5EF4-FFF2-40B4-BE49-F238E27FC236}">
                <a16:creationId xmlns:a16="http://schemas.microsoft.com/office/drawing/2014/main" id="{F5695530-4DAB-40B6-97D0-C272B7264ECD}"/>
              </a:ext>
            </a:extLst>
          </p:cNvPr>
          <p:cNvSpPr txBox="1">
            <a:spLocks/>
          </p:cNvSpPr>
          <p:nvPr/>
        </p:nvSpPr>
        <p:spPr>
          <a:xfrm>
            <a:off x="560492" y="3481745"/>
            <a:ext cx="873442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All 2-W</a:t>
            </a:r>
            <a:r>
              <a:rPr lang="en-US" altLang="zh-CN" dirty="0"/>
              <a:t>orkload Mixes</a:t>
            </a:r>
            <a:endParaRPr lang="en-US" dirty="0"/>
          </a:p>
        </p:txBody>
      </p:sp>
      <p:sp>
        <p:nvSpPr>
          <p:cNvPr id="11" name="内容占位符 2">
            <a:extLst>
              <a:ext uri="{FF2B5EF4-FFF2-40B4-BE49-F238E27FC236}">
                <a16:creationId xmlns:a16="http://schemas.microsoft.com/office/drawing/2014/main" id="{F37DE5C2-3A0C-4C44-B68E-4213A74C6E1A}"/>
              </a:ext>
            </a:extLst>
          </p:cNvPr>
          <p:cNvSpPr txBox="1">
            <a:spLocks/>
          </p:cNvSpPr>
          <p:nvPr/>
        </p:nvSpPr>
        <p:spPr>
          <a:xfrm>
            <a:off x="5801877" y="1805671"/>
            <a:ext cx="1209113" cy="1133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3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sz="6200" dirty="0">
                <a:solidFill>
                  <a:srgbClr val="FF0000"/>
                </a:solidFill>
              </a:rPr>
              <a:t>54.1%  </a:t>
            </a:r>
          </a:p>
          <a:p>
            <a:pPr marL="0" indent="0" hangingPunct="1">
              <a:buNone/>
            </a:pPr>
            <a:r>
              <a:rPr lang="en-US" altLang="zh-CN" sz="6200" dirty="0">
                <a:solidFill>
                  <a:srgbClr val="FF0000"/>
                </a:solidFill>
              </a:rPr>
              <a:t>73.9%</a:t>
            </a:r>
          </a:p>
          <a:p>
            <a:pPr marL="0" indent="0" hangingPunct="1">
              <a:buNone/>
            </a:pPr>
            <a:r>
              <a:rPr lang="en-US" altLang="zh-CN" sz="6200" dirty="0">
                <a:solidFill>
                  <a:srgbClr val="FF0000"/>
                </a:solidFill>
              </a:rPr>
              <a:t>83.6%</a:t>
            </a:r>
            <a:br>
              <a:rPr lang="en-US" altLang="zh-CN" dirty="0"/>
            </a:br>
            <a:endParaRPr lang="en-US" dirty="0"/>
          </a:p>
        </p:txBody>
      </p:sp>
      <p:sp>
        <p:nvSpPr>
          <p:cNvPr id="13" name="内容占位符 2">
            <a:extLst>
              <a:ext uri="{FF2B5EF4-FFF2-40B4-BE49-F238E27FC236}">
                <a16:creationId xmlns:a16="http://schemas.microsoft.com/office/drawing/2014/main" id="{6840E76D-B4E0-4674-9D23-17EA508F24F3}"/>
              </a:ext>
            </a:extLst>
          </p:cNvPr>
          <p:cNvSpPr txBox="1">
            <a:spLocks/>
          </p:cNvSpPr>
          <p:nvPr/>
        </p:nvSpPr>
        <p:spPr>
          <a:xfrm>
            <a:off x="643987" y="5701255"/>
            <a:ext cx="8567439" cy="560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sz="9600" b="0" dirty="0">
                <a:solidFill>
                  <a:schemeClr val="accent1">
                    <a:lumMod val="75000"/>
                  </a:schemeClr>
                </a:solidFill>
              </a:rPr>
              <a:t>Instantaneous complementarity appears frequently!</a:t>
            </a:r>
            <a:br>
              <a:rPr lang="en-US" altLang="zh-CN" sz="6200" dirty="0"/>
            </a:br>
            <a:r>
              <a:rPr lang="en-US" altLang="zh-CN" sz="6200" dirty="0"/>
              <a:t> </a:t>
            </a:r>
            <a:br>
              <a:rPr lang="en-US" altLang="zh-CN" dirty="0"/>
            </a:br>
            <a:endParaRPr lang="en-US" dirty="0"/>
          </a:p>
        </p:txBody>
      </p:sp>
    </p:spTree>
    <p:extLst>
      <p:ext uri="{BB962C8B-B14F-4D97-AF65-F5344CB8AC3E}">
        <p14:creationId xmlns:p14="http://schemas.microsoft.com/office/powerpoint/2010/main" val="37600281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Workload I/O Characteristics</a:t>
            </a:r>
            <a:endParaRPr lang="en-US" altLang="zh-CN" dirty="0">
              <a:latin typeface="Gill Sans MT" panose="020B0502020104020203" pitchFamily="34" charset="0"/>
              <a:cs typeface="Times New Roman" panose="02020603050405020304" pitchFamily="18" charset="0"/>
            </a:endParaRPr>
          </a:p>
        </p:txBody>
      </p:sp>
      <p:sp>
        <p:nvSpPr>
          <p:cNvPr id="3" name="箭头: 左 2">
            <a:hlinkClick r:id="rId3" action="ppaction://hlinksldjump"/>
            <a:extLst>
              <a:ext uri="{FF2B5EF4-FFF2-40B4-BE49-F238E27FC236}">
                <a16:creationId xmlns:a16="http://schemas.microsoft.com/office/drawing/2014/main" id="{81D0A43D-A84F-4E31-B389-3B01B30696C2}"/>
              </a:ext>
            </a:extLst>
          </p:cNvPr>
          <p:cNvSpPr/>
          <p:nvPr/>
        </p:nvSpPr>
        <p:spPr>
          <a:xfrm>
            <a:off x="11047520" y="6225466"/>
            <a:ext cx="612559" cy="421689"/>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内容占位符 2">
            <a:extLst>
              <a:ext uri="{FF2B5EF4-FFF2-40B4-BE49-F238E27FC236}">
                <a16:creationId xmlns:a16="http://schemas.microsoft.com/office/drawing/2014/main" id="{C7B82B90-F604-4734-A289-213743C49245}"/>
              </a:ext>
            </a:extLst>
          </p:cNvPr>
          <p:cNvSpPr txBox="1">
            <a:spLocks/>
          </p:cNvSpPr>
          <p:nvPr/>
        </p:nvSpPr>
        <p:spPr>
          <a:xfrm>
            <a:off x="560494" y="1133251"/>
            <a:ext cx="873442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2-W</a:t>
            </a:r>
            <a:r>
              <a:rPr lang="en-US" altLang="zh-CN" dirty="0"/>
              <a:t>orkload Mixes</a:t>
            </a:r>
            <a:endParaRPr lang="en-US" dirty="0"/>
          </a:p>
        </p:txBody>
      </p:sp>
      <p:pic>
        <p:nvPicPr>
          <p:cNvPr id="6" name="图片 5">
            <a:extLst>
              <a:ext uri="{FF2B5EF4-FFF2-40B4-BE49-F238E27FC236}">
                <a16:creationId xmlns:a16="http://schemas.microsoft.com/office/drawing/2014/main" id="{6B9BB161-FD08-4565-B628-E3A561753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98" y="1862967"/>
            <a:ext cx="2863788" cy="2110160"/>
          </a:xfrm>
          <a:prstGeom prst="rect">
            <a:avLst/>
          </a:prstGeom>
        </p:spPr>
      </p:pic>
      <p:pic>
        <p:nvPicPr>
          <p:cNvPr id="10" name="图片 9">
            <a:extLst>
              <a:ext uri="{FF2B5EF4-FFF2-40B4-BE49-F238E27FC236}">
                <a16:creationId xmlns:a16="http://schemas.microsoft.com/office/drawing/2014/main" id="{667CEE07-511D-4EA6-9A21-3DC66C34F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906" y="1899811"/>
            <a:ext cx="2958984" cy="2110160"/>
          </a:xfrm>
          <a:prstGeom prst="rect">
            <a:avLst/>
          </a:prstGeom>
        </p:spPr>
      </p:pic>
      <p:sp>
        <p:nvSpPr>
          <p:cNvPr id="11" name="内容占位符 2">
            <a:extLst>
              <a:ext uri="{FF2B5EF4-FFF2-40B4-BE49-F238E27FC236}">
                <a16:creationId xmlns:a16="http://schemas.microsoft.com/office/drawing/2014/main" id="{FC7C929C-76BC-4E8B-9ED8-82F316223B6F}"/>
              </a:ext>
            </a:extLst>
          </p:cNvPr>
          <p:cNvSpPr txBox="1">
            <a:spLocks/>
          </p:cNvSpPr>
          <p:nvPr/>
        </p:nvSpPr>
        <p:spPr>
          <a:xfrm>
            <a:off x="6295469" y="1107455"/>
            <a:ext cx="5820331"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4-W</a:t>
            </a:r>
            <a:r>
              <a:rPr lang="en-US" altLang="zh-CN" dirty="0"/>
              <a:t>orkload Mixes Breakdown</a:t>
            </a:r>
            <a:endParaRPr lang="en-US" dirty="0"/>
          </a:p>
        </p:txBody>
      </p:sp>
      <p:pic>
        <p:nvPicPr>
          <p:cNvPr id="5" name="图片 4">
            <a:extLst>
              <a:ext uri="{FF2B5EF4-FFF2-40B4-BE49-F238E27FC236}">
                <a16:creationId xmlns:a16="http://schemas.microsoft.com/office/drawing/2014/main" id="{0813A0E4-9FF8-44AA-81B1-876F3975C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8638" y="1862967"/>
            <a:ext cx="3349875" cy="2142835"/>
          </a:xfrm>
          <a:prstGeom prst="rect">
            <a:avLst/>
          </a:prstGeom>
        </p:spPr>
      </p:pic>
      <p:sp>
        <p:nvSpPr>
          <p:cNvPr id="12" name="内容占位符 2">
            <a:extLst>
              <a:ext uri="{FF2B5EF4-FFF2-40B4-BE49-F238E27FC236}">
                <a16:creationId xmlns:a16="http://schemas.microsoft.com/office/drawing/2014/main" id="{D27B0D0E-E9A4-463C-BC16-2503F77CD217}"/>
              </a:ext>
            </a:extLst>
          </p:cNvPr>
          <p:cNvSpPr txBox="1">
            <a:spLocks/>
          </p:cNvSpPr>
          <p:nvPr/>
        </p:nvSpPr>
        <p:spPr>
          <a:xfrm>
            <a:off x="806018" y="4564834"/>
            <a:ext cx="10579963" cy="1074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2400" b="0" dirty="0">
                <a:solidFill>
                  <a:schemeClr val="tx1"/>
                </a:solidFill>
              </a:rPr>
              <a:t>Workload usually irregular , with interleaving bursts</a:t>
            </a:r>
          </a:p>
          <a:p>
            <a:pPr hangingPunct="1">
              <a:buFontTx/>
              <a:buChar char="-"/>
            </a:pPr>
            <a:r>
              <a:rPr lang="en-US" altLang="zh-CN" sz="2400" b="0" dirty="0">
                <a:solidFill>
                  <a:schemeClr val="tx1"/>
                </a:solidFill>
              </a:rPr>
              <a:t>Guide : All-for-all model is better than physically partitioning</a:t>
            </a:r>
            <a:endParaRPr lang="en-US" dirty="0"/>
          </a:p>
        </p:txBody>
      </p:sp>
    </p:spTree>
    <p:extLst>
      <p:ext uri="{BB962C8B-B14F-4D97-AF65-F5344CB8AC3E}">
        <p14:creationId xmlns:p14="http://schemas.microsoft.com/office/powerpoint/2010/main" val="2041720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Write Overhead in SSD RAID</a:t>
            </a:r>
            <a:endParaRPr lang="en-US" altLang="zh-CN" dirty="0">
              <a:latin typeface="Gill Sans MT" panose="020B0502020104020203" pitchFamily="34" charset="0"/>
              <a:cs typeface="Times New Roman" panose="02020603050405020304" pitchFamily="18" charset="0"/>
            </a:endParaRPr>
          </a:p>
        </p:txBody>
      </p:sp>
      <p:sp>
        <p:nvSpPr>
          <p:cNvPr id="3" name="箭头: 左 2">
            <a:hlinkClick r:id="rId3" action="ppaction://hlinksldjump"/>
            <a:extLst>
              <a:ext uri="{FF2B5EF4-FFF2-40B4-BE49-F238E27FC236}">
                <a16:creationId xmlns:a16="http://schemas.microsoft.com/office/drawing/2014/main" id="{CB3FD318-D4C8-4814-B2B1-39623AA51C7D}"/>
              </a:ext>
            </a:extLst>
          </p:cNvPr>
          <p:cNvSpPr/>
          <p:nvPr/>
        </p:nvSpPr>
        <p:spPr>
          <a:xfrm>
            <a:off x="11047520" y="6225466"/>
            <a:ext cx="612559" cy="421689"/>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图片 3">
            <a:extLst>
              <a:ext uri="{FF2B5EF4-FFF2-40B4-BE49-F238E27FC236}">
                <a16:creationId xmlns:a16="http://schemas.microsoft.com/office/drawing/2014/main" id="{A7FB86C8-D1A3-4EE5-ADB8-946209811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13" y="1519587"/>
            <a:ext cx="6118992" cy="2057400"/>
          </a:xfrm>
          <a:prstGeom prst="rect">
            <a:avLst/>
          </a:prstGeom>
        </p:spPr>
      </p:pic>
      <p:sp>
        <p:nvSpPr>
          <p:cNvPr id="5" name="文本框 4">
            <a:extLst>
              <a:ext uri="{FF2B5EF4-FFF2-40B4-BE49-F238E27FC236}">
                <a16:creationId xmlns:a16="http://schemas.microsoft.com/office/drawing/2014/main" id="{76D22E53-D388-4760-B19E-AFC55933121F}"/>
              </a:ext>
            </a:extLst>
          </p:cNvPr>
          <p:cNvSpPr txBox="1"/>
          <p:nvPr/>
        </p:nvSpPr>
        <p:spPr>
          <a:xfrm>
            <a:off x="1019175" y="1822665"/>
            <a:ext cx="4143376"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1800" b="0" i="0" dirty="0">
                <a:solidFill>
                  <a:srgbClr val="000000"/>
                </a:solidFill>
                <a:effectLst/>
                <a:latin typeface="NimbusRomNo9L-Regu"/>
              </a:rPr>
              <a:t>- (4 + 1) RAID-5 arrays </a:t>
            </a:r>
          </a:p>
          <a:p>
            <a:pPr marL="0" marR="0" indent="0" algn="l" defTabSz="914400" rtl="0" fontAlgn="auto" latinLnBrk="0" hangingPunct="0">
              <a:lnSpc>
                <a:spcPct val="100000"/>
              </a:lnSpc>
              <a:spcBef>
                <a:spcPts val="0"/>
              </a:spcBef>
              <a:spcAft>
                <a:spcPts val="0"/>
              </a:spcAft>
              <a:buClrTx/>
              <a:buSzTx/>
              <a:buFontTx/>
              <a:buNone/>
              <a:tabLst/>
            </a:pPr>
            <a:r>
              <a:rPr lang="en-US" altLang="zh-CN" sz="1800" b="0" i="0" dirty="0">
                <a:solidFill>
                  <a:srgbClr val="000000"/>
                </a:solidFill>
                <a:effectLst/>
                <a:latin typeface="NimbusRomNo9L-Regu"/>
              </a:rPr>
              <a:t>- Intel 545s SATA SSDs</a:t>
            </a:r>
          </a:p>
          <a:p>
            <a:pPr marL="0" marR="0" indent="0" algn="l" defTabSz="914400" rtl="0" fontAlgn="auto" latinLnBrk="0" hangingPunct="0">
              <a:lnSpc>
                <a:spcPct val="100000"/>
              </a:lnSpc>
              <a:spcBef>
                <a:spcPts val="0"/>
              </a:spcBef>
              <a:spcAft>
                <a:spcPts val="0"/>
              </a:spcAft>
              <a:buClrTx/>
              <a:buSzTx/>
              <a:buFontTx/>
              <a:buNone/>
              <a:tabLst/>
            </a:pPr>
            <a:r>
              <a:rPr lang="en-US" altLang="zh-CN" sz="1800" b="0" i="0" dirty="0">
                <a:solidFill>
                  <a:srgbClr val="000000"/>
                </a:solidFill>
                <a:effectLst/>
                <a:latin typeface="NimbusRomNo9L-Regu"/>
              </a:rPr>
              <a:t>- Seagate 7200RPM SATA HDDs</a:t>
            </a:r>
          </a:p>
          <a:p>
            <a:pPr marR="0" algn="l" defTabSz="914400" rtl="0" fontAlgn="auto" latinLnBrk="0" hangingPunct="0">
              <a:lnSpc>
                <a:spcPct val="100000"/>
              </a:lnSpc>
              <a:spcBef>
                <a:spcPts val="0"/>
              </a:spcBef>
              <a:spcAft>
                <a:spcPts val="0"/>
              </a:spcAft>
              <a:buClrTx/>
              <a:buSzTx/>
              <a:tabLst/>
            </a:pPr>
            <a:r>
              <a:rPr lang="en-US" altLang="zh-CN" sz="1800" b="0" i="0" dirty="0">
                <a:solidFill>
                  <a:srgbClr val="000000"/>
                </a:solidFill>
                <a:effectLst/>
                <a:latin typeface="NimbusRomNo9L-Regu"/>
              </a:rPr>
              <a:t>- RAM disks</a:t>
            </a:r>
            <a:r>
              <a:rPr lang="en-US" altLang="zh-CN" dirty="0"/>
              <a:t> </a:t>
            </a:r>
          </a:p>
          <a:p>
            <a:pPr marR="0" algn="l" defTabSz="914400" rtl="0" fontAlgn="auto" latinLnBrk="0" hangingPunct="0">
              <a:lnSpc>
                <a:spcPct val="100000"/>
              </a:lnSpc>
              <a:spcBef>
                <a:spcPts val="0"/>
              </a:spcBef>
              <a:spcAft>
                <a:spcPts val="0"/>
              </a:spcAft>
              <a:buClrTx/>
              <a:buSzTx/>
              <a:tabLst/>
            </a:pPr>
            <a:r>
              <a:rPr lang="en-US" altLang="zh-CN" dirty="0"/>
              <a:t>- Workload: </a:t>
            </a:r>
            <a:r>
              <a:rPr lang="en-US" altLang="zh-CN" sz="1800" b="0" i="0" dirty="0">
                <a:solidFill>
                  <a:srgbClr val="000000"/>
                </a:solidFill>
                <a:effectLst/>
                <a:latin typeface="NimbusRomNo9L-Regu"/>
              </a:rPr>
              <a:t>Microsoft Enterprise</a:t>
            </a:r>
            <a:r>
              <a:rPr lang="en-US" altLang="zh-CN" dirty="0"/>
              <a:t> Exchange</a:t>
            </a:r>
            <a:br>
              <a:rPr lang="en-US" altLang="zh-CN" dirty="0"/>
            </a:b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内容占位符 2">
            <a:extLst>
              <a:ext uri="{FF2B5EF4-FFF2-40B4-BE49-F238E27FC236}">
                <a16:creationId xmlns:a16="http://schemas.microsoft.com/office/drawing/2014/main" id="{6102140D-37DD-48C6-9603-E14E6BA399B7}"/>
              </a:ext>
            </a:extLst>
          </p:cNvPr>
          <p:cNvSpPr txBox="1">
            <a:spLocks/>
          </p:cNvSpPr>
          <p:nvPr/>
        </p:nvSpPr>
        <p:spPr>
          <a:xfrm>
            <a:off x="838200" y="1227213"/>
            <a:ext cx="518053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Configuration</a:t>
            </a:r>
          </a:p>
        </p:txBody>
      </p:sp>
      <p:sp>
        <p:nvSpPr>
          <p:cNvPr id="8" name="内容占位符 2">
            <a:extLst>
              <a:ext uri="{FF2B5EF4-FFF2-40B4-BE49-F238E27FC236}">
                <a16:creationId xmlns:a16="http://schemas.microsoft.com/office/drawing/2014/main" id="{49AB2FF0-6AF8-4BE0-956D-B447857B5011}"/>
              </a:ext>
            </a:extLst>
          </p:cNvPr>
          <p:cNvSpPr txBox="1">
            <a:spLocks/>
          </p:cNvSpPr>
          <p:nvPr/>
        </p:nvSpPr>
        <p:spPr>
          <a:xfrm>
            <a:off x="838200" y="4040533"/>
            <a:ext cx="10134600" cy="1179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8000" b="0" dirty="0"/>
              <a:t>Much higher relative overhead than HDD and Much higher absolute overhead than RAM .</a:t>
            </a:r>
            <a:endParaRPr lang="en-US" altLang="zh-CN" sz="8000" dirty="0"/>
          </a:p>
          <a:p>
            <a:pPr hangingPunct="1">
              <a:buFontTx/>
              <a:buChar char="-"/>
            </a:pPr>
            <a:r>
              <a:rPr lang="en-US" altLang="zh-CN" sz="8000" b="0" dirty="0"/>
              <a:t>SSD’s software overhead mainly caused by synchronization . </a:t>
            </a:r>
            <a:endParaRPr lang="en-US" altLang="zh-CN" sz="8000" dirty="0"/>
          </a:p>
          <a:p>
            <a:pPr hangingPunct="1">
              <a:buFontTx/>
              <a:buChar char="-"/>
            </a:pPr>
            <a:r>
              <a:rPr lang="en-US" altLang="zh-CN" sz="8000" b="0" dirty="0"/>
              <a:t>Guide : A shorter write path , with fewer dependencies , is desirable .</a:t>
            </a:r>
            <a:br>
              <a:rPr lang="en-US" altLang="zh-CN" sz="8000" dirty="0"/>
            </a:br>
            <a:br>
              <a:rPr lang="en-US" altLang="zh-CN" sz="6600" dirty="0"/>
            </a:br>
            <a:r>
              <a:rPr lang="en-US" altLang="zh-CN" sz="6600" dirty="0"/>
              <a:t> </a:t>
            </a:r>
            <a:br>
              <a:rPr lang="en-US" altLang="zh-CN" sz="6600" dirty="0"/>
            </a:br>
            <a:br>
              <a:rPr lang="en-US" altLang="zh-CN" dirty="0"/>
            </a:br>
            <a:endParaRPr lang="en-US" dirty="0"/>
          </a:p>
        </p:txBody>
      </p:sp>
    </p:spTree>
    <p:extLst>
      <p:ext uri="{BB962C8B-B14F-4D97-AF65-F5344CB8AC3E}">
        <p14:creationId xmlns:p14="http://schemas.microsoft.com/office/powerpoint/2010/main" val="2437441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Pathological Latency spikes of SSDs</a:t>
            </a:r>
            <a:endParaRPr lang="en-US" altLang="zh-CN" dirty="0">
              <a:latin typeface="Gill Sans MT" panose="020B0502020104020203" pitchFamily="34" charset="0"/>
              <a:cs typeface="Times New Roman" panose="02020603050405020304" pitchFamily="18" charset="0"/>
            </a:endParaRPr>
          </a:p>
        </p:txBody>
      </p:sp>
      <p:sp>
        <p:nvSpPr>
          <p:cNvPr id="3" name="箭头: 左 2">
            <a:hlinkClick r:id="rId3" action="ppaction://hlinksldjump"/>
            <a:extLst>
              <a:ext uri="{FF2B5EF4-FFF2-40B4-BE49-F238E27FC236}">
                <a16:creationId xmlns:a16="http://schemas.microsoft.com/office/drawing/2014/main" id="{B521A177-2DD7-49C8-9CA2-061D5FEAB293}"/>
              </a:ext>
            </a:extLst>
          </p:cNvPr>
          <p:cNvSpPr/>
          <p:nvPr/>
        </p:nvSpPr>
        <p:spPr>
          <a:xfrm>
            <a:off x="11047520" y="6225466"/>
            <a:ext cx="612559" cy="421689"/>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内容占位符 2">
            <a:extLst>
              <a:ext uri="{FF2B5EF4-FFF2-40B4-BE49-F238E27FC236}">
                <a16:creationId xmlns:a16="http://schemas.microsoft.com/office/drawing/2014/main" id="{E670F000-15A2-418E-A3B9-DF658E956687}"/>
              </a:ext>
            </a:extLst>
          </p:cNvPr>
          <p:cNvSpPr txBox="1">
            <a:spLocks/>
          </p:cNvSpPr>
          <p:nvPr/>
        </p:nvSpPr>
        <p:spPr>
          <a:xfrm>
            <a:off x="906723" y="1133067"/>
            <a:ext cx="4350799"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SSD</a:t>
            </a:r>
            <a:r>
              <a:rPr lang="en-US" altLang="zh-CN" dirty="0"/>
              <a:t>s Parameters</a:t>
            </a:r>
            <a:endParaRPr lang="en-US" dirty="0"/>
          </a:p>
        </p:txBody>
      </p:sp>
      <p:pic>
        <p:nvPicPr>
          <p:cNvPr id="5" name="图片 4">
            <a:extLst>
              <a:ext uri="{FF2B5EF4-FFF2-40B4-BE49-F238E27FC236}">
                <a16:creationId xmlns:a16="http://schemas.microsoft.com/office/drawing/2014/main" id="{1FEF812C-9ABC-48C0-B926-25D424696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04975"/>
            <a:ext cx="8539820" cy="2352675"/>
          </a:xfrm>
          <a:prstGeom prst="rect">
            <a:avLst/>
          </a:prstGeom>
        </p:spPr>
      </p:pic>
    </p:spTree>
    <p:extLst>
      <p:ext uri="{BB962C8B-B14F-4D97-AF65-F5344CB8AC3E}">
        <p14:creationId xmlns:p14="http://schemas.microsoft.com/office/powerpoint/2010/main" val="426248396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pPr hangingPunct="1"/>
            <a:r>
              <a:rPr lang="en-US" altLang="zh-CN" b="0" dirty="0">
                <a:latin typeface="Gill Sans MT" panose="020B0502020104020203" pitchFamily="34" charset="0"/>
                <a:cs typeface="Times New Roman" panose="02020603050405020304" pitchFamily="18" charset="0"/>
              </a:rPr>
              <a:t>Pathological Latency spikes of SSDs</a:t>
            </a:r>
            <a:endParaRPr lang="en-US" altLang="zh-CN" dirty="0">
              <a:latin typeface="Gill Sans MT" panose="020B0502020104020203" pitchFamily="34" charset="0"/>
              <a:cs typeface="Times New Roman" panose="02020603050405020304" pitchFamily="18" charset="0"/>
            </a:endParaRPr>
          </a:p>
        </p:txBody>
      </p:sp>
      <p:sp>
        <p:nvSpPr>
          <p:cNvPr id="3" name="箭头: 左 2">
            <a:hlinkClick r:id="rId3" action="ppaction://hlinksldjump"/>
            <a:extLst>
              <a:ext uri="{FF2B5EF4-FFF2-40B4-BE49-F238E27FC236}">
                <a16:creationId xmlns:a16="http://schemas.microsoft.com/office/drawing/2014/main" id="{B521A177-2DD7-49C8-9CA2-061D5FEAB293}"/>
              </a:ext>
            </a:extLst>
          </p:cNvPr>
          <p:cNvSpPr/>
          <p:nvPr/>
        </p:nvSpPr>
        <p:spPr>
          <a:xfrm>
            <a:off x="11047520" y="6225466"/>
            <a:ext cx="612559" cy="421689"/>
          </a:xfrm>
          <a:prstGeom prst="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内容占位符 2">
            <a:extLst>
              <a:ext uri="{FF2B5EF4-FFF2-40B4-BE49-F238E27FC236}">
                <a16:creationId xmlns:a16="http://schemas.microsoft.com/office/drawing/2014/main" id="{E670F000-15A2-418E-A3B9-DF658E956687}"/>
              </a:ext>
            </a:extLst>
          </p:cNvPr>
          <p:cNvSpPr txBox="1">
            <a:spLocks/>
          </p:cNvSpPr>
          <p:nvPr/>
        </p:nvSpPr>
        <p:spPr>
          <a:xfrm>
            <a:off x="906723" y="1133067"/>
            <a:ext cx="543692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Consumer SSD</a:t>
            </a:r>
            <a:r>
              <a:rPr lang="en-US" altLang="zh-CN" dirty="0"/>
              <a:t>s</a:t>
            </a:r>
            <a:endParaRPr lang="en-US" dirty="0"/>
          </a:p>
        </p:txBody>
      </p:sp>
      <p:pic>
        <p:nvPicPr>
          <p:cNvPr id="6" name="图片 5">
            <a:extLst>
              <a:ext uri="{FF2B5EF4-FFF2-40B4-BE49-F238E27FC236}">
                <a16:creationId xmlns:a16="http://schemas.microsoft.com/office/drawing/2014/main" id="{F7FB35FF-FA86-4BF9-97B4-E5DF344CE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23" y="1757362"/>
            <a:ext cx="3689600" cy="2062163"/>
          </a:xfrm>
          <a:prstGeom prst="rect">
            <a:avLst/>
          </a:prstGeom>
        </p:spPr>
      </p:pic>
      <p:sp>
        <p:nvSpPr>
          <p:cNvPr id="8" name="内容占位符 2">
            <a:extLst>
              <a:ext uri="{FF2B5EF4-FFF2-40B4-BE49-F238E27FC236}">
                <a16:creationId xmlns:a16="http://schemas.microsoft.com/office/drawing/2014/main" id="{AD264E72-13F2-4896-A395-36CB19B56993}"/>
              </a:ext>
            </a:extLst>
          </p:cNvPr>
          <p:cNvSpPr txBox="1">
            <a:spLocks/>
          </p:cNvSpPr>
          <p:nvPr/>
        </p:nvSpPr>
        <p:spPr>
          <a:xfrm>
            <a:off x="906722" y="3976142"/>
            <a:ext cx="5436927"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DC SSD</a:t>
            </a:r>
            <a:r>
              <a:rPr lang="en-US" altLang="zh-CN" dirty="0"/>
              <a:t>s</a:t>
            </a:r>
            <a:endParaRPr lang="en-US" dirty="0"/>
          </a:p>
        </p:txBody>
      </p:sp>
      <p:pic>
        <p:nvPicPr>
          <p:cNvPr id="9" name="图片 8">
            <a:extLst>
              <a:ext uri="{FF2B5EF4-FFF2-40B4-BE49-F238E27FC236}">
                <a16:creationId xmlns:a16="http://schemas.microsoft.com/office/drawing/2014/main" id="{CA03E56A-9BDF-45F4-9966-5DB07C50D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02" y="4422798"/>
            <a:ext cx="3435641" cy="2224357"/>
          </a:xfrm>
          <a:prstGeom prst="rect">
            <a:avLst/>
          </a:prstGeom>
        </p:spPr>
      </p:pic>
      <p:sp>
        <p:nvSpPr>
          <p:cNvPr id="11" name="内容占位符 2">
            <a:extLst>
              <a:ext uri="{FF2B5EF4-FFF2-40B4-BE49-F238E27FC236}">
                <a16:creationId xmlns:a16="http://schemas.microsoft.com/office/drawing/2014/main" id="{B0E41F5A-0F11-4F41-B8AD-448A8B4C74BF}"/>
              </a:ext>
            </a:extLst>
          </p:cNvPr>
          <p:cNvSpPr txBox="1">
            <a:spLocks/>
          </p:cNvSpPr>
          <p:nvPr/>
        </p:nvSpPr>
        <p:spPr>
          <a:xfrm>
            <a:off x="4872037" y="1926500"/>
            <a:ext cx="7269055" cy="1179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8000" b="0" dirty="0"/>
              <a:t>GC spikes both higher (21×) and long-lasting (18×) .</a:t>
            </a:r>
          </a:p>
          <a:p>
            <a:pPr hangingPunct="1">
              <a:buFontTx/>
              <a:buChar char="-"/>
            </a:pPr>
            <a:r>
              <a:rPr lang="en-US" altLang="zh-CN" sz="8000" b="0" dirty="0"/>
              <a:t>There are obvious intervals between spikes .</a:t>
            </a:r>
          </a:p>
          <a:p>
            <a:pPr hangingPunct="1">
              <a:buFontTx/>
              <a:buChar char="-"/>
            </a:pPr>
            <a:r>
              <a:rPr lang="en-US" altLang="zh-CN" sz="8000" b="0" dirty="0"/>
              <a:t>Further, aged SSDs see more severe and frequent spikes .</a:t>
            </a:r>
            <a:br>
              <a:rPr lang="en-US" altLang="zh-CN" sz="8000" dirty="0"/>
            </a:br>
            <a:br>
              <a:rPr lang="en-US" altLang="zh-CN" sz="6600" dirty="0"/>
            </a:br>
            <a:r>
              <a:rPr lang="en-US" altLang="zh-CN" sz="6600" dirty="0"/>
              <a:t> </a:t>
            </a:r>
            <a:br>
              <a:rPr lang="en-US" altLang="zh-CN" sz="6600" dirty="0"/>
            </a:br>
            <a:br>
              <a:rPr lang="en-US" altLang="zh-CN" dirty="0"/>
            </a:br>
            <a:endParaRPr lang="en-US" dirty="0"/>
          </a:p>
        </p:txBody>
      </p:sp>
      <p:cxnSp>
        <p:nvCxnSpPr>
          <p:cNvPr id="12" name="直接箭头连接符 11">
            <a:extLst>
              <a:ext uri="{FF2B5EF4-FFF2-40B4-BE49-F238E27FC236}">
                <a16:creationId xmlns:a16="http://schemas.microsoft.com/office/drawing/2014/main" id="{A1B36E5E-2A46-417B-ABD3-F2DFBEFB4382}"/>
              </a:ext>
            </a:extLst>
          </p:cNvPr>
          <p:cNvCxnSpPr/>
          <p:nvPr/>
        </p:nvCxnSpPr>
        <p:spPr>
          <a:xfrm flipH="1">
            <a:off x="4105275" y="1828800"/>
            <a:ext cx="704850" cy="39052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文本框 12">
            <a:extLst>
              <a:ext uri="{FF2B5EF4-FFF2-40B4-BE49-F238E27FC236}">
                <a16:creationId xmlns:a16="http://schemas.microsoft.com/office/drawing/2014/main" id="{56C825CF-1483-46AC-9741-8A7EF59F1C68}"/>
              </a:ext>
            </a:extLst>
          </p:cNvPr>
          <p:cNvSpPr txBox="1"/>
          <p:nvPr/>
        </p:nvSpPr>
        <p:spPr>
          <a:xfrm>
            <a:off x="1810787" y="1621631"/>
            <a:ext cx="18640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Calibri"/>
              </a:rPr>
              <a:t>DRAM buffer flush</a:t>
            </a: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5" name="直接箭头连接符 14">
            <a:extLst>
              <a:ext uri="{FF2B5EF4-FFF2-40B4-BE49-F238E27FC236}">
                <a16:creationId xmlns:a16="http://schemas.microsoft.com/office/drawing/2014/main" id="{477FC964-1861-48FB-A106-1BFD0E344C49}"/>
              </a:ext>
            </a:extLst>
          </p:cNvPr>
          <p:cNvCxnSpPr>
            <a:cxnSpLocks/>
          </p:cNvCxnSpPr>
          <p:nvPr/>
        </p:nvCxnSpPr>
        <p:spPr>
          <a:xfrm>
            <a:off x="2802525" y="1990959"/>
            <a:ext cx="378826" cy="797484"/>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8" name="文本框 17">
            <a:extLst>
              <a:ext uri="{FF2B5EF4-FFF2-40B4-BE49-F238E27FC236}">
                <a16:creationId xmlns:a16="http://schemas.microsoft.com/office/drawing/2014/main" id="{EBF01404-9B8F-434B-8C10-954841B2560E}"/>
              </a:ext>
            </a:extLst>
          </p:cNvPr>
          <p:cNvSpPr txBox="1"/>
          <p:nvPr/>
        </p:nvSpPr>
        <p:spPr>
          <a:xfrm>
            <a:off x="4457700" y="4081517"/>
            <a:ext cx="7048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Calibri"/>
              </a:rPr>
              <a:t>GC</a:t>
            </a: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9" name="直接箭头连接符 18">
            <a:extLst>
              <a:ext uri="{FF2B5EF4-FFF2-40B4-BE49-F238E27FC236}">
                <a16:creationId xmlns:a16="http://schemas.microsoft.com/office/drawing/2014/main" id="{C793FD8B-83E2-421F-947B-F737047EB42A}"/>
              </a:ext>
            </a:extLst>
          </p:cNvPr>
          <p:cNvCxnSpPr/>
          <p:nvPr/>
        </p:nvCxnSpPr>
        <p:spPr>
          <a:xfrm flipH="1">
            <a:off x="3715020" y="4398719"/>
            <a:ext cx="704850" cy="39052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1" name="文本框 20">
            <a:extLst>
              <a:ext uri="{FF2B5EF4-FFF2-40B4-BE49-F238E27FC236}">
                <a16:creationId xmlns:a16="http://schemas.microsoft.com/office/drawing/2014/main" id="{75F9418D-4145-4D1F-8836-B0828E878A21}"/>
              </a:ext>
            </a:extLst>
          </p:cNvPr>
          <p:cNvSpPr txBox="1"/>
          <p:nvPr/>
        </p:nvSpPr>
        <p:spPr>
          <a:xfrm>
            <a:off x="4872037" y="1583296"/>
            <a:ext cx="7048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Calibri"/>
              </a:rPr>
              <a:t>GC</a:t>
            </a: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2" name="内容占位符 2">
            <a:extLst>
              <a:ext uri="{FF2B5EF4-FFF2-40B4-BE49-F238E27FC236}">
                <a16:creationId xmlns:a16="http://schemas.microsoft.com/office/drawing/2014/main" id="{558E532D-2A65-490C-ACD5-481DFF3F44E2}"/>
              </a:ext>
            </a:extLst>
          </p:cNvPr>
          <p:cNvSpPr txBox="1">
            <a:spLocks/>
          </p:cNvSpPr>
          <p:nvPr/>
        </p:nvSpPr>
        <p:spPr>
          <a:xfrm>
            <a:off x="4810125" y="4685120"/>
            <a:ext cx="7373091" cy="1179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8000" b="0" dirty="0"/>
              <a:t>Periodic latency spikes are not seen under sequential write workload.</a:t>
            </a:r>
          </a:p>
          <a:p>
            <a:pPr hangingPunct="1">
              <a:buFontTx/>
              <a:buChar char="-"/>
            </a:pPr>
            <a:r>
              <a:rPr lang="en-US" altLang="zh-CN" sz="8000" b="0" dirty="0"/>
              <a:t>Once GC is triggered , the latency goes far beyond 100ms.</a:t>
            </a:r>
          </a:p>
          <a:p>
            <a:pPr hangingPunct="1">
              <a:buFontTx/>
              <a:buChar char="-"/>
            </a:pPr>
            <a:r>
              <a:rPr lang="en-US" altLang="zh-CN" sz="8000" b="0" dirty="0"/>
              <a:t>Spikes cannot be divided strictly.</a:t>
            </a:r>
            <a:br>
              <a:rPr lang="en-US" altLang="zh-CN" sz="8000" dirty="0"/>
            </a:br>
            <a:br>
              <a:rPr lang="en-US" altLang="zh-CN" sz="6600" dirty="0"/>
            </a:br>
            <a:r>
              <a:rPr lang="en-US" altLang="zh-CN" sz="6600" dirty="0"/>
              <a:t> </a:t>
            </a:r>
            <a:br>
              <a:rPr lang="en-US" altLang="zh-CN" sz="6600" dirty="0"/>
            </a:br>
            <a:br>
              <a:rPr lang="en-US" altLang="zh-CN" dirty="0"/>
            </a:br>
            <a:endParaRPr lang="en-US" dirty="0"/>
          </a:p>
        </p:txBody>
      </p:sp>
    </p:spTree>
    <p:extLst>
      <p:ext uri="{BB962C8B-B14F-4D97-AF65-F5344CB8AC3E}">
        <p14:creationId xmlns:p14="http://schemas.microsoft.com/office/powerpoint/2010/main" val="222983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Brief intro to RAID</a:t>
            </a:r>
          </a:p>
        </p:txBody>
      </p:sp>
      <p:sp>
        <p:nvSpPr>
          <p:cNvPr id="9" name="内容占位符 2">
            <a:extLst>
              <a:ext uri="{FF2B5EF4-FFF2-40B4-BE49-F238E27FC236}">
                <a16:creationId xmlns:a16="http://schemas.microsoft.com/office/drawing/2014/main" id="{E1273B2E-C001-4BC8-8658-0C5CC876D096}"/>
              </a:ext>
            </a:extLst>
          </p:cNvPr>
          <p:cNvSpPr txBox="1">
            <a:spLocks/>
          </p:cNvSpPr>
          <p:nvPr/>
        </p:nvSpPr>
        <p:spPr>
          <a:xfrm>
            <a:off x="987640" y="1289903"/>
            <a:ext cx="8184935" cy="525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b="0" dirty="0">
                <a:latin typeface="Times New Roman" panose="02020603050405020304" pitchFamily="18" charset="0"/>
                <a:cs typeface="Times New Roman" panose="02020603050405020304" pitchFamily="18" charset="0"/>
              </a:rPr>
              <a:t>RAID: Redundant Array of Independent Disks</a:t>
            </a:r>
            <a:endParaRPr lang="en-US"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1D67F0CA-FEE0-4A39-8386-12B1BE70084F}"/>
              </a:ext>
            </a:extLst>
          </p:cNvPr>
          <p:cNvSpPr txBox="1">
            <a:spLocks/>
          </p:cNvSpPr>
          <p:nvPr/>
        </p:nvSpPr>
        <p:spPr>
          <a:xfrm>
            <a:off x="1074105" y="1845110"/>
            <a:ext cx="8460420" cy="1734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8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b="0" dirty="0">
                <a:latin typeface="Times New Roman" panose="02020603050405020304" pitchFamily="18" charset="0"/>
                <a:cs typeface="Times New Roman" panose="02020603050405020304" pitchFamily="18" charset="0"/>
              </a:rPr>
              <a:t>Basic idea is to connect multiple disks together to provide:</a:t>
            </a:r>
          </a:p>
          <a:p>
            <a:pPr marL="0" indent="0" hangingPunct="1">
              <a:buNone/>
            </a:pPr>
            <a:r>
              <a:rPr lang="en-US"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 </a:t>
            </a:r>
            <a:r>
              <a:rPr lang="en-US" altLang="zh-CN" b="0" dirty="0">
                <a:latin typeface="Times New Roman" panose="02020603050405020304" pitchFamily="18" charset="0"/>
                <a:cs typeface="Times New Roman" panose="02020603050405020304" pitchFamily="18" charset="0"/>
              </a:rPr>
              <a:t>Large storage capacity</a:t>
            </a:r>
          </a:p>
          <a:p>
            <a:pPr marL="0" indent="0" hangingPunct="1">
              <a:buNone/>
            </a:pPr>
            <a:r>
              <a:rPr lang="en-US" b="0" dirty="0">
                <a:latin typeface="Times New Roman" panose="02020603050405020304" pitchFamily="18" charset="0"/>
                <a:cs typeface="Times New Roman" panose="02020603050405020304" pitchFamily="18" charset="0"/>
              </a:rPr>
              <a:t>	-</a:t>
            </a:r>
            <a:r>
              <a:rPr lang="en-US" altLang="zh-CN" b="0" dirty="0">
                <a:latin typeface="Times New Roman" panose="02020603050405020304" pitchFamily="18" charset="0"/>
                <a:cs typeface="Times New Roman" panose="02020603050405020304" pitchFamily="18" charset="0"/>
              </a:rPr>
              <a:t> Faster access to reading data</a:t>
            </a:r>
          </a:p>
          <a:p>
            <a:pPr marL="0" indent="0" hangingPunct="1">
              <a:buNone/>
            </a:pPr>
            <a:r>
              <a:rPr lang="en-US" altLang="zh-CN" b="0" dirty="0">
                <a:latin typeface="Times New Roman" panose="02020603050405020304" pitchFamily="18" charset="0"/>
                <a:cs typeface="Times New Roman" panose="02020603050405020304" pitchFamily="18" charset="0"/>
              </a:rPr>
              <a:t>	- Redundant data</a:t>
            </a:r>
            <a:endParaRPr lang="en-US" b="0" dirty="0">
              <a:latin typeface="Times New Roman" panose="02020603050405020304" pitchFamily="18" charset="0"/>
              <a:cs typeface="Times New Roman" panose="02020603050405020304" pitchFamily="18" charset="0"/>
            </a:endParaRPr>
          </a:p>
        </p:txBody>
      </p:sp>
      <p:sp>
        <p:nvSpPr>
          <p:cNvPr id="11" name="内容占位符 2">
            <a:extLst>
              <a:ext uri="{FF2B5EF4-FFF2-40B4-BE49-F238E27FC236}">
                <a16:creationId xmlns:a16="http://schemas.microsoft.com/office/drawing/2014/main" id="{649B8916-20DB-4B3D-90CA-71E49A5118B1}"/>
              </a:ext>
            </a:extLst>
          </p:cNvPr>
          <p:cNvSpPr txBox="1">
            <a:spLocks/>
          </p:cNvSpPr>
          <p:nvPr/>
        </p:nvSpPr>
        <p:spPr>
          <a:xfrm>
            <a:off x="987640" y="3604701"/>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b="0" dirty="0">
                <a:latin typeface="Times New Roman" panose="02020603050405020304" pitchFamily="18" charset="0"/>
                <a:cs typeface="Times New Roman" panose="02020603050405020304" pitchFamily="18" charset="0"/>
              </a:rPr>
              <a:t>3 Key Concept </a:t>
            </a:r>
            <a:endParaRPr lang="en-US" dirty="0">
              <a:latin typeface="Times New Roman" panose="02020603050405020304" pitchFamily="18" charset="0"/>
              <a:cs typeface="Times New Roman" panose="02020603050405020304" pitchFamily="18" charset="0"/>
            </a:endParaRPr>
          </a:p>
        </p:txBody>
      </p:sp>
      <p:sp>
        <p:nvSpPr>
          <p:cNvPr id="12" name="内容占位符 2">
            <a:extLst>
              <a:ext uri="{FF2B5EF4-FFF2-40B4-BE49-F238E27FC236}">
                <a16:creationId xmlns:a16="http://schemas.microsoft.com/office/drawing/2014/main" id="{E59F2649-EE8B-4B37-A399-892D3CC59DBA}"/>
              </a:ext>
            </a:extLst>
          </p:cNvPr>
          <p:cNvSpPr txBox="1">
            <a:spLocks/>
          </p:cNvSpPr>
          <p:nvPr/>
        </p:nvSpPr>
        <p:spPr>
          <a:xfrm>
            <a:off x="898861" y="5002149"/>
            <a:ext cx="10515600" cy="2934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endParaRPr lang="en-US" b="0" dirty="0">
              <a:latin typeface="Times New Roman" panose="02020603050405020304" pitchFamily="18" charset="0"/>
              <a:cs typeface="Times New Roman" panose="02020603050405020304" pitchFamily="18" charset="0"/>
            </a:endParaRPr>
          </a:p>
        </p:txBody>
      </p:sp>
      <p:sp>
        <p:nvSpPr>
          <p:cNvPr id="17" name="内容占位符 2">
            <a:extLst>
              <a:ext uri="{FF2B5EF4-FFF2-40B4-BE49-F238E27FC236}">
                <a16:creationId xmlns:a16="http://schemas.microsoft.com/office/drawing/2014/main" id="{584667A6-8919-4D13-A90C-0F046BF8481E}"/>
              </a:ext>
            </a:extLst>
          </p:cNvPr>
          <p:cNvSpPr txBox="1">
            <a:spLocks/>
          </p:cNvSpPr>
          <p:nvPr/>
        </p:nvSpPr>
        <p:spPr>
          <a:xfrm>
            <a:off x="898861" y="4264189"/>
            <a:ext cx="10515600" cy="2934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b="0" dirty="0">
                <a:latin typeface="Times New Roman" panose="02020603050405020304" pitchFamily="18" charset="0"/>
                <a:cs typeface="Times New Roman" panose="02020603050405020304" pitchFamily="18" charset="0"/>
              </a:rPr>
              <a:t>Mirroring                - Data Stripping               - Data parity</a:t>
            </a:r>
          </a:p>
        </p:txBody>
      </p:sp>
      <p:pic>
        <p:nvPicPr>
          <p:cNvPr id="4" name="图片 3">
            <a:extLst>
              <a:ext uri="{FF2B5EF4-FFF2-40B4-BE49-F238E27FC236}">
                <a16:creationId xmlns:a16="http://schemas.microsoft.com/office/drawing/2014/main" id="{76C88A4E-053D-4112-BD11-6C7BBB36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31" y="4777236"/>
            <a:ext cx="1428949" cy="2200582"/>
          </a:xfrm>
          <a:prstGeom prst="rect">
            <a:avLst/>
          </a:prstGeom>
        </p:spPr>
      </p:pic>
      <p:pic>
        <p:nvPicPr>
          <p:cNvPr id="6" name="图片 5">
            <a:extLst>
              <a:ext uri="{FF2B5EF4-FFF2-40B4-BE49-F238E27FC236}">
                <a16:creationId xmlns:a16="http://schemas.microsoft.com/office/drawing/2014/main" id="{BB8DD5F5-68D3-4CBD-8136-96F3AEA72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107" y="4777236"/>
            <a:ext cx="1428949" cy="2200582"/>
          </a:xfrm>
          <a:prstGeom prst="rect">
            <a:avLst/>
          </a:prstGeom>
        </p:spPr>
      </p:pic>
      <p:pic>
        <p:nvPicPr>
          <p:cNvPr id="18" name="图片 17">
            <a:extLst>
              <a:ext uri="{FF2B5EF4-FFF2-40B4-BE49-F238E27FC236}">
                <a16:creationId xmlns:a16="http://schemas.microsoft.com/office/drawing/2014/main" id="{35E5D1D9-56D4-414D-AB3E-928036938F79}"/>
              </a:ext>
            </a:extLst>
          </p:cNvPr>
          <p:cNvPicPr>
            <a:picLocks noChangeAspect="1"/>
          </p:cNvPicPr>
          <p:nvPr/>
        </p:nvPicPr>
        <p:blipFill rotWithShape="1">
          <a:blip r:embed="rId5">
            <a:extLst>
              <a:ext uri="{28A0092B-C50C-407E-A947-70E740481C1C}">
                <a14:useLocalDpi xmlns:a14="http://schemas.microsoft.com/office/drawing/2010/main" val="0"/>
              </a:ext>
            </a:extLst>
          </a:blip>
          <a:srcRect t="6195" b="8493"/>
          <a:stretch/>
        </p:blipFill>
        <p:spPr>
          <a:xfrm>
            <a:off x="8023179" y="4852349"/>
            <a:ext cx="3642527" cy="191368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RAID-5</a:t>
            </a:r>
          </a:p>
        </p:txBody>
      </p:sp>
      <p:pic>
        <p:nvPicPr>
          <p:cNvPr id="3" name="图片 2">
            <a:extLst>
              <a:ext uri="{FF2B5EF4-FFF2-40B4-BE49-F238E27FC236}">
                <a16:creationId xmlns:a16="http://schemas.microsoft.com/office/drawing/2014/main" id="{30941FEE-80A3-4B86-8698-A54092F81DFF}"/>
              </a:ext>
            </a:extLst>
          </p:cNvPr>
          <p:cNvPicPr>
            <a:picLocks noChangeAspect="1"/>
          </p:cNvPicPr>
          <p:nvPr/>
        </p:nvPicPr>
        <p:blipFill rotWithShape="1">
          <a:blip r:embed="rId3">
            <a:extLst>
              <a:ext uri="{28A0092B-C50C-407E-A947-70E740481C1C}">
                <a14:useLocalDpi xmlns:a14="http://schemas.microsoft.com/office/drawing/2010/main" val="0"/>
              </a:ext>
            </a:extLst>
          </a:blip>
          <a:srcRect l="2535" r="14687"/>
          <a:stretch/>
        </p:blipFill>
        <p:spPr>
          <a:xfrm>
            <a:off x="7623835" y="3914774"/>
            <a:ext cx="4228412" cy="2657475"/>
          </a:xfrm>
          <a:prstGeom prst="rect">
            <a:avLst/>
          </a:prstGeom>
        </p:spPr>
      </p:pic>
      <p:sp>
        <p:nvSpPr>
          <p:cNvPr id="6" name="文本框 5">
            <a:extLst>
              <a:ext uri="{FF2B5EF4-FFF2-40B4-BE49-F238E27FC236}">
                <a16:creationId xmlns:a16="http://schemas.microsoft.com/office/drawing/2014/main" id="{7C3512F5-4B12-4F89-B940-DE4C22C31D6E}"/>
              </a:ext>
            </a:extLst>
          </p:cNvPr>
          <p:cNvSpPr txBox="1"/>
          <p:nvPr/>
        </p:nvSpPr>
        <p:spPr>
          <a:xfrm>
            <a:off x="447674" y="1323975"/>
            <a:ext cx="8867776"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b="0" i="0" dirty="0">
                <a:solidFill>
                  <a:srgbClr val="000000"/>
                </a:solidFill>
                <a:effectLst/>
                <a:latin typeface="ArialMT"/>
              </a:rPr>
              <a:t>• </a:t>
            </a:r>
            <a:r>
              <a:rPr lang="en-US" altLang="zh-CN" sz="2400" b="1" i="0" dirty="0">
                <a:solidFill>
                  <a:srgbClr val="000000"/>
                </a:solidFill>
                <a:effectLst/>
                <a:latin typeface="Calibri" panose="020F0502020204030204" pitchFamily="34" charset="0"/>
              </a:rPr>
              <a:t>Balance the tradeoff between reliability and storage cost </a:t>
            </a:r>
            <a:br>
              <a:rPr lang="en-US" altLang="zh-CN" sz="2400" b="0" i="0" dirty="0">
                <a:solidFill>
                  <a:srgbClr val="000000"/>
                </a:solidFill>
                <a:effectLst/>
                <a:latin typeface="Calibri" panose="020F0502020204030204" pitchFamily="34" charset="0"/>
              </a:rPr>
            </a:br>
            <a:r>
              <a:rPr lang="en-US" altLang="zh-CN" sz="2400" dirty="0">
                <a:latin typeface="ArialMT"/>
              </a:rPr>
              <a:t>-</a:t>
            </a:r>
            <a:r>
              <a:rPr lang="en-US" altLang="zh-CN" sz="2400" b="0" i="0" dirty="0">
                <a:solidFill>
                  <a:srgbClr val="000000"/>
                </a:solidFill>
                <a:effectLst/>
                <a:latin typeface="ArialMT"/>
              </a:rPr>
              <a:t> </a:t>
            </a:r>
            <a:r>
              <a:rPr lang="en-US" altLang="zh-CN" sz="2400" b="0" i="0" dirty="0">
                <a:solidFill>
                  <a:srgbClr val="000000"/>
                </a:solidFill>
                <a:effectLst/>
                <a:latin typeface="Calibri" panose="020F0502020204030204" pitchFamily="34" charset="0"/>
              </a:rPr>
              <a:t>Redundancy with parities</a:t>
            </a:r>
            <a:br>
              <a:rPr lang="en-US" altLang="zh-CN" sz="2400" b="0" i="0" dirty="0">
                <a:solidFill>
                  <a:srgbClr val="000000"/>
                </a:solidFill>
                <a:effectLst/>
                <a:latin typeface="Calibri" panose="020F0502020204030204" pitchFamily="34" charset="0"/>
              </a:rPr>
            </a:br>
            <a:r>
              <a:rPr lang="en-US" altLang="zh-CN" sz="2400" b="0" i="0" dirty="0">
                <a:solidFill>
                  <a:schemeClr val="tx1"/>
                </a:solidFill>
                <a:effectLst/>
                <a:latin typeface="ArialMT"/>
              </a:rPr>
              <a:t>•</a:t>
            </a:r>
            <a:r>
              <a:rPr lang="en-US" altLang="zh-CN" sz="2400" b="0" i="0" dirty="0">
                <a:solidFill>
                  <a:srgbClr val="C00000"/>
                </a:solidFill>
                <a:effectLst/>
                <a:latin typeface="ArialMT"/>
              </a:rPr>
              <a:t> </a:t>
            </a:r>
            <a:r>
              <a:rPr lang="en-US" altLang="zh-CN" sz="2400" b="1" i="0" dirty="0">
                <a:solidFill>
                  <a:schemeClr val="tx1"/>
                </a:solidFill>
                <a:effectLst/>
                <a:latin typeface="Calibri-Bold"/>
              </a:rPr>
              <a:t>Parity generation:</a:t>
            </a:r>
            <a:r>
              <a:rPr lang="en-US" altLang="zh-CN" sz="2400" b="1" i="0" dirty="0">
                <a:solidFill>
                  <a:srgbClr val="C00000"/>
                </a:solidFill>
                <a:effectLst/>
                <a:latin typeface="Calibri-Bold"/>
              </a:rPr>
              <a:t> </a:t>
            </a:r>
          </a:p>
          <a:p>
            <a:pPr marL="0" marR="0" indent="0" algn="l" defTabSz="914400" rtl="0" fontAlgn="auto" latinLnBrk="0" hangingPunct="0">
              <a:lnSpc>
                <a:spcPct val="100000"/>
              </a:lnSpc>
              <a:spcBef>
                <a:spcPts val="0"/>
              </a:spcBef>
              <a:spcAft>
                <a:spcPts val="0"/>
              </a:spcAft>
              <a:buClrTx/>
              <a:buSzTx/>
              <a:buFontTx/>
              <a:buNone/>
              <a:tabLst/>
            </a:pPr>
            <a:r>
              <a:rPr lang="en-US" altLang="zh-CN" sz="2400" b="1" dirty="0">
                <a:solidFill>
                  <a:schemeClr val="tx1"/>
                </a:solidFill>
                <a:latin typeface="Calibri-Bold"/>
              </a:rPr>
              <a:t>-</a:t>
            </a:r>
            <a:r>
              <a:rPr lang="en-US" altLang="zh-CN" sz="2400" b="1" dirty="0">
                <a:solidFill>
                  <a:srgbClr val="C00000"/>
                </a:solidFill>
                <a:latin typeface="Calibri-Bold"/>
              </a:rPr>
              <a:t> </a:t>
            </a:r>
            <a:r>
              <a:rPr lang="en-US" altLang="zh-CN" sz="2400" b="0" i="0" dirty="0">
                <a:solidFill>
                  <a:srgbClr val="000000"/>
                </a:solidFill>
                <a:effectLst/>
                <a:latin typeface="Calibri" panose="020F0502020204030204" pitchFamily="34" charset="0"/>
              </a:rPr>
              <a:t>Each parity block is the XOR value of the</a:t>
            </a:r>
            <a:r>
              <a:rPr lang="en-US" altLang="zh-CN" sz="2400" dirty="0">
                <a:latin typeface="Calibri" panose="020F0502020204030204" pitchFamily="34" charset="0"/>
              </a:rPr>
              <a:t>  </a:t>
            </a:r>
            <a:r>
              <a:rPr lang="en-US" altLang="zh-CN" sz="2400" b="0" i="0" dirty="0">
                <a:solidFill>
                  <a:srgbClr val="000000"/>
                </a:solidFill>
                <a:effectLst/>
                <a:latin typeface="Calibri" panose="020F0502020204030204" pitchFamily="34" charset="0"/>
              </a:rPr>
              <a:t>corresponding data disks</a:t>
            </a:r>
            <a:br>
              <a:rPr lang="en-US" altLang="zh-CN" sz="2400" b="0" i="0" dirty="0">
                <a:solidFill>
                  <a:srgbClr val="000000"/>
                </a:solidFill>
                <a:effectLst/>
                <a:latin typeface="Calibri" panose="020F0502020204030204" pitchFamily="34" charset="0"/>
              </a:rPr>
            </a:br>
            <a:r>
              <a:rPr lang="en-US" altLang="zh-CN" sz="2400" b="0" i="0" dirty="0">
                <a:solidFill>
                  <a:schemeClr val="tx1"/>
                </a:solidFill>
                <a:effectLst/>
                <a:latin typeface="ArialMT"/>
              </a:rPr>
              <a:t>•</a:t>
            </a:r>
            <a:r>
              <a:rPr lang="en-US" altLang="zh-CN" sz="2400" b="0" i="0" dirty="0">
                <a:solidFill>
                  <a:srgbClr val="C00000"/>
                </a:solidFill>
                <a:effectLst/>
                <a:latin typeface="ArialMT"/>
              </a:rPr>
              <a:t> </a:t>
            </a:r>
            <a:r>
              <a:rPr lang="en-US" altLang="zh-CN" sz="2400" b="1" dirty="0">
                <a:solidFill>
                  <a:schemeClr val="tx1"/>
                </a:solidFill>
                <a:latin typeface="Calibri-Bold"/>
              </a:rPr>
              <a:t>D</a:t>
            </a:r>
            <a:r>
              <a:rPr lang="en-US" altLang="zh-CN" sz="2400" b="1" i="0" dirty="0">
                <a:solidFill>
                  <a:schemeClr val="tx1"/>
                </a:solidFill>
                <a:effectLst/>
                <a:latin typeface="Calibri-Bold"/>
              </a:rPr>
              <a:t>ata striping</a:t>
            </a:r>
            <a:br>
              <a:rPr lang="en-US" altLang="zh-CN" sz="2400" b="1" i="0" dirty="0">
                <a:solidFill>
                  <a:srgbClr val="C00000"/>
                </a:solidFill>
                <a:effectLst/>
                <a:latin typeface="Calibri-Bold"/>
              </a:rPr>
            </a:br>
            <a:r>
              <a:rPr lang="en-US" altLang="zh-CN" sz="2400" dirty="0">
                <a:latin typeface="ArialMT"/>
              </a:rPr>
              <a:t>-</a:t>
            </a:r>
            <a:r>
              <a:rPr lang="en-US" altLang="zh-CN" sz="2400" b="0" i="0" dirty="0">
                <a:solidFill>
                  <a:srgbClr val="000000"/>
                </a:solidFill>
                <a:effectLst/>
                <a:latin typeface="ArialMT"/>
              </a:rPr>
              <a:t> </a:t>
            </a:r>
            <a:r>
              <a:rPr lang="en-US" altLang="zh-CN" sz="2400" b="0" i="0" dirty="0">
                <a:solidFill>
                  <a:srgbClr val="000000"/>
                </a:solidFill>
                <a:effectLst/>
                <a:latin typeface="Calibri" panose="020F0502020204030204" pitchFamily="34" charset="0"/>
              </a:rPr>
              <a:t>Data and parity blocks are distributed across disks </a:t>
            </a:r>
            <a:br>
              <a:rPr lang="en-US" altLang="zh-CN" sz="1800" b="0" i="0" dirty="0">
                <a:solidFill>
                  <a:srgbClr val="000000"/>
                </a:solidFill>
                <a:effectLst/>
                <a:latin typeface="Calibri" panose="020F0502020204030204" pitchFamily="34" charset="0"/>
              </a:rPr>
            </a:br>
            <a:br>
              <a:rPr lang="en-US" altLang="zh-CN" dirty="0"/>
            </a:b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文本框 6">
            <a:extLst>
              <a:ext uri="{FF2B5EF4-FFF2-40B4-BE49-F238E27FC236}">
                <a16:creationId xmlns:a16="http://schemas.microsoft.com/office/drawing/2014/main" id="{BEA114DF-DC6A-4569-A00D-2ED592A3AB75}"/>
              </a:ext>
            </a:extLst>
          </p:cNvPr>
          <p:cNvSpPr txBox="1"/>
          <p:nvPr/>
        </p:nvSpPr>
        <p:spPr>
          <a:xfrm>
            <a:off x="447674" y="4000500"/>
            <a:ext cx="4676775" cy="2215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zh-CN" sz="2400" b="0" i="0" dirty="0">
                <a:solidFill>
                  <a:srgbClr val="000000"/>
                </a:solidFill>
                <a:effectLst/>
                <a:latin typeface="ArialMT"/>
              </a:rPr>
              <a:t>• </a:t>
            </a:r>
            <a:r>
              <a:rPr lang="en-US" altLang="zh-CN" sz="2400" dirty="0"/>
              <a:t>RAID 5 is an ideal combination of :</a:t>
            </a:r>
          </a:p>
          <a:p>
            <a:pPr marL="285750" indent="-285750">
              <a:buFontTx/>
              <a:buChar char="-"/>
            </a:pPr>
            <a:r>
              <a:rPr lang="en-US" altLang="zh-CN" sz="2400" dirty="0"/>
              <a:t>good performance</a:t>
            </a:r>
          </a:p>
          <a:p>
            <a:pPr marL="285750" indent="-285750">
              <a:buFontTx/>
              <a:buChar char="-"/>
            </a:pPr>
            <a:r>
              <a:rPr lang="en-US" altLang="zh-CN" sz="2400" dirty="0"/>
              <a:t>good fault tolerance </a:t>
            </a:r>
          </a:p>
          <a:p>
            <a:pPr marL="285750" indent="-285750">
              <a:buFontTx/>
              <a:buChar char="-"/>
            </a:pPr>
            <a:r>
              <a:rPr lang="en-US" altLang="zh-CN" sz="2400" dirty="0"/>
              <a:t>high capacity </a:t>
            </a:r>
          </a:p>
          <a:p>
            <a:pPr marL="285750" indent="-285750">
              <a:buFontTx/>
              <a:buChar char="-"/>
            </a:pPr>
            <a:r>
              <a:rPr lang="en-US" altLang="zh-CN" sz="2400" dirty="0"/>
              <a:t>storage efficiency</a:t>
            </a:r>
          </a:p>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924920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All Flash Arrays on Rise </a:t>
            </a:r>
            <a:endParaRPr dirty="0"/>
          </a:p>
        </p:txBody>
      </p:sp>
      <p:sp>
        <p:nvSpPr>
          <p:cNvPr id="15" name="内容占位符 2">
            <a:extLst>
              <a:ext uri="{FF2B5EF4-FFF2-40B4-BE49-F238E27FC236}">
                <a16:creationId xmlns:a16="http://schemas.microsoft.com/office/drawing/2014/main" id="{C04BD304-8E17-47DB-BC59-5579177DF3DD}"/>
              </a:ext>
            </a:extLst>
          </p:cNvPr>
          <p:cNvSpPr txBox="1">
            <a:spLocks/>
          </p:cNvSpPr>
          <p:nvPr/>
        </p:nvSpPr>
        <p:spPr>
          <a:xfrm>
            <a:off x="838200" y="3429000"/>
            <a:ext cx="10668740" cy="1102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b="0" dirty="0">
                <a:latin typeface="Times New Roman" panose="02020603050405020304" pitchFamily="18" charset="0"/>
                <a:cs typeface="Times New Roman" panose="02020603050405020304" pitchFamily="18" charset="0"/>
              </a:rPr>
              <a:t>A rapidly growing of AFAs Market</a:t>
            </a:r>
            <a:endParaRPr lang="en-US" dirty="0">
              <a:latin typeface="Times New Roman" panose="02020603050405020304" pitchFamily="18" charset="0"/>
              <a:cs typeface="Times New Roman" panose="02020603050405020304" pitchFamily="18" charset="0"/>
            </a:endParaRPr>
          </a:p>
        </p:txBody>
      </p:sp>
      <p:sp>
        <p:nvSpPr>
          <p:cNvPr id="16" name="内容占位符 2">
            <a:extLst>
              <a:ext uri="{FF2B5EF4-FFF2-40B4-BE49-F238E27FC236}">
                <a16:creationId xmlns:a16="http://schemas.microsoft.com/office/drawing/2014/main" id="{E15CEF2F-1E23-4187-918D-2C420C88F8B0}"/>
              </a:ext>
            </a:extLst>
          </p:cNvPr>
          <p:cNvSpPr txBox="1">
            <a:spLocks/>
          </p:cNvSpPr>
          <p:nvPr/>
        </p:nvSpPr>
        <p:spPr>
          <a:xfrm>
            <a:off x="685060" y="3954542"/>
            <a:ext cx="10515600" cy="2748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endParaRPr lang="en-US" b="0" dirty="0">
              <a:effectLst>
                <a:outerShdw blurRad="38100" dist="38100" dir="2700000" algn="tl">
                  <a:srgbClr val="000000">
                    <a:alpha val="43137"/>
                  </a:srgbClr>
                </a:outerShdw>
              </a:effectLst>
            </a:endParaRPr>
          </a:p>
        </p:txBody>
      </p:sp>
      <p:pic>
        <p:nvPicPr>
          <p:cNvPr id="3" name="图片 2">
            <a:extLst>
              <a:ext uri="{FF2B5EF4-FFF2-40B4-BE49-F238E27FC236}">
                <a16:creationId xmlns:a16="http://schemas.microsoft.com/office/drawing/2014/main" id="{0C7A6AB4-2D0D-466F-9648-E6FF7CA0D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585" y="3497103"/>
            <a:ext cx="5122415" cy="3195764"/>
          </a:xfrm>
          <a:prstGeom prst="rect">
            <a:avLst/>
          </a:prstGeom>
        </p:spPr>
      </p:pic>
      <p:sp>
        <p:nvSpPr>
          <p:cNvPr id="12" name="文本框 11">
            <a:extLst>
              <a:ext uri="{FF2B5EF4-FFF2-40B4-BE49-F238E27FC236}">
                <a16:creationId xmlns:a16="http://schemas.microsoft.com/office/drawing/2014/main" id="{8F6FE274-E2CC-4FD6-8D9C-9E17CD1D85AD}"/>
              </a:ext>
            </a:extLst>
          </p:cNvPr>
          <p:cNvSpPr txBox="1"/>
          <p:nvPr/>
        </p:nvSpPr>
        <p:spPr>
          <a:xfrm>
            <a:off x="838199" y="3980322"/>
            <a:ext cx="623138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Calibri"/>
              </a:rPr>
              <a:t>- </a:t>
            </a:r>
            <a:r>
              <a:rPr lang="en-US" altLang="zh-CN" b="0" i="0" dirty="0">
                <a:solidFill>
                  <a:srgbClr val="153043"/>
                </a:solidFill>
                <a:effectLst/>
                <a:latin typeface="Times New Roman" panose="02020603050405020304" pitchFamily="18" charset="0"/>
                <a:cs typeface="Times New Roman" panose="02020603050405020304" pitchFamily="18" charset="0"/>
              </a:rPr>
              <a:t>The overall </a:t>
            </a:r>
            <a:r>
              <a:rPr lang="en-US" altLang="zh-CN" i="0" dirty="0">
                <a:solidFill>
                  <a:srgbClr val="153043"/>
                </a:solidFill>
                <a:effectLst/>
                <a:latin typeface="Times New Roman" panose="02020603050405020304" pitchFamily="18" charset="0"/>
                <a:cs typeface="Times New Roman" panose="02020603050405020304" pitchFamily="18" charset="0"/>
              </a:rPr>
              <a:t>AFA market </a:t>
            </a:r>
            <a:r>
              <a:rPr lang="en-US" altLang="zh-CN" b="0" i="0" dirty="0">
                <a:solidFill>
                  <a:srgbClr val="153043"/>
                </a:solidFill>
                <a:effectLst/>
                <a:latin typeface="Times New Roman" panose="02020603050405020304" pitchFamily="18" charset="0"/>
                <a:cs typeface="Times New Roman" panose="02020603050405020304" pitchFamily="18" charset="0"/>
              </a:rPr>
              <a:t>was valued at USD 5.9 billion in 2018 and is expected to reach USD 17.8 billion by 2023, at a CAGR of 24.53% during this period</a:t>
            </a:r>
            <a:endParaRPr kumimoji="0" lang="zh-CN" alt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21" name="文本框 20">
            <a:extLst>
              <a:ext uri="{FF2B5EF4-FFF2-40B4-BE49-F238E27FC236}">
                <a16:creationId xmlns:a16="http://schemas.microsoft.com/office/drawing/2014/main" id="{1284ABEE-5710-40E2-AD1F-49FE30EAAA74}"/>
              </a:ext>
            </a:extLst>
          </p:cNvPr>
          <p:cNvSpPr txBox="1"/>
          <p:nvPr/>
        </p:nvSpPr>
        <p:spPr>
          <a:xfrm>
            <a:off x="844859" y="5144095"/>
            <a:ext cx="625098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Calibri"/>
              </a:rPr>
              <a:t>- </a:t>
            </a:r>
            <a:r>
              <a:rPr lang="en-US" altLang="zh-CN" b="0" i="0" dirty="0">
                <a:solidFill>
                  <a:srgbClr val="153043"/>
                </a:solidFill>
                <a:effectLst/>
                <a:latin typeface="Times New Roman" panose="02020603050405020304" pitchFamily="18" charset="0"/>
                <a:cs typeface="Times New Roman" panose="02020603050405020304" pitchFamily="18" charset="0"/>
              </a:rPr>
              <a:t>Major growth drivers are increasingly being used in data centers.</a:t>
            </a:r>
            <a:endParaRPr kumimoji="0" lang="zh-CN" alt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
        <p:nvSpPr>
          <p:cNvPr id="20" name="文本框 19">
            <a:extLst>
              <a:ext uri="{FF2B5EF4-FFF2-40B4-BE49-F238E27FC236}">
                <a16:creationId xmlns:a16="http://schemas.microsoft.com/office/drawing/2014/main" id="{D5C62C76-29B4-44C0-A92D-7C6187D4B4D1}"/>
              </a:ext>
            </a:extLst>
          </p:cNvPr>
          <p:cNvSpPr txBox="1"/>
          <p:nvPr/>
        </p:nvSpPr>
        <p:spPr>
          <a:xfrm>
            <a:off x="287785" y="6437303"/>
            <a:ext cx="689795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altLang="zh-CN" sz="1200" dirty="0">
                <a:solidFill>
                  <a:schemeClr val="accent1">
                    <a:lumMod val="75000"/>
                  </a:schemeClr>
                </a:solidFill>
              </a:rPr>
              <a:t>Data source : https://www.marketsandmarkets.com/Market-Reports/all-flash-array-market-41080938.html</a:t>
            </a:r>
          </a:p>
        </p:txBody>
      </p:sp>
      <p:sp>
        <p:nvSpPr>
          <p:cNvPr id="17" name="内容占位符 2">
            <a:extLst>
              <a:ext uri="{FF2B5EF4-FFF2-40B4-BE49-F238E27FC236}">
                <a16:creationId xmlns:a16="http://schemas.microsoft.com/office/drawing/2014/main" id="{977591DB-EBDE-433C-8B5F-F7E5FDE621CE}"/>
              </a:ext>
            </a:extLst>
          </p:cNvPr>
          <p:cNvSpPr txBox="1">
            <a:spLocks/>
          </p:cNvSpPr>
          <p:nvPr/>
        </p:nvSpPr>
        <p:spPr>
          <a:xfrm>
            <a:off x="838199" y="1263416"/>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b="0" dirty="0">
                <a:latin typeface="Times New Roman" panose="02020603050405020304" pitchFamily="18" charset="0"/>
                <a:cs typeface="Times New Roman" panose="02020603050405020304" pitchFamily="18" charset="0"/>
              </a:rPr>
              <a:t>What is AFAs</a:t>
            </a:r>
            <a:endParaRPr lang="en-US" dirty="0">
              <a:latin typeface="Times New Roman" panose="02020603050405020304" pitchFamily="18" charset="0"/>
              <a:cs typeface="Times New Roman" panose="02020603050405020304" pitchFamily="18" charset="0"/>
            </a:endParaRPr>
          </a:p>
        </p:txBody>
      </p:sp>
      <p:sp>
        <p:nvSpPr>
          <p:cNvPr id="22" name="内容占位符 2">
            <a:extLst>
              <a:ext uri="{FF2B5EF4-FFF2-40B4-BE49-F238E27FC236}">
                <a16:creationId xmlns:a16="http://schemas.microsoft.com/office/drawing/2014/main" id="{03D81782-83F6-46D0-B2A2-2F972883E0F7}"/>
              </a:ext>
            </a:extLst>
          </p:cNvPr>
          <p:cNvSpPr txBox="1">
            <a:spLocks/>
          </p:cNvSpPr>
          <p:nvPr/>
        </p:nvSpPr>
        <p:spPr>
          <a:xfrm>
            <a:off x="914770" y="1848028"/>
            <a:ext cx="10515600"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altLang="zh-CN" b="0" dirty="0">
                <a:latin typeface="Inter"/>
              </a:rPr>
              <a:t>- </a:t>
            </a:r>
            <a:r>
              <a:rPr lang="en-US" altLang="zh-CN" b="0" dirty="0">
                <a:latin typeface="Times New Roman" panose="02020603050405020304" pitchFamily="18" charset="0"/>
                <a:cs typeface="Times New Roman" panose="02020603050405020304" pitchFamily="18" charset="0"/>
              </a:rPr>
              <a:t>An all-flash array (AFA) is a storage infrastructure that contains only </a:t>
            </a:r>
            <a:r>
              <a:rPr lang="en-US" altLang="zh-CN" b="0" dirty="0">
                <a:solidFill>
                  <a:srgbClr val="FF0000"/>
                </a:solidFill>
                <a:latin typeface="Times New Roman" panose="02020603050405020304" pitchFamily="18" charset="0"/>
                <a:cs typeface="Times New Roman" panose="02020603050405020304" pitchFamily="18" charset="0"/>
              </a:rPr>
              <a:t>flash memory drives </a:t>
            </a:r>
            <a:r>
              <a:rPr lang="en-US" altLang="zh-CN" b="0" dirty="0">
                <a:latin typeface="Times New Roman" panose="02020603050405020304" pitchFamily="18" charset="0"/>
                <a:cs typeface="Times New Roman" panose="02020603050405020304" pitchFamily="18" charset="0"/>
              </a:rPr>
              <a:t>instead of spinning-disk drives.</a:t>
            </a:r>
            <a:r>
              <a:rPr lang="en-US" altLang="zh-CN" b="0" i="0" dirty="0">
                <a:solidFill>
                  <a:srgbClr val="000000"/>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99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日期占位符 3"/>
          <p:cNvSpPr txBox="1">
            <a:spLocks noGrp="1"/>
          </p:cNvSpPr>
          <p:nvPr>
            <p:ph type="sldNum" sz="quarter" idx="4294967295"/>
          </p:nvPr>
        </p:nvSpPr>
        <p:spPr>
          <a:xfrm>
            <a:off x="11173459" y="6401179"/>
            <a:ext cx="180337" cy="2754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24"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t>Outline</a:t>
            </a:r>
          </a:p>
        </p:txBody>
      </p:sp>
      <p:sp>
        <p:nvSpPr>
          <p:cNvPr id="125" name="内容占位符 2"/>
          <p:cNvSpPr txBox="1">
            <a:spLocks noGrp="1"/>
          </p:cNvSpPr>
          <p:nvPr>
            <p:ph type="body" idx="1"/>
          </p:nvPr>
        </p:nvSpPr>
        <p:spPr>
          <a:xfrm>
            <a:off x="838200" y="1213836"/>
            <a:ext cx="10515600" cy="4963127"/>
          </a:xfrm>
          <a:prstGeom prst="rect">
            <a:avLst/>
          </a:prstGeom>
        </p:spPr>
        <p:txBody>
          <a:bodyPr>
            <a:normAutofit/>
          </a:bodyPr>
          <a:lstStyle/>
          <a:p>
            <a:r>
              <a:rPr dirty="0">
                <a:solidFill>
                  <a:schemeClr val="tx2"/>
                </a:solidFill>
              </a:rPr>
              <a:t>Background</a:t>
            </a:r>
            <a:endParaRPr lang="en-US" dirty="0">
              <a:solidFill>
                <a:schemeClr val="tx2"/>
              </a:solidFill>
            </a:endParaRPr>
          </a:p>
          <a:p>
            <a:pPr>
              <a:defRPr>
                <a:solidFill>
                  <a:schemeClr val="accent3"/>
                </a:solidFill>
              </a:defRPr>
            </a:pPr>
            <a:r>
              <a:rPr lang="en-US" dirty="0">
                <a:solidFill>
                  <a:schemeClr val="tx1"/>
                </a:solidFill>
              </a:rPr>
              <a:t>Motivation</a:t>
            </a:r>
            <a:endParaRPr dirty="0"/>
          </a:p>
          <a:p>
            <a:pPr>
              <a:defRPr>
                <a:solidFill>
                  <a:schemeClr val="accent3"/>
                </a:solidFill>
              </a:defRPr>
            </a:pPr>
            <a:r>
              <a:rPr lang="en-US" altLang="zh-CN" dirty="0"/>
              <a:t>Design</a:t>
            </a:r>
            <a:endParaRPr lang="en-US" dirty="0"/>
          </a:p>
          <a:p>
            <a:pPr>
              <a:defRPr>
                <a:solidFill>
                  <a:schemeClr val="accent3"/>
                </a:solidFill>
              </a:defRPr>
            </a:pPr>
            <a:r>
              <a:rPr dirty="0"/>
              <a:t>Evaluation</a:t>
            </a:r>
          </a:p>
          <a:p>
            <a:pPr>
              <a:defRPr>
                <a:solidFill>
                  <a:schemeClr val="accent3"/>
                </a:solidFill>
              </a:defRPr>
            </a:pPr>
            <a:r>
              <a:rPr dirty="0"/>
              <a:t>Conclusion</a:t>
            </a:r>
          </a:p>
        </p:txBody>
      </p:sp>
      <p:sp>
        <p:nvSpPr>
          <p:cNvPr id="126" name="日期占位符 3"/>
          <p:cNvSpPr txBox="1"/>
          <p:nvPr/>
        </p:nvSpPr>
        <p:spPr>
          <a:xfrm>
            <a:off x="883919" y="6401179"/>
            <a:ext cx="2651762" cy="275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888888"/>
                </a:solidFill>
                <a:latin typeface="Times New Roman"/>
                <a:ea typeface="Times New Roman"/>
                <a:cs typeface="Times New Roman"/>
                <a:sym typeface="Times New Roman"/>
              </a:defRPr>
            </a:lvl1pPr>
          </a:lstStyle>
          <a:p>
            <a:r>
              <a:rPr dirty="0"/>
              <a:t>2020/4/17</a:t>
            </a:r>
          </a:p>
        </p:txBody>
      </p:sp>
    </p:spTree>
    <p:extLst>
      <p:ext uri="{BB962C8B-B14F-4D97-AF65-F5344CB8AC3E}">
        <p14:creationId xmlns:p14="http://schemas.microsoft.com/office/powerpoint/2010/main" val="2568075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altLang="zh-CN" dirty="0"/>
              <a:t>SSD Arrays Performance Problem</a:t>
            </a:r>
            <a:endParaRPr dirty="0"/>
          </a:p>
        </p:txBody>
      </p:sp>
      <p:sp>
        <p:nvSpPr>
          <p:cNvPr id="14" name="内容占位符 2">
            <a:extLst>
              <a:ext uri="{FF2B5EF4-FFF2-40B4-BE49-F238E27FC236}">
                <a16:creationId xmlns:a16="http://schemas.microsoft.com/office/drawing/2014/main" id="{62D188DE-1135-4072-9523-C132E2EFD875}"/>
              </a:ext>
            </a:extLst>
          </p:cNvPr>
          <p:cNvSpPr txBox="1">
            <a:spLocks/>
          </p:cNvSpPr>
          <p:nvPr/>
        </p:nvSpPr>
        <p:spPr>
          <a:xfrm>
            <a:off x="940292" y="1120648"/>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Higher latency variability compared to HDD RAID</a:t>
            </a:r>
          </a:p>
        </p:txBody>
      </p:sp>
      <p:sp>
        <p:nvSpPr>
          <p:cNvPr id="16" name="内容占位符 2">
            <a:extLst>
              <a:ext uri="{FF2B5EF4-FFF2-40B4-BE49-F238E27FC236}">
                <a16:creationId xmlns:a16="http://schemas.microsoft.com/office/drawing/2014/main" id="{E15CEF2F-1E23-4187-918D-2C420C88F8B0}"/>
              </a:ext>
            </a:extLst>
          </p:cNvPr>
          <p:cNvSpPr txBox="1">
            <a:spLocks/>
          </p:cNvSpPr>
          <p:nvPr/>
        </p:nvSpPr>
        <p:spPr>
          <a:xfrm>
            <a:off x="685060" y="3954542"/>
            <a:ext cx="10515600" cy="2748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endParaRPr lang="en-US" b="0" dirty="0">
              <a:effectLst>
                <a:outerShdw blurRad="38100" dist="38100" dir="2700000" algn="tl">
                  <a:srgbClr val="000000">
                    <a:alpha val="43137"/>
                  </a:srgbClr>
                </a:outerShdw>
              </a:effectLst>
            </a:endParaRPr>
          </a:p>
        </p:txBody>
      </p:sp>
      <p:sp>
        <p:nvSpPr>
          <p:cNvPr id="17" name="内容占位符 2">
            <a:extLst>
              <a:ext uri="{FF2B5EF4-FFF2-40B4-BE49-F238E27FC236}">
                <a16:creationId xmlns:a16="http://schemas.microsoft.com/office/drawing/2014/main" id="{E5521F32-C060-4157-9A3D-C1C36FBFB208}"/>
              </a:ext>
            </a:extLst>
          </p:cNvPr>
          <p:cNvSpPr txBox="1">
            <a:spLocks/>
          </p:cNvSpPr>
          <p:nvPr/>
        </p:nvSpPr>
        <p:spPr>
          <a:xfrm>
            <a:off x="1279123" y="1762199"/>
            <a:ext cx="7580791" cy="723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0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dirty="0"/>
              <a:t>Higher </a:t>
            </a:r>
            <a:r>
              <a:rPr lang="en-US" altLang="zh-CN" dirty="0"/>
              <a:t>tail-to-median latency ratio than HDD</a:t>
            </a:r>
          </a:p>
          <a:p>
            <a:pPr hangingPunct="1">
              <a:buFontTx/>
              <a:buChar char="-"/>
            </a:pPr>
            <a:r>
              <a:rPr lang="en-US" altLang="zh-CN" dirty="0"/>
              <a:t>Furter agitated by disk aging</a:t>
            </a:r>
          </a:p>
          <a:p>
            <a:pPr hangingPunct="1">
              <a:buFontTx/>
              <a:buChar char="-"/>
            </a:pPr>
            <a:endParaRPr lang="en-US" dirty="0"/>
          </a:p>
        </p:txBody>
      </p:sp>
      <p:pic>
        <p:nvPicPr>
          <p:cNvPr id="4" name="图片 3">
            <a:extLst>
              <a:ext uri="{FF2B5EF4-FFF2-40B4-BE49-F238E27FC236}">
                <a16:creationId xmlns:a16="http://schemas.microsoft.com/office/drawing/2014/main" id="{DC384D67-F8AA-41E7-850F-232E0121E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40" y="3841461"/>
            <a:ext cx="6857260" cy="1190625"/>
          </a:xfrm>
          <a:prstGeom prst="rect">
            <a:avLst/>
          </a:prstGeom>
        </p:spPr>
      </p:pic>
      <p:pic>
        <p:nvPicPr>
          <p:cNvPr id="8" name="图片 7">
            <a:extLst>
              <a:ext uri="{FF2B5EF4-FFF2-40B4-BE49-F238E27FC236}">
                <a16:creationId xmlns:a16="http://schemas.microsoft.com/office/drawing/2014/main" id="{05A7D187-EA44-4D8F-8401-8DDA6410F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226" y="3841461"/>
            <a:ext cx="4175627" cy="2748435"/>
          </a:xfrm>
          <a:prstGeom prst="rect">
            <a:avLst/>
          </a:prstGeom>
        </p:spPr>
      </p:pic>
      <p:sp>
        <p:nvSpPr>
          <p:cNvPr id="22" name="内容占位符 2">
            <a:extLst>
              <a:ext uri="{FF2B5EF4-FFF2-40B4-BE49-F238E27FC236}">
                <a16:creationId xmlns:a16="http://schemas.microsoft.com/office/drawing/2014/main" id="{B8B305D0-0FEA-4FEA-AA04-50337B60EEBD}"/>
              </a:ext>
            </a:extLst>
          </p:cNvPr>
          <p:cNvSpPr txBox="1">
            <a:spLocks/>
          </p:cNvSpPr>
          <p:nvPr/>
        </p:nvSpPr>
        <p:spPr>
          <a:xfrm>
            <a:off x="940292" y="2554437"/>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t>Testing to illustrate above problem </a:t>
            </a:r>
          </a:p>
        </p:txBody>
      </p:sp>
      <p:sp>
        <p:nvSpPr>
          <p:cNvPr id="23" name="内容占位符 2">
            <a:extLst>
              <a:ext uri="{FF2B5EF4-FFF2-40B4-BE49-F238E27FC236}">
                <a16:creationId xmlns:a16="http://schemas.microsoft.com/office/drawing/2014/main" id="{E0122A0A-AF54-46CD-B18D-AFB1FC612BB6}"/>
              </a:ext>
            </a:extLst>
          </p:cNvPr>
          <p:cNvSpPr txBox="1">
            <a:spLocks/>
          </p:cNvSpPr>
          <p:nvPr/>
        </p:nvSpPr>
        <p:spPr>
          <a:xfrm>
            <a:off x="1279122" y="3167924"/>
            <a:ext cx="9596023" cy="758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55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dirty="0"/>
              <a:t>2 software RAID-5 arrays Built on Seagate HDDs and Intel commodity consumer SSDs</a:t>
            </a:r>
            <a:endParaRPr lang="en-US" altLang="zh-CN" dirty="0"/>
          </a:p>
          <a:p>
            <a:pPr hangingPunct="1">
              <a:buFontTx/>
              <a:buChar char="-"/>
            </a:pPr>
            <a:r>
              <a:rPr lang="en-US" altLang="zh-CN" dirty="0"/>
              <a:t>Running Write-intensive Exchange trace from Microsoft Production Server Traces</a:t>
            </a:r>
          </a:p>
          <a:p>
            <a:pPr hangingPunct="1">
              <a:buFontTx/>
              <a:buChar char="-"/>
            </a:pPr>
            <a:endParaRPr lang="en-US" dirty="0"/>
          </a:p>
        </p:txBody>
      </p:sp>
      <p:sp>
        <p:nvSpPr>
          <p:cNvPr id="24" name="内容占位符 2">
            <a:extLst>
              <a:ext uri="{FF2B5EF4-FFF2-40B4-BE49-F238E27FC236}">
                <a16:creationId xmlns:a16="http://schemas.microsoft.com/office/drawing/2014/main" id="{95E3F547-BB1C-4C4F-B3AB-9D6169DE2B4E}"/>
              </a:ext>
            </a:extLst>
          </p:cNvPr>
          <p:cNvSpPr txBox="1">
            <a:spLocks/>
          </p:cNvSpPr>
          <p:nvPr/>
        </p:nvSpPr>
        <p:spPr>
          <a:xfrm>
            <a:off x="1279123" y="5215678"/>
            <a:ext cx="6400061" cy="1487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0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marL="0" indent="0" hangingPunct="1">
              <a:buNone/>
            </a:pPr>
            <a:r>
              <a:rPr lang="en-US" dirty="0"/>
              <a:t>-  </a:t>
            </a:r>
            <a:r>
              <a:rPr lang="en-US" b="0" dirty="0"/>
              <a:t>Smaller median latency , higher Variance factor</a:t>
            </a:r>
            <a:endParaRPr lang="en-US" altLang="zh-CN" b="0" dirty="0"/>
          </a:p>
          <a:p>
            <a:pPr hangingPunct="1">
              <a:buFontTx/>
              <a:buChar char="-"/>
            </a:pPr>
            <a:r>
              <a:rPr lang="en-US" altLang="zh-CN" b="0" dirty="0"/>
              <a:t>Deteriorates significantly when aged</a:t>
            </a:r>
            <a:r>
              <a:rPr lang="en-US" altLang="zh-CN" dirty="0"/>
              <a:t> </a:t>
            </a:r>
          </a:p>
          <a:p>
            <a:pPr hangingPunct="1">
              <a:buFontTx/>
              <a:buChar char="-"/>
            </a:pPr>
            <a:r>
              <a:rPr lang="en-US" altLang="zh-CN" b="0" dirty="0"/>
              <a:t>Not specific to software RAID</a:t>
            </a:r>
            <a:br>
              <a:rPr lang="en-US" altLang="zh-CN" dirty="0"/>
            </a:br>
            <a:endParaRPr lang="en-US" dirty="0"/>
          </a:p>
        </p:txBody>
      </p:sp>
    </p:spTree>
    <p:extLst>
      <p:ext uri="{BB962C8B-B14F-4D97-AF65-F5344CB8AC3E}">
        <p14:creationId xmlns:p14="http://schemas.microsoft.com/office/powerpoint/2010/main" val="232586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标题 1"/>
          <p:cNvSpPr txBox="1">
            <a:spLocks noGrp="1"/>
          </p:cNvSpPr>
          <p:nvPr>
            <p:ph type="title"/>
          </p:nvPr>
        </p:nvSpPr>
        <p:spPr>
          <a:xfrm>
            <a:off x="838200" y="388796"/>
            <a:ext cx="10515600" cy="688519"/>
          </a:xfrm>
          <a:prstGeom prst="rect">
            <a:avLst/>
          </a:prstGeom>
        </p:spPr>
        <p:txBody>
          <a:bodyPr/>
          <a:lstStyle>
            <a:lvl1pPr defTabSz="905255">
              <a:defRPr sz="3900"/>
            </a:lvl1pPr>
          </a:lstStyle>
          <a:p>
            <a:r>
              <a:rPr lang="en-US" dirty="0"/>
              <a:t>SDD RAID Latency Source Study</a:t>
            </a:r>
          </a:p>
        </p:txBody>
      </p:sp>
      <p:sp>
        <p:nvSpPr>
          <p:cNvPr id="14" name="内容占位符 2">
            <a:extLst>
              <a:ext uri="{FF2B5EF4-FFF2-40B4-BE49-F238E27FC236}">
                <a16:creationId xmlns:a16="http://schemas.microsoft.com/office/drawing/2014/main" id="{62D188DE-1135-4072-9523-C132E2EFD875}"/>
              </a:ext>
            </a:extLst>
          </p:cNvPr>
          <p:cNvSpPr txBox="1">
            <a:spLocks/>
          </p:cNvSpPr>
          <p:nvPr/>
        </p:nvSpPr>
        <p:spPr>
          <a:xfrm>
            <a:off x="940292" y="1120648"/>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dirty="0">
                <a:latin typeface="Times New Roman" panose="02020603050405020304" pitchFamily="18" charset="0"/>
                <a:cs typeface="Times New Roman" panose="02020603050405020304" pitchFamily="18" charset="0"/>
                <a:hlinkClick r:id="rId3" action="ppaction://hlinksldjump"/>
              </a:rPr>
              <a:t>Workload I/O Characteristics</a:t>
            </a:r>
            <a:endParaRPr lang="en-US" dirty="0">
              <a:latin typeface="Times New Roman" panose="02020603050405020304" pitchFamily="18" charset="0"/>
              <a:cs typeface="Times New Roman" panose="02020603050405020304" pitchFamily="18" charset="0"/>
            </a:endParaRPr>
          </a:p>
        </p:txBody>
      </p:sp>
      <p:sp>
        <p:nvSpPr>
          <p:cNvPr id="17" name="内容占位符 2">
            <a:extLst>
              <a:ext uri="{FF2B5EF4-FFF2-40B4-BE49-F238E27FC236}">
                <a16:creationId xmlns:a16="http://schemas.microsoft.com/office/drawing/2014/main" id="{D6A506BD-4486-4FF8-B3F5-3B81CCC534A7}"/>
              </a:ext>
            </a:extLst>
          </p:cNvPr>
          <p:cNvSpPr txBox="1">
            <a:spLocks/>
          </p:cNvSpPr>
          <p:nvPr/>
        </p:nvSpPr>
        <p:spPr>
          <a:xfrm>
            <a:off x="940290" y="2709621"/>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altLang="zh-CN" dirty="0">
                <a:latin typeface="Times New Roman" panose="02020603050405020304" pitchFamily="18" charset="0"/>
                <a:cs typeface="Times New Roman" panose="02020603050405020304" pitchFamily="18" charset="0"/>
                <a:hlinkClick r:id="rId4" action="ppaction://hlinksldjump"/>
              </a:rPr>
              <a:t>Write Overhead in SSD RAID</a:t>
            </a:r>
            <a:endParaRPr lang="en-US" dirty="0">
              <a:latin typeface="Times New Roman" panose="02020603050405020304" pitchFamily="18" charset="0"/>
              <a:cs typeface="Times New Roman" panose="02020603050405020304" pitchFamily="18" charset="0"/>
            </a:endParaRPr>
          </a:p>
        </p:txBody>
      </p:sp>
      <p:sp>
        <p:nvSpPr>
          <p:cNvPr id="22" name="内容占位符 2">
            <a:extLst>
              <a:ext uri="{FF2B5EF4-FFF2-40B4-BE49-F238E27FC236}">
                <a16:creationId xmlns:a16="http://schemas.microsoft.com/office/drawing/2014/main" id="{223C8F7C-DAF9-4ACC-8A0D-7B7E2A46DE9F}"/>
              </a:ext>
            </a:extLst>
          </p:cNvPr>
          <p:cNvSpPr txBox="1">
            <a:spLocks/>
          </p:cNvSpPr>
          <p:nvPr/>
        </p:nvSpPr>
        <p:spPr>
          <a:xfrm>
            <a:off x="940291" y="4298594"/>
            <a:ext cx="10579963" cy="92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r>
              <a:rPr lang="en-US" dirty="0">
                <a:latin typeface="Times New Roman" panose="02020603050405020304" pitchFamily="18" charset="0"/>
                <a:cs typeface="Times New Roman" panose="02020603050405020304" pitchFamily="18" charset="0"/>
                <a:hlinkClick r:id="rId5" action="ppaction://hlinksldjump"/>
              </a:rPr>
              <a:t>Pathological Latency Spikes of SSDs</a:t>
            </a:r>
            <a:endParaRPr lang="en-US" dirty="0">
              <a:latin typeface="Times New Roman" panose="02020603050405020304" pitchFamily="18" charset="0"/>
              <a:cs typeface="Times New Roman" panose="02020603050405020304" pitchFamily="18" charset="0"/>
            </a:endParaRPr>
          </a:p>
        </p:txBody>
      </p:sp>
      <p:sp>
        <p:nvSpPr>
          <p:cNvPr id="23" name="内容占位符 2">
            <a:extLst>
              <a:ext uri="{FF2B5EF4-FFF2-40B4-BE49-F238E27FC236}">
                <a16:creationId xmlns:a16="http://schemas.microsoft.com/office/drawing/2014/main" id="{EE8BD625-C7B2-4D89-8DD1-9F862E20AFBD}"/>
              </a:ext>
            </a:extLst>
          </p:cNvPr>
          <p:cNvSpPr txBox="1">
            <a:spLocks/>
          </p:cNvSpPr>
          <p:nvPr/>
        </p:nvSpPr>
        <p:spPr>
          <a:xfrm>
            <a:off x="1252488" y="1635203"/>
            <a:ext cx="10579963" cy="1074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2400" b="0" dirty="0">
                <a:solidFill>
                  <a:schemeClr val="tx1"/>
                </a:solidFill>
              </a:rPr>
              <a:t>Workload usually irregular , with interleaving bursts</a:t>
            </a:r>
          </a:p>
          <a:p>
            <a:pPr hangingPunct="1">
              <a:buFontTx/>
              <a:buChar char="-"/>
            </a:pPr>
            <a:r>
              <a:rPr lang="en-US" altLang="zh-CN" sz="2400" b="0" dirty="0">
                <a:solidFill>
                  <a:schemeClr val="tx1"/>
                </a:solidFill>
              </a:rPr>
              <a:t>Guide : All-for-all model is better than physically partitioning</a:t>
            </a:r>
            <a:endParaRPr lang="en-US" dirty="0"/>
          </a:p>
        </p:txBody>
      </p:sp>
      <p:sp>
        <p:nvSpPr>
          <p:cNvPr id="26" name="内容占位符 2">
            <a:extLst>
              <a:ext uri="{FF2B5EF4-FFF2-40B4-BE49-F238E27FC236}">
                <a16:creationId xmlns:a16="http://schemas.microsoft.com/office/drawing/2014/main" id="{7F4AC0F0-F2A6-42F0-AB8F-C54F67F2EB2E}"/>
              </a:ext>
            </a:extLst>
          </p:cNvPr>
          <p:cNvSpPr txBox="1">
            <a:spLocks/>
          </p:cNvSpPr>
          <p:nvPr/>
        </p:nvSpPr>
        <p:spPr>
          <a:xfrm>
            <a:off x="1252483" y="3235448"/>
            <a:ext cx="10579963" cy="1074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2400" b="0" dirty="0">
                <a:solidFill>
                  <a:schemeClr val="tx1"/>
                </a:solidFill>
              </a:rPr>
              <a:t>SSD RAID writes suffer significant software overhead</a:t>
            </a:r>
          </a:p>
          <a:p>
            <a:pPr hangingPunct="1">
              <a:buFontTx/>
              <a:buChar char="-"/>
            </a:pPr>
            <a:r>
              <a:rPr lang="en-US" altLang="zh-CN" sz="2400" b="0" dirty="0">
                <a:solidFill>
                  <a:schemeClr val="tx1"/>
                </a:solidFill>
              </a:rPr>
              <a:t>Guide : shorter write path is desirable</a:t>
            </a:r>
            <a:endParaRPr lang="en-US" dirty="0"/>
          </a:p>
        </p:txBody>
      </p:sp>
      <p:sp>
        <p:nvSpPr>
          <p:cNvPr id="27" name="内容占位符 2">
            <a:extLst>
              <a:ext uri="{FF2B5EF4-FFF2-40B4-BE49-F238E27FC236}">
                <a16:creationId xmlns:a16="http://schemas.microsoft.com/office/drawing/2014/main" id="{3F651972-A2C0-48D8-A7DE-D12DEBE57730}"/>
              </a:ext>
            </a:extLst>
          </p:cNvPr>
          <p:cNvSpPr txBox="1">
            <a:spLocks/>
          </p:cNvSpPr>
          <p:nvPr/>
        </p:nvSpPr>
        <p:spPr>
          <a:xfrm>
            <a:off x="1252485" y="4931421"/>
            <a:ext cx="11114110" cy="1074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1pPr>
            <a:lvl2pPr marL="718457" marR="0" indent="-261257"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2pPr>
            <a:lvl3pPr marL="1219200" marR="0" indent="-3048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3pPr>
            <a:lvl4pPr marL="17373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4pPr>
            <a:lvl5pPr marL="2194560" marR="0" indent="-36576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5pPr>
            <a:lvl6pPr marL="26924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6pPr>
            <a:lvl7pPr marL="31496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7pPr>
            <a:lvl8pPr marL="36068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8pPr>
            <a:lvl9pPr marL="4064000" marR="0" indent="-406400" algn="l" defTabSz="914400" rtl="0" latinLnBrk="0">
              <a:lnSpc>
                <a:spcPct val="90000"/>
              </a:lnSpc>
              <a:spcBef>
                <a:spcPts val="1000"/>
              </a:spcBef>
              <a:spcAft>
                <a:spcPts val="0"/>
              </a:spcAft>
              <a:buClrTx/>
              <a:buSzPct val="100000"/>
              <a:buFont typeface="Arial"/>
              <a:buChar char="•"/>
              <a:tabLst/>
              <a:defRPr sz="3200" b="1" i="0" u="none" strike="noStrike" cap="none" spc="0" baseline="0">
                <a:solidFill>
                  <a:srgbClr val="000000"/>
                </a:solidFill>
                <a:uFillTx/>
                <a:latin typeface="Times New Roman"/>
                <a:ea typeface="Times New Roman"/>
                <a:cs typeface="Times New Roman"/>
                <a:sym typeface="Times New Roman"/>
              </a:defRPr>
            </a:lvl9pPr>
          </a:lstStyle>
          <a:p>
            <a:pPr hangingPunct="1">
              <a:buFontTx/>
              <a:buChar char="-"/>
            </a:pPr>
            <a:r>
              <a:rPr lang="en-US" altLang="zh-CN" sz="2400" b="0" dirty="0">
                <a:solidFill>
                  <a:schemeClr val="tx1"/>
                </a:solidFill>
              </a:rPr>
              <a:t>SSD performance anomaly common , and latency spikes tall and lasting enough</a:t>
            </a:r>
          </a:p>
          <a:p>
            <a:pPr hangingPunct="1">
              <a:buFontTx/>
              <a:buChar char="-"/>
            </a:pPr>
            <a:r>
              <a:rPr lang="en-US" altLang="zh-CN" sz="2400" b="0" dirty="0">
                <a:solidFill>
                  <a:schemeClr val="tx1"/>
                </a:solidFill>
              </a:rPr>
              <a:t>Guide : spikes can be and should be detected at runtime to redirect incoming requests.</a:t>
            </a:r>
            <a:endParaRPr lang="en-US" dirty="0"/>
          </a:p>
        </p:txBody>
      </p:sp>
    </p:spTree>
    <p:extLst>
      <p:ext uri="{BB962C8B-B14F-4D97-AF65-F5344CB8AC3E}">
        <p14:creationId xmlns:p14="http://schemas.microsoft.com/office/powerpoint/2010/main" val="2103466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1852</TotalTime>
  <Words>1978</Words>
  <Application>Microsoft Office PowerPoint</Application>
  <PresentationFormat>宽屏</PresentationFormat>
  <Paragraphs>319</Paragraphs>
  <Slides>38</Slides>
  <Notes>31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ArialMT</vt:lpstr>
      <vt:lpstr>Calibri-Bold</vt:lpstr>
      <vt:lpstr>Inter</vt:lpstr>
      <vt:lpstr>NimbusRomNo9L-Regu</vt:lpstr>
      <vt:lpstr>OpenSans-Semibold</vt:lpstr>
      <vt:lpstr>OpenSans-SemiboldItalic</vt:lpstr>
      <vt:lpstr>微软雅黑</vt:lpstr>
      <vt:lpstr>Arial</vt:lpstr>
      <vt:lpstr>Calibri</vt:lpstr>
      <vt:lpstr>Cambria Math</vt:lpstr>
      <vt:lpstr>Gill Sans MT</vt:lpstr>
      <vt:lpstr>Helvetica</vt:lpstr>
      <vt:lpstr>Times New Roman</vt:lpstr>
      <vt:lpstr>Office 主题</vt:lpstr>
      <vt:lpstr>FusionRAID: Achieving Consistent Low Latency for Commodity SSD Arrays </vt:lpstr>
      <vt:lpstr>Outline</vt:lpstr>
      <vt:lpstr>Outline</vt:lpstr>
      <vt:lpstr>Brief intro to RAID</vt:lpstr>
      <vt:lpstr>RAID-5</vt:lpstr>
      <vt:lpstr>All Flash Arrays on Rise </vt:lpstr>
      <vt:lpstr>Outline</vt:lpstr>
      <vt:lpstr>SSD Arrays Performance Problem</vt:lpstr>
      <vt:lpstr>SDD RAID Latency Source Study</vt:lpstr>
      <vt:lpstr>Outline</vt:lpstr>
      <vt:lpstr>Overview of FusionRAID</vt:lpstr>
      <vt:lpstr>Shared Storage Pool</vt:lpstr>
      <vt:lpstr>Shared Storage Pool</vt:lpstr>
      <vt:lpstr>Storage Organization</vt:lpstr>
      <vt:lpstr>Two-phase Write Operations</vt:lpstr>
      <vt:lpstr>Two-phase Write Operations</vt:lpstr>
      <vt:lpstr>Two-phase Write Operations</vt:lpstr>
      <vt:lpstr>Two-phase Write Operations</vt:lpstr>
      <vt:lpstr>Two-phase Write Operations</vt:lpstr>
      <vt:lpstr>Two-phase Write Operations</vt:lpstr>
      <vt:lpstr>Spike Detection &amp; Request Redirection</vt:lpstr>
      <vt:lpstr>Spike Detection &amp; Request Redirection</vt:lpstr>
      <vt:lpstr>Spike Detection &amp; Request Redirection</vt:lpstr>
      <vt:lpstr>Request diversion</vt:lpstr>
      <vt:lpstr>Outline</vt:lpstr>
      <vt:lpstr>Experiment Setup</vt:lpstr>
      <vt:lpstr>Overall Performance</vt:lpstr>
      <vt:lpstr>Impact of individual techniques</vt:lpstr>
      <vt:lpstr>Clean vs Aged</vt:lpstr>
      <vt:lpstr>Outline</vt:lpstr>
      <vt:lpstr>Conclusion</vt:lpstr>
      <vt:lpstr>PowerPoint 演示文稿</vt:lpstr>
      <vt:lpstr>Workload I/O Characteristics</vt:lpstr>
      <vt:lpstr>Workload I/O Characteristics</vt:lpstr>
      <vt:lpstr>Workload I/O Characteristics</vt:lpstr>
      <vt:lpstr>Write Overhead in SSD RAID</vt:lpstr>
      <vt:lpstr>Pathological Latency spikes of SSDs</vt:lpstr>
      <vt:lpstr>Pathological Latency spikes of SSDs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High-speed In-storage Key-value Store with Bounded Tails  </dc:title>
  <dc:creator>chen</dc:creator>
  <cp:lastModifiedBy>632876711@qq.com</cp:lastModifiedBy>
  <cp:revision>259</cp:revision>
  <dcterms:modified xsi:type="dcterms:W3CDTF">2021-09-22T10:39:53Z</dcterms:modified>
</cp:coreProperties>
</file>