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642" r:id="rId2"/>
    <p:sldId id="645" r:id="rId3"/>
    <p:sldId id="696" r:id="rId4"/>
    <p:sldId id="728" r:id="rId5"/>
    <p:sldId id="698" r:id="rId6"/>
    <p:sldId id="699" r:id="rId7"/>
    <p:sldId id="702" r:id="rId8"/>
    <p:sldId id="703" r:id="rId9"/>
    <p:sldId id="704" r:id="rId10"/>
    <p:sldId id="705" r:id="rId11"/>
    <p:sldId id="706" r:id="rId12"/>
    <p:sldId id="707" r:id="rId13"/>
    <p:sldId id="715" r:id="rId14"/>
    <p:sldId id="716" r:id="rId15"/>
    <p:sldId id="717" r:id="rId16"/>
    <p:sldId id="650" r:id="rId17"/>
    <p:sldId id="720" r:id="rId18"/>
    <p:sldId id="722" r:id="rId19"/>
    <p:sldId id="721" r:id="rId20"/>
    <p:sldId id="723" r:id="rId21"/>
    <p:sldId id="724" r:id="rId22"/>
    <p:sldId id="726" r:id="rId23"/>
    <p:sldId id="727" r:id="rId24"/>
    <p:sldId id="649" r:id="rId25"/>
    <p:sldId id="729" r:id="rId26"/>
    <p:sldId id="730" r:id="rId27"/>
    <p:sldId id="731" r:id="rId28"/>
    <p:sldId id="652" r:id="rId29"/>
    <p:sldId id="732" r:id="rId30"/>
    <p:sldId id="733" r:id="rId31"/>
    <p:sldId id="658" r:id="rId32"/>
    <p:sldId id="734" r:id="rId33"/>
    <p:sldId id="735" r:id="rId34"/>
    <p:sldId id="736" r:id="rId35"/>
    <p:sldId id="653" r:id="rId36"/>
    <p:sldId id="737" r:id="rId37"/>
    <p:sldId id="738" r:id="rId38"/>
    <p:sldId id="739" r:id="rId39"/>
    <p:sldId id="692" r:id="rId40"/>
    <p:sldId id="295" r:id="rId41"/>
  </p:sldIdLst>
  <p:sldSz cx="12192000" cy="6858000"/>
  <p:notesSz cx="6858000" cy="9144000"/>
  <p:defaultTextStyle>
    <a:lvl1pPr marL="0" lvl="0" algn="l" defTabSz="914400">
      <a:defRPr sz="1800" kern="1200">
        <a:solidFill>
          <a:schemeClr val="tx1"/>
        </a:solidFill>
        <a:latin typeface="Times New Roman" panose="02020603050405020304"/>
        <a:ea typeface="微软雅黑" panose="020B0503020204020204" charset="-122"/>
      </a:defRPr>
    </a:lvl1pPr>
    <a:lvl2pPr marL="457200" lvl="1" algn="l" defTabSz="914400">
      <a:defRPr sz="1800" kern="1200">
        <a:solidFill>
          <a:schemeClr val="tx1"/>
        </a:solidFill>
        <a:latin typeface="Times New Roman" panose="02020603050405020304"/>
        <a:ea typeface="微软雅黑" panose="020B0503020204020204" charset="-122"/>
      </a:defRPr>
    </a:lvl2pPr>
    <a:lvl3pPr marL="914400" lvl="2" algn="l" defTabSz="914400">
      <a:defRPr sz="1800" kern="1200">
        <a:solidFill>
          <a:schemeClr val="tx1"/>
        </a:solidFill>
        <a:latin typeface="Times New Roman" panose="02020603050405020304"/>
        <a:ea typeface="微软雅黑" panose="020B0503020204020204" charset="-122"/>
      </a:defRPr>
    </a:lvl3pPr>
    <a:lvl4pPr marL="1371600" lvl="3" algn="l" defTabSz="914400">
      <a:defRPr sz="1800" kern="1200">
        <a:solidFill>
          <a:schemeClr val="tx1"/>
        </a:solidFill>
        <a:latin typeface="Times New Roman" panose="02020603050405020304"/>
        <a:ea typeface="微软雅黑" panose="020B0503020204020204" charset="-122"/>
      </a:defRPr>
    </a:lvl4pPr>
    <a:lvl5pPr marL="1828800" lvl="4" algn="l" defTabSz="914400">
      <a:defRPr sz="1800" kern="1200">
        <a:solidFill>
          <a:schemeClr val="tx1"/>
        </a:solidFill>
        <a:latin typeface="Times New Roman" panose="02020603050405020304"/>
        <a:ea typeface="微软雅黑" panose="020B0503020204020204" charset="-122"/>
      </a:defRPr>
    </a:lvl5pPr>
    <a:lvl6pPr marL="2286000" lvl="5" algn="l" defTabSz="914400">
      <a:defRPr sz="1800" kern="1200">
        <a:solidFill>
          <a:schemeClr val="tx1"/>
        </a:solidFill>
        <a:latin typeface="Times New Roman" panose="02020603050405020304"/>
        <a:ea typeface="微软雅黑" panose="020B0503020204020204" charset="-122"/>
      </a:defRPr>
    </a:lvl6pPr>
    <a:lvl7pPr marL="2743200" lvl="6" algn="l" defTabSz="914400">
      <a:defRPr sz="1800" kern="1200">
        <a:solidFill>
          <a:schemeClr val="tx1"/>
        </a:solidFill>
        <a:latin typeface="Times New Roman" panose="02020603050405020304"/>
        <a:ea typeface="微软雅黑" panose="020B0503020204020204" charset="-122"/>
      </a:defRPr>
    </a:lvl7pPr>
    <a:lvl8pPr marL="3200400" lvl="7" algn="l" defTabSz="914400">
      <a:defRPr sz="1800" kern="1200">
        <a:solidFill>
          <a:schemeClr val="tx1"/>
        </a:solidFill>
        <a:latin typeface="Times New Roman" panose="02020603050405020304"/>
        <a:ea typeface="微软雅黑" panose="020B0503020204020204" charset="-122"/>
      </a:defRPr>
    </a:lvl8pPr>
    <a:lvl9pPr marL="3657600" lvl="8" algn="l" defTabSz="914400">
      <a:defRPr sz="1800" kern="1200">
        <a:solidFill>
          <a:schemeClr val="tx1"/>
        </a:solidFill>
        <a:latin typeface="Times New Roman" panose="02020603050405020304"/>
        <a:ea typeface="微软雅黑" panose="020B0503020204020204" charset="-122"/>
      </a:defRPr>
    </a:lvl9pPr>
  </p:defaultTextStyle>
  <p:extLst>
    <p:ext uri="{521415D9-36F7-43E2-AB2F-B90AF26B5E84}">
      <p14:sectionLst xmlns:p14="http://schemas.microsoft.com/office/powerpoint/2010/main">
        <p14:section name="默认节" id="{90DC4139-0BDF-48D6-BDE9-553A30A57BC2}">
          <p14:sldIdLst>
            <p14:sldId id="642"/>
            <p14:sldId id="645"/>
            <p14:sldId id="696"/>
            <p14:sldId id="728"/>
            <p14:sldId id="698"/>
            <p14:sldId id="699"/>
            <p14:sldId id="702"/>
            <p14:sldId id="703"/>
            <p14:sldId id="704"/>
            <p14:sldId id="705"/>
            <p14:sldId id="706"/>
            <p14:sldId id="707"/>
            <p14:sldId id="715"/>
            <p14:sldId id="716"/>
            <p14:sldId id="717"/>
            <p14:sldId id="650"/>
            <p14:sldId id="720"/>
            <p14:sldId id="722"/>
            <p14:sldId id="721"/>
            <p14:sldId id="723"/>
            <p14:sldId id="724"/>
            <p14:sldId id="726"/>
            <p14:sldId id="727"/>
            <p14:sldId id="649"/>
            <p14:sldId id="729"/>
            <p14:sldId id="730"/>
            <p14:sldId id="731"/>
            <p14:sldId id="652"/>
            <p14:sldId id="732"/>
            <p14:sldId id="733"/>
            <p14:sldId id="658"/>
            <p14:sldId id="734"/>
            <p14:sldId id="735"/>
            <p14:sldId id="736"/>
            <p14:sldId id="653"/>
            <p14:sldId id="737"/>
            <p14:sldId id="738"/>
            <p14:sldId id="739"/>
            <p14:sldId id="692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4" autoAdjust="0"/>
    <p:restoredTop sz="79960" autoAdjust="0"/>
  </p:normalViewPr>
  <p:slideViewPr>
    <p:cSldViewPr snapToGrid="0">
      <p:cViewPr varScale="1">
        <p:scale>
          <a:sx n="80" d="100"/>
          <a:sy n="80" d="100"/>
        </p:scale>
        <p:origin x="216" y="688"/>
      </p:cViewPr>
      <p:guideLst/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28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6B6FC-1ADF-40E8-87EA-DE4FCC79564F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03514-FDC0-44D6-B946-07E371C319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3375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674F-E567-AA4B-8C16-788D7CE21C4F}" type="slidenum">
              <a:rPr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大家好，今天由我和</a:t>
            </a:r>
            <a:r>
              <a:rPr lang="en-US" altLang="zh-CN" dirty="0" err="1"/>
              <a:t>jiaan</a:t>
            </a:r>
            <a:r>
              <a:rPr lang="zh-CN" altLang="en-US" dirty="0"/>
              <a:t>给大家带来一篇</a:t>
            </a:r>
            <a:r>
              <a:rPr lang="en-US" altLang="zh-CN" dirty="0"/>
              <a:t>SOSP21</a:t>
            </a:r>
            <a:r>
              <a:rPr lang="zh-CN" altLang="en-US" dirty="0"/>
              <a:t>的</a:t>
            </a:r>
            <a:r>
              <a:rPr lang="en-US" altLang="zh-CN" dirty="0"/>
              <a:t>best paper Kangaroo</a:t>
            </a:r>
            <a:r>
              <a:rPr lang="zh-CN" altLang="en-US" dirty="0"/>
              <a:t>，本文的目标是用</a:t>
            </a:r>
            <a:r>
              <a:rPr lang="en-US" altLang="zh-CN" dirty="0"/>
              <a:t>flash</a:t>
            </a:r>
            <a:r>
              <a:rPr lang="zh-CN" altLang="en-US" dirty="0"/>
              <a:t>当作</a:t>
            </a:r>
            <a:r>
              <a:rPr lang="en-US" altLang="zh-CN" dirty="0"/>
              <a:t>cache</a:t>
            </a:r>
            <a:r>
              <a:rPr lang="zh-CN" altLang="en-US" dirty="0"/>
              <a:t>，来解决大量小数据的缓存问题。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152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</a:t>
            </a:r>
            <a:r>
              <a:rPr lang="en-US" altLang="zh-CN" dirty="0"/>
              <a:t>Kangaroo</a:t>
            </a:r>
            <a:r>
              <a:rPr lang="zh-CN" altLang="en-US" dirty="0"/>
              <a:t>结构的总揽图，它分为两个重要的部件，</a:t>
            </a:r>
            <a:r>
              <a:rPr lang="en-US" altLang="zh-CN" dirty="0"/>
              <a:t>KLOG</a:t>
            </a:r>
            <a:r>
              <a:rPr lang="zh-CN" altLang="en-US" dirty="0"/>
              <a:t>和</a:t>
            </a:r>
            <a:r>
              <a:rPr lang="en-US" altLang="zh-CN" dirty="0"/>
              <a:t>KSET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KLOG</a:t>
            </a:r>
            <a:r>
              <a:rPr lang="zh-CN" altLang="en-US" dirty="0"/>
              <a:t>是日志型结构，他负责减少写放大，</a:t>
            </a:r>
            <a:endParaRPr lang="en-US" altLang="zh-CN" dirty="0"/>
          </a:p>
          <a:p>
            <a:r>
              <a:rPr lang="en-US" altLang="zh-CN" dirty="0" err="1"/>
              <a:t>Kset</a:t>
            </a:r>
            <a:r>
              <a:rPr lang="zh-CN" altLang="en-US" dirty="0"/>
              <a:t>是组相连结构，它负责减少</a:t>
            </a:r>
            <a:r>
              <a:rPr lang="en-US" altLang="zh-CN" dirty="0"/>
              <a:t>DRAM</a:t>
            </a:r>
            <a:r>
              <a:rPr lang="zh-CN" altLang="en-US" dirty="0"/>
              <a:t>开销。</a:t>
            </a:r>
            <a:endParaRPr lang="en-US" altLang="zh-CN" dirty="0"/>
          </a:p>
          <a:p>
            <a:r>
              <a:rPr lang="zh-CN" altLang="en-US" dirty="0"/>
              <a:t>当</a:t>
            </a:r>
            <a:r>
              <a:rPr lang="en-US" altLang="zh-CN" dirty="0"/>
              <a:t>DRAM</a:t>
            </a:r>
            <a:r>
              <a:rPr lang="zh-CN" altLang="en-US" dirty="0"/>
              <a:t> </a:t>
            </a:r>
            <a:r>
              <a:rPr lang="en-US" altLang="zh-CN" dirty="0"/>
              <a:t>miss</a:t>
            </a:r>
            <a:r>
              <a:rPr lang="zh-CN" altLang="en-US" dirty="0"/>
              <a:t>后，数据通路会先经过</a:t>
            </a:r>
            <a:r>
              <a:rPr lang="en-US" altLang="zh-CN" dirty="0"/>
              <a:t>KLOG</a:t>
            </a:r>
            <a:r>
              <a:rPr lang="zh-CN" altLang="en-US" dirty="0"/>
              <a:t>，再进入</a:t>
            </a:r>
            <a:r>
              <a:rPr lang="en-US" altLang="zh-CN" dirty="0"/>
              <a:t>KSET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接着来看一下</a:t>
            </a:r>
            <a:r>
              <a:rPr lang="en-US" altLang="zh-CN" dirty="0"/>
              <a:t>kangaroo</a:t>
            </a:r>
            <a:r>
              <a:rPr lang="zh-CN" altLang="en-US" dirty="0"/>
              <a:t>的查找和插入操作</a:t>
            </a:r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7973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-</a:t>
            </a:r>
            <a:r>
              <a:rPr lang="zh-CN" altLang="en-US" dirty="0"/>
              <a:t>当</a:t>
            </a:r>
            <a:r>
              <a:rPr lang="en-US" altLang="zh-CN" dirty="0"/>
              <a:t>DRAM</a:t>
            </a:r>
            <a:r>
              <a:rPr lang="zh-CN" altLang="en-US" dirty="0"/>
              <a:t> </a:t>
            </a:r>
            <a:r>
              <a:rPr lang="en-US" altLang="zh-CN" dirty="0"/>
              <a:t>miss</a:t>
            </a:r>
            <a:r>
              <a:rPr lang="zh-CN" altLang="en-US" dirty="0"/>
              <a:t>后，首先会进入</a:t>
            </a:r>
            <a:r>
              <a:rPr lang="en-US" altLang="zh-CN" dirty="0" err="1"/>
              <a:t>Klog</a:t>
            </a:r>
            <a:r>
              <a:rPr lang="zh-CN" altLang="en-US" dirty="0"/>
              <a:t>的索引中进行查找，若有，查找结束，若没有，则查看</a:t>
            </a:r>
            <a:r>
              <a:rPr lang="en-US" altLang="zh-CN" dirty="0"/>
              <a:t>Bloom</a:t>
            </a:r>
            <a:r>
              <a:rPr lang="zh-CN" altLang="en-US" dirty="0"/>
              <a:t> </a:t>
            </a:r>
            <a:r>
              <a:rPr lang="en-US" altLang="zh-CN" dirty="0" err="1"/>
              <a:t>filiter</a:t>
            </a:r>
            <a:r>
              <a:rPr lang="zh-CN" altLang="en-US" dirty="0"/>
              <a:t>中验证该数据是否存在，但是</a:t>
            </a:r>
            <a:r>
              <a:rPr lang="en-US" altLang="zh-CN" dirty="0"/>
              <a:t>Bloom</a:t>
            </a:r>
            <a:r>
              <a:rPr lang="zh-CN" altLang="en-US" dirty="0"/>
              <a:t> 过滤器存在假阳性的情况，这意味着不拢过滤取可能判定数据存在，但实际不存在，这会出发</a:t>
            </a:r>
            <a:r>
              <a:rPr lang="en-US" altLang="zh-CN" dirty="0"/>
              <a:t>cache</a:t>
            </a:r>
            <a:r>
              <a:rPr lang="zh-CN" altLang="en-US" dirty="0"/>
              <a:t> </a:t>
            </a:r>
            <a:r>
              <a:rPr lang="en-US" altLang="zh-CN" dirty="0"/>
              <a:t>miss</a:t>
            </a:r>
            <a:r>
              <a:rPr lang="zh-CN" altLang="en-US" dirty="0"/>
              <a:t>，去更下一级的存储中去找。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9397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接着我们来讲述一下插入操作</a:t>
            </a:r>
            <a:endParaRPr lang="en-US" altLang="zh-CN" dirty="0"/>
          </a:p>
          <a:p>
            <a:r>
              <a:rPr lang="zh-CN" altLang="en-US" dirty="0"/>
              <a:t>当有插入操作时，</a:t>
            </a:r>
            <a:r>
              <a:rPr lang="en-US" altLang="zh-CN" dirty="0" err="1"/>
              <a:t>Klog</a:t>
            </a:r>
            <a:r>
              <a:rPr lang="zh-CN" altLang="en-US" dirty="0"/>
              <a:t>会概率性的直接丢掉这个数据，选择不缓存，这样可以减少写的压力</a:t>
            </a:r>
            <a:endParaRPr lang="en-US" altLang="zh-CN" dirty="0"/>
          </a:p>
          <a:p>
            <a:r>
              <a:rPr lang="zh-CN" altLang="en-US" dirty="0"/>
              <a:t>之后将数据存入</a:t>
            </a:r>
            <a:r>
              <a:rPr lang="en-US" altLang="zh-CN" dirty="0"/>
              <a:t>KLOG</a:t>
            </a:r>
            <a:r>
              <a:rPr lang="zh-CN" altLang="en-US" dirty="0"/>
              <a:t>中，并更新索引</a:t>
            </a:r>
            <a:endParaRPr lang="en-US" altLang="zh-CN" dirty="0"/>
          </a:p>
          <a:p>
            <a:r>
              <a:rPr lang="zh-CN" altLang="en-US" dirty="0"/>
              <a:t>在</a:t>
            </a:r>
            <a:r>
              <a:rPr lang="en-US" altLang="zh-CN" dirty="0" err="1"/>
              <a:t>Klog</a:t>
            </a:r>
            <a:r>
              <a:rPr lang="zh-CN" altLang="en-US" dirty="0"/>
              <a:t>中</a:t>
            </a:r>
            <a:r>
              <a:rPr lang="en-US" altLang="zh-CN" dirty="0"/>
              <a:t>buffer</a:t>
            </a:r>
            <a:r>
              <a:rPr lang="zh-CN" altLang="en-US" dirty="0"/>
              <a:t>满了之后，会将数据刷入</a:t>
            </a:r>
            <a:r>
              <a:rPr lang="en-US" altLang="zh-CN" dirty="0" err="1"/>
              <a:t>KLOg</a:t>
            </a:r>
            <a:r>
              <a:rPr lang="zh-CN" altLang="en-US" dirty="0"/>
              <a:t>中的</a:t>
            </a:r>
            <a:r>
              <a:rPr lang="en-US" altLang="zh-CN" dirty="0"/>
              <a:t>flush</a:t>
            </a:r>
            <a:r>
              <a:rPr lang="zh-CN" altLang="en-US" dirty="0"/>
              <a:t>区域</a:t>
            </a:r>
            <a:endParaRPr lang="en-US" altLang="zh-CN" dirty="0"/>
          </a:p>
          <a:p>
            <a:r>
              <a:rPr lang="zh-CN" altLang="en-US" dirty="0"/>
              <a:t>之后可能会遇到需要输入</a:t>
            </a:r>
            <a:r>
              <a:rPr lang="en-US" altLang="zh-CN" dirty="0"/>
              <a:t>KSET</a:t>
            </a:r>
            <a:r>
              <a:rPr lang="zh-CN" altLang="en-US" dirty="0"/>
              <a:t>的情况，比如倍淘汰或者后台线程异步刷写，和之前一样可能直接丢掉，不写入。</a:t>
            </a:r>
            <a:endParaRPr lang="en-US" altLang="zh-CN" dirty="0"/>
          </a:p>
          <a:p>
            <a:r>
              <a:rPr lang="zh-CN" altLang="en-US" dirty="0"/>
              <a:t>和之前不一样的是，我们将数据通过</a:t>
            </a:r>
            <a:r>
              <a:rPr lang="en-US" altLang="zh-CN" dirty="0"/>
              <a:t>hash</a:t>
            </a:r>
            <a:r>
              <a:rPr lang="zh-CN" altLang="en-US" dirty="0"/>
              <a:t>映射分了组，</a:t>
            </a:r>
            <a:r>
              <a:rPr lang="en-US" altLang="zh-CN" dirty="0"/>
              <a:t>KLOG</a:t>
            </a:r>
            <a:r>
              <a:rPr lang="zh-CN" altLang="en-US" dirty="0"/>
              <a:t>会检查它内部的对象，将和被刷写的对象处于同组的对象一起刷入</a:t>
            </a:r>
            <a:r>
              <a:rPr lang="en-US" altLang="zh-CN" dirty="0"/>
              <a:t>KSET</a:t>
            </a:r>
            <a:r>
              <a:rPr lang="zh-CN" altLang="en-US" dirty="0"/>
              <a:t>，图中紫色的块就是被刷写的块，黄色的块和他同组，这样可以减少写放大。</a:t>
            </a:r>
            <a:endParaRPr lang="en-US" altLang="zh-CN" dirty="0"/>
          </a:p>
          <a:p>
            <a:r>
              <a:rPr lang="zh-CN" altLang="en-US" dirty="0"/>
              <a:t>之后刷写并修改</a:t>
            </a:r>
            <a:r>
              <a:rPr lang="en-US" altLang="zh-CN" dirty="0" err="1"/>
              <a:t>bulong</a:t>
            </a:r>
            <a:r>
              <a:rPr lang="zh-CN" altLang="en-US" dirty="0"/>
              <a:t>过滤器。</a:t>
            </a:r>
            <a:endParaRPr lang="en-US" altLang="zh-CN" dirty="0"/>
          </a:p>
          <a:p>
            <a:r>
              <a:rPr lang="zh-CN" altLang="en-US" dirty="0"/>
              <a:t>接着我们来看一下他的一些设计细节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1509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Klog</a:t>
            </a:r>
            <a:r>
              <a:rPr lang="zh-CN" altLang="en-US" dirty="0"/>
              <a:t>内部如图所示，将其分为了不同的</a:t>
            </a:r>
            <a:r>
              <a:rPr lang="en-US" altLang="zh-CN" dirty="0"/>
              <a:t>partition</a:t>
            </a:r>
            <a:r>
              <a:rPr lang="zh-CN" altLang="en-US" dirty="0"/>
              <a:t>，每个部分维护者不同的</a:t>
            </a:r>
            <a:r>
              <a:rPr lang="en-US" altLang="zh-CN" dirty="0"/>
              <a:t>Log</a:t>
            </a:r>
            <a:r>
              <a:rPr lang="zh-CN" altLang="en-US" dirty="0"/>
              <a:t>环，并且每个部分之间又有很多的表，每个表之间维护着一些单向链表，这就是他的索引，</a:t>
            </a:r>
            <a:endParaRPr lang="en-US" altLang="zh-CN" dirty="0"/>
          </a:p>
          <a:p>
            <a:r>
              <a:rPr lang="zh-CN" altLang="en-US" dirty="0"/>
              <a:t>具体的结构分别为三个部分，</a:t>
            </a:r>
            <a:r>
              <a:rPr lang="en-US" altLang="zh-CN" dirty="0"/>
              <a:t>offset</a:t>
            </a:r>
            <a:r>
              <a:rPr lang="zh-CN" altLang="en-US" dirty="0"/>
              <a:t>是</a:t>
            </a:r>
            <a:r>
              <a:rPr lang="en-US" altLang="zh-CN" dirty="0"/>
              <a:t>flash</a:t>
            </a:r>
            <a:r>
              <a:rPr lang="zh-CN" altLang="en-US" dirty="0"/>
              <a:t>中的</a:t>
            </a:r>
            <a:r>
              <a:rPr lang="en-US" altLang="zh-CN" dirty="0"/>
              <a:t>log</a:t>
            </a:r>
            <a:r>
              <a:rPr lang="zh-CN" altLang="en-US" dirty="0"/>
              <a:t>的偏移量，</a:t>
            </a:r>
            <a:r>
              <a:rPr lang="en-US" altLang="zh-CN" dirty="0"/>
              <a:t>tag</a:t>
            </a:r>
            <a:r>
              <a:rPr lang="zh-CN" altLang="en-US" dirty="0"/>
              <a:t>是数据</a:t>
            </a:r>
            <a:r>
              <a:rPr lang="en-US" altLang="zh-CN" dirty="0"/>
              <a:t>hash</a:t>
            </a:r>
            <a:r>
              <a:rPr lang="zh-CN" altLang="en-US" dirty="0"/>
              <a:t>值的一个分段，</a:t>
            </a:r>
            <a:r>
              <a:rPr lang="en-US" altLang="zh-CN" dirty="0"/>
              <a:t>next</a:t>
            </a:r>
            <a:r>
              <a:rPr lang="zh-CN" altLang="en-US" dirty="0"/>
              <a:t>指向了后一个节点。</a:t>
            </a:r>
            <a:endParaRPr lang="en-US" altLang="zh-CN" dirty="0"/>
          </a:p>
          <a:p>
            <a:r>
              <a:rPr lang="zh-CN" altLang="en-US" dirty="0"/>
              <a:t>在</a:t>
            </a:r>
            <a:r>
              <a:rPr lang="en-US" altLang="zh-CN" dirty="0" err="1"/>
              <a:t>Klog</a:t>
            </a:r>
            <a:r>
              <a:rPr lang="zh-CN" altLang="en-US" dirty="0"/>
              <a:t>的设计里，他利用哈希值，将同一个组的数据放入同一个链表。所以，在</a:t>
            </a:r>
            <a:r>
              <a:rPr lang="en-US" altLang="zh-CN" dirty="0" err="1"/>
              <a:t>Klog</a:t>
            </a:r>
            <a:r>
              <a:rPr lang="zh-CN" altLang="en-US" dirty="0"/>
              <a:t>中，找到同一个组的对象是一件十分容易的事情，因为只需要便链表利就可以了。</a:t>
            </a:r>
            <a:endParaRPr lang="en-US" altLang="zh-CN" dirty="0"/>
          </a:p>
          <a:p>
            <a:r>
              <a:rPr lang="zh-CN" altLang="en-US" dirty="0"/>
              <a:t>接着我们来看他的具体操作</a:t>
            </a:r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3689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在查找操作中，会先将</a:t>
            </a:r>
            <a:r>
              <a:rPr lang="en-US" altLang="zh-CN" dirty="0"/>
              <a:t>key</a:t>
            </a:r>
            <a:r>
              <a:rPr lang="zh-CN" altLang="en-US" dirty="0"/>
              <a:t>进行</a:t>
            </a:r>
            <a:r>
              <a:rPr lang="en-US" altLang="zh-CN" dirty="0"/>
              <a:t>hash</a:t>
            </a:r>
            <a:r>
              <a:rPr lang="zh-CN" altLang="en-US" dirty="0"/>
              <a:t>，然后得到了他对应的组，之后遍历链表并对着</a:t>
            </a:r>
            <a:r>
              <a:rPr lang="en-US" altLang="zh-CN" dirty="0"/>
              <a:t>tag</a:t>
            </a:r>
            <a:r>
              <a:rPr lang="zh-CN" altLang="en-US" dirty="0"/>
              <a:t>就可以找到其索引，然后再根据</a:t>
            </a:r>
            <a:r>
              <a:rPr lang="en-US" altLang="zh-CN" dirty="0"/>
              <a:t>offset</a:t>
            </a:r>
            <a:r>
              <a:rPr lang="zh-CN" altLang="en-US" dirty="0"/>
              <a:t>中去</a:t>
            </a:r>
            <a:r>
              <a:rPr lang="en-US" altLang="zh-CN" dirty="0"/>
              <a:t>Flash</a:t>
            </a:r>
            <a:r>
              <a:rPr lang="zh-CN" altLang="en-US" dirty="0"/>
              <a:t>中的</a:t>
            </a:r>
            <a:r>
              <a:rPr lang="en-US" altLang="zh-CN" dirty="0"/>
              <a:t>Log</a:t>
            </a:r>
            <a:r>
              <a:rPr lang="zh-CN" altLang="en-US" dirty="0"/>
              <a:t>环中取数据。</a:t>
            </a:r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7121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在插入过程中，找到对应的组的链表后，更新链表。这时不会立即刷入</a:t>
            </a:r>
            <a:r>
              <a:rPr lang="en-US" altLang="zh-CN" dirty="0"/>
              <a:t>Flash</a:t>
            </a:r>
            <a:r>
              <a:rPr lang="zh-CN" altLang="en-US" dirty="0"/>
              <a:t>，而是将其存进</a:t>
            </a:r>
            <a:r>
              <a:rPr lang="en-US" altLang="zh-CN" dirty="0"/>
              <a:t>DRAM</a:t>
            </a:r>
            <a:r>
              <a:rPr lang="zh-CN" altLang="en-US" dirty="0"/>
              <a:t>中的一个段，当这个段中数据存储满之后，会统一刷入</a:t>
            </a:r>
            <a:r>
              <a:rPr lang="en-US" altLang="zh-CN" dirty="0"/>
              <a:t>Log</a:t>
            </a:r>
            <a:r>
              <a:rPr lang="zh-CN" altLang="en-US" dirty="0"/>
              <a:t>环，这会很大程度上减少写放大。</a:t>
            </a:r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9986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接着我们来查看</a:t>
            </a:r>
            <a:r>
              <a:rPr lang="en-US" altLang="zh-CN" dirty="0" err="1"/>
              <a:t>Klog</a:t>
            </a:r>
            <a:r>
              <a:rPr lang="zh-CN" altLang="en-US" dirty="0"/>
              <a:t>在节省</a:t>
            </a:r>
            <a:r>
              <a:rPr lang="en-US" altLang="zh-CN" dirty="0"/>
              <a:t>DRAM</a:t>
            </a:r>
            <a:r>
              <a:rPr lang="zh-CN" altLang="en-US" dirty="0"/>
              <a:t>资源中作出的工作，这里列出三种情况，。。。。。。</a:t>
            </a:r>
            <a:endParaRPr lang="en-US" altLang="zh-CN" dirty="0"/>
          </a:p>
          <a:p>
            <a:r>
              <a:rPr lang="zh-CN" altLang="en-US" dirty="0"/>
              <a:t>由于减少了</a:t>
            </a:r>
            <a:r>
              <a:rPr lang="en-US" altLang="zh-CN" dirty="0"/>
              <a:t>Log</a:t>
            </a:r>
            <a:r>
              <a:rPr lang="zh-CN" altLang="en-US" dirty="0"/>
              <a:t>缓存中的大小，</a:t>
            </a:r>
            <a:r>
              <a:rPr lang="en-US" altLang="zh-CN" dirty="0"/>
              <a:t>offset</a:t>
            </a:r>
            <a:r>
              <a:rPr lang="zh-CN" altLang="en-US" dirty="0"/>
              <a:t>相比较于</a:t>
            </a:r>
            <a:r>
              <a:rPr lang="en-US" altLang="zh-CN" dirty="0"/>
              <a:t>log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节省了</a:t>
            </a:r>
            <a:r>
              <a:rPr lang="en-US" altLang="zh-CN" dirty="0"/>
              <a:t>4bit</a:t>
            </a:r>
            <a:r>
              <a:rPr lang="zh-CN" altLang="en-US" dirty="0"/>
              <a:t>，而前面有说道将其分成不同的</a:t>
            </a:r>
            <a:r>
              <a:rPr lang="en-US" altLang="zh-CN" dirty="0"/>
              <a:t>partition</a:t>
            </a:r>
            <a:r>
              <a:rPr lang="zh-CN" altLang="en-US" dirty="0"/>
              <a:t>，默认情况下设置成</a:t>
            </a:r>
            <a:r>
              <a:rPr lang="en-US" altLang="zh-CN" dirty="0"/>
              <a:t>64</a:t>
            </a:r>
            <a:r>
              <a:rPr lang="zh-CN" altLang="en-US" dirty="0"/>
              <a:t>个，所以又能节省</a:t>
            </a:r>
            <a:r>
              <a:rPr lang="en-US" altLang="zh-CN" dirty="0"/>
              <a:t>2^6</a:t>
            </a:r>
            <a:r>
              <a:rPr lang="zh-CN" altLang="en-US" dirty="0"/>
              <a:t>，也就是</a:t>
            </a:r>
            <a:r>
              <a:rPr lang="en-US" altLang="zh-CN" dirty="0"/>
              <a:t>6bits</a:t>
            </a:r>
          </a:p>
          <a:p>
            <a:r>
              <a:rPr lang="zh-CN" altLang="en-US" dirty="0"/>
              <a:t>对于</a:t>
            </a:r>
            <a:r>
              <a:rPr lang="en-US" altLang="zh-CN" dirty="0"/>
              <a:t>tag</a:t>
            </a:r>
            <a:r>
              <a:rPr lang="zh-CN" altLang="en-US" dirty="0"/>
              <a:t>，前面提到过，</a:t>
            </a:r>
            <a:r>
              <a:rPr lang="en-US" altLang="zh-CN" dirty="0"/>
              <a:t>tag</a:t>
            </a:r>
            <a:r>
              <a:rPr lang="zh-CN" altLang="en-US" dirty="0"/>
              <a:t>是</a:t>
            </a:r>
            <a:r>
              <a:rPr lang="en-US" altLang="zh-CN" dirty="0"/>
              <a:t>hash</a:t>
            </a:r>
            <a:r>
              <a:rPr lang="zh-CN" altLang="en-US" dirty="0"/>
              <a:t>值的一部分，因为一个表中的对象的</a:t>
            </a:r>
            <a:r>
              <a:rPr lang="en-US" altLang="zh-CN" dirty="0"/>
              <a:t>hash</a:t>
            </a:r>
            <a:r>
              <a:rPr lang="zh-CN" altLang="en-US" dirty="0"/>
              <a:t>值中有部分是一样的，因为表的大小设定为</a:t>
            </a:r>
            <a:r>
              <a:rPr lang="en-US" altLang="zh-CN" dirty="0"/>
              <a:t>2^20</a:t>
            </a:r>
            <a:r>
              <a:rPr lang="zh-CN" altLang="en-US" dirty="0"/>
              <a:t>次方，所有有</a:t>
            </a:r>
            <a:r>
              <a:rPr lang="en-US" altLang="zh-CN" dirty="0"/>
              <a:t>20bit</a:t>
            </a:r>
            <a:r>
              <a:rPr lang="zh-CN" altLang="en-US" dirty="0"/>
              <a:t>是共享的，可以节省</a:t>
            </a:r>
            <a:r>
              <a:rPr lang="en-US" altLang="zh-CN" dirty="0"/>
              <a:t>20bits</a:t>
            </a:r>
            <a:r>
              <a:rPr lang="zh-CN" altLang="en-US" dirty="0"/>
              <a:t>，所以在保证假阳性概率相同的情况下节省空间</a:t>
            </a:r>
            <a:endParaRPr lang="en-US" altLang="zh-CN" dirty="0"/>
          </a:p>
          <a:p>
            <a:r>
              <a:rPr lang="zh-CN" altLang="en-US" dirty="0"/>
              <a:t>每个</a:t>
            </a:r>
            <a:r>
              <a:rPr lang="en-US" altLang="zh-CN" dirty="0"/>
              <a:t>table</a:t>
            </a:r>
            <a:r>
              <a:rPr lang="zh-CN" altLang="en-US" dirty="0"/>
              <a:t>最多能容纳</a:t>
            </a:r>
            <a:r>
              <a:rPr lang="en-US" altLang="zh-CN" dirty="0"/>
              <a:t>2^16</a:t>
            </a:r>
            <a:r>
              <a:rPr lang="zh-CN" altLang="en-US" dirty="0"/>
              <a:t>的索引，所以</a:t>
            </a:r>
            <a:r>
              <a:rPr lang="en-US" altLang="zh-CN" dirty="0"/>
              <a:t>next-pointer</a:t>
            </a:r>
            <a:r>
              <a:rPr lang="zh-CN" altLang="en-US" dirty="0"/>
              <a:t>可以直接使用</a:t>
            </a:r>
            <a:r>
              <a:rPr lang="en-US" altLang="zh-CN" dirty="0"/>
              <a:t>16bits</a:t>
            </a:r>
          </a:p>
          <a:p>
            <a:r>
              <a:rPr lang="zh-CN" altLang="en-US" dirty="0"/>
              <a:t>对于第四行的淘汰元数据，我们会在后面的</a:t>
            </a:r>
            <a:r>
              <a:rPr lang="en-US" altLang="zh-CN" dirty="0"/>
              <a:t>KSET</a:t>
            </a:r>
            <a:r>
              <a:rPr lang="zh-CN" altLang="en-US" dirty="0"/>
              <a:t>中介绍。所以最后对于每个在</a:t>
            </a:r>
            <a:r>
              <a:rPr lang="en-US" altLang="zh-CN" dirty="0" err="1"/>
              <a:t>Klog</a:t>
            </a:r>
            <a:r>
              <a:rPr lang="zh-CN" altLang="en-US" dirty="0"/>
              <a:t>中的对象，它会产生</a:t>
            </a:r>
            <a:r>
              <a:rPr lang="en-US" altLang="zh-CN" dirty="0"/>
              <a:t>48bit</a:t>
            </a:r>
            <a:r>
              <a:rPr lang="zh-CN" altLang="en-US" dirty="0"/>
              <a:t>的开销，比原始的</a:t>
            </a:r>
            <a:r>
              <a:rPr lang="en-US" altLang="zh-CN" dirty="0"/>
              <a:t>190bit</a:t>
            </a:r>
            <a:r>
              <a:rPr lang="zh-CN" altLang="en-US" dirty="0"/>
              <a:t>节省了</a:t>
            </a:r>
            <a:r>
              <a:rPr lang="en-US" altLang="zh-CN" dirty="0"/>
              <a:t>75%</a:t>
            </a:r>
            <a:r>
              <a:rPr lang="zh-CN" altLang="en-US" dirty="0"/>
              <a:t>的空间</a:t>
            </a:r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9021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接着我们来看一下</a:t>
            </a:r>
            <a:r>
              <a:rPr lang="en-US" altLang="zh-CN" dirty="0" err="1"/>
              <a:t>Klog</a:t>
            </a:r>
            <a:r>
              <a:rPr lang="zh-CN" altLang="en-US" dirty="0"/>
              <a:t>到</a:t>
            </a:r>
            <a:r>
              <a:rPr lang="en-US" altLang="zh-CN" dirty="0" err="1"/>
              <a:t>Kset</a:t>
            </a:r>
            <a:r>
              <a:rPr lang="zh-CN" altLang="en-US" dirty="0"/>
              <a:t>的数据迁移过程。</a:t>
            </a:r>
            <a:r>
              <a:rPr lang="en-US" altLang="zh-CN" dirty="0"/>
              <a:t>Kangaroo</a:t>
            </a:r>
            <a:r>
              <a:rPr lang="zh-CN" altLang="en-US" dirty="0"/>
              <a:t>会有一个后台线程异步的刷写，从而保证</a:t>
            </a:r>
            <a:r>
              <a:rPr lang="en-US" altLang="zh-CN" dirty="0" err="1"/>
              <a:t>Klog</a:t>
            </a:r>
            <a:r>
              <a:rPr lang="zh-CN" altLang="en-US" dirty="0"/>
              <a:t>中的空间是有剩余的。</a:t>
            </a:r>
            <a:endParaRPr lang="en-US" altLang="zh-CN" dirty="0"/>
          </a:p>
          <a:p>
            <a:r>
              <a:rPr lang="zh-CN" altLang="en-US" dirty="0"/>
              <a:t>前面我们说过，由于</a:t>
            </a:r>
            <a:r>
              <a:rPr lang="en-US" altLang="zh-CN" dirty="0" err="1"/>
              <a:t>Klog</a:t>
            </a:r>
            <a:r>
              <a:rPr lang="zh-CN" altLang="en-US" dirty="0"/>
              <a:t>采用将每个组放入同一个组的结构，所以当刷写时，很容易找到同一个组并输入同一个</a:t>
            </a:r>
            <a:r>
              <a:rPr lang="en-US" altLang="zh-CN" dirty="0" err="1"/>
              <a:t>kset</a:t>
            </a:r>
            <a:r>
              <a:rPr lang="zh-CN" altLang="en-US" dirty="0"/>
              <a:t>组，</a:t>
            </a:r>
            <a:r>
              <a:rPr lang="en-US" altLang="zh-CN" dirty="0" err="1"/>
              <a:t>kset</a:t>
            </a:r>
            <a:r>
              <a:rPr lang="zh-CN" altLang="en-US" dirty="0"/>
              <a:t>一个组就是</a:t>
            </a:r>
            <a:r>
              <a:rPr lang="en-US" altLang="zh-CN" dirty="0"/>
              <a:t>4KB</a:t>
            </a:r>
            <a:r>
              <a:rPr lang="zh-CN" altLang="en-US" dirty="0"/>
              <a:t>也就是一个</a:t>
            </a:r>
            <a:r>
              <a:rPr lang="en-US" altLang="zh-CN" dirty="0"/>
              <a:t>page</a:t>
            </a:r>
            <a:r>
              <a:rPr lang="zh-CN" altLang="en-US" dirty="0"/>
              <a:t>，这样就减少了数据放大的问题。</a:t>
            </a:r>
            <a:endParaRPr lang="en-US" altLang="zh-CN" dirty="0"/>
          </a:p>
          <a:p>
            <a:r>
              <a:rPr lang="zh-CN" altLang="en-US" dirty="0"/>
              <a:t>同时，就像我们前面所说的，在刷写过程中，为了减少写的压力，可能选择直接丢弃，这样就不用刷新。</a:t>
            </a:r>
            <a:endParaRPr lang="en-US" altLang="zh-CN" dirty="0"/>
          </a:p>
          <a:p>
            <a:r>
              <a:rPr lang="zh-CN" altLang="en-US" dirty="0"/>
              <a:t>在刷写过程中，还有一个问题，就是同一组的对象有多少时才可以刷到</a:t>
            </a:r>
            <a:r>
              <a:rPr lang="en-US" altLang="zh-CN" dirty="0"/>
              <a:t>LSET</a:t>
            </a:r>
            <a:r>
              <a:rPr lang="zh-CN" altLang="en-US" dirty="0"/>
              <a:t>中，比如当异步线程刷到你这个对象时，此时没有和你同组的数据，那么还刷新吗？</a:t>
            </a:r>
          </a:p>
          <a:p>
            <a:endParaRPr lang="zh-CN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6388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Klog</a:t>
            </a:r>
            <a:r>
              <a:rPr lang="zh-CN" altLang="en-US" dirty="0"/>
              <a:t>中设立了一个参数来探讨这个问题，这里的两张表的横坐标表示至少需要多少个同组数据才会刷写到</a:t>
            </a:r>
            <a:r>
              <a:rPr lang="en-US" altLang="zh-CN" dirty="0" err="1"/>
              <a:t>Kset</a:t>
            </a:r>
            <a:r>
              <a:rPr lang="zh-CN" altLang="en-US" dirty="0"/>
              <a:t>，</a:t>
            </a:r>
            <a:r>
              <a:rPr lang="en-US" altLang="zh-CN" dirty="0"/>
              <a:t>1</a:t>
            </a:r>
            <a:r>
              <a:rPr lang="zh-CN" altLang="en-US" dirty="0"/>
              <a:t>表示任何情况下都可以刷写，左边这张图的纵坐标表示当异步线程刷到这个对象时，他能刷写到</a:t>
            </a:r>
            <a:r>
              <a:rPr lang="en-US" altLang="zh-CN" dirty="0" err="1"/>
              <a:t>Kset</a:t>
            </a:r>
            <a:r>
              <a:rPr lang="zh-CN" altLang="en-US" dirty="0"/>
              <a:t>的概率，当</a:t>
            </a:r>
            <a:r>
              <a:rPr lang="en-US" altLang="zh-CN" dirty="0"/>
              <a:t>threshold</a:t>
            </a:r>
            <a:r>
              <a:rPr lang="zh-CN" altLang="en-US" dirty="0"/>
              <a:t>为</a:t>
            </a:r>
            <a:r>
              <a:rPr lang="en-US" altLang="zh-CN" dirty="0"/>
              <a:t>1</a:t>
            </a:r>
            <a:r>
              <a:rPr lang="zh-CN" altLang="en-US" dirty="0"/>
              <a:t>时自然时</a:t>
            </a:r>
            <a:r>
              <a:rPr lang="en-US" altLang="zh-CN" dirty="0"/>
              <a:t>100%</a:t>
            </a:r>
            <a:r>
              <a:rPr lang="zh-CN" altLang="en-US" dirty="0"/>
              <a:t>刷写，可以看出 ，阈值标越大刷写概率越小</a:t>
            </a:r>
            <a:endParaRPr lang="en-US" altLang="zh-CN" dirty="0"/>
          </a:p>
          <a:p>
            <a:r>
              <a:rPr lang="zh-CN" altLang="en-US" dirty="0"/>
              <a:t>，右边这张图表示，阈值越大，应用层面的刷写就越小。</a:t>
            </a:r>
            <a:endParaRPr lang="en-US" altLang="zh-CN" dirty="0"/>
          </a:p>
          <a:p>
            <a:r>
              <a:rPr lang="zh-CN" altLang="en-US" dirty="0"/>
              <a:t>为了解决这个问题，</a:t>
            </a:r>
            <a:r>
              <a:rPr lang="en-US" altLang="zh-CN" dirty="0" err="1"/>
              <a:t>Klog</a:t>
            </a:r>
            <a:r>
              <a:rPr lang="zh-CN" altLang="en-US" dirty="0"/>
              <a:t>加入了一个逻辑判断</a:t>
            </a: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3666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Klog</a:t>
            </a:r>
            <a:r>
              <a:rPr lang="zh-CN" altLang="en-US" dirty="0"/>
              <a:t>会在刷写时判断他是否最近使用过，如果有，会重新进入</a:t>
            </a:r>
            <a:r>
              <a:rPr lang="en-US" altLang="zh-CN" dirty="0" err="1"/>
              <a:t>Klog</a:t>
            </a:r>
            <a:r>
              <a:rPr lang="zh-CN" altLang="en-US" dirty="0"/>
              <a:t>中，如果没有，在进行和之前一样的流程</a:t>
            </a:r>
            <a:endParaRPr lang="en-US" altLang="zh-CN" dirty="0"/>
          </a:p>
          <a:p>
            <a:r>
              <a:rPr lang="zh-CN" altLang="en-US" dirty="0"/>
              <a:t>这样会略微增大写放大，因为本来要写入的数据少了，写书的数据量却不变，但是这样可以提高刷写率，这样的代价是值得的</a:t>
            </a:r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119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如今，在许多网络服务中，需要访问数十亿个微小对象，而这些小对象往往对象只有几百字节或更少。</a:t>
            </a:r>
            <a:endParaRPr lang="en-US" altLang="zh-CN" dirty="0"/>
          </a:p>
          <a:p>
            <a:r>
              <a:rPr lang="zh-CN" altLang="en-US" dirty="0"/>
              <a:t>比如在</a:t>
            </a:r>
            <a:r>
              <a:rPr lang="en-US" altLang="zh-CN" dirty="0"/>
              <a:t>Facebook</a:t>
            </a:r>
            <a:r>
              <a:rPr lang="zh-CN" altLang="en-US" dirty="0"/>
              <a:t>的社交网络图中，每一条边的大小大约为</a:t>
            </a:r>
            <a:r>
              <a:rPr lang="en-US" altLang="zh-CN" dirty="0"/>
              <a:t>100</a:t>
            </a:r>
            <a:r>
              <a:rPr lang="zh-CN" altLang="en-US" dirty="0"/>
              <a:t>字节，一些节点也大约为</a:t>
            </a:r>
            <a:r>
              <a:rPr lang="en-US" altLang="zh-CN" dirty="0"/>
              <a:t>700</a:t>
            </a:r>
            <a:r>
              <a:rPr lang="zh-CN" altLang="en-US" dirty="0"/>
              <a:t>字节</a:t>
            </a:r>
            <a:endParaRPr lang="en-US" altLang="zh-CN" dirty="0"/>
          </a:p>
          <a:p>
            <a:r>
              <a:rPr lang="zh-CN" altLang="en-US" dirty="0"/>
              <a:t>在微软的云服务平台</a:t>
            </a:r>
            <a:r>
              <a:rPr lang="en-US" altLang="zh-CN" dirty="0"/>
              <a:t>azure</a:t>
            </a:r>
            <a:r>
              <a:rPr lang="zh-CN" altLang="en-US" dirty="0"/>
              <a:t>中，会使用一些</a:t>
            </a:r>
            <a:r>
              <a:rPr lang="en-US" altLang="zh-CN" dirty="0"/>
              <a:t>IoT</a:t>
            </a:r>
            <a:r>
              <a:rPr lang="zh-CN" altLang="en-US" dirty="0"/>
              <a:t>来处理流分析，这些设备会产生许多传感器数据，他们的大小大概在</a:t>
            </a:r>
            <a:r>
              <a:rPr lang="en-US" altLang="zh-CN" dirty="0"/>
              <a:t>300</a:t>
            </a:r>
            <a:r>
              <a:rPr lang="zh-CN" altLang="en-US" dirty="0"/>
              <a:t>字节左右</a:t>
            </a:r>
            <a:endParaRPr lang="en-US" altLang="zh-CN" dirty="0"/>
          </a:p>
          <a:p>
            <a:r>
              <a:rPr lang="zh-CN" altLang="en-US" dirty="0"/>
              <a:t>在社交平台</a:t>
            </a:r>
            <a:r>
              <a:rPr lang="en-US" altLang="zh-CN" dirty="0"/>
              <a:t>Twitter</a:t>
            </a:r>
            <a:r>
              <a:rPr lang="zh-CN" altLang="en-US" dirty="0"/>
              <a:t>中，全球的用户每日都会发出大量的推文，这些推文最长为</a:t>
            </a:r>
            <a:r>
              <a:rPr lang="en-US" altLang="zh-CN" dirty="0"/>
              <a:t>220B</a:t>
            </a:r>
            <a:r>
              <a:rPr lang="zh-CN" altLang="en-US" dirty="0"/>
              <a:t>，但是根据官方数据统计，推文的长度小于</a:t>
            </a:r>
            <a:r>
              <a:rPr lang="en-US" altLang="zh-CN" dirty="0"/>
              <a:t>33</a:t>
            </a:r>
            <a:r>
              <a:rPr lang="zh-CN" altLang="en-US" dirty="0"/>
              <a:t>个字符</a:t>
            </a:r>
            <a:endParaRPr lang="en-US" altLang="zh-CN" dirty="0"/>
          </a:p>
          <a:p>
            <a:r>
              <a:rPr lang="zh-CN" altLang="en-US" dirty="0"/>
              <a:t>这些数据虽然单个比较小，但是他们的总量非常大，并且数据的增长量也十分迅速。</a:t>
            </a:r>
            <a:r>
              <a:rPr lang="en-US" altLang="zh-CN" dirty="0" err="1"/>
              <a:t>FaceBook</a:t>
            </a:r>
            <a:r>
              <a:rPr lang="zh-CN" altLang="en-US" dirty="0"/>
              <a:t>每日记录</a:t>
            </a:r>
            <a:r>
              <a:rPr lang="en-US" altLang="zh-CN" dirty="0"/>
              <a:t>15</a:t>
            </a:r>
            <a:r>
              <a:rPr lang="zh-CN" altLang="en-US" dirty="0"/>
              <a:t>亿用户，</a:t>
            </a:r>
            <a:r>
              <a:rPr lang="en-US" altLang="zh-CN" dirty="0"/>
              <a:t>Twitter</a:t>
            </a:r>
            <a:r>
              <a:rPr lang="zh-CN" altLang="en-US" dirty="0"/>
              <a:t>每日新增超过</a:t>
            </a:r>
            <a:r>
              <a:rPr lang="en-US" altLang="zh-CN" dirty="0"/>
              <a:t>5</a:t>
            </a:r>
            <a:r>
              <a:rPr lang="zh-CN" altLang="en-US" dirty="0"/>
              <a:t>亿条推文。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587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接着我们来看下</a:t>
            </a:r>
            <a:r>
              <a:rPr lang="en-US" altLang="zh-CN" dirty="0"/>
              <a:t>KSET</a:t>
            </a:r>
            <a:r>
              <a:rPr lang="zh-CN" altLang="en-US" dirty="0"/>
              <a:t>的设计，每个</a:t>
            </a:r>
            <a:r>
              <a:rPr lang="en-US" altLang="zh-CN" dirty="0"/>
              <a:t>set</a:t>
            </a:r>
            <a:r>
              <a:rPr lang="zh-CN" altLang="en-US" dirty="0"/>
              <a:t>对应着</a:t>
            </a:r>
            <a:r>
              <a:rPr lang="en-US" altLang="zh-CN" dirty="0"/>
              <a:t>Flash</a:t>
            </a:r>
            <a:r>
              <a:rPr lang="zh-CN" altLang="en-US" dirty="0"/>
              <a:t>中一个</a:t>
            </a:r>
            <a:r>
              <a:rPr lang="en-US" altLang="zh-CN" dirty="0"/>
              <a:t>page</a:t>
            </a:r>
            <a:r>
              <a:rPr lang="zh-CN" altLang="en-US" dirty="0"/>
              <a:t>，写入时通过</a:t>
            </a:r>
            <a:r>
              <a:rPr lang="en-US" altLang="zh-CN" dirty="0"/>
              <a:t>Hash</a:t>
            </a:r>
            <a:r>
              <a:rPr lang="zh-CN" altLang="en-US" dirty="0"/>
              <a:t>值来判断</a:t>
            </a:r>
            <a:r>
              <a:rPr lang="en-US" altLang="zh-CN" dirty="0"/>
              <a:t>set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为了节省空间，不在</a:t>
            </a:r>
            <a:r>
              <a:rPr lang="en-US" altLang="zh-CN" dirty="0"/>
              <a:t>set</a:t>
            </a:r>
            <a:r>
              <a:rPr lang="zh-CN" altLang="en-US" dirty="0"/>
              <a:t>中增加索引，当要查询一个对象时，先找到其对应的</a:t>
            </a:r>
            <a:r>
              <a:rPr lang="en-US" altLang="zh-CN" dirty="0"/>
              <a:t>set</a:t>
            </a:r>
            <a:r>
              <a:rPr lang="zh-CN" altLang="en-US" dirty="0"/>
              <a:t>，然后便利其中所有的对象。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此外，</a:t>
            </a:r>
            <a:r>
              <a:rPr lang="en-US" altLang="zh-CN" dirty="0" err="1"/>
              <a:t>Kset</a:t>
            </a:r>
            <a:r>
              <a:rPr lang="zh-CN" altLang="en-US" dirty="0"/>
              <a:t>使用的</a:t>
            </a:r>
            <a:r>
              <a:rPr lang="en-US" altLang="zh-CN" dirty="0"/>
              <a:t>DRAM</a:t>
            </a:r>
            <a:r>
              <a:rPr lang="zh-CN" altLang="en-US" dirty="0"/>
              <a:t>区域只有</a:t>
            </a:r>
            <a:r>
              <a:rPr lang="en-US" altLang="zh-CN" dirty="0" err="1"/>
              <a:t>bulong</a:t>
            </a:r>
            <a:r>
              <a:rPr lang="zh-CN" altLang="en-US" dirty="0"/>
              <a:t>过滤器，使用极少的空间来看一个对象是否在</a:t>
            </a:r>
            <a:r>
              <a:rPr lang="en-US" altLang="zh-CN" dirty="0"/>
              <a:t>KSET</a:t>
            </a:r>
            <a:r>
              <a:rPr lang="zh-CN" altLang="en-US" dirty="0"/>
              <a:t>中</a:t>
            </a: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4980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接着我们介绍一下</a:t>
            </a:r>
            <a:r>
              <a:rPr lang="en-US" altLang="zh-CN" dirty="0"/>
              <a:t>KSET</a:t>
            </a:r>
            <a:r>
              <a:rPr lang="zh-CN" altLang="en-US" dirty="0"/>
              <a:t>中的淘汰算法机制，它他基于一个基本的算法</a:t>
            </a:r>
            <a:r>
              <a:rPr lang="en-US" altLang="zh-CN" dirty="0"/>
              <a:t>RRIP</a:t>
            </a:r>
            <a:r>
              <a:rPr lang="zh-CN" altLang="en-US" dirty="0"/>
              <a:t>，是一个多比特的时钟算法，</a:t>
            </a:r>
            <a:r>
              <a:rPr lang="en-US" altLang="zh-CN" dirty="0"/>
              <a:t>kangaroo</a:t>
            </a:r>
            <a:r>
              <a:rPr lang="zh-CN" altLang="en-US" dirty="0"/>
              <a:t>采用了</a:t>
            </a:r>
            <a:r>
              <a:rPr lang="en-US" altLang="zh-CN" dirty="0"/>
              <a:t>3bit</a:t>
            </a:r>
            <a:r>
              <a:rPr lang="zh-CN" altLang="en-US" dirty="0"/>
              <a:t>，</a:t>
            </a:r>
            <a:r>
              <a:rPr lang="en-US" altLang="zh-CN" dirty="0"/>
              <a:t>000</a:t>
            </a:r>
            <a:r>
              <a:rPr lang="zh-CN" altLang="en-US" dirty="0"/>
              <a:t>表示最近对象被访问过，数字越大越容易被淘汰，当为</a:t>
            </a:r>
            <a:r>
              <a:rPr lang="en-US" altLang="zh-CN" dirty="0"/>
              <a:t>111</a:t>
            </a:r>
            <a:r>
              <a:rPr lang="zh-CN" altLang="en-US" dirty="0"/>
              <a:t>时，就是下次淘汰时的对象。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0252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Kangaroo</a:t>
            </a:r>
            <a:r>
              <a:rPr lang="zh-CN" altLang="en-US" dirty="0"/>
              <a:t>根据</a:t>
            </a:r>
            <a:r>
              <a:rPr lang="en-US" altLang="zh-CN" dirty="0"/>
              <a:t>RRIP</a:t>
            </a:r>
            <a:r>
              <a:rPr lang="zh-CN" altLang="en-US" dirty="0"/>
              <a:t>改变了一些，他在</a:t>
            </a:r>
            <a:r>
              <a:rPr lang="en-US" altLang="zh-CN" dirty="0" err="1"/>
              <a:t>Kset</a:t>
            </a:r>
            <a:r>
              <a:rPr lang="zh-CN" altLang="en-US" dirty="0"/>
              <a:t>中每个对象中增加了</a:t>
            </a:r>
            <a:r>
              <a:rPr lang="en-US" altLang="zh-CN" dirty="0"/>
              <a:t>3bit</a:t>
            </a:r>
            <a:r>
              <a:rPr lang="zh-CN" altLang="en-US" dirty="0"/>
              <a:t>的信息，此外，它还在</a:t>
            </a:r>
            <a:r>
              <a:rPr lang="en-US" altLang="zh-CN" dirty="0"/>
              <a:t>DRAM</a:t>
            </a:r>
            <a:r>
              <a:rPr lang="zh-CN" altLang="en-US" dirty="0"/>
              <a:t>为每个</a:t>
            </a:r>
            <a:r>
              <a:rPr lang="en-US" altLang="zh-CN" dirty="0"/>
              <a:t>object</a:t>
            </a:r>
            <a:r>
              <a:rPr lang="zh-CN" altLang="en-US" dirty="0"/>
              <a:t>增加了</a:t>
            </a:r>
            <a:r>
              <a:rPr lang="en-US" altLang="zh-CN" dirty="0"/>
              <a:t>RRIP</a:t>
            </a:r>
            <a:r>
              <a:rPr lang="zh-CN" altLang="en-US" dirty="0"/>
              <a:t> </a:t>
            </a:r>
            <a:r>
              <a:rPr lang="en-US" altLang="zh-CN" dirty="0"/>
              <a:t>bits</a:t>
            </a:r>
            <a:r>
              <a:rPr lang="zh-CN" altLang="en-US" dirty="0"/>
              <a:t>，他对应这个数据最近有没有被访问过。我们来看一个具体的例子，如果所示，这个</a:t>
            </a:r>
            <a:r>
              <a:rPr lang="en-US" altLang="zh-CN" dirty="0"/>
              <a:t>set</a:t>
            </a:r>
            <a:r>
              <a:rPr lang="zh-CN" altLang="en-US" dirty="0"/>
              <a:t>中有四个块</a:t>
            </a:r>
            <a:r>
              <a:rPr lang="en-US" altLang="zh-CN" dirty="0"/>
              <a:t>ABCD</a:t>
            </a:r>
            <a:r>
              <a:rPr lang="zh-CN" altLang="en-US" dirty="0"/>
              <a:t>，他们的初始状态为</a:t>
            </a:r>
            <a:r>
              <a:rPr lang="en-US" altLang="zh-CN" dirty="0"/>
              <a:t>4210</a:t>
            </a:r>
            <a:r>
              <a:rPr lang="zh-CN" altLang="en-US" dirty="0"/>
              <a:t>，</a:t>
            </a:r>
            <a:r>
              <a:rPr lang="en-US" altLang="zh-CN" dirty="0"/>
              <a:t>DRAM</a:t>
            </a:r>
            <a:r>
              <a:rPr lang="zh-CN" altLang="en-US" dirty="0"/>
              <a:t>中的</a:t>
            </a:r>
            <a:r>
              <a:rPr lang="en-US" altLang="zh-CN" dirty="0"/>
              <a:t>RRIP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表示 </a:t>
            </a:r>
            <a:r>
              <a:rPr lang="en-US" altLang="zh-CN" dirty="0"/>
              <a:t>B</a:t>
            </a:r>
            <a:r>
              <a:rPr lang="zh-CN" altLang="en-US" dirty="0"/>
              <a:t>对象最近被访问过。</a:t>
            </a:r>
            <a:endParaRPr lang="en-US" altLang="zh-CN" dirty="0"/>
          </a:p>
          <a:p>
            <a:r>
              <a:rPr lang="zh-CN" altLang="en-US" dirty="0"/>
              <a:t>所以当对象</a:t>
            </a:r>
            <a:r>
              <a:rPr lang="en-US" altLang="zh-CN" dirty="0"/>
              <a:t>E</a:t>
            </a:r>
            <a:r>
              <a:rPr lang="zh-CN" altLang="en-US" dirty="0"/>
              <a:t>插入时</a:t>
            </a:r>
            <a:endParaRPr lang="en-US" altLang="zh-CN" dirty="0"/>
          </a:p>
          <a:p>
            <a:r>
              <a:rPr lang="en-US" altLang="zh-CN" dirty="0"/>
              <a:t>B</a:t>
            </a:r>
            <a:r>
              <a:rPr lang="zh-CN" altLang="en-US" dirty="0"/>
              <a:t>的状态变为</a:t>
            </a:r>
            <a:r>
              <a:rPr lang="en-US" altLang="zh-CN" dirty="0"/>
              <a:t>0</a:t>
            </a:r>
            <a:r>
              <a:rPr lang="zh-CN" altLang="en-US" dirty="0"/>
              <a:t>，更新</a:t>
            </a:r>
            <a:r>
              <a:rPr lang="en-US" altLang="zh-CN" dirty="0"/>
              <a:t>RRIP</a:t>
            </a:r>
            <a:r>
              <a:rPr lang="zh-CN" altLang="en-US" dirty="0"/>
              <a:t> </a:t>
            </a:r>
            <a:r>
              <a:rPr lang="en-US" altLang="zh-CN" dirty="0"/>
              <a:t>bits</a:t>
            </a:r>
          </a:p>
          <a:p>
            <a:r>
              <a:rPr lang="zh-CN" altLang="en-US" dirty="0"/>
              <a:t>接着，因为没有对象状态为</a:t>
            </a:r>
            <a:r>
              <a:rPr lang="en-US" altLang="zh-CN" dirty="0"/>
              <a:t>7</a:t>
            </a:r>
            <a:r>
              <a:rPr lang="zh-CN" altLang="en-US" dirty="0"/>
              <a:t>，提升所有的状态知道</a:t>
            </a:r>
            <a:r>
              <a:rPr lang="en-US" altLang="zh-CN" dirty="0"/>
              <a:t>7</a:t>
            </a:r>
            <a:r>
              <a:rPr lang="zh-CN" altLang="en-US" dirty="0"/>
              <a:t>出现</a:t>
            </a:r>
            <a:endParaRPr lang="en-US" altLang="zh-CN" dirty="0"/>
          </a:p>
          <a:p>
            <a:r>
              <a:rPr lang="zh-CN" altLang="en-US" dirty="0"/>
              <a:t>然后将</a:t>
            </a:r>
            <a:r>
              <a:rPr lang="en-US" altLang="zh-CN" dirty="0"/>
              <a:t>A</a:t>
            </a:r>
            <a:r>
              <a:rPr lang="zh-CN" altLang="en-US" dirty="0"/>
              <a:t>淘汰到更低一级的存储，插入</a:t>
            </a:r>
            <a:r>
              <a:rPr lang="en-US" altLang="zh-CN" dirty="0"/>
              <a:t>E</a:t>
            </a:r>
          </a:p>
          <a:p>
            <a:r>
              <a:rPr lang="zh-CN" altLang="en-US" dirty="0"/>
              <a:t>虽然这个表现成</a:t>
            </a:r>
            <a:r>
              <a:rPr lang="en-US" altLang="zh-CN" dirty="0"/>
              <a:t>Flash</a:t>
            </a:r>
            <a:r>
              <a:rPr lang="zh-CN" altLang="en-US" dirty="0"/>
              <a:t>变了很多次，，但是他只刷写了最后一次。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7058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最后我们看一张表，因为</a:t>
            </a:r>
            <a:r>
              <a:rPr lang="en-US" altLang="zh-CN" dirty="0"/>
              <a:t>Log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只站</a:t>
            </a:r>
            <a:r>
              <a:rPr lang="en-US" altLang="zh-CN" dirty="0"/>
              <a:t>flash</a:t>
            </a:r>
            <a:r>
              <a:rPr lang="zh-CN" altLang="en-US" dirty="0"/>
              <a:t>的</a:t>
            </a:r>
            <a:r>
              <a:rPr lang="en-US" altLang="zh-CN" dirty="0"/>
              <a:t>5%</a:t>
            </a:r>
            <a:r>
              <a:rPr lang="zh-CN" altLang="en-US" dirty="0"/>
              <a:t>，所以综合下来，</a:t>
            </a:r>
            <a:r>
              <a:rPr lang="en-US" altLang="zh-CN" dirty="0"/>
              <a:t>Kangaroo</a:t>
            </a:r>
            <a:r>
              <a:rPr lang="zh-CN" altLang="en-US" dirty="0"/>
              <a:t>对于每个对象只需要</a:t>
            </a:r>
            <a:r>
              <a:rPr lang="en-US" altLang="zh-CN" dirty="0"/>
              <a:t>7bit</a:t>
            </a:r>
            <a:r>
              <a:rPr lang="zh-CN" altLang="en-US" dirty="0"/>
              <a:t>的额外资源，大量的减少了</a:t>
            </a:r>
            <a:r>
              <a:rPr lang="en-US" altLang="zh-CN" dirty="0"/>
              <a:t>DRAM</a:t>
            </a:r>
            <a:r>
              <a:rPr lang="zh-CN" altLang="en-US" dirty="0"/>
              <a:t>的使用。</a:t>
            </a:r>
            <a:endParaRPr lang="en-US" altLang="zh-CN" dirty="0"/>
          </a:p>
          <a:p>
            <a:r>
              <a:rPr lang="zh-CN" altLang="en-US" dirty="0"/>
              <a:t>接着由朱嘉安同学介绍下本文的实验</a:t>
            </a:r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920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根据前面的叙述，我们明白了</a:t>
            </a:r>
            <a:r>
              <a:rPr lang="en-US" altLang="zh-CN" dirty="0"/>
              <a:t>kangaroo</a:t>
            </a:r>
            <a:r>
              <a:rPr lang="zh-CN" altLang="en-US" dirty="0"/>
              <a:t>的主要目标，是平衡各类会影响</a:t>
            </a:r>
            <a:r>
              <a:rPr lang="en-US" altLang="zh-CN" dirty="0"/>
              <a:t>cache</a:t>
            </a:r>
            <a:r>
              <a:rPr lang="zh-CN" altLang="en-US" dirty="0"/>
              <a:t>性能的因素。而在实验的部分，作者们也依此提出了两个比较的对象。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一个是</a:t>
            </a:r>
            <a:r>
              <a:rPr lang="en-US" altLang="zh-CN" dirty="0"/>
              <a:t>SA</a:t>
            </a:r>
            <a:r>
              <a:rPr lang="zh-CN" altLang="en-US" dirty="0"/>
              <a:t>，是一种组相连的设计，这是</a:t>
            </a:r>
            <a:r>
              <a:rPr lang="en-US" altLang="zh-CN" dirty="0" err="1"/>
              <a:t>cachelib</a:t>
            </a:r>
            <a:r>
              <a:rPr lang="zh-CN" altLang="en-US" dirty="0"/>
              <a:t>中原有的一种为比较小的对象设计的</a:t>
            </a:r>
            <a:r>
              <a:rPr lang="en-US" altLang="zh-CN" dirty="0"/>
              <a:t>cache</a:t>
            </a:r>
            <a:r>
              <a:rPr lang="zh-CN" altLang="en-US" dirty="0"/>
              <a:t>，为当前生产中的</a:t>
            </a:r>
            <a:r>
              <a:rPr lang="en-US" altLang="zh-CN" dirty="0" err="1"/>
              <a:t>facebook</a:t>
            </a:r>
            <a:r>
              <a:rPr lang="zh-CN" altLang="en-US" dirty="0"/>
              <a:t>社交图谱服务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另一种是</a:t>
            </a:r>
            <a:r>
              <a:rPr lang="en-US" altLang="zh-CN" dirty="0"/>
              <a:t>LS</a:t>
            </a:r>
            <a:r>
              <a:rPr lang="zh-CN" altLang="en-US" dirty="0"/>
              <a:t>，是一种乐观的日志结构的</a:t>
            </a:r>
            <a:r>
              <a:rPr lang="en-US" altLang="zh-CN" dirty="0"/>
              <a:t>cache</a:t>
            </a:r>
            <a:r>
              <a:rPr lang="zh-CN" altLang="en-US" dirty="0"/>
              <a:t>，后面会说明为什么说是乐观的。</a:t>
            </a:r>
            <a:r>
              <a:rPr lang="en-US" altLang="zh-CN" dirty="0"/>
              <a:t>LS</a:t>
            </a:r>
            <a:r>
              <a:rPr lang="zh-CN" altLang="en-US" dirty="0"/>
              <a:t>配置了</a:t>
            </a:r>
            <a:r>
              <a:rPr lang="en-US" altLang="zh-CN" dirty="0" err="1"/>
              <a:t>Klog</a:t>
            </a:r>
            <a:r>
              <a:rPr lang="zh-CN" altLang="en-US" dirty="0"/>
              <a:t>给整个</a:t>
            </a:r>
            <a:r>
              <a:rPr lang="en-US" altLang="zh-CN" dirty="0"/>
              <a:t>flash</a:t>
            </a:r>
            <a:r>
              <a:rPr lang="zh-CN" altLang="en-US" dirty="0"/>
              <a:t>做索引，使用的是先进先出的驱逐策略</a:t>
            </a: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6749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8672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3620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首先我来讲一下本文的实验配置：本文的所有实验都是基于远程服务器的内存或</a:t>
            </a:r>
            <a:r>
              <a:rPr lang="en-US" altLang="zh-CN" dirty="0"/>
              <a:t>SSD</a:t>
            </a:r>
            <a:r>
              <a:rPr lang="zh-CN" altLang="en-US" dirty="0"/>
              <a:t>存储，这也是我们认为本文不足的一个地方：没有测试在本地存储上的效果。实验中采用了两个服务器，中间用</a:t>
            </a:r>
            <a:r>
              <a:rPr lang="en-US" altLang="zh-CN" dirty="0"/>
              <a:t>100Gbps</a:t>
            </a:r>
            <a:r>
              <a:rPr lang="zh-CN" altLang="en-US" dirty="0"/>
              <a:t>的网络链路连接，每台服务器上使用</a:t>
            </a:r>
            <a:r>
              <a:rPr lang="en-US" altLang="zh-CN" dirty="0"/>
              <a:t>6</a:t>
            </a:r>
            <a:r>
              <a:rPr lang="zh-CN" altLang="en-US" dirty="0"/>
              <a:t>个核，远程存储介质分为内存与</a:t>
            </a:r>
            <a:r>
              <a:rPr lang="en-US" altLang="zh-CN" dirty="0"/>
              <a:t>SSD</a:t>
            </a:r>
            <a:r>
              <a:rPr lang="zh-CN" altLang="en-US" dirty="0"/>
              <a:t>。实验中对</a:t>
            </a:r>
            <a:r>
              <a:rPr lang="en-US" altLang="zh-CN" dirty="0"/>
              <a:t>Linux</a:t>
            </a:r>
            <a:r>
              <a:rPr lang="zh-CN" altLang="en-US" dirty="0"/>
              <a:t>存储栈的网络服务使用的是本文作者在</a:t>
            </a:r>
            <a:r>
              <a:rPr lang="en-US" altLang="zh-CN" dirty="0"/>
              <a:t>NSDI</a:t>
            </a:r>
            <a:r>
              <a:rPr lang="zh-CN" altLang="en-US" dirty="0"/>
              <a:t>’</a:t>
            </a:r>
            <a:r>
              <a:rPr lang="en-US" altLang="zh-CN" dirty="0"/>
              <a:t>20</a:t>
            </a:r>
            <a:r>
              <a:rPr lang="zh-CN" altLang="en-US" dirty="0"/>
              <a:t>上发表的一篇工作的优化：</a:t>
            </a:r>
            <a:r>
              <a:rPr lang="en-US" altLang="zh-CN" dirty="0"/>
              <a:t>i10</a:t>
            </a:r>
            <a:r>
              <a:rPr lang="zh-CN" altLang="en-US" dirty="0"/>
              <a:t>（在</a:t>
            </a:r>
            <a:r>
              <a:rPr lang="en-US" altLang="zh-CN" dirty="0"/>
              <a:t>block layer</a:t>
            </a:r>
            <a:r>
              <a:rPr lang="zh-CN" altLang="en-US" dirty="0"/>
              <a:t>层与</a:t>
            </a:r>
            <a:r>
              <a:rPr lang="en-US" altLang="zh-CN" dirty="0"/>
              <a:t>TCP IP</a:t>
            </a:r>
            <a:r>
              <a:rPr lang="zh-CN" altLang="en-US" dirty="0"/>
              <a:t>的网络栈中间添加了一层映射</a:t>
            </a:r>
            <a:r>
              <a:rPr lang="en-US" altLang="zh-CN" dirty="0"/>
              <a:t>core</a:t>
            </a:r>
            <a:r>
              <a:rPr lang="zh-CN" altLang="en-US" dirty="0"/>
              <a:t>与目标服务器的队列，并在此做</a:t>
            </a:r>
            <a:r>
              <a:rPr lang="en-US" altLang="zh-CN" dirty="0"/>
              <a:t>batch</a:t>
            </a:r>
            <a:r>
              <a:rPr lang="zh-CN" altLang="en-US" dirty="0"/>
              <a:t>），并且开启了</a:t>
            </a:r>
            <a:r>
              <a:rPr lang="en-US" altLang="zh-CN" dirty="0"/>
              <a:t>TSO</a:t>
            </a:r>
            <a:r>
              <a:rPr lang="zh-CN" altLang="en-US" dirty="0"/>
              <a:t>（</a:t>
            </a:r>
            <a:r>
              <a:rPr lang="en-US" altLang="zh-CN" dirty="0" err="1"/>
              <a:t>Tcp</a:t>
            </a:r>
            <a:r>
              <a:rPr lang="en-US" altLang="zh-CN" dirty="0"/>
              <a:t> segmentation offloading</a:t>
            </a:r>
            <a:r>
              <a:rPr lang="zh-CN" altLang="en-US" dirty="0"/>
              <a:t>），</a:t>
            </a:r>
            <a:r>
              <a:rPr lang="en-US" altLang="zh-CN" dirty="0"/>
              <a:t>GRO</a:t>
            </a:r>
            <a:r>
              <a:rPr lang="zh-CN" altLang="en-US" dirty="0"/>
              <a:t>（</a:t>
            </a:r>
            <a:r>
              <a:rPr lang="en-US" altLang="zh-CN" b="1" i="0" dirty="0">
                <a:solidFill>
                  <a:srgbClr val="4B4B4B"/>
                </a:solidFill>
                <a:effectLst/>
                <a:latin typeface="PingFang SC"/>
              </a:rPr>
              <a:t>Generic Receive Offloading</a:t>
            </a:r>
            <a:r>
              <a:rPr lang="zh-CN" altLang="en-US" dirty="0"/>
              <a:t>）</a:t>
            </a:r>
            <a:r>
              <a:rPr lang="en-US" altLang="zh-CN" dirty="0"/>
              <a:t> </a:t>
            </a:r>
            <a:r>
              <a:rPr lang="zh-CN" altLang="en-US" dirty="0"/>
              <a:t>与 </a:t>
            </a:r>
            <a:r>
              <a:rPr lang="en-US" altLang="zh-CN" dirty="0"/>
              <a:t>Jumbo frames </a:t>
            </a:r>
            <a:r>
              <a:rPr lang="zh-CN" altLang="en-US" dirty="0"/>
              <a:t>的优化。（这里，</a:t>
            </a:r>
            <a:r>
              <a:rPr lang="en-US" altLang="zh-CN" dirty="0"/>
              <a:t>TSO</a:t>
            </a:r>
            <a:r>
              <a:rPr lang="zh-CN" altLang="en-US" dirty="0"/>
              <a:t>与</a:t>
            </a:r>
            <a:r>
              <a:rPr lang="en-US" altLang="zh-CN" dirty="0"/>
              <a:t>GRO</a:t>
            </a:r>
            <a:r>
              <a:rPr lang="zh-CN" altLang="en-US" dirty="0"/>
              <a:t>分别指的是按照</a:t>
            </a:r>
            <a:r>
              <a:rPr lang="en-US" altLang="zh-CN" dirty="0" err="1"/>
              <a:t>tcp</a:t>
            </a:r>
            <a:r>
              <a:rPr lang="zh-CN" altLang="en-US" dirty="0"/>
              <a:t>协议将数据包拆分的和组装的工作下发到网卡执行，</a:t>
            </a:r>
            <a:r>
              <a:rPr lang="en-US" altLang="zh-CN" dirty="0"/>
              <a:t>Jumbo frames</a:t>
            </a:r>
            <a:r>
              <a:rPr lang="zh-CN" altLang="en-US" dirty="0"/>
              <a:t>是将以太网的包传输限制提高到</a:t>
            </a:r>
            <a:r>
              <a:rPr lang="en-US" altLang="zh-CN" dirty="0"/>
              <a:t>9000B</a:t>
            </a:r>
            <a:r>
              <a:rPr lang="zh-CN" altLang="en-US" dirty="0"/>
              <a:t>），在测试</a:t>
            </a:r>
            <a:r>
              <a:rPr lang="en-US" altLang="zh-CN" dirty="0" err="1"/>
              <a:t>spdk</a:t>
            </a:r>
            <a:r>
              <a:rPr lang="zh-CN" altLang="en-US" dirty="0"/>
              <a:t>时，使用了</a:t>
            </a:r>
            <a:r>
              <a:rPr lang="en-US" altLang="zh-CN" dirty="0" err="1"/>
              <a:t>spdk</a:t>
            </a:r>
            <a:r>
              <a:rPr lang="zh-CN" altLang="en-US" dirty="0"/>
              <a:t>自带的</a:t>
            </a:r>
            <a:r>
              <a:rPr lang="en-US" altLang="zh-CN" dirty="0"/>
              <a:t>NVMe-over-TCP</a:t>
            </a:r>
            <a:r>
              <a:rPr lang="zh-CN" altLang="en-US" dirty="0"/>
              <a:t>来访问远程</a:t>
            </a:r>
            <a:r>
              <a:rPr lang="en-US" altLang="zh-CN" dirty="0" err="1"/>
              <a:t>ssd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在选择评价性能标准时，我们选取</a:t>
            </a:r>
            <a:r>
              <a:rPr lang="en-US" altLang="zh-CN" dirty="0"/>
              <a:t>L-app </a:t>
            </a:r>
            <a:r>
              <a:rPr lang="zh-CN" altLang="en-US" dirty="0"/>
              <a:t>的平均延迟与尾延迟，以及总的</a:t>
            </a:r>
            <a:r>
              <a:rPr lang="en-US" altLang="zh-CN" dirty="0"/>
              <a:t>Total throughput </a:t>
            </a:r>
            <a:r>
              <a:rPr lang="zh-CN" altLang="en-US" dirty="0"/>
              <a:t>与 </a:t>
            </a:r>
            <a:r>
              <a:rPr lang="en-US" altLang="zh-CN" dirty="0"/>
              <a:t>throughput-per-core</a:t>
            </a:r>
            <a:r>
              <a:rPr lang="zh-CN" altLang="en-US" dirty="0"/>
              <a:t>作为指标，注意这里的</a:t>
            </a:r>
            <a:r>
              <a:rPr lang="en-US" altLang="zh-CN" dirty="0"/>
              <a:t>throughput-per-core</a:t>
            </a:r>
            <a:r>
              <a:rPr lang="zh-CN" altLang="en-US" dirty="0"/>
              <a:t>指的是总的</a:t>
            </a:r>
            <a:r>
              <a:rPr lang="en-US" altLang="zh-CN" dirty="0"/>
              <a:t>throughput</a:t>
            </a:r>
            <a:r>
              <a:rPr lang="zh-CN" altLang="en-US" dirty="0"/>
              <a:t>除以</a:t>
            </a:r>
            <a:r>
              <a:rPr lang="en-US" altLang="zh-CN" dirty="0"/>
              <a:t>CPU</a:t>
            </a:r>
            <a:r>
              <a:rPr lang="zh-CN" altLang="en-US" dirty="0"/>
              <a:t>利用率。</a:t>
            </a: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75301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8357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9850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zh-CN" altLang="en-US" dirty="0"/>
              <a:t>所以为了解决这些微小数据的访问问题，需要在应用层和数据库层之间增加一层</a:t>
            </a:r>
            <a:r>
              <a:rPr lang="en-US" altLang="zh-CN" dirty="0"/>
              <a:t>cache</a:t>
            </a:r>
            <a:r>
              <a:rPr lang="zh-CN" altLang="en-US" dirty="0"/>
              <a:t>，用于管理和提高性能</a:t>
            </a:r>
            <a:endParaRPr lang="en-US" altLang="zh-CN" dirty="0"/>
          </a:p>
          <a:p>
            <a:pPr marL="171450" indent="-171450">
              <a:buFontTx/>
              <a:buChar char="-"/>
            </a:pPr>
            <a:r>
              <a:rPr lang="zh-CN" altLang="en-US" dirty="0"/>
              <a:t>这层</a:t>
            </a:r>
            <a:r>
              <a:rPr lang="en-US" altLang="zh-CN" dirty="0"/>
              <a:t>Cache</a:t>
            </a:r>
            <a:r>
              <a:rPr lang="zh-CN" altLang="en-US" dirty="0"/>
              <a:t>不仅需要好的性能，还需要负责均衡后端的负载，还需要很好的扩展性。</a:t>
            </a:r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6320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34519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5104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9898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03409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85761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50982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36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24789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37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79010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38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5959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总结一下</a:t>
            </a:r>
            <a:endParaRPr lang="en-US" altLang="zh-CN" dirty="0"/>
          </a:p>
          <a:p>
            <a:r>
              <a:rPr lang="zh-CN" altLang="en-US" dirty="0"/>
              <a:t>这篇文章给了我们两点启发：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这篇文章的设计的</a:t>
            </a:r>
            <a:r>
              <a:rPr lang="en-US" altLang="zh-CN" dirty="0"/>
              <a:t>idea</a:t>
            </a:r>
            <a:r>
              <a:rPr lang="zh-CN" altLang="en-US" dirty="0"/>
              <a:t>很好，利用了网络层交换机的架构和概念，来帮助优化</a:t>
            </a:r>
            <a:r>
              <a:rPr lang="en-US" altLang="zh-CN" dirty="0" err="1"/>
              <a:t>linux</a:t>
            </a:r>
            <a:r>
              <a:rPr lang="en-US" altLang="zh-CN" dirty="0"/>
              <a:t> storage stack</a:t>
            </a:r>
            <a:r>
              <a:rPr lang="zh-CN" altLang="en-US" dirty="0"/>
              <a:t>的</a:t>
            </a:r>
            <a:r>
              <a:rPr lang="en-US" altLang="zh-CN" dirty="0"/>
              <a:t>io</a:t>
            </a:r>
            <a:r>
              <a:rPr lang="zh-CN" altLang="en-US" dirty="0"/>
              <a:t>任务的处理过程，并在内核中用很少的代码实现了这点。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文章中提出的</a:t>
            </a:r>
            <a:r>
              <a:rPr lang="en-US" altLang="zh-CN" dirty="0"/>
              <a:t>L-app</a:t>
            </a:r>
            <a:r>
              <a:rPr lang="zh-CN" altLang="en-US" dirty="0"/>
              <a:t>与</a:t>
            </a:r>
            <a:r>
              <a:rPr lang="en-US" altLang="zh-CN" dirty="0"/>
              <a:t>T-app</a:t>
            </a:r>
            <a:r>
              <a:rPr lang="zh-CN" altLang="en-US" dirty="0"/>
              <a:t>的概念给了我们理解应用的不同需求的角度。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限制：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缺少了本地</a:t>
            </a:r>
            <a:r>
              <a:rPr lang="en-US" altLang="zh-CN" dirty="0"/>
              <a:t>SSD</a:t>
            </a:r>
            <a:r>
              <a:rPr lang="zh-CN" altLang="en-US" dirty="0"/>
              <a:t>的实验</a:t>
            </a:r>
          </a:p>
          <a:p>
            <a:pPr marL="228600" indent="-228600">
              <a:buAutoNum type="arabicPeriod"/>
            </a:pPr>
            <a:r>
              <a:rPr lang="zh-CN" altLang="en-US" dirty="0"/>
              <a:t>在</a:t>
            </a:r>
            <a:r>
              <a:rPr lang="en-US" altLang="zh-CN" dirty="0"/>
              <a:t>rocksdb</a:t>
            </a:r>
            <a:r>
              <a:rPr lang="zh-CN" altLang="en-US" dirty="0"/>
              <a:t>实验中将</a:t>
            </a:r>
            <a:r>
              <a:rPr lang="en-US" altLang="zh-CN" dirty="0"/>
              <a:t>rocksdb</a:t>
            </a:r>
            <a:r>
              <a:rPr lang="zh-CN" altLang="en-US" dirty="0"/>
              <a:t>看作</a:t>
            </a:r>
            <a:r>
              <a:rPr lang="en-US" altLang="zh-CN" dirty="0"/>
              <a:t>l-app</a:t>
            </a:r>
            <a:r>
              <a:rPr lang="zh-CN" altLang="en-US" dirty="0"/>
              <a:t>不够全面，没有考虑到</a:t>
            </a:r>
            <a:r>
              <a:rPr lang="en-US" altLang="zh-CN" dirty="0"/>
              <a:t>rocksdb</a:t>
            </a:r>
            <a:r>
              <a:rPr lang="zh-CN" altLang="en-US" dirty="0"/>
              <a:t>，后台</a:t>
            </a:r>
            <a:r>
              <a:rPr lang="en-US" altLang="zh-CN" dirty="0"/>
              <a:t>compaction</a:t>
            </a:r>
            <a:r>
              <a:rPr lang="zh-CN" altLang="en-US" dirty="0"/>
              <a:t>线程存在的情况下本身就是</a:t>
            </a:r>
            <a:r>
              <a:rPr lang="en-US" altLang="zh-CN" dirty="0" err="1"/>
              <a:t>lapp</a:t>
            </a:r>
            <a:r>
              <a:rPr lang="zh-CN" altLang="en-US" dirty="0"/>
              <a:t>与</a:t>
            </a:r>
            <a:r>
              <a:rPr lang="en-US" altLang="zh-CN" dirty="0" err="1"/>
              <a:t>Tapp</a:t>
            </a:r>
            <a:r>
              <a:rPr lang="zh-CN" altLang="en-US" dirty="0"/>
              <a:t>混合的</a:t>
            </a:r>
            <a:r>
              <a:rPr lang="en-US" altLang="zh-CN" dirty="0"/>
              <a:t>workload</a:t>
            </a:r>
            <a:r>
              <a:rPr lang="zh-CN" altLang="en-US" dirty="0"/>
              <a:t>，文章中没有对此测试</a:t>
            </a: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39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5396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zh-CN" altLang="en-US" dirty="0"/>
              <a:t>那么如何选择硬件来满足这一层</a:t>
            </a:r>
            <a:r>
              <a:rPr lang="en-US" altLang="zh-CN" dirty="0" err="1"/>
              <a:t>Cahce</a:t>
            </a:r>
            <a:r>
              <a:rPr lang="zh-CN" altLang="en-US" dirty="0"/>
              <a:t>呢？</a:t>
            </a:r>
            <a:endParaRPr lang="en-US" altLang="zh-CN" dirty="0"/>
          </a:p>
          <a:p>
            <a:pPr marL="171450" indent="-171450">
              <a:buFontTx/>
              <a:buChar char="-"/>
            </a:pPr>
            <a:r>
              <a:rPr lang="zh-CN" altLang="en-US" dirty="0"/>
              <a:t>一般来说</a:t>
            </a:r>
            <a:r>
              <a:rPr lang="en-US" altLang="zh-CN" dirty="0"/>
              <a:t>Memory</a:t>
            </a:r>
            <a:r>
              <a:rPr lang="zh-CN" altLang="en-US" dirty="0"/>
              <a:t>和新型的</a:t>
            </a:r>
            <a:r>
              <a:rPr lang="en-US" altLang="zh-CN" dirty="0"/>
              <a:t>PM</a:t>
            </a:r>
            <a:r>
              <a:rPr lang="zh-CN" altLang="en-US" dirty="0"/>
              <a:t>会有很好的性能，但是他们的价格太昂贵，可以看出他们有</a:t>
            </a:r>
            <a:r>
              <a:rPr lang="en-US" altLang="zh-CN" dirty="0"/>
              <a:t>30</a:t>
            </a:r>
            <a:r>
              <a:rPr lang="zh-CN" altLang="en-US" dirty="0"/>
              <a:t>倍左右的价格差距，此外并且电费等维护也会贵一些。</a:t>
            </a:r>
            <a:endParaRPr lang="en-US" altLang="zh-CN" dirty="0"/>
          </a:p>
          <a:p>
            <a:pPr marL="171450" indent="-171450">
              <a:buFontTx/>
              <a:buChar char="-"/>
            </a:pPr>
            <a:r>
              <a:rPr lang="zh-CN" altLang="en-US" dirty="0"/>
              <a:t>所以一般采用价格比较便宜且可扩展性比较好的</a:t>
            </a:r>
            <a:r>
              <a:rPr lang="en-US" altLang="zh-CN" dirty="0"/>
              <a:t>Flash</a:t>
            </a:r>
            <a:r>
              <a:rPr lang="zh-CN" altLang="en-US" dirty="0"/>
              <a:t>硬件</a:t>
            </a:r>
            <a:r>
              <a:rPr lang="en-US" altLang="zh-CN" dirty="0"/>
              <a:t>,</a:t>
            </a:r>
            <a:r>
              <a:rPr lang="zh-CN" altLang="en-US" dirty="0"/>
              <a:t>并采用少量的</a:t>
            </a:r>
            <a:r>
              <a:rPr lang="en-US" altLang="zh-CN" dirty="0"/>
              <a:t>DRAM</a:t>
            </a:r>
            <a:r>
              <a:rPr lang="zh-CN" altLang="en-US" dirty="0"/>
              <a:t>加速性能</a:t>
            </a: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6275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zh-CN" altLang="en-US" dirty="0"/>
              <a:t>但是使用</a:t>
            </a:r>
            <a:r>
              <a:rPr lang="en-US" altLang="zh-CN" dirty="0"/>
              <a:t>flash</a:t>
            </a:r>
            <a:r>
              <a:rPr lang="zh-CN" altLang="en-US" dirty="0"/>
              <a:t>作为</a:t>
            </a:r>
            <a:r>
              <a:rPr lang="en-US" altLang="zh-CN" dirty="0"/>
              <a:t>Cache</a:t>
            </a:r>
            <a:r>
              <a:rPr lang="zh-CN" altLang="en-US" dirty="0"/>
              <a:t> 会遇到一些挑战。</a:t>
            </a:r>
            <a:endParaRPr lang="en-US" altLang="zh-CN" dirty="0"/>
          </a:p>
          <a:p>
            <a:pPr marL="171450" indent="-171450">
              <a:buFontTx/>
              <a:buChar char="-"/>
            </a:pPr>
            <a:r>
              <a:rPr lang="zh-CN" altLang="en-US" dirty="0"/>
              <a:t>首先，</a:t>
            </a:r>
            <a:r>
              <a:rPr lang="en-US" altLang="zh-CN" dirty="0"/>
              <a:t>Flash</a:t>
            </a:r>
            <a:r>
              <a:rPr lang="zh-CN" altLang="en-US" dirty="0"/>
              <a:t>的擦写次数是有上限的，这导致他的寿命不如其他的硬件。并且在没有任何维护的情况下，会加剧减少他的使用寿命</a:t>
            </a:r>
            <a:endParaRPr lang="en-US" altLang="zh-CN" dirty="0"/>
          </a:p>
          <a:p>
            <a:pPr marL="171450" indent="-171450">
              <a:buFontTx/>
              <a:buChar char="-"/>
            </a:pPr>
            <a:r>
              <a:rPr lang="zh-CN" altLang="en-US" dirty="0"/>
              <a:t>其次，我们一般使用</a:t>
            </a:r>
            <a:r>
              <a:rPr lang="en-US" altLang="zh-CN" dirty="0"/>
              <a:t>NAND</a:t>
            </a:r>
            <a:r>
              <a:rPr lang="zh-CN" altLang="en-US" dirty="0"/>
              <a:t>的</a:t>
            </a:r>
            <a:r>
              <a:rPr lang="en-US" altLang="zh-CN" dirty="0"/>
              <a:t>Flash</a:t>
            </a:r>
            <a:r>
              <a:rPr lang="zh-CN" altLang="en-US" dirty="0"/>
              <a:t>往往会会遇到写放大的问题，写方法指的是实际写入的数据比我需要写入的数据大，我们将</a:t>
            </a:r>
            <a:r>
              <a:rPr lang="en-US" altLang="zh-CN" dirty="0"/>
              <a:t>Flash</a:t>
            </a:r>
            <a:r>
              <a:rPr lang="zh-CN" altLang="en-US" dirty="0"/>
              <a:t>的写放大问题分为两类。</a:t>
            </a:r>
            <a:endParaRPr lang="en-US" altLang="zh-CN" dirty="0"/>
          </a:p>
          <a:p>
            <a:pPr marL="171450" indent="-171450">
              <a:buFontTx/>
              <a:buChar char="-"/>
            </a:pPr>
            <a:r>
              <a:rPr lang="zh-CN" altLang="en-US" dirty="0"/>
              <a:t>第一类是设备层级的写放大，它是有</a:t>
            </a:r>
            <a:r>
              <a:rPr lang="en-US" altLang="zh-CN" dirty="0"/>
              <a:t>Flash</a:t>
            </a:r>
            <a:r>
              <a:rPr lang="zh-CN" altLang="en-US" dirty="0"/>
              <a:t>本身导致的。</a:t>
            </a:r>
            <a:r>
              <a:rPr lang="en-US" altLang="zh-CN" dirty="0"/>
              <a:t>Flash</a:t>
            </a:r>
            <a:r>
              <a:rPr lang="zh-CN" altLang="en-US" dirty="0"/>
              <a:t>是不可以覆盖写的，只能在擦除后的页上写数据，写数据以</a:t>
            </a:r>
            <a:r>
              <a:rPr lang="en-US" altLang="zh-CN" dirty="0"/>
              <a:t>page</a:t>
            </a:r>
            <a:r>
              <a:rPr lang="zh-CN" altLang="en-US" dirty="0"/>
              <a:t>为粒度，一般是</a:t>
            </a:r>
            <a:r>
              <a:rPr lang="en-US" altLang="zh-CN" dirty="0"/>
              <a:t>4KB</a:t>
            </a:r>
            <a:r>
              <a:rPr lang="zh-CN" altLang="en-US" dirty="0"/>
              <a:t>，但是擦写操作，是以</a:t>
            </a:r>
            <a:r>
              <a:rPr lang="en-US" altLang="zh-CN" dirty="0"/>
              <a:t>Flash</a:t>
            </a:r>
            <a:r>
              <a:rPr lang="zh-CN" altLang="en-US" dirty="0"/>
              <a:t>中的</a:t>
            </a:r>
            <a:r>
              <a:rPr lang="en-US" altLang="zh-CN" dirty="0"/>
              <a:t>block</a:t>
            </a:r>
            <a:r>
              <a:rPr lang="zh-CN" altLang="en-US" dirty="0"/>
              <a:t>为粒度，</a:t>
            </a:r>
            <a:r>
              <a:rPr lang="en-US" altLang="zh-CN" dirty="0"/>
              <a:t>block</a:t>
            </a:r>
            <a:r>
              <a:rPr lang="zh-CN" altLang="en-US" dirty="0"/>
              <a:t>的大小往往比</a:t>
            </a:r>
            <a:r>
              <a:rPr lang="en-US" altLang="zh-CN" dirty="0"/>
              <a:t>page</a:t>
            </a:r>
            <a:r>
              <a:rPr lang="zh-CN" altLang="en-US" dirty="0"/>
              <a:t>的大小大得多，比如</a:t>
            </a:r>
            <a:r>
              <a:rPr lang="en-US" altLang="zh-CN" dirty="0"/>
              <a:t>256M</a:t>
            </a:r>
            <a:r>
              <a:rPr lang="zh-CN" altLang="en-US" dirty="0"/>
              <a:t>。这意味着维护</a:t>
            </a:r>
            <a:r>
              <a:rPr lang="en-US" altLang="zh-CN" dirty="0"/>
              <a:t>flash</a:t>
            </a:r>
            <a:r>
              <a:rPr lang="zh-CN" altLang="en-US" dirty="0"/>
              <a:t>内部的数据时，可能需要不断的转移。</a:t>
            </a:r>
            <a:endParaRPr lang="en-US" altLang="zh-CN" dirty="0"/>
          </a:p>
          <a:p>
            <a:pPr marL="171450" indent="-171450">
              <a:buFontTx/>
              <a:buChar char="-"/>
            </a:pPr>
            <a:r>
              <a:rPr lang="zh-CN" altLang="en-US" dirty="0"/>
              <a:t>第二类是应用层面的写放大，在本篇</a:t>
            </a:r>
            <a:r>
              <a:rPr lang="en-US" altLang="zh-CN" dirty="0"/>
              <a:t>paper</a:t>
            </a:r>
            <a:r>
              <a:rPr lang="zh-CN" altLang="en-US" dirty="0"/>
              <a:t>的场景下，我们只关心微小对象。当一个应用需要写</a:t>
            </a:r>
            <a:r>
              <a:rPr lang="en-US" altLang="zh-CN" dirty="0"/>
              <a:t>100B</a:t>
            </a:r>
            <a:r>
              <a:rPr lang="zh-CN" altLang="en-US" dirty="0"/>
              <a:t>的数据时，由于</a:t>
            </a:r>
            <a:r>
              <a:rPr lang="en-US" altLang="zh-CN" dirty="0"/>
              <a:t>flash</a:t>
            </a:r>
            <a:r>
              <a:rPr lang="zh-CN" altLang="en-US" dirty="0"/>
              <a:t>只能以</a:t>
            </a:r>
            <a:r>
              <a:rPr lang="en-US" altLang="zh-CN" dirty="0"/>
              <a:t>page</a:t>
            </a:r>
            <a:r>
              <a:rPr lang="zh-CN" altLang="en-US" dirty="0"/>
              <a:t>的大小进行写入，所以他只能重写这</a:t>
            </a:r>
            <a:r>
              <a:rPr lang="en-US" altLang="zh-CN" dirty="0"/>
              <a:t>4KB</a:t>
            </a:r>
            <a:r>
              <a:rPr lang="zh-CN" altLang="en-US" dirty="0"/>
              <a:t>的数据，相当于</a:t>
            </a:r>
            <a:r>
              <a:rPr lang="en-US" altLang="zh-CN" dirty="0"/>
              <a:t>40</a:t>
            </a:r>
            <a:r>
              <a:rPr lang="zh-CN" altLang="en-US" dirty="0"/>
              <a:t>倍的写放大</a:t>
            </a:r>
            <a:endParaRPr lang="en-US" altLang="zh-CN" dirty="0"/>
          </a:p>
          <a:p>
            <a:pPr marL="171450" indent="-171450">
              <a:buFontTx/>
              <a:buChar char="-"/>
            </a:pPr>
            <a:r>
              <a:rPr lang="zh-CN" altLang="en-US" dirty="0"/>
              <a:t>并且写放大的问题还会加剧减少</a:t>
            </a:r>
            <a:r>
              <a:rPr lang="en-US" altLang="zh-CN" dirty="0"/>
              <a:t>Flash</a:t>
            </a:r>
            <a:r>
              <a:rPr lang="zh-CN" altLang="en-US" dirty="0"/>
              <a:t>的寿命，所以这是我们希望避免的。那么如何解决这个问题呢？</a:t>
            </a:r>
            <a:endParaRPr lang="en-US" altLang="zh-CN" dirty="0"/>
          </a:p>
          <a:p>
            <a:pPr marL="171450" indent="-171450">
              <a:buFontTx/>
              <a:buChar char="-"/>
            </a:pPr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6824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-</a:t>
            </a:r>
            <a:r>
              <a:rPr lang="zh-CN" altLang="en-US" dirty="0"/>
              <a:t>一种方法是采用日志型结构的</a:t>
            </a:r>
            <a:r>
              <a:rPr lang="en-US" altLang="zh-CN" dirty="0"/>
              <a:t>Cache</a:t>
            </a:r>
            <a:r>
              <a:rPr lang="zh-CN" altLang="en-US" dirty="0"/>
              <a:t>，他在</a:t>
            </a:r>
            <a:r>
              <a:rPr lang="en-US" altLang="zh-CN" dirty="0"/>
              <a:t>DRAM</a:t>
            </a:r>
            <a:r>
              <a:rPr lang="zh-CN" altLang="en-US" dirty="0"/>
              <a:t>中有一个</a:t>
            </a:r>
            <a:r>
              <a:rPr lang="en-US" altLang="zh-CN" dirty="0"/>
              <a:t>Buffer</a:t>
            </a:r>
            <a:r>
              <a:rPr lang="zh-CN" altLang="en-US" dirty="0"/>
              <a:t>，用于缓冲插入的对象，当</a:t>
            </a:r>
            <a:r>
              <a:rPr lang="en-US" altLang="zh-CN" dirty="0"/>
              <a:t>Buffer</a:t>
            </a:r>
            <a:r>
              <a:rPr lang="zh-CN" altLang="en-US" dirty="0"/>
              <a:t>满时，会统一向</a:t>
            </a:r>
            <a:r>
              <a:rPr lang="en-US" altLang="zh-CN" dirty="0"/>
              <a:t>Flash</a:t>
            </a:r>
            <a:r>
              <a:rPr lang="zh-CN" altLang="en-US" dirty="0"/>
              <a:t>中的</a:t>
            </a:r>
            <a:r>
              <a:rPr lang="en-US" altLang="zh-CN" dirty="0"/>
              <a:t>Log</a:t>
            </a:r>
            <a:r>
              <a:rPr lang="zh-CN" altLang="en-US" dirty="0"/>
              <a:t>区域写入。这个结构需要在</a:t>
            </a:r>
            <a:r>
              <a:rPr lang="en-US" altLang="zh-CN" dirty="0"/>
              <a:t>DRAM</a:t>
            </a:r>
            <a:r>
              <a:rPr lang="zh-CN" altLang="en-US" dirty="0"/>
              <a:t>中维护一个索引表，来记录对象在</a:t>
            </a:r>
            <a:r>
              <a:rPr lang="en-US" altLang="zh-CN" dirty="0"/>
              <a:t>Log</a:t>
            </a:r>
            <a:r>
              <a:rPr lang="zh-CN" altLang="en-US" dirty="0"/>
              <a:t>区域中的位置信息。</a:t>
            </a:r>
            <a:endParaRPr lang="en-US" altLang="zh-CN" dirty="0"/>
          </a:p>
          <a:p>
            <a:r>
              <a:rPr lang="zh-CN" altLang="en-US" dirty="0"/>
              <a:t>因为可以将数据批处理，所以在理想的情况下，应用层几乎不会产生写放大的问题，但是，因为这种数据结构会将索引所在内存中，这产生了其他的问题</a:t>
            </a: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3226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NSDI</a:t>
            </a:r>
            <a:r>
              <a:rPr lang="zh-CN" altLang="en-US" dirty="0"/>
              <a:t>的一篇</a:t>
            </a:r>
            <a:r>
              <a:rPr lang="en-US" altLang="zh-CN" dirty="0"/>
              <a:t>paper</a:t>
            </a:r>
            <a:r>
              <a:rPr lang="zh-CN" altLang="en-US" dirty="0"/>
              <a:t>在优化很多的情况下，每个对象 大约会产生</a:t>
            </a:r>
            <a:r>
              <a:rPr lang="en-US" altLang="zh-CN" dirty="0"/>
              <a:t>30bite</a:t>
            </a:r>
            <a:r>
              <a:rPr lang="zh-CN" altLang="en-US" dirty="0"/>
              <a:t>的元数据。在一般的场景下，如果对象较大，比如说</a:t>
            </a:r>
            <a:r>
              <a:rPr lang="en-US" altLang="zh-CN" dirty="0"/>
              <a:t>4KB</a:t>
            </a:r>
            <a:r>
              <a:rPr lang="zh-CN" altLang="en-US" dirty="0"/>
              <a:t>的时候，那么他的</a:t>
            </a:r>
            <a:r>
              <a:rPr lang="en-US" altLang="zh-CN" dirty="0"/>
              <a:t>overhead</a:t>
            </a:r>
            <a:r>
              <a:rPr lang="zh-CN" altLang="en-US" dirty="0"/>
              <a:t>是</a:t>
            </a:r>
            <a:r>
              <a:rPr lang="en-US" altLang="zh-CN" dirty="0"/>
              <a:t>0.09%</a:t>
            </a:r>
            <a:r>
              <a:rPr lang="zh-CN" altLang="en-US" dirty="0"/>
              <a:t>，但是对于小对象时，因为他的特点是小且多，在</a:t>
            </a:r>
            <a:r>
              <a:rPr lang="en-US" altLang="zh-CN" dirty="0"/>
              <a:t>100</a:t>
            </a:r>
            <a:r>
              <a:rPr lang="zh-CN" altLang="en-US" dirty="0"/>
              <a:t>字节的对象时，元数据产生的开销则会到达</a:t>
            </a:r>
            <a:r>
              <a:rPr lang="en-US" altLang="zh-CN" dirty="0"/>
              <a:t>4%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点击</a:t>
            </a:r>
            <a:endParaRPr lang="en-US" altLang="zh-CN" dirty="0"/>
          </a:p>
          <a:p>
            <a:r>
              <a:rPr lang="zh-CN" altLang="en-US" dirty="0"/>
              <a:t>这意味着在</a:t>
            </a:r>
            <a:r>
              <a:rPr lang="en-US" altLang="zh-CN" dirty="0"/>
              <a:t>2TB</a:t>
            </a:r>
            <a:r>
              <a:rPr lang="zh-CN" altLang="en-US" dirty="0"/>
              <a:t>的</a:t>
            </a:r>
            <a:r>
              <a:rPr lang="en-US" altLang="zh-CN" dirty="0"/>
              <a:t>flash</a:t>
            </a:r>
            <a:r>
              <a:rPr lang="zh-CN" altLang="en-US" dirty="0"/>
              <a:t>盘下，日志的索引维护需要至少</a:t>
            </a:r>
            <a:r>
              <a:rPr lang="en-US" altLang="zh-CN" dirty="0"/>
              <a:t>75GB</a:t>
            </a:r>
            <a:r>
              <a:rPr lang="zh-CN" altLang="en-US" dirty="0"/>
              <a:t>的内存，这对于内存的开销是非常大的。</a:t>
            </a:r>
            <a:endParaRPr lang="en-US" altLang="zh-CN" dirty="0"/>
          </a:p>
          <a:p>
            <a:r>
              <a:rPr lang="zh-CN" altLang="en-US" dirty="0"/>
              <a:t>为了解决内存的问题，一种新型的结构被提出来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0268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-</a:t>
            </a:r>
            <a:r>
              <a:rPr lang="zh-CN" altLang="en-US" dirty="0"/>
              <a:t>那便是组相连结构的</a:t>
            </a:r>
            <a:r>
              <a:rPr lang="en-US" altLang="zh-CN" dirty="0" err="1"/>
              <a:t>cahce</a:t>
            </a:r>
            <a:r>
              <a:rPr lang="zh-CN" altLang="en-US" dirty="0"/>
              <a:t>，这种组相连的结构通过</a:t>
            </a:r>
            <a:r>
              <a:rPr lang="en-US" altLang="zh-CN" dirty="0"/>
              <a:t>Hash</a:t>
            </a:r>
            <a:r>
              <a:rPr lang="zh-CN" altLang="en-US" dirty="0"/>
              <a:t>函数将所有对象分成了一个个组，对于内存的需求只有</a:t>
            </a:r>
            <a:r>
              <a:rPr lang="en-US" altLang="zh-CN" dirty="0" err="1"/>
              <a:t>Bloo</a:t>
            </a:r>
            <a:r>
              <a:rPr lang="zh-CN" altLang="en-US" dirty="0"/>
              <a:t>过滤器，用于确认是否存在查找对象，他的</a:t>
            </a:r>
            <a:r>
              <a:rPr lang="en-US" altLang="zh-CN" dirty="0"/>
              <a:t>DRAM</a:t>
            </a:r>
            <a:r>
              <a:rPr lang="zh-CN" altLang="en-US" dirty="0"/>
              <a:t>开销是很小的，当需要查找或插入数据时，他首先计算该数据的对应的组，当需要查找时，就会遍历组内的所有对象，当插入时，就直接在对应的组内插入</a:t>
            </a: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3548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这种组相连的结构的确能节省内存的开销，但是他会带来很大的应用层面的写放大，</a:t>
            </a:r>
            <a:endParaRPr lang="en-US" altLang="zh-CN" dirty="0"/>
          </a:p>
          <a:p>
            <a:r>
              <a:rPr lang="zh-CN" altLang="en-US" dirty="0"/>
              <a:t>因为他的每次写入都是直接的</a:t>
            </a:r>
            <a:r>
              <a:rPr lang="en-US" altLang="zh-CN" dirty="0"/>
              <a:t>page</a:t>
            </a:r>
            <a:r>
              <a:rPr lang="zh-CN" altLang="en-US" dirty="0"/>
              <a:t>重新写入，当我仅仅写入</a:t>
            </a:r>
            <a:r>
              <a:rPr lang="en-US" altLang="zh-CN" dirty="0"/>
              <a:t>100</a:t>
            </a:r>
            <a:r>
              <a:rPr lang="zh-CN" altLang="en-US" dirty="0"/>
              <a:t>字节的对象时我需要重新刷写</a:t>
            </a:r>
            <a:r>
              <a:rPr lang="en-US" altLang="zh-CN" dirty="0"/>
              <a:t>4KB</a:t>
            </a:r>
            <a:r>
              <a:rPr lang="zh-CN" altLang="en-US" dirty="0"/>
              <a:t>的页，写放大会有</a:t>
            </a:r>
            <a:r>
              <a:rPr lang="en-US" altLang="zh-CN" dirty="0"/>
              <a:t>40</a:t>
            </a:r>
            <a:r>
              <a:rPr lang="zh-CN" altLang="en-US" dirty="0"/>
              <a:t>倍。</a:t>
            </a:r>
            <a:endParaRPr lang="en-US" altLang="zh-CN" dirty="0"/>
          </a:p>
          <a:p>
            <a:r>
              <a:rPr lang="zh-CN" altLang="en-US" dirty="0"/>
              <a:t>但是之前提到过的</a:t>
            </a:r>
            <a:r>
              <a:rPr lang="en-US" altLang="zh-CN" dirty="0"/>
              <a:t>Log</a:t>
            </a:r>
            <a:r>
              <a:rPr lang="zh-CN" altLang="en-US" dirty="0"/>
              <a:t>结构正好能解决这个问题，所以作者就把他们结合起来，各取其长，提出来新的架构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53E9FB-0222-4EAB-8AC5-1D9A22F1D9D7}" type="datetime1">
              <a:rPr lang="zh-CN" altLang="en-US" smtClean="0"/>
              <a:t>2021/11/16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93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>
            <a:lvl1pPr lvl="0">
              <a:defRPr sz="4000" b="1" baseline="0">
                <a:solidFill>
                  <a:srgbClr val="543795"/>
                </a:solidFill>
                <a:latin typeface="Gill Sans MT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197212"/>
            <a:ext cx="10515600" cy="4963126"/>
          </a:xfrm>
        </p:spPr>
        <p:txBody>
          <a:bodyPr>
            <a:normAutofit/>
          </a:bodyPr>
          <a:lstStyle>
            <a:lvl1pPr lvl="0">
              <a:defRPr sz="3200" b="1" baseline="0">
                <a:latin typeface="Gill Sans MT"/>
              </a:defRPr>
            </a:lvl1pPr>
            <a:lvl2pPr lvl="1">
              <a:defRPr sz="2800" b="1" baseline="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lvl="2">
              <a:defRPr sz="2400" b="1" baseline="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lvl="3">
              <a:defRPr sz="2000" b="1" baseline="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lvl="4">
              <a:defRPr sz="2000" b="1" baseline="0"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</a:gradFill>
          <a:ln>
            <a:noFill/>
          </a:ln>
        </p:spPr>
        <p:txBody>
          <a:bodyPr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USTC-Reading-Group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4D65-A152-46D4-B817-A31F5A2B3006}" type="datetime1">
              <a:rPr lang="zh-CN" altLang="en-US" smtClean="0"/>
              <a:t>2021/11/16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79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3049F-5E81-45DF-B1CB-B2436DB905FF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1FD29-422F-4C06-A400-AB8263BE8C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</p:sldLayoutIdLst>
  <p:hf hdr="0"/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/>
          <a:ea typeface="华康俪金黑W8(P)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716" y="1757256"/>
            <a:ext cx="1165440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Kangaroo</a:t>
            </a:r>
          </a:p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Caching Billions of Tiny Objects on Flash</a:t>
            </a:r>
          </a:p>
        </p:txBody>
      </p:sp>
      <p:sp>
        <p:nvSpPr>
          <p:cNvPr id="7" name="文本框 5">
            <a:extLst>
              <a:ext uri="{FF2B5EF4-FFF2-40B4-BE49-F238E27FC236}">
                <a16:creationId xmlns:a16="http://schemas.microsoft.com/office/drawing/2014/main" id="{17258868-4CDA-0F4F-9446-F690F1F12891}"/>
              </a:ext>
            </a:extLst>
          </p:cNvPr>
          <p:cNvSpPr txBox="1"/>
          <p:nvPr/>
        </p:nvSpPr>
        <p:spPr>
          <a:xfrm>
            <a:off x="938471" y="3521914"/>
            <a:ext cx="10314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zh-CN" sz="2400" b="1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Authors: </a:t>
            </a:r>
            <a:r>
              <a:rPr lang="en" altLang="zh-CN" dirty="0"/>
              <a:t>Sara McAllister , Benjamin Berg , Julian </a:t>
            </a:r>
            <a:r>
              <a:rPr lang="en" altLang="zh-CN" dirty="0" err="1"/>
              <a:t>Tutuncu</a:t>
            </a:r>
            <a:r>
              <a:rPr lang="en" altLang="zh-CN" dirty="0"/>
              <a:t>-Macias , </a:t>
            </a:r>
            <a:r>
              <a:rPr lang="en" altLang="zh-CN" dirty="0" err="1"/>
              <a:t>Juncheng</a:t>
            </a:r>
            <a:r>
              <a:rPr lang="en" altLang="zh-CN" dirty="0"/>
              <a:t> Yang </a:t>
            </a:r>
            <a:endParaRPr lang="en" altLang="zh-CN" sz="2400" dirty="0"/>
          </a:p>
          <a:p>
            <a:r>
              <a:rPr lang="en" altLang="zh-CN" dirty="0"/>
              <a:t>Sathya </a:t>
            </a:r>
            <a:r>
              <a:rPr lang="en" altLang="zh-CN" dirty="0" err="1"/>
              <a:t>Gunasekar</a:t>
            </a:r>
            <a:r>
              <a:rPr lang="en" altLang="zh-CN" dirty="0"/>
              <a:t> , Jimmy Lu , Daniel S. Berger , Nathan Beckmann , Gregory R. Ganger </a:t>
            </a:r>
            <a:endParaRPr lang="en" altLang="zh-CN" sz="2400" dirty="0"/>
          </a:p>
          <a:p>
            <a:pPr algn="ctr"/>
            <a:endParaRPr lang="en-US" altLang="zh-CN" sz="2400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5642FEA-D9B8-45D4-8AF4-934346B0ADE6}"/>
              </a:ext>
            </a:extLst>
          </p:cNvPr>
          <p:cNvSpPr txBox="1"/>
          <p:nvPr/>
        </p:nvSpPr>
        <p:spPr>
          <a:xfrm>
            <a:off x="2862852" y="496282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zh-CN" sz="2400" b="1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Presenter: </a:t>
            </a:r>
            <a:r>
              <a:rPr lang="en-US" altLang="zh-CN" sz="2400" b="1" dirty="0">
                <a:solidFill>
                  <a:srgbClr val="7030A0"/>
                </a:solidFill>
                <a:latin typeface="Gill Sans MT" panose="020B0502020104020203" pitchFamily="34" charset="0"/>
                <a:ea typeface="华文新魏" panose="02010800040101010101" pitchFamily="2" charset="-122"/>
              </a:rPr>
              <a:t>Chao Bi,  </a:t>
            </a:r>
            <a:r>
              <a:rPr lang="en-US" altLang="zh-CN" sz="2400" b="1" dirty="0" err="1">
                <a:solidFill>
                  <a:srgbClr val="7030A0"/>
                </a:solidFill>
                <a:latin typeface="Gill Sans MT" panose="020B0502020104020203" pitchFamily="34" charset="0"/>
                <a:ea typeface="华文新魏" panose="02010800040101010101" pitchFamily="2" charset="-122"/>
              </a:rPr>
              <a:t>Jiaan</a:t>
            </a:r>
            <a:r>
              <a:rPr lang="en-US" altLang="zh-CN" sz="2400" b="1" dirty="0">
                <a:solidFill>
                  <a:srgbClr val="7030A0"/>
                </a:solidFill>
                <a:latin typeface="Gill Sans MT" panose="020B0502020104020203" pitchFamily="34" charset="0"/>
                <a:ea typeface="华文新魏" panose="02010800040101010101" pitchFamily="2" charset="-122"/>
              </a:rPr>
              <a:t> Zhu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7A743D8-804B-43C2-8E4B-C81D952A9E8A}"/>
              </a:ext>
            </a:extLst>
          </p:cNvPr>
          <p:cNvSpPr txBox="1"/>
          <p:nvPr/>
        </p:nvSpPr>
        <p:spPr>
          <a:xfrm>
            <a:off x="1645214" y="4549245"/>
            <a:ext cx="853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zh-CN" sz="2400" dirty="0">
                <a:latin typeface="Gill Sans MT" panose="020B0502020104020203" pitchFamily="34" charset="0"/>
                <a:ea typeface="华文新魏" panose="02010800040101010101" pitchFamily="2" charset="-122"/>
              </a:rPr>
              <a:t>2021/11/10</a:t>
            </a:r>
            <a:endParaRPr lang="en-US" altLang="zh-CN" sz="2400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sp>
        <p:nvSpPr>
          <p:cNvPr id="8" name="日期占位符 1">
            <a:extLst>
              <a:ext uri="{FF2B5EF4-FFF2-40B4-BE49-F238E27FC236}">
                <a16:creationId xmlns:a16="http://schemas.microsoft.com/office/drawing/2014/main" id="{D38BA67B-33AF-4DD1-9CE6-5438972E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E510079-D3FC-4249-B8FC-AD18C9BD4E47}" type="datetime1">
              <a:rPr lang="zh-CN" altLang="en-US" smtClean="0"/>
              <a:t>2021/11/16</a:t>
            </a:fld>
            <a:endParaRPr lang="zh-CN" altLang="en-US" dirty="0"/>
          </a:p>
        </p:txBody>
      </p:sp>
      <p:sp>
        <p:nvSpPr>
          <p:cNvPr id="10" name="页脚占位符 2">
            <a:extLst>
              <a:ext uri="{FF2B5EF4-FFF2-40B4-BE49-F238E27FC236}">
                <a16:creationId xmlns:a16="http://schemas.microsoft.com/office/drawing/2014/main" id="{227807CB-B9A0-4B1E-ABD7-B2E0F8C9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18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DF06CA-7DF3-4D2F-82A4-DBB52328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Kangaroo Overview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31EF6-BA6B-417E-96BF-2B7892A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B870E-8FDC-4753-B015-561A8B4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59BA55-F142-4E66-83A1-70E3D2E6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1E5DCE-CA7D-5245-B02B-1BB1AEF33E26}"/>
              </a:ext>
            </a:extLst>
          </p:cNvPr>
          <p:cNvSpPr/>
          <p:nvPr/>
        </p:nvSpPr>
        <p:spPr>
          <a:xfrm>
            <a:off x="1369541" y="4250939"/>
            <a:ext cx="8612659" cy="17188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FC2A3E1-0131-D940-864D-066FB682F6B8}"/>
              </a:ext>
            </a:extLst>
          </p:cNvPr>
          <p:cNvSpPr txBox="1"/>
          <p:nvPr/>
        </p:nvSpPr>
        <p:spPr>
          <a:xfrm>
            <a:off x="1320113" y="3905204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DRAM</a:t>
            </a:r>
            <a:endParaRPr kumimoji="1" lang="zh-CN" altLang="en-US" sz="20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A2E996-4A2F-7845-A4B9-F3F5BBCBA096}"/>
              </a:ext>
            </a:extLst>
          </p:cNvPr>
          <p:cNvSpPr txBox="1"/>
          <p:nvPr/>
        </p:nvSpPr>
        <p:spPr>
          <a:xfrm>
            <a:off x="1326433" y="4191898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Flash</a:t>
            </a:r>
            <a:endParaRPr kumimoji="1" lang="zh-CN" altLang="en-US" sz="2000" b="1" dirty="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F9671A71-48AA-F647-8B60-4AE25D20DFA4}"/>
              </a:ext>
            </a:extLst>
          </p:cNvPr>
          <p:cNvSpPr/>
          <p:nvPr/>
        </p:nvSpPr>
        <p:spPr>
          <a:xfrm>
            <a:off x="2347786" y="3429000"/>
            <a:ext cx="3188718" cy="18319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C9885638-D3D9-BD46-9C28-70FDFE0DB872}"/>
              </a:ext>
            </a:extLst>
          </p:cNvPr>
          <p:cNvSpPr/>
          <p:nvPr/>
        </p:nvSpPr>
        <p:spPr>
          <a:xfrm>
            <a:off x="2709190" y="4527645"/>
            <a:ext cx="2551742" cy="535458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Log-structured Cache</a:t>
            </a:r>
            <a:endParaRPr kumimoji="1" lang="zh-CN" altLang="en-US" dirty="0"/>
          </a:p>
        </p:txBody>
      </p:sp>
      <p:sp>
        <p:nvSpPr>
          <p:cNvPr id="11" name="三角形 10">
            <a:extLst>
              <a:ext uri="{FF2B5EF4-FFF2-40B4-BE49-F238E27FC236}">
                <a16:creationId xmlns:a16="http://schemas.microsoft.com/office/drawing/2014/main" id="{1AF1AC92-E981-1744-82F6-14E141A12F1E}"/>
              </a:ext>
            </a:extLst>
          </p:cNvPr>
          <p:cNvSpPr/>
          <p:nvPr/>
        </p:nvSpPr>
        <p:spPr>
          <a:xfrm>
            <a:off x="2709189" y="3578442"/>
            <a:ext cx="2551743" cy="571888"/>
          </a:xfrm>
          <a:prstGeom prst="triangle">
            <a:avLst>
              <a:gd name="adj" fmla="val 48904"/>
            </a:avLst>
          </a:prstGeom>
          <a:solidFill>
            <a:srgbClr val="7030A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Index</a:t>
            </a:r>
            <a:endParaRPr kumimoji="1"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7C4CEBE-C7D7-EE41-8F79-F716A3A7954A}"/>
              </a:ext>
            </a:extLst>
          </p:cNvPr>
          <p:cNvSpPr/>
          <p:nvPr/>
        </p:nvSpPr>
        <p:spPr>
          <a:xfrm>
            <a:off x="6439593" y="3429000"/>
            <a:ext cx="3188718" cy="18319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19678E2-C770-0D49-8AB0-85D5A9975B0F}"/>
              </a:ext>
            </a:extLst>
          </p:cNvPr>
          <p:cNvSpPr/>
          <p:nvPr/>
        </p:nvSpPr>
        <p:spPr>
          <a:xfrm>
            <a:off x="6800997" y="4527645"/>
            <a:ext cx="2551742" cy="535458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Set-structured Cache</a:t>
            </a:r>
            <a:endParaRPr kumimoji="1"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E3E3F42-78B4-A24D-94E4-481A435A649C}"/>
              </a:ext>
            </a:extLst>
          </p:cNvPr>
          <p:cNvSpPr/>
          <p:nvPr/>
        </p:nvSpPr>
        <p:spPr>
          <a:xfrm>
            <a:off x="7499801" y="3941362"/>
            <a:ext cx="1154133" cy="223495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1100" dirty="0"/>
              <a:t>Bloom filters</a:t>
            </a:r>
            <a:endParaRPr kumimoji="1" lang="zh-CN" altLang="en-US" sz="1100" dirty="0"/>
          </a:p>
        </p:txBody>
      </p:sp>
      <p:sp>
        <p:nvSpPr>
          <p:cNvPr id="42" name="文本框 44">
            <a:extLst>
              <a:ext uri="{FF2B5EF4-FFF2-40B4-BE49-F238E27FC236}">
                <a16:creationId xmlns:a16="http://schemas.microsoft.com/office/drawing/2014/main" id="{8BD589E1-F710-0D47-8E69-17B409202318}"/>
              </a:ext>
            </a:extLst>
          </p:cNvPr>
          <p:cNvSpPr txBox="1"/>
          <p:nvPr/>
        </p:nvSpPr>
        <p:spPr>
          <a:xfrm>
            <a:off x="3664138" y="531997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pPr algn="ctr"/>
            <a:r>
              <a:rPr kumimoji="1" lang="en-US" altLang="zh-CN" b="1" dirty="0" err="1">
                <a:solidFill>
                  <a:srgbClr val="7030A0"/>
                </a:solidFill>
              </a:rPr>
              <a:t>KLog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1E62C8E-1682-7E47-81B6-29818438156F}"/>
              </a:ext>
            </a:extLst>
          </p:cNvPr>
          <p:cNvSpPr txBox="1"/>
          <p:nvPr/>
        </p:nvSpPr>
        <p:spPr>
          <a:xfrm>
            <a:off x="7821312" y="528339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pPr algn="ctr"/>
            <a:r>
              <a:rPr kumimoji="1" lang="en-US" altLang="zh-CN" b="1" dirty="0" err="1">
                <a:solidFill>
                  <a:srgbClr val="7030A0"/>
                </a:solidFill>
              </a:rPr>
              <a:t>KSet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8B81FC8B-6980-654A-8C0B-E3ED9E7FFA78}"/>
              </a:ext>
            </a:extLst>
          </p:cNvPr>
          <p:cNvCxnSpPr>
            <a:cxnSpLocks/>
          </p:cNvCxnSpPr>
          <p:nvPr/>
        </p:nvCxnSpPr>
        <p:spPr>
          <a:xfrm flipV="1">
            <a:off x="5557381" y="4391954"/>
            <a:ext cx="88221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C239E8C0-B4D6-E449-BB6B-255793BBAAF2}"/>
              </a:ext>
            </a:extLst>
          </p:cNvPr>
          <p:cNvCxnSpPr>
            <a:cxnSpLocks/>
          </p:cNvCxnSpPr>
          <p:nvPr/>
        </p:nvCxnSpPr>
        <p:spPr>
          <a:xfrm>
            <a:off x="3927530" y="2576352"/>
            <a:ext cx="0" cy="8526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C5DA2272-ADA8-1A48-8A59-C14C357083A8}"/>
              </a:ext>
            </a:extLst>
          </p:cNvPr>
          <p:cNvSpPr/>
          <p:nvPr/>
        </p:nvSpPr>
        <p:spPr>
          <a:xfrm flipV="1">
            <a:off x="3012246" y="1723701"/>
            <a:ext cx="1830568" cy="8526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F699B78-AC9F-C34B-949D-9FE503BDAB1D}"/>
              </a:ext>
            </a:extLst>
          </p:cNvPr>
          <p:cNvSpPr txBox="1"/>
          <p:nvPr/>
        </p:nvSpPr>
        <p:spPr>
          <a:xfrm>
            <a:off x="3476124" y="1844926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/>
              <a:t>DRAM</a:t>
            </a:r>
          </a:p>
          <a:p>
            <a:pPr algn="ctr"/>
            <a:r>
              <a:rPr kumimoji="1" lang="en-US" altLang="zh-CN" b="1" dirty="0"/>
              <a:t>Cache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7494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DF06CA-7DF3-4D2F-82A4-DBB52328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Kangaroo Lookup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31EF6-BA6B-417E-96BF-2B7892A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B870E-8FDC-4753-B015-561A8B4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5899" y="6306741"/>
            <a:ext cx="4114800" cy="365125"/>
          </a:xfrm>
        </p:spPr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59BA55-F142-4E66-83A1-70E3D2E6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1E5DCE-CA7D-5245-B02B-1BB1AEF33E26}"/>
              </a:ext>
            </a:extLst>
          </p:cNvPr>
          <p:cNvSpPr/>
          <p:nvPr/>
        </p:nvSpPr>
        <p:spPr>
          <a:xfrm>
            <a:off x="679555" y="4250939"/>
            <a:ext cx="10515600" cy="17188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FC2A3E1-0131-D940-864D-066FB682F6B8}"/>
              </a:ext>
            </a:extLst>
          </p:cNvPr>
          <p:cNvSpPr txBox="1"/>
          <p:nvPr/>
        </p:nvSpPr>
        <p:spPr>
          <a:xfrm>
            <a:off x="693813" y="3905204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DRAM</a:t>
            </a:r>
            <a:endParaRPr kumimoji="1" lang="zh-CN" altLang="en-US" sz="20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A2E996-4A2F-7845-A4B9-F3F5BBCBA096}"/>
              </a:ext>
            </a:extLst>
          </p:cNvPr>
          <p:cNvSpPr txBox="1"/>
          <p:nvPr/>
        </p:nvSpPr>
        <p:spPr>
          <a:xfrm>
            <a:off x="700133" y="4191898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Flash</a:t>
            </a:r>
            <a:endParaRPr kumimoji="1" lang="zh-CN" altLang="en-US" sz="2000" b="1" dirty="0"/>
          </a:p>
        </p:txBody>
      </p:sp>
      <p:sp>
        <p:nvSpPr>
          <p:cNvPr id="42" name="文本框 44">
            <a:extLst>
              <a:ext uri="{FF2B5EF4-FFF2-40B4-BE49-F238E27FC236}">
                <a16:creationId xmlns:a16="http://schemas.microsoft.com/office/drawing/2014/main" id="{8BD589E1-F710-0D47-8E69-17B409202318}"/>
              </a:ext>
            </a:extLst>
          </p:cNvPr>
          <p:cNvSpPr txBox="1"/>
          <p:nvPr/>
        </p:nvSpPr>
        <p:spPr>
          <a:xfrm>
            <a:off x="3177301" y="559148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pPr algn="ctr"/>
            <a:r>
              <a:rPr kumimoji="1" lang="en-US" altLang="zh-CN" b="1" dirty="0" err="1">
                <a:solidFill>
                  <a:srgbClr val="7030A0"/>
                </a:solidFill>
              </a:rPr>
              <a:t>KLog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1E62C8E-1682-7E47-81B6-29818438156F}"/>
              </a:ext>
            </a:extLst>
          </p:cNvPr>
          <p:cNvSpPr txBox="1"/>
          <p:nvPr/>
        </p:nvSpPr>
        <p:spPr>
          <a:xfrm>
            <a:off x="6256486" y="559882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pPr algn="ctr"/>
            <a:r>
              <a:rPr kumimoji="1" lang="en-US" altLang="zh-CN" b="1" dirty="0" err="1">
                <a:solidFill>
                  <a:srgbClr val="7030A0"/>
                </a:solidFill>
              </a:rPr>
              <a:t>KSet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C239E8C0-B4D6-E449-BB6B-255793BBAAF2}"/>
              </a:ext>
            </a:extLst>
          </p:cNvPr>
          <p:cNvCxnSpPr>
            <a:cxnSpLocks/>
          </p:cNvCxnSpPr>
          <p:nvPr/>
        </p:nvCxnSpPr>
        <p:spPr>
          <a:xfrm>
            <a:off x="1887441" y="3388762"/>
            <a:ext cx="13693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3517FCBE-0FF0-D944-A84E-4F245828C08C}"/>
              </a:ext>
            </a:extLst>
          </p:cNvPr>
          <p:cNvGrpSpPr/>
          <p:nvPr/>
        </p:nvGrpSpPr>
        <p:grpSpPr>
          <a:xfrm>
            <a:off x="691971" y="3070609"/>
            <a:ext cx="1132840" cy="646331"/>
            <a:chOff x="3389137" y="1844926"/>
            <a:chExt cx="1132840" cy="646331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C5DA2272-ADA8-1A48-8A59-C14C357083A8}"/>
                </a:ext>
              </a:extLst>
            </p:cNvPr>
            <p:cNvSpPr/>
            <p:nvPr/>
          </p:nvSpPr>
          <p:spPr>
            <a:xfrm flipV="1">
              <a:off x="3389137" y="1899250"/>
              <a:ext cx="1132840" cy="52765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699B78-AC9F-C34B-949D-9FE503BDAB1D}"/>
                </a:ext>
              </a:extLst>
            </p:cNvPr>
            <p:cNvSpPr txBox="1"/>
            <p:nvPr/>
          </p:nvSpPr>
          <p:spPr>
            <a:xfrm>
              <a:off x="3476124" y="1844926"/>
              <a:ext cx="9028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b="1" dirty="0"/>
                <a:t>DRAM</a:t>
              </a:r>
            </a:p>
            <a:p>
              <a:pPr algn="ctr"/>
              <a:r>
                <a:rPr kumimoji="1" lang="en-US" altLang="zh-CN" b="1" dirty="0"/>
                <a:t>Cache</a:t>
              </a:r>
              <a:endParaRPr kumimoji="1" lang="zh-CN" altLang="en-US" b="1" dirty="0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559297B-20AD-414C-AED9-01F6224FA249}"/>
              </a:ext>
            </a:extLst>
          </p:cNvPr>
          <p:cNvGrpSpPr/>
          <p:nvPr/>
        </p:nvGrpSpPr>
        <p:grpSpPr>
          <a:xfrm>
            <a:off x="3329730" y="2735718"/>
            <a:ext cx="459688" cy="1342354"/>
            <a:chOff x="3735970" y="1493797"/>
            <a:chExt cx="677091" cy="1977202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8DD77372-4B61-3D4C-BBEF-6F3C32DCD9EF}"/>
                </a:ext>
              </a:extLst>
            </p:cNvPr>
            <p:cNvSpPr/>
            <p:nvPr/>
          </p:nvSpPr>
          <p:spPr>
            <a:xfrm>
              <a:off x="3735970" y="1493797"/>
              <a:ext cx="677091" cy="330711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D0093DE-291E-4549-A64E-69F6DB04A1CE}"/>
                </a:ext>
              </a:extLst>
            </p:cNvPr>
            <p:cNvSpPr/>
            <p:nvPr/>
          </p:nvSpPr>
          <p:spPr>
            <a:xfrm>
              <a:off x="3735970" y="1822011"/>
              <a:ext cx="677091" cy="330711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AC1E4CD-7A01-F549-B091-5A6F93A943CD}"/>
                </a:ext>
              </a:extLst>
            </p:cNvPr>
            <p:cNvSpPr/>
            <p:nvPr/>
          </p:nvSpPr>
          <p:spPr>
            <a:xfrm>
              <a:off x="3735970" y="2150007"/>
              <a:ext cx="677091" cy="330711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338C424-E4E8-3643-8B11-0E1D7587B128}"/>
                </a:ext>
              </a:extLst>
            </p:cNvPr>
            <p:cNvSpPr/>
            <p:nvPr/>
          </p:nvSpPr>
          <p:spPr>
            <a:xfrm>
              <a:off x="3735970" y="2484078"/>
              <a:ext cx="677091" cy="330711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E46CE70-A5C7-7545-ABB4-3FC5C6CEF094}"/>
                </a:ext>
              </a:extLst>
            </p:cNvPr>
            <p:cNvSpPr/>
            <p:nvPr/>
          </p:nvSpPr>
          <p:spPr>
            <a:xfrm>
              <a:off x="3735970" y="2812292"/>
              <a:ext cx="677091" cy="330711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0A1E1F6-5FAB-344C-9961-0D5DB374C2BC}"/>
                </a:ext>
              </a:extLst>
            </p:cNvPr>
            <p:cNvSpPr/>
            <p:nvPr/>
          </p:nvSpPr>
          <p:spPr>
            <a:xfrm>
              <a:off x="3735970" y="3140288"/>
              <a:ext cx="677091" cy="330711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</p:grp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C0BC38FB-8785-B641-AB03-90E5CF67D0E7}"/>
              </a:ext>
            </a:extLst>
          </p:cNvPr>
          <p:cNvCxnSpPr>
            <a:cxnSpLocks/>
          </p:cNvCxnSpPr>
          <p:nvPr/>
        </p:nvCxnSpPr>
        <p:spPr>
          <a:xfrm>
            <a:off x="3560710" y="4078072"/>
            <a:ext cx="0" cy="44957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F6CEC2D-7CAE-8B40-BFF8-7D683CBED6A1}"/>
              </a:ext>
            </a:extLst>
          </p:cNvPr>
          <p:cNvGrpSpPr/>
          <p:nvPr/>
        </p:nvGrpSpPr>
        <p:grpSpPr>
          <a:xfrm>
            <a:off x="3016519" y="4545580"/>
            <a:ext cx="1083843" cy="1087029"/>
            <a:chOff x="5791605" y="2178324"/>
            <a:chExt cx="1275413" cy="1279162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105A6AAA-1C8A-7D4B-830A-C529214869CD}"/>
                </a:ext>
              </a:extLst>
            </p:cNvPr>
            <p:cNvGrpSpPr/>
            <p:nvPr/>
          </p:nvGrpSpPr>
          <p:grpSpPr>
            <a:xfrm>
              <a:off x="5794973" y="2178324"/>
              <a:ext cx="1268888" cy="1272044"/>
              <a:chOff x="5794973" y="2178324"/>
              <a:chExt cx="1268888" cy="1272044"/>
            </a:xfrm>
          </p:grpSpPr>
          <p:sp>
            <p:nvSpPr>
              <p:cNvPr id="58" name="空心弧 57">
                <a:extLst>
                  <a:ext uri="{FF2B5EF4-FFF2-40B4-BE49-F238E27FC236}">
                    <a16:creationId xmlns:a16="http://schemas.microsoft.com/office/drawing/2014/main" id="{F066B157-DEFD-5A4E-9EB0-2E1A4D8349B0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空心弧 58">
                <a:extLst>
                  <a:ext uri="{FF2B5EF4-FFF2-40B4-BE49-F238E27FC236}">
                    <a16:creationId xmlns:a16="http://schemas.microsoft.com/office/drawing/2014/main" id="{5641E487-3FBF-4542-A625-512CD883999F}"/>
                  </a:ext>
                </a:extLst>
              </p:cNvPr>
              <p:cNvSpPr/>
              <p:nvPr/>
            </p:nvSpPr>
            <p:spPr>
              <a:xfrm rot="1800000">
                <a:off x="5794973" y="2181481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空心弧 59">
                <a:extLst>
                  <a:ext uri="{FF2B5EF4-FFF2-40B4-BE49-F238E27FC236}">
                    <a16:creationId xmlns:a16="http://schemas.microsoft.com/office/drawing/2014/main" id="{ECFA1F88-1F61-7F42-A8EB-1E0FA2571670}"/>
                  </a:ext>
                </a:extLst>
              </p:cNvPr>
              <p:cNvSpPr/>
              <p:nvPr/>
            </p:nvSpPr>
            <p:spPr>
              <a:xfrm rot="3600000">
                <a:off x="5794974" y="2178324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空心弧 60">
                <a:extLst>
                  <a:ext uri="{FF2B5EF4-FFF2-40B4-BE49-F238E27FC236}">
                    <a16:creationId xmlns:a16="http://schemas.microsoft.com/office/drawing/2014/main" id="{44B9A8A3-9669-0E4B-8B1D-19C8B9B10C17}"/>
                  </a:ext>
                </a:extLst>
              </p:cNvPr>
              <p:cNvSpPr/>
              <p:nvPr/>
            </p:nvSpPr>
            <p:spPr>
              <a:xfrm rot="3600000">
                <a:off x="5794974" y="2181029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85BACA1E-5C8B-C849-9F86-F7E7A789B84D}"/>
                </a:ext>
              </a:extLst>
            </p:cNvPr>
            <p:cNvGrpSpPr/>
            <p:nvPr/>
          </p:nvGrpSpPr>
          <p:grpSpPr>
            <a:xfrm rot="5400000">
              <a:off x="5796552" y="2187020"/>
              <a:ext cx="1268888" cy="1272044"/>
              <a:chOff x="5794973" y="2178324"/>
              <a:chExt cx="1268888" cy="1272044"/>
            </a:xfrm>
          </p:grpSpPr>
          <p:sp>
            <p:nvSpPr>
              <p:cNvPr id="54" name="空心弧 53">
                <a:extLst>
                  <a:ext uri="{FF2B5EF4-FFF2-40B4-BE49-F238E27FC236}">
                    <a16:creationId xmlns:a16="http://schemas.microsoft.com/office/drawing/2014/main" id="{A3F0BB7F-D627-9647-B38A-985B4B9C79AD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空心弧 54">
                <a:extLst>
                  <a:ext uri="{FF2B5EF4-FFF2-40B4-BE49-F238E27FC236}">
                    <a16:creationId xmlns:a16="http://schemas.microsoft.com/office/drawing/2014/main" id="{B93AA4A2-C13C-924E-AC51-28F6617A0C3D}"/>
                  </a:ext>
                </a:extLst>
              </p:cNvPr>
              <p:cNvSpPr/>
              <p:nvPr/>
            </p:nvSpPr>
            <p:spPr>
              <a:xfrm rot="1800000">
                <a:off x="5794973" y="2181481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空心弧 55">
                <a:extLst>
                  <a:ext uri="{FF2B5EF4-FFF2-40B4-BE49-F238E27FC236}">
                    <a16:creationId xmlns:a16="http://schemas.microsoft.com/office/drawing/2014/main" id="{D15D03B9-E784-1147-BBD3-BDBB19975A85}"/>
                  </a:ext>
                </a:extLst>
              </p:cNvPr>
              <p:cNvSpPr/>
              <p:nvPr/>
            </p:nvSpPr>
            <p:spPr>
              <a:xfrm rot="3600000">
                <a:off x="5794974" y="2178324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空心弧 56">
                <a:extLst>
                  <a:ext uri="{FF2B5EF4-FFF2-40B4-BE49-F238E27FC236}">
                    <a16:creationId xmlns:a16="http://schemas.microsoft.com/office/drawing/2014/main" id="{2FB20C58-76EA-C942-86F1-15C74D039487}"/>
                  </a:ext>
                </a:extLst>
              </p:cNvPr>
              <p:cNvSpPr/>
              <p:nvPr/>
            </p:nvSpPr>
            <p:spPr>
              <a:xfrm rot="3600000">
                <a:off x="5794974" y="2181029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D663BEB1-6A13-244B-9D2D-A7833A43FB1E}"/>
                </a:ext>
              </a:extLst>
            </p:cNvPr>
            <p:cNvGrpSpPr/>
            <p:nvPr/>
          </p:nvGrpSpPr>
          <p:grpSpPr>
            <a:xfrm rot="7200000">
              <a:off x="5793183" y="2181158"/>
              <a:ext cx="1268888" cy="1272044"/>
              <a:chOff x="5794973" y="2178324"/>
              <a:chExt cx="1268888" cy="1272044"/>
            </a:xfrm>
          </p:grpSpPr>
          <p:sp>
            <p:nvSpPr>
              <p:cNvPr id="48" name="空心弧 47">
                <a:extLst>
                  <a:ext uri="{FF2B5EF4-FFF2-40B4-BE49-F238E27FC236}">
                    <a16:creationId xmlns:a16="http://schemas.microsoft.com/office/drawing/2014/main" id="{95451E1E-05FE-8E40-A851-7D3FBA668F21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空心弧 49">
                <a:extLst>
                  <a:ext uri="{FF2B5EF4-FFF2-40B4-BE49-F238E27FC236}">
                    <a16:creationId xmlns:a16="http://schemas.microsoft.com/office/drawing/2014/main" id="{E7E4DBE5-B3BB-DE47-8F0F-3A22CA7BE278}"/>
                  </a:ext>
                </a:extLst>
              </p:cNvPr>
              <p:cNvSpPr/>
              <p:nvPr/>
            </p:nvSpPr>
            <p:spPr>
              <a:xfrm rot="1800000">
                <a:off x="5794973" y="2181481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空心弧 51">
                <a:extLst>
                  <a:ext uri="{FF2B5EF4-FFF2-40B4-BE49-F238E27FC236}">
                    <a16:creationId xmlns:a16="http://schemas.microsoft.com/office/drawing/2014/main" id="{CD70D404-917C-0B47-ACB2-13FAD8DB61A3}"/>
                  </a:ext>
                </a:extLst>
              </p:cNvPr>
              <p:cNvSpPr/>
              <p:nvPr/>
            </p:nvSpPr>
            <p:spPr>
              <a:xfrm rot="3600000">
                <a:off x="5794974" y="2178324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空心弧 52">
                <a:extLst>
                  <a:ext uri="{FF2B5EF4-FFF2-40B4-BE49-F238E27FC236}">
                    <a16:creationId xmlns:a16="http://schemas.microsoft.com/office/drawing/2014/main" id="{CE510148-B5AA-2441-B0AB-7B782FDC2433}"/>
                  </a:ext>
                </a:extLst>
              </p:cNvPr>
              <p:cNvSpPr/>
              <p:nvPr/>
            </p:nvSpPr>
            <p:spPr>
              <a:xfrm rot="3600000">
                <a:off x="5794974" y="2181029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62" name="直线箭头连接符 61">
            <a:extLst>
              <a:ext uri="{FF2B5EF4-FFF2-40B4-BE49-F238E27FC236}">
                <a16:creationId xmlns:a16="http://schemas.microsoft.com/office/drawing/2014/main" id="{AC5E5DCD-B9E2-0C4D-92F4-C1AE463A2E93}"/>
              </a:ext>
            </a:extLst>
          </p:cNvPr>
          <p:cNvCxnSpPr>
            <a:cxnSpLocks/>
          </p:cNvCxnSpPr>
          <p:nvPr/>
        </p:nvCxnSpPr>
        <p:spPr>
          <a:xfrm>
            <a:off x="3905495" y="3402622"/>
            <a:ext cx="150574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>
            <a:extLst>
              <a:ext uri="{FF2B5EF4-FFF2-40B4-BE49-F238E27FC236}">
                <a16:creationId xmlns:a16="http://schemas.microsoft.com/office/drawing/2014/main" id="{E8D7DF0D-5230-3A43-BEFA-F783C828B1A8}"/>
              </a:ext>
            </a:extLst>
          </p:cNvPr>
          <p:cNvSpPr/>
          <p:nvPr/>
        </p:nvSpPr>
        <p:spPr>
          <a:xfrm>
            <a:off x="5544024" y="3263885"/>
            <a:ext cx="251697" cy="251697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E1EA49C9-6C5F-6F43-B29A-2165327690F5}"/>
              </a:ext>
            </a:extLst>
          </p:cNvPr>
          <p:cNvSpPr/>
          <p:nvPr/>
        </p:nvSpPr>
        <p:spPr>
          <a:xfrm>
            <a:off x="5795721" y="3263885"/>
            <a:ext cx="251697" cy="251697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644B540C-B655-F641-9D39-DEB26914743A}"/>
              </a:ext>
            </a:extLst>
          </p:cNvPr>
          <p:cNvSpPr/>
          <p:nvPr/>
        </p:nvSpPr>
        <p:spPr>
          <a:xfrm>
            <a:off x="6043973" y="3263885"/>
            <a:ext cx="251697" cy="251697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1E39C403-2A5B-A540-B6E1-FE9E7079ABA5}"/>
              </a:ext>
            </a:extLst>
          </p:cNvPr>
          <p:cNvSpPr/>
          <p:nvPr/>
        </p:nvSpPr>
        <p:spPr>
          <a:xfrm>
            <a:off x="6295670" y="3263885"/>
            <a:ext cx="251697" cy="251697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E8D7DF0D-5230-3A43-BEFA-F783C828B1A8}"/>
              </a:ext>
            </a:extLst>
          </p:cNvPr>
          <p:cNvSpPr/>
          <p:nvPr/>
        </p:nvSpPr>
        <p:spPr>
          <a:xfrm>
            <a:off x="6714734" y="3256068"/>
            <a:ext cx="251697" cy="251697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E1EA49C9-6C5F-6F43-B29A-2165327690F5}"/>
              </a:ext>
            </a:extLst>
          </p:cNvPr>
          <p:cNvSpPr/>
          <p:nvPr/>
        </p:nvSpPr>
        <p:spPr>
          <a:xfrm>
            <a:off x="6966431" y="3256068"/>
            <a:ext cx="251697" cy="251697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644B540C-B655-F641-9D39-DEB26914743A}"/>
              </a:ext>
            </a:extLst>
          </p:cNvPr>
          <p:cNvSpPr/>
          <p:nvPr/>
        </p:nvSpPr>
        <p:spPr>
          <a:xfrm>
            <a:off x="7214683" y="3256068"/>
            <a:ext cx="251697" cy="251697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1E39C403-2A5B-A540-B6E1-FE9E7079ABA5}"/>
              </a:ext>
            </a:extLst>
          </p:cNvPr>
          <p:cNvSpPr/>
          <p:nvPr/>
        </p:nvSpPr>
        <p:spPr>
          <a:xfrm>
            <a:off x="7466380" y="3256068"/>
            <a:ext cx="251697" cy="251697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2" name="文本框 106">
            <a:extLst>
              <a:ext uri="{FF2B5EF4-FFF2-40B4-BE49-F238E27FC236}">
                <a16:creationId xmlns:a16="http://schemas.microsoft.com/office/drawing/2014/main" id="{126B7CD4-612E-0E46-9809-2FCAD59281D3}"/>
              </a:ext>
            </a:extLst>
          </p:cNvPr>
          <p:cNvSpPr txBox="1"/>
          <p:nvPr/>
        </p:nvSpPr>
        <p:spPr>
          <a:xfrm>
            <a:off x="5948126" y="2885943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b="1" dirty="0">
                <a:solidFill>
                  <a:srgbClr val="7030A0"/>
                </a:solidFill>
              </a:rPr>
              <a:t>Bloom</a:t>
            </a:r>
            <a:r>
              <a:rPr kumimoji="1" lang="zh-CN" altLang="en-US" b="1" dirty="0">
                <a:solidFill>
                  <a:srgbClr val="7030A0"/>
                </a:solidFill>
              </a:rPr>
              <a:t> </a:t>
            </a:r>
            <a:r>
              <a:rPr kumimoji="1" lang="en-US" altLang="zh-CN" b="1" dirty="0">
                <a:solidFill>
                  <a:srgbClr val="7030A0"/>
                </a:solidFill>
              </a:rPr>
              <a:t>filters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248D479E-B988-2A49-B161-97005F2B8E52}"/>
              </a:ext>
            </a:extLst>
          </p:cNvPr>
          <p:cNvSpPr/>
          <p:nvPr/>
        </p:nvSpPr>
        <p:spPr>
          <a:xfrm>
            <a:off x="6785357" y="4462267"/>
            <a:ext cx="286217" cy="11098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F9671A71-48AA-F647-8B60-4AE25D20DFA4}"/>
              </a:ext>
            </a:extLst>
          </p:cNvPr>
          <p:cNvSpPr/>
          <p:nvPr/>
        </p:nvSpPr>
        <p:spPr>
          <a:xfrm>
            <a:off x="6499141" y="4462267"/>
            <a:ext cx="286217" cy="11098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3D7658E4-CFFF-E244-B909-C0F6498467D6}"/>
              </a:ext>
            </a:extLst>
          </p:cNvPr>
          <p:cNvSpPr/>
          <p:nvPr/>
        </p:nvSpPr>
        <p:spPr>
          <a:xfrm>
            <a:off x="7071574" y="4462267"/>
            <a:ext cx="286217" cy="11098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0A9B1950-0CDB-AC4E-BEC6-BBF3AF804D76}"/>
              </a:ext>
            </a:extLst>
          </p:cNvPr>
          <p:cNvSpPr/>
          <p:nvPr/>
        </p:nvSpPr>
        <p:spPr>
          <a:xfrm>
            <a:off x="7357791" y="4462267"/>
            <a:ext cx="286217" cy="11098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1B44495B-CC60-1F43-A059-6F308C80B650}"/>
              </a:ext>
            </a:extLst>
          </p:cNvPr>
          <p:cNvSpPr/>
          <p:nvPr/>
        </p:nvSpPr>
        <p:spPr>
          <a:xfrm>
            <a:off x="5642612" y="4462267"/>
            <a:ext cx="286217" cy="11098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E4A490F5-B1E5-F447-8958-E215A15AC2F8}"/>
              </a:ext>
            </a:extLst>
          </p:cNvPr>
          <p:cNvSpPr/>
          <p:nvPr/>
        </p:nvSpPr>
        <p:spPr>
          <a:xfrm>
            <a:off x="5928829" y="4462267"/>
            <a:ext cx="286217" cy="11098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69FFCAB4-CD77-C540-8F61-E1DE909A6BAB}"/>
              </a:ext>
            </a:extLst>
          </p:cNvPr>
          <p:cNvSpPr/>
          <p:nvPr/>
        </p:nvSpPr>
        <p:spPr>
          <a:xfrm>
            <a:off x="6215046" y="4462267"/>
            <a:ext cx="286217" cy="11098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6" name="文本框 2">
            <a:extLst>
              <a:ext uri="{FF2B5EF4-FFF2-40B4-BE49-F238E27FC236}">
                <a16:creationId xmlns:a16="http://schemas.microsoft.com/office/drawing/2014/main" id="{A2CF1125-050D-6741-B056-B2A059E799AD}"/>
              </a:ext>
            </a:extLst>
          </p:cNvPr>
          <p:cNvSpPr txBox="1"/>
          <p:nvPr/>
        </p:nvSpPr>
        <p:spPr>
          <a:xfrm>
            <a:off x="7680625" y="4846483"/>
            <a:ext cx="229847" cy="29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sz="2800" b="1" dirty="0"/>
              <a:t>…</a:t>
            </a:r>
            <a:endParaRPr kumimoji="1" lang="zh-CN" altLang="en-US" sz="2800" b="1" dirty="0"/>
          </a:p>
        </p:txBody>
      </p:sp>
      <p:cxnSp>
        <p:nvCxnSpPr>
          <p:cNvPr id="87" name="直线箭头连接符 86">
            <a:extLst>
              <a:ext uri="{FF2B5EF4-FFF2-40B4-BE49-F238E27FC236}">
                <a16:creationId xmlns:a16="http://schemas.microsoft.com/office/drawing/2014/main" id="{21F6EE76-C2B5-CE42-987A-12EE59A4C44F}"/>
              </a:ext>
            </a:extLst>
          </p:cNvPr>
          <p:cNvCxnSpPr>
            <a:cxnSpLocks/>
          </p:cNvCxnSpPr>
          <p:nvPr/>
        </p:nvCxnSpPr>
        <p:spPr>
          <a:xfrm>
            <a:off x="6682562" y="3628499"/>
            <a:ext cx="0" cy="7197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线箭头连接符 87">
            <a:extLst>
              <a:ext uri="{FF2B5EF4-FFF2-40B4-BE49-F238E27FC236}">
                <a16:creationId xmlns:a16="http://schemas.microsoft.com/office/drawing/2014/main" id="{61A37443-A783-9A43-AD7D-F6CDAB41659D}"/>
              </a:ext>
            </a:extLst>
          </p:cNvPr>
          <p:cNvCxnSpPr>
            <a:cxnSpLocks/>
          </p:cNvCxnSpPr>
          <p:nvPr/>
        </p:nvCxnSpPr>
        <p:spPr>
          <a:xfrm>
            <a:off x="7910472" y="3402622"/>
            <a:ext cx="150574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线箭头连接符 88">
            <a:extLst>
              <a:ext uri="{FF2B5EF4-FFF2-40B4-BE49-F238E27FC236}">
                <a16:creationId xmlns:a16="http://schemas.microsoft.com/office/drawing/2014/main" id="{965E6FA0-693F-984E-8DCC-136AC13BEF2C}"/>
              </a:ext>
            </a:extLst>
          </p:cNvPr>
          <p:cNvCxnSpPr>
            <a:cxnSpLocks/>
          </p:cNvCxnSpPr>
          <p:nvPr/>
        </p:nvCxnSpPr>
        <p:spPr>
          <a:xfrm flipV="1">
            <a:off x="8325919" y="3628499"/>
            <a:ext cx="1206388" cy="15116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框 106">
            <a:extLst>
              <a:ext uri="{FF2B5EF4-FFF2-40B4-BE49-F238E27FC236}">
                <a16:creationId xmlns:a16="http://schemas.microsoft.com/office/drawing/2014/main" id="{F7B12AE5-77AB-F242-BC9F-B26B5FE8B3E8}"/>
              </a:ext>
            </a:extLst>
          </p:cNvPr>
          <p:cNvSpPr txBox="1"/>
          <p:nvPr/>
        </p:nvSpPr>
        <p:spPr>
          <a:xfrm>
            <a:off x="2940840" y="2349165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b="1" dirty="0" err="1">
                <a:solidFill>
                  <a:srgbClr val="7030A0"/>
                </a:solidFill>
              </a:rPr>
              <a:t>Klog</a:t>
            </a:r>
            <a:r>
              <a:rPr kumimoji="1" lang="en-US" altLang="zh-CN" b="1" dirty="0">
                <a:solidFill>
                  <a:srgbClr val="7030A0"/>
                </a:solidFill>
              </a:rPr>
              <a:t> Index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92" name="文本框 106">
            <a:extLst>
              <a:ext uri="{FF2B5EF4-FFF2-40B4-BE49-F238E27FC236}">
                <a16:creationId xmlns:a16="http://schemas.microsoft.com/office/drawing/2014/main" id="{E174CA44-5F49-A347-AFF9-898C544EE958}"/>
              </a:ext>
            </a:extLst>
          </p:cNvPr>
          <p:cNvSpPr txBox="1"/>
          <p:nvPr/>
        </p:nvSpPr>
        <p:spPr>
          <a:xfrm>
            <a:off x="9472000" y="3194112"/>
            <a:ext cx="131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Cache Miss</a:t>
            </a:r>
            <a:endParaRPr kumimoji="1" lang="zh-CN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DF06CA-7DF3-4D2F-82A4-DBB52328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Kangaroo Insert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31EF6-BA6B-417E-96BF-2B7892A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B870E-8FDC-4753-B015-561A8B4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5899" y="6306741"/>
            <a:ext cx="4114800" cy="365125"/>
          </a:xfrm>
        </p:spPr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59BA55-F142-4E66-83A1-70E3D2E6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1E5DCE-CA7D-5245-B02B-1BB1AEF33E26}"/>
              </a:ext>
            </a:extLst>
          </p:cNvPr>
          <p:cNvSpPr/>
          <p:nvPr/>
        </p:nvSpPr>
        <p:spPr>
          <a:xfrm>
            <a:off x="679555" y="4250939"/>
            <a:ext cx="10515600" cy="17188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FC2A3E1-0131-D940-864D-066FB682F6B8}"/>
              </a:ext>
            </a:extLst>
          </p:cNvPr>
          <p:cNvSpPr txBox="1"/>
          <p:nvPr/>
        </p:nvSpPr>
        <p:spPr>
          <a:xfrm>
            <a:off x="693813" y="3905204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DRAM</a:t>
            </a:r>
            <a:endParaRPr kumimoji="1" lang="zh-CN" altLang="en-US" sz="20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A2E996-4A2F-7845-A4B9-F3F5BBCBA096}"/>
              </a:ext>
            </a:extLst>
          </p:cNvPr>
          <p:cNvSpPr txBox="1"/>
          <p:nvPr/>
        </p:nvSpPr>
        <p:spPr>
          <a:xfrm>
            <a:off x="700133" y="4191898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Flash</a:t>
            </a:r>
            <a:endParaRPr kumimoji="1" lang="zh-CN" altLang="en-US" sz="2000" b="1" dirty="0"/>
          </a:p>
        </p:txBody>
      </p:sp>
      <p:sp>
        <p:nvSpPr>
          <p:cNvPr id="42" name="文本框 44">
            <a:extLst>
              <a:ext uri="{FF2B5EF4-FFF2-40B4-BE49-F238E27FC236}">
                <a16:creationId xmlns:a16="http://schemas.microsoft.com/office/drawing/2014/main" id="{8BD589E1-F710-0D47-8E69-17B409202318}"/>
              </a:ext>
            </a:extLst>
          </p:cNvPr>
          <p:cNvSpPr txBox="1"/>
          <p:nvPr/>
        </p:nvSpPr>
        <p:spPr>
          <a:xfrm>
            <a:off x="4254537" y="559148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pPr algn="ctr"/>
            <a:r>
              <a:rPr kumimoji="1" lang="en-US" altLang="zh-CN" b="1" dirty="0" err="1">
                <a:solidFill>
                  <a:srgbClr val="7030A0"/>
                </a:solidFill>
              </a:rPr>
              <a:t>KLog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1E62C8E-1682-7E47-81B6-29818438156F}"/>
              </a:ext>
            </a:extLst>
          </p:cNvPr>
          <p:cNvSpPr txBox="1"/>
          <p:nvPr/>
        </p:nvSpPr>
        <p:spPr>
          <a:xfrm>
            <a:off x="7333722" y="559882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pPr algn="ctr"/>
            <a:r>
              <a:rPr kumimoji="1" lang="en-US" altLang="zh-CN" b="1" dirty="0" err="1">
                <a:solidFill>
                  <a:srgbClr val="7030A0"/>
                </a:solidFill>
              </a:rPr>
              <a:t>KSet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C239E8C0-B4D6-E449-BB6B-255793BBAAF2}"/>
              </a:ext>
            </a:extLst>
          </p:cNvPr>
          <p:cNvCxnSpPr>
            <a:cxnSpLocks/>
          </p:cNvCxnSpPr>
          <p:nvPr/>
        </p:nvCxnSpPr>
        <p:spPr>
          <a:xfrm>
            <a:off x="2964677" y="3388762"/>
            <a:ext cx="13693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559297B-20AD-414C-AED9-01F6224FA249}"/>
              </a:ext>
            </a:extLst>
          </p:cNvPr>
          <p:cNvGrpSpPr/>
          <p:nvPr/>
        </p:nvGrpSpPr>
        <p:grpSpPr>
          <a:xfrm>
            <a:off x="4406966" y="2735718"/>
            <a:ext cx="459688" cy="1342354"/>
            <a:chOff x="3735970" y="1493797"/>
            <a:chExt cx="677091" cy="1977202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8DD77372-4B61-3D4C-BBEF-6F3C32DCD9EF}"/>
                </a:ext>
              </a:extLst>
            </p:cNvPr>
            <p:cNvSpPr/>
            <p:nvPr/>
          </p:nvSpPr>
          <p:spPr>
            <a:xfrm>
              <a:off x="3735970" y="1493797"/>
              <a:ext cx="677091" cy="330711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D0093DE-291E-4549-A64E-69F6DB04A1CE}"/>
                </a:ext>
              </a:extLst>
            </p:cNvPr>
            <p:cNvSpPr/>
            <p:nvPr/>
          </p:nvSpPr>
          <p:spPr>
            <a:xfrm>
              <a:off x="3735970" y="1822011"/>
              <a:ext cx="677091" cy="330711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AC1E4CD-7A01-F549-B091-5A6F93A943CD}"/>
                </a:ext>
              </a:extLst>
            </p:cNvPr>
            <p:cNvSpPr/>
            <p:nvPr/>
          </p:nvSpPr>
          <p:spPr>
            <a:xfrm>
              <a:off x="3735970" y="2150007"/>
              <a:ext cx="677091" cy="330711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338C424-E4E8-3643-8B11-0E1D7587B128}"/>
                </a:ext>
              </a:extLst>
            </p:cNvPr>
            <p:cNvSpPr/>
            <p:nvPr/>
          </p:nvSpPr>
          <p:spPr>
            <a:xfrm>
              <a:off x="3735970" y="2484078"/>
              <a:ext cx="677091" cy="330711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E46CE70-A5C7-7545-ABB4-3FC5C6CEF094}"/>
                </a:ext>
              </a:extLst>
            </p:cNvPr>
            <p:cNvSpPr/>
            <p:nvPr/>
          </p:nvSpPr>
          <p:spPr>
            <a:xfrm>
              <a:off x="3735970" y="2812292"/>
              <a:ext cx="677091" cy="330711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0A1E1F6-5FAB-344C-9961-0D5DB374C2BC}"/>
                </a:ext>
              </a:extLst>
            </p:cNvPr>
            <p:cNvSpPr/>
            <p:nvPr/>
          </p:nvSpPr>
          <p:spPr>
            <a:xfrm>
              <a:off x="3735970" y="3140288"/>
              <a:ext cx="677091" cy="330711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</p:grp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C0BC38FB-8785-B641-AB03-90E5CF67D0E7}"/>
              </a:ext>
            </a:extLst>
          </p:cNvPr>
          <p:cNvCxnSpPr>
            <a:cxnSpLocks/>
            <a:stCxn id="78" idx="2"/>
          </p:cNvCxnSpPr>
          <p:nvPr/>
        </p:nvCxnSpPr>
        <p:spPr>
          <a:xfrm>
            <a:off x="4628998" y="3599693"/>
            <a:ext cx="458572" cy="9379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F6CEC2D-7CAE-8B40-BFF8-7D683CBED6A1}"/>
              </a:ext>
            </a:extLst>
          </p:cNvPr>
          <p:cNvGrpSpPr/>
          <p:nvPr/>
        </p:nvGrpSpPr>
        <p:grpSpPr>
          <a:xfrm>
            <a:off x="4093755" y="4545580"/>
            <a:ext cx="1083843" cy="1087029"/>
            <a:chOff x="5791605" y="2178324"/>
            <a:chExt cx="1275413" cy="1279162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105A6AAA-1C8A-7D4B-830A-C529214869CD}"/>
                </a:ext>
              </a:extLst>
            </p:cNvPr>
            <p:cNvGrpSpPr/>
            <p:nvPr/>
          </p:nvGrpSpPr>
          <p:grpSpPr>
            <a:xfrm>
              <a:off x="5794973" y="2178324"/>
              <a:ext cx="1268888" cy="1272044"/>
              <a:chOff x="5794973" y="2178324"/>
              <a:chExt cx="1268888" cy="1272044"/>
            </a:xfrm>
          </p:grpSpPr>
          <p:sp>
            <p:nvSpPr>
              <p:cNvPr id="58" name="空心弧 57">
                <a:extLst>
                  <a:ext uri="{FF2B5EF4-FFF2-40B4-BE49-F238E27FC236}">
                    <a16:creationId xmlns:a16="http://schemas.microsoft.com/office/drawing/2014/main" id="{F066B157-DEFD-5A4E-9EB0-2E1A4D8349B0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空心弧 58">
                <a:extLst>
                  <a:ext uri="{FF2B5EF4-FFF2-40B4-BE49-F238E27FC236}">
                    <a16:creationId xmlns:a16="http://schemas.microsoft.com/office/drawing/2014/main" id="{5641E487-3FBF-4542-A625-512CD883999F}"/>
                  </a:ext>
                </a:extLst>
              </p:cNvPr>
              <p:cNvSpPr/>
              <p:nvPr/>
            </p:nvSpPr>
            <p:spPr>
              <a:xfrm rot="1800000">
                <a:off x="5794973" y="2181481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空心弧 59">
                <a:extLst>
                  <a:ext uri="{FF2B5EF4-FFF2-40B4-BE49-F238E27FC236}">
                    <a16:creationId xmlns:a16="http://schemas.microsoft.com/office/drawing/2014/main" id="{ECFA1F88-1F61-7F42-A8EB-1E0FA2571670}"/>
                  </a:ext>
                </a:extLst>
              </p:cNvPr>
              <p:cNvSpPr/>
              <p:nvPr/>
            </p:nvSpPr>
            <p:spPr>
              <a:xfrm rot="3600000">
                <a:off x="5794974" y="2178324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空心弧 60">
                <a:extLst>
                  <a:ext uri="{FF2B5EF4-FFF2-40B4-BE49-F238E27FC236}">
                    <a16:creationId xmlns:a16="http://schemas.microsoft.com/office/drawing/2014/main" id="{44B9A8A3-9669-0E4B-8B1D-19C8B9B10C17}"/>
                  </a:ext>
                </a:extLst>
              </p:cNvPr>
              <p:cNvSpPr/>
              <p:nvPr/>
            </p:nvSpPr>
            <p:spPr>
              <a:xfrm rot="3600000">
                <a:off x="5794974" y="2181029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85BACA1E-5C8B-C849-9F86-F7E7A789B84D}"/>
                </a:ext>
              </a:extLst>
            </p:cNvPr>
            <p:cNvGrpSpPr/>
            <p:nvPr/>
          </p:nvGrpSpPr>
          <p:grpSpPr>
            <a:xfrm rot="5400000">
              <a:off x="5796552" y="2187020"/>
              <a:ext cx="1268888" cy="1272044"/>
              <a:chOff x="5794973" y="2178324"/>
              <a:chExt cx="1268888" cy="1272044"/>
            </a:xfrm>
          </p:grpSpPr>
          <p:sp>
            <p:nvSpPr>
              <p:cNvPr id="54" name="空心弧 53">
                <a:extLst>
                  <a:ext uri="{FF2B5EF4-FFF2-40B4-BE49-F238E27FC236}">
                    <a16:creationId xmlns:a16="http://schemas.microsoft.com/office/drawing/2014/main" id="{A3F0BB7F-D627-9647-B38A-985B4B9C79AD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空心弧 54">
                <a:extLst>
                  <a:ext uri="{FF2B5EF4-FFF2-40B4-BE49-F238E27FC236}">
                    <a16:creationId xmlns:a16="http://schemas.microsoft.com/office/drawing/2014/main" id="{B93AA4A2-C13C-924E-AC51-28F6617A0C3D}"/>
                  </a:ext>
                </a:extLst>
              </p:cNvPr>
              <p:cNvSpPr/>
              <p:nvPr/>
            </p:nvSpPr>
            <p:spPr>
              <a:xfrm rot="1800000">
                <a:off x="5794973" y="2181481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空心弧 55">
                <a:extLst>
                  <a:ext uri="{FF2B5EF4-FFF2-40B4-BE49-F238E27FC236}">
                    <a16:creationId xmlns:a16="http://schemas.microsoft.com/office/drawing/2014/main" id="{D15D03B9-E784-1147-BBD3-BDBB19975A85}"/>
                  </a:ext>
                </a:extLst>
              </p:cNvPr>
              <p:cNvSpPr/>
              <p:nvPr/>
            </p:nvSpPr>
            <p:spPr>
              <a:xfrm rot="3600000">
                <a:off x="5794974" y="2178324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空心弧 56">
                <a:extLst>
                  <a:ext uri="{FF2B5EF4-FFF2-40B4-BE49-F238E27FC236}">
                    <a16:creationId xmlns:a16="http://schemas.microsoft.com/office/drawing/2014/main" id="{2FB20C58-76EA-C942-86F1-15C74D039487}"/>
                  </a:ext>
                </a:extLst>
              </p:cNvPr>
              <p:cNvSpPr/>
              <p:nvPr/>
            </p:nvSpPr>
            <p:spPr>
              <a:xfrm rot="3600000">
                <a:off x="5794974" y="2181029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D663BEB1-6A13-244B-9D2D-A7833A43FB1E}"/>
                </a:ext>
              </a:extLst>
            </p:cNvPr>
            <p:cNvGrpSpPr/>
            <p:nvPr/>
          </p:nvGrpSpPr>
          <p:grpSpPr>
            <a:xfrm rot="7200000">
              <a:off x="5793183" y="2181158"/>
              <a:ext cx="1268888" cy="1272044"/>
              <a:chOff x="5794973" y="2178324"/>
              <a:chExt cx="1268888" cy="1272044"/>
            </a:xfrm>
          </p:grpSpPr>
          <p:sp>
            <p:nvSpPr>
              <p:cNvPr id="48" name="空心弧 47">
                <a:extLst>
                  <a:ext uri="{FF2B5EF4-FFF2-40B4-BE49-F238E27FC236}">
                    <a16:creationId xmlns:a16="http://schemas.microsoft.com/office/drawing/2014/main" id="{95451E1E-05FE-8E40-A851-7D3FBA668F21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空心弧 49">
                <a:extLst>
                  <a:ext uri="{FF2B5EF4-FFF2-40B4-BE49-F238E27FC236}">
                    <a16:creationId xmlns:a16="http://schemas.microsoft.com/office/drawing/2014/main" id="{E7E4DBE5-B3BB-DE47-8F0F-3A22CA7BE278}"/>
                  </a:ext>
                </a:extLst>
              </p:cNvPr>
              <p:cNvSpPr/>
              <p:nvPr/>
            </p:nvSpPr>
            <p:spPr>
              <a:xfrm rot="1800000">
                <a:off x="5794973" y="2181481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空心弧 51">
                <a:extLst>
                  <a:ext uri="{FF2B5EF4-FFF2-40B4-BE49-F238E27FC236}">
                    <a16:creationId xmlns:a16="http://schemas.microsoft.com/office/drawing/2014/main" id="{CD70D404-917C-0B47-ACB2-13FAD8DB61A3}"/>
                  </a:ext>
                </a:extLst>
              </p:cNvPr>
              <p:cNvSpPr/>
              <p:nvPr/>
            </p:nvSpPr>
            <p:spPr>
              <a:xfrm rot="3600000">
                <a:off x="5794974" y="2178324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空心弧 52">
                <a:extLst>
                  <a:ext uri="{FF2B5EF4-FFF2-40B4-BE49-F238E27FC236}">
                    <a16:creationId xmlns:a16="http://schemas.microsoft.com/office/drawing/2014/main" id="{CE510148-B5AA-2441-B0AB-7B782FDC2433}"/>
                  </a:ext>
                </a:extLst>
              </p:cNvPr>
              <p:cNvSpPr/>
              <p:nvPr/>
            </p:nvSpPr>
            <p:spPr>
              <a:xfrm rot="3600000">
                <a:off x="5794974" y="2181029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62" name="直线箭头连接符 61">
            <a:extLst>
              <a:ext uri="{FF2B5EF4-FFF2-40B4-BE49-F238E27FC236}">
                <a16:creationId xmlns:a16="http://schemas.microsoft.com/office/drawing/2014/main" id="{AC5E5DCD-B9E2-0C4D-92F4-C1AE463A2E93}"/>
              </a:ext>
            </a:extLst>
          </p:cNvPr>
          <p:cNvCxnSpPr>
            <a:cxnSpLocks/>
          </p:cNvCxnSpPr>
          <p:nvPr/>
        </p:nvCxnSpPr>
        <p:spPr>
          <a:xfrm flipV="1">
            <a:off x="5213632" y="3607872"/>
            <a:ext cx="1963934" cy="9297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>
            <a:extLst>
              <a:ext uri="{FF2B5EF4-FFF2-40B4-BE49-F238E27FC236}">
                <a16:creationId xmlns:a16="http://schemas.microsoft.com/office/drawing/2014/main" id="{E8D7DF0D-5230-3A43-BEFA-F783C828B1A8}"/>
              </a:ext>
            </a:extLst>
          </p:cNvPr>
          <p:cNvSpPr/>
          <p:nvPr/>
        </p:nvSpPr>
        <p:spPr>
          <a:xfrm>
            <a:off x="6621260" y="3263885"/>
            <a:ext cx="251697" cy="251697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E1EA49C9-6C5F-6F43-B29A-2165327690F5}"/>
              </a:ext>
            </a:extLst>
          </p:cNvPr>
          <p:cNvSpPr/>
          <p:nvPr/>
        </p:nvSpPr>
        <p:spPr>
          <a:xfrm>
            <a:off x="6872957" y="3263885"/>
            <a:ext cx="251697" cy="251697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644B540C-B655-F641-9D39-DEB26914743A}"/>
              </a:ext>
            </a:extLst>
          </p:cNvPr>
          <p:cNvSpPr/>
          <p:nvPr/>
        </p:nvSpPr>
        <p:spPr>
          <a:xfrm>
            <a:off x="7121209" y="3263885"/>
            <a:ext cx="251697" cy="251697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1E39C403-2A5B-A540-B6E1-FE9E7079ABA5}"/>
              </a:ext>
            </a:extLst>
          </p:cNvPr>
          <p:cNvSpPr/>
          <p:nvPr/>
        </p:nvSpPr>
        <p:spPr>
          <a:xfrm>
            <a:off x="7372906" y="3263885"/>
            <a:ext cx="251697" cy="251697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E8D7DF0D-5230-3A43-BEFA-F783C828B1A8}"/>
              </a:ext>
            </a:extLst>
          </p:cNvPr>
          <p:cNvSpPr/>
          <p:nvPr/>
        </p:nvSpPr>
        <p:spPr>
          <a:xfrm>
            <a:off x="7791970" y="3256068"/>
            <a:ext cx="251697" cy="251697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E1EA49C9-6C5F-6F43-B29A-2165327690F5}"/>
              </a:ext>
            </a:extLst>
          </p:cNvPr>
          <p:cNvSpPr/>
          <p:nvPr/>
        </p:nvSpPr>
        <p:spPr>
          <a:xfrm>
            <a:off x="8043667" y="3256068"/>
            <a:ext cx="251697" cy="251697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644B540C-B655-F641-9D39-DEB26914743A}"/>
              </a:ext>
            </a:extLst>
          </p:cNvPr>
          <p:cNvSpPr/>
          <p:nvPr/>
        </p:nvSpPr>
        <p:spPr>
          <a:xfrm>
            <a:off x="8291919" y="3256068"/>
            <a:ext cx="251697" cy="251697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1E39C403-2A5B-A540-B6E1-FE9E7079ABA5}"/>
              </a:ext>
            </a:extLst>
          </p:cNvPr>
          <p:cNvSpPr/>
          <p:nvPr/>
        </p:nvSpPr>
        <p:spPr>
          <a:xfrm>
            <a:off x="8543616" y="3256068"/>
            <a:ext cx="251697" cy="251697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2" name="文本框 106">
            <a:extLst>
              <a:ext uri="{FF2B5EF4-FFF2-40B4-BE49-F238E27FC236}">
                <a16:creationId xmlns:a16="http://schemas.microsoft.com/office/drawing/2014/main" id="{126B7CD4-612E-0E46-9809-2FCAD59281D3}"/>
              </a:ext>
            </a:extLst>
          </p:cNvPr>
          <p:cNvSpPr txBox="1"/>
          <p:nvPr/>
        </p:nvSpPr>
        <p:spPr>
          <a:xfrm>
            <a:off x="7025362" y="2885943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b="1" dirty="0">
                <a:solidFill>
                  <a:srgbClr val="7030A0"/>
                </a:solidFill>
              </a:rPr>
              <a:t>Bloom</a:t>
            </a:r>
            <a:r>
              <a:rPr kumimoji="1" lang="zh-CN" altLang="en-US" b="1" dirty="0">
                <a:solidFill>
                  <a:srgbClr val="7030A0"/>
                </a:solidFill>
              </a:rPr>
              <a:t> </a:t>
            </a:r>
            <a:r>
              <a:rPr kumimoji="1" lang="en-US" altLang="zh-CN" b="1" dirty="0">
                <a:solidFill>
                  <a:srgbClr val="7030A0"/>
                </a:solidFill>
              </a:rPr>
              <a:t>filters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248D479E-B988-2A49-B161-97005F2B8E52}"/>
              </a:ext>
            </a:extLst>
          </p:cNvPr>
          <p:cNvSpPr/>
          <p:nvPr/>
        </p:nvSpPr>
        <p:spPr>
          <a:xfrm>
            <a:off x="7862593" y="4462267"/>
            <a:ext cx="286217" cy="11098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F9671A71-48AA-F647-8B60-4AE25D20DFA4}"/>
              </a:ext>
            </a:extLst>
          </p:cNvPr>
          <p:cNvSpPr/>
          <p:nvPr/>
        </p:nvSpPr>
        <p:spPr>
          <a:xfrm>
            <a:off x="7576377" y="4462267"/>
            <a:ext cx="286217" cy="11098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3D7658E4-CFFF-E244-B909-C0F6498467D6}"/>
              </a:ext>
            </a:extLst>
          </p:cNvPr>
          <p:cNvSpPr/>
          <p:nvPr/>
        </p:nvSpPr>
        <p:spPr>
          <a:xfrm>
            <a:off x="8148810" y="4462267"/>
            <a:ext cx="286217" cy="11098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0A9B1950-0CDB-AC4E-BEC6-BBF3AF804D76}"/>
              </a:ext>
            </a:extLst>
          </p:cNvPr>
          <p:cNvSpPr/>
          <p:nvPr/>
        </p:nvSpPr>
        <p:spPr>
          <a:xfrm>
            <a:off x="8435027" y="4462267"/>
            <a:ext cx="286217" cy="11098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1B44495B-CC60-1F43-A059-6F308C80B650}"/>
              </a:ext>
            </a:extLst>
          </p:cNvPr>
          <p:cNvSpPr/>
          <p:nvPr/>
        </p:nvSpPr>
        <p:spPr>
          <a:xfrm>
            <a:off x="6719848" y="4462267"/>
            <a:ext cx="286217" cy="11098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E4A490F5-B1E5-F447-8958-E215A15AC2F8}"/>
              </a:ext>
            </a:extLst>
          </p:cNvPr>
          <p:cNvSpPr/>
          <p:nvPr/>
        </p:nvSpPr>
        <p:spPr>
          <a:xfrm>
            <a:off x="7006065" y="4462267"/>
            <a:ext cx="286217" cy="11098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69FFCAB4-CD77-C540-8F61-E1DE909A6BAB}"/>
              </a:ext>
            </a:extLst>
          </p:cNvPr>
          <p:cNvSpPr/>
          <p:nvPr/>
        </p:nvSpPr>
        <p:spPr>
          <a:xfrm>
            <a:off x="7292282" y="4462267"/>
            <a:ext cx="286217" cy="11098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6" name="文本框 2">
            <a:extLst>
              <a:ext uri="{FF2B5EF4-FFF2-40B4-BE49-F238E27FC236}">
                <a16:creationId xmlns:a16="http://schemas.microsoft.com/office/drawing/2014/main" id="{A2CF1125-050D-6741-B056-B2A059E799AD}"/>
              </a:ext>
            </a:extLst>
          </p:cNvPr>
          <p:cNvSpPr txBox="1"/>
          <p:nvPr/>
        </p:nvSpPr>
        <p:spPr>
          <a:xfrm>
            <a:off x="8757861" y="4846483"/>
            <a:ext cx="229847" cy="29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sz="2800" b="1" dirty="0"/>
              <a:t>…</a:t>
            </a:r>
            <a:endParaRPr kumimoji="1" lang="zh-CN" altLang="en-US" sz="2800" b="1" dirty="0"/>
          </a:p>
        </p:txBody>
      </p:sp>
      <p:cxnSp>
        <p:nvCxnSpPr>
          <p:cNvPr id="87" name="直线箭头连接符 86">
            <a:extLst>
              <a:ext uri="{FF2B5EF4-FFF2-40B4-BE49-F238E27FC236}">
                <a16:creationId xmlns:a16="http://schemas.microsoft.com/office/drawing/2014/main" id="{21F6EE76-C2B5-CE42-987A-12EE59A4C44F}"/>
              </a:ext>
            </a:extLst>
          </p:cNvPr>
          <p:cNvCxnSpPr>
            <a:cxnSpLocks/>
          </p:cNvCxnSpPr>
          <p:nvPr/>
        </p:nvCxnSpPr>
        <p:spPr>
          <a:xfrm>
            <a:off x="7759798" y="3628499"/>
            <a:ext cx="0" cy="7197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框 106">
            <a:extLst>
              <a:ext uri="{FF2B5EF4-FFF2-40B4-BE49-F238E27FC236}">
                <a16:creationId xmlns:a16="http://schemas.microsoft.com/office/drawing/2014/main" id="{F7B12AE5-77AB-F242-BC9F-B26B5FE8B3E8}"/>
              </a:ext>
            </a:extLst>
          </p:cNvPr>
          <p:cNvSpPr txBox="1"/>
          <p:nvPr/>
        </p:nvSpPr>
        <p:spPr>
          <a:xfrm>
            <a:off x="4286521" y="2360927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b="1" dirty="0" err="1">
                <a:solidFill>
                  <a:srgbClr val="7030A0"/>
                </a:solidFill>
              </a:rPr>
              <a:t>Klog</a:t>
            </a:r>
            <a:r>
              <a:rPr kumimoji="1" lang="en-US" altLang="zh-CN" b="1" dirty="0">
                <a:solidFill>
                  <a:srgbClr val="7030A0"/>
                </a:solidFill>
              </a:rPr>
              <a:t> Index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76" name="图形 75" descr="垃圾">
            <a:extLst>
              <a:ext uri="{FF2B5EF4-FFF2-40B4-BE49-F238E27FC236}">
                <a16:creationId xmlns:a16="http://schemas.microsoft.com/office/drawing/2014/main" id="{205C1D0E-480F-EE4E-890F-E3DAFECE6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4450" y="2421468"/>
            <a:ext cx="464475" cy="464475"/>
          </a:xfrm>
          <a:prstGeom prst="rect">
            <a:avLst/>
          </a:prstGeom>
        </p:spPr>
      </p:pic>
      <p:sp>
        <p:nvSpPr>
          <p:cNvPr id="77" name="任意形状 76">
            <a:extLst>
              <a:ext uri="{FF2B5EF4-FFF2-40B4-BE49-F238E27FC236}">
                <a16:creationId xmlns:a16="http://schemas.microsoft.com/office/drawing/2014/main" id="{3820A660-D845-8D4D-A283-CB67888ACF35}"/>
              </a:ext>
            </a:extLst>
          </p:cNvPr>
          <p:cNvSpPr/>
          <p:nvPr/>
        </p:nvSpPr>
        <p:spPr>
          <a:xfrm>
            <a:off x="2954292" y="2885943"/>
            <a:ext cx="1112520" cy="506479"/>
          </a:xfrm>
          <a:custGeom>
            <a:avLst/>
            <a:gdLst>
              <a:gd name="connsiteX0" fmla="*/ 0 w 1112520"/>
              <a:gd name="connsiteY0" fmla="*/ 472440 h 506479"/>
              <a:gd name="connsiteX1" fmla="*/ 746760 w 1112520"/>
              <a:gd name="connsiteY1" fmla="*/ 457200 h 506479"/>
              <a:gd name="connsiteX2" fmla="*/ 1112520 w 1112520"/>
              <a:gd name="connsiteY2" fmla="*/ 0 h 50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6479">
                <a:moveTo>
                  <a:pt x="0" y="472440"/>
                </a:moveTo>
                <a:cubicBezTo>
                  <a:pt x="280670" y="504190"/>
                  <a:pt x="561340" y="535940"/>
                  <a:pt x="746760" y="457200"/>
                </a:cubicBezTo>
                <a:cubicBezTo>
                  <a:pt x="932180" y="378460"/>
                  <a:pt x="1022350" y="189230"/>
                  <a:pt x="1112520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3345CF92-A465-3A48-B167-B70310B40A84}"/>
              </a:ext>
            </a:extLst>
          </p:cNvPr>
          <p:cNvSpPr/>
          <p:nvPr/>
        </p:nvSpPr>
        <p:spPr>
          <a:xfrm>
            <a:off x="4450755" y="3432801"/>
            <a:ext cx="356486" cy="166892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2F7B1366-6A31-C34D-97B6-AC7AF8221D45}"/>
              </a:ext>
            </a:extLst>
          </p:cNvPr>
          <p:cNvSpPr/>
          <p:nvPr/>
        </p:nvSpPr>
        <p:spPr>
          <a:xfrm>
            <a:off x="4927081" y="4609873"/>
            <a:ext cx="252124" cy="157746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C89C58B5-86FF-3949-8735-BBED6CACABFC}"/>
              </a:ext>
            </a:extLst>
          </p:cNvPr>
          <p:cNvSpPr/>
          <p:nvPr/>
        </p:nvSpPr>
        <p:spPr>
          <a:xfrm>
            <a:off x="5053143" y="4537617"/>
            <a:ext cx="252124" cy="157746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E5AE1914-9C36-604B-908E-352437EB0FFB}"/>
              </a:ext>
            </a:extLst>
          </p:cNvPr>
          <p:cNvSpPr/>
          <p:nvPr/>
        </p:nvSpPr>
        <p:spPr>
          <a:xfrm>
            <a:off x="5087570" y="5155995"/>
            <a:ext cx="252124" cy="157746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30" name="任意形状 29">
            <a:extLst>
              <a:ext uri="{FF2B5EF4-FFF2-40B4-BE49-F238E27FC236}">
                <a16:creationId xmlns:a16="http://schemas.microsoft.com/office/drawing/2014/main" id="{158222BE-50AC-C146-95DD-29362C4D8863}"/>
              </a:ext>
            </a:extLst>
          </p:cNvPr>
          <p:cNvSpPr/>
          <p:nvPr/>
        </p:nvSpPr>
        <p:spPr>
          <a:xfrm>
            <a:off x="5348611" y="3745282"/>
            <a:ext cx="1528176" cy="1427967"/>
          </a:xfrm>
          <a:custGeom>
            <a:avLst/>
            <a:gdLst>
              <a:gd name="connsiteX0" fmla="*/ 0 w 1528176"/>
              <a:gd name="connsiteY0" fmla="*/ 1427967 h 1427967"/>
              <a:gd name="connsiteX1" fmla="*/ 576198 w 1528176"/>
              <a:gd name="connsiteY1" fmla="*/ 588724 h 1427967"/>
              <a:gd name="connsiteX2" fmla="*/ 1528176 w 1528176"/>
              <a:gd name="connsiteY2" fmla="*/ 0 h 142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176" h="1427967">
                <a:moveTo>
                  <a:pt x="0" y="1427967"/>
                </a:moveTo>
                <a:cubicBezTo>
                  <a:pt x="160751" y="1127342"/>
                  <a:pt x="321502" y="826718"/>
                  <a:pt x="576198" y="588724"/>
                </a:cubicBezTo>
                <a:cubicBezTo>
                  <a:pt x="830894" y="350730"/>
                  <a:pt x="1179535" y="175365"/>
                  <a:pt x="1528176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3" name="图形 92" descr="垃圾">
            <a:extLst>
              <a:ext uri="{FF2B5EF4-FFF2-40B4-BE49-F238E27FC236}">
                <a16:creationId xmlns:a16="http://schemas.microsoft.com/office/drawing/2014/main" id="{6DEC7DAA-F6D7-0643-B542-9CACC1EA7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3310" y="2811579"/>
            <a:ext cx="464475" cy="464475"/>
          </a:xfrm>
          <a:prstGeom prst="rect">
            <a:avLst/>
          </a:prstGeom>
        </p:spPr>
      </p:pic>
      <p:sp>
        <p:nvSpPr>
          <p:cNvPr id="31" name="任意形状 30">
            <a:extLst>
              <a:ext uri="{FF2B5EF4-FFF2-40B4-BE49-F238E27FC236}">
                <a16:creationId xmlns:a16="http://schemas.microsoft.com/office/drawing/2014/main" id="{5E83DF88-53E4-EE4F-9E77-DA977C79DCB4}"/>
              </a:ext>
            </a:extLst>
          </p:cNvPr>
          <p:cNvSpPr/>
          <p:nvPr/>
        </p:nvSpPr>
        <p:spPr>
          <a:xfrm>
            <a:off x="5198299" y="3306871"/>
            <a:ext cx="1027134" cy="1215025"/>
          </a:xfrm>
          <a:custGeom>
            <a:avLst/>
            <a:gdLst>
              <a:gd name="connsiteX0" fmla="*/ 0 w 1027134"/>
              <a:gd name="connsiteY0" fmla="*/ 1215025 h 1215025"/>
              <a:gd name="connsiteX1" fmla="*/ 764088 w 1027134"/>
              <a:gd name="connsiteY1" fmla="*/ 801666 h 1215025"/>
              <a:gd name="connsiteX2" fmla="*/ 1027134 w 1027134"/>
              <a:gd name="connsiteY2" fmla="*/ 0 h 121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134" h="1215025">
                <a:moveTo>
                  <a:pt x="0" y="1215025"/>
                </a:moveTo>
                <a:cubicBezTo>
                  <a:pt x="296449" y="1109597"/>
                  <a:pt x="592899" y="1004170"/>
                  <a:pt x="764088" y="801666"/>
                </a:cubicBezTo>
                <a:cubicBezTo>
                  <a:pt x="935277" y="599162"/>
                  <a:pt x="981205" y="299581"/>
                  <a:pt x="1027134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F2B868A7-38E9-D34E-9D25-0693F4CAC4AF}"/>
              </a:ext>
            </a:extLst>
          </p:cNvPr>
          <p:cNvSpPr/>
          <p:nvPr/>
        </p:nvSpPr>
        <p:spPr>
          <a:xfrm>
            <a:off x="7596446" y="5354645"/>
            <a:ext cx="252124" cy="157746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BD6F977E-A132-7349-94EE-F732FCB00D42}"/>
              </a:ext>
            </a:extLst>
          </p:cNvPr>
          <p:cNvSpPr/>
          <p:nvPr/>
        </p:nvSpPr>
        <p:spPr>
          <a:xfrm>
            <a:off x="7592275" y="5148364"/>
            <a:ext cx="252124" cy="157746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18E39FB1-70BC-E443-9D44-D04E40715124}"/>
              </a:ext>
            </a:extLst>
          </p:cNvPr>
          <p:cNvSpPr/>
          <p:nvPr/>
        </p:nvSpPr>
        <p:spPr>
          <a:xfrm>
            <a:off x="7597449" y="4937637"/>
            <a:ext cx="252124" cy="157746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511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0" grpId="0" animBg="1"/>
      <p:bldP spid="30" grpId="0" animBg="1"/>
      <p:bldP spid="31" grpId="0" animBg="1"/>
      <p:bldP spid="94" grpId="0" animBg="1"/>
      <p:bldP spid="95" grpId="0" animBg="1"/>
      <p:bldP spid="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 91">
            <a:extLst>
              <a:ext uri="{FF2B5EF4-FFF2-40B4-BE49-F238E27FC236}">
                <a16:creationId xmlns:a16="http://schemas.microsoft.com/office/drawing/2014/main" id="{D589ED0B-27B3-3A4F-B08F-246540A9C1D2}"/>
              </a:ext>
            </a:extLst>
          </p:cNvPr>
          <p:cNvSpPr/>
          <p:nvPr/>
        </p:nvSpPr>
        <p:spPr>
          <a:xfrm>
            <a:off x="4735992" y="1610662"/>
            <a:ext cx="2268255" cy="4038316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A86C89E3-8E33-1E4A-9EFA-5344DE5D0CF9}"/>
              </a:ext>
            </a:extLst>
          </p:cNvPr>
          <p:cNvSpPr/>
          <p:nvPr/>
        </p:nvSpPr>
        <p:spPr>
          <a:xfrm>
            <a:off x="4652792" y="1711687"/>
            <a:ext cx="2268255" cy="4038316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D589ED0B-27B3-3A4F-B08F-246540A9C1D2}"/>
              </a:ext>
            </a:extLst>
          </p:cNvPr>
          <p:cNvSpPr/>
          <p:nvPr/>
        </p:nvSpPr>
        <p:spPr>
          <a:xfrm>
            <a:off x="4565965" y="1829087"/>
            <a:ext cx="2268255" cy="4038316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1E5DCE-CA7D-5245-B02B-1BB1AEF33E26}"/>
              </a:ext>
            </a:extLst>
          </p:cNvPr>
          <p:cNvSpPr/>
          <p:nvPr/>
        </p:nvSpPr>
        <p:spPr>
          <a:xfrm>
            <a:off x="679555" y="4250939"/>
            <a:ext cx="10515600" cy="1718858"/>
          </a:xfrm>
          <a:prstGeom prst="rect">
            <a:avLst/>
          </a:prstGeom>
          <a:solidFill>
            <a:schemeClr val="bg1">
              <a:lumMod val="85000"/>
              <a:alpha val="6030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FDF06CA-7DF3-4D2F-82A4-DBB52328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KLog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31EF6-BA6B-417E-96BF-2B7892A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B870E-8FDC-4753-B015-561A8B4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5899" y="6306741"/>
            <a:ext cx="4114800" cy="365125"/>
          </a:xfrm>
        </p:spPr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59BA55-F142-4E66-83A1-70E3D2E6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FC2A3E1-0131-D940-864D-066FB682F6B8}"/>
              </a:ext>
            </a:extLst>
          </p:cNvPr>
          <p:cNvSpPr txBox="1"/>
          <p:nvPr/>
        </p:nvSpPr>
        <p:spPr>
          <a:xfrm>
            <a:off x="693813" y="3905204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DRAM</a:t>
            </a:r>
            <a:endParaRPr kumimoji="1" lang="zh-CN" altLang="en-US" sz="20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A2E996-4A2F-7845-A4B9-F3F5BBCBA096}"/>
              </a:ext>
            </a:extLst>
          </p:cNvPr>
          <p:cNvSpPr txBox="1"/>
          <p:nvPr/>
        </p:nvSpPr>
        <p:spPr>
          <a:xfrm>
            <a:off x="700133" y="4191898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Flash</a:t>
            </a:r>
            <a:endParaRPr kumimoji="1" lang="zh-CN" altLang="en-US" sz="2000" b="1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DD77372-4B61-3D4C-BBEF-6F3C32DCD9EF}"/>
              </a:ext>
            </a:extLst>
          </p:cNvPr>
          <p:cNvSpPr/>
          <p:nvPr/>
        </p:nvSpPr>
        <p:spPr>
          <a:xfrm>
            <a:off x="4875742" y="2582880"/>
            <a:ext cx="1762885" cy="131555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F6CEC2D-7CAE-8B40-BFF8-7D683CBED6A1}"/>
              </a:ext>
            </a:extLst>
          </p:cNvPr>
          <p:cNvGrpSpPr/>
          <p:nvPr/>
        </p:nvGrpSpPr>
        <p:grpSpPr>
          <a:xfrm>
            <a:off x="5079453" y="4507726"/>
            <a:ext cx="1083843" cy="1087029"/>
            <a:chOff x="5791605" y="2178324"/>
            <a:chExt cx="1275413" cy="1279162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105A6AAA-1C8A-7D4B-830A-C529214869CD}"/>
                </a:ext>
              </a:extLst>
            </p:cNvPr>
            <p:cNvGrpSpPr/>
            <p:nvPr/>
          </p:nvGrpSpPr>
          <p:grpSpPr>
            <a:xfrm>
              <a:off x="5794973" y="2178324"/>
              <a:ext cx="1268888" cy="1272044"/>
              <a:chOff x="5794973" y="2178324"/>
              <a:chExt cx="1268888" cy="1272044"/>
            </a:xfrm>
          </p:grpSpPr>
          <p:sp>
            <p:nvSpPr>
              <p:cNvPr id="58" name="空心弧 57">
                <a:extLst>
                  <a:ext uri="{FF2B5EF4-FFF2-40B4-BE49-F238E27FC236}">
                    <a16:creationId xmlns:a16="http://schemas.microsoft.com/office/drawing/2014/main" id="{F066B157-DEFD-5A4E-9EB0-2E1A4D8349B0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空心弧 58">
                <a:extLst>
                  <a:ext uri="{FF2B5EF4-FFF2-40B4-BE49-F238E27FC236}">
                    <a16:creationId xmlns:a16="http://schemas.microsoft.com/office/drawing/2014/main" id="{5641E487-3FBF-4542-A625-512CD883999F}"/>
                  </a:ext>
                </a:extLst>
              </p:cNvPr>
              <p:cNvSpPr/>
              <p:nvPr/>
            </p:nvSpPr>
            <p:spPr>
              <a:xfrm rot="1800000">
                <a:off x="5794973" y="2181481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空心弧 59">
                <a:extLst>
                  <a:ext uri="{FF2B5EF4-FFF2-40B4-BE49-F238E27FC236}">
                    <a16:creationId xmlns:a16="http://schemas.microsoft.com/office/drawing/2014/main" id="{ECFA1F88-1F61-7F42-A8EB-1E0FA2571670}"/>
                  </a:ext>
                </a:extLst>
              </p:cNvPr>
              <p:cNvSpPr/>
              <p:nvPr/>
            </p:nvSpPr>
            <p:spPr>
              <a:xfrm rot="3600000">
                <a:off x="5794974" y="2178324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空心弧 60">
                <a:extLst>
                  <a:ext uri="{FF2B5EF4-FFF2-40B4-BE49-F238E27FC236}">
                    <a16:creationId xmlns:a16="http://schemas.microsoft.com/office/drawing/2014/main" id="{44B9A8A3-9669-0E4B-8B1D-19C8B9B10C17}"/>
                  </a:ext>
                </a:extLst>
              </p:cNvPr>
              <p:cNvSpPr/>
              <p:nvPr/>
            </p:nvSpPr>
            <p:spPr>
              <a:xfrm rot="3600000">
                <a:off x="5794974" y="2181029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85BACA1E-5C8B-C849-9F86-F7E7A789B84D}"/>
                </a:ext>
              </a:extLst>
            </p:cNvPr>
            <p:cNvGrpSpPr/>
            <p:nvPr/>
          </p:nvGrpSpPr>
          <p:grpSpPr>
            <a:xfrm rot="5400000">
              <a:off x="5796552" y="2187020"/>
              <a:ext cx="1268888" cy="1272044"/>
              <a:chOff x="5794973" y="2178324"/>
              <a:chExt cx="1268888" cy="1272044"/>
            </a:xfrm>
          </p:grpSpPr>
          <p:sp>
            <p:nvSpPr>
              <p:cNvPr id="54" name="空心弧 53">
                <a:extLst>
                  <a:ext uri="{FF2B5EF4-FFF2-40B4-BE49-F238E27FC236}">
                    <a16:creationId xmlns:a16="http://schemas.microsoft.com/office/drawing/2014/main" id="{A3F0BB7F-D627-9647-B38A-985B4B9C79AD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空心弧 54">
                <a:extLst>
                  <a:ext uri="{FF2B5EF4-FFF2-40B4-BE49-F238E27FC236}">
                    <a16:creationId xmlns:a16="http://schemas.microsoft.com/office/drawing/2014/main" id="{B93AA4A2-C13C-924E-AC51-28F6617A0C3D}"/>
                  </a:ext>
                </a:extLst>
              </p:cNvPr>
              <p:cNvSpPr/>
              <p:nvPr/>
            </p:nvSpPr>
            <p:spPr>
              <a:xfrm rot="1800000">
                <a:off x="5794973" y="2181481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空心弧 55">
                <a:extLst>
                  <a:ext uri="{FF2B5EF4-FFF2-40B4-BE49-F238E27FC236}">
                    <a16:creationId xmlns:a16="http://schemas.microsoft.com/office/drawing/2014/main" id="{D15D03B9-E784-1147-BBD3-BDBB19975A85}"/>
                  </a:ext>
                </a:extLst>
              </p:cNvPr>
              <p:cNvSpPr/>
              <p:nvPr/>
            </p:nvSpPr>
            <p:spPr>
              <a:xfrm rot="3600000">
                <a:off x="5794974" y="2178324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空心弧 56">
                <a:extLst>
                  <a:ext uri="{FF2B5EF4-FFF2-40B4-BE49-F238E27FC236}">
                    <a16:creationId xmlns:a16="http://schemas.microsoft.com/office/drawing/2014/main" id="{2FB20C58-76EA-C942-86F1-15C74D039487}"/>
                  </a:ext>
                </a:extLst>
              </p:cNvPr>
              <p:cNvSpPr/>
              <p:nvPr/>
            </p:nvSpPr>
            <p:spPr>
              <a:xfrm rot="3600000">
                <a:off x="5794974" y="2181029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D663BEB1-6A13-244B-9D2D-A7833A43FB1E}"/>
                </a:ext>
              </a:extLst>
            </p:cNvPr>
            <p:cNvGrpSpPr/>
            <p:nvPr/>
          </p:nvGrpSpPr>
          <p:grpSpPr>
            <a:xfrm rot="7200000">
              <a:off x="5793183" y="2181158"/>
              <a:ext cx="1268888" cy="1272044"/>
              <a:chOff x="5794973" y="2178324"/>
              <a:chExt cx="1268888" cy="1272044"/>
            </a:xfrm>
          </p:grpSpPr>
          <p:sp>
            <p:nvSpPr>
              <p:cNvPr id="48" name="空心弧 47">
                <a:extLst>
                  <a:ext uri="{FF2B5EF4-FFF2-40B4-BE49-F238E27FC236}">
                    <a16:creationId xmlns:a16="http://schemas.microsoft.com/office/drawing/2014/main" id="{95451E1E-05FE-8E40-A851-7D3FBA668F21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空心弧 49">
                <a:extLst>
                  <a:ext uri="{FF2B5EF4-FFF2-40B4-BE49-F238E27FC236}">
                    <a16:creationId xmlns:a16="http://schemas.microsoft.com/office/drawing/2014/main" id="{E7E4DBE5-B3BB-DE47-8F0F-3A22CA7BE278}"/>
                  </a:ext>
                </a:extLst>
              </p:cNvPr>
              <p:cNvSpPr/>
              <p:nvPr/>
            </p:nvSpPr>
            <p:spPr>
              <a:xfrm rot="1800000">
                <a:off x="5794973" y="2181481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空心弧 51">
                <a:extLst>
                  <a:ext uri="{FF2B5EF4-FFF2-40B4-BE49-F238E27FC236}">
                    <a16:creationId xmlns:a16="http://schemas.microsoft.com/office/drawing/2014/main" id="{CD70D404-917C-0B47-ACB2-13FAD8DB61A3}"/>
                  </a:ext>
                </a:extLst>
              </p:cNvPr>
              <p:cNvSpPr/>
              <p:nvPr/>
            </p:nvSpPr>
            <p:spPr>
              <a:xfrm rot="3600000">
                <a:off x="5794974" y="2178324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空心弧 52">
                <a:extLst>
                  <a:ext uri="{FF2B5EF4-FFF2-40B4-BE49-F238E27FC236}">
                    <a16:creationId xmlns:a16="http://schemas.microsoft.com/office/drawing/2014/main" id="{CE510148-B5AA-2441-B0AB-7B782FDC2433}"/>
                  </a:ext>
                </a:extLst>
              </p:cNvPr>
              <p:cNvSpPr/>
              <p:nvPr/>
            </p:nvSpPr>
            <p:spPr>
              <a:xfrm rot="3600000">
                <a:off x="5794974" y="2181029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7" name="矩形 96">
            <a:extLst>
              <a:ext uri="{FF2B5EF4-FFF2-40B4-BE49-F238E27FC236}">
                <a16:creationId xmlns:a16="http://schemas.microsoft.com/office/drawing/2014/main" id="{FC9F3FE6-2E45-E544-8AD4-34F9746D181B}"/>
              </a:ext>
            </a:extLst>
          </p:cNvPr>
          <p:cNvSpPr/>
          <p:nvPr/>
        </p:nvSpPr>
        <p:spPr>
          <a:xfrm>
            <a:off x="4824221" y="2618500"/>
            <a:ext cx="1762885" cy="131555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7E033737-BC4C-5942-92E6-CE4DF42401F6}"/>
              </a:ext>
            </a:extLst>
          </p:cNvPr>
          <p:cNvSpPr/>
          <p:nvPr/>
        </p:nvSpPr>
        <p:spPr>
          <a:xfrm>
            <a:off x="4785096" y="2653871"/>
            <a:ext cx="1762885" cy="131555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D0093DE-291E-4549-A64E-69F6DB04A1CE}"/>
              </a:ext>
            </a:extLst>
          </p:cNvPr>
          <p:cNvSpPr/>
          <p:nvPr/>
        </p:nvSpPr>
        <p:spPr>
          <a:xfrm>
            <a:off x="4952860" y="2796221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AC1E4CD-7A01-F549-B091-5A6F93A943CD}"/>
              </a:ext>
            </a:extLst>
          </p:cNvPr>
          <p:cNvSpPr/>
          <p:nvPr/>
        </p:nvSpPr>
        <p:spPr>
          <a:xfrm>
            <a:off x="5412548" y="2796220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338C424-E4E8-3643-8B11-0E1D7587B128}"/>
              </a:ext>
            </a:extLst>
          </p:cNvPr>
          <p:cNvSpPr/>
          <p:nvPr/>
        </p:nvSpPr>
        <p:spPr>
          <a:xfrm>
            <a:off x="5872236" y="2796219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3FB7F768-D3C3-6A40-9F4F-9CCF3A5FC33F}"/>
              </a:ext>
            </a:extLst>
          </p:cNvPr>
          <p:cNvSpPr/>
          <p:nvPr/>
        </p:nvSpPr>
        <p:spPr>
          <a:xfrm>
            <a:off x="4943165" y="3158100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2C07076D-5B83-4045-9BF8-66BEEBFB3971}"/>
              </a:ext>
            </a:extLst>
          </p:cNvPr>
          <p:cNvSpPr/>
          <p:nvPr/>
        </p:nvSpPr>
        <p:spPr>
          <a:xfrm>
            <a:off x="5402853" y="3158099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9320F703-9A50-9044-A5AA-804BC3081F99}"/>
              </a:ext>
            </a:extLst>
          </p:cNvPr>
          <p:cNvSpPr/>
          <p:nvPr/>
        </p:nvSpPr>
        <p:spPr>
          <a:xfrm>
            <a:off x="5862541" y="3158098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7D0093DE-291E-4549-A64E-69F6DB04A1CE}"/>
              </a:ext>
            </a:extLst>
          </p:cNvPr>
          <p:cNvSpPr/>
          <p:nvPr/>
        </p:nvSpPr>
        <p:spPr>
          <a:xfrm>
            <a:off x="4950248" y="3518219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3AC1E4CD-7A01-F549-B091-5A6F93A943CD}"/>
              </a:ext>
            </a:extLst>
          </p:cNvPr>
          <p:cNvSpPr/>
          <p:nvPr/>
        </p:nvSpPr>
        <p:spPr>
          <a:xfrm>
            <a:off x="5409936" y="3518218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4338C424-E4E8-3643-8B11-0E1D7587B128}"/>
              </a:ext>
            </a:extLst>
          </p:cNvPr>
          <p:cNvSpPr/>
          <p:nvPr/>
        </p:nvSpPr>
        <p:spPr>
          <a:xfrm>
            <a:off x="5869624" y="3518217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C44AE7C-FD43-B244-A564-B43BA50B4D02}"/>
              </a:ext>
            </a:extLst>
          </p:cNvPr>
          <p:cNvSpPr txBox="1"/>
          <p:nvPr/>
        </p:nvSpPr>
        <p:spPr>
          <a:xfrm>
            <a:off x="5832214" y="2768045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/>
              <a:t>next</a:t>
            </a:r>
            <a:endParaRPr kumimoji="1" lang="zh-CN" altLang="en-US" sz="1400" b="1" dirty="0"/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FF46FC60-4854-B549-8040-E8E2E1A2617A}"/>
              </a:ext>
            </a:extLst>
          </p:cNvPr>
          <p:cNvSpPr txBox="1"/>
          <p:nvPr/>
        </p:nvSpPr>
        <p:spPr>
          <a:xfrm>
            <a:off x="5450646" y="2766731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/>
              <a:t>tag</a:t>
            </a:r>
            <a:endParaRPr kumimoji="1" lang="zh-CN" altLang="en-US" sz="1400" b="1" dirty="0"/>
          </a:p>
        </p:txBody>
      </p:sp>
      <p:sp>
        <p:nvSpPr>
          <p:cNvPr id="106" name="文本框 9">
            <a:extLst>
              <a:ext uri="{FF2B5EF4-FFF2-40B4-BE49-F238E27FC236}">
                <a16:creationId xmlns:a16="http://schemas.microsoft.com/office/drawing/2014/main" id="{6C44AE7C-FD43-B244-A564-B43BA50B4D02}"/>
              </a:ext>
            </a:extLst>
          </p:cNvPr>
          <p:cNvSpPr txBox="1"/>
          <p:nvPr/>
        </p:nvSpPr>
        <p:spPr>
          <a:xfrm>
            <a:off x="4885142" y="2765290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sz="1400" b="1" dirty="0"/>
              <a:t>offset</a:t>
            </a:r>
            <a:endParaRPr kumimoji="1" lang="zh-CN" altLang="en-US" sz="1400" b="1" dirty="0"/>
          </a:p>
        </p:txBody>
      </p:sp>
      <p:sp>
        <p:nvSpPr>
          <p:cNvPr id="13" name="任意形状 12">
            <a:extLst>
              <a:ext uri="{FF2B5EF4-FFF2-40B4-BE49-F238E27FC236}">
                <a16:creationId xmlns:a16="http://schemas.microsoft.com/office/drawing/2014/main" id="{ECF2CAAA-166C-1B40-9716-4F0B4B9515AF}"/>
              </a:ext>
            </a:extLst>
          </p:cNvPr>
          <p:cNvSpPr/>
          <p:nvPr/>
        </p:nvSpPr>
        <p:spPr>
          <a:xfrm>
            <a:off x="4686846" y="2903220"/>
            <a:ext cx="1893371" cy="377190"/>
          </a:xfrm>
          <a:custGeom>
            <a:avLst/>
            <a:gdLst>
              <a:gd name="connsiteX0" fmla="*/ 1645374 w 1893371"/>
              <a:gd name="connsiteY0" fmla="*/ 0 h 377190"/>
              <a:gd name="connsiteX1" fmla="*/ 1771104 w 1893371"/>
              <a:gd name="connsiteY1" fmla="*/ 148590 h 377190"/>
              <a:gd name="connsiteX2" fmla="*/ 125184 w 1893371"/>
              <a:gd name="connsiteY2" fmla="*/ 194310 h 377190"/>
              <a:gd name="connsiteX3" fmla="*/ 239484 w 1893371"/>
              <a:gd name="connsiteY3" fmla="*/ 37719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371" h="377190">
                <a:moveTo>
                  <a:pt x="1645374" y="0"/>
                </a:moveTo>
                <a:cubicBezTo>
                  <a:pt x="1834921" y="58102"/>
                  <a:pt x="2024469" y="116205"/>
                  <a:pt x="1771104" y="148590"/>
                </a:cubicBezTo>
                <a:cubicBezTo>
                  <a:pt x="1517739" y="180975"/>
                  <a:pt x="380454" y="156210"/>
                  <a:pt x="125184" y="194310"/>
                </a:cubicBezTo>
                <a:cubicBezTo>
                  <a:pt x="-130086" y="232410"/>
                  <a:pt x="54699" y="304800"/>
                  <a:pt x="239484" y="377190"/>
                </a:cubicBezTo>
              </a:path>
            </a:pathLst>
          </a:custGeom>
          <a:noFill/>
          <a:ln w="158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9" name="任意形状 108">
            <a:extLst>
              <a:ext uri="{FF2B5EF4-FFF2-40B4-BE49-F238E27FC236}">
                <a16:creationId xmlns:a16="http://schemas.microsoft.com/office/drawing/2014/main" id="{97E96E59-32FA-3342-8946-0164A26B75A7}"/>
              </a:ext>
            </a:extLst>
          </p:cNvPr>
          <p:cNvSpPr/>
          <p:nvPr/>
        </p:nvSpPr>
        <p:spPr>
          <a:xfrm>
            <a:off x="4693735" y="3283697"/>
            <a:ext cx="1893371" cy="377190"/>
          </a:xfrm>
          <a:custGeom>
            <a:avLst/>
            <a:gdLst>
              <a:gd name="connsiteX0" fmla="*/ 1645374 w 1893371"/>
              <a:gd name="connsiteY0" fmla="*/ 0 h 377190"/>
              <a:gd name="connsiteX1" fmla="*/ 1771104 w 1893371"/>
              <a:gd name="connsiteY1" fmla="*/ 148590 h 377190"/>
              <a:gd name="connsiteX2" fmla="*/ 125184 w 1893371"/>
              <a:gd name="connsiteY2" fmla="*/ 194310 h 377190"/>
              <a:gd name="connsiteX3" fmla="*/ 239484 w 1893371"/>
              <a:gd name="connsiteY3" fmla="*/ 37719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371" h="377190">
                <a:moveTo>
                  <a:pt x="1645374" y="0"/>
                </a:moveTo>
                <a:cubicBezTo>
                  <a:pt x="1834921" y="58102"/>
                  <a:pt x="2024469" y="116205"/>
                  <a:pt x="1771104" y="148590"/>
                </a:cubicBezTo>
                <a:cubicBezTo>
                  <a:pt x="1517739" y="180975"/>
                  <a:pt x="380454" y="156210"/>
                  <a:pt x="125184" y="194310"/>
                </a:cubicBezTo>
                <a:cubicBezTo>
                  <a:pt x="-130086" y="232410"/>
                  <a:pt x="54699" y="304800"/>
                  <a:pt x="239484" y="377190"/>
                </a:cubicBezTo>
              </a:path>
            </a:pathLst>
          </a:custGeom>
          <a:noFill/>
          <a:ln w="158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2" name="文本框 106">
            <a:extLst>
              <a:ext uri="{FF2B5EF4-FFF2-40B4-BE49-F238E27FC236}">
                <a16:creationId xmlns:a16="http://schemas.microsoft.com/office/drawing/2014/main" id="{F7B12AE5-77AB-F242-BC9F-B26B5FE8B3E8}"/>
              </a:ext>
            </a:extLst>
          </p:cNvPr>
          <p:cNvSpPr txBox="1"/>
          <p:nvPr/>
        </p:nvSpPr>
        <p:spPr>
          <a:xfrm>
            <a:off x="5252568" y="128264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b="1" dirty="0">
                <a:solidFill>
                  <a:srgbClr val="7030A0"/>
                </a:solidFill>
              </a:rPr>
              <a:t>Partitions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13" name="文本框 106">
            <a:extLst>
              <a:ext uri="{FF2B5EF4-FFF2-40B4-BE49-F238E27FC236}">
                <a16:creationId xmlns:a16="http://schemas.microsoft.com/office/drawing/2014/main" id="{0F14216C-0B5D-EC4E-8A6A-23B213C902A8}"/>
              </a:ext>
            </a:extLst>
          </p:cNvPr>
          <p:cNvSpPr txBox="1"/>
          <p:nvPr/>
        </p:nvSpPr>
        <p:spPr>
          <a:xfrm>
            <a:off x="5272761" y="2271195"/>
            <a:ext cx="817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b="1" dirty="0">
                <a:solidFill>
                  <a:srgbClr val="7030A0"/>
                </a:solidFill>
              </a:rPr>
              <a:t>Tables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3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 91">
            <a:extLst>
              <a:ext uri="{FF2B5EF4-FFF2-40B4-BE49-F238E27FC236}">
                <a16:creationId xmlns:a16="http://schemas.microsoft.com/office/drawing/2014/main" id="{D589ED0B-27B3-3A4F-B08F-246540A9C1D2}"/>
              </a:ext>
            </a:extLst>
          </p:cNvPr>
          <p:cNvSpPr/>
          <p:nvPr/>
        </p:nvSpPr>
        <p:spPr>
          <a:xfrm>
            <a:off x="4735992" y="1610662"/>
            <a:ext cx="2268255" cy="4038316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A86C89E3-8E33-1E4A-9EFA-5344DE5D0CF9}"/>
              </a:ext>
            </a:extLst>
          </p:cNvPr>
          <p:cNvSpPr/>
          <p:nvPr/>
        </p:nvSpPr>
        <p:spPr>
          <a:xfrm>
            <a:off x="4652792" y="1711687"/>
            <a:ext cx="2268255" cy="4038316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D589ED0B-27B3-3A4F-B08F-246540A9C1D2}"/>
              </a:ext>
            </a:extLst>
          </p:cNvPr>
          <p:cNvSpPr/>
          <p:nvPr/>
        </p:nvSpPr>
        <p:spPr>
          <a:xfrm>
            <a:off x="4565965" y="1829087"/>
            <a:ext cx="2268255" cy="4038316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1E5DCE-CA7D-5245-B02B-1BB1AEF33E26}"/>
              </a:ext>
            </a:extLst>
          </p:cNvPr>
          <p:cNvSpPr/>
          <p:nvPr/>
        </p:nvSpPr>
        <p:spPr>
          <a:xfrm>
            <a:off x="679555" y="4250939"/>
            <a:ext cx="10515600" cy="1718858"/>
          </a:xfrm>
          <a:prstGeom prst="rect">
            <a:avLst/>
          </a:prstGeom>
          <a:solidFill>
            <a:schemeClr val="bg1">
              <a:lumMod val="85000"/>
              <a:alpha val="6030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FDF06CA-7DF3-4D2F-82A4-DBB52328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Klog</a:t>
            </a:r>
            <a:r>
              <a:rPr lang="en-US" altLang="zh-CN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-lookup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31EF6-BA6B-417E-96BF-2B7892A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B870E-8FDC-4753-B015-561A8B4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5899" y="6306741"/>
            <a:ext cx="4114800" cy="365125"/>
          </a:xfrm>
        </p:spPr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59BA55-F142-4E66-83A1-70E3D2E6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FC2A3E1-0131-D940-864D-066FB682F6B8}"/>
              </a:ext>
            </a:extLst>
          </p:cNvPr>
          <p:cNvSpPr txBox="1"/>
          <p:nvPr/>
        </p:nvSpPr>
        <p:spPr>
          <a:xfrm>
            <a:off x="693813" y="3905204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DRAM</a:t>
            </a:r>
            <a:endParaRPr kumimoji="1" lang="zh-CN" altLang="en-US" sz="20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A2E996-4A2F-7845-A4B9-F3F5BBCBA096}"/>
              </a:ext>
            </a:extLst>
          </p:cNvPr>
          <p:cNvSpPr txBox="1"/>
          <p:nvPr/>
        </p:nvSpPr>
        <p:spPr>
          <a:xfrm>
            <a:off x="700133" y="4191898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Flash</a:t>
            </a:r>
            <a:endParaRPr kumimoji="1" lang="zh-CN" altLang="en-US" sz="2000" b="1" dirty="0"/>
          </a:p>
        </p:txBody>
      </p: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C239E8C0-B4D6-E449-BB6B-255793BBAAF2}"/>
              </a:ext>
            </a:extLst>
          </p:cNvPr>
          <p:cNvCxnSpPr>
            <a:cxnSpLocks/>
          </p:cNvCxnSpPr>
          <p:nvPr/>
        </p:nvCxnSpPr>
        <p:spPr>
          <a:xfrm>
            <a:off x="3415770" y="2919178"/>
            <a:ext cx="13693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AF699B78-AC9F-C34B-949D-9FE503BDAB1D}"/>
              </a:ext>
            </a:extLst>
          </p:cNvPr>
          <p:cNvSpPr txBox="1"/>
          <p:nvPr/>
        </p:nvSpPr>
        <p:spPr>
          <a:xfrm>
            <a:off x="2209800" y="1597301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/>
              <a:t>hash(key)</a:t>
            </a:r>
            <a:endParaRPr kumimoji="1" lang="zh-CN" altLang="en-US" b="1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DD77372-4B61-3D4C-BBEF-6F3C32DCD9EF}"/>
              </a:ext>
            </a:extLst>
          </p:cNvPr>
          <p:cNvSpPr/>
          <p:nvPr/>
        </p:nvSpPr>
        <p:spPr>
          <a:xfrm>
            <a:off x="4875742" y="2582880"/>
            <a:ext cx="1762885" cy="131555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F6CEC2D-7CAE-8B40-BFF8-7D683CBED6A1}"/>
              </a:ext>
            </a:extLst>
          </p:cNvPr>
          <p:cNvGrpSpPr/>
          <p:nvPr/>
        </p:nvGrpSpPr>
        <p:grpSpPr>
          <a:xfrm>
            <a:off x="5079453" y="4507726"/>
            <a:ext cx="1083843" cy="1087029"/>
            <a:chOff x="5791605" y="2178324"/>
            <a:chExt cx="1275413" cy="1279162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105A6AAA-1C8A-7D4B-830A-C529214869CD}"/>
                </a:ext>
              </a:extLst>
            </p:cNvPr>
            <p:cNvGrpSpPr/>
            <p:nvPr/>
          </p:nvGrpSpPr>
          <p:grpSpPr>
            <a:xfrm>
              <a:off x="5794973" y="2178324"/>
              <a:ext cx="1268888" cy="1272044"/>
              <a:chOff x="5794973" y="2178324"/>
              <a:chExt cx="1268888" cy="1272044"/>
            </a:xfrm>
          </p:grpSpPr>
          <p:sp>
            <p:nvSpPr>
              <p:cNvPr id="58" name="空心弧 57">
                <a:extLst>
                  <a:ext uri="{FF2B5EF4-FFF2-40B4-BE49-F238E27FC236}">
                    <a16:creationId xmlns:a16="http://schemas.microsoft.com/office/drawing/2014/main" id="{F066B157-DEFD-5A4E-9EB0-2E1A4D8349B0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空心弧 58">
                <a:extLst>
                  <a:ext uri="{FF2B5EF4-FFF2-40B4-BE49-F238E27FC236}">
                    <a16:creationId xmlns:a16="http://schemas.microsoft.com/office/drawing/2014/main" id="{5641E487-3FBF-4542-A625-512CD883999F}"/>
                  </a:ext>
                </a:extLst>
              </p:cNvPr>
              <p:cNvSpPr/>
              <p:nvPr/>
            </p:nvSpPr>
            <p:spPr>
              <a:xfrm rot="1800000">
                <a:off x="5794973" y="2181481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空心弧 59">
                <a:extLst>
                  <a:ext uri="{FF2B5EF4-FFF2-40B4-BE49-F238E27FC236}">
                    <a16:creationId xmlns:a16="http://schemas.microsoft.com/office/drawing/2014/main" id="{ECFA1F88-1F61-7F42-A8EB-1E0FA2571670}"/>
                  </a:ext>
                </a:extLst>
              </p:cNvPr>
              <p:cNvSpPr/>
              <p:nvPr/>
            </p:nvSpPr>
            <p:spPr>
              <a:xfrm rot="3600000">
                <a:off x="5794974" y="2178324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空心弧 60">
                <a:extLst>
                  <a:ext uri="{FF2B5EF4-FFF2-40B4-BE49-F238E27FC236}">
                    <a16:creationId xmlns:a16="http://schemas.microsoft.com/office/drawing/2014/main" id="{44B9A8A3-9669-0E4B-8B1D-19C8B9B10C17}"/>
                  </a:ext>
                </a:extLst>
              </p:cNvPr>
              <p:cNvSpPr/>
              <p:nvPr/>
            </p:nvSpPr>
            <p:spPr>
              <a:xfrm rot="3600000">
                <a:off x="5794974" y="2181029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85BACA1E-5C8B-C849-9F86-F7E7A789B84D}"/>
                </a:ext>
              </a:extLst>
            </p:cNvPr>
            <p:cNvGrpSpPr/>
            <p:nvPr/>
          </p:nvGrpSpPr>
          <p:grpSpPr>
            <a:xfrm rot="5400000">
              <a:off x="5796552" y="2187020"/>
              <a:ext cx="1268888" cy="1272044"/>
              <a:chOff x="5794973" y="2178324"/>
              <a:chExt cx="1268888" cy="1272044"/>
            </a:xfrm>
          </p:grpSpPr>
          <p:sp>
            <p:nvSpPr>
              <p:cNvPr id="54" name="空心弧 53">
                <a:extLst>
                  <a:ext uri="{FF2B5EF4-FFF2-40B4-BE49-F238E27FC236}">
                    <a16:creationId xmlns:a16="http://schemas.microsoft.com/office/drawing/2014/main" id="{A3F0BB7F-D627-9647-B38A-985B4B9C79AD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空心弧 54">
                <a:extLst>
                  <a:ext uri="{FF2B5EF4-FFF2-40B4-BE49-F238E27FC236}">
                    <a16:creationId xmlns:a16="http://schemas.microsoft.com/office/drawing/2014/main" id="{B93AA4A2-C13C-924E-AC51-28F6617A0C3D}"/>
                  </a:ext>
                </a:extLst>
              </p:cNvPr>
              <p:cNvSpPr/>
              <p:nvPr/>
            </p:nvSpPr>
            <p:spPr>
              <a:xfrm rot="1800000">
                <a:off x="5794973" y="2181481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空心弧 55">
                <a:extLst>
                  <a:ext uri="{FF2B5EF4-FFF2-40B4-BE49-F238E27FC236}">
                    <a16:creationId xmlns:a16="http://schemas.microsoft.com/office/drawing/2014/main" id="{D15D03B9-E784-1147-BBD3-BDBB19975A85}"/>
                  </a:ext>
                </a:extLst>
              </p:cNvPr>
              <p:cNvSpPr/>
              <p:nvPr/>
            </p:nvSpPr>
            <p:spPr>
              <a:xfrm rot="3600000">
                <a:off x="5794974" y="2178324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空心弧 56">
                <a:extLst>
                  <a:ext uri="{FF2B5EF4-FFF2-40B4-BE49-F238E27FC236}">
                    <a16:creationId xmlns:a16="http://schemas.microsoft.com/office/drawing/2014/main" id="{2FB20C58-76EA-C942-86F1-15C74D039487}"/>
                  </a:ext>
                </a:extLst>
              </p:cNvPr>
              <p:cNvSpPr/>
              <p:nvPr/>
            </p:nvSpPr>
            <p:spPr>
              <a:xfrm rot="3600000">
                <a:off x="5794974" y="2181029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D663BEB1-6A13-244B-9D2D-A7833A43FB1E}"/>
                </a:ext>
              </a:extLst>
            </p:cNvPr>
            <p:cNvGrpSpPr/>
            <p:nvPr/>
          </p:nvGrpSpPr>
          <p:grpSpPr>
            <a:xfrm rot="7200000">
              <a:off x="5793183" y="2181158"/>
              <a:ext cx="1268888" cy="1272044"/>
              <a:chOff x="5794973" y="2178324"/>
              <a:chExt cx="1268888" cy="1272044"/>
            </a:xfrm>
          </p:grpSpPr>
          <p:sp>
            <p:nvSpPr>
              <p:cNvPr id="48" name="空心弧 47">
                <a:extLst>
                  <a:ext uri="{FF2B5EF4-FFF2-40B4-BE49-F238E27FC236}">
                    <a16:creationId xmlns:a16="http://schemas.microsoft.com/office/drawing/2014/main" id="{95451E1E-05FE-8E40-A851-7D3FBA668F21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空心弧 49">
                <a:extLst>
                  <a:ext uri="{FF2B5EF4-FFF2-40B4-BE49-F238E27FC236}">
                    <a16:creationId xmlns:a16="http://schemas.microsoft.com/office/drawing/2014/main" id="{E7E4DBE5-B3BB-DE47-8F0F-3A22CA7BE278}"/>
                  </a:ext>
                </a:extLst>
              </p:cNvPr>
              <p:cNvSpPr/>
              <p:nvPr/>
            </p:nvSpPr>
            <p:spPr>
              <a:xfrm rot="1800000">
                <a:off x="5794973" y="2181481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空心弧 51">
                <a:extLst>
                  <a:ext uri="{FF2B5EF4-FFF2-40B4-BE49-F238E27FC236}">
                    <a16:creationId xmlns:a16="http://schemas.microsoft.com/office/drawing/2014/main" id="{CD70D404-917C-0B47-ACB2-13FAD8DB61A3}"/>
                  </a:ext>
                </a:extLst>
              </p:cNvPr>
              <p:cNvSpPr/>
              <p:nvPr/>
            </p:nvSpPr>
            <p:spPr>
              <a:xfrm rot="3600000">
                <a:off x="5794974" y="2178324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空心弧 52">
                <a:extLst>
                  <a:ext uri="{FF2B5EF4-FFF2-40B4-BE49-F238E27FC236}">
                    <a16:creationId xmlns:a16="http://schemas.microsoft.com/office/drawing/2014/main" id="{CE510148-B5AA-2441-B0AB-7B782FDC2433}"/>
                  </a:ext>
                </a:extLst>
              </p:cNvPr>
              <p:cNvSpPr/>
              <p:nvPr/>
            </p:nvSpPr>
            <p:spPr>
              <a:xfrm rot="3600000">
                <a:off x="5794974" y="2181029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7" name="矩形 96">
            <a:extLst>
              <a:ext uri="{FF2B5EF4-FFF2-40B4-BE49-F238E27FC236}">
                <a16:creationId xmlns:a16="http://schemas.microsoft.com/office/drawing/2014/main" id="{FC9F3FE6-2E45-E544-8AD4-34F9746D181B}"/>
              </a:ext>
            </a:extLst>
          </p:cNvPr>
          <p:cNvSpPr/>
          <p:nvPr/>
        </p:nvSpPr>
        <p:spPr>
          <a:xfrm>
            <a:off x="4824221" y="2618500"/>
            <a:ext cx="1762885" cy="131555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7E033737-BC4C-5942-92E6-CE4DF42401F6}"/>
              </a:ext>
            </a:extLst>
          </p:cNvPr>
          <p:cNvSpPr/>
          <p:nvPr/>
        </p:nvSpPr>
        <p:spPr>
          <a:xfrm>
            <a:off x="4785096" y="2653871"/>
            <a:ext cx="1762885" cy="131555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D0093DE-291E-4549-A64E-69F6DB04A1CE}"/>
              </a:ext>
            </a:extLst>
          </p:cNvPr>
          <p:cNvSpPr/>
          <p:nvPr/>
        </p:nvSpPr>
        <p:spPr>
          <a:xfrm>
            <a:off x="4952860" y="2796221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AC1E4CD-7A01-F549-B091-5A6F93A943CD}"/>
              </a:ext>
            </a:extLst>
          </p:cNvPr>
          <p:cNvSpPr/>
          <p:nvPr/>
        </p:nvSpPr>
        <p:spPr>
          <a:xfrm>
            <a:off x="5412548" y="2796220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338C424-E4E8-3643-8B11-0E1D7587B128}"/>
              </a:ext>
            </a:extLst>
          </p:cNvPr>
          <p:cNvSpPr/>
          <p:nvPr/>
        </p:nvSpPr>
        <p:spPr>
          <a:xfrm>
            <a:off x="5872236" y="2796219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3FB7F768-D3C3-6A40-9F4F-9CCF3A5FC33F}"/>
              </a:ext>
            </a:extLst>
          </p:cNvPr>
          <p:cNvSpPr/>
          <p:nvPr/>
        </p:nvSpPr>
        <p:spPr>
          <a:xfrm>
            <a:off x="4943165" y="3158100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2C07076D-5B83-4045-9BF8-66BEEBFB3971}"/>
              </a:ext>
            </a:extLst>
          </p:cNvPr>
          <p:cNvSpPr/>
          <p:nvPr/>
        </p:nvSpPr>
        <p:spPr>
          <a:xfrm>
            <a:off x="5402853" y="3158099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9320F703-9A50-9044-A5AA-804BC3081F99}"/>
              </a:ext>
            </a:extLst>
          </p:cNvPr>
          <p:cNvSpPr/>
          <p:nvPr/>
        </p:nvSpPr>
        <p:spPr>
          <a:xfrm>
            <a:off x="5862541" y="3158098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7D0093DE-291E-4549-A64E-69F6DB04A1CE}"/>
              </a:ext>
            </a:extLst>
          </p:cNvPr>
          <p:cNvSpPr/>
          <p:nvPr/>
        </p:nvSpPr>
        <p:spPr>
          <a:xfrm>
            <a:off x="4950248" y="3518219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3AC1E4CD-7A01-F549-B091-5A6F93A943CD}"/>
              </a:ext>
            </a:extLst>
          </p:cNvPr>
          <p:cNvSpPr/>
          <p:nvPr/>
        </p:nvSpPr>
        <p:spPr>
          <a:xfrm>
            <a:off x="5409936" y="3518218"/>
            <a:ext cx="459688" cy="224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4338C424-E4E8-3643-8B11-0E1D7587B128}"/>
              </a:ext>
            </a:extLst>
          </p:cNvPr>
          <p:cNvSpPr/>
          <p:nvPr/>
        </p:nvSpPr>
        <p:spPr>
          <a:xfrm>
            <a:off x="5869624" y="3518217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C44AE7C-FD43-B244-A564-B43BA50B4D02}"/>
              </a:ext>
            </a:extLst>
          </p:cNvPr>
          <p:cNvSpPr txBox="1"/>
          <p:nvPr/>
        </p:nvSpPr>
        <p:spPr>
          <a:xfrm>
            <a:off x="5832214" y="2768045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/>
              <a:t>next</a:t>
            </a:r>
            <a:endParaRPr kumimoji="1" lang="zh-CN" altLang="en-US" sz="1400" b="1" dirty="0"/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FF46FC60-4854-B549-8040-E8E2E1A2617A}"/>
              </a:ext>
            </a:extLst>
          </p:cNvPr>
          <p:cNvSpPr txBox="1"/>
          <p:nvPr/>
        </p:nvSpPr>
        <p:spPr>
          <a:xfrm>
            <a:off x="5450646" y="2766731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/>
              <a:t>tag</a:t>
            </a:r>
            <a:endParaRPr kumimoji="1" lang="zh-CN" altLang="en-US" sz="1400" b="1" dirty="0"/>
          </a:p>
        </p:txBody>
      </p:sp>
      <p:sp>
        <p:nvSpPr>
          <p:cNvPr id="106" name="文本框 9">
            <a:extLst>
              <a:ext uri="{FF2B5EF4-FFF2-40B4-BE49-F238E27FC236}">
                <a16:creationId xmlns:a16="http://schemas.microsoft.com/office/drawing/2014/main" id="{6C44AE7C-FD43-B244-A564-B43BA50B4D02}"/>
              </a:ext>
            </a:extLst>
          </p:cNvPr>
          <p:cNvSpPr txBox="1"/>
          <p:nvPr/>
        </p:nvSpPr>
        <p:spPr>
          <a:xfrm>
            <a:off x="4885142" y="2765290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sz="1400" b="1" dirty="0"/>
              <a:t>offset</a:t>
            </a:r>
            <a:endParaRPr kumimoji="1" lang="zh-CN" altLang="en-US" sz="1400" b="1" dirty="0"/>
          </a:p>
        </p:txBody>
      </p:sp>
      <p:cxnSp>
        <p:nvCxnSpPr>
          <p:cNvPr id="107" name="直线箭头连接符 106">
            <a:extLst>
              <a:ext uri="{FF2B5EF4-FFF2-40B4-BE49-F238E27FC236}">
                <a16:creationId xmlns:a16="http://schemas.microsoft.com/office/drawing/2014/main" id="{987BD90D-8941-3744-BC7F-07A13D53416C}"/>
              </a:ext>
            </a:extLst>
          </p:cNvPr>
          <p:cNvCxnSpPr>
            <a:cxnSpLocks/>
          </p:cNvCxnSpPr>
          <p:nvPr/>
        </p:nvCxnSpPr>
        <p:spPr>
          <a:xfrm>
            <a:off x="2731107" y="1966633"/>
            <a:ext cx="0" cy="6518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107">
            <a:extLst>
              <a:ext uri="{FF2B5EF4-FFF2-40B4-BE49-F238E27FC236}">
                <a16:creationId xmlns:a16="http://schemas.microsoft.com/office/drawing/2014/main" id="{5836EDB4-1E1D-7B4F-9AFD-98B643023203}"/>
              </a:ext>
            </a:extLst>
          </p:cNvPr>
          <p:cNvSpPr txBox="1"/>
          <p:nvPr/>
        </p:nvSpPr>
        <p:spPr>
          <a:xfrm>
            <a:off x="2490817" y="2642197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/>
              <a:t>set</a:t>
            </a:r>
            <a:endParaRPr kumimoji="1" lang="zh-CN" altLang="en-US" b="1" dirty="0"/>
          </a:p>
        </p:txBody>
      </p:sp>
      <p:sp>
        <p:nvSpPr>
          <p:cNvPr id="13" name="任意形状 12">
            <a:extLst>
              <a:ext uri="{FF2B5EF4-FFF2-40B4-BE49-F238E27FC236}">
                <a16:creationId xmlns:a16="http://schemas.microsoft.com/office/drawing/2014/main" id="{ECF2CAAA-166C-1B40-9716-4F0B4B9515AF}"/>
              </a:ext>
            </a:extLst>
          </p:cNvPr>
          <p:cNvSpPr/>
          <p:nvPr/>
        </p:nvSpPr>
        <p:spPr>
          <a:xfrm>
            <a:off x="4686846" y="2903220"/>
            <a:ext cx="1893371" cy="377190"/>
          </a:xfrm>
          <a:custGeom>
            <a:avLst/>
            <a:gdLst>
              <a:gd name="connsiteX0" fmla="*/ 1645374 w 1893371"/>
              <a:gd name="connsiteY0" fmla="*/ 0 h 377190"/>
              <a:gd name="connsiteX1" fmla="*/ 1771104 w 1893371"/>
              <a:gd name="connsiteY1" fmla="*/ 148590 h 377190"/>
              <a:gd name="connsiteX2" fmla="*/ 125184 w 1893371"/>
              <a:gd name="connsiteY2" fmla="*/ 194310 h 377190"/>
              <a:gd name="connsiteX3" fmla="*/ 239484 w 1893371"/>
              <a:gd name="connsiteY3" fmla="*/ 37719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371" h="377190">
                <a:moveTo>
                  <a:pt x="1645374" y="0"/>
                </a:moveTo>
                <a:cubicBezTo>
                  <a:pt x="1834921" y="58102"/>
                  <a:pt x="2024469" y="116205"/>
                  <a:pt x="1771104" y="148590"/>
                </a:cubicBezTo>
                <a:cubicBezTo>
                  <a:pt x="1517739" y="180975"/>
                  <a:pt x="380454" y="156210"/>
                  <a:pt x="125184" y="194310"/>
                </a:cubicBezTo>
                <a:cubicBezTo>
                  <a:pt x="-130086" y="232410"/>
                  <a:pt x="54699" y="304800"/>
                  <a:pt x="239484" y="377190"/>
                </a:cubicBezTo>
              </a:path>
            </a:pathLst>
          </a:custGeom>
          <a:noFill/>
          <a:ln w="158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9" name="任意形状 108">
            <a:extLst>
              <a:ext uri="{FF2B5EF4-FFF2-40B4-BE49-F238E27FC236}">
                <a16:creationId xmlns:a16="http://schemas.microsoft.com/office/drawing/2014/main" id="{97E96E59-32FA-3342-8946-0164A26B75A7}"/>
              </a:ext>
            </a:extLst>
          </p:cNvPr>
          <p:cNvSpPr/>
          <p:nvPr/>
        </p:nvSpPr>
        <p:spPr>
          <a:xfrm>
            <a:off x="4693735" y="3283697"/>
            <a:ext cx="1893371" cy="377190"/>
          </a:xfrm>
          <a:custGeom>
            <a:avLst/>
            <a:gdLst>
              <a:gd name="connsiteX0" fmla="*/ 1645374 w 1893371"/>
              <a:gd name="connsiteY0" fmla="*/ 0 h 377190"/>
              <a:gd name="connsiteX1" fmla="*/ 1771104 w 1893371"/>
              <a:gd name="connsiteY1" fmla="*/ 148590 h 377190"/>
              <a:gd name="connsiteX2" fmla="*/ 125184 w 1893371"/>
              <a:gd name="connsiteY2" fmla="*/ 194310 h 377190"/>
              <a:gd name="connsiteX3" fmla="*/ 239484 w 1893371"/>
              <a:gd name="connsiteY3" fmla="*/ 37719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371" h="377190">
                <a:moveTo>
                  <a:pt x="1645374" y="0"/>
                </a:moveTo>
                <a:cubicBezTo>
                  <a:pt x="1834921" y="58102"/>
                  <a:pt x="2024469" y="116205"/>
                  <a:pt x="1771104" y="148590"/>
                </a:cubicBezTo>
                <a:cubicBezTo>
                  <a:pt x="1517739" y="180975"/>
                  <a:pt x="380454" y="156210"/>
                  <a:pt x="125184" y="194310"/>
                </a:cubicBezTo>
                <a:cubicBezTo>
                  <a:pt x="-130086" y="232410"/>
                  <a:pt x="54699" y="304800"/>
                  <a:pt x="239484" y="377190"/>
                </a:cubicBezTo>
              </a:path>
            </a:pathLst>
          </a:custGeom>
          <a:noFill/>
          <a:ln w="158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2" name="文本框 106">
            <a:extLst>
              <a:ext uri="{FF2B5EF4-FFF2-40B4-BE49-F238E27FC236}">
                <a16:creationId xmlns:a16="http://schemas.microsoft.com/office/drawing/2014/main" id="{F7B12AE5-77AB-F242-BC9F-B26B5FE8B3E8}"/>
              </a:ext>
            </a:extLst>
          </p:cNvPr>
          <p:cNvSpPr txBox="1"/>
          <p:nvPr/>
        </p:nvSpPr>
        <p:spPr>
          <a:xfrm>
            <a:off x="5252568" y="128264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b="1" dirty="0">
                <a:solidFill>
                  <a:srgbClr val="7030A0"/>
                </a:solidFill>
              </a:rPr>
              <a:t>Partitions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13" name="文本框 106">
            <a:extLst>
              <a:ext uri="{FF2B5EF4-FFF2-40B4-BE49-F238E27FC236}">
                <a16:creationId xmlns:a16="http://schemas.microsoft.com/office/drawing/2014/main" id="{0F14216C-0B5D-EC4E-8A6A-23B213C902A8}"/>
              </a:ext>
            </a:extLst>
          </p:cNvPr>
          <p:cNvSpPr txBox="1"/>
          <p:nvPr/>
        </p:nvSpPr>
        <p:spPr>
          <a:xfrm>
            <a:off x="5272761" y="2271195"/>
            <a:ext cx="817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b="1" dirty="0">
                <a:solidFill>
                  <a:srgbClr val="7030A0"/>
                </a:solidFill>
              </a:rPr>
              <a:t>Tables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3" name="任意形状 2">
            <a:extLst>
              <a:ext uri="{FF2B5EF4-FFF2-40B4-BE49-F238E27FC236}">
                <a16:creationId xmlns:a16="http://schemas.microsoft.com/office/drawing/2014/main" id="{2D44F876-A574-6842-B754-5343E9DB5C78}"/>
              </a:ext>
            </a:extLst>
          </p:cNvPr>
          <p:cNvSpPr/>
          <p:nvPr/>
        </p:nvSpPr>
        <p:spPr>
          <a:xfrm>
            <a:off x="4380380" y="3681351"/>
            <a:ext cx="702259" cy="1175657"/>
          </a:xfrm>
          <a:custGeom>
            <a:avLst/>
            <a:gdLst>
              <a:gd name="connsiteX0" fmla="*/ 547880 w 702259"/>
              <a:gd name="connsiteY0" fmla="*/ 0 h 1175657"/>
              <a:gd name="connsiteX1" fmla="*/ 1615 w 702259"/>
              <a:gd name="connsiteY1" fmla="*/ 700644 h 1175657"/>
              <a:gd name="connsiteX2" fmla="*/ 702259 w 702259"/>
              <a:gd name="connsiteY2" fmla="*/ 1175657 h 11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259" h="1175657">
                <a:moveTo>
                  <a:pt x="547880" y="0"/>
                </a:moveTo>
                <a:cubicBezTo>
                  <a:pt x="261882" y="252350"/>
                  <a:pt x="-24115" y="504701"/>
                  <a:pt x="1615" y="700644"/>
                </a:cubicBezTo>
                <a:cubicBezTo>
                  <a:pt x="27345" y="896587"/>
                  <a:pt x="581527" y="1096488"/>
                  <a:pt x="702259" y="1175657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空心弧 11">
            <a:extLst>
              <a:ext uri="{FF2B5EF4-FFF2-40B4-BE49-F238E27FC236}">
                <a16:creationId xmlns:a16="http://schemas.microsoft.com/office/drawing/2014/main" id="{983FB650-7C5B-794D-BD92-F495E7C96B6C}"/>
              </a:ext>
            </a:extLst>
          </p:cNvPr>
          <p:cNvSpPr/>
          <p:nvPr/>
        </p:nvSpPr>
        <p:spPr>
          <a:xfrm>
            <a:off x="5080360" y="4683997"/>
            <a:ext cx="684663" cy="684663"/>
          </a:xfrm>
          <a:prstGeom prst="blockArc">
            <a:avLst>
              <a:gd name="adj1" fmla="val 10800000"/>
              <a:gd name="adj2" fmla="val 13770082"/>
              <a:gd name="adj3" fmla="val 26176"/>
            </a:avLst>
          </a:prstGeom>
          <a:solidFill>
            <a:schemeClr val="accent4">
              <a:lumMod val="60000"/>
              <a:lumOff val="4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71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 91">
            <a:extLst>
              <a:ext uri="{FF2B5EF4-FFF2-40B4-BE49-F238E27FC236}">
                <a16:creationId xmlns:a16="http://schemas.microsoft.com/office/drawing/2014/main" id="{D589ED0B-27B3-3A4F-B08F-246540A9C1D2}"/>
              </a:ext>
            </a:extLst>
          </p:cNvPr>
          <p:cNvSpPr/>
          <p:nvPr/>
        </p:nvSpPr>
        <p:spPr>
          <a:xfrm>
            <a:off x="4735992" y="1608628"/>
            <a:ext cx="3218676" cy="4040350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A86C89E3-8E33-1E4A-9EFA-5344DE5D0CF9}"/>
              </a:ext>
            </a:extLst>
          </p:cNvPr>
          <p:cNvSpPr/>
          <p:nvPr/>
        </p:nvSpPr>
        <p:spPr>
          <a:xfrm>
            <a:off x="4652792" y="1711022"/>
            <a:ext cx="3218676" cy="4038981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D589ED0B-27B3-3A4F-B08F-246540A9C1D2}"/>
              </a:ext>
            </a:extLst>
          </p:cNvPr>
          <p:cNvSpPr/>
          <p:nvPr/>
        </p:nvSpPr>
        <p:spPr>
          <a:xfrm>
            <a:off x="4565965" y="1829087"/>
            <a:ext cx="3218676" cy="4038316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1E5DCE-CA7D-5245-B02B-1BB1AEF33E26}"/>
              </a:ext>
            </a:extLst>
          </p:cNvPr>
          <p:cNvSpPr/>
          <p:nvPr/>
        </p:nvSpPr>
        <p:spPr>
          <a:xfrm>
            <a:off x="679555" y="4250939"/>
            <a:ext cx="10515600" cy="1718858"/>
          </a:xfrm>
          <a:prstGeom prst="rect">
            <a:avLst/>
          </a:prstGeom>
          <a:solidFill>
            <a:schemeClr val="bg1">
              <a:lumMod val="85000"/>
              <a:alpha val="6030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FDF06CA-7DF3-4D2F-82A4-DBB52328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Klog</a:t>
            </a:r>
            <a:r>
              <a:rPr lang="en-US" altLang="zh-CN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-insertion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31EF6-BA6B-417E-96BF-2B7892A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B870E-8FDC-4753-B015-561A8B4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5899" y="6306741"/>
            <a:ext cx="4114800" cy="365125"/>
          </a:xfrm>
        </p:spPr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59BA55-F142-4E66-83A1-70E3D2E6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FC2A3E1-0131-D940-864D-066FB682F6B8}"/>
              </a:ext>
            </a:extLst>
          </p:cNvPr>
          <p:cNvSpPr txBox="1"/>
          <p:nvPr/>
        </p:nvSpPr>
        <p:spPr>
          <a:xfrm>
            <a:off x="693813" y="3905204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DRAM</a:t>
            </a:r>
            <a:endParaRPr kumimoji="1" lang="zh-CN" altLang="en-US" sz="20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A2E996-4A2F-7845-A4B9-F3F5BBCBA096}"/>
              </a:ext>
            </a:extLst>
          </p:cNvPr>
          <p:cNvSpPr txBox="1"/>
          <p:nvPr/>
        </p:nvSpPr>
        <p:spPr>
          <a:xfrm>
            <a:off x="700133" y="4191898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Flash</a:t>
            </a:r>
            <a:endParaRPr kumimoji="1" lang="zh-CN" altLang="en-US" sz="2000" b="1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DD77372-4B61-3D4C-BBEF-6F3C32DCD9EF}"/>
              </a:ext>
            </a:extLst>
          </p:cNvPr>
          <p:cNvSpPr/>
          <p:nvPr/>
        </p:nvSpPr>
        <p:spPr>
          <a:xfrm>
            <a:off x="4875742" y="2582880"/>
            <a:ext cx="1762885" cy="131555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FC9F3FE6-2E45-E544-8AD4-34F9746D181B}"/>
              </a:ext>
            </a:extLst>
          </p:cNvPr>
          <p:cNvSpPr/>
          <p:nvPr/>
        </p:nvSpPr>
        <p:spPr>
          <a:xfrm>
            <a:off x="4824221" y="2618500"/>
            <a:ext cx="1762885" cy="131555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7E033737-BC4C-5942-92E6-CE4DF42401F6}"/>
              </a:ext>
            </a:extLst>
          </p:cNvPr>
          <p:cNvSpPr/>
          <p:nvPr/>
        </p:nvSpPr>
        <p:spPr>
          <a:xfrm>
            <a:off x="4785096" y="2653871"/>
            <a:ext cx="1762885" cy="131555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D0093DE-291E-4549-A64E-69F6DB04A1CE}"/>
              </a:ext>
            </a:extLst>
          </p:cNvPr>
          <p:cNvSpPr/>
          <p:nvPr/>
        </p:nvSpPr>
        <p:spPr>
          <a:xfrm>
            <a:off x="4952860" y="3089296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AC1E4CD-7A01-F549-B091-5A6F93A943CD}"/>
              </a:ext>
            </a:extLst>
          </p:cNvPr>
          <p:cNvSpPr/>
          <p:nvPr/>
        </p:nvSpPr>
        <p:spPr>
          <a:xfrm>
            <a:off x="5412548" y="3089295"/>
            <a:ext cx="459688" cy="224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338C424-E4E8-3643-8B11-0E1D7587B128}"/>
              </a:ext>
            </a:extLst>
          </p:cNvPr>
          <p:cNvSpPr/>
          <p:nvPr/>
        </p:nvSpPr>
        <p:spPr>
          <a:xfrm>
            <a:off x="5872236" y="3089294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C44AE7C-FD43-B244-A564-B43BA50B4D02}"/>
              </a:ext>
            </a:extLst>
          </p:cNvPr>
          <p:cNvSpPr txBox="1"/>
          <p:nvPr/>
        </p:nvSpPr>
        <p:spPr>
          <a:xfrm>
            <a:off x="5832214" y="306112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/>
              <a:t>next</a:t>
            </a:r>
            <a:endParaRPr kumimoji="1" lang="zh-CN" altLang="en-US" sz="1400" b="1" dirty="0"/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FF46FC60-4854-B549-8040-E8E2E1A2617A}"/>
              </a:ext>
            </a:extLst>
          </p:cNvPr>
          <p:cNvSpPr txBox="1"/>
          <p:nvPr/>
        </p:nvSpPr>
        <p:spPr>
          <a:xfrm>
            <a:off x="5446408" y="3047645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/>
              <a:t>tag</a:t>
            </a:r>
            <a:endParaRPr kumimoji="1" lang="zh-CN" altLang="en-US" sz="1400" b="1" dirty="0"/>
          </a:p>
        </p:txBody>
      </p:sp>
      <p:sp>
        <p:nvSpPr>
          <p:cNvPr id="106" name="文本框 9">
            <a:extLst>
              <a:ext uri="{FF2B5EF4-FFF2-40B4-BE49-F238E27FC236}">
                <a16:creationId xmlns:a16="http://schemas.microsoft.com/office/drawing/2014/main" id="{6C44AE7C-FD43-B244-A564-B43BA50B4D02}"/>
              </a:ext>
            </a:extLst>
          </p:cNvPr>
          <p:cNvSpPr txBox="1"/>
          <p:nvPr/>
        </p:nvSpPr>
        <p:spPr>
          <a:xfrm>
            <a:off x="4885142" y="3058365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sz="1400" b="1" dirty="0"/>
              <a:t>offset</a:t>
            </a:r>
            <a:endParaRPr kumimoji="1" lang="zh-CN" altLang="en-US" sz="1400" b="1" dirty="0"/>
          </a:p>
        </p:txBody>
      </p:sp>
      <p:sp>
        <p:nvSpPr>
          <p:cNvPr id="112" name="文本框 106">
            <a:extLst>
              <a:ext uri="{FF2B5EF4-FFF2-40B4-BE49-F238E27FC236}">
                <a16:creationId xmlns:a16="http://schemas.microsoft.com/office/drawing/2014/main" id="{F7B12AE5-77AB-F242-BC9F-B26B5FE8B3E8}"/>
              </a:ext>
            </a:extLst>
          </p:cNvPr>
          <p:cNvSpPr txBox="1"/>
          <p:nvPr/>
        </p:nvSpPr>
        <p:spPr>
          <a:xfrm>
            <a:off x="5252568" y="128264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b="1" dirty="0">
                <a:solidFill>
                  <a:srgbClr val="7030A0"/>
                </a:solidFill>
              </a:rPr>
              <a:t>Partitions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13" name="文本框 106">
            <a:extLst>
              <a:ext uri="{FF2B5EF4-FFF2-40B4-BE49-F238E27FC236}">
                <a16:creationId xmlns:a16="http://schemas.microsoft.com/office/drawing/2014/main" id="{0F14216C-0B5D-EC4E-8A6A-23B213C902A8}"/>
              </a:ext>
            </a:extLst>
          </p:cNvPr>
          <p:cNvSpPr txBox="1"/>
          <p:nvPr/>
        </p:nvSpPr>
        <p:spPr>
          <a:xfrm>
            <a:off x="5272761" y="2271195"/>
            <a:ext cx="817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b="1" dirty="0">
                <a:solidFill>
                  <a:srgbClr val="7030A0"/>
                </a:solidFill>
              </a:rPr>
              <a:t>Tables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14B236E-9299-2941-8E93-855A892D9202}"/>
              </a:ext>
            </a:extLst>
          </p:cNvPr>
          <p:cNvGrpSpPr/>
          <p:nvPr/>
        </p:nvGrpSpPr>
        <p:grpSpPr>
          <a:xfrm rot="3600000">
            <a:off x="5548187" y="4518188"/>
            <a:ext cx="1081338" cy="1086371"/>
            <a:chOff x="5240069" y="4510452"/>
            <a:chExt cx="1081338" cy="1086371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3CFD8AF7-92AB-EE4A-BAC3-01934C712D46}"/>
                </a:ext>
              </a:extLst>
            </p:cNvPr>
            <p:cNvGrpSpPr/>
            <p:nvPr/>
          </p:nvGrpSpPr>
          <p:grpSpPr>
            <a:xfrm>
              <a:off x="5243109" y="4514105"/>
              <a:ext cx="1078298" cy="1080980"/>
              <a:chOff x="5794973" y="2178324"/>
              <a:chExt cx="1268888" cy="1272044"/>
            </a:xfrm>
          </p:grpSpPr>
          <p:sp>
            <p:nvSpPr>
              <p:cNvPr id="63" name="空心弧 62">
                <a:extLst>
                  <a:ext uri="{FF2B5EF4-FFF2-40B4-BE49-F238E27FC236}">
                    <a16:creationId xmlns:a16="http://schemas.microsoft.com/office/drawing/2014/main" id="{F4B675BA-CD8B-0C45-9870-F1B9620F05C0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空心弧 63">
                <a:extLst>
                  <a:ext uri="{FF2B5EF4-FFF2-40B4-BE49-F238E27FC236}">
                    <a16:creationId xmlns:a16="http://schemas.microsoft.com/office/drawing/2014/main" id="{63271DB7-4611-0944-B70A-4399280B142E}"/>
                  </a:ext>
                </a:extLst>
              </p:cNvPr>
              <p:cNvSpPr/>
              <p:nvPr/>
            </p:nvSpPr>
            <p:spPr>
              <a:xfrm rot="1800000">
                <a:off x="5794973" y="2181481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空心弧 64">
                <a:extLst>
                  <a:ext uri="{FF2B5EF4-FFF2-40B4-BE49-F238E27FC236}">
                    <a16:creationId xmlns:a16="http://schemas.microsoft.com/office/drawing/2014/main" id="{8132D796-7889-D74D-A18E-B7ABCFEAE882}"/>
                  </a:ext>
                </a:extLst>
              </p:cNvPr>
              <p:cNvSpPr/>
              <p:nvPr/>
            </p:nvSpPr>
            <p:spPr>
              <a:xfrm rot="3600000">
                <a:off x="5794974" y="2178324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空心弧 65">
                <a:extLst>
                  <a:ext uri="{FF2B5EF4-FFF2-40B4-BE49-F238E27FC236}">
                    <a16:creationId xmlns:a16="http://schemas.microsoft.com/office/drawing/2014/main" id="{6ED1FCFE-9992-624B-8CAD-149ACE445E0E}"/>
                  </a:ext>
                </a:extLst>
              </p:cNvPr>
              <p:cNvSpPr/>
              <p:nvPr/>
            </p:nvSpPr>
            <p:spPr>
              <a:xfrm rot="3600000">
                <a:off x="5794974" y="2181029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0DAF603F-402A-244A-814A-622FB1780673}"/>
                </a:ext>
              </a:extLst>
            </p:cNvPr>
            <p:cNvGrpSpPr/>
            <p:nvPr/>
          </p:nvGrpSpPr>
          <p:grpSpPr>
            <a:xfrm rot="5400000">
              <a:off x="5241407" y="4509114"/>
              <a:ext cx="1078301" cy="1080978"/>
              <a:chOff x="5794970" y="2178327"/>
              <a:chExt cx="1268891" cy="1272042"/>
            </a:xfrm>
          </p:grpSpPr>
          <p:sp>
            <p:nvSpPr>
              <p:cNvPr id="68" name="空心弧 67">
                <a:extLst>
                  <a:ext uri="{FF2B5EF4-FFF2-40B4-BE49-F238E27FC236}">
                    <a16:creationId xmlns:a16="http://schemas.microsoft.com/office/drawing/2014/main" id="{2079971F-8C96-B843-B042-0C6620097CA9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6300069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空心弧 68">
                <a:extLst>
                  <a:ext uri="{FF2B5EF4-FFF2-40B4-BE49-F238E27FC236}">
                    <a16:creationId xmlns:a16="http://schemas.microsoft.com/office/drawing/2014/main" id="{65717774-488F-E74B-81C1-DDB1C84E5BF5}"/>
                  </a:ext>
                </a:extLst>
              </p:cNvPr>
              <p:cNvSpPr/>
              <p:nvPr/>
            </p:nvSpPr>
            <p:spPr>
              <a:xfrm rot="1800000">
                <a:off x="5794974" y="2181482"/>
                <a:ext cx="1268887" cy="1268887"/>
              </a:xfrm>
              <a:prstGeom prst="blockArc">
                <a:avLst>
                  <a:gd name="adj1" fmla="val 14530358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空心弧 69">
                <a:extLst>
                  <a:ext uri="{FF2B5EF4-FFF2-40B4-BE49-F238E27FC236}">
                    <a16:creationId xmlns:a16="http://schemas.microsoft.com/office/drawing/2014/main" id="{B86AE121-E04C-7C4E-94BC-59E84526650B}"/>
                  </a:ext>
                </a:extLst>
              </p:cNvPr>
              <p:cNvSpPr/>
              <p:nvPr/>
            </p:nvSpPr>
            <p:spPr>
              <a:xfrm rot="3600000">
                <a:off x="5794971" y="2178326"/>
                <a:ext cx="1268887" cy="1268887"/>
              </a:xfrm>
              <a:prstGeom prst="blockArc">
                <a:avLst>
                  <a:gd name="adj1" fmla="val 12733714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空心弧 70">
              <a:extLst>
                <a:ext uri="{FF2B5EF4-FFF2-40B4-BE49-F238E27FC236}">
                  <a16:creationId xmlns:a16="http://schemas.microsoft.com/office/drawing/2014/main" id="{76D415D0-5CEA-3848-8028-36BCAFA95B0C}"/>
                </a:ext>
              </a:extLst>
            </p:cNvPr>
            <p:cNvSpPr/>
            <p:nvPr/>
          </p:nvSpPr>
          <p:spPr>
            <a:xfrm rot="10800000">
              <a:off x="5242750" y="4518525"/>
              <a:ext cx="1078297" cy="1078298"/>
            </a:xfrm>
            <a:prstGeom prst="blockArc">
              <a:avLst>
                <a:gd name="adj1" fmla="val 10800000"/>
                <a:gd name="adj2" fmla="val 111084"/>
                <a:gd name="adj3" fmla="val 17672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2024B9E-38DD-9242-BF78-C2F49A7E34F0}"/>
              </a:ext>
            </a:extLst>
          </p:cNvPr>
          <p:cNvGrpSpPr/>
          <p:nvPr/>
        </p:nvGrpSpPr>
        <p:grpSpPr>
          <a:xfrm rot="3600000">
            <a:off x="6467753" y="2749473"/>
            <a:ext cx="1080982" cy="1086646"/>
            <a:chOff x="8445120" y="2991258"/>
            <a:chExt cx="1080982" cy="1086646"/>
          </a:xfrm>
        </p:grpSpPr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105A6AAA-1C8A-7D4B-830A-C529214869CD}"/>
                </a:ext>
              </a:extLst>
            </p:cNvPr>
            <p:cNvGrpSpPr/>
            <p:nvPr/>
          </p:nvGrpSpPr>
          <p:grpSpPr>
            <a:xfrm>
              <a:off x="8445120" y="2991258"/>
              <a:ext cx="1078298" cy="1080212"/>
              <a:chOff x="5794973" y="2178776"/>
              <a:chExt cx="1268888" cy="1271140"/>
            </a:xfrm>
          </p:grpSpPr>
          <p:sp>
            <p:nvSpPr>
              <p:cNvPr id="111" name="空心弧 110">
                <a:extLst>
                  <a:ext uri="{FF2B5EF4-FFF2-40B4-BE49-F238E27FC236}">
                    <a16:creationId xmlns:a16="http://schemas.microsoft.com/office/drawing/2014/main" id="{F066B157-DEFD-5A4E-9EB0-2E1A4D8349B0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4381098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空心弧 115">
                <a:extLst>
                  <a:ext uri="{FF2B5EF4-FFF2-40B4-BE49-F238E27FC236}">
                    <a16:creationId xmlns:a16="http://schemas.microsoft.com/office/drawing/2014/main" id="{44B9A8A3-9669-0E4B-8B1D-19C8B9B10C17}"/>
                  </a:ext>
                </a:extLst>
              </p:cNvPr>
              <p:cNvSpPr/>
              <p:nvPr/>
            </p:nvSpPr>
            <p:spPr>
              <a:xfrm rot="3600000">
                <a:off x="5794974" y="2181029"/>
                <a:ext cx="1268887" cy="1268887"/>
              </a:xfrm>
              <a:prstGeom prst="blockArc">
                <a:avLst>
                  <a:gd name="adj1" fmla="val 10800000"/>
                  <a:gd name="adj2" fmla="val 18226163"/>
                  <a:gd name="adj3" fmla="val 17719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85BACA1E-5C8B-C849-9F86-F7E7A789B84D}"/>
                </a:ext>
              </a:extLst>
            </p:cNvPr>
            <p:cNvGrpSpPr/>
            <p:nvPr/>
          </p:nvGrpSpPr>
          <p:grpSpPr>
            <a:xfrm rot="5400000">
              <a:off x="8446463" y="2998265"/>
              <a:ext cx="1078298" cy="1080980"/>
              <a:chOff x="5794973" y="2178324"/>
              <a:chExt cx="1268888" cy="1272044"/>
            </a:xfrm>
          </p:grpSpPr>
          <p:sp>
            <p:nvSpPr>
              <p:cNvPr id="94" name="空心弧 93">
                <a:extLst>
                  <a:ext uri="{FF2B5EF4-FFF2-40B4-BE49-F238E27FC236}">
                    <a16:creationId xmlns:a16="http://schemas.microsoft.com/office/drawing/2014/main" id="{A3F0BB7F-D627-9647-B38A-985B4B9C79AD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0800000"/>
                  <a:gd name="adj2" fmla="val 16229646"/>
                  <a:gd name="adj3" fmla="val 18065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空心弧 94">
                <a:extLst>
                  <a:ext uri="{FF2B5EF4-FFF2-40B4-BE49-F238E27FC236}">
                    <a16:creationId xmlns:a16="http://schemas.microsoft.com/office/drawing/2014/main" id="{B93AA4A2-C13C-924E-AC51-28F6617A0C3D}"/>
                  </a:ext>
                </a:extLst>
              </p:cNvPr>
              <p:cNvSpPr/>
              <p:nvPr/>
            </p:nvSpPr>
            <p:spPr>
              <a:xfrm rot="1800000">
                <a:off x="5794973" y="2181481"/>
                <a:ext cx="1268887" cy="1268887"/>
              </a:xfrm>
              <a:prstGeom prst="blockArc">
                <a:avLst>
                  <a:gd name="adj1" fmla="val 10800000"/>
                  <a:gd name="adj2" fmla="val 14414572"/>
                  <a:gd name="adj3" fmla="val 18064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空心弧 95">
                <a:extLst>
                  <a:ext uri="{FF2B5EF4-FFF2-40B4-BE49-F238E27FC236}">
                    <a16:creationId xmlns:a16="http://schemas.microsoft.com/office/drawing/2014/main" id="{D15D03B9-E784-1147-BBD3-BDBB19975A85}"/>
                  </a:ext>
                </a:extLst>
              </p:cNvPr>
              <p:cNvSpPr/>
              <p:nvPr/>
            </p:nvSpPr>
            <p:spPr>
              <a:xfrm rot="3600000">
                <a:off x="5794974" y="2178324"/>
                <a:ext cx="1268887" cy="1268887"/>
              </a:xfrm>
              <a:prstGeom prst="blockArc">
                <a:avLst>
                  <a:gd name="adj1" fmla="val 10800000"/>
                  <a:gd name="adj2" fmla="val 12720781"/>
                  <a:gd name="adj3" fmla="val 18182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117" name="直线箭头连接符 116">
            <a:extLst>
              <a:ext uri="{FF2B5EF4-FFF2-40B4-BE49-F238E27FC236}">
                <a16:creationId xmlns:a16="http://schemas.microsoft.com/office/drawing/2014/main" id="{C85B7021-9DC3-DB43-9847-74A886F069C9}"/>
              </a:ext>
            </a:extLst>
          </p:cNvPr>
          <p:cNvCxnSpPr>
            <a:cxnSpLocks/>
          </p:cNvCxnSpPr>
          <p:nvPr/>
        </p:nvCxnSpPr>
        <p:spPr>
          <a:xfrm>
            <a:off x="6731373" y="3316873"/>
            <a:ext cx="56689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线箭头连接符 117">
            <a:extLst>
              <a:ext uri="{FF2B5EF4-FFF2-40B4-BE49-F238E27FC236}">
                <a16:creationId xmlns:a16="http://schemas.microsoft.com/office/drawing/2014/main" id="{CB288D97-4540-4A48-999C-471F5CE28824}"/>
              </a:ext>
            </a:extLst>
          </p:cNvPr>
          <p:cNvCxnSpPr>
            <a:cxnSpLocks/>
          </p:cNvCxnSpPr>
          <p:nvPr/>
        </p:nvCxnSpPr>
        <p:spPr>
          <a:xfrm>
            <a:off x="3382323" y="3234828"/>
            <a:ext cx="150281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线箭头连接符 118">
            <a:extLst>
              <a:ext uri="{FF2B5EF4-FFF2-40B4-BE49-F238E27FC236}">
                <a16:creationId xmlns:a16="http://schemas.microsoft.com/office/drawing/2014/main" id="{5AEE07AA-B1FD-A941-8E13-897B765FB547}"/>
              </a:ext>
            </a:extLst>
          </p:cNvPr>
          <p:cNvCxnSpPr>
            <a:cxnSpLocks/>
          </p:cNvCxnSpPr>
          <p:nvPr/>
        </p:nvCxnSpPr>
        <p:spPr>
          <a:xfrm flipH="1">
            <a:off x="6638627" y="3841899"/>
            <a:ext cx="469154" cy="1026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379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28A9CB-98F7-45C3-8CE8-F81529572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Reducing DRAM usage in </a:t>
            </a:r>
            <a:r>
              <a:rPr lang="en-US" altLang="zh-CN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KLog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33761A-7BA1-458D-8797-6BA04E22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FDF545-839B-485B-A0B8-52446201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8C27D9-8ED6-400C-BDCC-EC62CC68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7F9322F-5C7D-B04F-A368-81268B7E8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913" y="3429000"/>
            <a:ext cx="9499600" cy="2794000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CB086004-98B5-4240-A315-70C19AB81CC9}"/>
              </a:ext>
            </a:extLst>
          </p:cNvPr>
          <p:cNvSpPr/>
          <p:nvPr/>
        </p:nvSpPr>
        <p:spPr>
          <a:xfrm>
            <a:off x="4565964" y="1486182"/>
            <a:ext cx="3010493" cy="1959142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523E5536-6E39-6D45-9721-62ECBC2E699F}"/>
              </a:ext>
            </a:extLst>
          </p:cNvPr>
          <p:cNvSpPr/>
          <p:nvPr/>
        </p:nvSpPr>
        <p:spPr>
          <a:xfrm>
            <a:off x="4785094" y="1907964"/>
            <a:ext cx="2199597" cy="134299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64750558-F226-D749-A061-CCA984734952}"/>
              </a:ext>
            </a:extLst>
          </p:cNvPr>
          <p:cNvSpPr/>
          <p:nvPr/>
        </p:nvSpPr>
        <p:spPr>
          <a:xfrm>
            <a:off x="4952859" y="2077759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C7F36FF0-CFA3-1E4F-ADA6-78B385EC6DB3}"/>
              </a:ext>
            </a:extLst>
          </p:cNvPr>
          <p:cNvSpPr/>
          <p:nvPr/>
        </p:nvSpPr>
        <p:spPr>
          <a:xfrm>
            <a:off x="5412547" y="2077758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FFCD4930-0F6D-0445-B6BD-C32FEB090ABA}"/>
              </a:ext>
            </a:extLst>
          </p:cNvPr>
          <p:cNvSpPr/>
          <p:nvPr/>
        </p:nvSpPr>
        <p:spPr>
          <a:xfrm>
            <a:off x="5872235" y="2077757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0C0E0FC3-74DD-0741-8433-708F3BACD638}"/>
              </a:ext>
            </a:extLst>
          </p:cNvPr>
          <p:cNvSpPr/>
          <p:nvPr/>
        </p:nvSpPr>
        <p:spPr>
          <a:xfrm>
            <a:off x="4943164" y="2439638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1E6D2EBB-33DD-F44F-8844-0D02530CF0BF}"/>
              </a:ext>
            </a:extLst>
          </p:cNvPr>
          <p:cNvSpPr/>
          <p:nvPr/>
        </p:nvSpPr>
        <p:spPr>
          <a:xfrm>
            <a:off x="5402852" y="2439637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6829A9F0-67C1-7E43-93C5-0C1A52D80531}"/>
              </a:ext>
            </a:extLst>
          </p:cNvPr>
          <p:cNvSpPr/>
          <p:nvPr/>
        </p:nvSpPr>
        <p:spPr>
          <a:xfrm>
            <a:off x="5862540" y="2439636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EDFCFC4E-4E69-5F4C-B737-81B1883B71EF}"/>
              </a:ext>
            </a:extLst>
          </p:cNvPr>
          <p:cNvSpPr/>
          <p:nvPr/>
        </p:nvSpPr>
        <p:spPr>
          <a:xfrm>
            <a:off x="4950247" y="2799757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3A3E41D5-00E9-9B48-BBDD-E3EB57694B36}"/>
              </a:ext>
            </a:extLst>
          </p:cNvPr>
          <p:cNvSpPr/>
          <p:nvPr/>
        </p:nvSpPr>
        <p:spPr>
          <a:xfrm>
            <a:off x="5409935" y="2799756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758C9416-4E4D-F24E-8F99-BDB7ABFD58E4}"/>
              </a:ext>
            </a:extLst>
          </p:cNvPr>
          <p:cNvSpPr/>
          <p:nvPr/>
        </p:nvSpPr>
        <p:spPr>
          <a:xfrm>
            <a:off x="5869623" y="2799755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0B5B0AC6-D896-854D-80F8-245E668F8A4A}"/>
              </a:ext>
            </a:extLst>
          </p:cNvPr>
          <p:cNvSpPr txBox="1"/>
          <p:nvPr/>
        </p:nvSpPr>
        <p:spPr>
          <a:xfrm>
            <a:off x="5832213" y="2049583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/>
              <a:t>next</a:t>
            </a:r>
            <a:endParaRPr kumimoji="1" lang="zh-CN" altLang="en-US" sz="1400" b="1" dirty="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7FA9C71-E032-5F46-A1CF-8AF6BDBBB7AC}"/>
              </a:ext>
            </a:extLst>
          </p:cNvPr>
          <p:cNvSpPr txBox="1"/>
          <p:nvPr/>
        </p:nvSpPr>
        <p:spPr>
          <a:xfrm>
            <a:off x="5450645" y="204826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/>
              <a:t>tag</a:t>
            </a:r>
            <a:endParaRPr kumimoji="1" lang="zh-CN" altLang="en-US" sz="1400" b="1" dirty="0"/>
          </a:p>
        </p:txBody>
      </p:sp>
      <p:sp>
        <p:nvSpPr>
          <p:cNvPr id="60" name="文本框 9">
            <a:extLst>
              <a:ext uri="{FF2B5EF4-FFF2-40B4-BE49-F238E27FC236}">
                <a16:creationId xmlns:a16="http://schemas.microsoft.com/office/drawing/2014/main" id="{2FED43B7-30C6-6E4A-9A67-2989F6A3CDC1}"/>
              </a:ext>
            </a:extLst>
          </p:cNvPr>
          <p:cNvSpPr txBox="1"/>
          <p:nvPr/>
        </p:nvSpPr>
        <p:spPr>
          <a:xfrm>
            <a:off x="4885141" y="2046828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sz="1400" b="1" dirty="0"/>
              <a:t>offset</a:t>
            </a:r>
            <a:endParaRPr kumimoji="1" lang="zh-CN" altLang="en-US" sz="1400" b="1" dirty="0"/>
          </a:p>
        </p:txBody>
      </p:sp>
      <p:sp>
        <p:nvSpPr>
          <p:cNvPr id="61" name="任意形状 60">
            <a:extLst>
              <a:ext uri="{FF2B5EF4-FFF2-40B4-BE49-F238E27FC236}">
                <a16:creationId xmlns:a16="http://schemas.microsoft.com/office/drawing/2014/main" id="{EA6EADBE-A01B-7C48-B427-88A360087A39}"/>
              </a:ext>
            </a:extLst>
          </p:cNvPr>
          <p:cNvSpPr/>
          <p:nvPr/>
        </p:nvSpPr>
        <p:spPr>
          <a:xfrm>
            <a:off x="4686845" y="2184758"/>
            <a:ext cx="1893371" cy="377190"/>
          </a:xfrm>
          <a:custGeom>
            <a:avLst/>
            <a:gdLst>
              <a:gd name="connsiteX0" fmla="*/ 1645374 w 1893371"/>
              <a:gd name="connsiteY0" fmla="*/ 0 h 377190"/>
              <a:gd name="connsiteX1" fmla="*/ 1771104 w 1893371"/>
              <a:gd name="connsiteY1" fmla="*/ 148590 h 377190"/>
              <a:gd name="connsiteX2" fmla="*/ 125184 w 1893371"/>
              <a:gd name="connsiteY2" fmla="*/ 194310 h 377190"/>
              <a:gd name="connsiteX3" fmla="*/ 239484 w 1893371"/>
              <a:gd name="connsiteY3" fmla="*/ 37719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371" h="377190">
                <a:moveTo>
                  <a:pt x="1645374" y="0"/>
                </a:moveTo>
                <a:cubicBezTo>
                  <a:pt x="1834921" y="58102"/>
                  <a:pt x="2024469" y="116205"/>
                  <a:pt x="1771104" y="148590"/>
                </a:cubicBezTo>
                <a:cubicBezTo>
                  <a:pt x="1517739" y="180975"/>
                  <a:pt x="380454" y="156210"/>
                  <a:pt x="125184" y="194310"/>
                </a:cubicBezTo>
                <a:cubicBezTo>
                  <a:pt x="-130086" y="232410"/>
                  <a:pt x="54699" y="304800"/>
                  <a:pt x="239484" y="377190"/>
                </a:cubicBezTo>
              </a:path>
            </a:pathLst>
          </a:custGeom>
          <a:noFill/>
          <a:ln w="158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2" name="任意形状 61">
            <a:extLst>
              <a:ext uri="{FF2B5EF4-FFF2-40B4-BE49-F238E27FC236}">
                <a16:creationId xmlns:a16="http://schemas.microsoft.com/office/drawing/2014/main" id="{F35F9383-6720-0D48-9319-615C889F89A1}"/>
              </a:ext>
            </a:extLst>
          </p:cNvPr>
          <p:cNvSpPr/>
          <p:nvPr/>
        </p:nvSpPr>
        <p:spPr>
          <a:xfrm>
            <a:off x="4693734" y="2565235"/>
            <a:ext cx="1893371" cy="377190"/>
          </a:xfrm>
          <a:custGeom>
            <a:avLst/>
            <a:gdLst>
              <a:gd name="connsiteX0" fmla="*/ 1645374 w 1893371"/>
              <a:gd name="connsiteY0" fmla="*/ 0 h 377190"/>
              <a:gd name="connsiteX1" fmla="*/ 1771104 w 1893371"/>
              <a:gd name="connsiteY1" fmla="*/ 148590 h 377190"/>
              <a:gd name="connsiteX2" fmla="*/ 125184 w 1893371"/>
              <a:gd name="connsiteY2" fmla="*/ 194310 h 377190"/>
              <a:gd name="connsiteX3" fmla="*/ 239484 w 1893371"/>
              <a:gd name="connsiteY3" fmla="*/ 37719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371" h="377190">
                <a:moveTo>
                  <a:pt x="1645374" y="0"/>
                </a:moveTo>
                <a:cubicBezTo>
                  <a:pt x="1834921" y="58102"/>
                  <a:pt x="2024469" y="116205"/>
                  <a:pt x="1771104" y="148590"/>
                </a:cubicBezTo>
                <a:cubicBezTo>
                  <a:pt x="1517739" y="180975"/>
                  <a:pt x="380454" y="156210"/>
                  <a:pt x="125184" y="194310"/>
                </a:cubicBezTo>
                <a:cubicBezTo>
                  <a:pt x="-130086" y="232410"/>
                  <a:pt x="54699" y="304800"/>
                  <a:pt x="239484" y="377190"/>
                </a:cubicBezTo>
              </a:path>
            </a:pathLst>
          </a:custGeom>
          <a:noFill/>
          <a:ln w="158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3" name="文本框 106">
            <a:extLst>
              <a:ext uri="{FF2B5EF4-FFF2-40B4-BE49-F238E27FC236}">
                <a16:creationId xmlns:a16="http://schemas.microsoft.com/office/drawing/2014/main" id="{0034CD2D-D162-2C4C-8C78-550B1D78A7C3}"/>
              </a:ext>
            </a:extLst>
          </p:cNvPr>
          <p:cNvSpPr txBox="1"/>
          <p:nvPr/>
        </p:nvSpPr>
        <p:spPr>
          <a:xfrm>
            <a:off x="5272760" y="1552733"/>
            <a:ext cx="817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b="1" dirty="0">
                <a:solidFill>
                  <a:srgbClr val="7030A0"/>
                </a:solidFill>
              </a:rPr>
              <a:t>Tables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66" name="文本框 44">
            <a:extLst>
              <a:ext uri="{FF2B5EF4-FFF2-40B4-BE49-F238E27FC236}">
                <a16:creationId xmlns:a16="http://schemas.microsoft.com/office/drawing/2014/main" id="{8BD589E1-F710-0D47-8E69-17B409202318}"/>
              </a:ext>
            </a:extLst>
          </p:cNvPr>
          <p:cNvSpPr txBox="1"/>
          <p:nvPr/>
        </p:nvSpPr>
        <p:spPr>
          <a:xfrm>
            <a:off x="9477795" y="4065666"/>
            <a:ext cx="271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pPr algn="ctr"/>
            <a:r>
              <a:rPr kumimoji="1" lang="en-US" altLang="zh-CN" b="1" dirty="0">
                <a:solidFill>
                  <a:srgbClr val="7030A0"/>
                </a:solidFill>
              </a:rPr>
              <a:t>offset</a:t>
            </a:r>
            <a:r>
              <a:rPr kumimoji="1" lang="zh-CN" altLang="en-US" b="1" dirty="0">
                <a:solidFill>
                  <a:srgbClr val="7030A0"/>
                </a:solidFill>
              </a:rPr>
              <a:t> </a:t>
            </a:r>
            <a:r>
              <a:rPr kumimoji="1" lang="en-US" altLang="zh-CN" b="1" dirty="0">
                <a:solidFill>
                  <a:srgbClr val="7030A0"/>
                </a:solidFill>
              </a:rPr>
              <a:t>=log(</a:t>
            </a:r>
            <a:r>
              <a:rPr kumimoji="1" lang="en-US" altLang="zh-CN" b="1" dirty="0" err="1">
                <a:solidFill>
                  <a:srgbClr val="7030A0"/>
                </a:solidFill>
              </a:rPr>
              <a:t>LogSize</a:t>
            </a:r>
            <a:r>
              <a:rPr kumimoji="1" lang="en-US" altLang="zh-CN" b="1" dirty="0">
                <a:solidFill>
                  <a:srgbClr val="7030A0"/>
                </a:solidFill>
              </a:rPr>
              <a:t>/4KB)</a:t>
            </a:r>
            <a:r>
              <a:rPr kumimoji="1" lang="zh-CN" altLang="en-US" b="1" dirty="0">
                <a:solidFill>
                  <a:srgbClr val="7030A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106">
                <a:extLst>
                  <a:ext uri="{FF2B5EF4-FFF2-40B4-BE49-F238E27FC236}">
                    <a16:creationId xmlns:a16="http://schemas.microsoft.com/office/drawing/2014/main" id="{C605E1BA-83B1-3946-9F17-2BCFA129B45B}"/>
                  </a:ext>
                </a:extLst>
              </p:cNvPr>
              <p:cNvSpPr txBox="1"/>
              <p:nvPr/>
            </p:nvSpPr>
            <p:spPr>
              <a:xfrm>
                <a:off x="7004933" y="1532412"/>
                <a:ext cx="59176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lvl1pPr marL="0" lvl="0" algn="l" defTabSz="914400">
                  <a:defRPr sz="1800" kern="1200">
                    <a:solidFill>
                      <a:schemeClr val="tx1"/>
                    </a:solidFill>
                    <a:latin typeface="Times New Roman" panose="02020603050405020304"/>
                    <a:ea typeface="微软雅黑" panose="020B0503020204020204" charset="-122"/>
                  </a:defRPr>
                </a:lvl1pPr>
                <a:lvl2pPr marL="457200" lvl="1" algn="l" defTabSz="914400">
                  <a:defRPr sz="1800" kern="1200">
                    <a:solidFill>
                      <a:schemeClr val="tx1"/>
                    </a:solidFill>
                    <a:latin typeface="Times New Roman" panose="02020603050405020304"/>
                    <a:ea typeface="微软雅黑" panose="020B0503020204020204" charset="-122"/>
                  </a:defRPr>
                </a:lvl2pPr>
                <a:lvl3pPr marL="914400" lvl="2" algn="l" defTabSz="914400">
                  <a:defRPr sz="1800" kern="1200">
                    <a:solidFill>
                      <a:schemeClr val="tx1"/>
                    </a:solidFill>
                    <a:latin typeface="Times New Roman" panose="02020603050405020304"/>
                    <a:ea typeface="微软雅黑" panose="020B0503020204020204" charset="-122"/>
                  </a:defRPr>
                </a:lvl3pPr>
                <a:lvl4pPr marL="1371600" lvl="3" algn="l" defTabSz="914400">
                  <a:defRPr sz="1800" kern="1200">
                    <a:solidFill>
                      <a:schemeClr val="tx1"/>
                    </a:solidFill>
                    <a:latin typeface="Times New Roman" panose="02020603050405020304"/>
                    <a:ea typeface="微软雅黑" panose="020B0503020204020204" charset="-122"/>
                  </a:defRPr>
                </a:lvl4pPr>
                <a:lvl5pPr marL="1828800" lvl="4" algn="l" defTabSz="914400">
                  <a:defRPr sz="1800" kern="1200">
                    <a:solidFill>
                      <a:schemeClr val="tx1"/>
                    </a:solidFill>
                    <a:latin typeface="Times New Roman" panose="02020603050405020304"/>
                    <a:ea typeface="微软雅黑" panose="020B0503020204020204" charset="-122"/>
                  </a:defRPr>
                </a:lvl5pPr>
                <a:lvl6pPr marL="2286000" lvl="5" algn="l" defTabSz="914400">
                  <a:defRPr sz="1800" kern="1200">
                    <a:solidFill>
                      <a:schemeClr val="tx1"/>
                    </a:solidFill>
                    <a:latin typeface="Times New Roman" panose="02020603050405020304"/>
                    <a:ea typeface="微软雅黑" panose="020B0503020204020204" charset="-122"/>
                  </a:defRPr>
                </a:lvl6pPr>
                <a:lvl7pPr marL="2743200" lvl="6" algn="l" defTabSz="914400">
                  <a:defRPr sz="1800" kern="1200">
                    <a:solidFill>
                      <a:schemeClr val="tx1"/>
                    </a:solidFill>
                    <a:latin typeface="Times New Roman" panose="02020603050405020304"/>
                    <a:ea typeface="微软雅黑" panose="020B0503020204020204" charset="-122"/>
                  </a:defRPr>
                </a:lvl7pPr>
                <a:lvl8pPr marL="3200400" lvl="7" algn="l" defTabSz="914400">
                  <a:defRPr sz="1800" kern="1200">
                    <a:solidFill>
                      <a:schemeClr val="tx1"/>
                    </a:solidFill>
                    <a:latin typeface="Times New Roman" panose="02020603050405020304"/>
                    <a:ea typeface="微软雅黑" panose="020B0503020204020204" charset="-122"/>
                  </a:defRPr>
                </a:lvl8pPr>
                <a:lvl9pPr marL="3657600" lvl="8" algn="l" defTabSz="914400">
                  <a:defRPr sz="1800" kern="1200">
                    <a:solidFill>
                      <a:schemeClr val="tx1"/>
                    </a:solidFill>
                    <a:latin typeface="Times New Roman" panose="02020603050405020304"/>
                    <a:ea typeface="微软雅黑" panose="020B0503020204020204" charset="-122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kumimoji="1" lang="en-US" altLang="zh-CN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sup>
                      </m:sSup>
                    </m:oMath>
                  </m:oMathPara>
                </a14:m>
                <a:endParaRPr kumimoji="1" lang="zh-CN" alt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7" name="文本框 106">
                <a:extLst>
                  <a:ext uri="{FF2B5EF4-FFF2-40B4-BE49-F238E27FC236}">
                    <a16:creationId xmlns:a16="http://schemas.microsoft.com/office/drawing/2014/main" id="{C605E1BA-83B1-3946-9F17-2BCFA129B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933" y="1532412"/>
                <a:ext cx="591765" cy="375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106">
                <a:extLst>
                  <a:ext uri="{FF2B5EF4-FFF2-40B4-BE49-F238E27FC236}">
                    <a16:creationId xmlns:a16="http://schemas.microsoft.com/office/drawing/2014/main" id="{07EEB335-2527-504A-95BD-FD5C3797D670}"/>
                  </a:ext>
                </a:extLst>
              </p:cNvPr>
              <p:cNvSpPr txBox="1"/>
              <p:nvPr/>
            </p:nvSpPr>
            <p:spPr>
              <a:xfrm>
                <a:off x="6456345" y="1929395"/>
                <a:ext cx="59176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lvl1pPr marL="0" lvl="0" algn="l" defTabSz="914400">
                  <a:defRPr sz="1800" kern="1200">
                    <a:solidFill>
                      <a:schemeClr val="tx1"/>
                    </a:solidFill>
                    <a:latin typeface="Times New Roman" panose="02020603050405020304"/>
                    <a:ea typeface="微软雅黑" panose="020B0503020204020204" charset="-122"/>
                  </a:defRPr>
                </a:lvl1pPr>
                <a:lvl2pPr marL="457200" lvl="1" algn="l" defTabSz="914400">
                  <a:defRPr sz="1800" kern="1200">
                    <a:solidFill>
                      <a:schemeClr val="tx1"/>
                    </a:solidFill>
                    <a:latin typeface="Times New Roman" panose="02020603050405020304"/>
                    <a:ea typeface="微软雅黑" panose="020B0503020204020204" charset="-122"/>
                  </a:defRPr>
                </a:lvl2pPr>
                <a:lvl3pPr marL="914400" lvl="2" algn="l" defTabSz="914400">
                  <a:defRPr sz="1800" kern="1200">
                    <a:solidFill>
                      <a:schemeClr val="tx1"/>
                    </a:solidFill>
                    <a:latin typeface="Times New Roman" panose="02020603050405020304"/>
                    <a:ea typeface="微软雅黑" panose="020B0503020204020204" charset="-122"/>
                  </a:defRPr>
                </a:lvl3pPr>
                <a:lvl4pPr marL="1371600" lvl="3" algn="l" defTabSz="914400">
                  <a:defRPr sz="1800" kern="1200">
                    <a:solidFill>
                      <a:schemeClr val="tx1"/>
                    </a:solidFill>
                    <a:latin typeface="Times New Roman" panose="02020603050405020304"/>
                    <a:ea typeface="微软雅黑" panose="020B0503020204020204" charset="-122"/>
                  </a:defRPr>
                </a:lvl4pPr>
                <a:lvl5pPr marL="1828800" lvl="4" algn="l" defTabSz="914400">
                  <a:defRPr sz="1800" kern="1200">
                    <a:solidFill>
                      <a:schemeClr val="tx1"/>
                    </a:solidFill>
                    <a:latin typeface="Times New Roman" panose="02020603050405020304"/>
                    <a:ea typeface="微软雅黑" panose="020B0503020204020204" charset="-122"/>
                  </a:defRPr>
                </a:lvl5pPr>
                <a:lvl6pPr marL="2286000" lvl="5" algn="l" defTabSz="914400">
                  <a:defRPr sz="1800" kern="1200">
                    <a:solidFill>
                      <a:schemeClr val="tx1"/>
                    </a:solidFill>
                    <a:latin typeface="Times New Roman" panose="02020603050405020304"/>
                    <a:ea typeface="微软雅黑" panose="020B0503020204020204" charset="-122"/>
                  </a:defRPr>
                </a:lvl6pPr>
                <a:lvl7pPr marL="2743200" lvl="6" algn="l" defTabSz="914400">
                  <a:defRPr sz="1800" kern="1200">
                    <a:solidFill>
                      <a:schemeClr val="tx1"/>
                    </a:solidFill>
                    <a:latin typeface="Times New Roman" panose="02020603050405020304"/>
                    <a:ea typeface="微软雅黑" panose="020B0503020204020204" charset="-122"/>
                  </a:defRPr>
                </a:lvl7pPr>
                <a:lvl8pPr marL="3200400" lvl="7" algn="l" defTabSz="914400">
                  <a:defRPr sz="1800" kern="1200">
                    <a:solidFill>
                      <a:schemeClr val="tx1"/>
                    </a:solidFill>
                    <a:latin typeface="Times New Roman" panose="02020603050405020304"/>
                    <a:ea typeface="微软雅黑" panose="020B0503020204020204" charset="-122"/>
                  </a:defRPr>
                </a:lvl8pPr>
                <a:lvl9pPr marL="3657600" lvl="8" algn="l" defTabSz="914400">
                  <a:defRPr sz="1800" kern="1200">
                    <a:solidFill>
                      <a:schemeClr val="tx1"/>
                    </a:solidFill>
                    <a:latin typeface="Times New Roman" panose="02020603050405020304"/>
                    <a:ea typeface="微软雅黑" panose="020B0503020204020204" charset="-122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kumimoji="1" lang="en-US" altLang="zh-CN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sup>
                      </m:sSup>
                    </m:oMath>
                  </m:oMathPara>
                </a14:m>
                <a:endParaRPr kumimoji="1" lang="zh-CN" alt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8" name="文本框 106">
                <a:extLst>
                  <a:ext uri="{FF2B5EF4-FFF2-40B4-BE49-F238E27FC236}">
                    <a16:creationId xmlns:a16="http://schemas.microsoft.com/office/drawing/2014/main" id="{07EEB335-2527-504A-95BD-FD5C3797D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345" y="1929395"/>
                <a:ext cx="591765" cy="375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666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 91">
            <a:extLst>
              <a:ext uri="{FF2B5EF4-FFF2-40B4-BE49-F238E27FC236}">
                <a16:creationId xmlns:a16="http://schemas.microsoft.com/office/drawing/2014/main" id="{D589ED0B-27B3-3A4F-B08F-246540A9C1D2}"/>
              </a:ext>
            </a:extLst>
          </p:cNvPr>
          <p:cNvSpPr/>
          <p:nvPr/>
        </p:nvSpPr>
        <p:spPr>
          <a:xfrm>
            <a:off x="5131899" y="1635256"/>
            <a:ext cx="2268255" cy="4038316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A86C89E3-8E33-1E4A-9EFA-5344DE5D0CF9}"/>
              </a:ext>
            </a:extLst>
          </p:cNvPr>
          <p:cNvSpPr/>
          <p:nvPr/>
        </p:nvSpPr>
        <p:spPr>
          <a:xfrm>
            <a:off x="5048699" y="1736281"/>
            <a:ext cx="2268255" cy="4038316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D589ED0B-27B3-3A4F-B08F-246540A9C1D2}"/>
              </a:ext>
            </a:extLst>
          </p:cNvPr>
          <p:cNvSpPr/>
          <p:nvPr/>
        </p:nvSpPr>
        <p:spPr>
          <a:xfrm>
            <a:off x="4961872" y="1853681"/>
            <a:ext cx="2268255" cy="4038316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1E5DCE-CA7D-5245-B02B-1BB1AEF33E26}"/>
              </a:ext>
            </a:extLst>
          </p:cNvPr>
          <p:cNvSpPr/>
          <p:nvPr/>
        </p:nvSpPr>
        <p:spPr>
          <a:xfrm>
            <a:off x="679555" y="4250939"/>
            <a:ext cx="10515600" cy="1718858"/>
          </a:xfrm>
          <a:prstGeom prst="rect">
            <a:avLst/>
          </a:prstGeom>
          <a:solidFill>
            <a:schemeClr val="bg1">
              <a:lumMod val="85000"/>
              <a:alpha val="6030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FDF06CA-7DF3-4D2F-82A4-DBB52328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KLog</a:t>
            </a:r>
            <a:r>
              <a:rPr lang="en-US" altLang="zh-CN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→ </a:t>
            </a:r>
            <a:r>
              <a:rPr lang="en-US" altLang="zh-CN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Kset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31EF6-BA6B-417E-96BF-2B7892A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B870E-8FDC-4753-B015-561A8B4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5899" y="6306741"/>
            <a:ext cx="4114800" cy="365125"/>
          </a:xfrm>
        </p:spPr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59BA55-F142-4E66-83A1-70E3D2E6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FC2A3E1-0131-D940-864D-066FB682F6B8}"/>
              </a:ext>
            </a:extLst>
          </p:cNvPr>
          <p:cNvSpPr txBox="1"/>
          <p:nvPr/>
        </p:nvSpPr>
        <p:spPr>
          <a:xfrm>
            <a:off x="693813" y="3905204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DRAM</a:t>
            </a:r>
            <a:endParaRPr kumimoji="1" lang="zh-CN" altLang="en-US" sz="20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A2E996-4A2F-7845-A4B9-F3F5BBCBA096}"/>
              </a:ext>
            </a:extLst>
          </p:cNvPr>
          <p:cNvSpPr txBox="1"/>
          <p:nvPr/>
        </p:nvSpPr>
        <p:spPr>
          <a:xfrm>
            <a:off x="700133" y="4191898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Flash</a:t>
            </a:r>
            <a:endParaRPr kumimoji="1" lang="zh-CN" altLang="en-US" sz="2000" b="1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DD77372-4B61-3D4C-BBEF-6F3C32DCD9EF}"/>
              </a:ext>
            </a:extLst>
          </p:cNvPr>
          <p:cNvSpPr/>
          <p:nvPr/>
        </p:nvSpPr>
        <p:spPr>
          <a:xfrm>
            <a:off x="5271649" y="2607474"/>
            <a:ext cx="1762885" cy="131555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FC9F3FE6-2E45-E544-8AD4-34F9746D181B}"/>
              </a:ext>
            </a:extLst>
          </p:cNvPr>
          <p:cNvSpPr/>
          <p:nvPr/>
        </p:nvSpPr>
        <p:spPr>
          <a:xfrm>
            <a:off x="5220128" y="2643094"/>
            <a:ext cx="1762885" cy="131555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7E033737-BC4C-5942-92E6-CE4DF42401F6}"/>
              </a:ext>
            </a:extLst>
          </p:cNvPr>
          <p:cNvSpPr/>
          <p:nvPr/>
        </p:nvSpPr>
        <p:spPr>
          <a:xfrm>
            <a:off x="5181003" y="2678465"/>
            <a:ext cx="1762885" cy="131555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D0093DE-291E-4549-A64E-69F6DB04A1CE}"/>
              </a:ext>
            </a:extLst>
          </p:cNvPr>
          <p:cNvSpPr/>
          <p:nvPr/>
        </p:nvSpPr>
        <p:spPr>
          <a:xfrm>
            <a:off x="5348767" y="2820815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AC1E4CD-7A01-F549-B091-5A6F93A943CD}"/>
              </a:ext>
            </a:extLst>
          </p:cNvPr>
          <p:cNvSpPr/>
          <p:nvPr/>
        </p:nvSpPr>
        <p:spPr>
          <a:xfrm>
            <a:off x="5808455" y="2820814"/>
            <a:ext cx="459688" cy="224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338C424-E4E8-3643-8B11-0E1D7587B128}"/>
              </a:ext>
            </a:extLst>
          </p:cNvPr>
          <p:cNvSpPr/>
          <p:nvPr/>
        </p:nvSpPr>
        <p:spPr>
          <a:xfrm>
            <a:off x="6268143" y="2820813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3FB7F768-D3C3-6A40-9F4F-9CCF3A5FC33F}"/>
              </a:ext>
            </a:extLst>
          </p:cNvPr>
          <p:cNvSpPr/>
          <p:nvPr/>
        </p:nvSpPr>
        <p:spPr>
          <a:xfrm>
            <a:off x="5339072" y="3182694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2C07076D-5B83-4045-9BF8-66BEEBFB3971}"/>
              </a:ext>
            </a:extLst>
          </p:cNvPr>
          <p:cNvSpPr/>
          <p:nvPr/>
        </p:nvSpPr>
        <p:spPr>
          <a:xfrm>
            <a:off x="5798760" y="3182693"/>
            <a:ext cx="459688" cy="2245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9320F703-9A50-9044-A5AA-804BC3081F99}"/>
              </a:ext>
            </a:extLst>
          </p:cNvPr>
          <p:cNvSpPr/>
          <p:nvPr/>
        </p:nvSpPr>
        <p:spPr>
          <a:xfrm>
            <a:off x="6258448" y="3182692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7D0093DE-291E-4549-A64E-69F6DB04A1CE}"/>
              </a:ext>
            </a:extLst>
          </p:cNvPr>
          <p:cNvSpPr/>
          <p:nvPr/>
        </p:nvSpPr>
        <p:spPr>
          <a:xfrm>
            <a:off x="5346155" y="3542813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3AC1E4CD-7A01-F549-B091-5A6F93A943CD}"/>
              </a:ext>
            </a:extLst>
          </p:cNvPr>
          <p:cNvSpPr/>
          <p:nvPr/>
        </p:nvSpPr>
        <p:spPr>
          <a:xfrm>
            <a:off x="5805843" y="3542812"/>
            <a:ext cx="459688" cy="2245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4338C424-E4E8-3643-8B11-0E1D7587B128}"/>
              </a:ext>
            </a:extLst>
          </p:cNvPr>
          <p:cNvSpPr/>
          <p:nvPr/>
        </p:nvSpPr>
        <p:spPr>
          <a:xfrm>
            <a:off x="6265531" y="3542811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C44AE7C-FD43-B244-A564-B43BA50B4D02}"/>
              </a:ext>
            </a:extLst>
          </p:cNvPr>
          <p:cNvSpPr txBox="1"/>
          <p:nvPr/>
        </p:nvSpPr>
        <p:spPr>
          <a:xfrm>
            <a:off x="6228121" y="2792639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/>
              <a:t>next</a:t>
            </a:r>
            <a:endParaRPr kumimoji="1" lang="zh-CN" altLang="en-US" sz="1400" b="1" dirty="0"/>
          </a:p>
        </p:txBody>
      </p:sp>
      <p:sp>
        <p:nvSpPr>
          <p:cNvPr id="106" name="文本框 9">
            <a:extLst>
              <a:ext uri="{FF2B5EF4-FFF2-40B4-BE49-F238E27FC236}">
                <a16:creationId xmlns:a16="http://schemas.microsoft.com/office/drawing/2014/main" id="{6C44AE7C-FD43-B244-A564-B43BA50B4D02}"/>
              </a:ext>
            </a:extLst>
          </p:cNvPr>
          <p:cNvSpPr txBox="1"/>
          <p:nvPr/>
        </p:nvSpPr>
        <p:spPr>
          <a:xfrm>
            <a:off x="5281049" y="2789884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sz="1400" b="1" dirty="0"/>
              <a:t>offset</a:t>
            </a:r>
            <a:endParaRPr kumimoji="1" lang="zh-CN" altLang="en-US" sz="1400" b="1" dirty="0"/>
          </a:p>
        </p:txBody>
      </p:sp>
      <p:sp>
        <p:nvSpPr>
          <p:cNvPr id="13" name="任意形状 12">
            <a:extLst>
              <a:ext uri="{FF2B5EF4-FFF2-40B4-BE49-F238E27FC236}">
                <a16:creationId xmlns:a16="http://schemas.microsoft.com/office/drawing/2014/main" id="{ECF2CAAA-166C-1B40-9716-4F0B4B9515AF}"/>
              </a:ext>
            </a:extLst>
          </p:cNvPr>
          <p:cNvSpPr/>
          <p:nvPr/>
        </p:nvSpPr>
        <p:spPr>
          <a:xfrm>
            <a:off x="5082753" y="2927814"/>
            <a:ext cx="1893371" cy="377190"/>
          </a:xfrm>
          <a:custGeom>
            <a:avLst/>
            <a:gdLst>
              <a:gd name="connsiteX0" fmla="*/ 1645374 w 1893371"/>
              <a:gd name="connsiteY0" fmla="*/ 0 h 377190"/>
              <a:gd name="connsiteX1" fmla="*/ 1771104 w 1893371"/>
              <a:gd name="connsiteY1" fmla="*/ 148590 h 377190"/>
              <a:gd name="connsiteX2" fmla="*/ 125184 w 1893371"/>
              <a:gd name="connsiteY2" fmla="*/ 194310 h 377190"/>
              <a:gd name="connsiteX3" fmla="*/ 239484 w 1893371"/>
              <a:gd name="connsiteY3" fmla="*/ 37719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371" h="377190">
                <a:moveTo>
                  <a:pt x="1645374" y="0"/>
                </a:moveTo>
                <a:cubicBezTo>
                  <a:pt x="1834921" y="58102"/>
                  <a:pt x="2024469" y="116205"/>
                  <a:pt x="1771104" y="148590"/>
                </a:cubicBezTo>
                <a:cubicBezTo>
                  <a:pt x="1517739" y="180975"/>
                  <a:pt x="380454" y="156210"/>
                  <a:pt x="125184" y="194310"/>
                </a:cubicBezTo>
                <a:cubicBezTo>
                  <a:pt x="-130086" y="232410"/>
                  <a:pt x="54699" y="304800"/>
                  <a:pt x="239484" y="377190"/>
                </a:cubicBezTo>
              </a:path>
            </a:pathLst>
          </a:custGeom>
          <a:noFill/>
          <a:ln w="158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9" name="任意形状 108">
            <a:extLst>
              <a:ext uri="{FF2B5EF4-FFF2-40B4-BE49-F238E27FC236}">
                <a16:creationId xmlns:a16="http://schemas.microsoft.com/office/drawing/2014/main" id="{97E96E59-32FA-3342-8946-0164A26B75A7}"/>
              </a:ext>
            </a:extLst>
          </p:cNvPr>
          <p:cNvSpPr/>
          <p:nvPr/>
        </p:nvSpPr>
        <p:spPr>
          <a:xfrm>
            <a:off x="5089642" y="3308291"/>
            <a:ext cx="1893371" cy="377190"/>
          </a:xfrm>
          <a:custGeom>
            <a:avLst/>
            <a:gdLst>
              <a:gd name="connsiteX0" fmla="*/ 1645374 w 1893371"/>
              <a:gd name="connsiteY0" fmla="*/ 0 h 377190"/>
              <a:gd name="connsiteX1" fmla="*/ 1771104 w 1893371"/>
              <a:gd name="connsiteY1" fmla="*/ 148590 h 377190"/>
              <a:gd name="connsiteX2" fmla="*/ 125184 w 1893371"/>
              <a:gd name="connsiteY2" fmla="*/ 194310 h 377190"/>
              <a:gd name="connsiteX3" fmla="*/ 239484 w 1893371"/>
              <a:gd name="connsiteY3" fmla="*/ 37719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371" h="377190">
                <a:moveTo>
                  <a:pt x="1645374" y="0"/>
                </a:moveTo>
                <a:cubicBezTo>
                  <a:pt x="1834921" y="58102"/>
                  <a:pt x="2024469" y="116205"/>
                  <a:pt x="1771104" y="148590"/>
                </a:cubicBezTo>
                <a:cubicBezTo>
                  <a:pt x="1517739" y="180975"/>
                  <a:pt x="380454" y="156210"/>
                  <a:pt x="125184" y="194310"/>
                </a:cubicBezTo>
                <a:cubicBezTo>
                  <a:pt x="-130086" y="232410"/>
                  <a:pt x="54699" y="304800"/>
                  <a:pt x="239484" y="377190"/>
                </a:cubicBezTo>
              </a:path>
            </a:pathLst>
          </a:custGeom>
          <a:noFill/>
          <a:ln w="158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2" name="文本框 106">
            <a:extLst>
              <a:ext uri="{FF2B5EF4-FFF2-40B4-BE49-F238E27FC236}">
                <a16:creationId xmlns:a16="http://schemas.microsoft.com/office/drawing/2014/main" id="{F7B12AE5-77AB-F242-BC9F-B26B5FE8B3E8}"/>
              </a:ext>
            </a:extLst>
          </p:cNvPr>
          <p:cNvSpPr txBox="1"/>
          <p:nvPr/>
        </p:nvSpPr>
        <p:spPr>
          <a:xfrm>
            <a:off x="5516353" y="132443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b="1" dirty="0">
                <a:solidFill>
                  <a:srgbClr val="7030A0"/>
                </a:solidFill>
              </a:rPr>
              <a:t>Partitions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13" name="文本框 106">
            <a:extLst>
              <a:ext uri="{FF2B5EF4-FFF2-40B4-BE49-F238E27FC236}">
                <a16:creationId xmlns:a16="http://schemas.microsoft.com/office/drawing/2014/main" id="{0F14216C-0B5D-EC4E-8A6A-23B213C902A8}"/>
              </a:ext>
            </a:extLst>
          </p:cNvPr>
          <p:cNvSpPr txBox="1"/>
          <p:nvPr/>
        </p:nvSpPr>
        <p:spPr>
          <a:xfrm>
            <a:off x="5668668" y="2295789"/>
            <a:ext cx="817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b="1" dirty="0">
                <a:solidFill>
                  <a:srgbClr val="7030A0"/>
                </a:solidFill>
              </a:rPr>
              <a:t>Tables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214B236E-9299-2941-8E93-855A892D9202}"/>
              </a:ext>
            </a:extLst>
          </p:cNvPr>
          <p:cNvGrpSpPr/>
          <p:nvPr/>
        </p:nvGrpSpPr>
        <p:grpSpPr>
          <a:xfrm rot="19800000">
            <a:off x="5487935" y="4720484"/>
            <a:ext cx="1081339" cy="1086366"/>
            <a:chOff x="5240068" y="4510457"/>
            <a:chExt cx="1081339" cy="1086366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3CFD8AF7-92AB-EE4A-BAC3-01934C712D46}"/>
                </a:ext>
              </a:extLst>
            </p:cNvPr>
            <p:cNvGrpSpPr/>
            <p:nvPr/>
          </p:nvGrpSpPr>
          <p:grpSpPr>
            <a:xfrm>
              <a:off x="5243109" y="4514106"/>
              <a:ext cx="1078298" cy="1080980"/>
              <a:chOff x="5794973" y="2178324"/>
              <a:chExt cx="1268888" cy="1272044"/>
            </a:xfrm>
          </p:grpSpPr>
          <p:sp>
            <p:nvSpPr>
              <p:cNvPr id="69" name="空心弧 68">
                <a:extLst>
                  <a:ext uri="{FF2B5EF4-FFF2-40B4-BE49-F238E27FC236}">
                    <a16:creationId xmlns:a16="http://schemas.microsoft.com/office/drawing/2014/main" id="{F4B675BA-CD8B-0C45-9870-F1B9620F05C0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空心弧 69">
                <a:extLst>
                  <a:ext uri="{FF2B5EF4-FFF2-40B4-BE49-F238E27FC236}">
                    <a16:creationId xmlns:a16="http://schemas.microsoft.com/office/drawing/2014/main" id="{63271DB7-4611-0944-B70A-4399280B142E}"/>
                  </a:ext>
                </a:extLst>
              </p:cNvPr>
              <p:cNvSpPr/>
              <p:nvPr/>
            </p:nvSpPr>
            <p:spPr>
              <a:xfrm rot="1800000">
                <a:off x="5794973" y="2181481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空心弧 70">
                <a:extLst>
                  <a:ext uri="{FF2B5EF4-FFF2-40B4-BE49-F238E27FC236}">
                    <a16:creationId xmlns:a16="http://schemas.microsoft.com/office/drawing/2014/main" id="{8132D796-7889-D74D-A18E-B7ABCFEAE882}"/>
                  </a:ext>
                </a:extLst>
              </p:cNvPr>
              <p:cNvSpPr/>
              <p:nvPr/>
            </p:nvSpPr>
            <p:spPr>
              <a:xfrm rot="3600000">
                <a:off x="5794974" y="2178324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空心弧 71">
                <a:extLst>
                  <a:ext uri="{FF2B5EF4-FFF2-40B4-BE49-F238E27FC236}">
                    <a16:creationId xmlns:a16="http://schemas.microsoft.com/office/drawing/2014/main" id="{6ED1FCFE-9992-624B-8CAD-149ACE445E0E}"/>
                  </a:ext>
                </a:extLst>
              </p:cNvPr>
              <p:cNvSpPr/>
              <p:nvPr/>
            </p:nvSpPr>
            <p:spPr>
              <a:xfrm rot="3600000">
                <a:off x="5794974" y="2181029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0DAF603F-402A-244A-814A-622FB1780673}"/>
                </a:ext>
              </a:extLst>
            </p:cNvPr>
            <p:cNvGrpSpPr/>
            <p:nvPr/>
          </p:nvGrpSpPr>
          <p:grpSpPr>
            <a:xfrm rot="5400000">
              <a:off x="5241407" y="4509118"/>
              <a:ext cx="1078301" cy="1080979"/>
              <a:chOff x="5794971" y="2178326"/>
              <a:chExt cx="1268890" cy="1272043"/>
            </a:xfrm>
          </p:grpSpPr>
          <p:sp>
            <p:nvSpPr>
              <p:cNvPr id="66" name="空心弧 65">
                <a:extLst>
                  <a:ext uri="{FF2B5EF4-FFF2-40B4-BE49-F238E27FC236}">
                    <a16:creationId xmlns:a16="http://schemas.microsoft.com/office/drawing/2014/main" id="{2079971F-8C96-B843-B042-0C6620097CA9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6300069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空心弧 66">
                <a:extLst>
                  <a:ext uri="{FF2B5EF4-FFF2-40B4-BE49-F238E27FC236}">
                    <a16:creationId xmlns:a16="http://schemas.microsoft.com/office/drawing/2014/main" id="{65717774-488F-E74B-81C1-DDB1C84E5BF5}"/>
                  </a:ext>
                </a:extLst>
              </p:cNvPr>
              <p:cNvSpPr/>
              <p:nvPr/>
            </p:nvSpPr>
            <p:spPr>
              <a:xfrm rot="1800000">
                <a:off x="5794974" y="2181482"/>
                <a:ext cx="1268887" cy="1268887"/>
              </a:xfrm>
              <a:prstGeom prst="blockArc">
                <a:avLst>
                  <a:gd name="adj1" fmla="val 14530358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空心弧 67">
                <a:extLst>
                  <a:ext uri="{FF2B5EF4-FFF2-40B4-BE49-F238E27FC236}">
                    <a16:creationId xmlns:a16="http://schemas.microsoft.com/office/drawing/2014/main" id="{B86AE121-E04C-7C4E-94BC-59E84526650B}"/>
                  </a:ext>
                </a:extLst>
              </p:cNvPr>
              <p:cNvSpPr/>
              <p:nvPr/>
            </p:nvSpPr>
            <p:spPr>
              <a:xfrm rot="3600000">
                <a:off x="5794971" y="2178326"/>
                <a:ext cx="1268887" cy="1268887"/>
              </a:xfrm>
              <a:prstGeom prst="blockArc">
                <a:avLst>
                  <a:gd name="adj1" fmla="val 12733714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空心弧 64">
              <a:extLst>
                <a:ext uri="{FF2B5EF4-FFF2-40B4-BE49-F238E27FC236}">
                  <a16:creationId xmlns:a16="http://schemas.microsoft.com/office/drawing/2014/main" id="{76D415D0-5CEA-3848-8028-36BCAFA95B0C}"/>
                </a:ext>
              </a:extLst>
            </p:cNvPr>
            <p:cNvSpPr/>
            <p:nvPr/>
          </p:nvSpPr>
          <p:spPr>
            <a:xfrm rot="10800000">
              <a:off x="5242750" y="4518525"/>
              <a:ext cx="1078297" cy="1078298"/>
            </a:xfrm>
            <a:prstGeom prst="blockArc">
              <a:avLst>
                <a:gd name="adj1" fmla="val 10800000"/>
                <a:gd name="adj2" fmla="val 111084"/>
                <a:gd name="adj3" fmla="val 17672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40F4E90-0DFE-2B46-92E6-6D3353D4A9AE}"/>
              </a:ext>
            </a:extLst>
          </p:cNvPr>
          <p:cNvGrpSpPr/>
          <p:nvPr/>
        </p:nvGrpSpPr>
        <p:grpSpPr>
          <a:xfrm>
            <a:off x="5450499" y="4388575"/>
            <a:ext cx="1089937" cy="1087080"/>
            <a:chOff x="7477067" y="3214407"/>
            <a:chExt cx="1089937" cy="1087080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F2024B9E-38DD-9242-BF78-C2F49A7E34F0}"/>
                </a:ext>
              </a:extLst>
            </p:cNvPr>
            <p:cNvGrpSpPr/>
            <p:nvPr/>
          </p:nvGrpSpPr>
          <p:grpSpPr>
            <a:xfrm rot="19800000">
              <a:off x="7486022" y="3214407"/>
              <a:ext cx="1080982" cy="1086646"/>
              <a:chOff x="8445120" y="2991258"/>
              <a:chExt cx="1080982" cy="1086646"/>
            </a:xfrm>
          </p:grpSpPr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105A6AAA-1C8A-7D4B-830A-C529214869CD}"/>
                  </a:ext>
                </a:extLst>
              </p:cNvPr>
              <p:cNvGrpSpPr/>
              <p:nvPr/>
            </p:nvGrpSpPr>
            <p:grpSpPr>
              <a:xfrm>
                <a:off x="8445120" y="2991258"/>
                <a:ext cx="1078298" cy="1080212"/>
                <a:chOff x="5794973" y="2178776"/>
                <a:chExt cx="1268888" cy="1271140"/>
              </a:xfrm>
            </p:grpSpPr>
            <p:sp>
              <p:nvSpPr>
                <p:cNvPr id="80" name="空心弧 79">
                  <a:extLst>
                    <a:ext uri="{FF2B5EF4-FFF2-40B4-BE49-F238E27FC236}">
                      <a16:creationId xmlns:a16="http://schemas.microsoft.com/office/drawing/2014/main" id="{F066B157-DEFD-5A4E-9EB0-2E1A4D8349B0}"/>
                    </a:ext>
                  </a:extLst>
                </p:cNvPr>
                <p:cNvSpPr/>
                <p:nvPr/>
              </p:nvSpPr>
              <p:spPr>
                <a:xfrm>
                  <a:off x="5794973" y="2178776"/>
                  <a:ext cx="1268887" cy="1268887"/>
                </a:xfrm>
                <a:prstGeom prst="blockArc">
                  <a:avLst>
                    <a:gd name="adj1" fmla="val 14381098"/>
                    <a:gd name="adj2" fmla="val 111084"/>
                    <a:gd name="adj3" fmla="val 17672"/>
                  </a:avLst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lvl="0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空心弧 80">
                  <a:extLst>
                    <a:ext uri="{FF2B5EF4-FFF2-40B4-BE49-F238E27FC236}">
                      <a16:creationId xmlns:a16="http://schemas.microsoft.com/office/drawing/2014/main" id="{44B9A8A3-9669-0E4B-8B1D-19C8B9B10C17}"/>
                    </a:ext>
                  </a:extLst>
                </p:cNvPr>
                <p:cNvSpPr/>
                <p:nvPr/>
              </p:nvSpPr>
              <p:spPr>
                <a:xfrm rot="3600000">
                  <a:off x="5794974" y="2181029"/>
                  <a:ext cx="1268887" cy="1268887"/>
                </a:xfrm>
                <a:prstGeom prst="blockArc">
                  <a:avLst>
                    <a:gd name="adj1" fmla="val 10800000"/>
                    <a:gd name="adj2" fmla="val 18226163"/>
                    <a:gd name="adj3" fmla="val 17719"/>
                  </a:avLst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lvl="0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组合 75">
                <a:extLst>
                  <a:ext uri="{FF2B5EF4-FFF2-40B4-BE49-F238E27FC236}">
                    <a16:creationId xmlns:a16="http://schemas.microsoft.com/office/drawing/2014/main" id="{85BACA1E-5C8B-C849-9F86-F7E7A789B84D}"/>
                  </a:ext>
                </a:extLst>
              </p:cNvPr>
              <p:cNvGrpSpPr/>
              <p:nvPr/>
            </p:nvGrpSpPr>
            <p:grpSpPr>
              <a:xfrm rot="5400000">
                <a:off x="8446463" y="2998265"/>
                <a:ext cx="1078298" cy="1080980"/>
                <a:chOff x="5794973" y="2178324"/>
                <a:chExt cx="1268888" cy="1272044"/>
              </a:xfrm>
            </p:grpSpPr>
            <p:sp>
              <p:nvSpPr>
                <p:cNvPr id="77" name="空心弧 76">
                  <a:extLst>
                    <a:ext uri="{FF2B5EF4-FFF2-40B4-BE49-F238E27FC236}">
                      <a16:creationId xmlns:a16="http://schemas.microsoft.com/office/drawing/2014/main" id="{A3F0BB7F-D627-9647-B38A-985B4B9C79AD}"/>
                    </a:ext>
                  </a:extLst>
                </p:cNvPr>
                <p:cNvSpPr/>
                <p:nvPr/>
              </p:nvSpPr>
              <p:spPr>
                <a:xfrm>
                  <a:off x="5794973" y="2178776"/>
                  <a:ext cx="1268887" cy="1268887"/>
                </a:xfrm>
                <a:prstGeom prst="blockArc">
                  <a:avLst>
                    <a:gd name="adj1" fmla="val 10800000"/>
                    <a:gd name="adj2" fmla="val 16229646"/>
                    <a:gd name="adj3" fmla="val 18065"/>
                  </a:avLst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lvl="0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空心弧 77">
                  <a:extLst>
                    <a:ext uri="{FF2B5EF4-FFF2-40B4-BE49-F238E27FC236}">
                      <a16:creationId xmlns:a16="http://schemas.microsoft.com/office/drawing/2014/main" id="{B93AA4A2-C13C-924E-AC51-28F6617A0C3D}"/>
                    </a:ext>
                  </a:extLst>
                </p:cNvPr>
                <p:cNvSpPr/>
                <p:nvPr/>
              </p:nvSpPr>
              <p:spPr>
                <a:xfrm rot="1800000">
                  <a:off x="5794973" y="2181481"/>
                  <a:ext cx="1268887" cy="1268887"/>
                </a:xfrm>
                <a:prstGeom prst="blockArc">
                  <a:avLst>
                    <a:gd name="adj1" fmla="val 10800000"/>
                    <a:gd name="adj2" fmla="val 14414572"/>
                    <a:gd name="adj3" fmla="val 18064"/>
                  </a:avLst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lvl="0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空心弧 78">
                  <a:extLst>
                    <a:ext uri="{FF2B5EF4-FFF2-40B4-BE49-F238E27FC236}">
                      <a16:creationId xmlns:a16="http://schemas.microsoft.com/office/drawing/2014/main" id="{D15D03B9-E784-1147-BBD3-BDBB19975A85}"/>
                    </a:ext>
                  </a:extLst>
                </p:cNvPr>
                <p:cNvSpPr/>
                <p:nvPr/>
              </p:nvSpPr>
              <p:spPr>
                <a:xfrm rot="3600000">
                  <a:off x="5794974" y="2178324"/>
                  <a:ext cx="1268887" cy="1268887"/>
                </a:xfrm>
                <a:prstGeom prst="blockArc">
                  <a:avLst>
                    <a:gd name="adj1" fmla="val 10800000"/>
                    <a:gd name="adj2" fmla="val 12720781"/>
                    <a:gd name="adj3" fmla="val 18182"/>
                  </a:avLst>
                </a:prstGeom>
                <a:solidFill>
                  <a:schemeClr val="bg1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lvl="0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2" name="空心弧 81">
              <a:extLst>
                <a:ext uri="{FF2B5EF4-FFF2-40B4-BE49-F238E27FC236}">
                  <a16:creationId xmlns:a16="http://schemas.microsoft.com/office/drawing/2014/main" id="{897BD77B-8EB0-E849-AEB6-8A2703BC6462}"/>
                </a:ext>
              </a:extLst>
            </p:cNvPr>
            <p:cNvSpPr/>
            <p:nvPr/>
          </p:nvSpPr>
          <p:spPr>
            <a:xfrm rot="5400000">
              <a:off x="7478436" y="3215636"/>
              <a:ext cx="1078297" cy="1078297"/>
            </a:xfrm>
            <a:prstGeom prst="blockArc">
              <a:avLst>
                <a:gd name="adj1" fmla="val 10800000"/>
                <a:gd name="adj2" fmla="val 12720781"/>
                <a:gd name="adj3" fmla="val 18182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3" name="空心弧 82">
              <a:extLst>
                <a:ext uri="{FF2B5EF4-FFF2-40B4-BE49-F238E27FC236}">
                  <a16:creationId xmlns:a16="http://schemas.microsoft.com/office/drawing/2014/main" id="{2B42C822-3B8A-DD4C-A494-3BC33CFEF292}"/>
                </a:ext>
              </a:extLst>
            </p:cNvPr>
            <p:cNvSpPr/>
            <p:nvPr/>
          </p:nvSpPr>
          <p:spPr>
            <a:xfrm rot="3600000">
              <a:off x="7483058" y="3215634"/>
              <a:ext cx="1078297" cy="1078297"/>
            </a:xfrm>
            <a:prstGeom prst="blockArc">
              <a:avLst>
                <a:gd name="adj1" fmla="val 10800000"/>
                <a:gd name="adj2" fmla="val 12720781"/>
                <a:gd name="adj3" fmla="val 18182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空心弧 83">
              <a:extLst>
                <a:ext uri="{FF2B5EF4-FFF2-40B4-BE49-F238E27FC236}">
                  <a16:creationId xmlns:a16="http://schemas.microsoft.com/office/drawing/2014/main" id="{C48DBAB9-64E1-AD49-83E5-CE8C08E54FF2}"/>
                </a:ext>
              </a:extLst>
            </p:cNvPr>
            <p:cNvSpPr/>
            <p:nvPr/>
          </p:nvSpPr>
          <p:spPr>
            <a:xfrm rot="1800000">
              <a:off x="7477067" y="3223190"/>
              <a:ext cx="1078297" cy="1078297"/>
            </a:xfrm>
            <a:prstGeom prst="blockArc">
              <a:avLst>
                <a:gd name="adj1" fmla="val 10800000"/>
                <a:gd name="adj2" fmla="val 12720781"/>
                <a:gd name="adj3" fmla="val 1818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5" name="空心弧 84">
            <a:extLst>
              <a:ext uri="{FF2B5EF4-FFF2-40B4-BE49-F238E27FC236}">
                <a16:creationId xmlns:a16="http://schemas.microsoft.com/office/drawing/2014/main" id="{6968D0A6-6A27-A547-8B99-C350649942E6}"/>
              </a:ext>
            </a:extLst>
          </p:cNvPr>
          <p:cNvSpPr/>
          <p:nvPr/>
        </p:nvSpPr>
        <p:spPr>
          <a:xfrm rot="19800000">
            <a:off x="5486123" y="4734373"/>
            <a:ext cx="1078297" cy="1078297"/>
          </a:xfrm>
          <a:prstGeom prst="blockArc">
            <a:avLst>
              <a:gd name="adj1" fmla="val 10800000"/>
              <a:gd name="adj2" fmla="val 12720781"/>
              <a:gd name="adj3" fmla="val 1818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任意形状 13">
            <a:extLst>
              <a:ext uri="{FF2B5EF4-FFF2-40B4-BE49-F238E27FC236}">
                <a16:creationId xmlns:a16="http://schemas.microsoft.com/office/drawing/2014/main" id="{51732654-63B3-F540-99CD-EE98AC321E1B}"/>
              </a:ext>
            </a:extLst>
          </p:cNvPr>
          <p:cNvSpPr/>
          <p:nvPr/>
        </p:nvSpPr>
        <p:spPr>
          <a:xfrm>
            <a:off x="4588884" y="2929159"/>
            <a:ext cx="992423" cy="1624404"/>
          </a:xfrm>
          <a:custGeom>
            <a:avLst/>
            <a:gdLst>
              <a:gd name="connsiteX0" fmla="*/ 992423 w 992423"/>
              <a:gd name="connsiteY0" fmla="*/ 1624404 h 1624404"/>
              <a:gd name="connsiteX1" fmla="*/ 2720 w 992423"/>
              <a:gd name="connsiteY1" fmla="*/ 656216 h 1624404"/>
              <a:gd name="connsiteX2" fmla="*/ 755755 w 992423"/>
              <a:gd name="connsiteY2" fmla="*/ 0 h 162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2423" h="1624404">
                <a:moveTo>
                  <a:pt x="992423" y="1624404"/>
                </a:moveTo>
                <a:cubicBezTo>
                  <a:pt x="517294" y="1275677"/>
                  <a:pt x="42165" y="926950"/>
                  <a:pt x="2720" y="656216"/>
                </a:cubicBezTo>
                <a:cubicBezTo>
                  <a:pt x="-36725" y="385482"/>
                  <a:pt x="359515" y="192741"/>
                  <a:pt x="755755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任意形状 14">
            <a:extLst>
              <a:ext uri="{FF2B5EF4-FFF2-40B4-BE49-F238E27FC236}">
                <a16:creationId xmlns:a16="http://schemas.microsoft.com/office/drawing/2014/main" id="{FDA7B3CD-1AFD-C642-8A2E-5FD9F2753442}"/>
              </a:ext>
            </a:extLst>
          </p:cNvPr>
          <p:cNvSpPr/>
          <p:nvPr/>
        </p:nvSpPr>
        <p:spPr>
          <a:xfrm>
            <a:off x="7159047" y="3311491"/>
            <a:ext cx="1890584" cy="1272746"/>
          </a:xfrm>
          <a:custGeom>
            <a:avLst/>
            <a:gdLst>
              <a:gd name="connsiteX0" fmla="*/ 0 w 1890584"/>
              <a:gd name="connsiteY0" fmla="*/ 0 h 1272746"/>
              <a:gd name="connsiteX1" fmla="*/ 1569308 w 1890584"/>
              <a:gd name="connsiteY1" fmla="*/ 111211 h 1272746"/>
              <a:gd name="connsiteX2" fmla="*/ 1890584 w 1890584"/>
              <a:gd name="connsiteY2" fmla="*/ 1272746 h 127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0584" h="1272746">
                <a:moveTo>
                  <a:pt x="0" y="0"/>
                </a:moveTo>
                <a:lnTo>
                  <a:pt x="1569308" y="111211"/>
                </a:lnTo>
                <a:cubicBezTo>
                  <a:pt x="1884405" y="323335"/>
                  <a:pt x="1887494" y="798040"/>
                  <a:pt x="1890584" y="1272746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任意形状 16">
            <a:extLst>
              <a:ext uri="{FF2B5EF4-FFF2-40B4-BE49-F238E27FC236}">
                <a16:creationId xmlns:a16="http://schemas.microsoft.com/office/drawing/2014/main" id="{DE4661B6-C791-C545-929E-72D4A42D28CA}"/>
              </a:ext>
            </a:extLst>
          </p:cNvPr>
          <p:cNvSpPr/>
          <p:nvPr/>
        </p:nvSpPr>
        <p:spPr>
          <a:xfrm>
            <a:off x="7121977" y="3422702"/>
            <a:ext cx="1544595" cy="271849"/>
          </a:xfrm>
          <a:custGeom>
            <a:avLst/>
            <a:gdLst>
              <a:gd name="connsiteX0" fmla="*/ 0 w 1544595"/>
              <a:gd name="connsiteY0" fmla="*/ 271849 h 271849"/>
              <a:gd name="connsiteX1" fmla="*/ 679622 w 1544595"/>
              <a:gd name="connsiteY1" fmla="*/ 61784 h 271849"/>
              <a:gd name="connsiteX2" fmla="*/ 1544595 w 1544595"/>
              <a:gd name="connsiteY2" fmla="*/ 0 h 27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4595" h="271849">
                <a:moveTo>
                  <a:pt x="0" y="271849"/>
                </a:moveTo>
                <a:cubicBezTo>
                  <a:pt x="211095" y="189470"/>
                  <a:pt x="422190" y="107092"/>
                  <a:pt x="679622" y="61784"/>
                </a:cubicBezTo>
                <a:cubicBezTo>
                  <a:pt x="937055" y="16476"/>
                  <a:pt x="1240825" y="8238"/>
                  <a:pt x="1544595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任意形状 17">
            <a:extLst>
              <a:ext uri="{FF2B5EF4-FFF2-40B4-BE49-F238E27FC236}">
                <a16:creationId xmlns:a16="http://schemas.microsoft.com/office/drawing/2014/main" id="{BAA757C3-1F22-9E4C-86DC-9554D266F86F}"/>
              </a:ext>
            </a:extLst>
          </p:cNvPr>
          <p:cNvSpPr/>
          <p:nvPr/>
        </p:nvSpPr>
        <p:spPr>
          <a:xfrm>
            <a:off x="7122764" y="2990672"/>
            <a:ext cx="1605592" cy="432030"/>
          </a:xfrm>
          <a:custGeom>
            <a:avLst/>
            <a:gdLst>
              <a:gd name="connsiteX0" fmla="*/ 0 w 1594021"/>
              <a:gd name="connsiteY0" fmla="*/ 0 h 556054"/>
              <a:gd name="connsiteX1" fmla="*/ 1594021 w 1594021"/>
              <a:gd name="connsiteY1" fmla="*/ 556054 h 55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4021" h="556054">
                <a:moveTo>
                  <a:pt x="0" y="0"/>
                </a:moveTo>
                <a:lnTo>
                  <a:pt x="1594021" y="556054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0A9B1950-0CDB-AC4E-BEC6-BBF3AF804D76}"/>
              </a:ext>
            </a:extLst>
          </p:cNvPr>
          <p:cNvSpPr/>
          <p:nvPr/>
        </p:nvSpPr>
        <p:spPr>
          <a:xfrm>
            <a:off x="8925421" y="4633280"/>
            <a:ext cx="273855" cy="742006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53E2844F-FDD5-134E-8470-0B93111BF869}"/>
              </a:ext>
            </a:extLst>
          </p:cNvPr>
          <p:cNvSpPr/>
          <p:nvPr/>
        </p:nvSpPr>
        <p:spPr>
          <a:xfrm>
            <a:off x="8925421" y="5132849"/>
            <a:ext cx="273855" cy="2424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5CDC6A5B-3131-4949-8E4B-C7A04DD82CFE}"/>
              </a:ext>
            </a:extLst>
          </p:cNvPr>
          <p:cNvSpPr/>
          <p:nvPr/>
        </p:nvSpPr>
        <p:spPr>
          <a:xfrm>
            <a:off x="8925421" y="4877974"/>
            <a:ext cx="273855" cy="2424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5598555D-03C4-A645-8FC9-486135585447}"/>
              </a:ext>
            </a:extLst>
          </p:cNvPr>
          <p:cNvSpPr/>
          <p:nvPr/>
        </p:nvSpPr>
        <p:spPr>
          <a:xfrm>
            <a:off x="8926785" y="4633280"/>
            <a:ext cx="273855" cy="242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ED7C6061-0B0F-EB4A-8084-59351FB170A4}"/>
              </a:ext>
            </a:extLst>
          </p:cNvPr>
          <p:cNvSpPr txBox="1"/>
          <p:nvPr/>
        </p:nvSpPr>
        <p:spPr>
          <a:xfrm>
            <a:off x="8728356" y="534575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pPr algn="ctr"/>
            <a:r>
              <a:rPr kumimoji="1" lang="en-US" altLang="zh-CN" b="1" dirty="0" err="1">
                <a:solidFill>
                  <a:srgbClr val="7030A0"/>
                </a:solidFill>
              </a:rPr>
              <a:t>KSet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9" name="任意形状 18">
            <a:extLst>
              <a:ext uri="{FF2B5EF4-FFF2-40B4-BE49-F238E27FC236}">
                <a16:creationId xmlns:a16="http://schemas.microsoft.com/office/drawing/2014/main" id="{CA4FBACD-0B31-C54C-8B74-3B0F1CD196A1}"/>
              </a:ext>
            </a:extLst>
          </p:cNvPr>
          <p:cNvSpPr/>
          <p:nvPr/>
        </p:nvSpPr>
        <p:spPr>
          <a:xfrm>
            <a:off x="7159047" y="2780151"/>
            <a:ext cx="1680519" cy="437062"/>
          </a:xfrm>
          <a:custGeom>
            <a:avLst/>
            <a:gdLst>
              <a:gd name="connsiteX0" fmla="*/ 0 w 1680519"/>
              <a:gd name="connsiteY0" fmla="*/ 210065 h 437062"/>
              <a:gd name="connsiteX1" fmla="*/ 593125 w 1680519"/>
              <a:gd name="connsiteY1" fmla="*/ 383059 h 437062"/>
              <a:gd name="connsiteX2" fmla="*/ 1000897 w 1680519"/>
              <a:gd name="connsiteY2" fmla="*/ 407773 h 437062"/>
              <a:gd name="connsiteX3" fmla="*/ 1680519 w 1680519"/>
              <a:gd name="connsiteY3" fmla="*/ 0 h 43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519" h="437062">
                <a:moveTo>
                  <a:pt x="0" y="210065"/>
                </a:moveTo>
                <a:cubicBezTo>
                  <a:pt x="213154" y="280086"/>
                  <a:pt x="426309" y="350108"/>
                  <a:pt x="593125" y="383059"/>
                </a:cubicBezTo>
                <a:cubicBezTo>
                  <a:pt x="759941" y="416010"/>
                  <a:pt x="819665" y="471616"/>
                  <a:pt x="1000897" y="407773"/>
                </a:cubicBezTo>
                <a:cubicBezTo>
                  <a:pt x="1182129" y="343930"/>
                  <a:pt x="1431324" y="171965"/>
                  <a:pt x="1680519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3" name="图形 92" descr="垃圾">
            <a:extLst>
              <a:ext uri="{FF2B5EF4-FFF2-40B4-BE49-F238E27FC236}">
                <a16:creationId xmlns:a16="http://schemas.microsoft.com/office/drawing/2014/main" id="{CCC1EE3D-BD3E-7144-96C6-6976C52EE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6720" y="2519430"/>
            <a:ext cx="464475" cy="46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73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DF06CA-7DF3-4D2F-82A4-DBB52328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KLog</a:t>
            </a:r>
            <a:r>
              <a:rPr lang="en-US" altLang="zh-CN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→ </a:t>
            </a:r>
            <a:r>
              <a:rPr lang="en-US" altLang="zh-CN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Kset</a:t>
            </a:r>
            <a:r>
              <a:rPr lang="en-US" altLang="zh-CN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: threshold admission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31EF6-BA6B-417E-96BF-2B7892A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B870E-8FDC-4753-B015-561A8B4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5899" y="6306741"/>
            <a:ext cx="4114800" cy="365125"/>
          </a:xfrm>
        </p:spPr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59BA55-F142-4E66-83A1-70E3D2E6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7C10D7-E77D-1241-A791-9D304C8E7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44349"/>
            <a:ext cx="10003021" cy="336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14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 91">
            <a:extLst>
              <a:ext uri="{FF2B5EF4-FFF2-40B4-BE49-F238E27FC236}">
                <a16:creationId xmlns:a16="http://schemas.microsoft.com/office/drawing/2014/main" id="{D589ED0B-27B3-3A4F-B08F-246540A9C1D2}"/>
              </a:ext>
            </a:extLst>
          </p:cNvPr>
          <p:cNvSpPr/>
          <p:nvPr/>
        </p:nvSpPr>
        <p:spPr>
          <a:xfrm>
            <a:off x="2695833" y="1659937"/>
            <a:ext cx="2268255" cy="4038316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A86C89E3-8E33-1E4A-9EFA-5344DE5D0CF9}"/>
              </a:ext>
            </a:extLst>
          </p:cNvPr>
          <p:cNvSpPr/>
          <p:nvPr/>
        </p:nvSpPr>
        <p:spPr>
          <a:xfrm>
            <a:off x="2612633" y="1760962"/>
            <a:ext cx="2268255" cy="4038316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D589ED0B-27B3-3A4F-B08F-246540A9C1D2}"/>
              </a:ext>
            </a:extLst>
          </p:cNvPr>
          <p:cNvSpPr/>
          <p:nvPr/>
        </p:nvSpPr>
        <p:spPr>
          <a:xfrm>
            <a:off x="2525806" y="1878362"/>
            <a:ext cx="2268255" cy="4038316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1E5DCE-CA7D-5245-B02B-1BB1AEF33E26}"/>
              </a:ext>
            </a:extLst>
          </p:cNvPr>
          <p:cNvSpPr/>
          <p:nvPr/>
        </p:nvSpPr>
        <p:spPr>
          <a:xfrm>
            <a:off x="679555" y="4250939"/>
            <a:ext cx="10515600" cy="1718858"/>
          </a:xfrm>
          <a:prstGeom prst="rect">
            <a:avLst/>
          </a:prstGeom>
          <a:solidFill>
            <a:schemeClr val="bg1">
              <a:lumMod val="85000"/>
              <a:alpha val="6030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FDF06CA-7DF3-4D2F-82A4-DBB52328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KLog</a:t>
            </a:r>
            <a:r>
              <a:rPr lang="en-US" altLang="zh-CN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→ </a:t>
            </a:r>
            <a:r>
              <a:rPr lang="en-US" altLang="zh-CN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Kset</a:t>
            </a:r>
            <a:r>
              <a:rPr lang="en-US" altLang="zh-CN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: readmission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31EF6-BA6B-417E-96BF-2B7892A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B870E-8FDC-4753-B015-561A8B4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5899" y="6306741"/>
            <a:ext cx="4114800" cy="365125"/>
          </a:xfrm>
        </p:spPr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59BA55-F142-4E66-83A1-70E3D2E6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FC2A3E1-0131-D940-864D-066FB682F6B8}"/>
              </a:ext>
            </a:extLst>
          </p:cNvPr>
          <p:cNvSpPr txBox="1"/>
          <p:nvPr/>
        </p:nvSpPr>
        <p:spPr>
          <a:xfrm>
            <a:off x="693813" y="3905204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DRAM</a:t>
            </a:r>
            <a:endParaRPr kumimoji="1" lang="zh-CN" altLang="en-US" sz="20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A2E996-4A2F-7845-A4B9-F3F5BBCBA096}"/>
              </a:ext>
            </a:extLst>
          </p:cNvPr>
          <p:cNvSpPr txBox="1"/>
          <p:nvPr/>
        </p:nvSpPr>
        <p:spPr>
          <a:xfrm>
            <a:off x="700133" y="4191898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Flash</a:t>
            </a:r>
            <a:endParaRPr kumimoji="1" lang="zh-CN" altLang="en-US" sz="2000" b="1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DD77372-4B61-3D4C-BBEF-6F3C32DCD9EF}"/>
              </a:ext>
            </a:extLst>
          </p:cNvPr>
          <p:cNvSpPr/>
          <p:nvPr/>
        </p:nvSpPr>
        <p:spPr>
          <a:xfrm>
            <a:off x="2835583" y="2632155"/>
            <a:ext cx="1762885" cy="131555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FC9F3FE6-2E45-E544-8AD4-34F9746D181B}"/>
              </a:ext>
            </a:extLst>
          </p:cNvPr>
          <p:cNvSpPr/>
          <p:nvPr/>
        </p:nvSpPr>
        <p:spPr>
          <a:xfrm>
            <a:off x="2784062" y="2667775"/>
            <a:ext cx="1762885" cy="131555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7E033737-BC4C-5942-92E6-CE4DF42401F6}"/>
              </a:ext>
            </a:extLst>
          </p:cNvPr>
          <p:cNvSpPr/>
          <p:nvPr/>
        </p:nvSpPr>
        <p:spPr>
          <a:xfrm>
            <a:off x="2744937" y="2703146"/>
            <a:ext cx="1762885" cy="131555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D0093DE-291E-4549-A64E-69F6DB04A1CE}"/>
              </a:ext>
            </a:extLst>
          </p:cNvPr>
          <p:cNvSpPr/>
          <p:nvPr/>
        </p:nvSpPr>
        <p:spPr>
          <a:xfrm>
            <a:off x="2912701" y="2845496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AC1E4CD-7A01-F549-B091-5A6F93A943CD}"/>
              </a:ext>
            </a:extLst>
          </p:cNvPr>
          <p:cNvSpPr/>
          <p:nvPr/>
        </p:nvSpPr>
        <p:spPr>
          <a:xfrm>
            <a:off x="3372389" y="2845495"/>
            <a:ext cx="459688" cy="224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338C424-E4E8-3643-8B11-0E1D7587B128}"/>
              </a:ext>
            </a:extLst>
          </p:cNvPr>
          <p:cNvSpPr/>
          <p:nvPr/>
        </p:nvSpPr>
        <p:spPr>
          <a:xfrm>
            <a:off x="3832077" y="2845494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3FB7F768-D3C3-6A40-9F4F-9CCF3A5FC33F}"/>
              </a:ext>
            </a:extLst>
          </p:cNvPr>
          <p:cNvSpPr/>
          <p:nvPr/>
        </p:nvSpPr>
        <p:spPr>
          <a:xfrm>
            <a:off x="2903006" y="3207375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2C07076D-5B83-4045-9BF8-66BEEBFB3971}"/>
              </a:ext>
            </a:extLst>
          </p:cNvPr>
          <p:cNvSpPr/>
          <p:nvPr/>
        </p:nvSpPr>
        <p:spPr>
          <a:xfrm>
            <a:off x="3362694" y="3207374"/>
            <a:ext cx="459688" cy="2245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9320F703-9A50-9044-A5AA-804BC3081F99}"/>
              </a:ext>
            </a:extLst>
          </p:cNvPr>
          <p:cNvSpPr/>
          <p:nvPr/>
        </p:nvSpPr>
        <p:spPr>
          <a:xfrm>
            <a:off x="3822382" y="3207373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7D0093DE-291E-4549-A64E-69F6DB04A1CE}"/>
              </a:ext>
            </a:extLst>
          </p:cNvPr>
          <p:cNvSpPr/>
          <p:nvPr/>
        </p:nvSpPr>
        <p:spPr>
          <a:xfrm>
            <a:off x="2910089" y="3567494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3AC1E4CD-7A01-F549-B091-5A6F93A943CD}"/>
              </a:ext>
            </a:extLst>
          </p:cNvPr>
          <p:cNvSpPr/>
          <p:nvPr/>
        </p:nvSpPr>
        <p:spPr>
          <a:xfrm>
            <a:off x="3369777" y="3567493"/>
            <a:ext cx="459688" cy="2245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4338C424-E4E8-3643-8B11-0E1D7587B128}"/>
              </a:ext>
            </a:extLst>
          </p:cNvPr>
          <p:cNvSpPr/>
          <p:nvPr/>
        </p:nvSpPr>
        <p:spPr>
          <a:xfrm>
            <a:off x="3829465" y="3567492"/>
            <a:ext cx="459688" cy="2245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C44AE7C-FD43-B244-A564-B43BA50B4D02}"/>
              </a:ext>
            </a:extLst>
          </p:cNvPr>
          <p:cNvSpPr txBox="1"/>
          <p:nvPr/>
        </p:nvSpPr>
        <p:spPr>
          <a:xfrm>
            <a:off x="3792055" y="281732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/>
              <a:t>next</a:t>
            </a:r>
            <a:endParaRPr kumimoji="1" lang="zh-CN" altLang="en-US" sz="1400" b="1" dirty="0"/>
          </a:p>
        </p:txBody>
      </p:sp>
      <p:sp>
        <p:nvSpPr>
          <p:cNvPr id="106" name="文本框 9">
            <a:extLst>
              <a:ext uri="{FF2B5EF4-FFF2-40B4-BE49-F238E27FC236}">
                <a16:creationId xmlns:a16="http://schemas.microsoft.com/office/drawing/2014/main" id="{6C44AE7C-FD43-B244-A564-B43BA50B4D02}"/>
              </a:ext>
            </a:extLst>
          </p:cNvPr>
          <p:cNvSpPr txBox="1"/>
          <p:nvPr/>
        </p:nvSpPr>
        <p:spPr>
          <a:xfrm>
            <a:off x="2844983" y="2814565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sz="1400" b="1" dirty="0"/>
              <a:t>offset</a:t>
            </a:r>
            <a:endParaRPr kumimoji="1" lang="zh-CN" altLang="en-US" sz="1400" b="1" dirty="0"/>
          </a:p>
        </p:txBody>
      </p:sp>
      <p:sp>
        <p:nvSpPr>
          <p:cNvPr id="13" name="任意形状 12">
            <a:extLst>
              <a:ext uri="{FF2B5EF4-FFF2-40B4-BE49-F238E27FC236}">
                <a16:creationId xmlns:a16="http://schemas.microsoft.com/office/drawing/2014/main" id="{ECF2CAAA-166C-1B40-9716-4F0B4B9515AF}"/>
              </a:ext>
            </a:extLst>
          </p:cNvPr>
          <p:cNvSpPr/>
          <p:nvPr/>
        </p:nvSpPr>
        <p:spPr>
          <a:xfrm>
            <a:off x="2646687" y="2952495"/>
            <a:ext cx="1893371" cy="377190"/>
          </a:xfrm>
          <a:custGeom>
            <a:avLst/>
            <a:gdLst>
              <a:gd name="connsiteX0" fmla="*/ 1645374 w 1893371"/>
              <a:gd name="connsiteY0" fmla="*/ 0 h 377190"/>
              <a:gd name="connsiteX1" fmla="*/ 1771104 w 1893371"/>
              <a:gd name="connsiteY1" fmla="*/ 148590 h 377190"/>
              <a:gd name="connsiteX2" fmla="*/ 125184 w 1893371"/>
              <a:gd name="connsiteY2" fmla="*/ 194310 h 377190"/>
              <a:gd name="connsiteX3" fmla="*/ 239484 w 1893371"/>
              <a:gd name="connsiteY3" fmla="*/ 37719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371" h="377190">
                <a:moveTo>
                  <a:pt x="1645374" y="0"/>
                </a:moveTo>
                <a:cubicBezTo>
                  <a:pt x="1834921" y="58102"/>
                  <a:pt x="2024469" y="116205"/>
                  <a:pt x="1771104" y="148590"/>
                </a:cubicBezTo>
                <a:cubicBezTo>
                  <a:pt x="1517739" y="180975"/>
                  <a:pt x="380454" y="156210"/>
                  <a:pt x="125184" y="194310"/>
                </a:cubicBezTo>
                <a:cubicBezTo>
                  <a:pt x="-130086" y="232410"/>
                  <a:pt x="54699" y="304800"/>
                  <a:pt x="239484" y="377190"/>
                </a:cubicBezTo>
              </a:path>
            </a:pathLst>
          </a:custGeom>
          <a:noFill/>
          <a:ln w="158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9" name="任意形状 108">
            <a:extLst>
              <a:ext uri="{FF2B5EF4-FFF2-40B4-BE49-F238E27FC236}">
                <a16:creationId xmlns:a16="http://schemas.microsoft.com/office/drawing/2014/main" id="{97E96E59-32FA-3342-8946-0164A26B75A7}"/>
              </a:ext>
            </a:extLst>
          </p:cNvPr>
          <p:cNvSpPr/>
          <p:nvPr/>
        </p:nvSpPr>
        <p:spPr>
          <a:xfrm>
            <a:off x="2653576" y="3332972"/>
            <a:ext cx="1893371" cy="377190"/>
          </a:xfrm>
          <a:custGeom>
            <a:avLst/>
            <a:gdLst>
              <a:gd name="connsiteX0" fmla="*/ 1645374 w 1893371"/>
              <a:gd name="connsiteY0" fmla="*/ 0 h 377190"/>
              <a:gd name="connsiteX1" fmla="*/ 1771104 w 1893371"/>
              <a:gd name="connsiteY1" fmla="*/ 148590 h 377190"/>
              <a:gd name="connsiteX2" fmla="*/ 125184 w 1893371"/>
              <a:gd name="connsiteY2" fmla="*/ 194310 h 377190"/>
              <a:gd name="connsiteX3" fmla="*/ 239484 w 1893371"/>
              <a:gd name="connsiteY3" fmla="*/ 37719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371" h="377190">
                <a:moveTo>
                  <a:pt x="1645374" y="0"/>
                </a:moveTo>
                <a:cubicBezTo>
                  <a:pt x="1834921" y="58102"/>
                  <a:pt x="2024469" y="116205"/>
                  <a:pt x="1771104" y="148590"/>
                </a:cubicBezTo>
                <a:cubicBezTo>
                  <a:pt x="1517739" y="180975"/>
                  <a:pt x="380454" y="156210"/>
                  <a:pt x="125184" y="194310"/>
                </a:cubicBezTo>
                <a:cubicBezTo>
                  <a:pt x="-130086" y="232410"/>
                  <a:pt x="54699" y="304800"/>
                  <a:pt x="239484" y="377190"/>
                </a:cubicBezTo>
              </a:path>
            </a:pathLst>
          </a:custGeom>
          <a:noFill/>
          <a:ln w="158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2" name="文本框 106">
            <a:extLst>
              <a:ext uri="{FF2B5EF4-FFF2-40B4-BE49-F238E27FC236}">
                <a16:creationId xmlns:a16="http://schemas.microsoft.com/office/drawing/2014/main" id="{F7B12AE5-77AB-F242-BC9F-B26B5FE8B3E8}"/>
              </a:ext>
            </a:extLst>
          </p:cNvPr>
          <p:cNvSpPr txBox="1"/>
          <p:nvPr/>
        </p:nvSpPr>
        <p:spPr>
          <a:xfrm>
            <a:off x="3080287" y="134911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b="1" dirty="0">
                <a:solidFill>
                  <a:srgbClr val="7030A0"/>
                </a:solidFill>
              </a:rPr>
              <a:t>Partitions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13" name="文本框 106">
            <a:extLst>
              <a:ext uri="{FF2B5EF4-FFF2-40B4-BE49-F238E27FC236}">
                <a16:creationId xmlns:a16="http://schemas.microsoft.com/office/drawing/2014/main" id="{0F14216C-0B5D-EC4E-8A6A-23B213C902A8}"/>
              </a:ext>
            </a:extLst>
          </p:cNvPr>
          <p:cNvSpPr txBox="1"/>
          <p:nvPr/>
        </p:nvSpPr>
        <p:spPr>
          <a:xfrm>
            <a:off x="3232602" y="2320470"/>
            <a:ext cx="817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b="1" dirty="0">
                <a:solidFill>
                  <a:srgbClr val="7030A0"/>
                </a:solidFill>
              </a:rPr>
              <a:t>Tables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214B236E-9299-2941-8E93-855A892D9202}"/>
              </a:ext>
            </a:extLst>
          </p:cNvPr>
          <p:cNvGrpSpPr/>
          <p:nvPr/>
        </p:nvGrpSpPr>
        <p:grpSpPr>
          <a:xfrm rot="19800000">
            <a:off x="3051869" y="4745165"/>
            <a:ext cx="1081339" cy="1086366"/>
            <a:chOff x="5240068" y="4510457"/>
            <a:chExt cx="1081339" cy="1086366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3CFD8AF7-92AB-EE4A-BAC3-01934C712D46}"/>
                </a:ext>
              </a:extLst>
            </p:cNvPr>
            <p:cNvGrpSpPr/>
            <p:nvPr/>
          </p:nvGrpSpPr>
          <p:grpSpPr>
            <a:xfrm>
              <a:off x="5243109" y="4514106"/>
              <a:ext cx="1078298" cy="1080980"/>
              <a:chOff x="5794973" y="2178324"/>
              <a:chExt cx="1268888" cy="1272044"/>
            </a:xfrm>
          </p:grpSpPr>
          <p:sp>
            <p:nvSpPr>
              <p:cNvPr id="69" name="空心弧 68">
                <a:extLst>
                  <a:ext uri="{FF2B5EF4-FFF2-40B4-BE49-F238E27FC236}">
                    <a16:creationId xmlns:a16="http://schemas.microsoft.com/office/drawing/2014/main" id="{F4B675BA-CD8B-0C45-9870-F1B9620F05C0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空心弧 69">
                <a:extLst>
                  <a:ext uri="{FF2B5EF4-FFF2-40B4-BE49-F238E27FC236}">
                    <a16:creationId xmlns:a16="http://schemas.microsoft.com/office/drawing/2014/main" id="{63271DB7-4611-0944-B70A-4399280B142E}"/>
                  </a:ext>
                </a:extLst>
              </p:cNvPr>
              <p:cNvSpPr/>
              <p:nvPr/>
            </p:nvSpPr>
            <p:spPr>
              <a:xfrm rot="1800000">
                <a:off x="5794973" y="2181481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空心弧 70">
                <a:extLst>
                  <a:ext uri="{FF2B5EF4-FFF2-40B4-BE49-F238E27FC236}">
                    <a16:creationId xmlns:a16="http://schemas.microsoft.com/office/drawing/2014/main" id="{8132D796-7889-D74D-A18E-B7ABCFEAE882}"/>
                  </a:ext>
                </a:extLst>
              </p:cNvPr>
              <p:cNvSpPr/>
              <p:nvPr/>
            </p:nvSpPr>
            <p:spPr>
              <a:xfrm rot="3600000">
                <a:off x="5794974" y="2178324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空心弧 71">
                <a:extLst>
                  <a:ext uri="{FF2B5EF4-FFF2-40B4-BE49-F238E27FC236}">
                    <a16:creationId xmlns:a16="http://schemas.microsoft.com/office/drawing/2014/main" id="{6ED1FCFE-9992-624B-8CAD-149ACE445E0E}"/>
                  </a:ext>
                </a:extLst>
              </p:cNvPr>
              <p:cNvSpPr/>
              <p:nvPr/>
            </p:nvSpPr>
            <p:spPr>
              <a:xfrm rot="3600000">
                <a:off x="5794974" y="2181029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0DAF603F-402A-244A-814A-622FB1780673}"/>
                </a:ext>
              </a:extLst>
            </p:cNvPr>
            <p:cNvGrpSpPr/>
            <p:nvPr/>
          </p:nvGrpSpPr>
          <p:grpSpPr>
            <a:xfrm rot="5400000">
              <a:off x="5241407" y="4509118"/>
              <a:ext cx="1078301" cy="1080979"/>
              <a:chOff x="5794971" y="2178326"/>
              <a:chExt cx="1268890" cy="1272043"/>
            </a:xfrm>
          </p:grpSpPr>
          <p:sp>
            <p:nvSpPr>
              <p:cNvPr id="66" name="空心弧 65">
                <a:extLst>
                  <a:ext uri="{FF2B5EF4-FFF2-40B4-BE49-F238E27FC236}">
                    <a16:creationId xmlns:a16="http://schemas.microsoft.com/office/drawing/2014/main" id="{2079971F-8C96-B843-B042-0C6620097CA9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6300069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空心弧 66">
                <a:extLst>
                  <a:ext uri="{FF2B5EF4-FFF2-40B4-BE49-F238E27FC236}">
                    <a16:creationId xmlns:a16="http://schemas.microsoft.com/office/drawing/2014/main" id="{65717774-488F-E74B-81C1-DDB1C84E5BF5}"/>
                  </a:ext>
                </a:extLst>
              </p:cNvPr>
              <p:cNvSpPr/>
              <p:nvPr/>
            </p:nvSpPr>
            <p:spPr>
              <a:xfrm rot="1800000">
                <a:off x="5794974" y="2181482"/>
                <a:ext cx="1268887" cy="1268887"/>
              </a:xfrm>
              <a:prstGeom prst="blockArc">
                <a:avLst>
                  <a:gd name="adj1" fmla="val 14530358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空心弧 67">
                <a:extLst>
                  <a:ext uri="{FF2B5EF4-FFF2-40B4-BE49-F238E27FC236}">
                    <a16:creationId xmlns:a16="http://schemas.microsoft.com/office/drawing/2014/main" id="{B86AE121-E04C-7C4E-94BC-59E84526650B}"/>
                  </a:ext>
                </a:extLst>
              </p:cNvPr>
              <p:cNvSpPr/>
              <p:nvPr/>
            </p:nvSpPr>
            <p:spPr>
              <a:xfrm rot="3600000">
                <a:off x="5794971" y="2178326"/>
                <a:ext cx="1268887" cy="1268887"/>
              </a:xfrm>
              <a:prstGeom prst="blockArc">
                <a:avLst>
                  <a:gd name="adj1" fmla="val 12733714"/>
                  <a:gd name="adj2" fmla="val 111084"/>
                  <a:gd name="adj3" fmla="val 17672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algn="l" defTabSz="914400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空心弧 64">
              <a:extLst>
                <a:ext uri="{FF2B5EF4-FFF2-40B4-BE49-F238E27FC236}">
                  <a16:creationId xmlns:a16="http://schemas.microsoft.com/office/drawing/2014/main" id="{76D415D0-5CEA-3848-8028-36BCAFA95B0C}"/>
                </a:ext>
              </a:extLst>
            </p:cNvPr>
            <p:cNvSpPr/>
            <p:nvPr/>
          </p:nvSpPr>
          <p:spPr>
            <a:xfrm rot="10800000">
              <a:off x="5242750" y="4518525"/>
              <a:ext cx="1078297" cy="1078298"/>
            </a:xfrm>
            <a:prstGeom prst="blockArc">
              <a:avLst>
                <a:gd name="adj1" fmla="val 10800000"/>
                <a:gd name="adj2" fmla="val 111084"/>
                <a:gd name="adj3" fmla="val 17672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40F4E90-0DFE-2B46-92E6-6D3353D4A9AE}"/>
              </a:ext>
            </a:extLst>
          </p:cNvPr>
          <p:cNvGrpSpPr/>
          <p:nvPr/>
        </p:nvGrpSpPr>
        <p:grpSpPr>
          <a:xfrm>
            <a:off x="3014433" y="4413256"/>
            <a:ext cx="1089937" cy="1087080"/>
            <a:chOff x="7477067" y="3214407"/>
            <a:chExt cx="1089937" cy="1087080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F2024B9E-38DD-9242-BF78-C2F49A7E34F0}"/>
                </a:ext>
              </a:extLst>
            </p:cNvPr>
            <p:cNvGrpSpPr/>
            <p:nvPr/>
          </p:nvGrpSpPr>
          <p:grpSpPr>
            <a:xfrm rot="19800000">
              <a:off x="7486022" y="3214407"/>
              <a:ext cx="1080982" cy="1086646"/>
              <a:chOff x="8445120" y="2991258"/>
              <a:chExt cx="1080982" cy="1086646"/>
            </a:xfrm>
          </p:grpSpPr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105A6AAA-1C8A-7D4B-830A-C529214869CD}"/>
                  </a:ext>
                </a:extLst>
              </p:cNvPr>
              <p:cNvGrpSpPr/>
              <p:nvPr/>
            </p:nvGrpSpPr>
            <p:grpSpPr>
              <a:xfrm>
                <a:off x="8445120" y="2991258"/>
                <a:ext cx="1078298" cy="1080212"/>
                <a:chOff x="5794973" y="2178776"/>
                <a:chExt cx="1268888" cy="1271140"/>
              </a:xfrm>
            </p:grpSpPr>
            <p:sp>
              <p:nvSpPr>
                <p:cNvPr id="80" name="空心弧 79">
                  <a:extLst>
                    <a:ext uri="{FF2B5EF4-FFF2-40B4-BE49-F238E27FC236}">
                      <a16:creationId xmlns:a16="http://schemas.microsoft.com/office/drawing/2014/main" id="{F066B157-DEFD-5A4E-9EB0-2E1A4D8349B0}"/>
                    </a:ext>
                  </a:extLst>
                </p:cNvPr>
                <p:cNvSpPr/>
                <p:nvPr/>
              </p:nvSpPr>
              <p:spPr>
                <a:xfrm>
                  <a:off x="5794973" y="2178776"/>
                  <a:ext cx="1268887" cy="1268887"/>
                </a:xfrm>
                <a:prstGeom prst="blockArc">
                  <a:avLst>
                    <a:gd name="adj1" fmla="val 14381098"/>
                    <a:gd name="adj2" fmla="val 111084"/>
                    <a:gd name="adj3" fmla="val 17672"/>
                  </a:avLst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lvl="0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空心弧 80">
                  <a:extLst>
                    <a:ext uri="{FF2B5EF4-FFF2-40B4-BE49-F238E27FC236}">
                      <a16:creationId xmlns:a16="http://schemas.microsoft.com/office/drawing/2014/main" id="{44B9A8A3-9669-0E4B-8B1D-19C8B9B10C17}"/>
                    </a:ext>
                  </a:extLst>
                </p:cNvPr>
                <p:cNvSpPr/>
                <p:nvPr/>
              </p:nvSpPr>
              <p:spPr>
                <a:xfrm rot="3600000">
                  <a:off x="5794974" y="2181029"/>
                  <a:ext cx="1268887" cy="1268887"/>
                </a:xfrm>
                <a:prstGeom prst="blockArc">
                  <a:avLst>
                    <a:gd name="adj1" fmla="val 10800000"/>
                    <a:gd name="adj2" fmla="val 18226163"/>
                    <a:gd name="adj3" fmla="val 17719"/>
                  </a:avLst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lvl="0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组合 75">
                <a:extLst>
                  <a:ext uri="{FF2B5EF4-FFF2-40B4-BE49-F238E27FC236}">
                    <a16:creationId xmlns:a16="http://schemas.microsoft.com/office/drawing/2014/main" id="{85BACA1E-5C8B-C849-9F86-F7E7A789B84D}"/>
                  </a:ext>
                </a:extLst>
              </p:cNvPr>
              <p:cNvGrpSpPr/>
              <p:nvPr/>
            </p:nvGrpSpPr>
            <p:grpSpPr>
              <a:xfrm rot="5400000">
                <a:off x="8446463" y="2998265"/>
                <a:ext cx="1078298" cy="1080980"/>
                <a:chOff x="5794973" y="2178324"/>
                <a:chExt cx="1268888" cy="1272044"/>
              </a:xfrm>
            </p:grpSpPr>
            <p:sp>
              <p:nvSpPr>
                <p:cNvPr id="77" name="空心弧 76">
                  <a:extLst>
                    <a:ext uri="{FF2B5EF4-FFF2-40B4-BE49-F238E27FC236}">
                      <a16:creationId xmlns:a16="http://schemas.microsoft.com/office/drawing/2014/main" id="{A3F0BB7F-D627-9647-B38A-985B4B9C79AD}"/>
                    </a:ext>
                  </a:extLst>
                </p:cNvPr>
                <p:cNvSpPr/>
                <p:nvPr/>
              </p:nvSpPr>
              <p:spPr>
                <a:xfrm>
                  <a:off x="5794973" y="2178776"/>
                  <a:ext cx="1268887" cy="1268887"/>
                </a:xfrm>
                <a:prstGeom prst="blockArc">
                  <a:avLst>
                    <a:gd name="adj1" fmla="val 10800000"/>
                    <a:gd name="adj2" fmla="val 16229646"/>
                    <a:gd name="adj3" fmla="val 18065"/>
                  </a:avLst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lvl="0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空心弧 77">
                  <a:extLst>
                    <a:ext uri="{FF2B5EF4-FFF2-40B4-BE49-F238E27FC236}">
                      <a16:creationId xmlns:a16="http://schemas.microsoft.com/office/drawing/2014/main" id="{B93AA4A2-C13C-924E-AC51-28F6617A0C3D}"/>
                    </a:ext>
                  </a:extLst>
                </p:cNvPr>
                <p:cNvSpPr/>
                <p:nvPr/>
              </p:nvSpPr>
              <p:spPr>
                <a:xfrm rot="1800000">
                  <a:off x="5794973" y="2181481"/>
                  <a:ext cx="1268887" cy="1268887"/>
                </a:xfrm>
                <a:prstGeom prst="blockArc">
                  <a:avLst>
                    <a:gd name="adj1" fmla="val 10800000"/>
                    <a:gd name="adj2" fmla="val 14414572"/>
                    <a:gd name="adj3" fmla="val 18064"/>
                  </a:avLst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lvl="0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空心弧 78">
                  <a:extLst>
                    <a:ext uri="{FF2B5EF4-FFF2-40B4-BE49-F238E27FC236}">
                      <a16:creationId xmlns:a16="http://schemas.microsoft.com/office/drawing/2014/main" id="{D15D03B9-E784-1147-BBD3-BDBB19975A85}"/>
                    </a:ext>
                  </a:extLst>
                </p:cNvPr>
                <p:cNvSpPr/>
                <p:nvPr/>
              </p:nvSpPr>
              <p:spPr>
                <a:xfrm rot="3600000">
                  <a:off x="5794974" y="2178324"/>
                  <a:ext cx="1268887" cy="1268887"/>
                </a:xfrm>
                <a:prstGeom prst="blockArc">
                  <a:avLst>
                    <a:gd name="adj1" fmla="val 10800000"/>
                    <a:gd name="adj2" fmla="val 12720781"/>
                    <a:gd name="adj3" fmla="val 18182"/>
                  </a:avLst>
                </a:prstGeom>
                <a:solidFill>
                  <a:schemeClr val="bg1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lvl="0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lvl="1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lvl="2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lvl="3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lvl="4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lvl="5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lvl="6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lvl="7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lvl="8" algn="l" defTabSz="914400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2" name="空心弧 81">
              <a:extLst>
                <a:ext uri="{FF2B5EF4-FFF2-40B4-BE49-F238E27FC236}">
                  <a16:creationId xmlns:a16="http://schemas.microsoft.com/office/drawing/2014/main" id="{897BD77B-8EB0-E849-AEB6-8A2703BC6462}"/>
                </a:ext>
              </a:extLst>
            </p:cNvPr>
            <p:cNvSpPr/>
            <p:nvPr/>
          </p:nvSpPr>
          <p:spPr>
            <a:xfrm rot="5400000">
              <a:off x="7478436" y="3215636"/>
              <a:ext cx="1078297" cy="1078297"/>
            </a:xfrm>
            <a:prstGeom prst="blockArc">
              <a:avLst>
                <a:gd name="adj1" fmla="val 10800000"/>
                <a:gd name="adj2" fmla="val 12720781"/>
                <a:gd name="adj3" fmla="val 18182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3" name="空心弧 82">
              <a:extLst>
                <a:ext uri="{FF2B5EF4-FFF2-40B4-BE49-F238E27FC236}">
                  <a16:creationId xmlns:a16="http://schemas.microsoft.com/office/drawing/2014/main" id="{2B42C822-3B8A-DD4C-A494-3BC33CFEF292}"/>
                </a:ext>
              </a:extLst>
            </p:cNvPr>
            <p:cNvSpPr/>
            <p:nvPr/>
          </p:nvSpPr>
          <p:spPr>
            <a:xfrm rot="3600000">
              <a:off x="7483058" y="3215634"/>
              <a:ext cx="1078297" cy="1078297"/>
            </a:xfrm>
            <a:prstGeom prst="blockArc">
              <a:avLst>
                <a:gd name="adj1" fmla="val 10800000"/>
                <a:gd name="adj2" fmla="val 12720781"/>
                <a:gd name="adj3" fmla="val 18182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空心弧 83">
              <a:extLst>
                <a:ext uri="{FF2B5EF4-FFF2-40B4-BE49-F238E27FC236}">
                  <a16:creationId xmlns:a16="http://schemas.microsoft.com/office/drawing/2014/main" id="{C48DBAB9-64E1-AD49-83E5-CE8C08E54FF2}"/>
                </a:ext>
              </a:extLst>
            </p:cNvPr>
            <p:cNvSpPr/>
            <p:nvPr/>
          </p:nvSpPr>
          <p:spPr>
            <a:xfrm rot="1800000">
              <a:off x="7477067" y="3223190"/>
              <a:ext cx="1078297" cy="1078297"/>
            </a:xfrm>
            <a:prstGeom prst="blockArc">
              <a:avLst>
                <a:gd name="adj1" fmla="val 10800000"/>
                <a:gd name="adj2" fmla="val 12720781"/>
                <a:gd name="adj3" fmla="val 1818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5" name="空心弧 84">
            <a:extLst>
              <a:ext uri="{FF2B5EF4-FFF2-40B4-BE49-F238E27FC236}">
                <a16:creationId xmlns:a16="http://schemas.microsoft.com/office/drawing/2014/main" id="{6968D0A6-6A27-A547-8B99-C350649942E6}"/>
              </a:ext>
            </a:extLst>
          </p:cNvPr>
          <p:cNvSpPr/>
          <p:nvPr/>
        </p:nvSpPr>
        <p:spPr>
          <a:xfrm rot="19800000">
            <a:off x="3050057" y="4759054"/>
            <a:ext cx="1078297" cy="1078297"/>
          </a:xfrm>
          <a:prstGeom prst="blockArc">
            <a:avLst>
              <a:gd name="adj1" fmla="val 10800000"/>
              <a:gd name="adj2" fmla="val 12720781"/>
              <a:gd name="adj3" fmla="val 1818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任意形状 13">
            <a:extLst>
              <a:ext uri="{FF2B5EF4-FFF2-40B4-BE49-F238E27FC236}">
                <a16:creationId xmlns:a16="http://schemas.microsoft.com/office/drawing/2014/main" id="{51732654-63B3-F540-99CD-EE98AC321E1B}"/>
              </a:ext>
            </a:extLst>
          </p:cNvPr>
          <p:cNvSpPr/>
          <p:nvPr/>
        </p:nvSpPr>
        <p:spPr>
          <a:xfrm>
            <a:off x="2152818" y="2953840"/>
            <a:ext cx="992423" cy="1624404"/>
          </a:xfrm>
          <a:custGeom>
            <a:avLst/>
            <a:gdLst>
              <a:gd name="connsiteX0" fmla="*/ 992423 w 992423"/>
              <a:gd name="connsiteY0" fmla="*/ 1624404 h 1624404"/>
              <a:gd name="connsiteX1" fmla="*/ 2720 w 992423"/>
              <a:gd name="connsiteY1" fmla="*/ 656216 h 1624404"/>
              <a:gd name="connsiteX2" fmla="*/ 755755 w 992423"/>
              <a:gd name="connsiteY2" fmla="*/ 0 h 162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2423" h="1624404">
                <a:moveTo>
                  <a:pt x="992423" y="1624404"/>
                </a:moveTo>
                <a:cubicBezTo>
                  <a:pt x="517294" y="1275677"/>
                  <a:pt x="42165" y="926950"/>
                  <a:pt x="2720" y="656216"/>
                </a:cubicBezTo>
                <a:cubicBezTo>
                  <a:pt x="-36725" y="385482"/>
                  <a:pt x="359515" y="192741"/>
                  <a:pt x="755755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任意形状 14">
            <a:extLst>
              <a:ext uri="{FF2B5EF4-FFF2-40B4-BE49-F238E27FC236}">
                <a16:creationId xmlns:a16="http://schemas.microsoft.com/office/drawing/2014/main" id="{FDA7B3CD-1AFD-C642-8A2E-5FD9F2753442}"/>
              </a:ext>
            </a:extLst>
          </p:cNvPr>
          <p:cNvSpPr/>
          <p:nvPr/>
        </p:nvSpPr>
        <p:spPr>
          <a:xfrm>
            <a:off x="4722981" y="3336172"/>
            <a:ext cx="1890584" cy="1272746"/>
          </a:xfrm>
          <a:custGeom>
            <a:avLst/>
            <a:gdLst>
              <a:gd name="connsiteX0" fmla="*/ 0 w 1890584"/>
              <a:gd name="connsiteY0" fmla="*/ 0 h 1272746"/>
              <a:gd name="connsiteX1" fmla="*/ 1569308 w 1890584"/>
              <a:gd name="connsiteY1" fmla="*/ 111211 h 1272746"/>
              <a:gd name="connsiteX2" fmla="*/ 1890584 w 1890584"/>
              <a:gd name="connsiteY2" fmla="*/ 1272746 h 127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0584" h="1272746">
                <a:moveTo>
                  <a:pt x="0" y="0"/>
                </a:moveTo>
                <a:lnTo>
                  <a:pt x="1569308" y="111211"/>
                </a:lnTo>
                <a:cubicBezTo>
                  <a:pt x="1884405" y="323335"/>
                  <a:pt x="1887494" y="798040"/>
                  <a:pt x="1890584" y="1272746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任意形状 16">
            <a:extLst>
              <a:ext uri="{FF2B5EF4-FFF2-40B4-BE49-F238E27FC236}">
                <a16:creationId xmlns:a16="http://schemas.microsoft.com/office/drawing/2014/main" id="{DE4661B6-C791-C545-929E-72D4A42D28CA}"/>
              </a:ext>
            </a:extLst>
          </p:cNvPr>
          <p:cNvSpPr/>
          <p:nvPr/>
        </p:nvSpPr>
        <p:spPr>
          <a:xfrm>
            <a:off x="4685911" y="3447383"/>
            <a:ext cx="1544595" cy="271849"/>
          </a:xfrm>
          <a:custGeom>
            <a:avLst/>
            <a:gdLst>
              <a:gd name="connsiteX0" fmla="*/ 0 w 1544595"/>
              <a:gd name="connsiteY0" fmla="*/ 271849 h 271849"/>
              <a:gd name="connsiteX1" fmla="*/ 679622 w 1544595"/>
              <a:gd name="connsiteY1" fmla="*/ 61784 h 271849"/>
              <a:gd name="connsiteX2" fmla="*/ 1544595 w 1544595"/>
              <a:gd name="connsiteY2" fmla="*/ 0 h 27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4595" h="271849">
                <a:moveTo>
                  <a:pt x="0" y="271849"/>
                </a:moveTo>
                <a:cubicBezTo>
                  <a:pt x="211095" y="189470"/>
                  <a:pt x="422190" y="107092"/>
                  <a:pt x="679622" y="61784"/>
                </a:cubicBezTo>
                <a:cubicBezTo>
                  <a:pt x="937055" y="16476"/>
                  <a:pt x="1240825" y="8238"/>
                  <a:pt x="1544595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0A9B1950-0CDB-AC4E-BEC6-BBF3AF804D76}"/>
              </a:ext>
            </a:extLst>
          </p:cNvPr>
          <p:cNvSpPr/>
          <p:nvPr/>
        </p:nvSpPr>
        <p:spPr>
          <a:xfrm>
            <a:off x="6489355" y="4657961"/>
            <a:ext cx="273855" cy="742006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53E2844F-FDD5-134E-8470-0B93111BF869}"/>
              </a:ext>
            </a:extLst>
          </p:cNvPr>
          <p:cNvSpPr/>
          <p:nvPr/>
        </p:nvSpPr>
        <p:spPr>
          <a:xfrm>
            <a:off x="6489355" y="5157530"/>
            <a:ext cx="273855" cy="2424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5CDC6A5B-3131-4949-8E4B-C7A04DD82CFE}"/>
              </a:ext>
            </a:extLst>
          </p:cNvPr>
          <p:cNvSpPr/>
          <p:nvPr/>
        </p:nvSpPr>
        <p:spPr>
          <a:xfrm>
            <a:off x="6489355" y="4902655"/>
            <a:ext cx="273855" cy="2424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5598555D-03C4-A645-8FC9-486135585447}"/>
              </a:ext>
            </a:extLst>
          </p:cNvPr>
          <p:cNvSpPr/>
          <p:nvPr/>
        </p:nvSpPr>
        <p:spPr>
          <a:xfrm>
            <a:off x="6490719" y="4657961"/>
            <a:ext cx="273855" cy="242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ED7C6061-0B0F-EB4A-8084-59351FB170A4}"/>
              </a:ext>
            </a:extLst>
          </p:cNvPr>
          <p:cNvSpPr txBox="1"/>
          <p:nvPr/>
        </p:nvSpPr>
        <p:spPr>
          <a:xfrm>
            <a:off x="6292290" y="537043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pPr algn="ctr"/>
            <a:r>
              <a:rPr kumimoji="1" lang="en-US" altLang="zh-CN" b="1" dirty="0" err="1">
                <a:solidFill>
                  <a:srgbClr val="7030A0"/>
                </a:solidFill>
              </a:rPr>
              <a:t>KSet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93" name="图形 92" descr="垃圾">
            <a:extLst>
              <a:ext uri="{FF2B5EF4-FFF2-40B4-BE49-F238E27FC236}">
                <a16:creationId xmlns:a16="http://schemas.microsoft.com/office/drawing/2014/main" id="{CCC1EE3D-BD3E-7144-96C6-6976C52EE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0291" y="2562094"/>
            <a:ext cx="464475" cy="464475"/>
          </a:xfrm>
          <a:prstGeom prst="rect">
            <a:avLst/>
          </a:prstGeom>
        </p:spPr>
      </p:pic>
      <p:sp>
        <p:nvSpPr>
          <p:cNvPr id="3" name="决策 2">
            <a:extLst>
              <a:ext uri="{FF2B5EF4-FFF2-40B4-BE49-F238E27FC236}">
                <a16:creationId xmlns:a16="http://schemas.microsoft.com/office/drawing/2014/main" id="{F4E0567D-0BFB-EB4E-AD58-EDEBFC3C24D9}"/>
              </a:ext>
            </a:extLst>
          </p:cNvPr>
          <p:cNvSpPr/>
          <p:nvPr/>
        </p:nvSpPr>
        <p:spPr>
          <a:xfrm>
            <a:off x="6403500" y="2458952"/>
            <a:ext cx="1874972" cy="716735"/>
          </a:xfrm>
          <a:prstGeom prst="flowChartDecision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文本框 106">
            <a:extLst>
              <a:ext uri="{FF2B5EF4-FFF2-40B4-BE49-F238E27FC236}">
                <a16:creationId xmlns:a16="http://schemas.microsoft.com/office/drawing/2014/main" id="{E98D93FE-38EF-BD46-9AC3-42D97495D972}"/>
              </a:ext>
            </a:extLst>
          </p:cNvPr>
          <p:cNvSpPr txBox="1"/>
          <p:nvPr/>
        </p:nvSpPr>
        <p:spPr>
          <a:xfrm>
            <a:off x="6846747" y="262016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b="1" dirty="0">
                <a:solidFill>
                  <a:srgbClr val="7030A0"/>
                </a:solidFill>
              </a:rPr>
              <a:t>Popular?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cxnSp>
        <p:nvCxnSpPr>
          <p:cNvPr id="95" name="直线箭头连接符 94">
            <a:extLst>
              <a:ext uri="{FF2B5EF4-FFF2-40B4-BE49-F238E27FC236}">
                <a16:creationId xmlns:a16="http://schemas.microsoft.com/office/drawing/2014/main" id="{F9C48F46-A4A9-C045-83FC-27C37D0D1BEA}"/>
              </a:ext>
            </a:extLst>
          </p:cNvPr>
          <p:cNvCxnSpPr>
            <a:cxnSpLocks/>
          </p:cNvCxnSpPr>
          <p:nvPr/>
        </p:nvCxnSpPr>
        <p:spPr>
          <a:xfrm>
            <a:off x="8278472" y="2814565"/>
            <a:ext cx="96438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A28B295B-3E12-A641-9268-4D871C05081D}"/>
              </a:ext>
            </a:extLst>
          </p:cNvPr>
          <p:cNvSpPr txBox="1"/>
          <p:nvPr/>
        </p:nvSpPr>
        <p:spPr>
          <a:xfrm>
            <a:off x="8286602" y="251065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No</a:t>
            </a:r>
            <a:endParaRPr kumimoji="1" lang="zh-CN" altLang="en-US" dirty="0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086DF4A2-397F-FC43-A4A2-089E5DB3F1C8}"/>
              </a:ext>
            </a:extLst>
          </p:cNvPr>
          <p:cNvSpPr/>
          <p:nvPr/>
        </p:nvSpPr>
        <p:spPr>
          <a:xfrm>
            <a:off x="5090984" y="1705233"/>
            <a:ext cx="2236573" cy="753762"/>
          </a:xfrm>
          <a:custGeom>
            <a:avLst/>
            <a:gdLst>
              <a:gd name="connsiteX0" fmla="*/ 2236573 w 2236573"/>
              <a:gd name="connsiteY0" fmla="*/ 753762 h 753762"/>
              <a:gd name="connsiteX1" fmla="*/ 1742302 w 2236573"/>
              <a:gd name="connsiteY1" fmla="*/ 74141 h 753762"/>
              <a:gd name="connsiteX2" fmla="*/ 0 w 2236573"/>
              <a:gd name="connsiteY2" fmla="*/ 0 h 75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6573" h="753762">
                <a:moveTo>
                  <a:pt x="2236573" y="753762"/>
                </a:moveTo>
                <a:cubicBezTo>
                  <a:pt x="2175818" y="476765"/>
                  <a:pt x="2115064" y="199768"/>
                  <a:pt x="1742302" y="74141"/>
                </a:cubicBezTo>
                <a:cubicBezTo>
                  <a:pt x="1369540" y="-51486"/>
                  <a:pt x="339811" y="2883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98846403-16A9-3345-9B8B-2E6B46D1724B}"/>
              </a:ext>
            </a:extLst>
          </p:cNvPr>
          <p:cNvSpPr txBox="1"/>
          <p:nvPr/>
        </p:nvSpPr>
        <p:spPr>
          <a:xfrm>
            <a:off x="5146281" y="1388980"/>
            <a:ext cx="175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Yes: readmission</a:t>
            </a:r>
            <a:endParaRPr kumimoji="1" lang="zh-CN" altLang="en-US" dirty="0"/>
          </a:p>
        </p:txBody>
      </p:sp>
      <p:cxnSp>
        <p:nvCxnSpPr>
          <p:cNvPr id="32" name="曲线连接符 31">
            <a:extLst>
              <a:ext uri="{FF2B5EF4-FFF2-40B4-BE49-F238E27FC236}">
                <a16:creationId xmlns:a16="http://schemas.microsoft.com/office/drawing/2014/main" id="{F5EF2B8A-A5F6-5043-AC5B-D8B5F4E2EACA}"/>
              </a:ext>
            </a:extLst>
          </p:cNvPr>
          <p:cNvCxnSpPr>
            <a:cxnSpLocks/>
            <a:endCxn id="15" idx="2"/>
          </p:cNvCxnSpPr>
          <p:nvPr/>
        </p:nvCxnSpPr>
        <p:spPr>
          <a:xfrm rot="5400000">
            <a:off x="6564308" y="2894752"/>
            <a:ext cx="1763423" cy="1664908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线箭头连接符 104">
            <a:extLst>
              <a:ext uri="{FF2B5EF4-FFF2-40B4-BE49-F238E27FC236}">
                <a16:creationId xmlns:a16="http://schemas.microsoft.com/office/drawing/2014/main" id="{CB288D97-4540-4A48-999C-471F5CE28824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4685911" y="2817320"/>
            <a:ext cx="1717589" cy="626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27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DF06CA-7DF3-4D2F-82A4-DBB52328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Tiny objects </a:t>
            </a:r>
            <a:r>
              <a:rPr lang="en-US" altLang="zh-CN" dirty="0">
                <a:solidFill>
                  <a:schemeClr val="tx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are prevalent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31EF6-BA6B-417E-96BF-2B7892A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B870E-8FDC-4753-B015-561A8B4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59BA55-F142-4E66-83A1-70E3D2E6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</a:t>
            </a:fld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1E789CC-A814-B641-A47E-5DB3EB40190E}"/>
              </a:ext>
            </a:extLst>
          </p:cNvPr>
          <p:cNvGrpSpPr/>
          <p:nvPr/>
        </p:nvGrpSpPr>
        <p:grpSpPr>
          <a:xfrm>
            <a:off x="923789" y="1834969"/>
            <a:ext cx="2414238" cy="2659858"/>
            <a:chOff x="490654" y="1962550"/>
            <a:chExt cx="2414238" cy="2659858"/>
          </a:xfrm>
        </p:grpSpPr>
        <p:pic>
          <p:nvPicPr>
            <p:cNvPr id="10" name="图形 9" descr="男人">
              <a:extLst>
                <a:ext uri="{FF2B5EF4-FFF2-40B4-BE49-F238E27FC236}">
                  <a16:creationId xmlns:a16="http://schemas.microsoft.com/office/drawing/2014/main" id="{2618612E-4926-9249-8960-3C5E7041F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0654" y="2310096"/>
              <a:ext cx="695092" cy="695092"/>
            </a:xfrm>
            <a:prstGeom prst="rect">
              <a:avLst/>
            </a:prstGeom>
          </p:spPr>
        </p:pic>
        <p:pic>
          <p:nvPicPr>
            <p:cNvPr id="12" name="图形 11" descr="妇女">
              <a:extLst>
                <a:ext uri="{FF2B5EF4-FFF2-40B4-BE49-F238E27FC236}">
                  <a16:creationId xmlns:a16="http://schemas.microsoft.com/office/drawing/2014/main" id="{1EA7A872-6227-954F-B1F9-259772324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06160" y="1962550"/>
              <a:ext cx="695092" cy="695092"/>
            </a:xfrm>
            <a:prstGeom prst="rect">
              <a:avLst/>
            </a:prstGeom>
          </p:spPr>
        </p:pic>
        <p:pic>
          <p:nvPicPr>
            <p:cNvPr id="13" name="图形 12" descr="男人">
              <a:extLst>
                <a:ext uri="{FF2B5EF4-FFF2-40B4-BE49-F238E27FC236}">
                  <a16:creationId xmlns:a16="http://schemas.microsoft.com/office/drawing/2014/main" id="{D2012C77-44C3-9D41-9E6E-96FBE09E0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09800" y="2729897"/>
              <a:ext cx="695092" cy="695092"/>
            </a:xfrm>
            <a:prstGeom prst="rect">
              <a:avLst/>
            </a:prstGeom>
          </p:spPr>
        </p:pic>
        <p:pic>
          <p:nvPicPr>
            <p:cNvPr id="14" name="图形 13" descr="妇女">
              <a:extLst>
                <a:ext uri="{FF2B5EF4-FFF2-40B4-BE49-F238E27FC236}">
                  <a16:creationId xmlns:a16="http://schemas.microsoft.com/office/drawing/2014/main" id="{F27581CF-20CF-9E4A-B1AB-8BC2284B1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2681" y="3121910"/>
              <a:ext cx="695092" cy="695092"/>
            </a:xfrm>
            <a:prstGeom prst="rect">
              <a:avLst/>
            </a:prstGeom>
          </p:spPr>
        </p:pic>
        <p:pic>
          <p:nvPicPr>
            <p:cNvPr id="16" name="图形 15" descr="妇女">
              <a:extLst>
                <a:ext uri="{FF2B5EF4-FFF2-40B4-BE49-F238E27FC236}">
                  <a16:creationId xmlns:a16="http://schemas.microsoft.com/office/drawing/2014/main" id="{A7A4D72E-85B0-8447-B772-3472DDDBC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0654" y="3927316"/>
              <a:ext cx="695092" cy="695092"/>
            </a:xfrm>
            <a:prstGeom prst="rect">
              <a:avLst/>
            </a:prstGeom>
          </p:spPr>
        </p:pic>
        <p:cxnSp>
          <p:nvCxnSpPr>
            <p:cNvPr id="18" name="直线连接符 17">
              <a:extLst>
                <a:ext uri="{FF2B5EF4-FFF2-40B4-BE49-F238E27FC236}">
                  <a16:creationId xmlns:a16="http://schemas.microsoft.com/office/drawing/2014/main" id="{C2CEE267-002C-3540-A2CB-77C1A390DF76}"/>
                </a:ext>
              </a:extLst>
            </p:cNvPr>
            <p:cNvCxnSpPr>
              <a:cxnSpLocks/>
            </p:cNvCxnSpPr>
            <p:nvPr/>
          </p:nvCxnSpPr>
          <p:spPr>
            <a:xfrm>
              <a:off x="1917032" y="2432628"/>
              <a:ext cx="425115" cy="53016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19">
              <a:extLst>
                <a:ext uri="{FF2B5EF4-FFF2-40B4-BE49-F238E27FC236}">
                  <a16:creationId xmlns:a16="http://schemas.microsoft.com/office/drawing/2014/main" id="{62929449-D178-3848-96F5-2DBF499E93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8513" y="3192154"/>
              <a:ext cx="743634" cy="33166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形 24" descr="男人">
              <a:extLst>
                <a:ext uri="{FF2B5EF4-FFF2-40B4-BE49-F238E27FC236}">
                  <a16:creationId xmlns:a16="http://schemas.microsoft.com/office/drawing/2014/main" id="{D2E128FC-5817-9F40-A5FB-6F2C35B39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82043" y="3903819"/>
              <a:ext cx="695092" cy="695092"/>
            </a:xfrm>
            <a:prstGeom prst="rect">
              <a:avLst/>
            </a:prstGeom>
          </p:spPr>
        </p:pic>
        <p:cxnSp>
          <p:nvCxnSpPr>
            <p:cNvPr id="26" name="直线连接符 25">
              <a:extLst>
                <a:ext uri="{FF2B5EF4-FFF2-40B4-BE49-F238E27FC236}">
                  <a16:creationId xmlns:a16="http://schemas.microsoft.com/office/drawing/2014/main" id="{CBEFC441-27CC-4A45-8B34-19A5E8E54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0312" y="4317740"/>
              <a:ext cx="836720" cy="7384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>
              <a:extLst>
                <a:ext uri="{FF2B5EF4-FFF2-40B4-BE49-F238E27FC236}">
                  <a16:creationId xmlns:a16="http://schemas.microsoft.com/office/drawing/2014/main" id="{62929449-D178-3848-96F5-2DBF499E93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2147" y="3594062"/>
              <a:ext cx="215199" cy="53127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连接符 30">
              <a:extLst>
                <a:ext uri="{FF2B5EF4-FFF2-40B4-BE49-F238E27FC236}">
                  <a16:creationId xmlns:a16="http://schemas.microsoft.com/office/drawing/2014/main" id="{62929449-D178-3848-96F5-2DBF499E93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0312" y="2442700"/>
              <a:ext cx="371817" cy="21494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>
              <a:extLst>
                <a:ext uri="{FF2B5EF4-FFF2-40B4-BE49-F238E27FC236}">
                  <a16:creationId xmlns:a16="http://schemas.microsoft.com/office/drawing/2014/main" id="{D469BE09-447A-A74D-A8A0-459783FEA921}"/>
                </a:ext>
              </a:extLst>
            </p:cNvPr>
            <p:cNvCxnSpPr>
              <a:cxnSpLocks/>
            </p:cNvCxnSpPr>
            <p:nvPr/>
          </p:nvCxnSpPr>
          <p:spPr>
            <a:xfrm>
              <a:off x="981951" y="2793867"/>
              <a:ext cx="201078" cy="63112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线连接符 35">
              <a:extLst>
                <a:ext uri="{FF2B5EF4-FFF2-40B4-BE49-F238E27FC236}">
                  <a16:creationId xmlns:a16="http://schemas.microsoft.com/office/drawing/2014/main" id="{1CEC109A-1DD2-C243-8BC0-0986AF1D66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2470" y="3751810"/>
              <a:ext cx="284006" cy="41248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4F07DBCB-0FED-5B47-83C0-AE65F303A860}"/>
              </a:ext>
            </a:extLst>
          </p:cNvPr>
          <p:cNvCxnSpPr/>
          <p:nvPr/>
        </p:nvCxnSpPr>
        <p:spPr>
          <a:xfrm>
            <a:off x="3785934" y="1684421"/>
            <a:ext cx="0" cy="36896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连接符 41">
            <a:extLst>
              <a:ext uri="{FF2B5EF4-FFF2-40B4-BE49-F238E27FC236}">
                <a16:creationId xmlns:a16="http://schemas.microsoft.com/office/drawing/2014/main" id="{7B31FB5A-DB66-3241-B1A5-A35A8C6305CB}"/>
              </a:ext>
            </a:extLst>
          </p:cNvPr>
          <p:cNvCxnSpPr/>
          <p:nvPr/>
        </p:nvCxnSpPr>
        <p:spPr>
          <a:xfrm>
            <a:off x="7660106" y="1684421"/>
            <a:ext cx="0" cy="36896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C5FE78D4-EB72-4C4A-A394-9ACE9F4C1E00}"/>
              </a:ext>
            </a:extLst>
          </p:cNvPr>
          <p:cNvGrpSpPr/>
          <p:nvPr/>
        </p:nvGrpSpPr>
        <p:grpSpPr>
          <a:xfrm>
            <a:off x="4581388" y="2677699"/>
            <a:ext cx="2144704" cy="1817128"/>
            <a:chOff x="4317575" y="2388724"/>
            <a:chExt cx="2144704" cy="1817128"/>
          </a:xfrm>
        </p:grpSpPr>
        <p:pic>
          <p:nvPicPr>
            <p:cNvPr id="45" name="图形 44" descr="智能手机">
              <a:extLst>
                <a:ext uri="{FF2B5EF4-FFF2-40B4-BE49-F238E27FC236}">
                  <a16:creationId xmlns:a16="http://schemas.microsoft.com/office/drawing/2014/main" id="{E4C9FD2C-AF2F-D141-8B9B-2C74AD063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17575" y="3010108"/>
              <a:ext cx="914400" cy="914400"/>
            </a:xfrm>
            <a:prstGeom prst="rect">
              <a:avLst/>
            </a:prstGeom>
          </p:spPr>
        </p:pic>
        <p:pic>
          <p:nvPicPr>
            <p:cNvPr id="47" name="图形 46" descr="照相机">
              <a:extLst>
                <a:ext uri="{FF2B5EF4-FFF2-40B4-BE49-F238E27FC236}">
                  <a16:creationId xmlns:a16="http://schemas.microsoft.com/office/drawing/2014/main" id="{2B10E970-8A6E-FD44-A61D-B82E02951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90640" y="3291452"/>
              <a:ext cx="914400" cy="914400"/>
            </a:xfrm>
            <a:prstGeom prst="rect">
              <a:avLst/>
            </a:prstGeom>
          </p:spPr>
        </p:pic>
        <p:pic>
          <p:nvPicPr>
            <p:cNvPr id="49" name="图形 48" descr="无线">
              <a:extLst>
                <a:ext uri="{FF2B5EF4-FFF2-40B4-BE49-F238E27FC236}">
                  <a16:creationId xmlns:a16="http://schemas.microsoft.com/office/drawing/2014/main" id="{614A79B7-0B96-B248-A8EC-D4D07376A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2700000">
              <a:off x="4905142" y="2388724"/>
              <a:ext cx="914400" cy="914400"/>
            </a:xfrm>
            <a:prstGeom prst="rect">
              <a:avLst/>
            </a:prstGeom>
          </p:spPr>
        </p:pic>
        <p:pic>
          <p:nvPicPr>
            <p:cNvPr id="52" name="图形 51" descr="照相机">
              <a:extLst>
                <a:ext uri="{FF2B5EF4-FFF2-40B4-BE49-F238E27FC236}">
                  <a16:creationId xmlns:a16="http://schemas.microsoft.com/office/drawing/2014/main" id="{DD2C7CDE-21EC-D84B-B7CA-E56F8959B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47879" y="2916069"/>
              <a:ext cx="914400" cy="914400"/>
            </a:xfrm>
            <a:prstGeom prst="rect">
              <a:avLst/>
            </a:prstGeom>
          </p:spPr>
        </p:pic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id="{43AA4D6D-3AFB-1349-8AC2-C33F1C4DFE4B}"/>
              </a:ext>
            </a:extLst>
          </p:cNvPr>
          <p:cNvSpPr/>
          <p:nvPr/>
        </p:nvSpPr>
        <p:spPr>
          <a:xfrm>
            <a:off x="4581388" y="2182515"/>
            <a:ext cx="2144704" cy="526521"/>
          </a:xfrm>
          <a:prstGeom prst="rect">
            <a:avLst/>
          </a:prstGeom>
          <a:solidFill>
            <a:srgbClr val="7030A0">
              <a:alpha val="85863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Metadata</a:t>
            </a:r>
            <a:endParaRPr kumimoji="1" lang="zh-CN" altLang="en-US" dirty="0"/>
          </a:p>
        </p:txBody>
      </p:sp>
      <p:sp>
        <p:nvSpPr>
          <p:cNvPr id="56" name="圆角矩形标注 55">
            <a:extLst>
              <a:ext uri="{FF2B5EF4-FFF2-40B4-BE49-F238E27FC236}">
                <a16:creationId xmlns:a16="http://schemas.microsoft.com/office/drawing/2014/main" id="{DA0CB287-861E-D546-886B-E37F1742D99A}"/>
              </a:ext>
            </a:extLst>
          </p:cNvPr>
          <p:cNvSpPr/>
          <p:nvPr/>
        </p:nvSpPr>
        <p:spPr>
          <a:xfrm>
            <a:off x="8438147" y="1973179"/>
            <a:ext cx="2338765" cy="735857"/>
          </a:xfrm>
          <a:prstGeom prst="wedgeRoundRectCallout">
            <a:avLst>
              <a:gd name="adj1" fmla="val -58845"/>
              <a:gd name="adj2" fmla="val 49420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" name="圆角矩形标注 58">
            <a:extLst>
              <a:ext uri="{FF2B5EF4-FFF2-40B4-BE49-F238E27FC236}">
                <a16:creationId xmlns:a16="http://schemas.microsoft.com/office/drawing/2014/main" id="{B677F5EC-34FC-4947-9452-B3B8AB7682DA}"/>
              </a:ext>
            </a:extLst>
          </p:cNvPr>
          <p:cNvSpPr/>
          <p:nvPr/>
        </p:nvSpPr>
        <p:spPr>
          <a:xfrm>
            <a:off x="8438146" y="2932755"/>
            <a:ext cx="2338765" cy="735857"/>
          </a:xfrm>
          <a:prstGeom prst="wedgeRoundRectCallout">
            <a:avLst>
              <a:gd name="adj1" fmla="val -58845"/>
              <a:gd name="adj2" fmla="val 49420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" name="圆角矩形标注 59">
            <a:extLst>
              <a:ext uri="{FF2B5EF4-FFF2-40B4-BE49-F238E27FC236}">
                <a16:creationId xmlns:a16="http://schemas.microsoft.com/office/drawing/2014/main" id="{FC8BCEED-FD30-7047-9D5B-5F02E4DECB3D}"/>
              </a:ext>
            </a:extLst>
          </p:cNvPr>
          <p:cNvSpPr/>
          <p:nvPr/>
        </p:nvSpPr>
        <p:spPr>
          <a:xfrm>
            <a:off x="8438146" y="3892332"/>
            <a:ext cx="2338765" cy="735857"/>
          </a:xfrm>
          <a:prstGeom prst="wedgeRoundRectCallout">
            <a:avLst>
              <a:gd name="adj1" fmla="val -58845"/>
              <a:gd name="adj2" fmla="val 49420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DF151B31-85EF-F544-9B80-FE79F00D2E98}"/>
              </a:ext>
            </a:extLst>
          </p:cNvPr>
          <p:cNvSpPr txBox="1"/>
          <p:nvPr/>
        </p:nvSpPr>
        <p:spPr>
          <a:xfrm>
            <a:off x="1118523" y="4846127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Social Graph</a:t>
            </a:r>
            <a:endParaRPr kumimoji="1" lang="zh-CN" altLang="en-US" sz="2000" b="1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173BE2AD-F840-C446-8335-0D7A0FC8FDF9}"/>
              </a:ext>
            </a:extLst>
          </p:cNvPr>
          <p:cNvSpPr txBox="1"/>
          <p:nvPr/>
        </p:nvSpPr>
        <p:spPr>
          <a:xfrm>
            <a:off x="4777910" y="4846127"/>
            <a:ext cx="1696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IoT Metadata</a:t>
            </a:r>
            <a:endParaRPr kumimoji="1" lang="zh-CN" altLang="en-US" sz="2000" b="1" dirty="0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DCD37A3-AC69-0044-B09D-D23B5483C6C8}"/>
              </a:ext>
            </a:extLst>
          </p:cNvPr>
          <p:cNvSpPr txBox="1"/>
          <p:nvPr/>
        </p:nvSpPr>
        <p:spPr>
          <a:xfrm>
            <a:off x="9139996" y="4847538"/>
            <a:ext cx="935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Tweets</a:t>
            </a:r>
            <a:endParaRPr kumimoji="1" lang="zh-CN" altLang="en-US" sz="2000" b="1" dirty="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710A9102-46FA-074E-8455-D22BF8608665}"/>
              </a:ext>
            </a:extLst>
          </p:cNvPr>
          <p:cNvSpPr txBox="1"/>
          <p:nvPr/>
        </p:nvSpPr>
        <p:spPr>
          <a:xfrm>
            <a:off x="664015" y="5181612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Facebook social graph edges</a:t>
            </a:r>
            <a:endParaRPr kumimoji="1" lang="zh-CN" altLang="en-US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8E5774A-5514-F04D-B6F6-1DC220C04040}"/>
              </a:ext>
            </a:extLst>
          </p:cNvPr>
          <p:cNvSpPr txBox="1"/>
          <p:nvPr/>
        </p:nvSpPr>
        <p:spPr>
          <a:xfrm>
            <a:off x="4190062" y="5175609"/>
            <a:ext cx="3243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Microsoft Azure sensor metadata</a:t>
            </a:r>
            <a:endParaRPr kumimoji="1" lang="zh-CN" altLang="en-US" dirty="0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2DD8AC29-648E-7041-9A13-DD4CADB444C8}"/>
              </a:ext>
            </a:extLst>
          </p:cNvPr>
          <p:cNvSpPr txBox="1"/>
          <p:nvPr/>
        </p:nvSpPr>
        <p:spPr>
          <a:xfrm>
            <a:off x="8471672" y="5175609"/>
            <a:ext cx="227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Twitter tweets average</a:t>
            </a:r>
            <a:endParaRPr kumimoji="1" lang="zh-CN" altLang="en-US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52819737-65F8-0347-90C9-6C95100CEE5D}"/>
              </a:ext>
            </a:extLst>
          </p:cNvPr>
          <p:cNvSpPr txBox="1"/>
          <p:nvPr/>
        </p:nvSpPr>
        <p:spPr>
          <a:xfrm>
            <a:off x="1308078" y="5494021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7030A0"/>
                </a:solidFill>
              </a:rPr>
              <a:t>~100 Bytes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78D0403F-F515-4742-9E58-220601D6E292}"/>
              </a:ext>
            </a:extLst>
          </p:cNvPr>
          <p:cNvSpPr txBox="1"/>
          <p:nvPr/>
        </p:nvSpPr>
        <p:spPr>
          <a:xfrm>
            <a:off x="4987924" y="5449280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7030A0"/>
                </a:solidFill>
              </a:rPr>
              <a:t>~300 Bytes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47BBAB25-67DB-974A-B9B7-F90BDE869680}"/>
              </a:ext>
            </a:extLst>
          </p:cNvPr>
          <p:cNvSpPr txBox="1"/>
          <p:nvPr/>
        </p:nvSpPr>
        <p:spPr>
          <a:xfrm>
            <a:off x="8785828" y="5466646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7030A0"/>
                </a:solidFill>
              </a:rPr>
              <a:t>&lt;33 characters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9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DF06CA-7DF3-4D2F-82A4-DBB52328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Kset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31EF6-BA6B-417E-96BF-2B7892A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B870E-8FDC-4753-B015-561A8B4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5899" y="6306741"/>
            <a:ext cx="4114800" cy="365125"/>
          </a:xfrm>
        </p:spPr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59BA55-F142-4E66-83A1-70E3D2E6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E51E5DCE-CA7D-5245-B02B-1BB1AEF33E26}"/>
              </a:ext>
            </a:extLst>
          </p:cNvPr>
          <p:cNvSpPr/>
          <p:nvPr/>
        </p:nvSpPr>
        <p:spPr>
          <a:xfrm>
            <a:off x="1814384" y="3010124"/>
            <a:ext cx="8612659" cy="25407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107" name="文本框 7">
            <a:extLst>
              <a:ext uri="{FF2B5EF4-FFF2-40B4-BE49-F238E27FC236}">
                <a16:creationId xmlns:a16="http://schemas.microsoft.com/office/drawing/2014/main" id="{DFC2A3E1-0131-D940-864D-066FB682F6B8}"/>
              </a:ext>
            </a:extLst>
          </p:cNvPr>
          <p:cNvSpPr txBox="1"/>
          <p:nvPr/>
        </p:nvSpPr>
        <p:spPr>
          <a:xfrm>
            <a:off x="1764956" y="2647085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sz="2000" b="1" dirty="0"/>
              <a:t>DRAM</a:t>
            </a:r>
            <a:endParaRPr kumimoji="1" lang="zh-CN" altLang="en-US" sz="2000" b="1" dirty="0"/>
          </a:p>
        </p:txBody>
      </p:sp>
      <p:sp>
        <p:nvSpPr>
          <p:cNvPr id="108" name="文本框 8">
            <a:extLst>
              <a:ext uri="{FF2B5EF4-FFF2-40B4-BE49-F238E27FC236}">
                <a16:creationId xmlns:a16="http://schemas.microsoft.com/office/drawing/2014/main" id="{D4A2E996-4A2F-7845-A4B9-F3F5BBCBA096}"/>
              </a:ext>
            </a:extLst>
          </p:cNvPr>
          <p:cNvSpPr txBox="1"/>
          <p:nvPr/>
        </p:nvSpPr>
        <p:spPr>
          <a:xfrm>
            <a:off x="1771276" y="2933779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sz="2000" b="1" dirty="0"/>
              <a:t>Flash</a:t>
            </a:r>
            <a:endParaRPr kumimoji="1" lang="zh-CN" altLang="en-US" sz="2000" b="1" dirty="0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248D479E-B988-2A49-B161-97005F2B8E52}"/>
              </a:ext>
            </a:extLst>
          </p:cNvPr>
          <p:cNvSpPr/>
          <p:nvPr/>
        </p:nvSpPr>
        <p:spPr>
          <a:xfrm>
            <a:off x="6347565" y="3346710"/>
            <a:ext cx="677091" cy="1977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1C155CD4-AA24-F24C-857A-1935A1994B5A}"/>
              </a:ext>
            </a:extLst>
          </p:cNvPr>
          <p:cNvSpPr/>
          <p:nvPr/>
        </p:nvSpPr>
        <p:spPr>
          <a:xfrm>
            <a:off x="3585758" y="2079763"/>
            <a:ext cx="498157" cy="234833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F9671A71-48AA-F647-8B60-4AE25D20DFA4}"/>
              </a:ext>
            </a:extLst>
          </p:cNvPr>
          <p:cNvSpPr/>
          <p:nvPr/>
        </p:nvSpPr>
        <p:spPr>
          <a:xfrm>
            <a:off x="5670474" y="3346710"/>
            <a:ext cx="677091" cy="1977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2C10DAF5-FB1D-734F-A7C0-349198EB945C}"/>
              </a:ext>
            </a:extLst>
          </p:cNvPr>
          <p:cNvSpPr/>
          <p:nvPr/>
        </p:nvSpPr>
        <p:spPr>
          <a:xfrm>
            <a:off x="5759941" y="4730605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AD5AD6E5-991F-9745-A676-AE12949CCCD1}"/>
              </a:ext>
            </a:extLst>
          </p:cNvPr>
          <p:cNvSpPr/>
          <p:nvPr/>
        </p:nvSpPr>
        <p:spPr>
          <a:xfrm>
            <a:off x="5759941" y="4436956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EABDB078-B4C9-9542-9596-D1A9B8D93336}"/>
              </a:ext>
            </a:extLst>
          </p:cNvPr>
          <p:cNvSpPr/>
          <p:nvPr/>
        </p:nvSpPr>
        <p:spPr>
          <a:xfrm>
            <a:off x="5759941" y="4155698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8676966A-16CC-5746-AF20-0ED940473D37}"/>
              </a:ext>
            </a:extLst>
          </p:cNvPr>
          <p:cNvSpPr/>
          <p:nvPr/>
        </p:nvSpPr>
        <p:spPr>
          <a:xfrm>
            <a:off x="5759941" y="3883434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BC87DA33-B72E-654F-AE0A-AE57DB547C7B}"/>
              </a:ext>
            </a:extLst>
          </p:cNvPr>
          <p:cNvSpPr/>
          <p:nvPr/>
        </p:nvSpPr>
        <p:spPr>
          <a:xfrm>
            <a:off x="5759941" y="3602176"/>
            <a:ext cx="498157" cy="234833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C9885638-D3D9-BD46-9C28-70FDFE0DB872}"/>
              </a:ext>
            </a:extLst>
          </p:cNvPr>
          <p:cNvSpPr/>
          <p:nvPr/>
        </p:nvSpPr>
        <p:spPr>
          <a:xfrm>
            <a:off x="5759941" y="5008989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3D7658E4-CFFF-E244-B909-C0F6498467D6}"/>
              </a:ext>
            </a:extLst>
          </p:cNvPr>
          <p:cNvSpPr/>
          <p:nvPr/>
        </p:nvSpPr>
        <p:spPr>
          <a:xfrm>
            <a:off x="7024656" y="3346710"/>
            <a:ext cx="677091" cy="1977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0A9B1950-0CDB-AC4E-BEC6-BBF3AF804D76}"/>
              </a:ext>
            </a:extLst>
          </p:cNvPr>
          <p:cNvSpPr/>
          <p:nvPr/>
        </p:nvSpPr>
        <p:spPr>
          <a:xfrm>
            <a:off x="7701747" y="3346710"/>
            <a:ext cx="677091" cy="1977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1B44495B-CC60-1F43-A059-6F308C80B650}"/>
              </a:ext>
            </a:extLst>
          </p:cNvPr>
          <p:cNvSpPr/>
          <p:nvPr/>
        </p:nvSpPr>
        <p:spPr>
          <a:xfrm>
            <a:off x="3644221" y="3346710"/>
            <a:ext cx="677091" cy="1977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E4A490F5-B1E5-F447-8958-E215A15AC2F8}"/>
              </a:ext>
            </a:extLst>
          </p:cNvPr>
          <p:cNvSpPr/>
          <p:nvPr/>
        </p:nvSpPr>
        <p:spPr>
          <a:xfrm>
            <a:off x="4321312" y="3346710"/>
            <a:ext cx="677091" cy="1977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69FFCAB4-CD77-C540-8F61-E1DE909A6BAB}"/>
              </a:ext>
            </a:extLst>
          </p:cNvPr>
          <p:cNvSpPr/>
          <p:nvPr/>
        </p:nvSpPr>
        <p:spPr>
          <a:xfrm>
            <a:off x="4998403" y="3346710"/>
            <a:ext cx="677091" cy="1977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6" name="文本框 2">
            <a:extLst>
              <a:ext uri="{FF2B5EF4-FFF2-40B4-BE49-F238E27FC236}">
                <a16:creationId xmlns:a16="http://schemas.microsoft.com/office/drawing/2014/main" id="{A2CF1125-050D-6741-B056-B2A059E799AD}"/>
              </a:ext>
            </a:extLst>
          </p:cNvPr>
          <p:cNvSpPr txBox="1"/>
          <p:nvPr/>
        </p:nvSpPr>
        <p:spPr>
          <a:xfrm>
            <a:off x="8465462" y="403115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sz="2800" b="1" dirty="0"/>
              <a:t>…</a:t>
            </a:r>
            <a:endParaRPr kumimoji="1" lang="zh-CN" altLang="en-US" sz="2800" b="1" dirty="0"/>
          </a:p>
        </p:txBody>
      </p:sp>
      <p:sp>
        <p:nvSpPr>
          <p:cNvPr id="127" name="文本框 9">
            <a:extLst>
              <a:ext uri="{FF2B5EF4-FFF2-40B4-BE49-F238E27FC236}">
                <a16:creationId xmlns:a16="http://schemas.microsoft.com/office/drawing/2014/main" id="{6A3A98F4-3903-0F44-9919-EAC337317571}"/>
              </a:ext>
            </a:extLst>
          </p:cNvPr>
          <p:cNvSpPr txBox="1"/>
          <p:nvPr/>
        </p:nvSpPr>
        <p:spPr>
          <a:xfrm>
            <a:off x="2965189" y="1987461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b="1" dirty="0"/>
              <a:t>Key(           )</a:t>
            </a:r>
            <a:endParaRPr kumimoji="1" lang="zh-CN" altLang="en-US" b="1" dirty="0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52FB1594-B7FB-4648-A219-91470DD82659}"/>
              </a:ext>
            </a:extLst>
          </p:cNvPr>
          <p:cNvSpPr/>
          <p:nvPr/>
        </p:nvSpPr>
        <p:spPr>
          <a:xfrm>
            <a:off x="6267872" y="1399382"/>
            <a:ext cx="498157" cy="234833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9" name="文本框 97">
            <a:extLst>
              <a:ext uri="{FF2B5EF4-FFF2-40B4-BE49-F238E27FC236}">
                <a16:creationId xmlns:a16="http://schemas.microsoft.com/office/drawing/2014/main" id="{6B7D8E0D-18A0-7149-9239-1E808CFE3F59}"/>
              </a:ext>
            </a:extLst>
          </p:cNvPr>
          <p:cNvSpPr txBox="1"/>
          <p:nvPr/>
        </p:nvSpPr>
        <p:spPr>
          <a:xfrm>
            <a:off x="5083633" y="1307080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b="1" dirty="0"/>
              <a:t>Hash(Key(           ))</a:t>
            </a:r>
            <a:endParaRPr kumimoji="1" lang="zh-CN" altLang="en-US" b="1" dirty="0"/>
          </a:p>
        </p:txBody>
      </p:sp>
      <p:sp>
        <p:nvSpPr>
          <p:cNvPr id="130" name="任意形状 129">
            <a:extLst>
              <a:ext uri="{FF2B5EF4-FFF2-40B4-BE49-F238E27FC236}">
                <a16:creationId xmlns:a16="http://schemas.microsoft.com/office/drawing/2014/main" id="{F343C501-B59A-9D43-924D-FC68856C3EE7}"/>
              </a:ext>
            </a:extLst>
          </p:cNvPr>
          <p:cNvSpPr/>
          <p:nvPr/>
        </p:nvSpPr>
        <p:spPr>
          <a:xfrm>
            <a:off x="4266047" y="1681098"/>
            <a:ext cx="1753644" cy="1644385"/>
          </a:xfrm>
          <a:custGeom>
            <a:avLst/>
            <a:gdLst>
              <a:gd name="connsiteX0" fmla="*/ 0 w 1778696"/>
              <a:gd name="connsiteY0" fmla="*/ 280116 h 1445037"/>
              <a:gd name="connsiteX1" fmla="*/ 1227551 w 1778696"/>
              <a:gd name="connsiteY1" fmla="*/ 79700 h 1445037"/>
              <a:gd name="connsiteX2" fmla="*/ 1778696 w 1778696"/>
              <a:gd name="connsiteY2" fmla="*/ 1445037 h 144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696" h="1445037">
                <a:moveTo>
                  <a:pt x="0" y="280116"/>
                </a:moveTo>
                <a:cubicBezTo>
                  <a:pt x="465551" y="82831"/>
                  <a:pt x="931102" y="-114453"/>
                  <a:pt x="1227551" y="79700"/>
                </a:cubicBezTo>
                <a:cubicBezTo>
                  <a:pt x="1524000" y="273853"/>
                  <a:pt x="1651348" y="859445"/>
                  <a:pt x="1778696" y="1445037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E8D7DF0D-5230-3A43-BEFA-F783C828B1A8}"/>
              </a:ext>
            </a:extLst>
          </p:cNvPr>
          <p:cNvSpPr/>
          <p:nvPr/>
        </p:nvSpPr>
        <p:spPr>
          <a:xfrm>
            <a:off x="8194141" y="1939148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E1EA49C9-6C5F-6F43-B29A-2165327690F5}"/>
              </a:ext>
            </a:extLst>
          </p:cNvPr>
          <p:cNvSpPr/>
          <p:nvPr/>
        </p:nvSpPr>
        <p:spPr>
          <a:xfrm>
            <a:off x="8445838" y="1939148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644B540C-B655-F641-9D39-DEB26914743A}"/>
              </a:ext>
            </a:extLst>
          </p:cNvPr>
          <p:cNvSpPr/>
          <p:nvPr/>
        </p:nvSpPr>
        <p:spPr>
          <a:xfrm>
            <a:off x="8694090" y="1939148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1E39C403-2A5B-A540-B6E1-FE9E7079ABA5}"/>
              </a:ext>
            </a:extLst>
          </p:cNvPr>
          <p:cNvSpPr/>
          <p:nvPr/>
        </p:nvSpPr>
        <p:spPr>
          <a:xfrm>
            <a:off x="8945787" y="1939148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E8D7DF0D-5230-3A43-BEFA-F783C828B1A8}"/>
              </a:ext>
            </a:extLst>
          </p:cNvPr>
          <p:cNvSpPr/>
          <p:nvPr/>
        </p:nvSpPr>
        <p:spPr>
          <a:xfrm>
            <a:off x="9364851" y="1931331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E1EA49C9-6C5F-6F43-B29A-2165327690F5}"/>
              </a:ext>
            </a:extLst>
          </p:cNvPr>
          <p:cNvSpPr/>
          <p:nvPr/>
        </p:nvSpPr>
        <p:spPr>
          <a:xfrm>
            <a:off x="9616548" y="1931331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644B540C-B655-F641-9D39-DEB26914743A}"/>
              </a:ext>
            </a:extLst>
          </p:cNvPr>
          <p:cNvSpPr/>
          <p:nvPr/>
        </p:nvSpPr>
        <p:spPr>
          <a:xfrm>
            <a:off x="9864800" y="1931331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1E39C403-2A5B-A540-B6E1-FE9E7079ABA5}"/>
              </a:ext>
            </a:extLst>
          </p:cNvPr>
          <p:cNvSpPr/>
          <p:nvPr/>
        </p:nvSpPr>
        <p:spPr>
          <a:xfrm>
            <a:off x="10116497" y="1931331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39" name="文本框 106">
            <a:extLst>
              <a:ext uri="{FF2B5EF4-FFF2-40B4-BE49-F238E27FC236}">
                <a16:creationId xmlns:a16="http://schemas.microsoft.com/office/drawing/2014/main" id="{126B7CD4-612E-0E46-9809-2FCAD59281D3}"/>
              </a:ext>
            </a:extLst>
          </p:cNvPr>
          <p:cNvSpPr txBox="1"/>
          <p:nvPr/>
        </p:nvSpPr>
        <p:spPr>
          <a:xfrm>
            <a:off x="8598243" y="1561206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b="1" dirty="0"/>
              <a:t>Bloom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filters</a:t>
            </a:r>
            <a:endParaRPr kumimoji="1" lang="zh-CN" altLang="en-US" b="1" dirty="0"/>
          </a:p>
        </p:txBody>
      </p:sp>
      <p:sp>
        <p:nvSpPr>
          <p:cNvPr id="140" name="文本框 106">
            <a:extLst>
              <a:ext uri="{FF2B5EF4-FFF2-40B4-BE49-F238E27FC236}">
                <a16:creationId xmlns:a16="http://schemas.microsoft.com/office/drawing/2014/main" id="{17AF8E45-23F3-0D46-9CAE-D42A3F32EE77}"/>
              </a:ext>
            </a:extLst>
          </p:cNvPr>
          <p:cNvSpPr txBox="1"/>
          <p:nvPr/>
        </p:nvSpPr>
        <p:spPr>
          <a:xfrm>
            <a:off x="5714058" y="525332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b="1" dirty="0">
                <a:solidFill>
                  <a:srgbClr val="7030A0"/>
                </a:solidFill>
              </a:rPr>
              <a:t>4KB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09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DF06CA-7DF3-4D2F-82A4-DBB52328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RRIP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31EF6-BA6B-417E-96BF-2B7892A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B870E-8FDC-4753-B015-561A8B4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5899" y="6306741"/>
            <a:ext cx="4114800" cy="365125"/>
          </a:xfrm>
        </p:spPr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59BA55-F142-4E66-83A1-70E3D2E6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E51E5DCE-CA7D-5245-B02B-1BB1AEF33E26}"/>
              </a:ext>
            </a:extLst>
          </p:cNvPr>
          <p:cNvSpPr/>
          <p:nvPr/>
        </p:nvSpPr>
        <p:spPr>
          <a:xfrm>
            <a:off x="1814384" y="2060179"/>
            <a:ext cx="8612659" cy="3490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107" name="文本框 7">
            <a:extLst>
              <a:ext uri="{FF2B5EF4-FFF2-40B4-BE49-F238E27FC236}">
                <a16:creationId xmlns:a16="http://schemas.microsoft.com/office/drawing/2014/main" id="{DFC2A3E1-0131-D940-864D-066FB682F6B8}"/>
              </a:ext>
            </a:extLst>
          </p:cNvPr>
          <p:cNvSpPr txBox="1"/>
          <p:nvPr/>
        </p:nvSpPr>
        <p:spPr>
          <a:xfrm>
            <a:off x="1764956" y="1716907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sz="2000" b="1" dirty="0"/>
              <a:t>DRAM</a:t>
            </a:r>
            <a:endParaRPr kumimoji="1" lang="zh-CN" altLang="en-US" sz="2000" b="1" dirty="0"/>
          </a:p>
        </p:txBody>
      </p:sp>
      <p:sp>
        <p:nvSpPr>
          <p:cNvPr id="108" name="文本框 8">
            <a:extLst>
              <a:ext uri="{FF2B5EF4-FFF2-40B4-BE49-F238E27FC236}">
                <a16:creationId xmlns:a16="http://schemas.microsoft.com/office/drawing/2014/main" id="{D4A2E996-4A2F-7845-A4B9-F3F5BBCBA096}"/>
              </a:ext>
            </a:extLst>
          </p:cNvPr>
          <p:cNvSpPr txBox="1"/>
          <p:nvPr/>
        </p:nvSpPr>
        <p:spPr>
          <a:xfrm>
            <a:off x="1771276" y="2003601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sz="2000" b="1" dirty="0"/>
              <a:t>Flash</a:t>
            </a:r>
            <a:endParaRPr kumimoji="1" lang="zh-CN" altLang="en-US" sz="2000" b="1" dirty="0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248D479E-B988-2A49-B161-97005F2B8E52}"/>
              </a:ext>
            </a:extLst>
          </p:cNvPr>
          <p:cNvSpPr/>
          <p:nvPr/>
        </p:nvSpPr>
        <p:spPr>
          <a:xfrm>
            <a:off x="6308928" y="3346710"/>
            <a:ext cx="677091" cy="1977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F9671A71-48AA-F647-8B60-4AE25D20DFA4}"/>
              </a:ext>
            </a:extLst>
          </p:cNvPr>
          <p:cNvSpPr/>
          <p:nvPr/>
        </p:nvSpPr>
        <p:spPr>
          <a:xfrm>
            <a:off x="5635638" y="3346710"/>
            <a:ext cx="677091" cy="1977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2C10DAF5-FB1D-734F-A7C0-349198EB945C}"/>
              </a:ext>
            </a:extLst>
          </p:cNvPr>
          <p:cNvSpPr/>
          <p:nvPr/>
        </p:nvSpPr>
        <p:spPr>
          <a:xfrm>
            <a:off x="5725105" y="4730605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AD5AD6E5-991F-9745-A676-AE12949CCCD1}"/>
              </a:ext>
            </a:extLst>
          </p:cNvPr>
          <p:cNvSpPr/>
          <p:nvPr/>
        </p:nvSpPr>
        <p:spPr>
          <a:xfrm>
            <a:off x="5725105" y="4436956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EABDB078-B4C9-9542-9596-D1A9B8D93336}"/>
              </a:ext>
            </a:extLst>
          </p:cNvPr>
          <p:cNvSpPr/>
          <p:nvPr/>
        </p:nvSpPr>
        <p:spPr>
          <a:xfrm>
            <a:off x="5725105" y="4155698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8676966A-16CC-5746-AF20-0ED940473D37}"/>
              </a:ext>
            </a:extLst>
          </p:cNvPr>
          <p:cNvSpPr/>
          <p:nvPr/>
        </p:nvSpPr>
        <p:spPr>
          <a:xfrm>
            <a:off x="5725105" y="3883434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C9885638-D3D9-BD46-9C28-70FDFE0DB872}"/>
              </a:ext>
            </a:extLst>
          </p:cNvPr>
          <p:cNvSpPr/>
          <p:nvPr/>
        </p:nvSpPr>
        <p:spPr>
          <a:xfrm>
            <a:off x="5725105" y="5008989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3D7658E4-CFFF-E244-B909-C0F6498467D6}"/>
              </a:ext>
            </a:extLst>
          </p:cNvPr>
          <p:cNvSpPr/>
          <p:nvPr/>
        </p:nvSpPr>
        <p:spPr>
          <a:xfrm>
            <a:off x="6986019" y="3346710"/>
            <a:ext cx="677091" cy="1977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0A9B1950-0CDB-AC4E-BEC6-BBF3AF804D76}"/>
              </a:ext>
            </a:extLst>
          </p:cNvPr>
          <p:cNvSpPr/>
          <p:nvPr/>
        </p:nvSpPr>
        <p:spPr>
          <a:xfrm>
            <a:off x="7663110" y="3346710"/>
            <a:ext cx="677091" cy="1977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1B44495B-CC60-1F43-A059-6F308C80B650}"/>
              </a:ext>
            </a:extLst>
          </p:cNvPr>
          <p:cNvSpPr/>
          <p:nvPr/>
        </p:nvSpPr>
        <p:spPr>
          <a:xfrm>
            <a:off x="3605584" y="3346710"/>
            <a:ext cx="677091" cy="1977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E4A490F5-B1E5-F447-8958-E215A15AC2F8}"/>
              </a:ext>
            </a:extLst>
          </p:cNvPr>
          <p:cNvSpPr/>
          <p:nvPr/>
        </p:nvSpPr>
        <p:spPr>
          <a:xfrm>
            <a:off x="4282675" y="3346710"/>
            <a:ext cx="677091" cy="1977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69FFCAB4-CD77-C540-8F61-E1DE909A6BAB}"/>
              </a:ext>
            </a:extLst>
          </p:cNvPr>
          <p:cNvSpPr/>
          <p:nvPr/>
        </p:nvSpPr>
        <p:spPr>
          <a:xfrm>
            <a:off x="4959766" y="3346710"/>
            <a:ext cx="677091" cy="1977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6" name="文本框 2">
            <a:extLst>
              <a:ext uri="{FF2B5EF4-FFF2-40B4-BE49-F238E27FC236}">
                <a16:creationId xmlns:a16="http://schemas.microsoft.com/office/drawing/2014/main" id="{A2CF1125-050D-6741-B056-B2A059E799AD}"/>
              </a:ext>
            </a:extLst>
          </p:cNvPr>
          <p:cNvSpPr txBox="1"/>
          <p:nvPr/>
        </p:nvSpPr>
        <p:spPr>
          <a:xfrm>
            <a:off x="8439704" y="403115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sz="2800" b="1" dirty="0"/>
              <a:t>…</a:t>
            </a:r>
            <a:endParaRPr kumimoji="1" lang="zh-CN" altLang="en-US" sz="2800" b="1" dirty="0"/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E8D7DF0D-5230-3A43-BEFA-F783C828B1A8}"/>
              </a:ext>
            </a:extLst>
          </p:cNvPr>
          <p:cNvSpPr/>
          <p:nvPr/>
        </p:nvSpPr>
        <p:spPr>
          <a:xfrm>
            <a:off x="3686538" y="2216983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0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E1EA49C9-6C5F-6F43-B29A-2165327690F5}"/>
              </a:ext>
            </a:extLst>
          </p:cNvPr>
          <p:cNvSpPr/>
          <p:nvPr/>
        </p:nvSpPr>
        <p:spPr>
          <a:xfrm>
            <a:off x="3938235" y="2216983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0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644B540C-B655-F641-9D39-DEB26914743A}"/>
              </a:ext>
            </a:extLst>
          </p:cNvPr>
          <p:cNvSpPr/>
          <p:nvPr/>
        </p:nvSpPr>
        <p:spPr>
          <a:xfrm>
            <a:off x="4186487" y="2216983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0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E8D7DF0D-5230-3A43-BEFA-F783C828B1A8}"/>
              </a:ext>
            </a:extLst>
          </p:cNvPr>
          <p:cNvSpPr/>
          <p:nvPr/>
        </p:nvSpPr>
        <p:spPr>
          <a:xfrm>
            <a:off x="7446499" y="2218800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1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E1EA49C9-6C5F-6F43-B29A-2165327690F5}"/>
              </a:ext>
            </a:extLst>
          </p:cNvPr>
          <p:cNvSpPr/>
          <p:nvPr/>
        </p:nvSpPr>
        <p:spPr>
          <a:xfrm>
            <a:off x="7698196" y="2218800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1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644B540C-B655-F641-9D39-DEB26914743A}"/>
              </a:ext>
            </a:extLst>
          </p:cNvPr>
          <p:cNvSpPr/>
          <p:nvPr/>
        </p:nvSpPr>
        <p:spPr>
          <a:xfrm>
            <a:off x="7946448" y="2218800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1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B2C9259-B759-4147-A736-A0A22F9AC94E}"/>
              </a:ext>
            </a:extLst>
          </p:cNvPr>
          <p:cNvSpPr/>
          <p:nvPr/>
        </p:nvSpPr>
        <p:spPr>
          <a:xfrm>
            <a:off x="5722825" y="3610428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CD83211E-0F96-C141-AC44-6875EA7BD0AD}"/>
              </a:ext>
            </a:extLst>
          </p:cNvPr>
          <p:cNvCxnSpPr>
            <a:stCxn id="133" idx="3"/>
            <a:endCxn id="135" idx="1"/>
          </p:cNvCxnSpPr>
          <p:nvPr/>
        </p:nvCxnSpPr>
        <p:spPr>
          <a:xfrm>
            <a:off x="4438184" y="2342832"/>
            <a:ext cx="3008315" cy="181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B0B84099-C632-7D48-96B9-2B20922C47CC}"/>
              </a:ext>
            </a:extLst>
          </p:cNvPr>
          <p:cNvSpPr txBox="1"/>
          <p:nvPr/>
        </p:nvSpPr>
        <p:spPr>
          <a:xfrm>
            <a:off x="3686538" y="239753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Near</a:t>
            </a:r>
            <a:endParaRPr kumimoji="1" lang="zh-CN" altLang="en-US" b="1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1D847761-0776-154F-B231-E52282DFE972}"/>
              </a:ext>
            </a:extLst>
          </p:cNvPr>
          <p:cNvSpPr txBox="1"/>
          <p:nvPr/>
        </p:nvSpPr>
        <p:spPr>
          <a:xfrm>
            <a:off x="7572347" y="24124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Far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83893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DF06CA-7DF3-4D2F-82A4-DBB52328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RRIParoo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31EF6-BA6B-417E-96BF-2B7892A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B870E-8FDC-4753-B015-561A8B4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5899" y="6306741"/>
            <a:ext cx="4114800" cy="365125"/>
          </a:xfrm>
        </p:spPr>
        <p:txBody>
          <a:bodyPr/>
          <a:lstStyle/>
          <a:p>
            <a:r>
              <a:rPr lang="en-US" altLang="zh-CN" dirty="0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59BA55-F142-4E66-83A1-70E3D2E6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E51E5DCE-CA7D-5245-B02B-1BB1AEF33E26}"/>
              </a:ext>
            </a:extLst>
          </p:cNvPr>
          <p:cNvSpPr/>
          <p:nvPr/>
        </p:nvSpPr>
        <p:spPr>
          <a:xfrm>
            <a:off x="1814384" y="3010124"/>
            <a:ext cx="8612659" cy="18819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107" name="文本框 7">
            <a:extLst>
              <a:ext uri="{FF2B5EF4-FFF2-40B4-BE49-F238E27FC236}">
                <a16:creationId xmlns:a16="http://schemas.microsoft.com/office/drawing/2014/main" id="{DFC2A3E1-0131-D940-864D-066FB682F6B8}"/>
              </a:ext>
            </a:extLst>
          </p:cNvPr>
          <p:cNvSpPr txBox="1"/>
          <p:nvPr/>
        </p:nvSpPr>
        <p:spPr>
          <a:xfrm>
            <a:off x="1764956" y="2647085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sz="2000" b="1" dirty="0"/>
              <a:t>DRAM</a:t>
            </a:r>
            <a:endParaRPr kumimoji="1" lang="zh-CN" altLang="en-US" sz="2000" b="1" dirty="0"/>
          </a:p>
        </p:txBody>
      </p:sp>
      <p:sp>
        <p:nvSpPr>
          <p:cNvPr id="108" name="文本框 8">
            <a:extLst>
              <a:ext uri="{FF2B5EF4-FFF2-40B4-BE49-F238E27FC236}">
                <a16:creationId xmlns:a16="http://schemas.microsoft.com/office/drawing/2014/main" id="{D4A2E996-4A2F-7845-A4B9-F3F5BBCBA096}"/>
              </a:ext>
            </a:extLst>
          </p:cNvPr>
          <p:cNvSpPr txBox="1"/>
          <p:nvPr/>
        </p:nvSpPr>
        <p:spPr>
          <a:xfrm>
            <a:off x="1771276" y="2933779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sz="2000" b="1" dirty="0"/>
              <a:t>Flash</a:t>
            </a:r>
            <a:endParaRPr kumimoji="1" lang="zh-CN" altLang="en-US" sz="2000" b="1" dirty="0"/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F9671A71-48AA-F647-8B60-4AE25D20DFA4}"/>
              </a:ext>
            </a:extLst>
          </p:cNvPr>
          <p:cNvSpPr/>
          <p:nvPr/>
        </p:nvSpPr>
        <p:spPr>
          <a:xfrm>
            <a:off x="3415867" y="3222591"/>
            <a:ext cx="677091" cy="140817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E8D7DF0D-5230-3A43-BEFA-F783C828B1A8}"/>
              </a:ext>
            </a:extLst>
          </p:cNvPr>
          <p:cNvSpPr/>
          <p:nvPr/>
        </p:nvSpPr>
        <p:spPr>
          <a:xfrm>
            <a:off x="3232750" y="2728188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0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E1EA49C9-6C5F-6F43-B29A-2165327690F5}"/>
              </a:ext>
            </a:extLst>
          </p:cNvPr>
          <p:cNvSpPr/>
          <p:nvPr/>
        </p:nvSpPr>
        <p:spPr>
          <a:xfrm>
            <a:off x="3484447" y="2728188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1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644B540C-B655-F641-9D39-DEB26914743A}"/>
              </a:ext>
            </a:extLst>
          </p:cNvPr>
          <p:cNvSpPr/>
          <p:nvPr/>
        </p:nvSpPr>
        <p:spPr>
          <a:xfrm>
            <a:off x="3732699" y="2728188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0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E8D7DF0D-5230-3A43-BEFA-F783C828B1A8}"/>
              </a:ext>
            </a:extLst>
          </p:cNvPr>
          <p:cNvSpPr/>
          <p:nvPr/>
        </p:nvSpPr>
        <p:spPr>
          <a:xfrm>
            <a:off x="3980271" y="2728188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0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B2C9259-B759-4147-A736-A0A22F9AC94E}"/>
              </a:ext>
            </a:extLst>
          </p:cNvPr>
          <p:cNvSpPr/>
          <p:nvPr/>
        </p:nvSpPr>
        <p:spPr>
          <a:xfrm>
            <a:off x="3508761" y="3486310"/>
            <a:ext cx="274891" cy="214190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A</a:t>
            </a:r>
            <a:endParaRPr kumimoji="1" lang="zh-CN" altLang="en-US" dirty="0"/>
          </a:p>
        </p:txBody>
      </p:sp>
      <p:sp>
        <p:nvSpPr>
          <p:cNvPr id="33" name="文本框 106">
            <a:extLst>
              <a:ext uri="{FF2B5EF4-FFF2-40B4-BE49-F238E27FC236}">
                <a16:creationId xmlns:a16="http://schemas.microsoft.com/office/drawing/2014/main" id="{1BC677E2-A496-0040-B2BD-D35793501588}"/>
              </a:ext>
            </a:extLst>
          </p:cNvPr>
          <p:cNvSpPr txBox="1"/>
          <p:nvPr/>
        </p:nvSpPr>
        <p:spPr>
          <a:xfrm>
            <a:off x="3156227" y="2392062"/>
            <a:ext cx="115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b="1" dirty="0">
                <a:solidFill>
                  <a:srgbClr val="7030A0"/>
                </a:solidFill>
              </a:rPr>
              <a:t>RRIP bits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F0FAA44-EB4D-0141-B483-7B1F1ED7C0E0}"/>
              </a:ext>
            </a:extLst>
          </p:cNvPr>
          <p:cNvSpPr/>
          <p:nvPr/>
        </p:nvSpPr>
        <p:spPr>
          <a:xfrm>
            <a:off x="3771294" y="3486310"/>
            <a:ext cx="228423" cy="224891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CF998241-E613-1F48-83A5-D10C2EBE5C8D}"/>
              </a:ext>
            </a:extLst>
          </p:cNvPr>
          <p:cNvSpPr/>
          <p:nvPr/>
        </p:nvSpPr>
        <p:spPr>
          <a:xfrm>
            <a:off x="3508761" y="3765878"/>
            <a:ext cx="274891" cy="214190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B</a:t>
            </a:r>
            <a:endParaRPr kumimoji="1" lang="zh-CN" altLang="en-US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3CCF3579-A65E-D045-8A8D-362C1C319BA4}"/>
              </a:ext>
            </a:extLst>
          </p:cNvPr>
          <p:cNvSpPr/>
          <p:nvPr/>
        </p:nvSpPr>
        <p:spPr>
          <a:xfrm>
            <a:off x="3771294" y="3765878"/>
            <a:ext cx="228423" cy="224891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E630478-DD86-D444-BC9C-515200080D3A}"/>
              </a:ext>
            </a:extLst>
          </p:cNvPr>
          <p:cNvSpPr/>
          <p:nvPr/>
        </p:nvSpPr>
        <p:spPr>
          <a:xfrm>
            <a:off x="3508761" y="4038693"/>
            <a:ext cx="274891" cy="214190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4BAE3FFE-676D-5A47-82BB-1342DE62A303}"/>
              </a:ext>
            </a:extLst>
          </p:cNvPr>
          <p:cNvSpPr/>
          <p:nvPr/>
        </p:nvSpPr>
        <p:spPr>
          <a:xfrm>
            <a:off x="3771294" y="4038693"/>
            <a:ext cx="228423" cy="224891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DB2C9259-B759-4147-A736-A0A22F9AC94E}"/>
              </a:ext>
            </a:extLst>
          </p:cNvPr>
          <p:cNvSpPr/>
          <p:nvPr/>
        </p:nvSpPr>
        <p:spPr>
          <a:xfrm>
            <a:off x="3508761" y="4309015"/>
            <a:ext cx="274891" cy="214190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1F0FAA44-EB4D-0141-B483-7B1F1ED7C0E0}"/>
              </a:ext>
            </a:extLst>
          </p:cNvPr>
          <p:cNvSpPr/>
          <p:nvPr/>
        </p:nvSpPr>
        <p:spPr>
          <a:xfrm>
            <a:off x="3771294" y="4309015"/>
            <a:ext cx="228423" cy="224891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3CAB0B55-B207-2640-8427-F4592FBE8402}"/>
              </a:ext>
            </a:extLst>
          </p:cNvPr>
          <p:cNvSpPr/>
          <p:nvPr/>
        </p:nvSpPr>
        <p:spPr>
          <a:xfrm>
            <a:off x="2486988" y="1751279"/>
            <a:ext cx="274891" cy="214190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E</a:t>
            </a:r>
            <a:endParaRPr kumimoji="1" lang="zh-CN" altLang="en-US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08DBA4FD-5A25-844E-B493-F8D906D2CC77}"/>
              </a:ext>
            </a:extLst>
          </p:cNvPr>
          <p:cNvSpPr/>
          <p:nvPr/>
        </p:nvSpPr>
        <p:spPr>
          <a:xfrm>
            <a:off x="2749521" y="1751279"/>
            <a:ext cx="228423" cy="224891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CD83211E-0F96-C141-AC44-6875EA7BD0AD}"/>
              </a:ext>
            </a:extLst>
          </p:cNvPr>
          <p:cNvCxnSpPr>
            <a:cxnSpLocks/>
          </p:cNvCxnSpPr>
          <p:nvPr/>
        </p:nvCxnSpPr>
        <p:spPr>
          <a:xfrm>
            <a:off x="3024412" y="1874177"/>
            <a:ext cx="216065" cy="51788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CD83211E-0F96-C141-AC44-6875EA7BD0AD}"/>
              </a:ext>
            </a:extLst>
          </p:cNvPr>
          <p:cNvCxnSpPr>
            <a:cxnSpLocks/>
          </p:cNvCxnSpPr>
          <p:nvPr/>
        </p:nvCxnSpPr>
        <p:spPr>
          <a:xfrm flipV="1">
            <a:off x="4511832" y="1507603"/>
            <a:ext cx="0" cy="3252461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32141EB6-19C2-B042-BCAE-CAB896562109}"/>
              </a:ext>
            </a:extLst>
          </p:cNvPr>
          <p:cNvSpPr/>
          <p:nvPr/>
        </p:nvSpPr>
        <p:spPr>
          <a:xfrm>
            <a:off x="5112490" y="3222591"/>
            <a:ext cx="677091" cy="140817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65A5DF2A-04DF-3445-9B43-CC883F9EEC1B}"/>
              </a:ext>
            </a:extLst>
          </p:cNvPr>
          <p:cNvSpPr/>
          <p:nvPr/>
        </p:nvSpPr>
        <p:spPr>
          <a:xfrm>
            <a:off x="5205384" y="3486310"/>
            <a:ext cx="274891" cy="214190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A</a:t>
            </a:r>
            <a:endParaRPr kumimoji="1" lang="zh-CN" altLang="en-US" dirty="0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6A90E956-788C-494F-BF43-820E70FA3AF3}"/>
              </a:ext>
            </a:extLst>
          </p:cNvPr>
          <p:cNvSpPr/>
          <p:nvPr/>
        </p:nvSpPr>
        <p:spPr>
          <a:xfrm>
            <a:off x="5467917" y="3486310"/>
            <a:ext cx="228423" cy="224891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8E73FEEF-F444-0741-93E9-E46670037FFD}"/>
              </a:ext>
            </a:extLst>
          </p:cNvPr>
          <p:cNvSpPr/>
          <p:nvPr/>
        </p:nvSpPr>
        <p:spPr>
          <a:xfrm>
            <a:off x="5205384" y="3765878"/>
            <a:ext cx="274891" cy="214190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B</a:t>
            </a:r>
            <a:endParaRPr kumimoji="1" lang="zh-CN" altLang="en-US" dirty="0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0619CDEB-2632-F347-88B2-E70DBABCE0BD}"/>
              </a:ext>
            </a:extLst>
          </p:cNvPr>
          <p:cNvSpPr/>
          <p:nvPr/>
        </p:nvSpPr>
        <p:spPr>
          <a:xfrm>
            <a:off x="5467917" y="3765878"/>
            <a:ext cx="228423" cy="224891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96740BE1-6A05-E247-8BEE-AB4A8EA36E6E}"/>
              </a:ext>
            </a:extLst>
          </p:cNvPr>
          <p:cNvSpPr/>
          <p:nvPr/>
        </p:nvSpPr>
        <p:spPr>
          <a:xfrm>
            <a:off x="5205384" y="4038693"/>
            <a:ext cx="274891" cy="214190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F887E80B-D127-F24D-BADD-B4E52D452AB5}"/>
              </a:ext>
            </a:extLst>
          </p:cNvPr>
          <p:cNvSpPr/>
          <p:nvPr/>
        </p:nvSpPr>
        <p:spPr>
          <a:xfrm>
            <a:off x="5467917" y="4038693"/>
            <a:ext cx="228423" cy="224891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32D48A30-AC00-AB4C-ABF9-A9A7054A1B14}"/>
              </a:ext>
            </a:extLst>
          </p:cNvPr>
          <p:cNvSpPr/>
          <p:nvPr/>
        </p:nvSpPr>
        <p:spPr>
          <a:xfrm>
            <a:off x="5205384" y="4309015"/>
            <a:ext cx="274891" cy="214190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D7617320-B6B6-AD48-92EF-1E39D02E3890}"/>
              </a:ext>
            </a:extLst>
          </p:cNvPr>
          <p:cNvSpPr/>
          <p:nvPr/>
        </p:nvSpPr>
        <p:spPr>
          <a:xfrm>
            <a:off x="5467917" y="4309015"/>
            <a:ext cx="228423" cy="224891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cxnSp>
        <p:nvCxnSpPr>
          <p:cNvPr id="73" name="直线箭头连接符 72">
            <a:extLst>
              <a:ext uri="{FF2B5EF4-FFF2-40B4-BE49-F238E27FC236}">
                <a16:creationId xmlns:a16="http://schemas.microsoft.com/office/drawing/2014/main" id="{F9AF3D79-E5A3-A04A-A7C5-F56A6B43F4AE}"/>
              </a:ext>
            </a:extLst>
          </p:cNvPr>
          <p:cNvCxnSpPr>
            <a:cxnSpLocks/>
          </p:cNvCxnSpPr>
          <p:nvPr/>
        </p:nvCxnSpPr>
        <p:spPr>
          <a:xfrm flipV="1">
            <a:off x="6453031" y="1540809"/>
            <a:ext cx="0" cy="3252461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>
            <a:extLst>
              <a:ext uri="{FF2B5EF4-FFF2-40B4-BE49-F238E27FC236}">
                <a16:creationId xmlns:a16="http://schemas.microsoft.com/office/drawing/2014/main" id="{E40DE264-354E-3B45-B520-E9EBE2AE2D0F}"/>
              </a:ext>
            </a:extLst>
          </p:cNvPr>
          <p:cNvSpPr/>
          <p:nvPr/>
        </p:nvSpPr>
        <p:spPr>
          <a:xfrm>
            <a:off x="7053689" y="3255797"/>
            <a:ext cx="677091" cy="140817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344FF65A-13F4-7D47-B008-79D835F71432}"/>
              </a:ext>
            </a:extLst>
          </p:cNvPr>
          <p:cNvSpPr/>
          <p:nvPr/>
        </p:nvSpPr>
        <p:spPr>
          <a:xfrm>
            <a:off x="7146583" y="3519516"/>
            <a:ext cx="274891" cy="214190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A</a:t>
            </a:r>
            <a:endParaRPr kumimoji="1" lang="zh-CN" altLang="en-US" dirty="0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84D7DCEA-B65F-3443-87B7-F9DAC65BB512}"/>
              </a:ext>
            </a:extLst>
          </p:cNvPr>
          <p:cNvSpPr/>
          <p:nvPr/>
        </p:nvSpPr>
        <p:spPr>
          <a:xfrm>
            <a:off x="7409116" y="3519516"/>
            <a:ext cx="228423" cy="224891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7</a:t>
            </a:r>
            <a:endParaRPr kumimoji="1" lang="zh-CN" altLang="en-US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0582CD72-B022-344E-BA7E-1A89837F29F6}"/>
              </a:ext>
            </a:extLst>
          </p:cNvPr>
          <p:cNvSpPr/>
          <p:nvPr/>
        </p:nvSpPr>
        <p:spPr>
          <a:xfrm>
            <a:off x="7146583" y="3799084"/>
            <a:ext cx="274891" cy="214190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B</a:t>
            </a:r>
            <a:endParaRPr kumimoji="1" lang="zh-CN" altLang="en-US" dirty="0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10ED2A04-D90B-D449-B872-9F509F74F3BF}"/>
              </a:ext>
            </a:extLst>
          </p:cNvPr>
          <p:cNvSpPr/>
          <p:nvPr/>
        </p:nvSpPr>
        <p:spPr>
          <a:xfrm>
            <a:off x="7409116" y="3799084"/>
            <a:ext cx="228423" cy="224891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18DD531E-3B10-1A47-A6C2-F1AA2A5AD5DD}"/>
              </a:ext>
            </a:extLst>
          </p:cNvPr>
          <p:cNvSpPr/>
          <p:nvPr/>
        </p:nvSpPr>
        <p:spPr>
          <a:xfrm>
            <a:off x="7146583" y="4071899"/>
            <a:ext cx="274891" cy="214190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BBF67C49-918C-8047-AEB8-4132D71D172A}"/>
              </a:ext>
            </a:extLst>
          </p:cNvPr>
          <p:cNvSpPr/>
          <p:nvPr/>
        </p:nvSpPr>
        <p:spPr>
          <a:xfrm>
            <a:off x="7409116" y="4071899"/>
            <a:ext cx="228423" cy="224891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32A4D253-B4C8-3546-AA4D-BCDBD7E690C8}"/>
              </a:ext>
            </a:extLst>
          </p:cNvPr>
          <p:cNvSpPr/>
          <p:nvPr/>
        </p:nvSpPr>
        <p:spPr>
          <a:xfrm>
            <a:off x="7146583" y="4342221"/>
            <a:ext cx="274891" cy="214190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BA723DDF-FFD3-0F48-9D64-CB6FB24ECC23}"/>
              </a:ext>
            </a:extLst>
          </p:cNvPr>
          <p:cNvSpPr/>
          <p:nvPr/>
        </p:nvSpPr>
        <p:spPr>
          <a:xfrm>
            <a:off x="7409116" y="4342221"/>
            <a:ext cx="228423" cy="224891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cxnSp>
        <p:nvCxnSpPr>
          <p:cNvPr id="88" name="直线箭头连接符 87">
            <a:extLst>
              <a:ext uri="{FF2B5EF4-FFF2-40B4-BE49-F238E27FC236}">
                <a16:creationId xmlns:a16="http://schemas.microsoft.com/office/drawing/2014/main" id="{063B0CD4-92AA-B24E-841C-B1B081E84291}"/>
              </a:ext>
            </a:extLst>
          </p:cNvPr>
          <p:cNvCxnSpPr>
            <a:cxnSpLocks/>
          </p:cNvCxnSpPr>
          <p:nvPr/>
        </p:nvCxnSpPr>
        <p:spPr>
          <a:xfrm flipV="1">
            <a:off x="8245498" y="1543680"/>
            <a:ext cx="0" cy="3252461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88">
            <a:extLst>
              <a:ext uri="{FF2B5EF4-FFF2-40B4-BE49-F238E27FC236}">
                <a16:creationId xmlns:a16="http://schemas.microsoft.com/office/drawing/2014/main" id="{FCC39CC0-DA88-7147-BD5E-5912A60E86AD}"/>
              </a:ext>
            </a:extLst>
          </p:cNvPr>
          <p:cNvSpPr/>
          <p:nvPr/>
        </p:nvSpPr>
        <p:spPr>
          <a:xfrm>
            <a:off x="8846156" y="3258668"/>
            <a:ext cx="677091" cy="140817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DB1B6D52-855D-DD4D-B120-6DDF5CD4E1B7}"/>
              </a:ext>
            </a:extLst>
          </p:cNvPr>
          <p:cNvSpPr/>
          <p:nvPr/>
        </p:nvSpPr>
        <p:spPr>
          <a:xfrm>
            <a:off x="8939050" y="3522387"/>
            <a:ext cx="274891" cy="214190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E</a:t>
            </a:r>
            <a:endParaRPr kumimoji="1" lang="zh-CN" altLang="en-US" dirty="0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E5890019-A7CB-A14D-929D-5AED7BABDC11}"/>
              </a:ext>
            </a:extLst>
          </p:cNvPr>
          <p:cNvSpPr/>
          <p:nvPr/>
        </p:nvSpPr>
        <p:spPr>
          <a:xfrm>
            <a:off x="9201583" y="3522387"/>
            <a:ext cx="228423" cy="224891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558A732B-B8DC-654D-8302-D85B81820B47}"/>
              </a:ext>
            </a:extLst>
          </p:cNvPr>
          <p:cNvSpPr/>
          <p:nvPr/>
        </p:nvSpPr>
        <p:spPr>
          <a:xfrm>
            <a:off x="8939050" y="3801955"/>
            <a:ext cx="274891" cy="214190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B</a:t>
            </a:r>
            <a:endParaRPr kumimoji="1" lang="zh-CN" altLang="en-US" dirty="0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A45FA423-81C3-FD4B-97A8-0D6CF943F870}"/>
              </a:ext>
            </a:extLst>
          </p:cNvPr>
          <p:cNvSpPr/>
          <p:nvPr/>
        </p:nvSpPr>
        <p:spPr>
          <a:xfrm>
            <a:off x="9201583" y="3801955"/>
            <a:ext cx="228423" cy="224891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6C92D83F-5B3A-AF49-823C-C0FAEC3594A7}"/>
              </a:ext>
            </a:extLst>
          </p:cNvPr>
          <p:cNvSpPr/>
          <p:nvPr/>
        </p:nvSpPr>
        <p:spPr>
          <a:xfrm>
            <a:off x="8939050" y="4074770"/>
            <a:ext cx="274891" cy="214190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032823EA-0CD7-D24D-AEB3-D33DCF1F5C9B}"/>
              </a:ext>
            </a:extLst>
          </p:cNvPr>
          <p:cNvSpPr/>
          <p:nvPr/>
        </p:nvSpPr>
        <p:spPr>
          <a:xfrm>
            <a:off x="9201583" y="4074770"/>
            <a:ext cx="228423" cy="224891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290DF569-FBDC-5549-AFAC-FB6003D1B3B3}"/>
              </a:ext>
            </a:extLst>
          </p:cNvPr>
          <p:cNvSpPr/>
          <p:nvPr/>
        </p:nvSpPr>
        <p:spPr>
          <a:xfrm>
            <a:off x="8939050" y="4345092"/>
            <a:ext cx="274891" cy="214190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17D6AB2A-7638-204D-82AC-8271BF282B5B}"/>
              </a:ext>
            </a:extLst>
          </p:cNvPr>
          <p:cNvSpPr/>
          <p:nvPr/>
        </p:nvSpPr>
        <p:spPr>
          <a:xfrm>
            <a:off x="9201583" y="4345092"/>
            <a:ext cx="228423" cy="224891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BDD00E89-CC44-DD48-8E51-24DBCC21A1A7}"/>
              </a:ext>
            </a:extLst>
          </p:cNvPr>
          <p:cNvSpPr/>
          <p:nvPr/>
        </p:nvSpPr>
        <p:spPr>
          <a:xfrm>
            <a:off x="4948013" y="2728188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0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AD46F9FB-8B8C-6349-83CA-55F52B377298}"/>
              </a:ext>
            </a:extLst>
          </p:cNvPr>
          <p:cNvSpPr/>
          <p:nvPr/>
        </p:nvSpPr>
        <p:spPr>
          <a:xfrm>
            <a:off x="5199710" y="2728188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0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9141B1AC-7B12-7049-AC50-85B00631D1B2}"/>
              </a:ext>
            </a:extLst>
          </p:cNvPr>
          <p:cNvSpPr/>
          <p:nvPr/>
        </p:nvSpPr>
        <p:spPr>
          <a:xfrm>
            <a:off x="5447962" y="2728188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0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00B4DD30-3C24-A845-99F9-364100571030}"/>
              </a:ext>
            </a:extLst>
          </p:cNvPr>
          <p:cNvSpPr/>
          <p:nvPr/>
        </p:nvSpPr>
        <p:spPr>
          <a:xfrm>
            <a:off x="5695534" y="2728188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0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90C48DFF-D52F-5D42-BD77-A87F32046540}"/>
              </a:ext>
            </a:extLst>
          </p:cNvPr>
          <p:cNvSpPr/>
          <p:nvPr/>
        </p:nvSpPr>
        <p:spPr>
          <a:xfrm>
            <a:off x="6961444" y="2728188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0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21C67823-9089-1548-A9A0-86DB4DAF6D83}"/>
              </a:ext>
            </a:extLst>
          </p:cNvPr>
          <p:cNvSpPr/>
          <p:nvPr/>
        </p:nvSpPr>
        <p:spPr>
          <a:xfrm>
            <a:off x="7213141" y="2728188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0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F7B97CE8-E8D1-4043-854D-DE84844C0BFB}"/>
              </a:ext>
            </a:extLst>
          </p:cNvPr>
          <p:cNvSpPr/>
          <p:nvPr/>
        </p:nvSpPr>
        <p:spPr>
          <a:xfrm>
            <a:off x="7461393" y="2728188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0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E37482ED-46B6-D044-8C57-F92F221651EB}"/>
              </a:ext>
            </a:extLst>
          </p:cNvPr>
          <p:cNvSpPr/>
          <p:nvPr/>
        </p:nvSpPr>
        <p:spPr>
          <a:xfrm>
            <a:off x="7708965" y="2728188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0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31DB3261-7341-8D4A-B8F3-E379B011F823}"/>
              </a:ext>
            </a:extLst>
          </p:cNvPr>
          <p:cNvSpPr/>
          <p:nvPr/>
        </p:nvSpPr>
        <p:spPr>
          <a:xfrm>
            <a:off x="8790042" y="2728188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0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AA546DEB-536D-2F42-AD3A-894CD871E08E}"/>
              </a:ext>
            </a:extLst>
          </p:cNvPr>
          <p:cNvSpPr/>
          <p:nvPr/>
        </p:nvSpPr>
        <p:spPr>
          <a:xfrm>
            <a:off x="9041739" y="2728188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0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AEAB9E52-6067-444B-8908-95966EEB4ABE}"/>
              </a:ext>
            </a:extLst>
          </p:cNvPr>
          <p:cNvSpPr/>
          <p:nvPr/>
        </p:nvSpPr>
        <p:spPr>
          <a:xfrm>
            <a:off x="9289991" y="2728188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0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E6CC2230-EC59-D24D-8807-C73C8DEAF4D5}"/>
              </a:ext>
            </a:extLst>
          </p:cNvPr>
          <p:cNvSpPr/>
          <p:nvPr/>
        </p:nvSpPr>
        <p:spPr>
          <a:xfrm>
            <a:off x="9537563" y="2728188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0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3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70" grpId="0" animBg="1"/>
      <p:bldP spid="71" grpId="0" animBg="1"/>
      <p:bldP spid="74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9" grpId="0" animBg="1"/>
      <p:bldP spid="9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6" grpId="0" animBg="1"/>
      <p:bldP spid="109" grpId="0" animBg="1"/>
      <p:bldP spid="112" grpId="0" animBg="1"/>
      <p:bldP spid="113" grpId="0" animBg="1"/>
      <p:bldP spid="119" grpId="0" animBg="1"/>
      <p:bldP spid="127" grpId="0" animBg="1"/>
      <p:bldP spid="129" grpId="0" animBg="1"/>
      <p:bldP spid="130" grpId="0" animBg="1"/>
      <p:bldP spid="134" grpId="0" animBg="1"/>
      <p:bldP spid="1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28A9CB-98F7-45C3-8CE8-F81529572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Reducing DRAM usage in </a:t>
            </a:r>
            <a:r>
              <a:rPr lang="en-US" altLang="zh-CN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KLog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33761A-7BA1-458D-8797-6BA04E22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FDF545-839B-485B-A0B8-52446201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8C27D9-8ED6-400C-BDCC-EC62CC68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6A893B2-AC50-F947-B1E9-DB9FCD411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99" y="1179508"/>
            <a:ext cx="9027713" cy="517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5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60E476-11E8-4D12-AFB9-C952B578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Setup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470C2A-2881-4E2B-80BC-0AA8B78F5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Comparison</a:t>
            </a:r>
          </a:p>
          <a:p>
            <a:pPr lvl="1"/>
            <a:r>
              <a:rPr lang="en-US" altLang="zh-CN" dirty="0">
                <a:solidFill>
                  <a:srgbClr val="00B050"/>
                </a:solidFill>
              </a:rPr>
              <a:t>SA</a:t>
            </a:r>
            <a:r>
              <a:rPr lang="en-US" altLang="zh-CN" dirty="0"/>
              <a:t>, a set-associative design</a:t>
            </a:r>
          </a:p>
          <a:p>
            <a:pPr lvl="2"/>
            <a:r>
              <a:rPr lang="en-US" altLang="zh-CN" dirty="0" err="1"/>
              <a:t>CacheLib's</a:t>
            </a:r>
            <a:r>
              <a:rPr lang="en-US" altLang="zh-CN" dirty="0"/>
              <a:t> small object cache</a:t>
            </a:r>
          </a:p>
          <a:p>
            <a:pPr lvl="1"/>
            <a:r>
              <a:rPr lang="en-US" altLang="zh-CN" dirty="0">
                <a:solidFill>
                  <a:srgbClr val="00B050"/>
                </a:solidFill>
              </a:rPr>
              <a:t>LS</a:t>
            </a:r>
            <a:r>
              <a:rPr lang="en-US" altLang="zh-CN" dirty="0"/>
              <a:t>, an optimistic version of a log-structured cache</a:t>
            </a:r>
          </a:p>
          <a:p>
            <a:pPr lvl="2"/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0B11A0-705C-49C0-9A79-4CCE4D386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AD8AF1-5CE9-44A8-9151-E0B1AE19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03F6E7-6420-4491-B359-C254F51E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168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60E476-11E8-4D12-AFB9-C952B578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Setup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470C2A-2881-4E2B-80BC-0AA8B78F5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Comparison</a:t>
            </a:r>
          </a:p>
          <a:p>
            <a:pPr lvl="1"/>
            <a:r>
              <a:rPr lang="en-US" altLang="zh-CN" dirty="0">
                <a:solidFill>
                  <a:srgbClr val="00B050"/>
                </a:solidFill>
              </a:rPr>
              <a:t>SA</a:t>
            </a:r>
            <a:r>
              <a:rPr lang="en-US" altLang="zh-CN" dirty="0"/>
              <a:t>, a set-associative design</a:t>
            </a:r>
          </a:p>
          <a:p>
            <a:pPr lvl="2"/>
            <a:r>
              <a:rPr lang="en-US" altLang="zh-CN" dirty="0" err="1"/>
              <a:t>CacheLib's</a:t>
            </a:r>
            <a:r>
              <a:rPr lang="en-US" altLang="zh-CN" dirty="0"/>
              <a:t> small object cache</a:t>
            </a:r>
          </a:p>
          <a:p>
            <a:pPr lvl="1"/>
            <a:r>
              <a:rPr lang="en-US" altLang="zh-CN" dirty="0">
                <a:solidFill>
                  <a:srgbClr val="00B050"/>
                </a:solidFill>
              </a:rPr>
              <a:t>LS</a:t>
            </a:r>
            <a:r>
              <a:rPr lang="en-US" altLang="zh-CN" dirty="0"/>
              <a:t>, an optimistic version of a log-structured cache</a:t>
            </a:r>
          </a:p>
          <a:p>
            <a:pPr lvl="2"/>
            <a:endParaRPr lang="en-US" altLang="zh-CN" dirty="0"/>
          </a:p>
          <a:p>
            <a:r>
              <a:rPr lang="en-US" altLang="zh-CN" dirty="0"/>
              <a:t>Configuration</a:t>
            </a:r>
          </a:p>
          <a:p>
            <a:pPr lvl="1"/>
            <a:r>
              <a:rPr lang="en-US" altLang="zh-CN" dirty="0"/>
              <a:t>16GB DRAM</a:t>
            </a:r>
          </a:p>
          <a:p>
            <a:pPr lvl="1"/>
            <a:r>
              <a:rPr lang="en-US" altLang="zh-CN" dirty="0"/>
              <a:t>62.5MB/s flash writes</a:t>
            </a:r>
          </a:p>
          <a:p>
            <a:pPr lvl="1"/>
            <a:r>
              <a:rPr lang="en-US" altLang="zh-CN" dirty="0"/>
              <a:t>100K requests/s</a:t>
            </a:r>
          </a:p>
          <a:p>
            <a:pPr lvl="1"/>
            <a:r>
              <a:rPr lang="en-US" altLang="zh-CN" dirty="0"/>
              <a:t>Probabilistic pre-flash admission policy</a:t>
            </a:r>
          </a:p>
          <a:p>
            <a:pPr lvl="1"/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0B11A0-705C-49C0-9A79-4CCE4D386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AD8AF1-5CE9-44A8-9151-E0B1AE19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03F6E7-6420-4491-B359-C254F51E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904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60E476-11E8-4D12-AFB9-C952B578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Setup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470C2A-2881-4E2B-80BC-0AA8B78F5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Workloads</a:t>
            </a:r>
          </a:p>
          <a:p>
            <a:pPr lvl="1"/>
            <a:r>
              <a:rPr lang="en-US" altLang="zh-CN" dirty="0"/>
              <a:t>Sampled 7-day traces from Facebook and Twitter.</a:t>
            </a:r>
          </a:p>
          <a:p>
            <a:pPr lvl="2"/>
            <a:r>
              <a:rPr lang="en-US" altLang="zh-CN" dirty="0"/>
              <a:t>Average object sizes: 291B &amp; 271B</a:t>
            </a:r>
          </a:p>
          <a:p>
            <a:pPr lvl="1"/>
            <a:r>
              <a:rPr lang="en-US" altLang="zh-CN" dirty="0"/>
              <a:t>Only numbers of </a:t>
            </a:r>
            <a:r>
              <a:rPr lang="en-US" altLang="zh-CN" dirty="0">
                <a:solidFill>
                  <a:srgbClr val="FF0000"/>
                </a:solidFill>
              </a:rPr>
              <a:t>the last day</a:t>
            </a:r>
            <a:r>
              <a:rPr lang="en-US" altLang="zh-CN" dirty="0"/>
              <a:t> of requests are reported</a:t>
            </a:r>
          </a:p>
          <a:p>
            <a:pPr lvl="2"/>
            <a:r>
              <a:rPr lang="en-US" altLang="zh-CN" dirty="0"/>
              <a:t>Allowing the cache to warm up and display steady-state behavior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0B11A0-705C-49C0-9A79-4CCE4D386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AD8AF1-5CE9-44A8-9151-E0B1AE19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03F6E7-6420-4491-B359-C254F51E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749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60E476-11E8-4D12-AFB9-C952B578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Setup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470C2A-2881-4E2B-80BC-0AA8B78F5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Workloads</a:t>
            </a:r>
          </a:p>
          <a:p>
            <a:pPr lvl="1"/>
            <a:r>
              <a:rPr lang="en-US" altLang="zh-CN" dirty="0"/>
              <a:t>Sampled 7-day traces from Facebook and Twitter.</a:t>
            </a:r>
          </a:p>
          <a:p>
            <a:pPr lvl="2"/>
            <a:r>
              <a:rPr lang="en-US" altLang="zh-CN" dirty="0"/>
              <a:t>Average object sizes: 291B &amp; 271B</a:t>
            </a:r>
          </a:p>
          <a:p>
            <a:pPr lvl="1"/>
            <a:r>
              <a:rPr lang="en-US" altLang="zh-CN" dirty="0"/>
              <a:t>Only numbers of the last day of requests are reported</a:t>
            </a:r>
          </a:p>
          <a:p>
            <a:pPr lvl="2"/>
            <a:r>
              <a:rPr lang="en-US" altLang="zh-CN" dirty="0"/>
              <a:t>Allowing the cache to warm up and display steady-state behavior</a:t>
            </a:r>
          </a:p>
          <a:p>
            <a:pPr lvl="3"/>
            <a:endParaRPr lang="en-US" altLang="zh-CN" dirty="0"/>
          </a:p>
          <a:p>
            <a:r>
              <a:rPr lang="en-US" altLang="zh-CN" dirty="0"/>
              <a:t>Metrics</a:t>
            </a:r>
          </a:p>
          <a:p>
            <a:pPr lvl="1"/>
            <a:r>
              <a:rPr lang="en-US" altLang="zh-CN" dirty="0"/>
              <a:t>Paper focus on </a:t>
            </a:r>
            <a:r>
              <a:rPr lang="en-US" altLang="zh-CN" dirty="0">
                <a:solidFill>
                  <a:srgbClr val="FF0000"/>
                </a:solidFill>
              </a:rPr>
              <a:t>cache miss ratio</a:t>
            </a:r>
          </a:p>
          <a:p>
            <a:pPr lvl="2"/>
            <a:r>
              <a:rPr lang="en-US" altLang="zh-CN" dirty="0"/>
              <a:t>The fraction of requests that must be served from backend systems, under different constraints.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0B11A0-705C-49C0-9A79-4CCE4D386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AD8AF1-5CE9-44A8-9151-E0B1AE19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03F6E7-6420-4491-B359-C254F51E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207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D352AD-CF47-47C1-846E-9226C9E59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Main</a:t>
            </a:r>
            <a:r>
              <a:rPr lang="zh-CN" altLang="en-US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Result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C1B322-6DBA-4933-8F5D-6B1598164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95D9A4-4203-4C83-9FD5-E891DC3C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9072A7-2CE8-4EB6-A45F-DA5334B2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D79A8CCC-1CDA-4A7D-ADBF-5599561DA551}"/>
              </a:ext>
            </a:extLst>
          </p:cNvPr>
          <p:cNvSpPr txBox="1">
            <a:spLocks/>
          </p:cNvSpPr>
          <p:nvPr/>
        </p:nvSpPr>
        <p:spPr>
          <a:xfrm>
            <a:off x="838200" y="1197212"/>
            <a:ext cx="10515600" cy="496312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Gill Sans MT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lang="en-US" altLang="zh-CN" dirty="0"/>
              <a:t>Kangaroo significantly reduces misses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A49FFB5-9454-5E40-B3F4-752040AD8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59" y="2104788"/>
            <a:ext cx="71882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22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D352AD-CF47-47C1-846E-9226C9E59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Main</a:t>
            </a:r>
            <a:r>
              <a:rPr lang="zh-CN" altLang="en-US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</a:t>
            </a:r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esult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C1B322-6DBA-4933-8F5D-6B1598164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95D9A4-4203-4C83-9FD5-E891DC3C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9072A7-2CE8-4EB6-A45F-DA5334B2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D79A8CCC-1CDA-4A7D-ADBF-5599561DA551}"/>
              </a:ext>
            </a:extLst>
          </p:cNvPr>
          <p:cNvSpPr txBox="1">
            <a:spLocks/>
          </p:cNvSpPr>
          <p:nvPr/>
        </p:nvSpPr>
        <p:spPr>
          <a:xfrm>
            <a:off x="838200" y="1197212"/>
            <a:ext cx="10515600" cy="496312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Gill Sans MT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lang="en-US" altLang="zh-CN" dirty="0"/>
              <a:t>Kangaroo significantly reduces misses</a:t>
            </a:r>
          </a:p>
          <a:p>
            <a:r>
              <a:rPr lang="en-US" altLang="zh-CN" dirty="0"/>
              <a:t>But how about latency &amp; throughput?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A49FFB5-9454-5E40-B3F4-752040AD8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51" y="3082365"/>
            <a:ext cx="5212098" cy="2578423"/>
          </a:xfrm>
          <a:prstGeom prst="rect">
            <a:avLst/>
          </a:prstGeom>
        </p:spPr>
      </p:pic>
      <p:graphicFrame>
        <p:nvGraphicFramePr>
          <p:cNvPr id="3" name="表格 6">
            <a:extLst>
              <a:ext uri="{FF2B5EF4-FFF2-40B4-BE49-F238E27FC236}">
                <a16:creationId xmlns:a16="http://schemas.microsoft.com/office/drawing/2014/main" id="{831E0ED6-A0A2-694F-A3FA-3148EA1AA116}"/>
              </a:ext>
            </a:extLst>
          </p:cNvPr>
          <p:cNvGraphicFramePr>
            <a:graphicFrameLocks noGrp="1"/>
          </p:cNvGraphicFramePr>
          <p:nvPr/>
        </p:nvGraphicFramePr>
        <p:xfrm>
          <a:off x="6637635" y="3288288"/>
          <a:ext cx="4716165" cy="237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055">
                  <a:extLst>
                    <a:ext uri="{9D8B030D-6E8A-4147-A177-3AD203B41FA5}">
                      <a16:colId xmlns:a16="http://schemas.microsoft.com/office/drawing/2014/main" val="1467986751"/>
                    </a:ext>
                  </a:extLst>
                </a:gridCol>
                <a:gridCol w="1572055">
                  <a:extLst>
                    <a:ext uri="{9D8B030D-6E8A-4147-A177-3AD203B41FA5}">
                      <a16:colId xmlns:a16="http://schemas.microsoft.com/office/drawing/2014/main" val="791937576"/>
                    </a:ext>
                  </a:extLst>
                </a:gridCol>
                <a:gridCol w="1572055">
                  <a:extLst>
                    <a:ext uri="{9D8B030D-6E8A-4147-A177-3AD203B41FA5}">
                      <a16:colId xmlns:a16="http://schemas.microsoft.com/office/drawing/2014/main" val="4144511421"/>
                    </a:ext>
                  </a:extLst>
                </a:gridCol>
              </a:tblGrid>
              <a:tr h="59312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pc="0" dirty="0"/>
                        <a:t>System</a:t>
                      </a:r>
                      <a:endParaRPr lang="zh-CN" altLang="en-US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pc="0" dirty="0"/>
                        <a:t>Throughput</a:t>
                      </a:r>
                      <a:endParaRPr lang="zh-CN" altLang="en-US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pc="0" dirty="0"/>
                        <a:t>P99</a:t>
                      </a:r>
                      <a:r>
                        <a:rPr lang="zh-CN" altLang="en-US" spc="0" dirty="0"/>
                        <a:t> </a:t>
                      </a:r>
                      <a:r>
                        <a:rPr lang="en-US" altLang="zh-CN" spc="0" dirty="0"/>
                        <a:t>Latency</a:t>
                      </a:r>
                      <a:endParaRPr lang="zh-CN" altLang="en-US" spc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928463"/>
                  </a:ext>
                </a:extLst>
              </a:tr>
              <a:tr h="59312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pc="0" dirty="0"/>
                        <a:t>Kangaroo</a:t>
                      </a:r>
                      <a:endParaRPr lang="zh-CN" altLang="en-US" spc="0" dirty="0"/>
                    </a:p>
                  </a:txBody>
                  <a:tcPr anchor="ctr"/>
                </a:tc>
                <a:tc rowSpan="3"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z="6600" spc="0" dirty="0"/>
                        <a:t>?</a:t>
                      </a:r>
                      <a:endParaRPr lang="zh-CN" altLang="en-US" sz="6600" spc="0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pc="0" dirty="0"/>
                        <a:t>736μs</a:t>
                      </a:r>
                      <a:endParaRPr lang="zh-CN" altLang="en-US" spc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481335"/>
                  </a:ext>
                </a:extLst>
              </a:tr>
              <a:tr h="59312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pc="0" dirty="0"/>
                        <a:t>LS</a:t>
                      </a:r>
                      <a:endParaRPr lang="zh-CN" altLang="en-US" spc="0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pc="0" dirty="0"/>
                        <a:t>172K</a:t>
                      </a:r>
                      <a:r>
                        <a:rPr lang="zh-CN" altLang="en-US" spc="0" dirty="0"/>
                        <a:t> </a:t>
                      </a:r>
                      <a:r>
                        <a:rPr lang="en-US" altLang="zh-CN" spc="0" dirty="0"/>
                        <a:t>gets/s</a:t>
                      </a:r>
                      <a:endParaRPr lang="zh-CN" altLang="en-US" spc="0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pc="0" dirty="0"/>
                        <a:t>229μs</a:t>
                      </a:r>
                      <a:endParaRPr lang="zh-CN" altLang="en-US" spc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3565384"/>
                  </a:ext>
                </a:extLst>
              </a:tr>
              <a:tr h="59312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pc="0" dirty="0"/>
                        <a:t>SA</a:t>
                      </a:r>
                      <a:endParaRPr lang="zh-CN" altLang="en-US" spc="0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pc="0" dirty="0"/>
                        <a:t>168K</a:t>
                      </a:r>
                      <a:r>
                        <a:rPr lang="zh-CN" altLang="en-US" spc="0" dirty="0"/>
                        <a:t> </a:t>
                      </a:r>
                      <a:r>
                        <a:rPr lang="en-US" altLang="zh-CN" spc="0" dirty="0"/>
                        <a:t>gets/s</a:t>
                      </a:r>
                      <a:endParaRPr lang="zh-CN" altLang="en-US" spc="0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pc="0" dirty="0"/>
                        <a:t>699μs</a:t>
                      </a:r>
                      <a:endParaRPr lang="zh-CN" altLang="en-US" spc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820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9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DF06CA-7DF3-4D2F-82A4-DBB52328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Caching</a:t>
            </a:r>
            <a:r>
              <a:rPr lang="zh-CN" altLang="en-US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at</a:t>
            </a:r>
            <a:r>
              <a:rPr lang="zh-CN" altLang="en-US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scale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E6A4BE-237A-4089-A0B0-02718C70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43" y="4323372"/>
            <a:ext cx="10515600" cy="1477620"/>
          </a:xfrm>
        </p:spPr>
        <p:txBody>
          <a:bodyPr/>
          <a:lstStyle/>
          <a:p>
            <a:r>
              <a:rPr lang="en-US" altLang="zh-CN" dirty="0"/>
              <a:t>Cache Layers need to be large to:</a:t>
            </a:r>
          </a:p>
          <a:p>
            <a:pPr lvl="1"/>
            <a:r>
              <a:rPr lang="en-US" altLang="zh-CN" dirty="0"/>
              <a:t>Lower average latency</a:t>
            </a:r>
          </a:p>
          <a:p>
            <a:pPr lvl="1"/>
            <a:r>
              <a:rPr lang="en-US" altLang="zh-CN" dirty="0"/>
              <a:t>Keep load off of backend services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31EF6-BA6B-417E-96BF-2B7892A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B870E-8FDC-4753-B015-561A8B4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59BA55-F142-4E66-83A1-70E3D2E6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8" name="图形 7" descr="笔记本电脑">
            <a:extLst>
              <a:ext uri="{FF2B5EF4-FFF2-40B4-BE49-F238E27FC236}">
                <a16:creationId xmlns:a16="http://schemas.microsoft.com/office/drawing/2014/main" id="{8FEF4460-98A4-0942-8F07-D4655718F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0592" y="2204510"/>
            <a:ext cx="1841115" cy="184111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016949B-67BD-A34C-A220-6DF65B78B16D}"/>
              </a:ext>
            </a:extLst>
          </p:cNvPr>
          <p:cNvSpPr/>
          <p:nvPr/>
        </p:nvSpPr>
        <p:spPr>
          <a:xfrm>
            <a:off x="6384758" y="1720450"/>
            <a:ext cx="4969042" cy="2655988"/>
          </a:xfrm>
          <a:prstGeom prst="rect">
            <a:avLst/>
          </a:prstGeom>
          <a:solidFill>
            <a:schemeClr val="bg1">
              <a:lumMod val="85000"/>
              <a:alpha val="83566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D27A6E25-26BD-FD4A-8043-BB38D5A6EAB2}"/>
              </a:ext>
            </a:extLst>
          </p:cNvPr>
          <p:cNvSpPr/>
          <p:nvPr/>
        </p:nvSpPr>
        <p:spPr>
          <a:xfrm>
            <a:off x="6831649" y="2511875"/>
            <a:ext cx="1267609" cy="1226387"/>
          </a:xfrm>
          <a:prstGeom prst="roundRect">
            <a:avLst/>
          </a:prstGeom>
          <a:solidFill>
            <a:srgbClr val="7030A0">
              <a:alpha val="86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C</a:t>
            </a:r>
            <a:endParaRPr kumimoji="1" lang="zh-CN" altLang="en-US" sz="2400" dirty="0"/>
          </a:p>
        </p:txBody>
      </p:sp>
      <p:pic>
        <p:nvPicPr>
          <p:cNvPr id="18" name="图形 17" descr="数据库">
            <a:extLst>
              <a:ext uri="{FF2B5EF4-FFF2-40B4-BE49-F238E27FC236}">
                <a16:creationId xmlns:a16="http://schemas.microsoft.com/office/drawing/2014/main" id="{4D853398-F462-274A-B856-72ECD320B9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53316" y="2396525"/>
            <a:ext cx="1359852" cy="135985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C1186F69-A877-1C45-B427-CF52DF656ED0}"/>
              </a:ext>
            </a:extLst>
          </p:cNvPr>
          <p:cNvSpPr txBox="1"/>
          <p:nvPr/>
        </p:nvSpPr>
        <p:spPr>
          <a:xfrm>
            <a:off x="2193795" y="214254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Application</a:t>
            </a:r>
            <a:endParaRPr kumimoji="1" lang="zh-CN" altLang="en-US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77C974E-1405-CC40-9774-EEBEE6F3E125}"/>
              </a:ext>
            </a:extLst>
          </p:cNvPr>
          <p:cNvSpPr txBox="1"/>
          <p:nvPr/>
        </p:nvSpPr>
        <p:spPr>
          <a:xfrm>
            <a:off x="9602693" y="2112231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Database Layer</a:t>
            </a:r>
            <a:endParaRPr kumimoji="1" lang="zh-CN" altLang="en-US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A18CA16-D5B3-EF4A-8336-9052F2CD77CA}"/>
              </a:ext>
            </a:extLst>
          </p:cNvPr>
          <p:cNvSpPr txBox="1"/>
          <p:nvPr/>
        </p:nvSpPr>
        <p:spPr>
          <a:xfrm>
            <a:off x="8259167" y="391812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Datacenter</a:t>
            </a:r>
            <a:endParaRPr kumimoji="1" lang="zh-CN" altLang="en-US" b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3DEC76D-3B87-7A48-A09F-20444BA652EE}"/>
              </a:ext>
            </a:extLst>
          </p:cNvPr>
          <p:cNvSpPr txBox="1"/>
          <p:nvPr/>
        </p:nvSpPr>
        <p:spPr>
          <a:xfrm>
            <a:off x="6638944" y="2112231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7030A0"/>
                </a:solidFill>
              </a:rPr>
              <a:t>Caching Layer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CFC107A8-A113-2F4E-A9E0-D54F65CC802F}"/>
              </a:ext>
            </a:extLst>
          </p:cNvPr>
          <p:cNvCxnSpPr>
            <a:stCxn id="8" idx="3"/>
          </p:cNvCxnSpPr>
          <p:nvPr/>
        </p:nvCxnSpPr>
        <p:spPr>
          <a:xfrm>
            <a:off x="3751707" y="3125068"/>
            <a:ext cx="2887237" cy="3143"/>
          </a:xfrm>
          <a:prstGeom prst="straightConnector1">
            <a:avLst/>
          </a:prstGeom>
          <a:ln w="412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F42FA9DC-AD60-E441-B9AB-02A023754A7D}"/>
              </a:ext>
            </a:extLst>
          </p:cNvPr>
          <p:cNvCxnSpPr>
            <a:cxnSpLocks/>
          </p:cNvCxnSpPr>
          <p:nvPr/>
        </p:nvCxnSpPr>
        <p:spPr>
          <a:xfrm>
            <a:off x="8225931" y="3117398"/>
            <a:ext cx="1639964" cy="0"/>
          </a:xfrm>
          <a:prstGeom prst="straightConnector1">
            <a:avLst/>
          </a:prstGeom>
          <a:ln w="412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1B28E44F-3E60-AF47-8035-23E5FD922CE4}"/>
              </a:ext>
            </a:extLst>
          </p:cNvPr>
          <p:cNvSpPr txBox="1"/>
          <p:nvPr/>
        </p:nvSpPr>
        <p:spPr>
          <a:xfrm>
            <a:off x="4398818" y="2774163"/>
            <a:ext cx="1443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Data request</a:t>
            </a:r>
            <a:endParaRPr kumimoji="1" lang="zh-CN" altLang="en-US" b="1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B875D6C-B089-0348-94B5-FE6FA85F21A6}"/>
              </a:ext>
            </a:extLst>
          </p:cNvPr>
          <p:cNvSpPr txBox="1"/>
          <p:nvPr/>
        </p:nvSpPr>
        <p:spPr>
          <a:xfrm>
            <a:off x="8372134" y="2765857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Cache Miss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767471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D352AD-CF47-47C1-846E-9226C9E59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Main</a:t>
            </a:r>
            <a:r>
              <a:rPr lang="zh-CN" altLang="en-US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</a:t>
            </a:r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esult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C1B322-6DBA-4933-8F5D-6B1598164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95D9A4-4203-4C83-9FD5-E891DC3C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9072A7-2CE8-4EB6-A45F-DA5334B2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D79A8CCC-1CDA-4A7D-ADBF-5599561DA551}"/>
              </a:ext>
            </a:extLst>
          </p:cNvPr>
          <p:cNvSpPr txBox="1">
            <a:spLocks/>
          </p:cNvSpPr>
          <p:nvPr/>
        </p:nvSpPr>
        <p:spPr>
          <a:xfrm>
            <a:off x="838200" y="1197212"/>
            <a:ext cx="10515600" cy="496312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Gill Sans MT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lang="en-US" altLang="zh-CN" dirty="0"/>
              <a:t>Kangaroo significantly reduces misses</a:t>
            </a:r>
          </a:p>
          <a:p>
            <a:r>
              <a:rPr lang="en" altLang="zh-CN" dirty="0"/>
              <a:t>Kangaroo achieves </a:t>
            </a:r>
            <a:r>
              <a:rPr lang="en" altLang="zh-CN" dirty="0">
                <a:solidFill>
                  <a:srgbClr val="FF0000"/>
                </a:solidFill>
              </a:rPr>
              <a:t>reasonable</a:t>
            </a:r>
            <a:r>
              <a:rPr lang="en" altLang="zh-CN" dirty="0"/>
              <a:t> throughput and tail latencies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A49FFB5-9454-5E40-B3F4-752040AD8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51" y="3082365"/>
            <a:ext cx="5212098" cy="2578423"/>
          </a:xfrm>
          <a:prstGeom prst="rect">
            <a:avLst/>
          </a:prstGeom>
        </p:spPr>
      </p:pic>
      <p:graphicFrame>
        <p:nvGraphicFramePr>
          <p:cNvPr id="3" name="表格 6">
            <a:extLst>
              <a:ext uri="{FF2B5EF4-FFF2-40B4-BE49-F238E27FC236}">
                <a16:creationId xmlns:a16="http://schemas.microsoft.com/office/drawing/2014/main" id="{831E0ED6-A0A2-694F-A3FA-3148EA1AA116}"/>
              </a:ext>
            </a:extLst>
          </p:cNvPr>
          <p:cNvGraphicFramePr>
            <a:graphicFrameLocks noGrp="1"/>
          </p:cNvGraphicFramePr>
          <p:nvPr/>
        </p:nvGraphicFramePr>
        <p:xfrm>
          <a:off x="6637635" y="3288288"/>
          <a:ext cx="4716165" cy="237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055">
                  <a:extLst>
                    <a:ext uri="{9D8B030D-6E8A-4147-A177-3AD203B41FA5}">
                      <a16:colId xmlns:a16="http://schemas.microsoft.com/office/drawing/2014/main" val="1467986751"/>
                    </a:ext>
                  </a:extLst>
                </a:gridCol>
                <a:gridCol w="1572055">
                  <a:extLst>
                    <a:ext uri="{9D8B030D-6E8A-4147-A177-3AD203B41FA5}">
                      <a16:colId xmlns:a16="http://schemas.microsoft.com/office/drawing/2014/main" val="791937576"/>
                    </a:ext>
                  </a:extLst>
                </a:gridCol>
                <a:gridCol w="1572055">
                  <a:extLst>
                    <a:ext uri="{9D8B030D-6E8A-4147-A177-3AD203B41FA5}">
                      <a16:colId xmlns:a16="http://schemas.microsoft.com/office/drawing/2014/main" val="4144511421"/>
                    </a:ext>
                  </a:extLst>
                </a:gridCol>
              </a:tblGrid>
              <a:tr h="59312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pc="0" dirty="0"/>
                        <a:t>System</a:t>
                      </a:r>
                      <a:endParaRPr lang="zh-CN" altLang="en-US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pc="0" dirty="0"/>
                        <a:t>Throughput</a:t>
                      </a:r>
                      <a:endParaRPr lang="zh-CN" altLang="en-US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pc="0" dirty="0"/>
                        <a:t>P99</a:t>
                      </a:r>
                      <a:r>
                        <a:rPr lang="zh-CN" altLang="en-US" spc="0" dirty="0"/>
                        <a:t> </a:t>
                      </a:r>
                      <a:r>
                        <a:rPr lang="en-US" altLang="zh-CN" spc="0" dirty="0"/>
                        <a:t>Latency</a:t>
                      </a:r>
                      <a:endParaRPr lang="zh-CN" altLang="en-US" spc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928463"/>
                  </a:ext>
                </a:extLst>
              </a:tr>
              <a:tr h="59312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pc="0" dirty="0"/>
                        <a:t>Kangaroo</a:t>
                      </a:r>
                      <a:endParaRPr lang="zh-CN" altLang="en-US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pc="0" dirty="0"/>
                        <a:t>158K</a:t>
                      </a:r>
                      <a:r>
                        <a:rPr lang="zh-CN" altLang="en-US" spc="0" dirty="0"/>
                        <a:t> </a:t>
                      </a:r>
                      <a:r>
                        <a:rPr lang="en-US" altLang="zh-CN" spc="0" dirty="0"/>
                        <a:t>gets/s</a:t>
                      </a:r>
                      <a:endParaRPr lang="zh-CN" altLang="en-US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pc="0" dirty="0"/>
                        <a:t>736μs</a:t>
                      </a:r>
                      <a:endParaRPr lang="zh-CN" altLang="en-US" spc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481335"/>
                  </a:ext>
                </a:extLst>
              </a:tr>
              <a:tr h="59312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pc="0" dirty="0"/>
                        <a:t>LS</a:t>
                      </a:r>
                      <a:endParaRPr lang="zh-CN" altLang="en-US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pc="0" dirty="0"/>
                        <a:t>172K</a:t>
                      </a:r>
                      <a:r>
                        <a:rPr lang="zh-CN" altLang="en-US" spc="0" dirty="0"/>
                        <a:t> </a:t>
                      </a:r>
                      <a:r>
                        <a:rPr lang="en-US" altLang="zh-CN" spc="0" dirty="0"/>
                        <a:t>gets/s</a:t>
                      </a:r>
                      <a:endParaRPr lang="zh-CN" altLang="en-US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pc="0" dirty="0"/>
                        <a:t>229μs</a:t>
                      </a:r>
                      <a:endParaRPr lang="zh-CN" altLang="en-US" spc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3565384"/>
                  </a:ext>
                </a:extLst>
              </a:tr>
              <a:tr h="59312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pc="0" dirty="0"/>
                        <a:t>SA</a:t>
                      </a:r>
                      <a:endParaRPr lang="zh-CN" altLang="en-US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pc="0" dirty="0"/>
                        <a:t>168K</a:t>
                      </a:r>
                      <a:r>
                        <a:rPr lang="zh-CN" altLang="en-US" spc="0" dirty="0"/>
                        <a:t> </a:t>
                      </a:r>
                      <a:r>
                        <a:rPr lang="en-US" altLang="zh-CN" spc="0" dirty="0"/>
                        <a:t>gets/s</a:t>
                      </a:r>
                      <a:endParaRPr lang="zh-CN" altLang="en-US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pc="0" dirty="0"/>
                        <a:t>699μs</a:t>
                      </a:r>
                      <a:endParaRPr lang="zh-CN" altLang="en-US" spc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820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40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7B3FA4-7545-4B5E-A817-B88227C98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Changing Constraints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2FF2A5-FC54-4378-BA46-F17FFE93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56699-506D-45D1-A39C-23953CF0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806D78-40C4-4E26-BAF6-05926EF5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B7B0F5C4-6889-403D-9989-2BA8A2A835B4}"/>
              </a:ext>
            </a:extLst>
          </p:cNvPr>
          <p:cNvSpPr txBox="1">
            <a:spLocks/>
          </p:cNvSpPr>
          <p:nvPr/>
        </p:nvSpPr>
        <p:spPr>
          <a:xfrm>
            <a:off x="838200" y="1197212"/>
            <a:ext cx="10515600" cy="496312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Gill Sans MT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lang="en-US" altLang="zh-CN" dirty="0"/>
              <a:t>Device write budget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C9EB33F-66C8-0642-A25E-A9E849015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448" y="1820068"/>
            <a:ext cx="7821103" cy="384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99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7B3FA4-7545-4B5E-A817-B88227C98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Changing Constraints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2FF2A5-FC54-4378-BA46-F17FFE93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56699-506D-45D1-A39C-23953CF0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806D78-40C4-4E26-BAF6-05926EF5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B7B0F5C4-6889-403D-9989-2BA8A2A835B4}"/>
              </a:ext>
            </a:extLst>
          </p:cNvPr>
          <p:cNvSpPr txBox="1">
            <a:spLocks/>
          </p:cNvSpPr>
          <p:nvPr/>
        </p:nvSpPr>
        <p:spPr>
          <a:xfrm>
            <a:off x="838200" y="1197212"/>
            <a:ext cx="10515600" cy="496312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Gill Sans MT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lang="en-US" altLang="zh-CN" dirty="0"/>
              <a:t>DRAM capacity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49C558-BDA0-834A-B248-B952AA515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047103"/>
            <a:ext cx="7302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97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7B3FA4-7545-4B5E-A817-B88227C98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Changing Constraints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2FF2A5-FC54-4378-BA46-F17FFE93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56699-506D-45D1-A39C-23953CF0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806D78-40C4-4E26-BAF6-05926EF5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B7B0F5C4-6889-403D-9989-2BA8A2A835B4}"/>
              </a:ext>
            </a:extLst>
          </p:cNvPr>
          <p:cNvSpPr txBox="1">
            <a:spLocks/>
          </p:cNvSpPr>
          <p:nvPr/>
        </p:nvSpPr>
        <p:spPr>
          <a:xfrm>
            <a:off x="838200" y="1197212"/>
            <a:ext cx="10515600" cy="496312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Gill Sans MT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lang="en-US" altLang="zh-CN" dirty="0"/>
              <a:t>Flash-device capacity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3FF0466-7FDE-D641-9EDE-E74F926FE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438" y="2081791"/>
            <a:ext cx="70993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89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7B3FA4-7545-4B5E-A817-B88227C98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Changing Constraints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2FF2A5-FC54-4378-BA46-F17FFE93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56699-506D-45D1-A39C-23953CF0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806D78-40C4-4E26-BAF6-05926EF5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B7B0F5C4-6889-403D-9989-2BA8A2A835B4}"/>
              </a:ext>
            </a:extLst>
          </p:cNvPr>
          <p:cNvSpPr txBox="1">
            <a:spLocks/>
          </p:cNvSpPr>
          <p:nvPr/>
        </p:nvSpPr>
        <p:spPr>
          <a:xfrm>
            <a:off x="838200" y="1197212"/>
            <a:ext cx="10515600" cy="496312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Gill Sans MT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lang="en-US" altLang="zh-CN" dirty="0"/>
              <a:t>Object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9CEA1E0-9890-A44A-8286-D9E66DB87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222" y="1837275"/>
            <a:ext cx="70358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73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C1844D-2CA2-49C3-AE3C-F0E2EEF1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Parameter</a:t>
            </a:r>
            <a:r>
              <a:rPr lang="zh-CN" altLang="en-US" dirty="0"/>
              <a:t> </a:t>
            </a:r>
            <a:r>
              <a:rPr lang="en-US" altLang="zh-CN" dirty="0"/>
              <a:t>Sensitivity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CEC650-9C73-4A1F-B330-D1736F24E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428A43-331C-45B8-B9A3-72A61455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06D04C-5849-40B0-92FF-DEB0B2BC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AC0F7B0D-858F-487A-B597-F98D8C36C099}"/>
              </a:ext>
            </a:extLst>
          </p:cNvPr>
          <p:cNvSpPr txBox="1">
            <a:spLocks/>
          </p:cNvSpPr>
          <p:nvPr/>
        </p:nvSpPr>
        <p:spPr>
          <a:xfrm>
            <a:off x="838200" y="1197212"/>
            <a:ext cx="10515600" cy="496312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Gill Sans MT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lang="en-US" altLang="zh-CN" dirty="0"/>
              <a:t>Pre-flash</a:t>
            </a:r>
            <a:r>
              <a:rPr lang="zh-CN" altLang="en-US" dirty="0"/>
              <a:t> </a:t>
            </a:r>
            <a:r>
              <a:rPr lang="en-US" altLang="zh-CN" dirty="0"/>
              <a:t>admission</a:t>
            </a:r>
            <a:r>
              <a:rPr lang="zh-CN" altLang="en-US" dirty="0"/>
              <a:t> </a:t>
            </a:r>
            <a:r>
              <a:rPr lang="en-US" altLang="zh-CN" dirty="0"/>
              <a:t>probability</a:t>
            </a:r>
          </a:p>
          <a:p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err="1"/>
              <a:t>RRIParoo</a:t>
            </a:r>
            <a:r>
              <a:rPr lang="zh-CN" altLang="en-US" dirty="0"/>
              <a:t> </a:t>
            </a:r>
            <a:r>
              <a:rPr lang="en-US" altLang="zh-CN" dirty="0"/>
              <a:t>bits</a:t>
            </a:r>
          </a:p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8459AFF-3DB6-C54C-8673-95E239302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190" y="2583077"/>
            <a:ext cx="53975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5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8D14CA-E099-FE4B-8A17-80645449D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854" y="2533651"/>
            <a:ext cx="5435600" cy="27686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7C1844D-2CA2-49C3-AE3C-F0E2EEF1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Parameter</a:t>
            </a:r>
            <a:r>
              <a:rPr lang="zh-CN" altLang="en-US" dirty="0"/>
              <a:t> </a:t>
            </a:r>
            <a:r>
              <a:rPr lang="en-US" altLang="zh-CN" dirty="0"/>
              <a:t>Sensitivity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CEC650-9C73-4A1F-B330-D1736F24E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428A43-331C-45B8-B9A3-72A61455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06D04C-5849-40B0-92FF-DEB0B2BC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AC0F7B0D-858F-487A-B597-F98D8C36C099}"/>
              </a:ext>
            </a:extLst>
          </p:cNvPr>
          <p:cNvSpPr txBox="1">
            <a:spLocks/>
          </p:cNvSpPr>
          <p:nvPr/>
        </p:nvSpPr>
        <p:spPr>
          <a:xfrm>
            <a:off x="838200" y="1197212"/>
            <a:ext cx="10515600" cy="496312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Gill Sans MT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lang="en-US" altLang="zh-CN" dirty="0" err="1"/>
              <a:t>Klog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</a:p>
          <a:p>
            <a:r>
              <a:rPr lang="en-US" altLang="zh-CN" dirty="0" err="1"/>
              <a:t>Kset</a:t>
            </a:r>
            <a:r>
              <a:rPr lang="zh-CN" altLang="en-US" dirty="0"/>
              <a:t> </a:t>
            </a:r>
            <a:r>
              <a:rPr lang="en-US" altLang="zh-CN" dirty="0"/>
              <a:t>admission</a:t>
            </a:r>
            <a:r>
              <a:rPr lang="zh-CN" altLang="en-US" dirty="0"/>
              <a:t> </a:t>
            </a:r>
            <a:r>
              <a:rPr lang="en-US" altLang="zh-CN" dirty="0"/>
              <a:t>threshold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101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C1844D-2CA2-49C3-AE3C-F0E2EEF1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Production deployment test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CEC650-9C73-4A1F-B330-D1736F24E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428A43-331C-45B8-B9A3-72A61455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06D04C-5849-40B0-92FF-DEB0B2BC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37</a:t>
            </a:fld>
            <a:endParaRPr lang="zh-CN" altLang="en-US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AC0F7B0D-858F-487A-B597-F98D8C36C099}"/>
              </a:ext>
            </a:extLst>
          </p:cNvPr>
          <p:cNvSpPr txBox="1">
            <a:spLocks/>
          </p:cNvSpPr>
          <p:nvPr/>
        </p:nvSpPr>
        <p:spPr>
          <a:xfrm>
            <a:off x="838200" y="1197212"/>
            <a:ext cx="10515600" cy="496312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Gill Sans MT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E633572-4B2C-914D-95DC-EB638913F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2506019"/>
            <a:ext cx="9817100" cy="337820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25112D4B-8956-524C-9C2F-877B2420FD38}"/>
              </a:ext>
            </a:extLst>
          </p:cNvPr>
          <p:cNvSpPr txBox="1">
            <a:spLocks/>
          </p:cNvSpPr>
          <p:nvPr/>
        </p:nvSpPr>
        <p:spPr>
          <a:xfrm>
            <a:off x="990600" y="1349612"/>
            <a:ext cx="10515600" cy="496312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Gill Sans MT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lang="en-US" altLang="zh-CN" sz="2800" dirty="0"/>
              <a:t>Receive the same request stream as production servers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93345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C1844D-2CA2-49C3-AE3C-F0E2EEF1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Production deployment test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CEC650-9C73-4A1F-B330-D1736F24E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428A43-331C-45B8-B9A3-72A61455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06D04C-5849-40B0-92FF-DEB0B2BC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38</a:t>
            </a:fld>
            <a:endParaRPr lang="zh-CN" altLang="en-US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AC0F7B0D-858F-487A-B597-F98D8C36C099}"/>
              </a:ext>
            </a:extLst>
          </p:cNvPr>
          <p:cNvSpPr txBox="1">
            <a:spLocks/>
          </p:cNvSpPr>
          <p:nvPr/>
        </p:nvSpPr>
        <p:spPr>
          <a:xfrm>
            <a:off x="838200" y="1197212"/>
            <a:ext cx="10515600" cy="496312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Gill Sans MT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04E997-0AD3-814F-9F88-3D4D5FDF1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2027775"/>
            <a:ext cx="46101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02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AC76F9-7145-4AC3-88A4-9FC8D494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7978C5-E013-4101-9A82-8471F8EC7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Benefit</a:t>
            </a:r>
          </a:p>
          <a:p>
            <a:pPr lvl="1"/>
            <a:r>
              <a:rPr lang="en-US" altLang="zh-CN" dirty="0"/>
              <a:t>Design idea</a:t>
            </a:r>
          </a:p>
          <a:p>
            <a:pPr lvl="1"/>
            <a:r>
              <a:rPr lang="en-US" altLang="zh-CN" dirty="0"/>
              <a:t>L-app &amp; T-app</a:t>
            </a:r>
          </a:p>
          <a:p>
            <a:r>
              <a:rPr lang="en-US" altLang="zh-CN" dirty="0"/>
              <a:t>Limitation</a:t>
            </a:r>
          </a:p>
          <a:p>
            <a:pPr lvl="1"/>
            <a:r>
              <a:rPr lang="en-US" altLang="zh-CN" dirty="0"/>
              <a:t>Local storage experiment</a:t>
            </a:r>
          </a:p>
          <a:p>
            <a:pPr lvl="1"/>
            <a:r>
              <a:rPr lang="en-US" altLang="zh-CN" dirty="0"/>
              <a:t>Realistic workload</a:t>
            </a:r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BB972D-9765-462F-8B5A-EEE097C3F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B20DF8-BE9D-423D-8079-88D53C41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A2270D-9AED-4AE4-93A0-EC96E88E4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0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DF06CA-7DF3-4D2F-82A4-DBB52328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How to choose?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31EF6-BA6B-417E-96BF-2B7892A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B870E-8FDC-4753-B015-561A8B4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59BA55-F142-4E66-83A1-70E3D2E6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1C2EF3B-5FB2-9845-9B23-82229B3F4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1" y="1173177"/>
            <a:ext cx="7559720" cy="2476723"/>
          </a:xfrm>
          <a:prstGeom prst="rect">
            <a:avLst/>
          </a:prstGeom>
        </p:spPr>
      </p:pic>
      <p:sp>
        <p:nvSpPr>
          <p:cNvPr id="10" name="文本框 44">
            <a:extLst>
              <a:ext uri="{FF2B5EF4-FFF2-40B4-BE49-F238E27FC236}">
                <a16:creationId xmlns:a16="http://schemas.microsoft.com/office/drawing/2014/main" id="{8BD589E1-F710-0D47-8E69-17B409202318}"/>
              </a:ext>
            </a:extLst>
          </p:cNvPr>
          <p:cNvSpPr txBox="1"/>
          <p:nvPr/>
        </p:nvSpPr>
        <p:spPr>
          <a:xfrm>
            <a:off x="7945307" y="2411538"/>
            <a:ext cx="256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pPr algn="ctr"/>
            <a:r>
              <a:rPr kumimoji="1" lang="en-US" altLang="zh-CN" b="1" dirty="0">
                <a:solidFill>
                  <a:srgbClr val="7030A0"/>
                </a:solidFill>
              </a:rPr>
              <a:t>918.99</a:t>
            </a:r>
            <a:r>
              <a:rPr kumimoji="1" lang="zh-CN" altLang="en-US" b="1" dirty="0">
                <a:solidFill>
                  <a:srgbClr val="7030A0"/>
                </a:solidFill>
              </a:rPr>
              <a:t> </a:t>
            </a:r>
            <a:r>
              <a:rPr kumimoji="1" lang="en-US" altLang="zh-CN" b="1" dirty="0">
                <a:solidFill>
                  <a:srgbClr val="7030A0"/>
                </a:solidFill>
              </a:rPr>
              <a:t>/</a:t>
            </a:r>
            <a:r>
              <a:rPr kumimoji="1" lang="zh-CN" altLang="en-US" b="1" dirty="0">
                <a:solidFill>
                  <a:srgbClr val="7030A0"/>
                </a:solidFill>
              </a:rPr>
              <a:t> </a:t>
            </a:r>
            <a:r>
              <a:rPr kumimoji="1" lang="en-US" altLang="zh-CN" b="1" dirty="0">
                <a:solidFill>
                  <a:srgbClr val="7030A0"/>
                </a:solidFill>
              </a:rPr>
              <a:t>128</a:t>
            </a:r>
            <a:r>
              <a:rPr kumimoji="1" lang="zh-CN" altLang="en-US" b="1" dirty="0">
                <a:solidFill>
                  <a:srgbClr val="7030A0"/>
                </a:solidFill>
              </a:rPr>
              <a:t> </a:t>
            </a:r>
            <a:r>
              <a:rPr kumimoji="1" lang="en-US" altLang="zh-CN" b="1" dirty="0">
                <a:solidFill>
                  <a:srgbClr val="7030A0"/>
                </a:solidFill>
              </a:rPr>
              <a:t>=</a:t>
            </a:r>
            <a:r>
              <a:rPr kumimoji="1" lang="zh-CN" altLang="en-US" b="1" dirty="0">
                <a:solidFill>
                  <a:srgbClr val="7030A0"/>
                </a:solidFill>
              </a:rPr>
              <a:t> </a:t>
            </a:r>
            <a:r>
              <a:rPr kumimoji="1" lang="en-US" altLang="zh-CN" b="1" dirty="0">
                <a:solidFill>
                  <a:srgbClr val="7030A0"/>
                </a:solidFill>
              </a:rPr>
              <a:t>7.18</a:t>
            </a:r>
            <a:r>
              <a:rPr kumimoji="1" lang="zh-CN" altLang="en-US" b="1" dirty="0">
                <a:solidFill>
                  <a:srgbClr val="7030A0"/>
                </a:solidFill>
              </a:rPr>
              <a:t> </a:t>
            </a:r>
            <a:r>
              <a:rPr kumimoji="1" lang="en-US" altLang="zh-CN" b="1" dirty="0">
                <a:solidFill>
                  <a:srgbClr val="7030A0"/>
                </a:solidFill>
              </a:rPr>
              <a:t>$/GB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1" name="文本框 44">
            <a:extLst>
              <a:ext uri="{FF2B5EF4-FFF2-40B4-BE49-F238E27FC236}">
                <a16:creationId xmlns:a16="http://schemas.microsoft.com/office/drawing/2014/main" id="{BCEEE381-A7B8-9745-9BB0-E4517DDBAA09}"/>
              </a:ext>
            </a:extLst>
          </p:cNvPr>
          <p:cNvSpPr txBox="1"/>
          <p:nvPr/>
        </p:nvSpPr>
        <p:spPr>
          <a:xfrm>
            <a:off x="7772185" y="4818459"/>
            <a:ext cx="291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pPr algn="ctr"/>
            <a:r>
              <a:rPr kumimoji="1" lang="en-US" altLang="zh-CN" b="1" dirty="0">
                <a:solidFill>
                  <a:srgbClr val="7030A0"/>
                </a:solidFill>
              </a:rPr>
              <a:t>3801.99</a:t>
            </a:r>
            <a:r>
              <a:rPr kumimoji="1" lang="zh-CN" altLang="en-US" b="1" dirty="0">
                <a:solidFill>
                  <a:srgbClr val="7030A0"/>
                </a:solidFill>
              </a:rPr>
              <a:t> </a:t>
            </a:r>
            <a:r>
              <a:rPr kumimoji="1" lang="en-US" altLang="zh-CN" b="1" dirty="0">
                <a:solidFill>
                  <a:srgbClr val="7030A0"/>
                </a:solidFill>
              </a:rPr>
              <a:t>/</a:t>
            </a:r>
            <a:r>
              <a:rPr kumimoji="1" lang="zh-CN" altLang="en-US" b="1" dirty="0">
                <a:solidFill>
                  <a:srgbClr val="7030A0"/>
                </a:solidFill>
              </a:rPr>
              <a:t> </a:t>
            </a:r>
            <a:r>
              <a:rPr kumimoji="1" lang="en-US" altLang="zh-CN" b="1" dirty="0">
                <a:solidFill>
                  <a:srgbClr val="7030A0"/>
                </a:solidFill>
              </a:rPr>
              <a:t>15360</a:t>
            </a:r>
            <a:r>
              <a:rPr kumimoji="1" lang="zh-CN" altLang="en-US" b="1" dirty="0">
                <a:solidFill>
                  <a:srgbClr val="7030A0"/>
                </a:solidFill>
              </a:rPr>
              <a:t> </a:t>
            </a:r>
            <a:r>
              <a:rPr kumimoji="1" lang="en-US" altLang="zh-CN" b="1" dirty="0">
                <a:solidFill>
                  <a:srgbClr val="7030A0"/>
                </a:solidFill>
              </a:rPr>
              <a:t>=</a:t>
            </a:r>
            <a:r>
              <a:rPr kumimoji="1" lang="zh-CN" altLang="en-US" b="1" dirty="0">
                <a:solidFill>
                  <a:srgbClr val="7030A0"/>
                </a:solidFill>
              </a:rPr>
              <a:t> </a:t>
            </a:r>
            <a:r>
              <a:rPr kumimoji="1" lang="en-US" altLang="zh-CN" b="1" dirty="0">
                <a:solidFill>
                  <a:srgbClr val="7030A0"/>
                </a:solidFill>
              </a:rPr>
              <a:t>0.25 $/GB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399EBD-E057-5343-82DD-5FB8A900A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9900"/>
            <a:ext cx="7247467" cy="258942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74C7CB2-91D8-4A4A-AEF9-5A9BC8E1E96A}"/>
              </a:ext>
            </a:extLst>
          </p:cNvPr>
          <p:cNvSpPr/>
          <p:nvPr/>
        </p:nvSpPr>
        <p:spPr>
          <a:xfrm>
            <a:off x="4940491" y="2155369"/>
            <a:ext cx="846161" cy="24252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0EA672A-487E-BD44-ABCB-17B375370479}"/>
              </a:ext>
            </a:extLst>
          </p:cNvPr>
          <p:cNvSpPr/>
          <p:nvPr/>
        </p:nvSpPr>
        <p:spPr>
          <a:xfrm>
            <a:off x="2250745" y="1582220"/>
            <a:ext cx="846161" cy="24252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0788A5B-8B94-DF4E-9810-920F9BFEB005}"/>
              </a:ext>
            </a:extLst>
          </p:cNvPr>
          <p:cNvSpPr/>
          <p:nvPr/>
        </p:nvSpPr>
        <p:spPr>
          <a:xfrm>
            <a:off x="4751697" y="4389571"/>
            <a:ext cx="846161" cy="24252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1CC29A2-FCD8-A448-84BE-48D1E9CAFB29}"/>
              </a:ext>
            </a:extLst>
          </p:cNvPr>
          <p:cNvSpPr/>
          <p:nvPr/>
        </p:nvSpPr>
        <p:spPr>
          <a:xfrm>
            <a:off x="3219736" y="4359728"/>
            <a:ext cx="846161" cy="24252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23838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F945EC-6519-4CD9-80AE-E5F413FB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40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CB4AAED-3402-4286-8B10-BBCE5AED3B83}"/>
              </a:ext>
            </a:extLst>
          </p:cNvPr>
          <p:cNvSpPr txBox="1"/>
          <p:nvPr/>
        </p:nvSpPr>
        <p:spPr>
          <a:xfrm>
            <a:off x="3655909" y="2921168"/>
            <a:ext cx="48801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/>
              <a:t>THANK YOU</a:t>
            </a:r>
            <a:endParaRPr lang="zh-CN" altLang="en-US" sz="6000" b="1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4CAD8-5E1F-4C31-A983-0F408FFC1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4477-318F-4FCC-B5CE-A80566BBEA09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99ED5ED-2626-4AC6-92BB-01218E10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818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DF06CA-7DF3-4D2F-82A4-DBB52328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Challenges in flash caching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E6A4BE-237A-4089-A0B0-02718C70B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Limited write endurance</a:t>
            </a:r>
          </a:p>
          <a:p>
            <a:r>
              <a:rPr lang="en-US" altLang="zh-CN" dirty="0"/>
              <a:t>write amplification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31EF6-BA6B-417E-96BF-2B7892A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B870E-8FDC-4753-B015-561A8B4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59BA55-F142-4E66-83A1-70E3D2E6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AC1DE59-8DFE-F946-80C4-9E038830FFB0}"/>
              </a:ext>
            </a:extLst>
          </p:cNvPr>
          <p:cNvSpPr/>
          <p:nvPr/>
        </p:nvSpPr>
        <p:spPr>
          <a:xfrm>
            <a:off x="2182762" y="3215148"/>
            <a:ext cx="405581" cy="40558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B684F9-097E-B549-A2AE-421D7A8ED4AB}"/>
              </a:ext>
            </a:extLst>
          </p:cNvPr>
          <p:cNvSpPr/>
          <p:nvPr/>
        </p:nvSpPr>
        <p:spPr>
          <a:xfrm>
            <a:off x="2588343" y="3215147"/>
            <a:ext cx="405581" cy="40558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AC1DE59-8DFE-F946-80C4-9E038830FFB0}"/>
              </a:ext>
            </a:extLst>
          </p:cNvPr>
          <p:cNvSpPr/>
          <p:nvPr/>
        </p:nvSpPr>
        <p:spPr>
          <a:xfrm>
            <a:off x="2984091" y="3215147"/>
            <a:ext cx="405581" cy="40558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BB684F9-097E-B549-A2AE-421D7A8ED4AB}"/>
              </a:ext>
            </a:extLst>
          </p:cNvPr>
          <p:cNvSpPr/>
          <p:nvPr/>
        </p:nvSpPr>
        <p:spPr>
          <a:xfrm>
            <a:off x="3389672" y="3215146"/>
            <a:ext cx="405581" cy="40558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AE0DD12-8CD7-8A4B-AA14-61C9DD7A1A0D}"/>
              </a:ext>
            </a:extLst>
          </p:cNvPr>
          <p:cNvSpPr/>
          <p:nvPr/>
        </p:nvSpPr>
        <p:spPr>
          <a:xfrm>
            <a:off x="2187682" y="3618264"/>
            <a:ext cx="405581" cy="40558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F3D237-1663-F142-A4F9-ED233142FCC9}"/>
              </a:ext>
            </a:extLst>
          </p:cNvPr>
          <p:cNvSpPr/>
          <p:nvPr/>
        </p:nvSpPr>
        <p:spPr>
          <a:xfrm>
            <a:off x="2593263" y="3618263"/>
            <a:ext cx="405581" cy="40558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3FBE5B1-A7E6-0841-904E-BCC63091D13B}"/>
              </a:ext>
            </a:extLst>
          </p:cNvPr>
          <p:cNvSpPr/>
          <p:nvPr/>
        </p:nvSpPr>
        <p:spPr>
          <a:xfrm>
            <a:off x="2989011" y="3618263"/>
            <a:ext cx="405581" cy="40558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18514C7-10EE-DE47-8721-A028139EE251}"/>
              </a:ext>
            </a:extLst>
          </p:cNvPr>
          <p:cNvSpPr/>
          <p:nvPr/>
        </p:nvSpPr>
        <p:spPr>
          <a:xfrm>
            <a:off x="3394592" y="3618262"/>
            <a:ext cx="405581" cy="40558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C9AD67F-68A8-5C40-9FF5-38C8BDE2C63F}"/>
              </a:ext>
            </a:extLst>
          </p:cNvPr>
          <p:cNvSpPr/>
          <p:nvPr/>
        </p:nvSpPr>
        <p:spPr>
          <a:xfrm>
            <a:off x="2187679" y="4016474"/>
            <a:ext cx="405581" cy="40558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0118B52-F4B5-D64F-A4FB-B1757CDF1BF1}"/>
              </a:ext>
            </a:extLst>
          </p:cNvPr>
          <p:cNvSpPr/>
          <p:nvPr/>
        </p:nvSpPr>
        <p:spPr>
          <a:xfrm>
            <a:off x="2593260" y="4016473"/>
            <a:ext cx="405581" cy="40558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2C51871-D14B-5E43-8402-21AF5BEC8505}"/>
              </a:ext>
            </a:extLst>
          </p:cNvPr>
          <p:cNvSpPr/>
          <p:nvPr/>
        </p:nvSpPr>
        <p:spPr>
          <a:xfrm>
            <a:off x="2989008" y="4016473"/>
            <a:ext cx="405581" cy="40558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BF17F04-F90D-A64D-B267-9810057F4257}"/>
              </a:ext>
            </a:extLst>
          </p:cNvPr>
          <p:cNvSpPr/>
          <p:nvPr/>
        </p:nvSpPr>
        <p:spPr>
          <a:xfrm>
            <a:off x="3394589" y="4016472"/>
            <a:ext cx="405581" cy="40558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EDE0D98-C7BB-954D-86D6-8790E52EBA62}"/>
              </a:ext>
            </a:extLst>
          </p:cNvPr>
          <p:cNvSpPr/>
          <p:nvPr/>
        </p:nvSpPr>
        <p:spPr>
          <a:xfrm>
            <a:off x="2192599" y="4419590"/>
            <a:ext cx="405581" cy="40558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057A6AF-78B1-F046-AD51-BF6DC199B701}"/>
              </a:ext>
            </a:extLst>
          </p:cNvPr>
          <p:cNvSpPr/>
          <p:nvPr/>
        </p:nvSpPr>
        <p:spPr>
          <a:xfrm>
            <a:off x="2598180" y="4419589"/>
            <a:ext cx="405581" cy="40558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2D30E3C-0623-0D4A-B934-7EF04E37F9F5}"/>
              </a:ext>
            </a:extLst>
          </p:cNvPr>
          <p:cNvSpPr/>
          <p:nvPr/>
        </p:nvSpPr>
        <p:spPr>
          <a:xfrm>
            <a:off x="2993928" y="4419589"/>
            <a:ext cx="405581" cy="40558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EE8C512-F6C8-BF4B-905D-58572F397ADF}"/>
              </a:ext>
            </a:extLst>
          </p:cNvPr>
          <p:cNvSpPr/>
          <p:nvPr/>
        </p:nvSpPr>
        <p:spPr>
          <a:xfrm>
            <a:off x="3399509" y="4419588"/>
            <a:ext cx="405581" cy="40558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375FAAAA-087C-7B44-8BE3-3F1A95FEDC25}"/>
              </a:ext>
            </a:extLst>
          </p:cNvPr>
          <p:cNvCxnSpPr/>
          <p:nvPr/>
        </p:nvCxnSpPr>
        <p:spPr>
          <a:xfrm flipH="1">
            <a:off x="2182762" y="3215146"/>
            <a:ext cx="71488" cy="86854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B78D3EF6-C571-1145-AA72-21845E673FD3}"/>
              </a:ext>
            </a:extLst>
          </p:cNvPr>
          <p:cNvCxnSpPr>
            <a:cxnSpLocks/>
            <a:stCxn id="7" idx="0"/>
            <a:endCxn id="7" idx="1"/>
          </p:cNvCxnSpPr>
          <p:nvPr/>
        </p:nvCxnSpPr>
        <p:spPr>
          <a:xfrm flipH="1">
            <a:off x="2182762" y="3215148"/>
            <a:ext cx="202791" cy="202791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>
            <a:extLst>
              <a:ext uri="{FF2B5EF4-FFF2-40B4-BE49-F238E27FC236}">
                <a16:creationId xmlns:a16="http://schemas.microsoft.com/office/drawing/2014/main" id="{6FBCBE2E-6D77-2F4C-8BD0-F6820775D969}"/>
              </a:ext>
            </a:extLst>
          </p:cNvPr>
          <p:cNvCxnSpPr>
            <a:cxnSpLocks/>
          </p:cNvCxnSpPr>
          <p:nvPr/>
        </p:nvCxnSpPr>
        <p:spPr>
          <a:xfrm flipH="1">
            <a:off x="2187679" y="3215146"/>
            <a:ext cx="299268" cy="299269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30">
            <a:extLst>
              <a:ext uri="{FF2B5EF4-FFF2-40B4-BE49-F238E27FC236}">
                <a16:creationId xmlns:a16="http://schemas.microsoft.com/office/drawing/2014/main" id="{A99016B8-58D0-5141-83DD-8C54297280F0}"/>
              </a:ext>
            </a:extLst>
          </p:cNvPr>
          <p:cNvCxnSpPr>
            <a:cxnSpLocks/>
          </p:cNvCxnSpPr>
          <p:nvPr/>
        </p:nvCxnSpPr>
        <p:spPr>
          <a:xfrm flipH="1">
            <a:off x="2189577" y="3221874"/>
            <a:ext cx="384760" cy="384762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连接符 33">
            <a:extLst>
              <a:ext uri="{FF2B5EF4-FFF2-40B4-BE49-F238E27FC236}">
                <a16:creationId xmlns:a16="http://schemas.microsoft.com/office/drawing/2014/main" id="{F75FB64D-940B-CC46-9250-75BC998D8906}"/>
              </a:ext>
            </a:extLst>
          </p:cNvPr>
          <p:cNvCxnSpPr>
            <a:cxnSpLocks/>
          </p:cNvCxnSpPr>
          <p:nvPr/>
        </p:nvCxnSpPr>
        <p:spPr>
          <a:xfrm flipH="1">
            <a:off x="2270151" y="3316449"/>
            <a:ext cx="311001" cy="311003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6F42F362-6B4A-974E-8AC7-DAB7D7D2910D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360535" y="3417938"/>
            <a:ext cx="227808" cy="202789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线连接符 38">
            <a:extLst>
              <a:ext uri="{FF2B5EF4-FFF2-40B4-BE49-F238E27FC236}">
                <a16:creationId xmlns:a16="http://schemas.microsoft.com/office/drawing/2014/main" id="{DD3A91E6-19C1-6143-8EA9-37422A4AAE3D}"/>
              </a:ext>
            </a:extLst>
          </p:cNvPr>
          <p:cNvCxnSpPr>
            <a:cxnSpLocks/>
          </p:cNvCxnSpPr>
          <p:nvPr/>
        </p:nvCxnSpPr>
        <p:spPr>
          <a:xfrm flipH="1">
            <a:off x="2481254" y="3530683"/>
            <a:ext cx="99898" cy="88927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6E5318BC-9889-E449-8EE6-F13FBFF55955}"/>
              </a:ext>
            </a:extLst>
          </p:cNvPr>
          <p:cNvSpPr txBox="1"/>
          <p:nvPr/>
        </p:nvSpPr>
        <p:spPr>
          <a:xfrm>
            <a:off x="2102485" y="277851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7030A0"/>
                </a:solidFill>
              </a:rPr>
              <a:t>page(4KB)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43" name="左大括号 42">
            <a:extLst>
              <a:ext uri="{FF2B5EF4-FFF2-40B4-BE49-F238E27FC236}">
                <a16:creationId xmlns:a16="http://schemas.microsoft.com/office/drawing/2014/main" id="{24F4BA04-986C-3948-88B1-8F80FCB6279F}"/>
              </a:ext>
            </a:extLst>
          </p:cNvPr>
          <p:cNvSpPr/>
          <p:nvPr/>
        </p:nvSpPr>
        <p:spPr>
          <a:xfrm>
            <a:off x="1890584" y="3215146"/>
            <a:ext cx="211901" cy="1610023"/>
          </a:xfrm>
          <a:prstGeom prst="lef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07C25B7-C437-3042-8404-76E16054BF2D}"/>
              </a:ext>
            </a:extLst>
          </p:cNvPr>
          <p:cNvSpPr txBox="1"/>
          <p:nvPr/>
        </p:nvSpPr>
        <p:spPr>
          <a:xfrm>
            <a:off x="827829" y="3700677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7030A0"/>
                </a:solidFill>
              </a:rPr>
              <a:t>block</a:t>
            </a:r>
          </a:p>
          <a:p>
            <a:pPr algn="ctr"/>
            <a:r>
              <a:rPr kumimoji="1" lang="en-US" altLang="zh-CN" b="1" dirty="0">
                <a:solidFill>
                  <a:srgbClr val="7030A0"/>
                </a:solidFill>
              </a:rPr>
              <a:t>(256MB)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BD589E1-F710-0D47-8E69-17B409202318}"/>
              </a:ext>
            </a:extLst>
          </p:cNvPr>
          <p:cNvSpPr txBox="1"/>
          <p:nvPr/>
        </p:nvSpPr>
        <p:spPr>
          <a:xfrm>
            <a:off x="1314618" y="4968029"/>
            <a:ext cx="3358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7030A0"/>
                </a:solidFill>
              </a:rPr>
              <a:t>Device-level write amplification </a:t>
            </a:r>
          </a:p>
          <a:p>
            <a:pPr algn="ctr"/>
            <a:r>
              <a:rPr kumimoji="1" lang="en-US" altLang="zh-CN" b="1" dirty="0">
                <a:solidFill>
                  <a:srgbClr val="7030A0"/>
                </a:solidFill>
              </a:rPr>
              <a:t>(DLWA)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46" name="图形 7" descr="笔记本电脑">
            <a:extLst>
              <a:ext uri="{FF2B5EF4-FFF2-40B4-BE49-F238E27FC236}">
                <a16:creationId xmlns:a16="http://schemas.microsoft.com/office/drawing/2014/main" id="{8FEF4460-98A4-0942-8F07-D4655718F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5277" y="3471950"/>
            <a:ext cx="1016870" cy="1016870"/>
          </a:xfrm>
          <a:prstGeom prst="rect">
            <a:avLst/>
          </a:prstGeom>
        </p:spPr>
      </p:pic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191D38DC-25BE-F944-B6E5-7146ED119CE6}"/>
              </a:ext>
            </a:extLst>
          </p:cNvPr>
          <p:cNvCxnSpPr>
            <a:cxnSpLocks/>
          </p:cNvCxnSpPr>
          <p:nvPr/>
        </p:nvCxnSpPr>
        <p:spPr>
          <a:xfrm>
            <a:off x="6870357" y="3980385"/>
            <a:ext cx="1569308" cy="0"/>
          </a:xfrm>
          <a:prstGeom prst="straightConnector1">
            <a:avLst/>
          </a:prstGeom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4E7A4DD0-1DBF-2943-A13A-F1902EC27C56}"/>
              </a:ext>
            </a:extLst>
          </p:cNvPr>
          <p:cNvSpPr/>
          <p:nvPr/>
        </p:nvSpPr>
        <p:spPr>
          <a:xfrm>
            <a:off x="8523211" y="3767040"/>
            <a:ext cx="405581" cy="40558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1" name="直线连接符 50">
            <a:extLst>
              <a:ext uri="{FF2B5EF4-FFF2-40B4-BE49-F238E27FC236}">
                <a16:creationId xmlns:a16="http://schemas.microsoft.com/office/drawing/2014/main" id="{C078792C-CB93-4A45-8419-834812C6585A}"/>
              </a:ext>
            </a:extLst>
          </p:cNvPr>
          <p:cNvCxnSpPr/>
          <p:nvPr/>
        </p:nvCxnSpPr>
        <p:spPr>
          <a:xfrm flipH="1">
            <a:off x="8523211" y="3767038"/>
            <a:ext cx="71488" cy="86854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连接符 51">
            <a:extLst>
              <a:ext uri="{FF2B5EF4-FFF2-40B4-BE49-F238E27FC236}">
                <a16:creationId xmlns:a16="http://schemas.microsoft.com/office/drawing/2014/main" id="{50F3B5EA-27C6-5D4A-A940-F9029ECFE440}"/>
              </a:ext>
            </a:extLst>
          </p:cNvPr>
          <p:cNvCxnSpPr>
            <a:cxnSpLocks/>
            <a:stCxn id="50" idx="0"/>
            <a:endCxn id="50" idx="1"/>
          </p:cNvCxnSpPr>
          <p:nvPr/>
        </p:nvCxnSpPr>
        <p:spPr>
          <a:xfrm flipH="1">
            <a:off x="8523211" y="3767040"/>
            <a:ext cx="202791" cy="202791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连接符 52">
            <a:extLst>
              <a:ext uri="{FF2B5EF4-FFF2-40B4-BE49-F238E27FC236}">
                <a16:creationId xmlns:a16="http://schemas.microsoft.com/office/drawing/2014/main" id="{979A3B79-8484-EA4F-BD3F-40BCF8769D43}"/>
              </a:ext>
            </a:extLst>
          </p:cNvPr>
          <p:cNvCxnSpPr>
            <a:cxnSpLocks/>
          </p:cNvCxnSpPr>
          <p:nvPr/>
        </p:nvCxnSpPr>
        <p:spPr>
          <a:xfrm flipH="1">
            <a:off x="8528128" y="3767038"/>
            <a:ext cx="299268" cy="299269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线连接符 53">
            <a:extLst>
              <a:ext uri="{FF2B5EF4-FFF2-40B4-BE49-F238E27FC236}">
                <a16:creationId xmlns:a16="http://schemas.microsoft.com/office/drawing/2014/main" id="{DFF4A516-76B9-A146-BAA5-7AD4AA9F9A19}"/>
              </a:ext>
            </a:extLst>
          </p:cNvPr>
          <p:cNvCxnSpPr>
            <a:cxnSpLocks/>
          </p:cNvCxnSpPr>
          <p:nvPr/>
        </p:nvCxnSpPr>
        <p:spPr>
          <a:xfrm flipH="1">
            <a:off x="8530026" y="3773766"/>
            <a:ext cx="384760" cy="384762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线连接符 54">
            <a:extLst>
              <a:ext uri="{FF2B5EF4-FFF2-40B4-BE49-F238E27FC236}">
                <a16:creationId xmlns:a16="http://schemas.microsoft.com/office/drawing/2014/main" id="{70D8D107-FE94-5840-905B-43F073765598}"/>
              </a:ext>
            </a:extLst>
          </p:cNvPr>
          <p:cNvCxnSpPr>
            <a:cxnSpLocks/>
          </p:cNvCxnSpPr>
          <p:nvPr/>
        </p:nvCxnSpPr>
        <p:spPr>
          <a:xfrm flipH="1">
            <a:off x="8610600" y="3868341"/>
            <a:ext cx="311001" cy="311003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>
            <a:extLst>
              <a:ext uri="{FF2B5EF4-FFF2-40B4-BE49-F238E27FC236}">
                <a16:creationId xmlns:a16="http://schemas.microsoft.com/office/drawing/2014/main" id="{0DF25E7D-5CC2-8A4E-8F56-50274DCB10A5}"/>
              </a:ext>
            </a:extLst>
          </p:cNvPr>
          <p:cNvCxnSpPr>
            <a:cxnSpLocks/>
          </p:cNvCxnSpPr>
          <p:nvPr/>
        </p:nvCxnSpPr>
        <p:spPr>
          <a:xfrm flipH="1">
            <a:off x="8700984" y="3969830"/>
            <a:ext cx="227808" cy="202789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连接符 56">
            <a:extLst>
              <a:ext uri="{FF2B5EF4-FFF2-40B4-BE49-F238E27FC236}">
                <a16:creationId xmlns:a16="http://schemas.microsoft.com/office/drawing/2014/main" id="{8385DB08-1E0D-F44E-AE10-D6C39E021725}"/>
              </a:ext>
            </a:extLst>
          </p:cNvPr>
          <p:cNvCxnSpPr>
            <a:cxnSpLocks/>
          </p:cNvCxnSpPr>
          <p:nvPr/>
        </p:nvCxnSpPr>
        <p:spPr>
          <a:xfrm flipH="1">
            <a:off x="8821703" y="4082575"/>
            <a:ext cx="99898" cy="88927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3AF748E8-26B6-544E-8643-2E56DF2FA3F2}"/>
              </a:ext>
            </a:extLst>
          </p:cNvPr>
          <p:cNvSpPr txBox="1"/>
          <p:nvPr/>
        </p:nvSpPr>
        <p:spPr>
          <a:xfrm>
            <a:off x="6991150" y="3611053"/>
            <a:ext cx="131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7030A0"/>
                </a:solidFill>
              </a:rPr>
              <a:t>Write 100B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BDB7C791-8429-0143-8194-909E6156964B}"/>
              </a:ext>
            </a:extLst>
          </p:cNvPr>
          <p:cNvSpPr txBox="1"/>
          <p:nvPr/>
        </p:nvSpPr>
        <p:spPr>
          <a:xfrm>
            <a:off x="5589399" y="4973487"/>
            <a:ext cx="3858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7030A0"/>
                </a:solidFill>
              </a:rPr>
              <a:t>Application-level write amplification </a:t>
            </a:r>
          </a:p>
          <a:p>
            <a:pPr algn="ctr"/>
            <a:r>
              <a:rPr kumimoji="1" lang="en-US" altLang="zh-CN" b="1" dirty="0">
                <a:solidFill>
                  <a:srgbClr val="7030A0"/>
                </a:solidFill>
              </a:rPr>
              <a:t>(ALWA)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7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DF06CA-7DF3-4D2F-82A4-DBB52328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Log-structured Caches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31EF6-BA6B-417E-96BF-2B7892A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B870E-8FDC-4753-B015-561A8B4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59BA55-F142-4E66-83A1-70E3D2E6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1E5DCE-CA7D-5245-B02B-1BB1AEF33E26}"/>
              </a:ext>
            </a:extLst>
          </p:cNvPr>
          <p:cNvSpPr/>
          <p:nvPr/>
        </p:nvSpPr>
        <p:spPr>
          <a:xfrm>
            <a:off x="1369541" y="4090087"/>
            <a:ext cx="8612659" cy="1692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FC2A3E1-0131-D940-864D-066FB682F6B8}"/>
              </a:ext>
            </a:extLst>
          </p:cNvPr>
          <p:cNvSpPr txBox="1"/>
          <p:nvPr/>
        </p:nvSpPr>
        <p:spPr>
          <a:xfrm>
            <a:off x="1320113" y="3751762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DRAM</a:t>
            </a:r>
            <a:endParaRPr kumimoji="1" lang="zh-CN" altLang="en-US" sz="20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A2E996-4A2F-7845-A4B9-F3F5BBCBA096}"/>
              </a:ext>
            </a:extLst>
          </p:cNvPr>
          <p:cNvSpPr txBox="1"/>
          <p:nvPr/>
        </p:nvSpPr>
        <p:spPr>
          <a:xfrm>
            <a:off x="1326433" y="4038456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Flash</a:t>
            </a:r>
            <a:endParaRPr kumimoji="1" lang="zh-CN" altLang="en-US" sz="2000" b="1" dirty="0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F6CEC2D-7CAE-8B40-BFF8-7D683CBED6A1}"/>
              </a:ext>
            </a:extLst>
          </p:cNvPr>
          <p:cNvGrpSpPr/>
          <p:nvPr/>
        </p:nvGrpSpPr>
        <p:grpSpPr>
          <a:xfrm>
            <a:off x="6246429" y="4296943"/>
            <a:ext cx="1275412" cy="1279161"/>
            <a:chOff x="5791605" y="2178324"/>
            <a:chExt cx="1275412" cy="1279161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05A6AAA-1C8A-7D4B-830A-C529214869CD}"/>
                </a:ext>
              </a:extLst>
            </p:cNvPr>
            <p:cNvGrpSpPr/>
            <p:nvPr/>
          </p:nvGrpSpPr>
          <p:grpSpPr>
            <a:xfrm>
              <a:off x="5794973" y="2178324"/>
              <a:ext cx="1268888" cy="1272044"/>
              <a:chOff x="5794973" y="2178324"/>
              <a:chExt cx="1268888" cy="1272044"/>
            </a:xfrm>
          </p:grpSpPr>
          <p:sp>
            <p:nvSpPr>
              <p:cNvPr id="28" name="空心弧 27">
                <a:extLst>
                  <a:ext uri="{FF2B5EF4-FFF2-40B4-BE49-F238E27FC236}">
                    <a16:creationId xmlns:a16="http://schemas.microsoft.com/office/drawing/2014/main" id="{F066B157-DEFD-5A4E-9EB0-2E1A4D8349B0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空心弧 28">
                <a:extLst>
                  <a:ext uri="{FF2B5EF4-FFF2-40B4-BE49-F238E27FC236}">
                    <a16:creationId xmlns:a16="http://schemas.microsoft.com/office/drawing/2014/main" id="{5641E487-3FBF-4542-A625-512CD883999F}"/>
                  </a:ext>
                </a:extLst>
              </p:cNvPr>
              <p:cNvSpPr/>
              <p:nvPr/>
            </p:nvSpPr>
            <p:spPr>
              <a:xfrm rot="1800000">
                <a:off x="5794973" y="2181481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空心弧 29">
                <a:extLst>
                  <a:ext uri="{FF2B5EF4-FFF2-40B4-BE49-F238E27FC236}">
                    <a16:creationId xmlns:a16="http://schemas.microsoft.com/office/drawing/2014/main" id="{ECFA1F88-1F61-7F42-A8EB-1E0FA2571670}"/>
                  </a:ext>
                </a:extLst>
              </p:cNvPr>
              <p:cNvSpPr/>
              <p:nvPr/>
            </p:nvSpPr>
            <p:spPr>
              <a:xfrm rot="3600000">
                <a:off x="5794974" y="2178324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空心弧 30">
                <a:extLst>
                  <a:ext uri="{FF2B5EF4-FFF2-40B4-BE49-F238E27FC236}">
                    <a16:creationId xmlns:a16="http://schemas.microsoft.com/office/drawing/2014/main" id="{44B9A8A3-9669-0E4B-8B1D-19C8B9B10C17}"/>
                  </a:ext>
                </a:extLst>
              </p:cNvPr>
              <p:cNvSpPr/>
              <p:nvPr/>
            </p:nvSpPr>
            <p:spPr>
              <a:xfrm rot="3600000">
                <a:off x="5794974" y="2181029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85BACA1E-5C8B-C849-9F86-F7E7A789B84D}"/>
                </a:ext>
              </a:extLst>
            </p:cNvPr>
            <p:cNvGrpSpPr/>
            <p:nvPr/>
          </p:nvGrpSpPr>
          <p:grpSpPr>
            <a:xfrm rot="5400000">
              <a:off x="5796551" y="2187019"/>
              <a:ext cx="1268888" cy="1272044"/>
              <a:chOff x="5794973" y="2178324"/>
              <a:chExt cx="1268888" cy="1272044"/>
            </a:xfrm>
          </p:grpSpPr>
          <p:sp>
            <p:nvSpPr>
              <p:cNvPr id="34" name="空心弧 33">
                <a:extLst>
                  <a:ext uri="{FF2B5EF4-FFF2-40B4-BE49-F238E27FC236}">
                    <a16:creationId xmlns:a16="http://schemas.microsoft.com/office/drawing/2014/main" id="{A3F0BB7F-D627-9647-B38A-985B4B9C79AD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空心弧 34">
                <a:extLst>
                  <a:ext uri="{FF2B5EF4-FFF2-40B4-BE49-F238E27FC236}">
                    <a16:creationId xmlns:a16="http://schemas.microsoft.com/office/drawing/2014/main" id="{B93AA4A2-C13C-924E-AC51-28F6617A0C3D}"/>
                  </a:ext>
                </a:extLst>
              </p:cNvPr>
              <p:cNvSpPr/>
              <p:nvPr/>
            </p:nvSpPr>
            <p:spPr>
              <a:xfrm rot="1800000">
                <a:off x="5794973" y="2181481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空心弧 35">
                <a:extLst>
                  <a:ext uri="{FF2B5EF4-FFF2-40B4-BE49-F238E27FC236}">
                    <a16:creationId xmlns:a16="http://schemas.microsoft.com/office/drawing/2014/main" id="{D15D03B9-E784-1147-BBD3-BDBB19975A85}"/>
                  </a:ext>
                </a:extLst>
              </p:cNvPr>
              <p:cNvSpPr/>
              <p:nvPr/>
            </p:nvSpPr>
            <p:spPr>
              <a:xfrm rot="3600000">
                <a:off x="5794974" y="2178324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空心弧 36">
                <a:extLst>
                  <a:ext uri="{FF2B5EF4-FFF2-40B4-BE49-F238E27FC236}">
                    <a16:creationId xmlns:a16="http://schemas.microsoft.com/office/drawing/2014/main" id="{2FB20C58-76EA-C942-86F1-15C74D039487}"/>
                  </a:ext>
                </a:extLst>
              </p:cNvPr>
              <p:cNvSpPr/>
              <p:nvPr/>
            </p:nvSpPr>
            <p:spPr>
              <a:xfrm rot="3600000">
                <a:off x="5794974" y="2181029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D663BEB1-6A13-244B-9D2D-A7833A43FB1E}"/>
                </a:ext>
              </a:extLst>
            </p:cNvPr>
            <p:cNvGrpSpPr/>
            <p:nvPr/>
          </p:nvGrpSpPr>
          <p:grpSpPr>
            <a:xfrm rot="7200000">
              <a:off x="5793183" y="2181159"/>
              <a:ext cx="1268888" cy="1272044"/>
              <a:chOff x="5794973" y="2178324"/>
              <a:chExt cx="1268888" cy="1272044"/>
            </a:xfrm>
          </p:grpSpPr>
          <p:sp>
            <p:nvSpPr>
              <p:cNvPr id="39" name="空心弧 38">
                <a:extLst>
                  <a:ext uri="{FF2B5EF4-FFF2-40B4-BE49-F238E27FC236}">
                    <a16:creationId xmlns:a16="http://schemas.microsoft.com/office/drawing/2014/main" id="{95451E1E-05FE-8E40-A851-7D3FBA668F21}"/>
                  </a:ext>
                </a:extLst>
              </p:cNvPr>
              <p:cNvSpPr/>
              <p:nvPr/>
            </p:nvSpPr>
            <p:spPr>
              <a:xfrm>
                <a:off x="5794973" y="2178776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空心弧 39">
                <a:extLst>
                  <a:ext uri="{FF2B5EF4-FFF2-40B4-BE49-F238E27FC236}">
                    <a16:creationId xmlns:a16="http://schemas.microsoft.com/office/drawing/2014/main" id="{E7E4DBE5-B3BB-DE47-8F0F-3A22CA7BE278}"/>
                  </a:ext>
                </a:extLst>
              </p:cNvPr>
              <p:cNvSpPr/>
              <p:nvPr/>
            </p:nvSpPr>
            <p:spPr>
              <a:xfrm rot="1800000">
                <a:off x="5794973" y="2181481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空心弧 40">
                <a:extLst>
                  <a:ext uri="{FF2B5EF4-FFF2-40B4-BE49-F238E27FC236}">
                    <a16:creationId xmlns:a16="http://schemas.microsoft.com/office/drawing/2014/main" id="{CD70D404-917C-0B47-ACB2-13FAD8DB61A3}"/>
                  </a:ext>
                </a:extLst>
              </p:cNvPr>
              <p:cNvSpPr/>
              <p:nvPr/>
            </p:nvSpPr>
            <p:spPr>
              <a:xfrm rot="3600000">
                <a:off x="5794974" y="2178324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空心弧 41">
                <a:extLst>
                  <a:ext uri="{FF2B5EF4-FFF2-40B4-BE49-F238E27FC236}">
                    <a16:creationId xmlns:a16="http://schemas.microsoft.com/office/drawing/2014/main" id="{CE510148-B5AA-2441-B0AB-7B782FDC2433}"/>
                  </a:ext>
                </a:extLst>
              </p:cNvPr>
              <p:cNvSpPr/>
              <p:nvPr/>
            </p:nvSpPr>
            <p:spPr>
              <a:xfrm rot="3600000">
                <a:off x="5794974" y="2181029"/>
                <a:ext cx="1268887" cy="1268887"/>
              </a:xfrm>
              <a:prstGeom prst="blockArc">
                <a:avLst>
                  <a:gd name="adj1" fmla="val 10800000"/>
                  <a:gd name="adj2" fmla="val 111084"/>
                  <a:gd name="adj3" fmla="val 1767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248D479E-B988-2A49-B161-97005F2B8E52}"/>
              </a:ext>
            </a:extLst>
          </p:cNvPr>
          <p:cNvSpPr/>
          <p:nvPr/>
        </p:nvSpPr>
        <p:spPr>
          <a:xfrm>
            <a:off x="4998779" y="1816844"/>
            <a:ext cx="677091" cy="1977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3B54BC76-2D3A-3C4D-B994-39916FE83406}"/>
              </a:ext>
            </a:extLst>
          </p:cNvPr>
          <p:cNvSpPr/>
          <p:nvPr/>
        </p:nvSpPr>
        <p:spPr>
          <a:xfrm>
            <a:off x="7015789" y="1823180"/>
            <a:ext cx="677091" cy="330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6B8E6AD6-7A68-5C40-BD87-EAD8B21DC2FF}"/>
              </a:ext>
            </a:extLst>
          </p:cNvPr>
          <p:cNvSpPr/>
          <p:nvPr/>
        </p:nvSpPr>
        <p:spPr>
          <a:xfrm>
            <a:off x="7692880" y="1825677"/>
            <a:ext cx="677091" cy="330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00AA683-746D-0245-A827-6AB46C6C6938}"/>
              </a:ext>
            </a:extLst>
          </p:cNvPr>
          <p:cNvSpPr/>
          <p:nvPr/>
        </p:nvSpPr>
        <p:spPr>
          <a:xfrm>
            <a:off x="7015789" y="2151394"/>
            <a:ext cx="677091" cy="330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99476036-3683-E242-AAAF-7E7ABE3676B8}"/>
              </a:ext>
            </a:extLst>
          </p:cNvPr>
          <p:cNvSpPr/>
          <p:nvPr/>
        </p:nvSpPr>
        <p:spPr>
          <a:xfrm>
            <a:off x="7692880" y="2153891"/>
            <a:ext cx="677091" cy="330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3B54BC76-2D3A-3C4D-B994-39916FE83406}"/>
              </a:ext>
            </a:extLst>
          </p:cNvPr>
          <p:cNvSpPr/>
          <p:nvPr/>
        </p:nvSpPr>
        <p:spPr>
          <a:xfrm>
            <a:off x="7015789" y="2479390"/>
            <a:ext cx="677091" cy="330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6B8E6AD6-7A68-5C40-BD87-EAD8B21DC2FF}"/>
              </a:ext>
            </a:extLst>
          </p:cNvPr>
          <p:cNvSpPr/>
          <p:nvPr/>
        </p:nvSpPr>
        <p:spPr>
          <a:xfrm>
            <a:off x="7692880" y="2481887"/>
            <a:ext cx="677091" cy="330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09C7E8D4-7E07-3B42-8B13-A39F64D44CD6}"/>
              </a:ext>
            </a:extLst>
          </p:cNvPr>
          <p:cNvSpPr/>
          <p:nvPr/>
        </p:nvSpPr>
        <p:spPr>
          <a:xfrm>
            <a:off x="7015789" y="2813461"/>
            <a:ext cx="677091" cy="330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9909BD0B-90B0-AF45-8733-2A34BE60CE04}"/>
              </a:ext>
            </a:extLst>
          </p:cNvPr>
          <p:cNvSpPr/>
          <p:nvPr/>
        </p:nvSpPr>
        <p:spPr>
          <a:xfrm>
            <a:off x="7692880" y="2815958"/>
            <a:ext cx="677091" cy="330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381F6B1E-4E14-F641-A0C1-043582E9DD11}"/>
              </a:ext>
            </a:extLst>
          </p:cNvPr>
          <p:cNvSpPr/>
          <p:nvPr/>
        </p:nvSpPr>
        <p:spPr>
          <a:xfrm>
            <a:off x="7015789" y="3141675"/>
            <a:ext cx="677091" cy="330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1A00C323-31D5-FD47-82D2-2274E57A54F0}"/>
              </a:ext>
            </a:extLst>
          </p:cNvPr>
          <p:cNvSpPr/>
          <p:nvPr/>
        </p:nvSpPr>
        <p:spPr>
          <a:xfrm>
            <a:off x="7692880" y="3144172"/>
            <a:ext cx="677091" cy="330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EACD8900-7CE1-FA44-AD35-045C037A9BED}"/>
              </a:ext>
            </a:extLst>
          </p:cNvPr>
          <p:cNvSpPr/>
          <p:nvPr/>
        </p:nvSpPr>
        <p:spPr>
          <a:xfrm>
            <a:off x="7015789" y="3469671"/>
            <a:ext cx="677091" cy="330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5D3AF200-057F-C848-A58D-3DB741140A37}"/>
              </a:ext>
            </a:extLst>
          </p:cNvPr>
          <p:cNvSpPr/>
          <p:nvPr/>
        </p:nvSpPr>
        <p:spPr>
          <a:xfrm>
            <a:off x="7692880" y="3472168"/>
            <a:ext cx="677091" cy="330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BF4E3A82-6A94-9C41-8929-BA696053855B}"/>
              </a:ext>
            </a:extLst>
          </p:cNvPr>
          <p:cNvSpPr txBox="1"/>
          <p:nvPr/>
        </p:nvSpPr>
        <p:spPr>
          <a:xfrm>
            <a:off x="7081603" y="3738461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Log</a:t>
            </a:r>
            <a:r>
              <a:rPr kumimoji="1" lang="zh-CN" altLang="en-US" dirty="0"/>
              <a:t> </a:t>
            </a:r>
            <a:r>
              <a:rPr kumimoji="1" lang="en-US" altLang="zh-CN" dirty="0"/>
              <a:t>Index</a:t>
            </a:r>
            <a:endParaRPr kumimoji="1" lang="zh-CN" altLang="en-US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5838FC53-CBE5-6241-81E5-B6EA11A03381}"/>
              </a:ext>
            </a:extLst>
          </p:cNvPr>
          <p:cNvSpPr/>
          <p:nvPr/>
        </p:nvSpPr>
        <p:spPr>
          <a:xfrm>
            <a:off x="7789316" y="1889987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D7871272-0C31-A146-B164-6A5CAB03B217}"/>
              </a:ext>
            </a:extLst>
          </p:cNvPr>
          <p:cNvSpPr/>
          <p:nvPr/>
        </p:nvSpPr>
        <p:spPr>
          <a:xfrm>
            <a:off x="7789316" y="3199668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1C46EA14-363F-AE47-A3F7-1E01FEBE86E1}"/>
              </a:ext>
            </a:extLst>
          </p:cNvPr>
          <p:cNvSpPr/>
          <p:nvPr/>
        </p:nvSpPr>
        <p:spPr>
          <a:xfrm>
            <a:off x="7789316" y="2540521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E3D89B92-5741-DF43-A31B-36C7A62BA1B7}"/>
              </a:ext>
            </a:extLst>
          </p:cNvPr>
          <p:cNvSpPr/>
          <p:nvPr/>
        </p:nvSpPr>
        <p:spPr>
          <a:xfrm>
            <a:off x="7112225" y="2530998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1C46EA14-363F-AE47-A3F7-1E01FEBE86E1}"/>
              </a:ext>
            </a:extLst>
          </p:cNvPr>
          <p:cNvSpPr/>
          <p:nvPr/>
        </p:nvSpPr>
        <p:spPr>
          <a:xfrm>
            <a:off x="7112225" y="3529094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D56A1BB2-58E0-E044-AA44-7CD71F506022}"/>
              </a:ext>
            </a:extLst>
          </p:cNvPr>
          <p:cNvSpPr txBox="1"/>
          <p:nvPr/>
        </p:nvSpPr>
        <p:spPr>
          <a:xfrm>
            <a:off x="7600592" y="477252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Log</a:t>
            </a:r>
            <a:endParaRPr kumimoji="1" lang="zh-CN" altLang="en-US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78C785E3-8540-1B43-91DF-971FA612EF4D}"/>
              </a:ext>
            </a:extLst>
          </p:cNvPr>
          <p:cNvSpPr txBox="1"/>
          <p:nvPr/>
        </p:nvSpPr>
        <p:spPr>
          <a:xfrm>
            <a:off x="4925495" y="3794007"/>
            <a:ext cx="78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Buffer</a:t>
            </a:r>
            <a:endParaRPr kumimoji="1" lang="zh-CN" altLang="en-US" dirty="0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887A9284-6B25-DD44-A08A-73E139D6848C}"/>
              </a:ext>
            </a:extLst>
          </p:cNvPr>
          <p:cNvSpPr/>
          <p:nvPr/>
        </p:nvSpPr>
        <p:spPr>
          <a:xfrm>
            <a:off x="5088245" y="3200739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554F2722-7405-D741-A820-8261EAA07A64}"/>
              </a:ext>
            </a:extLst>
          </p:cNvPr>
          <p:cNvSpPr/>
          <p:nvPr/>
        </p:nvSpPr>
        <p:spPr>
          <a:xfrm>
            <a:off x="5094178" y="2907090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369C5FA3-D07E-CD45-A8C8-6356B4343D6C}"/>
              </a:ext>
            </a:extLst>
          </p:cNvPr>
          <p:cNvSpPr/>
          <p:nvPr/>
        </p:nvSpPr>
        <p:spPr>
          <a:xfrm>
            <a:off x="5094178" y="2625832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783D1961-C149-A341-A589-1655A7D59AED}"/>
              </a:ext>
            </a:extLst>
          </p:cNvPr>
          <p:cNvSpPr/>
          <p:nvPr/>
        </p:nvSpPr>
        <p:spPr>
          <a:xfrm>
            <a:off x="5088245" y="2353568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D60564DD-78E6-B545-B4D7-77260CFCD916}"/>
              </a:ext>
            </a:extLst>
          </p:cNvPr>
          <p:cNvSpPr/>
          <p:nvPr/>
        </p:nvSpPr>
        <p:spPr>
          <a:xfrm>
            <a:off x="5088245" y="2072310"/>
            <a:ext cx="498157" cy="234833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1C155CD4-AA24-F24C-857A-1935A1994B5A}"/>
              </a:ext>
            </a:extLst>
          </p:cNvPr>
          <p:cNvSpPr/>
          <p:nvPr/>
        </p:nvSpPr>
        <p:spPr>
          <a:xfrm>
            <a:off x="2904493" y="2907090"/>
            <a:ext cx="498157" cy="234833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D60564DD-78E6-B545-B4D7-77260CFCD916}"/>
              </a:ext>
            </a:extLst>
          </p:cNvPr>
          <p:cNvSpPr/>
          <p:nvPr/>
        </p:nvSpPr>
        <p:spPr>
          <a:xfrm>
            <a:off x="7100155" y="1884964"/>
            <a:ext cx="498157" cy="234833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60D75B9C-26E6-B041-8775-A925022A531B}"/>
              </a:ext>
            </a:extLst>
          </p:cNvPr>
          <p:cNvSpPr/>
          <p:nvPr/>
        </p:nvSpPr>
        <p:spPr>
          <a:xfrm>
            <a:off x="5088245" y="3479123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4B3F5300-2C1B-764E-9B4E-98709A47776B}"/>
              </a:ext>
            </a:extLst>
          </p:cNvPr>
          <p:cNvGrpSpPr/>
          <p:nvPr/>
        </p:nvGrpSpPr>
        <p:grpSpPr>
          <a:xfrm>
            <a:off x="6632431" y="4093935"/>
            <a:ext cx="580435" cy="353590"/>
            <a:chOff x="4091665" y="3415472"/>
            <a:chExt cx="580435" cy="353590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887A9284-6B25-DD44-A08A-73E139D6848C}"/>
                </a:ext>
              </a:extLst>
            </p:cNvPr>
            <p:cNvSpPr/>
            <p:nvPr/>
          </p:nvSpPr>
          <p:spPr>
            <a:xfrm>
              <a:off x="4091665" y="3629891"/>
              <a:ext cx="230024" cy="139171"/>
            </a:xfrm>
            <a:prstGeom prst="rect">
              <a:avLst/>
            </a:prstGeom>
            <a:solidFill>
              <a:srgbClr val="7030A0">
                <a:alpha val="82824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850BA6D1-63D8-484E-85BB-75B14CAE1832}"/>
                </a:ext>
              </a:extLst>
            </p:cNvPr>
            <p:cNvSpPr/>
            <p:nvPr/>
          </p:nvSpPr>
          <p:spPr>
            <a:xfrm>
              <a:off x="4132914" y="3574785"/>
              <a:ext cx="230024" cy="139171"/>
            </a:xfrm>
            <a:prstGeom prst="rect">
              <a:avLst/>
            </a:prstGeom>
            <a:solidFill>
              <a:srgbClr val="7030A0">
                <a:alpha val="82824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887A9284-6B25-DD44-A08A-73E139D6848C}"/>
                </a:ext>
              </a:extLst>
            </p:cNvPr>
            <p:cNvSpPr/>
            <p:nvPr/>
          </p:nvSpPr>
          <p:spPr>
            <a:xfrm>
              <a:off x="4206677" y="3539680"/>
              <a:ext cx="230024" cy="139171"/>
            </a:xfrm>
            <a:prstGeom prst="rect">
              <a:avLst/>
            </a:prstGeom>
            <a:solidFill>
              <a:srgbClr val="7030A0">
                <a:alpha val="82824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887A9284-6B25-DD44-A08A-73E139D6848C}"/>
                </a:ext>
              </a:extLst>
            </p:cNvPr>
            <p:cNvSpPr/>
            <p:nvPr/>
          </p:nvSpPr>
          <p:spPr>
            <a:xfrm>
              <a:off x="4264353" y="3499443"/>
              <a:ext cx="230024" cy="139171"/>
            </a:xfrm>
            <a:prstGeom prst="rect">
              <a:avLst/>
            </a:prstGeom>
            <a:solidFill>
              <a:srgbClr val="7030A0">
                <a:alpha val="82824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887A9284-6B25-DD44-A08A-73E139D6848C}"/>
                </a:ext>
              </a:extLst>
            </p:cNvPr>
            <p:cNvSpPr/>
            <p:nvPr/>
          </p:nvSpPr>
          <p:spPr>
            <a:xfrm>
              <a:off x="4332622" y="3457056"/>
              <a:ext cx="230024" cy="139171"/>
            </a:xfrm>
            <a:prstGeom prst="rect">
              <a:avLst/>
            </a:prstGeom>
            <a:solidFill>
              <a:srgbClr val="7030A0">
                <a:alpha val="82824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F0516755-A207-684B-9AF7-07F2C39F9BE5}"/>
                </a:ext>
              </a:extLst>
            </p:cNvPr>
            <p:cNvSpPr/>
            <p:nvPr/>
          </p:nvSpPr>
          <p:spPr>
            <a:xfrm>
              <a:off x="4377898" y="3415472"/>
              <a:ext cx="294202" cy="136539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82824"/>
              </a:schemeClr>
            </a:solidFill>
            <a:ln>
              <a:solidFill>
                <a:schemeClr val="tx1"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</p:grpSp>
      <p:cxnSp>
        <p:nvCxnSpPr>
          <p:cNvPr id="86" name="直线箭头连接符 85">
            <a:extLst>
              <a:ext uri="{FF2B5EF4-FFF2-40B4-BE49-F238E27FC236}">
                <a16:creationId xmlns:a16="http://schemas.microsoft.com/office/drawing/2014/main" id="{8B81FC8B-6980-654A-8C0B-E3ED9E7FFA78}"/>
              </a:ext>
            </a:extLst>
          </p:cNvPr>
          <p:cNvCxnSpPr>
            <a:cxnSpLocks/>
          </p:cNvCxnSpPr>
          <p:nvPr/>
        </p:nvCxnSpPr>
        <p:spPr>
          <a:xfrm flipV="1">
            <a:off x="3505200" y="2245895"/>
            <a:ext cx="1420295" cy="7539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线箭头连接符 91">
            <a:extLst>
              <a:ext uri="{FF2B5EF4-FFF2-40B4-BE49-F238E27FC236}">
                <a16:creationId xmlns:a16="http://schemas.microsoft.com/office/drawing/2014/main" id="{39867615-9431-9343-BFCF-5416C8ACBD70}"/>
              </a:ext>
            </a:extLst>
          </p:cNvPr>
          <p:cNvCxnSpPr>
            <a:cxnSpLocks/>
          </p:cNvCxnSpPr>
          <p:nvPr/>
        </p:nvCxnSpPr>
        <p:spPr>
          <a:xfrm>
            <a:off x="5699997" y="2208464"/>
            <a:ext cx="1047446" cy="19238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>
            <a:extLst>
              <a:ext uri="{FF2B5EF4-FFF2-40B4-BE49-F238E27FC236}">
                <a16:creationId xmlns:a16="http://schemas.microsoft.com/office/drawing/2014/main" id="{0E60B686-01FD-9046-982A-325DA7FB6580}"/>
              </a:ext>
            </a:extLst>
          </p:cNvPr>
          <p:cNvSpPr txBox="1"/>
          <p:nvPr/>
        </p:nvSpPr>
        <p:spPr>
          <a:xfrm>
            <a:off x="838200" y="1120418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</a:rPr>
              <a:t>Flashield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(Eisenman NSDI’19)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9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DF06CA-7DF3-4D2F-82A4-DBB52328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Problems in Log-structured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31EF6-BA6B-417E-96BF-2B7892A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B870E-8FDC-4753-B015-561A8B4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59BA55-F142-4E66-83A1-70E3D2E6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7</a:t>
            </a:fld>
            <a:endParaRPr lang="zh-CN" altLang="en-US"/>
          </a:p>
        </p:txBody>
      </p:sp>
      <p:cxnSp>
        <p:nvCxnSpPr>
          <p:cNvPr id="69" name="直线连接符 68">
            <a:extLst>
              <a:ext uri="{FF2B5EF4-FFF2-40B4-BE49-F238E27FC236}">
                <a16:creationId xmlns:a16="http://schemas.microsoft.com/office/drawing/2014/main" id="{4F07DBCB-0FED-5B47-83C0-AE65F303A860}"/>
              </a:ext>
            </a:extLst>
          </p:cNvPr>
          <p:cNvCxnSpPr>
            <a:cxnSpLocks/>
          </p:cNvCxnSpPr>
          <p:nvPr/>
        </p:nvCxnSpPr>
        <p:spPr>
          <a:xfrm>
            <a:off x="3804984" y="2027321"/>
            <a:ext cx="0" cy="3272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1EC491DA-F314-994A-9BD4-1E44AE440D0B}"/>
              </a:ext>
            </a:extLst>
          </p:cNvPr>
          <p:cNvSpPr txBox="1"/>
          <p:nvPr/>
        </p:nvSpPr>
        <p:spPr>
          <a:xfrm>
            <a:off x="838200" y="1182984"/>
            <a:ext cx="3934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30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bits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/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object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metadata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overhead</a:t>
            </a:r>
            <a:endParaRPr kumimoji="1" lang="zh-CN" altLang="en-US" sz="2000" b="1" dirty="0"/>
          </a:p>
        </p:txBody>
      </p:sp>
      <p:sp>
        <p:nvSpPr>
          <p:cNvPr id="85" name="文本框 94">
            <a:extLst>
              <a:ext uri="{FF2B5EF4-FFF2-40B4-BE49-F238E27FC236}">
                <a16:creationId xmlns:a16="http://schemas.microsoft.com/office/drawing/2014/main" id="{0E60B686-01FD-9046-982A-325DA7FB6580}"/>
              </a:ext>
            </a:extLst>
          </p:cNvPr>
          <p:cNvSpPr txBox="1"/>
          <p:nvPr/>
        </p:nvSpPr>
        <p:spPr>
          <a:xfrm>
            <a:off x="838200" y="1435875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</a:rPr>
              <a:t>Flashield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(Eisenman NSDI’19)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FD5C6FC-2EE2-5344-98F4-86DFC063304B}"/>
              </a:ext>
            </a:extLst>
          </p:cNvPr>
          <p:cNvSpPr/>
          <p:nvPr/>
        </p:nvSpPr>
        <p:spPr>
          <a:xfrm>
            <a:off x="3804984" y="2844798"/>
            <a:ext cx="6592083" cy="643467"/>
          </a:xfrm>
          <a:prstGeom prst="rect">
            <a:avLst/>
          </a:prstGeom>
          <a:solidFill>
            <a:srgbClr val="7030A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832B7C07-EE9E-9541-A6CD-C4506C0FDC41}"/>
              </a:ext>
            </a:extLst>
          </p:cNvPr>
          <p:cNvSpPr/>
          <p:nvPr/>
        </p:nvSpPr>
        <p:spPr>
          <a:xfrm>
            <a:off x="3804984" y="3875597"/>
            <a:ext cx="6321148" cy="643467"/>
          </a:xfrm>
          <a:prstGeom prst="rect">
            <a:avLst/>
          </a:prstGeom>
          <a:solidFill>
            <a:srgbClr val="7030A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D0A05414-282F-8945-BE9E-67B6851FF66C}"/>
              </a:ext>
            </a:extLst>
          </p:cNvPr>
          <p:cNvSpPr/>
          <p:nvPr/>
        </p:nvSpPr>
        <p:spPr>
          <a:xfrm>
            <a:off x="3738880" y="2844798"/>
            <a:ext cx="45719" cy="643467"/>
          </a:xfrm>
          <a:prstGeom prst="rect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84E8859E-3C18-5643-B062-D84B87FCEB7C}"/>
              </a:ext>
            </a:extLst>
          </p:cNvPr>
          <p:cNvSpPr/>
          <p:nvPr/>
        </p:nvSpPr>
        <p:spPr>
          <a:xfrm>
            <a:off x="3429000" y="3875597"/>
            <a:ext cx="355599" cy="643467"/>
          </a:xfrm>
          <a:prstGeom prst="rect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文本框 7">
            <a:extLst>
              <a:ext uri="{FF2B5EF4-FFF2-40B4-BE49-F238E27FC236}">
                <a16:creationId xmlns:a16="http://schemas.microsoft.com/office/drawing/2014/main" id="{DFC2A3E1-0131-D940-864D-066FB682F6B8}"/>
              </a:ext>
            </a:extLst>
          </p:cNvPr>
          <p:cNvSpPr txBox="1"/>
          <p:nvPr/>
        </p:nvSpPr>
        <p:spPr>
          <a:xfrm>
            <a:off x="3804984" y="2057356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sz="2000" b="1" dirty="0"/>
              <a:t>Object</a:t>
            </a:r>
            <a:endParaRPr kumimoji="1" lang="zh-CN" altLang="en-US" sz="2000" b="1" dirty="0"/>
          </a:p>
        </p:txBody>
      </p:sp>
      <p:sp>
        <p:nvSpPr>
          <p:cNvPr id="91" name="文本框 7">
            <a:extLst>
              <a:ext uri="{FF2B5EF4-FFF2-40B4-BE49-F238E27FC236}">
                <a16:creationId xmlns:a16="http://schemas.microsoft.com/office/drawing/2014/main" id="{DE9CFEB6-ED6B-104D-B826-F7AD0061475C}"/>
              </a:ext>
            </a:extLst>
          </p:cNvPr>
          <p:cNvSpPr txBox="1"/>
          <p:nvPr/>
        </p:nvSpPr>
        <p:spPr>
          <a:xfrm>
            <a:off x="1491529" y="2058165"/>
            <a:ext cx="2383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sz="2000" b="1" dirty="0"/>
              <a:t>Metadata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Overhead</a:t>
            </a:r>
            <a:endParaRPr kumimoji="1" lang="zh-CN" altLang="en-US" sz="2000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5824D64-10FF-DF4F-B0D8-4D0DE749016B}"/>
              </a:ext>
            </a:extLst>
          </p:cNvPr>
          <p:cNvSpPr txBox="1"/>
          <p:nvPr/>
        </p:nvSpPr>
        <p:spPr>
          <a:xfrm>
            <a:off x="3825370" y="2931728"/>
            <a:ext cx="237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</a:rPr>
              <a:t>4096-Byte Object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C0A0562B-3463-074D-A228-F188BB4F3748}"/>
              </a:ext>
            </a:extLst>
          </p:cNvPr>
          <p:cNvSpPr txBox="1"/>
          <p:nvPr/>
        </p:nvSpPr>
        <p:spPr>
          <a:xfrm>
            <a:off x="3852924" y="3966497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</a:rPr>
              <a:t>4 x 100-Byte Objects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B6DFA3A7-053D-F34B-A47F-62D69D9E1BA4}"/>
              </a:ext>
            </a:extLst>
          </p:cNvPr>
          <p:cNvSpPr txBox="1"/>
          <p:nvPr/>
        </p:nvSpPr>
        <p:spPr>
          <a:xfrm>
            <a:off x="2828508" y="30344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0.09%</a:t>
            </a:r>
            <a:endParaRPr kumimoji="1" lang="zh-CN" altLang="en-US" sz="2000" b="1" dirty="0"/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7CBDD01D-E5E1-2946-A447-C94C2B85151C}"/>
              </a:ext>
            </a:extLst>
          </p:cNvPr>
          <p:cNvSpPr txBox="1"/>
          <p:nvPr/>
        </p:nvSpPr>
        <p:spPr>
          <a:xfrm>
            <a:off x="2828508" y="4030875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4%</a:t>
            </a:r>
            <a:endParaRPr kumimoji="1" lang="zh-CN" altLang="en-US" sz="2000" b="1" dirty="0"/>
          </a:p>
        </p:txBody>
      </p:sp>
      <p:sp>
        <p:nvSpPr>
          <p:cNvPr id="96" name="标题 1">
            <a:extLst>
              <a:ext uri="{FF2B5EF4-FFF2-40B4-BE49-F238E27FC236}">
                <a16:creationId xmlns:a16="http://schemas.microsoft.com/office/drawing/2014/main" id="{0FDF06CA-7DF3-4D2F-82A4-DBB5232898AB}"/>
              </a:ext>
            </a:extLst>
          </p:cNvPr>
          <p:cNvSpPr>
            <a:spLocks noGrp="1"/>
          </p:cNvSpPr>
          <p:nvPr/>
        </p:nvSpPr>
        <p:spPr>
          <a:xfrm>
            <a:off x="2337969" y="5363343"/>
            <a:ext cx="6889007" cy="68851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/>
                <a:ea typeface="微软雅黑" panose="020B0503020204020204" charset="-122"/>
              </a:defRPr>
            </a:lvl1pPr>
          </a:lstStyle>
          <a:p>
            <a:r>
              <a:rPr lang="en-US" altLang="zh-CN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2TB Flash → 75GB DRAM!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058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DF06CA-7DF3-4D2F-82A4-DBB52328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Set-associative cache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31EF6-BA6B-417E-96BF-2B7892A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B870E-8FDC-4753-B015-561A8B4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59BA55-F142-4E66-83A1-70E3D2E6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1E5DCE-CA7D-5245-B02B-1BB1AEF33E26}"/>
              </a:ext>
            </a:extLst>
          </p:cNvPr>
          <p:cNvSpPr/>
          <p:nvPr/>
        </p:nvSpPr>
        <p:spPr>
          <a:xfrm>
            <a:off x="1369541" y="3429001"/>
            <a:ext cx="8612659" cy="25407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FC2A3E1-0131-D940-864D-066FB682F6B8}"/>
              </a:ext>
            </a:extLst>
          </p:cNvPr>
          <p:cNvSpPr txBox="1"/>
          <p:nvPr/>
        </p:nvSpPr>
        <p:spPr>
          <a:xfrm>
            <a:off x="1320113" y="3065962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DRAM</a:t>
            </a:r>
            <a:endParaRPr kumimoji="1" lang="zh-CN" altLang="en-US" sz="20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A2E996-4A2F-7845-A4B9-F3F5BBCBA096}"/>
              </a:ext>
            </a:extLst>
          </p:cNvPr>
          <p:cNvSpPr txBox="1"/>
          <p:nvPr/>
        </p:nvSpPr>
        <p:spPr>
          <a:xfrm>
            <a:off x="1326433" y="3352656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Flash</a:t>
            </a:r>
            <a:endParaRPr kumimoji="1" lang="zh-CN" altLang="en-US" sz="2000" b="1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48D479E-B988-2A49-B161-97005F2B8E52}"/>
              </a:ext>
            </a:extLst>
          </p:cNvPr>
          <p:cNvSpPr/>
          <p:nvPr/>
        </p:nvSpPr>
        <p:spPr>
          <a:xfrm>
            <a:off x="5902722" y="3765587"/>
            <a:ext cx="677091" cy="1977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1C155CD4-AA24-F24C-857A-1935A1994B5A}"/>
              </a:ext>
            </a:extLst>
          </p:cNvPr>
          <p:cNvSpPr/>
          <p:nvPr/>
        </p:nvSpPr>
        <p:spPr>
          <a:xfrm>
            <a:off x="3140915" y="2498640"/>
            <a:ext cx="498157" cy="234833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F9671A71-48AA-F647-8B60-4AE25D20DFA4}"/>
              </a:ext>
            </a:extLst>
          </p:cNvPr>
          <p:cNvSpPr/>
          <p:nvPr/>
        </p:nvSpPr>
        <p:spPr>
          <a:xfrm>
            <a:off x="5225631" y="3765587"/>
            <a:ext cx="677091" cy="1977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2C10DAF5-FB1D-734F-A7C0-349198EB945C}"/>
              </a:ext>
            </a:extLst>
          </p:cNvPr>
          <p:cNvSpPr/>
          <p:nvPr/>
        </p:nvSpPr>
        <p:spPr>
          <a:xfrm>
            <a:off x="5315098" y="5149482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AD5AD6E5-991F-9745-A676-AE12949CCCD1}"/>
              </a:ext>
            </a:extLst>
          </p:cNvPr>
          <p:cNvSpPr/>
          <p:nvPr/>
        </p:nvSpPr>
        <p:spPr>
          <a:xfrm>
            <a:off x="5315098" y="4855833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EABDB078-B4C9-9542-9596-D1A9B8D93336}"/>
              </a:ext>
            </a:extLst>
          </p:cNvPr>
          <p:cNvSpPr/>
          <p:nvPr/>
        </p:nvSpPr>
        <p:spPr>
          <a:xfrm>
            <a:off x="5315098" y="4574575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8676966A-16CC-5746-AF20-0ED940473D37}"/>
              </a:ext>
            </a:extLst>
          </p:cNvPr>
          <p:cNvSpPr/>
          <p:nvPr/>
        </p:nvSpPr>
        <p:spPr>
          <a:xfrm>
            <a:off x="5315098" y="4302311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BC87DA33-B72E-654F-AE0A-AE57DB547C7B}"/>
              </a:ext>
            </a:extLst>
          </p:cNvPr>
          <p:cNvSpPr/>
          <p:nvPr/>
        </p:nvSpPr>
        <p:spPr>
          <a:xfrm>
            <a:off x="5315098" y="4021053"/>
            <a:ext cx="498157" cy="234833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C9885638-D3D9-BD46-9C28-70FDFE0DB872}"/>
              </a:ext>
            </a:extLst>
          </p:cNvPr>
          <p:cNvSpPr/>
          <p:nvPr/>
        </p:nvSpPr>
        <p:spPr>
          <a:xfrm>
            <a:off x="5315098" y="5427866"/>
            <a:ext cx="498157" cy="234833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3D7658E4-CFFF-E244-B909-C0F6498467D6}"/>
              </a:ext>
            </a:extLst>
          </p:cNvPr>
          <p:cNvSpPr/>
          <p:nvPr/>
        </p:nvSpPr>
        <p:spPr>
          <a:xfrm>
            <a:off x="6579813" y="3765587"/>
            <a:ext cx="677091" cy="1977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0A9B1950-0CDB-AC4E-BEC6-BBF3AF804D76}"/>
              </a:ext>
            </a:extLst>
          </p:cNvPr>
          <p:cNvSpPr/>
          <p:nvPr/>
        </p:nvSpPr>
        <p:spPr>
          <a:xfrm>
            <a:off x="7256904" y="3765587"/>
            <a:ext cx="677091" cy="1977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1B44495B-CC60-1F43-A059-6F308C80B650}"/>
              </a:ext>
            </a:extLst>
          </p:cNvPr>
          <p:cNvSpPr/>
          <p:nvPr/>
        </p:nvSpPr>
        <p:spPr>
          <a:xfrm>
            <a:off x="3199378" y="3765587"/>
            <a:ext cx="677091" cy="1977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E4A490F5-B1E5-F447-8958-E215A15AC2F8}"/>
              </a:ext>
            </a:extLst>
          </p:cNvPr>
          <p:cNvSpPr/>
          <p:nvPr/>
        </p:nvSpPr>
        <p:spPr>
          <a:xfrm>
            <a:off x="3876469" y="3765587"/>
            <a:ext cx="677091" cy="1977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69FFCAB4-CD77-C540-8F61-E1DE909A6BAB}"/>
              </a:ext>
            </a:extLst>
          </p:cNvPr>
          <p:cNvSpPr/>
          <p:nvPr/>
        </p:nvSpPr>
        <p:spPr>
          <a:xfrm>
            <a:off x="4553560" y="3765587"/>
            <a:ext cx="677091" cy="1977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2CF1125-050D-6741-B056-B2A059E799AD}"/>
              </a:ext>
            </a:extLst>
          </p:cNvPr>
          <p:cNvSpPr txBox="1"/>
          <p:nvPr/>
        </p:nvSpPr>
        <p:spPr>
          <a:xfrm>
            <a:off x="8020619" y="445002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/>
              <a:t>…</a:t>
            </a:r>
            <a:endParaRPr kumimoji="1" lang="zh-CN" altLang="en-US" sz="28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A3A98F4-3903-0F44-9919-EAC337317571}"/>
              </a:ext>
            </a:extLst>
          </p:cNvPr>
          <p:cNvSpPr txBox="1"/>
          <p:nvPr/>
        </p:nvSpPr>
        <p:spPr>
          <a:xfrm>
            <a:off x="2520346" y="2406338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Key(           )</a:t>
            </a:r>
            <a:endParaRPr kumimoji="1" lang="zh-CN" altLang="en-US" b="1" dirty="0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52FB1594-B7FB-4648-A219-91470DD82659}"/>
              </a:ext>
            </a:extLst>
          </p:cNvPr>
          <p:cNvSpPr/>
          <p:nvPr/>
        </p:nvSpPr>
        <p:spPr>
          <a:xfrm>
            <a:off x="5823029" y="1818259"/>
            <a:ext cx="498157" cy="234833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6B7D8E0D-18A0-7149-9239-1E808CFE3F59}"/>
              </a:ext>
            </a:extLst>
          </p:cNvPr>
          <p:cNvSpPr txBox="1"/>
          <p:nvPr/>
        </p:nvSpPr>
        <p:spPr>
          <a:xfrm>
            <a:off x="4638790" y="1725957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Hash(Key(           ))</a:t>
            </a:r>
            <a:endParaRPr kumimoji="1" lang="zh-CN" altLang="en-US" b="1" dirty="0"/>
          </a:p>
        </p:txBody>
      </p:sp>
      <p:sp>
        <p:nvSpPr>
          <p:cNvPr id="61" name="任意形状 60">
            <a:extLst>
              <a:ext uri="{FF2B5EF4-FFF2-40B4-BE49-F238E27FC236}">
                <a16:creationId xmlns:a16="http://schemas.microsoft.com/office/drawing/2014/main" id="{F343C501-B59A-9D43-924D-FC68856C3EE7}"/>
              </a:ext>
            </a:extLst>
          </p:cNvPr>
          <p:cNvSpPr/>
          <p:nvPr/>
        </p:nvSpPr>
        <p:spPr>
          <a:xfrm>
            <a:off x="3821204" y="2099975"/>
            <a:ext cx="1753644" cy="1644385"/>
          </a:xfrm>
          <a:custGeom>
            <a:avLst/>
            <a:gdLst>
              <a:gd name="connsiteX0" fmla="*/ 0 w 1778696"/>
              <a:gd name="connsiteY0" fmla="*/ 280116 h 1445037"/>
              <a:gd name="connsiteX1" fmla="*/ 1227551 w 1778696"/>
              <a:gd name="connsiteY1" fmla="*/ 79700 h 1445037"/>
              <a:gd name="connsiteX2" fmla="*/ 1778696 w 1778696"/>
              <a:gd name="connsiteY2" fmla="*/ 1445037 h 144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696" h="1445037">
                <a:moveTo>
                  <a:pt x="0" y="280116"/>
                </a:moveTo>
                <a:cubicBezTo>
                  <a:pt x="465551" y="82831"/>
                  <a:pt x="931102" y="-114453"/>
                  <a:pt x="1227551" y="79700"/>
                </a:cubicBezTo>
                <a:cubicBezTo>
                  <a:pt x="1524000" y="273853"/>
                  <a:pt x="1651348" y="859445"/>
                  <a:pt x="1778696" y="1445037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E8D7DF0D-5230-3A43-BEFA-F783C828B1A8}"/>
              </a:ext>
            </a:extLst>
          </p:cNvPr>
          <p:cNvSpPr/>
          <p:nvPr/>
        </p:nvSpPr>
        <p:spPr>
          <a:xfrm>
            <a:off x="7749298" y="3030342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E1EA49C9-6C5F-6F43-B29A-2165327690F5}"/>
              </a:ext>
            </a:extLst>
          </p:cNvPr>
          <p:cNvSpPr/>
          <p:nvPr/>
        </p:nvSpPr>
        <p:spPr>
          <a:xfrm>
            <a:off x="8000995" y="3030342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644B540C-B655-F641-9D39-DEB26914743A}"/>
              </a:ext>
            </a:extLst>
          </p:cNvPr>
          <p:cNvSpPr/>
          <p:nvPr/>
        </p:nvSpPr>
        <p:spPr>
          <a:xfrm>
            <a:off x="8249247" y="3030342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1E39C403-2A5B-A540-B6E1-FE9E7079ABA5}"/>
              </a:ext>
            </a:extLst>
          </p:cNvPr>
          <p:cNvSpPr/>
          <p:nvPr/>
        </p:nvSpPr>
        <p:spPr>
          <a:xfrm>
            <a:off x="8500944" y="3030342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E8D7DF0D-5230-3A43-BEFA-F783C828B1A8}"/>
              </a:ext>
            </a:extLst>
          </p:cNvPr>
          <p:cNvSpPr/>
          <p:nvPr/>
        </p:nvSpPr>
        <p:spPr>
          <a:xfrm>
            <a:off x="8920008" y="3022525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E1EA49C9-6C5F-6F43-B29A-2165327690F5}"/>
              </a:ext>
            </a:extLst>
          </p:cNvPr>
          <p:cNvSpPr/>
          <p:nvPr/>
        </p:nvSpPr>
        <p:spPr>
          <a:xfrm>
            <a:off x="9171705" y="3022525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644B540C-B655-F641-9D39-DEB26914743A}"/>
              </a:ext>
            </a:extLst>
          </p:cNvPr>
          <p:cNvSpPr/>
          <p:nvPr/>
        </p:nvSpPr>
        <p:spPr>
          <a:xfrm>
            <a:off x="9419957" y="3022525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1E39C403-2A5B-A540-B6E1-FE9E7079ABA5}"/>
              </a:ext>
            </a:extLst>
          </p:cNvPr>
          <p:cNvSpPr/>
          <p:nvPr/>
        </p:nvSpPr>
        <p:spPr>
          <a:xfrm>
            <a:off x="9671654" y="3022525"/>
            <a:ext cx="251697" cy="2516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126B7CD4-612E-0E46-9809-2FCAD59281D3}"/>
              </a:ext>
            </a:extLst>
          </p:cNvPr>
          <p:cNvSpPr txBox="1"/>
          <p:nvPr/>
        </p:nvSpPr>
        <p:spPr>
          <a:xfrm>
            <a:off x="8153400" y="2652400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Bloom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filters</a:t>
            </a:r>
            <a:endParaRPr kumimoji="1" lang="zh-CN" altLang="en-US" b="1" dirty="0"/>
          </a:p>
        </p:txBody>
      </p:sp>
      <p:sp>
        <p:nvSpPr>
          <p:cNvPr id="108" name="文本框 94">
            <a:extLst>
              <a:ext uri="{FF2B5EF4-FFF2-40B4-BE49-F238E27FC236}">
                <a16:creationId xmlns:a16="http://schemas.microsoft.com/office/drawing/2014/main" id="{0E60B686-01FD-9046-982A-325DA7FB6580}"/>
              </a:ext>
            </a:extLst>
          </p:cNvPr>
          <p:cNvSpPr txBox="1"/>
          <p:nvPr/>
        </p:nvSpPr>
        <p:spPr>
          <a:xfrm>
            <a:off x="804908" y="1115249"/>
            <a:ext cx="258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</a:rPr>
              <a:t>CacheLib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(Berg OSDI’20)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9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DF06CA-7DF3-4D2F-82A4-DBB52328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Set-associative cache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31EF6-BA6B-417E-96BF-2B7892A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AEA0-AC91-465D-8F90-FBA394D73BF0}" type="datetime1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B870E-8FDC-4753-B015-561A8B4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59BA55-F142-4E66-83A1-70E3D2E6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FC2A3E1-0131-D940-864D-066FB682F6B8}"/>
              </a:ext>
            </a:extLst>
          </p:cNvPr>
          <p:cNvSpPr txBox="1"/>
          <p:nvPr/>
        </p:nvSpPr>
        <p:spPr>
          <a:xfrm>
            <a:off x="1097266" y="2237964"/>
            <a:ext cx="98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DRAM</a:t>
            </a:r>
            <a:endParaRPr kumimoji="1" lang="zh-CN" altLang="en-US" sz="2000" b="1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1E5DCE-CA7D-5245-B02B-1BB1AEF33E26}"/>
              </a:ext>
            </a:extLst>
          </p:cNvPr>
          <p:cNvSpPr/>
          <p:nvPr/>
        </p:nvSpPr>
        <p:spPr>
          <a:xfrm>
            <a:off x="1115488" y="2638000"/>
            <a:ext cx="3640703" cy="142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A2E996-4A2F-7845-A4B9-F3F5BBCBA096}"/>
              </a:ext>
            </a:extLst>
          </p:cNvPr>
          <p:cNvSpPr txBox="1"/>
          <p:nvPr/>
        </p:nvSpPr>
        <p:spPr>
          <a:xfrm>
            <a:off x="1097266" y="2595143"/>
            <a:ext cx="330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2000" b="1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48D479E-B988-2A49-B161-97005F2B8E52}"/>
              </a:ext>
            </a:extLst>
          </p:cNvPr>
          <p:cNvSpPr/>
          <p:nvPr/>
        </p:nvSpPr>
        <p:spPr>
          <a:xfrm>
            <a:off x="3357409" y="2826945"/>
            <a:ext cx="286217" cy="11098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F9671A71-48AA-F647-8B60-4AE25D20DFA4}"/>
              </a:ext>
            </a:extLst>
          </p:cNvPr>
          <p:cNvSpPr/>
          <p:nvPr/>
        </p:nvSpPr>
        <p:spPr>
          <a:xfrm>
            <a:off x="3071193" y="2826945"/>
            <a:ext cx="286217" cy="11098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2C10DAF5-FB1D-734F-A7C0-349198EB945C}"/>
              </a:ext>
            </a:extLst>
          </p:cNvPr>
          <p:cNvSpPr/>
          <p:nvPr/>
        </p:nvSpPr>
        <p:spPr>
          <a:xfrm>
            <a:off x="3109012" y="3603804"/>
            <a:ext cx="210579" cy="131825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AD5AD6E5-991F-9745-A676-AE12949CCCD1}"/>
              </a:ext>
            </a:extLst>
          </p:cNvPr>
          <p:cNvSpPr/>
          <p:nvPr/>
        </p:nvSpPr>
        <p:spPr>
          <a:xfrm>
            <a:off x="3109012" y="3438962"/>
            <a:ext cx="210579" cy="131825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EABDB078-B4C9-9542-9596-D1A9B8D93336}"/>
              </a:ext>
            </a:extLst>
          </p:cNvPr>
          <p:cNvSpPr/>
          <p:nvPr/>
        </p:nvSpPr>
        <p:spPr>
          <a:xfrm>
            <a:off x="3109012" y="3281076"/>
            <a:ext cx="210579" cy="131825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8676966A-16CC-5746-AF20-0ED940473D37}"/>
              </a:ext>
            </a:extLst>
          </p:cNvPr>
          <p:cNvSpPr/>
          <p:nvPr/>
        </p:nvSpPr>
        <p:spPr>
          <a:xfrm>
            <a:off x="3109012" y="3128238"/>
            <a:ext cx="210579" cy="131825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BC87DA33-B72E-654F-AE0A-AE57DB547C7B}"/>
              </a:ext>
            </a:extLst>
          </p:cNvPr>
          <p:cNvSpPr/>
          <p:nvPr/>
        </p:nvSpPr>
        <p:spPr>
          <a:xfrm>
            <a:off x="3109012" y="2970352"/>
            <a:ext cx="210579" cy="131825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C9885638-D3D9-BD46-9C28-70FDFE0DB872}"/>
              </a:ext>
            </a:extLst>
          </p:cNvPr>
          <p:cNvSpPr/>
          <p:nvPr/>
        </p:nvSpPr>
        <p:spPr>
          <a:xfrm>
            <a:off x="3109012" y="3760076"/>
            <a:ext cx="210579" cy="131825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3D7658E4-CFFF-E244-B909-C0F6498467D6}"/>
              </a:ext>
            </a:extLst>
          </p:cNvPr>
          <p:cNvSpPr/>
          <p:nvPr/>
        </p:nvSpPr>
        <p:spPr>
          <a:xfrm>
            <a:off x="3643626" y="2826945"/>
            <a:ext cx="286217" cy="11098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0A9B1950-0CDB-AC4E-BEC6-BBF3AF804D76}"/>
              </a:ext>
            </a:extLst>
          </p:cNvPr>
          <p:cNvSpPr/>
          <p:nvPr/>
        </p:nvSpPr>
        <p:spPr>
          <a:xfrm>
            <a:off x="3929843" y="2826945"/>
            <a:ext cx="286217" cy="11098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1B44495B-CC60-1F43-A059-6F308C80B650}"/>
              </a:ext>
            </a:extLst>
          </p:cNvPr>
          <p:cNvSpPr/>
          <p:nvPr/>
        </p:nvSpPr>
        <p:spPr>
          <a:xfrm>
            <a:off x="2214664" y="2826945"/>
            <a:ext cx="286217" cy="11098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E4A490F5-B1E5-F447-8958-E215A15AC2F8}"/>
              </a:ext>
            </a:extLst>
          </p:cNvPr>
          <p:cNvSpPr/>
          <p:nvPr/>
        </p:nvSpPr>
        <p:spPr>
          <a:xfrm>
            <a:off x="2500881" y="2826945"/>
            <a:ext cx="286217" cy="11098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69FFCAB4-CD77-C540-8F61-E1DE909A6BAB}"/>
              </a:ext>
            </a:extLst>
          </p:cNvPr>
          <p:cNvSpPr/>
          <p:nvPr/>
        </p:nvSpPr>
        <p:spPr>
          <a:xfrm>
            <a:off x="2787098" y="2826945"/>
            <a:ext cx="286217" cy="11098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2CF1125-050D-6741-B056-B2A059E799AD}"/>
              </a:ext>
            </a:extLst>
          </p:cNvPr>
          <p:cNvSpPr txBox="1"/>
          <p:nvPr/>
        </p:nvSpPr>
        <p:spPr>
          <a:xfrm>
            <a:off x="4252677" y="3211161"/>
            <a:ext cx="229847" cy="29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/>
              <a:t>…</a:t>
            </a:r>
            <a:endParaRPr kumimoji="1" lang="zh-CN" altLang="en-US" sz="2800" b="1" dirty="0"/>
          </a:p>
        </p:txBody>
      </p:sp>
      <p:sp>
        <p:nvSpPr>
          <p:cNvPr id="78" name="文本框 8">
            <a:extLst>
              <a:ext uri="{FF2B5EF4-FFF2-40B4-BE49-F238E27FC236}">
                <a16:creationId xmlns:a16="http://schemas.microsoft.com/office/drawing/2014/main" id="{B702552C-6692-4740-A15D-C32665BD91AF}"/>
              </a:ext>
            </a:extLst>
          </p:cNvPr>
          <p:cNvSpPr txBox="1"/>
          <p:nvPr/>
        </p:nvSpPr>
        <p:spPr>
          <a:xfrm>
            <a:off x="1133334" y="2599805"/>
            <a:ext cx="782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sz="2000" b="1" dirty="0"/>
              <a:t>Flash</a:t>
            </a:r>
            <a:endParaRPr kumimoji="1" lang="zh-CN" altLang="en-US" sz="2000" b="1" dirty="0"/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35E9087D-F35F-024D-B7E0-50FE66F8FEE6}"/>
              </a:ext>
            </a:extLst>
          </p:cNvPr>
          <p:cNvSpPr txBox="1"/>
          <p:nvPr/>
        </p:nvSpPr>
        <p:spPr>
          <a:xfrm>
            <a:off x="6772026" y="2233686"/>
            <a:ext cx="98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DRAM</a:t>
            </a:r>
            <a:endParaRPr kumimoji="1" lang="zh-CN" altLang="en-US" sz="2000" b="1" dirty="0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316B3B31-04ED-154D-AA9B-813684AC2CEB}"/>
              </a:ext>
            </a:extLst>
          </p:cNvPr>
          <p:cNvSpPr/>
          <p:nvPr/>
        </p:nvSpPr>
        <p:spPr>
          <a:xfrm>
            <a:off x="6790248" y="2633722"/>
            <a:ext cx="3640703" cy="142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F7685009-1ABE-D548-8602-3C3E643CAEE5}"/>
              </a:ext>
            </a:extLst>
          </p:cNvPr>
          <p:cNvSpPr txBox="1"/>
          <p:nvPr/>
        </p:nvSpPr>
        <p:spPr>
          <a:xfrm>
            <a:off x="6772026" y="2590865"/>
            <a:ext cx="330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2000" b="1" dirty="0"/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B59CC2FE-9597-3C45-9A4D-066F18B1DA28}"/>
              </a:ext>
            </a:extLst>
          </p:cNvPr>
          <p:cNvSpPr/>
          <p:nvPr/>
        </p:nvSpPr>
        <p:spPr>
          <a:xfrm>
            <a:off x="9032169" y="2822667"/>
            <a:ext cx="286217" cy="11098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499B24FF-325C-8142-9DE3-D1B2B2BE0348}"/>
              </a:ext>
            </a:extLst>
          </p:cNvPr>
          <p:cNvSpPr/>
          <p:nvPr/>
        </p:nvSpPr>
        <p:spPr>
          <a:xfrm>
            <a:off x="8745953" y="2822667"/>
            <a:ext cx="286217" cy="11098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EA4A2D62-3287-9B45-B864-0C492C739CCE}"/>
              </a:ext>
            </a:extLst>
          </p:cNvPr>
          <p:cNvSpPr/>
          <p:nvPr/>
        </p:nvSpPr>
        <p:spPr>
          <a:xfrm>
            <a:off x="8783772" y="3599526"/>
            <a:ext cx="210579" cy="131825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29D9882A-DED8-7D4A-97F7-C918DBAF78A3}"/>
              </a:ext>
            </a:extLst>
          </p:cNvPr>
          <p:cNvSpPr/>
          <p:nvPr/>
        </p:nvSpPr>
        <p:spPr>
          <a:xfrm>
            <a:off x="8783772" y="3434684"/>
            <a:ext cx="210579" cy="131825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9F5A5ACB-3D1E-3349-8BF2-70AC9521E994}"/>
              </a:ext>
            </a:extLst>
          </p:cNvPr>
          <p:cNvSpPr/>
          <p:nvPr/>
        </p:nvSpPr>
        <p:spPr>
          <a:xfrm>
            <a:off x="8783772" y="3276798"/>
            <a:ext cx="210579" cy="131825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9FF4ACA9-773C-6E4D-B735-E62CFE6AEE88}"/>
              </a:ext>
            </a:extLst>
          </p:cNvPr>
          <p:cNvSpPr/>
          <p:nvPr/>
        </p:nvSpPr>
        <p:spPr>
          <a:xfrm>
            <a:off x="8783772" y="3123960"/>
            <a:ext cx="210579" cy="131825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A1E9D37D-A7CE-F34D-B988-B54437CEEB5B}"/>
              </a:ext>
            </a:extLst>
          </p:cNvPr>
          <p:cNvSpPr/>
          <p:nvPr/>
        </p:nvSpPr>
        <p:spPr>
          <a:xfrm>
            <a:off x="8783772" y="2966074"/>
            <a:ext cx="210579" cy="131825"/>
          </a:xfrm>
          <a:prstGeom prst="rect">
            <a:avLst/>
          </a:prstGeom>
          <a:solidFill>
            <a:schemeClr val="accent4">
              <a:lumMod val="60000"/>
              <a:lumOff val="40000"/>
              <a:alpha val="82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584AC2D2-6A5C-7647-A346-FF43A5E80397}"/>
              </a:ext>
            </a:extLst>
          </p:cNvPr>
          <p:cNvSpPr/>
          <p:nvPr/>
        </p:nvSpPr>
        <p:spPr>
          <a:xfrm>
            <a:off x="8783772" y="3755798"/>
            <a:ext cx="210579" cy="131825"/>
          </a:xfrm>
          <a:prstGeom prst="rect">
            <a:avLst/>
          </a:prstGeom>
          <a:solidFill>
            <a:srgbClr val="7030A0">
              <a:alpha val="82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1F7CEEBD-246D-9C4C-9D33-392BA0391BCC}"/>
              </a:ext>
            </a:extLst>
          </p:cNvPr>
          <p:cNvSpPr/>
          <p:nvPr/>
        </p:nvSpPr>
        <p:spPr>
          <a:xfrm>
            <a:off x="9318386" y="2822667"/>
            <a:ext cx="286217" cy="11098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FB213677-7C8C-7243-BACF-93BF0CF43DE1}"/>
              </a:ext>
            </a:extLst>
          </p:cNvPr>
          <p:cNvSpPr/>
          <p:nvPr/>
        </p:nvSpPr>
        <p:spPr>
          <a:xfrm>
            <a:off x="9604603" y="2822667"/>
            <a:ext cx="286217" cy="11098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3F87F9E0-5618-3C46-9089-2875425C6C20}"/>
              </a:ext>
            </a:extLst>
          </p:cNvPr>
          <p:cNvSpPr/>
          <p:nvPr/>
        </p:nvSpPr>
        <p:spPr>
          <a:xfrm>
            <a:off x="7889424" y="2822667"/>
            <a:ext cx="286217" cy="11098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AB777D5F-139B-6444-8747-43E272DB4F63}"/>
              </a:ext>
            </a:extLst>
          </p:cNvPr>
          <p:cNvSpPr/>
          <p:nvPr/>
        </p:nvSpPr>
        <p:spPr>
          <a:xfrm>
            <a:off x="8175641" y="2822667"/>
            <a:ext cx="286217" cy="11098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9B8C1D92-4319-614F-BB59-577511924F49}"/>
              </a:ext>
            </a:extLst>
          </p:cNvPr>
          <p:cNvSpPr/>
          <p:nvPr/>
        </p:nvSpPr>
        <p:spPr>
          <a:xfrm>
            <a:off x="8461858" y="2822667"/>
            <a:ext cx="286217" cy="11098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9DCD9A7E-80FA-F844-A347-A440C1677263}"/>
              </a:ext>
            </a:extLst>
          </p:cNvPr>
          <p:cNvSpPr txBox="1"/>
          <p:nvPr/>
        </p:nvSpPr>
        <p:spPr>
          <a:xfrm>
            <a:off x="9927437" y="3206883"/>
            <a:ext cx="229847" cy="29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/>
              <a:t>…</a:t>
            </a:r>
            <a:endParaRPr kumimoji="1" lang="zh-CN" altLang="en-US" sz="2800" b="1" dirty="0"/>
          </a:p>
        </p:txBody>
      </p:sp>
      <p:sp>
        <p:nvSpPr>
          <p:cNvPr id="133" name="文本框 8">
            <a:extLst>
              <a:ext uri="{FF2B5EF4-FFF2-40B4-BE49-F238E27FC236}">
                <a16:creationId xmlns:a16="http://schemas.microsoft.com/office/drawing/2014/main" id="{40AE224A-DEDE-724A-9EDD-75F172F451BD}"/>
              </a:ext>
            </a:extLst>
          </p:cNvPr>
          <p:cNvSpPr txBox="1"/>
          <p:nvPr/>
        </p:nvSpPr>
        <p:spPr>
          <a:xfrm>
            <a:off x="6808094" y="2595527"/>
            <a:ext cx="782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sz="2000" b="1" dirty="0"/>
              <a:t>Flash</a:t>
            </a:r>
            <a:endParaRPr kumimoji="1" lang="zh-CN" altLang="en-US" sz="2000" b="1" dirty="0"/>
          </a:p>
        </p:txBody>
      </p:sp>
      <p:sp>
        <p:nvSpPr>
          <p:cNvPr id="14" name="右箭头 13">
            <a:extLst>
              <a:ext uri="{FF2B5EF4-FFF2-40B4-BE49-F238E27FC236}">
                <a16:creationId xmlns:a16="http://schemas.microsoft.com/office/drawing/2014/main" id="{6809207E-7191-C447-8A98-E185DC071F24}"/>
              </a:ext>
            </a:extLst>
          </p:cNvPr>
          <p:cNvSpPr/>
          <p:nvPr/>
        </p:nvSpPr>
        <p:spPr>
          <a:xfrm>
            <a:off x="5060515" y="3255785"/>
            <a:ext cx="1035485" cy="18317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文本框 133">
                <a:extLst>
                  <a:ext uri="{FF2B5EF4-FFF2-40B4-BE49-F238E27FC236}">
                    <a16:creationId xmlns:a16="http://schemas.microsoft.com/office/drawing/2014/main" id="{A69E3319-04C9-3A4F-B234-1267F8AC4534}"/>
                  </a:ext>
                </a:extLst>
              </p:cNvPr>
              <p:cNvSpPr txBox="1"/>
              <p:nvPr/>
            </p:nvSpPr>
            <p:spPr>
              <a:xfrm>
                <a:off x="1820112" y="4960366"/>
                <a:ext cx="7679731" cy="679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Applification-level write amplification</a:t>
                </a:r>
                <a:r>
                  <a:rPr kumimoji="1" lang="zh-CN" alt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𝟒𝟎𝟗𝟔</m:t>
                        </m:r>
                        <m:r>
                          <a:rPr kumimoji="1" lang="zh-CN" alt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bytes</m:t>
                        </m:r>
                      </m:num>
                      <m:den>
                        <m:r>
                          <a:rPr kumimoji="1" lang="en-US" altLang="zh-CN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kumimoji="1" lang="zh-CN" alt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bytes</m:t>
                        </m:r>
                      </m:den>
                    </m:f>
                    <m:r>
                      <a:rPr kumimoji="1" lang="zh-CN" alt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≈</m:t>
                    </m:r>
                    <m:r>
                      <a:rPr kumimoji="1" lang="en-US" altLang="zh-CN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𝟒𝟎</m:t>
                    </m:r>
                    <m:r>
                      <m:rPr>
                        <m:sty m:val="p"/>
                      </m:rPr>
                      <a:rPr kumimoji="1" lang="en-US" altLang="zh-CN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kumimoji="1" lang="zh-CN" altLang="en-US" sz="2400" b="1" dirty="0">
                    <a:solidFill>
                      <a:srgbClr val="7030A0"/>
                    </a:solidFill>
                  </a:rPr>
                  <a:t> </a:t>
                </a:r>
                <a:endParaRPr kumimoji="1" lang="en-US" altLang="zh-CN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4" name="文本框 133">
                <a:extLst>
                  <a:ext uri="{FF2B5EF4-FFF2-40B4-BE49-F238E27FC236}">
                    <a16:creationId xmlns:a16="http://schemas.microsoft.com/office/drawing/2014/main" id="{A69E3319-04C9-3A4F-B234-1267F8AC4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112" y="4960366"/>
                <a:ext cx="7679731" cy="679801"/>
              </a:xfrm>
              <a:prstGeom prst="rect">
                <a:avLst/>
              </a:prstGeom>
              <a:blipFill>
                <a:blip r:embed="rId3"/>
                <a:stretch>
                  <a:fillRect l="-826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文本框 94">
            <a:extLst>
              <a:ext uri="{FF2B5EF4-FFF2-40B4-BE49-F238E27FC236}">
                <a16:creationId xmlns:a16="http://schemas.microsoft.com/office/drawing/2014/main" id="{0E60B686-01FD-9046-982A-325DA7FB6580}"/>
              </a:ext>
            </a:extLst>
          </p:cNvPr>
          <p:cNvSpPr txBox="1"/>
          <p:nvPr/>
        </p:nvSpPr>
        <p:spPr>
          <a:xfrm>
            <a:off x="789329" y="1060834"/>
            <a:ext cx="258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defRPr>
            </a:lvl9pPr>
          </a:lstStyle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</a:rPr>
              <a:t>CacheLib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(Berg OSDI’20)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54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16036</TotalTime>
  <Words>3962</Words>
  <Application>Microsoft Macintosh PowerPoint</Application>
  <PresentationFormat>宽屏</PresentationFormat>
  <Paragraphs>602</Paragraphs>
  <Slides>40</Slides>
  <Notes>39</Notes>
  <HiddenSlides>2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8" baseType="lpstr">
      <vt:lpstr>等线</vt:lpstr>
      <vt:lpstr>微软雅黑</vt:lpstr>
      <vt:lpstr>PingFang SC</vt:lpstr>
      <vt:lpstr>Arial</vt:lpstr>
      <vt:lpstr>Cambria Math</vt:lpstr>
      <vt:lpstr>Gill Sans MT</vt:lpstr>
      <vt:lpstr>Times New Roman</vt:lpstr>
      <vt:lpstr>Office 主题​​</vt:lpstr>
      <vt:lpstr>PowerPoint 演示文稿</vt:lpstr>
      <vt:lpstr>Tiny objects are prevalent </vt:lpstr>
      <vt:lpstr>Caching at scale</vt:lpstr>
      <vt:lpstr>How to choose?</vt:lpstr>
      <vt:lpstr>Challenges in flash caching</vt:lpstr>
      <vt:lpstr>Log-structured Caches</vt:lpstr>
      <vt:lpstr>Problems in Log-structured</vt:lpstr>
      <vt:lpstr>Set-associative cache</vt:lpstr>
      <vt:lpstr>Set-associative cache</vt:lpstr>
      <vt:lpstr>Kangaroo Overview</vt:lpstr>
      <vt:lpstr>Kangaroo Lookup</vt:lpstr>
      <vt:lpstr>Kangaroo Insert</vt:lpstr>
      <vt:lpstr>KLog</vt:lpstr>
      <vt:lpstr>Klog-lookup</vt:lpstr>
      <vt:lpstr>Klog-insertion</vt:lpstr>
      <vt:lpstr>Reducing DRAM usage in KLog</vt:lpstr>
      <vt:lpstr>KLog → Kset</vt:lpstr>
      <vt:lpstr>KLog → Kset: threshold admission</vt:lpstr>
      <vt:lpstr>KLog → Kset : readmission</vt:lpstr>
      <vt:lpstr>Kset</vt:lpstr>
      <vt:lpstr>RRIP</vt:lpstr>
      <vt:lpstr>RRIParoo</vt:lpstr>
      <vt:lpstr>Reducing DRAM usage in KLog</vt:lpstr>
      <vt:lpstr>Evaluation Setup</vt:lpstr>
      <vt:lpstr>Evaluation Setup</vt:lpstr>
      <vt:lpstr>Evaluation Setup</vt:lpstr>
      <vt:lpstr>Evaluation Setup</vt:lpstr>
      <vt:lpstr>Main Result</vt:lpstr>
      <vt:lpstr>Main Result</vt:lpstr>
      <vt:lpstr>Main Result</vt:lpstr>
      <vt:lpstr>Changing Constraints</vt:lpstr>
      <vt:lpstr>Changing Constraints</vt:lpstr>
      <vt:lpstr>Changing Constraints</vt:lpstr>
      <vt:lpstr>Changing Constraints</vt:lpstr>
      <vt:lpstr>Parameter Sensitivity</vt:lpstr>
      <vt:lpstr>Parameter Sensitivity</vt:lpstr>
      <vt:lpstr>Production deployment test</vt:lpstr>
      <vt:lpstr>Production deployment test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20200918报告</dc:title>
  <dc:creator>周泉</dc:creator>
  <cp:lastModifiedBy>毕超</cp:lastModifiedBy>
  <cp:revision>710</cp:revision>
  <dcterms:created xsi:type="dcterms:W3CDTF">2020-09-17T23:09:22Z</dcterms:created>
  <dcterms:modified xsi:type="dcterms:W3CDTF">2021-11-16T07:32:52Z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