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64" r:id="rId4"/>
    <p:sldId id="263" r:id="rId5"/>
    <p:sldId id="265" r:id="rId6"/>
    <p:sldId id="259" r:id="rId7"/>
    <p:sldId id="266" r:id="rId8"/>
    <p:sldId id="267" r:id="rId9"/>
    <p:sldId id="260" r:id="rId10"/>
    <p:sldId id="268" r:id="rId11"/>
    <p:sldId id="269" r:id="rId12"/>
    <p:sldId id="270" r:id="rId13"/>
    <p:sldId id="271" r:id="rId14"/>
    <p:sldId id="272" r:id="rId15"/>
    <p:sldId id="273" r:id="rId16"/>
    <p:sldId id="261" r:id="rId17"/>
    <p:sldId id="274" r:id="rId18"/>
    <p:sldId id="275" r:id="rId19"/>
    <p:sldId id="262" r:id="rId20"/>
    <p:sldId id="279" r:id="rId21"/>
    <p:sldId id="280" r:id="rId22"/>
    <p:sldId id="277" r:id="rId23"/>
    <p:sldId id="278" r:id="rId2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B3B"/>
    <a:srgbClr val="F5F9FD"/>
    <a:srgbClr val="EAF2F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61" autoAdjust="0"/>
    <p:restoredTop sz="85236" autoAdjust="0"/>
  </p:normalViewPr>
  <p:slideViewPr>
    <p:cSldViewPr snapToGrid="0">
      <p:cViewPr varScale="1">
        <p:scale>
          <a:sx n="99" d="100"/>
          <a:sy n="99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A43CF-8190-41C5-9D40-B49ED6D8E402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84484-2B02-4A69-B6EB-8BE8EEE5FB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5301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TB</a:t>
            </a:r>
            <a:r>
              <a:rPr lang="zh-CN" altLang="en-US" dirty="0" smtClean="0"/>
              <a:t>甚至是</a:t>
            </a:r>
            <a:r>
              <a:rPr lang="en-US" altLang="zh-CN" dirty="0" smtClean="0"/>
              <a:t>PB</a:t>
            </a:r>
            <a:r>
              <a:rPr lang="zh-CN" altLang="en-US" dirty="0" smtClean="0"/>
              <a:t>级的数据量</a:t>
            </a:r>
            <a:endParaRPr lang="en-US" altLang="zh-CN" dirty="0" smtClean="0"/>
          </a:p>
          <a:p>
            <a:r>
              <a:rPr lang="zh-CN" altLang="en-US" dirty="0" smtClean="0"/>
              <a:t>欲在庞大的数据中获取有用信息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84484-2B02-4A69-B6EB-8BE8EEE5FB9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3309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How to get useful data in a reasonable amount of time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84484-2B02-4A69-B6EB-8BE8EEE5FB9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3845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想要统计大文件中单词出现的次数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84484-2B02-4A69-B6EB-8BE8EEE5FB9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1488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首先将</a:t>
            </a:r>
            <a:r>
              <a:rPr lang="en-US" altLang="zh-CN" dirty="0" smtClean="0"/>
              <a:t>input</a:t>
            </a:r>
            <a:r>
              <a:rPr lang="en-US" altLang="zh-CN" baseline="0" dirty="0" smtClean="0"/>
              <a:t> files</a:t>
            </a:r>
            <a:r>
              <a:rPr lang="zh-CN" altLang="en-US" baseline="0" dirty="0" smtClean="0"/>
              <a:t>分成</a:t>
            </a:r>
            <a:r>
              <a:rPr lang="en-US" altLang="zh-CN" baseline="0" dirty="0" smtClean="0"/>
              <a:t>M</a:t>
            </a:r>
            <a:r>
              <a:rPr lang="zh-CN" altLang="en-US" baseline="0" dirty="0" smtClean="0"/>
              <a:t>个块，每个</a:t>
            </a:r>
            <a:r>
              <a:rPr lang="en-US" altLang="zh-CN" baseline="0" dirty="0" smtClean="0"/>
              <a:t>16-64MB</a:t>
            </a:r>
            <a:r>
              <a:rPr lang="zh-CN" altLang="en-US" baseline="0" dirty="0" smtClean="0"/>
              <a:t>，然后将代码拷贝到集群中的机器上，</a:t>
            </a:r>
            <a:r>
              <a:rPr lang="en-US" altLang="zh-CN" baseline="0" dirty="0" smtClean="0"/>
              <a:t>master</a:t>
            </a:r>
            <a:r>
              <a:rPr lang="zh-CN" altLang="en-US" baseline="0" dirty="0" smtClean="0"/>
              <a:t>并非用户编写，用户只是提供需要的参数（</a:t>
            </a:r>
            <a:r>
              <a:rPr lang="en-US" altLang="zh-CN" baseline="0" dirty="0" smtClean="0"/>
              <a:t>M</a:t>
            </a:r>
            <a:r>
              <a:rPr lang="zh-CN" altLang="en-US" baseline="0" dirty="0" smtClean="0"/>
              <a:t>，机器数量，每个</a:t>
            </a:r>
            <a:r>
              <a:rPr lang="en-US" altLang="zh-CN" baseline="0" dirty="0" smtClean="0"/>
              <a:t>task</a:t>
            </a:r>
            <a:r>
              <a:rPr lang="zh-CN" altLang="en-US" baseline="0" dirty="0" smtClean="0"/>
              <a:t>占用内存量等）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除了</a:t>
            </a:r>
            <a:r>
              <a:rPr lang="en-US" altLang="zh-CN" baseline="0" dirty="0" smtClean="0"/>
              <a:t>master</a:t>
            </a:r>
            <a:r>
              <a:rPr lang="zh-CN" altLang="en-US" baseline="0" dirty="0" smtClean="0"/>
              <a:t>之外，将定义</a:t>
            </a:r>
            <a:r>
              <a:rPr lang="en-US" altLang="zh-CN" baseline="0" dirty="0" smtClean="0"/>
              <a:t>M</a:t>
            </a:r>
            <a:r>
              <a:rPr lang="zh-CN" altLang="en-US" baseline="0" dirty="0" smtClean="0"/>
              <a:t>个</a:t>
            </a:r>
            <a:r>
              <a:rPr lang="en-US" altLang="zh-CN" baseline="0" dirty="0" smtClean="0"/>
              <a:t>map task</a:t>
            </a:r>
            <a:r>
              <a:rPr lang="zh-CN" altLang="en-US" baseline="0" dirty="0" smtClean="0"/>
              <a:t>和</a:t>
            </a:r>
            <a:r>
              <a:rPr lang="en-US" altLang="zh-CN" baseline="0" dirty="0" smtClean="0"/>
              <a:t>R</a:t>
            </a:r>
            <a:r>
              <a:rPr lang="zh-CN" altLang="en-US" baseline="0" dirty="0" smtClean="0"/>
              <a:t>个</a:t>
            </a:r>
            <a:r>
              <a:rPr lang="en-US" altLang="zh-CN" baseline="0" dirty="0" smtClean="0"/>
              <a:t>reduce task</a:t>
            </a:r>
            <a:r>
              <a:rPr lang="zh-CN" altLang="en-US" baseline="0" dirty="0" smtClean="0"/>
              <a:t>，将由</a:t>
            </a:r>
            <a:r>
              <a:rPr lang="en-US" altLang="zh-CN" baseline="0" dirty="0" smtClean="0"/>
              <a:t>master</a:t>
            </a:r>
            <a:r>
              <a:rPr lang="zh-CN" altLang="en-US" baseline="0" dirty="0" smtClean="0"/>
              <a:t>将这些</a:t>
            </a:r>
            <a:r>
              <a:rPr lang="en-US" altLang="zh-CN" baseline="0" dirty="0" smtClean="0"/>
              <a:t>task</a:t>
            </a:r>
            <a:r>
              <a:rPr lang="zh-CN" altLang="en-US" baseline="0" dirty="0" smtClean="0"/>
              <a:t>分配到闲置的机器上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接受</a:t>
            </a:r>
            <a:r>
              <a:rPr lang="en-US" altLang="zh-CN" baseline="0" dirty="0" smtClean="0"/>
              <a:t>map task</a:t>
            </a:r>
            <a:r>
              <a:rPr lang="zh-CN" altLang="en-US" baseline="0" dirty="0" smtClean="0"/>
              <a:t>的</a:t>
            </a:r>
            <a:r>
              <a:rPr lang="en-US" altLang="zh-CN" baseline="0" dirty="0" smtClean="0"/>
              <a:t>worker</a:t>
            </a:r>
            <a:r>
              <a:rPr lang="zh-CN" altLang="en-US" baseline="0" dirty="0" smtClean="0"/>
              <a:t>将读取相应的</a:t>
            </a:r>
            <a:r>
              <a:rPr lang="en-US" altLang="zh-CN" baseline="0" dirty="0" smtClean="0"/>
              <a:t>split</a:t>
            </a:r>
            <a:r>
              <a:rPr lang="zh-CN" altLang="en-US" baseline="0" dirty="0" smtClean="0"/>
              <a:t>并解析成</a:t>
            </a:r>
            <a:r>
              <a:rPr lang="en-US" altLang="zh-CN" baseline="0" dirty="0" smtClean="0"/>
              <a:t>key/value</a:t>
            </a:r>
            <a:r>
              <a:rPr lang="zh-CN" altLang="en-US" baseline="0" dirty="0" smtClean="0"/>
              <a:t>后传送给</a:t>
            </a:r>
            <a:r>
              <a:rPr lang="en-US" altLang="zh-CN" baseline="0" dirty="0" smtClean="0"/>
              <a:t>map function</a:t>
            </a:r>
            <a:r>
              <a:rPr lang="zh-CN" altLang="en-US" baseline="0" dirty="0" smtClean="0"/>
              <a:t>，</a:t>
            </a:r>
            <a:r>
              <a:rPr lang="en-US" altLang="zh-CN" baseline="0" dirty="0" smtClean="0"/>
              <a:t>map function</a:t>
            </a:r>
            <a:r>
              <a:rPr lang="zh-CN" altLang="en-US" baseline="0" dirty="0" smtClean="0"/>
              <a:t>产生的</a:t>
            </a:r>
            <a:r>
              <a:rPr lang="en-US" altLang="zh-CN" baseline="0" dirty="0" smtClean="0"/>
              <a:t>intermediate key/value</a:t>
            </a:r>
            <a:r>
              <a:rPr lang="zh-CN" altLang="en-US" baseline="0" dirty="0" smtClean="0"/>
              <a:t>数据暂存在内存中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内存中的数据将周期性地被写到本地分成</a:t>
            </a:r>
            <a:r>
              <a:rPr lang="en-US" altLang="zh-CN" baseline="0" dirty="0" smtClean="0"/>
              <a:t>R</a:t>
            </a:r>
            <a:r>
              <a:rPr lang="zh-CN" altLang="en-US" baseline="0" dirty="0" smtClean="0"/>
              <a:t>个区域（</a:t>
            </a:r>
            <a:r>
              <a:rPr lang="en-US" altLang="zh-CN" baseline="0" dirty="0" smtClean="0"/>
              <a:t>R</a:t>
            </a:r>
            <a:r>
              <a:rPr lang="zh-CN" altLang="en-US" baseline="0" dirty="0" smtClean="0"/>
              <a:t>个临时文件），写完后</a:t>
            </a:r>
            <a:r>
              <a:rPr lang="en-US" altLang="zh-CN" baseline="0" dirty="0" smtClean="0"/>
              <a:t>worker</a:t>
            </a:r>
            <a:r>
              <a:rPr lang="zh-CN" altLang="en-US" baseline="0" dirty="0" smtClean="0"/>
              <a:t>将文件位置传送给</a:t>
            </a:r>
            <a:r>
              <a:rPr lang="en-US" altLang="zh-CN" baseline="0" dirty="0" smtClean="0"/>
              <a:t>master</a:t>
            </a:r>
          </a:p>
          <a:p>
            <a:pPr marL="228600" indent="-228600">
              <a:buAutoNum type="arabicPeriod"/>
            </a:pPr>
            <a:r>
              <a:rPr lang="en-US" altLang="zh-CN" baseline="0" dirty="0" smtClean="0"/>
              <a:t>Reduce</a:t>
            </a:r>
            <a:r>
              <a:rPr lang="zh-CN" altLang="en-US" baseline="0" dirty="0" smtClean="0"/>
              <a:t>接受到</a:t>
            </a:r>
            <a:r>
              <a:rPr lang="en-US" altLang="zh-CN" baseline="0" dirty="0" smtClean="0"/>
              <a:t>master</a:t>
            </a:r>
            <a:r>
              <a:rPr lang="zh-CN" altLang="en-US" baseline="0" dirty="0" smtClean="0"/>
              <a:t>来的信息后，使用</a:t>
            </a:r>
            <a:r>
              <a:rPr lang="en-US" altLang="zh-CN" baseline="0" dirty="0" smtClean="0"/>
              <a:t>RPC</a:t>
            </a:r>
            <a:r>
              <a:rPr lang="zh-CN" altLang="en-US" baseline="0" dirty="0" smtClean="0"/>
              <a:t>读取需要的数据，当一个</a:t>
            </a:r>
            <a:r>
              <a:rPr lang="en-US" altLang="zh-CN" baseline="0" dirty="0" smtClean="0"/>
              <a:t>reduce worker</a:t>
            </a:r>
            <a:r>
              <a:rPr lang="zh-CN" altLang="en-US" baseline="0" dirty="0" smtClean="0"/>
              <a:t>读到所有的</a:t>
            </a:r>
            <a:r>
              <a:rPr lang="en-US" altLang="zh-CN" baseline="0" dirty="0" smtClean="0"/>
              <a:t>partition</a:t>
            </a:r>
            <a:r>
              <a:rPr lang="zh-CN" altLang="en-US" baseline="0" dirty="0" smtClean="0"/>
              <a:t>后，根据</a:t>
            </a:r>
            <a:r>
              <a:rPr lang="en-US" altLang="zh-CN" baseline="0" dirty="0" smtClean="0"/>
              <a:t>key</a:t>
            </a:r>
            <a:r>
              <a:rPr lang="zh-CN" altLang="en-US" baseline="0" dirty="0" smtClean="0"/>
              <a:t>做排序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en-US" altLang="zh-CN" baseline="0" dirty="0" smtClean="0"/>
              <a:t>Reduce worker</a:t>
            </a:r>
            <a:r>
              <a:rPr lang="zh-CN" altLang="en-US" baseline="0" dirty="0" smtClean="0"/>
              <a:t>调用用户定义的</a:t>
            </a:r>
            <a:r>
              <a:rPr lang="en-US" altLang="zh-CN" baseline="0" dirty="0" smtClean="0"/>
              <a:t>reduce function</a:t>
            </a:r>
            <a:r>
              <a:rPr lang="zh-CN" altLang="en-US" baseline="0" dirty="0" smtClean="0"/>
              <a:t>，输入为排序好的</a:t>
            </a:r>
            <a:r>
              <a:rPr lang="en-US" altLang="zh-CN" baseline="0" dirty="0" smtClean="0"/>
              <a:t>intermediate key/value pairs</a:t>
            </a:r>
            <a:r>
              <a:rPr lang="zh-CN" altLang="en-US" baseline="0" dirty="0" smtClean="0"/>
              <a:t>，</a:t>
            </a:r>
            <a:r>
              <a:rPr lang="en-US" altLang="zh-CN" baseline="0" dirty="0" smtClean="0"/>
              <a:t>reduce worker</a:t>
            </a:r>
            <a:r>
              <a:rPr lang="zh-CN" altLang="en-US" baseline="0" dirty="0" smtClean="0"/>
              <a:t>做最后的输出，文件名由用户自定义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当所有的</a:t>
            </a:r>
            <a:r>
              <a:rPr lang="en-US" altLang="zh-CN" baseline="0" dirty="0" smtClean="0"/>
              <a:t>map reduce</a:t>
            </a:r>
            <a:r>
              <a:rPr lang="zh-CN" altLang="en-US" baseline="0" dirty="0" smtClean="0"/>
              <a:t>任务结束的时候，唤醒用户进程</a:t>
            </a:r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84484-2B02-4A69-B6EB-8BE8EEE5FB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77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Master</a:t>
            </a:r>
            <a:r>
              <a:rPr lang="zh-CN" altLang="en-US" dirty="0" smtClean="0"/>
              <a:t>管理</a:t>
            </a:r>
            <a:r>
              <a:rPr lang="en-US" altLang="zh-CN" dirty="0" smtClean="0"/>
              <a:t>task</a:t>
            </a:r>
            <a:r>
              <a:rPr lang="zh-CN" altLang="en-US" dirty="0" smtClean="0"/>
              <a:t>的状态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84484-2B02-4A69-B6EB-8BE8EEE5FB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9654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Master </a:t>
            </a:r>
            <a:r>
              <a:rPr lang="zh-CN" altLang="en-US" dirty="0" smtClean="0"/>
              <a:t>周期性地</a:t>
            </a:r>
            <a:r>
              <a:rPr lang="en-US" altLang="zh-CN" dirty="0" smtClean="0"/>
              <a:t>ping</a:t>
            </a:r>
            <a:r>
              <a:rPr lang="zh-CN" altLang="en-US" dirty="0" smtClean="0"/>
              <a:t>所有的</a:t>
            </a:r>
            <a:r>
              <a:rPr lang="en-US" altLang="zh-CN" dirty="0" smtClean="0"/>
              <a:t>worker</a:t>
            </a:r>
            <a:r>
              <a:rPr lang="zh-CN" altLang="en-US" dirty="0" smtClean="0"/>
              <a:t>，如果有一个</a:t>
            </a:r>
            <a:r>
              <a:rPr lang="en-US" altLang="zh-CN" dirty="0" smtClean="0"/>
              <a:t>worker</a:t>
            </a:r>
            <a:r>
              <a:rPr lang="zh-CN" altLang="en-US" dirty="0" smtClean="0"/>
              <a:t>故障了</a:t>
            </a:r>
            <a:r>
              <a:rPr lang="en-US" altLang="zh-CN" dirty="0" smtClean="0"/>
              <a:t>:</a:t>
            </a:r>
          </a:p>
          <a:p>
            <a:pPr marL="228600" indent="-228600">
              <a:buAutoNum type="arabicPeriod"/>
            </a:pPr>
            <a:r>
              <a:rPr lang="zh-CN" altLang="en-US" dirty="0" smtClean="0"/>
              <a:t>在该</a:t>
            </a:r>
            <a:r>
              <a:rPr lang="en-US" altLang="zh-CN" dirty="0" smtClean="0"/>
              <a:t>worker</a:t>
            </a:r>
            <a:r>
              <a:rPr lang="zh-CN" altLang="en-US" dirty="0" smtClean="0"/>
              <a:t>上</a:t>
            </a:r>
            <a:r>
              <a:rPr lang="en-US" altLang="zh-CN" dirty="0" smtClean="0"/>
              <a:t>completed, in-progress</a:t>
            </a:r>
            <a:r>
              <a:rPr lang="zh-CN" altLang="en-US" dirty="0" smtClean="0"/>
              <a:t>的</a:t>
            </a:r>
            <a:r>
              <a:rPr lang="en-US" altLang="zh-CN" dirty="0" smtClean="0"/>
              <a:t>map </a:t>
            </a:r>
            <a:r>
              <a:rPr lang="zh-CN" altLang="en-US" dirty="0" smtClean="0"/>
              <a:t>任务的状态，会被修改成</a:t>
            </a:r>
            <a:r>
              <a:rPr lang="en-US" altLang="zh-CN" dirty="0" err="1" smtClean="0"/>
              <a:t>idel</a:t>
            </a:r>
            <a:r>
              <a:rPr lang="en-US" altLang="zh-CN" dirty="0" smtClean="0"/>
              <a:t>,</a:t>
            </a:r>
            <a:r>
              <a:rPr lang="zh-CN" altLang="en-US" dirty="0" smtClean="0"/>
              <a:t>以便再做一次</a:t>
            </a:r>
            <a:endParaRPr lang="en-US" altLang="zh-CN" dirty="0" smtClean="0"/>
          </a:p>
          <a:p>
            <a:pPr marL="228600" indent="-228600">
              <a:buAutoNum type="arabicPeriod"/>
            </a:pPr>
            <a:r>
              <a:rPr lang="en-US" altLang="zh-CN" dirty="0" smtClean="0"/>
              <a:t>In-progress </a:t>
            </a:r>
            <a:r>
              <a:rPr lang="zh-CN" altLang="en-US" dirty="0" smtClean="0"/>
              <a:t>的</a:t>
            </a:r>
            <a:r>
              <a:rPr lang="en-US" altLang="zh-CN" dirty="0" smtClean="0"/>
              <a:t>reduce </a:t>
            </a:r>
            <a:r>
              <a:rPr lang="zh-CN" altLang="en-US" dirty="0" smtClean="0"/>
              <a:t>任务，也会被置为</a:t>
            </a:r>
            <a:r>
              <a:rPr lang="en-US" altLang="zh-CN" dirty="0" err="1" smtClean="0"/>
              <a:t>idel</a:t>
            </a:r>
            <a:r>
              <a:rPr lang="zh-CN" altLang="en-US" dirty="0" smtClean="0"/>
              <a:t>，再做一次</a:t>
            </a:r>
            <a:endParaRPr lang="en-US" altLang="zh-CN" dirty="0" smtClean="0"/>
          </a:p>
          <a:p>
            <a:pPr marL="228600" indent="-228600">
              <a:buAutoNum type="arabicPeriod"/>
            </a:pP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84484-2B02-4A69-B6EB-8BE8EEE5FB9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7763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同一个事务的操作记录在同一日志中</a:t>
            </a:r>
            <a:endParaRPr lang="en-US" altLang="zh-CN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相同颜色表示对同一个页的操作</a:t>
            </a:r>
            <a:endParaRPr lang="en-US" altLang="zh-CN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Undo: cheap parallel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Redo: map / reduce</a:t>
            </a:r>
          </a:p>
          <a:p>
            <a:endParaRPr lang="en-US" altLang="zh-CN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84484-2B02-4A69-B6EB-8BE8EEE5FB90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6627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同一个事务的操作记录在同一日志中</a:t>
            </a:r>
            <a:endParaRPr lang="en-US" altLang="zh-CN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相同颜色表示对同一个页的操作</a:t>
            </a:r>
            <a:endParaRPr lang="en-US" altLang="zh-CN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Undo: cheap parallel</a:t>
            </a:r>
          </a:p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Redo: map </a:t>
            </a:r>
            <a:r>
              <a:rPr lang="en-US" altLang="zh-CN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 reduce</a:t>
            </a:r>
            <a:endParaRPr lang="en-US" altLang="zh-CN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zh-CN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84484-2B02-4A69-B6EB-8BE8EEE5FB90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755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defRPr>
            </a:lvl1pPr>
          </a:lstStyle>
          <a:p>
            <a:r>
              <a:rPr lang="en-US" altLang="zh-CN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4742088"/>
            <a:ext cx="6858000" cy="1655762"/>
          </a:xfrm>
        </p:spPr>
        <p:txBody>
          <a:bodyPr/>
          <a:lstStyle>
            <a:lvl1pPr marL="0" indent="0" algn="r">
              <a:buNone/>
              <a:defRPr sz="28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dirty="0" smtClean="0"/>
              <a:t>name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166-95F0-446D-A3C0-20358A43123F}" type="datetimeFigureOut">
              <a:rPr lang="zh-CN" altLang="en-US" smtClean="0"/>
              <a:t>2018/3/29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536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166-95F0-446D-A3C0-20358A43123F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7CCC-30D7-4202-873B-4C1368D71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249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166-95F0-446D-A3C0-20358A43123F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7CCC-30D7-4202-873B-4C1368D71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008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851"/>
            <a:ext cx="78867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defRPr>
            </a:lvl1pPr>
          </a:lstStyle>
          <a:p>
            <a:r>
              <a:rPr lang="en-US" altLang="zh-CN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499051"/>
            <a:ext cx="7886700" cy="4648655"/>
          </a:xfrm>
        </p:spPr>
        <p:txBody>
          <a:bodyPr/>
          <a:lstStyle>
            <a:lvl1pPr marL="172800" indent="-244800"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  <a:defRPr sz="3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532800" indent="-244800">
              <a:buClr>
                <a:schemeClr val="accent1">
                  <a:lumMod val="75000"/>
                </a:schemeClr>
              </a:buClr>
              <a:buFont typeface="Calibri" panose="020F0502020204030204" pitchFamily="34" charset="0"/>
              <a:buChar char="‐"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892800" indent="-244800"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252800" indent="-244800">
              <a:buClr>
                <a:schemeClr val="accent1">
                  <a:lumMod val="75000"/>
                </a:schemeClr>
              </a:buClr>
              <a:buFont typeface="Calibri" panose="020F0502020204030204" pitchFamily="34" charset="0"/>
              <a:buChar char="▪"/>
              <a:defRPr sz="2400" baseline="0">
                <a:latin typeface="+mn-lt"/>
              </a:defRPr>
            </a:lvl4pPr>
          </a:lstStyle>
          <a:p>
            <a:pPr lvl="0"/>
            <a:r>
              <a:rPr lang="en-US" altLang="zh-CN" dirty="0" smtClean="0"/>
              <a:t>Level 1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Level 2</a:t>
            </a:r>
            <a:endParaRPr lang="zh-CN" altLang="en-US" dirty="0" smtClean="0"/>
          </a:p>
          <a:p>
            <a:pPr lvl="2"/>
            <a:r>
              <a:rPr lang="en-US" altLang="zh-CN" dirty="0" smtClean="0"/>
              <a:t>Level 3</a:t>
            </a:r>
            <a:endParaRPr lang="zh-CN" altLang="en-US" dirty="0" smtClean="0"/>
          </a:p>
          <a:p>
            <a:pPr lvl="3"/>
            <a:r>
              <a:rPr lang="en-US" altLang="zh-CN" dirty="0" smtClean="0"/>
              <a:t>Level 4</a:t>
            </a:r>
            <a:endParaRPr lang="zh-CN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166-95F0-446D-A3C0-20358A43123F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7CCC-30D7-4202-873B-4C1368D71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8907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166-95F0-446D-A3C0-20358A43123F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7CCC-30D7-4202-873B-4C1368D71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447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166-95F0-446D-A3C0-20358A43123F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7CCC-30D7-4202-873B-4C1368D71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0704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166-95F0-446D-A3C0-20358A43123F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7CCC-30D7-4202-873B-4C1368D71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172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166-95F0-446D-A3C0-20358A43123F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7CCC-30D7-4202-873B-4C1368D71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3310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166-95F0-446D-A3C0-20358A43123F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7CCC-30D7-4202-873B-4C1368D71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948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166-95F0-446D-A3C0-20358A43123F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7CCC-30D7-4202-873B-4C1368D71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724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4166-95F0-446D-A3C0-20358A43123F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7CCC-30D7-4202-873B-4C1368D71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979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F6F2A-3039-4F7C-9F2E-04D4F0DA94D7}" type="datetime1">
              <a:rPr lang="en-US" altLang="zh-CN" smtClean="0"/>
              <a:t>3/29/2018</a:t>
            </a:fld>
            <a:endParaRPr lang="en-US" altLang="zh-CN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59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 err="1" smtClean="0"/>
              <a:t>MapReduce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2800" dirty="0" smtClean="0"/>
              <a:t>Simplified </a:t>
            </a:r>
            <a:r>
              <a:rPr lang="en-US" altLang="zh-CN" sz="2800" dirty="0"/>
              <a:t>D</a:t>
            </a:r>
            <a:r>
              <a:rPr lang="en-US" altLang="zh-CN" sz="2800" dirty="0" smtClean="0"/>
              <a:t>ata Processing on Large Cluster</a:t>
            </a:r>
            <a:endParaRPr lang="zh-CN" altLang="en-US" sz="2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Youhui Bai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944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Execution overview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482" y="1205421"/>
            <a:ext cx="7249035" cy="5517826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847023" y="3445844"/>
            <a:ext cx="1193533" cy="2521819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7103443" y="3445844"/>
            <a:ext cx="1193533" cy="2521819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6290709" y="1474537"/>
            <a:ext cx="2384057" cy="1638785"/>
          </a:xfrm>
        </p:spPr>
        <p:txBody>
          <a:bodyPr>
            <a:noAutofit/>
          </a:bodyPr>
          <a:lstStyle/>
          <a:p>
            <a:r>
              <a:rPr lang="en-US" altLang="zh-CN" sz="2400" dirty="0" smtClean="0"/>
              <a:t>M: 200000</a:t>
            </a:r>
          </a:p>
          <a:p>
            <a:r>
              <a:rPr lang="en-US" altLang="zh-CN" sz="2400" dirty="0" smtClean="0"/>
              <a:t>R: 5000</a:t>
            </a:r>
          </a:p>
          <a:p>
            <a:r>
              <a:rPr lang="en-US" altLang="zh-CN" sz="2400" dirty="0" smtClean="0"/>
              <a:t>Machine: 2000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9814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Master data structure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For each map and reduce task</a:t>
            </a:r>
          </a:p>
          <a:p>
            <a:pPr lvl="1"/>
            <a:r>
              <a:rPr lang="en-US" altLang="zh-CN" dirty="0" smtClean="0"/>
              <a:t>Idle, in-progress, completed</a:t>
            </a:r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1626669" y="3848718"/>
            <a:ext cx="1318662" cy="98177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Map 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3912669" y="3848718"/>
            <a:ext cx="1318662" cy="98177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master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6214009" y="3848718"/>
            <a:ext cx="1318662" cy="98177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reduce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10" name="直接箭头连接符 9"/>
          <p:cNvCxnSpPr>
            <a:stCxn id="4" idx="6"/>
            <a:endCxn id="7" idx="2"/>
          </p:cNvCxnSpPr>
          <p:nvPr/>
        </p:nvCxnSpPr>
        <p:spPr>
          <a:xfrm>
            <a:off x="2945331" y="4339607"/>
            <a:ext cx="967338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5231331" y="4338220"/>
            <a:ext cx="967338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1652108" y="4893574"/>
            <a:ext cx="1267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Completed 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255382" y="4893574"/>
            <a:ext cx="1235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In-progress</a:t>
            </a:r>
            <a:endParaRPr lang="zh-CN" altLang="en-US" dirty="0"/>
          </a:p>
        </p:txBody>
      </p:sp>
      <p:grpSp>
        <p:nvGrpSpPr>
          <p:cNvPr id="16" name="组合 15"/>
          <p:cNvGrpSpPr/>
          <p:nvPr/>
        </p:nvGrpSpPr>
        <p:grpSpPr>
          <a:xfrm>
            <a:off x="2594541" y="3566707"/>
            <a:ext cx="1035027" cy="771513"/>
            <a:chOff x="2594541" y="4019095"/>
            <a:chExt cx="1035027" cy="771513"/>
          </a:xfrm>
        </p:grpSpPr>
        <p:sp>
          <p:nvSpPr>
            <p:cNvPr id="12" name="矩形 11"/>
            <p:cNvSpPr/>
            <p:nvPr/>
          </p:nvSpPr>
          <p:spPr>
            <a:xfrm>
              <a:off x="2945331" y="4398745"/>
              <a:ext cx="308008" cy="39186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2594541" y="4019095"/>
              <a:ext cx="10350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Location 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0046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11111E-6 L 0.32291 -0.002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46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Fault tolerance</a:t>
            </a:r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3912669" y="1478414"/>
            <a:ext cx="1318662" cy="98177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master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1751798" y="3683988"/>
            <a:ext cx="1135781" cy="53901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Worker 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3253339" y="3683988"/>
            <a:ext cx="1135781" cy="53901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Worker 2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4759692" y="3683989"/>
            <a:ext cx="1135781" cy="53901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Worker 3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6256421" y="3683988"/>
            <a:ext cx="1135781" cy="53901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Worker n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10" name="直接箭头连接符 9"/>
          <p:cNvCxnSpPr>
            <a:stCxn id="4" idx="3"/>
            <a:endCxn id="5" idx="0"/>
          </p:cNvCxnSpPr>
          <p:nvPr/>
        </p:nvCxnSpPr>
        <p:spPr>
          <a:xfrm flipH="1">
            <a:off x="2319689" y="2316413"/>
            <a:ext cx="1786094" cy="1367575"/>
          </a:xfrm>
          <a:prstGeom prst="straightConnector1">
            <a:avLst/>
          </a:prstGeom>
          <a:ln w="15875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stCxn id="4" idx="4"/>
            <a:endCxn id="6" idx="0"/>
          </p:cNvCxnSpPr>
          <p:nvPr/>
        </p:nvCxnSpPr>
        <p:spPr>
          <a:xfrm flipH="1">
            <a:off x="3821230" y="2460191"/>
            <a:ext cx="750770" cy="1223797"/>
          </a:xfrm>
          <a:prstGeom prst="straightConnector1">
            <a:avLst/>
          </a:prstGeom>
          <a:ln w="15875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>
            <a:stCxn id="4" idx="4"/>
            <a:endCxn id="7" idx="0"/>
          </p:cNvCxnSpPr>
          <p:nvPr/>
        </p:nvCxnSpPr>
        <p:spPr>
          <a:xfrm>
            <a:off x="4572000" y="2460191"/>
            <a:ext cx="755583" cy="1223798"/>
          </a:xfrm>
          <a:prstGeom prst="straightConnector1">
            <a:avLst/>
          </a:prstGeom>
          <a:ln w="15875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>
            <a:stCxn id="4" idx="5"/>
            <a:endCxn id="8" idx="0"/>
          </p:cNvCxnSpPr>
          <p:nvPr/>
        </p:nvCxnSpPr>
        <p:spPr>
          <a:xfrm>
            <a:off x="5038217" y="2316413"/>
            <a:ext cx="1786095" cy="1367575"/>
          </a:xfrm>
          <a:prstGeom prst="straightConnector1">
            <a:avLst/>
          </a:prstGeom>
          <a:ln w="15875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乘号 19"/>
          <p:cNvSpPr/>
          <p:nvPr/>
        </p:nvSpPr>
        <p:spPr>
          <a:xfrm>
            <a:off x="2887579" y="2655080"/>
            <a:ext cx="664143" cy="70264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1" name="内容占位符 2"/>
          <p:cNvSpPr>
            <a:spLocks noGrp="1"/>
          </p:cNvSpPr>
          <p:nvPr>
            <p:ph idx="1"/>
          </p:nvPr>
        </p:nvSpPr>
        <p:spPr>
          <a:xfrm>
            <a:off x="628650" y="4521391"/>
            <a:ext cx="6359291" cy="1645923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Completed map task </a:t>
            </a:r>
            <a:r>
              <a:rPr lang="en-US" altLang="zh-CN" sz="2800" dirty="0" smtClean="0">
                <a:sym typeface="Wingdings" panose="05000000000000000000" pitchFamily="2" charset="2"/>
              </a:rPr>
              <a:t> idle</a:t>
            </a:r>
          </a:p>
          <a:p>
            <a:r>
              <a:rPr lang="en-US" altLang="zh-CN" sz="2800" dirty="0" smtClean="0"/>
              <a:t>In-progress map task </a:t>
            </a:r>
            <a:r>
              <a:rPr lang="en-US" altLang="zh-CN" sz="2800" dirty="0" smtClean="0">
                <a:sym typeface="Wingdings" panose="05000000000000000000" pitchFamily="2" charset="2"/>
              </a:rPr>
              <a:t> idle</a:t>
            </a:r>
          </a:p>
          <a:p>
            <a:r>
              <a:rPr lang="en-US" altLang="zh-CN" sz="2800" dirty="0" smtClean="0"/>
              <a:t>In-progress reduce task </a:t>
            </a:r>
            <a:r>
              <a:rPr lang="en-US" altLang="zh-CN" sz="2800" dirty="0" smtClean="0">
                <a:sym typeface="Wingdings" panose="05000000000000000000" pitchFamily="2" charset="2"/>
              </a:rPr>
              <a:t> idle</a:t>
            </a:r>
            <a:endParaRPr lang="zh-CN" altLang="en-US" sz="2800" dirty="0"/>
          </a:p>
        </p:txBody>
      </p:sp>
      <p:sp>
        <p:nvSpPr>
          <p:cNvPr id="22" name="矩形 21"/>
          <p:cNvSpPr/>
          <p:nvPr/>
        </p:nvSpPr>
        <p:spPr>
          <a:xfrm>
            <a:off x="2517007" y="3953495"/>
            <a:ext cx="308008" cy="391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1399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1111E-6 L 0.16458 0.00695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29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build="p"/>
      <p:bldP spid="22" grpId="0" animBg="1"/>
      <p:bldP spid="2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Locality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4430435"/>
            <a:ext cx="7886700" cy="2239872"/>
          </a:xfrm>
        </p:spPr>
        <p:txBody>
          <a:bodyPr/>
          <a:lstStyle/>
          <a:p>
            <a:r>
              <a:rPr lang="en-US" altLang="zh-CN" dirty="0" smtClean="0"/>
              <a:t>Map task read </a:t>
            </a:r>
            <a:r>
              <a:rPr lang="en-US" altLang="zh-CN" dirty="0" err="1" smtClean="0"/>
              <a:t>splited</a:t>
            </a:r>
            <a:r>
              <a:rPr lang="en-US" altLang="zh-CN" dirty="0" smtClean="0"/>
              <a:t> data</a:t>
            </a:r>
          </a:p>
          <a:p>
            <a:pPr lvl="1"/>
            <a:r>
              <a:rPr lang="en-US" altLang="zh-CN" dirty="0" smtClean="0"/>
              <a:t>From GFS, but located on the machine</a:t>
            </a:r>
          </a:p>
          <a:p>
            <a:r>
              <a:rPr lang="en-US" altLang="zh-CN" dirty="0" smtClean="0"/>
              <a:t>Reduce task read intermediate data</a:t>
            </a:r>
            <a:endParaRPr lang="zh-CN" altLang="en-US" dirty="0"/>
          </a:p>
        </p:txBody>
      </p:sp>
      <p:sp>
        <p:nvSpPr>
          <p:cNvPr id="4" name="圆角矩形 3"/>
          <p:cNvSpPr/>
          <p:nvPr/>
        </p:nvSpPr>
        <p:spPr>
          <a:xfrm>
            <a:off x="3166714" y="1903310"/>
            <a:ext cx="1010653" cy="53901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Worker 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3166713" y="2699717"/>
            <a:ext cx="1010653" cy="53901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Worker 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3166713" y="3496124"/>
            <a:ext cx="1010653" cy="53901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Worker 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617047" y="1932185"/>
            <a:ext cx="885524" cy="41637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 smtClean="0"/>
              <a:t>split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1617047" y="2348560"/>
            <a:ext cx="885524" cy="41637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 smtClean="0"/>
              <a:t>split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1617047" y="2764935"/>
            <a:ext cx="885524" cy="41637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 smtClean="0"/>
              <a:t>split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617047" y="3181310"/>
            <a:ext cx="885524" cy="41637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 smtClean="0"/>
              <a:t>split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1617047" y="3597685"/>
            <a:ext cx="885524" cy="41637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 smtClean="0"/>
              <a:t>split</a:t>
            </a:r>
            <a:endParaRPr lang="zh-CN" altLang="en-US" dirty="0"/>
          </a:p>
        </p:txBody>
      </p:sp>
      <p:sp>
        <p:nvSpPr>
          <p:cNvPr id="12" name="右箭头 11"/>
          <p:cNvSpPr/>
          <p:nvPr/>
        </p:nvSpPr>
        <p:spPr>
          <a:xfrm>
            <a:off x="2584385" y="2807919"/>
            <a:ext cx="500513" cy="322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右箭头 12"/>
          <p:cNvSpPr/>
          <p:nvPr/>
        </p:nvSpPr>
        <p:spPr>
          <a:xfrm>
            <a:off x="4259181" y="2807919"/>
            <a:ext cx="500513" cy="322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4976264" y="1932186"/>
            <a:ext cx="885524" cy="262372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 smtClean="0"/>
              <a:t>Inter d</a:t>
            </a:r>
            <a:endParaRPr lang="zh-CN" altLang="en-US" dirty="0"/>
          </a:p>
        </p:txBody>
      </p:sp>
      <p:sp>
        <p:nvSpPr>
          <p:cNvPr id="20" name="矩形 19"/>
          <p:cNvSpPr/>
          <p:nvPr/>
        </p:nvSpPr>
        <p:spPr>
          <a:xfrm>
            <a:off x="4976264" y="2198124"/>
            <a:ext cx="885524" cy="262372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 smtClean="0"/>
              <a:t>Inter d</a:t>
            </a:r>
            <a:endParaRPr lang="zh-CN" altLang="en-US" dirty="0"/>
          </a:p>
        </p:txBody>
      </p:sp>
      <p:sp>
        <p:nvSpPr>
          <p:cNvPr id="21" name="矩形 20"/>
          <p:cNvSpPr/>
          <p:nvPr/>
        </p:nvSpPr>
        <p:spPr>
          <a:xfrm>
            <a:off x="4976264" y="2733405"/>
            <a:ext cx="885524" cy="262372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 smtClean="0"/>
              <a:t>Inter d</a:t>
            </a:r>
            <a:endParaRPr lang="zh-CN" altLang="en-US" dirty="0"/>
          </a:p>
        </p:txBody>
      </p:sp>
      <p:sp>
        <p:nvSpPr>
          <p:cNvPr id="22" name="矩形 21"/>
          <p:cNvSpPr/>
          <p:nvPr/>
        </p:nvSpPr>
        <p:spPr>
          <a:xfrm>
            <a:off x="4976264" y="2999343"/>
            <a:ext cx="885524" cy="262372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 smtClean="0"/>
              <a:t>Inter d</a:t>
            </a:r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4976264" y="3538027"/>
            <a:ext cx="885524" cy="262372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 smtClean="0"/>
              <a:t>Inter d</a:t>
            </a:r>
            <a:endParaRPr lang="zh-CN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4976264" y="3803965"/>
            <a:ext cx="885524" cy="262372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 smtClean="0"/>
              <a:t>Inter d</a:t>
            </a:r>
            <a:endParaRPr lang="zh-CN" altLang="en-US" dirty="0"/>
          </a:p>
        </p:txBody>
      </p:sp>
      <p:sp>
        <p:nvSpPr>
          <p:cNvPr id="25" name="圆角矩形 24"/>
          <p:cNvSpPr/>
          <p:nvPr/>
        </p:nvSpPr>
        <p:spPr>
          <a:xfrm>
            <a:off x="6651059" y="2325577"/>
            <a:ext cx="1010653" cy="53901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Worker 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6" name="圆角矩形 25"/>
          <p:cNvSpPr/>
          <p:nvPr/>
        </p:nvSpPr>
        <p:spPr>
          <a:xfrm>
            <a:off x="6651059" y="3058671"/>
            <a:ext cx="1010653" cy="53901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Worker 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7" name="右箭头 26"/>
          <p:cNvSpPr/>
          <p:nvPr/>
        </p:nvSpPr>
        <p:spPr>
          <a:xfrm>
            <a:off x="6006167" y="2807919"/>
            <a:ext cx="500513" cy="322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970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Backup tasks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5966" y="4679755"/>
            <a:ext cx="7886700" cy="1557415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When a </a:t>
            </a:r>
            <a:r>
              <a:rPr lang="en-US" altLang="zh-CN" sz="2400" dirty="0" err="1" smtClean="0"/>
              <a:t>MapReduce</a:t>
            </a:r>
            <a:r>
              <a:rPr lang="en-US" altLang="zh-CN" sz="2400" dirty="0" smtClean="0"/>
              <a:t> operation is close to completion </a:t>
            </a:r>
          </a:p>
          <a:p>
            <a:pPr lvl="1"/>
            <a:r>
              <a:rPr lang="en-US" altLang="zh-CN" sz="1800" dirty="0" smtClean="0"/>
              <a:t>Master schedules backup execution of in-progress tasks</a:t>
            </a:r>
          </a:p>
          <a:p>
            <a:pPr lvl="1"/>
            <a:r>
              <a:rPr lang="en-US" altLang="zh-CN" sz="1800" dirty="0" smtClean="0"/>
              <a:t>The task is marked as completed either the primary or the backup execution complete</a:t>
            </a:r>
            <a:endParaRPr lang="zh-CN" altLang="en-US" sz="1800" dirty="0"/>
          </a:p>
        </p:txBody>
      </p:sp>
      <p:sp>
        <p:nvSpPr>
          <p:cNvPr id="4" name="椭圆 3"/>
          <p:cNvSpPr/>
          <p:nvPr/>
        </p:nvSpPr>
        <p:spPr>
          <a:xfrm>
            <a:off x="3922293" y="1317562"/>
            <a:ext cx="1318662" cy="98177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master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1761422" y="3523136"/>
            <a:ext cx="1135781" cy="53901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Worker 1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3262963" y="3523136"/>
            <a:ext cx="1135781" cy="53901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Worker 2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4769316" y="3523137"/>
            <a:ext cx="1135781" cy="53901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Worker 3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6266045" y="3523136"/>
            <a:ext cx="1135781" cy="53901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</a:rPr>
              <a:t>Worker n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9" name="直接箭头连接符 8"/>
          <p:cNvCxnSpPr>
            <a:stCxn id="4" idx="3"/>
            <a:endCxn id="5" idx="0"/>
          </p:cNvCxnSpPr>
          <p:nvPr/>
        </p:nvCxnSpPr>
        <p:spPr>
          <a:xfrm flipH="1">
            <a:off x="2329313" y="2155561"/>
            <a:ext cx="1786094" cy="1367575"/>
          </a:xfrm>
          <a:prstGeom prst="straightConnector1">
            <a:avLst/>
          </a:prstGeom>
          <a:ln w="15875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>
            <a:stCxn id="4" idx="4"/>
            <a:endCxn id="6" idx="0"/>
          </p:cNvCxnSpPr>
          <p:nvPr/>
        </p:nvCxnSpPr>
        <p:spPr>
          <a:xfrm flipH="1">
            <a:off x="3830854" y="2299339"/>
            <a:ext cx="750770" cy="1223797"/>
          </a:xfrm>
          <a:prstGeom prst="straightConnector1">
            <a:avLst/>
          </a:prstGeom>
          <a:ln w="15875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stCxn id="4" idx="4"/>
            <a:endCxn id="7" idx="0"/>
          </p:cNvCxnSpPr>
          <p:nvPr/>
        </p:nvCxnSpPr>
        <p:spPr>
          <a:xfrm>
            <a:off x="4581624" y="2299339"/>
            <a:ext cx="755583" cy="1223798"/>
          </a:xfrm>
          <a:prstGeom prst="straightConnector1">
            <a:avLst/>
          </a:prstGeom>
          <a:ln w="15875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>
            <a:stCxn id="4" idx="5"/>
            <a:endCxn id="8" idx="0"/>
          </p:cNvCxnSpPr>
          <p:nvPr/>
        </p:nvCxnSpPr>
        <p:spPr>
          <a:xfrm>
            <a:off x="5047841" y="2155561"/>
            <a:ext cx="1786095" cy="1367575"/>
          </a:xfrm>
          <a:prstGeom prst="straightConnector1">
            <a:avLst/>
          </a:prstGeom>
          <a:ln w="15875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2395728" y="2654683"/>
            <a:ext cx="767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RTT=1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3492332" y="2650358"/>
            <a:ext cx="767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RTT=1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4959415" y="2650358"/>
            <a:ext cx="767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RTT=1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6193086" y="2650358"/>
            <a:ext cx="884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RTT=10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6332227" y="4186287"/>
            <a:ext cx="1003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straggler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543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Refinements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User-specified partitioning functions</a:t>
            </a:r>
          </a:p>
          <a:p>
            <a:r>
              <a:rPr lang="en-US" altLang="zh-CN" sz="3200" dirty="0" smtClean="0"/>
              <a:t>Ordering guarantee </a:t>
            </a:r>
          </a:p>
          <a:p>
            <a:r>
              <a:rPr lang="en-US" altLang="zh-CN" sz="3200" dirty="0" smtClean="0"/>
              <a:t>User-specified combiner functions</a:t>
            </a:r>
          </a:p>
          <a:p>
            <a:r>
              <a:rPr lang="en-US" altLang="zh-CN" sz="3200" dirty="0" smtClean="0"/>
              <a:t>Custom input and output types</a:t>
            </a:r>
          </a:p>
          <a:p>
            <a:r>
              <a:rPr lang="en-US" altLang="zh-CN" sz="3200" dirty="0" smtClean="0"/>
              <a:t>A mode for execution on single machine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66107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Motivation </a:t>
            </a:r>
          </a:p>
          <a:p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Introduction </a:t>
            </a:r>
          </a:p>
          <a:p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Implementation</a:t>
            </a:r>
          </a:p>
          <a:p>
            <a:r>
              <a:rPr lang="en-US" altLang="zh-CN" dirty="0" smtClean="0"/>
              <a:t>Evaluation </a:t>
            </a:r>
          </a:p>
          <a:p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Experience </a:t>
            </a:r>
            <a:endParaRPr lang="zh-CN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35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Experiment setup</a:t>
            </a:r>
          </a:p>
          <a:p>
            <a:pPr lvl="1"/>
            <a:r>
              <a:rPr lang="en-US" altLang="zh-CN" dirty="0" smtClean="0"/>
              <a:t>1800 machines </a:t>
            </a:r>
          </a:p>
          <a:p>
            <a:pPr lvl="1"/>
            <a:r>
              <a:rPr lang="en-US" altLang="zh-CN" dirty="0" smtClean="0"/>
              <a:t>Two 2 GHz Intel Xeon processors/machine</a:t>
            </a:r>
          </a:p>
          <a:p>
            <a:pPr lvl="1"/>
            <a:r>
              <a:rPr lang="en-US" altLang="zh-CN" dirty="0" smtClean="0"/>
              <a:t>4 GB memory </a:t>
            </a:r>
          </a:p>
          <a:p>
            <a:pPr lvl="1"/>
            <a:r>
              <a:rPr lang="en-US" altLang="zh-CN" dirty="0" smtClean="0"/>
              <a:t>Two 160 GB IDE disks</a:t>
            </a:r>
          </a:p>
          <a:p>
            <a:pPr lvl="1"/>
            <a:r>
              <a:rPr lang="en-US" altLang="zh-CN" dirty="0" smtClean="0"/>
              <a:t>A gigabyte Ethernet link</a:t>
            </a:r>
          </a:p>
          <a:p>
            <a:pPr lvl="1"/>
            <a:r>
              <a:rPr lang="en-US" altLang="zh-CN" dirty="0" smtClean="0"/>
              <a:t>Two level tree-shaped switched network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1052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Sort 1 TB data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499052"/>
            <a:ext cx="7886700" cy="599256"/>
          </a:xfrm>
        </p:spPr>
        <p:txBody>
          <a:bodyPr>
            <a:normAutofit fontScale="92500"/>
          </a:bodyPr>
          <a:lstStyle/>
          <a:p>
            <a:r>
              <a:rPr lang="en-US" altLang="zh-CN" dirty="0" smtClean="0"/>
              <a:t>M = 15000, R = 4000, machines = 1800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445" y="2030931"/>
            <a:ext cx="4261001" cy="211755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214" y="2157528"/>
            <a:ext cx="3872136" cy="186436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445" y="4348745"/>
            <a:ext cx="4027328" cy="2220498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974206" y="4726005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Done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7084194" y="2521819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Done</a:t>
            </a:r>
            <a:endParaRPr lang="zh-CN" altLang="en-US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4999393" y="4726005"/>
            <a:ext cx="3515957" cy="23176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2800" indent="-2448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  <a:defRPr sz="3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532800" indent="-244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Calibri" panose="020F0502020204030204" pitchFamily="34" charset="0"/>
              <a:buChar char="‐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892800" indent="-244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252800" indent="-244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Calibri" panose="020F0502020204030204" pitchFamily="34" charset="0"/>
              <a:buChar char="▪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dirty="0" smtClean="0">
                <a:solidFill>
                  <a:srgbClr val="FF0000"/>
                </a:solidFill>
              </a:rPr>
              <a:t>891 seconds</a:t>
            </a:r>
          </a:p>
          <a:p>
            <a:r>
              <a:rPr lang="en-US" altLang="zh-CN" sz="2400" dirty="0" smtClean="0">
                <a:solidFill>
                  <a:srgbClr val="FF0000"/>
                </a:solidFill>
              </a:rPr>
              <a:t>1057 seconds for </a:t>
            </a:r>
            <a:r>
              <a:rPr lang="en-US" altLang="zh-CN" sz="2400" dirty="0" err="1" smtClean="0">
                <a:solidFill>
                  <a:srgbClr val="FF0000"/>
                </a:solidFill>
              </a:rPr>
              <a:t>TeraSort</a:t>
            </a:r>
            <a:r>
              <a:rPr lang="en-US" altLang="zh-CN" sz="2400" dirty="0" smtClean="0">
                <a:solidFill>
                  <a:srgbClr val="FF0000"/>
                </a:solidFill>
              </a:rPr>
              <a:t> benchmark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pPr lvl="1"/>
            <a:endParaRPr lang="en-US" altLang="zh-CN" sz="1400" dirty="0" smtClean="0"/>
          </a:p>
        </p:txBody>
      </p:sp>
    </p:spTree>
    <p:extLst>
      <p:ext uri="{BB962C8B-B14F-4D97-AF65-F5344CB8AC3E}">
        <p14:creationId xmlns:p14="http://schemas.microsoft.com/office/powerpoint/2010/main" val="144461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Motivation </a:t>
            </a:r>
          </a:p>
          <a:p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Introduction </a:t>
            </a:r>
          </a:p>
          <a:p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Implementation</a:t>
            </a:r>
          </a:p>
          <a:p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Evaluation </a:t>
            </a:r>
          </a:p>
          <a:p>
            <a:r>
              <a:rPr lang="en-US" altLang="zh-CN" dirty="0" smtClean="0"/>
              <a:t>Experience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5985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Motivation </a:t>
            </a:r>
          </a:p>
          <a:p>
            <a:r>
              <a:rPr lang="en-US" altLang="zh-CN" dirty="0"/>
              <a:t>I</a:t>
            </a:r>
            <a:r>
              <a:rPr lang="en-US" altLang="zh-CN" dirty="0" smtClean="0"/>
              <a:t>ntroduction  </a:t>
            </a:r>
          </a:p>
          <a:p>
            <a:r>
              <a:rPr lang="en-US" altLang="zh-CN" dirty="0" smtClean="0"/>
              <a:t>Implementation</a:t>
            </a:r>
          </a:p>
          <a:p>
            <a:r>
              <a:rPr lang="en-US" altLang="zh-CN" dirty="0" smtClean="0"/>
              <a:t>Evaluation </a:t>
            </a:r>
          </a:p>
          <a:p>
            <a:r>
              <a:rPr lang="en-US" altLang="zh-CN" dirty="0" smtClean="0"/>
              <a:t>Experience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0800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Experience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MapReduce</a:t>
            </a:r>
            <a:r>
              <a:rPr lang="en-US" altLang="zh-CN" dirty="0" smtClean="0"/>
              <a:t> in distributed WAL</a:t>
            </a:r>
          </a:p>
          <a:p>
            <a:r>
              <a:rPr lang="en-US" altLang="zh-CN" dirty="0" smtClean="0"/>
              <a:t>Write-ahead logging</a:t>
            </a:r>
          </a:p>
          <a:p>
            <a:pPr lvl="1"/>
            <a:r>
              <a:rPr lang="en-US" altLang="zh-CN" dirty="0" smtClean="0"/>
              <a:t>Used by most transactional systems</a:t>
            </a:r>
          </a:p>
          <a:p>
            <a:pPr lvl="2"/>
            <a:r>
              <a:rPr lang="en-US" altLang="zh-CN" dirty="0" smtClean="0"/>
              <a:t>Databases, file systems…</a:t>
            </a:r>
          </a:p>
          <a:p>
            <a:pPr lvl="1"/>
            <a:r>
              <a:rPr lang="en-US" altLang="zh-CN" dirty="0" smtClean="0"/>
              <a:t>Reliability</a:t>
            </a:r>
          </a:p>
          <a:p>
            <a:pPr lvl="2"/>
            <a:r>
              <a:rPr lang="en-US" altLang="zh-CN" dirty="0" smtClean="0"/>
              <a:t>Forward processing</a:t>
            </a:r>
          </a:p>
          <a:p>
            <a:pPr lvl="3"/>
            <a:r>
              <a:rPr lang="en-US" altLang="zh-CN" dirty="0" smtClean="0"/>
              <a:t>All updates go to log first, then real place</a:t>
            </a:r>
          </a:p>
          <a:p>
            <a:pPr lvl="2"/>
            <a:r>
              <a:rPr lang="en-US" altLang="zh-CN" dirty="0" smtClean="0"/>
              <a:t>Recovery</a:t>
            </a:r>
          </a:p>
          <a:p>
            <a:pPr lvl="3"/>
            <a:r>
              <a:rPr lang="en-US" altLang="zh-CN" dirty="0" smtClean="0"/>
              <a:t>Replay winners, rollback losers</a:t>
            </a:r>
            <a:endParaRPr lang="zh-CN" altLang="en-US" dirty="0"/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867" y="5896368"/>
            <a:ext cx="5130265" cy="762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57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Write-ahead logging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499051"/>
            <a:ext cx="7886700" cy="3931931"/>
          </a:xfrm>
        </p:spPr>
        <p:txBody>
          <a:bodyPr/>
          <a:lstStyle/>
          <a:p>
            <a:r>
              <a:rPr lang="en-US" altLang="zh-CN" dirty="0" smtClean="0"/>
              <a:t>Used by most transactional systems</a:t>
            </a:r>
          </a:p>
          <a:p>
            <a:pPr lvl="1"/>
            <a:r>
              <a:rPr lang="en-US" altLang="zh-CN" dirty="0" smtClean="0"/>
              <a:t>Databases, file systems…</a:t>
            </a:r>
          </a:p>
          <a:p>
            <a:r>
              <a:rPr lang="en-US" altLang="zh-CN" dirty="0" smtClean="0"/>
              <a:t>Reliability </a:t>
            </a:r>
          </a:p>
          <a:p>
            <a:pPr lvl="1"/>
            <a:r>
              <a:rPr lang="en-US" altLang="zh-CN" dirty="0" smtClean="0"/>
              <a:t>Forward processing </a:t>
            </a:r>
          </a:p>
          <a:p>
            <a:pPr lvl="2"/>
            <a:r>
              <a:rPr lang="en-US" altLang="zh-CN" dirty="0" smtClean="0"/>
              <a:t>All updates go to log first, then real place</a:t>
            </a:r>
          </a:p>
          <a:p>
            <a:pPr lvl="1"/>
            <a:r>
              <a:rPr lang="en-US" altLang="zh-CN" dirty="0" smtClean="0"/>
              <a:t>Recovery </a:t>
            </a:r>
          </a:p>
          <a:p>
            <a:pPr lvl="2"/>
            <a:r>
              <a:rPr lang="en-US" altLang="zh-CN" dirty="0" smtClean="0"/>
              <a:t>Replay winners, rollback losers</a:t>
            </a:r>
            <a:endParaRPr lang="zh-CN" altLang="en-US" dirty="0"/>
          </a:p>
        </p:txBody>
      </p:sp>
      <p:sp>
        <p:nvSpPr>
          <p:cNvPr id="4" name="object 6"/>
          <p:cNvSpPr/>
          <p:nvPr/>
        </p:nvSpPr>
        <p:spPr>
          <a:xfrm>
            <a:off x="952502" y="5437140"/>
            <a:ext cx="1714500" cy="954024"/>
          </a:xfrm>
          <a:custGeom>
            <a:avLst/>
            <a:gdLst/>
            <a:ahLst/>
            <a:cxnLst/>
            <a:rect l="l" t="t" r="r" b="b"/>
            <a:pathLst>
              <a:path w="1714500" h="954024">
                <a:moveTo>
                  <a:pt x="0" y="954023"/>
                </a:moveTo>
                <a:lnTo>
                  <a:pt x="1714500" y="954023"/>
                </a:lnTo>
                <a:lnTo>
                  <a:pt x="1714500" y="0"/>
                </a:lnTo>
                <a:lnTo>
                  <a:pt x="0" y="0"/>
                </a:lnTo>
                <a:lnTo>
                  <a:pt x="0" y="954023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7"/>
          <p:cNvSpPr txBox="1"/>
          <p:nvPr/>
        </p:nvSpPr>
        <p:spPr>
          <a:xfrm>
            <a:off x="952502" y="5460001"/>
            <a:ext cx="1714500" cy="93154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23215">
              <a:lnSpc>
                <a:spcPct val="100000"/>
              </a:lnSpc>
            </a:pPr>
            <a:r>
              <a:rPr sz="2800" i="1" spc="-20" dirty="0" smtClean="0">
                <a:latin typeface="Calibri"/>
                <a:cs typeface="Calibri"/>
              </a:rPr>
              <a:t>Up</a:t>
            </a:r>
            <a:r>
              <a:rPr sz="2800" i="1" spc="-10" dirty="0" smtClean="0">
                <a:latin typeface="Calibri"/>
                <a:cs typeface="Calibri"/>
              </a:rPr>
              <a:t>d</a:t>
            </a:r>
            <a:r>
              <a:rPr sz="2800" i="1" spc="-15" dirty="0" smtClean="0">
                <a:latin typeface="Calibri"/>
                <a:cs typeface="Calibri"/>
              </a:rPr>
              <a:t>ate</a:t>
            </a:r>
            <a:endParaRPr sz="2800">
              <a:latin typeface="Calibri"/>
              <a:cs typeface="Calibri"/>
            </a:endParaRPr>
          </a:p>
          <a:p>
            <a:pPr marL="269875">
              <a:lnSpc>
                <a:spcPct val="100000"/>
              </a:lnSpc>
            </a:pPr>
            <a:r>
              <a:rPr sz="2800" i="1" spc="-15" dirty="0" smtClean="0">
                <a:latin typeface="Calibri"/>
                <a:cs typeface="Calibri"/>
              </a:rPr>
              <a:t>Bal=</a:t>
            </a:r>
            <a:r>
              <a:rPr sz="2800" i="1" spc="-25" dirty="0" smtClean="0">
                <a:latin typeface="Calibri"/>
                <a:cs typeface="Calibri"/>
              </a:rPr>
              <a:t>5</a:t>
            </a:r>
            <a:r>
              <a:rPr sz="2800" i="1" spc="-15" dirty="0" smtClean="0">
                <a:latin typeface="Calibri"/>
                <a:cs typeface="Calibri"/>
              </a:rPr>
              <a:t>00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8"/>
          <p:cNvSpPr/>
          <p:nvPr/>
        </p:nvSpPr>
        <p:spPr>
          <a:xfrm>
            <a:off x="3088388" y="5489719"/>
            <a:ext cx="533400" cy="419100"/>
          </a:xfrm>
          <a:custGeom>
            <a:avLst/>
            <a:gdLst/>
            <a:ahLst/>
            <a:cxnLst/>
            <a:rect l="l" t="t" r="r" b="b"/>
            <a:pathLst>
              <a:path w="533400" h="419100">
                <a:moveTo>
                  <a:pt x="323850" y="0"/>
                </a:moveTo>
                <a:lnTo>
                  <a:pt x="323850" y="104775"/>
                </a:lnTo>
                <a:lnTo>
                  <a:pt x="0" y="104775"/>
                </a:lnTo>
                <a:lnTo>
                  <a:pt x="0" y="314325"/>
                </a:lnTo>
                <a:lnTo>
                  <a:pt x="323850" y="314325"/>
                </a:lnTo>
                <a:lnTo>
                  <a:pt x="323850" y="419100"/>
                </a:lnTo>
                <a:lnTo>
                  <a:pt x="533400" y="209550"/>
                </a:lnTo>
                <a:lnTo>
                  <a:pt x="323850" y="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9"/>
          <p:cNvSpPr/>
          <p:nvPr/>
        </p:nvSpPr>
        <p:spPr>
          <a:xfrm>
            <a:off x="7048501" y="5223780"/>
            <a:ext cx="1295400" cy="200025"/>
          </a:xfrm>
          <a:custGeom>
            <a:avLst/>
            <a:gdLst/>
            <a:ahLst/>
            <a:cxnLst/>
            <a:rect l="l" t="t" r="r" b="b"/>
            <a:pathLst>
              <a:path w="1295400" h="200025">
                <a:moveTo>
                  <a:pt x="1295400" y="99949"/>
                </a:moveTo>
                <a:lnTo>
                  <a:pt x="1262384" y="131570"/>
                </a:lnTo>
                <a:lnTo>
                  <a:pt x="1223113" y="145928"/>
                </a:lnTo>
                <a:lnTo>
                  <a:pt x="1170444" y="159041"/>
                </a:lnTo>
                <a:lnTo>
                  <a:pt x="1105709" y="170703"/>
                </a:lnTo>
                <a:lnTo>
                  <a:pt x="1030242" y="180708"/>
                </a:lnTo>
                <a:lnTo>
                  <a:pt x="988900" y="185025"/>
                </a:lnTo>
                <a:lnTo>
                  <a:pt x="945374" y="188849"/>
                </a:lnTo>
                <a:lnTo>
                  <a:pt x="899832" y="192156"/>
                </a:lnTo>
                <a:lnTo>
                  <a:pt x="852440" y="194920"/>
                </a:lnTo>
                <a:lnTo>
                  <a:pt x="803364" y="197115"/>
                </a:lnTo>
                <a:lnTo>
                  <a:pt x="752771" y="198714"/>
                </a:lnTo>
                <a:lnTo>
                  <a:pt x="700827" y="199693"/>
                </a:lnTo>
                <a:lnTo>
                  <a:pt x="647700" y="200025"/>
                </a:lnTo>
                <a:lnTo>
                  <a:pt x="594572" y="199693"/>
                </a:lnTo>
                <a:lnTo>
                  <a:pt x="542628" y="198714"/>
                </a:lnTo>
                <a:lnTo>
                  <a:pt x="492035" y="197115"/>
                </a:lnTo>
                <a:lnTo>
                  <a:pt x="442959" y="194920"/>
                </a:lnTo>
                <a:lnTo>
                  <a:pt x="395567" y="192156"/>
                </a:lnTo>
                <a:lnTo>
                  <a:pt x="350025" y="188849"/>
                </a:lnTo>
                <a:lnTo>
                  <a:pt x="306499" y="185025"/>
                </a:lnTo>
                <a:lnTo>
                  <a:pt x="265157" y="180708"/>
                </a:lnTo>
                <a:lnTo>
                  <a:pt x="226165" y="175926"/>
                </a:lnTo>
                <a:lnTo>
                  <a:pt x="155898" y="165066"/>
                </a:lnTo>
                <a:lnTo>
                  <a:pt x="97029" y="152653"/>
                </a:lnTo>
                <a:lnTo>
                  <a:pt x="50893" y="138892"/>
                </a:lnTo>
                <a:lnTo>
                  <a:pt x="8476" y="116175"/>
                </a:lnTo>
                <a:lnTo>
                  <a:pt x="0" y="99949"/>
                </a:lnTo>
                <a:lnTo>
                  <a:pt x="2146" y="91762"/>
                </a:lnTo>
                <a:lnTo>
                  <a:pt x="33015" y="68388"/>
                </a:lnTo>
                <a:lnTo>
                  <a:pt x="72286" y="54052"/>
                </a:lnTo>
                <a:lnTo>
                  <a:pt x="124955" y="40955"/>
                </a:lnTo>
                <a:lnTo>
                  <a:pt x="189690" y="29305"/>
                </a:lnTo>
                <a:lnTo>
                  <a:pt x="265157" y="19308"/>
                </a:lnTo>
                <a:lnTo>
                  <a:pt x="306499" y="14994"/>
                </a:lnTo>
                <a:lnTo>
                  <a:pt x="350025" y="11171"/>
                </a:lnTo>
                <a:lnTo>
                  <a:pt x="395567" y="7866"/>
                </a:lnTo>
                <a:lnTo>
                  <a:pt x="442959" y="5103"/>
                </a:lnTo>
                <a:lnTo>
                  <a:pt x="492035" y="2909"/>
                </a:lnTo>
                <a:lnTo>
                  <a:pt x="542628" y="1310"/>
                </a:lnTo>
                <a:lnTo>
                  <a:pt x="594572" y="331"/>
                </a:lnTo>
                <a:lnTo>
                  <a:pt x="647700" y="0"/>
                </a:lnTo>
                <a:lnTo>
                  <a:pt x="700827" y="331"/>
                </a:lnTo>
                <a:lnTo>
                  <a:pt x="752771" y="1310"/>
                </a:lnTo>
                <a:lnTo>
                  <a:pt x="803364" y="2909"/>
                </a:lnTo>
                <a:lnTo>
                  <a:pt x="852440" y="5103"/>
                </a:lnTo>
                <a:lnTo>
                  <a:pt x="899832" y="7866"/>
                </a:lnTo>
                <a:lnTo>
                  <a:pt x="945374" y="11171"/>
                </a:lnTo>
                <a:lnTo>
                  <a:pt x="988900" y="14994"/>
                </a:lnTo>
                <a:lnTo>
                  <a:pt x="1030242" y="19308"/>
                </a:lnTo>
                <a:lnTo>
                  <a:pt x="1069234" y="24087"/>
                </a:lnTo>
                <a:lnTo>
                  <a:pt x="1139501" y="34936"/>
                </a:lnTo>
                <a:lnTo>
                  <a:pt x="1198370" y="47336"/>
                </a:lnTo>
                <a:lnTo>
                  <a:pt x="1244506" y="61079"/>
                </a:lnTo>
                <a:lnTo>
                  <a:pt x="1286923" y="83756"/>
                </a:lnTo>
                <a:lnTo>
                  <a:pt x="1295400" y="99949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10"/>
          <p:cNvSpPr/>
          <p:nvPr/>
        </p:nvSpPr>
        <p:spPr>
          <a:xfrm>
            <a:off x="7048501" y="5323729"/>
            <a:ext cx="1295400" cy="700151"/>
          </a:xfrm>
          <a:custGeom>
            <a:avLst/>
            <a:gdLst/>
            <a:ahLst/>
            <a:cxnLst/>
            <a:rect l="l" t="t" r="r" b="b"/>
            <a:pathLst>
              <a:path w="1295400" h="700151">
                <a:moveTo>
                  <a:pt x="1295400" y="0"/>
                </a:moveTo>
                <a:lnTo>
                  <a:pt x="1295400" y="600075"/>
                </a:lnTo>
                <a:lnTo>
                  <a:pt x="1293253" y="608279"/>
                </a:lnTo>
                <a:lnTo>
                  <a:pt x="1262384" y="631696"/>
                </a:lnTo>
                <a:lnTo>
                  <a:pt x="1223113" y="646054"/>
                </a:lnTo>
                <a:lnTo>
                  <a:pt x="1170444" y="659167"/>
                </a:lnTo>
                <a:lnTo>
                  <a:pt x="1105709" y="670829"/>
                </a:lnTo>
                <a:lnTo>
                  <a:pt x="1030242" y="680834"/>
                </a:lnTo>
                <a:lnTo>
                  <a:pt x="988900" y="685151"/>
                </a:lnTo>
                <a:lnTo>
                  <a:pt x="945374" y="688975"/>
                </a:lnTo>
                <a:lnTo>
                  <a:pt x="899832" y="692282"/>
                </a:lnTo>
                <a:lnTo>
                  <a:pt x="852440" y="695046"/>
                </a:lnTo>
                <a:lnTo>
                  <a:pt x="803364" y="697241"/>
                </a:lnTo>
                <a:lnTo>
                  <a:pt x="752771" y="698840"/>
                </a:lnTo>
                <a:lnTo>
                  <a:pt x="700827" y="699819"/>
                </a:lnTo>
                <a:lnTo>
                  <a:pt x="647700" y="700151"/>
                </a:lnTo>
                <a:lnTo>
                  <a:pt x="594572" y="699819"/>
                </a:lnTo>
                <a:lnTo>
                  <a:pt x="542628" y="698840"/>
                </a:lnTo>
                <a:lnTo>
                  <a:pt x="492035" y="697241"/>
                </a:lnTo>
                <a:lnTo>
                  <a:pt x="442959" y="695046"/>
                </a:lnTo>
                <a:lnTo>
                  <a:pt x="395567" y="692282"/>
                </a:lnTo>
                <a:lnTo>
                  <a:pt x="350025" y="688975"/>
                </a:lnTo>
                <a:lnTo>
                  <a:pt x="306499" y="685151"/>
                </a:lnTo>
                <a:lnTo>
                  <a:pt x="265157" y="680834"/>
                </a:lnTo>
                <a:lnTo>
                  <a:pt x="226165" y="676052"/>
                </a:lnTo>
                <a:lnTo>
                  <a:pt x="155898" y="665192"/>
                </a:lnTo>
                <a:lnTo>
                  <a:pt x="97029" y="652779"/>
                </a:lnTo>
                <a:lnTo>
                  <a:pt x="50893" y="639018"/>
                </a:lnTo>
                <a:lnTo>
                  <a:pt x="8476" y="616301"/>
                </a:lnTo>
                <a:lnTo>
                  <a:pt x="0" y="600075"/>
                </a:ln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1"/>
          <p:cNvSpPr/>
          <p:nvPr/>
        </p:nvSpPr>
        <p:spPr>
          <a:xfrm>
            <a:off x="6019040" y="5489719"/>
            <a:ext cx="533400" cy="419100"/>
          </a:xfrm>
          <a:custGeom>
            <a:avLst/>
            <a:gdLst/>
            <a:ahLst/>
            <a:cxnLst/>
            <a:rect l="l" t="t" r="r" b="b"/>
            <a:pathLst>
              <a:path w="533400" h="419100">
                <a:moveTo>
                  <a:pt x="323850" y="0"/>
                </a:moveTo>
                <a:lnTo>
                  <a:pt x="323850" y="104775"/>
                </a:lnTo>
                <a:lnTo>
                  <a:pt x="0" y="104775"/>
                </a:lnTo>
                <a:lnTo>
                  <a:pt x="0" y="314325"/>
                </a:lnTo>
                <a:lnTo>
                  <a:pt x="323850" y="314325"/>
                </a:lnTo>
                <a:lnTo>
                  <a:pt x="323850" y="419100"/>
                </a:lnTo>
                <a:lnTo>
                  <a:pt x="533400" y="209550"/>
                </a:lnTo>
                <a:lnTo>
                  <a:pt x="323850" y="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2"/>
          <p:cNvSpPr/>
          <p:nvPr/>
        </p:nvSpPr>
        <p:spPr>
          <a:xfrm>
            <a:off x="9039861" y="6658880"/>
            <a:ext cx="104139" cy="104140"/>
          </a:xfrm>
          <a:custGeom>
            <a:avLst/>
            <a:gdLst/>
            <a:ahLst/>
            <a:cxnLst/>
            <a:rect l="l" t="t" r="r" b="b"/>
            <a:pathLst>
              <a:path w="104139" h="104139">
                <a:moveTo>
                  <a:pt x="104139" y="0"/>
                </a:moveTo>
                <a:lnTo>
                  <a:pt x="20827" y="20827"/>
                </a:lnTo>
                <a:lnTo>
                  <a:pt x="0" y="104140"/>
                </a:lnTo>
                <a:lnTo>
                  <a:pt x="104139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3"/>
          <p:cNvSpPr/>
          <p:nvPr/>
        </p:nvSpPr>
        <p:spPr>
          <a:xfrm>
            <a:off x="3962401" y="6138180"/>
            <a:ext cx="5181599" cy="624840"/>
          </a:xfrm>
          <a:custGeom>
            <a:avLst/>
            <a:gdLst/>
            <a:ahLst/>
            <a:cxnLst/>
            <a:rect l="l" t="t" r="r" b="b"/>
            <a:pathLst>
              <a:path w="5181600" h="624839">
                <a:moveTo>
                  <a:pt x="5077460" y="624840"/>
                </a:moveTo>
                <a:lnTo>
                  <a:pt x="5098288" y="541527"/>
                </a:lnTo>
                <a:lnTo>
                  <a:pt x="5181599" y="520700"/>
                </a:lnTo>
                <a:lnTo>
                  <a:pt x="5077460" y="624840"/>
                </a:lnTo>
                <a:lnTo>
                  <a:pt x="0" y="624840"/>
                </a:lnTo>
                <a:lnTo>
                  <a:pt x="0" y="0"/>
                </a:lnTo>
                <a:lnTo>
                  <a:pt x="5181599" y="0"/>
                </a:lnTo>
                <a:lnTo>
                  <a:pt x="5181599" y="520700"/>
                </a:lnTo>
              </a:path>
            </a:pathLst>
          </a:custGeom>
          <a:ln w="2590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4"/>
          <p:cNvSpPr/>
          <p:nvPr/>
        </p:nvSpPr>
        <p:spPr>
          <a:xfrm>
            <a:off x="4114040" y="5451619"/>
            <a:ext cx="1295400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5"/>
          <p:cNvSpPr/>
          <p:nvPr/>
        </p:nvSpPr>
        <p:spPr>
          <a:xfrm>
            <a:off x="952502" y="5437140"/>
            <a:ext cx="1714500" cy="954024"/>
          </a:xfrm>
          <a:custGeom>
            <a:avLst/>
            <a:gdLst/>
            <a:ahLst/>
            <a:cxnLst/>
            <a:rect l="l" t="t" r="r" b="b"/>
            <a:pathLst>
              <a:path w="1714500" h="954024">
                <a:moveTo>
                  <a:pt x="0" y="954023"/>
                </a:moveTo>
                <a:lnTo>
                  <a:pt x="1714500" y="954023"/>
                </a:lnTo>
                <a:lnTo>
                  <a:pt x="1714500" y="0"/>
                </a:lnTo>
                <a:lnTo>
                  <a:pt x="0" y="0"/>
                </a:lnTo>
                <a:lnTo>
                  <a:pt x="0" y="9540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6"/>
          <p:cNvSpPr/>
          <p:nvPr/>
        </p:nvSpPr>
        <p:spPr>
          <a:xfrm>
            <a:off x="952502" y="5437140"/>
            <a:ext cx="1714500" cy="954024"/>
          </a:xfrm>
          <a:custGeom>
            <a:avLst/>
            <a:gdLst/>
            <a:ahLst/>
            <a:cxnLst/>
            <a:rect l="l" t="t" r="r" b="b"/>
            <a:pathLst>
              <a:path w="1714500" h="954024">
                <a:moveTo>
                  <a:pt x="0" y="954023"/>
                </a:moveTo>
                <a:lnTo>
                  <a:pt x="1714500" y="954023"/>
                </a:lnTo>
                <a:lnTo>
                  <a:pt x="1714500" y="0"/>
                </a:lnTo>
                <a:lnTo>
                  <a:pt x="0" y="0"/>
                </a:lnTo>
                <a:lnTo>
                  <a:pt x="0" y="954023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7"/>
          <p:cNvSpPr txBox="1"/>
          <p:nvPr/>
        </p:nvSpPr>
        <p:spPr>
          <a:xfrm>
            <a:off x="1139013" y="5699269"/>
            <a:ext cx="1265277" cy="5638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6040">
              <a:lnSpc>
                <a:spcPct val="100000"/>
              </a:lnSpc>
            </a:pPr>
            <a:r>
              <a:rPr sz="2800" i="1" spc="-20" dirty="0" smtClean="0">
                <a:latin typeface="Calibri"/>
                <a:cs typeface="Calibri"/>
              </a:rPr>
              <a:t>Up</a:t>
            </a:r>
            <a:r>
              <a:rPr sz="2800" i="1" spc="-10" dirty="0" smtClean="0">
                <a:latin typeface="Calibri"/>
                <a:cs typeface="Calibri"/>
              </a:rPr>
              <a:t>d</a:t>
            </a:r>
            <a:r>
              <a:rPr sz="2800" i="1" spc="-15" dirty="0" smtClean="0">
                <a:latin typeface="Calibri"/>
                <a:cs typeface="Calibri"/>
              </a:rPr>
              <a:t>at</a:t>
            </a:r>
            <a:r>
              <a:rPr lang="en-US" sz="2800" i="1" spc="-15" dirty="0" smtClean="0">
                <a:latin typeface="Calibri"/>
                <a:cs typeface="Calibri"/>
              </a:rPr>
              <a:t>es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16" name="object 18"/>
          <p:cNvSpPr/>
          <p:nvPr/>
        </p:nvSpPr>
        <p:spPr>
          <a:xfrm>
            <a:off x="7048501" y="5323729"/>
            <a:ext cx="1295400" cy="700151"/>
          </a:xfrm>
          <a:custGeom>
            <a:avLst/>
            <a:gdLst/>
            <a:ahLst/>
            <a:cxnLst/>
            <a:rect l="l" t="t" r="r" b="b"/>
            <a:pathLst>
              <a:path w="1295400" h="700151">
                <a:moveTo>
                  <a:pt x="0" y="0"/>
                </a:moveTo>
                <a:lnTo>
                  <a:pt x="0" y="600075"/>
                </a:lnTo>
                <a:lnTo>
                  <a:pt x="2146" y="608279"/>
                </a:lnTo>
                <a:lnTo>
                  <a:pt x="33015" y="631696"/>
                </a:lnTo>
                <a:lnTo>
                  <a:pt x="72286" y="646054"/>
                </a:lnTo>
                <a:lnTo>
                  <a:pt x="124955" y="659167"/>
                </a:lnTo>
                <a:lnTo>
                  <a:pt x="189690" y="670829"/>
                </a:lnTo>
                <a:lnTo>
                  <a:pt x="265157" y="680834"/>
                </a:lnTo>
                <a:lnTo>
                  <a:pt x="306499" y="685151"/>
                </a:lnTo>
                <a:lnTo>
                  <a:pt x="350025" y="688975"/>
                </a:lnTo>
                <a:lnTo>
                  <a:pt x="395567" y="692282"/>
                </a:lnTo>
                <a:lnTo>
                  <a:pt x="442959" y="695046"/>
                </a:lnTo>
                <a:lnTo>
                  <a:pt x="492035" y="697241"/>
                </a:lnTo>
                <a:lnTo>
                  <a:pt x="542628" y="698840"/>
                </a:lnTo>
                <a:lnTo>
                  <a:pt x="594572" y="699819"/>
                </a:lnTo>
                <a:lnTo>
                  <a:pt x="647700" y="700151"/>
                </a:lnTo>
                <a:lnTo>
                  <a:pt x="700827" y="699819"/>
                </a:lnTo>
                <a:lnTo>
                  <a:pt x="752771" y="698840"/>
                </a:lnTo>
                <a:lnTo>
                  <a:pt x="803364" y="697241"/>
                </a:lnTo>
                <a:lnTo>
                  <a:pt x="852440" y="695046"/>
                </a:lnTo>
                <a:lnTo>
                  <a:pt x="899832" y="692282"/>
                </a:lnTo>
                <a:lnTo>
                  <a:pt x="945374" y="688975"/>
                </a:lnTo>
                <a:lnTo>
                  <a:pt x="988900" y="685151"/>
                </a:lnTo>
                <a:lnTo>
                  <a:pt x="1030242" y="680834"/>
                </a:lnTo>
                <a:lnTo>
                  <a:pt x="1069234" y="676052"/>
                </a:lnTo>
                <a:lnTo>
                  <a:pt x="1139501" y="665192"/>
                </a:lnTo>
                <a:lnTo>
                  <a:pt x="1198370" y="652779"/>
                </a:lnTo>
                <a:lnTo>
                  <a:pt x="1244506" y="639018"/>
                </a:lnTo>
                <a:lnTo>
                  <a:pt x="1286923" y="616301"/>
                </a:lnTo>
                <a:lnTo>
                  <a:pt x="1295400" y="600075"/>
                </a:lnTo>
                <a:lnTo>
                  <a:pt x="1295400" y="100075"/>
                </a:lnTo>
                <a:lnTo>
                  <a:pt x="647700" y="100075"/>
                </a:lnTo>
                <a:lnTo>
                  <a:pt x="594572" y="99744"/>
                </a:lnTo>
                <a:lnTo>
                  <a:pt x="542628" y="98765"/>
                </a:lnTo>
                <a:lnTo>
                  <a:pt x="492035" y="97166"/>
                </a:lnTo>
                <a:lnTo>
                  <a:pt x="442959" y="94971"/>
                </a:lnTo>
                <a:lnTo>
                  <a:pt x="395567" y="92207"/>
                </a:lnTo>
                <a:lnTo>
                  <a:pt x="350025" y="88900"/>
                </a:lnTo>
                <a:lnTo>
                  <a:pt x="306499" y="85076"/>
                </a:lnTo>
                <a:lnTo>
                  <a:pt x="265157" y="80759"/>
                </a:lnTo>
                <a:lnTo>
                  <a:pt x="226165" y="75977"/>
                </a:lnTo>
                <a:lnTo>
                  <a:pt x="155898" y="65117"/>
                </a:lnTo>
                <a:lnTo>
                  <a:pt x="97029" y="52704"/>
                </a:lnTo>
                <a:lnTo>
                  <a:pt x="50893" y="38943"/>
                </a:lnTo>
                <a:lnTo>
                  <a:pt x="8476" y="16226"/>
                </a:lnTo>
                <a:lnTo>
                  <a:pt x="2146" y="8204"/>
                </a:lnTo>
                <a:lnTo>
                  <a:pt x="0" y="0"/>
                </a:lnTo>
                <a:close/>
              </a:path>
              <a:path w="1295400" h="700151">
                <a:moveTo>
                  <a:pt x="1295400" y="0"/>
                </a:moveTo>
                <a:lnTo>
                  <a:pt x="1262384" y="31621"/>
                </a:lnTo>
                <a:lnTo>
                  <a:pt x="1223113" y="45979"/>
                </a:lnTo>
                <a:lnTo>
                  <a:pt x="1170444" y="59092"/>
                </a:lnTo>
                <a:lnTo>
                  <a:pt x="1105709" y="70754"/>
                </a:lnTo>
                <a:lnTo>
                  <a:pt x="1030242" y="80759"/>
                </a:lnTo>
                <a:lnTo>
                  <a:pt x="988900" y="85076"/>
                </a:lnTo>
                <a:lnTo>
                  <a:pt x="945374" y="88900"/>
                </a:lnTo>
                <a:lnTo>
                  <a:pt x="899832" y="92207"/>
                </a:lnTo>
                <a:lnTo>
                  <a:pt x="852440" y="94971"/>
                </a:lnTo>
                <a:lnTo>
                  <a:pt x="803364" y="97166"/>
                </a:lnTo>
                <a:lnTo>
                  <a:pt x="752771" y="98765"/>
                </a:lnTo>
                <a:lnTo>
                  <a:pt x="700827" y="99744"/>
                </a:lnTo>
                <a:lnTo>
                  <a:pt x="647700" y="100075"/>
                </a:lnTo>
                <a:lnTo>
                  <a:pt x="1295400" y="100075"/>
                </a:lnTo>
                <a:lnTo>
                  <a:pt x="1295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9"/>
          <p:cNvSpPr/>
          <p:nvPr/>
        </p:nvSpPr>
        <p:spPr>
          <a:xfrm>
            <a:off x="7048501" y="5223780"/>
            <a:ext cx="1295400" cy="200025"/>
          </a:xfrm>
          <a:custGeom>
            <a:avLst/>
            <a:gdLst/>
            <a:ahLst/>
            <a:cxnLst/>
            <a:rect l="l" t="t" r="r" b="b"/>
            <a:pathLst>
              <a:path w="1295400" h="200025">
                <a:moveTo>
                  <a:pt x="647700" y="0"/>
                </a:moveTo>
                <a:lnTo>
                  <a:pt x="594572" y="331"/>
                </a:lnTo>
                <a:lnTo>
                  <a:pt x="542628" y="1310"/>
                </a:lnTo>
                <a:lnTo>
                  <a:pt x="492035" y="2909"/>
                </a:lnTo>
                <a:lnTo>
                  <a:pt x="442959" y="5103"/>
                </a:lnTo>
                <a:lnTo>
                  <a:pt x="395567" y="7866"/>
                </a:lnTo>
                <a:lnTo>
                  <a:pt x="350025" y="11171"/>
                </a:lnTo>
                <a:lnTo>
                  <a:pt x="306499" y="14994"/>
                </a:lnTo>
                <a:lnTo>
                  <a:pt x="265157" y="19308"/>
                </a:lnTo>
                <a:lnTo>
                  <a:pt x="226165" y="24087"/>
                </a:lnTo>
                <a:lnTo>
                  <a:pt x="155898" y="34936"/>
                </a:lnTo>
                <a:lnTo>
                  <a:pt x="97029" y="47336"/>
                </a:lnTo>
                <a:lnTo>
                  <a:pt x="50893" y="61079"/>
                </a:lnTo>
                <a:lnTo>
                  <a:pt x="8476" y="83756"/>
                </a:lnTo>
                <a:lnTo>
                  <a:pt x="0" y="99949"/>
                </a:lnTo>
                <a:lnTo>
                  <a:pt x="2146" y="108153"/>
                </a:lnTo>
                <a:lnTo>
                  <a:pt x="33015" y="131570"/>
                </a:lnTo>
                <a:lnTo>
                  <a:pt x="72286" y="145928"/>
                </a:lnTo>
                <a:lnTo>
                  <a:pt x="124955" y="159041"/>
                </a:lnTo>
                <a:lnTo>
                  <a:pt x="189690" y="170703"/>
                </a:lnTo>
                <a:lnTo>
                  <a:pt x="265157" y="180708"/>
                </a:lnTo>
                <a:lnTo>
                  <a:pt x="306499" y="185025"/>
                </a:lnTo>
                <a:lnTo>
                  <a:pt x="350025" y="188849"/>
                </a:lnTo>
                <a:lnTo>
                  <a:pt x="395567" y="192156"/>
                </a:lnTo>
                <a:lnTo>
                  <a:pt x="442959" y="194920"/>
                </a:lnTo>
                <a:lnTo>
                  <a:pt x="492035" y="197115"/>
                </a:lnTo>
                <a:lnTo>
                  <a:pt x="542628" y="198714"/>
                </a:lnTo>
                <a:lnTo>
                  <a:pt x="594572" y="199693"/>
                </a:lnTo>
                <a:lnTo>
                  <a:pt x="647700" y="200025"/>
                </a:lnTo>
                <a:lnTo>
                  <a:pt x="700827" y="199693"/>
                </a:lnTo>
                <a:lnTo>
                  <a:pt x="752771" y="198714"/>
                </a:lnTo>
                <a:lnTo>
                  <a:pt x="803364" y="197115"/>
                </a:lnTo>
                <a:lnTo>
                  <a:pt x="852440" y="194920"/>
                </a:lnTo>
                <a:lnTo>
                  <a:pt x="899832" y="192156"/>
                </a:lnTo>
                <a:lnTo>
                  <a:pt x="945374" y="188849"/>
                </a:lnTo>
                <a:lnTo>
                  <a:pt x="988900" y="185025"/>
                </a:lnTo>
                <a:lnTo>
                  <a:pt x="1030242" y="180708"/>
                </a:lnTo>
                <a:lnTo>
                  <a:pt x="1069234" y="175926"/>
                </a:lnTo>
                <a:lnTo>
                  <a:pt x="1139501" y="165066"/>
                </a:lnTo>
                <a:lnTo>
                  <a:pt x="1198370" y="152653"/>
                </a:lnTo>
                <a:lnTo>
                  <a:pt x="1244506" y="138892"/>
                </a:lnTo>
                <a:lnTo>
                  <a:pt x="1286923" y="116175"/>
                </a:lnTo>
                <a:lnTo>
                  <a:pt x="1295400" y="99949"/>
                </a:lnTo>
                <a:lnTo>
                  <a:pt x="1293253" y="91762"/>
                </a:lnTo>
                <a:lnTo>
                  <a:pt x="1262384" y="68388"/>
                </a:lnTo>
                <a:lnTo>
                  <a:pt x="1223113" y="54052"/>
                </a:lnTo>
                <a:lnTo>
                  <a:pt x="1170444" y="40955"/>
                </a:lnTo>
                <a:lnTo>
                  <a:pt x="1105709" y="29305"/>
                </a:lnTo>
                <a:lnTo>
                  <a:pt x="1030242" y="19308"/>
                </a:lnTo>
                <a:lnTo>
                  <a:pt x="988900" y="14994"/>
                </a:lnTo>
                <a:lnTo>
                  <a:pt x="945374" y="11171"/>
                </a:lnTo>
                <a:lnTo>
                  <a:pt x="899832" y="7866"/>
                </a:lnTo>
                <a:lnTo>
                  <a:pt x="852440" y="5103"/>
                </a:lnTo>
                <a:lnTo>
                  <a:pt x="803364" y="2909"/>
                </a:lnTo>
                <a:lnTo>
                  <a:pt x="752771" y="1310"/>
                </a:lnTo>
                <a:lnTo>
                  <a:pt x="700827" y="331"/>
                </a:lnTo>
                <a:lnTo>
                  <a:pt x="647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20"/>
          <p:cNvSpPr/>
          <p:nvPr/>
        </p:nvSpPr>
        <p:spPr>
          <a:xfrm>
            <a:off x="7048501" y="5223780"/>
            <a:ext cx="1295400" cy="200025"/>
          </a:xfrm>
          <a:custGeom>
            <a:avLst/>
            <a:gdLst/>
            <a:ahLst/>
            <a:cxnLst/>
            <a:rect l="l" t="t" r="r" b="b"/>
            <a:pathLst>
              <a:path w="1295400" h="200025">
                <a:moveTo>
                  <a:pt x="1295400" y="99949"/>
                </a:moveTo>
                <a:lnTo>
                  <a:pt x="1262384" y="131570"/>
                </a:lnTo>
                <a:lnTo>
                  <a:pt x="1223113" y="145928"/>
                </a:lnTo>
                <a:lnTo>
                  <a:pt x="1170444" y="159041"/>
                </a:lnTo>
                <a:lnTo>
                  <a:pt x="1105709" y="170703"/>
                </a:lnTo>
                <a:lnTo>
                  <a:pt x="1030242" y="180708"/>
                </a:lnTo>
                <a:lnTo>
                  <a:pt x="988900" y="185025"/>
                </a:lnTo>
                <a:lnTo>
                  <a:pt x="945374" y="188849"/>
                </a:lnTo>
                <a:lnTo>
                  <a:pt x="899832" y="192156"/>
                </a:lnTo>
                <a:lnTo>
                  <a:pt x="852440" y="194920"/>
                </a:lnTo>
                <a:lnTo>
                  <a:pt x="803364" y="197115"/>
                </a:lnTo>
                <a:lnTo>
                  <a:pt x="752771" y="198714"/>
                </a:lnTo>
                <a:lnTo>
                  <a:pt x="700827" y="199693"/>
                </a:lnTo>
                <a:lnTo>
                  <a:pt x="647700" y="200025"/>
                </a:lnTo>
                <a:lnTo>
                  <a:pt x="594572" y="199693"/>
                </a:lnTo>
                <a:lnTo>
                  <a:pt x="542628" y="198714"/>
                </a:lnTo>
                <a:lnTo>
                  <a:pt x="492035" y="197115"/>
                </a:lnTo>
                <a:lnTo>
                  <a:pt x="442959" y="194920"/>
                </a:lnTo>
                <a:lnTo>
                  <a:pt x="395567" y="192156"/>
                </a:lnTo>
                <a:lnTo>
                  <a:pt x="350025" y="188849"/>
                </a:lnTo>
                <a:lnTo>
                  <a:pt x="306499" y="185025"/>
                </a:lnTo>
                <a:lnTo>
                  <a:pt x="265157" y="180708"/>
                </a:lnTo>
                <a:lnTo>
                  <a:pt x="226165" y="175926"/>
                </a:lnTo>
                <a:lnTo>
                  <a:pt x="155898" y="165066"/>
                </a:lnTo>
                <a:lnTo>
                  <a:pt x="97029" y="152653"/>
                </a:lnTo>
                <a:lnTo>
                  <a:pt x="50893" y="138892"/>
                </a:lnTo>
                <a:lnTo>
                  <a:pt x="8476" y="116175"/>
                </a:lnTo>
                <a:lnTo>
                  <a:pt x="0" y="99949"/>
                </a:lnTo>
                <a:lnTo>
                  <a:pt x="2146" y="91762"/>
                </a:lnTo>
                <a:lnTo>
                  <a:pt x="33015" y="68388"/>
                </a:lnTo>
                <a:lnTo>
                  <a:pt x="72286" y="54052"/>
                </a:lnTo>
                <a:lnTo>
                  <a:pt x="124955" y="40955"/>
                </a:lnTo>
                <a:lnTo>
                  <a:pt x="189690" y="29305"/>
                </a:lnTo>
                <a:lnTo>
                  <a:pt x="265157" y="19308"/>
                </a:lnTo>
                <a:lnTo>
                  <a:pt x="306499" y="14994"/>
                </a:lnTo>
                <a:lnTo>
                  <a:pt x="350025" y="11171"/>
                </a:lnTo>
                <a:lnTo>
                  <a:pt x="395567" y="7866"/>
                </a:lnTo>
                <a:lnTo>
                  <a:pt x="442959" y="5103"/>
                </a:lnTo>
                <a:lnTo>
                  <a:pt x="492035" y="2909"/>
                </a:lnTo>
                <a:lnTo>
                  <a:pt x="542628" y="1310"/>
                </a:lnTo>
                <a:lnTo>
                  <a:pt x="594572" y="331"/>
                </a:lnTo>
                <a:lnTo>
                  <a:pt x="647700" y="0"/>
                </a:lnTo>
                <a:lnTo>
                  <a:pt x="700827" y="331"/>
                </a:lnTo>
                <a:lnTo>
                  <a:pt x="752771" y="1310"/>
                </a:lnTo>
                <a:lnTo>
                  <a:pt x="803364" y="2909"/>
                </a:lnTo>
                <a:lnTo>
                  <a:pt x="852440" y="5103"/>
                </a:lnTo>
                <a:lnTo>
                  <a:pt x="899832" y="7866"/>
                </a:lnTo>
                <a:lnTo>
                  <a:pt x="945374" y="11171"/>
                </a:lnTo>
                <a:lnTo>
                  <a:pt x="988900" y="14994"/>
                </a:lnTo>
                <a:lnTo>
                  <a:pt x="1030242" y="19308"/>
                </a:lnTo>
                <a:lnTo>
                  <a:pt x="1069234" y="24087"/>
                </a:lnTo>
                <a:lnTo>
                  <a:pt x="1139501" y="34936"/>
                </a:lnTo>
                <a:lnTo>
                  <a:pt x="1198370" y="47336"/>
                </a:lnTo>
                <a:lnTo>
                  <a:pt x="1244506" y="61079"/>
                </a:lnTo>
                <a:lnTo>
                  <a:pt x="1286923" y="83756"/>
                </a:lnTo>
                <a:lnTo>
                  <a:pt x="1295400" y="99949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21"/>
          <p:cNvSpPr/>
          <p:nvPr/>
        </p:nvSpPr>
        <p:spPr>
          <a:xfrm>
            <a:off x="7048501" y="5323729"/>
            <a:ext cx="1295400" cy="700151"/>
          </a:xfrm>
          <a:custGeom>
            <a:avLst/>
            <a:gdLst/>
            <a:ahLst/>
            <a:cxnLst/>
            <a:rect l="l" t="t" r="r" b="b"/>
            <a:pathLst>
              <a:path w="1295400" h="700151">
                <a:moveTo>
                  <a:pt x="1295400" y="0"/>
                </a:moveTo>
                <a:lnTo>
                  <a:pt x="1295400" y="600075"/>
                </a:lnTo>
                <a:lnTo>
                  <a:pt x="1293253" y="608279"/>
                </a:lnTo>
                <a:lnTo>
                  <a:pt x="1262384" y="631696"/>
                </a:lnTo>
                <a:lnTo>
                  <a:pt x="1223113" y="646054"/>
                </a:lnTo>
                <a:lnTo>
                  <a:pt x="1170444" y="659167"/>
                </a:lnTo>
                <a:lnTo>
                  <a:pt x="1105709" y="670829"/>
                </a:lnTo>
                <a:lnTo>
                  <a:pt x="1030242" y="680834"/>
                </a:lnTo>
                <a:lnTo>
                  <a:pt x="988900" y="685151"/>
                </a:lnTo>
                <a:lnTo>
                  <a:pt x="945374" y="688975"/>
                </a:lnTo>
                <a:lnTo>
                  <a:pt x="899832" y="692282"/>
                </a:lnTo>
                <a:lnTo>
                  <a:pt x="852440" y="695046"/>
                </a:lnTo>
                <a:lnTo>
                  <a:pt x="803364" y="697241"/>
                </a:lnTo>
                <a:lnTo>
                  <a:pt x="752771" y="698840"/>
                </a:lnTo>
                <a:lnTo>
                  <a:pt x="700827" y="699819"/>
                </a:lnTo>
                <a:lnTo>
                  <a:pt x="647700" y="700151"/>
                </a:lnTo>
                <a:lnTo>
                  <a:pt x="594572" y="699819"/>
                </a:lnTo>
                <a:lnTo>
                  <a:pt x="542628" y="698840"/>
                </a:lnTo>
                <a:lnTo>
                  <a:pt x="492035" y="697241"/>
                </a:lnTo>
                <a:lnTo>
                  <a:pt x="442959" y="695046"/>
                </a:lnTo>
                <a:lnTo>
                  <a:pt x="395567" y="692282"/>
                </a:lnTo>
                <a:lnTo>
                  <a:pt x="350025" y="688975"/>
                </a:lnTo>
                <a:lnTo>
                  <a:pt x="306499" y="685151"/>
                </a:lnTo>
                <a:lnTo>
                  <a:pt x="265157" y="680834"/>
                </a:lnTo>
                <a:lnTo>
                  <a:pt x="226165" y="676052"/>
                </a:lnTo>
                <a:lnTo>
                  <a:pt x="155898" y="665192"/>
                </a:lnTo>
                <a:lnTo>
                  <a:pt x="97029" y="652779"/>
                </a:lnTo>
                <a:lnTo>
                  <a:pt x="50893" y="639018"/>
                </a:lnTo>
                <a:lnTo>
                  <a:pt x="8476" y="616301"/>
                </a:lnTo>
                <a:lnTo>
                  <a:pt x="0" y="600075"/>
                </a:ln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2"/>
          <p:cNvSpPr txBox="1"/>
          <p:nvPr/>
        </p:nvSpPr>
        <p:spPr>
          <a:xfrm>
            <a:off x="7347713" y="5446285"/>
            <a:ext cx="695960" cy="457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 smtClean="0">
                <a:latin typeface="Calibri"/>
                <a:cs typeface="Calibri"/>
              </a:rPr>
              <a:t>D</a:t>
            </a:r>
            <a:r>
              <a:rPr sz="2800" spc="-40" dirty="0" smtClean="0">
                <a:latin typeface="Calibri"/>
                <a:cs typeface="Calibri"/>
              </a:rPr>
              <a:t>a</a:t>
            </a:r>
            <a:r>
              <a:rPr sz="2800" spc="-50" dirty="0" smtClean="0">
                <a:latin typeface="Calibri"/>
                <a:cs typeface="Calibri"/>
              </a:rPr>
              <a:t>t</a:t>
            </a:r>
            <a:r>
              <a:rPr sz="2800" spc="-15" dirty="0" smtClean="0">
                <a:latin typeface="Calibri"/>
                <a:cs typeface="Calibri"/>
              </a:rPr>
              <a:t>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1" name="object 23"/>
          <p:cNvSpPr/>
          <p:nvPr/>
        </p:nvSpPr>
        <p:spPr>
          <a:xfrm>
            <a:off x="6019040" y="5489719"/>
            <a:ext cx="533400" cy="419100"/>
          </a:xfrm>
          <a:custGeom>
            <a:avLst/>
            <a:gdLst/>
            <a:ahLst/>
            <a:cxnLst/>
            <a:rect l="l" t="t" r="r" b="b"/>
            <a:pathLst>
              <a:path w="533400" h="419100">
                <a:moveTo>
                  <a:pt x="323850" y="0"/>
                </a:moveTo>
                <a:lnTo>
                  <a:pt x="323850" y="104775"/>
                </a:lnTo>
                <a:lnTo>
                  <a:pt x="0" y="104775"/>
                </a:lnTo>
                <a:lnTo>
                  <a:pt x="0" y="314325"/>
                </a:lnTo>
                <a:lnTo>
                  <a:pt x="323850" y="314325"/>
                </a:lnTo>
                <a:lnTo>
                  <a:pt x="323850" y="419100"/>
                </a:lnTo>
                <a:lnTo>
                  <a:pt x="533400" y="209550"/>
                </a:lnTo>
                <a:lnTo>
                  <a:pt x="323850" y="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4"/>
          <p:cNvSpPr/>
          <p:nvPr/>
        </p:nvSpPr>
        <p:spPr>
          <a:xfrm>
            <a:off x="3962401" y="6138180"/>
            <a:ext cx="5181599" cy="624840"/>
          </a:xfrm>
          <a:custGeom>
            <a:avLst/>
            <a:gdLst/>
            <a:ahLst/>
            <a:cxnLst/>
            <a:rect l="l" t="t" r="r" b="b"/>
            <a:pathLst>
              <a:path w="5181600" h="624839">
                <a:moveTo>
                  <a:pt x="5181599" y="0"/>
                </a:moveTo>
                <a:lnTo>
                  <a:pt x="0" y="0"/>
                </a:lnTo>
                <a:lnTo>
                  <a:pt x="0" y="624840"/>
                </a:lnTo>
                <a:lnTo>
                  <a:pt x="5077460" y="624840"/>
                </a:lnTo>
                <a:lnTo>
                  <a:pt x="5181599" y="520700"/>
                </a:lnTo>
                <a:lnTo>
                  <a:pt x="51815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5"/>
          <p:cNvSpPr/>
          <p:nvPr/>
        </p:nvSpPr>
        <p:spPr>
          <a:xfrm>
            <a:off x="9039861" y="6658880"/>
            <a:ext cx="104139" cy="104140"/>
          </a:xfrm>
          <a:custGeom>
            <a:avLst/>
            <a:gdLst/>
            <a:ahLst/>
            <a:cxnLst/>
            <a:rect l="l" t="t" r="r" b="b"/>
            <a:pathLst>
              <a:path w="104139" h="104139">
                <a:moveTo>
                  <a:pt x="104139" y="0"/>
                </a:moveTo>
                <a:lnTo>
                  <a:pt x="20827" y="20827"/>
                </a:lnTo>
                <a:lnTo>
                  <a:pt x="0" y="104140"/>
                </a:lnTo>
                <a:lnTo>
                  <a:pt x="104139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6"/>
          <p:cNvSpPr/>
          <p:nvPr/>
        </p:nvSpPr>
        <p:spPr>
          <a:xfrm>
            <a:off x="3962401" y="6138180"/>
            <a:ext cx="5181599" cy="624840"/>
          </a:xfrm>
          <a:custGeom>
            <a:avLst/>
            <a:gdLst/>
            <a:ahLst/>
            <a:cxnLst/>
            <a:rect l="l" t="t" r="r" b="b"/>
            <a:pathLst>
              <a:path w="5181600" h="624839">
                <a:moveTo>
                  <a:pt x="5077460" y="624840"/>
                </a:moveTo>
                <a:lnTo>
                  <a:pt x="5098288" y="541527"/>
                </a:lnTo>
                <a:lnTo>
                  <a:pt x="5181599" y="520700"/>
                </a:lnTo>
                <a:lnTo>
                  <a:pt x="5077460" y="624840"/>
                </a:lnTo>
                <a:lnTo>
                  <a:pt x="0" y="624840"/>
                </a:lnTo>
                <a:lnTo>
                  <a:pt x="0" y="0"/>
                </a:lnTo>
                <a:lnTo>
                  <a:pt x="5181599" y="0"/>
                </a:lnTo>
                <a:lnTo>
                  <a:pt x="5181599" y="520700"/>
                </a:lnTo>
              </a:path>
            </a:pathLst>
          </a:custGeom>
          <a:ln w="2590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7"/>
          <p:cNvSpPr txBox="1"/>
          <p:nvPr/>
        </p:nvSpPr>
        <p:spPr>
          <a:xfrm>
            <a:off x="4206242" y="6160660"/>
            <a:ext cx="1172845" cy="457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i="1" spc="-15" dirty="0" smtClean="0">
                <a:latin typeface="Calibri"/>
                <a:cs typeface="Calibri"/>
              </a:rPr>
              <a:t>1.</a:t>
            </a:r>
            <a:r>
              <a:rPr sz="2800" i="1" spc="10" dirty="0" smtClean="0">
                <a:latin typeface="Calibri"/>
                <a:cs typeface="Calibri"/>
              </a:rPr>
              <a:t> </a:t>
            </a:r>
            <a:r>
              <a:rPr sz="2800" i="1" spc="-15" dirty="0" smtClean="0">
                <a:latin typeface="Calibri"/>
                <a:cs typeface="Calibri"/>
              </a:rPr>
              <a:t>Log</a:t>
            </a:r>
            <a:r>
              <a:rPr sz="2800" i="1" spc="5" dirty="0" smtClean="0">
                <a:latin typeface="Calibri"/>
                <a:cs typeface="Calibri"/>
              </a:rPr>
              <a:t> </a:t>
            </a:r>
            <a:r>
              <a:rPr sz="2800" i="1" spc="-10" dirty="0" smtClean="0">
                <a:latin typeface="Calibri"/>
                <a:cs typeface="Calibri"/>
              </a:rPr>
              <a:t>it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26" name="object 28"/>
          <p:cNvSpPr txBox="1"/>
          <p:nvPr/>
        </p:nvSpPr>
        <p:spPr>
          <a:xfrm>
            <a:off x="6242694" y="6160660"/>
            <a:ext cx="2652395" cy="457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i="1" spc="-15" dirty="0" smtClean="0">
                <a:latin typeface="Calibri"/>
                <a:cs typeface="Calibri"/>
              </a:rPr>
              <a:t>2.</a:t>
            </a:r>
            <a:r>
              <a:rPr sz="2800" i="1" spc="10" dirty="0" smtClean="0">
                <a:latin typeface="Calibri"/>
                <a:cs typeface="Calibri"/>
              </a:rPr>
              <a:t> </a:t>
            </a:r>
            <a:r>
              <a:rPr sz="2800" i="1" spc="-15" dirty="0" smtClean="0">
                <a:latin typeface="Calibri"/>
                <a:cs typeface="Calibri"/>
              </a:rPr>
              <a:t>Real</a:t>
            </a:r>
            <a:r>
              <a:rPr sz="2800" i="1" spc="-20" dirty="0" smtClean="0">
                <a:latin typeface="Calibri"/>
                <a:cs typeface="Calibri"/>
              </a:rPr>
              <a:t>l</a:t>
            </a:r>
            <a:r>
              <a:rPr sz="2800" i="1" spc="-15" dirty="0" smtClean="0">
                <a:latin typeface="Calibri"/>
                <a:cs typeface="Calibri"/>
              </a:rPr>
              <a:t>y</a:t>
            </a:r>
            <a:r>
              <a:rPr sz="2800" i="1" spc="5" dirty="0" smtClean="0">
                <a:latin typeface="Calibri"/>
                <a:cs typeface="Calibri"/>
              </a:rPr>
              <a:t> </a:t>
            </a:r>
            <a:r>
              <a:rPr sz="2800" i="1" spc="-15" dirty="0" smtClean="0">
                <a:latin typeface="Calibri"/>
                <a:cs typeface="Calibri"/>
              </a:rPr>
              <a:t>change</a:t>
            </a:r>
            <a:r>
              <a:rPr sz="2800" i="1" spc="-10" dirty="0" smtClean="0">
                <a:latin typeface="Calibri"/>
                <a:cs typeface="Calibri"/>
              </a:rPr>
              <a:t> it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678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 animBg="1"/>
      <p:bldP spid="17" grpId="0" animBg="1"/>
      <p:bldP spid="18" grpId="0" animBg="1"/>
      <p:bldP spid="19" grpId="0" animBg="1"/>
      <p:bldP spid="20" grpId="0"/>
      <p:bldP spid="21" grpId="0" animBg="1"/>
      <p:bldP spid="22" grpId="0" animBg="1"/>
      <p:bldP spid="23" grpId="0" animBg="1"/>
      <p:bldP spid="24" grpId="0" animBg="1"/>
      <p:bldP spid="25" grpId="0"/>
      <p:bldP spid="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Recovery 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1507333" y="2907815"/>
            <a:ext cx="3130929" cy="75738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659733" y="3024897"/>
            <a:ext cx="900545" cy="52322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0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3599367" y="3024896"/>
            <a:ext cx="900545" cy="52322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chemeClr val="tx1"/>
                </a:solidFill>
              </a:rPr>
              <a:t>6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629550" y="3024896"/>
            <a:ext cx="90054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4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77639" y="3021988"/>
            <a:ext cx="1053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Log0: </a:t>
            </a:r>
            <a:endParaRPr lang="zh-CN" altLang="en-US" sz="2800" dirty="0"/>
          </a:p>
        </p:txBody>
      </p:sp>
      <p:sp>
        <p:nvSpPr>
          <p:cNvPr id="22" name="矩形 21"/>
          <p:cNvSpPr/>
          <p:nvPr/>
        </p:nvSpPr>
        <p:spPr>
          <a:xfrm>
            <a:off x="5580439" y="3021988"/>
            <a:ext cx="900545" cy="52322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0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507333" y="3871460"/>
            <a:ext cx="3130929" cy="75738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1659733" y="3988542"/>
            <a:ext cx="900545" cy="52322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1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629550" y="3988541"/>
            <a:ext cx="90054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3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77639" y="3985633"/>
            <a:ext cx="1053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Log1: </a:t>
            </a:r>
            <a:endParaRPr lang="zh-CN" altLang="en-US" sz="2800" dirty="0"/>
          </a:p>
        </p:txBody>
      </p:sp>
      <p:sp>
        <p:nvSpPr>
          <p:cNvPr id="17" name="矩形 16"/>
          <p:cNvSpPr/>
          <p:nvPr/>
        </p:nvSpPr>
        <p:spPr>
          <a:xfrm>
            <a:off x="1507333" y="4821095"/>
            <a:ext cx="3130929" cy="75738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659733" y="4938177"/>
            <a:ext cx="90054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2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629550" y="4938176"/>
            <a:ext cx="900545" cy="52322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800" dirty="0">
                <a:solidFill>
                  <a:schemeClr val="tx1"/>
                </a:solidFill>
              </a:rPr>
              <a:t>5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20" name="文本框 12"/>
          <p:cNvSpPr txBox="1"/>
          <p:nvPr/>
        </p:nvSpPr>
        <p:spPr>
          <a:xfrm>
            <a:off x="377639" y="4935268"/>
            <a:ext cx="1053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 dirty="0" smtClean="0"/>
              <a:t>Log2: </a:t>
            </a:r>
            <a:endParaRPr lang="zh-CN" altLang="en-US" sz="2800" dirty="0"/>
          </a:p>
        </p:txBody>
      </p:sp>
      <p:sp>
        <p:nvSpPr>
          <p:cNvPr id="21" name="内容占位符 20"/>
          <p:cNvSpPr>
            <a:spLocks noGrp="1"/>
          </p:cNvSpPr>
          <p:nvPr>
            <p:ph idx="1"/>
          </p:nvPr>
        </p:nvSpPr>
        <p:spPr>
          <a:xfrm>
            <a:off x="628650" y="1499051"/>
            <a:ext cx="7886700" cy="823735"/>
          </a:xfrm>
        </p:spPr>
        <p:txBody>
          <a:bodyPr/>
          <a:lstStyle/>
          <a:p>
            <a:r>
              <a:rPr lang="en-US" altLang="zh-CN" dirty="0" smtClean="0"/>
              <a:t>Transaction-level</a:t>
            </a:r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6595037" y="3021988"/>
            <a:ext cx="900545" cy="52322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1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580441" y="3986063"/>
            <a:ext cx="90054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800" dirty="0">
                <a:solidFill>
                  <a:schemeClr val="tx1"/>
                </a:solidFill>
              </a:rPr>
              <a:t>2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7614805" y="3980858"/>
            <a:ext cx="90054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3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595037" y="3984282"/>
            <a:ext cx="90054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4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580440" y="4935268"/>
            <a:ext cx="900545" cy="52322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800" dirty="0">
                <a:solidFill>
                  <a:schemeClr val="tx1"/>
                </a:solidFill>
              </a:rPr>
              <a:t>5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6595038" y="4930564"/>
            <a:ext cx="900545" cy="52322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chemeClr val="tx1"/>
                </a:solidFill>
              </a:rPr>
              <a:t>6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595037" y="5892858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Map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32" name="object 12"/>
          <p:cNvSpPr/>
          <p:nvPr/>
        </p:nvSpPr>
        <p:spPr>
          <a:xfrm>
            <a:off x="4941537" y="2970257"/>
            <a:ext cx="177080" cy="635246"/>
          </a:xfrm>
          <a:custGeom>
            <a:avLst/>
            <a:gdLst/>
            <a:ahLst/>
            <a:cxnLst/>
            <a:rect l="l" t="t" r="r" b="b"/>
            <a:pathLst>
              <a:path w="177080" h="635246">
                <a:moveTo>
                  <a:pt x="144909" y="0"/>
                </a:moveTo>
                <a:lnTo>
                  <a:pt x="100409" y="23426"/>
                </a:lnTo>
                <a:lnTo>
                  <a:pt x="59792" y="46646"/>
                </a:lnTo>
                <a:lnTo>
                  <a:pt x="26942" y="69485"/>
                </a:lnTo>
                <a:lnTo>
                  <a:pt x="1936" y="99043"/>
                </a:lnTo>
                <a:lnTo>
                  <a:pt x="0" y="106230"/>
                </a:lnTo>
                <a:lnTo>
                  <a:pt x="2453" y="114065"/>
                </a:lnTo>
                <a:lnTo>
                  <a:pt x="42643" y="143192"/>
                </a:lnTo>
                <a:lnTo>
                  <a:pt x="89004" y="163333"/>
                </a:lnTo>
                <a:lnTo>
                  <a:pt x="104560" y="169840"/>
                </a:lnTo>
                <a:lnTo>
                  <a:pt x="143703" y="189055"/>
                </a:lnTo>
                <a:lnTo>
                  <a:pt x="157927" y="201832"/>
                </a:lnTo>
                <a:lnTo>
                  <a:pt x="156508" y="209446"/>
                </a:lnTo>
                <a:lnTo>
                  <a:pt x="119344" y="238715"/>
                </a:lnTo>
                <a:lnTo>
                  <a:pt x="74516" y="259543"/>
                </a:lnTo>
                <a:lnTo>
                  <a:pt x="59412" y="266295"/>
                </a:lnTo>
                <a:lnTo>
                  <a:pt x="21671" y="286042"/>
                </a:lnTo>
                <a:lnTo>
                  <a:pt x="8570" y="298825"/>
                </a:lnTo>
                <a:lnTo>
                  <a:pt x="10566" y="306176"/>
                </a:lnTo>
                <a:lnTo>
                  <a:pt x="50956" y="333883"/>
                </a:lnTo>
                <a:lnTo>
                  <a:pt x="98000" y="353237"/>
                </a:lnTo>
                <a:lnTo>
                  <a:pt x="113582" y="359484"/>
                </a:lnTo>
                <a:lnTo>
                  <a:pt x="151396" y="377791"/>
                </a:lnTo>
                <a:lnTo>
                  <a:pt x="162992" y="389759"/>
                </a:lnTo>
                <a:lnTo>
                  <a:pt x="160721" y="396130"/>
                </a:lnTo>
                <a:lnTo>
                  <a:pt x="119367" y="420454"/>
                </a:lnTo>
                <a:lnTo>
                  <a:pt x="71253" y="437829"/>
                </a:lnTo>
                <a:lnTo>
                  <a:pt x="55155" y="443522"/>
                </a:lnTo>
                <a:lnTo>
                  <a:pt x="15073" y="460476"/>
                </a:lnTo>
                <a:lnTo>
                  <a:pt x="1189" y="471800"/>
                </a:lnTo>
                <a:lnTo>
                  <a:pt x="3422" y="478174"/>
                </a:lnTo>
                <a:lnTo>
                  <a:pt x="43752" y="503010"/>
                </a:lnTo>
                <a:lnTo>
                  <a:pt x="91984" y="520891"/>
                </a:lnTo>
                <a:lnTo>
                  <a:pt x="108633" y="526699"/>
                </a:lnTo>
                <a:lnTo>
                  <a:pt x="124677" y="532427"/>
                </a:lnTo>
                <a:lnTo>
                  <a:pt x="163822" y="549116"/>
                </a:lnTo>
                <a:lnTo>
                  <a:pt x="177080" y="559808"/>
                </a:lnTo>
                <a:lnTo>
                  <a:pt x="176565" y="565911"/>
                </a:lnTo>
                <a:lnTo>
                  <a:pt x="144246" y="594322"/>
                </a:lnTo>
                <a:lnTo>
                  <a:pt x="106707" y="610095"/>
                </a:lnTo>
                <a:lnTo>
                  <a:pt x="60734" y="625288"/>
                </a:lnTo>
                <a:lnTo>
                  <a:pt x="44268" y="630277"/>
                </a:lnTo>
                <a:lnTo>
                  <a:pt x="27491" y="635246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13"/>
          <p:cNvSpPr/>
          <p:nvPr/>
        </p:nvSpPr>
        <p:spPr>
          <a:xfrm>
            <a:off x="4941537" y="3932266"/>
            <a:ext cx="177032" cy="635236"/>
          </a:xfrm>
          <a:custGeom>
            <a:avLst/>
            <a:gdLst/>
            <a:ahLst/>
            <a:cxnLst/>
            <a:rect l="l" t="t" r="r" b="b"/>
            <a:pathLst>
              <a:path w="177032" h="635236">
                <a:moveTo>
                  <a:pt x="144874" y="0"/>
                </a:moveTo>
                <a:lnTo>
                  <a:pt x="100383" y="23417"/>
                </a:lnTo>
                <a:lnTo>
                  <a:pt x="59775" y="46629"/>
                </a:lnTo>
                <a:lnTo>
                  <a:pt x="26933" y="69459"/>
                </a:lnTo>
                <a:lnTo>
                  <a:pt x="1935" y="99007"/>
                </a:lnTo>
                <a:lnTo>
                  <a:pt x="0" y="106191"/>
                </a:lnTo>
                <a:lnTo>
                  <a:pt x="2440" y="114036"/>
                </a:lnTo>
                <a:lnTo>
                  <a:pt x="42606" y="143187"/>
                </a:lnTo>
                <a:lnTo>
                  <a:pt x="88965" y="163337"/>
                </a:lnTo>
                <a:lnTo>
                  <a:pt x="104522" y="169847"/>
                </a:lnTo>
                <a:lnTo>
                  <a:pt x="143662" y="189067"/>
                </a:lnTo>
                <a:lnTo>
                  <a:pt x="157876" y="201846"/>
                </a:lnTo>
                <a:lnTo>
                  <a:pt x="156455" y="209457"/>
                </a:lnTo>
                <a:lnTo>
                  <a:pt x="119286" y="238715"/>
                </a:lnTo>
                <a:lnTo>
                  <a:pt x="74456" y="259539"/>
                </a:lnTo>
                <a:lnTo>
                  <a:pt x="59351" y="266291"/>
                </a:lnTo>
                <a:lnTo>
                  <a:pt x="21605" y="286035"/>
                </a:lnTo>
                <a:lnTo>
                  <a:pt x="8500" y="298817"/>
                </a:lnTo>
                <a:lnTo>
                  <a:pt x="10498" y="306170"/>
                </a:lnTo>
                <a:lnTo>
                  <a:pt x="50895" y="333881"/>
                </a:lnTo>
                <a:lnTo>
                  <a:pt x="97942" y="353237"/>
                </a:lnTo>
                <a:lnTo>
                  <a:pt x="113525" y="359485"/>
                </a:lnTo>
                <a:lnTo>
                  <a:pt x="151339" y="377792"/>
                </a:lnTo>
                <a:lnTo>
                  <a:pt x="162933" y="389761"/>
                </a:lnTo>
                <a:lnTo>
                  <a:pt x="160663" y="396129"/>
                </a:lnTo>
                <a:lnTo>
                  <a:pt x="119332" y="420446"/>
                </a:lnTo>
                <a:lnTo>
                  <a:pt x="71242" y="437816"/>
                </a:lnTo>
                <a:lnTo>
                  <a:pt x="55151" y="443507"/>
                </a:lnTo>
                <a:lnTo>
                  <a:pt x="15082" y="460456"/>
                </a:lnTo>
                <a:lnTo>
                  <a:pt x="1196" y="471777"/>
                </a:lnTo>
                <a:lnTo>
                  <a:pt x="3416" y="478156"/>
                </a:lnTo>
                <a:lnTo>
                  <a:pt x="43725" y="503010"/>
                </a:lnTo>
                <a:lnTo>
                  <a:pt x="91960" y="520900"/>
                </a:lnTo>
                <a:lnTo>
                  <a:pt x="108610" y="526710"/>
                </a:lnTo>
                <a:lnTo>
                  <a:pt x="124655" y="532440"/>
                </a:lnTo>
                <a:lnTo>
                  <a:pt x="163792" y="549133"/>
                </a:lnTo>
                <a:lnTo>
                  <a:pt x="177032" y="559827"/>
                </a:lnTo>
                <a:lnTo>
                  <a:pt x="176515" y="565925"/>
                </a:lnTo>
                <a:lnTo>
                  <a:pt x="144206" y="594321"/>
                </a:lnTo>
                <a:lnTo>
                  <a:pt x="106672" y="610090"/>
                </a:lnTo>
                <a:lnTo>
                  <a:pt x="60691" y="625280"/>
                </a:lnTo>
                <a:lnTo>
                  <a:pt x="44217" y="630267"/>
                </a:lnTo>
                <a:lnTo>
                  <a:pt x="27431" y="635236"/>
                </a:lnTo>
              </a:path>
            </a:pathLst>
          </a:custGeom>
          <a:ln w="25908">
            <a:solidFill>
              <a:srgbClr val="C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14"/>
          <p:cNvSpPr/>
          <p:nvPr/>
        </p:nvSpPr>
        <p:spPr>
          <a:xfrm>
            <a:off x="4941537" y="4879260"/>
            <a:ext cx="177032" cy="635236"/>
          </a:xfrm>
          <a:custGeom>
            <a:avLst/>
            <a:gdLst/>
            <a:ahLst/>
            <a:cxnLst/>
            <a:rect l="l" t="t" r="r" b="b"/>
            <a:pathLst>
              <a:path w="177032" h="635236">
                <a:moveTo>
                  <a:pt x="144874" y="0"/>
                </a:moveTo>
                <a:lnTo>
                  <a:pt x="100383" y="23417"/>
                </a:lnTo>
                <a:lnTo>
                  <a:pt x="59775" y="46629"/>
                </a:lnTo>
                <a:lnTo>
                  <a:pt x="26933" y="69459"/>
                </a:lnTo>
                <a:lnTo>
                  <a:pt x="1935" y="99007"/>
                </a:lnTo>
                <a:lnTo>
                  <a:pt x="0" y="106191"/>
                </a:lnTo>
                <a:lnTo>
                  <a:pt x="2440" y="114036"/>
                </a:lnTo>
                <a:lnTo>
                  <a:pt x="42606" y="143187"/>
                </a:lnTo>
                <a:lnTo>
                  <a:pt x="88965" y="163337"/>
                </a:lnTo>
                <a:lnTo>
                  <a:pt x="104522" y="169847"/>
                </a:lnTo>
                <a:lnTo>
                  <a:pt x="143662" y="189067"/>
                </a:lnTo>
                <a:lnTo>
                  <a:pt x="157876" y="201846"/>
                </a:lnTo>
                <a:lnTo>
                  <a:pt x="156455" y="209457"/>
                </a:lnTo>
                <a:lnTo>
                  <a:pt x="119286" y="238715"/>
                </a:lnTo>
                <a:lnTo>
                  <a:pt x="74456" y="259539"/>
                </a:lnTo>
                <a:lnTo>
                  <a:pt x="59351" y="266291"/>
                </a:lnTo>
                <a:lnTo>
                  <a:pt x="21605" y="286035"/>
                </a:lnTo>
                <a:lnTo>
                  <a:pt x="8500" y="298817"/>
                </a:lnTo>
                <a:lnTo>
                  <a:pt x="10498" y="306170"/>
                </a:lnTo>
                <a:lnTo>
                  <a:pt x="50895" y="333881"/>
                </a:lnTo>
                <a:lnTo>
                  <a:pt x="97942" y="353237"/>
                </a:lnTo>
                <a:lnTo>
                  <a:pt x="113525" y="359485"/>
                </a:lnTo>
                <a:lnTo>
                  <a:pt x="151339" y="377792"/>
                </a:lnTo>
                <a:lnTo>
                  <a:pt x="162933" y="389761"/>
                </a:lnTo>
                <a:lnTo>
                  <a:pt x="160663" y="396129"/>
                </a:lnTo>
                <a:lnTo>
                  <a:pt x="119332" y="420446"/>
                </a:lnTo>
                <a:lnTo>
                  <a:pt x="71242" y="437816"/>
                </a:lnTo>
                <a:lnTo>
                  <a:pt x="55151" y="443507"/>
                </a:lnTo>
                <a:lnTo>
                  <a:pt x="15082" y="460456"/>
                </a:lnTo>
                <a:lnTo>
                  <a:pt x="1196" y="471777"/>
                </a:lnTo>
                <a:lnTo>
                  <a:pt x="3416" y="478156"/>
                </a:lnTo>
                <a:lnTo>
                  <a:pt x="43725" y="503010"/>
                </a:lnTo>
                <a:lnTo>
                  <a:pt x="91960" y="520900"/>
                </a:lnTo>
                <a:lnTo>
                  <a:pt x="108610" y="526710"/>
                </a:lnTo>
                <a:lnTo>
                  <a:pt x="124655" y="532440"/>
                </a:lnTo>
                <a:lnTo>
                  <a:pt x="163792" y="549133"/>
                </a:lnTo>
                <a:lnTo>
                  <a:pt x="177032" y="559827"/>
                </a:lnTo>
                <a:lnTo>
                  <a:pt x="176515" y="565925"/>
                </a:lnTo>
                <a:lnTo>
                  <a:pt x="144206" y="594321"/>
                </a:lnTo>
                <a:lnTo>
                  <a:pt x="106672" y="610090"/>
                </a:lnTo>
                <a:lnTo>
                  <a:pt x="60691" y="625280"/>
                </a:lnTo>
                <a:lnTo>
                  <a:pt x="44217" y="630267"/>
                </a:lnTo>
                <a:lnTo>
                  <a:pt x="27431" y="635236"/>
                </a:lnTo>
              </a:path>
            </a:pathLst>
          </a:custGeom>
          <a:ln w="25908">
            <a:solidFill>
              <a:srgbClr val="006F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文本框 2"/>
          <p:cNvSpPr txBox="1"/>
          <p:nvPr/>
        </p:nvSpPr>
        <p:spPr>
          <a:xfrm>
            <a:off x="4433990" y="1467006"/>
            <a:ext cx="13691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: Redo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cxnSp>
        <p:nvCxnSpPr>
          <p:cNvPr id="5" name="直接箭头连接符 4"/>
          <p:cNvCxnSpPr>
            <a:stCxn id="18" idx="0"/>
            <a:endCxn id="14" idx="2"/>
          </p:cNvCxnSpPr>
          <p:nvPr/>
        </p:nvCxnSpPr>
        <p:spPr>
          <a:xfrm flipV="1">
            <a:off x="2110006" y="4511761"/>
            <a:ext cx="969817" cy="426416"/>
          </a:xfrm>
          <a:prstGeom prst="straightConnector1">
            <a:avLst/>
          </a:prstGeom>
          <a:ln w="57150">
            <a:solidFill>
              <a:srgbClr val="FF0000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>
            <a:stCxn id="14" idx="0"/>
            <a:endCxn id="9" idx="2"/>
          </p:cNvCxnSpPr>
          <p:nvPr/>
        </p:nvCxnSpPr>
        <p:spPr>
          <a:xfrm flipV="1">
            <a:off x="3079823" y="3548116"/>
            <a:ext cx="0" cy="440425"/>
          </a:xfrm>
          <a:prstGeom prst="straightConnector1">
            <a:avLst/>
          </a:prstGeom>
          <a:ln w="57150">
            <a:solidFill>
              <a:srgbClr val="FF0000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>
            <a:endCxn id="22" idx="1"/>
          </p:cNvCxnSpPr>
          <p:nvPr/>
        </p:nvCxnSpPr>
        <p:spPr>
          <a:xfrm flipV="1">
            <a:off x="5118569" y="3283598"/>
            <a:ext cx="461870" cy="14773"/>
          </a:xfrm>
          <a:prstGeom prst="straightConnector1">
            <a:avLst/>
          </a:prstGeom>
          <a:ln w="4762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>
            <a:endCxn id="28" idx="1"/>
          </p:cNvCxnSpPr>
          <p:nvPr/>
        </p:nvCxnSpPr>
        <p:spPr>
          <a:xfrm>
            <a:off x="5118569" y="3283598"/>
            <a:ext cx="1476468" cy="962294"/>
          </a:xfrm>
          <a:prstGeom prst="straightConnector1">
            <a:avLst/>
          </a:prstGeom>
          <a:ln w="4762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>
            <a:endCxn id="30" idx="1"/>
          </p:cNvCxnSpPr>
          <p:nvPr/>
        </p:nvCxnSpPr>
        <p:spPr>
          <a:xfrm>
            <a:off x="5118569" y="3298371"/>
            <a:ext cx="1476469" cy="1893803"/>
          </a:xfrm>
          <a:prstGeom prst="straightConnector1">
            <a:avLst/>
          </a:prstGeom>
          <a:ln w="4762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754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48148E-6 L 0.11146 -0.00046 " pathEditMode="relative" rAng="0" ptsTypes="AA">
                                      <p:cBhvr>
                                        <p:cTn id="1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42" y="0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1041 -0.00139 " pathEditMode="relative" ptsTypes="AA">
                                      <p:cBhvr>
                                        <p:cTn id="1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22" grpId="0" animBg="1"/>
      <p:bldP spid="12" grpId="0" animBg="1"/>
      <p:bldP spid="13" grpId="0" animBg="1"/>
      <p:bldP spid="14" grpId="0" animBg="1"/>
      <p:bldP spid="15" grpId="0"/>
      <p:bldP spid="17" grpId="0" animBg="1"/>
      <p:bldP spid="18" grpId="0" animBg="1"/>
      <p:bldP spid="19" grpId="0" animBg="1"/>
      <p:bldP spid="20" grpId="0"/>
      <p:bldP spid="23" grpId="0" animBg="1"/>
      <p:bldP spid="26" grpId="0" animBg="1"/>
      <p:bldP spid="27" grpId="0" animBg="1"/>
      <p:bldP spid="27" grpId="1" animBg="1"/>
      <p:bldP spid="28" grpId="0" animBg="1"/>
      <p:bldP spid="28" grpId="1" animBg="1"/>
      <p:bldP spid="29" grpId="0" animBg="1"/>
      <p:bldP spid="30" grpId="0" animBg="1"/>
      <p:bldP spid="31" grpId="0"/>
      <p:bldP spid="32" grpId="0" animBg="1"/>
      <p:bldP spid="33" grpId="0" animBg="1"/>
      <p:bldP spid="34" grpId="0" animBg="1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Recovery 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1507333" y="2907815"/>
            <a:ext cx="3130929" cy="75738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659733" y="3024897"/>
            <a:ext cx="900545" cy="52322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0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3599367" y="3024896"/>
            <a:ext cx="900545" cy="52322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chemeClr val="tx1"/>
                </a:solidFill>
              </a:rPr>
              <a:t>6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629550" y="3024896"/>
            <a:ext cx="90054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4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77639" y="3021988"/>
            <a:ext cx="1053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Log0: </a:t>
            </a:r>
            <a:endParaRPr lang="zh-CN" altLang="en-US" sz="2800" dirty="0"/>
          </a:p>
        </p:txBody>
      </p:sp>
      <p:sp>
        <p:nvSpPr>
          <p:cNvPr id="22" name="矩形 21"/>
          <p:cNvSpPr/>
          <p:nvPr/>
        </p:nvSpPr>
        <p:spPr>
          <a:xfrm>
            <a:off x="5142289" y="3021988"/>
            <a:ext cx="900545" cy="52322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0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507333" y="3871460"/>
            <a:ext cx="3130929" cy="75738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1659733" y="3988542"/>
            <a:ext cx="900545" cy="52322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1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629550" y="3988541"/>
            <a:ext cx="90054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3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77639" y="3985633"/>
            <a:ext cx="1053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Log1: </a:t>
            </a:r>
            <a:endParaRPr lang="zh-CN" altLang="en-US" sz="2800" dirty="0"/>
          </a:p>
        </p:txBody>
      </p:sp>
      <p:sp>
        <p:nvSpPr>
          <p:cNvPr id="17" name="矩形 16"/>
          <p:cNvSpPr/>
          <p:nvPr/>
        </p:nvSpPr>
        <p:spPr>
          <a:xfrm>
            <a:off x="1507333" y="4821095"/>
            <a:ext cx="3130929" cy="75738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659733" y="4938177"/>
            <a:ext cx="90054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2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629550" y="4938176"/>
            <a:ext cx="900545" cy="52322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800" dirty="0">
                <a:solidFill>
                  <a:schemeClr val="tx1"/>
                </a:solidFill>
              </a:rPr>
              <a:t>5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20" name="文本框 12"/>
          <p:cNvSpPr txBox="1"/>
          <p:nvPr/>
        </p:nvSpPr>
        <p:spPr>
          <a:xfrm>
            <a:off x="377639" y="4935268"/>
            <a:ext cx="1053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 dirty="0" smtClean="0"/>
              <a:t>Log2: </a:t>
            </a:r>
            <a:endParaRPr lang="zh-CN" altLang="en-US" sz="2800" dirty="0"/>
          </a:p>
        </p:txBody>
      </p:sp>
      <p:sp>
        <p:nvSpPr>
          <p:cNvPr id="21" name="内容占位符 20"/>
          <p:cNvSpPr>
            <a:spLocks noGrp="1"/>
          </p:cNvSpPr>
          <p:nvPr>
            <p:ph idx="1"/>
          </p:nvPr>
        </p:nvSpPr>
        <p:spPr>
          <a:xfrm>
            <a:off x="628650" y="1499051"/>
            <a:ext cx="7886700" cy="823735"/>
          </a:xfrm>
        </p:spPr>
        <p:txBody>
          <a:bodyPr/>
          <a:lstStyle/>
          <a:p>
            <a:r>
              <a:rPr lang="en-US" altLang="zh-CN" dirty="0" smtClean="0"/>
              <a:t>Transaction-level</a:t>
            </a:r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6156887" y="3021988"/>
            <a:ext cx="900545" cy="52322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1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142291" y="3986063"/>
            <a:ext cx="90054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800" dirty="0">
                <a:solidFill>
                  <a:schemeClr val="tx1"/>
                </a:solidFill>
              </a:rPr>
              <a:t>2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6156886" y="3985633"/>
            <a:ext cx="90054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3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176655" y="3985633"/>
            <a:ext cx="90054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4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142290" y="4935268"/>
            <a:ext cx="900545" cy="52322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800" dirty="0">
                <a:solidFill>
                  <a:schemeClr val="tx1"/>
                </a:solidFill>
              </a:rPr>
              <a:t>5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6156888" y="4930564"/>
            <a:ext cx="900545" cy="52322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chemeClr val="tx1"/>
                </a:solidFill>
              </a:rPr>
              <a:t>6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374227" y="5894209"/>
            <a:ext cx="13421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Reduce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32" name="object 12"/>
          <p:cNvSpPr/>
          <p:nvPr/>
        </p:nvSpPr>
        <p:spPr>
          <a:xfrm>
            <a:off x="8264234" y="2966601"/>
            <a:ext cx="177080" cy="635246"/>
          </a:xfrm>
          <a:custGeom>
            <a:avLst/>
            <a:gdLst/>
            <a:ahLst/>
            <a:cxnLst/>
            <a:rect l="l" t="t" r="r" b="b"/>
            <a:pathLst>
              <a:path w="177080" h="635246">
                <a:moveTo>
                  <a:pt x="144909" y="0"/>
                </a:moveTo>
                <a:lnTo>
                  <a:pt x="100409" y="23426"/>
                </a:lnTo>
                <a:lnTo>
                  <a:pt x="59792" y="46646"/>
                </a:lnTo>
                <a:lnTo>
                  <a:pt x="26942" y="69485"/>
                </a:lnTo>
                <a:lnTo>
                  <a:pt x="1936" y="99043"/>
                </a:lnTo>
                <a:lnTo>
                  <a:pt x="0" y="106230"/>
                </a:lnTo>
                <a:lnTo>
                  <a:pt x="2453" y="114065"/>
                </a:lnTo>
                <a:lnTo>
                  <a:pt x="42643" y="143192"/>
                </a:lnTo>
                <a:lnTo>
                  <a:pt x="89004" y="163333"/>
                </a:lnTo>
                <a:lnTo>
                  <a:pt x="104560" y="169840"/>
                </a:lnTo>
                <a:lnTo>
                  <a:pt x="143703" y="189055"/>
                </a:lnTo>
                <a:lnTo>
                  <a:pt x="157927" y="201832"/>
                </a:lnTo>
                <a:lnTo>
                  <a:pt x="156508" y="209446"/>
                </a:lnTo>
                <a:lnTo>
                  <a:pt x="119344" y="238715"/>
                </a:lnTo>
                <a:lnTo>
                  <a:pt x="74516" y="259543"/>
                </a:lnTo>
                <a:lnTo>
                  <a:pt x="59412" y="266295"/>
                </a:lnTo>
                <a:lnTo>
                  <a:pt x="21671" y="286042"/>
                </a:lnTo>
                <a:lnTo>
                  <a:pt x="8570" y="298825"/>
                </a:lnTo>
                <a:lnTo>
                  <a:pt x="10566" y="306176"/>
                </a:lnTo>
                <a:lnTo>
                  <a:pt x="50956" y="333883"/>
                </a:lnTo>
                <a:lnTo>
                  <a:pt x="98000" y="353237"/>
                </a:lnTo>
                <a:lnTo>
                  <a:pt x="113582" y="359484"/>
                </a:lnTo>
                <a:lnTo>
                  <a:pt x="151396" y="377791"/>
                </a:lnTo>
                <a:lnTo>
                  <a:pt x="162992" y="389759"/>
                </a:lnTo>
                <a:lnTo>
                  <a:pt x="160721" y="396130"/>
                </a:lnTo>
                <a:lnTo>
                  <a:pt x="119367" y="420454"/>
                </a:lnTo>
                <a:lnTo>
                  <a:pt x="71253" y="437829"/>
                </a:lnTo>
                <a:lnTo>
                  <a:pt x="55155" y="443522"/>
                </a:lnTo>
                <a:lnTo>
                  <a:pt x="15073" y="460476"/>
                </a:lnTo>
                <a:lnTo>
                  <a:pt x="1189" y="471800"/>
                </a:lnTo>
                <a:lnTo>
                  <a:pt x="3422" y="478174"/>
                </a:lnTo>
                <a:lnTo>
                  <a:pt x="43752" y="503010"/>
                </a:lnTo>
                <a:lnTo>
                  <a:pt x="91984" y="520891"/>
                </a:lnTo>
                <a:lnTo>
                  <a:pt x="108633" y="526699"/>
                </a:lnTo>
                <a:lnTo>
                  <a:pt x="124677" y="532427"/>
                </a:lnTo>
                <a:lnTo>
                  <a:pt x="163822" y="549116"/>
                </a:lnTo>
                <a:lnTo>
                  <a:pt x="177080" y="559808"/>
                </a:lnTo>
                <a:lnTo>
                  <a:pt x="176565" y="565911"/>
                </a:lnTo>
                <a:lnTo>
                  <a:pt x="144246" y="594322"/>
                </a:lnTo>
                <a:lnTo>
                  <a:pt x="106707" y="610095"/>
                </a:lnTo>
                <a:lnTo>
                  <a:pt x="60734" y="625288"/>
                </a:lnTo>
                <a:lnTo>
                  <a:pt x="44268" y="630277"/>
                </a:lnTo>
                <a:lnTo>
                  <a:pt x="27491" y="635246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13"/>
          <p:cNvSpPr/>
          <p:nvPr/>
        </p:nvSpPr>
        <p:spPr>
          <a:xfrm>
            <a:off x="8264234" y="3928610"/>
            <a:ext cx="177032" cy="635236"/>
          </a:xfrm>
          <a:custGeom>
            <a:avLst/>
            <a:gdLst/>
            <a:ahLst/>
            <a:cxnLst/>
            <a:rect l="l" t="t" r="r" b="b"/>
            <a:pathLst>
              <a:path w="177032" h="635236">
                <a:moveTo>
                  <a:pt x="144874" y="0"/>
                </a:moveTo>
                <a:lnTo>
                  <a:pt x="100383" y="23417"/>
                </a:lnTo>
                <a:lnTo>
                  <a:pt x="59775" y="46629"/>
                </a:lnTo>
                <a:lnTo>
                  <a:pt x="26933" y="69459"/>
                </a:lnTo>
                <a:lnTo>
                  <a:pt x="1935" y="99007"/>
                </a:lnTo>
                <a:lnTo>
                  <a:pt x="0" y="106191"/>
                </a:lnTo>
                <a:lnTo>
                  <a:pt x="2440" y="114036"/>
                </a:lnTo>
                <a:lnTo>
                  <a:pt x="42606" y="143187"/>
                </a:lnTo>
                <a:lnTo>
                  <a:pt x="88965" y="163337"/>
                </a:lnTo>
                <a:lnTo>
                  <a:pt x="104522" y="169847"/>
                </a:lnTo>
                <a:lnTo>
                  <a:pt x="143662" y="189067"/>
                </a:lnTo>
                <a:lnTo>
                  <a:pt x="157876" y="201846"/>
                </a:lnTo>
                <a:lnTo>
                  <a:pt x="156455" y="209457"/>
                </a:lnTo>
                <a:lnTo>
                  <a:pt x="119286" y="238715"/>
                </a:lnTo>
                <a:lnTo>
                  <a:pt x="74456" y="259539"/>
                </a:lnTo>
                <a:lnTo>
                  <a:pt x="59351" y="266291"/>
                </a:lnTo>
                <a:lnTo>
                  <a:pt x="21605" y="286035"/>
                </a:lnTo>
                <a:lnTo>
                  <a:pt x="8500" y="298817"/>
                </a:lnTo>
                <a:lnTo>
                  <a:pt x="10498" y="306170"/>
                </a:lnTo>
                <a:lnTo>
                  <a:pt x="50895" y="333881"/>
                </a:lnTo>
                <a:lnTo>
                  <a:pt x="97942" y="353237"/>
                </a:lnTo>
                <a:lnTo>
                  <a:pt x="113525" y="359485"/>
                </a:lnTo>
                <a:lnTo>
                  <a:pt x="151339" y="377792"/>
                </a:lnTo>
                <a:lnTo>
                  <a:pt x="162933" y="389761"/>
                </a:lnTo>
                <a:lnTo>
                  <a:pt x="160663" y="396129"/>
                </a:lnTo>
                <a:lnTo>
                  <a:pt x="119332" y="420446"/>
                </a:lnTo>
                <a:lnTo>
                  <a:pt x="71242" y="437816"/>
                </a:lnTo>
                <a:lnTo>
                  <a:pt x="55151" y="443507"/>
                </a:lnTo>
                <a:lnTo>
                  <a:pt x="15082" y="460456"/>
                </a:lnTo>
                <a:lnTo>
                  <a:pt x="1196" y="471777"/>
                </a:lnTo>
                <a:lnTo>
                  <a:pt x="3416" y="478156"/>
                </a:lnTo>
                <a:lnTo>
                  <a:pt x="43725" y="503010"/>
                </a:lnTo>
                <a:lnTo>
                  <a:pt x="91960" y="520900"/>
                </a:lnTo>
                <a:lnTo>
                  <a:pt x="108610" y="526710"/>
                </a:lnTo>
                <a:lnTo>
                  <a:pt x="124655" y="532440"/>
                </a:lnTo>
                <a:lnTo>
                  <a:pt x="163792" y="549133"/>
                </a:lnTo>
                <a:lnTo>
                  <a:pt x="177032" y="559827"/>
                </a:lnTo>
                <a:lnTo>
                  <a:pt x="176515" y="565925"/>
                </a:lnTo>
                <a:lnTo>
                  <a:pt x="144206" y="594321"/>
                </a:lnTo>
                <a:lnTo>
                  <a:pt x="106672" y="610090"/>
                </a:lnTo>
                <a:lnTo>
                  <a:pt x="60691" y="625280"/>
                </a:lnTo>
                <a:lnTo>
                  <a:pt x="44217" y="630267"/>
                </a:lnTo>
                <a:lnTo>
                  <a:pt x="27431" y="635236"/>
                </a:lnTo>
              </a:path>
            </a:pathLst>
          </a:custGeom>
          <a:ln w="25908">
            <a:solidFill>
              <a:srgbClr val="C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14"/>
          <p:cNvSpPr/>
          <p:nvPr/>
        </p:nvSpPr>
        <p:spPr>
          <a:xfrm>
            <a:off x="8264234" y="4875604"/>
            <a:ext cx="177032" cy="635236"/>
          </a:xfrm>
          <a:custGeom>
            <a:avLst/>
            <a:gdLst/>
            <a:ahLst/>
            <a:cxnLst/>
            <a:rect l="l" t="t" r="r" b="b"/>
            <a:pathLst>
              <a:path w="177032" h="635236">
                <a:moveTo>
                  <a:pt x="144874" y="0"/>
                </a:moveTo>
                <a:lnTo>
                  <a:pt x="100383" y="23417"/>
                </a:lnTo>
                <a:lnTo>
                  <a:pt x="59775" y="46629"/>
                </a:lnTo>
                <a:lnTo>
                  <a:pt x="26933" y="69459"/>
                </a:lnTo>
                <a:lnTo>
                  <a:pt x="1935" y="99007"/>
                </a:lnTo>
                <a:lnTo>
                  <a:pt x="0" y="106191"/>
                </a:lnTo>
                <a:lnTo>
                  <a:pt x="2440" y="114036"/>
                </a:lnTo>
                <a:lnTo>
                  <a:pt x="42606" y="143187"/>
                </a:lnTo>
                <a:lnTo>
                  <a:pt x="88965" y="163337"/>
                </a:lnTo>
                <a:lnTo>
                  <a:pt x="104522" y="169847"/>
                </a:lnTo>
                <a:lnTo>
                  <a:pt x="143662" y="189067"/>
                </a:lnTo>
                <a:lnTo>
                  <a:pt x="157876" y="201846"/>
                </a:lnTo>
                <a:lnTo>
                  <a:pt x="156455" y="209457"/>
                </a:lnTo>
                <a:lnTo>
                  <a:pt x="119286" y="238715"/>
                </a:lnTo>
                <a:lnTo>
                  <a:pt x="74456" y="259539"/>
                </a:lnTo>
                <a:lnTo>
                  <a:pt x="59351" y="266291"/>
                </a:lnTo>
                <a:lnTo>
                  <a:pt x="21605" y="286035"/>
                </a:lnTo>
                <a:lnTo>
                  <a:pt x="8500" y="298817"/>
                </a:lnTo>
                <a:lnTo>
                  <a:pt x="10498" y="306170"/>
                </a:lnTo>
                <a:lnTo>
                  <a:pt x="50895" y="333881"/>
                </a:lnTo>
                <a:lnTo>
                  <a:pt x="97942" y="353237"/>
                </a:lnTo>
                <a:lnTo>
                  <a:pt x="113525" y="359485"/>
                </a:lnTo>
                <a:lnTo>
                  <a:pt x="151339" y="377792"/>
                </a:lnTo>
                <a:lnTo>
                  <a:pt x="162933" y="389761"/>
                </a:lnTo>
                <a:lnTo>
                  <a:pt x="160663" y="396129"/>
                </a:lnTo>
                <a:lnTo>
                  <a:pt x="119332" y="420446"/>
                </a:lnTo>
                <a:lnTo>
                  <a:pt x="71242" y="437816"/>
                </a:lnTo>
                <a:lnTo>
                  <a:pt x="55151" y="443507"/>
                </a:lnTo>
                <a:lnTo>
                  <a:pt x="15082" y="460456"/>
                </a:lnTo>
                <a:lnTo>
                  <a:pt x="1196" y="471777"/>
                </a:lnTo>
                <a:lnTo>
                  <a:pt x="3416" y="478156"/>
                </a:lnTo>
                <a:lnTo>
                  <a:pt x="43725" y="503010"/>
                </a:lnTo>
                <a:lnTo>
                  <a:pt x="91960" y="520900"/>
                </a:lnTo>
                <a:lnTo>
                  <a:pt x="108610" y="526710"/>
                </a:lnTo>
                <a:lnTo>
                  <a:pt x="124655" y="532440"/>
                </a:lnTo>
                <a:lnTo>
                  <a:pt x="163792" y="549133"/>
                </a:lnTo>
                <a:lnTo>
                  <a:pt x="177032" y="559827"/>
                </a:lnTo>
                <a:lnTo>
                  <a:pt x="176515" y="565925"/>
                </a:lnTo>
                <a:lnTo>
                  <a:pt x="144206" y="594321"/>
                </a:lnTo>
                <a:lnTo>
                  <a:pt x="106672" y="610090"/>
                </a:lnTo>
                <a:lnTo>
                  <a:pt x="60691" y="625280"/>
                </a:lnTo>
                <a:lnTo>
                  <a:pt x="44217" y="630267"/>
                </a:lnTo>
                <a:lnTo>
                  <a:pt x="27431" y="635236"/>
                </a:lnTo>
              </a:path>
            </a:pathLst>
          </a:custGeom>
          <a:ln w="25908">
            <a:solidFill>
              <a:srgbClr val="006F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文本框 34"/>
          <p:cNvSpPr txBox="1"/>
          <p:nvPr/>
        </p:nvSpPr>
        <p:spPr>
          <a:xfrm>
            <a:off x="4433990" y="1467006"/>
            <a:ext cx="13691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: Redo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80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 animBg="1"/>
      <p:bldP spid="33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 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265" y="1070126"/>
            <a:ext cx="4140167" cy="24841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756" y="3423586"/>
            <a:ext cx="4667250" cy="2628900"/>
          </a:xfrm>
          <a:prstGeom prst="rect">
            <a:avLst/>
          </a:prstGeom>
        </p:spPr>
      </p:pic>
      <p:sp>
        <p:nvSpPr>
          <p:cNvPr id="8" name="圆角矩形 7"/>
          <p:cNvSpPr/>
          <p:nvPr/>
        </p:nvSpPr>
        <p:spPr>
          <a:xfrm>
            <a:off x="3241408" y="6056956"/>
            <a:ext cx="2659880" cy="59857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Useful data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11" name="圆角矩形标注 10"/>
          <p:cNvSpPr/>
          <p:nvPr/>
        </p:nvSpPr>
        <p:spPr>
          <a:xfrm>
            <a:off x="628650" y="6042879"/>
            <a:ext cx="2058503" cy="612648"/>
          </a:xfrm>
          <a:prstGeom prst="wedgeRoundRectCallout">
            <a:avLst>
              <a:gd name="adj1" fmla="val 76189"/>
              <a:gd name="adj2" fmla="val 5940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Graph structure of web documents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圆角矩形标注 11"/>
          <p:cNvSpPr/>
          <p:nvPr/>
        </p:nvSpPr>
        <p:spPr>
          <a:xfrm>
            <a:off x="6456847" y="6060307"/>
            <a:ext cx="2058503" cy="612648"/>
          </a:xfrm>
          <a:prstGeom prst="wedgeRoundRectCallout">
            <a:avLst>
              <a:gd name="adj1" fmla="val -76244"/>
              <a:gd name="adj2" fmla="val 5940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 set of most frequent queries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64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/>
        </p:nvSpPr>
        <p:spPr>
          <a:xfrm>
            <a:off x="713772" y="3823378"/>
            <a:ext cx="7716453" cy="1124007"/>
          </a:xfrm>
          <a:prstGeom prst="roundRect">
            <a:avLst/>
          </a:prstGeom>
          <a:solidFill>
            <a:schemeClr val="accent1">
              <a:alpha val="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get useful data?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499050"/>
            <a:ext cx="7886700" cy="4648655"/>
          </a:xfrm>
        </p:spPr>
        <p:txBody>
          <a:bodyPr/>
          <a:lstStyle/>
          <a:p>
            <a:r>
              <a:rPr lang="en-US" altLang="zh-CN" dirty="0" smtClean="0"/>
              <a:t>Parallelize</a:t>
            </a:r>
          </a:p>
          <a:p>
            <a:pPr lvl="1"/>
            <a:r>
              <a:rPr lang="en-US" altLang="zh-CN" dirty="0" smtClean="0"/>
              <a:t>MPI, </a:t>
            </a:r>
            <a:r>
              <a:rPr lang="en-US" altLang="zh-CN" dirty="0" err="1" smtClean="0"/>
              <a:t>OpenMP</a:t>
            </a:r>
            <a:r>
              <a:rPr lang="en-US" altLang="zh-CN" dirty="0" smtClean="0"/>
              <a:t>…</a:t>
            </a:r>
          </a:p>
          <a:p>
            <a:r>
              <a:rPr lang="en-US" altLang="zh-CN" dirty="0" smtClean="0"/>
              <a:t>Distributed </a:t>
            </a:r>
          </a:p>
          <a:p>
            <a:pPr lvl="1"/>
            <a:r>
              <a:rPr lang="en-US" altLang="zh-CN" dirty="0" smtClean="0"/>
              <a:t>With multi-machine working together</a:t>
            </a:r>
            <a:endParaRPr lang="zh-CN" altLang="en-US" dirty="0"/>
          </a:p>
        </p:txBody>
      </p:sp>
      <p:sp>
        <p:nvSpPr>
          <p:cNvPr id="4" name="圆角矩形 3"/>
          <p:cNvSpPr/>
          <p:nvPr/>
        </p:nvSpPr>
        <p:spPr>
          <a:xfrm>
            <a:off x="940970" y="3949664"/>
            <a:ext cx="2177615" cy="8636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Parallelize</a:t>
            </a:r>
          </a:p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Computation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3483192" y="3949664"/>
            <a:ext cx="2177615" cy="8636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Distribute</a:t>
            </a:r>
          </a:p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Data 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6025414" y="3949664"/>
            <a:ext cx="2177615" cy="8636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Handle </a:t>
            </a:r>
          </a:p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Failures 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9" name="下箭头 8"/>
          <p:cNvSpPr/>
          <p:nvPr/>
        </p:nvSpPr>
        <p:spPr>
          <a:xfrm>
            <a:off x="4374680" y="5073671"/>
            <a:ext cx="394636" cy="5871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3416390" y="5736539"/>
            <a:ext cx="2311216" cy="8636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chemeClr val="tx1"/>
                </a:solidFill>
              </a:rPr>
              <a:t>Complex</a:t>
            </a:r>
            <a:endParaRPr lang="en-US" altLang="zh-CN" sz="28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Programming </a:t>
            </a: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6017" y="5073671"/>
            <a:ext cx="1101961" cy="1784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41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5" grpId="0" animBg="1"/>
      <p:bldP spid="6" grpId="0" animBg="1"/>
      <p:bldP spid="9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 </a:t>
            </a:r>
            <a:endParaRPr lang="zh-CN" altLang="en-US" dirty="0"/>
          </a:p>
        </p:txBody>
      </p:sp>
      <p:sp>
        <p:nvSpPr>
          <p:cNvPr id="4" name="圆角矩形 3"/>
          <p:cNvSpPr/>
          <p:nvPr/>
        </p:nvSpPr>
        <p:spPr>
          <a:xfrm>
            <a:off x="488584" y="4398746"/>
            <a:ext cx="8152600" cy="1655545"/>
          </a:xfrm>
          <a:prstGeom prst="roundRect">
            <a:avLst/>
          </a:prstGeom>
          <a:solidFill>
            <a:schemeClr val="accent1">
              <a:alpha val="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575210" y="5018069"/>
            <a:ext cx="2177615" cy="86360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Parallelize</a:t>
            </a:r>
          </a:p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Computation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3002698" y="5018069"/>
            <a:ext cx="1752951" cy="86360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Distribute</a:t>
            </a:r>
          </a:p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Data 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5005522" y="5018069"/>
            <a:ext cx="1655546" cy="86360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Fault tolerance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6910941" y="5018069"/>
            <a:ext cx="1655546" cy="86360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Load balance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939070" y="4504621"/>
            <a:ext cx="12658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Library </a:t>
            </a:r>
            <a:endParaRPr lang="zh-CN" altLang="en-US" sz="2800" dirty="0"/>
          </a:p>
        </p:txBody>
      </p:sp>
      <p:sp>
        <p:nvSpPr>
          <p:cNvPr id="12" name="圆角矩形 11"/>
          <p:cNvSpPr/>
          <p:nvPr/>
        </p:nvSpPr>
        <p:spPr>
          <a:xfrm>
            <a:off x="3185962" y="3782728"/>
            <a:ext cx="2647333" cy="760396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3200" dirty="0" smtClean="0">
                <a:solidFill>
                  <a:schemeClr val="tx1"/>
                </a:solidFill>
              </a:rPr>
              <a:t>API</a:t>
            </a:r>
            <a:endParaRPr lang="zh-CN" altLang="en-US" sz="3200" dirty="0">
              <a:solidFill>
                <a:schemeClr val="tx1"/>
              </a:solidFill>
            </a:endParaRPr>
          </a:p>
        </p:txBody>
      </p:sp>
      <p:sp>
        <p:nvSpPr>
          <p:cNvPr id="13" name="下箭头 12"/>
          <p:cNvSpPr/>
          <p:nvPr/>
        </p:nvSpPr>
        <p:spPr>
          <a:xfrm rot="10800000">
            <a:off x="4374681" y="3142649"/>
            <a:ext cx="394636" cy="5871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圆角矩形 13"/>
          <p:cNvSpPr/>
          <p:nvPr/>
        </p:nvSpPr>
        <p:spPr>
          <a:xfrm>
            <a:off x="3416391" y="2177655"/>
            <a:ext cx="2311216" cy="86360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Simple </a:t>
            </a:r>
          </a:p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programming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095" y="2027054"/>
            <a:ext cx="1635359" cy="163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0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Motivation </a:t>
            </a:r>
          </a:p>
          <a:p>
            <a:r>
              <a:rPr lang="en-US" altLang="zh-CN" dirty="0" smtClean="0"/>
              <a:t>Introduction </a:t>
            </a:r>
          </a:p>
          <a:p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Implementation</a:t>
            </a:r>
          </a:p>
          <a:p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Evaluation </a:t>
            </a:r>
          </a:p>
          <a:p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Experience </a:t>
            </a:r>
            <a:endParaRPr lang="zh-CN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7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Introduction: an 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Word count</a:t>
            </a:r>
            <a:endParaRPr lang="zh-CN" alt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1000" y="2380646"/>
            <a:ext cx="1143000" cy="19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60388" y="2809271"/>
            <a:ext cx="7762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000">
                <a:solidFill>
                  <a:srgbClr val="000000"/>
                </a:solidFill>
                <a:ea typeface="宋体" panose="02010600030101010101" pitchFamily="2" charset="-122"/>
              </a:rPr>
              <a:t>Very </a:t>
            </a:r>
          </a:p>
          <a:p>
            <a:pPr algn="ctr"/>
            <a:r>
              <a:rPr lang="en-US" altLang="zh-CN" sz="2000">
                <a:solidFill>
                  <a:srgbClr val="000000"/>
                </a:solidFill>
                <a:ea typeface="宋体" panose="02010600030101010101" pitchFamily="2" charset="-122"/>
              </a:rPr>
              <a:t>big</a:t>
            </a:r>
          </a:p>
          <a:p>
            <a:pPr algn="ctr"/>
            <a:r>
              <a:rPr lang="en-US" altLang="zh-CN" sz="2000">
                <a:solidFill>
                  <a:srgbClr val="000000"/>
                </a:solidFill>
                <a:ea typeface="宋体" panose="02010600030101010101" pitchFamily="2" charset="-122"/>
              </a:rPr>
              <a:t>data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209800" y="2361596"/>
            <a:ext cx="1143000" cy="1952625"/>
            <a:chOff x="1392" y="1524"/>
            <a:chExt cx="720" cy="1230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392" y="1536"/>
              <a:ext cx="720" cy="1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392" y="1776"/>
              <a:ext cx="720" cy="1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392" y="2016"/>
              <a:ext cx="720" cy="1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1392" y="2544"/>
              <a:ext cx="720" cy="1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1749" y="2304"/>
              <a:ext cx="1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392" y="1524"/>
              <a:ext cx="7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0000"/>
                  </a:solidFill>
                  <a:ea typeface="宋体" panose="02010600030101010101" pitchFamily="2" charset="-122"/>
                </a:rPr>
                <a:t>Split data</a:t>
              </a: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1392" y="1764"/>
              <a:ext cx="7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0000"/>
                  </a:solidFill>
                  <a:ea typeface="宋体" panose="02010600030101010101" pitchFamily="2" charset="-122"/>
                </a:rPr>
                <a:t>Split data</a:t>
              </a: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1396" y="1998"/>
              <a:ext cx="7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</a:rPr>
                <a:t>Split data</a:t>
              </a: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392" y="2523"/>
              <a:ext cx="7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0000"/>
                  </a:solidFill>
                  <a:ea typeface="宋体" panose="02010600030101010101" pitchFamily="2" charset="-122"/>
                </a:rPr>
                <a:t>Split data</a:t>
              </a:r>
            </a:p>
          </p:txBody>
        </p:sp>
      </p:grp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3814258" y="2288571"/>
            <a:ext cx="78679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>
                <a:ea typeface="宋体" panose="02010600030101010101" pitchFamily="2" charset="-122"/>
              </a:rPr>
              <a:t>count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3829777" y="2669571"/>
            <a:ext cx="78679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 dirty="0">
                <a:ea typeface="宋体" panose="02010600030101010101" pitchFamily="2" charset="-122"/>
              </a:rPr>
              <a:t>count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3829777" y="3050571"/>
            <a:ext cx="78679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>
                <a:ea typeface="宋体" panose="02010600030101010101" pitchFamily="2" charset="-122"/>
              </a:rPr>
              <a:t>count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3829777" y="3888771"/>
            <a:ext cx="78679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>
                <a:ea typeface="宋体" panose="02010600030101010101" pitchFamily="2" charset="-122"/>
              </a:rPr>
              <a:t>count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027813" y="2380646"/>
            <a:ext cx="1117339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027813" y="2761646"/>
            <a:ext cx="1117339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027813" y="3142646"/>
            <a:ext cx="1117339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027813" y="3980846"/>
            <a:ext cx="1117339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5581827" y="3599846"/>
            <a:ext cx="1552" cy="22860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3389049" y="2533046"/>
            <a:ext cx="446936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3389049" y="2914046"/>
            <a:ext cx="446936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>
            <a:off x="3389049" y="3295046"/>
            <a:ext cx="446936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>
            <a:off x="3389049" y="4133246"/>
            <a:ext cx="446936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>
            <a:off x="4506388" y="2528284"/>
            <a:ext cx="446936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>
            <a:off x="4506388" y="2909284"/>
            <a:ext cx="446936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>
            <a:off x="4506388" y="3290284"/>
            <a:ext cx="446936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>
            <a:off x="4506388" y="4128484"/>
            <a:ext cx="446936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5176791" y="2352071"/>
            <a:ext cx="72627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</a:rPr>
              <a:t>count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5176791" y="2747359"/>
            <a:ext cx="72627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</a:rPr>
              <a:t>count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5186102" y="3114071"/>
            <a:ext cx="72627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0000"/>
                </a:solidFill>
                <a:ea typeface="宋体" panose="02010600030101010101" pitchFamily="2" charset="-122"/>
              </a:rPr>
              <a:t>count</a:t>
            </a: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5214036" y="3961796"/>
            <a:ext cx="72627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000000"/>
                </a:solidFill>
                <a:ea typeface="宋体" panose="02010600030101010101" pitchFamily="2" charset="-122"/>
              </a:rPr>
              <a:t>count</a:t>
            </a:r>
          </a:p>
        </p:txBody>
      </p:sp>
      <p:sp>
        <p:nvSpPr>
          <p:cNvPr id="45" name="Line 28"/>
          <p:cNvSpPr>
            <a:spLocks noChangeShapeType="1"/>
          </p:cNvSpPr>
          <p:nvPr/>
        </p:nvSpPr>
        <p:spPr bwMode="auto">
          <a:xfrm>
            <a:off x="1649414" y="3295046"/>
            <a:ext cx="446936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" name="Line 32"/>
          <p:cNvSpPr>
            <a:spLocks noChangeShapeType="1"/>
          </p:cNvSpPr>
          <p:nvPr/>
        </p:nvSpPr>
        <p:spPr bwMode="auto">
          <a:xfrm>
            <a:off x="6204122" y="3293459"/>
            <a:ext cx="282438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" name="Line 32"/>
          <p:cNvSpPr>
            <a:spLocks noChangeShapeType="1"/>
          </p:cNvSpPr>
          <p:nvPr/>
        </p:nvSpPr>
        <p:spPr bwMode="auto">
          <a:xfrm>
            <a:off x="7307495" y="3282346"/>
            <a:ext cx="282438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6477000" y="2914046"/>
            <a:ext cx="2305050" cy="685800"/>
            <a:chOff x="4080" y="1872"/>
            <a:chExt cx="1452" cy="432"/>
          </a:xfrm>
        </p:grpSpPr>
        <p:sp>
          <p:nvSpPr>
            <p:cNvPr id="40" name="Text Box 39"/>
            <p:cNvSpPr txBox="1">
              <a:spLocks noChangeArrowheads="1"/>
            </p:cNvSpPr>
            <p:nvPr/>
          </p:nvSpPr>
          <p:spPr bwMode="auto">
            <a:xfrm>
              <a:off x="4080" y="1958"/>
              <a:ext cx="5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 dirty="0">
                  <a:ea typeface="宋体" panose="02010600030101010101" pitchFamily="2" charset="-122"/>
                </a:rPr>
                <a:t>merge</a:t>
              </a: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4812" y="1872"/>
              <a:ext cx="720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Text Box 43"/>
            <p:cNvSpPr txBox="1">
              <a:spLocks noChangeArrowheads="1"/>
            </p:cNvSpPr>
            <p:nvPr/>
          </p:nvSpPr>
          <p:spPr bwMode="auto">
            <a:xfrm>
              <a:off x="4850" y="1881"/>
              <a:ext cx="6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b="1">
                  <a:solidFill>
                    <a:srgbClr val="000000"/>
                  </a:solidFill>
                  <a:ea typeface="宋体" panose="02010600030101010101" pitchFamily="2" charset="-122"/>
                </a:rPr>
                <a:t>merged</a:t>
              </a:r>
            </a:p>
            <a:p>
              <a:pPr algn="ctr"/>
              <a:r>
                <a:rPr lang="en-US" altLang="zh-CN" b="1">
                  <a:solidFill>
                    <a:srgbClr val="000000"/>
                  </a:solidFill>
                  <a:ea typeface="宋体" panose="02010600030101010101" pitchFamily="2" charset="-122"/>
                </a:rPr>
                <a:t>count</a:t>
              </a:r>
            </a:p>
          </p:txBody>
        </p:sp>
      </p:grp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381000" y="4709431"/>
            <a:ext cx="629653" cy="19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560388" y="4709431"/>
            <a:ext cx="30713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A</a:t>
            </a:r>
          </a:p>
          <a:p>
            <a:pPr algn="ctr"/>
            <a:r>
              <a:rPr lang="en-US" altLang="zh-CN" sz="2000" dirty="0">
                <a:solidFill>
                  <a:srgbClr val="000000"/>
                </a:solidFill>
                <a:ea typeface="宋体" panose="02010600030101010101" pitchFamily="2" charset="-122"/>
              </a:rPr>
              <a:t>A</a:t>
            </a:r>
            <a:endParaRPr lang="en-US" altLang="zh-CN" sz="2000" dirty="0" smtClean="0">
              <a:solidFill>
                <a:srgbClr val="000000"/>
              </a:solidFill>
              <a:ea typeface="宋体" panose="02010600030101010101" pitchFamily="2" charset="-122"/>
            </a:endParaRPr>
          </a:p>
          <a:p>
            <a:pPr algn="ctr"/>
            <a:r>
              <a:rPr lang="en-US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C</a:t>
            </a:r>
          </a:p>
          <a:p>
            <a:pPr algn="ctr"/>
            <a:r>
              <a:rPr lang="en-US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D</a:t>
            </a:r>
          </a:p>
          <a:p>
            <a:pPr algn="ctr"/>
            <a:r>
              <a:rPr lang="en-US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E</a:t>
            </a:r>
          </a:p>
          <a:p>
            <a:pPr algn="ctr"/>
            <a:r>
              <a:rPr lang="en-US" altLang="zh-CN" sz="2000" dirty="0">
                <a:solidFill>
                  <a:srgbClr val="000000"/>
                </a:solidFill>
                <a:ea typeface="宋体" panose="02010600030101010101" pitchFamily="2" charset="-122"/>
              </a:rPr>
              <a:t>E</a:t>
            </a:r>
            <a:endParaRPr lang="en-US" altLang="zh-CN" sz="2000" dirty="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88" name="Rectangle 3"/>
          <p:cNvSpPr>
            <a:spLocks noChangeArrowheads="1"/>
          </p:cNvSpPr>
          <p:nvPr/>
        </p:nvSpPr>
        <p:spPr bwMode="auto">
          <a:xfrm>
            <a:off x="1524000" y="4709431"/>
            <a:ext cx="629653" cy="5748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9" name="Rectangle 3"/>
          <p:cNvSpPr>
            <a:spLocks noChangeArrowheads="1"/>
          </p:cNvSpPr>
          <p:nvPr/>
        </p:nvSpPr>
        <p:spPr bwMode="auto">
          <a:xfrm>
            <a:off x="1523999" y="5374512"/>
            <a:ext cx="629653" cy="5748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0" name="Rectangle 3"/>
          <p:cNvSpPr>
            <a:spLocks noChangeArrowheads="1"/>
          </p:cNvSpPr>
          <p:nvPr/>
        </p:nvSpPr>
        <p:spPr bwMode="auto">
          <a:xfrm>
            <a:off x="1523999" y="6039593"/>
            <a:ext cx="629653" cy="5748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1" name="Text Box 4"/>
          <p:cNvSpPr txBox="1">
            <a:spLocks noChangeArrowheads="1"/>
          </p:cNvSpPr>
          <p:nvPr/>
        </p:nvSpPr>
        <p:spPr bwMode="auto">
          <a:xfrm>
            <a:off x="1675632" y="4640065"/>
            <a:ext cx="33534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A</a:t>
            </a:r>
          </a:p>
          <a:p>
            <a:pPr algn="ctr"/>
            <a:r>
              <a:rPr lang="en-US" altLang="zh-CN" sz="2000" dirty="0">
                <a:solidFill>
                  <a:srgbClr val="000000"/>
                </a:solidFill>
                <a:ea typeface="宋体" panose="02010600030101010101" pitchFamily="2" charset="-122"/>
              </a:rPr>
              <a:t>A</a:t>
            </a:r>
            <a:endParaRPr lang="en-US" altLang="zh-CN" sz="2000" dirty="0" smtClean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92" name="Text Box 4"/>
          <p:cNvSpPr txBox="1">
            <a:spLocks noChangeArrowheads="1"/>
          </p:cNvSpPr>
          <p:nvPr/>
        </p:nvSpPr>
        <p:spPr bwMode="auto">
          <a:xfrm>
            <a:off x="1685257" y="5321389"/>
            <a:ext cx="30713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C</a:t>
            </a:r>
          </a:p>
          <a:p>
            <a:pPr algn="ctr"/>
            <a:r>
              <a:rPr lang="en-US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D </a:t>
            </a:r>
          </a:p>
        </p:txBody>
      </p:sp>
      <p:sp>
        <p:nvSpPr>
          <p:cNvPr id="94" name="Text Box 4"/>
          <p:cNvSpPr txBox="1">
            <a:spLocks noChangeArrowheads="1"/>
          </p:cNvSpPr>
          <p:nvPr/>
        </p:nvSpPr>
        <p:spPr bwMode="auto">
          <a:xfrm>
            <a:off x="1694182" y="5983496"/>
            <a:ext cx="30713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E</a:t>
            </a:r>
          </a:p>
          <a:p>
            <a:pPr algn="ctr"/>
            <a:r>
              <a:rPr lang="en-US" altLang="zh-CN" sz="2000" dirty="0">
                <a:solidFill>
                  <a:srgbClr val="000000"/>
                </a:solidFill>
                <a:ea typeface="宋体" panose="02010600030101010101" pitchFamily="2" charset="-122"/>
              </a:rPr>
              <a:t>E</a:t>
            </a:r>
            <a:r>
              <a:rPr lang="en-US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95" name="Line 28"/>
          <p:cNvSpPr>
            <a:spLocks noChangeShapeType="1"/>
          </p:cNvSpPr>
          <p:nvPr/>
        </p:nvSpPr>
        <p:spPr bwMode="auto">
          <a:xfrm>
            <a:off x="1033831" y="5675332"/>
            <a:ext cx="446936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7" name="Line 28"/>
          <p:cNvSpPr>
            <a:spLocks noChangeShapeType="1"/>
          </p:cNvSpPr>
          <p:nvPr/>
        </p:nvSpPr>
        <p:spPr bwMode="auto">
          <a:xfrm>
            <a:off x="2294423" y="5660343"/>
            <a:ext cx="446936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8" name="Line 28"/>
          <p:cNvSpPr>
            <a:spLocks noChangeShapeType="1"/>
          </p:cNvSpPr>
          <p:nvPr/>
        </p:nvSpPr>
        <p:spPr bwMode="auto">
          <a:xfrm>
            <a:off x="2294423" y="6294846"/>
            <a:ext cx="446936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9" name="Text Box 17"/>
          <p:cNvSpPr txBox="1">
            <a:spLocks noChangeArrowheads="1"/>
          </p:cNvSpPr>
          <p:nvPr/>
        </p:nvSpPr>
        <p:spPr bwMode="auto">
          <a:xfrm>
            <a:off x="2826898" y="4802416"/>
            <a:ext cx="135639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 dirty="0" smtClean="0">
                <a:ea typeface="宋体" panose="02010600030101010101" pitchFamily="2" charset="-122"/>
              </a:rPr>
              <a:t>{‘A’:1, ‘A’:1}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0" name="Text Box 17"/>
          <p:cNvSpPr txBox="1">
            <a:spLocks noChangeArrowheads="1"/>
          </p:cNvSpPr>
          <p:nvPr/>
        </p:nvSpPr>
        <p:spPr bwMode="auto">
          <a:xfrm>
            <a:off x="2827249" y="5468585"/>
            <a:ext cx="142571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 dirty="0" smtClean="0">
                <a:ea typeface="宋体" panose="02010600030101010101" pitchFamily="2" charset="-122"/>
              </a:rPr>
              <a:t>{‘C’:1, ‘D’:1}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1" name="Text Box 17"/>
          <p:cNvSpPr txBox="1">
            <a:spLocks noChangeArrowheads="1"/>
          </p:cNvSpPr>
          <p:nvPr/>
        </p:nvSpPr>
        <p:spPr bwMode="auto">
          <a:xfrm>
            <a:off x="2853118" y="6124048"/>
            <a:ext cx="13708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 dirty="0" smtClean="0">
                <a:ea typeface="宋体" panose="02010600030101010101" pitchFamily="2" charset="-122"/>
              </a:rPr>
              <a:t>{‘E’:1, ‘E’:1}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4" name="Line 28"/>
          <p:cNvSpPr>
            <a:spLocks noChangeShapeType="1"/>
          </p:cNvSpPr>
          <p:nvPr/>
        </p:nvSpPr>
        <p:spPr bwMode="auto">
          <a:xfrm>
            <a:off x="4194212" y="5688352"/>
            <a:ext cx="446936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5" name="Line 28"/>
          <p:cNvSpPr>
            <a:spLocks noChangeShapeType="1"/>
          </p:cNvSpPr>
          <p:nvPr/>
        </p:nvSpPr>
        <p:spPr bwMode="auto">
          <a:xfrm>
            <a:off x="4194212" y="6322855"/>
            <a:ext cx="446936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6" name="Text Box 17"/>
          <p:cNvSpPr txBox="1">
            <a:spLocks noChangeArrowheads="1"/>
          </p:cNvSpPr>
          <p:nvPr/>
        </p:nvSpPr>
        <p:spPr bwMode="auto">
          <a:xfrm>
            <a:off x="4726687" y="4791925"/>
            <a:ext cx="11408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 dirty="0" smtClean="0">
                <a:ea typeface="宋体" panose="02010600030101010101" pitchFamily="2" charset="-122"/>
              </a:rPr>
              <a:t>{‘A’:[1,1]}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7" name="Text Box 17"/>
          <p:cNvSpPr txBox="1">
            <a:spLocks noChangeArrowheads="1"/>
          </p:cNvSpPr>
          <p:nvPr/>
        </p:nvSpPr>
        <p:spPr bwMode="auto">
          <a:xfrm>
            <a:off x="4727038" y="5458094"/>
            <a:ext cx="142571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 dirty="0" smtClean="0">
                <a:ea typeface="宋体" panose="02010600030101010101" pitchFamily="2" charset="-122"/>
              </a:rPr>
              <a:t>{‘C’:1, ‘D’:1}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8" name="Text Box 17"/>
          <p:cNvSpPr txBox="1">
            <a:spLocks noChangeArrowheads="1"/>
          </p:cNvSpPr>
          <p:nvPr/>
        </p:nvSpPr>
        <p:spPr bwMode="auto">
          <a:xfrm>
            <a:off x="4752907" y="6113557"/>
            <a:ext cx="11480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 dirty="0" smtClean="0">
                <a:ea typeface="宋体" panose="02010600030101010101" pitchFamily="2" charset="-122"/>
              </a:rPr>
              <a:t>{‘E’:[1,1]}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9" name="Line 28"/>
          <p:cNvSpPr>
            <a:spLocks noChangeShapeType="1"/>
          </p:cNvSpPr>
          <p:nvPr/>
        </p:nvSpPr>
        <p:spPr bwMode="auto">
          <a:xfrm>
            <a:off x="2294423" y="5002471"/>
            <a:ext cx="446936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0" name="Line 28"/>
          <p:cNvSpPr>
            <a:spLocks noChangeShapeType="1"/>
          </p:cNvSpPr>
          <p:nvPr/>
        </p:nvSpPr>
        <p:spPr bwMode="auto">
          <a:xfrm>
            <a:off x="4194212" y="4993022"/>
            <a:ext cx="446936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1" name="Rectangle 24"/>
          <p:cNvSpPr>
            <a:spLocks noChangeArrowheads="1"/>
          </p:cNvSpPr>
          <p:nvPr/>
        </p:nvSpPr>
        <p:spPr bwMode="auto">
          <a:xfrm>
            <a:off x="6509988" y="5503911"/>
            <a:ext cx="1407987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dirty="0" smtClean="0"/>
              <a:t>accumulation</a:t>
            </a:r>
            <a:endParaRPr lang="zh-CN" altLang="en-US" dirty="0"/>
          </a:p>
        </p:txBody>
      </p:sp>
      <p:sp>
        <p:nvSpPr>
          <p:cNvPr id="112" name="Line 28"/>
          <p:cNvSpPr>
            <a:spLocks noChangeShapeType="1"/>
          </p:cNvSpPr>
          <p:nvPr/>
        </p:nvSpPr>
        <p:spPr bwMode="auto">
          <a:xfrm>
            <a:off x="6121873" y="5656311"/>
            <a:ext cx="291555" cy="403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3" name="Text Box 4"/>
          <p:cNvSpPr txBox="1">
            <a:spLocks noChangeArrowheads="1"/>
          </p:cNvSpPr>
          <p:nvPr/>
        </p:nvSpPr>
        <p:spPr bwMode="auto">
          <a:xfrm>
            <a:off x="8232975" y="5026632"/>
            <a:ext cx="73844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A:2</a:t>
            </a:r>
          </a:p>
          <a:p>
            <a:pPr algn="ctr"/>
            <a:r>
              <a:rPr lang="en-US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C:1</a:t>
            </a:r>
          </a:p>
          <a:p>
            <a:pPr algn="ctr"/>
            <a:r>
              <a:rPr lang="en-US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D:1</a:t>
            </a:r>
          </a:p>
          <a:p>
            <a:pPr algn="ctr"/>
            <a:r>
              <a:rPr lang="en-US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E:2</a:t>
            </a:r>
          </a:p>
        </p:txBody>
      </p:sp>
      <p:sp>
        <p:nvSpPr>
          <p:cNvPr id="116" name="Line 28"/>
          <p:cNvSpPr>
            <a:spLocks noChangeShapeType="1"/>
          </p:cNvSpPr>
          <p:nvPr/>
        </p:nvSpPr>
        <p:spPr bwMode="auto">
          <a:xfrm>
            <a:off x="8028709" y="5648707"/>
            <a:ext cx="291555" cy="403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159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/>
      <p:bldP spid="45" grpId="0" animBg="1"/>
      <p:bldP spid="46" grpId="0" animBg="1"/>
      <p:bldP spid="47" grpId="0" animBg="1"/>
      <p:bldP spid="48" grpId="0" animBg="1"/>
      <p:bldP spid="49" grpId="0"/>
      <p:bldP spid="88" grpId="0" animBg="1"/>
      <p:bldP spid="89" grpId="0" animBg="1"/>
      <p:bldP spid="90" grpId="0" animBg="1"/>
      <p:bldP spid="91" grpId="0"/>
      <p:bldP spid="92" grpId="0"/>
      <p:bldP spid="94" grpId="0"/>
      <p:bldP spid="95" grpId="0" animBg="1"/>
      <p:bldP spid="97" grpId="0" animBg="1"/>
      <p:bldP spid="98" grpId="0" animBg="1"/>
      <p:bldP spid="99" grpId="0"/>
      <p:bldP spid="100" grpId="0"/>
      <p:bldP spid="101" grpId="0"/>
      <p:bldP spid="104" grpId="0" animBg="1"/>
      <p:bldP spid="105" grpId="0" animBg="1"/>
      <p:bldP spid="106" grpId="0"/>
      <p:bldP spid="107" grpId="0"/>
      <p:bldP spid="108" grpId="0"/>
      <p:bldP spid="109" grpId="0" animBg="1"/>
      <p:bldP spid="110" grpId="0" animBg="1"/>
      <p:bldP spid="111" grpId="0" animBg="1"/>
      <p:bldP spid="112" grpId="0" animBg="1"/>
      <p:bldP spid="113" grpId="0"/>
      <p:bldP spid="1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8"/>
          <p:cNvSpPr>
            <a:spLocks noChangeArrowheads="1"/>
          </p:cNvSpPr>
          <p:nvPr/>
        </p:nvSpPr>
        <p:spPr bwMode="auto">
          <a:xfrm>
            <a:off x="1981200" y="1524000"/>
            <a:ext cx="5410200" cy="2438400"/>
          </a:xfrm>
          <a:prstGeom prst="rect">
            <a:avLst/>
          </a:prstGeom>
          <a:solidFill>
            <a:schemeClr val="accent1">
              <a:alpha val="67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Map+Reduce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9076" y="4007050"/>
            <a:ext cx="3932924" cy="2698934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Map</a:t>
            </a:r>
          </a:p>
          <a:p>
            <a:pPr lvl="1"/>
            <a:r>
              <a:rPr lang="en-US" altLang="zh-CN" dirty="0" smtClean="0"/>
              <a:t>Accept input key/value pairs</a:t>
            </a:r>
          </a:p>
          <a:p>
            <a:pPr lvl="1"/>
            <a:r>
              <a:rPr lang="en-US" altLang="zh-CN" dirty="0" smtClean="0"/>
              <a:t>Emits intermediate key/value pairs </a:t>
            </a:r>
          </a:p>
          <a:p>
            <a:endParaRPr lang="zh-CN" altLang="en-US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81000" y="1752600"/>
            <a:ext cx="1143000" cy="19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209800" y="1752600"/>
            <a:ext cx="11430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2209800" y="2133600"/>
            <a:ext cx="11430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209800" y="2514600"/>
            <a:ext cx="11430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209800" y="3352800"/>
            <a:ext cx="11430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776538" y="2971800"/>
            <a:ext cx="1587" cy="22860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5105400" y="1752600"/>
            <a:ext cx="11430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105400" y="2133600"/>
            <a:ext cx="11430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5105400" y="2514600"/>
            <a:ext cx="11430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5105400" y="3352800"/>
            <a:ext cx="11430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5672138" y="2971800"/>
            <a:ext cx="1587" cy="22860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1647825" y="2590800"/>
            <a:ext cx="457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3429000" y="1905000"/>
            <a:ext cx="457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3429000" y="2286000"/>
            <a:ext cx="457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3429000" y="2667000"/>
            <a:ext cx="457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>
            <a:off x="3429000" y="3505200"/>
            <a:ext cx="457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>
            <a:off x="4572000" y="1900238"/>
            <a:ext cx="4572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>
            <a:off x="4572000" y="2281238"/>
            <a:ext cx="4572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>
            <a:off x="4572000" y="2662238"/>
            <a:ext cx="4572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>
            <a:off x="4572000" y="3500438"/>
            <a:ext cx="4572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>
            <a:off x="6324600" y="2619375"/>
            <a:ext cx="3048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>
            <a:off x="7267575" y="2619375"/>
            <a:ext cx="3048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7620000" y="1752600"/>
            <a:ext cx="1143000" cy="19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" name="Rectangle 29"/>
          <p:cNvSpPr>
            <a:spLocks noChangeArrowheads="1"/>
          </p:cNvSpPr>
          <p:nvPr/>
        </p:nvSpPr>
        <p:spPr bwMode="auto">
          <a:xfrm>
            <a:off x="3914775" y="1752600"/>
            <a:ext cx="609600" cy="19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9" name="Rectangle 30"/>
          <p:cNvSpPr>
            <a:spLocks noChangeArrowheads="1"/>
          </p:cNvSpPr>
          <p:nvPr/>
        </p:nvSpPr>
        <p:spPr bwMode="auto">
          <a:xfrm>
            <a:off x="6629400" y="1752600"/>
            <a:ext cx="609600" cy="190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560388" y="2181225"/>
            <a:ext cx="7762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000">
                <a:solidFill>
                  <a:srgbClr val="000000"/>
                </a:solidFill>
                <a:ea typeface="宋体" panose="02010600030101010101" pitchFamily="2" charset="-122"/>
              </a:rPr>
              <a:t>Very </a:t>
            </a:r>
          </a:p>
          <a:p>
            <a:pPr algn="ctr"/>
            <a:r>
              <a:rPr lang="en-US" altLang="zh-CN" sz="2000">
                <a:solidFill>
                  <a:srgbClr val="000000"/>
                </a:solidFill>
                <a:ea typeface="宋体" panose="02010600030101010101" pitchFamily="2" charset="-122"/>
              </a:rPr>
              <a:t>big</a:t>
            </a:r>
          </a:p>
          <a:p>
            <a:pPr algn="ctr"/>
            <a:r>
              <a:rPr lang="en-US" altLang="zh-CN" sz="2000">
                <a:solidFill>
                  <a:srgbClr val="000000"/>
                </a:solidFill>
                <a:ea typeface="宋体" panose="02010600030101010101" pitchFamily="2" charset="-122"/>
              </a:rPr>
              <a:t>data</a:t>
            </a:r>
          </a:p>
        </p:txBody>
      </p:sp>
      <p:sp>
        <p:nvSpPr>
          <p:cNvPr id="31" name="Text Box 32"/>
          <p:cNvSpPr txBox="1">
            <a:spLocks noChangeArrowheads="1"/>
          </p:cNvSpPr>
          <p:nvPr/>
        </p:nvSpPr>
        <p:spPr bwMode="auto">
          <a:xfrm>
            <a:off x="7708900" y="2422525"/>
            <a:ext cx="904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000">
                <a:solidFill>
                  <a:srgbClr val="000000"/>
                </a:solidFill>
                <a:ea typeface="宋体" panose="02010600030101010101" pitchFamily="2" charset="-122"/>
              </a:rPr>
              <a:t>Result</a:t>
            </a: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4000500" y="2133600"/>
            <a:ext cx="3952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000">
                <a:solidFill>
                  <a:srgbClr val="000000"/>
                </a:solidFill>
                <a:ea typeface="宋体" panose="02010600030101010101" pitchFamily="2" charset="-122"/>
              </a:rPr>
              <a:t>M</a:t>
            </a:r>
          </a:p>
          <a:p>
            <a:pPr algn="ctr"/>
            <a:r>
              <a:rPr lang="en-US" altLang="zh-CN" sz="2000">
                <a:solidFill>
                  <a:srgbClr val="000000"/>
                </a:solidFill>
                <a:ea typeface="宋体" panose="02010600030101010101" pitchFamily="2" charset="-122"/>
              </a:rPr>
              <a:t>A</a:t>
            </a:r>
          </a:p>
          <a:p>
            <a:pPr algn="ctr"/>
            <a:r>
              <a:rPr lang="en-US" altLang="zh-CN" sz="2000">
                <a:solidFill>
                  <a:srgbClr val="000000"/>
                </a:solidFill>
                <a:ea typeface="宋体" panose="02010600030101010101" pitchFamily="2" charset="-122"/>
              </a:rPr>
              <a:t>P</a:t>
            </a:r>
          </a:p>
        </p:txBody>
      </p: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6742113" y="1736725"/>
            <a:ext cx="3683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000">
                <a:solidFill>
                  <a:srgbClr val="000000"/>
                </a:solidFill>
                <a:ea typeface="宋体" panose="02010600030101010101" pitchFamily="2" charset="-122"/>
              </a:rPr>
              <a:t>R</a:t>
            </a:r>
          </a:p>
          <a:p>
            <a:pPr algn="ctr"/>
            <a:r>
              <a:rPr lang="en-US" altLang="zh-CN" sz="2000">
                <a:solidFill>
                  <a:srgbClr val="000000"/>
                </a:solidFill>
                <a:ea typeface="宋体" panose="02010600030101010101" pitchFamily="2" charset="-122"/>
              </a:rPr>
              <a:t>E</a:t>
            </a:r>
          </a:p>
          <a:p>
            <a:pPr algn="ctr"/>
            <a:r>
              <a:rPr lang="en-US" altLang="zh-CN" sz="2000">
                <a:solidFill>
                  <a:srgbClr val="000000"/>
                </a:solidFill>
                <a:ea typeface="宋体" panose="02010600030101010101" pitchFamily="2" charset="-122"/>
              </a:rPr>
              <a:t>D</a:t>
            </a:r>
          </a:p>
          <a:p>
            <a:pPr algn="ctr"/>
            <a:r>
              <a:rPr lang="en-US" altLang="zh-CN" sz="2000">
                <a:solidFill>
                  <a:srgbClr val="000000"/>
                </a:solidFill>
                <a:ea typeface="宋体" panose="02010600030101010101" pitchFamily="2" charset="-122"/>
              </a:rPr>
              <a:t>U</a:t>
            </a:r>
          </a:p>
          <a:p>
            <a:pPr algn="ctr"/>
            <a:r>
              <a:rPr lang="en-US" altLang="zh-CN" sz="2000">
                <a:solidFill>
                  <a:srgbClr val="000000"/>
                </a:solidFill>
                <a:ea typeface="宋体" panose="02010600030101010101" pitchFamily="2" charset="-122"/>
              </a:rPr>
              <a:t>C</a:t>
            </a:r>
          </a:p>
          <a:p>
            <a:pPr algn="ctr"/>
            <a:r>
              <a:rPr lang="en-US" altLang="zh-CN" sz="2000">
                <a:solidFill>
                  <a:srgbClr val="000000"/>
                </a:solidFill>
                <a:ea typeface="宋体" panose="02010600030101010101" pitchFamily="2" charset="-122"/>
              </a:rPr>
              <a:t>E</a:t>
            </a:r>
          </a:p>
        </p:txBody>
      </p:sp>
      <p:grpSp>
        <p:nvGrpSpPr>
          <p:cNvPr id="34" name="Group 35"/>
          <p:cNvGrpSpPr>
            <a:grpSpLocks/>
          </p:cNvGrpSpPr>
          <p:nvPr/>
        </p:nvGrpSpPr>
        <p:grpSpPr bwMode="auto">
          <a:xfrm>
            <a:off x="4876800" y="1981200"/>
            <a:ext cx="1524000" cy="1447800"/>
            <a:chOff x="3072" y="1248"/>
            <a:chExt cx="960" cy="912"/>
          </a:xfrm>
        </p:grpSpPr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3072" y="1248"/>
              <a:ext cx="960" cy="9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" name="Text Box 37"/>
            <p:cNvSpPr txBox="1">
              <a:spLocks noChangeArrowheads="1"/>
            </p:cNvSpPr>
            <p:nvPr/>
          </p:nvSpPr>
          <p:spPr bwMode="auto">
            <a:xfrm>
              <a:off x="3115" y="1440"/>
              <a:ext cx="917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000">
                  <a:solidFill>
                    <a:srgbClr val="000000"/>
                  </a:solidFill>
                  <a:ea typeface="宋体" panose="02010600030101010101" pitchFamily="2" charset="-122"/>
                </a:rPr>
                <a:t>Partitioning</a:t>
              </a:r>
            </a:p>
            <a:p>
              <a:pPr algn="ctr"/>
              <a:r>
                <a:rPr lang="en-US" altLang="zh-CN" sz="2000">
                  <a:solidFill>
                    <a:srgbClr val="000000"/>
                  </a:solidFill>
                  <a:ea typeface="宋体" panose="02010600030101010101" pitchFamily="2" charset="-122"/>
                </a:rPr>
                <a:t>Function</a:t>
              </a:r>
            </a:p>
          </p:txBody>
        </p:sp>
      </p:grpSp>
      <p:sp>
        <p:nvSpPr>
          <p:cNvPr id="37" name="内容占位符 2"/>
          <p:cNvSpPr txBox="1">
            <a:spLocks/>
          </p:cNvSpPr>
          <p:nvPr/>
        </p:nvSpPr>
        <p:spPr>
          <a:xfrm>
            <a:off x="4582425" y="4000266"/>
            <a:ext cx="4292067" cy="2698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2800" indent="-2448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  <a:defRPr sz="3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532800" indent="-244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Calibri" panose="020F0502020204030204" pitchFamily="34" charset="0"/>
              <a:buChar char="‐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892800" indent="-244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ü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252800" indent="-244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Calibri" panose="020F0502020204030204" pitchFamily="34" charset="0"/>
              <a:buChar char="▪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Reduce </a:t>
            </a:r>
          </a:p>
          <a:p>
            <a:pPr lvl="1"/>
            <a:r>
              <a:rPr lang="en-US" altLang="zh-CN" dirty="0" smtClean="0"/>
              <a:t>Accept intermediate key/value pairs</a:t>
            </a:r>
          </a:p>
          <a:p>
            <a:pPr lvl="1"/>
            <a:r>
              <a:rPr lang="en-US" altLang="zh-CN" dirty="0" smtClean="0"/>
              <a:t>Emits output key/value pairs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598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Motivation </a:t>
            </a:r>
          </a:p>
          <a:p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Introduction </a:t>
            </a:r>
          </a:p>
          <a:p>
            <a:r>
              <a:rPr lang="en-US" altLang="zh-CN" dirty="0" smtClean="0"/>
              <a:t>Implementation</a:t>
            </a:r>
          </a:p>
          <a:p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Evaluation </a:t>
            </a:r>
          </a:p>
          <a:p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Experience </a:t>
            </a:r>
            <a:endParaRPr lang="zh-CN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0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14995</TotalTime>
  <Words>939</Words>
  <Application>Microsoft Office PowerPoint</Application>
  <PresentationFormat>全屏显示(4:3)</PresentationFormat>
  <Paragraphs>298</Paragraphs>
  <Slides>23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2" baseType="lpstr">
      <vt:lpstr>Arial Unicode MS</vt:lpstr>
      <vt:lpstr>宋体</vt:lpstr>
      <vt:lpstr>Arial</vt:lpstr>
      <vt:lpstr>Calibri</vt:lpstr>
      <vt:lpstr>Calibri Light</vt:lpstr>
      <vt:lpstr>Comic Sans MS</vt:lpstr>
      <vt:lpstr>Times New Roman</vt:lpstr>
      <vt:lpstr>Wingdings</vt:lpstr>
      <vt:lpstr>Office 主题</vt:lpstr>
      <vt:lpstr>MapReduce Simplified Data Processing on Large Cluster</vt:lpstr>
      <vt:lpstr>Outline</vt:lpstr>
      <vt:lpstr>Motivation </vt:lpstr>
      <vt:lpstr>How to get useful data?</vt:lpstr>
      <vt:lpstr>Motivation </vt:lpstr>
      <vt:lpstr>Outline</vt:lpstr>
      <vt:lpstr>Introduction: an example</vt:lpstr>
      <vt:lpstr>Map+Reduce</vt:lpstr>
      <vt:lpstr>Outline</vt:lpstr>
      <vt:lpstr>Execution overview</vt:lpstr>
      <vt:lpstr>Master data structure </vt:lpstr>
      <vt:lpstr>Fault tolerance</vt:lpstr>
      <vt:lpstr>Locality </vt:lpstr>
      <vt:lpstr>Backup tasks</vt:lpstr>
      <vt:lpstr>Refinements </vt:lpstr>
      <vt:lpstr>Outline</vt:lpstr>
      <vt:lpstr>Evaluation </vt:lpstr>
      <vt:lpstr>Sort 1 TB data</vt:lpstr>
      <vt:lpstr>Outline</vt:lpstr>
      <vt:lpstr>Experience </vt:lpstr>
      <vt:lpstr>Write-ahead logging </vt:lpstr>
      <vt:lpstr>Recovery </vt:lpstr>
      <vt:lpstr>Recovery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Ceph: A scalable, High-Performance Distributed File System</dc:title>
  <dc:creator>youhui bai</dc:creator>
  <cp:lastModifiedBy>youhui bai</cp:lastModifiedBy>
  <cp:revision>2391</cp:revision>
  <dcterms:created xsi:type="dcterms:W3CDTF">2017-03-23T08:43:20Z</dcterms:created>
  <dcterms:modified xsi:type="dcterms:W3CDTF">2018-03-29T10:20:34Z</dcterms:modified>
</cp:coreProperties>
</file>