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8"/>
  </p:notesMasterIdLst>
  <p:handoutMasterIdLst>
    <p:handoutMasterId r:id="rId69"/>
  </p:handoutMasterIdLst>
  <p:sldIdLst>
    <p:sldId id="483" r:id="rId2"/>
    <p:sldId id="586" r:id="rId3"/>
    <p:sldId id="587" r:id="rId4"/>
    <p:sldId id="588" r:id="rId5"/>
    <p:sldId id="589" r:id="rId6"/>
    <p:sldId id="590" r:id="rId7"/>
    <p:sldId id="591" r:id="rId8"/>
    <p:sldId id="681" r:id="rId9"/>
    <p:sldId id="592" r:id="rId10"/>
    <p:sldId id="593" r:id="rId11"/>
    <p:sldId id="594" r:id="rId12"/>
    <p:sldId id="689" r:id="rId13"/>
    <p:sldId id="690" r:id="rId14"/>
    <p:sldId id="691" r:id="rId15"/>
    <p:sldId id="692" r:id="rId16"/>
    <p:sldId id="693" r:id="rId17"/>
    <p:sldId id="694" r:id="rId18"/>
    <p:sldId id="695" r:id="rId19"/>
    <p:sldId id="696" r:id="rId20"/>
    <p:sldId id="697" r:id="rId21"/>
    <p:sldId id="698" r:id="rId22"/>
    <p:sldId id="699" r:id="rId23"/>
    <p:sldId id="700" r:id="rId24"/>
    <p:sldId id="701" r:id="rId25"/>
    <p:sldId id="702" r:id="rId26"/>
    <p:sldId id="703" r:id="rId27"/>
    <p:sldId id="704" r:id="rId28"/>
    <p:sldId id="705" r:id="rId29"/>
    <p:sldId id="706"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732" r:id="rId56"/>
    <p:sldId id="733" r:id="rId57"/>
    <p:sldId id="734" r:id="rId58"/>
    <p:sldId id="735" r:id="rId59"/>
    <p:sldId id="595" r:id="rId60"/>
    <p:sldId id="597" r:id="rId61"/>
    <p:sldId id="596" r:id="rId62"/>
    <p:sldId id="598" r:id="rId63"/>
    <p:sldId id="599" r:id="rId64"/>
    <p:sldId id="601" r:id="rId65"/>
    <p:sldId id="602" r:id="rId66"/>
    <p:sldId id="485" r:id="rId67"/>
  </p:sldIdLst>
  <p:sldSz cx="12192000" cy="6858000"/>
  <p:notesSz cx="99250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将" initials="曹将"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99FF"/>
    <a:srgbClr val="A38ACB"/>
    <a:srgbClr val="0066FF"/>
    <a:srgbClr val="543795"/>
    <a:srgbClr val="9FBFE5"/>
    <a:srgbClr val="F6AD8E"/>
    <a:srgbClr val="70AD47"/>
    <a:srgbClr val="98BCE4"/>
    <a:srgbClr val="FFD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84471" autoAdjust="0"/>
  </p:normalViewPr>
  <p:slideViewPr>
    <p:cSldViewPr snapToGrid="0" showGuides="1">
      <p:cViewPr varScale="1">
        <p:scale>
          <a:sx n="130" d="100"/>
          <a:sy n="130" d="100"/>
        </p:scale>
        <p:origin x="768" y="176"/>
      </p:cViewPr>
      <p:guideLst>
        <p:guide orient="horz" pos="232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1937" cy="34031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620796" y="0"/>
            <a:ext cx="4301937" cy="340319"/>
          </a:xfrm>
          <a:prstGeom prst="rect">
            <a:avLst/>
          </a:prstGeom>
        </p:spPr>
        <p:txBody>
          <a:bodyPr vert="horz" lIns="91440" tIns="45720" rIns="91440" bIns="45720" rtlCol="0"/>
          <a:lstStyle>
            <a:lvl1pPr algn="r">
              <a:defRPr sz="1200"/>
            </a:lvl1pPr>
          </a:lstStyle>
          <a:p>
            <a:fld id="{CF562300-1FE7-4FAC-83B0-D7A4CADAEAA1}" type="datetimeFigureOut">
              <a:rPr lang="en-US" smtClean="0"/>
              <a:t>3/6/20</a:t>
            </a:fld>
            <a:endParaRPr lang="en-US"/>
          </a:p>
        </p:txBody>
      </p:sp>
      <p:sp>
        <p:nvSpPr>
          <p:cNvPr id="4" name="页脚占位符 3"/>
          <p:cNvSpPr>
            <a:spLocks noGrp="1"/>
          </p:cNvSpPr>
          <p:nvPr>
            <p:ph type="ftr" sz="quarter" idx="2"/>
          </p:nvPr>
        </p:nvSpPr>
        <p:spPr>
          <a:xfrm>
            <a:off x="0" y="6457357"/>
            <a:ext cx="4301937" cy="340318"/>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5620796" y="6457357"/>
            <a:ext cx="4301937" cy="340318"/>
          </a:xfrm>
          <a:prstGeom prst="rect">
            <a:avLst/>
          </a:prstGeom>
        </p:spPr>
        <p:txBody>
          <a:bodyPr vert="horz" lIns="91440" tIns="45720" rIns="91440" bIns="45720" rtlCol="0" anchor="b"/>
          <a:lstStyle>
            <a:lvl1pPr algn="r">
              <a:defRPr sz="1200"/>
            </a:lvl1pPr>
          </a:lstStyle>
          <a:p>
            <a:fld id="{BC64D52A-61AB-4812-969F-BE0056F03EC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0855"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1899" y="0"/>
            <a:ext cx="4300855" cy="341064"/>
          </a:xfrm>
          <a:prstGeom prst="rect">
            <a:avLst/>
          </a:prstGeom>
        </p:spPr>
        <p:txBody>
          <a:bodyPr vert="horz" lIns="91440" tIns="45720" rIns="91440" bIns="45720" rtlCol="0"/>
          <a:lstStyle>
            <a:lvl1pPr algn="r">
              <a:defRPr sz="1200"/>
            </a:lvl1pPr>
          </a:lstStyle>
          <a:p>
            <a:fld id="{FCE990F5-43F9-40AD-9E69-A5743A253161}" type="datetimeFigureOut">
              <a:rPr lang="zh-CN" altLang="en-US" smtClean="0"/>
              <a:t>2020/3/6</a:t>
            </a:fld>
            <a:endParaRPr lang="zh-CN" altLang="en-US"/>
          </a:p>
        </p:txBody>
      </p:sp>
      <p:sp>
        <p:nvSpPr>
          <p:cNvPr id="4" name="幻灯片图像占位符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506" y="3271382"/>
            <a:ext cx="7940040" cy="267658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0855"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1899" y="6456613"/>
            <a:ext cx="4300855" cy="341063"/>
          </a:xfrm>
          <a:prstGeom prst="rect">
            <a:avLst/>
          </a:prstGeom>
        </p:spPr>
        <p:txBody>
          <a:bodyPr vert="horz" lIns="91440" tIns="45720" rIns="91440" bIns="45720" rtlCol="0" anchor="b"/>
          <a:lstStyle>
            <a:lvl1pPr algn="r">
              <a:defRPr sz="1200"/>
            </a:lvl1pPr>
          </a:lstStyle>
          <a:p>
            <a:fld id="{00F0FDD1-5445-47D8-99AF-E17C10F84B5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12</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44</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45</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46</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47</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49</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50</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51</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52</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53</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54</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55</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56</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57</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14</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59</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64</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66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F0C179D-7936-4840-A5EE-1FC6BC949708}" type="datetime1">
              <a:rPr lang="en-US" altLang="zh-CN" smtClean="0"/>
              <a:t>3/6/20</a:t>
            </a:fld>
            <a:endParaRPr lang="zh-CN" altLang="en-US" dirty="0"/>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B413F5A-538F-485C-B2E5-D84E9140936F}" type="datetime1">
              <a:rPr lang="en-US" altLang="zh-CN" smtClean="0"/>
              <a:t>3/6/20</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582BA3F-EF11-4BED-BEC9-19AF3C475718}" type="datetime1">
              <a:rPr lang="en-US" altLang="zh-CN" smtClean="0"/>
              <a:t>3/6/20</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lstStyle>
            <a:lvl1pPr>
              <a:defRPr baseline="0">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idx="1"/>
          </p:nvPr>
        </p:nvSpPr>
        <p:spPr>
          <a:xfrm>
            <a:off x="838200" y="1213837"/>
            <a:ext cx="10515600" cy="4963126"/>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5E1090A2-CAAE-4283-8EAB-E15E064FEC49}" type="datetime1">
              <a:rPr lang="en-US" altLang="zh-CN" smtClean="0"/>
              <a:t>3/6/20</a:t>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7C7091-9D44-4B2F-AE94-D77C157C4DB0}" type="datetime1">
              <a:rPr lang="en-US" altLang="zh-CN" smtClean="0"/>
              <a:t>3/6/20</a:t>
            </a:fld>
            <a:endParaRPr lang="zh-CN" altLang="en-US" dirty="0"/>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6"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a:defRPr>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C832776D-86D4-4A2C-8344-27156853DDF1}" type="datetime1">
              <a:rPr lang="en-US" altLang="zh-CN" smtClean="0"/>
              <a:t>3/6/20</a:t>
            </a:fld>
            <a:endParaRPr lang="zh-CN" altLang="en-US" dirty="0"/>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a:defRPr>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E7C437-7EE1-405F-AA54-4E688AB038FB}" type="datetime1">
              <a:rPr lang="en-US" altLang="zh-CN" smtClean="0"/>
              <a:t>3/6/20</a:t>
            </a:fld>
            <a:endParaRPr lang="zh-CN" altLang="en-US" dirty="0"/>
          </a:p>
        </p:txBody>
      </p:sp>
      <p:sp>
        <p:nvSpPr>
          <p:cNvPr id="8" name="页脚占位符 7"/>
          <p:cNvSpPr>
            <a:spLocks noGrp="1"/>
          </p:cNvSpPr>
          <p:nvPr>
            <p:ph type="ftr" sz="quarter" idx="11"/>
          </p:nvPr>
        </p:nvSpPr>
        <p:spPr/>
        <p:txBody>
          <a:bodyPr/>
          <a:lstStyle/>
          <a:p>
            <a:r>
              <a:rPr lang="en-US" altLang="zh-CN"/>
              <a:t>USTC-SYS Reading Group</a:t>
            </a:r>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4" name="页脚占位符 3"/>
          <p:cNvSpPr>
            <a:spLocks noGrp="1"/>
          </p:cNvSpPr>
          <p:nvPr>
            <p:ph type="ftr" sz="quarter" idx="11"/>
          </p:nvPr>
        </p:nvSpPr>
        <p:spPr/>
        <p:txBody>
          <a:bodyPr/>
          <a:lstStyle/>
          <a:p>
            <a:r>
              <a:rPr lang="en-US" altLang="zh-CN"/>
              <a:t>USTC-SYS Reading Group</a:t>
            </a:r>
            <a:endParaRPr lang="zh-CN" altLang="en-US"/>
          </a:p>
        </p:txBody>
      </p:sp>
      <p:sp>
        <p:nvSpPr>
          <p:cNvPr id="6" name="日期占位符 6"/>
          <p:cNvSpPr>
            <a:spLocks noGrp="1"/>
          </p:cNvSpPr>
          <p:nvPr>
            <p:ph type="dt" sz="half" idx="10"/>
          </p:nvPr>
        </p:nvSpPr>
        <p:spPr>
          <a:xfrm>
            <a:off x="838200" y="6356350"/>
            <a:ext cx="2743200" cy="365125"/>
          </a:xfrm>
        </p:spPr>
        <p:txBody>
          <a:bodyPr/>
          <a:lstStyle/>
          <a:p>
            <a:fld id="{CE3080E7-2FDD-4A45-A960-DA5CC303B64D}" type="datetime1">
              <a:rPr lang="en-US" altLang="zh-CN" smtClean="0"/>
              <a:t>3/6/20</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altLang="zh-CN"/>
              <a:t>USTC-SYS Reading Group</a:t>
            </a:r>
            <a:endParaRPr lang="zh-CN" altLang="en-US"/>
          </a:p>
        </p:txBody>
      </p:sp>
      <p:sp>
        <p:nvSpPr>
          <p:cNvPr id="5" name="日期占位符 6"/>
          <p:cNvSpPr>
            <a:spLocks noGrp="1"/>
          </p:cNvSpPr>
          <p:nvPr>
            <p:ph type="dt" sz="half" idx="10"/>
          </p:nvPr>
        </p:nvSpPr>
        <p:spPr>
          <a:xfrm>
            <a:off x="838200" y="6356350"/>
            <a:ext cx="2743200" cy="365125"/>
          </a:xfrm>
        </p:spPr>
        <p:txBody>
          <a:bodyPr/>
          <a:lstStyle/>
          <a:p>
            <a:fld id="{B06688E1-DC9B-44B6-B653-EE0F718BE06B}" type="datetime1">
              <a:rPr lang="en-US" altLang="zh-CN" smtClean="0"/>
              <a:t>3/6/20</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2D60B9E6-1370-4E87-8067-5FE6691F7C5C}" type="datetime1">
              <a:rPr lang="en-US" altLang="zh-CN" smtClean="0"/>
              <a:t>3/6/20</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6867DBE6-2E37-43FB-8261-001C2F62D61B}" type="datetime1">
              <a:rPr lang="en-US" altLang="zh-CN" smtClean="0"/>
              <a:t>3/6/20</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FAFF-FAB3-4950-8E02-877853502D5B}" type="datetime1">
              <a:rPr lang="en-US" altLang="zh-CN" smtClean="0"/>
              <a:t>3/6/20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USTC-SYS Reading Group</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751" y="1038630"/>
            <a:ext cx="11704320" cy="1322070"/>
          </a:xfrm>
          <a:prstGeom prst="rect">
            <a:avLst/>
          </a:prstGeom>
        </p:spPr>
        <p:txBody>
          <a:bodyPr wrap="none">
            <a:spAutoFit/>
          </a:bodyPr>
          <a:lstStyle/>
          <a:p>
            <a:pPr algn="ctr"/>
            <a:r>
              <a:rPr lang="en-US" altLang="zh-CN" sz="4000" b="1" dirty="0">
                <a:effectLst>
                  <a:outerShdw blurRad="38100" dist="38100" dir="2700000" algn="tl">
                    <a:srgbClr val="000000">
                      <a:alpha val="43137"/>
                    </a:srgbClr>
                  </a:outerShdw>
                </a:effectLst>
                <a:latin typeface="+mn-ea"/>
              </a:rPr>
              <a:t>An Empirical Guide to the Behavior and Use of </a:t>
            </a:r>
          </a:p>
          <a:p>
            <a:pPr algn="ctr"/>
            <a:r>
              <a:rPr lang="en-US" altLang="zh-CN" sz="4000" b="1" dirty="0">
                <a:effectLst>
                  <a:outerShdw blurRad="38100" dist="38100" dir="2700000" algn="tl">
                    <a:srgbClr val="000000">
                      <a:alpha val="43137"/>
                    </a:srgbClr>
                  </a:outerShdw>
                </a:effectLst>
                <a:latin typeface="+mn-ea"/>
              </a:rPr>
              <a:t>Scalable Persistent Memory</a:t>
            </a:r>
          </a:p>
        </p:txBody>
      </p:sp>
      <p:sp>
        <p:nvSpPr>
          <p:cNvPr id="14" name="文本框 13"/>
          <p:cNvSpPr txBox="1"/>
          <p:nvPr/>
        </p:nvSpPr>
        <p:spPr>
          <a:xfrm>
            <a:off x="163424" y="2635719"/>
            <a:ext cx="11864975" cy="829945"/>
          </a:xfrm>
          <a:prstGeom prst="rect">
            <a:avLst/>
          </a:prstGeom>
          <a:noFill/>
        </p:spPr>
        <p:txBody>
          <a:bodyPr wrap="none" rtlCol="0">
            <a:spAutoFit/>
          </a:bodyPr>
          <a:lstStyle/>
          <a:p>
            <a:pPr algn="ctr"/>
            <a:r>
              <a:rPr lang="en-US" altLang="zh-CN" sz="2400" b="1" dirty="0">
                <a:latin typeface="Gill Sans MT" panose="020B0502020104020203" pitchFamily="34" charset="0"/>
                <a:ea typeface="华文新魏" panose="02010800040101010101" pitchFamily="2" charset="-122"/>
              </a:rPr>
              <a:t>Jian Yang, Juno Kim, and Morteza Hoseinzadeh, UC San Diego;</a:t>
            </a:r>
          </a:p>
          <a:p>
            <a:pPr algn="ctr"/>
            <a:r>
              <a:rPr lang="en-US" altLang="zh-CN" sz="2400" b="1" dirty="0">
                <a:latin typeface="Gill Sans MT" panose="020B0502020104020203" pitchFamily="34" charset="0"/>
                <a:ea typeface="华文新魏" panose="02010800040101010101" pitchFamily="2" charset="-122"/>
              </a:rPr>
              <a:t>Joseph Izraelevitz, University of Colorado, Boulder; Steve Swanson, UC San Diego</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225" y="4348887"/>
            <a:ext cx="5447372" cy="1656000"/>
          </a:xfrm>
          <a:prstGeom prst="rect">
            <a:avLst/>
          </a:prstGeom>
        </p:spPr>
      </p:pic>
      <p:sp>
        <p:nvSpPr>
          <p:cNvPr id="3" name="文本框 13"/>
          <p:cNvSpPr txBox="1"/>
          <p:nvPr/>
        </p:nvSpPr>
        <p:spPr>
          <a:xfrm>
            <a:off x="4051847" y="3723474"/>
            <a:ext cx="4432300" cy="398780"/>
          </a:xfrm>
          <a:prstGeom prst="rect">
            <a:avLst/>
          </a:prstGeom>
          <a:noFill/>
        </p:spPr>
        <p:txBody>
          <a:bodyPr wrap="none" rtlCol="0">
            <a:spAutoFit/>
          </a:bodyPr>
          <a:lstStyle/>
          <a:p>
            <a:pPr algn="ctr"/>
            <a:r>
              <a:rPr lang="en-US" altLang="zh-CN" sz="2000" dirty="0">
                <a:latin typeface="Gill Sans MT" panose="020B0502020104020203" pitchFamily="34" charset="0"/>
                <a:ea typeface="华文新魏" panose="02010800040101010101" pitchFamily="2" charset="-122"/>
              </a:rPr>
              <a:t>Presenters: Jingbo Su, Luofan Chen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49" name="Title 1"/>
          <p:cNvSpPr>
            <a:spLocks noGrp="1"/>
          </p:cNvSpPr>
          <p:nvPr>
            <p:ph type="title"/>
          </p:nvPr>
        </p:nvSpPr>
        <p:spPr>
          <a:xfrm>
            <a:off x="838200" y="388797"/>
            <a:ext cx="10515600" cy="688515"/>
          </a:xfrm>
        </p:spPr>
        <p:txBody>
          <a:bodyPr>
            <a:normAutofit fontScale="90000"/>
          </a:bodyPr>
          <a:lstStyle/>
          <a:p>
            <a:r>
              <a:rPr lang="en-US" dirty="0"/>
              <a:t>ISA Support</a:t>
            </a:r>
          </a:p>
        </p:txBody>
      </p:sp>
      <p:sp>
        <p:nvSpPr>
          <p:cNvPr id="50" name="Rectangle 49"/>
          <p:cNvSpPr/>
          <p:nvPr/>
        </p:nvSpPr>
        <p:spPr>
          <a:xfrm>
            <a:off x="990599" y="1265845"/>
            <a:ext cx="8973207" cy="4708981"/>
          </a:xfrm>
          <a:prstGeom prst="rect">
            <a:avLst/>
          </a:prstGeom>
        </p:spPr>
        <p:txBody>
          <a:bodyPr wrap="square">
            <a:spAutoFit/>
          </a:bodyPr>
          <a:lstStyle/>
          <a:p>
            <a:pPr marL="342900" indent="-342900">
              <a:lnSpc>
                <a:spcPct val="150000"/>
              </a:lnSpc>
              <a:buFont typeface="Arial" panose="020B0604020202090204" pitchFamily="34" charset="0"/>
              <a:buChar char="•"/>
            </a:pPr>
            <a:r>
              <a:rPr lang="en-US" sz="2400" dirty="0">
                <a:solidFill>
                  <a:srgbClr val="0070C0"/>
                </a:solidFill>
                <a:latin typeface="Input Mono" panose="02000509020000090004" pitchFamily="49" charset="0"/>
                <a:ea typeface="+mj-ea"/>
              </a:rPr>
              <a:t>clflush, clflushopt</a:t>
            </a:r>
            <a:r>
              <a:rPr lang="en-US" sz="2400" dirty="0">
                <a:latin typeface="Input Mono" panose="02000509020000090004" pitchFamily="49" charset="0"/>
                <a:ea typeface="+mj-ea"/>
              </a:rPr>
              <a:t> </a:t>
            </a:r>
          </a:p>
          <a:p>
            <a:pPr marL="800100" lvl="1" indent="-342900">
              <a:lnSpc>
                <a:spcPct val="150000"/>
              </a:lnSpc>
              <a:buFont typeface="Arial" panose="020B0604020202090204" pitchFamily="34" charset="0"/>
              <a:buChar char="•"/>
            </a:pPr>
            <a:r>
              <a:rPr lang="en-US" sz="2400" dirty="0">
                <a:latin typeface="+mj-ea"/>
                <a:ea typeface="+mj-ea"/>
              </a:rPr>
              <a:t>instructions to flush cache lines back to memory </a:t>
            </a:r>
          </a:p>
          <a:p>
            <a:pPr marL="800100" lvl="1" indent="-342900">
              <a:lnSpc>
                <a:spcPct val="150000"/>
              </a:lnSpc>
              <a:buFont typeface="Arial" panose="020B0604020202090204" pitchFamily="34" charset="0"/>
              <a:buChar char="•"/>
            </a:pPr>
            <a:r>
              <a:rPr lang="en-US" sz="2400" dirty="0">
                <a:latin typeface="Input Mono" panose="02000509020000090004" pitchFamily="49" charset="0"/>
                <a:ea typeface="+mj-ea"/>
              </a:rPr>
              <a:t>clflushopt</a:t>
            </a:r>
            <a:r>
              <a:rPr lang="en-US" sz="2400" dirty="0">
                <a:latin typeface="+mj-ea"/>
                <a:ea typeface="+mj-ea"/>
              </a:rPr>
              <a:t> having weaker ordering constraints</a:t>
            </a:r>
            <a:r>
              <a:rPr lang="en-US" sz="2400" dirty="0"/>
              <a:t>, </a:t>
            </a:r>
          </a:p>
          <a:p>
            <a:endParaRPr lang="en-US" sz="2400" dirty="0"/>
          </a:p>
          <a:p>
            <a:pPr marL="342900" indent="-342900">
              <a:buFont typeface="Arial" panose="020B0604020202090204" pitchFamily="34" charset="0"/>
              <a:buChar char="•"/>
            </a:pPr>
            <a:r>
              <a:rPr lang="en-US" sz="2400" dirty="0"/>
              <a:t> </a:t>
            </a:r>
            <a:r>
              <a:rPr lang="en-US" sz="2400" dirty="0">
                <a:solidFill>
                  <a:srgbClr val="0070C0"/>
                </a:solidFill>
                <a:latin typeface="Input Mono" panose="02000509020000090004" pitchFamily="49" charset="0"/>
              </a:rPr>
              <a:t>clwb</a:t>
            </a:r>
            <a:r>
              <a:rPr lang="en-US" sz="2400" dirty="0"/>
              <a:t> can write back (but not evict) cache lines. </a:t>
            </a:r>
          </a:p>
          <a:p>
            <a:endParaRPr lang="en-US" sz="2400" dirty="0"/>
          </a:p>
          <a:p>
            <a:pPr marL="342900" indent="-342900">
              <a:buFont typeface="Arial" panose="020B0604020202090204" pitchFamily="34" charset="0"/>
              <a:buChar char="•"/>
            </a:pPr>
            <a:r>
              <a:rPr lang="en-US" sz="2400" dirty="0"/>
              <a:t>software can use non-temporal stores (e.g., </a:t>
            </a:r>
            <a:r>
              <a:rPr lang="en-US" sz="2400" dirty="0">
                <a:solidFill>
                  <a:srgbClr val="0070C0"/>
                </a:solidFill>
                <a:latin typeface="Input Mono" panose="02000509020000090004" pitchFamily="49" charset="0"/>
              </a:rPr>
              <a:t>ntstore</a:t>
            </a:r>
            <a:r>
              <a:rPr lang="en-US" sz="2400" dirty="0"/>
              <a:t>) to bypass the cache hierarchy and write directly to memory. </a:t>
            </a:r>
          </a:p>
          <a:p>
            <a:endParaRPr lang="en-US" sz="2400" dirty="0"/>
          </a:p>
          <a:p>
            <a:pPr marL="342900" indent="-342900">
              <a:buFont typeface="Arial" panose="020B0604020202090204" pitchFamily="34" charset="0"/>
              <a:buChar char="•"/>
            </a:pPr>
            <a:r>
              <a:rPr lang="en-US" sz="2400" dirty="0">
                <a:solidFill>
                  <a:srgbClr val="0070C0"/>
                </a:solidFill>
                <a:latin typeface="Input Mono" panose="02000509020000090004" pitchFamily="49" charset="0"/>
              </a:rPr>
              <a:t>sfence</a:t>
            </a:r>
            <a:r>
              <a:rPr lang="en-US" sz="2400" dirty="0"/>
              <a:t> ensure that a previous cache ﬂush, cache write back, or non-temporal store is complete and persistent.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Experimental Configuration</a:t>
            </a:r>
          </a:p>
        </p:txBody>
      </p:sp>
      <p:sp>
        <p:nvSpPr>
          <p:cNvPr id="7" name="Rectangle 6"/>
          <p:cNvSpPr/>
          <p:nvPr/>
        </p:nvSpPr>
        <p:spPr>
          <a:xfrm>
            <a:off x="1376854" y="1271752"/>
            <a:ext cx="10131973" cy="3720377"/>
          </a:xfrm>
          <a:prstGeom prst="rect">
            <a:avLst/>
          </a:prstGeom>
        </p:spPr>
        <p:txBody>
          <a:bodyPr wrap="square">
            <a:spAutoFit/>
          </a:bodyPr>
          <a:lstStyle/>
          <a:p>
            <a:pPr marL="342900" indent="-342900">
              <a:lnSpc>
                <a:spcPct val="150000"/>
              </a:lnSpc>
              <a:buFont typeface="Arial" panose="020B0604020202090204" pitchFamily="34" charset="0"/>
              <a:buChar char="•"/>
            </a:pPr>
            <a:r>
              <a:rPr lang="en-US" sz="2800" dirty="0">
                <a:latin typeface="+mj-ea"/>
                <a:ea typeface="+mj-ea"/>
              </a:rPr>
              <a:t>24core Cascade Lake engineering sample</a:t>
            </a:r>
          </a:p>
          <a:p>
            <a:pPr marL="800100" lvl="1" indent="-342900">
              <a:lnSpc>
                <a:spcPct val="150000"/>
              </a:lnSpc>
              <a:buFont typeface="Arial" panose="020B0604020202090204" pitchFamily="34" charset="0"/>
              <a:buChar char="•"/>
            </a:pPr>
            <a:r>
              <a:rPr lang="en-US" sz="2400" dirty="0">
                <a:latin typeface="+mj-ea"/>
                <a:ea typeface="+mj-ea"/>
              </a:rPr>
              <a:t>similar spec as Xeon Platinum 8160.</a:t>
            </a:r>
          </a:p>
          <a:p>
            <a:pPr marL="342900" indent="-342900">
              <a:lnSpc>
                <a:spcPct val="150000"/>
              </a:lnSpc>
              <a:buFont typeface="Arial" panose="020B0604020202090204" pitchFamily="34" charset="0"/>
              <a:buChar char="•"/>
            </a:pPr>
            <a:r>
              <a:rPr lang="en-US" sz="2800" dirty="0">
                <a:latin typeface="+mj-ea"/>
                <a:ea typeface="+mj-ea"/>
              </a:rPr>
              <a:t>384 GB (2 socket × 6 channel × 32 GB/DIMM) of DRAM</a:t>
            </a:r>
          </a:p>
          <a:p>
            <a:pPr marL="342900" indent="-342900">
              <a:lnSpc>
                <a:spcPct val="150000"/>
              </a:lnSpc>
              <a:buFont typeface="Arial" panose="020B0604020202090204" pitchFamily="34" charset="0"/>
              <a:buChar char="•"/>
            </a:pPr>
            <a:r>
              <a:rPr lang="en-US" sz="2800" dirty="0">
                <a:latin typeface="+mj-ea"/>
                <a:ea typeface="+mj-ea"/>
              </a:rPr>
              <a:t>3 TB (2 socket × 6 channel × 256 GB/DIMM) of NVMM. </a:t>
            </a:r>
          </a:p>
          <a:p>
            <a:pPr marL="342900" indent="-342900">
              <a:lnSpc>
                <a:spcPct val="150000"/>
              </a:lnSpc>
              <a:buFont typeface="Arial" panose="020B0604020202090204" pitchFamily="34" charset="0"/>
              <a:buChar char="•"/>
            </a:pPr>
            <a:r>
              <a:rPr lang="en-US" sz="2800" dirty="0">
                <a:latin typeface="+mj-ea"/>
                <a:ea typeface="+mj-ea"/>
              </a:rPr>
              <a:t>Fedora 27 </a:t>
            </a:r>
          </a:p>
          <a:p>
            <a:pPr marL="800100" lvl="1" indent="-342900">
              <a:lnSpc>
                <a:spcPct val="150000"/>
              </a:lnSpc>
              <a:buFont typeface="Arial" panose="020B0604020202090204" pitchFamily="34" charset="0"/>
              <a:buChar char="•"/>
            </a:pPr>
            <a:r>
              <a:rPr lang="en-US" sz="2400" dirty="0">
                <a:latin typeface="+mj-ea"/>
                <a:ea typeface="+mj-ea"/>
              </a:rPr>
              <a:t>Linux kernel version 4.13.0 built from source.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solidFill>
                  <a:schemeClr val="bg1">
                    <a:lumMod val="65000"/>
                  </a:schemeClr>
                </a:solidFill>
              </a:rPr>
              <a:t>Motivation </a:t>
            </a:r>
          </a:p>
          <a:p>
            <a:r>
              <a:rPr lang="en-US" b="1" dirty="0">
                <a:solidFill>
                  <a:schemeClr val="tx1"/>
                </a:solidFill>
              </a:rPr>
              <a:t>Performance Characterization </a:t>
            </a:r>
            <a:endParaRPr lang="en-US" b="1" dirty="0">
              <a:solidFill>
                <a:schemeClr val="bg1">
                  <a:lumMod val="65000"/>
                </a:schemeClr>
              </a:solidFill>
            </a:endParaRPr>
          </a:p>
          <a:p>
            <a:r>
              <a:rPr lang="en-US" b="1" dirty="0">
                <a:solidFill>
                  <a:schemeClr val="bg1">
                    <a:lumMod val="65000"/>
                  </a:schemeClr>
                </a:solidFill>
              </a:rPr>
              <a:t>Comparison to Emulation </a:t>
            </a:r>
          </a:p>
          <a:p>
            <a:r>
              <a:rPr lang="en-US" b="1" dirty="0">
                <a:solidFill>
                  <a:schemeClr val="bg1">
                    <a:lumMod val="65000"/>
                  </a:schemeClr>
                </a:solidFill>
              </a:rPr>
              <a:t>Best Practices for Optane DIMM </a:t>
            </a:r>
          </a:p>
          <a:p>
            <a:r>
              <a:rPr lang="en-US" b="1" dirty="0">
                <a:solidFill>
                  <a:schemeClr val="bg1">
                    <a:lumMod val="65000"/>
                  </a:schemeClr>
                </a:solidFill>
              </a:rPr>
              <a:t>Case Study </a:t>
            </a:r>
          </a:p>
          <a:p>
            <a:r>
              <a:rPr lang="en-US" b="1" dirty="0">
                <a:solidFill>
                  <a:schemeClr val="bg1">
                    <a:lumMod val="65000"/>
                  </a:schemeClr>
                </a:solidFill>
              </a:rPr>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Goal and Challenge</a:t>
            </a:r>
          </a:p>
        </p:txBody>
      </p:sp>
      <p:sp>
        <p:nvSpPr>
          <p:cNvPr id="6" name="内容占位符 5"/>
          <p:cNvSpPr>
            <a:spLocks noGrp="1"/>
          </p:cNvSpPr>
          <p:nvPr>
            <p:ph idx="1"/>
          </p:nvPr>
        </p:nvSpPr>
        <p:spPr/>
        <p:txBody>
          <a:bodyPr>
            <a:normAutofit/>
          </a:bodyPr>
          <a:lstStyle/>
          <a:p>
            <a:r>
              <a:rPr lang="en-US" sz="2000" dirty="0">
                <a:solidFill>
                  <a:schemeClr val="tx1"/>
                </a:solidFill>
              </a:rPr>
              <a:t>Goal: measure Optane’s performance along multiple axes to </a:t>
            </a:r>
            <a:r>
              <a:rPr lang="en-US" sz="2000" dirty="0">
                <a:solidFill>
                  <a:srgbClr val="FF0000"/>
                </a:solidFill>
              </a:rPr>
              <a:t>provide the intuition</a:t>
            </a:r>
            <a:r>
              <a:rPr lang="en-US" sz="2000" dirty="0">
                <a:solidFill>
                  <a:schemeClr val="tx1"/>
                </a:solidFill>
              </a:rPr>
              <a:t> and data that programmers and system designers will need to effectively utilize Optane</a:t>
            </a:r>
          </a:p>
          <a:p>
            <a:endParaRPr lang="en-US" sz="2000" dirty="0">
              <a:solidFill>
                <a:schemeClr val="tx1"/>
              </a:solidFill>
            </a:endParaRPr>
          </a:p>
          <a:p>
            <a:r>
              <a:rPr lang="en-US" sz="2000" dirty="0">
                <a:solidFill>
                  <a:schemeClr val="tx1"/>
                </a:solidFill>
              </a:rPr>
              <a:t>Challenge: </a:t>
            </a:r>
          </a:p>
          <a:p>
            <a:pPr lvl="1"/>
            <a:r>
              <a:rPr lang="en-US" sz="2000" dirty="0">
                <a:solidFill>
                  <a:schemeClr val="tx1"/>
                </a:solidFill>
              </a:rPr>
              <a:t>underlying technology --&gt; major differences from DRAM </a:t>
            </a:r>
          </a:p>
          <a:p>
            <a:pPr lvl="1"/>
            <a:r>
              <a:rPr lang="en-US" sz="2000" dirty="0">
                <a:solidFill>
                  <a:schemeClr val="tx1"/>
                </a:solidFill>
              </a:rPr>
              <a:t>publicly-available documentation --&gt; scarce</a:t>
            </a:r>
          </a:p>
          <a:p>
            <a:pPr lvl="1"/>
            <a:r>
              <a:rPr lang="en-US" sz="2000" dirty="0">
                <a:solidFill>
                  <a:schemeClr val="tx1"/>
                </a:solidFill>
              </a:rPr>
              <a:t>existing tools --&gt; locality and access size</a:t>
            </a:r>
          </a:p>
          <a:p>
            <a:pPr lvl="1"/>
            <a:r>
              <a:rPr lang="en-US" sz="2000" dirty="0">
                <a:solidFill>
                  <a:schemeClr val="tx1"/>
                </a:solidFill>
              </a:rPr>
              <a:t>Optane --&gt; memory interleaving and concurrency</a:t>
            </a:r>
          </a:p>
          <a:p>
            <a:pPr lvl="1"/>
            <a:endParaRPr lang="en-US" sz="2000" dirty="0">
              <a:solidFill>
                <a:schemeClr val="tx1"/>
              </a:solidFill>
            </a:endParaRPr>
          </a:p>
          <a:p>
            <a:pPr lvl="0"/>
            <a:r>
              <a:rPr lang="en-US" sz="2000" dirty="0">
                <a:solidFill>
                  <a:schemeClr val="tx1"/>
                </a:solidFill>
              </a:rPr>
              <a:t>Tool: LATTester (</a:t>
            </a:r>
            <a:r>
              <a:rPr lang="en-US" sz="2000" u="sng" dirty="0">
                <a:solidFill>
                  <a:srgbClr val="0070C0"/>
                </a:solidFill>
              </a:rPr>
              <a:t>https://github.com/NVSL/OptaneStudy</a:t>
            </a:r>
            <a:r>
              <a:rPr lang="en-US" sz="2000" dirty="0">
                <a:solidFill>
                  <a:schemeClr val="tx1"/>
                </a:solidFill>
              </a:rPr>
              <a:t>)</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LATTester Configuration and Parameters </a:t>
            </a:r>
            <a:endParaRPr lang="en-US" altLang="zh-CN" sz="3600" dirty="0"/>
          </a:p>
        </p:txBody>
      </p:sp>
      <p:sp>
        <p:nvSpPr>
          <p:cNvPr id="6" name="内容占位符 5"/>
          <p:cNvSpPr>
            <a:spLocks noGrp="1"/>
          </p:cNvSpPr>
          <p:nvPr>
            <p:ph idx="1"/>
          </p:nvPr>
        </p:nvSpPr>
        <p:spPr/>
        <p:txBody>
          <a:bodyPr/>
          <a:lstStyle/>
          <a:p>
            <a:r>
              <a:rPr lang="en-US" sz="2000" dirty="0">
                <a:solidFill>
                  <a:srgbClr val="FF0000"/>
                </a:solidFill>
                <a:sym typeface="+mn-ea"/>
              </a:rPr>
              <a:t>Config: </a:t>
            </a:r>
            <a:r>
              <a:rPr lang="en-US" sz="2000" dirty="0">
                <a:solidFill>
                  <a:schemeClr val="tx1"/>
                </a:solidFill>
                <a:sym typeface="+mn-ea"/>
              </a:rPr>
              <a:t>run as a dummy file system in the kernel and accesses pre-populated (i.e., no page-faults) kernel virtual addresses of Optane DIMMs</a:t>
            </a:r>
          </a:p>
          <a:p>
            <a:r>
              <a:rPr lang="en-US" sz="2000" dirty="0">
                <a:solidFill>
                  <a:srgbClr val="FF0000"/>
                </a:solidFill>
                <a:sym typeface="+mn-ea"/>
              </a:rPr>
              <a:t>Config:</a:t>
            </a:r>
            <a:r>
              <a:rPr lang="en-US" sz="2000" dirty="0">
                <a:solidFill>
                  <a:schemeClr val="tx1"/>
                </a:solidFill>
                <a:sym typeface="+mn-ea"/>
              </a:rPr>
              <a:t> pins the kernel threads to fixed CPU cores and disables IRQ and cache prefetcher</a:t>
            </a:r>
          </a:p>
          <a:p>
            <a:r>
              <a:rPr lang="en-US" sz="2000" dirty="0">
                <a:solidFill>
                  <a:srgbClr val="FF0000"/>
                </a:solidFill>
                <a:sym typeface="+mn-ea"/>
              </a:rPr>
              <a:t>Config: </a:t>
            </a:r>
            <a:r>
              <a:rPr lang="en-US" sz="2000" dirty="0">
                <a:solidFill>
                  <a:schemeClr val="tx1"/>
                </a:solidFill>
                <a:sym typeface="+mn-ea"/>
              </a:rPr>
              <a:t>collects a large set of hardware counters at both the CPU and NVDIMM</a:t>
            </a:r>
          </a:p>
          <a:p>
            <a:r>
              <a:rPr lang="en-US" sz="2000" dirty="0">
                <a:solidFill>
                  <a:schemeClr val="tx1"/>
                </a:solidFill>
              </a:rPr>
              <a:t>Parameters including </a:t>
            </a:r>
          </a:p>
          <a:p>
            <a:pPr lvl="1"/>
            <a:r>
              <a:rPr lang="en-US" sz="2000" dirty="0">
                <a:solidFill>
                  <a:schemeClr val="tx1"/>
                </a:solidFill>
              </a:rPr>
              <a:t>access patterns (random vs. sequential)</a:t>
            </a:r>
          </a:p>
          <a:p>
            <a:pPr lvl="1"/>
            <a:r>
              <a:rPr lang="en-US" sz="2000" dirty="0">
                <a:solidFill>
                  <a:schemeClr val="tx1"/>
                </a:solidFill>
              </a:rPr>
              <a:t>operations (loads, stores, fences, etc.)</a:t>
            </a:r>
          </a:p>
          <a:p>
            <a:pPr lvl="1"/>
            <a:r>
              <a:rPr lang="en-US" sz="2000" dirty="0">
                <a:solidFill>
                  <a:schemeClr val="tx1"/>
                </a:solidFill>
              </a:rPr>
              <a:t>access size</a:t>
            </a:r>
          </a:p>
          <a:p>
            <a:pPr lvl="1"/>
            <a:r>
              <a:rPr lang="en-US" sz="2000" dirty="0">
                <a:solidFill>
                  <a:schemeClr val="tx1"/>
                </a:solidFill>
              </a:rPr>
              <a:t>stride size</a:t>
            </a:r>
          </a:p>
          <a:p>
            <a:pPr lvl="1"/>
            <a:r>
              <a:rPr lang="en-US" sz="2000" dirty="0">
                <a:solidFill>
                  <a:schemeClr val="tx1"/>
                </a:solidFill>
              </a:rPr>
              <a:t>power budget</a:t>
            </a:r>
          </a:p>
          <a:p>
            <a:pPr lvl="1"/>
            <a:r>
              <a:rPr lang="en-US" sz="2000" dirty="0">
                <a:solidFill>
                  <a:schemeClr val="tx1"/>
                </a:solidFill>
              </a:rPr>
              <a:t>NUMA configuration</a:t>
            </a:r>
          </a:p>
          <a:p>
            <a:pPr lvl="1"/>
            <a:r>
              <a:rPr lang="en-US" sz="2000" dirty="0">
                <a:solidFill>
                  <a:schemeClr val="tx1"/>
                </a:solidFill>
              </a:rPr>
              <a:t>address space interleaving</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7" name="Content Placeholder 6"/>
          <p:cNvPicPr>
            <a:picLocks noGrp="1" noChangeAspect="1"/>
          </p:cNvPicPr>
          <p:nvPr>
            <p:ph idx="1"/>
          </p:nvPr>
        </p:nvPicPr>
        <p:blipFill>
          <a:blip r:embed="rId3"/>
          <a:stretch>
            <a:fillRect/>
          </a:stretch>
        </p:blipFill>
        <p:spPr>
          <a:xfrm>
            <a:off x="2051050" y="255714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5" name="Content Placeholder 4"/>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Read and write latencies are key memory technology parameters</a:t>
            </a:r>
          </a:p>
          <a:p>
            <a:r>
              <a:rPr lang="en-US" sz="2000"/>
              <a:t>Measurements reflect the load and store latency as </a:t>
            </a:r>
            <a:r>
              <a:rPr lang="en-US" sz="2000">
                <a:solidFill>
                  <a:srgbClr val="FF0000"/>
                </a:solidFill>
              </a:rPr>
              <a:t>seen by software</a:t>
            </a:r>
            <a:r>
              <a:rPr lang="en-US" sz="2000"/>
              <a:t> rather than those of these underlying memory devices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7" name="Content Placeholder 6"/>
          <p:cNvPicPr>
            <a:picLocks noGrp="1" noChangeAspect="1"/>
          </p:cNvPicPr>
          <p:nvPr>
            <p:ph idx="1"/>
          </p:nvPr>
        </p:nvPicPr>
        <p:blipFill>
          <a:blip r:embed="rId3"/>
          <a:stretch>
            <a:fillRect/>
          </a:stretch>
        </p:blipFill>
        <p:spPr>
          <a:xfrm>
            <a:off x="2051050" y="255714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3" name="Rectangle 2"/>
          <p:cNvSpPr/>
          <p:nvPr/>
        </p:nvSpPr>
        <p:spPr>
          <a:xfrm>
            <a:off x="3144520" y="5031105"/>
            <a:ext cx="3336290" cy="66167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556260" y="1242695"/>
            <a:ext cx="11430635" cy="1322070"/>
          </a:xfrm>
          <a:prstGeom prst="rect">
            <a:avLst/>
          </a:prstGeom>
          <a:noFill/>
          <a:ln w="28575">
            <a:solidFill>
              <a:srgbClr val="FF0000"/>
            </a:solidFill>
          </a:ln>
        </p:spPr>
        <p:txBody>
          <a:bodyPr wrap="square" rtlCol="0">
            <a:spAutoFit/>
          </a:bodyPr>
          <a:lstStyle/>
          <a:p>
            <a:pPr marL="342900" indent="-342900" algn="l">
              <a:buFont typeface="Arial" panose="020B0604020202090204" pitchFamily="34" charset="0"/>
              <a:buChar char="•"/>
            </a:pPr>
            <a:r>
              <a:rPr lang="en-US" sz="2000">
                <a:solidFill>
                  <a:srgbClr val="FF0000"/>
                </a:solidFill>
                <a:latin typeface="Gill Sans MT" panose="020B0502020104020203" pitchFamily="34" charset="0"/>
                <a:sym typeface="+mn-ea"/>
              </a:rPr>
              <a:t>Config: </a:t>
            </a:r>
            <a:r>
              <a:rPr lang="en-US" sz="2000">
                <a:latin typeface="Gill Sans MT" panose="020B0502020104020203" pitchFamily="34" charset="0"/>
                <a:sym typeface="+mn-ea"/>
              </a:rPr>
              <a:t>Timing the average latency for individual 8-byte load instructions to sequential and random memory addresses</a:t>
            </a:r>
          </a:p>
          <a:p>
            <a:pPr marL="800100" lvl="1" indent="-342900" algn="l">
              <a:buFont typeface="Arial" panose="020B0604020202090204" pitchFamily="34" charset="0"/>
              <a:buChar char="•"/>
            </a:pPr>
            <a:r>
              <a:rPr lang="en-US" sz="2000">
                <a:latin typeface="Gill Sans MT" panose="020B0502020104020203" pitchFamily="34" charset="0"/>
                <a:sym typeface="+mn-ea"/>
              </a:rPr>
              <a:t>T</a:t>
            </a:r>
            <a:r>
              <a:rPr lang="en-US" sz="2000" baseline="-25000">
                <a:latin typeface="Gill Sans MT" panose="020B0502020104020203" pitchFamily="34" charset="0"/>
                <a:sym typeface="+mn-ea"/>
              </a:rPr>
              <a:t>load</a:t>
            </a:r>
            <a:r>
              <a:rPr lang="en-US" sz="2000">
                <a:latin typeface="Gill Sans MT" panose="020B0502020104020203" pitchFamily="34" charset="0"/>
                <a:sym typeface="+mn-ea"/>
              </a:rPr>
              <a:t> = T</a:t>
            </a:r>
            <a:r>
              <a:rPr lang="en-US" sz="2000" baseline="-25000">
                <a:latin typeface="Gill Sans MT" panose="020B0502020104020203" pitchFamily="34" charset="0"/>
                <a:sym typeface="+mn-ea"/>
              </a:rPr>
              <a:t>on-chip interconnect</a:t>
            </a:r>
            <a:r>
              <a:rPr lang="en-US" sz="2000">
                <a:latin typeface="Gill Sans MT" panose="020B0502020104020203" pitchFamily="34" charset="0"/>
                <a:sym typeface="+mn-ea"/>
              </a:rPr>
              <a:t> + T</a:t>
            </a:r>
            <a:r>
              <a:rPr lang="en-US" sz="2000" baseline="-25000">
                <a:latin typeface="Gill Sans MT" panose="020B0502020104020203" pitchFamily="34" charset="0"/>
                <a:sym typeface="+mn-ea"/>
              </a:rPr>
              <a:t>iMC</a:t>
            </a:r>
            <a:r>
              <a:rPr lang="en-US" sz="2000">
                <a:latin typeface="Gill Sans MT" panose="020B0502020104020203" pitchFamily="34" charset="0"/>
                <a:sym typeface="+mn-ea"/>
              </a:rPr>
              <a:t> + T</a:t>
            </a:r>
            <a:r>
              <a:rPr lang="en-US" sz="2000" baseline="-25000">
                <a:latin typeface="Gill Sans MT" panose="020B0502020104020203" pitchFamily="34" charset="0"/>
                <a:sym typeface="+mn-ea"/>
              </a:rPr>
              <a:t>XPController</a:t>
            </a:r>
            <a:r>
              <a:rPr lang="en-US" sz="2000">
                <a:latin typeface="Gill Sans MT" panose="020B0502020104020203" pitchFamily="34" charset="0"/>
                <a:sym typeface="+mn-ea"/>
              </a:rPr>
              <a:t> + T</a:t>
            </a:r>
            <a:r>
              <a:rPr lang="en-US" sz="2000" baseline="-25000">
                <a:latin typeface="Gill Sans MT" panose="020B0502020104020203" pitchFamily="34" charset="0"/>
                <a:sym typeface="+mn-ea"/>
              </a:rPr>
              <a:t>3D-XPoint media</a:t>
            </a:r>
            <a:endParaRPr lang="en-US" sz="2000">
              <a:latin typeface="Gill Sans MT" panose="020B0502020104020203" pitchFamily="34" charset="0"/>
              <a:sym typeface="+mn-ea"/>
            </a:endParaRPr>
          </a:p>
          <a:p>
            <a:pPr marL="800100" lvl="1" indent="-342900" algn="l">
              <a:buFont typeface="Arial" panose="020B0604020202090204" pitchFamily="34" charset="0"/>
              <a:buChar char="•"/>
            </a:pPr>
            <a:r>
              <a:rPr lang="en-US" sz="2000">
                <a:latin typeface="Gill Sans MT" panose="020B0502020104020203" pitchFamily="34" charset="0"/>
                <a:sym typeface="+mn-ea"/>
              </a:rPr>
              <a:t>empty the CPU pipeline and issue a memory fence between measurements</a:t>
            </a:r>
          </a:p>
        </p:txBody>
      </p:sp>
      <p:cxnSp>
        <p:nvCxnSpPr>
          <p:cNvPr id="13" name="Straight Arrow Connector 12"/>
          <p:cNvCxnSpPr>
            <a:stCxn id="3" idx="0"/>
            <a:endCxn id="12" idx="2"/>
          </p:cNvCxnSpPr>
          <p:nvPr/>
        </p:nvCxnSpPr>
        <p:spPr>
          <a:xfrm flipV="1">
            <a:off x="4812665" y="2564765"/>
            <a:ext cx="1459230" cy="24663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7" name="Content Placeholder 6"/>
          <p:cNvPicPr>
            <a:picLocks noGrp="1" noChangeAspect="1"/>
          </p:cNvPicPr>
          <p:nvPr>
            <p:ph idx="1"/>
          </p:nvPr>
        </p:nvPicPr>
        <p:blipFill>
          <a:blip r:embed="rId3"/>
          <a:stretch>
            <a:fillRect/>
          </a:stretch>
        </p:blipFill>
        <p:spPr>
          <a:xfrm>
            <a:off x="2051050" y="256603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3" name="Rectangle 2"/>
          <p:cNvSpPr/>
          <p:nvPr/>
        </p:nvSpPr>
        <p:spPr>
          <a:xfrm>
            <a:off x="6532245" y="5022215"/>
            <a:ext cx="3336290" cy="66167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556260" y="1242695"/>
            <a:ext cx="11430635" cy="1388745"/>
          </a:xfrm>
          <a:prstGeom prst="rect">
            <a:avLst/>
          </a:prstGeom>
          <a:noFill/>
          <a:ln w="28575">
            <a:solidFill>
              <a:srgbClr val="FF0000"/>
            </a:solidFill>
          </a:ln>
        </p:spPr>
        <p:txBody>
          <a:bodyPr wrap="square" rtlCol="0">
            <a:spAutoFit/>
          </a:bodyPr>
          <a:lstStyle/>
          <a:p>
            <a:pPr marL="342900" indent="-342900" algn="l">
              <a:buFont typeface="Arial" panose="020B0604020202090204" pitchFamily="34" charset="0"/>
              <a:buChar char="•"/>
            </a:pPr>
            <a:r>
              <a:rPr lang="en-US" sz="2000">
                <a:solidFill>
                  <a:srgbClr val="FF0000"/>
                </a:solidFill>
                <a:latin typeface="Gill Sans MT" panose="020B0502020104020203" pitchFamily="34" charset="0"/>
                <a:sym typeface="+mn-ea"/>
              </a:rPr>
              <a:t>Config:</a:t>
            </a:r>
            <a:r>
              <a:rPr lang="en-US" sz="2000">
                <a:latin typeface="Gill Sans MT" panose="020B0502020104020203" pitchFamily="34" charset="0"/>
                <a:sym typeface="+mn-ea"/>
              </a:rPr>
              <a:t> Load the cache line into the cache and then measure the latency of one of two instruction sequences: </a:t>
            </a:r>
            <a:endParaRPr lang="en-US" sz="1600">
              <a:solidFill>
                <a:schemeClr val="tx1"/>
              </a:solidFill>
            </a:endParaRPr>
          </a:p>
          <a:p>
            <a:pPr marL="685800" lvl="1" indent="-228600" algn="l">
              <a:lnSpc>
                <a:spcPct val="90000"/>
              </a:lnSpc>
              <a:spcBef>
                <a:spcPts val="500"/>
              </a:spcBef>
              <a:buFont typeface="Arial" panose="020B0604020202090204" pitchFamily="34" charset="0"/>
              <a:buChar char="•"/>
            </a:pPr>
            <a:r>
              <a:rPr lang="en-US" sz="2000">
                <a:latin typeface="Gill Sans MT" panose="020B0502020104020203" pitchFamily="34" charset="0"/>
                <a:sym typeface="+mn-ea"/>
              </a:rPr>
              <a:t>Write(clwb): a 64-bit store, a clwb, and an mfence; </a:t>
            </a:r>
            <a:endParaRPr lang="en-US" sz="1600">
              <a:solidFill>
                <a:schemeClr val="tx1"/>
              </a:solidFill>
            </a:endParaRPr>
          </a:p>
          <a:p>
            <a:pPr marL="685800" lvl="1" indent="-228600" algn="l">
              <a:lnSpc>
                <a:spcPct val="90000"/>
              </a:lnSpc>
              <a:spcBef>
                <a:spcPts val="500"/>
              </a:spcBef>
              <a:buFont typeface="Arial" panose="020B0604020202090204" pitchFamily="34" charset="0"/>
              <a:buChar char="•"/>
            </a:pPr>
            <a:r>
              <a:rPr lang="en-US" sz="2000">
                <a:latin typeface="Gill Sans MT" panose="020B0502020104020203" pitchFamily="34" charset="0"/>
                <a:sym typeface="+mn-ea"/>
              </a:rPr>
              <a:t>Write(ntstore): a non-temporal store followed by an mfence.</a:t>
            </a:r>
          </a:p>
        </p:txBody>
      </p:sp>
      <p:cxnSp>
        <p:nvCxnSpPr>
          <p:cNvPr id="13" name="Straight Arrow Connector 12"/>
          <p:cNvCxnSpPr>
            <a:stCxn id="3" idx="0"/>
            <a:endCxn id="12" idx="2"/>
          </p:cNvCxnSpPr>
          <p:nvPr/>
        </p:nvCxnSpPr>
        <p:spPr>
          <a:xfrm flipH="1" flipV="1">
            <a:off x="6271895" y="2631440"/>
            <a:ext cx="1928495" cy="23907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5" name="Content Placeholder 4"/>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Most of this difference is due to Optane’s longer </a:t>
            </a:r>
            <a:r>
              <a:rPr lang="en-US" sz="2000">
                <a:solidFill>
                  <a:srgbClr val="FF0000"/>
                </a:solidFill>
              </a:rPr>
              <a:t>media latency</a:t>
            </a:r>
          </a:p>
        </p:txBody>
      </p:sp>
      <p:pic>
        <p:nvPicPr>
          <p:cNvPr id="7" name="Content Placeholder 6"/>
          <p:cNvPicPr>
            <a:picLocks noGrp="1" noChangeAspect="1"/>
          </p:cNvPicPr>
          <p:nvPr>
            <p:ph idx="1"/>
          </p:nvPr>
        </p:nvPicPr>
        <p:blipFill>
          <a:blip r:embed="rId3"/>
          <a:stretch>
            <a:fillRect/>
          </a:stretch>
        </p:blipFill>
        <p:spPr>
          <a:xfrm>
            <a:off x="2051050" y="256603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10" name="Text Box 9"/>
          <p:cNvSpPr txBox="1"/>
          <p:nvPr/>
        </p:nvSpPr>
        <p:spPr>
          <a:xfrm>
            <a:off x="4268470" y="2197735"/>
            <a:ext cx="812800" cy="368300"/>
          </a:xfrm>
          <a:prstGeom prst="rect">
            <a:avLst/>
          </a:prstGeom>
          <a:noFill/>
        </p:spPr>
        <p:txBody>
          <a:bodyPr wrap="none" rtlCol="0">
            <a:spAutoFit/>
          </a:bodyPr>
          <a:lstStyle/>
          <a:p>
            <a:pPr algn="l"/>
            <a:r>
              <a:rPr lang="en-US" b="1">
                <a:solidFill>
                  <a:srgbClr val="FF0000"/>
                </a:solidFill>
              </a:rPr>
              <a:t>2×–3×</a:t>
            </a:r>
          </a:p>
        </p:txBody>
      </p:sp>
      <p:sp>
        <p:nvSpPr>
          <p:cNvPr id="11" name="Left Brace 10"/>
          <p:cNvSpPr/>
          <p:nvPr/>
        </p:nvSpPr>
        <p:spPr>
          <a:xfrm rot="5400000">
            <a:off x="3652520" y="3438525"/>
            <a:ext cx="281305" cy="48069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2" name="Left Brace 11"/>
          <p:cNvSpPr/>
          <p:nvPr/>
        </p:nvSpPr>
        <p:spPr>
          <a:xfrm rot="5400000">
            <a:off x="5411470" y="2563495"/>
            <a:ext cx="281305" cy="48069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cxnSp>
        <p:nvCxnSpPr>
          <p:cNvPr id="13" name="Straight Connector 12"/>
          <p:cNvCxnSpPr>
            <a:stCxn id="11" idx="2"/>
          </p:cNvCxnSpPr>
          <p:nvPr/>
        </p:nvCxnSpPr>
        <p:spPr>
          <a:xfrm>
            <a:off x="3552825" y="3819525"/>
            <a:ext cx="0" cy="633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11775" y="2944495"/>
            <a:ext cx="26670" cy="1318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97300" y="2494915"/>
            <a:ext cx="0" cy="968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797300" y="2540000"/>
            <a:ext cx="1754505" cy="26035"/>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5" name="Content Placeholder 4"/>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Optane memory is also more </a:t>
            </a:r>
            <a:r>
              <a:rPr lang="en-US" sz="2000">
                <a:solidFill>
                  <a:srgbClr val="FF0000"/>
                </a:solidFill>
              </a:rPr>
              <a:t>pattern-dependent</a:t>
            </a:r>
            <a:r>
              <a:rPr lang="en-US" sz="2000"/>
              <a:t> than DRAM. This gap is a consequence of the </a:t>
            </a:r>
            <a:r>
              <a:rPr lang="en-US" sz="2000">
                <a:solidFill>
                  <a:srgbClr val="FF0000"/>
                </a:solidFill>
              </a:rPr>
              <a:t>XPBuffer</a:t>
            </a:r>
          </a:p>
        </p:txBody>
      </p:sp>
      <p:pic>
        <p:nvPicPr>
          <p:cNvPr id="7" name="Content Placeholder 6"/>
          <p:cNvPicPr>
            <a:picLocks noGrp="1" noChangeAspect="1"/>
          </p:cNvPicPr>
          <p:nvPr>
            <p:ph idx="1"/>
          </p:nvPr>
        </p:nvPicPr>
        <p:blipFill>
          <a:blip r:embed="rId3"/>
          <a:stretch>
            <a:fillRect/>
          </a:stretch>
        </p:blipFill>
        <p:spPr>
          <a:xfrm>
            <a:off x="2051050" y="256603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10" name="Text Box 9"/>
          <p:cNvSpPr txBox="1"/>
          <p:nvPr/>
        </p:nvSpPr>
        <p:spPr>
          <a:xfrm>
            <a:off x="4268470" y="3511550"/>
            <a:ext cx="640080" cy="368300"/>
          </a:xfrm>
          <a:prstGeom prst="rect">
            <a:avLst/>
          </a:prstGeom>
          <a:noFill/>
        </p:spPr>
        <p:txBody>
          <a:bodyPr wrap="none" rtlCol="0">
            <a:spAutoFit/>
          </a:bodyPr>
          <a:lstStyle/>
          <a:p>
            <a:pPr algn="l"/>
            <a:r>
              <a:rPr lang="en-US" b="1">
                <a:solidFill>
                  <a:srgbClr val="FF0000"/>
                </a:solidFill>
              </a:rPr>
              <a:t>20%</a:t>
            </a:r>
          </a:p>
        </p:txBody>
      </p:sp>
      <p:sp>
        <p:nvSpPr>
          <p:cNvPr id="12" name="Left Brace 11"/>
          <p:cNvSpPr/>
          <p:nvPr/>
        </p:nvSpPr>
        <p:spPr>
          <a:xfrm rot="5400000">
            <a:off x="4439285" y="3206115"/>
            <a:ext cx="281305" cy="179133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cxnSp>
        <p:nvCxnSpPr>
          <p:cNvPr id="14" name="Straight Connector 13"/>
          <p:cNvCxnSpPr/>
          <p:nvPr/>
        </p:nvCxnSpPr>
        <p:spPr>
          <a:xfrm flipH="1">
            <a:off x="3684270" y="4199255"/>
            <a:ext cx="4445" cy="2355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rot="5400000">
            <a:off x="4793615" y="1964055"/>
            <a:ext cx="281305" cy="179133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cxnSp>
        <p:nvCxnSpPr>
          <p:cNvPr id="17" name="Straight Connector 16"/>
          <p:cNvCxnSpPr>
            <a:stCxn id="6" idx="2"/>
          </p:cNvCxnSpPr>
          <p:nvPr/>
        </p:nvCxnSpPr>
        <p:spPr>
          <a:xfrm flipH="1">
            <a:off x="4034155" y="3000375"/>
            <a:ext cx="4445" cy="879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17"/>
          <p:cNvSpPr txBox="1"/>
          <p:nvPr/>
        </p:nvSpPr>
        <p:spPr>
          <a:xfrm>
            <a:off x="4613910" y="2197735"/>
            <a:ext cx="640080" cy="368300"/>
          </a:xfrm>
          <a:prstGeom prst="rect">
            <a:avLst/>
          </a:prstGeom>
          <a:noFill/>
        </p:spPr>
        <p:txBody>
          <a:bodyPr wrap="none" rtlCol="0">
            <a:spAutoFit/>
          </a:bodyPr>
          <a:lstStyle/>
          <a:p>
            <a:pPr algn="l"/>
            <a:r>
              <a:rPr lang="en-US" b="1">
                <a:solidFill>
                  <a:srgbClr val="FF0000"/>
                </a:solidFill>
              </a:rPr>
              <a:t>80%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t>Motivation </a:t>
            </a:r>
          </a:p>
          <a:p>
            <a:r>
              <a:rPr lang="en-US" b="1" dirty="0">
                <a:solidFill>
                  <a:schemeClr val="bg1">
                    <a:lumMod val="65000"/>
                  </a:schemeClr>
                </a:solidFill>
              </a:rPr>
              <a:t>Performance Characterization </a:t>
            </a:r>
          </a:p>
          <a:p>
            <a:r>
              <a:rPr lang="en-US" b="1" dirty="0">
                <a:solidFill>
                  <a:schemeClr val="bg1">
                    <a:lumMod val="65000"/>
                  </a:schemeClr>
                </a:solidFill>
              </a:rPr>
              <a:t>Comparison to Emulation </a:t>
            </a:r>
          </a:p>
          <a:p>
            <a:r>
              <a:rPr lang="en-US" b="1" dirty="0">
                <a:solidFill>
                  <a:schemeClr val="bg1">
                    <a:lumMod val="65000"/>
                  </a:schemeClr>
                </a:solidFill>
              </a:rPr>
              <a:t>Best Practices for Optane DIMM </a:t>
            </a:r>
          </a:p>
          <a:p>
            <a:r>
              <a:rPr lang="en-US" b="1" dirty="0">
                <a:solidFill>
                  <a:schemeClr val="bg1">
                    <a:lumMod val="65000"/>
                  </a:schemeClr>
                </a:solidFill>
              </a:rPr>
              <a:t>Case Study </a:t>
            </a:r>
          </a:p>
          <a:p>
            <a:r>
              <a:rPr lang="en-US" b="1" dirty="0">
                <a:solidFill>
                  <a:schemeClr val="bg1">
                    <a:lumMod val="65000"/>
                  </a:schemeClr>
                </a:solidFill>
              </a:rPr>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5" name="Content Placeholder 4"/>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For stores, the memory store and fence instructions commit </a:t>
            </a:r>
            <a:r>
              <a:rPr lang="en-US" sz="2000">
                <a:solidFill>
                  <a:srgbClr val="FF0000"/>
                </a:solidFill>
              </a:rPr>
              <a:t>once the data reaches the ADR</a:t>
            </a:r>
            <a:r>
              <a:rPr lang="en-US" sz="2000"/>
              <a:t> at the iMC</a:t>
            </a:r>
          </a:p>
          <a:p>
            <a:r>
              <a:rPr lang="en-US" sz="2000"/>
              <a:t>Non-temporal stores are more expensive than writes with cache flushes (clwb)</a:t>
            </a:r>
          </a:p>
        </p:txBody>
      </p:sp>
      <p:pic>
        <p:nvPicPr>
          <p:cNvPr id="7" name="Content Placeholder 6"/>
          <p:cNvPicPr>
            <a:picLocks noGrp="1" noChangeAspect="1"/>
          </p:cNvPicPr>
          <p:nvPr>
            <p:ph idx="1"/>
          </p:nvPr>
        </p:nvPicPr>
        <p:blipFill>
          <a:blip r:embed="rId3"/>
          <a:stretch>
            <a:fillRect/>
          </a:stretch>
        </p:blipFill>
        <p:spPr>
          <a:xfrm>
            <a:off x="2051050" y="256603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6" name="Left Brace 5"/>
          <p:cNvSpPr/>
          <p:nvPr/>
        </p:nvSpPr>
        <p:spPr>
          <a:xfrm rot="5400000">
            <a:off x="8120380" y="2689225"/>
            <a:ext cx="281305" cy="260667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1" name="Text Box 20"/>
          <p:cNvSpPr txBox="1"/>
          <p:nvPr/>
        </p:nvSpPr>
        <p:spPr>
          <a:xfrm>
            <a:off x="7283450" y="3381375"/>
            <a:ext cx="1624330" cy="368300"/>
          </a:xfrm>
          <a:prstGeom prst="rect">
            <a:avLst/>
          </a:prstGeom>
          <a:noFill/>
        </p:spPr>
        <p:txBody>
          <a:bodyPr wrap="none" rtlCol="0">
            <a:spAutoFit/>
          </a:bodyPr>
          <a:lstStyle/>
          <a:p>
            <a:pPr algn="l"/>
            <a:r>
              <a:rPr lang="en-US" b="1">
                <a:solidFill>
                  <a:srgbClr val="FF0000"/>
                </a:solidFill>
              </a:rPr>
              <a:t>similar latency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Typical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5" name="Content Placeholder 4"/>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The first cache line access </a:t>
            </a:r>
            <a:r>
              <a:rPr lang="en-US" sz="2000">
                <a:solidFill>
                  <a:srgbClr val="FF0000"/>
                </a:solidFill>
              </a:rPr>
              <a:t>loads the entire XPLine into XPBuffer</a:t>
            </a:r>
            <a:r>
              <a:rPr lang="en-US" sz="2000"/>
              <a:t>, and the following three accesses read data in the buffer</a:t>
            </a:r>
          </a:p>
        </p:txBody>
      </p:sp>
      <p:pic>
        <p:nvPicPr>
          <p:cNvPr id="7" name="Content Placeholder 6"/>
          <p:cNvPicPr>
            <a:picLocks noGrp="1" noChangeAspect="1"/>
          </p:cNvPicPr>
          <p:nvPr>
            <p:ph idx="1"/>
          </p:nvPr>
        </p:nvPicPr>
        <p:blipFill>
          <a:blip r:embed="rId3"/>
          <a:stretch>
            <a:fillRect/>
          </a:stretch>
        </p:blipFill>
        <p:spPr>
          <a:xfrm>
            <a:off x="2051050" y="2566035"/>
            <a:ext cx="7817485" cy="3071495"/>
          </a:xfrm>
          <a:prstGeom prst="rect">
            <a:avLst/>
          </a:prstGeom>
        </p:spPr>
      </p:pic>
      <p:sp>
        <p:nvSpPr>
          <p:cNvPr id="9" name="Text Box 8"/>
          <p:cNvSpPr txBox="1"/>
          <p:nvPr/>
        </p:nvSpPr>
        <p:spPr>
          <a:xfrm>
            <a:off x="1087120" y="5638800"/>
            <a:ext cx="10266680" cy="583565"/>
          </a:xfrm>
          <a:prstGeom prst="rect">
            <a:avLst/>
          </a:prstGeom>
          <a:noFill/>
        </p:spPr>
        <p:txBody>
          <a:bodyPr wrap="square" rtlCol="0">
            <a:spAutoFit/>
          </a:bodyPr>
          <a:lstStyle/>
          <a:p>
            <a:pPr algn="l"/>
            <a:r>
              <a:rPr lang="en-US" sz="1600"/>
              <a:t>Figure 2: </a:t>
            </a:r>
            <a:r>
              <a:rPr lang="en-US" sz="1600" b="1"/>
              <a:t>Best-case latency.</a:t>
            </a:r>
            <a:r>
              <a:rPr lang="en-US" sz="1600"/>
              <a:t> </a:t>
            </a:r>
            <a:r>
              <a:rPr lang="en-US" sz="1600" i="1"/>
              <a:t>An experiment showing random and sequential read latency, as well as write latency using cached write with clwb and ntstore instructions. Error bars show one standard deviation.</a:t>
            </a:r>
          </a:p>
        </p:txBody>
      </p:sp>
      <p:sp>
        <p:nvSpPr>
          <p:cNvPr id="19" name="Text Box 18"/>
          <p:cNvSpPr txBox="1"/>
          <p:nvPr/>
        </p:nvSpPr>
        <p:spPr>
          <a:xfrm>
            <a:off x="3291205" y="2667000"/>
            <a:ext cx="1870710" cy="368300"/>
          </a:xfrm>
          <a:prstGeom prst="rect">
            <a:avLst/>
          </a:prstGeom>
          <a:noFill/>
        </p:spPr>
        <p:txBody>
          <a:bodyPr wrap="square" rtlCol="0">
            <a:spAutoFit/>
          </a:bodyPr>
          <a:lstStyle/>
          <a:p>
            <a:pPr algn="l"/>
            <a:r>
              <a:rPr lang="en-US" b="1">
                <a:solidFill>
                  <a:srgbClr val="FF0000"/>
                </a:solidFill>
              </a:rPr>
              <a:t>higher variances</a:t>
            </a:r>
          </a:p>
        </p:txBody>
      </p:sp>
      <p:sp>
        <p:nvSpPr>
          <p:cNvPr id="11" name="Left Brace 10"/>
          <p:cNvSpPr/>
          <p:nvPr/>
        </p:nvSpPr>
        <p:spPr>
          <a:xfrm rot="5400000">
            <a:off x="3874770" y="3047365"/>
            <a:ext cx="281305" cy="48069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tretch>
            <a:fillRect/>
          </a:stretch>
        </p:blipFill>
        <p:spPr>
          <a:xfrm>
            <a:off x="2527300" y="2407920"/>
            <a:ext cx="6827520" cy="3293110"/>
          </a:xfrm>
          <a:prstGeom prst="rect">
            <a:avLst/>
          </a:prstGeom>
        </p:spPr>
      </p:pic>
      <p:sp>
        <p:nvSpPr>
          <p:cNvPr id="2" name="标题 1"/>
          <p:cNvSpPr>
            <a:spLocks noGrp="1"/>
          </p:cNvSpPr>
          <p:nvPr>
            <p:ph type="title"/>
          </p:nvPr>
        </p:nvSpPr>
        <p:spPr/>
        <p:txBody>
          <a:bodyPr>
            <a:normAutofit/>
          </a:bodyPr>
          <a:lstStyle/>
          <a:p>
            <a:r>
              <a:rPr lang="en-US" sz="3600" dirty="0">
                <a:sym typeface="+mn-ea"/>
              </a:rPr>
              <a:t>Tail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Memory and storage system tail latency critically affects </a:t>
            </a:r>
            <a:r>
              <a:rPr lang="en-US" sz="2000">
                <a:solidFill>
                  <a:srgbClr val="FF0000"/>
                </a:solidFill>
                <a:sym typeface="+mn-ea"/>
              </a:rPr>
              <a:t>response times</a:t>
            </a:r>
            <a:r>
              <a:rPr lang="en-US" sz="2000">
                <a:sym typeface="+mn-ea"/>
              </a:rPr>
              <a:t> and </a:t>
            </a:r>
            <a:r>
              <a:rPr lang="en-US" sz="2000">
                <a:solidFill>
                  <a:srgbClr val="FF0000"/>
                </a:solidFill>
                <a:sym typeface="+mn-ea"/>
              </a:rPr>
              <a:t>worst-case behavior</a:t>
            </a:r>
            <a:r>
              <a:rPr lang="en-US" sz="2000">
                <a:sym typeface="+mn-ea"/>
              </a:rPr>
              <a:t> in many systems</a:t>
            </a:r>
          </a:p>
          <a:p>
            <a:r>
              <a:rPr lang="en-US" sz="2000">
                <a:sym typeface="+mn-ea"/>
              </a:rPr>
              <a:t>Observed a very consistent latency for loads and stores except a few “</a:t>
            </a:r>
            <a:r>
              <a:rPr lang="en-US" sz="2000">
                <a:solidFill>
                  <a:srgbClr val="FF0000"/>
                </a:solidFill>
                <a:sym typeface="+mn-ea"/>
              </a:rPr>
              <a:t>outliers</a:t>
            </a:r>
            <a:r>
              <a:rPr lang="en-US" sz="2000">
                <a:sym typeface="+mn-ea"/>
              </a:rPr>
              <a:t>”, which increase in number for stores when accesses are concentrated in a “</a:t>
            </a:r>
            <a:r>
              <a:rPr lang="en-US" sz="2000">
                <a:solidFill>
                  <a:srgbClr val="FF0000"/>
                </a:solidFill>
                <a:sym typeface="+mn-ea"/>
              </a:rPr>
              <a:t>hot spot</a:t>
            </a:r>
            <a:r>
              <a:rPr lang="en-US" sz="2000">
                <a:sym typeface="+mn-ea"/>
              </a:rPr>
              <a:t>”</a:t>
            </a:r>
          </a:p>
        </p:txBody>
      </p:sp>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3: </a:t>
            </a:r>
            <a:r>
              <a:rPr lang="en-US" sz="1600" b="1"/>
              <a:t>Tail latency. </a:t>
            </a:r>
            <a:r>
              <a:rPr lang="en-US" sz="1600" i="1"/>
              <a:t>An experiment showing the tail latency of writing to a small area of memory (hotspot) sequentially. Optane memory has rare “outliers” where a small number of writes take up to 50 μs to complete (an increase of 100× over the usual latency).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tretch>
            <a:fillRect/>
          </a:stretch>
        </p:blipFill>
        <p:spPr>
          <a:xfrm>
            <a:off x="2527300" y="2407920"/>
            <a:ext cx="6827520" cy="3293110"/>
          </a:xfrm>
          <a:prstGeom prst="rect">
            <a:avLst/>
          </a:prstGeom>
        </p:spPr>
      </p:pic>
      <p:sp>
        <p:nvSpPr>
          <p:cNvPr id="2" name="标题 1"/>
          <p:cNvSpPr>
            <a:spLocks noGrp="1"/>
          </p:cNvSpPr>
          <p:nvPr>
            <p:ph type="title"/>
          </p:nvPr>
        </p:nvSpPr>
        <p:spPr/>
        <p:txBody>
          <a:bodyPr>
            <a:normAutofit/>
          </a:bodyPr>
          <a:lstStyle/>
          <a:p>
            <a:r>
              <a:rPr lang="en-US" sz="3600" dirty="0">
                <a:sym typeface="+mn-ea"/>
              </a:rPr>
              <a:t>Tail Latency</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sym typeface="+mn-ea"/>
              </a:rPr>
              <a:t> How the relationship between tail latency and access locality?</a:t>
            </a:r>
          </a:p>
          <a:p>
            <a:r>
              <a:rPr lang="en-US" sz="2000">
                <a:solidFill>
                  <a:srgbClr val="FF0000"/>
                </a:solidFill>
                <a:sym typeface="+mn-ea"/>
              </a:rPr>
              <a:t>Config:</a:t>
            </a:r>
            <a:r>
              <a:rPr lang="en-US" sz="2000">
                <a:sym typeface="+mn-ea"/>
              </a:rPr>
              <a:t> Allocate a circular buffer with each hot spot size, and use a single thread to issue 20 million 64-byte writes.</a:t>
            </a:r>
          </a:p>
        </p:txBody>
      </p:sp>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3: </a:t>
            </a:r>
            <a:r>
              <a:rPr lang="en-US" sz="1600" b="1"/>
              <a:t>Tail latency. </a:t>
            </a:r>
            <a:r>
              <a:rPr lang="en-US" sz="1600" i="1"/>
              <a:t>An experiment showing the tail latency of writing to a small area of memory (hotspot) sequentially. Optane memory has rare “outliers” where a small number of writes take up to 50 μs to complete (an increase of 100× over the usual latency).</a:t>
            </a:r>
          </a:p>
        </p:txBody>
      </p:sp>
      <p:sp>
        <p:nvSpPr>
          <p:cNvPr id="12" name="Rectangle 11"/>
          <p:cNvSpPr/>
          <p:nvPr/>
        </p:nvSpPr>
        <p:spPr>
          <a:xfrm>
            <a:off x="3581400" y="2556510"/>
            <a:ext cx="2793365" cy="43497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3"/>
          <p:cNvSpPr txBox="1"/>
          <p:nvPr/>
        </p:nvSpPr>
        <p:spPr>
          <a:xfrm>
            <a:off x="6702425" y="2451100"/>
            <a:ext cx="3084830" cy="645160"/>
          </a:xfrm>
          <a:prstGeom prst="rect">
            <a:avLst/>
          </a:prstGeom>
          <a:noFill/>
        </p:spPr>
        <p:txBody>
          <a:bodyPr wrap="none" rtlCol="0" anchor="t">
            <a:spAutoFit/>
          </a:bodyPr>
          <a:lstStyle/>
          <a:p>
            <a:r>
              <a:rPr lang="en-US" b="1">
                <a:solidFill>
                  <a:srgbClr val="FF0000"/>
                </a:solidFill>
                <a:sym typeface="+mn-ea"/>
              </a:rPr>
              <a:t>2 orders of magnitude higher </a:t>
            </a:r>
          </a:p>
          <a:p>
            <a:r>
              <a:rPr lang="en-US" b="1">
                <a:solidFill>
                  <a:srgbClr val="FF0000"/>
                </a:solidFill>
                <a:sym typeface="+mn-ea"/>
              </a:rPr>
              <a:t>than a common case </a:t>
            </a:r>
          </a:p>
        </p:txBody>
      </p:sp>
      <p:sp>
        <p:nvSpPr>
          <p:cNvPr id="15" name="Text Box 14"/>
          <p:cNvSpPr txBox="1"/>
          <p:nvPr/>
        </p:nvSpPr>
        <p:spPr>
          <a:xfrm>
            <a:off x="9139555" y="3493770"/>
            <a:ext cx="3021330" cy="645160"/>
          </a:xfrm>
          <a:prstGeom prst="rect">
            <a:avLst/>
          </a:prstGeom>
          <a:noFill/>
        </p:spPr>
        <p:txBody>
          <a:bodyPr wrap="none" rtlCol="0" anchor="t">
            <a:spAutoFit/>
          </a:bodyPr>
          <a:lstStyle/>
          <a:p>
            <a:pPr algn="l"/>
            <a:r>
              <a:rPr lang="en-US" b="1">
                <a:solidFill>
                  <a:srgbClr val="FF0000"/>
                </a:solidFill>
                <a:sym typeface="+mn-ea"/>
              </a:rPr>
              <a:t>remapping for wear-leveling </a:t>
            </a:r>
          </a:p>
          <a:p>
            <a:pPr algn="l"/>
            <a:r>
              <a:rPr lang="en-US" b="1">
                <a:solidFill>
                  <a:srgbClr val="FF0000"/>
                </a:solidFill>
                <a:sym typeface="+mn-ea"/>
              </a:rPr>
              <a:t>or thermal concerns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Detailed bandwidth measurements are useful to application designers as they </a:t>
            </a:r>
            <a:r>
              <a:rPr lang="en-US" sz="2000">
                <a:solidFill>
                  <a:srgbClr val="FF0000"/>
                </a:solidFill>
                <a:sym typeface="+mn-ea"/>
              </a:rPr>
              <a:t>provide insight</a:t>
            </a:r>
            <a:r>
              <a:rPr lang="en-US" sz="2000">
                <a:sym typeface="+mn-ea"/>
              </a:rPr>
              <a:t> into how a memory technology will impact overall system throughput</a:t>
            </a:r>
            <a:endParaRPr lang="en-US" sz="20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a:spLocks noGrp="1"/>
          </p:cNvSpPr>
          <p:nvPr>
            <p:ph idx="1"/>
          </p:nvPr>
        </p:nvSpPr>
        <p:spPr>
          <a:xfrm>
            <a:off x="838200" y="1222727"/>
            <a:ext cx="10515600" cy="4963126"/>
          </a:xfrm>
        </p:spPr>
        <p:txBody>
          <a:bodyPr/>
          <a:lstStyle/>
          <a:p>
            <a:r>
              <a:rPr lang="en-US" sz="2000">
                <a:solidFill>
                  <a:srgbClr val="FF0000"/>
                </a:solidFill>
                <a:sym typeface="+mn-ea"/>
              </a:rPr>
              <a:t>How performance varies with thread count?</a:t>
            </a:r>
            <a:endParaRPr lang="en-US" sz="2000">
              <a:solidFill>
                <a:srgbClr val="FF0000"/>
              </a:solidFill>
            </a:endParaRPr>
          </a:p>
          <a:p>
            <a:r>
              <a:rPr lang="en-US" sz="2000">
                <a:solidFill>
                  <a:srgbClr val="FF0000"/>
                </a:solidFill>
              </a:rPr>
              <a:t>Config:</a:t>
            </a:r>
            <a:r>
              <a:rPr lang="en-US" sz="2000"/>
              <a:t> at different thread counts for sequential accesses with 256 B access granularity.; loads and stores (Write(ntstore)); cached writes with flushes (Write(clwb)); use AVX-512 instructions</a:t>
            </a:r>
            <a:endParaRPr lang="en-US" sz="2000">
              <a:solidFill>
                <a:srgbClr val="FF0000"/>
              </a:solidFill>
            </a:endParaRPr>
          </a:p>
        </p:txBody>
      </p:sp>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4: </a:t>
            </a:r>
            <a:r>
              <a:rPr lang="en-US" sz="1600" b="1"/>
              <a:t>Bandwidth vs. thread count. </a:t>
            </a:r>
            <a:r>
              <a:rPr lang="en-US" sz="1600" i="1"/>
              <a:t>An experiment showing the maximal bandwidth as thread count increases (from left to right) on local DRAM, non-interleaved and interleaved Optane memory. All threads use a 256 B access size. (Note the difference in vertical scales).</a:t>
            </a:r>
          </a:p>
        </p:txBody>
      </p:sp>
      <p:pic>
        <p:nvPicPr>
          <p:cNvPr id="5" name="Picture 4"/>
          <p:cNvPicPr>
            <a:picLocks noChangeAspect="1"/>
          </p:cNvPicPr>
          <p:nvPr/>
        </p:nvPicPr>
        <p:blipFill>
          <a:blip r:embed="rId3"/>
          <a:stretch>
            <a:fillRect/>
          </a:stretch>
        </p:blipFill>
        <p:spPr>
          <a:xfrm>
            <a:off x="1087755" y="3411220"/>
            <a:ext cx="10017125" cy="21920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a:spLocks noGrp="1"/>
          </p:cNvSpPr>
          <p:nvPr>
            <p:ph idx="1"/>
          </p:nvPr>
        </p:nvSpPr>
        <p:spPr/>
        <p:txBody>
          <a:bodyPr/>
          <a:lstStyle/>
          <a:p>
            <a:r>
              <a:rPr lang="en-US" sz="2000">
                <a:solidFill>
                  <a:srgbClr val="FF0000"/>
                </a:solidFill>
                <a:sym typeface="+mn-ea"/>
              </a:rPr>
              <a:t>How performance varies with access size?</a:t>
            </a:r>
          </a:p>
          <a:p>
            <a:r>
              <a:rPr lang="en-US" sz="2000">
                <a:solidFill>
                  <a:srgbClr val="FF0000"/>
                </a:solidFill>
                <a:sym typeface="+mn-ea"/>
              </a:rPr>
              <a:t>Config:</a:t>
            </a:r>
            <a:r>
              <a:rPr lang="en-US" sz="2000">
                <a:sym typeface="+mn-ea"/>
              </a:rPr>
              <a:t> random accesses of a given size; loads and stores (Write(ntstore)); cached writes with flushes (Write(clwb)); use AVX-512 instructions; use the best-performing thread count for each curve</a:t>
            </a:r>
          </a:p>
          <a:p>
            <a:endParaRPr lang="en-US" sz="2000"/>
          </a:p>
        </p:txBody>
      </p:sp>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5: </a:t>
            </a:r>
            <a:r>
              <a:rPr lang="en-US" sz="1600" b="1"/>
              <a:t>Bandwidth over access size. </a:t>
            </a:r>
            <a:r>
              <a:rPr lang="en-US" sz="1600" i="1"/>
              <a:t>An experiment showing maximal bandwidth over different access sizes on (from left to right) local DRAM, interleaved and non-interleaved Optane memory. Graph titles include the number of threads used in each experiment (Read/Write(ntstore)/Write(clwb)).</a:t>
            </a:r>
          </a:p>
        </p:txBody>
      </p:sp>
      <p:pic>
        <p:nvPicPr>
          <p:cNvPr id="3" name="Picture 2"/>
          <p:cNvPicPr>
            <a:picLocks noChangeAspect="1"/>
          </p:cNvPicPr>
          <p:nvPr/>
        </p:nvPicPr>
        <p:blipFill>
          <a:blip r:embed="rId3"/>
          <a:stretch>
            <a:fillRect/>
          </a:stretch>
        </p:blipFill>
        <p:spPr>
          <a:xfrm>
            <a:off x="1223010" y="3416300"/>
            <a:ext cx="9892030" cy="22491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rPr>
              <a:t>DRAM </a:t>
            </a:r>
            <a:r>
              <a:rPr lang="en-US" sz="2000"/>
              <a:t>bandwidth is both </a:t>
            </a:r>
            <a:r>
              <a:rPr lang="en-US" sz="2000">
                <a:solidFill>
                  <a:schemeClr val="tx1"/>
                </a:solidFill>
              </a:rPr>
              <a:t>higher</a:t>
            </a:r>
            <a:r>
              <a:rPr lang="en-US" sz="2000"/>
              <a:t> than Optane and scales predictably (and monotonically) with thread count until it saturates the DRAM’s bandwidth, which is mostly </a:t>
            </a:r>
            <a:r>
              <a:rPr lang="en-US" sz="2000">
                <a:solidFill>
                  <a:srgbClr val="FF0000"/>
                </a:solidFill>
              </a:rPr>
              <a:t>independent of access size.</a:t>
            </a:r>
          </a:p>
        </p:txBody>
      </p:sp>
      <p:sp>
        <p:nvSpPr>
          <p:cNvPr id="12" name="Rectangle 11"/>
          <p:cNvSpPr/>
          <p:nvPr/>
        </p:nvSpPr>
        <p:spPr>
          <a:xfrm>
            <a:off x="1508125" y="4528185"/>
            <a:ext cx="3100070" cy="12179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For a single DIMM, the maximal read bandwidth is 2.9× of the maximal write bandwidth, where </a:t>
            </a:r>
            <a:r>
              <a:rPr lang="en-US" sz="2000">
                <a:solidFill>
                  <a:srgbClr val="FF0000"/>
                </a:solidFill>
                <a:sym typeface="+mn-ea"/>
              </a:rPr>
              <a:t>DRAM has a smaller gap</a:t>
            </a:r>
            <a:r>
              <a:rPr lang="en-US" sz="2000">
                <a:sym typeface="+mn-ea"/>
              </a:rPr>
              <a:t> (1.3×) between read and write bandwidth.</a:t>
            </a:r>
          </a:p>
        </p:txBody>
      </p:sp>
      <p:cxnSp>
        <p:nvCxnSpPr>
          <p:cNvPr id="10" name="Straight Arrow Connector 9"/>
          <p:cNvCxnSpPr/>
          <p:nvPr/>
        </p:nvCxnSpPr>
        <p:spPr>
          <a:xfrm flipH="1">
            <a:off x="3206115" y="4789805"/>
            <a:ext cx="9525" cy="241935"/>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2625725" y="4726305"/>
            <a:ext cx="955675" cy="368300"/>
          </a:xfrm>
          <a:prstGeom prst="rect">
            <a:avLst/>
          </a:prstGeom>
          <a:noFill/>
        </p:spPr>
        <p:txBody>
          <a:bodyPr wrap="square" rtlCol="0">
            <a:spAutoFit/>
          </a:bodyPr>
          <a:lstStyle/>
          <a:p>
            <a:pPr algn="l"/>
            <a:r>
              <a:rPr lang="en-US" b="1">
                <a:solidFill>
                  <a:srgbClr val="FF0000"/>
                </a:solidFill>
                <a:sym typeface="+mn-ea"/>
              </a:rPr>
              <a:t>1.3×</a:t>
            </a:r>
          </a:p>
        </p:txBody>
      </p:sp>
      <p:cxnSp>
        <p:nvCxnSpPr>
          <p:cNvPr id="13" name="Straight Arrow Connector 12"/>
          <p:cNvCxnSpPr/>
          <p:nvPr/>
        </p:nvCxnSpPr>
        <p:spPr>
          <a:xfrm>
            <a:off x="6915785" y="4882515"/>
            <a:ext cx="9525" cy="6991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 Box 13"/>
          <p:cNvSpPr txBox="1"/>
          <p:nvPr/>
        </p:nvSpPr>
        <p:spPr>
          <a:xfrm>
            <a:off x="6925310" y="5031740"/>
            <a:ext cx="955675" cy="368300"/>
          </a:xfrm>
          <a:prstGeom prst="rect">
            <a:avLst/>
          </a:prstGeom>
          <a:noFill/>
        </p:spPr>
        <p:txBody>
          <a:bodyPr wrap="square" rtlCol="0">
            <a:spAutoFit/>
          </a:bodyPr>
          <a:lstStyle/>
          <a:p>
            <a:pPr algn="l"/>
            <a:r>
              <a:rPr lang="en-US" b="1">
                <a:solidFill>
                  <a:srgbClr val="FF0000"/>
                </a:solidFill>
                <a:sym typeface="+mn-ea"/>
              </a:rPr>
              <a:t>2.9×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With the exception of interleaved reads, Optane performance is </a:t>
            </a:r>
            <a:r>
              <a:rPr lang="en-US" sz="2000">
                <a:solidFill>
                  <a:srgbClr val="FF0000"/>
                </a:solidFill>
                <a:sym typeface="+mn-ea"/>
              </a:rPr>
              <a:t>non-monotonic</a:t>
            </a:r>
            <a:r>
              <a:rPr lang="en-US" sz="2000">
                <a:sym typeface="+mn-ea"/>
              </a:rPr>
              <a:t> with increasing thread count. </a:t>
            </a:r>
            <a:endParaRPr lang="en-US" sz="2000">
              <a:solidFill>
                <a:srgbClr val="FF0000"/>
              </a:solidFill>
            </a:endParaRPr>
          </a:p>
        </p:txBody>
      </p:sp>
      <p:sp>
        <p:nvSpPr>
          <p:cNvPr id="12" name="Rectangle 11"/>
          <p:cNvSpPr/>
          <p:nvPr/>
        </p:nvSpPr>
        <p:spPr>
          <a:xfrm>
            <a:off x="5003165" y="2469515"/>
            <a:ext cx="237299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17865" y="3211195"/>
            <a:ext cx="2372995" cy="43561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txBox="1"/>
          <p:nvPr/>
        </p:nvSpPr>
        <p:spPr>
          <a:xfrm>
            <a:off x="838200" y="324887"/>
            <a:ext cx="10515600" cy="6885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baseline="0">
                <a:solidFill>
                  <a:schemeClr val="tx1"/>
                </a:solidFill>
                <a:latin typeface="Gill Sans MT" panose="020B0502020104020203" pitchFamily="34" charset="0"/>
                <a:ea typeface="+mn-ea"/>
                <a:cs typeface="+mj-cs"/>
              </a:defRPr>
            </a:lvl1pPr>
          </a:lstStyle>
          <a:p>
            <a:r>
              <a:rPr lang="en-US" dirty="0"/>
              <a:t>Background</a:t>
            </a:r>
          </a:p>
        </p:txBody>
      </p:sp>
      <p:sp>
        <p:nvSpPr>
          <p:cNvPr id="7" name="Content Placeholder 2"/>
          <p:cNvSpPr txBox="1"/>
          <p:nvPr/>
        </p:nvSpPr>
        <p:spPr>
          <a:xfrm>
            <a:off x="838200" y="114992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US" dirty="0">
                <a:latin typeface="+mj-ea"/>
                <a:ea typeface="+mj-ea"/>
                <a:cs typeface="Arial" panose="020B0604020202090204" pitchFamily="34" charset="0"/>
              </a:rPr>
              <a:t>Previous papers made design decisions based on</a:t>
            </a:r>
          </a:p>
          <a:p>
            <a:pPr lvl="1">
              <a:lnSpc>
                <a:spcPct val="150000"/>
              </a:lnSpc>
            </a:pPr>
            <a:r>
              <a:rPr lang="en-US" dirty="0">
                <a:latin typeface="+mj-ea"/>
                <a:ea typeface="+mj-ea"/>
                <a:cs typeface="Arial" panose="020B0604020202090204" pitchFamily="34" charset="0"/>
              </a:rPr>
              <a:t>NVDIMM has lower bandwidth and higher latency</a:t>
            </a:r>
          </a:p>
          <a:p>
            <a:r>
              <a:rPr lang="en-US" dirty="0">
                <a:latin typeface="+mj-ea"/>
                <a:ea typeface="+mj-ea"/>
                <a:cs typeface="Arial" panose="020B0604020202090204" pitchFamily="34" charset="0"/>
              </a:rPr>
              <a:t>Many assumptions are incorrect……</a:t>
            </a:r>
          </a:p>
          <a:p>
            <a:endParaRPr lang="en-US" dirty="0"/>
          </a:p>
        </p:txBody>
      </p:sp>
      <p:pic>
        <p:nvPicPr>
          <p:cNvPr id="8" name="Picture 7"/>
          <p:cNvPicPr>
            <a:picLocks noChangeAspect="1"/>
          </p:cNvPicPr>
          <p:nvPr/>
        </p:nvPicPr>
        <p:blipFill>
          <a:blip r:embed="rId2"/>
          <a:stretch>
            <a:fillRect/>
          </a:stretch>
        </p:blipFill>
        <p:spPr>
          <a:xfrm>
            <a:off x="2780071" y="3429000"/>
            <a:ext cx="6286500" cy="2679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Optane bandwidth for random accesses </a:t>
            </a:r>
            <a:r>
              <a:rPr lang="en-US" sz="2000">
                <a:solidFill>
                  <a:srgbClr val="FF0000"/>
                </a:solidFill>
                <a:sym typeface="+mn-ea"/>
              </a:rPr>
              <a:t>under 256 B</a:t>
            </a:r>
            <a:r>
              <a:rPr lang="en-US" sz="2000">
                <a:solidFill>
                  <a:schemeClr val="tx1"/>
                </a:solidFill>
                <a:sym typeface="+mn-ea"/>
              </a:rPr>
              <a:t> is poor. </a:t>
            </a:r>
            <a:r>
              <a:rPr lang="zh-CN" altLang="en-US" sz="2000">
                <a:solidFill>
                  <a:schemeClr val="tx1"/>
                </a:solidFill>
                <a:sym typeface="+mn-ea"/>
              </a:rPr>
              <a:t>This knee corresponds to XPLine size</a:t>
            </a:r>
            <a:endParaRPr lang="en-US" sz="2000">
              <a:solidFill>
                <a:schemeClr val="tx1"/>
              </a:solidFill>
            </a:endParaRPr>
          </a:p>
        </p:txBody>
      </p:sp>
      <p:sp>
        <p:nvSpPr>
          <p:cNvPr id="12" name="Rectangle 11"/>
          <p:cNvSpPr/>
          <p:nvPr/>
        </p:nvSpPr>
        <p:spPr>
          <a:xfrm>
            <a:off x="5036185" y="4722495"/>
            <a:ext cx="63055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60410" y="4722495"/>
            <a:ext cx="63055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sz="2000">
                <a:sym typeface="+mn-ea"/>
              </a:rPr>
              <a:t>DRAM bandwidth does not exhibit a similar knee at 8 kB (the typical DRAM page size), because the cost of </a:t>
            </a:r>
            <a:r>
              <a:rPr sz="2000">
                <a:solidFill>
                  <a:srgbClr val="FF0000"/>
                </a:solidFill>
                <a:sym typeface="+mn-ea"/>
              </a:rPr>
              <a:t>opening a page</a:t>
            </a:r>
            <a:r>
              <a:rPr sz="2000">
                <a:sym typeface="+mn-ea"/>
              </a:rPr>
              <a:t> of DRAM is much lower than accessing a new page of Optane</a:t>
            </a:r>
          </a:p>
        </p:txBody>
      </p:sp>
      <p:sp>
        <p:nvSpPr>
          <p:cNvPr id="12" name="Rectangle 11"/>
          <p:cNvSpPr/>
          <p:nvPr/>
        </p:nvSpPr>
        <p:spPr>
          <a:xfrm>
            <a:off x="5036185" y="4722495"/>
            <a:ext cx="63055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60410" y="4722495"/>
            <a:ext cx="63055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95450" y="4722495"/>
            <a:ext cx="63055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These speedups </a:t>
            </a:r>
            <a:r>
              <a:rPr lang="en-US" sz="2000">
                <a:solidFill>
                  <a:srgbClr val="FF0000"/>
                </a:solidFill>
                <a:sym typeface="+mn-ea"/>
              </a:rPr>
              <a:t>match the number of DIMMs</a:t>
            </a:r>
            <a:r>
              <a:rPr lang="en-US" sz="2000">
                <a:sym typeface="+mn-ea"/>
              </a:rPr>
              <a:t> in the system and highlight the per-DIMM bandwidth limitations of Optane</a:t>
            </a:r>
          </a:p>
        </p:txBody>
      </p:sp>
      <p:sp>
        <p:nvSpPr>
          <p:cNvPr id="14" name="Text Box 13"/>
          <p:cNvSpPr txBox="1"/>
          <p:nvPr/>
        </p:nvSpPr>
        <p:spPr>
          <a:xfrm>
            <a:off x="8621395" y="2454910"/>
            <a:ext cx="955675" cy="368300"/>
          </a:xfrm>
          <a:prstGeom prst="rect">
            <a:avLst/>
          </a:prstGeom>
          <a:noFill/>
        </p:spPr>
        <p:txBody>
          <a:bodyPr wrap="square" rtlCol="0">
            <a:spAutoFit/>
          </a:bodyPr>
          <a:lstStyle/>
          <a:p>
            <a:pPr algn="l"/>
            <a:r>
              <a:rPr lang="en-US" b="1">
                <a:solidFill>
                  <a:srgbClr val="FF0000"/>
                </a:solidFill>
                <a:sym typeface="+mn-ea"/>
              </a:rPr>
              <a:t>5.8×</a:t>
            </a:r>
          </a:p>
        </p:txBody>
      </p:sp>
      <p:sp>
        <p:nvSpPr>
          <p:cNvPr id="5" name="Text Box 4"/>
          <p:cNvSpPr txBox="1"/>
          <p:nvPr/>
        </p:nvSpPr>
        <p:spPr>
          <a:xfrm>
            <a:off x="7051040" y="3251200"/>
            <a:ext cx="955675" cy="368300"/>
          </a:xfrm>
          <a:prstGeom prst="rect">
            <a:avLst/>
          </a:prstGeom>
          <a:noFill/>
        </p:spPr>
        <p:txBody>
          <a:bodyPr wrap="square" rtlCol="0">
            <a:spAutoFit/>
          </a:bodyPr>
          <a:lstStyle/>
          <a:p>
            <a:pPr algn="l"/>
            <a:r>
              <a:rPr lang="en-US" b="1">
                <a:solidFill>
                  <a:srgbClr val="FF0000"/>
                </a:solidFill>
                <a:sym typeface="+mn-ea"/>
              </a:rPr>
              <a:t>5.6×</a:t>
            </a:r>
          </a:p>
        </p:txBody>
      </p:sp>
      <p:cxnSp>
        <p:nvCxnSpPr>
          <p:cNvPr id="13" name="Straight Arrow Connector 12"/>
          <p:cNvCxnSpPr/>
          <p:nvPr/>
        </p:nvCxnSpPr>
        <p:spPr>
          <a:xfrm flipV="1">
            <a:off x="5835015" y="2384425"/>
            <a:ext cx="5005070" cy="16129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68290" y="3232785"/>
            <a:ext cx="3840480" cy="1841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75960" y="4655185"/>
            <a:ext cx="5005070" cy="16129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75960" y="5497830"/>
            <a:ext cx="3041650" cy="3302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 Box 16"/>
          <p:cNvSpPr txBox="1"/>
          <p:nvPr/>
        </p:nvSpPr>
        <p:spPr>
          <a:xfrm>
            <a:off x="7434580" y="4723130"/>
            <a:ext cx="955675" cy="368300"/>
          </a:xfrm>
          <a:prstGeom prst="rect">
            <a:avLst/>
          </a:prstGeom>
          <a:noFill/>
        </p:spPr>
        <p:txBody>
          <a:bodyPr wrap="square" rtlCol="0">
            <a:spAutoFit/>
          </a:bodyPr>
          <a:lstStyle/>
          <a:p>
            <a:pPr algn="l"/>
            <a:r>
              <a:rPr lang="en-US" b="1">
                <a:solidFill>
                  <a:srgbClr val="FF0000"/>
                </a:solidFill>
                <a:sym typeface="+mn-ea"/>
              </a:rPr>
              <a:t>5.8×</a:t>
            </a:r>
          </a:p>
        </p:txBody>
      </p:sp>
      <p:sp>
        <p:nvSpPr>
          <p:cNvPr id="18" name="Text Box 17"/>
          <p:cNvSpPr txBox="1"/>
          <p:nvPr/>
        </p:nvSpPr>
        <p:spPr>
          <a:xfrm>
            <a:off x="6819265" y="5497830"/>
            <a:ext cx="955675" cy="368300"/>
          </a:xfrm>
          <a:prstGeom prst="rect">
            <a:avLst/>
          </a:prstGeom>
          <a:noFill/>
        </p:spPr>
        <p:txBody>
          <a:bodyPr wrap="square" rtlCol="0">
            <a:spAutoFit/>
          </a:bodyPr>
          <a:lstStyle/>
          <a:p>
            <a:pPr algn="l"/>
            <a:r>
              <a:rPr lang="en-US" b="1">
                <a:solidFill>
                  <a:srgbClr val="FF0000"/>
                </a:solidFill>
                <a:sym typeface="+mn-ea"/>
              </a:rPr>
              <a:t>5.6×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4201160"/>
            <a:ext cx="10300970" cy="2353945"/>
          </a:xfrm>
          <a:prstGeom prst="rect">
            <a:avLst/>
          </a:prstGeom>
        </p:spPr>
      </p:pic>
      <p:sp>
        <p:nvSpPr>
          <p:cNvPr id="2" name="标题 1"/>
          <p:cNvSpPr>
            <a:spLocks noGrp="1"/>
          </p:cNvSpPr>
          <p:nvPr>
            <p:ph type="title"/>
          </p:nvPr>
        </p:nvSpPr>
        <p:spPr/>
        <p:txBody>
          <a:bodyPr>
            <a:normAutofit/>
          </a:bodyPr>
          <a:lstStyle/>
          <a:p>
            <a:r>
              <a:rPr lang="en-US" sz="3600" dirty="0">
                <a:sym typeface="+mn-ea"/>
              </a:rPr>
              <a:t>Bandwidth</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1" name="Content Placeholder 10"/>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a:p>
        </p:txBody>
      </p:sp>
      <p:pic>
        <p:nvPicPr>
          <p:cNvPr id="6" name="Content Placeholder 5"/>
          <p:cNvPicPr>
            <a:picLocks noGrp="1" noChangeAspect="1"/>
          </p:cNvPicPr>
          <p:nvPr>
            <p:ph idx="1"/>
          </p:nvPr>
        </p:nvPicPr>
        <p:blipFill>
          <a:blip r:embed="rId4"/>
          <a:stretch>
            <a:fillRect/>
          </a:stretch>
        </p:blipFill>
        <p:spPr>
          <a:xfrm>
            <a:off x="756285" y="1965960"/>
            <a:ext cx="10515600" cy="2350135"/>
          </a:xfrm>
          <a:prstGeom prst="rect">
            <a:avLst/>
          </a:prstGeom>
        </p:spPr>
      </p:pic>
      <p:sp>
        <p:nvSpPr>
          <p:cNvPr id="9" name="Content Placeholder 4"/>
          <p:cNvSpPr/>
          <p:nvPr/>
        </p:nvSpPr>
        <p:spPr>
          <a:xfrm>
            <a:off x="965200" y="118081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This dip is an emergent effect caused by </a:t>
            </a:r>
            <a:r>
              <a:rPr lang="en-US" sz="2000">
                <a:solidFill>
                  <a:srgbClr val="FF0000"/>
                </a:solidFill>
                <a:sym typeface="+mn-ea"/>
              </a:rPr>
              <a:t>contention at the iMC</a:t>
            </a:r>
            <a:r>
              <a:rPr lang="en-US" sz="2000">
                <a:sym typeface="+mn-ea"/>
              </a:rPr>
              <a:t>, and it is maximized when threads perform random accesses close to the interleaving size</a:t>
            </a:r>
          </a:p>
        </p:txBody>
      </p:sp>
      <p:sp>
        <p:nvSpPr>
          <p:cNvPr id="3" name="Rectangle 2"/>
          <p:cNvSpPr/>
          <p:nvPr/>
        </p:nvSpPr>
        <p:spPr>
          <a:xfrm>
            <a:off x="8831580" y="4722495"/>
            <a:ext cx="1395095" cy="11430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solidFill>
                  <a:schemeClr val="bg1">
                    <a:lumMod val="65000"/>
                  </a:schemeClr>
                </a:solidFill>
              </a:rPr>
              <a:t>Motivation </a:t>
            </a:r>
          </a:p>
          <a:p>
            <a:r>
              <a:rPr lang="en-US" b="1" dirty="0">
                <a:solidFill>
                  <a:schemeClr val="bg1">
                    <a:lumMod val="65000"/>
                  </a:schemeClr>
                </a:solidFill>
              </a:rPr>
              <a:t>Performance Characterization </a:t>
            </a:r>
          </a:p>
          <a:p>
            <a:r>
              <a:rPr lang="en-US" b="1" dirty="0">
                <a:solidFill>
                  <a:schemeClr val="tx1"/>
                </a:solidFill>
              </a:rPr>
              <a:t>Comparison to Emulation</a:t>
            </a:r>
            <a:r>
              <a:rPr lang="en-US" b="1" dirty="0">
                <a:solidFill>
                  <a:schemeClr val="bg1">
                    <a:lumMod val="65000"/>
                  </a:schemeClr>
                </a:solidFill>
              </a:rPr>
              <a:t> </a:t>
            </a:r>
          </a:p>
          <a:p>
            <a:r>
              <a:rPr lang="en-US" b="1" dirty="0">
                <a:solidFill>
                  <a:schemeClr val="bg1">
                    <a:lumMod val="65000"/>
                  </a:schemeClr>
                </a:solidFill>
              </a:rPr>
              <a:t>Best Practices for Optane DIMM </a:t>
            </a:r>
          </a:p>
          <a:p>
            <a:r>
              <a:rPr lang="en-US" b="1" dirty="0">
                <a:solidFill>
                  <a:schemeClr val="bg1">
                    <a:lumMod val="65000"/>
                  </a:schemeClr>
                </a:solidFill>
              </a:rPr>
              <a:t>Case Study </a:t>
            </a:r>
          </a:p>
          <a:p>
            <a:r>
              <a:rPr lang="en-US" b="1" dirty="0">
                <a:solidFill>
                  <a:schemeClr val="bg1">
                    <a:lumMod val="65000"/>
                  </a:schemeClr>
                </a:solidFill>
              </a:rPr>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013075" y="3117850"/>
            <a:ext cx="5684520" cy="2620010"/>
          </a:xfrm>
          <a:prstGeom prst="rect">
            <a:avLst/>
          </a:prstGeom>
        </p:spPr>
      </p:pic>
      <p:sp>
        <p:nvSpPr>
          <p:cNvPr id="2" name="标题 1"/>
          <p:cNvSpPr>
            <a:spLocks noGrp="1"/>
          </p:cNvSpPr>
          <p:nvPr>
            <p:ph type="title"/>
          </p:nvPr>
        </p:nvSpPr>
        <p:spPr/>
        <p:txBody>
          <a:bodyPr>
            <a:normAutofit/>
          </a:bodyPr>
          <a:lstStyle/>
          <a:p>
            <a:r>
              <a:rPr lang="en-US" sz="3600" dirty="0">
                <a:sym typeface="+mn-ea"/>
              </a:rPr>
              <a:t>Comparison to Emulation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10" name="Content Placeholder 9"/>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sym typeface="+mn-ea"/>
              </a:rPr>
              <a:t>How Optane DIMM is different from DRAM and other emulation techniques?</a:t>
            </a:r>
            <a:endParaRPr lang="en-US" sz="2000">
              <a:sym typeface="+mn-ea"/>
            </a:endParaRPr>
          </a:p>
          <a:p>
            <a:r>
              <a:rPr lang="en-US" sz="2000">
                <a:solidFill>
                  <a:srgbClr val="FF0000"/>
                </a:solidFill>
                <a:sym typeface="+mn-ea"/>
              </a:rPr>
              <a:t>Config: </a:t>
            </a:r>
            <a:r>
              <a:rPr lang="en-US" sz="2000">
                <a:sym typeface="+mn-ea"/>
              </a:rPr>
              <a:t>Our PMEP configuration adds a 300 ns latency on load instructions and throttles write bandwidth at 1/8 of DRAM bandwidth as this configuration is the standard used in previous works</a:t>
            </a:r>
          </a:p>
          <a:p>
            <a:r>
              <a:rPr lang="en-US" sz="2000">
                <a:solidFill>
                  <a:schemeClr val="tx1"/>
                </a:solidFill>
                <a:sym typeface="+mn-ea"/>
              </a:rPr>
              <a:t>None </a:t>
            </a:r>
            <a:r>
              <a:rPr lang="en-US" sz="2000">
                <a:sym typeface="+mn-ea"/>
              </a:rPr>
              <a:t>of the emulation mechanisms captures the details of Optane’s behavior — all methods </a:t>
            </a:r>
            <a:r>
              <a:rPr lang="en-US" sz="2000">
                <a:solidFill>
                  <a:srgbClr val="FF0000"/>
                </a:solidFill>
                <a:sym typeface="+mn-ea"/>
              </a:rPr>
              <a:t>deviate drastically</a:t>
            </a:r>
            <a:r>
              <a:rPr lang="en-US" sz="2000">
                <a:sym typeface="+mn-ea"/>
              </a:rPr>
              <a:t> from real Optane memory</a:t>
            </a:r>
          </a:p>
          <a:p>
            <a:endParaRPr lang="en-US" sz="2000">
              <a:sym typeface="+mn-ea"/>
            </a:endParaRPr>
          </a:p>
        </p:txBody>
      </p:sp>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6: </a:t>
            </a:r>
            <a:r>
              <a:rPr lang="en-US" sz="1600" b="1"/>
              <a:t>Microbenchmarks under emulation. </a:t>
            </a:r>
            <a:r>
              <a:rPr lang="en-US" sz="1600" i="1"/>
              <a:t>The emulation mechanisms used to evaluate many projects do not accurately capture the complexities of Optane performance.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solidFill>
                  <a:schemeClr val="bg1">
                    <a:lumMod val="65000"/>
                  </a:schemeClr>
                </a:solidFill>
              </a:rPr>
              <a:t>Motivation </a:t>
            </a:r>
          </a:p>
          <a:p>
            <a:r>
              <a:rPr lang="en-US" b="1" dirty="0">
                <a:solidFill>
                  <a:schemeClr val="bg1">
                    <a:lumMod val="65000"/>
                  </a:schemeClr>
                </a:solidFill>
              </a:rPr>
              <a:t>Performance Characterization </a:t>
            </a:r>
          </a:p>
          <a:p>
            <a:r>
              <a:rPr lang="en-US" b="1" dirty="0">
                <a:solidFill>
                  <a:schemeClr val="bg1">
                    <a:lumMod val="65000"/>
                  </a:schemeClr>
                </a:solidFill>
              </a:rPr>
              <a:t>Comparison to Emulation </a:t>
            </a:r>
          </a:p>
          <a:p>
            <a:r>
              <a:rPr lang="en-US" b="1" dirty="0">
                <a:solidFill>
                  <a:schemeClr val="tx1"/>
                </a:solidFill>
              </a:rPr>
              <a:t>Best Practices for Optane DIMM</a:t>
            </a:r>
            <a:r>
              <a:rPr lang="en-US" b="1" dirty="0">
                <a:solidFill>
                  <a:schemeClr val="bg1">
                    <a:lumMod val="65000"/>
                  </a:schemeClr>
                </a:solidFill>
              </a:rPr>
              <a:t> </a:t>
            </a:r>
          </a:p>
          <a:p>
            <a:r>
              <a:rPr lang="en-US" b="1" dirty="0">
                <a:solidFill>
                  <a:schemeClr val="bg1">
                    <a:lumMod val="65000"/>
                  </a:schemeClr>
                </a:solidFill>
              </a:rPr>
              <a:t>Case Study </a:t>
            </a:r>
          </a:p>
          <a:p>
            <a:r>
              <a:rPr lang="en-US" b="1" dirty="0">
                <a:solidFill>
                  <a:schemeClr val="bg1">
                    <a:lumMod val="65000"/>
                  </a:schemeClr>
                </a:solidFill>
              </a:rPr>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Best Practices for Optane DIMMs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a:solidFill>
                  <a:srgbClr val="FF0000"/>
                </a:solidFill>
              </a:rPr>
              <a:t>Avoid random accesses smaller than 256 B.</a:t>
            </a:r>
          </a:p>
          <a:p>
            <a:pPr marL="514350" indent="-514350">
              <a:buFont typeface="+mj-lt"/>
              <a:buAutoNum type="arabicPeriod"/>
            </a:pPr>
            <a:r>
              <a:rPr lang="en-US" b="1"/>
              <a:t>Use non-temporal stores when possible for large transfers, and control cache evictions.</a:t>
            </a:r>
          </a:p>
          <a:p>
            <a:pPr marL="514350" indent="-514350">
              <a:buFont typeface="+mj-lt"/>
              <a:buAutoNum type="arabicPeriod"/>
            </a:pPr>
            <a:r>
              <a:rPr lang="en-US" b="1"/>
              <a:t>Limit the number of concurrent threads accessing an Optane DIMM.</a:t>
            </a:r>
          </a:p>
          <a:p>
            <a:pPr marL="514350" indent="-514350">
              <a:buFont typeface="+mj-lt"/>
              <a:buAutoNum type="arabicPeriod"/>
            </a:pPr>
            <a:r>
              <a:rPr lang="en-US" b="1"/>
              <a:t>Avoid NUMA accesses ( especially read-modify-write sequences).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Avoid small random accesses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2976880" y="3179445"/>
            <a:ext cx="5856605" cy="2601595"/>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7: </a:t>
            </a:r>
            <a:r>
              <a:rPr lang="en-US" sz="1600" b="1"/>
              <a:t>Relationship between EWR and throughput on a single DIMM. </a:t>
            </a:r>
            <a:r>
              <a:rPr lang="en-US" sz="1600" i="1"/>
              <a:t>Each dot represents an experiment with dif- ferent access size, thread count and power budget configurations. Note the correlation between the metrics.</a:t>
            </a:r>
          </a:p>
        </p:txBody>
      </p:sp>
      <p:sp>
        <p:nvSpPr>
          <p:cNvPr id="7" name="Content Placeholder 5"/>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l"/>
            <a:r>
              <a:rPr lang="en-US" sz="2000" b="1">
                <a:solidFill>
                  <a:schemeClr val="tx1"/>
                </a:solidFill>
                <a:sym typeface="+mn-ea"/>
              </a:rPr>
              <a:t>Internally, Optane DIMMs update Optane contents at a 256 B granularity</a:t>
            </a:r>
          </a:p>
          <a:p>
            <a:pPr algn="l"/>
            <a:r>
              <a:rPr lang="en-US" sz="2000" b="1">
                <a:solidFill>
                  <a:schemeClr val="tx1"/>
                </a:solidFill>
                <a:sym typeface="+mn-ea"/>
              </a:rPr>
              <a:t>This granularity means that smaller updates are inefficient since they require the DIMM to perform an internal read-modify-write operation causing write amplification</a:t>
            </a:r>
          </a:p>
          <a:p>
            <a:pPr algn="l"/>
            <a:r>
              <a:rPr lang="en-US" sz="2000" b="1">
                <a:solidFill>
                  <a:srgbClr val="FF0000"/>
                </a:solidFill>
                <a:sym typeface="+mn-ea"/>
              </a:rPr>
              <a:t>How to quantify the inefficiency of small stores ?</a:t>
            </a:r>
            <a:endParaRPr lang="en-US" sz="2000" b="1">
              <a:solidFill>
                <a:schemeClr val="tx1"/>
              </a:solidFill>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a:sym typeface="+mn-ea"/>
              </a:rPr>
              <a:t>Effective Write Ratio(EWR)</a:t>
            </a:r>
            <a:endParaRPr lang="en-US" sz="3600" dirty="0">
              <a:sym typeface="+mn-ea"/>
            </a:endParaRP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2976880" y="3179445"/>
            <a:ext cx="5856605" cy="2601595"/>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7: </a:t>
            </a:r>
            <a:r>
              <a:rPr lang="en-US" sz="1600" b="1"/>
              <a:t>Relationship between EWR and throughput on a single DIMM. </a:t>
            </a:r>
            <a:r>
              <a:rPr lang="en-US" sz="1600" i="1"/>
              <a:t>Each dot represents an experiment with dif- ferent access size, thread count and power budget configurations. Note the correlation between the metrics.</a:t>
            </a:r>
          </a:p>
        </p:txBody>
      </p:sp>
      <p:sp>
        <p:nvSpPr>
          <p:cNvPr id="7" name="Content Placeholder 5"/>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b="1"/>
              <a:t>The ratio of bytes issued by the iMC divided by the number of bytes actually written to the 3D-XPoint media</a:t>
            </a:r>
          </a:p>
          <a:p>
            <a:r>
              <a:rPr lang="en-US" sz="2000"/>
              <a:t>EWR values </a:t>
            </a:r>
            <a:r>
              <a:rPr lang="en-US" sz="2000">
                <a:solidFill>
                  <a:srgbClr val="FF0000"/>
                </a:solidFill>
              </a:rPr>
              <a:t>below one </a:t>
            </a:r>
            <a:r>
              <a:rPr lang="en-US" sz="2000"/>
              <a:t>indicate the Optane DIMM is operating inefficiently since it is writing more data internally than the application requested. In general, small stores exhibit EWR’s less than one</a:t>
            </a:r>
          </a:p>
          <a:p>
            <a:r>
              <a:rPr lang="en-US" sz="2000"/>
              <a:t>The EWR can also be </a:t>
            </a:r>
            <a:r>
              <a:rPr lang="en-US" sz="2000">
                <a:solidFill>
                  <a:srgbClr val="FF0000"/>
                </a:solidFill>
              </a:rPr>
              <a:t>greater than one</a:t>
            </a:r>
            <a:r>
              <a:rPr lang="en-US" sz="2000"/>
              <a:t>, due to write-combining at the XP-Buffer</a:t>
            </a:r>
          </a:p>
        </p:txBody>
      </p:sp>
      <p:sp>
        <p:nvSpPr>
          <p:cNvPr id="15" name="Text Box 14"/>
          <p:cNvSpPr txBox="1"/>
          <p:nvPr/>
        </p:nvSpPr>
        <p:spPr>
          <a:xfrm>
            <a:off x="7694930" y="5341620"/>
            <a:ext cx="4173855" cy="368300"/>
          </a:xfrm>
          <a:prstGeom prst="rect">
            <a:avLst/>
          </a:prstGeom>
          <a:noFill/>
        </p:spPr>
        <p:txBody>
          <a:bodyPr wrap="none" rtlCol="0" anchor="t">
            <a:spAutoFit/>
          </a:bodyPr>
          <a:lstStyle/>
          <a:p>
            <a:pPr algn="l"/>
            <a:r>
              <a:rPr lang="en-US" b="1">
                <a:solidFill>
                  <a:srgbClr val="FF0000"/>
                </a:solidFill>
                <a:sym typeface="+mn-ea"/>
              </a:rPr>
              <a:t>maximize EWR --&gt; maximize bandwidth</a:t>
            </a:r>
          </a:p>
        </p:txBody>
      </p:sp>
      <p:pic>
        <p:nvPicPr>
          <p:cNvPr id="5" name="Picture 4"/>
          <p:cNvPicPr>
            <a:picLocks noChangeAspect="1"/>
          </p:cNvPicPr>
          <p:nvPr/>
        </p:nvPicPr>
        <p:blipFill>
          <a:blip r:embed="rId4"/>
          <a:stretch>
            <a:fillRect/>
          </a:stretch>
        </p:blipFill>
        <p:spPr>
          <a:xfrm>
            <a:off x="345440" y="3564255"/>
            <a:ext cx="2660650" cy="551815"/>
          </a:xfrm>
          <a:prstGeom prst="rect">
            <a:avLst/>
          </a:prstGeom>
        </p:spPr>
      </p:pic>
      <p:pic>
        <p:nvPicPr>
          <p:cNvPr id="10" name="Picture 9"/>
          <p:cNvPicPr>
            <a:picLocks noChangeAspect="1"/>
          </p:cNvPicPr>
          <p:nvPr/>
        </p:nvPicPr>
        <p:blipFill>
          <a:blip r:embed="rId5"/>
          <a:stretch>
            <a:fillRect/>
          </a:stretch>
        </p:blipFill>
        <p:spPr>
          <a:xfrm>
            <a:off x="372110" y="4363085"/>
            <a:ext cx="2235200" cy="633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Optane Overview</a:t>
            </a:r>
          </a:p>
        </p:txBody>
      </p:sp>
      <p:sp>
        <p:nvSpPr>
          <p:cNvPr id="7" name="Content Placeholder 2"/>
          <p:cNvSpPr>
            <a:spLocks noGrp="1"/>
          </p:cNvSpPr>
          <p:nvPr>
            <p:ph idx="1"/>
          </p:nvPr>
        </p:nvSpPr>
        <p:spPr>
          <a:xfrm>
            <a:off x="838200" y="1213837"/>
            <a:ext cx="10515600" cy="4963126"/>
          </a:xfrm>
        </p:spPr>
        <p:txBody>
          <a:bodyPr/>
          <a:lstStyle/>
          <a:p>
            <a:pPr>
              <a:lnSpc>
                <a:spcPct val="150000"/>
              </a:lnSpc>
            </a:pPr>
            <a:r>
              <a:rPr lang="en-US" dirty="0">
                <a:latin typeface="+mn-ea"/>
                <a:cs typeface="Arial" panose="020B0604020202090204" pitchFamily="34" charset="0"/>
              </a:rPr>
              <a:t>Sits on memory bus, </a:t>
            </a:r>
            <a:r>
              <a:rPr lang="en-US" dirty="0" err="1">
                <a:latin typeface="+mn-ea"/>
                <a:cs typeface="Arial" panose="020B0604020202090204" pitchFamily="34" charset="0"/>
              </a:rPr>
              <a:t>conntected</a:t>
            </a:r>
            <a:r>
              <a:rPr lang="en-US" dirty="0">
                <a:latin typeface="+mn-ea"/>
                <a:cs typeface="Arial" panose="020B0604020202090204" pitchFamily="34" charset="0"/>
              </a:rPr>
              <a:t> to </a:t>
            </a:r>
            <a:r>
              <a:rPr lang="en-US" dirty="0" err="1">
                <a:latin typeface="+mn-ea"/>
                <a:cs typeface="Arial" panose="020B0604020202090204" pitchFamily="34" charset="0"/>
              </a:rPr>
              <a:t>iMC</a:t>
            </a:r>
            <a:endParaRPr lang="en-US" dirty="0">
              <a:latin typeface="+mn-ea"/>
              <a:cs typeface="Arial" panose="020B0604020202090204" pitchFamily="34" charset="0"/>
            </a:endParaRPr>
          </a:p>
          <a:p>
            <a:pPr>
              <a:lnSpc>
                <a:spcPct val="150000"/>
              </a:lnSpc>
            </a:pPr>
            <a:r>
              <a:rPr lang="en-US" dirty="0">
                <a:latin typeface="+mn-ea"/>
                <a:cs typeface="Arial" panose="020B0604020202090204" pitchFamily="34" charset="0"/>
              </a:rPr>
              <a:t>NVDIMM</a:t>
            </a:r>
          </a:p>
          <a:p>
            <a:pPr>
              <a:lnSpc>
                <a:spcPct val="150000"/>
              </a:lnSpc>
            </a:pPr>
            <a:r>
              <a:rPr lang="en-US" dirty="0">
                <a:latin typeface="+mn-ea"/>
                <a:cs typeface="Arial" panose="020B0604020202090204" pitchFamily="34" charset="0"/>
              </a:rPr>
              <a:t>Higher density and persistence</a:t>
            </a:r>
          </a:p>
          <a:p>
            <a:pPr lvl="1">
              <a:lnSpc>
                <a:spcPct val="150000"/>
              </a:lnSpc>
            </a:pPr>
            <a:r>
              <a:rPr lang="en-US" dirty="0">
                <a:latin typeface="+mn-ea"/>
                <a:cs typeface="Arial" panose="020B0604020202090204" pitchFamily="34" charset="0"/>
              </a:rPr>
              <a:t>128, 256, 512GB</a:t>
            </a:r>
          </a:p>
          <a:p>
            <a:pPr>
              <a:lnSpc>
                <a:spcPct val="150000"/>
              </a:lnSpc>
            </a:pPr>
            <a:r>
              <a:rPr lang="en-US" dirty="0">
                <a:latin typeface="+mn-ea"/>
                <a:cs typeface="Arial" panose="020B0604020202090204" pitchFamily="34" charset="0"/>
              </a:rPr>
              <a:t>Memory address-based interface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Avoid small random accesses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359660" y="3136265"/>
            <a:ext cx="6710045" cy="2572385"/>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9: </a:t>
            </a:r>
            <a:r>
              <a:rPr lang="en-US" sz="1600" b="1"/>
              <a:t>Inferring XPBuffer capacity. </a:t>
            </a:r>
            <a:r>
              <a:rPr lang="en-US" sz="1600" i="1"/>
              <a:t>The data shows that the Optane DIMM can use the XPBuffer to coalesce writes spread across up to 64 XPLines.</a:t>
            </a:r>
          </a:p>
        </p:txBody>
      </p:sp>
      <p:sp>
        <p:nvSpPr>
          <p:cNvPr id="7" name="Content Placeholder 5"/>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256-byte updates are efficient, even though the iMC only issues 64 B to accesses the DIMM — the </a:t>
            </a:r>
            <a:r>
              <a:rPr lang="en-US" sz="2000">
                <a:solidFill>
                  <a:srgbClr val="FF0000"/>
                </a:solidFill>
              </a:rPr>
              <a:t>XPBuffer</a:t>
            </a:r>
            <a:r>
              <a:rPr lang="en-US" sz="2000"/>
              <a:t> is responsible for </a:t>
            </a:r>
            <a:r>
              <a:rPr lang="en-US" sz="2000">
                <a:solidFill>
                  <a:srgbClr val="FF0000"/>
                </a:solidFill>
              </a:rPr>
              <a:t>buffering and combining</a:t>
            </a:r>
            <a:r>
              <a:rPr lang="en-US" sz="2000"/>
              <a:t> 64 B accesses into 256 B internal writes</a:t>
            </a:r>
          </a:p>
          <a:p>
            <a:r>
              <a:rPr lang="en-US" sz="2000"/>
              <a:t>Optane DIMMs can efficiently handle small stores, if they </a:t>
            </a:r>
            <a:r>
              <a:rPr lang="en-US" sz="2000">
                <a:solidFill>
                  <a:srgbClr val="FF0000"/>
                </a:solidFill>
              </a:rPr>
              <a:t>exhibit sufficient locality</a:t>
            </a:r>
            <a:endParaRPr lang="en-US" sz="2000"/>
          </a:p>
          <a:p>
            <a:r>
              <a:rPr lang="en-US" sz="2000" b="1">
                <a:solidFill>
                  <a:srgbClr val="FF0000"/>
                </a:solidFill>
                <a:sym typeface="+mn-ea"/>
              </a:rPr>
              <a:t>How much locality is sufficient?</a:t>
            </a:r>
            <a:endParaRPr lang="en-US" sz="2000"/>
          </a:p>
          <a:p>
            <a:endParaRPr lang="en-US" sz="2000"/>
          </a:p>
          <a:p>
            <a:endParaRPr 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Avoid small random accesses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359660" y="3136265"/>
            <a:ext cx="6710045" cy="2572385"/>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9: </a:t>
            </a:r>
            <a:r>
              <a:rPr lang="en-US" sz="1600" b="1"/>
              <a:t>Inferring XPBuffer capacity. </a:t>
            </a:r>
            <a:r>
              <a:rPr lang="en-US" sz="1600" i="1"/>
              <a:t>The data shows that the Optane DIMM can use the XPBuffer to coalesce writes spread across up to 64 XPLines.</a:t>
            </a:r>
          </a:p>
        </p:txBody>
      </p:sp>
      <p:sp>
        <p:nvSpPr>
          <p:cNvPr id="7" name="Content Placeholder 5"/>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rPr>
              <a:t>Config: </a:t>
            </a:r>
            <a:r>
              <a:rPr lang="en-US" sz="2000"/>
              <a:t>Allocate a contiguous region of N XPLines. During each “round” of the experiment, first update the first half (128 B) of each XPLine in turn. Then, update the second half of each XPLine. Measured the EWR for each round.</a:t>
            </a:r>
          </a:p>
          <a:p>
            <a:r>
              <a:rPr lang="en-US" sz="2000">
                <a:solidFill>
                  <a:srgbClr val="FF0000"/>
                </a:solidFill>
              </a:rPr>
              <a:t>Avoid small stores, but if that is not possible, limit the working set to 16 kB per Optane DIMM.</a:t>
            </a:r>
          </a:p>
        </p:txBody>
      </p:sp>
      <p:sp>
        <p:nvSpPr>
          <p:cNvPr id="10" name="Text Box 9"/>
          <p:cNvSpPr txBox="1"/>
          <p:nvPr/>
        </p:nvSpPr>
        <p:spPr>
          <a:xfrm>
            <a:off x="6393180" y="4074795"/>
            <a:ext cx="1978025" cy="368300"/>
          </a:xfrm>
          <a:prstGeom prst="rect">
            <a:avLst/>
          </a:prstGeom>
          <a:noFill/>
        </p:spPr>
        <p:txBody>
          <a:bodyPr wrap="none" rtlCol="0" anchor="t">
            <a:spAutoFit/>
          </a:bodyPr>
          <a:lstStyle/>
          <a:p>
            <a:pPr algn="l"/>
            <a:r>
              <a:rPr lang="en-US" b="1">
                <a:solidFill>
                  <a:srgbClr val="FF0000"/>
                </a:solidFill>
                <a:sym typeface="+mn-ea"/>
              </a:rPr>
              <a:t>XPBuffer ~ 16 kB </a:t>
            </a:r>
          </a:p>
        </p:txBody>
      </p:sp>
      <p:sp>
        <p:nvSpPr>
          <p:cNvPr id="3" name="Rectangle 2"/>
          <p:cNvSpPr/>
          <p:nvPr/>
        </p:nvSpPr>
        <p:spPr>
          <a:xfrm>
            <a:off x="4909185" y="4443095"/>
            <a:ext cx="1357630" cy="3613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p:cNvSpPr txBox="1"/>
          <p:nvPr/>
        </p:nvSpPr>
        <p:spPr>
          <a:xfrm>
            <a:off x="5172710" y="4009390"/>
            <a:ext cx="830580" cy="368300"/>
          </a:xfrm>
          <a:prstGeom prst="rect">
            <a:avLst/>
          </a:prstGeom>
          <a:noFill/>
        </p:spPr>
        <p:txBody>
          <a:bodyPr wrap="none" rtlCol="0" anchor="t">
            <a:spAutoFit/>
          </a:bodyPr>
          <a:lstStyle/>
          <a:p>
            <a:pPr algn="l"/>
            <a:r>
              <a:rPr lang="en-US" b="1">
                <a:solidFill>
                  <a:srgbClr val="FF0000"/>
                </a:solidFill>
                <a:sym typeface="+mn-ea"/>
              </a:rPr>
              <a:t>hitting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Best Practices for Optane DIMMs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a:t>Avoid random accesses smaller than 256 B.</a:t>
            </a:r>
          </a:p>
          <a:p>
            <a:pPr marL="514350" indent="-514350">
              <a:buFont typeface="+mj-lt"/>
              <a:buAutoNum type="arabicPeriod"/>
            </a:pPr>
            <a:r>
              <a:rPr lang="en-US" b="1">
                <a:solidFill>
                  <a:srgbClr val="FF0000"/>
                </a:solidFill>
              </a:rPr>
              <a:t>Use non-temporal stores when possible for large transfers, and control cache evictions.</a:t>
            </a:r>
            <a:endParaRPr lang="en-US" b="1"/>
          </a:p>
          <a:p>
            <a:pPr marL="514350" indent="-514350">
              <a:buFont typeface="+mj-lt"/>
              <a:buAutoNum type="arabicPeriod"/>
            </a:pPr>
            <a:r>
              <a:rPr lang="en-US" b="1"/>
              <a:t>Limit the number of concurrent threads accessing an Optane DIMM.</a:t>
            </a:r>
          </a:p>
          <a:p>
            <a:pPr marL="514350" indent="-514350">
              <a:buFont typeface="+mj-lt"/>
              <a:buAutoNum type="arabicPeriod"/>
            </a:pPr>
            <a:r>
              <a:rPr lang="en-US" b="1"/>
              <a:t>Avoid NUMA accesses ( especially read-modify-write sequences).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3241040" y="2875915"/>
            <a:ext cx="5710555" cy="282448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12: </a:t>
            </a:r>
            <a:r>
              <a:rPr lang="en-US" sz="1600" b="1"/>
              <a:t>Performance achievable with persistence instructions. </a:t>
            </a:r>
            <a:r>
              <a:rPr lang="en-US" sz="1600" i="1"/>
              <a:t>Flush instructions have lower latency for small accesses, but ntstore has better latency for larger accesses. Using ntstore also avoids an additional read of the cache line from Optane memory, resulting in higher bandwidth.</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rPr>
              <a:t>After a regular store</a:t>
            </a:r>
            <a:r>
              <a:rPr lang="en-US" sz="2000"/>
              <a:t>, programmers can either </a:t>
            </a:r>
            <a:r>
              <a:rPr lang="en-US" sz="2000">
                <a:solidFill>
                  <a:srgbClr val="FF0000"/>
                </a:solidFill>
              </a:rPr>
              <a:t>evict</a:t>
            </a:r>
            <a:r>
              <a:rPr lang="en-US" sz="2000"/>
              <a:t> (clflush, clflushopt) or </a:t>
            </a:r>
            <a:r>
              <a:rPr lang="en-US" sz="2000">
                <a:solidFill>
                  <a:srgbClr val="FF0000"/>
                </a:solidFill>
              </a:rPr>
              <a:t>write back</a:t>
            </a:r>
            <a:r>
              <a:rPr lang="en-US" sz="2000"/>
              <a:t> (clwb) the cache line to move the data into the ADR and eventually the Optane DIMM. Alternatively, the ntstore instruction </a:t>
            </a:r>
            <a:r>
              <a:rPr lang="en-US" sz="2000">
                <a:solidFill>
                  <a:srgbClr val="FF0000"/>
                </a:solidFill>
              </a:rPr>
              <a:t>writes directly</a:t>
            </a:r>
            <a:r>
              <a:rPr lang="en-US" sz="2000"/>
              <a:t> to persistent memory, bypassing the cache hierarchy</a:t>
            </a:r>
          </a:p>
          <a:p>
            <a:endParaRPr 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3241040" y="2875915"/>
            <a:ext cx="5710555" cy="282448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12: </a:t>
            </a:r>
            <a:r>
              <a:rPr lang="en-US" sz="1600" b="1"/>
              <a:t>Performance achievable with persistence instructions. </a:t>
            </a:r>
            <a:r>
              <a:rPr lang="en-US" sz="1600" i="1"/>
              <a:t>Flush instructions have lower latency for small accesses, but ntstore has better latency for larger accesses. Using ntstore also avoids an additional read of the cache line from Optane memory, resulting in higher bandwidth.</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For all these instructions, a subsequent </a:t>
            </a:r>
            <a:r>
              <a:rPr lang="en-US" sz="2000">
                <a:solidFill>
                  <a:srgbClr val="FF0000"/>
                </a:solidFill>
                <a:sym typeface="+mn-ea"/>
              </a:rPr>
              <a:t>sfence</a:t>
            </a:r>
            <a:r>
              <a:rPr lang="en-US" sz="2000">
                <a:sym typeface="+mn-ea"/>
              </a:rPr>
              <a:t> ensures that the effects of prior evictions, write backs, and non-temporal stores are persistent</a:t>
            </a:r>
          </a:p>
          <a:p>
            <a:r>
              <a:rPr lang="en-US" sz="2000">
                <a:solidFill>
                  <a:srgbClr val="FF0000"/>
                </a:solidFill>
              </a:rPr>
              <a:t>How performance achievable with persistence instructions?</a:t>
            </a:r>
            <a:endParaRPr lang="en-US" sz="2000"/>
          </a:p>
          <a:p>
            <a:r>
              <a:rPr lang="en-US" sz="2000">
                <a:solidFill>
                  <a:srgbClr val="FF0000"/>
                </a:solidFill>
              </a:rPr>
              <a:t>Config: </a:t>
            </a:r>
            <a:r>
              <a:rPr lang="en-US" sz="2000"/>
              <a:t>sequential accesses using AVX-512 stores with three different in struction sequences followed by a sfence; bandwidth test used six threads </a:t>
            </a:r>
          </a:p>
          <a:p>
            <a:endParaRPr lang="en-US"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3241040" y="2875915"/>
            <a:ext cx="5710555" cy="282448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12: </a:t>
            </a:r>
            <a:r>
              <a:rPr lang="en-US" sz="1600" b="1"/>
              <a:t>Performance achievable with persistence instructions. </a:t>
            </a:r>
            <a:r>
              <a:rPr lang="en-US" sz="1600" i="1"/>
              <a:t>Flush instructions have lower latency for small accesses, but ntstore has better latency for larger accesses. Using ntstore also avoids an additional read of the cache line from Optane memory, resulting in higher bandwidth.</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Letting the cache naturally evict cache lines adds nondeterminism to the access stream that reaches the Optane DIMM. Proactively cleaning the cache ensures that </a:t>
            </a:r>
            <a:r>
              <a:rPr lang="en-US" sz="2000">
                <a:solidFill>
                  <a:srgbClr val="FF0000"/>
                </a:solidFill>
              </a:rPr>
              <a:t>accesses remain sequential</a:t>
            </a:r>
            <a:endParaRPr lang="en-US" sz="2000"/>
          </a:p>
        </p:txBody>
      </p:sp>
      <p:sp>
        <p:nvSpPr>
          <p:cNvPr id="5" name="Rectangle 4"/>
          <p:cNvSpPr/>
          <p:nvPr/>
        </p:nvSpPr>
        <p:spPr>
          <a:xfrm>
            <a:off x="3930650" y="4107815"/>
            <a:ext cx="2009140" cy="69659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6" name="Content Placeholder 5"/>
          <p:cNvPicPr>
            <a:picLocks noGrp="1" noChangeAspect="1"/>
          </p:cNvPicPr>
          <p:nvPr>
            <p:ph idx="1"/>
          </p:nvPr>
        </p:nvPicPr>
        <p:blipFill>
          <a:blip r:embed="rId3"/>
          <a:stretch>
            <a:fillRect/>
          </a:stretch>
        </p:blipFill>
        <p:spPr>
          <a:xfrm>
            <a:off x="3241040" y="2875915"/>
            <a:ext cx="5710555" cy="282448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12: </a:t>
            </a:r>
            <a:r>
              <a:rPr lang="en-US" sz="1600" b="1"/>
              <a:t>Performance achievable with persistence instructions. </a:t>
            </a:r>
            <a:r>
              <a:rPr lang="en-US" sz="1600" i="1"/>
              <a:t>Flush instructions have lower latency for small accesses, but ntstore has better latency for larger accesses. Using ntstore also avoids an additional read of the cache line from Optane memory, resulting in higher bandwidth.</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A </a:t>
            </a:r>
            <a:r>
              <a:rPr lang="en-US" sz="2000">
                <a:solidFill>
                  <a:srgbClr val="FF0000"/>
                </a:solidFill>
              </a:rPr>
              <a:t>store + clwb</a:t>
            </a:r>
            <a:r>
              <a:rPr lang="en-US" sz="2000"/>
              <a:t> must </a:t>
            </a:r>
            <a:r>
              <a:rPr lang="en-US" sz="2000">
                <a:solidFill>
                  <a:srgbClr val="FF0000"/>
                </a:solidFill>
              </a:rPr>
              <a:t>load the cache line </a:t>
            </a:r>
            <a:r>
              <a:rPr lang="en-US" sz="2000"/>
              <a:t>into the CPU’s local cache before executing store, thereby using up some of the Optane DIMMs bandwidth</a:t>
            </a:r>
          </a:p>
          <a:p>
            <a:r>
              <a:rPr lang="en-US" sz="2000"/>
              <a:t>As </a:t>
            </a:r>
            <a:r>
              <a:rPr lang="en-US" sz="2000">
                <a:solidFill>
                  <a:srgbClr val="FF0000"/>
                </a:solidFill>
              </a:rPr>
              <a:t>ntstores</a:t>
            </a:r>
            <a:r>
              <a:rPr lang="en-US" sz="2000"/>
              <a:t> </a:t>
            </a:r>
            <a:r>
              <a:rPr lang="en-US" sz="2000">
                <a:solidFill>
                  <a:srgbClr val="FF0000"/>
                </a:solidFill>
              </a:rPr>
              <a:t>bypass the cache</a:t>
            </a:r>
            <a:r>
              <a:rPr lang="en-US" sz="2000"/>
              <a:t>, they will avoid this extraneous read and can achieve higher bandwidth.</a:t>
            </a:r>
          </a:p>
        </p:txBody>
      </p:sp>
      <p:sp>
        <p:nvSpPr>
          <p:cNvPr id="5" name="Rectangle 4"/>
          <p:cNvSpPr/>
          <p:nvPr/>
        </p:nvSpPr>
        <p:spPr>
          <a:xfrm rot="18540000">
            <a:off x="7282180" y="3657600"/>
            <a:ext cx="2009140" cy="2781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63745" y="3222625"/>
            <a:ext cx="1319530" cy="155321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sym typeface="+mn-ea"/>
              </a:rPr>
              <a:t>How sfences affect performance?</a:t>
            </a:r>
            <a:endParaRPr lang="en-US" sz="2000">
              <a:solidFill>
                <a:srgbClr val="FF0000"/>
              </a:solidFill>
            </a:endParaRPr>
          </a:p>
          <a:p>
            <a:r>
              <a:rPr lang="en-US" sz="2000">
                <a:solidFill>
                  <a:srgbClr val="FF0000"/>
                </a:solidFill>
              </a:rPr>
              <a:t>Config:</a:t>
            </a:r>
            <a:r>
              <a:rPr lang="en-US" sz="2000"/>
              <a:t> a single thread to issue sequential writes of different sizes on Optane-NI; issued clwb during the write of each cache line (every 64B), or after the entire write (write size). At the end of the write issued a single sfence to ensure the entire write is persistent </a:t>
            </a:r>
          </a:p>
          <a:p>
            <a:endParaRPr lang="en-US" sz="200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3159125" y="3107690"/>
            <a:ext cx="6526530" cy="2495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13: </a:t>
            </a:r>
            <a:r>
              <a:rPr lang="en-US" sz="1600" b="1"/>
              <a:t>Bandwidth over sfence intervals. </a:t>
            </a:r>
            <a:r>
              <a:rPr lang="en-US" sz="1600" i="1"/>
              <a:t>The bandwidth of Optane memory decreases when sfence interval increases, causing implicit cache evictions.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This peak is a consequence of the semantics of clflushopt which is tuned for moderately sized writes</a:t>
            </a:r>
          </a:p>
          <a:p>
            <a:endParaRPr lang="en-US" sz="2000">
              <a:solidFill>
                <a:schemeClr val="tx1"/>
              </a:solidFill>
              <a:sym typeface="+mn-ea"/>
            </a:endParaRPr>
          </a:p>
        </p:txBody>
      </p:sp>
      <p:pic>
        <p:nvPicPr>
          <p:cNvPr id="5" name="Content Placeholder 4"/>
          <p:cNvPicPr>
            <a:picLocks noGrp="1" noChangeAspect="1"/>
          </p:cNvPicPr>
          <p:nvPr>
            <p:ph idx="1"/>
          </p:nvPr>
        </p:nvPicPr>
        <p:blipFill>
          <a:blip r:embed="rId3"/>
          <a:stretch>
            <a:fillRect/>
          </a:stretch>
        </p:blipFill>
        <p:spPr>
          <a:xfrm>
            <a:off x="3159125" y="3107690"/>
            <a:ext cx="6526530" cy="2495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13: </a:t>
            </a:r>
            <a:r>
              <a:rPr lang="en-US" sz="1600" b="1"/>
              <a:t>Bandwidth over sfence intervals. </a:t>
            </a:r>
            <a:r>
              <a:rPr lang="en-US" sz="1600" i="1"/>
              <a:t>The bandwidth of Optane memory decreases when sfence interval increases, causing implicit cache evictions.</a:t>
            </a:r>
          </a:p>
        </p:txBody>
      </p:sp>
      <p:sp>
        <p:nvSpPr>
          <p:cNvPr id="3" name="Rectangle 2"/>
          <p:cNvSpPr/>
          <p:nvPr/>
        </p:nvSpPr>
        <p:spPr>
          <a:xfrm>
            <a:off x="4284980" y="3754120"/>
            <a:ext cx="1598295" cy="57531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Use non-temporal stores for large writes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Flushing during or after a medium sized write (beyond 1 kB) does not affect the bandwidth, but when the write size is over 8 MB, flushing after the write causes performance degradation as we incurred </a:t>
            </a:r>
            <a:r>
              <a:rPr lang="en-US" sz="2000">
                <a:solidFill>
                  <a:srgbClr val="FF0000"/>
                </a:solidFill>
                <a:sym typeface="+mn-ea"/>
              </a:rPr>
              <a:t>cache capacity invalidations</a:t>
            </a:r>
            <a:r>
              <a:rPr lang="en-US" sz="2000">
                <a:solidFill>
                  <a:schemeClr val="tx1"/>
                </a:solidFill>
                <a:sym typeface="+mn-ea"/>
              </a:rPr>
              <a:t> and a higher EWR.</a:t>
            </a:r>
          </a:p>
        </p:txBody>
      </p:sp>
      <p:pic>
        <p:nvPicPr>
          <p:cNvPr id="5" name="Content Placeholder 4"/>
          <p:cNvPicPr>
            <a:picLocks noGrp="1" noChangeAspect="1"/>
          </p:cNvPicPr>
          <p:nvPr>
            <p:ph idx="1"/>
          </p:nvPr>
        </p:nvPicPr>
        <p:blipFill>
          <a:blip r:embed="rId3"/>
          <a:stretch>
            <a:fillRect/>
          </a:stretch>
        </p:blipFill>
        <p:spPr>
          <a:xfrm>
            <a:off x="3159125" y="3107690"/>
            <a:ext cx="6526530" cy="2495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13: </a:t>
            </a:r>
            <a:r>
              <a:rPr lang="en-US" sz="1600" b="1"/>
              <a:t>Bandwidth over sfence intervals. </a:t>
            </a:r>
            <a:r>
              <a:rPr lang="en-US" sz="1600" i="1"/>
              <a:t>The bandwidth of Optane memory decreases when sfence interval increases, causing implicit cache evictions.</a:t>
            </a:r>
          </a:p>
        </p:txBody>
      </p:sp>
      <p:sp>
        <p:nvSpPr>
          <p:cNvPr id="3" name="Rectangle 2"/>
          <p:cNvSpPr/>
          <p:nvPr/>
        </p:nvSpPr>
        <p:spPr>
          <a:xfrm>
            <a:off x="8188960" y="3810635"/>
            <a:ext cx="1226185" cy="61214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Optane platform</a:t>
            </a:r>
          </a:p>
        </p:txBody>
      </p:sp>
      <p:grpSp>
        <p:nvGrpSpPr>
          <p:cNvPr id="7" name="Group 6"/>
          <p:cNvGrpSpPr/>
          <p:nvPr/>
        </p:nvGrpSpPr>
        <p:grpSpPr>
          <a:xfrm>
            <a:off x="5276193" y="1736524"/>
            <a:ext cx="6616885" cy="3655283"/>
            <a:chOff x="2738610" y="3332985"/>
            <a:chExt cx="7858760" cy="3409172"/>
          </a:xfrm>
        </p:grpSpPr>
        <p:grpSp>
          <p:nvGrpSpPr>
            <p:cNvPr id="8" name="Group 7"/>
            <p:cNvGrpSpPr/>
            <p:nvPr/>
          </p:nvGrpSpPr>
          <p:grpSpPr>
            <a:xfrm>
              <a:off x="5578365" y="3332985"/>
              <a:ext cx="2575035" cy="2960687"/>
              <a:chOff x="3762703" y="3352484"/>
              <a:chExt cx="2575035" cy="2960687"/>
            </a:xfrm>
          </p:grpSpPr>
          <p:grpSp>
            <p:nvGrpSpPr>
              <p:cNvPr id="64" name="Group 63"/>
              <p:cNvGrpSpPr/>
              <p:nvPr/>
            </p:nvGrpSpPr>
            <p:grpSpPr>
              <a:xfrm>
                <a:off x="3762703" y="3352484"/>
                <a:ext cx="2575035" cy="2960687"/>
                <a:chOff x="4813738" y="3152637"/>
                <a:chExt cx="2743200" cy="3476860"/>
              </a:xfrm>
            </p:grpSpPr>
            <p:grpSp>
              <p:nvGrpSpPr>
                <p:cNvPr id="69" name="Group 68"/>
                <p:cNvGrpSpPr/>
                <p:nvPr/>
              </p:nvGrpSpPr>
              <p:grpSpPr>
                <a:xfrm>
                  <a:off x="4813738" y="3152637"/>
                  <a:ext cx="2743200" cy="3476860"/>
                  <a:chOff x="4824248" y="3345363"/>
                  <a:chExt cx="2249214" cy="3236196"/>
                </a:xfrm>
              </p:grpSpPr>
              <p:sp>
                <p:nvSpPr>
                  <p:cNvPr id="74" name="Rectangle 73"/>
                  <p:cNvSpPr/>
                  <p:nvPr/>
                </p:nvSpPr>
                <p:spPr>
                  <a:xfrm>
                    <a:off x="4824248" y="3345363"/>
                    <a:ext cx="2249214" cy="3236196"/>
                  </a:xfrm>
                  <a:prstGeom prst="rect">
                    <a:avLst/>
                  </a:prstGeom>
                  <a:solidFill>
                    <a:srgbClr val="00D6B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75" name="Group 74"/>
                  <p:cNvGrpSpPr/>
                  <p:nvPr/>
                </p:nvGrpSpPr>
                <p:grpSpPr>
                  <a:xfrm>
                    <a:off x="4945116" y="3563007"/>
                    <a:ext cx="966953" cy="1083579"/>
                    <a:chOff x="4945116" y="3563007"/>
                    <a:chExt cx="966953" cy="1083579"/>
                  </a:xfrm>
                </p:grpSpPr>
                <p:sp>
                  <p:nvSpPr>
                    <p:cNvPr id="84" name="Rectangle 83"/>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945116" y="3867807"/>
                      <a:ext cx="746235" cy="77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p:cNvGrpSpPr/>
                  <p:nvPr/>
                </p:nvGrpSpPr>
                <p:grpSpPr>
                  <a:xfrm>
                    <a:off x="5960675" y="3543000"/>
                    <a:ext cx="966953" cy="1103586"/>
                    <a:chOff x="4945116" y="3563007"/>
                    <a:chExt cx="966953" cy="1103586"/>
                  </a:xfrm>
                </p:grpSpPr>
                <p:sp>
                  <p:nvSpPr>
                    <p:cNvPr id="81" name="Rectangle 80"/>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945116" y="38678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76"/>
                  <p:cNvSpPr/>
                  <p:nvPr/>
                </p:nvSpPr>
                <p:spPr>
                  <a:xfrm>
                    <a:off x="4945116" y="4897821"/>
                    <a:ext cx="1982512" cy="3888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Input Mono" panose="02000509020000090004" pitchFamily="49" charset="0"/>
                      </a:rPr>
                      <a:t>LLC Cache</a:t>
                    </a:r>
                  </a:p>
                </p:txBody>
              </p:sp>
              <p:sp>
                <p:nvSpPr>
                  <p:cNvPr id="78" name="Rectangle 77"/>
                  <p:cNvSpPr/>
                  <p:nvPr/>
                </p:nvSpPr>
                <p:spPr>
                  <a:xfrm>
                    <a:off x="4945116" y="5476094"/>
                    <a:ext cx="1982512" cy="262759"/>
                  </a:xfrm>
                  <a:prstGeom prst="rect">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Input Mono" panose="02000509020000090004" pitchFamily="49" charset="0"/>
                      </a:rPr>
                      <a:t>Mesh Interconnect</a:t>
                    </a:r>
                  </a:p>
                </p:txBody>
              </p:sp>
              <p:sp>
                <p:nvSpPr>
                  <p:cNvPr id="79" name="Rectangle 78"/>
                  <p:cNvSpPr/>
                  <p:nvPr/>
                </p:nvSpPr>
                <p:spPr>
                  <a:xfrm>
                    <a:off x="4945116" y="5938345"/>
                    <a:ext cx="840827"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sp>
                <p:nvSpPr>
                  <p:cNvPr id="80" name="Rectangle 79"/>
                  <p:cNvSpPr/>
                  <p:nvPr/>
                </p:nvSpPr>
                <p:spPr>
                  <a:xfrm>
                    <a:off x="6055268" y="5932077"/>
                    <a:ext cx="872360"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grpSp>
            <p:sp>
              <p:nvSpPr>
                <p:cNvPr id="70" name="TextBox 69"/>
                <p:cNvSpPr txBox="1"/>
                <p:nvPr/>
              </p:nvSpPr>
              <p:spPr>
                <a:xfrm>
                  <a:off x="5055419" y="3791191"/>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71" name="TextBox 70"/>
                <p:cNvSpPr txBox="1"/>
                <p:nvPr/>
              </p:nvSpPr>
              <p:spPr>
                <a:xfrm>
                  <a:off x="6210139" y="3784425"/>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72" name="Rectangle 71"/>
                <p:cNvSpPr/>
                <p:nvPr/>
              </p:nvSpPr>
              <p:spPr>
                <a:xfrm>
                  <a:off x="5059087" y="4227619"/>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sp>
              <p:nvSpPr>
                <p:cNvPr id="73" name="Rectangle 72"/>
                <p:cNvSpPr/>
                <p:nvPr/>
              </p:nvSpPr>
              <p:spPr>
                <a:xfrm>
                  <a:off x="6283260" y="4229423"/>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grpSp>
          <p:cxnSp>
            <p:nvCxnSpPr>
              <p:cNvPr id="65" name="Straight Connector 64"/>
              <p:cNvCxnSpPr/>
              <p:nvPr/>
            </p:nvCxnSpPr>
            <p:spPr>
              <a:xfrm>
                <a:off x="4447052"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5681923"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448228" y="553929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5671413" y="5539298"/>
                <a:ext cx="0" cy="180000"/>
              </a:xfrm>
              <a:prstGeom prst="line">
                <a:avLst/>
              </a:prstGeom>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2738610" y="3332985"/>
              <a:ext cx="2562701" cy="3007509"/>
              <a:chOff x="2738610" y="3332985"/>
              <a:chExt cx="2562701" cy="3007509"/>
            </a:xfrm>
          </p:grpSpPr>
          <p:sp>
            <p:nvSpPr>
              <p:cNvPr id="36" name="Rectangle 35"/>
              <p:cNvSpPr/>
              <p:nvPr/>
            </p:nvSpPr>
            <p:spPr>
              <a:xfrm>
                <a:off x="4249328" y="3634918"/>
                <a:ext cx="913557" cy="206456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38610" y="3332985"/>
                <a:ext cx="2473512" cy="2960687"/>
              </a:xfrm>
              <a:prstGeom prst="rect">
                <a:avLst/>
              </a:prstGeom>
              <a:solidFill>
                <a:srgbClr val="DE7B3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2881263" y="3670075"/>
                <a:ext cx="2239101" cy="1912484"/>
                <a:chOff x="1799499" y="3654734"/>
                <a:chExt cx="2239101" cy="1912484"/>
              </a:xfrm>
            </p:grpSpPr>
            <p:grpSp>
              <p:nvGrpSpPr>
                <p:cNvPr id="55" name="Group 54"/>
                <p:cNvGrpSpPr/>
                <p:nvPr/>
              </p:nvGrpSpPr>
              <p:grpSpPr>
                <a:xfrm>
                  <a:off x="1802334" y="3654734"/>
                  <a:ext cx="2236266" cy="412769"/>
                  <a:chOff x="1802334" y="3654734"/>
                  <a:chExt cx="2236266" cy="412769"/>
                </a:xfrm>
              </p:grpSpPr>
              <p:sp>
                <p:nvSpPr>
                  <p:cNvPr id="62" name="Rectangle 61"/>
                  <p:cNvSpPr/>
                  <p:nvPr/>
                </p:nvSpPr>
                <p:spPr>
                  <a:xfrm>
                    <a:off x="1802334" y="3654734"/>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63" name="Rectangle 62"/>
                  <p:cNvSpPr/>
                  <p:nvPr/>
                </p:nvSpPr>
                <p:spPr>
                  <a:xfrm>
                    <a:off x="3247697" y="3654734"/>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56" name="Group 55"/>
                <p:cNvGrpSpPr/>
                <p:nvPr/>
              </p:nvGrpSpPr>
              <p:grpSpPr>
                <a:xfrm>
                  <a:off x="1799499" y="4404592"/>
                  <a:ext cx="2236266" cy="412769"/>
                  <a:chOff x="1802334" y="3556248"/>
                  <a:chExt cx="2236266" cy="412769"/>
                </a:xfrm>
              </p:grpSpPr>
              <p:sp>
                <p:nvSpPr>
                  <p:cNvPr id="60" name="Rectangle 59"/>
                  <p:cNvSpPr/>
                  <p:nvPr/>
                </p:nvSpPr>
                <p:spPr>
                  <a:xfrm>
                    <a:off x="1802334" y="3556248"/>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61" name="Rectangle 60"/>
                  <p:cNvSpPr/>
                  <p:nvPr/>
                </p:nvSpPr>
                <p:spPr>
                  <a:xfrm>
                    <a:off x="3247697" y="3556248"/>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57" name="Group 56"/>
                <p:cNvGrpSpPr/>
                <p:nvPr/>
              </p:nvGrpSpPr>
              <p:grpSpPr>
                <a:xfrm>
                  <a:off x="1799499" y="5154449"/>
                  <a:ext cx="2236266" cy="412769"/>
                  <a:chOff x="1802334" y="3457762"/>
                  <a:chExt cx="2236266" cy="412769"/>
                </a:xfrm>
              </p:grpSpPr>
              <p:sp>
                <p:nvSpPr>
                  <p:cNvPr id="58" name="Rectangle 57"/>
                  <p:cNvSpPr/>
                  <p:nvPr/>
                </p:nvSpPr>
                <p:spPr>
                  <a:xfrm>
                    <a:off x="1802334" y="3457762"/>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59" name="Rectangle 58"/>
                  <p:cNvSpPr/>
                  <p:nvPr/>
                </p:nvSpPr>
                <p:spPr>
                  <a:xfrm>
                    <a:off x="3247697" y="3457762"/>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endParaRPr lang="en-US" sz="1400" dirty="0">
                      <a:latin typeface="Input Mono" panose="02000509020000090004" pitchFamily="49" charset="0"/>
                    </a:endParaRPr>
                  </a:p>
                </p:txBody>
              </p:sp>
            </p:grpSp>
          </p:grpSp>
          <p:sp>
            <p:nvSpPr>
              <p:cNvPr id="39" name="TextBox 38"/>
              <p:cNvSpPr txBox="1"/>
              <p:nvPr/>
            </p:nvSpPr>
            <p:spPr>
              <a:xfrm>
                <a:off x="2875918" y="3383618"/>
                <a:ext cx="1115555" cy="306823"/>
              </a:xfrm>
              <a:prstGeom prst="rect">
                <a:avLst/>
              </a:prstGeom>
              <a:noFill/>
            </p:spPr>
            <p:txBody>
              <a:bodyPr wrap="none" rtlCol="0">
                <a:spAutoFit/>
              </a:bodyPr>
              <a:lstStyle/>
              <a:p>
                <a:r>
                  <a:rPr lang="en-US" sz="1200" dirty="0">
                    <a:latin typeface="Input Mono" panose="02000509020000090004" pitchFamily="49" charset="0"/>
                  </a:rPr>
                  <a:t>Far Mem</a:t>
                </a:r>
              </a:p>
            </p:txBody>
          </p:sp>
          <p:sp>
            <p:nvSpPr>
              <p:cNvPr id="40" name="TextBox 39"/>
              <p:cNvSpPr txBox="1"/>
              <p:nvPr/>
            </p:nvSpPr>
            <p:spPr>
              <a:xfrm>
                <a:off x="4021380" y="3371379"/>
                <a:ext cx="1241059" cy="306823"/>
              </a:xfrm>
              <a:prstGeom prst="rect">
                <a:avLst/>
              </a:prstGeom>
              <a:noFill/>
            </p:spPr>
            <p:txBody>
              <a:bodyPr wrap="none" rtlCol="0">
                <a:spAutoFit/>
              </a:bodyPr>
              <a:lstStyle/>
              <a:p>
                <a:r>
                  <a:rPr lang="en-US" sz="1200" dirty="0">
                    <a:latin typeface="Input Mono" panose="02000509020000090004" pitchFamily="49" charset="0"/>
                  </a:rPr>
                  <a:t>Near Mem</a:t>
                </a:r>
              </a:p>
            </p:txBody>
          </p:sp>
          <p:sp>
            <p:nvSpPr>
              <p:cNvPr id="41" name="TextBox 40"/>
              <p:cNvSpPr txBox="1"/>
              <p:nvPr/>
            </p:nvSpPr>
            <p:spPr>
              <a:xfrm>
                <a:off x="2762287" y="5863215"/>
                <a:ext cx="2426155" cy="477279"/>
              </a:xfrm>
              <a:prstGeom prst="rect">
                <a:avLst/>
              </a:prstGeom>
              <a:noFill/>
            </p:spPr>
            <p:txBody>
              <a:bodyPr wrap="none" rtlCol="0">
                <a:spAutoFit/>
              </a:bodyPr>
              <a:lstStyle/>
              <a:p>
                <a:r>
                  <a:rPr lang="en-US" sz="1100" dirty="0">
                    <a:latin typeface="Input Mono" panose="02000509020000090004" pitchFamily="49" charset="0"/>
                  </a:rPr>
                  <a:t>Direct-Mapped Cache</a:t>
                </a:r>
              </a:p>
              <a:p>
                <a:r>
                  <a:rPr lang="en-US" sz="1100" dirty="0">
                    <a:latin typeface="Input Mono" panose="02000509020000090004" pitchFamily="49" charset="0"/>
                  </a:rPr>
                  <a:t>       (4KB Block)</a:t>
                </a:r>
              </a:p>
            </p:txBody>
          </p:sp>
          <p:grpSp>
            <p:nvGrpSpPr>
              <p:cNvPr id="42" name="Group 41"/>
              <p:cNvGrpSpPr/>
              <p:nvPr/>
            </p:nvGrpSpPr>
            <p:grpSpPr>
              <a:xfrm>
                <a:off x="3528937" y="4082843"/>
                <a:ext cx="1769490" cy="252000"/>
                <a:chOff x="2470020" y="4082843"/>
                <a:chExt cx="1769490" cy="252000"/>
              </a:xfrm>
            </p:grpSpPr>
            <p:cxnSp>
              <p:nvCxnSpPr>
                <p:cNvPr id="53" name="Straight Connector 52"/>
                <p:cNvCxnSpPr/>
                <p:nvPr/>
              </p:nvCxnSpPr>
              <p:spPr>
                <a:xfrm>
                  <a:off x="2483039" y="4082843"/>
                  <a:ext cx="0" cy="25200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2470020" y="4318659"/>
                  <a:ext cx="1769490" cy="0"/>
                </a:xfrm>
                <a:prstGeom prst="line">
                  <a:avLst/>
                </a:prstGeom>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a:off x="3526102" y="4832701"/>
                <a:ext cx="1772325" cy="216000"/>
                <a:chOff x="2470020" y="4102659"/>
                <a:chExt cx="1772325" cy="216000"/>
              </a:xfrm>
            </p:grpSpPr>
            <p:cxnSp>
              <p:nvCxnSpPr>
                <p:cNvPr id="51" name="Straight Connector 50"/>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470020" y="4318659"/>
                  <a:ext cx="1772325" cy="0"/>
                </a:xfrm>
                <a:prstGeom prst="line">
                  <a:avLst/>
                </a:prstGeom>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3528730" y="5573177"/>
                <a:ext cx="1769697" cy="216000"/>
                <a:chOff x="2470020" y="4102659"/>
                <a:chExt cx="1769697" cy="216000"/>
              </a:xfrm>
            </p:grpSpPr>
            <p:cxnSp>
              <p:nvCxnSpPr>
                <p:cNvPr id="49" name="Straight Connector 48"/>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470020" y="4318659"/>
                  <a:ext cx="1769697" cy="0"/>
                </a:xfrm>
                <a:prstGeom prst="line">
                  <a:avLst/>
                </a:prstGeom>
              </p:spPr>
              <p:style>
                <a:lnRef idx="1">
                  <a:schemeClr val="dk1"/>
                </a:lnRef>
                <a:fillRef idx="0">
                  <a:schemeClr val="dk1"/>
                </a:fillRef>
                <a:effectRef idx="0">
                  <a:schemeClr val="dk1"/>
                </a:effectRef>
                <a:fontRef idx="minor">
                  <a:schemeClr val="tx1"/>
                </a:fontRef>
              </p:style>
            </p:cxnSp>
          </p:grpSp>
          <p:cxnSp>
            <p:nvCxnSpPr>
              <p:cNvPr id="45" name="Straight Connector 44"/>
              <p:cNvCxnSpPr>
                <a:stCxn id="63" idx="3"/>
              </p:cNvCxnSpPr>
              <p:nvPr/>
            </p:nvCxnSpPr>
            <p:spPr>
              <a:xfrm>
                <a:off x="5120364" y="3876460"/>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5120413" y="4626317"/>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5117529" y="5419516"/>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5298427" y="3877177"/>
                <a:ext cx="0" cy="2030865"/>
              </a:xfrm>
              <a:prstGeom prst="line">
                <a:avLst/>
              </a:prstGeom>
            </p:spPr>
            <p:style>
              <a:lnRef idx="3">
                <a:schemeClr val="dk1"/>
              </a:lnRef>
              <a:fillRef idx="0">
                <a:schemeClr val="dk1"/>
              </a:fillRef>
              <a:effectRef idx="2">
                <a:schemeClr val="dk1"/>
              </a:effectRef>
              <a:fontRef idx="minor">
                <a:schemeClr val="tx1"/>
              </a:fontRef>
            </p:style>
          </p:cxnSp>
        </p:grpSp>
        <p:cxnSp>
          <p:nvCxnSpPr>
            <p:cNvPr id="10" name="Straight Connector 9"/>
            <p:cNvCxnSpPr>
              <a:stCxn id="79" idx="1"/>
            </p:cNvCxnSpPr>
            <p:nvPr/>
          </p:nvCxnSpPr>
          <p:spPr>
            <a:xfrm flipH="1">
              <a:off x="5298427" y="5896427"/>
              <a:ext cx="418315"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090621" y="6403603"/>
              <a:ext cx="1769488" cy="338554"/>
            </a:xfrm>
            <a:prstGeom prst="rect">
              <a:avLst/>
            </a:prstGeom>
            <a:noFill/>
          </p:spPr>
          <p:txBody>
            <a:bodyPr wrap="square" rtlCol="0">
              <a:spAutoFit/>
            </a:bodyPr>
            <a:lstStyle/>
            <a:p>
              <a:r>
                <a:rPr lang="en-US" sz="1400" dirty="0">
                  <a:latin typeface="Input" panose="02000509020000090004" pitchFamily="49" charset="0"/>
                </a:rPr>
                <a:t>Memory Mode</a:t>
              </a:r>
            </a:p>
          </p:txBody>
        </p:sp>
        <p:cxnSp>
          <p:nvCxnSpPr>
            <p:cNvPr id="12" name="Straight Connector 11"/>
            <p:cNvCxnSpPr/>
            <p:nvPr/>
          </p:nvCxnSpPr>
          <p:spPr>
            <a:xfrm>
              <a:off x="4061447" y="3896276"/>
              <a:ext cx="1808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53443" y="3332985"/>
              <a:ext cx="2176963" cy="1628592"/>
            </a:xfrm>
            <a:prstGeom prst="rect">
              <a:avLst/>
            </a:prstGeom>
            <a:solidFill>
              <a:srgbClr val="00A6D5">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820726" y="377869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5" name="Rectangle 14"/>
            <p:cNvSpPr/>
            <p:nvPr/>
          </p:nvSpPr>
          <p:spPr>
            <a:xfrm>
              <a:off x="8820726" y="417941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6" name="Rectangle 15"/>
            <p:cNvSpPr/>
            <p:nvPr/>
          </p:nvSpPr>
          <p:spPr>
            <a:xfrm>
              <a:off x="8820726" y="4577706"/>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cxnSp>
          <p:nvCxnSpPr>
            <p:cNvPr id="17" name="Straight Connector 16"/>
            <p:cNvCxnSpPr>
              <a:stCxn id="14" idx="1"/>
            </p:cNvCxnSpPr>
            <p:nvPr/>
          </p:nvCxnSpPr>
          <p:spPr>
            <a:xfrm flipH="1">
              <a:off x="8728364" y="390392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728364" y="471379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728364" y="431381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28364" y="3896276"/>
              <a:ext cx="0" cy="199441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80" idx="3"/>
            </p:cNvCxnSpPr>
            <p:nvPr/>
          </p:nvCxnSpPr>
          <p:spPr>
            <a:xfrm flipV="1">
              <a:off x="7986440" y="5890692"/>
              <a:ext cx="741924" cy="1"/>
            </a:xfrm>
            <a:prstGeom prst="line">
              <a:avLst/>
            </a:prstGeom>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a:off x="8922326" y="5017910"/>
              <a:ext cx="831274" cy="1110533"/>
              <a:chOff x="9125526" y="5008136"/>
              <a:chExt cx="831274" cy="1110533"/>
            </a:xfrm>
          </p:grpSpPr>
          <p:sp>
            <p:nvSpPr>
              <p:cNvPr id="28" name="Rectangle 27"/>
              <p:cNvSpPr/>
              <p:nvPr/>
            </p:nvSpPr>
            <p:spPr>
              <a:xfrm>
                <a:off x="9221311" y="5008136"/>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29" name="Straight Connector 28"/>
              <p:cNvCxnSpPr/>
              <p:nvPr/>
            </p:nvCxnSpPr>
            <p:spPr>
              <a:xfrm flipH="1">
                <a:off x="9125526" y="5145228"/>
                <a:ext cx="92362" cy="0"/>
              </a:xfrm>
              <a:prstGeom prst="line">
                <a:avLst/>
              </a:prstGeom>
            </p:spPr>
            <p:style>
              <a:lnRef idx="3">
                <a:schemeClr val="dk1"/>
              </a:lnRef>
              <a:fillRef idx="0">
                <a:schemeClr val="dk1"/>
              </a:fillRef>
              <a:effectRef idx="2">
                <a:schemeClr val="dk1"/>
              </a:effectRef>
              <a:fontRef idx="minor">
                <a:schemeClr val="tx1"/>
              </a:fontRef>
            </p:style>
          </p:cxnSp>
          <p:grpSp>
            <p:nvGrpSpPr>
              <p:cNvPr id="30" name="Group 29"/>
              <p:cNvGrpSpPr/>
              <p:nvPr/>
            </p:nvGrpSpPr>
            <p:grpSpPr>
              <a:xfrm>
                <a:off x="9125526" y="5425299"/>
                <a:ext cx="831274" cy="274184"/>
                <a:chOff x="9125526" y="5563262"/>
                <a:chExt cx="831274" cy="274184"/>
              </a:xfrm>
            </p:grpSpPr>
            <p:sp>
              <p:nvSpPr>
                <p:cNvPr id="34" name="Rectangle 33"/>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35" name="Straight Connector 34"/>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a:off x="9125526" y="5844485"/>
                <a:ext cx="831274" cy="274184"/>
                <a:chOff x="9125526" y="5563262"/>
                <a:chExt cx="831274" cy="274184"/>
              </a:xfrm>
            </p:grpSpPr>
            <p:sp>
              <p:nvSpPr>
                <p:cNvPr id="32" name="Rectangle 31"/>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33" name="Straight Connector 32"/>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3" name="Straight Connector 22"/>
            <p:cNvCxnSpPr/>
            <p:nvPr/>
          </p:nvCxnSpPr>
          <p:spPr>
            <a:xfrm>
              <a:off x="8922326" y="5155002"/>
              <a:ext cx="0" cy="855645"/>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8737599" y="5591295"/>
              <a:ext cx="193962"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8737599" y="5591461"/>
              <a:ext cx="0" cy="316581"/>
            </a:xfrm>
            <a:prstGeom prst="line">
              <a:avLst/>
            </a:prstGeom>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8355161" y="3632525"/>
              <a:ext cx="369332" cy="1300198"/>
            </a:xfrm>
            <a:prstGeom prst="rect">
              <a:avLst/>
            </a:prstGeom>
            <a:noFill/>
          </p:spPr>
          <p:txBody>
            <a:bodyPr vert="vert270" wrap="square" rtlCol="0">
              <a:spAutoFit/>
            </a:bodyPr>
            <a:lstStyle/>
            <a:p>
              <a:r>
                <a:rPr lang="en-US" sz="1200" dirty="0">
                  <a:latin typeface="Input" panose="02000509020000090004" pitchFamily="49" charset="0"/>
                </a:rPr>
                <a:t>Interleaved</a:t>
              </a:r>
            </a:p>
          </p:txBody>
        </p:sp>
        <p:sp>
          <p:nvSpPr>
            <p:cNvPr id="27" name="TextBox 26"/>
            <p:cNvSpPr txBox="1"/>
            <p:nvPr/>
          </p:nvSpPr>
          <p:spPr>
            <a:xfrm>
              <a:off x="8430454" y="3385986"/>
              <a:ext cx="2166916" cy="340914"/>
            </a:xfrm>
            <a:prstGeom prst="rect">
              <a:avLst/>
            </a:prstGeom>
            <a:noFill/>
          </p:spPr>
          <p:txBody>
            <a:bodyPr wrap="none" rtlCol="0">
              <a:spAutoFit/>
            </a:bodyPr>
            <a:lstStyle/>
            <a:p>
              <a:r>
                <a:rPr lang="en-US" sz="1400" dirty="0">
                  <a:latin typeface="Input" panose="02000509020000090004" pitchFamily="49" charset="0"/>
                </a:rPr>
                <a:t>AppDirect Mode</a:t>
              </a:r>
            </a:p>
          </p:txBody>
        </p:sp>
      </p:grpSp>
      <p:sp>
        <p:nvSpPr>
          <p:cNvPr id="87" name="TextBox 86"/>
          <p:cNvSpPr txBox="1"/>
          <p:nvPr/>
        </p:nvSpPr>
        <p:spPr>
          <a:xfrm>
            <a:off x="843510" y="1253423"/>
            <a:ext cx="3512500" cy="151522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en-US" sz="2400" dirty="0">
                <a:latin typeface="+mn-ea"/>
              </a:rPr>
              <a:t>Casecade Lake</a:t>
            </a:r>
          </a:p>
          <a:p>
            <a:pPr marL="742950" lvl="1" indent="-285750">
              <a:lnSpc>
                <a:spcPct val="150000"/>
              </a:lnSpc>
              <a:buFont typeface="Arial" panose="020B0604020202090204" pitchFamily="34" charset="0"/>
              <a:buChar char="•"/>
            </a:pPr>
            <a:r>
              <a:rPr lang="en-US" sz="2000" dirty="0">
                <a:latin typeface="+mn-ea"/>
              </a:rPr>
              <a:t>Each die: 2 iMCs</a:t>
            </a:r>
          </a:p>
          <a:p>
            <a:pPr marL="742950" lvl="1" indent="-285750">
              <a:lnSpc>
                <a:spcPct val="150000"/>
              </a:lnSpc>
              <a:buFont typeface="Arial" panose="020B0604020202090204" pitchFamily="34" charset="0"/>
              <a:buChar char="•"/>
            </a:pPr>
            <a:r>
              <a:rPr lang="en-US" sz="2000" dirty="0">
                <a:latin typeface="+mn-ea"/>
              </a:rPr>
              <a:t>Each iMC: 3 channels</a:t>
            </a:r>
          </a:p>
        </p:txBody>
      </p:sp>
      <p:sp>
        <p:nvSpPr>
          <p:cNvPr id="88" name="TextBox 87"/>
          <p:cNvSpPr txBox="1"/>
          <p:nvPr/>
        </p:nvSpPr>
        <p:spPr>
          <a:xfrm>
            <a:off x="838200" y="3303970"/>
            <a:ext cx="3339376" cy="151522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en-US" sz="2400" dirty="0">
                <a:latin typeface="+mn-ea"/>
              </a:rPr>
              <a:t>2 Operation Modes</a:t>
            </a:r>
          </a:p>
          <a:p>
            <a:pPr marL="742950" lvl="1" indent="-285750">
              <a:lnSpc>
                <a:spcPct val="150000"/>
              </a:lnSpc>
              <a:buFont typeface="Arial" panose="020B0604020202090204" pitchFamily="34" charset="0"/>
              <a:buChar char="•"/>
            </a:pPr>
            <a:r>
              <a:rPr lang="en-US" sz="2000" dirty="0">
                <a:latin typeface="+mn-ea"/>
              </a:rPr>
              <a:t>Memory Mode</a:t>
            </a:r>
          </a:p>
          <a:p>
            <a:pPr marL="742950" lvl="1" indent="-285750">
              <a:lnSpc>
                <a:spcPct val="150000"/>
              </a:lnSpc>
              <a:buFont typeface="Arial" panose="020B0604020202090204" pitchFamily="34" charset="0"/>
              <a:buChar char="•"/>
            </a:pPr>
            <a:r>
              <a:rPr lang="en-US" sz="2000" dirty="0">
                <a:latin typeface="+mn-ea"/>
              </a:rPr>
              <a:t>AppDirect Mode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Best Practices for Optane DIMMs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a:t>Avoid random accesses smaller than 256 B.</a:t>
            </a:r>
          </a:p>
          <a:p>
            <a:pPr marL="514350" indent="-514350">
              <a:buFont typeface="+mj-lt"/>
              <a:buAutoNum type="arabicPeriod"/>
            </a:pPr>
            <a:r>
              <a:rPr lang="en-US" b="1"/>
              <a:t>Use non-temporal stores when possible for large transfers, and control cache evictions.</a:t>
            </a:r>
          </a:p>
          <a:p>
            <a:pPr marL="514350" indent="-514350">
              <a:buFont typeface="+mj-lt"/>
              <a:buAutoNum type="arabicPeriod"/>
            </a:pPr>
            <a:r>
              <a:rPr lang="en-US" b="1">
                <a:solidFill>
                  <a:srgbClr val="FF0000"/>
                </a:solidFill>
              </a:rPr>
              <a:t>Limit the number of concurrent threads accessing an Optane DIMM.</a:t>
            </a:r>
            <a:endParaRPr lang="en-US" b="1"/>
          </a:p>
          <a:p>
            <a:pPr marL="514350" indent="-514350">
              <a:buFont typeface="+mj-lt"/>
              <a:buAutoNum type="arabicPeriod"/>
            </a:pPr>
            <a:r>
              <a:rPr lang="en-US" b="1"/>
              <a:t>Avoid NUMA accesses ( especially read-modify-write sequences).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Limit the number of concurrent threads accessing a Optane DIMM</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546350" y="2706370"/>
            <a:ext cx="6459855" cy="3003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15: </a:t>
            </a:r>
            <a:r>
              <a:rPr lang="en-US" sz="1600" b="1"/>
              <a:t>Plotting iMC contention. </a:t>
            </a:r>
            <a:r>
              <a:rPr lang="en-US" sz="1600" i="1"/>
              <a:t>With a fixed number of 6 threads, as the number of DIMMs accessed by each thread grows, the bandwidth drops. For maximal bandwidth, threads should be pinned to DIMMs.</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t>An Optane DIMM’s </a:t>
            </a:r>
            <a:r>
              <a:rPr lang="en-US" sz="2000">
                <a:solidFill>
                  <a:srgbClr val="FF0000"/>
                </a:solidFill>
              </a:rPr>
              <a:t>limited store</a:t>
            </a:r>
            <a:r>
              <a:rPr lang="en-US" sz="2000"/>
              <a:t> performance and </a:t>
            </a:r>
            <a:r>
              <a:rPr lang="en-US" sz="2000">
                <a:solidFill>
                  <a:srgbClr val="FF0000"/>
                </a:solidFill>
              </a:rPr>
              <a:t>limited buffering </a:t>
            </a:r>
            <a:r>
              <a:rPr lang="en-US" sz="2000"/>
              <a:t>at the iMC and on the DIMMs combine to limit its ability to handle accesses from multiple threads simultaneously.</a:t>
            </a:r>
          </a:p>
          <a:p>
            <a:r>
              <a:rPr lang="en-US" sz="2000"/>
              <a:t>Contention for space in the </a:t>
            </a:r>
            <a:r>
              <a:rPr lang="en-US" sz="2000">
                <a:solidFill>
                  <a:srgbClr val="FF0000"/>
                </a:solidFill>
              </a:rPr>
              <a:t>XPBuffer</a:t>
            </a:r>
            <a:r>
              <a:rPr lang="en-US" sz="2000"/>
              <a:t> will lead to increased </a:t>
            </a:r>
            <a:r>
              <a:rPr lang="en-US" sz="2000">
                <a:solidFill>
                  <a:srgbClr val="FF0000"/>
                </a:solidFill>
              </a:rPr>
              <a:t>evictions and write backs</a:t>
            </a:r>
            <a:r>
              <a:rPr lang="en-US" sz="2000"/>
              <a:t> to 3D-XPoint media, which will drive down EWR.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Limit the number of concurrent threads accessing a Optane DIMM</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546350" y="2706370"/>
            <a:ext cx="6459855" cy="3003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15: </a:t>
            </a:r>
            <a:r>
              <a:rPr lang="en-US" sz="1600" b="1"/>
              <a:t>Plotting iMC contention. </a:t>
            </a:r>
            <a:r>
              <a:rPr lang="en-US" sz="1600" i="1"/>
              <a:t>With a fixed number of 6 threads, as the number of DIMMs accessed by each thread grows, the bandwidth drops. For maximal bandwidth, threads should be pinned to DIMMs.</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rgbClr val="FF0000"/>
                </a:solidFill>
                <a:sym typeface="+mn-ea"/>
              </a:rPr>
              <a:t>How limited queue capacity in the iMC also hurts performance when multiple cores target a single DIMM?</a:t>
            </a:r>
          </a:p>
          <a:p>
            <a:r>
              <a:rPr lang="en-US" sz="2000">
                <a:solidFill>
                  <a:srgbClr val="FF0000"/>
                </a:solidFill>
                <a:sym typeface="+mn-ea"/>
              </a:rPr>
              <a:t>Config: </a:t>
            </a:r>
            <a:r>
              <a:rPr lang="en-US" sz="2000">
                <a:sym typeface="+mn-ea"/>
              </a:rPr>
              <a:t>Use a fixed number of threads (24 for read and 6 for ntstore) to read/write data to 6 interleaved Optane DIMMs. Let each thread access N DIMMs (with even distribution across threads) randomly; the WPQ buffer queues up to 256 B data issued from a single thread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Limit the number of concurrent threads accessing a Optane DIMM</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546350" y="2706370"/>
            <a:ext cx="6459855" cy="3003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15: </a:t>
            </a:r>
            <a:r>
              <a:rPr lang="en-US" sz="1600" b="1"/>
              <a:t>Plotting iMC contention. </a:t>
            </a:r>
            <a:r>
              <a:rPr lang="en-US" sz="1600" i="1"/>
              <a:t>With a fixed number of 6 threads, as the number of DIMMs accessed by each thread grows, the bandwidth drops. For maximal bandwidth, threads should be pinned to DIMMs.</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As N rises, the number of writers targeting each DIMM grows, but the per-DIMM bandwidth drops. A possible culprit is the limited capacity of the XP-Buffer, but EWR remains very close to 1, so the </a:t>
            </a:r>
            <a:r>
              <a:rPr lang="en-US" sz="2000">
                <a:solidFill>
                  <a:srgbClr val="FF0000"/>
                </a:solidFill>
                <a:sym typeface="+mn-ea"/>
              </a:rPr>
              <a:t>performance problem must be in the iMC</a:t>
            </a:r>
            <a:endParaRPr lang="en-US" sz="2000">
              <a:solidFill>
                <a:schemeClr val="tx1"/>
              </a:solidFill>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Limit the number of concurrent threads accessing a Optane DIMM</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546350" y="2706370"/>
            <a:ext cx="6459855" cy="3003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15: </a:t>
            </a:r>
            <a:r>
              <a:rPr lang="en-US" sz="1600" b="1"/>
              <a:t>Plotting iMC contention. </a:t>
            </a:r>
            <a:r>
              <a:rPr lang="en-US" sz="1600" i="1"/>
              <a:t>With a fixed number of 6 threads, as the number of DIMMs accessed by each thread grows, the bandwidth drops. For maximal bandwidth, threads should be pinned to DIMMs.</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Since Optane DIMMs are slow, they drain the WPQ slowly, which leads to head-of-line blocking effects. </a:t>
            </a:r>
            <a:r>
              <a:rPr lang="en-US" sz="2000">
                <a:solidFill>
                  <a:srgbClr val="FF0000"/>
                </a:solidFill>
                <a:sym typeface="+mn-ea"/>
              </a:rPr>
              <a:t>Increasing N increases contention for the DIMMs</a:t>
            </a:r>
            <a:r>
              <a:rPr lang="en-US" sz="2000">
                <a:sym typeface="+mn-ea"/>
              </a:rPr>
              <a:t> and the likelihood that any given processor will block waiting for stores ahead of it to complete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Limit the number of concurrent threads accessing a Optane DIMM</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546350" y="2706370"/>
            <a:ext cx="6459855" cy="3003550"/>
          </a:xfrm>
          <a:prstGeom prst="rect">
            <a:avLst/>
          </a:prstGeom>
        </p:spPr>
      </p:pic>
      <p:sp>
        <p:nvSpPr>
          <p:cNvPr id="9" name="Text Box 8"/>
          <p:cNvSpPr txBox="1"/>
          <p:nvPr/>
        </p:nvSpPr>
        <p:spPr>
          <a:xfrm>
            <a:off x="1087120" y="5603240"/>
            <a:ext cx="10266680" cy="583565"/>
          </a:xfrm>
          <a:prstGeom prst="rect">
            <a:avLst/>
          </a:prstGeom>
          <a:noFill/>
        </p:spPr>
        <p:txBody>
          <a:bodyPr wrap="square" rtlCol="0">
            <a:spAutoFit/>
          </a:bodyPr>
          <a:lstStyle/>
          <a:p>
            <a:pPr algn="l"/>
            <a:r>
              <a:rPr lang="en-US" sz="1600"/>
              <a:t>Figure 15: </a:t>
            </a:r>
            <a:r>
              <a:rPr lang="en-US" sz="1600" b="1"/>
              <a:t>Plotting iMC contention. </a:t>
            </a:r>
            <a:r>
              <a:rPr lang="en-US" sz="1600" i="1"/>
              <a:t>With a fixed number of 6 threads, as the number of DIMMs accessed by each thread grows, the bandwidth drops. For maximal bandwidth, threads should be pinned to DIMMs.</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ym typeface="+mn-ea"/>
              </a:rPr>
              <a:t>The workload in spreads accesses across these interleaved DIMMs, and will lead to spikes in </a:t>
            </a:r>
            <a:r>
              <a:rPr lang="en-US" sz="2000">
                <a:solidFill>
                  <a:schemeClr val="tx1"/>
                </a:solidFill>
                <a:sym typeface="+mn-ea"/>
              </a:rPr>
              <a:t>contention for particular DIMMs</a:t>
            </a:r>
            <a:r>
              <a:rPr lang="en-US" sz="2000">
                <a:sym typeface="+mn-ea"/>
              </a:rPr>
              <a:t>. For accesses </a:t>
            </a:r>
            <a:r>
              <a:rPr lang="en-US" sz="2000">
                <a:solidFill>
                  <a:srgbClr val="FF0000"/>
                </a:solidFill>
                <a:sym typeface="+mn-ea"/>
              </a:rPr>
              <a:t>larger than the interleaving size</a:t>
            </a:r>
            <a:r>
              <a:rPr lang="en-US" sz="2000">
                <a:sym typeface="+mn-ea"/>
              </a:rPr>
              <a:t>, each core starts spreading their accesses across multiple DIMMs, evening out the load</a:t>
            </a:r>
          </a:p>
        </p:txBody>
      </p:sp>
      <p:sp>
        <p:nvSpPr>
          <p:cNvPr id="3" name="Rectangle 2"/>
          <p:cNvSpPr/>
          <p:nvPr/>
        </p:nvSpPr>
        <p:spPr>
          <a:xfrm>
            <a:off x="4395470" y="3034030"/>
            <a:ext cx="1505585" cy="9474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53605" y="3034030"/>
            <a:ext cx="1589405" cy="9474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sym typeface="+mn-ea"/>
              </a:rPr>
              <a:t>Best Practices for Optane DIMMs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a:t>Avoid random accesses smaller than 256 B.</a:t>
            </a:r>
          </a:p>
          <a:p>
            <a:pPr marL="514350" indent="-514350">
              <a:buFont typeface="+mj-lt"/>
              <a:buAutoNum type="arabicPeriod"/>
            </a:pPr>
            <a:r>
              <a:rPr lang="en-US" b="1"/>
              <a:t>Use non-temporal stores when possible for large transfers, and control cache evictions.</a:t>
            </a:r>
          </a:p>
          <a:p>
            <a:pPr marL="514350" indent="-514350">
              <a:buFont typeface="+mj-lt"/>
              <a:buAutoNum type="arabicPeriod"/>
            </a:pPr>
            <a:r>
              <a:rPr lang="en-US" b="1"/>
              <a:t>Limit the number of concurrent threads accessing an Optane DIMM.</a:t>
            </a:r>
          </a:p>
          <a:p>
            <a:pPr marL="514350" indent="-514350">
              <a:buFont typeface="+mj-lt"/>
              <a:buAutoNum type="arabicPeriod"/>
            </a:pPr>
            <a:r>
              <a:rPr lang="en-US" b="1">
                <a:solidFill>
                  <a:srgbClr val="FF0000"/>
                </a:solidFill>
              </a:rPr>
              <a:t>Avoid NUMA accesses ( especially read-modify-write sequences).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Avoid mixed or multi-threaded accesses to remote NUMA nodes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746375" y="2499995"/>
            <a:ext cx="6539230" cy="321437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15: </a:t>
            </a:r>
            <a:r>
              <a:rPr lang="en-US" sz="1600" b="1"/>
              <a:t>Memory bandwidth on Optane and Optane-Remote. </a:t>
            </a:r>
            <a:r>
              <a:rPr lang="en-US" sz="1600" i="1"/>
              <a:t>This chart shows bandwidth as we varied the mix of accesses for one and four threads. Pure reads or pure writes perform better on NUMA than mixed workloads, and in- creased thread count generally hurts NUMA performance.</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NUMA effects for Optane are much larger than they are for DRAM, so designers should work even harder to avoid cross-socket memory traffic. </a:t>
            </a:r>
          </a:p>
          <a:p>
            <a:r>
              <a:rPr lang="en-US" sz="2000">
                <a:solidFill>
                  <a:srgbClr val="FF0000"/>
                </a:solidFill>
                <a:sym typeface="+mn-ea"/>
              </a:rPr>
              <a:t>How the bandwidth changes for Optane on both local and remote CPUs by adjusting the read and write ratio?</a:t>
            </a:r>
            <a:endParaRPr lang="en-US" sz="2000">
              <a:solidFill>
                <a:schemeClr val="tx1"/>
              </a:solidFill>
              <a:sym typeface="+mn-ea"/>
            </a:endParaRPr>
          </a:p>
          <a:p>
            <a:endParaRPr lang="en-US" sz="2000">
              <a:solidFill>
                <a:schemeClr val="tx1"/>
              </a:solidFill>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a:sym typeface="+mn-ea"/>
              </a:rPr>
              <a:t>Avoid mixed or multi-threaded accesses to remote NUMA nodes</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pic>
        <p:nvPicPr>
          <p:cNvPr id="5" name="Content Placeholder 4"/>
          <p:cNvPicPr>
            <a:picLocks noGrp="1" noChangeAspect="1"/>
          </p:cNvPicPr>
          <p:nvPr>
            <p:ph idx="1"/>
          </p:nvPr>
        </p:nvPicPr>
        <p:blipFill>
          <a:blip r:embed="rId3"/>
          <a:stretch>
            <a:fillRect/>
          </a:stretch>
        </p:blipFill>
        <p:spPr>
          <a:xfrm>
            <a:off x="2746375" y="2499995"/>
            <a:ext cx="6539230" cy="3214370"/>
          </a:xfrm>
          <a:prstGeom prst="rect">
            <a:avLst/>
          </a:prstGeom>
        </p:spPr>
      </p:pic>
      <p:sp>
        <p:nvSpPr>
          <p:cNvPr id="9" name="Text Box 8"/>
          <p:cNvSpPr txBox="1"/>
          <p:nvPr/>
        </p:nvSpPr>
        <p:spPr>
          <a:xfrm>
            <a:off x="1087120" y="5603240"/>
            <a:ext cx="10266680" cy="829945"/>
          </a:xfrm>
          <a:prstGeom prst="rect">
            <a:avLst/>
          </a:prstGeom>
          <a:noFill/>
        </p:spPr>
        <p:txBody>
          <a:bodyPr wrap="square" rtlCol="0">
            <a:spAutoFit/>
          </a:bodyPr>
          <a:lstStyle/>
          <a:p>
            <a:pPr algn="l"/>
            <a:r>
              <a:rPr lang="en-US" sz="1600"/>
              <a:t>Figure 15: </a:t>
            </a:r>
            <a:r>
              <a:rPr lang="en-US" sz="1600" b="1"/>
              <a:t>Memory bandwidth on Optane and Optane-Remote. </a:t>
            </a:r>
            <a:r>
              <a:rPr lang="en-US" sz="1600" i="1"/>
              <a:t>This chart shows bandwidth as we varied the mix of accesses for one and four threads. Pure reads or pure writes perform better on NUMA than mixed workloads, and in- creased thread count generally hurts NUMA performance.</a:t>
            </a:r>
          </a:p>
        </p:txBody>
      </p:sp>
      <p:sp>
        <p:nvSpPr>
          <p:cNvPr id="7" name="Content Placeholder 6"/>
          <p:cNvSpPr/>
          <p:nvPr/>
        </p:nvSpPr>
        <p:spPr>
          <a:xfrm>
            <a:off x="838200" y="1213837"/>
            <a:ext cx="10515600" cy="496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2000">
                <a:solidFill>
                  <a:schemeClr val="tx1"/>
                </a:solidFill>
                <a:sym typeface="+mn-ea"/>
              </a:rPr>
              <a:t>For multi-threaded accesses, remote performance drops off more quickly as </a:t>
            </a:r>
            <a:r>
              <a:rPr lang="en-US" sz="2000">
                <a:solidFill>
                  <a:srgbClr val="FF0000"/>
                </a:solidFill>
                <a:sym typeface="+mn-ea"/>
              </a:rPr>
              <a:t>store intensity rises</a:t>
            </a:r>
            <a:r>
              <a:rPr lang="en-US" sz="2000">
                <a:solidFill>
                  <a:schemeClr val="tx1"/>
                </a:solidFill>
                <a:sym typeface="+mn-ea"/>
              </a:rPr>
              <a:t>, leading to lower performance relative to the local case.</a:t>
            </a:r>
          </a:p>
        </p:txBody>
      </p:sp>
      <p:sp>
        <p:nvSpPr>
          <p:cNvPr id="3" name="Rectangle 2"/>
          <p:cNvSpPr/>
          <p:nvPr/>
        </p:nvSpPr>
        <p:spPr>
          <a:xfrm rot="840000">
            <a:off x="3771900" y="3284855"/>
            <a:ext cx="4348480" cy="5416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solidFill>
                  <a:schemeClr val="bg1">
                    <a:lumMod val="65000"/>
                  </a:schemeClr>
                </a:solidFill>
              </a:rPr>
              <a:t>Motivation </a:t>
            </a:r>
          </a:p>
          <a:p>
            <a:r>
              <a:rPr lang="en-US" b="1" dirty="0">
                <a:solidFill>
                  <a:schemeClr val="bg1">
                    <a:lumMod val="65000"/>
                  </a:schemeClr>
                </a:solidFill>
              </a:rPr>
              <a:t>Performance Characterization </a:t>
            </a:r>
          </a:p>
          <a:p>
            <a:r>
              <a:rPr lang="en-US" b="1" dirty="0">
                <a:solidFill>
                  <a:schemeClr val="bg1">
                    <a:lumMod val="65000"/>
                  </a:schemeClr>
                </a:solidFill>
              </a:rPr>
              <a:t>Comparison to Emulation </a:t>
            </a:r>
          </a:p>
          <a:p>
            <a:r>
              <a:rPr lang="en-US" b="1" dirty="0">
                <a:solidFill>
                  <a:schemeClr val="bg1">
                    <a:lumMod val="65000"/>
                  </a:schemeClr>
                </a:solidFill>
              </a:rPr>
              <a:t>Best Practices for </a:t>
            </a:r>
            <a:r>
              <a:rPr lang="en-US" b="1" dirty="0" err="1">
                <a:solidFill>
                  <a:schemeClr val="bg1">
                    <a:lumMod val="65000"/>
                  </a:schemeClr>
                </a:solidFill>
              </a:rPr>
              <a:t>Optane</a:t>
            </a:r>
            <a:r>
              <a:rPr lang="en-US" b="1" dirty="0">
                <a:solidFill>
                  <a:schemeClr val="bg1">
                    <a:lumMod val="65000"/>
                  </a:schemeClr>
                </a:solidFill>
              </a:rPr>
              <a:t> DIMM </a:t>
            </a:r>
          </a:p>
          <a:p>
            <a:r>
              <a:rPr lang="en-US" b="1" dirty="0"/>
              <a:t>Case Study </a:t>
            </a:r>
          </a:p>
          <a:p>
            <a:r>
              <a:rPr lang="en-US" b="1" dirty="0">
                <a:solidFill>
                  <a:schemeClr val="bg1">
                    <a:lumMod val="65000"/>
                  </a:schemeClr>
                </a:solidFill>
              </a:rPr>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Operation modes</a:t>
            </a:r>
          </a:p>
        </p:txBody>
      </p:sp>
      <p:grpSp>
        <p:nvGrpSpPr>
          <p:cNvPr id="7" name="Group 6"/>
          <p:cNvGrpSpPr/>
          <p:nvPr/>
        </p:nvGrpSpPr>
        <p:grpSpPr>
          <a:xfrm>
            <a:off x="5276193" y="1736524"/>
            <a:ext cx="6616885" cy="3655283"/>
            <a:chOff x="2738610" y="3332985"/>
            <a:chExt cx="7858760" cy="3409172"/>
          </a:xfrm>
        </p:grpSpPr>
        <p:grpSp>
          <p:nvGrpSpPr>
            <p:cNvPr id="8" name="Group 7"/>
            <p:cNvGrpSpPr/>
            <p:nvPr/>
          </p:nvGrpSpPr>
          <p:grpSpPr>
            <a:xfrm>
              <a:off x="5578365" y="3332985"/>
              <a:ext cx="2575035" cy="2960687"/>
              <a:chOff x="3762703" y="3352484"/>
              <a:chExt cx="2575035" cy="2960687"/>
            </a:xfrm>
          </p:grpSpPr>
          <p:grpSp>
            <p:nvGrpSpPr>
              <p:cNvPr id="64" name="Group 63"/>
              <p:cNvGrpSpPr/>
              <p:nvPr/>
            </p:nvGrpSpPr>
            <p:grpSpPr>
              <a:xfrm>
                <a:off x="3762703" y="3352484"/>
                <a:ext cx="2575035" cy="2960687"/>
                <a:chOff x="4813738" y="3152637"/>
                <a:chExt cx="2743200" cy="3476860"/>
              </a:xfrm>
            </p:grpSpPr>
            <p:grpSp>
              <p:nvGrpSpPr>
                <p:cNvPr id="69" name="Group 68"/>
                <p:cNvGrpSpPr/>
                <p:nvPr/>
              </p:nvGrpSpPr>
              <p:grpSpPr>
                <a:xfrm>
                  <a:off x="4813738" y="3152637"/>
                  <a:ext cx="2743200" cy="3476860"/>
                  <a:chOff x="4824248" y="3345363"/>
                  <a:chExt cx="2249214" cy="3236196"/>
                </a:xfrm>
              </p:grpSpPr>
              <p:sp>
                <p:nvSpPr>
                  <p:cNvPr id="74" name="Rectangle 73"/>
                  <p:cNvSpPr/>
                  <p:nvPr/>
                </p:nvSpPr>
                <p:spPr>
                  <a:xfrm>
                    <a:off x="4824248" y="3345363"/>
                    <a:ext cx="2249214" cy="3236196"/>
                  </a:xfrm>
                  <a:prstGeom prst="rect">
                    <a:avLst/>
                  </a:prstGeom>
                  <a:solidFill>
                    <a:srgbClr val="00D6B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75" name="Group 74"/>
                  <p:cNvGrpSpPr/>
                  <p:nvPr/>
                </p:nvGrpSpPr>
                <p:grpSpPr>
                  <a:xfrm>
                    <a:off x="4945116" y="3563007"/>
                    <a:ext cx="966953" cy="1083579"/>
                    <a:chOff x="4945116" y="3563007"/>
                    <a:chExt cx="966953" cy="1083579"/>
                  </a:xfrm>
                </p:grpSpPr>
                <p:sp>
                  <p:nvSpPr>
                    <p:cNvPr id="84" name="Rectangle 83"/>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945116" y="3867807"/>
                      <a:ext cx="746235" cy="77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p:cNvGrpSpPr/>
                  <p:nvPr/>
                </p:nvGrpSpPr>
                <p:grpSpPr>
                  <a:xfrm>
                    <a:off x="5960675" y="3543000"/>
                    <a:ext cx="966953" cy="1103586"/>
                    <a:chOff x="4945116" y="3563007"/>
                    <a:chExt cx="966953" cy="1103586"/>
                  </a:xfrm>
                </p:grpSpPr>
                <p:sp>
                  <p:nvSpPr>
                    <p:cNvPr id="81" name="Rectangle 80"/>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945116" y="38678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76"/>
                  <p:cNvSpPr/>
                  <p:nvPr/>
                </p:nvSpPr>
                <p:spPr>
                  <a:xfrm>
                    <a:off x="4945116" y="4897821"/>
                    <a:ext cx="1982512" cy="3888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Input Mono" panose="02000509020000090004" pitchFamily="49" charset="0"/>
                      </a:rPr>
                      <a:t>LLC Cache</a:t>
                    </a:r>
                  </a:p>
                </p:txBody>
              </p:sp>
              <p:sp>
                <p:nvSpPr>
                  <p:cNvPr id="78" name="Rectangle 77"/>
                  <p:cNvSpPr/>
                  <p:nvPr/>
                </p:nvSpPr>
                <p:spPr>
                  <a:xfrm>
                    <a:off x="4945116" y="5476094"/>
                    <a:ext cx="1982512" cy="262759"/>
                  </a:xfrm>
                  <a:prstGeom prst="rect">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Input Mono" panose="02000509020000090004" pitchFamily="49" charset="0"/>
                      </a:rPr>
                      <a:t>Mesh Interconnect</a:t>
                    </a:r>
                  </a:p>
                </p:txBody>
              </p:sp>
              <p:sp>
                <p:nvSpPr>
                  <p:cNvPr id="79" name="Rectangle 78"/>
                  <p:cNvSpPr/>
                  <p:nvPr/>
                </p:nvSpPr>
                <p:spPr>
                  <a:xfrm>
                    <a:off x="4945116" y="5938345"/>
                    <a:ext cx="840827"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sp>
                <p:nvSpPr>
                  <p:cNvPr id="80" name="Rectangle 79"/>
                  <p:cNvSpPr/>
                  <p:nvPr/>
                </p:nvSpPr>
                <p:spPr>
                  <a:xfrm>
                    <a:off x="6055268" y="5932077"/>
                    <a:ext cx="872360"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grpSp>
            <p:sp>
              <p:nvSpPr>
                <p:cNvPr id="70" name="TextBox 69"/>
                <p:cNvSpPr txBox="1"/>
                <p:nvPr/>
              </p:nvSpPr>
              <p:spPr>
                <a:xfrm>
                  <a:off x="5055419" y="3791191"/>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71" name="TextBox 70"/>
                <p:cNvSpPr txBox="1"/>
                <p:nvPr/>
              </p:nvSpPr>
              <p:spPr>
                <a:xfrm>
                  <a:off x="6210139" y="3784425"/>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72" name="Rectangle 71"/>
                <p:cNvSpPr/>
                <p:nvPr/>
              </p:nvSpPr>
              <p:spPr>
                <a:xfrm>
                  <a:off x="5059087" y="4227619"/>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sp>
              <p:nvSpPr>
                <p:cNvPr id="73" name="Rectangle 72"/>
                <p:cNvSpPr/>
                <p:nvPr/>
              </p:nvSpPr>
              <p:spPr>
                <a:xfrm>
                  <a:off x="6283260" y="4229423"/>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grpSp>
          <p:cxnSp>
            <p:nvCxnSpPr>
              <p:cNvPr id="65" name="Straight Connector 64"/>
              <p:cNvCxnSpPr/>
              <p:nvPr/>
            </p:nvCxnSpPr>
            <p:spPr>
              <a:xfrm>
                <a:off x="4447052"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5681923"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448228" y="553929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5671413" y="5539298"/>
                <a:ext cx="0" cy="180000"/>
              </a:xfrm>
              <a:prstGeom prst="line">
                <a:avLst/>
              </a:prstGeom>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2738610" y="3332985"/>
              <a:ext cx="2562701" cy="3007509"/>
              <a:chOff x="2738610" y="3332985"/>
              <a:chExt cx="2562701" cy="3007509"/>
            </a:xfrm>
          </p:grpSpPr>
          <p:sp>
            <p:nvSpPr>
              <p:cNvPr id="36" name="Rectangle 35"/>
              <p:cNvSpPr/>
              <p:nvPr/>
            </p:nvSpPr>
            <p:spPr>
              <a:xfrm>
                <a:off x="4249328" y="3634918"/>
                <a:ext cx="913557" cy="206456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38610" y="3332985"/>
                <a:ext cx="2473512" cy="2960687"/>
              </a:xfrm>
              <a:prstGeom prst="rect">
                <a:avLst/>
              </a:prstGeom>
              <a:solidFill>
                <a:srgbClr val="DE7B3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2881263" y="3670075"/>
                <a:ext cx="2239101" cy="1912484"/>
                <a:chOff x="1799499" y="3654734"/>
                <a:chExt cx="2239101" cy="1912484"/>
              </a:xfrm>
            </p:grpSpPr>
            <p:grpSp>
              <p:nvGrpSpPr>
                <p:cNvPr id="55" name="Group 54"/>
                <p:cNvGrpSpPr/>
                <p:nvPr/>
              </p:nvGrpSpPr>
              <p:grpSpPr>
                <a:xfrm>
                  <a:off x="1802334" y="3654734"/>
                  <a:ext cx="2236266" cy="412769"/>
                  <a:chOff x="1802334" y="3654734"/>
                  <a:chExt cx="2236266" cy="412769"/>
                </a:xfrm>
              </p:grpSpPr>
              <p:sp>
                <p:nvSpPr>
                  <p:cNvPr id="62" name="Rectangle 61"/>
                  <p:cNvSpPr/>
                  <p:nvPr/>
                </p:nvSpPr>
                <p:spPr>
                  <a:xfrm>
                    <a:off x="1802334" y="3654734"/>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63" name="Rectangle 62"/>
                  <p:cNvSpPr/>
                  <p:nvPr/>
                </p:nvSpPr>
                <p:spPr>
                  <a:xfrm>
                    <a:off x="3247697" y="3654734"/>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56" name="Group 55"/>
                <p:cNvGrpSpPr/>
                <p:nvPr/>
              </p:nvGrpSpPr>
              <p:grpSpPr>
                <a:xfrm>
                  <a:off x="1799499" y="4404592"/>
                  <a:ext cx="2236266" cy="412769"/>
                  <a:chOff x="1802334" y="3556248"/>
                  <a:chExt cx="2236266" cy="412769"/>
                </a:xfrm>
              </p:grpSpPr>
              <p:sp>
                <p:nvSpPr>
                  <p:cNvPr id="60" name="Rectangle 59"/>
                  <p:cNvSpPr/>
                  <p:nvPr/>
                </p:nvSpPr>
                <p:spPr>
                  <a:xfrm>
                    <a:off x="1802334" y="3556248"/>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61" name="Rectangle 60"/>
                  <p:cNvSpPr/>
                  <p:nvPr/>
                </p:nvSpPr>
                <p:spPr>
                  <a:xfrm>
                    <a:off x="3247697" y="3556248"/>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57" name="Group 56"/>
                <p:cNvGrpSpPr/>
                <p:nvPr/>
              </p:nvGrpSpPr>
              <p:grpSpPr>
                <a:xfrm>
                  <a:off x="1799499" y="5154449"/>
                  <a:ext cx="2236266" cy="412769"/>
                  <a:chOff x="1802334" y="3457762"/>
                  <a:chExt cx="2236266" cy="412769"/>
                </a:xfrm>
              </p:grpSpPr>
              <p:sp>
                <p:nvSpPr>
                  <p:cNvPr id="58" name="Rectangle 57"/>
                  <p:cNvSpPr/>
                  <p:nvPr/>
                </p:nvSpPr>
                <p:spPr>
                  <a:xfrm>
                    <a:off x="1802334" y="3457762"/>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59" name="Rectangle 58"/>
                  <p:cNvSpPr/>
                  <p:nvPr/>
                </p:nvSpPr>
                <p:spPr>
                  <a:xfrm>
                    <a:off x="3247697" y="3457762"/>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endParaRPr lang="en-US" sz="1400" dirty="0">
                      <a:latin typeface="Input Mono" panose="02000509020000090004" pitchFamily="49" charset="0"/>
                    </a:endParaRPr>
                  </a:p>
                </p:txBody>
              </p:sp>
            </p:grpSp>
          </p:grpSp>
          <p:sp>
            <p:nvSpPr>
              <p:cNvPr id="39" name="TextBox 38"/>
              <p:cNvSpPr txBox="1"/>
              <p:nvPr/>
            </p:nvSpPr>
            <p:spPr>
              <a:xfrm>
                <a:off x="2875918" y="3383618"/>
                <a:ext cx="1115555" cy="306823"/>
              </a:xfrm>
              <a:prstGeom prst="rect">
                <a:avLst/>
              </a:prstGeom>
              <a:noFill/>
            </p:spPr>
            <p:txBody>
              <a:bodyPr wrap="none" rtlCol="0">
                <a:spAutoFit/>
              </a:bodyPr>
              <a:lstStyle/>
              <a:p>
                <a:r>
                  <a:rPr lang="en-US" sz="1200" dirty="0">
                    <a:latin typeface="Input Mono" panose="02000509020000090004" pitchFamily="49" charset="0"/>
                  </a:rPr>
                  <a:t>Far Mem</a:t>
                </a:r>
              </a:p>
            </p:txBody>
          </p:sp>
          <p:sp>
            <p:nvSpPr>
              <p:cNvPr id="40" name="TextBox 39"/>
              <p:cNvSpPr txBox="1"/>
              <p:nvPr/>
            </p:nvSpPr>
            <p:spPr>
              <a:xfrm>
                <a:off x="4021380" y="3371379"/>
                <a:ext cx="1241059" cy="306823"/>
              </a:xfrm>
              <a:prstGeom prst="rect">
                <a:avLst/>
              </a:prstGeom>
              <a:noFill/>
            </p:spPr>
            <p:txBody>
              <a:bodyPr wrap="none" rtlCol="0">
                <a:spAutoFit/>
              </a:bodyPr>
              <a:lstStyle/>
              <a:p>
                <a:r>
                  <a:rPr lang="en-US" sz="1200" dirty="0">
                    <a:latin typeface="Input Mono" panose="02000509020000090004" pitchFamily="49" charset="0"/>
                  </a:rPr>
                  <a:t>Near Mem</a:t>
                </a:r>
              </a:p>
            </p:txBody>
          </p:sp>
          <p:sp>
            <p:nvSpPr>
              <p:cNvPr id="41" name="TextBox 40"/>
              <p:cNvSpPr txBox="1"/>
              <p:nvPr/>
            </p:nvSpPr>
            <p:spPr>
              <a:xfrm>
                <a:off x="2762287" y="5863215"/>
                <a:ext cx="2426155" cy="477279"/>
              </a:xfrm>
              <a:prstGeom prst="rect">
                <a:avLst/>
              </a:prstGeom>
              <a:noFill/>
            </p:spPr>
            <p:txBody>
              <a:bodyPr wrap="none" rtlCol="0">
                <a:spAutoFit/>
              </a:bodyPr>
              <a:lstStyle/>
              <a:p>
                <a:r>
                  <a:rPr lang="en-US" sz="1100" dirty="0">
                    <a:latin typeface="Input Mono" panose="02000509020000090004" pitchFamily="49" charset="0"/>
                  </a:rPr>
                  <a:t>Direct-Mapped Cache</a:t>
                </a:r>
              </a:p>
              <a:p>
                <a:r>
                  <a:rPr lang="en-US" sz="1100" dirty="0">
                    <a:latin typeface="Input Mono" panose="02000509020000090004" pitchFamily="49" charset="0"/>
                  </a:rPr>
                  <a:t>       (4KB Block)</a:t>
                </a:r>
              </a:p>
            </p:txBody>
          </p:sp>
          <p:grpSp>
            <p:nvGrpSpPr>
              <p:cNvPr id="42" name="Group 41"/>
              <p:cNvGrpSpPr/>
              <p:nvPr/>
            </p:nvGrpSpPr>
            <p:grpSpPr>
              <a:xfrm>
                <a:off x="3528937" y="4082843"/>
                <a:ext cx="1769490" cy="252000"/>
                <a:chOff x="2470020" y="4082843"/>
                <a:chExt cx="1769490" cy="252000"/>
              </a:xfrm>
            </p:grpSpPr>
            <p:cxnSp>
              <p:nvCxnSpPr>
                <p:cNvPr id="53" name="Straight Connector 52"/>
                <p:cNvCxnSpPr/>
                <p:nvPr/>
              </p:nvCxnSpPr>
              <p:spPr>
                <a:xfrm>
                  <a:off x="2483039" y="4082843"/>
                  <a:ext cx="0" cy="25200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2470020" y="4318659"/>
                  <a:ext cx="1769490" cy="0"/>
                </a:xfrm>
                <a:prstGeom prst="line">
                  <a:avLst/>
                </a:prstGeom>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a:off x="3526102" y="4832701"/>
                <a:ext cx="1772325" cy="216000"/>
                <a:chOff x="2470020" y="4102659"/>
                <a:chExt cx="1772325" cy="216000"/>
              </a:xfrm>
            </p:grpSpPr>
            <p:cxnSp>
              <p:nvCxnSpPr>
                <p:cNvPr id="51" name="Straight Connector 50"/>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470020" y="4318659"/>
                  <a:ext cx="1772325" cy="0"/>
                </a:xfrm>
                <a:prstGeom prst="line">
                  <a:avLst/>
                </a:prstGeom>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3528730" y="5573177"/>
                <a:ext cx="1769697" cy="216000"/>
                <a:chOff x="2470020" y="4102659"/>
                <a:chExt cx="1769697" cy="216000"/>
              </a:xfrm>
            </p:grpSpPr>
            <p:cxnSp>
              <p:nvCxnSpPr>
                <p:cNvPr id="49" name="Straight Connector 48"/>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470020" y="4318659"/>
                  <a:ext cx="1769697" cy="0"/>
                </a:xfrm>
                <a:prstGeom prst="line">
                  <a:avLst/>
                </a:prstGeom>
              </p:spPr>
              <p:style>
                <a:lnRef idx="1">
                  <a:schemeClr val="dk1"/>
                </a:lnRef>
                <a:fillRef idx="0">
                  <a:schemeClr val="dk1"/>
                </a:fillRef>
                <a:effectRef idx="0">
                  <a:schemeClr val="dk1"/>
                </a:effectRef>
                <a:fontRef idx="minor">
                  <a:schemeClr val="tx1"/>
                </a:fontRef>
              </p:style>
            </p:cxnSp>
          </p:grpSp>
          <p:cxnSp>
            <p:nvCxnSpPr>
              <p:cNvPr id="45" name="Straight Connector 44"/>
              <p:cNvCxnSpPr>
                <a:stCxn id="63" idx="3"/>
              </p:cNvCxnSpPr>
              <p:nvPr/>
            </p:nvCxnSpPr>
            <p:spPr>
              <a:xfrm>
                <a:off x="5120364" y="3876460"/>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5120413" y="4626317"/>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5117529" y="5419516"/>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5298427" y="3877177"/>
                <a:ext cx="0" cy="2030865"/>
              </a:xfrm>
              <a:prstGeom prst="line">
                <a:avLst/>
              </a:prstGeom>
            </p:spPr>
            <p:style>
              <a:lnRef idx="3">
                <a:schemeClr val="dk1"/>
              </a:lnRef>
              <a:fillRef idx="0">
                <a:schemeClr val="dk1"/>
              </a:fillRef>
              <a:effectRef idx="2">
                <a:schemeClr val="dk1"/>
              </a:effectRef>
              <a:fontRef idx="minor">
                <a:schemeClr val="tx1"/>
              </a:fontRef>
            </p:style>
          </p:cxnSp>
        </p:grpSp>
        <p:cxnSp>
          <p:nvCxnSpPr>
            <p:cNvPr id="10" name="Straight Connector 9"/>
            <p:cNvCxnSpPr>
              <a:stCxn id="79" idx="1"/>
            </p:cNvCxnSpPr>
            <p:nvPr/>
          </p:nvCxnSpPr>
          <p:spPr>
            <a:xfrm flipH="1">
              <a:off x="5298427" y="5896427"/>
              <a:ext cx="418315"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090621" y="6403603"/>
              <a:ext cx="1769488" cy="338554"/>
            </a:xfrm>
            <a:prstGeom prst="rect">
              <a:avLst/>
            </a:prstGeom>
            <a:noFill/>
          </p:spPr>
          <p:txBody>
            <a:bodyPr wrap="square" rtlCol="0">
              <a:spAutoFit/>
            </a:bodyPr>
            <a:lstStyle/>
            <a:p>
              <a:r>
                <a:rPr lang="en-US" sz="1400" dirty="0">
                  <a:latin typeface="Input" panose="02000509020000090004" pitchFamily="49" charset="0"/>
                </a:rPr>
                <a:t>Memory Mode</a:t>
              </a:r>
            </a:p>
          </p:txBody>
        </p:sp>
        <p:cxnSp>
          <p:nvCxnSpPr>
            <p:cNvPr id="12" name="Straight Connector 11"/>
            <p:cNvCxnSpPr/>
            <p:nvPr/>
          </p:nvCxnSpPr>
          <p:spPr>
            <a:xfrm>
              <a:off x="4061447" y="3896276"/>
              <a:ext cx="1808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53443" y="3332985"/>
              <a:ext cx="2176963" cy="1628592"/>
            </a:xfrm>
            <a:prstGeom prst="rect">
              <a:avLst/>
            </a:prstGeom>
            <a:solidFill>
              <a:srgbClr val="00A6D5">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820726" y="377869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5" name="Rectangle 14"/>
            <p:cNvSpPr/>
            <p:nvPr/>
          </p:nvSpPr>
          <p:spPr>
            <a:xfrm>
              <a:off x="8820726" y="417941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6" name="Rectangle 15"/>
            <p:cNvSpPr/>
            <p:nvPr/>
          </p:nvSpPr>
          <p:spPr>
            <a:xfrm>
              <a:off x="8820726" y="4577706"/>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cxnSp>
          <p:nvCxnSpPr>
            <p:cNvPr id="17" name="Straight Connector 16"/>
            <p:cNvCxnSpPr>
              <a:stCxn id="14" idx="1"/>
            </p:cNvCxnSpPr>
            <p:nvPr/>
          </p:nvCxnSpPr>
          <p:spPr>
            <a:xfrm flipH="1">
              <a:off x="8728364" y="390392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728364" y="471379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728364" y="431381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28364" y="3896276"/>
              <a:ext cx="0" cy="199441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80" idx="3"/>
            </p:cNvCxnSpPr>
            <p:nvPr/>
          </p:nvCxnSpPr>
          <p:spPr>
            <a:xfrm flipV="1">
              <a:off x="7986440" y="5890692"/>
              <a:ext cx="741924" cy="1"/>
            </a:xfrm>
            <a:prstGeom prst="line">
              <a:avLst/>
            </a:prstGeom>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a:off x="8922326" y="5017910"/>
              <a:ext cx="831274" cy="1110533"/>
              <a:chOff x="9125526" y="5008136"/>
              <a:chExt cx="831274" cy="1110533"/>
            </a:xfrm>
          </p:grpSpPr>
          <p:sp>
            <p:nvSpPr>
              <p:cNvPr id="28" name="Rectangle 27"/>
              <p:cNvSpPr/>
              <p:nvPr/>
            </p:nvSpPr>
            <p:spPr>
              <a:xfrm>
                <a:off x="9221311" y="5008136"/>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29" name="Straight Connector 28"/>
              <p:cNvCxnSpPr/>
              <p:nvPr/>
            </p:nvCxnSpPr>
            <p:spPr>
              <a:xfrm flipH="1">
                <a:off x="9125526" y="5145228"/>
                <a:ext cx="92362" cy="0"/>
              </a:xfrm>
              <a:prstGeom prst="line">
                <a:avLst/>
              </a:prstGeom>
            </p:spPr>
            <p:style>
              <a:lnRef idx="3">
                <a:schemeClr val="dk1"/>
              </a:lnRef>
              <a:fillRef idx="0">
                <a:schemeClr val="dk1"/>
              </a:fillRef>
              <a:effectRef idx="2">
                <a:schemeClr val="dk1"/>
              </a:effectRef>
              <a:fontRef idx="minor">
                <a:schemeClr val="tx1"/>
              </a:fontRef>
            </p:style>
          </p:cxnSp>
          <p:grpSp>
            <p:nvGrpSpPr>
              <p:cNvPr id="30" name="Group 29"/>
              <p:cNvGrpSpPr/>
              <p:nvPr/>
            </p:nvGrpSpPr>
            <p:grpSpPr>
              <a:xfrm>
                <a:off x="9125526" y="5425299"/>
                <a:ext cx="831274" cy="274184"/>
                <a:chOff x="9125526" y="5563262"/>
                <a:chExt cx="831274" cy="274184"/>
              </a:xfrm>
            </p:grpSpPr>
            <p:sp>
              <p:nvSpPr>
                <p:cNvPr id="34" name="Rectangle 33"/>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35" name="Straight Connector 34"/>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a:off x="9125526" y="5844485"/>
                <a:ext cx="831274" cy="274184"/>
                <a:chOff x="9125526" y="5563262"/>
                <a:chExt cx="831274" cy="274184"/>
              </a:xfrm>
            </p:grpSpPr>
            <p:sp>
              <p:nvSpPr>
                <p:cNvPr id="32" name="Rectangle 31"/>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33" name="Straight Connector 32"/>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3" name="Straight Connector 22"/>
            <p:cNvCxnSpPr/>
            <p:nvPr/>
          </p:nvCxnSpPr>
          <p:spPr>
            <a:xfrm>
              <a:off x="8922326" y="5155002"/>
              <a:ext cx="0" cy="855645"/>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8737599" y="5591295"/>
              <a:ext cx="193962"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8737599" y="5591461"/>
              <a:ext cx="0" cy="316581"/>
            </a:xfrm>
            <a:prstGeom prst="line">
              <a:avLst/>
            </a:prstGeom>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8355161" y="3632525"/>
              <a:ext cx="369332" cy="1300198"/>
            </a:xfrm>
            <a:prstGeom prst="rect">
              <a:avLst/>
            </a:prstGeom>
            <a:noFill/>
          </p:spPr>
          <p:txBody>
            <a:bodyPr vert="vert270" wrap="square" rtlCol="0">
              <a:spAutoFit/>
            </a:bodyPr>
            <a:lstStyle/>
            <a:p>
              <a:r>
                <a:rPr lang="en-US" sz="1200" dirty="0">
                  <a:latin typeface="Input" panose="02000509020000090004" pitchFamily="49" charset="0"/>
                </a:rPr>
                <a:t>Interleaved</a:t>
              </a:r>
            </a:p>
          </p:txBody>
        </p:sp>
        <p:sp>
          <p:nvSpPr>
            <p:cNvPr id="27" name="TextBox 26"/>
            <p:cNvSpPr txBox="1"/>
            <p:nvPr/>
          </p:nvSpPr>
          <p:spPr>
            <a:xfrm>
              <a:off x="8430454" y="3385986"/>
              <a:ext cx="2166916" cy="340914"/>
            </a:xfrm>
            <a:prstGeom prst="rect">
              <a:avLst/>
            </a:prstGeom>
            <a:noFill/>
          </p:spPr>
          <p:txBody>
            <a:bodyPr wrap="none" rtlCol="0">
              <a:spAutoFit/>
            </a:bodyPr>
            <a:lstStyle/>
            <a:p>
              <a:r>
                <a:rPr lang="en-US" sz="1400" dirty="0">
                  <a:latin typeface="Input" panose="02000509020000090004" pitchFamily="49" charset="0"/>
                </a:rPr>
                <a:t>AppDirect Mode</a:t>
              </a:r>
            </a:p>
          </p:txBody>
        </p:sp>
      </p:grpSp>
      <p:sp>
        <p:nvSpPr>
          <p:cNvPr id="87" name="Rectangle 86"/>
          <p:cNvSpPr/>
          <p:nvPr/>
        </p:nvSpPr>
        <p:spPr>
          <a:xfrm>
            <a:off x="5150069" y="1576553"/>
            <a:ext cx="4780803" cy="34522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843510" y="1253423"/>
            <a:ext cx="3643433" cy="1976888"/>
          </a:xfrm>
          <a:prstGeom prst="rect">
            <a:avLst/>
          </a:prstGeom>
          <a:noFill/>
          <a:ln>
            <a:noFill/>
          </a:ln>
        </p:spPr>
        <p:txBody>
          <a:bodyPr wrap="none" rtlCol="0">
            <a:spAutoFit/>
          </a:bodyPr>
          <a:lstStyle/>
          <a:p>
            <a:pPr marL="285750" indent="-285750">
              <a:lnSpc>
                <a:spcPct val="150000"/>
              </a:lnSpc>
              <a:buFont typeface="Arial" panose="020B0604020202090204" pitchFamily="34" charset="0"/>
              <a:buChar char="•"/>
            </a:pPr>
            <a:r>
              <a:rPr lang="en-US" sz="2400" dirty="0">
                <a:latin typeface="+mn-ea"/>
              </a:rPr>
              <a:t>Memory Mode</a:t>
            </a:r>
          </a:p>
          <a:p>
            <a:pPr marL="742950" lvl="1" indent="-285750">
              <a:lnSpc>
                <a:spcPct val="150000"/>
              </a:lnSpc>
              <a:buFont typeface="Arial" panose="020B0604020202090204" pitchFamily="34" charset="0"/>
              <a:buChar char="•"/>
            </a:pPr>
            <a:r>
              <a:rPr lang="en-US" sz="2000" dirty="0">
                <a:latin typeface="+mn-ea"/>
              </a:rPr>
              <a:t>Expand Main Memory</a:t>
            </a:r>
          </a:p>
          <a:p>
            <a:pPr marL="742950" lvl="1" indent="-285750">
              <a:lnSpc>
                <a:spcPct val="150000"/>
              </a:lnSpc>
              <a:buFont typeface="Arial" panose="020B0604020202090204" pitchFamily="34" charset="0"/>
              <a:buChar char="•"/>
            </a:pPr>
            <a:r>
              <a:rPr lang="en-US" sz="2000" dirty="0">
                <a:solidFill>
                  <a:srgbClr val="0070C0"/>
                </a:solidFill>
                <a:latin typeface="+mn-ea"/>
              </a:rPr>
              <a:t>Volatil</a:t>
            </a:r>
            <a:r>
              <a:rPr lang="en-US" dirty="0">
                <a:solidFill>
                  <a:srgbClr val="0070C0"/>
                </a:solidFill>
                <a:latin typeface="+mn-ea"/>
              </a:rPr>
              <a:t>e</a:t>
            </a:r>
          </a:p>
          <a:p>
            <a:pPr marL="742950" lvl="1" indent="-285750">
              <a:lnSpc>
                <a:spcPct val="150000"/>
              </a:lnSpc>
              <a:buFont typeface="Arial" panose="020B0604020202090204" pitchFamily="34" charset="0"/>
              <a:buChar char="•"/>
            </a:pPr>
            <a:r>
              <a:rPr lang="en-US" sz="2000" dirty="0">
                <a:latin typeface="+mn-ea"/>
              </a:rPr>
              <a:t>DRAM as cache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The NOVA ﬁlesystem</a:t>
            </a:r>
          </a:p>
        </p:txBody>
      </p:sp>
      <p:sp>
        <p:nvSpPr>
          <p:cNvPr id="7" name="Content Placeholder 2"/>
          <p:cNvSpPr>
            <a:spLocks noGrp="1"/>
          </p:cNvSpPr>
          <p:nvPr>
            <p:ph idx="1"/>
          </p:nvPr>
        </p:nvSpPr>
        <p:spPr>
          <a:xfrm>
            <a:off x="838200" y="1213837"/>
            <a:ext cx="10515600" cy="4963126"/>
          </a:xfrm>
        </p:spPr>
        <p:txBody>
          <a:bodyPr/>
          <a:lstStyle/>
          <a:p>
            <a:pPr>
              <a:lnSpc>
                <a:spcPct val="150000"/>
              </a:lnSpc>
            </a:pPr>
            <a:r>
              <a:rPr lang="en-US" sz="2400" dirty="0">
                <a:latin typeface="+mn-ea"/>
              </a:rPr>
              <a:t>Long structured, NVMM file system</a:t>
            </a:r>
          </a:p>
          <a:p>
            <a:pPr>
              <a:lnSpc>
                <a:spcPct val="150000"/>
              </a:lnSpc>
            </a:pPr>
            <a:r>
              <a:rPr lang="en-US" sz="2400" dirty="0">
                <a:latin typeface="+mn-ea"/>
              </a:rPr>
              <a:t>Not optimized for Optane</a:t>
            </a:r>
          </a:p>
          <a:p>
            <a:pPr lvl="1">
              <a:lnSpc>
                <a:spcPct val="150000"/>
              </a:lnSpc>
            </a:pPr>
            <a:r>
              <a:rPr lang="en-US" sz="2000" dirty="0">
                <a:latin typeface="+mn-ea"/>
              </a:rPr>
              <a:t>Use small log size – 40-60B</a:t>
            </a:r>
          </a:p>
          <a:p>
            <a:pPr lvl="1">
              <a:lnSpc>
                <a:spcPct val="150000"/>
              </a:lnSpc>
            </a:pPr>
            <a:r>
              <a:rPr lang="en-US" sz="2000" dirty="0">
                <a:latin typeface="+mn-ea"/>
              </a:rPr>
              <a:t>Use copy-on-write to 4KB pages</a:t>
            </a:r>
          </a:p>
          <a:p>
            <a:pPr lvl="1">
              <a:lnSpc>
                <a:spcPct val="150000"/>
              </a:lnSpc>
            </a:pPr>
            <a:r>
              <a:rPr lang="en-US" sz="2000" dirty="0">
                <a:latin typeface="+mn-ea"/>
              </a:rPr>
              <a:t>Does not limit number of writers</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The NOVA ﬁlesystem</a:t>
            </a:r>
          </a:p>
        </p:txBody>
      </p:sp>
      <p:sp>
        <p:nvSpPr>
          <p:cNvPr id="7" name="Rectangle 6"/>
          <p:cNvSpPr/>
          <p:nvPr/>
        </p:nvSpPr>
        <p:spPr>
          <a:xfrm>
            <a:off x="838200" y="1263013"/>
            <a:ext cx="6096000" cy="1606658"/>
          </a:xfrm>
          <a:prstGeom prst="rect">
            <a:avLst/>
          </a:prstGeom>
        </p:spPr>
        <p:txBody>
          <a:bodyPr>
            <a:spAutoFit/>
          </a:bodyPr>
          <a:lstStyle/>
          <a:p>
            <a:r>
              <a:rPr lang="en-US" sz="2400" dirty="0">
                <a:latin typeface="+mn-ea"/>
              </a:rPr>
              <a:t>Optimize NOVA by ……</a:t>
            </a:r>
          </a:p>
          <a:p>
            <a:endParaRPr lang="en-US" dirty="0">
              <a:latin typeface="+mn-ea"/>
            </a:endParaRPr>
          </a:p>
          <a:p>
            <a:pPr marL="742950" lvl="1" indent="-285750">
              <a:lnSpc>
                <a:spcPct val="150000"/>
              </a:lnSpc>
              <a:buFont typeface="Arial" panose="020B0604020202090204" pitchFamily="34" charset="0"/>
              <a:buChar char="•"/>
            </a:pPr>
            <a:r>
              <a:rPr lang="en-US" sz="2000" dirty="0">
                <a:latin typeface="+mn-ea"/>
              </a:rPr>
              <a:t>Increasing size of log entries</a:t>
            </a:r>
          </a:p>
          <a:p>
            <a:pPr marL="742950" lvl="1" indent="-285750">
              <a:lnSpc>
                <a:spcPct val="150000"/>
              </a:lnSpc>
              <a:buFont typeface="Arial" panose="020B0604020202090204" pitchFamily="34" charset="0"/>
              <a:buChar char="•"/>
            </a:pPr>
            <a:r>
              <a:rPr lang="en-US" sz="2000" dirty="0">
                <a:latin typeface="+mn-ea"/>
              </a:rPr>
              <a:t>Avoiding copy-on-write operations</a:t>
            </a:r>
          </a:p>
        </p:txBody>
      </p:sp>
      <p:pic>
        <p:nvPicPr>
          <p:cNvPr id="8" name="Picture 7"/>
          <p:cNvPicPr>
            <a:picLocks noChangeAspect="1"/>
          </p:cNvPicPr>
          <p:nvPr/>
        </p:nvPicPr>
        <p:blipFill>
          <a:blip r:embed="rId2"/>
          <a:stretch>
            <a:fillRect/>
          </a:stretch>
        </p:blipFill>
        <p:spPr>
          <a:xfrm>
            <a:off x="838200" y="3055372"/>
            <a:ext cx="5867400" cy="21463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The NOVA ﬁlesystem</a:t>
            </a:r>
          </a:p>
        </p:txBody>
      </p:sp>
      <p:sp>
        <p:nvSpPr>
          <p:cNvPr id="7" name="Rectangle 6"/>
          <p:cNvSpPr/>
          <p:nvPr/>
        </p:nvSpPr>
        <p:spPr>
          <a:xfrm>
            <a:off x="838200" y="1263013"/>
            <a:ext cx="6096000" cy="1614288"/>
          </a:xfrm>
          <a:prstGeom prst="rect">
            <a:avLst/>
          </a:prstGeom>
        </p:spPr>
        <p:txBody>
          <a:bodyPr>
            <a:spAutoFit/>
          </a:bodyPr>
          <a:lstStyle/>
          <a:p>
            <a:r>
              <a:rPr lang="en-US" sz="2400" dirty="0">
                <a:latin typeface="+mn-ea"/>
              </a:rPr>
              <a:t>Optimize NOVA by ……</a:t>
            </a:r>
          </a:p>
          <a:p>
            <a:endParaRPr lang="en-US" dirty="0">
              <a:latin typeface="+mn-ea"/>
            </a:endParaRPr>
          </a:p>
          <a:p>
            <a:pPr marL="742950" lvl="1" indent="-285750">
              <a:lnSpc>
                <a:spcPct val="150000"/>
              </a:lnSpc>
              <a:buFont typeface="Arial" panose="020B0604020202090204" pitchFamily="34" charset="0"/>
              <a:buChar char="•"/>
            </a:pPr>
            <a:r>
              <a:rPr lang="en-US" sz="2000" dirty="0">
                <a:latin typeface="+mn-ea"/>
              </a:rPr>
              <a:t>Increasing size of log entries</a:t>
            </a:r>
          </a:p>
          <a:p>
            <a:pPr marL="742950" lvl="1" indent="-285750">
              <a:lnSpc>
                <a:spcPct val="150000"/>
              </a:lnSpc>
              <a:buFont typeface="Arial" panose="020B0604020202090204" pitchFamily="34" charset="0"/>
              <a:buChar char="•"/>
            </a:pPr>
            <a:r>
              <a:rPr lang="en-US" sz="2000" dirty="0">
                <a:latin typeface="+mn-ea"/>
              </a:rPr>
              <a:t>Avoiding copy-on-write operations</a:t>
            </a:r>
          </a:p>
        </p:txBody>
      </p:sp>
      <p:pic>
        <p:nvPicPr>
          <p:cNvPr id="8" name="Picture 7"/>
          <p:cNvPicPr>
            <a:picLocks noChangeAspect="1"/>
          </p:cNvPicPr>
          <p:nvPr/>
        </p:nvPicPr>
        <p:blipFill>
          <a:blip r:embed="rId2"/>
          <a:stretch>
            <a:fillRect/>
          </a:stretch>
        </p:blipFill>
        <p:spPr>
          <a:xfrm>
            <a:off x="957811" y="2877301"/>
            <a:ext cx="5477204" cy="307055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Rectangle 5"/>
          <p:cNvSpPr/>
          <p:nvPr/>
        </p:nvSpPr>
        <p:spPr>
          <a:xfrm>
            <a:off x="838200" y="1263013"/>
            <a:ext cx="6096000" cy="1614288"/>
          </a:xfrm>
          <a:prstGeom prst="rect">
            <a:avLst/>
          </a:prstGeom>
        </p:spPr>
        <p:txBody>
          <a:bodyPr>
            <a:spAutoFit/>
          </a:bodyPr>
          <a:lstStyle/>
          <a:p>
            <a:r>
              <a:rPr lang="en-US" sz="2400" dirty="0">
                <a:latin typeface="+mn-ea"/>
              </a:rPr>
              <a:t>Optimize NOVA by ……</a:t>
            </a:r>
          </a:p>
          <a:p>
            <a:endParaRPr lang="en-US" dirty="0">
              <a:latin typeface="+mn-ea"/>
            </a:endParaRPr>
          </a:p>
          <a:p>
            <a:pPr marL="742950" lvl="1" indent="-285750">
              <a:lnSpc>
                <a:spcPct val="150000"/>
              </a:lnSpc>
              <a:buFont typeface="Arial" panose="020B0604020202090204" pitchFamily="34" charset="0"/>
              <a:buChar char="•"/>
            </a:pPr>
            <a:r>
              <a:rPr lang="en-US" sz="2000" dirty="0">
                <a:solidFill>
                  <a:schemeClr val="bg1">
                    <a:lumMod val="85000"/>
                  </a:schemeClr>
                </a:solidFill>
                <a:latin typeface="+mj-ea"/>
                <a:ea typeface="+mj-ea"/>
              </a:rPr>
              <a:t>Increasing size of log entries</a:t>
            </a:r>
          </a:p>
          <a:p>
            <a:pPr marL="742950" lvl="1" indent="-285750">
              <a:lnSpc>
                <a:spcPct val="150000"/>
              </a:lnSpc>
              <a:buFont typeface="Arial" panose="020B0604020202090204" pitchFamily="34" charset="0"/>
              <a:buChar char="•"/>
            </a:pPr>
            <a:r>
              <a:rPr lang="en-US" sz="2000" dirty="0">
                <a:solidFill>
                  <a:schemeClr val="bg1">
                    <a:lumMod val="85000"/>
                  </a:schemeClr>
                </a:solidFill>
                <a:latin typeface="+mj-ea"/>
                <a:ea typeface="+mj-ea"/>
              </a:rPr>
              <a:t>Avoiding copy-on-write operations</a:t>
            </a:r>
          </a:p>
        </p:txBody>
      </p:sp>
      <p:pic>
        <p:nvPicPr>
          <p:cNvPr id="7" name="Picture 6"/>
          <p:cNvPicPr>
            <a:picLocks noChangeAspect="1"/>
          </p:cNvPicPr>
          <p:nvPr/>
        </p:nvPicPr>
        <p:blipFill>
          <a:blip r:embed="rId2">
            <a:alphaModFix amt="20000"/>
          </a:blip>
          <a:stretch>
            <a:fillRect/>
          </a:stretch>
        </p:blipFill>
        <p:spPr>
          <a:xfrm>
            <a:off x="731668" y="2632141"/>
            <a:ext cx="5477204" cy="3070554"/>
          </a:xfrm>
          <a:prstGeom prst="rect">
            <a:avLst/>
          </a:prstGeom>
        </p:spPr>
      </p:pic>
      <p:sp>
        <p:nvSpPr>
          <p:cNvPr id="8" name="Rectangle 7"/>
          <p:cNvSpPr/>
          <p:nvPr/>
        </p:nvSpPr>
        <p:spPr>
          <a:xfrm>
            <a:off x="5874058" y="1747344"/>
            <a:ext cx="6096000" cy="506292"/>
          </a:xfrm>
          <a:prstGeom prst="rect">
            <a:avLst/>
          </a:prstGeom>
        </p:spPr>
        <p:txBody>
          <a:bodyPr>
            <a:spAutoFit/>
          </a:bodyPr>
          <a:lstStyle/>
          <a:p>
            <a:pPr marL="742950" lvl="1" indent="-285750">
              <a:lnSpc>
                <a:spcPct val="150000"/>
              </a:lnSpc>
              <a:buFont typeface="Arial" panose="020B0604020202090204" pitchFamily="34" charset="0"/>
              <a:buChar char="•"/>
            </a:pPr>
            <a:r>
              <a:rPr lang="en-US" sz="2000" dirty="0">
                <a:latin typeface="+mj-ea"/>
                <a:ea typeface="+mj-ea"/>
              </a:rPr>
              <a:t>pin writer threads to </a:t>
            </a:r>
            <a:r>
              <a:rPr lang="en-US" sz="2000" dirty="0" err="1">
                <a:latin typeface="+mj-ea"/>
                <a:ea typeface="+mj-ea"/>
              </a:rPr>
              <a:t>noninterleaved</a:t>
            </a:r>
            <a:r>
              <a:rPr lang="en-US" sz="2000" dirty="0">
                <a:latin typeface="+mj-ea"/>
                <a:ea typeface="+mj-ea"/>
              </a:rPr>
              <a:t> </a:t>
            </a:r>
            <a:r>
              <a:rPr lang="en-US" sz="2000" dirty="0" err="1">
                <a:latin typeface="+mj-ea"/>
                <a:ea typeface="+mj-ea"/>
              </a:rPr>
              <a:t>Optane</a:t>
            </a:r>
            <a:endParaRPr lang="en-US" sz="2000" dirty="0">
              <a:latin typeface="+mj-ea"/>
              <a:ea typeface="+mj-ea"/>
            </a:endParaRPr>
          </a:p>
        </p:txBody>
      </p:sp>
      <p:pic>
        <p:nvPicPr>
          <p:cNvPr id="9" name="Picture 8"/>
          <p:cNvPicPr>
            <a:picLocks noChangeAspect="1"/>
          </p:cNvPicPr>
          <p:nvPr/>
        </p:nvPicPr>
        <p:blipFill>
          <a:blip r:embed="rId3"/>
          <a:stretch>
            <a:fillRect/>
          </a:stretch>
        </p:blipFill>
        <p:spPr>
          <a:xfrm>
            <a:off x="6208872" y="2876284"/>
            <a:ext cx="5867400" cy="2857500"/>
          </a:xfrm>
          <a:prstGeom prst="rect">
            <a:avLst/>
          </a:prstGeom>
        </p:spPr>
      </p:pic>
      <p:sp>
        <p:nvSpPr>
          <p:cNvPr id="10" name="Title 1"/>
          <p:cNvSpPr>
            <a:spLocks noGrp="1"/>
          </p:cNvSpPr>
          <p:nvPr>
            <p:ph type="title"/>
          </p:nvPr>
        </p:nvSpPr>
        <p:spPr>
          <a:xfrm>
            <a:off x="838200" y="388797"/>
            <a:ext cx="10515600" cy="688515"/>
          </a:xfrm>
        </p:spPr>
        <p:txBody>
          <a:bodyPr>
            <a:normAutofit fontScale="90000"/>
          </a:bodyPr>
          <a:lstStyle/>
          <a:p>
            <a:r>
              <a:rPr lang="en-US" dirty="0"/>
              <a:t>The NOVA ﬁlesystem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Today’s agenda</a:t>
            </a:r>
            <a:endParaRPr lang="zh-CN" altLang="en-US" sz="3600" dirty="0"/>
          </a:p>
        </p:txBody>
      </p:sp>
      <p:sp>
        <p:nvSpPr>
          <p:cNvPr id="6" name="内容占位符 5"/>
          <p:cNvSpPr>
            <a:spLocks noGrp="1"/>
          </p:cNvSpPr>
          <p:nvPr>
            <p:ph idx="1"/>
          </p:nvPr>
        </p:nvSpPr>
        <p:spPr/>
        <p:txBody>
          <a:bodyPr/>
          <a:lstStyle/>
          <a:p>
            <a:r>
              <a:rPr lang="en-US" b="1" dirty="0">
                <a:solidFill>
                  <a:schemeClr val="bg1">
                    <a:lumMod val="65000"/>
                  </a:schemeClr>
                </a:solidFill>
              </a:rPr>
              <a:t>Motivation </a:t>
            </a:r>
          </a:p>
          <a:p>
            <a:r>
              <a:rPr lang="en-US" b="1" dirty="0">
                <a:solidFill>
                  <a:schemeClr val="bg1">
                    <a:lumMod val="65000"/>
                  </a:schemeClr>
                </a:solidFill>
              </a:rPr>
              <a:t>Performance Characterization </a:t>
            </a:r>
          </a:p>
          <a:p>
            <a:r>
              <a:rPr lang="en-US" b="1" dirty="0">
                <a:solidFill>
                  <a:schemeClr val="bg1">
                    <a:lumMod val="65000"/>
                  </a:schemeClr>
                </a:solidFill>
              </a:rPr>
              <a:t>Comparison to Emulation </a:t>
            </a:r>
          </a:p>
          <a:p>
            <a:r>
              <a:rPr lang="en-US" b="1" dirty="0">
                <a:solidFill>
                  <a:schemeClr val="bg1">
                    <a:lumMod val="65000"/>
                  </a:schemeClr>
                </a:solidFill>
              </a:rPr>
              <a:t>Best Practices for </a:t>
            </a:r>
            <a:r>
              <a:rPr lang="en-US" b="1" dirty="0" err="1">
                <a:solidFill>
                  <a:schemeClr val="bg1">
                    <a:lumMod val="65000"/>
                  </a:schemeClr>
                </a:solidFill>
              </a:rPr>
              <a:t>Optane</a:t>
            </a:r>
            <a:r>
              <a:rPr lang="en-US" b="1" dirty="0">
                <a:solidFill>
                  <a:schemeClr val="bg1">
                    <a:lumMod val="65000"/>
                  </a:schemeClr>
                </a:solidFill>
              </a:rPr>
              <a:t> DIMM </a:t>
            </a:r>
          </a:p>
          <a:p>
            <a:r>
              <a:rPr lang="en-US" b="1" dirty="0">
                <a:solidFill>
                  <a:schemeClr val="bg1">
                    <a:lumMod val="65000"/>
                  </a:schemeClr>
                </a:solidFill>
              </a:rPr>
              <a:t>Case Study </a:t>
            </a:r>
          </a:p>
          <a:p>
            <a:r>
              <a:rPr lang="en-US" b="1" dirty="0"/>
              <a:t>Conclusion</a:t>
            </a:r>
          </a:p>
        </p:txBody>
      </p:sp>
      <p:sp>
        <p:nvSpPr>
          <p:cNvPr id="8" name="页脚占位符 7"/>
          <p:cNvSpPr>
            <a:spLocks noGrp="1"/>
          </p:cNvSpPr>
          <p:nvPr>
            <p:ph type="ftr" sz="quarter" idx="11"/>
          </p:nvPr>
        </p:nvSpPr>
        <p:spPr>
          <a:xfrm>
            <a:off x="4038600" y="6356350"/>
            <a:ext cx="5247005" cy="365125"/>
          </a:xfrm>
        </p:spPr>
        <p:txBody>
          <a:bodyPr/>
          <a:lstStyle/>
          <a:p>
            <a:r>
              <a:rPr lang="zh-CN" altLang="en-US"/>
              <a:t>An Empirical Guide to the Behavior and Use of Scalable Persistent Memory</a:t>
            </a:r>
          </a:p>
        </p:txBody>
      </p:sp>
      <p:sp>
        <p:nvSpPr>
          <p:cNvPr id="4" name="日期占位符 3"/>
          <p:cNvSpPr>
            <a:spLocks noGrp="1"/>
          </p:cNvSpPr>
          <p:nvPr>
            <p:ph type="dt" sz="half" idx="10"/>
          </p:nvPr>
        </p:nvSpPr>
        <p:spPr/>
        <p:txBody>
          <a:bodyPr/>
          <a:lstStyle/>
          <a:p>
            <a:fld id="{D222F968-2624-4CF9-8562-C463F875E564}" type="datetime1">
              <a:rPr lang="en-US" altLang="zh-CN" smtClean="0"/>
              <a:t>3/6/20</a:t>
            </a:fld>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Conclusion</a:t>
            </a:r>
          </a:p>
        </p:txBody>
      </p:sp>
      <p:sp>
        <p:nvSpPr>
          <p:cNvPr id="7" name="Content Placeholder 2"/>
          <p:cNvSpPr>
            <a:spLocks noGrp="1"/>
          </p:cNvSpPr>
          <p:nvPr>
            <p:ph idx="1"/>
          </p:nvPr>
        </p:nvSpPr>
        <p:spPr>
          <a:xfrm>
            <a:off x="1029810" y="1213837"/>
            <a:ext cx="9286042" cy="4963126"/>
          </a:xfrm>
        </p:spPr>
        <p:txBody>
          <a:bodyPr>
            <a:normAutofit/>
          </a:bodyPr>
          <a:lstStyle/>
          <a:p>
            <a:pPr marL="0" indent="0">
              <a:buNone/>
            </a:pPr>
            <a:r>
              <a:rPr lang="en-US" sz="3200" dirty="0"/>
              <a:t>This Paper:</a:t>
            </a:r>
          </a:p>
          <a:p>
            <a:pPr marL="0" indent="0">
              <a:buNone/>
            </a:pPr>
            <a:endParaRPr lang="en-US" sz="3200" dirty="0"/>
          </a:p>
          <a:p>
            <a:pPr lvl="1"/>
            <a:r>
              <a:rPr lang="en-US" sz="2800" dirty="0"/>
              <a:t>has described the performance of Intel’s new </a:t>
            </a:r>
            <a:r>
              <a:rPr lang="en-US" sz="2800" dirty="0" err="1"/>
              <a:t>Optane</a:t>
            </a:r>
            <a:r>
              <a:rPr lang="en-US" sz="2800" dirty="0"/>
              <a:t> DIMMs across micro- and macro-level benchmarks</a:t>
            </a:r>
          </a:p>
          <a:p>
            <a:pPr marL="457200" lvl="1" indent="0">
              <a:buNone/>
            </a:pPr>
            <a:endParaRPr lang="en-US" sz="2800" dirty="0"/>
          </a:p>
          <a:p>
            <a:pPr lvl="1"/>
            <a:r>
              <a:rPr lang="en-US" sz="2800" dirty="0"/>
              <a:t>extracted actionable guidelines for programmers to fully utilize these devices’ strengths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751" y="1038630"/>
            <a:ext cx="11704320" cy="1322070"/>
          </a:xfrm>
          <a:prstGeom prst="rect">
            <a:avLst/>
          </a:prstGeom>
        </p:spPr>
        <p:txBody>
          <a:bodyPr wrap="none">
            <a:spAutoFit/>
          </a:bodyPr>
          <a:lstStyle/>
          <a:p>
            <a:pPr algn="ctr"/>
            <a:r>
              <a:rPr lang="en-US" altLang="zh-CN" sz="4000" b="1" dirty="0">
                <a:effectLst>
                  <a:outerShdw blurRad="38100" dist="38100" dir="2700000" algn="tl">
                    <a:srgbClr val="000000">
                      <a:alpha val="43137"/>
                    </a:srgbClr>
                  </a:outerShdw>
                </a:effectLst>
                <a:latin typeface="+mn-ea"/>
                <a:sym typeface="+mn-ea"/>
              </a:rPr>
              <a:t>An Empirical Guide to the Behavior and Use of </a:t>
            </a:r>
            <a:endParaRPr lang="en-US" altLang="zh-CN" sz="4000" b="1" dirty="0">
              <a:effectLst>
                <a:outerShdw blurRad="38100" dist="38100" dir="2700000" algn="tl">
                  <a:srgbClr val="000000">
                    <a:alpha val="43137"/>
                  </a:srgbClr>
                </a:outerShdw>
              </a:effectLst>
              <a:latin typeface="+mn-ea"/>
            </a:endParaRPr>
          </a:p>
          <a:p>
            <a:pPr algn="ctr"/>
            <a:r>
              <a:rPr lang="en-US" altLang="zh-CN" sz="4000" b="1" dirty="0">
                <a:effectLst>
                  <a:outerShdw blurRad="38100" dist="38100" dir="2700000" algn="tl">
                    <a:srgbClr val="000000">
                      <a:alpha val="43137"/>
                    </a:srgbClr>
                  </a:outerShdw>
                </a:effectLst>
                <a:latin typeface="+mn-ea"/>
                <a:sym typeface="+mn-ea"/>
              </a:rPr>
              <a:t>Scalable Persistent Memory</a:t>
            </a:r>
          </a:p>
        </p:txBody>
      </p:sp>
      <p:sp>
        <p:nvSpPr>
          <p:cNvPr id="14" name="文本框 13"/>
          <p:cNvSpPr txBox="1"/>
          <p:nvPr/>
        </p:nvSpPr>
        <p:spPr>
          <a:xfrm>
            <a:off x="5473499" y="3249129"/>
            <a:ext cx="1244828" cy="584775"/>
          </a:xfrm>
          <a:prstGeom prst="rect">
            <a:avLst/>
          </a:prstGeom>
          <a:noFill/>
        </p:spPr>
        <p:txBody>
          <a:bodyPr wrap="none" rtlCol="0">
            <a:spAutoFit/>
          </a:bodyPr>
          <a:lstStyle/>
          <a:p>
            <a:pPr algn="ctr"/>
            <a:r>
              <a:rPr lang="en-US" altLang="zh-CN" sz="3200" b="1" dirty="0">
                <a:latin typeface="Gill Sans MT" panose="020B0502020104020203" pitchFamily="34" charset="0"/>
                <a:ea typeface="华文新魏" panose="02010800040101010101" pitchFamily="2" charset="-122"/>
              </a:rPr>
              <a:t>Q&amp; A</a:t>
            </a:r>
            <a:endParaRPr lang="en-US" altLang="zh-CN" sz="3200" dirty="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225" y="4348887"/>
            <a:ext cx="5447372" cy="165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91" name="Title 1"/>
          <p:cNvSpPr>
            <a:spLocks noGrp="1"/>
          </p:cNvSpPr>
          <p:nvPr>
            <p:ph type="title"/>
          </p:nvPr>
        </p:nvSpPr>
        <p:spPr>
          <a:xfrm>
            <a:off x="838200" y="388797"/>
            <a:ext cx="10515600" cy="688515"/>
          </a:xfrm>
        </p:spPr>
        <p:txBody>
          <a:bodyPr>
            <a:normAutofit fontScale="90000"/>
          </a:bodyPr>
          <a:lstStyle/>
          <a:p>
            <a:r>
              <a:rPr lang="en-US" dirty="0"/>
              <a:t>Operation modes</a:t>
            </a:r>
          </a:p>
        </p:txBody>
      </p:sp>
      <p:grpSp>
        <p:nvGrpSpPr>
          <p:cNvPr id="92" name="Group 91"/>
          <p:cNvGrpSpPr/>
          <p:nvPr/>
        </p:nvGrpSpPr>
        <p:grpSpPr>
          <a:xfrm>
            <a:off x="5276193" y="1736524"/>
            <a:ext cx="6616885" cy="3655283"/>
            <a:chOff x="2738610" y="3332985"/>
            <a:chExt cx="7858760" cy="3409172"/>
          </a:xfrm>
        </p:grpSpPr>
        <p:grpSp>
          <p:nvGrpSpPr>
            <p:cNvPr id="93" name="Group 92"/>
            <p:cNvGrpSpPr/>
            <p:nvPr/>
          </p:nvGrpSpPr>
          <p:grpSpPr>
            <a:xfrm>
              <a:off x="5578365" y="3332985"/>
              <a:ext cx="2575035" cy="2960687"/>
              <a:chOff x="3762703" y="3352484"/>
              <a:chExt cx="2575035" cy="2960687"/>
            </a:xfrm>
          </p:grpSpPr>
          <p:grpSp>
            <p:nvGrpSpPr>
              <p:cNvPr id="149" name="Group 148"/>
              <p:cNvGrpSpPr/>
              <p:nvPr/>
            </p:nvGrpSpPr>
            <p:grpSpPr>
              <a:xfrm>
                <a:off x="3762703" y="3352484"/>
                <a:ext cx="2575035" cy="2960687"/>
                <a:chOff x="4813738" y="3152637"/>
                <a:chExt cx="2743200" cy="3476860"/>
              </a:xfrm>
            </p:grpSpPr>
            <p:grpSp>
              <p:nvGrpSpPr>
                <p:cNvPr id="154" name="Group 153"/>
                <p:cNvGrpSpPr/>
                <p:nvPr/>
              </p:nvGrpSpPr>
              <p:grpSpPr>
                <a:xfrm>
                  <a:off x="4813738" y="3152637"/>
                  <a:ext cx="2743200" cy="3476860"/>
                  <a:chOff x="4824248" y="3345363"/>
                  <a:chExt cx="2249214" cy="3236196"/>
                </a:xfrm>
              </p:grpSpPr>
              <p:sp>
                <p:nvSpPr>
                  <p:cNvPr id="159" name="Rectangle 158"/>
                  <p:cNvSpPr/>
                  <p:nvPr/>
                </p:nvSpPr>
                <p:spPr>
                  <a:xfrm>
                    <a:off x="4824248" y="3345363"/>
                    <a:ext cx="2249214" cy="3236196"/>
                  </a:xfrm>
                  <a:prstGeom prst="rect">
                    <a:avLst/>
                  </a:prstGeom>
                  <a:solidFill>
                    <a:srgbClr val="00D6B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160" name="Group 159"/>
                  <p:cNvGrpSpPr/>
                  <p:nvPr/>
                </p:nvGrpSpPr>
                <p:grpSpPr>
                  <a:xfrm>
                    <a:off x="4945116" y="3563007"/>
                    <a:ext cx="966953" cy="1083579"/>
                    <a:chOff x="4945116" y="3563007"/>
                    <a:chExt cx="966953" cy="1083579"/>
                  </a:xfrm>
                </p:grpSpPr>
                <p:sp>
                  <p:nvSpPr>
                    <p:cNvPr id="169" name="Rectangle 168"/>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945116" y="3867807"/>
                      <a:ext cx="746235" cy="77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1" name="Group 160"/>
                  <p:cNvGrpSpPr/>
                  <p:nvPr/>
                </p:nvGrpSpPr>
                <p:grpSpPr>
                  <a:xfrm>
                    <a:off x="5960675" y="3543000"/>
                    <a:ext cx="966953" cy="1103586"/>
                    <a:chOff x="4945116" y="3563007"/>
                    <a:chExt cx="966953" cy="1103586"/>
                  </a:xfrm>
                </p:grpSpPr>
                <p:sp>
                  <p:nvSpPr>
                    <p:cNvPr id="166" name="Rectangle 165"/>
                    <p:cNvSpPr/>
                    <p:nvPr/>
                  </p:nvSpPr>
                  <p:spPr>
                    <a:xfrm>
                      <a:off x="5165834" y="35630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5039708" y="3695400"/>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945116" y="3867807"/>
                      <a:ext cx="74623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Rectangle 161"/>
                  <p:cNvSpPr/>
                  <p:nvPr/>
                </p:nvSpPr>
                <p:spPr>
                  <a:xfrm>
                    <a:off x="4945116" y="4897821"/>
                    <a:ext cx="1982512" cy="3888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Input Mono" panose="02000509020000090004" pitchFamily="49" charset="0"/>
                      </a:rPr>
                      <a:t>LLC Cache</a:t>
                    </a:r>
                  </a:p>
                </p:txBody>
              </p:sp>
              <p:sp>
                <p:nvSpPr>
                  <p:cNvPr id="163" name="Rectangle 162"/>
                  <p:cNvSpPr/>
                  <p:nvPr/>
                </p:nvSpPr>
                <p:spPr>
                  <a:xfrm>
                    <a:off x="4945116" y="5476094"/>
                    <a:ext cx="1982512" cy="262759"/>
                  </a:xfrm>
                  <a:prstGeom prst="rect">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Input Mono" panose="02000509020000090004" pitchFamily="49" charset="0"/>
                      </a:rPr>
                      <a:t>Mesh Interconnect</a:t>
                    </a:r>
                  </a:p>
                </p:txBody>
              </p:sp>
              <p:sp>
                <p:nvSpPr>
                  <p:cNvPr id="164" name="Rectangle 163"/>
                  <p:cNvSpPr/>
                  <p:nvPr/>
                </p:nvSpPr>
                <p:spPr>
                  <a:xfrm>
                    <a:off x="4945116" y="5938345"/>
                    <a:ext cx="840827"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sp>
                <p:nvSpPr>
                  <p:cNvPr id="165" name="Rectangle 164"/>
                  <p:cNvSpPr/>
                  <p:nvPr/>
                </p:nvSpPr>
                <p:spPr>
                  <a:xfrm>
                    <a:off x="6055268" y="5932077"/>
                    <a:ext cx="872360" cy="41800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Input Mono" panose="02000509020000090004" pitchFamily="49" charset="0"/>
                      </a:rPr>
                      <a:t>iMC</a:t>
                    </a:r>
                  </a:p>
                </p:txBody>
              </p:sp>
            </p:grpSp>
            <p:sp>
              <p:nvSpPr>
                <p:cNvPr id="155" name="TextBox 154"/>
                <p:cNvSpPr txBox="1"/>
                <p:nvPr/>
              </p:nvSpPr>
              <p:spPr>
                <a:xfrm>
                  <a:off x="5055419" y="3791191"/>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156" name="TextBox 155"/>
                <p:cNvSpPr txBox="1"/>
                <p:nvPr/>
              </p:nvSpPr>
              <p:spPr>
                <a:xfrm>
                  <a:off x="6210139" y="3784425"/>
                  <a:ext cx="787303" cy="360315"/>
                </a:xfrm>
                <a:prstGeom prst="rect">
                  <a:avLst/>
                </a:prstGeom>
                <a:noFill/>
              </p:spPr>
              <p:txBody>
                <a:bodyPr wrap="none" rtlCol="0">
                  <a:spAutoFit/>
                </a:bodyPr>
                <a:lstStyle/>
                <a:p>
                  <a:r>
                    <a:rPr lang="en-US" sz="1200" dirty="0">
                      <a:solidFill>
                        <a:schemeClr val="bg1"/>
                      </a:solidFill>
                      <a:latin typeface="Input Mono" panose="02000509020000090004" pitchFamily="49" charset="0"/>
                    </a:rPr>
                    <a:t>Core</a:t>
                  </a:r>
                  <a:endParaRPr lang="en-US" sz="1600" dirty="0">
                    <a:solidFill>
                      <a:schemeClr val="bg1"/>
                    </a:solidFill>
                    <a:latin typeface="Input Mono" panose="02000509020000090004" pitchFamily="49" charset="0"/>
                  </a:endParaRPr>
                </a:p>
              </p:txBody>
            </p:sp>
            <p:sp>
              <p:nvSpPr>
                <p:cNvPr id="157" name="Rectangle 156"/>
                <p:cNvSpPr/>
                <p:nvPr/>
              </p:nvSpPr>
              <p:spPr>
                <a:xfrm>
                  <a:off x="5059087" y="4227619"/>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sp>
              <p:nvSpPr>
                <p:cNvPr id="158" name="Rectangle 157"/>
                <p:cNvSpPr/>
                <p:nvPr/>
              </p:nvSpPr>
              <p:spPr>
                <a:xfrm>
                  <a:off x="6283260" y="4229423"/>
                  <a:ext cx="749902" cy="2129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Input Mono" panose="02000509020000090004" pitchFamily="49" charset="0"/>
                    </a:rPr>
                    <a:t>L1 &amp; L2</a:t>
                  </a:r>
                </a:p>
              </p:txBody>
            </p:sp>
          </p:grpSp>
          <p:cxnSp>
            <p:nvCxnSpPr>
              <p:cNvPr id="150" name="Straight Connector 149"/>
              <p:cNvCxnSpPr/>
              <p:nvPr/>
            </p:nvCxnSpPr>
            <p:spPr>
              <a:xfrm>
                <a:off x="4447052"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5681923" y="5128867"/>
                <a:ext cx="0" cy="173267"/>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a:off x="4448228" y="553929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a:off x="5671413" y="5539298"/>
                <a:ext cx="0" cy="180000"/>
              </a:xfrm>
              <a:prstGeom prst="line">
                <a:avLst/>
              </a:prstGeom>
            </p:spPr>
            <p:style>
              <a:lnRef idx="1">
                <a:schemeClr val="dk1"/>
              </a:lnRef>
              <a:fillRef idx="0">
                <a:schemeClr val="dk1"/>
              </a:fillRef>
              <a:effectRef idx="0">
                <a:schemeClr val="dk1"/>
              </a:effectRef>
              <a:fontRef idx="minor">
                <a:schemeClr val="tx1"/>
              </a:fontRef>
            </p:style>
          </p:cxnSp>
        </p:grpSp>
        <p:grpSp>
          <p:nvGrpSpPr>
            <p:cNvPr id="94" name="Group 93"/>
            <p:cNvGrpSpPr/>
            <p:nvPr/>
          </p:nvGrpSpPr>
          <p:grpSpPr>
            <a:xfrm>
              <a:off x="2738610" y="3332985"/>
              <a:ext cx="2562701" cy="3007509"/>
              <a:chOff x="2738610" y="3332985"/>
              <a:chExt cx="2562701" cy="3007509"/>
            </a:xfrm>
          </p:grpSpPr>
          <p:sp>
            <p:nvSpPr>
              <p:cNvPr id="121" name="Rectangle 120"/>
              <p:cNvSpPr/>
              <p:nvPr/>
            </p:nvSpPr>
            <p:spPr>
              <a:xfrm>
                <a:off x="4249328" y="3634918"/>
                <a:ext cx="913557" cy="206456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738610" y="3332985"/>
                <a:ext cx="2473512" cy="2960687"/>
              </a:xfrm>
              <a:prstGeom prst="rect">
                <a:avLst/>
              </a:prstGeom>
              <a:solidFill>
                <a:srgbClr val="DE7B3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p:cNvGrpSpPr/>
              <p:nvPr/>
            </p:nvGrpSpPr>
            <p:grpSpPr>
              <a:xfrm>
                <a:off x="2881263" y="3670075"/>
                <a:ext cx="2239101" cy="1912484"/>
                <a:chOff x="1799499" y="3654734"/>
                <a:chExt cx="2239101" cy="1912484"/>
              </a:xfrm>
            </p:grpSpPr>
            <p:grpSp>
              <p:nvGrpSpPr>
                <p:cNvPr id="140" name="Group 139"/>
                <p:cNvGrpSpPr/>
                <p:nvPr/>
              </p:nvGrpSpPr>
              <p:grpSpPr>
                <a:xfrm>
                  <a:off x="1802334" y="3654734"/>
                  <a:ext cx="2236266" cy="412769"/>
                  <a:chOff x="1802334" y="3654734"/>
                  <a:chExt cx="2236266" cy="412769"/>
                </a:xfrm>
              </p:grpSpPr>
              <p:sp>
                <p:nvSpPr>
                  <p:cNvPr id="147" name="Rectangle 146"/>
                  <p:cNvSpPr/>
                  <p:nvPr/>
                </p:nvSpPr>
                <p:spPr>
                  <a:xfrm>
                    <a:off x="1802334" y="3654734"/>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148" name="Rectangle 147"/>
                  <p:cNvSpPr/>
                  <p:nvPr/>
                </p:nvSpPr>
                <p:spPr>
                  <a:xfrm>
                    <a:off x="3247697" y="3654734"/>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141" name="Group 140"/>
                <p:cNvGrpSpPr/>
                <p:nvPr/>
              </p:nvGrpSpPr>
              <p:grpSpPr>
                <a:xfrm>
                  <a:off x="1799499" y="4404592"/>
                  <a:ext cx="2236266" cy="412769"/>
                  <a:chOff x="1802334" y="3556248"/>
                  <a:chExt cx="2236266" cy="412769"/>
                </a:xfrm>
              </p:grpSpPr>
              <p:sp>
                <p:nvSpPr>
                  <p:cNvPr id="145" name="Rectangle 144"/>
                  <p:cNvSpPr/>
                  <p:nvPr/>
                </p:nvSpPr>
                <p:spPr>
                  <a:xfrm>
                    <a:off x="1802334" y="3556248"/>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146" name="Rectangle 145"/>
                  <p:cNvSpPr/>
                  <p:nvPr/>
                </p:nvSpPr>
                <p:spPr>
                  <a:xfrm>
                    <a:off x="3247697" y="3556248"/>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grpSp>
            <p:grpSp>
              <p:nvGrpSpPr>
                <p:cNvPr id="142" name="Group 141"/>
                <p:cNvGrpSpPr/>
                <p:nvPr/>
              </p:nvGrpSpPr>
              <p:grpSpPr>
                <a:xfrm>
                  <a:off x="1799499" y="5154449"/>
                  <a:ext cx="2236266" cy="412769"/>
                  <a:chOff x="1802334" y="3457762"/>
                  <a:chExt cx="2236266" cy="412769"/>
                </a:xfrm>
              </p:grpSpPr>
              <p:sp>
                <p:nvSpPr>
                  <p:cNvPr id="143" name="Rectangle 142"/>
                  <p:cNvSpPr/>
                  <p:nvPr/>
                </p:nvSpPr>
                <p:spPr>
                  <a:xfrm>
                    <a:off x="1802334" y="3457762"/>
                    <a:ext cx="1289678" cy="41276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Optane DIMM</a:t>
                    </a:r>
                    <a:endParaRPr lang="en-US" sz="1100" dirty="0">
                      <a:latin typeface="Input Mono" panose="02000509020000090004" pitchFamily="49" charset="0"/>
                    </a:endParaRPr>
                  </a:p>
                </p:txBody>
              </p:sp>
              <p:sp>
                <p:nvSpPr>
                  <p:cNvPr id="144" name="Rectangle 143"/>
                  <p:cNvSpPr/>
                  <p:nvPr/>
                </p:nvSpPr>
                <p:spPr>
                  <a:xfrm>
                    <a:off x="3247697" y="3457762"/>
                    <a:ext cx="790903" cy="412769"/>
                  </a:xfrm>
                  <a:prstGeom prst="rect">
                    <a:avLst/>
                  </a:prstGeom>
                  <a:solidFill>
                    <a:srgbClr val="F96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endParaRPr lang="en-US" sz="1400" dirty="0">
                      <a:latin typeface="Input Mono" panose="02000509020000090004" pitchFamily="49" charset="0"/>
                    </a:endParaRPr>
                  </a:p>
                </p:txBody>
              </p:sp>
            </p:grpSp>
          </p:grpSp>
          <p:sp>
            <p:nvSpPr>
              <p:cNvPr id="124" name="TextBox 123"/>
              <p:cNvSpPr txBox="1"/>
              <p:nvPr/>
            </p:nvSpPr>
            <p:spPr>
              <a:xfrm>
                <a:off x="2875918" y="3383618"/>
                <a:ext cx="1115555" cy="306823"/>
              </a:xfrm>
              <a:prstGeom prst="rect">
                <a:avLst/>
              </a:prstGeom>
              <a:noFill/>
            </p:spPr>
            <p:txBody>
              <a:bodyPr wrap="none" rtlCol="0">
                <a:spAutoFit/>
              </a:bodyPr>
              <a:lstStyle/>
              <a:p>
                <a:r>
                  <a:rPr lang="en-US" sz="1200" dirty="0">
                    <a:latin typeface="Input Mono" panose="02000509020000090004" pitchFamily="49" charset="0"/>
                  </a:rPr>
                  <a:t>Far Mem</a:t>
                </a:r>
              </a:p>
            </p:txBody>
          </p:sp>
          <p:sp>
            <p:nvSpPr>
              <p:cNvPr id="125" name="TextBox 124"/>
              <p:cNvSpPr txBox="1"/>
              <p:nvPr/>
            </p:nvSpPr>
            <p:spPr>
              <a:xfrm>
                <a:off x="4021380" y="3371379"/>
                <a:ext cx="1241059" cy="306823"/>
              </a:xfrm>
              <a:prstGeom prst="rect">
                <a:avLst/>
              </a:prstGeom>
              <a:noFill/>
            </p:spPr>
            <p:txBody>
              <a:bodyPr wrap="none" rtlCol="0">
                <a:spAutoFit/>
              </a:bodyPr>
              <a:lstStyle/>
              <a:p>
                <a:r>
                  <a:rPr lang="en-US" sz="1200" dirty="0">
                    <a:latin typeface="Input Mono" panose="02000509020000090004" pitchFamily="49" charset="0"/>
                  </a:rPr>
                  <a:t>Near Mem</a:t>
                </a:r>
              </a:p>
            </p:txBody>
          </p:sp>
          <p:sp>
            <p:nvSpPr>
              <p:cNvPr id="126" name="TextBox 125"/>
              <p:cNvSpPr txBox="1"/>
              <p:nvPr/>
            </p:nvSpPr>
            <p:spPr>
              <a:xfrm>
                <a:off x="2762287" y="5863215"/>
                <a:ext cx="2426155" cy="477279"/>
              </a:xfrm>
              <a:prstGeom prst="rect">
                <a:avLst/>
              </a:prstGeom>
              <a:noFill/>
            </p:spPr>
            <p:txBody>
              <a:bodyPr wrap="none" rtlCol="0">
                <a:spAutoFit/>
              </a:bodyPr>
              <a:lstStyle/>
              <a:p>
                <a:r>
                  <a:rPr lang="en-US" sz="1100" dirty="0">
                    <a:latin typeface="Input Mono" panose="02000509020000090004" pitchFamily="49" charset="0"/>
                  </a:rPr>
                  <a:t>Direct-Mapped Cache</a:t>
                </a:r>
              </a:p>
              <a:p>
                <a:r>
                  <a:rPr lang="en-US" sz="1100" dirty="0">
                    <a:latin typeface="Input Mono" panose="02000509020000090004" pitchFamily="49" charset="0"/>
                  </a:rPr>
                  <a:t>       (4KB Block)</a:t>
                </a:r>
              </a:p>
            </p:txBody>
          </p:sp>
          <p:grpSp>
            <p:nvGrpSpPr>
              <p:cNvPr id="127" name="Group 126"/>
              <p:cNvGrpSpPr/>
              <p:nvPr/>
            </p:nvGrpSpPr>
            <p:grpSpPr>
              <a:xfrm>
                <a:off x="3528937" y="4082843"/>
                <a:ext cx="1769490" cy="252000"/>
                <a:chOff x="2470020" y="4082843"/>
                <a:chExt cx="1769490" cy="252000"/>
              </a:xfrm>
            </p:grpSpPr>
            <p:cxnSp>
              <p:nvCxnSpPr>
                <p:cNvPr id="138" name="Straight Connector 137"/>
                <p:cNvCxnSpPr/>
                <p:nvPr/>
              </p:nvCxnSpPr>
              <p:spPr>
                <a:xfrm>
                  <a:off x="2483039" y="4082843"/>
                  <a:ext cx="0" cy="25200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2470020" y="4318659"/>
                  <a:ext cx="1769490" cy="0"/>
                </a:xfrm>
                <a:prstGeom prst="line">
                  <a:avLst/>
                </a:prstGeom>
              </p:spPr>
              <p:style>
                <a:lnRef idx="1">
                  <a:schemeClr val="dk1"/>
                </a:lnRef>
                <a:fillRef idx="0">
                  <a:schemeClr val="dk1"/>
                </a:fillRef>
                <a:effectRef idx="0">
                  <a:schemeClr val="dk1"/>
                </a:effectRef>
                <a:fontRef idx="minor">
                  <a:schemeClr val="tx1"/>
                </a:fontRef>
              </p:style>
            </p:cxnSp>
          </p:grpSp>
          <p:grpSp>
            <p:nvGrpSpPr>
              <p:cNvPr id="128" name="Group 127"/>
              <p:cNvGrpSpPr/>
              <p:nvPr/>
            </p:nvGrpSpPr>
            <p:grpSpPr>
              <a:xfrm>
                <a:off x="3526102" y="4832701"/>
                <a:ext cx="1772325" cy="216000"/>
                <a:chOff x="2470020" y="4102659"/>
                <a:chExt cx="1772325" cy="216000"/>
              </a:xfrm>
            </p:grpSpPr>
            <p:cxnSp>
              <p:nvCxnSpPr>
                <p:cNvPr id="136" name="Straight Connector 135"/>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a:off x="2470020" y="4318659"/>
                  <a:ext cx="1772325" cy="0"/>
                </a:xfrm>
                <a:prstGeom prst="line">
                  <a:avLst/>
                </a:prstGeom>
              </p:spPr>
              <p:style>
                <a:lnRef idx="1">
                  <a:schemeClr val="dk1"/>
                </a:lnRef>
                <a:fillRef idx="0">
                  <a:schemeClr val="dk1"/>
                </a:fillRef>
                <a:effectRef idx="0">
                  <a:schemeClr val="dk1"/>
                </a:effectRef>
                <a:fontRef idx="minor">
                  <a:schemeClr val="tx1"/>
                </a:fontRef>
              </p:style>
            </p:cxnSp>
          </p:grpSp>
          <p:grpSp>
            <p:nvGrpSpPr>
              <p:cNvPr id="129" name="Group 128"/>
              <p:cNvGrpSpPr/>
              <p:nvPr/>
            </p:nvGrpSpPr>
            <p:grpSpPr>
              <a:xfrm>
                <a:off x="3528730" y="5573177"/>
                <a:ext cx="1769697" cy="216000"/>
                <a:chOff x="2470020" y="4102659"/>
                <a:chExt cx="1769697" cy="216000"/>
              </a:xfrm>
            </p:grpSpPr>
            <p:cxnSp>
              <p:nvCxnSpPr>
                <p:cNvPr id="134" name="Straight Connector 133"/>
                <p:cNvCxnSpPr/>
                <p:nvPr/>
              </p:nvCxnSpPr>
              <p:spPr>
                <a:xfrm>
                  <a:off x="2470020" y="41026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2470020" y="4318659"/>
                  <a:ext cx="1769697" cy="0"/>
                </a:xfrm>
                <a:prstGeom prst="line">
                  <a:avLst/>
                </a:prstGeom>
              </p:spPr>
              <p:style>
                <a:lnRef idx="1">
                  <a:schemeClr val="dk1"/>
                </a:lnRef>
                <a:fillRef idx="0">
                  <a:schemeClr val="dk1"/>
                </a:fillRef>
                <a:effectRef idx="0">
                  <a:schemeClr val="dk1"/>
                </a:effectRef>
                <a:fontRef idx="minor">
                  <a:schemeClr val="tx1"/>
                </a:fontRef>
              </p:style>
            </p:cxnSp>
          </p:grpSp>
          <p:cxnSp>
            <p:nvCxnSpPr>
              <p:cNvPr id="130" name="Straight Connector 129"/>
              <p:cNvCxnSpPr>
                <a:stCxn id="148" idx="3"/>
              </p:cNvCxnSpPr>
              <p:nvPr/>
            </p:nvCxnSpPr>
            <p:spPr>
              <a:xfrm>
                <a:off x="5120364" y="3876460"/>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131" name="Straight Connector 130"/>
              <p:cNvCxnSpPr/>
              <p:nvPr/>
            </p:nvCxnSpPr>
            <p:spPr>
              <a:xfrm>
                <a:off x="5120413" y="4626317"/>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132" name="Straight Connector 131"/>
              <p:cNvCxnSpPr/>
              <p:nvPr/>
            </p:nvCxnSpPr>
            <p:spPr>
              <a:xfrm>
                <a:off x="5117529" y="5419516"/>
                <a:ext cx="180898" cy="0"/>
              </a:xfrm>
              <a:prstGeom prst="line">
                <a:avLst/>
              </a:prstGeom>
            </p:spPr>
            <p:style>
              <a:lnRef idx="3">
                <a:schemeClr val="dk1"/>
              </a:lnRef>
              <a:fillRef idx="0">
                <a:schemeClr val="dk1"/>
              </a:fillRef>
              <a:effectRef idx="2">
                <a:schemeClr val="dk1"/>
              </a:effectRef>
              <a:fontRef idx="minor">
                <a:schemeClr val="tx1"/>
              </a:fontRef>
            </p:style>
          </p:cxnSp>
          <p:cxnSp>
            <p:nvCxnSpPr>
              <p:cNvPr id="133" name="Straight Connector 132"/>
              <p:cNvCxnSpPr/>
              <p:nvPr/>
            </p:nvCxnSpPr>
            <p:spPr>
              <a:xfrm>
                <a:off x="5298427" y="3877177"/>
                <a:ext cx="0" cy="2030865"/>
              </a:xfrm>
              <a:prstGeom prst="line">
                <a:avLst/>
              </a:prstGeom>
            </p:spPr>
            <p:style>
              <a:lnRef idx="3">
                <a:schemeClr val="dk1"/>
              </a:lnRef>
              <a:fillRef idx="0">
                <a:schemeClr val="dk1"/>
              </a:fillRef>
              <a:effectRef idx="2">
                <a:schemeClr val="dk1"/>
              </a:effectRef>
              <a:fontRef idx="minor">
                <a:schemeClr val="tx1"/>
              </a:fontRef>
            </p:style>
          </p:cxnSp>
        </p:grpSp>
        <p:cxnSp>
          <p:nvCxnSpPr>
            <p:cNvPr id="95" name="Straight Connector 94"/>
            <p:cNvCxnSpPr>
              <a:stCxn id="164" idx="1"/>
            </p:cNvCxnSpPr>
            <p:nvPr/>
          </p:nvCxnSpPr>
          <p:spPr>
            <a:xfrm flipH="1">
              <a:off x="5298427" y="5896427"/>
              <a:ext cx="418315" cy="0"/>
            </a:xfrm>
            <a:prstGeom prst="line">
              <a:avLst/>
            </a:prstGeom>
          </p:spPr>
          <p:style>
            <a:lnRef idx="3">
              <a:schemeClr val="dk1"/>
            </a:lnRef>
            <a:fillRef idx="0">
              <a:schemeClr val="dk1"/>
            </a:fillRef>
            <a:effectRef idx="2">
              <a:schemeClr val="dk1"/>
            </a:effectRef>
            <a:fontRef idx="minor">
              <a:schemeClr val="tx1"/>
            </a:fontRef>
          </p:style>
        </p:cxnSp>
        <p:sp>
          <p:nvSpPr>
            <p:cNvPr id="96" name="TextBox 95"/>
            <p:cNvSpPr txBox="1"/>
            <p:nvPr/>
          </p:nvSpPr>
          <p:spPr>
            <a:xfrm>
              <a:off x="3090621" y="6403603"/>
              <a:ext cx="1769488" cy="338554"/>
            </a:xfrm>
            <a:prstGeom prst="rect">
              <a:avLst/>
            </a:prstGeom>
            <a:noFill/>
          </p:spPr>
          <p:txBody>
            <a:bodyPr wrap="square" rtlCol="0">
              <a:spAutoFit/>
            </a:bodyPr>
            <a:lstStyle/>
            <a:p>
              <a:r>
                <a:rPr lang="en-US" sz="1400" dirty="0">
                  <a:latin typeface="Input" panose="02000509020000090004" pitchFamily="49" charset="0"/>
                </a:rPr>
                <a:t>Memory Mode</a:t>
              </a:r>
            </a:p>
          </p:txBody>
        </p:sp>
        <p:cxnSp>
          <p:nvCxnSpPr>
            <p:cNvPr id="97" name="Straight Connector 96"/>
            <p:cNvCxnSpPr/>
            <p:nvPr/>
          </p:nvCxnSpPr>
          <p:spPr>
            <a:xfrm>
              <a:off x="4061447" y="3896276"/>
              <a:ext cx="1808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8353443" y="3332985"/>
              <a:ext cx="2176963" cy="1628592"/>
            </a:xfrm>
            <a:prstGeom prst="rect">
              <a:avLst/>
            </a:prstGeom>
            <a:solidFill>
              <a:srgbClr val="00A6D5">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8820726" y="377869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00" name="Rectangle 99"/>
            <p:cNvSpPr/>
            <p:nvPr/>
          </p:nvSpPr>
          <p:spPr>
            <a:xfrm>
              <a:off x="8820726" y="4179418"/>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sp>
          <p:nvSpPr>
            <p:cNvPr id="101" name="Rectangle 100"/>
            <p:cNvSpPr/>
            <p:nvPr/>
          </p:nvSpPr>
          <p:spPr>
            <a:xfrm>
              <a:off x="8820726" y="4577706"/>
              <a:ext cx="1597891" cy="250458"/>
            </a:xfrm>
            <a:prstGeom prst="rect">
              <a:avLst/>
            </a:prstGeom>
            <a:solidFill>
              <a:srgbClr val="00A6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Input Mono" panose="02000509020000090004" pitchFamily="49" charset="0"/>
                </a:rPr>
                <a:t>Optane DIMM</a:t>
              </a:r>
            </a:p>
          </p:txBody>
        </p:sp>
        <p:cxnSp>
          <p:nvCxnSpPr>
            <p:cNvPr id="102" name="Straight Connector 101"/>
            <p:cNvCxnSpPr>
              <a:stCxn id="99" idx="1"/>
            </p:cNvCxnSpPr>
            <p:nvPr/>
          </p:nvCxnSpPr>
          <p:spPr>
            <a:xfrm flipH="1">
              <a:off x="8728364" y="390392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8728364" y="471379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8728364" y="4313817"/>
              <a:ext cx="923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28364" y="3896276"/>
              <a:ext cx="0" cy="1994416"/>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p:cNvCxnSpPr>
              <a:stCxn id="165" idx="3"/>
            </p:cNvCxnSpPr>
            <p:nvPr/>
          </p:nvCxnSpPr>
          <p:spPr>
            <a:xfrm flipV="1">
              <a:off x="7986440" y="5890692"/>
              <a:ext cx="741924" cy="1"/>
            </a:xfrm>
            <a:prstGeom prst="line">
              <a:avLst/>
            </a:prstGeom>
          </p:spPr>
          <p:style>
            <a:lnRef idx="3">
              <a:schemeClr val="dk1"/>
            </a:lnRef>
            <a:fillRef idx="0">
              <a:schemeClr val="dk1"/>
            </a:fillRef>
            <a:effectRef idx="2">
              <a:schemeClr val="dk1"/>
            </a:effectRef>
            <a:fontRef idx="minor">
              <a:schemeClr val="tx1"/>
            </a:fontRef>
          </p:style>
        </p:cxnSp>
        <p:grpSp>
          <p:nvGrpSpPr>
            <p:cNvPr id="107" name="Group 106"/>
            <p:cNvGrpSpPr/>
            <p:nvPr/>
          </p:nvGrpSpPr>
          <p:grpSpPr>
            <a:xfrm>
              <a:off x="8922326" y="5017910"/>
              <a:ext cx="831274" cy="1110533"/>
              <a:chOff x="9125526" y="5008136"/>
              <a:chExt cx="831274" cy="1110533"/>
            </a:xfrm>
          </p:grpSpPr>
          <p:sp>
            <p:nvSpPr>
              <p:cNvPr id="113" name="Rectangle 112"/>
              <p:cNvSpPr/>
              <p:nvPr/>
            </p:nvSpPr>
            <p:spPr>
              <a:xfrm>
                <a:off x="9221311" y="5008136"/>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114" name="Straight Connector 113"/>
              <p:cNvCxnSpPr/>
              <p:nvPr/>
            </p:nvCxnSpPr>
            <p:spPr>
              <a:xfrm flipH="1">
                <a:off x="9125526" y="5145228"/>
                <a:ext cx="92362" cy="0"/>
              </a:xfrm>
              <a:prstGeom prst="line">
                <a:avLst/>
              </a:prstGeom>
            </p:spPr>
            <p:style>
              <a:lnRef idx="3">
                <a:schemeClr val="dk1"/>
              </a:lnRef>
              <a:fillRef idx="0">
                <a:schemeClr val="dk1"/>
              </a:fillRef>
              <a:effectRef idx="2">
                <a:schemeClr val="dk1"/>
              </a:effectRef>
              <a:fontRef idx="minor">
                <a:schemeClr val="tx1"/>
              </a:fontRef>
            </p:style>
          </p:cxnSp>
          <p:grpSp>
            <p:nvGrpSpPr>
              <p:cNvPr id="115" name="Group 114"/>
              <p:cNvGrpSpPr/>
              <p:nvPr/>
            </p:nvGrpSpPr>
            <p:grpSpPr>
              <a:xfrm>
                <a:off x="9125526" y="5425299"/>
                <a:ext cx="831274" cy="274184"/>
                <a:chOff x="9125526" y="5563262"/>
                <a:chExt cx="831274" cy="274184"/>
              </a:xfrm>
            </p:grpSpPr>
            <p:sp>
              <p:nvSpPr>
                <p:cNvPr id="119" name="Rectangle 118"/>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120" name="Straight Connector 119"/>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nvGrpSpPr>
              <p:cNvPr id="116" name="Group 115"/>
              <p:cNvGrpSpPr/>
              <p:nvPr/>
            </p:nvGrpSpPr>
            <p:grpSpPr>
              <a:xfrm>
                <a:off x="9125526" y="5844485"/>
                <a:ext cx="831274" cy="274184"/>
                <a:chOff x="9125526" y="5563262"/>
                <a:chExt cx="831274" cy="274184"/>
              </a:xfrm>
            </p:grpSpPr>
            <p:sp>
              <p:nvSpPr>
                <p:cNvPr id="117" name="Rectangle 116"/>
                <p:cNvSpPr/>
                <p:nvPr/>
              </p:nvSpPr>
              <p:spPr>
                <a:xfrm>
                  <a:off x="9221311" y="5563262"/>
                  <a:ext cx="735489" cy="274184"/>
                </a:xfrm>
                <a:prstGeom prst="rect">
                  <a:avLst/>
                </a:prstGeom>
                <a:solidFill>
                  <a:srgbClr val="F96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Input Mono" panose="02000509020000090004" pitchFamily="49" charset="0"/>
                    </a:rPr>
                    <a:t>DRAM</a:t>
                  </a:r>
                </a:p>
              </p:txBody>
            </p:sp>
            <p:cxnSp>
              <p:nvCxnSpPr>
                <p:cNvPr id="118" name="Straight Connector 117"/>
                <p:cNvCxnSpPr/>
                <p:nvPr/>
              </p:nvCxnSpPr>
              <p:spPr>
                <a:xfrm flipH="1">
                  <a:off x="9125526" y="5719650"/>
                  <a:ext cx="92362"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108" name="Straight Connector 107"/>
            <p:cNvCxnSpPr/>
            <p:nvPr/>
          </p:nvCxnSpPr>
          <p:spPr>
            <a:xfrm>
              <a:off x="8922326" y="5155002"/>
              <a:ext cx="0" cy="855645"/>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a:xfrm flipH="1">
              <a:off x="8737599" y="5591295"/>
              <a:ext cx="193962" cy="0"/>
            </a:xfrm>
            <a:prstGeom prst="line">
              <a:avLst/>
            </a:prstGeom>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a:xfrm>
              <a:off x="8737599" y="5591461"/>
              <a:ext cx="0" cy="316581"/>
            </a:xfrm>
            <a:prstGeom prst="line">
              <a:avLst/>
            </a:prstGeom>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8355161" y="3632525"/>
              <a:ext cx="369332" cy="1300198"/>
            </a:xfrm>
            <a:prstGeom prst="rect">
              <a:avLst/>
            </a:prstGeom>
            <a:noFill/>
          </p:spPr>
          <p:txBody>
            <a:bodyPr vert="vert270" wrap="square" rtlCol="0">
              <a:spAutoFit/>
            </a:bodyPr>
            <a:lstStyle/>
            <a:p>
              <a:r>
                <a:rPr lang="en-US" sz="1200" dirty="0">
                  <a:latin typeface="Input" panose="02000509020000090004" pitchFamily="49" charset="0"/>
                </a:rPr>
                <a:t>Interleaved</a:t>
              </a:r>
            </a:p>
          </p:txBody>
        </p:sp>
        <p:sp>
          <p:nvSpPr>
            <p:cNvPr id="112" name="TextBox 111"/>
            <p:cNvSpPr txBox="1"/>
            <p:nvPr/>
          </p:nvSpPr>
          <p:spPr>
            <a:xfrm>
              <a:off x="8430454" y="3385986"/>
              <a:ext cx="2166916" cy="340914"/>
            </a:xfrm>
            <a:prstGeom prst="rect">
              <a:avLst/>
            </a:prstGeom>
            <a:noFill/>
          </p:spPr>
          <p:txBody>
            <a:bodyPr wrap="none" rtlCol="0">
              <a:spAutoFit/>
            </a:bodyPr>
            <a:lstStyle/>
            <a:p>
              <a:r>
                <a:rPr lang="en-US" sz="1400" dirty="0">
                  <a:latin typeface="Input" panose="02000509020000090004" pitchFamily="49" charset="0"/>
                </a:rPr>
                <a:t>AppDirect Mode</a:t>
              </a:r>
            </a:p>
          </p:txBody>
        </p:sp>
      </p:grpSp>
      <p:sp>
        <p:nvSpPr>
          <p:cNvPr id="172" name="TextBox 171"/>
          <p:cNvSpPr txBox="1"/>
          <p:nvPr/>
        </p:nvSpPr>
        <p:spPr>
          <a:xfrm>
            <a:off x="845353" y="3379739"/>
            <a:ext cx="4196983" cy="1976888"/>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en-US" sz="2400" dirty="0">
                <a:solidFill>
                  <a:schemeClr val="accent1"/>
                </a:solidFill>
                <a:latin typeface="+mn-ea"/>
              </a:rPr>
              <a:t>App Direct Mode</a:t>
            </a:r>
          </a:p>
          <a:p>
            <a:pPr marL="742950" lvl="1" indent="-285750">
              <a:lnSpc>
                <a:spcPct val="150000"/>
              </a:lnSpc>
              <a:buFont typeface="Arial" panose="020B0604020202090204" pitchFamily="34" charset="0"/>
              <a:buChar char="•"/>
            </a:pPr>
            <a:r>
              <a:rPr lang="en-US" sz="2000" dirty="0">
                <a:latin typeface="+mn-ea"/>
              </a:rPr>
              <a:t>Separate, persistent</a:t>
            </a:r>
          </a:p>
          <a:p>
            <a:pPr marL="742950" lvl="1" indent="-285750">
              <a:lnSpc>
                <a:spcPct val="150000"/>
              </a:lnSpc>
              <a:buFont typeface="Arial" panose="020B0604020202090204" pitchFamily="34" charset="0"/>
              <a:buChar char="•"/>
            </a:pPr>
            <a:r>
              <a:rPr lang="en-US" sz="2000" dirty="0">
                <a:latin typeface="+mn-ea"/>
              </a:rPr>
              <a:t>Does not use DRAM cache</a:t>
            </a:r>
          </a:p>
          <a:p>
            <a:pPr marL="742950" lvl="1" indent="-285750">
              <a:lnSpc>
                <a:spcPct val="150000"/>
              </a:lnSpc>
              <a:buFont typeface="Arial" panose="020B0604020202090204" pitchFamily="34" charset="0"/>
              <a:buChar char="•"/>
            </a:pPr>
            <a:r>
              <a:rPr lang="en-US" sz="2000" dirty="0">
                <a:latin typeface="+mn-ea"/>
              </a:rPr>
              <a:t>Needs file-system</a:t>
            </a:r>
          </a:p>
        </p:txBody>
      </p:sp>
      <p:sp>
        <p:nvSpPr>
          <p:cNvPr id="173" name="Rectangle 172"/>
          <p:cNvSpPr/>
          <p:nvPr/>
        </p:nvSpPr>
        <p:spPr>
          <a:xfrm>
            <a:off x="7535917" y="1576552"/>
            <a:ext cx="4357161" cy="345226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4" name="TextBox 173"/>
          <p:cNvSpPr txBox="1"/>
          <p:nvPr/>
        </p:nvSpPr>
        <p:spPr>
          <a:xfrm>
            <a:off x="843510" y="1253423"/>
            <a:ext cx="3643433" cy="1976888"/>
          </a:xfrm>
          <a:prstGeom prst="rect">
            <a:avLst/>
          </a:prstGeom>
          <a:noFill/>
          <a:ln>
            <a:noFill/>
          </a:ln>
        </p:spPr>
        <p:txBody>
          <a:bodyPr wrap="none" rtlCol="0">
            <a:spAutoFit/>
          </a:bodyPr>
          <a:lstStyle/>
          <a:p>
            <a:pPr marL="285750" indent="-285750">
              <a:lnSpc>
                <a:spcPct val="150000"/>
              </a:lnSpc>
              <a:buFont typeface="Arial" panose="020B0604020202090204" pitchFamily="34" charset="0"/>
              <a:buChar char="•"/>
            </a:pPr>
            <a:r>
              <a:rPr lang="en-US" sz="2400" dirty="0">
                <a:solidFill>
                  <a:schemeClr val="bg1">
                    <a:lumMod val="85000"/>
                  </a:schemeClr>
                </a:solidFill>
                <a:latin typeface="+mn-ea"/>
              </a:rPr>
              <a:t>Memory Mode</a:t>
            </a:r>
          </a:p>
          <a:p>
            <a:pPr marL="742950" lvl="1" indent="-285750">
              <a:lnSpc>
                <a:spcPct val="150000"/>
              </a:lnSpc>
              <a:buFont typeface="Arial" panose="020B0604020202090204" pitchFamily="34" charset="0"/>
              <a:buChar char="•"/>
            </a:pPr>
            <a:r>
              <a:rPr lang="en-US" sz="2000" dirty="0">
                <a:solidFill>
                  <a:schemeClr val="bg1">
                    <a:lumMod val="85000"/>
                  </a:schemeClr>
                </a:solidFill>
                <a:latin typeface="+mn-ea"/>
              </a:rPr>
              <a:t>Expand Main Memory</a:t>
            </a:r>
          </a:p>
          <a:p>
            <a:pPr marL="742950" lvl="1" indent="-285750">
              <a:lnSpc>
                <a:spcPct val="150000"/>
              </a:lnSpc>
              <a:buFont typeface="Arial" panose="020B0604020202090204" pitchFamily="34" charset="0"/>
              <a:buChar char="•"/>
            </a:pPr>
            <a:r>
              <a:rPr lang="en-US" sz="2000" dirty="0">
                <a:solidFill>
                  <a:schemeClr val="bg1">
                    <a:lumMod val="85000"/>
                  </a:schemeClr>
                </a:solidFill>
                <a:latin typeface="+mn-ea"/>
              </a:rPr>
              <a:t>Volatil</a:t>
            </a:r>
            <a:r>
              <a:rPr lang="en-US" dirty="0">
                <a:solidFill>
                  <a:schemeClr val="bg1">
                    <a:lumMod val="85000"/>
                  </a:schemeClr>
                </a:solidFill>
                <a:latin typeface="+mn-ea"/>
              </a:rPr>
              <a:t>e</a:t>
            </a:r>
          </a:p>
          <a:p>
            <a:pPr marL="742950" lvl="1" indent="-285750">
              <a:lnSpc>
                <a:spcPct val="150000"/>
              </a:lnSpc>
              <a:buFont typeface="Arial" panose="020B0604020202090204" pitchFamily="34" charset="0"/>
              <a:buChar char="•"/>
            </a:pPr>
            <a:r>
              <a:rPr lang="en-US" sz="2000" dirty="0">
                <a:solidFill>
                  <a:schemeClr val="bg1">
                    <a:lumMod val="85000"/>
                  </a:schemeClr>
                </a:solidFill>
                <a:latin typeface="+mn-ea"/>
              </a:rPr>
              <a:t>DRAM as cache</a:t>
            </a:r>
          </a:p>
        </p:txBody>
      </p:sp>
      <p:sp>
        <p:nvSpPr>
          <p:cNvPr id="175" name="TextBox 174"/>
          <p:cNvSpPr txBox="1"/>
          <p:nvPr/>
        </p:nvSpPr>
        <p:spPr>
          <a:xfrm>
            <a:off x="753579" y="5646554"/>
            <a:ext cx="6677918" cy="400110"/>
          </a:xfrm>
          <a:prstGeom prst="rect">
            <a:avLst/>
          </a:prstGeom>
          <a:noFill/>
        </p:spPr>
        <p:txBody>
          <a:bodyPr wrap="none" rtlCol="0">
            <a:spAutoFit/>
          </a:bodyPr>
          <a:lstStyle/>
          <a:p>
            <a:pPr marL="285750" indent="-285750">
              <a:buFont typeface="Arial" panose="020B0604020202090204" pitchFamily="34" charset="0"/>
              <a:buChar char="•"/>
            </a:pPr>
            <a:r>
              <a:rPr lang="en-US" sz="2000" dirty="0">
                <a:solidFill>
                  <a:srgbClr val="0070C0"/>
                </a:solidFill>
                <a:latin typeface="+mj-ea"/>
                <a:ea typeface="+mj-ea"/>
              </a:rPr>
              <a:t>In both modes, Optane DIMMs can be interleaved.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2DF0-5FEA-DC49-BB05-7BFE232388F0}"/>
              </a:ext>
            </a:extLst>
          </p:cNvPr>
          <p:cNvSpPr>
            <a:spLocks noGrp="1"/>
          </p:cNvSpPr>
          <p:nvPr>
            <p:ph type="title"/>
          </p:nvPr>
        </p:nvSpPr>
        <p:spPr/>
        <p:txBody>
          <a:bodyPr>
            <a:normAutofit fontScale="90000"/>
          </a:bodyPr>
          <a:lstStyle/>
          <a:p>
            <a:r>
              <a:rPr lang="en-CN" dirty="0"/>
              <a:t>Interleaving</a:t>
            </a:r>
          </a:p>
        </p:txBody>
      </p:sp>
      <p:sp>
        <p:nvSpPr>
          <p:cNvPr id="4" name="Footer Placeholder 3">
            <a:extLst>
              <a:ext uri="{FF2B5EF4-FFF2-40B4-BE49-F238E27FC236}">
                <a16:creationId xmlns:a16="http://schemas.microsoft.com/office/drawing/2014/main" id="{36918D62-BC52-CE45-8DA4-CA7F54CF60C5}"/>
              </a:ext>
            </a:extLst>
          </p:cNvPr>
          <p:cNvSpPr>
            <a:spLocks noGrp="1"/>
          </p:cNvSpPr>
          <p:nvPr>
            <p:ph type="ftr" sz="quarter" idx="11"/>
          </p:nvPr>
        </p:nvSpPr>
        <p:spPr/>
        <p:txBody>
          <a:bodyPr/>
          <a:lstStyle/>
          <a:p>
            <a:r>
              <a:rPr lang="en-US" altLang="zh-CN"/>
              <a:t>USTC-SYS Reading Group</a:t>
            </a:r>
            <a:endParaRPr lang="zh-CN" altLang="en-US"/>
          </a:p>
        </p:txBody>
      </p:sp>
      <p:sp>
        <p:nvSpPr>
          <p:cNvPr id="5" name="Date Placeholder 4">
            <a:extLst>
              <a:ext uri="{FF2B5EF4-FFF2-40B4-BE49-F238E27FC236}">
                <a16:creationId xmlns:a16="http://schemas.microsoft.com/office/drawing/2014/main" id="{150F0619-C5AA-D04A-882E-0C08F1757590}"/>
              </a:ext>
            </a:extLst>
          </p:cNvPr>
          <p:cNvSpPr>
            <a:spLocks noGrp="1"/>
          </p:cNvSpPr>
          <p:nvPr>
            <p:ph type="dt" sz="half" idx="10"/>
          </p:nvPr>
        </p:nvSpPr>
        <p:spPr/>
        <p:txBody>
          <a:bodyPr/>
          <a:lstStyle/>
          <a:p>
            <a:fld id="{5E1090A2-CAAE-4283-8EAB-E15E064FEC49}" type="datetime1">
              <a:rPr lang="en-US" altLang="zh-CN" smtClean="0"/>
              <a:t>3/6/20</a:t>
            </a:fld>
            <a:endParaRPr lang="zh-CN" altLang="en-US" dirty="0"/>
          </a:p>
        </p:txBody>
      </p:sp>
      <p:grpSp>
        <p:nvGrpSpPr>
          <p:cNvPr id="6" name="Group 5">
            <a:extLst>
              <a:ext uri="{FF2B5EF4-FFF2-40B4-BE49-F238E27FC236}">
                <a16:creationId xmlns:a16="http://schemas.microsoft.com/office/drawing/2014/main" id="{56997264-EAF0-0949-A600-37D83F20A218}"/>
              </a:ext>
            </a:extLst>
          </p:cNvPr>
          <p:cNvGrpSpPr/>
          <p:nvPr/>
        </p:nvGrpSpPr>
        <p:grpSpPr>
          <a:xfrm>
            <a:off x="2119383" y="1460832"/>
            <a:ext cx="6857470" cy="4179600"/>
            <a:chOff x="4645235" y="1627981"/>
            <a:chExt cx="6681805" cy="4179600"/>
          </a:xfrm>
        </p:grpSpPr>
        <p:grpSp>
          <p:nvGrpSpPr>
            <p:cNvPr id="7" name="Group 6">
              <a:extLst>
                <a:ext uri="{FF2B5EF4-FFF2-40B4-BE49-F238E27FC236}">
                  <a16:creationId xmlns:a16="http://schemas.microsoft.com/office/drawing/2014/main" id="{3D943D91-8075-3645-AF9F-F1437CA35E36}"/>
                </a:ext>
              </a:extLst>
            </p:cNvPr>
            <p:cNvGrpSpPr/>
            <p:nvPr/>
          </p:nvGrpSpPr>
          <p:grpSpPr>
            <a:xfrm>
              <a:off x="4645235" y="1627981"/>
              <a:ext cx="6681805" cy="4179600"/>
              <a:chOff x="1839812" y="1919753"/>
              <a:chExt cx="8649163" cy="4391547"/>
            </a:xfrm>
          </p:grpSpPr>
          <p:grpSp>
            <p:nvGrpSpPr>
              <p:cNvPr id="10" name="Group 9">
                <a:extLst>
                  <a:ext uri="{FF2B5EF4-FFF2-40B4-BE49-F238E27FC236}">
                    <a16:creationId xmlns:a16="http://schemas.microsoft.com/office/drawing/2014/main" id="{F934C1BF-789F-DF42-9951-970E3B7A61A2}"/>
                  </a:ext>
                </a:extLst>
              </p:cNvPr>
              <p:cNvGrpSpPr/>
              <p:nvPr/>
            </p:nvGrpSpPr>
            <p:grpSpPr>
              <a:xfrm>
                <a:off x="2635624" y="1919753"/>
                <a:ext cx="7853351" cy="2708275"/>
                <a:chOff x="1897510" y="2663824"/>
                <a:chExt cx="7914630" cy="2708275"/>
              </a:xfrm>
            </p:grpSpPr>
            <p:grpSp>
              <p:nvGrpSpPr>
                <p:cNvPr id="43" name="Group 42">
                  <a:extLst>
                    <a:ext uri="{FF2B5EF4-FFF2-40B4-BE49-F238E27FC236}">
                      <a16:creationId xmlns:a16="http://schemas.microsoft.com/office/drawing/2014/main" id="{38B618BD-1511-714D-A8E9-42B4872EE07F}"/>
                    </a:ext>
                  </a:extLst>
                </p:cNvPr>
                <p:cNvGrpSpPr/>
                <p:nvPr/>
              </p:nvGrpSpPr>
              <p:grpSpPr>
                <a:xfrm>
                  <a:off x="4236161" y="2663824"/>
                  <a:ext cx="3257550" cy="2708275"/>
                  <a:chOff x="4236161" y="2663824"/>
                  <a:chExt cx="3257550" cy="2708275"/>
                </a:xfrm>
              </p:grpSpPr>
              <p:sp>
                <p:nvSpPr>
                  <p:cNvPr id="62" name="Rectangle 61">
                    <a:extLst>
                      <a:ext uri="{FF2B5EF4-FFF2-40B4-BE49-F238E27FC236}">
                        <a16:creationId xmlns:a16="http://schemas.microsoft.com/office/drawing/2014/main" id="{0E94B6CF-913F-AB4A-9AF4-202DBEE4E40C}"/>
                      </a:ext>
                    </a:extLst>
                  </p:cNvPr>
                  <p:cNvSpPr/>
                  <p:nvPr/>
                </p:nvSpPr>
                <p:spPr>
                  <a:xfrm>
                    <a:off x="4236161" y="2663824"/>
                    <a:ext cx="3257550" cy="2708275"/>
                  </a:xfrm>
                  <a:prstGeom prst="rect">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3" name="TextBox 62">
                    <a:extLst>
                      <a:ext uri="{FF2B5EF4-FFF2-40B4-BE49-F238E27FC236}">
                        <a16:creationId xmlns:a16="http://schemas.microsoft.com/office/drawing/2014/main" id="{9943A6A5-2DD6-8D47-9A83-E7563D0A8936}"/>
                      </a:ext>
                    </a:extLst>
                  </p:cNvPr>
                  <p:cNvSpPr txBox="1"/>
                  <p:nvPr/>
                </p:nvSpPr>
                <p:spPr>
                  <a:xfrm>
                    <a:off x="4309110" y="2697480"/>
                    <a:ext cx="633507" cy="369332"/>
                  </a:xfrm>
                  <a:prstGeom prst="rect">
                    <a:avLst/>
                  </a:prstGeom>
                  <a:noFill/>
                </p:spPr>
                <p:txBody>
                  <a:bodyPr wrap="none" rtlCol="0">
                    <a:spAutoFit/>
                  </a:bodyPr>
                  <a:lstStyle/>
                  <a:p>
                    <a:r>
                      <a:rPr lang="en-CN" dirty="0"/>
                      <a:t>CPU</a:t>
                    </a:r>
                  </a:p>
                </p:txBody>
              </p:sp>
              <p:grpSp>
                <p:nvGrpSpPr>
                  <p:cNvPr id="64" name="Group 63">
                    <a:extLst>
                      <a:ext uri="{FF2B5EF4-FFF2-40B4-BE49-F238E27FC236}">
                        <a16:creationId xmlns:a16="http://schemas.microsoft.com/office/drawing/2014/main" id="{92F604A2-1BF6-AC4A-BD6D-66C9136365FC}"/>
                      </a:ext>
                    </a:extLst>
                  </p:cNvPr>
                  <p:cNvGrpSpPr/>
                  <p:nvPr/>
                </p:nvGrpSpPr>
                <p:grpSpPr>
                  <a:xfrm>
                    <a:off x="4421091" y="3066812"/>
                    <a:ext cx="1239073" cy="985004"/>
                    <a:chOff x="4625863" y="3061216"/>
                    <a:chExt cx="1122493" cy="718067"/>
                  </a:xfrm>
                </p:grpSpPr>
                <p:sp>
                  <p:nvSpPr>
                    <p:cNvPr id="72" name="Rectangle 71">
                      <a:extLst>
                        <a:ext uri="{FF2B5EF4-FFF2-40B4-BE49-F238E27FC236}">
                          <a16:creationId xmlns:a16="http://schemas.microsoft.com/office/drawing/2014/main" id="{BEF5CE72-DB83-8446-B2FB-76FF4FB632E1}"/>
                        </a:ext>
                      </a:extLst>
                    </p:cNvPr>
                    <p:cNvSpPr/>
                    <p:nvPr/>
                  </p:nvSpPr>
                  <p:spPr>
                    <a:xfrm>
                      <a:off x="4887819" y="3061216"/>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3" name="Rectangle 72">
                      <a:extLst>
                        <a:ext uri="{FF2B5EF4-FFF2-40B4-BE49-F238E27FC236}">
                          <a16:creationId xmlns:a16="http://schemas.microsoft.com/office/drawing/2014/main" id="{9F8286AA-A875-214A-9FB0-4E7A203DBE35}"/>
                        </a:ext>
                      </a:extLst>
                    </p:cNvPr>
                    <p:cNvSpPr/>
                    <p:nvPr/>
                  </p:nvSpPr>
                  <p:spPr>
                    <a:xfrm>
                      <a:off x="4766160" y="3154680"/>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4" name="Rectangle 73">
                      <a:extLst>
                        <a:ext uri="{FF2B5EF4-FFF2-40B4-BE49-F238E27FC236}">
                          <a16:creationId xmlns:a16="http://schemas.microsoft.com/office/drawing/2014/main" id="{D3842D8F-528F-3349-A5FA-CA73BE911BD5}"/>
                        </a:ext>
                      </a:extLst>
                    </p:cNvPr>
                    <p:cNvSpPr/>
                    <p:nvPr/>
                  </p:nvSpPr>
                  <p:spPr>
                    <a:xfrm>
                      <a:off x="4625863" y="3253503"/>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latin typeface="Input Mono" panose="02000509020000090004" pitchFamily="49" charset="0"/>
                        </a:rPr>
                        <a:t>Core</a:t>
                      </a:r>
                    </a:p>
                  </p:txBody>
                </p:sp>
              </p:grpSp>
              <p:grpSp>
                <p:nvGrpSpPr>
                  <p:cNvPr id="65" name="Group 64">
                    <a:extLst>
                      <a:ext uri="{FF2B5EF4-FFF2-40B4-BE49-F238E27FC236}">
                        <a16:creationId xmlns:a16="http://schemas.microsoft.com/office/drawing/2014/main" id="{3610E919-6D88-0446-9538-2578F6DD103C}"/>
                      </a:ext>
                    </a:extLst>
                  </p:cNvPr>
                  <p:cNvGrpSpPr/>
                  <p:nvPr/>
                </p:nvGrpSpPr>
                <p:grpSpPr>
                  <a:xfrm>
                    <a:off x="5890254" y="3063136"/>
                    <a:ext cx="1239073" cy="985004"/>
                    <a:chOff x="4625863" y="3061216"/>
                    <a:chExt cx="1122493" cy="718067"/>
                  </a:xfrm>
                </p:grpSpPr>
                <p:sp>
                  <p:nvSpPr>
                    <p:cNvPr id="69" name="Rectangle 68">
                      <a:extLst>
                        <a:ext uri="{FF2B5EF4-FFF2-40B4-BE49-F238E27FC236}">
                          <a16:creationId xmlns:a16="http://schemas.microsoft.com/office/drawing/2014/main" id="{361F6AFA-B874-F649-8422-C3A6A487B1AE}"/>
                        </a:ext>
                      </a:extLst>
                    </p:cNvPr>
                    <p:cNvSpPr/>
                    <p:nvPr/>
                  </p:nvSpPr>
                  <p:spPr>
                    <a:xfrm>
                      <a:off x="4887819" y="3061216"/>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Rectangle 69">
                      <a:extLst>
                        <a:ext uri="{FF2B5EF4-FFF2-40B4-BE49-F238E27FC236}">
                          <a16:creationId xmlns:a16="http://schemas.microsoft.com/office/drawing/2014/main" id="{AD6776E4-E21C-644D-90DF-1E32BF2CE1DF}"/>
                        </a:ext>
                      </a:extLst>
                    </p:cNvPr>
                    <p:cNvSpPr/>
                    <p:nvPr/>
                  </p:nvSpPr>
                  <p:spPr>
                    <a:xfrm>
                      <a:off x="4766160" y="3154680"/>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1" name="Rectangle 70">
                      <a:extLst>
                        <a:ext uri="{FF2B5EF4-FFF2-40B4-BE49-F238E27FC236}">
                          <a16:creationId xmlns:a16="http://schemas.microsoft.com/office/drawing/2014/main" id="{A6B18CDA-0168-E34B-A6F4-9DEF74937E93}"/>
                        </a:ext>
                      </a:extLst>
                    </p:cNvPr>
                    <p:cNvSpPr/>
                    <p:nvPr/>
                  </p:nvSpPr>
                  <p:spPr>
                    <a:xfrm>
                      <a:off x="4625863" y="3253503"/>
                      <a:ext cx="860537" cy="52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latin typeface="Input Mono" panose="02000509020000090004" pitchFamily="49" charset="0"/>
                        </a:rPr>
                        <a:t>Core</a:t>
                      </a:r>
                    </a:p>
                  </p:txBody>
                </p:sp>
              </p:grpSp>
              <p:sp>
                <p:nvSpPr>
                  <p:cNvPr id="66" name="Rectangle 65">
                    <a:extLst>
                      <a:ext uri="{FF2B5EF4-FFF2-40B4-BE49-F238E27FC236}">
                        <a16:creationId xmlns:a16="http://schemas.microsoft.com/office/drawing/2014/main" id="{9CD882A8-3181-7343-B991-2B2A7AC35549}"/>
                      </a:ext>
                    </a:extLst>
                  </p:cNvPr>
                  <p:cNvSpPr/>
                  <p:nvPr/>
                </p:nvSpPr>
                <p:spPr>
                  <a:xfrm>
                    <a:off x="4421091" y="4206240"/>
                    <a:ext cx="2871249"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latin typeface="Input Mono" panose="02000509020000090004" pitchFamily="49" charset="0"/>
                      </a:rPr>
                      <a:t>LLC Cache</a:t>
                    </a:r>
                  </a:p>
                </p:txBody>
              </p:sp>
              <p:sp>
                <p:nvSpPr>
                  <p:cNvPr id="67" name="Rectangle 66">
                    <a:extLst>
                      <a:ext uri="{FF2B5EF4-FFF2-40B4-BE49-F238E27FC236}">
                        <a16:creationId xmlns:a16="http://schemas.microsoft.com/office/drawing/2014/main" id="{DF14A930-5DB9-4C43-907C-F2EB9DA9A5C1}"/>
                      </a:ext>
                    </a:extLst>
                  </p:cNvPr>
                  <p:cNvSpPr/>
                  <p:nvPr/>
                </p:nvSpPr>
                <p:spPr>
                  <a:xfrm>
                    <a:off x="4421091" y="4711220"/>
                    <a:ext cx="1239073" cy="41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latin typeface="Input Mono" panose="02000509020000090004" pitchFamily="49" charset="0"/>
                      </a:rPr>
                      <a:t>iMC</a:t>
                    </a:r>
                  </a:p>
                </p:txBody>
              </p:sp>
              <p:sp>
                <p:nvSpPr>
                  <p:cNvPr id="68" name="Rectangle 67">
                    <a:extLst>
                      <a:ext uri="{FF2B5EF4-FFF2-40B4-BE49-F238E27FC236}">
                        <a16:creationId xmlns:a16="http://schemas.microsoft.com/office/drawing/2014/main" id="{F70573D9-26FB-8348-A109-BC6318A1229D}"/>
                      </a:ext>
                    </a:extLst>
                  </p:cNvPr>
                  <p:cNvSpPr/>
                  <p:nvPr/>
                </p:nvSpPr>
                <p:spPr>
                  <a:xfrm>
                    <a:off x="6053267" y="4701397"/>
                    <a:ext cx="1239073" cy="423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latin typeface="Input Mono" panose="02000509020000090004" pitchFamily="49" charset="0"/>
                      </a:rPr>
                      <a:t>iMC</a:t>
                    </a:r>
                  </a:p>
                </p:txBody>
              </p:sp>
            </p:grpSp>
            <p:grpSp>
              <p:nvGrpSpPr>
                <p:cNvPr id="44" name="Group 43">
                  <a:extLst>
                    <a:ext uri="{FF2B5EF4-FFF2-40B4-BE49-F238E27FC236}">
                      <a16:creationId xmlns:a16="http://schemas.microsoft.com/office/drawing/2014/main" id="{81D147CF-55F9-BE4F-BE34-B07EB3BE5E67}"/>
                    </a:ext>
                  </a:extLst>
                </p:cNvPr>
                <p:cNvGrpSpPr/>
                <p:nvPr/>
              </p:nvGrpSpPr>
              <p:grpSpPr>
                <a:xfrm>
                  <a:off x="7723801" y="3268224"/>
                  <a:ext cx="2088339" cy="1559831"/>
                  <a:chOff x="1628569" y="3240821"/>
                  <a:chExt cx="2088339" cy="1559831"/>
                </a:xfrm>
              </p:grpSpPr>
              <p:sp>
                <p:nvSpPr>
                  <p:cNvPr id="59" name="Rectangle 58">
                    <a:extLst>
                      <a:ext uri="{FF2B5EF4-FFF2-40B4-BE49-F238E27FC236}">
                        <a16:creationId xmlns:a16="http://schemas.microsoft.com/office/drawing/2014/main" id="{4C9082D9-741C-A54E-89D9-467A5847F9ED}"/>
                      </a:ext>
                    </a:extLst>
                  </p:cNvPr>
                  <p:cNvSpPr/>
                  <p:nvPr/>
                </p:nvSpPr>
                <p:spPr>
                  <a:xfrm>
                    <a:off x="1628569" y="3240821"/>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#3</a:t>
                    </a:r>
                  </a:p>
                </p:txBody>
              </p:sp>
              <p:sp>
                <p:nvSpPr>
                  <p:cNvPr id="60" name="Rectangle 59">
                    <a:extLst>
                      <a:ext uri="{FF2B5EF4-FFF2-40B4-BE49-F238E27FC236}">
                        <a16:creationId xmlns:a16="http://schemas.microsoft.com/office/drawing/2014/main" id="{8531507D-AF10-1449-9095-16CACA842F8E}"/>
                      </a:ext>
                    </a:extLst>
                  </p:cNvPr>
                  <p:cNvSpPr/>
                  <p:nvPr/>
                </p:nvSpPr>
                <p:spPr>
                  <a:xfrm>
                    <a:off x="1628569" y="3840376"/>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#4</a:t>
                    </a:r>
                  </a:p>
                </p:txBody>
              </p:sp>
              <p:sp>
                <p:nvSpPr>
                  <p:cNvPr id="61" name="Rectangle 60">
                    <a:extLst>
                      <a:ext uri="{FF2B5EF4-FFF2-40B4-BE49-F238E27FC236}">
                        <a16:creationId xmlns:a16="http://schemas.microsoft.com/office/drawing/2014/main" id="{A3D7B46A-E808-534E-9329-E31FE783C830}"/>
                      </a:ext>
                    </a:extLst>
                  </p:cNvPr>
                  <p:cNvSpPr/>
                  <p:nvPr/>
                </p:nvSpPr>
                <p:spPr>
                  <a:xfrm>
                    <a:off x="1628569" y="4434788"/>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#5</a:t>
                    </a:r>
                  </a:p>
                </p:txBody>
              </p:sp>
            </p:grpSp>
            <p:grpSp>
              <p:nvGrpSpPr>
                <p:cNvPr id="45" name="Group 44">
                  <a:extLst>
                    <a:ext uri="{FF2B5EF4-FFF2-40B4-BE49-F238E27FC236}">
                      <a16:creationId xmlns:a16="http://schemas.microsoft.com/office/drawing/2014/main" id="{66603976-ACF6-2142-BDF6-2A60D4966700}"/>
                    </a:ext>
                  </a:extLst>
                </p:cNvPr>
                <p:cNvGrpSpPr/>
                <p:nvPr/>
              </p:nvGrpSpPr>
              <p:grpSpPr>
                <a:xfrm>
                  <a:off x="1897510" y="3255441"/>
                  <a:ext cx="2088339" cy="1559831"/>
                  <a:chOff x="1628569" y="3240821"/>
                  <a:chExt cx="2088339" cy="1559831"/>
                </a:xfrm>
              </p:grpSpPr>
              <p:sp>
                <p:nvSpPr>
                  <p:cNvPr id="56" name="Rectangle 55">
                    <a:extLst>
                      <a:ext uri="{FF2B5EF4-FFF2-40B4-BE49-F238E27FC236}">
                        <a16:creationId xmlns:a16="http://schemas.microsoft.com/office/drawing/2014/main" id="{AB30BC7B-18CC-104E-AA4A-1313B6984148}"/>
                      </a:ext>
                    </a:extLst>
                  </p:cNvPr>
                  <p:cNvSpPr/>
                  <p:nvPr/>
                </p:nvSpPr>
                <p:spPr>
                  <a:xfrm>
                    <a:off x="1628569" y="3240821"/>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#0</a:t>
                    </a:r>
                  </a:p>
                </p:txBody>
              </p:sp>
              <p:sp>
                <p:nvSpPr>
                  <p:cNvPr id="57" name="Rectangle 56">
                    <a:extLst>
                      <a:ext uri="{FF2B5EF4-FFF2-40B4-BE49-F238E27FC236}">
                        <a16:creationId xmlns:a16="http://schemas.microsoft.com/office/drawing/2014/main" id="{09416D41-6402-B145-8E4E-257D6F29B5F3}"/>
                      </a:ext>
                    </a:extLst>
                  </p:cNvPr>
                  <p:cNvSpPr/>
                  <p:nvPr/>
                </p:nvSpPr>
                <p:spPr>
                  <a:xfrm>
                    <a:off x="1628569" y="3840376"/>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#1</a:t>
                    </a:r>
                  </a:p>
                </p:txBody>
              </p:sp>
              <p:sp>
                <p:nvSpPr>
                  <p:cNvPr id="58" name="Rectangle 57">
                    <a:extLst>
                      <a:ext uri="{FF2B5EF4-FFF2-40B4-BE49-F238E27FC236}">
                        <a16:creationId xmlns:a16="http://schemas.microsoft.com/office/drawing/2014/main" id="{A5C64314-D232-AE4A-9232-52BC6A350392}"/>
                      </a:ext>
                    </a:extLst>
                  </p:cNvPr>
                  <p:cNvSpPr/>
                  <p:nvPr/>
                </p:nvSpPr>
                <p:spPr>
                  <a:xfrm>
                    <a:off x="1628569" y="4434788"/>
                    <a:ext cx="2088339" cy="365864"/>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dirty="0">
                        <a:latin typeface="Input Mono" panose="02000509020000090004" pitchFamily="49" charset="0"/>
                      </a:rPr>
                      <a:t>Optane DIMM #2</a:t>
                    </a:r>
                  </a:p>
                </p:txBody>
              </p:sp>
            </p:grpSp>
            <p:cxnSp>
              <p:nvCxnSpPr>
                <p:cNvPr id="46" name="Straight Connector 45">
                  <a:extLst>
                    <a:ext uri="{FF2B5EF4-FFF2-40B4-BE49-F238E27FC236}">
                      <a16:creationId xmlns:a16="http://schemas.microsoft.com/office/drawing/2014/main" id="{F1EA6D1D-F5FB-DE4B-94DF-A635FDFD26FD}"/>
                    </a:ext>
                  </a:extLst>
                </p:cNvPr>
                <p:cNvCxnSpPr>
                  <a:stCxn id="56" idx="3"/>
                </p:cNvCxnSpPr>
                <p:nvPr/>
              </p:nvCxnSpPr>
              <p:spPr>
                <a:xfrm>
                  <a:off x="3985849" y="3438373"/>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162BE33B-2ED9-D242-B941-B304624B318A}"/>
                    </a:ext>
                  </a:extLst>
                </p:cNvPr>
                <p:cNvCxnSpPr/>
                <p:nvPr/>
              </p:nvCxnSpPr>
              <p:spPr>
                <a:xfrm>
                  <a:off x="3985849" y="4031816"/>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98D36D41-2FB5-D541-A532-1A11FBF9315A}"/>
                    </a:ext>
                  </a:extLst>
                </p:cNvPr>
                <p:cNvCxnSpPr/>
                <p:nvPr/>
              </p:nvCxnSpPr>
              <p:spPr>
                <a:xfrm>
                  <a:off x="3985849" y="4632340"/>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4C429586-3D16-104A-A614-0EAC2034CFF2}"/>
                    </a:ext>
                  </a:extLst>
                </p:cNvPr>
                <p:cNvCxnSpPr/>
                <p:nvPr/>
              </p:nvCxnSpPr>
              <p:spPr>
                <a:xfrm>
                  <a:off x="7567956" y="3451156"/>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9959E39B-E38C-3346-B8BE-D19BCCCD6AD4}"/>
                    </a:ext>
                  </a:extLst>
                </p:cNvPr>
                <p:cNvCxnSpPr/>
                <p:nvPr/>
              </p:nvCxnSpPr>
              <p:spPr>
                <a:xfrm>
                  <a:off x="7567956" y="4050711"/>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DEEC54C0-B550-DB46-91A8-29D6E3FA4C0A}"/>
                    </a:ext>
                  </a:extLst>
                </p:cNvPr>
                <p:cNvCxnSpPr/>
                <p:nvPr/>
              </p:nvCxnSpPr>
              <p:spPr>
                <a:xfrm>
                  <a:off x="7567956" y="4645123"/>
                  <a:ext cx="155845" cy="0"/>
                </a:xfrm>
                <a:prstGeom prst="line">
                  <a:avLst/>
                </a:prstGeom>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C0A91DE7-6DBC-3547-A232-23093EF46B4C}"/>
                    </a:ext>
                  </a:extLst>
                </p:cNvPr>
                <p:cNvCxnSpPr/>
                <p:nvPr/>
              </p:nvCxnSpPr>
              <p:spPr>
                <a:xfrm>
                  <a:off x="4141694" y="3438373"/>
                  <a:ext cx="0" cy="1489478"/>
                </a:xfrm>
                <a:prstGeom prst="line">
                  <a:avLst/>
                </a:prstGeom>
                <a:ln/>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D7600737-7C83-8F41-96B3-AB5F644AD64E}"/>
                    </a:ext>
                  </a:extLst>
                </p:cNvPr>
                <p:cNvCxnSpPr>
                  <a:cxnSpLocks/>
                  <a:stCxn id="67" idx="1"/>
                </p:cNvCxnSpPr>
                <p:nvPr/>
              </p:nvCxnSpPr>
              <p:spPr>
                <a:xfrm flipH="1">
                  <a:off x="4141694" y="4919325"/>
                  <a:ext cx="279397" cy="0"/>
                </a:xfrm>
                <a:prstGeom prst="line">
                  <a:avLst/>
                </a:prstGeom>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1CCC2426-8E7A-3D46-A300-6974706DF5B1}"/>
                    </a:ext>
                  </a:extLst>
                </p:cNvPr>
                <p:cNvCxnSpPr>
                  <a:cxnSpLocks/>
                </p:cNvCxnSpPr>
                <p:nvPr/>
              </p:nvCxnSpPr>
              <p:spPr>
                <a:xfrm flipH="1">
                  <a:off x="7292340" y="4927851"/>
                  <a:ext cx="279397" cy="0"/>
                </a:xfrm>
                <a:prstGeom prst="line">
                  <a:avLst/>
                </a:prstGeom>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F71B75A6-2C94-3D49-9F26-D79B3EFFA2AA}"/>
                    </a:ext>
                  </a:extLst>
                </p:cNvPr>
                <p:cNvCxnSpPr/>
                <p:nvPr/>
              </p:nvCxnSpPr>
              <p:spPr>
                <a:xfrm>
                  <a:off x="7567956" y="3437609"/>
                  <a:ext cx="0" cy="1489478"/>
                </a:xfrm>
                <a:prstGeom prst="line">
                  <a:avLst/>
                </a:prstGeom>
                <a:ln/>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7B769A81-F24D-5B4F-BB1D-E9FD90887456}"/>
                  </a:ext>
                </a:extLst>
              </p:cNvPr>
              <p:cNvGrpSpPr/>
              <p:nvPr/>
            </p:nvGrpSpPr>
            <p:grpSpPr>
              <a:xfrm>
                <a:off x="1839812" y="4615350"/>
                <a:ext cx="8625645" cy="1695950"/>
                <a:chOff x="1863330" y="4777197"/>
                <a:chExt cx="8625645" cy="1695950"/>
              </a:xfrm>
            </p:grpSpPr>
            <p:grpSp>
              <p:nvGrpSpPr>
                <p:cNvPr id="12" name="Group 11">
                  <a:extLst>
                    <a:ext uri="{FF2B5EF4-FFF2-40B4-BE49-F238E27FC236}">
                      <a16:creationId xmlns:a16="http://schemas.microsoft.com/office/drawing/2014/main" id="{96E61704-CD2E-2945-90B0-1AF06D3CBFBD}"/>
                    </a:ext>
                  </a:extLst>
                </p:cNvPr>
                <p:cNvGrpSpPr/>
                <p:nvPr/>
              </p:nvGrpSpPr>
              <p:grpSpPr>
                <a:xfrm>
                  <a:off x="3842206" y="4943864"/>
                  <a:ext cx="6646769" cy="1096427"/>
                  <a:chOff x="3851319" y="4648744"/>
                  <a:chExt cx="6646769" cy="1096427"/>
                </a:xfrm>
              </p:grpSpPr>
              <p:grpSp>
                <p:nvGrpSpPr>
                  <p:cNvPr id="20" name="Group 19">
                    <a:extLst>
                      <a:ext uri="{FF2B5EF4-FFF2-40B4-BE49-F238E27FC236}">
                        <a16:creationId xmlns:a16="http://schemas.microsoft.com/office/drawing/2014/main" id="{72470496-06CE-4947-8BD7-73862FA40E48}"/>
                      </a:ext>
                    </a:extLst>
                  </p:cNvPr>
                  <p:cNvGrpSpPr/>
                  <p:nvPr/>
                </p:nvGrpSpPr>
                <p:grpSpPr>
                  <a:xfrm>
                    <a:off x="3851319" y="4648744"/>
                    <a:ext cx="6646769" cy="1096427"/>
                    <a:chOff x="3851319" y="4648744"/>
                    <a:chExt cx="6646769" cy="1096427"/>
                  </a:xfrm>
                </p:grpSpPr>
                <p:sp>
                  <p:nvSpPr>
                    <p:cNvPr id="35" name="Rectangle 34">
                      <a:extLst>
                        <a:ext uri="{FF2B5EF4-FFF2-40B4-BE49-F238E27FC236}">
                          <a16:creationId xmlns:a16="http://schemas.microsoft.com/office/drawing/2014/main" id="{8277115B-0B58-EF48-93FD-953389E5DF2E}"/>
                        </a:ext>
                      </a:extLst>
                    </p:cNvPr>
                    <p:cNvSpPr/>
                    <p:nvPr/>
                  </p:nvSpPr>
                  <p:spPr>
                    <a:xfrm>
                      <a:off x="3854823" y="4966447"/>
                      <a:ext cx="6643265" cy="774335"/>
                    </a:xfrm>
                    <a:prstGeom prst="rect">
                      <a:avLst/>
                    </a:prstGeom>
                    <a:solidFill>
                      <a:srgbClr val="00D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    ……..</a:t>
                      </a:r>
                    </a:p>
                  </p:txBody>
                </p:sp>
                <p:grpSp>
                  <p:nvGrpSpPr>
                    <p:cNvPr id="36" name="Group 35">
                      <a:extLst>
                        <a:ext uri="{FF2B5EF4-FFF2-40B4-BE49-F238E27FC236}">
                          <a16:creationId xmlns:a16="http://schemas.microsoft.com/office/drawing/2014/main" id="{30A1FDAA-11B9-5D43-A066-4E4E58662B02}"/>
                        </a:ext>
                      </a:extLst>
                    </p:cNvPr>
                    <p:cNvGrpSpPr/>
                    <p:nvPr/>
                  </p:nvGrpSpPr>
                  <p:grpSpPr>
                    <a:xfrm>
                      <a:off x="3851319" y="4761388"/>
                      <a:ext cx="2056423" cy="983783"/>
                      <a:chOff x="3851319" y="4761388"/>
                      <a:chExt cx="2056423" cy="983783"/>
                    </a:xfrm>
                  </p:grpSpPr>
                  <p:cxnSp>
                    <p:nvCxnSpPr>
                      <p:cNvPr id="38" name="Straight Connector 37">
                        <a:extLst>
                          <a:ext uri="{FF2B5EF4-FFF2-40B4-BE49-F238E27FC236}">
                            <a16:creationId xmlns:a16="http://schemas.microsoft.com/office/drawing/2014/main" id="{EEB3A0E0-6B4A-1E49-B97B-E9CD1E48287C}"/>
                          </a:ext>
                        </a:extLst>
                      </p:cNvPr>
                      <p:cNvCxnSpPr/>
                      <p:nvPr/>
                    </p:nvCxnSpPr>
                    <p:spPr>
                      <a:xfrm>
                        <a:off x="3851319" y="4761388"/>
                        <a:ext cx="0" cy="98378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B868787D-CE6F-4F49-B9C4-EF1484B440CD}"/>
                          </a:ext>
                        </a:extLst>
                      </p:cNvPr>
                      <p:cNvCxnSpPr/>
                      <p:nvPr/>
                    </p:nvCxnSpPr>
                    <p:spPr>
                      <a:xfrm>
                        <a:off x="3851319" y="5740782"/>
                        <a:ext cx="205642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BB7A2B9B-862C-884C-A0E3-5EC326EA17EC}"/>
                          </a:ext>
                        </a:extLst>
                      </p:cNvPr>
                      <p:cNvCxnSpPr/>
                      <p:nvPr/>
                    </p:nvCxnSpPr>
                    <p:spPr>
                      <a:xfrm>
                        <a:off x="5903327" y="4761388"/>
                        <a:ext cx="0" cy="98378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D07AC8F9-3B24-9D45-B824-399D34D35FE3}"/>
                          </a:ext>
                        </a:extLst>
                      </p:cNvPr>
                      <p:cNvCxnSpPr>
                        <a:cxnSpLocks/>
                      </p:cNvCxnSpPr>
                      <p:nvPr/>
                    </p:nvCxnSpPr>
                    <p:spPr>
                      <a:xfrm>
                        <a:off x="3851319" y="4761388"/>
                        <a:ext cx="406916"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BE8C507-0FBE-7149-9DED-2D716B98F03B}"/>
                          </a:ext>
                        </a:extLst>
                      </p:cNvPr>
                      <p:cNvCxnSpPr>
                        <a:cxnSpLocks/>
                      </p:cNvCxnSpPr>
                      <p:nvPr/>
                    </p:nvCxnSpPr>
                    <p:spPr>
                      <a:xfrm>
                        <a:off x="5490951" y="4764301"/>
                        <a:ext cx="406916" cy="0"/>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37" name="TextBox 36">
                      <a:extLst>
                        <a:ext uri="{FF2B5EF4-FFF2-40B4-BE49-F238E27FC236}">
                          <a16:creationId xmlns:a16="http://schemas.microsoft.com/office/drawing/2014/main" id="{A7FCBC2C-D043-6E46-88A6-BAD288ADCE80}"/>
                        </a:ext>
                      </a:extLst>
                    </p:cNvPr>
                    <p:cNvSpPr txBox="1"/>
                    <p:nvPr/>
                  </p:nvSpPr>
                  <p:spPr>
                    <a:xfrm>
                      <a:off x="4167836" y="4648744"/>
                      <a:ext cx="1448754" cy="266792"/>
                    </a:xfrm>
                    <a:prstGeom prst="rect">
                      <a:avLst/>
                    </a:prstGeom>
                    <a:noFill/>
                  </p:spPr>
                  <p:txBody>
                    <a:bodyPr wrap="none" rtlCol="0">
                      <a:spAutoFit/>
                    </a:bodyPr>
                    <a:lstStyle/>
                    <a:p>
                      <a:r>
                        <a:rPr lang="en-CN" sz="1000" dirty="0">
                          <a:latin typeface="Input Mono" panose="02000509020000090004" pitchFamily="49" charset="0"/>
                        </a:rPr>
                        <a:t>Stripe size</a:t>
                      </a:r>
                    </a:p>
                  </p:txBody>
                </p:sp>
              </p:grpSp>
              <p:cxnSp>
                <p:nvCxnSpPr>
                  <p:cNvPr id="21" name="Straight Connector 20">
                    <a:extLst>
                      <a:ext uri="{FF2B5EF4-FFF2-40B4-BE49-F238E27FC236}">
                        <a16:creationId xmlns:a16="http://schemas.microsoft.com/office/drawing/2014/main" id="{1869F470-031A-734C-B505-E15C741E315D}"/>
                      </a:ext>
                    </a:extLst>
                  </p:cNvPr>
                  <p:cNvCxnSpPr/>
                  <p:nvPr/>
                </p:nvCxnSpPr>
                <p:spPr>
                  <a:xfrm>
                    <a:off x="4217875" y="4963355"/>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74E8EA-38DD-614E-A237-987332070E1A}"/>
                      </a:ext>
                    </a:extLst>
                  </p:cNvPr>
                  <p:cNvCxnSpPr/>
                  <p:nvPr/>
                </p:nvCxnSpPr>
                <p:spPr>
                  <a:xfrm>
                    <a:off x="5907742"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A34F35-B236-9741-BA5C-AF26E28F82B8}"/>
                      </a:ext>
                    </a:extLst>
                  </p:cNvPr>
                  <p:cNvCxnSpPr/>
                  <p:nvPr/>
                </p:nvCxnSpPr>
                <p:spPr>
                  <a:xfrm>
                    <a:off x="4527176"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5687DF-194E-254D-AA2E-63D084A53834}"/>
                      </a:ext>
                    </a:extLst>
                  </p:cNvPr>
                  <p:cNvCxnSpPr/>
                  <p:nvPr/>
                </p:nvCxnSpPr>
                <p:spPr>
                  <a:xfrm>
                    <a:off x="4862432"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69EE1E-5DA4-B146-BCD8-B00BC010EE85}"/>
                      </a:ext>
                    </a:extLst>
                  </p:cNvPr>
                  <p:cNvCxnSpPr/>
                  <p:nvPr/>
                </p:nvCxnSpPr>
                <p:spPr>
                  <a:xfrm>
                    <a:off x="5211384"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17FC7E-AA42-134E-8225-3DEC71D22F6B}"/>
                      </a:ext>
                    </a:extLst>
                  </p:cNvPr>
                  <p:cNvCxnSpPr/>
                  <p:nvPr/>
                </p:nvCxnSpPr>
                <p:spPr>
                  <a:xfrm>
                    <a:off x="5558117"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B0AE5F-E481-134E-87EA-4CD1CCE2B6A8}"/>
                      </a:ext>
                    </a:extLst>
                  </p:cNvPr>
                  <p:cNvCxnSpPr/>
                  <p:nvPr/>
                </p:nvCxnSpPr>
                <p:spPr>
                  <a:xfrm>
                    <a:off x="6235891" y="4966447"/>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F0D20E-23FF-944C-9604-90CDEBA7744C}"/>
                      </a:ext>
                    </a:extLst>
                  </p:cNvPr>
                  <p:cNvCxnSpPr/>
                  <p:nvPr/>
                </p:nvCxnSpPr>
                <p:spPr>
                  <a:xfrm>
                    <a:off x="6607101" y="4956359"/>
                    <a:ext cx="0" cy="7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13B2214-3B63-2944-BDEF-6C7ED2D9613D}"/>
                      </a:ext>
                    </a:extLst>
                  </p:cNvPr>
                  <p:cNvSpPr txBox="1"/>
                  <p:nvPr/>
                </p:nvSpPr>
                <p:spPr>
                  <a:xfrm>
                    <a:off x="3854823" y="5076614"/>
                    <a:ext cx="403412" cy="517650"/>
                  </a:xfrm>
                  <a:prstGeom prst="rect">
                    <a:avLst/>
                  </a:prstGeom>
                  <a:noFill/>
                </p:spPr>
                <p:txBody>
                  <a:bodyPr wrap="square" lIns="90000" rtlCol="0">
                    <a:spAutoFit/>
                  </a:bodyPr>
                  <a:lstStyle/>
                  <a:p>
                    <a:r>
                      <a:rPr lang="en-CN" sz="800" dirty="0">
                        <a:latin typeface="Input Mono" panose="02000509020000090004" pitchFamily="49" charset="0"/>
                      </a:rPr>
                      <a:t>#2</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30" name="TextBox 29">
                    <a:extLst>
                      <a:ext uri="{FF2B5EF4-FFF2-40B4-BE49-F238E27FC236}">
                        <a16:creationId xmlns:a16="http://schemas.microsoft.com/office/drawing/2014/main" id="{F4EA8F42-6D6A-574B-ACE4-BFD0B8D22005}"/>
                      </a:ext>
                    </a:extLst>
                  </p:cNvPr>
                  <p:cNvSpPr txBox="1"/>
                  <p:nvPr/>
                </p:nvSpPr>
                <p:spPr>
                  <a:xfrm>
                    <a:off x="4858868" y="5073525"/>
                    <a:ext cx="403412" cy="517650"/>
                  </a:xfrm>
                  <a:prstGeom prst="rect">
                    <a:avLst/>
                  </a:prstGeom>
                  <a:noFill/>
                </p:spPr>
                <p:txBody>
                  <a:bodyPr wrap="square" lIns="90000" rtlCol="0">
                    <a:spAutoFit/>
                  </a:bodyPr>
                  <a:lstStyle/>
                  <a:p>
                    <a:r>
                      <a:rPr lang="en-CN" sz="800" dirty="0">
                        <a:latin typeface="Input Mono" panose="02000509020000090004" pitchFamily="49" charset="0"/>
                      </a:rPr>
                      <a:t>#5</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31" name="TextBox 30">
                    <a:extLst>
                      <a:ext uri="{FF2B5EF4-FFF2-40B4-BE49-F238E27FC236}">
                        <a16:creationId xmlns:a16="http://schemas.microsoft.com/office/drawing/2014/main" id="{07EBBBD1-9217-684A-8BA5-FF2F5DD15C37}"/>
                      </a:ext>
                    </a:extLst>
                  </p:cNvPr>
                  <p:cNvSpPr txBox="1"/>
                  <p:nvPr/>
                </p:nvSpPr>
                <p:spPr>
                  <a:xfrm>
                    <a:off x="4499654" y="5084702"/>
                    <a:ext cx="403412" cy="517650"/>
                  </a:xfrm>
                  <a:prstGeom prst="rect">
                    <a:avLst/>
                  </a:prstGeom>
                  <a:noFill/>
                </p:spPr>
                <p:txBody>
                  <a:bodyPr wrap="square" lIns="90000" rtlCol="0">
                    <a:spAutoFit/>
                  </a:bodyPr>
                  <a:lstStyle/>
                  <a:p>
                    <a:r>
                      <a:rPr lang="en-CN" sz="800" dirty="0">
                        <a:latin typeface="Input Mono" panose="02000509020000090004" pitchFamily="49" charset="0"/>
                      </a:rPr>
                      <a:t>#1</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32" name="TextBox 31">
                    <a:extLst>
                      <a:ext uri="{FF2B5EF4-FFF2-40B4-BE49-F238E27FC236}">
                        <a16:creationId xmlns:a16="http://schemas.microsoft.com/office/drawing/2014/main" id="{D1F062A1-2B19-1E49-A57F-8E1D93E7002B}"/>
                      </a:ext>
                    </a:extLst>
                  </p:cNvPr>
                  <p:cNvSpPr txBox="1"/>
                  <p:nvPr/>
                </p:nvSpPr>
                <p:spPr>
                  <a:xfrm>
                    <a:off x="5199427" y="5069135"/>
                    <a:ext cx="403412" cy="517650"/>
                  </a:xfrm>
                  <a:prstGeom prst="rect">
                    <a:avLst/>
                  </a:prstGeom>
                  <a:noFill/>
                </p:spPr>
                <p:txBody>
                  <a:bodyPr wrap="square" lIns="90000" rtlCol="0">
                    <a:spAutoFit/>
                  </a:bodyPr>
                  <a:lstStyle/>
                  <a:p>
                    <a:r>
                      <a:rPr lang="en-CN" sz="800" dirty="0">
                        <a:latin typeface="Input Mono" panose="02000509020000090004" pitchFamily="49" charset="0"/>
                      </a:rPr>
                      <a:t>#0</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33" name="TextBox 32">
                    <a:extLst>
                      <a:ext uri="{FF2B5EF4-FFF2-40B4-BE49-F238E27FC236}">
                        <a16:creationId xmlns:a16="http://schemas.microsoft.com/office/drawing/2014/main" id="{4F23B5C1-18CF-8E48-987D-EEF6356777D0}"/>
                      </a:ext>
                    </a:extLst>
                  </p:cNvPr>
                  <p:cNvSpPr txBox="1"/>
                  <p:nvPr/>
                </p:nvSpPr>
                <p:spPr>
                  <a:xfrm>
                    <a:off x="5558117" y="5073525"/>
                    <a:ext cx="403412" cy="517650"/>
                  </a:xfrm>
                  <a:prstGeom prst="rect">
                    <a:avLst/>
                  </a:prstGeom>
                  <a:noFill/>
                </p:spPr>
                <p:txBody>
                  <a:bodyPr wrap="square" lIns="90000" rtlCol="0">
                    <a:spAutoFit/>
                  </a:bodyPr>
                  <a:lstStyle/>
                  <a:p>
                    <a:r>
                      <a:rPr lang="en-CN" sz="800" dirty="0">
                        <a:latin typeface="Input Mono" panose="02000509020000090004" pitchFamily="49" charset="0"/>
                      </a:rPr>
                      <a:t>#4</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34" name="TextBox 33">
                    <a:extLst>
                      <a:ext uri="{FF2B5EF4-FFF2-40B4-BE49-F238E27FC236}">
                        <a16:creationId xmlns:a16="http://schemas.microsoft.com/office/drawing/2014/main" id="{285F3542-327A-644C-B223-247CD63E6FBE}"/>
                      </a:ext>
                    </a:extLst>
                  </p:cNvPr>
                  <p:cNvSpPr txBox="1"/>
                  <p:nvPr/>
                </p:nvSpPr>
                <p:spPr>
                  <a:xfrm>
                    <a:off x="5891353" y="5073525"/>
                    <a:ext cx="403412" cy="485076"/>
                  </a:xfrm>
                  <a:prstGeom prst="rect">
                    <a:avLst/>
                  </a:prstGeom>
                  <a:noFill/>
                </p:spPr>
                <p:txBody>
                  <a:bodyPr wrap="square" lIns="90000" rtlCol="0">
                    <a:spAutoFit/>
                  </a:bodyPr>
                  <a:lstStyle/>
                  <a:p>
                    <a:r>
                      <a:rPr lang="en-CN" sz="800" dirty="0">
                        <a:latin typeface="Input Mono" panose="02000509020000090004" pitchFamily="49" charset="0"/>
                      </a:rPr>
                      <a:t>#2</a:t>
                    </a:r>
                  </a:p>
                  <a:p>
                    <a:endParaRPr lang="en-CN" sz="800" dirty="0">
                      <a:latin typeface="Input Mono" panose="02000509020000090004" pitchFamily="49" charset="0"/>
                    </a:endParaRPr>
                  </a:p>
                  <a:p>
                    <a:r>
                      <a:rPr lang="en-CN" sz="800" dirty="0">
                        <a:latin typeface="Input Mono" panose="02000509020000090004" pitchFamily="49" charset="0"/>
                      </a:rPr>
                      <a:t>4K </a:t>
                    </a:r>
                  </a:p>
                </p:txBody>
              </p:sp>
            </p:grpSp>
            <p:sp>
              <p:nvSpPr>
                <p:cNvPr id="13" name="TextBox 12">
                  <a:extLst>
                    <a:ext uri="{FF2B5EF4-FFF2-40B4-BE49-F238E27FC236}">
                      <a16:creationId xmlns:a16="http://schemas.microsoft.com/office/drawing/2014/main" id="{A70E7EBE-8EF0-0C48-9A70-855797AF15AB}"/>
                    </a:ext>
                  </a:extLst>
                </p:cNvPr>
                <p:cNvSpPr txBox="1"/>
                <p:nvPr/>
              </p:nvSpPr>
              <p:spPr>
                <a:xfrm>
                  <a:off x="1863330" y="4777197"/>
                  <a:ext cx="1710725" cy="261610"/>
                </a:xfrm>
                <a:prstGeom prst="rect">
                  <a:avLst/>
                </a:prstGeom>
                <a:noFill/>
              </p:spPr>
              <p:txBody>
                <a:bodyPr wrap="none" rtlCol="0">
                  <a:spAutoFit/>
                </a:bodyPr>
                <a:lstStyle/>
                <a:p>
                  <a:r>
                    <a:rPr lang="en-CN" sz="1100" dirty="0">
                      <a:latin typeface="Input Mono" panose="02000509020000090004" pitchFamily="49" charset="0"/>
                    </a:rPr>
                    <a:t>PhyAddr Offset: 0</a:t>
                  </a:r>
                </a:p>
              </p:txBody>
            </p:sp>
            <p:sp>
              <p:nvSpPr>
                <p:cNvPr id="14" name="TextBox 13">
                  <a:extLst>
                    <a:ext uri="{FF2B5EF4-FFF2-40B4-BE49-F238E27FC236}">
                      <a16:creationId xmlns:a16="http://schemas.microsoft.com/office/drawing/2014/main" id="{4BDFF8B8-3815-A048-987E-674C12E7175E}"/>
                    </a:ext>
                  </a:extLst>
                </p:cNvPr>
                <p:cNvSpPr txBox="1"/>
                <p:nvPr/>
              </p:nvSpPr>
              <p:spPr>
                <a:xfrm>
                  <a:off x="2465350" y="5655307"/>
                  <a:ext cx="1082348" cy="261610"/>
                </a:xfrm>
                <a:prstGeom prst="rect">
                  <a:avLst/>
                </a:prstGeom>
                <a:noFill/>
              </p:spPr>
              <p:txBody>
                <a:bodyPr wrap="none" rtlCol="0">
                  <a:spAutoFit/>
                </a:bodyPr>
                <a:lstStyle/>
                <a:p>
                  <a:r>
                    <a:rPr lang="en-CN" sz="1100" dirty="0">
                      <a:latin typeface="Input Mono" panose="02000509020000090004" pitchFamily="49" charset="0"/>
                    </a:rPr>
                    <a:t>DIMM Addr:</a:t>
                  </a:r>
                </a:p>
              </p:txBody>
            </p:sp>
            <p:sp>
              <p:nvSpPr>
                <p:cNvPr id="15" name="TextBox 14">
                  <a:extLst>
                    <a:ext uri="{FF2B5EF4-FFF2-40B4-BE49-F238E27FC236}">
                      <a16:creationId xmlns:a16="http://schemas.microsoft.com/office/drawing/2014/main" id="{7145BBAC-F049-D249-A63A-9619A9801257}"/>
                    </a:ext>
                  </a:extLst>
                </p:cNvPr>
                <p:cNvSpPr txBox="1"/>
                <p:nvPr/>
              </p:nvSpPr>
              <p:spPr>
                <a:xfrm>
                  <a:off x="2921319" y="5368645"/>
                  <a:ext cx="723275" cy="261610"/>
                </a:xfrm>
                <a:prstGeom prst="rect">
                  <a:avLst/>
                </a:prstGeom>
                <a:noFill/>
              </p:spPr>
              <p:txBody>
                <a:bodyPr wrap="none" rtlCol="0">
                  <a:spAutoFit/>
                </a:bodyPr>
                <a:lstStyle/>
                <a:p>
                  <a:r>
                    <a:rPr lang="en-CN" sz="1100" dirty="0">
                      <a:latin typeface="Input Mono" panose="02000509020000090004" pitchFamily="49" charset="0"/>
                    </a:rPr>
                    <a:t>#DIMM:</a:t>
                  </a:r>
                </a:p>
              </p:txBody>
            </p:sp>
            <p:sp>
              <p:nvSpPr>
                <p:cNvPr id="16" name="TextBox 15">
                  <a:extLst>
                    <a:ext uri="{FF2B5EF4-FFF2-40B4-BE49-F238E27FC236}">
                      <a16:creationId xmlns:a16="http://schemas.microsoft.com/office/drawing/2014/main" id="{B4B465F2-A661-6641-A417-BA5273826117}"/>
                    </a:ext>
                  </a:extLst>
                </p:cNvPr>
                <p:cNvSpPr txBox="1"/>
                <p:nvPr/>
              </p:nvSpPr>
              <p:spPr>
                <a:xfrm>
                  <a:off x="5549004" y="4777197"/>
                  <a:ext cx="543739" cy="261610"/>
                </a:xfrm>
                <a:prstGeom prst="rect">
                  <a:avLst/>
                </a:prstGeom>
                <a:noFill/>
              </p:spPr>
              <p:txBody>
                <a:bodyPr wrap="none" rtlCol="0">
                  <a:spAutoFit/>
                </a:bodyPr>
                <a:lstStyle/>
                <a:p>
                  <a:r>
                    <a:rPr lang="en-CN" sz="1100" dirty="0">
                      <a:latin typeface="Input Mono" panose="02000509020000090004" pitchFamily="49" charset="0"/>
                    </a:rPr>
                    <a:t>24KB</a:t>
                  </a:r>
                </a:p>
              </p:txBody>
            </p:sp>
            <p:sp>
              <p:nvSpPr>
                <p:cNvPr id="17" name="TextBox 16">
                  <a:extLst>
                    <a:ext uri="{FF2B5EF4-FFF2-40B4-BE49-F238E27FC236}">
                      <a16:creationId xmlns:a16="http://schemas.microsoft.com/office/drawing/2014/main" id="{5158E636-A889-3844-AC82-1B54304251A9}"/>
                    </a:ext>
                  </a:extLst>
                </p:cNvPr>
                <p:cNvSpPr txBox="1"/>
                <p:nvPr/>
              </p:nvSpPr>
              <p:spPr>
                <a:xfrm>
                  <a:off x="3756077" y="6009688"/>
                  <a:ext cx="525385" cy="242648"/>
                </a:xfrm>
                <a:prstGeom prst="rect">
                  <a:avLst/>
                </a:prstGeom>
                <a:noFill/>
              </p:spPr>
              <p:txBody>
                <a:bodyPr wrap="none" rtlCol="0">
                  <a:spAutoFit/>
                </a:bodyPr>
                <a:lstStyle/>
                <a:p>
                  <a:r>
                    <a:rPr lang="en-CN" sz="900" dirty="0">
                      <a:latin typeface="Input Mono" panose="02000509020000090004" pitchFamily="49" charset="0"/>
                    </a:rPr>
                    <a:t>4KB</a:t>
                  </a:r>
                </a:p>
              </p:txBody>
            </p:sp>
            <p:sp>
              <p:nvSpPr>
                <p:cNvPr id="18" name="Rectangle 17">
                  <a:extLst>
                    <a:ext uri="{FF2B5EF4-FFF2-40B4-BE49-F238E27FC236}">
                      <a16:creationId xmlns:a16="http://schemas.microsoft.com/office/drawing/2014/main" id="{05363928-C9CD-DD4F-9C4B-BF8C1975EA90}"/>
                    </a:ext>
                  </a:extLst>
                </p:cNvPr>
                <p:cNvSpPr/>
                <p:nvPr/>
              </p:nvSpPr>
              <p:spPr>
                <a:xfrm>
                  <a:off x="3848884" y="5268845"/>
                  <a:ext cx="353128" cy="950974"/>
                </a:xfrm>
                <a:prstGeom prst="rect">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TextBox 18">
                  <a:extLst>
                    <a:ext uri="{FF2B5EF4-FFF2-40B4-BE49-F238E27FC236}">
                      <a16:creationId xmlns:a16="http://schemas.microsoft.com/office/drawing/2014/main" id="{A942139D-A37C-F240-855F-FDD6C18B3130}"/>
                    </a:ext>
                  </a:extLst>
                </p:cNvPr>
                <p:cNvSpPr txBox="1"/>
                <p:nvPr/>
              </p:nvSpPr>
              <p:spPr>
                <a:xfrm>
                  <a:off x="3159010" y="6196148"/>
                  <a:ext cx="1846980" cy="276999"/>
                </a:xfrm>
                <a:prstGeom prst="rect">
                  <a:avLst/>
                </a:prstGeom>
                <a:noFill/>
              </p:spPr>
              <p:txBody>
                <a:bodyPr wrap="none" rtlCol="0">
                  <a:spAutoFit/>
                </a:bodyPr>
                <a:lstStyle/>
                <a:p>
                  <a:r>
                    <a:rPr lang="en-CN" sz="1200" dirty="0">
                      <a:latin typeface="Input Mono" panose="02000509020000090004" pitchFamily="49" charset="0"/>
                    </a:rPr>
                    <a:t>Interleaving size</a:t>
                  </a:r>
                </a:p>
              </p:txBody>
            </p:sp>
          </p:grpSp>
        </p:grpSp>
        <p:sp>
          <p:nvSpPr>
            <p:cNvPr id="8" name="TextBox 7">
              <a:extLst>
                <a:ext uri="{FF2B5EF4-FFF2-40B4-BE49-F238E27FC236}">
                  <a16:creationId xmlns:a16="http://schemas.microsoft.com/office/drawing/2014/main" id="{CFA4391F-B77B-9E45-8C10-C3E33B1C9925}"/>
                </a:ext>
              </a:extLst>
            </p:cNvPr>
            <p:cNvSpPr txBox="1"/>
            <p:nvPr/>
          </p:nvSpPr>
          <p:spPr>
            <a:xfrm>
              <a:off x="6429167" y="4763721"/>
              <a:ext cx="311651" cy="492443"/>
            </a:xfrm>
            <a:prstGeom prst="rect">
              <a:avLst/>
            </a:prstGeom>
            <a:noFill/>
          </p:spPr>
          <p:txBody>
            <a:bodyPr wrap="square" lIns="90000" rtlCol="0">
              <a:spAutoFit/>
            </a:bodyPr>
            <a:lstStyle/>
            <a:p>
              <a:r>
                <a:rPr lang="en-CN" sz="800" dirty="0">
                  <a:latin typeface="Input Mono" panose="02000509020000090004" pitchFamily="49" charset="0"/>
                </a:rPr>
                <a:t>#3</a:t>
              </a:r>
            </a:p>
            <a:p>
              <a:r>
                <a:rPr lang="en-CN" sz="800" dirty="0">
                  <a:latin typeface="Input Mono" panose="02000509020000090004" pitchFamily="49" charset="0"/>
                </a:rPr>
                <a:t>0</a:t>
              </a:r>
              <a:r>
                <a:rPr lang="en-CN" dirty="0">
                  <a:latin typeface="Input Mono" panose="02000509020000090004" pitchFamily="49" charset="0"/>
                </a:rPr>
                <a:t> </a:t>
              </a:r>
            </a:p>
          </p:txBody>
        </p:sp>
        <p:sp>
          <p:nvSpPr>
            <p:cNvPr id="9" name="TextBox 8">
              <a:extLst>
                <a:ext uri="{FF2B5EF4-FFF2-40B4-BE49-F238E27FC236}">
                  <a16:creationId xmlns:a16="http://schemas.microsoft.com/office/drawing/2014/main" id="{A1FBE60E-8E38-3A4B-9972-A0E97CB56D7D}"/>
                </a:ext>
              </a:extLst>
            </p:cNvPr>
            <p:cNvSpPr txBox="1"/>
            <p:nvPr/>
          </p:nvSpPr>
          <p:spPr>
            <a:xfrm>
              <a:off x="8045200" y="4745968"/>
              <a:ext cx="311651" cy="461665"/>
            </a:xfrm>
            <a:prstGeom prst="rect">
              <a:avLst/>
            </a:prstGeom>
            <a:noFill/>
          </p:spPr>
          <p:txBody>
            <a:bodyPr wrap="square" lIns="90000" rtlCol="0">
              <a:spAutoFit/>
            </a:bodyPr>
            <a:lstStyle/>
            <a:p>
              <a:r>
                <a:rPr lang="en-CN" sz="800" dirty="0">
                  <a:latin typeface="Input Mono" panose="02000509020000090004" pitchFamily="49" charset="0"/>
                </a:rPr>
                <a:t>#3</a:t>
              </a:r>
            </a:p>
            <a:p>
              <a:endParaRPr lang="en-CN" sz="800" dirty="0">
                <a:latin typeface="Input Mono" panose="02000509020000090004" pitchFamily="49" charset="0"/>
              </a:endParaRPr>
            </a:p>
            <a:p>
              <a:r>
                <a:rPr lang="en-CN" sz="800" dirty="0">
                  <a:latin typeface="Input Mono" panose="02000509020000090004" pitchFamily="49" charset="0"/>
                </a:rPr>
                <a:t>4K </a:t>
              </a:r>
            </a:p>
          </p:txBody>
        </p:sp>
      </p:grpSp>
    </p:spTree>
    <p:extLst>
      <p:ext uri="{BB962C8B-B14F-4D97-AF65-F5344CB8AC3E}">
        <p14:creationId xmlns:p14="http://schemas.microsoft.com/office/powerpoint/2010/main" val="106990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zh-CN"/>
              <a:t>USTC-SYS Reading Group</a:t>
            </a:r>
            <a:endParaRPr lang="zh-CN" altLang="en-US"/>
          </a:p>
        </p:txBody>
      </p:sp>
      <p:sp>
        <p:nvSpPr>
          <p:cNvPr id="5" name="Date Placeholder 4"/>
          <p:cNvSpPr>
            <a:spLocks noGrp="1"/>
          </p:cNvSpPr>
          <p:nvPr>
            <p:ph type="dt" sz="half" idx="10"/>
          </p:nvPr>
        </p:nvSpPr>
        <p:spPr/>
        <p:txBody>
          <a:bodyPr/>
          <a:lstStyle/>
          <a:p>
            <a:fld id="{5E1090A2-CAAE-4283-8EAB-E15E064FEC49}" type="datetime1">
              <a:rPr lang="en-US" altLang="zh-CN" smtClean="0"/>
              <a:t>3/6/20</a:t>
            </a:fld>
            <a:endParaRPr lang="zh-CN" altLang="en-US" dirty="0"/>
          </a:p>
        </p:txBody>
      </p:sp>
      <p:sp>
        <p:nvSpPr>
          <p:cNvPr id="6" name="Title 1"/>
          <p:cNvSpPr>
            <a:spLocks noGrp="1"/>
          </p:cNvSpPr>
          <p:nvPr>
            <p:ph type="title"/>
          </p:nvPr>
        </p:nvSpPr>
        <p:spPr>
          <a:xfrm>
            <a:off x="838200" y="388797"/>
            <a:ext cx="10515600" cy="688515"/>
          </a:xfrm>
        </p:spPr>
        <p:txBody>
          <a:bodyPr>
            <a:normAutofit fontScale="90000"/>
          </a:bodyPr>
          <a:lstStyle/>
          <a:p>
            <a:r>
              <a:rPr lang="en-US" dirty="0"/>
              <a:t>Architecture</a:t>
            </a:r>
          </a:p>
        </p:txBody>
      </p:sp>
      <p:grpSp>
        <p:nvGrpSpPr>
          <p:cNvPr id="7" name="Group 6"/>
          <p:cNvGrpSpPr/>
          <p:nvPr/>
        </p:nvGrpSpPr>
        <p:grpSpPr>
          <a:xfrm>
            <a:off x="6829074" y="1612883"/>
            <a:ext cx="4524726" cy="4012588"/>
            <a:chOff x="2571750" y="1671638"/>
            <a:chExt cx="5406390" cy="4569245"/>
          </a:xfrm>
        </p:grpSpPr>
        <p:grpSp>
          <p:nvGrpSpPr>
            <p:cNvPr id="8" name="Group 7"/>
            <p:cNvGrpSpPr/>
            <p:nvPr/>
          </p:nvGrpSpPr>
          <p:grpSpPr>
            <a:xfrm>
              <a:off x="2701290" y="1671638"/>
              <a:ext cx="5093058" cy="1894522"/>
              <a:chOff x="2701290" y="1671638"/>
              <a:chExt cx="5378650" cy="1872000"/>
            </a:xfrm>
          </p:grpSpPr>
          <p:grpSp>
            <p:nvGrpSpPr>
              <p:cNvPr id="32" name="Group 31"/>
              <p:cNvGrpSpPr/>
              <p:nvPr/>
            </p:nvGrpSpPr>
            <p:grpSpPr>
              <a:xfrm>
                <a:off x="2701290" y="1671638"/>
                <a:ext cx="5378650" cy="1872000"/>
                <a:chOff x="2701290" y="1671638"/>
                <a:chExt cx="5686211" cy="1872000"/>
              </a:xfrm>
            </p:grpSpPr>
            <p:sp>
              <p:nvSpPr>
                <p:cNvPr id="44" name="Rectangle 43"/>
                <p:cNvSpPr/>
                <p:nvPr/>
              </p:nvSpPr>
              <p:spPr>
                <a:xfrm>
                  <a:off x="3196590" y="1868806"/>
                  <a:ext cx="379476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44190" y="2025968"/>
                  <a:ext cx="379476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01290" y="1671638"/>
                  <a:ext cx="5686211" cy="1872000"/>
                </a:xfrm>
                <a:prstGeom prst="rect">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2891790" y="2183130"/>
                  <a:ext cx="379476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3581400" y="2788920"/>
                <a:ext cx="2514600" cy="3800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4190" y="2257088"/>
                <a:ext cx="1162051" cy="294361"/>
              </a:xfrm>
              <a:prstGeom prst="rect">
                <a:avLst/>
              </a:prstGeom>
              <a:noFill/>
            </p:spPr>
            <p:txBody>
              <a:bodyPr wrap="square" rtlCol="0">
                <a:spAutoFit/>
              </a:bodyPr>
              <a:lstStyle/>
              <a:p>
                <a:r>
                  <a:rPr lang="en-US" sz="1100" dirty="0">
                    <a:solidFill>
                      <a:schemeClr val="bg1"/>
                    </a:solidFill>
                    <a:latin typeface="Input Mono" panose="02000509020000090004" pitchFamily="49" charset="0"/>
                  </a:rPr>
                  <a:t>From CPU</a:t>
                </a:r>
              </a:p>
            </p:txBody>
          </p:sp>
          <p:sp>
            <p:nvSpPr>
              <p:cNvPr id="35" name="TextBox 34"/>
              <p:cNvSpPr txBox="1"/>
              <p:nvPr/>
            </p:nvSpPr>
            <p:spPr>
              <a:xfrm>
                <a:off x="5410125" y="2207488"/>
                <a:ext cx="973351" cy="311677"/>
              </a:xfrm>
              <a:prstGeom prst="rect">
                <a:avLst/>
              </a:prstGeom>
              <a:noFill/>
            </p:spPr>
            <p:txBody>
              <a:bodyPr wrap="none" rtlCol="0">
                <a:spAutoFit/>
              </a:bodyPr>
              <a:lstStyle/>
              <a:p>
                <a:r>
                  <a:rPr lang="en-US" sz="1200" dirty="0">
                    <a:solidFill>
                      <a:schemeClr val="bg1"/>
                    </a:solidFill>
                    <a:latin typeface="Input Mono" panose="02000509020000090004" pitchFamily="49" charset="0"/>
                  </a:rPr>
                  <a:t>Queues</a:t>
                </a:r>
                <a:endParaRPr lang="en-US" sz="1400" dirty="0">
                  <a:solidFill>
                    <a:schemeClr val="bg1"/>
                  </a:solidFill>
                  <a:latin typeface="Input Mono" panose="02000509020000090004" pitchFamily="49" charset="0"/>
                </a:endParaRPr>
              </a:p>
            </p:txBody>
          </p:sp>
          <p:sp>
            <p:nvSpPr>
              <p:cNvPr id="36" name="TextBox 35"/>
              <p:cNvSpPr txBox="1"/>
              <p:nvPr/>
            </p:nvSpPr>
            <p:spPr>
              <a:xfrm>
                <a:off x="2903009" y="2833585"/>
                <a:ext cx="702302" cy="311677"/>
              </a:xfrm>
              <a:prstGeom prst="rect">
                <a:avLst/>
              </a:prstGeom>
              <a:noFill/>
            </p:spPr>
            <p:txBody>
              <a:bodyPr wrap="none" rtlCol="0">
                <a:spAutoFit/>
              </a:bodyPr>
              <a:lstStyle/>
              <a:p>
                <a:r>
                  <a:rPr lang="en-US" sz="1200" dirty="0">
                    <a:solidFill>
                      <a:schemeClr val="bg1"/>
                    </a:solidFill>
                    <a:latin typeface="Input" panose="02000509020000090004" pitchFamily="49" charset="0"/>
                  </a:rPr>
                  <a:t>WPQ:</a:t>
                </a:r>
              </a:p>
            </p:txBody>
          </p:sp>
          <p:cxnSp>
            <p:nvCxnSpPr>
              <p:cNvPr id="37" name="Straight Connector 36"/>
              <p:cNvCxnSpPr/>
              <p:nvPr/>
            </p:nvCxnSpPr>
            <p:spPr>
              <a:xfrm>
                <a:off x="4038600" y="2788920"/>
                <a:ext cx="0" cy="38004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408666" y="2788920"/>
                <a:ext cx="0" cy="38004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789170" y="2775586"/>
                <a:ext cx="0" cy="38004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555476" y="2788920"/>
                <a:ext cx="0" cy="38004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182096" y="2775586"/>
                <a:ext cx="0" cy="380048"/>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3581400" y="2564865"/>
                <a:ext cx="0" cy="21072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7083658" y="1787777"/>
                <a:ext cx="724553" cy="380938"/>
              </a:xfrm>
              <a:prstGeom prst="rect">
                <a:avLst/>
              </a:prstGeom>
              <a:noFill/>
            </p:spPr>
            <p:txBody>
              <a:bodyPr wrap="none" rtlCol="0">
                <a:spAutoFit/>
              </a:bodyPr>
              <a:lstStyle/>
              <a:p>
                <a:r>
                  <a:rPr lang="en-US" sz="1600" dirty="0">
                    <a:latin typeface="Input Mono" panose="02000509020000090004" pitchFamily="49" charset="0"/>
                  </a:rPr>
                  <a:t>iMC</a:t>
                </a:r>
                <a:endParaRPr lang="en-US" sz="2000" dirty="0">
                  <a:latin typeface="Input Mono" panose="02000509020000090004" pitchFamily="49" charset="0"/>
                </a:endParaRPr>
              </a:p>
            </p:txBody>
          </p:sp>
        </p:grpSp>
        <p:sp>
          <p:nvSpPr>
            <p:cNvPr id="9" name="TextBox 8"/>
            <p:cNvSpPr txBox="1"/>
            <p:nvPr/>
          </p:nvSpPr>
          <p:spPr>
            <a:xfrm>
              <a:off x="6543835" y="2788838"/>
              <a:ext cx="1389016" cy="315426"/>
            </a:xfrm>
            <a:prstGeom prst="rect">
              <a:avLst/>
            </a:prstGeom>
            <a:noFill/>
          </p:spPr>
          <p:txBody>
            <a:bodyPr wrap="none" rtlCol="0">
              <a:spAutoFit/>
            </a:bodyPr>
            <a:lstStyle/>
            <a:p>
              <a:r>
                <a:rPr lang="en-US" sz="1200" dirty="0">
                  <a:latin typeface="Input Mono" panose="02000509020000090004" pitchFamily="49" charset="0"/>
                </a:rPr>
                <a:t>ADR Domain</a:t>
              </a:r>
            </a:p>
          </p:txBody>
        </p:sp>
        <p:sp>
          <p:nvSpPr>
            <p:cNvPr id="10" name="Rectangle 9"/>
            <p:cNvSpPr/>
            <p:nvPr/>
          </p:nvSpPr>
          <p:spPr>
            <a:xfrm>
              <a:off x="2700378" y="3898645"/>
              <a:ext cx="5093058" cy="2342238"/>
            </a:xfrm>
            <a:prstGeom prst="rect">
              <a:avLst/>
            </a:prstGeom>
            <a:solidFill>
              <a:srgbClr val="00D6B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92298" y="4034790"/>
              <a:ext cx="2830272" cy="1108710"/>
            </a:xfrm>
            <a:prstGeom prst="rect">
              <a:avLst/>
            </a:prstGeom>
            <a:solidFill>
              <a:srgbClr val="00D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07333" y="4275045"/>
              <a:ext cx="1227907" cy="799875"/>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1918" y="5435942"/>
              <a:ext cx="4742942" cy="700283"/>
            </a:xfrm>
            <a:prstGeom prst="rect">
              <a:avLst/>
            </a:prstGeom>
            <a:solidFill>
              <a:srgbClr val="00D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14957" y="5563198"/>
              <a:ext cx="1490890" cy="445770"/>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ut Mono" panose="02000509020000090004" pitchFamily="49" charset="0"/>
                </a:rPr>
                <a:t>AIT</a:t>
              </a:r>
            </a:p>
          </p:txBody>
        </p:sp>
        <p:sp>
          <p:nvSpPr>
            <p:cNvPr id="15" name="Rectangle 14"/>
            <p:cNvSpPr/>
            <p:nvPr/>
          </p:nvSpPr>
          <p:spPr>
            <a:xfrm>
              <a:off x="3967592" y="4392679"/>
              <a:ext cx="1644538" cy="682241"/>
            </a:xfrm>
            <a:prstGeom prst="rect">
              <a:avLst/>
            </a:prstGeom>
            <a:solidFill>
              <a:srgbClr val="00B1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722570" y="4674870"/>
              <a:ext cx="684763"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21984" y="3933636"/>
              <a:ext cx="1848701" cy="350474"/>
            </a:xfrm>
            <a:prstGeom prst="rect">
              <a:avLst/>
            </a:prstGeom>
            <a:noFill/>
          </p:spPr>
          <p:txBody>
            <a:bodyPr wrap="none" rtlCol="0">
              <a:spAutoFit/>
            </a:bodyPr>
            <a:lstStyle/>
            <a:p>
              <a:r>
                <a:rPr lang="en-US" sz="1400" b="1" dirty="0">
                  <a:latin typeface="Input" panose="02000509020000090004" pitchFamily="49" charset="0"/>
                </a:rPr>
                <a:t>Optane DIMM</a:t>
              </a:r>
            </a:p>
          </p:txBody>
        </p:sp>
        <p:sp>
          <p:nvSpPr>
            <p:cNvPr id="18" name="TextBox 17"/>
            <p:cNvSpPr txBox="1"/>
            <p:nvPr/>
          </p:nvSpPr>
          <p:spPr>
            <a:xfrm>
              <a:off x="2932763" y="4098532"/>
              <a:ext cx="1389016" cy="315426"/>
            </a:xfrm>
            <a:prstGeom prst="rect">
              <a:avLst/>
            </a:prstGeom>
            <a:noFill/>
          </p:spPr>
          <p:txBody>
            <a:bodyPr wrap="none" rtlCol="0">
              <a:spAutoFit/>
            </a:bodyPr>
            <a:lstStyle/>
            <a:p>
              <a:r>
                <a:rPr lang="en-US" sz="1200" dirty="0">
                  <a:solidFill>
                    <a:schemeClr val="bg1"/>
                  </a:solidFill>
                  <a:latin typeface="Input Mono" panose="02000509020000090004" pitchFamily="49" charset="0"/>
                </a:rPr>
                <a:t>Controller</a:t>
              </a:r>
            </a:p>
          </p:txBody>
        </p:sp>
        <p:sp>
          <p:nvSpPr>
            <p:cNvPr id="19" name="TextBox 18"/>
            <p:cNvSpPr txBox="1"/>
            <p:nvPr/>
          </p:nvSpPr>
          <p:spPr>
            <a:xfrm>
              <a:off x="2899822" y="4542454"/>
              <a:ext cx="1038507" cy="315426"/>
            </a:xfrm>
            <a:prstGeom prst="rect">
              <a:avLst/>
            </a:prstGeom>
            <a:noFill/>
          </p:spPr>
          <p:txBody>
            <a:bodyPr wrap="none" rtlCol="0">
              <a:spAutoFit/>
            </a:bodyPr>
            <a:lstStyle/>
            <a:p>
              <a:r>
                <a:rPr lang="en-US" sz="1200" dirty="0">
                  <a:solidFill>
                    <a:schemeClr val="bg1"/>
                  </a:solidFill>
                  <a:latin typeface="Input Mono" panose="02000509020000090004" pitchFamily="49" charset="0"/>
                </a:rPr>
                <a:t>Buffer:</a:t>
              </a:r>
            </a:p>
          </p:txBody>
        </p:sp>
        <p:sp>
          <p:nvSpPr>
            <p:cNvPr id="20" name="TextBox 19"/>
            <p:cNvSpPr txBox="1"/>
            <p:nvPr/>
          </p:nvSpPr>
          <p:spPr>
            <a:xfrm>
              <a:off x="6436907" y="4718536"/>
              <a:ext cx="1185988" cy="297903"/>
            </a:xfrm>
            <a:prstGeom prst="rect">
              <a:avLst/>
            </a:prstGeom>
            <a:noFill/>
          </p:spPr>
          <p:txBody>
            <a:bodyPr wrap="none" rtlCol="0">
              <a:spAutoFit/>
            </a:bodyPr>
            <a:lstStyle/>
            <a:p>
              <a:r>
                <a:rPr lang="en-US" sz="1100" dirty="0">
                  <a:solidFill>
                    <a:schemeClr val="bg1"/>
                  </a:solidFill>
                  <a:latin typeface="Input Mono" panose="02000509020000090004" pitchFamily="49" charset="0"/>
                </a:rPr>
                <a:t>AIT Cache</a:t>
              </a:r>
            </a:p>
          </p:txBody>
        </p:sp>
        <p:sp>
          <p:nvSpPr>
            <p:cNvPr id="21" name="TextBox 20"/>
            <p:cNvSpPr txBox="1"/>
            <p:nvPr/>
          </p:nvSpPr>
          <p:spPr>
            <a:xfrm>
              <a:off x="6677850" y="4366596"/>
              <a:ext cx="687996" cy="315426"/>
            </a:xfrm>
            <a:prstGeom prst="rect">
              <a:avLst/>
            </a:prstGeom>
            <a:noFill/>
          </p:spPr>
          <p:txBody>
            <a:bodyPr wrap="none" rtlCol="0">
              <a:spAutoFit/>
            </a:bodyPr>
            <a:lstStyle/>
            <a:p>
              <a:r>
                <a:rPr lang="en-US" sz="1200" dirty="0">
                  <a:solidFill>
                    <a:schemeClr val="bg1"/>
                  </a:solidFill>
                  <a:latin typeface="Input Mono" panose="02000509020000090004" pitchFamily="49" charset="0"/>
                </a:rPr>
                <a:t>DRAM</a:t>
              </a:r>
            </a:p>
          </p:txBody>
        </p:sp>
        <p:cxnSp>
          <p:nvCxnSpPr>
            <p:cNvPr id="22" name="Straight Connector 21"/>
            <p:cNvCxnSpPr>
              <a:stCxn id="15" idx="1"/>
              <a:endCxn id="15" idx="3"/>
            </p:cNvCxnSpPr>
            <p:nvPr/>
          </p:nvCxnSpPr>
          <p:spPr>
            <a:xfrm>
              <a:off x="3967592" y="4733800"/>
              <a:ext cx="1644538"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126331" y="4392679"/>
              <a:ext cx="0" cy="682241"/>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stCxn id="15" idx="0"/>
            </p:cNvCxnSpPr>
            <p:nvPr/>
          </p:nvCxnSpPr>
          <p:spPr>
            <a:xfrm>
              <a:off x="4789861" y="4392679"/>
              <a:ext cx="0" cy="682241"/>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4924642" y="4392679"/>
              <a:ext cx="0" cy="682241"/>
            </a:xfrm>
            <a:prstGeom prst="line">
              <a:avLst/>
            </a:prstGeom>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3109030" y="5594346"/>
              <a:ext cx="2547807" cy="385521"/>
            </a:xfrm>
            <a:prstGeom prst="rect">
              <a:avLst/>
            </a:prstGeom>
            <a:noFill/>
          </p:spPr>
          <p:txBody>
            <a:bodyPr wrap="none" rtlCol="0">
              <a:spAutoFit/>
            </a:bodyPr>
            <a:lstStyle/>
            <a:p>
              <a:r>
                <a:rPr lang="en-US" sz="1600" dirty="0">
                  <a:solidFill>
                    <a:schemeClr val="bg1"/>
                  </a:solidFill>
                  <a:latin typeface="Input Mono" panose="02000509020000090004" pitchFamily="49" charset="0"/>
                </a:rPr>
                <a:t>3D-Xpoint Media</a:t>
              </a:r>
            </a:p>
          </p:txBody>
        </p:sp>
        <p:cxnSp>
          <p:nvCxnSpPr>
            <p:cNvPr id="27" name="Straight Connector 26"/>
            <p:cNvCxnSpPr/>
            <p:nvPr/>
          </p:nvCxnSpPr>
          <p:spPr>
            <a:xfrm>
              <a:off x="4038600" y="5143500"/>
              <a:ext cx="0" cy="292442"/>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4061706" y="5167380"/>
              <a:ext cx="1550424" cy="307777"/>
            </a:xfrm>
            <a:prstGeom prst="rect">
              <a:avLst/>
            </a:prstGeom>
            <a:noFill/>
          </p:spPr>
          <p:txBody>
            <a:bodyPr wrap="none" rtlCol="0">
              <a:spAutoFit/>
            </a:bodyPr>
            <a:lstStyle/>
            <a:p>
              <a:r>
                <a:rPr lang="en-US" sz="1400" dirty="0">
                  <a:latin typeface="Input Mono" panose="02000509020000090004" pitchFamily="49" charset="0"/>
                </a:rPr>
                <a:t>XPLine: 256B</a:t>
              </a:r>
            </a:p>
          </p:txBody>
        </p:sp>
        <p:cxnSp>
          <p:nvCxnSpPr>
            <p:cNvPr id="29" name="Straight Arrow Connector 28"/>
            <p:cNvCxnSpPr/>
            <p:nvPr/>
          </p:nvCxnSpPr>
          <p:spPr>
            <a:xfrm>
              <a:off x="5243389" y="3186982"/>
              <a:ext cx="0" cy="1205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46163" y="3432035"/>
              <a:ext cx="2124513" cy="595805"/>
            </a:xfrm>
            <a:prstGeom prst="rect">
              <a:avLst/>
            </a:prstGeom>
            <a:noFill/>
          </p:spPr>
          <p:txBody>
            <a:bodyPr wrap="none" rtlCol="0">
              <a:spAutoFit/>
            </a:bodyPr>
            <a:lstStyle/>
            <a:p>
              <a:r>
                <a:rPr lang="en-US" sz="1400" dirty="0">
                  <a:latin typeface="Input Mono" panose="02000509020000090004" pitchFamily="49" charset="0"/>
                </a:rPr>
                <a:t>DDR-T</a:t>
              </a:r>
            </a:p>
            <a:p>
              <a:r>
                <a:rPr lang="en-US" sz="1400" dirty="0">
                  <a:latin typeface="Input Mono" panose="02000509020000090004" pitchFamily="49" charset="0"/>
                </a:rPr>
                <a:t>Cacheline: 64B</a:t>
              </a:r>
            </a:p>
          </p:txBody>
        </p:sp>
        <p:sp>
          <p:nvSpPr>
            <p:cNvPr id="31" name="Rounded Rectangle 30"/>
            <p:cNvSpPr/>
            <p:nvPr/>
          </p:nvSpPr>
          <p:spPr>
            <a:xfrm>
              <a:off x="2571750" y="2691078"/>
              <a:ext cx="5406390" cy="3549805"/>
            </a:xfrm>
            <a:prstGeom prst="roundRect">
              <a:avLst>
                <a:gd name="adj" fmla="val 795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838200" y="1304073"/>
            <a:ext cx="5213991" cy="3414781"/>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en-US" sz="2400" dirty="0">
                <a:latin typeface="+mj-ea"/>
                <a:ea typeface="+mj-ea"/>
              </a:rPr>
              <a:t>ADR Domain</a:t>
            </a:r>
          </a:p>
          <a:p>
            <a:pPr marL="742950" lvl="1" indent="-285750">
              <a:lnSpc>
                <a:spcPct val="150000"/>
              </a:lnSpc>
              <a:buFont typeface="Arial" panose="020B0604020202090204" pitchFamily="34" charset="0"/>
              <a:buChar char="•"/>
            </a:pPr>
            <a:r>
              <a:rPr lang="en-US" sz="2000" dirty="0">
                <a:latin typeface="+mj-ea"/>
                <a:ea typeface="+mj-ea"/>
              </a:rPr>
              <a:t>Ensure data persistency</a:t>
            </a:r>
          </a:p>
          <a:p>
            <a:pPr marL="742950" lvl="1" indent="-285750">
              <a:lnSpc>
                <a:spcPct val="150000"/>
              </a:lnSpc>
              <a:buFont typeface="Arial" panose="020B0604020202090204" pitchFamily="34" charset="0"/>
              <a:buChar char="•"/>
            </a:pPr>
            <a:r>
              <a:rPr lang="en-US" sz="2000" dirty="0">
                <a:latin typeface="+mj-ea"/>
                <a:ea typeface="+mj-ea"/>
              </a:rPr>
              <a:t>i.e. flush data to NVDIMM within 100us</a:t>
            </a:r>
          </a:p>
          <a:p>
            <a:pPr lvl="1">
              <a:lnSpc>
                <a:spcPct val="150000"/>
              </a:lnSpc>
            </a:pPr>
            <a:endParaRPr lang="en-US" dirty="0">
              <a:latin typeface="+mj-ea"/>
              <a:ea typeface="+mj-ea"/>
            </a:endParaRPr>
          </a:p>
          <a:p>
            <a:pPr marL="285750" indent="-285750">
              <a:lnSpc>
                <a:spcPct val="150000"/>
              </a:lnSpc>
              <a:buFont typeface="Arial" panose="020B0604020202090204" pitchFamily="34" charset="0"/>
              <a:buChar char="•"/>
            </a:pPr>
            <a:r>
              <a:rPr lang="en-US" sz="2400" dirty="0">
                <a:latin typeface="+mj-ea"/>
                <a:ea typeface="+mj-ea"/>
              </a:rPr>
              <a:t>iMC</a:t>
            </a:r>
            <a:r>
              <a:rPr lang="zh-CN" altLang="en-US" sz="2400" dirty="0">
                <a:latin typeface="+mj-ea"/>
                <a:ea typeface="+mj-ea"/>
              </a:rPr>
              <a:t> </a:t>
            </a:r>
            <a:r>
              <a:rPr lang="en-US" altLang="zh-CN" sz="2400" dirty="0">
                <a:latin typeface="+mj-ea"/>
                <a:ea typeface="+mj-ea"/>
              </a:rPr>
              <a:t>maintains read and write queue</a:t>
            </a:r>
          </a:p>
          <a:p>
            <a:pPr marL="742950" lvl="1" indent="-285750">
              <a:lnSpc>
                <a:spcPct val="150000"/>
              </a:lnSpc>
              <a:buFont typeface="Arial" panose="020B0604020202090204" pitchFamily="34" charset="0"/>
              <a:buChar char="•"/>
            </a:pPr>
            <a:r>
              <a:rPr lang="en-US" sz="2000" dirty="0">
                <a:latin typeface="+mj-ea"/>
                <a:ea typeface="+mj-ea"/>
              </a:rPr>
              <a:t>Flush</a:t>
            </a:r>
            <a:r>
              <a:rPr lang="zh-CN" altLang="en-US" sz="2000" dirty="0">
                <a:latin typeface="+mj-ea"/>
                <a:ea typeface="+mj-ea"/>
              </a:rPr>
              <a:t> </a:t>
            </a:r>
            <a:r>
              <a:rPr lang="en-US" altLang="zh-CN" sz="2000" dirty="0">
                <a:latin typeface="+mj-ea"/>
                <a:ea typeface="+mj-ea"/>
              </a:rPr>
              <a:t>to NVM on power failure</a:t>
            </a:r>
          </a:p>
          <a:p>
            <a:pPr marL="742950" lvl="1" indent="-285750">
              <a:lnSpc>
                <a:spcPct val="150000"/>
              </a:lnSpc>
              <a:buFont typeface="Arial" panose="020B0604020202090204" pitchFamily="34" charset="0"/>
              <a:buChar char="•"/>
            </a:pPr>
            <a:r>
              <a:rPr lang="en-US" sz="2000" dirty="0">
                <a:latin typeface="+mj-ea"/>
                <a:ea typeface="+mj-ea"/>
              </a:rPr>
              <a:t>Connect to </a:t>
            </a:r>
            <a:r>
              <a:rPr lang="en-US" sz="2000" dirty="0" err="1">
                <a:latin typeface="+mj-ea"/>
                <a:ea typeface="+mj-ea"/>
              </a:rPr>
              <a:t>Optane</a:t>
            </a:r>
            <a:r>
              <a:rPr lang="en-US" sz="2000" dirty="0">
                <a:latin typeface="+mj-ea"/>
                <a:ea typeface="+mj-ea"/>
              </a:rPr>
              <a:t> using DDR-T interface</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4796</Words>
  <Application>Microsoft Macintosh PowerPoint</Application>
  <PresentationFormat>Widescreen</PresentationFormat>
  <Paragraphs>642</Paragraphs>
  <Slides>66</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微软雅黑</vt:lpstr>
      <vt:lpstr>华康俪金黑W8(P)</vt:lpstr>
      <vt:lpstr>Arial</vt:lpstr>
      <vt:lpstr>Calibri</vt:lpstr>
      <vt:lpstr>Gill Sans MT</vt:lpstr>
      <vt:lpstr>Input</vt:lpstr>
      <vt:lpstr>Input Mono</vt:lpstr>
      <vt:lpstr>Times New Roman</vt:lpstr>
      <vt:lpstr>Office 主题</vt:lpstr>
      <vt:lpstr>PowerPoint Presentation</vt:lpstr>
      <vt:lpstr>Today’s agenda</vt:lpstr>
      <vt:lpstr>PowerPoint Presentation</vt:lpstr>
      <vt:lpstr>Optane Overview</vt:lpstr>
      <vt:lpstr>Optane platform</vt:lpstr>
      <vt:lpstr>Operation modes</vt:lpstr>
      <vt:lpstr>Operation modes</vt:lpstr>
      <vt:lpstr>Interleaving</vt:lpstr>
      <vt:lpstr>Architecture</vt:lpstr>
      <vt:lpstr>ISA Support</vt:lpstr>
      <vt:lpstr>Experimental Configuration</vt:lpstr>
      <vt:lpstr>Today’s agenda</vt:lpstr>
      <vt:lpstr>Goal and Challenge</vt:lpstr>
      <vt:lpstr>LATTester Configuration and Parameters </vt:lpstr>
      <vt:lpstr>Typical Latency</vt:lpstr>
      <vt:lpstr>Typical Latency</vt:lpstr>
      <vt:lpstr>Typical Latency</vt:lpstr>
      <vt:lpstr>Typical Latency</vt:lpstr>
      <vt:lpstr>Typical Latency</vt:lpstr>
      <vt:lpstr>Typical Latency</vt:lpstr>
      <vt:lpstr>Typical Latency</vt:lpstr>
      <vt:lpstr>Tail Latency</vt:lpstr>
      <vt:lpstr>Tail Latency</vt:lpstr>
      <vt:lpstr>Bandwidth</vt:lpstr>
      <vt:lpstr>Bandwidth</vt:lpstr>
      <vt:lpstr>Bandwidth</vt:lpstr>
      <vt:lpstr>Bandwidth</vt:lpstr>
      <vt:lpstr>Bandwidth</vt:lpstr>
      <vt:lpstr>Bandwidth</vt:lpstr>
      <vt:lpstr>Bandwidth</vt:lpstr>
      <vt:lpstr>Bandwidth</vt:lpstr>
      <vt:lpstr>Bandwidth</vt:lpstr>
      <vt:lpstr>Bandwidth</vt:lpstr>
      <vt:lpstr>Today’s agenda</vt:lpstr>
      <vt:lpstr>Comparison to Emulation</vt:lpstr>
      <vt:lpstr>Today’s agenda</vt:lpstr>
      <vt:lpstr>Best Practices for Optane DIMMs</vt:lpstr>
      <vt:lpstr>Avoid small random accesses</vt:lpstr>
      <vt:lpstr>Effective Write Ratio(EWR)</vt:lpstr>
      <vt:lpstr>Avoid small random accesses</vt:lpstr>
      <vt:lpstr>Avoid small random accesses</vt:lpstr>
      <vt:lpstr>Best Practices for Optane DIMMs</vt:lpstr>
      <vt:lpstr>Use non-temporal stores for large writes</vt:lpstr>
      <vt:lpstr>Use non-temporal stores for large writes</vt:lpstr>
      <vt:lpstr>Use non-temporal stores for large writes</vt:lpstr>
      <vt:lpstr>Use non-temporal stores for large writes</vt:lpstr>
      <vt:lpstr>Use non-temporal stores for large writes</vt:lpstr>
      <vt:lpstr>Use non-temporal stores for large writes</vt:lpstr>
      <vt:lpstr>Use non-temporal stores for large writes</vt:lpstr>
      <vt:lpstr>Best Practices for Optane DIMMs</vt:lpstr>
      <vt:lpstr>Limit the number of concurrent threads accessing a Optane DIMM</vt:lpstr>
      <vt:lpstr>Limit the number of concurrent threads accessing a Optane DIMM</vt:lpstr>
      <vt:lpstr>Limit the number of concurrent threads accessing a Optane DIMM</vt:lpstr>
      <vt:lpstr>Limit the number of concurrent threads accessing a Optane DIMM</vt:lpstr>
      <vt:lpstr>Limit the number of concurrent threads accessing a Optane DIMM</vt:lpstr>
      <vt:lpstr>Best Practices for Optane DIMMs</vt:lpstr>
      <vt:lpstr>Avoid mixed or multi-threaded accesses to remote NUMA nodes</vt:lpstr>
      <vt:lpstr>Avoid mixed or multi-threaded accesses to remote NUMA nodes</vt:lpstr>
      <vt:lpstr>Today’s agenda</vt:lpstr>
      <vt:lpstr>The NOVA ﬁlesystem</vt:lpstr>
      <vt:lpstr>The NOVA ﬁlesystem</vt:lpstr>
      <vt:lpstr>The NOVA ﬁlesystem</vt:lpstr>
      <vt:lpstr>The NOVA ﬁlesystem</vt:lpstr>
      <vt:lpstr>Today’s agenda</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Li</dc:creator>
  <cp:lastModifiedBy>LF Chen</cp:lastModifiedBy>
  <cp:revision>582</cp:revision>
  <cp:lastPrinted>2020-03-06T07:28:41Z</cp:lastPrinted>
  <dcterms:created xsi:type="dcterms:W3CDTF">2020-03-06T07:28:41Z</dcterms:created>
  <dcterms:modified xsi:type="dcterms:W3CDTF">2020-03-06T09:55:31Z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1033-1.9.1.2994</vt:lpwstr>
  </property>
</Properties>
</file>