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81" r:id="rId5"/>
    <p:sldId id="300" r:id="rId6"/>
    <p:sldId id="259" r:id="rId7"/>
    <p:sldId id="267" r:id="rId8"/>
    <p:sldId id="268" r:id="rId9"/>
    <p:sldId id="275" r:id="rId10"/>
    <p:sldId id="276" r:id="rId11"/>
    <p:sldId id="278" r:id="rId12"/>
    <p:sldId id="279" r:id="rId13"/>
    <p:sldId id="301" r:id="rId14"/>
    <p:sldId id="258" r:id="rId15"/>
    <p:sldId id="302" r:id="rId16"/>
    <p:sldId id="257" r:id="rId17"/>
    <p:sldId id="282" r:id="rId18"/>
    <p:sldId id="330" r:id="rId19"/>
    <p:sldId id="283" r:id="rId20"/>
    <p:sldId id="284" r:id="rId21"/>
    <p:sldId id="285" r:id="rId22"/>
    <p:sldId id="286" r:id="rId23"/>
    <p:sldId id="331" r:id="rId24"/>
    <p:sldId id="260" r:id="rId25"/>
    <p:sldId id="265" r:id="rId26"/>
    <p:sldId id="287" r:id="rId27"/>
    <p:sldId id="289" r:id="rId28"/>
    <p:sldId id="288" r:id="rId29"/>
    <p:sldId id="292" r:id="rId30"/>
    <p:sldId id="349" r:id="rId31"/>
    <p:sldId id="280" r:id="rId32"/>
    <p:sldId id="350" r:id="rId33"/>
    <p:sldId id="264" r:id="rId34"/>
    <p:sldId id="266" r:id="rId35"/>
    <p:sldId id="295" r:id="rId36"/>
    <p:sldId id="296" r:id="rId37"/>
    <p:sldId id="297" r:id="rId38"/>
    <p:sldId id="299"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54"/>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zh-CN"/>
              <a:t>介绍。。。。</a:t>
            </a:r>
            <a:endParaRPr lang="zh-CN" altLang="zh-CN"/>
          </a:p>
          <a:p>
            <a:endParaRPr lang="zh-CN" altLang="zh-CN"/>
          </a:p>
          <a:p>
            <a:endParaRPr lang="zh-CN" altLang="zh-CN"/>
          </a:p>
          <a:p>
            <a:r>
              <a:rPr lang="zh-CN" altLang="zh-CN"/>
              <a:t>这个文章是</a:t>
            </a:r>
            <a:r>
              <a:rPr lang="en-US" altLang="zh-CN"/>
              <a:t>google sdn </a:t>
            </a:r>
            <a:r>
              <a:rPr lang="zh-CN" altLang="en-US"/>
              <a:t>的典型的工业文，文章没有提出新的设计或者</a:t>
            </a:r>
            <a:r>
              <a:rPr lang="en-US" altLang="zh-CN"/>
              <a:t>idea</a:t>
            </a:r>
            <a:r>
              <a:rPr lang="zh-CN" altLang="en-US"/>
              <a:t>，主要阐述的是</a:t>
            </a:r>
            <a:endParaRPr lang="zh-CN" altLang="en-US"/>
          </a:p>
          <a:p>
            <a:r>
              <a:rPr lang="en-US" altLang="zh-CN"/>
              <a:t>1</a:t>
            </a:r>
            <a:r>
              <a:rPr lang="zh-CN" altLang="en-US"/>
              <a:t>，</a:t>
            </a:r>
            <a:r>
              <a:rPr lang="en-US" altLang="zh-CN"/>
              <a:t>Orion</a:t>
            </a:r>
            <a:r>
              <a:rPr lang="zh-CN" altLang="en-US"/>
              <a:t>在</a:t>
            </a:r>
            <a:r>
              <a:rPr lang="en-US" altLang="zh-CN"/>
              <a:t>google</a:t>
            </a:r>
            <a:r>
              <a:rPr lang="zh-CN" altLang="en-US"/>
              <a:t>集群的成功以及工程遇到的挑战</a:t>
            </a:r>
            <a:endParaRPr lang="zh-CN" altLang="en-US"/>
          </a:p>
          <a:p>
            <a:r>
              <a:rPr lang="en-US" altLang="zh-CN"/>
              <a:t>2</a:t>
            </a:r>
            <a:r>
              <a:rPr lang="zh-CN" altLang="en-US"/>
              <a:t>，</a:t>
            </a:r>
            <a:r>
              <a:rPr lang="en-US" altLang="zh-CN"/>
              <a:t>google</a:t>
            </a:r>
            <a:r>
              <a:rPr lang="zh-CN" altLang="en-US"/>
              <a:t>怎么应对的挑战</a:t>
            </a:r>
            <a:endParaRPr lang="zh-CN" altLang="en-US"/>
          </a:p>
          <a:p>
            <a:r>
              <a:rPr lang="en-US" altLang="zh-CN"/>
              <a:t>3</a:t>
            </a:r>
            <a:r>
              <a:rPr lang="zh-CN" altLang="en-US"/>
              <a:t>，</a:t>
            </a:r>
            <a:r>
              <a:rPr lang="en-US" altLang="zh-CN"/>
              <a:t>google orion </a:t>
            </a:r>
            <a:r>
              <a:rPr lang="zh-CN" altLang="en-US"/>
              <a:t>的设计</a:t>
            </a:r>
            <a:endParaRPr lang="zh-CN" altLang="en-US"/>
          </a:p>
          <a:p>
            <a:r>
              <a:rPr lang="en-US" altLang="zh-CN"/>
              <a:t>4</a:t>
            </a:r>
            <a:r>
              <a:rPr lang="zh-CN" altLang="en-US"/>
              <a:t>，以及工程经验等</a:t>
            </a:r>
            <a:endParaRPr lang="zh-CN" altLang="en-US"/>
          </a:p>
          <a:p>
            <a:endParaRPr lang="zh-CN" altLang="en-US"/>
          </a:p>
          <a:p>
            <a:r>
              <a:rPr lang="zh-CN" altLang="en-US"/>
              <a:t>本人与</a:t>
            </a:r>
            <a:r>
              <a:rPr lang="en-US" altLang="zh-CN"/>
              <a:t>sdn</a:t>
            </a:r>
            <a:r>
              <a:rPr lang="zh-CN" altLang="en-US"/>
              <a:t>研究相关性不高，主要是看到了</a:t>
            </a:r>
            <a:r>
              <a:rPr lang="en-US" altLang="zh-CN"/>
              <a:t>google</a:t>
            </a:r>
            <a:r>
              <a:rPr lang="zh-CN" altLang="en-US"/>
              <a:t>的文章，既然就看了，就想努力将文章给大家讲好。</a:t>
            </a:r>
            <a:endParaRPr lang="zh-CN" altLang="en-US"/>
          </a:p>
          <a:p>
            <a:endParaRPr lang="zh-CN" altLang="en-US"/>
          </a:p>
          <a:p>
            <a:r>
              <a:rPr lang="zh-CN" altLang="en-US"/>
              <a:t>文章结构跟经典的</a:t>
            </a:r>
            <a:r>
              <a:rPr lang="en-US" altLang="zh-CN"/>
              <a:t> “</a:t>
            </a:r>
            <a:r>
              <a:rPr lang="zh-CN" altLang="en-US"/>
              <a:t>学术</a:t>
            </a:r>
            <a:r>
              <a:rPr lang="en-US" altLang="zh-CN"/>
              <a:t>” </a:t>
            </a:r>
            <a:r>
              <a:rPr lang="zh-CN" altLang="en-US"/>
              <a:t>论文有点不一样，所以我就不按照</a:t>
            </a:r>
            <a:r>
              <a:rPr lang="en-US" altLang="zh-CN"/>
              <a:t> </a:t>
            </a:r>
            <a:r>
              <a:rPr lang="zh-CN" altLang="en-US"/>
              <a:t>标准的流程讲了</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15</a:t>
            </a:r>
            <a:r>
              <a:rPr lang="zh-CN" altLang="en-US"/>
              <a:t>年，</a:t>
            </a:r>
            <a:r>
              <a:rPr lang="en-US" altLang="zh-CN"/>
              <a:t>ONF </a:t>
            </a:r>
            <a:r>
              <a:rPr lang="zh-CN" altLang="en-US"/>
              <a:t>北向接口工作小组发表了一片文章，</a:t>
            </a:r>
            <a:r>
              <a:rPr lang="en-US" altLang="zh-CN"/>
              <a:t>“</a:t>
            </a:r>
            <a:r>
              <a:rPr lang="zh-CN" altLang="en-US">
                <a:sym typeface="+mn-ea"/>
              </a:rPr>
              <a:t>Intent：Don`t Tell Me What to Do!</a:t>
            </a:r>
            <a:r>
              <a:rPr lang="en-US" altLang="zh-CN">
                <a:sym typeface="+mn-ea"/>
              </a:rPr>
              <a:t> </a:t>
            </a:r>
            <a:r>
              <a:rPr lang="zh-CN" altLang="en-US">
                <a:sym typeface="+mn-ea"/>
              </a:rPr>
              <a:t>Tell Me What You Want</a:t>
            </a:r>
            <a:r>
              <a:rPr lang="en-US" altLang="zh-CN"/>
              <a:t>”</a:t>
            </a:r>
            <a:r>
              <a:rPr lang="zh-CN" altLang="en-US"/>
              <a:t>，</a:t>
            </a:r>
            <a:r>
              <a:rPr lang="en-US" altLang="zh-CN"/>
              <a:t> intent</a:t>
            </a:r>
            <a:r>
              <a:rPr lang="zh-CN" altLang="en-US"/>
              <a:t>就和字面意思是一样的</a:t>
            </a:r>
            <a:endParaRPr lang="zh-CN" altLang="en-US"/>
          </a:p>
          <a:p>
            <a:endParaRPr lang="zh-CN" altLang="en-US"/>
          </a:p>
          <a:p>
            <a:endParaRPr lang="zh-CN" altLang="en-US"/>
          </a:p>
          <a:p>
            <a:r>
              <a:rPr lang="zh-CN" altLang="en-US"/>
              <a:t>而</a:t>
            </a:r>
            <a:r>
              <a:rPr lang="en-US" altLang="zh-CN"/>
              <a:t>intent-based network</a:t>
            </a:r>
            <a:r>
              <a:rPr lang="zh-CN" altLang="en-US"/>
              <a:t>是指，配置网络的时候，描述你意图的最终状态，就是说你想要的结果，而不是规定顺序的配置操作</a:t>
            </a:r>
            <a:endParaRPr lang="zh-CN" altLang="en-US"/>
          </a:p>
          <a:p>
            <a:endParaRPr lang="zh-CN" altLang="en-US"/>
          </a:p>
          <a:p>
            <a:r>
              <a:rPr lang="zh-CN" altLang="en-US"/>
              <a:t>支持</a:t>
            </a:r>
            <a:r>
              <a:rPr lang="en-US" altLang="zh-CN"/>
              <a:t>IBN</a:t>
            </a:r>
            <a:r>
              <a:rPr lang="zh-CN" altLang="en-US"/>
              <a:t>的网络需要满足一下条件</a:t>
            </a:r>
            <a:endParaRPr lang="zh-CN" altLang="en-US"/>
          </a:p>
          <a:p>
            <a:r>
              <a:rPr lang="en-US" altLang="zh-CN"/>
              <a:t>1</a:t>
            </a:r>
            <a:r>
              <a:rPr lang="zh-CN" altLang="en-US"/>
              <a:t>，网络必须有前面、精细、实时的状态监控管理</a:t>
            </a:r>
            <a:endParaRPr lang="zh-CN" altLang="en-US"/>
          </a:p>
          <a:p>
            <a:r>
              <a:rPr lang="en-US" altLang="zh-CN"/>
              <a:t>2</a:t>
            </a:r>
            <a:r>
              <a:rPr lang="zh-CN" altLang="en-US"/>
              <a:t>，必须能翻译和验证状态</a:t>
            </a:r>
            <a:endParaRPr lang="zh-CN" altLang="en-US"/>
          </a:p>
          <a:p>
            <a:r>
              <a:rPr lang="en-US" altLang="zh-CN"/>
              <a:t>3</a:t>
            </a:r>
            <a:r>
              <a:rPr lang="zh-CN" altLang="en-US"/>
              <a:t>，网络自动化，</a:t>
            </a:r>
            <a:r>
              <a:rPr lang="en-US" altLang="zh-CN"/>
              <a:t> </a:t>
            </a:r>
            <a:r>
              <a:rPr lang="zh-CN" altLang="en-US"/>
              <a:t>自动下发与执行策略、自动优化补救且实时反馈</a:t>
            </a:r>
            <a:endParaRPr lang="zh-CN" altLang="en-US"/>
          </a:p>
          <a:p>
            <a:r>
              <a:rPr lang="en-US" altLang="zh-CN"/>
              <a:t>4</a:t>
            </a:r>
            <a:r>
              <a:rPr lang="zh-CN" altLang="en-US"/>
              <a:t>，能够形成一个持续的闭环</a:t>
            </a:r>
            <a:endParaRPr lang="zh-CN" altLang="en-US"/>
          </a:p>
          <a:p>
            <a:endParaRPr lang="zh-CN" altLang="en-US"/>
          </a:p>
          <a:p>
            <a:r>
              <a:rPr lang="en-US" altLang="zh-CN"/>
              <a:t>Orion</a:t>
            </a:r>
            <a:r>
              <a:rPr lang="zh-CN" altLang="en-US"/>
              <a:t>是支持</a:t>
            </a:r>
            <a:r>
              <a:rPr lang="en-US" altLang="zh-CN"/>
              <a:t>IBN</a:t>
            </a:r>
            <a:r>
              <a:rPr lang="zh-CN" altLang="en-US"/>
              <a:t>的</a:t>
            </a:r>
            <a:r>
              <a:rPr lang="en-US" altLang="zh-CN"/>
              <a:t>sdn</a:t>
            </a:r>
            <a:r>
              <a:rPr lang="zh-CN" altLang="en-US"/>
              <a:t>控制器</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zh-CN"/>
              <a:t>讲完了一些前置信息，我们开始讲</a:t>
            </a:r>
            <a:r>
              <a:rPr lang="en-US" altLang="zh-CN"/>
              <a:t>Orion</a:t>
            </a:r>
            <a:endParaRPr lang="en-US" altLang="zh-CN"/>
          </a:p>
          <a:p>
            <a:endParaRPr lang="en-US" altLang="zh-CN"/>
          </a:p>
          <a:p>
            <a:r>
              <a:rPr lang="en-US" altLang="zh-CN"/>
              <a:t>Orion</a:t>
            </a:r>
            <a:r>
              <a:rPr lang="zh-CN" altLang="en-US"/>
              <a:t>的文章是先讲的挑战，但是对挑战的回答穿插在设计和架构以及生产经验中，所以我这里先讲设计和架构，在过程中提一下挑战，最后总结一下挑战</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首先，什么是</a:t>
            </a:r>
            <a:r>
              <a:rPr lang="en-US" altLang="zh-CN"/>
              <a:t>Orion</a:t>
            </a:r>
            <a:r>
              <a:rPr lang="zh-CN" altLang="en-US"/>
              <a:t>？之前没有简单介绍过</a:t>
            </a:r>
            <a:r>
              <a:rPr lang="en-US" altLang="zh-CN"/>
              <a:t>Orion</a:t>
            </a:r>
            <a:r>
              <a:rPr lang="zh-CN" altLang="en-US"/>
              <a:t>，这里简单介绍一下。</a:t>
            </a:r>
            <a:endParaRPr lang="zh-CN" altLang="en-US"/>
          </a:p>
          <a:p>
            <a:endParaRPr lang="zh-CN" altLang="en-US"/>
          </a:p>
          <a:p>
            <a:endParaRPr lang="zh-CN" altLang="en-US"/>
          </a:p>
          <a:p>
            <a:r>
              <a:rPr lang="en-US" altLang="zh-CN"/>
              <a:t>Orion</a:t>
            </a:r>
            <a:r>
              <a:rPr lang="zh-CN" altLang="en-US"/>
              <a:t>是谷歌的二代</a:t>
            </a:r>
            <a:r>
              <a:rPr lang="en-US" altLang="zh-CN"/>
              <a:t>sdn</a:t>
            </a:r>
            <a:r>
              <a:rPr lang="zh-CN" altLang="en-US"/>
              <a:t>控制平台，第一代是</a:t>
            </a:r>
            <a:r>
              <a:rPr lang="en-US" altLang="zh-CN"/>
              <a:t>onix</a:t>
            </a:r>
            <a:endParaRPr lang="en-US" altLang="zh-CN"/>
          </a:p>
          <a:p>
            <a:endParaRPr lang="en-US" altLang="zh-CN"/>
          </a:p>
          <a:p>
            <a:r>
              <a:rPr lang="zh-CN" altLang="en-US"/>
              <a:t>主要负责</a:t>
            </a:r>
            <a:r>
              <a:rPr lang="en-US" altLang="zh-CN"/>
              <a:t> </a:t>
            </a:r>
            <a:r>
              <a:rPr lang="zh-CN" altLang="en-US"/>
              <a:t>配置、管理、实时网络控制</a:t>
            </a:r>
            <a:endParaRPr lang="en-US" altLang="zh-CN"/>
          </a:p>
          <a:p>
            <a:endParaRPr lang="en-US" altLang="zh-CN"/>
          </a:p>
          <a:p>
            <a:r>
              <a:rPr lang="zh-CN" altLang="en-US"/>
              <a:t>在</a:t>
            </a:r>
            <a:r>
              <a:rPr lang="en-US" altLang="zh-CN"/>
              <a:t> </a:t>
            </a:r>
            <a:r>
              <a:rPr lang="zh-CN" altLang="en-US">
                <a:sym typeface="+mn-ea"/>
              </a:rPr>
              <a:t>Jupiter</a:t>
            </a:r>
            <a:r>
              <a:rPr lang="en-US" altLang="zh-CN">
                <a:sym typeface="+mn-ea"/>
              </a:rPr>
              <a:t> </a:t>
            </a:r>
            <a:r>
              <a:rPr lang="zh-CN" altLang="en-US">
                <a:sym typeface="+mn-ea"/>
              </a:rPr>
              <a:t>、</a:t>
            </a:r>
            <a:r>
              <a:rPr lang="en-US" altLang="zh-CN">
                <a:sym typeface="+mn-ea"/>
              </a:rPr>
              <a:t> campus</a:t>
            </a:r>
            <a:r>
              <a:rPr lang="zh-CN" altLang="en-US">
                <a:sym typeface="+mn-ea"/>
              </a:rPr>
              <a:t>、</a:t>
            </a:r>
            <a:r>
              <a:rPr lang="en-US" altLang="zh-CN">
                <a:sym typeface="+mn-ea"/>
              </a:rPr>
              <a:t> B4</a:t>
            </a:r>
            <a:r>
              <a:rPr lang="zh-CN" altLang="en-US">
                <a:sym typeface="+mn-ea"/>
              </a:rPr>
              <a:t>集群中使用，已经运行</a:t>
            </a:r>
            <a:r>
              <a:rPr lang="en-US" altLang="zh-CN">
                <a:sym typeface="+mn-ea"/>
              </a:rPr>
              <a:t>4</a:t>
            </a:r>
            <a:r>
              <a:rPr lang="zh-CN" altLang="en-US">
                <a:sym typeface="+mn-ea"/>
              </a:rPr>
              <a:t>年了</a:t>
            </a:r>
            <a:endParaRPr lang="zh-CN" altLang="en-US">
              <a:sym typeface="+mn-ea"/>
            </a:endParaRPr>
          </a:p>
          <a:p>
            <a:endParaRPr lang="zh-CN" altLang="en-US">
              <a:sym typeface="+mn-ea"/>
            </a:endParaRPr>
          </a:p>
          <a:p>
            <a:r>
              <a:rPr lang="zh-CN" altLang="en-US"/>
              <a:t>采用微服务架构，使用了</a:t>
            </a:r>
            <a:r>
              <a:rPr lang="en-US" altLang="zh-CN"/>
              <a:t> </a:t>
            </a:r>
            <a:r>
              <a:rPr lang="zh-CN" altLang="en-US"/>
              <a:t>一个</a:t>
            </a:r>
            <a:r>
              <a:rPr lang="en-US" altLang="zh-CN"/>
              <a:t> PubSub </a:t>
            </a:r>
            <a:r>
              <a:rPr lang="zh-CN" altLang="en-US"/>
              <a:t>网络信息库</a:t>
            </a:r>
            <a:endParaRPr lang="zh-CN" altLang="en-US"/>
          </a:p>
          <a:p>
            <a:endParaRPr lang="zh-CN" altLang="en-US"/>
          </a:p>
          <a:p>
            <a:endParaRPr lang="zh-CN" altLang="en-US"/>
          </a:p>
          <a:p>
            <a:r>
              <a:rPr lang="zh-CN" altLang="en-US"/>
              <a:t>持续演进的平均两周一次的更新，</a:t>
            </a:r>
            <a:r>
              <a:rPr lang="en-US" altLang="zh-CN"/>
              <a:t>30</a:t>
            </a:r>
            <a:r>
              <a:rPr lang="zh-CN" altLang="en-US"/>
              <a:t>个新功能的添加，规模增长了</a:t>
            </a:r>
            <a:r>
              <a:rPr lang="en-US" altLang="zh-CN"/>
              <a:t>16</a:t>
            </a:r>
            <a:r>
              <a:rPr lang="zh-CN" altLang="en-US"/>
              <a:t>倍，照着（</a:t>
            </a:r>
            <a:r>
              <a:rPr lang="en-US" altLang="zh-CN"/>
              <a:t>ppt</a:t>
            </a:r>
            <a:r>
              <a:rPr lang="zh-CN" altLang="en-US"/>
              <a:t>念）</a:t>
            </a:r>
            <a:endParaRPr lang="zh-CN" altLang="en-US"/>
          </a:p>
          <a:p>
            <a:endParaRPr lang="zh-CN" altLang="en-US"/>
          </a:p>
          <a:p>
            <a:r>
              <a:rPr lang="en-US" altLang="zh-CN"/>
              <a:t>orion</a:t>
            </a:r>
            <a:r>
              <a:rPr lang="zh-CN" altLang="en-US"/>
              <a:t>支持</a:t>
            </a:r>
            <a:r>
              <a:rPr lang="en-US" altLang="zh-CN"/>
              <a:t>intent-based </a:t>
            </a:r>
            <a:r>
              <a:rPr lang="zh-CN" altLang="en-US"/>
              <a:t>管理和控制</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简单的介绍</a:t>
            </a:r>
            <a:r>
              <a:rPr lang="en-US" altLang="zh-CN"/>
              <a:t> Orion</a:t>
            </a:r>
            <a:r>
              <a:rPr lang="zh-CN" altLang="en-US"/>
              <a:t>之后，开始将</a:t>
            </a:r>
            <a:r>
              <a:rPr lang="en-US" altLang="zh-CN"/>
              <a:t>Orion</a:t>
            </a:r>
            <a:r>
              <a:rPr lang="zh-CN" altLang="en-US"/>
              <a:t>设计时遵循的一些方法和原则，主要是阐述需要注意的点，包括三个方面：</a:t>
            </a:r>
            <a:endParaRPr lang="zh-CN" altLang="en-US"/>
          </a:p>
          <a:p>
            <a:endParaRPr lang="zh-CN" altLang="en-US"/>
          </a:p>
          <a:p>
            <a:r>
              <a:rPr lang="en-US" altLang="zh-CN"/>
              <a:t>1</a:t>
            </a:r>
            <a:r>
              <a:rPr lang="zh-CN" altLang="en-US"/>
              <a:t>，</a:t>
            </a:r>
            <a:r>
              <a:rPr lang="en-US" altLang="zh-CN"/>
              <a:t> Orion</a:t>
            </a:r>
            <a:r>
              <a:rPr lang="zh-CN" altLang="en-US"/>
              <a:t>要为生产网络服务，需要注意或者满足什么要求，需要遵循什么原则？</a:t>
            </a:r>
            <a:endParaRPr lang="zh-CN" altLang="en-US"/>
          </a:p>
          <a:p>
            <a:r>
              <a:rPr lang="en-US" altLang="zh-CN"/>
              <a:t>2</a:t>
            </a:r>
            <a:r>
              <a:rPr lang="zh-CN" altLang="en-US"/>
              <a:t>，作为</a:t>
            </a:r>
            <a:r>
              <a:rPr lang="en-US" altLang="zh-CN"/>
              <a:t>SDN</a:t>
            </a:r>
            <a:r>
              <a:rPr lang="zh-CN" altLang="en-US"/>
              <a:t>控制器，本身需要注意或者满足什么基本需求，需要遵循什么原则？</a:t>
            </a:r>
            <a:endParaRPr lang="zh-CN" altLang="en-US"/>
          </a:p>
          <a:p>
            <a:r>
              <a:rPr lang="en-US" altLang="zh-CN"/>
              <a:t>3</a:t>
            </a:r>
            <a:r>
              <a:rPr lang="zh-CN" altLang="en-US"/>
              <a:t>，作为复杂软件，需要注意和满足的要求，以及遵循的原则？</a:t>
            </a:r>
            <a:endParaRPr lang="zh-CN" altLang="en-US"/>
          </a:p>
          <a:p>
            <a:endParaRPr lang="zh-CN" altLang="en-US"/>
          </a:p>
          <a:p>
            <a:r>
              <a:rPr lang="zh-CN" altLang="en-US"/>
              <a:t>关于</a:t>
            </a:r>
            <a:r>
              <a:rPr lang="en-US" altLang="zh-CN"/>
              <a:t>1</a:t>
            </a:r>
            <a:r>
              <a:rPr lang="zh-CN" altLang="en-US"/>
              <a:t>，</a:t>
            </a:r>
            <a:r>
              <a:rPr lang="en-US" altLang="zh-CN"/>
              <a:t> Orion</a:t>
            </a:r>
            <a:r>
              <a:rPr lang="zh-CN" altLang="en-US"/>
              <a:t>作为生产级网络，</a:t>
            </a:r>
            <a:endParaRPr lang="zh-CN" altLang="en-US"/>
          </a:p>
          <a:p>
            <a:endParaRPr lang="zh-CN" altLang="en-US"/>
          </a:p>
          <a:p>
            <a:r>
              <a:rPr lang="zh-CN" altLang="en-US"/>
              <a:t>主要讲它实现</a:t>
            </a:r>
            <a:r>
              <a:rPr lang="en-US" altLang="zh-CN"/>
              <a:t> IBN</a:t>
            </a:r>
            <a:r>
              <a:rPr lang="zh-CN" altLang="en-US"/>
              <a:t>需要支持的需求</a:t>
            </a:r>
            <a:endParaRPr lang="zh-CN" altLang="en-US"/>
          </a:p>
          <a:p>
            <a:endParaRPr lang="zh-CN" altLang="en-US"/>
          </a:p>
          <a:p>
            <a:r>
              <a:rPr lang="zh-CN" altLang="en-US"/>
              <a:t>和</a:t>
            </a:r>
            <a:r>
              <a:rPr lang="en-US" altLang="zh-CN"/>
              <a:t> </a:t>
            </a:r>
            <a:r>
              <a:rPr lang="zh-CN" altLang="en-US"/>
              <a:t>控制平面和物理平面故障域对齐的问题</a:t>
            </a:r>
            <a:endParaRPr lang="zh-CN" altLang="en-US"/>
          </a:p>
          <a:p>
            <a:endParaRPr lang="zh-CN" altLang="en-US"/>
          </a:p>
          <a:p>
            <a:r>
              <a:rPr lang="zh-CN" altLang="en-US"/>
              <a:t>关于</a:t>
            </a:r>
            <a:r>
              <a:rPr lang="en-US" altLang="zh-CN"/>
              <a:t>2</a:t>
            </a:r>
            <a:r>
              <a:rPr lang="zh-CN" altLang="en-US"/>
              <a:t>，</a:t>
            </a:r>
            <a:r>
              <a:rPr lang="en-US" altLang="zh-CN"/>
              <a:t> SDN controller</a:t>
            </a:r>
            <a:r>
              <a:rPr lang="zh-CN" altLang="en-US"/>
              <a:t>，</a:t>
            </a:r>
            <a:endParaRPr lang="zh-CN" altLang="en-US"/>
          </a:p>
          <a:p>
            <a:endParaRPr lang="zh-CN" altLang="en-US"/>
          </a:p>
          <a:p>
            <a:r>
              <a:rPr lang="zh-CN" altLang="en-US"/>
              <a:t>主要讲</a:t>
            </a:r>
            <a:r>
              <a:rPr lang="en-US" altLang="zh-CN"/>
              <a:t>Orion </a:t>
            </a:r>
            <a:r>
              <a:rPr lang="zh-CN" altLang="en-US"/>
              <a:t>怎么处理错误大错误集的问题和方法</a:t>
            </a:r>
            <a:endParaRPr lang="zh-CN" altLang="en-US"/>
          </a:p>
          <a:p>
            <a:r>
              <a:rPr lang="zh-CN" altLang="en-US"/>
              <a:t>以及</a:t>
            </a:r>
            <a:r>
              <a:rPr lang="en-US" altLang="zh-CN"/>
              <a:t>Orion</a:t>
            </a:r>
            <a:r>
              <a:rPr lang="zh-CN" altLang="en-US"/>
              <a:t>遇到的控制器和路由设备连接问题的需要解决的问题和方法</a:t>
            </a:r>
            <a:endParaRPr lang="zh-CN" altLang="en-US"/>
          </a:p>
          <a:p>
            <a:endParaRPr lang="zh-CN" altLang="en-US"/>
          </a:p>
          <a:p>
            <a:endParaRPr lang="zh-CN" altLang="en-US"/>
          </a:p>
          <a:p>
            <a:r>
              <a:rPr lang="zh-CN" altLang="en-US"/>
              <a:t>关于</a:t>
            </a:r>
            <a:r>
              <a:rPr lang="en-US" altLang="zh-CN"/>
              <a:t>3</a:t>
            </a:r>
            <a:r>
              <a:rPr lang="zh-CN" altLang="en-US"/>
              <a:t>，软件设计，不展开讲，就简单提一下。</a:t>
            </a:r>
            <a:endParaRPr lang="zh-CN" altLang="en-US"/>
          </a:p>
          <a:p>
            <a:r>
              <a:rPr lang="en-US" altLang="zh-CN"/>
              <a:t>1</a:t>
            </a:r>
            <a:r>
              <a:rPr lang="zh-CN" altLang="en-US"/>
              <a:t>，为了持续高效的增量开发，</a:t>
            </a:r>
            <a:r>
              <a:rPr lang="en-US" altLang="zh-CN"/>
              <a:t>Orion</a:t>
            </a:r>
            <a:r>
              <a:rPr lang="zh-CN" altLang="en-US"/>
              <a:t>拥抱了微服务，为了解决</a:t>
            </a:r>
            <a:r>
              <a:rPr lang="en-US" altLang="zh-CN"/>
              <a:t> sdn </a:t>
            </a:r>
            <a:r>
              <a:rPr lang="zh-CN" altLang="en-US"/>
              <a:t>经典的</a:t>
            </a:r>
            <a:r>
              <a:rPr lang="en-US" altLang="zh-CN"/>
              <a:t> </a:t>
            </a:r>
            <a:r>
              <a:rPr lang="en-US" altLang="zh-CN" b="1" i="1">
                <a:sym typeface="+mn-ea"/>
              </a:rPr>
              <a:t>Distributed  state </a:t>
            </a:r>
            <a:r>
              <a:rPr lang="zh-CN" altLang="en-US">
                <a:sym typeface="+mn-ea"/>
              </a:rPr>
              <a:t>的问题，</a:t>
            </a:r>
            <a:r>
              <a:rPr lang="en-US" altLang="zh-CN">
                <a:sym typeface="+mn-ea"/>
              </a:rPr>
              <a:t> </a:t>
            </a:r>
            <a:r>
              <a:rPr lang="zh-CN" altLang="en-US">
                <a:sym typeface="+mn-ea"/>
              </a:rPr>
              <a:t>使用了分布式的中心</a:t>
            </a:r>
            <a:r>
              <a:rPr lang="en-US" altLang="zh-CN">
                <a:sym typeface="+mn-ea"/>
              </a:rPr>
              <a:t> pub-sub</a:t>
            </a:r>
            <a:r>
              <a:rPr lang="zh-CN" altLang="en-US">
                <a:sym typeface="+mn-ea"/>
              </a:rPr>
              <a:t>系统</a:t>
            </a:r>
            <a:endParaRPr lang="zh-CN" altLang="en-US">
              <a:sym typeface="+mn-ea"/>
            </a:endParaRPr>
          </a:p>
          <a:p>
            <a:r>
              <a:rPr lang="en-US" altLang="zh-CN">
                <a:sym typeface="+mn-ea"/>
              </a:rPr>
              <a:t>2</a:t>
            </a:r>
            <a:r>
              <a:rPr lang="zh-CN" altLang="en-US">
                <a:sym typeface="+mn-ea"/>
              </a:rPr>
              <a:t>，为了支持</a:t>
            </a:r>
            <a:r>
              <a:rPr lang="en-US" altLang="zh-CN">
                <a:sym typeface="+mn-ea"/>
              </a:rPr>
              <a:t> ibn</a:t>
            </a:r>
            <a:r>
              <a:rPr lang="zh-CN" altLang="en-US">
                <a:sym typeface="+mn-ea"/>
              </a:rPr>
              <a:t>，</a:t>
            </a:r>
            <a:r>
              <a:rPr lang="en-US" altLang="zh-CN">
                <a:sym typeface="+mn-ea"/>
              </a:rPr>
              <a:t> intent </a:t>
            </a:r>
            <a:r>
              <a:rPr lang="zh-CN" altLang="en-US">
                <a:sym typeface="+mn-ea"/>
              </a:rPr>
              <a:t>是从顶层往下传，</a:t>
            </a:r>
            <a:r>
              <a:rPr lang="en-US" altLang="zh-CN">
                <a:sym typeface="+mn-ea"/>
              </a:rPr>
              <a:t> </a:t>
            </a:r>
            <a:r>
              <a:rPr lang="zh-CN" altLang="en-US">
                <a:sym typeface="+mn-ea"/>
              </a:rPr>
              <a:t>顶层权威的</a:t>
            </a:r>
            <a:r>
              <a:rPr lang="en-US" altLang="zh-CN">
                <a:sym typeface="+mn-ea"/>
              </a:rPr>
              <a:t> intent </a:t>
            </a:r>
            <a:r>
              <a:rPr lang="zh-CN" altLang="en-US">
                <a:sym typeface="+mn-ea"/>
              </a:rPr>
              <a:t>必须反应在当前的</a:t>
            </a:r>
            <a:r>
              <a:rPr lang="en-US" altLang="zh-CN">
                <a:sym typeface="+mn-ea"/>
              </a:rPr>
              <a:t> ground truth</a:t>
            </a:r>
            <a:r>
              <a:rPr lang="zh-CN" altLang="en-US">
                <a:sym typeface="+mn-ea"/>
              </a:rPr>
              <a:t>（背景实施，谕旨网络状态），否则模块就得继续</a:t>
            </a:r>
            <a:r>
              <a:rPr lang="en-US" altLang="zh-CN">
                <a:sym typeface="+mn-ea"/>
              </a:rPr>
              <a:t> </a:t>
            </a:r>
            <a:r>
              <a:rPr lang="zh-CN" altLang="en-US">
                <a:sym typeface="+mn-ea"/>
              </a:rPr>
              <a:t>自调和</a:t>
            </a:r>
            <a:r>
              <a:rPr lang="en-US" altLang="zh-CN">
                <a:sym typeface="+mn-ea"/>
              </a:rPr>
              <a:t> </a:t>
            </a:r>
            <a:r>
              <a:rPr lang="zh-CN" altLang="en-US">
                <a:sym typeface="+mn-ea"/>
              </a:rPr>
              <a:t>收敛到</a:t>
            </a:r>
            <a:r>
              <a:rPr lang="en-US" altLang="zh-CN">
                <a:sym typeface="+mn-ea"/>
              </a:rPr>
              <a:t> </a:t>
            </a:r>
            <a:r>
              <a:rPr lang="en-US" altLang="zh-CN">
                <a:sym typeface="+mn-ea"/>
              </a:rPr>
              <a:t>intent </a:t>
            </a:r>
            <a:r>
              <a:rPr lang="zh-CN" altLang="en-US">
                <a:sym typeface="+mn-ea"/>
              </a:rPr>
              <a:t>的反应和</a:t>
            </a:r>
            <a:r>
              <a:rPr lang="en-US" altLang="zh-CN">
                <a:sym typeface="+mn-ea"/>
              </a:rPr>
              <a:t> ground truth</a:t>
            </a:r>
            <a:r>
              <a:rPr lang="zh-CN" altLang="en-US">
                <a:sym typeface="+mn-ea"/>
              </a:rPr>
              <a:t>一致为止</a:t>
            </a:r>
            <a:endParaRPr lang="zh-CN" altLang="en-US">
              <a:sym typeface="+mn-ea"/>
            </a:endParaRPr>
          </a:p>
          <a:p>
            <a:r>
              <a:rPr lang="en-US" altLang="zh-CN">
                <a:sym typeface="+mn-ea"/>
              </a:rPr>
              <a:t>3</a:t>
            </a:r>
            <a:r>
              <a:rPr lang="zh-CN" altLang="en-US">
                <a:sym typeface="+mn-ea"/>
              </a:rPr>
              <a:t>，高可用的</a:t>
            </a:r>
            <a:r>
              <a:rPr lang="en-US" altLang="zh-CN">
                <a:sym typeface="+mn-ea"/>
              </a:rPr>
              <a:t>intent</a:t>
            </a:r>
            <a:r>
              <a:rPr lang="zh-CN" altLang="en-US">
                <a:sym typeface="+mn-ea"/>
              </a:rPr>
              <a:t>，</a:t>
            </a:r>
            <a:r>
              <a:rPr lang="en-US" altLang="zh-CN">
                <a:sym typeface="+mn-ea"/>
              </a:rPr>
              <a:t> </a:t>
            </a:r>
            <a:r>
              <a:rPr lang="zh-CN" altLang="en-US">
                <a:sym typeface="+mn-ea"/>
              </a:rPr>
              <a:t>对于系统简化设计</a:t>
            </a:r>
            <a:r>
              <a:rPr lang="en-US" altLang="zh-CN">
                <a:sym typeface="+mn-ea"/>
              </a:rPr>
              <a:t> </a:t>
            </a:r>
            <a:r>
              <a:rPr lang="zh-CN" altLang="en-US">
                <a:sym typeface="+mn-ea"/>
              </a:rPr>
              <a:t>至关重</a:t>
            </a:r>
            <a:endParaRPr lang="zh-CN" altLang="en-US">
              <a:sym typeface="+mn-ea"/>
            </a:endParaRPr>
          </a:p>
          <a:p>
            <a:endParaRPr lang="zh-CN" altLang="en-US" i="1">
              <a:sym typeface="+mn-ea"/>
            </a:endParaRPr>
          </a:p>
          <a:p>
            <a:r>
              <a:rPr lang="zh-CN" altLang="en-US">
                <a:sym typeface="+mn-ea"/>
              </a:rPr>
              <a:t>这是一些软件设计的原则，接下来我们分开讲一下</a:t>
            </a:r>
            <a:r>
              <a:rPr lang="en-US" altLang="zh-CN">
                <a:sym typeface="+mn-ea"/>
              </a:rPr>
              <a:t> </a:t>
            </a:r>
            <a:r>
              <a:rPr lang="en-US" altLang="zh-CN" b="1">
                <a:solidFill>
                  <a:srgbClr val="FF0000"/>
                </a:solidFill>
                <a:sym typeface="+mn-ea"/>
              </a:rPr>
              <a:t>production networks</a:t>
            </a:r>
            <a:r>
              <a:rPr lang="zh-CN" altLang="en-US">
                <a:sym typeface="+mn-ea"/>
              </a:rPr>
              <a:t>和</a:t>
            </a:r>
            <a:r>
              <a:rPr lang="en-US" altLang="zh-CN" b="1">
                <a:solidFill>
                  <a:srgbClr val="FF0000"/>
                </a:solidFill>
                <a:sym typeface="+mn-ea"/>
              </a:rPr>
              <a:t>SDN controller</a:t>
            </a:r>
            <a:r>
              <a:rPr lang="en-US" altLang="zh-CN">
                <a:sym typeface="+mn-ea"/>
              </a:rPr>
              <a:t> </a:t>
            </a:r>
            <a:r>
              <a:rPr lang="zh-CN" altLang="en-US">
                <a:sym typeface="+mn-ea"/>
              </a:rPr>
              <a:t>的原则</a:t>
            </a:r>
            <a:endParaRPr lang="zh-CN" altLang="en-US" b="1" i="1">
              <a:solidFill>
                <a:srgbClr val="FF0000"/>
              </a:solidFill>
              <a:sym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Orion</a:t>
            </a:r>
            <a:r>
              <a:rPr lang="zh-CN" altLang="en-US"/>
              <a:t>为了支持</a:t>
            </a:r>
            <a:r>
              <a:rPr lang="en-US" altLang="zh-CN"/>
              <a:t>  </a:t>
            </a:r>
            <a:r>
              <a:rPr lang="zh-CN" altLang="en-US"/>
              <a:t>基于意图的管理和控制，</a:t>
            </a:r>
            <a:r>
              <a:rPr lang="en-US" altLang="zh-CN"/>
              <a:t>intent </a:t>
            </a:r>
            <a:r>
              <a:rPr lang="zh-CN" altLang="en-US"/>
              <a:t>传导设计成</a:t>
            </a:r>
            <a:r>
              <a:rPr lang="en-US" altLang="zh-CN"/>
              <a:t> </a:t>
            </a:r>
            <a:r>
              <a:rPr lang="zh-CN" altLang="en-US"/>
              <a:t>从顶层往下层，层层传播方式，</a:t>
            </a:r>
            <a:br>
              <a:rPr lang="zh-CN" altLang="en-US"/>
            </a:br>
            <a:br>
              <a:rPr lang="zh-CN" altLang="en-US"/>
            </a:br>
            <a:r>
              <a:rPr lang="zh-CN" altLang="en-US"/>
              <a:t>当某层收敛后，其产出的</a:t>
            </a:r>
            <a:r>
              <a:rPr lang="en-US" altLang="zh-CN"/>
              <a:t> ground truth </a:t>
            </a:r>
            <a:r>
              <a:rPr lang="zh-CN" altLang="en-US"/>
              <a:t>作为其他层的</a:t>
            </a:r>
            <a:r>
              <a:rPr lang="en-US" altLang="zh-CN"/>
              <a:t>intent</a:t>
            </a:r>
            <a:endParaRPr lang="en-US" altLang="zh-CN"/>
          </a:p>
          <a:p>
            <a:endParaRPr lang="zh-CN" altLang="en-US"/>
          </a:p>
          <a:p>
            <a:r>
              <a:rPr lang="en-US" altLang="zh-CN">
                <a:sym typeface="+mn-ea"/>
              </a:rPr>
              <a:t>reconcile</a:t>
            </a:r>
            <a:r>
              <a:rPr lang="zh-CN" altLang="en-US">
                <a:sym typeface="+mn-ea"/>
              </a:rPr>
              <a:t>的</a:t>
            </a:r>
            <a:r>
              <a:rPr lang="en-US" altLang="zh-CN">
                <a:sym typeface="+mn-ea"/>
              </a:rPr>
              <a:t>intent</a:t>
            </a:r>
            <a:r>
              <a:rPr lang="zh-CN" altLang="en-US">
                <a:sym typeface="+mn-ea"/>
              </a:rPr>
              <a:t>来之上层，</a:t>
            </a:r>
            <a:r>
              <a:rPr lang="en-US" altLang="zh-CN">
                <a:sym typeface="+mn-ea"/>
              </a:rPr>
              <a:t>ground truth</a:t>
            </a:r>
            <a:r>
              <a:rPr lang="zh-CN" altLang="en-US">
                <a:sym typeface="+mn-ea"/>
              </a:rPr>
              <a:t>来自底层，当不匹配时，产生中间</a:t>
            </a:r>
            <a:r>
              <a:rPr lang="en-US" altLang="zh-CN">
                <a:sym typeface="+mn-ea"/>
              </a:rPr>
              <a:t> intent</a:t>
            </a:r>
            <a:r>
              <a:rPr lang="zh-CN" altLang="en-US">
                <a:sym typeface="+mn-ea"/>
              </a:rPr>
              <a:t>，指导底层去调和</a:t>
            </a:r>
            <a:endParaRPr lang="zh-CN" altLang="en-US">
              <a:sym typeface="+mn-ea"/>
            </a:endParaRPr>
          </a:p>
          <a:p>
            <a:endParaRPr lang="zh-CN" altLang="en-US">
              <a:sym typeface="+mn-ea"/>
            </a:endParaRPr>
          </a:p>
          <a:p>
            <a:r>
              <a:rPr lang="en-US" altLang="zh-CN">
                <a:sym typeface="+mn-ea"/>
              </a:rPr>
              <a:t>intent </a:t>
            </a:r>
            <a:r>
              <a:rPr lang="zh-CN" altLang="en-US">
                <a:sym typeface="+mn-ea"/>
              </a:rPr>
              <a:t>和</a:t>
            </a:r>
            <a:r>
              <a:rPr lang="en-US" altLang="zh-CN">
                <a:sym typeface="+mn-ea"/>
              </a:rPr>
              <a:t> </a:t>
            </a:r>
            <a:r>
              <a:rPr lang="en-US" altLang="zh-CN">
                <a:sym typeface="+mn-ea"/>
              </a:rPr>
              <a:t>ground truth </a:t>
            </a:r>
            <a:r>
              <a:rPr lang="zh-CN" altLang="en-US">
                <a:sym typeface="+mn-ea"/>
              </a:rPr>
              <a:t>概念上是相对的</a:t>
            </a:r>
            <a:endParaRPr lang="zh-CN" altLang="en-US">
              <a:sym typeface="+mn-ea"/>
            </a:endParaRPr>
          </a:p>
          <a:p>
            <a:endParaRPr lang="zh-CN" altLang="en-US">
              <a:sym typeface="+mn-ea"/>
            </a:endParaRPr>
          </a:p>
          <a:p>
            <a:r>
              <a:rPr lang="zh-CN" altLang="en-US">
                <a:sym typeface="+mn-ea"/>
              </a:rPr>
              <a:t>介绍一下图的含义</a:t>
            </a:r>
            <a:endParaRPr lang="zh-CN" altLang="en-US">
              <a:sym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第二个设计原则就是对齐故障域</a:t>
            </a:r>
            <a:endParaRPr lang="zh-CN" altLang="en-US"/>
          </a:p>
          <a:p>
            <a:endParaRPr lang="zh-CN" altLang="en-US"/>
          </a:p>
          <a:p>
            <a:r>
              <a:rPr lang="zh-CN" altLang="en-US"/>
              <a:t>情况很简单，如图，控制器可能会跨域控制</a:t>
            </a:r>
            <a:r>
              <a:rPr lang="en-US" altLang="zh-CN"/>
              <a:t> </a:t>
            </a:r>
            <a:r>
              <a:rPr lang="zh-CN" altLang="en-US"/>
              <a:t>路由设备，</a:t>
            </a:r>
            <a:r>
              <a:rPr lang="en-US" altLang="zh-CN"/>
              <a:t> </a:t>
            </a:r>
            <a:r>
              <a:rPr lang="zh-CN" altLang="en-US"/>
              <a:t>跨域设备当控制器出现问题时，可能影响另一个物理域</a:t>
            </a:r>
            <a:endParaRPr lang="zh-CN" altLang="en-US"/>
          </a:p>
          <a:p>
            <a:endParaRPr lang="zh-CN" altLang="en-US"/>
          </a:p>
          <a:p>
            <a:r>
              <a:rPr lang="zh-CN" altLang="en-US">
                <a:sym typeface="+mn-ea"/>
              </a:rPr>
              <a:t>最简单的办法是一个域一个控制器，这样控制器的故障就不会导致其他域出现故障</a:t>
            </a:r>
            <a:endParaRPr lang="zh-CN" altLang="en-US"/>
          </a:p>
          <a:p>
            <a:endParaRPr lang="zh-CN" altLang="en-US"/>
          </a:p>
          <a:p>
            <a:r>
              <a:rPr lang="en-US" altLang="zh-CN"/>
              <a:t>Orion</a:t>
            </a:r>
            <a:r>
              <a:rPr lang="zh-CN" altLang="en-US"/>
              <a:t>的设计思想是层次化、分区控制</a:t>
            </a:r>
            <a:endParaRPr lang="zh-CN" altLang="en-US"/>
          </a:p>
          <a:p>
            <a:endParaRPr lang="zh-CN" altLang="en-US"/>
          </a:p>
          <a:p>
            <a:endParaRPr lang="zh-CN" altLang="en-US"/>
          </a:p>
          <a:p>
            <a:r>
              <a:rPr lang="zh-CN" altLang="en-US"/>
              <a:t>这个是</a:t>
            </a:r>
            <a:r>
              <a:rPr lang="en-US" altLang="zh-CN"/>
              <a:t> </a:t>
            </a:r>
            <a:r>
              <a:rPr lang="zh-CN" altLang="en-US"/>
              <a:t>控制器</a:t>
            </a:r>
            <a:r>
              <a:rPr lang="en-US" altLang="zh-CN"/>
              <a:t> </a:t>
            </a:r>
            <a:r>
              <a:rPr lang="zh-CN" altLang="en-US"/>
              <a:t>跟路由设备的</a:t>
            </a:r>
            <a:r>
              <a:rPr lang="en-US" altLang="zh-CN"/>
              <a:t> </a:t>
            </a:r>
            <a:r>
              <a:rPr lang="zh-CN" altLang="en-US"/>
              <a:t>第一个</a:t>
            </a:r>
            <a:r>
              <a:rPr lang="en-US" altLang="zh-CN"/>
              <a:t> </a:t>
            </a:r>
            <a:r>
              <a:rPr lang="zh-CN" altLang="en-US"/>
              <a:t>重要点</a:t>
            </a:r>
            <a:endParaRPr lang="zh-CN" altLang="en-US"/>
          </a:p>
          <a:p>
            <a:endParaRPr lang="zh-CN" altLang="en-US"/>
          </a:p>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SDN</a:t>
            </a:r>
            <a:r>
              <a:rPr lang="zh-CN" altLang="en-US"/>
              <a:t>的控制器错误处理设计</a:t>
            </a:r>
            <a:endParaRPr lang="zh-CN" altLang="en-US"/>
          </a:p>
          <a:p>
            <a:endParaRPr lang="zh-CN" altLang="en-US"/>
          </a:p>
          <a:p>
            <a:r>
              <a:rPr lang="zh-CN" altLang="en-US"/>
              <a:t>背景情况是</a:t>
            </a:r>
            <a:r>
              <a:rPr lang="en-US" altLang="zh-CN"/>
              <a:t> </a:t>
            </a:r>
            <a:r>
              <a:rPr lang="zh-CN" altLang="en-US"/>
              <a:t>控制器</a:t>
            </a:r>
            <a:r>
              <a:rPr lang="en-US" altLang="zh-CN"/>
              <a:t> </a:t>
            </a:r>
            <a:r>
              <a:rPr lang="zh-CN" altLang="en-US"/>
              <a:t>和</a:t>
            </a:r>
            <a:r>
              <a:rPr lang="en-US" altLang="zh-CN"/>
              <a:t> </a:t>
            </a:r>
            <a:r>
              <a:rPr lang="zh-CN" altLang="en-US"/>
              <a:t>路由设备</a:t>
            </a:r>
            <a:r>
              <a:rPr lang="en-US" altLang="zh-CN"/>
              <a:t> </a:t>
            </a:r>
            <a:r>
              <a:rPr lang="zh-CN" altLang="en-US"/>
              <a:t>的会经常出错，</a:t>
            </a:r>
            <a:r>
              <a:rPr lang="en-US" altLang="zh-CN"/>
              <a:t> </a:t>
            </a:r>
            <a:r>
              <a:rPr lang="zh-CN" altLang="en-US"/>
              <a:t>这种错误</a:t>
            </a:r>
            <a:r>
              <a:rPr lang="en-US" altLang="zh-CN"/>
              <a:t> </a:t>
            </a:r>
            <a:r>
              <a:rPr lang="zh-CN" altLang="en-US"/>
              <a:t>经常是由</a:t>
            </a:r>
            <a:r>
              <a:rPr lang="en-US" altLang="zh-CN"/>
              <a:t> </a:t>
            </a:r>
            <a:r>
              <a:rPr lang="zh-CN" altLang="en-US"/>
              <a:t>控制器软件</a:t>
            </a:r>
            <a:r>
              <a:rPr lang="en-US" altLang="zh-CN"/>
              <a:t> </a:t>
            </a:r>
            <a:r>
              <a:rPr lang="zh-CN" altLang="en-US"/>
              <a:t>和</a:t>
            </a:r>
            <a:r>
              <a:rPr lang="en-US" altLang="zh-CN"/>
              <a:t> </a:t>
            </a:r>
            <a:r>
              <a:rPr lang="zh-CN" altLang="en-US"/>
              <a:t>连接</a:t>
            </a:r>
            <a:r>
              <a:rPr lang="en-US" altLang="zh-CN"/>
              <a:t> </a:t>
            </a:r>
            <a:r>
              <a:rPr lang="zh-CN" altLang="en-US"/>
              <a:t>问题，而不是路由设备自身的错误，面对这种错误，一味的上报，会产生很大的开销，因为上报意味着改路由器不能使用，需要重新路由，需要重新配置网络。</a:t>
            </a:r>
            <a:endParaRPr lang="zh-CN" altLang="en-US"/>
          </a:p>
          <a:p>
            <a:endParaRPr lang="zh-CN" altLang="en-US"/>
          </a:p>
          <a:p>
            <a:r>
              <a:rPr lang="zh-CN" altLang="en-US"/>
              <a:t>为了减少这种开销，</a:t>
            </a:r>
            <a:r>
              <a:rPr lang="en-US" altLang="zh-CN"/>
              <a:t>Orion</a:t>
            </a:r>
            <a:r>
              <a:rPr lang="zh-CN" altLang="en-US"/>
              <a:t>的设计为</a:t>
            </a:r>
            <a:endParaRPr lang="zh-CN" altLang="en-US"/>
          </a:p>
          <a:p>
            <a:endParaRPr lang="zh-CN" altLang="en-US"/>
          </a:p>
          <a:p>
            <a:r>
              <a:rPr lang="zh-CN" altLang="en-US"/>
              <a:t>首先定义了三个状态，。。。</a:t>
            </a:r>
            <a:endParaRPr lang="zh-CN" altLang="en-US"/>
          </a:p>
          <a:p>
            <a:endParaRPr lang="zh-CN" altLang="en-US"/>
          </a:p>
          <a:p>
            <a:r>
              <a:rPr lang="zh-CN" altLang="en-US"/>
              <a:t>（状态为</a:t>
            </a:r>
            <a:r>
              <a:rPr lang="en-US" altLang="zh-CN"/>
              <a:t> unknown</a:t>
            </a:r>
            <a:r>
              <a:rPr lang="zh-CN" altLang="en-US"/>
              <a:t>）其次定义两种应对策略，一个是视为错误，进行修复</a:t>
            </a:r>
            <a:r>
              <a:rPr lang="en-US" altLang="zh-CN"/>
              <a:t> fail close</a:t>
            </a:r>
            <a:r>
              <a:rPr lang="zh-CN" altLang="en-US"/>
              <a:t>，二是，不管错误</a:t>
            </a:r>
            <a:r>
              <a:rPr lang="en-US" altLang="zh-CN"/>
              <a:t> fail static</a:t>
            </a:r>
            <a:endParaRPr lang="en-US" altLang="zh-CN"/>
          </a:p>
          <a:p>
            <a:endParaRPr lang="en-US" altLang="zh-CN"/>
          </a:p>
          <a:p>
            <a:r>
              <a:rPr lang="en-US" altLang="zh-CN"/>
              <a:t> </a:t>
            </a:r>
            <a:r>
              <a:rPr lang="zh-CN" altLang="en-US"/>
              <a:t>当路由设备处于</a:t>
            </a:r>
            <a:r>
              <a:rPr lang="en-US" altLang="zh-CN"/>
              <a:t> unknown</a:t>
            </a:r>
            <a:r>
              <a:rPr lang="zh-CN" altLang="en-US"/>
              <a:t>状态时，根据当前网络参数和冗余级别，权衡是</a:t>
            </a:r>
            <a:r>
              <a:rPr lang="en-US" altLang="zh-CN"/>
              <a:t> </a:t>
            </a:r>
            <a:r>
              <a:rPr lang="zh-CN" altLang="en-US"/>
              <a:t>处理错误还是容忍错误</a:t>
            </a:r>
            <a:endParaRPr lang="zh-CN" altLang="en-US"/>
          </a:p>
          <a:p>
            <a:endParaRPr lang="zh-CN" altLang="en-US"/>
          </a:p>
          <a:p>
            <a:r>
              <a:rPr lang="zh-CN" altLang="en-US">
                <a:sym typeface="+mn-ea"/>
              </a:rPr>
              <a:t>这个是</a:t>
            </a:r>
            <a:r>
              <a:rPr lang="en-US" altLang="zh-CN">
                <a:sym typeface="+mn-ea"/>
              </a:rPr>
              <a:t> </a:t>
            </a:r>
            <a:r>
              <a:rPr lang="zh-CN" altLang="en-US">
                <a:sym typeface="+mn-ea"/>
              </a:rPr>
              <a:t>控制器</a:t>
            </a:r>
            <a:r>
              <a:rPr lang="en-US" altLang="zh-CN">
                <a:sym typeface="+mn-ea"/>
              </a:rPr>
              <a:t> </a:t>
            </a:r>
            <a:r>
              <a:rPr lang="zh-CN" altLang="en-US">
                <a:sym typeface="+mn-ea"/>
              </a:rPr>
              <a:t>跟路由设备的</a:t>
            </a:r>
            <a:r>
              <a:rPr lang="en-US" altLang="zh-CN">
                <a:sym typeface="+mn-ea"/>
              </a:rPr>
              <a:t> </a:t>
            </a:r>
            <a:r>
              <a:rPr lang="zh-CN" altLang="en-US">
                <a:sym typeface="+mn-ea"/>
              </a:rPr>
              <a:t>第二个</a:t>
            </a:r>
            <a:r>
              <a:rPr lang="en-US" altLang="zh-CN">
                <a:sym typeface="+mn-ea"/>
              </a:rPr>
              <a:t> </a:t>
            </a:r>
            <a:r>
              <a:rPr lang="zh-CN" altLang="en-US">
                <a:sym typeface="+mn-ea"/>
              </a:rPr>
              <a:t>重要点</a:t>
            </a:r>
            <a:endParaRPr lang="zh-CN" altLang="en-US"/>
          </a:p>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sym typeface="+mn-ea"/>
              </a:rPr>
              <a:t> </a:t>
            </a:r>
            <a:r>
              <a:rPr lang="zh-CN" altLang="en-US">
                <a:sym typeface="+mn-ea"/>
              </a:rPr>
              <a:t>控制器</a:t>
            </a:r>
            <a:r>
              <a:rPr lang="en-US" altLang="zh-CN">
                <a:sym typeface="+mn-ea"/>
              </a:rPr>
              <a:t> </a:t>
            </a:r>
            <a:r>
              <a:rPr lang="zh-CN" altLang="en-US">
                <a:sym typeface="+mn-ea"/>
              </a:rPr>
              <a:t>跟路由设备的</a:t>
            </a:r>
            <a:r>
              <a:rPr lang="en-US" altLang="zh-CN">
                <a:sym typeface="+mn-ea"/>
              </a:rPr>
              <a:t> </a:t>
            </a:r>
            <a:r>
              <a:rPr lang="zh-CN" altLang="en-US">
                <a:sym typeface="+mn-ea"/>
              </a:rPr>
              <a:t>第三个</a:t>
            </a:r>
            <a:r>
              <a:rPr lang="en-US" altLang="zh-CN">
                <a:sym typeface="+mn-ea"/>
              </a:rPr>
              <a:t> </a:t>
            </a:r>
            <a:r>
              <a:rPr lang="zh-CN" altLang="en-US">
                <a:sym typeface="+mn-ea"/>
              </a:rPr>
              <a:t>重要点</a:t>
            </a:r>
            <a:endParaRPr lang="zh-CN" altLang="en-US">
              <a:sym typeface="+mn-ea"/>
            </a:endParaRPr>
          </a:p>
          <a:p>
            <a:endParaRPr lang="zh-CN" altLang="en-US">
              <a:sym typeface="+mn-ea"/>
            </a:endParaRPr>
          </a:p>
          <a:p>
            <a:r>
              <a:rPr lang="en-US" altLang="zh-CN"/>
              <a:t>in-band </a:t>
            </a:r>
            <a:r>
              <a:rPr lang="zh-CN" altLang="en-US"/>
              <a:t>还是</a:t>
            </a:r>
            <a:r>
              <a:rPr lang="en-US" altLang="zh-CN"/>
              <a:t> out-of-band</a:t>
            </a:r>
            <a:br>
              <a:rPr lang="en-US" altLang="zh-CN"/>
            </a:br>
            <a:br>
              <a:rPr lang="en-US" altLang="zh-CN"/>
            </a:br>
            <a:r>
              <a:rPr lang="zh-CN" altLang="en-US"/>
              <a:t>物理分离</a:t>
            </a:r>
            <a:r>
              <a:rPr lang="en-US" altLang="zh-CN"/>
              <a:t>out-of-band </a:t>
            </a:r>
            <a:r>
              <a:rPr lang="zh-CN" altLang="en-US"/>
              <a:t>存在的优点：</a:t>
            </a:r>
            <a:r>
              <a:rPr lang="en-US" altLang="zh-CN"/>
              <a:t> </a:t>
            </a:r>
            <a:r>
              <a:rPr lang="zh-CN" altLang="en-US"/>
              <a:t>减少循环依赖，简化控制，更容易的调试，但是需要搭建额外的网络</a:t>
            </a:r>
            <a:br>
              <a:rPr lang="zh-CN" altLang="en-US"/>
            </a:br>
            <a:br>
              <a:rPr lang="zh-CN" altLang="en-US"/>
            </a:br>
            <a:endParaRPr lang="zh-CN" altLang="en-US"/>
          </a:p>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sdn</a:t>
            </a:r>
            <a:r>
              <a:rPr lang="zh-CN" altLang="en-US"/>
              <a:t>的很多问题都是有历史原因的，没有积累的去看原文，很难看懂，很多名词，很多问题没有解释，很多工业方法，也不知道为什么这么做，所以我会先将一下</a:t>
            </a:r>
            <a:r>
              <a:rPr lang="en-US" altLang="zh-CN"/>
              <a:t>sdn</a:t>
            </a:r>
            <a:r>
              <a:rPr lang="zh-CN" altLang="en-US"/>
              <a:t>的历史</a:t>
            </a:r>
            <a:endParaRPr lang="zh-CN" altLang="en-US"/>
          </a:p>
          <a:p>
            <a:endParaRPr lang="zh-CN" altLang="en-US"/>
          </a:p>
          <a:p>
            <a:r>
              <a:rPr lang="zh-CN" altLang="en-US"/>
              <a:t>时间有限，整理的材料和总结有限，所以可能不是很全</a:t>
            </a:r>
            <a:endParaRPr lang="zh-CN" altLang="en-US"/>
          </a:p>
          <a:p>
            <a:endParaRPr lang="zh-CN" altLang="en-US"/>
          </a:p>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NIB 是所有 Orion 应用程序的意图存储</a:t>
            </a:r>
            <a:endParaRPr lang="zh-CN" altLang="en-US"/>
          </a:p>
          <a:p>
            <a:endParaRPr lang="zh-CN" altLang="en-US"/>
          </a:p>
          <a:p>
            <a:r>
              <a:rPr lang="zh-CN" altLang="en-US"/>
              <a:t>它被实现为一个集中的内存数据存储，其中包含在故障时根据真实情况重建状态的副本</a:t>
            </a:r>
            <a:endParaRPr lang="zh-CN" altLang="en-US"/>
          </a:p>
          <a:p>
            <a:endParaRPr lang="zh-CN" altLang="en-US"/>
          </a:p>
          <a:p>
            <a:r>
              <a:rPr lang="zh-CN" altLang="en-US"/>
              <a:t>要求：</a:t>
            </a:r>
            <a:endParaRPr lang="zh-CN" altLang="en-US"/>
          </a:p>
          <a:p>
            <a:r>
              <a:rPr lang="zh-CN" altLang="en-US"/>
              <a:t>低外部依赖性</a:t>
            </a:r>
            <a:endParaRPr lang="zh-CN" altLang="en-US"/>
          </a:p>
          <a:p>
            <a:r>
              <a:rPr lang="zh-CN" altLang="en-US"/>
              <a:t>事件排序的顺序一致性</a:t>
            </a:r>
            <a:endParaRPr lang="zh-CN" altLang="en-US"/>
          </a:p>
          <a:p>
            <a:endParaRPr lang="zh-CN" altLang="en-US"/>
          </a:p>
          <a:p>
            <a:r>
              <a:rPr lang="zh-CN" altLang="en-US"/>
              <a:t>由一组实体组成</a:t>
            </a:r>
            <a:endParaRPr lang="zh-CN" altLang="en-US"/>
          </a:p>
          <a:p>
            <a:endParaRPr lang="zh-CN" altLang="en-US"/>
          </a:p>
          <a:p>
            <a:r>
              <a:rPr lang="zh-CN" altLang="en-US"/>
              <a:t>实体类型：</a:t>
            </a:r>
            <a:endParaRPr lang="zh-CN" altLang="en-US"/>
          </a:p>
          <a:p>
            <a:r>
              <a:rPr lang="zh-CN" altLang="en-US"/>
              <a:t>配置的网络拓扑</a:t>
            </a:r>
            <a:endParaRPr lang="zh-CN" altLang="en-US"/>
          </a:p>
          <a:p>
            <a:r>
              <a:rPr lang="zh-CN" altLang="en-US"/>
              <a:t>网络运行时状态</a:t>
            </a:r>
            <a:endParaRPr lang="zh-CN" altLang="en-US"/>
          </a:p>
          <a:p>
            <a:r>
              <a:rPr lang="zh-CN" altLang="en-US"/>
              <a:t>Orion 应用程序配置</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提供外部管理 API 来配置 Orion 域中的所有组件</a:t>
            </a:r>
            <a:endParaRPr lang="zh-CN" altLang="en-US"/>
          </a:p>
          <a:p>
            <a:endParaRPr lang="zh-CN" altLang="en-US"/>
          </a:p>
          <a:p>
            <a:r>
              <a:rPr lang="zh-CN" altLang="en-US"/>
              <a:t>推送配置的语义需要是原子的：</a:t>
            </a:r>
            <a:endParaRPr lang="zh-CN" altLang="en-US"/>
          </a:p>
          <a:p>
            <a:r>
              <a:rPr lang="zh-CN" altLang="en-US"/>
              <a:t>配置首先在影子 NIB 表中暂存</a:t>
            </a:r>
            <a:endParaRPr lang="zh-CN" altLang="en-US"/>
          </a:p>
          <a:p>
            <a:r>
              <a:rPr lang="zh-CN" altLang="en-US"/>
              <a:t>每个应用程序都会验证其配置。 成功后，我们以原子方式将影子表提交到活动表</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拓扑管理器：设置和报告网络数据平面拓扑的运行时状态（节点、端口、链路、接口等）。它从 NIB 中的配置中学习预期的拓扑</a:t>
            </a:r>
            <a:endParaRPr lang="zh-CN" altLang="en-US"/>
          </a:p>
          <a:p>
            <a:endParaRPr lang="zh-CN" altLang="en-US"/>
          </a:p>
          <a:p>
            <a:r>
              <a:rPr lang="zh-CN" altLang="en-US"/>
              <a:t>Flow Manager：执行流状态协调，确保交换机中的转发状态与 Orion 应用程序计算并反映在 NIB 中的预期状态相匹配</a:t>
            </a:r>
            <a:endParaRPr lang="zh-CN" altLang="en-US"/>
          </a:p>
          <a:p>
            <a:endParaRPr lang="zh-CN" altLang="en-US"/>
          </a:p>
          <a:p>
            <a:r>
              <a:rPr lang="zh-CN" altLang="en-US"/>
              <a:t>OFE：多路复用到 Orion 域中每个交换机的连接。</a:t>
            </a:r>
            <a:endParaRPr lang="zh-CN" altLang="en-US"/>
          </a:p>
          <a:p>
            <a:endParaRPr lang="zh-CN" altLang="en-US"/>
          </a:p>
          <a:p>
            <a:r>
              <a:rPr lang="zh-CN" altLang="en-US"/>
              <a:t>Packet-I/O：Orion App to DataPlane直通车</a:t>
            </a:r>
            <a:r>
              <a:rPr lang="en-US" altLang="zh-CN"/>
              <a:t> </a:t>
            </a:r>
            <a:r>
              <a:rPr lang="zh-CN" altLang="en-US"/>
              <a:t>（提供给</a:t>
            </a:r>
            <a:r>
              <a:rPr lang="en-US" altLang="zh-CN"/>
              <a:t>eg </a:t>
            </a:r>
            <a:r>
              <a:rPr lang="zh-CN" altLang="en-US"/>
              <a:t>Raven</a:t>
            </a:r>
            <a:r>
              <a:rPr lang="en-US" altLang="zh-CN"/>
              <a:t> </a:t>
            </a:r>
            <a:r>
              <a:rPr lang="zh-CN" altLang="en-US"/>
              <a:t>使用，兼容传统的</a:t>
            </a:r>
            <a:r>
              <a:rPr lang="en-US" altLang="zh-CN"/>
              <a:t>BGP</a:t>
            </a:r>
            <a:r>
              <a:rPr lang="zh-CN" altLang="en-US"/>
              <a:t>协议）</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高可用性 y 是</a:t>
            </a:r>
            <a:endParaRPr lang="zh-CN" altLang="en-US"/>
          </a:p>
          <a:p>
            <a:r>
              <a:rPr lang="zh-CN" altLang="en-US"/>
              <a:t>网络，从而 SDN 控制器。</a:t>
            </a:r>
            <a:endParaRPr lang="zh-CN" altLang="en-US"/>
          </a:p>
          <a:p>
            <a:endParaRPr lang="zh-CN" altLang="en-US"/>
          </a:p>
          <a:p>
            <a:r>
              <a:rPr lang="zh-CN" altLang="en-US"/>
              <a:t>能力准备协议。 我们之前面临的挑战之一是在控制器故障转移后有序恢复运营。</a:t>
            </a:r>
            <a:endParaRPr lang="zh-CN" altLang="en-US"/>
          </a:p>
          <a:p>
            <a:endParaRPr lang="zh-CN" altLang="en-US"/>
          </a:p>
          <a:p>
            <a:r>
              <a:rPr lang="zh-CN" altLang="en-US"/>
              <a:t>使用此协议，应用程序可以以统一的方式指定恢复操作所需的数据以及为其他应用程序提供的数据。</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将 Orion 域内配置的交换机集合建模为称为超级节点的抽象路由节点</a:t>
            </a:r>
            <a:endParaRPr lang="zh-CN" altLang="en-US"/>
          </a:p>
          <a:p>
            <a:endParaRPr lang="zh-CN" altLang="en-US"/>
          </a:p>
          <a:p>
            <a:r>
              <a:rPr lang="zh-CN" altLang="en-US"/>
              <a:t>Orion 路由引擎的一个关键亮点是能够从当前编程的路径解决方案到新的路径解决方案进行无损排序。</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关于挑战，</a:t>
            </a:r>
            <a:r>
              <a:rPr lang="en-US">
                <a:sym typeface="+mn-ea"/>
              </a:rPr>
              <a:t>Orion</a:t>
            </a:r>
            <a:r>
              <a:rPr lang="zh-CN" altLang="en-US">
                <a:sym typeface="+mn-ea"/>
              </a:rPr>
              <a:t>没有统一的回答，所我在它</a:t>
            </a:r>
            <a:r>
              <a:rPr lang="en-US" altLang="zh-CN">
                <a:sym typeface="+mn-ea"/>
              </a:rPr>
              <a:t>Orion</a:t>
            </a:r>
            <a:r>
              <a:rPr lang="zh-CN" altLang="en-US">
                <a:sym typeface="+mn-ea"/>
              </a:rPr>
              <a:t>的设计和实现中进行主观回答</a:t>
            </a:r>
            <a:endParaRPr lang="zh-CN" altLang="en-US"/>
          </a:p>
          <a:p>
            <a:endParaRPr lang="en-US" altLang="zh-CN"/>
          </a:p>
          <a:p>
            <a:endParaRPr lang="en-US" altLang="zh-CN"/>
          </a:p>
          <a:p>
            <a:r>
              <a:rPr lang="en-US" altLang="zh-CN"/>
              <a:t>orion </a:t>
            </a:r>
            <a:r>
              <a:rPr lang="zh-CN" altLang="en-US"/>
              <a:t>面临的挑战</a:t>
            </a:r>
            <a:br>
              <a:rPr lang="zh-CN" altLang="en-US"/>
            </a:br>
            <a:r>
              <a:rPr lang="en-US" altLang="zh-CN"/>
              <a:t>1</a:t>
            </a:r>
            <a:r>
              <a:rPr lang="zh-CN" altLang="en-US"/>
              <a:t>，</a:t>
            </a:r>
            <a:r>
              <a:rPr lang="en-US" altLang="zh-CN"/>
              <a:t>SDN</a:t>
            </a:r>
            <a:r>
              <a:rPr lang="zh-CN" altLang="en-US"/>
              <a:t>的基本要求，逻辑控制器需要是高性能的</a:t>
            </a:r>
            <a:r>
              <a:rPr lang="en-US" altLang="zh-CN"/>
              <a:t> </a:t>
            </a:r>
            <a:r>
              <a:rPr lang="zh-CN" altLang="en-US"/>
              <a:t>（采用分布式</a:t>
            </a:r>
            <a:r>
              <a:rPr lang="en-US" altLang="zh-CN"/>
              <a:t> + </a:t>
            </a:r>
            <a:r>
              <a:rPr lang="zh-CN" altLang="en-US"/>
              <a:t>高性能的</a:t>
            </a:r>
            <a:r>
              <a:rPr lang="en-US" altLang="zh-CN"/>
              <a:t> pubsub NIB</a:t>
            </a:r>
            <a:r>
              <a:rPr lang="zh-CN" altLang="en-US"/>
              <a:t>）</a:t>
            </a:r>
            <a:endParaRPr lang="zh-CN" altLang="en-US"/>
          </a:p>
          <a:p>
            <a:r>
              <a:rPr lang="en-US" altLang="zh-CN"/>
              <a:t>2</a:t>
            </a:r>
            <a:r>
              <a:rPr lang="zh-CN" altLang="en-US"/>
              <a:t>，分离的控制平面和硬件平面，扩大了错误集</a:t>
            </a:r>
            <a:r>
              <a:rPr lang="en-US" altLang="zh-CN"/>
              <a:t>  </a:t>
            </a:r>
            <a:r>
              <a:rPr lang="zh-CN" altLang="en-US"/>
              <a:t>（</a:t>
            </a:r>
            <a:r>
              <a:rPr lang="en-US" altLang="zh-CN"/>
              <a:t>fail close</a:t>
            </a:r>
            <a:r>
              <a:rPr lang="zh-CN" altLang="en-US"/>
              <a:t>、</a:t>
            </a:r>
            <a:r>
              <a:rPr lang="en-US" altLang="zh-CN"/>
              <a:t> fail static</a:t>
            </a:r>
            <a:r>
              <a:rPr lang="zh-CN" altLang="en-US"/>
              <a:t>）</a:t>
            </a:r>
            <a:endParaRPr lang="zh-CN" altLang="en-US"/>
          </a:p>
          <a:p>
            <a:r>
              <a:rPr lang="en-US" altLang="zh-CN"/>
              <a:t>3</a:t>
            </a:r>
            <a:r>
              <a:rPr lang="zh-CN" altLang="en-US"/>
              <a:t>，集中式化控制和故障隔离的谨慎权衡</a:t>
            </a:r>
            <a:r>
              <a:rPr lang="en-US" altLang="zh-CN"/>
              <a:t> (</a:t>
            </a:r>
            <a:r>
              <a:rPr lang="en-US" altLang="zh-CN">
                <a:sym typeface="+mn-ea"/>
              </a:rPr>
              <a:t>failure  domain</a:t>
            </a:r>
            <a:r>
              <a:rPr lang="zh-CN" altLang="en-US">
                <a:sym typeface="+mn-ea"/>
              </a:rPr>
              <a:t>对齐，</a:t>
            </a:r>
            <a:r>
              <a:rPr lang="en-US" altLang="zh-CN" b="1">
                <a:sym typeface="+mn-ea"/>
              </a:rPr>
              <a:t>physically separate Out-of-Band</a:t>
            </a:r>
            <a:r>
              <a:rPr lang="en-US" altLang="zh-CN"/>
              <a:t>)</a:t>
            </a:r>
            <a:endParaRPr lang="zh-CN" altLang="en-US"/>
          </a:p>
          <a:p>
            <a:r>
              <a:rPr lang="en-US" altLang="zh-CN"/>
              <a:t>4</a:t>
            </a:r>
            <a:r>
              <a:rPr lang="zh-CN" altLang="en-US"/>
              <a:t>，数据平面的接口协议与</a:t>
            </a:r>
            <a:r>
              <a:rPr lang="en-US" altLang="zh-CN"/>
              <a:t>Orion</a:t>
            </a:r>
            <a:r>
              <a:rPr lang="zh-CN" altLang="en-US"/>
              <a:t>控制平面的协议不匹配，</a:t>
            </a:r>
            <a:r>
              <a:rPr lang="zh-CN"/>
              <a:t>需要集成传统协议</a:t>
            </a:r>
            <a:r>
              <a:rPr lang="en-US" altLang="zh-CN"/>
              <a:t> </a:t>
            </a:r>
            <a:r>
              <a:rPr lang="zh-CN" altLang="en-US"/>
              <a:t>（</a:t>
            </a:r>
            <a:r>
              <a:rPr lang="en-US" altLang="zh-CN"/>
              <a:t> </a:t>
            </a:r>
            <a:r>
              <a:rPr lang="zh-CN" altLang="en-US"/>
              <a:t>架构中留了</a:t>
            </a:r>
            <a:r>
              <a:rPr lang="en-US" altLang="zh-CN"/>
              <a:t> package In/Out, Raven</a:t>
            </a:r>
            <a:r>
              <a:rPr lang="zh-CN" altLang="en-US"/>
              <a:t>【reɪvn】等</a:t>
            </a:r>
            <a:r>
              <a:rPr lang="en-US" altLang="zh-CN"/>
              <a:t> app</a:t>
            </a:r>
            <a:r>
              <a:rPr lang="zh-CN" altLang="en-US"/>
              <a:t>可直接取用</a:t>
            </a:r>
            <a:r>
              <a:rPr lang="en-US" altLang="zh-CN"/>
              <a:t>  </a:t>
            </a:r>
            <a:r>
              <a:rPr lang="zh-CN" altLang="en-US"/>
              <a:t>这里可以结合图将）</a:t>
            </a:r>
            <a:endParaRPr lang="zh-CN" altLang="en-US"/>
          </a:p>
          <a:p>
            <a:endParaRPr lang="zh-CN" altLang="en-US"/>
          </a:p>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关于</a:t>
            </a:r>
            <a:endParaRPr lang="zh-CN" altLang="en-US"/>
          </a:p>
          <a:p>
            <a:endParaRPr lang="zh-CN" altLang="en-US"/>
          </a:p>
          <a:p>
            <a:r>
              <a:rPr lang="zh-CN" altLang="en-US"/>
              <a:t>控制域</a:t>
            </a:r>
            <a:endParaRPr lang="zh-CN" altLang="en-US"/>
          </a:p>
          <a:p>
            <a:r>
              <a:rPr lang="zh-CN" altLang="en-US"/>
              <a:t>更大的域可以产生最佳的流量分布和无损失的路由排序，以实现更多的意图变化，但代价是任何故障都会增加爆炸半径</a:t>
            </a:r>
            <a:endParaRPr lang="zh-CN" altLang="en-US"/>
          </a:p>
          <a:p>
            <a:r>
              <a:rPr lang="zh-CN" altLang="en-US"/>
              <a:t>Jupiter：使用分区的 Orion 域的层次结构</a:t>
            </a:r>
            <a:endParaRPr lang="zh-CN" altLang="en-US"/>
          </a:p>
          <a:p>
            <a:r>
              <a:rPr lang="zh-CN" altLang="en-US"/>
              <a:t>B4：使用 Orion 域的平面分区</a:t>
            </a:r>
            <a:endParaRPr lang="zh-CN" altLang="en-US"/>
          </a:p>
          <a:p>
            <a:endParaRPr lang="zh-CN" altLang="en-US"/>
          </a:p>
          <a:p>
            <a:r>
              <a:rPr lang="zh-CN" altLang="en-US"/>
              <a:t>控制通道（</a:t>
            </a:r>
            <a:r>
              <a:rPr lang="en-US" altLang="zh-CN"/>
              <a:t>in-band or out-of-band</a:t>
            </a:r>
            <a:r>
              <a:rPr lang="zh-CN" altLang="en-US"/>
              <a:t>）</a:t>
            </a:r>
            <a:endParaRPr lang="zh-CN" altLang="en-US"/>
          </a:p>
          <a:p>
            <a:r>
              <a:rPr lang="zh-CN" altLang="en-US"/>
              <a:t>在设计将 Orion 控制器连接到数据平面的控制平面网络 (CPN) 时面临权衡（例如成本和复杂性）。</a:t>
            </a:r>
            <a:endParaRPr lang="zh-CN" altLang="en-US"/>
          </a:p>
          <a:p>
            <a:r>
              <a:rPr lang="zh-CN" altLang="en-US"/>
              <a:t>混合设计，其中仅 Top-of-Rank 交换机受带内控制</a:t>
            </a:r>
            <a:endParaRPr lang="zh-CN" altLang="en-US"/>
          </a:p>
          <a:p>
            <a:endParaRPr lang="zh-CN" altLang="en-US"/>
          </a:p>
          <a:p>
            <a:r>
              <a:rPr lang="zh-CN" altLang="en-US"/>
              <a:t>外部连接：在数据中心网络边界使用BGP与谷歌广域网交换路由，</a:t>
            </a:r>
            <a:r>
              <a:rPr lang="en-US" altLang="zh-CN"/>
              <a:t> </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sdn </a:t>
            </a:r>
            <a:r>
              <a:rPr lang="zh-CN" altLang="en-US"/>
              <a:t>定义很多，这里采用一套比较清晰的定义</a:t>
            </a:r>
            <a:endParaRPr lang="zh-CN" altLang="en-US"/>
          </a:p>
          <a:p>
            <a:endParaRPr lang="zh-CN" altLang="en-US"/>
          </a:p>
          <a:p>
            <a:r>
              <a:rPr lang="en-US" altLang="zh-CN"/>
              <a:t>sdn </a:t>
            </a:r>
            <a:r>
              <a:rPr lang="zh-CN" altLang="en-US"/>
              <a:t>起源很早，</a:t>
            </a:r>
            <a:r>
              <a:rPr lang="en-US" altLang="zh-CN"/>
              <a:t>20</a:t>
            </a:r>
            <a:r>
              <a:rPr lang="zh-CN" altLang="en-US"/>
              <a:t>世纪</a:t>
            </a:r>
            <a:r>
              <a:rPr lang="en-US" altLang="zh-CN"/>
              <a:t>90</a:t>
            </a:r>
            <a:r>
              <a:rPr lang="zh-CN" altLang="en-US"/>
              <a:t>年代初就开始了，分成了三个阶段，</a:t>
            </a:r>
            <a:r>
              <a:rPr lang="en-US" altLang="zh-CN"/>
              <a:t>active network </a:t>
            </a:r>
            <a:r>
              <a:rPr lang="zh-CN" altLang="en-US"/>
              <a:t>、</a:t>
            </a:r>
            <a:r>
              <a:rPr lang="en-US" altLang="zh-CN"/>
              <a:t> control-data Separation </a:t>
            </a:r>
            <a:r>
              <a:rPr lang="zh-CN" altLang="en-US"/>
              <a:t>、</a:t>
            </a:r>
            <a:r>
              <a:rPr lang="en-US" altLang="zh-CN"/>
              <a:t> openFlow and Network OS </a:t>
            </a:r>
            <a:r>
              <a:rPr lang="zh-CN" altLang="en-US"/>
              <a:t>才逐渐成熟，但是目前</a:t>
            </a:r>
            <a:r>
              <a:rPr lang="en-US" altLang="zh-CN"/>
              <a:t>sdn</a:t>
            </a:r>
            <a:r>
              <a:rPr lang="zh-CN" altLang="en-US"/>
              <a:t>的挑战依旧非常多</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横坐标：</a:t>
            </a:r>
            <a:r>
              <a:rPr lang="en-US" altLang="zh-CN"/>
              <a:t>  </a:t>
            </a:r>
            <a:r>
              <a:rPr lang="zh-CN" altLang="en-US"/>
              <a:t>每批的</a:t>
            </a:r>
            <a:r>
              <a:rPr lang="en-US" altLang="zh-CN"/>
              <a:t>update</a:t>
            </a:r>
            <a:r>
              <a:rPr lang="zh-CN" altLang="en-US"/>
              <a:t>数量</a:t>
            </a:r>
            <a:endParaRPr lang="zh-CN" altLang="en-US"/>
          </a:p>
          <a:p>
            <a:r>
              <a:rPr lang="zh-CN" altLang="en-US"/>
              <a:t>纵坐标：</a:t>
            </a:r>
            <a:r>
              <a:rPr lang="en-US" altLang="zh-CN"/>
              <a:t>  </a:t>
            </a:r>
            <a:r>
              <a:rPr lang="zh-CN" altLang="en-US"/>
              <a:t>总的</a:t>
            </a:r>
            <a:r>
              <a:rPr lang="en-US" altLang="zh-CN"/>
              <a:t>updates</a:t>
            </a:r>
            <a:r>
              <a:rPr lang="zh-CN" altLang="en-US"/>
              <a:t>吞吐</a:t>
            </a:r>
            <a:endParaRPr lang="zh-CN" altLang="en-US"/>
          </a:p>
          <a:p>
            <a:endParaRPr lang="zh-CN" altLang="en-US"/>
          </a:p>
          <a:p>
            <a:endParaRPr lang="zh-CN" altLang="en-US"/>
          </a:p>
          <a:p>
            <a:r>
              <a:rPr lang="zh-CN" altLang="en-US"/>
              <a:t>可以看到基本程线性增长，写入次数固定，每次写的批大小改变，总量吞吐改变</a:t>
            </a:r>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a:p>
            <a:r>
              <a:rPr lang="zh-CN" altLang="en-US"/>
              <a:t>前面提到过，</a:t>
            </a:r>
            <a:r>
              <a:rPr lang="en-US" altLang="zh-CN"/>
              <a:t> Route Engine </a:t>
            </a:r>
            <a:r>
              <a:rPr lang="zh-CN" altLang="en-US"/>
              <a:t>在切换链路是是无损的，只需要配置底层交换机连接</a:t>
            </a:r>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intent base </a:t>
            </a:r>
            <a:r>
              <a:rPr lang="zh-CN" altLang="en-US"/>
              <a:t>有个收敛名词，整个网络各个层次，不断</a:t>
            </a:r>
            <a:r>
              <a:rPr lang="en-US" altLang="zh-CN"/>
              <a:t> </a:t>
            </a:r>
            <a:r>
              <a:rPr lang="zh-CN" altLang="en-US"/>
              <a:t>调和</a:t>
            </a:r>
            <a:r>
              <a:rPr lang="en-US" altLang="zh-CN"/>
              <a:t> intent </a:t>
            </a:r>
            <a:r>
              <a:rPr lang="zh-CN" altLang="en-US"/>
              <a:t>和</a:t>
            </a:r>
            <a:r>
              <a:rPr lang="en-US" altLang="zh-CN"/>
              <a:t> ground base</a:t>
            </a:r>
            <a:r>
              <a:rPr lang="zh-CN" altLang="en-US"/>
              <a:t>时，最终收敛，达成一致。</a:t>
            </a:r>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控制器的空间占用</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active network</a:t>
            </a:r>
            <a:r>
              <a:rPr lang="zh-CN" altLang="en-US"/>
              <a:t>研究起于</a:t>
            </a:r>
            <a:r>
              <a:rPr lang="en-US" altLang="zh-CN"/>
              <a:t>20</a:t>
            </a:r>
            <a:r>
              <a:rPr lang="zh-CN" altLang="en-US"/>
              <a:t>世纪，</a:t>
            </a:r>
            <a:r>
              <a:rPr lang="en-US" altLang="zh-CN"/>
              <a:t>90</a:t>
            </a:r>
            <a:r>
              <a:rPr lang="zh-CN" altLang="en-US"/>
              <a:t>年代。</a:t>
            </a:r>
            <a:r>
              <a:rPr lang="en-US" altLang="zh-CN"/>
              <a:t> </a:t>
            </a:r>
            <a:r>
              <a:rPr lang="zh-CN" altLang="en-US"/>
              <a:t>。。。。（需求背景）</a:t>
            </a:r>
            <a:endParaRPr lang="en-US" altLang="zh-CN"/>
          </a:p>
          <a:p>
            <a:endParaRPr lang="en-US" altLang="zh-CN"/>
          </a:p>
          <a:p>
            <a:r>
              <a:rPr lang="zh-CN" altLang="en-US"/>
              <a:t>主要的想法提出网络控制需要提供一个网络控制接口，来支持可编程控制。</a:t>
            </a:r>
            <a:endParaRPr lang="zh-CN" altLang="en-US"/>
          </a:p>
          <a:p>
            <a:endParaRPr lang="zh-CN" altLang="en-US"/>
          </a:p>
          <a:p>
            <a:r>
              <a:rPr lang="zh-CN" altLang="en-US"/>
              <a:t>当然这个实施是比较困难的，网络中的存在多种设备，而且设备可能来自不同的供应商，是拥有不同内部协议的黑盒，需要供应商本身来支持一个统一的开发接口。</a:t>
            </a:r>
            <a:endParaRPr lang="zh-CN" altLang="en-US"/>
          </a:p>
          <a:p>
            <a:endParaRPr lang="zh-CN" altLang="en-US"/>
          </a:p>
          <a:p>
            <a:r>
              <a:rPr lang="zh-CN" altLang="en-US"/>
              <a:t>所以很难实施，当时比较激进的激进的可替代方案，想要替换掉传统的网络栈，通过</a:t>
            </a:r>
            <a:r>
              <a:rPr lang="en-US" altLang="zh-CN"/>
              <a:t>IP </a:t>
            </a:r>
            <a:r>
              <a:rPr lang="zh-CN" altLang="en-US"/>
              <a:t>或</a:t>
            </a:r>
            <a:r>
              <a:rPr lang="en-US" altLang="zh-CN"/>
              <a:t> Asynchronous[eɪˈsɪŋkrənəs] Transfer Mode(ATM)</a:t>
            </a:r>
            <a:r>
              <a:rPr lang="zh-CN" altLang="en-US"/>
              <a:t>（</a:t>
            </a:r>
            <a:r>
              <a:rPr lang="en-US" altLang="zh-CN"/>
              <a:t>90</a:t>
            </a:r>
            <a:r>
              <a:rPr lang="zh-CN" altLang="en-US"/>
              <a:t>年代另一种网络方法），。。。（可以展开故事），当然最终是没有成功</a:t>
            </a:r>
            <a:endParaRPr lang="zh-CN" altLang="en-US"/>
          </a:p>
          <a:p>
            <a:endParaRPr lang="zh-CN" altLang="en-US"/>
          </a:p>
          <a:p>
            <a:r>
              <a:rPr lang="en-US" altLang="zh-CN"/>
              <a:t>active network</a:t>
            </a:r>
            <a:r>
              <a:rPr lang="zh-CN" altLang="en-US"/>
              <a:t>的研究产生了一些贡献</a:t>
            </a:r>
            <a:endParaRPr lang="zh-CN" altLang="en-US"/>
          </a:p>
          <a:p>
            <a:endParaRPr lang="zh-CN" altLang="en-US"/>
          </a:p>
          <a:p>
            <a:r>
              <a:rPr lang="en-US" altLang="zh-CN"/>
              <a:t>1</a:t>
            </a:r>
            <a:r>
              <a:rPr lang="zh-CN" altLang="en-US"/>
              <a:t>，怎么去编程交换机，</a:t>
            </a:r>
            <a:r>
              <a:rPr lang="en-US" altLang="zh-CN"/>
              <a:t>active network</a:t>
            </a:r>
            <a:r>
              <a:rPr lang="zh-CN" altLang="en-US"/>
              <a:t>提供两种模式，</a:t>
            </a:r>
            <a:endParaRPr lang="zh-CN" altLang="en-US"/>
          </a:p>
          <a:p>
            <a:r>
              <a:rPr lang="zh-CN" altLang="en-US"/>
              <a:t>一是胶囊模式（[ˈkæpsjuːl]</a:t>
            </a:r>
            <a:r>
              <a:rPr lang="en-US" altLang="zh-CN"/>
              <a:t> capsule model</a:t>
            </a:r>
            <a:r>
              <a:rPr lang="zh-CN" altLang="en-US"/>
              <a:t>），将控制命令包装在数据包里（</a:t>
            </a:r>
            <a:r>
              <a:rPr lang="en-US" altLang="zh-CN"/>
              <a:t>in-band</a:t>
            </a:r>
            <a:r>
              <a:rPr lang="zh-CN" altLang="en-US"/>
              <a:t>）传达给路由设备</a:t>
            </a:r>
            <a:endParaRPr lang="zh-CN" altLang="en-US"/>
          </a:p>
          <a:p>
            <a:r>
              <a:rPr lang="zh-CN" altLang="en-US"/>
              <a:t>二可编程</a:t>
            </a:r>
            <a:r>
              <a:rPr lang="en-US" altLang="zh-CN"/>
              <a:t>router/switch model</a:t>
            </a:r>
            <a:r>
              <a:rPr lang="zh-CN" altLang="en-US"/>
              <a:t>，将可执行命令通过逻辑上独立的</a:t>
            </a:r>
            <a:r>
              <a:rPr lang="en-US" altLang="zh-CN"/>
              <a:t> out-of-band </a:t>
            </a:r>
            <a:r>
              <a:rPr lang="zh-CN" altLang="en-US"/>
              <a:t>数据链路传递（可能是数据报头不同的数据包）</a:t>
            </a:r>
            <a:endParaRPr lang="zh-CN" altLang="en-US"/>
          </a:p>
          <a:p>
            <a:r>
              <a:rPr lang="zh-CN" altLang="en-US"/>
              <a:t>研究者们喜欢</a:t>
            </a:r>
            <a:r>
              <a:rPr lang="en-US" altLang="zh-CN"/>
              <a:t>capsule model</a:t>
            </a:r>
            <a:r>
              <a:rPr lang="zh-CN" altLang="en-US"/>
              <a:t>，因为第二种只能供应商来提供</a:t>
            </a:r>
            <a:br>
              <a:rPr lang="zh-CN" altLang="en-US"/>
            </a:br>
            <a:br>
              <a:rPr lang="zh-CN" altLang="en-US"/>
            </a:br>
            <a:r>
              <a:rPr lang="en-US" altLang="zh-CN"/>
              <a:t>2</a:t>
            </a:r>
            <a:r>
              <a:rPr lang="zh-CN" altLang="en-US"/>
              <a:t>，</a:t>
            </a:r>
            <a:r>
              <a:rPr lang="en-US" altLang="zh-CN"/>
              <a:t>active network </a:t>
            </a:r>
            <a:r>
              <a:rPr lang="zh-CN" altLang="en-US"/>
              <a:t>为</a:t>
            </a:r>
            <a:r>
              <a:rPr lang="en-US" altLang="zh-CN"/>
              <a:t>sdn</a:t>
            </a:r>
            <a:r>
              <a:rPr lang="zh-CN" altLang="en-US"/>
              <a:t>的发展提供一些贡献，主要包括：</a:t>
            </a:r>
            <a:br>
              <a:rPr lang="zh-CN" altLang="en-US"/>
            </a:br>
            <a:r>
              <a:rPr lang="en-US" altLang="zh-CN"/>
              <a:t>1.  </a:t>
            </a:r>
            <a:r>
              <a:rPr lang="zh-CN" altLang="en-US"/>
              <a:t>网络可编程降低了创新壁垒</a:t>
            </a:r>
            <a:endParaRPr lang="zh-CN" altLang="en-US"/>
          </a:p>
          <a:p>
            <a:r>
              <a:rPr lang="en-US" altLang="zh-CN"/>
              <a:t>2.  </a:t>
            </a:r>
            <a:r>
              <a:rPr lang="zh-CN" altLang="en-US"/>
              <a:t>网络虚拟化、多路复用的能力</a:t>
            </a:r>
            <a:endParaRPr lang="zh-CN" altLang="en-US"/>
          </a:p>
          <a:p>
            <a:r>
              <a:rPr lang="en-US" altLang="zh-CN"/>
              <a:t>3.  </a:t>
            </a:r>
            <a:r>
              <a:rPr lang="zh-CN" altLang="en-US"/>
              <a:t>展现出了将</a:t>
            </a:r>
            <a:r>
              <a:rPr lang="en-US" altLang="zh-CN"/>
              <a:t>middlebox</a:t>
            </a:r>
            <a:r>
              <a:rPr lang="zh-CN" altLang="en-US"/>
              <a:t>统一编排的愿景</a:t>
            </a:r>
            <a:endParaRPr lang="zh-CN" altLang="en-US"/>
          </a:p>
          <a:p>
            <a:endParaRPr lang="zh-CN" altLang="en-US"/>
          </a:p>
          <a:p>
            <a:endParaRPr lang="zh-CN" altLang="en-US"/>
          </a:p>
          <a:p>
            <a:r>
              <a:rPr lang="en-US" altLang="zh-CN">
                <a:sym typeface="+mn-ea"/>
              </a:rPr>
              <a:t>What is it? </a:t>
            </a:r>
            <a:endParaRPr lang="en-US" altLang="zh-CN"/>
          </a:p>
          <a:p>
            <a:pPr lvl="1"/>
            <a:r>
              <a:rPr lang="zh-CN" altLang="en-US">
                <a:sym typeface="+mn-ea"/>
              </a:rPr>
              <a:t>Active networking represented a radical approach to network control by envisioning a programming interface (or network API) that exposed resources (e.g., processing, storage, and packet queues) on individual network nodes, and supported the construction of custom functionality to apply to a subset of packets passing through the node</a:t>
            </a:r>
            <a:r>
              <a:rPr lang="en-US" altLang="zh-CN">
                <a:sym typeface="+mn-ea"/>
              </a:rPr>
              <a:t>( </a:t>
            </a:r>
            <a:r>
              <a:rPr lang="zh-CN" altLang="en-US">
                <a:sym typeface="+mn-ea"/>
              </a:rPr>
              <a:t>画成图</a:t>
            </a:r>
            <a:r>
              <a:rPr lang="en-US" altLang="zh-CN">
                <a:sym typeface="+mn-ea"/>
              </a:rPr>
              <a:t> )</a:t>
            </a:r>
            <a:endParaRPr lang="en-US" altLang="zh-CN"/>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在 2000 年代初期，不断增加的流量以及对网络可靠性、可预测性和性能的更加重视，促使网络运营商寻求更好的方法来实现某些网络管理功能，</a:t>
            </a:r>
            <a:endParaRPr lang="zh-CN" altLang="en-US"/>
          </a:p>
          <a:p>
            <a:r>
              <a:rPr lang="zh-CN" altLang="en-US"/>
              <a:t>由于传统路由器和交换机体现了控制平面和数据平面之间的紧密集成，阻碍了这些实现有效的网络管理，所以就出现了</a:t>
            </a:r>
            <a:r>
              <a:rPr lang="en-US" altLang="zh-CN"/>
              <a:t> </a:t>
            </a:r>
            <a:r>
              <a:rPr lang="zh-CN" altLang="en-US"/>
              <a:t>控制平面和</a:t>
            </a:r>
            <a:r>
              <a:rPr lang="en-US" altLang="zh-CN"/>
              <a:t> </a:t>
            </a:r>
            <a:r>
              <a:rPr lang="zh-CN" altLang="en-US"/>
              <a:t>数据平面分离的一系列研究</a:t>
            </a:r>
            <a:endParaRPr lang="zh-CN" altLang="en-US"/>
          </a:p>
          <a:p>
            <a:endParaRPr lang="zh-CN" altLang="en-US"/>
          </a:p>
          <a:p>
            <a:r>
              <a:rPr lang="zh-CN" altLang="en-US"/>
              <a:t>这一系列研究做出产生了一些贡献</a:t>
            </a:r>
            <a:endParaRPr lang="zh-CN" altLang="en-US"/>
          </a:p>
          <a:p>
            <a:r>
              <a:rPr lang="en-US" altLang="zh-CN"/>
              <a:t>1</a:t>
            </a:r>
            <a:r>
              <a:rPr lang="zh-CN" altLang="en-US"/>
              <a:t>，在这一期间，产生了两项创新：</a:t>
            </a:r>
            <a:endParaRPr lang="zh-CN" altLang="en-US"/>
          </a:p>
          <a:p>
            <a:r>
              <a:rPr lang="zh-CN" altLang="en-US"/>
              <a:t>一是：出现了控制平面和数据平面的接口</a:t>
            </a:r>
            <a:endParaRPr lang="zh-CN" altLang="en-US"/>
          </a:p>
          <a:p>
            <a:r>
              <a:rPr lang="zh-CN" altLang="en-US"/>
              <a:t>二是：网络在逻辑上的集中控制</a:t>
            </a:r>
            <a:endParaRPr lang="zh-CN" altLang="en-US"/>
          </a:p>
          <a:p>
            <a:endParaRPr lang="zh-CN" altLang="en-US"/>
          </a:p>
          <a:p>
            <a:endParaRPr lang="zh-CN" altLang="en-US"/>
          </a:p>
          <a:p>
            <a:r>
              <a:rPr lang="en-US" altLang="zh-CN"/>
              <a:t>2</a:t>
            </a:r>
            <a:r>
              <a:rPr lang="zh-CN" altLang="en-US"/>
              <a:t>，在这一期间，为</a:t>
            </a:r>
            <a:r>
              <a:rPr lang="en-US" altLang="zh-CN"/>
              <a:t>sdn</a:t>
            </a:r>
            <a:r>
              <a:rPr lang="zh-CN" altLang="en-US"/>
              <a:t>起到促进的主要贡献在于：</a:t>
            </a:r>
            <a:endParaRPr lang="zh-CN" altLang="en-US"/>
          </a:p>
          <a:p>
            <a:r>
              <a:rPr lang="en-US" altLang="zh-CN"/>
              <a:t>1. </a:t>
            </a:r>
            <a:r>
              <a:rPr lang="zh-CN" altLang="en-US"/>
              <a:t>使用开放接口，逻辑上集中的控制器的出现</a:t>
            </a:r>
            <a:endParaRPr lang="zh-CN" altLang="en-US"/>
          </a:p>
          <a:p>
            <a:r>
              <a:rPr lang="en-US" altLang="zh-CN"/>
              <a:t>2. </a:t>
            </a:r>
            <a:r>
              <a:rPr lang="zh-CN" altLang="zh-CN"/>
              <a:t>分布式状态管理的研究，逻辑集中式路由控制器面临着涉及分布式状态管理的挑战。 必须复制逻辑上集中的控制器以应对控制器故障，但复制可能会导致副本之间的状态不一致。这个时候已经出现并有部分关于分布式状态管理的相关研究了</a:t>
            </a:r>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a:p>
            <a:r>
              <a:rPr lang="zh-CN" altLang="en-US"/>
              <a:t>这一期间出了很多协议，例如</a:t>
            </a:r>
            <a:r>
              <a:rPr lang="en-US" altLang="zh-CN"/>
              <a:t> ForCES</a:t>
            </a:r>
            <a:r>
              <a:rPr lang="zh-CN" altLang="en-US"/>
              <a:t>、</a:t>
            </a:r>
            <a:r>
              <a:rPr lang="en-US" altLang="zh-CN"/>
              <a:t> POF</a:t>
            </a:r>
            <a:r>
              <a:rPr lang="zh-CN" altLang="en-US"/>
              <a:t>等，但是被</a:t>
            </a:r>
            <a:r>
              <a:rPr lang="en-US" altLang="zh-CN"/>
              <a:t>openflow </a:t>
            </a:r>
            <a:r>
              <a:rPr lang="zh-CN" altLang="en-US"/>
              <a:t>一统江湖了，跟设计和商业运营都有关系，</a:t>
            </a:r>
            <a:endParaRPr lang="zh-CN" altLang="en-US"/>
          </a:p>
          <a:p>
            <a:endParaRPr lang="en-US" altLang="zh-CN"/>
          </a:p>
          <a:p>
            <a:endParaRPr lang="en-US" altLang="zh-CN"/>
          </a:p>
          <a:p>
            <a:r>
              <a:rPr lang="zh-CN" altLang="en-US"/>
              <a:t>这一期间没有多的创新，但是对</a:t>
            </a:r>
            <a:r>
              <a:rPr lang="en-US" altLang="zh-CN"/>
              <a:t>sdn</a:t>
            </a:r>
            <a:r>
              <a:rPr lang="zh-CN" altLang="en-US"/>
              <a:t>的逐渐发展成熟起到了贡献作用</a:t>
            </a:r>
            <a:endParaRPr lang="zh-CN" altLang="en-US"/>
          </a:p>
          <a:p>
            <a:endParaRPr lang="en-US" altLang="zh-CN"/>
          </a:p>
          <a:p>
            <a:r>
              <a:rPr lang="en-US" altLang="zh-CN"/>
              <a:t>1.</a:t>
            </a:r>
            <a:r>
              <a:rPr lang="zh-CN" altLang="en-US"/>
              <a:t>归纳了网络设备和功能，在这之前的路由控制工作主要集中在按目标</a:t>
            </a:r>
            <a:r>
              <a:rPr lang="en-US" altLang="zh-CN"/>
              <a:t>IP</a:t>
            </a:r>
            <a:r>
              <a:rPr lang="zh-CN" altLang="en-US"/>
              <a:t>前缀匹配流量，而OpenFlow 规则可以根据任何 13 个不同的数据包头集定义流量的转发行为，在概念上，</a:t>
            </a:r>
            <a:r>
              <a:rPr lang="en-US" altLang="zh-CN"/>
              <a:t>openflow</a:t>
            </a:r>
            <a:r>
              <a:rPr lang="zh-CN" altLang="en-US"/>
              <a:t>统一了许多不同类型的网络设备，这些网络设备的区别仅在于它们匹配哪些标头字段以及它们执行哪些操作</a:t>
            </a:r>
            <a:endParaRPr lang="zh-CN" altLang="en-US"/>
          </a:p>
          <a:p>
            <a:r>
              <a:rPr lang="en-US" altLang="zh-CN"/>
              <a:t>2.</a:t>
            </a:r>
            <a:r>
              <a:rPr lang="zh-CN" altLang="en-US"/>
              <a:t>网络操作系统的愿景被展现出来了，</a:t>
            </a:r>
            <a:r>
              <a:rPr lang="en-US" altLang="zh-CN"/>
              <a:t>openflow</a:t>
            </a:r>
            <a:r>
              <a:rPr lang="zh-CN" altLang="en-US"/>
              <a:t>的出现制导了网络操作系统的概念，</a:t>
            </a:r>
            <a:r>
              <a:rPr lang="en-US" altLang="zh-CN"/>
              <a:t>网络操作系统是一种</a:t>
            </a:r>
            <a:r>
              <a:rPr lang="zh-CN" altLang="en-US"/>
              <a:t>控制网络行为的</a:t>
            </a:r>
            <a:r>
              <a:rPr lang="en-US" altLang="zh-CN"/>
              <a:t>软件，网络操作系统的出现将网络操作从概念上分解为三层</a:t>
            </a:r>
            <a:r>
              <a:rPr lang="zh-CN" altLang="en-US"/>
              <a:t>：</a:t>
            </a:r>
            <a:r>
              <a:rPr lang="en-US" altLang="zh-CN"/>
              <a:t>（1）具有开放接口的数据平面； (2) 状态管理层，负责维护网络状态的一致视图； (3) 根据其网络状态视图执行各种操作的控制逻辑</a:t>
            </a:r>
            <a:endParaRPr lang="en-US" altLang="zh-CN"/>
          </a:p>
          <a:p>
            <a:r>
              <a:rPr lang="en-US" altLang="zh-CN"/>
              <a:t>3.</a:t>
            </a:r>
            <a:r>
              <a:rPr lang="zh-CN" altLang="en-US"/>
              <a:t>分布式状态管理技术的出现，比较有代表的</a:t>
            </a:r>
            <a:r>
              <a:rPr lang="en-US" altLang="zh-CN"/>
              <a:t>onix</a:t>
            </a:r>
            <a:r>
              <a:rPr lang="zh-CN" altLang="en-US"/>
              <a:t>，</a:t>
            </a:r>
            <a:r>
              <a:rPr lang="en-US" altLang="zh-CN"/>
              <a:t>onix</a:t>
            </a:r>
            <a:r>
              <a:rPr lang="zh-CN" altLang="en-US"/>
              <a:t>引入了网络信息库的概念，由分布式系统来满足状态一致性和持久性要求。</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上面是</a:t>
            </a:r>
            <a:r>
              <a:rPr lang="en-US" altLang="zh-CN"/>
              <a:t>sdn</a:t>
            </a:r>
            <a:r>
              <a:rPr lang="zh-CN" altLang="en-US"/>
              <a:t>的发展，这里简单提一下网络虚拟化</a:t>
            </a:r>
            <a:endParaRPr lang="zh-CN" altLang="en-US"/>
          </a:p>
          <a:p>
            <a:endParaRPr lang="zh-CN" altLang="en-US"/>
          </a:p>
          <a:p>
            <a:r>
              <a:rPr lang="zh-CN" altLang="en-US"/>
              <a:t>网络虚拟化起源很早，是和可编程网路并行发展的。比</a:t>
            </a:r>
            <a:r>
              <a:rPr lang="en-US" altLang="zh-CN"/>
              <a:t> active network </a:t>
            </a:r>
            <a:r>
              <a:rPr lang="zh-CN" altLang="en-US"/>
              <a:t>还早，</a:t>
            </a:r>
            <a:r>
              <a:rPr lang="en-US" altLang="zh-CN"/>
              <a:t> </a:t>
            </a:r>
            <a:r>
              <a:rPr lang="zh-CN" altLang="en-US"/>
              <a:t>它跟</a:t>
            </a:r>
            <a:r>
              <a:rPr lang="en-US" altLang="zh-CN"/>
              <a:t>sdn</a:t>
            </a:r>
            <a:r>
              <a:rPr lang="zh-CN" altLang="en-US"/>
              <a:t>的关系是怎样的呢？</a:t>
            </a:r>
            <a:endParaRPr lang="zh-CN" altLang="en-US"/>
          </a:p>
          <a:p>
            <a:endParaRPr lang="zh-CN" altLang="en-US"/>
          </a:p>
          <a:p>
            <a:r>
              <a:rPr lang="zh-CN" altLang="en-US"/>
              <a:t>网络虚拟化比较像是</a:t>
            </a:r>
            <a:r>
              <a:rPr lang="en-US" altLang="zh-CN"/>
              <a:t> SDN</a:t>
            </a:r>
            <a:r>
              <a:rPr lang="zh-CN" altLang="en-US"/>
              <a:t>的</a:t>
            </a:r>
            <a:r>
              <a:rPr lang="en-US" altLang="zh-CN"/>
              <a:t> use case</a:t>
            </a:r>
            <a:r>
              <a:rPr lang="zh-CN" altLang="en-US"/>
              <a:t>，</a:t>
            </a:r>
            <a:r>
              <a:rPr lang="en-US" altLang="zh-CN"/>
              <a:t> SDN</a:t>
            </a:r>
            <a:r>
              <a:rPr lang="zh-CN" altLang="en-US"/>
              <a:t>和网络虚拟化彼此并没有依赖关系，概念上独立，但是在技术上又有很多相似之处</a:t>
            </a:r>
            <a:endParaRPr lang="en-US" altLang="zh-CN"/>
          </a:p>
          <a:p>
            <a:endParaRPr lang="en-US" altLang="zh-CN"/>
          </a:p>
          <a:p>
            <a:r>
              <a:rPr lang="en-US" altLang="zh-CN"/>
              <a:t>1. SDN </a:t>
            </a:r>
            <a:r>
              <a:rPr lang="zh-CN" altLang="en-US"/>
              <a:t>更像是网络虚拟化的使能技术，云计算是网络虚拟化脱颖而出，多住户场景需要多个逻辑独立的网络（物理可能不独立，云供应商不会浪费资源去为各个租户搭建独立的物理网络），一个逻辑上集中控制路由的控制器就很有必要。</a:t>
            </a:r>
            <a:r>
              <a:rPr lang="en-US" altLang="zh-CN"/>
              <a:t>SDN</a:t>
            </a:r>
            <a:r>
              <a:rPr lang="zh-CN" altLang="en-US"/>
              <a:t>的发展迎合的这一需求</a:t>
            </a:r>
            <a:endParaRPr lang="zh-CN" altLang="en-US"/>
          </a:p>
          <a:p>
            <a:r>
              <a:rPr lang="en-US" altLang="zh-CN"/>
              <a:t>2. </a:t>
            </a:r>
            <a:r>
              <a:rPr lang="zh-CN" altLang="en-US"/>
              <a:t>虚拟网络可以评估和测试</a:t>
            </a:r>
            <a:r>
              <a:rPr lang="en-US" altLang="zh-CN"/>
              <a:t> SDN</a:t>
            </a:r>
            <a:endParaRPr lang="en-US" altLang="zh-CN"/>
          </a:p>
          <a:p>
            <a:r>
              <a:rPr lang="en-US" altLang="zh-CN"/>
              <a:t>3. </a:t>
            </a:r>
            <a:r>
              <a:rPr lang="zh-CN" altLang="en-US"/>
              <a:t>早期的虚拟化网络比较复杂，需要虚拟化</a:t>
            </a:r>
            <a:r>
              <a:rPr lang="en-US" altLang="zh-CN"/>
              <a:t>router</a:t>
            </a:r>
            <a:r>
              <a:rPr lang="zh-CN" altLang="en-US"/>
              <a:t>、</a:t>
            </a:r>
            <a:r>
              <a:rPr lang="en-US" altLang="zh-CN"/>
              <a:t>swtich</a:t>
            </a:r>
            <a:r>
              <a:rPr lang="zh-CN" altLang="en-US"/>
              <a:t>等设备，并且在设备上运行</a:t>
            </a:r>
            <a:r>
              <a:rPr lang="en-US" altLang="zh-CN"/>
              <a:t> control-plane</a:t>
            </a:r>
            <a:r>
              <a:rPr lang="zh-CN" altLang="en-US"/>
              <a:t>，是比较复杂的。</a:t>
            </a:r>
            <a:r>
              <a:rPr lang="en-US" altLang="zh-CN"/>
              <a:t> </a:t>
            </a:r>
            <a:r>
              <a:rPr lang="zh-CN" altLang="en-US"/>
              <a:t>但是虚拟化</a:t>
            </a:r>
            <a:r>
              <a:rPr lang="en-US" altLang="zh-CN"/>
              <a:t>SDN</a:t>
            </a:r>
            <a:r>
              <a:rPr lang="zh-CN" altLang="en-US"/>
              <a:t>就要简单很多，随着一种</a:t>
            </a:r>
            <a:r>
              <a:rPr lang="en-US" altLang="zh-CN"/>
              <a:t>“slices”</a:t>
            </a:r>
            <a:r>
              <a:rPr lang="zh-CN" altLang="en-US"/>
              <a:t>的思想（网络流在空间上进行划分，不同的流使用相同的物理设备，但是被不同的</a:t>
            </a:r>
            <a:r>
              <a:rPr lang="en-US" altLang="zh-CN"/>
              <a:t>SDN</a:t>
            </a:r>
            <a:r>
              <a:rPr lang="zh-CN" altLang="en-US"/>
              <a:t>管理）出现，形成一个虚拟化的</a:t>
            </a:r>
            <a:r>
              <a:rPr lang="en-US" altLang="zh-CN"/>
              <a:t>SDN</a:t>
            </a:r>
            <a:r>
              <a:rPr lang="zh-CN" altLang="en-US"/>
              <a:t>。</a:t>
            </a:r>
            <a:r>
              <a:rPr lang="zh-CN"/>
              <a:t>虚拟化的</a:t>
            </a:r>
            <a:r>
              <a:rPr lang="en-US" altLang="zh-CN"/>
              <a:t>SND</a:t>
            </a:r>
            <a:r>
              <a:rPr lang="zh-CN" altLang="en-US"/>
              <a:t>在实验网络中比较盛行。</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sdn</a:t>
            </a:r>
            <a:r>
              <a:rPr lang="zh-CN" altLang="en-US"/>
              <a:t>经过</a:t>
            </a:r>
            <a:r>
              <a:rPr lang="en-US" altLang="zh-CN"/>
              <a:t> </a:t>
            </a:r>
            <a:r>
              <a:rPr lang="zh-CN" altLang="en-US"/>
              <a:t>三个阶段的演进，在概念上系统架构如图</a:t>
            </a:r>
            <a:endParaRPr lang="zh-CN" altLang="en-US"/>
          </a:p>
          <a:p>
            <a:endParaRPr lang="zh-CN" altLang="en-US"/>
          </a:p>
          <a:p>
            <a:r>
              <a:rPr lang="en-US" altLang="zh-CN"/>
              <a:t>plane</a:t>
            </a:r>
            <a:r>
              <a:rPr lang="zh-CN" altLang="en-US"/>
              <a:t>包括三个：</a:t>
            </a:r>
            <a:r>
              <a:rPr lang="en-US" altLang="zh-CN"/>
              <a:t> </a:t>
            </a:r>
            <a:endParaRPr lang="en-US" altLang="zh-CN"/>
          </a:p>
          <a:p>
            <a:r>
              <a:rPr lang="en-US" altLang="zh-CN"/>
              <a:t>1</a:t>
            </a:r>
            <a:r>
              <a:rPr lang="zh-CN" altLang="en-US"/>
              <a:t>，</a:t>
            </a:r>
            <a:r>
              <a:rPr lang="en-US" altLang="zh-CN"/>
              <a:t>data plane</a:t>
            </a:r>
            <a:endParaRPr lang="en-US" altLang="zh-CN"/>
          </a:p>
          <a:p>
            <a:r>
              <a:rPr lang="en-US" altLang="zh-CN"/>
              <a:t>2</a:t>
            </a:r>
            <a:r>
              <a:rPr lang="zh-CN" altLang="en-US"/>
              <a:t>，</a:t>
            </a:r>
            <a:r>
              <a:rPr lang="en-US" altLang="zh-CN"/>
              <a:t>control plane</a:t>
            </a:r>
            <a:endParaRPr lang="en-US" altLang="zh-CN"/>
          </a:p>
          <a:p>
            <a:r>
              <a:rPr lang="en-US" altLang="zh-CN"/>
              <a:t>3</a:t>
            </a:r>
            <a:r>
              <a:rPr lang="zh-CN" altLang="en-US"/>
              <a:t>，</a:t>
            </a:r>
            <a:r>
              <a:rPr lang="en-US" altLang="zh-CN"/>
              <a:t>managemen plane</a:t>
            </a:r>
            <a:endParaRPr lang="en-US" altLang="zh-CN"/>
          </a:p>
          <a:p>
            <a:endParaRPr lang="en-US" altLang="zh-CN"/>
          </a:p>
          <a:p>
            <a:r>
              <a:rPr lang="en-US" altLang="zh-CN"/>
              <a:t>layers</a:t>
            </a:r>
            <a:r>
              <a:rPr lang="zh-CN" altLang="en-US"/>
              <a:t>：包括</a:t>
            </a:r>
            <a:r>
              <a:rPr lang="en-US" altLang="zh-CN"/>
              <a:t> </a:t>
            </a:r>
            <a:r>
              <a:rPr lang="zh-CN" altLang="en-US"/>
              <a:t>（照着图念）</a:t>
            </a:r>
            <a:endParaRPr lang="zh-CN" altLang="en-US"/>
          </a:p>
          <a:p>
            <a:endParaRPr lang="zh-CN" altLang="en-US"/>
          </a:p>
          <a:p>
            <a:r>
              <a:rPr lang="en-US" altLang="zh-CN"/>
              <a:t>system </a:t>
            </a:r>
            <a:r>
              <a:rPr lang="zh-CN" altLang="en-US"/>
              <a:t>架构</a:t>
            </a:r>
            <a:r>
              <a:rPr lang="en-US" altLang="zh-CN"/>
              <a:t> </a:t>
            </a:r>
            <a:r>
              <a:rPr lang="zh-CN" altLang="en-US"/>
              <a:t>如图</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那个年代，网络技术主推主要是网络运营商，网络运行商是利益导向，而且设计和实现诸多不同，最终的结果是历史遗留问题比较多</a:t>
            </a:r>
            <a:br>
              <a:rPr lang="zh-CN" altLang="en-US"/>
            </a:br>
            <a:br>
              <a:rPr lang="zh-CN" altLang="en-US"/>
            </a:br>
            <a:r>
              <a:rPr lang="zh-CN" altLang="en-US"/>
              <a:t>交换机设计：</a:t>
            </a:r>
            <a:endParaRPr lang="zh-CN" altLang="en-US"/>
          </a:p>
          <a:p>
            <a:r>
              <a:rPr lang="en-US" altLang="zh-CN"/>
              <a:t>1</a:t>
            </a:r>
            <a:r>
              <a:rPr lang="zh-CN" altLang="en-US"/>
              <a:t>，异构性</a:t>
            </a:r>
            <a:r>
              <a:rPr lang="en-US" altLang="zh-CN"/>
              <a:t>  2</a:t>
            </a:r>
            <a:r>
              <a:rPr lang="zh-CN" altLang="en-US"/>
              <a:t>，流标容量</a:t>
            </a:r>
            <a:r>
              <a:rPr lang="en-US" altLang="zh-CN"/>
              <a:t> 3</a:t>
            </a:r>
            <a:r>
              <a:rPr lang="zh-CN" altLang="en-US"/>
              <a:t>，性能</a:t>
            </a:r>
            <a:endParaRPr lang="zh-CN" altLang="en-US"/>
          </a:p>
          <a:p>
            <a:r>
              <a:rPr lang="zh-CN" altLang="en-US"/>
              <a:t>总结一句就是，</a:t>
            </a:r>
            <a:r>
              <a:rPr lang="zh-CN" altLang="en-US">
                <a:sym typeface="+mn-ea"/>
              </a:rPr>
              <a:t>交换机的设计，对控制的交换机的行为、精确性、性能有根本性的影响。</a:t>
            </a:r>
            <a:r>
              <a:rPr lang="en-US" altLang="zh-CN">
                <a:sym typeface="+mn-ea"/>
              </a:rPr>
              <a:t>  </a:t>
            </a:r>
            <a:r>
              <a:rPr lang="zh-CN" altLang="en-US"/>
              <a:t>交换机设计的不断演进和硬件的不断增强，适配上层控制平面变成了巨大的工程</a:t>
            </a:r>
            <a:endParaRPr lang="zh-CN" altLang="en-US"/>
          </a:p>
          <a:p>
            <a:endParaRPr lang="zh-CN" altLang="en-US"/>
          </a:p>
          <a:p>
            <a:r>
              <a:rPr lang="zh-CN" altLang="en-US"/>
              <a:t>控制平面：</a:t>
            </a:r>
            <a:endParaRPr lang="zh-CN" altLang="en-US"/>
          </a:p>
          <a:p>
            <a:r>
              <a:rPr lang="en-US" altLang="zh-CN"/>
              <a:t>1</a:t>
            </a:r>
            <a:r>
              <a:rPr lang="zh-CN" altLang="en-US"/>
              <a:t>，模块化的灵活的设计，让拓展和创新变得更容易。</a:t>
            </a:r>
            <a:endParaRPr lang="zh-CN" altLang="en-US"/>
          </a:p>
          <a:p>
            <a:r>
              <a:rPr lang="en-US" altLang="zh-CN"/>
              <a:t>2</a:t>
            </a:r>
            <a:r>
              <a:rPr lang="zh-CN" altLang="en-US"/>
              <a:t>，高可用，需要面临和处理网络控制庞大的错误集合</a:t>
            </a:r>
            <a:endParaRPr lang="zh-CN" altLang="en-US"/>
          </a:p>
          <a:p>
            <a:r>
              <a:rPr lang="en-US" altLang="zh-CN"/>
              <a:t>3</a:t>
            </a:r>
            <a:r>
              <a:rPr lang="zh-CN" altLang="en-US"/>
              <a:t>，如果是分布式设计，还需要注意的是：</a:t>
            </a:r>
            <a:r>
              <a:rPr lang="en-US" altLang="zh-CN"/>
              <a:t> </a:t>
            </a:r>
            <a:r>
              <a:rPr lang="zh-CN" altLang="en-US"/>
              <a:t>控制器和路由转发设备的低延迟，</a:t>
            </a:r>
            <a:r>
              <a:rPr lang="en-US" altLang="zh-CN"/>
              <a:t> </a:t>
            </a:r>
            <a:r>
              <a:rPr lang="zh-CN" altLang="en-US"/>
              <a:t>错误容忍，</a:t>
            </a:r>
            <a:r>
              <a:rPr lang="en-US" altLang="zh-CN"/>
              <a:t> </a:t>
            </a:r>
            <a:r>
              <a:rPr lang="zh-CN" altLang="en-US"/>
              <a:t>负载均衡，</a:t>
            </a:r>
            <a:r>
              <a:rPr lang="en-US" altLang="zh-CN"/>
              <a:t> </a:t>
            </a:r>
            <a:r>
              <a:rPr lang="zh-CN" altLang="en-US"/>
              <a:t>一致性和同步问题</a:t>
            </a:r>
            <a:endParaRPr lang="zh-CN" altLang="en-US"/>
          </a:p>
          <a:p>
            <a:endParaRPr lang="zh-CN" altLang="en-US"/>
          </a:p>
          <a:p>
            <a:r>
              <a:rPr lang="en-US" altLang="zh-CN"/>
              <a:t>SDN</a:t>
            </a:r>
            <a:r>
              <a:rPr lang="zh-CN" altLang="en-US"/>
              <a:t>架构设计需要有一定的弹性和可拓展性，关于弹性</a:t>
            </a:r>
            <a:r>
              <a:rPr lang="zh-CN" altLang="en-US">
                <a:sym typeface="+mn-ea"/>
              </a:rPr>
              <a:t>Resilience</a:t>
            </a:r>
            <a:r>
              <a:rPr lang="en-US" altLang="zh-CN">
                <a:sym typeface="+mn-ea"/>
              </a:rPr>
              <a:t> </a:t>
            </a:r>
            <a:r>
              <a:rPr lang="zh-CN" altLang="en-US"/>
              <a:t>【rɪˈzɪliəns】，跟Elasticity【iːlæˈstɪsəti】不同，例如，路由转发器需要一定的容错机制，不能一出错，就停止工作，上报请求处理。这样很容易造成很大的网络波动</a:t>
            </a:r>
            <a:endParaRPr lang="zh-CN" altLang="en-US"/>
          </a:p>
          <a:p>
            <a:r>
              <a:rPr lang="zh-CN" altLang="en-US"/>
              <a:t>关于可拓展性，主要源于控制平面和数据平面分离的，硬件会不断增强，软件也需要匹配其设计，需要不断扩展。</a:t>
            </a:r>
            <a:endParaRPr lang="zh-CN" altLang="en-US"/>
          </a:p>
          <a:p>
            <a:endParaRPr lang="zh-CN" altLang="en-US"/>
          </a:p>
          <a:p>
            <a:r>
              <a:rPr lang="zh-CN" altLang="en-US"/>
              <a:t>其次还有性能评估，安全和可靠性，迁移性，满足商业级和云环境要求的挑战。</a:t>
            </a:r>
            <a:endParaRPr lang="zh-CN" altLang="en-US"/>
          </a:p>
          <a:p>
            <a:endParaRPr lang="zh-CN" altLang="en-US"/>
          </a:p>
          <a:p>
            <a:endParaRPr lang="zh-CN" altLang="en-US"/>
          </a:p>
          <a:p>
            <a:endParaRPr lang="zh-CN" altLang="en-US"/>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5.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ags" Target="../tags/tag77.xml"/><Relationship Id="rId2" Type="http://schemas.openxmlformats.org/officeDocument/2006/relationships/image" Target="../media/image7.png"/><Relationship Id="rId1" Type="http://schemas.openxmlformats.org/officeDocument/2006/relationships/tags" Target="../tags/tag7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7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81.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86.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tags" Target="../tags/tag87.xml"/><Relationship Id="rId2" Type="http://schemas.openxmlformats.org/officeDocument/2006/relationships/image" Target="../media/image13.png"/><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tags" Target="../tags/tag92.xml"/><Relationship Id="rId2" Type="http://schemas.openxmlformats.org/officeDocument/2006/relationships/image" Target="../media/image14.png"/><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9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9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xml"/><Relationship Id="rId3" Type="http://schemas.openxmlformats.org/officeDocument/2006/relationships/tags" Target="../tags/tag98.xml"/><Relationship Id="rId2" Type="http://schemas.openxmlformats.org/officeDocument/2006/relationships/image" Target="../media/image15.png"/><Relationship Id="rId1" Type="http://schemas.openxmlformats.org/officeDocument/2006/relationships/tags" Target="../tags/tag97.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image" Target="../media/image16.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image" Target="../media/image17.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69.xml"/><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tags" Target="../tags/tag70.xml"/><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5705" y="1117600"/>
            <a:ext cx="9799320" cy="1254760"/>
          </a:xfrm>
        </p:spPr>
        <p:txBody>
          <a:bodyPr/>
          <a:p>
            <a:pPr algn="ctr"/>
            <a:r>
              <a:rPr lang="zh-CN" altLang="zh-CN" sz="3600"/>
              <a:t>Orion: Google’s Software-Defined Networking Control Plane</a:t>
            </a:r>
            <a:endParaRPr lang="zh-CN" altLang="zh-CN" sz="3600"/>
          </a:p>
        </p:txBody>
      </p:sp>
      <p:sp>
        <p:nvSpPr>
          <p:cNvPr id="3" name="副标题 2"/>
          <p:cNvSpPr>
            <a:spLocks noGrp="1"/>
          </p:cNvSpPr>
          <p:nvPr>
            <p:ph type="subTitle" idx="1"/>
            <p:custDataLst>
              <p:tags r:id="rId2"/>
            </p:custDataLst>
          </p:nvPr>
        </p:nvSpPr>
        <p:spPr>
          <a:xfrm>
            <a:off x="1137285" y="3324860"/>
            <a:ext cx="9916795" cy="1670050"/>
          </a:xfrm>
        </p:spPr>
        <p:txBody>
          <a:bodyPr>
            <a:noAutofit/>
          </a:bodyPr>
          <a:p>
            <a:pPr algn="ctr"/>
            <a:r>
              <a:rPr lang="zh-CN" altLang="en-US" sz="1600">
                <a:solidFill>
                  <a:schemeClr val="tx2"/>
                </a:solidFill>
                <a:cs typeface="Arial" panose="020B0604020202020204" pitchFamily="34" charset="0"/>
              </a:rPr>
              <a:t>Andrew D. Ferguson, Steve Gribble, Chi-Yao Hong, Charles Killian, Waqar Mohsin,</a:t>
            </a:r>
            <a:r>
              <a:rPr lang="en-US" altLang="zh-CN" sz="1600">
                <a:solidFill>
                  <a:schemeClr val="tx2"/>
                </a:solidFill>
                <a:cs typeface="Arial" panose="020B0604020202020204" pitchFamily="34" charset="0"/>
              </a:rPr>
              <a:t> </a:t>
            </a:r>
            <a:r>
              <a:rPr lang="zh-CN" altLang="en-US" sz="1600">
                <a:solidFill>
                  <a:schemeClr val="tx2"/>
                </a:solidFill>
                <a:cs typeface="Arial" panose="020B0604020202020204" pitchFamily="34" charset="0"/>
              </a:rPr>
              <a:t>Henrik Muehe, Joon Ong, Leon Poutievski, Arjun Singh, Lorenzo Vicisano,</a:t>
            </a:r>
            <a:r>
              <a:rPr lang="en-US" altLang="zh-CN" sz="1600">
                <a:solidFill>
                  <a:schemeClr val="tx2"/>
                </a:solidFill>
                <a:cs typeface="Arial" panose="020B0604020202020204" pitchFamily="34" charset="0"/>
              </a:rPr>
              <a:t> </a:t>
            </a:r>
            <a:r>
              <a:rPr lang="zh-CN" altLang="en-US" sz="1600">
                <a:solidFill>
                  <a:schemeClr val="tx2"/>
                </a:solidFill>
                <a:cs typeface="Arial" panose="020B0604020202020204" pitchFamily="34" charset="0"/>
              </a:rPr>
              <a:t>Richard Alimi, Shawn Shuoshuo Chen, Mike Conley, Subhasree Mandal,</a:t>
            </a:r>
            <a:r>
              <a:rPr lang="en-US" altLang="zh-CN" sz="1600">
                <a:solidFill>
                  <a:schemeClr val="tx2"/>
                </a:solidFill>
                <a:cs typeface="Arial" panose="020B0604020202020204" pitchFamily="34" charset="0"/>
              </a:rPr>
              <a:t> </a:t>
            </a:r>
            <a:r>
              <a:rPr lang="zh-CN" altLang="en-US" sz="1600">
                <a:solidFill>
                  <a:schemeClr val="tx2"/>
                </a:solidFill>
                <a:cs typeface="Arial" panose="020B0604020202020204" pitchFamily="34" charset="0"/>
              </a:rPr>
              <a:t>Karthik Nagaraj, Kondapa Naidu Bollineni, Amr Sabaa, Shidong Zhang</a:t>
            </a:r>
            <a:r>
              <a:rPr lang="en-US" altLang="zh-CN" sz="1600">
                <a:solidFill>
                  <a:schemeClr val="tx2"/>
                </a:solidFill>
                <a:cs typeface="Arial" panose="020B0604020202020204" pitchFamily="34" charset="0"/>
              </a:rPr>
              <a:t>, </a:t>
            </a:r>
            <a:r>
              <a:rPr lang="zh-CN" altLang="en-US" sz="1600">
                <a:solidFill>
                  <a:schemeClr val="tx2"/>
                </a:solidFill>
                <a:cs typeface="Arial" panose="020B0604020202020204" pitchFamily="34" charset="0"/>
              </a:rPr>
              <a:t>Min Zhu, and Amin Vahdat,</a:t>
            </a:r>
            <a:r>
              <a:rPr lang="en-US" altLang="zh-CN" sz="1600">
                <a:solidFill>
                  <a:schemeClr val="tx2"/>
                </a:solidFill>
                <a:cs typeface="Arial" panose="020B0604020202020204" pitchFamily="34" charset="0"/>
              </a:rPr>
              <a:t> </a:t>
            </a:r>
            <a:r>
              <a:rPr lang="zh-CN" altLang="en-US" sz="1600">
                <a:solidFill>
                  <a:schemeClr val="tx2"/>
                </a:solidFill>
                <a:cs typeface="Arial" panose="020B0604020202020204" pitchFamily="34" charset="0"/>
              </a:rPr>
              <a:t>Google</a:t>
            </a:r>
            <a:endParaRPr lang="zh-CN" altLang="en-US" sz="1600">
              <a:solidFill>
                <a:schemeClr val="tx2"/>
              </a:solidFill>
              <a:cs typeface="Arial" panose="020B0604020202020204" pitchFamily="34" charset="0"/>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pPr algn="ctr"/>
            <a:r>
              <a:rPr lang="en-US" altLang="zh-CN"/>
              <a:t>Challenges of SDN</a:t>
            </a:r>
            <a:endParaRPr lang="en-US" altLang="zh-CN"/>
          </a:p>
        </p:txBody>
      </p:sp>
      <p:sp>
        <p:nvSpPr>
          <p:cNvPr id="3" name="内容占位符 2"/>
          <p:cNvSpPr>
            <a:spLocks noGrp="1"/>
          </p:cNvSpPr>
          <p:nvPr>
            <p:ph idx="1"/>
          </p:nvPr>
        </p:nvSpPr>
        <p:spPr/>
        <p:txBody>
          <a:bodyPr/>
          <a:p>
            <a:r>
              <a:rPr lang="en-US" altLang="zh-CN"/>
              <a:t>Switch Design</a:t>
            </a:r>
            <a:r>
              <a:rPr lang="zh-CN" altLang="en-US"/>
              <a:t>：</a:t>
            </a:r>
            <a:r>
              <a:rPr lang="en-US" altLang="zh-CN"/>
              <a:t>Heterogenous Implementations </a:t>
            </a:r>
            <a:r>
              <a:rPr lang="zh-CN" altLang="en-US"/>
              <a:t>，</a:t>
            </a:r>
            <a:r>
              <a:rPr lang="en-US" altLang="zh-CN"/>
              <a:t>Flow Table Capacity and Performance</a:t>
            </a:r>
            <a:endParaRPr lang="en-US" altLang="zh-CN"/>
          </a:p>
          <a:p>
            <a:pPr lvl="0"/>
            <a:r>
              <a:rPr lang="en-US" altLang="zh-CN"/>
              <a:t>Controller Platforms</a:t>
            </a:r>
            <a:r>
              <a:rPr lang="zh-CN" altLang="en-US"/>
              <a:t>：Modularity &amp; Flexibility，High-Availability</a:t>
            </a:r>
            <a:endParaRPr lang="zh-CN" altLang="en-US"/>
          </a:p>
          <a:p>
            <a:pPr lvl="1"/>
            <a:r>
              <a:rPr lang="en-US" altLang="zh-CN"/>
              <a:t>Distributed controller platforms</a:t>
            </a:r>
            <a:r>
              <a:rPr lang="zh-CN" altLang="en-US"/>
              <a:t>：</a:t>
            </a:r>
            <a:r>
              <a:rPr lang="en-US" altLang="zh-CN"/>
              <a:t> low latency</a:t>
            </a:r>
            <a:r>
              <a:rPr lang="zh-CN" altLang="en-US"/>
              <a:t>，fault-tolerance， load-balancing， consistency</a:t>
            </a:r>
            <a:r>
              <a:rPr lang="en-US" altLang="zh-CN"/>
              <a:t> </a:t>
            </a:r>
            <a:r>
              <a:rPr lang="zh-CN" altLang="en-US"/>
              <a:t>and synchronization</a:t>
            </a:r>
            <a:endParaRPr lang="zh-CN" altLang="en-US"/>
          </a:p>
          <a:p>
            <a:pPr lvl="0"/>
            <a:r>
              <a:rPr lang="zh-CN" altLang="en-US"/>
              <a:t>Resilience</a:t>
            </a:r>
            <a:r>
              <a:rPr lang="en-US" altLang="zh-CN"/>
              <a:t> and </a:t>
            </a:r>
            <a:r>
              <a:rPr lang="zh-CN" altLang="en-US"/>
              <a:t>Scalability</a:t>
            </a:r>
            <a:endParaRPr lang="zh-CN" altLang="en-US"/>
          </a:p>
          <a:p>
            <a:pPr lvl="0"/>
            <a:r>
              <a:rPr lang="zh-CN" altLang="en-US"/>
              <a:t>Performance evaluation</a:t>
            </a:r>
            <a:endParaRPr lang="zh-CN" altLang="en-US"/>
          </a:p>
          <a:p>
            <a:pPr lvl="0"/>
            <a:r>
              <a:rPr lang="zh-CN" altLang="en-US"/>
              <a:t>Security and Dependability</a:t>
            </a:r>
            <a:endParaRPr lang="zh-CN" altLang="en-US"/>
          </a:p>
          <a:p>
            <a:pPr lvl="0"/>
            <a:r>
              <a:rPr lang="zh-CN" altLang="en-US"/>
              <a:t>Migration </a:t>
            </a:r>
            <a:r>
              <a:rPr lang="en-US" altLang="zh-CN"/>
              <a:t>to SDN</a:t>
            </a:r>
            <a:endParaRPr lang="zh-CN" altLang="en-US"/>
          </a:p>
          <a:p>
            <a:pPr lvl="0"/>
            <a:r>
              <a:rPr lang="zh-CN" altLang="en-US"/>
              <a:t>Meeting carrier-grade and cloud requirements</a:t>
            </a:r>
            <a:endParaRPr lang="zh-CN" altLang="en-US"/>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381125" y="1405255"/>
            <a:ext cx="9429115" cy="1824990"/>
          </a:xfrm>
        </p:spPr>
        <p:txBody>
          <a:bodyPr>
            <a:normAutofit/>
          </a:bodyPr>
          <a:p>
            <a:pPr algn="ctr"/>
            <a:r>
              <a:rPr lang="en-US" altLang="zh-CN">
                <a:sym typeface="+mn-ea"/>
              </a:rPr>
              <a:t>Intent-Based Networking</a:t>
            </a:r>
            <a:endParaRPr lang="zh-CN" altLang="en-US"/>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What is Intent-Based Networking?</a:t>
            </a:r>
            <a:endParaRPr lang="en-US" altLang="zh-CN"/>
          </a:p>
        </p:txBody>
      </p:sp>
      <p:sp>
        <p:nvSpPr>
          <p:cNvPr id="3" name="内容占位符 2"/>
          <p:cNvSpPr>
            <a:spLocks noGrp="1"/>
          </p:cNvSpPr>
          <p:nvPr>
            <p:ph idx="1"/>
          </p:nvPr>
        </p:nvSpPr>
        <p:spPr>
          <a:xfrm>
            <a:off x="608330" y="1490345"/>
            <a:ext cx="5172710" cy="4759325"/>
          </a:xfrm>
        </p:spPr>
        <p:txBody>
          <a:bodyPr>
            <a:normAutofit lnSpcReduction="10000"/>
          </a:bodyPr>
          <a:p>
            <a:r>
              <a:rPr lang="en-US" altLang="zh-CN"/>
              <a:t>In February 2015, ONF NBI-WG published an article “</a:t>
            </a:r>
            <a:r>
              <a:rPr lang="zh-CN" altLang="en-US"/>
              <a:t>Intent：Don`t Tell Me What to Do!</a:t>
            </a:r>
            <a:r>
              <a:rPr lang="en-US" altLang="zh-CN"/>
              <a:t> </a:t>
            </a:r>
            <a:r>
              <a:rPr lang="zh-CN" altLang="en-US"/>
              <a:t>Tell Me What You Want</a:t>
            </a:r>
            <a:r>
              <a:rPr lang="en-US" altLang="zh-CN"/>
              <a:t>”</a:t>
            </a:r>
            <a:endParaRPr lang="en-US" altLang="zh-CN"/>
          </a:p>
          <a:p>
            <a:r>
              <a:rPr lang="en-US" altLang="zh-CN"/>
              <a:t>IBN</a:t>
            </a:r>
            <a:r>
              <a:rPr lang="zh-CN" altLang="en-US"/>
              <a:t>：describing intended end-state</a:t>
            </a:r>
            <a:r>
              <a:rPr lang="en-US" altLang="zh-CN"/>
              <a:t> rather than prescribing the sequence of modifications</a:t>
            </a:r>
            <a:endParaRPr lang="en-US" altLang="zh-CN"/>
          </a:p>
          <a:p>
            <a:r>
              <a:rPr lang="en-US" altLang="zh-CN"/>
              <a:t>Important components</a:t>
            </a:r>
            <a:endParaRPr lang="en-US" altLang="zh-CN"/>
          </a:p>
          <a:p>
            <a:pPr lvl="1"/>
            <a:r>
              <a:rPr lang="en-US" altLang="zh-CN"/>
              <a:t>The network must have a comprehensive, refined, and real-time status</a:t>
            </a:r>
            <a:endParaRPr lang="en-US" altLang="zh-CN"/>
          </a:p>
          <a:p>
            <a:pPr lvl="1"/>
            <a:r>
              <a:rPr lang="en-US" altLang="zh-CN"/>
              <a:t>Translation and verification of intent</a:t>
            </a:r>
            <a:endParaRPr lang="en-US" altLang="zh-CN"/>
          </a:p>
          <a:p>
            <a:pPr lvl="1"/>
            <a:r>
              <a:rPr lang="en-US" altLang="zh-CN"/>
              <a:t>Network automation</a:t>
            </a:r>
            <a:endParaRPr lang="en-US" altLang="zh-CN"/>
          </a:p>
          <a:p>
            <a:pPr lvl="1"/>
            <a:r>
              <a:rPr lang="en-US" altLang="zh-CN"/>
              <a:t>Form a sustained closed cycle</a:t>
            </a:r>
            <a:endParaRPr lang="en-US" altLang="zh-CN"/>
          </a:p>
          <a:p>
            <a:pPr lvl="1"/>
            <a:endParaRPr lang="en-US" altLang="zh-CN"/>
          </a:p>
        </p:txBody>
      </p:sp>
      <p:pic>
        <p:nvPicPr>
          <p:cNvPr id="4" name="图片 3" descr="1639363518(1)"/>
          <p:cNvPicPr>
            <a:picLocks noChangeAspect="1"/>
          </p:cNvPicPr>
          <p:nvPr>
            <p:custDataLst>
              <p:tags r:id="rId1"/>
            </p:custDataLst>
          </p:nvPr>
        </p:nvPicPr>
        <p:blipFill>
          <a:blip r:embed="rId2"/>
          <a:stretch>
            <a:fillRect/>
          </a:stretch>
        </p:blipFill>
        <p:spPr>
          <a:xfrm>
            <a:off x="5781040" y="2601595"/>
            <a:ext cx="6170295" cy="3907790"/>
          </a:xfrm>
          <a:prstGeom prst="rect">
            <a:avLst/>
          </a:prstGeom>
        </p:spPr>
      </p:pic>
      <p:sp>
        <p:nvSpPr>
          <p:cNvPr id="5" name="文本框 4"/>
          <p:cNvSpPr txBox="1"/>
          <p:nvPr/>
        </p:nvSpPr>
        <p:spPr>
          <a:xfrm>
            <a:off x="6758940" y="2002790"/>
            <a:ext cx="4531360" cy="368300"/>
          </a:xfrm>
          <a:prstGeom prst="rect">
            <a:avLst/>
          </a:prstGeom>
          <a:noFill/>
        </p:spPr>
        <p:txBody>
          <a:bodyPr wrap="square" rtlCol="0">
            <a:spAutoFit/>
          </a:bodyPr>
          <a:p>
            <a:r>
              <a:rPr lang="en-US" altLang="zh-CN"/>
              <a:t>How to </a:t>
            </a:r>
            <a:r>
              <a:rPr lang="en-US" altLang="zh-CN">
                <a:sym typeface="+mn-ea"/>
              </a:rPr>
              <a:t>f</a:t>
            </a:r>
            <a:r>
              <a:rPr lang="en-US" altLang="zh-CN">
                <a:sym typeface="+mn-ea"/>
              </a:rPr>
              <a:t>orm a sustained closed cycle?</a:t>
            </a:r>
            <a:endParaRPr lang="en-US" altLang="zh-CN"/>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79145" y="1430655"/>
            <a:ext cx="10634345" cy="1348105"/>
          </a:xfrm>
        </p:spPr>
        <p:txBody>
          <a:bodyPr>
            <a:noAutofit/>
          </a:bodyPr>
          <a:p>
            <a:pPr algn="ctr"/>
            <a:r>
              <a:rPr lang="zh-CN" altLang="zh-CN" sz="4000">
                <a:sym typeface="+mn-ea"/>
              </a:rPr>
              <a:t>Orion: Google’s Software-Defined Networking Control Plane</a:t>
            </a:r>
            <a:endParaRPr lang="zh-CN" altLang="zh-CN" sz="4000">
              <a:sym typeface="+mn-ea"/>
            </a:endParaRPr>
          </a:p>
        </p:txBody>
      </p:sp>
      <p:sp>
        <p:nvSpPr>
          <p:cNvPr id="3" name="文本框 2"/>
          <p:cNvSpPr txBox="1"/>
          <p:nvPr/>
        </p:nvSpPr>
        <p:spPr>
          <a:xfrm>
            <a:off x="2673350" y="2967990"/>
            <a:ext cx="7847965" cy="1814830"/>
          </a:xfrm>
          <a:prstGeom prst="rect">
            <a:avLst/>
          </a:prstGeom>
          <a:noFill/>
        </p:spPr>
        <p:txBody>
          <a:bodyPr wrap="square" rtlCol="0">
            <a:spAutoFit/>
          </a:bodyPr>
          <a:p>
            <a:pPr marL="285750" indent="-285750" algn="l">
              <a:buFont typeface="Wingdings" panose="05000000000000000000" charset="0"/>
              <a:buChar char="n"/>
            </a:pPr>
            <a:r>
              <a:rPr lang="en-US" altLang="zh-CN" sz="2800">
                <a:sym typeface="+mn-ea"/>
              </a:rPr>
              <a:t>Design principles  </a:t>
            </a:r>
            <a:endParaRPr lang="en-US" altLang="zh-CN" sz="2800">
              <a:sym typeface="+mn-ea"/>
            </a:endParaRPr>
          </a:p>
          <a:p>
            <a:pPr marL="285750" indent="-285750" algn="l">
              <a:buFont typeface="Wingdings" panose="05000000000000000000" charset="0"/>
              <a:buChar char="n"/>
            </a:pPr>
            <a:r>
              <a:rPr lang="en-US" altLang="zh-CN" sz="2800">
                <a:sym typeface="+mn-ea"/>
              </a:rPr>
              <a:t>Arc</a:t>
            </a:r>
            <a:r>
              <a:rPr lang="en-US" altLang="zh-CN" sz="2800">
                <a:sym typeface="+mn-ea"/>
              </a:rPr>
              <a:t>hitecture</a:t>
            </a:r>
            <a:r>
              <a:rPr lang="en-US" altLang="zh-CN" sz="2800">
                <a:sym typeface="+mn-ea"/>
              </a:rPr>
              <a:t> </a:t>
            </a:r>
            <a:endParaRPr lang="en-US" altLang="zh-CN" sz="2800">
              <a:sym typeface="+mn-ea"/>
            </a:endParaRPr>
          </a:p>
          <a:p>
            <a:pPr marL="285750" indent="-285750" algn="l">
              <a:buFont typeface="Wingdings" panose="05000000000000000000" charset="0"/>
              <a:buChar char="n"/>
            </a:pPr>
            <a:r>
              <a:rPr lang="en-US" altLang="zh-CN" sz="2800">
                <a:sym typeface="+mn-ea"/>
              </a:rPr>
              <a:t>Challenge</a:t>
            </a:r>
            <a:endParaRPr lang="en-US" altLang="zh-CN" sz="2800">
              <a:sym typeface="+mn-ea"/>
            </a:endParaRPr>
          </a:p>
          <a:p>
            <a:pPr marL="285750" indent="-285750" algn="l">
              <a:buFont typeface="Wingdings" panose="05000000000000000000" charset="0"/>
              <a:buChar char="n"/>
            </a:pPr>
            <a:r>
              <a:rPr lang="en-US" altLang="zh-CN" sz="2800">
                <a:sym typeface="+mn-ea"/>
              </a:rPr>
              <a:t>Evaluation</a:t>
            </a:r>
            <a:endParaRPr lang="en-US" altLang="zh-CN" sz="2800">
              <a:sym typeface="+mn-ea"/>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75000">
              <a:srgbClr val="ECECEC">
                <a:alpha val="100000"/>
              </a:srgbClr>
            </a:gs>
            <a:gs pos="0">
              <a:srgbClr val="FFFFFF"/>
            </a:gs>
            <a:gs pos="100000">
              <a:srgbClr val="D9D9D9"/>
            </a:gs>
          </a:gsLst>
          <a:lin ang="5400000" scaled="0"/>
        </a:gradFill>
        <a:effectLst/>
      </p:bgPr>
    </p:bg>
    <p:spTree>
      <p:nvGrpSpPr>
        <p:cNvPr id="1" name=""/>
        <p:cNvGrpSpPr/>
        <p:nvPr/>
      </p:nvGrpSpPr>
      <p:grpSpPr/>
      <p:sp>
        <p:nvSpPr>
          <p:cNvPr id="2" name="标题 1"/>
          <p:cNvSpPr>
            <a:spLocks noGrp="1"/>
          </p:cNvSpPr>
          <p:nvPr>
            <p:ph type="title"/>
          </p:nvPr>
        </p:nvSpPr>
        <p:spPr/>
        <p:txBody>
          <a:bodyPr/>
          <a:p>
            <a:r>
              <a:rPr lang="en-US" altLang="zh-CN"/>
              <a:t>What is Orion?</a:t>
            </a:r>
            <a:endParaRPr lang="en-US" altLang="zh-CN"/>
          </a:p>
        </p:txBody>
      </p:sp>
      <p:sp>
        <p:nvSpPr>
          <p:cNvPr id="3" name="内容占位符 2"/>
          <p:cNvSpPr>
            <a:spLocks noGrp="1"/>
          </p:cNvSpPr>
          <p:nvPr>
            <p:ph idx="1"/>
          </p:nvPr>
        </p:nvSpPr>
        <p:spPr/>
        <p:txBody>
          <a:bodyPr/>
          <a:p>
            <a:r>
              <a:rPr lang="zh-CN" altLang="en-US"/>
              <a:t>Google’s 2nd generation </a:t>
            </a:r>
            <a:r>
              <a:rPr lang="en-US" altLang="zh-CN"/>
              <a:t>(software define network)</a:t>
            </a:r>
            <a:r>
              <a:rPr lang="zh-CN" altLang="en-US"/>
              <a:t>SDN control plane</a:t>
            </a:r>
            <a:endParaRPr lang="zh-CN" altLang="en-US"/>
          </a:p>
          <a:p>
            <a:r>
              <a:rPr lang="zh-CN" altLang="en-US"/>
              <a:t>Responsible for configuration, management, real-time network control</a:t>
            </a:r>
            <a:endParaRPr lang="zh-CN" altLang="en-US"/>
          </a:p>
          <a:p>
            <a:r>
              <a:rPr lang="zh-CN" altLang="en-US"/>
              <a:t>In all our data center (Jupiter), campus, and private Wide Area (B4) networks</a:t>
            </a:r>
            <a:endParaRPr lang="zh-CN" altLang="en-US"/>
          </a:p>
          <a:p>
            <a:r>
              <a:rPr lang="zh-CN" altLang="en-US"/>
              <a:t>In production for over 4 years</a:t>
            </a:r>
            <a:endParaRPr lang="zh-CN" altLang="en-US"/>
          </a:p>
          <a:p>
            <a:r>
              <a:rPr lang="zh-CN" altLang="en-US"/>
              <a:t>A micro-services based architecture with a PubSub Network Information Base</a:t>
            </a:r>
            <a:endParaRPr lang="zh-CN" altLang="en-US"/>
          </a:p>
          <a:p>
            <a:r>
              <a:rPr lang="zh-CN" altLang="en-US"/>
              <a:t>An evolving platform</a:t>
            </a:r>
            <a:endParaRPr lang="zh-CN" altLang="en-US"/>
          </a:p>
          <a:p>
            <a:pPr lvl="1"/>
            <a:r>
              <a:rPr lang="zh-CN" altLang="en-US"/>
              <a:t>biweekly releases, over 30 new significant capabilities, improved scale by 16x, improved</a:t>
            </a:r>
            <a:r>
              <a:rPr lang="en-US" altLang="zh-CN"/>
              <a:t> </a:t>
            </a:r>
            <a:r>
              <a:rPr lang="zh-CN" altLang="en-US"/>
              <a:t>availability by 50x (Jupiter) / 100x (B4), and improved convergence time by a factor of 40x</a:t>
            </a:r>
            <a:endParaRPr lang="zh-CN" altLang="en-US"/>
          </a:p>
          <a:p>
            <a:pPr lvl="0"/>
            <a:r>
              <a:rPr lang="en-US" altLang="zh-CN"/>
              <a:t>Orion enables intent-based management and control</a:t>
            </a:r>
            <a:endParaRPr lang="en-US" altLang="zh-CN"/>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Orion design principles </a:t>
            </a:r>
            <a:endParaRPr lang="en-US" altLang="zh-CN"/>
          </a:p>
        </p:txBody>
      </p:sp>
      <p:sp>
        <p:nvSpPr>
          <p:cNvPr id="3" name="内容占位符 2"/>
          <p:cNvSpPr>
            <a:spLocks noGrp="1"/>
          </p:cNvSpPr>
          <p:nvPr>
            <p:ph idx="1"/>
          </p:nvPr>
        </p:nvSpPr>
        <p:spPr>
          <a:xfrm>
            <a:off x="386715" y="1501140"/>
            <a:ext cx="11418570" cy="4759325"/>
          </a:xfrm>
        </p:spPr>
        <p:txBody>
          <a:bodyPr>
            <a:normAutofit lnSpcReduction="20000"/>
          </a:bodyPr>
          <a:p>
            <a:r>
              <a:rPr lang="en-US" altLang="zh-CN"/>
              <a:t>Principles of </a:t>
            </a:r>
            <a:r>
              <a:rPr lang="en-US" altLang="zh-CN" b="1">
                <a:solidFill>
                  <a:srgbClr val="FF0000"/>
                </a:solidFill>
              </a:rPr>
              <a:t>production networks</a:t>
            </a:r>
            <a:endParaRPr lang="en-US" altLang="zh-CN"/>
          </a:p>
          <a:p>
            <a:pPr lvl="1"/>
            <a:r>
              <a:rPr lang="en-US" altLang="zh-CN"/>
              <a:t>Intent-based network management and control. </a:t>
            </a:r>
            <a:endParaRPr lang="en-US" altLang="zh-CN"/>
          </a:p>
          <a:p>
            <a:pPr lvl="1"/>
            <a:r>
              <a:rPr lang="en-US" altLang="zh-CN"/>
              <a:t>Align control plane and physical failure domains.</a:t>
            </a:r>
            <a:endParaRPr lang="en-US" altLang="zh-CN"/>
          </a:p>
          <a:p>
            <a:r>
              <a:rPr lang="en-US" altLang="zh-CN"/>
              <a:t>Principles related to an </a:t>
            </a:r>
            <a:r>
              <a:rPr lang="en-US" altLang="zh-CN" b="1">
                <a:solidFill>
                  <a:srgbClr val="FF0000"/>
                </a:solidFill>
              </a:rPr>
              <a:t>SDN controller</a:t>
            </a:r>
            <a:endParaRPr lang="en-US" altLang="zh-CN"/>
          </a:p>
          <a:p>
            <a:pPr lvl="1"/>
            <a:r>
              <a:rPr lang="en-US" altLang="zh-CN"/>
              <a:t>React optimistically to correlated unreachability. </a:t>
            </a:r>
            <a:endParaRPr lang="en-US" altLang="zh-CN"/>
          </a:p>
          <a:p>
            <a:pPr lvl="1"/>
            <a:r>
              <a:rPr lang="en-US" altLang="zh-CN"/>
              <a:t>Exploit both out-of-band and in-band control plane connectivity.</a:t>
            </a:r>
            <a:endParaRPr lang="en-US" altLang="zh-CN"/>
          </a:p>
          <a:p>
            <a:r>
              <a:rPr lang="en-US" altLang="zh-CN" b="1">
                <a:solidFill>
                  <a:srgbClr val="FF0000"/>
                </a:solidFill>
              </a:rPr>
              <a:t>Software</a:t>
            </a:r>
            <a:r>
              <a:rPr lang="en-US" altLang="zh-CN"/>
              <a:t> design principles</a:t>
            </a:r>
            <a:endParaRPr lang="en-US" altLang="zh-CN"/>
          </a:p>
          <a:p>
            <a:pPr lvl="1"/>
            <a:r>
              <a:rPr lang="en-US" altLang="zh-CN"/>
              <a:t>Decoupled components and tightly coupled communication:  a </a:t>
            </a:r>
            <a:r>
              <a:rPr lang="en-US" altLang="zh-CN" b="1" i="1"/>
              <a:t>microservice architecture</a:t>
            </a:r>
            <a:r>
              <a:rPr lang="en-US" altLang="zh-CN"/>
              <a:t> and a</a:t>
            </a:r>
            <a:r>
              <a:rPr lang="en-US" altLang="zh-CN" b="1" i="1"/>
              <a:t> central pub-sub system</a:t>
            </a:r>
            <a:endParaRPr lang="en-US" altLang="zh-CN">
              <a:sym typeface="+mn-ea"/>
            </a:endParaRPr>
          </a:p>
          <a:p>
            <a:pPr lvl="1"/>
            <a:r>
              <a:rPr lang="en-US" altLang="zh-CN"/>
              <a:t>Principles of intent based control:</a:t>
            </a:r>
            <a:endParaRPr lang="en-US" altLang="zh-CN"/>
          </a:p>
          <a:p>
            <a:pPr lvl="2"/>
            <a:r>
              <a:rPr lang="en-US" altLang="zh-CN"/>
              <a:t>Intent flows from top to bottom.</a:t>
            </a:r>
            <a:endParaRPr lang="en-US" altLang="zh-CN"/>
          </a:p>
          <a:p>
            <a:pPr lvl="2"/>
            <a:r>
              <a:rPr lang="en-US" altLang="zh-CN"/>
              <a:t>The authoritative intent must always be reflected in the ground truth. </a:t>
            </a:r>
            <a:endParaRPr lang="en-US" altLang="zh-CN"/>
          </a:p>
          <a:p>
            <a:pPr lvl="2"/>
            <a:r>
              <a:rPr lang="en-US" altLang="zh-CN"/>
              <a:t>Availability of high level intent is crucial to keep the top-down intent-based system simple.</a:t>
            </a:r>
            <a:endParaRPr lang="en-US" altLang="zh-CN"/>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79145" y="1430655"/>
            <a:ext cx="10634345" cy="1348105"/>
          </a:xfrm>
        </p:spPr>
        <p:txBody>
          <a:bodyPr>
            <a:noAutofit/>
          </a:bodyPr>
          <a:p>
            <a:pPr algn="ctr"/>
            <a:r>
              <a:rPr lang="zh-CN" altLang="zh-CN" sz="4000">
                <a:sym typeface="+mn-ea"/>
              </a:rPr>
              <a:t>Orion: Google’s Software-Defined Networking Control Plane</a:t>
            </a:r>
            <a:endParaRPr lang="zh-CN" altLang="zh-CN" sz="4000">
              <a:sym typeface="+mn-ea"/>
            </a:endParaRPr>
          </a:p>
        </p:txBody>
      </p:sp>
      <p:sp>
        <p:nvSpPr>
          <p:cNvPr id="3" name="文本框 2"/>
          <p:cNvSpPr txBox="1"/>
          <p:nvPr/>
        </p:nvSpPr>
        <p:spPr>
          <a:xfrm>
            <a:off x="2673350" y="2967990"/>
            <a:ext cx="7847965" cy="1814830"/>
          </a:xfrm>
          <a:prstGeom prst="rect">
            <a:avLst/>
          </a:prstGeom>
          <a:noFill/>
        </p:spPr>
        <p:txBody>
          <a:bodyPr wrap="square" rtlCol="0">
            <a:spAutoFit/>
          </a:bodyPr>
          <a:p>
            <a:pPr marL="285750" indent="-285750" algn="l">
              <a:buFont typeface="Wingdings" panose="05000000000000000000" charset="0"/>
              <a:buChar char="n"/>
            </a:pPr>
            <a:r>
              <a:rPr lang="en-US" altLang="zh-CN" sz="2800">
                <a:solidFill>
                  <a:srgbClr val="FF0000"/>
                </a:solidFill>
                <a:sym typeface="+mn-ea"/>
              </a:rPr>
              <a:t>Design principles</a:t>
            </a:r>
            <a:r>
              <a:rPr lang="en-US" altLang="zh-CN" sz="2800">
                <a:sym typeface="+mn-ea"/>
              </a:rPr>
              <a:t>  </a:t>
            </a:r>
            <a:endParaRPr lang="en-US" altLang="zh-CN" sz="2800">
              <a:sym typeface="+mn-ea"/>
            </a:endParaRPr>
          </a:p>
          <a:p>
            <a:pPr marL="285750" indent="-285750" algn="l">
              <a:buFont typeface="Wingdings" panose="05000000000000000000" charset="0"/>
              <a:buChar char="n"/>
            </a:pPr>
            <a:r>
              <a:rPr lang="en-US" altLang="zh-CN" sz="2800">
                <a:sym typeface="+mn-ea"/>
              </a:rPr>
              <a:t>Arc</a:t>
            </a:r>
            <a:r>
              <a:rPr lang="en-US" altLang="zh-CN" sz="2800">
                <a:sym typeface="+mn-ea"/>
              </a:rPr>
              <a:t>hitecture</a:t>
            </a:r>
            <a:r>
              <a:rPr lang="en-US" altLang="zh-CN" sz="2800">
                <a:sym typeface="+mn-ea"/>
              </a:rPr>
              <a:t> </a:t>
            </a:r>
            <a:endParaRPr lang="en-US" altLang="zh-CN" sz="2800">
              <a:sym typeface="+mn-ea"/>
            </a:endParaRPr>
          </a:p>
          <a:p>
            <a:pPr marL="285750" indent="-285750" algn="l">
              <a:buFont typeface="Wingdings" panose="05000000000000000000" charset="0"/>
              <a:buChar char="n"/>
            </a:pPr>
            <a:r>
              <a:rPr lang="en-US" altLang="zh-CN" sz="2800">
                <a:sym typeface="+mn-ea"/>
              </a:rPr>
              <a:t>Challenge</a:t>
            </a:r>
            <a:endParaRPr lang="en-US" altLang="zh-CN" sz="2800">
              <a:sym typeface="+mn-ea"/>
            </a:endParaRPr>
          </a:p>
          <a:p>
            <a:pPr marL="285750" indent="-285750" algn="l">
              <a:buFont typeface="Wingdings" panose="05000000000000000000" charset="0"/>
              <a:buChar char="n"/>
            </a:pPr>
            <a:r>
              <a:rPr lang="en-US" altLang="zh-CN" sz="2800">
                <a:solidFill>
                  <a:schemeClr val="tx2"/>
                </a:solidFill>
                <a:sym typeface="+mn-ea"/>
              </a:rPr>
              <a:t>Implication On Datacenter and Evaluation</a:t>
            </a:r>
            <a:endParaRPr lang="en-US" altLang="zh-CN" sz="2800">
              <a:sym typeface="+mn-ea"/>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43255" y="480060"/>
            <a:ext cx="5932805" cy="940435"/>
          </a:xfrm>
        </p:spPr>
        <p:txBody>
          <a:bodyPr>
            <a:normAutofit fontScale="90000"/>
          </a:bodyPr>
          <a:p>
            <a:pPr algn="ctr"/>
            <a:r>
              <a:rPr lang="en-US" altLang="zh-CN">
                <a:sym typeface="+mn-ea"/>
              </a:rPr>
              <a:t>Intent-based network management and control. </a:t>
            </a:r>
            <a:endParaRPr lang="zh-CN" altLang="en-US"/>
          </a:p>
        </p:txBody>
      </p:sp>
      <p:pic>
        <p:nvPicPr>
          <p:cNvPr id="4" name="图片 3" descr="D:\Mywork\论文分享\1639474098(1).jpg1639474098(1)"/>
          <p:cNvPicPr>
            <a:picLocks noChangeAspect="1"/>
          </p:cNvPicPr>
          <p:nvPr/>
        </p:nvPicPr>
        <p:blipFill>
          <a:blip r:embed="rId1"/>
          <a:srcRect/>
          <a:stretch>
            <a:fillRect/>
          </a:stretch>
        </p:blipFill>
        <p:spPr>
          <a:xfrm>
            <a:off x="7754938" y="148273"/>
            <a:ext cx="4040505" cy="6541135"/>
          </a:xfrm>
          <a:prstGeom prst="rect">
            <a:avLst/>
          </a:prstGeom>
        </p:spPr>
      </p:pic>
      <p:sp>
        <p:nvSpPr>
          <p:cNvPr id="5" name="文本框 4"/>
          <p:cNvSpPr txBox="1"/>
          <p:nvPr/>
        </p:nvSpPr>
        <p:spPr>
          <a:xfrm>
            <a:off x="548005" y="3096260"/>
            <a:ext cx="6517005" cy="2553335"/>
          </a:xfrm>
          <a:prstGeom prst="rect">
            <a:avLst/>
          </a:prstGeom>
          <a:noFill/>
        </p:spPr>
        <p:txBody>
          <a:bodyPr wrap="square" rtlCol="0">
            <a:spAutoFit/>
          </a:bodyPr>
          <a:p>
            <a:pPr marL="342900" indent="-342900">
              <a:buAutoNum type="arabicPeriod"/>
            </a:pPr>
            <a:r>
              <a:rPr lang="en-US" altLang="zh-CN" sz="2000"/>
              <a:t>Intent flows down</a:t>
            </a:r>
            <a:endParaRPr lang="en-US" altLang="zh-CN" sz="2000"/>
          </a:p>
          <a:p>
            <a:pPr marL="342900" indent="-342900">
              <a:buAutoNum type="arabicPeriod"/>
            </a:pPr>
            <a:r>
              <a:rPr lang="en-US" altLang="zh-CN" sz="2000"/>
              <a:t>Ground truth flows up</a:t>
            </a:r>
            <a:endParaRPr lang="en-US" altLang="zh-CN" sz="2000"/>
          </a:p>
          <a:p>
            <a:pPr marL="342900" indent="-342900">
              <a:buAutoNum type="arabicPeriod"/>
            </a:pPr>
            <a:r>
              <a:rPr lang="en-US" altLang="zh-CN" sz="2000"/>
              <a:t>Controller algorithm</a:t>
            </a:r>
            <a:endParaRPr lang="en-US" altLang="zh-CN" sz="2000"/>
          </a:p>
          <a:p>
            <a:pPr marL="800100" lvl="1" indent="-342900">
              <a:buFont typeface="Wingdings" panose="05000000000000000000" charset="0"/>
              <a:buChar char="p"/>
            </a:pPr>
            <a:r>
              <a:rPr lang="en-US" altLang="zh-CN" sz="2000"/>
              <a:t>Continually reconcile intent with ground truth</a:t>
            </a:r>
            <a:endParaRPr lang="en-US" altLang="zh-CN" sz="2000"/>
          </a:p>
          <a:p>
            <a:pPr marL="800100" lvl="1" indent="-342900">
              <a:buFont typeface="Wingdings" panose="05000000000000000000" charset="0"/>
              <a:buChar char="p"/>
            </a:pPr>
            <a:r>
              <a:rPr lang="en-US" altLang="zh-CN" sz="2000"/>
              <a:t>In the least disruptive way possible</a:t>
            </a:r>
            <a:endParaRPr lang="en-US" altLang="zh-CN" sz="2000"/>
          </a:p>
          <a:p>
            <a:pPr marL="342900" indent="-342900">
              <a:buAutoNum type="arabicPeriod"/>
            </a:pPr>
            <a:r>
              <a:rPr lang="en-US" altLang="zh-CN" sz="2000"/>
              <a:t>Controllers layer</a:t>
            </a:r>
            <a:endParaRPr lang="en-US" altLang="zh-CN" sz="2000"/>
          </a:p>
          <a:p>
            <a:pPr marL="800100" lvl="1" indent="-342900">
              <a:buFont typeface="Wingdings" panose="05000000000000000000" charset="0"/>
              <a:buChar char="p"/>
            </a:pPr>
            <a:r>
              <a:rPr lang="en-US" altLang="zh-CN" sz="2000"/>
              <a:t>One controller’s intent is another controller’s ground truth</a:t>
            </a:r>
            <a:endParaRPr lang="en-US" altLang="zh-CN" sz="2000"/>
          </a:p>
        </p:txBody>
      </p:sp>
      <p:sp>
        <p:nvSpPr>
          <p:cNvPr id="6" name="文本框 5"/>
          <p:cNvSpPr txBox="1"/>
          <p:nvPr/>
        </p:nvSpPr>
        <p:spPr>
          <a:xfrm>
            <a:off x="1239520" y="1948815"/>
            <a:ext cx="5133340" cy="460375"/>
          </a:xfrm>
          <a:prstGeom prst="rect">
            <a:avLst/>
          </a:prstGeom>
          <a:noFill/>
        </p:spPr>
        <p:txBody>
          <a:bodyPr wrap="square" rtlCol="0">
            <a:spAutoFit/>
          </a:bodyPr>
          <a:p>
            <a:pPr algn="l"/>
            <a:r>
              <a:rPr lang="en-US" altLang="zh-CN" sz="2400" b="1"/>
              <a:t>Intent describe “What” not “How”</a:t>
            </a:r>
            <a:endParaRPr lang="zh-CN" altLang="en-US" sz="2400" b="1"/>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70840" y="768985"/>
            <a:ext cx="11450955" cy="705485"/>
          </a:xfrm>
        </p:spPr>
        <p:txBody>
          <a:bodyPr>
            <a:normAutofit fontScale="90000"/>
          </a:bodyPr>
          <a:p>
            <a:r>
              <a:rPr lang="en-US" altLang="zh-CN">
                <a:sym typeface="+mn-ea"/>
              </a:rPr>
              <a:t>Align control plane and physical failure domains.</a:t>
            </a:r>
            <a:endParaRPr lang="zh-CN" altLang="en-US"/>
          </a:p>
        </p:txBody>
      </p:sp>
      <p:pic>
        <p:nvPicPr>
          <p:cNvPr id="4" name="内容占位符 3" descr="D:\Mywork\论文分享\align_failure.pngalign_failure"/>
          <p:cNvPicPr>
            <a:picLocks noChangeAspect="1"/>
          </p:cNvPicPr>
          <p:nvPr>
            <p:ph idx="1"/>
          </p:nvPr>
        </p:nvPicPr>
        <p:blipFill>
          <a:blip r:embed="rId1"/>
          <a:srcRect/>
          <a:stretch>
            <a:fillRect/>
          </a:stretch>
        </p:blipFill>
        <p:spPr>
          <a:xfrm>
            <a:off x="2668905" y="3230880"/>
            <a:ext cx="7292975" cy="2131695"/>
          </a:xfrm>
          <a:prstGeom prst="rect">
            <a:avLst/>
          </a:prstGeom>
        </p:spPr>
      </p:pic>
      <p:sp>
        <p:nvSpPr>
          <p:cNvPr id="5" name="文本框 4"/>
          <p:cNvSpPr txBox="1"/>
          <p:nvPr/>
        </p:nvSpPr>
        <p:spPr>
          <a:xfrm>
            <a:off x="882650" y="2106295"/>
            <a:ext cx="10426065" cy="706755"/>
          </a:xfrm>
          <a:prstGeom prst="rect">
            <a:avLst/>
          </a:prstGeom>
          <a:noFill/>
        </p:spPr>
        <p:txBody>
          <a:bodyPr wrap="square" rtlCol="0">
            <a:spAutoFit/>
          </a:bodyPr>
          <a:p>
            <a:pPr marL="285750" indent="-285750" algn="l">
              <a:buFont typeface="Wingdings" panose="05000000000000000000" charset="0"/>
              <a:buChar char="u"/>
            </a:pPr>
            <a:r>
              <a:rPr lang="en-US" altLang="zh-CN" sz="2000" b="1">
                <a:latin typeface="Arial" panose="020B0604020202020204" pitchFamily="34" charset="0"/>
                <a:cs typeface="Arial" panose="020B0604020202020204" pitchFamily="34" charset="0"/>
              </a:rPr>
              <a:t>To limit the “blast radius”</a:t>
            </a:r>
            <a:r>
              <a:rPr lang="zh-CN" altLang="en-US" sz="2000">
                <a:latin typeface="Arial" panose="020B0604020202020204" pitchFamily="34" charset="0"/>
                <a:cs typeface="Arial" panose="020B0604020202020204" pitchFamily="34" charset="0"/>
              </a:rPr>
              <a:t>：a single failure in network control</a:t>
            </a:r>
            <a:r>
              <a:rPr lang="en-US" altLang="zh-CN" sz="2000">
                <a:latin typeface="Arial" panose="020B0604020202020204" pitchFamily="34" charset="0"/>
                <a:cs typeface="Arial" panose="020B0604020202020204" pitchFamily="34" charset="0"/>
              </a:rPr>
              <a:t> </a:t>
            </a:r>
            <a:r>
              <a:rPr lang="zh-CN" altLang="en-US" sz="2000">
                <a:latin typeface="Arial" panose="020B0604020202020204" pitchFamily="34" charset="0"/>
                <a:cs typeface="Arial" panose="020B0604020202020204" pitchFamily="34" charset="0"/>
              </a:rPr>
              <a:t>should not impact more than one physical, storage, or compute domain</a:t>
            </a:r>
            <a:endParaRPr lang="zh-CN" altLang="en-US" sz="2000">
              <a:latin typeface="Arial" panose="020B0604020202020204" pitchFamily="34" charset="0"/>
              <a:cs typeface="Arial" panose="020B0604020202020204" pitchFamily="34" charset="0"/>
            </a:endParaRPr>
          </a:p>
        </p:txBody>
      </p:sp>
      <p:sp>
        <p:nvSpPr>
          <p:cNvPr id="6" name="文本框 5"/>
          <p:cNvSpPr txBox="1"/>
          <p:nvPr/>
        </p:nvSpPr>
        <p:spPr>
          <a:xfrm>
            <a:off x="3061970" y="5577840"/>
            <a:ext cx="6506845" cy="583565"/>
          </a:xfrm>
          <a:prstGeom prst="rect">
            <a:avLst/>
          </a:prstGeom>
          <a:noFill/>
        </p:spPr>
        <p:txBody>
          <a:bodyPr wrap="none" rtlCol="0">
            <a:spAutoFit/>
          </a:bodyPr>
          <a:p>
            <a:pPr algn="l"/>
            <a:r>
              <a:rPr lang="en-US" altLang="zh-CN" sz="3200" b="1">
                <a:latin typeface="Arial" panose="020B0604020202020204" pitchFamily="34" charset="0"/>
                <a:cs typeface="Arial" panose="020B0604020202020204" pitchFamily="34" charset="0"/>
              </a:rPr>
              <a:t>H</a:t>
            </a:r>
            <a:r>
              <a:rPr lang="zh-CN" altLang="en-US" sz="3200" b="1">
                <a:latin typeface="Arial" panose="020B0604020202020204" pitchFamily="34" charset="0"/>
                <a:cs typeface="Arial" panose="020B0604020202020204" pitchFamily="34" charset="0"/>
              </a:rPr>
              <a:t>ierarchical、partitioned control</a:t>
            </a:r>
            <a:endParaRPr lang="zh-CN" altLang="en-US" sz="3200" b="1">
              <a:latin typeface="Arial" panose="020B0604020202020204" pitchFamily="34" charset="0"/>
              <a:cs typeface="Arial" panose="020B0604020202020204" pitchFamily="34" charset="0"/>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01015" y="233045"/>
            <a:ext cx="11322050" cy="705485"/>
          </a:xfrm>
        </p:spPr>
        <p:txBody>
          <a:bodyPr>
            <a:normAutofit fontScale="90000"/>
          </a:bodyPr>
          <a:p>
            <a:r>
              <a:rPr lang="zh-CN" altLang="en-US"/>
              <a:t>React optimistically to correlated unreachability</a:t>
            </a:r>
            <a:endParaRPr lang="zh-CN" altLang="en-US"/>
          </a:p>
        </p:txBody>
      </p:sp>
      <p:pic>
        <p:nvPicPr>
          <p:cNvPr id="4" name="内容占位符 3"/>
          <p:cNvPicPr>
            <a:picLocks noChangeAspect="1"/>
          </p:cNvPicPr>
          <p:nvPr>
            <p:ph idx="1"/>
          </p:nvPr>
        </p:nvPicPr>
        <p:blipFill>
          <a:blip r:embed="rId1"/>
          <a:stretch>
            <a:fillRect/>
          </a:stretch>
        </p:blipFill>
        <p:spPr>
          <a:xfrm>
            <a:off x="3993515" y="1024890"/>
            <a:ext cx="7829550" cy="2280920"/>
          </a:xfrm>
          <a:prstGeom prst="rect">
            <a:avLst/>
          </a:prstGeom>
        </p:spPr>
      </p:pic>
      <p:sp>
        <p:nvSpPr>
          <p:cNvPr id="5" name="文本框 4"/>
          <p:cNvSpPr txBox="1"/>
          <p:nvPr/>
        </p:nvSpPr>
        <p:spPr>
          <a:xfrm>
            <a:off x="619125" y="1297305"/>
            <a:ext cx="2327910" cy="1568450"/>
          </a:xfrm>
          <a:prstGeom prst="rect">
            <a:avLst/>
          </a:prstGeom>
          <a:noFill/>
        </p:spPr>
        <p:txBody>
          <a:bodyPr wrap="square" rtlCol="0">
            <a:spAutoFit/>
          </a:bodyPr>
          <a:p>
            <a:pPr algn="l"/>
            <a:r>
              <a:rPr lang="en-US" altLang="zh-CN" sz="2400"/>
              <a:t>Three State:</a:t>
            </a:r>
            <a:endParaRPr lang="en-US" altLang="zh-CN" sz="2400"/>
          </a:p>
          <a:p>
            <a:pPr marL="285750" indent="-285750" algn="l">
              <a:buFont typeface="Wingdings" panose="05000000000000000000" charset="0"/>
              <a:buChar char="n"/>
            </a:pPr>
            <a:r>
              <a:rPr lang="en-US" altLang="zh-CN" sz="2400" b="1" i="1"/>
              <a:t>healthy</a:t>
            </a:r>
            <a:endParaRPr lang="en-US" altLang="zh-CN" sz="2400" b="1" i="1"/>
          </a:p>
          <a:p>
            <a:pPr marL="285750" indent="-285750" algn="l">
              <a:buFont typeface="Wingdings" panose="05000000000000000000" charset="0"/>
              <a:buChar char="n"/>
            </a:pPr>
            <a:r>
              <a:rPr lang="en-US" altLang="zh-CN" sz="2400" b="1" i="1"/>
              <a:t>unhealthy</a:t>
            </a:r>
            <a:endParaRPr lang="en-US" altLang="zh-CN" sz="2400" b="1" i="1"/>
          </a:p>
          <a:p>
            <a:pPr marL="285750" indent="-285750" algn="l">
              <a:buFont typeface="Wingdings" panose="05000000000000000000" charset="0"/>
              <a:buChar char="n"/>
            </a:pPr>
            <a:r>
              <a:rPr lang="en-US" altLang="zh-CN" sz="2400" b="1" i="1"/>
              <a:t>unknown</a:t>
            </a:r>
            <a:endParaRPr lang="en-US" altLang="zh-CN" sz="2400" b="1" i="1"/>
          </a:p>
        </p:txBody>
      </p:sp>
      <p:sp>
        <p:nvSpPr>
          <p:cNvPr id="6" name="文本框 5"/>
          <p:cNvSpPr txBox="1"/>
          <p:nvPr/>
        </p:nvSpPr>
        <p:spPr>
          <a:xfrm>
            <a:off x="619125" y="2865755"/>
            <a:ext cx="11833225" cy="3784600"/>
          </a:xfrm>
          <a:prstGeom prst="rect">
            <a:avLst/>
          </a:prstGeom>
          <a:noFill/>
        </p:spPr>
        <p:txBody>
          <a:bodyPr wrap="square" rtlCol="0">
            <a:spAutoFit/>
          </a:bodyPr>
          <a:p>
            <a:pPr algn="l"/>
            <a:r>
              <a:rPr lang="en-US" altLang="zh-CN" sz="2400"/>
              <a:t>Two Reaction:</a:t>
            </a:r>
            <a:endParaRPr lang="en-US" altLang="zh-CN" sz="2400"/>
          </a:p>
          <a:p>
            <a:pPr marL="285750" indent="-285750" algn="l">
              <a:buFont typeface="Wingdings" panose="05000000000000000000" charset="0"/>
              <a:buChar char="n"/>
            </a:pPr>
            <a:r>
              <a:rPr lang="en-US" altLang="zh-CN" sz="2400" b="1" i="1"/>
              <a:t>Fail Close </a:t>
            </a:r>
            <a:r>
              <a:rPr lang="zh-CN" altLang="en-US" sz="2400">
                <a:sym typeface="+mn-ea"/>
              </a:rPr>
              <a:t>：re-programs</a:t>
            </a:r>
            <a:endParaRPr lang="zh-CN" altLang="en-US" sz="2400">
              <a:sym typeface="+mn-ea"/>
            </a:endParaRPr>
          </a:p>
          <a:p>
            <a:pPr marL="285750" indent="-285750" algn="l">
              <a:buFont typeface="Wingdings" panose="05000000000000000000" charset="0"/>
              <a:buChar char="n"/>
            </a:pPr>
            <a:r>
              <a:rPr lang="en-US" altLang="zh-CN" sz="2400" b="1" i="1"/>
              <a:t>Fail Static </a:t>
            </a:r>
            <a:r>
              <a:rPr lang="zh-CN" altLang="en-US" sz="2400">
                <a:sym typeface="+mn-ea"/>
              </a:rPr>
              <a:t>：not to react</a:t>
            </a:r>
            <a:endParaRPr lang="zh-CN" altLang="en-US" sz="2400">
              <a:sym typeface="+mn-ea"/>
            </a:endParaRPr>
          </a:p>
          <a:p>
            <a:pPr indent="0" algn="l">
              <a:buFont typeface="Wingdings" panose="05000000000000000000" charset="0"/>
              <a:buNone/>
            </a:pPr>
            <a:endParaRPr lang="zh-CN" altLang="en-US" sz="2400">
              <a:sym typeface="+mn-ea"/>
            </a:endParaRPr>
          </a:p>
          <a:p>
            <a:pPr indent="0" algn="l">
              <a:buFont typeface="Wingdings" panose="05000000000000000000" charset="0"/>
              <a:buNone/>
            </a:pPr>
            <a:r>
              <a:rPr lang="en-US" altLang="zh-CN" sz="2400">
                <a:sym typeface="+mn-ea"/>
              </a:rPr>
              <a:t>Failures of software in controller and the control plane connection between the SDN controller and network elements are fairly common, </a:t>
            </a:r>
            <a:r>
              <a:rPr lang="en-US" altLang="zh-CN" sz="2400" b="1" i="1">
                <a:sym typeface="+mn-ea"/>
              </a:rPr>
              <a:t>Fail Static</a:t>
            </a:r>
            <a:r>
              <a:rPr lang="en-US" altLang="zh-CN" sz="2400">
                <a:sym typeface="+mn-ea"/>
              </a:rPr>
              <a:t> is a good choice</a:t>
            </a:r>
            <a:endParaRPr lang="en-US" altLang="zh-CN" sz="2400">
              <a:sym typeface="+mn-ea"/>
            </a:endParaRPr>
          </a:p>
          <a:p>
            <a:pPr indent="0" algn="l">
              <a:buFont typeface="Wingdings" panose="05000000000000000000" charset="0"/>
              <a:buNone/>
            </a:pPr>
            <a:endParaRPr lang="en-US" altLang="zh-CN" sz="2400">
              <a:sym typeface="+mn-ea"/>
            </a:endParaRPr>
          </a:p>
          <a:p>
            <a:pPr indent="0" algn="l">
              <a:buFont typeface="Wingdings" panose="05000000000000000000" charset="0"/>
              <a:buNone/>
            </a:pPr>
            <a:r>
              <a:rPr lang="en-US" altLang="zh-CN" sz="2400">
                <a:sym typeface="+mn-ea"/>
              </a:rPr>
              <a:t>Trade off between </a:t>
            </a:r>
            <a:r>
              <a:rPr lang="en-US" altLang="zh-CN" sz="2400" b="1" i="1">
                <a:sym typeface="+mn-ea"/>
              </a:rPr>
              <a:t>Fail Close</a:t>
            </a:r>
            <a:r>
              <a:rPr lang="en-US" altLang="zh-CN" sz="2400">
                <a:sym typeface="+mn-ea"/>
              </a:rPr>
              <a:t> and </a:t>
            </a:r>
            <a:r>
              <a:rPr lang="en-US" altLang="zh-CN" sz="2400" b="1" i="1">
                <a:sym typeface="+mn-ea"/>
              </a:rPr>
              <a:t>Fail Static </a:t>
            </a:r>
            <a:r>
              <a:rPr lang="en-US" altLang="zh-CN" sz="2400">
                <a:sym typeface="+mn-ea"/>
              </a:rPr>
              <a:t>:</a:t>
            </a:r>
            <a:endParaRPr lang="en-US" altLang="zh-CN" sz="2400">
              <a:sym typeface="+mn-ea"/>
            </a:endParaRPr>
          </a:p>
          <a:p>
            <a:pPr marL="342900" indent="-342900" algn="l">
              <a:buFont typeface="Wingdings" panose="05000000000000000000" charset="0"/>
              <a:buChar char="u"/>
            </a:pPr>
            <a:r>
              <a:rPr lang="en-US" altLang="zh-CN" sz="2400">
                <a:sym typeface="+mn-ea"/>
              </a:rPr>
              <a:t>the operating parameters of the network (eg. capacity)</a:t>
            </a:r>
            <a:endParaRPr lang="en-US" altLang="zh-CN" sz="2400">
              <a:sym typeface="+mn-ea"/>
            </a:endParaRPr>
          </a:p>
          <a:p>
            <a:pPr marL="342900" indent="-342900" algn="l">
              <a:buFont typeface="Wingdings" panose="05000000000000000000" charset="0"/>
              <a:buChar char="u"/>
            </a:pPr>
            <a:r>
              <a:rPr lang="en-US" altLang="zh-CN" sz="2400">
                <a:sym typeface="+mn-ea"/>
              </a:rPr>
              <a:t>level of redundancy</a:t>
            </a:r>
            <a:endParaRPr lang="en-US" altLang="zh-CN" sz="2400">
              <a:sym typeface="+mn-ea"/>
            </a:endParaRPr>
          </a:p>
        </p:txBody>
      </p:sp>
      <p:sp>
        <p:nvSpPr>
          <p:cNvPr id="7" name="文本框 6"/>
          <p:cNvSpPr txBox="1"/>
          <p:nvPr/>
        </p:nvSpPr>
        <p:spPr>
          <a:xfrm>
            <a:off x="9627870" y="5742940"/>
            <a:ext cx="1882775" cy="521970"/>
          </a:xfrm>
          <a:prstGeom prst="rect">
            <a:avLst/>
          </a:prstGeom>
          <a:solidFill>
            <a:schemeClr val="accent4"/>
          </a:solidFill>
        </p:spPr>
        <p:txBody>
          <a:bodyPr wrap="none" rtlCol="0">
            <a:spAutoFit/>
          </a:bodyPr>
          <a:p>
            <a:r>
              <a:rPr lang="en-US" altLang="zh-CN" sz="2800" b="1" i="1">
                <a:ln>
                  <a:solidFill>
                    <a:schemeClr val="tx1"/>
                  </a:solidFill>
                </a:ln>
                <a:solidFill>
                  <a:schemeClr val="tx1"/>
                </a:solidFill>
                <a:latin typeface="华光楷体一_CNKI" panose="02000500000000000000" charset="-122"/>
                <a:ea typeface="华光楷体一_CNKI" panose="02000500000000000000" charset="-122"/>
              </a:rPr>
              <a:t>Challenge 2</a:t>
            </a:r>
            <a:endParaRPr lang="en-US" altLang="zh-CN" sz="2800" b="1" i="1">
              <a:ln>
                <a:solidFill>
                  <a:schemeClr val="tx1"/>
                </a:solidFill>
              </a:ln>
              <a:solidFill>
                <a:schemeClr val="tx1"/>
              </a:solidFill>
              <a:latin typeface="华光楷体一_CNKI" panose="02000500000000000000" charset="-122"/>
              <a:ea typeface="华光楷体一_CNKI" panose="02000500000000000000"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What i want to share？</a:t>
            </a:r>
            <a:endParaRPr lang="zh-CN" altLang="en-US"/>
          </a:p>
        </p:txBody>
      </p:sp>
      <p:sp>
        <p:nvSpPr>
          <p:cNvPr id="3" name="内容占位符 2"/>
          <p:cNvSpPr>
            <a:spLocks noGrp="1"/>
          </p:cNvSpPr>
          <p:nvPr>
            <p:ph idx="1"/>
          </p:nvPr>
        </p:nvSpPr>
        <p:spPr/>
        <p:txBody>
          <a:bodyPr/>
          <a:p>
            <a:r>
              <a:rPr lang="en-US" altLang="zh-CN" sz="2400"/>
              <a:t>The evolution of Software-Defined Networking and the challenges it faces. </a:t>
            </a:r>
            <a:endParaRPr lang="en-US" altLang="zh-CN" sz="2400"/>
          </a:p>
          <a:p>
            <a:r>
              <a:rPr lang="en-US" altLang="zh-CN" sz="2400"/>
              <a:t>What is </a:t>
            </a:r>
            <a:r>
              <a:rPr lang="en-US" altLang="zh-CN" sz="2400">
                <a:sym typeface="+mn-ea"/>
              </a:rPr>
              <a:t>Intent-Based NetWorking?</a:t>
            </a:r>
            <a:endParaRPr lang="en-US" altLang="zh-CN" sz="2400">
              <a:sym typeface="+mn-ea"/>
            </a:endParaRPr>
          </a:p>
          <a:p>
            <a:r>
              <a:rPr lang="en-US" altLang="zh-CN" sz="2400">
                <a:sym typeface="+mn-ea"/>
              </a:rPr>
              <a:t>What is Orion?</a:t>
            </a:r>
            <a:endParaRPr lang="en-US" altLang="zh-CN" sz="2400">
              <a:sym typeface="+mn-ea"/>
            </a:endParaRPr>
          </a:p>
          <a:p>
            <a:pPr lvl="1"/>
            <a:r>
              <a:rPr lang="en-US" altLang="zh-CN" sz="2000"/>
              <a:t>The design </a:t>
            </a:r>
            <a:r>
              <a:rPr lang="en-US" altLang="zh-CN" sz="2000">
                <a:sym typeface="+mn-ea"/>
              </a:rPr>
              <a:t>principles </a:t>
            </a:r>
            <a:r>
              <a:rPr lang="en-US" altLang="zh-CN" sz="2000"/>
              <a:t> of Orion</a:t>
            </a:r>
            <a:endParaRPr lang="en-US" altLang="zh-CN" sz="2000"/>
          </a:p>
          <a:p>
            <a:pPr lvl="1"/>
            <a:r>
              <a:rPr lang="en-US" altLang="zh-CN" sz="2000"/>
              <a:t>The </a:t>
            </a:r>
            <a:r>
              <a:rPr lang="en-US" altLang="zh-CN" sz="2000">
                <a:sym typeface="+mn-ea"/>
              </a:rPr>
              <a:t>architecture of Orion</a:t>
            </a:r>
            <a:endParaRPr lang="en-US" altLang="zh-CN" sz="2000">
              <a:sym typeface="+mn-ea"/>
            </a:endParaRPr>
          </a:p>
          <a:p>
            <a:pPr lvl="1"/>
            <a:r>
              <a:rPr lang="en-US" altLang="zh-CN" sz="2000">
                <a:sym typeface="+mn-ea"/>
              </a:rPr>
              <a:t>The challenges of Orion</a:t>
            </a:r>
            <a:endParaRPr lang="en-US" altLang="zh-CN" sz="2000">
              <a:sym typeface="+mn-ea"/>
            </a:endParaRPr>
          </a:p>
          <a:p>
            <a:pPr lvl="1"/>
            <a:r>
              <a:rPr lang="en-US" altLang="zh-CN" sz="2000"/>
              <a:t>The evaluation of Orion</a:t>
            </a:r>
            <a:endParaRPr lang="en-US" altLang="zh-CN" sz="200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330" y="243840"/>
            <a:ext cx="10968990" cy="1069975"/>
          </a:xfrm>
        </p:spPr>
        <p:txBody>
          <a:bodyPr>
            <a:normAutofit fontScale="90000"/>
          </a:bodyPr>
          <a:p>
            <a:r>
              <a:rPr lang="zh-CN" altLang="en-US"/>
              <a:t>Exploit both out-of-band and in-band control plane</a:t>
            </a:r>
            <a:r>
              <a:rPr lang="en-US" altLang="zh-CN"/>
              <a:t> </a:t>
            </a:r>
            <a:r>
              <a:rPr lang="zh-CN" altLang="en-US"/>
              <a:t>connectivity</a:t>
            </a:r>
            <a:endParaRPr lang="zh-CN" altLang="en-US"/>
          </a:p>
        </p:txBody>
      </p:sp>
      <p:pic>
        <p:nvPicPr>
          <p:cNvPr id="4" name="内容占位符 3" descr="D:\Mywork\论文分享\outofbind.pngoutofbind"/>
          <p:cNvPicPr>
            <a:picLocks noChangeAspect="1"/>
          </p:cNvPicPr>
          <p:nvPr>
            <p:ph idx="1"/>
          </p:nvPr>
        </p:nvPicPr>
        <p:blipFill>
          <a:blip r:embed="rId1"/>
          <a:srcRect/>
          <a:stretch>
            <a:fillRect/>
          </a:stretch>
        </p:blipFill>
        <p:spPr>
          <a:xfrm>
            <a:off x="6289675" y="3461385"/>
            <a:ext cx="5660390" cy="3396615"/>
          </a:xfrm>
          <a:prstGeom prst="rect">
            <a:avLst/>
          </a:prstGeom>
        </p:spPr>
      </p:pic>
      <p:sp>
        <p:nvSpPr>
          <p:cNvPr id="5" name="文本框 4"/>
          <p:cNvSpPr txBox="1"/>
          <p:nvPr/>
        </p:nvSpPr>
        <p:spPr>
          <a:xfrm>
            <a:off x="1096645" y="2013585"/>
            <a:ext cx="7470140" cy="1938020"/>
          </a:xfrm>
          <a:prstGeom prst="rect">
            <a:avLst/>
          </a:prstGeom>
          <a:noFill/>
        </p:spPr>
        <p:txBody>
          <a:bodyPr wrap="none" rtlCol="0">
            <a:spAutoFit/>
          </a:bodyPr>
          <a:p>
            <a:pPr algn="l"/>
            <a:r>
              <a:rPr lang="en-US" altLang="zh-CN" sz="2000" b="1"/>
              <a:t>Out-of-Band and In-Band are separate physically or logically</a:t>
            </a:r>
            <a:endParaRPr lang="en-US" altLang="zh-CN" sz="2000" b="1"/>
          </a:p>
          <a:p>
            <a:pPr algn="l"/>
            <a:endParaRPr lang="en-US" altLang="zh-CN" sz="2000" b="1"/>
          </a:p>
          <a:p>
            <a:pPr algn="l"/>
            <a:r>
              <a:rPr lang="en-US" altLang="zh-CN" sz="2000" b="1"/>
              <a:t>Advantages of physically separate Out-of-Band:</a:t>
            </a:r>
            <a:endParaRPr lang="en-US" altLang="zh-CN" sz="2000" b="1"/>
          </a:p>
          <a:p>
            <a:pPr marL="342900" indent="-342900" algn="l">
              <a:buFont typeface="Wingdings" panose="05000000000000000000" charset="0"/>
              <a:buChar char="n"/>
            </a:pPr>
            <a:r>
              <a:rPr lang="en-US" altLang="zh-CN" sz="2000" b="1"/>
              <a:t>Avoids circular dependencies</a:t>
            </a:r>
            <a:endParaRPr lang="en-US" altLang="zh-CN" sz="2000" b="1"/>
          </a:p>
          <a:p>
            <a:pPr marL="342900" indent="-342900" algn="l">
              <a:buFont typeface="Wingdings" panose="05000000000000000000" charset="0"/>
              <a:buChar char="n"/>
            </a:pPr>
            <a:r>
              <a:rPr lang="en-US" altLang="zh-CN" sz="2000" b="1"/>
              <a:t>Simplify model</a:t>
            </a:r>
            <a:endParaRPr lang="en-US" altLang="zh-CN" sz="2000" b="1"/>
          </a:p>
          <a:p>
            <a:pPr marL="342900" indent="-342900" algn="l">
              <a:buFont typeface="Wingdings" panose="05000000000000000000" charset="0"/>
              <a:buChar char="n"/>
            </a:pPr>
            <a:r>
              <a:rPr lang="en-US" altLang="zh-CN" sz="2000" b="1"/>
              <a:t>Easy recovery from bugs and misconfiguration</a:t>
            </a:r>
            <a:endParaRPr lang="en-US" altLang="zh-CN" sz="2000" b="1"/>
          </a:p>
        </p:txBody>
      </p: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79145" y="1430655"/>
            <a:ext cx="10634345" cy="1348105"/>
          </a:xfrm>
        </p:spPr>
        <p:txBody>
          <a:bodyPr>
            <a:noAutofit/>
          </a:bodyPr>
          <a:p>
            <a:pPr algn="ctr"/>
            <a:r>
              <a:rPr lang="zh-CN" altLang="zh-CN" sz="4000">
                <a:sym typeface="+mn-ea"/>
              </a:rPr>
              <a:t>Orion: Google’s Software-Defined Networking Control Plane</a:t>
            </a:r>
            <a:endParaRPr lang="zh-CN" altLang="zh-CN" sz="4000">
              <a:sym typeface="+mn-ea"/>
            </a:endParaRPr>
          </a:p>
        </p:txBody>
      </p:sp>
      <p:sp>
        <p:nvSpPr>
          <p:cNvPr id="3" name="文本框 2"/>
          <p:cNvSpPr txBox="1"/>
          <p:nvPr/>
        </p:nvSpPr>
        <p:spPr>
          <a:xfrm>
            <a:off x="2673350" y="2967990"/>
            <a:ext cx="7847965" cy="1814830"/>
          </a:xfrm>
          <a:prstGeom prst="rect">
            <a:avLst/>
          </a:prstGeom>
          <a:noFill/>
        </p:spPr>
        <p:txBody>
          <a:bodyPr wrap="square" rtlCol="0">
            <a:spAutoFit/>
          </a:bodyPr>
          <a:p>
            <a:pPr marL="285750" indent="-285750" algn="l">
              <a:buFont typeface="Wingdings" panose="05000000000000000000" charset="0"/>
              <a:buChar char="n"/>
            </a:pPr>
            <a:r>
              <a:rPr lang="en-US" altLang="zh-CN" sz="2800">
                <a:sym typeface="+mn-ea"/>
              </a:rPr>
              <a:t>Design principles  </a:t>
            </a:r>
            <a:endParaRPr lang="en-US" altLang="zh-CN" sz="2800">
              <a:sym typeface="+mn-ea"/>
            </a:endParaRPr>
          </a:p>
          <a:p>
            <a:pPr marL="285750" indent="-285750" algn="l">
              <a:buFont typeface="Wingdings" panose="05000000000000000000" charset="0"/>
              <a:buChar char="n"/>
            </a:pPr>
            <a:r>
              <a:rPr lang="en-US" altLang="zh-CN" sz="2800">
                <a:solidFill>
                  <a:srgbClr val="FF0000"/>
                </a:solidFill>
                <a:sym typeface="+mn-ea"/>
              </a:rPr>
              <a:t>Architecture</a:t>
            </a:r>
            <a:r>
              <a:rPr lang="en-US" altLang="zh-CN" sz="2800">
                <a:sym typeface="+mn-ea"/>
              </a:rPr>
              <a:t> </a:t>
            </a:r>
            <a:endParaRPr lang="en-US" altLang="zh-CN" sz="2800">
              <a:sym typeface="+mn-ea"/>
            </a:endParaRPr>
          </a:p>
          <a:p>
            <a:pPr marL="285750" indent="-285750" algn="l">
              <a:buFont typeface="Wingdings" panose="05000000000000000000" charset="0"/>
              <a:buChar char="n"/>
            </a:pPr>
            <a:r>
              <a:rPr lang="en-US" altLang="zh-CN" sz="2800">
                <a:sym typeface="+mn-ea"/>
              </a:rPr>
              <a:t>Challenge</a:t>
            </a:r>
            <a:endParaRPr lang="en-US" altLang="zh-CN" sz="2800">
              <a:sym typeface="+mn-ea"/>
            </a:endParaRPr>
          </a:p>
          <a:p>
            <a:pPr marL="285750" indent="-285750" algn="l">
              <a:buFont typeface="Wingdings" panose="05000000000000000000" charset="0"/>
              <a:buChar char="n"/>
            </a:pPr>
            <a:r>
              <a:rPr lang="en-US" altLang="zh-CN" sz="2800">
                <a:solidFill>
                  <a:schemeClr val="tx2"/>
                </a:solidFill>
                <a:sym typeface="+mn-ea"/>
              </a:rPr>
              <a:t>Implication On Datacenter and Evaluation</a:t>
            </a:r>
            <a:endParaRPr lang="en-US" altLang="zh-CN" sz="2800">
              <a:sym typeface="+mn-ea"/>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793490" y="542925"/>
            <a:ext cx="4604385" cy="705485"/>
          </a:xfrm>
        </p:spPr>
        <p:txBody>
          <a:bodyPr>
            <a:normAutofit fontScale="90000"/>
          </a:bodyPr>
          <a:p>
            <a:r>
              <a:rPr lang="en-US" altLang="zh-CN"/>
              <a:t>Orion’ </a:t>
            </a:r>
            <a:r>
              <a:rPr lang="en-US" altLang="zh-CN">
                <a:sym typeface="+mn-ea"/>
              </a:rPr>
              <a:t>architecture</a:t>
            </a:r>
            <a:endParaRPr lang="en-US" altLang="zh-CN"/>
          </a:p>
        </p:txBody>
      </p:sp>
      <p:pic>
        <p:nvPicPr>
          <p:cNvPr id="4" name="内容占位符 3"/>
          <p:cNvPicPr>
            <a:picLocks noChangeAspect="1"/>
          </p:cNvPicPr>
          <p:nvPr>
            <p:ph idx="1"/>
          </p:nvPr>
        </p:nvPicPr>
        <p:blipFill>
          <a:blip r:embed="rId1"/>
          <a:stretch>
            <a:fillRect/>
          </a:stretch>
        </p:blipFill>
        <p:spPr>
          <a:xfrm>
            <a:off x="6146800" y="2254250"/>
            <a:ext cx="6045835" cy="3258185"/>
          </a:xfrm>
          <a:prstGeom prst="rect">
            <a:avLst/>
          </a:prstGeom>
        </p:spPr>
      </p:pic>
      <p:pic>
        <p:nvPicPr>
          <p:cNvPr id="8" name="内容占位符 6" descr="1024px-SDN-architecture-overview-transparent"/>
          <p:cNvPicPr>
            <a:picLocks noChangeAspect="1"/>
          </p:cNvPicPr>
          <p:nvPr/>
        </p:nvPicPr>
        <p:blipFill>
          <a:blip r:embed="rId2"/>
          <a:stretch>
            <a:fillRect/>
          </a:stretch>
        </p:blipFill>
        <p:spPr>
          <a:xfrm>
            <a:off x="0" y="2254250"/>
            <a:ext cx="6146800" cy="4603750"/>
          </a:xfrm>
          <a:prstGeom prst="rect">
            <a:avLst/>
          </a:prstGeom>
        </p:spPr>
      </p:pic>
      <p:sp>
        <p:nvSpPr>
          <p:cNvPr id="9" name="文本框 8"/>
          <p:cNvSpPr txBox="1"/>
          <p:nvPr/>
        </p:nvSpPr>
        <p:spPr>
          <a:xfrm>
            <a:off x="465455" y="1551940"/>
            <a:ext cx="5215890" cy="398780"/>
          </a:xfrm>
          <a:prstGeom prst="rect">
            <a:avLst/>
          </a:prstGeom>
          <a:noFill/>
        </p:spPr>
        <p:txBody>
          <a:bodyPr wrap="none" rtlCol="0">
            <a:spAutoFit/>
          </a:bodyPr>
          <a:p>
            <a:r>
              <a:rPr lang="en-US" altLang="zh-CN" sz="2000" b="1"/>
              <a:t>ONF software define network architecture</a:t>
            </a:r>
            <a:endParaRPr lang="en-US" altLang="zh-CN" sz="2000" b="1"/>
          </a:p>
        </p:txBody>
      </p:sp>
      <p:sp>
        <p:nvSpPr>
          <p:cNvPr id="10" name="文本框 9"/>
          <p:cNvSpPr txBox="1"/>
          <p:nvPr/>
        </p:nvSpPr>
        <p:spPr>
          <a:xfrm>
            <a:off x="8740140" y="1551940"/>
            <a:ext cx="859790" cy="398780"/>
          </a:xfrm>
          <a:prstGeom prst="rect">
            <a:avLst/>
          </a:prstGeom>
          <a:noFill/>
        </p:spPr>
        <p:txBody>
          <a:bodyPr wrap="none" rtlCol="0">
            <a:spAutoFit/>
          </a:bodyPr>
          <a:p>
            <a:r>
              <a:rPr lang="en-US" altLang="zh-CN" sz="2000" b="1"/>
              <a:t>Orion</a:t>
            </a:r>
            <a:endParaRPr lang="en-US" altLang="zh-CN" sz="2000" b="1"/>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en-US" altLang="zh-CN"/>
              <a:t>Network Infomation Base</a:t>
            </a:r>
            <a:endParaRPr lang="en-US" altLang="zh-CN"/>
          </a:p>
        </p:txBody>
      </p:sp>
      <p:pic>
        <p:nvPicPr>
          <p:cNvPr id="4" name="内容占位符 3"/>
          <p:cNvPicPr>
            <a:picLocks noChangeAspect="1"/>
          </p:cNvPicPr>
          <p:nvPr>
            <p:ph idx="1"/>
          </p:nvPr>
        </p:nvPicPr>
        <p:blipFill>
          <a:blip r:embed="rId1"/>
          <a:stretch>
            <a:fillRect/>
          </a:stretch>
        </p:blipFill>
        <p:spPr>
          <a:xfrm>
            <a:off x="608330" y="2331085"/>
            <a:ext cx="5391150" cy="2905125"/>
          </a:xfrm>
          <a:prstGeom prst="rect">
            <a:avLst/>
          </a:prstGeom>
        </p:spPr>
      </p:pic>
      <p:sp>
        <p:nvSpPr>
          <p:cNvPr id="5" name="文本框 4"/>
          <p:cNvSpPr txBox="1"/>
          <p:nvPr/>
        </p:nvSpPr>
        <p:spPr>
          <a:xfrm>
            <a:off x="6206490" y="1731010"/>
            <a:ext cx="5620385" cy="4799965"/>
          </a:xfrm>
          <a:prstGeom prst="rect">
            <a:avLst/>
          </a:prstGeom>
          <a:noFill/>
        </p:spPr>
        <p:txBody>
          <a:bodyPr wrap="square" rtlCol="0">
            <a:spAutoFit/>
          </a:bodyPr>
          <a:p>
            <a:pPr algn="l"/>
            <a:r>
              <a:rPr lang="en-US" altLang="zh-CN" b="1"/>
              <a:t>The NIB is the intent store for all Orion applications</a:t>
            </a:r>
            <a:endParaRPr lang="en-US" altLang="zh-CN"/>
          </a:p>
          <a:p>
            <a:pPr algn="l"/>
            <a:endParaRPr lang="en-US" altLang="zh-CN"/>
          </a:p>
          <a:p>
            <a:pPr algn="l"/>
            <a:r>
              <a:rPr lang="en-US" altLang="zh-CN"/>
              <a:t>It is implemented as a centralized, in-memory datastore with replicas that reconstruct the state from ground-truth on failure</a:t>
            </a:r>
            <a:endParaRPr lang="en-US" altLang="zh-CN"/>
          </a:p>
          <a:p>
            <a:pPr algn="l"/>
            <a:endParaRPr lang="en-US" altLang="zh-CN"/>
          </a:p>
          <a:p>
            <a:pPr algn="l"/>
            <a:r>
              <a:rPr lang="en-US" altLang="zh-CN"/>
              <a:t>R</a:t>
            </a:r>
            <a:r>
              <a:rPr lang="zh-CN" altLang="en-US"/>
              <a:t>equirements</a:t>
            </a:r>
            <a:r>
              <a:rPr lang="en-US" altLang="zh-CN"/>
              <a:t>:</a:t>
            </a:r>
            <a:endParaRPr lang="zh-CN" altLang="en-US"/>
          </a:p>
          <a:p>
            <a:pPr marL="285750" indent="-285750" algn="l">
              <a:buFont typeface="Arial" panose="020B0604020202020204" pitchFamily="34" charset="0"/>
              <a:buChar char="•"/>
            </a:pPr>
            <a:r>
              <a:rPr lang="zh-CN" altLang="en-US"/>
              <a:t>Low External Dependency</a:t>
            </a:r>
            <a:endParaRPr lang="zh-CN" altLang="en-US"/>
          </a:p>
          <a:p>
            <a:pPr marL="285750" indent="-285750" algn="l">
              <a:buFont typeface="Arial" panose="020B0604020202020204" pitchFamily="34" charset="0"/>
              <a:buChar char="•"/>
            </a:pPr>
            <a:r>
              <a:rPr lang="zh-CN" altLang="en-US"/>
              <a:t>Sequential Consistency of Event Ordering</a:t>
            </a:r>
            <a:endParaRPr lang="zh-CN" altLang="en-US"/>
          </a:p>
          <a:p>
            <a:pPr indent="0" algn="l">
              <a:buFont typeface="Arial" panose="020B0604020202020204" pitchFamily="34" charset="0"/>
              <a:buNone/>
            </a:pPr>
            <a:endParaRPr lang="zh-CN" altLang="en-US"/>
          </a:p>
          <a:p>
            <a:pPr indent="0" algn="l">
              <a:buFont typeface="Arial" panose="020B0604020202020204" pitchFamily="34" charset="0"/>
              <a:buNone/>
            </a:pPr>
            <a:r>
              <a:rPr lang="en-US" altLang="zh-CN"/>
              <a:t>consists of a set of entity</a:t>
            </a:r>
            <a:endParaRPr lang="zh-CN" altLang="en-US"/>
          </a:p>
          <a:p>
            <a:pPr indent="0" algn="l">
              <a:buFont typeface="Arial" panose="020B0604020202020204" pitchFamily="34" charset="0"/>
              <a:buNone/>
            </a:pPr>
            <a:endParaRPr lang="zh-CN" altLang="en-US"/>
          </a:p>
          <a:p>
            <a:pPr indent="0" algn="l">
              <a:buFont typeface="Arial" panose="020B0604020202020204" pitchFamily="34" charset="0"/>
              <a:buNone/>
            </a:pPr>
            <a:r>
              <a:rPr lang="en-US" altLang="zh-CN"/>
              <a:t>type of entity:</a:t>
            </a:r>
            <a:endParaRPr lang="en-US" altLang="zh-CN"/>
          </a:p>
          <a:p>
            <a:pPr marL="285750" indent="-285750" algn="l">
              <a:buFont typeface="Arial" panose="020B0604020202020204" pitchFamily="34" charset="0"/>
              <a:buChar char="•"/>
            </a:pPr>
            <a:r>
              <a:rPr lang="en-US" altLang="zh-CN"/>
              <a:t>Configured network topology</a:t>
            </a:r>
            <a:endParaRPr lang="en-US" altLang="zh-CN"/>
          </a:p>
          <a:p>
            <a:pPr marL="285750" indent="-285750" algn="l">
              <a:buFont typeface="Arial" panose="020B0604020202020204" pitchFamily="34" charset="0"/>
              <a:buChar char="•"/>
            </a:pPr>
            <a:r>
              <a:rPr lang="en-US" altLang="zh-CN"/>
              <a:t>Network run-time state</a:t>
            </a:r>
            <a:endParaRPr lang="en-US" altLang="zh-CN"/>
          </a:p>
          <a:p>
            <a:pPr marL="285750" indent="-285750" algn="l">
              <a:buFont typeface="Arial" panose="020B0604020202020204" pitchFamily="34" charset="0"/>
              <a:buChar char="•"/>
            </a:pPr>
            <a:r>
              <a:rPr lang="en-US" altLang="zh-CN"/>
              <a:t>Orion App Configuration</a:t>
            </a:r>
            <a:endParaRPr lang="en-US" altLang="zh-CN"/>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en-US" altLang="zh-CN"/>
              <a:t>Config Manager</a:t>
            </a:r>
            <a:endParaRPr lang="en-US" altLang="zh-CN"/>
          </a:p>
        </p:txBody>
      </p:sp>
      <p:pic>
        <p:nvPicPr>
          <p:cNvPr id="4" name="内容占位符 3"/>
          <p:cNvPicPr>
            <a:picLocks noChangeAspect="1"/>
          </p:cNvPicPr>
          <p:nvPr>
            <p:ph idx="1"/>
          </p:nvPr>
        </p:nvPicPr>
        <p:blipFill>
          <a:blip r:embed="rId1"/>
          <a:stretch>
            <a:fillRect/>
          </a:stretch>
        </p:blipFill>
        <p:spPr>
          <a:xfrm>
            <a:off x="608330" y="2331085"/>
            <a:ext cx="5391150" cy="2905125"/>
          </a:xfrm>
          <a:prstGeom prst="rect">
            <a:avLst/>
          </a:prstGeom>
        </p:spPr>
      </p:pic>
      <p:sp>
        <p:nvSpPr>
          <p:cNvPr id="5" name="文本框 4"/>
          <p:cNvSpPr txBox="1"/>
          <p:nvPr/>
        </p:nvSpPr>
        <p:spPr>
          <a:xfrm>
            <a:off x="6325870" y="2630170"/>
            <a:ext cx="5490210" cy="2306955"/>
          </a:xfrm>
          <a:prstGeom prst="rect">
            <a:avLst/>
          </a:prstGeom>
          <a:noFill/>
        </p:spPr>
        <p:txBody>
          <a:bodyPr wrap="square" rtlCol="0">
            <a:spAutoFit/>
          </a:bodyPr>
          <a:p>
            <a:pPr algn="l"/>
            <a:r>
              <a:rPr lang="en-US" altLang="zh-CN"/>
              <a:t>provides an external management API to configure all components in an Orion domain</a:t>
            </a:r>
            <a:endParaRPr lang="en-US" altLang="zh-CN"/>
          </a:p>
          <a:p>
            <a:pPr algn="l"/>
            <a:endParaRPr lang="en-US" altLang="zh-CN"/>
          </a:p>
          <a:p>
            <a:pPr algn="l"/>
            <a:r>
              <a:t>The semantics of pushing config need to be atomic</a:t>
            </a:r>
            <a:r>
              <a:rPr lang="en-US"/>
              <a:t>:</a:t>
            </a:r>
            <a:endParaRPr lang="en-US"/>
          </a:p>
          <a:p>
            <a:pPr marL="285750" indent="-285750" algn="l">
              <a:buFont typeface="Wingdings" panose="05000000000000000000" charset="0"/>
              <a:buChar char="p"/>
            </a:pPr>
            <a:r>
              <a:t>The config is first staged in shadow NIB tables</a:t>
            </a:r>
          </a:p>
          <a:p>
            <a:pPr marL="285750" indent="-285750" algn="l">
              <a:buFont typeface="Wingdings" panose="05000000000000000000" charset="0"/>
              <a:buChar char="p"/>
            </a:pPr>
            <a:r>
              <a:rPr lang="en-US"/>
              <a:t>A</a:t>
            </a:r>
            <a:r>
              <a:t>nd</a:t>
            </a:r>
            <a:r>
              <a:rPr lang="en-US"/>
              <a:t> </a:t>
            </a:r>
            <a:r>
              <a:t>each app verifies its config. Upon success, we commit the</a:t>
            </a:r>
            <a:r>
              <a:rPr lang="en-US"/>
              <a:t> </a:t>
            </a:r>
            <a:r>
              <a:t>shadow tables to live tables atomically</a:t>
            </a:r>
            <a:endParaRPr lang="en-US" altLang="zh-CN"/>
          </a:p>
        </p:txBody>
      </p:sp>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330" y="608330"/>
            <a:ext cx="10968990" cy="1252220"/>
          </a:xfrm>
        </p:spPr>
        <p:txBody>
          <a:bodyPr>
            <a:normAutofit/>
          </a:bodyPr>
          <a:p>
            <a:pPr algn="ctr"/>
            <a:r>
              <a:rPr lang="en-US" altLang="zh-CN">
                <a:sym typeface="+mn-ea"/>
              </a:rPr>
              <a:t>Topology Manager</a:t>
            </a:r>
            <a:r>
              <a:rPr lang="zh-CN" altLang="en-US"/>
              <a:t>、</a:t>
            </a:r>
            <a:r>
              <a:rPr lang="en-US" altLang="zh-CN"/>
              <a:t>Flow Manager</a:t>
            </a:r>
            <a:r>
              <a:rPr lang="zh-CN" altLang="en-US"/>
              <a:t>、</a:t>
            </a:r>
            <a:r>
              <a:rPr lang="en-US" altLang="zh-CN">
                <a:sym typeface="+mn-ea"/>
              </a:rPr>
              <a:t>Openflow FrontEnd and Packet-I/O</a:t>
            </a:r>
            <a:endParaRPr lang="zh-CN" altLang="en-US">
              <a:sym typeface="+mn-ea"/>
            </a:endParaRPr>
          </a:p>
        </p:txBody>
      </p:sp>
      <p:pic>
        <p:nvPicPr>
          <p:cNvPr id="4" name="内容占位符 3"/>
          <p:cNvPicPr>
            <a:picLocks noChangeAspect="1"/>
          </p:cNvPicPr>
          <p:nvPr>
            <p:ph idx="1"/>
          </p:nvPr>
        </p:nvPicPr>
        <p:blipFill>
          <a:blip r:embed="rId1"/>
          <a:stretch>
            <a:fillRect/>
          </a:stretch>
        </p:blipFill>
        <p:spPr>
          <a:xfrm>
            <a:off x="608330" y="2459990"/>
            <a:ext cx="5391150" cy="2905125"/>
          </a:xfrm>
          <a:prstGeom prst="rect">
            <a:avLst/>
          </a:prstGeom>
        </p:spPr>
      </p:pic>
      <p:sp>
        <p:nvSpPr>
          <p:cNvPr id="5" name="文本框 4"/>
          <p:cNvSpPr txBox="1"/>
          <p:nvPr/>
        </p:nvSpPr>
        <p:spPr>
          <a:xfrm>
            <a:off x="6369050" y="2159635"/>
            <a:ext cx="5490210" cy="3969385"/>
          </a:xfrm>
          <a:prstGeom prst="rect">
            <a:avLst/>
          </a:prstGeom>
          <a:noFill/>
        </p:spPr>
        <p:txBody>
          <a:bodyPr wrap="square" rtlCol="0">
            <a:spAutoFit/>
          </a:bodyPr>
          <a:p>
            <a:pPr algn="l"/>
            <a:r>
              <a:rPr lang="en-US" altLang="zh-CN" b="1">
                <a:sym typeface="+mn-ea"/>
              </a:rPr>
              <a:t>Topology Manager</a:t>
            </a:r>
            <a:r>
              <a:rPr lang="zh-CN" altLang="en-US">
                <a:sym typeface="+mn-ea"/>
              </a:rPr>
              <a:t>：</a:t>
            </a:r>
            <a:r>
              <a:rPr lang="en-US" altLang="zh-CN">
                <a:sym typeface="+mn-ea"/>
              </a:rPr>
              <a:t>sets and reports the runtime state of network dataplane topology (node, port, link, interface, etc.) It learns the intended topology from its config in the NIB</a:t>
            </a:r>
            <a:endParaRPr lang="en-US" altLang="zh-CN" b="1">
              <a:sym typeface="+mn-ea"/>
            </a:endParaRPr>
          </a:p>
          <a:p>
            <a:pPr algn="l"/>
            <a:endParaRPr lang="en-US" altLang="zh-CN" b="1">
              <a:sym typeface="+mn-ea"/>
            </a:endParaRPr>
          </a:p>
          <a:p>
            <a:pPr algn="l"/>
            <a:r>
              <a:rPr lang="en-US" altLang="zh-CN" b="1">
                <a:sym typeface="+mn-ea"/>
              </a:rPr>
              <a:t>Flow Manager</a:t>
            </a:r>
            <a:r>
              <a:rPr lang="zh-CN" altLang="en-US">
                <a:sym typeface="+mn-ea"/>
              </a:rPr>
              <a:t>：</a:t>
            </a:r>
            <a:r>
              <a:rPr lang="en-US" altLang="zh-CN"/>
              <a:t>performs flow state reconciliation, ensuring forwarding state in switches matches intended state computed by Orion apps and reflected in the NIB</a:t>
            </a:r>
            <a:endParaRPr lang="en-US" altLang="zh-CN"/>
          </a:p>
          <a:p>
            <a:pPr algn="l"/>
            <a:endParaRPr lang="en-US" altLang="zh-CN"/>
          </a:p>
          <a:p>
            <a:pPr algn="l"/>
            <a:r>
              <a:rPr lang="en-US" altLang="zh-CN" b="1"/>
              <a:t>OFE</a:t>
            </a:r>
            <a:r>
              <a:rPr lang="zh-CN" altLang="en-US"/>
              <a:t>：multiplexes connections</a:t>
            </a:r>
            <a:r>
              <a:rPr lang="en-US" altLang="zh-CN"/>
              <a:t> </a:t>
            </a:r>
            <a:r>
              <a:rPr lang="zh-CN" altLang="en-US"/>
              <a:t>to each switch in an Orion domain.</a:t>
            </a:r>
            <a:endParaRPr lang="zh-CN" altLang="en-US"/>
          </a:p>
          <a:p>
            <a:pPr algn="l"/>
            <a:endParaRPr lang="zh-CN" altLang="en-US"/>
          </a:p>
          <a:p>
            <a:pPr algn="l"/>
            <a:r>
              <a:rPr lang="en-US" altLang="zh-CN" b="1"/>
              <a:t>Packet-I/O</a:t>
            </a:r>
            <a:r>
              <a:rPr lang="zh-CN" altLang="en-US"/>
              <a:t>：</a:t>
            </a:r>
            <a:r>
              <a:rPr lang="en-US" altLang="zh-CN">
                <a:sym typeface="+mn-ea"/>
              </a:rPr>
              <a:t>Orion App to DataPlane through train</a:t>
            </a:r>
            <a:endParaRPr lang="zh-CN" altLang="en-US"/>
          </a:p>
        </p:txBody>
      </p:sp>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431290" y="565785"/>
            <a:ext cx="9330055" cy="1241425"/>
          </a:xfrm>
        </p:spPr>
        <p:txBody>
          <a:bodyPr>
            <a:normAutofit/>
          </a:bodyPr>
          <a:p>
            <a:pPr algn="ctr"/>
            <a:r>
              <a:rPr lang="en-US" altLang="zh-CN"/>
              <a:t>Orion Application Framework</a:t>
            </a:r>
            <a:endParaRPr lang="en-US" altLang="zh-CN"/>
          </a:p>
        </p:txBody>
      </p:sp>
      <p:pic>
        <p:nvPicPr>
          <p:cNvPr id="4" name="内容占位符 3"/>
          <p:cNvPicPr>
            <a:picLocks noChangeAspect="1"/>
          </p:cNvPicPr>
          <p:nvPr>
            <p:ph idx="1"/>
          </p:nvPr>
        </p:nvPicPr>
        <p:blipFill>
          <a:blip r:embed="rId1"/>
          <a:stretch>
            <a:fillRect/>
          </a:stretch>
        </p:blipFill>
        <p:spPr>
          <a:xfrm>
            <a:off x="607695" y="2330450"/>
            <a:ext cx="5391150" cy="2905125"/>
          </a:xfrm>
          <a:prstGeom prst="rect">
            <a:avLst/>
          </a:prstGeom>
        </p:spPr>
      </p:pic>
      <p:sp>
        <p:nvSpPr>
          <p:cNvPr id="5" name="文本框 4"/>
          <p:cNvSpPr txBox="1"/>
          <p:nvPr/>
        </p:nvSpPr>
        <p:spPr>
          <a:xfrm>
            <a:off x="6327140" y="2214245"/>
            <a:ext cx="5490210" cy="3138170"/>
          </a:xfrm>
          <a:prstGeom prst="rect">
            <a:avLst/>
          </a:prstGeom>
          <a:noFill/>
        </p:spPr>
        <p:txBody>
          <a:bodyPr wrap="square" rtlCol="0">
            <a:spAutoFit/>
          </a:bodyPr>
          <a:p>
            <a:pPr algn="l"/>
            <a:r>
              <a:rPr lang="en-US" altLang="zh-CN"/>
              <a:t>High Availability y is a fundamental feature for</a:t>
            </a:r>
            <a:endParaRPr lang="en-US" altLang="zh-CN"/>
          </a:p>
          <a:p>
            <a:pPr algn="l"/>
            <a:r>
              <a:rPr lang="en-US" altLang="zh-CN"/>
              <a:t>networks and thereby SDN controllers. </a:t>
            </a:r>
            <a:endParaRPr lang="en-US" altLang="zh-CN"/>
          </a:p>
          <a:p>
            <a:pPr algn="l"/>
            <a:endParaRPr lang="en-US" altLang="zh-CN"/>
          </a:p>
          <a:p>
            <a:pPr algn="l"/>
            <a:r>
              <a:rPr lang="en-US" altLang="zh-CN"/>
              <a:t>Capability Readiness Protocol. One of the challenges we faced previously was an orderly resumption of operation after controller failover.</a:t>
            </a:r>
            <a:endParaRPr lang="en-US" altLang="zh-CN"/>
          </a:p>
          <a:p>
            <a:pPr algn="l"/>
            <a:endParaRPr lang="en-US" altLang="zh-CN"/>
          </a:p>
          <a:p>
            <a:pPr algn="l"/>
            <a:r>
              <a:rPr lang="en-US" altLang="zh-CN"/>
              <a:t>With this protocol, applications have a uniform way of specifying which data they require to resume operation, and which data they provide for other applications.</a:t>
            </a:r>
            <a:endParaRPr lang="en-US" altLang="zh-CN"/>
          </a:p>
        </p:txBody>
      </p:sp>
    </p:spTree>
    <p:custDataLst>
      <p:tags r:id="rId2"/>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00115" y="608330"/>
            <a:ext cx="5577205" cy="705485"/>
          </a:xfrm>
        </p:spPr>
        <p:txBody>
          <a:bodyPr/>
          <a:p>
            <a:pPr algn="ctr"/>
            <a:r>
              <a:rPr lang="en-US" altLang="zh-CN"/>
              <a:t>Routing Engine</a:t>
            </a:r>
            <a:endParaRPr lang="en-US" altLang="zh-CN"/>
          </a:p>
        </p:txBody>
      </p:sp>
      <p:pic>
        <p:nvPicPr>
          <p:cNvPr id="4" name="内容占位符 3"/>
          <p:cNvPicPr>
            <a:picLocks noChangeAspect="1"/>
          </p:cNvPicPr>
          <p:nvPr>
            <p:ph idx="1"/>
          </p:nvPr>
        </p:nvPicPr>
        <p:blipFill>
          <a:blip r:embed="rId1"/>
          <a:stretch>
            <a:fillRect/>
          </a:stretch>
        </p:blipFill>
        <p:spPr>
          <a:xfrm>
            <a:off x="608965" y="737235"/>
            <a:ext cx="5391150" cy="2905125"/>
          </a:xfrm>
          <a:prstGeom prst="rect">
            <a:avLst/>
          </a:prstGeom>
        </p:spPr>
      </p:pic>
      <p:sp>
        <p:nvSpPr>
          <p:cNvPr id="5" name="文本框 4"/>
          <p:cNvSpPr txBox="1"/>
          <p:nvPr/>
        </p:nvSpPr>
        <p:spPr>
          <a:xfrm>
            <a:off x="6196965" y="1431290"/>
            <a:ext cx="5490210" cy="2306955"/>
          </a:xfrm>
          <a:prstGeom prst="rect">
            <a:avLst/>
          </a:prstGeom>
          <a:noFill/>
        </p:spPr>
        <p:txBody>
          <a:bodyPr wrap="square" rtlCol="0">
            <a:spAutoFit/>
          </a:bodyPr>
          <a:p>
            <a:pPr algn="l"/>
            <a:r>
              <a:rPr lang="en-US" altLang="zh-CN"/>
              <a:t>models a configured collection of switches within an Orion domain as an abstract routing node called a supernode</a:t>
            </a:r>
            <a:endParaRPr lang="en-US" altLang="zh-CN"/>
          </a:p>
          <a:p>
            <a:pPr algn="l"/>
            <a:endParaRPr lang="en-US" altLang="zh-CN"/>
          </a:p>
          <a:p>
            <a:pPr algn="l"/>
            <a:r>
              <a:rPr lang="en-US" altLang="zh-CN" b="1"/>
              <a:t>A key highlight</a:t>
            </a:r>
            <a:r>
              <a:rPr lang="en-US" altLang="zh-CN"/>
              <a:t> of Orion Routing Engine is the ability to do loss-free sequencing from the currently programmed pathing solution to a new pathing solution.</a:t>
            </a:r>
            <a:endParaRPr lang="en-US" altLang="zh-CN"/>
          </a:p>
        </p:txBody>
      </p:sp>
      <p:pic>
        <p:nvPicPr>
          <p:cNvPr id="3" name="图片 2"/>
          <p:cNvPicPr>
            <a:picLocks noChangeAspect="1"/>
          </p:cNvPicPr>
          <p:nvPr/>
        </p:nvPicPr>
        <p:blipFill>
          <a:blip r:embed="rId2"/>
          <a:stretch>
            <a:fillRect/>
          </a:stretch>
        </p:blipFill>
        <p:spPr>
          <a:xfrm>
            <a:off x="1051560" y="3738245"/>
            <a:ext cx="10089515" cy="2879725"/>
          </a:xfrm>
          <a:prstGeom prst="rect">
            <a:avLst/>
          </a:prstGeom>
        </p:spPr>
      </p:pic>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79145" y="1430655"/>
            <a:ext cx="10634345" cy="1348105"/>
          </a:xfrm>
        </p:spPr>
        <p:txBody>
          <a:bodyPr>
            <a:noAutofit/>
          </a:bodyPr>
          <a:p>
            <a:pPr algn="ctr"/>
            <a:r>
              <a:rPr lang="zh-CN" altLang="zh-CN" sz="4000">
                <a:sym typeface="+mn-ea"/>
              </a:rPr>
              <a:t>Orion: Google’s Software-Defined Networking Control Plane</a:t>
            </a:r>
            <a:endParaRPr lang="zh-CN" altLang="zh-CN" sz="4000">
              <a:sym typeface="+mn-ea"/>
            </a:endParaRPr>
          </a:p>
        </p:txBody>
      </p:sp>
      <p:sp>
        <p:nvSpPr>
          <p:cNvPr id="3" name="文本框 2"/>
          <p:cNvSpPr txBox="1"/>
          <p:nvPr/>
        </p:nvSpPr>
        <p:spPr>
          <a:xfrm>
            <a:off x="2673350" y="2967990"/>
            <a:ext cx="7847965" cy="1814830"/>
          </a:xfrm>
          <a:prstGeom prst="rect">
            <a:avLst/>
          </a:prstGeom>
          <a:noFill/>
        </p:spPr>
        <p:txBody>
          <a:bodyPr wrap="square" rtlCol="0">
            <a:spAutoFit/>
          </a:bodyPr>
          <a:p>
            <a:pPr marL="285750" indent="-285750" algn="l">
              <a:buFont typeface="Wingdings" panose="05000000000000000000" charset="0"/>
              <a:buChar char="n"/>
            </a:pPr>
            <a:r>
              <a:rPr lang="en-US" altLang="zh-CN" sz="2800">
                <a:sym typeface="+mn-ea"/>
              </a:rPr>
              <a:t>Design principles  </a:t>
            </a:r>
            <a:endParaRPr lang="en-US" altLang="zh-CN" sz="2800">
              <a:sym typeface="+mn-ea"/>
            </a:endParaRPr>
          </a:p>
          <a:p>
            <a:pPr marL="285750" indent="-285750" algn="l">
              <a:buFont typeface="Wingdings" panose="05000000000000000000" charset="0"/>
              <a:buChar char="n"/>
            </a:pPr>
            <a:r>
              <a:rPr lang="en-US" altLang="zh-CN" sz="2800">
                <a:solidFill>
                  <a:schemeClr val="tx2"/>
                </a:solidFill>
                <a:sym typeface="+mn-ea"/>
              </a:rPr>
              <a:t>Architecture </a:t>
            </a:r>
            <a:endParaRPr lang="en-US" altLang="zh-CN" sz="2800">
              <a:solidFill>
                <a:schemeClr val="tx2"/>
              </a:solidFill>
              <a:sym typeface="+mn-ea"/>
            </a:endParaRPr>
          </a:p>
          <a:p>
            <a:pPr marL="285750" indent="-285750" algn="l">
              <a:buFont typeface="Wingdings" panose="05000000000000000000" charset="0"/>
              <a:buChar char="n"/>
            </a:pPr>
            <a:r>
              <a:rPr lang="en-US" altLang="zh-CN" sz="2800">
                <a:solidFill>
                  <a:srgbClr val="FF0000"/>
                </a:solidFill>
                <a:sym typeface="+mn-ea"/>
              </a:rPr>
              <a:t>Challenge</a:t>
            </a:r>
            <a:endParaRPr lang="en-US" altLang="zh-CN" sz="2800">
              <a:solidFill>
                <a:srgbClr val="FF0000"/>
              </a:solidFill>
              <a:sym typeface="+mn-ea"/>
            </a:endParaRPr>
          </a:p>
          <a:p>
            <a:pPr marL="285750" indent="-285750" algn="l">
              <a:buFont typeface="Wingdings" panose="05000000000000000000" charset="0"/>
              <a:buChar char="n"/>
            </a:pPr>
            <a:r>
              <a:rPr lang="en-US" altLang="zh-CN" sz="2800">
                <a:solidFill>
                  <a:schemeClr val="tx2"/>
                </a:solidFill>
                <a:sym typeface="+mn-ea"/>
              </a:rPr>
              <a:t>Implication On Datacenter and Evaluation</a:t>
            </a:r>
            <a:endParaRPr lang="en-US" altLang="zh-CN" sz="2800">
              <a:solidFill>
                <a:schemeClr val="tx2"/>
              </a:solidFill>
              <a:sym typeface="+mn-ea"/>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Challenge faced in Orion </a:t>
            </a:r>
            <a:endParaRPr lang="en-US" altLang="zh-CN"/>
          </a:p>
        </p:txBody>
      </p:sp>
      <p:sp>
        <p:nvSpPr>
          <p:cNvPr id="3" name="内容占位符 2"/>
          <p:cNvSpPr>
            <a:spLocks noGrp="1"/>
          </p:cNvSpPr>
          <p:nvPr>
            <p:ph idx="1"/>
          </p:nvPr>
        </p:nvSpPr>
        <p:spPr>
          <a:xfrm>
            <a:off x="608330" y="1490345"/>
            <a:ext cx="10968990" cy="3537585"/>
          </a:xfrm>
        </p:spPr>
        <p:txBody>
          <a:bodyPr/>
          <a:p>
            <a:r>
              <a:rPr lang="zh-CN" altLang="en-US"/>
              <a:t>Logically centralized control require fundamentally</a:t>
            </a:r>
            <a:r>
              <a:rPr lang="en-US" altLang="zh-CN"/>
              <a:t> </a:t>
            </a:r>
            <a:r>
              <a:rPr lang="zh-CN" altLang="en-US"/>
              <a:t>high performance</a:t>
            </a:r>
            <a:endParaRPr lang="zh-CN" altLang="en-US"/>
          </a:p>
          <a:p>
            <a:pPr lvl="1"/>
            <a:r>
              <a:rPr lang="en-US" altLang="zh-CN"/>
              <a:t>eg. U</a:t>
            </a:r>
            <a:r>
              <a:rPr lang="zh-CN" altLang="en-US"/>
              <a:t>pdates, in-memory representation</a:t>
            </a:r>
            <a:r>
              <a:rPr lang="en-US" altLang="zh-CN"/>
              <a:t> </a:t>
            </a:r>
            <a:r>
              <a:rPr lang="zh-CN" altLang="en-US"/>
              <a:t>of state, and appropriate consistency levels among loosely</a:t>
            </a:r>
            <a:r>
              <a:rPr lang="en-US" altLang="zh-CN"/>
              <a:t>-</a:t>
            </a:r>
            <a:r>
              <a:rPr lang="zh-CN" altLang="en-US"/>
              <a:t>coordinating micro-service SDN applications</a:t>
            </a:r>
            <a:endParaRPr lang="zh-CN" altLang="en-US"/>
          </a:p>
          <a:p>
            <a:r>
              <a:t>The separation of control and hardware elements expands the set of faults</a:t>
            </a:r>
          </a:p>
          <a:p>
            <a:r>
              <a:t>The tradeoff between centralization and fault isolation</a:t>
            </a:r>
          </a:p>
          <a:p>
            <a:pPr lvl="1"/>
            <a:r>
              <a:rPr lang="en-US"/>
              <a:t>centralization is simpler to reason about</a:t>
            </a:r>
            <a:r>
              <a:rPr lang="zh-CN" altLang="en-US"/>
              <a:t>，implement，</a:t>
            </a:r>
            <a:r>
              <a:rPr lang="en-US" altLang="zh-CN"/>
              <a:t> and optimize, but has larger failure domain</a:t>
            </a:r>
            <a:endParaRPr lang="en-US" altLang="zh-CN"/>
          </a:p>
          <a:p>
            <a:pPr lvl="0"/>
            <a:r>
              <a:rPr lang="en-US" altLang="zh-CN"/>
              <a:t>Existing routing protocels are poor match to Orion’ SDN semantics</a:t>
            </a:r>
            <a:endParaRPr lang="en-US" altLang="zh-CN"/>
          </a:p>
        </p:txBody>
      </p:sp>
      <p:sp>
        <p:nvSpPr>
          <p:cNvPr id="4" name="文本框 3"/>
          <p:cNvSpPr txBox="1"/>
          <p:nvPr/>
        </p:nvSpPr>
        <p:spPr>
          <a:xfrm>
            <a:off x="608330" y="5292725"/>
            <a:ext cx="10969625" cy="829945"/>
          </a:xfrm>
          <a:prstGeom prst="rect">
            <a:avLst/>
          </a:prstGeom>
          <a:noFill/>
        </p:spPr>
        <p:txBody>
          <a:bodyPr wrap="square" rtlCol="0">
            <a:spAutoFit/>
          </a:bodyPr>
          <a:p>
            <a:pPr marL="342900" indent="-342900" algn="l">
              <a:buFont typeface="Wingdings" panose="05000000000000000000" charset="0"/>
              <a:buChar char="n"/>
            </a:pPr>
            <a:r>
              <a:rPr lang="en-US" altLang="zh-CN" sz="2400" b="1"/>
              <a:t>Some fundamental to SDN </a:t>
            </a:r>
            <a:endParaRPr lang="en-US" altLang="zh-CN" sz="2400" b="1"/>
          </a:p>
          <a:p>
            <a:pPr marL="342900" indent="-342900" algn="l">
              <a:buFont typeface="Wingdings" panose="05000000000000000000" charset="0"/>
              <a:buChar char="n"/>
            </a:pPr>
            <a:r>
              <a:rPr lang="en-US" altLang="zh-CN" sz="2400" b="1"/>
              <a:t>Some resulting from our own design choices</a:t>
            </a:r>
            <a:endParaRPr lang="en-US" altLang="zh-CN" sz="2400" b="1"/>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381125" y="1405255"/>
            <a:ext cx="9429115" cy="2426970"/>
          </a:xfrm>
        </p:spPr>
        <p:txBody>
          <a:bodyPr>
            <a:normAutofit/>
          </a:bodyPr>
          <a:p>
            <a:pPr algn="ctr"/>
            <a:r>
              <a:rPr lang="en-US" altLang="zh-CN">
                <a:sym typeface="+mn-ea"/>
              </a:rPr>
              <a:t>The Evolution of Software-Defined Networking</a:t>
            </a:r>
            <a:endParaRPr lang="zh-CN" altLang="en-US"/>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79145" y="1430655"/>
            <a:ext cx="10634345" cy="1348105"/>
          </a:xfrm>
        </p:spPr>
        <p:txBody>
          <a:bodyPr>
            <a:noAutofit/>
          </a:bodyPr>
          <a:p>
            <a:pPr algn="ctr"/>
            <a:r>
              <a:rPr lang="zh-CN" altLang="zh-CN" sz="4000">
                <a:sym typeface="+mn-ea"/>
              </a:rPr>
              <a:t>Orion: Google’s Software-Defined Networking Control Plane</a:t>
            </a:r>
            <a:endParaRPr lang="zh-CN" altLang="zh-CN" sz="4000">
              <a:sym typeface="+mn-ea"/>
            </a:endParaRPr>
          </a:p>
        </p:txBody>
      </p:sp>
      <p:sp>
        <p:nvSpPr>
          <p:cNvPr id="3" name="文本框 2"/>
          <p:cNvSpPr txBox="1"/>
          <p:nvPr/>
        </p:nvSpPr>
        <p:spPr>
          <a:xfrm>
            <a:off x="2673350" y="2967990"/>
            <a:ext cx="7847965" cy="1814830"/>
          </a:xfrm>
          <a:prstGeom prst="rect">
            <a:avLst/>
          </a:prstGeom>
          <a:noFill/>
        </p:spPr>
        <p:txBody>
          <a:bodyPr wrap="square" rtlCol="0">
            <a:spAutoFit/>
          </a:bodyPr>
          <a:p>
            <a:pPr marL="285750" indent="-285750" algn="l">
              <a:buFont typeface="Wingdings" panose="05000000000000000000" charset="0"/>
              <a:buChar char="n"/>
            </a:pPr>
            <a:r>
              <a:rPr lang="en-US" altLang="zh-CN" sz="2800">
                <a:sym typeface="+mn-ea"/>
              </a:rPr>
              <a:t>Design principles  </a:t>
            </a:r>
            <a:endParaRPr lang="en-US" altLang="zh-CN" sz="2800">
              <a:sym typeface="+mn-ea"/>
            </a:endParaRPr>
          </a:p>
          <a:p>
            <a:pPr marL="285750" indent="-285750" algn="l">
              <a:buFont typeface="Wingdings" panose="05000000000000000000" charset="0"/>
              <a:buChar char="n"/>
            </a:pPr>
            <a:r>
              <a:rPr lang="en-US" altLang="zh-CN" sz="2800">
                <a:solidFill>
                  <a:schemeClr val="tx2"/>
                </a:solidFill>
                <a:sym typeface="+mn-ea"/>
              </a:rPr>
              <a:t>Architecture </a:t>
            </a:r>
            <a:endParaRPr lang="en-US" altLang="zh-CN" sz="2800">
              <a:solidFill>
                <a:schemeClr val="tx2"/>
              </a:solidFill>
              <a:sym typeface="+mn-ea"/>
            </a:endParaRPr>
          </a:p>
          <a:p>
            <a:pPr marL="285750" indent="-285750" algn="l">
              <a:buFont typeface="Wingdings" panose="05000000000000000000" charset="0"/>
              <a:buChar char="n"/>
            </a:pPr>
            <a:r>
              <a:rPr lang="en-US" altLang="zh-CN" sz="2800">
                <a:solidFill>
                  <a:schemeClr val="tx2"/>
                </a:solidFill>
                <a:sym typeface="+mn-ea"/>
              </a:rPr>
              <a:t>Challenge</a:t>
            </a:r>
            <a:endParaRPr lang="en-US" altLang="zh-CN" sz="2800">
              <a:solidFill>
                <a:schemeClr val="tx2"/>
              </a:solidFill>
              <a:sym typeface="+mn-ea"/>
            </a:endParaRPr>
          </a:p>
          <a:p>
            <a:pPr marL="285750" indent="-285750" algn="l">
              <a:buFont typeface="Wingdings" panose="05000000000000000000" charset="0"/>
              <a:buChar char="n"/>
            </a:pPr>
            <a:r>
              <a:rPr lang="en-US" altLang="zh-CN" sz="2800">
                <a:solidFill>
                  <a:srgbClr val="FF0000"/>
                </a:solidFill>
                <a:sym typeface="+mn-ea"/>
              </a:rPr>
              <a:t>Implication On Datacenter and Evaluation</a:t>
            </a:r>
            <a:endParaRPr lang="en-US" altLang="zh-CN" sz="2800">
              <a:solidFill>
                <a:srgbClr val="FF0000"/>
              </a:solidFill>
              <a:sym typeface="+mn-ea"/>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330" y="608330"/>
            <a:ext cx="10968990" cy="1179195"/>
          </a:xfrm>
        </p:spPr>
        <p:txBody>
          <a:bodyPr>
            <a:normAutofit fontScale="90000"/>
          </a:bodyPr>
          <a:p>
            <a:pPr algn="ctr"/>
            <a:r>
              <a:rPr lang="en-US" altLang="zh-CN"/>
              <a:t>Three Point Of Orion-based Systems</a:t>
            </a:r>
            <a:r>
              <a:rPr lang="zh-CN" altLang="en-US"/>
              <a:t>：</a:t>
            </a:r>
            <a:r>
              <a:rPr lang="en-US" altLang="zh-CN"/>
              <a:t>Jupiter and B4</a:t>
            </a:r>
            <a:endParaRPr lang="en-US" altLang="zh-CN"/>
          </a:p>
        </p:txBody>
      </p:sp>
      <p:sp>
        <p:nvSpPr>
          <p:cNvPr id="5" name="内容占位符 4"/>
          <p:cNvSpPr/>
          <p:nvPr>
            <p:ph idx="1"/>
          </p:nvPr>
        </p:nvSpPr>
        <p:spPr/>
        <p:txBody>
          <a:bodyPr>
            <a:normAutofit fontScale="90000"/>
          </a:bodyPr>
          <a:p>
            <a:pPr marL="0" indent="0">
              <a:buNone/>
            </a:pPr>
            <a:r>
              <a:rPr lang="zh-CN" altLang="en-US"/>
              <a:t>Control domains</a:t>
            </a:r>
            <a:endParaRPr lang="zh-CN" altLang="en-US"/>
          </a:p>
          <a:p>
            <a:pPr lvl="1"/>
            <a:r>
              <a:rPr lang="zh-CN" altLang="en-US"/>
              <a:t>Larger domains </a:t>
            </a:r>
            <a:r>
              <a:rPr lang="en-US" altLang="zh-CN"/>
              <a:t> </a:t>
            </a:r>
            <a:r>
              <a:rPr lang="zh-CN" altLang="en-US"/>
              <a:t>yield optimal traffic distributions and loss-free route sequencing for more intent changes, at the price of increased blast radius from any failure</a:t>
            </a:r>
            <a:endParaRPr lang="zh-CN" altLang="en-US"/>
          </a:p>
          <a:p>
            <a:pPr lvl="2"/>
            <a:r>
              <a:rPr lang="zh-CN" altLang="en-US"/>
              <a:t>Jupiter</a:t>
            </a:r>
            <a:r>
              <a:rPr lang="en-US" altLang="zh-CN"/>
              <a:t>:  use a hierarchy of partitioned Orion domains</a:t>
            </a:r>
            <a:endParaRPr lang="en-US" altLang="zh-CN"/>
          </a:p>
          <a:p>
            <a:pPr lvl="2"/>
            <a:r>
              <a:rPr lang="en-US" altLang="zh-CN"/>
              <a:t>B4: use a flat partitioning of Orion domains</a:t>
            </a:r>
            <a:endParaRPr lang="en-US" altLang="zh-CN"/>
          </a:p>
          <a:p>
            <a:pPr lvl="2"/>
            <a:endParaRPr lang="en-US" altLang="zh-CN"/>
          </a:p>
          <a:p>
            <a:pPr marL="0" lvl="0" indent="0">
              <a:buNone/>
            </a:pPr>
            <a:r>
              <a:rPr lang="en-US" altLang="zh-CN"/>
              <a:t>Control channel</a:t>
            </a:r>
            <a:endParaRPr lang="en-US" altLang="zh-CN"/>
          </a:p>
          <a:p>
            <a:pPr lvl="1"/>
            <a:r>
              <a:rPr lang="en-US" altLang="zh-CN"/>
              <a:t>Faced tradeoffs (eg. cost and complexity) when designing the Control Plane Network (CPN) connecting Orion controllers to the data plane.</a:t>
            </a:r>
            <a:endParaRPr lang="en-US" altLang="zh-CN"/>
          </a:p>
          <a:p>
            <a:pPr lvl="2"/>
            <a:r>
              <a:rPr lang="en-US" altLang="zh-CN"/>
              <a:t>hybrid design where only Top-of-Rank switches were controlled in-band</a:t>
            </a:r>
            <a:endParaRPr lang="en-US" altLang="zh-CN"/>
          </a:p>
          <a:p>
            <a:pPr lvl="0"/>
            <a:endParaRPr lang="en-US" altLang="zh-CN"/>
          </a:p>
          <a:p>
            <a:pPr marL="0" lvl="0" indent="0">
              <a:buNone/>
            </a:pPr>
            <a:r>
              <a:rPr lang="en-US" altLang="zh-CN"/>
              <a:t>External connectivity: use BGP at the border of datacenter networks to exchange routes with Google’s wide-area networks</a:t>
            </a:r>
            <a:endParaRPr lang="en-US" altLang="zh-CN"/>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en-US" altLang="zh-CN"/>
              <a:t>NIB performance</a:t>
            </a:r>
            <a:endParaRPr lang="en-US" altLang="zh-CN"/>
          </a:p>
        </p:txBody>
      </p:sp>
      <p:pic>
        <p:nvPicPr>
          <p:cNvPr id="4" name="内容占位符 3"/>
          <p:cNvPicPr>
            <a:picLocks noChangeAspect="1"/>
          </p:cNvPicPr>
          <p:nvPr>
            <p:ph idx="1"/>
            <p:custDataLst>
              <p:tags r:id="rId1"/>
            </p:custDataLst>
          </p:nvPr>
        </p:nvPicPr>
        <p:blipFill>
          <a:blip r:embed="rId2"/>
          <a:stretch>
            <a:fillRect/>
          </a:stretch>
        </p:blipFill>
        <p:spPr>
          <a:xfrm>
            <a:off x="914400" y="1463675"/>
            <a:ext cx="5342255" cy="4759325"/>
          </a:xfrm>
          <a:prstGeom prst="rect">
            <a:avLst/>
          </a:prstGeom>
        </p:spPr>
      </p:pic>
      <p:sp>
        <p:nvSpPr>
          <p:cNvPr id="5" name="文本框 4"/>
          <p:cNvSpPr txBox="1"/>
          <p:nvPr/>
        </p:nvSpPr>
        <p:spPr>
          <a:xfrm>
            <a:off x="6678930" y="2967990"/>
            <a:ext cx="4627880" cy="922020"/>
          </a:xfrm>
          <a:prstGeom prst="rect">
            <a:avLst/>
          </a:prstGeom>
          <a:noFill/>
        </p:spPr>
        <p:txBody>
          <a:bodyPr wrap="none" rtlCol="0">
            <a:spAutoFit/>
          </a:bodyPr>
          <a:p>
            <a:pPr algn="l"/>
            <a:r>
              <a:rPr lang="en-US" altLang="zh-CN"/>
              <a:t>if size &gt; 500:</a:t>
            </a:r>
            <a:endParaRPr lang="en-US" altLang="zh-CN"/>
          </a:p>
          <a:p>
            <a:pPr algn="l"/>
            <a:r>
              <a:rPr lang="zh-CN" altLang="en-US"/>
              <a:t> </a:t>
            </a:r>
            <a:endParaRPr lang="zh-CN" altLang="en-US"/>
          </a:p>
          <a:p>
            <a:pPr algn="l"/>
            <a:r>
              <a:rPr lang="zh-CN" altLang="en-US"/>
              <a:t>single-threaded write to multi-threaded write</a:t>
            </a:r>
            <a:endParaRPr lang="zh-CN" altLang="en-US"/>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en-US" altLang="zh-CN"/>
              <a:t>Data and control plane convergence</a:t>
            </a:r>
            <a:endParaRPr lang="en-US" altLang="zh-CN"/>
          </a:p>
        </p:txBody>
      </p:sp>
      <p:pic>
        <p:nvPicPr>
          <p:cNvPr id="6" name="内容占位符 5"/>
          <p:cNvPicPr>
            <a:picLocks noChangeAspect="1"/>
          </p:cNvPicPr>
          <p:nvPr>
            <p:ph idx="1"/>
          </p:nvPr>
        </p:nvPicPr>
        <p:blipFill>
          <a:blip r:embed="rId1"/>
          <a:stretch>
            <a:fillRect/>
          </a:stretch>
        </p:blipFill>
        <p:spPr>
          <a:xfrm>
            <a:off x="611505" y="1920240"/>
            <a:ext cx="10968990" cy="3404235"/>
          </a:xfrm>
          <a:prstGeom prst="rect">
            <a:avLst/>
          </a:prstGeom>
        </p:spPr>
      </p:pic>
      <p:sp>
        <p:nvSpPr>
          <p:cNvPr id="7" name="文本框 6"/>
          <p:cNvSpPr txBox="1"/>
          <p:nvPr/>
        </p:nvSpPr>
        <p:spPr>
          <a:xfrm>
            <a:off x="546735" y="5614670"/>
            <a:ext cx="11092180" cy="368300"/>
          </a:xfrm>
          <a:prstGeom prst="rect">
            <a:avLst/>
          </a:prstGeom>
          <a:noFill/>
        </p:spPr>
        <p:txBody>
          <a:bodyPr wrap="square" rtlCol="0">
            <a:spAutoFit/>
          </a:bodyPr>
          <a:p>
            <a:pPr algn="ctr"/>
            <a:r>
              <a:rPr lang="zh-CN" altLang="en-US"/>
              <a:t>Drains are lossless,</a:t>
            </a:r>
            <a:r>
              <a:rPr lang="en-US" altLang="zh-CN"/>
              <a:t> </a:t>
            </a:r>
            <a:r>
              <a:rPr lang="zh-CN" altLang="en-US"/>
              <a:t>Orion only shifts traffic after computing a new optimal routing</a:t>
            </a:r>
            <a:r>
              <a:rPr lang="en-US" altLang="zh-CN"/>
              <a:t> </a:t>
            </a:r>
            <a:r>
              <a:rPr lang="zh-CN" altLang="en-US"/>
              <a:t>state</a:t>
            </a:r>
            <a:endParaRPr lang="zh-CN" altLang="en-US"/>
          </a:p>
        </p:txBody>
      </p:sp>
    </p:spTree>
    <p:custDataLst>
      <p:tags r:id="rId2"/>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pPr algn="ctr"/>
            <a:r>
              <a:rPr lang="en-US" altLang="zh-CN">
                <a:sym typeface="+mn-ea"/>
              </a:rPr>
              <a:t>Data and control plane convergence</a:t>
            </a:r>
            <a:endParaRPr lang="zh-CN" altLang="en-US"/>
          </a:p>
        </p:txBody>
      </p:sp>
      <p:pic>
        <p:nvPicPr>
          <p:cNvPr id="4" name="内容占位符 3"/>
          <p:cNvPicPr>
            <a:picLocks noChangeAspect="1"/>
          </p:cNvPicPr>
          <p:nvPr>
            <p:ph idx="1"/>
          </p:nvPr>
        </p:nvPicPr>
        <p:blipFill>
          <a:blip r:embed="rId1"/>
          <a:stretch>
            <a:fillRect/>
          </a:stretch>
        </p:blipFill>
        <p:spPr>
          <a:xfrm>
            <a:off x="1830070" y="1616710"/>
            <a:ext cx="8353425" cy="4505325"/>
          </a:xfrm>
          <a:prstGeom prst="rect">
            <a:avLst/>
          </a:prstGeom>
        </p:spPr>
      </p:pic>
    </p:spTree>
    <p:custDataLst>
      <p:tags r:id="rId2"/>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Controller footprint: CPU and memory</a:t>
            </a:r>
            <a:endParaRPr lang="zh-CN" altLang="en-US"/>
          </a:p>
        </p:txBody>
      </p:sp>
      <p:pic>
        <p:nvPicPr>
          <p:cNvPr id="4" name="内容占位符 3"/>
          <p:cNvPicPr>
            <a:picLocks noChangeAspect="1"/>
          </p:cNvPicPr>
          <p:nvPr>
            <p:ph idx="1"/>
          </p:nvPr>
        </p:nvPicPr>
        <p:blipFill>
          <a:blip r:embed="rId1"/>
          <a:stretch>
            <a:fillRect/>
          </a:stretch>
        </p:blipFill>
        <p:spPr>
          <a:xfrm>
            <a:off x="2401570" y="1821815"/>
            <a:ext cx="7381875" cy="4095750"/>
          </a:xfrm>
          <a:prstGeom prst="rect">
            <a:avLst/>
          </a:prstGeom>
        </p:spPr>
      </p:pic>
    </p:spTree>
    <p:custDataLst>
      <p:tags r:id="rId2"/>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990800" y="2466005"/>
            <a:ext cx="7768800" cy="766800"/>
          </a:xfrm>
        </p:spPr>
        <p:txBody>
          <a:bodyPr>
            <a:normAutofit fontScale="90000"/>
          </a:bodyPr>
          <a:p>
            <a:pPr algn="ctr"/>
            <a:r>
              <a:rPr lang="zh-CN" altLang="zh-CN"/>
              <a:t>请各位老师指导！</a:t>
            </a:r>
            <a:r>
              <a:rPr lang="en-US" altLang="zh-CN"/>
              <a:t> </a:t>
            </a:r>
            <a:r>
              <a:rPr lang="zh-CN" altLang="en-US"/>
              <a:t>谢谢</a:t>
            </a:r>
            <a:endParaRPr lang="zh-CN" altLang="en-US"/>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en-US" altLang="zh-CN"/>
              <a:t>Define and History</a:t>
            </a:r>
            <a:endParaRPr lang="en-US" altLang="zh-CN"/>
          </a:p>
        </p:txBody>
      </p:sp>
      <p:sp>
        <p:nvSpPr>
          <p:cNvPr id="7" name="文本框 6"/>
          <p:cNvSpPr txBox="1"/>
          <p:nvPr/>
        </p:nvSpPr>
        <p:spPr>
          <a:xfrm>
            <a:off x="1228090" y="1482725"/>
            <a:ext cx="9736455" cy="1076325"/>
          </a:xfrm>
          <a:prstGeom prst="rect">
            <a:avLst/>
          </a:prstGeom>
          <a:noFill/>
        </p:spPr>
        <p:txBody>
          <a:bodyPr wrap="square" rtlCol="0">
            <a:spAutoFit/>
          </a:bodyPr>
          <a:p>
            <a:pPr indent="0">
              <a:buFont typeface="Arial" panose="020B0604020202020204" pitchFamily="34" charset="0"/>
              <a:buNone/>
            </a:pPr>
            <a:r>
              <a:rPr lang="en-US" altLang="zh-CN" sz="2400" b="1">
                <a:cs typeface="+mn-lt"/>
              </a:rPr>
              <a:t>Define</a:t>
            </a:r>
            <a:r>
              <a:rPr lang="zh-CN" altLang="en-US" sz="2000">
                <a:cs typeface="+mn-lt"/>
              </a:rPr>
              <a:t>：</a:t>
            </a:r>
            <a:r>
              <a:rPr lang="en-US" altLang="zh-CN" sz="2000">
                <a:cs typeface="+mn-lt"/>
              </a:rPr>
              <a:t>Software-Defined Networking (SDN) is a network architecture approach that enables the network to be intelligently and centrally controlled, or ‘programmed’ using software applications</a:t>
            </a:r>
            <a:endParaRPr lang="en-US" altLang="zh-CN" sz="2000">
              <a:cs typeface="+mn-lt"/>
            </a:endParaRPr>
          </a:p>
        </p:txBody>
      </p:sp>
      <p:pic>
        <p:nvPicPr>
          <p:cNvPr id="3" name="图片 2" descr="D:\Mywork\论文分享\evolution.pngevolution"/>
          <p:cNvPicPr>
            <a:picLocks noChangeAspect="1"/>
          </p:cNvPicPr>
          <p:nvPr/>
        </p:nvPicPr>
        <p:blipFill>
          <a:blip r:embed="rId1"/>
          <a:srcRect/>
          <a:stretch>
            <a:fillRect/>
          </a:stretch>
        </p:blipFill>
        <p:spPr>
          <a:xfrm>
            <a:off x="1367790" y="2602230"/>
            <a:ext cx="9199245" cy="4020185"/>
          </a:xfrm>
          <a:prstGeom prst="rect">
            <a:avLst/>
          </a:prstGeom>
        </p:spPr>
      </p:pic>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357880" y="246380"/>
            <a:ext cx="5476240" cy="1059180"/>
          </a:xfrm>
        </p:spPr>
        <p:txBody>
          <a:bodyPr>
            <a:normAutofit/>
          </a:bodyPr>
          <a:p>
            <a:pPr algn="ctr"/>
            <a:r>
              <a:rPr lang="en-US" altLang="zh-CN"/>
              <a:t>Active NetWorking</a:t>
            </a:r>
            <a:endParaRPr lang="en-US" altLang="zh-CN"/>
          </a:p>
        </p:txBody>
      </p:sp>
      <p:sp>
        <p:nvSpPr>
          <p:cNvPr id="3" name="内容占位符 2"/>
          <p:cNvSpPr>
            <a:spLocks noGrp="1"/>
          </p:cNvSpPr>
          <p:nvPr>
            <p:ph idx="1"/>
          </p:nvPr>
        </p:nvSpPr>
        <p:spPr>
          <a:xfrm>
            <a:off x="366395" y="1305560"/>
            <a:ext cx="6597650" cy="5190490"/>
          </a:xfrm>
        </p:spPr>
        <p:txBody>
          <a:bodyPr>
            <a:normAutofit fontScale="90000"/>
          </a:bodyPr>
          <a:p>
            <a:r>
              <a:rPr lang="zh-CN" altLang="en-US"/>
              <a:t>The early- to mid-1990s</a:t>
            </a:r>
            <a:endParaRPr lang="zh-CN" altLang="en-US"/>
          </a:p>
          <a:p>
            <a:r>
              <a:rPr lang="en-US" altLang="zh-CN"/>
              <a:t>Two programming model:</a:t>
            </a:r>
            <a:endParaRPr lang="en-US" altLang="zh-CN"/>
          </a:p>
          <a:p>
            <a:pPr lvl="1"/>
            <a:r>
              <a:rPr lang="en-US" altLang="zh-CN" b="1"/>
              <a:t>capsule model</a:t>
            </a:r>
            <a:endParaRPr lang="en-US" altLang="zh-CN" b="1"/>
          </a:p>
          <a:p>
            <a:pPr lvl="2"/>
            <a:r>
              <a:rPr lang="en-US" altLang="zh-CN"/>
              <a:t>where the code to execute at the nodes was carried in-band in data packets</a:t>
            </a:r>
            <a:endParaRPr lang="en-US" altLang="zh-CN"/>
          </a:p>
          <a:p>
            <a:pPr lvl="1"/>
            <a:r>
              <a:rPr lang="en-US" altLang="zh-CN" b="1"/>
              <a:t>programmable router/switch model</a:t>
            </a:r>
            <a:endParaRPr lang="en-US" altLang="zh-CN" b="1"/>
          </a:p>
          <a:p>
            <a:pPr lvl="2"/>
            <a:r>
              <a:rPr lang="en-US" altLang="zh-CN"/>
              <a:t>where the code to execute at the nodes was establish by out-of-band mechanisms</a:t>
            </a:r>
            <a:endParaRPr lang="en-US" altLang="zh-CN"/>
          </a:p>
          <a:p>
            <a:pPr lvl="0"/>
            <a:r>
              <a:rPr lang="en-US" altLang="zh-CN"/>
              <a:t>Intellectual </a:t>
            </a:r>
            <a:r>
              <a:rPr lang="en-US" altLang="zh-CN" b="1">
                <a:solidFill>
                  <a:srgbClr val="FF0000"/>
                </a:solidFill>
              </a:rPr>
              <a:t>contributions</a:t>
            </a:r>
            <a:r>
              <a:rPr lang="zh-CN" altLang="en-US"/>
              <a:t>：</a:t>
            </a:r>
            <a:endParaRPr lang="zh-CN" altLang="en-US"/>
          </a:p>
          <a:p>
            <a:pPr lvl="1"/>
            <a:r>
              <a:rPr lang="zh-CN" altLang="en-US" b="1" i="1"/>
              <a:t>Programmable functions in the network to </a:t>
            </a:r>
            <a:r>
              <a:rPr lang="zh-CN" altLang="en-US" b="1" i="1">
                <a:solidFill>
                  <a:srgbClr val="FF0000"/>
                </a:solidFill>
              </a:rPr>
              <a:t>lower the</a:t>
            </a:r>
            <a:r>
              <a:rPr lang="en-US" altLang="zh-CN" b="1" i="1">
                <a:solidFill>
                  <a:srgbClr val="FF0000"/>
                </a:solidFill>
              </a:rPr>
              <a:t> </a:t>
            </a:r>
            <a:r>
              <a:rPr lang="zh-CN" altLang="en-US" b="1" i="1">
                <a:solidFill>
                  <a:srgbClr val="FF0000"/>
                </a:solidFill>
              </a:rPr>
              <a:t>barrier to innovation</a:t>
            </a:r>
            <a:endParaRPr lang="zh-CN" altLang="en-US" i="1">
              <a:solidFill>
                <a:srgbClr val="FF0000"/>
              </a:solidFill>
            </a:endParaRPr>
          </a:p>
          <a:p>
            <a:pPr lvl="1"/>
            <a:r>
              <a:rPr lang="zh-CN" altLang="en-US" b="1" i="1"/>
              <a:t>Network virtualization, and the ability to demultiplex to software programs based on packet headers.</a:t>
            </a:r>
            <a:endParaRPr lang="zh-CN" altLang="en-US" b="1" i="1"/>
          </a:p>
          <a:p>
            <a:pPr lvl="1"/>
            <a:r>
              <a:rPr lang="zh-CN" altLang="en-US" b="1" i="1"/>
              <a:t>The vision of a unified architecture for middlebox</a:t>
            </a:r>
            <a:r>
              <a:rPr lang="en-US" altLang="zh-CN" b="1" i="1"/>
              <a:t>(eg. router/swtich.)</a:t>
            </a:r>
            <a:r>
              <a:rPr lang="zh-CN" altLang="en-US" b="1" i="1"/>
              <a:t> orchestration.</a:t>
            </a:r>
            <a:r>
              <a:rPr lang="zh-CN" altLang="en-US"/>
              <a:t> </a:t>
            </a:r>
            <a:endParaRPr lang="zh-CN" altLang="en-US"/>
          </a:p>
        </p:txBody>
      </p:sp>
      <p:pic>
        <p:nvPicPr>
          <p:cNvPr id="6" name="图片 5"/>
          <p:cNvPicPr>
            <a:picLocks noChangeAspect="1"/>
          </p:cNvPicPr>
          <p:nvPr/>
        </p:nvPicPr>
        <p:blipFill>
          <a:blip r:embed="rId1"/>
          <a:stretch>
            <a:fillRect/>
          </a:stretch>
        </p:blipFill>
        <p:spPr>
          <a:xfrm>
            <a:off x="6964680" y="1560195"/>
            <a:ext cx="4953000" cy="1504950"/>
          </a:xfrm>
          <a:prstGeom prst="rect">
            <a:avLst/>
          </a:prstGeom>
        </p:spPr>
      </p:pic>
      <p:pic>
        <p:nvPicPr>
          <p:cNvPr id="8" name="图片 7" descr="1639385937(1)"/>
          <p:cNvPicPr>
            <a:picLocks noChangeAspect="1"/>
          </p:cNvPicPr>
          <p:nvPr/>
        </p:nvPicPr>
        <p:blipFill>
          <a:blip r:embed="rId2"/>
          <a:stretch>
            <a:fillRect/>
          </a:stretch>
        </p:blipFill>
        <p:spPr>
          <a:xfrm>
            <a:off x="6964045" y="4434840"/>
            <a:ext cx="4953000" cy="1504950"/>
          </a:xfrm>
          <a:prstGeom prst="rect">
            <a:avLst/>
          </a:prstGeom>
        </p:spPr>
      </p:pic>
      <p:sp>
        <p:nvSpPr>
          <p:cNvPr id="9" name="下箭头 8"/>
          <p:cNvSpPr/>
          <p:nvPr/>
        </p:nvSpPr>
        <p:spPr>
          <a:xfrm>
            <a:off x="9177020" y="3319780"/>
            <a:ext cx="527685" cy="860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63855" y="179705"/>
            <a:ext cx="11257280" cy="1358265"/>
          </a:xfrm>
        </p:spPr>
        <p:txBody>
          <a:bodyPr>
            <a:normAutofit/>
          </a:bodyPr>
          <a:p>
            <a:pPr algn="ctr"/>
            <a:r>
              <a:rPr lang="zh-CN" altLang="en-US"/>
              <a:t>Separating Control and Data Planes</a:t>
            </a:r>
            <a:endParaRPr lang="zh-CN" altLang="en-US"/>
          </a:p>
        </p:txBody>
      </p:sp>
      <p:sp>
        <p:nvSpPr>
          <p:cNvPr id="3" name="内容占位符 2"/>
          <p:cNvSpPr>
            <a:spLocks noGrp="1"/>
          </p:cNvSpPr>
          <p:nvPr>
            <p:ph idx="1"/>
          </p:nvPr>
        </p:nvSpPr>
        <p:spPr>
          <a:xfrm>
            <a:off x="278130" y="1339215"/>
            <a:ext cx="6441440" cy="5412740"/>
          </a:xfrm>
        </p:spPr>
        <p:txBody>
          <a:bodyPr>
            <a:normAutofit fontScale="90000"/>
          </a:bodyPr>
          <a:p>
            <a:r>
              <a:rPr lang="zh-CN" altLang="en-US"/>
              <a:t>In the early 2000s</a:t>
            </a:r>
            <a:endParaRPr lang="zh-CN" altLang="en-US"/>
          </a:p>
          <a:p>
            <a:r>
              <a:rPr lang="en-US" altLang="zh-CN"/>
              <a:t>T</a:t>
            </a:r>
            <a:r>
              <a:rPr lang="zh-CN" altLang="en-US"/>
              <a:t>wo innovations：</a:t>
            </a:r>
            <a:endParaRPr lang="zh-CN" altLang="en-US"/>
          </a:p>
          <a:p>
            <a:pPr lvl="1"/>
            <a:r>
              <a:rPr lang="en-US" altLang="zh-CN" b="1"/>
              <a:t>A</a:t>
            </a:r>
            <a:r>
              <a:rPr lang="zh-CN" altLang="en-US" b="1"/>
              <a:t>n open interface between the control and data plane</a:t>
            </a:r>
            <a:r>
              <a:rPr lang="en-US" altLang="zh-CN" b="1"/>
              <a:t>s</a:t>
            </a:r>
            <a:endParaRPr lang="en-US" altLang="zh-CN" b="1"/>
          </a:p>
          <a:p>
            <a:pPr lvl="2"/>
            <a:r>
              <a:rPr lang="en-US" altLang="zh-CN"/>
              <a:t>Such as the ForCES (Forwarding and Control Element Separation) interface standardized by the Internet Engineering Task Force (IETF) and the Netlink interface to the kernel-level packet-forwarding functionality in Linux</a:t>
            </a:r>
            <a:endParaRPr lang="en-US" altLang="zh-CN"/>
          </a:p>
          <a:p>
            <a:pPr lvl="1"/>
            <a:r>
              <a:rPr lang="en-US" altLang="zh-CN" b="1"/>
              <a:t>L</a:t>
            </a:r>
            <a:r>
              <a:rPr lang="zh-CN" altLang="en-US" b="1"/>
              <a:t>ogically centralized control of the network</a:t>
            </a:r>
            <a:endParaRPr lang="zh-CN" altLang="en-US" b="1"/>
          </a:p>
          <a:p>
            <a:pPr lvl="2"/>
            <a:r>
              <a:rPr lang="en-US" altLang="zh-CN"/>
              <a:t>A</a:t>
            </a:r>
            <a:r>
              <a:rPr lang="zh-CN" altLang="en-US"/>
              <a:t>s seen in the Routing Control Platform and SoftRouter architectures, as well as the Path Computation Element protocol at the IETF</a:t>
            </a:r>
            <a:endParaRPr lang="zh-CN" altLang="en-US"/>
          </a:p>
          <a:p>
            <a:pPr lvl="0"/>
            <a:r>
              <a:rPr lang="zh-CN" altLang="en-US"/>
              <a:t>Intellectual </a:t>
            </a:r>
            <a:r>
              <a:rPr lang="zh-CN" altLang="en-US">
                <a:solidFill>
                  <a:srgbClr val="FF0000"/>
                </a:solidFill>
              </a:rPr>
              <a:t>contributions</a:t>
            </a:r>
            <a:r>
              <a:rPr lang="en-US" altLang="zh-CN"/>
              <a:t>:</a:t>
            </a:r>
            <a:endParaRPr lang="en-US" altLang="zh-CN"/>
          </a:p>
          <a:p>
            <a:pPr lvl="1"/>
            <a:r>
              <a:rPr lang="en-US" altLang="zh-CN" b="1" i="1"/>
              <a:t>Logically centralized control using an open interface to the data plane.</a:t>
            </a:r>
            <a:r>
              <a:rPr lang="en-US" altLang="zh-CN"/>
              <a:t> </a:t>
            </a:r>
            <a:endParaRPr lang="en-US" altLang="zh-CN"/>
          </a:p>
          <a:p>
            <a:pPr lvl="1"/>
            <a:r>
              <a:rPr lang="en-US" altLang="zh-CN" b="1" i="1"/>
              <a:t>Distributed state management.</a:t>
            </a:r>
            <a:endParaRPr lang="en-US" altLang="zh-CN" b="1" i="1"/>
          </a:p>
        </p:txBody>
      </p:sp>
      <p:pic>
        <p:nvPicPr>
          <p:cNvPr id="8" name="图片 7" descr="1639385937(1)"/>
          <p:cNvPicPr>
            <a:picLocks noChangeAspect="1"/>
          </p:cNvPicPr>
          <p:nvPr/>
        </p:nvPicPr>
        <p:blipFill>
          <a:blip r:embed="rId1"/>
          <a:stretch>
            <a:fillRect/>
          </a:stretch>
        </p:blipFill>
        <p:spPr>
          <a:xfrm>
            <a:off x="7006590" y="1934845"/>
            <a:ext cx="4953000" cy="1504950"/>
          </a:xfrm>
          <a:prstGeom prst="rect">
            <a:avLst/>
          </a:prstGeom>
        </p:spPr>
      </p:pic>
      <p:pic>
        <p:nvPicPr>
          <p:cNvPr id="7" name="图片 6" descr="1639386386(1)"/>
          <p:cNvPicPr>
            <a:picLocks noChangeAspect="1"/>
          </p:cNvPicPr>
          <p:nvPr/>
        </p:nvPicPr>
        <p:blipFill>
          <a:blip r:embed="rId2"/>
          <a:stretch>
            <a:fillRect/>
          </a:stretch>
        </p:blipFill>
        <p:spPr>
          <a:xfrm>
            <a:off x="7006590" y="4522470"/>
            <a:ext cx="4953000" cy="2108835"/>
          </a:xfrm>
          <a:prstGeom prst="rect">
            <a:avLst/>
          </a:prstGeom>
        </p:spPr>
      </p:pic>
      <p:sp>
        <p:nvSpPr>
          <p:cNvPr id="9" name="下箭头 8"/>
          <p:cNvSpPr/>
          <p:nvPr/>
        </p:nvSpPr>
        <p:spPr>
          <a:xfrm>
            <a:off x="9218930" y="3550920"/>
            <a:ext cx="527685" cy="860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0" y="73025"/>
            <a:ext cx="11585575" cy="849630"/>
          </a:xfrm>
        </p:spPr>
        <p:txBody>
          <a:bodyPr/>
          <a:p>
            <a:pPr algn="ctr"/>
            <a:r>
              <a:rPr lang="zh-CN" altLang="en-US"/>
              <a:t>OpenFlow and Network OS</a:t>
            </a:r>
            <a:endParaRPr lang="zh-CN" altLang="en-US"/>
          </a:p>
        </p:txBody>
      </p:sp>
      <p:sp>
        <p:nvSpPr>
          <p:cNvPr id="3" name="内容占位符 2"/>
          <p:cNvSpPr>
            <a:spLocks noGrp="1"/>
          </p:cNvSpPr>
          <p:nvPr>
            <p:ph idx="1"/>
          </p:nvPr>
        </p:nvSpPr>
        <p:spPr>
          <a:xfrm>
            <a:off x="536575" y="922655"/>
            <a:ext cx="11252200" cy="2763520"/>
          </a:xfrm>
        </p:spPr>
        <p:txBody>
          <a:bodyPr>
            <a:normAutofit fontScale="90000"/>
          </a:bodyPr>
          <a:p>
            <a:r>
              <a:rPr lang="zh-CN" altLang="en-US"/>
              <a:t>In the mid-2000s</a:t>
            </a:r>
            <a:endParaRPr lang="zh-CN" altLang="en-US"/>
          </a:p>
          <a:p>
            <a:r>
              <a:rPr lang="en-US" altLang="zh-CN"/>
              <a:t>OpenFLow: One of Open Interfaces conceptually unified many different types of network devices</a:t>
            </a:r>
            <a:r>
              <a:rPr lang="zh-CN" altLang="en-US"/>
              <a:t> </a:t>
            </a:r>
            <a:endParaRPr lang="zh-CN" altLang="en-US"/>
          </a:p>
          <a:p>
            <a:r>
              <a:rPr lang="zh-CN" altLang="en-US"/>
              <a:t>Intellectual contributions：</a:t>
            </a:r>
            <a:endParaRPr lang="zh-CN" altLang="en-US"/>
          </a:p>
          <a:p>
            <a:pPr lvl="1"/>
            <a:r>
              <a:rPr lang="zh-CN" altLang="en-US"/>
              <a:t>Generalizing network devices and functions. </a:t>
            </a:r>
            <a:endParaRPr lang="zh-CN" altLang="en-US"/>
          </a:p>
          <a:p>
            <a:pPr lvl="1"/>
            <a:r>
              <a:rPr lang="zh-CN" altLang="en-US"/>
              <a:t>The vision of a network operating system</a:t>
            </a:r>
            <a:r>
              <a:rPr lang="en-US" altLang="zh-CN"/>
              <a:t>: </a:t>
            </a:r>
            <a:r>
              <a:rPr lang="zh-CN" altLang="en-US">
                <a:sym typeface="+mn-ea"/>
              </a:rPr>
              <a:t>a data plane、a state management layer</a:t>
            </a:r>
            <a:r>
              <a:rPr lang="en-US" altLang="zh-CN">
                <a:sym typeface="+mn-ea"/>
              </a:rPr>
              <a:t> and </a:t>
            </a:r>
            <a:r>
              <a:rPr lang="zh-CN" altLang="en-US">
                <a:sym typeface="+mn-ea"/>
              </a:rPr>
              <a:t>control logic</a:t>
            </a:r>
            <a:endParaRPr lang="zh-CN" altLang="en-US"/>
          </a:p>
          <a:p>
            <a:pPr lvl="1"/>
            <a:r>
              <a:rPr lang="zh-CN" altLang="en-US"/>
              <a:t>Distributed state management techniques：network information base</a:t>
            </a:r>
            <a:endParaRPr lang="zh-CN" altLang="en-US"/>
          </a:p>
        </p:txBody>
      </p:sp>
      <p:pic>
        <p:nvPicPr>
          <p:cNvPr id="8" name="图片 7"/>
          <p:cNvPicPr>
            <a:picLocks noChangeAspect="1"/>
          </p:cNvPicPr>
          <p:nvPr/>
        </p:nvPicPr>
        <p:blipFill>
          <a:blip r:embed="rId1"/>
          <a:stretch>
            <a:fillRect/>
          </a:stretch>
        </p:blipFill>
        <p:spPr>
          <a:xfrm>
            <a:off x="1619250" y="3343275"/>
            <a:ext cx="8953500" cy="2990850"/>
          </a:xfrm>
          <a:prstGeom prst="rect">
            <a:avLst/>
          </a:prstGeom>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10945" y="585470"/>
            <a:ext cx="9770745" cy="1648460"/>
          </a:xfrm>
        </p:spPr>
        <p:txBody>
          <a:bodyPr>
            <a:normAutofit/>
          </a:bodyPr>
          <a:p>
            <a:pPr algn="ctr"/>
            <a:r>
              <a:rPr lang="en-US" altLang="zh-CN"/>
              <a:t>Relationship between </a:t>
            </a:r>
            <a:r>
              <a:rPr lang="zh-CN" altLang="en-US"/>
              <a:t>Network Virtualization</a:t>
            </a:r>
            <a:r>
              <a:rPr lang="en-US" altLang="zh-CN"/>
              <a:t> and SDN</a:t>
            </a:r>
            <a:endParaRPr lang="en-US" altLang="zh-CN"/>
          </a:p>
        </p:txBody>
      </p:sp>
      <p:sp>
        <p:nvSpPr>
          <p:cNvPr id="3" name="内容占位符 2"/>
          <p:cNvSpPr>
            <a:spLocks noGrp="1"/>
          </p:cNvSpPr>
          <p:nvPr>
            <p:ph idx="1"/>
          </p:nvPr>
        </p:nvSpPr>
        <p:spPr>
          <a:xfrm>
            <a:off x="1302385" y="2578100"/>
            <a:ext cx="9586595" cy="2514600"/>
          </a:xfrm>
        </p:spPr>
        <p:txBody>
          <a:bodyPr/>
          <a:p>
            <a:r>
              <a:rPr lang="en-US" altLang="zh-CN"/>
              <a:t>An “use case” for SDN</a:t>
            </a:r>
            <a:endParaRPr lang="en-US" altLang="zh-CN"/>
          </a:p>
          <a:p>
            <a:r>
              <a:rPr lang="en-US" altLang="zh-CN"/>
              <a:t>Relationship of Network Virtualization to SDN</a:t>
            </a:r>
            <a:endParaRPr lang="en-US" altLang="zh-CN"/>
          </a:p>
          <a:p>
            <a:pPr lvl="1"/>
            <a:r>
              <a:rPr lang="en-US" altLang="zh-CN"/>
              <a:t>SDN as an enabling technology for network virtualization.</a:t>
            </a:r>
            <a:endParaRPr lang="en-US" altLang="zh-CN"/>
          </a:p>
          <a:p>
            <a:pPr lvl="1"/>
            <a:r>
              <a:rPr lang="en-US" altLang="zh-CN"/>
              <a:t>Network virtualization for evaluating and testing SDNs</a:t>
            </a:r>
            <a:endParaRPr lang="en-US" altLang="zh-CN"/>
          </a:p>
          <a:p>
            <a:pPr lvl="1"/>
            <a:r>
              <a:rPr lang="en-US" altLang="zh-CN"/>
              <a:t>Virtualizing (“slicing”) an SDN.</a:t>
            </a:r>
            <a:endParaRPr lang="en-US" altLang="zh-CN"/>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pPr algn="ctr"/>
            <a:r>
              <a:rPr lang="en-US" altLang="zh-CN"/>
              <a:t>SDN architecture </a:t>
            </a:r>
            <a:endParaRPr lang="en-US" altLang="zh-CN"/>
          </a:p>
        </p:txBody>
      </p:sp>
      <p:pic>
        <p:nvPicPr>
          <p:cNvPr id="4" name="内容占位符 3"/>
          <p:cNvPicPr>
            <a:picLocks noChangeAspect="1"/>
          </p:cNvPicPr>
          <p:nvPr>
            <p:ph idx="1"/>
          </p:nvPr>
        </p:nvPicPr>
        <p:blipFill>
          <a:blip r:embed="rId1"/>
          <a:stretch>
            <a:fillRect/>
          </a:stretch>
        </p:blipFill>
        <p:spPr>
          <a:xfrm>
            <a:off x="1177290" y="1969135"/>
            <a:ext cx="9829800" cy="3800475"/>
          </a:xfrm>
          <a:prstGeom prst="rect">
            <a:avLst/>
          </a:prstGeom>
        </p:spPr>
      </p:pic>
      <p:sp>
        <p:nvSpPr>
          <p:cNvPr id="10" name="文本框 9"/>
          <p:cNvSpPr txBox="1"/>
          <p:nvPr/>
        </p:nvSpPr>
        <p:spPr>
          <a:xfrm>
            <a:off x="2117090" y="6103620"/>
            <a:ext cx="978535" cy="460375"/>
          </a:xfrm>
          <a:prstGeom prst="rect">
            <a:avLst/>
          </a:prstGeom>
          <a:noFill/>
        </p:spPr>
        <p:txBody>
          <a:bodyPr wrap="none" rtlCol="0">
            <a:spAutoFit/>
          </a:bodyPr>
          <a:p>
            <a:r>
              <a:rPr lang="en-US" altLang="zh-CN" sz="2400" b="1"/>
              <a:t>plane</a:t>
            </a:r>
            <a:endParaRPr lang="en-US" altLang="zh-CN" sz="2400" b="1"/>
          </a:p>
        </p:txBody>
      </p:sp>
      <p:sp>
        <p:nvSpPr>
          <p:cNvPr id="11" name="文本框 10"/>
          <p:cNvSpPr txBox="1"/>
          <p:nvPr/>
        </p:nvSpPr>
        <p:spPr>
          <a:xfrm>
            <a:off x="5563870" y="6103620"/>
            <a:ext cx="1064260" cy="460375"/>
          </a:xfrm>
          <a:prstGeom prst="rect">
            <a:avLst/>
          </a:prstGeom>
          <a:noFill/>
        </p:spPr>
        <p:txBody>
          <a:bodyPr wrap="none" rtlCol="0">
            <a:spAutoFit/>
          </a:bodyPr>
          <a:p>
            <a:r>
              <a:rPr lang="en-US" altLang="zh-CN" sz="2400" b="1"/>
              <a:t>layers</a:t>
            </a:r>
            <a:endParaRPr lang="en-US" altLang="zh-CN" sz="2400" b="1"/>
          </a:p>
        </p:txBody>
      </p:sp>
      <p:sp>
        <p:nvSpPr>
          <p:cNvPr id="12" name="文本框 11"/>
          <p:cNvSpPr txBox="1"/>
          <p:nvPr/>
        </p:nvSpPr>
        <p:spPr>
          <a:xfrm>
            <a:off x="8840470" y="6103620"/>
            <a:ext cx="2299970" cy="460375"/>
          </a:xfrm>
          <a:prstGeom prst="rect">
            <a:avLst/>
          </a:prstGeom>
          <a:noFill/>
        </p:spPr>
        <p:txBody>
          <a:bodyPr wrap="none" rtlCol="0">
            <a:spAutoFit/>
          </a:bodyPr>
          <a:p>
            <a:r>
              <a:rPr lang="en-US" altLang="zh-CN" sz="2400" b="1"/>
              <a:t>system design</a:t>
            </a:r>
            <a:endParaRPr lang="en-US" altLang="zh-CN" sz="2400" b="1"/>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176"/>
</p:tagLst>
</file>

<file path=ppt/tags/tag101.xml><?xml version="1.0" encoding="utf-8"?>
<p:tagLst xmlns:p="http://schemas.openxmlformats.org/presentationml/2006/main">
  <p:tag name="KSO_WM_BEAUTIFY_FLAG" val="#wm#"/>
  <p:tag name="KSO_WM_TEMPLATE_CATEGORY" val="custom"/>
  <p:tag name="KSO_WM_TEMPLATE_INDEX" val="20205176"/>
</p:tagLst>
</file>

<file path=ppt/tags/tag102.xml><?xml version="1.0" encoding="utf-8"?>
<p:tagLst xmlns:p="http://schemas.openxmlformats.org/presentationml/2006/main">
  <p:tag name="KSO_WM_BEAUTIFY_FLAG" val="#wm#"/>
  <p:tag name="KSO_WM_TEMPLATE_CATEGORY" val="custom"/>
  <p:tag name="KSO_WM_TEMPLATE_INDEX" val="2020517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6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BEAUTIFY_FLAG" val="#wm#"/>
  <p:tag name="KSO_WM_TEMPLATE_CATEGORY" val="custom"/>
  <p:tag name="KSO_WM_TEMPLATE_INDEX" val="20205176"/>
</p:tagLst>
</file>

<file path=ppt/tags/tag67.xml><?xml version="1.0" encoding="utf-8"?>
<p:tagLst xmlns:p="http://schemas.openxmlformats.org/presentationml/2006/main">
  <p:tag name="KSO_WM_BEAUTIFY_FLAG" val="#wm#"/>
  <p:tag name="KSO_WM_TEMPLATE_CATEGORY" val="custom"/>
  <p:tag name="KSO_WM_TEMPLATE_INDEX" val="20205176"/>
</p:tagLst>
</file>

<file path=ppt/tags/tag68.xml><?xml version="1.0" encoding="utf-8"?>
<p:tagLst xmlns:p="http://schemas.openxmlformats.org/presentationml/2006/main">
  <p:tag name="KSO_WM_BEAUTIFY_FLAG" val="#wm#"/>
  <p:tag name="KSO_WM_TEMPLATE_CATEGORY" val="custom"/>
  <p:tag name="KSO_WM_TEMPLATE_INDEX" val="20205176"/>
</p:tagLst>
</file>

<file path=ppt/tags/tag69.xml><?xml version="1.0" encoding="utf-8"?>
<p:tagLst xmlns:p="http://schemas.openxmlformats.org/presentationml/2006/main">
  <p:tag name="KSO_WM_BEAUTIFY_FLAG" val="#wm#"/>
  <p:tag name="KSO_WM_TEMPLATE_CATEGORY" val="custom"/>
  <p:tag name="KSO_WM_TEMPLATE_INDEX" val="2020517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176"/>
</p:tagLst>
</file>

<file path=ppt/tags/tag71.xml><?xml version="1.0" encoding="utf-8"?>
<p:tagLst xmlns:p="http://schemas.openxmlformats.org/presentationml/2006/main">
  <p:tag name="KSO_WM_BEAUTIFY_FLAG" val="#wm#"/>
  <p:tag name="KSO_WM_TEMPLATE_CATEGORY" val="custom"/>
  <p:tag name="KSO_WM_TEMPLATE_INDEX" val="20205176"/>
</p:tagLst>
</file>

<file path=ppt/tags/tag72.xml><?xml version="1.0" encoding="utf-8"?>
<p:tagLst xmlns:p="http://schemas.openxmlformats.org/presentationml/2006/main">
  <p:tag name="KSO_WM_BEAUTIFY_FLAG" val="#wm#"/>
  <p:tag name="KSO_WM_TEMPLATE_CATEGORY" val="custom"/>
  <p:tag name="KSO_WM_TEMPLATE_INDEX" val="20205176"/>
</p:tagLst>
</file>

<file path=ppt/tags/tag73.xml><?xml version="1.0" encoding="utf-8"?>
<p:tagLst xmlns:p="http://schemas.openxmlformats.org/presentationml/2006/main">
  <p:tag name="KSO_WM_BEAUTIFY_FLAG" val="#wm#"/>
  <p:tag name="KSO_WM_TEMPLATE_CATEGORY" val="custom"/>
  <p:tag name="KSO_WM_TEMPLATE_INDEX" val="20205176"/>
</p:tagLst>
</file>

<file path=ppt/tags/tag74.xml><?xml version="1.0" encoding="utf-8"?>
<p:tagLst xmlns:p="http://schemas.openxmlformats.org/presentationml/2006/main">
  <p:tag name="KSO_WM_BEAUTIFY_FLAG" val="#wm#"/>
  <p:tag name="KSO_WM_TEMPLATE_CATEGORY" val="custom"/>
  <p:tag name="KSO_WM_TEMPLATE_INDEX" val="20205176"/>
</p:tagLst>
</file>

<file path=ppt/tags/tag75.xml><?xml version="1.0" encoding="utf-8"?>
<p:tagLst xmlns:p="http://schemas.openxmlformats.org/presentationml/2006/main">
  <p:tag name="KSO_WM_BEAUTIFY_FLAG" val="#wm#"/>
  <p:tag name="KSO_WM_TEMPLATE_CATEGORY" val="custom"/>
  <p:tag name="KSO_WM_TEMPLATE_INDEX" val="20205176"/>
</p:tagLst>
</file>

<file path=ppt/tags/tag76.xml><?xml version="1.0" encoding="utf-8"?>
<p:tagLst xmlns:p="http://schemas.openxmlformats.org/presentationml/2006/main">
  <p:tag name="KSO_WM_UNIT_PLACING_PICTURE_USER_VIEWPORT" val="{&quot;height&quot;:10440,&quot;width&quot;:16485}"/>
</p:tagLst>
</file>

<file path=ppt/tags/tag77.xml><?xml version="1.0" encoding="utf-8"?>
<p:tagLst xmlns:p="http://schemas.openxmlformats.org/presentationml/2006/main">
  <p:tag name="KSO_WM_BEAUTIFY_FLAG" val="#wm#"/>
  <p:tag name="KSO_WM_TEMPLATE_CATEGORY" val="custom"/>
  <p:tag name="KSO_WM_TEMPLATE_INDEX" val="20205176"/>
</p:tagLst>
</file>

<file path=ppt/tags/tag78.xml><?xml version="1.0" encoding="utf-8"?>
<p:tagLst xmlns:p="http://schemas.openxmlformats.org/presentationml/2006/main">
  <p:tag name="KSO_WM_BEAUTIFY_FLAG" val="#wm#"/>
  <p:tag name="KSO_WM_TEMPLATE_CATEGORY" val="custom"/>
  <p:tag name="KSO_WM_TEMPLATE_INDEX" val="20205176"/>
</p:tagLst>
</file>

<file path=ppt/tags/tag79.xml><?xml version="1.0" encoding="utf-8"?>
<p:tagLst xmlns:p="http://schemas.openxmlformats.org/presentationml/2006/main">
  <p:tag name="KSO_WM_BEAUTIFY_FLAG" val="#wm#"/>
  <p:tag name="KSO_WM_TEMPLATE_CATEGORY" val="custom"/>
  <p:tag name="KSO_WM_TEMPLATE_INDEX" val="2020517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176"/>
</p:tagLst>
</file>

<file path=ppt/tags/tag81.xml><?xml version="1.0" encoding="utf-8"?>
<p:tagLst xmlns:p="http://schemas.openxmlformats.org/presentationml/2006/main">
  <p:tag name="KSO_WM_BEAUTIFY_FLAG" val="#wm#"/>
  <p:tag name="KSO_WM_TEMPLATE_CATEGORY" val="custom"/>
  <p:tag name="KSO_WM_TEMPLATE_INDEX" val="20205176"/>
</p:tagLst>
</file>

<file path=ppt/tags/tag82.xml><?xml version="1.0" encoding="utf-8"?>
<p:tagLst xmlns:p="http://schemas.openxmlformats.org/presentationml/2006/main">
  <p:tag name="KSO_WM_BEAUTIFY_FLAG" val="#wm#"/>
  <p:tag name="KSO_WM_TEMPLATE_CATEGORY" val="custom"/>
  <p:tag name="KSO_WM_TEMPLATE_INDEX" val="20205176"/>
</p:tagLst>
</file>

<file path=ppt/tags/tag83.xml><?xml version="1.0" encoding="utf-8"?>
<p:tagLst xmlns:p="http://schemas.openxmlformats.org/presentationml/2006/main">
  <p:tag name="KSO_WM_BEAUTIFY_FLAG" val="#wm#"/>
  <p:tag name="KSO_WM_TEMPLATE_CATEGORY" val="custom"/>
  <p:tag name="KSO_WM_TEMPLATE_INDEX" val="20205176"/>
</p:tagLst>
</file>

<file path=ppt/tags/tag84.xml><?xml version="1.0" encoding="utf-8"?>
<p:tagLst xmlns:p="http://schemas.openxmlformats.org/presentationml/2006/main">
  <p:tag name="KSO_WM_BEAUTIFY_FLAG" val="#wm#"/>
  <p:tag name="KSO_WM_TEMPLATE_CATEGORY" val="custom"/>
  <p:tag name="KSO_WM_TEMPLATE_INDEX" val="20205176"/>
</p:tagLst>
</file>

<file path=ppt/tags/tag85.xml><?xml version="1.0" encoding="utf-8"?>
<p:tagLst xmlns:p="http://schemas.openxmlformats.org/presentationml/2006/main">
  <p:tag name="KSO_WM_BEAUTIFY_FLAG" val="#wm#"/>
  <p:tag name="KSO_WM_TEMPLATE_CATEGORY" val="custom"/>
  <p:tag name="KSO_WM_TEMPLATE_INDEX" val="20205176"/>
</p:tagLst>
</file>

<file path=ppt/tags/tag86.xml><?xml version="1.0" encoding="utf-8"?>
<p:tagLst xmlns:p="http://schemas.openxmlformats.org/presentationml/2006/main">
  <p:tag name="KSO_WM_BEAUTIFY_FLAG" val="#wm#"/>
  <p:tag name="KSO_WM_TEMPLATE_CATEGORY" val="custom"/>
  <p:tag name="KSO_WM_TEMPLATE_INDEX" val="20205176"/>
</p:tagLst>
</file>

<file path=ppt/tags/tag87.xml><?xml version="1.0" encoding="utf-8"?>
<p:tagLst xmlns:p="http://schemas.openxmlformats.org/presentationml/2006/main">
  <p:tag name="KSO_WM_BEAUTIFY_FLAG" val="#wm#"/>
  <p:tag name="KSO_WM_TEMPLATE_CATEGORY" val="custom"/>
  <p:tag name="KSO_WM_TEMPLATE_INDEX" val="20205176"/>
</p:tagLst>
</file>

<file path=ppt/tags/tag88.xml><?xml version="1.0" encoding="utf-8"?>
<p:tagLst xmlns:p="http://schemas.openxmlformats.org/presentationml/2006/main">
  <p:tag name="KSO_WM_BEAUTIFY_FLAG" val="#wm#"/>
  <p:tag name="KSO_WM_TEMPLATE_CATEGORY" val="custom"/>
  <p:tag name="KSO_WM_TEMPLATE_INDEX" val="20205176"/>
</p:tagLst>
</file>

<file path=ppt/tags/tag89.xml><?xml version="1.0" encoding="utf-8"?>
<p:tagLst xmlns:p="http://schemas.openxmlformats.org/presentationml/2006/main">
  <p:tag name="KSO_WM_BEAUTIFY_FLAG" val="#wm#"/>
  <p:tag name="KSO_WM_TEMPLATE_CATEGORY" val="custom"/>
  <p:tag name="KSO_WM_TEMPLATE_INDEX" val="2020517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176"/>
</p:tagLst>
</file>

<file path=ppt/tags/tag91.xml><?xml version="1.0" encoding="utf-8"?>
<p:tagLst xmlns:p="http://schemas.openxmlformats.org/presentationml/2006/main">
  <p:tag name="KSO_WM_BEAUTIFY_FLAG" val="#wm#"/>
  <p:tag name="KSO_WM_TEMPLATE_CATEGORY" val="custom"/>
  <p:tag name="KSO_WM_TEMPLATE_INDEX" val="20205176"/>
</p:tagLst>
</file>

<file path=ppt/tags/tag92.xml><?xml version="1.0" encoding="utf-8"?>
<p:tagLst xmlns:p="http://schemas.openxmlformats.org/presentationml/2006/main">
  <p:tag name="KSO_WM_BEAUTIFY_FLAG" val="#wm#"/>
  <p:tag name="KSO_WM_TEMPLATE_CATEGORY" val="custom"/>
  <p:tag name="KSO_WM_TEMPLATE_INDEX" val="20205176"/>
</p:tagLst>
</file>

<file path=ppt/tags/tag93.xml><?xml version="1.0" encoding="utf-8"?>
<p:tagLst xmlns:p="http://schemas.openxmlformats.org/presentationml/2006/main">
  <p:tag name="KSO_WM_BEAUTIFY_FLAG" val="#wm#"/>
  <p:tag name="KSO_WM_TEMPLATE_CATEGORY" val="custom"/>
  <p:tag name="KSO_WM_TEMPLATE_INDEX" val="20205176"/>
</p:tagLst>
</file>

<file path=ppt/tags/tag94.xml><?xml version="1.0" encoding="utf-8"?>
<p:tagLst xmlns:p="http://schemas.openxmlformats.org/presentationml/2006/main">
  <p:tag name="KSO_WM_BEAUTIFY_FLAG" val="#wm#"/>
  <p:tag name="KSO_WM_TEMPLATE_CATEGORY" val="custom"/>
  <p:tag name="KSO_WM_TEMPLATE_INDEX" val="20205176"/>
</p:tagLst>
</file>

<file path=ppt/tags/tag95.xml><?xml version="1.0" encoding="utf-8"?>
<p:tagLst xmlns:p="http://schemas.openxmlformats.org/presentationml/2006/main">
  <p:tag name="KSO_WM_BEAUTIFY_FLAG" val="#wm#"/>
  <p:tag name="KSO_WM_TEMPLATE_CATEGORY" val="custom"/>
  <p:tag name="KSO_WM_TEMPLATE_INDEX" val="20205176"/>
</p:tagLst>
</file>

<file path=ppt/tags/tag96.xml><?xml version="1.0" encoding="utf-8"?>
<p:tagLst xmlns:p="http://schemas.openxmlformats.org/presentationml/2006/main">
  <p:tag name="KSO_WM_BEAUTIFY_FLAG" val="#wm#"/>
  <p:tag name="KSO_WM_TEMPLATE_CATEGORY" val="custom"/>
  <p:tag name="KSO_WM_TEMPLATE_INDEX" val="20205176"/>
</p:tagLst>
</file>

<file path=ppt/tags/tag97.xml><?xml version="1.0" encoding="utf-8"?>
<p:tagLst xmlns:p="http://schemas.openxmlformats.org/presentationml/2006/main">
  <p:tag name="KSO_WM_UNIT_PLACING_PICTURE_USER_VIEWPORT" val="{&quot;height&quot;:7495,&quot;width&quot;:8413}"/>
</p:tagLst>
</file>

<file path=ppt/tags/tag98.xml><?xml version="1.0" encoding="utf-8"?>
<p:tagLst xmlns:p="http://schemas.openxmlformats.org/presentationml/2006/main">
  <p:tag name="KSO_WM_BEAUTIFY_FLAG" val="#wm#"/>
  <p:tag name="KSO_WM_TEMPLATE_CATEGORY" val="custom"/>
  <p:tag name="KSO_WM_TEMPLATE_INDEX" val="20205176"/>
</p:tagLst>
</file>

<file path=ppt/tags/tag99.xml><?xml version="1.0" encoding="utf-8"?>
<p:tagLst xmlns:p="http://schemas.openxmlformats.org/presentationml/2006/main">
  <p:tag name="KSO_WM_BEAUTIFY_FLAG" val="#wm#"/>
  <p:tag name="KSO_WM_TEMPLATE_CATEGORY" val="custom"/>
  <p:tag name="KSO_WM_TEMPLATE_INDEX" val="20205176"/>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10177</Words>
  <Application>WPS 演示</Application>
  <PresentationFormat>宽屏</PresentationFormat>
  <Paragraphs>300</Paragraphs>
  <Slides>36</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36</vt:i4>
      </vt:variant>
    </vt:vector>
  </HeadingPairs>
  <TitlesOfParts>
    <vt:vector size="45" baseType="lpstr">
      <vt:lpstr>Arial</vt:lpstr>
      <vt:lpstr>宋体</vt:lpstr>
      <vt:lpstr>Wingdings</vt:lpstr>
      <vt:lpstr>微软雅黑</vt:lpstr>
      <vt:lpstr>Wingdings</vt:lpstr>
      <vt:lpstr>Arial Unicode MS</vt:lpstr>
      <vt:lpstr>Calibri</vt:lpstr>
      <vt:lpstr>华光楷体一_CNKI</vt:lpstr>
      <vt:lpstr>Office 主题​​</vt:lpstr>
      <vt:lpstr>Orion: Google’s Software-Defined Networking Control Plane</vt:lpstr>
      <vt:lpstr>What i want to share？</vt:lpstr>
      <vt:lpstr>The Evolution of Software-Defined Networking</vt:lpstr>
      <vt:lpstr>Define and History</vt:lpstr>
      <vt:lpstr>Active NetWorking</vt:lpstr>
      <vt:lpstr>Separating Control and Data Planes</vt:lpstr>
      <vt:lpstr>OpenFlow and Network OS</vt:lpstr>
      <vt:lpstr>Relationship between Network Virtualization and SDN</vt:lpstr>
      <vt:lpstr>SDN architecture </vt:lpstr>
      <vt:lpstr>Challenges of SDN</vt:lpstr>
      <vt:lpstr>Intent-Based Networking</vt:lpstr>
      <vt:lpstr>What is Intent-Based Networking?</vt:lpstr>
      <vt:lpstr>Orion: Google’s Software-Defined Networking Control Plane</vt:lpstr>
      <vt:lpstr>What is Orion?</vt:lpstr>
      <vt:lpstr>Orion design principles </vt:lpstr>
      <vt:lpstr>Orion: Google’s Software-Defined Networking Control Plane</vt:lpstr>
      <vt:lpstr>Intent-based network management and control. </vt:lpstr>
      <vt:lpstr>Align control plane and physical failure domains.</vt:lpstr>
      <vt:lpstr>React optimistically to correlated unreachability</vt:lpstr>
      <vt:lpstr>Exploit both out-of-band and in-band control plane connectivity</vt:lpstr>
      <vt:lpstr>Orion: Google’s Software-Defined Networking Control Plane</vt:lpstr>
      <vt:lpstr>Orion’ architecture</vt:lpstr>
      <vt:lpstr>Network Infomation Base</vt:lpstr>
      <vt:lpstr>Config Manager</vt:lpstr>
      <vt:lpstr>Topology Manager、Flow Manager、Openflow FrontEnd and Packet-I/O</vt:lpstr>
      <vt:lpstr>Orion Application Framework</vt:lpstr>
      <vt:lpstr>Routing Engine</vt:lpstr>
      <vt:lpstr>Orion: Google’s Software-Defined Networking Control Plane</vt:lpstr>
      <vt:lpstr>Challenge faced in Orion </vt:lpstr>
      <vt:lpstr>Orion: Google’s Software-Defined Networking Control Plane</vt:lpstr>
      <vt:lpstr>Orion-based Systems</vt:lpstr>
      <vt:lpstr>NIB performance</vt:lpstr>
      <vt:lpstr>Data and control plane convergence</vt:lpstr>
      <vt:lpstr>Data and control plane convergence</vt:lpstr>
      <vt:lpstr>Controller footprint: CPU and memory</vt:lpstr>
      <vt:lpstr>请各位老师指导！ 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TSBoy</cp:lastModifiedBy>
  <cp:revision>179</cp:revision>
  <dcterms:created xsi:type="dcterms:W3CDTF">2019-06-19T02:08:00Z</dcterms:created>
  <dcterms:modified xsi:type="dcterms:W3CDTF">2021-12-15T08:48:49Z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2ACDAC83EEA643C08EC8CD310B8DE472</vt:lpwstr>
  </property>
</Properties>
</file>