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SSD结构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random GET() requests on these KV pools for 10 minutes</a:t>
            </a:r>
          </a:p>
          <a:p>
            <a:r>
              <a:t>KV pools ranging in size from1GB to 3TB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9" name="Shape 6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接下来讲一下我们的研究内容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000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algn="ctr">
              <a:buSzTx/>
              <a:buFontTx/>
              <a:buNone/>
              <a:defRPr sz="2400" b="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algn="ctr">
              <a:buSzTx/>
              <a:buFontTx/>
              <a:buNone/>
              <a:defRPr sz="2400" b="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algn="ctr">
              <a:buSzTx/>
              <a:buFontTx/>
              <a:buNone/>
              <a:defRPr sz="2400" b="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algn="ctr">
              <a:buSzTx/>
              <a:buFontTx/>
              <a:buNone/>
              <a:defRPr sz="2400" b="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单击以编辑母版副标题样式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33" y="568184"/>
            <a:ext cx="3148461" cy="54712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矩形 3"/>
          <p:cNvSpPr/>
          <p:nvPr/>
        </p:nvSpPr>
        <p:spPr>
          <a:xfrm flipV="1">
            <a:off x="838200" y="1064806"/>
            <a:ext cx="8153400" cy="45721"/>
          </a:xfrm>
          <a:prstGeom prst="rect">
            <a:avLst/>
          </a:prstGeom>
          <a:gradFill>
            <a:gsLst>
              <a:gs pos="0">
                <a:srgbClr val="F7FAFD"/>
              </a:gs>
              <a:gs pos="100000">
                <a:srgbClr val="543795"/>
              </a:gs>
            </a:gsLst>
            <a:lin ang="6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838200" y="388797"/>
            <a:ext cx="10515600" cy="688517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标题文本</a:t>
            </a:r>
          </a:p>
        </p:txBody>
      </p:sp>
      <p:sp>
        <p:nvSpPr>
          <p:cNvPr id="10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213835"/>
            <a:ext cx="10515600" cy="4963130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7262" y="6401180"/>
            <a:ext cx="256539" cy="27546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标题文本</a:t>
            </a:r>
          </a:p>
        </p:txBody>
      </p:sp>
      <p:sp>
        <p:nvSpPr>
          <p:cNvPr id="3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 b="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 b="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 b="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 b="0">
                <a:solidFill>
                  <a:srgbClr val="888888"/>
                </a:solidFill>
              </a:defRPr>
            </a:lvl5pPr>
          </a:lstStyle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4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216152"/>
            <a:ext cx="5181600" cy="4965192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723900" indent="-266700">
              <a:defRPr sz="2800" b="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1234438" indent="-320038">
              <a:defRPr sz="2800" b="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727200" indent="-355600">
              <a:defRPr sz="2800" b="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2184400" indent="-355600">
              <a:defRPr sz="2800" b="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2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33" y="568184"/>
            <a:ext cx="3148461" cy="54712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矩形 9"/>
          <p:cNvSpPr/>
          <p:nvPr/>
        </p:nvSpPr>
        <p:spPr>
          <a:xfrm flipV="1">
            <a:off x="838200" y="1064806"/>
            <a:ext cx="8153400" cy="45722"/>
          </a:xfrm>
          <a:prstGeom prst="rect">
            <a:avLst/>
          </a:prstGeom>
          <a:gradFill>
            <a:gsLst>
              <a:gs pos="0">
                <a:srgbClr val="F7FAFD"/>
              </a:gs>
              <a:gs pos="100000">
                <a:srgbClr val="543795"/>
              </a:gs>
            </a:gsLst>
            <a:lin ang="6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685800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标题文本</a:t>
            </a:r>
          </a:p>
        </p:txBody>
      </p:sp>
      <p:sp>
        <p:nvSpPr>
          <p:cNvPr id="5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216152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文本占位符 4"/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1216152"/>
            <a:ext cx="5183188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编辑母版文本样式</a:t>
            </a:r>
          </a:p>
        </p:txBody>
      </p:sp>
      <p:pic>
        <p:nvPicPr>
          <p:cNvPr id="54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33" y="568184"/>
            <a:ext cx="3148461" cy="54712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矩形 9"/>
          <p:cNvSpPr/>
          <p:nvPr/>
        </p:nvSpPr>
        <p:spPr>
          <a:xfrm flipV="1">
            <a:off x="838200" y="1064806"/>
            <a:ext cx="8153400" cy="45722"/>
          </a:xfrm>
          <a:prstGeom prst="rect">
            <a:avLst/>
          </a:prstGeom>
          <a:gradFill>
            <a:gsLst>
              <a:gs pos="0">
                <a:srgbClr val="F7FAFD"/>
              </a:gs>
              <a:gs pos="100000">
                <a:srgbClr val="543795"/>
              </a:gs>
            </a:gsLst>
            <a:lin ang="6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标题文本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81063" y="6218619"/>
            <a:ext cx="256537" cy="2754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81063" y="6218619"/>
            <a:ext cx="256537" cy="2754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标题文本</a:t>
            </a:r>
          </a:p>
        </p:txBody>
      </p:sp>
      <p:sp>
        <p:nvSpPr>
          <p:cNvPr id="7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0"/>
            </a:lvl1pPr>
          </a:lstStyle>
          <a:p>
            <a:r>
              <a:t>编辑母版文本样式</a:t>
            </a:r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81063" y="6218619"/>
            <a:ext cx="256537" cy="2754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标题文本</a:t>
            </a:r>
          </a:p>
        </p:txBody>
      </p:sp>
      <p:sp>
        <p:nvSpPr>
          <p:cNvPr id="89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0"/>
            </a:lvl1pPr>
            <a:lvl2pPr marL="0" indent="0">
              <a:buSzTx/>
              <a:buFontTx/>
              <a:buNone/>
              <a:defRPr sz="1600" b="0"/>
            </a:lvl2pPr>
            <a:lvl3pPr marL="0" indent="0">
              <a:buSzTx/>
              <a:buFontTx/>
              <a:buNone/>
              <a:defRPr sz="1600" b="0"/>
            </a:lvl3pPr>
            <a:lvl4pPr marL="0" indent="0">
              <a:buSzTx/>
              <a:buFontTx/>
              <a:buNone/>
              <a:defRPr sz="1600" b="0"/>
            </a:lvl4pPr>
            <a:lvl5pPr marL="0" indent="0">
              <a:buSzTx/>
              <a:buFontTx/>
              <a:buNone/>
              <a:defRPr sz="1600" b="0"/>
            </a:lvl5pPr>
          </a:lstStyle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81063" y="6218619"/>
            <a:ext cx="256537" cy="2754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bm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4233" y="568184"/>
            <a:ext cx="3148461" cy="5471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矩形 3"/>
          <p:cNvSpPr/>
          <p:nvPr/>
        </p:nvSpPr>
        <p:spPr>
          <a:xfrm flipV="1">
            <a:off x="838200" y="1064806"/>
            <a:ext cx="8153400" cy="45722"/>
          </a:xfrm>
          <a:prstGeom prst="rect">
            <a:avLst/>
          </a:prstGeom>
          <a:gradFill>
            <a:gsLst>
              <a:gs pos="0">
                <a:srgbClr val="F7FAFD"/>
              </a:gs>
              <a:gs pos="100000">
                <a:srgbClr val="543795"/>
              </a:gs>
            </a:gsLst>
            <a:lin ang="6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838200" y="388797"/>
            <a:ext cx="10515600" cy="68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编辑母版文本样式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7265" y="6401181"/>
            <a:ext cx="256537" cy="27546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543795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/>
          <p:cNvSpPr txBox="1">
            <a:spLocks noGrp="1"/>
          </p:cNvSpPr>
          <p:nvPr>
            <p:ph type="ctrTitle"/>
          </p:nvPr>
        </p:nvSpPr>
        <p:spPr>
          <a:xfrm>
            <a:off x="1524000" y="1122361"/>
            <a:ext cx="9144000" cy="146181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PinK: High-speed In-storage Key-value Store with Bounded Tails  </a:t>
            </a:r>
          </a:p>
        </p:txBody>
      </p:sp>
      <p:sp>
        <p:nvSpPr>
          <p:cNvPr id="112" name="副标题 2"/>
          <p:cNvSpPr txBox="1">
            <a:spLocks noGrp="1"/>
          </p:cNvSpPr>
          <p:nvPr>
            <p:ph type="subTitle" sz="half" idx="1"/>
          </p:nvPr>
        </p:nvSpPr>
        <p:spPr>
          <a:xfrm>
            <a:off x="1297056" y="3007710"/>
            <a:ext cx="9597888" cy="3055162"/>
          </a:xfrm>
          <a:prstGeom prst="rect">
            <a:avLst/>
          </a:prstGeom>
        </p:spPr>
        <p:txBody>
          <a:bodyPr/>
          <a:lstStyle/>
          <a:p>
            <a:r>
              <a:t>ATC 2020</a:t>
            </a:r>
          </a:p>
          <a:p>
            <a:r>
              <a:t>Junsu Im, Jinwook Bae, Chanwoo Chung</a:t>
            </a:r>
            <a:r>
              <a:rPr baseline="37586"/>
              <a:t>*</a:t>
            </a:r>
            <a:r>
              <a:t>, Arvind</a:t>
            </a:r>
            <a:r>
              <a:rPr baseline="37586"/>
              <a:t>*</a:t>
            </a:r>
            <a:r>
              <a:t>, and Sungjin Lee </a:t>
            </a:r>
            <a:endParaRPr sz="1300"/>
          </a:p>
          <a:p>
            <a:r>
              <a:t>Daegu Gyeongbuk Institute of Science &amp; Technology (DGIST) *</a:t>
            </a:r>
          </a:p>
          <a:p>
            <a:r>
              <a:t>Massachusetts Institute of Technology (MIT) </a:t>
            </a:r>
            <a:endParaRPr sz="700"/>
          </a:p>
          <a:p>
            <a:r>
              <a:t>Presented by </a:t>
            </a:r>
            <a:r>
              <a:rPr>
                <a:solidFill>
                  <a:srgbClr val="C55A11"/>
                </a:solidFill>
              </a:rPr>
              <a:t>Qingyuan Chen and Yuming Xu</a:t>
            </a:r>
            <a:r>
              <a:t>, USTC, ADSL</a:t>
            </a:r>
          </a:p>
          <a:p>
            <a:r>
              <a:t>November 11</a:t>
            </a:r>
            <a:r>
              <a:rPr baseline="31058"/>
              <a:t>st</a:t>
            </a:r>
            <a:r>
              <a:t>, 2020</a:t>
            </a:r>
          </a:p>
        </p:txBody>
      </p:sp>
      <p:sp>
        <p:nvSpPr>
          <p:cNvPr id="113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73459" y="6401179"/>
            <a:ext cx="1803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14" name="日期占位符 4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LSM-tree</a:t>
            </a:r>
          </a:p>
        </p:txBody>
      </p:sp>
      <p:grpSp>
        <p:nvGrpSpPr>
          <p:cNvPr id="324" name="组合 41"/>
          <p:cNvGrpSpPr/>
          <p:nvPr/>
        </p:nvGrpSpPr>
        <p:grpSpPr>
          <a:xfrm>
            <a:off x="12439818" y="1614014"/>
            <a:ext cx="3872868" cy="2010887"/>
            <a:chOff x="0" y="0"/>
            <a:chExt cx="3872867" cy="2010885"/>
          </a:xfrm>
        </p:grpSpPr>
        <p:grpSp>
          <p:nvGrpSpPr>
            <p:cNvPr id="316" name="组合 8"/>
            <p:cNvGrpSpPr/>
            <p:nvPr/>
          </p:nvGrpSpPr>
          <p:grpSpPr>
            <a:xfrm>
              <a:off x="2655246" y="-1"/>
              <a:ext cx="1217622" cy="663330"/>
              <a:chOff x="0" y="0"/>
              <a:chExt cx="1217620" cy="663328"/>
            </a:xfrm>
          </p:grpSpPr>
          <p:grpSp>
            <p:nvGrpSpPr>
              <p:cNvPr id="313" name="组合 6"/>
              <p:cNvGrpSpPr/>
              <p:nvPr/>
            </p:nvGrpSpPr>
            <p:grpSpPr>
              <a:xfrm>
                <a:off x="289233" y="76533"/>
                <a:ext cx="928388" cy="571029"/>
                <a:chOff x="0" y="0"/>
                <a:chExt cx="928387" cy="571028"/>
              </a:xfrm>
            </p:grpSpPr>
            <p:sp>
              <p:nvSpPr>
                <p:cNvPr id="311" name="矩形: 圆角 1"/>
                <p:cNvSpPr/>
                <p:nvPr/>
              </p:nvSpPr>
              <p:spPr>
                <a:xfrm>
                  <a:off x="0" y="-1"/>
                  <a:ext cx="641850" cy="2598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2" name="矩形: 圆角 2"/>
                <p:cNvSpPr/>
                <p:nvPr/>
              </p:nvSpPr>
              <p:spPr>
                <a:xfrm>
                  <a:off x="0" y="310236"/>
                  <a:ext cx="928388" cy="2607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14" name="文本框 5"/>
              <p:cNvSpPr txBox="1"/>
              <p:nvPr/>
            </p:nvSpPr>
            <p:spPr>
              <a:xfrm>
                <a:off x="4956" y="0"/>
                <a:ext cx="1053517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L2  index</a:t>
                </a:r>
              </a:p>
            </p:txBody>
          </p:sp>
          <p:sp>
            <p:nvSpPr>
              <p:cNvPr id="315" name="文本框 7"/>
              <p:cNvSpPr txBox="1"/>
              <p:nvPr/>
            </p:nvSpPr>
            <p:spPr>
              <a:xfrm>
                <a:off x="0" y="330245"/>
                <a:ext cx="1053516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L3  index</a:t>
                </a:r>
              </a:p>
            </p:txBody>
          </p:sp>
        </p:grpSp>
        <p:sp>
          <p:nvSpPr>
            <p:cNvPr id="317" name="直接箭头连接符 155"/>
            <p:cNvSpPr/>
            <p:nvPr/>
          </p:nvSpPr>
          <p:spPr>
            <a:xfrm>
              <a:off x="0" y="142721"/>
              <a:ext cx="2662337" cy="2149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20" name="组合 37"/>
            <p:cNvGrpSpPr/>
            <p:nvPr/>
          </p:nvGrpSpPr>
          <p:grpSpPr>
            <a:xfrm>
              <a:off x="286897" y="699571"/>
              <a:ext cx="2895109" cy="599655"/>
              <a:chOff x="0" y="0"/>
              <a:chExt cx="2895108" cy="599653"/>
            </a:xfrm>
          </p:grpSpPr>
          <p:sp>
            <p:nvSpPr>
              <p:cNvPr id="318" name="连接符: 肘形 27"/>
              <p:cNvSpPr/>
              <p:nvPr/>
            </p:nvSpPr>
            <p:spPr>
              <a:xfrm rot="5400000">
                <a:off x="1147729" y="-1147729"/>
                <a:ext cx="599651" cy="289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连接符: 肘形 176"/>
              <p:cNvSpPr/>
              <p:nvPr/>
            </p:nvSpPr>
            <p:spPr>
              <a:xfrm rot="5400000">
                <a:off x="1553932" y="-741524"/>
                <a:ext cx="599654" cy="208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23" name="组合 185"/>
            <p:cNvGrpSpPr/>
            <p:nvPr/>
          </p:nvGrpSpPr>
          <p:grpSpPr>
            <a:xfrm>
              <a:off x="126263" y="685789"/>
              <a:ext cx="3241467" cy="1325097"/>
              <a:chOff x="0" y="0"/>
              <a:chExt cx="3241466" cy="1325095"/>
            </a:xfrm>
          </p:grpSpPr>
          <p:sp>
            <p:nvSpPr>
              <p:cNvPr id="321" name="连接符: 肘形 186"/>
              <p:cNvSpPr/>
              <p:nvPr/>
            </p:nvSpPr>
            <p:spPr>
              <a:xfrm rot="5400000">
                <a:off x="958185" y="-958186"/>
                <a:ext cx="1325096" cy="324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连接符: 肘形 187"/>
              <p:cNvSpPr/>
              <p:nvPr/>
            </p:nvSpPr>
            <p:spPr>
              <a:xfrm flipH="1">
                <a:off x="1106529" y="0"/>
                <a:ext cx="2134938" cy="1325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25" name="文本占位符 8"/>
          <p:cNvSpPr txBox="1"/>
          <p:nvPr/>
        </p:nvSpPr>
        <p:spPr>
          <a:xfrm>
            <a:off x="838197" y="1213835"/>
            <a:ext cx="10798747" cy="496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2-properties</a:t>
            </a:r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level, KV objects are unique and kept sorted </a:t>
            </a:r>
            <a:endParaRPr sz="3200" b="1"/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Due to overwrites, there are overlaps between levels</a:t>
            </a:r>
            <a:endParaRPr sz="3200" b="1"/>
          </a:p>
        </p:txBody>
      </p:sp>
      <p:grpSp>
        <p:nvGrpSpPr>
          <p:cNvPr id="411" name="组合 4"/>
          <p:cNvGrpSpPr/>
          <p:nvPr/>
        </p:nvGrpSpPr>
        <p:grpSpPr>
          <a:xfrm>
            <a:off x="1391607" y="2842440"/>
            <a:ext cx="8594640" cy="2553975"/>
            <a:chOff x="0" y="0"/>
            <a:chExt cx="8594638" cy="2553974"/>
          </a:xfrm>
        </p:grpSpPr>
        <p:grpSp>
          <p:nvGrpSpPr>
            <p:cNvPr id="397" name="组合 330"/>
            <p:cNvGrpSpPr/>
            <p:nvPr/>
          </p:nvGrpSpPr>
          <p:grpSpPr>
            <a:xfrm>
              <a:off x="-1" y="-1"/>
              <a:ext cx="8594640" cy="2553976"/>
              <a:chOff x="0" y="0"/>
              <a:chExt cx="8594638" cy="2553974"/>
            </a:xfrm>
          </p:grpSpPr>
          <p:grpSp>
            <p:nvGrpSpPr>
              <p:cNvPr id="330" name="组合 45"/>
              <p:cNvGrpSpPr/>
              <p:nvPr/>
            </p:nvGrpSpPr>
            <p:grpSpPr>
              <a:xfrm>
                <a:off x="4299540" y="261756"/>
                <a:ext cx="1561989" cy="442584"/>
                <a:chOff x="0" y="-1"/>
                <a:chExt cx="1561987" cy="442583"/>
              </a:xfrm>
            </p:grpSpPr>
            <p:sp>
              <p:nvSpPr>
                <p:cNvPr id="326" name="矩形: 圆角 3"/>
                <p:cNvSpPr/>
                <p:nvPr/>
              </p:nvSpPr>
              <p:spPr>
                <a:xfrm>
                  <a:off x="0" y="0"/>
                  <a:ext cx="1561989" cy="44258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27" name="直接连接符 5"/>
                <p:cNvSpPr/>
                <p:nvPr/>
              </p:nvSpPr>
              <p:spPr>
                <a:xfrm flipH="1">
                  <a:off x="401367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8" name="直接连接符 6"/>
                <p:cNvSpPr/>
                <p:nvPr/>
              </p:nvSpPr>
              <p:spPr>
                <a:xfrm flipH="1">
                  <a:off x="793659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9" name="直接连接符 7"/>
                <p:cNvSpPr/>
                <p:nvPr/>
              </p:nvSpPr>
              <p:spPr>
                <a:xfrm>
                  <a:off x="1185952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41" name="组合 93"/>
              <p:cNvGrpSpPr/>
              <p:nvPr/>
            </p:nvGrpSpPr>
            <p:grpSpPr>
              <a:xfrm>
                <a:off x="3459107" y="1359955"/>
                <a:ext cx="3268185" cy="442588"/>
                <a:chOff x="-1" y="-2"/>
                <a:chExt cx="3268183" cy="442586"/>
              </a:xfrm>
            </p:grpSpPr>
            <p:grpSp>
              <p:nvGrpSpPr>
                <p:cNvPr id="335" name="组合 56"/>
                <p:cNvGrpSpPr/>
                <p:nvPr/>
              </p:nvGrpSpPr>
              <p:grpSpPr>
                <a:xfrm>
                  <a:off x="1706193" y="-3"/>
                  <a:ext cx="1561990" cy="442587"/>
                  <a:chOff x="0" y="-1"/>
                  <a:chExt cx="1561989" cy="442586"/>
                </a:xfrm>
              </p:grpSpPr>
              <p:sp>
                <p:nvSpPr>
                  <p:cNvPr id="331" name="矩形: 圆角 57"/>
                  <p:cNvSpPr/>
                  <p:nvPr/>
                </p:nvSpPr>
                <p:spPr>
                  <a:xfrm>
                    <a:off x="-1" y="0"/>
                    <a:ext cx="1561991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2" name="直接连接符 5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3" name="直接连接符 59"/>
                  <p:cNvSpPr/>
                  <p:nvPr/>
                </p:nvSpPr>
                <p:spPr>
                  <a:xfrm flipH="1">
                    <a:off x="793659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4" name="直接连接符 6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40" name="组合 61"/>
                <p:cNvGrpSpPr/>
                <p:nvPr/>
              </p:nvGrpSpPr>
              <p:grpSpPr>
                <a:xfrm>
                  <a:off x="-2" y="-3"/>
                  <a:ext cx="1561992" cy="442587"/>
                  <a:chOff x="0" y="-1"/>
                  <a:chExt cx="1561990" cy="442586"/>
                </a:xfrm>
              </p:grpSpPr>
              <p:sp>
                <p:nvSpPr>
                  <p:cNvPr id="336" name="矩形: 圆角 62"/>
                  <p:cNvSpPr/>
                  <p:nvPr/>
                </p:nvSpPr>
                <p:spPr>
                  <a:xfrm>
                    <a:off x="-1" y="0"/>
                    <a:ext cx="1561992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7" name="直接连接符 6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8" name="直接连接符 6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9" name="直接连接符 65"/>
                  <p:cNvSpPr/>
                  <p:nvPr/>
                </p:nvSpPr>
                <p:spPr>
                  <a:xfrm>
                    <a:off x="1185953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362" name="组合 92"/>
              <p:cNvGrpSpPr/>
              <p:nvPr/>
            </p:nvGrpSpPr>
            <p:grpSpPr>
              <a:xfrm>
                <a:off x="1752915" y="2077458"/>
                <a:ext cx="6680571" cy="442588"/>
                <a:chOff x="0" y="-1"/>
                <a:chExt cx="6680570" cy="442586"/>
              </a:xfrm>
            </p:grpSpPr>
            <p:grpSp>
              <p:nvGrpSpPr>
                <p:cNvPr id="346" name="组合 66"/>
                <p:cNvGrpSpPr/>
                <p:nvPr/>
              </p:nvGrpSpPr>
              <p:grpSpPr>
                <a:xfrm>
                  <a:off x="-1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342" name="矩形: 圆角 67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43" name="直接连接符 6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4" name="直接连接符 69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5" name="直接连接符 7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51" name="组合 71"/>
                <p:cNvGrpSpPr/>
                <p:nvPr/>
              </p:nvGrpSpPr>
              <p:grpSpPr>
                <a:xfrm>
                  <a:off x="3412387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347" name="矩形: 圆角 72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48" name="直接连接符 7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9" name="直接连接符 7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0" name="直接连接符 75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56" name="组合 76"/>
                <p:cNvGrpSpPr/>
                <p:nvPr/>
              </p:nvGrpSpPr>
              <p:grpSpPr>
                <a:xfrm>
                  <a:off x="5118581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352" name="矩形: 圆角 77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53" name="直接连接符 7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4" name="直接连接符 79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5" name="直接连接符 8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61" name="组合 81"/>
                <p:cNvGrpSpPr/>
                <p:nvPr/>
              </p:nvGrpSpPr>
              <p:grpSpPr>
                <a:xfrm>
                  <a:off x="1706193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357" name="矩形: 圆角 82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58" name="直接连接符 8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9" name="直接连接符 8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0" name="直接连接符 85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363" name="直接连接符 87"/>
              <p:cNvSpPr/>
              <p:nvPr/>
            </p:nvSpPr>
            <p:spPr>
              <a:xfrm>
                <a:off x="1691318" y="1024643"/>
                <a:ext cx="6778428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直接箭头连接符 89"/>
              <p:cNvSpPr/>
              <p:nvPr/>
            </p:nvSpPr>
            <p:spPr>
              <a:xfrm flipH="1">
                <a:off x="936410" y="405543"/>
                <a:ext cx="2" cy="210957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文本框 94"/>
              <p:cNvSpPr txBox="1"/>
              <p:nvPr/>
            </p:nvSpPr>
            <p:spPr>
              <a:xfrm>
                <a:off x="7639823" y="561520"/>
                <a:ext cx="954816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DRAM</a:t>
                </a:r>
              </a:p>
            </p:txBody>
          </p:sp>
          <p:sp>
            <p:nvSpPr>
              <p:cNvPr id="366" name="文本框 96"/>
              <p:cNvSpPr txBox="1"/>
              <p:nvPr/>
            </p:nvSpPr>
            <p:spPr>
              <a:xfrm>
                <a:off x="7639823" y="1210365"/>
                <a:ext cx="780990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Flash</a:t>
                </a:r>
              </a:p>
            </p:txBody>
          </p:sp>
          <p:sp>
            <p:nvSpPr>
              <p:cNvPr id="367" name="文本框 97"/>
              <p:cNvSpPr txBox="1"/>
              <p:nvPr/>
            </p:nvSpPr>
            <p:spPr>
              <a:xfrm>
                <a:off x="1121853" y="283047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L0</a:t>
                </a:r>
              </a:p>
            </p:txBody>
          </p:sp>
          <p:sp>
            <p:nvSpPr>
              <p:cNvPr id="368" name="文本框 99"/>
              <p:cNvSpPr txBox="1"/>
              <p:nvPr/>
            </p:nvSpPr>
            <p:spPr>
              <a:xfrm>
                <a:off x="1104584" y="2205549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L2</a:t>
                </a:r>
              </a:p>
            </p:txBody>
          </p:sp>
          <p:sp>
            <p:nvSpPr>
              <p:cNvPr id="369" name="文本框 101"/>
              <p:cNvSpPr txBox="1"/>
              <p:nvPr/>
            </p:nvSpPr>
            <p:spPr>
              <a:xfrm>
                <a:off x="1121854" y="1364391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L1</a:t>
                </a:r>
              </a:p>
            </p:txBody>
          </p:sp>
          <p:grpSp>
            <p:nvGrpSpPr>
              <p:cNvPr id="374" name="组合 162"/>
              <p:cNvGrpSpPr/>
              <p:nvPr/>
            </p:nvGrpSpPr>
            <p:grpSpPr>
              <a:xfrm>
                <a:off x="4375834" y="345776"/>
                <a:ext cx="1687617" cy="348426"/>
                <a:chOff x="0" y="0"/>
                <a:chExt cx="1687616" cy="348424"/>
              </a:xfrm>
            </p:grpSpPr>
            <p:sp>
              <p:nvSpPr>
                <p:cNvPr id="370" name="文本框 102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4</a:t>
                  </a:r>
                </a:p>
              </p:txBody>
            </p:sp>
            <p:sp>
              <p:nvSpPr>
                <p:cNvPr id="371" name="文本框 112"/>
                <p:cNvSpPr txBox="1"/>
                <p:nvPr/>
              </p:nvSpPr>
              <p:spPr>
                <a:xfrm>
                  <a:off x="777997" y="0"/>
                  <a:ext cx="520621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33</a:t>
                  </a:r>
                </a:p>
              </p:txBody>
            </p:sp>
            <p:sp>
              <p:nvSpPr>
                <p:cNvPr id="372" name="文本框 114"/>
                <p:cNvSpPr txBox="1"/>
                <p:nvPr/>
              </p:nvSpPr>
              <p:spPr>
                <a:xfrm>
                  <a:off x="388998" y="0"/>
                  <a:ext cx="402026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15</a:t>
                  </a:r>
                </a:p>
              </p:txBody>
            </p:sp>
            <p:sp>
              <p:nvSpPr>
                <p:cNvPr id="373" name="文本框 118"/>
                <p:cNvSpPr txBox="1"/>
                <p:nvPr/>
              </p:nvSpPr>
              <p:spPr>
                <a:xfrm>
                  <a:off x="1166998" y="0"/>
                  <a:ext cx="5206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51</a:t>
                  </a:r>
                </a:p>
              </p:txBody>
            </p:sp>
          </p:grpSp>
          <p:grpSp>
            <p:nvGrpSpPr>
              <p:cNvPr id="379" name="组合 161"/>
              <p:cNvGrpSpPr/>
              <p:nvPr/>
            </p:nvGrpSpPr>
            <p:grpSpPr>
              <a:xfrm>
                <a:off x="3563427" y="1446742"/>
                <a:ext cx="1879458" cy="348426"/>
                <a:chOff x="0" y="0"/>
                <a:chExt cx="1879457" cy="348424"/>
              </a:xfrm>
            </p:grpSpPr>
            <p:sp>
              <p:nvSpPr>
                <p:cNvPr id="375" name="文本框 116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376" name="文本框 122"/>
                <p:cNvSpPr txBox="1"/>
                <p:nvPr/>
              </p:nvSpPr>
              <p:spPr>
                <a:xfrm>
                  <a:off x="384081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  <p:sp>
              <p:nvSpPr>
                <p:cNvPr id="377" name="文本框 124"/>
                <p:cNvSpPr txBox="1"/>
                <p:nvPr/>
              </p:nvSpPr>
              <p:spPr>
                <a:xfrm>
                  <a:off x="759024" y="0"/>
                  <a:ext cx="444988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52</a:t>
                  </a:r>
                </a:p>
              </p:txBody>
            </p:sp>
            <p:sp>
              <p:nvSpPr>
                <p:cNvPr id="378" name="文本框 126"/>
                <p:cNvSpPr txBox="1"/>
                <p:nvPr/>
              </p:nvSpPr>
              <p:spPr>
                <a:xfrm>
                  <a:off x="1138536" y="0"/>
                  <a:ext cx="740922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60</a:t>
                  </a:r>
                </a:p>
              </p:txBody>
            </p:sp>
          </p:grpSp>
          <p:grpSp>
            <p:nvGrpSpPr>
              <p:cNvPr id="384" name="组合 159"/>
              <p:cNvGrpSpPr/>
              <p:nvPr/>
            </p:nvGrpSpPr>
            <p:grpSpPr>
              <a:xfrm>
                <a:off x="1845046" y="2159690"/>
                <a:ext cx="1855037" cy="348426"/>
                <a:chOff x="0" y="0"/>
                <a:chExt cx="1855035" cy="348424"/>
              </a:xfrm>
            </p:grpSpPr>
            <p:sp>
              <p:nvSpPr>
                <p:cNvPr id="380" name="文本框 120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381" name="文本框 128"/>
                <p:cNvSpPr txBox="1"/>
                <p:nvPr/>
              </p:nvSpPr>
              <p:spPr>
                <a:xfrm>
                  <a:off x="380037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382" name="文本框 132"/>
                <p:cNvSpPr txBox="1"/>
                <p:nvPr/>
              </p:nvSpPr>
              <p:spPr>
                <a:xfrm>
                  <a:off x="760076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  <p:sp>
              <p:nvSpPr>
                <p:cNvPr id="383" name="文本框 136"/>
                <p:cNvSpPr txBox="1"/>
                <p:nvPr/>
              </p:nvSpPr>
              <p:spPr>
                <a:xfrm>
                  <a:off x="1140116" y="0"/>
                  <a:ext cx="7149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10</a:t>
                  </a:r>
                </a:p>
              </p:txBody>
            </p:sp>
          </p:grpSp>
          <p:grpSp>
            <p:nvGrpSpPr>
              <p:cNvPr id="389" name="组合 160"/>
              <p:cNvGrpSpPr/>
              <p:nvPr/>
            </p:nvGrpSpPr>
            <p:grpSpPr>
              <a:xfrm>
                <a:off x="3528870" y="2159174"/>
                <a:ext cx="1908564" cy="352355"/>
                <a:chOff x="0" y="0"/>
                <a:chExt cx="1908562" cy="352354"/>
              </a:xfrm>
            </p:grpSpPr>
            <p:sp>
              <p:nvSpPr>
                <p:cNvPr id="385" name="文本框 140"/>
                <p:cNvSpPr txBox="1"/>
                <p:nvPr/>
              </p:nvSpPr>
              <p:spPr>
                <a:xfrm>
                  <a:off x="0" y="3929"/>
                  <a:ext cx="666281" cy="3484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33</a:t>
                  </a:r>
                </a:p>
              </p:txBody>
            </p:sp>
            <p:sp>
              <p:nvSpPr>
                <p:cNvPr id="386" name="文本框 142"/>
                <p:cNvSpPr txBox="1"/>
                <p:nvPr/>
              </p:nvSpPr>
              <p:spPr>
                <a:xfrm>
                  <a:off x="385178" y="0"/>
                  <a:ext cx="601775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39</a:t>
                  </a:r>
                </a:p>
              </p:txBody>
            </p:sp>
            <p:sp>
              <p:nvSpPr>
                <p:cNvPr id="387" name="文本框 144"/>
                <p:cNvSpPr txBox="1"/>
                <p:nvPr/>
              </p:nvSpPr>
              <p:spPr>
                <a:xfrm>
                  <a:off x="770356" y="0"/>
                  <a:ext cx="336858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51</a:t>
                  </a:r>
                </a:p>
              </p:txBody>
            </p:sp>
            <p:sp>
              <p:nvSpPr>
                <p:cNvPr id="388" name="文本框 146"/>
                <p:cNvSpPr txBox="1"/>
                <p:nvPr/>
              </p:nvSpPr>
              <p:spPr>
                <a:xfrm>
                  <a:off x="1155533" y="0"/>
                  <a:ext cx="75303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60</a:t>
                  </a:r>
                </a:p>
              </p:txBody>
            </p:sp>
          </p:grpSp>
          <p:grpSp>
            <p:nvGrpSpPr>
              <p:cNvPr id="392" name="矩形: 圆角 150"/>
              <p:cNvGrpSpPr/>
              <p:nvPr/>
            </p:nvGrpSpPr>
            <p:grpSpPr>
              <a:xfrm>
                <a:off x="2533842" y="176994"/>
                <a:ext cx="1226915" cy="497894"/>
                <a:chOff x="0" y="0"/>
                <a:chExt cx="1226913" cy="497892"/>
              </a:xfrm>
            </p:grpSpPr>
            <p:sp>
              <p:nvSpPr>
                <p:cNvPr id="390" name="圆角矩形"/>
                <p:cNvSpPr/>
                <p:nvPr/>
              </p:nvSpPr>
              <p:spPr>
                <a:xfrm>
                  <a:off x="0" y="0"/>
                  <a:ext cx="984720" cy="4978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lgDash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91" name="GET(39)"/>
                <p:cNvSpPr txBox="1"/>
                <p:nvPr/>
              </p:nvSpPr>
              <p:spPr>
                <a:xfrm>
                  <a:off x="27045" y="74733"/>
                  <a:ext cx="1199869" cy="3484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GET(39)</a:t>
                  </a:r>
                </a:p>
              </p:txBody>
            </p:sp>
          </p:grpSp>
          <p:sp>
            <p:nvSpPr>
              <p:cNvPr id="393" name="直接箭头连接符 155"/>
              <p:cNvSpPr/>
              <p:nvPr/>
            </p:nvSpPr>
            <p:spPr>
              <a:xfrm>
                <a:off x="3660911" y="491333"/>
                <a:ext cx="564870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dash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文本框 166"/>
              <p:cNvSpPr txBox="1"/>
              <p:nvPr/>
            </p:nvSpPr>
            <p:spPr>
              <a:xfrm>
                <a:off x="384419" y="436012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High</a:t>
                </a:r>
              </a:p>
            </p:txBody>
          </p:sp>
          <p:sp>
            <p:nvSpPr>
              <p:cNvPr id="395" name="文本框 168"/>
              <p:cNvSpPr txBox="1"/>
              <p:nvPr/>
            </p:nvSpPr>
            <p:spPr>
              <a:xfrm>
                <a:off x="384419" y="2144205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Low</a:t>
                </a:r>
              </a:p>
            </p:txBody>
          </p:sp>
          <p:sp>
            <p:nvSpPr>
              <p:cNvPr id="396" name="文本框 320"/>
              <p:cNvSpPr txBox="1"/>
              <p:nvPr/>
            </p:nvSpPr>
            <p:spPr>
              <a:xfrm>
                <a:off x="0" y="0"/>
                <a:ext cx="302720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Once GET() come</a:t>
                </a:r>
              </a:p>
            </p:txBody>
          </p:sp>
        </p:grpSp>
        <p:grpSp>
          <p:nvGrpSpPr>
            <p:cNvPr id="408" name="组合 192"/>
            <p:cNvGrpSpPr/>
            <p:nvPr/>
          </p:nvGrpSpPr>
          <p:grpSpPr>
            <a:xfrm>
              <a:off x="1967631" y="1063219"/>
              <a:ext cx="1622535" cy="860751"/>
              <a:chOff x="0" y="0"/>
              <a:chExt cx="1622533" cy="860749"/>
            </a:xfrm>
          </p:grpSpPr>
          <p:pic>
            <p:nvPicPr>
              <p:cNvPr id="398" name="图形 193" descr="图形 1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626" y="233103"/>
                <a:ext cx="627648" cy="6276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406" name="组合 194"/>
              <p:cNvGrpSpPr/>
              <p:nvPr/>
            </p:nvGrpSpPr>
            <p:grpSpPr>
              <a:xfrm>
                <a:off x="112660" y="572911"/>
                <a:ext cx="509998" cy="127581"/>
                <a:chOff x="0" y="0"/>
                <a:chExt cx="509997" cy="127580"/>
              </a:xfrm>
            </p:grpSpPr>
            <p:sp>
              <p:nvSpPr>
                <p:cNvPr id="399" name="矩形: 圆角 196"/>
                <p:cNvSpPr/>
                <p:nvPr/>
              </p:nvSpPr>
              <p:spPr>
                <a:xfrm>
                  <a:off x="0" y="537"/>
                  <a:ext cx="509998" cy="1270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直接连接符 197"/>
                <p:cNvSpPr/>
                <p:nvPr/>
              </p:nvSpPr>
              <p:spPr>
                <a:xfrm flipH="1">
                  <a:off x="72856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直接连接符 198"/>
                <p:cNvSpPr/>
                <p:nvPr/>
              </p:nvSpPr>
              <p:spPr>
                <a:xfrm flipH="1">
                  <a:off x="145713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直接连接符 199"/>
                <p:cNvSpPr/>
                <p:nvPr/>
              </p:nvSpPr>
              <p:spPr>
                <a:xfrm flipH="1">
                  <a:off x="218570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直接连接符 200"/>
                <p:cNvSpPr/>
                <p:nvPr/>
              </p:nvSpPr>
              <p:spPr>
                <a:xfrm flipH="1">
                  <a:off x="291427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直接连接符 201"/>
                <p:cNvSpPr/>
                <p:nvPr/>
              </p:nvSpPr>
              <p:spPr>
                <a:xfrm flipH="1">
                  <a:off x="364284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直接连接符 202"/>
                <p:cNvSpPr/>
                <p:nvPr/>
              </p:nvSpPr>
              <p:spPr>
                <a:xfrm>
                  <a:off x="437141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07" name="文本框 195"/>
              <p:cNvSpPr txBox="1"/>
              <p:nvPr/>
            </p:nvSpPr>
            <p:spPr>
              <a:xfrm>
                <a:off x="0" y="0"/>
                <a:ext cx="1622534" cy="333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r>
                  <a:t>Bloom filter </a:t>
                </a:r>
              </a:p>
            </p:txBody>
          </p:sp>
        </p:grpSp>
        <p:sp>
          <p:nvSpPr>
            <p:cNvPr id="409" name="直接箭头连接符 155"/>
            <p:cNvSpPr/>
            <p:nvPr/>
          </p:nvSpPr>
          <p:spPr>
            <a:xfrm flipH="1">
              <a:off x="3103397" y="782460"/>
              <a:ext cx="1813794" cy="38341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直接箭头连接符 155"/>
            <p:cNvSpPr/>
            <p:nvPr/>
          </p:nvSpPr>
          <p:spPr>
            <a:xfrm flipV="1">
              <a:off x="2349569" y="1763710"/>
              <a:ext cx="1060352" cy="3288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LSM-tree</a:t>
            </a:r>
          </a:p>
        </p:txBody>
      </p:sp>
      <p:grpSp>
        <p:nvGrpSpPr>
          <p:cNvPr id="427" name="组合 41"/>
          <p:cNvGrpSpPr/>
          <p:nvPr/>
        </p:nvGrpSpPr>
        <p:grpSpPr>
          <a:xfrm>
            <a:off x="12439818" y="1614014"/>
            <a:ext cx="3872868" cy="2010887"/>
            <a:chOff x="0" y="0"/>
            <a:chExt cx="3872867" cy="2010885"/>
          </a:xfrm>
        </p:grpSpPr>
        <p:grpSp>
          <p:nvGrpSpPr>
            <p:cNvPr id="419" name="组合 8"/>
            <p:cNvGrpSpPr/>
            <p:nvPr/>
          </p:nvGrpSpPr>
          <p:grpSpPr>
            <a:xfrm>
              <a:off x="2655246" y="-1"/>
              <a:ext cx="1217622" cy="663330"/>
              <a:chOff x="0" y="0"/>
              <a:chExt cx="1217620" cy="663328"/>
            </a:xfrm>
          </p:grpSpPr>
          <p:grpSp>
            <p:nvGrpSpPr>
              <p:cNvPr id="416" name="组合 6"/>
              <p:cNvGrpSpPr/>
              <p:nvPr/>
            </p:nvGrpSpPr>
            <p:grpSpPr>
              <a:xfrm>
                <a:off x="289233" y="76533"/>
                <a:ext cx="928388" cy="571029"/>
                <a:chOff x="0" y="0"/>
                <a:chExt cx="928387" cy="571028"/>
              </a:xfrm>
            </p:grpSpPr>
            <p:sp>
              <p:nvSpPr>
                <p:cNvPr id="414" name="矩形: 圆角 1"/>
                <p:cNvSpPr/>
                <p:nvPr/>
              </p:nvSpPr>
              <p:spPr>
                <a:xfrm>
                  <a:off x="0" y="-1"/>
                  <a:ext cx="641850" cy="2598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5" name="矩形: 圆角 2"/>
                <p:cNvSpPr/>
                <p:nvPr/>
              </p:nvSpPr>
              <p:spPr>
                <a:xfrm>
                  <a:off x="0" y="310236"/>
                  <a:ext cx="928388" cy="2607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417" name="文本框 5"/>
              <p:cNvSpPr txBox="1"/>
              <p:nvPr/>
            </p:nvSpPr>
            <p:spPr>
              <a:xfrm>
                <a:off x="4956" y="0"/>
                <a:ext cx="1053517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L2  index</a:t>
                </a:r>
              </a:p>
            </p:txBody>
          </p:sp>
          <p:sp>
            <p:nvSpPr>
              <p:cNvPr id="418" name="文本框 7"/>
              <p:cNvSpPr txBox="1"/>
              <p:nvPr/>
            </p:nvSpPr>
            <p:spPr>
              <a:xfrm>
                <a:off x="0" y="330245"/>
                <a:ext cx="1053516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L3  index</a:t>
                </a:r>
              </a:p>
            </p:txBody>
          </p:sp>
        </p:grpSp>
        <p:sp>
          <p:nvSpPr>
            <p:cNvPr id="420" name="直接箭头连接符 155"/>
            <p:cNvSpPr/>
            <p:nvPr/>
          </p:nvSpPr>
          <p:spPr>
            <a:xfrm>
              <a:off x="0" y="142721"/>
              <a:ext cx="2662337" cy="2149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23" name="组合 37"/>
            <p:cNvGrpSpPr/>
            <p:nvPr/>
          </p:nvGrpSpPr>
          <p:grpSpPr>
            <a:xfrm>
              <a:off x="286897" y="699571"/>
              <a:ext cx="2895109" cy="599655"/>
              <a:chOff x="0" y="0"/>
              <a:chExt cx="2895108" cy="599653"/>
            </a:xfrm>
          </p:grpSpPr>
          <p:sp>
            <p:nvSpPr>
              <p:cNvPr id="421" name="连接符: 肘形 27"/>
              <p:cNvSpPr/>
              <p:nvPr/>
            </p:nvSpPr>
            <p:spPr>
              <a:xfrm rot="5400000">
                <a:off x="1147729" y="-1147729"/>
                <a:ext cx="599651" cy="289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2" name="连接符: 肘形 176"/>
              <p:cNvSpPr/>
              <p:nvPr/>
            </p:nvSpPr>
            <p:spPr>
              <a:xfrm rot="5400000">
                <a:off x="1553932" y="-741524"/>
                <a:ext cx="599654" cy="208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26" name="组合 185"/>
            <p:cNvGrpSpPr/>
            <p:nvPr/>
          </p:nvGrpSpPr>
          <p:grpSpPr>
            <a:xfrm>
              <a:off x="126263" y="685789"/>
              <a:ext cx="3241467" cy="1325097"/>
              <a:chOff x="0" y="0"/>
              <a:chExt cx="3241466" cy="1325095"/>
            </a:xfrm>
          </p:grpSpPr>
          <p:sp>
            <p:nvSpPr>
              <p:cNvPr id="424" name="连接符: 肘形 186"/>
              <p:cNvSpPr/>
              <p:nvPr/>
            </p:nvSpPr>
            <p:spPr>
              <a:xfrm rot="5400000">
                <a:off x="958185" y="-958186"/>
                <a:ext cx="1325096" cy="324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5" name="连接符: 肘形 187"/>
              <p:cNvSpPr/>
              <p:nvPr/>
            </p:nvSpPr>
            <p:spPr>
              <a:xfrm flipH="1">
                <a:off x="1106529" y="0"/>
                <a:ext cx="2134938" cy="1325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28" name="文本占位符 8"/>
          <p:cNvSpPr txBox="1"/>
          <p:nvPr/>
        </p:nvSpPr>
        <p:spPr>
          <a:xfrm>
            <a:off x="838197" y="1213835"/>
            <a:ext cx="10798747" cy="496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2-properties</a:t>
            </a:r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level, KV objects are unique and kept sorted </a:t>
            </a:r>
            <a:endParaRPr sz="3200" b="1"/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Due to overwrites, there are overlaps between levels</a:t>
            </a:r>
            <a:endParaRPr sz="3200" b="1"/>
          </a:p>
        </p:txBody>
      </p:sp>
      <p:grpSp>
        <p:nvGrpSpPr>
          <p:cNvPr id="526" name="组合 4"/>
          <p:cNvGrpSpPr/>
          <p:nvPr/>
        </p:nvGrpSpPr>
        <p:grpSpPr>
          <a:xfrm>
            <a:off x="1391607" y="2842440"/>
            <a:ext cx="8594640" cy="2553975"/>
            <a:chOff x="0" y="0"/>
            <a:chExt cx="8594638" cy="2553974"/>
          </a:xfrm>
        </p:grpSpPr>
        <p:grpSp>
          <p:nvGrpSpPr>
            <p:cNvPr id="500" name="组合 330"/>
            <p:cNvGrpSpPr/>
            <p:nvPr/>
          </p:nvGrpSpPr>
          <p:grpSpPr>
            <a:xfrm>
              <a:off x="-1" y="-1"/>
              <a:ext cx="8594640" cy="2553976"/>
              <a:chOff x="0" y="0"/>
              <a:chExt cx="8594638" cy="2553974"/>
            </a:xfrm>
          </p:grpSpPr>
          <p:grpSp>
            <p:nvGrpSpPr>
              <p:cNvPr id="433" name="组合 45"/>
              <p:cNvGrpSpPr/>
              <p:nvPr/>
            </p:nvGrpSpPr>
            <p:grpSpPr>
              <a:xfrm>
                <a:off x="4299540" y="261756"/>
                <a:ext cx="1561989" cy="442584"/>
                <a:chOff x="0" y="-1"/>
                <a:chExt cx="1561987" cy="442583"/>
              </a:xfrm>
            </p:grpSpPr>
            <p:sp>
              <p:nvSpPr>
                <p:cNvPr id="429" name="矩形: 圆角 3"/>
                <p:cNvSpPr/>
                <p:nvPr/>
              </p:nvSpPr>
              <p:spPr>
                <a:xfrm>
                  <a:off x="0" y="0"/>
                  <a:ext cx="1561989" cy="44258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30" name="直接连接符 5"/>
                <p:cNvSpPr/>
                <p:nvPr/>
              </p:nvSpPr>
              <p:spPr>
                <a:xfrm flipH="1">
                  <a:off x="401367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1" name="直接连接符 6"/>
                <p:cNvSpPr/>
                <p:nvPr/>
              </p:nvSpPr>
              <p:spPr>
                <a:xfrm flipH="1">
                  <a:off x="793659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2" name="直接连接符 7"/>
                <p:cNvSpPr/>
                <p:nvPr/>
              </p:nvSpPr>
              <p:spPr>
                <a:xfrm>
                  <a:off x="1185952" y="-2"/>
                  <a:ext cx="2" cy="442584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44" name="组合 93"/>
              <p:cNvGrpSpPr/>
              <p:nvPr/>
            </p:nvGrpSpPr>
            <p:grpSpPr>
              <a:xfrm>
                <a:off x="3459107" y="1359955"/>
                <a:ext cx="3268185" cy="442588"/>
                <a:chOff x="-1" y="-2"/>
                <a:chExt cx="3268183" cy="442586"/>
              </a:xfrm>
            </p:grpSpPr>
            <p:grpSp>
              <p:nvGrpSpPr>
                <p:cNvPr id="438" name="组合 56"/>
                <p:cNvGrpSpPr/>
                <p:nvPr/>
              </p:nvGrpSpPr>
              <p:grpSpPr>
                <a:xfrm>
                  <a:off x="1706193" y="-3"/>
                  <a:ext cx="1561990" cy="442587"/>
                  <a:chOff x="0" y="-1"/>
                  <a:chExt cx="1561989" cy="442586"/>
                </a:xfrm>
              </p:grpSpPr>
              <p:sp>
                <p:nvSpPr>
                  <p:cNvPr id="434" name="矩形: 圆角 57"/>
                  <p:cNvSpPr/>
                  <p:nvPr/>
                </p:nvSpPr>
                <p:spPr>
                  <a:xfrm>
                    <a:off x="-1" y="0"/>
                    <a:ext cx="1561991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35" name="直接连接符 5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6" name="直接连接符 59"/>
                  <p:cNvSpPr/>
                  <p:nvPr/>
                </p:nvSpPr>
                <p:spPr>
                  <a:xfrm flipH="1">
                    <a:off x="793659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7" name="直接连接符 6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43" name="组合 61"/>
                <p:cNvGrpSpPr/>
                <p:nvPr/>
              </p:nvGrpSpPr>
              <p:grpSpPr>
                <a:xfrm>
                  <a:off x="-2" y="-3"/>
                  <a:ext cx="1561992" cy="442587"/>
                  <a:chOff x="0" y="-1"/>
                  <a:chExt cx="1561990" cy="442586"/>
                </a:xfrm>
              </p:grpSpPr>
              <p:sp>
                <p:nvSpPr>
                  <p:cNvPr id="439" name="矩形: 圆角 62"/>
                  <p:cNvSpPr/>
                  <p:nvPr/>
                </p:nvSpPr>
                <p:spPr>
                  <a:xfrm>
                    <a:off x="-1" y="0"/>
                    <a:ext cx="1561992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40" name="直接连接符 6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1" name="直接连接符 6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2" name="直接连接符 65"/>
                  <p:cNvSpPr/>
                  <p:nvPr/>
                </p:nvSpPr>
                <p:spPr>
                  <a:xfrm>
                    <a:off x="1185953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465" name="组合 92"/>
              <p:cNvGrpSpPr/>
              <p:nvPr/>
            </p:nvGrpSpPr>
            <p:grpSpPr>
              <a:xfrm>
                <a:off x="1752915" y="2077458"/>
                <a:ext cx="6680571" cy="442588"/>
                <a:chOff x="0" y="-1"/>
                <a:chExt cx="6680570" cy="442586"/>
              </a:xfrm>
            </p:grpSpPr>
            <p:grpSp>
              <p:nvGrpSpPr>
                <p:cNvPr id="449" name="组合 66"/>
                <p:cNvGrpSpPr/>
                <p:nvPr/>
              </p:nvGrpSpPr>
              <p:grpSpPr>
                <a:xfrm>
                  <a:off x="-1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445" name="矩形: 圆角 67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46" name="直接连接符 6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7" name="直接连接符 69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8" name="直接连接符 7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54" name="组合 71"/>
                <p:cNvGrpSpPr/>
                <p:nvPr/>
              </p:nvGrpSpPr>
              <p:grpSpPr>
                <a:xfrm>
                  <a:off x="3412387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450" name="矩形: 圆角 72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51" name="直接连接符 7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2" name="直接连接符 7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3" name="直接连接符 75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59" name="组合 76"/>
                <p:cNvGrpSpPr/>
                <p:nvPr/>
              </p:nvGrpSpPr>
              <p:grpSpPr>
                <a:xfrm>
                  <a:off x="5118581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455" name="矩形: 圆角 77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56" name="直接连接符 78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7" name="直接连接符 79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8" name="直接连接符 80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64" name="组合 81"/>
                <p:cNvGrpSpPr/>
                <p:nvPr/>
              </p:nvGrpSpPr>
              <p:grpSpPr>
                <a:xfrm>
                  <a:off x="1706193" y="-2"/>
                  <a:ext cx="1561990" cy="442588"/>
                  <a:chOff x="0" y="-1"/>
                  <a:chExt cx="1561988" cy="442586"/>
                </a:xfrm>
              </p:grpSpPr>
              <p:sp>
                <p:nvSpPr>
                  <p:cNvPr id="460" name="矩形: 圆角 82"/>
                  <p:cNvSpPr/>
                  <p:nvPr/>
                </p:nvSpPr>
                <p:spPr>
                  <a:xfrm>
                    <a:off x="0" y="0"/>
                    <a:ext cx="1561989" cy="44258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461" name="直接连接符 83"/>
                  <p:cNvSpPr/>
                  <p:nvPr/>
                </p:nvSpPr>
                <p:spPr>
                  <a:xfrm flipH="1">
                    <a:off x="401367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2" name="直接连接符 84"/>
                  <p:cNvSpPr/>
                  <p:nvPr/>
                </p:nvSpPr>
                <p:spPr>
                  <a:xfrm flipH="1">
                    <a:off x="793660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3" name="直接连接符 85"/>
                  <p:cNvSpPr/>
                  <p:nvPr/>
                </p:nvSpPr>
                <p:spPr>
                  <a:xfrm>
                    <a:off x="1185952" y="-2"/>
                    <a:ext cx="2" cy="4425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466" name="直接连接符 87"/>
              <p:cNvSpPr/>
              <p:nvPr/>
            </p:nvSpPr>
            <p:spPr>
              <a:xfrm>
                <a:off x="1691318" y="1024643"/>
                <a:ext cx="6778428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直接箭头连接符 89"/>
              <p:cNvSpPr/>
              <p:nvPr/>
            </p:nvSpPr>
            <p:spPr>
              <a:xfrm flipH="1">
                <a:off x="936410" y="405543"/>
                <a:ext cx="2" cy="210957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文本框 94"/>
              <p:cNvSpPr txBox="1"/>
              <p:nvPr/>
            </p:nvSpPr>
            <p:spPr>
              <a:xfrm>
                <a:off x="7639823" y="561520"/>
                <a:ext cx="954816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DRAM</a:t>
                </a:r>
              </a:p>
            </p:txBody>
          </p:sp>
          <p:sp>
            <p:nvSpPr>
              <p:cNvPr id="469" name="文本框 96"/>
              <p:cNvSpPr txBox="1"/>
              <p:nvPr/>
            </p:nvSpPr>
            <p:spPr>
              <a:xfrm>
                <a:off x="7639823" y="1210365"/>
                <a:ext cx="780990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Flash</a:t>
                </a:r>
              </a:p>
            </p:txBody>
          </p:sp>
          <p:sp>
            <p:nvSpPr>
              <p:cNvPr id="470" name="文本框 97"/>
              <p:cNvSpPr txBox="1"/>
              <p:nvPr/>
            </p:nvSpPr>
            <p:spPr>
              <a:xfrm>
                <a:off x="1121853" y="283047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L0</a:t>
                </a:r>
              </a:p>
            </p:txBody>
          </p:sp>
          <p:sp>
            <p:nvSpPr>
              <p:cNvPr id="471" name="文本框 99"/>
              <p:cNvSpPr txBox="1"/>
              <p:nvPr/>
            </p:nvSpPr>
            <p:spPr>
              <a:xfrm>
                <a:off x="1104584" y="2205549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L2</a:t>
                </a:r>
              </a:p>
            </p:txBody>
          </p:sp>
          <p:sp>
            <p:nvSpPr>
              <p:cNvPr id="472" name="文本框 101"/>
              <p:cNvSpPr txBox="1"/>
              <p:nvPr/>
            </p:nvSpPr>
            <p:spPr>
              <a:xfrm>
                <a:off x="1121854" y="1364391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L1</a:t>
                </a:r>
              </a:p>
            </p:txBody>
          </p:sp>
          <p:grpSp>
            <p:nvGrpSpPr>
              <p:cNvPr id="477" name="组合 162"/>
              <p:cNvGrpSpPr/>
              <p:nvPr/>
            </p:nvGrpSpPr>
            <p:grpSpPr>
              <a:xfrm>
                <a:off x="4375834" y="345776"/>
                <a:ext cx="1687617" cy="348426"/>
                <a:chOff x="0" y="0"/>
                <a:chExt cx="1687616" cy="348424"/>
              </a:xfrm>
            </p:grpSpPr>
            <p:sp>
              <p:nvSpPr>
                <p:cNvPr id="473" name="文本框 102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4</a:t>
                  </a:r>
                </a:p>
              </p:txBody>
            </p:sp>
            <p:sp>
              <p:nvSpPr>
                <p:cNvPr id="474" name="文本框 112"/>
                <p:cNvSpPr txBox="1"/>
                <p:nvPr/>
              </p:nvSpPr>
              <p:spPr>
                <a:xfrm>
                  <a:off x="777997" y="0"/>
                  <a:ext cx="520621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33</a:t>
                  </a:r>
                </a:p>
              </p:txBody>
            </p:sp>
            <p:sp>
              <p:nvSpPr>
                <p:cNvPr id="475" name="文本框 114"/>
                <p:cNvSpPr txBox="1"/>
                <p:nvPr/>
              </p:nvSpPr>
              <p:spPr>
                <a:xfrm>
                  <a:off x="388998" y="0"/>
                  <a:ext cx="402026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15</a:t>
                  </a:r>
                </a:p>
              </p:txBody>
            </p:sp>
            <p:sp>
              <p:nvSpPr>
                <p:cNvPr id="476" name="文本框 118"/>
                <p:cNvSpPr txBox="1"/>
                <p:nvPr/>
              </p:nvSpPr>
              <p:spPr>
                <a:xfrm>
                  <a:off x="1166998" y="0"/>
                  <a:ext cx="5206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51</a:t>
                  </a:r>
                </a:p>
              </p:txBody>
            </p:sp>
          </p:grpSp>
          <p:grpSp>
            <p:nvGrpSpPr>
              <p:cNvPr id="482" name="组合 161"/>
              <p:cNvGrpSpPr/>
              <p:nvPr/>
            </p:nvGrpSpPr>
            <p:grpSpPr>
              <a:xfrm>
                <a:off x="3563427" y="1446742"/>
                <a:ext cx="1879458" cy="348426"/>
                <a:chOff x="0" y="0"/>
                <a:chExt cx="1879457" cy="348424"/>
              </a:xfrm>
            </p:grpSpPr>
            <p:sp>
              <p:nvSpPr>
                <p:cNvPr id="478" name="文本框 116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479" name="文本框 122"/>
                <p:cNvSpPr txBox="1"/>
                <p:nvPr/>
              </p:nvSpPr>
              <p:spPr>
                <a:xfrm>
                  <a:off x="384081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  <p:sp>
              <p:nvSpPr>
                <p:cNvPr id="480" name="文本框 124"/>
                <p:cNvSpPr txBox="1"/>
                <p:nvPr/>
              </p:nvSpPr>
              <p:spPr>
                <a:xfrm>
                  <a:off x="759024" y="0"/>
                  <a:ext cx="444988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52</a:t>
                  </a:r>
                </a:p>
              </p:txBody>
            </p:sp>
            <p:sp>
              <p:nvSpPr>
                <p:cNvPr id="481" name="文本框 126"/>
                <p:cNvSpPr txBox="1"/>
                <p:nvPr/>
              </p:nvSpPr>
              <p:spPr>
                <a:xfrm>
                  <a:off x="1138536" y="0"/>
                  <a:ext cx="740922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60</a:t>
                  </a:r>
                </a:p>
              </p:txBody>
            </p:sp>
          </p:grpSp>
          <p:grpSp>
            <p:nvGrpSpPr>
              <p:cNvPr id="487" name="组合 159"/>
              <p:cNvGrpSpPr/>
              <p:nvPr/>
            </p:nvGrpSpPr>
            <p:grpSpPr>
              <a:xfrm>
                <a:off x="1845046" y="2159690"/>
                <a:ext cx="1855037" cy="348426"/>
                <a:chOff x="0" y="0"/>
                <a:chExt cx="1855035" cy="348424"/>
              </a:xfrm>
            </p:grpSpPr>
            <p:sp>
              <p:nvSpPr>
                <p:cNvPr id="483" name="文本框 120"/>
                <p:cNvSpPr txBox="1"/>
                <p:nvPr/>
              </p:nvSpPr>
              <p:spPr>
                <a:xfrm>
                  <a:off x="0" y="0"/>
                  <a:ext cx="258119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484" name="文本框 128"/>
                <p:cNvSpPr txBox="1"/>
                <p:nvPr/>
              </p:nvSpPr>
              <p:spPr>
                <a:xfrm>
                  <a:off x="380037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485" name="文本框 132"/>
                <p:cNvSpPr txBox="1"/>
                <p:nvPr/>
              </p:nvSpPr>
              <p:spPr>
                <a:xfrm>
                  <a:off x="760076" y="0"/>
                  <a:ext cx="2581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  <p:sp>
              <p:nvSpPr>
                <p:cNvPr id="486" name="文本框 136"/>
                <p:cNvSpPr txBox="1"/>
                <p:nvPr/>
              </p:nvSpPr>
              <p:spPr>
                <a:xfrm>
                  <a:off x="1140116" y="0"/>
                  <a:ext cx="71492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10</a:t>
                  </a:r>
                </a:p>
              </p:txBody>
            </p:sp>
          </p:grpSp>
          <p:grpSp>
            <p:nvGrpSpPr>
              <p:cNvPr id="492" name="组合 160"/>
              <p:cNvGrpSpPr/>
              <p:nvPr/>
            </p:nvGrpSpPr>
            <p:grpSpPr>
              <a:xfrm>
                <a:off x="3528870" y="2159174"/>
                <a:ext cx="1908564" cy="352355"/>
                <a:chOff x="0" y="0"/>
                <a:chExt cx="1908562" cy="352354"/>
              </a:xfrm>
            </p:grpSpPr>
            <p:sp>
              <p:nvSpPr>
                <p:cNvPr id="488" name="文本框 140"/>
                <p:cNvSpPr txBox="1"/>
                <p:nvPr/>
              </p:nvSpPr>
              <p:spPr>
                <a:xfrm>
                  <a:off x="0" y="3929"/>
                  <a:ext cx="666281" cy="3484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33</a:t>
                  </a:r>
                </a:p>
              </p:txBody>
            </p:sp>
            <p:sp>
              <p:nvSpPr>
                <p:cNvPr id="489" name="文本框 142"/>
                <p:cNvSpPr txBox="1"/>
                <p:nvPr/>
              </p:nvSpPr>
              <p:spPr>
                <a:xfrm>
                  <a:off x="385178" y="0"/>
                  <a:ext cx="601775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39</a:t>
                  </a:r>
                </a:p>
              </p:txBody>
            </p:sp>
            <p:sp>
              <p:nvSpPr>
                <p:cNvPr id="490" name="文本框 144"/>
                <p:cNvSpPr txBox="1"/>
                <p:nvPr/>
              </p:nvSpPr>
              <p:spPr>
                <a:xfrm>
                  <a:off x="770356" y="0"/>
                  <a:ext cx="336858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51</a:t>
                  </a:r>
                </a:p>
              </p:txBody>
            </p:sp>
            <p:sp>
              <p:nvSpPr>
                <p:cNvPr id="491" name="文本框 146"/>
                <p:cNvSpPr txBox="1"/>
                <p:nvPr/>
              </p:nvSpPr>
              <p:spPr>
                <a:xfrm>
                  <a:off x="1155533" y="0"/>
                  <a:ext cx="753030" cy="3484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60</a:t>
                  </a:r>
                </a:p>
              </p:txBody>
            </p:sp>
          </p:grpSp>
          <p:grpSp>
            <p:nvGrpSpPr>
              <p:cNvPr id="495" name="矩形: 圆角 150"/>
              <p:cNvGrpSpPr/>
              <p:nvPr/>
            </p:nvGrpSpPr>
            <p:grpSpPr>
              <a:xfrm>
                <a:off x="2533842" y="176994"/>
                <a:ext cx="1226915" cy="497894"/>
                <a:chOff x="0" y="0"/>
                <a:chExt cx="1226913" cy="497892"/>
              </a:xfrm>
            </p:grpSpPr>
            <p:sp>
              <p:nvSpPr>
                <p:cNvPr id="493" name="圆角矩形"/>
                <p:cNvSpPr/>
                <p:nvPr/>
              </p:nvSpPr>
              <p:spPr>
                <a:xfrm>
                  <a:off x="0" y="0"/>
                  <a:ext cx="984720" cy="49789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lgDash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94" name="GET(39)"/>
                <p:cNvSpPr txBox="1"/>
                <p:nvPr/>
              </p:nvSpPr>
              <p:spPr>
                <a:xfrm>
                  <a:off x="27045" y="74733"/>
                  <a:ext cx="1199869" cy="3484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t>GET(39)</a:t>
                  </a:r>
                </a:p>
              </p:txBody>
            </p:sp>
          </p:grpSp>
          <p:sp>
            <p:nvSpPr>
              <p:cNvPr id="496" name="直接箭头连接符 155"/>
              <p:cNvSpPr/>
              <p:nvPr/>
            </p:nvSpPr>
            <p:spPr>
              <a:xfrm>
                <a:off x="3660911" y="491333"/>
                <a:ext cx="564870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dash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文本框 166"/>
              <p:cNvSpPr txBox="1"/>
              <p:nvPr/>
            </p:nvSpPr>
            <p:spPr>
              <a:xfrm>
                <a:off x="384419" y="436012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High</a:t>
                </a:r>
              </a:p>
            </p:txBody>
          </p:sp>
          <p:sp>
            <p:nvSpPr>
              <p:cNvPr id="498" name="文本框 168"/>
              <p:cNvSpPr txBox="1"/>
              <p:nvPr/>
            </p:nvSpPr>
            <p:spPr>
              <a:xfrm>
                <a:off x="384419" y="2144205"/>
                <a:ext cx="575467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Low</a:t>
                </a:r>
              </a:p>
            </p:txBody>
          </p:sp>
          <p:sp>
            <p:nvSpPr>
              <p:cNvPr id="499" name="文本框 320"/>
              <p:cNvSpPr txBox="1"/>
              <p:nvPr/>
            </p:nvSpPr>
            <p:spPr>
              <a:xfrm>
                <a:off x="0" y="0"/>
                <a:ext cx="302720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Once GET() come</a:t>
                </a:r>
              </a:p>
            </p:txBody>
          </p:sp>
        </p:grpSp>
        <p:grpSp>
          <p:nvGrpSpPr>
            <p:cNvPr id="511" name="组合 192"/>
            <p:cNvGrpSpPr/>
            <p:nvPr/>
          </p:nvGrpSpPr>
          <p:grpSpPr>
            <a:xfrm>
              <a:off x="1967631" y="1063219"/>
              <a:ext cx="1622535" cy="860751"/>
              <a:chOff x="0" y="0"/>
              <a:chExt cx="1622533" cy="860749"/>
            </a:xfrm>
          </p:grpSpPr>
          <p:pic>
            <p:nvPicPr>
              <p:cNvPr id="501" name="图形 193" descr="图形 1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626" y="233103"/>
                <a:ext cx="627648" cy="6276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509" name="组合 194"/>
              <p:cNvGrpSpPr/>
              <p:nvPr/>
            </p:nvGrpSpPr>
            <p:grpSpPr>
              <a:xfrm>
                <a:off x="112660" y="572911"/>
                <a:ext cx="509998" cy="127581"/>
                <a:chOff x="0" y="0"/>
                <a:chExt cx="509997" cy="127580"/>
              </a:xfrm>
            </p:grpSpPr>
            <p:sp>
              <p:nvSpPr>
                <p:cNvPr id="502" name="矩形: 圆角 196"/>
                <p:cNvSpPr/>
                <p:nvPr/>
              </p:nvSpPr>
              <p:spPr>
                <a:xfrm>
                  <a:off x="0" y="537"/>
                  <a:ext cx="509998" cy="1270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3" name="直接连接符 197"/>
                <p:cNvSpPr/>
                <p:nvPr/>
              </p:nvSpPr>
              <p:spPr>
                <a:xfrm flipH="1">
                  <a:off x="72856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4" name="直接连接符 198"/>
                <p:cNvSpPr/>
                <p:nvPr/>
              </p:nvSpPr>
              <p:spPr>
                <a:xfrm flipH="1">
                  <a:off x="145713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5" name="直接连接符 199"/>
                <p:cNvSpPr/>
                <p:nvPr/>
              </p:nvSpPr>
              <p:spPr>
                <a:xfrm flipH="1">
                  <a:off x="218570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6" name="直接连接符 200"/>
                <p:cNvSpPr/>
                <p:nvPr/>
              </p:nvSpPr>
              <p:spPr>
                <a:xfrm flipH="1">
                  <a:off x="291427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7" name="直接连接符 201"/>
                <p:cNvSpPr/>
                <p:nvPr/>
              </p:nvSpPr>
              <p:spPr>
                <a:xfrm flipH="1">
                  <a:off x="364284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8" name="直接连接符 202"/>
                <p:cNvSpPr/>
                <p:nvPr/>
              </p:nvSpPr>
              <p:spPr>
                <a:xfrm>
                  <a:off x="437141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10" name="文本框 195"/>
              <p:cNvSpPr txBox="1"/>
              <p:nvPr/>
            </p:nvSpPr>
            <p:spPr>
              <a:xfrm>
                <a:off x="0" y="0"/>
                <a:ext cx="1622534" cy="333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r>
                  <a:t>Bloom filter </a:t>
                </a:r>
              </a:p>
            </p:txBody>
          </p:sp>
        </p:grpSp>
        <p:sp>
          <p:nvSpPr>
            <p:cNvPr id="512" name="直接箭头连接符 155"/>
            <p:cNvSpPr/>
            <p:nvPr/>
          </p:nvSpPr>
          <p:spPr>
            <a:xfrm flipH="1">
              <a:off x="3103397" y="782460"/>
              <a:ext cx="1813794" cy="38341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3" name="直接箭头连接符 155"/>
            <p:cNvSpPr/>
            <p:nvPr/>
          </p:nvSpPr>
          <p:spPr>
            <a:xfrm>
              <a:off x="1722749" y="1871289"/>
              <a:ext cx="721825" cy="16746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4" name="直接箭头连接符 155"/>
            <p:cNvSpPr/>
            <p:nvPr/>
          </p:nvSpPr>
          <p:spPr>
            <a:xfrm flipV="1">
              <a:off x="2349569" y="1763710"/>
              <a:ext cx="1060352" cy="3288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24" name="组合 103"/>
            <p:cNvGrpSpPr/>
            <p:nvPr/>
          </p:nvGrpSpPr>
          <p:grpSpPr>
            <a:xfrm>
              <a:off x="1414417" y="1299084"/>
              <a:ext cx="627648" cy="627648"/>
              <a:chOff x="0" y="0"/>
              <a:chExt cx="627647" cy="627647"/>
            </a:xfrm>
          </p:grpSpPr>
          <p:pic>
            <p:nvPicPr>
              <p:cNvPr id="515" name="图形 104" descr="图形 1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27648" cy="6276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523" name="组合 105"/>
              <p:cNvGrpSpPr/>
              <p:nvPr/>
            </p:nvGrpSpPr>
            <p:grpSpPr>
              <a:xfrm>
                <a:off x="50033" y="339807"/>
                <a:ext cx="509998" cy="127582"/>
                <a:chOff x="0" y="0"/>
                <a:chExt cx="509997" cy="127580"/>
              </a:xfrm>
            </p:grpSpPr>
            <p:sp>
              <p:nvSpPr>
                <p:cNvPr id="516" name="矩形: 圆角 107"/>
                <p:cNvSpPr/>
                <p:nvPr/>
              </p:nvSpPr>
              <p:spPr>
                <a:xfrm>
                  <a:off x="-1" y="537"/>
                  <a:ext cx="509999" cy="1270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7" name="直接连接符 108"/>
                <p:cNvSpPr/>
                <p:nvPr/>
              </p:nvSpPr>
              <p:spPr>
                <a:xfrm flipH="1">
                  <a:off x="72856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8" name="直接连接符 109"/>
                <p:cNvSpPr/>
                <p:nvPr/>
              </p:nvSpPr>
              <p:spPr>
                <a:xfrm flipH="1">
                  <a:off x="145713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9" name="直接连接符 110"/>
                <p:cNvSpPr/>
                <p:nvPr/>
              </p:nvSpPr>
              <p:spPr>
                <a:xfrm flipH="1">
                  <a:off x="218570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0" name="直接连接符 111"/>
                <p:cNvSpPr/>
                <p:nvPr/>
              </p:nvSpPr>
              <p:spPr>
                <a:xfrm flipH="1">
                  <a:off x="291427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1" name="直接连接符 112"/>
                <p:cNvSpPr/>
                <p:nvPr/>
              </p:nvSpPr>
              <p:spPr>
                <a:xfrm flipH="1">
                  <a:off x="364284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2" name="直接连接符 113"/>
                <p:cNvSpPr/>
                <p:nvPr/>
              </p:nvSpPr>
              <p:spPr>
                <a:xfrm>
                  <a:off x="437141" y="-1"/>
                  <a:ext cx="1" cy="12758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525" name="直接箭头连接符 155"/>
            <p:cNvSpPr/>
            <p:nvPr/>
          </p:nvSpPr>
          <p:spPr>
            <a:xfrm flipH="1">
              <a:off x="1610163" y="732060"/>
              <a:ext cx="2637029" cy="53137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LSM-tree</a:t>
            </a:r>
          </a:p>
        </p:txBody>
      </p:sp>
      <p:grpSp>
        <p:nvGrpSpPr>
          <p:cNvPr id="598" name="组合 330"/>
          <p:cNvGrpSpPr/>
          <p:nvPr/>
        </p:nvGrpSpPr>
        <p:grpSpPr>
          <a:xfrm>
            <a:off x="1391607" y="2842440"/>
            <a:ext cx="8594640" cy="2553975"/>
            <a:chOff x="0" y="0"/>
            <a:chExt cx="8594638" cy="2553974"/>
          </a:xfrm>
        </p:grpSpPr>
        <p:grpSp>
          <p:nvGrpSpPr>
            <p:cNvPr id="533" name="组合 45"/>
            <p:cNvGrpSpPr/>
            <p:nvPr/>
          </p:nvGrpSpPr>
          <p:grpSpPr>
            <a:xfrm>
              <a:off x="4299540" y="261756"/>
              <a:ext cx="1561989" cy="442584"/>
              <a:chOff x="0" y="-1"/>
              <a:chExt cx="1561987" cy="442583"/>
            </a:xfrm>
          </p:grpSpPr>
          <p:sp>
            <p:nvSpPr>
              <p:cNvPr id="529" name="矩形: 圆角 3"/>
              <p:cNvSpPr/>
              <p:nvPr/>
            </p:nvSpPr>
            <p:spPr>
              <a:xfrm>
                <a:off x="0" y="0"/>
                <a:ext cx="1561989" cy="44258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30" name="直接连接符 5"/>
              <p:cNvSpPr/>
              <p:nvPr/>
            </p:nvSpPr>
            <p:spPr>
              <a:xfrm flipH="1">
                <a:off x="401367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1" name="直接连接符 6"/>
              <p:cNvSpPr/>
              <p:nvPr/>
            </p:nvSpPr>
            <p:spPr>
              <a:xfrm flipH="1">
                <a:off x="793659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2" name="直接连接符 7"/>
              <p:cNvSpPr/>
              <p:nvPr/>
            </p:nvSpPr>
            <p:spPr>
              <a:xfrm>
                <a:off x="1185952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44" name="组合 93"/>
            <p:cNvGrpSpPr/>
            <p:nvPr/>
          </p:nvGrpSpPr>
          <p:grpSpPr>
            <a:xfrm>
              <a:off x="3459107" y="1359955"/>
              <a:ext cx="3268185" cy="442588"/>
              <a:chOff x="-1" y="-2"/>
              <a:chExt cx="3268183" cy="442586"/>
            </a:xfrm>
          </p:grpSpPr>
          <p:grpSp>
            <p:nvGrpSpPr>
              <p:cNvPr id="538" name="组合 56"/>
              <p:cNvGrpSpPr/>
              <p:nvPr/>
            </p:nvGrpSpPr>
            <p:grpSpPr>
              <a:xfrm>
                <a:off x="1706193" y="-3"/>
                <a:ext cx="1561990" cy="442587"/>
                <a:chOff x="0" y="-1"/>
                <a:chExt cx="1561989" cy="442586"/>
              </a:xfrm>
            </p:grpSpPr>
            <p:sp>
              <p:nvSpPr>
                <p:cNvPr id="534" name="矩形: 圆角 57"/>
                <p:cNvSpPr/>
                <p:nvPr/>
              </p:nvSpPr>
              <p:spPr>
                <a:xfrm>
                  <a:off x="-1" y="0"/>
                  <a:ext cx="1561991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35" name="直接连接符 5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6" name="直接连接符 59"/>
                <p:cNvSpPr/>
                <p:nvPr/>
              </p:nvSpPr>
              <p:spPr>
                <a:xfrm flipH="1">
                  <a:off x="793659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7" name="直接连接符 6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43" name="组合 61"/>
              <p:cNvGrpSpPr/>
              <p:nvPr/>
            </p:nvGrpSpPr>
            <p:grpSpPr>
              <a:xfrm>
                <a:off x="-2" y="-3"/>
                <a:ext cx="1561992" cy="442587"/>
                <a:chOff x="0" y="-1"/>
                <a:chExt cx="1561990" cy="442586"/>
              </a:xfrm>
            </p:grpSpPr>
            <p:sp>
              <p:nvSpPr>
                <p:cNvPr id="539" name="矩形: 圆角 62"/>
                <p:cNvSpPr/>
                <p:nvPr/>
              </p:nvSpPr>
              <p:spPr>
                <a:xfrm>
                  <a:off x="-1" y="0"/>
                  <a:ext cx="1561992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40" name="直接连接符 6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1" name="直接连接符 6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2" name="直接连接符 65"/>
                <p:cNvSpPr/>
                <p:nvPr/>
              </p:nvSpPr>
              <p:spPr>
                <a:xfrm>
                  <a:off x="1185953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565" name="组合 92"/>
            <p:cNvGrpSpPr/>
            <p:nvPr/>
          </p:nvGrpSpPr>
          <p:grpSpPr>
            <a:xfrm>
              <a:off x="1752915" y="2077459"/>
              <a:ext cx="6680571" cy="442587"/>
              <a:chOff x="0" y="-1"/>
              <a:chExt cx="6680570" cy="442586"/>
            </a:xfrm>
          </p:grpSpPr>
          <p:grpSp>
            <p:nvGrpSpPr>
              <p:cNvPr id="549" name="组合 66"/>
              <p:cNvGrpSpPr/>
              <p:nvPr/>
            </p:nvGrpSpPr>
            <p:grpSpPr>
              <a:xfrm>
                <a:off x="-1" y="-2"/>
                <a:ext cx="1561990" cy="442588"/>
                <a:chOff x="0" y="-1"/>
                <a:chExt cx="1561988" cy="442586"/>
              </a:xfrm>
            </p:grpSpPr>
            <p:sp>
              <p:nvSpPr>
                <p:cNvPr id="545" name="矩形: 圆角 67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46" name="直接连接符 6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7" name="直接连接符 69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8" name="直接连接符 7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54" name="组合 71"/>
              <p:cNvGrpSpPr/>
              <p:nvPr/>
            </p:nvGrpSpPr>
            <p:grpSpPr>
              <a:xfrm>
                <a:off x="3412387" y="-2"/>
                <a:ext cx="1561990" cy="442588"/>
                <a:chOff x="0" y="-1"/>
                <a:chExt cx="1561988" cy="442586"/>
              </a:xfrm>
            </p:grpSpPr>
            <p:sp>
              <p:nvSpPr>
                <p:cNvPr id="550" name="矩形: 圆角 72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51" name="直接连接符 7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2" name="直接连接符 7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3" name="直接连接符 75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59" name="组合 76"/>
              <p:cNvGrpSpPr/>
              <p:nvPr/>
            </p:nvGrpSpPr>
            <p:grpSpPr>
              <a:xfrm>
                <a:off x="5118581" y="-2"/>
                <a:ext cx="1561990" cy="442588"/>
                <a:chOff x="0" y="-1"/>
                <a:chExt cx="1561988" cy="442586"/>
              </a:xfrm>
            </p:grpSpPr>
            <p:sp>
              <p:nvSpPr>
                <p:cNvPr id="555" name="矩形: 圆角 77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56" name="直接连接符 7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7" name="直接连接符 79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8" name="直接连接符 8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64" name="组合 81"/>
              <p:cNvGrpSpPr/>
              <p:nvPr/>
            </p:nvGrpSpPr>
            <p:grpSpPr>
              <a:xfrm>
                <a:off x="1706193" y="-2"/>
                <a:ext cx="1561990" cy="442588"/>
                <a:chOff x="0" y="-1"/>
                <a:chExt cx="1561988" cy="442586"/>
              </a:xfrm>
            </p:grpSpPr>
            <p:sp>
              <p:nvSpPr>
                <p:cNvPr id="560" name="矩形: 圆角 82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561" name="直接连接符 8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2" name="直接连接符 8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3" name="直接连接符 85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566" name="直接连接符 87"/>
            <p:cNvSpPr/>
            <p:nvPr/>
          </p:nvSpPr>
          <p:spPr>
            <a:xfrm>
              <a:off x="1691318" y="1024643"/>
              <a:ext cx="6778428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7" name="直接箭头连接符 89"/>
            <p:cNvSpPr/>
            <p:nvPr/>
          </p:nvSpPr>
          <p:spPr>
            <a:xfrm flipH="1">
              <a:off x="936410" y="405543"/>
              <a:ext cx="2" cy="21095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8" name="文本框 94"/>
            <p:cNvSpPr txBox="1"/>
            <p:nvPr/>
          </p:nvSpPr>
          <p:spPr>
            <a:xfrm>
              <a:off x="7639823" y="561520"/>
              <a:ext cx="954816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DRAM</a:t>
              </a:r>
            </a:p>
          </p:txBody>
        </p:sp>
        <p:sp>
          <p:nvSpPr>
            <p:cNvPr id="569" name="文本框 96"/>
            <p:cNvSpPr txBox="1"/>
            <p:nvPr/>
          </p:nvSpPr>
          <p:spPr>
            <a:xfrm>
              <a:off x="7639823" y="1210365"/>
              <a:ext cx="780990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Flash</a:t>
              </a:r>
            </a:p>
          </p:txBody>
        </p:sp>
        <p:sp>
          <p:nvSpPr>
            <p:cNvPr id="570" name="文本框 97"/>
            <p:cNvSpPr txBox="1"/>
            <p:nvPr/>
          </p:nvSpPr>
          <p:spPr>
            <a:xfrm>
              <a:off x="1121853" y="283047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L0</a:t>
              </a:r>
            </a:p>
          </p:txBody>
        </p:sp>
        <p:sp>
          <p:nvSpPr>
            <p:cNvPr id="571" name="文本框 99"/>
            <p:cNvSpPr txBox="1"/>
            <p:nvPr/>
          </p:nvSpPr>
          <p:spPr>
            <a:xfrm>
              <a:off x="1104584" y="2205549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L2</a:t>
              </a:r>
            </a:p>
          </p:txBody>
        </p:sp>
        <p:sp>
          <p:nvSpPr>
            <p:cNvPr id="572" name="文本框 101"/>
            <p:cNvSpPr txBox="1"/>
            <p:nvPr/>
          </p:nvSpPr>
          <p:spPr>
            <a:xfrm>
              <a:off x="1121854" y="1364391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L1</a:t>
              </a:r>
            </a:p>
          </p:txBody>
        </p:sp>
        <p:grpSp>
          <p:nvGrpSpPr>
            <p:cNvPr id="577" name="组合 162"/>
            <p:cNvGrpSpPr/>
            <p:nvPr/>
          </p:nvGrpSpPr>
          <p:grpSpPr>
            <a:xfrm>
              <a:off x="4375834" y="345776"/>
              <a:ext cx="1687617" cy="348426"/>
              <a:chOff x="0" y="0"/>
              <a:chExt cx="1687616" cy="348424"/>
            </a:xfrm>
          </p:grpSpPr>
          <p:sp>
            <p:nvSpPr>
              <p:cNvPr id="573" name="文本框 102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574" name="文本框 112"/>
              <p:cNvSpPr txBox="1"/>
              <p:nvPr/>
            </p:nvSpPr>
            <p:spPr>
              <a:xfrm>
                <a:off x="777997" y="0"/>
                <a:ext cx="520621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33</a:t>
                </a:r>
              </a:p>
            </p:txBody>
          </p:sp>
          <p:sp>
            <p:nvSpPr>
              <p:cNvPr id="575" name="文本框 114"/>
              <p:cNvSpPr txBox="1"/>
              <p:nvPr/>
            </p:nvSpPr>
            <p:spPr>
              <a:xfrm>
                <a:off x="388998" y="0"/>
                <a:ext cx="402026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76" name="文本框 118"/>
              <p:cNvSpPr txBox="1"/>
              <p:nvPr/>
            </p:nvSpPr>
            <p:spPr>
              <a:xfrm>
                <a:off x="1166998" y="0"/>
                <a:ext cx="5206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51</a:t>
                </a:r>
              </a:p>
            </p:txBody>
          </p:sp>
        </p:grpSp>
        <p:grpSp>
          <p:nvGrpSpPr>
            <p:cNvPr id="582" name="组合 161"/>
            <p:cNvGrpSpPr/>
            <p:nvPr/>
          </p:nvGrpSpPr>
          <p:grpSpPr>
            <a:xfrm>
              <a:off x="3563427" y="1446742"/>
              <a:ext cx="1879458" cy="348426"/>
              <a:chOff x="0" y="0"/>
              <a:chExt cx="1879457" cy="348424"/>
            </a:xfrm>
          </p:grpSpPr>
          <p:sp>
            <p:nvSpPr>
              <p:cNvPr id="578" name="文本框 116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579" name="文本框 122"/>
              <p:cNvSpPr txBox="1"/>
              <p:nvPr/>
            </p:nvSpPr>
            <p:spPr>
              <a:xfrm>
                <a:off x="384081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80" name="文本框 124"/>
              <p:cNvSpPr txBox="1"/>
              <p:nvPr/>
            </p:nvSpPr>
            <p:spPr>
              <a:xfrm>
                <a:off x="759024" y="0"/>
                <a:ext cx="44498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52</a:t>
                </a:r>
              </a:p>
            </p:txBody>
          </p:sp>
          <p:sp>
            <p:nvSpPr>
              <p:cNvPr id="581" name="文本框 126"/>
              <p:cNvSpPr txBox="1"/>
              <p:nvPr/>
            </p:nvSpPr>
            <p:spPr>
              <a:xfrm>
                <a:off x="1138536" y="0"/>
                <a:ext cx="740922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60</a:t>
                </a:r>
              </a:p>
            </p:txBody>
          </p:sp>
        </p:grpSp>
        <p:grpSp>
          <p:nvGrpSpPr>
            <p:cNvPr id="587" name="组合 159"/>
            <p:cNvGrpSpPr/>
            <p:nvPr/>
          </p:nvGrpSpPr>
          <p:grpSpPr>
            <a:xfrm>
              <a:off x="1845046" y="2159690"/>
              <a:ext cx="1855037" cy="348426"/>
              <a:chOff x="0" y="0"/>
              <a:chExt cx="1855035" cy="348424"/>
            </a:xfrm>
          </p:grpSpPr>
          <p:sp>
            <p:nvSpPr>
              <p:cNvPr id="583" name="文本框 120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584" name="文本框 128"/>
              <p:cNvSpPr txBox="1"/>
              <p:nvPr/>
            </p:nvSpPr>
            <p:spPr>
              <a:xfrm>
                <a:off x="380037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585" name="文本框 132"/>
              <p:cNvSpPr txBox="1"/>
              <p:nvPr/>
            </p:nvSpPr>
            <p:spPr>
              <a:xfrm>
                <a:off x="760076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86" name="文本框 136"/>
              <p:cNvSpPr txBox="1"/>
              <p:nvPr/>
            </p:nvSpPr>
            <p:spPr>
              <a:xfrm>
                <a:off x="1140116" y="0"/>
                <a:ext cx="7149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592" name="组合 160"/>
            <p:cNvGrpSpPr/>
            <p:nvPr/>
          </p:nvGrpSpPr>
          <p:grpSpPr>
            <a:xfrm>
              <a:off x="3528870" y="2159174"/>
              <a:ext cx="1908564" cy="352355"/>
              <a:chOff x="0" y="0"/>
              <a:chExt cx="1908562" cy="352354"/>
            </a:xfrm>
          </p:grpSpPr>
          <p:sp>
            <p:nvSpPr>
              <p:cNvPr id="588" name="文本框 140"/>
              <p:cNvSpPr txBox="1"/>
              <p:nvPr/>
            </p:nvSpPr>
            <p:spPr>
              <a:xfrm>
                <a:off x="0" y="3929"/>
                <a:ext cx="666281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33</a:t>
                </a:r>
              </a:p>
            </p:txBody>
          </p:sp>
          <p:sp>
            <p:nvSpPr>
              <p:cNvPr id="589" name="文本框 142"/>
              <p:cNvSpPr txBox="1"/>
              <p:nvPr/>
            </p:nvSpPr>
            <p:spPr>
              <a:xfrm>
                <a:off x="385178" y="0"/>
                <a:ext cx="601775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0" name="文本框 144"/>
              <p:cNvSpPr txBox="1"/>
              <p:nvPr/>
            </p:nvSpPr>
            <p:spPr>
              <a:xfrm>
                <a:off x="770356" y="0"/>
                <a:ext cx="33685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51</a:t>
                </a:r>
              </a:p>
            </p:txBody>
          </p:sp>
          <p:sp>
            <p:nvSpPr>
              <p:cNvPr id="591" name="文本框 146"/>
              <p:cNvSpPr txBox="1"/>
              <p:nvPr/>
            </p:nvSpPr>
            <p:spPr>
              <a:xfrm>
                <a:off x="1155533" y="0"/>
                <a:ext cx="75303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60</a:t>
                </a:r>
              </a:p>
            </p:txBody>
          </p:sp>
        </p:grpSp>
        <p:sp>
          <p:nvSpPr>
            <p:cNvPr id="593" name="箭头: 下 157"/>
            <p:cNvSpPr/>
            <p:nvPr/>
          </p:nvSpPr>
          <p:spPr>
            <a:xfrm>
              <a:off x="4908021" y="780479"/>
              <a:ext cx="345771" cy="50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07"/>
                  </a:moveTo>
                  <a:lnTo>
                    <a:pt x="6801" y="12107"/>
                  </a:lnTo>
                  <a:lnTo>
                    <a:pt x="6801" y="0"/>
                  </a:lnTo>
                  <a:lnTo>
                    <a:pt x="14799" y="0"/>
                  </a:lnTo>
                  <a:lnTo>
                    <a:pt x="14799" y="12107"/>
                  </a:lnTo>
                  <a:lnTo>
                    <a:pt x="21600" y="1210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94" name="文本框 158"/>
            <p:cNvSpPr txBox="1"/>
            <p:nvPr/>
          </p:nvSpPr>
          <p:spPr>
            <a:xfrm>
              <a:off x="5243298" y="663232"/>
              <a:ext cx="607719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flush</a:t>
              </a:r>
            </a:p>
          </p:txBody>
        </p:sp>
        <p:sp>
          <p:nvSpPr>
            <p:cNvPr id="595" name="文本框 166"/>
            <p:cNvSpPr txBox="1"/>
            <p:nvPr/>
          </p:nvSpPr>
          <p:spPr>
            <a:xfrm>
              <a:off x="384419" y="436012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596" name="文本框 168"/>
            <p:cNvSpPr txBox="1"/>
            <p:nvPr/>
          </p:nvSpPr>
          <p:spPr>
            <a:xfrm>
              <a:off x="384419" y="2144205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597" name="文本框 320"/>
            <p:cNvSpPr txBox="1"/>
            <p:nvPr/>
          </p:nvSpPr>
          <p:spPr>
            <a:xfrm>
              <a:off x="0" y="0"/>
              <a:ext cx="3027208" cy="34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Once L0 Full</a:t>
              </a:r>
            </a:p>
          </p:txBody>
        </p:sp>
      </p:grpSp>
      <p:sp>
        <p:nvSpPr>
          <p:cNvPr id="599" name="文本占位符 2"/>
          <p:cNvSpPr txBox="1">
            <a:spLocks noGrp="1"/>
          </p:cNvSpPr>
          <p:nvPr>
            <p:ph type="body" sz="quarter" idx="1"/>
          </p:nvPr>
        </p:nvSpPr>
        <p:spPr>
          <a:xfrm>
            <a:off x="820883" y="1368611"/>
            <a:ext cx="8199192" cy="1005915"/>
          </a:xfrm>
          <a:prstGeom prst="rect">
            <a:avLst/>
          </a:prstGeom>
        </p:spPr>
        <p:txBody>
          <a:bodyPr/>
          <a:lstStyle/>
          <a:p>
            <a:r>
              <a:t>Flush &amp; Compaction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LSM-tree</a:t>
            </a:r>
          </a:p>
        </p:txBody>
      </p:sp>
      <p:grpSp>
        <p:nvGrpSpPr>
          <p:cNvPr id="664" name="组合 328"/>
          <p:cNvGrpSpPr/>
          <p:nvPr/>
        </p:nvGrpSpPr>
        <p:grpSpPr>
          <a:xfrm>
            <a:off x="819129" y="3054282"/>
            <a:ext cx="8581096" cy="2151426"/>
            <a:chOff x="0" y="0"/>
            <a:chExt cx="8581095" cy="2151424"/>
          </a:xfrm>
        </p:grpSpPr>
        <p:grpSp>
          <p:nvGrpSpPr>
            <p:cNvPr id="606" name="组合 242"/>
            <p:cNvGrpSpPr/>
            <p:nvPr/>
          </p:nvGrpSpPr>
          <p:grpSpPr>
            <a:xfrm>
              <a:off x="4140700" y="399580"/>
              <a:ext cx="1520828" cy="363727"/>
              <a:chOff x="0" y="-1"/>
              <a:chExt cx="1520827" cy="363726"/>
            </a:xfrm>
          </p:grpSpPr>
          <p:sp>
            <p:nvSpPr>
              <p:cNvPr id="602" name="矩形: 圆角 308"/>
              <p:cNvSpPr/>
              <p:nvPr/>
            </p:nvSpPr>
            <p:spPr>
              <a:xfrm>
                <a:off x="0" y="-1"/>
                <a:ext cx="1520828" cy="3637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03" name="直接连接符 309"/>
              <p:cNvSpPr/>
              <p:nvPr/>
            </p:nvSpPr>
            <p:spPr>
              <a:xfrm flipH="1">
                <a:off x="390790" y="-2"/>
                <a:ext cx="2" cy="3637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4" name="直接连接符 310"/>
              <p:cNvSpPr/>
              <p:nvPr/>
            </p:nvSpPr>
            <p:spPr>
              <a:xfrm flipH="1">
                <a:off x="772746" y="-2"/>
                <a:ext cx="2" cy="3637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5" name="直接连接符 311"/>
              <p:cNvSpPr/>
              <p:nvPr/>
            </p:nvSpPr>
            <p:spPr>
              <a:xfrm>
                <a:off x="1154700" y="-2"/>
                <a:ext cx="2" cy="3637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17" name="组合 243"/>
            <p:cNvGrpSpPr/>
            <p:nvPr/>
          </p:nvGrpSpPr>
          <p:grpSpPr>
            <a:xfrm>
              <a:off x="3308828" y="1158485"/>
              <a:ext cx="3182061" cy="363729"/>
              <a:chOff x="0" y="-1"/>
              <a:chExt cx="3182060" cy="363728"/>
            </a:xfrm>
          </p:grpSpPr>
          <p:grpSp>
            <p:nvGrpSpPr>
              <p:cNvPr id="611" name="组合 298"/>
              <p:cNvGrpSpPr/>
              <p:nvPr/>
            </p:nvGrpSpPr>
            <p:grpSpPr>
              <a:xfrm>
                <a:off x="1661232" y="-2"/>
                <a:ext cx="1520829" cy="363729"/>
                <a:chOff x="0" y="0"/>
                <a:chExt cx="1520828" cy="363728"/>
              </a:xfrm>
            </p:grpSpPr>
            <p:sp>
              <p:nvSpPr>
                <p:cNvPr id="607" name="矩形: 圆角 304"/>
                <p:cNvSpPr/>
                <p:nvPr/>
              </p:nvSpPr>
              <p:spPr>
                <a:xfrm>
                  <a:off x="0" y="-1"/>
                  <a:ext cx="1520829" cy="3637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08" name="直接连接符 305"/>
                <p:cNvSpPr/>
                <p:nvPr/>
              </p:nvSpPr>
              <p:spPr>
                <a:xfrm flipH="1">
                  <a:off x="390790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9" name="直接连接符 306"/>
                <p:cNvSpPr/>
                <p:nvPr/>
              </p:nvSpPr>
              <p:spPr>
                <a:xfrm flipH="1">
                  <a:off x="772746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0" name="直接连接符 307"/>
                <p:cNvSpPr/>
                <p:nvPr/>
              </p:nvSpPr>
              <p:spPr>
                <a:xfrm>
                  <a:off x="1154701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16" name="组合 299"/>
              <p:cNvGrpSpPr/>
              <p:nvPr/>
            </p:nvGrpSpPr>
            <p:grpSpPr>
              <a:xfrm>
                <a:off x="-1" y="-2"/>
                <a:ext cx="1520829" cy="363729"/>
                <a:chOff x="0" y="0"/>
                <a:chExt cx="1520827" cy="363728"/>
              </a:xfrm>
            </p:grpSpPr>
            <p:sp>
              <p:nvSpPr>
                <p:cNvPr id="612" name="矩形: 圆角 300"/>
                <p:cNvSpPr/>
                <p:nvPr/>
              </p:nvSpPr>
              <p:spPr>
                <a:xfrm>
                  <a:off x="0" y="-1"/>
                  <a:ext cx="1520828" cy="3637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13" name="直接连接符 301"/>
                <p:cNvSpPr/>
                <p:nvPr/>
              </p:nvSpPr>
              <p:spPr>
                <a:xfrm flipH="1">
                  <a:off x="390790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4" name="直接连接符 302"/>
                <p:cNvSpPr/>
                <p:nvPr/>
              </p:nvSpPr>
              <p:spPr>
                <a:xfrm flipH="1">
                  <a:off x="772746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5" name="直接连接符 303"/>
                <p:cNvSpPr/>
                <p:nvPr/>
              </p:nvSpPr>
              <p:spPr>
                <a:xfrm>
                  <a:off x="1154700" y="-1"/>
                  <a:ext cx="2" cy="363728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38" name="组合 244"/>
            <p:cNvGrpSpPr/>
            <p:nvPr/>
          </p:nvGrpSpPr>
          <p:grpSpPr>
            <a:xfrm>
              <a:off x="1652591" y="1713091"/>
              <a:ext cx="6504526" cy="363727"/>
              <a:chOff x="-1" y="0"/>
              <a:chExt cx="6504525" cy="363726"/>
            </a:xfrm>
          </p:grpSpPr>
          <p:grpSp>
            <p:nvGrpSpPr>
              <p:cNvPr id="622" name="组合 278"/>
              <p:cNvGrpSpPr/>
              <p:nvPr/>
            </p:nvGrpSpPr>
            <p:grpSpPr>
              <a:xfrm>
                <a:off x="-2" y="-1"/>
                <a:ext cx="1520830" cy="363728"/>
                <a:chOff x="0" y="0"/>
                <a:chExt cx="1520828" cy="363726"/>
              </a:xfrm>
            </p:grpSpPr>
            <p:sp>
              <p:nvSpPr>
                <p:cNvPr id="618" name="矩形: 圆角 294"/>
                <p:cNvSpPr/>
                <p:nvPr/>
              </p:nvSpPr>
              <p:spPr>
                <a:xfrm>
                  <a:off x="0" y="-1"/>
                  <a:ext cx="1520829" cy="3637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19" name="直接连接符 295"/>
                <p:cNvSpPr/>
                <p:nvPr/>
              </p:nvSpPr>
              <p:spPr>
                <a:xfrm flipH="1">
                  <a:off x="390790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直接连接符 296"/>
                <p:cNvSpPr/>
                <p:nvPr/>
              </p:nvSpPr>
              <p:spPr>
                <a:xfrm flipH="1">
                  <a:off x="772746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直接连接符 297"/>
                <p:cNvSpPr/>
                <p:nvPr/>
              </p:nvSpPr>
              <p:spPr>
                <a:xfrm>
                  <a:off x="1154701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27" name="组合 279"/>
              <p:cNvGrpSpPr/>
              <p:nvPr/>
            </p:nvGrpSpPr>
            <p:grpSpPr>
              <a:xfrm>
                <a:off x="3322464" y="-1"/>
                <a:ext cx="1520828" cy="363728"/>
                <a:chOff x="0" y="0"/>
                <a:chExt cx="1520827" cy="363726"/>
              </a:xfrm>
            </p:grpSpPr>
            <p:sp>
              <p:nvSpPr>
                <p:cNvPr id="623" name="矩形: 圆角 290"/>
                <p:cNvSpPr/>
                <p:nvPr/>
              </p:nvSpPr>
              <p:spPr>
                <a:xfrm>
                  <a:off x="-1" y="-1"/>
                  <a:ext cx="1520829" cy="3637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24" name="直接连接符 291"/>
                <p:cNvSpPr/>
                <p:nvPr/>
              </p:nvSpPr>
              <p:spPr>
                <a:xfrm flipH="1">
                  <a:off x="390790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5" name="直接连接符 292"/>
                <p:cNvSpPr/>
                <p:nvPr/>
              </p:nvSpPr>
              <p:spPr>
                <a:xfrm flipH="1">
                  <a:off x="772745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6" name="直接连接符 293"/>
                <p:cNvSpPr/>
                <p:nvPr/>
              </p:nvSpPr>
              <p:spPr>
                <a:xfrm>
                  <a:off x="1154701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32" name="组合 280"/>
              <p:cNvGrpSpPr/>
              <p:nvPr/>
            </p:nvGrpSpPr>
            <p:grpSpPr>
              <a:xfrm>
                <a:off x="4983696" y="-1"/>
                <a:ext cx="1520829" cy="363727"/>
                <a:chOff x="0" y="0"/>
                <a:chExt cx="1520827" cy="363725"/>
              </a:xfrm>
            </p:grpSpPr>
            <p:sp>
              <p:nvSpPr>
                <p:cNvPr id="628" name="矩形: 圆角 286"/>
                <p:cNvSpPr/>
                <p:nvPr/>
              </p:nvSpPr>
              <p:spPr>
                <a:xfrm>
                  <a:off x="-1" y="0"/>
                  <a:ext cx="1520829" cy="36372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29" name="直接连接符 287"/>
                <p:cNvSpPr/>
                <p:nvPr/>
              </p:nvSpPr>
              <p:spPr>
                <a:xfrm flipH="1">
                  <a:off x="390790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0" name="直接连接符 288"/>
                <p:cNvSpPr/>
                <p:nvPr/>
              </p:nvSpPr>
              <p:spPr>
                <a:xfrm flipH="1">
                  <a:off x="772745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1" name="直接连接符 289"/>
                <p:cNvSpPr/>
                <p:nvPr/>
              </p:nvSpPr>
              <p:spPr>
                <a:xfrm>
                  <a:off x="1154701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37" name="组合 281"/>
              <p:cNvGrpSpPr/>
              <p:nvPr/>
            </p:nvGrpSpPr>
            <p:grpSpPr>
              <a:xfrm>
                <a:off x="1661231" y="-1"/>
                <a:ext cx="1520829" cy="363728"/>
                <a:chOff x="0" y="0"/>
                <a:chExt cx="1520827" cy="363726"/>
              </a:xfrm>
            </p:grpSpPr>
            <p:sp>
              <p:nvSpPr>
                <p:cNvPr id="633" name="矩形: 圆角 282"/>
                <p:cNvSpPr/>
                <p:nvPr/>
              </p:nvSpPr>
              <p:spPr>
                <a:xfrm>
                  <a:off x="-1" y="-1"/>
                  <a:ext cx="1520829" cy="3637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4" name="直接连接符 283"/>
                <p:cNvSpPr/>
                <p:nvPr/>
              </p:nvSpPr>
              <p:spPr>
                <a:xfrm flipH="1">
                  <a:off x="390790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5" name="直接连接符 284"/>
                <p:cNvSpPr/>
                <p:nvPr/>
              </p:nvSpPr>
              <p:spPr>
                <a:xfrm flipH="1">
                  <a:off x="772745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6" name="直接连接符 285"/>
                <p:cNvSpPr/>
                <p:nvPr/>
              </p:nvSpPr>
              <p:spPr>
                <a:xfrm>
                  <a:off x="1154701" y="-1"/>
                  <a:ext cx="2" cy="36372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639" name="直接连接符 245"/>
            <p:cNvSpPr/>
            <p:nvPr/>
          </p:nvSpPr>
          <p:spPr>
            <a:xfrm>
              <a:off x="1588878" y="942108"/>
              <a:ext cx="6599804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0" name="直接箭头连接符 246"/>
            <p:cNvSpPr/>
            <p:nvPr/>
          </p:nvSpPr>
          <p:spPr>
            <a:xfrm flipH="1">
              <a:off x="852608" y="374129"/>
              <a:ext cx="2" cy="17336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1" name="文本框 247"/>
            <p:cNvSpPr txBox="1"/>
            <p:nvPr/>
          </p:nvSpPr>
          <p:spPr>
            <a:xfrm>
              <a:off x="7369354" y="492860"/>
              <a:ext cx="1211742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DRAM</a:t>
              </a:r>
            </a:p>
          </p:txBody>
        </p:sp>
        <p:sp>
          <p:nvSpPr>
            <p:cNvPr id="642" name="文本框 248"/>
            <p:cNvSpPr txBox="1"/>
            <p:nvPr/>
          </p:nvSpPr>
          <p:spPr>
            <a:xfrm>
              <a:off x="7379372" y="1035548"/>
              <a:ext cx="760411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Flash</a:t>
              </a:r>
            </a:p>
          </p:txBody>
        </p:sp>
        <p:sp>
          <p:nvSpPr>
            <p:cNvPr id="643" name="文本框 249"/>
            <p:cNvSpPr txBox="1"/>
            <p:nvPr/>
          </p:nvSpPr>
          <p:spPr>
            <a:xfrm>
              <a:off x="1032759" y="348506"/>
              <a:ext cx="560303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L0</a:t>
              </a:r>
            </a:p>
          </p:txBody>
        </p:sp>
        <p:sp>
          <p:nvSpPr>
            <p:cNvPr id="644" name="文本框 250"/>
            <p:cNvSpPr txBox="1"/>
            <p:nvPr/>
          </p:nvSpPr>
          <p:spPr>
            <a:xfrm>
              <a:off x="1032759" y="1745892"/>
              <a:ext cx="560303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L2</a:t>
              </a:r>
            </a:p>
          </p:txBody>
        </p:sp>
        <p:sp>
          <p:nvSpPr>
            <p:cNvPr id="645" name="文本框 251"/>
            <p:cNvSpPr txBox="1"/>
            <p:nvPr/>
          </p:nvSpPr>
          <p:spPr>
            <a:xfrm>
              <a:off x="1033165" y="1162130"/>
              <a:ext cx="560303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L1</a:t>
              </a:r>
            </a:p>
          </p:txBody>
        </p:sp>
        <p:grpSp>
          <p:nvGrpSpPr>
            <p:cNvPr id="650" name="组合 254"/>
            <p:cNvGrpSpPr/>
            <p:nvPr/>
          </p:nvGrpSpPr>
          <p:grpSpPr>
            <a:xfrm>
              <a:off x="1758423" y="1798341"/>
              <a:ext cx="1806152" cy="348426"/>
              <a:chOff x="0" y="0"/>
              <a:chExt cx="1806151" cy="348424"/>
            </a:xfrm>
          </p:grpSpPr>
          <p:sp>
            <p:nvSpPr>
              <p:cNvPr id="646" name="文本框 266"/>
              <p:cNvSpPr txBox="1"/>
              <p:nvPr/>
            </p:nvSpPr>
            <p:spPr>
              <a:xfrm>
                <a:off x="-1" y="0"/>
                <a:ext cx="25131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647" name="文本框 267"/>
              <p:cNvSpPr txBox="1"/>
              <p:nvPr/>
            </p:nvSpPr>
            <p:spPr>
              <a:xfrm>
                <a:off x="370023" y="0"/>
                <a:ext cx="25131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648" name="文本框 268"/>
              <p:cNvSpPr txBox="1"/>
              <p:nvPr/>
            </p:nvSpPr>
            <p:spPr>
              <a:xfrm>
                <a:off x="740047" y="0"/>
                <a:ext cx="25131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649" name="文本框 269"/>
              <p:cNvSpPr txBox="1"/>
              <p:nvPr/>
            </p:nvSpPr>
            <p:spPr>
              <a:xfrm>
                <a:off x="1110072" y="0"/>
                <a:ext cx="69608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655" name="组合 255"/>
            <p:cNvGrpSpPr/>
            <p:nvPr/>
          </p:nvGrpSpPr>
          <p:grpSpPr>
            <a:xfrm>
              <a:off x="3369695" y="1789478"/>
              <a:ext cx="1858269" cy="351655"/>
              <a:chOff x="0" y="0"/>
              <a:chExt cx="1858267" cy="351653"/>
            </a:xfrm>
          </p:grpSpPr>
          <p:sp>
            <p:nvSpPr>
              <p:cNvPr id="651" name="文本框 262"/>
              <p:cNvSpPr txBox="1"/>
              <p:nvPr/>
            </p:nvSpPr>
            <p:spPr>
              <a:xfrm>
                <a:off x="-1" y="3229"/>
                <a:ext cx="648724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52" name="文本框 263"/>
              <p:cNvSpPr txBox="1"/>
              <p:nvPr/>
            </p:nvSpPr>
            <p:spPr>
              <a:xfrm>
                <a:off x="375027" y="0"/>
                <a:ext cx="585917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10</a:t>
                </a:r>
              </a:p>
            </p:txBody>
          </p:sp>
          <p:sp>
            <p:nvSpPr>
              <p:cNvPr id="653" name="文本框 264"/>
              <p:cNvSpPr txBox="1"/>
              <p:nvPr/>
            </p:nvSpPr>
            <p:spPr>
              <a:xfrm>
                <a:off x="750055" y="0"/>
                <a:ext cx="327983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54" name="文本框 265"/>
              <p:cNvSpPr txBox="1"/>
              <p:nvPr/>
            </p:nvSpPr>
            <p:spPr>
              <a:xfrm>
                <a:off x="1125082" y="0"/>
                <a:ext cx="733186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33</a:t>
                </a:r>
              </a:p>
            </p:txBody>
          </p:sp>
        </p:grpSp>
        <p:sp>
          <p:nvSpPr>
            <p:cNvPr id="656" name="文本框 260"/>
            <p:cNvSpPr txBox="1"/>
            <p:nvPr/>
          </p:nvSpPr>
          <p:spPr>
            <a:xfrm>
              <a:off x="315164" y="399168"/>
              <a:ext cx="560302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657" name="文本框 261"/>
            <p:cNvSpPr txBox="1"/>
            <p:nvPr/>
          </p:nvSpPr>
          <p:spPr>
            <a:xfrm>
              <a:off x="315164" y="1802999"/>
              <a:ext cx="560302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Low</a:t>
              </a:r>
            </a:p>
          </p:txBody>
        </p:sp>
        <p:grpSp>
          <p:nvGrpSpPr>
            <p:cNvPr id="662" name="组合 312"/>
            <p:cNvGrpSpPr/>
            <p:nvPr/>
          </p:nvGrpSpPr>
          <p:grpSpPr>
            <a:xfrm>
              <a:off x="5024139" y="1780137"/>
              <a:ext cx="1858269" cy="351655"/>
              <a:chOff x="0" y="0"/>
              <a:chExt cx="1858267" cy="351653"/>
            </a:xfrm>
          </p:grpSpPr>
          <p:sp>
            <p:nvSpPr>
              <p:cNvPr id="658" name="文本框 313"/>
              <p:cNvSpPr txBox="1"/>
              <p:nvPr/>
            </p:nvSpPr>
            <p:spPr>
              <a:xfrm>
                <a:off x="-1" y="3229"/>
                <a:ext cx="648724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59" name="文本框 314"/>
              <p:cNvSpPr txBox="1"/>
              <p:nvPr/>
            </p:nvSpPr>
            <p:spPr>
              <a:xfrm>
                <a:off x="375027" y="0"/>
                <a:ext cx="585917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51</a:t>
                </a:r>
              </a:p>
            </p:txBody>
          </p:sp>
          <p:sp>
            <p:nvSpPr>
              <p:cNvPr id="660" name="文本框 315"/>
              <p:cNvSpPr txBox="1"/>
              <p:nvPr/>
            </p:nvSpPr>
            <p:spPr>
              <a:xfrm>
                <a:off x="750055" y="0"/>
                <a:ext cx="327983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52</a:t>
                </a:r>
              </a:p>
            </p:txBody>
          </p:sp>
          <p:sp>
            <p:nvSpPr>
              <p:cNvPr id="661" name="文本框 316"/>
              <p:cNvSpPr txBox="1"/>
              <p:nvPr/>
            </p:nvSpPr>
            <p:spPr>
              <a:xfrm>
                <a:off x="1125082" y="0"/>
                <a:ext cx="733186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60</a:t>
                </a:r>
              </a:p>
            </p:txBody>
          </p:sp>
        </p:grpSp>
        <p:sp>
          <p:nvSpPr>
            <p:cNvPr id="663" name="文本框 318"/>
            <p:cNvSpPr txBox="1"/>
            <p:nvPr/>
          </p:nvSpPr>
          <p:spPr>
            <a:xfrm>
              <a:off x="-1" y="-1"/>
              <a:ext cx="2947436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After Flush &amp; Compaction</a:t>
              </a:r>
            </a:p>
          </p:txBody>
        </p:sp>
      </p:grpSp>
      <p:sp>
        <p:nvSpPr>
          <p:cNvPr id="665" name="文本占位符 2"/>
          <p:cNvSpPr txBox="1">
            <a:spLocks noGrp="1"/>
          </p:cNvSpPr>
          <p:nvPr>
            <p:ph type="body" sz="half" idx="1"/>
          </p:nvPr>
        </p:nvSpPr>
        <p:spPr>
          <a:xfrm>
            <a:off x="797667" y="1287568"/>
            <a:ext cx="8199192" cy="216588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Low DRAM requirement</a:t>
            </a:r>
            <a:endParaRPr sz="2300"/>
          </a:p>
          <a:p>
            <a:pPr>
              <a:defRPr sz="2800"/>
            </a:pPr>
            <a:r>
              <a:t>Support range and scan operations</a:t>
            </a:r>
            <a:endParaRPr sz="2300"/>
          </a:p>
          <a:p>
            <a:pPr>
              <a:defRPr sz="2800"/>
            </a:pPr>
            <a:r>
              <a:t>worst-case latency of LSM-tree is bounded</a:t>
            </a:r>
          </a:p>
        </p:txBody>
      </p:sp>
      <p:sp>
        <p:nvSpPr>
          <p:cNvPr id="666" name="文本框 341"/>
          <p:cNvSpPr txBox="1"/>
          <p:nvPr/>
        </p:nvSpPr>
        <p:spPr>
          <a:xfrm>
            <a:off x="8491377" y="1501678"/>
            <a:ext cx="2862424" cy="42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Good enough?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LSM-based SSD Experiments</a:t>
            </a:r>
          </a:p>
        </p:txBody>
      </p:sp>
      <p:pic>
        <p:nvPicPr>
          <p:cNvPr id="669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16" y="4018958"/>
            <a:ext cx="2916308" cy="194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图片 4" descr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39" y="3944839"/>
            <a:ext cx="2359722" cy="209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图片 5" descr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770" y="3944839"/>
            <a:ext cx="2301129" cy="2091228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文本占位符 8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Lightstore: LSM-tree-based KV-SSD</a:t>
            </a:r>
          </a:p>
          <a:p>
            <a:pPr lvl="1">
              <a:defRPr sz="2400" b="0"/>
            </a:pPr>
            <a:r>
              <a:t>Improve Bloom filter</a:t>
            </a:r>
          </a:p>
          <a:p>
            <a:pPr lvl="1">
              <a:defRPr sz="2400" b="0"/>
            </a:pPr>
            <a:endParaRPr/>
          </a:p>
          <a:p>
            <a:r>
              <a:t>Benchmark</a:t>
            </a:r>
          </a:p>
          <a:p>
            <a:pPr lvl="1">
              <a:defRPr sz="2400" b="0"/>
            </a:pPr>
            <a:r>
              <a:t>Lightstore: YCSB-LOAD(100%write) and YCSB-C (100%Read),  32B key and 1KB value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Problem of LSM-based KV-SSD</a:t>
            </a:r>
          </a:p>
        </p:txBody>
      </p:sp>
      <p:sp>
        <p:nvSpPr>
          <p:cNvPr id="675" name="文本占位符 2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Long tail latency</a:t>
            </a:r>
          </a:p>
          <a:p>
            <a:pPr lvl="1">
              <a:defRPr sz="2400" b="0"/>
            </a:pPr>
            <a:r>
              <a:t>probabilistic nature of Bloom filter</a:t>
            </a:r>
          </a:p>
          <a:p>
            <a:r>
              <a:t>CPU overhead</a:t>
            </a:r>
          </a:p>
          <a:p>
            <a:pPr lvl="1">
              <a:defRPr sz="2400" b="0"/>
            </a:pPr>
            <a:r>
              <a:t>Rebuild Bloom filer</a:t>
            </a:r>
          </a:p>
          <a:p>
            <a:pPr lvl="1">
              <a:defRPr sz="2400" b="0"/>
            </a:pPr>
            <a:r>
              <a:t>Merge sort at compaction</a:t>
            </a:r>
          </a:p>
          <a:p>
            <a:r>
              <a:t>I/O overhead</a:t>
            </a:r>
          </a:p>
          <a:p>
            <a:pPr lvl="1">
              <a:defRPr sz="2400" b="0"/>
            </a:pPr>
            <a:r>
              <a:t>I/O at compaction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78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Outline</a:t>
            </a:r>
          </a:p>
        </p:txBody>
      </p:sp>
      <p:sp>
        <p:nvSpPr>
          <p:cNvPr id="679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3"/>
                </a:solidFill>
              </a:defRPr>
            </a:pPr>
            <a:r>
              <a:t>Motivation &amp; Background</a:t>
            </a:r>
          </a:p>
          <a:p>
            <a:r>
              <a:t>Design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Evaluation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Conclusion</a:t>
            </a:r>
          </a:p>
        </p:txBody>
      </p:sp>
      <p:sp>
        <p:nvSpPr>
          <p:cNvPr id="680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685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Design of PinK</a:t>
            </a:r>
          </a:p>
        </p:txBody>
      </p:sp>
      <p:sp>
        <p:nvSpPr>
          <p:cNvPr id="686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r>
              <a:t>Overview</a:t>
            </a:r>
          </a:p>
          <a:p>
            <a:r>
              <a:t>Level Pinning</a:t>
            </a:r>
          </a:p>
          <a:p>
            <a:r>
              <a:t>Optimizing Search Path</a:t>
            </a:r>
          </a:p>
          <a:p>
            <a:r>
              <a:t>Compaction Speed Up</a:t>
            </a:r>
          </a:p>
          <a:p>
            <a:r>
              <a:t>Optimizing GC</a:t>
            </a:r>
          </a:p>
          <a:p>
            <a:r>
              <a:t>Durability and Scalability Issues</a:t>
            </a:r>
          </a:p>
        </p:txBody>
      </p:sp>
      <p:sp>
        <p:nvSpPr>
          <p:cNvPr id="687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Overview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Overview</a:t>
            </a:r>
          </a:p>
        </p:txBody>
      </p:sp>
      <p:sp>
        <p:nvSpPr>
          <p:cNvPr id="692" name="PinK is based on key-value separated LSM-tree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PinK is based on key-value separated LSM-tree</a:t>
            </a:r>
          </a:p>
        </p:txBody>
      </p:sp>
      <p:sp>
        <p:nvSpPr>
          <p:cNvPr id="693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696" name="图像画廊"/>
          <p:cNvGrpSpPr/>
          <p:nvPr/>
        </p:nvGrpSpPr>
        <p:grpSpPr>
          <a:xfrm>
            <a:off x="1554029" y="1781536"/>
            <a:ext cx="7878840" cy="4823428"/>
            <a:chOff x="-1" y="0"/>
            <a:chExt cx="7878838" cy="4823427"/>
          </a:xfrm>
        </p:grpSpPr>
        <p:pic>
          <p:nvPicPr>
            <p:cNvPr id="694" name="图片制作.003.jpeg" descr="图片制作.003.jpeg"/>
            <p:cNvPicPr>
              <a:picLocks noChangeAspect="1"/>
            </p:cNvPicPr>
            <p:nvPr/>
          </p:nvPicPr>
          <p:blipFill>
            <a:blip r:embed="rId2"/>
            <a:srcRect t="1885" b="1885"/>
            <a:stretch>
              <a:fillRect/>
            </a:stretch>
          </p:blipFill>
          <p:spPr>
            <a:xfrm>
              <a:off x="-2" y="0"/>
              <a:ext cx="7878840" cy="4264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5" name="Key-Value Separated LSM-tree"/>
            <p:cNvSpPr txBox="1"/>
            <p:nvPr/>
          </p:nvSpPr>
          <p:spPr>
            <a:xfrm>
              <a:off x="-1" y="4340827"/>
              <a:ext cx="7878838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457200">
                <a:defRPr sz="2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Key-Value Separated LSM-tree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Level Pinning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Level Pinning</a:t>
            </a:r>
          </a:p>
        </p:txBody>
      </p:sp>
      <p:sp>
        <p:nvSpPr>
          <p:cNvPr id="699" name="PinK keeps meta segments of K levels in DRAM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PinK keeps meta segments of K levels in DRAM</a:t>
            </a:r>
          </a:p>
        </p:txBody>
      </p:sp>
      <p:sp>
        <p:nvSpPr>
          <p:cNvPr id="700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703" name="图像画廊"/>
          <p:cNvGrpSpPr/>
          <p:nvPr/>
        </p:nvGrpSpPr>
        <p:grpSpPr>
          <a:xfrm>
            <a:off x="1185333" y="1809150"/>
            <a:ext cx="7436972" cy="4823428"/>
            <a:chOff x="0" y="0"/>
            <a:chExt cx="7436971" cy="4823427"/>
          </a:xfrm>
        </p:grpSpPr>
        <p:pic>
          <p:nvPicPr>
            <p:cNvPr id="701" name="图片制作.004.jpeg" descr="图片制作.004.jpeg"/>
            <p:cNvPicPr>
              <a:picLocks noChangeAspect="1"/>
            </p:cNvPicPr>
            <p:nvPr/>
          </p:nvPicPr>
          <p:blipFill>
            <a:blip r:embed="rId2"/>
            <a:srcRect l="953" r="953"/>
            <a:stretch>
              <a:fillRect/>
            </a:stretch>
          </p:blipFill>
          <p:spPr>
            <a:xfrm>
              <a:off x="0" y="0"/>
              <a:ext cx="7436972" cy="4264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2" name="Move K levels’ meta segment into DRAM"/>
            <p:cNvSpPr txBox="1"/>
            <p:nvPr/>
          </p:nvSpPr>
          <p:spPr>
            <a:xfrm>
              <a:off x="0" y="4340827"/>
              <a:ext cx="743697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457200">
                <a:defRPr sz="2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Move K levels’ meta segment into DRAM</a:t>
              </a:r>
            </a:p>
          </p:txBody>
        </p:sp>
      </p:grpSp>
      <p:sp>
        <p:nvSpPr>
          <p:cNvPr id="704" name="Read worst case:Only need h-1-k Flash access to get value"/>
          <p:cNvSpPr txBox="1"/>
          <p:nvPr/>
        </p:nvSpPr>
        <p:spPr>
          <a:xfrm>
            <a:off x="7348914" y="4896137"/>
            <a:ext cx="3902705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Read worst case:Only need </a:t>
            </a:r>
            <a:r>
              <a:rPr lang="en-US" altLang="zh-CN"/>
              <a:t>O(</a:t>
            </a:r>
            <a:r>
              <a:t>h-1-k</a:t>
            </a:r>
            <a:r>
              <a:rPr lang="en-US"/>
              <a:t>)</a:t>
            </a:r>
            <a:r>
              <a:t> Flash access to get value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73459" y="6401179"/>
            <a:ext cx="1803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7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Outline</a:t>
            </a:r>
          </a:p>
        </p:txBody>
      </p:sp>
      <p:sp>
        <p:nvSpPr>
          <p:cNvPr id="118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r>
              <a:t>Motivation &amp; Background</a:t>
            </a:r>
          </a:p>
          <a:p>
            <a:r>
              <a:t>Design</a:t>
            </a:r>
          </a:p>
          <a:p>
            <a:r>
              <a:t>Evaluation</a:t>
            </a:r>
          </a:p>
          <a:p>
            <a:r>
              <a:t>Conclusion</a:t>
            </a:r>
          </a:p>
        </p:txBody>
      </p:sp>
      <p:sp>
        <p:nvSpPr>
          <p:cNvPr id="119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Level Pinning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Level Pinning</a:t>
            </a:r>
          </a:p>
        </p:txBody>
      </p:sp>
      <p:sp>
        <p:nvSpPr>
          <p:cNvPr id="707" name="PinK keeps meta segments of K levels in DRAM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PinK keeps meta segments of K levels in DRAM</a:t>
            </a:r>
          </a:p>
          <a:p>
            <a:pPr marL="482600">
              <a:buSzPct val="80000"/>
              <a:defRPr sz="2500"/>
            </a:pPr>
            <a:r>
              <a:t>Memory Requirement？</a:t>
            </a:r>
          </a:p>
          <a:p>
            <a:pPr marL="736600">
              <a:buSzPct val="80000"/>
              <a:defRPr sz="2000"/>
            </a:pPr>
            <a:r>
              <a:t>Assume that an SSD capacity is 4TB and each meta segment is 16KB</a:t>
            </a:r>
          </a:p>
          <a:p>
            <a:pPr marL="736600">
              <a:buSzPct val="80000"/>
              <a:defRPr sz="2000"/>
            </a:pPr>
            <a:r>
              <a:t>And average sizes of keys and values are 32B and 1KB</a:t>
            </a:r>
          </a:p>
        </p:txBody>
      </p:sp>
      <p:sp>
        <p:nvSpPr>
          <p:cNvPr id="708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709" name="图像画廊" descr="图像画廊"/>
          <p:cNvPicPr>
            <a:picLocks noChangeAspect="1"/>
          </p:cNvPicPr>
          <p:nvPr/>
        </p:nvPicPr>
        <p:blipFill>
          <a:blip r:embed="rId2"/>
          <a:srcRect t="949" b="949"/>
          <a:stretch>
            <a:fillRect/>
          </a:stretch>
        </p:blipFill>
        <p:spPr>
          <a:xfrm>
            <a:off x="633973" y="3118444"/>
            <a:ext cx="5407830" cy="2984106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Meta segment size for L1,L2,L3,L4:…"/>
          <p:cNvSpPr txBox="1"/>
          <p:nvPr/>
        </p:nvSpPr>
        <p:spPr>
          <a:xfrm>
            <a:off x="6043931" y="3405316"/>
            <a:ext cx="4697500" cy="808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500"/>
            </a:pPr>
            <a:r>
              <a:t>Meta segment size for L1,L2,L3,L4:</a:t>
            </a:r>
          </a:p>
          <a:p>
            <a:pPr>
              <a:defRPr sz="2500"/>
            </a:pPr>
            <a:r>
              <a:t>0.91MB,50.86MB,2.83GB,161.63GB</a:t>
            </a:r>
          </a:p>
        </p:txBody>
      </p:sp>
      <p:sp>
        <p:nvSpPr>
          <p:cNvPr id="711" name="4GB DRAM(0.1% of SSD capacity) can hold L1-L3"/>
          <p:cNvSpPr txBox="1"/>
          <p:nvPr/>
        </p:nvSpPr>
        <p:spPr>
          <a:xfrm>
            <a:off x="5955467" y="4608829"/>
            <a:ext cx="5407828" cy="1085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500"/>
            </a:lvl1pPr>
          </a:lstStyle>
          <a:p>
            <a:r>
              <a:t>4GB DRAM(0.1% of SSD capacity) can hold L1-L3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Level Pinning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Level Pinning</a:t>
            </a:r>
          </a:p>
        </p:txBody>
      </p:sp>
      <p:sp>
        <p:nvSpPr>
          <p:cNvPr id="714" name="PinK keeps meta segments of K levels in DRAM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PinK keeps meta segments of K levels in DRAM</a:t>
            </a:r>
          </a:p>
          <a:p>
            <a:pPr marL="482600">
              <a:buSzPct val="80000"/>
              <a:defRPr sz="2500"/>
            </a:pPr>
            <a:r>
              <a:t>Reduce Compaction I/O</a:t>
            </a:r>
          </a:p>
          <a:p>
            <a:pPr marL="736600">
              <a:buSzPct val="80000"/>
              <a:defRPr sz="2000"/>
            </a:pPr>
            <a:r>
              <a:t>meta segments are in DRAM, don’t have to access flash，just update it directly</a:t>
            </a:r>
          </a:p>
          <a:p>
            <a:pPr marL="736600">
              <a:buSzPct val="80000"/>
              <a:defRPr sz="2000"/>
            </a:pPr>
            <a:r>
              <a:t>Dirty segments don’t have to write back to flash due to extra capacitors</a:t>
            </a:r>
          </a:p>
        </p:txBody>
      </p:sp>
      <p:sp>
        <p:nvSpPr>
          <p:cNvPr id="715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716" name="图像画廊" descr="图像画廊"/>
          <p:cNvPicPr>
            <a:picLocks noChangeAspect="1"/>
          </p:cNvPicPr>
          <p:nvPr/>
        </p:nvPicPr>
        <p:blipFill>
          <a:blip r:embed="rId2"/>
          <a:srcRect t="1356" b="1356"/>
          <a:stretch>
            <a:fillRect/>
          </a:stretch>
        </p:blipFill>
        <p:spPr>
          <a:xfrm>
            <a:off x="2835647" y="3098799"/>
            <a:ext cx="6520706" cy="3568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Optimizing Search Path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Optimizing Search Path</a:t>
            </a:r>
          </a:p>
        </p:txBody>
      </p:sp>
      <p:sp>
        <p:nvSpPr>
          <p:cNvPr id="719" name="Stop using Bloom Filter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Stop using Bloom Filter</a:t>
            </a:r>
          </a:p>
          <a:p>
            <a:r>
              <a:t>Use prefix of a key to reduce string comparison</a:t>
            </a:r>
          </a:p>
          <a:p>
            <a:r>
              <a:t>Set a range pointer in each entry</a:t>
            </a:r>
          </a:p>
        </p:txBody>
      </p:sp>
      <p:sp>
        <p:nvSpPr>
          <p:cNvPr id="720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Optimizing Search Path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Optimizing Search Path</a:t>
            </a:r>
          </a:p>
        </p:txBody>
      </p:sp>
      <p:sp>
        <p:nvSpPr>
          <p:cNvPr id="723" name="Stop using Bloom Filter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Stop using Bloom Filter</a:t>
            </a:r>
          </a:p>
          <a:p>
            <a:pPr marL="482600">
              <a:defRPr sz="2500"/>
            </a:pPr>
            <a:r>
              <a:t>Reduce CPU overhead</a:t>
            </a:r>
          </a:p>
          <a:p>
            <a:r>
              <a:t>Use prefix of a key to reduce string comparison</a:t>
            </a:r>
          </a:p>
          <a:p>
            <a:pPr marL="482600">
              <a:defRPr sz="2500"/>
            </a:pPr>
            <a:r>
              <a:t>Add extra a prefix of a key(4B) in level list</a:t>
            </a:r>
          </a:p>
        </p:txBody>
      </p:sp>
      <p:sp>
        <p:nvSpPr>
          <p:cNvPr id="724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725" name="图像画廊" descr="图像画廊"/>
          <p:cNvPicPr>
            <a:picLocks noChangeAspect="1"/>
          </p:cNvPicPr>
          <p:nvPr/>
        </p:nvPicPr>
        <p:blipFill>
          <a:blip r:embed="rId2"/>
          <a:srcRect t="17819" b="17819"/>
          <a:stretch>
            <a:fillRect/>
          </a:stretch>
        </p:blipFill>
        <p:spPr>
          <a:xfrm>
            <a:off x="1225169" y="3337619"/>
            <a:ext cx="8631040" cy="3124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Optimizing Search Pa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Optimizing Search Path</a:t>
            </a:r>
          </a:p>
        </p:txBody>
      </p:sp>
      <p:sp>
        <p:nvSpPr>
          <p:cNvPr id="728" name="Set a range pointer in each ent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 a range pointer in each entry</a:t>
            </a:r>
          </a:p>
          <a:p>
            <a:pPr marL="482600">
              <a:defRPr sz="2500"/>
            </a:pPr>
            <a:r>
              <a:t>reduce search ranges of the level lists by borrowing fractional cascading technique</a:t>
            </a:r>
          </a:p>
          <a:p>
            <a:pPr marL="482600">
              <a:defRPr sz="2500"/>
            </a:pPr>
            <a:r>
              <a:t>Level h-1 doesn’t maintain range pointer</a:t>
            </a:r>
          </a:p>
        </p:txBody>
      </p:sp>
      <p:sp>
        <p:nvSpPr>
          <p:cNvPr id="729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8"/>
            <a:ext cx="256539" cy="27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t>24</a:t>
            </a:fld>
            <a:endParaRPr/>
          </a:p>
        </p:txBody>
      </p:sp>
      <p:grpSp>
        <p:nvGrpSpPr>
          <p:cNvPr id="732" name="图像画廊"/>
          <p:cNvGrpSpPr/>
          <p:nvPr/>
        </p:nvGrpSpPr>
        <p:grpSpPr>
          <a:xfrm>
            <a:off x="2219969" y="3175000"/>
            <a:ext cx="7752062" cy="4114453"/>
            <a:chOff x="0" y="0"/>
            <a:chExt cx="7752060" cy="4114452"/>
          </a:xfrm>
        </p:grpSpPr>
        <p:pic>
          <p:nvPicPr>
            <p:cNvPr id="730" name="图片制作.010.jpeg" descr="图片制作.010.jpeg"/>
            <p:cNvPicPr>
              <a:picLocks noChangeAspect="1"/>
            </p:cNvPicPr>
            <p:nvPr/>
          </p:nvPicPr>
          <p:blipFill>
            <a:blip r:embed="rId2"/>
            <a:srcRect t="9083" b="9083"/>
            <a:stretch>
              <a:fillRect/>
            </a:stretch>
          </p:blipFill>
          <p:spPr>
            <a:xfrm>
              <a:off x="0" y="0"/>
              <a:ext cx="7752061" cy="3568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1" name="说明"/>
            <p:cNvSpPr/>
            <p:nvPr/>
          </p:nvSpPr>
          <p:spPr>
            <a:xfrm>
              <a:off x="0" y="3644552"/>
              <a:ext cx="775206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说明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Optimizing Search Path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Optimizing Search Path</a:t>
            </a:r>
          </a:p>
        </p:txBody>
      </p:sp>
      <p:sp>
        <p:nvSpPr>
          <p:cNvPr id="735" name="Set a range pointer in each entry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Set a range pointer in each entry</a:t>
            </a:r>
          </a:p>
        </p:txBody>
      </p:sp>
      <p:sp>
        <p:nvSpPr>
          <p:cNvPr id="736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739" name="图像画廊"/>
          <p:cNvGrpSpPr/>
          <p:nvPr/>
        </p:nvGrpSpPr>
        <p:grpSpPr>
          <a:xfrm>
            <a:off x="1185332" y="1763141"/>
            <a:ext cx="9307408" cy="5407990"/>
            <a:chOff x="0" y="0"/>
            <a:chExt cx="9307407" cy="5407988"/>
          </a:xfrm>
        </p:grpSpPr>
        <p:pic>
          <p:nvPicPr>
            <p:cNvPr id="737" name="图片制作.005.jpeg" descr="图片制作.005.jpeg"/>
            <p:cNvPicPr>
              <a:picLocks noChangeAspect="1"/>
            </p:cNvPicPr>
            <p:nvPr/>
          </p:nvPicPr>
          <p:blipFill>
            <a:blip r:embed="rId2"/>
            <a:srcRect t="2597" b="2597"/>
            <a:stretch>
              <a:fillRect/>
            </a:stretch>
          </p:blipFill>
          <p:spPr>
            <a:xfrm>
              <a:off x="-1" y="-1"/>
              <a:ext cx="9307408" cy="4963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8" name="说明"/>
            <p:cNvSpPr txBox="1"/>
            <p:nvPr/>
          </p:nvSpPr>
          <p:spPr>
            <a:xfrm>
              <a:off x="-1" y="5039687"/>
              <a:ext cx="9307408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说明</a:t>
              </a:r>
            </a:p>
          </p:txBody>
        </p:sp>
      </p:grpSp>
      <p:sp>
        <p:nvSpPr>
          <p:cNvPr id="740" name="Memory Requirement: extra 43.9MB(10%)"/>
          <p:cNvSpPr txBox="1"/>
          <p:nvPr/>
        </p:nvSpPr>
        <p:spPr>
          <a:xfrm>
            <a:off x="1622723" y="6069419"/>
            <a:ext cx="7657859" cy="54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Memory Requirement: extra 43.9MB(10%)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ompaction Speed Up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Compaction Speed Up</a:t>
            </a:r>
          </a:p>
        </p:txBody>
      </p:sp>
      <p:sp>
        <p:nvSpPr>
          <p:cNvPr id="743" name="Move Compaction From CPU to HW accelerator in SSD controller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Move Compaction From CPU to HW accelerator in SSD controller</a:t>
            </a:r>
          </a:p>
        </p:txBody>
      </p:sp>
      <p:sp>
        <p:nvSpPr>
          <p:cNvPr id="744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745" name="图像画廊" descr="图像画廊"/>
          <p:cNvPicPr>
            <a:picLocks noChangeAspect="1"/>
          </p:cNvPicPr>
          <p:nvPr/>
        </p:nvPicPr>
        <p:blipFill>
          <a:blip r:embed="rId2"/>
          <a:srcRect t="19557" b="19557"/>
          <a:stretch>
            <a:fillRect/>
          </a:stretch>
        </p:blipFill>
        <p:spPr>
          <a:xfrm>
            <a:off x="1051452" y="2527299"/>
            <a:ext cx="10419294" cy="3568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Optimizing G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Optimizing GC</a:t>
            </a:r>
          </a:p>
        </p:txBody>
      </p:sp>
      <p:sp>
        <p:nvSpPr>
          <p:cNvPr id="748" name="Optimizing GC by reinserting valid data to LSM-tr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Optimizing GC by reinserting valid data to LSM-tree</a:t>
            </a:r>
          </a:p>
        </p:txBody>
      </p:sp>
      <p:sp>
        <p:nvSpPr>
          <p:cNvPr id="749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8"/>
            <a:ext cx="256539" cy="27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750" name="图像画廊" descr="图像画廊"/>
          <p:cNvPicPr>
            <a:picLocks noChangeAspect="1"/>
          </p:cNvPicPr>
          <p:nvPr/>
        </p:nvPicPr>
        <p:blipFill>
          <a:blip r:embed="rId2"/>
          <a:srcRect t="7138" b="7138"/>
          <a:stretch>
            <a:fillRect/>
          </a:stretch>
        </p:blipFill>
        <p:spPr>
          <a:xfrm>
            <a:off x="1920180" y="2144762"/>
            <a:ext cx="8351640" cy="4027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Durability and Scalability Issues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Durability and Scalability Issues</a:t>
            </a:r>
          </a:p>
        </p:txBody>
      </p:sp>
      <p:sp>
        <p:nvSpPr>
          <p:cNvPr id="753" name="Capacitor Limitation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Capacitor Limitation</a:t>
            </a:r>
          </a:p>
          <a:p>
            <a:pPr marL="482600">
              <a:defRPr sz="2500"/>
            </a:pPr>
            <a:r>
              <a:t>PinK can address this issue by regularly writing data structures that reside in DRAM into flash</a:t>
            </a:r>
          </a:p>
          <a:p>
            <a:r>
              <a:t>DRAM Scalability </a:t>
            </a:r>
          </a:p>
          <a:p>
            <a:pPr marL="546608" indent="-292608">
              <a:defRPr sz="2500"/>
            </a:pPr>
            <a:r>
              <a:t>One option is reduce the levels which are kept in DRAM</a:t>
            </a:r>
          </a:p>
          <a:p>
            <a:pPr marL="546608" indent="-292608">
              <a:defRPr sz="2500"/>
            </a:pPr>
            <a:r>
              <a:t>Another is reduce the height of the tree</a:t>
            </a:r>
          </a:p>
        </p:txBody>
      </p:sp>
      <p:sp>
        <p:nvSpPr>
          <p:cNvPr id="754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Design conclusion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Design conclusion</a:t>
            </a:r>
          </a:p>
        </p:txBody>
      </p:sp>
      <p:sp>
        <p:nvSpPr>
          <p:cNvPr id="757" name="Long tail latency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Long tail latency</a:t>
            </a:r>
          </a:p>
          <a:p>
            <a:pPr marL="482600">
              <a:defRPr sz="2500"/>
            </a:pPr>
            <a:r>
              <a:t>Level-pinning</a:t>
            </a:r>
          </a:p>
          <a:p>
            <a:r>
              <a:t>CPU overhead</a:t>
            </a:r>
          </a:p>
          <a:p>
            <a:pPr marL="482600">
              <a:defRPr sz="2500"/>
            </a:pPr>
            <a:r>
              <a:t>Remove Bloom filter</a:t>
            </a:r>
          </a:p>
          <a:p>
            <a:pPr marL="482600">
              <a:defRPr sz="2500"/>
            </a:pPr>
            <a:r>
              <a:t>Optimize binary search</a:t>
            </a:r>
          </a:p>
          <a:p>
            <a:pPr marL="482600">
              <a:defRPr sz="2500"/>
            </a:pPr>
            <a:r>
              <a:t>Adopt HW accelerator</a:t>
            </a:r>
          </a:p>
          <a:p>
            <a:r>
              <a:t>I/O overhead</a:t>
            </a:r>
          </a:p>
          <a:p>
            <a:pPr marL="546608" indent="-292608">
              <a:defRPr sz="2500"/>
            </a:pPr>
            <a:r>
              <a:t>Reduce compaction I/O</a:t>
            </a:r>
          </a:p>
          <a:p>
            <a:pPr marL="546608" indent="-292608">
              <a:defRPr sz="2500"/>
            </a:pPr>
            <a:r>
              <a:t>Optimize GC</a:t>
            </a:r>
          </a:p>
        </p:txBody>
      </p:sp>
      <p:sp>
        <p:nvSpPr>
          <p:cNvPr id="758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73459" y="6401179"/>
            <a:ext cx="1803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4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Outline</a:t>
            </a:r>
          </a:p>
        </p:txBody>
      </p:sp>
      <p:sp>
        <p:nvSpPr>
          <p:cNvPr id="125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r>
              <a:t>Motivation &amp; Background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Design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Evaluation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Conclusion</a:t>
            </a:r>
          </a:p>
        </p:txBody>
      </p:sp>
      <p:sp>
        <p:nvSpPr>
          <p:cNvPr id="126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2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761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Outline</a:t>
            </a:r>
          </a:p>
        </p:txBody>
      </p:sp>
      <p:sp>
        <p:nvSpPr>
          <p:cNvPr id="762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3"/>
                </a:solidFill>
              </a:defRPr>
            </a:pPr>
            <a:r>
              <a:t>Motivation &amp; Background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Design</a:t>
            </a:r>
          </a:p>
          <a:p>
            <a:r>
              <a:t>Evaluation</a:t>
            </a:r>
            <a:endParaRPr>
              <a:solidFill>
                <a:schemeClr val="accent3"/>
              </a:solidFill>
            </a:endParaRPr>
          </a:p>
          <a:p>
            <a:pPr>
              <a:defRPr>
                <a:solidFill>
                  <a:schemeClr val="accent3"/>
                </a:solidFill>
              </a:defRPr>
            </a:pPr>
            <a:r>
              <a:t>Conclusion</a:t>
            </a:r>
          </a:p>
        </p:txBody>
      </p:sp>
      <p:sp>
        <p:nvSpPr>
          <p:cNvPr id="763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etup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Setup</a:t>
            </a:r>
          </a:p>
        </p:txBody>
      </p:sp>
      <p:sp>
        <p:nvSpPr>
          <p:cNvPr id="768" name="All algorithms for KV-SSD were implemented on ZCU102 board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All algorithms for KV-SSD were implemented on ZCU102 board</a:t>
            </a:r>
          </a:p>
          <a:p>
            <a:pPr marL="482600"/>
            <a:r>
              <a:t>For fast experiments: 64GB SSD, 64 MB DRAM (0.1% of NAND capacity) </a:t>
            </a:r>
          </a:p>
          <a:p>
            <a:r>
              <a:t>Benchmark</a:t>
            </a:r>
          </a:p>
          <a:p>
            <a:pPr marL="482600">
              <a:defRPr sz="2500"/>
            </a:pPr>
            <a:r>
              <a:t>YCSB, key: 32B, value: 1KB, first using load to create 44GB KV pool</a:t>
            </a:r>
          </a:p>
        </p:txBody>
      </p:sp>
      <p:sp>
        <p:nvSpPr>
          <p:cNvPr id="769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graphicFrame>
        <p:nvGraphicFramePr>
          <p:cNvPr id="770" name="表格"/>
          <p:cNvGraphicFramePr/>
          <p:nvPr/>
        </p:nvGraphicFramePr>
        <p:xfrm>
          <a:off x="1823048" y="4271323"/>
          <a:ext cx="10160000" cy="25400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Load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B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C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F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R/W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0:100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50:50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95:5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100:0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95:5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95:5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50:50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Query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Type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Point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Range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Point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Request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Distribution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Uniform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Zipfan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Latest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Zipfian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sting Algorithms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Testing Algorithms</a:t>
            </a:r>
          </a:p>
        </p:txBody>
      </p:sp>
      <p:sp>
        <p:nvSpPr>
          <p:cNvPr id="773" name="Hash: 8-bit signature: total 320MB buckets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Hash: 8-bit signature: total 320MB buckets</a:t>
            </a:r>
          </a:p>
          <a:p>
            <a:r>
              <a:t>LSM-tree: based on Lightstore, total 5 levels (1~4 in flash)</a:t>
            </a:r>
          </a:p>
          <a:p>
            <a:r>
              <a:t>Pink: Total 5 levels (only 4 in flash, rest pinned in DRAM)</a:t>
            </a:r>
          </a:p>
          <a:p>
            <a:r>
              <a:t>Pink+HW: using HW accelerator</a:t>
            </a:r>
          </a:p>
        </p:txBody>
      </p:sp>
      <p:sp>
        <p:nvSpPr>
          <p:cNvPr id="774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graphicFrame>
        <p:nvGraphicFramePr>
          <p:cNvPr id="775" name="表格"/>
          <p:cNvGraphicFramePr/>
          <p:nvPr/>
        </p:nvGraphicFramePr>
        <p:xfrm>
          <a:off x="1016000" y="3949589"/>
          <a:ext cx="10044640" cy="215031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51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030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Hash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LSM-tree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Pink,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Pink+HW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03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b="1">
                          <a:sym typeface="Calibri"/>
                        </a:rPr>
                        <a:t>64MB DRAM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LRU bucket caching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(64MB)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Level list (9MB)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Bloom filter (55MB)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Level list + prefix range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(10MB)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Level-pinning</a:t>
                      </a:r>
                    </a:p>
                    <a:p>
                      <a:pPr algn="ctr">
                        <a:defRPr sz="1800">
                          <a:sym typeface="Calibri"/>
                        </a:defRPr>
                      </a:pPr>
                      <a:r>
                        <a:t>(54MB)</a:t>
                      </a:r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YCSB Throughput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YCSB Throughput</a:t>
            </a:r>
          </a:p>
        </p:txBody>
      </p:sp>
      <p:sp>
        <p:nvSpPr>
          <p:cNvPr id="778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779" name="page28image15078688.png" descr="page28image150786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91" y="1425497"/>
            <a:ext cx="9295577" cy="4573138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YCSB Read latency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YCSB Read latency</a:t>
            </a:r>
          </a:p>
        </p:txBody>
      </p:sp>
      <p:sp>
        <p:nvSpPr>
          <p:cNvPr id="783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784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785" name="page29image15097360.png" descr="page29image15097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5" y="1737990"/>
            <a:ext cx="10391490" cy="4660694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787" name="page29image15101104.png" descr="page29image151011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39" y="1287194"/>
            <a:ext cx="8935878" cy="228214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Level Pinning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Level Pinning</a:t>
            </a:r>
          </a:p>
        </p:txBody>
      </p:sp>
      <p:sp>
        <p:nvSpPr>
          <p:cNvPr id="791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792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793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794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795" name="page30image14972944.png" descr="page30image149729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48" y="1568643"/>
            <a:ext cx="11128965" cy="4631236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文本"/>
          <p:cNvSpPr txBox="1"/>
          <p:nvPr/>
        </p:nvSpPr>
        <p:spPr>
          <a:xfrm>
            <a:off x="-299290" y="1237292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earch Path Optimization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Search Path Optimization </a:t>
            </a:r>
          </a:p>
        </p:txBody>
      </p:sp>
      <p:sp>
        <p:nvSpPr>
          <p:cNvPr id="799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800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01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02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03" name="文本"/>
          <p:cNvSpPr txBox="1"/>
          <p:nvPr/>
        </p:nvSpPr>
        <p:spPr>
          <a:xfrm>
            <a:off x="-299290" y="1237292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804" name="page31image14963168.png" descr="page31image149631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1" y="3391825"/>
            <a:ext cx="5042092" cy="2385772"/>
          </a:xfrm>
          <a:prstGeom prst="rect">
            <a:avLst/>
          </a:prstGeom>
          <a:ln w="12700">
            <a:miter lim="400000"/>
          </a:ln>
        </p:spPr>
      </p:pic>
      <p:sp>
        <p:nvSpPr>
          <p:cNvPr id="805" name="文本"/>
          <p:cNvSpPr txBox="1"/>
          <p:nvPr/>
        </p:nvSpPr>
        <p:spPr>
          <a:xfrm>
            <a:off x="-3773098" y="130977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806" name="page31image14966704.png" descr="page31image149667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77" y="3429098"/>
            <a:ext cx="4743273" cy="2660552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文本"/>
          <p:cNvSpPr txBox="1"/>
          <p:nvPr/>
        </p:nvSpPr>
        <p:spPr>
          <a:xfrm>
            <a:off x="1352549" y="768350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08" name="PinK(NO-OPT): PinK without prefix and range pointer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PinK(NO-OPT): PinK without prefix and range pointer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Level-pinning on Higher LSM-tree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Level-pinning on Higher LSM-tree</a:t>
            </a:r>
          </a:p>
        </p:txBody>
      </p:sp>
      <p:sp>
        <p:nvSpPr>
          <p:cNvPr id="811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812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13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14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15" name="文本"/>
          <p:cNvSpPr txBox="1"/>
          <p:nvPr/>
        </p:nvSpPr>
        <p:spPr>
          <a:xfrm>
            <a:off x="-299290" y="1237292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16" name="文本"/>
          <p:cNvSpPr txBox="1"/>
          <p:nvPr/>
        </p:nvSpPr>
        <p:spPr>
          <a:xfrm>
            <a:off x="-3773098" y="130977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17" name="文本"/>
          <p:cNvSpPr txBox="1"/>
          <p:nvPr/>
        </p:nvSpPr>
        <p:spPr>
          <a:xfrm>
            <a:off x="1352549" y="768350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818" name="page32image14913600.png" descr="page32image14913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0" y="2351894"/>
            <a:ext cx="10515604" cy="3720385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文本"/>
          <p:cNvSpPr txBox="1"/>
          <p:nvPr/>
        </p:nvSpPr>
        <p:spPr>
          <a:xfrm>
            <a:off x="-4694448" y="509676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20" name="Keep DRAM in 64MB but change the height of LSM-tree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Keep DRAM in 64MB but change the height of LSM-tree</a:t>
            </a:r>
          </a:p>
          <a:p>
            <a:r>
              <a:t>Benchmark:YCSB-C (all read query)</a:t>
            </a:r>
          </a:p>
        </p:txBody>
      </p:sp>
      <p:sp>
        <p:nvSpPr>
          <p:cNvPr id="821" name="LSM-tree(Monkey)"/>
          <p:cNvSpPr txBox="1"/>
          <p:nvPr/>
        </p:nvSpPr>
        <p:spPr>
          <a:xfrm>
            <a:off x="2334091" y="6152805"/>
            <a:ext cx="3060062" cy="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LSM-tree(Monkey)</a:t>
            </a:r>
          </a:p>
        </p:txBody>
      </p:sp>
      <p:sp>
        <p:nvSpPr>
          <p:cNvPr id="822" name="Pink"/>
          <p:cNvSpPr txBox="1"/>
          <p:nvPr/>
        </p:nvSpPr>
        <p:spPr>
          <a:xfrm>
            <a:off x="8442073" y="6152805"/>
            <a:ext cx="815684" cy="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Pink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日期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825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Outline</a:t>
            </a:r>
          </a:p>
        </p:txBody>
      </p:sp>
      <p:sp>
        <p:nvSpPr>
          <p:cNvPr id="826" name="内容占位符 2"/>
          <p:cNvSpPr txBox="1">
            <a:spLocks noGrp="1"/>
          </p:cNvSpPr>
          <p:nvPr>
            <p:ph type="body" idx="1"/>
          </p:nvPr>
        </p:nvSpPr>
        <p:spPr>
          <a:xfrm>
            <a:off x="838200" y="1213836"/>
            <a:ext cx="10515600" cy="496312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3"/>
                </a:solidFill>
              </a:defRPr>
            </a:pPr>
            <a:r>
              <a:t>Motivation &amp; Background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Design</a:t>
            </a:r>
          </a:p>
          <a:p>
            <a:pPr>
              <a:defRPr>
                <a:solidFill>
                  <a:schemeClr val="accent3"/>
                </a:solidFill>
              </a:defRPr>
            </a:pPr>
            <a:r>
              <a:t>Evaluation</a:t>
            </a:r>
          </a:p>
          <a:p>
            <a:r>
              <a:t>Conclusion</a:t>
            </a:r>
          </a:p>
        </p:txBody>
      </p:sp>
      <p:sp>
        <p:nvSpPr>
          <p:cNvPr id="827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onclusion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Conclusion</a:t>
            </a:r>
          </a:p>
        </p:txBody>
      </p:sp>
      <p:sp>
        <p:nvSpPr>
          <p:cNvPr id="832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833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4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5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6" name="文本"/>
          <p:cNvSpPr txBox="1"/>
          <p:nvPr/>
        </p:nvSpPr>
        <p:spPr>
          <a:xfrm>
            <a:off x="-299290" y="1237292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7" name="文本"/>
          <p:cNvSpPr txBox="1"/>
          <p:nvPr/>
        </p:nvSpPr>
        <p:spPr>
          <a:xfrm>
            <a:off x="-3773098" y="130977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8" name="文本"/>
          <p:cNvSpPr txBox="1"/>
          <p:nvPr/>
        </p:nvSpPr>
        <p:spPr>
          <a:xfrm>
            <a:off x="1352549" y="768350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39" name="Goal: improve the performance of LSM-tree based KV-SSD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Goal: improve the performance of LSM-tree based KV-SSD</a:t>
            </a:r>
          </a:p>
          <a:p>
            <a:pPr marL="482600">
              <a:defRPr sz="2800"/>
            </a:pPr>
            <a:r>
              <a:t>Long tail latency</a:t>
            </a:r>
          </a:p>
          <a:p>
            <a:pPr marL="482600">
              <a:defRPr sz="2800"/>
            </a:pPr>
            <a:r>
              <a:t>CPU overhead</a:t>
            </a:r>
          </a:p>
          <a:p>
            <a:pPr marL="482600">
              <a:defRPr sz="2800"/>
            </a:pPr>
            <a:r>
              <a:t>I/O overhead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Key-Value System</a:t>
            </a:r>
          </a:p>
        </p:txBody>
      </p:sp>
      <p:grpSp>
        <p:nvGrpSpPr>
          <p:cNvPr id="147" name="组合 44"/>
          <p:cNvGrpSpPr/>
          <p:nvPr/>
        </p:nvGrpSpPr>
        <p:grpSpPr>
          <a:xfrm>
            <a:off x="725615" y="2374649"/>
            <a:ext cx="3543064" cy="1926107"/>
            <a:chOff x="0" y="-1"/>
            <a:chExt cx="3543063" cy="1926105"/>
          </a:xfrm>
        </p:grpSpPr>
        <p:pic>
          <p:nvPicPr>
            <p:cNvPr id="131" name="图形 4" descr="图形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518392"/>
              <a:ext cx="1443222" cy="140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" name="组合 24"/>
            <p:cNvGrpSpPr/>
            <p:nvPr/>
          </p:nvGrpSpPr>
          <p:grpSpPr>
            <a:xfrm>
              <a:off x="1330086" y="518391"/>
              <a:ext cx="2212977" cy="1407714"/>
              <a:chOff x="0" y="-1"/>
              <a:chExt cx="2212976" cy="1407712"/>
            </a:xfrm>
          </p:grpSpPr>
          <p:pic>
            <p:nvPicPr>
              <p:cNvPr id="132" name="图形 11" descr="图形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-2"/>
                <a:ext cx="685988" cy="669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3" name="图形 13" descr="图形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494" y="-2"/>
                <a:ext cx="685988" cy="669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4" name="图形 15" descr="图形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989" y="-2"/>
                <a:ext cx="685988" cy="669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5" name="图形 19" descr="图形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6989" y="735172"/>
                <a:ext cx="685988" cy="669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6" name="图形 21" descr="图形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3494" y="735172"/>
                <a:ext cx="685988" cy="669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7" name="图形 23" descr="图形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09" y="738604"/>
                <a:ext cx="685987" cy="66910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9" name="矩形: 圆角 33"/>
            <p:cNvSpPr/>
            <p:nvPr/>
          </p:nvSpPr>
          <p:spPr>
            <a:xfrm>
              <a:off x="1381850" y="193261"/>
              <a:ext cx="2161212" cy="11495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40" name="矩形: 圆角 35"/>
            <p:cNvSpPr/>
            <p:nvPr/>
          </p:nvSpPr>
          <p:spPr>
            <a:xfrm>
              <a:off x="262335" y="193261"/>
              <a:ext cx="969589" cy="114957"/>
            </a:xfrm>
            <a:prstGeom prst="roundRect">
              <a:avLst>
                <a:gd name="adj" fmla="val 16667"/>
              </a:avLst>
            </a:prstGeom>
            <a:solidFill>
              <a:srgbClr val="7D7D7D"/>
            </a:solidFill>
            <a:ln w="12700" cap="flat">
              <a:solidFill>
                <a:srgbClr val="7D7D7D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43" name="矩形: 圆角 40"/>
            <p:cNvGrpSpPr/>
            <p:nvPr/>
          </p:nvGrpSpPr>
          <p:grpSpPr>
            <a:xfrm>
              <a:off x="400595" y="7172"/>
              <a:ext cx="693071" cy="487136"/>
              <a:chOff x="0" y="0"/>
              <a:chExt cx="693070" cy="487135"/>
            </a:xfrm>
          </p:grpSpPr>
          <p:sp>
            <p:nvSpPr>
              <p:cNvPr id="141" name="圆角矩形"/>
              <p:cNvSpPr/>
              <p:nvPr/>
            </p:nvSpPr>
            <p:spPr>
              <a:xfrm>
                <a:off x="0" y="-1"/>
                <a:ext cx="693071" cy="48713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2000">
                    <a:ln w="9525" cap="flat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2" name="20%"/>
              <p:cNvSpPr txBox="1"/>
              <p:nvPr/>
            </p:nvSpPr>
            <p:spPr>
              <a:xfrm>
                <a:off x="42830" y="57192"/>
                <a:ext cx="607409" cy="37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>
                  <a:defRPr sz="2000">
                    <a:ln w="9525" cap="flat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20%</a:t>
                </a:r>
              </a:p>
            </p:txBody>
          </p:sp>
        </p:grpSp>
        <p:grpSp>
          <p:nvGrpSpPr>
            <p:cNvPr id="146" name="矩形: 圆角 42"/>
            <p:cNvGrpSpPr/>
            <p:nvPr/>
          </p:nvGrpSpPr>
          <p:grpSpPr>
            <a:xfrm>
              <a:off x="2090039" y="-2"/>
              <a:ext cx="693071" cy="487137"/>
              <a:chOff x="0" y="0"/>
              <a:chExt cx="693070" cy="487135"/>
            </a:xfrm>
          </p:grpSpPr>
          <p:sp>
            <p:nvSpPr>
              <p:cNvPr id="144" name="圆角矩形"/>
              <p:cNvSpPr/>
              <p:nvPr/>
            </p:nvSpPr>
            <p:spPr>
              <a:xfrm>
                <a:off x="0" y="-1"/>
                <a:ext cx="693071" cy="487137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2000">
                    <a:ln w="9525" cap="flat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45" name="80%"/>
              <p:cNvSpPr txBox="1"/>
              <p:nvPr/>
            </p:nvSpPr>
            <p:spPr>
              <a:xfrm>
                <a:off x="42830" y="57192"/>
                <a:ext cx="607409" cy="37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>
                  <a:defRPr sz="2000">
                    <a:ln w="9525" cap="flat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80%</a:t>
                </a:r>
              </a:p>
            </p:txBody>
          </p:sp>
        </p:grpSp>
      </p:grpSp>
      <p:sp>
        <p:nvSpPr>
          <p:cNvPr id="148" name="箭头: 右 45"/>
          <p:cNvSpPr/>
          <p:nvPr/>
        </p:nvSpPr>
        <p:spPr>
          <a:xfrm>
            <a:off x="4942399" y="3291752"/>
            <a:ext cx="1121792" cy="5592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69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grpSp>
        <p:nvGrpSpPr>
          <p:cNvPr id="155" name="组合 56"/>
          <p:cNvGrpSpPr/>
          <p:nvPr/>
        </p:nvGrpSpPr>
        <p:grpSpPr>
          <a:xfrm>
            <a:off x="6391878" y="3114233"/>
            <a:ext cx="4301767" cy="2366182"/>
            <a:chOff x="0" y="0"/>
            <a:chExt cx="4301765" cy="2366180"/>
          </a:xfrm>
        </p:grpSpPr>
        <p:sp>
          <p:nvSpPr>
            <p:cNvPr id="149" name="矩形: 圆角 55"/>
            <p:cNvSpPr/>
            <p:nvPr/>
          </p:nvSpPr>
          <p:spPr>
            <a:xfrm>
              <a:off x="0" y="-1"/>
              <a:ext cx="4301766" cy="19143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54" name="组合 54"/>
            <p:cNvGrpSpPr/>
            <p:nvPr/>
          </p:nvGrpSpPr>
          <p:grpSpPr>
            <a:xfrm>
              <a:off x="289410" y="114953"/>
              <a:ext cx="3906623" cy="2251227"/>
              <a:chOff x="0" y="-1"/>
              <a:chExt cx="3906622" cy="2251226"/>
            </a:xfrm>
          </p:grpSpPr>
          <p:sp>
            <p:nvSpPr>
              <p:cNvPr id="150" name="object 5"/>
              <p:cNvSpPr/>
              <p:nvPr/>
            </p:nvSpPr>
            <p:spPr>
              <a:xfrm>
                <a:off x="2018764" y="164364"/>
                <a:ext cx="1831350" cy="498246"/>
              </a:xfrm>
              <a:prstGeom prst="rect">
                <a:avLst/>
              </a:prstGeom>
              <a:blipFill rotWithShape="1">
                <a:blip r:embed="rId10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1" name="object 6"/>
              <p:cNvSpPr/>
              <p:nvPr/>
            </p:nvSpPr>
            <p:spPr>
              <a:xfrm>
                <a:off x="20961" y="943636"/>
                <a:ext cx="1754794" cy="672024"/>
              </a:xfrm>
              <a:prstGeom prst="rect">
                <a:avLst/>
              </a:prstGeom>
              <a:blipFill rotWithShape="1">
                <a:blip r:embed="rId11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2" name="object 8"/>
              <p:cNvSpPr/>
              <p:nvPr/>
            </p:nvSpPr>
            <p:spPr>
              <a:xfrm>
                <a:off x="-1" y="-2"/>
                <a:ext cx="1473808" cy="826976"/>
              </a:xfrm>
              <a:prstGeom prst="rect">
                <a:avLst/>
              </a:prstGeom>
              <a:blipFill rotWithShape="1">
                <a:blip r:embed="rId1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3" name="object 13"/>
              <p:cNvSpPr/>
              <p:nvPr/>
            </p:nvSpPr>
            <p:spPr>
              <a:xfrm>
                <a:off x="1962254" y="308070"/>
                <a:ext cx="1944369" cy="1943156"/>
              </a:xfrm>
              <a:prstGeom prst="rect">
                <a:avLst/>
              </a:prstGeom>
              <a:blipFill rotWithShape="1">
                <a:blip r:embed="rId1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156" name="文本框 59"/>
          <p:cNvSpPr txBox="1"/>
          <p:nvPr/>
        </p:nvSpPr>
        <p:spPr>
          <a:xfrm>
            <a:off x="860936" y="4508838"/>
            <a:ext cx="3791188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Blooming unstructured data</a:t>
            </a:r>
          </a:p>
        </p:txBody>
      </p:sp>
      <p:sp>
        <p:nvSpPr>
          <p:cNvPr id="157" name="文本框 58"/>
          <p:cNvSpPr txBox="1"/>
          <p:nvPr/>
        </p:nvSpPr>
        <p:spPr>
          <a:xfrm>
            <a:off x="7614602" y="5146979"/>
            <a:ext cx="3079043" cy="37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Key-Value System</a:t>
            </a:r>
          </a:p>
        </p:txBody>
      </p:sp>
      <p:grpSp>
        <p:nvGrpSpPr>
          <p:cNvPr id="160" name="矩形: 圆角 1"/>
          <p:cNvGrpSpPr/>
          <p:nvPr/>
        </p:nvGrpSpPr>
        <p:grpSpPr>
          <a:xfrm>
            <a:off x="6391878" y="1834738"/>
            <a:ext cx="993189" cy="510775"/>
            <a:chOff x="0" y="0"/>
            <a:chExt cx="993188" cy="510774"/>
          </a:xfrm>
        </p:grpSpPr>
        <p:sp>
          <p:nvSpPr>
            <p:cNvPr id="158" name="圆角矩形"/>
            <p:cNvSpPr/>
            <p:nvPr/>
          </p:nvSpPr>
          <p:spPr>
            <a:xfrm>
              <a:off x="0" y="0"/>
              <a:ext cx="993189" cy="510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/>
              </a:pPr>
              <a:endParaRPr/>
            </a:p>
          </p:txBody>
        </p:sp>
        <p:sp>
          <p:nvSpPr>
            <p:cNvPr id="159" name="Key"/>
            <p:cNvSpPr txBox="1"/>
            <p:nvPr/>
          </p:nvSpPr>
          <p:spPr>
            <a:xfrm>
              <a:off x="31283" y="59154"/>
              <a:ext cx="930622" cy="392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/>
              </a:lvl1pPr>
            </a:lstStyle>
            <a:p>
              <a:r>
                <a:t> Key</a:t>
              </a:r>
            </a:p>
          </p:txBody>
        </p:sp>
      </p:grpSp>
      <p:grpSp>
        <p:nvGrpSpPr>
          <p:cNvPr id="163" name="矩形: 圆角 2"/>
          <p:cNvGrpSpPr/>
          <p:nvPr/>
        </p:nvGrpSpPr>
        <p:grpSpPr>
          <a:xfrm>
            <a:off x="7460454" y="1837058"/>
            <a:ext cx="2161213" cy="510775"/>
            <a:chOff x="0" y="0"/>
            <a:chExt cx="2161212" cy="510774"/>
          </a:xfrm>
        </p:grpSpPr>
        <p:sp>
          <p:nvSpPr>
            <p:cNvPr id="161" name="圆角矩形"/>
            <p:cNvSpPr/>
            <p:nvPr/>
          </p:nvSpPr>
          <p:spPr>
            <a:xfrm>
              <a:off x="0" y="0"/>
              <a:ext cx="2161213" cy="510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C00000"/>
                  </a:solidFill>
                </a:defRPr>
              </a:pPr>
              <a:endParaRPr/>
            </a:p>
          </p:txBody>
        </p:sp>
        <p:sp>
          <p:nvSpPr>
            <p:cNvPr id="162" name="Value"/>
            <p:cNvSpPr txBox="1"/>
            <p:nvPr/>
          </p:nvSpPr>
          <p:spPr>
            <a:xfrm>
              <a:off x="31284" y="59154"/>
              <a:ext cx="2098644" cy="3924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>
                  <a:solidFill>
                    <a:srgbClr val="C00000"/>
                  </a:solidFill>
                </a:defRPr>
              </a:lvl1pPr>
            </a:lstStyle>
            <a:p>
              <a:r>
                <a:t> Value</a:t>
              </a:r>
            </a:p>
          </p:txBody>
        </p:sp>
      </p:grpSp>
      <p:grpSp>
        <p:nvGrpSpPr>
          <p:cNvPr id="167" name="箭头: 下弧形 3"/>
          <p:cNvGrpSpPr/>
          <p:nvPr/>
        </p:nvGrpSpPr>
        <p:grpSpPr>
          <a:xfrm>
            <a:off x="6935954" y="2425558"/>
            <a:ext cx="1203540" cy="630417"/>
            <a:chOff x="0" y="0"/>
            <a:chExt cx="1203538" cy="630415"/>
          </a:xfrm>
        </p:grpSpPr>
        <p:sp>
          <p:nvSpPr>
            <p:cNvPr id="164" name="形状"/>
            <p:cNvSpPr/>
            <p:nvPr/>
          </p:nvSpPr>
          <p:spPr>
            <a:xfrm>
              <a:off x="0" y="0"/>
              <a:ext cx="1203539" cy="63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0" extrusionOk="0">
                  <a:moveTo>
                    <a:pt x="19052" y="0"/>
                  </a:moveTo>
                  <a:lnTo>
                    <a:pt x="21600" y="5047"/>
                  </a:lnTo>
                  <a:lnTo>
                    <a:pt x="20186" y="5047"/>
                  </a:lnTo>
                  <a:cubicBezTo>
                    <a:pt x="19046" y="15150"/>
                    <a:pt x="14732" y="21600"/>
                    <a:pt x="10233" y="19927"/>
                  </a:cubicBezTo>
                  <a:cubicBezTo>
                    <a:pt x="13687" y="18642"/>
                    <a:pt x="16483" y="12804"/>
                    <a:pt x="17358" y="5047"/>
                  </a:cubicBezTo>
                  <a:lnTo>
                    <a:pt x="15944" y="5047"/>
                  </a:lnTo>
                  <a:close/>
                  <a:moveTo>
                    <a:pt x="8819" y="20188"/>
                  </a:moveTo>
                  <a:cubicBezTo>
                    <a:pt x="3948" y="20188"/>
                    <a:pt x="0" y="11150"/>
                    <a:pt x="0" y="0"/>
                  </a:cubicBezTo>
                  <a:lnTo>
                    <a:pt x="2828" y="0"/>
                  </a:lnTo>
                  <a:cubicBezTo>
                    <a:pt x="2828" y="11150"/>
                    <a:pt x="6777" y="20188"/>
                    <a:pt x="11647" y="20188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65" name="形状"/>
            <p:cNvSpPr/>
            <p:nvPr/>
          </p:nvSpPr>
          <p:spPr>
            <a:xfrm>
              <a:off x="0" y="0"/>
              <a:ext cx="648968" cy="6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55" y="21600"/>
                  </a:moveTo>
                  <a:cubicBezTo>
                    <a:pt x="7322" y="21600"/>
                    <a:pt x="0" y="11929"/>
                    <a:pt x="0" y="0"/>
                  </a:cubicBezTo>
                  <a:lnTo>
                    <a:pt x="5245" y="0"/>
                  </a:lnTo>
                  <a:cubicBezTo>
                    <a:pt x="5245" y="11929"/>
                    <a:pt x="1256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66" name="线条"/>
            <p:cNvSpPr/>
            <p:nvPr/>
          </p:nvSpPr>
          <p:spPr>
            <a:xfrm>
              <a:off x="0" y="0"/>
              <a:ext cx="1203539" cy="6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3" y="21320"/>
                  </a:moveTo>
                  <a:cubicBezTo>
                    <a:pt x="13687" y="19946"/>
                    <a:pt x="16483" y="13699"/>
                    <a:pt x="17358" y="5400"/>
                  </a:cubicBezTo>
                  <a:lnTo>
                    <a:pt x="15944" y="5400"/>
                  </a:lnTo>
                  <a:lnTo>
                    <a:pt x="19052" y="0"/>
                  </a:lnTo>
                  <a:lnTo>
                    <a:pt x="21600" y="5400"/>
                  </a:lnTo>
                  <a:lnTo>
                    <a:pt x="20186" y="5400"/>
                  </a:lnTo>
                  <a:cubicBezTo>
                    <a:pt x="19181" y="14937"/>
                    <a:pt x="15668" y="21600"/>
                    <a:pt x="11647" y="21600"/>
                  </a:cubicBezTo>
                  <a:lnTo>
                    <a:pt x="8819" y="21600"/>
                  </a:lnTo>
                  <a:cubicBezTo>
                    <a:pt x="3948" y="21600"/>
                    <a:pt x="0" y="11929"/>
                    <a:pt x="0" y="0"/>
                  </a:cubicBezTo>
                  <a:lnTo>
                    <a:pt x="2828" y="0"/>
                  </a:lnTo>
                  <a:cubicBezTo>
                    <a:pt x="2828" y="11929"/>
                    <a:pt x="6777" y="21600"/>
                    <a:pt x="11647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onclusion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Conclusion</a:t>
            </a:r>
          </a:p>
        </p:txBody>
      </p:sp>
      <p:sp>
        <p:nvSpPr>
          <p:cNvPr id="842" name="幻灯片编号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59" y="6401179"/>
            <a:ext cx="256537" cy="2754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843" name="文本"/>
          <p:cNvSpPr txBox="1"/>
          <p:nvPr/>
        </p:nvSpPr>
        <p:spPr>
          <a:xfrm>
            <a:off x="-5147734" y="-120226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4" name="文本"/>
          <p:cNvSpPr txBox="1"/>
          <p:nvPr/>
        </p:nvSpPr>
        <p:spPr>
          <a:xfrm>
            <a:off x="-3718984" y="-56091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5" name="文本"/>
          <p:cNvSpPr txBox="1"/>
          <p:nvPr/>
        </p:nvSpPr>
        <p:spPr>
          <a:xfrm>
            <a:off x="-5632451" y="5864013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6" name="文本"/>
          <p:cNvSpPr txBox="1"/>
          <p:nvPr/>
        </p:nvSpPr>
        <p:spPr>
          <a:xfrm>
            <a:off x="-299290" y="1237292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7" name="文本"/>
          <p:cNvSpPr txBox="1"/>
          <p:nvPr/>
        </p:nvSpPr>
        <p:spPr>
          <a:xfrm>
            <a:off x="-3773098" y="1309778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8" name="文本"/>
          <p:cNvSpPr txBox="1"/>
          <p:nvPr/>
        </p:nvSpPr>
        <p:spPr>
          <a:xfrm>
            <a:off x="1352549" y="768350"/>
            <a:ext cx="1422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sp>
        <p:nvSpPr>
          <p:cNvPr id="849" name="Approach…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Approach</a:t>
            </a:r>
          </a:p>
          <a:p>
            <a:pPr marL="482600">
              <a:defRPr sz="2500"/>
            </a:pPr>
            <a:r>
              <a:t>Another way</a:t>
            </a:r>
          </a:p>
          <a:p>
            <a:pPr marL="736600">
              <a:defRPr sz="2500"/>
            </a:pPr>
            <a:r>
              <a:t>Level Pinning instead of using Bloom Filter</a:t>
            </a:r>
          </a:p>
          <a:p>
            <a:pPr marL="482600">
              <a:defRPr sz="2800"/>
            </a:pPr>
            <a:r>
              <a:t>Space-Time Trade</a:t>
            </a:r>
            <a:endParaRPr sz="2500"/>
          </a:p>
          <a:p>
            <a:pPr marL="736600">
              <a:defRPr sz="2500"/>
            </a:pPr>
            <a:r>
              <a:t>Search Optimizing</a:t>
            </a:r>
          </a:p>
          <a:p>
            <a:pPr marL="482600">
              <a:defRPr sz="2800"/>
            </a:pPr>
            <a:r>
              <a:t>Off</a:t>
            </a:r>
            <a:r>
              <a:rPr lang="en-US"/>
              <a:t>l</a:t>
            </a:r>
            <a:r>
              <a:t>oad CPU</a:t>
            </a:r>
          </a:p>
          <a:p>
            <a:pPr marL="736600">
              <a:defRPr sz="2500"/>
            </a:pPr>
            <a:r>
              <a:t>Move merge from CPU to HW accelerator</a:t>
            </a:r>
          </a:p>
          <a:p>
            <a:pPr marL="482600">
              <a:defRPr sz="2800"/>
            </a:pPr>
            <a:r>
              <a:t>Optimize GC</a:t>
            </a:r>
          </a:p>
          <a:p>
            <a:pPr marL="736600">
              <a:defRPr sz="2500"/>
            </a:pPr>
            <a:r>
              <a:t>In stead of updating meta segment which will cause a lot of flash read, reinsert KV pair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日期占位符 3"/>
          <p:cNvSpPr txBox="1"/>
          <p:nvPr/>
        </p:nvSpPr>
        <p:spPr>
          <a:xfrm>
            <a:off x="883919" y="6401179"/>
            <a:ext cx="2651762" cy="27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2020/4/17</a:t>
            </a:r>
          </a:p>
        </p:txBody>
      </p:sp>
      <p:sp>
        <p:nvSpPr>
          <p:cNvPr id="852" name="矩形 4"/>
          <p:cNvSpPr txBox="1"/>
          <p:nvPr/>
        </p:nvSpPr>
        <p:spPr>
          <a:xfrm>
            <a:off x="369924" y="1177791"/>
            <a:ext cx="11451975" cy="17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PinK: </a:t>
            </a:r>
          </a:p>
          <a:p>
            <a:pPr algn="ctr">
              <a:defRPr sz="36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High-speed In-storage Key-value Store with Bounded Tails </a:t>
            </a:r>
          </a:p>
        </p:txBody>
      </p:sp>
      <p:sp>
        <p:nvSpPr>
          <p:cNvPr id="853" name="文本框 5"/>
          <p:cNvSpPr txBox="1"/>
          <p:nvPr/>
        </p:nvSpPr>
        <p:spPr>
          <a:xfrm>
            <a:off x="4185913" y="2378119"/>
            <a:ext cx="4005219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Thanks &amp; QA!</a:t>
            </a:r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  <a:p>
            <a:pPr algn="ctr">
              <a:defRPr sz="3200"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November 11</a:t>
            </a:r>
            <a:r>
              <a:rPr baseline="30000"/>
              <a:t>st</a:t>
            </a:r>
            <a:r>
              <a:t>, 2020</a:t>
            </a:r>
          </a:p>
        </p:txBody>
      </p:sp>
      <p:pic>
        <p:nvPicPr>
          <p:cNvPr id="854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225" y="3668526"/>
            <a:ext cx="5447376" cy="165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Key-Value Storage Device</a:t>
            </a:r>
          </a:p>
        </p:txBody>
      </p:sp>
      <p:grpSp>
        <p:nvGrpSpPr>
          <p:cNvPr id="184" name="组合 51"/>
          <p:cNvGrpSpPr/>
          <p:nvPr/>
        </p:nvGrpSpPr>
        <p:grpSpPr>
          <a:xfrm>
            <a:off x="1241664" y="1926388"/>
            <a:ext cx="3821410" cy="3369265"/>
            <a:chOff x="0" y="0"/>
            <a:chExt cx="3821408" cy="3369264"/>
          </a:xfrm>
        </p:grpSpPr>
        <p:sp>
          <p:nvSpPr>
            <p:cNvPr id="172" name="矩形: 圆角 32"/>
            <p:cNvSpPr/>
            <p:nvPr/>
          </p:nvSpPr>
          <p:spPr>
            <a:xfrm>
              <a:off x="-1" y="2646979"/>
              <a:ext cx="3388876" cy="7222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79" name="组合 17"/>
            <p:cNvGrpSpPr/>
            <p:nvPr/>
          </p:nvGrpSpPr>
          <p:grpSpPr>
            <a:xfrm>
              <a:off x="0" y="765926"/>
              <a:ext cx="3821409" cy="2084744"/>
              <a:chOff x="0" y="0"/>
              <a:chExt cx="3821408" cy="2084743"/>
            </a:xfrm>
          </p:grpSpPr>
          <p:grpSp>
            <p:nvGrpSpPr>
              <p:cNvPr id="177" name="组合 9"/>
              <p:cNvGrpSpPr/>
              <p:nvPr/>
            </p:nvGrpSpPr>
            <p:grpSpPr>
              <a:xfrm>
                <a:off x="0" y="-1"/>
                <a:ext cx="3388884" cy="2084745"/>
                <a:chOff x="0" y="0"/>
                <a:chExt cx="3388883" cy="2084743"/>
              </a:xfrm>
            </p:grpSpPr>
            <p:sp>
              <p:nvSpPr>
                <p:cNvPr id="173" name="矩形: 圆角 10"/>
                <p:cNvSpPr/>
                <p:nvPr/>
              </p:nvSpPr>
              <p:spPr>
                <a:xfrm>
                  <a:off x="-1" y="-1"/>
                  <a:ext cx="3388885" cy="168661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176" name="组合 11"/>
                <p:cNvGrpSpPr/>
                <p:nvPr/>
              </p:nvGrpSpPr>
              <p:grpSpPr>
                <a:xfrm>
                  <a:off x="244507" y="372709"/>
                  <a:ext cx="3061082" cy="1712035"/>
                  <a:chOff x="0" y="-1"/>
                  <a:chExt cx="3061081" cy="1712034"/>
                </a:xfrm>
              </p:grpSpPr>
              <p:sp>
                <p:nvSpPr>
                  <p:cNvPr id="174" name="object 6"/>
                  <p:cNvSpPr/>
                  <p:nvPr/>
                </p:nvSpPr>
                <p:spPr>
                  <a:xfrm>
                    <a:off x="-1" y="559970"/>
                    <a:ext cx="1382408" cy="592092"/>
                  </a:xfrm>
                  <a:prstGeom prst="rect">
                    <a:avLst/>
                  </a:prstGeom>
                  <a:blipFill rotWithShape="1">
                    <a:blip r:embed="rId2"/>
                    <a:srcRect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175" name="object 13"/>
                  <p:cNvSpPr/>
                  <p:nvPr/>
                </p:nvSpPr>
                <p:spPr>
                  <a:xfrm>
                    <a:off x="1529329" y="-2"/>
                    <a:ext cx="1531753" cy="1712035"/>
                  </a:xfrm>
                  <a:prstGeom prst="rect">
                    <a:avLst/>
                  </a:prstGeom>
                  <a:blipFill rotWithShape="1">
                    <a:blip r:embed="rId3"/>
                    <a:srcRect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78" name="文本框 16"/>
              <p:cNvSpPr txBox="1"/>
              <p:nvPr/>
            </p:nvSpPr>
            <p:spPr>
              <a:xfrm>
                <a:off x="251733" y="350552"/>
                <a:ext cx="3569676" cy="421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Host Key-Value Engine</a:t>
                </a:r>
              </a:p>
            </p:txBody>
          </p:sp>
        </p:grpSp>
        <p:grpSp>
          <p:nvGrpSpPr>
            <p:cNvPr id="182" name="矩形: 圆角 18"/>
            <p:cNvGrpSpPr/>
            <p:nvPr/>
          </p:nvGrpSpPr>
          <p:grpSpPr>
            <a:xfrm>
              <a:off x="0" y="-1"/>
              <a:ext cx="3388876" cy="556915"/>
              <a:chOff x="0" y="0"/>
              <a:chExt cx="3388874" cy="556913"/>
            </a:xfrm>
          </p:grpSpPr>
          <p:sp>
            <p:nvSpPr>
              <p:cNvPr id="180" name="圆角矩形"/>
              <p:cNvSpPr/>
              <p:nvPr/>
            </p:nvSpPr>
            <p:spPr>
              <a:xfrm>
                <a:off x="0" y="0"/>
                <a:ext cx="3388875" cy="5569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81" name="Key-Value Interface"/>
              <p:cNvSpPr txBox="1"/>
              <p:nvPr/>
            </p:nvSpPr>
            <p:spPr>
              <a:xfrm>
                <a:off x="33536" y="67761"/>
                <a:ext cx="3321802" cy="4213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 Key-Value Interface</a:t>
                </a:r>
              </a:p>
            </p:txBody>
          </p:sp>
        </p:grpSp>
        <p:sp>
          <p:nvSpPr>
            <p:cNvPr id="183" name="文本框 19"/>
            <p:cNvSpPr txBox="1"/>
            <p:nvPr/>
          </p:nvSpPr>
          <p:spPr>
            <a:xfrm>
              <a:off x="934571" y="2777290"/>
              <a:ext cx="2763019" cy="421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Block-SSD</a:t>
              </a:r>
            </a:p>
          </p:txBody>
        </p:sp>
      </p:grpSp>
      <p:grpSp>
        <p:nvGrpSpPr>
          <p:cNvPr id="187" name="矩形: 圆角 31"/>
          <p:cNvGrpSpPr/>
          <p:nvPr/>
        </p:nvGrpSpPr>
        <p:grpSpPr>
          <a:xfrm>
            <a:off x="6976674" y="2613716"/>
            <a:ext cx="2816960" cy="1049934"/>
            <a:chOff x="0" y="0"/>
            <a:chExt cx="2816959" cy="1049933"/>
          </a:xfrm>
        </p:grpSpPr>
        <p:sp>
          <p:nvSpPr>
            <p:cNvPr id="185" name="圆角矩形"/>
            <p:cNvSpPr/>
            <p:nvPr/>
          </p:nvSpPr>
          <p:spPr>
            <a:xfrm>
              <a:off x="0" y="0"/>
              <a:ext cx="2816960" cy="104993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6" name="Fewer Host Resources…"/>
            <p:cNvSpPr txBox="1"/>
            <p:nvPr/>
          </p:nvSpPr>
          <p:spPr>
            <a:xfrm>
              <a:off x="51252" y="53796"/>
              <a:ext cx="2714455" cy="942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R="5080" indent="12700">
                <a:spcBef>
                  <a:spcPts val="100"/>
                </a:spcBef>
                <a:defRPr spc="-15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Fewer </a:t>
              </a:r>
              <a:r>
                <a:rPr spc="0"/>
                <a:t>Host</a:t>
              </a:r>
              <a:r>
                <a:rPr spc="-80"/>
                <a:t> </a:t>
              </a:r>
              <a:r>
                <a:rPr spc="-10"/>
                <a:t>Resources 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R="5080" indent="12700">
                <a:spcBef>
                  <a:spcPts val="100"/>
                </a:spcBef>
                <a:defRPr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Low</a:t>
              </a:r>
              <a:r>
                <a:rPr spc="-20"/>
                <a:t> </a:t>
              </a:r>
              <a:r>
                <a:t>Latency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12700">
                <a:defRPr spc="-5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High</a:t>
              </a:r>
              <a:r>
                <a:rPr spc="-30"/>
                <a:t> </a:t>
              </a:r>
              <a:r>
                <a:t>Throughput</a:t>
              </a:r>
            </a:p>
          </p:txBody>
        </p:sp>
      </p:grpSp>
      <p:grpSp>
        <p:nvGrpSpPr>
          <p:cNvPr id="190" name="矩形: 圆角 34"/>
          <p:cNvGrpSpPr/>
          <p:nvPr/>
        </p:nvGrpSpPr>
        <p:grpSpPr>
          <a:xfrm>
            <a:off x="7093442" y="4791295"/>
            <a:ext cx="2961728" cy="494537"/>
            <a:chOff x="0" y="0"/>
            <a:chExt cx="2961726" cy="494535"/>
          </a:xfrm>
        </p:grpSpPr>
        <p:sp>
          <p:nvSpPr>
            <p:cNvPr id="188" name="圆角矩形"/>
            <p:cNvSpPr/>
            <p:nvPr/>
          </p:nvSpPr>
          <p:spPr>
            <a:xfrm>
              <a:off x="0" y="0"/>
              <a:ext cx="2961727" cy="4945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9" name="KV-SSD"/>
            <p:cNvSpPr txBox="1"/>
            <p:nvPr/>
          </p:nvSpPr>
          <p:spPr>
            <a:xfrm>
              <a:off x="30489" y="36573"/>
              <a:ext cx="2900747" cy="421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r>
                <a:rPr sz="2400"/>
                <a:t>KV-SSD</a:t>
              </a:r>
            </a:p>
          </p:txBody>
        </p:sp>
      </p:grpSp>
      <p:grpSp>
        <p:nvGrpSpPr>
          <p:cNvPr id="193" name="矩形: 圆角 48"/>
          <p:cNvGrpSpPr/>
          <p:nvPr/>
        </p:nvGrpSpPr>
        <p:grpSpPr>
          <a:xfrm>
            <a:off x="7093446" y="4136340"/>
            <a:ext cx="2961724" cy="494537"/>
            <a:chOff x="0" y="0"/>
            <a:chExt cx="2961722" cy="494535"/>
          </a:xfrm>
        </p:grpSpPr>
        <p:sp>
          <p:nvSpPr>
            <p:cNvPr id="191" name="圆角矩形"/>
            <p:cNvSpPr/>
            <p:nvPr/>
          </p:nvSpPr>
          <p:spPr>
            <a:xfrm>
              <a:off x="0" y="0"/>
              <a:ext cx="2961723" cy="49453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Key-Value Interface"/>
            <p:cNvSpPr txBox="1"/>
            <p:nvPr/>
          </p:nvSpPr>
          <p:spPr>
            <a:xfrm>
              <a:off x="30490" y="36573"/>
              <a:ext cx="2900743" cy="421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Key-Value Interface</a:t>
              </a:r>
            </a:p>
          </p:txBody>
        </p:sp>
      </p:grpSp>
      <p:grpSp>
        <p:nvGrpSpPr>
          <p:cNvPr id="203" name="组合 59"/>
          <p:cNvGrpSpPr/>
          <p:nvPr/>
        </p:nvGrpSpPr>
        <p:grpSpPr>
          <a:xfrm>
            <a:off x="12334378" y="1814570"/>
            <a:ext cx="4152101" cy="2847446"/>
            <a:chOff x="0" y="0"/>
            <a:chExt cx="4152100" cy="2847444"/>
          </a:xfrm>
        </p:grpSpPr>
        <p:sp>
          <p:nvSpPr>
            <p:cNvPr id="194" name="矩形: 圆角 58"/>
            <p:cNvSpPr/>
            <p:nvPr/>
          </p:nvSpPr>
          <p:spPr>
            <a:xfrm>
              <a:off x="-1" y="-1"/>
              <a:ext cx="4034781" cy="21066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202" name="组合 56"/>
            <p:cNvGrpSpPr/>
            <p:nvPr/>
          </p:nvGrpSpPr>
          <p:grpSpPr>
            <a:xfrm>
              <a:off x="247835" y="374653"/>
              <a:ext cx="3904265" cy="2472792"/>
              <a:chOff x="0" y="0"/>
              <a:chExt cx="3904264" cy="2472790"/>
            </a:xfrm>
          </p:grpSpPr>
          <p:sp>
            <p:nvSpPr>
              <p:cNvPr id="195" name="object 9"/>
              <p:cNvSpPr/>
              <p:nvPr/>
            </p:nvSpPr>
            <p:spPr>
              <a:xfrm rot="16200000">
                <a:off x="2345923" y="477605"/>
                <a:ext cx="817673" cy="920829"/>
              </a:xfrm>
              <a:prstGeom prst="rect">
                <a:avLst/>
              </a:prstGeom>
              <a:blipFill rotWithShape="1">
                <a:blip r:embed="rId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pic>
            <p:nvPicPr>
              <p:cNvPr id="196" name="图形 41" descr="图形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62254" y="353419"/>
                <a:ext cx="986932" cy="1111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7" name="箭头: 左 42"/>
              <p:cNvSpPr/>
              <p:nvPr/>
            </p:nvSpPr>
            <p:spPr>
              <a:xfrm>
                <a:off x="1059744" y="822067"/>
                <a:ext cx="1111442" cy="231903"/>
              </a:xfrm>
              <a:prstGeom prst="leftArrow">
                <a:avLst>
                  <a:gd name="adj1" fmla="val 50000"/>
                  <a:gd name="adj2" fmla="val 153224"/>
                </a:avLst>
              </a:prstGeom>
              <a:solidFill>
                <a:schemeClr val="accent4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8" name="文本框 44"/>
              <p:cNvSpPr txBox="1"/>
              <p:nvPr/>
            </p:nvSpPr>
            <p:spPr>
              <a:xfrm>
                <a:off x="164094" y="0"/>
                <a:ext cx="779199" cy="372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2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CPU</a:t>
                </a:r>
              </a:p>
            </p:txBody>
          </p:sp>
          <p:sp>
            <p:nvSpPr>
              <p:cNvPr id="199" name="文本框 46"/>
              <p:cNvSpPr txBox="1"/>
              <p:nvPr/>
            </p:nvSpPr>
            <p:spPr>
              <a:xfrm>
                <a:off x="1056613" y="275616"/>
                <a:ext cx="1347964" cy="37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2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Bottle neck</a:t>
                </a:r>
              </a:p>
            </p:txBody>
          </p:sp>
          <p:sp>
            <p:nvSpPr>
              <p:cNvPr id="200" name="文本框 53"/>
              <p:cNvSpPr txBox="1"/>
              <p:nvPr/>
            </p:nvSpPr>
            <p:spPr>
              <a:xfrm>
                <a:off x="2410888" y="0"/>
                <a:ext cx="1493376" cy="372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2000" b="1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SSD access</a:t>
                </a:r>
              </a:p>
            </p:txBody>
          </p:sp>
          <p:sp>
            <p:nvSpPr>
              <p:cNvPr id="201" name="文本框 55"/>
              <p:cNvSpPr txBox="1"/>
              <p:nvPr/>
            </p:nvSpPr>
            <p:spPr>
              <a:xfrm>
                <a:off x="686181" y="2098965"/>
                <a:ext cx="1485005" cy="37382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Kvell(sosp 19)</a:t>
                </a:r>
              </a:p>
            </p:txBody>
          </p:sp>
        </p:grpSp>
      </p:grpSp>
      <p:sp>
        <p:nvSpPr>
          <p:cNvPr id="204" name="文本框 60"/>
          <p:cNvSpPr txBox="1"/>
          <p:nvPr/>
        </p:nvSpPr>
        <p:spPr>
          <a:xfrm>
            <a:off x="14102150" y="1423859"/>
            <a:ext cx="2007911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KV system</a:t>
            </a:r>
          </a:p>
        </p:txBody>
      </p:sp>
      <p:sp>
        <p:nvSpPr>
          <p:cNvPr id="205" name="文本框 61"/>
          <p:cNvSpPr txBox="1"/>
          <p:nvPr/>
        </p:nvSpPr>
        <p:spPr>
          <a:xfrm>
            <a:off x="4696638" y="4169212"/>
            <a:ext cx="2816960" cy="881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Bottleneck move to cpu overhead </a:t>
            </a:r>
            <a:r>
              <a:rPr i="1"/>
              <a:t>KVell(sosp 19)</a:t>
            </a:r>
          </a:p>
        </p:txBody>
      </p:sp>
      <p:sp>
        <p:nvSpPr>
          <p:cNvPr id="206" name="箭头: 右 63"/>
          <p:cNvSpPr/>
          <p:nvPr/>
        </p:nvSpPr>
        <p:spPr>
          <a:xfrm>
            <a:off x="4987432" y="4726535"/>
            <a:ext cx="1749120" cy="559296"/>
          </a:xfrm>
          <a:prstGeom prst="rightArrow">
            <a:avLst>
              <a:gd name="adj1" fmla="val 50000"/>
              <a:gd name="adj2" fmla="val 122281"/>
            </a:avLst>
          </a:prstGeom>
          <a:solidFill>
            <a:srgbClr val="FFE69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KV-SSD</a:t>
            </a:r>
          </a:p>
        </p:txBody>
      </p:sp>
      <p:sp>
        <p:nvSpPr>
          <p:cNvPr id="209" name="object 38"/>
          <p:cNvSpPr txBox="1"/>
          <p:nvPr/>
        </p:nvSpPr>
        <p:spPr>
          <a:xfrm>
            <a:off x="4172956" y="3558702"/>
            <a:ext cx="2378147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279400" algn="l"/>
              </a:tabLst>
              <a:defRPr sz="1300" spc="5">
                <a:solidFill>
                  <a:srgbClr val="9FB8C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	</a:t>
            </a:r>
          </a:p>
        </p:txBody>
      </p:sp>
      <p:sp>
        <p:nvSpPr>
          <p:cNvPr id="210" name="文本框 27"/>
          <p:cNvSpPr txBox="1"/>
          <p:nvPr/>
        </p:nvSpPr>
        <p:spPr>
          <a:xfrm>
            <a:off x="838199" y="5764960"/>
            <a:ext cx="3945627" cy="42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What’s their Problem ?</a:t>
            </a:r>
          </a:p>
        </p:txBody>
      </p:sp>
      <p:sp>
        <p:nvSpPr>
          <p:cNvPr id="211" name="文本占位符 8"/>
          <p:cNvSpPr txBox="1">
            <a:spLocks noGrp="1"/>
          </p:cNvSpPr>
          <p:nvPr>
            <p:ph type="body" idx="1"/>
          </p:nvPr>
        </p:nvSpPr>
        <p:spPr>
          <a:xfrm>
            <a:off x="838200" y="1213831"/>
            <a:ext cx="10515600" cy="44146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500"/>
            </a:pPr>
            <a:r>
              <a:t>Provides the key-value interface</a:t>
            </a:r>
            <a:endParaRPr sz="2900"/>
          </a:p>
          <a:p>
            <a:pPr lvl="1">
              <a:lnSpc>
                <a:spcPct val="72000"/>
              </a:lnSpc>
              <a:defRPr sz="1800" b="0"/>
            </a:pPr>
            <a:r>
              <a:t>Key and value are both of variable sizes</a:t>
            </a:r>
            <a:endParaRPr sz="2400"/>
          </a:p>
          <a:p>
            <a:pPr lvl="1">
              <a:lnSpc>
                <a:spcPct val="72000"/>
              </a:lnSpc>
              <a:defRPr sz="1800" b="0"/>
            </a:pPr>
            <a:r>
              <a:t>Support a rich set of operations like iterations, range queries</a:t>
            </a:r>
            <a:endParaRPr sz="2400"/>
          </a:p>
          <a:p>
            <a:pPr>
              <a:lnSpc>
                <a:spcPct val="72000"/>
              </a:lnSpc>
              <a:defRPr sz="2500"/>
            </a:pPr>
            <a:r>
              <a:t>Challenge : </a:t>
            </a:r>
            <a:endParaRPr sz="2900"/>
          </a:p>
          <a:p>
            <a:pPr lvl="1">
              <a:lnSpc>
                <a:spcPct val="72000"/>
              </a:lnSpc>
              <a:defRPr sz="1800" b="0"/>
            </a:pPr>
            <a:r>
              <a:t>Limited DRAM &amp; CPU capability</a:t>
            </a:r>
            <a:endParaRPr sz="2000"/>
          </a:p>
          <a:p>
            <a:pPr lvl="1">
              <a:lnSpc>
                <a:spcPct val="72000"/>
              </a:lnSpc>
              <a:defRPr sz="1800" b="0"/>
            </a:pPr>
            <a:r>
              <a:t>Redesign of the FTL ( flash translation layer )</a:t>
            </a:r>
            <a:endParaRPr sz="2900"/>
          </a:p>
          <a:p>
            <a:pPr lvl="1">
              <a:lnSpc>
                <a:spcPct val="72000"/>
              </a:lnSpc>
              <a:defRPr sz="2000"/>
            </a:pPr>
            <a:endParaRPr sz="2900"/>
          </a:p>
          <a:p>
            <a:pPr>
              <a:lnSpc>
                <a:spcPct val="72000"/>
              </a:lnSpc>
              <a:defRPr sz="2500" b="0" spc="-100"/>
            </a:pPr>
            <a:r>
              <a:t>Implementation</a:t>
            </a:r>
            <a:endParaRPr sz="1800" spc="-4">
              <a:latin typeface="Verdana"/>
              <a:ea typeface="Verdana"/>
              <a:cs typeface="Verdana"/>
              <a:sym typeface="Verdana"/>
            </a:endParaRPr>
          </a:p>
          <a:p>
            <a:pPr lvl="1">
              <a:lnSpc>
                <a:spcPct val="72000"/>
              </a:lnSpc>
              <a:defRPr sz="2400" b="0" spc="-100"/>
            </a:pPr>
            <a:r>
              <a:t>Academia	</a:t>
            </a:r>
            <a:endParaRPr sz="1800" spc="-4">
              <a:latin typeface="Verdana"/>
              <a:ea typeface="Verdana"/>
              <a:cs typeface="Verdana"/>
              <a:sym typeface="Verdana"/>
            </a:endParaRPr>
          </a:p>
          <a:p>
            <a:pPr marL="1200150" lvl="8" indent="-285750">
              <a:lnSpc>
                <a:spcPct val="72000"/>
              </a:lnSpc>
              <a:defRPr sz="1600" b="0" spc="-100">
                <a:solidFill>
                  <a:srgbClr val="464652"/>
                </a:solidFill>
              </a:defRPr>
            </a:pPr>
            <a:r>
              <a:t>KAML (HPCA’17), NVMKV(ATC’15), Bluecache (VLDB’16)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，</a:t>
            </a:r>
            <a:r>
              <a:t>LightStore (ASPLOS’19)</a:t>
            </a:r>
            <a:r>
              <a:rPr>
                <a:latin typeface="Consolas"/>
                <a:ea typeface="Consolas"/>
                <a:cs typeface="Consolas"/>
                <a:sym typeface="Consolas"/>
              </a:rPr>
              <a:t>，</a:t>
            </a:r>
            <a:r>
              <a:t>iLSM-SSD (MASCOTS’19)</a:t>
            </a:r>
            <a:endParaRPr sz="2900" spc="-5">
              <a:latin typeface="Consolas"/>
              <a:ea typeface="Consolas"/>
              <a:cs typeface="Consolas"/>
              <a:sym typeface="Consolas"/>
            </a:endParaRPr>
          </a:p>
          <a:p>
            <a:pPr lvl="1">
              <a:lnSpc>
                <a:spcPct val="72000"/>
              </a:lnSpc>
              <a:defRPr sz="2400" b="0" spc="-100"/>
            </a:pPr>
            <a:r>
              <a:t>Industry</a:t>
            </a:r>
            <a:r>
              <a:rPr sz="2500" b="1"/>
              <a:t> </a:t>
            </a:r>
            <a:endParaRPr sz="1800" spc="-9">
              <a:latin typeface="Verdana"/>
              <a:ea typeface="Verdana"/>
              <a:cs typeface="Verdana"/>
              <a:sym typeface="Verdana"/>
            </a:endParaRPr>
          </a:p>
          <a:p>
            <a:pPr marL="1200150" lvl="8" indent="-285750">
              <a:lnSpc>
                <a:spcPct val="72000"/>
              </a:lnSpc>
              <a:defRPr sz="1600" b="0" spc="-100">
                <a:solidFill>
                  <a:srgbClr val="464652"/>
                </a:solidFill>
              </a:defRPr>
            </a:pPr>
            <a:r>
              <a:t>Samsung’s KV-SSD</a:t>
            </a:r>
          </a:p>
        </p:txBody>
      </p:sp>
      <p:sp>
        <p:nvSpPr>
          <p:cNvPr id="212" name="文本框 3"/>
          <p:cNvSpPr txBox="1"/>
          <p:nvPr/>
        </p:nvSpPr>
        <p:spPr>
          <a:xfrm>
            <a:off x="8179674" y="2233898"/>
            <a:ext cx="5332399" cy="37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SSD : 4TB, DRAM : 4GB ( 0.1% 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Hash-based SSD Experiments</a:t>
            </a:r>
          </a:p>
        </p:txBody>
      </p:sp>
      <p:pic>
        <p:nvPicPr>
          <p:cNvPr id="215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1" y="3174188"/>
            <a:ext cx="6997939" cy="340591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文本占位符 8"/>
          <p:cNvSpPr txBox="1">
            <a:spLocks noGrp="1"/>
          </p:cNvSpPr>
          <p:nvPr>
            <p:ph type="body" idx="1"/>
          </p:nvPr>
        </p:nvSpPr>
        <p:spPr>
          <a:xfrm>
            <a:off x="838197" y="1213835"/>
            <a:ext cx="10798747" cy="4963131"/>
          </a:xfrm>
          <a:prstGeom prst="rect">
            <a:avLst/>
          </a:prstGeom>
        </p:spPr>
        <p:txBody>
          <a:bodyPr/>
          <a:lstStyle/>
          <a:p>
            <a:r>
              <a:t>Samsung’s KV-SSD prototype</a:t>
            </a:r>
          </a:p>
          <a:p>
            <a:pPr lvl="1">
              <a:defRPr sz="2400" b="0"/>
            </a:pPr>
            <a:r>
              <a:t>Hash-based SSD</a:t>
            </a:r>
          </a:p>
          <a:p>
            <a:r>
              <a:t>Benchmark</a:t>
            </a:r>
          </a:p>
          <a:p>
            <a:pPr lvl="1">
              <a:defRPr sz="2400" b="0"/>
            </a:pPr>
            <a:r>
              <a:t>Key and Value sizes : Average 32B and 1KB</a:t>
            </a:r>
          </a:p>
          <a:p>
            <a:r>
              <a:t>Conclude</a:t>
            </a:r>
          </a:p>
          <a:p>
            <a:pPr lvl="1">
              <a:defRPr sz="2400" b="0"/>
            </a:pPr>
            <a:r>
              <a:t>long tail latency</a:t>
            </a:r>
          </a:p>
          <a:p>
            <a:pPr lvl="1">
              <a:defRPr sz="2400" b="0"/>
            </a:pPr>
            <a:r>
              <a:t>inconsistent read latency</a:t>
            </a:r>
          </a:p>
        </p:txBody>
      </p:sp>
      <p:sp>
        <p:nvSpPr>
          <p:cNvPr id="217" name="文本框 10"/>
          <p:cNvSpPr txBox="1"/>
          <p:nvPr/>
        </p:nvSpPr>
        <p:spPr>
          <a:xfrm>
            <a:off x="838197" y="5496514"/>
            <a:ext cx="3945626" cy="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What’s the reason?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Problem of Hash-based KV-SSD</a:t>
            </a:r>
          </a:p>
        </p:txBody>
      </p:sp>
      <p:sp>
        <p:nvSpPr>
          <p:cNvPr id="222" name="文本占位符 2"/>
          <p:cNvSpPr txBox="1">
            <a:spLocks noGrp="1"/>
          </p:cNvSpPr>
          <p:nvPr>
            <p:ph type="body" idx="1"/>
          </p:nvPr>
        </p:nvSpPr>
        <p:spPr>
          <a:xfrm>
            <a:off x="838200" y="1213835"/>
            <a:ext cx="10515600" cy="4963131"/>
          </a:xfrm>
          <a:prstGeom prst="rect">
            <a:avLst/>
          </a:prstGeom>
        </p:spPr>
        <p:txBody>
          <a:bodyPr/>
          <a:lstStyle/>
          <a:p>
            <a:r>
              <a:t>Huge Hash Table</a:t>
            </a:r>
          </a:p>
          <a:p>
            <a:pPr lvl="1">
              <a:defRPr sz="2400" b="0"/>
            </a:pPr>
            <a:r>
              <a:t>All hash table on DRAM :  144GB DRAM needed</a:t>
            </a:r>
          </a:p>
          <a:p>
            <a:pPr lvl="1">
              <a:defRPr sz="2400" b="0"/>
            </a:pPr>
            <a:r>
              <a:t>Using signature : blooming conflict</a:t>
            </a:r>
          </a:p>
          <a:p>
            <a:r>
              <a:t>Using signature</a:t>
            </a:r>
          </a:p>
          <a:p>
            <a:pPr lvl="1">
              <a:defRPr sz="2400" b="0"/>
            </a:pPr>
            <a:r>
              <a:t>inconsistent read latency</a:t>
            </a:r>
          </a:p>
          <a:p>
            <a:pPr lvl="2">
              <a:defRPr sz="2400" b="0"/>
            </a:pPr>
            <a:r>
              <a:t>Store more, conflicts more, flash access more</a:t>
            </a:r>
          </a:p>
          <a:p>
            <a:pPr lvl="1">
              <a:defRPr sz="2400" b="0"/>
            </a:pPr>
            <a:r>
              <a:t>long tail latency</a:t>
            </a:r>
          </a:p>
          <a:p>
            <a:pPr lvl="2">
              <a:defRPr sz="2400" b="0"/>
            </a:pPr>
            <a:r>
              <a:t>Signature conflict result unpredictable flash access</a:t>
            </a:r>
          </a:p>
          <a:p>
            <a:r>
              <a:t>Cannot efficiently support iterations and range operations</a:t>
            </a:r>
          </a:p>
        </p:txBody>
      </p:sp>
      <p:sp>
        <p:nvSpPr>
          <p:cNvPr id="223" name="文本框 3"/>
          <p:cNvSpPr txBox="1"/>
          <p:nvPr/>
        </p:nvSpPr>
        <p:spPr>
          <a:xfrm>
            <a:off x="8219974" y="1213835"/>
            <a:ext cx="5332399" cy="664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SSD : 4TB, DRAM : 4GB</a:t>
            </a:r>
          </a:p>
          <a:p>
            <a:pPr>
              <a:defRPr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Key : 32B, Value : 1KB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t>LSM-tree</a:t>
            </a:r>
          </a:p>
        </p:txBody>
      </p:sp>
      <p:grpSp>
        <p:nvGrpSpPr>
          <p:cNvPr id="239" name="组合 41"/>
          <p:cNvGrpSpPr/>
          <p:nvPr/>
        </p:nvGrpSpPr>
        <p:grpSpPr>
          <a:xfrm>
            <a:off x="12439818" y="1614014"/>
            <a:ext cx="3872868" cy="2010887"/>
            <a:chOff x="0" y="0"/>
            <a:chExt cx="3872867" cy="2010885"/>
          </a:xfrm>
        </p:grpSpPr>
        <p:grpSp>
          <p:nvGrpSpPr>
            <p:cNvPr id="231" name="组合 8"/>
            <p:cNvGrpSpPr/>
            <p:nvPr/>
          </p:nvGrpSpPr>
          <p:grpSpPr>
            <a:xfrm>
              <a:off x="2655246" y="-1"/>
              <a:ext cx="1217622" cy="663330"/>
              <a:chOff x="0" y="0"/>
              <a:chExt cx="1217620" cy="663328"/>
            </a:xfrm>
          </p:grpSpPr>
          <p:grpSp>
            <p:nvGrpSpPr>
              <p:cNvPr id="228" name="组合 6"/>
              <p:cNvGrpSpPr/>
              <p:nvPr/>
            </p:nvGrpSpPr>
            <p:grpSpPr>
              <a:xfrm>
                <a:off x="289233" y="76533"/>
                <a:ext cx="928388" cy="571029"/>
                <a:chOff x="0" y="0"/>
                <a:chExt cx="928387" cy="571028"/>
              </a:xfrm>
            </p:grpSpPr>
            <p:sp>
              <p:nvSpPr>
                <p:cNvPr id="226" name="矩形: 圆角 1"/>
                <p:cNvSpPr/>
                <p:nvPr/>
              </p:nvSpPr>
              <p:spPr>
                <a:xfrm>
                  <a:off x="0" y="-1"/>
                  <a:ext cx="641850" cy="2598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7" name="矩形: 圆角 2"/>
                <p:cNvSpPr/>
                <p:nvPr/>
              </p:nvSpPr>
              <p:spPr>
                <a:xfrm>
                  <a:off x="0" y="310236"/>
                  <a:ext cx="928388" cy="2607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29" name="文本框 5"/>
              <p:cNvSpPr txBox="1"/>
              <p:nvPr/>
            </p:nvSpPr>
            <p:spPr>
              <a:xfrm>
                <a:off x="4956" y="0"/>
                <a:ext cx="1053517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L2  index</a:t>
                </a:r>
              </a:p>
            </p:txBody>
          </p:sp>
          <p:sp>
            <p:nvSpPr>
              <p:cNvPr id="230" name="文本框 7"/>
              <p:cNvSpPr txBox="1"/>
              <p:nvPr/>
            </p:nvSpPr>
            <p:spPr>
              <a:xfrm>
                <a:off x="0" y="330245"/>
                <a:ext cx="1053516" cy="3330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L3  index</a:t>
                </a:r>
              </a:p>
            </p:txBody>
          </p:sp>
        </p:grpSp>
        <p:sp>
          <p:nvSpPr>
            <p:cNvPr id="232" name="直接箭头连接符 155"/>
            <p:cNvSpPr/>
            <p:nvPr/>
          </p:nvSpPr>
          <p:spPr>
            <a:xfrm>
              <a:off x="0" y="142721"/>
              <a:ext cx="2662337" cy="2149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35" name="组合 37"/>
            <p:cNvGrpSpPr/>
            <p:nvPr/>
          </p:nvGrpSpPr>
          <p:grpSpPr>
            <a:xfrm>
              <a:off x="286897" y="699571"/>
              <a:ext cx="2895109" cy="599655"/>
              <a:chOff x="0" y="0"/>
              <a:chExt cx="2895108" cy="599653"/>
            </a:xfrm>
          </p:grpSpPr>
          <p:sp>
            <p:nvSpPr>
              <p:cNvPr id="233" name="连接符: 肘形 27"/>
              <p:cNvSpPr/>
              <p:nvPr/>
            </p:nvSpPr>
            <p:spPr>
              <a:xfrm rot="5400000">
                <a:off x="1147729" y="-1147729"/>
                <a:ext cx="599651" cy="289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连接符: 肘形 176"/>
              <p:cNvSpPr/>
              <p:nvPr/>
            </p:nvSpPr>
            <p:spPr>
              <a:xfrm rot="5400000">
                <a:off x="1553932" y="-741524"/>
                <a:ext cx="599654" cy="208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8" name="组合 185"/>
            <p:cNvGrpSpPr/>
            <p:nvPr/>
          </p:nvGrpSpPr>
          <p:grpSpPr>
            <a:xfrm>
              <a:off x="126263" y="685789"/>
              <a:ext cx="3241467" cy="1325097"/>
              <a:chOff x="0" y="0"/>
              <a:chExt cx="3241466" cy="1325095"/>
            </a:xfrm>
          </p:grpSpPr>
          <p:sp>
            <p:nvSpPr>
              <p:cNvPr id="236" name="连接符: 肘形 186"/>
              <p:cNvSpPr/>
              <p:nvPr/>
            </p:nvSpPr>
            <p:spPr>
              <a:xfrm rot="5400000">
                <a:off x="958185" y="-958186"/>
                <a:ext cx="1325096" cy="324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连接符: 肘形 187"/>
              <p:cNvSpPr/>
              <p:nvPr/>
            </p:nvSpPr>
            <p:spPr>
              <a:xfrm flipH="1">
                <a:off x="1106529" y="0"/>
                <a:ext cx="2134938" cy="1325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lgDash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" name="文本占位符 8"/>
          <p:cNvSpPr txBox="1"/>
          <p:nvPr/>
        </p:nvSpPr>
        <p:spPr>
          <a:xfrm>
            <a:off x="838197" y="1213835"/>
            <a:ext cx="10798747" cy="496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2-properties</a:t>
            </a:r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level, KV objects are unique and kept sorted </a:t>
            </a:r>
            <a:endParaRPr sz="3200" b="1"/>
          </a:p>
          <a:p>
            <a:pPr marL="718457" lvl="1" indent="-261257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Due to overwrites, there are overlaps between levels</a:t>
            </a:r>
            <a:endParaRPr sz="3200" b="1"/>
          </a:p>
        </p:txBody>
      </p:sp>
      <p:grpSp>
        <p:nvGrpSpPr>
          <p:cNvPr id="308" name="组合 330"/>
          <p:cNvGrpSpPr/>
          <p:nvPr/>
        </p:nvGrpSpPr>
        <p:grpSpPr>
          <a:xfrm>
            <a:off x="1391607" y="2842440"/>
            <a:ext cx="8594640" cy="2553975"/>
            <a:chOff x="0" y="0"/>
            <a:chExt cx="8594638" cy="2553974"/>
          </a:xfrm>
        </p:grpSpPr>
        <p:grpSp>
          <p:nvGrpSpPr>
            <p:cNvPr id="245" name="组合 45"/>
            <p:cNvGrpSpPr/>
            <p:nvPr/>
          </p:nvGrpSpPr>
          <p:grpSpPr>
            <a:xfrm>
              <a:off x="4299540" y="261756"/>
              <a:ext cx="1561989" cy="442584"/>
              <a:chOff x="0" y="-1"/>
              <a:chExt cx="1561987" cy="442583"/>
            </a:xfrm>
          </p:grpSpPr>
          <p:sp>
            <p:nvSpPr>
              <p:cNvPr id="241" name="矩形: 圆角 3"/>
              <p:cNvSpPr/>
              <p:nvPr/>
            </p:nvSpPr>
            <p:spPr>
              <a:xfrm>
                <a:off x="0" y="0"/>
                <a:ext cx="1561989" cy="44258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2" name="直接连接符 5"/>
              <p:cNvSpPr/>
              <p:nvPr/>
            </p:nvSpPr>
            <p:spPr>
              <a:xfrm flipH="1">
                <a:off x="401367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直接连接符 6"/>
              <p:cNvSpPr/>
              <p:nvPr/>
            </p:nvSpPr>
            <p:spPr>
              <a:xfrm flipH="1">
                <a:off x="793659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直接连接符 7"/>
              <p:cNvSpPr/>
              <p:nvPr/>
            </p:nvSpPr>
            <p:spPr>
              <a:xfrm>
                <a:off x="1185952" y="-2"/>
                <a:ext cx="2" cy="44258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6" name="组合 93"/>
            <p:cNvGrpSpPr/>
            <p:nvPr/>
          </p:nvGrpSpPr>
          <p:grpSpPr>
            <a:xfrm>
              <a:off x="3459107" y="1359955"/>
              <a:ext cx="3268185" cy="442588"/>
              <a:chOff x="-1" y="-2"/>
              <a:chExt cx="3268183" cy="442586"/>
            </a:xfrm>
          </p:grpSpPr>
          <p:grpSp>
            <p:nvGrpSpPr>
              <p:cNvPr id="250" name="组合 56"/>
              <p:cNvGrpSpPr/>
              <p:nvPr/>
            </p:nvGrpSpPr>
            <p:grpSpPr>
              <a:xfrm>
                <a:off x="1706193" y="-3"/>
                <a:ext cx="1561990" cy="442587"/>
                <a:chOff x="0" y="-1"/>
                <a:chExt cx="1561989" cy="442586"/>
              </a:xfrm>
            </p:grpSpPr>
            <p:sp>
              <p:nvSpPr>
                <p:cNvPr id="246" name="矩形: 圆角 57"/>
                <p:cNvSpPr/>
                <p:nvPr/>
              </p:nvSpPr>
              <p:spPr>
                <a:xfrm>
                  <a:off x="-1" y="0"/>
                  <a:ext cx="1561991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47" name="直接连接符 5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8" name="直接连接符 59"/>
                <p:cNvSpPr/>
                <p:nvPr/>
              </p:nvSpPr>
              <p:spPr>
                <a:xfrm flipH="1">
                  <a:off x="793659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9" name="直接连接符 6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55" name="组合 61"/>
              <p:cNvGrpSpPr/>
              <p:nvPr/>
            </p:nvGrpSpPr>
            <p:grpSpPr>
              <a:xfrm>
                <a:off x="-2" y="-3"/>
                <a:ext cx="1561992" cy="442587"/>
                <a:chOff x="0" y="-1"/>
                <a:chExt cx="1561990" cy="442586"/>
              </a:xfrm>
            </p:grpSpPr>
            <p:sp>
              <p:nvSpPr>
                <p:cNvPr id="251" name="矩形: 圆角 62"/>
                <p:cNvSpPr/>
                <p:nvPr/>
              </p:nvSpPr>
              <p:spPr>
                <a:xfrm>
                  <a:off x="-1" y="0"/>
                  <a:ext cx="1561992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52" name="直接连接符 6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3" name="直接连接符 6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4" name="直接连接符 65"/>
                <p:cNvSpPr/>
                <p:nvPr/>
              </p:nvSpPr>
              <p:spPr>
                <a:xfrm>
                  <a:off x="1185953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77" name="组合 92"/>
            <p:cNvGrpSpPr/>
            <p:nvPr/>
          </p:nvGrpSpPr>
          <p:grpSpPr>
            <a:xfrm>
              <a:off x="1752915" y="2077459"/>
              <a:ext cx="6680571" cy="442587"/>
              <a:chOff x="0" y="-1"/>
              <a:chExt cx="6680570" cy="442586"/>
            </a:xfrm>
          </p:grpSpPr>
          <p:grpSp>
            <p:nvGrpSpPr>
              <p:cNvPr id="261" name="组合 66"/>
              <p:cNvGrpSpPr/>
              <p:nvPr/>
            </p:nvGrpSpPr>
            <p:grpSpPr>
              <a:xfrm>
                <a:off x="-1" y="-2"/>
                <a:ext cx="1561990" cy="442588"/>
                <a:chOff x="0" y="-1"/>
                <a:chExt cx="1561988" cy="442586"/>
              </a:xfrm>
            </p:grpSpPr>
            <p:sp>
              <p:nvSpPr>
                <p:cNvPr id="257" name="矩形: 圆角 67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58" name="直接连接符 6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9" name="直接连接符 69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0" name="直接连接符 7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6" name="组合 71"/>
              <p:cNvGrpSpPr/>
              <p:nvPr/>
            </p:nvGrpSpPr>
            <p:grpSpPr>
              <a:xfrm>
                <a:off x="3412387" y="-2"/>
                <a:ext cx="1561990" cy="442588"/>
                <a:chOff x="0" y="-1"/>
                <a:chExt cx="1561988" cy="442586"/>
              </a:xfrm>
            </p:grpSpPr>
            <p:sp>
              <p:nvSpPr>
                <p:cNvPr id="262" name="矩形: 圆角 72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63" name="直接连接符 7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4" name="直接连接符 7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5" name="直接连接符 75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1" name="组合 76"/>
              <p:cNvGrpSpPr/>
              <p:nvPr/>
            </p:nvGrpSpPr>
            <p:grpSpPr>
              <a:xfrm>
                <a:off x="5118581" y="-2"/>
                <a:ext cx="1561990" cy="442588"/>
                <a:chOff x="0" y="-1"/>
                <a:chExt cx="1561988" cy="442586"/>
              </a:xfrm>
            </p:grpSpPr>
            <p:sp>
              <p:nvSpPr>
                <p:cNvPr id="267" name="矩形: 圆角 77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68" name="直接连接符 78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9" name="直接连接符 79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0" name="直接连接符 80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6" name="组合 81"/>
              <p:cNvGrpSpPr/>
              <p:nvPr/>
            </p:nvGrpSpPr>
            <p:grpSpPr>
              <a:xfrm>
                <a:off x="1706193" y="-2"/>
                <a:ext cx="1561990" cy="442588"/>
                <a:chOff x="0" y="-1"/>
                <a:chExt cx="1561988" cy="442586"/>
              </a:xfrm>
            </p:grpSpPr>
            <p:sp>
              <p:nvSpPr>
                <p:cNvPr id="272" name="矩形: 圆角 82"/>
                <p:cNvSpPr/>
                <p:nvPr/>
              </p:nvSpPr>
              <p:spPr>
                <a:xfrm>
                  <a:off x="0" y="0"/>
                  <a:ext cx="1561989" cy="4425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73" name="直接连接符 83"/>
                <p:cNvSpPr/>
                <p:nvPr/>
              </p:nvSpPr>
              <p:spPr>
                <a:xfrm flipH="1">
                  <a:off x="401367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4" name="直接连接符 84"/>
                <p:cNvSpPr/>
                <p:nvPr/>
              </p:nvSpPr>
              <p:spPr>
                <a:xfrm flipH="1">
                  <a:off x="793660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5" name="直接连接符 85"/>
                <p:cNvSpPr/>
                <p:nvPr/>
              </p:nvSpPr>
              <p:spPr>
                <a:xfrm>
                  <a:off x="1185952" y="-2"/>
                  <a:ext cx="2" cy="442587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78" name="直接连接符 87"/>
            <p:cNvSpPr/>
            <p:nvPr/>
          </p:nvSpPr>
          <p:spPr>
            <a:xfrm>
              <a:off x="1691318" y="1024643"/>
              <a:ext cx="6778428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直接箭头连接符 89"/>
            <p:cNvSpPr/>
            <p:nvPr/>
          </p:nvSpPr>
          <p:spPr>
            <a:xfrm flipH="1">
              <a:off x="936410" y="405543"/>
              <a:ext cx="2" cy="21095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文本框 94"/>
            <p:cNvSpPr txBox="1"/>
            <p:nvPr/>
          </p:nvSpPr>
          <p:spPr>
            <a:xfrm>
              <a:off x="7639823" y="561520"/>
              <a:ext cx="954816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DRAM</a:t>
              </a:r>
            </a:p>
          </p:txBody>
        </p:sp>
        <p:sp>
          <p:nvSpPr>
            <p:cNvPr id="281" name="文本框 96"/>
            <p:cNvSpPr txBox="1"/>
            <p:nvPr/>
          </p:nvSpPr>
          <p:spPr>
            <a:xfrm>
              <a:off x="7639823" y="1210365"/>
              <a:ext cx="780990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Flash</a:t>
              </a:r>
            </a:p>
          </p:txBody>
        </p:sp>
        <p:sp>
          <p:nvSpPr>
            <p:cNvPr id="282" name="文本框 97"/>
            <p:cNvSpPr txBox="1"/>
            <p:nvPr/>
          </p:nvSpPr>
          <p:spPr>
            <a:xfrm>
              <a:off x="1121853" y="283047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L0</a:t>
              </a:r>
            </a:p>
          </p:txBody>
        </p:sp>
        <p:sp>
          <p:nvSpPr>
            <p:cNvPr id="283" name="文本框 99"/>
            <p:cNvSpPr txBox="1"/>
            <p:nvPr/>
          </p:nvSpPr>
          <p:spPr>
            <a:xfrm>
              <a:off x="1104584" y="2205549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L2</a:t>
              </a:r>
            </a:p>
          </p:txBody>
        </p:sp>
        <p:sp>
          <p:nvSpPr>
            <p:cNvPr id="284" name="文本框 101"/>
            <p:cNvSpPr txBox="1"/>
            <p:nvPr/>
          </p:nvSpPr>
          <p:spPr>
            <a:xfrm>
              <a:off x="1121854" y="1364391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L1</a:t>
              </a:r>
            </a:p>
          </p:txBody>
        </p:sp>
        <p:grpSp>
          <p:nvGrpSpPr>
            <p:cNvPr id="289" name="组合 162"/>
            <p:cNvGrpSpPr/>
            <p:nvPr/>
          </p:nvGrpSpPr>
          <p:grpSpPr>
            <a:xfrm>
              <a:off x="4375834" y="345776"/>
              <a:ext cx="1687617" cy="348426"/>
              <a:chOff x="0" y="0"/>
              <a:chExt cx="1687616" cy="348424"/>
            </a:xfrm>
          </p:grpSpPr>
          <p:sp>
            <p:nvSpPr>
              <p:cNvPr id="285" name="文本框 102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86" name="文本框 112"/>
              <p:cNvSpPr txBox="1"/>
              <p:nvPr/>
            </p:nvSpPr>
            <p:spPr>
              <a:xfrm>
                <a:off x="777997" y="0"/>
                <a:ext cx="520621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33</a:t>
                </a:r>
              </a:p>
            </p:txBody>
          </p:sp>
          <p:sp>
            <p:nvSpPr>
              <p:cNvPr id="287" name="文本框 114"/>
              <p:cNvSpPr txBox="1"/>
              <p:nvPr/>
            </p:nvSpPr>
            <p:spPr>
              <a:xfrm>
                <a:off x="388998" y="0"/>
                <a:ext cx="402026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288" name="文本框 118"/>
              <p:cNvSpPr txBox="1"/>
              <p:nvPr/>
            </p:nvSpPr>
            <p:spPr>
              <a:xfrm>
                <a:off x="1166998" y="0"/>
                <a:ext cx="5206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51</a:t>
                </a:r>
              </a:p>
            </p:txBody>
          </p:sp>
        </p:grpSp>
        <p:grpSp>
          <p:nvGrpSpPr>
            <p:cNvPr id="294" name="组合 161"/>
            <p:cNvGrpSpPr/>
            <p:nvPr/>
          </p:nvGrpSpPr>
          <p:grpSpPr>
            <a:xfrm>
              <a:off x="3563427" y="1446742"/>
              <a:ext cx="1879458" cy="348426"/>
              <a:chOff x="0" y="0"/>
              <a:chExt cx="1879457" cy="348424"/>
            </a:xfrm>
          </p:grpSpPr>
          <p:sp>
            <p:nvSpPr>
              <p:cNvPr id="290" name="文本框 116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91" name="文本框 122"/>
              <p:cNvSpPr txBox="1"/>
              <p:nvPr/>
            </p:nvSpPr>
            <p:spPr>
              <a:xfrm>
                <a:off x="384081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92" name="文本框 124"/>
              <p:cNvSpPr txBox="1"/>
              <p:nvPr/>
            </p:nvSpPr>
            <p:spPr>
              <a:xfrm>
                <a:off x="759024" y="0"/>
                <a:ext cx="44498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52</a:t>
                </a:r>
              </a:p>
            </p:txBody>
          </p:sp>
          <p:sp>
            <p:nvSpPr>
              <p:cNvPr id="293" name="文本框 126"/>
              <p:cNvSpPr txBox="1"/>
              <p:nvPr/>
            </p:nvSpPr>
            <p:spPr>
              <a:xfrm>
                <a:off x="1138536" y="0"/>
                <a:ext cx="740922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60</a:t>
                </a:r>
              </a:p>
            </p:txBody>
          </p:sp>
        </p:grpSp>
        <p:grpSp>
          <p:nvGrpSpPr>
            <p:cNvPr id="299" name="组合 159"/>
            <p:cNvGrpSpPr/>
            <p:nvPr/>
          </p:nvGrpSpPr>
          <p:grpSpPr>
            <a:xfrm>
              <a:off x="1845046" y="2159690"/>
              <a:ext cx="1855037" cy="348426"/>
              <a:chOff x="0" y="0"/>
              <a:chExt cx="1855035" cy="348424"/>
            </a:xfrm>
          </p:grpSpPr>
          <p:sp>
            <p:nvSpPr>
              <p:cNvPr id="295" name="文本框 120"/>
              <p:cNvSpPr txBox="1"/>
              <p:nvPr/>
            </p:nvSpPr>
            <p:spPr>
              <a:xfrm>
                <a:off x="0" y="0"/>
                <a:ext cx="258119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96" name="文本框 128"/>
              <p:cNvSpPr txBox="1"/>
              <p:nvPr/>
            </p:nvSpPr>
            <p:spPr>
              <a:xfrm>
                <a:off x="380037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97" name="文本框 132"/>
              <p:cNvSpPr txBox="1"/>
              <p:nvPr/>
            </p:nvSpPr>
            <p:spPr>
              <a:xfrm>
                <a:off x="760076" y="0"/>
                <a:ext cx="2581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98" name="文本框 136"/>
              <p:cNvSpPr txBox="1"/>
              <p:nvPr/>
            </p:nvSpPr>
            <p:spPr>
              <a:xfrm>
                <a:off x="1140116" y="0"/>
                <a:ext cx="71492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304" name="组合 160"/>
            <p:cNvGrpSpPr/>
            <p:nvPr/>
          </p:nvGrpSpPr>
          <p:grpSpPr>
            <a:xfrm>
              <a:off x="3528870" y="2159174"/>
              <a:ext cx="1908564" cy="352355"/>
              <a:chOff x="0" y="0"/>
              <a:chExt cx="1908562" cy="352354"/>
            </a:xfrm>
          </p:grpSpPr>
          <p:sp>
            <p:nvSpPr>
              <p:cNvPr id="300" name="文本框 140"/>
              <p:cNvSpPr txBox="1"/>
              <p:nvPr/>
            </p:nvSpPr>
            <p:spPr>
              <a:xfrm>
                <a:off x="0" y="3929"/>
                <a:ext cx="666281" cy="3484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33</a:t>
                </a:r>
              </a:p>
            </p:txBody>
          </p:sp>
          <p:sp>
            <p:nvSpPr>
              <p:cNvPr id="301" name="文本框 142"/>
              <p:cNvSpPr txBox="1"/>
              <p:nvPr/>
            </p:nvSpPr>
            <p:spPr>
              <a:xfrm>
                <a:off x="385178" y="0"/>
                <a:ext cx="601775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302" name="文本框 144"/>
              <p:cNvSpPr txBox="1"/>
              <p:nvPr/>
            </p:nvSpPr>
            <p:spPr>
              <a:xfrm>
                <a:off x="770356" y="0"/>
                <a:ext cx="336858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51</a:t>
                </a:r>
              </a:p>
            </p:txBody>
          </p:sp>
          <p:sp>
            <p:nvSpPr>
              <p:cNvPr id="303" name="文本框 146"/>
              <p:cNvSpPr txBox="1"/>
              <p:nvPr/>
            </p:nvSpPr>
            <p:spPr>
              <a:xfrm>
                <a:off x="1155533" y="0"/>
                <a:ext cx="753030" cy="348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60</a:t>
                </a:r>
              </a:p>
            </p:txBody>
          </p:sp>
        </p:grpSp>
        <p:sp>
          <p:nvSpPr>
            <p:cNvPr id="305" name="文本框 166"/>
            <p:cNvSpPr txBox="1"/>
            <p:nvPr/>
          </p:nvSpPr>
          <p:spPr>
            <a:xfrm>
              <a:off x="384419" y="436012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High</a:t>
              </a:r>
            </a:p>
          </p:txBody>
        </p:sp>
        <p:sp>
          <p:nvSpPr>
            <p:cNvPr id="306" name="文本框 168"/>
            <p:cNvSpPr txBox="1"/>
            <p:nvPr/>
          </p:nvSpPr>
          <p:spPr>
            <a:xfrm>
              <a:off x="384419" y="2144205"/>
              <a:ext cx="57546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Low</a:t>
              </a:r>
            </a:p>
          </p:txBody>
        </p:sp>
        <p:sp>
          <p:nvSpPr>
            <p:cNvPr id="307" name="文本框 320"/>
            <p:cNvSpPr txBox="1"/>
            <p:nvPr/>
          </p:nvSpPr>
          <p:spPr>
            <a:xfrm>
              <a:off x="0" y="0"/>
              <a:ext cx="3027208" cy="348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LSM-tree Structure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1384</Words>
  <Application>Microsoft Office PowerPoint</Application>
  <PresentationFormat>宽屏</PresentationFormat>
  <Paragraphs>477</Paragraphs>
  <Slides>41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Times Roman</vt:lpstr>
      <vt:lpstr>微软雅黑</vt:lpstr>
      <vt:lpstr>Arial</vt:lpstr>
      <vt:lpstr>Calibri</vt:lpstr>
      <vt:lpstr>Consolas</vt:lpstr>
      <vt:lpstr>Gill Sans MT</vt:lpstr>
      <vt:lpstr>Helvetica</vt:lpstr>
      <vt:lpstr>Times New Roman</vt:lpstr>
      <vt:lpstr>Verdana</vt:lpstr>
      <vt:lpstr>Office 主题</vt:lpstr>
      <vt:lpstr>PinK: High-speed In-storage Key-value Store with Bounded Tails  </vt:lpstr>
      <vt:lpstr>Outline</vt:lpstr>
      <vt:lpstr>Outline</vt:lpstr>
      <vt:lpstr>Key-Value System</vt:lpstr>
      <vt:lpstr>Key-Value Storage Device</vt:lpstr>
      <vt:lpstr>KV-SSD</vt:lpstr>
      <vt:lpstr>Hash-based SSD Experiments</vt:lpstr>
      <vt:lpstr>Problem of Hash-based KV-SSD</vt:lpstr>
      <vt:lpstr>LSM-tree</vt:lpstr>
      <vt:lpstr>LSM-tree</vt:lpstr>
      <vt:lpstr>LSM-tree</vt:lpstr>
      <vt:lpstr>LSM-tree</vt:lpstr>
      <vt:lpstr>LSM-tree</vt:lpstr>
      <vt:lpstr>LSM-based SSD Experiments</vt:lpstr>
      <vt:lpstr>Problem of LSM-based KV-SSD</vt:lpstr>
      <vt:lpstr>Outline</vt:lpstr>
      <vt:lpstr>Design of PinK</vt:lpstr>
      <vt:lpstr>Overview</vt:lpstr>
      <vt:lpstr>Level Pinning</vt:lpstr>
      <vt:lpstr>Level Pinning</vt:lpstr>
      <vt:lpstr>Level Pinning</vt:lpstr>
      <vt:lpstr>Optimizing Search Path</vt:lpstr>
      <vt:lpstr>Optimizing Search Path</vt:lpstr>
      <vt:lpstr>Optimizing Search Path</vt:lpstr>
      <vt:lpstr>Optimizing Search Path</vt:lpstr>
      <vt:lpstr>Compaction Speed Up</vt:lpstr>
      <vt:lpstr>Optimizing GC</vt:lpstr>
      <vt:lpstr>Durability and Scalability Issues</vt:lpstr>
      <vt:lpstr>Design conclusion</vt:lpstr>
      <vt:lpstr>Outline</vt:lpstr>
      <vt:lpstr>Setup</vt:lpstr>
      <vt:lpstr>Testing Algorithms</vt:lpstr>
      <vt:lpstr>YCSB Throughput</vt:lpstr>
      <vt:lpstr>YCSB Read latency</vt:lpstr>
      <vt:lpstr>Level Pinning</vt:lpstr>
      <vt:lpstr>Search Path Optimization </vt:lpstr>
      <vt:lpstr>Level-pinning on Higher LSM-tree</vt:lpstr>
      <vt:lpstr>Outline</vt:lpstr>
      <vt:lpstr>Conclusion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PinK: High-speed In-storage Key-value Store with Bounded Tails  </dc:title>
  <dc:creator>chen</dc:creator>
  <cp:lastModifiedBy>chen qingyuan</cp:lastModifiedBy>
  <cp:revision>3</cp:revision>
  <dcterms:modified xsi:type="dcterms:W3CDTF">2020-11-11T04:21:37Z</dcterms:modified>
</cp:coreProperties>
</file>