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5" r:id="rId2"/>
    <p:sldId id="256" r:id="rId3"/>
    <p:sldId id="273" r:id="rId4"/>
    <p:sldId id="300" r:id="rId5"/>
    <p:sldId id="299" r:id="rId6"/>
    <p:sldId id="301" r:id="rId7"/>
    <p:sldId id="295" r:id="rId8"/>
    <p:sldId id="302" r:id="rId9"/>
    <p:sldId id="303" r:id="rId10"/>
    <p:sldId id="296" r:id="rId11"/>
    <p:sldId id="304" r:id="rId12"/>
    <p:sldId id="305" r:id="rId13"/>
    <p:sldId id="306" r:id="rId14"/>
    <p:sldId id="298" r:id="rId15"/>
    <p:sldId id="308" r:id="rId16"/>
    <p:sldId id="310" r:id="rId17"/>
    <p:sldId id="311" r:id="rId18"/>
    <p:sldId id="309" r:id="rId19"/>
    <p:sldId id="312" r:id="rId20"/>
    <p:sldId id="297" r:id="rId21"/>
    <p:sldId id="307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189"/>
    <a:srgbClr val="00CE89"/>
    <a:srgbClr val="3AB3BF"/>
    <a:srgbClr val="AEE05E"/>
    <a:srgbClr val="FFCE4B"/>
    <a:srgbClr val="F4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4660"/>
  </p:normalViewPr>
  <p:slideViewPr>
    <p:cSldViewPr snapToGrid="0">
      <p:cViewPr>
        <p:scale>
          <a:sx n="75" d="100"/>
          <a:sy n="75" d="100"/>
        </p:scale>
        <p:origin x="1170" y="-60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EFE16-030A-4CE1-A0FB-DAEA5CF76436}" type="datetimeFigureOut">
              <a:rPr lang="zh-CN" altLang="en-US" smtClean="0"/>
              <a:t>2018/4/26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550AE-D7F1-4F63-A7F6-9ED46735ED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80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550AE-D7F1-4F63-A7F6-9ED46735ED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96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550AE-D7F1-4F63-A7F6-9ED46735ED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56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2A94C-B33E-458B-9538-ED5D63A12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F8BF7ED-95B4-423A-97AE-8F0CF3788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77239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DF2773-5931-4B8D-92D0-7170E031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90628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F8567F-A2F8-47EA-95EC-02F501979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29667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1DE149-7A82-4CD1-A25C-5990BAE3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AEBA35-BE90-4938-B22A-9A5756FE0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05651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6216F7-9F87-41FF-80B6-08872FE4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C6554C-948C-4B5B-94F7-0E1D4EFD9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0F7D7F-6EDF-432C-BAC4-EE48A168A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E100D78-25A9-4762-B213-E7B640BD69AE}"/>
              </a:ext>
            </a:extLst>
          </p:cNvPr>
          <p:cNvCxnSpPr>
            <a:cxnSpLocks/>
          </p:cNvCxnSpPr>
          <p:nvPr userDrawn="1"/>
        </p:nvCxnSpPr>
        <p:spPr>
          <a:xfrm>
            <a:off x="628650" y="1690689"/>
            <a:ext cx="7886700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96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22D3307-C064-4F6D-9C3A-81ED7E4EB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75EA4E-CD68-4A51-92FE-A023D698D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97242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CD5C27-F6CF-4AF7-BF30-BA46A21E5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328" y="1041400"/>
            <a:ext cx="8431343" cy="2387600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tx1">
                    <a:alpha val="9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Memory Resource Management in VMware ESX Server</a:t>
            </a:r>
            <a:endParaRPr lang="zh-CN" altLang="en-US" dirty="0">
              <a:solidFill>
                <a:schemeClr val="tx1">
                  <a:alpha val="9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E89A61A-EA79-4541-9B9D-21FF817B1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17938"/>
            <a:ext cx="6858000" cy="1655762"/>
          </a:xfrm>
        </p:spPr>
        <p:txBody>
          <a:bodyPr/>
          <a:lstStyle/>
          <a:p>
            <a:r>
              <a:rPr lang="en-US" altLang="zh-CN" dirty="0" err="1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Junming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Liu</a:t>
            </a:r>
            <a:endParaRPr lang="zh-CN" altLang="en-US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262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4DF811-9447-4A12-AB3F-3E65BD868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41387"/>
            <a:ext cx="7886700" cy="497522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Background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Reclamation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tx1"/>
                </a:solidFill>
                <a:cs typeface="+mn-ea"/>
                <a:sym typeface="+mn-lt"/>
              </a:rPr>
              <a:t>Sharing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Allocation policies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Conclusions</a:t>
            </a:r>
            <a:endParaRPr lang="zh-CN" altLang="en-US" sz="3600" dirty="0">
              <a:solidFill>
                <a:schemeClr val="bg1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277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Sharing Memory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Motivation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multiple VMs running same OS, apps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collapse redundant copies of code, data, zeros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Content-based sharing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</a:t>
            </a:r>
            <a:r>
              <a:rPr lang="pt-BR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general-purpose, no guest OS changes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background activity saves memory over time</a:t>
            </a:r>
          </a:p>
        </p:txBody>
      </p:sp>
    </p:spTree>
    <p:extLst>
      <p:ext uri="{BB962C8B-B14F-4D97-AF65-F5344CB8AC3E}">
        <p14:creationId xmlns:p14="http://schemas.microsoft.com/office/powerpoint/2010/main" val="120335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304335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Page Sharing: Scan Candidate PPN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7CF586B-9263-4A29-B3F9-1FCBCA6851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463" y="2153899"/>
            <a:ext cx="7016750" cy="3875765"/>
          </a:xfrm>
        </p:spPr>
      </p:pic>
    </p:spTree>
    <p:extLst>
      <p:ext uri="{BB962C8B-B14F-4D97-AF65-F5344CB8AC3E}">
        <p14:creationId xmlns:p14="http://schemas.microsoft.com/office/powerpoint/2010/main" val="135204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304335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Page Sharing: Successful Match</a:t>
            </a: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8E190180-847D-42C4-9112-A20ECAFB34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8522"/>
            <a:ext cx="7886700" cy="4345544"/>
          </a:xfrm>
        </p:spPr>
      </p:pic>
    </p:spTree>
    <p:extLst>
      <p:ext uri="{BB962C8B-B14F-4D97-AF65-F5344CB8AC3E}">
        <p14:creationId xmlns:p14="http://schemas.microsoft.com/office/powerpoint/2010/main" val="36729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4DF811-9447-4A12-AB3F-3E65BD868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41387"/>
            <a:ext cx="7886700" cy="497522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Background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Reclamation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Sharing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tx1"/>
                </a:solidFill>
                <a:cs typeface="+mn-ea"/>
                <a:sym typeface="+mn-lt"/>
              </a:rPr>
              <a:t>Allocation policies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Conclusions</a:t>
            </a:r>
            <a:endParaRPr lang="zh-CN" altLang="en-US" sz="3600" dirty="0">
              <a:solidFill>
                <a:schemeClr val="bg1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3939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Allocation Parameters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dirty="0"/>
              <a:t>Min size</a:t>
            </a: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guaranteed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cs typeface="+mn-ea"/>
                <a:sym typeface="+mn-lt"/>
              </a:rPr>
              <a:t>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enforced by admission control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Max size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amount of “physical” memory seen by guest OS</a:t>
            </a:r>
            <a:endParaRPr lang="pt-BR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  <a:p>
            <a:pPr lvl="1">
              <a:lnSpc>
                <a:spcPct val="120000"/>
              </a:lnSpc>
            </a:pPr>
            <a:r>
              <a:rPr lang="en-US" altLang="zh-CN" dirty="0">
                <a:cs typeface="+mn-ea"/>
                <a:sym typeface="+mn-lt"/>
              </a:rPr>
              <a:t> allocation when memory is </a:t>
            </a:r>
            <a:r>
              <a:rPr lang="en-US" altLang="zh-CN" dirty="0"/>
              <a:t>sufficient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cs typeface="+mn-ea"/>
                <a:sym typeface="+mn-lt"/>
              </a:rPr>
              <a:t>Shares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cs typeface="+mn-ea"/>
                <a:sym typeface="+mn-lt"/>
              </a:rPr>
              <a:t>Specify relative importance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cs typeface="+mn-ea"/>
                <a:sym typeface="+mn-lt"/>
              </a:rPr>
              <a:t>Proportional-share fairness</a:t>
            </a:r>
          </a:p>
        </p:txBody>
      </p:sp>
    </p:spTree>
    <p:extLst>
      <p:ext uri="{BB962C8B-B14F-4D97-AF65-F5344CB8AC3E}">
        <p14:creationId xmlns:p14="http://schemas.microsoft.com/office/powerpoint/2010/main" val="3820825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Shares-Based Allocation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VM1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Shares:</a:t>
            </a: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1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              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VM2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Shares: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2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System memory: 6 page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11936C-2D38-4D1E-BABE-62CCCE066DD9}"/>
              </a:ext>
            </a:extLst>
          </p:cNvPr>
          <p:cNvSpPr/>
          <p:nvPr/>
        </p:nvSpPr>
        <p:spPr>
          <a:xfrm>
            <a:off x="1371647" y="3779724"/>
            <a:ext cx="534573" cy="624115"/>
          </a:xfrm>
          <a:prstGeom prst="rect">
            <a:avLst/>
          </a:prstGeom>
          <a:solidFill>
            <a:srgbClr val="00C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C026B2F9-CB84-4F88-911B-3D8CE8A14B89}"/>
              </a:ext>
            </a:extLst>
          </p:cNvPr>
          <p:cNvSpPr/>
          <p:nvPr/>
        </p:nvSpPr>
        <p:spPr>
          <a:xfrm>
            <a:off x="1638933" y="5066173"/>
            <a:ext cx="1059543" cy="624115"/>
          </a:xfrm>
          <a:prstGeom prst="roundRect">
            <a:avLst/>
          </a:prstGeom>
          <a:solidFill>
            <a:srgbClr val="00CE8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VM1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1C5A511-CA78-4ECC-B6EE-7922C14BD4B6}"/>
              </a:ext>
            </a:extLst>
          </p:cNvPr>
          <p:cNvSpPr/>
          <p:nvPr/>
        </p:nvSpPr>
        <p:spPr>
          <a:xfrm>
            <a:off x="2528121" y="3779276"/>
            <a:ext cx="534573" cy="624115"/>
          </a:xfrm>
          <a:prstGeom prst="rect">
            <a:avLst/>
          </a:prstGeom>
          <a:solidFill>
            <a:srgbClr val="00C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CE89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1F8F419-7E8F-465E-AAE9-934810457AFE}"/>
              </a:ext>
            </a:extLst>
          </p:cNvPr>
          <p:cNvSpPr/>
          <p:nvPr/>
        </p:nvSpPr>
        <p:spPr>
          <a:xfrm>
            <a:off x="3661676" y="3779723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49BD428-8B14-4300-BB1A-36D8FC35606C}"/>
              </a:ext>
            </a:extLst>
          </p:cNvPr>
          <p:cNvSpPr/>
          <p:nvPr/>
        </p:nvSpPr>
        <p:spPr>
          <a:xfrm>
            <a:off x="4859641" y="3779723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BC52870-FFD3-41D4-8B77-5DB73ACD3795}"/>
              </a:ext>
            </a:extLst>
          </p:cNvPr>
          <p:cNvSpPr/>
          <p:nvPr/>
        </p:nvSpPr>
        <p:spPr>
          <a:xfrm>
            <a:off x="6015291" y="3779722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9679619-E392-470E-8D7C-90958BF0FDCB}"/>
              </a:ext>
            </a:extLst>
          </p:cNvPr>
          <p:cNvSpPr/>
          <p:nvPr/>
        </p:nvSpPr>
        <p:spPr>
          <a:xfrm>
            <a:off x="7082192" y="3779722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3E48C83-79DF-44F5-BDE5-37A6984CD5E1}"/>
              </a:ext>
            </a:extLst>
          </p:cNvPr>
          <p:cNvCxnSpPr>
            <a:stCxn id="12" idx="0"/>
            <a:endCxn id="6" idx="2"/>
          </p:cNvCxnSpPr>
          <p:nvPr/>
        </p:nvCxnSpPr>
        <p:spPr>
          <a:xfrm flipH="1" flipV="1">
            <a:off x="1638934" y="4403839"/>
            <a:ext cx="529771" cy="6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7340DA22-8EBD-4545-813F-50CF2CD3EA35}"/>
              </a:ext>
            </a:extLst>
          </p:cNvPr>
          <p:cNvCxnSpPr>
            <a:stCxn id="12" idx="0"/>
            <a:endCxn id="14" idx="2"/>
          </p:cNvCxnSpPr>
          <p:nvPr/>
        </p:nvCxnSpPr>
        <p:spPr>
          <a:xfrm flipV="1">
            <a:off x="2168705" y="4403391"/>
            <a:ext cx="626703" cy="662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D432AEBF-12B9-4CE7-B5DE-9E0E83BD209E}"/>
              </a:ext>
            </a:extLst>
          </p:cNvPr>
          <p:cNvSpPr/>
          <p:nvPr/>
        </p:nvSpPr>
        <p:spPr>
          <a:xfrm>
            <a:off x="5223034" y="5136297"/>
            <a:ext cx="1059543" cy="624115"/>
          </a:xfrm>
          <a:prstGeom prst="roundRect">
            <a:avLst/>
          </a:prstGeom>
          <a:solidFill>
            <a:srgbClr val="E8618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VM2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2B7429B-A662-48D7-97C0-AB81694B30C7}"/>
              </a:ext>
            </a:extLst>
          </p:cNvPr>
          <p:cNvCxnSpPr>
            <a:cxnSpLocks/>
            <a:stCxn id="25" idx="0"/>
            <a:endCxn id="16" idx="2"/>
          </p:cNvCxnSpPr>
          <p:nvPr/>
        </p:nvCxnSpPr>
        <p:spPr>
          <a:xfrm flipH="1" flipV="1">
            <a:off x="5126928" y="4403838"/>
            <a:ext cx="625878" cy="73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8E5FF299-6FB6-4D25-9797-C9C92961B0FA}"/>
              </a:ext>
            </a:extLst>
          </p:cNvPr>
          <p:cNvCxnSpPr>
            <a:stCxn id="25" idx="0"/>
            <a:endCxn id="15" idx="2"/>
          </p:cNvCxnSpPr>
          <p:nvPr/>
        </p:nvCxnSpPr>
        <p:spPr>
          <a:xfrm flipH="1" flipV="1">
            <a:off x="3928963" y="4403838"/>
            <a:ext cx="1823843" cy="73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7051CA56-53BE-4811-87D2-423D001DBB02}"/>
              </a:ext>
            </a:extLst>
          </p:cNvPr>
          <p:cNvCxnSpPr>
            <a:stCxn id="25" idx="0"/>
            <a:endCxn id="17" idx="2"/>
          </p:cNvCxnSpPr>
          <p:nvPr/>
        </p:nvCxnSpPr>
        <p:spPr>
          <a:xfrm flipV="1">
            <a:off x="5752806" y="4403837"/>
            <a:ext cx="529772" cy="732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58188FE5-3052-4FD3-ACF4-15359205C41D}"/>
              </a:ext>
            </a:extLst>
          </p:cNvPr>
          <p:cNvCxnSpPr>
            <a:stCxn id="25" idx="0"/>
            <a:endCxn id="18" idx="2"/>
          </p:cNvCxnSpPr>
          <p:nvPr/>
        </p:nvCxnSpPr>
        <p:spPr>
          <a:xfrm flipV="1">
            <a:off x="5752806" y="4403837"/>
            <a:ext cx="1596673" cy="732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923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39E92C81-0D74-4B94-8F47-EFEB9D921572}"/>
              </a:ext>
            </a:extLst>
          </p:cNvPr>
          <p:cNvSpPr/>
          <p:nvPr/>
        </p:nvSpPr>
        <p:spPr>
          <a:xfrm>
            <a:off x="1436914" y="3062514"/>
            <a:ext cx="2471506" cy="3149600"/>
          </a:xfrm>
          <a:prstGeom prst="roundRect">
            <a:avLst/>
          </a:prstGeom>
          <a:ln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Shares-per-page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VM1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Shares:</a:t>
            </a: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1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              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VM2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Shares: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2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Reclaim memory  -&gt;  chose which VM?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11936C-2D38-4D1E-BABE-62CCCE066DD9}"/>
              </a:ext>
            </a:extLst>
          </p:cNvPr>
          <p:cNvSpPr/>
          <p:nvPr/>
        </p:nvSpPr>
        <p:spPr>
          <a:xfrm>
            <a:off x="1885677" y="3392936"/>
            <a:ext cx="534573" cy="624115"/>
          </a:xfrm>
          <a:prstGeom prst="rect">
            <a:avLst/>
          </a:prstGeom>
          <a:solidFill>
            <a:srgbClr val="00C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C026B2F9-CB84-4F88-911B-3D8CE8A14B89}"/>
              </a:ext>
            </a:extLst>
          </p:cNvPr>
          <p:cNvSpPr/>
          <p:nvPr/>
        </p:nvSpPr>
        <p:spPr>
          <a:xfrm>
            <a:off x="2152963" y="4679385"/>
            <a:ext cx="1059543" cy="624115"/>
          </a:xfrm>
          <a:prstGeom prst="roundRect">
            <a:avLst/>
          </a:prstGeom>
          <a:solidFill>
            <a:srgbClr val="00CE8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VM1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1C5A511-CA78-4ECC-B6EE-7922C14BD4B6}"/>
              </a:ext>
            </a:extLst>
          </p:cNvPr>
          <p:cNvSpPr/>
          <p:nvPr/>
        </p:nvSpPr>
        <p:spPr>
          <a:xfrm>
            <a:off x="3042151" y="3392488"/>
            <a:ext cx="534573" cy="624115"/>
          </a:xfrm>
          <a:prstGeom prst="rect">
            <a:avLst/>
          </a:prstGeom>
          <a:solidFill>
            <a:srgbClr val="00C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CE89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1F8F419-7E8F-465E-AAE9-934810457AFE}"/>
              </a:ext>
            </a:extLst>
          </p:cNvPr>
          <p:cNvSpPr/>
          <p:nvPr/>
        </p:nvSpPr>
        <p:spPr>
          <a:xfrm>
            <a:off x="4175706" y="3392935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49BD428-8B14-4300-BB1A-36D8FC35606C}"/>
              </a:ext>
            </a:extLst>
          </p:cNvPr>
          <p:cNvSpPr/>
          <p:nvPr/>
        </p:nvSpPr>
        <p:spPr>
          <a:xfrm>
            <a:off x="5373671" y="3392935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BC52870-FFD3-41D4-8B77-5DB73ACD3795}"/>
              </a:ext>
            </a:extLst>
          </p:cNvPr>
          <p:cNvSpPr/>
          <p:nvPr/>
        </p:nvSpPr>
        <p:spPr>
          <a:xfrm>
            <a:off x="6529321" y="3392934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3E48C83-79DF-44F5-BDE5-37A6984CD5E1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H="1" flipV="1">
            <a:off x="2152964" y="4017051"/>
            <a:ext cx="529771" cy="6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7340DA22-8EBD-4545-813F-50CF2CD3EA35}"/>
              </a:ext>
            </a:extLst>
          </p:cNvPr>
          <p:cNvCxnSpPr>
            <a:cxnSpLocks/>
            <a:stCxn id="12" idx="0"/>
            <a:endCxn id="14" idx="2"/>
          </p:cNvCxnSpPr>
          <p:nvPr/>
        </p:nvCxnSpPr>
        <p:spPr>
          <a:xfrm flipV="1">
            <a:off x="2682735" y="4016603"/>
            <a:ext cx="626703" cy="662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D432AEBF-12B9-4CE7-B5DE-9E0E83BD209E}"/>
              </a:ext>
            </a:extLst>
          </p:cNvPr>
          <p:cNvSpPr/>
          <p:nvPr/>
        </p:nvSpPr>
        <p:spPr>
          <a:xfrm>
            <a:off x="5111185" y="4679384"/>
            <a:ext cx="1059543" cy="624115"/>
          </a:xfrm>
          <a:prstGeom prst="roundRect">
            <a:avLst/>
          </a:prstGeom>
          <a:solidFill>
            <a:srgbClr val="E8618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VM2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2B7429B-A662-48D7-97C0-AB81694B30C7}"/>
              </a:ext>
            </a:extLst>
          </p:cNvPr>
          <p:cNvCxnSpPr>
            <a:cxnSpLocks/>
            <a:stCxn id="25" idx="0"/>
            <a:endCxn id="16" idx="2"/>
          </p:cNvCxnSpPr>
          <p:nvPr/>
        </p:nvCxnSpPr>
        <p:spPr>
          <a:xfrm flipV="1">
            <a:off x="5640957" y="4017050"/>
            <a:ext cx="1" cy="6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8E5FF299-6FB6-4D25-9797-C9C92961B0FA}"/>
              </a:ext>
            </a:extLst>
          </p:cNvPr>
          <p:cNvCxnSpPr>
            <a:cxnSpLocks/>
            <a:stCxn id="25" idx="0"/>
            <a:endCxn id="15" idx="2"/>
          </p:cNvCxnSpPr>
          <p:nvPr/>
        </p:nvCxnSpPr>
        <p:spPr>
          <a:xfrm flipH="1" flipV="1">
            <a:off x="4442993" y="4017050"/>
            <a:ext cx="1197964" cy="6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7051CA56-53BE-4811-87D2-423D001DBB02}"/>
              </a:ext>
            </a:extLst>
          </p:cNvPr>
          <p:cNvCxnSpPr>
            <a:cxnSpLocks/>
            <a:stCxn id="25" idx="0"/>
            <a:endCxn id="17" idx="2"/>
          </p:cNvCxnSpPr>
          <p:nvPr/>
        </p:nvCxnSpPr>
        <p:spPr>
          <a:xfrm flipV="1">
            <a:off x="5640957" y="4017049"/>
            <a:ext cx="1155651" cy="662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D777F8B2-7788-464B-9816-9CD72CEE6B03}"/>
              </a:ext>
            </a:extLst>
          </p:cNvPr>
          <p:cNvSpPr txBox="1"/>
          <p:nvPr/>
        </p:nvSpPr>
        <p:spPr>
          <a:xfrm>
            <a:off x="2402508" y="5541733"/>
            <a:ext cx="2307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1/2</a:t>
            </a:r>
            <a:endParaRPr lang="zh-CN" altLang="en-US" sz="28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B5BAA6CA-D855-4D33-B9A2-6AD54F7E1FDF}"/>
              </a:ext>
            </a:extLst>
          </p:cNvPr>
          <p:cNvSpPr txBox="1"/>
          <p:nvPr/>
        </p:nvSpPr>
        <p:spPr>
          <a:xfrm>
            <a:off x="5375435" y="5541733"/>
            <a:ext cx="2307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2/3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073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Reclaiming Idle Memory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833" y="1487489"/>
            <a:ext cx="7016333" cy="480218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dirty="0"/>
              <a:t>Tax on idle memory</a:t>
            </a: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charge more for idle page than active page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cs typeface="+mn-ea"/>
                <a:sym typeface="+mn-lt"/>
              </a:rPr>
              <a:t> i</a:t>
            </a:r>
            <a:r>
              <a:rPr lang="en-US" altLang="zh-CN" dirty="0"/>
              <a:t>dle-adjusted shares-per-page ratio</a:t>
            </a: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dirty="0"/>
              <a:t>Tax rate</a:t>
            </a: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  <a:p>
            <a:pPr lvl="1">
              <a:lnSpc>
                <a:spcPct val="120000"/>
              </a:lnSpc>
            </a:pPr>
            <a:r>
              <a:rPr lang="en-US" altLang="zh-CN" dirty="0"/>
              <a:t> explicit administrative parameter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 High default rate(75%)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 reclaim most idle memory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 some buffer against rapid working-set increases</a:t>
            </a:r>
          </a:p>
        </p:txBody>
      </p:sp>
    </p:spTree>
    <p:extLst>
      <p:ext uri="{BB962C8B-B14F-4D97-AF65-F5344CB8AC3E}">
        <p14:creationId xmlns:p14="http://schemas.microsoft.com/office/powerpoint/2010/main" val="3316453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268607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cs typeface="+mn-ea"/>
                <a:sym typeface="+mn-lt"/>
              </a:rPr>
              <a:t>I</a:t>
            </a:r>
            <a:r>
              <a:rPr lang="en-US" altLang="zh-CN" dirty="0">
                <a:solidFill>
                  <a:srgbClr val="00B0F0">
                    <a:alpha val="90000"/>
                  </a:srgbClr>
                </a:solidFill>
                <a:cs typeface="+mn-ea"/>
              </a:rPr>
              <a:t>dle-adjusted shares-per-page ratio</a:t>
            </a:r>
            <a:endParaRPr lang="zh-CN" altLang="en-US" dirty="0">
              <a:solidFill>
                <a:srgbClr val="00B0F0">
                  <a:alpha val="9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VM1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Shares:</a:t>
            </a: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1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              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VM2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Shares: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2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Tax rate: 75%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Reclaim memory  -&gt;  chose which VM?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11936C-2D38-4D1E-BABE-62CCCE066DD9}"/>
              </a:ext>
            </a:extLst>
          </p:cNvPr>
          <p:cNvSpPr/>
          <p:nvPr/>
        </p:nvSpPr>
        <p:spPr>
          <a:xfrm>
            <a:off x="1401403" y="3820857"/>
            <a:ext cx="534573" cy="624115"/>
          </a:xfrm>
          <a:prstGeom prst="rect">
            <a:avLst/>
          </a:prstGeom>
          <a:solidFill>
            <a:srgbClr val="00CE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C026B2F9-CB84-4F88-911B-3D8CE8A14B89}"/>
              </a:ext>
            </a:extLst>
          </p:cNvPr>
          <p:cNvSpPr/>
          <p:nvPr/>
        </p:nvSpPr>
        <p:spPr>
          <a:xfrm>
            <a:off x="1668689" y="5107306"/>
            <a:ext cx="1059543" cy="624115"/>
          </a:xfrm>
          <a:prstGeom prst="roundRect">
            <a:avLst/>
          </a:prstGeom>
          <a:solidFill>
            <a:srgbClr val="00CE8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VM1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1C5A511-CA78-4ECC-B6EE-7922C14BD4B6}"/>
              </a:ext>
            </a:extLst>
          </p:cNvPr>
          <p:cNvSpPr/>
          <p:nvPr/>
        </p:nvSpPr>
        <p:spPr>
          <a:xfrm>
            <a:off x="2557877" y="3820409"/>
            <a:ext cx="534573" cy="624115"/>
          </a:xfrm>
          <a:prstGeom prst="rect">
            <a:avLst/>
          </a:prstGeom>
          <a:solidFill>
            <a:schemeClr val="bg1"/>
          </a:solidFill>
          <a:ln>
            <a:solidFill>
              <a:srgbClr val="00CE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CE89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1F8F419-7E8F-465E-AAE9-934810457AFE}"/>
              </a:ext>
            </a:extLst>
          </p:cNvPr>
          <p:cNvSpPr/>
          <p:nvPr/>
        </p:nvSpPr>
        <p:spPr>
          <a:xfrm>
            <a:off x="4150841" y="3858956"/>
            <a:ext cx="534573" cy="624115"/>
          </a:xfrm>
          <a:prstGeom prst="rect">
            <a:avLst/>
          </a:prstGeom>
          <a:solidFill>
            <a:srgbClr val="E86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CE89"/>
              </a:solidFill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C3E48C83-79DF-44F5-BDE5-37A6984CD5E1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H="1" flipV="1">
            <a:off x="1668690" y="4444972"/>
            <a:ext cx="529771" cy="6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7340DA22-8EBD-4545-813F-50CF2CD3EA35}"/>
              </a:ext>
            </a:extLst>
          </p:cNvPr>
          <p:cNvCxnSpPr>
            <a:cxnSpLocks/>
            <a:stCxn id="12" idx="0"/>
            <a:endCxn id="14" idx="2"/>
          </p:cNvCxnSpPr>
          <p:nvPr/>
        </p:nvCxnSpPr>
        <p:spPr>
          <a:xfrm flipV="1">
            <a:off x="2198461" y="4444524"/>
            <a:ext cx="626703" cy="662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D432AEBF-12B9-4CE7-B5DE-9E0E83BD209E}"/>
              </a:ext>
            </a:extLst>
          </p:cNvPr>
          <p:cNvSpPr/>
          <p:nvPr/>
        </p:nvSpPr>
        <p:spPr>
          <a:xfrm>
            <a:off x="5583905" y="5145406"/>
            <a:ext cx="1059543" cy="624115"/>
          </a:xfrm>
          <a:prstGeom prst="roundRect">
            <a:avLst/>
          </a:prstGeom>
          <a:solidFill>
            <a:srgbClr val="E86189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VM2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2B7429B-A662-48D7-97C0-AB81694B30C7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5670062" y="4483072"/>
            <a:ext cx="443615" cy="662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8E5FF299-6FB6-4D25-9797-C9C92961B0FA}"/>
              </a:ext>
            </a:extLst>
          </p:cNvPr>
          <p:cNvCxnSpPr>
            <a:cxnSpLocks/>
            <a:stCxn id="25" idx="0"/>
            <a:endCxn id="15" idx="2"/>
          </p:cNvCxnSpPr>
          <p:nvPr/>
        </p:nvCxnSpPr>
        <p:spPr>
          <a:xfrm flipH="1" flipV="1">
            <a:off x="4418128" y="4483071"/>
            <a:ext cx="1695549" cy="662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7051CA56-53BE-4811-87D2-423D001DBB02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6113677" y="4483071"/>
            <a:ext cx="712035" cy="662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D777F8B2-7788-464B-9816-9CD72CEE6B03}"/>
              </a:ext>
            </a:extLst>
          </p:cNvPr>
          <p:cNvSpPr txBox="1"/>
          <p:nvPr/>
        </p:nvSpPr>
        <p:spPr>
          <a:xfrm>
            <a:off x="1918234" y="5969654"/>
            <a:ext cx="2307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1/5</a:t>
            </a:r>
            <a:endParaRPr lang="zh-CN" altLang="en-US" sz="28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B5BAA6CA-D855-4D33-B9A2-6AD54F7E1FDF}"/>
              </a:ext>
            </a:extLst>
          </p:cNvPr>
          <p:cNvSpPr txBox="1"/>
          <p:nvPr/>
        </p:nvSpPr>
        <p:spPr>
          <a:xfrm>
            <a:off x="5671826" y="6007754"/>
            <a:ext cx="2307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2/13</a:t>
            </a:r>
            <a:endParaRPr lang="zh-CN" altLang="en-US" sz="2800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CDE53088-E604-4282-ACFE-53718007FBB6}"/>
              </a:ext>
            </a:extLst>
          </p:cNvPr>
          <p:cNvCxnSpPr>
            <a:cxnSpLocks/>
            <a:stCxn id="25" idx="0"/>
          </p:cNvCxnSpPr>
          <p:nvPr/>
        </p:nvCxnSpPr>
        <p:spPr>
          <a:xfrm flipV="1">
            <a:off x="6113677" y="4482625"/>
            <a:ext cx="1645568" cy="662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62E0A256-B217-47A5-8355-093607AFCCE2}"/>
              </a:ext>
            </a:extLst>
          </p:cNvPr>
          <p:cNvSpPr/>
          <p:nvPr/>
        </p:nvSpPr>
        <p:spPr>
          <a:xfrm>
            <a:off x="5328469" y="3848810"/>
            <a:ext cx="534573" cy="624115"/>
          </a:xfrm>
          <a:prstGeom prst="rect">
            <a:avLst/>
          </a:prstGeom>
          <a:solidFill>
            <a:schemeClr val="bg1"/>
          </a:solidFill>
          <a:ln>
            <a:solidFill>
              <a:srgbClr val="E861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CE89"/>
              </a:solidFill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09199BAF-E236-4017-B797-9164E50D64D0}"/>
              </a:ext>
            </a:extLst>
          </p:cNvPr>
          <p:cNvSpPr/>
          <p:nvPr/>
        </p:nvSpPr>
        <p:spPr>
          <a:xfrm>
            <a:off x="6464070" y="3848810"/>
            <a:ext cx="534573" cy="624115"/>
          </a:xfrm>
          <a:prstGeom prst="rect">
            <a:avLst/>
          </a:prstGeom>
          <a:solidFill>
            <a:schemeClr val="bg1"/>
          </a:solidFill>
          <a:ln>
            <a:solidFill>
              <a:srgbClr val="E861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CE89"/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F7D4C9BD-4A0B-4438-BE77-F4F2D4EE0899}"/>
              </a:ext>
            </a:extLst>
          </p:cNvPr>
          <p:cNvSpPr/>
          <p:nvPr/>
        </p:nvSpPr>
        <p:spPr>
          <a:xfrm>
            <a:off x="7439630" y="3848809"/>
            <a:ext cx="534573" cy="624115"/>
          </a:xfrm>
          <a:prstGeom prst="rect">
            <a:avLst/>
          </a:prstGeom>
          <a:solidFill>
            <a:schemeClr val="bg1"/>
          </a:solidFill>
          <a:ln>
            <a:solidFill>
              <a:srgbClr val="E8618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CE89"/>
              </a:solidFill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FE4203B7-ED5E-469C-B980-8C2D95C8E943}"/>
              </a:ext>
            </a:extLst>
          </p:cNvPr>
          <p:cNvSpPr/>
          <p:nvPr/>
        </p:nvSpPr>
        <p:spPr>
          <a:xfrm>
            <a:off x="3984570" y="3552121"/>
            <a:ext cx="4594918" cy="2978853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459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4DF811-9447-4A12-AB3F-3E65BD868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41387"/>
            <a:ext cx="7886700" cy="497522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Background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Reclamation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Sharing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Allocation policies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Conclusions</a:t>
            </a:r>
            <a:endParaRPr lang="zh-CN" altLang="en-US" sz="3600" dirty="0">
              <a:solidFill>
                <a:schemeClr val="bg1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5209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4DF811-9447-4A12-AB3F-3E65BD868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41387"/>
            <a:ext cx="7886700" cy="497522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Background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Reclamation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Sharing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Allocation policies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tx1"/>
                </a:solidFill>
                <a:cs typeface="+mn-ea"/>
                <a:sym typeface="+mn-lt"/>
              </a:rPr>
              <a:t>Conclusions</a:t>
            </a:r>
            <a:endParaRPr lang="zh-CN" altLang="en-US" sz="36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4580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Conclusions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308758" cy="48021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Memory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</a:rPr>
              <a:t>Shortage</a:t>
            </a:r>
            <a:endParaRPr lang="en-US" altLang="zh-CN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reclaim which VM’s memory?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proportional-sharing with idle memory tax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how reclaim VM’s memory?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ballooning or paging depend on </a:t>
            </a:r>
            <a:r>
              <a:rPr lang="en-US" altLang="zh-CN" dirty="0" err="1">
                <a:solidFill>
                  <a:srgbClr val="E86189">
                    <a:alpha val="90000"/>
                  </a:srgbClr>
                </a:solidFill>
                <a:cs typeface="+mn-ea"/>
              </a:rPr>
              <a:t>reclaimation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 state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Content-based sharing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</a:t>
            </a:r>
            <a:r>
              <a:rPr lang="pt-BR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deduplication</a:t>
            </a:r>
          </a:p>
        </p:txBody>
      </p:sp>
    </p:spTree>
    <p:extLst>
      <p:ext uri="{BB962C8B-B14F-4D97-AF65-F5344CB8AC3E}">
        <p14:creationId xmlns:p14="http://schemas.microsoft.com/office/powerpoint/2010/main" val="413018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Virtualization Architecture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41" name="内容占位符 40">
            <a:extLst>
              <a:ext uri="{FF2B5EF4-FFF2-40B4-BE49-F238E27FC236}">
                <a16:creationId xmlns:a16="http://schemas.microsoft.com/office/drawing/2014/main" id="{5A96DAA4-40E3-4A60-93F9-018902019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83" y="2181069"/>
            <a:ext cx="3480997" cy="3321736"/>
          </a:xfrm>
        </p:spPr>
      </p:pic>
      <p:pic>
        <p:nvPicPr>
          <p:cNvPr id="43" name="图片 42">
            <a:extLst>
              <a:ext uri="{FF2B5EF4-FFF2-40B4-BE49-F238E27FC236}">
                <a16:creationId xmlns:a16="http://schemas.microsoft.com/office/drawing/2014/main" id="{3EA41B82-8BDD-4772-AFCC-D73139E949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137" y="2443397"/>
            <a:ext cx="4704180" cy="2797080"/>
          </a:xfrm>
          <a:prstGeom prst="rect">
            <a:avLst/>
          </a:prstGeom>
        </p:spPr>
      </p:pic>
      <p:sp>
        <p:nvSpPr>
          <p:cNvPr id="44" name="文本框 43">
            <a:extLst>
              <a:ext uri="{FF2B5EF4-FFF2-40B4-BE49-F238E27FC236}">
                <a16:creationId xmlns:a16="http://schemas.microsoft.com/office/drawing/2014/main" id="{E19803EF-BB8D-4075-90F3-A8EE6ED59121}"/>
              </a:ext>
            </a:extLst>
          </p:cNvPr>
          <p:cNvSpPr txBox="1"/>
          <p:nvPr/>
        </p:nvSpPr>
        <p:spPr>
          <a:xfrm>
            <a:off x="805522" y="5793130"/>
            <a:ext cx="2563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Hosted Architecture</a:t>
            </a:r>
            <a:endParaRPr lang="zh-CN" altLang="en-US" sz="2000" b="1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630ED7AE-7D47-4315-AF08-5FAB8B801BD5}"/>
              </a:ext>
            </a:extLst>
          </p:cNvPr>
          <p:cNvSpPr txBox="1"/>
          <p:nvPr/>
        </p:nvSpPr>
        <p:spPr>
          <a:xfrm>
            <a:off x="5163567" y="5793130"/>
            <a:ext cx="2946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Bare Metal Architecture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7241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ESX Server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54C33BE4-7021-404C-90D4-CB9547D4F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878" y="1537544"/>
            <a:ext cx="5888244" cy="3423148"/>
          </a:xfr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60D0375-0532-4A0A-A52C-418C28BF3FCB}"/>
              </a:ext>
            </a:extLst>
          </p:cNvPr>
          <p:cNvSpPr txBox="1"/>
          <p:nvPr/>
        </p:nvSpPr>
        <p:spPr>
          <a:xfrm>
            <a:off x="134912" y="5042968"/>
            <a:ext cx="455701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Commercially-available product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Thin kernel designed to run VMs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CF59333-6A52-4EDF-B1E0-48093C57F8B7}"/>
              </a:ext>
            </a:extLst>
          </p:cNvPr>
          <p:cNvSpPr txBox="1"/>
          <p:nvPr/>
        </p:nvSpPr>
        <p:spPr>
          <a:xfrm>
            <a:off x="4886794" y="5042968"/>
            <a:ext cx="4796853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Multiplex hardware resources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High-performance I/O</a:t>
            </a:r>
          </a:p>
        </p:txBody>
      </p:sp>
    </p:spTree>
    <p:extLst>
      <p:ext uri="{BB962C8B-B14F-4D97-AF65-F5344CB8AC3E}">
        <p14:creationId xmlns:p14="http://schemas.microsoft.com/office/powerpoint/2010/main" val="3762011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Motivation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Server consolidation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Many physical servers underutilized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Consolidate multiple workloads per machine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Virtual machines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Illusion of dedicated physical machine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Encapsulate workload (OS + apps)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Resource management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Fairness, performance isolation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Efficient utilization</a:t>
            </a:r>
            <a:endParaRPr lang="zh-CN" altLang="en-US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7923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Memory Virtualization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04210"/>
            <a:ext cx="4752819" cy="43715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Traditional VMM approach: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extra level of indirection</a:t>
            </a:r>
          </a:p>
          <a:p>
            <a:pPr>
              <a:lnSpc>
                <a:spcPct val="10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virtual → “physical”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</a:t>
            </a:r>
            <a:r>
              <a:rPr lang="en-US" altLang="zh-CN" dirty="0">
                <a:solidFill>
                  <a:srgbClr val="00CE89">
                    <a:alpha val="90000"/>
                  </a:srgbClr>
                </a:solidFill>
                <a:cs typeface="+mn-ea"/>
                <a:sym typeface="+mn-lt"/>
              </a:rPr>
              <a:t>guest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maps VPN to PPN</a:t>
            </a:r>
          </a:p>
          <a:p>
            <a:pPr>
              <a:lnSpc>
                <a:spcPct val="10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“physical”→ machine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</a:t>
            </a:r>
            <a:r>
              <a:rPr lang="en-US" altLang="zh-CN" dirty="0" err="1">
                <a:solidFill>
                  <a:srgbClr val="3AB3BF">
                    <a:alpha val="90000"/>
                  </a:srgbClr>
                </a:solidFill>
                <a:cs typeface="+mn-ea"/>
                <a:sym typeface="+mn-lt"/>
              </a:rPr>
              <a:t>pmap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maps PPN to MPN</a:t>
            </a:r>
          </a:p>
          <a:p>
            <a:pPr>
              <a:lnSpc>
                <a:spcPct val="10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Ordinary memory refs: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   </a:t>
            </a:r>
            <a:r>
              <a:rPr lang="en-US" altLang="zh-CN" dirty="0">
                <a:solidFill>
                  <a:srgbClr val="E86189">
                    <a:alpha val="90000"/>
                  </a:srgbClr>
                </a:solidFill>
                <a:cs typeface="+mn-ea"/>
                <a:sym typeface="+mn-lt"/>
              </a:rPr>
              <a:t>hardware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maps VPN to MPN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BEF05828-02D2-48A0-B5E8-10A7B0A6415C}"/>
              </a:ext>
            </a:extLst>
          </p:cNvPr>
          <p:cNvSpPr txBox="1">
            <a:spLocks/>
          </p:cNvSpPr>
          <p:nvPr/>
        </p:nvSpPr>
        <p:spPr>
          <a:xfrm>
            <a:off x="4208301" y="2055815"/>
            <a:ext cx="4752819" cy="4802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altLang="zh-CN" sz="4000" dirty="0"/>
              <a:t>VPN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zh-CN" sz="4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zh-CN" sz="4000" dirty="0"/>
              <a:t>PPN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zh-CN" sz="40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zh-CN" sz="4000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MPN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altLang="zh-CN" sz="4000" dirty="0">
              <a:solidFill>
                <a:schemeClr val="tx1">
                  <a:alpha val="9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C79AFDD1-2979-499C-A036-E6943136017A}"/>
              </a:ext>
            </a:extLst>
          </p:cNvPr>
          <p:cNvCxnSpPr/>
          <p:nvPr/>
        </p:nvCxnSpPr>
        <p:spPr>
          <a:xfrm>
            <a:off x="6541244" y="2644527"/>
            <a:ext cx="0" cy="860303"/>
          </a:xfrm>
          <a:prstGeom prst="straightConnector1">
            <a:avLst/>
          </a:prstGeom>
          <a:ln w="38100">
            <a:solidFill>
              <a:srgbClr val="00CE8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5BABA7A4-2DAA-4696-BC53-A549F57A2329}"/>
              </a:ext>
            </a:extLst>
          </p:cNvPr>
          <p:cNvSpPr txBox="1"/>
          <p:nvPr/>
        </p:nvSpPr>
        <p:spPr>
          <a:xfrm>
            <a:off x="5381469" y="2843845"/>
            <a:ext cx="1008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00CE89"/>
                </a:solidFill>
              </a:rPr>
              <a:t>guest</a:t>
            </a:r>
            <a:endParaRPr lang="zh-CN" altLang="en-US" sz="2000" dirty="0">
              <a:solidFill>
                <a:srgbClr val="00CE89"/>
              </a:solidFill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8DB0E3D6-E696-4D5B-A5C7-A098B84C5BCB}"/>
              </a:ext>
            </a:extLst>
          </p:cNvPr>
          <p:cNvCxnSpPr/>
          <p:nvPr/>
        </p:nvCxnSpPr>
        <p:spPr>
          <a:xfrm>
            <a:off x="6541244" y="4019135"/>
            <a:ext cx="0" cy="860303"/>
          </a:xfrm>
          <a:prstGeom prst="straightConnector1">
            <a:avLst/>
          </a:prstGeom>
          <a:ln w="38100">
            <a:solidFill>
              <a:srgbClr val="3AB3B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C7DDED3A-644E-4581-9131-EFDBE045D89E}"/>
              </a:ext>
            </a:extLst>
          </p:cNvPr>
          <p:cNvSpPr txBox="1"/>
          <p:nvPr/>
        </p:nvSpPr>
        <p:spPr>
          <a:xfrm>
            <a:off x="5381469" y="4205302"/>
            <a:ext cx="1008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>
                <a:solidFill>
                  <a:srgbClr val="3AB3BF"/>
                </a:solidFill>
              </a:rPr>
              <a:t>pmap</a:t>
            </a:r>
            <a:endParaRPr lang="zh-CN" altLang="en-US" sz="2000" dirty="0">
              <a:solidFill>
                <a:srgbClr val="3AB3BF"/>
              </a:solidFill>
            </a:endParaRPr>
          </a:p>
        </p:txBody>
      </p:sp>
      <p:sp>
        <p:nvSpPr>
          <p:cNvPr id="49" name="弧形 48">
            <a:extLst>
              <a:ext uri="{FF2B5EF4-FFF2-40B4-BE49-F238E27FC236}">
                <a16:creationId xmlns:a16="http://schemas.microsoft.com/office/drawing/2014/main" id="{037348A3-B046-44EF-B3BF-75FBEF3956E6}"/>
              </a:ext>
            </a:extLst>
          </p:cNvPr>
          <p:cNvSpPr/>
          <p:nvPr/>
        </p:nvSpPr>
        <p:spPr>
          <a:xfrm>
            <a:off x="6317744" y="2418504"/>
            <a:ext cx="1336927" cy="2974340"/>
          </a:xfrm>
          <a:prstGeom prst="arc">
            <a:avLst>
              <a:gd name="adj1" fmla="val 16364788"/>
              <a:gd name="adj2" fmla="val 4967056"/>
            </a:avLst>
          </a:prstGeom>
          <a:ln w="38100">
            <a:solidFill>
              <a:srgbClr val="E8618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94889EE5-DF14-4253-AF27-B52AC18C707F}"/>
              </a:ext>
            </a:extLst>
          </p:cNvPr>
          <p:cNvSpPr txBox="1"/>
          <p:nvPr/>
        </p:nvSpPr>
        <p:spPr>
          <a:xfrm>
            <a:off x="7661384" y="3074677"/>
            <a:ext cx="1523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E86189"/>
                </a:solidFill>
              </a:rPr>
              <a:t>Hardware</a:t>
            </a:r>
          </a:p>
          <a:p>
            <a:r>
              <a:rPr lang="en-US" altLang="zh-CN" sz="2000" dirty="0">
                <a:solidFill>
                  <a:srgbClr val="E86189"/>
                </a:solidFill>
              </a:rPr>
              <a:t>page table </a:t>
            </a:r>
            <a:endParaRPr lang="zh-CN" altLang="en-US" sz="2000" dirty="0">
              <a:solidFill>
                <a:srgbClr val="E86189"/>
              </a:solidFill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54C629E8-E896-4F29-8400-C5FDC0BAD720}"/>
              </a:ext>
            </a:extLst>
          </p:cNvPr>
          <p:cNvSpPr txBox="1"/>
          <p:nvPr/>
        </p:nvSpPr>
        <p:spPr>
          <a:xfrm>
            <a:off x="7654671" y="3897526"/>
            <a:ext cx="1523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E86189"/>
                </a:solidFill>
              </a:rPr>
              <a:t>Hardware</a:t>
            </a:r>
          </a:p>
          <a:p>
            <a:r>
              <a:rPr lang="en-US" altLang="zh-CN" sz="2000" dirty="0">
                <a:solidFill>
                  <a:srgbClr val="E86189"/>
                </a:solidFill>
              </a:rPr>
              <a:t>TLB</a:t>
            </a:r>
            <a:endParaRPr lang="zh-CN" altLang="en-US" sz="2000" dirty="0">
              <a:solidFill>
                <a:srgbClr val="E86189"/>
              </a:solidFill>
            </a:endParaRPr>
          </a:p>
        </p:txBody>
      </p: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D513B2DF-11A2-4B47-B158-1ED88EFDF113}"/>
              </a:ext>
            </a:extLst>
          </p:cNvPr>
          <p:cNvCxnSpPr/>
          <p:nvPr/>
        </p:nvCxnSpPr>
        <p:spPr>
          <a:xfrm>
            <a:off x="825500" y="6153834"/>
            <a:ext cx="76898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4" name="文本框 53">
            <a:extLst>
              <a:ext uri="{FF2B5EF4-FFF2-40B4-BE49-F238E27FC236}">
                <a16:creationId xmlns:a16="http://schemas.microsoft.com/office/drawing/2014/main" id="{AAF6D099-9669-4B9A-BA81-3E80A8A40780}"/>
              </a:ext>
            </a:extLst>
          </p:cNvPr>
          <p:cNvSpPr txBox="1"/>
          <p:nvPr/>
        </p:nvSpPr>
        <p:spPr>
          <a:xfrm>
            <a:off x="1054100" y="6165712"/>
            <a:ext cx="781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</a:rPr>
              <a:t>Bhargava R, </a:t>
            </a:r>
            <a:r>
              <a:rPr lang="en-US" altLang="zh-CN" sz="1400" dirty="0" err="1">
                <a:solidFill>
                  <a:schemeClr val="bg2">
                    <a:lumMod val="50000"/>
                  </a:schemeClr>
                </a:solidFill>
              </a:rPr>
              <a:t>Serebrin</a:t>
            </a: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</a:rPr>
              <a:t> B, </a:t>
            </a:r>
            <a:r>
              <a:rPr lang="en-US" altLang="zh-CN" sz="1400" dirty="0" err="1">
                <a:solidFill>
                  <a:schemeClr val="bg2">
                    <a:lumMod val="50000"/>
                  </a:schemeClr>
                </a:solidFill>
              </a:rPr>
              <a:t>Spadini</a:t>
            </a:r>
            <a:r>
              <a:rPr lang="en-US" altLang="zh-CN" sz="1400" dirty="0">
                <a:solidFill>
                  <a:schemeClr val="bg2">
                    <a:lumMod val="50000"/>
                  </a:schemeClr>
                </a:solidFill>
              </a:rPr>
              <a:t> F, et al. Accelerating two-dimensional page walks for virtualized systems[C]//ACM SIGARCH Computer Architecture News. ACM, 2008, 36(1): 26-35.</a:t>
            </a:r>
            <a:endParaRPr lang="zh-CN" alt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07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4DF811-9447-4A12-AB3F-3E65BD868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941387"/>
            <a:ext cx="7886700" cy="497522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Background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tx1"/>
                </a:solidFill>
                <a:cs typeface="+mn-ea"/>
                <a:sym typeface="+mn-lt"/>
              </a:rPr>
              <a:t>Reclamation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Sharing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Allocation policies</a:t>
            </a:r>
          </a:p>
          <a:p>
            <a:pPr marL="571500" indent="-5715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36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Conclusions</a:t>
            </a:r>
            <a:endParaRPr lang="zh-CN" altLang="en-US" sz="3600" dirty="0">
              <a:solidFill>
                <a:schemeClr val="bg1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047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Paging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C315C7-497D-4B8F-A980-7619FAF43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384" y="1690689"/>
            <a:ext cx="7016333" cy="48021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Paging guest memory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reclaim guest memory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cs typeface="+mn-ea"/>
                <a:sym typeface="+mn-lt"/>
              </a:rPr>
              <a:t> </a:t>
            </a: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without coordinating with guest OS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 Paging guest hot-memory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guest may have free memory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 may not reclaim guest free memory, but reclaim guest hot-</a:t>
            </a:r>
            <a:r>
              <a:rPr lang="en-US" altLang="zh-CN" dirty="0" err="1">
                <a:solidFill>
                  <a:schemeClr val="tx1">
                    <a:alpha val="90000"/>
                  </a:schemeClr>
                </a:solidFill>
                <a:cs typeface="+mn-ea"/>
                <a:sym typeface="+mn-lt"/>
              </a:rPr>
              <a:t>memoy</a:t>
            </a:r>
            <a:endParaRPr lang="en-US" altLang="zh-CN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9528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9904-093B-458C-9CB2-25411A449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B0F0">
                    <a:alpha val="90000"/>
                  </a:srgbClr>
                </a:solidFill>
                <a:latin typeface="+mn-lt"/>
                <a:ea typeface="+mn-ea"/>
                <a:cs typeface="+mn-ea"/>
                <a:sym typeface="+mn-lt"/>
              </a:rPr>
              <a:t>Ballooning</a:t>
            </a:r>
            <a:endParaRPr lang="zh-CN" altLang="en-US" dirty="0">
              <a:solidFill>
                <a:srgbClr val="00B0F0">
                  <a:alpha val="9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87D6D618-3355-45C2-9065-D7A97D6FB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05" y="1853106"/>
            <a:ext cx="7630590" cy="4296375"/>
          </a:xfrm>
        </p:spPr>
      </p:pic>
    </p:spTree>
    <p:extLst>
      <p:ext uri="{BB962C8B-B14F-4D97-AF65-F5344CB8AC3E}">
        <p14:creationId xmlns:p14="http://schemas.microsoft.com/office/powerpoint/2010/main" val="3661320541"/>
      </p:ext>
    </p:extLst>
  </p:cSld>
  <p:clrMapOvr>
    <a:masterClrMapping/>
  </p:clrMapOvr>
</p:sld>
</file>

<file path=ppt/theme/theme1.xml><?xml version="1.0" encoding="utf-8"?>
<a:theme xmlns:a="http://schemas.openxmlformats.org/drawingml/2006/main" name="学术报告​​">
  <a:themeElements>
    <a:clrScheme name="自定义 2">
      <a:dk1>
        <a:sysClr val="windowText" lastClr="000000"/>
      </a:dk1>
      <a:lt1>
        <a:sysClr val="window" lastClr="FFFFFF"/>
      </a:lt1>
      <a:dk2>
        <a:srgbClr val="00B0F0"/>
      </a:dk2>
      <a:lt2>
        <a:srgbClr val="E7E6E6"/>
      </a:lt2>
      <a:accent1>
        <a:srgbClr val="00B0F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zultdvn2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473</Words>
  <Application>Microsoft Office PowerPoint</Application>
  <PresentationFormat>全屏显示(4:3)</PresentationFormat>
  <Paragraphs>132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等线</vt:lpstr>
      <vt:lpstr>Microsoft YaHei</vt:lpstr>
      <vt:lpstr>Arial</vt:lpstr>
      <vt:lpstr>Calibri</vt:lpstr>
      <vt:lpstr>Wingdings</vt:lpstr>
      <vt:lpstr>学术报告​​</vt:lpstr>
      <vt:lpstr>Memory Resource Management in VMware ESX Server</vt:lpstr>
      <vt:lpstr>PowerPoint 演示文稿</vt:lpstr>
      <vt:lpstr>Virtualization Architecture</vt:lpstr>
      <vt:lpstr>ESX Server</vt:lpstr>
      <vt:lpstr>Motivation</vt:lpstr>
      <vt:lpstr>Memory Virtualization</vt:lpstr>
      <vt:lpstr>PowerPoint 演示文稿</vt:lpstr>
      <vt:lpstr>Paging</vt:lpstr>
      <vt:lpstr>Ballooning</vt:lpstr>
      <vt:lpstr>PowerPoint 演示文稿</vt:lpstr>
      <vt:lpstr>Sharing Memory</vt:lpstr>
      <vt:lpstr>Page Sharing: Scan Candidate PPN</vt:lpstr>
      <vt:lpstr>Page Sharing: Successful Match</vt:lpstr>
      <vt:lpstr>PowerPoint 演示文稿</vt:lpstr>
      <vt:lpstr>Allocation Parameters</vt:lpstr>
      <vt:lpstr>Shares-Based Allocation</vt:lpstr>
      <vt:lpstr>Shares-per-page</vt:lpstr>
      <vt:lpstr>Reclaiming Idle Memory</vt:lpstr>
      <vt:lpstr>Idle-adjusted shares-per-page ratio</vt:lpstr>
      <vt:lpstr>PowerPoint 演示文稿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liujunming</dc:creator>
  <cp:lastModifiedBy>liujunming</cp:lastModifiedBy>
  <cp:revision>658</cp:revision>
  <dcterms:created xsi:type="dcterms:W3CDTF">2018-02-25T08:37:36Z</dcterms:created>
  <dcterms:modified xsi:type="dcterms:W3CDTF">2018-04-27T04:22:54Z</dcterms:modified>
</cp:coreProperties>
</file>