
<file path=[Content_Types].xml><?xml version="1.0" encoding="utf-8"?>
<Types xmlns="http://schemas.openxmlformats.org/package/2006/content-types">
  <Default Extension="GIF" ContentType="image/gi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1"/>
  </p:notesMasterIdLst>
  <p:handoutMasterIdLst>
    <p:handoutMasterId r:id="rId62"/>
  </p:handoutMasterIdLst>
  <p:sldIdLst>
    <p:sldId id="483" r:id="rId2"/>
    <p:sldId id="544" r:id="rId3"/>
    <p:sldId id="583" r:id="rId4"/>
    <p:sldId id="575" r:id="rId5"/>
    <p:sldId id="579" r:id="rId6"/>
    <p:sldId id="581" r:id="rId7"/>
    <p:sldId id="580" r:id="rId8"/>
    <p:sldId id="576" r:id="rId9"/>
    <p:sldId id="616" r:id="rId10"/>
    <p:sldId id="639" r:id="rId11"/>
    <p:sldId id="620" r:id="rId12"/>
    <p:sldId id="621" r:id="rId13"/>
    <p:sldId id="640" r:id="rId14"/>
    <p:sldId id="546" r:id="rId15"/>
    <p:sldId id="590" r:id="rId16"/>
    <p:sldId id="593" r:id="rId17"/>
    <p:sldId id="636" r:id="rId18"/>
    <p:sldId id="589" r:id="rId19"/>
    <p:sldId id="596" r:id="rId20"/>
    <p:sldId id="594" r:id="rId21"/>
    <p:sldId id="595" r:id="rId22"/>
    <p:sldId id="598" r:id="rId23"/>
    <p:sldId id="597" r:id="rId24"/>
    <p:sldId id="599" r:id="rId25"/>
    <p:sldId id="601" r:id="rId26"/>
    <p:sldId id="602" r:id="rId27"/>
    <p:sldId id="603" r:id="rId28"/>
    <p:sldId id="604" r:id="rId29"/>
    <p:sldId id="641" r:id="rId30"/>
    <p:sldId id="605" r:id="rId31"/>
    <p:sldId id="617" r:id="rId32"/>
    <p:sldId id="548" r:id="rId33"/>
    <p:sldId id="549" r:id="rId34"/>
    <p:sldId id="606" r:id="rId35"/>
    <p:sldId id="618" r:id="rId36"/>
    <p:sldId id="614" r:id="rId37"/>
    <p:sldId id="610" r:id="rId38"/>
    <p:sldId id="547" r:id="rId39"/>
    <p:sldId id="611" r:id="rId40"/>
    <p:sldId id="553" r:id="rId41"/>
    <p:sldId id="612" r:id="rId42"/>
    <p:sldId id="556" r:id="rId43"/>
    <p:sldId id="558" r:id="rId44"/>
    <p:sldId id="557" r:id="rId45"/>
    <p:sldId id="563" r:id="rId46"/>
    <p:sldId id="561" r:id="rId47"/>
    <p:sldId id="637" r:id="rId48"/>
    <p:sldId id="613" r:id="rId49"/>
    <p:sldId id="562" r:id="rId50"/>
    <p:sldId id="565" r:id="rId51"/>
    <p:sldId id="567" r:id="rId52"/>
    <p:sldId id="566" r:id="rId53"/>
    <p:sldId id="570" r:id="rId54"/>
    <p:sldId id="638" r:id="rId55"/>
    <p:sldId id="572" r:id="rId56"/>
    <p:sldId id="573" r:id="rId57"/>
    <p:sldId id="574" r:id="rId58"/>
    <p:sldId id="619" r:id="rId59"/>
    <p:sldId id="295" r:id="rId60"/>
  </p:sldIdLst>
  <p:sldSz cx="12192000" cy="6858000"/>
  <p:notesSz cx="6858000" cy="9144000"/>
  <p:defaultTextStyle>
    <a:lvl1pPr marL="0" lvl="0" algn="l" defTabSz="914400">
      <a:defRPr sz="1800" kern="1200">
        <a:solidFill>
          <a:schemeClr val="tx1"/>
        </a:solidFill>
        <a:latin typeface="Times New Roman" panose="02020603050405020304"/>
        <a:ea typeface="微软雅黑" panose="020B0503020204020204" charset="-122"/>
      </a:defRPr>
    </a:lvl1pPr>
    <a:lvl2pPr marL="457200" lvl="1" algn="l" defTabSz="914400">
      <a:defRPr sz="1800" kern="1200">
        <a:solidFill>
          <a:schemeClr val="tx1"/>
        </a:solidFill>
        <a:latin typeface="Times New Roman" panose="02020603050405020304"/>
        <a:ea typeface="微软雅黑" panose="020B0503020204020204" charset="-122"/>
      </a:defRPr>
    </a:lvl2pPr>
    <a:lvl3pPr marL="914400" lvl="2" algn="l" defTabSz="914400">
      <a:defRPr sz="1800" kern="1200">
        <a:solidFill>
          <a:schemeClr val="tx1"/>
        </a:solidFill>
        <a:latin typeface="Times New Roman" panose="02020603050405020304"/>
        <a:ea typeface="微软雅黑" panose="020B0503020204020204" charset="-122"/>
      </a:defRPr>
    </a:lvl3pPr>
    <a:lvl4pPr marL="1371600" lvl="3" algn="l" defTabSz="914400">
      <a:defRPr sz="1800" kern="1200">
        <a:solidFill>
          <a:schemeClr val="tx1"/>
        </a:solidFill>
        <a:latin typeface="Times New Roman" panose="02020603050405020304"/>
        <a:ea typeface="微软雅黑" panose="020B0503020204020204" charset="-122"/>
      </a:defRPr>
    </a:lvl4pPr>
    <a:lvl5pPr marL="1828800" lvl="4" algn="l" defTabSz="914400">
      <a:defRPr sz="1800" kern="1200">
        <a:solidFill>
          <a:schemeClr val="tx1"/>
        </a:solidFill>
        <a:latin typeface="Times New Roman" panose="02020603050405020304"/>
        <a:ea typeface="微软雅黑" panose="020B0503020204020204" charset="-122"/>
      </a:defRPr>
    </a:lvl5pPr>
    <a:lvl6pPr marL="2286000" lvl="5" algn="l" defTabSz="914400">
      <a:defRPr sz="1800" kern="1200">
        <a:solidFill>
          <a:schemeClr val="tx1"/>
        </a:solidFill>
        <a:latin typeface="Times New Roman" panose="02020603050405020304"/>
        <a:ea typeface="微软雅黑" panose="020B0503020204020204" charset="-122"/>
      </a:defRPr>
    </a:lvl6pPr>
    <a:lvl7pPr marL="2743200" lvl="6" algn="l" defTabSz="914400">
      <a:defRPr sz="1800" kern="1200">
        <a:solidFill>
          <a:schemeClr val="tx1"/>
        </a:solidFill>
        <a:latin typeface="Times New Roman" panose="02020603050405020304"/>
        <a:ea typeface="微软雅黑" panose="020B0503020204020204" charset="-122"/>
      </a:defRPr>
    </a:lvl7pPr>
    <a:lvl8pPr marL="3200400" lvl="7" algn="l" defTabSz="914400">
      <a:defRPr sz="1800" kern="1200">
        <a:solidFill>
          <a:schemeClr val="tx1"/>
        </a:solidFill>
        <a:latin typeface="Times New Roman" panose="02020603050405020304"/>
        <a:ea typeface="微软雅黑" panose="020B0503020204020204" charset="-122"/>
      </a:defRPr>
    </a:lvl8pPr>
    <a:lvl9pPr marL="3657600" lvl="8" algn="l" defTabSz="914400">
      <a:defRPr sz="1800" kern="1200">
        <a:solidFill>
          <a:schemeClr val="tx1"/>
        </a:solidFill>
        <a:latin typeface="Times New Roman" panose="02020603050405020304"/>
        <a:ea typeface="微软雅黑" panose="020B0503020204020204" charset="-122"/>
      </a:defRPr>
    </a:lvl9pPr>
  </p:defaultTextStyle>
  <p:extLst>
    <p:ext uri="{521415D9-36F7-43E2-AB2F-B90AF26B5E84}">
      <p14:sectionLst xmlns:p14="http://schemas.microsoft.com/office/powerpoint/2010/main">
        <p14:section name="默认节" id="{90DC4139-0BDF-48D6-BDE9-553A30A57BC2}">
          <p14:sldIdLst>
            <p14:sldId id="483"/>
            <p14:sldId id="544"/>
            <p14:sldId id="583"/>
            <p14:sldId id="575"/>
            <p14:sldId id="579"/>
            <p14:sldId id="581"/>
            <p14:sldId id="580"/>
            <p14:sldId id="576"/>
            <p14:sldId id="616"/>
            <p14:sldId id="639"/>
            <p14:sldId id="620"/>
            <p14:sldId id="621"/>
            <p14:sldId id="640"/>
            <p14:sldId id="546"/>
            <p14:sldId id="590"/>
            <p14:sldId id="593"/>
            <p14:sldId id="636"/>
            <p14:sldId id="589"/>
            <p14:sldId id="596"/>
            <p14:sldId id="594"/>
            <p14:sldId id="595"/>
            <p14:sldId id="598"/>
            <p14:sldId id="597"/>
            <p14:sldId id="599"/>
            <p14:sldId id="601"/>
            <p14:sldId id="602"/>
            <p14:sldId id="603"/>
            <p14:sldId id="604"/>
            <p14:sldId id="641"/>
            <p14:sldId id="605"/>
            <p14:sldId id="617"/>
            <p14:sldId id="548"/>
            <p14:sldId id="549"/>
            <p14:sldId id="606"/>
            <p14:sldId id="618"/>
            <p14:sldId id="614"/>
            <p14:sldId id="610"/>
            <p14:sldId id="547"/>
            <p14:sldId id="611"/>
            <p14:sldId id="553"/>
            <p14:sldId id="612"/>
            <p14:sldId id="556"/>
            <p14:sldId id="558"/>
            <p14:sldId id="557"/>
            <p14:sldId id="563"/>
            <p14:sldId id="561"/>
            <p14:sldId id="637"/>
            <p14:sldId id="613"/>
            <p14:sldId id="562"/>
            <p14:sldId id="565"/>
            <p14:sldId id="567"/>
            <p14:sldId id="566"/>
            <p14:sldId id="570"/>
            <p14:sldId id="638"/>
            <p14:sldId id="572"/>
            <p14:sldId id="573"/>
            <p14:sldId id="574"/>
            <p14:sldId id="619"/>
            <p14:sldId id="29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08" autoAdjust="0"/>
    <p:restoredTop sz="66981" autoAdjust="0"/>
  </p:normalViewPr>
  <p:slideViewPr>
    <p:cSldViewPr snapToGrid="0">
      <p:cViewPr varScale="1">
        <p:scale>
          <a:sx n="67" d="100"/>
          <a:sy n="67" d="100"/>
        </p:scale>
        <p:origin x="1716" y="40"/>
      </p:cViewPr>
      <p:guideLst/>
    </p:cSldViewPr>
  </p:slideViewPr>
  <p:outlineViewPr>
    <p:cViewPr>
      <p:scale>
        <a:sx n="33" d="100"/>
        <a:sy n="33" d="100"/>
      </p:scale>
      <p:origin x="0" y="-342"/>
    </p:cViewPr>
  </p:outlineViewPr>
  <p:notesTextViewPr>
    <p:cViewPr>
      <p:scale>
        <a:sx n="1" d="1"/>
        <a:sy n="1" d="1"/>
      </p:scale>
      <p:origin x="0" y="0"/>
    </p:cViewPr>
  </p:notesTextViewPr>
  <p:notesViewPr>
    <p:cSldViewPr snapToGrid="0">
      <p:cViewPr varScale="1">
        <p:scale>
          <a:sx n="66" d="100"/>
          <a:sy n="66" d="100"/>
        </p:scale>
        <p:origin x="2280" y="67"/>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D96B6FC-1ADF-40E8-87EA-DE4FCC79564F}" type="datetime1">
              <a:rPr lang="zh-CN" altLang="en-US" smtClean="0"/>
              <a:t>2021/5/19</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1203514-FDC0-44D6-B946-07E371C3198C}" type="slidenum">
              <a:rPr lang="zh-CN" altLang="en-US" smtClean="0"/>
              <a:t>‹#›</a:t>
            </a:fld>
            <a:endParaRPr lang="zh-CN" altLang="en-US"/>
          </a:p>
        </p:txBody>
      </p:sp>
    </p:spTree>
    <p:extLst>
      <p:ext uri="{BB962C8B-B14F-4D97-AF65-F5344CB8AC3E}">
        <p14:creationId xmlns:p14="http://schemas.microsoft.com/office/powerpoint/2010/main" val="2227533752"/>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53E9FB-0222-4EAB-8AC5-1D9A22F1D9D7}" type="datetime1">
              <a:rPr lang="zh-CN" altLang="en-US" smtClean="0"/>
              <a:t>2021/5/19</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kumimoji="1" lang="zh-CN" altLang="en-US"/>
              <a:t>编辑母版文本样式
第二级
第三级
第四级
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28674F-E567-AA4B-8C16-788D7CE21C4F}" type="slidenum">
              <a:rPr/>
              <a:t>‹#›</a:t>
            </a:fld>
            <a:endParaRPr kumimoji="1" lang="zh-CN" altLang="en-US"/>
          </a:p>
        </p:txBody>
      </p:sp>
    </p:spTree>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这篇文章主要介绍</a:t>
            </a:r>
            <a:r>
              <a:rPr lang="en-US" altLang="zh-CN" dirty="0"/>
              <a:t>10</a:t>
            </a:r>
            <a:r>
              <a:rPr lang="zh-CN" altLang="en-US" dirty="0"/>
              <a:t>个强一致性多副本协议在现代硬件上的应用评估。作者通过他实现的奥德赛框架让这些协议能够在新型硬件上运行起来。</a:t>
            </a:r>
            <a:endParaRPr lang="en-US" altLang="zh-CN" dirty="0"/>
          </a:p>
        </p:txBody>
      </p:sp>
      <p:sp>
        <p:nvSpPr>
          <p:cNvPr id="4" name="灯片编号占位符 3"/>
          <p:cNvSpPr>
            <a:spLocks noGrp="1"/>
          </p:cNvSpPr>
          <p:nvPr>
            <p:ph type="sldNum" sz="quarter" idx="10"/>
          </p:nvPr>
        </p:nvSpPr>
        <p:spPr/>
        <p:txBody>
          <a:bodyPr/>
          <a:lstStyle/>
          <a:p>
            <a:fld id="{00F0FDD1-5445-47D8-99AF-E17C10F84B5D}" type="slidenum">
              <a:rPr lang="zh-CN" altLang="en-US" smtClean="0"/>
              <a:t>1</a:t>
            </a:fld>
            <a:endParaRPr lang="zh-CN" altLang="en-US"/>
          </a:p>
        </p:txBody>
      </p:sp>
    </p:spTree>
    <p:extLst>
      <p:ext uri="{BB962C8B-B14F-4D97-AF65-F5344CB8AC3E}">
        <p14:creationId xmlns:p14="http://schemas.microsoft.com/office/powerpoint/2010/main" val="12785419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线性一致性则能够比较所有</a:t>
            </a:r>
            <a:r>
              <a:rPr lang="en-US" altLang="zh-CN" dirty="0"/>
              <a:t>request</a:t>
            </a:r>
            <a:r>
              <a:rPr lang="zh-CN" altLang="en-US" dirty="0"/>
              <a:t>的顺序，可以看见每个</a:t>
            </a:r>
            <a:r>
              <a:rPr lang="en-US" altLang="zh-CN" dirty="0"/>
              <a:t>request</a:t>
            </a:r>
            <a:r>
              <a:rPr lang="zh-CN" altLang="en-US" dirty="0"/>
              <a:t>有从发起到结束有一段时间，而其中的红线，就是线性一致性认为的这个</a:t>
            </a:r>
            <a:r>
              <a:rPr lang="en-US" altLang="zh-CN" dirty="0"/>
              <a:t>request</a:t>
            </a:r>
            <a:r>
              <a:rPr lang="zh-CN" altLang="en-US" dirty="0"/>
              <a:t>生效时刻，通过这个生效时刻的前后顺序进行排序。从而使得</a:t>
            </a:r>
            <a:r>
              <a:rPr lang="en-US" altLang="zh-CN" dirty="0"/>
              <a:t>Session2</a:t>
            </a:r>
            <a:r>
              <a:rPr lang="zh-CN" altLang="en-US" dirty="0"/>
              <a:t>中</a:t>
            </a:r>
            <a:r>
              <a:rPr lang="en-US" altLang="zh-CN" dirty="0"/>
              <a:t>Read x</a:t>
            </a:r>
            <a:r>
              <a:rPr lang="zh-CN" altLang="en-US" dirty="0"/>
              <a:t>时得到正确的值。</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460575DD-6CAD-47E9-9C0E-1480971E7812}"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10</a:t>
            </a:fld>
            <a:endParaRPr kumimoji="1" lang="zh-CN" altLang="en-US"/>
          </a:p>
        </p:txBody>
      </p:sp>
    </p:spTree>
    <p:extLst>
      <p:ext uri="{BB962C8B-B14F-4D97-AF65-F5344CB8AC3E}">
        <p14:creationId xmlns:p14="http://schemas.microsoft.com/office/powerpoint/2010/main" val="35814086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a:t>
            </a:r>
            <a:r>
              <a:rPr lang="zh-CN" altLang="en-US" dirty="0"/>
              <a:t>接下来我们介绍新旧硬件的比较，这也是这篇</a:t>
            </a:r>
            <a:r>
              <a:rPr lang="en-US" altLang="zh-CN" dirty="0"/>
              <a:t>Paper</a:t>
            </a:r>
            <a:r>
              <a:rPr lang="zh-CN" altLang="en-US" dirty="0"/>
              <a:t>的出发点。因为新型硬件不同于旧硬件，因此需要在新型硬件上重新测评以前传统的协议。</a:t>
            </a:r>
            <a:endParaRPr lang="en-US" altLang="zh-CN" dirty="0"/>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AC0404E8-E994-45C2-8F4B-5B999DBF9B6E}"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11</a:t>
            </a:fld>
            <a:endParaRPr kumimoji="1" lang="zh-CN" altLang="en-US"/>
          </a:p>
        </p:txBody>
      </p:sp>
    </p:spTree>
    <p:extLst>
      <p:ext uri="{BB962C8B-B14F-4D97-AF65-F5344CB8AC3E}">
        <p14:creationId xmlns:p14="http://schemas.microsoft.com/office/powerpoint/2010/main" val="3538873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过去</a:t>
            </a:r>
            <a:r>
              <a:rPr lang="en-US" altLang="zh-CN" dirty="0"/>
              <a:t>10</a:t>
            </a:r>
            <a:r>
              <a:rPr lang="zh-CN" altLang="en-US" dirty="0"/>
              <a:t>到</a:t>
            </a:r>
            <a:r>
              <a:rPr lang="en-US" altLang="zh-CN" dirty="0"/>
              <a:t>15</a:t>
            </a:r>
            <a:r>
              <a:rPr lang="zh-CN" altLang="en-US" dirty="0"/>
              <a:t>年里，服务器级硬件的格局已发生了巨大变化。曾经的服务器一个芯片</a:t>
            </a:r>
            <a:r>
              <a:rPr lang="en-US" altLang="zh-CN" dirty="0"/>
              <a:t>2</a:t>
            </a:r>
            <a:r>
              <a:rPr lang="zh-CN" altLang="en-US" dirty="0"/>
              <a:t>到</a:t>
            </a:r>
            <a:r>
              <a:rPr lang="en-US" altLang="zh-CN" dirty="0"/>
              <a:t>4</a:t>
            </a:r>
            <a:r>
              <a:rPr lang="zh-CN" altLang="en-US" dirty="0"/>
              <a:t>个核，一般以单线程运行为主，现在的服务器每个芯片多达数十个核，以多线程运行为主。曾经是以内核为基础的</a:t>
            </a:r>
            <a:r>
              <a:rPr lang="en-US" altLang="zh-CN" dirty="0"/>
              <a:t>1Gbps</a:t>
            </a:r>
            <a:r>
              <a:rPr lang="zh-CN" altLang="en-US" dirty="0"/>
              <a:t>的网络，而现在是带宽数十或数百的用户级网络。主存也被扩展到上百</a:t>
            </a:r>
            <a:r>
              <a:rPr lang="en-US" altLang="zh-CN" dirty="0"/>
              <a:t>GB</a:t>
            </a:r>
            <a:r>
              <a:rPr lang="zh-CN" altLang="en-US" dirty="0"/>
              <a:t>存储和数十</a:t>
            </a:r>
            <a:r>
              <a:rPr lang="en-US" altLang="zh-CN" dirty="0"/>
              <a:t>Gbps</a:t>
            </a:r>
            <a:r>
              <a:rPr lang="zh-CN" altLang="en-US" dirty="0"/>
              <a:t>的带宽。</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D86BEDB2-F3B7-4BF2-BB51-727DF56E0244}"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12</a:t>
            </a:fld>
            <a:endParaRPr kumimoji="1" lang="zh-CN" altLang="en-US"/>
          </a:p>
        </p:txBody>
      </p:sp>
    </p:spTree>
    <p:extLst>
      <p:ext uri="{BB962C8B-B14F-4D97-AF65-F5344CB8AC3E}">
        <p14:creationId xmlns:p14="http://schemas.microsoft.com/office/powerpoint/2010/main" val="26325016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这样的变化挑战了传统协议设计的智慧。因为曾经旧硬件大多采取单线程串行运行，并且对</a:t>
            </a:r>
            <a:r>
              <a:rPr lang="en-US" altLang="zh-CN" dirty="0"/>
              <a:t>request</a:t>
            </a:r>
            <a:r>
              <a:rPr lang="zh-CN" altLang="en-US" dirty="0"/>
              <a:t>的</a:t>
            </a:r>
            <a:r>
              <a:rPr lang="en-US" altLang="zh-CN" dirty="0"/>
              <a:t>message</a:t>
            </a:r>
            <a:r>
              <a:rPr lang="zh-CN" altLang="en-US" dirty="0"/>
              <a:t>的处理和随机访存的代价是毫秒级别的，因此会牺牲线程可扩展性和负载均衡来优化这些问题。而现在，发</a:t>
            </a:r>
            <a:r>
              <a:rPr lang="en-US" altLang="zh-CN" dirty="0"/>
              <a:t>message</a:t>
            </a:r>
            <a:r>
              <a:rPr lang="zh-CN" altLang="en-US" dirty="0"/>
              <a:t>是微秒级操作，而随机访存仅是纳秒级操作。现在，新型硬件更需要的可扩展性良好和负载均衡的协议通过增大吞吐量来提高性能。</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3A53E9FB-0222-4EAB-8AC5-1D9A22F1D9D7}"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13</a:t>
            </a:fld>
            <a:endParaRPr kumimoji="1" lang="zh-CN" altLang="en-US"/>
          </a:p>
        </p:txBody>
      </p:sp>
    </p:spTree>
    <p:extLst>
      <p:ext uri="{BB962C8B-B14F-4D97-AF65-F5344CB8AC3E}">
        <p14:creationId xmlns:p14="http://schemas.microsoft.com/office/powerpoint/2010/main" val="24883562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a:t>
            </a:r>
            <a:r>
              <a:rPr lang="zh-CN" altLang="en-US" dirty="0"/>
              <a:t>由于无法测评所有协议，因此这篇</a:t>
            </a:r>
            <a:r>
              <a:rPr lang="en-US" altLang="zh-CN" dirty="0"/>
              <a:t>Paper</a:t>
            </a:r>
            <a:r>
              <a:rPr lang="zh-CN" altLang="en-US" dirty="0"/>
              <a:t>对协议进行一个非正式的分类，选出其中</a:t>
            </a:r>
            <a:r>
              <a:rPr lang="en-US" altLang="zh-CN" dirty="0"/>
              <a:t>10</a:t>
            </a:r>
            <a:r>
              <a:rPr lang="zh-CN" altLang="en-US" dirty="0"/>
              <a:t>个代表性协议测评，而后将结果归纳推广到其各自的分类中。分类根据两个维度划分。</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E65673FC-7268-4B2E-9B94-B2E8060D2DFF}"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14</a:t>
            </a:fld>
            <a:endParaRPr kumimoji="1" lang="zh-CN" altLang="en-US"/>
          </a:p>
        </p:txBody>
      </p:sp>
    </p:spTree>
    <p:extLst>
      <p:ext uri="{BB962C8B-B14F-4D97-AF65-F5344CB8AC3E}">
        <p14:creationId xmlns:p14="http://schemas.microsoft.com/office/powerpoint/2010/main" val="33727774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其中一个分类依据是：是否有</a:t>
            </a:r>
            <a:r>
              <a:rPr lang="en-US" altLang="zh-CN" dirty="0"/>
              <a:t>Leader</a:t>
            </a:r>
            <a:r>
              <a:rPr lang="zh-CN" altLang="en-US" dirty="0"/>
              <a:t>，一个有</a:t>
            </a:r>
            <a:r>
              <a:rPr lang="en-US" altLang="zh-CN" dirty="0"/>
              <a:t>Leader</a:t>
            </a:r>
            <a:r>
              <a:rPr lang="zh-CN" altLang="en-US" dirty="0"/>
              <a:t>的协议，大部分操作都由</a:t>
            </a:r>
            <a:r>
              <a:rPr lang="en-US" altLang="zh-CN" dirty="0"/>
              <a:t>Leader</a:t>
            </a:r>
            <a:r>
              <a:rPr lang="zh-CN" altLang="en-US" dirty="0"/>
              <a:t>完成，把更新的数据传递给</a:t>
            </a:r>
            <a:r>
              <a:rPr lang="en-US" altLang="zh-CN" dirty="0"/>
              <a:t>Follower</a:t>
            </a:r>
            <a:r>
              <a:rPr lang="zh-CN" altLang="en-US" dirty="0"/>
              <a:t>，</a:t>
            </a:r>
            <a:r>
              <a:rPr lang="en-US" altLang="zh-CN" dirty="0"/>
              <a:t>Follower</a:t>
            </a:r>
            <a:r>
              <a:rPr lang="zh-CN" altLang="en-US" dirty="0"/>
              <a:t>提供副本节点的作用。而且</a:t>
            </a:r>
            <a:r>
              <a:rPr lang="en-US" altLang="zh-CN" dirty="0"/>
              <a:t>Follower</a:t>
            </a:r>
            <a:r>
              <a:rPr lang="zh-CN" altLang="en-US" dirty="0"/>
              <a:t>仅与</a:t>
            </a:r>
            <a:r>
              <a:rPr lang="en-US" altLang="zh-CN" dirty="0"/>
              <a:t>Leader</a:t>
            </a:r>
            <a:r>
              <a:rPr lang="zh-CN" altLang="en-US" dirty="0"/>
              <a:t>有信息交互，</a:t>
            </a:r>
            <a:r>
              <a:rPr lang="en-US" altLang="zh-CN" dirty="0"/>
              <a:t>Follower</a:t>
            </a:r>
            <a:r>
              <a:rPr lang="zh-CN" altLang="en-US" dirty="0"/>
              <a:t>之间是不通信的。没有</a:t>
            </a:r>
            <a:r>
              <a:rPr lang="en-US" altLang="zh-CN" dirty="0"/>
              <a:t>Leader</a:t>
            </a:r>
            <a:r>
              <a:rPr lang="zh-CN" altLang="en-US" dirty="0"/>
              <a:t>的结构中，各个节点都能够独立处理一部分工作，并且能够相互通信。</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7D1F8906-7D83-47DB-9B46-CE996357CE78}"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15</a:t>
            </a:fld>
            <a:endParaRPr kumimoji="1" lang="zh-CN" altLang="en-US"/>
          </a:p>
        </p:txBody>
      </p:sp>
    </p:spTree>
    <p:extLst>
      <p:ext uri="{BB962C8B-B14F-4D97-AF65-F5344CB8AC3E}">
        <p14:creationId xmlns:p14="http://schemas.microsoft.com/office/powerpoint/2010/main" val="183708231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a:t>
            </a:r>
            <a:r>
              <a:rPr lang="zh-CN" altLang="en-US" dirty="0"/>
              <a:t>另一个分类依据是</a:t>
            </a:r>
            <a:r>
              <a:rPr lang="en-US" altLang="zh-CN" dirty="0"/>
              <a:t>total order</a:t>
            </a:r>
            <a:r>
              <a:rPr lang="zh-CN" altLang="en-US" dirty="0"/>
              <a:t>还是</a:t>
            </a:r>
            <a:r>
              <a:rPr lang="en-US" altLang="zh-CN" dirty="0"/>
              <a:t>per-key order</a:t>
            </a:r>
            <a:r>
              <a:rPr lang="zh-CN" altLang="en-US" dirty="0"/>
              <a:t>，</a:t>
            </a:r>
            <a:r>
              <a:rPr lang="en-US" altLang="zh-CN" dirty="0"/>
              <a:t>total order</a:t>
            </a:r>
            <a:r>
              <a:rPr lang="zh-CN" altLang="en-US" dirty="0"/>
              <a:t>是对所有</a:t>
            </a:r>
            <a:r>
              <a:rPr lang="en-US" altLang="zh-CN" dirty="0"/>
              <a:t>key</a:t>
            </a:r>
            <a:r>
              <a:rPr lang="zh-CN" altLang="en-US" dirty="0"/>
              <a:t>的写操作进行先后排序；而</a:t>
            </a:r>
            <a:r>
              <a:rPr lang="en-US" altLang="zh-CN" dirty="0"/>
              <a:t>per-key order</a:t>
            </a:r>
            <a:r>
              <a:rPr lang="zh-CN" altLang="en-US" dirty="0"/>
              <a:t>将写按</a:t>
            </a:r>
            <a:r>
              <a:rPr lang="en-US" altLang="zh-CN" dirty="0"/>
              <a:t>key</a:t>
            </a:r>
            <a:r>
              <a:rPr lang="zh-CN" altLang="en-US" dirty="0"/>
              <a:t>分开后再进行排序。如图，</a:t>
            </a:r>
            <a:r>
              <a:rPr lang="en-US" altLang="zh-CN" dirty="0"/>
              <a:t>Total order</a:t>
            </a:r>
            <a:r>
              <a:rPr lang="zh-CN" altLang="en-US" dirty="0"/>
              <a:t>，每个写操作必须按</a:t>
            </a:r>
            <a:r>
              <a:rPr lang="en-US" altLang="zh-CN" dirty="0"/>
              <a:t>Key x</a:t>
            </a:r>
            <a:r>
              <a:rPr lang="zh-CN" altLang="en-US" dirty="0"/>
              <a:t>写</a:t>
            </a:r>
            <a:r>
              <a:rPr lang="en-US" altLang="zh-CN" dirty="0"/>
              <a:t>1</a:t>
            </a:r>
            <a:r>
              <a:rPr lang="zh-CN" altLang="en-US" dirty="0"/>
              <a:t>，</a:t>
            </a:r>
            <a:r>
              <a:rPr lang="en-US" altLang="zh-CN" dirty="0"/>
              <a:t>Key y </a:t>
            </a:r>
            <a:r>
              <a:rPr lang="zh-CN" altLang="en-US" dirty="0"/>
              <a:t>写</a:t>
            </a:r>
            <a:r>
              <a:rPr lang="en-US" altLang="zh-CN" dirty="0"/>
              <a:t>1</a:t>
            </a:r>
            <a:r>
              <a:rPr lang="zh-CN" altLang="en-US" dirty="0"/>
              <a:t>这样顺序执行，但在</a:t>
            </a:r>
            <a:r>
              <a:rPr lang="en-US" altLang="zh-CN" dirty="0"/>
              <a:t>Per-Key Order</a:t>
            </a:r>
            <a:r>
              <a:rPr lang="zh-CN" altLang="en-US" dirty="0"/>
              <a:t>中，对</a:t>
            </a:r>
            <a:r>
              <a:rPr lang="en-US" altLang="zh-CN" dirty="0"/>
              <a:t>Key x</a:t>
            </a:r>
            <a:r>
              <a:rPr lang="zh-CN" altLang="en-US" dirty="0"/>
              <a:t>和</a:t>
            </a:r>
            <a:r>
              <a:rPr lang="en-US" altLang="zh-CN" dirty="0"/>
              <a:t>y</a:t>
            </a:r>
            <a:r>
              <a:rPr lang="zh-CN" altLang="en-US" dirty="0"/>
              <a:t>的写可以并行执行。</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0D225725-FC0E-442B-AE4A-3751B68C2F85}"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16</a:t>
            </a:fld>
            <a:endParaRPr kumimoji="1" lang="zh-CN" altLang="en-US"/>
          </a:p>
        </p:txBody>
      </p:sp>
    </p:spTree>
    <p:extLst>
      <p:ext uri="{BB962C8B-B14F-4D97-AF65-F5344CB8AC3E}">
        <p14:creationId xmlns:p14="http://schemas.microsoft.com/office/powerpoint/2010/main" val="18313633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之所以选择这两个维度，是因为作者从性能的角度考虑，协议必须对三个指标进行优化。对照之前所说的新型硬件的特点：线程可扩展性，负载均衡以及完成每个</a:t>
            </a:r>
            <a:r>
              <a:rPr lang="en-US" altLang="zh-CN" dirty="0"/>
              <a:t>request</a:t>
            </a:r>
            <a:r>
              <a:rPr lang="zh-CN" altLang="en-US" dirty="0"/>
              <a:t>所需要的</a:t>
            </a:r>
            <a:r>
              <a:rPr lang="en-US" altLang="zh-CN" dirty="0" err="1"/>
              <a:t>cpu</a:t>
            </a:r>
            <a:r>
              <a:rPr lang="en-US" altLang="zh-CN" dirty="0"/>
              <a:t>,</a:t>
            </a:r>
            <a:r>
              <a:rPr lang="zh-CN" altLang="en-US" dirty="0"/>
              <a:t>网络</a:t>
            </a:r>
            <a:r>
              <a:rPr lang="en-US" altLang="zh-CN" dirty="0"/>
              <a:t>,</a:t>
            </a:r>
            <a:r>
              <a:rPr lang="zh-CN" altLang="en-US" dirty="0"/>
              <a:t>内存资源。因为是否有</a:t>
            </a:r>
            <a:r>
              <a:rPr lang="en-US" altLang="zh-CN" dirty="0"/>
              <a:t>Leader</a:t>
            </a:r>
            <a:r>
              <a:rPr lang="zh-CN" altLang="en-US" dirty="0"/>
              <a:t>对降低负载均衡的程度，而</a:t>
            </a:r>
            <a:r>
              <a:rPr lang="en-US" altLang="zh-CN" dirty="0" err="1"/>
              <a:t>Learder</a:t>
            </a:r>
            <a:r>
              <a:rPr lang="zh-CN" altLang="en-US" dirty="0"/>
              <a:t>和</a:t>
            </a:r>
            <a:r>
              <a:rPr lang="en-US" altLang="zh-CN" dirty="0"/>
              <a:t>Total order</a:t>
            </a:r>
            <a:r>
              <a:rPr lang="zh-CN" altLang="en-US" dirty="0"/>
              <a:t>都会减少完成每个</a:t>
            </a:r>
            <a:r>
              <a:rPr lang="en-US" altLang="zh-CN" dirty="0"/>
              <a:t>request</a:t>
            </a:r>
            <a:r>
              <a:rPr lang="zh-CN" altLang="en-US" dirty="0"/>
              <a:t>需要的</a:t>
            </a:r>
            <a:r>
              <a:rPr lang="en-US" altLang="zh-CN" dirty="0" err="1"/>
              <a:t>cpu</a:t>
            </a:r>
            <a:r>
              <a:rPr lang="zh-CN" altLang="en-US" dirty="0"/>
              <a:t>，网络，内存。但</a:t>
            </a:r>
            <a:r>
              <a:rPr lang="en-US" altLang="zh-CN" dirty="0"/>
              <a:t>Total Order</a:t>
            </a:r>
            <a:r>
              <a:rPr lang="zh-CN" altLang="en-US" dirty="0"/>
              <a:t>会降低线程的可扩展性。因此选择这两个维度进行分类。在之后的</a:t>
            </a:r>
            <a:r>
              <a:rPr lang="en-US" altLang="zh-CN" dirty="0"/>
              <a:t>Evaluation</a:t>
            </a:r>
            <a:r>
              <a:rPr lang="zh-CN" altLang="en-US" dirty="0"/>
              <a:t>中，陈清源同学会用具体的实验数据分析证明这些观点。</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D2E450B3-1593-4439-9BC5-DEDC3FFDD30E}"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17</a:t>
            </a:fld>
            <a:endParaRPr kumimoji="1" lang="zh-CN" altLang="en-US"/>
          </a:p>
        </p:txBody>
      </p:sp>
    </p:spTree>
    <p:extLst>
      <p:ext uri="{BB962C8B-B14F-4D97-AF65-F5344CB8AC3E}">
        <p14:creationId xmlns:p14="http://schemas.microsoft.com/office/powerpoint/2010/main" val="24017810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通过之前所介绍的两个维度，划分成四个象限，得到这</a:t>
            </a:r>
            <a:r>
              <a:rPr lang="en-US" altLang="zh-CN" dirty="0"/>
              <a:t>10</a:t>
            </a:r>
            <a:r>
              <a:rPr lang="zh-CN" altLang="en-US" dirty="0"/>
              <a:t>个协议的分类结果。</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FFB5A66E-20BA-47F5-99E5-A39883F23DB2}"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18</a:t>
            </a:fld>
            <a:endParaRPr kumimoji="1" lang="zh-CN" altLang="en-US"/>
          </a:p>
        </p:txBody>
      </p:sp>
    </p:spTree>
    <p:extLst>
      <p:ext uri="{BB962C8B-B14F-4D97-AF65-F5344CB8AC3E}">
        <p14:creationId xmlns:p14="http://schemas.microsoft.com/office/powerpoint/2010/main" val="877170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现在首先介绍</a:t>
            </a:r>
            <a:r>
              <a:rPr lang="en-US" altLang="zh-CN" dirty="0"/>
              <a:t>Leader-based Total Order</a:t>
            </a:r>
            <a:r>
              <a:rPr lang="zh-CN" altLang="en-US" dirty="0"/>
              <a:t>的协议</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4B6EE031-7DCA-4F02-9286-42D8A850A096}"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19</a:t>
            </a:fld>
            <a:endParaRPr kumimoji="1" lang="zh-CN" altLang="en-US"/>
          </a:p>
        </p:txBody>
      </p:sp>
    </p:spTree>
    <p:extLst>
      <p:ext uri="{BB962C8B-B14F-4D97-AF65-F5344CB8AC3E}">
        <p14:creationId xmlns:p14="http://schemas.microsoft.com/office/powerpoint/2010/main" val="30614484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先由我介绍这篇</a:t>
            </a:r>
            <a:r>
              <a:rPr lang="en-US" altLang="zh-CN" dirty="0"/>
              <a:t>paper</a:t>
            </a:r>
            <a:r>
              <a:rPr lang="zh-CN" altLang="en-US" dirty="0"/>
              <a:t>的一些背景知识，</a:t>
            </a:r>
            <a:r>
              <a:rPr lang="en-US" altLang="zh-CN" dirty="0"/>
              <a:t>10</a:t>
            </a:r>
            <a:r>
              <a:rPr lang="zh-CN" altLang="en-US" dirty="0"/>
              <a:t>个被测的多副本协议分类。之后由陈清源同学介绍这篇</a:t>
            </a:r>
            <a:r>
              <a:rPr lang="en-US" altLang="zh-CN" dirty="0"/>
              <a:t>paper</a:t>
            </a:r>
            <a:r>
              <a:rPr lang="zh-CN" altLang="en-US" dirty="0"/>
              <a:t>实现的框架奥德赛和各类多副本协议在新型硬件上运行结果的评估。</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C8A4E0EF-0CC3-4BDE-9B8A-91ECEE27BF75}"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a:t>
            </a:fld>
            <a:endParaRPr kumimoji="1" lang="zh-CN" altLang="en-US"/>
          </a:p>
        </p:txBody>
      </p:sp>
    </p:spTree>
    <p:extLst>
      <p:ext uri="{BB962C8B-B14F-4D97-AF65-F5344CB8AC3E}">
        <p14:creationId xmlns:p14="http://schemas.microsoft.com/office/powerpoint/2010/main" val="418841433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ZAB</a:t>
            </a:r>
            <a:r>
              <a:rPr lang="zh-CN" altLang="en-US" dirty="0"/>
              <a:t>、</a:t>
            </a:r>
            <a:r>
              <a:rPr lang="en-US" altLang="zh-CN" dirty="0"/>
              <a:t>Multi-</a:t>
            </a:r>
            <a:r>
              <a:rPr lang="en-US" altLang="zh-CN" dirty="0" err="1"/>
              <a:t>Paxos</a:t>
            </a:r>
            <a:r>
              <a:rPr lang="zh-CN" altLang="en-US" dirty="0"/>
              <a:t>、</a:t>
            </a:r>
            <a:r>
              <a:rPr lang="en-US" altLang="zh-CN" dirty="0"/>
              <a:t>Raft</a:t>
            </a:r>
            <a:r>
              <a:rPr lang="zh-CN" altLang="en-US" dirty="0"/>
              <a:t>都是</a:t>
            </a:r>
            <a:r>
              <a:rPr lang="en-US" altLang="zh-CN" dirty="0"/>
              <a:t>Leader Total Order</a:t>
            </a:r>
            <a:r>
              <a:rPr lang="zh-CN" altLang="en-US" dirty="0"/>
              <a:t>的。在写过程中，</a:t>
            </a:r>
            <a:r>
              <a:rPr lang="en-US" altLang="zh-CN" dirty="0"/>
              <a:t>Leader</a:t>
            </a:r>
            <a:r>
              <a:rPr lang="zh-CN" altLang="en-US" dirty="0"/>
              <a:t>节点中将所有的写请求按</a:t>
            </a:r>
            <a:r>
              <a:rPr lang="en-US" altLang="zh-CN" dirty="0"/>
              <a:t>Total order</a:t>
            </a:r>
            <a:r>
              <a:rPr lang="zh-CN" altLang="en-US" dirty="0"/>
              <a:t>序列化后，通过</a:t>
            </a:r>
            <a:r>
              <a:rPr lang="en-US" altLang="zh-CN" dirty="0"/>
              <a:t>propose</a:t>
            </a:r>
            <a:r>
              <a:rPr lang="zh-CN" altLang="en-US" dirty="0"/>
              <a:t>将它们广播到</a:t>
            </a:r>
            <a:r>
              <a:rPr lang="en-US" altLang="zh-CN" dirty="0"/>
              <a:t>follower</a:t>
            </a:r>
            <a:r>
              <a:rPr lang="zh-CN" altLang="en-US" dirty="0"/>
              <a:t>中，</a:t>
            </a:r>
            <a:r>
              <a:rPr lang="en-US" altLang="zh-CN" dirty="0"/>
              <a:t>follower</a:t>
            </a:r>
            <a:r>
              <a:rPr lang="zh-CN" altLang="en-US" dirty="0"/>
              <a:t>用</a:t>
            </a:r>
            <a:r>
              <a:rPr lang="en-US" altLang="zh-CN" dirty="0"/>
              <a:t>ack</a:t>
            </a:r>
            <a:r>
              <a:rPr lang="zh-CN" altLang="en-US" dirty="0"/>
              <a:t>回复，</a:t>
            </a:r>
            <a:r>
              <a:rPr lang="en-US" altLang="zh-CN" dirty="0"/>
              <a:t>Leader</a:t>
            </a:r>
            <a:r>
              <a:rPr lang="zh-CN" altLang="en-US" dirty="0"/>
              <a:t>收到大部分节点的</a:t>
            </a:r>
            <a:r>
              <a:rPr lang="en-US" altLang="zh-CN" dirty="0"/>
              <a:t>ack</a:t>
            </a:r>
            <a:r>
              <a:rPr lang="zh-CN" altLang="en-US" dirty="0"/>
              <a:t>后，就广播</a:t>
            </a:r>
            <a:r>
              <a:rPr lang="en-US" altLang="zh-CN" dirty="0"/>
              <a:t>commit</a:t>
            </a:r>
            <a:r>
              <a:rPr lang="zh-CN" altLang="en-US" dirty="0"/>
              <a:t>，</a:t>
            </a:r>
            <a:r>
              <a:rPr lang="en-US" altLang="zh-CN" dirty="0"/>
              <a:t>follower</a:t>
            </a:r>
            <a:r>
              <a:rPr lang="zh-CN" altLang="en-US" dirty="0"/>
              <a:t>收到</a:t>
            </a:r>
            <a:r>
              <a:rPr lang="en-US" altLang="zh-CN" dirty="0"/>
              <a:t>commit</a:t>
            </a:r>
            <a:r>
              <a:rPr lang="zh-CN" altLang="en-US" dirty="0"/>
              <a:t>信息后就可以将写按顺序</a:t>
            </a:r>
            <a:r>
              <a:rPr lang="en-US" altLang="zh-CN" dirty="0"/>
              <a:t>commit</a:t>
            </a:r>
            <a:r>
              <a:rPr lang="zh-CN" altLang="en-US" dirty="0"/>
              <a:t>。</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A82C85B5-D4B5-4CFD-8B8C-0D48905517F1}"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20</a:t>
            </a:fld>
            <a:endParaRPr kumimoji="1" lang="zh-CN" altLang="en-US"/>
          </a:p>
        </p:txBody>
      </p:sp>
    </p:spTree>
    <p:extLst>
      <p:ext uri="{BB962C8B-B14F-4D97-AF65-F5344CB8AC3E}">
        <p14:creationId xmlns:p14="http://schemas.microsoft.com/office/powerpoint/2010/main" val="405092471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a:t>
            </a:r>
            <a:r>
              <a:rPr lang="zh-CN" altLang="en-US" dirty="0"/>
              <a:t>在写过程中，由于</a:t>
            </a:r>
            <a:r>
              <a:rPr lang="en-US" altLang="zh-CN" dirty="0"/>
              <a:t>Leader</a:t>
            </a:r>
            <a:r>
              <a:rPr lang="zh-CN" altLang="en-US" dirty="0"/>
              <a:t>收到大部分</a:t>
            </a:r>
            <a:r>
              <a:rPr lang="en-US" altLang="zh-CN" dirty="0"/>
              <a:t>follower</a:t>
            </a:r>
            <a:r>
              <a:rPr lang="zh-CN" altLang="en-US" dirty="0"/>
              <a:t>的</a:t>
            </a:r>
            <a:r>
              <a:rPr lang="en-US" altLang="zh-CN" dirty="0"/>
              <a:t>ack</a:t>
            </a:r>
            <a:r>
              <a:rPr lang="zh-CN" altLang="en-US" dirty="0"/>
              <a:t>时就广播</a:t>
            </a:r>
            <a:r>
              <a:rPr lang="en-US" altLang="zh-CN" dirty="0"/>
              <a:t>commit</a:t>
            </a:r>
            <a:r>
              <a:rPr lang="zh-CN" altLang="en-US" dirty="0"/>
              <a:t>，只能证明大部分节点拥有最新数据且</a:t>
            </a:r>
            <a:r>
              <a:rPr lang="en-US" altLang="zh-CN" dirty="0"/>
              <a:t>Leader</a:t>
            </a:r>
            <a:r>
              <a:rPr lang="zh-CN" altLang="en-US" dirty="0"/>
              <a:t>一定有最新数据。为了保证读的线性一致性，每个</a:t>
            </a:r>
            <a:r>
              <a:rPr lang="en-US" altLang="zh-CN" dirty="0"/>
              <a:t>Follower</a:t>
            </a:r>
            <a:r>
              <a:rPr lang="zh-CN" altLang="en-US" dirty="0"/>
              <a:t>接收的读请求都需要发送给</a:t>
            </a:r>
            <a:r>
              <a:rPr lang="en-US" altLang="zh-CN" dirty="0"/>
              <a:t>Leader</a:t>
            </a:r>
            <a:r>
              <a:rPr lang="zh-CN" altLang="en-US" dirty="0"/>
              <a:t>询问是否时最新的数据。</a:t>
            </a:r>
            <a:r>
              <a:rPr lang="en-US" altLang="zh-CN" dirty="0"/>
              <a:t>Multi-</a:t>
            </a:r>
            <a:r>
              <a:rPr lang="en-US" altLang="zh-CN" dirty="0" err="1"/>
              <a:t>Paxos</a:t>
            </a:r>
            <a:r>
              <a:rPr lang="zh-CN" altLang="en-US" dirty="0"/>
              <a:t>就依照线性一致性进行读。而</a:t>
            </a:r>
            <a:r>
              <a:rPr lang="en-US" altLang="zh-CN" dirty="0"/>
              <a:t>ZAB</a:t>
            </a:r>
            <a:r>
              <a:rPr lang="zh-CN" altLang="en-US" dirty="0"/>
              <a:t>采取放松的策略，在每个</a:t>
            </a:r>
            <a:r>
              <a:rPr lang="en-US" altLang="zh-CN" dirty="0"/>
              <a:t>Follower</a:t>
            </a:r>
            <a:r>
              <a:rPr lang="zh-CN" altLang="en-US" dirty="0"/>
              <a:t>上允许局部读，这降低了读的开销，但也会导致读到的数据不是最新的数据。在</a:t>
            </a:r>
            <a:r>
              <a:rPr lang="en-US" altLang="zh-CN" dirty="0"/>
              <a:t>Total Order</a:t>
            </a:r>
            <a:r>
              <a:rPr lang="zh-CN" altLang="en-US" dirty="0"/>
              <a:t>的约束下，这种放松只会读到按序的旧值而不会读到乱序的值，因此是顺序一致性的。</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603139D4-8064-48A7-9437-2F30C61958FE}"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21</a:t>
            </a:fld>
            <a:endParaRPr kumimoji="1" lang="zh-CN" altLang="en-US"/>
          </a:p>
        </p:txBody>
      </p:sp>
    </p:spTree>
    <p:extLst>
      <p:ext uri="{BB962C8B-B14F-4D97-AF65-F5344CB8AC3E}">
        <p14:creationId xmlns:p14="http://schemas.microsoft.com/office/powerpoint/2010/main" val="113752779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现在介绍</a:t>
            </a:r>
            <a:r>
              <a:rPr lang="en-US" altLang="zh-CN" dirty="0"/>
              <a:t>Leader-based Per-Key Order</a:t>
            </a:r>
            <a:r>
              <a:rPr lang="zh-CN" altLang="en-US" dirty="0"/>
              <a:t>的协议</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E1BDFC4B-2AC1-48E4-B5A1-B8A1D6CDE8E8}"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22</a:t>
            </a:fld>
            <a:endParaRPr kumimoji="1" lang="zh-CN" altLang="en-US"/>
          </a:p>
        </p:txBody>
      </p:sp>
    </p:spTree>
    <p:extLst>
      <p:ext uri="{BB962C8B-B14F-4D97-AF65-F5344CB8AC3E}">
        <p14:creationId xmlns:p14="http://schemas.microsoft.com/office/powerpoint/2010/main" val="182684949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Leader-based Per-Key Order</a:t>
            </a:r>
            <a:r>
              <a:rPr lang="zh-CN" altLang="en-US" dirty="0"/>
              <a:t>的读写操作除了将</a:t>
            </a:r>
            <a:r>
              <a:rPr lang="en-US" altLang="zh-CN" dirty="0"/>
              <a:t>Total Order</a:t>
            </a:r>
            <a:r>
              <a:rPr lang="zh-CN" altLang="en-US" dirty="0"/>
              <a:t>换成</a:t>
            </a:r>
            <a:r>
              <a:rPr lang="en-US" altLang="zh-CN" dirty="0"/>
              <a:t>Per-key Order</a:t>
            </a:r>
            <a:r>
              <a:rPr lang="zh-CN" altLang="en-US" dirty="0"/>
              <a:t>外和</a:t>
            </a:r>
            <a:r>
              <a:rPr lang="en-US" altLang="zh-CN" dirty="0"/>
              <a:t>LTO</a:t>
            </a:r>
            <a:r>
              <a:rPr lang="zh-CN" altLang="en-US" dirty="0"/>
              <a:t>差别不大。只有一点，在</a:t>
            </a:r>
            <a:r>
              <a:rPr lang="en-US" altLang="zh-CN" dirty="0"/>
              <a:t>CHT</a:t>
            </a:r>
            <a:r>
              <a:rPr lang="zh-CN" altLang="en-US" dirty="0"/>
              <a:t>协议中采用的是</a:t>
            </a:r>
            <a:r>
              <a:rPr lang="en-US" altLang="zh-CN" dirty="0"/>
              <a:t>local read</a:t>
            </a:r>
            <a:r>
              <a:rPr lang="zh-CN" altLang="en-US" dirty="0"/>
              <a:t>，在</a:t>
            </a:r>
            <a:r>
              <a:rPr lang="en-US" altLang="zh-CN" dirty="0"/>
              <a:t>Per-key</a:t>
            </a:r>
            <a:r>
              <a:rPr lang="zh-CN" altLang="en-US" dirty="0"/>
              <a:t>中</a:t>
            </a:r>
            <a:r>
              <a:rPr lang="en-US" altLang="zh-CN" dirty="0"/>
              <a:t>local read</a:t>
            </a:r>
            <a:r>
              <a:rPr lang="zh-CN" altLang="en-US" dirty="0"/>
              <a:t>会得到很低的一致性，（因为每个</a:t>
            </a:r>
            <a:r>
              <a:rPr lang="en-US" altLang="zh-CN" dirty="0"/>
              <a:t>key</a:t>
            </a:r>
            <a:r>
              <a:rPr lang="zh-CN" altLang="en-US" dirty="0"/>
              <a:t>序列写的速度不一定相同，这会导致读的乱序。）又为了保证线性一致性，要求写操作时，必须保证所有</a:t>
            </a:r>
            <a:r>
              <a:rPr lang="en-US" altLang="zh-CN" dirty="0"/>
              <a:t>Follower</a:t>
            </a:r>
            <a:r>
              <a:rPr lang="zh-CN" altLang="en-US" dirty="0"/>
              <a:t>都能接收到最新的数据。</a:t>
            </a:r>
            <a:endParaRPr lang="en-US" altLang="zh-CN" dirty="0"/>
          </a:p>
          <a:p>
            <a:r>
              <a:rPr lang="zh-CN" altLang="en-US" dirty="0"/>
              <a:t>此外，</a:t>
            </a:r>
            <a:r>
              <a:rPr lang="en-US" altLang="zh-CN" dirty="0"/>
              <a:t>CHT</a:t>
            </a:r>
            <a:r>
              <a:rPr lang="zh-CN" altLang="en-US" dirty="0"/>
              <a:t>有两个针对负载均衡的优化协议，一个是多</a:t>
            </a:r>
            <a:r>
              <a:rPr lang="en-US" altLang="zh-CN" dirty="0"/>
              <a:t>Leader</a:t>
            </a:r>
            <a:r>
              <a:rPr lang="zh-CN" altLang="en-US" dirty="0"/>
              <a:t>的</a:t>
            </a:r>
            <a:r>
              <a:rPr lang="en-US" altLang="zh-CN" dirty="0"/>
              <a:t>CHT</a:t>
            </a:r>
            <a:r>
              <a:rPr lang="zh-CN" altLang="en-US" dirty="0"/>
              <a:t>，按</a:t>
            </a:r>
            <a:r>
              <a:rPr lang="en-US" altLang="zh-CN" dirty="0"/>
              <a:t>Key</a:t>
            </a:r>
            <a:r>
              <a:rPr lang="zh-CN" altLang="en-US" dirty="0"/>
              <a:t>分摊工作，每个</a:t>
            </a:r>
            <a:r>
              <a:rPr lang="en-US" altLang="zh-CN" dirty="0"/>
              <a:t>Leader</a:t>
            </a:r>
            <a:r>
              <a:rPr lang="zh-CN" altLang="en-US" dirty="0"/>
              <a:t>负责部分</a:t>
            </a:r>
            <a:r>
              <a:rPr lang="en-US" altLang="zh-CN" dirty="0"/>
              <a:t>Key</a:t>
            </a:r>
            <a:r>
              <a:rPr lang="zh-CN" altLang="en-US" dirty="0"/>
              <a:t>的写。另一个是链式写，即</a:t>
            </a:r>
            <a:r>
              <a:rPr lang="en-US" altLang="zh-CN" dirty="0"/>
              <a:t>CRAQ</a:t>
            </a:r>
            <a:r>
              <a:rPr lang="zh-CN" altLang="en-US" dirty="0"/>
              <a:t>。</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D5043EC4-90F5-42DF-99E7-A1037804E35D}"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23</a:t>
            </a:fld>
            <a:endParaRPr kumimoji="1" lang="zh-CN" altLang="en-US"/>
          </a:p>
        </p:txBody>
      </p:sp>
    </p:spTree>
    <p:extLst>
      <p:ext uri="{BB962C8B-B14F-4D97-AF65-F5344CB8AC3E}">
        <p14:creationId xmlns:p14="http://schemas.microsoft.com/office/powerpoint/2010/main" val="31479206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如图，</a:t>
            </a:r>
            <a:r>
              <a:rPr lang="en-US" altLang="zh-CN" dirty="0"/>
              <a:t>CRAQ</a:t>
            </a:r>
            <a:r>
              <a:rPr lang="zh-CN" altLang="en-US" dirty="0"/>
              <a:t>的写通过链式的传递到尾部时，则开始</a:t>
            </a:r>
            <a:r>
              <a:rPr lang="en-US" altLang="zh-CN" dirty="0"/>
              <a:t>commit</a:t>
            </a:r>
            <a:r>
              <a:rPr lang="zh-CN" altLang="en-US" dirty="0"/>
              <a:t>，而后从尾部向头链式传递</a:t>
            </a:r>
            <a:r>
              <a:rPr lang="en-US" altLang="zh-CN" dirty="0"/>
              <a:t>ack</a:t>
            </a:r>
            <a:r>
              <a:rPr lang="zh-CN" altLang="en-US" dirty="0"/>
              <a:t>消息，接收到</a:t>
            </a:r>
            <a:r>
              <a:rPr lang="en-US" altLang="zh-CN" dirty="0"/>
              <a:t>ack</a:t>
            </a:r>
            <a:r>
              <a:rPr lang="zh-CN" altLang="en-US" dirty="0"/>
              <a:t>消息的节点即可</a:t>
            </a:r>
            <a:r>
              <a:rPr lang="en-US" altLang="zh-CN" dirty="0"/>
              <a:t>commit</a:t>
            </a:r>
            <a:r>
              <a:rPr lang="zh-CN" altLang="en-US" dirty="0"/>
              <a:t>写。</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6E21F1AE-2832-4299-A377-3E35552D2750}"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24</a:t>
            </a:fld>
            <a:endParaRPr kumimoji="1" lang="zh-CN" altLang="en-US"/>
          </a:p>
        </p:txBody>
      </p:sp>
    </p:spTree>
    <p:extLst>
      <p:ext uri="{BB962C8B-B14F-4D97-AF65-F5344CB8AC3E}">
        <p14:creationId xmlns:p14="http://schemas.microsoft.com/office/powerpoint/2010/main" val="262017675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接下来介绍去中心化 </a:t>
            </a:r>
            <a:r>
              <a:rPr lang="en-US" altLang="zh-CN" dirty="0"/>
              <a:t>Total order</a:t>
            </a:r>
            <a:r>
              <a:rPr lang="zh-CN" altLang="en-US" dirty="0"/>
              <a:t>的协议</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4E94152C-B1CC-48EE-ABDF-CAA557A3C60A}"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25</a:t>
            </a:fld>
            <a:endParaRPr kumimoji="1" lang="zh-CN" altLang="en-US"/>
          </a:p>
        </p:txBody>
      </p:sp>
    </p:spTree>
    <p:extLst>
      <p:ext uri="{BB962C8B-B14F-4D97-AF65-F5344CB8AC3E}">
        <p14:creationId xmlns:p14="http://schemas.microsoft.com/office/powerpoint/2010/main" val="24400831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a:t>
            </a:r>
            <a:r>
              <a:rPr lang="zh-CN" altLang="en-US" dirty="0"/>
              <a:t>去中心化的协议中，所有节点都知道每个节点预先分配好的写的任务范围，将写操作传递给对应的节点完成。因为是</a:t>
            </a:r>
            <a:r>
              <a:rPr lang="en-US" altLang="zh-CN" dirty="0"/>
              <a:t>Total Order</a:t>
            </a:r>
            <a:r>
              <a:rPr lang="zh-CN" altLang="en-US" dirty="0"/>
              <a:t>的，所以允许</a:t>
            </a:r>
            <a:r>
              <a:rPr lang="en-US" altLang="zh-CN" dirty="0"/>
              <a:t>local Read</a:t>
            </a:r>
            <a:r>
              <a:rPr lang="zh-CN" altLang="en-US" dirty="0"/>
              <a:t>，降低到顺序一致性。之后实验实现的</a:t>
            </a:r>
            <a:r>
              <a:rPr lang="en-US" altLang="zh-CN" dirty="0"/>
              <a:t>Derecho</a:t>
            </a:r>
            <a:r>
              <a:rPr lang="zh-CN" altLang="en-US" dirty="0"/>
              <a:t>版本是</a:t>
            </a:r>
            <a:r>
              <a:rPr lang="en-US" altLang="zh-CN" dirty="0"/>
              <a:t>local read</a:t>
            </a:r>
            <a:r>
              <a:rPr lang="zh-CN" altLang="en-US" dirty="0"/>
              <a:t>的。</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D6AF9019-0B58-40C6-A4DD-AD575BEEA5F0}"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26</a:t>
            </a:fld>
            <a:endParaRPr kumimoji="1" lang="zh-CN" altLang="en-US"/>
          </a:p>
        </p:txBody>
      </p:sp>
    </p:spTree>
    <p:extLst>
      <p:ext uri="{BB962C8B-B14F-4D97-AF65-F5344CB8AC3E}">
        <p14:creationId xmlns:p14="http://schemas.microsoft.com/office/powerpoint/2010/main" val="74838900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最后一类：去中心化 </a:t>
            </a:r>
            <a:r>
              <a:rPr lang="en-US" altLang="zh-CN" dirty="0"/>
              <a:t>per-key</a:t>
            </a:r>
            <a:r>
              <a:rPr lang="zh-CN" altLang="en-US" dirty="0"/>
              <a:t>的协议</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D8D3793C-A7D3-4726-985D-DCE3ABAC5315}"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27</a:t>
            </a:fld>
            <a:endParaRPr kumimoji="1" lang="zh-CN" altLang="en-US"/>
          </a:p>
        </p:txBody>
      </p:sp>
    </p:spTree>
    <p:extLst>
      <p:ext uri="{BB962C8B-B14F-4D97-AF65-F5344CB8AC3E}">
        <p14:creationId xmlns:p14="http://schemas.microsoft.com/office/powerpoint/2010/main" val="79711880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传统的</a:t>
            </a:r>
            <a:r>
              <a:rPr lang="en-US" altLang="zh-CN" dirty="0"/>
              <a:t>Classic </a:t>
            </a:r>
            <a:r>
              <a:rPr lang="en-US" altLang="zh-CN" dirty="0" err="1"/>
              <a:t>Paxos</a:t>
            </a:r>
            <a:r>
              <a:rPr lang="zh-CN" altLang="en-US" dirty="0"/>
              <a:t>通过选举过程选出</a:t>
            </a:r>
            <a:r>
              <a:rPr lang="en-US" altLang="zh-CN" dirty="0"/>
              <a:t>Leader</a:t>
            </a:r>
            <a:r>
              <a:rPr lang="zh-CN" altLang="en-US" dirty="0"/>
              <a:t>，然后转换成</a:t>
            </a:r>
            <a:r>
              <a:rPr lang="en-US" altLang="zh-CN" dirty="0"/>
              <a:t>Leader-based</a:t>
            </a:r>
            <a:r>
              <a:rPr lang="zh-CN" altLang="en-US" dirty="0"/>
              <a:t>的</a:t>
            </a:r>
            <a:r>
              <a:rPr lang="en-US" altLang="zh-CN" dirty="0"/>
              <a:t>Multi-</a:t>
            </a:r>
            <a:r>
              <a:rPr lang="en-US" altLang="zh-CN" dirty="0" err="1"/>
              <a:t>Paxos</a:t>
            </a:r>
            <a:r>
              <a:rPr lang="zh-CN" altLang="en-US" dirty="0"/>
              <a:t>。最近论文中的</a:t>
            </a:r>
            <a:r>
              <a:rPr lang="en-US" altLang="zh-CN" dirty="0"/>
              <a:t>Classic </a:t>
            </a:r>
            <a:r>
              <a:rPr lang="en-US" altLang="zh-CN" dirty="0" err="1"/>
              <a:t>Paxos</a:t>
            </a:r>
            <a:r>
              <a:rPr lang="zh-CN" altLang="en-US" dirty="0"/>
              <a:t>每一次写都要确定完成该次写的节点，从而是去中心化的。因此</a:t>
            </a:r>
            <a:r>
              <a:rPr lang="en-US" altLang="zh-CN" dirty="0"/>
              <a:t>CP</a:t>
            </a:r>
            <a:r>
              <a:rPr lang="zh-CN" altLang="en-US" dirty="0"/>
              <a:t>有三个广播过程</a:t>
            </a:r>
            <a:r>
              <a:rPr lang="en-US" altLang="zh-CN" dirty="0"/>
              <a:t>propose, accept, commit</a:t>
            </a:r>
            <a:r>
              <a:rPr lang="zh-CN" altLang="en-US" dirty="0"/>
              <a:t>，并且</a:t>
            </a:r>
            <a:r>
              <a:rPr lang="en-US" altLang="zh-CN" dirty="0"/>
              <a:t>CP</a:t>
            </a:r>
            <a:r>
              <a:rPr lang="zh-CN" altLang="en-US" dirty="0"/>
              <a:t>有三个约束：</a:t>
            </a:r>
            <a:r>
              <a:rPr lang="en-US" altLang="zh-CN" dirty="0"/>
              <a:t>1</a:t>
            </a:r>
            <a:r>
              <a:rPr lang="zh-CN" altLang="en-US" dirty="0"/>
              <a:t>、可能始终存在冲突的写</a:t>
            </a:r>
            <a:r>
              <a:rPr lang="en-US" altLang="zh-CN" dirty="0"/>
              <a:t>  2</a:t>
            </a:r>
            <a:r>
              <a:rPr lang="zh-CN" altLang="en-US" dirty="0"/>
              <a:t>、不可能一直确保每个信息被传递到所有节点 </a:t>
            </a:r>
            <a:r>
              <a:rPr lang="en-US" altLang="zh-CN" dirty="0"/>
              <a:t>3</a:t>
            </a:r>
            <a:r>
              <a:rPr lang="zh-CN" altLang="en-US" dirty="0"/>
              <a:t>、条件写。这三个约束使得</a:t>
            </a:r>
            <a:r>
              <a:rPr lang="en-US" altLang="zh-CN" dirty="0"/>
              <a:t>CP</a:t>
            </a:r>
            <a:r>
              <a:rPr lang="zh-CN" altLang="en-US" dirty="0"/>
              <a:t>的资源开销巨大，因此针对这三个约束采取了三类优化策略。</a:t>
            </a:r>
            <a:endParaRPr lang="en-US" altLang="zh-CN" dirty="0"/>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2348FFE2-7A8C-424A-BE2F-EE696D9C6658}"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28</a:t>
            </a:fld>
            <a:endParaRPr kumimoji="1" lang="zh-CN" altLang="en-US"/>
          </a:p>
        </p:txBody>
      </p:sp>
    </p:spTree>
    <p:extLst>
      <p:ext uri="{BB962C8B-B14F-4D97-AF65-F5344CB8AC3E}">
        <p14:creationId xmlns:p14="http://schemas.microsoft.com/office/powerpoint/2010/main" val="42570201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针对这三个约束，分别有</a:t>
            </a:r>
            <a:r>
              <a:rPr lang="en-US" altLang="zh-CN" dirty="0"/>
              <a:t>3</a:t>
            </a:r>
            <a:r>
              <a:rPr lang="zh-CN" altLang="en-US" dirty="0"/>
              <a:t>种改进的方法。</a:t>
            </a:r>
            <a:r>
              <a:rPr lang="en-US" altLang="zh-CN" dirty="0"/>
              <a:t>All aboard </a:t>
            </a:r>
            <a:r>
              <a:rPr lang="en-US" altLang="zh-CN" dirty="0" err="1"/>
              <a:t>Paxos</a:t>
            </a:r>
            <a:r>
              <a:rPr lang="zh-CN" altLang="en-US" dirty="0"/>
              <a:t>默认不存在冲突的写，只通过</a:t>
            </a:r>
            <a:r>
              <a:rPr lang="en-US" altLang="zh-CN" dirty="0"/>
              <a:t>accept</a:t>
            </a:r>
            <a:r>
              <a:rPr lang="zh-CN" altLang="en-US" dirty="0"/>
              <a:t>和</a:t>
            </a:r>
            <a:r>
              <a:rPr lang="en-US" altLang="zh-CN" dirty="0"/>
              <a:t>commit</a:t>
            </a:r>
            <a:r>
              <a:rPr lang="zh-CN" altLang="en-US" dirty="0"/>
              <a:t>两个过程来达成共识，只有当冲突发生时，才使用</a:t>
            </a:r>
            <a:r>
              <a:rPr lang="en-US" altLang="zh-CN" dirty="0"/>
              <a:t>CP</a:t>
            </a:r>
            <a:r>
              <a:rPr lang="zh-CN" altLang="en-US" dirty="0"/>
              <a:t>回退。</a:t>
            </a:r>
            <a:endParaRPr lang="en-US" altLang="zh-CN" dirty="0"/>
          </a:p>
          <a:p>
            <a:r>
              <a:rPr lang="zh-CN" altLang="en-US" dirty="0"/>
              <a:t>第二种方法是</a:t>
            </a:r>
            <a:r>
              <a:rPr lang="en-US" altLang="zh-CN" dirty="0"/>
              <a:t>Hermes</a:t>
            </a:r>
            <a:r>
              <a:rPr lang="zh-CN" altLang="en-US" dirty="0"/>
              <a:t>采取的，像</a:t>
            </a:r>
            <a:r>
              <a:rPr lang="en-US" altLang="zh-CN" dirty="0"/>
              <a:t>CHT</a:t>
            </a:r>
            <a:r>
              <a:rPr lang="zh-CN" altLang="en-US" dirty="0"/>
              <a:t>那样要每个信息被传递到所有节点，有了这样的保证，</a:t>
            </a:r>
            <a:r>
              <a:rPr lang="en-US" altLang="zh-CN" dirty="0"/>
              <a:t>accept</a:t>
            </a:r>
            <a:r>
              <a:rPr lang="zh-CN" altLang="en-US" dirty="0"/>
              <a:t>和</a:t>
            </a:r>
            <a:r>
              <a:rPr lang="en-US" altLang="zh-CN" dirty="0"/>
              <a:t>commit</a:t>
            </a:r>
            <a:r>
              <a:rPr lang="zh-CN" altLang="en-US" dirty="0"/>
              <a:t>就会变得相对轻量。</a:t>
            </a:r>
            <a:endParaRPr lang="en-US" altLang="zh-CN" dirty="0"/>
          </a:p>
          <a:p>
            <a:r>
              <a:rPr lang="zh-CN" altLang="en-US" dirty="0"/>
              <a:t>第三种方法是</a:t>
            </a:r>
            <a:r>
              <a:rPr lang="en-US" altLang="zh-CN" dirty="0"/>
              <a:t>ABD</a:t>
            </a:r>
            <a:r>
              <a:rPr lang="zh-CN" altLang="en-US" dirty="0"/>
              <a:t>，采用普通的写代替条件写，一个写需要两轮广播并到达大部分节点</a:t>
            </a:r>
          </a:p>
          <a:p>
            <a:endParaRPr lang="zh-CN" altLang="en-US" dirty="0"/>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3A53E9FB-0222-4EAB-8AC5-1D9A22F1D9D7}"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29</a:t>
            </a:fld>
            <a:endParaRPr kumimoji="1" lang="zh-CN" altLang="en-US"/>
          </a:p>
        </p:txBody>
      </p:sp>
    </p:spTree>
    <p:extLst>
      <p:ext uri="{BB962C8B-B14F-4D97-AF65-F5344CB8AC3E}">
        <p14:creationId xmlns:p14="http://schemas.microsoft.com/office/powerpoint/2010/main" val="3450021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现在开始介绍背景知识</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EA67EC73-63E6-43A0-B8CE-5982EBD5C922}"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3</a:t>
            </a:fld>
            <a:endParaRPr kumimoji="1" lang="zh-CN" altLang="en-US"/>
          </a:p>
        </p:txBody>
      </p:sp>
    </p:spTree>
    <p:extLst>
      <p:ext uri="{BB962C8B-B14F-4D97-AF65-F5344CB8AC3E}">
        <p14:creationId xmlns:p14="http://schemas.microsoft.com/office/powerpoint/2010/main" val="195813262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介绍了各类协议后，整理一下各类协议的可用性。</a:t>
            </a:r>
            <a:r>
              <a:rPr lang="en-US" altLang="zh-CN" dirty="0"/>
              <a:t>CP</a:t>
            </a:r>
            <a:r>
              <a:rPr lang="zh-CN" altLang="en-US" dirty="0"/>
              <a:t>、</a:t>
            </a:r>
            <a:r>
              <a:rPr lang="en-US" altLang="zh-CN" dirty="0"/>
              <a:t>ABD</a:t>
            </a:r>
            <a:r>
              <a:rPr lang="zh-CN" altLang="en-US" dirty="0"/>
              <a:t>和</a:t>
            </a:r>
            <a:r>
              <a:rPr lang="en-US" altLang="zh-CN" dirty="0"/>
              <a:t>All-aboard</a:t>
            </a:r>
            <a:r>
              <a:rPr lang="zh-CN" altLang="en-US" dirty="0"/>
              <a:t>因为去中心化的协议，只要有半数以上的节点存活就能够正常工作。而其余去中心化的协议，</a:t>
            </a:r>
            <a:r>
              <a:rPr lang="en-US" altLang="zh-CN" dirty="0"/>
              <a:t>Derecho</a:t>
            </a:r>
            <a:r>
              <a:rPr lang="zh-CN" altLang="en-US" dirty="0"/>
              <a:t>因为每个节点预先分配了写的范围，任何节点</a:t>
            </a:r>
            <a:r>
              <a:rPr lang="en-US" altLang="zh-CN" dirty="0"/>
              <a:t>fail</a:t>
            </a:r>
            <a:r>
              <a:rPr lang="zh-CN" altLang="en-US" dirty="0"/>
              <a:t>都会导致一部分写无法完成。</a:t>
            </a:r>
            <a:r>
              <a:rPr lang="en-US" altLang="zh-CN" dirty="0"/>
              <a:t>Hermes</a:t>
            </a:r>
            <a:r>
              <a:rPr lang="zh-CN" altLang="en-US" dirty="0"/>
              <a:t>因为保证所有节点都收到</a:t>
            </a:r>
            <a:r>
              <a:rPr lang="en-US" altLang="zh-CN" dirty="0"/>
              <a:t>message</a:t>
            </a:r>
            <a:r>
              <a:rPr lang="zh-CN" altLang="en-US" dirty="0"/>
              <a:t>，因此任何节点</a:t>
            </a:r>
            <a:r>
              <a:rPr lang="en-US" altLang="zh-CN" dirty="0"/>
              <a:t>fail</a:t>
            </a:r>
            <a:r>
              <a:rPr lang="zh-CN" altLang="en-US" dirty="0"/>
              <a:t>都会导致其</a:t>
            </a:r>
            <a:r>
              <a:rPr lang="en-US" altLang="zh-CN" dirty="0"/>
              <a:t>unavailable</a:t>
            </a:r>
            <a:r>
              <a:rPr lang="zh-CN" altLang="en-US" dirty="0"/>
              <a:t>。同样的</a:t>
            </a:r>
            <a:r>
              <a:rPr lang="en-US" altLang="zh-CN" dirty="0"/>
              <a:t>CHT</a:t>
            </a:r>
            <a:r>
              <a:rPr lang="zh-CN" altLang="en-US" dirty="0"/>
              <a:t>协议和它的优化协议都与</a:t>
            </a:r>
            <a:r>
              <a:rPr lang="en-US" altLang="zh-CN" dirty="0"/>
              <a:t>Hermes</a:t>
            </a:r>
            <a:r>
              <a:rPr lang="zh-CN" altLang="en-US" dirty="0"/>
              <a:t>一样。而</a:t>
            </a:r>
            <a:r>
              <a:rPr lang="en-US" altLang="zh-CN" dirty="0"/>
              <a:t>ZAB</a:t>
            </a:r>
            <a:r>
              <a:rPr lang="zh-CN" altLang="en-US" dirty="0"/>
              <a:t>和</a:t>
            </a:r>
            <a:r>
              <a:rPr lang="en-US" altLang="zh-CN" dirty="0"/>
              <a:t>MP</a:t>
            </a:r>
            <a:r>
              <a:rPr lang="zh-CN" altLang="en-US" dirty="0"/>
              <a:t>则要求</a:t>
            </a:r>
            <a:r>
              <a:rPr lang="en-US" altLang="zh-CN" dirty="0"/>
              <a:t>leader</a:t>
            </a:r>
            <a:r>
              <a:rPr lang="zh-CN" altLang="en-US" dirty="0"/>
              <a:t>存活即可运行。</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20B664ED-DCCA-42B4-A2F6-3C8662F133EE}"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30</a:t>
            </a:fld>
            <a:endParaRPr kumimoji="1" lang="zh-CN" altLang="en-US"/>
          </a:p>
        </p:txBody>
      </p:sp>
    </p:spTree>
    <p:extLst>
      <p:ext uri="{BB962C8B-B14F-4D97-AF65-F5344CB8AC3E}">
        <p14:creationId xmlns:p14="http://schemas.microsoft.com/office/powerpoint/2010/main" val="40529108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800" b="0" i="0" u="none" strike="noStrike" baseline="0">
                <a:latin typeface="LinLibertineT"/>
              </a:rPr>
              <a:t>接下来由我来给大家介绍奥德赛的设计实现以及本文的</a:t>
            </a:r>
            <a:r>
              <a:rPr lang="en-US" altLang="zh-CN" sz="1800" b="0">
                <a:solidFill>
                  <a:schemeClr val="bg2"/>
                </a:solidFill>
                <a:latin typeface="Gill Sans MT" panose="020B0502020104020203" pitchFamily="34" charset="0"/>
                <a:ea typeface="宋体" panose="02010600030101010101" pitchFamily="2" charset="-122"/>
                <a:cs typeface="Calibri" panose="020F0502020204030204" pitchFamily="34" charset="0"/>
              </a:rPr>
              <a:t>Evaluation</a:t>
            </a:r>
            <a:r>
              <a:rPr lang="zh-CN" altLang="en-US" sz="1800" b="0">
                <a:solidFill>
                  <a:schemeClr val="bg2"/>
                </a:solidFill>
                <a:latin typeface="Gill Sans MT" panose="020B0502020104020203" pitchFamily="34" charset="0"/>
                <a:ea typeface="宋体" panose="02010600030101010101" pitchFamily="2" charset="-122"/>
                <a:cs typeface="Calibri" panose="020F0502020204030204" pitchFamily="34" charset="0"/>
              </a:rPr>
              <a:t>部分，正如前面总览里说的，奥德赛是一个帮助开发者比较容易的在新型硬件上设计开发，测试，并部署多副本协议的一个框架。它有以下三个部分组成，多线程模型，</a:t>
            </a:r>
            <a:r>
              <a:rPr lang="en-US" altLang="zh-CN" sz="1800" b="0">
                <a:solidFill>
                  <a:schemeClr val="bg2"/>
                </a:solidFill>
                <a:latin typeface="Gill Sans MT" panose="020B0502020104020203" pitchFamily="34" charset="0"/>
                <a:ea typeface="宋体" panose="02010600030101010101" pitchFamily="2" charset="-122"/>
                <a:cs typeface="Calibri" panose="020F0502020204030204" pitchFamily="34" charset="0"/>
              </a:rPr>
              <a:t>kv</a:t>
            </a:r>
            <a:r>
              <a:rPr lang="zh-CN" altLang="en-US" sz="1800" b="0">
                <a:solidFill>
                  <a:schemeClr val="bg2"/>
                </a:solidFill>
                <a:latin typeface="Gill Sans MT" panose="020B0502020104020203" pitchFamily="34" charset="0"/>
                <a:ea typeface="宋体" panose="02010600030101010101" pitchFamily="2" charset="-122"/>
                <a:cs typeface="Calibri" panose="020F0502020204030204" pitchFamily="34" charset="0"/>
              </a:rPr>
              <a:t>存储层，以及网络层。这个框架有两个作用，一是提供了一个比较协议的平台，二是可以用这个平台来开发新的协议。下面我将从三个组成部分来介绍奥德赛。</a:t>
            </a:r>
            <a:endParaRPr lang="en-US" altLang="zh-CN" sz="1800" b="0" i="0" u="none" strike="noStrike" baseline="0">
              <a:latin typeface="LinLibertineT"/>
            </a:endParaRPr>
          </a:p>
          <a:p>
            <a:pPr algn="l"/>
            <a:r>
              <a:rPr lang="en-US" altLang="zh-CN" sz="1800" b="0" i="0" u="none" strike="noStrike" baseline="0">
                <a:latin typeface="LinLibertineT"/>
              </a:rPr>
              <a:t>a framework that allows</a:t>
            </a:r>
          </a:p>
          <a:p>
            <a:pPr algn="l"/>
            <a:r>
              <a:rPr lang="en-US" altLang="zh-CN" sz="1800" b="0" i="0" u="none" strike="noStrike" baseline="0">
                <a:latin typeface="LinLibertineT"/>
              </a:rPr>
              <a:t>developers to easily design, measure and deploy replication</a:t>
            </a:r>
          </a:p>
          <a:p>
            <a:pPr algn="l"/>
            <a:r>
              <a:rPr lang="en-US" altLang="zh-CN" sz="1800" b="0" i="0" u="none" strike="noStrike" baseline="0">
                <a:latin typeface="LinLibertineT"/>
              </a:rPr>
              <a:t>protocols over modern hardware.</a:t>
            </a:r>
            <a:endParaRPr lang="zh-CN" altLang="en-US"/>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D008BC33-D6FA-4440-99E8-4B871139D14C}"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32</a:t>
            </a:fld>
            <a:endParaRPr kumimoji="1" lang="zh-CN" altLang="en-US"/>
          </a:p>
        </p:txBody>
      </p:sp>
    </p:spTree>
    <p:extLst>
      <p:ext uri="{BB962C8B-B14F-4D97-AF65-F5344CB8AC3E}">
        <p14:creationId xmlns:p14="http://schemas.microsoft.com/office/powerpoint/2010/main" val="25373964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首先是奥德赛的线程模型，奥德赛设置了两类线程</a:t>
            </a:r>
            <a:r>
              <a:rPr lang="en-US" altLang="zh-CN"/>
              <a:t>client</a:t>
            </a:r>
            <a:r>
              <a:rPr lang="zh-CN" altLang="en-US"/>
              <a:t>和</a:t>
            </a:r>
            <a:r>
              <a:rPr lang="en-US" altLang="zh-CN"/>
              <a:t>worker</a:t>
            </a:r>
            <a:r>
              <a:rPr lang="zh-CN" altLang="en-US"/>
              <a:t>，</a:t>
            </a:r>
            <a:r>
              <a:rPr lang="en-US" altLang="zh-CN"/>
              <a:t>client</a:t>
            </a:r>
            <a:r>
              <a:rPr lang="zh-CN" altLang="en-US"/>
              <a:t>通过建立</a:t>
            </a:r>
            <a:r>
              <a:rPr lang="en-US" altLang="zh-CN"/>
              <a:t>session</a:t>
            </a:r>
            <a:r>
              <a:rPr lang="zh-CN" altLang="en-US"/>
              <a:t>与</a:t>
            </a:r>
            <a:r>
              <a:rPr lang="en-US" altLang="zh-CN"/>
              <a:t>worker</a:t>
            </a:r>
            <a:r>
              <a:rPr lang="zh-CN" altLang="en-US"/>
              <a:t>相连，应用程序通过</a:t>
            </a:r>
            <a:r>
              <a:rPr lang="en-US" altLang="zh-CN"/>
              <a:t>session</a:t>
            </a:r>
            <a:r>
              <a:rPr lang="zh-CN" altLang="en-US"/>
              <a:t>向系统提交</a:t>
            </a:r>
            <a:r>
              <a:rPr lang="en-US" altLang="zh-CN"/>
              <a:t>request</a:t>
            </a:r>
            <a:r>
              <a:rPr lang="zh-CN" altLang="en-US"/>
              <a:t>，</a:t>
            </a:r>
            <a:r>
              <a:rPr lang="en-US" altLang="zh-CN"/>
              <a:t>request</a:t>
            </a:r>
            <a:r>
              <a:rPr lang="zh-CN" altLang="en-US"/>
              <a:t>就是代表了读或者写的请求，一个</a:t>
            </a:r>
            <a:r>
              <a:rPr lang="en-US" altLang="zh-CN"/>
              <a:t>session</a:t>
            </a:r>
            <a:r>
              <a:rPr lang="zh-CN" altLang="en-US"/>
              <a:t>中的</a:t>
            </a:r>
            <a:r>
              <a:rPr lang="en-US" altLang="zh-CN"/>
              <a:t>request</a:t>
            </a:r>
            <a:r>
              <a:rPr lang="zh-CN" altLang="en-US"/>
              <a:t>会始终按照到达的顺序执行，这样的线程模型保证了奥德赛可以进行跨</a:t>
            </a:r>
            <a:r>
              <a:rPr lang="en-US" altLang="zh-CN"/>
              <a:t>worker</a:t>
            </a:r>
            <a:r>
              <a:rPr lang="zh-CN" altLang="en-US"/>
              <a:t>的线程级并行，以及由于可以看出一个</a:t>
            </a:r>
            <a:r>
              <a:rPr lang="en-US" altLang="zh-CN"/>
              <a:t>worker</a:t>
            </a:r>
            <a:r>
              <a:rPr lang="zh-CN" altLang="en-US"/>
              <a:t>基本上都会负责多个</a:t>
            </a:r>
            <a:r>
              <a:rPr lang="en-US" altLang="zh-CN"/>
              <a:t>session</a:t>
            </a:r>
            <a:r>
              <a:rPr lang="zh-CN" altLang="en-US"/>
              <a:t>，所以在一个</a:t>
            </a:r>
            <a:r>
              <a:rPr lang="en-US" altLang="zh-CN"/>
              <a:t>worker</a:t>
            </a:r>
            <a:r>
              <a:rPr lang="zh-CN" altLang="en-US"/>
              <a:t>内会存在</a:t>
            </a:r>
            <a:r>
              <a:rPr lang="en-US" altLang="zh-CN"/>
              <a:t>session</a:t>
            </a:r>
            <a:r>
              <a:rPr lang="zh-CN" altLang="en-US"/>
              <a:t>级并行。在后续的</a:t>
            </a:r>
            <a:r>
              <a:rPr lang="en-US" altLang="zh-CN"/>
              <a:t>evaluation</a:t>
            </a:r>
            <a:r>
              <a:rPr lang="zh-CN" altLang="en-US"/>
              <a:t>部分可以看出线程扩展是提高协议性能最大的影响因素。</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FC154C37-1343-424E-9C9B-547C8001A206}"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33</a:t>
            </a:fld>
            <a:endParaRPr kumimoji="1" lang="zh-CN" altLang="en-US"/>
          </a:p>
        </p:txBody>
      </p:sp>
    </p:spTree>
    <p:extLst>
      <p:ext uri="{BB962C8B-B14F-4D97-AF65-F5344CB8AC3E}">
        <p14:creationId xmlns:p14="http://schemas.microsoft.com/office/powerpoint/2010/main" val="313473489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接下来我讲以下奥德赛使用的存储层，奥德赛在基于</a:t>
            </a:r>
            <a:r>
              <a:rPr lang="en-US" altLang="zh-CN"/>
              <a:t>MICA</a:t>
            </a:r>
            <a:r>
              <a:rPr lang="zh-CN" altLang="en-US"/>
              <a:t>基础上开发了自己的存储层，</a:t>
            </a:r>
            <a:r>
              <a:rPr lang="en-US" altLang="zh-CN"/>
              <a:t>MICA</a:t>
            </a:r>
            <a:r>
              <a:rPr lang="zh-CN" altLang="en-US"/>
              <a:t>是一种针对高性能而专门设计的最新内存</a:t>
            </a:r>
            <a:r>
              <a:rPr lang="en-US" altLang="zh-CN"/>
              <a:t>KVS</a:t>
            </a:r>
            <a:r>
              <a:rPr lang="zh-CN" altLang="en-US"/>
              <a:t>，</a:t>
            </a:r>
            <a:r>
              <a:rPr lang="zh-CN" altLang="en-US" b="0" i="0">
                <a:solidFill>
                  <a:srgbClr val="121212"/>
                </a:solidFill>
                <a:effectLst/>
                <a:latin typeface="-apple-system"/>
              </a:rPr>
              <a:t>通过将数据划分，并且由不同的核处理不同的数据划分，充分利用多核特性来提高数据处理并行性</a:t>
            </a:r>
            <a:r>
              <a:rPr lang="zh-CN" altLang="en-US"/>
              <a:t>，奥德赛在此基础上用顺序锁增强了</a:t>
            </a:r>
            <a:r>
              <a:rPr lang="en-US" altLang="zh-CN"/>
              <a:t>MICA</a:t>
            </a:r>
            <a:r>
              <a:rPr lang="zh-CN" altLang="en-US"/>
              <a:t>以允许并发控制，并且允许开发者在</a:t>
            </a:r>
            <a:r>
              <a:rPr lang="en-US" altLang="zh-CN"/>
              <a:t>value</a:t>
            </a:r>
            <a:r>
              <a:rPr lang="zh-CN" altLang="en-US"/>
              <a:t>域定制了协议需要</a:t>
            </a:r>
            <a:r>
              <a:rPr lang="en-US" altLang="zh-CN"/>
              <a:t>metadata</a:t>
            </a:r>
            <a:r>
              <a:rPr lang="zh-CN" altLang="en-US"/>
              <a:t>的数据结构</a:t>
            </a:r>
            <a:endParaRPr lang="en-US" altLang="zh-CN"/>
          </a:p>
          <a:p>
            <a:endParaRPr lang="en-US" altLang="zh-CN"/>
          </a:p>
          <a:p>
            <a:endParaRPr lang="en-US" altLang="zh-CN"/>
          </a:p>
          <a:p>
            <a:r>
              <a:rPr lang="en-US" altLang="zh-CN"/>
              <a:t>MICA</a:t>
            </a:r>
            <a:r>
              <a:rPr lang="zh-CN" altLang="en-US"/>
              <a:t>是可伸缩的内存中键值存储，使用单个通用多核系统每秒可处理</a:t>
            </a:r>
            <a:r>
              <a:rPr lang="en-US" altLang="zh-CN"/>
              <a:t>65.6</a:t>
            </a:r>
            <a:r>
              <a:rPr lang="zh-CN" altLang="en-US"/>
              <a:t>至</a:t>
            </a:r>
            <a:r>
              <a:rPr lang="en-US" altLang="zh-CN"/>
              <a:t>7690</a:t>
            </a:r>
            <a:r>
              <a:rPr lang="zh-CN" altLang="en-US"/>
              <a:t>万个键值操作。</a:t>
            </a:r>
            <a:r>
              <a:rPr lang="en-US" altLang="zh-CN"/>
              <a:t>MICA</a:t>
            </a:r>
            <a:r>
              <a:rPr lang="zh-CN" altLang="en-US"/>
              <a:t>比当前最先进的系统快</a:t>
            </a:r>
            <a:r>
              <a:rPr lang="en-US" altLang="zh-CN"/>
              <a:t>4–13.5</a:t>
            </a:r>
            <a:r>
              <a:rPr lang="zh-CN" altLang="en-US"/>
              <a:t>倍，同时在各种混合的读写工作负载下提供始终如一的高吞吐量。</a:t>
            </a:r>
            <a:r>
              <a:rPr lang="en-US" altLang="zh-CN"/>
              <a:t>MICA</a:t>
            </a:r>
            <a:r>
              <a:rPr lang="zh-CN" altLang="en-US"/>
              <a:t>采取整体方法，涵盖了请求处理的所有方面，包括并行数据访问，网络请求处理和数据结构设计，但在这三个域中的每一个中都做出了非常规的选择。首先，</a:t>
            </a:r>
            <a:r>
              <a:rPr lang="en-US" altLang="zh-CN"/>
              <a:t>MICA</a:t>
            </a:r>
            <a:r>
              <a:rPr lang="zh-CN" altLang="en-US"/>
              <a:t>通过允许并行访问分区数据来针对多核体系结构进行优化。其次，为了进行有效的并行数据访问，</a:t>
            </a:r>
            <a:r>
              <a:rPr lang="en-US" altLang="zh-CN"/>
              <a:t>MICA</a:t>
            </a:r>
            <a:r>
              <a:rPr lang="zh-CN" altLang="en-US"/>
              <a:t>通过使用客户端提供的信息将客户端请求直接映射到服务器</a:t>
            </a:r>
            <a:r>
              <a:rPr lang="en-US" altLang="zh-CN"/>
              <a:t>NIC</a:t>
            </a:r>
            <a:r>
              <a:rPr lang="zh-CN" altLang="en-US"/>
              <a:t>级别上的特定</a:t>
            </a:r>
            <a:r>
              <a:rPr lang="en-US" altLang="zh-CN"/>
              <a:t>CPU</a:t>
            </a:r>
            <a:r>
              <a:rPr lang="zh-CN" altLang="en-US"/>
              <a:t>内核，并采用绕过内核的轻量级网络堆栈。最后，</a:t>
            </a:r>
            <a:r>
              <a:rPr lang="en-US" altLang="zh-CN"/>
              <a:t>MICA</a:t>
            </a:r>
            <a:r>
              <a:rPr lang="zh-CN" altLang="en-US"/>
              <a:t>的新数据结构</a:t>
            </a:r>
            <a:r>
              <a:rPr lang="en-US" altLang="zh-CN"/>
              <a:t>-</a:t>
            </a:r>
            <a:r>
              <a:rPr lang="zh-CN" altLang="en-US"/>
              <a:t>循环日志，有损并发哈希索引和批量链接</a:t>
            </a:r>
            <a:r>
              <a:rPr lang="en-US" altLang="zh-CN"/>
              <a:t>-</a:t>
            </a:r>
            <a:r>
              <a:rPr lang="zh-CN" altLang="en-US"/>
              <a:t>以低开销处理读写密集型工作负载。</a:t>
            </a:r>
            <a:endParaRPr lang="en-US" altLang="zh-CN"/>
          </a:p>
          <a:p>
            <a:endParaRPr lang="en-US" altLang="zh-CN"/>
          </a:p>
          <a:p>
            <a:pPr algn="l">
              <a:buFont typeface="Arial" panose="020B0604020202020204" pitchFamily="34" charset="0"/>
              <a:buChar char="•"/>
            </a:pPr>
            <a:r>
              <a:rPr lang="en-US" altLang="zh-CN" b="0" i="0">
                <a:solidFill>
                  <a:srgbClr val="121212"/>
                </a:solidFill>
                <a:effectLst/>
                <a:latin typeface="-apple-system"/>
              </a:rPr>
              <a:t>MICA</a:t>
            </a:r>
            <a:r>
              <a:rPr lang="zh-CN" altLang="en-US" b="0" i="0">
                <a:solidFill>
                  <a:srgbClr val="121212"/>
                </a:solidFill>
                <a:effectLst/>
                <a:latin typeface="-apple-system"/>
              </a:rPr>
              <a:t>系统通过将数据划分，并且由不同的核处理不同的数据划分，充分利用多核特性来提高数据处理并行性。</a:t>
            </a:r>
          </a:p>
          <a:p>
            <a:pPr algn="l">
              <a:buFont typeface="Arial" panose="020B0604020202020204" pitchFamily="34" charset="0"/>
              <a:buChar char="•"/>
            </a:pPr>
            <a:r>
              <a:rPr lang="zh-CN" altLang="en-US" b="0" i="0">
                <a:solidFill>
                  <a:srgbClr val="121212"/>
                </a:solidFill>
                <a:effectLst/>
                <a:latin typeface="-apple-system"/>
              </a:rPr>
              <a:t>利用网卡绕过复杂并且开销大的内核网络栈</a:t>
            </a:r>
          </a:p>
          <a:p>
            <a:pPr algn="l">
              <a:buFont typeface="Arial" panose="020B0604020202020204" pitchFamily="34" charset="0"/>
              <a:buChar char="•"/>
            </a:pPr>
            <a:r>
              <a:rPr lang="zh-CN" altLang="en-US" b="0" i="0">
                <a:solidFill>
                  <a:srgbClr val="121212"/>
                </a:solidFill>
                <a:effectLst/>
                <a:latin typeface="-apple-system"/>
              </a:rPr>
              <a:t>设计了高效的并行哈希索引，避免了哈希重建开销，使得</a:t>
            </a:r>
            <a:r>
              <a:rPr lang="en-US" altLang="zh-CN" b="0" i="0">
                <a:solidFill>
                  <a:srgbClr val="121212"/>
                </a:solidFill>
                <a:effectLst/>
                <a:latin typeface="-apple-system"/>
              </a:rPr>
              <a:t>MICA</a:t>
            </a:r>
            <a:r>
              <a:rPr lang="zh-CN" altLang="en-US" b="0" i="0">
                <a:solidFill>
                  <a:srgbClr val="121212"/>
                </a:solidFill>
                <a:effectLst/>
                <a:latin typeface="-apple-system"/>
              </a:rPr>
              <a:t>的插入开销和查找开销达到了相似的性能，并且合理处理了有损哈希造成的指针悬浮问题。</a:t>
            </a:r>
          </a:p>
          <a:p>
            <a:endParaRPr lang="zh-CN" altLang="en-US"/>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E40A048F-3777-439A-86C4-5836F4935094}"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34</a:t>
            </a:fld>
            <a:endParaRPr kumimoji="1" lang="zh-CN" altLang="en-US"/>
          </a:p>
        </p:txBody>
      </p:sp>
    </p:spTree>
    <p:extLst>
      <p:ext uri="{BB962C8B-B14F-4D97-AF65-F5344CB8AC3E}">
        <p14:creationId xmlns:p14="http://schemas.microsoft.com/office/powerpoint/2010/main" val="4741394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奥德赛的网络层使用了基于不可靠数据报服务类型的</a:t>
            </a:r>
            <a:r>
              <a:rPr lang="en-US" altLang="zh-CN"/>
              <a:t>RDMA</a:t>
            </a:r>
            <a:r>
              <a:rPr lang="zh-CN" altLang="en-US"/>
              <a:t>网络的</a:t>
            </a:r>
            <a:r>
              <a:rPr lang="en-US" altLang="zh-CN"/>
              <a:t>RPC</a:t>
            </a:r>
            <a:r>
              <a:rPr lang="zh-CN" altLang="en-US"/>
              <a:t>框架，这里的</a:t>
            </a:r>
            <a:r>
              <a:rPr lang="en-US" altLang="zh-CN"/>
              <a:t>UD</a:t>
            </a:r>
            <a:r>
              <a:rPr lang="zh-CN" altLang="en-US"/>
              <a:t>描述的</a:t>
            </a:r>
            <a:r>
              <a:rPr lang="en-US" altLang="zh-CN"/>
              <a:t>RDMA</a:t>
            </a:r>
            <a:r>
              <a:rPr lang="zh-CN" altLang="en-US"/>
              <a:t>服务类型，表示不可靠数据报服务类型，这也被认为是在</a:t>
            </a:r>
            <a:r>
              <a:rPr lang="en-US" altLang="zh-CN"/>
              <a:t>RDMA</a:t>
            </a:r>
            <a:r>
              <a:rPr lang="zh-CN" altLang="en-US"/>
              <a:t>网络中最有效，最实用的设计要点。奥德赛在网络层的设计中也应用了一些优化，比较重要的两个分别是智能消息和硬件多播。</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572171CF-86F3-453B-BFA3-E1B04F8C8B5A}"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35</a:t>
            </a:fld>
            <a:endParaRPr kumimoji="1" lang="zh-CN" altLang="en-US"/>
          </a:p>
        </p:txBody>
      </p:sp>
    </p:spTree>
    <p:extLst>
      <p:ext uri="{BB962C8B-B14F-4D97-AF65-F5344CB8AC3E}">
        <p14:creationId xmlns:p14="http://schemas.microsoft.com/office/powerpoint/2010/main" val="86683839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智能消息有两种</a:t>
            </a:r>
            <a:r>
              <a:rPr lang="en-US" altLang="zh-CN"/>
              <a:t>smart-ack</a:t>
            </a:r>
            <a:r>
              <a:rPr lang="zh-CN" altLang="en-US"/>
              <a:t>和</a:t>
            </a:r>
            <a:r>
              <a:rPr lang="en-US" altLang="zh-CN"/>
              <a:t>smart-commit</a:t>
            </a:r>
            <a:r>
              <a:rPr lang="zh-CN" altLang="en-US"/>
              <a:t>，这其实是利用了批处理的思想，当接收者确认</a:t>
            </a:r>
            <a:r>
              <a:rPr lang="en-US" altLang="zh-CN"/>
              <a:t>ack</a:t>
            </a:r>
            <a:r>
              <a:rPr lang="zh-CN" altLang="en-US"/>
              <a:t>的时候，如果收到</a:t>
            </a:r>
            <a:r>
              <a:rPr lang="en-US" altLang="zh-CN"/>
              <a:t>ack</a:t>
            </a:r>
            <a:r>
              <a:rPr lang="zh-CN" altLang="en-US"/>
              <a:t>是按序的就只记录下第一个</a:t>
            </a:r>
            <a:r>
              <a:rPr lang="en-US" altLang="zh-CN"/>
              <a:t>ack</a:t>
            </a:r>
            <a:r>
              <a:rPr lang="zh-CN" altLang="en-US"/>
              <a:t>的</a:t>
            </a:r>
            <a:r>
              <a:rPr lang="en-US" altLang="zh-CN"/>
              <a:t>id</a:t>
            </a:r>
            <a:r>
              <a:rPr lang="zh-CN" altLang="en-US"/>
              <a:t>以及</a:t>
            </a:r>
            <a:r>
              <a:rPr lang="en-US" altLang="zh-CN"/>
              <a:t>ack</a:t>
            </a:r>
            <a:r>
              <a:rPr lang="zh-CN" altLang="en-US"/>
              <a:t>的数量，然后进行批处理的确认。</a:t>
            </a:r>
            <a:r>
              <a:rPr lang="en-US" altLang="zh-CN"/>
              <a:t>Smart-commit</a:t>
            </a:r>
            <a:r>
              <a:rPr lang="zh-CN" altLang="en-US"/>
              <a:t>与</a:t>
            </a:r>
            <a:r>
              <a:rPr lang="en-US" altLang="zh-CN"/>
              <a:t>smart ack</a:t>
            </a:r>
            <a:r>
              <a:rPr lang="zh-CN" altLang="en-US"/>
              <a:t>类似。</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48160138-C1B9-4C59-ABC0-40DDF6E960F6}"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36</a:t>
            </a:fld>
            <a:endParaRPr kumimoji="1" lang="zh-CN" altLang="en-US"/>
          </a:p>
        </p:txBody>
      </p:sp>
    </p:spTree>
    <p:extLst>
      <p:ext uri="{BB962C8B-B14F-4D97-AF65-F5344CB8AC3E}">
        <p14:creationId xmlns:p14="http://schemas.microsoft.com/office/powerpoint/2010/main" val="252042612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网络层的硬件多播优化，实际上是把协议中广播的操作放到硬件上交给交换机实现，在硬件上进行复制广播，在</a:t>
            </a:r>
            <a:r>
              <a:rPr lang="en-US" altLang="zh-CN"/>
              <a:t>evaluation</a:t>
            </a:r>
            <a:r>
              <a:rPr lang="zh-CN" altLang="en-US"/>
              <a:t>部分可以看的这个优化对</a:t>
            </a:r>
            <a:r>
              <a:rPr lang="en-US" altLang="zh-CN"/>
              <a:t>leader</a:t>
            </a:r>
            <a:r>
              <a:rPr lang="zh-CN" altLang="en-US"/>
              <a:t>与</a:t>
            </a:r>
            <a:r>
              <a:rPr lang="en-US" altLang="zh-CN"/>
              <a:t>follower</a:t>
            </a:r>
            <a:r>
              <a:rPr lang="zh-CN" altLang="en-US"/>
              <a:t>之间的负载均衡很有效。</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7071BD7F-445F-41A0-9626-2761CD879A0E}"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37</a:t>
            </a:fld>
            <a:endParaRPr kumimoji="1" lang="zh-CN" altLang="en-US"/>
          </a:p>
        </p:txBody>
      </p:sp>
    </p:spTree>
    <p:extLst>
      <p:ext uri="{BB962C8B-B14F-4D97-AF65-F5344CB8AC3E}">
        <p14:creationId xmlns:p14="http://schemas.microsoft.com/office/powerpoint/2010/main" val="38309280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接下来我来讲一下本文的</a:t>
            </a:r>
            <a:r>
              <a:rPr lang="en-US" altLang="zh-CN"/>
              <a:t>evaluation</a:t>
            </a:r>
            <a:r>
              <a:rPr lang="zh-CN" altLang="en-US"/>
              <a:t>部分。</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880C147B-73FC-40F5-B366-1E386420A834}"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38</a:t>
            </a:fld>
            <a:endParaRPr kumimoji="1" lang="zh-CN" altLang="en-US"/>
          </a:p>
        </p:txBody>
      </p:sp>
    </p:spTree>
    <p:extLst>
      <p:ext uri="{BB962C8B-B14F-4D97-AF65-F5344CB8AC3E}">
        <p14:creationId xmlns:p14="http://schemas.microsoft.com/office/powerpoint/2010/main" val="87126802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首先讲一下实验的配置，实验环境有</a:t>
            </a:r>
            <a:r>
              <a:rPr lang="en-US" altLang="zh-CN"/>
              <a:t>5</a:t>
            </a:r>
            <a:r>
              <a:rPr lang="zh-CN" altLang="en-US"/>
              <a:t>个</a:t>
            </a:r>
            <a:r>
              <a:rPr lang="en-US" altLang="zh-CN"/>
              <a:t>server</a:t>
            </a:r>
            <a:r>
              <a:rPr lang="zh-CN" altLang="en-US"/>
              <a:t>，每个</a:t>
            </a:r>
            <a:r>
              <a:rPr lang="en-US" altLang="zh-CN"/>
              <a:t>server</a:t>
            </a:r>
            <a:r>
              <a:rPr lang="zh-CN" altLang="en-US"/>
              <a:t>上有</a:t>
            </a:r>
            <a:r>
              <a:rPr lang="en-US" altLang="zh-CN"/>
              <a:t>2</a:t>
            </a:r>
            <a:r>
              <a:rPr lang="zh-CN" altLang="en-US"/>
              <a:t>个</a:t>
            </a:r>
            <a:r>
              <a:rPr lang="en-US" altLang="zh-CN"/>
              <a:t>10</a:t>
            </a:r>
            <a:r>
              <a:rPr lang="zh-CN" altLang="en-US"/>
              <a:t>核的</a:t>
            </a:r>
            <a:r>
              <a:rPr lang="en-US" altLang="zh-CN"/>
              <a:t>cpu</a:t>
            </a:r>
            <a:r>
              <a:rPr lang="zh-CN" altLang="en-US"/>
              <a:t>，每个核有两个硬件线程，也就是共</a:t>
            </a:r>
            <a:r>
              <a:rPr lang="en-US" altLang="zh-CN"/>
              <a:t>40</a:t>
            </a:r>
            <a:r>
              <a:rPr lang="zh-CN" altLang="en-US"/>
              <a:t>个硬件线程，网络层使用的</a:t>
            </a:r>
            <a:r>
              <a:rPr lang="en-US" altLang="zh-CN"/>
              <a:t>RDMA</a:t>
            </a:r>
            <a:r>
              <a:rPr lang="zh-CN" altLang="en-US"/>
              <a:t>网络，带宽为</a:t>
            </a:r>
            <a:r>
              <a:rPr lang="en-US" altLang="zh-CN"/>
              <a:t>56Gbps</a:t>
            </a:r>
            <a:r>
              <a:rPr lang="zh-CN" altLang="en-US"/>
              <a:t>，每个</a:t>
            </a:r>
            <a:r>
              <a:rPr lang="en-US" altLang="zh-CN"/>
              <a:t>server</a:t>
            </a:r>
            <a:r>
              <a:rPr lang="zh-CN" altLang="en-US"/>
              <a:t>的内存是</a:t>
            </a:r>
            <a:r>
              <a:rPr lang="en-US" altLang="zh-CN"/>
              <a:t>64GB</a:t>
            </a:r>
            <a:r>
              <a:rPr lang="zh-CN" altLang="en-US"/>
              <a:t>，</a:t>
            </a:r>
            <a:r>
              <a:rPr lang="en-US" altLang="zh-CN"/>
              <a:t>kv store</a:t>
            </a:r>
            <a:r>
              <a:rPr lang="zh-CN" altLang="en-US"/>
              <a:t>使用的是前面提到的</a:t>
            </a:r>
            <a:r>
              <a:rPr lang="en-US" altLang="zh-CN"/>
              <a:t>MICA</a:t>
            </a:r>
            <a:r>
              <a:rPr lang="zh-CN" altLang="en-US"/>
              <a:t>，数据库大小是一百万个</a:t>
            </a:r>
            <a:r>
              <a:rPr lang="en-US" altLang="zh-CN"/>
              <a:t>kv</a:t>
            </a:r>
            <a:r>
              <a:rPr lang="zh-CN" altLang="en-US"/>
              <a:t>对，每个</a:t>
            </a:r>
            <a:r>
              <a:rPr lang="en-US" altLang="zh-CN"/>
              <a:t>kv</a:t>
            </a:r>
            <a:r>
              <a:rPr lang="zh-CN" altLang="en-US"/>
              <a:t>对的大小是</a:t>
            </a:r>
            <a:r>
              <a:rPr lang="en-US" altLang="zh-CN"/>
              <a:t>48</a:t>
            </a:r>
            <a:r>
              <a:rPr lang="zh-CN" altLang="en-US"/>
              <a:t>字节。</a:t>
            </a:r>
            <a:endParaRPr lang="en-US" altLang="zh-CN"/>
          </a:p>
          <a:p>
            <a:endParaRPr lang="en-US" altLang="zh-CN"/>
          </a:p>
          <a:p>
            <a:r>
              <a:rPr lang="zh-CN" altLang="en-US"/>
              <a:t>实验配置</a:t>
            </a:r>
            <a:endParaRPr lang="en-US" altLang="zh-CN"/>
          </a:p>
          <a:p>
            <a:r>
              <a:rPr lang="en-US" altLang="zh-CN"/>
              <a:t>Server num: 5</a:t>
            </a:r>
          </a:p>
          <a:p>
            <a:r>
              <a:rPr lang="en-US" altLang="zh-CN"/>
              <a:t>12-port Infiniband switch: Mellanox MSX6012FBS</a:t>
            </a:r>
          </a:p>
          <a:p>
            <a:r>
              <a:rPr lang="en-US" altLang="zh-CN"/>
              <a:t>Each server: Two 10-core CPUs(Intel Xeon E5-2630v4)</a:t>
            </a:r>
          </a:p>
          <a:p>
            <a:r>
              <a:rPr lang="fr-FR" altLang="zh-CN"/>
              <a:t>single-port 56Gb Infiniband NIC (Mellanox MCX455AFCAT PCIe-gen3 x16)</a:t>
            </a:r>
          </a:p>
          <a:p>
            <a:r>
              <a:rPr lang="fr-FR" altLang="zh-CN"/>
              <a:t>Memory: 64 GB</a:t>
            </a:r>
          </a:p>
          <a:p>
            <a:r>
              <a:rPr lang="en-US" altLang="zh-CN"/>
              <a:t>KVS: one million key-value pairs replicated in all nodes</a:t>
            </a:r>
            <a:endParaRPr lang="zh-CN" altLang="en-US"/>
          </a:p>
          <a:p>
            <a:endParaRPr lang="zh-CN" altLang="en-US"/>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AFBED373-777F-44B0-9C15-F82DEB2037EA}"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39</a:t>
            </a:fld>
            <a:endParaRPr kumimoji="1" lang="zh-CN" altLang="en-US"/>
          </a:p>
        </p:txBody>
      </p:sp>
    </p:spTree>
    <p:extLst>
      <p:ext uri="{BB962C8B-B14F-4D97-AF65-F5344CB8AC3E}">
        <p14:creationId xmlns:p14="http://schemas.microsoft.com/office/powerpoint/2010/main" val="377465713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先看总览的测试结果，左右两张图的横坐标指的是协议名称，纵坐标指的是协议达到的吞吐量，单位是百万请求每秒，左边图是单线程配置下的测试结果，右边图则是启用了多线程结果的吞吐量。接下来我将按照前述分析顺序来一次分析每一种协议的测试结果。</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573C5D75-98F0-4242-B4D2-7323E10B303E}"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40</a:t>
            </a:fld>
            <a:endParaRPr kumimoji="1" lang="zh-CN" altLang="en-US"/>
          </a:p>
        </p:txBody>
      </p:sp>
    </p:spTree>
    <p:extLst>
      <p:ext uri="{BB962C8B-B14F-4D97-AF65-F5344CB8AC3E}">
        <p14:creationId xmlns:p14="http://schemas.microsoft.com/office/powerpoint/2010/main" val="36563396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a:t>
            </a:r>
            <a:r>
              <a:rPr lang="zh-CN" altLang="en-US" dirty="0"/>
              <a:t>在讲述奥德赛设计和强一致性多副本协议分析之前，我们先做一个知识预热。简单介绍一下奥德赛用到的多副本</a:t>
            </a:r>
            <a:r>
              <a:rPr lang="en-US" altLang="zh-CN" dirty="0"/>
              <a:t>KV</a:t>
            </a:r>
            <a:r>
              <a:rPr lang="zh-CN" altLang="en-US" dirty="0"/>
              <a:t>存储系统和它的编程接口；以及协议评估所需要的强一致性知识；最后介绍一下这篇文章的</a:t>
            </a:r>
            <a:r>
              <a:rPr lang="en-US" altLang="zh-CN" dirty="0"/>
              <a:t>motivation</a:t>
            </a:r>
            <a:r>
              <a:rPr lang="zh-CN" altLang="en-US" dirty="0"/>
              <a:t>，也就是新旧硬件的区别。</a:t>
            </a:r>
            <a:endParaRPr lang="en-US" altLang="zh-CN" dirty="0"/>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4B6FBEC8-9157-4439-9515-62C92D785894}"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a:t>
            </a:fld>
            <a:endParaRPr kumimoji="1" lang="zh-CN" altLang="en-US"/>
          </a:p>
        </p:txBody>
      </p:sp>
    </p:spTree>
    <p:extLst>
      <p:ext uri="{BB962C8B-B14F-4D97-AF65-F5344CB8AC3E}">
        <p14:creationId xmlns:p14="http://schemas.microsoft.com/office/powerpoint/2010/main" val="319274949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论文中提出的一个重要结论，</a:t>
            </a:r>
            <a:r>
              <a:rPr lang="en-US" altLang="zh-CN"/>
              <a:t>total order</a:t>
            </a:r>
            <a:r>
              <a:rPr lang="zh-CN" altLang="en-US"/>
              <a:t>的线程扩展性很差，回顾刚刚的分类，</a:t>
            </a:r>
            <a:r>
              <a:rPr lang="en-US" altLang="zh-CN"/>
              <a:t>MP</a:t>
            </a:r>
            <a:r>
              <a:rPr lang="zh-CN" altLang="en-US"/>
              <a:t>，</a:t>
            </a:r>
            <a:r>
              <a:rPr lang="en-US" altLang="zh-CN"/>
              <a:t>ZAB</a:t>
            </a:r>
            <a:r>
              <a:rPr lang="zh-CN" altLang="en-US"/>
              <a:t>和</a:t>
            </a:r>
            <a:r>
              <a:rPr lang="en-US" altLang="zh-CN"/>
              <a:t>Derecho</a:t>
            </a:r>
            <a:r>
              <a:rPr lang="zh-CN" altLang="en-US"/>
              <a:t>协议都是</a:t>
            </a:r>
            <a:r>
              <a:rPr lang="en-US" altLang="zh-CN"/>
              <a:t>total order</a:t>
            </a:r>
            <a:r>
              <a:rPr lang="zh-CN" altLang="en-US"/>
              <a:t>维度下的，</a:t>
            </a:r>
            <a:endParaRPr lang="zh-CN" altLang="en-US" dirty="0"/>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25014B0E-5349-4ACD-A1DC-75F5378FCBD2}"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41</a:t>
            </a:fld>
            <a:endParaRPr kumimoji="1" lang="zh-CN" altLang="en-US"/>
          </a:p>
        </p:txBody>
      </p:sp>
    </p:spTree>
    <p:extLst>
      <p:ext uri="{BB962C8B-B14F-4D97-AF65-F5344CB8AC3E}">
        <p14:creationId xmlns:p14="http://schemas.microsoft.com/office/powerpoint/2010/main" val="14530567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由图可见，红色框标出了这三个属于</a:t>
            </a:r>
            <a:r>
              <a:rPr lang="en-US" altLang="zh-CN"/>
              <a:t>total order</a:t>
            </a:r>
            <a:r>
              <a:rPr lang="zh-CN" altLang="en-US"/>
              <a:t>的协议，通过与</a:t>
            </a:r>
            <a:r>
              <a:rPr lang="en-US" altLang="zh-CN"/>
              <a:t>cp</a:t>
            </a:r>
            <a:r>
              <a:rPr lang="zh-CN" altLang="en-US"/>
              <a:t>相比，可以看到在经过多线程扩展后红色框的协议性能下降到了最差的三个，分析原因是因为强制要求</a:t>
            </a:r>
            <a:r>
              <a:rPr lang="en-US" altLang="zh-CN"/>
              <a:t>total order</a:t>
            </a:r>
            <a:r>
              <a:rPr lang="zh-CN" altLang="en-US"/>
              <a:t>导致写入</a:t>
            </a:r>
            <a:r>
              <a:rPr lang="en-US" altLang="zh-CN"/>
              <a:t>kvs</a:t>
            </a:r>
            <a:r>
              <a:rPr lang="zh-CN" altLang="en-US"/>
              <a:t>的时候只能按锁定步骤来，而相比之下，</a:t>
            </a:r>
            <a:r>
              <a:rPr lang="en-US" altLang="zh-CN"/>
              <a:t>PKO</a:t>
            </a:r>
            <a:r>
              <a:rPr lang="zh-CN" altLang="en-US"/>
              <a:t>的协议可以通过更多的线程来更好的扩展。</a:t>
            </a:r>
            <a:endParaRPr lang="en-US" altLang="zh-CN"/>
          </a:p>
          <a:p>
            <a:endParaRPr lang="en-US" altLang="zh-CN"/>
          </a:p>
          <a:p>
            <a:endParaRPr lang="en-US" altLang="zh-CN"/>
          </a:p>
          <a:p>
            <a:r>
              <a:rPr lang="zh-CN" altLang="en-US"/>
              <a:t>线程可扩展性是影响协议吞吐量的一个很重要的因素</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F2992F71-889B-4505-B69B-50B06A87714F}"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42</a:t>
            </a:fld>
            <a:endParaRPr kumimoji="1" lang="zh-CN" altLang="en-US"/>
          </a:p>
        </p:txBody>
      </p:sp>
    </p:spTree>
    <p:extLst>
      <p:ext uri="{BB962C8B-B14F-4D97-AF65-F5344CB8AC3E}">
        <p14:creationId xmlns:p14="http://schemas.microsoft.com/office/powerpoint/2010/main" val="22933997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ZAB</a:t>
            </a:r>
            <a:r>
              <a:rPr lang="zh-CN" altLang="en-US"/>
              <a:t>和</a:t>
            </a:r>
            <a:r>
              <a:rPr lang="en-US" altLang="zh-CN"/>
              <a:t>MP</a:t>
            </a:r>
            <a:r>
              <a:rPr lang="zh-CN" altLang="en-US"/>
              <a:t>协议执行模型前面简述分类的时候有提及，这里再简单回顾一下。。。</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0D8EEE8F-2BC9-43D6-A58B-AC3E7613BDB0}"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43</a:t>
            </a:fld>
            <a:endParaRPr kumimoji="1" lang="zh-CN" altLang="en-US"/>
          </a:p>
        </p:txBody>
      </p:sp>
    </p:spTree>
    <p:extLst>
      <p:ext uri="{BB962C8B-B14F-4D97-AF65-F5344CB8AC3E}">
        <p14:creationId xmlns:p14="http://schemas.microsoft.com/office/powerpoint/2010/main" val="3509968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这张图是</a:t>
            </a:r>
            <a:r>
              <a:rPr lang="en-US" altLang="zh-CN"/>
              <a:t>ZAB</a:t>
            </a:r>
            <a:r>
              <a:rPr lang="zh-CN" altLang="en-US"/>
              <a:t>和</a:t>
            </a:r>
            <a:r>
              <a:rPr lang="en-US" altLang="zh-CN"/>
              <a:t>MP</a:t>
            </a:r>
            <a:r>
              <a:rPr lang="zh-CN" altLang="en-US"/>
              <a:t>协议在纯写的数据下吞吐量随线程数的变化情况，横坐标是线程数，纵坐标是吞吐量。可以看到在</a:t>
            </a:r>
            <a:r>
              <a:rPr lang="en-US" altLang="zh-CN"/>
              <a:t>4</a:t>
            </a:r>
            <a:r>
              <a:rPr lang="zh-CN" altLang="en-US"/>
              <a:t>线程就达到了平顶状态，在</a:t>
            </a:r>
            <a:r>
              <a:rPr lang="en-US" altLang="zh-CN"/>
              <a:t>10</a:t>
            </a:r>
            <a:r>
              <a:rPr lang="zh-CN" altLang="en-US"/>
              <a:t>线程之后的下降文中的解释是由于奥德赛会将多余的线程固定在核上，影响了线程之间的通信，导致吞吐量下降。</a:t>
            </a:r>
            <a:endParaRPr lang="en-US" altLang="zh-CN"/>
          </a:p>
          <a:p>
            <a:r>
              <a:rPr lang="en-US" altLang="zh-CN"/>
              <a:t>4</a:t>
            </a:r>
            <a:r>
              <a:rPr lang="zh-CN" altLang="en-US"/>
              <a:t>：</a:t>
            </a:r>
            <a:r>
              <a:rPr lang="en-US" altLang="zh-CN"/>
              <a:t>broadcast</a:t>
            </a:r>
          </a:p>
          <a:p>
            <a:r>
              <a:rPr lang="en-US" altLang="zh-CN"/>
              <a:t>10</a:t>
            </a:r>
            <a:r>
              <a:rPr lang="zh-CN" altLang="en-US"/>
              <a:t>：</a:t>
            </a:r>
            <a:r>
              <a:rPr lang="en-US" altLang="zh-CN"/>
              <a:t>pin </a:t>
            </a:r>
            <a:endParaRPr lang="zh-CN" altLang="en-US"/>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3B1B65EE-A871-4138-A85E-4373089F6878}"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44</a:t>
            </a:fld>
            <a:endParaRPr kumimoji="1" lang="zh-CN" altLang="en-US"/>
          </a:p>
        </p:txBody>
      </p:sp>
    </p:spTree>
    <p:extLst>
      <p:ext uri="{BB962C8B-B14F-4D97-AF65-F5344CB8AC3E}">
        <p14:creationId xmlns:p14="http://schemas.microsoft.com/office/powerpoint/2010/main" val="275006196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a:t>DTO</a:t>
            </a:r>
            <a:endParaRPr lang="zh-CN" altLang="en-US"/>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C2DAE211-D3D4-49B8-B14F-5AE90CDFDA24}"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45</a:t>
            </a:fld>
            <a:endParaRPr kumimoji="1" lang="zh-CN" altLang="en-US"/>
          </a:p>
        </p:txBody>
      </p:sp>
    </p:spTree>
    <p:extLst>
      <p:ext uri="{BB962C8B-B14F-4D97-AF65-F5344CB8AC3E}">
        <p14:creationId xmlns:p14="http://schemas.microsoft.com/office/powerpoint/2010/main" val="52849680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这张图展示的是</a:t>
            </a:r>
            <a:r>
              <a:rPr lang="en-US" altLang="zh-CN"/>
              <a:t>total order</a:t>
            </a:r>
            <a:r>
              <a:rPr lang="zh-CN" altLang="en-US"/>
              <a:t>的三种协议随读比例扩大的吞吐量变换情况，横坐标是写请求占总请求的比例，纵坐标是读请求占总请求的比例，在</a:t>
            </a:r>
            <a:r>
              <a:rPr lang="en-US" altLang="zh-CN"/>
              <a:t>100%</a:t>
            </a:r>
            <a:r>
              <a:rPr lang="zh-CN" altLang="en-US"/>
              <a:t>比例写的情况下，三者的吞吐量差距不大，随着写比例的降低，也就是图左边的情况，可以看到，在减少写请求比例的情况下，三个协议呈现出吞吐量的差异，</a:t>
            </a:r>
            <a:r>
              <a:rPr lang="en-US" altLang="zh-CN"/>
              <a:t>ZAB</a:t>
            </a:r>
            <a:r>
              <a:rPr lang="zh-CN" altLang="en-US"/>
              <a:t>与</a:t>
            </a:r>
            <a:r>
              <a:rPr lang="en-US" altLang="zh-CN"/>
              <a:t>Derecho</a:t>
            </a:r>
            <a:r>
              <a:rPr lang="zh-CN" altLang="en-US"/>
              <a:t>相对于</a:t>
            </a:r>
            <a:r>
              <a:rPr lang="en-US" altLang="zh-CN"/>
              <a:t>mp</a:t>
            </a:r>
            <a:r>
              <a:rPr lang="zh-CN" altLang="en-US"/>
              <a:t>是</a:t>
            </a:r>
            <a:r>
              <a:rPr lang="en-US" altLang="zh-CN"/>
              <a:t>local read</a:t>
            </a:r>
            <a:r>
              <a:rPr lang="zh-CN" altLang="en-US"/>
              <a:t>，所以在低写入比例下吞吐量更高，而低写入比例下，</a:t>
            </a:r>
            <a:r>
              <a:rPr lang="en-US" altLang="zh-CN"/>
              <a:t>ZAB</a:t>
            </a:r>
            <a:r>
              <a:rPr lang="zh-CN" altLang="en-US"/>
              <a:t>的节点在回复</a:t>
            </a:r>
            <a:r>
              <a:rPr lang="en-US" altLang="zh-CN"/>
              <a:t>leader</a:t>
            </a:r>
            <a:r>
              <a:rPr lang="zh-CN" altLang="en-US"/>
              <a:t>的</a:t>
            </a:r>
            <a:r>
              <a:rPr lang="en-US" altLang="zh-CN"/>
              <a:t>ack</a:t>
            </a:r>
            <a:r>
              <a:rPr lang="zh-CN" altLang="en-US"/>
              <a:t>缺少了更多批处理的机会，从而导致写吞吐量下降。</a:t>
            </a:r>
            <a:endParaRPr lang="en-US" altLang="zh-CN"/>
          </a:p>
          <a:p>
            <a:endParaRPr lang="en-US" altLang="zh-CN"/>
          </a:p>
          <a:p>
            <a:endParaRPr lang="en-US" altLang="zh-CN"/>
          </a:p>
          <a:p>
            <a:endParaRPr lang="en-US" altLang="zh-CN"/>
          </a:p>
          <a:p>
            <a:r>
              <a:rPr lang="en-US" altLang="zh-CN"/>
              <a:t>Derecho</a:t>
            </a:r>
            <a:r>
              <a:rPr lang="zh-CN" altLang="en-US"/>
              <a:t>也就是黄色的这根线较好的维持住了写吞吐率，而</a:t>
            </a:r>
            <a:r>
              <a:rPr lang="en-US" altLang="zh-CN"/>
              <a:t>ZAB</a:t>
            </a:r>
            <a:r>
              <a:rPr lang="zh-CN" altLang="en-US"/>
              <a:t>与</a:t>
            </a:r>
            <a:r>
              <a:rPr lang="en-US" altLang="zh-CN"/>
              <a:t>MP</a:t>
            </a:r>
            <a:r>
              <a:rPr lang="zh-CN" altLang="en-US"/>
              <a:t>由于在执行过程中</a:t>
            </a:r>
            <a:r>
              <a:rPr lang="en-US" altLang="zh-CN"/>
              <a:t>follower</a:t>
            </a:r>
            <a:r>
              <a:rPr lang="zh-CN" altLang="en-US"/>
              <a:t>需要用</a:t>
            </a:r>
            <a:r>
              <a:rPr lang="en-US" altLang="zh-CN"/>
              <a:t>ack</a:t>
            </a:r>
            <a:r>
              <a:rPr lang="zh-CN" altLang="en-US"/>
              <a:t>回应</a:t>
            </a:r>
            <a:r>
              <a:rPr lang="en-US" altLang="zh-CN"/>
              <a:t>leader</a:t>
            </a:r>
            <a:r>
              <a:rPr lang="zh-CN" altLang="en-US"/>
              <a:t>，增加读请求的比例破坏了奥德赛平台提供的信息批处理的优化，因此写吞吐量有所下降。</a:t>
            </a:r>
            <a:r>
              <a:rPr lang="en-US" altLang="zh-CN"/>
              <a:t>Derecho</a:t>
            </a:r>
            <a:r>
              <a:rPr lang="zh-CN" altLang="en-US"/>
              <a:t>去中心化的特性使得它在低写入比例的情况下有着较高的效果。</a:t>
            </a:r>
            <a:endParaRPr lang="en-US" altLang="zh-CN"/>
          </a:p>
          <a:p>
            <a:endParaRPr lang="en-US" altLang="zh-CN"/>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D61B84EC-79F5-4668-B6CD-9DED9BA5930B}"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46</a:t>
            </a:fld>
            <a:endParaRPr kumimoji="1" lang="zh-CN" altLang="en-US"/>
          </a:p>
        </p:txBody>
      </p:sp>
    </p:spTree>
    <p:extLst>
      <p:ext uri="{BB962C8B-B14F-4D97-AF65-F5344CB8AC3E}">
        <p14:creationId xmlns:p14="http://schemas.microsoft.com/office/powerpoint/2010/main" val="195463393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论文的第二个论点是</a:t>
            </a:r>
            <a:r>
              <a:rPr lang="en-US" altLang="zh-CN"/>
              <a:t>leader based</a:t>
            </a:r>
            <a:r>
              <a:rPr lang="zh-CN" altLang="en-US"/>
              <a:t>的协议会带来负载不均衡的情况，作者认为，基于领导者的协议可以达到很好的性能，但是需要处理好负载均衡的问题。接下来我将从测试结果来分析负载不均衡对吞吐量的影响，因为</a:t>
            </a:r>
            <a:r>
              <a:rPr lang="en-US" altLang="zh-CN"/>
              <a:t>LTO</a:t>
            </a:r>
            <a:r>
              <a:rPr lang="zh-CN" altLang="en-US"/>
              <a:t>协议收线程可扩展性影响，基于领导者的协议对负载平衡的不利影响在</a:t>
            </a:r>
            <a:r>
              <a:rPr lang="en-US" altLang="zh-CN"/>
              <a:t>LTO</a:t>
            </a:r>
            <a:r>
              <a:rPr lang="zh-CN" altLang="en-US"/>
              <a:t>协议中并不明显，但是，它可以通过</a:t>
            </a:r>
            <a:r>
              <a:rPr lang="en-US" altLang="zh-CN"/>
              <a:t>LPKO</a:t>
            </a:r>
            <a:r>
              <a:rPr lang="zh-CN" altLang="en-US"/>
              <a:t>协议中</a:t>
            </a:r>
            <a:r>
              <a:rPr lang="en-US" altLang="zh-CN"/>
              <a:t>CHT</a:t>
            </a:r>
            <a:r>
              <a:rPr lang="zh-CN" altLang="en-US"/>
              <a:t>例子说明。图上的箭头表示两个协议级的优化对负载不均衡问题的解决。</a:t>
            </a:r>
            <a:endParaRPr lang="en-US" altLang="zh-CN"/>
          </a:p>
          <a:p>
            <a:endParaRPr lang="en-US" altLang="zh-CN"/>
          </a:p>
          <a:p>
            <a:endParaRPr lang="en-US" altLang="zh-CN"/>
          </a:p>
          <a:p>
            <a:endParaRPr lang="en-US" altLang="zh-CN"/>
          </a:p>
          <a:p>
            <a:endParaRPr lang="en-US" altLang="zh-CN"/>
          </a:p>
          <a:p>
            <a:r>
              <a:rPr lang="zh-CN" altLang="en-US"/>
              <a:t>从前面分类图，就可以看出</a:t>
            </a:r>
            <a:r>
              <a:rPr lang="en-US" altLang="zh-CN"/>
              <a:t>cht</a:t>
            </a:r>
            <a:r>
              <a:rPr lang="zh-CN" altLang="en-US"/>
              <a:t>有两个协议级优化，分别是用链式传播</a:t>
            </a:r>
            <a:r>
              <a:rPr lang="en-US" altLang="zh-CN"/>
              <a:t>craq</a:t>
            </a:r>
            <a:r>
              <a:rPr lang="zh-CN" altLang="en-US"/>
              <a:t>，和多个</a:t>
            </a:r>
            <a:r>
              <a:rPr lang="en-US" altLang="zh-CN"/>
              <a:t>leader</a:t>
            </a:r>
            <a:r>
              <a:rPr lang="zh-CN" altLang="en-US"/>
              <a:t>的广播的方式来处理负载均衡问题</a:t>
            </a:r>
            <a:endParaRPr lang="zh-CN" altLang="en-US" dirty="0"/>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AA5A0DB4-E97D-4340-BB2F-4F813B470C9B}"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47</a:t>
            </a:fld>
            <a:endParaRPr kumimoji="1" lang="zh-CN" altLang="en-US"/>
          </a:p>
        </p:txBody>
      </p:sp>
    </p:spTree>
    <p:extLst>
      <p:ext uri="{BB962C8B-B14F-4D97-AF65-F5344CB8AC3E}">
        <p14:creationId xmlns:p14="http://schemas.microsoft.com/office/powerpoint/2010/main" val="1864892477"/>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由图可见，在多线程的情况下，由于领导者的网络带宽成为瓶颈，因此</a:t>
            </a:r>
            <a:r>
              <a:rPr lang="en-US" altLang="zh-CN"/>
              <a:t>CHT</a:t>
            </a:r>
            <a:r>
              <a:rPr lang="zh-CN" altLang="en-US"/>
              <a:t>在多线程时无法很好地扩展。下面我将介绍一下</a:t>
            </a:r>
            <a:r>
              <a:rPr lang="en-US" altLang="zh-CN"/>
              <a:t>cht</a:t>
            </a:r>
            <a:r>
              <a:rPr lang="zh-CN" altLang="en-US"/>
              <a:t>协议的执行流程以及三个优化的效果。</a:t>
            </a:r>
            <a:endParaRPr lang="en-US" altLang="zh-CN"/>
          </a:p>
          <a:p>
            <a:endParaRPr lang="en-US" altLang="zh-CN"/>
          </a:p>
          <a:p>
            <a:endParaRPr lang="en-US" altLang="zh-CN"/>
          </a:p>
          <a:p>
            <a:r>
              <a:rPr lang="zh-CN" altLang="en-US"/>
              <a:t>有两种协议级别的优化可恢复负载平衡：通过链传播写操作（即</a:t>
            </a:r>
            <a:r>
              <a:rPr lang="en-US" altLang="zh-CN"/>
              <a:t>CRAQ</a:t>
            </a:r>
            <a:r>
              <a:rPr lang="zh-CN" altLang="en-US"/>
              <a:t>）和使用多个（即</a:t>
            </a:r>
            <a:r>
              <a:rPr lang="en-US" altLang="zh-CN"/>
              <a:t>CHT-multi-ldr</a:t>
            </a:r>
            <a:r>
              <a:rPr lang="zh-CN" altLang="en-US"/>
              <a:t>）。</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1E28D7A9-FBD2-48D1-9B45-565DCFD0EB6A}"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48</a:t>
            </a:fld>
            <a:endParaRPr kumimoji="1" lang="zh-CN" altLang="en-US"/>
          </a:p>
        </p:txBody>
      </p:sp>
    </p:spTree>
    <p:extLst>
      <p:ext uri="{BB962C8B-B14F-4D97-AF65-F5344CB8AC3E}">
        <p14:creationId xmlns:p14="http://schemas.microsoft.com/office/powerpoint/2010/main" val="31854254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这是</a:t>
            </a:r>
            <a:r>
              <a:rPr lang="en-US" altLang="zh-CN"/>
              <a:t>cht</a:t>
            </a:r>
            <a:r>
              <a:rPr lang="zh-CN" altLang="en-US"/>
              <a:t>的执行流程图，在一次写流程中，</a:t>
            </a:r>
            <a:r>
              <a:rPr lang="en-US" altLang="zh-CN"/>
              <a:t>Leader</a:t>
            </a:r>
            <a:r>
              <a:rPr lang="zh-CN" altLang="en-US"/>
              <a:t>节点首先广播写，然后收集所有节点的回应，再广播</a:t>
            </a:r>
            <a:r>
              <a:rPr lang="en-US" altLang="zh-CN"/>
              <a:t>commit</a:t>
            </a:r>
            <a:r>
              <a:rPr lang="zh-CN" altLang="en-US"/>
              <a:t>，可以看出</a:t>
            </a:r>
            <a:r>
              <a:rPr lang="en-US" altLang="zh-CN"/>
              <a:t>Leader</a:t>
            </a:r>
            <a:r>
              <a:rPr lang="zh-CN" altLang="en-US"/>
              <a:t>节点与其他节点的网络负载是不均衡的，因此会出现前一张</a:t>
            </a:r>
            <a:r>
              <a:rPr lang="en-US" altLang="zh-CN"/>
              <a:t>ppt</a:t>
            </a:r>
            <a:r>
              <a:rPr lang="zh-CN" altLang="en-US"/>
              <a:t>所示的多线程情况下的</a:t>
            </a:r>
            <a:r>
              <a:rPr lang="en-US" altLang="zh-CN"/>
              <a:t>cht</a:t>
            </a:r>
            <a:r>
              <a:rPr lang="zh-CN" altLang="en-US"/>
              <a:t>吞吐量不够好的测试结果。</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AC86863F-01D7-4AD6-9F28-1293136E1BD8}"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49</a:t>
            </a:fld>
            <a:endParaRPr kumimoji="1" lang="zh-CN" altLang="en-US"/>
          </a:p>
        </p:txBody>
      </p:sp>
    </p:spTree>
    <p:extLst>
      <p:ext uri="{BB962C8B-B14F-4D97-AF65-F5344CB8AC3E}">
        <p14:creationId xmlns:p14="http://schemas.microsoft.com/office/powerpoint/2010/main" val="223732431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zh-CN" altLang="en-US" sz="1800" b="0" i="0" u="none" strike="noStrike" baseline="0">
                <a:latin typeface="LinLibertineT"/>
              </a:rPr>
              <a:t>论文中对此有三种解决方案，前两种就是刚刚提到的协议级优化，分别是</a:t>
            </a:r>
            <a:r>
              <a:rPr lang="en-US" altLang="zh-CN" sz="1800" b="0" i="0" u="none" strike="noStrike" baseline="0">
                <a:latin typeface="LinLibertineT"/>
              </a:rPr>
              <a:t>CRAQ</a:t>
            </a:r>
            <a:r>
              <a:rPr lang="zh-CN" altLang="en-US" sz="1800" b="0" i="0" u="none" strike="noStrike" baseline="0">
                <a:latin typeface="LinLibertineT"/>
              </a:rPr>
              <a:t>链式传播，以及多领导者的设置来平衡负载。第三种是使用在奥德赛</a:t>
            </a:r>
            <a:r>
              <a:rPr lang="en-US" altLang="zh-CN" sz="1800" b="0" i="0" u="none" strike="noStrike" baseline="0">
                <a:latin typeface="LinLibertineT"/>
              </a:rPr>
              <a:t>design</a:t>
            </a:r>
            <a:r>
              <a:rPr lang="zh-CN" altLang="en-US" sz="1800" b="0" i="0" u="none" strike="noStrike" baseline="0">
                <a:latin typeface="LinLibertineT"/>
              </a:rPr>
              <a:t>部分提到的硬件多播，</a:t>
            </a:r>
            <a:endParaRPr lang="en-US" altLang="zh-CN" sz="1800" b="0" i="0" u="none" strike="noStrike" baseline="0">
              <a:latin typeface="LinLibertineT"/>
            </a:endParaRPr>
          </a:p>
          <a:p>
            <a:pPr algn="l"/>
            <a:endParaRPr lang="en-US" altLang="zh-CN" sz="1800" b="0" i="0" u="none" strike="noStrike" baseline="0">
              <a:latin typeface="LinLibertineT"/>
            </a:endParaRPr>
          </a:p>
          <a:p>
            <a:pPr algn="l"/>
            <a:r>
              <a:rPr lang="en-US" altLang="zh-CN" sz="1800" b="0" i="0" u="none" strike="noStrike" baseline="0">
                <a:latin typeface="LinLibertineT"/>
              </a:rPr>
              <a:t>using multiple leaders (CHTmulti-</a:t>
            </a:r>
          </a:p>
          <a:p>
            <a:pPr algn="l"/>
            <a:r>
              <a:rPr lang="en-US" altLang="zh-CN" sz="1800" b="0" i="0" u="none" strike="noStrike" baseline="0">
                <a:latin typeface="LinLibertineT"/>
              </a:rPr>
              <a:t>ldr), using a chain (CRAQ), and finally using the hardware</a:t>
            </a:r>
          </a:p>
          <a:p>
            <a:pPr algn="l"/>
            <a:r>
              <a:rPr lang="en-US" altLang="zh-CN" sz="1800" b="0" i="0" u="none" strike="noStrike" baseline="0">
                <a:latin typeface="LinLibertineT"/>
              </a:rPr>
              <a:t>multicast primitive (CTH-mcast).</a:t>
            </a:r>
            <a:endParaRPr lang="zh-CN" altLang="en-US"/>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24E2DEAE-A273-43F3-83FC-32262D1194B4}"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50</a:t>
            </a:fld>
            <a:endParaRPr kumimoji="1" lang="zh-CN" altLang="en-US"/>
          </a:p>
        </p:txBody>
      </p:sp>
    </p:spTree>
    <p:extLst>
      <p:ext uri="{BB962C8B-B14F-4D97-AF65-F5344CB8AC3E}">
        <p14:creationId xmlns:p14="http://schemas.microsoft.com/office/powerpoint/2010/main" val="39035798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a:t>      </a:t>
            </a:r>
            <a:r>
              <a:rPr lang="zh-CN" altLang="en-US" dirty="0"/>
              <a:t>这篇</a:t>
            </a:r>
            <a:r>
              <a:rPr lang="en-US" altLang="zh-CN" dirty="0"/>
              <a:t>paper</a:t>
            </a:r>
            <a:r>
              <a:rPr lang="zh-CN" altLang="en-US" dirty="0"/>
              <a:t>针对的是数据中心内应用的</a:t>
            </a:r>
            <a:r>
              <a:rPr lang="en-US" altLang="zh-CN" dirty="0"/>
              <a:t>KV</a:t>
            </a:r>
            <a:r>
              <a:rPr lang="zh-CN" altLang="en-US" dirty="0"/>
              <a:t>存储系统。多副本</a:t>
            </a:r>
            <a:r>
              <a:rPr lang="en-US" altLang="zh-CN" dirty="0"/>
              <a:t>KV</a:t>
            </a:r>
            <a:r>
              <a:rPr lang="zh-CN" altLang="en-US" dirty="0"/>
              <a:t>存储系统是为了保证</a:t>
            </a:r>
            <a:r>
              <a:rPr lang="en-US" altLang="zh-CN" dirty="0"/>
              <a:t>KV</a:t>
            </a:r>
            <a:r>
              <a:rPr lang="zh-CN" altLang="en-US" dirty="0"/>
              <a:t>存储系统在发生错误时的可用性，一般将数据备份到</a:t>
            </a:r>
            <a:r>
              <a:rPr lang="en-US" altLang="zh-CN" dirty="0"/>
              <a:t>3</a:t>
            </a:r>
            <a:r>
              <a:rPr lang="zh-CN" altLang="en-US" dirty="0"/>
              <a:t>到</a:t>
            </a:r>
            <a:r>
              <a:rPr lang="en-US" altLang="zh-CN" dirty="0"/>
              <a:t>7</a:t>
            </a:r>
            <a:r>
              <a:rPr lang="zh-CN" altLang="en-US" dirty="0"/>
              <a:t>个机器上。交互方式上，客户机通过</a:t>
            </a:r>
            <a:r>
              <a:rPr lang="en-US" altLang="zh-CN" dirty="0"/>
              <a:t>session</a:t>
            </a:r>
            <a:r>
              <a:rPr lang="zh-CN" altLang="en-US" dirty="0"/>
              <a:t>与</a:t>
            </a:r>
            <a:r>
              <a:rPr lang="en-US" altLang="zh-CN" dirty="0"/>
              <a:t>KV</a:t>
            </a:r>
            <a:r>
              <a:rPr lang="zh-CN" altLang="en-US" dirty="0"/>
              <a:t>存储系统产生连接，每个</a:t>
            </a:r>
            <a:r>
              <a:rPr lang="en-US" altLang="zh-CN" dirty="0"/>
              <a:t>request</a:t>
            </a:r>
            <a:r>
              <a:rPr lang="zh-CN" altLang="en-US" dirty="0"/>
              <a:t>通过</a:t>
            </a:r>
            <a:r>
              <a:rPr lang="en-US" altLang="zh-CN" dirty="0"/>
              <a:t>session</a:t>
            </a:r>
            <a:r>
              <a:rPr lang="zh-CN" altLang="en-US" dirty="0"/>
              <a:t>传递。</a:t>
            </a:r>
            <a:endParaRPr lang="en-US" altLang="zh-CN" dirty="0"/>
          </a:p>
          <a:p>
            <a:r>
              <a:rPr lang="en-US" altLang="zh-CN" dirty="0"/>
              <a:t> </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0400DA96-1EE5-4A8E-84C9-068BB6469462}"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5</a:t>
            </a:fld>
            <a:endParaRPr kumimoji="1" lang="zh-CN" altLang="en-US"/>
          </a:p>
        </p:txBody>
      </p:sp>
    </p:spTree>
    <p:extLst>
      <p:ext uri="{BB962C8B-B14F-4D97-AF65-F5344CB8AC3E}">
        <p14:creationId xmlns:p14="http://schemas.microsoft.com/office/powerpoint/2010/main" val="76976722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多领导者顾名思义就是每个节点处理不同范围内的</a:t>
            </a:r>
            <a:r>
              <a:rPr lang="en-US" altLang="zh-CN"/>
              <a:t>key</a:t>
            </a:r>
            <a:r>
              <a:rPr lang="zh-CN" altLang="en-US"/>
              <a:t>，当一个请求来的时候，先转发给对应处理这个</a:t>
            </a:r>
            <a:r>
              <a:rPr lang="en-US" altLang="zh-CN"/>
              <a:t>key</a:t>
            </a:r>
            <a:r>
              <a:rPr lang="zh-CN" altLang="en-US"/>
              <a:t>的</a:t>
            </a:r>
            <a:r>
              <a:rPr lang="en-US" altLang="zh-CN"/>
              <a:t>leader</a:t>
            </a:r>
            <a:r>
              <a:rPr lang="zh-CN" altLang="en-US"/>
              <a:t>，再由</a:t>
            </a:r>
            <a:r>
              <a:rPr lang="en-US" altLang="zh-CN"/>
              <a:t>leader</a:t>
            </a:r>
            <a:r>
              <a:rPr lang="zh-CN" altLang="en-US"/>
              <a:t>进行相应的广播，</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AC2A805F-5B6A-4CBE-9309-85F92BF8965C}"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51</a:t>
            </a:fld>
            <a:endParaRPr kumimoji="1" lang="zh-CN" altLang="en-US"/>
          </a:p>
        </p:txBody>
      </p:sp>
    </p:spTree>
    <p:extLst>
      <p:ext uri="{BB962C8B-B14F-4D97-AF65-F5344CB8AC3E}">
        <p14:creationId xmlns:p14="http://schemas.microsoft.com/office/powerpoint/2010/main" val="55682104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a:t>Craq</a:t>
            </a:r>
            <a:r>
              <a:rPr lang="zh-CN" altLang="en-US"/>
              <a:t>则是采用了一个链式的传递，当写请求传递到</a:t>
            </a:r>
            <a:r>
              <a:rPr lang="en-US" altLang="zh-CN"/>
              <a:t>tail</a:t>
            </a:r>
            <a:r>
              <a:rPr lang="zh-CN" altLang="en-US"/>
              <a:t>的时候，被认为以及</a:t>
            </a:r>
            <a:r>
              <a:rPr lang="en-US" altLang="zh-CN"/>
              <a:t>commit</a:t>
            </a:r>
            <a:r>
              <a:rPr lang="zh-CN" altLang="en-US"/>
              <a:t>，然后将</a:t>
            </a:r>
            <a:r>
              <a:rPr lang="en-US" altLang="zh-CN"/>
              <a:t>ack</a:t>
            </a:r>
            <a:r>
              <a:rPr lang="zh-CN" altLang="en-US"/>
              <a:t>依次传递回去，可以看出</a:t>
            </a:r>
            <a:r>
              <a:rPr lang="en-US" altLang="zh-CN"/>
              <a:t>craq</a:t>
            </a:r>
            <a:r>
              <a:rPr lang="zh-CN" altLang="en-US"/>
              <a:t>中五个节点没有完全的均衡处理</a:t>
            </a:r>
            <a:r>
              <a:rPr lang="en-US" altLang="zh-CN" sz="1200" b="1"/>
              <a:t>write propagation</a:t>
            </a:r>
          </a:p>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a:t>和</a:t>
            </a:r>
            <a:r>
              <a:rPr lang="en-US" altLang="zh-CN" sz="1200" b="1"/>
              <a:t>Ack propagation</a:t>
            </a:r>
            <a:r>
              <a:rPr lang="zh-CN" altLang="en-US" sz="1200" b="1"/>
              <a:t>各只有四个节点。</a:t>
            </a:r>
            <a:endParaRPr lang="en-US" altLang="zh-CN" sz="1200" b="1"/>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1691D832-DFA4-4A32-BAA0-8B56D1F7EC59}"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52</a:t>
            </a:fld>
            <a:endParaRPr kumimoji="1" lang="zh-CN" altLang="en-US"/>
          </a:p>
        </p:txBody>
      </p:sp>
    </p:spTree>
    <p:extLst>
      <p:ext uri="{BB962C8B-B14F-4D97-AF65-F5344CB8AC3E}">
        <p14:creationId xmlns:p14="http://schemas.microsoft.com/office/powerpoint/2010/main" val="182843552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通过上述的分析后，我们来看解决完负载均衡后，三种方式的吞吐量，首先来看采用硬件广播对</a:t>
            </a:r>
            <a:r>
              <a:rPr lang="en-US" altLang="zh-CN"/>
              <a:t>cht</a:t>
            </a:r>
            <a:r>
              <a:rPr lang="zh-CN" altLang="en-US"/>
              <a:t>协议的影响，由于采用硬件广播，</a:t>
            </a:r>
            <a:r>
              <a:rPr lang="en-US" altLang="zh-CN"/>
              <a:t>leader</a:t>
            </a:r>
            <a:r>
              <a:rPr lang="zh-CN" altLang="en-US"/>
              <a:t>只需要发送一份</a:t>
            </a:r>
            <a:r>
              <a:rPr lang="en-US" altLang="zh-CN"/>
              <a:t>message</a:t>
            </a:r>
            <a:r>
              <a:rPr lang="zh-CN" altLang="en-US"/>
              <a:t>，复制都由硬件完成，因此可以看作理想情况，</a:t>
            </a:r>
            <a:endParaRPr lang="en-US" altLang="zh-CN"/>
          </a:p>
          <a:p>
            <a:r>
              <a:rPr lang="en-US" altLang="zh-CN"/>
              <a:t>CHT multi-ldr</a:t>
            </a:r>
            <a:r>
              <a:rPr lang="zh-CN" altLang="en-US"/>
              <a:t>重定向</a:t>
            </a:r>
            <a:r>
              <a:rPr lang="en-US" altLang="zh-CN"/>
              <a:t>leader</a:t>
            </a:r>
            <a:r>
              <a:rPr lang="zh-CN" altLang="en-US"/>
              <a:t>的时候，缺少了很多批处理摊销开销的机会，因此效果略差一些，而</a:t>
            </a:r>
            <a:r>
              <a:rPr lang="en-US" altLang="zh-CN"/>
              <a:t>Craq </a:t>
            </a:r>
            <a:r>
              <a:rPr lang="zh-CN" altLang="en-US"/>
              <a:t>中</a:t>
            </a:r>
            <a:r>
              <a:rPr lang="en-US" altLang="zh-CN"/>
              <a:t>head tail</a:t>
            </a:r>
            <a:r>
              <a:rPr lang="zh-CN" altLang="en-US"/>
              <a:t>节点与中间节点仍然存在着负载差距，对写的传播有贡献仅仅只是前四个节点，所以吞吐量差不多是</a:t>
            </a:r>
            <a:r>
              <a:rPr lang="en-US" altLang="zh-CN"/>
              <a:t>CHT-mcast</a:t>
            </a:r>
            <a:r>
              <a:rPr lang="zh-CN" altLang="en-US"/>
              <a:t>的</a:t>
            </a:r>
            <a:r>
              <a:rPr lang="en-US" altLang="zh-CN"/>
              <a:t>4/5</a:t>
            </a:r>
            <a:r>
              <a:rPr lang="zh-CN" altLang="en-US"/>
              <a:t>，这就验证了前述的论文第二个论点，基于领导者的协议在解决负载均衡的问题后可以达到很好的性能，</a:t>
            </a:r>
            <a:endParaRPr lang="en-US" altLang="zh-CN"/>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82908FA0-E811-4118-A724-2A6976F736B4}"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53</a:t>
            </a:fld>
            <a:endParaRPr kumimoji="1" lang="zh-CN" altLang="en-US"/>
          </a:p>
        </p:txBody>
      </p:sp>
    </p:spTree>
    <p:extLst>
      <p:ext uri="{BB962C8B-B14F-4D97-AF65-F5344CB8AC3E}">
        <p14:creationId xmlns:p14="http://schemas.microsoft.com/office/powerpoint/2010/main" val="2194773395"/>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a:t>接下来我讲一下对</a:t>
            </a:r>
            <a:r>
              <a:rPr lang="en-US" altLang="zh-CN"/>
              <a:t>DPKO</a:t>
            </a:r>
            <a:r>
              <a:rPr lang="zh-CN" altLang="en-US"/>
              <a:t>类协议的测试结果，</a:t>
            </a:r>
            <a:r>
              <a:rPr lang="en-US" altLang="zh-CN"/>
              <a:t>DPKO</a:t>
            </a:r>
            <a:r>
              <a:rPr lang="zh-CN" altLang="en-US"/>
              <a:t>中最典型的例子是</a:t>
            </a:r>
            <a:r>
              <a:rPr lang="en-US" altLang="zh-CN"/>
              <a:t>CP classic paxos</a:t>
            </a:r>
            <a:r>
              <a:rPr lang="zh-CN" altLang="en-US"/>
              <a:t>，由前述分析可知，</a:t>
            </a:r>
            <a:r>
              <a:rPr lang="en-US" altLang="zh-CN"/>
              <a:t>cp</a:t>
            </a:r>
            <a:r>
              <a:rPr lang="zh-CN" altLang="en-US"/>
              <a:t>的复杂的约束导致了</a:t>
            </a:r>
            <a:r>
              <a:rPr lang="en-US" altLang="zh-CN"/>
              <a:t>cp</a:t>
            </a:r>
            <a:r>
              <a:rPr lang="zh-CN" altLang="en-US"/>
              <a:t>是平均每次请求占用资源最高的协议，</a:t>
            </a:r>
            <a:r>
              <a:rPr lang="en-US" altLang="zh-CN"/>
              <a:t>ABD</a:t>
            </a:r>
            <a:r>
              <a:rPr lang="zh-CN" altLang="en-US"/>
              <a:t>，</a:t>
            </a:r>
            <a:r>
              <a:rPr lang="en-US" altLang="zh-CN"/>
              <a:t>Hermes</a:t>
            </a:r>
            <a:r>
              <a:rPr lang="zh-CN" altLang="en-US"/>
              <a:t>，与</a:t>
            </a:r>
            <a:r>
              <a:rPr lang="en-US" altLang="zh-CN" sz="1200" b="1"/>
              <a:t>All-abroad Paxos</a:t>
            </a:r>
            <a:endParaRPr lang="zh-CN" altLang="en-US" sz="1200" b="1"/>
          </a:p>
          <a:p>
            <a:r>
              <a:rPr lang="zh-CN" altLang="en-US"/>
              <a:t>分别从三个方向上对</a:t>
            </a:r>
            <a:r>
              <a:rPr lang="en-US" altLang="zh-CN"/>
              <a:t>cp</a:t>
            </a:r>
            <a:r>
              <a:rPr lang="zh-CN" altLang="en-US"/>
              <a:t>协议进行放松。</a:t>
            </a:r>
            <a:endParaRPr lang="en-US" altLang="zh-CN"/>
          </a:p>
          <a:p>
            <a:endParaRPr lang="en-US" altLang="zh-CN"/>
          </a:p>
          <a:p>
            <a:endParaRPr lang="en-US" altLang="zh-CN"/>
          </a:p>
          <a:p>
            <a:r>
              <a:rPr lang="zh-CN" altLang="en-US"/>
              <a:t>这在传统模式上是被认为是</a:t>
            </a:r>
            <a:r>
              <a:rPr lang="en-US" altLang="zh-CN"/>
              <a:t>leader based</a:t>
            </a:r>
            <a:r>
              <a:rPr lang="zh-CN" altLang="en-US"/>
              <a:t>的因为有</a:t>
            </a:r>
            <a:r>
              <a:rPr lang="en-US" altLang="zh-CN"/>
              <a:t>leader</a:t>
            </a:r>
            <a:r>
              <a:rPr lang="zh-CN" altLang="en-US"/>
              <a:t>选举过程，但是文中提到，最近的论文都把</a:t>
            </a:r>
            <a:r>
              <a:rPr lang="en-US" altLang="zh-CN"/>
              <a:t>cp</a:t>
            </a:r>
            <a:r>
              <a:rPr lang="zh-CN" altLang="en-US"/>
              <a:t>当作去中心化的协议。</a:t>
            </a:r>
            <a:endParaRPr lang="en-US" altLang="zh-CN"/>
          </a:p>
          <a:p>
            <a:r>
              <a:rPr lang="en-US" altLang="zh-CN"/>
              <a:t>Cp</a:t>
            </a:r>
          </a:p>
          <a:p>
            <a:r>
              <a:rPr lang="en-US" altLang="zh-CN"/>
              <a:t>Traditionally, CP has been regarded simply as a</a:t>
            </a:r>
          </a:p>
          <a:p>
            <a:r>
              <a:rPr lang="en-US" altLang="zh-CN"/>
              <a:t>way to perform leader election so that Multi-Paxos can start</a:t>
            </a:r>
          </a:p>
          <a:p>
            <a:r>
              <a:rPr lang="en-US" altLang="zh-CN"/>
              <a:t>executing. However, recent proposals [20, 58, 59] have used</a:t>
            </a:r>
          </a:p>
          <a:p>
            <a:r>
              <a:rPr lang="en-US" altLang="zh-CN"/>
              <a:t>CP to reach consensus on which node should be the next to</a:t>
            </a:r>
          </a:p>
          <a:p>
            <a:r>
              <a:rPr lang="en-US" altLang="zh-CN"/>
              <a:t>perform a write at a per key basis</a:t>
            </a:r>
            <a:endParaRPr lang="zh-CN" altLang="en-US" dirty="0"/>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C4B218FD-5719-46F0-A680-352E6C65E671}"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54</a:t>
            </a:fld>
            <a:endParaRPr kumimoji="1" lang="zh-CN" altLang="en-US"/>
          </a:p>
        </p:txBody>
      </p:sp>
    </p:spTree>
    <p:extLst>
      <p:ext uri="{BB962C8B-B14F-4D97-AF65-F5344CB8AC3E}">
        <p14:creationId xmlns:p14="http://schemas.microsoft.com/office/powerpoint/2010/main" val="385408236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zh-CN" altLang="en-US" sz="1200" b="0" i="0" u="none" strike="noStrike" baseline="0">
                <a:solidFill>
                  <a:srgbClr val="000000"/>
                </a:solidFill>
                <a:latin typeface="LinLibertineT"/>
              </a:rPr>
              <a:t>可以看到</a:t>
            </a:r>
            <a:r>
              <a:rPr lang="en-US" altLang="zh-CN" sz="1200" b="0" i="0" u="none" strike="noStrike" baseline="0">
                <a:solidFill>
                  <a:srgbClr val="000000"/>
                </a:solidFill>
                <a:latin typeface="LinLibertineT"/>
              </a:rPr>
              <a:t>CP</a:t>
            </a:r>
            <a:r>
              <a:rPr lang="zh-CN" altLang="en-US" sz="1200" b="0" i="0" u="none" strike="noStrike" baseline="0">
                <a:solidFill>
                  <a:srgbClr val="000000"/>
                </a:solidFill>
                <a:latin typeface="LinLibertineT"/>
              </a:rPr>
              <a:t>中平均的每请求工作比率极高导致</a:t>
            </a:r>
            <a:r>
              <a:rPr lang="en-US" altLang="zh-CN" sz="1200" b="0" i="0" u="none" strike="noStrike" baseline="0">
                <a:solidFill>
                  <a:srgbClr val="000000"/>
                </a:solidFill>
                <a:latin typeface="LinLibertineT"/>
              </a:rPr>
              <a:t>cp</a:t>
            </a:r>
            <a:r>
              <a:rPr lang="zh-CN" altLang="en-US" sz="1200" b="0" i="0" u="none" strike="noStrike" baseline="0">
                <a:solidFill>
                  <a:srgbClr val="000000"/>
                </a:solidFill>
                <a:latin typeface="LinLibertineT"/>
              </a:rPr>
              <a:t>在单线程中吞吐量最差，</a:t>
            </a:r>
            <a:r>
              <a:rPr lang="en-US" altLang="zh-CN" sz="1200" b="0" i="0" u="none" strike="noStrike" baseline="0">
                <a:solidFill>
                  <a:srgbClr val="000000"/>
                </a:solidFill>
                <a:latin typeface="LinLibertineT"/>
              </a:rPr>
              <a:t>All-aboard</a:t>
            </a:r>
            <a:r>
              <a:rPr lang="zh-CN" altLang="en-US" sz="1200" b="0" i="0" u="none" strike="noStrike" baseline="0">
                <a:solidFill>
                  <a:srgbClr val="000000"/>
                </a:solidFill>
                <a:latin typeface="LinLibertineT"/>
              </a:rPr>
              <a:t>放松了对冲突写入的检测，全面优化降低了</a:t>
            </a:r>
            <a:r>
              <a:rPr lang="en-US" altLang="zh-CN" sz="1200" b="0" i="0" u="none" strike="noStrike" baseline="0">
                <a:solidFill>
                  <a:srgbClr val="000000"/>
                </a:solidFill>
                <a:latin typeface="LinLibertineT"/>
              </a:rPr>
              <a:t>CP</a:t>
            </a:r>
            <a:r>
              <a:rPr lang="zh-CN" altLang="en-US" sz="1200" b="0" i="0" u="none" strike="noStrike" baseline="0">
                <a:solidFill>
                  <a:srgbClr val="000000"/>
                </a:solidFill>
                <a:latin typeface="LinLibertineT"/>
              </a:rPr>
              <a:t>的平均每请求的资源占用，但并没有完全消除。这就是为什么单线程时</a:t>
            </a:r>
            <a:r>
              <a:rPr lang="en-US" altLang="zh-CN" sz="1200" b="0" i="0" u="none" strike="noStrike" baseline="0">
                <a:solidFill>
                  <a:srgbClr val="000000"/>
                </a:solidFill>
                <a:latin typeface="LinLibertineT"/>
              </a:rPr>
              <a:t>All-aboard</a:t>
            </a:r>
            <a:r>
              <a:rPr lang="zh-CN" altLang="en-US" sz="1200" b="0" i="0" u="none" strike="noStrike" baseline="0">
                <a:solidFill>
                  <a:srgbClr val="000000"/>
                </a:solidFill>
                <a:latin typeface="LinLibertineT"/>
              </a:rPr>
              <a:t>是第二个较差的协议的原因，</a:t>
            </a:r>
            <a:endParaRPr lang="zh-CN" altLang="en-US"/>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8109D23F-7BF9-4302-9B93-7A0F4E456FA2}"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55</a:t>
            </a:fld>
            <a:endParaRPr kumimoji="1" lang="zh-CN" altLang="en-US"/>
          </a:p>
        </p:txBody>
      </p:sp>
    </p:spTree>
    <p:extLst>
      <p:ext uri="{BB962C8B-B14F-4D97-AF65-F5344CB8AC3E}">
        <p14:creationId xmlns:p14="http://schemas.microsoft.com/office/powerpoint/2010/main" val="142358236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lgn="l"/>
            <a:r>
              <a:rPr lang="zh-CN" altLang="en-US" sz="1200" b="0" i="0" u="none" strike="noStrike" baseline="0">
                <a:solidFill>
                  <a:srgbClr val="000000"/>
                </a:solidFill>
                <a:latin typeface="LinLibertineT"/>
              </a:rPr>
              <a:t>由前述可得，</a:t>
            </a:r>
            <a:r>
              <a:rPr lang="en-US" altLang="zh-CN" sz="1200" b="0" i="0" u="none" strike="noStrike" baseline="0">
                <a:solidFill>
                  <a:srgbClr val="000000"/>
                </a:solidFill>
                <a:latin typeface="LinLibertineT"/>
              </a:rPr>
              <a:t>CP</a:t>
            </a:r>
            <a:r>
              <a:rPr lang="zh-CN" altLang="en-US" sz="1200" b="0" i="0" u="none" strike="noStrike" baseline="0">
                <a:solidFill>
                  <a:srgbClr val="000000"/>
                </a:solidFill>
                <a:latin typeface="LinLibertineT"/>
              </a:rPr>
              <a:t>和</a:t>
            </a:r>
            <a:r>
              <a:rPr lang="en-US" altLang="zh-CN" sz="1200" b="0" i="0" u="none" strike="noStrike" baseline="0">
                <a:solidFill>
                  <a:srgbClr val="000000"/>
                </a:solidFill>
                <a:latin typeface="LinLibertineT"/>
              </a:rPr>
              <a:t>All-aboard</a:t>
            </a:r>
            <a:r>
              <a:rPr lang="zh-CN" altLang="en-US" sz="1200" b="0" i="0" u="none" strike="noStrike" baseline="0">
                <a:solidFill>
                  <a:srgbClr val="000000"/>
                </a:solidFill>
                <a:latin typeface="LinLibertineT"/>
              </a:rPr>
              <a:t>以及</a:t>
            </a:r>
            <a:r>
              <a:rPr lang="en-US" altLang="zh-CN" sz="1200" b="0" i="0" u="none" strike="noStrike" baseline="0">
                <a:solidFill>
                  <a:srgbClr val="000000"/>
                </a:solidFill>
                <a:latin typeface="LinLibertineT"/>
              </a:rPr>
              <a:t>ABD</a:t>
            </a:r>
            <a:r>
              <a:rPr lang="zh-CN" altLang="en-US" sz="1200" b="0" i="0" u="none" strike="noStrike" baseline="0">
                <a:solidFill>
                  <a:srgbClr val="000000"/>
                </a:solidFill>
                <a:latin typeface="LinLibertineT"/>
              </a:rPr>
              <a:t>是十种协议中均具有高可用性的协议，这张图比较的是三种协议在写比例下降时吞吐量变换情况，横坐标。。。纵坐标。。。，由于三种协议的读取使用的都是同一种算法，因此可以看到在</a:t>
            </a:r>
            <a:r>
              <a:rPr lang="en-US" altLang="zh-CN" sz="1200" b="0" i="0" u="none" strike="noStrike" baseline="0">
                <a:solidFill>
                  <a:srgbClr val="000000"/>
                </a:solidFill>
                <a:latin typeface="LinLibertineT"/>
              </a:rPr>
              <a:t>100%</a:t>
            </a:r>
            <a:r>
              <a:rPr lang="zh-CN" altLang="en-US" sz="1200" b="0" i="0" u="none" strike="noStrike" baseline="0">
                <a:solidFill>
                  <a:srgbClr val="000000"/>
                </a:solidFill>
                <a:latin typeface="LinLibertineT"/>
              </a:rPr>
              <a:t>读的时候三者达到了同样的吞吐量，其中</a:t>
            </a:r>
            <a:r>
              <a:rPr lang="en-US" altLang="zh-CN" sz="1200" b="0" i="0" u="none" strike="noStrike" baseline="0">
                <a:solidFill>
                  <a:srgbClr val="000000"/>
                </a:solidFill>
                <a:latin typeface="LinLibertineT"/>
              </a:rPr>
              <a:t>CP</a:t>
            </a:r>
            <a:r>
              <a:rPr lang="zh-CN" altLang="en-US" sz="1200" b="0" i="0" u="none" strike="noStrike" baseline="0">
                <a:solidFill>
                  <a:srgbClr val="000000"/>
                </a:solidFill>
                <a:latin typeface="LinLibertineT"/>
              </a:rPr>
              <a:t>与</a:t>
            </a:r>
            <a:r>
              <a:rPr lang="en-US" altLang="zh-CN" sz="1200" b="0" i="0" u="none" strike="noStrike" baseline="0">
                <a:solidFill>
                  <a:srgbClr val="000000"/>
                </a:solidFill>
                <a:latin typeface="LinLibertineT"/>
              </a:rPr>
              <a:t>All-aboard</a:t>
            </a:r>
            <a:r>
              <a:rPr lang="zh-CN" altLang="en-US" sz="1200" b="0" i="0" u="none" strike="noStrike" baseline="0">
                <a:solidFill>
                  <a:srgbClr val="000000"/>
                </a:solidFill>
                <a:latin typeface="LinLibertineT"/>
              </a:rPr>
              <a:t>都支持条件写入的</a:t>
            </a:r>
            <a:r>
              <a:rPr lang="en-US" altLang="zh-CN" sz="1200" b="0" i="0" u="none" strike="noStrike" baseline="0">
                <a:solidFill>
                  <a:srgbClr val="000000"/>
                </a:solidFill>
                <a:latin typeface="LinLibertineT"/>
              </a:rPr>
              <a:t>API</a:t>
            </a:r>
            <a:r>
              <a:rPr lang="zh-CN" altLang="en-US" sz="1200" b="0" i="0" u="none" strike="noStrike" baseline="0">
                <a:solidFill>
                  <a:srgbClr val="000000"/>
                </a:solidFill>
                <a:latin typeface="LinLibertineT"/>
              </a:rPr>
              <a:t>，因此作者认为，需要高可用性的情况下，</a:t>
            </a:r>
            <a:r>
              <a:rPr lang="en-US" altLang="zh-CN" sz="1200" b="0" i="0" u="none" strike="noStrike" baseline="0">
                <a:solidFill>
                  <a:srgbClr val="000000"/>
                </a:solidFill>
                <a:latin typeface="LinLibertineT"/>
              </a:rPr>
              <a:t>All aboard</a:t>
            </a:r>
            <a:r>
              <a:rPr lang="zh-CN" altLang="en-US" sz="1200" b="0" i="0" u="none" strike="noStrike" baseline="0">
                <a:solidFill>
                  <a:srgbClr val="000000"/>
                </a:solidFill>
                <a:latin typeface="LinLibertineT"/>
              </a:rPr>
              <a:t>是一个比较好的选择，而在不需要条件写的情况下，更建议使用</a:t>
            </a:r>
            <a:r>
              <a:rPr lang="en-US" altLang="zh-CN" sz="1200" b="0" i="0" u="none" strike="noStrike" baseline="0">
                <a:solidFill>
                  <a:srgbClr val="000000"/>
                </a:solidFill>
                <a:latin typeface="LinLibertineT"/>
              </a:rPr>
              <a:t>ABD</a:t>
            </a:r>
            <a:r>
              <a:rPr lang="zh-CN" altLang="en-US" sz="1200" b="0" i="0" u="none" strike="noStrike" baseline="0">
                <a:solidFill>
                  <a:srgbClr val="000000"/>
                </a:solidFill>
                <a:latin typeface="LinLibertineT"/>
              </a:rPr>
              <a:t>。</a:t>
            </a:r>
            <a:endParaRPr lang="en-US" altLang="zh-CN" sz="1200" b="0" i="0" u="none" strike="noStrike" baseline="0">
              <a:solidFill>
                <a:srgbClr val="000000"/>
              </a:solidFill>
              <a:latin typeface="LinLibertineT"/>
            </a:endParaRP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8EFAE7FC-B3B4-4323-BB94-8DE0586ED2ED}"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56</a:t>
            </a:fld>
            <a:endParaRPr kumimoji="1" lang="zh-CN" altLang="en-US"/>
          </a:p>
        </p:txBody>
      </p:sp>
    </p:spTree>
    <p:extLst>
      <p:ext uri="{BB962C8B-B14F-4D97-AF65-F5344CB8AC3E}">
        <p14:creationId xmlns:p14="http://schemas.microsoft.com/office/powerpoint/2010/main" val="1918134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这张图比较了</a:t>
            </a:r>
            <a:r>
              <a:rPr lang="en-US" altLang="zh-CN"/>
              <a:t>Hermes</a:t>
            </a:r>
            <a:r>
              <a:rPr lang="zh-CN" altLang="en-US"/>
              <a:t>与</a:t>
            </a:r>
            <a:r>
              <a:rPr lang="en-US" altLang="zh-CN"/>
              <a:t>ABD</a:t>
            </a:r>
            <a:r>
              <a:rPr lang="zh-CN" altLang="en-US"/>
              <a:t>的协议的</a:t>
            </a:r>
            <a:r>
              <a:rPr lang="zh-CN" altLang="en-US" sz="1200" b="0" i="0" u="none" strike="noStrike" baseline="0">
                <a:solidFill>
                  <a:srgbClr val="000000"/>
                </a:solidFill>
                <a:latin typeface="LinLibertineT"/>
              </a:rPr>
              <a:t>在写请求比例下降时的吞吐量变换情况，可以看到与</a:t>
            </a:r>
            <a:r>
              <a:rPr lang="en-US" altLang="zh-CN" sz="1200" b="0" i="0" u="none" strike="noStrike" baseline="0">
                <a:solidFill>
                  <a:srgbClr val="000000"/>
                </a:solidFill>
                <a:latin typeface="LinLibertineT"/>
              </a:rPr>
              <a:t>Hermes</a:t>
            </a:r>
            <a:r>
              <a:rPr lang="zh-CN" altLang="en-US" sz="1200" b="0" i="0" u="none" strike="noStrike" baseline="0">
                <a:solidFill>
                  <a:srgbClr val="000000"/>
                </a:solidFill>
                <a:latin typeface="LinLibertineT"/>
              </a:rPr>
              <a:t>相比，</a:t>
            </a:r>
            <a:r>
              <a:rPr lang="en-US" altLang="zh-CN" sz="1200" b="0" i="0" u="none" strike="noStrike" baseline="0">
                <a:solidFill>
                  <a:srgbClr val="000000"/>
                </a:solidFill>
                <a:latin typeface="LinLibertineT"/>
              </a:rPr>
              <a:t>ABD</a:t>
            </a:r>
            <a:r>
              <a:rPr lang="zh-CN" altLang="en-US" sz="1200" b="0" i="0" u="none" strike="noStrike" baseline="0">
                <a:solidFill>
                  <a:srgbClr val="000000"/>
                </a:solidFill>
                <a:latin typeface="LinLibertineT"/>
              </a:rPr>
              <a:t>对读的扩展性更差，这是因为</a:t>
            </a:r>
            <a:r>
              <a:rPr lang="en-US" altLang="zh-CN" sz="1200" b="0" i="0" u="none" strike="noStrike" baseline="0">
                <a:solidFill>
                  <a:srgbClr val="000000"/>
                </a:solidFill>
                <a:latin typeface="LinLibertineT"/>
              </a:rPr>
              <a:t>Hermes</a:t>
            </a:r>
            <a:r>
              <a:rPr lang="zh-CN" altLang="en-US" sz="1200" b="0" i="0" u="none" strike="noStrike" baseline="0">
                <a:solidFill>
                  <a:srgbClr val="000000"/>
                </a:solidFill>
                <a:latin typeface="LinLibertineT"/>
              </a:rPr>
              <a:t>每一次写要求写到达所有节点，因此可以</a:t>
            </a:r>
            <a:r>
              <a:rPr lang="en-US" altLang="zh-CN" sz="1200" b="0" i="0" u="none" strike="noStrike" baseline="0">
                <a:solidFill>
                  <a:srgbClr val="000000"/>
                </a:solidFill>
                <a:latin typeface="LinLibertineT"/>
              </a:rPr>
              <a:t>read locally</a:t>
            </a:r>
            <a:r>
              <a:rPr lang="zh-CN" altLang="en-US" sz="1200" b="0" i="0" u="none" strike="noStrike" baseline="0">
                <a:solidFill>
                  <a:srgbClr val="000000"/>
                </a:solidFill>
                <a:latin typeface="LinLibertineT"/>
              </a:rPr>
              <a:t>但是</a:t>
            </a:r>
            <a:r>
              <a:rPr lang="en-US" altLang="zh-CN" sz="1200" b="0" i="0" u="none" strike="noStrike" baseline="0">
                <a:solidFill>
                  <a:srgbClr val="000000"/>
                </a:solidFill>
                <a:latin typeface="LinLibertineT"/>
              </a:rPr>
              <a:t>hermes</a:t>
            </a:r>
            <a:r>
              <a:rPr lang="zh-CN" altLang="en-US" sz="1200" b="0" i="0" u="none" strike="noStrike" baseline="0">
                <a:solidFill>
                  <a:srgbClr val="000000"/>
                </a:solidFill>
                <a:latin typeface="LinLibertineT"/>
              </a:rPr>
              <a:t>的可用性下降为坏了一个节点就不可用，因此在可以忍受坏一个节点所有服务器阻塞执行的情况下，作者建议选择</a:t>
            </a:r>
            <a:r>
              <a:rPr lang="en-US" altLang="zh-CN" sz="1200" b="0" i="0" u="none" strike="noStrike" baseline="0">
                <a:solidFill>
                  <a:srgbClr val="000000"/>
                </a:solidFill>
                <a:latin typeface="LinLibertineT"/>
              </a:rPr>
              <a:t>Hermes</a:t>
            </a:r>
            <a:r>
              <a:rPr lang="zh-CN" altLang="en-US" sz="1200" b="0" i="0" u="none" strike="noStrike" baseline="0">
                <a:solidFill>
                  <a:srgbClr val="000000"/>
                </a:solidFill>
                <a:latin typeface="LinLibertineT"/>
              </a:rPr>
              <a:t>协议。</a:t>
            </a:r>
            <a:endParaRPr lang="zh-CN" altLang="en-US"/>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3B51EBFE-D788-434E-8F69-30AE0108868E}"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57</a:t>
            </a:fld>
            <a:endParaRPr kumimoji="1" lang="zh-CN" altLang="en-US"/>
          </a:p>
        </p:txBody>
      </p:sp>
    </p:spTree>
    <p:extLst>
      <p:ext uri="{BB962C8B-B14F-4D97-AF65-F5344CB8AC3E}">
        <p14:creationId xmlns:p14="http://schemas.microsoft.com/office/powerpoint/2010/main" val="2561944438"/>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a:t>接下来我将对本文的内容做一个总结，本文的目标是揭示新型硬件对强一致性多副本协议的性能的影响，因此本文设计并实现了 </a:t>
            </a:r>
            <a:r>
              <a:rPr lang="en-US" altLang="zh-CN"/>
              <a:t>Odyssey</a:t>
            </a:r>
            <a:r>
              <a:rPr lang="zh-CN" altLang="en-US"/>
              <a:t>，并对基于框架实现的</a:t>
            </a:r>
            <a:r>
              <a:rPr lang="en-US" altLang="zh-CN"/>
              <a:t>10</a:t>
            </a:r>
            <a:r>
              <a:rPr lang="zh-CN" altLang="en-US"/>
              <a:t>种协议进行分类与评测，并将总结的评测结果拓展到分类空间中，总结出了一些有价值结论。</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09E85B48-025E-45EE-86CF-8F0143E2830B}"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58</a:t>
            </a:fld>
            <a:endParaRPr kumimoji="1" lang="zh-CN" altLang="en-US"/>
          </a:p>
        </p:txBody>
      </p:sp>
    </p:spTree>
    <p:extLst>
      <p:ext uri="{BB962C8B-B14F-4D97-AF65-F5344CB8AC3E}">
        <p14:creationId xmlns:p14="http://schemas.microsoft.com/office/powerpoint/2010/main" val="12091186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接下来介绍</a:t>
            </a:r>
            <a:r>
              <a:rPr lang="en-US" altLang="zh-CN" dirty="0"/>
              <a:t>KV</a:t>
            </a:r>
            <a:r>
              <a:rPr lang="zh-CN" altLang="en-US" dirty="0"/>
              <a:t>存储系统的</a:t>
            </a:r>
            <a:r>
              <a:rPr lang="en-US" altLang="zh-CN" dirty="0"/>
              <a:t>API</a:t>
            </a:r>
            <a:r>
              <a:rPr lang="zh-CN" altLang="en-US" dirty="0"/>
              <a:t>，</a:t>
            </a:r>
            <a:r>
              <a:rPr lang="en-US" altLang="zh-CN" dirty="0"/>
              <a:t>KV</a:t>
            </a:r>
            <a:r>
              <a:rPr lang="zh-CN" altLang="en-US" dirty="0"/>
              <a:t>存储系统采用</a:t>
            </a:r>
            <a:r>
              <a:rPr lang="en-US" altLang="zh-CN" dirty="0"/>
              <a:t>GET/PUT API</a:t>
            </a:r>
            <a:r>
              <a:rPr lang="zh-CN" altLang="en-US" dirty="0"/>
              <a:t>，也就是提供了读写的接口，并且提供有条件写功能。相比于有条件写的无条件写，是每个写指令都会修改对应的值；而有条件写是一个</a:t>
            </a:r>
            <a:r>
              <a:rPr lang="en-US" altLang="zh-CN" dirty="0"/>
              <a:t>Read-Modify-Write</a:t>
            </a:r>
            <a:r>
              <a:rPr lang="zh-CN" altLang="en-US" dirty="0"/>
              <a:t>的</a:t>
            </a:r>
            <a:r>
              <a:rPr lang="en-US" altLang="zh-CN" dirty="0"/>
              <a:t>RMW</a:t>
            </a:r>
            <a:r>
              <a:rPr lang="zh-CN" altLang="en-US" dirty="0"/>
              <a:t>过程，会读取内存的对应值或其它条件，条件满足时才会修改内存值。</a:t>
            </a:r>
            <a:endParaRPr lang="en-US" altLang="zh-CN" dirty="0"/>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913A22C3-199A-4D67-9BC9-AFF904E88ED8}"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6</a:t>
            </a:fld>
            <a:endParaRPr kumimoji="1" lang="zh-CN" altLang="en-US"/>
          </a:p>
        </p:txBody>
      </p:sp>
    </p:spTree>
    <p:extLst>
      <p:ext uri="{BB962C8B-B14F-4D97-AF65-F5344CB8AC3E}">
        <p14:creationId xmlns:p14="http://schemas.microsoft.com/office/powerpoint/2010/main" val="10718898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接下来介绍强一致性</a:t>
            </a:r>
            <a:endParaRPr lang="en-US" altLang="zh-CN" dirty="0"/>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DF3030AA-E7D5-4A9B-822E-5418CA8E3C97}"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7</a:t>
            </a:fld>
            <a:endParaRPr kumimoji="1" lang="zh-CN" altLang="en-US"/>
          </a:p>
        </p:txBody>
      </p:sp>
    </p:spTree>
    <p:extLst>
      <p:ext uri="{BB962C8B-B14F-4D97-AF65-F5344CB8AC3E}">
        <p14:creationId xmlns:p14="http://schemas.microsoft.com/office/powerpoint/2010/main" val="9845484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弱一致性是确保最终状态一致，但过程中状态可能不一致；而强一致性确保只能看见一致性状态。强一致性中由弱到强分为顺序一致性和线性一致性。</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729780A7-A28F-4C81-8792-54F45FD06DF9}"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8</a:t>
            </a:fld>
            <a:endParaRPr kumimoji="1" lang="zh-CN" altLang="en-US"/>
          </a:p>
        </p:txBody>
      </p:sp>
    </p:spTree>
    <p:extLst>
      <p:ext uri="{BB962C8B-B14F-4D97-AF65-F5344CB8AC3E}">
        <p14:creationId xmlns:p14="http://schemas.microsoft.com/office/powerpoint/2010/main" val="30528304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zh-CN" altLang="en-US" dirty="0"/>
              <a:t>顺序一致性是保证一个</a:t>
            </a:r>
            <a:r>
              <a:rPr lang="en-US" altLang="zh-CN" dirty="0"/>
              <a:t>session</a:t>
            </a:r>
            <a:r>
              <a:rPr lang="zh-CN" altLang="en-US" dirty="0"/>
              <a:t>中的</a:t>
            </a:r>
            <a:r>
              <a:rPr lang="en-US" altLang="zh-CN" dirty="0"/>
              <a:t>request</a:t>
            </a:r>
            <a:r>
              <a:rPr lang="zh-CN" altLang="en-US" dirty="0"/>
              <a:t>按照出现顺序执行生效，如</a:t>
            </a:r>
            <a:r>
              <a:rPr lang="en-US" altLang="zh-CN" dirty="0"/>
              <a:t>Session1</a:t>
            </a:r>
            <a:r>
              <a:rPr lang="zh-CN" altLang="en-US" dirty="0"/>
              <a:t>中，对</a:t>
            </a:r>
            <a:r>
              <a:rPr lang="en-US" altLang="zh-CN" dirty="0"/>
              <a:t>key x</a:t>
            </a:r>
            <a:r>
              <a:rPr lang="zh-CN" altLang="en-US" dirty="0"/>
              <a:t>写入</a:t>
            </a:r>
            <a:r>
              <a:rPr lang="en-US" altLang="zh-CN" dirty="0"/>
              <a:t>4</a:t>
            </a:r>
            <a:r>
              <a:rPr lang="zh-CN" altLang="en-US" dirty="0"/>
              <a:t>后，进行</a:t>
            </a:r>
            <a:r>
              <a:rPr lang="en-US" altLang="zh-CN" dirty="0"/>
              <a:t>Read</a:t>
            </a:r>
            <a:r>
              <a:rPr lang="zh-CN" altLang="en-US" dirty="0"/>
              <a:t>得到的值是</a:t>
            </a:r>
            <a:r>
              <a:rPr lang="en-US" altLang="zh-CN" dirty="0"/>
              <a:t>4</a:t>
            </a:r>
            <a:r>
              <a:rPr lang="zh-CN" altLang="en-US" dirty="0"/>
              <a:t>，这就满足了顺序一致性。但可以看到</a:t>
            </a:r>
            <a:r>
              <a:rPr lang="en-US" altLang="zh-CN" dirty="0"/>
              <a:t>Session2</a:t>
            </a:r>
            <a:r>
              <a:rPr lang="zh-CN" altLang="en-US" dirty="0"/>
              <a:t>中，</a:t>
            </a:r>
            <a:r>
              <a:rPr lang="en-US" altLang="zh-CN" dirty="0"/>
              <a:t>Read x</a:t>
            </a:r>
            <a:r>
              <a:rPr lang="zh-CN" altLang="en-US" dirty="0"/>
              <a:t>的操作在</a:t>
            </a:r>
            <a:r>
              <a:rPr lang="en-US" altLang="zh-CN" dirty="0"/>
              <a:t>Session1</a:t>
            </a:r>
            <a:r>
              <a:rPr lang="zh-CN" altLang="en-US" dirty="0"/>
              <a:t>的写操作之后，读出来的值却有可能是</a:t>
            </a:r>
            <a:r>
              <a:rPr lang="en-US" altLang="zh-CN" dirty="0"/>
              <a:t>x</a:t>
            </a:r>
            <a:r>
              <a:rPr lang="zh-CN" altLang="en-US" dirty="0"/>
              <a:t>的初始值</a:t>
            </a:r>
            <a:r>
              <a:rPr lang="en-US" altLang="zh-CN" dirty="0"/>
              <a:t>0</a:t>
            </a:r>
            <a:r>
              <a:rPr lang="zh-CN" altLang="en-US" dirty="0"/>
              <a:t>或修改后的值</a:t>
            </a:r>
            <a:r>
              <a:rPr lang="en-US" altLang="zh-CN" dirty="0"/>
              <a:t>4</a:t>
            </a:r>
            <a:r>
              <a:rPr lang="zh-CN" altLang="en-US" dirty="0"/>
              <a:t>，因为顺序一致性无法比较不同</a:t>
            </a:r>
            <a:r>
              <a:rPr lang="en-US" altLang="zh-CN" dirty="0"/>
              <a:t>session</a:t>
            </a:r>
            <a:r>
              <a:rPr lang="zh-CN" altLang="en-US" dirty="0"/>
              <a:t>之间</a:t>
            </a:r>
            <a:r>
              <a:rPr lang="en-US" altLang="zh-CN" dirty="0"/>
              <a:t>request</a:t>
            </a:r>
            <a:r>
              <a:rPr lang="zh-CN" altLang="en-US" dirty="0"/>
              <a:t>的先后顺序。</a:t>
            </a:r>
          </a:p>
        </p:txBody>
      </p:sp>
      <p:sp>
        <p:nvSpPr>
          <p:cNvPr id="4" name="页眉占位符 3"/>
          <p:cNvSpPr>
            <a:spLocks noGrp="1"/>
          </p:cNvSpPr>
          <p:nvPr>
            <p:ph type="hdr" sz="quarter"/>
          </p:nvPr>
        </p:nvSpPr>
        <p:spPr/>
        <p:txBody>
          <a:bodyPr/>
          <a:lstStyle/>
          <a:p>
            <a:endParaRPr kumimoji="1" lang="zh-CN" altLang="en-US"/>
          </a:p>
        </p:txBody>
      </p:sp>
      <p:sp>
        <p:nvSpPr>
          <p:cNvPr id="5" name="日期占位符 4"/>
          <p:cNvSpPr>
            <a:spLocks noGrp="1"/>
          </p:cNvSpPr>
          <p:nvPr>
            <p:ph type="dt" idx="1"/>
          </p:nvPr>
        </p:nvSpPr>
        <p:spPr/>
        <p:txBody>
          <a:bodyPr/>
          <a:lstStyle/>
          <a:p>
            <a:fld id="{460575DD-6CAD-47E9-9C0E-1480971E7812}" type="datetime1">
              <a:rPr lang="zh-CN" altLang="en-US" smtClean="0"/>
              <a:t>2021/5/19</a:t>
            </a:fld>
            <a:endParaRPr kumimoji="1" lang="zh-CN" altLang="en-US"/>
          </a:p>
        </p:txBody>
      </p:sp>
      <p:sp>
        <p:nvSpPr>
          <p:cNvPr id="6" name="页脚占位符 5"/>
          <p:cNvSpPr>
            <a:spLocks noGrp="1"/>
          </p:cNvSpPr>
          <p:nvPr>
            <p:ph type="ftr" sz="quarter" idx="4"/>
          </p:nvPr>
        </p:nvSpPr>
        <p:spPr/>
        <p:txBody>
          <a:bodyPr/>
          <a:lstStyle/>
          <a:p>
            <a:endParaRPr kumimoji="1" lang="zh-CN" altLang="en-US"/>
          </a:p>
        </p:txBody>
      </p:sp>
      <p:sp>
        <p:nvSpPr>
          <p:cNvPr id="7" name="灯片编号占位符 6"/>
          <p:cNvSpPr>
            <a:spLocks noGrp="1"/>
          </p:cNvSpPr>
          <p:nvPr>
            <p:ph type="sldNum" sz="quarter" idx="5"/>
          </p:nvPr>
        </p:nvSpPr>
        <p:spPr/>
        <p:txBody>
          <a:bodyPr/>
          <a:lstStyle/>
          <a:p>
            <a:fld id="{1B28674F-E567-AA4B-8C16-788D7CE21C4F}" type="slidenum">
              <a:rPr lang="en-US" altLang="zh-CN" smtClean="0"/>
              <a:t>9</a:t>
            </a:fld>
            <a:endParaRPr kumimoji="1" lang="zh-CN" altLang="en-US"/>
          </a:p>
        </p:txBody>
      </p:sp>
    </p:spTree>
    <p:extLst>
      <p:ext uri="{BB962C8B-B14F-4D97-AF65-F5344CB8AC3E}">
        <p14:creationId xmlns:p14="http://schemas.microsoft.com/office/powerpoint/2010/main" val="14306285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838200" y="388797"/>
            <a:ext cx="10515600" cy="688515"/>
          </a:xfrm>
        </p:spPr>
        <p:txBody>
          <a:bodyPr>
            <a:normAutofit/>
          </a:bodyPr>
          <a:lstStyle>
            <a:lvl1pPr lvl="0">
              <a:defRPr sz="4000" b="1" baseline="0">
                <a:solidFill>
                  <a:srgbClr val="543795"/>
                </a:solidFill>
                <a:latin typeface="Gill Sans MT"/>
                <a:ea typeface="微软雅黑" panose="020B0503020204020204" charset="-122"/>
              </a:defRPr>
            </a:lvl1pPr>
          </a:lstStyle>
          <a:p>
            <a:r>
              <a:rPr lang="zh-CN"/>
              <a:t>单击此处编辑母版标题样式</a:t>
            </a:r>
          </a:p>
        </p:txBody>
      </p:sp>
      <p:sp>
        <p:nvSpPr>
          <p:cNvPr id="3" name="内容占位符 2"/>
          <p:cNvSpPr>
            <a:spLocks noGrp="1"/>
          </p:cNvSpPr>
          <p:nvPr>
            <p:ph idx="1" hasCustomPrompt="1"/>
          </p:nvPr>
        </p:nvSpPr>
        <p:spPr>
          <a:xfrm>
            <a:off x="838200" y="1197212"/>
            <a:ext cx="10515600" cy="4963126"/>
          </a:xfrm>
        </p:spPr>
        <p:txBody>
          <a:bodyPr>
            <a:normAutofit/>
          </a:bodyPr>
          <a:lstStyle>
            <a:lvl1pPr lvl="0">
              <a:defRPr sz="3200" b="1" baseline="0">
                <a:latin typeface="Gill Sans MT"/>
              </a:defRPr>
            </a:lvl1pPr>
            <a:lvl2pPr lvl="1">
              <a:defRPr sz="2800" b="1" baseline="0">
                <a:latin typeface="等线" panose="02010600030101010101" pitchFamily="2" charset="-122"/>
                <a:ea typeface="等线" panose="02010600030101010101" pitchFamily="2" charset="-122"/>
              </a:defRPr>
            </a:lvl2pPr>
            <a:lvl3pPr lvl="2">
              <a:defRPr sz="2400" b="1" baseline="0">
                <a:latin typeface="等线" panose="02010600030101010101" pitchFamily="2" charset="-122"/>
                <a:ea typeface="等线" panose="02010600030101010101" pitchFamily="2" charset="-122"/>
              </a:defRPr>
            </a:lvl3pPr>
            <a:lvl4pPr lvl="3">
              <a:defRPr sz="2000" b="1" baseline="0">
                <a:latin typeface="等线" panose="02010600030101010101" pitchFamily="2" charset="-122"/>
                <a:ea typeface="等线" panose="02010600030101010101" pitchFamily="2" charset="-122"/>
              </a:defRPr>
            </a:lvl4pPr>
            <a:lvl5pPr lvl="4">
              <a:defRPr sz="2000" b="1" baseline="0">
                <a:latin typeface="等线" panose="02010600030101010101" pitchFamily="2" charset="-122"/>
                <a:ea typeface="等线" panose="02010600030101010101" pitchFamily="2" charset="-122"/>
              </a:defRPr>
            </a:lvl5pPr>
          </a:lstStyle>
          <a:p>
            <a:pPr lvl="0"/>
            <a:r>
              <a:rPr lang="zh-CN"/>
              <a:t>编辑母版文本样式</a:t>
            </a:r>
          </a:p>
          <a:p>
            <a:pPr lvl="1"/>
            <a:r>
              <a:rPr lang="zh-CN"/>
              <a:t>第二级</a:t>
            </a:r>
          </a:p>
          <a:p>
            <a:pPr lvl="2"/>
            <a:r>
              <a:rPr lang="zh-CN"/>
              <a:t>第三级</a:t>
            </a:r>
          </a:p>
          <a:p>
            <a:pPr lvl="3"/>
            <a:r>
              <a:rPr lang="zh-CN"/>
              <a:t>第四级</a:t>
            </a:r>
          </a:p>
          <a:p>
            <a:pPr lvl="4"/>
            <a:r>
              <a:rPr lang="zh-CN"/>
              <a:t>第五级</a:t>
            </a:r>
          </a:p>
        </p:txBody>
      </p:sp>
      <p:pic>
        <p:nvPicPr>
          <p:cNvPr id="6" name="图片 5"/>
          <p:cNvPicPr/>
          <p:nvPr/>
        </p:nvPicPr>
        <p:blipFill>
          <a:blip r:embed="rId2"/>
          <a:stretch>
            <a:fillRect/>
          </a:stretch>
        </p:blipFill>
        <p:spPr>
          <a:xfrm>
            <a:off x="8894233" y="568185"/>
            <a:ext cx="3148460" cy="547123"/>
          </a:xfrm>
          <a:prstGeom prst="rect">
            <a:avLst/>
          </a:prstGeom>
        </p:spPr>
      </p:pic>
      <p:sp>
        <p:nvSpPr>
          <p:cNvPr id="4" name="矩形 3"/>
          <p:cNvSpPr/>
          <p:nvPr/>
        </p:nvSpPr>
        <p:spPr>
          <a:xfrm flipV="1">
            <a:off x="838200" y="1064806"/>
            <a:ext cx="8153400" cy="45719"/>
          </a:xfrm>
          <a:prstGeom prst="rect">
            <a:avLst/>
          </a:prstGeom>
          <a:gradFill flip="none" rotWithShape="1">
            <a:gsLst>
              <a:gs pos="0">
                <a:schemeClr val="accent1">
                  <a:lumMod val="5000"/>
                  <a:lumOff val="95000"/>
                </a:schemeClr>
              </a:gs>
              <a:gs pos="100000">
                <a:srgbClr val="543795"/>
              </a:gs>
            </a:gsLst>
            <a:lin ang="60000" scaled="0"/>
          </a:gradFill>
          <a:ln>
            <a:noFill/>
          </a:ln>
        </p:spPr>
        <p:txBody>
          <a:bodyPr anchor="ctr"/>
          <a:lstStyle/>
          <a:p>
            <a:pPr algn="ctr"/>
            <a:endParaRPr lang="en-US">
              <a:solidFill>
                <a:schemeClr val="lt1"/>
              </a:solidFill>
            </a:endParaRPr>
          </a:p>
        </p:txBody>
      </p:sp>
      <p:sp>
        <p:nvSpPr>
          <p:cNvPr id="5" name="日期占位符 4"/>
          <p:cNvSpPr>
            <a:spLocks noGrp="1"/>
          </p:cNvSpPr>
          <p:nvPr>
            <p:ph type="dt" sz="half" idx="10"/>
          </p:nvPr>
        </p:nvSpPr>
        <p:spPr/>
        <p:txBody>
          <a:bodyPr/>
          <a:lstStyle/>
          <a:p>
            <a:fld id="{6FF1AEA0-AC91-465D-8F90-FBA394D73BF0}" type="datetime1">
              <a:rPr lang="zh-CN" altLang="en-US" smtClean="0"/>
              <a:t>2021/5/19</a:t>
            </a:fld>
            <a:endParaRPr lang="zh-CN" altLang="en-US"/>
          </a:p>
        </p:txBody>
      </p:sp>
      <p:sp>
        <p:nvSpPr>
          <p:cNvPr id="7" name="页脚占位符 6"/>
          <p:cNvSpPr>
            <a:spLocks noGrp="1"/>
          </p:cNvSpPr>
          <p:nvPr>
            <p:ph type="ftr" sz="quarter" idx="11"/>
          </p:nvPr>
        </p:nvSpPr>
        <p:spPr/>
        <p:txBody>
          <a:bodyPr/>
          <a:lstStyle/>
          <a:p>
            <a:r>
              <a:rPr lang="en-US" altLang="zh-CN" dirty="0"/>
              <a:t>USTC-Reading-Group</a:t>
            </a:r>
            <a:endParaRPr lang="zh-CN" altLang="en-US" dirty="0"/>
          </a:p>
        </p:txBody>
      </p:sp>
      <p:sp>
        <p:nvSpPr>
          <p:cNvPr id="9" name="灯片编号占位符 8"/>
          <p:cNvSpPr>
            <a:spLocks noGrp="1"/>
          </p:cNvSpPr>
          <p:nvPr>
            <p:ph type="sldNum" sz="quarter" idx="12"/>
          </p:nvPr>
        </p:nvSpPr>
        <p:spPr/>
        <p:txBody>
          <a:bodyPr/>
          <a:lstStyle/>
          <a:p>
            <a:fld id="{9121FD29-422F-4C06-A400-AB8263BE8C66}"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baseline="0">
                <a:latin typeface="Gill Sans MT" panose="020B0502020104020203" pitchFamily="34" charset="0"/>
                <a:ea typeface="+mn-ea"/>
              </a:defRPr>
            </a:lvl1pPr>
          </a:lstStyle>
          <a:p>
            <a:r>
              <a:rPr lang="zh-CN" altLang="en-US" dirty="0"/>
              <a:t>单击此处编辑母版标题样式</a:t>
            </a:r>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baseline="0">
                <a:latin typeface="Gill Sans MT" panose="020B05020201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sp>
        <p:nvSpPr>
          <p:cNvPr id="4" name="日期占位符 3"/>
          <p:cNvSpPr>
            <a:spLocks noGrp="1"/>
          </p:cNvSpPr>
          <p:nvPr>
            <p:ph type="dt" sz="half" idx="10"/>
          </p:nvPr>
        </p:nvSpPr>
        <p:spPr/>
        <p:txBody>
          <a:bodyPr/>
          <a:lstStyle/>
          <a:p>
            <a:fld id="{A6E34D65-A152-46D4-B817-A31F5A2B3006}" type="datetime1">
              <a:rPr lang="zh-CN" altLang="en-US" smtClean="0"/>
              <a:t>2021/5/19</a:t>
            </a:fld>
            <a:endParaRPr lang="zh-CN" altLang="en-US" dirty="0"/>
          </a:p>
        </p:txBody>
      </p:sp>
      <p:sp>
        <p:nvSpPr>
          <p:cNvPr id="5" name="页脚占位符 4"/>
          <p:cNvSpPr>
            <a:spLocks noGrp="1"/>
          </p:cNvSpPr>
          <p:nvPr>
            <p:ph type="ftr" sz="quarter" idx="11"/>
          </p:nvPr>
        </p:nvSpPr>
        <p:spPr/>
        <p:txBody>
          <a:bodyPr/>
          <a:lstStyle/>
          <a:p>
            <a:r>
              <a:rPr lang="en-US" altLang="zh-CN"/>
              <a:t>USTC-Reading-Group</a:t>
            </a:r>
            <a:endParaRPr lang="zh-CN" altLang="en-US"/>
          </a:p>
        </p:txBody>
      </p:sp>
    </p:spTree>
    <p:extLst>
      <p:ext uri="{BB962C8B-B14F-4D97-AF65-F5344CB8AC3E}">
        <p14:creationId xmlns:p14="http://schemas.microsoft.com/office/powerpoint/2010/main" val="332979971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anchor="ctr">
            <a:normAutofit/>
          </a:bodyPr>
          <a:lstStyle/>
          <a:p>
            <a:r>
              <a:rPr lang="zh-CN"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a:normAutofit/>
          </a:bodyPr>
          <a:lstStyle/>
          <a:p>
            <a:pPr lvl="0"/>
            <a:r>
              <a:rPr lang="zh-CN"/>
              <a:t>单击此处编辑母版文本样式</a:t>
            </a:r>
          </a:p>
          <a:p>
            <a:pPr lvl="1"/>
            <a:r>
              <a:rPr lang="zh-CN"/>
              <a:t>第二级</a:t>
            </a:r>
          </a:p>
          <a:p>
            <a:pPr lvl="2"/>
            <a:r>
              <a:rPr lang="zh-CN"/>
              <a:t>第三级</a:t>
            </a:r>
          </a:p>
          <a:p>
            <a:pPr lvl="3"/>
            <a:r>
              <a:rPr lang="zh-CN"/>
              <a:t>第四级</a:t>
            </a:r>
          </a:p>
          <a:p>
            <a:pPr lvl="4"/>
            <a:r>
              <a:rPr lang="zh-CN"/>
              <a:t>第五级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83049F-5E81-45DF-B1CB-B2436DB905FF}" type="datetime1">
              <a:rPr lang="zh-CN" altLang="en-US" smtClean="0"/>
              <a:t>2021/5/19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ltLang="zh-CN"/>
              <a:t>USTC-Reading-Group</a:t>
            </a:r>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121FD29-422F-4C06-A400-AB8263BE8C66}"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50" r:id="rId1"/>
    <p:sldLayoutId id="2147483660" r:id="rId2"/>
  </p:sldLayoutIdLst>
  <p:hf hdr="0"/>
  <p:txStyles>
    <p:titleStyle>
      <a:lvl1pPr lvl="0" algn="l" defTabSz="914400">
        <a:lnSpc>
          <a:spcPct val="90000"/>
        </a:lnSpc>
        <a:spcBef>
          <a:spcPct val="0"/>
        </a:spcBef>
        <a:buNone/>
        <a:defRPr sz="4400" kern="1200">
          <a:solidFill>
            <a:schemeClr val="tx1"/>
          </a:solidFill>
          <a:latin typeface="Times New Roman" panose="02020603050405020304"/>
          <a:ea typeface="华康俪金黑W8(P)"/>
        </a:defRPr>
      </a:lvl1pPr>
    </p:titleStyle>
    <p:bodyStyle>
      <a:lvl1pPr marL="228600" lvl="0" indent="-228600" algn="l" defTabSz="914400">
        <a:lnSpc>
          <a:spcPct val="90000"/>
        </a:lnSpc>
        <a:spcBef>
          <a:spcPts val="1000"/>
        </a:spcBef>
        <a:buFont typeface="Arial" panose="020B0604020202020204" pitchFamily="34" charset="0"/>
        <a:buChar char="•"/>
        <a:defRPr sz="2800" kern="1200">
          <a:solidFill>
            <a:schemeClr val="tx1"/>
          </a:solidFill>
          <a:latin typeface="Times New Roman" panose="02020603050405020304"/>
          <a:ea typeface="微软雅黑" panose="020B0503020204020204" charset="-122"/>
        </a:defRPr>
      </a:lvl1pPr>
      <a:lvl2pPr marL="685800" lvl="1" indent="-228600" algn="l" defTabSz="914400">
        <a:lnSpc>
          <a:spcPct val="90000"/>
        </a:lnSpc>
        <a:spcBef>
          <a:spcPts val="500"/>
        </a:spcBef>
        <a:buFont typeface="Arial" panose="020B0604020202020204" pitchFamily="34" charset="0"/>
        <a:buChar char="•"/>
        <a:defRPr sz="2400" kern="1200">
          <a:solidFill>
            <a:schemeClr val="tx1"/>
          </a:solidFill>
          <a:latin typeface="Times New Roman" panose="02020603050405020304"/>
          <a:ea typeface="微软雅黑" panose="020B0503020204020204" charset="-122"/>
        </a:defRPr>
      </a:lvl2pPr>
      <a:lvl3pPr marL="1143000" lvl="2" indent="-228600" algn="l" defTabSz="914400">
        <a:lnSpc>
          <a:spcPct val="90000"/>
        </a:lnSpc>
        <a:spcBef>
          <a:spcPts val="500"/>
        </a:spcBef>
        <a:buFont typeface="Arial" panose="020B0604020202020204" pitchFamily="34" charset="0"/>
        <a:buChar char="•"/>
        <a:defRPr sz="2000" kern="1200">
          <a:solidFill>
            <a:schemeClr val="tx1"/>
          </a:solidFill>
          <a:latin typeface="Times New Roman" panose="02020603050405020304"/>
          <a:ea typeface="微软雅黑" panose="020B0503020204020204" charset="-122"/>
        </a:defRPr>
      </a:lvl3pPr>
      <a:lvl4pPr marL="1600200" lvl="3"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4pPr>
      <a:lvl5pPr marL="2057400" lvl="4"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5pPr>
      <a:lvl6pPr marL="2514600" lvl="5"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6pPr>
      <a:lvl7pPr marL="2971800" lvl="6"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7pPr>
      <a:lvl8pPr marL="3429000" lvl="7"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8pPr>
      <a:lvl9pPr marL="3886200" lvl="8"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9pPr>
    </p:bodyStyle>
    <p:otherStyle>
      <a:lvl1pPr marL="0" lvl="0" algn="l" defTabSz="914400">
        <a:defRPr sz="1800" kern="1200">
          <a:solidFill>
            <a:schemeClr val="tx1"/>
          </a:solidFill>
          <a:latin typeface="Times New Roman" panose="02020603050405020304"/>
          <a:ea typeface="微软雅黑" panose="020B0503020204020204" charset="-122"/>
        </a:defRPr>
      </a:lvl1pPr>
      <a:lvl2pPr marL="457200" lvl="1" algn="l" defTabSz="914400">
        <a:defRPr sz="1800" kern="1200">
          <a:solidFill>
            <a:schemeClr val="tx1"/>
          </a:solidFill>
          <a:latin typeface="Times New Roman" panose="02020603050405020304"/>
          <a:ea typeface="微软雅黑" panose="020B0503020204020204" charset="-122"/>
        </a:defRPr>
      </a:lvl2pPr>
      <a:lvl3pPr marL="914400" lvl="2" algn="l" defTabSz="914400">
        <a:defRPr sz="1800" kern="1200">
          <a:solidFill>
            <a:schemeClr val="tx1"/>
          </a:solidFill>
          <a:latin typeface="Times New Roman" panose="02020603050405020304"/>
          <a:ea typeface="微软雅黑" panose="020B0503020204020204" charset="-122"/>
        </a:defRPr>
      </a:lvl3pPr>
      <a:lvl4pPr marL="1371600" lvl="3" algn="l" defTabSz="914400">
        <a:defRPr sz="1800" kern="1200">
          <a:solidFill>
            <a:schemeClr val="tx1"/>
          </a:solidFill>
          <a:latin typeface="Times New Roman" panose="02020603050405020304"/>
          <a:ea typeface="微软雅黑" panose="020B0503020204020204" charset="-122"/>
        </a:defRPr>
      </a:lvl4pPr>
      <a:lvl5pPr marL="1828800" lvl="4" algn="l" defTabSz="914400">
        <a:defRPr sz="1800" kern="1200">
          <a:solidFill>
            <a:schemeClr val="tx1"/>
          </a:solidFill>
          <a:latin typeface="Times New Roman" panose="02020603050405020304"/>
          <a:ea typeface="微软雅黑" panose="020B0503020204020204" charset="-122"/>
        </a:defRPr>
      </a:lvl5pPr>
      <a:lvl6pPr marL="2286000" lvl="5" algn="l" defTabSz="914400">
        <a:defRPr sz="1800" kern="1200">
          <a:solidFill>
            <a:schemeClr val="tx1"/>
          </a:solidFill>
          <a:latin typeface="Times New Roman" panose="02020603050405020304"/>
          <a:ea typeface="微软雅黑" panose="020B0503020204020204" charset="-122"/>
        </a:defRPr>
      </a:lvl6pPr>
      <a:lvl7pPr marL="2743200" lvl="6" algn="l" defTabSz="914400">
        <a:defRPr sz="1800" kern="1200">
          <a:solidFill>
            <a:schemeClr val="tx1"/>
          </a:solidFill>
          <a:latin typeface="Times New Roman" panose="02020603050405020304"/>
          <a:ea typeface="微软雅黑" panose="020B0503020204020204" charset="-122"/>
        </a:defRPr>
      </a:lvl7pPr>
      <a:lvl8pPr marL="3200400" lvl="7" algn="l" defTabSz="914400">
        <a:defRPr sz="1800" kern="1200">
          <a:solidFill>
            <a:schemeClr val="tx1"/>
          </a:solidFill>
          <a:latin typeface="Times New Roman" panose="02020603050405020304"/>
          <a:ea typeface="微软雅黑" panose="020B0503020204020204" charset="-122"/>
        </a:defRPr>
      </a:lvl8pPr>
      <a:lvl9pPr marL="3657600" lvl="8" algn="l" defTabSz="914400">
        <a:defRPr sz="1800" kern="1200">
          <a:solidFill>
            <a:schemeClr val="tx1"/>
          </a:solidFill>
          <a:latin typeface="Times New Roman" panose="02020603050405020304"/>
          <a:ea typeface="微软雅黑" panose="020B0503020204020204" charset="-122"/>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7.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矩形 4"/>
          <p:cNvSpPr/>
          <p:nvPr/>
        </p:nvSpPr>
        <p:spPr>
          <a:xfrm>
            <a:off x="-151916" y="1982450"/>
            <a:ext cx="12495645" cy="1446550"/>
          </a:xfrm>
          <a:prstGeom prst="rect">
            <a:avLst/>
          </a:prstGeom>
        </p:spPr>
        <p:txBody>
          <a:bodyPr wrap="square">
            <a:spAutoFit/>
          </a:bodyPr>
          <a:lstStyle/>
          <a:p>
            <a:pPr algn="ctr"/>
            <a:r>
              <a:rPr lang="en-US" sz="4400" b="1" i="0">
                <a:solidFill>
                  <a:srgbClr val="000000"/>
                </a:solidFill>
                <a:effectLst/>
                <a:latin typeface="Lucida Grande"/>
              </a:rPr>
              <a:t>Odyssey: The Impact of Modern Hardware on</a:t>
            </a:r>
          </a:p>
          <a:p>
            <a:pPr algn="ctr"/>
            <a:r>
              <a:rPr lang="en-US" sz="4400" b="1" i="0">
                <a:solidFill>
                  <a:srgbClr val="000000"/>
                </a:solidFill>
                <a:effectLst/>
                <a:latin typeface="Lucida Grande"/>
              </a:rPr>
              <a:t>Strongly-Consistent Replication Protocols</a:t>
            </a:r>
            <a:endParaRPr lang="en-US" sz="4400" b="1" i="0" dirty="0">
              <a:solidFill>
                <a:srgbClr val="000000"/>
              </a:solidFill>
              <a:effectLst/>
              <a:latin typeface="Lucida Grande"/>
            </a:endParaRPr>
          </a:p>
        </p:txBody>
      </p:sp>
      <p:sp>
        <p:nvSpPr>
          <p:cNvPr id="14" name="文本框 13"/>
          <p:cNvSpPr txBox="1"/>
          <p:nvPr/>
        </p:nvSpPr>
        <p:spPr>
          <a:xfrm>
            <a:off x="3456313" y="4575044"/>
            <a:ext cx="5279202" cy="584775"/>
          </a:xfrm>
          <a:prstGeom prst="rect">
            <a:avLst/>
          </a:prstGeom>
          <a:noFill/>
        </p:spPr>
        <p:txBody>
          <a:bodyPr wrap="none" rtlCol="0">
            <a:spAutoFit/>
          </a:bodyPr>
          <a:lstStyle/>
          <a:p>
            <a:pPr algn="ctr"/>
            <a:r>
              <a:rPr lang="en-US" altLang="zh-CN" sz="3200" b="1">
                <a:latin typeface="Gill Sans MT" panose="020B0502020104020203" pitchFamily="34" charset="0"/>
                <a:ea typeface="华文新魏" panose="02010800040101010101" pitchFamily="2" charset="-122"/>
              </a:rPr>
              <a:t>Chen Qingyuan Miao Lijun</a:t>
            </a:r>
            <a:endParaRPr lang="en-US" altLang="zh-CN" sz="3200" dirty="0">
              <a:latin typeface="Gill Sans MT" panose="020B0502020104020203" pitchFamily="34" charset="0"/>
              <a:ea typeface="华文新魏" panose="02010800040101010101" pitchFamily="2" charset="-122"/>
            </a:endParaRPr>
          </a:p>
        </p:txBody>
      </p:sp>
      <p:sp>
        <p:nvSpPr>
          <p:cNvPr id="6" name="文本框 5"/>
          <p:cNvSpPr txBox="1"/>
          <p:nvPr/>
        </p:nvSpPr>
        <p:spPr>
          <a:xfrm>
            <a:off x="1830270" y="5308214"/>
            <a:ext cx="8531275" cy="461665"/>
          </a:xfrm>
          <a:prstGeom prst="rect">
            <a:avLst/>
          </a:prstGeom>
          <a:noFill/>
        </p:spPr>
        <p:txBody>
          <a:bodyPr wrap="square" rtlCol="0">
            <a:spAutoFit/>
          </a:bodyPr>
          <a:lstStyle/>
          <a:p>
            <a:pPr algn="ctr"/>
            <a:r>
              <a:rPr lang="pt-BR" altLang="zh-CN" sz="2400">
                <a:latin typeface="Gill Sans MT" panose="020B0502020104020203" pitchFamily="34" charset="0"/>
                <a:ea typeface="华文新魏" panose="02010800040101010101" pitchFamily="2" charset="-122"/>
              </a:rPr>
              <a:t>2021/05/19</a:t>
            </a:r>
            <a:endParaRPr lang="en-US" altLang="zh-CN" sz="2400" dirty="0">
              <a:latin typeface="Gill Sans MT" panose="020B0502020104020203" pitchFamily="34" charset="0"/>
              <a:ea typeface="华文新魏" panose="02010800040101010101" pitchFamily="2" charset="-122"/>
            </a:endParaRPr>
          </a:p>
        </p:txBody>
      </p:sp>
      <p:sp>
        <p:nvSpPr>
          <p:cNvPr id="2" name="日期占位符 1">
            <a:extLst>
              <a:ext uri="{FF2B5EF4-FFF2-40B4-BE49-F238E27FC236}">
                <a16:creationId xmlns:a16="http://schemas.microsoft.com/office/drawing/2014/main" id="{6F8CCE8A-6E69-44A7-8132-D7A7BE15A6AC}"/>
              </a:ext>
            </a:extLst>
          </p:cNvPr>
          <p:cNvSpPr>
            <a:spLocks noGrp="1"/>
          </p:cNvSpPr>
          <p:nvPr>
            <p:ph type="dt" sz="half" idx="10"/>
          </p:nvPr>
        </p:nvSpPr>
        <p:spPr/>
        <p:txBody>
          <a:bodyPr/>
          <a:lstStyle/>
          <a:p>
            <a:fld id="{CE510079-D3FC-4249-B8FC-AD18C9BD4E47}" type="datetime1">
              <a:rPr lang="zh-CN" altLang="en-US" smtClean="0"/>
              <a:t>2021/5/19</a:t>
            </a:fld>
            <a:endParaRPr lang="zh-CN" altLang="en-US" dirty="0"/>
          </a:p>
        </p:txBody>
      </p:sp>
      <p:sp>
        <p:nvSpPr>
          <p:cNvPr id="3" name="页脚占位符 2">
            <a:extLst>
              <a:ext uri="{FF2B5EF4-FFF2-40B4-BE49-F238E27FC236}">
                <a16:creationId xmlns:a16="http://schemas.microsoft.com/office/drawing/2014/main" id="{328191BA-7227-4AA4-A3E1-6F75377DA495}"/>
              </a:ext>
            </a:extLst>
          </p:cNvPr>
          <p:cNvSpPr>
            <a:spLocks noGrp="1"/>
          </p:cNvSpPr>
          <p:nvPr>
            <p:ph type="ftr" sz="quarter" idx="11"/>
          </p:nvPr>
        </p:nvSpPr>
        <p:spPr/>
        <p:txBody>
          <a:bodyPr/>
          <a:lstStyle/>
          <a:p>
            <a:r>
              <a:rPr lang="en-US" altLang="zh-CN"/>
              <a:t>USTC-Reading-Group</a:t>
            </a:r>
            <a:endParaRPr lang="zh-CN" altLang="en-US"/>
          </a:p>
        </p:txBody>
      </p:sp>
    </p:spTree>
    <p:extLst>
      <p:ext uri="{BB962C8B-B14F-4D97-AF65-F5344CB8AC3E}">
        <p14:creationId xmlns:p14="http://schemas.microsoft.com/office/powerpoint/2010/main" val="8201753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F43390-07D7-4B6B-A98A-99B4B9015C02}"/>
              </a:ext>
            </a:extLst>
          </p:cNvPr>
          <p:cNvSpPr>
            <a:spLocks noGrp="1"/>
          </p:cNvSpPr>
          <p:nvPr>
            <p:ph type="title"/>
          </p:nvPr>
        </p:nvSpPr>
        <p:spPr/>
        <p:txBody>
          <a:bodyPr/>
          <a:lstStyle/>
          <a:p>
            <a:r>
              <a:rPr lang="en-US" altLang="zh-CN" dirty="0"/>
              <a:t>Linearizability</a:t>
            </a:r>
            <a:endParaRPr lang="zh-CN" altLang="en-US" dirty="0"/>
          </a:p>
        </p:txBody>
      </p:sp>
      <p:cxnSp>
        <p:nvCxnSpPr>
          <p:cNvPr id="5" name="直接箭头连接符 4">
            <a:extLst>
              <a:ext uri="{FF2B5EF4-FFF2-40B4-BE49-F238E27FC236}">
                <a16:creationId xmlns:a16="http://schemas.microsoft.com/office/drawing/2014/main" id="{FD67BD64-3B8B-487A-A878-E4D7FDA7751C}"/>
              </a:ext>
            </a:extLst>
          </p:cNvPr>
          <p:cNvCxnSpPr/>
          <p:nvPr/>
        </p:nvCxnSpPr>
        <p:spPr>
          <a:xfrm>
            <a:off x="2017643" y="2315817"/>
            <a:ext cx="830911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文本框 5">
            <a:extLst>
              <a:ext uri="{FF2B5EF4-FFF2-40B4-BE49-F238E27FC236}">
                <a16:creationId xmlns:a16="http://schemas.microsoft.com/office/drawing/2014/main" id="{F9E41804-601E-4590-8451-60B7AF6ED005}"/>
              </a:ext>
            </a:extLst>
          </p:cNvPr>
          <p:cNvSpPr txBox="1"/>
          <p:nvPr/>
        </p:nvSpPr>
        <p:spPr>
          <a:xfrm>
            <a:off x="1401417" y="2084984"/>
            <a:ext cx="616226" cy="461665"/>
          </a:xfrm>
          <a:prstGeom prst="rect">
            <a:avLst/>
          </a:prstGeom>
          <a:noFill/>
        </p:spPr>
        <p:txBody>
          <a:bodyPr wrap="square" rtlCol="0">
            <a:spAutoFit/>
          </a:bodyPr>
          <a:lstStyle/>
          <a:p>
            <a:r>
              <a:rPr lang="en-US" altLang="zh-CN" sz="2400" b="1" dirty="0"/>
              <a:t>S1</a:t>
            </a:r>
            <a:endParaRPr lang="zh-CN" altLang="en-US" sz="2400" b="1" dirty="0"/>
          </a:p>
        </p:txBody>
      </p:sp>
      <p:sp>
        <p:nvSpPr>
          <p:cNvPr id="7" name="矩形 6">
            <a:extLst>
              <a:ext uri="{FF2B5EF4-FFF2-40B4-BE49-F238E27FC236}">
                <a16:creationId xmlns:a16="http://schemas.microsoft.com/office/drawing/2014/main" id="{0807C25B-B865-4CF0-9B12-3BC993084535}"/>
              </a:ext>
            </a:extLst>
          </p:cNvPr>
          <p:cNvSpPr/>
          <p:nvPr/>
        </p:nvSpPr>
        <p:spPr>
          <a:xfrm>
            <a:off x="2700129" y="2069375"/>
            <a:ext cx="2186609" cy="2307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B869EDC3-8995-4A92-A6BA-5641FBE61DBB}"/>
              </a:ext>
            </a:extLst>
          </p:cNvPr>
          <p:cNvSpPr txBox="1"/>
          <p:nvPr/>
        </p:nvSpPr>
        <p:spPr>
          <a:xfrm>
            <a:off x="3004930" y="1612683"/>
            <a:ext cx="1505778" cy="461665"/>
          </a:xfrm>
          <a:prstGeom prst="rect">
            <a:avLst/>
          </a:prstGeom>
          <a:noFill/>
        </p:spPr>
        <p:txBody>
          <a:bodyPr wrap="square" rtlCol="0">
            <a:spAutoFit/>
          </a:bodyPr>
          <a:lstStyle/>
          <a:p>
            <a:r>
              <a:rPr lang="en-US" altLang="zh-CN" sz="2400" dirty="0"/>
              <a:t>Write(x, 4)</a:t>
            </a:r>
            <a:endParaRPr lang="zh-CN" altLang="en-US" sz="2400" dirty="0"/>
          </a:p>
        </p:txBody>
      </p:sp>
      <p:cxnSp>
        <p:nvCxnSpPr>
          <p:cNvPr id="12" name="直接箭头连接符 11">
            <a:extLst>
              <a:ext uri="{FF2B5EF4-FFF2-40B4-BE49-F238E27FC236}">
                <a16:creationId xmlns:a16="http://schemas.microsoft.com/office/drawing/2014/main" id="{3537F568-9BCA-4A90-858C-A7FD107CC53B}"/>
              </a:ext>
            </a:extLst>
          </p:cNvPr>
          <p:cNvCxnSpPr/>
          <p:nvPr/>
        </p:nvCxnSpPr>
        <p:spPr>
          <a:xfrm>
            <a:off x="2017643" y="3837081"/>
            <a:ext cx="8309114" cy="0"/>
          </a:xfrm>
          <a:prstGeom prst="straightConnector1">
            <a:avLst/>
          </a:prstGeom>
          <a:ln>
            <a:tailEnd type="triangle"/>
          </a:ln>
        </p:spPr>
        <p:style>
          <a:lnRef idx="2">
            <a:schemeClr val="dk1"/>
          </a:lnRef>
          <a:fillRef idx="0">
            <a:schemeClr val="dk1"/>
          </a:fillRef>
          <a:effectRef idx="1">
            <a:schemeClr val="dk1"/>
          </a:effectRef>
          <a:fontRef idx="minor">
            <a:schemeClr val="tx1"/>
          </a:fontRef>
        </p:style>
      </p:cxnSp>
      <p:sp>
        <p:nvSpPr>
          <p:cNvPr id="13" name="文本框 12">
            <a:extLst>
              <a:ext uri="{FF2B5EF4-FFF2-40B4-BE49-F238E27FC236}">
                <a16:creationId xmlns:a16="http://schemas.microsoft.com/office/drawing/2014/main" id="{A3591342-7407-4377-8632-F6966D1D8C41}"/>
              </a:ext>
            </a:extLst>
          </p:cNvPr>
          <p:cNvSpPr txBox="1"/>
          <p:nvPr/>
        </p:nvSpPr>
        <p:spPr>
          <a:xfrm>
            <a:off x="1401417" y="3606248"/>
            <a:ext cx="616226" cy="461665"/>
          </a:xfrm>
          <a:prstGeom prst="rect">
            <a:avLst/>
          </a:prstGeom>
          <a:noFill/>
        </p:spPr>
        <p:txBody>
          <a:bodyPr wrap="square" rtlCol="0">
            <a:spAutoFit/>
          </a:bodyPr>
          <a:lstStyle/>
          <a:p>
            <a:r>
              <a:rPr lang="en-US" altLang="zh-CN" sz="2400" b="1" dirty="0"/>
              <a:t>S2</a:t>
            </a:r>
            <a:endParaRPr lang="zh-CN" altLang="en-US" sz="2400" b="1" dirty="0"/>
          </a:p>
        </p:txBody>
      </p:sp>
      <p:sp>
        <p:nvSpPr>
          <p:cNvPr id="16" name="矩形 15">
            <a:extLst>
              <a:ext uri="{FF2B5EF4-FFF2-40B4-BE49-F238E27FC236}">
                <a16:creationId xmlns:a16="http://schemas.microsoft.com/office/drawing/2014/main" id="{CB3376CD-2E1C-4EA1-A1A4-A6395FF67A90}"/>
              </a:ext>
            </a:extLst>
          </p:cNvPr>
          <p:cNvSpPr/>
          <p:nvPr/>
        </p:nvSpPr>
        <p:spPr>
          <a:xfrm>
            <a:off x="6388789" y="3604494"/>
            <a:ext cx="2186609" cy="2307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a16="http://schemas.microsoft.com/office/drawing/2014/main" id="{5E47B434-EDF1-43DA-870D-A541FE6C6356}"/>
              </a:ext>
            </a:extLst>
          </p:cNvPr>
          <p:cNvSpPr txBox="1"/>
          <p:nvPr/>
        </p:nvSpPr>
        <p:spPr>
          <a:xfrm>
            <a:off x="6714770" y="3141928"/>
            <a:ext cx="2016175" cy="461665"/>
          </a:xfrm>
          <a:prstGeom prst="rect">
            <a:avLst/>
          </a:prstGeom>
          <a:noFill/>
        </p:spPr>
        <p:txBody>
          <a:bodyPr wrap="square" rtlCol="0">
            <a:spAutoFit/>
          </a:bodyPr>
          <a:lstStyle/>
          <a:p>
            <a:r>
              <a:rPr lang="en-US" altLang="zh-CN" sz="2400" dirty="0"/>
              <a:t>Read(x, 4)</a:t>
            </a:r>
            <a:endParaRPr lang="zh-CN" altLang="en-US" sz="2400" dirty="0"/>
          </a:p>
        </p:txBody>
      </p:sp>
      <p:sp>
        <p:nvSpPr>
          <p:cNvPr id="3" name="日期占位符 2">
            <a:extLst>
              <a:ext uri="{FF2B5EF4-FFF2-40B4-BE49-F238E27FC236}">
                <a16:creationId xmlns:a16="http://schemas.microsoft.com/office/drawing/2014/main" id="{F8712093-0983-4E49-9238-1C1AF0A08BB1}"/>
              </a:ext>
            </a:extLst>
          </p:cNvPr>
          <p:cNvSpPr>
            <a:spLocks noGrp="1"/>
          </p:cNvSpPr>
          <p:nvPr>
            <p:ph type="dt" sz="half" idx="10"/>
          </p:nvPr>
        </p:nvSpPr>
        <p:spPr/>
        <p:txBody>
          <a:bodyPr/>
          <a:lstStyle/>
          <a:p>
            <a:fld id="{5BD691E0-E778-4B26-8A07-B390806C746F}" type="datetime1">
              <a:rPr lang="zh-CN" altLang="en-US" smtClean="0"/>
              <a:t>2021/5/19</a:t>
            </a:fld>
            <a:endParaRPr lang="zh-CN" altLang="en-US"/>
          </a:p>
        </p:txBody>
      </p:sp>
      <p:sp>
        <p:nvSpPr>
          <p:cNvPr id="4" name="页脚占位符 3">
            <a:extLst>
              <a:ext uri="{FF2B5EF4-FFF2-40B4-BE49-F238E27FC236}">
                <a16:creationId xmlns:a16="http://schemas.microsoft.com/office/drawing/2014/main" id="{8872D366-73BB-4695-87BC-F94436695F05}"/>
              </a:ext>
            </a:extLst>
          </p:cNvPr>
          <p:cNvSpPr>
            <a:spLocks noGrp="1"/>
          </p:cNvSpPr>
          <p:nvPr>
            <p:ph type="ftr" sz="quarter" idx="11"/>
          </p:nvPr>
        </p:nvSpPr>
        <p:spPr/>
        <p:txBody>
          <a:bodyPr/>
          <a:lstStyle/>
          <a:p>
            <a:r>
              <a:rPr lang="en-US" altLang="zh-CN"/>
              <a:t>USTC-Reading-Group</a:t>
            </a:r>
            <a:endParaRPr lang="zh-CN" altLang="en-US" dirty="0"/>
          </a:p>
        </p:txBody>
      </p:sp>
      <p:sp>
        <p:nvSpPr>
          <p:cNvPr id="9" name="灯片编号占位符 8">
            <a:extLst>
              <a:ext uri="{FF2B5EF4-FFF2-40B4-BE49-F238E27FC236}">
                <a16:creationId xmlns:a16="http://schemas.microsoft.com/office/drawing/2014/main" id="{10DA94BD-010B-4049-9E19-F29C5B5F408D}"/>
              </a:ext>
            </a:extLst>
          </p:cNvPr>
          <p:cNvSpPr>
            <a:spLocks noGrp="1"/>
          </p:cNvSpPr>
          <p:nvPr>
            <p:ph type="sldNum" sz="quarter" idx="12"/>
          </p:nvPr>
        </p:nvSpPr>
        <p:spPr/>
        <p:txBody>
          <a:bodyPr/>
          <a:lstStyle/>
          <a:p>
            <a:fld id="{9121FD29-422F-4C06-A400-AB8263BE8C66}" type="slidenum">
              <a:rPr lang="zh-CN" altLang="en-US" smtClean="0"/>
              <a:t>10</a:t>
            </a:fld>
            <a:endParaRPr lang="zh-CN" altLang="en-US"/>
          </a:p>
        </p:txBody>
      </p:sp>
      <p:sp>
        <p:nvSpPr>
          <p:cNvPr id="18" name="矩形 17">
            <a:extLst>
              <a:ext uri="{FF2B5EF4-FFF2-40B4-BE49-F238E27FC236}">
                <a16:creationId xmlns:a16="http://schemas.microsoft.com/office/drawing/2014/main" id="{5CFDDE9B-C510-4172-96A7-181BB9D04F7C}"/>
              </a:ext>
            </a:extLst>
          </p:cNvPr>
          <p:cNvSpPr/>
          <p:nvPr/>
        </p:nvSpPr>
        <p:spPr>
          <a:xfrm>
            <a:off x="7825105" y="2077203"/>
            <a:ext cx="2186609" cy="2307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a16="http://schemas.microsoft.com/office/drawing/2014/main" id="{A2D406D5-C422-4764-8661-0888A88BE9D1}"/>
              </a:ext>
            </a:extLst>
          </p:cNvPr>
          <p:cNvSpPr txBox="1"/>
          <p:nvPr/>
        </p:nvSpPr>
        <p:spPr>
          <a:xfrm>
            <a:off x="8168399" y="1614637"/>
            <a:ext cx="1505778" cy="461665"/>
          </a:xfrm>
          <a:prstGeom prst="rect">
            <a:avLst/>
          </a:prstGeom>
          <a:noFill/>
        </p:spPr>
        <p:txBody>
          <a:bodyPr wrap="square" rtlCol="0">
            <a:spAutoFit/>
          </a:bodyPr>
          <a:lstStyle/>
          <a:p>
            <a:r>
              <a:rPr lang="en-US" altLang="zh-CN" sz="2400" dirty="0"/>
              <a:t>Read(x, 4)</a:t>
            </a:r>
            <a:endParaRPr lang="zh-CN" altLang="en-US" sz="2400" dirty="0"/>
          </a:p>
        </p:txBody>
      </p:sp>
      <p:sp>
        <p:nvSpPr>
          <p:cNvPr id="20" name="文本框 19">
            <a:extLst>
              <a:ext uri="{FF2B5EF4-FFF2-40B4-BE49-F238E27FC236}">
                <a16:creationId xmlns:a16="http://schemas.microsoft.com/office/drawing/2014/main" id="{064D1224-6559-4C83-BD3A-367E3F28E66F}"/>
              </a:ext>
            </a:extLst>
          </p:cNvPr>
          <p:cNvSpPr txBox="1"/>
          <p:nvPr/>
        </p:nvSpPr>
        <p:spPr>
          <a:xfrm>
            <a:off x="10326757" y="2335340"/>
            <a:ext cx="370470" cy="400110"/>
          </a:xfrm>
          <a:prstGeom prst="rect">
            <a:avLst/>
          </a:prstGeom>
          <a:noFill/>
        </p:spPr>
        <p:txBody>
          <a:bodyPr wrap="square" rtlCol="0">
            <a:spAutoFit/>
          </a:bodyPr>
          <a:lstStyle/>
          <a:p>
            <a:r>
              <a:rPr lang="en-US" altLang="zh-CN" sz="2000" dirty="0"/>
              <a:t>t</a:t>
            </a:r>
            <a:endParaRPr lang="zh-CN" altLang="en-US" sz="2000" dirty="0"/>
          </a:p>
        </p:txBody>
      </p:sp>
      <p:sp>
        <p:nvSpPr>
          <p:cNvPr id="21" name="文本框 20">
            <a:extLst>
              <a:ext uri="{FF2B5EF4-FFF2-40B4-BE49-F238E27FC236}">
                <a16:creationId xmlns:a16="http://schemas.microsoft.com/office/drawing/2014/main" id="{5D093071-72DA-469D-AE88-54C274056E9A}"/>
              </a:ext>
            </a:extLst>
          </p:cNvPr>
          <p:cNvSpPr txBox="1"/>
          <p:nvPr/>
        </p:nvSpPr>
        <p:spPr>
          <a:xfrm>
            <a:off x="10326757" y="3835279"/>
            <a:ext cx="370470" cy="400110"/>
          </a:xfrm>
          <a:prstGeom prst="rect">
            <a:avLst/>
          </a:prstGeom>
          <a:noFill/>
        </p:spPr>
        <p:txBody>
          <a:bodyPr wrap="square" rtlCol="0">
            <a:spAutoFit/>
          </a:bodyPr>
          <a:lstStyle/>
          <a:p>
            <a:r>
              <a:rPr lang="en-US" altLang="zh-CN" sz="2000" dirty="0"/>
              <a:t>t</a:t>
            </a:r>
            <a:endParaRPr lang="zh-CN" altLang="en-US" sz="2000" dirty="0"/>
          </a:p>
        </p:txBody>
      </p:sp>
      <p:cxnSp>
        <p:nvCxnSpPr>
          <p:cNvPr id="11" name="直接连接符 10">
            <a:extLst>
              <a:ext uri="{FF2B5EF4-FFF2-40B4-BE49-F238E27FC236}">
                <a16:creationId xmlns:a16="http://schemas.microsoft.com/office/drawing/2014/main" id="{A06A4734-116C-4936-866D-0DB31406E410}"/>
              </a:ext>
            </a:extLst>
          </p:cNvPr>
          <p:cNvCxnSpPr/>
          <p:nvPr/>
        </p:nvCxnSpPr>
        <p:spPr>
          <a:xfrm>
            <a:off x="4038600" y="2069375"/>
            <a:ext cx="0" cy="246442"/>
          </a:xfrm>
          <a:prstGeom prst="line">
            <a:avLst/>
          </a:prstGeom>
        </p:spPr>
        <p:style>
          <a:lnRef idx="2">
            <a:schemeClr val="accent2"/>
          </a:lnRef>
          <a:fillRef idx="0">
            <a:schemeClr val="accent2"/>
          </a:fillRef>
          <a:effectRef idx="1">
            <a:schemeClr val="accent2"/>
          </a:effectRef>
          <a:fontRef idx="minor">
            <a:schemeClr val="tx1"/>
          </a:fontRef>
        </p:style>
      </p:cxnSp>
      <p:cxnSp>
        <p:nvCxnSpPr>
          <p:cNvPr id="22" name="直接连接符 21">
            <a:extLst>
              <a:ext uri="{FF2B5EF4-FFF2-40B4-BE49-F238E27FC236}">
                <a16:creationId xmlns:a16="http://schemas.microsoft.com/office/drawing/2014/main" id="{7C60DED7-2BE7-4324-8F1B-14CCD418B7D1}"/>
              </a:ext>
            </a:extLst>
          </p:cNvPr>
          <p:cNvCxnSpPr/>
          <p:nvPr/>
        </p:nvCxnSpPr>
        <p:spPr>
          <a:xfrm>
            <a:off x="7309981" y="3603593"/>
            <a:ext cx="0" cy="246442"/>
          </a:xfrm>
          <a:prstGeom prst="line">
            <a:avLst/>
          </a:prstGeom>
        </p:spPr>
        <p:style>
          <a:lnRef idx="2">
            <a:schemeClr val="accent2"/>
          </a:lnRef>
          <a:fillRef idx="0">
            <a:schemeClr val="accent2"/>
          </a:fillRef>
          <a:effectRef idx="1">
            <a:schemeClr val="accent2"/>
          </a:effectRef>
          <a:fontRef idx="minor">
            <a:schemeClr val="tx1"/>
          </a:fontRef>
        </p:style>
      </p:cxnSp>
      <p:cxnSp>
        <p:nvCxnSpPr>
          <p:cNvPr id="23" name="直接连接符 22">
            <a:extLst>
              <a:ext uri="{FF2B5EF4-FFF2-40B4-BE49-F238E27FC236}">
                <a16:creationId xmlns:a16="http://schemas.microsoft.com/office/drawing/2014/main" id="{BF4D09E0-3AA3-4192-9429-B657FFFE12EE}"/>
              </a:ext>
            </a:extLst>
          </p:cNvPr>
          <p:cNvCxnSpPr/>
          <p:nvPr/>
        </p:nvCxnSpPr>
        <p:spPr>
          <a:xfrm>
            <a:off x="9151307" y="2088898"/>
            <a:ext cx="0" cy="246442"/>
          </a:xfrm>
          <a:prstGeom prst="line">
            <a:avLst/>
          </a:prstGeom>
        </p:spPr>
        <p:style>
          <a:lnRef idx="2">
            <a:schemeClr val="accent2"/>
          </a:lnRef>
          <a:fillRef idx="0">
            <a:schemeClr val="accent2"/>
          </a:fillRef>
          <a:effectRef idx="1">
            <a:schemeClr val="accent2"/>
          </a:effectRef>
          <a:fontRef idx="minor">
            <a:schemeClr val="tx1"/>
          </a:fontRef>
        </p:style>
      </p:cxnSp>
      <p:cxnSp>
        <p:nvCxnSpPr>
          <p:cNvPr id="15" name="直接箭头连接符 14">
            <a:extLst>
              <a:ext uri="{FF2B5EF4-FFF2-40B4-BE49-F238E27FC236}">
                <a16:creationId xmlns:a16="http://schemas.microsoft.com/office/drawing/2014/main" id="{FC0E69B9-6E65-4DDA-AA27-48770B2CCEA3}"/>
              </a:ext>
            </a:extLst>
          </p:cNvPr>
          <p:cNvCxnSpPr/>
          <p:nvPr/>
        </p:nvCxnSpPr>
        <p:spPr>
          <a:xfrm>
            <a:off x="4038600" y="2315817"/>
            <a:ext cx="3271381" cy="1287776"/>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cxnSp>
        <p:nvCxnSpPr>
          <p:cNvPr id="25" name="直接箭头连接符 24">
            <a:extLst>
              <a:ext uri="{FF2B5EF4-FFF2-40B4-BE49-F238E27FC236}">
                <a16:creationId xmlns:a16="http://schemas.microsoft.com/office/drawing/2014/main" id="{7BFB5A81-B269-423B-AFAB-14BE3EA266D2}"/>
              </a:ext>
            </a:extLst>
          </p:cNvPr>
          <p:cNvCxnSpPr/>
          <p:nvPr/>
        </p:nvCxnSpPr>
        <p:spPr>
          <a:xfrm flipV="1">
            <a:off x="7309981" y="2335340"/>
            <a:ext cx="1841326" cy="1268253"/>
          </a:xfrm>
          <a:prstGeom prst="straightConnector1">
            <a:avLst/>
          </a:prstGeom>
          <a:ln>
            <a:tailEnd type="triangl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40178851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0F9742-0596-4770-AFCB-704CDB4A816B}"/>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9758D479-2635-4592-BFF7-DD58F2480D03}"/>
              </a:ext>
            </a:extLst>
          </p:cNvPr>
          <p:cNvSpPr>
            <a:spLocks noGrp="1"/>
          </p:cNvSpPr>
          <p:nvPr>
            <p:ph idx="1"/>
          </p:nvPr>
        </p:nvSpPr>
        <p:spPr/>
        <p:txBody>
          <a:bodyPr/>
          <a:lstStyle/>
          <a:p>
            <a:r>
              <a:rPr lang="en-US" altLang="zh-CN" dirty="0">
                <a:solidFill>
                  <a:schemeClr val="bg2">
                    <a:lumMod val="90000"/>
                  </a:schemeClr>
                </a:solidFill>
              </a:rPr>
              <a:t>Replicated Key-Value Stores</a:t>
            </a:r>
          </a:p>
          <a:p>
            <a:pPr lvl="1"/>
            <a:r>
              <a:rPr lang="en-US" altLang="zh-CN" dirty="0">
                <a:solidFill>
                  <a:schemeClr val="bg2">
                    <a:lumMod val="90000"/>
                  </a:schemeClr>
                </a:solidFill>
              </a:rPr>
              <a:t>session</a:t>
            </a:r>
          </a:p>
          <a:p>
            <a:r>
              <a:rPr lang="en-US" altLang="zh-CN" dirty="0">
                <a:solidFill>
                  <a:schemeClr val="bg2">
                    <a:lumMod val="90000"/>
                  </a:schemeClr>
                </a:solidFill>
              </a:rPr>
              <a:t>Get/Put API</a:t>
            </a:r>
          </a:p>
          <a:p>
            <a:pPr lvl="1"/>
            <a:r>
              <a:rPr lang="en-US" altLang="zh-CN" dirty="0">
                <a:solidFill>
                  <a:schemeClr val="bg2">
                    <a:lumMod val="90000"/>
                  </a:schemeClr>
                </a:solidFill>
              </a:rPr>
              <a:t>Conditional writes</a:t>
            </a:r>
          </a:p>
          <a:p>
            <a:r>
              <a:rPr lang="en-US" altLang="zh-CN" dirty="0">
                <a:solidFill>
                  <a:schemeClr val="bg2">
                    <a:lumMod val="90000"/>
                  </a:schemeClr>
                </a:solidFill>
              </a:rPr>
              <a:t>Strong consistency</a:t>
            </a:r>
          </a:p>
          <a:p>
            <a:r>
              <a:rPr lang="en-US" altLang="zh-CN" dirty="0"/>
              <a:t>Old hardware vs Modern Hardware</a:t>
            </a:r>
          </a:p>
          <a:p>
            <a:endParaRPr lang="en-US" altLang="zh-CN" dirty="0"/>
          </a:p>
          <a:p>
            <a:endParaRPr lang="en-US" altLang="zh-CN" dirty="0"/>
          </a:p>
          <a:p>
            <a:pPr marL="0" indent="0">
              <a:buNone/>
            </a:pPr>
            <a:endParaRPr lang="en-US" altLang="zh-CN" dirty="0"/>
          </a:p>
        </p:txBody>
      </p:sp>
      <p:sp>
        <p:nvSpPr>
          <p:cNvPr id="4" name="日期占位符 3">
            <a:extLst>
              <a:ext uri="{FF2B5EF4-FFF2-40B4-BE49-F238E27FC236}">
                <a16:creationId xmlns:a16="http://schemas.microsoft.com/office/drawing/2014/main" id="{D593ECA8-C99B-4366-ADC8-C2C6094E003E}"/>
              </a:ext>
            </a:extLst>
          </p:cNvPr>
          <p:cNvSpPr>
            <a:spLocks noGrp="1"/>
          </p:cNvSpPr>
          <p:nvPr>
            <p:ph type="dt" sz="half" idx="10"/>
          </p:nvPr>
        </p:nvSpPr>
        <p:spPr/>
        <p:txBody>
          <a:bodyPr/>
          <a:lstStyle/>
          <a:p>
            <a:fld id="{F8763D70-FE22-4313-B223-AA08B3C86888}" type="datetime1">
              <a:rPr lang="zh-CN" altLang="en-US" smtClean="0"/>
              <a:t>2021/5/19</a:t>
            </a:fld>
            <a:endParaRPr lang="zh-CN" altLang="en-US"/>
          </a:p>
        </p:txBody>
      </p:sp>
      <p:sp>
        <p:nvSpPr>
          <p:cNvPr id="5" name="页脚占位符 4">
            <a:extLst>
              <a:ext uri="{FF2B5EF4-FFF2-40B4-BE49-F238E27FC236}">
                <a16:creationId xmlns:a16="http://schemas.microsoft.com/office/drawing/2014/main" id="{AC34E97E-0566-49F2-8C30-300C5B94BC9D}"/>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1481FD80-6269-4F7E-AE16-9063E10ADEBF}"/>
              </a:ext>
            </a:extLst>
          </p:cNvPr>
          <p:cNvSpPr>
            <a:spLocks noGrp="1"/>
          </p:cNvSpPr>
          <p:nvPr>
            <p:ph type="sldNum" sz="quarter" idx="12"/>
          </p:nvPr>
        </p:nvSpPr>
        <p:spPr/>
        <p:txBody>
          <a:bodyPr/>
          <a:lstStyle/>
          <a:p>
            <a:fld id="{9121FD29-422F-4C06-A400-AB8263BE8C66}" type="slidenum">
              <a:rPr lang="zh-CN" altLang="en-US" smtClean="0"/>
              <a:t>11</a:t>
            </a:fld>
            <a:endParaRPr lang="zh-CN" altLang="en-US"/>
          </a:p>
        </p:txBody>
      </p:sp>
    </p:spTree>
    <p:extLst>
      <p:ext uri="{BB962C8B-B14F-4D97-AF65-F5344CB8AC3E}">
        <p14:creationId xmlns:p14="http://schemas.microsoft.com/office/powerpoint/2010/main" val="11670371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96E6324-2305-4634-9F14-797CD9F9000F}"/>
              </a:ext>
            </a:extLst>
          </p:cNvPr>
          <p:cNvSpPr>
            <a:spLocks noGrp="1"/>
          </p:cNvSpPr>
          <p:nvPr>
            <p:ph type="title"/>
          </p:nvPr>
        </p:nvSpPr>
        <p:spPr/>
        <p:txBody>
          <a:bodyPr/>
          <a:lstStyle/>
          <a:p>
            <a:r>
              <a:rPr lang="en-US" altLang="zh-CN" dirty="0"/>
              <a:t>Old Hardware vs Modern Hardware</a:t>
            </a:r>
            <a:endParaRPr lang="zh-CN" altLang="en-US" dirty="0"/>
          </a:p>
        </p:txBody>
      </p:sp>
      <p:sp>
        <p:nvSpPr>
          <p:cNvPr id="4" name="日期占位符 3">
            <a:extLst>
              <a:ext uri="{FF2B5EF4-FFF2-40B4-BE49-F238E27FC236}">
                <a16:creationId xmlns:a16="http://schemas.microsoft.com/office/drawing/2014/main" id="{AA657492-FCE7-4E9C-963F-8577776C004B}"/>
              </a:ext>
            </a:extLst>
          </p:cNvPr>
          <p:cNvSpPr>
            <a:spLocks noGrp="1"/>
          </p:cNvSpPr>
          <p:nvPr>
            <p:ph type="dt" sz="half" idx="10"/>
          </p:nvPr>
        </p:nvSpPr>
        <p:spPr/>
        <p:txBody>
          <a:bodyPr/>
          <a:lstStyle/>
          <a:p>
            <a:fld id="{1E41CAA9-D89E-4C27-8EB9-85C1543353DB}" type="datetime1">
              <a:rPr lang="zh-CN" altLang="en-US" smtClean="0"/>
              <a:t>2021/5/19</a:t>
            </a:fld>
            <a:endParaRPr lang="zh-CN" altLang="en-US"/>
          </a:p>
        </p:txBody>
      </p:sp>
      <p:sp>
        <p:nvSpPr>
          <p:cNvPr id="5" name="页脚占位符 4">
            <a:extLst>
              <a:ext uri="{FF2B5EF4-FFF2-40B4-BE49-F238E27FC236}">
                <a16:creationId xmlns:a16="http://schemas.microsoft.com/office/drawing/2014/main" id="{9A449D6D-79F2-4556-805D-75E71AD348A7}"/>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6AB48A92-8931-4A28-A136-6B3E57E55772}"/>
              </a:ext>
            </a:extLst>
          </p:cNvPr>
          <p:cNvSpPr>
            <a:spLocks noGrp="1"/>
          </p:cNvSpPr>
          <p:nvPr>
            <p:ph type="sldNum" sz="quarter" idx="12"/>
          </p:nvPr>
        </p:nvSpPr>
        <p:spPr/>
        <p:txBody>
          <a:bodyPr/>
          <a:lstStyle/>
          <a:p>
            <a:fld id="{9121FD29-422F-4C06-A400-AB8263BE8C66}" type="slidenum">
              <a:rPr lang="zh-CN" altLang="en-US" smtClean="0"/>
              <a:t>12</a:t>
            </a:fld>
            <a:endParaRPr lang="zh-CN" altLang="en-US"/>
          </a:p>
        </p:txBody>
      </p:sp>
      <p:graphicFrame>
        <p:nvGraphicFramePr>
          <p:cNvPr id="16" name="表格 16">
            <a:extLst>
              <a:ext uri="{FF2B5EF4-FFF2-40B4-BE49-F238E27FC236}">
                <a16:creationId xmlns:a16="http://schemas.microsoft.com/office/drawing/2014/main" id="{36EA7266-5D35-4A24-AAB3-E4AC4492A00F}"/>
              </a:ext>
            </a:extLst>
          </p:cNvPr>
          <p:cNvGraphicFramePr>
            <a:graphicFrameLocks noGrp="1"/>
          </p:cNvGraphicFramePr>
          <p:nvPr>
            <p:ph idx="1"/>
            <p:extLst>
              <p:ext uri="{D42A27DB-BD31-4B8C-83A1-F6EECF244321}">
                <p14:modId xmlns:p14="http://schemas.microsoft.com/office/powerpoint/2010/main" val="1189021299"/>
              </p:ext>
            </p:extLst>
          </p:nvPr>
        </p:nvGraphicFramePr>
        <p:xfrm>
          <a:off x="838200" y="1268767"/>
          <a:ext cx="10515600" cy="3704068"/>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1595406435"/>
                    </a:ext>
                  </a:extLst>
                </a:gridCol>
                <a:gridCol w="5257800">
                  <a:extLst>
                    <a:ext uri="{9D8B030D-6E8A-4147-A177-3AD203B41FA5}">
                      <a16:colId xmlns:a16="http://schemas.microsoft.com/office/drawing/2014/main" val="816846391"/>
                    </a:ext>
                  </a:extLst>
                </a:gridCol>
              </a:tblGrid>
              <a:tr h="926017">
                <a:tc>
                  <a:txBody>
                    <a:bodyPr/>
                    <a:lstStyle/>
                    <a:p>
                      <a:pPr algn="ctr"/>
                      <a:r>
                        <a:rPr lang="en-US" altLang="zh-CN" sz="2400" b="1" dirty="0"/>
                        <a:t>Old</a:t>
                      </a:r>
                      <a:endParaRPr lang="zh-CN" altLang="en-US" sz="2400" b="1" dirty="0"/>
                    </a:p>
                  </a:txBody>
                  <a:tcPr anchor="ctr"/>
                </a:tc>
                <a:tc>
                  <a:txBody>
                    <a:bodyPr/>
                    <a:lstStyle/>
                    <a:p>
                      <a:pPr algn="ctr"/>
                      <a:r>
                        <a:rPr lang="en-US" altLang="zh-CN" sz="2400" b="1" dirty="0"/>
                        <a:t>Modern</a:t>
                      </a:r>
                      <a:endParaRPr lang="zh-CN" altLang="en-US" sz="2400" b="1" dirty="0"/>
                    </a:p>
                  </a:txBody>
                  <a:tcPr anchor="ctr"/>
                </a:tc>
                <a:extLst>
                  <a:ext uri="{0D108BD9-81ED-4DB2-BD59-A6C34878D82A}">
                    <a16:rowId xmlns:a16="http://schemas.microsoft.com/office/drawing/2014/main" val="3201082160"/>
                  </a:ext>
                </a:extLst>
              </a:tr>
              <a:tr h="926017">
                <a:tc>
                  <a:txBody>
                    <a:bodyPr/>
                    <a:lstStyle/>
                    <a:p>
                      <a:pPr algn="ctr"/>
                      <a:r>
                        <a:rPr lang="en-US" altLang="zh-CN" sz="2400" b="1" dirty="0"/>
                        <a:t>2-4 cores</a:t>
                      </a:r>
                      <a:endParaRPr lang="zh-CN" altLang="en-US" sz="2400" b="1" dirty="0"/>
                    </a:p>
                  </a:txBody>
                  <a:tcPr anchor="ctr"/>
                </a:tc>
                <a:tc>
                  <a:txBody>
                    <a:bodyPr/>
                    <a:lstStyle/>
                    <a:p>
                      <a:pPr algn="ctr"/>
                      <a:r>
                        <a:rPr lang="en-US" altLang="zh-CN" sz="2400" b="1" dirty="0"/>
                        <a:t>Many cores</a:t>
                      </a:r>
                      <a:endParaRPr lang="zh-CN" altLang="en-US" sz="2400" b="1" dirty="0"/>
                    </a:p>
                  </a:txBody>
                  <a:tcPr anchor="ctr"/>
                </a:tc>
                <a:extLst>
                  <a:ext uri="{0D108BD9-81ED-4DB2-BD59-A6C34878D82A}">
                    <a16:rowId xmlns:a16="http://schemas.microsoft.com/office/drawing/2014/main" val="2853250711"/>
                  </a:ext>
                </a:extLst>
              </a:tr>
              <a:tr h="926017">
                <a:tc>
                  <a:txBody>
                    <a:bodyPr/>
                    <a:lstStyle/>
                    <a:p>
                      <a:pPr algn="ctr"/>
                      <a:r>
                        <a:rPr lang="en-US" altLang="zh-CN" sz="2400" b="1" dirty="0"/>
                        <a:t>Slow Network</a:t>
                      </a:r>
                      <a:endParaRPr lang="zh-CN" altLang="en-US" sz="2400" b="1" dirty="0"/>
                    </a:p>
                  </a:txBody>
                  <a:tcPr anchor="ctr"/>
                </a:tc>
                <a:tc>
                  <a:txBody>
                    <a:bodyPr/>
                    <a:lstStyle/>
                    <a:p>
                      <a:pPr algn="ctr"/>
                      <a:r>
                        <a:rPr lang="en-US" altLang="zh-CN" sz="2400" b="1" dirty="0"/>
                        <a:t>Fast Network</a:t>
                      </a:r>
                      <a:endParaRPr lang="zh-CN" altLang="en-US" sz="2400" b="1" dirty="0"/>
                    </a:p>
                  </a:txBody>
                  <a:tcPr anchor="ctr"/>
                </a:tc>
                <a:extLst>
                  <a:ext uri="{0D108BD9-81ED-4DB2-BD59-A6C34878D82A}">
                    <a16:rowId xmlns:a16="http://schemas.microsoft.com/office/drawing/2014/main" val="2222883656"/>
                  </a:ext>
                </a:extLst>
              </a:tr>
              <a:tr h="926017">
                <a:tc>
                  <a:txBody>
                    <a:bodyPr/>
                    <a:lstStyle/>
                    <a:p>
                      <a:pPr algn="ctr"/>
                      <a:r>
                        <a:rPr lang="en-US" altLang="zh-CN" sz="2400" b="1" dirty="0"/>
                        <a:t>Slow Disk &amp; Small Memories</a:t>
                      </a:r>
                      <a:endParaRPr lang="zh-CN" altLang="en-US" sz="2400" b="1" dirty="0"/>
                    </a:p>
                  </a:txBody>
                  <a:tcPr anchor="ctr"/>
                </a:tc>
                <a:tc>
                  <a:txBody>
                    <a:bodyPr/>
                    <a:lstStyle/>
                    <a:p>
                      <a:pPr algn="ctr"/>
                      <a:r>
                        <a:rPr lang="en-US" altLang="zh-CN" sz="2400" b="1" dirty="0"/>
                        <a:t>Big &amp; Fast Memories</a:t>
                      </a:r>
                      <a:endParaRPr lang="zh-CN" altLang="en-US" sz="2400" b="1" dirty="0"/>
                    </a:p>
                  </a:txBody>
                  <a:tcPr anchor="ctr"/>
                </a:tc>
                <a:extLst>
                  <a:ext uri="{0D108BD9-81ED-4DB2-BD59-A6C34878D82A}">
                    <a16:rowId xmlns:a16="http://schemas.microsoft.com/office/drawing/2014/main" val="1656086223"/>
                  </a:ext>
                </a:extLst>
              </a:tr>
            </a:tbl>
          </a:graphicData>
        </a:graphic>
      </p:graphicFrame>
      <p:sp>
        <p:nvSpPr>
          <p:cNvPr id="17" name="文本框 16">
            <a:extLst>
              <a:ext uri="{FF2B5EF4-FFF2-40B4-BE49-F238E27FC236}">
                <a16:creationId xmlns:a16="http://schemas.microsoft.com/office/drawing/2014/main" id="{58EB4E99-9727-488C-BE04-5CA7099A59A0}"/>
              </a:ext>
            </a:extLst>
          </p:cNvPr>
          <p:cNvSpPr txBox="1"/>
          <p:nvPr/>
        </p:nvSpPr>
        <p:spPr>
          <a:xfrm>
            <a:off x="838200" y="5358400"/>
            <a:ext cx="10515600" cy="523220"/>
          </a:xfrm>
          <a:prstGeom prst="rect">
            <a:avLst/>
          </a:prstGeom>
          <a:noFill/>
        </p:spPr>
        <p:txBody>
          <a:bodyPr wrap="square" rtlCol="0">
            <a:spAutoFit/>
          </a:bodyPr>
          <a:lstStyle/>
          <a:p>
            <a:r>
              <a:rPr lang="en-US" altLang="zh-CN" sz="2800" b="1" dirty="0"/>
              <a:t>Challenge the conventional wisdom</a:t>
            </a:r>
            <a:endParaRPr lang="zh-CN" altLang="en-US" sz="2800" b="1" dirty="0"/>
          </a:p>
        </p:txBody>
      </p:sp>
    </p:spTree>
    <p:extLst>
      <p:ext uri="{BB962C8B-B14F-4D97-AF65-F5344CB8AC3E}">
        <p14:creationId xmlns:p14="http://schemas.microsoft.com/office/powerpoint/2010/main" val="14210263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0A08A0D-3A9E-4543-AE66-23A9F89315D1}"/>
              </a:ext>
            </a:extLst>
          </p:cNvPr>
          <p:cNvSpPr>
            <a:spLocks noGrp="1"/>
          </p:cNvSpPr>
          <p:nvPr>
            <p:ph type="title"/>
          </p:nvPr>
        </p:nvSpPr>
        <p:spPr/>
        <p:txBody>
          <a:bodyPr/>
          <a:lstStyle/>
          <a:p>
            <a:r>
              <a:rPr lang="en-US" altLang="zh-CN" dirty="0"/>
              <a:t>Challenge conventional wisdom</a:t>
            </a:r>
            <a:endParaRPr lang="zh-CN" altLang="en-US" dirty="0"/>
          </a:p>
        </p:txBody>
      </p:sp>
      <p:graphicFrame>
        <p:nvGraphicFramePr>
          <p:cNvPr id="8" name="表格 8">
            <a:extLst>
              <a:ext uri="{FF2B5EF4-FFF2-40B4-BE49-F238E27FC236}">
                <a16:creationId xmlns:a16="http://schemas.microsoft.com/office/drawing/2014/main" id="{E99A6FBB-F1B7-4C2C-AD08-4DA65BDF7D93}"/>
              </a:ext>
            </a:extLst>
          </p:cNvPr>
          <p:cNvGraphicFramePr>
            <a:graphicFrameLocks noGrp="1"/>
          </p:cNvGraphicFramePr>
          <p:nvPr>
            <p:ph idx="1"/>
            <p:extLst>
              <p:ext uri="{D42A27DB-BD31-4B8C-83A1-F6EECF244321}">
                <p14:modId xmlns:p14="http://schemas.microsoft.com/office/powerpoint/2010/main" val="3132039393"/>
              </p:ext>
            </p:extLst>
          </p:nvPr>
        </p:nvGraphicFramePr>
        <p:xfrm>
          <a:off x="838203" y="1259603"/>
          <a:ext cx="10515597" cy="4828047"/>
        </p:xfrm>
        <a:graphic>
          <a:graphicData uri="http://schemas.openxmlformats.org/drawingml/2006/table">
            <a:tbl>
              <a:tblPr firstRow="1" bandRow="1">
                <a:tableStyleId>{5C22544A-7EE6-4342-B048-85BDC9FD1C3A}</a:tableStyleId>
              </a:tblPr>
              <a:tblGrid>
                <a:gridCol w="2957183">
                  <a:extLst>
                    <a:ext uri="{9D8B030D-6E8A-4147-A177-3AD203B41FA5}">
                      <a16:colId xmlns:a16="http://schemas.microsoft.com/office/drawing/2014/main" val="2746113904"/>
                    </a:ext>
                  </a:extLst>
                </a:gridCol>
                <a:gridCol w="4384110">
                  <a:extLst>
                    <a:ext uri="{9D8B030D-6E8A-4147-A177-3AD203B41FA5}">
                      <a16:colId xmlns:a16="http://schemas.microsoft.com/office/drawing/2014/main" val="890765375"/>
                    </a:ext>
                  </a:extLst>
                </a:gridCol>
                <a:gridCol w="3174304">
                  <a:extLst>
                    <a:ext uri="{9D8B030D-6E8A-4147-A177-3AD203B41FA5}">
                      <a16:colId xmlns:a16="http://schemas.microsoft.com/office/drawing/2014/main" val="4062377108"/>
                    </a:ext>
                  </a:extLst>
                </a:gridCol>
              </a:tblGrid>
              <a:tr h="739520">
                <a:tc>
                  <a:txBody>
                    <a:bodyPr/>
                    <a:lstStyle/>
                    <a:p>
                      <a:pPr algn="ctr"/>
                      <a:endParaRPr lang="zh-CN" altLang="en-US" sz="2000" b="1" dirty="0"/>
                    </a:p>
                  </a:txBody>
                  <a:tcPr anchor="ctr"/>
                </a:tc>
                <a:tc>
                  <a:txBody>
                    <a:bodyPr/>
                    <a:lstStyle/>
                    <a:p>
                      <a:pPr algn="ctr"/>
                      <a:r>
                        <a:rPr lang="en-US" altLang="zh-CN" sz="2000" b="1" dirty="0"/>
                        <a:t>Old</a:t>
                      </a:r>
                      <a:endParaRPr lang="zh-CN" altLang="en-US" sz="2000" b="1" dirty="0"/>
                    </a:p>
                  </a:txBody>
                  <a:tcPr anchor="ctr"/>
                </a:tc>
                <a:tc>
                  <a:txBody>
                    <a:bodyPr/>
                    <a:lstStyle/>
                    <a:p>
                      <a:pPr algn="ctr"/>
                      <a:r>
                        <a:rPr lang="en-US" altLang="zh-CN" sz="2000" b="1" dirty="0"/>
                        <a:t>Modern</a:t>
                      </a:r>
                      <a:endParaRPr lang="zh-CN" altLang="en-US" sz="2000" b="1" dirty="0"/>
                    </a:p>
                  </a:txBody>
                  <a:tcPr anchor="ctr"/>
                </a:tc>
                <a:extLst>
                  <a:ext uri="{0D108BD9-81ED-4DB2-BD59-A6C34878D82A}">
                    <a16:rowId xmlns:a16="http://schemas.microsoft.com/office/drawing/2014/main" val="1074533030"/>
                  </a:ext>
                </a:extLst>
              </a:tr>
              <a:tr h="810583">
                <a:tc>
                  <a:txBody>
                    <a:bodyPr/>
                    <a:lstStyle/>
                    <a:p>
                      <a:pPr algn="ctr"/>
                      <a:r>
                        <a:rPr lang="en-US" altLang="zh-CN" sz="2000" b="1" dirty="0"/>
                        <a:t>Sending message</a:t>
                      </a:r>
                      <a:endParaRPr lang="zh-CN" altLang="en-US" sz="2000" b="1" dirty="0"/>
                    </a:p>
                  </a:txBody>
                  <a:tcPr anchor="ctr"/>
                </a:tc>
                <a:tc>
                  <a:txBody>
                    <a:bodyPr/>
                    <a:lstStyle/>
                    <a:p>
                      <a:pPr algn="ctr"/>
                      <a:r>
                        <a:rPr lang="en-US" altLang="zh-CN" sz="2000" b="1" dirty="0"/>
                        <a:t>Milliseconds</a:t>
                      </a:r>
                      <a:endParaRPr lang="zh-CN" altLang="en-US" sz="2000" b="1" dirty="0"/>
                    </a:p>
                  </a:txBody>
                  <a:tcPr anchor="ctr"/>
                </a:tc>
                <a:tc>
                  <a:txBody>
                    <a:bodyPr/>
                    <a:lstStyle/>
                    <a:p>
                      <a:pPr algn="ctr"/>
                      <a:r>
                        <a:rPr lang="en-US" altLang="zh-CN" sz="2000" b="1" dirty="0"/>
                        <a:t>Microseconds</a:t>
                      </a:r>
                      <a:endParaRPr lang="zh-CN" altLang="en-US" sz="2000" b="1" dirty="0"/>
                    </a:p>
                  </a:txBody>
                  <a:tcPr anchor="ctr"/>
                </a:tc>
                <a:extLst>
                  <a:ext uri="{0D108BD9-81ED-4DB2-BD59-A6C34878D82A}">
                    <a16:rowId xmlns:a16="http://schemas.microsoft.com/office/drawing/2014/main" val="2296269082"/>
                  </a:ext>
                </a:extLst>
              </a:tr>
              <a:tr h="904113">
                <a:tc>
                  <a:txBody>
                    <a:bodyPr/>
                    <a:lstStyle/>
                    <a:p>
                      <a:pPr algn="ctr"/>
                      <a:r>
                        <a:rPr lang="en-US" altLang="zh-CN" sz="2000" b="1" dirty="0"/>
                        <a:t>Random memory access</a:t>
                      </a:r>
                      <a:endParaRPr lang="zh-CN" altLang="en-US" sz="2000" b="1" dirty="0"/>
                    </a:p>
                  </a:txBody>
                  <a:tcPr anchor="ctr"/>
                </a:tc>
                <a:tc>
                  <a:txBody>
                    <a:bodyPr/>
                    <a:lstStyle/>
                    <a:p>
                      <a:pPr algn="ctr"/>
                      <a:r>
                        <a:rPr lang="en-US" altLang="zh-CN" sz="2000" b="1" dirty="0"/>
                        <a:t>Milliseconds</a:t>
                      </a:r>
                      <a:endParaRPr lang="zh-CN" altLang="en-US" sz="2000" b="1" dirty="0"/>
                    </a:p>
                  </a:txBody>
                  <a:tcPr anchor="ctr"/>
                </a:tc>
                <a:tc>
                  <a:txBody>
                    <a:bodyPr/>
                    <a:lstStyle/>
                    <a:p>
                      <a:pPr algn="ctr"/>
                      <a:r>
                        <a:rPr lang="en-US" altLang="zh-CN" sz="2000" b="1" dirty="0"/>
                        <a:t>Nanoseconds</a:t>
                      </a:r>
                      <a:endParaRPr lang="zh-CN" altLang="en-US" sz="2000" b="1" dirty="0"/>
                    </a:p>
                  </a:txBody>
                  <a:tcPr anchor="ctr"/>
                </a:tc>
                <a:extLst>
                  <a:ext uri="{0D108BD9-81ED-4DB2-BD59-A6C34878D82A}">
                    <a16:rowId xmlns:a16="http://schemas.microsoft.com/office/drawing/2014/main" val="1568994170"/>
                  </a:ext>
                </a:extLst>
              </a:tr>
              <a:tr h="2373831">
                <a:tc>
                  <a:txBody>
                    <a:bodyPr/>
                    <a:lstStyle/>
                    <a:p>
                      <a:pPr algn="ctr"/>
                      <a:r>
                        <a:rPr lang="en-US" altLang="zh-CN" sz="2000" b="1" dirty="0"/>
                        <a:t>priority</a:t>
                      </a:r>
                      <a:endParaRPr lang="zh-CN" altLang="en-US" sz="2000" b="1" dirty="0"/>
                    </a:p>
                  </a:txBody>
                  <a:tcPr anchor="ctr"/>
                </a:tc>
                <a:tc>
                  <a:txBody>
                    <a:bodyPr/>
                    <a:lstStyle/>
                    <a:p>
                      <a:pPr algn="ctr"/>
                      <a:r>
                        <a:rPr lang="en-US" altLang="zh-CN" sz="2000" b="1" dirty="0"/>
                        <a:t>Reduce number of messages</a:t>
                      </a:r>
                    </a:p>
                    <a:p>
                      <a:pPr algn="ctr"/>
                      <a:r>
                        <a:rPr lang="en-US" altLang="zh-CN" sz="2000" b="1" dirty="0"/>
                        <a:t>Avoid random memory access</a:t>
                      </a:r>
                      <a:endParaRPr lang="zh-CN" altLang="en-US" sz="2000" b="1" dirty="0"/>
                    </a:p>
                  </a:txBody>
                  <a:tcPr anchor="ctr"/>
                </a:tc>
                <a:tc>
                  <a:txBody>
                    <a:bodyPr/>
                    <a:lstStyle/>
                    <a:p>
                      <a:pPr algn="ctr"/>
                      <a:r>
                        <a:rPr lang="en-US" altLang="zh-CN" sz="2000" b="1" dirty="0"/>
                        <a:t>Thread-scaling</a:t>
                      </a:r>
                    </a:p>
                    <a:p>
                      <a:pPr algn="ctr"/>
                      <a:r>
                        <a:rPr lang="en-US" altLang="zh-CN" sz="2000" b="1"/>
                        <a:t>Load balance</a:t>
                      </a:r>
                      <a:endParaRPr lang="zh-CN" altLang="en-US" sz="2000" b="1" dirty="0"/>
                    </a:p>
                  </a:txBody>
                  <a:tcPr anchor="ctr"/>
                </a:tc>
                <a:extLst>
                  <a:ext uri="{0D108BD9-81ED-4DB2-BD59-A6C34878D82A}">
                    <a16:rowId xmlns:a16="http://schemas.microsoft.com/office/drawing/2014/main" val="4043454381"/>
                  </a:ext>
                </a:extLst>
              </a:tr>
            </a:tbl>
          </a:graphicData>
        </a:graphic>
      </p:graphicFrame>
      <p:sp>
        <p:nvSpPr>
          <p:cNvPr id="4" name="日期占位符 3">
            <a:extLst>
              <a:ext uri="{FF2B5EF4-FFF2-40B4-BE49-F238E27FC236}">
                <a16:creationId xmlns:a16="http://schemas.microsoft.com/office/drawing/2014/main" id="{1E2002B9-7174-4C71-B902-4F5463AF853E}"/>
              </a:ext>
            </a:extLst>
          </p:cNvPr>
          <p:cNvSpPr>
            <a:spLocks noGrp="1"/>
          </p:cNvSpPr>
          <p:nvPr>
            <p:ph type="dt" sz="half" idx="10"/>
          </p:nvPr>
        </p:nvSpPr>
        <p:spPr/>
        <p:txBody>
          <a:bodyPr/>
          <a:lstStyle/>
          <a:p>
            <a:fld id="{6FF1AEA0-AC91-465D-8F90-FBA394D73BF0}" type="datetime1">
              <a:rPr lang="zh-CN" altLang="en-US" smtClean="0"/>
              <a:t>2021/5/19</a:t>
            </a:fld>
            <a:endParaRPr lang="zh-CN" altLang="en-US"/>
          </a:p>
        </p:txBody>
      </p:sp>
      <p:sp>
        <p:nvSpPr>
          <p:cNvPr id="5" name="页脚占位符 4">
            <a:extLst>
              <a:ext uri="{FF2B5EF4-FFF2-40B4-BE49-F238E27FC236}">
                <a16:creationId xmlns:a16="http://schemas.microsoft.com/office/drawing/2014/main" id="{30319F8A-F179-46F2-8707-4661F2897FCD}"/>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7785CE05-5610-4B6E-BB31-13FA82FD6A47}"/>
              </a:ext>
            </a:extLst>
          </p:cNvPr>
          <p:cNvSpPr>
            <a:spLocks noGrp="1"/>
          </p:cNvSpPr>
          <p:nvPr>
            <p:ph type="sldNum" sz="quarter" idx="12"/>
          </p:nvPr>
        </p:nvSpPr>
        <p:spPr/>
        <p:txBody>
          <a:bodyPr/>
          <a:lstStyle/>
          <a:p>
            <a:fld id="{9121FD29-422F-4C06-A400-AB8263BE8C66}" type="slidenum">
              <a:rPr lang="zh-CN" altLang="en-US" smtClean="0"/>
              <a:t>13</a:t>
            </a:fld>
            <a:endParaRPr lang="zh-CN" altLang="en-US"/>
          </a:p>
        </p:txBody>
      </p:sp>
    </p:spTree>
    <p:extLst>
      <p:ext uri="{BB962C8B-B14F-4D97-AF65-F5344CB8AC3E}">
        <p14:creationId xmlns:p14="http://schemas.microsoft.com/office/powerpoint/2010/main" val="22565147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6085B-82F5-DA48-9B5B-9AEB50D7EDFF}"/>
              </a:ext>
            </a:extLst>
          </p:cNvPr>
          <p:cNvSpPr>
            <a:spLocks noGrp="1"/>
          </p:cNvSpPr>
          <p:nvPr>
            <p:ph type="title"/>
          </p:nvPr>
        </p:nvSpPr>
        <p:spPr/>
        <p:txBody>
          <a:bodyPr>
            <a:normAutofit/>
          </a:bodyPr>
          <a:lstStyle/>
          <a:p>
            <a:r>
              <a:rPr lang="en-US" altLang="zh-CN"/>
              <a:t>Outline</a:t>
            </a:r>
            <a:endParaRPr lang="en-CN"/>
          </a:p>
        </p:txBody>
      </p:sp>
      <p:grpSp>
        <p:nvGrpSpPr>
          <p:cNvPr id="6" name="Group 3">
            <a:extLst>
              <a:ext uri="{FF2B5EF4-FFF2-40B4-BE49-F238E27FC236}">
                <a16:creationId xmlns:a16="http://schemas.microsoft.com/office/drawing/2014/main" id="{DE1CB258-D57F-094F-AC17-FF41E3B22ED3}"/>
              </a:ext>
            </a:extLst>
          </p:cNvPr>
          <p:cNvGrpSpPr>
            <a:grpSpLocks/>
          </p:cNvGrpSpPr>
          <p:nvPr/>
        </p:nvGrpSpPr>
        <p:grpSpPr bwMode="auto">
          <a:xfrm>
            <a:off x="1152931" y="1808290"/>
            <a:ext cx="762000" cy="665162"/>
            <a:chOff x="1110" y="2656"/>
            <a:chExt cx="1549" cy="1351"/>
          </a:xfrm>
        </p:grpSpPr>
        <p:sp>
          <p:nvSpPr>
            <p:cNvPr id="7" name="AutoShape 4">
              <a:extLst>
                <a:ext uri="{FF2B5EF4-FFF2-40B4-BE49-F238E27FC236}">
                  <a16:creationId xmlns:a16="http://schemas.microsoft.com/office/drawing/2014/main" id="{22453FB6-685E-F344-B333-E6B3BF3C2335}"/>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8" name="AutoShape 5">
              <a:extLst>
                <a:ext uri="{FF2B5EF4-FFF2-40B4-BE49-F238E27FC236}">
                  <a16:creationId xmlns:a16="http://schemas.microsoft.com/office/drawing/2014/main" id="{6ADA8423-2378-A646-8E4C-1BDF33C6CB1B}"/>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9" name="AutoShape 6">
              <a:extLst>
                <a:ext uri="{FF2B5EF4-FFF2-40B4-BE49-F238E27FC236}">
                  <a16:creationId xmlns:a16="http://schemas.microsoft.com/office/drawing/2014/main" id="{8064B3AA-949F-6241-B235-43E6282908C8}"/>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grpSp>
      <p:sp>
        <p:nvSpPr>
          <p:cNvPr id="10" name="Line 11">
            <a:extLst>
              <a:ext uri="{FF2B5EF4-FFF2-40B4-BE49-F238E27FC236}">
                <a16:creationId xmlns:a16="http://schemas.microsoft.com/office/drawing/2014/main" id="{AA57EFEA-C4D4-4047-96E8-C82BC5DD2041}"/>
              </a:ext>
            </a:extLst>
          </p:cNvPr>
          <p:cNvSpPr>
            <a:spLocks noChangeShapeType="1"/>
          </p:cNvSpPr>
          <p:nvPr/>
        </p:nvSpPr>
        <p:spPr bwMode="auto">
          <a:xfrm>
            <a:off x="1762531" y="2417890"/>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11" name="Text Box 12">
            <a:extLst>
              <a:ext uri="{FF2B5EF4-FFF2-40B4-BE49-F238E27FC236}">
                <a16:creationId xmlns:a16="http://schemas.microsoft.com/office/drawing/2014/main" id="{ED78A1E2-071B-EE46-8A16-8F4B411CC13A}"/>
              </a:ext>
            </a:extLst>
          </p:cNvPr>
          <p:cNvSpPr txBox="1">
            <a:spLocks noChangeArrowheads="1"/>
          </p:cNvSpPr>
          <p:nvPr/>
        </p:nvSpPr>
        <p:spPr bwMode="auto">
          <a:xfrm>
            <a:off x="2174011" y="1884490"/>
            <a:ext cx="19050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Background</a:t>
            </a:r>
          </a:p>
        </p:txBody>
      </p:sp>
      <p:sp>
        <p:nvSpPr>
          <p:cNvPr id="12" name="Text Box 13">
            <a:extLst>
              <a:ext uri="{FF2B5EF4-FFF2-40B4-BE49-F238E27FC236}">
                <a16:creationId xmlns:a16="http://schemas.microsoft.com/office/drawing/2014/main" id="{1041842B-EACB-FB4C-BBE8-9AEF2239DBBA}"/>
              </a:ext>
            </a:extLst>
          </p:cNvPr>
          <p:cNvSpPr txBox="1">
            <a:spLocks noChangeArrowheads="1"/>
          </p:cNvSpPr>
          <p:nvPr/>
        </p:nvSpPr>
        <p:spPr bwMode="gray">
          <a:xfrm>
            <a:off x="1348194" y="1906715"/>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1</a:t>
            </a:r>
          </a:p>
        </p:txBody>
      </p:sp>
      <p:grpSp>
        <p:nvGrpSpPr>
          <p:cNvPr id="13" name="Group 7">
            <a:extLst>
              <a:ext uri="{FF2B5EF4-FFF2-40B4-BE49-F238E27FC236}">
                <a16:creationId xmlns:a16="http://schemas.microsoft.com/office/drawing/2014/main" id="{6FE4313A-ADBF-354C-B8E1-499B9FA3A349}"/>
              </a:ext>
            </a:extLst>
          </p:cNvPr>
          <p:cNvGrpSpPr>
            <a:grpSpLocks/>
          </p:cNvGrpSpPr>
          <p:nvPr/>
        </p:nvGrpSpPr>
        <p:grpSpPr bwMode="auto">
          <a:xfrm>
            <a:off x="1152931" y="2722690"/>
            <a:ext cx="762000" cy="665162"/>
            <a:chOff x="3174" y="2656"/>
            <a:chExt cx="1549" cy="1351"/>
          </a:xfrm>
        </p:grpSpPr>
        <p:sp>
          <p:nvSpPr>
            <p:cNvPr id="14" name="AutoShape 8">
              <a:extLst>
                <a:ext uri="{FF2B5EF4-FFF2-40B4-BE49-F238E27FC236}">
                  <a16:creationId xmlns:a16="http://schemas.microsoft.com/office/drawing/2014/main" id="{9448FA97-6768-AC48-9E4B-74F21B47025B}"/>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5" name="AutoShape 9">
              <a:extLst>
                <a:ext uri="{FF2B5EF4-FFF2-40B4-BE49-F238E27FC236}">
                  <a16:creationId xmlns:a16="http://schemas.microsoft.com/office/drawing/2014/main" id="{0C2AB8FB-ABE8-3646-9D0E-12B966FE1BC6}"/>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6" name="AutoShape 10">
              <a:extLst>
                <a:ext uri="{FF2B5EF4-FFF2-40B4-BE49-F238E27FC236}">
                  <a16:creationId xmlns:a16="http://schemas.microsoft.com/office/drawing/2014/main" id="{A11CEA87-C5F3-2C46-A7CB-48481D49609D}"/>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17" name="Line 14">
            <a:extLst>
              <a:ext uri="{FF2B5EF4-FFF2-40B4-BE49-F238E27FC236}">
                <a16:creationId xmlns:a16="http://schemas.microsoft.com/office/drawing/2014/main" id="{D17DA239-B395-604A-B674-84CE1E41722B}"/>
              </a:ext>
            </a:extLst>
          </p:cNvPr>
          <p:cNvSpPr>
            <a:spLocks noChangeShapeType="1"/>
          </p:cNvSpPr>
          <p:nvPr/>
        </p:nvSpPr>
        <p:spPr bwMode="auto">
          <a:xfrm>
            <a:off x="1762531" y="3332290"/>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8" name="Text Box 15">
            <a:extLst>
              <a:ext uri="{FF2B5EF4-FFF2-40B4-BE49-F238E27FC236}">
                <a16:creationId xmlns:a16="http://schemas.microsoft.com/office/drawing/2014/main" id="{0B1E965C-9203-614E-B230-3AB1C9B4EC77}"/>
              </a:ext>
            </a:extLst>
          </p:cNvPr>
          <p:cNvSpPr txBox="1">
            <a:spLocks noChangeArrowheads="1"/>
          </p:cNvSpPr>
          <p:nvPr/>
        </p:nvSpPr>
        <p:spPr bwMode="auto">
          <a:xfrm>
            <a:off x="2174011" y="2798890"/>
            <a:ext cx="16823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a:latin typeface="Gill Sans MT" panose="020B0502020104020203" pitchFamily="34" charset="0"/>
                <a:ea typeface="宋体" panose="02010600030101010101" pitchFamily="2" charset="-122"/>
                <a:cs typeface="Calibri" panose="020F0502020204030204" pitchFamily="34" charset="0"/>
              </a:rPr>
              <a:t>Taxonomy</a:t>
            </a:r>
            <a:endParaRPr lang="en-US" altLang="zh-CN" sz="2400" b="1" dirty="0">
              <a:latin typeface="Gill Sans MT" panose="020B0502020104020203" pitchFamily="34" charset="0"/>
              <a:ea typeface="宋体" panose="02010600030101010101" pitchFamily="2" charset="-122"/>
              <a:cs typeface="Calibri" panose="020F0502020204030204" pitchFamily="34" charset="0"/>
            </a:endParaRPr>
          </a:p>
        </p:txBody>
      </p:sp>
      <p:sp>
        <p:nvSpPr>
          <p:cNvPr id="19" name="Text Box 16">
            <a:extLst>
              <a:ext uri="{FF2B5EF4-FFF2-40B4-BE49-F238E27FC236}">
                <a16:creationId xmlns:a16="http://schemas.microsoft.com/office/drawing/2014/main" id="{5AECE352-4AEE-AE40-8030-C0261E400C6D}"/>
              </a:ext>
            </a:extLst>
          </p:cNvPr>
          <p:cNvSpPr txBox="1">
            <a:spLocks noChangeArrowheads="1"/>
          </p:cNvSpPr>
          <p:nvPr/>
        </p:nvSpPr>
        <p:spPr bwMode="gray">
          <a:xfrm>
            <a:off x="1348194" y="2821115"/>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2</a:t>
            </a:r>
          </a:p>
        </p:txBody>
      </p:sp>
      <p:grpSp>
        <p:nvGrpSpPr>
          <p:cNvPr id="20" name="Group 17">
            <a:extLst>
              <a:ext uri="{FF2B5EF4-FFF2-40B4-BE49-F238E27FC236}">
                <a16:creationId xmlns:a16="http://schemas.microsoft.com/office/drawing/2014/main" id="{31CE9C3D-7397-E847-B3AA-62DA5D925F14}"/>
              </a:ext>
            </a:extLst>
          </p:cNvPr>
          <p:cNvGrpSpPr>
            <a:grpSpLocks/>
          </p:cNvGrpSpPr>
          <p:nvPr/>
        </p:nvGrpSpPr>
        <p:grpSpPr bwMode="auto">
          <a:xfrm>
            <a:off x="1152931" y="3614865"/>
            <a:ext cx="762001" cy="665162"/>
            <a:chOff x="1110" y="2656"/>
            <a:chExt cx="1549" cy="1351"/>
          </a:xfrm>
        </p:grpSpPr>
        <p:sp>
          <p:nvSpPr>
            <p:cNvPr id="21" name="AutoShape 18">
              <a:extLst>
                <a:ext uri="{FF2B5EF4-FFF2-40B4-BE49-F238E27FC236}">
                  <a16:creationId xmlns:a16="http://schemas.microsoft.com/office/drawing/2014/main" id="{04EF499B-5311-904B-A25E-44BEEEA7EE9E}"/>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2" name="AutoShape 19">
              <a:extLst>
                <a:ext uri="{FF2B5EF4-FFF2-40B4-BE49-F238E27FC236}">
                  <a16:creationId xmlns:a16="http://schemas.microsoft.com/office/drawing/2014/main" id="{F427C7A2-1B48-7847-9163-3717F0F24B47}"/>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3" name="AutoShape 20">
              <a:extLst>
                <a:ext uri="{FF2B5EF4-FFF2-40B4-BE49-F238E27FC236}">
                  <a16:creationId xmlns:a16="http://schemas.microsoft.com/office/drawing/2014/main" id="{8FD76F14-1F64-0042-9B85-608BCD32C180}"/>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24" name="Line 25">
            <a:extLst>
              <a:ext uri="{FF2B5EF4-FFF2-40B4-BE49-F238E27FC236}">
                <a16:creationId xmlns:a16="http://schemas.microsoft.com/office/drawing/2014/main" id="{22D2A4A0-4FF7-134D-8959-53175B16D110}"/>
              </a:ext>
            </a:extLst>
          </p:cNvPr>
          <p:cNvSpPr>
            <a:spLocks noChangeShapeType="1"/>
          </p:cNvSpPr>
          <p:nvPr/>
        </p:nvSpPr>
        <p:spPr bwMode="auto">
          <a:xfrm>
            <a:off x="1762531" y="4224465"/>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5" name="Text Box 26">
            <a:extLst>
              <a:ext uri="{FF2B5EF4-FFF2-40B4-BE49-F238E27FC236}">
                <a16:creationId xmlns:a16="http://schemas.microsoft.com/office/drawing/2014/main" id="{74626734-4459-D84A-A704-3DE5903D93C8}"/>
              </a:ext>
            </a:extLst>
          </p:cNvPr>
          <p:cNvSpPr txBox="1">
            <a:spLocks noChangeArrowheads="1"/>
          </p:cNvSpPr>
          <p:nvPr/>
        </p:nvSpPr>
        <p:spPr bwMode="auto">
          <a:xfrm>
            <a:off x="2174011" y="3691065"/>
            <a:ext cx="13758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Odyssey</a:t>
            </a:r>
          </a:p>
        </p:txBody>
      </p:sp>
      <p:sp>
        <p:nvSpPr>
          <p:cNvPr id="26" name="Text Box 27">
            <a:extLst>
              <a:ext uri="{FF2B5EF4-FFF2-40B4-BE49-F238E27FC236}">
                <a16:creationId xmlns:a16="http://schemas.microsoft.com/office/drawing/2014/main" id="{32A00673-759D-B144-AB26-5E487FBD2363}"/>
              </a:ext>
            </a:extLst>
          </p:cNvPr>
          <p:cNvSpPr txBox="1">
            <a:spLocks noChangeArrowheads="1"/>
          </p:cNvSpPr>
          <p:nvPr/>
        </p:nvSpPr>
        <p:spPr bwMode="gray">
          <a:xfrm>
            <a:off x="1348194" y="3713290"/>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dirty="0">
                <a:solidFill>
                  <a:schemeClr val="bg1"/>
                </a:solidFill>
                <a:latin typeface="Gill Sans MT" panose="020B0502020104020203" pitchFamily="34" charset="0"/>
                <a:ea typeface="宋体" panose="02010600030101010101" pitchFamily="2" charset="-122"/>
                <a:cs typeface="Calibri" panose="020F0502020204030204" pitchFamily="34" charset="0"/>
              </a:rPr>
              <a:t>3</a:t>
            </a:r>
          </a:p>
        </p:txBody>
      </p:sp>
      <p:grpSp>
        <p:nvGrpSpPr>
          <p:cNvPr id="27" name="Group 21">
            <a:extLst>
              <a:ext uri="{FF2B5EF4-FFF2-40B4-BE49-F238E27FC236}">
                <a16:creationId xmlns:a16="http://schemas.microsoft.com/office/drawing/2014/main" id="{AC12AB32-0D0B-D345-90B5-F5B21332CBA3}"/>
              </a:ext>
            </a:extLst>
          </p:cNvPr>
          <p:cNvGrpSpPr>
            <a:grpSpLocks/>
          </p:cNvGrpSpPr>
          <p:nvPr/>
        </p:nvGrpSpPr>
        <p:grpSpPr bwMode="auto">
          <a:xfrm>
            <a:off x="1152931" y="4529265"/>
            <a:ext cx="762000" cy="665162"/>
            <a:chOff x="3174" y="2656"/>
            <a:chExt cx="1549" cy="1351"/>
          </a:xfrm>
        </p:grpSpPr>
        <p:sp>
          <p:nvSpPr>
            <p:cNvPr id="28" name="AutoShape 22">
              <a:extLst>
                <a:ext uri="{FF2B5EF4-FFF2-40B4-BE49-F238E27FC236}">
                  <a16:creationId xmlns:a16="http://schemas.microsoft.com/office/drawing/2014/main" id="{457B5392-3ED2-2B4C-B162-454614A9A62D}"/>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29" name="AutoShape 23">
              <a:extLst>
                <a:ext uri="{FF2B5EF4-FFF2-40B4-BE49-F238E27FC236}">
                  <a16:creationId xmlns:a16="http://schemas.microsoft.com/office/drawing/2014/main" id="{3B340ABD-3DAB-BF49-AEB0-17A9A4EDB6F3}"/>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30" name="AutoShape 24">
              <a:extLst>
                <a:ext uri="{FF2B5EF4-FFF2-40B4-BE49-F238E27FC236}">
                  <a16:creationId xmlns:a16="http://schemas.microsoft.com/office/drawing/2014/main" id="{C794E69F-D5DC-F446-86D0-86A31B26DDF8}"/>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grpSp>
      <p:sp>
        <p:nvSpPr>
          <p:cNvPr id="31" name="Line 28">
            <a:extLst>
              <a:ext uri="{FF2B5EF4-FFF2-40B4-BE49-F238E27FC236}">
                <a16:creationId xmlns:a16="http://schemas.microsoft.com/office/drawing/2014/main" id="{8344E2C2-B780-C246-AC8A-362BE71E9976}"/>
              </a:ext>
            </a:extLst>
          </p:cNvPr>
          <p:cNvSpPr>
            <a:spLocks noChangeShapeType="1"/>
          </p:cNvSpPr>
          <p:nvPr/>
        </p:nvSpPr>
        <p:spPr bwMode="auto">
          <a:xfrm>
            <a:off x="1762531" y="5138865"/>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32" name="Text Box 29">
            <a:extLst>
              <a:ext uri="{FF2B5EF4-FFF2-40B4-BE49-F238E27FC236}">
                <a16:creationId xmlns:a16="http://schemas.microsoft.com/office/drawing/2014/main" id="{D19C3F29-CFEF-8142-882A-A33C4A7DD248}"/>
              </a:ext>
            </a:extLst>
          </p:cNvPr>
          <p:cNvSpPr txBox="1">
            <a:spLocks noChangeArrowheads="1"/>
          </p:cNvSpPr>
          <p:nvPr/>
        </p:nvSpPr>
        <p:spPr bwMode="auto">
          <a:xfrm>
            <a:off x="2174011" y="4605465"/>
            <a:ext cx="16979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Evaluation</a:t>
            </a:r>
          </a:p>
        </p:txBody>
      </p:sp>
      <p:sp>
        <p:nvSpPr>
          <p:cNvPr id="33" name="Text Box 30">
            <a:extLst>
              <a:ext uri="{FF2B5EF4-FFF2-40B4-BE49-F238E27FC236}">
                <a16:creationId xmlns:a16="http://schemas.microsoft.com/office/drawing/2014/main" id="{D93FB346-69DB-D249-B202-DCB3FEF0B6FF}"/>
              </a:ext>
            </a:extLst>
          </p:cNvPr>
          <p:cNvSpPr txBox="1">
            <a:spLocks noChangeArrowheads="1"/>
          </p:cNvSpPr>
          <p:nvPr/>
        </p:nvSpPr>
        <p:spPr bwMode="gray">
          <a:xfrm>
            <a:off x="1348194" y="4627690"/>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4</a:t>
            </a:r>
          </a:p>
        </p:txBody>
      </p:sp>
      <p:sp>
        <p:nvSpPr>
          <p:cNvPr id="34" name="Line 25">
            <a:extLst>
              <a:ext uri="{FF2B5EF4-FFF2-40B4-BE49-F238E27FC236}">
                <a16:creationId xmlns:a16="http://schemas.microsoft.com/office/drawing/2014/main" id="{340476F6-0B33-4C79-8FAB-5BF0380DDCD0}"/>
              </a:ext>
            </a:extLst>
          </p:cNvPr>
          <p:cNvSpPr>
            <a:spLocks noChangeShapeType="1"/>
          </p:cNvSpPr>
          <p:nvPr/>
        </p:nvSpPr>
        <p:spPr bwMode="auto">
          <a:xfrm>
            <a:off x="1762531" y="6054699"/>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35" name="Text Box 26">
            <a:extLst>
              <a:ext uri="{FF2B5EF4-FFF2-40B4-BE49-F238E27FC236}">
                <a16:creationId xmlns:a16="http://schemas.microsoft.com/office/drawing/2014/main" id="{547B801A-F29B-4199-9576-79A32C0F1295}"/>
              </a:ext>
            </a:extLst>
          </p:cNvPr>
          <p:cNvSpPr txBox="1">
            <a:spLocks noChangeArrowheads="1"/>
          </p:cNvSpPr>
          <p:nvPr/>
        </p:nvSpPr>
        <p:spPr bwMode="auto">
          <a:xfrm>
            <a:off x="2174011" y="5521299"/>
            <a:ext cx="17780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Conclusion</a:t>
            </a:r>
          </a:p>
        </p:txBody>
      </p:sp>
      <p:sp>
        <p:nvSpPr>
          <p:cNvPr id="36" name="Text Box 27">
            <a:extLst>
              <a:ext uri="{FF2B5EF4-FFF2-40B4-BE49-F238E27FC236}">
                <a16:creationId xmlns:a16="http://schemas.microsoft.com/office/drawing/2014/main" id="{0C3910D7-5E30-49AC-9B20-8A2AA19FAA2E}"/>
              </a:ext>
            </a:extLst>
          </p:cNvPr>
          <p:cNvSpPr txBox="1">
            <a:spLocks noChangeArrowheads="1"/>
          </p:cNvSpPr>
          <p:nvPr/>
        </p:nvSpPr>
        <p:spPr bwMode="gray">
          <a:xfrm>
            <a:off x="1348194" y="5408614"/>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3</a:t>
            </a:r>
          </a:p>
        </p:txBody>
      </p:sp>
      <p:grpSp>
        <p:nvGrpSpPr>
          <p:cNvPr id="37" name="Group 17">
            <a:extLst>
              <a:ext uri="{FF2B5EF4-FFF2-40B4-BE49-F238E27FC236}">
                <a16:creationId xmlns:a16="http://schemas.microsoft.com/office/drawing/2014/main" id="{2BD901C1-565F-4A32-AE0A-2AE5324DAB48}"/>
              </a:ext>
            </a:extLst>
          </p:cNvPr>
          <p:cNvGrpSpPr>
            <a:grpSpLocks/>
          </p:cNvGrpSpPr>
          <p:nvPr/>
        </p:nvGrpSpPr>
        <p:grpSpPr bwMode="auto">
          <a:xfrm>
            <a:off x="1152931" y="5418238"/>
            <a:ext cx="762001" cy="665162"/>
            <a:chOff x="1110" y="2656"/>
            <a:chExt cx="1549" cy="1351"/>
          </a:xfrm>
        </p:grpSpPr>
        <p:sp>
          <p:nvSpPr>
            <p:cNvPr id="38" name="AutoShape 18">
              <a:extLst>
                <a:ext uri="{FF2B5EF4-FFF2-40B4-BE49-F238E27FC236}">
                  <a16:creationId xmlns:a16="http://schemas.microsoft.com/office/drawing/2014/main" id="{B8D17286-1096-44D4-9CCB-1AC43E3DFD04}"/>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39" name="AutoShape 19">
              <a:extLst>
                <a:ext uri="{FF2B5EF4-FFF2-40B4-BE49-F238E27FC236}">
                  <a16:creationId xmlns:a16="http://schemas.microsoft.com/office/drawing/2014/main" id="{A14DBBBD-44A3-43B2-BCD1-C8CB1A8ECADB}"/>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40" name="AutoShape 20">
              <a:extLst>
                <a:ext uri="{FF2B5EF4-FFF2-40B4-BE49-F238E27FC236}">
                  <a16:creationId xmlns:a16="http://schemas.microsoft.com/office/drawing/2014/main" id="{33896D3A-AD0D-44FE-B194-433DE47C347E}"/>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41" name="Text Box 27">
            <a:extLst>
              <a:ext uri="{FF2B5EF4-FFF2-40B4-BE49-F238E27FC236}">
                <a16:creationId xmlns:a16="http://schemas.microsoft.com/office/drawing/2014/main" id="{D32FB4ED-6443-4725-A166-3577859F3235}"/>
              </a:ext>
            </a:extLst>
          </p:cNvPr>
          <p:cNvSpPr txBox="1">
            <a:spLocks noChangeArrowheads="1"/>
          </p:cNvSpPr>
          <p:nvPr/>
        </p:nvSpPr>
        <p:spPr bwMode="gray">
          <a:xfrm>
            <a:off x="1347908" y="5516663"/>
            <a:ext cx="3545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dirty="0">
                <a:solidFill>
                  <a:schemeClr val="bg1"/>
                </a:solidFill>
                <a:latin typeface="Gill Sans MT" panose="020B0502020104020203" pitchFamily="34" charset="0"/>
                <a:ea typeface="宋体" panose="02010600030101010101" pitchFamily="2" charset="-122"/>
                <a:cs typeface="Calibri" panose="020F0502020204030204" pitchFamily="34" charset="0"/>
              </a:rPr>
              <a:t>5</a:t>
            </a:r>
          </a:p>
        </p:txBody>
      </p:sp>
      <p:sp>
        <p:nvSpPr>
          <p:cNvPr id="3" name="日期占位符 2">
            <a:extLst>
              <a:ext uri="{FF2B5EF4-FFF2-40B4-BE49-F238E27FC236}">
                <a16:creationId xmlns:a16="http://schemas.microsoft.com/office/drawing/2014/main" id="{83A70F3D-6F46-4A85-93DA-EA480ECA4640}"/>
              </a:ext>
            </a:extLst>
          </p:cNvPr>
          <p:cNvSpPr>
            <a:spLocks noGrp="1"/>
          </p:cNvSpPr>
          <p:nvPr>
            <p:ph type="dt" sz="half" idx="10"/>
          </p:nvPr>
        </p:nvSpPr>
        <p:spPr/>
        <p:txBody>
          <a:bodyPr/>
          <a:lstStyle/>
          <a:p>
            <a:fld id="{033399F7-AE39-43A1-88B5-91B6FBCDA613}" type="datetime1">
              <a:rPr lang="zh-CN" altLang="en-US" smtClean="0"/>
              <a:t>2021/5/19</a:t>
            </a:fld>
            <a:endParaRPr lang="zh-CN" altLang="en-US"/>
          </a:p>
        </p:txBody>
      </p:sp>
      <p:sp>
        <p:nvSpPr>
          <p:cNvPr id="42" name="页脚占位符 41">
            <a:extLst>
              <a:ext uri="{FF2B5EF4-FFF2-40B4-BE49-F238E27FC236}">
                <a16:creationId xmlns:a16="http://schemas.microsoft.com/office/drawing/2014/main" id="{AADE8ABF-D22B-47CB-8068-57AB324DC798}"/>
              </a:ext>
            </a:extLst>
          </p:cNvPr>
          <p:cNvSpPr>
            <a:spLocks noGrp="1"/>
          </p:cNvSpPr>
          <p:nvPr>
            <p:ph type="ftr" sz="quarter" idx="11"/>
          </p:nvPr>
        </p:nvSpPr>
        <p:spPr/>
        <p:txBody>
          <a:bodyPr/>
          <a:lstStyle/>
          <a:p>
            <a:r>
              <a:rPr lang="en-US" altLang="zh-CN"/>
              <a:t>USTC-Reading-Group</a:t>
            </a:r>
            <a:endParaRPr lang="zh-CN" altLang="en-US" dirty="0"/>
          </a:p>
        </p:txBody>
      </p:sp>
      <p:sp>
        <p:nvSpPr>
          <p:cNvPr id="43" name="灯片编号占位符 42">
            <a:extLst>
              <a:ext uri="{FF2B5EF4-FFF2-40B4-BE49-F238E27FC236}">
                <a16:creationId xmlns:a16="http://schemas.microsoft.com/office/drawing/2014/main" id="{7952158B-30C3-44D9-955A-F107B3313F7D}"/>
              </a:ext>
            </a:extLst>
          </p:cNvPr>
          <p:cNvSpPr>
            <a:spLocks noGrp="1"/>
          </p:cNvSpPr>
          <p:nvPr>
            <p:ph type="sldNum" sz="quarter" idx="12"/>
          </p:nvPr>
        </p:nvSpPr>
        <p:spPr/>
        <p:txBody>
          <a:bodyPr/>
          <a:lstStyle/>
          <a:p>
            <a:fld id="{9121FD29-422F-4C06-A400-AB8263BE8C66}" type="slidenum">
              <a:rPr lang="zh-CN" altLang="en-US" smtClean="0"/>
              <a:t>14</a:t>
            </a:fld>
            <a:endParaRPr lang="zh-CN" altLang="en-US"/>
          </a:p>
        </p:txBody>
      </p:sp>
    </p:spTree>
    <p:extLst>
      <p:ext uri="{BB962C8B-B14F-4D97-AF65-F5344CB8AC3E}">
        <p14:creationId xmlns:p14="http://schemas.microsoft.com/office/powerpoint/2010/main" val="379581016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C312191D-4204-4321-B54E-E938754532E4}"/>
              </a:ext>
            </a:extLst>
          </p:cNvPr>
          <p:cNvSpPr>
            <a:spLocks noGrp="1"/>
          </p:cNvSpPr>
          <p:nvPr>
            <p:ph type="title"/>
          </p:nvPr>
        </p:nvSpPr>
        <p:spPr/>
        <p:txBody>
          <a:bodyPr/>
          <a:lstStyle/>
          <a:p>
            <a:r>
              <a:rPr lang="en-US" altLang="zh-CN" dirty="0"/>
              <a:t>Taxonomy</a:t>
            </a:r>
            <a:endParaRPr lang="zh-CN" altLang="en-US" dirty="0"/>
          </a:p>
        </p:txBody>
      </p:sp>
      <p:sp>
        <p:nvSpPr>
          <p:cNvPr id="3" name="内容占位符 2">
            <a:extLst>
              <a:ext uri="{FF2B5EF4-FFF2-40B4-BE49-F238E27FC236}">
                <a16:creationId xmlns:a16="http://schemas.microsoft.com/office/drawing/2014/main" id="{29EA4714-C723-4794-B723-2D74B23ABA43}"/>
              </a:ext>
            </a:extLst>
          </p:cNvPr>
          <p:cNvSpPr>
            <a:spLocks noGrp="1"/>
          </p:cNvSpPr>
          <p:nvPr>
            <p:ph idx="1"/>
          </p:nvPr>
        </p:nvSpPr>
        <p:spPr>
          <a:xfrm>
            <a:off x="838200" y="1234177"/>
            <a:ext cx="5257800" cy="565267"/>
          </a:xfrm>
        </p:spPr>
        <p:txBody>
          <a:bodyPr/>
          <a:lstStyle/>
          <a:p>
            <a:r>
              <a:rPr lang="en-US" altLang="zh-CN" dirty="0"/>
              <a:t>Leader Based</a:t>
            </a:r>
            <a:endParaRPr lang="zh-CN" altLang="en-US" dirty="0"/>
          </a:p>
        </p:txBody>
      </p:sp>
      <p:grpSp>
        <p:nvGrpSpPr>
          <p:cNvPr id="14" name="组合 13">
            <a:extLst>
              <a:ext uri="{FF2B5EF4-FFF2-40B4-BE49-F238E27FC236}">
                <a16:creationId xmlns:a16="http://schemas.microsoft.com/office/drawing/2014/main" id="{D4DD9467-7EC3-4E41-A837-DC655376EDB2}"/>
              </a:ext>
            </a:extLst>
          </p:cNvPr>
          <p:cNvGrpSpPr>
            <a:grpSpLocks noChangeAspect="1"/>
          </p:cNvGrpSpPr>
          <p:nvPr/>
        </p:nvGrpSpPr>
        <p:grpSpPr>
          <a:xfrm>
            <a:off x="1141138" y="2843328"/>
            <a:ext cx="4256123" cy="2387098"/>
            <a:chOff x="3667538" y="1779104"/>
            <a:chExt cx="3697358" cy="2073708"/>
          </a:xfrm>
        </p:grpSpPr>
        <p:sp>
          <p:nvSpPr>
            <p:cNvPr id="4" name="矩形: 圆角 3">
              <a:extLst>
                <a:ext uri="{FF2B5EF4-FFF2-40B4-BE49-F238E27FC236}">
                  <a16:creationId xmlns:a16="http://schemas.microsoft.com/office/drawing/2014/main" id="{654CFCBF-CFCB-46A9-8A24-625836394EB7}"/>
                </a:ext>
              </a:extLst>
            </p:cNvPr>
            <p:cNvSpPr/>
            <p:nvPr/>
          </p:nvSpPr>
          <p:spPr>
            <a:xfrm>
              <a:off x="4661452" y="1779104"/>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Leader</a:t>
              </a:r>
              <a:endParaRPr lang="zh-CN" altLang="en-US" sz="2400" dirty="0"/>
            </a:p>
          </p:txBody>
        </p:sp>
        <p:sp>
          <p:nvSpPr>
            <p:cNvPr id="5" name="矩形: 圆角 4">
              <a:extLst>
                <a:ext uri="{FF2B5EF4-FFF2-40B4-BE49-F238E27FC236}">
                  <a16:creationId xmlns:a16="http://schemas.microsoft.com/office/drawing/2014/main" id="{5E903183-F207-4DE8-AB79-96BEA387F160}"/>
                </a:ext>
              </a:extLst>
            </p:cNvPr>
            <p:cNvSpPr/>
            <p:nvPr/>
          </p:nvSpPr>
          <p:spPr>
            <a:xfrm>
              <a:off x="3667538" y="3168690"/>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Follower</a:t>
              </a:r>
              <a:endParaRPr lang="zh-CN" altLang="en-US" sz="2400"/>
            </a:p>
          </p:txBody>
        </p:sp>
        <p:sp>
          <p:nvSpPr>
            <p:cNvPr id="8" name="矩形: 圆角 7">
              <a:extLst>
                <a:ext uri="{FF2B5EF4-FFF2-40B4-BE49-F238E27FC236}">
                  <a16:creationId xmlns:a16="http://schemas.microsoft.com/office/drawing/2014/main" id="{FC0B7679-7101-4AA7-B689-21C1B6640ADE}"/>
                </a:ext>
              </a:extLst>
            </p:cNvPr>
            <p:cNvSpPr/>
            <p:nvPr/>
          </p:nvSpPr>
          <p:spPr>
            <a:xfrm>
              <a:off x="5642113" y="3174994"/>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Follower</a:t>
              </a:r>
              <a:endParaRPr lang="zh-CN" altLang="en-US" sz="2400" dirty="0"/>
            </a:p>
          </p:txBody>
        </p:sp>
        <p:sp>
          <p:nvSpPr>
            <p:cNvPr id="9" name="箭头: 下 8">
              <a:extLst>
                <a:ext uri="{FF2B5EF4-FFF2-40B4-BE49-F238E27FC236}">
                  <a16:creationId xmlns:a16="http://schemas.microsoft.com/office/drawing/2014/main" id="{C03AD184-97F3-41EC-86BD-918C4CF91EF5}"/>
                </a:ext>
              </a:extLst>
            </p:cNvPr>
            <p:cNvSpPr/>
            <p:nvPr/>
          </p:nvSpPr>
          <p:spPr>
            <a:xfrm>
              <a:off x="5471026" y="2588174"/>
              <a:ext cx="304800" cy="38289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文本框 10">
              <a:extLst>
                <a:ext uri="{FF2B5EF4-FFF2-40B4-BE49-F238E27FC236}">
                  <a16:creationId xmlns:a16="http://schemas.microsoft.com/office/drawing/2014/main" id="{B2EF71D4-E26E-48F2-B29E-64AC33984748}"/>
                </a:ext>
              </a:extLst>
            </p:cNvPr>
            <p:cNvSpPr txBox="1"/>
            <p:nvPr/>
          </p:nvSpPr>
          <p:spPr>
            <a:xfrm>
              <a:off x="5775826" y="2533711"/>
              <a:ext cx="1588611" cy="401055"/>
            </a:xfrm>
            <a:prstGeom prst="rect">
              <a:avLst/>
            </a:prstGeom>
            <a:noFill/>
          </p:spPr>
          <p:txBody>
            <a:bodyPr wrap="square" rtlCol="0" anchor="ctr">
              <a:spAutoFit/>
            </a:bodyPr>
            <a:lstStyle/>
            <a:p>
              <a:pPr algn="ctr"/>
              <a:r>
                <a:rPr lang="en-US" altLang="zh-CN" sz="2400" b="1" dirty="0"/>
                <a:t>Broadcast</a:t>
              </a:r>
              <a:endParaRPr lang="zh-CN" altLang="en-US" b="1" dirty="0"/>
            </a:p>
          </p:txBody>
        </p:sp>
        <p:sp>
          <p:nvSpPr>
            <p:cNvPr id="12" name="箭头: 下 11">
              <a:extLst>
                <a:ext uri="{FF2B5EF4-FFF2-40B4-BE49-F238E27FC236}">
                  <a16:creationId xmlns:a16="http://schemas.microsoft.com/office/drawing/2014/main" id="{DA76762D-12BA-44E3-A85C-996F38E76B18}"/>
                </a:ext>
              </a:extLst>
            </p:cNvPr>
            <p:cNvSpPr/>
            <p:nvPr/>
          </p:nvSpPr>
          <p:spPr>
            <a:xfrm rot="10800000">
              <a:off x="5166226" y="2570497"/>
              <a:ext cx="304800" cy="38289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文本框 12">
              <a:extLst>
                <a:ext uri="{FF2B5EF4-FFF2-40B4-BE49-F238E27FC236}">
                  <a16:creationId xmlns:a16="http://schemas.microsoft.com/office/drawing/2014/main" id="{97136A19-C527-4F81-A342-53D2F3981BE2}"/>
                </a:ext>
              </a:extLst>
            </p:cNvPr>
            <p:cNvSpPr txBox="1"/>
            <p:nvPr/>
          </p:nvSpPr>
          <p:spPr>
            <a:xfrm>
              <a:off x="4264299" y="2551853"/>
              <a:ext cx="794306" cy="401055"/>
            </a:xfrm>
            <a:prstGeom prst="rect">
              <a:avLst/>
            </a:prstGeom>
            <a:noFill/>
          </p:spPr>
          <p:txBody>
            <a:bodyPr wrap="square" rtlCol="0">
              <a:spAutoFit/>
            </a:bodyPr>
            <a:lstStyle/>
            <a:p>
              <a:pPr algn="ctr"/>
              <a:r>
                <a:rPr lang="en-US" altLang="zh-CN" sz="2400" b="1" dirty="0"/>
                <a:t>Ack</a:t>
              </a:r>
              <a:endParaRPr lang="zh-CN" altLang="en-US" b="1" dirty="0"/>
            </a:p>
          </p:txBody>
        </p:sp>
      </p:grpSp>
      <p:sp>
        <p:nvSpPr>
          <p:cNvPr id="15" name="内容占位符 2">
            <a:extLst>
              <a:ext uri="{FF2B5EF4-FFF2-40B4-BE49-F238E27FC236}">
                <a16:creationId xmlns:a16="http://schemas.microsoft.com/office/drawing/2014/main" id="{509AC01F-6A75-4121-9FB3-822D41622399}"/>
              </a:ext>
            </a:extLst>
          </p:cNvPr>
          <p:cNvSpPr txBox="1">
            <a:spLocks/>
          </p:cNvSpPr>
          <p:nvPr/>
        </p:nvSpPr>
        <p:spPr>
          <a:xfrm>
            <a:off x="6096000" y="1274283"/>
            <a:ext cx="5257800" cy="565267"/>
          </a:xfrm>
          <a:prstGeom prst="rect">
            <a:avLst/>
          </a:prstGeom>
        </p:spPr>
        <p:txBody>
          <a:bodyPr vert="horz" lIns="91440" tIns="45720" rIns="91440" bIns="45720">
            <a:normAutofit/>
          </a:bodyPr>
          <a:lstStyle>
            <a:lvl1pPr marL="228600" lvl="0" indent="-228600" algn="l" defTabSz="914400">
              <a:lnSpc>
                <a:spcPct val="90000"/>
              </a:lnSpc>
              <a:spcBef>
                <a:spcPts val="1000"/>
              </a:spcBef>
              <a:buFont typeface="Arial" panose="020B0604020202020204" pitchFamily="34" charset="0"/>
              <a:buChar char="•"/>
              <a:defRPr sz="3200" b="1" kern="1200" baseline="0">
                <a:solidFill>
                  <a:schemeClr val="tx1"/>
                </a:solidFill>
                <a:latin typeface="Gill Sans MT"/>
                <a:ea typeface="微软雅黑" panose="020B0503020204020204" charset="-122"/>
              </a:defRPr>
            </a:lvl1pPr>
            <a:lvl2pPr marL="685800" lvl="1" indent="-228600" algn="l" defTabSz="914400">
              <a:lnSpc>
                <a:spcPct val="90000"/>
              </a:lnSpc>
              <a:spcBef>
                <a:spcPts val="500"/>
              </a:spcBef>
              <a:buFont typeface="Arial" panose="020B0604020202020204" pitchFamily="34" charset="0"/>
              <a:buChar char="•"/>
              <a:defRPr sz="2800" b="1" kern="1200" baseline="0">
                <a:solidFill>
                  <a:schemeClr val="tx1"/>
                </a:solidFill>
                <a:latin typeface="等线" panose="02010600030101010101" pitchFamily="2" charset="-122"/>
                <a:ea typeface="等线" panose="02010600030101010101" pitchFamily="2" charset="-122"/>
              </a:defRPr>
            </a:lvl2pPr>
            <a:lvl3pPr marL="1143000" lvl="2" indent="-228600" algn="l" defTabSz="914400">
              <a:lnSpc>
                <a:spcPct val="90000"/>
              </a:lnSpc>
              <a:spcBef>
                <a:spcPts val="500"/>
              </a:spcBef>
              <a:buFont typeface="Arial" panose="020B0604020202020204" pitchFamily="34" charset="0"/>
              <a:buChar char="•"/>
              <a:defRPr sz="2400" b="1" kern="1200" baseline="0">
                <a:solidFill>
                  <a:schemeClr val="tx1"/>
                </a:solidFill>
                <a:latin typeface="等线" panose="02010600030101010101" pitchFamily="2" charset="-122"/>
                <a:ea typeface="等线" panose="02010600030101010101" pitchFamily="2" charset="-122"/>
              </a:defRPr>
            </a:lvl3pPr>
            <a:lvl4pPr marL="1600200" lvl="3"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4pPr>
            <a:lvl5pPr marL="2057400" lvl="4"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5pPr>
            <a:lvl6pPr marL="2514600" lvl="5"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6pPr>
            <a:lvl7pPr marL="2971800" lvl="6"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7pPr>
            <a:lvl8pPr marL="3429000" lvl="7"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8pPr>
            <a:lvl9pPr marL="3886200" lvl="8"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9pPr>
          </a:lstStyle>
          <a:p>
            <a:r>
              <a:rPr lang="en-US" altLang="zh-CN" dirty="0"/>
              <a:t>Decentralized</a:t>
            </a:r>
            <a:endParaRPr lang="zh-CN" altLang="en-US" dirty="0"/>
          </a:p>
        </p:txBody>
      </p:sp>
      <p:sp>
        <p:nvSpPr>
          <p:cNvPr id="10" name="日期占位符 9">
            <a:extLst>
              <a:ext uri="{FF2B5EF4-FFF2-40B4-BE49-F238E27FC236}">
                <a16:creationId xmlns:a16="http://schemas.microsoft.com/office/drawing/2014/main" id="{9A7AB166-B161-43AE-A1BA-06F6658364B5}"/>
              </a:ext>
            </a:extLst>
          </p:cNvPr>
          <p:cNvSpPr>
            <a:spLocks noGrp="1"/>
          </p:cNvSpPr>
          <p:nvPr>
            <p:ph type="dt" sz="half" idx="10"/>
          </p:nvPr>
        </p:nvSpPr>
        <p:spPr/>
        <p:txBody>
          <a:bodyPr/>
          <a:lstStyle/>
          <a:p>
            <a:fld id="{54939ED8-BBCE-44B1-B8B1-E8383E5E1E8A}" type="datetime1">
              <a:rPr lang="zh-CN" altLang="en-US" smtClean="0"/>
              <a:t>2021/5/19</a:t>
            </a:fld>
            <a:endParaRPr lang="zh-CN" altLang="en-US"/>
          </a:p>
        </p:txBody>
      </p:sp>
      <p:sp>
        <p:nvSpPr>
          <p:cNvPr id="34" name="页脚占位符 33">
            <a:extLst>
              <a:ext uri="{FF2B5EF4-FFF2-40B4-BE49-F238E27FC236}">
                <a16:creationId xmlns:a16="http://schemas.microsoft.com/office/drawing/2014/main" id="{0C6F8333-91C4-4AC0-9379-6AD1660C2ECD}"/>
              </a:ext>
            </a:extLst>
          </p:cNvPr>
          <p:cNvSpPr>
            <a:spLocks noGrp="1"/>
          </p:cNvSpPr>
          <p:nvPr>
            <p:ph type="ftr" sz="quarter" idx="11"/>
          </p:nvPr>
        </p:nvSpPr>
        <p:spPr/>
        <p:txBody>
          <a:bodyPr/>
          <a:lstStyle/>
          <a:p>
            <a:r>
              <a:rPr lang="en-US" altLang="zh-CN"/>
              <a:t>USTC-Reading-Group</a:t>
            </a:r>
            <a:endParaRPr lang="zh-CN" altLang="en-US" dirty="0"/>
          </a:p>
        </p:txBody>
      </p:sp>
      <p:sp>
        <p:nvSpPr>
          <p:cNvPr id="35" name="灯片编号占位符 34">
            <a:extLst>
              <a:ext uri="{FF2B5EF4-FFF2-40B4-BE49-F238E27FC236}">
                <a16:creationId xmlns:a16="http://schemas.microsoft.com/office/drawing/2014/main" id="{E8E90F9C-319B-43CF-9E44-18021D8614F9}"/>
              </a:ext>
            </a:extLst>
          </p:cNvPr>
          <p:cNvSpPr>
            <a:spLocks noGrp="1"/>
          </p:cNvSpPr>
          <p:nvPr>
            <p:ph type="sldNum" sz="quarter" idx="12"/>
          </p:nvPr>
        </p:nvSpPr>
        <p:spPr/>
        <p:txBody>
          <a:bodyPr/>
          <a:lstStyle/>
          <a:p>
            <a:fld id="{9121FD29-422F-4C06-A400-AB8263BE8C66}" type="slidenum">
              <a:rPr lang="zh-CN" altLang="en-US" smtClean="0"/>
              <a:t>15</a:t>
            </a:fld>
            <a:endParaRPr lang="zh-CN" altLang="en-US"/>
          </a:p>
        </p:txBody>
      </p:sp>
      <p:grpSp>
        <p:nvGrpSpPr>
          <p:cNvPr id="45" name="组合 44">
            <a:extLst>
              <a:ext uri="{FF2B5EF4-FFF2-40B4-BE49-F238E27FC236}">
                <a16:creationId xmlns:a16="http://schemas.microsoft.com/office/drawing/2014/main" id="{20741B5E-512E-4007-8D0A-7D6E50C4DA4A}"/>
              </a:ext>
            </a:extLst>
          </p:cNvPr>
          <p:cNvGrpSpPr/>
          <p:nvPr/>
        </p:nvGrpSpPr>
        <p:grpSpPr>
          <a:xfrm>
            <a:off x="6163484" y="2677045"/>
            <a:ext cx="5141598" cy="2553381"/>
            <a:chOff x="560044" y="2833861"/>
            <a:chExt cx="5141598" cy="2553381"/>
          </a:xfrm>
        </p:grpSpPr>
        <p:sp>
          <p:nvSpPr>
            <p:cNvPr id="36" name="矩形: 圆角 35">
              <a:extLst>
                <a:ext uri="{FF2B5EF4-FFF2-40B4-BE49-F238E27FC236}">
                  <a16:creationId xmlns:a16="http://schemas.microsoft.com/office/drawing/2014/main" id="{C3AA646B-0298-46D7-8512-89D6BB84868C}"/>
                </a:ext>
              </a:extLst>
            </p:cNvPr>
            <p:cNvSpPr/>
            <p:nvPr/>
          </p:nvSpPr>
          <p:spPr>
            <a:xfrm>
              <a:off x="2282827" y="2833861"/>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Node0</a:t>
              </a:r>
              <a:endParaRPr lang="zh-CN" altLang="en-US" sz="2400"/>
            </a:p>
          </p:txBody>
        </p:sp>
        <p:sp>
          <p:nvSpPr>
            <p:cNvPr id="37" name="矩形: 圆角 36">
              <a:extLst>
                <a:ext uri="{FF2B5EF4-FFF2-40B4-BE49-F238E27FC236}">
                  <a16:creationId xmlns:a16="http://schemas.microsoft.com/office/drawing/2014/main" id="{2641FC01-D23E-4660-9491-C5CE92ACB952}"/>
                </a:ext>
              </a:extLst>
            </p:cNvPr>
            <p:cNvSpPr/>
            <p:nvPr/>
          </p:nvSpPr>
          <p:spPr>
            <a:xfrm>
              <a:off x="560044" y="4709424"/>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Node2</a:t>
              </a:r>
              <a:endParaRPr lang="zh-CN" altLang="en-US" sz="2400" dirty="0"/>
            </a:p>
          </p:txBody>
        </p:sp>
        <p:sp>
          <p:nvSpPr>
            <p:cNvPr id="38" name="矩形: 圆角 37">
              <a:extLst>
                <a:ext uri="{FF2B5EF4-FFF2-40B4-BE49-F238E27FC236}">
                  <a16:creationId xmlns:a16="http://schemas.microsoft.com/office/drawing/2014/main" id="{9B066174-066C-40DF-8C86-D1A576CEDF07}"/>
                </a:ext>
              </a:extLst>
            </p:cNvPr>
            <p:cNvSpPr/>
            <p:nvPr/>
          </p:nvSpPr>
          <p:spPr>
            <a:xfrm>
              <a:off x="3978859" y="4709424"/>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Node1</a:t>
              </a:r>
              <a:endParaRPr lang="zh-CN" altLang="en-US" sz="2400" dirty="0"/>
            </a:p>
          </p:txBody>
        </p:sp>
        <p:sp>
          <p:nvSpPr>
            <p:cNvPr id="39" name="箭头: 右 38">
              <a:extLst>
                <a:ext uri="{FF2B5EF4-FFF2-40B4-BE49-F238E27FC236}">
                  <a16:creationId xmlns:a16="http://schemas.microsoft.com/office/drawing/2014/main" id="{183A6431-E6BA-4E86-9A8D-9CBEFD4026B7}"/>
                </a:ext>
              </a:extLst>
            </p:cNvPr>
            <p:cNvSpPr/>
            <p:nvPr/>
          </p:nvSpPr>
          <p:spPr>
            <a:xfrm rot="10800000">
              <a:off x="2421905" y="4797670"/>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箭头: 右 39">
              <a:extLst>
                <a:ext uri="{FF2B5EF4-FFF2-40B4-BE49-F238E27FC236}">
                  <a16:creationId xmlns:a16="http://schemas.microsoft.com/office/drawing/2014/main" id="{4569A51C-C0B9-46F3-91F5-7C7D43AAA268}"/>
                </a:ext>
              </a:extLst>
            </p:cNvPr>
            <p:cNvSpPr/>
            <p:nvPr/>
          </p:nvSpPr>
          <p:spPr>
            <a:xfrm>
              <a:off x="2437701" y="5151286"/>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箭头: 右 40">
              <a:extLst>
                <a:ext uri="{FF2B5EF4-FFF2-40B4-BE49-F238E27FC236}">
                  <a16:creationId xmlns:a16="http://schemas.microsoft.com/office/drawing/2014/main" id="{0630E1E2-7A74-48F2-9A07-D372603403D1}"/>
                </a:ext>
              </a:extLst>
            </p:cNvPr>
            <p:cNvSpPr/>
            <p:nvPr/>
          </p:nvSpPr>
          <p:spPr>
            <a:xfrm rot="13834593">
              <a:off x="3918946" y="3658751"/>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2" name="箭头: 右 41">
              <a:extLst>
                <a:ext uri="{FF2B5EF4-FFF2-40B4-BE49-F238E27FC236}">
                  <a16:creationId xmlns:a16="http://schemas.microsoft.com/office/drawing/2014/main" id="{193FC091-FBAF-402F-85C6-1A86AAE2494F}"/>
                </a:ext>
              </a:extLst>
            </p:cNvPr>
            <p:cNvSpPr/>
            <p:nvPr/>
          </p:nvSpPr>
          <p:spPr>
            <a:xfrm rot="3034593">
              <a:off x="3934742" y="4012367"/>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3" name="箭头: 右 42">
              <a:extLst>
                <a:ext uri="{FF2B5EF4-FFF2-40B4-BE49-F238E27FC236}">
                  <a16:creationId xmlns:a16="http://schemas.microsoft.com/office/drawing/2014/main" id="{3F45865E-3100-45C1-8B09-5AF7BD7CF9D4}"/>
                </a:ext>
              </a:extLst>
            </p:cNvPr>
            <p:cNvSpPr/>
            <p:nvPr/>
          </p:nvSpPr>
          <p:spPr>
            <a:xfrm rot="7756026">
              <a:off x="991819" y="3652924"/>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箭头: 右 43">
              <a:extLst>
                <a:ext uri="{FF2B5EF4-FFF2-40B4-BE49-F238E27FC236}">
                  <a16:creationId xmlns:a16="http://schemas.microsoft.com/office/drawing/2014/main" id="{5DB4E395-821D-4C7B-AB5D-A89469B2E008}"/>
                </a:ext>
              </a:extLst>
            </p:cNvPr>
            <p:cNvSpPr/>
            <p:nvPr/>
          </p:nvSpPr>
          <p:spPr>
            <a:xfrm rot="18556026">
              <a:off x="1007615" y="4006540"/>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7960301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3BCA914-DDEB-4322-9C8E-E586AB464752}"/>
              </a:ext>
            </a:extLst>
          </p:cNvPr>
          <p:cNvSpPr>
            <a:spLocks noGrp="1"/>
          </p:cNvSpPr>
          <p:nvPr>
            <p:ph type="title"/>
          </p:nvPr>
        </p:nvSpPr>
        <p:spPr/>
        <p:txBody>
          <a:bodyPr/>
          <a:lstStyle/>
          <a:p>
            <a:r>
              <a:rPr lang="en-US" altLang="zh-CN" dirty="0"/>
              <a:t>Taxonomy</a:t>
            </a:r>
            <a:endParaRPr lang="zh-CN" altLang="en-US" dirty="0"/>
          </a:p>
        </p:txBody>
      </p:sp>
      <p:sp>
        <p:nvSpPr>
          <p:cNvPr id="3" name="内容占位符 2">
            <a:extLst>
              <a:ext uri="{FF2B5EF4-FFF2-40B4-BE49-F238E27FC236}">
                <a16:creationId xmlns:a16="http://schemas.microsoft.com/office/drawing/2014/main" id="{8F23D948-6BCF-4FF7-BF56-672538D37D3F}"/>
              </a:ext>
            </a:extLst>
          </p:cNvPr>
          <p:cNvSpPr>
            <a:spLocks noGrp="1"/>
          </p:cNvSpPr>
          <p:nvPr>
            <p:ph idx="1"/>
          </p:nvPr>
        </p:nvSpPr>
        <p:spPr>
          <a:xfrm>
            <a:off x="838200" y="1208473"/>
            <a:ext cx="5257800" cy="688515"/>
          </a:xfrm>
        </p:spPr>
        <p:txBody>
          <a:bodyPr>
            <a:normAutofit/>
          </a:bodyPr>
          <a:lstStyle/>
          <a:p>
            <a:r>
              <a:rPr lang="en-US" altLang="zh-CN" dirty="0"/>
              <a:t>Total Order</a:t>
            </a:r>
            <a:endParaRPr lang="zh-CN" altLang="en-US" dirty="0"/>
          </a:p>
        </p:txBody>
      </p:sp>
      <p:sp>
        <p:nvSpPr>
          <p:cNvPr id="4" name="内容占位符 2">
            <a:extLst>
              <a:ext uri="{FF2B5EF4-FFF2-40B4-BE49-F238E27FC236}">
                <a16:creationId xmlns:a16="http://schemas.microsoft.com/office/drawing/2014/main" id="{64DB6774-FEFF-44E9-9377-36D5781851E9}"/>
              </a:ext>
            </a:extLst>
          </p:cNvPr>
          <p:cNvSpPr txBox="1">
            <a:spLocks/>
          </p:cNvSpPr>
          <p:nvPr/>
        </p:nvSpPr>
        <p:spPr>
          <a:xfrm>
            <a:off x="838198" y="3098481"/>
            <a:ext cx="3306417" cy="623286"/>
          </a:xfrm>
          <a:prstGeom prst="rect">
            <a:avLst/>
          </a:prstGeom>
        </p:spPr>
        <p:txBody>
          <a:bodyPr vert="horz" lIns="91440" tIns="45720" rIns="91440" bIns="45720">
            <a:normAutofit/>
          </a:bodyPr>
          <a:lstStyle>
            <a:lvl1pPr marL="228600" lvl="0" indent="-228600" algn="l" defTabSz="914400">
              <a:lnSpc>
                <a:spcPct val="90000"/>
              </a:lnSpc>
              <a:spcBef>
                <a:spcPts val="1000"/>
              </a:spcBef>
              <a:buFont typeface="Arial" panose="020B0604020202020204" pitchFamily="34" charset="0"/>
              <a:buChar char="•"/>
              <a:defRPr sz="3200" b="1" kern="1200" baseline="0">
                <a:solidFill>
                  <a:schemeClr val="tx1"/>
                </a:solidFill>
                <a:latin typeface="Gill Sans MT"/>
                <a:ea typeface="微软雅黑" panose="020B0503020204020204" charset="-122"/>
              </a:defRPr>
            </a:lvl1pPr>
            <a:lvl2pPr marL="685800" lvl="1" indent="-228600" algn="l" defTabSz="914400">
              <a:lnSpc>
                <a:spcPct val="90000"/>
              </a:lnSpc>
              <a:spcBef>
                <a:spcPts val="500"/>
              </a:spcBef>
              <a:buFont typeface="Arial" panose="020B0604020202020204" pitchFamily="34" charset="0"/>
              <a:buChar char="•"/>
              <a:defRPr sz="2800" b="1" kern="1200" baseline="0">
                <a:solidFill>
                  <a:schemeClr val="tx1"/>
                </a:solidFill>
                <a:latin typeface="等线" panose="02010600030101010101" pitchFamily="2" charset="-122"/>
                <a:ea typeface="等线" panose="02010600030101010101" pitchFamily="2" charset="-122"/>
              </a:defRPr>
            </a:lvl2pPr>
            <a:lvl3pPr marL="1143000" lvl="2" indent="-228600" algn="l" defTabSz="914400">
              <a:lnSpc>
                <a:spcPct val="90000"/>
              </a:lnSpc>
              <a:spcBef>
                <a:spcPts val="500"/>
              </a:spcBef>
              <a:buFont typeface="Arial" panose="020B0604020202020204" pitchFamily="34" charset="0"/>
              <a:buChar char="•"/>
              <a:defRPr sz="2400" b="1" kern="1200" baseline="0">
                <a:solidFill>
                  <a:schemeClr val="tx1"/>
                </a:solidFill>
                <a:latin typeface="等线" panose="02010600030101010101" pitchFamily="2" charset="-122"/>
                <a:ea typeface="等线" panose="02010600030101010101" pitchFamily="2" charset="-122"/>
              </a:defRPr>
            </a:lvl3pPr>
            <a:lvl4pPr marL="1600200" lvl="3"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4pPr>
            <a:lvl5pPr marL="2057400" lvl="4"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5pPr>
            <a:lvl6pPr marL="2514600" lvl="5"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6pPr>
            <a:lvl7pPr marL="2971800" lvl="6"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7pPr>
            <a:lvl8pPr marL="3429000" lvl="7"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8pPr>
            <a:lvl9pPr marL="3886200" lvl="8"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9pPr>
          </a:lstStyle>
          <a:p>
            <a:r>
              <a:rPr lang="en-US" altLang="zh-CN" dirty="0"/>
              <a:t>Per-Key Order</a:t>
            </a:r>
            <a:endParaRPr lang="zh-CN" altLang="en-US" dirty="0"/>
          </a:p>
        </p:txBody>
      </p:sp>
      <p:sp>
        <p:nvSpPr>
          <p:cNvPr id="5" name="内容占位符 2">
            <a:extLst>
              <a:ext uri="{FF2B5EF4-FFF2-40B4-BE49-F238E27FC236}">
                <a16:creationId xmlns:a16="http://schemas.microsoft.com/office/drawing/2014/main" id="{D385010E-1A66-463B-A294-2FFFFE456F0C}"/>
              </a:ext>
            </a:extLst>
          </p:cNvPr>
          <p:cNvSpPr txBox="1">
            <a:spLocks/>
          </p:cNvSpPr>
          <p:nvPr/>
        </p:nvSpPr>
        <p:spPr>
          <a:xfrm>
            <a:off x="838198" y="1207087"/>
            <a:ext cx="5257800" cy="688515"/>
          </a:xfrm>
          <a:prstGeom prst="rect">
            <a:avLst/>
          </a:prstGeom>
        </p:spPr>
        <p:txBody>
          <a:bodyPr vert="horz" lIns="91440" tIns="45720" rIns="91440" bIns="45720">
            <a:normAutofit/>
          </a:bodyPr>
          <a:lstStyle>
            <a:lvl1pPr marL="228600" lvl="0" indent="-228600" algn="l" defTabSz="914400">
              <a:lnSpc>
                <a:spcPct val="90000"/>
              </a:lnSpc>
              <a:spcBef>
                <a:spcPts val="1000"/>
              </a:spcBef>
              <a:buFont typeface="Arial" panose="020B0604020202020204" pitchFamily="34" charset="0"/>
              <a:buChar char="•"/>
              <a:defRPr sz="3200" b="1" kern="1200" baseline="0">
                <a:solidFill>
                  <a:schemeClr val="tx1"/>
                </a:solidFill>
                <a:latin typeface="Gill Sans MT"/>
                <a:ea typeface="微软雅黑" panose="020B0503020204020204" charset="-122"/>
              </a:defRPr>
            </a:lvl1pPr>
            <a:lvl2pPr marL="685800" lvl="1" indent="-228600" algn="l" defTabSz="914400">
              <a:lnSpc>
                <a:spcPct val="90000"/>
              </a:lnSpc>
              <a:spcBef>
                <a:spcPts val="500"/>
              </a:spcBef>
              <a:buFont typeface="Arial" panose="020B0604020202020204" pitchFamily="34" charset="0"/>
              <a:buChar char="•"/>
              <a:defRPr sz="2800" b="1" kern="1200" baseline="0">
                <a:solidFill>
                  <a:schemeClr val="tx1"/>
                </a:solidFill>
                <a:latin typeface="等线" panose="02010600030101010101" pitchFamily="2" charset="-122"/>
                <a:ea typeface="等线" panose="02010600030101010101" pitchFamily="2" charset="-122"/>
              </a:defRPr>
            </a:lvl2pPr>
            <a:lvl3pPr marL="1143000" lvl="2" indent="-228600" algn="l" defTabSz="914400">
              <a:lnSpc>
                <a:spcPct val="90000"/>
              </a:lnSpc>
              <a:spcBef>
                <a:spcPts val="500"/>
              </a:spcBef>
              <a:buFont typeface="Arial" panose="020B0604020202020204" pitchFamily="34" charset="0"/>
              <a:buChar char="•"/>
              <a:defRPr sz="2400" b="1" kern="1200" baseline="0">
                <a:solidFill>
                  <a:schemeClr val="tx1"/>
                </a:solidFill>
                <a:latin typeface="等线" panose="02010600030101010101" pitchFamily="2" charset="-122"/>
                <a:ea typeface="等线" panose="02010600030101010101" pitchFamily="2" charset="-122"/>
              </a:defRPr>
            </a:lvl3pPr>
            <a:lvl4pPr marL="1600200" lvl="3"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4pPr>
            <a:lvl5pPr marL="2057400" lvl="4"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5pPr>
            <a:lvl6pPr marL="2514600" lvl="5"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6pPr>
            <a:lvl7pPr marL="2971800" lvl="6"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7pPr>
            <a:lvl8pPr marL="3429000" lvl="7"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8pPr>
            <a:lvl9pPr marL="3886200" lvl="8"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9pPr>
          </a:lstStyle>
          <a:p>
            <a:r>
              <a:rPr lang="en-US" altLang="zh-CN"/>
              <a:t>Total Order</a:t>
            </a:r>
            <a:endParaRPr lang="zh-CN" altLang="en-US" dirty="0"/>
          </a:p>
        </p:txBody>
      </p:sp>
      <p:graphicFrame>
        <p:nvGraphicFramePr>
          <p:cNvPr id="6" name="表格 6">
            <a:extLst>
              <a:ext uri="{FF2B5EF4-FFF2-40B4-BE49-F238E27FC236}">
                <a16:creationId xmlns:a16="http://schemas.microsoft.com/office/drawing/2014/main" id="{883B9E34-1D1E-4336-B91A-DEAAF2D22073}"/>
              </a:ext>
            </a:extLst>
          </p:cNvPr>
          <p:cNvGraphicFramePr>
            <a:graphicFrameLocks noGrp="1"/>
          </p:cNvGraphicFramePr>
          <p:nvPr>
            <p:extLst>
              <p:ext uri="{D42A27DB-BD31-4B8C-83A1-F6EECF244321}">
                <p14:modId xmlns:p14="http://schemas.microsoft.com/office/powerpoint/2010/main" val="3292877047"/>
              </p:ext>
            </p:extLst>
          </p:nvPr>
        </p:nvGraphicFramePr>
        <p:xfrm>
          <a:off x="838196" y="1863303"/>
          <a:ext cx="8211932" cy="820262"/>
        </p:xfrm>
        <a:graphic>
          <a:graphicData uri="http://schemas.openxmlformats.org/drawingml/2006/table">
            <a:tbl>
              <a:tblPr>
                <a:tableStyleId>{5C22544A-7EE6-4342-B048-85BDC9FD1C3A}</a:tableStyleId>
              </a:tblPr>
              <a:tblGrid>
                <a:gridCol w="2052983">
                  <a:extLst>
                    <a:ext uri="{9D8B030D-6E8A-4147-A177-3AD203B41FA5}">
                      <a16:colId xmlns:a16="http://schemas.microsoft.com/office/drawing/2014/main" val="572387142"/>
                    </a:ext>
                  </a:extLst>
                </a:gridCol>
                <a:gridCol w="2052983">
                  <a:extLst>
                    <a:ext uri="{9D8B030D-6E8A-4147-A177-3AD203B41FA5}">
                      <a16:colId xmlns:a16="http://schemas.microsoft.com/office/drawing/2014/main" val="3401210462"/>
                    </a:ext>
                  </a:extLst>
                </a:gridCol>
                <a:gridCol w="2052983">
                  <a:extLst>
                    <a:ext uri="{9D8B030D-6E8A-4147-A177-3AD203B41FA5}">
                      <a16:colId xmlns:a16="http://schemas.microsoft.com/office/drawing/2014/main" val="4150228955"/>
                    </a:ext>
                  </a:extLst>
                </a:gridCol>
                <a:gridCol w="2052983">
                  <a:extLst>
                    <a:ext uri="{9D8B030D-6E8A-4147-A177-3AD203B41FA5}">
                      <a16:colId xmlns:a16="http://schemas.microsoft.com/office/drawing/2014/main" val="735010690"/>
                    </a:ext>
                  </a:extLst>
                </a:gridCol>
              </a:tblGrid>
              <a:tr h="820262">
                <a:tc>
                  <a:txBody>
                    <a:bodyPr/>
                    <a:lstStyle/>
                    <a:p>
                      <a:pPr algn="ctr"/>
                      <a:r>
                        <a:rPr lang="en-US" altLang="zh-CN" b="1" dirty="0"/>
                        <a:t>Write(x, 1)</a:t>
                      </a:r>
                      <a:endParaRPr lang="zh-CN" altLang="en-US" b="1" dirty="0"/>
                    </a:p>
                  </a:txBody>
                  <a:tcPr anchor="ctr">
                    <a:solidFill>
                      <a:schemeClr val="accent1">
                        <a:lumMod val="40000"/>
                        <a:lumOff val="60000"/>
                      </a:schemeClr>
                    </a:solidFill>
                  </a:tcPr>
                </a:tc>
                <a:tc>
                  <a:txBody>
                    <a:bodyPr/>
                    <a:lstStyle/>
                    <a:p>
                      <a:pPr algn="ctr"/>
                      <a:r>
                        <a:rPr lang="en-US" altLang="zh-CN" b="1" dirty="0"/>
                        <a:t>Write(y, 1)</a:t>
                      </a:r>
                      <a:endParaRPr lang="zh-CN" altLang="en-US" b="1" dirty="0"/>
                    </a:p>
                  </a:txBody>
                  <a:tcPr anchor="ctr">
                    <a:solidFill>
                      <a:schemeClr val="accent1">
                        <a:lumMod val="40000"/>
                        <a:lumOff val="60000"/>
                      </a:schemeClr>
                    </a:solidFill>
                  </a:tcPr>
                </a:tc>
                <a:tc>
                  <a:txBody>
                    <a:bodyPr/>
                    <a:lstStyle/>
                    <a:p>
                      <a:pPr algn="ctr"/>
                      <a:r>
                        <a:rPr lang="en-US" altLang="zh-CN" b="1" dirty="0"/>
                        <a:t>Write(x, 2)</a:t>
                      </a:r>
                      <a:endParaRPr lang="zh-CN" altLang="en-US" b="1" dirty="0"/>
                    </a:p>
                  </a:txBody>
                  <a:tcPr anchor="ctr">
                    <a:solidFill>
                      <a:schemeClr val="accent1">
                        <a:lumMod val="40000"/>
                        <a:lumOff val="60000"/>
                      </a:schemeClr>
                    </a:solidFill>
                  </a:tcPr>
                </a:tc>
                <a:tc>
                  <a:txBody>
                    <a:bodyPr/>
                    <a:lstStyle/>
                    <a:p>
                      <a:pPr algn="ctr"/>
                      <a:r>
                        <a:rPr lang="en-US" altLang="zh-CN" b="1" dirty="0"/>
                        <a:t>Write(y, 2)</a:t>
                      </a:r>
                      <a:endParaRPr lang="zh-CN" altLang="en-US" b="1" dirty="0"/>
                    </a:p>
                  </a:txBody>
                  <a:tcPr anchor="ctr">
                    <a:solidFill>
                      <a:schemeClr val="accent1">
                        <a:lumMod val="40000"/>
                        <a:lumOff val="60000"/>
                      </a:schemeClr>
                    </a:solidFill>
                  </a:tcPr>
                </a:tc>
                <a:extLst>
                  <a:ext uri="{0D108BD9-81ED-4DB2-BD59-A6C34878D82A}">
                    <a16:rowId xmlns:a16="http://schemas.microsoft.com/office/drawing/2014/main" val="987454489"/>
                  </a:ext>
                </a:extLst>
              </a:tr>
            </a:tbl>
          </a:graphicData>
        </a:graphic>
      </p:graphicFrame>
      <p:graphicFrame>
        <p:nvGraphicFramePr>
          <p:cNvPr id="7" name="表格 7">
            <a:extLst>
              <a:ext uri="{FF2B5EF4-FFF2-40B4-BE49-F238E27FC236}">
                <a16:creationId xmlns:a16="http://schemas.microsoft.com/office/drawing/2014/main" id="{3C016C27-0F4B-479E-8792-D0D288DA05E5}"/>
              </a:ext>
            </a:extLst>
          </p:cNvPr>
          <p:cNvGraphicFramePr>
            <a:graphicFrameLocks noGrp="1"/>
          </p:cNvGraphicFramePr>
          <p:nvPr>
            <p:extLst>
              <p:ext uri="{D42A27DB-BD31-4B8C-83A1-F6EECF244321}">
                <p14:modId xmlns:p14="http://schemas.microsoft.com/office/powerpoint/2010/main" val="4100993598"/>
              </p:ext>
            </p:extLst>
          </p:nvPr>
        </p:nvGraphicFramePr>
        <p:xfrm>
          <a:off x="838196" y="3721767"/>
          <a:ext cx="4091614" cy="820262"/>
        </p:xfrm>
        <a:graphic>
          <a:graphicData uri="http://schemas.openxmlformats.org/drawingml/2006/table">
            <a:tbl>
              <a:tblPr firstRow="1" bandRow="1">
                <a:tableStyleId>{5C22544A-7EE6-4342-B048-85BDC9FD1C3A}</a:tableStyleId>
              </a:tblPr>
              <a:tblGrid>
                <a:gridCol w="2045807">
                  <a:extLst>
                    <a:ext uri="{9D8B030D-6E8A-4147-A177-3AD203B41FA5}">
                      <a16:colId xmlns:a16="http://schemas.microsoft.com/office/drawing/2014/main" val="3716769059"/>
                    </a:ext>
                  </a:extLst>
                </a:gridCol>
                <a:gridCol w="2045807">
                  <a:extLst>
                    <a:ext uri="{9D8B030D-6E8A-4147-A177-3AD203B41FA5}">
                      <a16:colId xmlns:a16="http://schemas.microsoft.com/office/drawing/2014/main" val="2915136306"/>
                    </a:ext>
                  </a:extLst>
                </a:gridCol>
              </a:tblGrid>
              <a:tr h="820262">
                <a:tc>
                  <a:txBody>
                    <a:bodyPr/>
                    <a:lstStyle/>
                    <a:p>
                      <a:pPr algn="ctr"/>
                      <a:r>
                        <a:rPr lang="en-US" altLang="zh-CN" dirty="0">
                          <a:solidFill>
                            <a:schemeClr val="tx1"/>
                          </a:solidFill>
                        </a:rPr>
                        <a:t>Write(x, 1)</a:t>
                      </a:r>
                      <a:endParaRPr lang="zh-CN" altLang="en-US" dirty="0">
                        <a:solidFill>
                          <a:schemeClr val="tx1"/>
                        </a:solidFill>
                      </a:endParaRPr>
                    </a:p>
                  </a:txBody>
                  <a:tcPr anchor="ctr">
                    <a:solidFill>
                      <a:schemeClr val="accent1">
                        <a:lumMod val="40000"/>
                        <a:lumOff val="60000"/>
                      </a:schemeClr>
                    </a:solidFill>
                  </a:tcPr>
                </a:tc>
                <a:tc>
                  <a:txBody>
                    <a:bodyPr/>
                    <a:lstStyle/>
                    <a:p>
                      <a:pPr algn="ctr"/>
                      <a:r>
                        <a:rPr lang="en-US" altLang="zh-CN" dirty="0">
                          <a:solidFill>
                            <a:schemeClr val="tx1"/>
                          </a:solidFill>
                        </a:rPr>
                        <a:t>Write(x, 2)</a:t>
                      </a:r>
                      <a:endParaRPr lang="zh-CN" altLang="en-US" dirty="0">
                        <a:solidFill>
                          <a:schemeClr val="tx1"/>
                        </a:solidFill>
                      </a:endParaRPr>
                    </a:p>
                  </a:txBody>
                  <a:tcPr anchor="ctr">
                    <a:solidFill>
                      <a:schemeClr val="accent1">
                        <a:lumMod val="40000"/>
                        <a:lumOff val="60000"/>
                      </a:schemeClr>
                    </a:solidFill>
                  </a:tcPr>
                </a:tc>
                <a:extLst>
                  <a:ext uri="{0D108BD9-81ED-4DB2-BD59-A6C34878D82A}">
                    <a16:rowId xmlns:a16="http://schemas.microsoft.com/office/drawing/2014/main" val="103246783"/>
                  </a:ext>
                </a:extLst>
              </a:tr>
            </a:tbl>
          </a:graphicData>
        </a:graphic>
      </p:graphicFrame>
      <p:graphicFrame>
        <p:nvGraphicFramePr>
          <p:cNvPr id="11" name="表格 7">
            <a:extLst>
              <a:ext uri="{FF2B5EF4-FFF2-40B4-BE49-F238E27FC236}">
                <a16:creationId xmlns:a16="http://schemas.microsoft.com/office/drawing/2014/main" id="{6975CE68-B54E-4164-BD16-BD39B6FED193}"/>
              </a:ext>
            </a:extLst>
          </p:cNvPr>
          <p:cNvGraphicFramePr>
            <a:graphicFrameLocks noGrp="1"/>
          </p:cNvGraphicFramePr>
          <p:nvPr>
            <p:extLst>
              <p:ext uri="{D42A27DB-BD31-4B8C-83A1-F6EECF244321}">
                <p14:modId xmlns:p14="http://schemas.microsoft.com/office/powerpoint/2010/main" val="2980997321"/>
              </p:ext>
            </p:extLst>
          </p:nvPr>
        </p:nvGraphicFramePr>
        <p:xfrm>
          <a:off x="838196" y="4847049"/>
          <a:ext cx="4091614" cy="820262"/>
        </p:xfrm>
        <a:graphic>
          <a:graphicData uri="http://schemas.openxmlformats.org/drawingml/2006/table">
            <a:tbl>
              <a:tblPr firstRow="1" bandRow="1">
                <a:tableStyleId>{5C22544A-7EE6-4342-B048-85BDC9FD1C3A}</a:tableStyleId>
              </a:tblPr>
              <a:tblGrid>
                <a:gridCol w="2045807">
                  <a:extLst>
                    <a:ext uri="{9D8B030D-6E8A-4147-A177-3AD203B41FA5}">
                      <a16:colId xmlns:a16="http://schemas.microsoft.com/office/drawing/2014/main" val="3716769059"/>
                    </a:ext>
                  </a:extLst>
                </a:gridCol>
                <a:gridCol w="2045807">
                  <a:extLst>
                    <a:ext uri="{9D8B030D-6E8A-4147-A177-3AD203B41FA5}">
                      <a16:colId xmlns:a16="http://schemas.microsoft.com/office/drawing/2014/main" val="2915136306"/>
                    </a:ext>
                  </a:extLst>
                </a:gridCol>
              </a:tblGrid>
              <a:tr h="820262">
                <a:tc>
                  <a:txBody>
                    <a:bodyPr/>
                    <a:lstStyle/>
                    <a:p>
                      <a:pPr algn="ctr"/>
                      <a:r>
                        <a:rPr lang="en-US" altLang="zh-CN" dirty="0">
                          <a:solidFill>
                            <a:schemeClr val="tx1"/>
                          </a:solidFill>
                        </a:rPr>
                        <a:t>Write(y, 1)</a:t>
                      </a:r>
                      <a:endParaRPr lang="zh-CN" altLang="en-US" dirty="0">
                        <a:solidFill>
                          <a:schemeClr val="tx1"/>
                        </a:solidFill>
                      </a:endParaRPr>
                    </a:p>
                  </a:txBody>
                  <a:tcPr anchor="ctr">
                    <a:solidFill>
                      <a:schemeClr val="accent1">
                        <a:lumMod val="40000"/>
                        <a:lumOff val="60000"/>
                      </a:schemeClr>
                    </a:solidFill>
                  </a:tcPr>
                </a:tc>
                <a:tc>
                  <a:txBody>
                    <a:bodyPr/>
                    <a:lstStyle/>
                    <a:p>
                      <a:pPr algn="ctr"/>
                      <a:r>
                        <a:rPr lang="en-US" altLang="zh-CN" dirty="0">
                          <a:solidFill>
                            <a:schemeClr val="tx1"/>
                          </a:solidFill>
                        </a:rPr>
                        <a:t>Write(y, 2)</a:t>
                      </a:r>
                      <a:endParaRPr lang="zh-CN" altLang="en-US" dirty="0">
                        <a:solidFill>
                          <a:schemeClr val="tx1"/>
                        </a:solidFill>
                      </a:endParaRPr>
                    </a:p>
                  </a:txBody>
                  <a:tcPr anchor="ctr">
                    <a:solidFill>
                      <a:schemeClr val="accent1">
                        <a:lumMod val="40000"/>
                        <a:lumOff val="60000"/>
                      </a:schemeClr>
                    </a:solidFill>
                  </a:tcPr>
                </a:tc>
                <a:extLst>
                  <a:ext uri="{0D108BD9-81ED-4DB2-BD59-A6C34878D82A}">
                    <a16:rowId xmlns:a16="http://schemas.microsoft.com/office/drawing/2014/main" val="103246783"/>
                  </a:ext>
                </a:extLst>
              </a:tr>
            </a:tbl>
          </a:graphicData>
        </a:graphic>
      </p:graphicFrame>
      <p:sp>
        <p:nvSpPr>
          <p:cNvPr id="8" name="日期占位符 7">
            <a:extLst>
              <a:ext uri="{FF2B5EF4-FFF2-40B4-BE49-F238E27FC236}">
                <a16:creationId xmlns:a16="http://schemas.microsoft.com/office/drawing/2014/main" id="{C0D903B1-D9CD-4A00-B473-0FC88C0DDDE4}"/>
              </a:ext>
            </a:extLst>
          </p:cNvPr>
          <p:cNvSpPr>
            <a:spLocks noGrp="1"/>
          </p:cNvSpPr>
          <p:nvPr>
            <p:ph type="dt" sz="half" idx="10"/>
          </p:nvPr>
        </p:nvSpPr>
        <p:spPr/>
        <p:txBody>
          <a:bodyPr/>
          <a:lstStyle/>
          <a:p>
            <a:fld id="{240AC1E2-EE92-4E56-A404-69B10B700723}" type="datetime1">
              <a:rPr lang="zh-CN" altLang="en-US" smtClean="0"/>
              <a:t>2021/5/19</a:t>
            </a:fld>
            <a:endParaRPr lang="zh-CN" altLang="en-US"/>
          </a:p>
        </p:txBody>
      </p:sp>
      <p:sp>
        <p:nvSpPr>
          <p:cNvPr id="9" name="页脚占位符 8">
            <a:extLst>
              <a:ext uri="{FF2B5EF4-FFF2-40B4-BE49-F238E27FC236}">
                <a16:creationId xmlns:a16="http://schemas.microsoft.com/office/drawing/2014/main" id="{7E49A411-F88B-4E80-BDD0-ADFA87835926}"/>
              </a:ext>
            </a:extLst>
          </p:cNvPr>
          <p:cNvSpPr>
            <a:spLocks noGrp="1"/>
          </p:cNvSpPr>
          <p:nvPr>
            <p:ph type="ftr" sz="quarter" idx="11"/>
          </p:nvPr>
        </p:nvSpPr>
        <p:spPr/>
        <p:txBody>
          <a:bodyPr/>
          <a:lstStyle/>
          <a:p>
            <a:r>
              <a:rPr lang="en-US" altLang="zh-CN"/>
              <a:t>USTC-Reading-Group</a:t>
            </a:r>
            <a:endParaRPr lang="zh-CN" altLang="en-US" dirty="0"/>
          </a:p>
        </p:txBody>
      </p:sp>
      <p:sp>
        <p:nvSpPr>
          <p:cNvPr id="10" name="灯片编号占位符 9">
            <a:extLst>
              <a:ext uri="{FF2B5EF4-FFF2-40B4-BE49-F238E27FC236}">
                <a16:creationId xmlns:a16="http://schemas.microsoft.com/office/drawing/2014/main" id="{F0B52EDF-D10E-465A-B576-CD452413F5F2}"/>
              </a:ext>
            </a:extLst>
          </p:cNvPr>
          <p:cNvSpPr>
            <a:spLocks noGrp="1"/>
          </p:cNvSpPr>
          <p:nvPr>
            <p:ph type="sldNum" sz="quarter" idx="12"/>
          </p:nvPr>
        </p:nvSpPr>
        <p:spPr/>
        <p:txBody>
          <a:bodyPr/>
          <a:lstStyle/>
          <a:p>
            <a:fld id="{9121FD29-422F-4C06-A400-AB8263BE8C66}" type="slidenum">
              <a:rPr lang="zh-CN" altLang="en-US" smtClean="0"/>
              <a:t>16</a:t>
            </a:fld>
            <a:endParaRPr lang="zh-CN" altLang="en-US"/>
          </a:p>
        </p:txBody>
      </p:sp>
    </p:spTree>
    <p:extLst>
      <p:ext uri="{BB962C8B-B14F-4D97-AF65-F5344CB8AC3E}">
        <p14:creationId xmlns:p14="http://schemas.microsoft.com/office/powerpoint/2010/main" val="42629399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053A0A3-0E3A-4D42-8A45-26C132AE51A0}"/>
              </a:ext>
            </a:extLst>
          </p:cNvPr>
          <p:cNvSpPr>
            <a:spLocks noGrp="1"/>
          </p:cNvSpPr>
          <p:nvPr>
            <p:ph type="title"/>
          </p:nvPr>
        </p:nvSpPr>
        <p:spPr/>
        <p:txBody>
          <a:bodyPr/>
          <a:lstStyle/>
          <a:p>
            <a:r>
              <a:rPr lang="en-US" altLang="zh-CN" dirty="0"/>
              <a:t>Taxonomy</a:t>
            </a:r>
            <a:endParaRPr lang="zh-CN" altLang="en-US" dirty="0"/>
          </a:p>
        </p:txBody>
      </p:sp>
      <p:graphicFrame>
        <p:nvGraphicFramePr>
          <p:cNvPr id="7" name="表格 7">
            <a:extLst>
              <a:ext uri="{FF2B5EF4-FFF2-40B4-BE49-F238E27FC236}">
                <a16:creationId xmlns:a16="http://schemas.microsoft.com/office/drawing/2014/main" id="{4C725DD5-4C46-4AAD-B5D5-C79009B470BC}"/>
              </a:ext>
            </a:extLst>
          </p:cNvPr>
          <p:cNvGraphicFramePr>
            <a:graphicFrameLocks noGrp="1"/>
          </p:cNvGraphicFramePr>
          <p:nvPr>
            <p:ph idx="1"/>
            <p:extLst>
              <p:ext uri="{D42A27DB-BD31-4B8C-83A1-F6EECF244321}">
                <p14:modId xmlns:p14="http://schemas.microsoft.com/office/powerpoint/2010/main" val="3700327653"/>
              </p:ext>
            </p:extLst>
          </p:nvPr>
        </p:nvGraphicFramePr>
        <p:xfrm>
          <a:off x="838200" y="1196975"/>
          <a:ext cx="10515597" cy="4840572"/>
        </p:xfrm>
        <a:graphic>
          <a:graphicData uri="http://schemas.openxmlformats.org/drawingml/2006/table">
            <a:tbl>
              <a:tblPr firstRow="1" bandRow="1">
                <a:tableStyleId>{5C22544A-7EE6-4342-B048-85BDC9FD1C3A}</a:tableStyleId>
              </a:tblPr>
              <a:tblGrid>
                <a:gridCol w="3505199">
                  <a:extLst>
                    <a:ext uri="{9D8B030D-6E8A-4147-A177-3AD203B41FA5}">
                      <a16:colId xmlns:a16="http://schemas.microsoft.com/office/drawing/2014/main" val="1625208011"/>
                    </a:ext>
                  </a:extLst>
                </a:gridCol>
                <a:gridCol w="3505199">
                  <a:extLst>
                    <a:ext uri="{9D8B030D-6E8A-4147-A177-3AD203B41FA5}">
                      <a16:colId xmlns:a16="http://schemas.microsoft.com/office/drawing/2014/main" val="2595161545"/>
                    </a:ext>
                  </a:extLst>
                </a:gridCol>
                <a:gridCol w="3505199">
                  <a:extLst>
                    <a:ext uri="{9D8B030D-6E8A-4147-A177-3AD203B41FA5}">
                      <a16:colId xmlns:a16="http://schemas.microsoft.com/office/drawing/2014/main" val="4097120757"/>
                    </a:ext>
                  </a:extLst>
                </a:gridCol>
              </a:tblGrid>
              <a:tr h="1210143">
                <a:tc>
                  <a:txBody>
                    <a:bodyPr/>
                    <a:lstStyle/>
                    <a:p>
                      <a:pPr algn="ctr"/>
                      <a:endParaRPr lang="zh-CN" altLang="en-US"/>
                    </a:p>
                  </a:txBody>
                  <a:tcPr anchor="ctr"/>
                </a:tc>
                <a:tc>
                  <a:txBody>
                    <a:bodyPr/>
                    <a:lstStyle/>
                    <a:p>
                      <a:pPr algn="ctr"/>
                      <a:r>
                        <a:rPr lang="en-US" altLang="zh-CN" sz="2400" dirty="0">
                          <a:solidFill>
                            <a:schemeClr val="tx1"/>
                          </a:solidFill>
                        </a:rPr>
                        <a:t>Leader</a:t>
                      </a:r>
                      <a:endParaRPr lang="zh-CN" altLang="en-US" sz="2400" dirty="0">
                        <a:solidFill>
                          <a:schemeClr val="tx1"/>
                        </a:solidFill>
                      </a:endParaRPr>
                    </a:p>
                  </a:txBody>
                  <a:tcPr anchor="ctr"/>
                </a:tc>
                <a:tc>
                  <a:txBody>
                    <a:bodyPr/>
                    <a:lstStyle/>
                    <a:p>
                      <a:pPr algn="ctr"/>
                      <a:r>
                        <a:rPr lang="en-US" altLang="zh-CN" sz="2400" dirty="0">
                          <a:solidFill>
                            <a:schemeClr val="tx1"/>
                          </a:solidFill>
                        </a:rPr>
                        <a:t>Total order</a:t>
                      </a:r>
                      <a:endParaRPr lang="zh-CN" altLang="en-US" sz="2400" dirty="0">
                        <a:solidFill>
                          <a:schemeClr val="tx1"/>
                        </a:solidFill>
                      </a:endParaRPr>
                    </a:p>
                  </a:txBody>
                  <a:tcPr anchor="ctr"/>
                </a:tc>
                <a:extLst>
                  <a:ext uri="{0D108BD9-81ED-4DB2-BD59-A6C34878D82A}">
                    <a16:rowId xmlns:a16="http://schemas.microsoft.com/office/drawing/2014/main" val="2965673195"/>
                  </a:ext>
                </a:extLst>
              </a:tr>
              <a:tr h="1210143">
                <a:tc>
                  <a:txBody>
                    <a:bodyPr/>
                    <a:lstStyle/>
                    <a:p>
                      <a:pPr algn="ctr"/>
                      <a:r>
                        <a:rPr lang="en-US" altLang="zh-CN" sz="2400" b="1" dirty="0"/>
                        <a:t>Thread-scaling</a:t>
                      </a:r>
                      <a:endParaRPr lang="zh-CN" altLang="en-US" sz="2400" b="1" dirty="0"/>
                    </a:p>
                  </a:txBody>
                  <a:tcPr anchor="ctr"/>
                </a:tc>
                <a:tc>
                  <a:txBody>
                    <a:bodyPr/>
                    <a:lstStyle/>
                    <a:p>
                      <a:pPr algn="ctr"/>
                      <a:r>
                        <a:rPr lang="en-US" altLang="zh-CN" dirty="0"/>
                        <a:t>——</a:t>
                      </a:r>
                      <a:endParaRPr lang="zh-CN" altLang="en-US" dirty="0"/>
                    </a:p>
                  </a:txBody>
                  <a:tcPr anchor="ctr"/>
                </a:tc>
                <a:tc>
                  <a:txBody>
                    <a:bodyPr/>
                    <a:lstStyle/>
                    <a:p>
                      <a:pPr algn="ctr"/>
                      <a:endParaRPr lang="zh-CN" altLang="en-US" dirty="0"/>
                    </a:p>
                  </a:txBody>
                  <a:tcPr anchor="ctr"/>
                </a:tc>
                <a:extLst>
                  <a:ext uri="{0D108BD9-81ED-4DB2-BD59-A6C34878D82A}">
                    <a16:rowId xmlns:a16="http://schemas.microsoft.com/office/drawing/2014/main" val="869547905"/>
                  </a:ext>
                </a:extLst>
              </a:tr>
              <a:tr h="1210143">
                <a:tc>
                  <a:txBody>
                    <a:bodyPr/>
                    <a:lstStyle/>
                    <a:p>
                      <a:pPr algn="ctr"/>
                      <a:r>
                        <a:rPr lang="en-US" altLang="zh-CN" sz="2400" b="1" dirty="0"/>
                        <a:t>Load balance</a:t>
                      </a:r>
                      <a:endParaRPr lang="zh-CN" altLang="en-US" sz="2400" b="1" dirty="0"/>
                    </a:p>
                  </a:txBody>
                  <a:tcPr anchor="ctr"/>
                </a:tc>
                <a:tc>
                  <a:txBody>
                    <a:bodyPr/>
                    <a:lstStyle/>
                    <a:p>
                      <a:pPr algn="ctr"/>
                      <a:endParaRPr lang="zh-CN" altLang="en-US" dirty="0"/>
                    </a:p>
                  </a:txBody>
                  <a:tcPr anchor="ctr"/>
                </a:tc>
                <a:tc>
                  <a:txBody>
                    <a:bodyPr/>
                    <a:lstStyle/>
                    <a:p>
                      <a:pPr algn="ctr"/>
                      <a:r>
                        <a:rPr lang="en-US" altLang="zh-CN" dirty="0"/>
                        <a:t>——</a:t>
                      </a:r>
                      <a:endParaRPr lang="zh-CN" altLang="en-US" dirty="0"/>
                    </a:p>
                  </a:txBody>
                  <a:tcPr anchor="ctr"/>
                </a:tc>
                <a:extLst>
                  <a:ext uri="{0D108BD9-81ED-4DB2-BD59-A6C34878D82A}">
                    <a16:rowId xmlns:a16="http://schemas.microsoft.com/office/drawing/2014/main" val="3856989302"/>
                  </a:ext>
                </a:extLst>
              </a:tr>
              <a:tr h="1210143">
                <a:tc>
                  <a:txBody>
                    <a:bodyPr/>
                    <a:lstStyle/>
                    <a:p>
                      <a:pPr algn="ctr"/>
                      <a:r>
                        <a:rPr lang="en-US" altLang="zh-CN" sz="2400" b="1" dirty="0"/>
                        <a:t>Work-per-ratio</a:t>
                      </a:r>
                      <a:endParaRPr lang="zh-CN" altLang="en-US" sz="2400" b="1" dirty="0"/>
                    </a:p>
                  </a:txBody>
                  <a:tcPr anchor="ctr"/>
                </a:tc>
                <a:tc>
                  <a:txBody>
                    <a:bodyPr/>
                    <a:lstStyle/>
                    <a:p>
                      <a:pPr algn="ctr"/>
                      <a:endParaRPr lang="zh-CN" altLang="en-US" dirty="0"/>
                    </a:p>
                  </a:txBody>
                  <a:tcPr anchor="ctr"/>
                </a:tc>
                <a:tc>
                  <a:txBody>
                    <a:bodyPr/>
                    <a:lstStyle/>
                    <a:p>
                      <a:pPr algn="ctr"/>
                      <a:endParaRPr lang="zh-CN" altLang="en-US" dirty="0"/>
                    </a:p>
                  </a:txBody>
                  <a:tcPr anchor="ctr"/>
                </a:tc>
                <a:extLst>
                  <a:ext uri="{0D108BD9-81ED-4DB2-BD59-A6C34878D82A}">
                    <a16:rowId xmlns:a16="http://schemas.microsoft.com/office/drawing/2014/main" val="115394925"/>
                  </a:ext>
                </a:extLst>
              </a:tr>
            </a:tbl>
          </a:graphicData>
        </a:graphic>
      </p:graphicFrame>
      <p:sp>
        <p:nvSpPr>
          <p:cNvPr id="4" name="日期占位符 3">
            <a:extLst>
              <a:ext uri="{FF2B5EF4-FFF2-40B4-BE49-F238E27FC236}">
                <a16:creationId xmlns:a16="http://schemas.microsoft.com/office/drawing/2014/main" id="{ADC5553B-B634-444D-A6B7-F7395EDB8310}"/>
              </a:ext>
            </a:extLst>
          </p:cNvPr>
          <p:cNvSpPr>
            <a:spLocks noGrp="1"/>
          </p:cNvSpPr>
          <p:nvPr>
            <p:ph type="dt" sz="half" idx="10"/>
          </p:nvPr>
        </p:nvSpPr>
        <p:spPr/>
        <p:txBody>
          <a:bodyPr/>
          <a:lstStyle/>
          <a:p>
            <a:fld id="{0F1660B3-390A-403C-B0A6-4585F49F6D82}" type="datetime1">
              <a:rPr lang="zh-CN" altLang="en-US" smtClean="0"/>
              <a:t>2021/5/19</a:t>
            </a:fld>
            <a:endParaRPr lang="zh-CN" altLang="en-US"/>
          </a:p>
        </p:txBody>
      </p:sp>
      <p:sp>
        <p:nvSpPr>
          <p:cNvPr id="5" name="页脚占位符 4">
            <a:extLst>
              <a:ext uri="{FF2B5EF4-FFF2-40B4-BE49-F238E27FC236}">
                <a16:creationId xmlns:a16="http://schemas.microsoft.com/office/drawing/2014/main" id="{13FDF2BB-62C3-414B-BC49-EDC0A3353A39}"/>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2A0AB7E0-6E37-4FF9-AA0F-7201DA4BEAAD}"/>
              </a:ext>
            </a:extLst>
          </p:cNvPr>
          <p:cNvSpPr>
            <a:spLocks noGrp="1"/>
          </p:cNvSpPr>
          <p:nvPr>
            <p:ph type="sldNum" sz="quarter" idx="12"/>
          </p:nvPr>
        </p:nvSpPr>
        <p:spPr/>
        <p:txBody>
          <a:bodyPr/>
          <a:lstStyle/>
          <a:p>
            <a:fld id="{9121FD29-422F-4C06-A400-AB8263BE8C66}" type="slidenum">
              <a:rPr lang="zh-CN" altLang="en-US" smtClean="0"/>
              <a:t>17</a:t>
            </a:fld>
            <a:endParaRPr lang="zh-CN" altLang="en-US"/>
          </a:p>
        </p:txBody>
      </p:sp>
      <p:sp>
        <p:nvSpPr>
          <p:cNvPr id="14" name="箭头: 上 13">
            <a:extLst>
              <a:ext uri="{FF2B5EF4-FFF2-40B4-BE49-F238E27FC236}">
                <a16:creationId xmlns:a16="http://schemas.microsoft.com/office/drawing/2014/main" id="{16363642-5D76-44B3-B218-DF3E11967679}"/>
              </a:ext>
            </a:extLst>
          </p:cNvPr>
          <p:cNvSpPr/>
          <p:nvPr/>
        </p:nvSpPr>
        <p:spPr>
          <a:xfrm rot="10800000">
            <a:off x="9330847" y="2684058"/>
            <a:ext cx="651353" cy="688515"/>
          </a:xfrm>
          <a:prstGeom prst="upArrow">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
        <p:nvSpPr>
          <p:cNvPr id="15" name="箭头: 上 14">
            <a:extLst>
              <a:ext uri="{FF2B5EF4-FFF2-40B4-BE49-F238E27FC236}">
                <a16:creationId xmlns:a16="http://schemas.microsoft.com/office/drawing/2014/main" id="{1B917292-386A-4972-B80E-5ED9E481C3C4}"/>
              </a:ext>
            </a:extLst>
          </p:cNvPr>
          <p:cNvSpPr/>
          <p:nvPr/>
        </p:nvSpPr>
        <p:spPr>
          <a:xfrm rot="10800000">
            <a:off x="5770321" y="3905097"/>
            <a:ext cx="651353" cy="688515"/>
          </a:xfrm>
          <a:prstGeom prst="upArrow">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
        <p:nvSpPr>
          <p:cNvPr id="16" name="箭头: 上 15">
            <a:extLst>
              <a:ext uri="{FF2B5EF4-FFF2-40B4-BE49-F238E27FC236}">
                <a16:creationId xmlns:a16="http://schemas.microsoft.com/office/drawing/2014/main" id="{5523AC01-A79B-4E9C-AA10-B6B22E38FA75}"/>
              </a:ext>
            </a:extLst>
          </p:cNvPr>
          <p:cNvSpPr/>
          <p:nvPr/>
        </p:nvSpPr>
        <p:spPr>
          <a:xfrm rot="10800000">
            <a:off x="5770320" y="5094139"/>
            <a:ext cx="651353" cy="688515"/>
          </a:xfrm>
          <a:prstGeom prst="upArrow">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
        <p:nvSpPr>
          <p:cNvPr id="17" name="箭头: 上 16">
            <a:extLst>
              <a:ext uri="{FF2B5EF4-FFF2-40B4-BE49-F238E27FC236}">
                <a16:creationId xmlns:a16="http://schemas.microsoft.com/office/drawing/2014/main" id="{A5902E8D-EFCE-464F-BC57-CF4050C75FF5}"/>
              </a:ext>
            </a:extLst>
          </p:cNvPr>
          <p:cNvSpPr/>
          <p:nvPr/>
        </p:nvSpPr>
        <p:spPr>
          <a:xfrm rot="10800000">
            <a:off x="9330846" y="5164176"/>
            <a:ext cx="651353" cy="688515"/>
          </a:xfrm>
          <a:prstGeom prst="upArrow">
            <a:avLst/>
          </a:prstGeom>
          <a:solidFill>
            <a:srgbClr val="00B050"/>
          </a:solidFill>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zh-CN" altLang="en-US"/>
          </a:p>
        </p:txBody>
      </p:sp>
    </p:spTree>
    <p:extLst>
      <p:ext uri="{BB962C8B-B14F-4D97-AF65-F5344CB8AC3E}">
        <p14:creationId xmlns:p14="http://schemas.microsoft.com/office/powerpoint/2010/main" val="36368683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65F534-484E-4BE5-9E2D-6B9921D4D009}"/>
              </a:ext>
            </a:extLst>
          </p:cNvPr>
          <p:cNvSpPr>
            <a:spLocks noGrp="1"/>
          </p:cNvSpPr>
          <p:nvPr>
            <p:ph type="title"/>
          </p:nvPr>
        </p:nvSpPr>
        <p:spPr/>
        <p:txBody>
          <a:bodyPr/>
          <a:lstStyle/>
          <a:p>
            <a:r>
              <a:rPr lang="en-US" altLang="zh-CN" dirty="0"/>
              <a:t>Taxonomy</a:t>
            </a:r>
            <a:endParaRPr lang="zh-CN" altLang="en-US" dirty="0"/>
          </a:p>
        </p:txBody>
      </p:sp>
      <p:graphicFrame>
        <p:nvGraphicFramePr>
          <p:cNvPr id="4" name="表格 4">
            <a:extLst>
              <a:ext uri="{FF2B5EF4-FFF2-40B4-BE49-F238E27FC236}">
                <a16:creationId xmlns:a16="http://schemas.microsoft.com/office/drawing/2014/main" id="{B42102E8-6BA8-496F-A61D-5B767087E824}"/>
              </a:ext>
            </a:extLst>
          </p:cNvPr>
          <p:cNvGraphicFramePr>
            <a:graphicFrameLocks noGrp="1"/>
          </p:cNvGraphicFramePr>
          <p:nvPr>
            <p:ph idx="1"/>
            <p:extLst>
              <p:ext uri="{D42A27DB-BD31-4B8C-83A1-F6EECF244321}">
                <p14:modId xmlns:p14="http://schemas.microsoft.com/office/powerpoint/2010/main" val="2301621872"/>
              </p:ext>
            </p:extLst>
          </p:nvPr>
        </p:nvGraphicFramePr>
        <p:xfrm>
          <a:off x="838200" y="1214438"/>
          <a:ext cx="10515597" cy="5057154"/>
        </p:xfrm>
        <a:graphic>
          <a:graphicData uri="http://schemas.openxmlformats.org/drawingml/2006/table">
            <a:tbl>
              <a:tblPr firstRow="1" bandRow="1">
                <a:tableStyleId>{5C22544A-7EE6-4342-B048-85BDC9FD1C3A}</a:tableStyleId>
              </a:tblPr>
              <a:tblGrid>
                <a:gridCol w="1477617">
                  <a:extLst>
                    <a:ext uri="{9D8B030D-6E8A-4147-A177-3AD203B41FA5}">
                      <a16:colId xmlns:a16="http://schemas.microsoft.com/office/drawing/2014/main" val="2946800674"/>
                    </a:ext>
                  </a:extLst>
                </a:gridCol>
                <a:gridCol w="4731026">
                  <a:extLst>
                    <a:ext uri="{9D8B030D-6E8A-4147-A177-3AD203B41FA5}">
                      <a16:colId xmlns:a16="http://schemas.microsoft.com/office/drawing/2014/main" val="1274082853"/>
                    </a:ext>
                  </a:extLst>
                </a:gridCol>
                <a:gridCol w="4306954">
                  <a:extLst>
                    <a:ext uri="{9D8B030D-6E8A-4147-A177-3AD203B41FA5}">
                      <a16:colId xmlns:a16="http://schemas.microsoft.com/office/drawing/2014/main" val="3497872327"/>
                    </a:ext>
                  </a:extLst>
                </a:gridCol>
              </a:tblGrid>
              <a:tr h="614982">
                <a:tc>
                  <a:txBody>
                    <a:bodyPr/>
                    <a:lstStyle/>
                    <a:p>
                      <a:endParaRPr lang="zh-CN" altLang="en-US" sz="2800" baseline="0" dirty="0"/>
                    </a:p>
                  </a:txBody>
                  <a:tcPr/>
                </a:tc>
                <a:tc>
                  <a:txBody>
                    <a:bodyPr/>
                    <a:lstStyle/>
                    <a:p>
                      <a:pPr algn="ctr"/>
                      <a:r>
                        <a:rPr lang="en-US" altLang="zh-CN" sz="2800" baseline="0" dirty="0">
                          <a:solidFill>
                            <a:schemeClr val="tx1"/>
                          </a:solidFill>
                        </a:rPr>
                        <a:t>Total Order</a:t>
                      </a:r>
                      <a:endParaRPr lang="zh-CN" altLang="en-US" sz="2800" baseline="0" dirty="0">
                        <a:solidFill>
                          <a:schemeClr val="tx1"/>
                        </a:solidFill>
                      </a:endParaRPr>
                    </a:p>
                  </a:txBody>
                  <a:tcPr anchor="ctr"/>
                </a:tc>
                <a:tc>
                  <a:txBody>
                    <a:bodyPr/>
                    <a:lstStyle/>
                    <a:p>
                      <a:pPr algn="ctr"/>
                      <a:r>
                        <a:rPr lang="en-US" altLang="zh-CN" sz="2800" baseline="0" dirty="0">
                          <a:solidFill>
                            <a:schemeClr val="tx1"/>
                          </a:solidFill>
                        </a:rPr>
                        <a:t>Per-Key Order</a:t>
                      </a:r>
                      <a:endParaRPr lang="zh-CN" altLang="en-US" sz="2800" baseline="0" dirty="0">
                        <a:solidFill>
                          <a:schemeClr val="tx1"/>
                        </a:solidFill>
                      </a:endParaRPr>
                    </a:p>
                  </a:txBody>
                  <a:tcPr anchor="ctr"/>
                </a:tc>
                <a:extLst>
                  <a:ext uri="{0D108BD9-81ED-4DB2-BD59-A6C34878D82A}">
                    <a16:rowId xmlns:a16="http://schemas.microsoft.com/office/drawing/2014/main" val="726327980"/>
                  </a:ext>
                </a:extLst>
              </a:tr>
              <a:tr h="2221086">
                <a:tc>
                  <a:txBody>
                    <a:bodyPr/>
                    <a:lstStyle/>
                    <a:p>
                      <a:pPr algn="ctr"/>
                      <a:r>
                        <a:rPr lang="en-US" altLang="zh-CN" sz="2800" baseline="0" dirty="0"/>
                        <a:t>Leader-based</a:t>
                      </a:r>
                    </a:p>
                  </a:txBody>
                  <a:tcPr anchor="ctr"/>
                </a:tc>
                <a:tc>
                  <a:txBody>
                    <a:bodyPr/>
                    <a:lstStyle/>
                    <a:p>
                      <a:endParaRPr lang="zh-CN" altLang="en-US" sz="2800" baseline="0" dirty="0"/>
                    </a:p>
                  </a:txBody>
                  <a:tcPr/>
                </a:tc>
                <a:tc>
                  <a:txBody>
                    <a:bodyPr/>
                    <a:lstStyle/>
                    <a:p>
                      <a:endParaRPr lang="zh-CN" altLang="en-US" sz="2800" baseline="0" dirty="0"/>
                    </a:p>
                  </a:txBody>
                  <a:tcPr/>
                </a:tc>
                <a:extLst>
                  <a:ext uri="{0D108BD9-81ED-4DB2-BD59-A6C34878D82A}">
                    <a16:rowId xmlns:a16="http://schemas.microsoft.com/office/drawing/2014/main" val="95122080"/>
                  </a:ext>
                </a:extLst>
              </a:tr>
              <a:tr h="2221086">
                <a:tc>
                  <a:txBody>
                    <a:bodyPr/>
                    <a:lstStyle/>
                    <a:p>
                      <a:r>
                        <a:rPr lang="en-US" altLang="zh-CN" sz="2800" baseline="0" dirty="0" err="1"/>
                        <a:t>Decen-tralized</a:t>
                      </a:r>
                      <a:endParaRPr lang="en-US" altLang="zh-CN" sz="2800" baseline="0" dirty="0"/>
                    </a:p>
                  </a:txBody>
                  <a:tcPr anchor="ctr"/>
                </a:tc>
                <a:tc>
                  <a:txBody>
                    <a:bodyPr/>
                    <a:lstStyle/>
                    <a:p>
                      <a:endParaRPr lang="zh-CN" altLang="en-US" sz="2800" baseline="0" dirty="0"/>
                    </a:p>
                  </a:txBody>
                  <a:tcPr/>
                </a:tc>
                <a:tc>
                  <a:txBody>
                    <a:bodyPr/>
                    <a:lstStyle/>
                    <a:p>
                      <a:endParaRPr lang="zh-CN" altLang="en-US" sz="2800" baseline="0" dirty="0"/>
                    </a:p>
                  </a:txBody>
                  <a:tcPr/>
                </a:tc>
                <a:extLst>
                  <a:ext uri="{0D108BD9-81ED-4DB2-BD59-A6C34878D82A}">
                    <a16:rowId xmlns:a16="http://schemas.microsoft.com/office/drawing/2014/main" val="2889920158"/>
                  </a:ext>
                </a:extLst>
              </a:tr>
            </a:tbl>
          </a:graphicData>
        </a:graphic>
      </p:graphicFrame>
      <p:sp>
        <p:nvSpPr>
          <p:cNvPr id="15" name="文本框 14">
            <a:extLst>
              <a:ext uri="{FF2B5EF4-FFF2-40B4-BE49-F238E27FC236}">
                <a16:creationId xmlns:a16="http://schemas.microsoft.com/office/drawing/2014/main" id="{283E4532-A5B2-4E49-A379-949DD7B483C6}"/>
              </a:ext>
            </a:extLst>
          </p:cNvPr>
          <p:cNvSpPr txBox="1"/>
          <p:nvPr/>
        </p:nvSpPr>
        <p:spPr>
          <a:xfrm>
            <a:off x="3379304" y="1967948"/>
            <a:ext cx="2716696" cy="461665"/>
          </a:xfrm>
          <a:prstGeom prst="rect">
            <a:avLst/>
          </a:prstGeom>
          <a:noFill/>
        </p:spPr>
        <p:txBody>
          <a:bodyPr wrap="square" rtlCol="0">
            <a:spAutoFit/>
          </a:bodyPr>
          <a:lstStyle/>
          <a:p>
            <a:pPr algn="ctr"/>
            <a:r>
              <a:rPr lang="en-US" altLang="zh-CN" sz="2400" b="1" dirty="0"/>
              <a:t>Multi-</a:t>
            </a:r>
            <a:r>
              <a:rPr lang="en-US" altLang="zh-CN" sz="2400" b="1" dirty="0" err="1"/>
              <a:t>Paxos</a:t>
            </a:r>
            <a:r>
              <a:rPr lang="en-US" altLang="zh-CN" sz="2400" b="1" dirty="0"/>
              <a:t>(MP)</a:t>
            </a:r>
            <a:endParaRPr lang="zh-CN" altLang="en-US" sz="2400" b="1" dirty="0"/>
          </a:p>
        </p:txBody>
      </p:sp>
      <p:sp>
        <p:nvSpPr>
          <p:cNvPr id="17" name="文本框 16">
            <a:extLst>
              <a:ext uri="{FF2B5EF4-FFF2-40B4-BE49-F238E27FC236}">
                <a16:creationId xmlns:a16="http://schemas.microsoft.com/office/drawing/2014/main" id="{088151E3-7643-4412-A667-17F45AA2808A}"/>
              </a:ext>
            </a:extLst>
          </p:cNvPr>
          <p:cNvSpPr txBox="1"/>
          <p:nvPr/>
        </p:nvSpPr>
        <p:spPr>
          <a:xfrm>
            <a:off x="3379304" y="3257090"/>
            <a:ext cx="2716696" cy="461665"/>
          </a:xfrm>
          <a:prstGeom prst="rect">
            <a:avLst/>
          </a:prstGeom>
          <a:noFill/>
        </p:spPr>
        <p:txBody>
          <a:bodyPr wrap="square" rtlCol="0">
            <a:spAutoFit/>
          </a:bodyPr>
          <a:lstStyle/>
          <a:p>
            <a:pPr algn="ctr"/>
            <a:r>
              <a:rPr lang="en-US" altLang="zh-CN" sz="2400" b="1" dirty="0"/>
              <a:t>ZAB</a:t>
            </a:r>
            <a:endParaRPr lang="zh-CN" altLang="en-US" sz="2400" b="1" dirty="0"/>
          </a:p>
        </p:txBody>
      </p:sp>
      <p:cxnSp>
        <p:nvCxnSpPr>
          <p:cNvPr id="19" name="直接箭头连接符 18">
            <a:extLst>
              <a:ext uri="{FF2B5EF4-FFF2-40B4-BE49-F238E27FC236}">
                <a16:creationId xmlns:a16="http://schemas.microsoft.com/office/drawing/2014/main" id="{72B7707C-854C-44DC-AB1E-8B578A059892}"/>
              </a:ext>
            </a:extLst>
          </p:cNvPr>
          <p:cNvCxnSpPr/>
          <p:nvPr/>
        </p:nvCxnSpPr>
        <p:spPr>
          <a:xfrm>
            <a:off x="4737652" y="2566739"/>
            <a:ext cx="0" cy="6163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400A25BC-19B2-4F46-A327-0787D48EBB4E}"/>
              </a:ext>
            </a:extLst>
          </p:cNvPr>
          <p:cNvSpPr txBox="1"/>
          <p:nvPr/>
        </p:nvSpPr>
        <p:spPr>
          <a:xfrm>
            <a:off x="8468138" y="1967947"/>
            <a:ext cx="1567070" cy="461665"/>
          </a:xfrm>
          <a:prstGeom prst="rect">
            <a:avLst/>
          </a:prstGeom>
          <a:noFill/>
        </p:spPr>
        <p:txBody>
          <a:bodyPr wrap="square" rtlCol="0">
            <a:spAutoFit/>
          </a:bodyPr>
          <a:lstStyle/>
          <a:p>
            <a:pPr algn="ctr"/>
            <a:r>
              <a:rPr lang="en-US" altLang="zh-CN" sz="2400" b="1" dirty="0"/>
              <a:t>CHT</a:t>
            </a:r>
            <a:endParaRPr lang="zh-CN" altLang="en-US" sz="2400" b="1" dirty="0"/>
          </a:p>
        </p:txBody>
      </p:sp>
      <p:sp>
        <p:nvSpPr>
          <p:cNvPr id="21" name="文本框 20">
            <a:extLst>
              <a:ext uri="{FF2B5EF4-FFF2-40B4-BE49-F238E27FC236}">
                <a16:creationId xmlns:a16="http://schemas.microsoft.com/office/drawing/2014/main" id="{85A0ED5C-B3B1-4B71-8E0F-C33C9A030C7D}"/>
              </a:ext>
            </a:extLst>
          </p:cNvPr>
          <p:cNvSpPr txBox="1"/>
          <p:nvPr/>
        </p:nvSpPr>
        <p:spPr>
          <a:xfrm>
            <a:off x="7157828" y="3257090"/>
            <a:ext cx="1567070" cy="461665"/>
          </a:xfrm>
          <a:prstGeom prst="rect">
            <a:avLst/>
          </a:prstGeom>
          <a:noFill/>
        </p:spPr>
        <p:txBody>
          <a:bodyPr wrap="square" rtlCol="0">
            <a:spAutoFit/>
          </a:bodyPr>
          <a:lstStyle/>
          <a:p>
            <a:pPr algn="ctr"/>
            <a:r>
              <a:rPr lang="en-US" altLang="zh-CN" sz="2400" b="1" dirty="0"/>
              <a:t>CRAQ</a:t>
            </a:r>
            <a:endParaRPr lang="zh-CN" altLang="en-US" sz="2400" b="1" dirty="0"/>
          </a:p>
        </p:txBody>
      </p:sp>
      <p:sp>
        <p:nvSpPr>
          <p:cNvPr id="22" name="文本框 21">
            <a:extLst>
              <a:ext uri="{FF2B5EF4-FFF2-40B4-BE49-F238E27FC236}">
                <a16:creationId xmlns:a16="http://schemas.microsoft.com/office/drawing/2014/main" id="{245FFD88-822D-434F-A9F8-530BA59AA3E0}"/>
              </a:ext>
            </a:extLst>
          </p:cNvPr>
          <p:cNvSpPr txBox="1"/>
          <p:nvPr/>
        </p:nvSpPr>
        <p:spPr>
          <a:xfrm>
            <a:off x="8906703" y="3257089"/>
            <a:ext cx="2265288" cy="461665"/>
          </a:xfrm>
          <a:prstGeom prst="rect">
            <a:avLst/>
          </a:prstGeom>
          <a:noFill/>
        </p:spPr>
        <p:txBody>
          <a:bodyPr wrap="square" rtlCol="0">
            <a:spAutoFit/>
          </a:bodyPr>
          <a:lstStyle/>
          <a:p>
            <a:pPr algn="ctr"/>
            <a:r>
              <a:rPr lang="en-US" altLang="zh-CN" sz="2400" b="1" dirty="0"/>
              <a:t>Multi-</a:t>
            </a:r>
            <a:r>
              <a:rPr lang="en-US" altLang="zh-CN" sz="2400" b="1" dirty="0" err="1"/>
              <a:t>ldr</a:t>
            </a:r>
            <a:r>
              <a:rPr lang="en-US" altLang="zh-CN" sz="2400" b="1" dirty="0"/>
              <a:t> CHT</a:t>
            </a:r>
            <a:endParaRPr lang="zh-CN" altLang="en-US" sz="2400" b="1" dirty="0"/>
          </a:p>
        </p:txBody>
      </p:sp>
      <p:cxnSp>
        <p:nvCxnSpPr>
          <p:cNvPr id="24" name="直接箭头连接符 23">
            <a:extLst>
              <a:ext uri="{FF2B5EF4-FFF2-40B4-BE49-F238E27FC236}">
                <a16:creationId xmlns:a16="http://schemas.microsoft.com/office/drawing/2014/main" id="{4561C52F-2971-41FA-8ADC-83CF86A97300}"/>
              </a:ext>
            </a:extLst>
          </p:cNvPr>
          <p:cNvCxnSpPr>
            <a:cxnSpLocks/>
          </p:cNvCxnSpPr>
          <p:nvPr/>
        </p:nvCxnSpPr>
        <p:spPr>
          <a:xfrm flipH="1">
            <a:off x="8123585" y="2429612"/>
            <a:ext cx="783119" cy="8274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4F01813D-E996-4703-AF68-7C6D0F9CBE81}"/>
              </a:ext>
            </a:extLst>
          </p:cNvPr>
          <p:cNvCxnSpPr/>
          <p:nvPr/>
        </p:nvCxnSpPr>
        <p:spPr>
          <a:xfrm>
            <a:off x="9442174" y="2429612"/>
            <a:ext cx="705678" cy="82747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8" name="文本框 27">
            <a:extLst>
              <a:ext uri="{FF2B5EF4-FFF2-40B4-BE49-F238E27FC236}">
                <a16:creationId xmlns:a16="http://schemas.microsoft.com/office/drawing/2014/main" id="{98144BA3-049C-44E3-B54A-0AEC0CDB9A34}"/>
              </a:ext>
            </a:extLst>
          </p:cNvPr>
          <p:cNvSpPr txBox="1"/>
          <p:nvPr/>
        </p:nvSpPr>
        <p:spPr>
          <a:xfrm>
            <a:off x="3379304" y="4782716"/>
            <a:ext cx="2716696" cy="461665"/>
          </a:xfrm>
          <a:prstGeom prst="rect">
            <a:avLst/>
          </a:prstGeom>
          <a:noFill/>
        </p:spPr>
        <p:txBody>
          <a:bodyPr wrap="square" rtlCol="0">
            <a:spAutoFit/>
          </a:bodyPr>
          <a:lstStyle/>
          <a:p>
            <a:pPr algn="ctr"/>
            <a:r>
              <a:rPr lang="en-US" altLang="zh-CN" sz="2400" b="1" dirty="0"/>
              <a:t>Derecho</a:t>
            </a:r>
            <a:endParaRPr lang="zh-CN" altLang="en-US" sz="2400" b="1" dirty="0"/>
          </a:p>
        </p:txBody>
      </p:sp>
      <p:sp>
        <p:nvSpPr>
          <p:cNvPr id="29" name="文本框 28">
            <a:extLst>
              <a:ext uri="{FF2B5EF4-FFF2-40B4-BE49-F238E27FC236}">
                <a16:creationId xmlns:a16="http://schemas.microsoft.com/office/drawing/2014/main" id="{FCAF6E66-E143-4360-BF4F-1851248581C2}"/>
              </a:ext>
            </a:extLst>
          </p:cNvPr>
          <p:cNvSpPr txBox="1"/>
          <p:nvPr/>
        </p:nvSpPr>
        <p:spPr>
          <a:xfrm>
            <a:off x="7893325" y="4084566"/>
            <a:ext cx="2716696" cy="461665"/>
          </a:xfrm>
          <a:prstGeom prst="rect">
            <a:avLst/>
          </a:prstGeom>
          <a:noFill/>
        </p:spPr>
        <p:txBody>
          <a:bodyPr wrap="square" rtlCol="0">
            <a:spAutoFit/>
          </a:bodyPr>
          <a:lstStyle/>
          <a:p>
            <a:pPr algn="ctr"/>
            <a:r>
              <a:rPr lang="en-US" altLang="zh-CN" sz="2400" b="1" dirty="0"/>
              <a:t>Classic </a:t>
            </a:r>
            <a:r>
              <a:rPr lang="en-US" altLang="zh-CN" sz="2400" b="1" dirty="0" err="1"/>
              <a:t>Paxos</a:t>
            </a:r>
            <a:r>
              <a:rPr lang="en-US" altLang="zh-CN" sz="2400" b="1" dirty="0"/>
              <a:t>(CP)</a:t>
            </a:r>
            <a:endParaRPr lang="zh-CN" altLang="en-US" sz="2400" b="1" dirty="0"/>
          </a:p>
        </p:txBody>
      </p:sp>
      <p:sp>
        <p:nvSpPr>
          <p:cNvPr id="30" name="文本框 29">
            <a:extLst>
              <a:ext uri="{FF2B5EF4-FFF2-40B4-BE49-F238E27FC236}">
                <a16:creationId xmlns:a16="http://schemas.microsoft.com/office/drawing/2014/main" id="{3DA64E2D-5452-4384-A752-0733F4B78233}"/>
              </a:ext>
            </a:extLst>
          </p:cNvPr>
          <p:cNvSpPr txBox="1"/>
          <p:nvPr/>
        </p:nvSpPr>
        <p:spPr>
          <a:xfrm>
            <a:off x="9564754" y="4774985"/>
            <a:ext cx="1633741" cy="830997"/>
          </a:xfrm>
          <a:prstGeom prst="rect">
            <a:avLst/>
          </a:prstGeom>
          <a:noFill/>
        </p:spPr>
        <p:txBody>
          <a:bodyPr wrap="square" rtlCol="0">
            <a:spAutoFit/>
          </a:bodyPr>
          <a:lstStyle/>
          <a:p>
            <a:pPr algn="ctr"/>
            <a:r>
              <a:rPr lang="en-US" altLang="zh-CN" sz="2400" b="1" dirty="0"/>
              <a:t>All-abroad </a:t>
            </a:r>
            <a:r>
              <a:rPr lang="en-US" altLang="zh-CN" sz="2400" b="1" dirty="0" err="1"/>
              <a:t>Paxos</a:t>
            </a:r>
            <a:endParaRPr lang="zh-CN" altLang="en-US" sz="2400" b="1" dirty="0"/>
          </a:p>
        </p:txBody>
      </p:sp>
      <p:sp>
        <p:nvSpPr>
          <p:cNvPr id="31" name="文本框 30">
            <a:extLst>
              <a:ext uri="{FF2B5EF4-FFF2-40B4-BE49-F238E27FC236}">
                <a16:creationId xmlns:a16="http://schemas.microsoft.com/office/drawing/2014/main" id="{672AEB02-4431-4BF0-A428-D2E637929AE8}"/>
              </a:ext>
            </a:extLst>
          </p:cNvPr>
          <p:cNvSpPr txBox="1"/>
          <p:nvPr/>
        </p:nvSpPr>
        <p:spPr>
          <a:xfrm>
            <a:off x="6964016" y="4774985"/>
            <a:ext cx="1567070" cy="461665"/>
          </a:xfrm>
          <a:prstGeom prst="rect">
            <a:avLst/>
          </a:prstGeom>
          <a:noFill/>
        </p:spPr>
        <p:txBody>
          <a:bodyPr wrap="square" rtlCol="0">
            <a:spAutoFit/>
          </a:bodyPr>
          <a:lstStyle/>
          <a:p>
            <a:pPr algn="ctr"/>
            <a:r>
              <a:rPr lang="en-US" altLang="zh-CN" sz="2400" b="1" dirty="0"/>
              <a:t>ABD</a:t>
            </a:r>
            <a:endParaRPr lang="zh-CN" altLang="en-US" sz="2400" b="1" dirty="0"/>
          </a:p>
        </p:txBody>
      </p:sp>
      <p:sp>
        <p:nvSpPr>
          <p:cNvPr id="32" name="文本框 31">
            <a:extLst>
              <a:ext uri="{FF2B5EF4-FFF2-40B4-BE49-F238E27FC236}">
                <a16:creationId xmlns:a16="http://schemas.microsoft.com/office/drawing/2014/main" id="{64B8384F-F967-4014-BE87-58DA2E7A69FF}"/>
              </a:ext>
            </a:extLst>
          </p:cNvPr>
          <p:cNvSpPr txBox="1"/>
          <p:nvPr/>
        </p:nvSpPr>
        <p:spPr>
          <a:xfrm>
            <a:off x="8468138" y="5661787"/>
            <a:ext cx="1567070" cy="461665"/>
          </a:xfrm>
          <a:prstGeom prst="rect">
            <a:avLst/>
          </a:prstGeom>
          <a:noFill/>
        </p:spPr>
        <p:txBody>
          <a:bodyPr wrap="square" rtlCol="0">
            <a:spAutoFit/>
          </a:bodyPr>
          <a:lstStyle/>
          <a:p>
            <a:pPr algn="ctr"/>
            <a:r>
              <a:rPr lang="en-US" altLang="zh-CN" sz="2400" b="1" dirty="0"/>
              <a:t>Hermes</a:t>
            </a:r>
            <a:endParaRPr lang="zh-CN" altLang="en-US" sz="2400" b="1" dirty="0"/>
          </a:p>
        </p:txBody>
      </p:sp>
      <p:cxnSp>
        <p:nvCxnSpPr>
          <p:cNvPr id="34" name="直接箭头连接符 33">
            <a:extLst>
              <a:ext uri="{FF2B5EF4-FFF2-40B4-BE49-F238E27FC236}">
                <a16:creationId xmlns:a16="http://schemas.microsoft.com/office/drawing/2014/main" id="{0410DC3D-609D-4026-8DC4-FDDE375BF813}"/>
              </a:ext>
            </a:extLst>
          </p:cNvPr>
          <p:cNvCxnSpPr>
            <a:endCxn id="31" idx="0"/>
          </p:cNvCxnSpPr>
          <p:nvPr/>
        </p:nvCxnSpPr>
        <p:spPr>
          <a:xfrm flipH="1">
            <a:off x="7747551" y="4546231"/>
            <a:ext cx="1504122" cy="2287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6" name="直接箭头连接符 35">
            <a:extLst>
              <a:ext uri="{FF2B5EF4-FFF2-40B4-BE49-F238E27FC236}">
                <a16:creationId xmlns:a16="http://schemas.microsoft.com/office/drawing/2014/main" id="{6EC93E36-77A4-44D2-8FBC-352AC062FC82}"/>
              </a:ext>
            </a:extLst>
          </p:cNvPr>
          <p:cNvCxnSpPr>
            <a:stCxn id="29" idx="2"/>
            <a:endCxn id="32" idx="0"/>
          </p:cNvCxnSpPr>
          <p:nvPr/>
        </p:nvCxnSpPr>
        <p:spPr>
          <a:xfrm>
            <a:off x="9251673" y="4546231"/>
            <a:ext cx="0" cy="1115556"/>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38" name="直接箭头连接符 37">
            <a:extLst>
              <a:ext uri="{FF2B5EF4-FFF2-40B4-BE49-F238E27FC236}">
                <a16:creationId xmlns:a16="http://schemas.microsoft.com/office/drawing/2014/main" id="{967A336A-FA66-43DC-8E4F-4547A62053D9}"/>
              </a:ext>
            </a:extLst>
          </p:cNvPr>
          <p:cNvCxnSpPr>
            <a:stCxn id="29" idx="2"/>
            <a:endCxn id="30" idx="0"/>
          </p:cNvCxnSpPr>
          <p:nvPr/>
        </p:nvCxnSpPr>
        <p:spPr>
          <a:xfrm>
            <a:off x="9251673" y="4546231"/>
            <a:ext cx="1129952" cy="22875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 name="日期占位符 2">
            <a:extLst>
              <a:ext uri="{FF2B5EF4-FFF2-40B4-BE49-F238E27FC236}">
                <a16:creationId xmlns:a16="http://schemas.microsoft.com/office/drawing/2014/main" id="{835819EB-A0CA-4AB9-B182-C6736A5FFDEC}"/>
              </a:ext>
            </a:extLst>
          </p:cNvPr>
          <p:cNvSpPr>
            <a:spLocks noGrp="1"/>
          </p:cNvSpPr>
          <p:nvPr>
            <p:ph type="dt" sz="half" idx="10"/>
          </p:nvPr>
        </p:nvSpPr>
        <p:spPr/>
        <p:txBody>
          <a:bodyPr/>
          <a:lstStyle/>
          <a:p>
            <a:fld id="{3025637E-54CA-42AD-921B-8BCEA8E3162C}" type="datetime1">
              <a:rPr lang="zh-CN" altLang="en-US" smtClean="0"/>
              <a:t>2021/5/19</a:t>
            </a:fld>
            <a:endParaRPr lang="zh-CN" altLang="en-US"/>
          </a:p>
        </p:txBody>
      </p:sp>
      <p:sp>
        <p:nvSpPr>
          <p:cNvPr id="5" name="页脚占位符 4">
            <a:extLst>
              <a:ext uri="{FF2B5EF4-FFF2-40B4-BE49-F238E27FC236}">
                <a16:creationId xmlns:a16="http://schemas.microsoft.com/office/drawing/2014/main" id="{7101D5B5-354D-486B-B1AC-BAF391766DE1}"/>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737A8535-B197-44D9-9B7A-1BF5C27048F0}"/>
              </a:ext>
            </a:extLst>
          </p:cNvPr>
          <p:cNvSpPr>
            <a:spLocks noGrp="1"/>
          </p:cNvSpPr>
          <p:nvPr>
            <p:ph type="sldNum" sz="quarter" idx="12"/>
          </p:nvPr>
        </p:nvSpPr>
        <p:spPr/>
        <p:txBody>
          <a:bodyPr/>
          <a:lstStyle/>
          <a:p>
            <a:fld id="{9121FD29-422F-4C06-A400-AB8263BE8C66}" type="slidenum">
              <a:rPr lang="zh-CN" altLang="en-US" smtClean="0"/>
              <a:t>18</a:t>
            </a:fld>
            <a:endParaRPr lang="zh-CN" altLang="en-US"/>
          </a:p>
        </p:txBody>
      </p:sp>
    </p:spTree>
    <p:extLst>
      <p:ext uri="{BB962C8B-B14F-4D97-AF65-F5344CB8AC3E}">
        <p14:creationId xmlns:p14="http://schemas.microsoft.com/office/powerpoint/2010/main" val="34879651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65F534-484E-4BE5-9E2D-6B9921D4D009}"/>
              </a:ext>
            </a:extLst>
          </p:cNvPr>
          <p:cNvSpPr>
            <a:spLocks noGrp="1"/>
          </p:cNvSpPr>
          <p:nvPr>
            <p:ph type="title"/>
          </p:nvPr>
        </p:nvSpPr>
        <p:spPr/>
        <p:txBody>
          <a:bodyPr/>
          <a:lstStyle/>
          <a:p>
            <a:r>
              <a:rPr lang="en-US" altLang="zh-CN" dirty="0"/>
              <a:t>Taxonomy</a:t>
            </a:r>
            <a:endParaRPr lang="zh-CN" altLang="en-US" dirty="0"/>
          </a:p>
        </p:txBody>
      </p:sp>
      <p:graphicFrame>
        <p:nvGraphicFramePr>
          <p:cNvPr id="4" name="表格 4">
            <a:extLst>
              <a:ext uri="{FF2B5EF4-FFF2-40B4-BE49-F238E27FC236}">
                <a16:creationId xmlns:a16="http://schemas.microsoft.com/office/drawing/2014/main" id="{B42102E8-6BA8-496F-A61D-5B767087E824}"/>
              </a:ext>
            </a:extLst>
          </p:cNvPr>
          <p:cNvGraphicFramePr>
            <a:graphicFrameLocks noGrp="1"/>
          </p:cNvGraphicFramePr>
          <p:nvPr>
            <p:ph idx="1"/>
            <p:extLst>
              <p:ext uri="{D42A27DB-BD31-4B8C-83A1-F6EECF244321}">
                <p14:modId xmlns:p14="http://schemas.microsoft.com/office/powerpoint/2010/main" val="2763360264"/>
              </p:ext>
            </p:extLst>
          </p:nvPr>
        </p:nvGraphicFramePr>
        <p:xfrm>
          <a:off x="838200" y="1214438"/>
          <a:ext cx="10515597" cy="5057154"/>
        </p:xfrm>
        <a:graphic>
          <a:graphicData uri="http://schemas.openxmlformats.org/drawingml/2006/table">
            <a:tbl>
              <a:tblPr firstRow="1" bandRow="1">
                <a:tableStyleId>{5C22544A-7EE6-4342-B048-85BDC9FD1C3A}</a:tableStyleId>
              </a:tblPr>
              <a:tblGrid>
                <a:gridCol w="1477617">
                  <a:extLst>
                    <a:ext uri="{9D8B030D-6E8A-4147-A177-3AD203B41FA5}">
                      <a16:colId xmlns:a16="http://schemas.microsoft.com/office/drawing/2014/main" val="2946800674"/>
                    </a:ext>
                  </a:extLst>
                </a:gridCol>
                <a:gridCol w="4731026">
                  <a:extLst>
                    <a:ext uri="{9D8B030D-6E8A-4147-A177-3AD203B41FA5}">
                      <a16:colId xmlns:a16="http://schemas.microsoft.com/office/drawing/2014/main" val="1274082853"/>
                    </a:ext>
                  </a:extLst>
                </a:gridCol>
                <a:gridCol w="4306954">
                  <a:extLst>
                    <a:ext uri="{9D8B030D-6E8A-4147-A177-3AD203B41FA5}">
                      <a16:colId xmlns:a16="http://schemas.microsoft.com/office/drawing/2014/main" val="3497872327"/>
                    </a:ext>
                  </a:extLst>
                </a:gridCol>
              </a:tblGrid>
              <a:tr h="614982">
                <a:tc>
                  <a:txBody>
                    <a:bodyPr/>
                    <a:lstStyle/>
                    <a:p>
                      <a:endParaRPr lang="zh-CN" altLang="en-US" sz="2800" baseline="0" dirty="0">
                        <a:solidFill>
                          <a:schemeClr val="bg2">
                            <a:lumMod val="90000"/>
                          </a:schemeClr>
                        </a:solidFill>
                      </a:endParaRPr>
                    </a:p>
                  </a:txBody>
                  <a:tcPr/>
                </a:tc>
                <a:tc>
                  <a:txBody>
                    <a:bodyPr/>
                    <a:lstStyle/>
                    <a:p>
                      <a:pPr algn="ctr"/>
                      <a:r>
                        <a:rPr lang="en-US" altLang="zh-CN" sz="2800" baseline="0" dirty="0">
                          <a:solidFill>
                            <a:schemeClr val="tx1"/>
                          </a:solidFill>
                        </a:rPr>
                        <a:t>Total Order</a:t>
                      </a:r>
                      <a:endParaRPr lang="zh-CN" altLang="en-US" sz="2800" baseline="0" dirty="0">
                        <a:solidFill>
                          <a:schemeClr val="tx1"/>
                        </a:solidFill>
                      </a:endParaRPr>
                    </a:p>
                  </a:txBody>
                  <a:tcPr anchor="ctr"/>
                </a:tc>
                <a:tc>
                  <a:txBody>
                    <a:bodyPr/>
                    <a:lstStyle/>
                    <a:p>
                      <a:pPr algn="ctr"/>
                      <a:r>
                        <a:rPr lang="en-US" altLang="zh-CN" sz="2800" baseline="0" dirty="0">
                          <a:solidFill>
                            <a:schemeClr val="bg2">
                              <a:lumMod val="90000"/>
                            </a:schemeClr>
                          </a:solidFill>
                        </a:rPr>
                        <a:t>Per-Key Order</a:t>
                      </a:r>
                      <a:endParaRPr lang="zh-CN" altLang="en-US" sz="2800" baseline="0" dirty="0">
                        <a:solidFill>
                          <a:schemeClr val="bg2">
                            <a:lumMod val="90000"/>
                          </a:schemeClr>
                        </a:solidFill>
                      </a:endParaRPr>
                    </a:p>
                  </a:txBody>
                  <a:tcPr anchor="ctr"/>
                </a:tc>
                <a:extLst>
                  <a:ext uri="{0D108BD9-81ED-4DB2-BD59-A6C34878D82A}">
                    <a16:rowId xmlns:a16="http://schemas.microsoft.com/office/drawing/2014/main" val="726327980"/>
                  </a:ext>
                </a:extLst>
              </a:tr>
              <a:tr h="2221086">
                <a:tc>
                  <a:txBody>
                    <a:bodyPr/>
                    <a:lstStyle/>
                    <a:p>
                      <a:pPr algn="ctr"/>
                      <a:r>
                        <a:rPr lang="en-US" altLang="zh-CN" sz="2800" baseline="0" dirty="0">
                          <a:solidFill>
                            <a:schemeClr val="tx1"/>
                          </a:solidFill>
                        </a:rPr>
                        <a:t>Leader-based</a:t>
                      </a:r>
                      <a:endParaRPr lang="zh-CN" altLang="en-US" sz="2800" baseline="0" dirty="0">
                        <a:solidFill>
                          <a:schemeClr val="tx1"/>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95122080"/>
                  </a:ext>
                </a:extLst>
              </a:tr>
              <a:tr h="2221086">
                <a:tc>
                  <a:txBody>
                    <a:bodyPr/>
                    <a:lstStyle/>
                    <a:p>
                      <a:r>
                        <a:rPr lang="en-US" altLang="zh-CN" sz="2800" baseline="0" dirty="0" err="1">
                          <a:solidFill>
                            <a:schemeClr val="bg2">
                              <a:lumMod val="90000"/>
                            </a:schemeClr>
                          </a:solidFill>
                        </a:rPr>
                        <a:t>Decen-tralized</a:t>
                      </a:r>
                      <a:endParaRPr lang="zh-CN" altLang="en-US" sz="2800" baseline="0" dirty="0">
                        <a:solidFill>
                          <a:schemeClr val="bg2">
                            <a:lumMod val="90000"/>
                          </a:schemeClr>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2889920158"/>
                  </a:ext>
                </a:extLst>
              </a:tr>
            </a:tbl>
          </a:graphicData>
        </a:graphic>
      </p:graphicFrame>
      <p:sp>
        <p:nvSpPr>
          <p:cNvPr id="15" name="文本框 14">
            <a:extLst>
              <a:ext uri="{FF2B5EF4-FFF2-40B4-BE49-F238E27FC236}">
                <a16:creationId xmlns:a16="http://schemas.microsoft.com/office/drawing/2014/main" id="{283E4532-A5B2-4E49-A379-949DD7B483C6}"/>
              </a:ext>
            </a:extLst>
          </p:cNvPr>
          <p:cNvSpPr txBox="1"/>
          <p:nvPr/>
        </p:nvSpPr>
        <p:spPr>
          <a:xfrm>
            <a:off x="3379304" y="1967948"/>
            <a:ext cx="2716696" cy="461665"/>
          </a:xfrm>
          <a:prstGeom prst="rect">
            <a:avLst/>
          </a:prstGeom>
          <a:noFill/>
        </p:spPr>
        <p:txBody>
          <a:bodyPr wrap="square" rtlCol="0">
            <a:spAutoFit/>
          </a:bodyPr>
          <a:lstStyle/>
          <a:p>
            <a:pPr algn="ctr"/>
            <a:r>
              <a:rPr lang="en-US" altLang="zh-CN" sz="2400" b="1" dirty="0"/>
              <a:t>Multi-</a:t>
            </a:r>
            <a:r>
              <a:rPr lang="en-US" altLang="zh-CN" sz="2400" b="1" dirty="0" err="1"/>
              <a:t>Paxos</a:t>
            </a:r>
            <a:r>
              <a:rPr lang="en-US" altLang="zh-CN" sz="2400" b="1" dirty="0"/>
              <a:t>(MP)</a:t>
            </a:r>
            <a:endParaRPr lang="zh-CN" altLang="en-US" sz="2400" b="1" dirty="0"/>
          </a:p>
        </p:txBody>
      </p:sp>
      <p:sp>
        <p:nvSpPr>
          <p:cNvPr id="17" name="文本框 16">
            <a:extLst>
              <a:ext uri="{FF2B5EF4-FFF2-40B4-BE49-F238E27FC236}">
                <a16:creationId xmlns:a16="http://schemas.microsoft.com/office/drawing/2014/main" id="{088151E3-7643-4412-A667-17F45AA2808A}"/>
              </a:ext>
            </a:extLst>
          </p:cNvPr>
          <p:cNvSpPr txBox="1"/>
          <p:nvPr/>
        </p:nvSpPr>
        <p:spPr>
          <a:xfrm>
            <a:off x="3379304" y="3257090"/>
            <a:ext cx="2716696" cy="461665"/>
          </a:xfrm>
          <a:prstGeom prst="rect">
            <a:avLst/>
          </a:prstGeom>
          <a:noFill/>
        </p:spPr>
        <p:txBody>
          <a:bodyPr wrap="square" rtlCol="0">
            <a:spAutoFit/>
          </a:bodyPr>
          <a:lstStyle/>
          <a:p>
            <a:pPr algn="ctr"/>
            <a:r>
              <a:rPr lang="en-US" altLang="zh-CN" sz="2400" b="1" dirty="0"/>
              <a:t>ZAB</a:t>
            </a:r>
            <a:endParaRPr lang="zh-CN" altLang="en-US" sz="2400" b="1" dirty="0"/>
          </a:p>
        </p:txBody>
      </p:sp>
      <p:cxnSp>
        <p:nvCxnSpPr>
          <p:cNvPr id="19" name="直接箭头连接符 18">
            <a:extLst>
              <a:ext uri="{FF2B5EF4-FFF2-40B4-BE49-F238E27FC236}">
                <a16:creationId xmlns:a16="http://schemas.microsoft.com/office/drawing/2014/main" id="{72B7707C-854C-44DC-AB1E-8B578A059892}"/>
              </a:ext>
            </a:extLst>
          </p:cNvPr>
          <p:cNvCxnSpPr/>
          <p:nvPr/>
        </p:nvCxnSpPr>
        <p:spPr>
          <a:xfrm>
            <a:off x="4737652" y="2566739"/>
            <a:ext cx="0" cy="6163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400A25BC-19B2-4F46-A327-0787D48EBB4E}"/>
              </a:ext>
            </a:extLst>
          </p:cNvPr>
          <p:cNvSpPr txBox="1"/>
          <p:nvPr/>
        </p:nvSpPr>
        <p:spPr>
          <a:xfrm>
            <a:off x="8468138" y="1967947"/>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CHT</a:t>
            </a:r>
            <a:endParaRPr lang="zh-CN" altLang="en-US" sz="2400" b="1" dirty="0">
              <a:solidFill>
                <a:schemeClr val="bg2">
                  <a:lumMod val="90000"/>
                </a:schemeClr>
              </a:solidFill>
            </a:endParaRPr>
          </a:p>
        </p:txBody>
      </p:sp>
      <p:sp>
        <p:nvSpPr>
          <p:cNvPr id="21" name="文本框 20">
            <a:extLst>
              <a:ext uri="{FF2B5EF4-FFF2-40B4-BE49-F238E27FC236}">
                <a16:creationId xmlns:a16="http://schemas.microsoft.com/office/drawing/2014/main" id="{85A0ED5C-B3B1-4B71-8E0F-C33C9A030C7D}"/>
              </a:ext>
            </a:extLst>
          </p:cNvPr>
          <p:cNvSpPr txBox="1"/>
          <p:nvPr/>
        </p:nvSpPr>
        <p:spPr>
          <a:xfrm>
            <a:off x="7157828" y="3257090"/>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CRAQ</a:t>
            </a:r>
            <a:endParaRPr lang="zh-CN" altLang="en-US" sz="2400" b="1" dirty="0">
              <a:solidFill>
                <a:schemeClr val="bg2">
                  <a:lumMod val="90000"/>
                </a:schemeClr>
              </a:solidFill>
            </a:endParaRPr>
          </a:p>
        </p:txBody>
      </p:sp>
      <p:sp>
        <p:nvSpPr>
          <p:cNvPr id="22" name="文本框 21">
            <a:extLst>
              <a:ext uri="{FF2B5EF4-FFF2-40B4-BE49-F238E27FC236}">
                <a16:creationId xmlns:a16="http://schemas.microsoft.com/office/drawing/2014/main" id="{245FFD88-822D-434F-A9F8-530BA59AA3E0}"/>
              </a:ext>
            </a:extLst>
          </p:cNvPr>
          <p:cNvSpPr txBox="1"/>
          <p:nvPr/>
        </p:nvSpPr>
        <p:spPr>
          <a:xfrm>
            <a:off x="8906703" y="3257089"/>
            <a:ext cx="2265288" cy="461665"/>
          </a:xfrm>
          <a:prstGeom prst="rect">
            <a:avLst/>
          </a:prstGeom>
          <a:noFill/>
        </p:spPr>
        <p:txBody>
          <a:bodyPr wrap="square" rtlCol="0">
            <a:spAutoFit/>
          </a:bodyPr>
          <a:lstStyle/>
          <a:p>
            <a:pPr algn="ctr"/>
            <a:r>
              <a:rPr lang="en-US" altLang="zh-CN" sz="2400" b="1" dirty="0">
                <a:solidFill>
                  <a:schemeClr val="bg2">
                    <a:lumMod val="90000"/>
                  </a:schemeClr>
                </a:solidFill>
              </a:rPr>
              <a:t>Multi-</a:t>
            </a:r>
            <a:r>
              <a:rPr lang="en-US" altLang="zh-CN" sz="2400" b="1" dirty="0" err="1">
                <a:solidFill>
                  <a:schemeClr val="bg2">
                    <a:lumMod val="90000"/>
                  </a:schemeClr>
                </a:solidFill>
              </a:rPr>
              <a:t>ldr</a:t>
            </a:r>
            <a:r>
              <a:rPr lang="en-US" altLang="zh-CN" sz="2400" b="1" dirty="0"/>
              <a:t> </a:t>
            </a:r>
            <a:r>
              <a:rPr lang="en-US" altLang="zh-CN" sz="2400" b="1" dirty="0">
                <a:solidFill>
                  <a:schemeClr val="bg2">
                    <a:lumMod val="90000"/>
                  </a:schemeClr>
                </a:solidFill>
              </a:rPr>
              <a:t>CHT</a:t>
            </a:r>
            <a:endParaRPr lang="zh-CN" altLang="en-US" sz="2400" b="1" dirty="0">
              <a:solidFill>
                <a:schemeClr val="bg2">
                  <a:lumMod val="90000"/>
                </a:schemeClr>
              </a:solidFill>
            </a:endParaRPr>
          </a:p>
        </p:txBody>
      </p:sp>
      <p:cxnSp>
        <p:nvCxnSpPr>
          <p:cNvPr id="24" name="直接箭头连接符 23">
            <a:extLst>
              <a:ext uri="{FF2B5EF4-FFF2-40B4-BE49-F238E27FC236}">
                <a16:creationId xmlns:a16="http://schemas.microsoft.com/office/drawing/2014/main" id="{4561C52F-2971-41FA-8ADC-83CF86A97300}"/>
              </a:ext>
            </a:extLst>
          </p:cNvPr>
          <p:cNvCxnSpPr>
            <a:cxnSpLocks/>
          </p:cNvCxnSpPr>
          <p:nvPr/>
        </p:nvCxnSpPr>
        <p:spPr>
          <a:xfrm flipH="1">
            <a:off x="8123585" y="2429612"/>
            <a:ext cx="783119" cy="827477"/>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4F01813D-E996-4703-AF68-7C6D0F9CBE81}"/>
              </a:ext>
            </a:extLst>
          </p:cNvPr>
          <p:cNvCxnSpPr/>
          <p:nvPr/>
        </p:nvCxnSpPr>
        <p:spPr>
          <a:xfrm>
            <a:off x="9442174" y="2429612"/>
            <a:ext cx="705678" cy="827477"/>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28" name="文本框 27">
            <a:extLst>
              <a:ext uri="{FF2B5EF4-FFF2-40B4-BE49-F238E27FC236}">
                <a16:creationId xmlns:a16="http://schemas.microsoft.com/office/drawing/2014/main" id="{98144BA3-049C-44E3-B54A-0AEC0CDB9A34}"/>
              </a:ext>
            </a:extLst>
          </p:cNvPr>
          <p:cNvSpPr txBox="1"/>
          <p:nvPr/>
        </p:nvSpPr>
        <p:spPr>
          <a:xfrm>
            <a:off x="3379304" y="4782716"/>
            <a:ext cx="2716696" cy="461665"/>
          </a:xfrm>
          <a:prstGeom prst="rect">
            <a:avLst/>
          </a:prstGeom>
          <a:noFill/>
        </p:spPr>
        <p:txBody>
          <a:bodyPr wrap="square" rtlCol="0">
            <a:spAutoFit/>
          </a:bodyPr>
          <a:lstStyle/>
          <a:p>
            <a:pPr algn="ctr"/>
            <a:r>
              <a:rPr lang="en-US" altLang="zh-CN" sz="2400" b="1" dirty="0">
                <a:solidFill>
                  <a:schemeClr val="bg2">
                    <a:lumMod val="90000"/>
                  </a:schemeClr>
                </a:solidFill>
              </a:rPr>
              <a:t>Derecho</a:t>
            </a:r>
            <a:endParaRPr lang="zh-CN" altLang="en-US" sz="2400" b="1" dirty="0">
              <a:solidFill>
                <a:schemeClr val="bg2">
                  <a:lumMod val="90000"/>
                </a:schemeClr>
              </a:solidFill>
            </a:endParaRPr>
          </a:p>
        </p:txBody>
      </p:sp>
      <p:sp>
        <p:nvSpPr>
          <p:cNvPr id="29" name="文本框 28">
            <a:extLst>
              <a:ext uri="{FF2B5EF4-FFF2-40B4-BE49-F238E27FC236}">
                <a16:creationId xmlns:a16="http://schemas.microsoft.com/office/drawing/2014/main" id="{FCAF6E66-E143-4360-BF4F-1851248581C2}"/>
              </a:ext>
            </a:extLst>
          </p:cNvPr>
          <p:cNvSpPr txBox="1"/>
          <p:nvPr/>
        </p:nvSpPr>
        <p:spPr>
          <a:xfrm>
            <a:off x="7893325" y="4084566"/>
            <a:ext cx="2716696" cy="461665"/>
          </a:xfrm>
          <a:prstGeom prst="rect">
            <a:avLst/>
          </a:prstGeom>
          <a:noFill/>
        </p:spPr>
        <p:txBody>
          <a:bodyPr wrap="square" rtlCol="0">
            <a:spAutoFit/>
          </a:bodyPr>
          <a:lstStyle/>
          <a:p>
            <a:pPr algn="ctr"/>
            <a:r>
              <a:rPr lang="en-US" altLang="zh-CN" sz="2400" b="1" dirty="0">
                <a:solidFill>
                  <a:schemeClr val="bg2">
                    <a:lumMod val="90000"/>
                  </a:schemeClr>
                </a:solidFill>
              </a:rPr>
              <a:t>Classic </a:t>
            </a:r>
            <a:r>
              <a:rPr lang="en-US" altLang="zh-CN" sz="2400" b="1" dirty="0" err="1">
                <a:solidFill>
                  <a:schemeClr val="bg2">
                    <a:lumMod val="90000"/>
                  </a:schemeClr>
                </a:solidFill>
              </a:rPr>
              <a:t>Paxos</a:t>
            </a:r>
            <a:r>
              <a:rPr lang="en-US" altLang="zh-CN" sz="2400" b="1" dirty="0">
                <a:solidFill>
                  <a:schemeClr val="bg2">
                    <a:lumMod val="90000"/>
                  </a:schemeClr>
                </a:solidFill>
              </a:rPr>
              <a:t>(CP)</a:t>
            </a:r>
            <a:endParaRPr lang="zh-CN" altLang="en-US" sz="2400" b="1" dirty="0">
              <a:solidFill>
                <a:schemeClr val="bg2">
                  <a:lumMod val="90000"/>
                </a:schemeClr>
              </a:solidFill>
            </a:endParaRPr>
          </a:p>
        </p:txBody>
      </p:sp>
      <p:sp>
        <p:nvSpPr>
          <p:cNvPr id="30" name="文本框 29">
            <a:extLst>
              <a:ext uri="{FF2B5EF4-FFF2-40B4-BE49-F238E27FC236}">
                <a16:creationId xmlns:a16="http://schemas.microsoft.com/office/drawing/2014/main" id="{3DA64E2D-5452-4384-A752-0733F4B78233}"/>
              </a:ext>
            </a:extLst>
          </p:cNvPr>
          <p:cNvSpPr txBox="1"/>
          <p:nvPr/>
        </p:nvSpPr>
        <p:spPr>
          <a:xfrm>
            <a:off x="9564754" y="4774985"/>
            <a:ext cx="1633741" cy="830997"/>
          </a:xfrm>
          <a:prstGeom prst="rect">
            <a:avLst/>
          </a:prstGeom>
          <a:noFill/>
        </p:spPr>
        <p:txBody>
          <a:bodyPr wrap="square" rtlCol="0">
            <a:spAutoFit/>
          </a:bodyPr>
          <a:lstStyle/>
          <a:p>
            <a:pPr algn="ctr"/>
            <a:r>
              <a:rPr lang="en-US" altLang="zh-CN" sz="2400" b="1" dirty="0">
                <a:solidFill>
                  <a:schemeClr val="bg2">
                    <a:lumMod val="90000"/>
                  </a:schemeClr>
                </a:solidFill>
              </a:rPr>
              <a:t>All-abroad </a:t>
            </a:r>
            <a:r>
              <a:rPr lang="en-US" altLang="zh-CN" sz="2400" b="1" dirty="0" err="1">
                <a:solidFill>
                  <a:schemeClr val="bg2">
                    <a:lumMod val="90000"/>
                  </a:schemeClr>
                </a:solidFill>
              </a:rPr>
              <a:t>Paxos</a:t>
            </a:r>
            <a:endParaRPr lang="zh-CN" altLang="en-US" sz="2400" b="1" dirty="0">
              <a:solidFill>
                <a:schemeClr val="bg2">
                  <a:lumMod val="90000"/>
                </a:schemeClr>
              </a:solidFill>
            </a:endParaRPr>
          </a:p>
        </p:txBody>
      </p:sp>
      <p:sp>
        <p:nvSpPr>
          <p:cNvPr id="31" name="文本框 30">
            <a:extLst>
              <a:ext uri="{FF2B5EF4-FFF2-40B4-BE49-F238E27FC236}">
                <a16:creationId xmlns:a16="http://schemas.microsoft.com/office/drawing/2014/main" id="{672AEB02-4431-4BF0-A428-D2E637929AE8}"/>
              </a:ext>
            </a:extLst>
          </p:cNvPr>
          <p:cNvSpPr txBox="1"/>
          <p:nvPr/>
        </p:nvSpPr>
        <p:spPr>
          <a:xfrm>
            <a:off x="6964016" y="4774985"/>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ABD</a:t>
            </a:r>
            <a:endParaRPr lang="zh-CN" altLang="en-US" sz="2400" b="1" dirty="0">
              <a:solidFill>
                <a:schemeClr val="bg2">
                  <a:lumMod val="90000"/>
                </a:schemeClr>
              </a:solidFill>
            </a:endParaRPr>
          </a:p>
        </p:txBody>
      </p:sp>
      <p:sp>
        <p:nvSpPr>
          <p:cNvPr id="32" name="文本框 31">
            <a:extLst>
              <a:ext uri="{FF2B5EF4-FFF2-40B4-BE49-F238E27FC236}">
                <a16:creationId xmlns:a16="http://schemas.microsoft.com/office/drawing/2014/main" id="{64B8384F-F967-4014-BE87-58DA2E7A69FF}"/>
              </a:ext>
            </a:extLst>
          </p:cNvPr>
          <p:cNvSpPr txBox="1"/>
          <p:nvPr/>
        </p:nvSpPr>
        <p:spPr>
          <a:xfrm>
            <a:off x="8468138" y="5661787"/>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Hermes</a:t>
            </a:r>
            <a:endParaRPr lang="zh-CN" altLang="en-US" sz="2400" b="1" dirty="0">
              <a:solidFill>
                <a:schemeClr val="bg2">
                  <a:lumMod val="90000"/>
                </a:schemeClr>
              </a:solidFill>
            </a:endParaRPr>
          </a:p>
        </p:txBody>
      </p:sp>
      <p:cxnSp>
        <p:nvCxnSpPr>
          <p:cNvPr id="34" name="直接箭头连接符 33">
            <a:extLst>
              <a:ext uri="{FF2B5EF4-FFF2-40B4-BE49-F238E27FC236}">
                <a16:creationId xmlns:a16="http://schemas.microsoft.com/office/drawing/2014/main" id="{0410DC3D-609D-4026-8DC4-FDDE375BF813}"/>
              </a:ext>
            </a:extLst>
          </p:cNvPr>
          <p:cNvCxnSpPr>
            <a:endCxn id="31" idx="0"/>
          </p:cNvCxnSpPr>
          <p:nvPr/>
        </p:nvCxnSpPr>
        <p:spPr>
          <a:xfrm flipH="1">
            <a:off x="7747551" y="4546231"/>
            <a:ext cx="1504122" cy="22875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36" name="直接箭头连接符 35">
            <a:extLst>
              <a:ext uri="{FF2B5EF4-FFF2-40B4-BE49-F238E27FC236}">
                <a16:creationId xmlns:a16="http://schemas.microsoft.com/office/drawing/2014/main" id="{6EC93E36-77A4-44D2-8FBC-352AC062FC82}"/>
              </a:ext>
            </a:extLst>
          </p:cNvPr>
          <p:cNvCxnSpPr>
            <a:stCxn id="29" idx="2"/>
            <a:endCxn id="32" idx="0"/>
          </p:cNvCxnSpPr>
          <p:nvPr/>
        </p:nvCxnSpPr>
        <p:spPr>
          <a:xfrm>
            <a:off x="9251673" y="4546231"/>
            <a:ext cx="0" cy="1115556"/>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38" name="直接箭头连接符 37">
            <a:extLst>
              <a:ext uri="{FF2B5EF4-FFF2-40B4-BE49-F238E27FC236}">
                <a16:creationId xmlns:a16="http://schemas.microsoft.com/office/drawing/2014/main" id="{967A336A-FA66-43DC-8E4F-4547A62053D9}"/>
              </a:ext>
            </a:extLst>
          </p:cNvPr>
          <p:cNvCxnSpPr>
            <a:stCxn id="29" idx="2"/>
            <a:endCxn id="30" idx="0"/>
          </p:cNvCxnSpPr>
          <p:nvPr/>
        </p:nvCxnSpPr>
        <p:spPr>
          <a:xfrm>
            <a:off x="9251673" y="4546231"/>
            <a:ext cx="1129952" cy="22875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3" name="日期占位符 2">
            <a:extLst>
              <a:ext uri="{FF2B5EF4-FFF2-40B4-BE49-F238E27FC236}">
                <a16:creationId xmlns:a16="http://schemas.microsoft.com/office/drawing/2014/main" id="{1743E3E7-8895-4343-80BA-42D9BB739B80}"/>
              </a:ext>
            </a:extLst>
          </p:cNvPr>
          <p:cNvSpPr>
            <a:spLocks noGrp="1"/>
          </p:cNvSpPr>
          <p:nvPr>
            <p:ph type="dt" sz="half" idx="10"/>
          </p:nvPr>
        </p:nvSpPr>
        <p:spPr/>
        <p:txBody>
          <a:bodyPr/>
          <a:lstStyle/>
          <a:p>
            <a:fld id="{B2F0A649-BAF8-4846-996F-6590564254E1}" type="datetime1">
              <a:rPr lang="zh-CN" altLang="en-US" smtClean="0"/>
              <a:t>2021/5/19</a:t>
            </a:fld>
            <a:endParaRPr lang="zh-CN" altLang="en-US"/>
          </a:p>
        </p:txBody>
      </p:sp>
      <p:sp>
        <p:nvSpPr>
          <p:cNvPr id="5" name="页脚占位符 4">
            <a:extLst>
              <a:ext uri="{FF2B5EF4-FFF2-40B4-BE49-F238E27FC236}">
                <a16:creationId xmlns:a16="http://schemas.microsoft.com/office/drawing/2014/main" id="{F9A59D1E-BBD4-46C3-BBD4-D96075EB0A00}"/>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00A9E367-CBD7-44E3-9257-F1EE75B6ED2D}"/>
              </a:ext>
            </a:extLst>
          </p:cNvPr>
          <p:cNvSpPr>
            <a:spLocks noGrp="1"/>
          </p:cNvSpPr>
          <p:nvPr>
            <p:ph type="sldNum" sz="quarter" idx="12"/>
          </p:nvPr>
        </p:nvSpPr>
        <p:spPr/>
        <p:txBody>
          <a:bodyPr/>
          <a:lstStyle/>
          <a:p>
            <a:fld id="{9121FD29-422F-4C06-A400-AB8263BE8C66}" type="slidenum">
              <a:rPr lang="zh-CN" altLang="en-US" smtClean="0"/>
              <a:t>19</a:t>
            </a:fld>
            <a:endParaRPr lang="zh-CN" altLang="en-US"/>
          </a:p>
        </p:txBody>
      </p:sp>
    </p:spTree>
    <p:extLst>
      <p:ext uri="{BB962C8B-B14F-4D97-AF65-F5344CB8AC3E}">
        <p14:creationId xmlns:p14="http://schemas.microsoft.com/office/powerpoint/2010/main" val="355611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6085B-82F5-DA48-9B5B-9AEB50D7EDFF}"/>
              </a:ext>
            </a:extLst>
          </p:cNvPr>
          <p:cNvSpPr>
            <a:spLocks noGrp="1"/>
          </p:cNvSpPr>
          <p:nvPr>
            <p:ph type="title"/>
          </p:nvPr>
        </p:nvSpPr>
        <p:spPr>
          <a:xfrm>
            <a:off x="838200" y="351219"/>
            <a:ext cx="10515600" cy="688515"/>
          </a:xfrm>
        </p:spPr>
        <p:txBody>
          <a:bodyPr>
            <a:normAutofit/>
          </a:bodyPr>
          <a:lstStyle/>
          <a:p>
            <a:r>
              <a:rPr lang="en-US" altLang="zh-CN"/>
              <a:t>Outline</a:t>
            </a:r>
            <a:endParaRPr lang="en-CN"/>
          </a:p>
        </p:txBody>
      </p:sp>
      <p:grpSp>
        <p:nvGrpSpPr>
          <p:cNvPr id="6" name="Group 3">
            <a:extLst>
              <a:ext uri="{FF2B5EF4-FFF2-40B4-BE49-F238E27FC236}">
                <a16:creationId xmlns:a16="http://schemas.microsoft.com/office/drawing/2014/main" id="{DE1CB258-D57F-094F-AC17-FF41E3B22ED3}"/>
              </a:ext>
            </a:extLst>
          </p:cNvPr>
          <p:cNvGrpSpPr>
            <a:grpSpLocks/>
          </p:cNvGrpSpPr>
          <p:nvPr/>
        </p:nvGrpSpPr>
        <p:grpSpPr bwMode="auto">
          <a:xfrm>
            <a:off x="1152931" y="1808290"/>
            <a:ext cx="762000" cy="665162"/>
            <a:chOff x="1110" y="2656"/>
            <a:chExt cx="1549" cy="1351"/>
          </a:xfrm>
        </p:grpSpPr>
        <p:sp>
          <p:nvSpPr>
            <p:cNvPr id="7" name="AutoShape 4">
              <a:extLst>
                <a:ext uri="{FF2B5EF4-FFF2-40B4-BE49-F238E27FC236}">
                  <a16:creationId xmlns:a16="http://schemas.microsoft.com/office/drawing/2014/main" id="{22453FB6-685E-F344-B333-E6B3BF3C2335}"/>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8" name="AutoShape 5">
              <a:extLst>
                <a:ext uri="{FF2B5EF4-FFF2-40B4-BE49-F238E27FC236}">
                  <a16:creationId xmlns:a16="http://schemas.microsoft.com/office/drawing/2014/main" id="{6ADA8423-2378-A646-8E4C-1BDF33C6CB1B}"/>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9" name="AutoShape 6">
              <a:extLst>
                <a:ext uri="{FF2B5EF4-FFF2-40B4-BE49-F238E27FC236}">
                  <a16:creationId xmlns:a16="http://schemas.microsoft.com/office/drawing/2014/main" id="{8064B3AA-949F-6241-B235-43E6282908C8}"/>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grpSp>
      <p:sp>
        <p:nvSpPr>
          <p:cNvPr id="10" name="Line 11">
            <a:extLst>
              <a:ext uri="{FF2B5EF4-FFF2-40B4-BE49-F238E27FC236}">
                <a16:creationId xmlns:a16="http://schemas.microsoft.com/office/drawing/2014/main" id="{AA57EFEA-C4D4-4047-96E8-C82BC5DD2041}"/>
              </a:ext>
            </a:extLst>
          </p:cNvPr>
          <p:cNvSpPr>
            <a:spLocks noChangeShapeType="1"/>
          </p:cNvSpPr>
          <p:nvPr/>
        </p:nvSpPr>
        <p:spPr bwMode="auto">
          <a:xfrm>
            <a:off x="1762531" y="2417890"/>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11" name="Text Box 12">
            <a:extLst>
              <a:ext uri="{FF2B5EF4-FFF2-40B4-BE49-F238E27FC236}">
                <a16:creationId xmlns:a16="http://schemas.microsoft.com/office/drawing/2014/main" id="{ED78A1E2-071B-EE46-8A16-8F4B411CC13A}"/>
              </a:ext>
            </a:extLst>
          </p:cNvPr>
          <p:cNvSpPr txBox="1">
            <a:spLocks noChangeArrowheads="1"/>
          </p:cNvSpPr>
          <p:nvPr/>
        </p:nvSpPr>
        <p:spPr bwMode="auto">
          <a:xfrm>
            <a:off x="2174011" y="1884490"/>
            <a:ext cx="19050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latin typeface="Gill Sans MT" panose="020B0502020104020203" pitchFamily="34" charset="0"/>
                <a:ea typeface="宋体" panose="02010600030101010101" pitchFamily="2" charset="-122"/>
                <a:cs typeface="Calibri" panose="020F0502020204030204" pitchFamily="34" charset="0"/>
              </a:rPr>
              <a:t>Background</a:t>
            </a:r>
          </a:p>
        </p:txBody>
      </p:sp>
      <p:sp>
        <p:nvSpPr>
          <p:cNvPr id="12" name="Text Box 13">
            <a:extLst>
              <a:ext uri="{FF2B5EF4-FFF2-40B4-BE49-F238E27FC236}">
                <a16:creationId xmlns:a16="http://schemas.microsoft.com/office/drawing/2014/main" id="{1041842B-EACB-FB4C-BBE8-9AEF2239DBBA}"/>
              </a:ext>
            </a:extLst>
          </p:cNvPr>
          <p:cNvSpPr txBox="1">
            <a:spLocks noChangeArrowheads="1"/>
          </p:cNvSpPr>
          <p:nvPr/>
        </p:nvSpPr>
        <p:spPr bwMode="gray">
          <a:xfrm>
            <a:off x="1348194" y="1906715"/>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1</a:t>
            </a:r>
          </a:p>
        </p:txBody>
      </p:sp>
      <p:grpSp>
        <p:nvGrpSpPr>
          <p:cNvPr id="13" name="Group 7">
            <a:extLst>
              <a:ext uri="{FF2B5EF4-FFF2-40B4-BE49-F238E27FC236}">
                <a16:creationId xmlns:a16="http://schemas.microsoft.com/office/drawing/2014/main" id="{6FE4313A-ADBF-354C-B8E1-499B9FA3A349}"/>
              </a:ext>
            </a:extLst>
          </p:cNvPr>
          <p:cNvGrpSpPr>
            <a:grpSpLocks/>
          </p:cNvGrpSpPr>
          <p:nvPr/>
        </p:nvGrpSpPr>
        <p:grpSpPr bwMode="auto">
          <a:xfrm>
            <a:off x="1152931" y="2722690"/>
            <a:ext cx="762000" cy="665162"/>
            <a:chOff x="3174" y="2656"/>
            <a:chExt cx="1549" cy="1351"/>
          </a:xfrm>
        </p:grpSpPr>
        <p:sp>
          <p:nvSpPr>
            <p:cNvPr id="14" name="AutoShape 8">
              <a:extLst>
                <a:ext uri="{FF2B5EF4-FFF2-40B4-BE49-F238E27FC236}">
                  <a16:creationId xmlns:a16="http://schemas.microsoft.com/office/drawing/2014/main" id="{9448FA97-6768-AC48-9E4B-74F21B47025B}"/>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5" name="AutoShape 9">
              <a:extLst>
                <a:ext uri="{FF2B5EF4-FFF2-40B4-BE49-F238E27FC236}">
                  <a16:creationId xmlns:a16="http://schemas.microsoft.com/office/drawing/2014/main" id="{0C2AB8FB-ABE8-3646-9D0E-12B966FE1BC6}"/>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6" name="AutoShape 10">
              <a:extLst>
                <a:ext uri="{FF2B5EF4-FFF2-40B4-BE49-F238E27FC236}">
                  <a16:creationId xmlns:a16="http://schemas.microsoft.com/office/drawing/2014/main" id="{A11CEA87-C5F3-2C46-A7CB-48481D49609D}"/>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17" name="Line 14">
            <a:extLst>
              <a:ext uri="{FF2B5EF4-FFF2-40B4-BE49-F238E27FC236}">
                <a16:creationId xmlns:a16="http://schemas.microsoft.com/office/drawing/2014/main" id="{D17DA239-B395-604A-B674-84CE1E41722B}"/>
              </a:ext>
            </a:extLst>
          </p:cNvPr>
          <p:cNvSpPr>
            <a:spLocks noChangeShapeType="1"/>
          </p:cNvSpPr>
          <p:nvPr/>
        </p:nvSpPr>
        <p:spPr bwMode="auto">
          <a:xfrm>
            <a:off x="1762531" y="3332290"/>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8" name="Text Box 15">
            <a:extLst>
              <a:ext uri="{FF2B5EF4-FFF2-40B4-BE49-F238E27FC236}">
                <a16:creationId xmlns:a16="http://schemas.microsoft.com/office/drawing/2014/main" id="{0B1E965C-9203-614E-B230-3AB1C9B4EC77}"/>
              </a:ext>
            </a:extLst>
          </p:cNvPr>
          <p:cNvSpPr txBox="1">
            <a:spLocks noChangeArrowheads="1"/>
          </p:cNvSpPr>
          <p:nvPr/>
        </p:nvSpPr>
        <p:spPr bwMode="auto">
          <a:xfrm>
            <a:off x="2174011" y="2798890"/>
            <a:ext cx="16823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latin typeface="Gill Sans MT" panose="020B0502020104020203" pitchFamily="34" charset="0"/>
                <a:ea typeface="宋体" panose="02010600030101010101" pitchFamily="2" charset="-122"/>
                <a:cs typeface="Calibri" panose="020F0502020204030204" pitchFamily="34" charset="0"/>
              </a:rPr>
              <a:t>Taxonomy</a:t>
            </a:r>
          </a:p>
        </p:txBody>
      </p:sp>
      <p:sp>
        <p:nvSpPr>
          <p:cNvPr id="19" name="Text Box 16">
            <a:extLst>
              <a:ext uri="{FF2B5EF4-FFF2-40B4-BE49-F238E27FC236}">
                <a16:creationId xmlns:a16="http://schemas.microsoft.com/office/drawing/2014/main" id="{5AECE352-4AEE-AE40-8030-C0261E400C6D}"/>
              </a:ext>
            </a:extLst>
          </p:cNvPr>
          <p:cNvSpPr txBox="1">
            <a:spLocks noChangeArrowheads="1"/>
          </p:cNvSpPr>
          <p:nvPr/>
        </p:nvSpPr>
        <p:spPr bwMode="gray">
          <a:xfrm>
            <a:off x="1348194" y="2821115"/>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2</a:t>
            </a:r>
          </a:p>
        </p:txBody>
      </p:sp>
      <p:grpSp>
        <p:nvGrpSpPr>
          <p:cNvPr id="20" name="Group 17">
            <a:extLst>
              <a:ext uri="{FF2B5EF4-FFF2-40B4-BE49-F238E27FC236}">
                <a16:creationId xmlns:a16="http://schemas.microsoft.com/office/drawing/2014/main" id="{31CE9C3D-7397-E847-B3AA-62DA5D925F14}"/>
              </a:ext>
            </a:extLst>
          </p:cNvPr>
          <p:cNvGrpSpPr>
            <a:grpSpLocks/>
          </p:cNvGrpSpPr>
          <p:nvPr/>
        </p:nvGrpSpPr>
        <p:grpSpPr bwMode="auto">
          <a:xfrm>
            <a:off x="1152931" y="3614865"/>
            <a:ext cx="762001" cy="665162"/>
            <a:chOff x="1110" y="2656"/>
            <a:chExt cx="1549" cy="1351"/>
          </a:xfrm>
        </p:grpSpPr>
        <p:sp>
          <p:nvSpPr>
            <p:cNvPr id="21" name="AutoShape 18">
              <a:extLst>
                <a:ext uri="{FF2B5EF4-FFF2-40B4-BE49-F238E27FC236}">
                  <a16:creationId xmlns:a16="http://schemas.microsoft.com/office/drawing/2014/main" id="{04EF499B-5311-904B-A25E-44BEEEA7EE9E}"/>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2" name="AutoShape 19">
              <a:extLst>
                <a:ext uri="{FF2B5EF4-FFF2-40B4-BE49-F238E27FC236}">
                  <a16:creationId xmlns:a16="http://schemas.microsoft.com/office/drawing/2014/main" id="{F427C7A2-1B48-7847-9163-3717F0F24B47}"/>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3" name="AutoShape 20">
              <a:extLst>
                <a:ext uri="{FF2B5EF4-FFF2-40B4-BE49-F238E27FC236}">
                  <a16:creationId xmlns:a16="http://schemas.microsoft.com/office/drawing/2014/main" id="{8FD76F14-1F64-0042-9B85-608BCD32C180}"/>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24" name="Line 25">
            <a:extLst>
              <a:ext uri="{FF2B5EF4-FFF2-40B4-BE49-F238E27FC236}">
                <a16:creationId xmlns:a16="http://schemas.microsoft.com/office/drawing/2014/main" id="{22D2A4A0-4FF7-134D-8959-53175B16D110}"/>
              </a:ext>
            </a:extLst>
          </p:cNvPr>
          <p:cNvSpPr>
            <a:spLocks noChangeShapeType="1"/>
          </p:cNvSpPr>
          <p:nvPr/>
        </p:nvSpPr>
        <p:spPr bwMode="auto">
          <a:xfrm>
            <a:off x="1762531" y="4224465"/>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5" name="Text Box 26">
            <a:extLst>
              <a:ext uri="{FF2B5EF4-FFF2-40B4-BE49-F238E27FC236}">
                <a16:creationId xmlns:a16="http://schemas.microsoft.com/office/drawing/2014/main" id="{74626734-4459-D84A-A704-3DE5903D93C8}"/>
              </a:ext>
            </a:extLst>
          </p:cNvPr>
          <p:cNvSpPr txBox="1">
            <a:spLocks noChangeArrowheads="1"/>
          </p:cNvSpPr>
          <p:nvPr/>
        </p:nvSpPr>
        <p:spPr bwMode="auto">
          <a:xfrm>
            <a:off x="2174011" y="3691065"/>
            <a:ext cx="13758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a:latin typeface="Gill Sans MT" panose="020B0502020104020203" pitchFamily="34" charset="0"/>
                <a:ea typeface="宋体" panose="02010600030101010101" pitchFamily="2" charset="-122"/>
                <a:cs typeface="Calibri" panose="020F0502020204030204" pitchFamily="34" charset="0"/>
              </a:rPr>
              <a:t>Odyssey</a:t>
            </a:r>
            <a:endParaRPr lang="en-US" altLang="zh-CN" sz="2400" b="1" dirty="0">
              <a:latin typeface="Gill Sans MT" panose="020B0502020104020203" pitchFamily="34" charset="0"/>
              <a:ea typeface="宋体" panose="02010600030101010101" pitchFamily="2" charset="-122"/>
              <a:cs typeface="Calibri" panose="020F0502020204030204" pitchFamily="34" charset="0"/>
            </a:endParaRPr>
          </a:p>
        </p:txBody>
      </p:sp>
      <p:sp>
        <p:nvSpPr>
          <p:cNvPr id="26" name="Text Box 27">
            <a:extLst>
              <a:ext uri="{FF2B5EF4-FFF2-40B4-BE49-F238E27FC236}">
                <a16:creationId xmlns:a16="http://schemas.microsoft.com/office/drawing/2014/main" id="{32A00673-759D-B144-AB26-5E487FBD2363}"/>
              </a:ext>
            </a:extLst>
          </p:cNvPr>
          <p:cNvSpPr txBox="1">
            <a:spLocks noChangeArrowheads="1"/>
          </p:cNvSpPr>
          <p:nvPr/>
        </p:nvSpPr>
        <p:spPr bwMode="gray">
          <a:xfrm>
            <a:off x="1348194" y="3713290"/>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dirty="0">
                <a:solidFill>
                  <a:schemeClr val="bg1"/>
                </a:solidFill>
                <a:latin typeface="Gill Sans MT" panose="020B0502020104020203" pitchFamily="34" charset="0"/>
                <a:ea typeface="宋体" panose="02010600030101010101" pitchFamily="2" charset="-122"/>
                <a:cs typeface="Calibri" panose="020F0502020204030204" pitchFamily="34" charset="0"/>
              </a:rPr>
              <a:t>3</a:t>
            </a:r>
          </a:p>
        </p:txBody>
      </p:sp>
      <p:grpSp>
        <p:nvGrpSpPr>
          <p:cNvPr id="27" name="Group 21">
            <a:extLst>
              <a:ext uri="{FF2B5EF4-FFF2-40B4-BE49-F238E27FC236}">
                <a16:creationId xmlns:a16="http://schemas.microsoft.com/office/drawing/2014/main" id="{AC12AB32-0D0B-D345-90B5-F5B21332CBA3}"/>
              </a:ext>
            </a:extLst>
          </p:cNvPr>
          <p:cNvGrpSpPr>
            <a:grpSpLocks/>
          </p:cNvGrpSpPr>
          <p:nvPr/>
        </p:nvGrpSpPr>
        <p:grpSpPr bwMode="auto">
          <a:xfrm>
            <a:off x="1152931" y="4529265"/>
            <a:ext cx="762000" cy="665162"/>
            <a:chOff x="3174" y="2656"/>
            <a:chExt cx="1549" cy="1351"/>
          </a:xfrm>
        </p:grpSpPr>
        <p:sp>
          <p:nvSpPr>
            <p:cNvPr id="28" name="AutoShape 22">
              <a:extLst>
                <a:ext uri="{FF2B5EF4-FFF2-40B4-BE49-F238E27FC236}">
                  <a16:creationId xmlns:a16="http://schemas.microsoft.com/office/drawing/2014/main" id="{457B5392-3ED2-2B4C-B162-454614A9A62D}"/>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29" name="AutoShape 23">
              <a:extLst>
                <a:ext uri="{FF2B5EF4-FFF2-40B4-BE49-F238E27FC236}">
                  <a16:creationId xmlns:a16="http://schemas.microsoft.com/office/drawing/2014/main" id="{3B340ABD-3DAB-BF49-AEB0-17A9A4EDB6F3}"/>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30" name="AutoShape 24">
              <a:extLst>
                <a:ext uri="{FF2B5EF4-FFF2-40B4-BE49-F238E27FC236}">
                  <a16:creationId xmlns:a16="http://schemas.microsoft.com/office/drawing/2014/main" id="{C794E69F-D5DC-F446-86D0-86A31B26DDF8}"/>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grpSp>
      <p:sp>
        <p:nvSpPr>
          <p:cNvPr id="31" name="Line 28">
            <a:extLst>
              <a:ext uri="{FF2B5EF4-FFF2-40B4-BE49-F238E27FC236}">
                <a16:creationId xmlns:a16="http://schemas.microsoft.com/office/drawing/2014/main" id="{8344E2C2-B780-C246-AC8A-362BE71E9976}"/>
              </a:ext>
            </a:extLst>
          </p:cNvPr>
          <p:cNvSpPr>
            <a:spLocks noChangeShapeType="1"/>
          </p:cNvSpPr>
          <p:nvPr/>
        </p:nvSpPr>
        <p:spPr bwMode="auto">
          <a:xfrm>
            <a:off x="1762531" y="5138865"/>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32" name="Text Box 29">
            <a:extLst>
              <a:ext uri="{FF2B5EF4-FFF2-40B4-BE49-F238E27FC236}">
                <a16:creationId xmlns:a16="http://schemas.microsoft.com/office/drawing/2014/main" id="{D19C3F29-CFEF-8142-882A-A33C4A7DD248}"/>
              </a:ext>
            </a:extLst>
          </p:cNvPr>
          <p:cNvSpPr txBox="1">
            <a:spLocks noChangeArrowheads="1"/>
          </p:cNvSpPr>
          <p:nvPr/>
        </p:nvSpPr>
        <p:spPr bwMode="auto">
          <a:xfrm>
            <a:off x="2174011" y="4605465"/>
            <a:ext cx="16979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latin typeface="Gill Sans MT" panose="020B0502020104020203" pitchFamily="34" charset="0"/>
                <a:ea typeface="宋体" panose="02010600030101010101" pitchFamily="2" charset="-122"/>
                <a:cs typeface="Calibri" panose="020F0502020204030204" pitchFamily="34" charset="0"/>
              </a:rPr>
              <a:t>Evaluation</a:t>
            </a:r>
          </a:p>
        </p:txBody>
      </p:sp>
      <p:sp>
        <p:nvSpPr>
          <p:cNvPr id="33" name="Text Box 30">
            <a:extLst>
              <a:ext uri="{FF2B5EF4-FFF2-40B4-BE49-F238E27FC236}">
                <a16:creationId xmlns:a16="http://schemas.microsoft.com/office/drawing/2014/main" id="{D93FB346-69DB-D249-B202-DCB3FEF0B6FF}"/>
              </a:ext>
            </a:extLst>
          </p:cNvPr>
          <p:cNvSpPr txBox="1">
            <a:spLocks noChangeArrowheads="1"/>
          </p:cNvSpPr>
          <p:nvPr/>
        </p:nvSpPr>
        <p:spPr bwMode="gray">
          <a:xfrm>
            <a:off x="1348194" y="4627690"/>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4</a:t>
            </a:r>
          </a:p>
        </p:txBody>
      </p:sp>
      <p:sp>
        <p:nvSpPr>
          <p:cNvPr id="34" name="Line 25">
            <a:extLst>
              <a:ext uri="{FF2B5EF4-FFF2-40B4-BE49-F238E27FC236}">
                <a16:creationId xmlns:a16="http://schemas.microsoft.com/office/drawing/2014/main" id="{340476F6-0B33-4C79-8FAB-5BF0380DDCD0}"/>
              </a:ext>
            </a:extLst>
          </p:cNvPr>
          <p:cNvSpPr>
            <a:spLocks noChangeShapeType="1"/>
          </p:cNvSpPr>
          <p:nvPr/>
        </p:nvSpPr>
        <p:spPr bwMode="auto">
          <a:xfrm>
            <a:off x="1762531" y="6054699"/>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35" name="Text Box 26">
            <a:extLst>
              <a:ext uri="{FF2B5EF4-FFF2-40B4-BE49-F238E27FC236}">
                <a16:creationId xmlns:a16="http://schemas.microsoft.com/office/drawing/2014/main" id="{547B801A-F29B-4199-9576-79A32C0F1295}"/>
              </a:ext>
            </a:extLst>
          </p:cNvPr>
          <p:cNvSpPr txBox="1">
            <a:spLocks noChangeArrowheads="1"/>
          </p:cNvSpPr>
          <p:nvPr/>
        </p:nvSpPr>
        <p:spPr bwMode="auto">
          <a:xfrm>
            <a:off x="2174011" y="5521299"/>
            <a:ext cx="17780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latin typeface="Gill Sans MT" panose="020B0502020104020203" pitchFamily="34" charset="0"/>
                <a:ea typeface="宋体" panose="02010600030101010101" pitchFamily="2" charset="-122"/>
                <a:cs typeface="Calibri" panose="020F0502020204030204" pitchFamily="34" charset="0"/>
              </a:rPr>
              <a:t>Conclusion</a:t>
            </a:r>
          </a:p>
        </p:txBody>
      </p:sp>
      <p:sp>
        <p:nvSpPr>
          <p:cNvPr id="36" name="Text Box 27">
            <a:extLst>
              <a:ext uri="{FF2B5EF4-FFF2-40B4-BE49-F238E27FC236}">
                <a16:creationId xmlns:a16="http://schemas.microsoft.com/office/drawing/2014/main" id="{0C3910D7-5E30-49AC-9B20-8A2AA19FAA2E}"/>
              </a:ext>
            </a:extLst>
          </p:cNvPr>
          <p:cNvSpPr txBox="1">
            <a:spLocks noChangeArrowheads="1"/>
          </p:cNvSpPr>
          <p:nvPr/>
        </p:nvSpPr>
        <p:spPr bwMode="gray">
          <a:xfrm>
            <a:off x="1348194" y="5408614"/>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3</a:t>
            </a:r>
          </a:p>
        </p:txBody>
      </p:sp>
      <p:grpSp>
        <p:nvGrpSpPr>
          <p:cNvPr id="37" name="Group 17">
            <a:extLst>
              <a:ext uri="{FF2B5EF4-FFF2-40B4-BE49-F238E27FC236}">
                <a16:creationId xmlns:a16="http://schemas.microsoft.com/office/drawing/2014/main" id="{2BD901C1-565F-4A32-AE0A-2AE5324DAB48}"/>
              </a:ext>
            </a:extLst>
          </p:cNvPr>
          <p:cNvGrpSpPr>
            <a:grpSpLocks/>
          </p:cNvGrpSpPr>
          <p:nvPr/>
        </p:nvGrpSpPr>
        <p:grpSpPr bwMode="auto">
          <a:xfrm>
            <a:off x="1152931" y="5418238"/>
            <a:ext cx="762001" cy="665162"/>
            <a:chOff x="1110" y="2656"/>
            <a:chExt cx="1549" cy="1351"/>
          </a:xfrm>
        </p:grpSpPr>
        <p:sp>
          <p:nvSpPr>
            <p:cNvPr id="38" name="AutoShape 18">
              <a:extLst>
                <a:ext uri="{FF2B5EF4-FFF2-40B4-BE49-F238E27FC236}">
                  <a16:creationId xmlns:a16="http://schemas.microsoft.com/office/drawing/2014/main" id="{B8D17286-1096-44D4-9CCB-1AC43E3DFD04}"/>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39" name="AutoShape 19">
              <a:extLst>
                <a:ext uri="{FF2B5EF4-FFF2-40B4-BE49-F238E27FC236}">
                  <a16:creationId xmlns:a16="http://schemas.microsoft.com/office/drawing/2014/main" id="{A14DBBBD-44A3-43B2-BCD1-C8CB1A8ECADB}"/>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40" name="AutoShape 20">
              <a:extLst>
                <a:ext uri="{FF2B5EF4-FFF2-40B4-BE49-F238E27FC236}">
                  <a16:creationId xmlns:a16="http://schemas.microsoft.com/office/drawing/2014/main" id="{33896D3A-AD0D-44FE-B194-433DE47C347E}"/>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41" name="Text Box 27">
            <a:extLst>
              <a:ext uri="{FF2B5EF4-FFF2-40B4-BE49-F238E27FC236}">
                <a16:creationId xmlns:a16="http://schemas.microsoft.com/office/drawing/2014/main" id="{D32FB4ED-6443-4725-A166-3577859F3235}"/>
              </a:ext>
            </a:extLst>
          </p:cNvPr>
          <p:cNvSpPr txBox="1">
            <a:spLocks noChangeArrowheads="1"/>
          </p:cNvSpPr>
          <p:nvPr/>
        </p:nvSpPr>
        <p:spPr bwMode="gray">
          <a:xfrm>
            <a:off x="1347908" y="5516663"/>
            <a:ext cx="3545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dirty="0">
                <a:solidFill>
                  <a:schemeClr val="bg1"/>
                </a:solidFill>
                <a:latin typeface="Gill Sans MT" panose="020B0502020104020203" pitchFamily="34" charset="0"/>
                <a:ea typeface="宋体" panose="02010600030101010101" pitchFamily="2" charset="-122"/>
                <a:cs typeface="Calibri" panose="020F0502020204030204" pitchFamily="34" charset="0"/>
              </a:rPr>
              <a:t>5</a:t>
            </a:r>
          </a:p>
        </p:txBody>
      </p:sp>
      <p:sp>
        <p:nvSpPr>
          <p:cNvPr id="3" name="日期占位符 2">
            <a:extLst>
              <a:ext uri="{FF2B5EF4-FFF2-40B4-BE49-F238E27FC236}">
                <a16:creationId xmlns:a16="http://schemas.microsoft.com/office/drawing/2014/main" id="{5D1E9C2A-24AE-4EB6-B10A-A818C17A004F}"/>
              </a:ext>
            </a:extLst>
          </p:cNvPr>
          <p:cNvSpPr>
            <a:spLocks noGrp="1"/>
          </p:cNvSpPr>
          <p:nvPr>
            <p:ph type="dt" sz="half" idx="10"/>
          </p:nvPr>
        </p:nvSpPr>
        <p:spPr/>
        <p:txBody>
          <a:bodyPr/>
          <a:lstStyle/>
          <a:p>
            <a:fld id="{EC269055-B1D5-4ECE-BFA1-450C1569B936}" type="datetime1">
              <a:rPr lang="zh-CN" altLang="en-US" smtClean="0"/>
              <a:t>2021/5/19</a:t>
            </a:fld>
            <a:endParaRPr lang="zh-CN" altLang="en-US"/>
          </a:p>
        </p:txBody>
      </p:sp>
      <p:sp>
        <p:nvSpPr>
          <p:cNvPr id="42" name="页脚占位符 41">
            <a:extLst>
              <a:ext uri="{FF2B5EF4-FFF2-40B4-BE49-F238E27FC236}">
                <a16:creationId xmlns:a16="http://schemas.microsoft.com/office/drawing/2014/main" id="{7387CAA3-F169-4BAC-88CC-055B78F8BD16}"/>
              </a:ext>
            </a:extLst>
          </p:cNvPr>
          <p:cNvSpPr>
            <a:spLocks noGrp="1"/>
          </p:cNvSpPr>
          <p:nvPr>
            <p:ph type="ftr" sz="quarter" idx="11"/>
          </p:nvPr>
        </p:nvSpPr>
        <p:spPr/>
        <p:txBody>
          <a:bodyPr/>
          <a:lstStyle/>
          <a:p>
            <a:r>
              <a:rPr lang="en-US" altLang="zh-CN"/>
              <a:t>USTC-Reading-Group</a:t>
            </a:r>
            <a:endParaRPr lang="zh-CN" altLang="en-US" dirty="0"/>
          </a:p>
        </p:txBody>
      </p:sp>
      <p:sp>
        <p:nvSpPr>
          <p:cNvPr id="43" name="灯片编号占位符 42">
            <a:extLst>
              <a:ext uri="{FF2B5EF4-FFF2-40B4-BE49-F238E27FC236}">
                <a16:creationId xmlns:a16="http://schemas.microsoft.com/office/drawing/2014/main" id="{CAFF4603-28E5-45E4-A85F-6C6B5129EA9D}"/>
              </a:ext>
            </a:extLst>
          </p:cNvPr>
          <p:cNvSpPr>
            <a:spLocks noGrp="1"/>
          </p:cNvSpPr>
          <p:nvPr>
            <p:ph type="sldNum" sz="quarter" idx="12"/>
          </p:nvPr>
        </p:nvSpPr>
        <p:spPr/>
        <p:txBody>
          <a:bodyPr/>
          <a:lstStyle/>
          <a:p>
            <a:fld id="{9121FD29-422F-4C06-A400-AB8263BE8C66}" type="slidenum">
              <a:rPr lang="zh-CN" altLang="en-US" smtClean="0"/>
              <a:t>2</a:t>
            </a:fld>
            <a:endParaRPr lang="zh-CN" altLang="en-US"/>
          </a:p>
        </p:txBody>
      </p:sp>
    </p:spTree>
    <p:extLst>
      <p:ext uri="{BB962C8B-B14F-4D97-AF65-F5344CB8AC3E}">
        <p14:creationId xmlns:p14="http://schemas.microsoft.com/office/powerpoint/2010/main" val="7465987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09908D-0916-4384-A256-ACE620C0A1F1}"/>
              </a:ext>
            </a:extLst>
          </p:cNvPr>
          <p:cNvSpPr>
            <a:spLocks noGrp="1"/>
          </p:cNvSpPr>
          <p:nvPr>
            <p:ph type="title"/>
          </p:nvPr>
        </p:nvSpPr>
        <p:spPr/>
        <p:txBody>
          <a:bodyPr/>
          <a:lstStyle/>
          <a:p>
            <a:r>
              <a:rPr lang="en-US" altLang="zh-CN" dirty="0"/>
              <a:t>LTO-Write</a:t>
            </a:r>
            <a:endParaRPr lang="zh-CN" altLang="en-US" dirty="0"/>
          </a:p>
        </p:txBody>
      </p:sp>
      <p:grpSp>
        <p:nvGrpSpPr>
          <p:cNvPr id="4" name="组合 3">
            <a:extLst>
              <a:ext uri="{FF2B5EF4-FFF2-40B4-BE49-F238E27FC236}">
                <a16:creationId xmlns:a16="http://schemas.microsoft.com/office/drawing/2014/main" id="{572E4038-2009-4C69-8E17-95134F04720D}"/>
              </a:ext>
            </a:extLst>
          </p:cNvPr>
          <p:cNvGrpSpPr/>
          <p:nvPr/>
        </p:nvGrpSpPr>
        <p:grpSpPr>
          <a:xfrm>
            <a:off x="5383693" y="1218629"/>
            <a:ext cx="5022575" cy="4801038"/>
            <a:chOff x="1219199" y="1961895"/>
            <a:chExt cx="4121427" cy="4215068"/>
          </a:xfrm>
        </p:grpSpPr>
        <p:sp>
          <p:nvSpPr>
            <p:cNvPr id="5" name="矩形: 圆角 4">
              <a:extLst>
                <a:ext uri="{FF2B5EF4-FFF2-40B4-BE49-F238E27FC236}">
                  <a16:creationId xmlns:a16="http://schemas.microsoft.com/office/drawing/2014/main" id="{8235ED8F-1C96-42E4-AB06-08247297D72D}"/>
                </a:ext>
              </a:extLst>
            </p:cNvPr>
            <p:cNvSpPr/>
            <p:nvPr/>
          </p:nvSpPr>
          <p:spPr>
            <a:xfrm>
              <a:off x="2425148" y="3058882"/>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Leader</a:t>
              </a:r>
              <a:endParaRPr lang="zh-CN" altLang="en-US" sz="2400"/>
            </a:p>
          </p:txBody>
        </p:sp>
        <p:sp>
          <p:nvSpPr>
            <p:cNvPr id="6" name="矩形: 圆角 5">
              <a:extLst>
                <a:ext uri="{FF2B5EF4-FFF2-40B4-BE49-F238E27FC236}">
                  <a16:creationId xmlns:a16="http://schemas.microsoft.com/office/drawing/2014/main" id="{4F6F2989-AB74-442E-A43F-6C7BBF684CBE}"/>
                </a:ext>
              </a:extLst>
            </p:cNvPr>
            <p:cNvSpPr/>
            <p:nvPr/>
          </p:nvSpPr>
          <p:spPr>
            <a:xfrm>
              <a:off x="1431234" y="4448468"/>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Follower</a:t>
              </a:r>
              <a:endParaRPr lang="zh-CN" altLang="en-US" sz="2400"/>
            </a:p>
          </p:txBody>
        </p:sp>
        <p:sp>
          <p:nvSpPr>
            <p:cNvPr id="7" name="矩形: 圆角 6">
              <a:extLst>
                <a:ext uri="{FF2B5EF4-FFF2-40B4-BE49-F238E27FC236}">
                  <a16:creationId xmlns:a16="http://schemas.microsoft.com/office/drawing/2014/main" id="{F28E7BB7-3C45-46F8-ABEF-BEDF780FC6EF}"/>
                </a:ext>
              </a:extLst>
            </p:cNvPr>
            <p:cNvSpPr/>
            <p:nvPr/>
          </p:nvSpPr>
          <p:spPr>
            <a:xfrm>
              <a:off x="1431233" y="5372817"/>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Follower</a:t>
              </a:r>
              <a:endParaRPr lang="zh-CN" altLang="en-US" sz="2400"/>
            </a:p>
          </p:txBody>
        </p:sp>
        <p:sp>
          <p:nvSpPr>
            <p:cNvPr id="8" name="矩形: 圆角 7">
              <a:extLst>
                <a:ext uri="{FF2B5EF4-FFF2-40B4-BE49-F238E27FC236}">
                  <a16:creationId xmlns:a16="http://schemas.microsoft.com/office/drawing/2014/main" id="{5E964427-C235-4702-9637-76A784586868}"/>
                </a:ext>
              </a:extLst>
            </p:cNvPr>
            <p:cNvSpPr/>
            <p:nvPr/>
          </p:nvSpPr>
          <p:spPr>
            <a:xfrm>
              <a:off x="3405808" y="5372817"/>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Follower</a:t>
              </a:r>
              <a:endParaRPr lang="zh-CN" altLang="en-US" sz="2400"/>
            </a:p>
          </p:txBody>
        </p:sp>
        <p:sp>
          <p:nvSpPr>
            <p:cNvPr id="9" name="矩形: 圆角 8">
              <a:extLst>
                <a:ext uri="{FF2B5EF4-FFF2-40B4-BE49-F238E27FC236}">
                  <a16:creationId xmlns:a16="http://schemas.microsoft.com/office/drawing/2014/main" id="{1FB73520-74CA-4133-82BC-3F3AF62AB6E6}"/>
                </a:ext>
              </a:extLst>
            </p:cNvPr>
            <p:cNvSpPr/>
            <p:nvPr/>
          </p:nvSpPr>
          <p:spPr>
            <a:xfrm>
              <a:off x="3405809" y="4454772"/>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Follower</a:t>
              </a:r>
              <a:endParaRPr lang="zh-CN" altLang="en-US" sz="2400"/>
            </a:p>
          </p:txBody>
        </p:sp>
        <p:sp>
          <p:nvSpPr>
            <p:cNvPr id="10" name="箭头: 下 9">
              <a:extLst>
                <a:ext uri="{FF2B5EF4-FFF2-40B4-BE49-F238E27FC236}">
                  <a16:creationId xmlns:a16="http://schemas.microsoft.com/office/drawing/2014/main" id="{83FFFD10-5C07-4188-85CB-A200A3E9EE32}"/>
                </a:ext>
              </a:extLst>
            </p:cNvPr>
            <p:cNvSpPr/>
            <p:nvPr/>
          </p:nvSpPr>
          <p:spPr>
            <a:xfrm>
              <a:off x="3101009" y="3869636"/>
              <a:ext cx="304800" cy="38289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箭头: 下 10">
              <a:extLst>
                <a:ext uri="{FF2B5EF4-FFF2-40B4-BE49-F238E27FC236}">
                  <a16:creationId xmlns:a16="http://schemas.microsoft.com/office/drawing/2014/main" id="{0E1FB961-2310-4A89-9003-1E5CB254B029}"/>
                </a:ext>
              </a:extLst>
            </p:cNvPr>
            <p:cNvSpPr/>
            <p:nvPr/>
          </p:nvSpPr>
          <p:spPr>
            <a:xfrm>
              <a:off x="3127513" y="2599182"/>
              <a:ext cx="304800" cy="38289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2" name="矩形: 圆角 11">
              <a:extLst>
                <a:ext uri="{FF2B5EF4-FFF2-40B4-BE49-F238E27FC236}">
                  <a16:creationId xmlns:a16="http://schemas.microsoft.com/office/drawing/2014/main" id="{FD027986-973C-421A-91D2-D2F4CC637709}"/>
                </a:ext>
              </a:extLst>
            </p:cNvPr>
            <p:cNvSpPr/>
            <p:nvPr/>
          </p:nvSpPr>
          <p:spPr>
            <a:xfrm>
              <a:off x="1219199" y="1961895"/>
              <a:ext cx="4121427" cy="5445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13" name="矩形: 圆角 12">
              <a:extLst>
                <a:ext uri="{FF2B5EF4-FFF2-40B4-BE49-F238E27FC236}">
                  <a16:creationId xmlns:a16="http://schemas.microsoft.com/office/drawing/2014/main" id="{4C050483-3A0D-4EEC-A8B5-6AC957DC5BD0}"/>
                </a:ext>
              </a:extLst>
            </p:cNvPr>
            <p:cNvSpPr/>
            <p:nvPr/>
          </p:nvSpPr>
          <p:spPr>
            <a:xfrm>
              <a:off x="1219200" y="4346743"/>
              <a:ext cx="4121426" cy="1830220"/>
            </a:xfrm>
            <a:prstGeom prst="roundRect">
              <a:avLst/>
            </a:prstGeom>
            <a:noFill/>
            <a:ln w="19050">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4" name="直接连接符 13">
              <a:extLst>
                <a:ext uri="{FF2B5EF4-FFF2-40B4-BE49-F238E27FC236}">
                  <a16:creationId xmlns:a16="http://schemas.microsoft.com/office/drawing/2014/main" id="{9637AF8D-026F-4047-B330-7D7005C97C85}"/>
                </a:ext>
              </a:extLst>
            </p:cNvPr>
            <p:cNvCxnSpPr>
              <a:cxnSpLocks/>
            </p:cNvCxnSpPr>
            <p:nvPr/>
          </p:nvCxnSpPr>
          <p:spPr>
            <a:xfrm flipH="1">
              <a:off x="2279374" y="1979398"/>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463188BE-CA7B-4726-921F-275FC32BFFD9}"/>
                </a:ext>
              </a:extLst>
            </p:cNvPr>
            <p:cNvSpPr txBox="1"/>
            <p:nvPr/>
          </p:nvSpPr>
          <p:spPr>
            <a:xfrm>
              <a:off x="1258957" y="2014494"/>
              <a:ext cx="1033667" cy="461665"/>
            </a:xfrm>
            <a:prstGeom prst="rect">
              <a:avLst/>
            </a:prstGeom>
            <a:noFill/>
          </p:spPr>
          <p:txBody>
            <a:bodyPr wrap="square" rtlCol="0">
              <a:spAutoFit/>
            </a:bodyPr>
            <a:lstStyle/>
            <a:p>
              <a:r>
                <a:rPr lang="en-US" altLang="zh-CN" sz="2400" b="1" dirty="0"/>
                <a:t>write1</a:t>
              </a:r>
              <a:endParaRPr lang="zh-CN" altLang="en-US" b="1" dirty="0"/>
            </a:p>
          </p:txBody>
        </p:sp>
        <p:sp>
          <p:nvSpPr>
            <p:cNvPr id="16" name="文本框 15">
              <a:extLst>
                <a:ext uri="{FF2B5EF4-FFF2-40B4-BE49-F238E27FC236}">
                  <a16:creationId xmlns:a16="http://schemas.microsoft.com/office/drawing/2014/main" id="{76377B09-B7DF-45AA-A33B-F65DF43648F0}"/>
                </a:ext>
              </a:extLst>
            </p:cNvPr>
            <p:cNvSpPr txBox="1"/>
            <p:nvPr/>
          </p:nvSpPr>
          <p:spPr>
            <a:xfrm>
              <a:off x="2504666" y="2008205"/>
              <a:ext cx="1033667" cy="400110"/>
            </a:xfrm>
            <a:prstGeom prst="rect">
              <a:avLst/>
            </a:prstGeom>
            <a:noFill/>
          </p:spPr>
          <p:txBody>
            <a:bodyPr wrap="square" rtlCol="0">
              <a:spAutoFit/>
            </a:bodyPr>
            <a:lstStyle/>
            <a:p>
              <a:r>
                <a:rPr lang="en-US" altLang="zh-CN" sz="2000" b="1"/>
                <a:t>…</a:t>
              </a:r>
              <a:endParaRPr lang="zh-CN" altLang="en-US" b="1"/>
            </a:p>
          </p:txBody>
        </p:sp>
        <p:cxnSp>
          <p:nvCxnSpPr>
            <p:cNvPr id="17" name="直接连接符 16">
              <a:extLst>
                <a:ext uri="{FF2B5EF4-FFF2-40B4-BE49-F238E27FC236}">
                  <a16:creationId xmlns:a16="http://schemas.microsoft.com/office/drawing/2014/main" id="{42C006C6-5EE2-4119-84BB-603266D59A1E}"/>
                </a:ext>
              </a:extLst>
            </p:cNvPr>
            <p:cNvCxnSpPr>
              <a:cxnSpLocks/>
            </p:cNvCxnSpPr>
            <p:nvPr/>
          </p:nvCxnSpPr>
          <p:spPr>
            <a:xfrm flipH="1">
              <a:off x="3538332" y="1968234"/>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8" name="文本框 17">
              <a:extLst>
                <a:ext uri="{FF2B5EF4-FFF2-40B4-BE49-F238E27FC236}">
                  <a16:creationId xmlns:a16="http://schemas.microsoft.com/office/drawing/2014/main" id="{1C638357-7ECE-472A-8325-B4DA6E70B60B}"/>
                </a:ext>
              </a:extLst>
            </p:cNvPr>
            <p:cNvSpPr txBox="1"/>
            <p:nvPr/>
          </p:nvSpPr>
          <p:spPr>
            <a:xfrm>
              <a:off x="3748717" y="2008205"/>
              <a:ext cx="1379873" cy="461665"/>
            </a:xfrm>
            <a:prstGeom prst="rect">
              <a:avLst/>
            </a:prstGeom>
            <a:noFill/>
          </p:spPr>
          <p:txBody>
            <a:bodyPr wrap="square" rtlCol="0">
              <a:spAutoFit/>
            </a:bodyPr>
            <a:lstStyle/>
            <a:p>
              <a:r>
                <a:rPr lang="en-US" altLang="zh-CN" sz="2400" b="1" dirty="0"/>
                <a:t>write100</a:t>
              </a:r>
              <a:endParaRPr lang="zh-CN" altLang="en-US" b="1" dirty="0"/>
            </a:p>
          </p:txBody>
        </p:sp>
        <p:sp>
          <p:nvSpPr>
            <p:cNvPr id="19" name="文本框 18">
              <a:extLst>
                <a:ext uri="{FF2B5EF4-FFF2-40B4-BE49-F238E27FC236}">
                  <a16:creationId xmlns:a16="http://schemas.microsoft.com/office/drawing/2014/main" id="{49EBE579-4390-4D13-94F1-C1B59B60D546}"/>
                </a:ext>
              </a:extLst>
            </p:cNvPr>
            <p:cNvSpPr txBox="1"/>
            <p:nvPr/>
          </p:nvSpPr>
          <p:spPr>
            <a:xfrm>
              <a:off x="3432312" y="3814435"/>
              <a:ext cx="1588611" cy="461665"/>
            </a:xfrm>
            <a:prstGeom prst="rect">
              <a:avLst/>
            </a:prstGeom>
            <a:noFill/>
          </p:spPr>
          <p:txBody>
            <a:bodyPr wrap="square" rtlCol="0">
              <a:spAutoFit/>
            </a:bodyPr>
            <a:lstStyle/>
            <a:p>
              <a:r>
                <a:rPr lang="en-US" altLang="zh-CN" sz="2400" b="1" dirty="0"/>
                <a:t>broadcast</a:t>
              </a:r>
              <a:endParaRPr lang="zh-CN" altLang="en-US" b="1" dirty="0"/>
            </a:p>
          </p:txBody>
        </p:sp>
        <p:sp>
          <p:nvSpPr>
            <p:cNvPr id="20" name="箭头: 下 19">
              <a:extLst>
                <a:ext uri="{FF2B5EF4-FFF2-40B4-BE49-F238E27FC236}">
                  <a16:creationId xmlns:a16="http://schemas.microsoft.com/office/drawing/2014/main" id="{0947B407-C160-45F4-B65E-AD4020AB61D0}"/>
                </a:ext>
              </a:extLst>
            </p:cNvPr>
            <p:cNvSpPr/>
            <p:nvPr/>
          </p:nvSpPr>
          <p:spPr>
            <a:xfrm rot="10800000">
              <a:off x="2745216" y="3850275"/>
              <a:ext cx="304800" cy="38289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a:extLst>
                <a:ext uri="{FF2B5EF4-FFF2-40B4-BE49-F238E27FC236}">
                  <a16:creationId xmlns:a16="http://schemas.microsoft.com/office/drawing/2014/main" id="{0AE84566-40A2-48AF-98F5-1DC95BACA716}"/>
                </a:ext>
              </a:extLst>
            </p:cNvPr>
            <p:cNvSpPr txBox="1"/>
            <p:nvPr/>
          </p:nvSpPr>
          <p:spPr>
            <a:xfrm>
              <a:off x="2027995" y="3831631"/>
              <a:ext cx="794306" cy="461665"/>
            </a:xfrm>
            <a:prstGeom prst="rect">
              <a:avLst/>
            </a:prstGeom>
            <a:noFill/>
          </p:spPr>
          <p:txBody>
            <a:bodyPr wrap="square" rtlCol="0">
              <a:spAutoFit/>
            </a:bodyPr>
            <a:lstStyle/>
            <a:p>
              <a:r>
                <a:rPr lang="en-US" altLang="zh-CN" sz="2400" b="1"/>
                <a:t>Ack</a:t>
              </a:r>
              <a:endParaRPr lang="zh-CN" altLang="en-US" b="1"/>
            </a:p>
          </p:txBody>
        </p:sp>
      </p:grpSp>
      <p:sp>
        <p:nvSpPr>
          <p:cNvPr id="23" name="文本框 22">
            <a:extLst>
              <a:ext uri="{FF2B5EF4-FFF2-40B4-BE49-F238E27FC236}">
                <a16:creationId xmlns:a16="http://schemas.microsoft.com/office/drawing/2014/main" id="{5F88E92A-1916-4FE2-BB66-2D7D4F48FF08}"/>
              </a:ext>
            </a:extLst>
          </p:cNvPr>
          <p:cNvSpPr txBox="1"/>
          <p:nvPr/>
        </p:nvSpPr>
        <p:spPr>
          <a:xfrm>
            <a:off x="838200" y="3805649"/>
            <a:ext cx="2726635" cy="830997"/>
          </a:xfrm>
          <a:prstGeom prst="rect">
            <a:avLst/>
          </a:prstGeom>
          <a:noFill/>
        </p:spPr>
        <p:txBody>
          <a:bodyPr wrap="square" rtlCol="0">
            <a:spAutoFit/>
          </a:bodyPr>
          <a:lstStyle/>
          <a:p>
            <a:pPr marL="342900" indent="-342900">
              <a:buFont typeface="+mj-lt"/>
              <a:buAutoNum type="arabicPeriod"/>
            </a:pPr>
            <a:r>
              <a:rPr lang="en-US" altLang="zh-CN" sz="2400" b="1" dirty="0"/>
              <a:t>Propose round</a:t>
            </a:r>
          </a:p>
          <a:p>
            <a:pPr marL="342900" indent="-342900">
              <a:buFont typeface="+mj-lt"/>
              <a:buAutoNum type="arabicPeriod"/>
            </a:pPr>
            <a:r>
              <a:rPr lang="en-US" altLang="zh-CN" sz="2400" b="1" dirty="0"/>
              <a:t>Commit round</a:t>
            </a:r>
            <a:endParaRPr lang="zh-CN" altLang="en-US" sz="2400" b="1" dirty="0"/>
          </a:p>
        </p:txBody>
      </p:sp>
      <p:sp>
        <p:nvSpPr>
          <p:cNvPr id="25" name="文本框 24">
            <a:extLst>
              <a:ext uri="{FF2B5EF4-FFF2-40B4-BE49-F238E27FC236}">
                <a16:creationId xmlns:a16="http://schemas.microsoft.com/office/drawing/2014/main" id="{C506F84E-E207-467B-ACE1-F42AFF904067}"/>
              </a:ext>
            </a:extLst>
          </p:cNvPr>
          <p:cNvSpPr txBox="1"/>
          <p:nvPr/>
        </p:nvSpPr>
        <p:spPr>
          <a:xfrm>
            <a:off x="812020" y="1388886"/>
            <a:ext cx="3896139" cy="830997"/>
          </a:xfrm>
          <a:prstGeom prst="rect">
            <a:avLst/>
          </a:prstGeom>
          <a:noFill/>
        </p:spPr>
        <p:txBody>
          <a:bodyPr wrap="square" rtlCol="0">
            <a:spAutoFit/>
          </a:bodyPr>
          <a:lstStyle/>
          <a:p>
            <a:pPr marL="457200" indent="-457200">
              <a:buFont typeface="Arial" panose="020B0604020202020204" pitchFamily="34" charset="0"/>
              <a:buChar char="•"/>
            </a:pPr>
            <a:r>
              <a:rPr lang="en-US" altLang="zh-CN" sz="2400" b="1" dirty="0"/>
              <a:t>Multi-</a:t>
            </a:r>
            <a:r>
              <a:rPr lang="en-US" altLang="zh-CN" sz="2400" b="1" dirty="0" err="1"/>
              <a:t>Paxos</a:t>
            </a:r>
            <a:r>
              <a:rPr lang="en-US" altLang="zh-CN" sz="2400" b="1" dirty="0"/>
              <a:t>(MP)</a:t>
            </a:r>
          </a:p>
          <a:p>
            <a:pPr marL="457200" indent="-457200">
              <a:buFont typeface="Arial" panose="020B0604020202020204" pitchFamily="34" charset="0"/>
              <a:buChar char="•"/>
            </a:pPr>
            <a:r>
              <a:rPr lang="en-US" altLang="zh-CN" sz="2400" b="1" dirty="0"/>
              <a:t>ZAB</a:t>
            </a:r>
            <a:endParaRPr lang="zh-CN" altLang="en-US" sz="2400" b="1" dirty="0"/>
          </a:p>
        </p:txBody>
      </p:sp>
      <p:sp>
        <p:nvSpPr>
          <p:cNvPr id="3" name="日期占位符 2">
            <a:extLst>
              <a:ext uri="{FF2B5EF4-FFF2-40B4-BE49-F238E27FC236}">
                <a16:creationId xmlns:a16="http://schemas.microsoft.com/office/drawing/2014/main" id="{2674F195-C1E4-4EFF-A28B-3720DB7FAFE5}"/>
              </a:ext>
            </a:extLst>
          </p:cNvPr>
          <p:cNvSpPr>
            <a:spLocks noGrp="1"/>
          </p:cNvSpPr>
          <p:nvPr>
            <p:ph type="dt" sz="half" idx="10"/>
          </p:nvPr>
        </p:nvSpPr>
        <p:spPr/>
        <p:txBody>
          <a:bodyPr/>
          <a:lstStyle/>
          <a:p>
            <a:fld id="{1315490C-D875-4A4B-9EE9-FCBF421A3331}" type="datetime1">
              <a:rPr lang="zh-CN" altLang="en-US" smtClean="0"/>
              <a:t>2021/5/19</a:t>
            </a:fld>
            <a:endParaRPr lang="zh-CN" altLang="en-US"/>
          </a:p>
        </p:txBody>
      </p:sp>
      <p:sp>
        <p:nvSpPr>
          <p:cNvPr id="22" name="页脚占位符 21">
            <a:extLst>
              <a:ext uri="{FF2B5EF4-FFF2-40B4-BE49-F238E27FC236}">
                <a16:creationId xmlns:a16="http://schemas.microsoft.com/office/drawing/2014/main" id="{B4A173A8-0E0C-419B-9531-A9DE7086AAE0}"/>
              </a:ext>
            </a:extLst>
          </p:cNvPr>
          <p:cNvSpPr>
            <a:spLocks noGrp="1"/>
          </p:cNvSpPr>
          <p:nvPr>
            <p:ph type="ftr" sz="quarter" idx="11"/>
          </p:nvPr>
        </p:nvSpPr>
        <p:spPr/>
        <p:txBody>
          <a:bodyPr/>
          <a:lstStyle/>
          <a:p>
            <a:r>
              <a:rPr lang="en-US" altLang="zh-CN"/>
              <a:t>USTC-Reading-Group</a:t>
            </a:r>
            <a:endParaRPr lang="zh-CN" altLang="en-US" dirty="0"/>
          </a:p>
        </p:txBody>
      </p:sp>
      <p:sp>
        <p:nvSpPr>
          <p:cNvPr id="24" name="灯片编号占位符 23">
            <a:extLst>
              <a:ext uri="{FF2B5EF4-FFF2-40B4-BE49-F238E27FC236}">
                <a16:creationId xmlns:a16="http://schemas.microsoft.com/office/drawing/2014/main" id="{DA83ACF1-5222-4237-A3C3-36B777847E29}"/>
              </a:ext>
            </a:extLst>
          </p:cNvPr>
          <p:cNvSpPr>
            <a:spLocks noGrp="1"/>
          </p:cNvSpPr>
          <p:nvPr>
            <p:ph type="sldNum" sz="quarter" idx="12"/>
          </p:nvPr>
        </p:nvSpPr>
        <p:spPr/>
        <p:txBody>
          <a:bodyPr/>
          <a:lstStyle/>
          <a:p>
            <a:fld id="{9121FD29-422F-4C06-A400-AB8263BE8C66}" type="slidenum">
              <a:rPr lang="zh-CN" altLang="en-US" smtClean="0"/>
              <a:t>20</a:t>
            </a:fld>
            <a:endParaRPr lang="zh-CN" altLang="en-US"/>
          </a:p>
        </p:txBody>
      </p:sp>
    </p:spTree>
    <p:extLst>
      <p:ext uri="{BB962C8B-B14F-4D97-AF65-F5344CB8AC3E}">
        <p14:creationId xmlns:p14="http://schemas.microsoft.com/office/powerpoint/2010/main" val="3832574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009908D-0916-4384-A256-ACE620C0A1F1}"/>
              </a:ext>
            </a:extLst>
          </p:cNvPr>
          <p:cNvSpPr>
            <a:spLocks noGrp="1"/>
          </p:cNvSpPr>
          <p:nvPr>
            <p:ph type="title"/>
          </p:nvPr>
        </p:nvSpPr>
        <p:spPr/>
        <p:txBody>
          <a:bodyPr/>
          <a:lstStyle/>
          <a:p>
            <a:r>
              <a:rPr lang="en-US" altLang="zh-CN" dirty="0"/>
              <a:t>LTO-Read</a:t>
            </a:r>
            <a:endParaRPr lang="zh-CN" altLang="en-US" dirty="0"/>
          </a:p>
        </p:txBody>
      </p:sp>
      <p:sp>
        <p:nvSpPr>
          <p:cNvPr id="25" name="文本框 24">
            <a:extLst>
              <a:ext uri="{FF2B5EF4-FFF2-40B4-BE49-F238E27FC236}">
                <a16:creationId xmlns:a16="http://schemas.microsoft.com/office/drawing/2014/main" id="{C506F84E-E207-467B-ACE1-F42AFF904067}"/>
              </a:ext>
            </a:extLst>
          </p:cNvPr>
          <p:cNvSpPr txBox="1"/>
          <p:nvPr/>
        </p:nvSpPr>
        <p:spPr>
          <a:xfrm>
            <a:off x="843219" y="1259748"/>
            <a:ext cx="3896139" cy="830997"/>
          </a:xfrm>
          <a:prstGeom prst="rect">
            <a:avLst/>
          </a:prstGeom>
          <a:noFill/>
        </p:spPr>
        <p:txBody>
          <a:bodyPr wrap="square" rtlCol="0">
            <a:spAutoFit/>
          </a:bodyPr>
          <a:lstStyle/>
          <a:p>
            <a:pPr marL="457200" indent="-457200">
              <a:buFont typeface="Arial" panose="020B0604020202020204" pitchFamily="34" charset="0"/>
              <a:buChar char="•"/>
            </a:pPr>
            <a:r>
              <a:rPr lang="en-US" altLang="zh-CN" sz="2400" b="1" dirty="0"/>
              <a:t>Multi-</a:t>
            </a:r>
            <a:r>
              <a:rPr lang="en-US" altLang="zh-CN" sz="2400" b="1" dirty="0" err="1"/>
              <a:t>Paxos</a:t>
            </a:r>
            <a:r>
              <a:rPr lang="en-US" altLang="zh-CN" sz="2400" b="1" dirty="0"/>
              <a:t>(MP)</a:t>
            </a:r>
          </a:p>
          <a:p>
            <a:pPr marL="457200" indent="-457200">
              <a:buFont typeface="Arial" panose="020B0604020202020204" pitchFamily="34" charset="0"/>
              <a:buChar char="•"/>
            </a:pPr>
            <a:r>
              <a:rPr lang="en-US" altLang="zh-CN" sz="2400" b="1" dirty="0"/>
              <a:t>Linearizability</a:t>
            </a:r>
          </a:p>
        </p:txBody>
      </p:sp>
      <p:grpSp>
        <p:nvGrpSpPr>
          <p:cNvPr id="24" name="组合 23">
            <a:extLst>
              <a:ext uri="{FF2B5EF4-FFF2-40B4-BE49-F238E27FC236}">
                <a16:creationId xmlns:a16="http://schemas.microsoft.com/office/drawing/2014/main" id="{AA22FDD2-BA1F-4F3B-A856-C926E61A25DF}"/>
              </a:ext>
            </a:extLst>
          </p:cNvPr>
          <p:cNvGrpSpPr>
            <a:grpSpLocks noChangeAspect="1"/>
          </p:cNvGrpSpPr>
          <p:nvPr/>
        </p:nvGrpSpPr>
        <p:grpSpPr>
          <a:xfrm>
            <a:off x="1817642" y="2902040"/>
            <a:ext cx="2894669" cy="2463309"/>
            <a:chOff x="3659217" y="1730073"/>
            <a:chExt cx="2544853" cy="2165623"/>
          </a:xfrm>
        </p:grpSpPr>
        <p:sp>
          <p:nvSpPr>
            <p:cNvPr id="26" name="矩形: 圆角 25">
              <a:extLst>
                <a:ext uri="{FF2B5EF4-FFF2-40B4-BE49-F238E27FC236}">
                  <a16:creationId xmlns:a16="http://schemas.microsoft.com/office/drawing/2014/main" id="{8C2B8897-100E-4F3E-A521-362E9577166B}"/>
                </a:ext>
              </a:extLst>
            </p:cNvPr>
            <p:cNvSpPr/>
            <p:nvPr/>
          </p:nvSpPr>
          <p:spPr>
            <a:xfrm>
              <a:off x="4250332" y="1730073"/>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Leader</a:t>
              </a:r>
              <a:endParaRPr lang="zh-CN" altLang="en-US" sz="2400" dirty="0"/>
            </a:p>
          </p:txBody>
        </p:sp>
        <p:sp>
          <p:nvSpPr>
            <p:cNvPr id="28" name="矩形: 圆角 27">
              <a:extLst>
                <a:ext uri="{FF2B5EF4-FFF2-40B4-BE49-F238E27FC236}">
                  <a16:creationId xmlns:a16="http://schemas.microsoft.com/office/drawing/2014/main" id="{6D0A15F2-2335-40B1-89B3-8DE26BAAE84A}"/>
                </a:ext>
              </a:extLst>
            </p:cNvPr>
            <p:cNvSpPr/>
            <p:nvPr/>
          </p:nvSpPr>
          <p:spPr>
            <a:xfrm>
              <a:off x="3659217" y="3217878"/>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Follower</a:t>
              </a:r>
              <a:endParaRPr lang="zh-CN" altLang="en-US" sz="2400" dirty="0"/>
            </a:p>
          </p:txBody>
        </p:sp>
        <p:sp>
          <p:nvSpPr>
            <p:cNvPr id="34" name="箭头: 下 33">
              <a:extLst>
                <a:ext uri="{FF2B5EF4-FFF2-40B4-BE49-F238E27FC236}">
                  <a16:creationId xmlns:a16="http://schemas.microsoft.com/office/drawing/2014/main" id="{AFA33EEA-8C73-4EBF-8E90-4777AE6AD684}"/>
                </a:ext>
              </a:extLst>
            </p:cNvPr>
            <p:cNvSpPr/>
            <p:nvPr/>
          </p:nvSpPr>
          <p:spPr>
            <a:xfrm rot="10800000">
              <a:off x="4923593" y="2495567"/>
              <a:ext cx="304800" cy="673123"/>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dirty="0"/>
            </a:p>
          </p:txBody>
        </p:sp>
        <p:sp>
          <p:nvSpPr>
            <p:cNvPr id="35" name="文本框 34">
              <a:extLst>
                <a:ext uri="{FF2B5EF4-FFF2-40B4-BE49-F238E27FC236}">
                  <a16:creationId xmlns:a16="http://schemas.microsoft.com/office/drawing/2014/main" id="{00A0B244-0740-476B-B656-C1394EF2B720}"/>
                </a:ext>
              </a:extLst>
            </p:cNvPr>
            <p:cNvSpPr txBox="1"/>
            <p:nvPr/>
          </p:nvSpPr>
          <p:spPr>
            <a:xfrm>
              <a:off x="5228393" y="2595303"/>
              <a:ext cx="975677" cy="401055"/>
            </a:xfrm>
            <a:prstGeom prst="rect">
              <a:avLst/>
            </a:prstGeom>
            <a:noFill/>
          </p:spPr>
          <p:txBody>
            <a:bodyPr wrap="square" rtlCol="0">
              <a:spAutoFit/>
            </a:bodyPr>
            <a:lstStyle/>
            <a:p>
              <a:pPr algn="ctr"/>
              <a:r>
                <a:rPr lang="en-US" altLang="zh-CN" sz="2400" b="1" dirty="0"/>
                <a:t>Query</a:t>
              </a:r>
              <a:endParaRPr lang="zh-CN" altLang="en-US" b="1" dirty="0"/>
            </a:p>
          </p:txBody>
        </p:sp>
      </p:grpSp>
      <p:sp>
        <p:nvSpPr>
          <p:cNvPr id="37" name="矩形: 圆角 36">
            <a:extLst>
              <a:ext uri="{FF2B5EF4-FFF2-40B4-BE49-F238E27FC236}">
                <a16:creationId xmlns:a16="http://schemas.microsoft.com/office/drawing/2014/main" id="{EE91A8C6-33A1-4CA8-946F-F05195A534A7}"/>
              </a:ext>
            </a:extLst>
          </p:cNvPr>
          <p:cNvSpPr/>
          <p:nvPr/>
        </p:nvSpPr>
        <p:spPr>
          <a:xfrm>
            <a:off x="1016141" y="2480491"/>
            <a:ext cx="1109794" cy="58675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chemeClr val="tx1"/>
                </a:solidFill>
              </a:rPr>
              <a:t>Read</a:t>
            </a:r>
            <a:endParaRPr lang="zh-CN" altLang="en-US" sz="2400" b="1" dirty="0">
              <a:solidFill>
                <a:schemeClr val="tx1"/>
              </a:solidFill>
            </a:endParaRPr>
          </a:p>
        </p:txBody>
      </p:sp>
      <p:sp>
        <p:nvSpPr>
          <p:cNvPr id="38" name="箭头: 下 37">
            <a:extLst>
              <a:ext uri="{FF2B5EF4-FFF2-40B4-BE49-F238E27FC236}">
                <a16:creationId xmlns:a16="http://schemas.microsoft.com/office/drawing/2014/main" id="{BA93E76F-CA76-4401-974F-9FD8B05F531E}"/>
              </a:ext>
            </a:extLst>
          </p:cNvPr>
          <p:cNvSpPr/>
          <p:nvPr/>
        </p:nvSpPr>
        <p:spPr>
          <a:xfrm rot="20189524">
            <a:off x="1726667" y="3178541"/>
            <a:ext cx="326971" cy="1343300"/>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文本框 39">
            <a:extLst>
              <a:ext uri="{FF2B5EF4-FFF2-40B4-BE49-F238E27FC236}">
                <a16:creationId xmlns:a16="http://schemas.microsoft.com/office/drawing/2014/main" id="{BF22F8F3-4849-420E-B7E4-FC1D324AD8D0}"/>
              </a:ext>
            </a:extLst>
          </p:cNvPr>
          <p:cNvSpPr txBox="1"/>
          <p:nvPr/>
        </p:nvSpPr>
        <p:spPr>
          <a:xfrm>
            <a:off x="6096000" y="1259747"/>
            <a:ext cx="3896139" cy="830997"/>
          </a:xfrm>
          <a:prstGeom prst="rect">
            <a:avLst/>
          </a:prstGeom>
          <a:noFill/>
        </p:spPr>
        <p:txBody>
          <a:bodyPr wrap="square" rtlCol="0">
            <a:spAutoFit/>
          </a:bodyPr>
          <a:lstStyle/>
          <a:p>
            <a:pPr marL="457200" indent="-457200">
              <a:buFont typeface="Arial" panose="020B0604020202020204" pitchFamily="34" charset="0"/>
              <a:buChar char="•"/>
            </a:pPr>
            <a:r>
              <a:rPr lang="en-US" altLang="zh-CN" sz="2400" b="1" dirty="0"/>
              <a:t>ZAB</a:t>
            </a:r>
          </a:p>
          <a:p>
            <a:pPr marL="457200" indent="-457200">
              <a:buFont typeface="Arial" panose="020B0604020202020204" pitchFamily="34" charset="0"/>
              <a:buChar char="•"/>
            </a:pPr>
            <a:r>
              <a:rPr lang="en-US" altLang="zh-CN" sz="2400" b="1" dirty="0"/>
              <a:t>Sequential Consistency</a:t>
            </a:r>
          </a:p>
        </p:txBody>
      </p:sp>
      <p:sp>
        <p:nvSpPr>
          <p:cNvPr id="43" name="矩形: 圆角 42">
            <a:extLst>
              <a:ext uri="{FF2B5EF4-FFF2-40B4-BE49-F238E27FC236}">
                <a16:creationId xmlns:a16="http://schemas.microsoft.com/office/drawing/2014/main" id="{65081448-9439-4F59-B4AD-953CAEF3C492}"/>
              </a:ext>
            </a:extLst>
          </p:cNvPr>
          <p:cNvSpPr/>
          <p:nvPr/>
        </p:nvSpPr>
        <p:spPr>
          <a:xfrm>
            <a:off x="7479690" y="4589214"/>
            <a:ext cx="1959597" cy="77099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Follower</a:t>
            </a:r>
            <a:endParaRPr lang="zh-CN" altLang="en-US" sz="2400" dirty="0"/>
          </a:p>
        </p:txBody>
      </p:sp>
      <p:sp>
        <p:nvSpPr>
          <p:cNvPr id="50" name="矩形: 圆角 49">
            <a:extLst>
              <a:ext uri="{FF2B5EF4-FFF2-40B4-BE49-F238E27FC236}">
                <a16:creationId xmlns:a16="http://schemas.microsoft.com/office/drawing/2014/main" id="{C8074E1B-7267-47AD-AF4E-CA67A79EBD37}"/>
              </a:ext>
            </a:extLst>
          </p:cNvPr>
          <p:cNvSpPr/>
          <p:nvPr/>
        </p:nvSpPr>
        <p:spPr>
          <a:xfrm>
            <a:off x="7904591" y="2303039"/>
            <a:ext cx="1109794" cy="58675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b="1" dirty="0">
                <a:solidFill>
                  <a:schemeClr val="tx1"/>
                </a:solidFill>
              </a:rPr>
              <a:t>Read</a:t>
            </a:r>
            <a:endParaRPr lang="zh-CN" altLang="en-US" sz="2400" b="1" dirty="0">
              <a:solidFill>
                <a:schemeClr val="tx1"/>
              </a:solidFill>
            </a:endParaRPr>
          </a:p>
        </p:txBody>
      </p:sp>
      <p:sp>
        <p:nvSpPr>
          <p:cNvPr id="52" name="文本框 51">
            <a:extLst>
              <a:ext uri="{FF2B5EF4-FFF2-40B4-BE49-F238E27FC236}">
                <a16:creationId xmlns:a16="http://schemas.microsoft.com/office/drawing/2014/main" id="{E9B91B56-ACB2-4B04-9629-E8E6B29548E3}"/>
              </a:ext>
            </a:extLst>
          </p:cNvPr>
          <p:cNvSpPr txBox="1"/>
          <p:nvPr/>
        </p:nvSpPr>
        <p:spPr>
          <a:xfrm>
            <a:off x="9124290" y="3599736"/>
            <a:ext cx="1845775" cy="461665"/>
          </a:xfrm>
          <a:prstGeom prst="rect">
            <a:avLst/>
          </a:prstGeom>
          <a:noFill/>
        </p:spPr>
        <p:txBody>
          <a:bodyPr wrap="square" rtlCol="0">
            <a:spAutoFit/>
          </a:bodyPr>
          <a:lstStyle/>
          <a:p>
            <a:r>
              <a:rPr lang="en-US" altLang="zh-CN" sz="2400" b="1" dirty="0"/>
              <a:t>Local read</a:t>
            </a:r>
            <a:endParaRPr lang="zh-CN" altLang="en-US" sz="2400" b="1" dirty="0"/>
          </a:p>
        </p:txBody>
      </p:sp>
      <p:sp>
        <p:nvSpPr>
          <p:cNvPr id="53" name="箭头: 上 52">
            <a:extLst>
              <a:ext uri="{FF2B5EF4-FFF2-40B4-BE49-F238E27FC236}">
                <a16:creationId xmlns:a16="http://schemas.microsoft.com/office/drawing/2014/main" id="{BD0DB782-8BAC-4EC5-88CA-9D399ECB781B}"/>
              </a:ext>
            </a:extLst>
          </p:cNvPr>
          <p:cNvSpPr/>
          <p:nvPr/>
        </p:nvSpPr>
        <p:spPr>
          <a:xfrm>
            <a:off x="8077939" y="3060738"/>
            <a:ext cx="346699" cy="1458862"/>
          </a:xfrm>
          <a:prstGeom prst="up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4" name="箭头: 上 53">
            <a:extLst>
              <a:ext uri="{FF2B5EF4-FFF2-40B4-BE49-F238E27FC236}">
                <a16:creationId xmlns:a16="http://schemas.microsoft.com/office/drawing/2014/main" id="{74B3DBCE-C688-428C-B70B-F48F0364CCE0}"/>
              </a:ext>
            </a:extLst>
          </p:cNvPr>
          <p:cNvSpPr/>
          <p:nvPr/>
        </p:nvSpPr>
        <p:spPr>
          <a:xfrm rot="10800000">
            <a:off x="8514440" y="3060738"/>
            <a:ext cx="346699" cy="1458862"/>
          </a:xfrm>
          <a:prstGeom prst="up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a:extLst>
              <a:ext uri="{FF2B5EF4-FFF2-40B4-BE49-F238E27FC236}">
                <a16:creationId xmlns:a16="http://schemas.microsoft.com/office/drawing/2014/main" id="{D82E8A72-60E1-4E14-99A7-FAA10D4868F9}"/>
              </a:ext>
            </a:extLst>
          </p:cNvPr>
          <p:cNvSpPr>
            <a:spLocks noGrp="1"/>
          </p:cNvSpPr>
          <p:nvPr>
            <p:ph type="dt" sz="half" idx="10"/>
          </p:nvPr>
        </p:nvSpPr>
        <p:spPr/>
        <p:txBody>
          <a:bodyPr/>
          <a:lstStyle/>
          <a:p>
            <a:fld id="{E2380966-0131-415B-8A10-9456C060A86B}" type="datetime1">
              <a:rPr lang="zh-CN" altLang="en-US" smtClean="0"/>
              <a:t>2021/5/19</a:t>
            </a:fld>
            <a:endParaRPr lang="zh-CN" altLang="en-US"/>
          </a:p>
        </p:txBody>
      </p:sp>
      <p:sp>
        <p:nvSpPr>
          <p:cNvPr id="4" name="页脚占位符 3">
            <a:extLst>
              <a:ext uri="{FF2B5EF4-FFF2-40B4-BE49-F238E27FC236}">
                <a16:creationId xmlns:a16="http://schemas.microsoft.com/office/drawing/2014/main" id="{CFBDD846-E28C-46D5-B697-CB25F5AEE14B}"/>
              </a:ext>
            </a:extLst>
          </p:cNvPr>
          <p:cNvSpPr>
            <a:spLocks noGrp="1"/>
          </p:cNvSpPr>
          <p:nvPr>
            <p:ph type="ftr" sz="quarter" idx="11"/>
          </p:nvPr>
        </p:nvSpPr>
        <p:spPr/>
        <p:txBody>
          <a:bodyPr/>
          <a:lstStyle/>
          <a:p>
            <a:r>
              <a:rPr lang="en-US" altLang="zh-CN"/>
              <a:t>USTC-Reading-Group</a:t>
            </a:r>
            <a:endParaRPr lang="zh-CN" altLang="en-US" dirty="0"/>
          </a:p>
        </p:txBody>
      </p:sp>
      <p:sp>
        <p:nvSpPr>
          <p:cNvPr id="5" name="灯片编号占位符 4">
            <a:extLst>
              <a:ext uri="{FF2B5EF4-FFF2-40B4-BE49-F238E27FC236}">
                <a16:creationId xmlns:a16="http://schemas.microsoft.com/office/drawing/2014/main" id="{32EFA9AE-1B71-4F0B-9619-D245B637B890}"/>
              </a:ext>
            </a:extLst>
          </p:cNvPr>
          <p:cNvSpPr>
            <a:spLocks noGrp="1"/>
          </p:cNvSpPr>
          <p:nvPr>
            <p:ph type="sldNum" sz="quarter" idx="12"/>
          </p:nvPr>
        </p:nvSpPr>
        <p:spPr/>
        <p:txBody>
          <a:bodyPr/>
          <a:lstStyle/>
          <a:p>
            <a:fld id="{9121FD29-422F-4C06-A400-AB8263BE8C66}" type="slidenum">
              <a:rPr lang="zh-CN" altLang="en-US" smtClean="0"/>
              <a:t>21</a:t>
            </a:fld>
            <a:endParaRPr lang="zh-CN" altLang="en-US"/>
          </a:p>
        </p:txBody>
      </p:sp>
    </p:spTree>
    <p:extLst>
      <p:ext uri="{BB962C8B-B14F-4D97-AF65-F5344CB8AC3E}">
        <p14:creationId xmlns:p14="http://schemas.microsoft.com/office/powerpoint/2010/main" val="29647528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65F534-484E-4BE5-9E2D-6B9921D4D009}"/>
              </a:ext>
            </a:extLst>
          </p:cNvPr>
          <p:cNvSpPr>
            <a:spLocks noGrp="1"/>
          </p:cNvSpPr>
          <p:nvPr>
            <p:ph type="title"/>
          </p:nvPr>
        </p:nvSpPr>
        <p:spPr/>
        <p:txBody>
          <a:bodyPr/>
          <a:lstStyle/>
          <a:p>
            <a:r>
              <a:rPr lang="en-US" altLang="zh-CN" dirty="0"/>
              <a:t>Taxonomy</a:t>
            </a:r>
            <a:endParaRPr lang="zh-CN" altLang="en-US" dirty="0"/>
          </a:p>
        </p:txBody>
      </p:sp>
      <p:graphicFrame>
        <p:nvGraphicFramePr>
          <p:cNvPr id="4" name="表格 4">
            <a:extLst>
              <a:ext uri="{FF2B5EF4-FFF2-40B4-BE49-F238E27FC236}">
                <a16:creationId xmlns:a16="http://schemas.microsoft.com/office/drawing/2014/main" id="{B42102E8-6BA8-496F-A61D-5B767087E824}"/>
              </a:ext>
            </a:extLst>
          </p:cNvPr>
          <p:cNvGraphicFramePr>
            <a:graphicFrameLocks noGrp="1"/>
          </p:cNvGraphicFramePr>
          <p:nvPr>
            <p:ph idx="1"/>
            <p:extLst>
              <p:ext uri="{D42A27DB-BD31-4B8C-83A1-F6EECF244321}">
                <p14:modId xmlns:p14="http://schemas.microsoft.com/office/powerpoint/2010/main" val="276842397"/>
              </p:ext>
            </p:extLst>
          </p:nvPr>
        </p:nvGraphicFramePr>
        <p:xfrm>
          <a:off x="838200" y="1214438"/>
          <a:ext cx="10515597" cy="5057154"/>
        </p:xfrm>
        <a:graphic>
          <a:graphicData uri="http://schemas.openxmlformats.org/drawingml/2006/table">
            <a:tbl>
              <a:tblPr firstRow="1" bandRow="1">
                <a:tableStyleId>{5C22544A-7EE6-4342-B048-85BDC9FD1C3A}</a:tableStyleId>
              </a:tblPr>
              <a:tblGrid>
                <a:gridCol w="1477617">
                  <a:extLst>
                    <a:ext uri="{9D8B030D-6E8A-4147-A177-3AD203B41FA5}">
                      <a16:colId xmlns:a16="http://schemas.microsoft.com/office/drawing/2014/main" val="2946800674"/>
                    </a:ext>
                  </a:extLst>
                </a:gridCol>
                <a:gridCol w="4731026">
                  <a:extLst>
                    <a:ext uri="{9D8B030D-6E8A-4147-A177-3AD203B41FA5}">
                      <a16:colId xmlns:a16="http://schemas.microsoft.com/office/drawing/2014/main" val="1274082853"/>
                    </a:ext>
                  </a:extLst>
                </a:gridCol>
                <a:gridCol w="4306954">
                  <a:extLst>
                    <a:ext uri="{9D8B030D-6E8A-4147-A177-3AD203B41FA5}">
                      <a16:colId xmlns:a16="http://schemas.microsoft.com/office/drawing/2014/main" val="3497872327"/>
                    </a:ext>
                  </a:extLst>
                </a:gridCol>
              </a:tblGrid>
              <a:tr h="614982">
                <a:tc>
                  <a:txBody>
                    <a:bodyPr/>
                    <a:lstStyle/>
                    <a:p>
                      <a:endParaRPr lang="zh-CN" altLang="en-US" sz="2800" baseline="0" dirty="0">
                        <a:solidFill>
                          <a:schemeClr val="bg2">
                            <a:lumMod val="90000"/>
                          </a:schemeClr>
                        </a:solidFill>
                      </a:endParaRPr>
                    </a:p>
                  </a:txBody>
                  <a:tcPr/>
                </a:tc>
                <a:tc>
                  <a:txBody>
                    <a:bodyPr/>
                    <a:lstStyle/>
                    <a:p>
                      <a:pPr algn="ctr"/>
                      <a:r>
                        <a:rPr lang="en-US" altLang="zh-CN" sz="2800" baseline="0" dirty="0">
                          <a:solidFill>
                            <a:schemeClr val="bg2">
                              <a:lumMod val="90000"/>
                            </a:schemeClr>
                          </a:solidFill>
                        </a:rPr>
                        <a:t>Total Order</a:t>
                      </a:r>
                      <a:endParaRPr lang="zh-CN" altLang="en-US" sz="2800" baseline="0" dirty="0">
                        <a:solidFill>
                          <a:schemeClr val="bg2">
                            <a:lumMod val="90000"/>
                          </a:schemeClr>
                        </a:solidFill>
                      </a:endParaRPr>
                    </a:p>
                  </a:txBody>
                  <a:tcPr anchor="ctr"/>
                </a:tc>
                <a:tc>
                  <a:txBody>
                    <a:bodyPr/>
                    <a:lstStyle/>
                    <a:p>
                      <a:pPr algn="ctr"/>
                      <a:r>
                        <a:rPr lang="en-US" altLang="zh-CN" sz="2800" baseline="0" dirty="0">
                          <a:solidFill>
                            <a:schemeClr val="tx1"/>
                          </a:solidFill>
                        </a:rPr>
                        <a:t>Per-Key Order</a:t>
                      </a:r>
                      <a:endParaRPr lang="zh-CN" altLang="en-US" sz="2800" baseline="0" dirty="0">
                        <a:solidFill>
                          <a:schemeClr val="tx1"/>
                        </a:solidFill>
                      </a:endParaRPr>
                    </a:p>
                  </a:txBody>
                  <a:tcPr anchor="ctr"/>
                </a:tc>
                <a:extLst>
                  <a:ext uri="{0D108BD9-81ED-4DB2-BD59-A6C34878D82A}">
                    <a16:rowId xmlns:a16="http://schemas.microsoft.com/office/drawing/2014/main" val="726327980"/>
                  </a:ext>
                </a:extLst>
              </a:tr>
              <a:tr h="2221086">
                <a:tc>
                  <a:txBody>
                    <a:bodyPr/>
                    <a:lstStyle/>
                    <a:p>
                      <a:pPr algn="ctr"/>
                      <a:r>
                        <a:rPr lang="en-US" altLang="zh-CN" sz="2800" baseline="0" dirty="0">
                          <a:solidFill>
                            <a:schemeClr val="tx1"/>
                          </a:solidFill>
                        </a:rPr>
                        <a:t>Leader-based</a:t>
                      </a:r>
                      <a:endParaRPr lang="zh-CN" altLang="en-US" sz="2800" baseline="0" dirty="0">
                        <a:solidFill>
                          <a:schemeClr val="tx1"/>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95122080"/>
                  </a:ext>
                </a:extLst>
              </a:tr>
              <a:tr h="2221086">
                <a:tc>
                  <a:txBody>
                    <a:bodyPr/>
                    <a:lstStyle/>
                    <a:p>
                      <a:r>
                        <a:rPr lang="en-US" altLang="zh-CN" sz="2800" baseline="0" dirty="0" err="1">
                          <a:solidFill>
                            <a:schemeClr val="bg2">
                              <a:lumMod val="90000"/>
                            </a:schemeClr>
                          </a:solidFill>
                        </a:rPr>
                        <a:t>Decen-tralized</a:t>
                      </a:r>
                      <a:endParaRPr lang="zh-CN" altLang="en-US" sz="2800" baseline="0" dirty="0">
                        <a:solidFill>
                          <a:schemeClr val="bg2">
                            <a:lumMod val="90000"/>
                          </a:schemeClr>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2889920158"/>
                  </a:ext>
                </a:extLst>
              </a:tr>
            </a:tbl>
          </a:graphicData>
        </a:graphic>
      </p:graphicFrame>
      <p:sp>
        <p:nvSpPr>
          <p:cNvPr id="15" name="文本框 14">
            <a:extLst>
              <a:ext uri="{FF2B5EF4-FFF2-40B4-BE49-F238E27FC236}">
                <a16:creationId xmlns:a16="http://schemas.microsoft.com/office/drawing/2014/main" id="{283E4532-A5B2-4E49-A379-949DD7B483C6}"/>
              </a:ext>
            </a:extLst>
          </p:cNvPr>
          <p:cNvSpPr txBox="1"/>
          <p:nvPr/>
        </p:nvSpPr>
        <p:spPr>
          <a:xfrm>
            <a:off x="3379304" y="1967948"/>
            <a:ext cx="2716696" cy="461665"/>
          </a:xfrm>
          <a:prstGeom prst="rect">
            <a:avLst/>
          </a:prstGeom>
          <a:noFill/>
        </p:spPr>
        <p:txBody>
          <a:bodyPr wrap="square" rtlCol="0">
            <a:spAutoFit/>
          </a:bodyPr>
          <a:lstStyle/>
          <a:p>
            <a:pPr algn="ctr"/>
            <a:r>
              <a:rPr lang="en-US" altLang="zh-CN" sz="2400" b="1" dirty="0">
                <a:solidFill>
                  <a:schemeClr val="bg2"/>
                </a:solidFill>
              </a:rPr>
              <a:t>Multi-</a:t>
            </a:r>
            <a:r>
              <a:rPr lang="en-US" altLang="zh-CN" sz="2400" b="1" dirty="0" err="1">
                <a:solidFill>
                  <a:schemeClr val="bg2"/>
                </a:solidFill>
              </a:rPr>
              <a:t>Paxos</a:t>
            </a:r>
            <a:r>
              <a:rPr lang="en-US" altLang="zh-CN" sz="2400" b="1" dirty="0">
                <a:solidFill>
                  <a:schemeClr val="bg2"/>
                </a:solidFill>
              </a:rPr>
              <a:t>(MP)</a:t>
            </a:r>
            <a:endParaRPr lang="zh-CN" altLang="en-US" sz="2400" b="1" dirty="0">
              <a:solidFill>
                <a:schemeClr val="bg2"/>
              </a:solidFill>
            </a:endParaRPr>
          </a:p>
        </p:txBody>
      </p:sp>
      <p:sp>
        <p:nvSpPr>
          <p:cNvPr id="17" name="文本框 16">
            <a:extLst>
              <a:ext uri="{FF2B5EF4-FFF2-40B4-BE49-F238E27FC236}">
                <a16:creationId xmlns:a16="http://schemas.microsoft.com/office/drawing/2014/main" id="{088151E3-7643-4412-A667-17F45AA2808A}"/>
              </a:ext>
            </a:extLst>
          </p:cNvPr>
          <p:cNvSpPr txBox="1"/>
          <p:nvPr/>
        </p:nvSpPr>
        <p:spPr>
          <a:xfrm>
            <a:off x="3379304" y="3257090"/>
            <a:ext cx="2716696" cy="461665"/>
          </a:xfrm>
          <a:prstGeom prst="rect">
            <a:avLst/>
          </a:prstGeom>
          <a:noFill/>
        </p:spPr>
        <p:txBody>
          <a:bodyPr wrap="square" rtlCol="0">
            <a:spAutoFit/>
          </a:bodyPr>
          <a:lstStyle/>
          <a:p>
            <a:pPr algn="ctr"/>
            <a:r>
              <a:rPr lang="en-US" altLang="zh-CN" sz="2400" b="1" dirty="0">
                <a:solidFill>
                  <a:schemeClr val="bg2"/>
                </a:solidFill>
              </a:rPr>
              <a:t>ZAB</a:t>
            </a:r>
            <a:endParaRPr lang="zh-CN" altLang="en-US" sz="2400" b="1" dirty="0">
              <a:solidFill>
                <a:schemeClr val="bg2"/>
              </a:solidFill>
            </a:endParaRPr>
          </a:p>
        </p:txBody>
      </p:sp>
      <p:cxnSp>
        <p:nvCxnSpPr>
          <p:cNvPr id="19" name="直接箭头连接符 18">
            <a:extLst>
              <a:ext uri="{FF2B5EF4-FFF2-40B4-BE49-F238E27FC236}">
                <a16:creationId xmlns:a16="http://schemas.microsoft.com/office/drawing/2014/main" id="{72B7707C-854C-44DC-AB1E-8B578A059892}"/>
              </a:ext>
            </a:extLst>
          </p:cNvPr>
          <p:cNvCxnSpPr/>
          <p:nvPr/>
        </p:nvCxnSpPr>
        <p:spPr>
          <a:xfrm>
            <a:off x="4737652" y="2566739"/>
            <a:ext cx="0" cy="61638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400A25BC-19B2-4F46-A327-0787D48EBB4E}"/>
              </a:ext>
            </a:extLst>
          </p:cNvPr>
          <p:cNvSpPr txBox="1"/>
          <p:nvPr/>
        </p:nvSpPr>
        <p:spPr>
          <a:xfrm>
            <a:off x="8468138" y="1967947"/>
            <a:ext cx="1567070" cy="461665"/>
          </a:xfrm>
          <a:prstGeom prst="rect">
            <a:avLst/>
          </a:prstGeom>
          <a:noFill/>
        </p:spPr>
        <p:txBody>
          <a:bodyPr wrap="square" rtlCol="0">
            <a:spAutoFit/>
          </a:bodyPr>
          <a:lstStyle/>
          <a:p>
            <a:pPr algn="ctr"/>
            <a:r>
              <a:rPr lang="en-US" altLang="zh-CN" sz="2400" b="1" dirty="0"/>
              <a:t>CHT</a:t>
            </a:r>
            <a:endParaRPr lang="zh-CN" altLang="en-US" sz="2400" b="1" dirty="0"/>
          </a:p>
        </p:txBody>
      </p:sp>
      <p:sp>
        <p:nvSpPr>
          <p:cNvPr id="21" name="文本框 20">
            <a:extLst>
              <a:ext uri="{FF2B5EF4-FFF2-40B4-BE49-F238E27FC236}">
                <a16:creationId xmlns:a16="http://schemas.microsoft.com/office/drawing/2014/main" id="{85A0ED5C-B3B1-4B71-8E0F-C33C9A030C7D}"/>
              </a:ext>
            </a:extLst>
          </p:cNvPr>
          <p:cNvSpPr txBox="1"/>
          <p:nvPr/>
        </p:nvSpPr>
        <p:spPr>
          <a:xfrm>
            <a:off x="7157828" y="3257090"/>
            <a:ext cx="1567070" cy="461665"/>
          </a:xfrm>
          <a:prstGeom prst="rect">
            <a:avLst/>
          </a:prstGeom>
          <a:noFill/>
        </p:spPr>
        <p:txBody>
          <a:bodyPr wrap="square" rtlCol="0">
            <a:spAutoFit/>
          </a:bodyPr>
          <a:lstStyle/>
          <a:p>
            <a:pPr algn="ctr"/>
            <a:r>
              <a:rPr lang="en-US" altLang="zh-CN" sz="2400" b="1" dirty="0"/>
              <a:t>CRAQ</a:t>
            </a:r>
            <a:endParaRPr lang="zh-CN" altLang="en-US" sz="2400" b="1" dirty="0"/>
          </a:p>
        </p:txBody>
      </p:sp>
      <p:sp>
        <p:nvSpPr>
          <p:cNvPr id="22" name="文本框 21">
            <a:extLst>
              <a:ext uri="{FF2B5EF4-FFF2-40B4-BE49-F238E27FC236}">
                <a16:creationId xmlns:a16="http://schemas.microsoft.com/office/drawing/2014/main" id="{245FFD88-822D-434F-A9F8-530BA59AA3E0}"/>
              </a:ext>
            </a:extLst>
          </p:cNvPr>
          <p:cNvSpPr txBox="1"/>
          <p:nvPr/>
        </p:nvSpPr>
        <p:spPr>
          <a:xfrm>
            <a:off x="8906703" y="3257089"/>
            <a:ext cx="2265288" cy="461665"/>
          </a:xfrm>
          <a:prstGeom prst="rect">
            <a:avLst/>
          </a:prstGeom>
          <a:noFill/>
        </p:spPr>
        <p:txBody>
          <a:bodyPr wrap="square" rtlCol="0">
            <a:spAutoFit/>
          </a:bodyPr>
          <a:lstStyle/>
          <a:p>
            <a:pPr algn="ctr"/>
            <a:r>
              <a:rPr lang="en-US" altLang="zh-CN" sz="2400" b="1" dirty="0"/>
              <a:t>Multi-</a:t>
            </a:r>
            <a:r>
              <a:rPr lang="en-US" altLang="zh-CN" sz="2400" b="1" dirty="0" err="1"/>
              <a:t>ldr</a:t>
            </a:r>
            <a:r>
              <a:rPr lang="en-US" altLang="zh-CN" sz="2400" b="1" dirty="0"/>
              <a:t> CHT</a:t>
            </a:r>
            <a:endParaRPr lang="zh-CN" altLang="en-US" sz="2400" b="1" dirty="0"/>
          </a:p>
        </p:txBody>
      </p:sp>
      <p:cxnSp>
        <p:nvCxnSpPr>
          <p:cNvPr id="24" name="直接箭头连接符 23">
            <a:extLst>
              <a:ext uri="{FF2B5EF4-FFF2-40B4-BE49-F238E27FC236}">
                <a16:creationId xmlns:a16="http://schemas.microsoft.com/office/drawing/2014/main" id="{4561C52F-2971-41FA-8ADC-83CF86A97300}"/>
              </a:ext>
            </a:extLst>
          </p:cNvPr>
          <p:cNvCxnSpPr>
            <a:cxnSpLocks/>
          </p:cNvCxnSpPr>
          <p:nvPr/>
        </p:nvCxnSpPr>
        <p:spPr>
          <a:xfrm flipH="1">
            <a:off x="8123585" y="2429612"/>
            <a:ext cx="783119" cy="827477"/>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4F01813D-E996-4703-AF68-7C6D0F9CBE81}"/>
              </a:ext>
            </a:extLst>
          </p:cNvPr>
          <p:cNvCxnSpPr/>
          <p:nvPr/>
        </p:nvCxnSpPr>
        <p:spPr>
          <a:xfrm>
            <a:off x="9442174" y="2429612"/>
            <a:ext cx="705678" cy="827477"/>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8" name="文本框 27">
            <a:extLst>
              <a:ext uri="{FF2B5EF4-FFF2-40B4-BE49-F238E27FC236}">
                <a16:creationId xmlns:a16="http://schemas.microsoft.com/office/drawing/2014/main" id="{98144BA3-049C-44E3-B54A-0AEC0CDB9A34}"/>
              </a:ext>
            </a:extLst>
          </p:cNvPr>
          <p:cNvSpPr txBox="1"/>
          <p:nvPr/>
        </p:nvSpPr>
        <p:spPr>
          <a:xfrm>
            <a:off x="3379304" y="4782716"/>
            <a:ext cx="2716696" cy="461665"/>
          </a:xfrm>
          <a:prstGeom prst="rect">
            <a:avLst/>
          </a:prstGeom>
          <a:noFill/>
        </p:spPr>
        <p:txBody>
          <a:bodyPr wrap="square" rtlCol="0">
            <a:spAutoFit/>
          </a:bodyPr>
          <a:lstStyle/>
          <a:p>
            <a:pPr algn="ctr"/>
            <a:r>
              <a:rPr lang="en-US" altLang="zh-CN" sz="2400" b="1" dirty="0">
                <a:solidFill>
                  <a:schemeClr val="bg2">
                    <a:lumMod val="90000"/>
                  </a:schemeClr>
                </a:solidFill>
              </a:rPr>
              <a:t>Derecho</a:t>
            </a:r>
            <a:endParaRPr lang="zh-CN" altLang="en-US" sz="2400" b="1" dirty="0">
              <a:solidFill>
                <a:schemeClr val="bg2">
                  <a:lumMod val="90000"/>
                </a:schemeClr>
              </a:solidFill>
            </a:endParaRPr>
          </a:p>
        </p:txBody>
      </p:sp>
      <p:sp>
        <p:nvSpPr>
          <p:cNvPr id="29" name="文本框 28">
            <a:extLst>
              <a:ext uri="{FF2B5EF4-FFF2-40B4-BE49-F238E27FC236}">
                <a16:creationId xmlns:a16="http://schemas.microsoft.com/office/drawing/2014/main" id="{FCAF6E66-E143-4360-BF4F-1851248581C2}"/>
              </a:ext>
            </a:extLst>
          </p:cNvPr>
          <p:cNvSpPr txBox="1"/>
          <p:nvPr/>
        </p:nvSpPr>
        <p:spPr>
          <a:xfrm>
            <a:off x="7893325" y="4084566"/>
            <a:ext cx="2716696" cy="461665"/>
          </a:xfrm>
          <a:prstGeom prst="rect">
            <a:avLst/>
          </a:prstGeom>
          <a:noFill/>
        </p:spPr>
        <p:txBody>
          <a:bodyPr wrap="square" rtlCol="0">
            <a:spAutoFit/>
          </a:bodyPr>
          <a:lstStyle/>
          <a:p>
            <a:pPr algn="ctr"/>
            <a:r>
              <a:rPr lang="en-US" altLang="zh-CN" sz="2400" b="1" dirty="0">
                <a:solidFill>
                  <a:schemeClr val="bg2">
                    <a:lumMod val="90000"/>
                  </a:schemeClr>
                </a:solidFill>
              </a:rPr>
              <a:t>Classic </a:t>
            </a:r>
            <a:r>
              <a:rPr lang="en-US" altLang="zh-CN" sz="2400" b="1" dirty="0" err="1">
                <a:solidFill>
                  <a:schemeClr val="bg2">
                    <a:lumMod val="90000"/>
                  </a:schemeClr>
                </a:solidFill>
              </a:rPr>
              <a:t>Paxos</a:t>
            </a:r>
            <a:r>
              <a:rPr lang="en-US" altLang="zh-CN" sz="2400" b="1" dirty="0">
                <a:solidFill>
                  <a:schemeClr val="bg2">
                    <a:lumMod val="90000"/>
                  </a:schemeClr>
                </a:solidFill>
              </a:rPr>
              <a:t>(CP)</a:t>
            </a:r>
            <a:endParaRPr lang="zh-CN" altLang="en-US" sz="2400" b="1" dirty="0">
              <a:solidFill>
                <a:schemeClr val="bg2">
                  <a:lumMod val="90000"/>
                </a:schemeClr>
              </a:solidFill>
            </a:endParaRPr>
          </a:p>
        </p:txBody>
      </p:sp>
      <p:sp>
        <p:nvSpPr>
          <p:cNvPr id="30" name="文本框 29">
            <a:extLst>
              <a:ext uri="{FF2B5EF4-FFF2-40B4-BE49-F238E27FC236}">
                <a16:creationId xmlns:a16="http://schemas.microsoft.com/office/drawing/2014/main" id="{3DA64E2D-5452-4384-A752-0733F4B78233}"/>
              </a:ext>
            </a:extLst>
          </p:cNvPr>
          <p:cNvSpPr txBox="1"/>
          <p:nvPr/>
        </p:nvSpPr>
        <p:spPr>
          <a:xfrm>
            <a:off x="9564754" y="4774985"/>
            <a:ext cx="1633741" cy="830997"/>
          </a:xfrm>
          <a:prstGeom prst="rect">
            <a:avLst/>
          </a:prstGeom>
          <a:noFill/>
        </p:spPr>
        <p:txBody>
          <a:bodyPr wrap="square" rtlCol="0">
            <a:spAutoFit/>
          </a:bodyPr>
          <a:lstStyle/>
          <a:p>
            <a:pPr algn="ctr"/>
            <a:r>
              <a:rPr lang="en-US" altLang="zh-CN" sz="2400" b="1" dirty="0">
                <a:solidFill>
                  <a:schemeClr val="bg2">
                    <a:lumMod val="90000"/>
                  </a:schemeClr>
                </a:solidFill>
              </a:rPr>
              <a:t>All-abroad </a:t>
            </a:r>
            <a:r>
              <a:rPr lang="en-US" altLang="zh-CN" sz="2400" b="1" dirty="0" err="1">
                <a:solidFill>
                  <a:schemeClr val="bg2">
                    <a:lumMod val="90000"/>
                  </a:schemeClr>
                </a:solidFill>
              </a:rPr>
              <a:t>Paxos</a:t>
            </a:r>
            <a:endParaRPr lang="zh-CN" altLang="en-US" sz="2400" b="1" dirty="0">
              <a:solidFill>
                <a:schemeClr val="bg2">
                  <a:lumMod val="90000"/>
                </a:schemeClr>
              </a:solidFill>
            </a:endParaRPr>
          </a:p>
        </p:txBody>
      </p:sp>
      <p:sp>
        <p:nvSpPr>
          <p:cNvPr id="31" name="文本框 30">
            <a:extLst>
              <a:ext uri="{FF2B5EF4-FFF2-40B4-BE49-F238E27FC236}">
                <a16:creationId xmlns:a16="http://schemas.microsoft.com/office/drawing/2014/main" id="{672AEB02-4431-4BF0-A428-D2E637929AE8}"/>
              </a:ext>
            </a:extLst>
          </p:cNvPr>
          <p:cNvSpPr txBox="1"/>
          <p:nvPr/>
        </p:nvSpPr>
        <p:spPr>
          <a:xfrm>
            <a:off x="6964016" y="4774985"/>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ABD</a:t>
            </a:r>
            <a:endParaRPr lang="zh-CN" altLang="en-US" sz="2400" b="1" dirty="0">
              <a:solidFill>
                <a:schemeClr val="bg2">
                  <a:lumMod val="90000"/>
                </a:schemeClr>
              </a:solidFill>
            </a:endParaRPr>
          </a:p>
        </p:txBody>
      </p:sp>
      <p:sp>
        <p:nvSpPr>
          <p:cNvPr id="32" name="文本框 31">
            <a:extLst>
              <a:ext uri="{FF2B5EF4-FFF2-40B4-BE49-F238E27FC236}">
                <a16:creationId xmlns:a16="http://schemas.microsoft.com/office/drawing/2014/main" id="{64B8384F-F967-4014-BE87-58DA2E7A69FF}"/>
              </a:ext>
            </a:extLst>
          </p:cNvPr>
          <p:cNvSpPr txBox="1"/>
          <p:nvPr/>
        </p:nvSpPr>
        <p:spPr>
          <a:xfrm>
            <a:off x="8468138" y="5661787"/>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Hermes</a:t>
            </a:r>
            <a:endParaRPr lang="zh-CN" altLang="en-US" sz="2400" b="1" dirty="0">
              <a:solidFill>
                <a:schemeClr val="bg2">
                  <a:lumMod val="90000"/>
                </a:schemeClr>
              </a:solidFill>
            </a:endParaRPr>
          </a:p>
        </p:txBody>
      </p:sp>
      <p:cxnSp>
        <p:nvCxnSpPr>
          <p:cNvPr id="34" name="直接箭头连接符 33">
            <a:extLst>
              <a:ext uri="{FF2B5EF4-FFF2-40B4-BE49-F238E27FC236}">
                <a16:creationId xmlns:a16="http://schemas.microsoft.com/office/drawing/2014/main" id="{0410DC3D-609D-4026-8DC4-FDDE375BF813}"/>
              </a:ext>
            </a:extLst>
          </p:cNvPr>
          <p:cNvCxnSpPr>
            <a:endCxn id="31" idx="0"/>
          </p:cNvCxnSpPr>
          <p:nvPr/>
        </p:nvCxnSpPr>
        <p:spPr>
          <a:xfrm flipH="1">
            <a:off x="7747551" y="4546231"/>
            <a:ext cx="1504122" cy="22875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36" name="直接箭头连接符 35">
            <a:extLst>
              <a:ext uri="{FF2B5EF4-FFF2-40B4-BE49-F238E27FC236}">
                <a16:creationId xmlns:a16="http://schemas.microsoft.com/office/drawing/2014/main" id="{6EC93E36-77A4-44D2-8FBC-352AC062FC82}"/>
              </a:ext>
            </a:extLst>
          </p:cNvPr>
          <p:cNvCxnSpPr>
            <a:stCxn id="29" idx="2"/>
            <a:endCxn id="32" idx="0"/>
          </p:cNvCxnSpPr>
          <p:nvPr/>
        </p:nvCxnSpPr>
        <p:spPr>
          <a:xfrm>
            <a:off x="9251673" y="4546231"/>
            <a:ext cx="0" cy="1115556"/>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38" name="直接箭头连接符 37">
            <a:extLst>
              <a:ext uri="{FF2B5EF4-FFF2-40B4-BE49-F238E27FC236}">
                <a16:creationId xmlns:a16="http://schemas.microsoft.com/office/drawing/2014/main" id="{967A336A-FA66-43DC-8E4F-4547A62053D9}"/>
              </a:ext>
            </a:extLst>
          </p:cNvPr>
          <p:cNvCxnSpPr>
            <a:stCxn id="29" idx="2"/>
            <a:endCxn id="30" idx="0"/>
          </p:cNvCxnSpPr>
          <p:nvPr/>
        </p:nvCxnSpPr>
        <p:spPr>
          <a:xfrm>
            <a:off x="9251673" y="4546231"/>
            <a:ext cx="1129952" cy="22875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3" name="日期占位符 2">
            <a:extLst>
              <a:ext uri="{FF2B5EF4-FFF2-40B4-BE49-F238E27FC236}">
                <a16:creationId xmlns:a16="http://schemas.microsoft.com/office/drawing/2014/main" id="{CC4015BB-AFBA-4A41-A623-84E9FC02BB08}"/>
              </a:ext>
            </a:extLst>
          </p:cNvPr>
          <p:cNvSpPr>
            <a:spLocks noGrp="1"/>
          </p:cNvSpPr>
          <p:nvPr>
            <p:ph type="dt" sz="half" idx="10"/>
          </p:nvPr>
        </p:nvSpPr>
        <p:spPr/>
        <p:txBody>
          <a:bodyPr/>
          <a:lstStyle/>
          <a:p>
            <a:fld id="{1A27F11F-B70A-4B24-A571-38CFF9069E73}" type="datetime1">
              <a:rPr lang="zh-CN" altLang="en-US" smtClean="0"/>
              <a:t>2021/5/19</a:t>
            </a:fld>
            <a:endParaRPr lang="zh-CN" altLang="en-US"/>
          </a:p>
        </p:txBody>
      </p:sp>
      <p:sp>
        <p:nvSpPr>
          <p:cNvPr id="5" name="页脚占位符 4">
            <a:extLst>
              <a:ext uri="{FF2B5EF4-FFF2-40B4-BE49-F238E27FC236}">
                <a16:creationId xmlns:a16="http://schemas.microsoft.com/office/drawing/2014/main" id="{05365A5A-2CC6-448A-889E-3DD52314F9DF}"/>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818D933D-7B45-403F-BD4C-6C761B549C97}"/>
              </a:ext>
            </a:extLst>
          </p:cNvPr>
          <p:cNvSpPr>
            <a:spLocks noGrp="1"/>
          </p:cNvSpPr>
          <p:nvPr>
            <p:ph type="sldNum" sz="quarter" idx="12"/>
          </p:nvPr>
        </p:nvSpPr>
        <p:spPr/>
        <p:txBody>
          <a:bodyPr/>
          <a:lstStyle/>
          <a:p>
            <a:fld id="{9121FD29-422F-4C06-A400-AB8263BE8C66}" type="slidenum">
              <a:rPr lang="zh-CN" altLang="en-US" smtClean="0"/>
              <a:t>22</a:t>
            </a:fld>
            <a:endParaRPr lang="zh-CN" altLang="en-US"/>
          </a:p>
        </p:txBody>
      </p:sp>
    </p:spTree>
    <p:extLst>
      <p:ext uri="{BB962C8B-B14F-4D97-AF65-F5344CB8AC3E}">
        <p14:creationId xmlns:p14="http://schemas.microsoft.com/office/powerpoint/2010/main" val="14705603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5A071E4-9C4B-4800-B813-E8F9754501F6}"/>
              </a:ext>
            </a:extLst>
          </p:cNvPr>
          <p:cNvSpPr>
            <a:spLocks noGrp="1"/>
          </p:cNvSpPr>
          <p:nvPr>
            <p:ph type="title"/>
          </p:nvPr>
        </p:nvSpPr>
        <p:spPr/>
        <p:txBody>
          <a:bodyPr/>
          <a:lstStyle/>
          <a:p>
            <a:r>
              <a:rPr lang="en-US" altLang="zh-CN" dirty="0"/>
              <a:t>LPKO</a:t>
            </a:r>
            <a:endParaRPr lang="zh-CN" altLang="en-US" dirty="0"/>
          </a:p>
        </p:txBody>
      </p:sp>
      <p:sp>
        <p:nvSpPr>
          <p:cNvPr id="3" name="内容占位符 2">
            <a:extLst>
              <a:ext uri="{FF2B5EF4-FFF2-40B4-BE49-F238E27FC236}">
                <a16:creationId xmlns:a16="http://schemas.microsoft.com/office/drawing/2014/main" id="{13885D88-5B97-418D-A0A0-E87AAE37541F}"/>
              </a:ext>
            </a:extLst>
          </p:cNvPr>
          <p:cNvSpPr>
            <a:spLocks noGrp="1"/>
          </p:cNvSpPr>
          <p:nvPr>
            <p:ph idx="1"/>
          </p:nvPr>
        </p:nvSpPr>
        <p:spPr>
          <a:xfrm>
            <a:off x="838200" y="1213837"/>
            <a:ext cx="10515600" cy="4948423"/>
          </a:xfrm>
        </p:spPr>
        <p:txBody>
          <a:bodyPr/>
          <a:lstStyle/>
          <a:p>
            <a:r>
              <a:rPr lang="en-US" altLang="zh-CN" dirty="0"/>
              <a:t>Similar to LTO</a:t>
            </a:r>
          </a:p>
          <a:p>
            <a:r>
              <a:rPr lang="en-US" altLang="zh-CN" dirty="0"/>
              <a:t>Local Read</a:t>
            </a:r>
          </a:p>
          <a:p>
            <a:r>
              <a:rPr lang="en-US" altLang="zh-CN" dirty="0"/>
              <a:t>Message achieve all node</a:t>
            </a:r>
          </a:p>
          <a:p>
            <a:r>
              <a:rPr lang="en-US" altLang="zh-CN" dirty="0"/>
              <a:t>Two optimizations protocols</a:t>
            </a:r>
          </a:p>
          <a:p>
            <a:pPr lvl="1"/>
            <a:r>
              <a:rPr lang="en-US" altLang="zh-CN" dirty="0"/>
              <a:t>Multi-</a:t>
            </a:r>
            <a:r>
              <a:rPr lang="en-US" altLang="zh-CN" dirty="0" err="1"/>
              <a:t>ldr</a:t>
            </a:r>
            <a:r>
              <a:rPr lang="en-US" altLang="zh-CN" dirty="0"/>
              <a:t> CHT</a:t>
            </a:r>
          </a:p>
          <a:p>
            <a:pPr lvl="1"/>
            <a:r>
              <a:rPr lang="en-US" altLang="zh-CN" dirty="0"/>
              <a:t>CRAQ</a:t>
            </a:r>
          </a:p>
        </p:txBody>
      </p:sp>
      <p:sp>
        <p:nvSpPr>
          <p:cNvPr id="4" name="日期占位符 3">
            <a:extLst>
              <a:ext uri="{FF2B5EF4-FFF2-40B4-BE49-F238E27FC236}">
                <a16:creationId xmlns:a16="http://schemas.microsoft.com/office/drawing/2014/main" id="{1D5A670E-D161-4E37-B659-5AE218B734BC}"/>
              </a:ext>
            </a:extLst>
          </p:cNvPr>
          <p:cNvSpPr>
            <a:spLocks noGrp="1"/>
          </p:cNvSpPr>
          <p:nvPr>
            <p:ph type="dt" sz="half" idx="10"/>
          </p:nvPr>
        </p:nvSpPr>
        <p:spPr/>
        <p:txBody>
          <a:bodyPr/>
          <a:lstStyle/>
          <a:p>
            <a:fld id="{88C30A61-EAA2-47F1-9FC8-8D1A0D11CB18}" type="datetime1">
              <a:rPr lang="zh-CN" altLang="en-US" smtClean="0"/>
              <a:t>2021/5/19</a:t>
            </a:fld>
            <a:endParaRPr lang="zh-CN" altLang="en-US"/>
          </a:p>
        </p:txBody>
      </p:sp>
      <p:sp>
        <p:nvSpPr>
          <p:cNvPr id="5" name="页脚占位符 4">
            <a:extLst>
              <a:ext uri="{FF2B5EF4-FFF2-40B4-BE49-F238E27FC236}">
                <a16:creationId xmlns:a16="http://schemas.microsoft.com/office/drawing/2014/main" id="{C2A554E4-C133-4B07-ACEC-9FAF0CC5254C}"/>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91696F89-D8ED-451D-BB9F-0BB506C6C872}"/>
              </a:ext>
            </a:extLst>
          </p:cNvPr>
          <p:cNvSpPr>
            <a:spLocks noGrp="1"/>
          </p:cNvSpPr>
          <p:nvPr>
            <p:ph type="sldNum" sz="quarter" idx="12"/>
          </p:nvPr>
        </p:nvSpPr>
        <p:spPr/>
        <p:txBody>
          <a:bodyPr/>
          <a:lstStyle/>
          <a:p>
            <a:fld id="{9121FD29-422F-4C06-A400-AB8263BE8C66}" type="slidenum">
              <a:rPr lang="zh-CN" altLang="en-US" smtClean="0"/>
              <a:t>23</a:t>
            </a:fld>
            <a:endParaRPr lang="zh-CN" altLang="en-US"/>
          </a:p>
        </p:txBody>
      </p:sp>
    </p:spTree>
    <p:extLst>
      <p:ext uri="{BB962C8B-B14F-4D97-AF65-F5344CB8AC3E}">
        <p14:creationId xmlns:p14="http://schemas.microsoft.com/office/powerpoint/2010/main" val="18367330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551CC7-D0F6-4EF9-9FEE-35B7653A9CC3}"/>
              </a:ext>
            </a:extLst>
          </p:cNvPr>
          <p:cNvSpPr>
            <a:spLocks noGrp="1"/>
          </p:cNvSpPr>
          <p:nvPr>
            <p:ph type="title"/>
          </p:nvPr>
        </p:nvSpPr>
        <p:spPr/>
        <p:txBody>
          <a:bodyPr/>
          <a:lstStyle/>
          <a:p>
            <a:r>
              <a:rPr lang="en-US" altLang="zh-CN" dirty="0"/>
              <a:t>LPKO: CRAQ</a:t>
            </a:r>
            <a:endParaRPr lang="zh-CN" altLang="en-US" dirty="0"/>
          </a:p>
        </p:txBody>
      </p:sp>
      <p:sp>
        <p:nvSpPr>
          <p:cNvPr id="4" name="矩形: 圆角 3">
            <a:extLst>
              <a:ext uri="{FF2B5EF4-FFF2-40B4-BE49-F238E27FC236}">
                <a16:creationId xmlns:a16="http://schemas.microsoft.com/office/drawing/2014/main" id="{709BD480-BBD2-4F38-B857-9782327294F2}"/>
              </a:ext>
            </a:extLst>
          </p:cNvPr>
          <p:cNvSpPr/>
          <p:nvPr/>
        </p:nvSpPr>
        <p:spPr>
          <a:xfrm>
            <a:off x="1195108" y="3130145"/>
            <a:ext cx="1167928" cy="70756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Head</a:t>
            </a:r>
          </a:p>
        </p:txBody>
      </p:sp>
      <p:sp>
        <p:nvSpPr>
          <p:cNvPr id="5" name="矩形: 圆角 4">
            <a:extLst>
              <a:ext uri="{FF2B5EF4-FFF2-40B4-BE49-F238E27FC236}">
                <a16:creationId xmlns:a16="http://schemas.microsoft.com/office/drawing/2014/main" id="{E00CE06C-5821-4217-B0FA-9260F0034D8A}"/>
              </a:ext>
            </a:extLst>
          </p:cNvPr>
          <p:cNvSpPr/>
          <p:nvPr/>
        </p:nvSpPr>
        <p:spPr>
          <a:xfrm>
            <a:off x="3281740" y="3130145"/>
            <a:ext cx="1167928" cy="70756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Node</a:t>
            </a:r>
            <a:endParaRPr lang="zh-CN" altLang="en-US" sz="2400"/>
          </a:p>
        </p:txBody>
      </p:sp>
      <p:sp>
        <p:nvSpPr>
          <p:cNvPr id="6" name="矩形: 圆角 5">
            <a:extLst>
              <a:ext uri="{FF2B5EF4-FFF2-40B4-BE49-F238E27FC236}">
                <a16:creationId xmlns:a16="http://schemas.microsoft.com/office/drawing/2014/main" id="{2CEAE00A-ABC9-4E55-8C14-B352EAC9A83C}"/>
              </a:ext>
            </a:extLst>
          </p:cNvPr>
          <p:cNvSpPr/>
          <p:nvPr/>
        </p:nvSpPr>
        <p:spPr>
          <a:xfrm>
            <a:off x="9541637" y="3130145"/>
            <a:ext cx="1167928" cy="70756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Tail</a:t>
            </a:r>
            <a:endParaRPr lang="zh-CN" altLang="en-US" sz="2400" dirty="0"/>
          </a:p>
        </p:txBody>
      </p:sp>
      <p:sp>
        <p:nvSpPr>
          <p:cNvPr id="7" name="矩形: 圆角 6">
            <a:extLst>
              <a:ext uri="{FF2B5EF4-FFF2-40B4-BE49-F238E27FC236}">
                <a16:creationId xmlns:a16="http://schemas.microsoft.com/office/drawing/2014/main" id="{2931A180-E921-48B2-927E-3424F358782E}"/>
              </a:ext>
            </a:extLst>
          </p:cNvPr>
          <p:cNvSpPr/>
          <p:nvPr/>
        </p:nvSpPr>
        <p:spPr>
          <a:xfrm>
            <a:off x="7455004" y="3130145"/>
            <a:ext cx="1167928" cy="70756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Node</a:t>
            </a:r>
            <a:endParaRPr lang="zh-CN" altLang="en-US" sz="2400"/>
          </a:p>
        </p:txBody>
      </p:sp>
      <p:sp>
        <p:nvSpPr>
          <p:cNvPr id="8" name="矩形: 圆角 7">
            <a:extLst>
              <a:ext uri="{FF2B5EF4-FFF2-40B4-BE49-F238E27FC236}">
                <a16:creationId xmlns:a16="http://schemas.microsoft.com/office/drawing/2014/main" id="{B96BF6E2-0320-439B-8305-52F5E714B3D3}"/>
              </a:ext>
            </a:extLst>
          </p:cNvPr>
          <p:cNvSpPr/>
          <p:nvPr/>
        </p:nvSpPr>
        <p:spPr>
          <a:xfrm>
            <a:off x="5368372" y="3130145"/>
            <a:ext cx="1167928" cy="70756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Node</a:t>
            </a:r>
            <a:endParaRPr lang="zh-CN" altLang="en-US" sz="2400"/>
          </a:p>
        </p:txBody>
      </p:sp>
      <p:sp>
        <p:nvSpPr>
          <p:cNvPr id="9" name="箭头: 下 8">
            <a:extLst>
              <a:ext uri="{FF2B5EF4-FFF2-40B4-BE49-F238E27FC236}">
                <a16:creationId xmlns:a16="http://schemas.microsoft.com/office/drawing/2014/main" id="{211F8278-927C-4780-A069-0026E6F9B751}"/>
              </a:ext>
            </a:extLst>
          </p:cNvPr>
          <p:cNvSpPr/>
          <p:nvPr/>
        </p:nvSpPr>
        <p:spPr>
          <a:xfrm>
            <a:off x="1623390" y="2642958"/>
            <a:ext cx="304800" cy="38289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a:extLst>
              <a:ext uri="{FF2B5EF4-FFF2-40B4-BE49-F238E27FC236}">
                <a16:creationId xmlns:a16="http://schemas.microsoft.com/office/drawing/2014/main" id="{9F402A71-E217-450A-ABC6-63B89186CC23}"/>
              </a:ext>
            </a:extLst>
          </p:cNvPr>
          <p:cNvSpPr/>
          <p:nvPr/>
        </p:nvSpPr>
        <p:spPr>
          <a:xfrm>
            <a:off x="1219199" y="1961895"/>
            <a:ext cx="4121427" cy="5445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11" name="直接连接符 10">
            <a:extLst>
              <a:ext uri="{FF2B5EF4-FFF2-40B4-BE49-F238E27FC236}">
                <a16:creationId xmlns:a16="http://schemas.microsoft.com/office/drawing/2014/main" id="{B97FEBDA-BF52-4647-BB2C-A97E260DCE3D}"/>
              </a:ext>
            </a:extLst>
          </p:cNvPr>
          <p:cNvCxnSpPr>
            <a:cxnSpLocks/>
          </p:cNvCxnSpPr>
          <p:nvPr/>
        </p:nvCxnSpPr>
        <p:spPr>
          <a:xfrm flipH="1">
            <a:off x="2279374" y="1979398"/>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2" name="文本框 11">
            <a:extLst>
              <a:ext uri="{FF2B5EF4-FFF2-40B4-BE49-F238E27FC236}">
                <a16:creationId xmlns:a16="http://schemas.microsoft.com/office/drawing/2014/main" id="{D943AC6D-7D1A-4889-9DC8-A2C9C7914A9F}"/>
              </a:ext>
            </a:extLst>
          </p:cNvPr>
          <p:cNvSpPr txBox="1"/>
          <p:nvPr/>
        </p:nvSpPr>
        <p:spPr>
          <a:xfrm>
            <a:off x="1258957" y="2014494"/>
            <a:ext cx="1033667" cy="461665"/>
          </a:xfrm>
          <a:prstGeom prst="rect">
            <a:avLst/>
          </a:prstGeom>
          <a:noFill/>
        </p:spPr>
        <p:txBody>
          <a:bodyPr wrap="square" rtlCol="0">
            <a:spAutoFit/>
          </a:bodyPr>
          <a:lstStyle/>
          <a:p>
            <a:r>
              <a:rPr lang="en-US" altLang="zh-CN" sz="2400" b="1"/>
              <a:t>write1</a:t>
            </a:r>
            <a:endParaRPr lang="zh-CN" altLang="en-US" b="1"/>
          </a:p>
        </p:txBody>
      </p:sp>
      <p:sp>
        <p:nvSpPr>
          <p:cNvPr id="13" name="文本框 12">
            <a:extLst>
              <a:ext uri="{FF2B5EF4-FFF2-40B4-BE49-F238E27FC236}">
                <a16:creationId xmlns:a16="http://schemas.microsoft.com/office/drawing/2014/main" id="{EF8EBD6C-D27A-44CE-BB58-006E1D287C7D}"/>
              </a:ext>
            </a:extLst>
          </p:cNvPr>
          <p:cNvSpPr txBox="1"/>
          <p:nvPr/>
        </p:nvSpPr>
        <p:spPr>
          <a:xfrm>
            <a:off x="2504666" y="2008205"/>
            <a:ext cx="1033667" cy="400110"/>
          </a:xfrm>
          <a:prstGeom prst="rect">
            <a:avLst/>
          </a:prstGeom>
          <a:noFill/>
        </p:spPr>
        <p:txBody>
          <a:bodyPr wrap="square" rtlCol="0">
            <a:spAutoFit/>
          </a:bodyPr>
          <a:lstStyle/>
          <a:p>
            <a:r>
              <a:rPr lang="en-US" altLang="zh-CN" sz="2000" b="1"/>
              <a:t>…</a:t>
            </a:r>
            <a:endParaRPr lang="zh-CN" altLang="en-US" b="1"/>
          </a:p>
        </p:txBody>
      </p:sp>
      <p:cxnSp>
        <p:nvCxnSpPr>
          <p:cNvPr id="14" name="直接连接符 13">
            <a:extLst>
              <a:ext uri="{FF2B5EF4-FFF2-40B4-BE49-F238E27FC236}">
                <a16:creationId xmlns:a16="http://schemas.microsoft.com/office/drawing/2014/main" id="{BEB26122-EC39-4E25-A780-40673540F56D}"/>
              </a:ext>
            </a:extLst>
          </p:cNvPr>
          <p:cNvCxnSpPr>
            <a:cxnSpLocks/>
          </p:cNvCxnSpPr>
          <p:nvPr/>
        </p:nvCxnSpPr>
        <p:spPr>
          <a:xfrm flipH="1">
            <a:off x="3538332" y="1968234"/>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A575FC08-F254-4494-87FD-705C9995D0D2}"/>
              </a:ext>
            </a:extLst>
          </p:cNvPr>
          <p:cNvSpPr txBox="1"/>
          <p:nvPr/>
        </p:nvSpPr>
        <p:spPr>
          <a:xfrm>
            <a:off x="3748717" y="2008205"/>
            <a:ext cx="1379873" cy="461665"/>
          </a:xfrm>
          <a:prstGeom prst="rect">
            <a:avLst/>
          </a:prstGeom>
          <a:noFill/>
        </p:spPr>
        <p:txBody>
          <a:bodyPr wrap="square" rtlCol="0">
            <a:spAutoFit/>
          </a:bodyPr>
          <a:lstStyle/>
          <a:p>
            <a:r>
              <a:rPr lang="en-US" altLang="zh-CN" sz="2400" b="1"/>
              <a:t>write100</a:t>
            </a:r>
            <a:endParaRPr lang="zh-CN" altLang="en-US" b="1"/>
          </a:p>
        </p:txBody>
      </p:sp>
      <p:sp>
        <p:nvSpPr>
          <p:cNvPr id="16" name="箭头: 下 15">
            <a:extLst>
              <a:ext uri="{FF2B5EF4-FFF2-40B4-BE49-F238E27FC236}">
                <a16:creationId xmlns:a16="http://schemas.microsoft.com/office/drawing/2014/main" id="{886BE843-E265-4204-8824-00B5D40DC387}"/>
              </a:ext>
            </a:extLst>
          </p:cNvPr>
          <p:cNvSpPr/>
          <p:nvPr/>
        </p:nvSpPr>
        <p:spPr>
          <a:xfrm rot="16200000">
            <a:off x="2721830" y="3248302"/>
            <a:ext cx="284510" cy="450957"/>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箭头: 下 16">
            <a:extLst>
              <a:ext uri="{FF2B5EF4-FFF2-40B4-BE49-F238E27FC236}">
                <a16:creationId xmlns:a16="http://schemas.microsoft.com/office/drawing/2014/main" id="{CFE97884-F8C4-41E4-9A25-D2387F149B3B}"/>
              </a:ext>
            </a:extLst>
          </p:cNvPr>
          <p:cNvSpPr/>
          <p:nvPr/>
        </p:nvSpPr>
        <p:spPr>
          <a:xfrm rot="16200000">
            <a:off x="4807168" y="3248302"/>
            <a:ext cx="284510" cy="450957"/>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箭头: 下 17">
            <a:extLst>
              <a:ext uri="{FF2B5EF4-FFF2-40B4-BE49-F238E27FC236}">
                <a16:creationId xmlns:a16="http://schemas.microsoft.com/office/drawing/2014/main" id="{17F4F708-A69E-4CEF-A3F3-E0180179A422}"/>
              </a:ext>
            </a:extLst>
          </p:cNvPr>
          <p:cNvSpPr/>
          <p:nvPr/>
        </p:nvSpPr>
        <p:spPr>
          <a:xfrm rot="16200000">
            <a:off x="6892506" y="3248302"/>
            <a:ext cx="284510" cy="450957"/>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箭头: 下 18">
            <a:extLst>
              <a:ext uri="{FF2B5EF4-FFF2-40B4-BE49-F238E27FC236}">
                <a16:creationId xmlns:a16="http://schemas.microsoft.com/office/drawing/2014/main" id="{62792595-483F-4748-AC66-D42A6070F4DD}"/>
              </a:ext>
            </a:extLst>
          </p:cNvPr>
          <p:cNvSpPr/>
          <p:nvPr/>
        </p:nvSpPr>
        <p:spPr>
          <a:xfrm rot="16200000">
            <a:off x="8977843" y="3248302"/>
            <a:ext cx="284510" cy="450957"/>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24" name="组合 23">
            <a:extLst>
              <a:ext uri="{FF2B5EF4-FFF2-40B4-BE49-F238E27FC236}">
                <a16:creationId xmlns:a16="http://schemas.microsoft.com/office/drawing/2014/main" id="{CE9E8BAE-9CC4-4CB2-9514-10D29F2B93BD}"/>
              </a:ext>
            </a:extLst>
          </p:cNvPr>
          <p:cNvGrpSpPr/>
          <p:nvPr/>
        </p:nvGrpSpPr>
        <p:grpSpPr>
          <a:xfrm>
            <a:off x="2433849" y="3889903"/>
            <a:ext cx="7036971" cy="461665"/>
            <a:chOff x="2433849" y="3889903"/>
            <a:chExt cx="7036971" cy="461665"/>
          </a:xfrm>
        </p:grpSpPr>
        <p:sp>
          <p:nvSpPr>
            <p:cNvPr id="20" name="箭头: 下 19">
              <a:extLst>
                <a:ext uri="{FF2B5EF4-FFF2-40B4-BE49-F238E27FC236}">
                  <a16:creationId xmlns:a16="http://schemas.microsoft.com/office/drawing/2014/main" id="{8C5975A0-EA9F-4849-B78D-A3EA0C85EAA0}"/>
                </a:ext>
              </a:extLst>
            </p:cNvPr>
            <p:cNvSpPr/>
            <p:nvPr/>
          </p:nvSpPr>
          <p:spPr>
            <a:xfrm rot="5400000">
              <a:off x="5810079" y="598004"/>
              <a:ext cx="284512" cy="7036971"/>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文本框 20">
              <a:extLst>
                <a:ext uri="{FF2B5EF4-FFF2-40B4-BE49-F238E27FC236}">
                  <a16:creationId xmlns:a16="http://schemas.microsoft.com/office/drawing/2014/main" id="{9236A4A9-4802-425E-A6E3-83DE1F9E9E32}"/>
                </a:ext>
              </a:extLst>
            </p:cNvPr>
            <p:cNvSpPr txBox="1"/>
            <p:nvPr/>
          </p:nvSpPr>
          <p:spPr>
            <a:xfrm>
              <a:off x="4820410" y="3889903"/>
              <a:ext cx="3146240" cy="461665"/>
            </a:xfrm>
            <a:prstGeom prst="rect">
              <a:avLst/>
            </a:prstGeom>
            <a:noFill/>
          </p:spPr>
          <p:txBody>
            <a:bodyPr wrap="square" rtlCol="0">
              <a:spAutoFit/>
            </a:bodyPr>
            <a:lstStyle/>
            <a:p>
              <a:r>
                <a:rPr lang="en-US" altLang="zh-CN" sz="2400" b="1" dirty="0"/>
                <a:t>Ack propagation</a:t>
              </a:r>
            </a:p>
          </p:txBody>
        </p:sp>
      </p:grpSp>
      <p:sp>
        <p:nvSpPr>
          <p:cNvPr id="22" name="文本框 21">
            <a:extLst>
              <a:ext uri="{FF2B5EF4-FFF2-40B4-BE49-F238E27FC236}">
                <a16:creationId xmlns:a16="http://schemas.microsoft.com/office/drawing/2014/main" id="{009B7BF9-EA1F-4C21-B4A1-9992AA2C3E2C}"/>
              </a:ext>
            </a:extLst>
          </p:cNvPr>
          <p:cNvSpPr txBox="1"/>
          <p:nvPr/>
        </p:nvSpPr>
        <p:spPr>
          <a:xfrm>
            <a:off x="2028662" y="2600310"/>
            <a:ext cx="3146240" cy="461665"/>
          </a:xfrm>
          <a:prstGeom prst="rect">
            <a:avLst/>
          </a:prstGeom>
          <a:noFill/>
        </p:spPr>
        <p:txBody>
          <a:bodyPr wrap="square" rtlCol="0">
            <a:spAutoFit/>
          </a:bodyPr>
          <a:lstStyle/>
          <a:p>
            <a:r>
              <a:rPr lang="en-US" altLang="zh-CN" sz="2400" b="1"/>
              <a:t>write propagation</a:t>
            </a:r>
          </a:p>
        </p:txBody>
      </p:sp>
      <p:sp>
        <p:nvSpPr>
          <p:cNvPr id="23" name="文本框 22">
            <a:extLst>
              <a:ext uri="{FF2B5EF4-FFF2-40B4-BE49-F238E27FC236}">
                <a16:creationId xmlns:a16="http://schemas.microsoft.com/office/drawing/2014/main" id="{3F009971-72E0-406A-88BF-A717D7F0E714}"/>
              </a:ext>
            </a:extLst>
          </p:cNvPr>
          <p:cNvSpPr txBox="1"/>
          <p:nvPr/>
        </p:nvSpPr>
        <p:spPr>
          <a:xfrm>
            <a:off x="9484529" y="3906039"/>
            <a:ext cx="1282144" cy="461665"/>
          </a:xfrm>
          <a:prstGeom prst="rect">
            <a:avLst/>
          </a:prstGeom>
          <a:noFill/>
        </p:spPr>
        <p:txBody>
          <a:bodyPr wrap="square" rtlCol="0">
            <a:spAutoFit/>
          </a:bodyPr>
          <a:lstStyle/>
          <a:p>
            <a:pPr algn="ctr"/>
            <a:r>
              <a:rPr lang="en-US" altLang="zh-CN" sz="2400" b="1" dirty="0"/>
              <a:t>Commit</a:t>
            </a:r>
            <a:endParaRPr lang="zh-CN" altLang="en-US" sz="2400" b="1" dirty="0"/>
          </a:p>
        </p:txBody>
      </p:sp>
      <p:sp>
        <p:nvSpPr>
          <p:cNvPr id="3" name="日期占位符 2">
            <a:extLst>
              <a:ext uri="{FF2B5EF4-FFF2-40B4-BE49-F238E27FC236}">
                <a16:creationId xmlns:a16="http://schemas.microsoft.com/office/drawing/2014/main" id="{015ECC4A-01DD-42CC-BD58-CE895F126335}"/>
              </a:ext>
            </a:extLst>
          </p:cNvPr>
          <p:cNvSpPr>
            <a:spLocks noGrp="1"/>
          </p:cNvSpPr>
          <p:nvPr>
            <p:ph type="dt" sz="half" idx="10"/>
          </p:nvPr>
        </p:nvSpPr>
        <p:spPr/>
        <p:txBody>
          <a:bodyPr/>
          <a:lstStyle/>
          <a:p>
            <a:fld id="{511EF42E-8F05-4CFA-AE30-ABCE54EE3DDF}" type="datetime1">
              <a:rPr lang="zh-CN" altLang="en-US" smtClean="0"/>
              <a:t>2021/5/19</a:t>
            </a:fld>
            <a:endParaRPr lang="zh-CN" altLang="en-US"/>
          </a:p>
        </p:txBody>
      </p:sp>
      <p:sp>
        <p:nvSpPr>
          <p:cNvPr id="25" name="页脚占位符 24">
            <a:extLst>
              <a:ext uri="{FF2B5EF4-FFF2-40B4-BE49-F238E27FC236}">
                <a16:creationId xmlns:a16="http://schemas.microsoft.com/office/drawing/2014/main" id="{05C1BC0A-C2EE-4474-A610-AC5D7472485F}"/>
              </a:ext>
            </a:extLst>
          </p:cNvPr>
          <p:cNvSpPr>
            <a:spLocks noGrp="1"/>
          </p:cNvSpPr>
          <p:nvPr>
            <p:ph type="ftr" sz="quarter" idx="11"/>
          </p:nvPr>
        </p:nvSpPr>
        <p:spPr/>
        <p:txBody>
          <a:bodyPr/>
          <a:lstStyle/>
          <a:p>
            <a:r>
              <a:rPr lang="en-US" altLang="zh-CN"/>
              <a:t>USTC-Reading-Group</a:t>
            </a:r>
            <a:endParaRPr lang="zh-CN" altLang="en-US" dirty="0"/>
          </a:p>
        </p:txBody>
      </p:sp>
      <p:sp>
        <p:nvSpPr>
          <p:cNvPr id="26" name="灯片编号占位符 25">
            <a:extLst>
              <a:ext uri="{FF2B5EF4-FFF2-40B4-BE49-F238E27FC236}">
                <a16:creationId xmlns:a16="http://schemas.microsoft.com/office/drawing/2014/main" id="{8BE52044-6CB1-4AC1-973C-90234747CD95}"/>
              </a:ext>
            </a:extLst>
          </p:cNvPr>
          <p:cNvSpPr>
            <a:spLocks noGrp="1"/>
          </p:cNvSpPr>
          <p:nvPr>
            <p:ph type="sldNum" sz="quarter" idx="12"/>
          </p:nvPr>
        </p:nvSpPr>
        <p:spPr/>
        <p:txBody>
          <a:bodyPr/>
          <a:lstStyle/>
          <a:p>
            <a:fld id="{9121FD29-422F-4C06-A400-AB8263BE8C66}" type="slidenum">
              <a:rPr lang="zh-CN" altLang="en-US" smtClean="0"/>
              <a:t>24</a:t>
            </a:fld>
            <a:endParaRPr lang="zh-CN" altLang="en-US"/>
          </a:p>
        </p:txBody>
      </p:sp>
    </p:spTree>
    <p:extLst>
      <p:ext uri="{BB962C8B-B14F-4D97-AF65-F5344CB8AC3E}">
        <p14:creationId xmlns:p14="http://schemas.microsoft.com/office/powerpoint/2010/main" val="3423639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1" nodeType="clickEffect">
                                  <p:stCondLst>
                                    <p:cond delay="0"/>
                                  </p:stCondLst>
                                  <p:childTnLst>
                                    <p:set>
                                      <p:cBhvr>
                                        <p:cTn id="26" dur="1" fill="hold">
                                          <p:stCondLst>
                                            <p:cond delay="0"/>
                                          </p:stCondLst>
                                        </p:cTn>
                                        <p:tgtEl>
                                          <p:spTgt spid="2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3" grpId="0"/>
      <p:bldP spid="23" grpId="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65F534-484E-4BE5-9E2D-6B9921D4D009}"/>
              </a:ext>
            </a:extLst>
          </p:cNvPr>
          <p:cNvSpPr>
            <a:spLocks noGrp="1"/>
          </p:cNvSpPr>
          <p:nvPr>
            <p:ph type="title"/>
          </p:nvPr>
        </p:nvSpPr>
        <p:spPr/>
        <p:txBody>
          <a:bodyPr/>
          <a:lstStyle/>
          <a:p>
            <a:r>
              <a:rPr lang="en-US" altLang="zh-CN" dirty="0"/>
              <a:t>Taxonomy</a:t>
            </a:r>
            <a:endParaRPr lang="zh-CN" altLang="en-US" dirty="0"/>
          </a:p>
        </p:txBody>
      </p:sp>
      <p:graphicFrame>
        <p:nvGraphicFramePr>
          <p:cNvPr id="4" name="表格 4">
            <a:extLst>
              <a:ext uri="{FF2B5EF4-FFF2-40B4-BE49-F238E27FC236}">
                <a16:creationId xmlns:a16="http://schemas.microsoft.com/office/drawing/2014/main" id="{B42102E8-6BA8-496F-A61D-5B767087E824}"/>
              </a:ext>
            </a:extLst>
          </p:cNvPr>
          <p:cNvGraphicFramePr>
            <a:graphicFrameLocks noGrp="1"/>
          </p:cNvGraphicFramePr>
          <p:nvPr>
            <p:ph idx="1"/>
            <p:extLst>
              <p:ext uri="{D42A27DB-BD31-4B8C-83A1-F6EECF244321}">
                <p14:modId xmlns:p14="http://schemas.microsoft.com/office/powerpoint/2010/main" val="702000635"/>
              </p:ext>
            </p:extLst>
          </p:nvPr>
        </p:nvGraphicFramePr>
        <p:xfrm>
          <a:off x="838200" y="1214438"/>
          <a:ext cx="10515597" cy="5057154"/>
        </p:xfrm>
        <a:graphic>
          <a:graphicData uri="http://schemas.openxmlformats.org/drawingml/2006/table">
            <a:tbl>
              <a:tblPr firstRow="1" bandRow="1">
                <a:tableStyleId>{5C22544A-7EE6-4342-B048-85BDC9FD1C3A}</a:tableStyleId>
              </a:tblPr>
              <a:tblGrid>
                <a:gridCol w="1477617">
                  <a:extLst>
                    <a:ext uri="{9D8B030D-6E8A-4147-A177-3AD203B41FA5}">
                      <a16:colId xmlns:a16="http://schemas.microsoft.com/office/drawing/2014/main" val="2946800674"/>
                    </a:ext>
                  </a:extLst>
                </a:gridCol>
                <a:gridCol w="4731026">
                  <a:extLst>
                    <a:ext uri="{9D8B030D-6E8A-4147-A177-3AD203B41FA5}">
                      <a16:colId xmlns:a16="http://schemas.microsoft.com/office/drawing/2014/main" val="1274082853"/>
                    </a:ext>
                  </a:extLst>
                </a:gridCol>
                <a:gridCol w="4306954">
                  <a:extLst>
                    <a:ext uri="{9D8B030D-6E8A-4147-A177-3AD203B41FA5}">
                      <a16:colId xmlns:a16="http://schemas.microsoft.com/office/drawing/2014/main" val="3497872327"/>
                    </a:ext>
                  </a:extLst>
                </a:gridCol>
              </a:tblGrid>
              <a:tr h="614982">
                <a:tc>
                  <a:txBody>
                    <a:bodyPr/>
                    <a:lstStyle/>
                    <a:p>
                      <a:endParaRPr lang="zh-CN" altLang="en-US" sz="2800" baseline="0" dirty="0">
                        <a:solidFill>
                          <a:schemeClr val="bg2">
                            <a:lumMod val="90000"/>
                          </a:schemeClr>
                        </a:solidFill>
                      </a:endParaRPr>
                    </a:p>
                  </a:txBody>
                  <a:tcPr/>
                </a:tc>
                <a:tc>
                  <a:txBody>
                    <a:bodyPr/>
                    <a:lstStyle/>
                    <a:p>
                      <a:pPr algn="ctr"/>
                      <a:r>
                        <a:rPr lang="en-US" altLang="zh-CN" sz="2800" baseline="0" dirty="0">
                          <a:solidFill>
                            <a:schemeClr val="tx1"/>
                          </a:solidFill>
                        </a:rPr>
                        <a:t>Total Order</a:t>
                      </a:r>
                      <a:endParaRPr lang="zh-CN" altLang="en-US" sz="2800" baseline="0" dirty="0">
                        <a:solidFill>
                          <a:schemeClr val="tx1"/>
                        </a:solidFill>
                      </a:endParaRPr>
                    </a:p>
                  </a:txBody>
                  <a:tcPr anchor="ctr"/>
                </a:tc>
                <a:tc>
                  <a:txBody>
                    <a:bodyPr/>
                    <a:lstStyle/>
                    <a:p>
                      <a:pPr algn="ctr"/>
                      <a:r>
                        <a:rPr lang="en-US" altLang="zh-CN" sz="2800" baseline="0" dirty="0">
                          <a:solidFill>
                            <a:schemeClr val="bg2">
                              <a:lumMod val="90000"/>
                            </a:schemeClr>
                          </a:solidFill>
                        </a:rPr>
                        <a:t>Per-Key Order</a:t>
                      </a:r>
                      <a:endParaRPr lang="zh-CN" altLang="en-US" sz="2800" baseline="0" dirty="0">
                        <a:solidFill>
                          <a:schemeClr val="bg2">
                            <a:lumMod val="90000"/>
                          </a:schemeClr>
                        </a:solidFill>
                      </a:endParaRPr>
                    </a:p>
                  </a:txBody>
                  <a:tcPr anchor="ctr"/>
                </a:tc>
                <a:extLst>
                  <a:ext uri="{0D108BD9-81ED-4DB2-BD59-A6C34878D82A}">
                    <a16:rowId xmlns:a16="http://schemas.microsoft.com/office/drawing/2014/main" val="726327980"/>
                  </a:ext>
                </a:extLst>
              </a:tr>
              <a:tr h="2221086">
                <a:tc>
                  <a:txBody>
                    <a:bodyPr/>
                    <a:lstStyle/>
                    <a:p>
                      <a:pPr algn="ctr"/>
                      <a:r>
                        <a:rPr lang="en-US" altLang="zh-CN" sz="2800" baseline="0" dirty="0">
                          <a:solidFill>
                            <a:schemeClr val="bg2">
                              <a:lumMod val="75000"/>
                            </a:schemeClr>
                          </a:solidFill>
                        </a:rPr>
                        <a:t>Leader-based</a:t>
                      </a:r>
                      <a:endParaRPr lang="zh-CN" altLang="en-US" sz="2800" baseline="0" dirty="0">
                        <a:solidFill>
                          <a:schemeClr val="bg2">
                            <a:lumMod val="75000"/>
                          </a:schemeClr>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95122080"/>
                  </a:ext>
                </a:extLst>
              </a:tr>
              <a:tr h="2221086">
                <a:tc>
                  <a:txBody>
                    <a:bodyPr/>
                    <a:lstStyle/>
                    <a:p>
                      <a:r>
                        <a:rPr lang="en-US" altLang="zh-CN" sz="2800" baseline="0" dirty="0" err="1">
                          <a:solidFill>
                            <a:schemeClr val="tx1"/>
                          </a:solidFill>
                        </a:rPr>
                        <a:t>Decen-tralized</a:t>
                      </a:r>
                      <a:endParaRPr lang="zh-CN" altLang="en-US" sz="2800" baseline="0" dirty="0">
                        <a:solidFill>
                          <a:schemeClr val="tx1"/>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2889920158"/>
                  </a:ext>
                </a:extLst>
              </a:tr>
            </a:tbl>
          </a:graphicData>
        </a:graphic>
      </p:graphicFrame>
      <p:sp>
        <p:nvSpPr>
          <p:cNvPr id="15" name="文本框 14">
            <a:extLst>
              <a:ext uri="{FF2B5EF4-FFF2-40B4-BE49-F238E27FC236}">
                <a16:creationId xmlns:a16="http://schemas.microsoft.com/office/drawing/2014/main" id="{283E4532-A5B2-4E49-A379-949DD7B483C6}"/>
              </a:ext>
            </a:extLst>
          </p:cNvPr>
          <p:cNvSpPr txBox="1"/>
          <p:nvPr/>
        </p:nvSpPr>
        <p:spPr>
          <a:xfrm>
            <a:off x="3379304" y="1967948"/>
            <a:ext cx="2716696" cy="461665"/>
          </a:xfrm>
          <a:prstGeom prst="rect">
            <a:avLst/>
          </a:prstGeom>
          <a:noFill/>
        </p:spPr>
        <p:txBody>
          <a:bodyPr wrap="square" rtlCol="0">
            <a:spAutoFit/>
          </a:bodyPr>
          <a:lstStyle/>
          <a:p>
            <a:pPr algn="ctr"/>
            <a:r>
              <a:rPr lang="en-US" altLang="zh-CN" sz="2400" b="1" dirty="0">
                <a:solidFill>
                  <a:schemeClr val="bg2">
                    <a:lumMod val="75000"/>
                  </a:schemeClr>
                </a:solidFill>
              </a:rPr>
              <a:t>Multi-</a:t>
            </a:r>
            <a:r>
              <a:rPr lang="en-US" altLang="zh-CN" sz="2400" b="1" dirty="0" err="1">
                <a:solidFill>
                  <a:schemeClr val="bg2">
                    <a:lumMod val="75000"/>
                  </a:schemeClr>
                </a:solidFill>
              </a:rPr>
              <a:t>Paxos</a:t>
            </a:r>
            <a:r>
              <a:rPr lang="en-US" altLang="zh-CN" sz="2400" b="1" dirty="0">
                <a:solidFill>
                  <a:schemeClr val="bg2">
                    <a:lumMod val="75000"/>
                  </a:schemeClr>
                </a:solidFill>
              </a:rPr>
              <a:t>(MP)</a:t>
            </a:r>
            <a:endParaRPr lang="zh-CN" altLang="en-US" sz="2400" b="1" dirty="0">
              <a:solidFill>
                <a:schemeClr val="bg2">
                  <a:lumMod val="75000"/>
                </a:schemeClr>
              </a:solidFill>
            </a:endParaRPr>
          </a:p>
        </p:txBody>
      </p:sp>
      <p:sp>
        <p:nvSpPr>
          <p:cNvPr id="17" name="文本框 16">
            <a:extLst>
              <a:ext uri="{FF2B5EF4-FFF2-40B4-BE49-F238E27FC236}">
                <a16:creationId xmlns:a16="http://schemas.microsoft.com/office/drawing/2014/main" id="{088151E3-7643-4412-A667-17F45AA2808A}"/>
              </a:ext>
            </a:extLst>
          </p:cNvPr>
          <p:cNvSpPr txBox="1"/>
          <p:nvPr/>
        </p:nvSpPr>
        <p:spPr>
          <a:xfrm>
            <a:off x="3379304" y="3257090"/>
            <a:ext cx="2716696" cy="461665"/>
          </a:xfrm>
          <a:prstGeom prst="rect">
            <a:avLst/>
          </a:prstGeom>
          <a:noFill/>
        </p:spPr>
        <p:txBody>
          <a:bodyPr wrap="square" rtlCol="0">
            <a:spAutoFit/>
          </a:bodyPr>
          <a:lstStyle/>
          <a:p>
            <a:pPr algn="ctr"/>
            <a:r>
              <a:rPr lang="en-US" altLang="zh-CN" sz="2400" b="1" dirty="0">
                <a:solidFill>
                  <a:schemeClr val="bg2">
                    <a:lumMod val="75000"/>
                  </a:schemeClr>
                </a:solidFill>
              </a:rPr>
              <a:t>ZAB</a:t>
            </a:r>
            <a:endParaRPr lang="zh-CN" altLang="en-US" sz="2400" b="1" dirty="0">
              <a:solidFill>
                <a:schemeClr val="bg2">
                  <a:lumMod val="75000"/>
                </a:schemeClr>
              </a:solidFill>
            </a:endParaRPr>
          </a:p>
        </p:txBody>
      </p:sp>
      <p:cxnSp>
        <p:nvCxnSpPr>
          <p:cNvPr id="19" name="直接箭头连接符 18">
            <a:extLst>
              <a:ext uri="{FF2B5EF4-FFF2-40B4-BE49-F238E27FC236}">
                <a16:creationId xmlns:a16="http://schemas.microsoft.com/office/drawing/2014/main" id="{72B7707C-854C-44DC-AB1E-8B578A059892}"/>
              </a:ext>
            </a:extLst>
          </p:cNvPr>
          <p:cNvCxnSpPr/>
          <p:nvPr/>
        </p:nvCxnSpPr>
        <p:spPr>
          <a:xfrm>
            <a:off x="4737652" y="2566739"/>
            <a:ext cx="0" cy="61638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400A25BC-19B2-4F46-A327-0787D48EBB4E}"/>
              </a:ext>
            </a:extLst>
          </p:cNvPr>
          <p:cNvSpPr txBox="1"/>
          <p:nvPr/>
        </p:nvSpPr>
        <p:spPr>
          <a:xfrm>
            <a:off x="8468138" y="1967947"/>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CHT</a:t>
            </a:r>
            <a:endParaRPr lang="zh-CN" altLang="en-US" sz="2400" b="1" dirty="0">
              <a:solidFill>
                <a:schemeClr val="bg2">
                  <a:lumMod val="90000"/>
                </a:schemeClr>
              </a:solidFill>
            </a:endParaRPr>
          </a:p>
        </p:txBody>
      </p:sp>
      <p:sp>
        <p:nvSpPr>
          <p:cNvPr id="21" name="文本框 20">
            <a:extLst>
              <a:ext uri="{FF2B5EF4-FFF2-40B4-BE49-F238E27FC236}">
                <a16:creationId xmlns:a16="http://schemas.microsoft.com/office/drawing/2014/main" id="{85A0ED5C-B3B1-4B71-8E0F-C33C9A030C7D}"/>
              </a:ext>
            </a:extLst>
          </p:cNvPr>
          <p:cNvSpPr txBox="1"/>
          <p:nvPr/>
        </p:nvSpPr>
        <p:spPr>
          <a:xfrm>
            <a:off x="7157828" y="3257090"/>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CRAQ</a:t>
            </a:r>
            <a:endParaRPr lang="zh-CN" altLang="en-US" sz="2400" b="1" dirty="0">
              <a:solidFill>
                <a:schemeClr val="bg2">
                  <a:lumMod val="90000"/>
                </a:schemeClr>
              </a:solidFill>
            </a:endParaRPr>
          </a:p>
        </p:txBody>
      </p:sp>
      <p:sp>
        <p:nvSpPr>
          <p:cNvPr id="22" name="文本框 21">
            <a:extLst>
              <a:ext uri="{FF2B5EF4-FFF2-40B4-BE49-F238E27FC236}">
                <a16:creationId xmlns:a16="http://schemas.microsoft.com/office/drawing/2014/main" id="{245FFD88-822D-434F-A9F8-530BA59AA3E0}"/>
              </a:ext>
            </a:extLst>
          </p:cNvPr>
          <p:cNvSpPr txBox="1"/>
          <p:nvPr/>
        </p:nvSpPr>
        <p:spPr>
          <a:xfrm>
            <a:off x="8906703" y="3257089"/>
            <a:ext cx="2265288" cy="461665"/>
          </a:xfrm>
          <a:prstGeom prst="rect">
            <a:avLst/>
          </a:prstGeom>
          <a:noFill/>
        </p:spPr>
        <p:txBody>
          <a:bodyPr wrap="square" rtlCol="0">
            <a:spAutoFit/>
          </a:bodyPr>
          <a:lstStyle/>
          <a:p>
            <a:pPr algn="ctr"/>
            <a:r>
              <a:rPr lang="en-US" altLang="zh-CN" sz="2400" b="1" dirty="0">
                <a:solidFill>
                  <a:schemeClr val="bg2">
                    <a:lumMod val="90000"/>
                  </a:schemeClr>
                </a:solidFill>
              </a:rPr>
              <a:t>Multi-</a:t>
            </a:r>
            <a:r>
              <a:rPr lang="en-US" altLang="zh-CN" sz="2400" b="1" dirty="0" err="1">
                <a:solidFill>
                  <a:schemeClr val="bg2">
                    <a:lumMod val="90000"/>
                  </a:schemeClr>
                </a:solidFill>
              </a:rPr>
              <a:t>ldr</a:t>
            </a:r>
            <a:r>
              <a:rPr lang="en-US" altLang="zh-CN" sz="2400" b="1" dirty="0"/>
              <a:t> </a:t>
            </a:r>
            <a:r>
              <a:rPr lang="en-US" altLang="zh-CN" sz="2400" b="1" dirty="0">
                <a:solidFill>
                  <a:schemeClr val="bg2">
                    <a:lumMod val="90000"/>
                  </a:schemeClr>
                </a:solidFill>
              </a:rPr>
              <a:t>CHT</a:t>
            </a:r>
            <a:endParaRPr lang="zh-CN" altLang="en-US" sz="2400" b="1" dirty="0">
              <a:solidFill>
                <a:schemeClr val="bg2">
                  <a:lumMod val="90000"/>
                </a:schemeClr>
              </a:solidFill>
            </a:endParaRPr>
          </a:p>
        </p:txBody>
      </p:sp>
      <p:cxnSp>
        <p:nvCxnSpPr>
          <p:cNvPr id="24" name="直接箭头连接符 23">
            <a:extLst>
              <a:ext uri="{FF2B5EF4-FFF2-40B4-BE49-F238E27FC236}">
                <a16:creationId xmlns:a16="http://schemas.microsoft.com/office/drawing/2014/main" id="{4561C52F-2971-41FA-8ADC-83CF86A97300}"/>
              </a:ext>
            </a:extLst>
          </p:cNvPr>
          <p:cNvCxnSpPr>
            <a:cxnSpLocks/>
          </p:cNvCxnSpPr>
          <p:nvPr/>
        </p:nvCxnSpPr>
        <p:spPr>
          <a:xfrm flipH="1">
            <a:off x="8123585" y="2429612"/>
            <a:ext cx="783119" cy="827477"/>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4F01813D-E996-4703-AF68-7C6D0F9CBE81}"/>
              </a:ext>
            </a:extLst>
          </p:cNvPr>
          <p:cNvCxnSpPr/>
          <p:nvPr/>
        </p:nvCxnSpPr>
        <p:spPr>
          <a:xfrm>
            <a:off x="9442174" y="2429612"/>
            <a:ext cx="705678" cy="827477"/>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28" name="文本框 27">
            <a:extLst>
              <a:ext uri="{FF2B5EF4-FFF2-40B4-BE49-F238E27FC236}">
                <a16:creationId xmlns:a16="http://schemas.microsoft.com/office/drawing/2014/main" id="{98144BA3-049C-44E3-B54A-0AEC0CDB9A34}"/>
              </a:ext>
            </a:extLst>
          </p:cNvPr>
          <p:cNvSpPr txBox="1"/>
          <p:nvPr/>
        </p:nvSpPr>
        <p:spPr>
          <a:xfrm>
            <a:off x="3379304" y="4782716"/>
            <a:ext cx="2716696" cy="461665"/>
          </a:xfrm>
          <a:prstGeom prst="rect">
            <a:avLst/>
          </a:prstGeom>
          <a:noFill/>
        </p:spPr>
        <p:txBody>
          <a:bodyPr wrap="square" rtlCol="0">
            <a:spAutoFit/>
          </a:bodyPr>
          <a:lstStyle/>
          <a:p>
            <a:pPr algn="ctr"/>
            <a:r>
              <a:rPr lang="en-US" altLang="zh-CN" sz="2400" b="1" dirty="0"/>
              <a:t>Derecho</a:t>
            </a:r>
            <a:endParaRPr lang="zh-CN" altLang="en-US" sz="2400" b="1" dirty="0"/>
          </a:p>
        </p:txBody>
      </p:sp>
      <p:sp>
        <p:nvSpPr>
          <p:cNvPr id="29" name="文本框 28">
            <a:extLst>
              <a:ext uri="{FF2B5EF4-FFF2-40B4-BE49-F238E27FC236}">
                <a16:creationId xmlns:a16="http://schemas.microsoft.com/office/drawing/2014/main" id="{FCAF6E66-E143-4360-BF4F-1851248581C2}"/>
              </a:ext>
            </a:extLst>
          </p:cNvPr>
          <p:cNvSpPr txBox="1"/>
          <p:nvPr/>
        </p:nvSpPr>
        <p:spPr>
          <a:xfrm>
            <a:off x="7893325" y="4084566"/>
            <a:ext cx="2716696" cy="461665"/>
          </a:xfrm>
          <a:prstGeom prst="rect">
            <a:avLst/>
          </a:prstGeom>
          <a:noFill/>
        </p:spPr>
        <p:txBody>
          <a:bodyPr wrap="square" rtlCol="0">
            <a:spAutoFit/>
          </a:bodyPr>
          <a:lstStyle/>
          <a:p>
            <a:pPr algn="ctr"/>
            <a:r>
              <a:rPr lang="en-US" altLang="zh-CN" sz="2400" b="1" dirty="0">
                <a:solidFill>
                  <a:schemeClr val="bg2">
                    <a:lumMod val="90000"/>
                  </a:schemeClr>
                </a:solidFill>
              </a:rPr>
              <a:t>Classic </a:t>
            </a:r>
            <a:r>
              <a:rPr lang="en-US" altLang="zh-CN" sz="2400" b="1" dirty="0" err="1">
                <a:solidFill>
                  <a:schemeClr val="bg2">
                    <a:lumMod val="90000"/>
                  </a:schemeClr>
                </a:solidFill>
              </a:rPr>
              <a:t>Paxos</a:t>
            </a:r>
            <a:r>
              <a:rPr lang="en-US" altLang="zh-CN" sz="2400" b="1" dirty="0">
                <a:solidFill>
                  <a:schemeClr val="bg2">
                    <a:lumMod val="90000"/>
                  </a:schemeClr>
                </a:solidFill>
              </a:rPr>
              <a:t>(CP)</a:t>
            </a:r>
            <a:endParaRPr lang="zh-CN" altLang="en-US" sz="2400" b="1" dirty="0">
              <a:solidFill>
                <a:schemeClr val="bg2">
                  <a:lumMod val="90000"/>
                </a:schemeClr>
              </a:solidFill>
            </a:endParaRPr>
          </a:p>
        </p:txBody>
      </p:sp>
      <p:sp>
        <p:nvSpPr>
          <p:cNvPr id="30" name="文本框 29">
            <a:extLst>
              <a:ext uri="{FF2B5EF4-FFF2-40B4-BE49-F238E27FC236}">
                <a16:creationId xmlns:a16="http://schemas.microsoft.com/office/drawing/2014/main" id="{3DA64E2D-5452-4384-A752-0733F4B78233}"/>
              </a:ext>
            </a:extLst>
          </p:cNvPr>
          <p:cNvSpPr txBox="1"/>
          <p:nvPr/>
        </p:nvSpPr>
        <p:spPr>
          <a:xfrm>
            <a:off x="9564754" y="4774985"/>
            <a:ext cx="1633741" cy="830997"/>
          </a:xfrm>
          <a:prstGeom prst="rect">
            <a:avLst/>
          </a:prstGeom>
          <a:noFill/>
        </p:spPr>
        <p:txBody>
          <a:bodyPr wrap="square" rtlCol="0">
            <a:spAutoFit/>
          </a:bodyPr>
          <a:lstStyle/>
          <a:p>
            <a:pPr algn="ctr"/>
            <a:r>
              <a:rPr lang="en-US" altLang="zh-CN" sz="2400" b="1" dirty="0">
                <a:solidFill>
                  <a:schemeClr val="bg2">
                    <a:lumMod val="90000"/>
                  </a:schemeClr>
                </a:solidFill>
              </a:rPr>
              <a:t>All-abroad </a:t>
            </a:r>
            <a:r>
              <a:rPr lang="en-US" altLang="zh-CN" sz="2400" b="1" dirty="0" err="1">
                <a:solidFill>
                  <a:schemeClr val="bg2">
                    <a:lumMod val="90000"/>
                  </a:schemeClr>
                </a:solidFill>
              </a:rPr>
              <a:t>Paxos</a:t>
            </a:r>
            <a:endParaRPr lang="zh-CN" altLang="en-US" sz="2400" b="1" dirty="0">
              <a:solidFill>
                <a:schemeClr val="bg2">
                  <a:lumMod val="90000"/>
                </a:schemeClr>
              </a:solidFill>
            </a:endParaRPr>
          </a:p>
        </p:txBody>
      </p:sp>
      <p:sp>
        <p:nvSpPr>
          <p:cNvPr id="31" name="文本框 30">
            <a:extLst>
              <a:ext uri="{FF2B5EF4-FFF2-40B4-BE49-F238E27FC236}">
                <a16:creationId xmlns:a16="http://schemas.microsoft.com/office/drawing/2014/main" id="{672AEB02-4431-4BF0-A428-D2E637929AE8}"/>
              </a:ext>
            </a:extLst>
          </p:cNvPr>
          <p:cNvSpPr txBox="1"/>
          <p:nvPr/>
        </p:nvSpPr>
        <p:spPr>
          <a:xfrm>
            <a:off x="6964016" y="4774985"/>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ABD</a:t>
            </a:r>
            <a:endParaRPr lang="zh-CN" altLang="en-US" sz="2400" b="1" dirty="0">
              <a:solidFill>
                <a:schemeClr val="bg2">
                  <a:lumMod val="90000"/>
                </a:schemeClr>
              </a:solidFill>
            </a:endParaRPr>
          </a:p>
        </p:txBody>
      </p:sp>
      <p:sp>
        <p:nvSpPr>
          <p:cNvPr id="32" name="文本框 31">
            <a:extLst>
              <a:ext uri="{FF2B5EF4-FFF2-40B4-BE49-F238E27FC236}">
                <a16:creationId xmlns:a16="http://schemas.microsoft.com/office/drawing/2014/main" id="{64B8384F-F967-4014-BE87-58DA2E7A69FF}"/>
              </a:ext>
            </a:extLst>
          </p:cNvPr>
          <p:cNvSpPr txBox="1"/>
          <p:nvPr/>
        </p:nvSpPr>
        <p:spPr>
          <a:xfrm>
            <a:off x="8468138" y="5661787"/>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Hermes</a:t>
            </a:r>
            <a:endParaRPr lang="zh-CN" altLang="en-US" sz="2400" b="1" dirty="0">
              <a:solidFill>
                <a:schemeClr val="bg2">
                  <a:lumMod val="90000"/>
                </a:schemeClr>
              </a:solidFill>
            </a:endParaRPr>
          </a:p>
        </p:txBody>
      </p:sp>
      <p:cxnSp>
        <p:nvCxnSpPr>
          <p:cNvPr id="34" name="直接箭头连接符 33">
            <a:extLst>
              <a:ext uri="{FF2B5EF4-FFF2-40B4-BE49-F238E27FC236}">
                <a16:creationId xmlns:a16="http://schemas.microsoft.com/office/drawing/2014/main" id="{0410DC3D-609D-4026-8DC4-FDDE375BF813}"/>
              </a:ext>
            </a:extLst>
          </p:cNvPr>
          <p:cNvCxnSpPr>
            <a:endCxn id="31" idx="0"/>
          </p:cNvCxnSpPr>
          <p:nvPr/>
        </p:nvCxnSpPr>
        <p:spPr>
          <a:xfrm flipH="1">
            <a:off x="7747551" y="4546231"/>
            <a:ext cx="1504122" cy="22875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36" name="直接箭头连接符 35">
            <a:extLst>
              <a:ext uri="{FF2B5EF4-FFF2-40B4-BE49-F238E27FC236}">
                <a16:creationId xmlns:a16="http://schemas.microsoft.com/office/drawing/2014/main" id="{6EC93E36-77A4-44D2-8FBC-352AC062FC82}"/>
              </a:ext>
            </a:extLst>
          </p:cNvPr>
          <p:cNvCxnSpPr>
            <a:stCxn id="29" idx="2"/>
            <a:endCxn id="32" idx="0"/>
          </p:cNvCxnSpPr>
          <p:nvPr/>
        </p:nvCxnSpPr>
        <p:spPr>
          <a:xfrm>
            <a:off x="9251673" y="4546231"/>
            <a:ext cx="0" cy="1115556"/>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38" name="直接箭头连接符 37">
            <a:extLst>
              <a:ext uri="{FF2B5EF4-FFF2-40B4-BE49-F238E27FC236}">
                <a16:creationId xmlns:a16="http://schemas.microsoft.com/office/drawing/2014/main" id="{967A336A-FA66-43DC-8E4F-4547A62053D9}"/>
              </a:ext>
            </a:extLst>
          </p:cNvPr>
          <p:cNvCxnSpPr>
            <a:stCxn id="29" idx="2"/>
            <a:endCxn id="30" idx="0"/>
          </p:cNvCxnSpPr>
          <p:nvPr/>
        </p:nvCxnSpPr>
        <p:spPr>
          <a:xfrm>
            <a:off x="9251673" y="4546231"/>
            <a:ext cx="1129952" cy="22875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3" name="日期占位符 2">
            <a:extLst>
              <a:ext uri="{FF2B5EF4-FFF2-40B4-BE49-F238E27FC236}">
                <a16:creationId xmlns:a16="http://schemas.microsoft.com/office/drawing/2014/main" id="{1812BFBD-AE62-4C75-96A1-B3AD2815A84E}"/>
              </a:ext>
            </a:extLst>
          </p:cNvPr>
          <p:cNvSpPr>
            <a:spLocks noGrp="1"/>
          </p:cNvSpPr>
          <p:nvPr>
            <p:ph type="dt" sz="half" idx="10"/>
          </p:nvPr>
        </p:nvSpPr>
        <p:spPr/>
        <p:txBody>
          <a:bodyPr/>
          <a:lstStyle/>
          <a:p>
            <a:fld id="{12D0978F-1C48-4F92-AEDF-DF3EB51C9ECE}" type="datetime1">
              <a:rPr lang="zh-CN" altLang="en-US" smtClean="0"/>
              <a:t>2021/5/19</a:t>
            </a:fld>
            <a:endParaRPr lang="zh-CN" altLang="en-US"/>
          </a:p>
        </p:txBody>
      </p:sp>
      <p:sp>
        <p:nvSpPr>
          <p:cNvPr id="5" name="页脚占位符 4">
            <a:extLst>
              <a:ext uri="{FF2B5EF4-FFF2-40B4-BE49-F238E27FC236}">
                <a16:creationId xmlns:a16="http://schemas.microsoft.com/office/drawing/2014/main" id="{06780A73-3B0A-45BE-A66F-FA8139A31681}"/>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AB665076-F0D2-410D-B1CB-31877516CBDD}"/>
              </a:ext>
            </a:extLst>
          </p:cNvPr>
          <p:cNvSpPr>
            <a:spLocks noGrp="1"/>
          </p:cNvSpPr>
          <p:nvPr>
            <p:ph type="sldNum" sz="quarter" idx="12"/>
          </p:nvPr>
        </p:nvSpPr>
        <p:spPr/>
        <p:txBody>
          <a:bodyPr/>
          <a:lstStyle/>
          <a:p>
            <a:fld id="{9121FD29-422F-4C06-A400-AB8263BE8C66}" type="slidenum">
              <a:rPr lang="zh-CN" altLang="en-US" smtClean="0"/>
              <a:t>25</a:t>
            </a:fld>
            <a:endParaRPr lang="zh-CN" altLang="en-US"/>
          </a:p>
        </p:txBody>
      </p:sp>
    </p:spTree>
    <p:extLst>
      <p:ext uri="{BB962C8B-B14F-4D97-AF65-F5344CB8AC3E}">
        <p14:creationId xmlns:p14="http://schemas.microsoft.com/office/powerpoint/2010/main" val="25034008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0C1654D-F507-4B2D-B9A3-9B7D2675FA98}"/>
              </a:ext>
            </a:extLst>
          </p:cNvPr>
          <p:cNvSpPr>
            <a:spLocks noGrp="1"/>
          </p:cNvSpPr>
          <p:nvPr>
            <p:ph type="title"/>
          </p:nvPr>
        </p:nvSpPr>
        <p:spPr/>
        <p:txBody>
          <a:bodyPr/>
          <a:lstStyle/>
          <a:p>
            <a:r>
              <a:rPr lang="en-US" altLang="zh-CN" dirty="0"/>
              <a:t>DTO</a:t>
            </a:r>
            <a:endParaRPr lang="zh-CN" altLang="en-US" dirty="0"/>
          </a:p>
        </p:txBody>
      </p:sp>
      <p:sp>
        <p:nvSpPr>
          <p:cNvPr id="4" name="箭头: 下 3">
            <a:extLst>
              <a:ext uri="{FF2B5EF4-FFF2-40B4-BE49-F238E27FC236}">
                <a16:creationId xmlns:a16="http://schemas.microsoft.com/office/drawing/2014/main" id="{6B0CF51F-6F0C-4CFE-AF3F-DB6F01482440}"/>
              </a:ext>
            </a:extLst>
          </p:cNvPr>
          <p:cNvSpPr/>
          <p:nvPr/>
        </p:nvSpPr>
        <p:spPr>
          <a:xfrm>
            <a:off x="3464844" y="2643847"/>
            <a:ext cx="371665" cy="544538"/>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 name="矩形: 圆角 4">
            <a:extLst>
              <a:ext uri="{FF2B5EF4-FFF2-40B4-BE49-F238E27FC236}">
                <a16:creationId xmlns:a16="http://schemas.microsoft.com/office/drawing/2014/main" id="{10E3ADCD-2AF8-4EA3-BAC5-0227C4D6858D}"/>
              </a:ext>
            </a:extLst>
          </p:cNvPr>
          <p:cNvSpPr/>
          <p:nvPr/>
        </p:nvSpPr>
        <p:spPr>
          <a:xfrm>
            <a:off x="1659726" y="1962469"/>
            <a:ext cx="4121427" cy="5445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6" name="直接连接符 5">
            <a:extLst>
              <a:ext uri="{FF2B5EF4-FFF2-40B4-BE49-F238E27FC236}">
                <a16:creationId xmlns:a16="http://schemas.microsoft.com/office/drawing/2014/main" id="{984FF39F-B36D-4EF8-9CEF-5612BEBF4CE3}"/>
              </a:ext>
            </a:extLst>
          </p:cNvPr>
          <p:cNvCxnSpPr>
            <a:cxnSpLocks/>
          </p:cNvCxnSpPr>
          <p:nvPr/>
        </p:nvCxnSpPr>
        <p:spPr>
          <a:xfrm flipH="1">
            <a:off x="2719901" y="1979972"/>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7" name="文本框 6">
            <a:extLst>
              <a:ext uri="{FF2B5EF4-FFF2-40B4-BE49-F238E27FC236}">
                <a16:creationId xmlns:a16="http://schemas.microsoft.com/office/drawing/2014/main" id="{5DF47662-53CE-4C5A-87F9-0473AE45F068}"/>
              </a:ext>
            </a:extLst>
          </p:cNvPr>
          <p:cNvSpPr txBox="1"/>
          <p:nvPr/>
        </p:nvSpPr>
        <p:spPr>
          <a:xfrm>
            <a:off x="1699484" y="2015068"/>
            <a:ext cx="1033667" cy="461665"/>
          </a:xfrm>
          <a:prstGeom prst="rect">
            <a:avLst/>
          </a:prstGeom>
          <a:noFill/>
        </p:spPr>
        <p:txBody>
          <a:bodyPr wrap="square" rtlCol="0">
            <a:spAutoFit/>
          </a:bodyPr>
          <a:lstStyle/>
          <a:p>
            <a:r>
              <a:rPr lang="en-US" altLang="zh-CN" sz="2400" b="1"/>
              <a:t>write0</a:t>
            </a:r>
            <a:endParaRPr lang="zh-CN" altLang="en-US" b="1"/>
          </a:p>
        </p:txBody>
      </p:sp>
      <p:sp>
        <p:nvSpPr>
          <p:cNvPr id="8" name="文本框 7">
            <a:extLst>
              <a:ext uri="{FF2B5EF4-FFF2-40B4-BE49-F238E27FC236}">
                <a16:creationId xmlns:a16="http://schemas.microsoft.com/office/drawing/2014/main" id="{DB108DAA-EE4C-41E6-8DC6-D384900010FE}"/>
              </a:ext>
            </a:extLst>
          </p:cNvPr>
          <p:cNvSpPr txBox="1"/>
          <p:nvPr/>
        </p:nvSpPr>
        <p:spPr>
          <a:xfrm>
            <a:off x="2945193" y="2008779"/>
            <a:ext cx="1033667" cy="400110"/>
          </a:xfrm>
          <a:prstGeom prst="rect">
            <a:avLst/>
          </a:prstGeom>
          <a:noFill/>
        </p:spPr>
        <p:txBody>
          <a:bodyPr wrap="square" rtlCol="0">
            <a:spAutoFit/>
          </a:bodyPr>
          <a:lstStyle/>
          <a:p>
            <a:r>
              <a:rPr lang="en-US" altLang="zh-CN" sz="2000" b="1"/>
              <a:t>…</a:t>
            </a:r>
            <a:endParaRPr lang="zh-CN" altLang="en-US" b="1"/>
          </a:p>
        </p:txBody>
      </p:sp>
      <p:cxnSp>
        <p:nvCxnSpPr>
          <p:cNvPr id="9" name="直接连接符 8">
            <a:extLst>
              <a:ext uri="{FF2B5EF4-FFF2-40B4-BE49-F238E27FC236}">
                <a16:creationId xmlns:a16="http://schemas.microsoft.com/office/drawing/2014/main" id="{D88EDA70-2E2A-42D0-A8C4-E022CC892691}"/>
              </a:ext>
            </a:extLst>
          </p:cNvPr>
          <p:cNvCxnSpPr>
            <a:cxnSpLocks/>
          </p:cNvCxnSpPr>
          <p:nvPr/>
        </p:nvCxnSpPr>
        <p:spPr>
          <a:xfrm flipH="1">
            <a:off x="3978859" y="1968808"/>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0" name="文本框 9">
            <a:extLst>
              <a:ext uri="{FF2B5EF4-FFF2-40B4-BE49-F238E27FC236}">
                <a16:creationId xmlns:a16="http://schemas.microsoft.com/office/drawing/2014/main" id="{9942ABEC-F39F-46F0-86F9-B5CC1A5D34AB}"/>
              </a:ext>
            </a:extLst>
          </p:cNvPr>
          <p:cNvSpPr txBox="1"/>
          <p:nvPr/>
        </p:nvSpPr>
        <p:spPr>
          <a:xfrm>
            <a:off x="4189244" y="2008779"/>
            <a:ext cx="1591909" cy="461665"/>
          </a:xfrm>
          <a:prstGeom prst="rect">
            <a:avLst/>
          </a:prstGeom>
          <a:noFill/>
        </p:spPr>
        <p:txBody>
          <a:bodyPr wrap="square" rtlCol="0">
            <a:spAutoFit/>
          </a:bodyPr>
          <a:lstStyle/>
          <a:p>
            <a:r>
              <a:rPr lang="en-US" altLang="zh-CN" sz="2400" b="1"/>
              <a:t>writeN-1</a:t>
            </a:r>
            <a:endParaRPr lang="zh-CN" altLang="en-US" b="1"/>
          </a:p>
        </p:txBody>
      </p:sp>
      <p:grpSp>
        <p:nvGrpSpPr>
          <p:cNvPr id="11" name="组合 10">
            <a:extLst>
              <a:ext uri="{FF2B5EF4-FFF2-40B4-BE49-F238E27FC236}">
                <a16:creationId xmlns:a16="http://schemas.microsoft.com/office/drawing/2014/main" id="{D1090EF1-AB07-4128-A2CE-B32EE6D03BC1}"/>
              </a:ext>
            </a:extLst>
          </p:cNvPr>
          <p:cNvGrpSpPr/>
          <p:nvPr/>
        </p:nvGrpSpPr>
        <p:grpSpPr>
          <a:xfrm>
            <a:off x="6937884" y="3120171"/>
            <a:ext cx="4155547" cy="549362"/>
            <a:chOff x="5965693" y="3015601"/>
            <a:chExt cx="4155547" cy="549362"/>
          </a:xfrm>
        </p:grpSpPr>
        <p:sp>
          <p:nvSpPr>
            <p:cNvPr id="12" name="矩形: 圆角 11">
              <a:extLst>
                <a:ext uri="{FF2B5EF4-FFF2-40B4-BE49-F238E27FC236}">
                  <a16:creationId xmlns:a16="http://schemas.microsoft.com/office/drawing/2014/main" id="{36E5485A-1B7E-40C2-8530-DE445C8FCF79}"/>
                </a:ext>
              </a:extLst>
            </p:cNvPr>
            <p:cNvSpPr/>
            <p:nvPr/>
          </p:nvSpPr>
          <p:spPr>
            <a:xfrm>
              <a:off x="5982753" y="3015601"/>
              <a:ext cx="4121427" cy="5445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13" name="直接连接符 12">
              <a:extLst>
                <a:ext uri="{FF2B5EF4-FFF2-40B4-BE49-F238E27FC236}">
                  <a16:creationId xmlns:a16="http://schemas.microsoft.com/office/drawing/2014/main" id="{53AAA20F-67C2-4C3C-B6A3-9422A3C1EFCC}"/>
                </a:ext>
              </a:extLst>
            </p:cNvPr>
            <p:cNvCxnSpPr>
              <a:cxnSpLocks/>
            </p:cNvCxnSpPr>
            <p:nvPr/>
          </p:nvCxnSpPr>
          <p:spPr>
            <a:xfrm flipH="1">
              <a:off x="7042928" y="3033104"/>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D35F4096-416E-4463-A3A3-2CC91DCE84CA}"/>
                </a:ext>
              </a:extLst>
            </p:cNvPr>
            <p:cNvSpPr txBox="1"/>
            <p:nvPr/>
          </p:nvSpPr>
          <p:spPr>
            <a:xfrm>
              <a:off x="5965693" y="3068200"/>
              <a:ext cx="1245709" cy="461665"/>
            </a:xfrm>
            <a:prstGeom prst="rect">
              <a:avLst/>
            </a:prstGeom>
            <a:noFill/>
          </p:spPr>
          <p:txBody>
            <a:bodyPr wrap="square" rtlCol="0">
              <a:spAutoFit/>
            </a:bodyPr>
            <a:lstStyle/>
            <a:p>
              <a:r>
                <a:rPr lang="en-US" altLang="zh-CN" sz="2400" b="1"/>
                <a:t>writeN</a:t>
              </a:r>
            </a:p>
          </p:txBody>
        </p:sp>
        <p:sp>
          <p:nvSpPr>
            <p:cNvPr id="15" name="文本框 14">
              <a:extLst>
                <a:ext uri="{FF2B5EF4-FFF2-40B4-BE49-F238E27FC236}">
                  <a16:creationId xmlns:a16="http://schemas.microsoft.com/office/drawing/2014/main" id="{A80CA82C-98B0-4DBF-B6B7-33CB90E59816}"/>
                </a:ext>
              </a:extLst>
            </p:cNvPr>
            <p:cNvSpPr txBox="1"/>
            <p:nvPr/>
          </p:nvSpPr>
          <p:spPr>
            <a:xfrm>
              <a:off x="7268220" y="3061911"/>
              <a:ext cx="1033667" cy="400110"/>
            </a:xfrm>
            <a:prstGeom prst="rect">
              <a:avLst/>
            </a:prstGeom>
            <a:noFill/>
          </p:spPr>
          <p:txBody>
            <a:bodyPr wrap="square" rtlCol="0">
              <a:spAutoFit/>
            </a:bodyPr>
            <a:lstStyle/>
            <a:p>
              <a:r>
                <a:rPr lang="en-US" altLang="zh-CN" sz="2000" b="1"/>
                <a:t>…</a:t>
              </a:r>
              <a:endParaRPr lang="zh-CN" altLang="en-US" b="1"/>
            </a:p>
          </p:txBody>
        </p:sp>
        <p:cxnSp>
          <p:nvCxnSpPr>
            <p:cNvPr id="16" name="直接连接符 15">
              <a:extLst>
                <a:ext uri="{FF2B5EF4-FFF2-40B4-BE49-F238E27FC236}">
                  <a16:creationId xmlns:a16="http://schemas.microsoft.com/office/drawing/2014/main" id="{7C82421D-18E5-4D23-BB16-9CED6431D00B}"/>
                </a:ext>
              </a:extLst>
            </p:cNvPr>
            <p:cNvCxnSpPr>
              <a:cxnSpLocks/>
            </p:cNvCxnSpPr>
            <p:nvPr/>
          </p:nvCxnSpPr>
          <p:spPr>
            <a:xfrm flipH="1">
              <a:off x="8301886" y="3021940"/>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4039A701-9AA3-4387-A3A7-D7ED26277408}"/>
                </a:ext>
              </a:extLst>
            </p:cNvPr>
            <p:cNvSpPr txBox="1"/>
            <p:nvPr/>
          </p:nvSpPr>
          <p:spPr>
            <a:xfrm>
              <a:off x="8512271" y="3061911"/>
              <a:ext cx="1608969" cy="461665"/>
            </a:xfrm>
            <a:prstGeom prst="rect">
              <a:avLst/>
            </a:prstGeom>
            <a:noFill/>
          </p:spPr>
          <p:txBody>
            <a:bodyPr wrap="square" rtlCol="0">
              <a:spAutoFit/>
            </a:bodyPr>
            <a:lstStyle/>
            <a:p>
              <a:r>
                <a:rPr lang="en-US" altLang="zh-CN" sz="2400" b="1"/>
                <a:t>write2N-1</a:t>
              </a:r>
              <a:endParaRPr lang="zh-CN" altLang="en-US" b="1"/>
            </a:p>
          </p:txBody>
        </p:sp>
      </p:grpSp>
      <p:sp>
        <p:nvSpPr>
          <p:cNvPr id="18" name="箭头: 下 17">
            <a:extLst>
              <a:ext uri="{FF2B5EF4-FFF2-40B4-BE49-F238E27FC236}">
                <a16:creationId xmlns:a16="http://schemas.microsoft.com/office/drawing/2014/main" id="{8E8F2E76-E40F-4D3B-AEA5-28415899BA3E}"/>
              </a:ext>
            </a:extLst>
          </p:cNvPr>
          <p:cNvSpPr/>
          <p:nvPr/>
        </p:nvSpPr>
        <p:spPr>
          <a:xfrm rot="2715381">
            <a:off x="6454092" y="3733189"/>
            <a:ext cx="337130" cy="553506"/>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19" name="组合 18">
            <a:extLst>
              <a:ext uri="{FF2B5EF4-FFF2-40B4-BE49-F238E27FC236}">
                <a16:creationId xmlns:a16="http://schemas.microsoft.com/office/drawing/2014/main" id="{E496A0D0-687A-4191-B6D6-ED6DDB6ABFC9}"/>
              </a:ext>
            </a:extLst>
          </p:cNvPr>
          <p:cNvGrpSpPr/>
          <p:nvPr/>
        </p:nvGrpSpPr>
        <p:grpSpPr>
          <a:xfrm>
            <a:off x="1139080" y="3221106"/>
            <a:ext cx="5287618" cy="2955857"/>
            <a:chOff x="1139080" y="3221106"/>
            <a:chExt cx="5287618" cy="2955857"/>
          </a:xfrm>
        </p:grpSpPr>
        <p:sp>
          <p:nvSpPr>
            <p:cNvPr id="20" name="矩形: 圆角 19">
              <a:extLst>
                <a:ext uri="{FF2B5EF4-FFF2-40B4-BE49-F238E27FC236}">
                  <a16:creationId xmlns:a16="http://schemas.microsoft.com/office/drawing/2014/main" id="{8744C1AB-083B-43FE-A4A6-3A098106D00A}"/>
                </a:ext>
              </a:extLst>
            </p:cNvPr>
            <p:cNvSpPr/>
            <p:nvPr/>
          </p:nvSpPr>
          <p:spPr>
            <a:xfrm>
              <a:off x="2861865" y="3221106"/>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Node0</a:t>
              </a:r>
              <a:endParaRPr lang="zh-CN" altLang="en-US" sz="2400"/>
            </a:p>
          </p:txBody>
        </p:sp>
        <p:sp>
          <p:nvSpPr>
            <p:cNvPr id="21" name="矩形: 圆角 20">
              <a:extLst>
                <a:ext uri="{FF2B5EF4-FFF2-40B4-BE49-F238E27FC236}">
                  <a16:creationId xmlns:a16="http://schemas.microsoft.com/office/drawing/2014/main" id="{4CBB9246-3286-4B55-B841-A3928283E8C0}"/>
                </a:ext>
              </a:extLst>
            </p:cNvPr>
            <p:cNvSpPr/>
            <p:nvPr/>
          </p:nvSpPr>
          <p:spPr>
            <a:xfrm>
              <a:off x="1139080" y="4289828"/>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Node1</a:t>
              </a:r>
              <a:endParaRPr lang="zh-CN" altLang="en-US" sz="2400" dirty="0"/>
            </a:p>
          </p:txBody>
        </p:sp>
        <p:sp>
          <p:nvSpPr>
            <p:cNvPr id="22" name="矩形: 圆角 21">
              <a:extLst>
                <a:ext uri="{FF2B5EF4-FFF2-40B4-BE49-F238E27FC236}">
                  <a16:creationId xmlns:a16="http://schemas.microsoft.com/office/drawing/2014/main" id="{F210ECA1-F74D-4406-A671-B2FDDE03BBF0}"/>
                </a:ext>
              </a:extLst>
            </p:cNvPr>
            <p:cNvSpPr/>
            <p:nvPr/>
          </p:nvSpPr>
          <p:spPr>
            <a:xfrm>
              <a:off x="1139080" y="5499145"/>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Node3</a:t>
              </a:r>
              <a:endParaRPr lang="zh-CN" altLang="en-US" sz="2400" dirty="0"/>
            </a:p>
          </p:txBody>
        </p:sp>
        <p:sp>
          <p:nvSpPr>
            <p:cNvPr id="23" name="矩形: 圆角 22">
              <a:extLst>
                <a:ext uri="{FF2B5EF4-FFF2-40B4-BE49-F238E27FC236}">
                  <a16:creationId xmlns:a16="http://schemas.microsoft.com/office/drawing/2014/main" id="{F4F42A6E-E8D2-4452-90DB-1C7F7C4AD874}"/>
                </a:ext>
              </a:extLst>
            </p:cNvPr>
            <p:cNvSpPr/>
            <p:nvPr/>
          </p:nvSpPr>
          <p:spPr>
            <a:xfrm>
              <a:off x="4703915" y="5499145"/>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Node4</a:t>
              </a:r>
              <a:endParaRPr lang="zh-CN" altLang="en-US" sz="2400" dirty="0"/>
            </a:p>
          </p:txBody>
        </p:sp>
        <p:sp>
          <p:nvSpPr>
            <p:cNvPr id="24" name="矩形: 圆角 23">
              <a:extLst>
                <a:ext uri="{FF2B5EF4-FFF2-40B4-BE49-F238E27FC236}">
                  <a16:creationId xmlns:a16="http://schemas.microsoft.com/office/drawing/2014/main" id="{FD7205DD-EC3C-41BE-A15C-9F9284C7A898}"/>
                </a:ext>
              </a:extLst>
            </p:cNvPr>
            <p:cNvSpPr/>
            <p:nvPr/>
          </p:nvSpPr>
          <p:spPr>
            <a:xfrm>
              <a:off x="4584647" y="4289828"/>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dirty="0"/>
                <a:t>Node2</a:t>
              </a:r>
              <a:endParaRPr lang="zh-CN" altLang="en-US" sz="2400" dirty="0"/>
            </a:p>
          </p:txBody>
        </p:sp>
        <p:grpSp>
          <p:nvGrpSpPr>
            <p:cNvPr id="25" name="组合 24">
              <a:extLst>
                <a:ext uri="{FF2B5EF4-FFF2-40B4-BE49-F238E27FC236}">
                  <a16:creationId xmlns:a16="http://schemas.microsoft.com/office/drawing/2014/main" id="{6E8D9A1E-A228-46ED-87F9-86BC736D56C7}"/>
                </a:ext>
              </a:extLst>
            </p:cNvPr>
            <p:cNvGrpSpPr/>
            <p:nvPr/>
          </p:nvGrpSpPr>
          <p:grpSpPr>
            <a:xfrm>
              <a:off x="1475853" y="5029810"/>
              <a:ext cx="1084914" cy="440876"/>
              <a:chOff x="1475853" y="5029810"/>
              <a:chExt cx="1084914" cy="440876"/>
            </a:xfrm>
          </p:grpSpPr>
          <p:sp>
            <p:nvSpPr>
              <p:cNvPr id="35" name="箭头: 上 34">
                <a:extLst>
                  <a:ext uri="{FF2B5EF4-FFF2-40B4-BE49-F238E27FC236}">
                    <a16:creationId xmlns:a16="http://schemas.microsoft.com/office/drawing/2014/main" id="{FD1B60BB-DC23-4899-A035-4DC351389D9D}"/>
                  </a:ext>
                </a:extLst>
              </p:cNvPr>
              <p:cNvSpPr/>
              <p:nvPr/>
            </p:nvSpPr>
            <p:spPr>
              <a:xfrm>
                <a:off x="1475853" y="5029810"/>
                <a:ext cx="447261" cy="407171"/>
              </a:xfrm>
              <a:prstGeom prst="upArrow">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zh-CN" altLang="en-US"/>
              </a:p>
            </p:txBody>
          </p:sp>
          <p:sp>
            <p:nvSpPr>
              <p:cNvPr id="36" name="箭头: 下 35">
                <a:extLst>
                  <a:ext uri="{FF2B5EF4-FFF2-40B4-BE49-F238E27FC236}">
                    <a16:creationId xmlns:a16="http://schemas.microsoft.com/office/drawing/2014/main" id="{C7F611BA-72BA-417B-AA37-D302C27900DF}"/>
                  </a:ext>
                </a:extLst>
              </p:cNvPr>
              <p:cNvSpPr/>
              <p:nvPr/>
            </p:nvSpPr>
            <p:spPr>
              <a:xfrm>
                <a:off x="2113506" y="5029810"/>
                <a:ext cx="447261" cy="440876"/>
              </a:xfrm>
              <a:prstGeom prst="downArrow">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26" name="组合 25">
              <a:extLst>
                <a:ext uri="{FF2B5EF4-FFF2-40B4-BE49-F238E27FC236}">
                  <a16:creationId xmlns:a16="http://schemas.microsoft.com/office/drawing/2014/main" id="{9CBDC3AB-EA58-4B65-8799-DA567B1B62EB}"/>
                </a:ext>
              </a:extLst>
            </p:cNvPr>
            <p:cNvGrpSpPr/>
            <p:nvPr/>
          </p:nvGrpSpPr>
          <p:grpSpPr>
            <a:xfrm>
              <a:off x="4903581" y="5031319"/>
              <a:ext cx="1084914" cy="440876"/>
              <a:chOff x="1475853" y="5029810"/>
              <a:chExt cx="1084914" cy="440876"/>
            </a:xfrm>
          </p:grpSpPr>
          <p:sp>
            <p:nvSpPr>
              <p:cNvPr id="33" name="箭头: 上 32">
                <a:extLst>
                  <a:ext uri="{FF2B5EF4-FFF2-40B4-BE49-F238E27FC236}">
                    <a16:creationId xmlns:a16="http://schemas.microsoft.com/office/drawing/2014/main" id="{0B7CBBD5-07E2-465B-83FC-8639D74A1385}"/>
                  </a:ext>
                </a:extLst>
              </p:cNvPr>
              <p:cNvSpPr/>
              <p:nvPr/>
            </p:nvSpPr>
            <p:spPr>
              <a:xfrm>
                <a:off x="1475853" y="5029810"/>
                <a:ext cx="447261" cy="407171"/>
              </a:xfrm>
              <a:prstGeom prst="upArrow">
                <a:avLst/>
              </a:prstGeom>
              <a:solidFill>
                <a:schemeClr val="accent6">
                  <a:lumMod val="40000"/>
                  <a:lumOff val="60000"/>
                </a:schemeClr>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zh-CN" altLang="en-US"/>
              </a:p>
            </p:txBody>
          </p:sp>
          <p:sp>
            <p:nvSpPr>
              <p:cNvPr id="34" name="箭头: 下 33">
                <a:extLst>
                  <a:ext uri="{FF2B5EF4-FFF2-40B4-BE49-F238E27FC236}">
                    <a16:creationId xmlns:a16="http://schemas.microsoft.com/office/drawing/2014/main" id="{0FDE7E84-D25D-4DD4-B9E2-EDD3A4D1BAC3}"/>
                  </a:ext>
                </a:extLst>
              </p:cNvPr>
              <p:cNvSpPr/>
              <p:nvPr/>
            </p:nvSpPr>
            <p:spPr>
              <a:xfrm>
                <a:off x="2113506" y="5029810"/>
                <a:ext cx="447261" cy="440876"/>
              </a:xfrm>
              <a:prstGeom prst="downArrow">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27" name="箭头: 左 26">
              <a:extLst>
                <a:ext uri="{FF2B5EF4-FFF2-40B4-BE49-F238E27FC236}">
                  <a16:creationId xmlns:a16="http://schemas.microsoft.com/office/drawing/2014/main" id="{9BD12E0E-7FBC-4C84-AB25-969011B3C66A}"/>
                </a:ext>
              </a:extLst>
            </p:cNvPr>
            <p:cNvSpPr/>
            <p:nvPr/>
          </p:nvSpPr>
          <p:spPr>
            <a:xfrm>
              <a:off x="3140765" y="5575852"/>
              <a:ext cx="1262270" cy="208722"/>
            </a:xfrm>
            <a:prstGeom prst="leftArrow">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箭头: 右 27">
              <a:extLst>
                <a:ext uri="{FF2B5EF4-FFF2-40B4-BE49-F238E27FC236}">
                  <a16:creationId xmlns:a16="http://schemas.microsoft.com/office/drawing/2014/main" id="{DF0BC170-3E81-4DD9-95D7-F31EC1DD36C3}"/>
                </a:ext>
              </a:extLst>
            </p:cNvPr>
            <p:cNvSpPr/>
            <p:nvPr/>
          </p:nvSpPr>
          <p:spPr>
            <a:xfrm>
              <a:off x="3162743" y="5838054"/>
              <a:ext cx="1240292" cy="208722"/>
            </a:xfrm>
            <a:prstGeom prst="rightArrow">
              <a:avLst/>
            </a:prstGeom>
            <a:solidFill>
              <a:schemeClr val="accent6">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箭头: 下 28">
              <a:extLst>
                <a:ext uri="{FF2B5EF4-FFF2-40B4-BE49-F238E27FC236}">
                  <a16:creationId xmlns:a16="http://schemas.microsoft.com/office/drawing/2014/main" id="{DF7B1697-8BD2-42CA-BC60-B2B790FD7651}"/>
                </a:ext>
              </a:extLst>
            </p:cNvPr>
            <p:cNvSpPr/>
            <p:nvPr/>
          </p:nvSpPr>
          <p:spPr>
            <a:xfrm rot="2715381">
              <a:off x="2131826" y="3440171"/>
              <a:ext cx="264353" cy="726849"/>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0" name="箭头: 下 29">
              <a:extLst>
                <a:ext uri="{FF2B5EF4-FFF2-40B4-BE49-F238E27FC236}">
                  <a16:creationId xmlns:a16="http://schemas.microsoft.com/office/drawing/2014/main" id="{053771A9-F9FC-419E-86EB-087A036D1514}"/>
                </a:ext>
              </a:extLst>
            </p:cNvPr>
            <p:cNvSpPr/>
            <p:nvPr/>
          </p:nvSpPr>
          <p:spPr>
            <a:xfrm rot="18614605">
              <a:off x="5065428" y="3445586"/>
              <a:ext cx="283777" cy="728311"/>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箭头: 下 30">
              <a:extLst>
                <a:ext uri="{FF2B5EF4-FFF2-40B4-BE49-F238E27FC236}">
                  <a16:creationId xmlns:a16="http://schemas.microsoft.com/office/drawing/2014/main" id="{421D1B97-650E-470B-A99E-D5DFC694E470}"/>
                </a:ext>
              </a:extLst>
            </p:cNvPr>
            <p:cNvSpPr/>
            <p:nvPr/>
          </p:nvSpPr>
          <p:spPr>
            <a:xfrm rot="13496639">
              <a:off x="2390545" y="3586414"/>
              <a:ext cx="264353" cy="726849"/>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箭头: 下 31">
              <a:extLst>
                <a:ext uri="{FF2B5EF4-FFF2-40B4-BE49-F238E27FC236}">
                  <a16:creationId xmlns:a16="http://schemas.microsoft.com/office/drawing/2014/main" id="{E0687CEB-EC0A-4D1C-9004-EAD4B5CC49F6}"/>
                </a:ext>
              </a:extLst>
            </p:cNvPr>
            <p:cNvSpPr/>
            <p:nvPr/>
          </p:nvSpPr>
          <p:spPr>
            <a:xfrm rot="7753138">
              <a:off x="4822458" y="3613871"/>
              <a:ext cx="264353" cy="726849"/>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3" name="日期占位符 2">
            <a:extLst>
              <a:ext uri="{FF2B5EF4-FFF2-40B4-BE49-F238E27FC236}">
                <a16:creationId xmlns:a16="http://schemas.microsoft.com/office/drawing/2014/main" id="{A7EC8894-E10C-43E8-A9F1-AD64F9AE3EC2}"/>
              </a:ext>
            </a:extLst>
          </p:cNvPr>
          <p:cNvSpPr>
            <a:spLocks noGrp="1"/>
          </p:cNvSpPr>
          <p:nvPr>
            <p:ph type="dt" sz="half" idx="10"/>
          </p:nvPr>
        </p:nvSpPr>
        <p:spPr/>
        <p:txBody>
          <a:bodyPr/>
          <a:lstStyle/>
          <a:p>
            <a:fld id="{7769EA08-A030-4FC7-B116-8CF12EAFB02E}" type="datetime1">
              <a:rPr lang="zh-CN" altLang="en-US" smtClean="0"/>
              <a:t>2021/5/19</a:t>
            </a:fld>
            <a:endParaRPr lang="zh-CN" altLang="en-US"/>
          </a:p>
        </p:txBody>
      </p:sp>
      <p:sp>
        <p:nvSpPr>
          <p:cNvPr id="37" name="页脚占位符 36">
            <a:extLst>
              <a:ext uri="{FF2B5EF4-FFF2-40B4-BE49-F238E27FC236}">
                <a16:creationId xmlns:a16="http://schemas.microsoft.com/office/drawing/2014/main" id="{2882368D-6972-4C4C-8187-ADC5E949436B}"/>
              </a:ext>
            </a:extLst>
          </p:cNvPr>
          <p:cNvSpPr>
            <a:spLocks noGrp="1"/>
          </p:cNvSpPr>
          <p:nvPr>
            <p:ph type="ftr" sz="quarter" idx="11"/>
          </p:nvPr>
        </p:nvSpPr>
        <p:spPr/>
        <p:txBody>
          <a:bodyPr/>
          <a:lstStyle/>
          <a:p>
            <a:r>
              <a:rPr lang="en-US" altLang="zh-CN"/>
              <a:t>USTC-Reading-Group</a:t>
            </a:r>
            <a:endParaRPr lang="zh-CN" altLang="en-US" dirty="0"/>
          </a:p>
        </p:txBody>
      </p:sp>
      <p:sp>
        <p:nvSpPr>
          <p:cNvPr id="38" name="灯片编号占位符 37">
            <a:extLst>
              <a:ext uri="{FF2B5EF4-FFF2-40B4-BE49-F238E27FC236}">
                <a16:creationId xmlns:a16="http://schemas.microsoft.com/office/drawing/2014/main" id="{634205FA-9739-411B-B7CF-FE5331A59190}"/>
              </a:ext>
            </a:extLst>
          </p:cNvPr>
          <p:cNvSpPr>
            <a:spLocks noGrp="1"/>
          </p:cNvSpPr>
          <p:nvPr>
            <p:ph type="sldNum" sz="quarter" idx="12"/>
          </p:nvPr>
        </p:nvSpPr>
        <p:spPr/>
        <p:txBody>
          <a:bodyPr/>
          <a:lstStyle/>
          <a:p>
            <a:fld id="{9121FD29-422F-4C06-A400-AB8263BE8C66}" type="slidenum">
              <a:rPr lang="zh-CN" altLang="en-US" smtClean="0"/>
              <a:t>26</a:t>
            </a:fld>
            <a:endParaRPr lang="zh-CN" altLang="en-US"/>
          </a:p>
        </p:txBody>
      </p:sp>
    </p:spTree>
    <p:extLst>
      <p:ext uri="{BB962C8B-B14F-4D97-AF65-F5344CB8AC3E}">
        <p14:creationId xmlns:p14="http://schemas.microsoft.com/office/powerpoint/2010/main" val="328215682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65F534-484E-4BE5-9E2D-6B9921D4D009}"/>
              </a:ext>
            </a:extLst>
          </p:cNvPr>
          <p:cNvSpPr>
            <a:spLocks noGrp="1"/>
          </p:cNvSpPr>
          <p:nvPr>
            <p:ph type="title"/>
          </p:nvPr>
        </p:nvSpPr>
        <p:spPr/>
        <p:txBody>
          <a:bodyPr/>
          <a:lstStyle/>
          <a:p>
            <a:r>
              <a:rPr lang="en-US" altLang="zh-CN" dirty="0"/>
              <a:t>Taxonomy</a:t>
            </a:r>
            <a:endParaRPr lang="zh-CN" altLang="en-US" dirty="0"/>
          </a:p>
        </p:txBody>
      </p:sp>
      <p:graphicFrame>
        <p:nvGraphicFramePr>
          <p:cNvPr id="4" name="表格 4">
            <a:extLst>
              <a:ext uri="{FF2B5EF4-FFF2-40B4-BE49-F238E27FC236}">
                <a16:creationId xmlns:a16="http://schemas.microsoft.com/office/drawing/2014/main" id="{B42102E8-6BA8-496F-A61D-5B767087E824}"/>
              </a:ext>
            </a:extLst>
          </p:cNvPr>
          <p:cNvGraphicFramePr>
            <a:graphicFrameLocks noGrp="1"/>
          </p:cNvGraphicFramePr>
          <p:nvPr>
            <p:ph idx="1"/>
            <p:extLst>
              <p:ext uri="{D42A27DB-BD31-4B8C-83A1-F6EECF244321}">
                <p14:modId xmlns:p14="http://schemas.microsoft.com/office/powerpoint/2010/main" val="3887715179"/>
              </p:ext>
            </p:extLst>
          </p:nvPr>
        </p:nvGraphicFramePr>
        <p:xfrm>
          <a:off x="838200" y="1214438"/>
          <a:ext cx="10515597" cy="5057154"/>
        </p:xfrm>
        <a:graphic>
          <a:graphicData uri="http://schemas.openxmlformats.org/drawingml/2006/table">
            <a:tbl>
              <a:tblPr firstRow="1" bandRow="1">
                <a:tableStyleId>{5C22544A-7EE6-4342-B048-85BDC9FD1C3A}</a:tableStyleId>
              </a:tblPr>
              <a:tblGrid>
                <a:gridCol w="1477617">
                  <a:extLst>
                    <a:ext uri="{9D8B030D-6E8A-4147-A177-3AD203B41FA5}">
                      <a16:colId xmlns:a16="http://schemas.microsoft.com/office/drawing/2014/main" val="2946800674"/>
                    </a:ext>
                  </a:extLst>
                </a:gridCol>
                <a:gridCol w="4731026">
                  <a:extLst>
                    <a:ext uri="{9D8B030D-6E8A-4147-A177-3AD203B41FA5}">
                      <a16:colId xmlns:a16="http://schemas.microsoft.com/office/drawing/2014/main" val="1274082853"/>
                    </a:ext>
                  </a:extLst>
                </a:gridCol>
                <a:gridCol w="4306954">
                  <a:extLst>
                    <a:ext uri="{9D8B030D-6E8A-4147-A177-3AD203B41FA5}">
                      <a16:colId xmlns:a16="http://schemas.microsoft.com/office/drawing/2014/main" val="3497872327"/>
                    </a:ext>
                  </a:extLst>
                </a:gridCol>
              </a:tblGrid>
              <a:tr h="614982">
                <a:tc>
                  <a:txBody>
                    <a:bodyPr/>
                    <a:lstStyle/>
                    <a:p>
                      <a:endParaRPr lang="zh-CN" altLang="en-US" sz="2800" baseline="0" dirty="0">
                        <a:solidFill>
                          <a:schemeClr val="bg2">
                            <a:lumMod val="90000"/>
                          </a:schemeClr>
                        </a:solidFill>
                      </a:endParaRPr>
                    </a:p>
                  </a:txBody>
                  <a:tcPr/>
                </a:tc>
                <a:tc>
                  <a:txBody>
                    <a:bodyPr/>
                    <a:lstStyle/>
                    <a:p>
                      <a:pPr algn="ctr"/>
                      <a:r>
                        <a:rPr lang="en-US" altLang="zh-CN" sz="2800" baseline="0" dirty="0">
                          <a:solidFill>
                            <a:schemeClr val="bg2">
                              <a:lumMod val="90000"/>
                            </a:schemeClr>
                          </a:solidFill>
                        </a:rPr>
                        <a:t>Total Order</a:t>
                      </a:r>
                      <a:endParaRPr lang="zh-CN" altLang="en-US" sz="2800" baseline="0" dirty="0">
                        <a:solidFill>
                          <a:schemeClr val="bg2">
                            <a:lumMod val="90000"/>
                          </a:schemeClr>
                        </a:solidFill>
                      </a:endParaRPr>
                    </a:p>
                  </a:txBody>
                  <a:tcPr anchor="ctr"/>
                </a:tc>
                <a:tc>
                  <a:txBody>
                    <a:bodyPr/>
                    <a:lstStyle/>
                    <a:p>
                      <a:pPr algn="ctr"/>
                      <a:r>
                        <a:rPr lang="en-US" altLang="zh-CN" sz="2800" baseline="0" dirty="0">
                          <a:solidFill>
                            <a:schemeClr val="bg2">
                              <a:lumMod val="90000"/>
                            </a:schemeClr>
                          </a:solidFill>
                        </a:rPr>
                        <a:t>Per-Key Order</a:t>
                      </a:r>
                      <a:endParaRPr lang="zh-CN" altLang="en-US" sz="2800" baseline="0" dirty="0">
                        <a:solidFill>
                          <a:schemeClr val="bg2">
                            <a:lumMod val="90000"/>
                          </a:schemeClr>
                        </a:solidFill>
                      </a:endParaRPr>
                    </a:p>
                  </a:txBody>
                  <a:tcPr anchor="ctr"/>
                </a:tc>
                <a:extLst>
                  <a:ext uri="{0D108BD9-81ED-4DB2-BD59-A6C34878D82A}">
                    <a16:rowId xmlns:a16="http://schemas.microsoft.com/office/drawing/2014/main" val="726327980"/>
                  </a:ext>
                </a:extLst>
              </a:tr>
              <a:tr h="2221086">
                <a:tc>
                  <a:txBody>
                    <a:bodyPr/>
                    <a:lstStyle/>
                    <a:p>
                      <a:pPr algn="ctr"/>
                      <a:r>
                        <a:rPr lang="en-US" altLang="zh-CN" sz="2800" baseline="0" dirty="0">
                          <a:solidFill>
                            <a:schemeClr val="bg2">
                              <a:lumMod val="75000"/>
                            </a:schemeClr>
                          </a:solidFill>
                        </a:rPr>
                        <a:t>Leader-based</a:t>
                      </a:r>
                      <a:endParaRPr lang="zh-CN" altLang="en-US" sz="2800" baseline="0" dirty="0">
                        <a:solidFill>
                          <a:schemeClr val="bg2">
                            <a:lumMod val="75000"/>
                          </a:schemeClr>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95122080"/>
                  </a:ext>
                </a:extLst>
              </a:tr>
              <a:tr h="2221086">
                <a:tc>
                  <a:txBody>
                    <a:bodyPr/>
                    <a:lstStyle/>
                    <a:p>
                      <a:r>
                        <a:rPr lang="en-US" altLang="zh-CN" sz="2800" baseline="0" dirty="0" err="1">
                          <a:solidFill>
                            <a:schemeClr val="tx1"/>
                          </a:solidFill>
                        </a:rPr>
                        <a:t>Decen-tralized</a:t>
                      </a:r>
                      <a:endParaRPr lang="zh-CN" altLang="en-US" sz="2800" baseline="0" dirty="0">
                        <a:solidFill>
                          <a:schemeClr val="tx1"/>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2889920158"/>
                  </a:ext>
                </a:extLst>
              </a:tr>
            </a:tbl>
          </a:graphicData>
        </a:graphic>
      </p:graphicFrame>
      <p:sp>
        <p:nvSpPr>
          <p:cNvPr id="15" name="文本框 14">
            <a:extLst>
              <a:ext uri="{FF2B5EF4-FFF2-40B4-BE49-F238E27FC236}">
                <a16:creationId xmlns:a16="http://schemas.microsoft.com/office/drawing/2014/main" id="{283E4532-A5B2-4E49-A379-949DD7B483C6}"/>
              </a:ext>
            </a:extLst>
          </p:cNvPr>
          <p:cNvSpPr txBox="1"/>
          <p:nvPr/>
        </p:nvSpPr>
        <p:spPr>
          <a:xfrm>
            <a:off x="3379304" y="1967948"/>
            <a:ext cx="2716696" cy="461665"/>
          </a:xfrm>
          <a:prstGeom prst="rect">
            <a:avLst/>
          </a:prstGeom>
          <a:noFill/>
        </p:spPr>
        <p:txBody>
          <a:bodyPr wrap="square" rtlCol="0">
            <a:spAutoFit/>
          </a:bodyPr>
          <a:lstStyle/>
          <a:p>
            <a:pPr algn="ctr"/>
            <a:r>
              <a:rPr lang="en-US" altLang="zh-CN" sz="2400" b="1" dirty="0">
                <a:solidFill>
                  <a:schemeClr val="bg2">
                    <a:lumMod val="75000"/>
                  </a:schemeClr>
                </a:solidFill>
              </a:rPr>
              <a:t>Multi-</a:t>
            </a:r>
            <a:r>
              <a:rPr lang="en-US" altLang="zh-CN" sz="2400" b="1" dirty="0" err="1">
                <a:solidFill>
                  <a:schemeClr val="bg2">
                    <a:lumMod val="75000"/>
                  </a:schemeClr>
                </a:solidFill>
              </a:rPr>
              <a:t>Paxos</a:t>
            </a:r>
            <a:r>
              <a:rPr lang="en-US" altLang="zh-CN" sz="2400" b="1" dirty="0">
                <a:solidFill>
                  <a:schemeClr val="bg2">
                    <a:lumMod val="75000"/>
                  </a:schemeClr>
                </a:solidFill>
              </a:rPr>
              <a:t>(MP)</a:t>
            </a:r>
            <a:endParaRPr lang="zh-CN" altLang="en-US" sz="2400" b="1" dirty="0">
              <a:solidFill>
                <a:schemeClr val="bg2">
                  <a:lumMod val="75000"/>
                </a:schemeClr>
              </a:solidFill>
            </a:endParaRPr>
          </a:p>
        </p:txBody>
      </p:sp>
      <p:sp>
        <p:nvSpPr>
          <p:cNvPr id="17" name="文本框 16">
            <a:extLst>
              <a:ext uri="{FF2B5EF4-FFF2-40B4-BE49-F238E27FC236}">
                <a16:creationId xmlns:a16="http://schemas.microsoft.com/office/drawing/2014/main" id="{088151E3-7643-4412-A667-17F45AA2808A}"/>
              </a:ext>
            </a:extLst>
          </p:cNvPr>
          <p:cNvSpPr txBox="1"/>
          <p:nvPr/>
        </p:nvSpPr>
        <p:spPr>
          <a:xfrm>
            <a:off x="3379304" y="3257090"/>
            <a:ext cx="2716696" cy="461665"/>
          </a:xfrm>
          <a:prstGeom prst="rect">
            <a:avLst/>
          </a:prstGeom>
          <a:noFill/>
        </p:spPr>
        <p:txBody>
          <a:bodyPr wrap="square" rtlCol="0">
            <a:spAutoFit/>
          </a:bodyPr>
          <a:lstStyle/>
          <a:p>
            <a:pPr algn="ctr"/>
            <a:r>
              <a:rPr lang="en-US" altLang="zh-CN" sz="2400" b="1" dirty="0">
                <a:solidFill>
                  <a:schemeClr val="bg2">
                    <a:lumMod val="75000"/>
                  </a:schemeClr>
                </a:solidFill>
              </a:rPr>
              <a:t>ZAB</a:t>
            </a:r>
            <a:endParaRPr lang="zh-CN" altLang="en-US" sz="2400" b="1" dirty="0">
              <a:solidFill>
                <a:schemeClr val="bg2">
                  <a:lumMod val="75000"/>
                </a:schemeClr>
              </a:solidFill>
            </a:endParaRPr>
          </a:p>
        </p:txBody>
      </p:sp>
      <p:cxnSp>
        <p:nvCxnSpPr>
          <p:cNvPr id="19" name="直接箭头连接符 18">
            <a:extLst>
              <a:ext uri="{FF2B5EF4-FFF2-40B4-BE49-F238E27FC236}">
                <a16:creationId xmlns:a16="http://schemas.microsoft.com/office/drawing/2014/main" id="{72B7707C-854C-44DC-AB1E-8B578A059892}"/>
              </a:ext>
            </a:extLst>
          </p:cNvPr>
          <p:cNvCxnSpPr/>
          <p:nvPr/>
        </p:nvCxnSpPr>
        <p:spPr>
          <a:xfrm>
            <a:off x="4737652" y="2566739"/>
            <a:ext cx="0" cy="61638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400A25BC-19B2-4F46-A327-0787D48EBB4E}"/>
              </a:ext>
            </a:extLst>
          </p:cNvPr>
          <p:cNvSpPr txBox="1"/>
          <p:nvPr/>
        </p:nvSpPr>
        <p:spPr>
          <a:xfrm>
            <a:off x="8468138" y="1967947"/>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CHT</a:t>
            </a:r>
            <a:endParaRPr lang="zh-CN" altLang="en-US" sz="2400" b="1" dirty="0">
              <a:solidFill>
                <a:schemeClr val="bg2">
                  <a:lumMod val="90000"/>
                </a:schemeClr>
              </a:solidFill>
            </a:endParaRPr>
          </a:p>
        </p:txBody>
      </p:sp>
      <p:sp>
        <p:nvSpPr>
          <p:cNvPr id="21" name="文本框 20">
            <a:extLst>
              <a:ext uri="{FF2B5EF4-FFF2-40B4-BE49-F238E27FC236}">
                <a16:creationId xmlns:a16="http://schemas.microsoft.com/office/drawing/2014/main" id="{85A0ED5C-B3B1-4B71-8E0F-C33C9A030C7D}"/>
              </a:ext>
            </a:extLst>
          </p:cNvPr>
          <p:cNvSpPr txBox="1"/>
          <p:nvPr/>
        </p:nvSpPr>
        <p:spPr>
          <a:xfrm>
            <a:off x="7157828" y="3257090"/>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CRAQ</a:t>
            </a:r>
            <a:endParaRPr lang="zh-CN" altLang="en-US" sz="2400" b="1" dirty="0">
              <a:solidFill>
                <a:schemeClr val="bg2">
                  <a:lumMod val="90000"/>
                </a:schemeClr>
              </a:solidFill>
            </a:endParaRPr>
          </a:p>
        </p:txBody>
      </p:sp>
      <p:sp>
        <p:nvSpPr>
          <p:cNvPr id="22" name="文本框 21">
            <a:extLst>
              <a:ext uri="{FF2B5EF4-FFF2-40B4-BE49-F238E27FC236}">
                <a16:creationId xmlns:a16="http://schemas.microsoft.com/office/drawing/2014/main" id="{245FFD88-822D-434F-A9F8-530BA59AA3E0}"/>
              </a:ext>
            </a:extLst>
          </p:cNvPr>
          <p:cNvSpPr txBox="1"/>
          <p:nvPr/>
        </p:nvSpPr>
        <p:spPr>
          <a:xfrm>
            <a:off x="8906703" y="3257089"/>
            <a:ext cx="2265288" cy="461665"/>
          </a:xfrm>
          <a:prstGeom prst="rect">
            <a:avLst/>
          </a:prstGeom>
          <a:noFill/>
        </p:spPr>
        <p:txBody>
          <a:bodyPr wrap="square" rtlCol="0">
            <a:spAutoFit/>
          </a:bodyPr>
          <a:lstStyle/>
          <a:p>
            <a:pPr algn="ctr"/>
            <a:r>
              <a:rPr lang="en-US" altLang="zh-CN" sz="2400" b="1" dirty="0">
                <a:solidFill>
                  <a:schemeClr val="bg2">
                    <a:lumMod val="90000"/>
                  </a:schemeClr>
                </a:solidFill>
              </a:rPr>
              <a:t>Multi-</a:t>
            </a:r>
            <a:r>
              <a:rPr lang="en-US" altLang="zh-CN" sz="2400" b="1" dirty="0" err="1">
                <a:solidFill>
                  <a:schemeClr val="bg2">
                    <a:lumMod val="90000"/>
                  </a:schemeClr>
                </a:solidFill>
              </a:rPr>
              <a:t>ldr</a:t>
            </a:r>
            <a:r>
              <a:rPr lang="en-US" altLang="zh-CN" sz="2400" b="1" dirty="0"/>
              <a:t> </a:t>
            </a:r>
            <a:r>
              <a:rPr lang="en-US" altLang="zh-CN" sz="2400" b="1" dirty="0">
                <a:solidFill>
                  <a:schemeClr val="bg2">
                    <a:lumMod val="90000"/>
                  </a:schemeClr>
                </a:solidFill>
              </a:rPr>
              <a:t>CHT</a:t>
            </a:r>
            <a:endParaRPr lang="zh-CN" altLang="en-US" sz="2400" b="1" dirty="0">
              <a:solidFill>
                <a:schemeClr val="bg2">
                  <a:lumMod val="90000"/>
                </a:schemeClr>
              </a:solidFill>
            </a:endParaRPr>
          </a:p>
        </p:txBody>
      </p:sp>
      <p:cxnSp>
        <p:nvCxnSpPr>
          <p:cNvPr id="24" name="直接箭头连接符 23">
            <a:extLst>
              <a:ext uri="{FF2B5EF4-FFF2-40B4-BE49-F238E27FC236}">
                <a16:creationId xmlns:a16="http://schemas.microsoft.com/office/drawing/2014/main" id="{4561C52F-2971-41FA-8ADC-83CF86A97300}"/>
              </a:ext>
            </a:extLst>
          </p:cNvPr>
          <p:cNvCxnSpPr>
            <a:cxnSpLocks/>
          </p:cNvCxnSpPr>
          <p:nvPr/>
        </p:nvCxnSpPr>
        <p:spPr>
          <a:xfrm flipH="1">
            <a:off x="8123585" y="2429612"/>
            <a:ext cx="783119" cy="827477"/>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4F01813D-E996-4703-AF68-7C6D0F9CBE81}"/>
              </a:ext>
            </a:extLst>
          </p:cNvPr>
          <p:cNvCxnSpPr/>
          <p:nvPr/>
        </p:nvCxnSpPr>
        <p:spPr>
          <a:xfrm>
            <a:off x="9442174" y="2429612"/>
            <a:ext cx="705678" cy="827477"/>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28" name="文本框 27">
            <a:extLst>
              <a:ext uri="{FF2B5EF4-FFF2-40B4-BE49-F238E27FC236}">
                <a16:creationId xmlns:a16="http://schemas.microsoft.com/office/drawing/2014/main" id="{98144BA3-049C-44E3-B54A-0AEC0CDB9A34}"/>
              </a:ext>
            </a:extLst>
          </p:cNvPr>
          <p:cNvSpPr txBox="1"/>
          <p:nvPr/>
        </p:nvSpPr>
        <p:spPr>
          <a:xfrm>
            <a:off x="3379304" y="4782716"/>
            <a:ext cx="2716696" cy="461665"/>
          </a:xfrm>
          <a:prstGeom prst="rect">
            <a:avLst/>
          </a:prstGeom>
          <a:noFill/>
        </p:spPr>
        <p:txBody>
          <a:bodyPr wrap="square" rtlCol="0">
            <a:spAutoFit/>
          </a:bodyPr>
          <a:lstStyle/>
          <a:p>
            <a:pPr algn="ctr"/>
            <a:r>
              <a:rPr lang="en-US" altLang="zh-CN" sz="2400" b="1" dirty="0">
                <a:solidFill>
                  <a:schemeClr val="bg2">
                    <a:lumMod val="90000"/>
                  </a:schemeClr>
                </a:solidFill>
              </a:rPr>
              <a:t>Derecho</a:t>
            </a:r>
            <a:endParaRPr lang="zh-CN" altLang="en-US" sz="2400" b="1" dirty="0">
              <a:solidFill>
                <a:schemeClr val="bg2">
                  <a:lumMod val="90000"/>
                </a:schemeClr>
              </a:solidFill>
            </a:endParaRPr>
          </a:p>
        </p:txBody>
      </p:sp>
      <p:sp>
        <p:nvSpPr>
          <p:cNvPr id="29" name="文本框 28">
            <a:extLst>
              <a:ext uri="{FF2B5EF4-FFF2-40B4-BE49-F238E27FC236}">
                <a16:creationId xmlns:a16="http://schemas.microsoft.com/office/drawing/2014/main" id="{FCAF6E66-E143-4360-BF4F-1851248581C2}"/>
              </a:ext>
            </a:extLst>
          </p:cNvPr>
          <p:cNvSpPr txBox="1"/>
          <p:nvPr/>
        </p:nvSpPr>
        <p:spPr>
          <a:xfrm>
            <a:off x="7893325" y="4084566"/>
            <a:ext cx="2716696" cy="461665"/>
          </a:xfrm>
          <a:prstGeom prst="rect">
            <a:avLst/>
          </a:prstGeom>
          <a:noFill/>
        </p:spPr>
        <p:txBody>
          <a:bodyPr wrap="square" rtlCol="0">
            <a:spAutoFit/>
          </a:bodyPr>
          <a:lstStyle/>
          <a:p>
            <a:pPr algn="ctr"/>
            <a:r>
              <a:rPr lang="en-US" altLang="zh-CN" sz="2400" b="1" dirty="0"/>
              <a:t>Classic </a:t>
            </a:r>
            <a:r>
              <a:rPr lang="en-US" altLang="zh-CN" sz="2400" b="1" dirty="0" err="1"/>
              <a:t>Paxos</a:t>
            </a:r>
            <a:r>
              <a:rPr lang="en-US" altLang="zh-CN" sz="2400" b="1" dirty="0"/>
              <a:t>(CP)</a:t>
            </a:r>
            <a:endParaRPr lang="zh-CN" altLang="en-US" sz="2400" b="1" dirty="0"/>
          </a:p>
        </p:txBody>
      </p:sp>
      <p:sp>
        <p:nvSpPr>
          <p:cNvPr id="30" name="文本框 29">
            <a:extLst>
              <a:ext uri="{FF2B5EF4-FFF2-40B4-BE49-F238E27FC236}">
                <a16:creationId xmlns:a16="http://schemas.microsoft.com/office/drawing/2014/main" id="{3DA64E2D-5452-4384-A752-0733F4B78233}"/>
              </a:ext>
            </a:extLst>
          </p:cNvPr>
          <p:cNvSpPr txBox="1"/>
          <p:nvPr/>
        </p:nvSpPr>
        <p:spPr>
          <a:xfrm>
            <a:off x="9564754" y="4774985"/>
            <a:ext cx="1633741" cy="830997"/>
          </a:xfrm>
          <a:prstGeom prst="rect">
            <a:avLst/>
          </a:prstGeom>
          <a:noFill/>
        </p:spPr>
        <p:txBody>
          <a:bodyPr wrap="square" rtlCol="0">
            <a:spAutoFit/>
          </a:bodyPr>
          <a:lstStyle/>
          <a:p>
            <a:pPr algn="ctr"/>
            <a:r>
              <a:rPr lang="en-US" altLang="zh-CN" sz="2400" b="1" dirty="0"/>
              <a:t>All-abroad </a:t>
            </a:r>
            <a:r>
              <a:rPr lang="en-US" altLang="zh-CN" sz="2400" b="1" dirty="0" err="1"/>
              <a:t>Paxos</a:t>
            </a:r>
            <a:endParaRPr lang="zh-CN" altLang="en-US" sz="2400" b="1" dirty="0"/>
          </a:p>
        </p:txBody>
      </p:sp>
      <p:sp>
        <p:nvSpPr>
          <p:cNvPr id="31" name="文本框 30">
            <a:extLst>
              <a:ext uri="{FF2B5EF4-FFF2-40B4-BE49-F238E27FC236}">
                <a16:creationId xmlns:a16="http://schemas.microsoft.com/office/drawing/2014/main" id="{672AEB02-4431-4BF0-A428-D2E637929AE8}"/>
              </a:ext>
            </a:extLst>
          </p:cNvPr>
          <p:cNvSpPr txBox="1"/>
          <p:nvPr/>
        </p:nvSpPr>
        <p:spPr>
          <a:xfrm>
            <a:off x="6964016" y="4774985"/>
            <a:ext cx="1567070" cy="461665"/>
          </a:xfrm>
          <a:prstGeom prst="rect">
            <a:avLst/>
          </a:prstGeom>
          <a:noFill/>
        </p:spPr>
        <p:txBody>
          <a:bodyPr wrap="square" rtlCol="0">
            <a:spAutoFit/>
          </a:bodyPr>
          <a:lstStyle/>
          <a:p>
            <a:pPr algn="ctr"/>
            <a:r>
              <a:rPr lang="en-US" altLang="zh-CN" sz="2400" b="1" dirty="0"/>
              <a:t>ABD</a:t>
            </a:r>
            <a:endParaRPr lang="zh-CN" altLang="en-US" sz="2400" b="1" dirty="0"/>
          </a:p>
        </p:txBody>
      </p:sp>
      <p:sp>
        <p:nvSpPr>
          <p:cNvPr id="32" name="文本框 31">
            <a:extLst>
              <a:ext uri="{FF2B5EF4-FFF2-40B4-BE49-F238E27FC236}">
                <a16:creationId xmlns:a16="http://schemas.microsoft.com/office/drawing/2014/main" id="{64B8384F-F967-4014-BE87-58DA2E7A69FF}"/>
              </a:ext>
            </a:extLst>
          </p:cNvPr>
          <p:cNvSpPr txBox="1"/>
          <p:nvPr/>
        </p:nvSpPr>
        <p:spPr>
          <a:xfrm>
            <a:off x="8468138" y="5661787"/>
            <a:ext cx="1567070" cy="461665"/>
          </a:xfrm>
          <a:prstGeom prst="rect">
            <a:avLst/>
          </a:prstGeom>
          <a:noFill/>
        </p:spPr>
        <p:txBody>
          <a:bodyPr wrap="square" rtlCol="0">
            <a:spAutoFit/>
          </a:bodyPr>
          <a:lstStyle/>
          <a:p>
            <a:pPr algn="ctr"/>
            <a:r>
              <a:rPr lang="en-US" altLang="zh-CN" sz="2400" b="1" dirty="0"/>
              <a:t>Hermes</a:t>
            </a:r>
            <a:endParaRPr lang="zh-CN" altLang="en-US" sz="2400" b="1" dirty="0"/>
          </a:p>
        </p:txBody>
      </p:sp>
      <p:cxnSp>
        <p:nvCxnSpPr>
          <p:cNvPr id="34" name="直接箭头连接符 33">
            <a:extLst>
              <a:ext uri="{FF2B5EF4-FFF2-40B4-BE49-F238E27FC236}">
                <a16:creationId xmlns:a16="http://schemas.microsoft.com/office/drawing/2014/main" id="{0410DC3D-609D-4026-8DC4-FDDE375BF813}"/>
              </a:ext>
            </a:extLst>
          </p:cNvPr>
          <p:cNvCxnSpPr>
            <a:endCxn id="31" idx="0"/>
          </p:cNvCxnSpPr>
          <p:nvPr/>
        </p:nvCxnSpPr>
        <p:spPr>
          <a:xfrm flipH="1">
            <a:off x="7747551" y="4546231"/>
            <a:ext cx="1504122" cy="22875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6" name="直接箭头连接符 35">
            <a:extLst>
              <a:ext uri="{FF2B5EF4-FFF2-40B4-BE49-F238E27FC236}">
                <a16:creationId xmlns:a16="http://schemas.microsoft.com/office/drawing/2014/main" id="{6EC93E36-77A4-44D2-8FBC-352AC062FC82}"/>
              </a:ext>
            </a:extLst>
          </p:cNvPr>
          <p:cNvCxnSpPr>
            <a:stCxn id="29" idx="2"/>
            <a:endCxn id="32" idx="0"/>
          </p:cNvCxnSpPr>
          <p:nvPr/>
        </p:nvCxnSpPr>
        <p:spPr>
          <a:xfrm>
            <a:off x="9251673" y="4546231"/>
            <a:ext cx="0" cy="1115556"/>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8" name="直接箭头连接符 37">
            <a:extLst>
              <a:ext uri="{FF2B5EF4-FFF2-40B4-BE49-F238E27FC236}">
                <a16:creationId xmlns:a16="http://schemas.microsoft.com/office/drawing/2014/main" id="{967A336A-FA66-43DC-8E4F-4547A62053D9}"/>
              </a:ext>
            </a:extLst>
          </p:cNvPr>
          <p:cNvCxnSpPr>
            <a:stCxn id="29" idx="2"/>
            <a:endCxn id="30" idx="0"/>
          </p:cNvCxnSpPr>
          <p:nvPr/>
        </p:nvCxnSpPr>
        <p:spPr>
          <a:xfrm>
            <a:off x="9251673" y="4546231"/>
            <a:ext cx="1129952" cy="22875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 name="日期占位符 2">
            <a:extLst>
              <a:ext uri="{FF2B5EF4-FFF2-40B4-BE49-F238E27FC236}">
                <a16:creationId xmlns:a16="http://schemas.microsoft.com/office/drawing/2014/main" id="{20EDC353-304A-4145-A8D5-D55CB5E67064}"/>
              </a:ext>
            </a:extLst>
          </p:cNvPr>
          <p:cNvSpPr>
            <a:spLocks noGrp="1"/>
          </p:cNvSpPr>
          <p:nvPr>
            <p:ph type="dt" sz="half" idx="10"/>
          </p:nvPr>
        </p:nvSpPr>
        <p:spPr/>
        <p:txBody>
          <a:bodyPr/>
          <a:lstStyle/>
          <a:p>
            <a:fld id="{4B3FD5BF-0AD7-4A4B-9D93-BEA1345B1EBB}" type="datetime1">
              <a:rPr lang="zh-CN" altLang="en-US" smtClean="0"/>
              <a:t>2021/5/19</a:t>
            </a:fld>
            <a:endParaRPr lang="zh-CN" altLang="en-US"/>
          </a:p>
        </p:txBody>
      </p:sp>
      <p:sp>
        <p:nvSpPr>
          <p:cNvPr id="5" name="页脚占位符 4">
            <a:extLst>
              <a:ext uri="{FF2B5EF4-FFF2-40B4-BE49-F238E27FC236}">
                <a16:creationId xmlns:a16="http://schemas.microsoft.com/office/drawing/2014/main" id="{01C7BCE5-BA9A-4A38-A7C5-7C920F723D96}"/>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F439A340-01A7-4DF8-AFE7-CFC37FD35770}"/>
              </a:ext>
            </a:extLst>
          </p:cNvPr>
          <p:cNvSpPr>
            <a:spLocks noGrp="1"/>
          </p:cNvSpPr>
          <p:nvPr>
            <p:ph type="sldNum" sz="quarter" idx="12"/>
          </p:nvPr>
        </p:nvSpPr>
        <p:spPr/>
        <p:txBody>
          <a:bodyPr/>
          <a:lstStyle/>
          <a:p>
            <a:fld id="{9121FD29-422F-4C06-A400-AB8263BE8C66}" type="slidenum">
              <a:rPr lang="zh-CN" altLang="en-US" smtClean="0"/>
              <a:t>27</a:t>
            </a:fld>
            <a:endParaRPr lang="zh-CN" altLang="en-US"/>
          </a:p>
        </p:txBody>
      </p:sp>
    </p:spTree>
    <p:extLst>
      <p:ext uri="{BB962C8B-B14F-4D97-AF65-F5344CB8AC3E}">
        <p14:creationId xmlns:p14="http://schemas.microsoft.com/office/powerpoint/2010/main" val="107658908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9B586D5-A97C-4EE9-B486-2732CA5CF6A9}"/>
              </a:ext>
            </a:extLst>
          </p:cNvPr>
          <p:cNvSpPr>
            <a:spLocks noGrp="1"/>
          </p:cNvSpPr>
          <p:nvPr>
            <p:ph type="title"/>
          </p:nvPr>
        </p:nvSpPr>
        <p:spPr/>
        <p:txBody>
          <a:bodyPr/>
          <a:lstStyle/>
          <a:p>
            <a:r>
              <a:rPr lang="en-US" altLang="zh-CN" dirty="0"/>
              <a:t>DPKO</a:t>
            </a:r>
            <a:r>
              <a:rPr lang="zh-CN" altLang="en-US" dirty="0"/>
              <a:t>：</a:t>
            </a:r>
            <a:r>
              <a:rPr lang="en-US" altLang="zh-CN" dirty="0"/>
              <a:t>Classic </a:t>
            </a:r>
            <a:r>
              <a:rPr lang="en-US" altLang="zh-CN" dirty="0" err="1"/>
              <a:t>Paxos</a:t>
            </a:r>
            <a:r>
              <a:rPr lang="en-US" altLang="zh-CN" dirty="0"/>
              <a:t>(CP)</a:t>
            </a:r>
            <a:endParaRPr lang="zh-CN" altLang="en-US" dirty="0"/>
          </a:p>
        </p:txBody>
      </p:sp>
      <p:sp>
        <p:nvSpPr>
          <p:cNvPr id="3" name="内容占位符 2">
            <a:extLst>
              <a:ext uri="{FF2B5EF4-FFF2-40B4-BE49-F238E27FC236}">
                <a16:creationId xmlns:a16="http://schemas.microsoft.com/office/drawing/2014/main" id="{E5A8C60E-70E4-4C5E-BEE1-ED280CD3E701}"/>
              </a:ext>
            </a:extLst>
          </p:cNvPr>
          <p:cNvSpPr>
            <a:spLocks noGrp="1"/>
          </p:cNvSpPr>
          <p:nvPr>
            <p:ph idx="1"/>
          </p:nvPr>
        </p:nvSpPr>
        <p:spPr/>
        <p:txBody>
          <a:bodyPr/>
          <a:lstStyle/>
          <a:p>
            <a:r>
              <a:rPr lang="en-US" altLang="zh-CN" dirty="0"/>
              <a:t>Propose, Accept, Commit</a:t>
            </a:r>
          </a:p>
          <a:p>
            <a:r>
              <a:rPr lang="en-US" altLang="zh-CN" dirty="0"/>
              <a:t>Constrain</a:t>
            </a:r>
          </a:p>
          <a:p>
            <a:pPr lvl="1"/>
            <a:r>
              <a:rPr lang="en-US" altLang="zh-CN" dirty="0"/>
              <a:t>Conflicting writes</a:t>
            </a:r>
          </a:p>
          <a:p>
            <a:pPr lvl="1"/>
            <a:r>
              <a:rPr lang="en-US" altLang="zh-CN" dirty="0"/>
              <a:t>Can not achieve all nodes</a:t>
            </a:r>
          </a:p>
          <a:p>
            <a:pPr lvl="1"/>
            <a:r>
              <a:rPr lang="en-US" altLang="zh-CN" dirty="0"/>
              <a:t>Conditional writes</a:t>
            </a:r>
          </a:p>
          <a:p>
            <a:pPr lvl="2"/>
            <a:endParaRPr lang="en-US" altLang="zh-CN" dirty="0"/>
          </a:p>
        </p:txBody>
      </p:sp>
      <p:sp>
        <p:nvSpPr>
          <p:cNvPr id="4" name="日期占位符 3">
            <a:extLst>
              <a:ext uri="{FF2B5EF4-FFF2-40B4-BE49-F238E27FC236}">
                <a16:creationId xmlns:a16="http://schemas.microsoft.com/office/drawing/2014/main" id="{56FD1424-DF38-4B59-9B46-CDF3925116E9}"/>
              </a:ext>
            </a:extLst>
          </p:cNvPr>
          <p:cNvSpPr>
            <a:spLocks noGrp="1"/>
          </p:cNvSpPr>
          <p:nvPr>
            <p:ph type="dt" sz="half" idx="10"/>
          </p:nvPr>
        </p:nvSpPr>
        <p:spPr/>
        <p:txBody>
          <a:bodyPr/>
          <a:lstStyle/>
          <a:p>
            <a:fld id="{98B2AA12-F528-4C93-861F-5D09F018D073}" type="datetime1">
              <a:rPr lang="zh-CN" altLang="en-US" smtClean="0"/>
              <a:t>2021/5/19</a:t>
            </a:fld>
            <a:endParaRPr lang="zh-CN" altLang="en-US"/>
          </a:p>
        </p:txBody>
      </p:sp>
      <p:sp>
        <p:nvSpPr>
          <p:cNvPr id="5" name="页脚占位符 4">
            <a:extLst>
              <a:ext uri="{FF2B5EF4-FFF2-40B4-BE49-F238E27FC236}">
                <a16:creationId xmlns:a16="http://schemas.microsoft.com/office/drawing/2014/main" id="{38ABD01C-7877-4FE6-964A-68EE7848138A}"/>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0E476C52-75B9-4E6B-947E-D3CD7A968E6D}"/>
              </a:ext>
            </a:extLst>
          </p:cNvPr>
          <p:cNvSpPr>
            <a:spLocks noGrp="1"/>
          </p:cNvSpPr>
          <p:nvPr>
            <p:ph type="sldNum" sz="quarter" idx="12"/>
          </p:nvPr>
        </p:nvSpPr>
        <p:spPr/>
        <p:txBody>
          <a:bodyPr/>
          <a:lstStyle/>
          <a:p>
            <a:fld id="{9121FD29-422F-4C06-A400-AB8263BE8C66}" type="slidenum">
              <a:rPr lang="zh-CN" altLang="en-US" smtClean="0"/>
              <a:t>28</a:t>
            </a:fld>
            <a:endParaRPr lang="zh-CN" altLang="en-US"/>
          </a:p>
        </p:txBody>
      </p:sp>
    </p:spTree>
    <p:extLst>
      <p:ext uri="{BB962C8B-B14F-4D97-AF65-F5344CB8AC3E}">
        <p14:creationId xmlns:p14="http://schemas.microsoft.com/office/powerpoint/2010/main" val="398391747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5A4AA5-DDF5-459B-87DC-57B74CB4AF7A}"/>
              </a:ext>
            </a:extLst>
          </p:cNvPr>
          <p:cNvSpPr>
            <a:spLocks noGrp="1"/>
          </p:cNvSpPr>
          <p:nvPr>
            <p:ph type="title"/>
          </p:nvPr>
        </p:nvSpPr>
        <p:spPr/>
        <p:txBody>
          <a:bodyPr/>
          <a:lstStyle/>
          <a:p>
            <a:r>
              <a:rPr lang="en-US" altLang="zh-CN" dirty="0"/>
              <a:t>DPKO</a:t>
            </a:r>
            <a:endParaRPr lang="zh-CN" altLang="en-US" dirty="0"/>
          </a:p>
        </p:txBody>
      </p:sp>
      <p:graphicFrame>
        <p:nvGraphicFramePr>
          <p:cNvPr id="7" name="表格 7">
            <a:extLst>
              <a:ext uri="{FF2B5EF4-FFF2-40B4-BE49-F238E27FC236}">
                <a16:creationId xmlns:a16="http://schemas.microsoft.com/office/drawing/2014/main" id="{0BF8EB42-816B-4AF1-807E-7D3DEE8B3D4B}"/>
              </a:ext>
            </a:extLst>
          </p:cNvPr>
          <p:cNvGraphicFramePr>
            <a:graphicFrameLocks noGrp="1"/>
          </p:cNvGraphicFramePr>
          <p:nvPr>
            <p:ph idx="1"/>
            <p:extLst>
              <p:ext uri="{D42A27DB-BD31-4B8C-83A1-F6EECF244321}">
                <p14:modId xmlns:p14="http://schemas.microsoft.com/office/powerpoint/2010/main" val="2795604300"/>
              </p:ext>
            </p:extLst>
          </p:nvPr>
        </p:nvGraphicFramePr>
        <p:xfrm>
          <a:off x="838200" y="1196975"/>
          <a:ext cx="10515600" cy="4840572"/>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3812417588"/>
                    </a:ext>
                  </a:extLst>
                </a:gridCol>
                <a:gridCol w="5257800">
                  <a:extLst>
                    <a:ext uri="{9D8B030D-6E8A-4147-A177-3AD203B41FA5}">
                      <a16:colId xmlns:a16="http://schemas.microsoft.com/office/drawing/2014/main" val="3801556748"/>
                    </a:ext>
                  </a:extLst>
                </a:gridCol>
              </a:tblGrid>
              <a:tr h="1210143">
                <a:tc>
                  <a:txBody>
                    <a:bodyPr/>
                    <a:lstStyle/>
                    <a:p>
                      <a:pPr algn="ctr"/>
                      <a:r>
                        <a:rPr lang="en-US" altLang="zh-CN" sz="2400" b="1" dirty="0"/>
                        <a:t>constrain</a:t>
                      </a:r>
                      <a:endParaRPr lang="zh-CN" altLang="en-US" sz="2400" b="1" dirty="0"/>
                    </a:p>
                  </a:txBody>
                  <a:tcPr anchor="ctr"/>
                </a:tc>
                <a:tc>
                  <a:txBody>
                    <a:bodyPr/>
                    <a:lstStyle/>
                    <a:p>
                      <a:pPr algn="ctr"/>
                      <a:r>
                        <a:rPr lang="en-US" altLang="zh-CN" sz="2400" b="1" dirty="0"/>
                        <a:t>Optimization protocol</a:t>
                      </a:r>
                      <a:endParaRPr lang="zh-CN" altLang="en-US" sz="2400" b="1" dirty="0"/>
                    </a:p>
                  </a:txBody>
                  <a:tcPr anchor="ctr"/>
                </a:tc>
                <a:extLst>
                  <a:ext uri="{0D108BD9-81ED-4DB2-BD59-A6C34878D82A}">
                    <a16:rowId xmlns:a16="http://schemas.microsoft.com/office/drawing/2014/main" val="118720798"/>
                  </a:ext>
                </a:extLst>
              </a:tr>
              <a:tr h="1210143">
                <a:tc>
                  <a:txBody>
                    <a:bodyPr/>
                    <a:lstStyle/>
                    <a:p>
                      <a:pPr algn="ctr"/>
                      <a:r>
                        <a:rPr lang="en-US" altLang="zh-CN" sz="2400" b="1" dirty="0"/>
                        <a:t>Conflicting writes</a:t>
                      </a:r>
                      <a:endParaRPr lang="zh-CN" altLang="en-US" sz="2400" b="1" dirty="0"/>
                    </a:p>
                  </a:txBody>
                  <a:tcPr anchor="ctr"/>
                </a:tc>
                <a:tc>
                  <a:txBody>
                    <a:bodyPr/>
                    <a:lstStyle/>
                    <a:p>
                      <a:pPr algn="ctr"/>
                      <a:r>
                        <a:rPr lang="en-US" altLang="zh-CN" sz="2400" b="1" dirty="0"/>
                        <a:t>All-aboard </a:t>
                      </a:r>
                      <a:r>
                        <a:rPr lang="en-US" altLang="zh-CN" sz="2400" b="1" dirty="0" err="1"/>
                        <a:t>Paxos</a:t>
                      </a:r>
                      <a:endParaRPr lang="zh-CN" altLang="en-US" sz="2400" b="1" dirty="0"/>
                    </a:p>
                  </a:txBody>
                  <a:tcPr anchor="ctr"/>
                </a:tc>
                <a:extLst>
                  <a:ext uri="{0D108BD9-81ED-4DB2-BD59-A6C34878D82A}">
                    <a16:rowId xmlns:a16="http://schemas.microsoft.com/office/drawing/2014/main" val="1295083291"/>
                  </a:ext>
                </a:extLst>
              </a:tr>
              <a:tr h="1210143">
                <a:tc>
                  <a:txBody>
                    <a:bodyPr/>
                    <a:lstStyle/>
                    <a:p>
                      <a:pPr algn="ctr"/>
                      <a:r>
                        <a:rPr lang="en-US" altLang="zh-CN" sz="2400" b="1" dirty="0"/>
                        <a:t>Can not achieve all nodes</a:t>
                      </a:r>
                      <a:endParaRPr lang="zh-CN" altLang="en-US" sz="2400" b="1" dirty="0"/>
                    </a:p>
                  </a:txBody>
                  <a:tcPr anchor="ctr"/>
                </a:tc>
                <a:tc>
                  <a:txBody>
                    <a:bodyPr/>
                    <a:lstStyle/>
                    <a:p>
                      <a:pPr algn="ctr"/>
                      <a:r>
                        <a:rPr lang="en-US" altLang="zh-CN" sz="2400" b="1" dirty="0"/>
                        <a:t>Hermes</a:t>
                      </a:r>
                      <a:endParaRPr lang="zh-CN" altLang="en-US" sz="2400" b="1" dirty="0"/>
                    </a:p>
                  </a:txBody>
                  <a:tcPr anchor="ctr"/>
                </a:tc>
                <a:extLst>
                  <a:ext uri="{0D108BD9-81ED-4DB2-BD59-A6C34878D82A}">
                    <a16:rowId xmlns:a16="http://schemas.microsoft.com/office/drawing/2014/main" val="2930427683"/>
                  </a:ext>
                </a:extLst>
              </a:tr>
              <a:tr h="1210143">
                <a:tc>
                  <a:txBody>
                    <a:bodyPr/>
                    <a:lstStyle/>
                    <a:p>
                      <a:pPr algn="ctr"/>
                      <a:r>
                        <a:rPr lang="en-US" altLang="zh-CN" sz="2400" b="1" dirty="0"/>
                        <a:t>Conditional Write</a:t>
                      </a:r>
                      <a:endParaRPr lang="zh-CN" altLang="en-US" sz="2400" b="1" dirty="0"/>
                    </a:p>
                  </a:txBody>
                  <a:tcPr anchor="ctr"/>
                </a:tc>
                <a:tc>
                  <a:txBody>
                    <a:bodyPr/>
                    <a:lstStyle/>
                    <a:p>
                      <a:pPr algn="ctr"/>
                      <a:r>
                        <a:rPr lang="en-US" altLang="zh-CN" sz="2400" b="1" dirty="0"/>
                        <a:t>ABD</a:t>
                      </a:r>
                      <a:endParaRPr lang="zh-CN" altLang="en-US" sz="2400" b="1" dirty="0"/>
                    </a:p>
                  </a:txBody>
                  <a:tcPr anchor="ctr"/>
                </a:tc>
                <a:extLst>
                  <a:ext uri="{0D108BD9-81ED-4DB2-BD59-A6C34878D82A}">
                    <a16:rowId xmlns:a16="http://schemas.microsoft.com/office/drawing/2014/main" val="2097051740"/>
                  </a:ext>
                </a:extLst>
              </a:tr>
            </a:tbl>
          </a:graphicData>
        </a:graphic>
      </p:graphicFrame>
      <p:sp>
        <p:nvSpPr>
          <p:cNvPr id="4" name="日期占位符 3">
            <a:extLst>
              <a:ext uri="{FF2B5EF4-FFF2-40B4-BE49-F238E27FC236}">
                <a16:creationId xmlns:a16="http://schemas.microsoft.com/office/drawing/2014/main" id="{7F3367E0-AF53-4561-89D3-C53776EE90F4}"/>
              </a:ext>
            </a:extLst>
          </p:cNvPr>
          <p:cNvSpPr>
            <a:spLocks noGrp="1"/>
          </p:cNvSpPr>
          <p:nvPr>
            <p:ph type="dt" sz="half" idx="10"/>
          </p:nvPr>
        </p:nvSpPr>
        <p:spPr/>
        <p:txBody>
          <a:bodyPr/>
          <a:lstStyle/>
          <a:p>
            <a:fld id="{6FF1AEA0-AC91-465D-8F90-FBA394D73BF0}" type="datetime1">
              <a:rPr lang="zh-CN" altLang="en-US" smtClean="0"/>
              <a:t>2021/5/19</a:t>
            </a:fld>
            <a:endParaRPr lang="zh-CN" altLang="en-US"/>
          </a:p>
        </p:txBody>
      </p:sp>
      <p:sp>
        <p:nvSpPr>
          <p:cNvPr id="5" name="页脚占位符 4">
            <a:extLst>
              <a:ext uri="{FF2B5EF4-FFF2-40B4-BE49-F238E27FC236}">
                <a16:creationId xmlns:a16="http://schemas.microsoft.com/office/drawing/2014/main" id="{425CFF4A-0E57-4A46-B09A-7C44CFB3B0A4}"/>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7296B085-F729-496C-ADE5-55250B5DFCC5}"/>
              </a:ext>
            </a:extLst>
          </p:cNvPr>
          <p:cNvSpPr>
            <a:spLocks noGrp="1"/>
          </p:cNvSpPr>
          <p:nvPr>
            <p:ph type="sldNum" sz="quarter" idx="12"/>
          </p:nvPr>
        </p:nvSpPr>
        <p:spPr/>
        <p:txBody>
          <a:bodyPr/>
          <a:lstStyle/>
          <a:p>
            <a:fld id="{9121FD29-422F-4C06-A400-AB8263BE8C66}" type="slidenum">
              <a:rPr lang="zh-CN" altLang="en-US" smtClean="0"/>
              <a:t>29</a:t>
            </a:fld>
            <a:endParaRPr lang="zh-CN" altLang="en-US"/>
          </a:p>
        </p:txBody>
      </p:sp>
    </p:spTree>
    <p:extLst>
      <p:ext uri="{BB962C8B-B14F-4D97-AF65-F5344CB8AC3E}">
        <p14:creationId xmlns:p14="http://schemas.microsoft.com/office/powerpoint/2010/main" val="3774666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6085B-82F5-DA48-9B5B-9AEB50D7EDFF}"/>
              </a:ext>
            </a:extLst>
          </p:cNvPr>
          <p:cNvSpPr>
            <a:spLocks noGrp="1"/>
          </p:cNvSpPr>
          <p:nvPr>
            <p:ph type="title"/>
          </p:nvPr>
        </p:nvSpPr>
        <p:spPr/>
        <p:txBody>
          <a:bodyPr>
            <a:normAutofit/>
          </a:bodyPr>
          <a:lstStyle/>
          <a:p>
            <a:r>
              <a:rPr lang="en-US" altLang="zh-CN"/>
              <a:t>Outline</a:t>
            </a:r>
            <a:endParaRPr lang="en-CN"/>
          </a:p>
        </p:txBody>
      </p:sp>
      <p:grpSp>
        <p:nvGrpSpPr>
          <p:cNvPr id="6" name="Group 3">
            <a:extLst>
              <a:ext uri="{FF2B5EF4-FFF2-40B4-BE49-F238E27FC236}">
                <a16:creationId xmlns:a16="http://schemas.microsoft.com/office/drawing/2014/main" id="{DE1CB258-D57F-094F-AC17-FF41E3B22ED3}"/>
              </a:ext>
            </a:extLst>
          </p:cNvPr>
          <p:cNvGrpSpPr>
            <a:grpSpLocks/>
          </p:cNvGrpSpPr>
          <p:nvPr/>
        </p:nvGrpSpPr>
        <p:grpSpPr bwMode="auto">
          <a:xfrm>
            <a:off x="1152931" y="1808290"/>
            <a:ext cx="762000" cy="665162"/>
            <a:chOff x="1110" y="2656"/>
            <a:chExt cx="1549" cy="1351"/>
          </a:xfrm>
        </p:grpSpPr>
        <p:sp>
          <p:nvSpPr>
            <p:cNvPr id="7" name="AutoShape 4">
              <a:extLst>
                <a:ext uri="{FF2B5EF4-FFF2-40B4-BE49-F238E27FC236}">
                  <a16:creationId xmlns:a16="http://schemas.microsoft.com/office/drawing/2014/main" id="{22453FB6-685E-F344-B333-E6B3BF3C2335}"/>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8" name="AutoShape 5">
              <a:extLst>
                <a:ext uri="{FF2B5EF4-FFF2-40B4-BE49-F238E27FC236}">
                  <a16:creationId xmlns:a16="http://schemas.microsoft.com/office/drawing/2014/main" id="{6ADA8423-2378-A646-8E4C-1BDF33C6CB1B}"/>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9" name="AutoShape 6">
              <a:extLst>
                <a:ext uri="{FF2B5EF4-FFF2-40B4-BE49-F238E27FC236}">
                  <a16:creationId xmlns:a16="http://schemas.microsoft.com/office/drawing/2014/main" id="{8064B3AA-949F-6241-B235-43E6282908C8}"/>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grpSp>
      <p:sp>
        <p:nvSpPr>
          <p:cNvPr id="10" name="Line 11">
            <a:extLst>
              <a:ext uri="{FF2B5EF4-FFF2-40B4-BE49-F238E27FC236}">
                <a16:creationId xmlns:a16="http://schemas.microsoft.com/office/drawing/2014/main" id="{AA57EFEA-C4D4-4047-96E8-C82BC5DD2041}"/>
              </a:ext>
            </a:extLst>
          </p:cNvPr>
          <p:cNvSpPr>
            <a:spLocks noChangeShapeType="1"/>
          </p:cNvSpPr>
          <p:nvPr/>
        </p:nvSpPr>
        <p:spPr bwMode="auto">
          <a:xfrm>
            <a:off x="1762531" y="2417890"/>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11" name="Text Box 12">
            <a:extLst>
              <a:ext uri="{FF2B5EF4-FFF2-40B4-BE49-F238E27FC236}">
                <a16:creationId xmlns:a16="http://schemas.microsoft.com/office/drawing/2014/main" id="{ED78A1E2-071B-EE46-8A16-8F4B411CC13A}"/>
              </a:ext>
            </a:extLst>
          </p:cNvPr>
          <p:cNvSpPr txBox="1">
            <a:spLocks noChangeArrowheads="1"/>
          </p:cNvSpPr>
          <p:nvPr/>
        </p:nvSpPr>
        <p:spPr bwMode="auto">
          <a:xfrm>
            <a:off x="2174011" y="1884490"/>
            <a:ext cx="19050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latin typeface="Gill Sans MT" panose="020B0502020104020203" pitchFamily="34" charset="0"/>
                <a:ea typeface="宋体" panose="02010600030101010101" pitchFamily="2" charset="-122"/>
                <a:cs typeface="Calibri" panose="020F0502020204030204" pitchFamily="34" charset="0"/>
              </a:rPr>
              <a:t>Background</a:t>
            </a:r>
          </a:p>
        </p:txBody>
      </p:sp>
      <p:sp>
        <p:nvSpPr>
          <p:cNvPr id="12" name="Text Box 13">
            <a:extLst>
              <a:ext uri="{FF2B5EF4-FFF2-40B4-BE49-F238E27FC236}">
                <a16:creationId xmlns:a16="http://schemas.microsoft.com/office/drawing/2014/main" id="{1041842B-EACB-FB4C-BBE8-9AEF2239DBBA}"/>
              </a:ext>
            </a:extLst>
          </p:cNvPr>
          <p:cNvSpPr txBox="1">
            <a:spLocks noChangeArrowheads="1"/>
          </p:cNvSpPr>
          <p:nvPr/>
        </p:nvSpPr>
        <p:spPr bwMode="gray">
          <a:xfrm>
            <a:off x="1348194" y="1906715"/>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1</a:t>
            </a:r>
          </a:p>
        </p:txBody>
      </p:sp>
      <p:grpSp>
        <p:nvGrpSpPr>
          <p:cNvPr id="13" name="Group 7">
            <a:extLst>
              <a:ext uri="{FF2B5EF4-FFF2-40B4-BE49-F238E27FC236}">
                <a16:creationId xmlns:a16="http://schemas.microsoft.com/office/drawing/2014/main" id="{6FE4313A-ADBF-354C-B8E1-499B9FA3A349}"/>
              </a:ext>
            </a:extLst>
          </p:cNvPr>
          <p:cNvGrpSpPr>
            <a:grpSpLocks/>
          </p:cNvGrpSpPr>
          <p:nvPr/>
        </p:nvGrpSpPr>
        <p:grpSpPr bwMode="auto">
          <a:xfrm>
            <a:off x="1152931" y="2722690"/>
            <a:ext cx="762000" cy="665162"/>
            <a:chOff x="3174" y="2656"/>
            <a:chExt cx="1549" cy="1351"/>
          </a:xfrm>
        </p:grpSpPr>
        <p:sp>
          <p:nvSpPr>
            <p:cNvPr id="14" name="AutoShape 8">
              <a:extLst>
                <a:ext uri="{FF2B5EF4-FFF2-40B4-BE49-F238E27FC236}">
                  <a16:creationId xmlns:a16="http://schemas.microsoft.com/office/drawing/2014/main" id="{9448FA97-6768-AC48-9E4B-74F21B47025B}"/>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5" name="AutoShape 9">
              <a:extLst>
                <a:ext uri="{FF2B5EF4-FFF2-40B4-BE49-F238E27FC236}">
                  <a16:creationId xmlns:a16="http://schemas.microsoft.com/office/drawing/2014/main" id="{0C2AB8FB-ABE8-3646-9D0E-12B966FE1BC6}"/>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6" name="AutoShape 10">
              <a:extLst>
                <a:ext uri="{FF2B5EF4-FFF2-40B4-BE49-F238E27FC236}">
                  <a16:creationId xmlns:a16="http://schemas.microsoft.com/office/drawing/2014/main" id="{A11CEA87-C5F3-2C46-A7CB-48481D49609D}"/>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17" name="Line 14">
            <a:extLst>
              <a:ext uri="{FF2B5EF4-FFF2-40B4-BE49-F238E27FC236}">
                <a16:creationId xmlns:a16="http://schemas.microsoft.com/office/drawing/2014/main" id="{D17DA239-B395-604A-B674-84CE1E41722B}"/>
              </a:ext>
            </a:extLst>
          </p:cNvPr>
          <p:cNvSpPr>
            <a:spLocks noChangeShapeType="1"/>
          </p:cNvSpPr>
          <p:nvPr/>
        </p:nvSpPr>
        <p:spPr bwMode="auto">
          <a:xfrm>
            <a:off x="1762531" y="3332290"/>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8" name="Text Box 15">
            <a:extLst>
              <a:ext uri="{FF2B5EF4-FFF2-40B4-BE49-F238E27FC236}">
                <a16:creationId xmlns:a16="http://schemas.microsoft.com/office/drawing/2014/main" id="{0B1E965C-9203-614E-B230-3AB1C9B4EC77}"/>
              </a:ext>
            </a:extLst>
          </p:cNvPr>
          <p:cNvSpPr txBox="1">
            <a:spLocks noChangeArrowheads="1"/>
          </p:cNvSpPr>
          <p:nvPr/>
        </p:nvSpPr>
        <p:spPr bwMode="auto">
          <a:xfrm>
            <a:off x="2174011" y="2798890"/>
            <a:ext cx="16823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Taxonomy</a:t>
            </a:r>
          </a:p>
        </p:txBody>
      </p:sp>
      <p:sp>
        <p:nvSpPr>
          <p:cNvPr id="19" name="Text Box 16">
            <a:extLst>
              <a:ext uri="{FF2B5EF4-FFF2-40B4-BE49-F238E27FC236}">
                <a16:creationId xmlns:a16="http://schemas.microsoft.com/office/drawing/2014/main" id="{5AECE352-4AEE-AE40-8030-C0261E400C6D}"/>
              </a:ext>
            </a:extLst>
          </p:cNvPr>
          <p:cNvSpPr txBox="1">
            <a:spLocks noChangeArrowheads="1"/>
          </p:cNvSpPr>
          <p:nvPr/>
        </p:nvSpPr>
        <p:spPr bwMode="gray">
          <a:xfrm>
            <a:off x="1348194" y="2821115"/>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2</a:t>
            </a:r>
          </a:p>
        </p:txBody>
      </p:sp>
      <p:grpSp>
        <p:nvGrpSpPr>
          <p:cNvPr id="20" name="Group 17">
            <a:extLst>
              <a:ext uri="{FF2B5EF4-FFF2-40B4-BE49-F238E27FC236}">
                <a16:creationId xmlns:a16="http://schemas.microsoft.com/office/drawing/2014/main" id="{31CE9C3D-7397-E847-B3AA-62DA5D925F14}"/>
              </a:ext>
            </a:extLst>
          </p:cNvPr>
          <p:cNvGrpSpPr>
            <a:grpSpLocks/>
          </p:cNvGrpSpPr>
          <p:nvPr/>
        </p:nvGrpSpPr>
        <p:grpSpPr bwMode="auto">
          <a:xfrm>
            <a:off x="1152931" y="3614865"/>
            <a:ext cx="762001" cy="665162"/>
            <a:chOff x="1110" y="2656"/>
            <a:chExt cx="1549" cy="1351"/>
          </a:xfrm>
        </p:grpSpPr>
        <p:sp>
          <p:nvSpPr>
            <p:cNvPr id="21" name="AutoShape 18">
              <a:extLst>
                <a:ext uri="{FF2B5EF4-FFF2-40B4-BE49-F238E27FC236}">
                  <a16:creationId xmlns:a16="http://schemas.microsoft.com/office/drawing/2014/main" id="{04EF499B-5311-904B-A25E-44BEEEA7EE9E}"/>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2" name="AutoShape 19">
              <a:extLst>
                <a:ext uri="{FF2B5EF4-FFF2-40B4-BE49-F238E27FC236}">
                  <a16:creationId xmlns:a16="http://schemas.microsoft.com/office/drawing/2014/main" id="{F427C7A2-1B48-7847-9163-3717F0F24B47}"/>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3" name="AutoShape 20">
              <a:extLst>
                <a:ext uri="{FF2B5EF4-FFF2-40B4-BE49-F238E27FC236}">
                  <a16:creationId xmlns:a16="http://schemas.microsoft.com/office/drawing/2014/main" id="{8FD76F14-1F64-0042-9B85-608BCD32C180}"/>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24" name="Line 25">
            <a:extLst>
              <a:ext uri="{FF2B5EF4-FFF2-40B4-BE49-F238E27FC236}">
                <a16:creationId xmlns:a16="http://schemas.microsoft.com/office/drawing/2014/main" id="{22D2A4A0-4FF7-134D-8959-53175B16D110}"/>
              </a:ext>
            </a:extLst>
          </p:cNvPr>
          <p:cNvSpPr>
            <a:spLocks noChangeShapeType="1"/>
          </p:cNvSpPr>
          <p:nvPr/>
        </p:nvSpPr>
        <p:spPr bwMode="auto">
          <a:xfrm>
            <a:off x="1762531" y="4224465"/>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5" name="Text Box 26">
            <a:extLst>
              <a:ext uri="{FF2B5EF4-FFF2-40B4-BE49-F238E27FC236}">
                <a16:creationId xmlns:a16="http://schemas.microsoft.com/office/drawing/2014/main" id="{74626734-4459-D84A-A704-3DE5903D93C8}"/>
              </a:ext>
            </a:extLst>
          </p:cNvPr>
          <p:cNvSpPr txBox="1">
            <a:spLocks noChangeArrowheads="1"/>
          </p:cNvSpPr>
          <p:nvPr/>
        </p:nvSpPr>
        <p:spPr bwMode="auto">
          <a:xfrm>
            <a:off x="2174011" y="3691065"/>
            <a:ext cx="13758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Odyssey</a:t>
            </a:r>
          </a:p>
        </p:txBody>
      </p:sp>
      <p:sp>
        <p:nvSpPr>
          <p:cNvPr id="26" name="Text Box 27">
            <a:extLst>
              <a:ext uri="{FF2B5EF4-FFF2-40B4-BE49-F238E27FC236}">
                <a16:creationId xmlns:a16="http://schemas.microsoft.com/office/drawing/2014/main" id="{32A00673-759D-B144-AB26-5E487FBD2363}"/>
              </a:ext>
            </a:extLst>
          </p:cNvPr>
          <p:cNvSpPr txBox="1">
            <a:spLocks noChangeArrowheads="1"/>
          </p:cNvSpPr>
          <p:nvPr/>
        </p:nvSpPr>
        <p:spPr bwMode="gray">
          <a:xfrm>
            <a:off x="1348194" y="3713290"/>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dirty="0">
                <a:solidFill>
                  <a:schemeClr val="bg1"/>
                </a:solidFill>
                <a:latin typeface="Gill Sans MT" panose="020B0502020104020203" pitchFamily="34" charset="0"/>
                <a:ea typeface="宋体" panose="02010600030101010101" pitchFamily="2" charset="-122"/>
                <a:cs typeface="Calibri" panose="020F0502020204030204" pitchFamily="34" charset="0"/>
              </a:rPr>
              <a:t>3</a:t>
            </a:r>
          </a:p>
        </p:txBody>
      </p:sp>
      <p:grpSp>
        <p:nvGrpSpPr>
          <p:cNvPr id="27" name="Group 21">
            <a:extLst>
              <a:ext uri="{FF2B5EF4-FFF2-40B4-BE49-F238E27FC236}">
                <a16:creationId xmlns:a16="http://schemas.microsoft.com/office/drawing/2014/main" id="{AC12AB32-0D0B-D345-90B5-F5B21332CBA3}"/>
              </a:ext>
            </a:extLst>
          </p:cNvPr>
          <p:cNvGrpSpPr>
            <a:grpSpLocks/>
          </p:cNvGrpSpPr>
          <p:nvPr/>
        </p:nvGrpSpPr>
        <p:grpSpPr bwMode="auto">
          <a:xfrm>
            <a:off x="1152931" y="4529265"/>
            <a:ext cx="762000" cy="665162"/>
            <a:chOff x="3174" y="2656"/>
            <a:chExt cx="1549" cy="1351"/>
          </a:xfrm>
        </p:grpSpPr>
        <p:sp>
          <p:nvSpPr>
            <p:cNvPr id="28" name="AutoShape 22">
              <a:extLst>
                <a:ext uri="{FF2B5EF4-FFF2-40B4-BE49-F238E27FC236}">
                  <a16:creationId xmlns:a16="http://schemas.microsoft.com/office/drawing/2014/main" id="{457B5392-3ED2-2B4C-B162-454614A9A62D}"/>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29" name="AutoShape 23">
              <a:extLst>
                <a:ext uri="{FF2B5EF4-FFF2-40B4-BE49-F238E27FC236}">
                  <a16:creationId xmlns:a16="http://schemas.microsoft.com/office/drawing/2014/main" id="{3B340ABD-3DAB-BF49-AEB0-17A9A4EDB6F3}"/>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30" name="AutoShape 24">
              <a:extLst>
                <a:ext uri="{FF2B5EF4-FFF2-40B4-BE49-F238E27FC236}">
                  <a16:creationId xmlns:a16="http://schemas.microsoft.com/office/drawing/2014/main" id="{C794E69F-D5DC-F446-86D0-86A31B26DDF8}"/>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grpSp>
      <p:sp>
        <p:nvSpPr>
          <p:cNvPr id="31" name="Line 28">
            <a:extLst>
              <a:ext uri="{FF2B5EF4-FFF2-40B4-BE49-F238E27FC236}">
                <a16:creationId xmlns:a16="http://schemas.microsoft.com/office/drawing/2014/main" id="{8344E2C2-B780-C246-AC8A-362BE71E9976}"/>
              </a:ext>
            </a:extLst>
          </p:cNvPr>
          <p:cNvSpPr>
            <a:spLocks noChangeShapeType="1"/>
          </p:cNvSpPr>
          <p:nvPr/>
        </p:nvSpPr>
        <p:spPr bwMode="auto">
          <a:xfrm>
            <a:off x="1762531" y="5138865"/>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32" name="Text Box 29">
            <a:extLst>
              <a:ext uri="{FF2B5EF4-FFF2-40B4-BE49-F238E27FC236}">
                <a16:creationId xmlns:a16="http://schemas.microsoft.com/office/drawing/2014/main" id="{D19C3F29-CFEF-8142-882A-A33C4A7DD248}"/>
              </a:ext>
            </a:extLst>
          </p:cNvPr>
          <p:cNvSpPr txBox="1">
            <a:spLocks noChangeArrowheads="1"/>
          </p:cNvSpPr>
          <p:nvPr/>
        </p:nvSpPr>
        <p:spPr bwMode="auto">
          <a:xfrm>
            <a:off x="2174011" y="4605465"/>
            <a:ext cx="16979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Evaluation</a:t>
            </a:r>
          </a:p>
        </p:txBody>
      </p:sp>
      <p:sp>
        <p:nvSpPr>
          <p:cNvPr id="33" name="Text Box 30">
            <a:extLst>
              <a:ext uri="{FF2B5EF4-FFF2-40B4-BE49-F238E27FC236}">
                <a16:creationId xmlns:a16="http://schemas.microsoft.com/office/drawing/2014/main" id="{D93FB346-69DB-D249-B202-DCB3FEF0B6FF}"/>
              </a:ext>
            </a:extLst>
          </p:cNvPr>
          <p:cNvSpPr txBox="1">
            <a:spLocks noChangeArrowheads="1"/>
          </p:cNvSpPr>
          <p:nvPr/>
        </p:nvSpPr>
        <p:spPr bwMode="gray">
          <a:xfrm>
            <a:off x="1348194" y="4627690"/>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4</a:t>
            </a:r>
          </a:p>
        </p:txBody>
      </p:sp>
      <p:sp>
        <p:nvSpPr>
          <p:cNvPr id="34" name="Line 25">
            <a:extLst>
              <a:ext uri="{FF2B5EF4-FFF2-40B4-BE49-F238E27FC236}">
                <a16:creationId xmlns:a16="http://schemas.microsoft.com/office/drawing/2014/main" id="{340476F6-0B33-4C79-8FAB-5BF0380DDCD0}"/>
              </a:ext>
            </a:extLst>
          </p:cNvPr>
          <p:cNvSpPr>
            <a:spLocks noChangeShapeType="1"/>
          </p:cNvSpPr>
          <p:nvPr/>
        </p:nvSpPr>
        <p:spPr bwMode="auto">
          <a:xfrm>
            <a:off x="1762531" y="6054699"/>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35" name="Text Box 26">
            <a:extLst>
              <a:ext uri="{FF2B5EF4-FFF2-40B4-BE49-F238E27FC236}">
                <a16:creationId xmlns:a16="http://schemas.microsoft.com/office/drawing/2014/main" id="{547B801A-F29B-4199-9576-79A32C0F1295}"/>
              </a:ext>
            </a:extLst>
          </p:cNvPr>
          <p:cNvSpPr txBox="1">
            <a:spLocks noChangeArrowheads="1"/>
          </p:cNvSpPr>
          <p:nvPr/>
        </p:nvSpPr>
        <p:spPr bwMode="auto">
          <a:xfrm>
            <a:off x="2174011" y="5521299"/>
            <a:ext cx="17780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Conclusion</a:t>
            </a:r>
          </a:p>
        </p:txBody>
      </p:sp>
      <p:sp>
        <p:nvSpPr>
          <p:cNvPr id="36" name="Text Box 27">
            <a:extLst>
              <a:ext uri="{FF2B5EF4-FFF2-40B4-BE49-F238E27FC236}">
                <a16:creationId xmlns:a16="http://schemas.microsoft.com/office/drawing/2014/main" id="{0C3910D7-5E30-49AC-9B20-8A2AA19FAA2E}"/>
              </a:ext>
            </a:extLst>
          </p:cNvPr>
          <p:cNvSpPr txBox="1">
            <a:spLocks noChangeArrowheads="1"/>
          </p:cNvSpPr>
          <p:nvPr/>
        </p:nvSpPr>
        <p:spPr bwMode="gray">
          <a:xfrm>
            <a:off x="1348194" y="5408614"/>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3</a:t>
            </a:r>
          </a:p>
        </p:txBody>
      </p:sp>
      <p:grpSp>
        <p:nvGrpSpPr>
          <p:cNvPr id="37" name="Group 17">
            <a:extLst>
              <a:ext uri="{FF2B5EF4-FFF2-40B4-BE49-F238E27FC236}">
                <a16:creationId xmlns:a16="http://schemas.microsoft.com/office/drawing/2014/main" id="{2BD901C1-565F-4A32-AE0A-2AE5324DAB48}"/>
              </a:ext>
            </a:extLst>
          </p:cNvPr>
          <p:cNvGrpSpPr>
            <a:grpSpLocks/>
          </p:cNvGrpSpPr>
          <p:nvPr/>
        </p:nvGrpSpPr>
        <p:grpSpPr bwMode="auto">
          <a:xfrm>
            <a:off x="1152931" y="5418238"/>
            <a:ext cx="762001" cy="665162"/>
            <a:chOff x="1110" y="2656"/>
            <a:chExt cx="1549" cy="1351"/>
          </a:xfrm>
        </p:grpSpPr>
        <p:sp>
          <p:nvSpPr>
            <p:cNvPr id="38" name="AutoShape 18">
              <a:extLst>
                <a:ext uri="{FF2B5EF4-FFF2-40B4-BE49-F238E27FC236}">
                  <a16:creationId xmlns:a16="http://schemas.microsoft.com/office/drawing/2014/main" id="{B8D17286-1096-44D4-9CCB-1AC43E3DFD04}"/>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39" name="AutoShape 19">
              <a:extLst>
                <a:ext uri="{FF2B5EF4-FFF2-40B4-BE49-F238E27FC236}">
                  <a16:creationId xmlns:a16="http://schemas.microsoft.com/office/drawing/2014/main" id="{A14DBBBD-44A3-43B2-BCD1-C8CB1A8ECADB}"/>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40" name="AutoShape 20">
              <a:extLst>
                <a:ext uri="{FF2B5EF4-FFF2-40B4-BE49-F238E27FC236}">
                  <a16:creationId xmlns:a16="http://schemas.microsoft.com/office/drawing/2014/main" id="{33896D3A-AD0D-44FE-B194-433DE47C347E}"/>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41" name="Text Box 27">
            <a:extLst>
              <a:ext uri="{FF2B5EF4-FFF2-40B4-BE49-F238E27FC236}">
                <a16:creationId xmlns:a16="http://schemas.microsoft.com/office/drawing/2014/main" id="{D32FB4ED-6443-4725-A166-3577859F3235}"/>
              </a:ext>
            </a:extLst>
          </p:cNvPr>
          <p:cNvSpPr txBox="1">
            <a:spLocks noChangeArrowheads="1"/>
          </p:cNvSpPr>
          <p:nvPr/>
        </p:nvSpPr>
        <p:spPr bwMode="gray">
          <a:xfrm>
            <a:off x="1347908" y="5516663"/>
            <a:ext cx="3545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dirty="0">
                <a:solidFill>
                  <a:schemeClr val="bg1"/>
                </a:solidFill>
                <a:latin typeface="Gill Sans MT" panose="020B0502020104020203" pitchFamily="34" charset="0"/>
                <a:ea typeface="宋体" panose="02010600030101010101" pitchFamily="2" charset="-122"/>
                <a:cs typeface="Calibri" panose="020F0502020204030204" pitchFamily="34" charset="0"/>
              </a:rPr>
              <a:t>5</a:t>
            </a:r>
          </a:p>
        </p:txBody>
      </p:sp>
      <p:sp>
        <p:nvSpPr>
          <p:cNvPr id="3" name="日期占位符 2">
            <a:extLst>
              <a:ext uri="{FF2B5EF4-FFF2-40B4-BE49-F238E27FC236}">
                <a16:creationId xmlns:a16="http://schemas.microsoft.com/office/drawing/2014/main" id="{24CA2437-9B13-400F-B70F-FCB69C62F512}"/>
              </a:ext>
            </a:extLst>
          </p:cNvPr>
          <p:cNvSpPr>
            <a:spLocks noGrp="1"/>
          </p:cNvSpPr>
          <p:nvPr>
            <p:ph type="dt" sz="half" idx="10"/>
          </p:nvPr>
        </p:nvSpPr>
        <p:spPr/>
        <p:txBody>
          <a:bodyPr/>
          <a:lstStyle/>
          <a:p>
            <a:fld id="{831ACDC9-377A-4716-B1A4-CBFF7FC9FCA3}" type="datetime1">
              <a:rPr lang="zh-CN" altLang="en-US" smtClean="0"/>
              <a:t>2021/5/19</a:t>
            </a:fld>
            <a:endParaRPr lang="zh-CN" altLang="en-US"/>
          </a:p>
        </p:txBody>
      </p:sp>
      <p:sp>
        <p:nvSpPr>
          <p:cNvPr id="42" name="页脚占位符 41">
            <a:extLst>
              <a:ext uri="{FF2B5EF4-FFF2-40B4-BE49-F238E27FC236}">
                <a16:creationId xmlns:a16="http://schemas.microsoft.com/office/drawing/2014/main" id="{6E0102E3-7753-4B31-BDA2-9E004EC04583}"/>
              </a:ext>
            </a:extLst>
          </p:cNvPr>
          <p:cNvSpPr>
            <a:spLocks noGrp="1"/>
          </p:cNvSpPr>
          <p:nvPr>
            <p:ph type="ftr" sz="quarter" idx="11"/>
          </p:nvPr>
        </p:nvSpPr>
        <p:spPr/>
        <p:txBody>
          <a:bodyPr/>
          <a:lstStyle/>
          <a:p>
            <a:r>
              <a:rPr lang="en-US" altLang="zh-CN"/>
              <a:t>USTC-Reading-Group</a:t>
            </a:r>
            <a:endParaRPr lang="zh-CN" altLang="en-US" dirty="0"/>
          </a:p>
        </p:txBody>
      </p:sp>
      <p:sp>
        <p:nvSpPr>
          <p:cNvPr id="43" name="灯片编号占位符 42">
            <a:extLst>
              <a:ext uri="{FF2B5EF4-FFF2-40B4-BE49-F238E27FC236}">
                <a16:creationId xmlns:a16="http://schemas.microsoft.com/office/drawing/2014/main" id="{79C76AAC-A2C3-4268-8BDE-EEF579753FA4}"/>
              </a:ext>
            </a:extLst>
          </p:cNvPr>
          <p:cNvSpPr>
            <a:spLocks noGrp="1"/>
          </p:cNvSpPr>
          <p:nvPr>
            <p:ph type="sldNum" sz="quarter" idx="12"/>
          </p:nvPr>
        </p:nvSpPr>
        <p:spPr/>
        <p:txBody>
          <a:bodyPr/>
          <a:lstStyle/>
          <a:p>
            <a:fld id="{9121FD29-422F-4C06-A400-AB8263BE8C66}" type="slidenum">
              <a:rPr lang="zh-CN" altLang="en-US" smtClean="0"/>
              <a:t>3</a:t>
            </a:fld>
            <a:endParaRPr lang="zh-CN" altLang="en-US"/>
          </a:p>
        </p:txBody>
      </p:sp>
    </p:spTree>
    <p:extLst>
      <p:ext uri="{BB962C8B-B14F-4D97-AF65-F5344CB8AC3E}">
        <p14:creationId xmlns:p14="http://schemas.microsoft.com/office/powerpoint/2010/main" val="792905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72E5FC3-DA81-4A7B-A763-0767742A4E12}"/>
              </a:ext>
            </a:extLst>
          </p:cNvPr>
          <p:cNvSpPr>
            <a:spLocks noGrp="1"/>
          </p:cNvSpPr>
          <p:nvPr>
            <p:ph type="title"/>
          </p:nvPr>
        </p:nvSpPr>
        <p:spPr/>
        <p:txBody>
          <a:bodyPr/>
          <a:lstStyle/>
          <a:p>
            <a:r>
              <a:rPr lang="en-US" altLang="zh-CN" dirty="0"/>
              <a:t>Protocol Availability</a:t>
            </a:r>
            <a:endParaRPr lang="zh-CN" altLang="en-US" dirty="0"/>
          </a:p>
        </p:txBody>
      </p:sp>
      <p:graphicFrame>
        <p:nvGraphicFramePr>
          <p:cNvPr id="4" name="表格 4">
            <a:extLst>
              <a:ext uri="{FF2B5EF4-FFF2-40B4-BE49-F238E27FC236}">
                <a16:creationId xmlns:a16="http://schemas.microsoft.com/office/drawing/2014/main" id="{553FB69A-02F0-41E0-B389-542027554AC2}"/>
              </a:ext>
            </a:extLst>
          </p:cNvPr>
          <p:cNvGraphicFramePr>
            <a:graphicFrameLocks noGrp="1"/>
          </p:cNvGraphicFramePr>
          <p:nvPr>
            <p:ph idx="1"/>
            <p:extLst>
              <p:ext uri="{D42A27DB-BD31-4B8C-83A1-F6EECF244321}">
                <p14:modId xmlns:p14="http://schemas.microsoft.com/office/powerpoint/2010/main" val="229129374"/>
              </p:ext>
            </p:extLst>
          </p:nvPr>
        </p:nvGraphicFramePr>
        <p:xfrm>
          <a:off x="838200" y="1214436"/>
          <a:ext cx="10515600" cy="4788800"/>
        </p:xfrm>
        <a:graphic>
          <a:graphicData uri="http://schemas.openxmlformats.org/drawingml/2006/table">
            <a:tbl>
              <a:tblPr firstRow="1" bandRow="1">
                <a:tableStyleId>{5C22544A-7EE6-4342-B048-85BDC9FD1C3A}</a:tableStyleId>
              </a:tblPr>
              <a:tblGrid>
                <a:gridCol w="3495261">
                  <a:extLst>
                    <a:ext uri="{9D8B030D-6E8A-4147-A177-3AD203B41FA5}">
                      <a16:colId xmlns:a16="http://schemas.microsoft.com/office/drawing/2014/main" val="1937902856"/>
                    </a:ext>
                  </a:extLst>
                </a:gridCol>
                <a:gridCol w="7020339">
                  <a:extLst>
                    <a:ext uri="{9D8B030D-6E8A-4147-A177-3AD203B41FA5}">
                      <a16:colId xmlns:a16="http://schemas.microsoft.com/office/drawing/2014/main" val="276089610"/>
                    </a:ext>
                  </a:extLst>
                </a:gridCol>
              </a:tblGrid>
              <a:tr h="763622">
                <a:tc>
                  <a:txBody>
                    <a:bodyPr/>
                    <a:lstStyle/>
                    <a:p>
                      <a:pPr algn="ctr"/>
                      <a:r>
                        <a:rPr lang="en-US" altLang="zh-CN" sz="2400" b="1" dirty="0">
                          <a:solidFill>
                            <a:schemeClr val="tx1"/>
                          </a:solidFill>
                        </a:rPr>
                        <a:t>Protocols</a:t>
                      </a:r>
                      <a:endParaRPr lang="zh-CN" altLang="en-US" sz="2400" b="1" dirty="0">
                        <a:solidFill>
                          <a:schemeClr val="tx1"/>
                        </a:solidFill>
                      </a:endParaRPr>
                    </a:p>
                  </a:txBody>
                  <a:tcPr anchor="ctr"/>
                </a:tc>
                <a:tc>
                  <a:txBody>
                    <a:bodyPr/>
                    <a:lstStyle/>
                    <a:p>
                      <a:pPr algn="ctr"/>
                      <a:r>
                        <a:rPr lang="en-US" altLang="zh-CN" sz="2400" b="1" dirty="0">
                          <a:solidFill>
                            <a:schemeClr val="tx1"/>
                          </a:solidFill>
                        </a:rPr>
                        <a:t>Unavailability Condition</a:t>
                      </a:r>
                      <a:endParaRPr lang="zh-CN" altLang="en-US" sz="2400" b="1" dirty="0">
                        <a:solidFill>
                          <a:schemeClr val="tx1"/>
                        </a:solidFill>
                      </a:endParaRPr>
                    </a:p>
                  </a:txBody>
                  <a:tcPr anchor="ctr"/>
                </a:tc>
                <a:extLst>
                  <a:ext uri="{0D108BD9-81ED-4DB2-BD59-A6C34878D82A}">
                    <a16:rowId xmlns:a16="http://schemas.microsoft.com/office/drawing/2014/main" val="1661311726"/>
                  </a:ext>
                </a:extLst>
              </a:tr>
              <a:tr h="1128662">
                <a:tc>
                  <a:txBody>
                    <a:bodyPr/>
                    <a:lstStyle/>
                    <a:p>
                      <a:pPr algn="ctr"/>
                      <a:r>
                        <a:rPr lang="en-US" altLang="zh-CN" sz="2400" b="1" dirty="0">
                          <a:solidFill>
                            <a:schemeClr val="tx1"/>
                          </a:solidFill>
                        </a:rPr>
                        <a:t>CP, ABD, All-aboard</a:t>
                      </a:r>
                      <a:endParaRPr lang="zh-CN" altLang="en-US" sz="2400" b="1" dirty="0">
                        <a:solidFill>
                          <a:schemeClr val="tx1"/>
                        </a:solidFill>
                      </a:endParaRPr>
                    </a:p>
                  </a:txBody>
                  <a:tcPr anchor="ctr"/>
                </a:tc>
                <a:tc>
                  <a:txBody>
                    <a:bodyPr/>
                    <a:lstStyle/>
                    <a:p>
                      <a:pPr algn="ctr"/>
                      <a:r>
                        <a:rPr lang="en-US" altLang="zh-CN" sz="2400" b="1" dirty="0">
                          <a:solidFill>
                            <a:schemeClr val="tx1"/>
                          </a:solidFill>
                        </a:rPr>
                        <a:t>Live nodes&lt; N/2+1</a:t>
                      </a:r>
                      <a:endParaRPr lang="zh-CN" altLang="en-US" sz="2400" b="1" dirty="0">
                        <a:solidFill>
                          <a:schemeClr val="tx1"/>
                        </a:solidFill>
                      </a:endParaRPr>
                    </a:p>
                  </a:txBody>
                  <a:tcPr anchor="ctr"/>
                </a:tc>
                <a:extLst>
                  <a:ext uri="{0D108BD9-81ED-4DB2-BD59-A6C34878D82A}">
                    <a16:rowId xmlns:a16="http://schemas.microsoft.com/office/drawing/2014/main" val="845572170"/>
                  </a:ext>
                </a:extLst>
              </a:tr>
              <a:tr h="1448258">
                <a:tc>
                  <a:txBody>
                    <a:bodyPr/>
                    <a:lstStyle/>
                    <a:p>
                      <a:pPr algn="ctr"/>
                      <a:r>
                        <a:rPr lang="en-US" altLang="zh-CN" sz="2400" b="1" dirty="0">
                          <a:solidFill>
                            <a:schemeClr val="tx1"/>
                          </a:solidFill>
                        </a:rPr>
                        <a:t>ZAB, MP</a:t>
                      </a:r>
                      <a:endParaRPr lang="zh-CN" altLang="en-US" sz="2400" b="1" dirty="0">
                        <a:solidFill>
                          <a:schemeClr val="tx1"/>
                        </a:solidFill>
                      </a:endParaRPr>
                    </a:p>
                  </a:txBody>
                  <a:tcPr anchor="ctr"/>
                </a:tc>
                <a:tc>
                  <a:txBody>
                    <a:bodyPr/>
                    <a:lstStyle/>
                    <a:p>
                      <a:pPr algn="ctr"/>
                      <a:r>
                        <a:rPr lang="en-US" altLang="zh-CN" sz="2400" b="1" dirty="0">
                          <a:solidFill>
                            <a:schemeClr val="tx1"/>
                          </a:solidFill>
                        </a:rPr>
                        <a:t>During leader node fails</a:t>
                      </a:r>
                      <a:endParaRPr lang="zh-CN" altLang="en-US" sz="2400" b="1" dirty="0">
                        <a:solidFill>
                          <a:schemeClr val="tx1"/>
                        </a:solidFill>
                      </a:endParaRPr>
                    </a:p>
                  </a:txBody>
                  <a:tcPr anchor="ctr"/>
                </a:tc>
                <a:extLst>
                  <a:ext uri="{0D108BD9-81ED-4DB2-BD59-A6C34878D82A}">
                    <a16:rowId xmlns:a16="http://schemas.microsoft.com/office/drawing/2014/main" val="134387397"/>
                  </a:ext>
                </a:extLst>
              </a:tr>
              <a:tr h="1448258">
                <a:tc>
                  <a:txBody>
                    <a:bodyPr/>
                    <a:lstStyle/>
                    <a:p>
                      <a:pPr algn="ctr"/>
                      <a:r>
                        <a:rPr lang="en-US" altLang="zh-CN" sz="2400" b="1" dirty="0">
                          <a:solidFill>
                            <a:schemeClr val="tx1"/>
                          </a:solidFill>
                        </a:rPr>
                        <a:t>Hermes, CRAQ, CHT, CHT-multi-</a:t>
                      </a:r>
                      <a:r>
                        <a:rPr lang="en-US" altLang="zh-CN" sz="2400" b="1" dirty="0" err="1">
                          <a:solidFill>
                            <a:schemeClr val="tx1"/>
                          </a:solidFill>
                        </a:rPr>
                        <a:t>ldr</a:t>
                      </a:r>
                      <a:r>
                        <a:rPr lang="en-US" altLang="zh-CN" sz="2400" b="1" dirty="0">
                          <a:solidFill>
                            <a:schemeClr val="tx1"/>
                          </a:solidFill>
                        </a:rPr>
                        <a:t>, Derecho</a:t>
                      </a:r>
                      <a:endParaRPr lang="zh-CN" altLang="en-US" sz="2400" b="1" dirty="0">
                        <a:solidFill>
                          <a:schemeClr val="tx1"/>
                        </a:solidFill>
                      </a:endParaRPr>
                    </a:p>
                  </a:txBody>
                  <a:tcPr anchor="ctr"/>
                </a:tc>
                <a:tc>
                  <a:txBody>
                    <a:bodyPr/>
                    <a:lstStyle/>
                    <a:p>
                      <a:pPr algn="ctr"/>
                      <a:r>
                        <a:rPr lang="en-US" altLang="zh-CN" sz="2400" b="1" dirty="0">
                          <a:solidFill>
                            <a:schemeClr val="tx1"/>
                          </a:solidFill>
                        </a:rPr>
                        <a:t>During any node fails</a:t>
                      </a:r>
                      <a:endParaRPr lang="zh-CN" altLang="en-US" sz="2400" b="1" dirty="0">
                        <a:solidFill>
                          <a:schemeClr val="tx1"/>
                        </a:solidFill>
                      </a:endParaRPr>
                    </a:p>
                  </a:txBody>
                  <a:tcPr anchor="ctr"/>
                </a:tc>
                <a:extLst>
                  <a:ext uri="{0D108BD9-81ED-4DB2-BD59-A6C34878D82A}">
                    <a16:rowId xmlns:a16="http://schemas.microsoft.com/office/drawing/2014/main" val="1874224649"/>
                  </a:ext>
                </a:extLst>
              </a:tr>
            </a:tbl>
          </a:graphicData>
        </a:graphic>
      </p:graphicFrame>
      <p:sp>
        <p:nvSpPr>
          <p:cNvPr id="3" name="日期占位符 2">
            <a:extLst>
              <a:ext uri="{FF2B5EF4-FFF2-40B4-BE49-F238E27FC236}">
                <a16:creationId xmlns:a16="http://schemas.microsoft.com/office/drawing/2014/main" id="{E4A01FBF-7C66-4A1F-AC26-EDEB058704D5}"/>
              </a:ext>
            </a:extLst>
          </p:cNvPr>
          <p:cNvSpPr>
            <a:spLocks noGrp="1"/>
          </p:cNvSpPr>
          <p:nvPr>
            <p:ph type="dt" sz="half" idx="10"/>
          </p:nvPr>
        </p:nvSpPr>
        <p:spPr/>
        <p:txBody>
          <a:bodyPr/>
          <a:lstStyle/>
          <a:p>
            <a:fld id="{927468EC-CDBE-4081-AC14-71441F9C482D}" type="datetime1">
              <a:rPr lang="zh-CN" altLang="en-US" smtClean="0"/>
              <a:t>2021/5/19</a:t>
            </a:fld>
            <a:endParaRPr lang="zh-CN" altLang="en-US"/>
          </a:p>
        </p:txBody>
      </p:sp>
      <p:sp>
        <p:nvSpPr>
          <p:cNvPr id="5" name="页脚占位符 4">
            <a:extLst>
              <a:ext uri="{FF2B5EF4-FFF2-40B4-BE49-F238E27FC236}">
                <a16:creationId xmlns:a16="http://schemas.microsoft.com/office/drawing/2014/main" id="{4B726F51-53E9-4970-8F91-A97639C2BF2D}"/>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8403CBEC-9F95-4777-91A1-9842A482F693}"/>
              </a:ext>
            </a:extLst>
          </p:cNvPr>
          <p:cNvSpPr>
            <a:spLocks noGrp="1"/>
          </p:cNvSpPr>
          <p:nvPr>
            <p:ph type="sldNum" sz="quarter" idx="12"/>
          </p:nvPr>
        </p:nvSpPr>
        <p:spPr/>
        <p:txBody>
          <a:bodyPr/>
          <a:lstStyle/>
          <a:p>
            <a:fld id="{9121FD29-422F-4C06-A400-AB8263BE8C66}" type="slidenum">
              <a:rPr lang="zh-CN" altLang="en-US" smtClean="0"/>
              <a:t>30</a:t>
            </a:fld>
            <a:endParaRPr lang="zh-CN" altLang="en-US"/>
          </a:p>
        </p:txBody>
      </p:sp>
    </p:spTree>
    <p:extLst>
      <p:ext uri="{BB962C8B-B14F-4D97-AF65-F5344CB8AC3E}">
        <p14:creationId xmlns:p14="http://schemas.microsoft.com/office/powerpoint/2010/main" val="411712812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6085B-82F5-DA48-9B5B-9AEB50D7EDFF}"/>
              </a:ext>
            </a:extLst>
          </p:cNvPr>
          <p:cNvSpPr>
            <a:spLocks noGrp="1"/>
          </p:cNvSpPr>
          <p:nvPr>
            <p:ph type="title"/>
          </p:nvPr>
        </p:nvSpPr>
        <p:spPr/>
        <p:txBody>
          <a:bodyPr>
            <a:normAutofit/>
          </a:bodyPr>
          <a:lstStyle/>
          <a:p>
            <a:r>
              <a:rPr lang="en-US" altLang="zh-CN"/>
              <a:t>Outline</a:t>
            </a:r>
            <a:endParaRPr lang="en-CN"/>
          </a:p>
        </p:txBody>
      </p:sp>
      <p:sp>
        <p:nvSpPr>
          <p:cNvPr id="4" name="Footer Placeholder 3">
            <a:extLst>
              <a:ext uri="{FF2B5EF4-FFF2-40B4-BE49-F238E27FC236}">
                <a16:creationId xmlns:a16="http://schemas.microsoft.com/office/drawing/2014/main" id="{21753D09-97E5-224E-8F5E-540C9730BB5A}"/>
              </a:ext>
            </a:extLst>
          </p:cNvPr>
          <p:cNvSpPr>
            <a:spLocks noGrp="1"/>
          </p:cNvSpPr>
          <p:nvPr>
            <p:ph type="ftr" sz="quarter" idx="11"/>
          </p:nvPr>
        </p:nvSpPr>
        <p:spPr/>
        <p:txBody>
          <a:bodyPr/>
          <a:lstStyle/>
          <a:p>
            <a:r>
              <a:rPr lang="en-US" altLang="zh-CN"/>
              <a:t>USTC-Reading-Group</a:t>
            </a:r>
            <a:endParaRPr lang="zh-CN" altLang="en-US"/>
          </a:p>
        </p:txBody>
      </p:sp>
      <p:sp>
        <p:nvSpPr>
          <p:cNvPr id="5" name="Date Placeholder 4">
            <a:extLst>
              <a:ext uri="{FF2B5EF4-FFF2-40B4-BE49-F238E27FC236}">
                <a16:creationId xmlns:a16="http://schemas.microsoft.com/office/drawing/2014/main" id="{1317190D-DD1D-964C-8F16-F70A14D89F02}"/>
              </a:ext>
            </a:extLst>
          </p:cNvPr>
          <p:cNvSpPr>
            <a:spLocks noGrp="1"/>
          </p:cNvSpPr>
          <p:nvPr>
            <p:ph type="dt" sz="half" idx="10"/>
          </p:nvPr>
        </p:nvSpPr>
        <p:spPr/>
        <p:txBody>
          <a:bodyPr/>
          <a:lstStyle/>
          <a:p>
            <a:fld id="{60F4E55B-1F0F-4F4C-8CA9-C010A8912E76}" type="datetime1">
              <a:rPr lang="zh-CN" altLang="en-US" smtClean="0"/>
              <a:t>2021/5/19</a:t>
            </a:fld>
            <a:endParaRPr lang="zh-CN" altLang="en-US" dirty="0"/>
          </a:p>
        </p:txBody>
      </p:sp>
      <p:grpSp>
        <p:nvGrpSpPr>
          <p:cNvPr id="6" name="Group 3">
            <a:extLst>
              <a:ext uri="{FF2B5EF4-FFF2-40B4-BE49-F238E27FC236}">
                <a16:creationId xmlns:a16="http://schemas.microsoft.com/office/drawing/2014/main" id="{DE1CB258-D57F-094F-AC17-FF41E3B22ED3}"/>
              </a:ext>
            </a:extLst>
          </p:cNvPr>
          <p:cNvGrpSpPr>
            <a:grpSpLocks/>
          </p:cNvGrpSpPr>
          <p:nvPr/>
        </p:nvGrpSpPr>
        <p:grpSpPr bwMode="auto">
          <a:xfrm>
            <a:off x="1152931" y="1808290"/>
            <a:ext cx="762000" cy="665162"/>
            <a:chOff x="1110" y="2656"/>
            <a:chExt cx="1549" cy="1351"/>
          </a:xfrm>
        </p:grpSpPr>
        <p:sp>
          <p:nvSpPr>
            <p:cNvPr id="7" name="AutoShape 4">
              <a:extLst>
                <a:ext uri="{FF2B5EF4-FFF2-40B4-BE49-F238E27FC236}">
                  <a16:creationId xmlns:a16="http://schemas.microsoft.com/office/drawing/2014/main" id="{22453FB6-685E-F344-B333-E6B3BF3C2335}"/>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8" name="AutoShape 5">
              <a:extLst>
                <a:ext uri="{FF2B5EF4-FFF2-40B4-BE49-F238E27FC236}">
                  <a16:creationId xmlns:a16="http://schemas.microsoft.com/office/drawing/2014/main" id="{6ADA8423-2378-A646-8E4C-1BDF33C6CB1B}"/>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9" name="AutoShape 6">
              <a:extLst>
                <a:ext uri="{FF2B5EF4-FFF2-40B4-BE49-F238E27FC236}">
                  <a16:creationId xmlns:a16="http://schemas.microsoft.com/office/drawing/2014/main" id="{8064B3AA-949F-6241-B235-43E6282908C8}"/>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grpSp>
      <p:sp>
        <p:nvSpPr>
          <p:cNvPr id="10" name="Line 11">
            <a:extLst>
              <a:ext uri="{FF2B5EF4-FFF2-40B4-BE49-F238E27FC236}">
                <a16:creationId xmlns:a16="http://schemas.microsoft.com/office/drawing/2014/main" id="{AA57EFEA-C4D4-4047-96E8-C82BC5DD2041}"/>
              </a:ext>
            </a:extLst>
          </p:cNvPr>
          <p:cNvSpPr>
            <a:spLocks noChangeShapeType="1"/>
          </p:cNvSpPr>
          <p:nvPr/>
        </p:nvSpPr>
        <p:spPr bwMode="auto">
          <a:xfrm>
            <a:off x="1762531" y="2417890"/>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11" name="Text Box 12">
            <a:extLst>
              <a:ext uri="{FF2B5EF4-FFF2-40B4-BE49-F238E27FC236}">
                <a16:creationId xmlns:a16="http://schemas.microsoft.com/office/drawing/2014/main" id="{ED78A1E2-071B-EE46-8A16-8F4B411CC13A}"/>
              </a:ext>
            </a:extLst>
          </p:cNvPr>
          <p:cNvSpPr txBox="1">
            <a:spLocks noChangeArrowheads="1"/>
          </p:cNvSpPr>
          <p:nvPr/>
        </p:nvSpPr>
        <p:spPr bwMode="auto">
          <a:xfrm>
            <a:off x="2174011" y="1884490"/>
            <a:ext cx="19050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lumMod val="90000"/>
                  </a:schemeClr>
                </a:solidFill>
                <a:latin typeface="Gill Sans MT" panose="020B0502020104020203" pitchFamily="34" charset="0"/>
                <a:ea typeface="宋体" panose="02010600030101010101" pitchFamily="2" charset="-122"/>
                <a:cs typeface="Calibri" panose="020F0502020204030204" pitchFamily="34" charset="0"/>
              </a:rPr>
              <a:t>Background</a:t>
            </a:r>
          </a:p>
        </p:txBody>
      </p:sp>
      <p:sp>
        <p:nvSpPr>
          <p:cNvPr id="12" name="Text Box 13">
            <a:extLst>
              <a:ext uri="{FF2B5EF4-FFF2-40B4-BE49-F238E27FC236}">
                <a16:creationId xmlns:a16="http://schemas.microsoft.com/office/drawing/2014/main" id="{1041842B-EACB-FB4C-BBE8-9AEF2239DBBA}"/>
              </a:ext>
            </a:extLst>
          </p:cNvPr>
          <p:cNvSpPr txBox="1">
            <a:spLocks noChangeArrowheads="1"/>
          </p:cNvSpPr>
          <p:nvPr/>
        </p:nvSpPr>
        <p:spPr bwMode="gray">
          <a:xfrm>
            <a:off x="1348194" y="1906715"/>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1</a:t>
            </a:r>
          </a:p>
        </p:txBody>
      </p:sp>
      <p:grpSp>
        <p:nvGrpSpPr>
          <p:cNvPr id="13" name="Group 7">
            <a:extLst>
              <a:ext uri="{FF2B5EF4-FFF2-40B4-BE49-F238E27FC236}">
                <a16:creationId xmlns:a16="http://schemas.microsoft.com/office/drawing/2014/main" id="{6FE4313A-ADBF-354C-B8E1-499B9FA3A349}"/>
              </a:ext>
            </a:extLst>
          </p:cNvPr>
          <p:cNvGrpSpPr>
            <a:grpSpLocks/>
          </p:cNvGrpSpPr>
          <p:nvPr/>
        </p:nvGrpSpPr>
        <p:grpSpPr bwMode="auto">
          <a:xfrm>
            <a:off x="1152931" y="2722690"/>
            <a:ext cx="762000" cy="665162"/>
            <a:chOff x="3174" y="2656"/>
            <a:chExt cx="1549" cy="1351"/>
          </a:xfrm>
        </p:grpSpPr>
        <p:sp>
          <p:nvSpPr>
            <p:cNvPr id="14" name="AutoShape 8">
              <a:extLst>
                <a:ext uri="{FF2B5EF4-FFF2-40B4-BE49-F238E27FC236}">
                  <a16:creationId xmlns:a16="http://schemas.microsoft.com/office/drawing/2014/main" id="{9448FA97-6768-AC48-9E4B-74F21B47025B}"/>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5" name="AutoShape 9">
              <a:extLst>
                <a:ext uri="{FF2B5EF4-FFF2-40B4-BE49-F238E27FC236}">
                  <a16:creationId xmlns:a16="http://schemas.microsoft.com/office/drawing/2014/main" id="{0C2AB8FB-ABE8-3646-9D0E-12B966FE1BC6}"/>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6" name="AutoShape 10">
              <a:extLst>
                <a:ext uri="{FF2B5EF4-FFF2-40B4-BE49-F238E27FC236}">
                  <a16:creationId xmlns:a16="http://schemas.microsoft.com/office/drawing/2014/main" id="{A11CEA87-C5F3-2C46-A7CB-48481D49609D}"/>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17" name="Line 14">
            <a:extLst>
              <a:ext uri="{FF2B5EF4-FFF2-40B4-BE49-F238E27FC236}">
                <a16:creationId xmlns:a16="http://schemas.microsoft.com/office/drawing/2014/main" id="{D17DA239-B395-604A-B674-84CE1E41722B}"/>
              </a:ext>
            </a:extLst>
          </p:cNvPr>
          <p:cNvSpPr>
            <a:spLocks noChangeShapeType="1"/>
          </p:cNvSpPr>
          <p:nvPr/>
        </p:nvSpPr>
        <p:spPr bwMode="auto">
          <a:xfrm>
            <a:off x="1762531" y="3332290"/>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8" name="Text Box 15">
            <a:extLst>
              <a:ext uri="{FF2B5EF4-FFF2-40B4-BE49-F238E27FC236}">
                <a16:creationId xmlns:a16="http://schemas.microsoft.com/office/drawing/2014/main" id="{0B1E965C-9203-614E-B230-3AB1C9B4EC77}"/>
              </a:ext>
            </a:extLst>
          </p:cNvPr>
          <p:cNvSpPr txBox="1">
            <a:spLocks noChangeArrowheads="1"/>
          </p:cNvSpPr>
          <p:nvPr/>
        </p:nvSpPr>
        <p:spPr bwMode="auto">
          <a:xfrm>
            <a:off x="2174011" y="2798890"/>
            <a:ext cx="16823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Taxonomy</a:t>
            </a:r>
          </a:p>
        </p:txBody>
      </p:sp>
      <p:sp>
        <p:nvSpPr>
          <p:cNvPr id="19" name="Text Box 16">
            <a:extLst>
              <a:ext uri="{FF2B5EF4-FFF2-40B4-BE49-F238E27FC236}">
                <a16:creationId xmlns:a16="http://schemas.microsoft.com/office/drawing/2014/main" id="{5AECE352-4AEE-AE40-8030-C0261E400C6D}"/>
              </a:ext>
            </a:extLst>
          </p:cNvPr>
          <p:cNvSpPr txBox="1">
            <a:spLocks noChangeArrowheads="1"/>
          </p:cNvSpPr>
          <p:nvPr/>
        </p:nvSpPr>
        <p:spPr bwMode="gray">
          <a:xfrm>
            <a:off x="1348194" y="2821115"/>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2</a:t>
            </a:r>
          </a:p>
        </p:txBody>
      </p:sp>
      <p:grpSp>
        <p:nvGrpSpPr>
          <p:cNvPr id="20" name="Group 17">
            <a:extLst>
              <a:ext uri="{FF2B5EF4-FFF2-40B4-BE49-F238E27FC236}">
                <a16:creationId xmlns:a16="http://schemas.microsoft.com/office/drawing/2014/main" id="{31CE9C3D-7397-E847-B3AA-62DA5D925F14}"/>
              </a:ext>
            </a:extLst>
          </p:cNvPr>
          <p:cNvGrpSpPr>
            <a:grpSpLocks/>
          </p:cNvGrpSpPr>
          <p:nvPr/>
        </p:nvGrpSpPr>
        <p:grpSpPr bwMode="auto">
          <a:xfrm>
            <a:off x="1152931" y="3614865"/>
            <a:ext cx="762001" cy="665162"/>
            <a:chOff x="1110" y="2656"/>
            <a:chExt cx="1549" cy="1351"/>
          </a:xfrm>
        </p:grpSpPr>
        <p:sp>
          <p:nvSpPr>
            <p:cNvPr id="21" name="AutoShape 18">
              <a:extLst>
                <a:ext uri="{FF2B5EF4-FFF2-40B4-BE49-F238E27FC236}">
                  <a16:creationId xmlns:a16="http://schemas.microsoft.com/office/drawing/2014/main" id="{04EF499B-5311-904B-A25E-44BEEEA7EE9E}"/>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2" name="AutoShape 19">
              <a:extLst>
                <a:ext uri="{FF2B5EF4-FFF2-40B4-BE49-F238E27FC236}">
                  <a16:creationId xmlns:a16="http://schemas.microsoft.com/office/drawing/2014/main" id="{F427C7A2-1B48-7847-9163-3717F0F24B47}"/>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3" name="AutoShape 20">
              <a:extLst>
                <a:ext uri="{FF2B5EF4-FFF2-40B4-BE49-F238E27FC236}">
                  <a16:creationId xmlns:a16="http://schemas.microsoft.com/office/drawing/2014/main" id="{8FD76F14-1F64-0042-9B85-608BCD32C180}"/>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24" name="Line 25">
            <a:extLst>
              <a:ext uri="{FF2B5EF4-FFF2-40B4-BE49-F238E27FC236}">
                <a16:creationId xmlns:a16="http://schemas.microsoft.com/office/drawing/2014/main" id="{22D2A4A0-4FF7-134D-8959-53175B16D110}"/>
              </a:ext>
            </a:extLst>
          </p:cNvPr>
          <p:cNvSpPr>
            <a:spLocks noChangeShapeType="1"/>
          </p:cNvSpPr>
          <p:nvPr/>
        </p:nvSpPr>
        <p:spPr bwMode="auto">
          <a:xfrm>
            <a:off x="1762531" y="4224465"/>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5" name="Text Box 26">
            <a:extLst>
              <a:ext uri="{FF2B5EF4-FFF2-40B4-BE49-F238E27FC236}">
                <a16:creationId xmlns:a16="http://schemas.microsoft.com/office/drawing/2014/main" id="{74626734-4459-D84A-A704-3DE5903D93C8}"/>
              </a:ext>
            </a:extLst>
          </p:cNvPr>
          <p:cNvSpPr txBox="1">
            <a:spLocks noChangeArrowheads="1"/>
          </p:cNvSpPr>
          <p:nvPr/>
        </p:nvSpPr>
        <p:spPr bwMode="auto">
          <a:xfrm>
            <a:off x="2174011" y="3691065"/>
            <a:ext cx="1375826"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latin typeface="Gill Sans MT" panose="020B0502020104020203" pitchFamily="34" charset="0"/>
                <a:ea typeface="宋体" panose="02010600030101010101" pitchFamily="2" charset="-122"/>
                <a:cs typeface="Calibri" panose="020F0502020204030204" pitchFamily="34" charset="0"/>
              </a:rPr>
              <a:t>Odyssey</a:t>
            </a:r>
          </a:p>
        </p:txBody>
      </p:sp>
      <p:sp>
        <p:nvSpPr>
          <p:cNvPr id="26" name="Text Box 27">
            <a:extLst>
              <a:ext uri="{FF2B5EF4-FFF2-40B4-BE49-F238E27FC236}">
                <a16:creationId xmlns:a16="http://schemas.microsoft.com/office/drawing/2014/main" id="{32A00673-759D-B144-AB26-5E487FBD2363}"/>
              </a:ext>
            </a:extLst>
          </p:cNvPr>
          <p:cNvSpPr txBox="1">
            <a:spLocks noChangeArrowheads="1"/>
          </p:cNvSpPr>
          <p:nvPr/>
        </p:nvSpPr>
        <p:spPr bwMode="gray">
          <a:xfrm>
            <a:off x="1348194" y="3713290"/>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dirty="0">
                <a:solidFill>
                  <a:schemeClr val="bg1"/>
                </a:solidFill>
                <a:latin typeface="Gill Sans MT" panose="020B0502020104020203" pitchFamily="34" charset="0"/>
                <a:ea typeface="宋体" panose="02010600030101010101" pitchFamily="2" charset="-122"/>
                <a:cs typeface="Calibri" panose="020F0502020204030204" pitchFamily="34" charset="0"/>
              </a:rPr>
              <a:t>3</a:t>
            </a:r>
          </a:p>
        </p:txBody>
      </p:sp>
      <p:grpSp>
        <p:nvGrpSpPr>
          <p:cNvPr id="27" name="Group 21">
            <a:extLst>
              <a:ext uri="{FF2B5EF4-FFF2-40B4-BE49-F238E27FC236}">
                <a16:creationId xmlns:a16="http://schemas.microsoft.com/office/drawing/2014/main" id="{AC12AB32-0D0B-D345-90B5-F5B21332CBA3}"/>
              </a:ext>
            </a:extLst>
          </p:cNvPr>
          <p:cNvGrpSpPr>
            <a:grpSpLocks/>
          </p:cNvGrpSpPr>
          <p:nvPr/>
        </p:nvGrpSpPr>
        <p:grpSpPr bwMode="auto">
          <a:xfrm>
            <a:off x="1152931" y="4529265"/>
            <a:ext cx="762000" cy="665162"/>
            <a:chOff x="3174" y="2656"/>
            <a:chExt cx="1549" cy="1351"/>
          </a:xfrm>
        </p:grpSpPr>
        <p:sp>
          <p:nvSpPr>
            <p:cNvPr id="28" name="AutoShape 22">
              <a:extLst>
                <a:ext uri="{FF2B5EF4-FFF2-40B4-BE49-F238E27FC236}">
                  <a16:creationId xmlns:a16="http://schemas.microsoft.com/office/drawing/2014/main" id="{457B5392-3ED2-2B4C-B162-454614A9A62D}"/>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29" name="AutoShape 23">
              <a:extLst>
                <a:ext uri="{FF2B5EF4-FFF2-40B4-BE49-F238E27FC236}">
                  <a16:creationId xmlns:a16="http://schemas.microsoft.com/office/drawing/2014/main" id="{3B340ABD-3DAB-BF49-AEB0-17A9A4EDB6F3}"/>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30" name="AutoShape 24">
              <a:extLst>
                <a:ext uri="{FF2B5EF4-FFF2-40B4-BE49-F238E27FC236}">
                  <a16:creationId xmlns:a16="http://schemas.microsoft.com/office/drawing/2014/main" id="{C794E69F-D5DC-F446-86D0-86A31B26DDF8}"/>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grpSp>
      <p:sp>
        <p:nvSpPr>
          <p:cNvPr id="31" name="Line 28">
            <a:extLst>
              <a:ext uri="{FF2B5EF4-FFF2-40B4-BE49-F238E27FC236}">
                <a16:creationId xmlns:a16="http://schemas.microsoft.com/office/drawing/2014/main" id="{8344E2C2-B780-C246-AC8A-362BE71E9976}"/>
              </a:ext>
            </a:extLst>
          </p:cNvPr>
          <p:cNvSpPr>
            <a:spLocks noChangeShapeType="1"/>
          </p:cNvSpPr>
          <p:nvPr/>
        </p:nvSpPr>
        <p:spPr bwMode="auto">
          <a:xfrm>
            <a:off x="1762531" y="5138865"/>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32" name="Text Box 29">
            <a:extLst>
              <a:ext uri="{FF2B5EF4-FFF2-40B4-BE49-F238E27FC236}">
                <a16:creationId xmlns:a16="http://schemas.microsoft.com/office/drawing/2014/main" id="{D19C3F29-CFEF-8142-882A-A33C4A7DD248}"/>
              </a:ext>
            </a:extLst>
          </p:cNvPr>
          <p:cNvSpPr txBox="1">
            <a:spLocks noChangeArrowheads="1"/>
          </p:cNvSpPr>
          <p:nvPr/>
        </p:nvSpPr>
        <p:spPr bwMode="auto">
          <a:xfrm>
            <a:off x="2174011" y="4605465"/>
            <a:ext cx="16979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Evaluation</a:t>
            </a:r>
          </a:p>
        </p:txBody>
      </p:sp>
      <p:sp>
        <p:nvSpPr>
          <p:cNvPr id="33" name="Text Box 30">
            <a:extLst>
              <a:ext uri="{FF2B5EF4-FFF2-40B4-BE49-F238E27FC236}">
                <a16:creationId xmlns:a16="http://schemas.microsoft.com/office/drawing/2014/main" id="{D93FB346-69DB-D249-B202-DCB3FEF0B6FF}"/>
              </a:ext>
            </a:extLst>
          </p:cNvPr>
          <p:cNvSpPr txBox="1">
            <a:spLocks noChangeArrowheads="1"/>
          </p:cNvSpPr>
          <p:nvPr/>
        </p:nvSpPr>
        <p:spPr bwMode="gray">
          <a:xfrm>
            <a:off x="1348194" y="4627690"/>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4</a:t>
            </a:r>
          </a:p>
        </p:txBody>
      </p:sp>
      <p:sp>
        <p:nvSpPr>
          <p:cNvPr id="34" name="Line 25">
            <a:extLst>
              <a:ext uri="{FF2B5EF4-FFF2-40B4-BE49-F238E27FC236}">
                <a16:creationId xmlns:a16="http://schemas.microsoft.com/office/drawing/2014/main" id="{340476F6-0B33-4C79-8FAB-5BF0380DDCD0}"/>
              </a:ext>
            </a:extLst>
          </p:cNvPr>
          <p:cNvSpPr>
            <a:spLocks noChangeShapeType="1"/>
          </p:cNvSpPr>
          <p:nvPr/>
        </p:nvSpPr>
        <p:spPr bwMode="auto">
          <a:xfrm>
            <a:off x="1762531" y="6054699"/>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35" name="Text Box 26">
            <a:extLst>
              <a:ext uri="{FF2B5EF4-FFF2-40B4-BE49-F238E27FC236}">
                <a16:creationId xmlns:a16="http://schemas.microsoft.com/office/drawing/2014/main" id="{547B801A-F29B-4199-9576-79A32C0F1295}"/>
              </a:ext>
            </a:extLst>
          </p:cNvPr>
          <p:cNvSpPr txBox="1">
            <a:spLocks noChangeArrowheads="1"/>
          </p:cNvSpPr>
          <p:nvPr/>
        </p:nvSpPr>
        <p:spPr bwMode="auto">
          <a:xfrm>
            <a:off x="2174011" y="5521299"/>
            <a:ext cx="17780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Conclusion</a:t>
            </a:r>
          </a:p>
        </p:txBody>
      </p:sp>
      <p:sp>
        <p:nvSpPr>
          <p:cNvPr id="36" name="Text Box 27">
            <a:extLst>
              <a:ext uri="{FF2B5EF4-FFF2-40B4-BE49-F238E27FC236}">
                <a16:creationId xmlns:a16="http://schemas.microsoft.com/office/drawing/2014/main" id="{0C3910D7-5E30-49AC-9B20-8A2AA19FAA2E}"/>
              </a:ext>
            </a:extLst>
          </p:cNvPr>
          <p:cNvSpPr txBox="1">
            <a:spLocks noChangeArrowheads="1"/>
          </p:cNvSpPr>
          <p:nvPr/>
        </p:nvSpPr>
        <p:spPr bwMode="gray">
          <a:xfrm>
            <a:off x="1348194" y="5408614"/>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3</a:t>
            </a:r>
          </a:p>
        </p:txBody>
      </p:sp>
      <p:grpSp>
        <p:nvGrpSpPr>
          <p:cNvPr id="37" name="Group 17">
            <a:extLst>
              <a:ext uri="{FF2B5EF4-FFF2-40B4-BE49-F238E27FC236}">
                <a16:creationId xmlns:a16="http://schemas.microsoft.com/office/drawing/2014/main" id="{2BD901C1-565F-4A32-AE0A-2AE5324DAB48}"/>
              </a:ext>
            </a:extLst>
          </p:cNvPr>
          <p:cNvGrpSpPr>
            <a:grpSpLocks/>
          </p:cNvGrpSpPr>
          <p:nvPr/>
        </p:nvGrpSpPr>
        <p:grpSpPr bwMode="auto">
          <a:xfrm>
            <a:off x="1152931" y="5418238"/>
            <a:ext cx="762001" cy="665162"/>
            <a:chOff x="1110" y="2656"/>
            <a:chExt cx="1549" cy="1351"/>
          </a:xfrm>
        </p:grpSpPr>
        <p:sp>
          <p:nvSpPr>
            <p:cNvPr id="38" name="AutoShape 18">
              <a:extLst>
                <a:ext uri="{FF2B5EF4-FFF2-40B4-BE49-F238E27FC236}">
                  <a16:creationId xmlns:a16="http://schemas.microsoft.com/office/drawing/2014/main" id="{B8D17286-1096-44D4-9CCB-1AC43E3DFD04}"/>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39" name="AutoShape 19">
              <a:extLst>
                <a:ext uri="{FF2B5EF4-FFF2-40B4-BE49-F238E27FC236}">
                  <a16:creationId xmlns:a16="http://schemas.microsoft.com/office/drawing/2014/main" id="{A14DBBBD-44A3-43B2-BCD1-C8CB1A8ECADB}"/>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40" name="AutoShape 20">
              <a:extLst>
                <a:ext uri="{FF2B5EF4-FFF2-40B4-BE49-F238E27FC236}">
                  <a16:creationId xmlns:a16="http://schemas.microsoft.com/office/drawing/2014/main" id="{33896D3A-AD0D-44FE-B194-433DE47C347E}"/>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41" name="Text Box 27">
            <a:extLst>
              <a:ext uri="{FF2B5EF4-FFF2-40B4-BE49-F238E27FC236}">
                <a16:creationId xmlns:a16="http://schemas.microsoft.com/office/drawing/2014/main" id="{D32FB4ED-6443-4725-A166-3577859F3235}"/>
              </a:ext>
            </a:extLst>
          </p:cNvPr>
          <p:cNvSpPr txBox="1">
            <a:spLocks noChangeArrowheads="1"/>
          </p:cNvSpPr>
          <p:nvPr/>
        </p:nvSpPr>
        <p:spPr bwMode="gray">
          <a:xfrm>
            <a:off x="1347908" y="5516663"/>
            <a:ext cx="3545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dirty="0">
                <a:solidFill>
                  <a:schemeClr val="bg1"/>
                </a:solidFill>
                <a:latin typeface="Gill Sans MT" panose="020B0502020104020203" pitchFamily="34" charset="0"/>
                <a:ea typeface="宋体" panose="02010600030101010101" pitchFamily="2" charset="-122"/>
                <a:cs typeface="Calibri" panose="020F0502020204030204" pitchFamily="34" charset="0"/>
              </a:rPr>
              <a:t>5</a:t>
            </a:r>
          </a:p>
        </p:txBody>
      </p:sp>
      <p:sp>
        <p:nvSpPr>
          <p:cNvPr id="3" name="灯片编号占位符 2">
            <a:extLst>
              <a:ext uri="{FF2B5EF4-FFF2-40B4-BE49-F238E27FC236}">
                <a16:creationId xmlns:a16="http://schemas.microsoft.com/office/drawing/2014/main" id="{2B89431E-C383-4566-9164-17EE4DB4478B}"/>
              </a:ext>
            </a:extLst>
          </p:cNvPr>
          <p:cNvSpPr>
            <a:spLocks noGrp="1"/>
          </p:cNvSpPr>
          <p:nvPr>
            <p:ph type="sldNum" sz="quarter" idx="12"/>
          </p:nvPr>
        </p:nvSpPr>
        <p:spPr/>
        <p:txBody>
          <a:bodyPr/>
          <a:lstStyle/>
          <a:p>
            <a:fld id="{9121FD29-422F-4C06-A400-AB8263BE8C66}" type="slidenum">
              <a:rPr lang="zh-CN" altLang="en-US" smtClean="0"/>
              <a:t>31</a:t>
            </a:fld>
            <a:endParaRPr lang="zh-CN" altLang="en-US"/>
          </a:p>
        </p:txBody>
      </p:sp>
    </p:spTree>
    <p:extLst>
      <p:ext uri="{BB962C8B-B14F-4D97-AF65-F5344CB8AC3E}">
        <p14:creationId xmlns:p14="http://schemas.microsoft.com/office/powerpoint/2010/main" val="199843004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337A698-DB66-40BB-AAAC-BB08CAE1B98B}"/>
              </a:ext>
            </a:extLst>
          </p:cNvPr>
          <p:cNvSpPr>
            <a:spLocks noGrp="1"/>
          </p:cNvSpPr>
          <p:nvPr>
            <p:ph type="title"/>
          </p:nvPr>
        </p:nvSpPr>
        <p:spPr/>
        <p:txBody>
          <a:bodyPr/>
          <a:lstStyle/>
          <a:p>
            <a:r>
              <a:rPr lang="en-US" altLang="zh-CN"/>
              <a:t>Odyssey</a:t>
            </a:r>
            <a:endParaRPr lang="zh-CN" altLang="en-US"/>
          </a:p>
        </p:txBody>
      </p:sp>
      <p:sp>
        <p:nvSpPr>
          <p:cNvPr id="3" name="内容占位符 2">
            <a:extLst>
              <a:ext uri="{FF2B5EF4-FFF2-40B4-BE49-F238E27FC236}">
                <a16:creationId xmlns:a16="http://schemas.microsoft.com/office/drawing/2014/main" id="{58325952-EF95-4156-9427-1A5DB5C81569}"/>
              </a:ext>
            </a:extLst>
          </p:cNvPr>
          <p:cNvSpPr>
            <a:spLocks noGrp="1"/>
          </p:cNvSpPr>
          <p:nvPr>
            <p:ph idx="1"/>
          </p:nvPr>
        </p:nvSpPr>
        <p:spPr/>
        <p:txBody>
          <a:bodyPr/>
          <a:lstStyle/>
          <a:p>
            <a:r>
              <a:rPr lang="en-US" altLang="zh-CN"/>
              <a:t>Framework</a:t>
            </a:r>
          </a:p>
          <a:p>
            <a:pPr lvl="1"/>
            <a:r>
              <a:rPr lang="en-US" altLang="zh-CN"/>
              <a:t>Threading model</a:t>
            </a:r>
          </a:p>
          <a:p>
            <a:pPr lvl="1"/>
            <a:r>
              <a:rPr lang="en-US" altLang="zh-CN"/>
              <a:t>Key-Value Store</a:t>
            </a:r>
          </a:p>
          <a:p>
            <a:pPr lvl="1"/>
            <a:r>
              <a:rPr lang="en-US" altLang="zh-CN"/>
              <a:t>Networking</a:t>
            </a:r>
          </a:p>
          <a:p>
            <a:r>
              <a:rPr lang="en-US" altLang="zh-CN"/>
              <a:t>Utility</a:t>
            </a:r>
          </a:p>
          <a:p>
            <a:pPr lvl="1"/>
            <a:r>
              <a:rPr lang="en-US" altLang="zh-CN">
                <a:latin typeface="等线" panose="02010600030101010101" pitchFamily="2" charset="-122"/>
                <a:ea typeface="等线" panose="02010600030101010101" pitchFamily="2" charset="-122"/>
              </a:rPr>
              <a:t>Protocol </a:t>
            </a:r>
            <a:r>
              <a:rPr lang="en-US" altLang="zh-CN" dirty="0">
                <a:latin typeface="等线" panose="02010600030101010101" pitchFamily="2" charset="-122"/>
                <a:ea typeface="等线" panose="02010600030101010101" pitchFamily="2" charset="-122"/>
              </a:rPr>
              <a:t>comparison</a:t>
            </a:r>
          </a:p>
          <a:p>
            <a:pPr lvl="1"/>
            <a:r>
              <a:rPr lang="en-US" altLang="zh-CN" dirty="0">
                <a:latin typeface="等线" panose="02010600030101010101" pitchFamily="2" charset="-122"/>
                <a:ea typeface="等线" panose="02010600030101010101" pitchFamily="2" charset="-122"/>
              </a:rPr>
              <a:t>Development of new protocols</a:t>
            </a:r>
            <a:endParaRPr lang="zh-CN" altLang="en-US" dirty="0">
              <a:latin typeface="等线" panose="02010600030101010101" pitchFamily="2" charset="-122"/>
              <a:ea typeface="等线" panose="02010600030101010101" pitchFamily="2" charset="-122"/>
            </a:endParaRPr>
          </a:p>
        </p:txBody>
      </p:sp>
      <p:sp>
        <p:nvSpPr>
          <p:cNvPr id="4" name="日期占位符 3">
            <a:extLst>
              <a:ext uri="{FF2B5EF4-FFF2-40B4-BE49-F238E27FC236}">
                <a16:creationId xmlns:a16="http://schemas.microsoft.com/office/drawing/2014/main" id="{2D79F596-C164-4D86-ACBE-86596410726B}"/>
              </a:ext>
            </a:extLst>
          </p:cNvPr>
          <p:cNvSpPr>
            <a:spLocks noGrp="1"/>
          </p:cNvSpPr>
          <p:nvPr>
            <p:ph type="dt" sz="half" idx="10"/>
          </p:nvPr>
        </p:nvSpPr>
        <p:spPr/>
        <p:txBody>
          <a:bodyPr/>
          <a:lstStyle/>
          <a:p>
            <a:fld id="{3E375924-312F-469D-8E7A-B40C19B5719B}" type="datetime1">
              <a:rPr lang="zh-CN" altLang="en-US" smtClean="0"/>
              <a:t>2021/5/19</a:t>
            </a:fld>
            <a:endParaRPr lang="zh-CN" altLang="en-US"/>
          </a:p>
        </p:txBody>
      </p:sp>
      <p:sp>
        <p:nvSpPr>
          <p:cNvPr id="5" name="页脚占位符 4">
            <a:extLst>
              <a:ext uri="{FF2B5EF4-FFF2-40B4-BE49-F238E27FC236}">
                <a16:creationId xmlns:a16="http://schemas.microsoft.com/office/drawing/2014/main" id="{F01ED9F6-A74C-4BE2-A1F4-624201BC8A4E}"/>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CDB6E02E-5FC7-4276-89E9-C8A73EB5C34C}"/>
              </a:ext>
            </a:extLst>
          </p:cNvPr>
          <p:cNvSpPr>
            <a:spLocks noGrp="1"/>
          </p:cNvSpPr>
          <p:nvPr>
            <p:ph type="sldNum" sz="quarter" idx="12"/>
          </p:nvPr>
        </p:nvSpPr>
        <p:spPr/>
        <p:txBody>
          <a:bodyPr/>
          <a:lstStyle/>
          <a:p>
            <a:fld id="{9121FD29-422F-4C06-A400-AB8263BE8C66}" type="slidenum">
              <a:rPr lang="zh-CN" altLang="en-US" smtClean="0"/>
              <a:t>32</a:t>
            </a:fld>
            <a:endParaRPr lang="zh-CN" altLang="en-US"/>
          </a:p>
        </p:txBody>
      </p:sp>
    </p:spTree>
    <p:extLst>
      <p:ext uri="{BB962C8B-B14F-4D97-AF65-F5344CB8AC3E}">
        <p14:creationId xmlns:p14="http://schemas.microsoft.com/office/powerpoint/2010/main" val="320922972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490400-B08A-4634-838E-F07A41868AC5}"/>
              </a:ext>
            </a:extLst>
          </p:cNvPr>
          <p:cNvSpPr>
            <a:spLocks noGrp="1"/>
          </p:cNvSpPr>
          <p:nvPr>
            <p:ph type="title"/>
          </p:nvPr>
        </p:nvSpPr>
        <p:spPr/>
        <p:txBody>
          <a:bodyPr/>
          <a:lstStyle/>
          <a:p>
            <a:r>
              <a:rPr lang="en-US" altLang="zh-CN"/>
              <a:t>Odyssey</a:t>
            </a:r>
            <a:endParaRPr lang="zh-CN" altLang="en-US"/>
          </a:p>
        </p:txBody>
      </p:sp>
      <p:sp>
        <p:nvSpPr>
          <p:cNvPr id="3" name="内容占位符 2">
            <a:extLst>
              <a:ext uri="{FF2B5EF4-FFF2-40B4-BE49-F238E27FC236}">
                <a16:creationId xmlns:a16="http://schemas.microsoft.com/office/drawing/2014/main" id="{43281DA4-A8A3-4E4D-94D4-22EC1DE17C94}"/>
              </a:ext>
            </a:extLst>
          </p:cNvPr>
          <p:cNvSpPr>
            <a:spLocks noGrp="1"/>
          </p:cNvSpPr>
          <p:nvPr>
            <p:ph idx="1"/>
          </p:nvPr>
        </p:nvSpPr>
        <p:spPr/>
        <p:txBody>
          <a:bodyPr/>
          <a:lstStyle/>
          <a:p>
            <a:r>
              <a:rPr lang="en-US" altLang="zh-CN"/>
              <a:t>Odyssey Threading model</a:t>
            </a:r>
          </a:p>
        </p:txBody>
      </p:sp>
      <p:sp>
        <p:nvSpPr>
          <p:cNvPr id="5" name="矩形: 圆角 4">
            <a:extLst>
              <a:ext uri="{FF2B5EF4-FFF2-40B4-BE49-F238E27FC236}">
                <a16:creationId xmlns:a16="http://schemas.microsoft.com/office/drawing/2014/main" id="{79A40B1A-5728-4AD6-B1E2-0C12B33EAB71}"/>
              </a:ext>
            </a:extLst>
          </p:cNvPr>
          <p:cNvSpPr/>
          <p:nvPr/>
        </p:nvSpPr>
        <p:spPr>
          <a:xfrm>
            <a:off x="2104445" y="2775584"/>
            <a:ext cx="1490870" cy="566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Client</a:t>
            </a:r>
            <a:endParaRPr lang="zh-CN" altLang="en-US" dirty="0"/>
          </a:p>
        </p:txBody>
      </p:sp>
      <p:sp>
        <p:nvSpPr>
          <p:cNvPr id="6" name="矩形: 圆角 5">
            <a:extLst>
              <a:ext uri="{FF2B5EF4-FFF2-40B4-BE49-F238E27FC236}">
                <a16:creationId xmlns:a16="http://schemas.microsoft.com/office/drawing/2014/main" id="{10730B35-AB1D-4693-989D-B5E64C0FC3A1}"/>
              </a:ext>
            </a:extLst>
          </p:cNvPr>
          <p:cNvSpPr/>
          <p:nvPr/>
        </p:nvSpPr>
        <p:spPr>
          <a:xfrm>
            <a:off x="2104445" y="2116092"/>
            <a:ext cx="1490870" cy="566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Client</a:t>
            </a:r>
            <a:endParaRPr lang="zh-CN" altLang="en-US" dirty="0"/>
          </a:p>
        </p:txBody>
      </p:sp>
      <p:sp>
        <p:nvSpPr>
          <p:cNvPr id="7" name="矩形: 圆角 6">
            <a:extLst>
              <a:ext uri="{FF2B5EF4-FFF2-40B4-BE49-F238E27FC236}">
                <a16:creationId xmlns:a16="http://schemas.microsoft.com/office/drawing/2014/main" id="{E071FDAE-95B3-408D-9488-6E764A1E9D63}"/>
              </a:ext>
            </a:extLst>
          </p:cNvPr>
          <p:cNvSpPr/>
          <p:nvPr/>
        </p:nvSpPr>
        <p:spPr>
          <a:xfrm>
            <a:off x="2104445" y="3435077"/>
            <a:ext cx="1490870" cy="566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Client</a:t>
            </a:r>
            <a:endParaRPr lang="zh-CN" altLang="en-US" dirty="0"/>
          </a:p>
        </p:txBody>
      </p:sp>
      <p:sp>
        <p:nvSpPr>
          <p:cNvPr id="8" name="矩形: 圆角 7">
            <a:extLst>
              <a:ext uri="{FF2B5EF4-FFF2-40B4-BE49-F238E27FC236}">
                <a16:creationId xmlns:a16="http://schemas.microsoft.com/office/drawing/2014/main" id="{1BD1D096-7193-4017-B0F0-65AB4BF3CEDA}"/>
              </a:ext>
            </a:extLst>
          </p:cNvPr>
          <p:cNvSpPr/>
          <p:nvPr/>
        </p:nvSpPr>
        <p:spPr>
          <a:xfrm>
            <a:off x="2104445" y="4110355"/>
            <a:ext cx="1490870" cy="566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Client</a:t>
            </a:r>
            <a:endParaRPr lang="zh-CN" altLang="en-US" dirty="0"/>
          </a:p>
        </p:txBody>
      </p:sp>
      <p:sp>
        <p:nvSpPr>
          <p:cNvPr id="12" name="矩形: 圆角 11">
            <a:extLst>
              <a:ext uri="{FF2B5EF4-FFF2-40B4-BE49-F238E27FC236}">
                <a16:creationId xmlns:a16="http://schemas.microsoft.com/office/drawing/2014/main" id="{D9960E05-DD76-4EC2-BAE8-612FC8E65BB6}"/>
              </a:ext>
            </a:extLst>
          </p:cNvPr>
          <p:cNvSpPr/>
          <p:nvPr/>
        </p:nvSpPr>
        <p:spPr>
          <a:xfrm>
            <a:off x="7575935" y="2744995"/>
            <a:ext cx="1490870" cy="566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Worker</a:t>
            </a:r>
            <a:endParaRPr lang="zh-CN" altLang="en-US" dirty="0"/>
          </a:p>
        </p:txBody>
      </p:sp>
      <p:sp>
        <p:nvSpPr>
          <p:cNvPr id="13" name="矩形: 圆角 12">
            <a:extLst>
              <a:ext uri="{FF2B5EF4-FFF2-40B4-BE49-F238E27FC236}">
                <a16:creationId xmlns:a16="http://schemas.microsoft.com/office/drawing/2014/main" id="{0F70034F-AF55-412F-A6FA-BBC58242F341}"/>
              </a:ext>
            </a:extLst>
          </p:cNvPr>
          <p:cNvSpPr/>
          <p:nvPr/>
        </p:nvSpPr>
        <p:spPr>
          <a:xfrm>
            <a:off x="7575935" y="2085503"/>
            <a:ext cx="1490870" cy="566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t>Worker</a:t>
            </a:r>
            <a:endParaRPr lang="zh-CN" altLang="en-US" dirty="0"/>
          </a:p>
        </p:txBody>
      </p:sp>
      <p:sp>
        <p:nvSpPr>
          <p:cNvPr id="14" name="矩形: 圆角 13">
            <a:extLst>
              <a:ext uri="{FF2B5EF4-FFF2-40B4-BE49-F238E27FC236}">
                <a16:creationId xmlns:a16="http://schemas.microsoft.com/office/drawing/2014/main" id="{36B7F5CE-6B30-43AC-B5BE-84238C4F8AC9}"/>
              </a:ext>
            </a:extLst>
          </p:cNvPr>
          <p:cNvSpPr/>
          <p:nvPr/>
        </p:nvSpPr>
        <p:spPr>
          <a:xfrm>
            <a:off x="7575935" y="3404488"/>
            <a:ext cx="1490870" cy="566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Worker</a:t>
            </a:r>
            <a:endParaRPr lang="zh-CN" altLang="en-US" dirty="0"/>
          </a:p>
        </p:txBody>
      </p:sp>
      <p:sp>
        <p:nvSpPr>
          <p:cNvPr id="15" name="矩形: 圆角 14">
            <a:extLst>
              <a:ext uri="{FF2B5EF4-FFF2-40B4-BE49-F238E27FC236}">
                <a16:creationId xmlns:a16="http://schemas.microsoft.com/office/drawing/2014/main" id="{277384C1-EE43-487E-A7BC-AFDBFB00C5FD}"/>
              </a:ext>
            </a:extLst>
          </p:cNvPr>
          <p:cNvSpPr/>
          <p:nvPr/>
        </p:nvSpPr>
        <p:spPr>
          <a:xfrm>
            <a:off x="7575935" y="4079766"/>
            <a:ext cx="1490870" cy="56653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a:t>Worker</a:t>
            </a:r>
            <a:endParaRPr lang="zh-CN" altLang="en-US" dirty="0"/>
          </a:p>
        </p:txBody>
      </p:sp>
      <p:cxnSp>
        <p:nvCxnSpPr>
          <p:cNvPr id="18" name="直接箭头连接符 17">
            <a:extLst>
              <a:ext uri="{FF2B5EF4-FFF2-40B4-BE49-F238E27FC236}">
                <a16:creationId xmlns:a16="http://schemas.microsoft.com/office/drawing/2014/main" id="{A316AAE4-226C-42B5-BE3A-CFB29068CF17}"/>
              </a:ext>
            </a:extLst>
          </p:cNvPr>
          <p:cNvCxnSpPr/>
          <p:nvPr/>
        </p:nvCxnSpPr>
        <p:spPr>
          <a:xfrm>
            <a:off x="3689737" y="2379336"/>
            <a:ext cx="3886198"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9" name="直接箭头连接符 18">
            <a:extLst>
              <a:ext uri="{FF2B5EF4-FFF2-40B4-BE49-F238E27FC236}">
                <a16:creationId xmlns:a16="http://schemas.microsoft.com/office/drawing/2014/main" id="{BA40F908-F3C4-4132-8FE2-B6DB30B85752}"/>
              </a:ext>
            </a:extLst>
          </p:cNvPr>
          <p:cNvCxnSpPr/>
          <p:nvPr/>
        </p:nvCxnSpPr>
        <p:spPr>
          <a:xfrm flipV="1">
            <a:off x="3669859" y="2419092"/>
            <a:ext cx="3906076" cy="64604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20" name="直接箭头连接符 19">
            <a:extLst>
              <a:ext uri="{FF2B5EF4-FFF2-40B4-BE49-F238E27FC236}">
                <a16:creationId xmlns:a16="http://schemas.microsoft.com/office/drawing/2014/main" id="{F0CB7D8A-AC1B-47AC-A35F-997B53F911EB}"/>
              </a:ext>
            </a:extLst>
          </p:cNvPr>
          <p:cNvCxnSpPr>
            <a:endCxn id="15" idx="1"/>
          </p:cNvCxnSpPr>
          <p:nvPr/>
        </p:nvCxnSpPr>
        <p:spPr>
          <a:xfrm>
            <a:off x="3679798" y="3701240"/>
            <a:ext cx="3896137" cy="66179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1" name="文本框 20">
            <a:extLst>
              <a:ext uri="{FF2B5EF4-FFF2-40B4-BE49-F238E27FC236}">
                <a16:creationId xmlns:a16="http://schemas.microsoft.com/office/drawing/2014/main" id="{B711DFBD-B945-4E06-82D2-EDDDC002827F}"/>
              </a:ext>
            </a:extLst>
          </p:cNvPr>
          <p:cNvSpPr txBox="1"/>
          <p:nvPr/>
        </p:nvSpPr>
        <p:spPr>
          <a:xfrm>
            <a:off x="4861560" y="3972175"/>
            <a:ext cx="1326872" cy="461665"/>
          </a:xfrm>
          <a:prstGeom prst="rect">
            <a:avLst/>
          </a:prstGeom>
          <a:noFill/>
        </p:spPr>
        <p:txBody>
          <a:bodyPr wrap="square" rtlCol="0">
            <a:spAutoFit/>
          </a:bodyPr>
          <a:lstStyle/>
          <a:p>
            <a:pPr algn="ctr"/>
            <a:r>
              <a:rPr lang="en-US" altLang="zh-CN" sz="2400"/>
              <a:t>Session</a:t>
            </a:r>
            <a:endParaRPr lang="zh-CN" altLang="en-US" sz="2400" dirty="0"/>
          </a:p>
        </p:txBody>
      </p:sp>
      <p:sp>
        <p:nvSpPr>
          <p:cNvPr id="22" name="文本框 21">
            <a:extLst>
              <a:ext uri="{FF2B5EF4-FFF2-40B4-BE49-F238E27FC236}">
                <a16:creationId xmlns:a16="http://schemas.microsoft.com/office/drawing/2014/main" id="{912EC5C6-4BFC-49FB-A4C9-E8FB1CE54765}"/>
              </a:ext>
            </a:extLst>
          </p:cNvPr>
          <p:cNvSpPr txBox="1"/>
          <p:nvPr/>
        </p:nvSpPr>
        <p:spPr>
          <a:xfrm>
            <a:off x="4861560" y="1917671"/>
            <a:ext cx="1326872" cy="461665"/>
          </a:xfrm>
          <a:prstGeom prst="rect">
            <a:avLst/>
          </a:prstGeom>
          <a:noFill/>
        </p:spPr>
        <p:txBody>
          <a:bodyPr wrap="square" rtlCol="0">
            <a:spAutoFit/>
          </a:bodyPr>
          <a:lstStyle/>
          <a:p>
            <a:pPr algn="ctr"/>
            <a:r>
              <a:rPr lang="en-US" altLang="zh-CN" sz="2400"/>
              <a:t>Session</a:t>
            </a:r>
            <a:endParaRPr lang="zh-CN" altLang="en-US" sz="2400" dirty="0"/>
          </a:p>
        </p:txBody>
      </p:sp>
      <p:sp>
        <p:nvSpPr>
          <p:cNvPr id="23" name="文本框 22">
            <a:extLst>
              <a:ext uri="{FF2B5EF4-FFF2-40B4-BE49-F238E27FC236}">
                <a16:creationId xmlns:a16="http://schemas.microsoft.com/office/drawing/2014/main" id="{2D1236FF-0BF2-4F3F-B937-99454F7C3BCF}"/>
              </a:ext>
            </a:extLst>
          </p:cNvPr>
          <p:cNvSpPr txBox="1"/>
          <p:nvPr/>
        </p:nvSpPr>
        <p:spPr>
          <a:xfrm>
            <a:off x="4820811" y="2792918"/>
            <a:ext cx="1326872" cy="461665"/>
          </a:xfrm>
          <a:prstGeom prst="rect">
            <a:avLst/>
          </a:prstGeom>
          <a:noFill/>
        </p:spPr>
        <p:txBody>
          <a:bodyPr wrap="square" rtlCol="0">
            <a:spAutoFit/>
          </a:bodyPr>
          <a:lstStyle/>
          <a:p>
            <a:pPr algn="ctr"/>
            <a:r>
              <a:rPr lang="en-US" altLang="zh-CN" sz="2400"/>
              <a:t>Session</a:t>
            </a:r>
            <a:endParaRPr lang="zh-CN" altLang="en-US" sz="2400" dirty="0"/>
          </a:p>
        </p:txBody>
      </p:sp>
      <p:sp>
        <p:nvSpPr>
          <p:cNvPr id="24" name="矩形: 圆角 23">
            <a:extLst>
              <a:ext uri="{FF2B5EF4-FFF2-40B4-BE49-F238E27FC236}">
                <a16:creationId xmlns:a16="http://schemas.microsoft.com/office/drawing/2014/main" id="{E80A77A9-1F11-416F-BA0A-DDA9A7DD0D11}"/>
              </a:ext>
            </a:extLst>
          </p:cNvPr>
          <p:cNvSpPr/>
          <p:nvPr/>
        </p:nvSpPr>
        <p:spPr>
          <a:xfrm>
            <a:off x="3764009" y="2014736"/>
            <a:ext cx="108879" cy="31593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5" name="矩形: 圆角 24">
            <a:extLst>
              <a:ext uri="{FF2B5EF4-FFF2-40B4-BE49-F238E27FC236}">
                <a16:creationId xmlns:a16="http://schemas.microsoft.com/office/drawing/2014/main" id="{29A50836-F891-4DB0-8306-5D8B70E54279}"/>
              </a:ext>
            </a:extLst>
          </p:cNvPr>
          <p:cNvSpPr/>
          <p:nvPr/>
        </p:nvSpPr>
        <p:spPr>
          <a:xfrm>
            <a:off x="3916409" y="2014736"/>
            <a:ext cx="108879" cy="31593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矩形: 圆角 25">
            <a:extLst>
              <a:ext uri="{FF2B5EF4-FFF2-40B4-BE49-F238E27FC236}">
                <a16:creationId xmlns:a16="http://schemas.microsoft.com/office/drawing/2014/main" id="{77BC7A87-01DD-4929-9541-AFF584A8A327}"/>
              </a:ext>
            </a:extLst>
          </p:cNvPr>
          <p:cNvSpPr/>
          <p:nvPr/>
        </p:nvSpPr>
        <p:spPr>
          <a:xfrm>
            <a:off x="4068809" y="2014736"/>
            <a:ext cx="108879" cy="315932"/>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文本框 3">
            <a:extLst>
              <a:ext uri="{FF2B5EF4-FFF2-40B4-BE49-F238E27FC236}">
                <a16:creationId xmlns:a16="http://schemas.microsoft.com/office/drawing/2014/main" id="{65769C13-E1DD-4D3D-A24A-F66962794F8A}"/>
              </a:ext>
            </a:extLst>
          </p:cNvPr>
          <p:cNvSpPr txBox="1"/>
          <p:nvPr/>
        </p:nvSpPr>
        <p:spPr>
          <a:xfrm>
            <a:off x="3669859" y="1665526"/>
            <a:ext cx="937260" cy="369332"/>
          </a:xfrm>
          <a:prstGeom prst="rect">
            <a:avLst/>
          </a:prstGeom>
          <a:noFill/>
        </p:spPr>
        <p:txBody>
          <a:bodyPr wrap="square" rtlCol="0">
            <a:spAutoFit/>
          </a:bodyPr>
          <a:lstStyle/>
          <a:p>
            <a:r>
              <a:rPr lang="en-US" altLang="zh-CN"/>
              <a:t>requests</a:t>
            </a:r>
            <a:endParaRPr lang="zh-CN" altLang="en-US"/>
          </a:p>
        </p:txBody>
      </p:sp>
      <p:sp>
        <p:nvSpPr>
          <p:cNvPr id="9" name="日期占位符 8">
            <a:extLst>
              <a:ext uri="{FF2B5EF4-FFF2-40B4-BE49-F238E27FC236}">
                <a16:creationId xmlns:a16="http://schemas.microsoft.com/office/drawing/2014/main" id="{40628009-BB79-4609-B0AA-8815469FFF0B}"/>
              </a:ext>
            </a:extLst>
          </p:cNvPr>
          <p:cNvSpPr>
            <a:spLocks noGrp="1"/>
          </p:cNvSpPr>
          <p:nvPr>
            <p:ph type="dt" sz="half" idx="10"/>
          </p:nvPr>
        </p:nvSpPr>
        <p:spPr/>
        <p:txBody>
          <a:bodyPr/>
          <a:lstStyle/>
          <a:p>
            <a:fld id="{39A6A876-81B3-477E-A0BE-1D0A30549CF4}" type="datetime1">
              <a:rPr lang="zh-CN" altLang="en-US" smtClean="0"/>
              <a:t>2021/5/19</a:t>
            </a:fld>
            <a:endParaRPr lang="zh-CN" altLang="en-US"/>
          </a:p>
        </p:txBody>
      </p:sp>
      <p:sp>
        <p:nvSpPr>
          <p:cNvPr id="10" name="页脚占位符 9">
            <a:extLst>
              <a:ext uri="{FF2B5EF4-FFF2-40B4-BE49-F238E27FC236}">
                <a16:creationId xmlns:a16="http://schemas.microsoft.com/office/drawing/2014/main" id="{7D7D8EEF-4DE6-4835-9081-D8DB0A60B3B1}"/>
              </a:ext>
            </a:extLst>
          </p:cNvPr>
          <p:cNvSpPr>
            <a:spLocks noGrp="1"/>
          </p:cNvSpPr>
          <p:nvPr>
            <p:ph type="ftr" sz="quarter" idx="11"/>
          </p:nvPr>
        </p:nvSpPr>
        <p:spPr/>
        <p:txBody>
          <a:bodyPr/>
          <a:lstStyle/>
          <a:p>
            <a:r>
              <a:rPr lang="en-US" altLang="zh-CN"/>
              <a:t>USTC-Reading-Group</a:t>
            </a:r>
            <a:endParaRPr lang="zh-CN" altLang="en-US" dirty="0"/>
          </a:p>
        </p:txBody>
      </p:sp>
      <p:sp>
        <p:nvSpPr>
          <p:cNvPr id="11" name="灯片编号占位符 10">
            <a:extLst>
              <a:ext uri="{FF2B5EF4-FFF2-40B4-BE49-F238E27FC236}">
                <a16:creationId xmlns:a16="http://schemas.microsoft.com/office/drawing/2014/main" id="{C5CA145E-CF08-4F21-8A43-30BDD26FF093}"/>
              </a:ext>
            </a:extLst>
          </p:cNvPr>
          <p:cNvSpPr>
            <a:spLocks noGrp="1"/>
          </p:cNvSpPr>
          <p:nvPr>
            <p:ph type="sldNum" sz="quarter" idx="12"/>
          </p:nvPr>
        </p:nvSpPr>
        <p:spPr/>
        <p:txBody>
          <a:bodyPr/>
          <a:lstStyle/>
          <a:p>
            <a:fld id="{9121FD29-422F-4C06-A400-AB8263BE8C66}" type="slidenum">
              <a:rPr lang="zh-CN" altLang="en-US" smtClean="0"/>
              <a:t>33</a:t>
            </a:fld>
            <a:endParaRPr lang="zh-CN" altLang="en-US"/>
          </a:p>
        </p:txBody>
      </p:sp>
    </p:spTree>
    <p:extLst>
      <p:ext uri="{BB962C8B-B14F-4D97-AF65-F5344CB8AC3E}">
        <p14:creationId xmlns:p14="http://schemas.microsoft.com/office/powerpoint/2010/main" val="166111653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490400-B08A-4634-838E-F07A41868AC5}"/>
              </a:ext>
            </a:extLst>
          </p:cNvPr>
          <p:cNvSpPr>
            <a:spLocks noGrp="1"/>
          </p:cNvSpPr>
          <p:nvPr>
            <p:ph type="title"/>
          </p:nvPr>
        </p:nvSpPr>
        <p:spPr/>
        <p:txBody>
          <a:bodyPr/>
          <a:lstStyle/>
          <a:p>
            <a:r>
              <a:rPr lang="en-US" altLang="zh-CN"/>
              <a:t>Odyssey</a:t>
            </a:r>
            <a:endParaRPr lang="zh-CN" altLang="en-US"/>
          </a:p>
        </p:txBody>
      </p:sp>
      <p:sp>
        <p:nvSpPr>
          <p:cNvPr id="3" name="内容占位符 2">
            <a:extLst>
              <a:ext uri="{FF2B5EF4-FFF2-40B4-BE49-F238E27FC236}">
                <a16:creationId xmlns:a16="http://schemas.microsoft.com/office/drawing/2014/main" id="{43281DA4-A8A3-4E4D-94D4-22EC1DE17C94}"/>
              </a:ext>
            </a:extLst>
          </p:cNvPr>
          <p:cNvSpPr>
            <a:spLocks noGrp="1"/>
          </p:cNvSpPr>
          <p:nvPr>
            <p:ph idx="1"/>
          </p:nvPr>
        </p:nvSpPr>
        <p:spPr/>
        <p:txBody>
          <a:bodyPr/>
          <a:lstStyle/>
          <a:p>
            <a:r>
              <a:rPr lang="en-US" altLang="zh-CN" dirty="0"/>
              <a:t>Odyssey Threading model</a:t>
            </a:r>
          </a:p>
          <a:p>
            <a:r>
              <a:rPr lang="en-US" altLang="zh-CN" dirty="0"/>
              <a:t>Odyssey </a:t>
            </a:r>
            <a:r>
              <a:rPr lang="en-US" altLang="zh-CN"/>
              <a:t>Key-Value Store</a:t>
            </a:r>
          </a:p>
          <a:p>
            <a:pPr lvl="1"/>
            <a:r>
              <a:rPr lang="en-US" altLang="zh-CN">
                <a:latin typeface="等线" panose="02010600030101010101" pitchFamily="2" charset="-122"/>
                <a:ea typeface="等线" panose="02010600030101010101" pitchFamily="2" charset="-122"/>
              </a:rPr>
              <a:t>MICA</a:t>
            </a:r>
          </a:p>
          <a:p>
            <a:pPr lvl="1"/>
            <a:r>
              <a:rPr lang="en-US" altLang="zh-CN">
                <a:latin typeface="等线" panose="02010600030101010101" pitchFamily="2" charset="-122"/>
                <a:ea typeface="等线" panose="02010600030101010101" pitchFamily="2" charset="-122"/>
              </a:rPr>
              <a:t>Sequence locks</a:t>
            </a:r>
          </a:p>
          <a:p>
            <a:pPr lvl="1"/>
            <a:r>
              <a:rPr lang="en-US" altLang="zh-CN">
                <a:latin typeface="等线" panose="02010600030101010101" pitchFamily="2" charset="-122"/>
                <a:ea typeface="等线" panose="02010600030101010101" pitchFamily="2" charset="-122"/>
              </a:rPr>
              <a:t>Customize data structure</a:t>
            </a:r>
          </a:p>
          <a:p>
            <a:pPr lvl="1"/>
            <a:endParaRPr lang="en-US" altLang="zh-CN" dirty="0"/>
          </a:p>
        </p:txBody>
      </p:sp>
      <p:sp>
        <p:nvSpPr>
          <p:cNvPr id="4" name="日期占位符 3">
            <a:extLst>
              <a:ext uri="{FF2B5EF4-FFF2-40B4-BE49-F238E27FC236}">
                <a16:creationId xmlns:a16="http://schemas.microsoft.com/office/drawing/2014/main" id="{7AB6C4E5-44B2-4523-926A-4F6E915A7038}"/>
              </a:ext>
            </a:extLst>
          </p:cNvPr>
          <p:cNvSpPr>
            <a:spLocks noGrp="1"/>
          </p:cNvSpPr>
          <p:nvPr>
            <p:ph type="dt" sz="half" idx="10"/>
          </p:nvPr>
        </p:nvSpPr>
        <p:spPr/>
        <p:txBody>
          <a:bodyPr/>
          <a:lstStyle/>
          <a:p>
            <a:fld id="{50CF004D-5B91-44D9-A15C-0A1CAE7C6A4A}" type="datetime1">
              <a:rPr lang="zh-CN" altLang="en-US" smtClean="0"/>
              <a:t>2021/5/19</a:t>
            </a:fld>
            <a:endParaRPr lang="zh-CN" altLang="en-US"/>
          </a:p>
        </p:txBody>
      </p:sp>
      <p:sp>
        <p:nvSpPr>
          <p:cNvPr id="5" name="页脚占位符 4">
            <a:extLst>
              <a:ext uri="{FF2B5EF4-FFF2-40B4-BE49-F238E27FC236}">
                <a16:creationId xmlns:a16="http://schemas.microsoft.com/office/drawing/2014/main" id="{44F0E0B9-BE6B-47A1-A535-4D713678BD67}"/>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53BCBBF5-EB22-433A-857A-4EE372C573EA}"/>
              </a:ext>
            </a:extLst>
          </p:cNvPr>
          <p:cNvSpPr>
            <a:spLocks noGrp="1"/>
          </p:cNvSpPr>
          <p:nvPr>
            <p:ph type="sldNum" sz="quarter" idx="12"/>
          </p:nvPr>
        </p:nvSpPr>
        <p:spPr/>
        <p:txBody>
          <a:bodyPr/>
          <a:lstStyle/>
          <a:p>
            <a:fld id="{9121FD29-422F-4C06-A400-AB8263BE8C66}" type="slidenum">
              <a:rPr lang="zh-CN" altLang="en-US" smtClean="0"/>
              <a:t>34</a:t>
            </a:fld>
            <a:endParaRPr lang="zh-CN" altLang="en-US"/>
          </a:p>
        </p:txBody>
      </p:sp>
    </p:spTree>
    <p:extLst>
      <p:ext uri="{BB962C8B-B14F-4D97-AF65-F5344CB8AC3E}">
        <p14:creationId xmlns:p14="http://schemas.microsoft.com/office/powerpoint/2010/main" val="20024518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B490400-B08A-4634-838E-F07A41868AC5}"/>
              </a:ext>
            </a:extLst>
          </p:cNvPr>
          <p:cNvSpPr>
            <a:spLocks noGrp="1"/>
          </p:cNvSpPr>
          <p:nvPr>
            <p:ph type="title"/>
          </p:nvPr>
        </p:nvSpPr>
        <p:spPr/>
        <p:txBody>
          <a:bodyPr/>
          <a:lstStyle/>
          <a:p>
            <a:r>
              <a:rPr lang="en-US" altLang="zh-CN"/>
              <a:t>Odyssey</a:t>
            </a:r>
            <a:endParaRPr lang="zh-CN" altLang="en-US"/>
          </a:p>
        </p:txBody>
      </p:sp>
      <p:sp>
        <p:nvSpPr>
          <p:cNvPr id="3" name="内容占位符 2">
            <a:extLst>
              <a:ext uri="{FF2B5EF4-FFF2-40B4-BE49-F238E27FC236}">
                <a16:creationId xmlns:a16="http://schemas.microsoft.com/office/drawing/2014/main" id="{43281DA4-A8A3-4E4D-94D4-22EC1DE17C94}"/>
              </a:ext>
            </a:extLst>
          </p:cNvPr>
          <p:cNvSpPr>
            <a:spLocks noGrp="1"/>
          </p:cNvSpPr>
          <p:nvPr>
            <p:ph idx="1"/>
          </p:nvPr>
        </p:nvSpPr>
        <p:spPr/>
        <p:txBody>
          <a:bodyPr/>
          <a:lstStyle/>
          <a:p>
            <a:r>
              <a:rPr lang="en-US" altLang="zh-CN" dirty="0"/>
              <a:t>Odyssey Threading model</a:t>
            </a:r>
          </a:p>
          <a:p>
            <a:r>
              <a:rPr lang="en-US" altLang="zh-CN" dirty="0"/>
              <a:t>Odyssey Key-Value Store</a:t>
            </a:r>
          </a:p>
          <a:p>
            <a:r>
              <a:rPr lang="en-US" altLang="zh-CN"/>
              <a:t>Odyssey Networking</a:t>
            </a:r>
          </a:p>
          <a:p>
            <a:pPr lvl="1"/>
            <a:r>
              <a:rPr lang="en-US" altLang="zh-CN"/>
              <a:t>RDMA</a:t>
            </a:r>
          </a:p>
          <a:p>
            <a:pPr lvl="1"/>
            <a:r>
              <a:rPr lang="en-US" altLang="zh-CN"/>
              <a:t>RPC paradigm over UD Send</a:t>
            </a:r>
          </a:p>
          <a:p>
            <a:pPr lvl="1"/>
            <a:r>
              <a:rPr lang="en-US" altLang="zh-CN"/>
              <a:t>Optimization</a:t>
            </a:r>
          </a:p>
          <a:p>
            <a:pPr lvl="2"/>
            <a:r>
              <a:rPr lang="en-US" altLang="zh-CN"/>
              <a:t>Smart Message</a:t>
            </a:r>
          </a:p>
          <a:p>
            <a:pPr lvl="2"/>
            <a:r>
              <a:rPr lang="en-US" altLang="zh-CN"/>
              <a:t>Hardware Multicast</a:t>
            </a:r>
          </a:p>
          <a:p>
            <a:pPr lvl="2"/>
            <a:endParaRPr lang="en-US" altLang="zh-CN"/>
          </a:p>
          <a:p>
            <a:endParaRPr lang="zh-CN" altLang="en-US" dirty="0"/>
          </a:p>
        </p:txBody>
      </p:sp>
      <p:sp>
        <p:nvSpPr>
          <p:cNvPr id="4" name="日期占位符 3">
            <a:extLst>
              <a:ext uri="{FF2B5EF4-FFF2-40B4-BE49-F238E27FC236}">
                <a16:creationId xmlns:a16="http://schemas.microsoft.com/office/drawing/2014/main" id="{C28DA3D5-18B0-4205-AF64-D70615D92A31}"/>
              </a:ext>
            </a:extLst>
          </p:cNvPr>
          <p:cNvSpPr>
            <a:spLocks noGrp="1"/>
          </p:cNvSpPr>
          <p:nvPr>
            <p:ph type="dt" sz="half" idx="10"/>
          </p:nvPr>
        </p:nvSpPr>
        <p:spPr/>
        <p:txBody>
          <a:bodyPr/>
          <a:lstStyle/>
          <a:p>
            <a:fld id="{05209500-80B4-4873-AF9E-7534E36D11E1}" type="datetime1">
              <a:rPr lang="zh-CN" altLang="en-US" smtClean="0"/>
              <a:t>2021/5/19</a:t>
            </a:fld>
            <a:endParaRPr lang="zh-CN" altLang="en-US"/>
          </a:p>
        </p:txBody>
      </p:sp>
      <p:sp>
        <p:nvSpPr>
          <p:cNvPr id="5" name="页脚占位符 4">
            <a:extLst>
              <a:ext uri="{FF2B5EF4-FFF2-40B4-BE49-F238E27FC236}">
                <a16:creationId xmlns:a16="http://schemas.microsoft.com/office/drawing/2014/main" id="{2D543763-66A8-43FE-9837-19B645980C15}"/>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29067C67-A270-4EB0-BBFF-B8311BC31311}"/>
              </a:ext>
            </a:extLst>
          </p:cNvPr>
          <p:cNvSpPr>
            <a:spLocks noGrp="1"/>
          </p:cNvSpPr>
          <p:nvPr>
            <p:ph type="sldNum" sz="quarter" idx="12"/>
          </p:nvPr>
        </p:nvSpPr>
        <p:spPr/>
        <p:txBody>
          <a:bodyPr/>
          <a:lstStyle/>
          <a:p>
            <a:fld id="{9121FD29-422F-4C06-A400-AB8263BE8C66}" type="slidenum">
              <a:rPr lang="zh-CN" altLang="en-US" smtClean="0"/>
              <a:t>35</a:t>
            </a:fld>
            <a:endParaRPr lang="zh-CN" altLang="en-US"/>
          </a:p>
        </p:txBody>
      </p:sp>
    </p:spTree>
    <p:extLst>
      <p:ext uri="{BB962C8B-B14F-4D97-AF65-F5344CB8AC3E}">
        <p14:creationId xmlns:p14="http://schemas.microsoft.com/office/powerpoint/2010/main" val="371965489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F371F0-7E3A-4C4B-A9E5-3AAFD0050DCB}"/>
              </a:ext>
            </a:extLst>
          </p:cNvPr>
          <p:cNvSpPr>
            <a:spLocks noGrp="1"/>
          </p:cNvSpPr>
          <p:nvPr>
            <p:ph type="title"/>
          </p:nvPr>
        </p:nvSpPr>
        <p:spPr/>
        <p:txBody>
          <a:bodyPr/>
          <a:lstStyle/>
          <a:p>
            <a:r>
              <a:rPr lang="en-US" altLang="zh-CN" dirty="0"/>
              <a:t>Odyssey Networking</a:t>
            </a:r>
            <a:endParaRPr lang="zh-CN" altLang="en-US" dirty="0"/>
          </a:p>
        </p:txBody>
      </p:sp>
      <p:sp>
        <p:nvSpPr>
          <p:cNvPr id="3" name="内容占位符 2">
            <a:extLst>
              <a:ext uri="{FF2B5EF4-FFF2-40B4-BE49-F238E27FC236}">
                <a16:creationId xmlns:a16="http://schemas.microsoft.com/office/drawing/2014/main" id="{0E9002B5-CC68-4E98-A875-246F1C3C680C}"/>
              </a:ext>
            </a:extLst>
          </p:cNvPr>
          <p:cNvSpPr>
            <a:spLocks noGrp="1"/>
          </p:cNvSpPr>
          <p:nvPr>
            <p:ph idx="1"/>
          </p:nvPr>
        </p:nvSpPr>
        <p:spPr/>
        <p:txBody>
          <a:bodyPr/>
          <a:lstStyle/>
          <a:p>
            <a:r>
              <a:rPr lang="en-US" altLang="zh-CN" dirty="0"/>
              <a:t>Smart Message</a:t>
            </a:r>
          </a:p>
          <a:p>
            <a:pPr lvl="1"/>
            <a:r>
              <a:rPr lang="en-US" altLang="zh-CN"/>
              <a:t>Smart-acks(acknowledgements)</a:t>
            </a:r>
            <a:endParaRPr lang="en-US" altLang="zh-CN" dirty="0"/>
          </a:p>
          <a:p>
            <a:pPr lvl="1"/>
            <a:r>
              <a:rPr lang="en-US" altLang="zh-CN"/>
              <a:t>Smart-coms(commit)</a:t>
            </a:r>
            <a:endParaRPr lang="en-US" altLang="zh-CN" dirty="0"/>
          </a:p>
          <a:p>
            <a:pPr marL="457200" lvl="1" indent="0">
              <a:buNone/>
            </a:pPr>
            <a:endParaRPr lang="zh-CN" altLang="en-US" dirty="0"/>
          </a:p>
        </p:txBody>
      </p:sp>
      <p:grpSp>
        <p:nvGrpSpPr>
          <p:cNvPr id="18" name="组合 17">
            <a:extLst>
              <a:ext uri="{FF2B5EF4-FFF2-40B4-BE49-F238E27FC236}">
                <a16:creationId xmlns:a16="http://schemas.microsoft.com/office/drawing/2014/main" id="{9AF41243-117B-44A1-95A3-478E6E3D42EB}"/>
              </a:ext>
            </a:extLst>
          </p:cNvPr>
          <p:cNvGrpSpPr/>
          <p:nvPr/>
        </p:nvGrpSpPr>
        <p:grpSpPr>
          <a:xfrm>
            <a:off x="1138449" y="2683103"/>
            <a:ext cx="7208413" cy="3206805"/>
            <a:chOff x="1081299" y="2808833"/>
            <a:chExt cx="7208413" cy="3206805"/>
          </a:xfrm>
        </p:grpSpPr>
        <p:sp>
          <p:nvSpPr>
            <p:cNvPr id="13" name="文本框 12">
              <a:extLst>
                <a:ext uri="{FF2B5EF4-FFF2-40B4-BE49-F238E27FC236}">
                  <a16:creationId xmlns:a16="http://schemas.microsoft.com/office/drawing/2014/main" id="{CB195351-0449-44BA-A770-E366911690CB}"/>
                </a:ext>
              </a:extLst>
            </p:cNvPr>
            <p:cNvSpPr txBox="1"/>
            <p:nvPr/>
          </p:nvSpPr>
          <p:spPr>
            <a:xfrm>
              <a:off x="3957585" y="2808833"/>
              <a:ext cx="1018469" cy="461665"/>
            </a:xfrm>
            <a:prstGeom prst="rect">
              <a:avLst/>
            </a:prstGeom>
            <a:noFill/>
          </p:spPr>
          <p:txBody>
            <a:bodyPr wrap="square" rtlCol="0">
              <a:spAutoFit/>
            </a:bodyPr>
            <a:lstStyle/>
            <a:p>
              <a:r>
                <a:rPr lang="en-US" altLang="zh-CN" sz="2400"/>
                <a:t>num</a:t>
              </a:r>
              <a:endParaRPr lang="zh-CN" altLang="en-US" sz="2800"/>
            </a:p>
          </p:txBody>
        </p:sp>
        <p:sp>
          <p:nvSpPr>
            <p:cNvPr id="5" name="矩形: 圆角 4">
              <a:extLst>
                <a:ext uri="{FF2B5EF4-FFF2-40B4-BE49-F238E27FC236}">
                  <a16:creationId xmlns:a16="http://schemas.microsoft.com/office/drawing/2014/main" id="{A9FD7775-82FE-47A6-A310-BF7E290D4752}"/>
                </a:ext>
              </a:extLst>
            </p:cNvPr>
            <p:cNvSpPr/>
            <p:nvPr/>
          </p:nvSpPr>
          <p:spPr>
            <a:xfrm>
              <a:off x="3302909" y="3737610"/>
              <a:ext cx="240030" cy="105156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矩形: 圆角 5">
              <a:extLst>
                <a:ext uri="{FF2B5EF4-FFF2-40B4-BE49-F238E27FC236}">
                  <a16:creationId xmlns:a16="http://schemas.microsoft.com/office/drawing/2014/main" id="{CBCF4B29-49B7-40BA-BD31-AC60D340C7FD}"/>
                </a:ext>
              </a:extLst>
            </p:cNvPr>
            <p:cNvSpPr/>
            <p:nvPr/>
          </p:nvSpPr>
          <p:spPr>
            <a:xfrm>
              <a:off x="4346240" y="3737610"/>
              <a:ext cx="240030" cy="105156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圆角 6">
              <a:extLst>
                <a:ext uri="{FF2B5EF4-FFF2-40B4-BE49-F238E27FC236}">
                  <a16:creationId xmlns:a16="http://schemas.microsoft.com/office/drawing/2014/main" id="{C468964D-85C2-4268-BF89-A13DAD469150}"/>
                </a:ext>
              </a:extLst>
            </p:cNvPr>
            <p:cNvSpPr/>
            <p:nvPr/>
          </p:nvSpPr>
          <p:spPr>
            <a:xfrm>
              <a:off x="4694017" y="3737610"/>
              <a:ext cx="240030" cy="105156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圆角 7">
              <a:extLst>
                <a:ext uri="{FF2B5EF4-FFF2-40B4-BE49-F238E27FC236}">
                  <a16:creationId xmlns:a16="http://schemas.microsoft.com/office/drawing/2014/main" id="{91A4A6EF-1D23-4354-B57C-85136323E013}"/>
                </a:ext>
              </a:extLst>
            </p:cNvPr>
            <p:cNvSpPr/>
            <p:nvPr/>
          </p:nvSpPr>
          <p:spPr>
            <a:xfrm>
              <a:off x="3650686" y="3737610"/>
              <a:ext cx="240030" cy="105156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圆角 8">
              <a:extLst>
                <a:ext uri="{FF2B5EF4-FFF2-40B4-BE49-F238E27FC236}">
                  <a16:creationId xmlns:a16="http://schemas.microsoft.com/office/drawing/2014/main" id="{8290B833-6AAE-44E4-91D6-4F33F264010F}"/>
                </a:ext>
              </a:extLst>
            </p:cNvPr>
            <p:cNvSpPr/>
            <p:nvPr/>
          </p:nvSpPr>
          <p:spPr>
            <a:xfrm>
              <a:off x="3998463" y="3737610"/>
              <a:ext cx="240030" cy="105156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矩形: 圆角 9">
              <a:extLst>
                <a:ext uri="{FF2B5EF4-FFF2-40B4-BE49-F238E27FC236}">
                  <a16:creationId xmlns:a16="http://schemas.microsoft.com/office/drawing/2014/main" id="{6B804D26-77C3-492A-B9FD-1C2A08635B52}"/>
                </a:ext>
              </a:extLst>
            </p:cNvPr>
            <p:cNvSpPr/>
            <p:nvPr/>
          </p:nvSpPr>
          <p:spPr>
            <a:xfrm>
              <a:off x="5041792" y="3737610"/>
              <a:ext cx="240030" cy="1051560"/>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标注: 弯曲线形(无边框) 10">
              <a:extLst>
                <a:ext uri="{FF2B5EF4-FFF2-40B4-BE49-F238E27FC236}">
                  <a16:creationId xmlns:a16="http://schemas.microsoft.com/office/drawing/2014/main" id="{377C7D97-5347-4A58-81BC-1E9A9BB30045}"/>
                </a:ext>
              </a:extLst>
            </p:cNvPr>
            <p:cNvSpPr/>
            <p:nvPr/>
          </p:nvSpPr>
          <p:spPr>
            <a:xfrm>
              <a:off x="1081299" y="5272688"/>
              <a:ext cx="1405890" cy="742950"/>
            </a:xfrm>
            <a:prstGeom prst="callout2">
              <a:avLst>
                <a:gd name="adj1" fmla="val 27981"/>
                <a:gd name="adj2" fmla="val 102236"/>
                <a:gd name="adj3" fmla="val 27980"/>
                <a:gd name="adj4" fmla="val 129674"/>
                <a:gd name="adj5" fmla="val -50577"/>
                <a:gd name="adj6" fmla="val 163089"/>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chemeClr val="tx1"/>
                  </a:solidFill>
                </a:rPr>
                <a:t>First id</a:t>
              </a:r>
              <a:endParaRPr lang="zh-CN" altLang="en-US" sz="2400">
                <a:solidFill>
                  <a:schemeClr val="tx1"/>
                </a:solidFill>
              </a:endParaRPr>
            </a:p>
          </p:txBody>
        </p:sp>
        <p:sp>
          <p:nvSpPr>
            <p:cNvPr id="12" name="左大括号 11">
              <a:extLst>
                <a:ext uri="{FF2B5EF4-FFF2-40B4-BE49-F238E27FC236}">
                  <a16:creationId xmlns:a16="http://schemas.microsoft.com/office/drawing/2014/main" id="{06A0FA57-B3C6-4B82-A12F-182BB8F0CEC4}"/>
                </a:ext>
              </a:extLst>
            </p:cNvPr>
            <p:cNvSpPr/>
            <p:nvPr/>
          </p:nvSpPr>
          <p:spPr>
            <a:xfrm rot="5400000">
              <a:off x="4135254" y="2440935"/>
              <a:ext cx="317004" cy="1976131"/>
            </a:xfrm>
            <a:prstGeom prst="leftBrace">
              <a:avLst>
                <a:gd name="adj1" fmla="val 28967"/>
                <a:gd name="adj2"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4" name="文本框 13">
              <a:extLst>
                <a:ext uri="{FF2B5EF4-FFF2-40B4-BE49-F238E27FC236}">
                  <a16:creationId xmlns:a16="http://schemas.microsoft.com/office/drawing/2014/main" id="{070C712F-CA2D-4E43-B0EB-C43372EE92F9}"/>
                </a:ext>
              </a:extLst>
            </p:cNvPr>
            <p:cNvSpPr txBox="1"/>
            <p:nvPr/>
          </p:nvSpPr>
          <p:spPr>
            <a:xfrm>
              <a:off x="5389567" y="3886835"/>
              <a:ext cx="1131570" cy="523220"/>
            </a:xfrm>
            <a:prstGeom prst="rect">
              <a:avLst/>
            </a:prstGeom>
            <a:noFill/>
          </p:spPr>
          <p:txBody>
            <a:bodyPr wrap="square" rtlCol="0">
              <a:spAutoFit/>
            </a:bodyPr>
            <a:lstStyle/>
            <a:p>
              <a:r>
                <a:rPr lang="en-US" altLang="zh-CN" sz="2800"/>
                <a:t>…</a:t>
              </a:r>
              <a:endParaRPr lang="zh-CN" altLang="en-US" sz="2800"/>
            </a:p>
          </p:txBody>
        </p:sp>
        <p:sp>
          <p:nvSpPr>
            <p:cNvPr id="15" name="箭头: 左 14">
              <a:extLst>
                <a:ext uri="{FF2B5EF4-FFF2-40B4-BE49-F238E27FC236}">
                  <a16:creationId xmlns:a16="http://schemas.microsoft.com/office/drawing/2014/main" id="{6511E85A-EF73-4F79-94D3-79DE3E09F64A}"/>
                </a:ext>
              </a:extLst>
            </p:cNvPr>
            <p:cNvSpPr/>
            <p:nvPr/>
          </p:nvSpPr>
          <p:spPr>
            <a:xfrm>
              <a:off x="5510223" y="3886835"/>
              <a:ext cx="2137410" cy="159385"/>
            </a:xfrm>
            <a:prstGeom prst="lef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文本框 15">
              <a:extLst>
                <a:ext uri="{FF2B5EF4-FFF2-40B4-BE49-F238E27FC236}">
                  <a16:creationId xmlns:a16="http://schemas.microsoft.com/office/drawing/2014/main" id="{1967721F-65AC-44C6-A1E9-C585F05349BF}"/>
                </a:ext>
              </a:extLst>
            </p:cNvPr>
            <p:cNvSpPr txBox="1"/>
            <p:nvPr/>
          </p:nvSpPr>
          <p:spPr>
            <a:xfrm>
              <a:off x="5530648" y="3429000"/>
              <a:ext cx="2759064" cy="461665"/>
            </a:xfrm>
            <a:prstGeom prst="rect">
              <a:avLst/>
            </a:prstGeom>
            <a:noFill/>
          </p:spPr>
          <p:txBody>
            <a:bodyPr wrap="square" rtlCol="0">
              <a:spAutoFit/>
            </a:bodyPr>
            <a:lstStyle/>
            <a:p>
              <a:r>
                <a:rPr lang="en-US" altLang="zh-CN" sz="2400"/>
                <a:t>Receive Acks</a:t>
              </a:r>
              <a:endParaRPr lang="zh-CN" altLang="en-US" sz="2800"/>
            </a:p>
          </p:txBody>
        </p:sp>
      </p:grpSp>
      <p:sp>
        <p:nvSpPr>
          <p:cNvPr id="4" name="日期占位符 3">
            <a:extLst>
              <a:ext uri="{FF2B5EF4-FFF2-40B4-BE49-F238E27FC236}">
                <a16:creationId xmlns:a16="http://schemas.microsoft.com/office/drawing/2014/main" id="{A7005A02-247A-4887-A493-25FC2E39945D}"/>
              </a:ext>
            </a:extLst>
          </p:cNvPr>
          <p:cNvSpPr>
            <a:spLocks noGrp="1"/>
          </p:cNvSpPr>
          <p:nvPr>
            <p:ph type="dt" sz="half" idx="10"/>
          </p:nvPr>
        </p:nvSpPr>
        <p:spPr/>
        <p:txBody>
          <a:bodyPr/>
          <a:lstStyle/>
          <a:p>
            <a:fld id="{DC769D99-216B-4AFC-B68C-8898625B1512}" type="datetime1">
              <a:rPr lang="zh-CN" altLang="en-US" smtClean="0"/>
              <a:t>2021/5/19</a:t>
            </a:fld>
            <a:endParaRPr lang="zh-CN" altLang="en-US"/>
          </a:p>
        </p:txBody>
      </p:sp>
      <p:sp>
        <p:nvSpPr>
          <p:cNvPr id="17" name="页脚占位符 16">
            <a:extLst>
              <a:ext uri="{FF2B5EF4-FFF2-40B4-BE49-F238E27FC236}">
                <a16:creationId xmlns:a16="http://schemas.microsoft.com/office/drawing/2014/main" id="{E5B5E1F7-FB82-49BC-9D05-6FD8A5E4E74C}"/>
              </a:ext>
            </a:extLst>
          </p:cNvPr>
          <p:cNvSpPr>
            <a:spLocks noGrp="1"/>
          </p:cNvSpPr>
          <p:nvPr>
            <p:ph type="ftr" sz="quarter" idx="11"/>
          </p:nvPr>
        </p:nvSpPr>
        <p:spPr/>
        <p:txBody>
          <a:bodyPr/>
          <a:lstStyle/>
          <a:p>
            <a:r>
              <a:rPr lang="en-US" altLang="zh-CN"/>
              <a:t>USTC-Reading-Group</a:t>
            </a:r>
            <a:endParaRPr lang="zh-CN" altLang="en-US" dirty="0"/>
          </a:p>
        </p:txBody>
      </p:sp>
      <p:sp>
        <p:nvSpPr>
          <p:cNvPr id="19" name="灯片编号占位符 18">
            <a:extLst>
              <a:ext uri="{FF2B5EF4-FFF2-40B4-BE49-F238E27FC236}">
                <a16:creationId xmlns:a16="http://schemas.microsoft.com/office/drawing/2014/main" id="{C322B2B7-AC7A-4947-8FF0-2275E8F5AA77}"/>
              </a:ext>
            </a:extLst>
          </p:cNvPr>
          <p:cNvSpPr>
            <a:spLocks noGrp="1"/>
          </p:cNvSpPr>
          <p:nvPr>
            <p:ph type="sldNum" sz="quarter" idx="12"/>
          </p:nvPr>
        </p:nvSpPr>
        <p:spPr/>
        <p:txBody>
          <a:bodyPr/>
          <a:lstStyle/>
          <a:p>
            <a:fld id="{9121FD29-422F-4C06-A400-AB8263BE8C66}" type="slidenum">
              <a:rPr lang="zh-CN" altLang="en-US" smtClean="0"/>
              <a:t>36</a:t>
            </a:fld>
            <a:endParaRPr lang="zh-CN" altLang="en-US"/>
          </a:p>
        </p:txBody>
      </p:sp>
    </p:spTree>
    <p:extLst>
      <p:ext uri="{BB962C8B-B14F-4D97-AF65-F5344CB8AC3E}">
        <p14:creationId xmlns:p14="http://schemas.microsoft.com/office/powerpoint/2010/main" val="29267570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8F371F0-7E3A-4C4B-A9E5-3AAFD0050DCB}"/>
              </a:ext>
            </a:extLst>
          </p:cNvPr>
          <p:cNvSpPr>
            <a:spLocks noGrp="1"/>
          </p:cNvSpPr>
          <p:nvPr>
            <p:ph type="title"/>
          </p:nvPr>
        </p:nvSpPr>
        <p:spPr/>
        <p:txBody>
          <a:bodyPr/>
          <a:lstStyle/>
          <a:p>
            <a:r>
              <a:rPr lang="en-US" altLang="zh-CN" dirty="0"/>
              <a:t>Odyssey Networking</a:t>
            </a:r>
            <a:endParaRPr lang="zh-CN" altLang="en-US" dirty="0"/>
          </a:p>
        </p:txBody>
      </p:sp>
      <p:sp>
        <p:nvSpPr>
          <p:cNvPr id="3" name="内容占位符 2">
            <a:extLst>
              <a:ext uri="{FF2B5EF4-FFF2-40B4-BE49-F238E27FC236}">
                <a16:creationId xmlns:a16="http://schemas.microsoft.com/office/drawing/2014/main" id="{0E9002B5-CC68-4E98-A875-246F1C3C680C}"/>
              </a:ext>
            </a:extLst>
          </p:cNvPr>
          <p:cNvSpPr>
            <a:spLocks noGrp="1"/>
          </p:cNvSpPr>
          <p:nvPr>
            <p:ph idx="1"/>
          </p:nvPr>
        </p:nvSpPr>
        <p:spPr/>
        <p:txBody>
          <a:bodyPr/>
          <a:lstStyle/>
          <a:p>
            <a:r>
              <a:rPr lang="en-US" altLang="zh-CN" dirty="0"/>
              <a:t>Smart Message</a:t>
            </a:r>
          </a:p>
          <a:p>
            <a:r>
              <a:rPr lang="en-US" altLang="zh-CN"/>
              <a:t>Hardware </a:t>
            </a:r>
            <a:r>
              <a:rPr lang="en-US" altLang="zh-CN" dirty="0"/>
              <a:t>Multicast</a:t>
            </a:r>
          </a:p>
          <a:p>
            <a:pPr marL="457200" lvl="1" indent="0">
              <a:buNone/>
            </a:pPr>
            <a:endParaRPr lang="zh-CN" altLang="en-US" dirty="0"/>
          </a:p>
        </p:txBody>
      </p:sp>
      <p:sp>
        <p:nvSpPr>
          <p:cNvPr id="5" name="矩形: 圆角 4">
            <a:extLst>
              <a:ext uri="{FF2B5EF4-FFF2-40B4-BE49-F238E27FC236}">
                <a16:creationId xmlns:a16="http://schemas.microsoft.com/office/drawing/2014/main" id="{E81FC631-53FF-47DB-BA3E-8196E9CB553E}"/>
              </a:ext>
            </a:extLst>
          </p:cNvPr>
          <p:cNvSpPr/>
          <p:nvPr/>
        </p:nvSpPr>
        <p:spPr>
          <a:xfrm>
            <a:off x="2354580" y="2720340"/>
            <a:ext cx="1634490" cy="708660"/>
          </a:xfrm>
          <a:prstGeom prst="round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0" i="0" u="none" strike="noStrike" baseline="0">
                <a:solidFill>
                  <a:schemeClr val="tx1"/>
                </a:solidFill>
                <a:latin typeface="LinLibertineT"/>
              </a:rPr>
              <a:t>switches</a:t>
            </a:r>
            <a:endParaRPr lang="zh-CN" altLang="en-US">
              <a:solidFill>
                <a:schemeClr val="tx1"/>
              </a:solidFill>
            </a:endParaRPr>
          </a:p>
        </p:txBody>
      </p:sp>
      <p:cxnSp>
        <p:nvCxnSpPr>
          <p:cNvPr id="7" name="直接箭头连接符 6">
            <a:extLst>
              <a:ext uri="{FF2B5EF4-FFF2-40B4-BE49-F238E27FC236}">
                <a16:creationId xmlns:a16="http://schemas.microsoft.com/office/drawing/2014/main" id="{D7359300-5213-4EC7-ADA0-8AF1A9F8FACB}"/>
              </a:ext>
            </a:extLst>
          </p:cNvPr>
          <p:cNvCxnSpPr>
            <a:cxnSpLocks/>
            <a:endCxn id="5" idx="1"/>
          </p:cNvCxnSpPr>
          <p:nvPr/>
        </p:nvCxnSpPr>
        <p:spPr>
          <a:xfrm>
            <a:off x="1303020" y="3074670"/>
            <a:ext cx="105156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a:extLst>
              <a:ext uri="{FF2B5EF4-FFF2-40B4-BE49-F238E27FC236}">
                <a16:creationId xmlns:a16="http://schemas.microsoft.com/office/drawing/2014/main" id="{E3123689-3014-42AF-A81F-24B67987B112}"/>
              </a:ext>
            </a:extLst>
          </p:cNvPr>
          <p:cNvCxnSpPr>
            <a:cxnSpLocks/>
          </p:cNvCxnSpPr>
          <p:nvPr/>
        </p:nvCxnSpPr>
        <p:spPr>
          <a:xfrm>
            <a:off x="3989070" y="2720340"/>
            <a:ext cx="14516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接箭头连接符 11">
            <a:extLst>
              <a:ext uri="{FF2B5EF4-FFF2-40B4-BE49-F238E27FC236}">
                <a16:creationId xmlns:a16="http://schemas.microsoft.com/office/drawing/2014/main" id="{322AB0AC-0412-458A-9516-21D82AFDC7B4}"/>
              </a:ext>
            </a:extLst>
          </p:cNvPr>
          <p:cNvCxnSpPr>
            <a:cxnSpLocks/>
          </p:cNvCxnSpPr>
          <p:nvPr/>
        </p:nvCxnSpPr>
        <p:spPr>
          <a:xfrm>
            <a:off x="3989070" y="2871470"/>
            <a:ext cx="14516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a:extLst>
              <a:ext uri="{FF2B5EF4-FFF2-40B4-BE49-F238E27FC236}">
                <a16:creationId xmlns:a16="http://schemas.microsoft.com/office/drawing/2014/main" id="{E979F54A-F3F4-4E06-8EBB-97A918DD6ABD}"/>
              </a:ext>
            </a:extLst>
          </p:cNvPr>
          <p:cNvCxnSpPr>
            <a:cxnSpLocks/>
          </p:cNvCxnSpPr>
          <p:nvPr/>
        </p:nvCxnSpPr>
        <p:spPr>
          <a:xfrm>
            <a:off x="3989070" y="3022600"/>
            <a:ext cx="14516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直接箭头连接符 13">
            <a:extLst>
              <a:ext uri="{FF2B5EF4-FFF2-40B4-BE49-F238E27FC236}">
                <a16:creationId xmlns:a16="http://schemas.microsoft.com/office/drawing/2014/main" id="{681A7A6E-0240-4E03-9758-B3D3F931A9FF}"/>
              </a:ext>
            </a:extLst>
          </p:cNvPr>
          <p:cNvCxnSpPr>
            <a:cxnSpLocks/>
          </p:cNvCxnSpPr>
          <p:nvPr/>
        </p:nvCxnSpPr>
        <p:spPr>
          <a:xfrm>
            <a:off x="3989070" y="3173730"/>
            <a:ext cx="1451610" cy="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文本框 14">
            <a:extLst>
              <a:ext uri="{FF2B5EF4-FFF2-40B4-BE49-F238E27FC236}">
                <a16:creationId xmlns:a16="http://schemas.microsoft.com/office/drawing/2014/main" id="{CFB26B6D-6A5C-41AD-8D80-0BAF806BC6C9}"/>
              </a:ext>
            </a:extLst>
          </p:cNvPr>
          <p:cNvSpPr txBox="1"/>
          <p:nvPr/>
        </p:nvSpPr>
        <p:spPr>
          <a:xfrm>
            <a:off x="4309110" y="3210441"/>
            <a:ext cx="811530" cy="369332"/>
          </a:xfrm>
          <a:prstGeom prst="rect">
            <a:avLst/>
          </a:prstGeom>
          <a:noFill/>
        </p:spPr>
        <p:txBody>
          <a:bodyPr wrap="square" rtlCol="0">
            <a:spAutoFit/>
          </a:bodyPr>
          <a:lstStyle/>
          <a:p>
            <a:r>
              <a:rPr lang="en-US" altLang="zh-CN"/>
              <a:t>…</a:t>
            </a:r>
            <a:endParaRPr lang="zh-CN" altLang="en-US"/>
          </a:p>
        </p:txBody>
      </p:sp>
      <p:sp>
        <p:nvSpPr>
          <p:cNvPr id="4" name="日期占位符 3">
            <a:extLst>
              <a:ext uri="{FF2B5EF4-FFF2-40B4-BE49-F238E27FC236}">
                <a16:creationId xmlns:a16="http://schemas.microsoft.com/office/drawing/2014/main" id="{673648E6-1F11-4563-AB0C-CCDF7BD272AF}"/>
              </a:ext>
            </a:extLst>
          </p:cNvPr>
          <p:cNvSpPr>
            <a:spLocks noGrp="1"/>
          </p:cNvSpPr>
          <p:nvPr>
            <p:ph type="dt" sz="half" idx="10"/>
          </p:nvPr>
        </p:nvSpPr>
        <p:spPr/>
        <p:txBody>
          <a:bodyPr/>
          <a:lstStyle/>
          <a:p>
            <a:fld id="{9FF6C6A7-3EDD-422E-9C32-9212AF2B4C36}" type="datetime1">
              <a:rPr lang="zh-CN" altLang="en-US" smtClean="0"/>
              <a:t>2021/5/19</a:t>
            </a:fld>
            <a:endParaRPr lang="zh-CN" altLang="en-US"/>
          </a:p>
        </p:txBody>
      </p:sp>
      <p:sp>
        <p:nvSpPr>
          <p:cNvPr id="6" name="页脚占位符 5">
            <a:extLst>
              <a:ext uri="{FF2B5EF4-FFF2-40B4-BE49-F238E27FC236}">
                <a16:creationId xmlns:a16="http://schemas.microsoft.com/office/drawing/2014/main" id="{3900F0B2-91A4-42D9-8853-9E1A35773ED0}"/>
              </a:ext>
            </a:extLst>
          </p:cNvPr>
          <p:cNvSpPr>
            <a:spLocks noGrp="1"/>
          </p:cNvSpPr>
          <p:nvPr>
            <p:ph type="ftr" sz="quarter" idx="11"/>
          </p:nvPr>
        </p:nvSpPr>
        <p:spPr/>
        <p:txBody>
          <a:bodyPr/>
          <a:lstStyle/>
          <a:p>
            <a:r>
              <a:rPr lang="en-US" altLang="zh-CN"/>
              <a:t>USTC-Reading-Group</a:t>
            </a:r>
            <a:endParaRPr lang="zh-CN" altLang="en-US" dirty="0"/>
          </a:p>
        </p:txBody>
      </p:sp>
      <p:sp>
        <p:nvSpPr>
          <p:cNvPr id="8" name="灯片编号占位符 7">
            <a:extLst>
              <a:ext uri="{FF2B5EF4-FFF2-40B4-BE49-F238E27FC236}">
                <a16:creationId xmlns:a16="http://schemas.microsoft.com/office/drawing/2014/main" id="{392A7F67-0CB1-41D1-A6F9-9FF81C57F0E3}"/>
              </a:ext>
            </a:extLst>
          </p:cNvPr>
          <p:cNvSpPr>
            <a:spLocks noGrp="1"/>
          </p:cNvSpPr>
          <p:nvPr>
            <p:ph type="sldNum" sz="quarter" idx="12"/>
          </p:nvPr>
        </p:nvSpPr>
        <p:spPr/>
        <p:txBody>
          <a:bodyPr/>
          <a:lstStyle/>
          <a:p>
            <a:fld id="{9121FD29-422F-4C06-A400-AB8263BE8C66}" type="slidenum">
              <a:rPr lang="zh-CN" altLang="en-US" smtClean="0"/>
              <a:t>37</a:t>
            </a:fld>
            <a:endParaRPr lang="zh-CN" altLang="en-US"/>
          </a:p>
        </p:txBody>
      </p:sp>
    </p:spTree>
    <p:extLst>
      <p:ext uri="{BB962C8B-B14F-4D97-AF65-F5344CB8AC3E}">
        <p14:creationId xmlns:p14="http://schemas.microsoft.com/office/powerpoint/2010/main" val="54909701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6085B-82F5-DA48-9B5B-9AEB50D7EDFF}"/>
              </a:ext>
            </a:extLst>
          </p:cNvPr>
          <p:cNvSpPr>
            <a:spLocks noGrp="1"/>
          </p:cNvSpPr>
          <p:nvPr>
            <p:ph type="title"/>
          </p:nvPr>
        </p:nvSpPr>
        <p:spPr/>
        <p:txBody>
          <a:bodyPr>
            <a:normAutofit/>
          </a:bodyPr>
          <a:lstStyle/>
          <a:p>
            <a:r>
              <a:rPr lang="en-US" altLang="zh-CN"/>
              <a:t>Outline</a:t>
            </a:r>
            <a:endParaRPr lang="en-CN"/>
          </a:p>
        </p:txBody>
      </p:sp>
      <p:sp>
        <p:nvSpPr>
          <p:cNvPr id="4" name="Footer Placeholder 3">
            <a:extLst>
              <a:ext uri="{FF2B5EF4-FFF2-40B4-BE49-F238E27FC236}">
                <a16:creationId xmlns:a16="http://schemas.microsoft.com/office/drawing/2014/main" id="{21753D09-97E5-224E-8F5E-540C9730BB5A}"/>
              </a:ext>
            </a:extLst>
          </p:cNvPr>
          <p:cNvSpPr>
            <a:spLocks noGrp="1"/>
          </p:cNvSpPr>
          <p:nvPr>
            <p:ph type="ftr" sz="quarter" idx="11"/>
          </p:nvPr>
        </p:nvSpPr>
        <p:spPr/>
        <p:txBody>
          <a:bodyPr/>
          <a:lstStyle/>
          <a:p>
            <a:r>
              <a:rPr lang="en-US" altLang="zh-CN"/>
              <a:t>USTC-Reading-Group</a:t>
            </a:r>
            <a:endParaRPr lang="zh-CN" altLang="en-US"/>
          </a:p>
        </p:txBody>
      </p:sp>
      <p:sp>
        <p:nvSpPr>
          <p:cNvPr id="5" name="Date Placeholder 4">
            <a:extLst>
              <a:ext uri="{FF2B5EF4-FFF2-40B4-BE49-F238E27FC236}">
                <a16:creationId xmlns:a16="http://schemas.microsoft.com/office/drawing/2014/main" id="{1317190D-DD1D-964C-8F16-F70A14D89F02}"/>
              </a:ext>
            </a:extLst>
          </p:cNvPr>
          <p:cNvSpPr>
            <a:spLocks noGrp="1"/>
          </p:cNvSpPr>
          <p:nvPr>
            <p:ph type="dt" sz="half" idx="10"/>
          </p:nvPr>
        </p:nvSpPr>
        <p:spPr/>
        <p:txBody>
          <a:bodyPr/>
          <a:lstStyle/>
          <a:p>
            <a:fld id="{E88A01CF-DFD2-4888-B090-4E261A3617A3}" type="datetime1">
              <a:rPr lang="zh-CN" altLang="en-US" smtClean="0"/>
              <a:t>2021/5/19</a:t>
            </a:fld>
            <a:endParaRPr lang="zh-CN" altLang="en-US"/>
          </a:p>
        </p:txBody>
      </p:sp>
      <p:grpSp>
        <p:nvGrpSpPr>
          <p:cNvPr id="6" name="Group 3">
            <a:extLst>
              <a:ext uri="{FF2B5EF4-FFF2-40B4-BE49-F238E27FC236}">
                <a16:creationId xmlns:a16="http://schemas.microsoft.com/office/drawing/2014/main" id="{DE1CB258-D57F-094F-AC17-FF41E3B22ED3}"/>
              </a:ext>
            </a:extLst>
          </p:cNvPr>
          <p:cNvGrpSpPr>
            <a:grpSpLocks/>
          </p:cNvGrpSpPr>
          <p:nvPr/>
        </p:nvGrpSpPr>
        <p:grpSpPr bwMode="auto">
          <a:xfrm>
            <a:off x="1152931" y="1808290"/>
            <a:ext cx="762000" cy="665162"/>
            <a:chOff x="1110" y="2656"/>
            <a:chExt cx="1549" cy="1351"/>
          </a:xfrm>
        </p:grpSpPr>
        <p:sp>
          <p:nvSpPr>
            <p:cNvPr id="7" name="AutoShape 4">
              <a:extLst>
                <a:ext uri="{FF2B5EF4-FFF2-40B4-BE49-F238E27FC236}">
                  <a16:creationId xmlns:a16="http://schemas.microsoft.com/office/drawing/2014/main" id="{22453FB6-685E-F344-B333-E6B3BF3C2335}"/>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8" name="AutoShape 5">
              <a:extLst>
                <a:ext uri="{FF2B5EF4-FFF2-40B4-BE49-F238E27FC236}">
                  <a16:creationId xmlns:a16="http://schemas.microsoft.com/office/drawing/2014/main" id="{6ADA8423-2378-A646-8E4C-1BDF33C6CB1B}"/>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9" name="AutoShape 6">
              <a:extLst>
                <a:ext uri="{FF2B5EF4-FFF2-40B4-BE49-F238E27FC236}">
                  <a16:creationId xmlns:a16="http://schemas.microsoft.com/office/drawing/2014/main" id="{8064B3AA-949F-6241-B235-43E6282908C8}"/>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grpSp>
      <p:sp>
        <p:nvSpPr>
          <p:cNvPr id="10" name="Line 11">
            <a:extLst>
              <a:ext uri="{FF2B5EF4-FFF2-40B4-BE49-F238E27FC236}">
                <a16:creationId xmlns:a16="http://schemas.microsoft.com/office/drawing/2014/main" id="{AA57EFEA-C4D4-4047-96E8-C82BC5DD2041}"/>
              </a:ext>
            </a:extLst>
          </p:cNvPr>
          <p:cNvSpPr>
            <a:spLocks noChangeShapeType="1"/>
          </p:cNvSpPr>
          <p:nvPr/>
        </p:nvSpPr>
        <p:spPr bwMode="auto">
          <a:xfrm>
            <a:off x="1762531" y="2417890"/>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11" name="Text Box 12">
            <a:extLst>
              <a:ext uri="{FF2B5EF4-FFF2-40B4-BE49-F238E27FC236}">
                <a16:creationId xmlns:a16="http://schemas.microsoft.com/office/drawing/2014/main" id="{ED78A1E2-071B-EE46-8A16-8F4B411CC13A}"/>
              </a:ext>
            </a:extLst>
          </p:cNvPr>
          <p:cNvSpPr txBox="1">
            <a:spLocks noChangeArrowheads="1"/>
          </p:cNvSpPr>
          <p:nvPr/>
        </p:nvSpPr>
        <p:spPr bwMode="auto">
          <a:xfrm>
            <a:off x="2174011" y="1884490"/>
            <a:ext cx="1905009"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Background</a:t>
            </a:r>
          </a:p>
        </p:txBody>
      </p:sp>
      <p:sp>
        <p:nvSpPr>
          <p:cNvPr id="12" name="Text Box 13">
            <a:extLst>
              <a:ext uri="{FF2B5EF4-FFF2-40B4-BE49-F238E27FC236}">
                <a16:creationId xmlns:a16="http://schemas.microsoft.com/office/drawing/2014/main" id="{1041842B-EACB-FB4C-BBE8-9AEF2239DBBA}"/>
              </a:ext>
            </a:extLst>
          </p:cNvPr>
          <p:cNvSpPr txBox="1">
            <a:spLocks noChangeArrowheads="1"/>
          </p:cNvSpPr>
          <p:nvPr/>
        </p:nvSpPr>
        <p:spPr bwMode="gray">
          <a:xfrm>
            <a:off x="1348194" y="1906715"/>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1</a:t>
            </a:r>
          </a:p>
        </p:txBody>
      </p:sp>
      <p:grpSp>
        <p:nvGrpSpPr>
          <p:cNvPr id="13" name="Group 7">
            <a:extLst>
              <a:ext uri="{FF2B5EF4-FFF2-40B4-BE49-F238E27FC236}">
                <a16:creationId xmlns:a16="http://schemas.microsoft.com/office/drawing/2014/main" id="{6FE4313A-ADBF-354C-B8E1-499B9FA3A349}"/>
              </a:ext>
            </a:extLst>
          </p:cNvPr>
          <p:cNvGrpSpPr>
            <a:grpSpLocks/>
          </p:cNvGrpSpPr>
          <p:nvPr/>
        </p:nvGrpSpPr>
        <p:grpSpPr bwMode="auto">
          <a:xfrm>
            <a:off x="1152931" y="2722690"/>
            <a:ext cx="762000" cy="665162"/>
            <a:chOff x="3174" y="2656"/>
            <a:chExt cx="1549" cy="1351"/>
          </a:xfrm>
        </p:grpSpPr>
        <p:sp>
          <p:nvSpPr>
            <p:cNvPr id="14" name="AutoShape 8">
              <a:extLst>
                <a:ext uri="{FF2B5EF4-FFF2-40B4-BE49-F238E27FC236}">
                  <a16:creationId xmlns:a16="http://schemas.microsoft.com/office/drawing/2014/main" id="{9448FA97-6768-AC48-9E4B-74F21B47025B}"/>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5" name="AutoShape 9">
              <a:extLst>
                <a:ext uri="{FF2B5EF4-FFF2-40B4-BE49-F238E27FC236}">
                  <a16:creationId xmlns:a16="http://schemas.microsoft.com/office/drawing/2014/main" id="{0C2AB8FB-ABE8-3646-9D0E-12B966FE1BC6}"/>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6" name="AutoShape 10">
              <a:extLst>
                <a:ext uri="{FF2B5EF4-FFF2-40B4-BE49-F238E27FC236}">
                  <a16:creationId xmlns:a16="http://schemas.microsoft.com/office/drawing/2014/main" id="{A11CEA87-C5F3-2C46-A7CB-48481D49609D}"/>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17" name="Line 14">
            <a:extLst>
              <a:ext uri="{FF2B5EF4-FFF2-40B4-BE49-F238E27FC236}">
                <a16:creationId xmlns:a16="http://schemas.microsoft.com/office/drawing/2014/main" id="{D17DA239-B395-604A-B674-84CE1E41722B}"/>
              </a:ext>
            </a:extLst>
          </p:cNvPr>
          <p:cNvSpPr>
            <a:spLocks noChangeShapeType="1"/>
          </p:cNvSpPr>
          <p:nvPr/>
        </p:nvSpPr>
        <p:spPr bwMode="auto">
          <a:xfrm>
            <a:off x="1762531" y="3332290"/>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18" name="Text Box 15">
            <a:extLst>
              <a:ext uri="{FF2B5EF4-FFF2-40B4-BE49-F238E27FC236}">
                <a16:creationId xmlns:a16="http://schemas.microsoft.com/office/drawing/2014/main" id="{0B1E965C-9203-614E-B230-3AB1C9B4EC77}"/>
              </a:ext>
            </a:extLst>
          </p:cNvPr>
          <p:cNvSpPr txBox="1">
            <a:spLocks noChangeArrowheads="1"/>
          </p:cNvSpPr>
          <p:nvPr/>
        </p:nvSpPr>
        <p:spPr bwMode="auto">
          <a:xfrm>
            <a:off x="2174011" y="2798890"/>
            <a:ext cx="16823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Taxonomy</a:t>
            </a:r>
          </a:p>
        </p:txBody>
      </p:sp>
      <p:sp>
        <p:nvSpPr>
          <p:cNvPr id="19" name="Text Box 16">
            <a:extLst>
              <a:ext uri="{FF2B5EF4-FFF2-40B4-BE49-F238E27FC236}">
                <a16:creationId xmlns:a16="http://schemas.microsoft.com/office/drawing/2014/main" id="{5AECE352-4AEE-AE40-8030-C0261E400C6D}"/>
              </a:ext>
            </a:extLst>
          </p:cNvPr>
          <p:cNvSpPr txBox="1">
            <a:spLocks noChangeArrowheads="1"/>
          </p:cNvSpPr>
          <p:nvPr/>
        </p:nvSpPr>
        <p:spPr bwMode="gray">
          <a:xfrm>
            <a:off x="1348194" y="2821115"/>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2</a:t>
            </a:r>
          </a:p>
        </p:txBody>
      </p:sp>
      <p:grpSp>
        <p:nvGrpSpPr>
          <p:cNvPr id="20" name="Group 17">
            <a:extLst>
              <a:ext uri="{FF2B5EF4-FFF2-40B4-BE49-F238E27FC236}">
                <a16:creationId xmlns:a16="http://schemas.microsoft.com/office/drawing/2014/main" id="{31CE9C3D-7397-E847-B3AA-62DA5D925F14}"/>
              </a:ext>
            </a:extLst>
          </p:cNvPr>
          <p:cNvGrpSpPr>
            <a:grpSpLocks/>
          </p:cNvGrpSpPr>
          <p:nvPr/>
        </p:nvGrpSpPr>
        <p:grpSpPr bwMode="auto">
          <a:xfrm>
            <a:off x="1152931" y="3614865"/>
            <a:ext cx="762001" cy="665162"/>
            <a:chOff x="1110" y="2656"/>
            <a:chExt cx="1549" cy="1351"/>
          </a:xfrm>
        </p:grpSpPr>
        <p:sp>
          <p:nvSpPr>
            <p:cNvPr id="21" name="AutoShape 18">
              <a:extLst>
                <a:ext uri="{FF2B5EF4-FFF2-40B4-BE49-F238E27FC236}">
                  <a16:creationId xmlns:a16="http://schemas.microsoft.com/office/drawing/2014/main" id="{04EF499B-5311-904B-A25E-44BEEEA7EE9E}"/>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2" name="AutoShape 19">
              <a:extLst>
                <a:ext uri="{FF2B5EF4-FFF2-40B4-BE49-F238E27FC236}">
                  <a16:creationId xmlns:a16="http://schemas.microsoft.com/office/drawing/2014/main" id="{F427C7A2-1B48-7847-9163-3717F0F24B47}"/>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3" name="AutoShape 20">
              <a:extLst>
                <a:ext uri="{FF2B5EF4-FFF2-40B4-BE49-F238E27FC236}">
                  <a16:creationId xmlns:a16="http://schemas.microsoft.com/office/drawing/2014/main" id="{8FD76F14-1F64-0042-9B85-608BCD32C180}"/>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24" name="Line 25">
            <a:extLst>
              <a:ext uri="{FF2B5EF4-FFF2-40B4-BE49-F238E27FC236}">
                <a16:creationId xmlns:a16="http://schemas.microsoft.com/office/drawing/2014/main" id="{22D2A4A0-4FF7-134D-8959-53175B16D110}"/>
              </a:ext>
            </a:extLst>
          </p:cNvPr>
          <p:cNvSpPr>
            <a:spLocks noChangeShapeType="1"/>
          </p:cNvSpPr>
          <p:nvPr/>
        </p:nvSpPr>
        <p:spPr bwMode="auto">
          <a:xfrm>
            <a:off x="1762531" y="4224465"/>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25" name="Text Box 26">
            <a:extLst>
              <a:ext uri="{FF2B5EF4-FFF2-40B4-BE49-F238E27FC236}">
                <a16:creationId xmlns:a16="http://schemas.microsoft.com/office/drawing/2014/main" id="{74626734-4459-D84A-A704-3DE5903D93C8}"/>
              </a:ext>
            </a:extLst>
          </p:cNvPr>
          <p:cNvSpPr txBox="1">
            <a:spLocks noChangeArrowheads="1"/>
          </p:cNvSpPr>
          <p:nvPr/>
        </p:nvSpPr>
        <p:spPr bwMode="auto">
          <a:xfrm>
            <a:off x="2174011" y="3691065"/>
            <a:ext cx="1162498"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Design</a:t>
            </a:r>
          </a:p>
        </p:txBody>
      </p:sp>
      <p:sp>
        <p:nvSpPr>
          <p:cNvPr id="26" name="Text Box 27">
            <a:extLst>
              <a:ext uri="{FF2B5EF4-FFF2-40B4-BE49-F238E27FC236}">
                <a16:creationId xmlns:a16="http://schemas.microsoft.com/office/drawing/2014/main" id="{32A00673-759D-B144-AB26-5E487FBD2363}"/>
              </a:ext>
            </a:extLst>
          </p:cNvPr>
          <p:cNvSpPr txBox="1">
            <a:spLocks noChangeArrowheads="1"/>
          </p:cNvSpPr>
          <p:nvPr/>
        </p:nvSpPr>
        <p:spPr bwMode="gray">
          <a:xfrm>
            <a:off x="1348194" y="3713290"/>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dirty="0">
                <a:solidFill>
                  <a:schemeClr val="bg1"/>
                </a:solidFill>
                <a:latin typeface="Gill Sans MT" panose="020B0502020104020203" pitchFamily="34" charset="0"/>
                <a:ea typeface="宋体" panose="02010600030101010101" pitchFamily="2" charset="-122"/>
                <a:cs typeface="Calibri" panose="020F0502020204030204" pitchFamily="34" charset="0"/>
              </a:rPr>
              <a:t>3</a:t>
            </a:r>
          </a:p>
        </p:txBody>
      </p:sp>
      <p:grpSp>
        <p:nvGrpSpPr>
          <p:cNvPr id="27" name="Group 21">
            <a:extLst>
              <a:ext uri="{FF2B5EF4-FFF2-40B4-BE49-F238E27FC236}">
                <a16:creationId xmlns:a16="http://schemas.microsoft.com/office/drawing/2014/main" id="{AC12AB32-0D0B-D345-90B5-F5B21332CBA3}"/>
              </a:ext>
            </a:extLst>
          </p:cNvPr>
          <p:cNvGrpSpPr>
            <a:grpSpLocks/>
          </p:cNvGrpSpPr>
          <p:nvPr/>
        </p:nvGrpSpPr>
        <p:grpSpPr bwMode="auto">
          <a:xfrm>
            <a:off x="1152931" y="4529265"/>
            <a:ext cx="762000" cy="665162"/>
            <a:chOff x="3174" y="2656"/>
            <a:chExt cx="1549" cy="1351"/>
          </a:xfrm>
        </p:grpSpPr>
        <p:sp>
          <p:nvSpPr>
            <p:cNvPr id="28" name="AutoShape 22">
              <a:extLst>
                <a:ext uri="{FF2B5EF4-FFF2-40B4-BE49-F238E27FC236}">
                  <a16:creationId xmlns:a16="http://schemas.microsoft.com/office/drawing/2014/main" id="{457B5392-3ED2-2B4C-B162-454614A9A62D}"/>
                </a:ext>
              </a:extLst>
            </p:cNvPr>
            <p:cNvSpPr>
              <a:spLocks noChangeArrowheads="1"/>
            </p:cNvSpPr>
            <p:nvPr/>
          </p:nvSpPr>
          <p:spPr bwMode="gray">
            <a:xfrm>
              <a:off x="3187"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29" name="AutoShape 23">
              <a:extLst>
                <a:ext uri="{FF2B5EF4-FFF2-40B4-BE49-F238E27FC236}">
                  <a16:creationId xmlns:a16="http://schemas.microsoft.com/office/drawing/2014/main" id="{3B340ABD-3DAB-BF49-AEB0-17A9A4EDB6F3}"/>
                </a:ext>
              </a:extLst>
            </p:cNvPr>
            <p:cNvSpPr>
              <a:spLocks noChangeArrowheads="1"/>
            </p:cNvSpPr>
            <p:nvPr/>
          </p:nvSpPr>
          <p:spPr bwMode="gray">
            <a:xfrm>
              <a:off x="3174"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30" name="AutoShape 24">
              <a:extLst>
                <a:ext uri="{FF2B5EF4-FFF2-40B4-BE49-F238E27FC236}">
                  <a16:creationId xmlns:a16="http://schemas.microsoft.com/office/drawing/2014/main" id="{C794E69F-D5DC-F446-86D0-86A31B26DDF8}"/>
                </a:ext>
              </a:extLst>
            </p:cNvPr>
            <p:cNvSpPr>
              <a:spLocks noChangeArrowheads="1"/>
            </p:cNvSpPr>
            <p:nvPr/>
          </p:nvSpPr>
          <p:spPr bwMode="gray">
            <a:xfrm>
              <a:off x="3264" y="2736"/>
              <a:ext cx="1350" cy="1168"/>
            </a:xfrm>
            <a:prstGeom prst="hexagon">
              <a:avLst>
                <a:gd name="adj" fmla="val 28896"/>
                <a:gd name="vf" fmla="val 115470"/>
              </a:avLst>
            </a:prstGeom>
            <a:gradFill rotWithShape="1">
              <a:gsLst>
                <a:gs pos="0">
                  <a:schemeClr val="accent1">
                    <a:gamma/>
                    <a:shade val="46275"/>
                    <a:invGamma/>
                  </a:schemeClr>
                </a:gs>
                <a:gs pos="100000">
                  <a:schemeClr val="accent1"/>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grpSp>
      <p:sp>
        <p:nvSpPr>
          <p:cNvPr id="31" name="Line 28">
            <a:extLst>
              <a:ext uri="{FF2B5EF4-FFF2-40B4-BE49-F238E27FC236}">
                <a16:creationId xmlns:a16="http://schemas.microsoft.com/office/drawing/2014/main" id="{8344E2C2-B780-C246-AC8A-362BE71E9976}"/>
              </a:ext>
            </a:extLst>
          </p:cNvPr>
          <p:cNvSpPr>
            <a:spLocks noChangeShapeType="1"/>
          </p:cNvSpPr>
          <p:nvPr/>
        </p:nvSpPr>
        <p:spPr bwMode="auto">
          <a:xfrm>
            <a:off x="1762531" y="5138865"/>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latin typeface="Gill Sans MT" panose="020B0502020104020203" pitchFamily="34" charset="0"/>
              <a:cs typeface="Calibri" panose="020F0502020204030204" pitchFamily="34" charset="0"/>
            </a:endParaRPr>
          </a:p>
        </p:txBody>
      </p:sp>
      <p:sp>
        <p:nvSpPr>
          <p:cNvPr id="32" name="Text Box 29">
            <a:extLst>
              <a:ext uri="{FF2B5EF4-FFF2-40B4-BE49-F238E27FC236}">
                <a16:creationId xmlns:a16="http://schemas.microsoft.com/office/drawing/2014/main" id="{D19C3F29-CFEF-8142-882A-A33C4A7DD248}"/>
              </a:ext>
            </a:extLst>
          </p:cNvPr>
          <p:cNvSpPr txBox="1">
            <a:spLocks noChangeArrowheads="1"/>
          </p:cNvSpPr>
          <p:nvPr/>
        </p:nvSpPr>
        <p:spPr bwMode="auto">
          <a:xfrm>
            <a:off x="2174011" y="4605465"/>
            <a:ext cx="169790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latin typeface="Gill Sans MT" panose="020B0502020104020203" pitchFamily="34" charset="0"/>
                <a:ea typeface="宋体" panose="02010600030101010101" pitchFamily="2" charset="-122"/>
                <a:cs typeface="Calibri" panose="020F0502020204030204" pitchFamily="34" charset="0"/>
              </a:rPr>
              <a:t>Evaluation</a:t>
            </a:r>
          </a:p>
        </p:txBody>
      </p:sp>
      <p:sp>
        <p:nvSpPr>
          <p:cNvPr id="33" name="Text Box 30">
            <a:extLst>
              <a:ext uri="{FF2B5EF4-FFF2-40B4-BE49-F238E27FC236}">
                <a16:creationId xmlns:a16="http://schemas.microsoft.com/office/drawing/2014/main" id="{D93FB346-69DB-D249-B202-DCB3FEF0B6FF}"/>
              </a:ext>
            </a:extLst>
          </p:cNvPr>
          <p:cNvSpPr txBox="1">
            <a:spLocks noChangeArrowheads="1"/>
          </p:cNvSpPr>
          <p:nvPr/>
        </p:nvSpPr>
        <p:spPr bwMode="gray">
          <a:xfrm>
            <a:off x="1348194" y="4627690"/>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4</a:t>
            </a:r>
          </a:p>
        </p:txBody>
      </p:sp>
      <p:sp>
        <p:nvSpPr>
          <p:cNvPr id="34" name="Line 25">
            <a:extLst>
              <a:ext uri="{FF2B5EF4-FFF2-40B4-BE49-F238E27FC236}">
                <a16:creationId xmlns:a16="http://schemas.microsoft.com/office/drawing/2014/main" id="{340476F6-0B33-4C79-8FAB-5BF0380DDCD0}"/>
              </a:ext>
            </a:extLst>
          </p:cNvPr>
          <p:cNvSpPr>
            <a:spLocks noChangeShapeType="1"/>
          </p:cNvSpPr>
          <p:nvPr/>
        </p:nvSpPr>
        <p:spPr bwMode="auto">
          <a:xfrm>
            <a:off x="1762531" y="6054699"/>
            <a:ext cx="8138160" cy="0"/>
          </a:xfrm>
          <a:prstGeom prst="line">
            <a:avLst/>
          </a:prstGeom>
          <a:noFill/>
          <a:ln w="25400">
            <a:solidFill>
              <a:schemeClr val="tx2"/>
            </a:solidFill>
            <a:prstDash val="sysDot"/>
            <a:round/>
            <a:headEnd/>
            <a:tailEnd type="oval"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35" name="Text Box 26">
            <a:extLst>
              <a:ext uri="{FF2B5EF4-FFF2-40B4-BE49-F238E27FC236}">
                <a16:creationId xmlns:a16="http://schemas.microsoft.com/office/drawing/2014/main" id="{547B801A-F29B-4199-9576-79A32C0F1295}"/>
              </a:ext>
            </a:extLst>
          </p:cNvPr>
          <p:cNvSpPr txBox="1">
            <a:spLocks noChangeArrowheads="1"/>
          </p:cNvSpPr>
          <p:nvPr/>
        </p:nvSpPr>
        <p:spPr bwMode="auto">
          <a:xfrm>
            <a:off x="2174011" y="5521299"/>
            <a:ext cx="17780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zh-CN" sz="2400" b="1" dirty="0">
                <a:solidFill>
                  <a:schemeClr val="bg2"/>
                </a:solidFill>
                <a:latin typeface="Gill Sans MT" panose="020B0502020104020203" pitchFamily="34" charset="0"/>
                <a:ea typeface="宋体" panose="02010600030101010101" pitchFamily="2" charset="-122"/>
                <a:cs typeface="Calibri" panose="020F0502020204030204" pitchFamily="34" charset="0"/>
              </a:rPr>
              <a:t>Conclusion</a:t>
            </a:r>
          </a:p>
        </p:txBody>
      </p:sp>
      <p:sp>
        <p:nvSpPr>
          <p:cNvPr id="36" name="Text Box 27">
            <a:extLst>
              <a:ext uri="{FF2B5EF4-FFF2-40B4-BE49-F238E27FC236}">
                <a16:creationId xmlns:a16="http://schemas.microsoft.com/office/drawing/2014/main" id="{0C3910D7-5E30-49AC-9B20-8A2AA19FAA2E}"/>
              </a:ext>
            </a:extLst>
          </p:cNvPr>
          <p:cNvSpPr txBox="1">
            <a:spLocks noChangeArrowheads="1"/>
          </p:cNvSpPr>
          <p:nvPr/>
        </p:nvSpPr>
        <p:spPr bwMode="gray">
          <a:xfrm>
            <a:off x="1348194" y="5408614"/>
            <a:ext cx="354013"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a:solidFill>
                  <a:schemeClr val="bg1"/>
                </a:solidFill>
                <a:latin typeface="Gill Sans MT" panose="020B0502020104020203" pitchFamily="34" charset="0"/>
                <a:ea typeface="宋体" panose="02010600030101010101" pitchFamily="2" charset="-122"/>
                <a:cs typeface="Calibri" panose="020F0502020204030204" pitchFamily="34" charset="0"/>
              </a:rPr>
              <a:t>3</a:t>
            </a:r>
          </a:p>
        </p:txBody>
      </p:sp>
      <p:grpSp>
        <p:nvGrpSpPr>
          <p:cNvPr id="37" name="Group 17">
            <a:extLst>
              <a:ext uri="{FF2B5EF4-FFF2-40B4-BE49-F238E27FC236}">
                <a16:creationId xmlns:a16="http://schemas.microsoft.com/office/drawing/2014/main" id="{2BD901C1-565F-4A32-AE0A-2AE5324DAB48}"/>
              </a:ext>
            </a:extLst>
          </p:cNvPr>
          <p:cNvGrpSpPr>
            <a:grpSpLocks/>
          </p:cNvGrpSpPr>
          <p:nvPr/>
        </p:nvGrpSpPr>
        <p:grpSpPr bwMode="auto">
          <a:xfrm>
            <a:off x="1152931" y="5418238"/>
            <a:ext cx="762001" cy="665162"/>
            <a:chOff x="1110" y="2656"/>
            <a:chExt cx="1549" cy="1351"/>
          </a:xfrm>
        </p:grpSpPr>
        <p:sp>
          <p:nvSpPr>
            <p:cNvPr id="38" name="AutoShape 18">
              <a:extLst>
                <a:ext uri="{FF2B5EF4-FFF2-40B4-BE49-F238E27FC236}">
                  <a16:creationId xmlns:a16="http://schemas.microsoft.com/office/drawing/2014/main" id="{B8D17286-1096-44D4-9CCB-1AC43E3DFD04}"/>
                </a:ext>
              </a:extLst>
            </p:cNvPr>
            <p:cNvSpPr>
              <a:spLocks noChangeArrowheads="1"/>
            </p:cNvSpPr>
            <p:nvPr/>
          </p:nvSpPr>
          <p:spPr bwMode="gray">
            <a:xfrm>
              <a:off x="1123" y="2679"/>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39" name="AutoShape 19">
              <a:extLst>
                <a:ext uri="{FF2B5EF4-FFF2-40B4-BE49-F238E27FC236}">
                  <a16:creationId xmlns:a16="http://schemas.microsoft.com/office/drawing/2014/main" id="{A14DBBBD-44A3-43B2-BCD1-C8CB1A8ECADB}"/>
                </a:ext>
              </a:extLst>
            </p:cNvPr>
            <p:cNvSpPr>
              <a:spLocks noChangeArrowheads="1"/>
            </p:cNvSpPr>
            <p:nvPr/>
          </p:nvSpPr>
          <p:spPr bwMode="gray">
            <a:xfrm>
              <a:off x="1110" y="2656"/>
              <a:ext cx="1536" cy="1328"/>
            </a:xfrm>
            <a:prstGeom prst="hexagon">
              <a:avLst>
                <a:gd name="adj" fmla="val 28916"/>
                <a:gd name="vf" fmla="val 115470"/>
              </a:avLst>
            </a:prstGeom>
            <a:gradFill rotWithShape="1">
              <a:gsLst>
                <a:gs pos="0">
                  <a:srgbClr val="E6E6E6"/>
                </a:gs>
                <a:gs pos="7499">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sp>
          <p:nvSpPr>
            <p:cNvPr id="40" name="AutoShape 20">
              <a:extLst>
                <a:ext uri="{FF2B5EF4-FFF2-40B4-BE49-F238E27FC236}">
                  <a16:creationId xmlns:a16="http://schemas.microsoft.com/office/drawing/2014/main" id="{33896D3A-AD0D-44FE-B194-433DE47C347E}"/>
                </a:ext>
              </a:extLst>
            </p:cNvPr>
            <p:cNvSpPr>
              <a:spLocks noChangeArrowheads="1"/>
            </p:cNvSpPr>
            <p:nvPr/>
          </p:nvSpPr>
          <p:spPr bwMode="gray">
            <a:xfrm>
              <a:off x="1200" y="2736"/>
              <a:ext cx="1350" cy="1168"/>
            </a:xfrm>
            <a:prstGeom prst="hexagon">
              <a:avLst>
                <a:gd name="adj" fmla="val 28896"/>
                <a:gd name="vf" fmla="val 115470"/>
              </a:avLst>
            </a:prstGeom>
            <a:gradFill rotWithShape="1">
              <a:gsLst>
                <a:gs pos="0">
                  <a:schemeClr val="hlink">
                    <a:gamma/>
                    <a:shade val="46275"/>
                    <a:invGamma/>
                  </a:schemeClr>
                </a:gs>
                <a:gs pos="100000">
                  <a:schemeClr val="hlink"/>
                </a:gs>
              </a:gsLst>
              <a:lin ang="2700000" scaled="1"/>
            </a:gra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latin typeface="Gill Sans MT" panose="020B0502020104020203" pitchFamily="34" charset="0"/>
                <a:cs typeface="Calibri" panose="020F0502020204030204" pitchFamily="34" charset="0"/>
              </a:endParaRPr>
            </a:p>
          </p:txBody>
        </p:sp>
      </p:grpSp>
      <p:sp>
        <p:nvSpPr>
          <p:cNvPr id="41" name="Text Box 27">
            <a:extLst>
              <a:ext uri="{FF2B5EF4-FFF2-40B4-BE49-F238E27FC236}">
                <a16:creationId xmlns:a16="http://schemas.microsoft.com/office/drawing/2014/main" id="{D32FB4ED-6443-4725-A166-3577859F3235}"/>
              </a:ext>
            </a:extLst>
          </p:cNvPr>
          <p:cNvSpPr txBox="1">
            <a:spLocks noChangeArrowheads="1"/>
          </p:cNvSpPr>
          <p:nvPr/>
        </p:nvSpPr>
        <p:spPr bwMode="gray">
          <a:xfrm>
            <a:off x="1347908" y="5516663"/>
            <a:ext cx="35458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eaLnBrk="0" hangingPunct="0"/>
            <a:r>
              <a:rPr lang="en-US" altLang="zh-CN" sz="2400" b="1" dirty="0">
                <a:solidFill>
                  <a:schemeClr val="bg1"/>
                </a:solidFill>
                <a:latin typeface="Gill Sans MT" panose="020B0502020104020203" pitchFamily="34" charset="0"/>
                <a:ea typeface="宋体" panose="02010600030101010101" pitchFamily="2" charset="-122"/>
                <a:cs typeface="Calibri" panose="020F0502020204030204" pitchFamily="34" charset="0"/>
              </a:rPr>
              <a:t>5</a:t>
            </a:r>
          </a:p>
        </p:txBody>
      </p:sp>
      <p:sp>
        <p:nvSpPr>
          <p:cNvPr id="3" name="灯片编号占位符 2">
            <a:extLst>
              <a:ext uri="{FF2B5EF4-FFF2-40B4-BE49-F238E27FC236}">
                <a16:creationId xmlns:a16="http://schemas.microsoft.com/office/drawing/2014/main" id="{F3E58C6C-11DA-4592-9155-F1DD23500DAC}"/>
              </a:ext>
            </a:extLst>
          </p:cNvPr>
          <p:cNvSpPr>
            <a:spLocks noGrp="1"/>
          </p:cNvSpPr>
          <p:nvPr>
            <p:ph type="sldNum" sz="quarter" idx="12"/>
          </p:nvPr>
        </p:nvSpPr>
        <p:spPr/>
        <p:txBody>
          <a:bodyPr/>
          <a:lstStyle/>
          <a:p>
            <a:fld id="{9121FD29-422F-4C06-A400-AB8263BE8C66}" type="slidenum">
              <a:rPr lang="zh-CN" altLang="en-US" smtClean="0"/>
              <a:t>38</a:t>
            </a:fld>
            <a:endParaRPr lang="zh-CN" altLang="en-US"/>
          </a:p>
        </p:txBody>
      </p:sp>
    </p:spTree>
    <p:extLst>
      <p:ext uri="{BB962C8B-B14F-4D97-AF65-F5344CB8AC3E}">
        <p14:creationId xmlns:p14="http://schemas.microsoft.com/office/powerpoint/2010/main" val="35026732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FB5A12-77C8-4612-BC6B-530B13450ADC}"/>
              </a:ext>
            </a:extLst>
          </p:cNvPr>
          <p:cNvSpPr>
            <a:spLocks noGrp="1"/>
          </p:cNvSpPr>
          <p:nvPr>
            <p:ph type="title"/>
          </p:nvPr>
        </p:nvSpPr>
        <p:spPr/>
        <p:txBody>
          <a:bodyPr/>
          <a:lstStyle/>
          <a:p>
            <a:r>
              <a:rPr lang="en-US" altLang="zh-CN"/>
              <a:t>Evaluation</a:t>
            </a:r>
            <a:endParaRPr lang="zh-CN" altLang="en-US"/>
          </a:p>
        </p:txBody>
      </p:sp>
      <p:sp>
        <p:nvSpPr>
          <p:cNvPr id="4" name="灯片编号占位符 3">
            <a:extLst>
              <a:ext uri="{FF2B5EF4-FFF2-40B4-BE49-F238E27FC236}">
                <a16:creationId xmlns:a16="http://schemas.microsoft.com/office/drawing/2014/main" id="{9BCE30F7-92BA-44F5-95CC-907F52F667E6}"/>
              </a:ext>
            </a:extLst>
          </p:cNvPr>
          <p:cNvSpPr>
            <a:spLocks noGrp="1"/>
          </p:cNvSpPr>
          <p:nvPr>
            <p:ph type="sldNum" sz="quarter" idx="12"/>
          </p:nvPr>
        </p:nvSpPr>
        <p:spPr/>
        <p:txBody>
          <a:bodyPr/>
          <a:lstStyle/>
          <a:p>
            <a:fld id="{9121FD29-422F-4C06-A400-AB8263BE8C66}" type="slidenum">
              <a:rPr lang="zh-CN" altLang="en-US" smtClean="0"/>
              <a:t>39</a:t>
            </a:fld>
            <a:endParaRPr lang="zh-CN" altLang="en-US"/>
          </a:p>
        </p:txBody>
      </p:sp>
      <p:graphicFrame>
        <p:nvGraphicFramePr>
          <p:cNvPr id="5" name="表格 5">
            <a:extLst>
              <a:ext uri="{FF2B5EF4-FFF2-40B4-BE49-F238E27FC236}">
                <a16:creationId xmlns:a16="http://schemas.microsoft.com/office/drawing/2014/main" id="{A6CA9041-06FF-4499-B39A-5E5317411C01}"/>
              </a:ext>
            </a:extLst>
          </p:cNvPr>
          <p:cNvGraphicFramePr>
            <a:graphicFrameLocks noGrp="1"/>
          </p:cNvGraphicFramePr>
          <p:nvPr/>
        </p:nvGraphicFramePr>
        <p:xfrm>
          <a:off x="1239520" y="2078005"/>
          <a:ext cx="9504680" cy="3566158"/>
        </p:xfrm>
        <a:graphic>
          <a:graphicData uri="http://schemas.openxmlformats.org/drawingml/2006/table">
            <a:tbl>
              <a:tblPr bandRow="1">
                <a:tableStyleId>{5C22544A-7EE6-4342-B048-85BDC9FD1C3A}</a:tableStyleId>
              </a:tblPr>
              <a:tblGrid>
                <a:gridCol w="4752340">
                  <a:extLst>
                    <a:ext uri="{9D8B030D-6E8A-4147-A177-3AD203B41FA5}">
                      <a16:colId xmlns:a16="http://schemas.microsoft.com/office/drawing/2014/main" val="3796855356"/>
                    </a:ext>
                  </a:extLst>
                </a:gridCol>
                <a:gridCol w="4752340">
                  <a:extLst>
                    <a:ext uri="{9D8B030D-6E8A-4147-A177-3AD203B41FA5}">
                      <a16:colId xmlns:a16="http://schemas.microsoft.com/office/drawing/2014/main" val="207300913"/>
                    </a:ext>
                  </a:extLst>
                </a:gridCol>
              </a:tblGrid>
              <a:tr h="503458">
                <a:tc>
                  <a:txBody>
                    <a:bodyPr/>
                    <a:lstStyle/>
                    <a:p>
                      <a:r>
                        <a:rPr lang="en-US" altLang="zh-CN" sz="2400"/>
                        <a:t>Server num</a:t>
                      </a:r>
                      <a:endParaRPr lang="zh-CN" altLang="en-US" sz="2400"/>
                    </a:p>
                  </a:txBody>
                  <a:tcPr/>
                </a:tc>
                <a:tc>
                  <a:txBody>
                    <a:bodyPr/>
                    <a:lstStyle/>
                    <a:p>
                      <a:r>
                        <a:rPr lang="en-US" altLang="zh-CN" sz="2400">
                          <a:solidFill>
                            <a:schemeClr val="tx1"/>
                          </a:solidFill>
                        </a:rPr>
                        <a:t>5</a:t>
                      </a:r>
                      <a:endParaRPr lang="zh-CN" altLang="en-US" sz="2400">
                        <a:solidFill>
                          <a:schemeClr val="tx1"/>
                        </a:solidFill>
                      </a:endParaRPr>
                    </a:p>
                  </a:txBody>
                  <a:tcPr/>
                </a:tc>
                <a:extLst>
                  <a:ext uri="{0D108BD9-81ED-4DB2-BD59-A6C34878D82A}">
                    <a16:rowId xmlns:a16="http://schemas.microsoft.com/office/drawing/2014/main" val="1000904534"/>
                  </a:ext>
                </a:extLst>
              </a:tr>
              <a:tr h="51045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altLang="zh-CN" sz="2400"/>
                        <a:t>Hardware threads</a:t>
                      </a:r>
                    </a:p>
                  </a:txBody>
                  <a:tcPr/>
                </a:tc>
                <a:tc>
                  <a:txBody>
                    <a:bodyPr/>
                    <a:lstStyle/>
                    <a:p>
                      <a:r>
                        <a:rPr lang="en-US" altLang="zh-CN" sz="2400">
                          <a:solidFill>
                            <a:schemeClr val="tx1"/>
                          </a:solidFill>
                        </a:rPr>
                        <a:t>40</a:t>
                      </a:r>
                      <a:endParaRPr lang="zh-CN" altLang="en-US" sz="2400">
                        <a:solidFill>
                          <a:schemeClr val="tx1"/>
                        </a:solidFill>
                      </a:endParaRPr>
                    </a:p>
                  </a:txBody>
                  <a:tcPr/>
                </a:tc>
                <a:extLst>
                  <a:ext uri="{0D108BD9-81ED-4DB2-BD59-A6C34878D82A}">
                    <a16:rowId xmlns:a16="http://schemas.microsoft.com/office/drawing/2014/main" val="1674252245"/>
                  </a:ext>
                </a:extLst>
              </a:tr>
              <a:tr h="510450">
                <a:tc>
                  <a:txBody>
                    <a:bodyPr/>
                    <a:lstStyle/>
                    <a:p>
                      <a:r>
                        <a:rPr lang="fr-FR" altLang="zh-CN" sz="2400"/>
                        <a:t>Network Bandwidth</a:t>
                      </a:r>
                      <a:endParaRPr lang="zh-CN" altLang="en-US" sz="2400"/>
                    </a:p>
                  </a:txBody>
                  <a:tcPr/>
                </a:tc>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fr-FR" altLang="zh-CN" sz="2400">
                          <a:solidFill>
                            <a:schemeClr val="tx1"/>
                          </a:solidFill>
                        </a:rPr>
                        <a:t>56Gbps(RDMA)</a:t>
                      </a:r>
                    </a:p>
                  </a:txBody>
                  <a:tcPr/>
                </a:tc>
                <a:extLst>
                  <a:ext uri="{0D108BD9-81ED-4DB2-BD59-A6C34878D82A}">
                    <a16:rowId xmlns:a16="http://schemas.microsoft.com/office/drawing/2014/main" val="796629065"/>
                  </a:ext>
                </a:extLst>
              </a:tr>
              <a:tr h="510450">
                <a:tc>
                  <a:txBody>
                    <a:bodyPr/>
                    <a:lstStyle/>
                    <a:p>
                      <a:r>
                        <a:rPr lang="fr-FR" altLang="zh-CN" sz="2400"/>
                        <a:t>Memory</a:t>
                      </a:r>
                      <a:endParaRPr lang="zh-CN" altLang="en-US" sz="2400"/>
                    </a:p>
                  </a:txBody>
                  <a:tcPr/>
                </a:tc>
                <a:tc>
                  <a:txBody>
                    <a:bodyPr/>
                    <a:lstStyle/>
                    <a:p>
                      <a:r>
                        <a:rPr lang="fr-FR" altLang="zh-CN" sz="2400">
                          <a:solidFill>
                            <a:schemeClr val="tx1"/>
                          </a:solidFill>
                        </a:rPr>
                        <a:t>64 GB</a:t>
                      </a:r>
                      <a:endParaRPr lang="zh-CN" altLang="en-US" sz="2400">
                        <a:solidFill>
                          <a:schemeClr val="tx1"/>
                        </a:solidFill>
                      </a:endParaRPr>
                    </a:p>
                  </a:txBody>
                  <a:tcPr/>
                </a:tc>
                <a:extLst>
                  <a:ext uri="{0D108BD9-81ED-4DB2-BD59-A6C34878D82A}">
                    <a16:rowId xmlns:a16="http://schemas.microsoft.com/office/drawing/2014/main" val="2379784172"/>
                  </a:ext>
                </a:extLst>
              </a:tr>
              <a:tr h="510450">
                <a:tc>
                  <a:txBody>
                    <a:bodyPr/>
                    <a:lstStyle/>
                    <a:p>
                      <a:r>
                        <a:rPr lang="en-US" altLang="zh-CN" sz="2400"/>
                        <a:t>KVS</a:t>
                      </a:r>
                      <a:endParaRPr lang="zh-CN" altLang="en-US" sz="2400"/>
                    </a:p>
                  </a:txBody>
                  <a:tcPr/>
                </a:tc>
                <a:tc>
                  <a:txBody>
                    <a:bodyPr/>
                    <a:lstStyle/>
                    <a:p>
                      <a:r>
                        <a:rPr lang="en-US" altLang="zh-CN" sz="2400">
                          <a:solidFill>
                            <a:schemeClr val="tx1"/>
                          </a:solidFill>
                        </a:rPr>
                        <a:t>MICA</a:t>
                      </a:r>
                      <a:endParaRPr lang="zh-CN" altLang="en-US" sz="2400">
                        <a:solidFill>
                          <a:schemeClr val="tx1"/>
                        </a:solidFill>
                      </a:endParaRPr>
                    </a:p>
                  </a:txBody>
                  <a:tcPr/>
                </a:tc>
                <a:extLst>
                  <a:ext uri="{0D108BD9-81ED-4DB2-BD59-A6C34878D82A}">
                    <a16:rowId xmlns:a16="http://schemas.microsoft.com/office/drawing/2014/main" val="1703006182"/>
                  </a:ext>
                </a:extLst>
              </a:tr>
              <a:tr h="510450">
                <a:tc>
                  <a:txBody>
                    <a:bodyPr/>
                    <a:lstStyle/>
                    <a:p>
                      <a:r>
                        <a:rPr lang="en-US" altLang="zh-CN" sz="2400"/>
                        <a:t>KVS Size</a:t>
                      </a:r>
                      <a:endParaRPr lang="zh-CN" altLang="en-US" sz="2400"/>
                    </a:p>
                  </a:txBody>
                  <a:tcPr/>
                </a:tc>
                <a:tc>
                  <a:txBody>
                    <a:bodyPr/>
                    <a:lstStyle/>
                    <a:p>
                      <a:r>
                        <a:rPr lang="en-US" altLang="zh-CN" sz="2400">
                          <a:solidFill>
                            <a:schemeClr val="tx1"/>
                          </a:solidFill>
                        </a:rPr>
                        <a:t>1,000,000 key-value pairs</a:t>
                      </a:r>
                      <a:endParaRPr lang="zh-CN" altLang="en-US" sz="2400">
                        <a:solidFill>
                          <a:schemeClr val="tx1"/>
                        </a:solidFill>
                      </a:endParaRPr>
                    </a:p>
                  </a:txBody>
                  <a:tcPr/>
                </a:tc>
                <a:extLst>
                  <a:ext uri="{0D108BD9-81ED-4DB2-BD59-A6C34878D82A}">
                    <a16:rowId xmlns:a16="http://schemas.microsoft.com/office/drawing/2014/main" val="3626753678"/>
                  </a:ext>
                </a:extLst>
              </a:tr>
              <a:tr h="510450">
                <a:tc>
                  <a:txBody>
                    <a:bodyPr/>
                    <a:lstStyle/>
                    <a:p>
                      <a:r>
                        <a:rPr lang="en-US" altLang="zh-CN" sz="2400"/>
                        <a:t>Key-value size</a:t>
                      </a:r>
                      <a:endParaRPr lang="zh-CN" altLang="en-US" sz="2400"/>
                    </a:p>
                  </a:txBody>
                  <a:tcPr/>
                </a:tc>
                <a:tc>
                  <a:txBody>
                    <a:bodyPr/>
                    <a:lstStyle/>
                    <a:p>
                      <a:r>
                        <a:rPr lang="en-US" altLang="zh-CN" sz="2400">
                          <a:solidFill>
                            <a:schemeClr val="tx1"/>
                          </a:solidFill>
                        </a:rPr>
                        <a:t>48B</a:t>
                      </a:r>
                      <a:endParaRPr lang="zh-CN" altLang="en-US" sz="2400">
                        <a:solidFill>
                          <a:schemeClr val="tx1"/>
                        </a:solidFill>
                      </a:endParaRPr>
                    </a:p>
                  </a:txBody>
                  <a:tcPr/>
                </a:tc>
                <a:extLst>
                  <a:ext uri="{0D108BD9-81ED-4DB2-BD59-A6C34878D82A}">
                    <a16:rowId xmlns:a16="http://schemas.microsoft.com/office/drawing/2014/main" val="3014783983"/>
                  </a:ext>
                </a:extLst>
              </a:tr>
            </a:tbl>
          </a:graphicData>
        </a:graphic>
      </p:graphicFrame>
      <p:sp>
        <p:nvSpPr>
          <p:cNvPr id="3" name="日期占位符 2">
            <a:extLst>
              <a:ext uri="{FF2B5EF4-FFF2-40B4-BE49-F238E27FC236}">
                <a16:creationId xmlns:a16="http://schemas.microsoft.com/office/drawing/2014/main" id="{04828BE5-AD85-4476-8866-F58D9DF697C4}"/>
              </a:ext>
            </a:extLst>
          </p:cNvPr>
          <p:cNvSpPr>
            <a:spLocks noGrp="1"/>
          </p:cNvSpPr>
          <p:nvPr>
            <p:ph type="dt" sz="half" idx="10"/>
          </p:nvPr>
        </p:nvSpPr>
        <p:spPr/>
        <p:txBody>
          <a:bodyPr/>
          <a:lstStyle/>
          <a:p>
            <a:fld id="{85522442-791B-465D-A8ED-236659CEB2B1}" type="datetime1">
              <a:rPr lang="zh-CN" altLang="en-US" smtClean="0"/>
              <a:t>2021/5/19</a:t>
            </a:fld>
            <a:endParaRPr lang="zh-CN" altLang="en-US"/>
          </a:p>
        </p:txBody>
      </p:sp>
      <p:sp>
        <p:nvSpPr>
          <p:cNvPr id="6" name="页脚占位符 5">
            <a:extLst>
              <a:ext uri="{FF2B5EF4-FFF2-40B4-BE49-F238E27FC236}">
                <a16:creationId xmlns:a16="http://schemas.microsoft.com/office/drawing/2014/main" id="{4B8EC8BC-87B2-4703-B116-48217407B710}"/>
              </a:ext>
            </a:extLst>
          </p:cNvPr>
          <p:cNvSpPr>
            <a:spLocks noGrp="1"/>
          </p:cNvSpPr>
          <p:nvPr>
            <p:ph type="ftr" sz="quarter" idx="11"/>
          </p:nvPr>
        </p:nvSpPr>
        <p:spPr/>
        <p:txBody>
          <a:bodyPr/>
          <a:lstStyle/>
          <a:p>
            <a:r>
              <a:rPr lang="en-US" altLang="zh-CN"/>
              <a:t>USTC-Reading-Group</a:t>
            </a:r>
            <a:endParaRPr lang="zh-CN" altLang="en-US" dirty="0"/>
          </a:p>
        </p:txBody>
      </p:sp>
    </p:spTree>
    <p:extLst>
      <p:ext uri="{BB962C8B-B14F-4D97-AF65-F5344CB8AC3E}">
        <p14:creationId xmlns:p14="http://schemas.microsoft.com/office/powerpoint/2010/main" val="3771931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0F9742-0596-4770-AFCB-704CDB4A816B}"/>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9758D479-2635-4592-BFF7-DD58F2480D03}"/>
              </a:ext>
            </a:extLst>
          </p:cNvPr>
          <p:cNvSpPr>
            <a:spLocks noGrp="1"/>
          </p:cNvSpPr>
          <p:nvPr>
            <p:ph idx="1"/>
          </p:nvPr>
        </p:nvSpPr>
        <p:spPr/>
        <p:txBody>
          <a:bodyPr/>
          <a:lstStyle/>
          <a:p>
            <a:r>
              <a:rPr lang="en-US" altLang="zh-CN" dirty="0"/>
              <a:t>Replicated Key-Value Stores</a:t>
            </a:r>
          </a:p>
          <a:p>
            <a:pPr lvl="1"/>
            <a:r>
              <a:rPr lang="en-US" altLang="zh-CN" dirty="0"/>
              <a:t>session</a:t>
            </a:r>
          </a:p>
          <a:p>
            <a:r>
              <a:rPr lang="en-US" altLang="zh-CN" dirty="0"/>
              <a:t>Get/Put API</a:t>
            </a:r>
          </a:p>
          <a:p>
            <a:pPr lvl="1"/>
            <a:r>
              <a:rPr lang="en-US" altLang="zh-CN" dirty="0"/>
              <a:t>Conditional writes</a:t>
            </a:r>
          </a:p>
          <a:p>
            <a:r>
              <a:rPr lang="en-US" altLang="zh-CN" dirty="0"/>
              <a:t>Strong consistency</a:t>
            </a:r>
          </a:p>
          <a:p>
            <a:r>
              <a:rPr lang="en-US" altLang="zh-CN" dirty="0"/>
              <a:t>Old hardware vs Modern Hardware</a:t>
            </a:r>
          </a:p>
          <a:p>
            <a:endParaRPr lang="en-US" altLang="zh-CN" dirty="0"/>
          </a:p>
          <a:p>
            <a:endParaRPr lang="en-US" altLang="zh-CN" dirty="0"/>
          </a:p>
          <a:p>
            <a:pPr marL="0" indent="0">
              <a:buNone/>
            </a:pPr>
            <a:endParaRPr lang="en-US" altLang="zh-CN" dirty="0"/>
          </a:p>
        </p:txBody>
      </p:sp>
      <p:sp>
        <p:nvSpPr>
          <p:cNvPr id="4" name="日期占位符 3">
            <a:extLst>
              <a:ext uri="{FF2B5EF4-FFF2-40B4-BE49-F238E27FC236}">
                <a16:creationId xmlns:a16="http://schemas.microsoft.com/office/drawing/2014/main" id="{D593ECA8-C99B-4366-ADC8-C2C6094E003E}"/>
              </a:ext>
            </a:extLst>
          </p:cNvPr>
          <p:cNvSpPr>
            <a:spLocks noGrp="1"/>
          </p:cNvSpPr>
          <p:nvPr>
            <p:ph type="dt" sz="half" idx="10"/>
          </p:nvPr>
        </p:nvSpPr>
        <p:spPr/>
        <p:txBody>
          <a:bodyPr/>
          <a:lstStyle/>
          <a:p>
            <a:fld id="{E422467A-298A-4ADD-BC27-C22DCDCA7811}" type="datetime1">
              <a:rPr lang="zh-CN" altLang="en-US" smtClean="0"/>
              <a:t>2021/5/19</a:t>
            </a:fld>
            <a:endParaRPr lang="zh-CN" altLang="en-US"/>
          </a:p>
        </p:txBody>
      </p:sp>
      <p:sp>
        <p:nvSpPr>
          <p:cNvPr id="5" name="页脚占位符 4">
            <a:extLst>
              <a:ext uri="{FF2B5EF4-FFF2-40B4-BE49-F238E27FC236}">
                <a16:creationId xmlns:a16="http://schemas.microsoft.com/office/drawing/2014/main" id="{AC34E97E-0566-49F2-8C30-300C5B94BC9D}"/>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1481FD80-6269-4F7E-AE16-9063E10ADEBF}"/>
              </a:ext>
            </a:extLst>
          </p:cNvPr>
          <p:cNvSpPr>
            <a:spLocks noGrp="1"/>
          </p:cNvSpPr>
          <p:nvPr>
            <p:ph type="sldNum" sz="quarter" idx="12"/>
          </p:nvPr>
        </p:nvSpPr>
        <p:spPr/>
        <p:txBody>
          <a:bodyPr/>
          <a:lstStyle/>
          <a:p>
            <a:fld id="{9121FD29-422F-4C06-A400-AB8263BE8C66}" type="slidenum">
              <a:rPr lang="zh-CN" altLang="en-US" smtClean="0"/>
              <a:t>4</a:t>
            </a:fld>
            <a:endParaRPr lang="zh-CN" altLang="en-US"/>
          </a:p>
        </p:txBody>
      </p:sp>
    </p:spTree>
    <p:extLst>
      <p:ext uri="{BB962C8B-B14F-4D97-AF65-F5344CB8AC3E}">
        <p14:creationId xmlns:p14="http://schemas.microsoft.com/office/powerpoint/2010/main" val="22638711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FB5A12-77C8-4612-BC6B-530B13450ADC}"/>
              </a:ext>
            </a:extLst>
          </p:cNvPr>
          <p:cNvSpPr>
            <a:spLocks noGrp="1"/>
          </p:cNvSpPr>
          <p:nvPr>
            <p:ph type="title"/>
          </p:nvPr>
        </p:nvSpPr>
        <p:spPr/>
        <p:txBody>
          <a:bodyPr/>
          <a:lstStyle/>
          <a:p>
            <a:r>
              <a:rPr lang="en-US" altLang="zh-CN"/>
              <a:t>Evaluation</a:t>
            </a:r>
            <a:endParaRPr lang="zh-CN" altLang="en-US"/>
          </a:p>
        </p:txBody>
      </p:sp>
      <p:sp>
        <p:nvSpPr>
          <p:cNvPr id="4" name="灯片编号占位符 3">
            <a:extLst>
              <a:ext uri="{FF2B5EF4-FFF2-40B4-BE49-F238E27FC236}">
                <a16:creationId xmlns:a16="http://schemas.microsoft.com/office/drawing/2014/main" id="{9BCE30F7-92BA-44F5-95CC-907F52F667E6}"/>
              </a:ext>
            </a:extLst>
          </p:cNvPr>
          <p:cNvSpPr>
            <a:spLocks noGrp="1"/>
          </p:cNvSpPr>
          <p:nvPr>
            <p:ph type="sldNum" sz="quarter" idx="12"/>
          </p:nvPr>
        </p:nvSpPr>
        <p:spPr/>
        <p:txBody>
          <a:bodyPr/>
          <a:lstStyle/>
          <a:p>
            <a:fld id="{9121FD29-422F-4C06-A400-AB8263BE8C66}" type="slidenum">
              <a:rPr lang="zh-CN" altLang="en-US" smtClean="0"/>
              <a:t>40</a:t>
            </a:fld>
            <a:endParaRPr lang="zh-CN" altLang="en-US"/>
          </a:p>
        </p:txBody>
      </p:sp>
      <p:pic>
        <p:nvPicPr>
          <p:cNvPr id="9" name="内容占位符 5">
            <a:extLst>
              <a:ext uri="{FF2B5EF4-FFF2-40B4-BE49-F238E27FC236}">
                <a16:creationId xmlns:a16="http://schemas.microsoft.com/office/drawing/2014/main" id="{05C5EBED-98FB-46EC-9150-82D71B7F3907}"/>
              </a:ext>
            </a:extLst>
          </p:cNvPr>
          <p:cNvPicPr>
            <a:picLocks noChangeAspect="1"/>
          </p:cNvPicPr>
          <p:nvPr/>
        </p:nvPicPr>
        <p:blipFill rotWithShape="1">
          <a:blip r:embed="rId3">
            <a:extLst>
              <a:ext uri="{28A0092B-C50C-407E-A947-70E740481C1C}">
                <a14:useLocalDpi xmlns:a14="http://schemas.microsoft.com/office/drawing/2010/main" val="0"/>
              </a:ext>
            </a:extLst>
          </a:blip>
          <a:srcRect l="9129" b="17125"/>
          <a:stretch/>
        </p:blipFill>
        <p:spPr>
          <a:xfrm>
            <a:off x="838200" y="1656522"/>
            <a:ext cx="5161195" cy="3586038"/>
          </a:xfrm>
          <a:prstGeom prst="rect">
            <a:avLst/>
          </a:prstGeom>
        </p:spPr>
      </p:pic>
      <p:pic>
        <p:nvPicPr>
          <p:cNvPr id="10" name="图片 9">
            <a:extLst>
              <a:ext uri="{FF2B5EF4-FFF2-40B4-BE49-F238E27FC236}">
                <a16:creationId xmlns:a16="http://schemas.microsoft.com/office/drawing/2014/main" id="{CF368952-A3D9-4C45-ABCA-35364653958D}"/>
              </a:ext>
            </a:extLst>
          </p:cNvPr>
          <p:cNvPicPr>
            <a:picLocks noChangeAspect="1"/>
          </p:cNvPicPr>
          <p:nvPr/>
        </p:nvPicPr>
        <p:blipFill rotWithShape="1">
          <a:blip r:embed="rId4">
            <a:extLst>
              <a:ext uri="{28A0092B-C50C-407E-A947-70E740481C1C}">
                <a14:useLocalDpi xmlns:a14="http://schemas.microsoft.com/office/drawing/2010/main" val="0"/>
              </a:ext>
            </a:extLst>
          </a:blip>
          <a:srcRect l="1413" r="-18" b="19592"/>
          <a:stretch/>
        </p:blipFill>
        <p:spPr>
          <a:xfrm>
            <a:off x="6271260" y="1523768"/>
            <a:ext cx="5487876" cy="3586038"/>
          </a:xfrm>
          <a:prstGeom prst="rect">
            <a:avLst/>
          </a:prstGeom>
        </p:spPr>
      </p:pic>
      <p:sp>
        <p:nvSpPr>
          <p:cNvPr id="16" name="文本框 15">
            <a:extLst>
              <a:ext uri="{FF2B5EF4-FFF2-40B4-BE49-F238E27FC236}">
                <a16:creationId xmlns:a16="http://schemas.microsoft.com/office/drawing/2014/main" id="{9E20A270-2BA8-47FF-B8E0-AD4A5EF71201}"/>
              </a:ext>
            </a:extLst>
          </p:cNvPr>
          <p:cNvSpPr txBox="1"/>
          <p:nvPr/>
        </p:nvSpPr>
        <p:spPr>
          <a:xfrm>
            <a:off x="1363980" y="5242560"/>
            <a:ext cx="3634740" cy="369332"/>
          </a:xfrm>
          <a:prstGeom prst="rect">
            <a:avLst/>
          </a:prstGeom>
          <a:noFill/>
        </p:spPr>
        <p:txBody>
          <a:bodyPr wrap="square" rtlCol="0">
            <a:spAutoFit/>
          </a:bodyPr>
          <a:lstStyle/>
          <a:p>
            <a:r>
              <a:rPr lang="en-US" altLang="zh-CN"/>
              <a:t>(a) Single-threaded write throughput</a:t>
            </a:r>
            <a:endParaRPr lang="zh-CN" altLang="en-US"/>
          </a:p>
        </p:txBody>
      </p:sp>
      <p:sp>
        <p:nvSpPr>
          <p:cNvPr id="17" name="文本框 16">
            <a:extLst>
              <a:ext uri="{FF2B5EF4-FFF2-40B4-BE49-F238E27FC236}">
                <a16:creationId xmlns:a16="http://schemas.microsoft.com/office/drawing/2014/main" id="{79E998D2-A9B2-462C-8C6D-434B1EE00867}"/>
              </a:ext>
            </a:extLst>
          </p:cNvPr>
          <p:cNvSpPr txBox="1"/>
          <p:nvPr/>
        </p:nvSpPr>
        <p:spPr>
          <a:xfrm>
            <a:off x="7193282" y="5242560"/>
            <a:ext cx="3634740" cy="369332"/>
          </a:xfrm>
          <a:prstGeom prst="rect">
            <a:avLst/>
          </a:prstGeom>
          <a:noFill/>
        </p:spPr>
        <p:txBody>
          <a:bodyPr wrap="square" rtlCol="0">
            <a:spAutoFit/>
          </a:bodyPr>
          <a:lstStyle/>
          <a:p>
            <a:r>
              <a:rPr lang="en-US" altLang="zh-CN"/>
              <a:t>(b) Muti-threaded write throughput</a:t>
            </a:r>
            <a:endParaRPr lang="zh-CN" altLang="en-US"/>
          </a:p>
        </p:txBody>
      </p:sp>
      <p:sp>
        <p:nvSpPr>
          <p:cNvPr id="18" name="文本框 17">
            <a:extLst>
              <a:ext uri="{FF2B5EF4-FFF2-40B4-BE49-F238E27FC236}">
                <a16:creationId xmlns:a16="http://schemas.microsoft.com/office/drawing/2014/main" id="{C635B0BD-3A44-44A9-9E02-5C2941AB4710}"/>
              </a:ext>
            </a:extLst>
          </p:cNvPr>
          <p:cNvSpPr txBox="1"/>
          <p:nvPr/>
        </p:nvSpPr>
        <p:spPr>
          <a:xfrm>
            <a:off x="503210" y="1946012"/>
            <a:ext cx="461665" cy="2382508"/>
          </a:xfrm>
          <a:prstGeom prst="rect">
            <a:avLst/>
          </a:prstGeom>
          <a:noFill/>
        </p:spPr>
        <p:txBody>
          <a:bodyPr vert="vert270" wrap="square" rtlCol="0">
            <a:spAutoFit/>
          </a:bodyPr>
          <a:lstStyle/>
          <a:p>
            <a:r>
              <a:rPr lang="en-US" altLang="zh-CN"/>
              <a:t>Million reqs per second</a:t>
            </a:r>
            <a:endParaRPr lang="zh-CN" altLang="en-US"/>
          </a:p>
        </p:txBody>
      </p:sp>
      <p:sp>
        <p:nvSpPr>
          <p:cNvPr id="19" name="文本框 18">
            <a:extLst>
              <a:ext uri="{FF2B5EF4-FFF2-40B4-BE49-F238E27FC236}">
                <a16:creationId xmlns:a16="http://schemas.microsoft.com/office/drawing/2014/main" id="{FFC88A70-E236-4499-9FA1-D9BBA5A9A027}"/>
              </a:ext>
            </a:extLst>
          </p:cNvPr>
          <p:cNvSpPr txBox="1"/>
          <p:nvPr/>
        </p:nvSpPr>
        <p:spPr>
          <a:xfrm>
            <a:off x="5943066" y="1853464"/>
            <a:ext cx="461665" cy="2382508"/>
          </a:xfrm>
          <a:prstGeom prst="rect">
            <a:avLst/>
          </a:prstGeom>
          <a:noFill/>
        </p:spPr>
        <p:txBody>
          <a:bodyPr vert="vert270" wrap="square" rtlCol="0">
            <a:spAutoFit/>
          </a:bodyPr>
          <a:lstStyle/>
          <a:p>
            <a:r>
              <a:rPr lang="en-US" altLang="zh-CN"/>
              <a:t>Million reqs per second</a:t>
            </a:r>
            <a:endParaRPr lang="zh-CN" altLang="en-US"/>
          </a:p>
        </p:txBody>
      </p:sp>
      <p:sp>
        <p:nvSpPr>
          <p:cNvPr id="3" name="日期占位符 2">
            <a:extLst>
              <a:ext uri="{FF2B5EF4-FFF2-40B4-BE49-F238E27FC236}">
                <a16:creationId xmlns:a16="http://schemas.microsoft.com/office/drawing/2014/main" id="{C149C7A6-6046-4FD3-A190-EA1CBF746666}"/>
              </a:ext>
            </a:extLst>
          </p:cNvPr>
          <p:cNvSpPr>
            <a:spLocks noGrp="1"/>
          </p:cNvSpPr>
          <p:nvPr>
            <p:ph type="dt" sz="half" idx="10"/>
          </p:nvPr>
        </p:nvSpPr>
        <p:spPr/>
        <p:txBody>
          <a:bodyPr/>
          <a:lstStyle/>
          <a:p>
            <a:fld id="{3CE50190-CC56-4874-B2C2-F1ACAB1DEB43}" type="datetime1">
              <a:rPr lang="zh-CN" altLang="en-US" smtClean="0"/>
              <a:t>2021/5/19</a:t>
            </a:fld>
            <a:endParaRPr lang="zh-CN" altLang="en-US"/>
          </a:p>
        </p:txBody>
      </p:sp>
      <p:sp>
        <p:nvSpPr>
          <p:cNvPr id="5" name="页脚占位符 4">
            <a:extLst>
              <a:ext uri="{FF2B5EF4-FFF2-40B4-BE49-F238E27FC236}">
                <a16:creationId xmlns:a16="http://schemas.microsoft.com/office/drawing/2014/main" id="{F02EF347-B9AC-475E-992D-531AE9E1C715}"/>
              </a:ext>
            </a:extLst>
          </p:cNvPr>
          <p:cNvSpPr>
            <a:spLocks noGrp="1"/>
          </p:cNvSpPr>
          <p:nvPr>
            <p:ph type="ftr" sz="quarter" idx="11"/>
          </p:nvPr>
        </p:nvSpPr>
        <p:spPr/>
        <p:txBody>
          <a:bodyPr/>
          <a:lstStyle/>
          <a:p>
            <a:r>
              <a:rPr lang="en-US" altLang="zh-CN"/>
              <a:t>USTC-Reading-Group</a:t>
            </a:r>
            <a:endParaRPr lang="zh-CN" altLang="en-US" dirty="0"/>
          </a:p>
        </p:txBody>
      </p:sp>
    </p:spTree>
    <p:extLst>
      <p:ext uri="{BB962C8B-B14F-4D97-AF65-F5344CB8AC3E}">
        <p14:creationId xmlns:p14="http://schemas.microsoft.com/office/powerpoint/2010/main" val="158805702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65F534-484E-4BE5-9E2D-6B9921D4D009}"/>
              </a:ext>
            </a:extLst>
          </p:cNvPr>
          <p:cNvSpPr>
            <a:spLocks noGrp="1"/>
          </p:cNvSpPr>
          <p:nvPr>
            <p:ph type="title"/>
          </p:nvPr>
        </p:nvSpPr>
        <p:spPr/>
        <p:txBody>
          <a:bodyPr/>
          <a:lstStyle/>
          <a:p>
            <a:r>
              <a:rPr lang="en-US" altLang="zh-CN"/>
              <a:t>Evaluation</a:t>
            </a:r>
            <a:endParaRPr lang="zh-CN" altLang="en-US" dirty="0"/>
          </a:p>
        </p:txBody>
      </p:sp>
      <p:graphicFrame>
        <p:nvGraphicFramePr>
          <p:cNvPr id="4" name="表格 4">
            <a:extLst>
              <a:ext uri="{FF2B5EF4-FFF2-40B4-BE49-F238E27FC236}">
                <a16:creationId xmlns:a16="http://schemas.microsoft.com/office/drawing/2014/main" id="{B42102E8-6BA8-496F-A61D-5B767087E824}"/>
              </a:ext>
            </a:extLst>
          </p:cNvPr>
          <p:cNvGraphicFramePr>
            <a:graphicFrameLocks noGrp="1"/>
          </p:cNvGraphicFramePr>
          <p:nvPr>
            <p:ph idx="1"/>
          </p:nvPr>
        </p:nvGraphicFramePr>
        <p:xfrm>
          <a:off x="838200" y="1214438"/>
          <a:ext cx="10515597" cy="5057154"/>
        </p:xfrm>
        <a:graphic>
          <a:graphicData uri="http://schemas.openxmlformats.org/drawingml/2006/table">
            <a:tbl>
              <a:tblPr firstRow="1" bandRow="1">
                <a:tableStyleId>{5C22544A-7EE6-4342-B048-85BDC9FD1C3A}</a:tableStyleId>
              </a:tblPr>
              <a:tblGrid>
                <a:gridCol w="1477617">
                  <a:extLst>
                    <a:ext uri="{9D8B030D-6E8A-4147-A177-3AD203B41FA5}">
                      <a16:colId xmlns:a16="http://schemas.microsoft.com/office/drawing/2014/main" val="2946800674"/>
                    </a:ext>
                  </a:extLst>
                </a:gridCol>
                <a:gridCol w="4731026">
                  <a:extLst>
                    <a:ext uri="{9D8B030D-6E8A-4147-A177-3AD203B41FA5}">
                      <a16:colId xmlns:a16="http://schemas.microsoft.com/office/drawing/2014/main" val="1274082853"/>
                    </a:ext>
                  </a:extLst>
                </a:gridCol>
                <a:gridCol w="4306954">
                  <a:extLst>
                    <a:ext uri="{9D8B030D-6E8A-4147-A177-3AD203B41FA5}">
                      <a16:colId xmlns:a16="http://schemas.microsoft.com/office/drawing/2014/main" val="3497872327"/>
                    </a:ext>
                  </a:extLst>
                </a:gridCol>
              </a:tblGrid>
              <a:tr h="614982">
                <a:tc>
                  <a:txBody>
                    <a:bodyPr/>
                    <a:lstStyle/>
                    <a:p>
                      <a:endParaRPr lang="zh-CN" altLang="en-US" sz="2800" baseline="0" dirty="0"/>
                    </a:p>
                  </a:txBody>
                  <a:tcPr/>
                </a:tc>
                <a:tc>
                  <a:txBody>
                    <a:bodyPr/>
                    <a:lstStyle/>
                    <a:p>
                      <a:pPr algn="ctr"/>
                      <a:r>
                        <a:rPr lang="en-US" altLang="zh-CN" sz="2800" baseline="0" dirty="0">
                          <a:solidFill>
                            <a:schemeClr val="tx1"/>
                          </a:solidFill>
                        </a:rPr>
                        <a:t>Total Order</a:t>
                      </a:r>
                      <a:endParaRPr lang="zh-CN" altLang="en-US" sz="2800" baseline="0" dirty="0">
                        <a:solidFill>
                          <a:schemeClr val="tx1"/>
                        </a:solidFill>
                      </a:endParaRPr>
                    </a:p>
                  </a:txBody>
                  <a:tcPr anchor="ctr"/>
                </a:tc>
                <a:tc>
                  <a:txBody>
                    <a:bodyPr/>
                    <a:lstStyle/>
                    <a:p>
                      <a:pPr algn="ctr"/>
                      <a:r>
                        <a:rPr lang="en-US" altLang="zh-CN" sz="2800" baseline="0" dirty="0">
                          <a:solidFill>
                            <a:schemeClr val="tx1"/>
                          </a:solidFill>
                        </a:rPr>
                        <a:t>Per-Key Order</a:t>
                      </a:r>
                      <a:endParaRPr lang="zh-CN" altLang="en-US" sz="2800" baseline="0" dirty="0">
                        <a:solidFill>
                          <a:schemeClr val="tx1"/>
                        </a:solidFill>
                      </a:endParaRPr>
                    </a:p>
                  </a:txBody>
                  <a:tcPr anchor="ctr"/>
                </a:tc>
                <a:extLst>
                  <a:ext uri="{0D108BD9-81ED-4DB2-BD59-A6C34878D82A}">
                    <a16:rowId xmlns:a16="http://schemas.microsoft.com/office/drawing/2014/main" val="726327980"/>
                  </a:ext>
                </a:extLst>
              </a:tr>
              <a:tr h="2221086">
                <a:tc>
                  <a:txBody>
                    <a:bodyPr/>
                    <a:lstStyle/>
                    <a:p>
                      <a:pPr algn="ctr"/>
                      <a:r>
                        <a:rPr lang="en-US" altLang="zh-CN" sz="2800" baseline="0" dirty="0"/>
                        <a:t>Leader-based</a:t>
                      </a:r>
                      <a:endParaRPr lang="zh-CN" altLang="en-US" sz="2800" baseline="0" dirty="0"/>
                    </a:p>
                  </a:txBody>
                  <a:tcPr anchor="ctr"/>
                </a:tc>
                <a:tc>
                  <a:txBody>
                    <a:bodyPr/>
                    <a:lstStyle/>
                    <a:p>
                      <a:endParaRPr lang="zh-CN" altLang="en-US" sz="2800" baseline="0" dirty="0"/>
                    </a:p>
                  </a:txBody>
                  <a:tcPr/>
                </a:tc>
                <a:tc>
                  <a:txBody>
                    <a:bodyPr/>
                    <a:lstStyle/>
                    <a:p>
                      <a:endParaRPr lang="zh-CN" altLang="en-US" sz="2800" baseline="0" dirty="0"/>
                    </a:p>
                  </a:txBody>
                  <a:tcPr/>
                </a:tc>
                <a:extLst>
                  <a:ext uri="{0D108BD9-81ED-4DB2-BD59-A6C34878D82A}">
                    <a16:rowId xmlns:a16="http://schemas.microsoft.com/office/drawing/2014/main" val="95122080"/>
                  </a:ext>
                </a:extLst>
              </a:tr>
              <a:tr h="2221086">
                <a:tc>
                  <a:txBody>
                    <a:bodyPr/>
                    <a:lstStyle/>
                    <a:p>
                      <a:r>
                        <a:rPr lang="en-US" altLang="zh-CN" sz="2800" baseline="0" dirty="0" err="1"/>
                        <a:t>Decen-tralized</a:t>
                      </a:r>
                      <a:endParaRPr lang="zh-CN" altLang="en-US" sz="2800" baseline="0" dirty="0"/>
                    </a:p>
                  </a:txBody>
                  <a:tcPr anchor="ctr"/>
                </a:tc>
                <a:tc>
                  <a:txBody>
                    <a:bodyPr/>
                    <a:lstStyle/>
                    <a:p>
                      <a:endParaRPr lang="zh-CN" altLang="en-US" sz="2800" baseline="0" dirty="0"/>
                    </a:p>
                  </a:txBody>
                  <a:tcPr/>
                </a:tc>
                <a:tc>
                  <a:txBody>
                    <a:bodyPr/>
                    <a:lstStyle/>
                    <a:p>
                      <a:endParaRPr lang="zh-CN" altLang="en-US" sz="2800" baseline="0" dirty="0"/>
                    </a:p>
                  </a:txBody>
                  <a:tcPr/>
                </a:tc>
                <a:extLst>
                  <a:ext uri="{0D108BD9-81ED-4DB2-BD59-A6C34878D82A}">
                    <a16:rowId xmlns:a16="http://schemas.microsoft.com/office/drawing/2014/main" val="2889920158"/>
                  </a:ext>
                </a:extLst>
              </a:tr>
            </a:tbl>
          </a:graphicData>
        </a:graphic>
      </p:graphicFrame>
      <p:sp>
        <p:nvSpPr>
          <p:cNvPr id="15" name="文本框 14">
            <a:extLst>
              <a:ext uri="{FF2B5EF4-FFF2-40B4-BE49-F238E27FC236}">
                <a16:creationId xmlns:a16="http://schemas.microsoft.com/office/drawing/2014/main" id="{283E4532-A5B2-4E49-A379-949DD7B483C6}"/>
              </a:ext>
            </a:extLst>
          </p:cNvPr>
          <p:cNvSpPr txBox="1"/>
          <p:nvPr/>
        </p:nvSpPr>
        <p:spPr>
          <a:xfrm>
            <a:off x="3379304" y="1967948"/>
            <a:ext cx="2716696" cy="461665"/>
          </a:xfrm>
          <a:prstGeom prst="rect">
            <a:avLst/>
          </a:prstGeom>
          <a:noFill/>
        </p:spPr>
        <p:txBody>
          <a:bodyPr wrap="square" rtlCol="0">
            <a:spAutoFit/>
          </a:bodyPr>
          <a:lstStyle/>
          <a:p>
            <a:pPr algn="ctr"/>
            <a:r>
              <a:rPr lang="en-US" altLang="zh-CN" sz="2400" b="1" dirty="0"/>
              <a:t>Multi-</a:t>
            </a:r>
            <a:r>
              <a:rPr lang="en-US" altLang="zh-CN" sz="2400" b="1" dirty="0" err="1"/>
              <a:t>Paxos</a:t>
            </a:r>
            <a:r>
              <a:rPr lang="en-US" altLang="zh-CN" sz="2400" b="1" dirty="0"/>
              <a:t>(MP)</a:t>
            </a:r>
            <a:endParaRPr lang="zh-CN" altLang="en-US" sz="2400" b="1" dirty="0"/>
          </a:p>
        </p:txBody>
      </p:sp>
      <p:sp>
        <p:nvSpPr>
          <p:cNvPr id="17" name="文本框 16">
            <a:extLst>
              <a:ext uri="{FF2B5EF4-FFF2-40B4-BE49-F238E27FC236}">
                <a16:creationId xmlns:a16="http://schemas.microsoft.com/office/drawing/2014/main" id="{088151E3-7643-4412-A667-17F45AA2808A}"/>
              </a:ext>
            </a:extLst>
          </p:cNvPr>
          <p:cNvSpPr txBox="1"/>
          <p:nvPr/>
        </p:nvSpPr>
        <p:spPr>
          <a:xfrm>
            <a:off x="3379304" y="3257090"/>
            <a:ext cx="2716696" cy="461665"/>
          </a:xfrm>
          <a:prstGeom prst="rect">
            <a:avLst/>
          </a:prstGeom>
          <a:noFill/>
        </p:spPr>
        <p:txBody>
          <a:bodyPr wrap="square" rtlCol="0">
            <a:spAutoFit/>
          </a:bodyPr>
          <a:lstStyle/>
          <a:p>
            <a:pPr algn="ctr"/>
            <a:r>
              <a:rPr lang="en-US" altLang="zh-CN" sz="2400" b="1" dirty="0"/>
              <a:t>ZAB</a:t>
            </a:r>
            <a:endParaRPr lang="zh-CN" altLang="en-US" sz="2400" b="1" dirty="0"/>
          </a:p>
        </p:txBody>
      </p:sp>
      <p:cxnSp>
        <p:nvCxnSpPr>
          <p:cNvPr id="19" name="直接箭头连接符 18">
            <a:extLst>
              <a:ext uri="{FF2B5EF4-FFF2-40B4-BE49-F238E27FC236}">
                <a16:creationId xmlns:a16="http://schemas.microsoft.com/office/drawing/2014/main" id="{72B7707C-854C-44DC-AB1E-8B578A059892}"/>
              </a:ext>
            </a:extLst>
          </p:cNvPr>
          <p:cNvCxnSpPr/>
          <p:nvPr/>
        </p:nvCxnSpPr>
        <p:spPr>
          <a:xfrm>
            <a:off x="4737652" y="2566739"/>
            <a:ext cx="0" cy="616384"/>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400A25BC-19B2-4F46-A327-0787D48EBB4E}"/>
              </a:ext>
            </a:extLst>
          </p:cNvPr>
          <p:cNvSpPr txBox="1"/>
          <p:nvPr/>
        </p:nvSpPr>
        <p:spPr>
          <a:xfrm>
            <a:off x="8468138" y="1967947"/>
            <a:ext cx="1567070" cy="461665"/>
          </a:xfrm>
          <a:prstGeom prst="rect">
            <a:avLst/>
          </a:prstGeom>
          <a:noFill/>
        </p:spPr>
        <p:txBody>
          <a:bodyPr wrap="square" rtlCol="0">
            <a:spAutoFit/>
          </a:bodyPr>
          <a:lstStyle/>
          <a:p>
            <a:pPr algn="ctr"/>
            <a:r>
              <a:rPr lang="en-US" altLang="zh-CN" sz="2400" b="1" dirty="0">
                <a:solidFill>
                  <a:schemeClr val="bg2"/>
                </a:solidFill>
              </a:rPr>
              <a:t>CHT</a:t>
            </a:r>
            <a:endParaRPr lang="zh-CN" altLang="en-US" sz="2400" b="1" dirty="0">
              <a:solidFill>
                <a:schemeClr val="bg2"/>
              </a:solidFill>
            </a:endParaRPr>
          </a:p>
        </p:txBody>
      </p:sp>
      <p:sp>
        <p:nvSpPr>
          <p:cNvPr id="21" name="文本框 20">
            <a:extLst>
              <a:ext uri="{FF2B5EF4-FFF2-40B4-BE49-F238E27FC236}">
                <a16:creationId xmlns:a16="http://schemas.microsoft.com/office/drawing/2014/main" id="{85A0ED5C-B3B1-4B71-8E0F-C33C9A030C7D}"/>
              </a:ext>
            </a:extLst>
          </p:cNvPr>
          <p:cNvSpPr txBox="1"/>
          <p:nvPr/>
        </p:nvSpPr>
        <p:spPr>
          <a:xfrm>
            <a:off x="7157828" y="3257090"/>
            <a:ext cx="1567070" cy="461665"/>
          </a:xfrm>
          <a:prstGeom prst="rect">
            <a:avLst/>
          </a:prstGeom>
          <a:noFill/>
        </p:spPr>
        <p:txBody>
          <a:bodyPr wrap="square" rtlCol="0">
            <a:spAutoFit/>
          </a:bodyPr>
          <a:lstStyle/>
          <a:p>
            <a:pPr algn="ctr"/>
            <a:r>
              <a:rPr lang="en-US" altLang="zh-CN" sz="2400" b="1" dirty="0">
                <a:solidFill>
                  <a:schemeClr val="bg2"/>
                </a:solidFill>
              </a:rPr>
              <a:t>CRAQ</a:t>
            </a:r>
            <a:endParaRPr lang="zh-CN" altLang="en-US" sz="2400" b="1" dirty="0">
              <a:solidFill>
                <a:schemeClr val="bg2"/>
              </a:solidFill>
            </a:endParaRPr>
          </a:p>
        </p:txBody>
      </p:sp>
      <p:sp>
        <p:nvSpPr>
          <p:cNvPr id="22" name="文本框 21">
            <a:extLst>
              <a:ext uri="{FF2B5EF4-FFF2-40B4-BE49-F238E27FC236}">
                <a16:creationId xmlns:a16="http://schemas.microsoft.com/office/drawing/2014/main" id="{245FFD88-822D-434F-A9F8-530BA59AA3E0}"/>
              </a:ext>
            </a:extLst>
          </p:cNvPr>
          <p:cNvSpPr txBox="1"/>
          <p:nvPr/>
        </p:nvSpPr>
        <p:spPr>
          <a:xfrm>
            <a:off x="8906703" y="3257089"/>
            <a:ext cx="2265288" cy="461665"/>
          </a:xfrm>
          <a:prstGeom prst="rect">
            <a:avLst/>
          </a:prstGeom>
          <a:noFill/>
        </p:spPr>
        <p:txBody>
          <a:bodyPr wrap="square" rtlCol="0">
            <a:spAutoFit/>
          </a:bodyPr>
          <a:lstStyle/>
          <a:p>
            <a:pPr algn="ctr"/>
            <a:r>
              <a:rPr lang="en-US" altLang="zh-CN" sz="2400" b="1" dirty="0">
                <a:solidFill>
                  <a:schemeClr val="bg2"/>
                </a:solidFill>
              </a:rPr>
              <a:t>Multi-</a:t>
            </a:r>
            <a:r>
              <a:rPr lang="en-US" altLang="zh-CN" sz="2400" b="1" dirty="0" err="1">
                <a:solidFill>
                  <a:schemeClr val="bg2"/>
                </a:solidFill>
              </a:rPr>
              <a:t>ldr</a:t>
            </a:r>
            <a:r>
              <a:rPr lang="en-US" altLang="zh-CN" sz="2400" b="1" dirty="0">
                <a:solidFill>
                  <a:schemeClr val="bg2"/>
                </a:solidFill>
              </a:rPr>
              <a:t> CHT</a:t>
            </a:r>
            <a:endParaRPr lang="zh-CN" altLang="en-US" sz="2400" b="1" dirty="0">
              <a:solidFill>
                <a:schemeClr val="bg2"/>
              </a:solidFill>
            </a:endParaRPr>
          </a:p>
        </p:txBody>
      </p:sp>
      <p:cxnSp>
        <p:nvCxnSpPr>
          <p:cNvPr id="24" name="直接箭头连接符 23">
            <a:extLst>
              <a:ext uri="{FF2B5EF4-FFF2-40B4-BE49-F238E27FC236}">
                <a16:creationId xmlns:a16="http://schemas.microsoft.com/office/drawing/2014/main" id="{4561C52F-2971-41FA-8ADC-83CF86A97300}"/>
              </a:ext>
            </a:extLst>
          </p:cNvPr>
          <p:cNvCxnSpPr>
            <a:cxnSpLocks/>
          </p:cNvCxnSpPr>
          <p:nvPr/>
        </p:nvCxnSpPr>
        <p:spPr>
          <a:xfrm flipH="1">
            <a:off x="8123585" y="2429612"/>
            <a:ext cx="783119" cy="827477"/>
          </a:xfrm>
          <a:prstGeom prst="straightConnector1">
            <a:avLst/>
          </a:prstGeom>
          <a:ln>
            <a:solidFill>
              <a:schemeClr val="bg2"/>
            </a:solidFill>
            <a:tailEnd type="triangle"/>
          </a:ln>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4F01813D-E996-4703-AF68-7C6D0F9CBE81}"/>
              </a:ext>
            </a:extLst>
          </p:cNvPr>
          <p:cNvCxnSpPr/>
          <p:nvPr/>
        </p:nvCxnSpPr>
        <p:spPr>
          <a:xfrm>
            <a:off x="9442174" y="2429612"/>
            <a:ext cx="705678" cy="827477"/>
          </a:xfrm>
          <a:prstGeom prst="straightConnector1">
            <a:avLst/>
          </a:prstGeom>
          <a:ln>
            <a:solidFill>
              <a:schemeClr val="bg2"/>
            </a:solidFill>
            <a:tailEnd type="triangle"/>
          </a:ln>
        </p:spPr>
        <p:style>
          <a:lnRef idx="1">
            <a:schemeClr val="dk1"/>
          </a:lnRef>
          <a:fillRef idx="0">
            <a:schemeClr val="dk1"/>
          </a:fillRef>
          <a:effectRef idx="0">
            <a:schemeClr val="dk1"/>
          </a:effectRef>
          <a:fontRef idx="minor">
            <a:schemeClr val="tx1"/>
          </a:fontRef>
        </p:style>
      </p:cxnSp>
      <p:sp>
        <p:nvSpPr>
          <p:cNvPr id="28" name="文本框 27">
            <a:extLst>
              <a:ext uri="{FF2B5EF4-FFF2-40B4-BE49-F238E27FC236}">
                <a16:creationId xmlns:a16="http://schemas.microsoft.com/office/drawing/2014/main" id="{98144BA3-049C-44E3-B54A-0AEC0CDB9A34}"/>
              </a:ext>
            </a:extLst>
          </p:cNvPr>
          <p:cNvSpPr txBox="1"/>
          <p:nvPr/>
        </p:nvSpPr>
        <p:spPr>
          <a:xfrm>
            <a:off x="3379304" y="4782716"/>
            <a:ext cx="2716696" cy="461665"/>
          </a:xfrm>
          <a:prstGeom prst="rect">
            <a:avLst/>
          </a:prstGeom>
          <a:noFill/>
        </p:spPr>
        <p:txBody>
          <a:bodyPr wrap="square" rtlCol="0">
            <a:spAutoFit/>
          </a:bodyPr>
          <a:lstStyle/>
          <a:p>
            <a:pPr algn="ctr"/>
            <a:r>
              <a:rPr lang="en-US" altLang="zh-CN" sz="2400" b="1" dirty="0"/>
              <a:t>Derecho</a:t>
            </a:r>
            <a:endParaRPr lang="zh-CN" altLang="en-US" sz="2400" b="1" dirty="0"/>
          </a:p>
        </p:txBody>
      </p:sp>
      <p:sp>
        <p:nvSpPr>
          <p:cNvPr id="29" name="文本框 28">
            <a:extLst>
              <a:ext uri="{FF2B5EF4-FFF2-40B4-BE49-F238E27FC236}">
                <a16:creationId xmlns:a16="http://schemas.microsoft.com/office/drawing/2014/main" id="{FCAF6E66-E143-4360-BF4F-1851248581C2}"/>
              </a:ext>
            </a:extLst>
          </p:cNvPr>
          <p:cNvSpPr txBox="1"/>
          <p:nvPr/>
        </p:nvSpPr>
        <p:spPr>
          <a:xfrm>
            <a:off x="7893325" y="4084566"/>
            <a:ext cx="2716696" cy="461665"/>
          </a:xfrm>
          <a:prstGeom prst="rect">
            <a:avLst/>
          </a:prstGeom>
          <a:noFill/>
        </p:spPr>
        <p:txBody>
          <a:bodyPr wrap="square" rtlCol="0">
            <a:spAutoFit/>
          </a:bodyPr>
          <a:lstStyle/>
          <a:p>
            <a:pPr algn="ctr"/>
            <a:r>
              <a:rPr lang="en-US" altLang="zh-CN" sz="2400" b="1" dirty="0">
                <a:solidFill>
                  <a:schemeClr val="bg2"/>
                </a:solidFill>
              </a:rPr>
              <a:t>Classic </a:t>
            </a:r>
            <a:r>
              <a:rPr lang="en-US" altLang="zh-CN" sz="2400" b="1" dirty="0" err="1">
                <a:solidFill>
                  <a:schemeClr val="bg2"/>
                </a:solidFill>
              </a:rPr>
              <a:t>Paxos</a:t>
            </a:r>
            <a:r>
              <a:rPr lang="en-US" altLang="zh-CN" sz="2400" b="1" dirty="0">
                <a:solidFill>
                  <a:schemeClr val="bg2"/>
                </a:solidFill>
              </a:rPr>
              <a:t>(CP)</a:t>
            </a:r>
            <a:endParaRPr lang="zh-CN" altLang="en-US" sz="2400" b="1" dirty="0">
              <a:solidFill>
                <a:schemeClr val="bg2"/>
              </a:solidFill>
            </a:endParaRPr>
          </a:p>
        </p:txBody>
      </p:sp>
      <p:sp>
        <p:nvSpPr>
          <p:cNvPr id="30" name="文本框 29">
            <a:extLst>
              <a:ext uri="{FF2B5EF4-FFF2-40B4-BE49-F238E27FC236}">
                <a16:creationId xmlns:a16="http://schemas.microsoft.com/office/drawing/2014/main" id="{3DA64E2D-5452-4384-A752-0733F4B78233}"/>
              </a:ext>
            </a:extLst>
          </p:cNvPr>
          <p:cNvSpPr txBox="1"/>
          <p:nvPr/>
        </p:nvSpPr>
        <p:spPr>
          <a:xfrm>
            <a:off x="9564754" y="4774985"/>
            <a:ext cx="1633741" cy="830997"/>
          </a:xfrm>
          <a:prstGeom prst="rect">
            <a:avLst/>
          </a:prstGeom>
          <a:noFill/>
        </p:spPr>
        <p:txBody>
          <a:bodyPr wrap="square" rtlCol="0">
            <a:spAutoFit/>
          </a:bodyPr>
          <a:lstStyle/>
          <a:p>
            <a:pPr algn="ctr"/>
            <a:r>
              <a:rPr lang="en-US" altLang="zh-CN" sz="2400" b="1" dirty="0">
                <a:solidFill>
                  <a:schemeClr val="bg2"/>
                </a:solidFill>
              </a:rPr>
              <a:t>All-abroad </a:t>
            </a:r>
            <a:r>
              <a:rPr lang="en-US" altLang="zh-CN" sz="2400" b="1" dirty="0" err="1">
                <a:solidFill>
                  <a:schemeClr val="bg2"/>
                </a:solidFill>
              </a:rPr>
              <a:t>Paxos</a:t>
            </a:r>
            <a:endParaRPr lang="zh-CN" altLang="en-US" sz="2400" b="1" dirty="0">
              <a:solidFill>
                <a:schemeClr val="bg2"/>
              </a:solidFill>
            </a:endParaRPr>
          </a:p>
        </p:txBody>
      </p:sp>
      <p:sp>
        <p:nvSpPr>
          <p:cNvPr id="31" name="文本框 30">
            <a:extLst>
              <a:ext uri="{FF2B5EF4-FFF2-40B4-BE49-F238E27FC236}">
                <a16:creationId xmlns:a16="http://schemas.microsoft.com/office/drawing/2014/main" id="{672AEB02-4431-4BF0-A428-D2E637929AE8}"/>
              </a:ext>
            </a:extLst>
          </p:cNvPr>
          <p:cNvSpPr txBox="1"/>
          <p:nvPr/>
        </p:nvSpPr>
        <p:spPr>
          <a:xfrm>
            <a:off x="6964016" y="4774985"/>
            <a:ext cx="1567070" cy="461665"/>
          </a:xfrm>
          <a:prstGeom prst="rect">
            <a:avLst/>
          </a:prstGeom>
          <a:noFill/>
        </p:spPr>
        <p:txBody>
          <a:bodyPr wrap="square" rtlCol="0">
            <a:spAutoFit/>
          </a:bodyPr>
          <a:lstStyle/>
          <a:p>
            <a:pPr algn="ctr"/>
            <a:r>
              <a:rPr lang="en-US" altLang="zh-CN" sz="2400" b="1" dirty="0">
                <a:solidFill>
                  <a:schemeClr val="bg2"/>
                </a:solidFill>
              </a:rPr>
              <a:t>ABD</a:t>
            </a:r>
            <a:endParaRPr lang="zh-CN" altLang="en-US" sz="2400" b="1" dirty="0">
              <a:solidFill>
                <a:schemeClr val="bg2"/>
              </a:solidFill>
            </a:endParaRPr>
          </a:p>
        </p:txBody>
      </p:sp>
      <p:sp>
        <p:nvSpPr>
          <p:cNvPr id="32" name="文本框 31">
            <a:extLst>
              <a:ext uri="{FF2B5EF4-FFF2-40B4-BE49-F238E27FC236}">
                <a16:creationId xmlns:a16="http://schemas.microsoft.com/office/drawing/2014/main" id="{64B8384F-F967-4014-BE87-58DA2E7A69FF}"/>
              </a:ext>
            </a:extLst>
          </p:cNvPr>
          <p:cNvSpPr txBox="1"/>
          <p:nvPr/>
        </p:nvSpPr>
        <p:spPr>
          <a:xfrm>
            <a:off x="8468138" y="5661787"/>
            <a:ext cx="1567070" cy="461665"/>
          </a:xfrm>
          <a:prstGeom prst="rect">
            <a:avLst/>
          </a:prstGeom>
          <a:noFill/>
        </p:spPr>
        <p:txBody>
          <a:bodyPr wrap="square" rtlCol="0">
            <a:spAutoFit/>
          </a:bodyPr>
          <a:lstStyle/>
          <a:p>
            <a:pPr algn="ctr"/>
            <a:r>
              <a:rPr lang="en-US" altLang="zh-CN" sz="2400" b="1" dirty="0">
                <a:solidFill>
                  <a:schemeClr val="bg2"/>
                </a:solidFill>
              </a:rPr>
              <a:t>Hermes</a:t>
            </a:r>
            <a:endParaRPr lang="zh-CN" altLang="en-US" sz="2400" b="1" dirty="0">
              <a:solidFill>
                <a:schemeClr val="bg2"/>
              </a:solidFill>
            </a:endParaRPr>
          </a:p>
        </p:txBody>
      </p:sp>
      <p:cxnSp>
        <p:nvCxnSpPr>
          <p:cNvPr id="34" name="直接箭头连接符 33">
            <a:extLst>
              <a:ext uri="{FF2B5EF4-FFF2-40B4-BE49-F238E27FC236}">
                <a16:creationId xmlns:a16="http://schemas.microsoft.com/office/drawing/2014/main" id="{0410DC3D-609D-4026-8DC4-FDDE375BF813}"/>
              </a:ext>
            </a:extLst>
          </p:cNvPr>
          <p:cNvCxnSpPr>
            <a:endCxn id="31" idx="0"/>
          </p:cNvCxnSpPr>
          <p:nvPr/>
        </p:nvCxnSpPr>
        <p:spPr>
          <a:xfrm flipH="1">
            <a:off x="7747551" y="4546231"/>
            <a:ext cx="1504122" cy="228754"/>
          </a:xfrm>
          <a:prstGeom prst="straightConnector1">
            <a:avLst/>
          </a:prstGeom>
          <a:ln>
            <a:solidFill>
              <a:schemeClr val="bg2"/>
            </a:solidFill>
            <a:tailEnd type="triangle"/>
          </a:ln>
        </p:spPr>
        <p:style>
          <a:lnRef idx="1">
            <a:schemeClr val="dk1"/>
          </a:lnRef>
          <a:fillRef idx="0">
            <a:schemeClr val="dk1"/>
          </a:fillRef>
          <a:effectRef idx="0">
            <a:schemeClr val="dk1"/>
          </a:effectRef>
          <a:fontRef idx="minor">
            <a:schemeClr val="tx1"/>
          </a:fontRef>
        </p:style>
      </p:cxnSp>
      <p:cxnSp>
        <p:nvCxnSpPr>
          <p:cNvPr id="36" name="直接箭头连接符 35">
            <a:extLst>
              <a:ext uri="{FF2B5EF4-FFF2-40B4-BE49-F238E27FC236}">
                <a16:creationId xmlns:a16="http://schemas.microsoft.com/office/drawing/2014/main" id="{6EC93E36-77A4-44D2-8FBC-352AC062FC82}"/>
              </a:ext>
            </a:extLst>
          </p:cNvPr>
          <p:cNvCxnSpPr>
            <a:stCxn id="29" idx="2"/>
            <a:endCxn id="32" idx="0"/>
          </p:cNvCxnSpPr>
          <p:nvPr/>
        </p:nvCxnSpPr>
        <p:spPr>
          <a:xfrm>
            <a:off x="9251673" y="4546231"/>
            <a:ext cx="0" cy="1115556"/>
          </a:xfrm>
          <a:prstGeom prst="straightConnector1">
            <a:avLst/>
          </a:prstGeom>
          <a:ln>
            <a:solidFill>
              <a:schemeClr val="bg2"/>
            </a:solidFill>
            <a:tailEnd type="triangle"/>
          </a:ln>
        </p:spPr>
        <p:style>
          <a:lnRef idx="1">
            <a:schemeClr val="dk1"/>
          </a:lnRef>
          <a:fillRef idx="0">
            <a:schemeClr val="dk1"/>
          </a:fillRef>
          <a:effectRef idx="0">
            <a:schemeClr val="dk1"/>
          </a:effectRef>
          <a:fontRef idx="minor">
            <a:schemeClr val="tx1"/>
          </a:fontRef>
        </p:style>
      </p:cxnSp>
      <p:cxnSp>
        <p:nvCxnSpPr>
          <p:cNvPr id="38" name="直接箭头连接符 37">
            <a:extLst>
              <a:ext uri="{FF2B5EF4-FFF2-40B4-BE49-F238E27FC236}">
                <a16:creationId xmlns:a16="http://schemas.microsoft.com/office/drawing/2014/main" id="{967A336A-FA66-43DC-8E4F-4547A62053D9}"/>
              </a:ext>
            </a:extLst>
          </p:cNvPr>
          <p:cNvCxnSpPr>
            <a:stCxn id="29" idx="2"/>
            <a:endCxn id="30" idx="0"/>
          </p:cNvCxnSpPr>
          <p:nvPr/>
        </p:nvCxnSpPr>
        <p:spPr>
          <a:xfrm>
            <a:off x="9251673" y="4546231"/>
            <a:ext cx="1129952" cy="228754"/>
          </a:xfrm>
          <a:prstGeom prst="straightConnector1">
            <a:avLst/>
          </a:prstGeom>
          <a:ln>
            <a:solidFill>
              <a:schemeClr val="bg2"/>
            </a:solidFill>
            <a:tailEnd type="triangle"/>
          </a:ln>
        </p:spPr>
        <p:style>
          <a:lnRef idx="1">
            <a:schemeClr val="dk1"/>
          </a:lnRef>
          <a:fillRef idx="0">
            <a:schemeClr val="dk1"/>
          </a:fillRef>
          <a:effectRef idx="0">
            <a:schemeClr val="dk1"/>
          </a:effectRef>
          <a:fontRef idx="minor">
            <a:schemeClr val="tx1"/>
          </a:fontRef>
        </p:style>
      </p:cxnSp>
      <p:sp>
        <p:nvSpPr>
          <p:cNvPr id="3" name="日期占位符 2">
            <a:extLst>
              <a:ext uri="{FF2B5EF4-FFF2-40B4-BE49-F238E27FC236}">
                <a16:creationId xmlns:a16="http://schemas.microsoft.com/office/drawing/2014/main" id="{E0CAC38A-02F9-4C2A-A580-CD397DF262DC}"/>
              </a:ext>
            </a:extLst>
          </p:cNvPr>
          <p:cNvSpPr>
            <a:spLocks noGrp="1"/>
          </p:cNvSpPr>
          <p:nvPr>
            <p:ph type="dt" sz="half" idx="10"/>
          </p:nvPr>
        </p:nvSpPr>
        <p:spPr/>
        <p:txBody>
          <a:bodyPr/>
          <a:lstStyle/>
          <a:p>
            <a:fld id="{EE90C961-C5E0-4C1D-A1AF-538402419C7E}" type="datetime1">
              <a:rPr lang="zh-CN" altLang="en-US" smtClean="0"/>
              <a:t>2021/5/19</a:t>
            </a:fld>
            <a:endParaRPr lang="zh-CN" altLang="en-US"/>
          </a:p>
        </p:txBody>
      </p:sp>
      <p:sp>
        <p:nvSpPr>
          <p:cNvPr id="5" name="页脚占位符 4">
            <a:extLst>
              <a:ext uri="{FF2B5EF4-FFF2-40B4-BE49-F238E27FC236}">
                <a16:creationId xmlns:a16="http://schemas.microsoft.com/office/drawing/2014/main" id="{20DD81D6-31E1-4AB7-AD08-1121846BC694}"/>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7BECCD5C-2BB4-4EB0-B5F2-3B1E1D9FAE7D}"/>
              </a:ext>
            </a:extLst>
          </p:cNvPr>
          <p:cNvSpPr>
            <a:spLocks noGrp="1"/>
          </p:cNvSpPr>
          <p:nvPr>
            <p:ph type="sldNum" sz="quarter" idx="12"/>
          </p:nvPr>
        </p:nvSpPr>
        <p:spPr/>
        <p:txBody>
          <a:bodyPr/>
          <a:lstStyle/>
          <a:p>
            <a:fld id="{9121FD29-422F-4C06-A400-AB8263BE8C66}" type="slidenum">
              <a:rPr lang="zh-CN" altLang="en-US" smtClean="0"/>
              <a:t>41</a:t>
            </a:fld>
            <a:endParaRPr lang="zh-CN" altLang="en-US"/>
          </a:p>
        </p:txBody>
      </p:sp>
    </p:spTree>
    <p:extLst>
      <p:ext uri="{BB962C8B-B14F-4D97-AF65-F5344CB8AC3E}">
        <p14:creationId xmlns:p14="http://schemas.microsoft.com/office/powerpoint/2010/main" val="277644667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FB5A12-77C8-4612-BC6B-530B13450ADC}"/>
              </a:ext>
            </a:extLst>
          </p:cNvPr>
          <p:cNvSpPr>
            <a:spLocks noGrp="1"/>
          </p:cNvSpPr>
          <p:nvPr>
            <p:ph type="title"/>
          </p:nvPr>
        </p:nvSpPr>
        <p:spPr/>
        <p:txBody>
          <a:bodyPr/>
          <a:lstStyle/>
          <a:p>
            <a:r>
              <a:rPr lang="en-US" altLang="zh-CN"/>
              <a:t>Evaluation</a:t>
            </a:r>
            <a:endParaRPr lang="zh-CN" altLang="en-US"/>
          </a:p>
        </p:txBody>
      </p:sp>
      <p:pic>
        <p:nvPicPr>
          <p:cNvPr id="6" name="内容占位符 5">
            <a:extLst>
              <a:ext uri="{FF2B5EF4-FFF2-40B4-BE49-F238E27FC236}">
                <a16:creationId xmlns:a16="http://schemas.microsoft.com/office/drawing/2014/main" id="{04B1AA3F-9495-4D8C-9DD8-14032544EF87}"/>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9129" b="17125"/>
          <a:stretch/>
        </p:blipFill>
        <p:spPr>
          <a:xfrm>
            <a:off x="838200" y="1656522"/>
            <a:ext cx="5161195" cy="3586038"/>
          </a:xfrm>
        </p:spPr>
      </p:pic>
      <p:sp>
        <p:nvSpPr>
          <p:cNvPr id="4" name="灯片编号占位符 3">
            <a:extLst>
              <a:ext uri="{FF2B5EF4-FFF2-40B4-BE49-F238E27FC236}">
                <a16:creationId xmlns:a16="http://schemas.microsoft.com/office/drawing/2014/main" id="{9BCE30F7-92BA-44F5-95CC-907F52F667E6}"/>
              </a:ext>
            </a:extLst>
          </p:cNvPr>
          <p:cNvSpPr>
            <a:spLocks noGrp="1"/>
          </p:cNvSpPr>
          <p:nvPr>
            <p:ph type="sldNum" sz="quarter" idx="12"/>
          </p:nvPr>
        </p:nvSpPr>
        <p:spPr/>
        <p:txBody>
          <a:bodyPr/>
          <a:lstStyle/>
          <a:p>
            <a:fld id="{9121FD29-422F-4C06-A400-AB8263BE8C66}" type="slidenum">
              <a:rPr lang="zh-CN" altLang="en-US" smtClean="0"/>
              <a:t>42</a:t>
            </a:fld>
            <a:endParaRPr lang="zh-CN" altLang="en-US"/>
          </a:p>
        </p:txBody>
      </p:sp>
      <p:pic>
        <p:nvPicPr>
          <p:cNvPr id="8" name="图片 7">
            <a:extLst>
              <a:ext uri="{FF2B5EF4-FFF2-40B4-BE49-F238E27FC236}">
                <a16:creationId xmlns:a16="http://schemas.microsoft.com/office/drawing/2014/main" id="{6985D96A-CA19-4695-B72C-8B51552E9C64}"/>
              </a:ext>
            </a:extLst>
          </p:cNvPr>
          <p:cNvPicPr>
            <a:picLocks noChangeAspect="1"/>
          </p:cNvPicPr>
          <p:nvPr/>
        </p:nvPicPr>
        <p:blipFill rotWithShape="1">
          <a:blip r:embed="rId4">
            <a:extLst>
              <a:ext uri="{28A0092B-C50C-407E-A947-70E740481C1C}">
                <a14:useLocalDpi xmlns:a14="http://schemas.microsoft.com/office/drawing/2010/main" val="0"/>
              </a:ext>
            </a:extLst>
          </a:blip>
          <a:srcRect l="1413" r="-18" b="19592"/>
          <a:stretch/>
        </p:blipFill>
        <p:spPr>
          <a:xfrm>
            <a:off x="6271260" y="1523768"/>
            <a:ext cx="5487876" cy="3586038"/>
          </a:xfrm>
          <a:prstGeom prst="rect">
            <a:avLst/>
          </a:prstGeom>
        </p:spPr>
      </p:pic>
      <p:sp>
        <p:nvSpPr>
          <p:cNvPr id="3" name="矩形 2">
            <a:extLst>
              <a:ext uri="{FF2B5EF4-FFF2-40B4-BE49-F238E27FC236}">
                <a16:creationId xmlns:a16="http://schemas.microsoft.com/office/drawing/2014/main" id="{0D6A67AC-4825-45A1-AD71-E27E0AF22CA0}"/>
              </a:ext>
            </a:extLst>
          </p:cNvPr>
          <p:cNvSpPr/>
          <p:nvPr/>
        </p:nvSpPr>
        <p:spPr>
          <a:xfrm>
            <a:off x="2425148" y="2885661"/>
            <a:ext cx="821635" cy="1951382"/>
          </a:xfrm>
          <a:prstGeom prst="rect">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9" name="矩形 8">
            <a:extLst>
              <a:ext uri="{FF2B5EF4-FFF2-40B4-BE49-F238E27FC236}">
                <a16:creationId xmlns:a16="http://schemas.microsoft.com/office/drawing/2014/main" id="{407A41AC-A23A-4EBB-8AE0-D35112368653}"/>
              </a:ext>
            </a:extLst>
          </p:cNvPr>
          <p:cNvSpPr/>
          <p:nvPr/>
        </p:nvSpPr>
        <p:spPr>
          <a:xfrm>
            <a:off x="6688237" y="3856381"/>
            <a:ext cx="1294874" cy="874643"/>
          </a:xfrm>
          <a:prstGeom prst="rect">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1" name="矩形 10">
            <a:extLst>
              <a:ext uri="{FF2B5EF4-FFF2-40B4-BE49-F238E27FC236}">
                <a16:creationId xmlns:a16="http://schemas.microsoft.com/office/drawing/2014/main" id="{B9A13EC2-AFCF-425D-9D6E-FB2450A75730}"/>
              </a:ext>
            </a:extLst>
          </p:cNvPr>
          <p:cNvSpPr/>
          <p:nvPr/>
        </p:nvSpPr>
        <p:spPr>
          <a:xfrm>
            <a:off x="1192696" y="3763617"/>
            <a:ext cx="410817" cy="914400"/>
          </a:xfrm>
          <a:prstGeom prst="rect">
            <a:avLst/>
          </a:prstGeom>
          <a:noFill/>
          <a:ln w="2857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2" name="矩形 11">
            <a:extLst>
              <a:ext uri="{FF2B5EF4-FFF2-40B4-BE49-F238E27FC236}">
                <a16:creationId xmlns:a16="http://schemas.microsoft.com/office/drawing/2014/main" id="{86E7F98F-4EF0-44EF-AF9B-E0C3DFA38006}"/>
              </a:ext>
            </a:extLst>
          </p:cNvPr>
          <p:cNvSpPr/>
          <p:nvPr/>
        </p:nvSpPr>
        <p:spPr>
          <a:xfrm>
            <a:off x="8013726" y="3525076"/>
            <a:ext cx="414657" cy="1232453"/>
          </a:xfrm>
          <a:prstGeom prst="rect">
            <a:avLst/>
          </a:prstGeom>
          <a:noFill/>
          <a:ln w="2857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01AB87B1-3291-4F66-AFB0-2527AD05A58A}"/>
              </a:ext>
            </a:extLst>
          </p:cNvPr>
          <p:cNvSpPr/>
          <p:nvPr/>
        </p:nvSpPr>
        <p:spPr>
          <a:xfrm>
            <a:off x="3652119" y="2860812"/>
            <a:ext cx="416299" cy="2044148"/>
          </a:xfrm>
          <a:prstGeom prst="rect">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3" name="内容占位符 2">
            <a:extLst>
              <a:ext uri="{FF2B5EF4-FFF2-40B4-BE49-F238E27FC236}">
                <a16:creationId xmlns:a16="http://schemas.microsoft.com/office/drawing/2014/main" id="{280E9CB4-7339-4E5E-B3D1-F948510D2052}"/>
              </a:ext>
            </a:extLst>
          </p:cNvPr>
          <p:cNvSpPr txBox="1">
            <a:spLocks/>
          </p:cNvSpPr>
          <p:nvPr/>
        </p:nvSpPr>
        <p:spPr>
          <a:xfrm>
            <a:off x="838200" y="1213837"/>
            <a:ext cx="10515600" cy="4963126"/>
          </a:xfrm>
          <a:prstGeom prst="rect">
            <a:avLst/>
          </a:prstGeom>
        </p:spPr>
        <p:txBody>
          <a:bodyPr vert="horz" lIns="91440" tIns="45720" rIns="91440" bIns="45720">
            <a:normAutofit/>
          </a:bodyPr>
          <a:lstStyle>
            <a:lvl1pPr marL="228600" lvl="0" indent="-228600" algn="l" defTabSz="914400">
              <a:lnSpc>
                <a:spcPct val="90000"/>
              </a:lnSpc>
              <a:spcBef>
                <a:spcPts val="1000"/>
              </a:spcBef>
              <a:buFont typeface="Arial" panose="020B0604020202020204" pitchFamily="34" charset="0"/>
              <a:buChar char="•"/>
              <a:defRPr sz="3200" b="1" kern="1200" baseline="0">
                <a:solidFill>
                  <a:schemeClr val="tx1"/>
                </a:solidFill>
                <a:latin typeface="Gill Sans MT"/>
                <a:ea typeface="微软雅黑" panose="020B0503020204020204" charset="-122"/>
              </a:defRPr>
            </a:lvl1pPr>
            <a:lvl2pPr marL="685800" lvl="1" indent="-228600" algn="l" defTabSz="914400">
              <a:lnSpc>
                <a:spcPct val="90000"/>
              </a:lnSpc>
              <a:spcBef>
                <a:spcPts val="500"/>
              </a:spcBef>
              <a:buFont typeface="Arial" panose="020B0604020202020204" pitchFamily="34" charset="0"/>
              <a:buChar char="•"/>
              <a:defRPr sz="2800" b="1" kern="1200" baseline="0">
                <a:solidFill>
                  <a:schemeClr val="tx1"/>
                </a:solidFill>
                <a:latin typeface="等线" panose="02010600030101010101" pitchFamily="2" charset="-122"/>
                <a:ea typeface="等线" panose="02010600030101010101" pitchFamily="2" charset="-122"/>
              </a:defRPr>
            </a:lvl2pPr>
            <a:lvl3pPr marL="1143000" lvl="2" indent="-228600" algn="l" defTabSz="914400">
              <a:lnSpc>
                <a:spcPct val="90000"/>
              </a:lnSpc>
              <a:spcBef>
                <a:spcPts val="500"/>
              </a:spcBef>
              <a:buFont typeface="Arial" panose="020B0604020202020204" pitchFamily="34" charset="0"/>
              <a:buChar char="•"/>
              <a:defRPr sz="2400" b="1" kern="1200" baseline="0">
                <a:solidFill>
                  <a:schemeClr val="tx1"/>
                </a:solidFill>
                <a:latin typeface="等线" panose="02010600030101010101" pitchFamily="2" charset="-122"/>
                <a:ea typeface="等线" panose="02010600030101010101" pitchFamily="2" charset="-122"/>
              </a:defRPr>
            </a:lvl3pPr>
            <a:lvl4pPr marL="1600200" lvl="3"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4pPr>
            <a:lvl5pPr marL="2057400" lvl="4"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5pPr>
            <a:lvl6pPr marL="2514600" lvl="5"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6pPr>
            <a:lvl7pPr marL="2971800" lvl="6"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7pPr>
            <a:lvl8pPr marL="3429000" lvl="7"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8pPr>
            <a:lvl9pPr marL="3886200" lvl="8"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9pPr>
          </a:lstStyle>
          <a:p>
            <a:r>
              <a:rPr lang="en-US" altLang="zh-CN"/>
              <a:t>Total order is not thread-scalable</a:t>
            </a:r>
            <a:endParaRPr lang="zh-CN" altLang="en-US"/>
          </a:p>
        </p:txBody>
      </p:sp>
      <p:sp>
        <p:nvSpPr>
          <p:cNvPr id="7" name="文本框 6">
            <a:extLst>
              <a:ext uri="{FF2B5EF4-FFF2-40B4-BE49-F238E27FC236}">
                <a16:creationId xmlns:a16="http://schemas.microsoft.com/office/drawing/2014/main" id="{899A1E3F-3860-4FB8-AAE0-5438F366DC0E}"/>
              </a:ext>
            </a:extLst>
          </p:cNvPr>
          <p:cNvSpPr txBox="1"/>
          <p:nvPr/>
        </p:nvSpPr>
        <p:spPr>
          <a:xfrm>
            <a:off x="1363980" y="5242560"/>
            <a:ext cx="3634740" cy="369332"/>
          </a:xfrm>
          <a:prstGeom prst="rect">
            <a:avLst/>
          </a:prstGeom>
          <a:noFill/>
        </p:spPr>
        <p:txBody>
          <a:bodyPr wrap="square" rtlCol="0">
            <a:spAutoFit/>
          </a:bodyPr>
          <a:lstStyle/>
          <a:p>
            <a:r>
              <a:rPr lang="en-US" altLang="zh-CN"/>
              <a:t>(a) Single-threaded write throughput</a:t>
            </a:r>
            <a:endParaRPr lang="zh-CN" altLang="en-US"/>
          </a:p>
        </p:txBody>
      </p:sp>
      <p:sp>
        <p:nvSpPr>
          <p:cNvPr id="15" name="文本框 14">
            <a:extLst>
              <a:ext uri="{FF2B5EF4-FFF2-40B4-BE49-F238E27FC236}">
                <a16:creationId xmlns:a16="http://schemas.microsoft.com/office/drawing/2014/main" id="{1E55719A-C769-4BDE-91C7-EE641D63E0CC}"/>
              </a:ext>
            </a:extLst>
          </p:cNvPr>
          <p:cNvSpPr txBox="1"/>
          <p:nvPr/>
        </p:nvSpPr>
        <p:spPr>
          <a:xfrm>
            <a:off x="7193282" y="5242560"/>
            <a:ext cx="3634740" cy="369332"/>
          </a:xfrm>
          <a:prstGeom prst="rect">
            <a:avLst/>
          </a:prstGeom>
          <a:noFill/>
        </p:spPr>
        <p:txBody>
          <a:bodyPr wrap="square" rtlCol="0">
            <a:spAutoFit/>
          </a:bodyPr>
          <a:lstStyle/>
          <a:p>
            <a:r>
              <a:rPr lang="en-US" altLang="zh-CN"/>
              <a:t>(b) Muti-threaded write throughput</a:t>
            </a:r>
            <a:endParaRPr lang="zh-CN" altLang="en-US"/>
          </a:p>
        </p:txBody>
      </p:sp>
      <p:sp>
        <p:nvSpPr>
          <p:cNvPr id="10" name="文本框 9">
            <a:extLst>
              <a:ext uri="{FF2B5EF4-FFF2-40B4-BE49-F238E27FC236}">
                <a16:creationId xmlns:a16="http://schemas.microsoft.com/office/drawing/2014/main" id="{4118BF5C-1727-49A0-87D9-43ECECB91B24}"/>
              </a:ext>
            </a:extLst>
          </p:cNvPr>
          <p:cNvSpPr txBox="1"/>
          <p:nvPr/>
        </p:nvSpPr>
        <p:spPr>
          <a:xfrm>
            <a:off x="503210" y="1946012"/>
            <a:ext cx="461665" cy="2382508"/>
          </a:xfrm>
          <a:prstGeom prst="rect">
            <a:avLst/>
          </a:prstGeom>
          <a:noFill/>
        </p:spPr>
        <p:txBody>
          <a:bodyPr vert="vert270" wrap="square" rtlCol="0">
            <a:spAutoFit/>
          </a:bodyPr>
          <a:lstStyle/>
          <a:p>
            <a:r>
              <a:rPr lang="en-US" altLang="zh-CN"/>
              <a:t>Million reqs per second</a:t>
            </a:r>
            <a:endParaRPr lang="zh-CN" altLang="en-US"/>
          </a:p>
        </p:txBody>
      </p:sp>
      <p:sp>
        <p:nvSpPr>
          <p:cNvPr id="18" name="文本框 17">
            <a:extLst>
              <a:ext uri="{FF2B5EF4-FFF2-40B4-BE49-F238E27FC236}">
                <a16:creationId xmlns:a16="http://schemas.microsoft.com/office/drawing/2014/main" id="{F9791971-39A4-478E-8FBC-DD63E86A3A18}"/>
              </a:ext>
            </a:extLst>
          </p:cNvPr>
          <p:cNvSpPr txBox="1"/>
          <p:nvPr/>
        </p:nvSpPr>
        <p:spPr>
          <a:xfrm>
            <a:off x="5943066" y="1853464"/>
            <a:ext cx="461665" cy="2382508"/>
          </a:xfrm>
          <a:prstGeom prst="rect">
            <a:avLst/>
          </a:prstGeom>
          <a:noFill/>
        </p:spPr>
        <p:txBody>
          <a:bodyPr vert="vert270" wrap="square" rtlCol="0">
            <a:spAutoFit/>
          </a:bodyPr>
          <a:lstStyle/>
          <a:p>
            <a:r>
              <a:rPr lang="en-US" altLang="zh-CN"/>
              <a:t>Million reqs per second</a:t>
            </a:r>
            <a:endParaRPr lang="zh-CN" altLang="en-US"/>
          </a:p>
        </p:txBody>
      </p:sp>
      <p:sp>
        <p:nvSpPr>
          <p:cNvPr id="5" name="日期占位符 4">
            <a:extLst>
              <a:ext uri="{FF2B5EF4-FFF2-40B4-BE49-F238E27FC236}">
                <a16:creationId xmlns:a16="http://schemas.microsoft.com/office/drawing/2014/main" id="{A2C1B131-758A-442E-8C17-B30D460D3737}"/>
              </a:ext>
            </a:extLst>
          </p:cNvPr>
          <p:cNvSpPr>
            <a:spLocks noGrp="1"/>
          </p:cNvSpPr>
          <p:nvPr>
            <p:ph type="dt" sz="half" idx="10"/>
          </p:nvPr>
        </p:nvSpPr>
        <p:spPr/>
        <p:txBody>
          <a:bodyPr/>
          <a:lstStyle/>
          <a:p>
            <a:fld id="{89D6B19A-606D-44A0-823F-37E12155D56C}" type="datetime1">
              <a:rPr lang="zh-CN" altLang="en-US" smtClean="0"/>
              <a:t>2021/5/19</a:t>
            </a:fld>
            <a:endParaRPr lang="zh-CN" altLang="en-US"/>
          </a:p>
        </p:txBody>
      </p:sp>
      <p:sp>
        <p:nvSpPr>
          <p:cNvPr id="16" name="页脚占位符 15">
            <a:extLst>
              <a:ext uri="{FF2B5EF4-FFF2-40B4-BE49-F238E27FC236}">
                <a16:creationId xmlns:a16="http://schemas.microsoft.com/office/drawing/2014/main" id="{8E65A26A-3608-4698-B2CC-407E79950B03}"/>
              </a:ext>
            </a:extLst>
          </p:cNvPr>
          <p:cNvSpPr>
            <a:spLocks noGrp="1"/>
          </p:cNvSpPr>
          <p:nvPr>
            <p:ph type="ftr" sz="quarter" idx="11"/>
          </p:nvPr>
        </p:nvSpPr>
        <p:spPr/>
        <p:txBody>
          <a:bodyPr/>
          <a:lstStyle/>
          <a:p>
            <a:r>
              <a:rPr lang="en-US" altLang="zh-CN"/>
              <a:t>USTC-Reading-Group</a:t>
            </a:r>
            <a:endParaRPr lang="zh-CN" altLang="en-US" dirty="0"/>
          </a:p>
        </p:txBody>
      </p:sp>
    </p:spTree>
    <p:extLst>
      <p:ext uri="{BB962C8B-B14F-4D97-AF65-F5344CB8AC3E}">
        <p14:creationId xmlns:p14="http://schemas.microsoft.com/office/powerpoint/2010/main" val="42124240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E4B28956-678F-42C9-9C4E-4D4FDBD3AB4D}"/>
              </a:ext>
            </a:extLst>
          </p:cNvPr>
          <p:cNvSpPr>
            <a:spLocks noGrp="1"/>
          </p:cNvSpPr>
          <p:nvPr>
            <p:ph type="title"/>
          </p:nvPr>
        </p:nvSpPr>
        <p:spPr/>
        <p:txBody>
          <a:bodyPr/>
          <a:lstStyle/>
          <a:p>
            <a:r>
              <a:rPr lang="en-US" altLang="zh-CN"/>
              <a:t>Evaluation</a:t>
            </a:r>
            <a:endParaRPr lang="zh-CN" altLang="en-US"/>
          </a:p>
        </p:txBody>
      </p:sp>
      <p:sp>
        <p:nvSpPr>
          <p:cNvPr id="3" name="内容占位符 2">
            <a:extLst>
              <a:ext uri="{FF2B5EF4-FFF2-40B4-BE49-F238E27FC236}">
                <a16:creationId xmlns:a16="http://schemas.microsoft.com/office/drawing/2014/main" id="{34D7DBE8-EDFA-4D35-A3BE-117F3CF755D8}"/>
              </a:ext>
            </a:extLst>
          </p:cNvPr>
          <p:cNvSpPr>
            <a:spLocks noGrp="1"/>
          </p:cNvSpPr>
          <p:nvPr>
            <p:ph idx="1"/>
          </p:nvPr>
        </p:nvSpPr>
        <p:spPr/>
        <p:txBody>
          <a:bodyPr/>
          <a:lstStyle/>
          <a:p>
            <a:r>
              <a:rPr lang="en-US" altLang="zh-CN" dirty="0"/>
              <a:t>Operation</a:t>
            </a:r>
          </a:p>
          <a:p>
            <a:endParaRPr lang="zh-CN" altLang="en-US" dirty="0"/>
          </a:p>
        </p:txBody>
      </p:sp>
      <p:grpSp>
        <p:nvGrpSpPr>
          <p:cNvPr id="9" name="组合 8">
            <a:extLst>
              <a:ext uri="{FF2B5EF4-FFF2-40B4-BE49-F238E27FC236}">
                <a16:creationId xmlns:a16="http://schemas.microsoft.com/office/drawing/2014/main" id="{09B462C0-F8C4-4F8E-A9D4-12C7BA136569}"/>
              </a:ext>
            </a:extLst>
          </p:cNvPr>
          <p:cNvGrpSpPr/>
          <p:nvPr/>
        </p:nvGrpSpPr>
        <p:grpSpPr>
          <a:xfrm>
            <a:off x="1219199" y="1961895"/>
            <a:ext cx="4121427" cy="4088740"/>
            <a:chOff x="1219199" y="1961895"/>
            <a:chExt cx="4121427" cy="4088740"/>
          </a:xfrm>
        </p:grpSpPr>
        <p:sp>
          <p:nvSpPr>
            <p:cNvPr id="4" name="矩形: 圆角 3">
              <a:extLst>
                <a:ext uri="{FF2B5EF4-FFF2-40B4-BE49-F238E27FC236}">
                  <a16:creationId xmlns:a16="http://schemas.microsoft.com/office/drawing/2014/main" id="{3D838CDE-F976-4B33-8CD3-A75FDD9D937D}"/>
                </a:ext>
              </a:extLst>
            </p:cNvPr>
            <p:cNvSpPr/>
            <p:nvPr/>
          </p:nvSpPr>
          <p:spPr>
            <a:xfrm>
              <a:off x="2425148" y="3058882"/>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Leader</a:t>
              </a:r>
              <a:endParaRPr lang="zh-CN" altLang="en-US" sz="2400"/>
            </a:p>
          </p:txBody>
        </p:sp>
        <p:sp>
          <p:nvSpPr>
            <p:cNvPr id="5" name="矩形: 圆角 4">
              <a:extLst>
                <a:ext uri="{FF2B5EF4-FFF2-40B4-BE49-F238E27FC236}">
                  <a16:creationId xmlns:a16="http://schemas.microsoft.com/office/drawing/2014/main" id="{72D712DC-0B29-4A06-A582-9F56644EC1C1}"/>
                </a:ext>
              </a:extLst>
            </p:cNvPr>
            <p:cNvSpPr/>
            <p:nvPr/>
          </p:nvSpPr>
          <p:spPr>
            <a:xfrm>
              <a:off x="1431234" y="4448468"/>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Follower</a:t>
              </a:r>
              <a:endParaRPr lang="zh-CN" altLang="en-US" sz="2400"/>
            </a:p>
          </p:txBody>
        </p:sp>
        <p:sp>
          <p:nvSpPr>
            <p:cNvPr id="6" name="矩形: 圆角 5">
              <a:extLst>
                <a:ext uri="{FF2B5EF4-FFF2-40B4-BE49-F238E27FC236}">
                  <a16:creationId xmlns:a16="http://schemas.microsoft.com/office/drawing/2014/main" id="{D774381C-EE09-492D-BC28-C9A878274CBA}"/>
                </a:ext>
              </a:extLst>
            </p:cNvPr>
            <p:cNvSpPr/>
            <p:nvPr/>
          </p:nvSpPr>
          <p:spPr>
            <a:xfrm>
              <a:off x="1431233" y="5372817"/>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Follower</a:t>
              </a:r>
              <a:endParaRPr lang="zh-CN" altLang="en-US" sz="2400"/>
            </a:p>
          </p:txBody>
        </p:sp>
        <p:sp>
          <p:nvSpPr>
            <p:cNvPr id="7" name="矩形: 圆角 6">
              <a:extLst>
                <a:ext uri="{FF2B5EF4-FFF2-40B4-BE49-F238E27FC236}">
                  <a16:creationId xmlns:a16="http://schemas.microsoft.com/office/drawing/2014/main" id="{F8A02567-2A7B-4693-B5C5-54524F8A36A0}"/>
                </a:ext>
              </a:extLst>
            </p:cNvPr>
            <p:cNvSpPr/>
            <p:nvPr/>
          </p:nvSpPr>
          <p:spPr>
            <a:xfrm>
              <a:off x="3405808" y="5372817"/>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Follower</a:t>
              </a:r>
              <a:endParaRPr lang="zh-CN" altLang="en-US" sz="2400"/>
            </a:p>
          </p:txBody>
        </p:sp>
        <p:sp>
          <p:nvSpPr>
            <p:cNvPr id="8" name="矩形: 圆角 7">
              <a:extLst>
                <a:ext uri="{FF2B5EF4-FFF2-40B4-BE49-F238E27FC236}">
                  <a16:creationId xmlns:a16="http://schemas.microsoft.com/office/drawing/2014/main" id="{C151B4A8-9580-4596-BD6F-999F2B1CD95C}"/>
                </a:ext>
              </a:extLst>
            </p:cNvPr>
            <p:cNvSpPr/>
            <p:nvPr/>
          </p:nvSpPr>
          <p:spPr>
            <a:xfrm>
              <a:off x="3405809" y="4454772"/>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Follower</a:t>
              </a:r>
              <a:endParaRPr lang="zh-CN" altLang="en-US" sz="2400"/>
            </a:p>
          </p:txBody>
        </p:sp>
        <p:sp>
          <p:nvSpPr>
            <p:cNvPr id="13" name="箭头: 下 12">
              <a:extLst>
                <a:ext uri="{FF2B5EF4-FFF2-40B4-BE49-F238E27FC236}">
                  <a16:creationId xmlns:a16="http://schemas.microsoft.com/office/drawing/2014/main" id="{6659629E-1D15-4798-BB15-9CA6689FCE16}"/>
                </a:ext>
              </a:extLst>
            </p:cNvPr>
            <p:cNvSpPr/>
            <p:nvPr/>
          </p:nvSpPr>
          <p:spPr>
            <a:xfrm>
              <a:off x="3101009" y="3869636"/>
              <a:ext cx="304800" cy="38289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4" name="箭头: 下 13">
              <a:extLst>
                <a:ext uri="{FF2B5EF4-FFF2-40B4-BE49-F238E27FC236}">
                  <a16:creationId xmlns:a16="http://schemas.microsoft.com/office/drawing/2014/main" id="{56414BEA-56D6-431F-8487-98948F942DFA}"/>
                </a:ext>
              </a:extLst>
            </p:cNvPr>
            <p:cNvSpPr/>
            <p:nvPr/>
          </p:nvSpPr>
          <p:spPr>
            <a:xfrm>
              <a:off x="3127513" y="2599182"/>
              <a:ext cx="304800" cy="38289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5" name="矩形: 圆角 14">
              <a:extLst>
                <a:ext uri="{FF2B5EF4-FFF2-40B4-BE49-F238E27FC236}">
                  <a16:creationId xmlns:a16="http://schemas.microsoft.com/office/drawing/2014/main" id="{7EA3181A-3BE0-4DAD-A399-6A4196436F5F}"/>
                </a:ext>
              </a:extLst>
            </p:cNvPr>
            <p:cNvSpPr/>
            <p:nvPr/>
          </p:nvSpPr>
          <p:spPr>
            <a:xfrm>
              <a:off x="1219199" y="1961895"/>
              <a:ext cx="4121427" cy="5445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20" name="直接连接符 19">
              <a:extLst>
                <a:ext uri="{FF2B5EF4-FFF2-40B4-BE49-F238E27FC236}">
                  <a16:creationId xmlns:a16="http://schemas.microsoft.com/office/drawing/2014/main" id="{67A6CD13-340E-4582-9C1C-617D26DD0BA4}"/>
                </a:ext>
              </a:extLst>
            </p:cNvPr>
            <p:cNvCxnSpPr>
              <a:cxnSpLocks/>
            </p:cNvCxnSpPr>
            <p:nvPr/>
          </p:nvCxnSpPr>
          <p:spPr>
            <a:xfrm flipH="1">
              <a:off x="2279374" y="1979398"/>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4" name="文本框 23">
              <a:extLst>
                <a:ext uri="{FF2B5EF4-FFF2-40B4-BE49-F238E27FC236}">
                  <a16:creationId xmlns:a16="http://schemas.microsoft.com/office/drawing/2014/main" id="{EF8723B5-B16E-4A42-8C20-58614F45121D}"/>
                </a:ext>
              </a:extLst>
            </p:cNvPr>
            <p:cNvSpPr txBox="1"/>
            <p:nvPr/>
          </p:nvSpPr>
          <p:spPr>
            <a:xfrm>
              <a:off x="1258957" y="2014494"/>
              <a:ext cx="1033667" cy="461665"/>
            </a:xfrm>
            <a:prstGeom prst="rect">
              <a:avLst/>
            </a:prstGeom>
            <a:noFill/>
          </p:spPr>
          <p:txBody>
            <a:bodyPr wrap="square" rtlCol="0">
              <a:spAutoFit/>
            </a:bodyPr>
            <a:lstStyle/>
            <a:p>
              <a:r>
                <a:rPr lang="en-US" altLang="zh-CN" sz="2400" b="1"/>
                <a:t>write1</a:t>
              </a:r>
              <a:endParaRPr lang="zh-CN" altLang="en-US" b="1"/>
            </a:p>
          </p:txBody>
        </p:sp>
        <p:sp>
          <p:nvSpPr>
            <p:cNvPr id="27" name="文本框 26">
              <a:extLst>
                <a:ext uri="{FF2B5EF4-FFF2-40B4-BE49-F238E27FC236}">
                  <a16:creationId xmlns:a16="http://schemas.microsoft.com/office/drawing/2014/main" id="{E1C469EB-221C-4199-BE80-FB37F88566B0}"/>
                </a:ext>
              </a:extLst>
            </p:cNvPr>
            <p:cNvSpPr txBox="1"/>
            <p:nvPr/>
          </p:nvSpPr>
          <p:spPr>
            <a:xfrm>
              <a:off x="2504666" y="2008205"/>
              <a:ext cx="1033667" cy="400110"/>
            </a:xfrm>
            <a:prstGeom prst="rect">
              <a:avLst/>
            </a:prstGeom>
            <a:noFill/>
          </p:spPr>
          <p:txBody>
            <a:bodyPr wrap="square" rtlCol="0">
              <a:spAutoFit/>
            </a:bodyPr>
            <a:lstStyle/>
            <a:p>
              <a:r>
                <a:rPr lang="en-US" altLang="zh-CN" sz="2000" b="1"/>
                <a:t>…</a:t>
              </a:r>
              <a:endParaRPr lang="zh-CN" altLang="en-US" b="1"/>
            </a:p>
          </p:txBody>
        </p:sp>
        <p:cxnSp>
          <p:nvCxnSpPr>
            <p:cNvPr id="28" name="直接连接符 27">
              <a:extLst>
                <a:ext uri="{FF2B5EF4-FFF2-40B4-BE49-F238E27FC236}">
                  <a16:creationId xmlns:a16="http://schemas.microsoft.com/office/drawing/2014/main" id="{4FA8EAF6-305E-4C3C-BE57-F9F6511E97A1}"/>
                </a:ext>
              </a:extLst>
            </p:cNvPr>
            <p:cNvCxnSpPr>
              <a:cxnSpLocks/>
            </p:cNvCxnSpPr>
            <p:nvPr/>
          </p:nvCxnSpPr>
          <p:spPr>
            <a:xfrm flipH="1">
              <a:off x="3538332" y="1968234"/>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9" name="文本框 28">
              <a:extLst>
                <a:ext uri="{FF2B5EF4-FFF2-40B4-BE49-F238E27FC236}">
                  <a16:creationId xmlns:a16="http://schemas.microsoft.com/office/drawing/2014/main" id="{DC792332-06E7-44B4-9ADB-D99122E2C1F6}"/>
                </a:ext>
              </a:extLst>
            </p:cNvPr>
            <p:cNvSpPr txBox="1"/>
            <p:nvPr/>
          </p:nvSpPr>
          <p:spPr>
            <a:xfrm>
              <a:off x="3748717" y="2008205"/>
              <a:ext cx="1379873" cy="461665"/>
            </a:xfrm>
            <a:prstGeom prst="rect">
              <a:avLst/>
            </a:prstGeom>
            <a:noFill/>
          </p:spPr>
          <p:txBody>
            <a:bodyPr wrap="square" rtlCol="0">
              <a:spAutoFit/>
            </a:bodyPr>
            <a:lstStyle/>
            <a:p>
              <a:r>
                <a:rPr lang="en-US" altLang="zh-CN" sz="2400" b="1"/>
                <a:t>write100</a:t>
              </a:r>
              <a:endParaRPr lang="zh-CN" altLang="en-US" b="1"/>
            </a:p>
          </p:txBody>
        </p:sp>
        <p:sp>
          <p:nvSpPr>
            <p:cNvPr id="30" name="文本框 29">
              <a:extLst>
                <a:ext uri="{FF2B5EF4-FFF2-40B4-BE49-F238E27FC236}">
                  <a16:creationId xmlns:a16="http://schemas.microsoft.com/office/drawing/2014/main" id="{15C9DFBB-CF30-4516-993B-B13612452140}"/>
                </a:ext>
              </a:extLst>
            </p:cNvPr>
            <p:cNvSpPr txBox="1"/>
            <p:nvPr/>
          </p:nvSpPr>
          <p:spPr>
            <a:xfrm>
              <a:off x="3432312" y="3814435"/>
              <a:ext cx="1588611" cy="461665"/>
            </a:xfrm>
            <a:prstGeom prst="rect">
              <a:avLst/>
            </a:prstGeom>
            <a:noFill/>
          </p:spPr>
          <p:txBody>
            <a:bodyPr wrap="square" rtlCol="0">
              <a:spAutoFit/>
            </a:bodyPr>
            <a:lstStyle/>
            <a:p>
              <a:r>
                <a:rPr lang="en-US" altLang="zh-CN" sz="2400" b="1" dirty="0"/>
                <a:t>broadcast</a:t>
              </a:r>
              <a:endParaRPr lang="zh-CN" altLang="en-US" b="1" dirty="0"/>
            </a:p>
          </p:txBody>
        </p:sp>
        <p:sp>
          <p:nvSpPr>
            <p:cNvPr id="31" name="箭头: 下 30">
              <a:extLst>
                <a:ext uri="{FF2B5EF4-FFF2-40B4-BE49-F238E27FC236}">
                  <a16:creationId xmlns:a16="http://schemas.microsoft.com/office/drawing/2014/main" id="{18E14FA5-8CDA-43E3-9CA0-311313BD4D18}"/>
                </a:ext>
              </a:extLst>
            </p:cNvPr>
            <p:cNvSpPr/>
            <p:nvPr/>
          </p:nvSpPr>
          <p:spPr>
            <a:xfrm rot="10800000">
              <a:off x="2745216" y="3850275"/>
              <a:ext cx="304800" cy="382892"/>
            </a:xfrm>
            <a:prstGeom prst="down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文本框 31">
              <a:extLst>
                <a:ext uri="{FF2B5EF4-FFF2-40B4-BE49-F238E27FC236}">
                  <a16:creationId xmlns:a16="http://schemas.microsoft.com/office/drawing/2014/main" id="{AECEDA7B-6A18-4F5F-86B5-C776B353EBB1}"/>
                </a:ext>
              </a:extLst>
            </p:cNvPr>
            <p:cNvSpPr txBox="1"/>
            <p:nvPr/>
          </p:nvSpPr>
          <p:spPr>
            <a:xfrm>
              <a:off x="2027995" y="3831631"/>
              <a:ext cx="794306" cy="461665"/>
            </a:xfrm>
            <a:prstGeom prst="rect">
              <a:avLst/>
            </a:prstGeom>
            <a:noFill/>
          </p:spPr>
          <p:txBody>
            <a:bodyPr wrap="square" rtlCol="0">
              <a:spAutoFit/>
            </a:bodyPr>
            <a:lstStyle/>
            <a:p>
              <a:r>
                <a:rPr lang="en-US" altLang="zh-CN" sz="2400" b="1"/>
                <a:t>Ack</a:t>
              </a:r>
              <a:endParaRPr lang="zh-CN" altLang="en-US" b="1"/>
            </a:p>
          </p:txBody>
        </p:sp>
      </p:grpSp>
      <p:sp>
        <p:nvSpPr>
          <p:cNvPr id="10" name="日期占位符 9">
            <a:extLst>
              <a:ext uri="{FF2B5EF4-FFF2-40B4-BE49-F238E27FC236}">
                <a16:creationId xmlns:a16="http://schemas.microsoft.com/office/drawing/2014/main" id="{AB611185-A101-45E0-B0D9-6CCE90EC3430}"/>
              </a:ext>
            </a:extLst>
          </p:cNvPr>
          <p:cNvSpPr>
            <a:spLocks noGrp="1"/>
          </p:cNvSpPr>
          <p:nvPr>
            <p:ph type="dt" sz="half" idx="10"/>
          </p:nvPr>
        </p:nvSpPr>
        <p:spPr/>
        <p:txBody>
          <a:bodyPr/>
          <a:lstStyle/>
          <a:p>
            <a:fld id="{BF6B7833-4155-44B6-B4C1-41C6F6B5ADC6}" type="datetime1">
              <a:rPr lang="zh-CN" altLang="en-US" smtClean="0"/>
              <a:t>2021/5/19</a:t>
            </a:fld>
            <a:endParaRPr lang="zh-CN" altLang="en-US"/>
          </a:p>
        </p:txBody>
      </p:sp>
      <p:sp>
        <p:nvSpPr>
          <p:cNvPr id="11" name="页脚占位符 10">
            <a:extLst>
              <a:ext uri="{FF2B5EF4-FFF2-40B4-BE49-F238E27FC236}">
                <a16:creationId xmlns:a16="http://schemas.microsoft.com/office/drawing/2014/main" id="{93B10476-8F17-4E53-909E-FCC994E299C4}"/>
              </a:ext>
            </a:extLst>
          </p:cNvPr>
          <p:cNvSpPr>
            <a:spLocks noGrp="1"/>
          </p:cNvSpPr>
          <p:nvPr>
            <p:ph type="ftr" sz="quarter" idx="11"/>
          </p:nvPr>
        </p:nvSpPr>
        <p:spPr/>
        <p:txBody>
          <a:bodyPr/>
          <a:lstStyle/>
          <a:p>
            <a:r>
              <a:rPr lang="en-US" altLang="zh-CN"/>
              <a:t>USTC-Reading-Group</a:t>
            </a:r>
            <a:endParaRPr lang="zh-CN" altLang="en-US" dirty="0"/>
          </a:p>
        </p:txBody>
      </p:sp>
      <p:sp>
        <p:nvSpPr>
          <p:cNvPr id="12" name="灯片编号占位符 11">
            <a:extLst>
              <a:ext uri="{FF2B5EF4-FFF2-40B4-BE49-F238E27FC236}">
                <a16:creationId xmlns:a16="http://schemas.microsoft.com/office/drawing/2014/main" id="{8ACE36BE-43D3-40F9-8FD3-D0CBA90B0FCA}"/>
              </a:ext>
            </a:extLst>
          </p:cNvPr>
          <p:cNvSpPr>
            <a:spLocks noGrp="1"/>
          </p:cNvSpPr>
          <p:nvPr>
            <p:ph type="sldNum" sz="quarter" idx="12"/>
          </p:nvPr>
        </p:nvSpPr>
        <p:spPr/>
        <p:txBody>
          <a:bodyPr/>
          <a:lstStyle/>
          <a:p>
            <a:fld id="{9121FD29-422F-4C06-A400-AB8263BE8C66}" type="slidenum">
              <a:rPr lang="zh-CN" altLang="en-US" smtClean="0"/>
              <a:t>43</a:t>
            </a:fld>
            <a:endParaRPr lang="zh-CN" altLang="en-US"/>
          </a:p>
        </p:txBody>
      </p:sp>
    </p:spTree>
    <p:extLst>
      <p:ext uri="{BB962C8B-B14F-4D97-AF65-F5344CB8AC3E}">
        <p14:creationId xmlns:p14="http://schemas.microsoft.com/office/powerpoint/2010/main" val="19301190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932FB74-0FEC-4C8F-B7FC-FBA7380F6590}"/>
              </a:ext>
            </a:extLst>
          </p:cNvPr>
          <p:cNvSpPr>
            <a:spLocks noGrp="1"/>
          </p:cNvSpPr>
          <p:nvPr>
            <p:ph type="title"/>
          </p:nvPr>
        </p:nvSpPr>
        <p:spPr/>
        <p:txBody>
          <a:bodyPr/>
          <a:lstStyle/>
          <a:p>
            <a:r>
              <a:rPr lang="en-US" altLang="zh-CN"/>
              <a:t>Evaluation</a:t>
            </a:r>
            <a:endParaRPr lang="zh-CN" altLang="en-US"/>
          </a:p>
        </p:txBody>
      </p:sp>
      <p:pic>
        <p:nvPicPr>
          <p:cNvPr id="5" name="内容占位符 4">
            <a:extLst>
              <a:ext uri="{FF2B5EF4-FFF2-40B4-BE49-F238E27FC236}">
                <a16:creationId xmlns:a16="http://schemas.microsoft.com/office/drawing/2014/main" id="{C7CB4AF3-332C-491C-947E-BF342558E777}"/>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1" r="-1625" b="24105"/>
          <a:stretch/>
        </p:blipFill>
        <p:spPr>
          <a:xfrm>
            <a:off x="2264792" y="1159117"/>
            <a:ext cx="6498208" cy="4030103"/>
          </a:xfrm>
        </p:spPr>
      </p:pic>
      <p:sp>
        <p:nvSpPr>
          <p:cNvPr id="8" name="矩形 7">
            <a:extLst>
              <a:ext uri="{FF2B5EF4-FFF2-40B4-BE49-F238E27FC236}">
                <a16:creationId xmlns:a16="http://schemas.microsoft.com/office/drawing/2014/main" id="{977D7FFD-73EA-4174-A3C0-12FEC00495F6}"/>
              </a:ext>
            </a:extLst>
          </p:cNvPr>
          <p:cNvSpPr/>
          <p:nvPr/>
        </p:nvSpPr>
        <p:spPr>
          <a:xfrm>
            <a:off x="4414118" y="1586194"/>
            <a:ext cx="670499" cy="1101588"/>
          </a:xfrm>
          <a:prstGeom prst="rect">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3" name="文本框 2">
            <a:extLst>
              <a:ext uri="{FF2B5EF4-FFF2-40B4-BE49-F238E27FC236}">
                <a16:creationId xmlns:a16="http://schemas.microsoft.com/office/drawing/2014/main" id="{8CC74176-01F1-4D00-92DB-98C60694A112}"/>
              </a:ext>
            </a:extLst>
          </p:cNvPr>
          <p:cNvSpPr txBox="1"/>
          <p:nvPr/>
        </p:nvSpPr>
        <p:spPr>
          <a:xfrm>
            <a:off x="3055620" y="5306691"/>
            <a:ext cx="5844540" cy="369332"/>
          </a:xfrm>
          <a:prstGeom prst="rect">
            <a:avLst/>
          </a:prstGeom>
          <a:noFill/>
        </p:spPr>
        <p:txBody>
          <a:bodyPr wrap="square" rtlCol="0">
            <a:spAutoFit/>
          </a:bodyPr>
          <a:lstStyle/>
          <a:p>
            <a:r>
              <a:rPr lang="en-US" altLang="zh-CN" sz="1800" b="0" i="0" u="none" strike="noStrike" baseline="0">
                <a:latin typeface="LinLibertineT"/>
              </a:rPr>
              <a:t>Write-only throughput vs. thread cound for ZAB and MP</a:t>
            </a:r>
            <a:endParaRPr lang="en-US" altLang="zh-CN"/>
          </a:p>
        </p:txBody>
      </p:sp>
      <p:sp>
        <p:nvSpPr>
          <p:cNvPr id="4" name="日期占位符 3">
            <a:extLst>
              <a:ext uri="{FF2B5EF4-FFF2-40B4-BE49-F238E27FC236}">
                <a16:creationId xmlns:a16="http://schemas.microsoft.com/office/drawing/2014/main" id="{A816D380-0CC3-4BA8-A488-46913082DBBC}"/>
              </a:ext>
            </a:extLst>
          </p:cNvPr>
          <p:cNvSpPr>
            <a:spLocks noGrp="1"/>
          </p:cNvSpPr>
          <p:nvPr>
            <p:ph type="dt" sz="half" idx="10"/>
          </p:nvPr>
        </p:nvSpPr>
        <p:spPr/>
        <p:txBody>
          <a:bodyPr/>
          <a:lstStyle/>
          <a:p>
            <a:fld id="{4044CE85-50C6-4E13-B043-3F836155DDBF}" type="datetime1">
              <a:rPr lang="zh-CN" altLang="en-US" smtClean="0"/>
              <a:t>2021/5/19</a:t>
            </a:fld>
            <a:endParaRPr lang="zh-CN" altLang="en-US"/>
          </a:p>
        </p:txBody>
      </p:sp>
      <p:sp>
        <p:nvSpPr>
          <p:cNvPr id="6" name="页脚占位符 5">
            <a:extLst>
              <a:ext uri="{FF2B5EF4-FFF2-40B4-BE49-F238E27FC236}">
                <a16:creationId xmlns:a16="http://schemas.microsoft.com/office/drawing/2014/main" id="{1199343E-3A4B-4E11-A241-651A1F8B47AC}"/>
              </a:ext>
            </a:extLst>
          </p:cNvPr>
          <p:cNvSpPr>
            <a:spLocks noGrp="1"/>
          </p:cNvSpPr>
          <p:nvPr>
            <p:ph type="ftr" sz="quarter" idx="11"/>
          </p:nvPr>
        </p:nvSpPr>
        <p:spPr/>
        <p:txBody>
          <a:bodyPr/>
          <a:lstStyle/>
          <a:p>
            <a:r>
              <a:rPr lang="en-US" altLang="zh-CN"/>
              <a:t>USTC-Reading-Group</a:t>
            </a:r>
            <a:endParaRPr lang="zh-CN" altLang="en-US" dirty="0"/>
          </a:p>
        </p:txBody>
      </p:sp>
      <p:sp>
        <p:nvSpPr>
          <p:cNvPr id="7" name="灯片编号占位符 6">
            <a:extLst>
              <a:ext uri="{FF2B5EF4-FFF2-40B4-BE49-F238E27FC236}">
                <a16:creationId xmlns:a16="http://schemas.microsoft.com/office/drawing/2014/main" id="{9E6C661B-0C4B-4DB7-8126-B5B1CC8F374A}"/>
              </a:ext>
            </a:extLst>
          </p:cNvPr>
          <p:cNvSpPr>
            <a:spLocks noGrp="1"/>
          </p:cNvSpPr>
          <p:nvPr>
            <p:ph type="sldNum" sz="quarter" idx="12"/>
          </p:nvPr>
        </p:nvSpPr>
        <p:spPr/>
        <p:txBody>
          <a:bodyPr/>
          <a:lstStyle/>
          <a:p>
            <a:fld id="{9121FD29-422F-4C06-A400-AB8263BE8C66}" type="slidenum">
              <a:rPr lang="zh-CN" altLang="en-US" smtClean="0"/>
              <a:t>44</a:t>
            </a:fld>
            <a:endParaRPr lang="zh-CN" altLang="en-US"/>
          </a:p>
        </p:txBody>
      </p:sp>
    </p:spTree>
    <p:extLst>
      <p:ext uri="{BB962C8B-B14F-4D97-AF65-F5344CB8AC3E}">
        <p14:creationId xmlns:p14="http://schemas.microsoft.com/office/powerpoint/2010/main" val="2305623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483EE2-9B6E-4D0A-A351-5D6FCD6A287A}"/>
              </a:ext>
            </a:extLst>
          </p:cNvPr>
          <p:cNvSpPr>
            <a:spLocks noGrp="1"/>
          </p:cNvSpPr>
          <p:nvPr>
            <p:ph type="title"/>
          </p:nvPr>
        </p:nvSpPr>
        <p:spPr/>
        <p:txBody>
          <a:bodyPr/>
          <a:lstStyle/>
          <a:p>
            <a:r>
              <a:rPr lang="en-US" altLang="zh-CN"/>
              <a:t>Evaluation</a:t>
            </a:r>
            <a:endParaRPr lang="zh-CN" altLang="en-US"/>
          </a:p>
        </p:txBody>
      </p:sp>
      <p:sp>
        <p:nvSpPr>
          <p:cNvPr id="11" name="矩形: 圆角 10">
            <a:extLst>
              <a:ext uri="{FF2B5EF4-FFF2-40B4-BE49-F238E27FC236}">
                <a16:creationId xmlns:a16="http://schemas.microsoft.com/office/drawing/2014/main" id="{FD1AB695-64EC-4B77-949D-4E4B3E4C6BE8}"/>
              </a:ext>
            </a:extLst>
          </p:cNvPr>
          <p:cNvSpPr/>
          <p:nvPr/>
        </p:nvSpPr>
        <p:spPr>
          <a:xfrm>
            <a:off x="1659726" y="1962469"/>
            <a:ext cx="4121427" cy="5445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13" name="直接连接符 12">
            <a:extLst>
              <a:ext uri="{FF2B5EF4-FFF2-40B4-BE49-F238E27FC236}">
                <a16:creationId xmlns:a16="http://schemas.microsoft.com/office/drawing/2014/main" id="{64D64D0D-0793-49FB-B173-A43BF0204A5E}"/>
              </a:ext>
            </a:extLst>
          </p:cNvPr>
          <p:cNvCxnSpPr>
            <a:cxnSpLocks/>
          </p:cNvCxnSpPr>
          <p:nvPr/>
        </p:nvCxnSpPr>
        <p:spPr>
          <a:xfrm flipH="1">
            <a:off x="2719901" y="1979972"/>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4" name="文本框 13">
            <a:extLst>
              <a:ext uri="{FF2B5EF4-FFF2-40B4-BE49-F238E27FC236}">
                <a16:creationId xmlns:a16="http://schemas.microsoft.com/office/drawing/2014/main" id="{6A1F22D9-9443-477B-8B35-178C661BC1AE}"/>
              </a:ext>
            </a:extLst>
          </p:cNvPr>
          <p:cNvSpPr txBox="1"/>
          <p:nvPr/>
        </p:nvSpPr>
        <p:spPr>
          <a:xfrm>
            <a:off x="1699484" y="2015068"/>
            <a:ext cx="1033667" cy="461665"/>
          </a:xfrm>
          <a:prstGeom prst="rect">
            <a:avLst/>
          </a:prstGeom>
          <a:noFill/>
        </p:spPr>
        <p:txBody>
          <a:bodyPr wrap="square" rtlCol="0">
            <a:spAutoFit/>
          </a:bodyPr>
          <a:lstStyle/>
          <a:p>
            <a:r>
              <a:rPr lang="en-US" altLang="zh-CN" sz="2400" b="1"/>
              <a:t>write0</a:t>
            </a:r>
            <a:endParaRPr lang="zh-CN" altLang="en-US" b="1"/>
          </a:p>
        </p:txBody>
      </p:sp>
      <p:sp>
        <p:nvSpPr>
          <p:cNvPr id="15" name="文本框 14">
            <a:extLst>
              <a:ext uri="{FF2B5EF4-FFF2-40B4-BE49-F238E27FC236}">
                <a16:creationId xmlns:a16="http://schemas.microsoft.com/office/drawing/2014/main" id="{EBE6312A-9A8F-4B84-8A52-DF678C5344FE}"/>
              </a:ext>
            </a:extLst>
          </p:cNvPr>
          <p:cNvSpPr txBox="1"/>
          <p:nvPr/>
        </p:nvSpPr>
        <p:spPr>
          <a:xfrm>
            <a:off x="2945193" y="2008779"/>
            <a:ext cx="1033667" cy="400110"/>
          </a:xfrm>
          <a:prstGeom prst="rect">
            <a:avLst/>
          </a:prstGeom>
          <a:noFill/>
        </p:spPr>
        <p:txBody>
          <a:bodyPr wrap="square" rtlCol="0">
            <a:spAutoFit/>
          </a:bodyPr>
          <a:lstStyle/>
          <a:p>
            <a:r>
              <a:rPr lang="en-US" altLang="zh-CN" sz="2000" b="1"/>
              <a:t>…</a:t>
            </a:r>
            <a:endParaRPr lang="zh-CN" altLang="en-US" b="1"/>
          </a:p>
        </p:txBody>
      </p:sp>
      <p:cxnSp>
        <p:nvCxnSpPr>
          <p:cNvPr id="16" name="直接连接符 15">
            <a:extLst>
              <a:ext uri="{FF2B5EF4-FFF2-40B4-BE49-F238E27FC236}">
                <a16:creationId xmlns:a16="http://schemas.microsoft.com/office/drawing/2014/main" id="{BFB0CB1B-CAE4-419C-8388-C9BFD4F31B7E}"/>
              </a:ext>
            </a:extLst>
          </p:cNvPr>
          <p:cNvCxnSpPr>
            <a:cxnSpLocks/>
          </p:cNvCxnSpPr>
          <p:nvPr/>
        </p:nvCxnSpPr>
        <p:spPr>
          <a:xfrm flipH="1">
            <a:off x="3978859" y="1968808"/>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17" name="文本框 16">
            <a:extLst>
              <a:ext uri="{FF2B5EF4-FFF2-40B4-BE49-F238E27FC236}">
                <a16:creationId xmlns:a16="http://schemas.microsoft.com/office/drawing/2014/main" id="{6E6BE742-67F6-4954-81B3-D9F064D6F3C8}"/>
              </a:ext>
            </a:extLst>
          </p:cNvPr>
          <p:cNvSpPr txBox="1"/>
          <p:nvPr/>
        </p:nvSpPr>
        <p:spPr>
          <a:xfrm>
            <a:off x="4189244" y="2008779"/>
            <a:ext cx="1591909" cy="461665"/>
          </a:xfrm>
          <a:prstGeom prst="rect">
            <a:avLst/>
          </a:prstGeom>
          <a:noFill/>
        </p:spPr>
        <p:txBody>
          <a:bodyPr wrap="square" rtlCol="0">
            <a:spAutoFit/>
          </a:bodyPr>
          <a:lstStyle/>
          <a:p>
            <a:r>
              <a:rPr lang="en-US" altLang="zh-CN" sz="2400" b="1"/>
              <a:t>writeN-1</a:t>
            </a:r>
            <a:endParaRPr lang="zh-CN" altLang="en-US" b="1"/>
          </a:p>
        </p:txBody>
      </p:sp>
      <p:grpSp>
        <p:nvGrpSpPr>
          <p:cNvPr id="3" name="组合 2">
            <a:extLst>
              <a:ext uri="{FF2B5EF4-FFF2-40B4-BE49-F238E27FC236}">
                <a16:creationId xmlns:a16="http://schemas.microsoft.com/office/drawing/2014/main" id="{39A62327-5007-45A0-86A2-23D721900B43}"/>
              </a:ext>
            </a:extLst>
          </p:cNvPr>
          <p:cNvGrpSpPr/>
          <p:nvPr/>
        </p:nvGrpSpPr>
        <p:grpSpPr>
          <a:xfrm>
            <a:off x="5979798" y="4181640"/>
            <a:ext cx="4155547" cy="549362"/>
            <a:chOff x="5965693" y="3015601"/>
            <a:chExt cx="4155547" cy="549362"/>
          </a:xfrm>
        </p:grpSpPr>
        <p:sp>
          <p:nvSpPr>
            <p:cNvPr id="21" name="矩形: 圆角 20">
              <a:extLst>
                <a:ext uri="{FF2B5EF4-FFF2-40B4-BE49-F238E27FC236}">
                  <a16:creationId xmlns:a16="http://schemas.microsoft.com/office/drawing/2014/main" id="{C11735DC-BE9A-42D2-8E24-BCF5F4605AF1}"/>
                </a:ext>
              </a:extLst>
            </p:cNvPr>
            <p:cNvSpPr/>
            <p:nvPr/>
          </p:nvSpPr>
          <p:spPr>
            <a:xfrm>
              <a:off x="5982753" y="3015601"/>
              <a:ext cx="4121427" cy="54453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cxnSp>
          <p:nvCxnSpPr>
            <p:cNvPr id="22" name="直接连接符 21">
              <a:extLst>
                <a:ext uri="{FF2B5EF4-FFF2-40B4-BE49-F238E27FC236}">
                  <a16:creationId xmlns:a16="http://schemas.microsoft.com/office/drawing/2014/main" id="{EA43A900-770B-401C-8533-4CC8888D8F1E}"/>
                </a:ext>
              </a:extLst>
            </p:cNvPr>
            <p:cNvCxnSpPr>
              <a:cxnSpLocks/>
            </p:cNvCxnSpPr>
            <p:nvPr/>
          </p:nvCxnSpPr>
          <p:spPr>
            <a:xfrm flipH="1">
              <a:off x="7042928" y="3033104"/>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3" name="文本框 22">
              <a:extLst>
                <a:ext uri="{FF2B5EF4-FFF2-40B4-BE49-F238E27FC236}">
                  <a16:creationId xmlns:a16="http://schemas.microsoft.com/office/drawing/2014/main" id="{020BC54C-4A21-4638-8C87-0EFAD65DCB53}"/>
                </a:ext>
              </a:extLst>
            </p:cNvPr>
            <p:cNvSpPr txBox="1"/>
            <p:nvPr/>
          </p:nvSpPr>
          <p:spPr>
            <a:xfrm>
              <a:off x="5965693" y="3068200"/>
              <a:ext cx="1245709" cy="461665"/>
            </a:xfrm>
            <a:prstGeom prst="rect">
              <a:avLst/>
            </a:prstGeom>
            <a:noFill/>
          </p:spPr>
          <p:txBody>
            <a:bodyPr wrap="square" rtlCol="0">
              <a:spAutoFit/>
            </a:bodyPr>
            <a:lstStyle/>
            <a:p>
              <a:r>
                <a:rPr lang="en-US" altLang="zh-CN" sz="2400" b="1"/>
                <a:t>writeN</a:t>
              </a:r>
            </a:p>
          </p:txBody>
        </p:sp>
        <p:sp>
          <p:nvSpPr>
            <p:cNvPr id="24" name="文本框 23">
              <a:extLst>
                <a:ext uri="{FF2B5EF4-FFF2-40B4-BE49-F238E27FC236}">
                  <a16:creationId xmlns:a16="http://schemas.microsoft.com/office/drawing/2014/main" id="{7557D6DE-DB66-4BA3-94A5-67C36902371B}"/>
                </a:ext>
              </a:extLst>
            </p:cNvPr>
            <p:cNvSpPr txBox="1"/>
            <p:nvPr/>
          </p:nvSpPr>
          <p:spPr>
            <a:xfrm>
              <a:off x="7268220" y="3061911"/>
              <a:ext cx="1033667" cy="400110"/>
            </a:xfrm>
            <a:prstGeom prst="rect">
              <a:avLst/>
            </a:prstGeom>
            <a:noFill/>
          </p:spPr>
          <p:txBody>
            <a:bodyPr wrap="square" rtlCol="0">
              <a:spAutoFit/>
            </a:bodyPr>
            <a:lstStyle/>
            <a:p>
              <a:r>
                <a:rPr lang="en-US" altLang="zh-CN" sz="2000" b="1"/>
                <a:t>…</a:t>
              </a:r>
              <a:endParaRPr lang="zh-CN" altLang="en-US" b="1"/>
            </a:p>
          </p:txBody>
        </p:sp>
        <p:cxnSp>
          <p:nvCxnSpPr>
            <p:cNvPr id="25" name="直接连接符 24">
              <a:extLst>
                <a:ext uri="{FF2B5EF4-FFF2-40B4-BE49-F238E27FC236}">
                  <a16:creationId xmlns:a16="http://schemas.microsoft.com/office/drawing/2014/main" id="{CD5FC57E-7FC1-476D-9F19-CD52E63C53EC}"/>
                </a:ext>
              </a:extLst>
            </p:cNvPr>
            <p:cNvCxnSpPr>
              <a:cxnSpLocks/>
            </p:cNvCxnSpPr>
            <p:nvPr/>
          </p:nvCxnSpPr>
          <p:spPr>
            <a:xfrm flipH="1">
              <a:off x="8301886" y="3021940"/>
              <a:ext cx="1" cy="531859"/>
            </a:xfrm>
            <a:prstGeom prst="line">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
          <p:nvSpPr>
            <p:cNvPr id="26" name="文本框 25">
              <a:extLst>
                <a:ext uri="{FF2B5EF4-FFF2-40B4-BE49-F238E27FC236}">
                  <a16:creationId xmlns:a16="http://schemas.microsoft.com/office/drawing/2014/main" id="{58B43E2F-EF77-465F-9FF6-E4CB3098832A}"/>
                </a:ext>
              </a:extLst>
            </p:cNvPr>
            <p:cNvSpPr txBox="1"/>
            <p:nvPr/>
          </p:nvSpPr>
          <p:spPr>
            <a:xfrm>
              <a:off x="8512271" y="3061911"/>
              <a:ext cx="1608969" cy="461665"/>
            </a:xfrm>
            <a:prstGeom prst="rect">
              <a:avLst/>
            </a:prstGeom>
            <a:noFill/>
          </p:spPr>
          <p:txBody>
            <a:bodyPr wrap="square" rtlCol="0">
              <a:spAutoFit/>
            </a:bodyPr>
            <a:lstStyle/>
            <a:p>
              <a:r>
                <a:rPr lang="en-US" altLang="zh-CN" sz="2400" b="1"/>
                <a:t>write2N-1</a:t>
              </a:r>
              <a:endParaRPr lang="zh-CN" altLang="en-US" b="1"/>
            </a:p>
          </p:txBody>
        </p:sp>
      </p:grpSp>
      <p:sp>
        <p:nvSpPr>
          <p:cNvPr id="29" name="内容占位符 2">
            <a:extLst>
              <a:ext uri="{FF2B5EF4-FFF2-40B4-BE49-F238E27FC236}">
                <a16:creationId xmlns:a16="http://schemas.microsoft.com/office/drawing/2014/main" id="{FD711FBA-5E17-4109-A9DD-B737995101E1}"/>
              </a:ext>
            </a:extLst>
          </p:cNvPr>
          <p:cNvSpPr>
            <a:spLocks noGrp="1"/>
          </p:cNvSpPr>
          <p:nvPr>
            <p:ph idx="1"/>
          </p:nvPr>
        </p:nvSpPr>
        <p:spPr>
          <a:xfrm>
            <a:off x="838200" y="1213837"/>
            <a:ext cx="10515600" cy="4963126"/>
          </a:xfrm>
        </p:spPr>
        <p:txBody>
          <a:bodyPr/>
          <a:lstStyle/>
          <a:p>
            <a:r>
              <a:rPr lang="en-US" altLang="zh-CN"/>
              <a:t>Derecho Operation</a:t>
            </a:r>
            <a:endParaRPr lang="en-US" altLang="zh-CN" dirty="0"/>
          </a:p>
          <a:p>
            <a:endParaRPr lang="zh-CN" altLang="en-US" dirty="0"/>
          </a:p>
        </p:txBody>
      </p:sp>
      <p:sp>
        <p:nvSpPr>
          <p:cNvPr id="4" name="矩形: 圆角 3">
            <a:extLst>
              <a:ext uri="{FF2B5EF4-FFF2-40B4-BE49-F238E27FC236}">
                <a16:creationId xmlns:a16="http://schemas.microsoft.com/office/drawing/2014/main" id="{449B1BBD-0728-44D3-9AF2-11B1089C25C2}"/>
              </a:ext>
            </a:extLst>
          </p:cNvPr>
          <p:cNvSpPr/>
          <p:nvPr/>
        </p:nvSpPr>
        <p:spPr>
          <a:xfrm>
            <a:off x="2282827" y="2833861"/>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Node0</a:t>
            </a:r>
            <a:endParaRPr lang="zh-CN" altLang="en-US" sz="2400"/>
          </a:p>
        </p:txBody>
      </p:sp>
      <p:sp>
        <p:nvSpPr>
          <p:cNvPr id="5" name="矩形: 圆角 4">
            <a:extLst>
              <a:ext uri="{FF2B5EF4-FFF2-40B4-BE49-F238E27FC236}">
                <a16:creationId xmlns:a16="http://schemas.microsoft.com/office/drawing/2014/main" id="{AAD6C1BD-4926-46E6-9CD6-A53F74E4AAB1}"/>
              </a:ext>
            </a:extLst>
          </p:cNvPr>
          <p:cNvSpPr/>
          <p:nvPr/>
        </p:nvSpPr>
        <p:spPr>
          <a:xfrm>
            <a:off x="560044" y="4709424"/>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Node2</a:t>
            </a:r>
            <a:endParaRPr lang="zh-CN" altLang="en-US" sz="2400" dirty="0"/>
          </a:p>
        </p:txBody>
      </p:sp>
      <p:sp>
        <p:nvSpPr>
          <p:cNvPr id="8" name="矩形: 圆角 7">
            <a:extLst>
              <a:ext uri="{FF2B5EF4-FFF2-40B4-BE49-F238E27FC236}">
                <a16:creationId xmlns:a16="http://schemas.microsoft.com/office/drawing/2014/main" id="{E6BA1824-7955-4AED-8378-21DB8F36CC6F}"/>
              </a:ext>
            </a:extLst>
          </p:cNvPr>
          <p:cNvSpPr/>
          <p:nvPr/>
        </p:nvSpPr>
        <p:spPr>
          <a:xfrm>
            <a:off x="3978859" y="4709424"/>
            <a:ext cx="1722783" cy="6778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t>Node1</a:t>
            </a:r>
            <a:endParaRPr lang="zh-CN" altLang="en-US" sz="2400" dirty="0"/>
          </a:p>
        </p:txBody>
      </p:sp>
      <p:sp>
        <p:nvSpPr>
          <p:cNvPr id="43" name="箭头: 右 42">
            <a:extLst>
              <a:ext uri="{FF2B5EF4-FFF2-40B4-BE49-F238E27FC236}">
                <a16:creationId xmlns:a16="http://schemas.microsoft.com/office/drawing/2014/main" id="{7FF3DCA7-58AC-4F78-B1D0-0B089DE45B54}"/>
              </a:ext>
            </a:extLst>
          </p:cNvPr>
          <p:cNvSpPr/>
          <p:nvPr/>
        </p:nvSpPr>
        <p:spPr>
          <a:xfrm rot="10800000">
            <a:off x="2421905" y="4797670"/>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箭头: 右 43">
            <a:extLst>
              <a:ext uri="{FF2B5EF4-FFF2-40B4-BE49-F238E27FC236}">
                <a16:creationId xmlns:a16="http://schemas.microsoft.com/office/drawing/2014/main" id="{BB201CCF-6EAA-432B-B826-A6E9DF7758EB}"/>
              </a:ext>
            </a:extLst>
          </p:cNvPr>
          <p:cNvSpPr/>
          <p:nvPr/>
        </p:nvSpPr>
        <p:spPr>
          <a:xfrm>
            <a:off x="2437701" y="5151286"/>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5" name="箭头: 右 44">
            <a:extLst>
              <a:ext uri="{FF2B5EF4-FFF2-40B4-BE49-F238E27FC236}">
                <a16:creationId xmlns:a16="http://schemas.microsoft.com/office/drawing/2014/main" id="{16207B38-4B33-4AA0-A7E1-B2DA61F98C08}"/>
              </a:ext>
            </a:extLst>
          </p:cNvPr>
          <p:cNvSpPr/>
          <p:nvPr/>
        </p:nvSpPr>
        <p:spPr>
          <a:xfrm rot="13834593">
            <a:off x="3918946" y="3658751"/>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6" name="箭头: 右 45">
            <a:extLst>
              <a:ext uri="{FF2B5EF4-FFF2-40B4-BE49-F238E27FC236}">
                <a16:creationId xmlns:a16="http://schemas.microsoft.com/office/drawing/2014/main" id="{3FCCA0A2-6AD9-413C-BA38-C8B82BFB4574}"/>
              </a:ext>
            </a:extLst>
          </p:cNvPr>
          <p:cNvSpPr/>
          <p:nvPr/>
        </p:nvSpPr>
        <p:spPr>
          <a:xfrm rot="3034593">
            <a:off x="3934742" y="4012367"/>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箭头: 右 46">
            <a:extLst>
              <a:ext uri="{FF2B5EF4-FFF2-40B4-BE49-F238E27FC236}">
                <a16:creationId xmlns:a16="http://schemas.microsoft.com/office/drawing/2014/main" id="{8FBFD504-99EA-4741-9916-B47230C07FEE}"/>
              </a:ext>
            </a:extLst>
          </p:cNvPr>
          <p:cNvSpPr/>
          <p:nvPr/>
        </p:nvSpPr>
        <p:spPr>
          <a:xfrm rot="7756026">
            <a:off x="991819" y="3652924"/>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8" name="箭头: 右 47">
            <a:extLst>
              <a:ext uri="{FF2B5EF4-FFF2-40B4-BE49-F238E27FC236}">
                <a16:creationId xmlns:a16="http://schemas.microsoft.com/office/drawing/2014/main" id="{ADAB0AE6-533D-4697-85C9-3204149011B1}"/>
              </a:ext>
            </a:extLst>
          </p:cNvPr>
          <p:cNvSpPr/>
          <p:nvPr/>
        </p:nvSpPr>
        <p:spPr>
          <a:xfrm rot="18556026">
            <a:off x="1007615" y="4006540"/>
            <a:ext cx="1402080" cy="190236"/>
          </a:xfrm>
          <a:prstGeom prst="rightArrow">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 name="日期占位符 5">
            <a:extLst>
              <a:ext uri="{FF2B5EF4-FFF2-40B4-BE49-F238E27FC236}">
                <a16:creationId xmlns:a16="http://schemas.microsoft.com/office/drawing/2014/main" id="{6A20DA90-853E-4260-A243-BD1A9BE81B16}"/>
              </a:ext>
            </a:extLst>
          </p:cNvPr>
          <p:cNvSpPr>
            <a:spLocks noGrp="1"/>
          </p:cNvSpPr>
          <p:nvPr>
            <p:ph type="dt" sz="half" idx="10"/>
          </p:nvPr>
        </p:nvSpPr>
        <p:spPr/>
        <p:txBody>
          <a:bodyPr/>
          <a:lstStyle/>
          <a:p>
            <a:fld id="{3E6BE2DB-434A-4C67-88C5-F5B0652F0B11}" type="datetime1">
              <a:rPr lang="zh-CN" altLang="en-US" smtClean="0"/>
              <a:t>2021/5/19</a:t>
            </a:fld>
            <a:endParaRPr lang="zh-CN" altLang="en-US"/>
          </a:p>
        </p:txBody>
      </p:sp>
      <p:sp>
        <p:nvSpPr>
          <p:cNvPr id="7" name="页脚占位符 6">
            <a:extLst>
              <a:ext uri="{FF2B5EF4-FFF2-40B4-BE49-F238E27FC236}">
                <a16:creationId xmlns:a16="http://schemas.microsoft.com/office/drawing/2014/main" id="{BFBF7865-BCBD-4BD8-8198-9DAE39FDE73E}"/>
              </a:ext>
            </a:extLst>
          </p:cNvPr>
          <p:cNvSpPr>
            <a:spLocks noGrp="1"/>
          </p:cNvSpPr>
          <p:nvPr>
            <p:ph type="ftr" sz="quarter" idx="11"/>
          </p:nvPr>
        </p:nvSpPr>
        <p:spPr/>
        <p:txBody>
          <a:bodyPr/>
          <a:lstStyle/>
          <a:p>
            <a:r>
              <a:rPr lang="en-US" altLang="zh-CN"/>
              <a:t>USTC-Reading-Group</a:t>
            </a:r>
            <a:endParaRPr lang="zh-CN" altLang="en-US" dirty="0"/>
          </a:p>
        </p:txBody>
      </p:sp>
      <p:sp>
        <p:nvSpPr>
          <p:cNvPr id="9" name="灯片编号占位符 8">
            <a:extLst>
              <a:ext uri="{FF2B5EF4-FFF2-40B4-BE49-F238E27FC236}">
                <a16:creationId xmlns:a16="http://schemas.microsoft.com/office/drawing/2014/main" id="{E9390FE2-E30B-4A6B-81E6-15A68783DCD7}"/>
              </a:ext>
            </a:extLst>
          </p:cNvPr>
          <p:cNvSpPr>
            <a:spLocks noGrp="1"/>
          </p:cNvSpPr>
          <p:nvPr>
            <p:ph type="sldNum" sz="quarter" idx="12"/>
          </p:nvPr>
        </p:nvSpPr>
        <p:spPr/>
        <p:txBody>
          <a:bodyPr/>
          <a:lstStyle/>
          <a:p>
            <a:fld id="{9121FD29-422F-4C06-A400-AB8263BE8C66}" type="slidenum">
              <a:rPr lang="zh-CN" altLang="en-US" smtClean="0"/>
              <a:t>45</a:t>
            </a:fld>
            <a:endParaRPr lang="zh-CN" altLang="en-US"/>
          </a:p>
        </p:txBody>
      </p:sp>
    </p:spTree>
    <p:extLst>
      <p:ext uri="{BB962C8B-B14F-4D97-AF65-F5344CB8AC3E}">
        <p14:creationId xmlns:p14="http://schemas.microsoft.com/office/powerpoint/2010/main" val="3453466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9891807-5EF6-4467-8A35-4AE22851E4D2}"/>
              </a:ext>
            </a:extLst>
          </p:cNvPr>
          <p:cNvSpPr>
            <a:spLocks noGrp="1"/>
          </p:cNvSpPr>
          <p:nvPr>
            <p:ph type="title"/>
          </p:nvPr>
        </p:nvSpPr>
        <p:spPr/>
        <p:txBody>
          <a:bodyPr/>
          <a:lstStyle/>
          <a:p>
            <a:r>
              <a:rPr lang="en-US" altLang="zh-CN"/>
              <a:t>Evaluation</a:t>
            </a:r>
            <a:endParaRPr lang="zh-CN" altLang="en-US"/>
          </a:p>
        </p:txBody>
      </p:sp>
      <p:pic>
        <p:nvPicPr>
          <p:cNvPr id="4" name="内容占位符 3">
            <a:extLst>
              <a:ext uri="{FF2B5EF4-FFF2-40B4-BE49-F238E27FC236}">
                <a16:creationId xmlns:a16="http://schemas.microsoft.com/office/drawing/2014/main" id="{D4EF4BE2-1B5B-4AD0-B5A8-957044F01501}"/>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687781" y="1404504"/>
            <a:ext cx="7214755" cy="4383158"/>
          </a:xfrm>
          <a:prstGeom prst="rect">
            <a:avLst/>
          </a:prstGeom>
        </p:spPr>
      </p:pic>
      <p:sp>
        <p:nvSpPr>
          <p:cNvPr id="3" name="日期占位符 2">
            <a:extLst>
              <a:ext uri="{FF2B5EF4-FFF2-40B4-BE49-F238E27FC236}">
                <a16:creationId xmlns:a16="http://schemas.microsoft.com/office/drawing/2014/main" id="{4DAF782A-A91A-4F79-8B6D-8FA8E9A21EEF}"/>
              </a:ext>
            </a:extLst>
          </p:cNvPr>
          <p:cNvSpPr>
            <a:spLocks noGrp="1"/>
          </p:cNvSpPr>
          <p:nvPr>
            <p:ph type="dt" sz="half" idx="10"/>
          </p:nvPr>
        </p:nvSpPr>
        <p:spPr/>
        <p:txBody>
          <a:bodyPr/>
          <a:lstStyle/>
          <a:p>
            <a:fld id="{7711FC07-4C5D-4C53-83CB-88B38C8BEF99}" type="datetime1">
              <a:rPr lang="zh-CN" altLang="en-US" smtClean="0"/>
              <a:t>2021/5/19</a:t>
            </a:fld>
            <a:endParaRPr lang="zh-CN" altLang="en-US"/>
          </a:p>
        </p:txBody>
      </p:sp>
      <p:sp>
        <p:nvSpPr>
          <p:cNvPr id="5" name="页脚占位符 4">
            <a:extLst>
              <a:ext uri="{FF2B5EF4-FFF2-40B4-BE49-F238E27FC236}">
                <a16:creationId xmlns:a16="http://schemas.microsoft.com/office/drawing/2014/main" id="{3E507297-EC30-4A1B-BC19-9D6148DEC727}"/>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8AB5226F-BF43-4577-A135-EB5E4F39DD23}"/>
              </a:ext>
            </a:extLst>
          </p:cNvPr>
          <p:cNvSpPr>
            <a:spLocks noGrp="1"/>
          </p:cNvSpPr>
          <p:nvPr>
            <p:ph type="sldNum" sz="quarter" idx="12"/>
          </p:nvPr>
        </p:nvSpPr>
        <p:spPr/>
        <p:txBody>
          <a:bodyPr/>
          <a:lstStyle/>
          <a:p>
            <a:fld id="{9121FD29-422F-4C06-A400-AB8263BE8C66}" type="slidenum">
              <a:rPr lang="zh-CN" altLang="en-US" smtClean="0"/>
              <a:t>46</a:t>
            </a:fld>
            <a:endParaRPr lang="zh-CN" altLang="en-US"/>
          </a:p>
        </p:txBody>
      </p:sp>
    </p:spTree>
    <p:extLst>
      <p:ext uri="{BB962C8B-B14F-4D97-AF65-F5344CB8AC3E}">
        <p14:creationId xmlns:p14="http://schemas.microsoft.com/office/powerpoint/2010/main" val="45988194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65F534-484E-4BE5-9E2D-6B9921D4D009}"/>
              </a:ext>
            </a:extLst>
          </p:cNvPr>
          <p:cNvSpPr>
            <a:spLocks noGrp="1"/>
          </p:cNvSpPr>
          <p:nvPr>
            <p:ph type="title"/>
          </p:nvPr>
        </p:nvSpPr>
        <p:spPr/>
        <p:txBody>
          <a:bodyPr/>
          <a:lstStyle/>
          <a:p>
            <a:r>
              <a:rPr lang="en-US" altLang="zh-CN"/>
              <a:t>Evaluation</a:t>
            </a:r>
            <a:endParaRPr lang="zh-CN" altLang="en-US" dirty="0"/>
          </a:p>
        </p:txBody>
      </p:sp>
      <p:graphicFrame>
        <p:nvGraphicFramePr>
          <p:cNvPr id="4" name="表格 4">
            <a:extLst>
              <a:ext uri="{FF2B5EF4-FFF2-40B4-BE49-F238E27FC236}">
                <a16:creationId xmlns:a16="http://schemas.microsoft.com/office/drawing/2014/main" id="{B42102E8-6BA8-496F-A61D-5B767087E824}"/>
              </a:ext>
            </a:extLst>
          </p:cNvPr>
          <p:cNvGraphicFramePr>
            <a:graphicFrameLocks noGrp="1"/>
          </p:cNvGraphicFramePr>
          <p:nvPr>
            <p:ph idx="1"/>
          </p:nvPr>
        </p:nvGraphicFramePr>
        <p:xfrm>
          <a:off x="838200" y="1214438"/>
          <a:ext cx="10515597" cy="5057154"/>
        </p:xfrm>
        <a:graphic>
          <a:graphicData uri="http://schemas.openxmlformats.org/drawingml/2006/table">
            <a:tbl>
              <a:tblPr firstRow="1" bandRow="1">
                <a:tableStyleId>{5C22544A-7EE6-4342-B048-85BDC9FD1C3A}</a:tableStyleId>
              </a:tblPr>
              <a:tblGrid>
                <a:gridCol w="1477617">
                  <a:extLst>
                    <a:ext uri="{9D8B030D-6E8A-4147-A177-3AD203B41FA5}">
                      <a16:colId xmlns:a16="http://schemas.microsoft.com/office/drawing/2014/main" val="2946800674"/>
                    </a:ext>
                  </a:extLst>
                </a:gridCol>
                <a:gridCol w="4731026">
                  <a:extLst>
                    <a:ext uri="{9D8B030D-6E8A-4147-A177-3AD203B41FA5}">
                      <a16:colId xmlns:a16="http://schemas.microsoft.com/office/drawing/2014/main" val="1274082853"/>
                    </a:ext>
                  </a:extLst>
                </a:gridCol>
                <a:gridCol w="4306954">
                  <a:extLst>
                    <a:ext uri="{9D8B030D-6E8A-4147-A177-3AD203B41FA5}">
                      <a16:colId xmlns:a16="http://schemas.microsoft.com/office/drawing/2014/main" val="3497872327"/>
                    </a:ext>
                  </a:extLst>
                </a:gridCol>
              </a:tblGrid>
              <a:tr h="614982">
                <a:tc>
                  <a:txBody>
                    <a:bodyPr/>
                    <a:lstStyle/>
                    <a:p>
                      <a:endParaRPr lang="zh-CN" altLang="en-US" sz="2800" baseline="0" dirty="0">
                        <a:solidFill>
                          <a:schemeClr val="bg2">
                            <a:lumMod val="90000"/>
                          </a:schemeClr>
                        </a:solidFill>
                      </a:endParaRPr>
                    </a:p>
                  </a:txBody>
                  <a:tcPr/>
                </a:tc>
                <a:tc>
                  <a:txBody>
                    <a:bodyPr/>
                    <a:lstStyle/>
                    <a:p>
                      <a:pPr algn="ctr"/>
                      <a:r>
                        <a:rPr lang="en-US" altLang="zh-CN" sz="2800" baseline="0" dirty="0">
                          <a:solidFill>
                            <a:schemeClr val="bg2">
                              <a:lumMod val="90000"/>
                            </a:schemeClr>
                          </a:solidFill>
                        </a:rPr>
                        <a:t>Total Order</a:t>
                      </a:r>
                      <a:endParaRPr lang="zh-CN" altLang="en-US" sz="2800" baseline="0" dirty="0">
                        <a:solidFill>
                          <a:schemeClr val="bg2">
                            <a:lumMod val="90000"/>
                          </a:schemeClr>
                        </a:solidFill>
                      </a:endParaRPr>
                    </a:p>
                  </a:txBody>
                  <a:tcPr anchor="ctr"/>
                </a:tc>
                <a:tc>
                  <a:txBody>
                    <a:bodyPr/>
                    <a:lstStyle/>
                    <a:p>
                      <a:pPr algn="ctr"/>
                      <a:r>
                        <a:rPr lang="en-US" altLang="zh-CN" sz="2800" baseline="0" dirty="0">
                          <a:solidFill>
                            <a:schemeClr val="tx1"/>
                          </a:solidFill>
                        </a:rPr>
                        <a:t>Per-Key Order</a:t>
                      </a:r>
                      <a:endParaRPr lang="zh-CN" altLang="en-US" sz="2800" baseline="0" dirty="0">
                        <a:solidFill>
                          <a:schemeClr val="tx1"/>
                        </a:solidFill>
                      </a:endParaRPr>
                    </a:p>
                  </a:txBody>
                  <a:tcPr anchor="ctr"/>
                </a:tc>
                <a:extLst>
                  <a:ext uri="{0D108BD9-81ED-4DB2-BD59-A6C34878D82A}">
                    <a16:rowId xmlns:a16="http://schemas.microsoft.com/office/drawing/2014/main" val="726327980"/>
                  </a:ext>
                </a:extLst>
              </a:tr>
              <a:tr h="2221086">
                <a:tc>
                  <a:txBody>
                    <a:bodyPr/>
                    <a:lstStyle/>
                    <a:p>
                      <a:pPr algn="ctr"/>
                      <a:r>
                        <a:rPr lang="en-US" altLang="zh-CN" sz="2800" baseline="0" dirty="0">
                          <a:solidFill>
                            <a:schemeClr val="tx1"/>
                          </a:solidFill>
                        </a:rPr>
                        <a:t>Leader-based</a:t>
                      </a:r>
                      <a:endParaRPr lang="zh-CN" altLang="en-US" sz="2800" baseline="0" dirty="0">
                        <a:solidFill>
                          <a:schemeClr val="tx1"/>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95122080"/>
                  </a:ext>
                </a:extLst>
              </a:tr>
              <a:tr h="2221086">
                <a:tc>
                  <a:txBody>
                    <a:bodyPr/>
                    <a:lstStyle/>
                    <a:p>
                      <a:r>
                        <a:rPr lang="en-US" altLang="zh-CN" sz="2800" baseline="0" dirty="0" err="1">
                          <a:solidFill>
                            <a:schemeClr val="bg2">
                              <a:lumMod val="90000"/>
                            </a:schemeClr>
                          </a:solidFill>
                        </a:rPr>
                        <a:t>Decen-tralized</a:t>
                      </a:r>
                      <a:endParaRPr lang="zh-CN" altLang="en-US" sz="2800" baseline="0" dirty="0">
                        <a:solidFill>
                          <a:schemeClr val="bg2">
                            <a:lumMod val="90000"/>
                          </a:schemeClr>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2889920158"/>
                  </a:ext>
                </a:extLst>
              </a:tr>
            </a:tbl>
          </a:graphicData>
        </a:graphic>
      </p:graphicFrame>
      <p:sp>
        <p:nvSpPr>
          <p:cNvPr id="15" name="文本框 14">
            <a:extLst>
              <a:ext uri="{FF2B5EF4-FFF2-40B4-BE49-F238E27FC236}">
                <a16:creationId xmlns:a16="http://schemas.microsoft.com/office/drawing/2014/main" id="{283E4532-A5B2-4E49-A379-949DD7B483C6}"/>
              </a:ext>
            </a:extLst>
          </p:cNvPr>
          <p:cNvSpPr txBox="1"/>
          <p:nvPr/>
        </p:nvSpPr>
        <p:spPr>
          <a:xfrm>
            <a:off x="3379304" y="1967948"/>
            <a:ext cx="2716696" cy="461665"/>
          </a:xfrm>
          <a:prstGeom prst="rect">
            <a:avLst/>
          </a:prstGeom>
          <a:noFill/>
        </p:spPr>
        <p:txBody>
          <a:bodyPr wrap="square" rtlCol="0">
            <a:spAutoFit/>
          </a:bodyPr>
          <a:lstStyle/>
          <a:p>
            <a:pPr algn="ctr"/>
            <a:r>
              <a:rPr lang="en-US" altLang="zh-CN" sz="2400" b="1" dirty="0">
                <a:solidFill>
                  <a:schemeClr val="bg2"/>
                </a:solidFill>
              </a:rPr>
              <a:t>Multi-</a:t>
            </a:r>
            <a:r>
              <a:rPr lang="en-US" altLang="zh-CN" sz="2400" b="1" dirty="0" err="1">
                <a:solidFill>
                  <a:schemeClr val="bg2"/>
                </a:solidFill>
              </a:rPr>
              <a:t>Paxos</a:t>
            </a:r>
            <a:r>
              <a:rPr lang="en-US" altLang="zh-CN" sz="2400" b="1" dirty="0">
                <a:solidFill>
                  <a:schemeClr val="bg2"/>
                </a:solidFill>
              </a:rPr>
              <a:t>(MP)</a:t>
            </a:r>
            <a:endParaRPr lang="zh-CN" altLang="en-US" sz="2400" b="1" dirty="0">
              <a:solidFill>
                <a:schemeClr val="bg2"/>
              </a:solidFill>
            </a:endParaRPr>
          </a:p>
        </p:txBody>
      </p:sp>
      <p:sp>
        <p:nvSpPr>
          <p:cNvPr id="17" name="文本框 16">
            <a:extLst>
              <a:ext uri="{FF2B5EF4-FFF2-40B4-BE49-F238E27FC236}">
                <a16:creationId xmlns:a16="http://schemas.microsoft.com/office/drawing/2014/main" id="{088151E3-7643-4412-A667-17F45AA2808A}"/>
              </a:ext>
            </a:extLst>
          </p:cNvPr>
          <p:cNvSpPr txBox="1"/>
          <p:nvPr/>
        </p:nvSpPr>
        <p:spPr>
          <a:xfrm>
            <a:off x="3379304" y="3257090"/>
            <a:ext cx="2716696" cy="461665"/>
          </a:xfrm>
          <a:prstGeom prst="rect">
            <a:avLst/>
          </a:prstGeom>
          <a:noFill/>
        </p:spPr>
        <p:txBody>
          <a:bodyPr wrap="square" rtlCol="0">
            <a:spAutoFit/>
          </a:bodyPr>
          <a:lstStyle/>
          <a:p>
            <a:pPr algn="ctr"/>
            <a:r>
              <a:rPr lang="en-US" altLang="zh-CN" sz="2400" b="1" dirty="0">
                <a:solidFill>
                  <a:schemeClr val="bg2"/>
                </a:solidFill>
              </a:rPr>
              <a:t>ZAB</a:t>
            </a:r>
            <a:endParaRPr lang="zh-CN" altLang="en-US" sz="2400" b="1" dirty="0">
              <a:solidFill>
                <a:schemeClr val="bg2"/>
              </a:solidFill>
            </a:endParaRPr>
          </a:p>
        </p:txBody>
      </p:sp>
      <p:cxnSp>
        <p:nvCxnSpPr>
          <p:cNvPr id="19" name="直接箭头连接符 18">
            <a:extLst>
              <a:ext uri="{FF2B5EF4-FFF2-40B4-BE49-F238E27FC236}">
                <a16:creationId xmlns:a16="http://schemas.microsoft.com/office/drawing/2014/main" id="{72B7707C-854C-44DC-AB1E-8B578A059892}"/>
              </a:ext>
            </a:extLst>
          </p:cNvPr>
          <p:cNvCxnSpPr/>
          <p:nvPr/>
        </p:nvCxnSpPr>
        <p:spPr>
          <a:xfrm>
            <a:off x="4737652" y="2566739"/>
            <a:ext cx="0" cy="61638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400A25BC-19B2-4F46-A327-0787D48EBB4E}"/>
              </a:ext>
            </a:extLst>
          </p:cNvPr>
          <p:cNvSpPr txBox="1"/>
          <p:nvPr/>
        </p:nvSpPr>
        <p:spPr>
          <a:xfrm>
            <a:off x="8468138" y="1967947"/>
            <a:ext cx="1567070" cy="461665"/>
          </a:xfrm>
          <a:prstGeom prst="rect">
            <a:avLst/>
          </a:prstGeom>
          <a:noFill/>
        </p:spPr>
        <p:txBody>
          <a:bodyPr wrap="square" rtlCol="0">
            <a:spAutoFit/>
          </a:bodyPr>
          <a:lstStyle/>
          <a:p>
            <a:pPr algn="ctr"/>
            <a:r>
              <a:rPr lang="en-US" altLang="zh-CN" sz="2400" b="1" dirty="0"/>
              <a:t>CHT</a:t>
            </a:r>
            <a:endParaRPr lang="zh-CN" altLang="en-US" sz="2400" b="1" dirty="0"/>
          </a:p>
        </p:txBody>
      </p:sp>
      <p:sp>
        <p:nvSpPr>
          <p:cNvPr id="21" name="文本框 20">
            <a:extLst>
              <a:ext uri="{FF2B5EF4-FFF2-40B4-BE49-F238E27FC236}">
                <a16:creationId xmlns:a16="http://schemas.microsoft.com/office/drawing/2014/main" id="{85A0ED5C-B3B1-4B71-8E0F-C33C9A030C7D}"/>
              </a:ext>
            </a:extLst>
          </p:cNvPr>
          <p:cNvSpPr txBox="1"/>
          <p:nvPr/>
        </p:nvSpPr>
        <p:spPr>
          <a:xfrm>
            <a:off x="7157828" y="3257090"/>
            <a:ext cx="1567070" cy="461665"/>
          </a:xfrm>
          <a:prstGeom prst="rect">
            <a:avLst/>
          </a:prstGeom>
          <a:noFill/>
        </p:spPr>
        <p:txBody>
          <a:bodyPr wrap="square" rtlCol="0">
            <a:spAutoFit/>
          </a:bodyPr>
          <a:lstStyle/>
          <a:p>
            <a:pPr algn="ctr"/>
            <a:r>
              <a:rPr lang="en-US" altLang="zh-CN" sz="2400" b="1" dirty="0"/>
              <a:t>CRAQ</a:t>
            </a:r>
            <a:endParaRPr lang="zh-CN" altLang="en-US" sz="2400" b="1" dirty="0"/>
          </a:p>
        </p:txBody>
      </p:sp>
      <p:sp>
        <p:nvSpPr>
          <p:cNvPr id="22" name="文本框 21">
            <a:extLst>
              <a:ext uri="{FF2B5EF4-FFF2-40B4-BE49-F238E27FC236}">
                <a16:creationId xmlns:a16="http://schemas.microsoft.com/office/drawing/2014/main" id="{245FFD88-822D-434F-A9F8-530BA59AA3E0}"/>
              </a:ext>
            </a:extLst>
          </p:cNvPr>
          <p:cNvSpPr txBox="1"/>
          <p:nvPr/>
        </p:nvSpPr>
        <p:spPr>
          <a:xfrm>
            <a:off x="8906703" y="3257089"/>
            <a:ext cx="2265288" cy="461665"/>
          </a:xfrm>
          <a:prstGeom prst="rect">
            <a:avLst/>
          </a:prstGeom>
          <a:noFill/>
        </p:spPr>
        <p:txBody>
          <a:bodyPr wrap="square" rtlCol="0">
            <a:spAutoFit/>
          </a:bodyPr>
          <a:lstStyle/>
          <a:p>
            <a:pPr algn="ctr"/>
            <a:r>
              <a:rPr lang="en-US" altLang="zh-CN" sz="2400" b="1" dirty="0"/>
              <a:t>Multi-</a:t>
            </a:r>
            <a:r>
              <a:rPr lang="en-US" altLang="zh-CN" sz="2400" b="1" dirty="0" err="1"/>
              <a:t>ldr</a:t>
            </a:r>
            <a:r>
              <a:rPr lang="en-US" altLang="zh-CN" sz="2400" b="1" dirty="0"/>
              <a:t> CHT</a:t>
            </a:r>
            <a:endParaRPr lang="zh-CN" altLang="en-US" sz="2400" b="1" dirty="0"/>
          </a:p>
        </p:txBody>
      </p:sp>
      <p:cxnSp>
        <p:nvCxnSpPr>
          <p:cNvPr id="24" name="直接箭头连接符 23">
            <a:extLst>
              <a:ext uri="{FF2B5EF4-FFF2-40B4-BE49-F238E27FC236}">
                <a16:creationId xmlns:a16="http://schemas.microsoft.com/office/drawing/2014/main" id="{4561C52F-2971-41FA-8ADC-83CF86A97300}"/>
              </a:ext>
            </a:extLst>
          </p:cNvPr>
          <p:cNvCxnSpPr>
            <a:cxnSpLocks/>
          </p:cNvCxnSpPr>
          <p:nvPr/>
        </p:nvCxnSpPr>
        <p:spPr>
          <a:xfrm flipH="1">
            <a:off x="8123585" y="2429612"/>
            <a:ext cx="783119" cy="827477"/>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4F01813D-E996-4703-AF68-7C6D0F9CBE81}"/>
              </a:ext>
            </a:extLst>
          </p:cNvPr>
          <p:cNvCxnSpPr/>
          <p:nvPr/>
        </p:nvCxnSpPr>
        <p:spPr>
          <a:xfrm>
            <a:off x="9442174" y="2429612"/>
            <a:ext cx="705678" cy="827477"/>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8" name="文本框 27">
            <a:extLst>
              <a:ext uri="{FF2B5EF4-FFF2-40B4-BE49-F238E27FC236}">
                <a16:creationId xmlns:a16="http://schemas.microsoft.com/office/drawing/2014/main" id="{98144BA3-049C-44E3-B54A-0AEC0CDB9A34}"/>
              </a:ext>
            </a:extLst>
          </p:cNvPr>
          <p:cNvSpPr txBox="1"/>
          <p:nvPr/>
        </p:nvSpPr>
        <p:spPr>
          <a:xfrm>
            <a:off x="3379304" y="4782716"/>
            <a:ext cx="2716696" cy="461665"/>
          </a:xfrm>
          <a:prstGeom prst="rect">
            <a:avLst/>
          </a:prstGeom>
          <a:noFill/>
        </p:spPr>
        <p:txBody>
          <a:bodyPr wrap="square" rtlCol="0">
            <a:spAutoFit/>
          </a:bodyPr>
          <a:lstStyle/>
          <a:p>
            <a:pPr algn="ctr"/>
            <a:r>
              <a:rPr lang="en-US" altLang="zh-CN" sz="2400" b="1" dirty="0">
                <a:solidFill>
                  <a:schemeClr val="bg2">
                    <a:lumMod val="90000"/>
                  </a:schemeClr>
                </a:solidFill>
              </a:rPr>
              <a:t>Derecho</a:t>
            </a:r>
            <a:endParaRPr lang="zh-CN" altLang="en-US" sz="2400" b="1" dirty="0">
              <a:solidFill>
                <a:schemeClr val="bg2">
                  <a:lumMod val="90000"/>
                </a:schemeClr>
              </a:solidFill>
            </a:endParaRPr>
          </a:p>
        </p:txBody>
      </p:sp>
      <p:sp>
        <p:nvSpPr>
          <p:cNvPr id="29" name="文本框 28">
            <a:extLst>
              <a:ext uri="{FF2B5EF4-FFF2-40B4-BE49-F238E27FC236}">
                <a16:creationId xmlns:a16="http://schemas.microsoft.com/office/drawing/2014/main" id="{FCAF6E66-E143-4360-BF4F-1851248581C2}"/>
              </a:ext>
            </a:extLst>
          </p:cNvPr>
          <p:cNvSpPr txBox="1"/>
          <p:nvPr/>
        </p:nvSpPr>
        <p:spPr>
          <a:xfrm>
            <a:off x="7893325" y="4084566"/>
            <a:ext cx="2716696" cy="461665"/>
          </a:xfrm>
          <a:prstGeom prst="rect">
            <a:avLst/>
          </a:prstGeom>
          <a:noFill/>
        </p:spPr>
        <p:txBody>
          <a:bodyPr wrap="square" rtlCol="0">
            <a:spAutoFit/>
          </a:bodyPr>
          <a:lstStyle/>
          <a:p>
            <a:pPr algn="ctr"/>
            <a:r>
              <a:rPr lang="en-US" altLang="zh-CN" sz="2400" b="1" dirty="0">
                <a:solidFill>
                  <a:schemeClr val="bg2">
                    <a:lumMod val="90000"/>
                  </a:schemeClr>
                </a:solidFill>
              </a:rPr>
              <a:t>Classic </a:t>
            </a:r>
            <a:r>
              <a:rPr lang="en-US" altLang="zh-CN" sz="2400" b="1" dirty="0" err="1">
                <a:solidFill>
                  <a:schemeClr val="bg2">
                    <a:lumMod val="90000"/>
                  </a:schemeClr>
                </a:solidFill>
              </a:rPr>
              <a:t>Paxos</a:t>
            </a:r>
            <a:r>
              <a:rPr lang="en-US" altLang="zh-CN" sz="2400" b="1" dirty="0">
                <a:solidFill>
                  <a:schemeClr val="bg2">
                    <a:lumMod val="90000"/>
                  </a:schemeClr>
                </a:solidFill>
              </a:rPr>
              <a:t>(CP)</a:t>
            </a:r>
            <a:endParaRPr lang="zh-CN" altLang="en-US" sz="2400" b="1" dirty="0">
              <a:solidFill>
                <a:schemeClr val="bg2">
                  <a:lumMod val="90000"/>
                </a:schemeClr>
              </a:solidFill>
            </a:endParaRPr>
          </a:p>
        </p:txBody>
      </p:sp>
      <p:sp>
        <p:nvSpPr>
          <p:cNvPr id="30" name="文本框 29">
            <a:extLst>
              <a:ext uri="{FF2B5EF4-FFF2-40B4-BE49-F238E27FC236}">
                <a16:creationId xmlns:a16="http://schemas.microsoft.com/office/drawing/2014/main" id="{3DA64E2D-5452-4384-A752-0733F4B78233}"/>
              </a:ext>
            </a:extLst>
          </p:cNvPr>
          <p:cNvSpPr txBox="1"/>
          <p:nvPr/>
        </p:nvSpPr>
        <p:spPr>
          <a:xfrm>
            <a:off x="9564754" y="4774985"/>
            <a:ext cx="1633741" cy="830997"/>
          </a:xfrm>
          <a:prstGeom prst="rect">
            <a:avLst/>
          </a:prstGeom>
          <a:noFill/>
        </p:spPr>
        <p:txBody>
          <a:bodyPr wrap="square" rtlCol="0">
            <a:spAutoFit/>
          </a:bodyPr>
          <a:lstStyle/>
          <a:p>
            <a:pPr algn="ctr"/>
            <a:r>
              <a:rPr lang="en-US" altLang="zh-CN" sz="2400" b="1" dirty="0">
                <a:solidFill>
                  <a:schemeClr val="bg2">
                    <a:lumMod val="90000"/>
                  </a:schemeClr>
                </a:solidFill>
              </a:rPr>
              <a:t>All-abroad </a:t>
            </a:r>
            <a:r>
              <a:rPr lang="en-US" altLang="zh-CN" sz="2400" b="1" dirty="0" err="1">
                <a:solidFill>
                  <a:schemeClr val="bg2">
                    <a:lumMod val="90000"/>
                  </a:schemeClr>
                </a:solidFill>
              </a:rPr>
              <a:t>Paxos</a:t>
            </a:r>
            <a:endParaRPr lang="zh-CN" altLang="en-US" sz="2400" b="1" dirty="0">
              <a:solidFill>
                <a:schemeClr val="bg2">
                  <a:lumMod val="90000"/>
                </a:schemeClr>
              </a:solidFill>
            </a:endParaRPr>
          </a:p>
        </p:txBody>
      </p:sp>
      <p:sp>
        <p:nvSpPr>
          <p:cNvPr id="31" name="文本框 30">
            <a:extLst>
              <a:ext uri="{FF2B5EF4-FFF2-40B4-BE49-F238E27FC236}">
                <a16:creationId xmlns:a16="http://schemas.microsoft.com/office/drawing/2014/main" id="{672AEB02-4431-4BF0-A428-D2E637929AE8}"/>
              </a:ext>
            </a:extLst>
          </p:cNvPr>
          <p:cNvSpPr txBox="1"/>
          <p:nvPr/>
        </p:nvSpPr>
        <p:spPr>
          <a:xfrm>
            <a:off x="6964016" y="4774985"/>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ABD</a:t>
            </a:r>
            <a:endParaRPr lang="zh-CN" altLang="en-US" sz="2400" b="1" dirty="0">
              <a:solidFill>
                <a:schemeClr val="bg2">
                  <a:lumMod val="90000"/>
                </a:schemeClr>
              </a:solidFill>
            </a:endParaRPr>
          </a:p>
        </p:txBody>
      </p:sp>
      <p:sp>
        <p:nvSpPr>
          <p:cNvPr id="32" name="文本框 31">
            <a:extLst>
              <a:ext uri="{FF2B5EF4-FFF2-40B4-BE49-F238E27FC236}">
                <a16:creationId xmlns:a16="http://schemas.microsoft.com/office/drawing/2014/main" id="{64B8384F-F967-4014-BE87-58DA2E7A69FF}"/>
              </a:ext>
            </a:extLst>
          </p:cNvPr>
          <p:cNvSpPr txBox="1"/>
          <p:nvPr/>
        </p:nvSpPr>
        <p:spPr>
          <a:xfrm>
            <a:off x="8468138" y="5661787"/>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Hermes</a:t>
            </a:r>
            <a:endParaRPr lang="zh-CN" altLang="en-US" sz="2400" b="1" dirty="0">
              <a:solidFill>
                <a:schemeClr val="bg2">
                  <a:lumMod val="90000"/>
                </a:schemeClr>
              </a:solidFill>
            </a:endParaRPr>
          </a:p>
        </p:txBody>
      </p:sp>
      <p:cxnSp>
        <p:nvCxnSpPr>
          <p:cNvPr id="34" name="直接箭头连接符 33">
            <a:extLst>
              <a:ext uri="{FF2B5EF4-FFF2-40B4-BE49-F238E27FC236}">
                <a16:creationId xmlns:a16="http://schemas.microsoft.com/office/drawing/2014/main" id="{0410DC3D-609D-4026-8DC4-FDDE375BF813}"/>
              </a:ext>
            </a:extLst>
          </p:cNvPr>
          <p:cNvCxnSpPr>
            <a:endCxn id="31" idx="0"/>
          </p:cNvCxnSpPr>
          <p:nvPr/>
        </p:nvCxnSpPr>
        <p:spPr>
          <a:xfrm flipH="1">
            <a:off x="7747551" y="4546231"/>
            <a:ext cx="1504122" cy="22875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36" name="直接箭头连接符 35">
            <a:extLst>
              <a:ext uri="{FF2B5EF4-FFF2-40B4-BE49-F238E27FC236}">
                <a16:creationId xmlns:a16="http://schemas.microsoft.com/office/drawing/2014/main" id="{6EC93E36-77A4-44D2-8FBC-352AC062FC82}"/>
              </a:ext>
            </a:extLst>
          </p:cNvPr>
          <p:cNvCxnSpPr>
            <a:stCxn id="29" idx="2"/>
            <a:endCxn id="32" idx="0"/>
          </p:cNvCxnSpPr>
          <p:nvPr/>
        </p:nvCxnSpPr>
        <p:spPr>
          <a:xfrm>
            <a:off x="9251673" y="4546231"/>
            <a:ext cx="0" cy="1115556"/>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38" name="直接箭头连接符 37">
            <a:extLst>
              <a:ext uri="{FF2B5EF4-FFF2-40B4-BE49-F238E27FC236}">
                <a16:creationId xmlns:a16="http://schemas.microsoft.com/office/drawing/2014/main" id="{967A336A-FA66-43DC-8E4F-4547A62053D9}"/>
              </a:ext>
            </a:extLst>
          </p:cNvPr>
          <p:cNvCxnSpPr>
            <a:stCxn id="29" idx="2"/>
            <a:endCxn id="30" idx="0"/>
          </p:cNvCxnSpPr>
          <p:nvPr/>
        </p:nvCxnSpPr>
        <p:spPr>
          <a:xfrm>
            <a:off x="9251673" y="4546231"/>
            <a:ext cx="1129952" cy="22875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3" name="日期占位符 2">
            <a:extLst>
              <a:ext uri="{FF2B5EF4-FFF2-40B4-BE49-F238E27FC236}">
                <a16:creationId xmlns:a16="http://schemas.microsoft.com/office/drawing/2014/main" id="{8381B65B-2572-4449-B6C1-78874B7E3A6F}"/>
              </a:ext>
            </a:extLst>
          </p:cNvPr>
          <p:cNvSpPr>
            <a:spLocks noGrp="1"/>
          </p:cNvSpPr>
          <p:nvPr>
            <p:ph type="dt" sz="half" idx="10"/>
          </p:nvPr>
        </p:nvSpPr>
        <p:spPr/>
        <p:txBody>
          <a:bodyPr/>
          <a:lstStyle/>
          <a:p>
            <a:fld id="{187EFA49-C3F5-422D-B56A-08BEBC6E79E8}" type="datetime1">
              <a:rPr lang="zh-CN" altLang="en-US" smtClean="0"/>
              <a:t>2021/5/19</a:t>
            </a:fld>
            <a:endParaRPr lang="zh-CN" altLang="en-US"/>
          </a:p>
        </p:txBody>
      </p:sp>
      <p:sp>
        <p:nvSpPr>
          <p:cNvPr id="5" name="页脚占位符 4">
            <a:extLst>
              <a:ext uri="{FF2B5EF4-FFF2-40B4-BE49-F238E27FC236}">
                <a16:creationId xmlns:a16="http://schemas.microsoft.com/office/drawing/2014/main" id="{193AF7AC-98F1-4F93-B158-0DAFED70A861}"/>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96DF1EFD-DBB5-4B58-8DDE-BF5393154060}"/>
              </a:ext>
            </a:extLst>
          </p:cNvPr>
          <p:cNvSpPr>
            <a:spLocks noGrp="1"/>
          </p:cNvSpPr>
          <p:nvPr>
            <p:ph type="sldNum" sz="quarter" idx="12"/>
          </p:nvPr>
        </p:nvSpPr>
        <p:spPr/>
        <p:txBody>
          <a:bodyPr/>
          <a:lstStyle/>
          <a:p>
            <a:fld id="{9121FD29-422F-4C06-A400-AB8263BE8C66}" type="slidenum">
              <a:rPr lang="zh-CN" altLang="en-US" smtClean="0"/>
              <a:t>47</a:t>
            </a:fld>
            <a:endParaRPr lang="zh-CN" altLang="en-US"/>
          </a:p>
        </p:txBody>
      </p:sp>
    </p:spTree>
    <p:extLst>
      <p:ext uri="{BB962C8B-B14F-4D97-AF65-F5344CB8AC3E}">
        <p14:creationId xmlns:p14="http://schemas.microsoft.com/office/powerpoint/2010/main" val="20242390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FB5A12-77C8-4612-BC6B-530B13450ADC}"/>
              </a:ext>
            </a:extLst>
          </p:cNvPr>
          <p:cNvSpPr>
            <a:spLocks noGrp="1"/>
          </p:cNvSpPr>
          <p:nvPr>
            <p:ph type="title"/>
          </p:nvPr>
        </p:nvSpPr>
        <p:spPr/>
        <p:txBody>
          <a:bodyPr/>
          <a:lstStyle/>
          <a:p>
            <a:r>
              <a:rPr lang="en-US" altLang="zh-CN"/>
              <a:t>Evaluation – LPKO</a:t>
            </a:r>
            <a:r>
              <a:rPr lang="zh-CN" altLang="en-US"/>
              <a:t> </a:t>
            </a:r>
            <a:r>
              <a:rPr lang="en-US" altLang="zh-CN"/>
              <a:t>peformance</a:t>
            </a:r>
            <a:endParaRPr lang="zh-CN" altLang="en-US"/>
          </a:p>
        </p:txBody>
      </p:sp>
      <p:pic>
        <p:nvPicPr>
          <p:cNvPr id="6" name="内容占位符 5">
            <a:extLst>
              <a:ext uri="{FF2B5EF4-FFF2-40B4-BE49-F238E27FC236}">
                <a16:creationId xmlns:a16="http://schemas.microsoft.com/office/drawing/2014/main" id="{04B1AA3F-9495-4D8C-9DD8-14032544EF87}"/>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9129" b="17125"/>
          <a:stretch/>
        </p:blipFill>
        <p:spPr>
          <a:xfrm>
            <a:off x="838200" y="1656522"/>
            <a:ext cx="5161195" cy="3586038"/>
          </a:xfrm>
        </p:spPr>
      </p:pic>
      <p:sp>
        <p:nvSpPr>
          <p:cNvPr id="4" name="灯片编号占位符 3">
            <a:extLst>
              <a:ext uri="{FF2B5EF4-FFF2-40B4-BE49-F238E27FC236}">
                <a16:creationId xmlns:a16="http://schemas.microsoft.com/office/drawing/2014/main" id="{9BCE30F7-92BA-44F5-95CC-907F52F667E6}"/>
              </a:ext>
            </a:extLst>
          </p:cNvPr>
          <p:cNvSpPr>
            <a:spLocks noGrp="1"/>
          </p:cNvSpPr>
          <p:nvPr>
            <p:ph type="sldNum" sz="quarter" idx="12"/>
          </p:nvPr>
        </p:nvSpPr>
        <p:spPr/>
        <p:txBody>
          <a:bodyPr/>
          <a:lstStyle/>
          <a:p>
            <a:fld id="{9121FD29-422F-4C06-A400-AB8263BE8C66}" type="slidenum">
              <a:rPr lang="zh-CN" altLang="en-US" smtClean="0"/>
              <a:t>48</a:t>
            </a:fld>
            <a:endParaRPr lang="zh-CN" altLang="en-US"/>
          </a:p>
        </p:txBody>
      </p:sp>
      <p:pic>
        <p:nvPicPr>
          <p:cNvPr id="8" name="图片 7">
            <a:extLst>
              <a:ext uri="{FF2B5EF4-FFF2-40B4-BE49-F238E27FC236}">
                <a16:creationId xmlns:a16="http://schemas.microsoft.com/office/drawing/2014/main" id="{6985D96A-CA19-4695-B72C-8B51552E9C64}"/>
              </a:ext>
            </a:extLst>
          </p:cNvPr>
          <p:cNvPicPr>
            <a:picLocks noChangeAspect="1"/>
          </p:cNvPicPr>
          <p:nvPr/>
        </p:nvPicPr>
        <p:blipFill rotWithShape="1">
          <a:blip r:embed="rId4">
            <a:extLst>
              <a:ext uri="{28A0092B-C50C-407E-A947-70E740481C1C}">
                <a14:useLocalDpi xmlns:a14="http://schemas.microsoft.com/office/drawing/2010/main" val="0"/>
              </a:ext>
            </a:extLst>
          </a:blip>
          <a:srcRect l="1413" r="-18" b="19592"/>
          <a:stretch/>
        </p:blipFill>
        <p:spPr>
          <a:xfrm>
            <a:off x="6271260" y="1523768"/>
            <a:ext cx="5487876" cy="3586038"/>
          </a:xfrm>
          <a:prstGeom prst="rect">
            <a:avLst/>
          </a:prstGeom>
        </p:spPr>
      </p:pic>
      <p:sp>
        <p:nvSpPr>
          <p:cNvPr id="13" name="内容占位符 2">
            <a:extLst>
              <a:ext uri="{FF2B5EF4-FFF2-40B4-BE49-F238E27FC236}">
                <a16:creationId xmlns:a16="http://schemas.microsoft.com/office/drawing/2014/main" id="{280E9CB4-7339-4E5E-B3D1-F948510D2052}"/>
              </a:ext>
            </a:extLst>
          </p:cNvPr>
          <p:cNvSpPr txBox="1">
            <a:spLocks/>
          </p:cNvSpPr>
          <p:nvPr/>
        </p:nvSpPr>
        <p:spPr>
          <a:xfrm>
            <a:off x="838200" y="1213837"/>
            <a:ext cx="10515600" cy="4963126"/>
          </a:xfrm>
          <a:prstGeom prst="rect">
            <a:avLst/>
          </a:prstGeom>
        </p:spPr>
        <p:txBody>
          <a:bodyPr vert="horz" lIns="91440" tIns="45720" rIns="91440" bIns="45720">
            <a:normAutofit/>
          </a:bodyPr>
          <a:lstStyle>
            <a:lvl1pPr marL="228600" lvl="0" indent="-228600" algn="l" defTabSz="914400">
              <a:lnSpc>
                <a:spcPct val="90000"/>
              </a:lnSpc>
              <a:spcBef>
                <a:spcPts val="1000"/>
              </a:spcBef>
              <a:buFont typeface="Arial" panose="020B0604020202020204" pitchFamily="34" charset="0"/>
              <a:buChar char="•"/>
              <a:defRPr sz="3200" b="1" kern="1200" baseline="0">
                <a:solidFill>
                  <a:schemeClr val="tx1"/>
                </a:solidFill>
                <a:latin typeface="Gill Sans MT"/>
                <a:ea typeface="微软雅黑" panose="020B0503020204020204" charset="-122"/>
              </a:defRPr>
            </a:lvl1pPr>
            <a:lvl2pPr marL="685800" lvl="1" indent="-228600" algn="l" defTabSz="914400">
              <a:lnSpc>
                <a:spcPct val="90000"/>
              </a:lnSpc>
              <a:spcBef>
                <a:spcPts val="500"/>
              </a:spcBef>
              <a:buFont typeface="Arial" panose="020B0604020202020204" pitchFamily="34" charset="0"/>
              <a:buChar char="•"/>
              <a:defRPr sz="2800" b="1" kern="1200" baseline="0">
                <a:solidFill>
                  <a:schemeClr val="tx1"/>
                </a:solidFill>
                <a:latin typeface="等线" panose="02010600030101010101" pitchFamily="2" charset="-122"/>
                <a:ea typeface="等线" panose="02010600030101010101" pitchFamily="2" charset="-122"/>
              </a:defRPr>
            </a:lvl2pPr>
            <a:lvl3pPr marL="1143000" lvl="2" indent="-228600" algn="l" defTabSz="914400">
              <a:lnSpc>
                <a:spcPct val="90000"/>
              </a:lnSpc>
              <a:spcBef>
                <a:spcPts val="500"/>
              </a:spcBef>
              <a:buFont typeface="Arial" panose="020B0604020202020204" pitchFamily="34" charset="0"/>
              <a:buChar char="•"/>
              <a:defRPr sz="2400" b="1" kern="1200" baseline="0">
                <a:solidFill>
                  <a:schemeClr val="tx1"/>
                </a:solidFill>
                <a:latin typeface="等线" panose="02010600030101010101" pitchFamily="2" charset="-122"/>
                <a:ea typeface="等线" panose="02010600030101010101" pitchFamily="2" charset="-122"/>
              </a:defRPr>
            </a:lvl3pPr>
            <a:lvl4pPr marL="1600200" lvl="3"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4pPr>
            <a:lvl5pPr marL="2057400" lvl="4"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5pPr>
            <a:lvl6pPr marL="2514600" lvl="5"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6pPr>
            <a:lvl7pPr marL="2971800" lvl="6"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7pPr>
            <a:lvl8pPr marL="3429000" lvl="7"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8pPr>
            <a:lvl9pPr marL="3886200" lvl="8"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9pPr>
          </a:lstStyle>
          <a:p>
            <a:r>
              <a:rPr lang="en-US" altLang="zh-CN"/>
              <a:t>The leader jeopardizes load balance</a:t>
            </a:r>
            <a:endParaRPr lang="zh-CN" altLang="en-US"/>
          </a:p>
        </p:txBody>
      </p:sp>
      <p:sp>
        <p:nvSpPr>
          <p:cNvPr id="7" name="文本框 6">
            <a:extLst>
              <a:ext uri="{FF2B5EF4-FFF2-40B4-BE49-F238E27FC236}">
                <a16:creationId xmlns:a16="http://schemas.microsoft.com/office/drawing/2014/main" id="{899A1E3F-3860-4FB8-AAE0-5438F366DC0E}"/>
              </a:ext>
            </a:extLst>
          </p:cNvPr>
          <p:cNvSpPr txBox="1"/>
          <p:nvPr/>
        </p:nvSpPr>
        <p:spPr>
          <a:xfrm>
            <a:off x="1363980" y="5242560"/>
            <a:ext cx="3634740" cy="369332"/>
          </a:xfrm>
          <a:prstGeom prst="rect">
            <a:avLst/>
          </a:prstGeom>
          <a:noFill/>
        </p:spPr>
        <p:txBody>
          <a:bodyPr wrap="square" rtlCol="0">
            <a:spAutoFit/>
          </a:bodyPr>
          <a:lstStyle/>
          <a:p>
            <a:r>
              <a:rPr lang="en-US" altLang="zh-CN"/>
              <a:t>(a) Single-threaded write throughput</a:t>
            </a:r>
            <a:endParaRPr lang="zh-CN" altLang="en-US"/>
          </a:p>
        </p:txBody>
      </p:sp>
      <p:sp>
        <p:nvSpPr>
          <p:cNvPr id="15" name="文本框 14">
            <a:extLst>
              <a:ext uri="{FF2B5EF4-FFF2-40B4-BE49-F238E27FC236}">
                <a16:creationId xmlns:a16="http://schemas.microsoft.com/office/drawing/2014/main" id="{1E55719A-C769-4BDE-91C7-EE641D63E0CC}"/>
              </a:ext>
            </a:extLst>
          </p:cNvPr>
          <p:cNvSpPr txBox="1"/>
          <p:nvPr/>
        </p:nvSpPr>
        <p:spPr>
          <a:xfrm>
            <a:off x="7193282" y="5242560"/>
            <a:ext cx="3634740" cy="369332"/>
          </a:xfrm>
          <a:prstGeom prst="rect">
            <a:avLst/>
          </a:prstGeom>
          <a:noFill/>
        </p:spPr>
        <p:txBody>
          <a:bodyPr wrap="square" rtlCol="0">
            <a:spAutoFit/>
          </a:bodyPr>
          <a:lstStyle/>
          <a:p>
            <a:r>
              <a:rPr lang="en-US" altLang="zh-CN"/>
              <a:t>(b) Muti-threaded write throughput</a:t>
            </a:r>
            <a:endParaRPr lang="zh-CN" altLang="en-US"/>
          </a:p>
        </p:txBody>
      </p:sp>
      <p:sp>
        <p:nvSpPr>
          <p:cNvPr id="10" name="文本框 9">
            <a:extLst>
              <a:ext uri="{FF2B5EF4-FFF2-40B4-BE49-F238E27FC236}">
                <a16:creationId xmlns:a16="http://schemas.microsoft.com/office/drawing/2014/main" id="{4118BF5C-1727-49A0-87D9-43ECECB91B24}"/>
              </a:ext>
            </a:extLst>
          </p:cNvPr>
          <p:cNvSpPr txBox="1"/>
          <p:nvPr/>
        </p:nvSpPr>
        <p:spPr>
          <a:xfrm>
            <a:off x="503210" y="1946012"/>
            <a:ext cx="461665" cy="2382508"/>
          </a:xfrm>
          <a:prstGeom prst="rect">
            <a:avLst/>
          </a:prstGeom>
          <a:noFill/>
        </p:spPr>
        <p:txBody>
          <a:bodyPr vert="vert270" wrap="square" rtlCol="0">
            <a:spAutoFit/>
          </a:bodyPr>
          <a:lstStyle/>
          <a:p>
            <a:r>
              <a:rPr lang="en-US" altLang="zh-CN"/>
              <a:t>Million reqs per second</a:t>
            </a:r>
            <a:endParaRPr lang="zh-CN" altLang="en-US"/>
          </a:p>
        </p:txBody>
      </p:sp>
      <p:sp>
        <p:nvSpPr>
          <p:cNvPr id="18" name="文本框 17">
            <a:extLst>
              <a:ext uri="{FF2B5EF4-FFF2-40B4-BE49-F238E27FC236}">
                <a16:creationId xmlns:a16="http://schemas.microsoft.com/office/drawing/2014/main" id="{F9791971-39A4-478E-8FBC-DD63E86A3A18}"/>
              </a:ext>
            </a:extLst>
          </p:cNvPr>
          <p:cNvSpPr txBox="1"/>
          <p:nvPr/>
        </p:nvSpPr>
        <p:spPr>
          <a:xfrm>
            <a:off x="5943066" y="1853464"/>
            <a:ext cx="461665" cy="2382508"/>
          </a:xfrm>
          <a:prstGeom prst="rect">
            <a:avLst/>
          </a:prstGeom>
          <a:noFill/>
        </p:spPr>
        <p:txBody>
          <a:bodyPr vert="vert270" wrap="square" rtlCol="0">
            <a:spAutoFit/>
          </a:bodyPr>
          <a:lstStyle/>
          <a:p>
            <a:r>
              <a:rPr lang="en-US" altLang="zh-CN"/>
              <a:t>Million reqs per second</a:t>
            </a:r>
            <a:endParaRPr lang="zh-CN" altLang="en-US"/>
          </a:p>
        </p:txBody>
      </p:sp>
      <p:sp>
        <p:nvSpPr>
          <p:cNvPr id="16" name="矩形 15">
            <a:extLst>
              <a:ext uri="{FF2B5EF4-FFF2-40B4-BE49-F238E27FC236}">
                <a16:creationId xmlns:a16="http://schemas.microsoft.com/office/drawing/2014/main" id="{74DD341A-3CB2-497C-B8F4-DF87F77CD441}"/>
              </a:ext>
            </a:extLst>
          </p:cNvPr>
          <p:cNvSpPr/>
          <p:nvPr/>
        </p:nvSpPr>
        <p:spPr>
          <a:xfrm>
            <a:off x="5301600" y="2299855"/>
            <a:ext cx="416299" cy="2497431"/>
          </a:xfrm>
          <a:prstGeom prst="rect">
            <a:avLst/>
          </a:prstGeom>
          <a:noFill/>
          <a:ln w="2857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7B65C213-B840-4EC3-AA4E-109A04322AE8}"/>
              </a:ext>
            </a:extLst>
          </p:cNvPr>
          <p:cNvSpPr/>
          <p:nvPr/>
        </p:nvSpPr>
        <p:spPr>
          <a:xfrm>
            <a:off x="11079891" y="2165298"/>
            <a:ext cx="414657" cy="2766544"/>
          </a:xfrm>
          <a:prstGeom prst="rect">
            <a:avLst/>
          </a:prstGeom>
          <a:noFill/>
          <a:ln w="2857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9" name="矩形 18">
            <a:extLst>
              <a:ext uri="{FF2B5EF4-FFF2-40B4-BE49-F238E27FC236}">
                <a16:creationId xmlns:a16="http://schemas.microsoft.com/office/drawing/2014/main" id="{42A9C04B-E422-4B3F-9F5D-8BF16931ACA8}"/>
              </a:ext>
            </a:extLst>
          </p:cNvPr>
          <p:cNvSpPr/>
          <p:nvPr/>
        </p:nvSpPr>
        <p:spPr>
          <a:xfrm>
            <a:off x="4038818" y="2741543"/>
            <a:ext cx="416299" cy="2044148"/>
          </a:xfrm>
          <a:prstGeom prst="rect">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20" name="矩形 19">
            <a:extLst>
              <a:ext uri="{FF2B5EF4-FFF2-40B4-BE49-F238E27FC236}">
                <a16:creationId xmlns:a16="http://schemas.microsoft.com/office/drawing/2014/main" id="{1A7BFE0F-F738-4D8C-BC3B-3263CCF450C1}"/>
              </a:ext>
            </a:extLst>
          </p:cNvPr>
          <p:cNvSpPr/>
          <p:nvPr/>
        </p:nvSpPr>
        <p:spPr>
          <a:xfrm>
            <a:off x="8482317" y="3548570"/>
            <a:ext cx="414657" cy="1208959"/>
          </a:xfrm>
          <a:prstGeom prst="rect">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3" name="日期占位符 2">
            <a:extLst>
              <a:ext uri="{FF2B5EF4-FFF2-40B4-BE49-F238E27FC236}">
                <a16:creationId xmlns:a16="http://schemas.microsoft.com/office/drawing/2014/main" id="{E74CACE8-77D1-4DF0-8EF8-6FD89769D93C}"/>
              </a:ext>
            </a:extLst>
          </p:cNvPr>
          <p:cNvSpPr>
            <a:spLocks noGrp="1"/>
          </p:cNvSpPr>
          <p:nvPr>
            <p:ph type="dt" sz="half" idx="10"/>
          </p:nvPr>
        </p:nvSpPr>
        <p:spPr/>
        <p:txBody>
          <a:bodyPr/>
          <a:lstStyle/>
          <a:p>
            <a:fld id="{A9B054FD-B5DA-4FF0-833A-0C3024B481E7}" type="datetime1">
              <a:rPr lang="zh-CN" altLang="en-US" smtClean="0"/>
              <a:t>2021/5/19</a:t>
            </a:fld>
            <a:endParaRPr lang="zh-CN" altLang="en-US"/>
          </a:p>
        </p:txBody>
      </p:sp>
      <p:sp>
        <p:nvSpPr>
          <p:cNvPr id="5" name="页脚占位符 4">
            <a:extLst>
              <a:ext uri="{FF2B5EF4-FFF2-40B4-BE49-F238E27FC236}">
                <a16:creationId xmlns:a16="http://schemas.microsoft.com/office/drawing/2014/main" id="{1599AB5F-C656-4ED4-8D05-CC5FE2B0FDF7}"/>
              </a:ext>
            </a:extLst>
          </p:cNvPr>
          <p:cNvSpPr>
            <a:spLocks noGrp="1"/>
          </p:cNvSpPr>
          <p:nvPr>
            <p:ph type="ftr" sz="quarter" idx="11"/>
          </p:nvPr>
        </p:nvSpPr>
        <p:spPr/>
        <p:txBody>
          <a:bodyPr/>
          <a:lstStyle/>
          <a:p>
            <a:r>
              <a:rPr lang="en-US" altLang="zh-CN"/>
              <a:t>USTC-Reading-Group</a:t>
            </a:r>
            <a:endParaRPr lang="zh-CN" altLang="en-US" dirty="0"/>
          </a:p>
        </p:txBody>
      </p:sp>
    </p:spTree>
    <p:extLst>
      <p:ext uri="{BB962C8B-B14F-4D97-AF65-F5344CB8AC3E}">
        <p14:creationId xmlns:p14="http://schemas.microsoft.com/office/powerpoint/2010/main" val="152536624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F4B1C5-91DA-4450-B043-06F431E13014}"/>
              </a:ext>
            </a:extLst>
          </p:cNvPr>
          <p:cNvSpPr>
            <a:spLocks noGrp="1"/>
          </p:cNvSpPr>
          <p:nvPr>
            <p:ph type="title"/>
          </p:nvPr>
        </p:nvSpPr>
        <p:spPr/>
        <p:txBody>
          <a:bodyPr/>
          <a:lstStyle/>
          <a:p>
            <a:r>
              <a:rPr lang="en-US" altLang="zh-CN"/>
              <a:t>Evaluation - CHT</a:t>
            </a:r>
            <a:endParaRPr lang="zh-CN" altLang="en-US"/>
          </a:p>
        </p:txBody>
      </p:sp>
      <p:grpSp>
        <p:nvGrpSpPr>
          <p:cNvPr id="17" name="组合 16">
            <a:extLst>
              <a:ext uri="{FF2B5EF4-FFF2-40B4-BE49-F238E27FC236}">
                <a16:creationId xmlns:a16="http://schemas.microsoft.com/office/drawing/2014/main" id="{E4A2A79C-BC72-414C-96F8-5B77723B86CF}"/>
              </a:ext>
            </a:extLst>
          </p:cNvPr>
          <p:cNvGrpSpPr/>
          <p:nvPr/>
        </p:nvGrpSpPr>
        <p:grpSpPr>
          <a:xfrm>
            <a:off x="1122218" y="1584112"/>
            <a:ext cx="9947564" cy="461665"/>
            <a:chOff x="1122218" y="1584112"/>
            <a:chExt cx="9947564" cy="461665"/>
          </a:xfrm>
        </p:grpSpPr>
        <p:cxnSp>
          <p:nvCxnSpPr>
            <p:cNvPr id="5" name="直接连接符 4">
              <a:extLst>
                <a:ext uri="{FF2B5EF4-FFF2-40B4-BE49-F238E27FC236}">
                  <a16:creationId xmlns:a16="http://schemas.microsoft.com/office/drawing/2014/main" id="{D0D41AE3-612F-4B57-AFB1-4EE6EE17ECB7}"/>
                </a:ext>
              </a:extLst>
            </p:cNvPr>
            <p:cNvCxnSpPr>
              <a:cxnSpLocks/>
            </p:cNvCxnSpPr>
            <p:nvPr/>
          </p:nvCxnSpPr>
          <p:spPr>
            <a:xfrm>
              <a:off x="2452255" y="1814945"/>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7" name="文本框 6">
              <a:extLst>
                <a:ext uri="{FF2B5EF4-FFF2-40B4-BE49-F238E27FC236}">
                  <a16:creationId xmlns:a16="http://schemas.microsoft.com/office/drawing/2014/main" id="{AC9B9D97-B194-488B-9B46-97EB15431C11}"/>
                </a:ext>
              </a:extLst>
            </p:cNvPr>
            <p:cNvSpPr txBox="1"/>
            <p:nvPr/>
          </p:nvSpPr>
          <p:spPr>
            <a:xfrm>
              <a:off x="1122218" y="1584112"/>
              <a:ext cx="1309255" cy="461665"/>
            </a:xfrm>
            <a:prstGeom prst="rect">
              <a:avLst/>
            </a:prstGeom>
            <a:noFill/>
          </p:spPr>
          <p:txBody>
            <a:bodyPr wrap="square" rtlCol="0">
              <a:spAutoFit/>
            </a:bodyPr>
            <a:lstStyle/>
            <a:p>
              <a:r>
                <a:rPr lang="en-US" altLang="zh-CN" sz="2400" b="1"/>
                <a:t>Leader</a:t>
              </a:r>
              <a:endParaRPr lang="en-US" altLang="zh-CN" sz="2000" b="1"/>
            </a:p>
          </p:txBody>
        </p:sp>
      </p:grpSp>
      <p:grpSp>
        <p:nvGrpSpPr>
          <p:cNvPr id="16" name="组合 15">
            <a:extLst>
              <a:ext uri="{FF2B5EF4-FFF2-40B4-BE49-F238E27FC236}">
                <a16:creationId xmlns:a16="http://schemas.microsoft.com/office/drawing/2014/main" id="{215F6289-0E7D-4F8D-8F6D-A3D1097F2ECB}"/>
              </a:ext>
            </a:extLst>
          </p:cNvPr>
          <p:cNvGrpSpPr/>
          <p:nvPr/>
        </p:nvGrpSpPr>
        <p:grpSpPr>
          <a:xfrm>
            <a:off x="1122218" y="2512194"/>
            <a:ext cx="9947564" cy="461665"/>
            <a:chOff x="1122218" y="2068790"/>
            <a:chExt cx="9947564" cy="461665"/>
          </a:xfrm>
        </p:grpSpPr>
        <p:cxnSp>
          <p:nvCxnSpPr>
            <p:cNvPr id="8" name="直接连接符 7">
              <a:extLst>
                <a:ext uri="{FF2B5EF4-FFF2-40B4-BE49-F238E27FC236}">
                  <a16:creationId xmlns:a16="http://schemas.microsoft.com/office/drawing/2014/main" id="{FBA83467-C00D-4875-BE1E-5B49E55BCBDB}"/>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9" name="文本框 8">
              <a:extLst>
                <a:ext uri="{FF2B5EF4-FFF2-40B4-BE49-F238E27FC236}">
                  <a16:creationId xmlns:a16="http://schemas.microsoft.com/office/drawing/2014/main" id="{0676E1F7-8E3C-4019-9EF1-A972704FDE3B}"/>
                </a:ext>
              </a:extLst>
            </p:cNvPr>
            <p:cNvSpPr txBox="1"/>
            <p:nvPr/>
          </p:nvSpPr>
          <p:spPr>
            <a:xfrm>
              <a:off x="1122218" y="2068790"/>
              <a:ext cx="1510146" cy="461665"/>
            </a:xfrm>
            <a:prstGeom prst="rect">
              <a:avLst/>
            </a:prstGeom>
            <a:noFill/>
          </p:spPr>
          <p:txBody>
            <a:bodyPr wrap="square" rtlCol="0">
              <a:spAutoFit/>
            </a:bodyPr>
            <a:lstStyle/>
            <a:p>
              <a:r>
                <a:rPr lang="en-US" altLang="zh-CN" sz="2400" b="1"/>
                <a:t>Follower</a:t>
              </a:r>
              <a:endParaRPr lang="en-US" altLang="zh-CN" sz="2000" b="1"/>
            </a:p>
          </p:txBody>
        </p:sp>
      </p:grpSp>
      <p:grpSp>
        <p:nvGrpSpPr>
          <p:cNvPr id="18" name="组合 17">
            <a:extLst>
              <a:ext uri="{FF2B5EF4-FFF2-40B4-BE49-F238E27FC236}">
                <a16:creationId xmlns:a16="http://schemas.microsoft.com/office/drawing/2014/main" id="{584AC001-D13D-460C-A2FB-765FC3051C16}"/>
              </a:ext>
            </a:extLst>
          </p:cNvPr>
          <p:cNvGrpSpPr/>
          <p:nvPr/>
        </p:nvGrpSpPr>
        <p:grpSpPr>
          <a:xfrm>
            <a:off x="1122218" y="3440276"/>
            <a:ext cx="9947564" cy="461665"/>
            <a:chOff x="1122218" y="2068790"/>
            <a:chExt cx="9947564" cy="461665"/>
          </a:xfrm>
        </p:grpSpPr>
        <p:cxnSp>
          <p:nvCxnSpPr>
            <p:cNvPr id="19" name="直接连接符 18">
              <a:extLst>
                <a:ext uri="{FF2B5EF4-FFF2-40B4-BE49-F238E27FC236}">
                  <a16:creationId xmlns:a16="http://schemas.microsoft.com/office/drawing/2014/main" id="{CFC76528-01CE-46E6-9D4F-E748374BA7F5}"/>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C837FF93-292D-4311-B8CF-F8BDB4873BE8}"/>
                </a:ext>
              </a:extLst>
            </p:cNvPr>
            <p:cNvSpPr txBox="1"/>
            <p:nvPr/>
          </p:nvSpPr>
          <p:spPr>
            <a:xfrm>
              <a:off x="1122218" y="2068790"/>
              <a:ext cx="1510146" cy="461665"/>
            </a:xfrm>
            <a:prstGeom prst="rect">
              <a:avLst/>
            </a:prstGeom>
            <a:noFill/>
          </p:spPr>
          <p:txBody>
            <a:bodyPr wrap="square" rtlCol="0">
              <a:spAutoFit/>
            </a:bodyPr>
            <a:lstStyle/>
            <a:p>
              <a:r>
                <a:rPr lang="en-US" altLang="zh-CN" sz="2400" b="1"/>
                <a:t>Follower</a:t>
              </a:r>
              <a:endParaRPr lang="en-US" altLang="zh-CN" sz="2000" b="1"/>
            </a:p>
          </p:txBody>
        </p:sp>
      </p:grpSp>
      <p:grpSp>
        <p:nvGrpSpPr>
          <p:cNvPr id="21" name="组合 20">
            <a:extLst>
              <a:ext uri="{FF2B5EF4-FFF2-40B4-BE49-F238E27FC236}">
                <a16:creationId xmlns:a16="http://schemas.microsoft.com/office/drawing/2014/main" id="{A40A8A52-D1AB-4F21-8E3E-AC1134B2B476}"/>
              </a:ext>
            </a:extLst>
          </p:cNvPr>
          <p:cNvGrpSpPr/>
          <p:nvPr/>
        </p:nvGrpSpPr>
        <p:grpSpPr>
          <a:xfrm>
            <a:off x="1122218" y="4368358"/>
            <a:ext cx="9947564" cy="461665"/>
            <a:chOff x="1122218" y="2068790"/>
            <a:chExt cx="9947564" cy="461665"/>
          </a:xfrm>
        </p:grpSpPr>
        <p:cxnSp>
          <p:nvCxnSpPr>
            <p:cNvPr id="22" name="直接连接符 21">
              <a:extLst>
                <a:ext uri="{FF2B5EF4-FFF2-40B4-BE49-F238E27FC236}">
                  <a16:creationId xmlns:a16="http://schemas.microsoft.com/office/drawing/2014/main" id="{2C96ACC8-47E3-4983-896A-157C36CE34B9}"/>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3" name="文本框 22">
              <a:extLst>
                <a:ext uri="{FF2B5EF4-FFF2-40B4-BE49-F238E27FC236}">
                  <a16:creationId xmlns:a16="http://schemas.microsoft.com/office/drawing/2014/main" id="{CFE5660D-2D19-42E2-83A1-808A345FEBF1}"/>
                </a:ext>
              </a:extLst>
            </p:cNvPr>
            <p:cNvSpPr txBox="1"/>
            <p:nvPr/>
          </p:nvSpPr>
          <p:spPr>
            <a:xfrm>
              <a:off x="1122218" y="2068790"/>
              <a:ext cx="1510146" cy="461665"/>
            </a:xfrm>
            <a:prstGeom prst="rect">
              <a:avLst/>
            </a:prstGeom>
            <a:noFill/>
          </p:spPr>
          <p:txBody>
            <a:bodyPr wrap="square" rtlCol="0">
              <a:spAutoFit/>
            </a:bodyPr>
            <a:lstStyle/>
            <a:p>
              <a:r>
                <a:rPr lang="en-US" altLang="zh-CN" sz="2400" b="1"/>
                <a:t>Follower</a:t>
              </a:r>
              <a:endParaRPr lang="en-US" altLang="zh-CN" sz="2000" b="1"/>
            </a:p>
          </p:txBody>
        </p:sp>
      </p:grpSp>
      <p:grpSp>
        <p:nvGrpSpPr>
          <p:cNvPr id="24" name="组合 23">
            <a:extLst>
              <a:ext uri="{FF2B5EF4-FFF2-40B4-BE49-F238E27FC236}">
                <a16:creationId xmlns:a16="http://schemas.microsoft.com/office/drawing/2014/main" id="{5377BD47-37AC-4E4D-89E4-D3EE271C0A67}"/>
              </a:ext>
            </a:extLst>
          </p:cNvPr>
          <p:cNvGrpSpPr/>
          <p:nvPr/>
        </p:nvGrpSpPr>
        <p:grpSpPr>
          <a:xfrm>
            <a:off x="1122218" y="5296438"/>
            <a:ext cx="9947564" cy="461665"/>
            <a:chOff x="1122218" y="2068790"/>
            <a:chExt cx="9947564" cy="461665"/>
          </a:xfrm>
        </p:grpSpPr>
        <p:cxnSp>
          <p:nvCxnSpPr>
            <p:cNvPr id="25" name="直接连接符 24">
              <a:extLst>
                <a:ext uri="{FF2B5EF4-FFF2-40B4-BE49-F238E27FC236}">
                  <a16:creationId xmlns:a16="http://schemas.microsoft.com/office/drawing/2014/main" id="{C6A2714B-16C3-4794-8050-C8D4336DA04F}"/>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6" name="文本框 25">
              <a:extLst>
                <a:ext uri="{FF2B5EF4-FFF2-40B4-BE49-F238E27FC236}">
                  <a16:creationId xmlns:a16="http://schemas.microsoft.com/office/drawing/2014/main" id="{23C65F7F-8C33-4340-9083-2682255CAE17}"/>
                </a:ext>
              </a:extLst>
            </p:cNvPr>
            <p:cNvSpPr txBox="1"/>
            <p:nvPr/>
          </p:nvSpPr>
          <p:spPr>
            <a:xfrm>
              <a:off x="1122218" y="2068790"/>
              <a:ext cx="1510146" cy="461665"/>
            </a:xfrm>
            <a:prstGeom prst="rect">
              <a:avLst/>
            </a:prstGeom>
            <a:noFill/>
          </p:spPr>
          <p:txBody>
            <a:bodyPr wrap="square" rtlCol="0">
              <a:spAutoFit/>
            </a:bodyPr>
            <a:lstStyle/>
            <a:p>
              <a:r>
                <a:rPr lang="en-US" altLang="zh-CN" sz="2400" b="1"/>
                <a:t>Follower</a:t>
              </a:r>
              <a:endParaRPr lang="en-US" altLang="zh-CN" sz="2000" b="1"/>
            </a:p>
          </p:txBody>
        </p:sp>
      </p:grpSp>
      <p:cxnSp>
        <p:nvCxnSpPr>
          <p:cNvPr id="28" name="直接箭头连接符 27">
            <a:extLst>
              <a:ext uri="{FF2B5EF4-FFF2-40B4-BE49-F238E27FC236}">
                <a16:creationId xmlns:a16="http://schemas.microsoft.com/office/drawing/2014/main" id="{2971C252-C204-4479-A31D-476262F2F244}"/>
              </a:ext>
            </a:extLst>
          </p:cNvPr>
          <p:cNvCxnSpPr/>
          <p:nvPr/>
        </p:nvCxnSpPr>
        <p:spPr>
          <a:xfrm>
            <a:off x="3089564" y="1814945"/>
            <a:ext cx="872836" cy="371232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直接箭头连接符 28">
            <a:extLst>
              <a:ext uri="{FF2B5EF4-FFF2-40B4-BE49-F238E27FC236}">
                <a16:creationId xmlns:a16="http://schemas.microsoft.com/office/drawing/2014/main" id="{4F316BAD-14E9-402F-A8EE-3DAF73A40E43}"/>
              </a:ext>
            </a:extLst>
          </p:cNvPr>
          <p:cNvCxnSpPr>
            <a:cxnSpLocks/>
          </p:cNvCxnSpPr>
          <p:nvPr/>
        </p:nvCxnSpPr>
        <p:spPr>
          <a:xfrm>
            <a:off x="3089564" y="1814945"/>
            <a:ext cx="1039091" cy="278424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2" name="直接箭头连接符 31">
            <a:extLst>
              <a:ext uri="{FF2B5EF4-FFF2-40B4-BE49-F238E27FC236}">
                <a16:creationId xmlns:a16="http://schemas.microsoft.com/office/drawing/2014/main" id="{B1513A8C-06A3-4B85-9552-FC37443AFCC3}"/>
              </a:ext>
            </a:extLst>
          </p:cNvPr>
          <p:cNvCxnSpPr>
            <a:cxnSpLocks/>
          </p:cNvCxnSpPr>
          <p:nvPr/>
        </p:nvCxnSpPr>
        <p:spPr>
          <a:xfrm>
            <a:off x="3089564" y="1814944"/>
            <a:ext cx="1163781" cy="1856164"/>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6" name="直接箭头连接符 35">
            <a:extLst>
              <a:ext uri="{FF2B5EF4-FFF2-40B4-BE49-F238E27FC236}">
                <a16:creationId xmlns:a16="http://schemas.microsoft.com/office/drawing/2014/main" id="{38AAD360-4004-4AA5-8E6B-79E3D09D2343}"/>
              </a:ext>
            </a:extLst>
          </p:cNvPr>
          <p:cNvCxnSpPr>
            <a:cxnSpLocks/>
          </p:cNvCxnSpPr>
          <p:nvPr/>
        </p:nvCxnSpPr>
        <p:spPr>
          <a:xfrm>
            <a:off x="3089564" y="1814943"/>
            <a:ext cx="1163781" cy="928082"/>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9" name="直接箭头连接符 38">
            <a:extLst>
              <a:ext uri="{FF2B5EF4-FFF2-40B4-BE49-F238E27FC236}">
                <a16:creationId xmlns:a16="http://schemas.microsoft.com/office/drawing/2014/main" id="{3F9162F6-30FA-45AD-AC06-16507C4E5E54}"/>
              </a:ext>
            </a:extLst>
          </p:cNvPr>
          <p:cNvCxnSpPr>
            <a:cxnSpLocks/>
          </p:cNvCxnSpPr>
          <p:nvPr/>
        </p:nvCxnSpPr>
        <p:spPr>
          <a:xfrm flipV="1">
            <a:off x="3962400" y="1814938"/>
            <a:ext cx="2507673" cy="3712333"/>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2" name="直接箭头连接符 41">
            <a:extLst>
              <a:ext uri="{FF2B5EF4-FFF2-40B4-BE49-F238E27FC236}">
                <a16:creationId xmlns:a16="http://schemas.microsoft.com/office/drawing/2014/main" id="{CDEEFC50-21E1-4E33-84B8-8A7F6CDE879C}"/>
              </a:ext>
            </a:extLst>
          </p:cNvPr>
          <p:cNvCxnSpPr>
            <a:cxnSpLocks/>
          </p:cNvCxnSpPr>
          <p:nvPr/>
        </p:nvCxnSpPr>
        <p:spPr>
          <a:xfrm flipV="1">
            <a:off x="4128655" y="1814941"/>
            <a:ext cx="1967345" cy="2784247"/>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48" name="直接箭头连接符 47">
            <a:extLst>
              <a:ext uri="{FF2B5EF4-FFF2-40B4-BE49-F238E27FC236}">
                <a16:creationId xmlns:a16="http://schemas.microsoft.com/office/drawing/2014/main" id="{1A270D89-082B-4685-BF52-BA95A762485C}"/>
              </a:ext>
            </a:extLst>
          </p:cNvPr>
          <p:cNvCxnSpPr>
            <a:cxnSpLocks/>
          </p:cNvCxnSpPr>
          <p:nvPr/>
        </p:nvCxnSpPr>
        <p:spPr>
          <a:xfrm flipV="1">
            <a:off x="4253345" y="1814935"/>
            <a:ext cx="1510145" cy="1856169"/>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1" name="直接箭头连接符 50">
            <a:extLst>
              <a:ext uri="{FF2B5EF4-FFF2-40B4-BE49-F238E27FC236}">
                <a16:creationId xmlns:a16="http://schemas.microsoft.com/office/drawing/2014/main" id="{903465A2-8773-4FAD-943E-1039F98B1408}"/>
              </a:ext>
            </a:extLst>
          </p:cNvPr>
          <p:cNvCxnSpPr>
            <a:cxnSpLocks/>
          </p:cNvCxnSpPr>
          <p:nvPr/>
        </p:nvCxnSpPr>
        <p:spPr>
          <a:xfrm flipV="1">
            <a:off x="4253345" y="1814930"/>
            <a:ext cx="1205347" cy="92809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4" name="直接箭头连接符 53">
            <a:extLst>
              <a:ext uri="{FF2B5EF4-FFF2-40B4-BE49-F238E27FC236}">
                <a16:creationId xmlns:a16="http://schemas.microsoft.com/office/drawing/2014/main" id="{F61A1C4E-9EEE-4960-87BD-A4B237A4192A}"/>
              </a:ext>
            </a:extLst>
          </p:cNvPr>
          <p:cNvCxnSpPr>
            <a:cxnSpLocks/>
          </p:cNvCxnSpPr>
          <p:nvPr/>
        </p:nvCxnSpPr>
        <p:spPr>
          <a:xfrm>
            <a:off x="6470073" y="1817200"/>
            <a:ext cx="2008909" cy="371007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5" name="直接箭头连接符 54">
            <a:extLst>
              <a:ext uri="{FF2B5EF4-FFF2-40B4-BE49-F238E27FC236}">
                <a16:creationId xmlns:a16="http://schemas.microsoft.com/office/drawing/2014/main" id="{FF3F4F53-1303-4BAF-9968-98A8093292A3}"/>
              </a:ext>
            </a:extLst>
          </p:cNvPr>
          <p:cNvCxnSpPr>
            <a:cxnSpLocks/>
          </p:cNvCxnSpPr>
          <p:nvPr/>
        </p:nvCxnSpPr>
        <p:spPr>
          <a:xfrm>
            <a:off x="6470073" y="1817200"/>
            <a:ext cx="2279074" cy="2777428"/>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6" name="直接箭头连接符 55">
            <a:extLst>
              <a:ext uri="{FF2B5EF4-FFF2-40B4-BE49-F238E27FC236}">
                <a16:creationId xmlns:a16="http://schemas.microsoft.com/office/drawing/2014/main" id="{E0A4213D-B77E-4655-878C-83C66866EBCD}"/>
              </a:ext>
            </a:extLst>
          </p:cNvPr>
          <p:cNvCxnSpPr>
            <a:cxnSpLocks/>
          </p:cNvCxnSpPr>
          <p:nvPr/>
        </p:nvCxnSpPr>
        <p:spPr>
          <a:xfrm>
            <a:off x="6470073" y="1817199"/>
            <a:ext cx="2667001" cy="184935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7" name="直接箭头连接符 56">
            <a:extLst>
              <a:ext uri="{FF2B5EF4-FFF2-40B4-BE49-F238E27FC236}">
                <a16:creationId xmlns:a16="http://schemas.microsoft.com/office/drawing/2014/main" id="{C1F40548-9C9B-43B2-BFBE-C7D51FD0E85E}"/>
              </a:ext>
            </a:extLst>
          </p:cNvPr>
          <p:cNvCxnSpPr>
            <a:cxnSpLocks/>
          </p:cNvCxnSpPr>
          <p:nvPr/>
        </p:nvCxnSpPr>
        <p:spPr>
          <a:xfrm>
            <a:off x="6470073" y="1817198"/>
            <a:ext cx="2867890" cy="92352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58" name="文本框 57">
            <a:extLst>
              <a:ext uri="{FF2B5EF4-FFF2-40B4-BE49-F238E27FC236}">
                <a16:creationId xmlns:a16="http://schemas.microsoft.com/office/drawing/2014/main" id="{B2722375-9A4A-4127-878F-B4B9E8E727E4}"/>
              </a:ext>
            </a:extLst>
          </p:cNvPr>
          <p:cNvSpPr txBox="1"/>
          <p:nvPr/>
        </p:nvSpPr>
        <p:spPr>
          <a:xfrm>
            <a:off x="2556163" y="1353269"/>
            <a:ext cx="3068784" cy="461665"/>
          </a:xfrm>
          <a:prstGeom prst="rect">
            <a:avLst/>
          </a:prstGeom>
          <a:noFill/>
        </p:spPr>
        <p:txBody>
          <a:bodyPr wrap="square" rtlCol="0">
            <a:spAutoFit/>
          </a:bodyPr>
          <a:lstStyle/>
          <a:p>
            <a:r>
              <a:rPr lang="en-US" altLang="zh-CN" sz="2400" b="1"/>
              <a:t>broadcast write</a:t>
            </a:r>
            <a:endParaRPr lang="en-US" altLang="zh-CN" sz="2000" b="1"/>
          </a:p>
        </p:txBody>
      </p:sp>
      <p:sp>
        <p:nvSpPr>
          <p:cNvPr id="59" name="文本框 58">
            <a:extLst>
              <a:ext uri="{FF2B5EF4-FFF2-40B4-BE49-F238E27FC236}">
                <a16:creationId xmlns:a16="http://schemas.microsoft.com/office/drawing/2014/main" id="{F00E696A-95AD-4FF6-A773-0972AFFEA9B3}"/>
              </a:ext>
            </a:extLst>
          </p:cNvPr>
          <p:cNvSpPr txBox="1"/>
          <p:nvPr/>
        </p:nvSpPr>
        <p:spPr>
          <a:xfrm>
            <a:off x="5067301" y="1362868"/>
            <a:ext cx="2098962" cy="461665"/>
          </a:xfrm>
          <a:prstGeom prst="rect">
            <a:avLst/>
          </a:prstGeom>
          <a:noFill/>
        </p:spPr>
        <p:txBody>
          <a:bodyPr wrap="square" rtlCol="0">
            <a:spAutoFit/>
          </a:bodyPr>
          <a:lstStyle/>
          <a:p>
            <a:r>
              <a:rPr lang="en-US" altLang="zh-CN" sz="2400" b="1"/>
              <a:t>gather acks</a:t>
            </a:r>
            <a:endParaRPr lang="en-US" altLang="zh-CN" sz="2000" b="1"/>
          </a:p>
        </p:txBody>
      </p:sp>
      <p:sp>
        <p:nvSpPr>
          <p:cNvPr id="60" name="文本框 59">
            <a:extLst>
              <a:ext uri="{FF2B5EF4-FFF2-40B4-BE49-F238E27FC236}">
                <a16:creationId xmlns:a16="http://schemas.microsoft.com/office/drawing/2014/main" id="{E88ADAAC-0077-42CE-933E-85C8B5DC478D}"/>
              </a:ext>
            </a:extLst>
          </p:cNvPr>
          <p:cNvSpPr txBox="1"/>
          <p:nvPr/>
        </p:nvSpPr>
        <p:spPr>
          <a:xfrm>
            <a:off x="6934199" y="1356224"/>
            <a:ext cx="3581400" cy="461665"/>
          </a:xfrm>
          <a:prstGeom prst="rect">
            <a:avLst/>
          </a:prstGeom>
          <a:noFill/>
        </p:spPr>
        <p:txBody>
          <a:bodyPr wrap="square" rtlCol="0">
            <a:spAutoFit/>
          </a:bodyPr>
          <a:lstStyle/>
          <a:p>
            <a:r>
              <a:rPr lang="en-US" altLang="zh-CN" sz="2400" b="1"/>
              <a:t>broadcast commit</a:t>
            </a:r>
            <a:endParaRPr lang="en-US" altLang="zh-CN" sz="2000" b="1"/>
          </a:p>
        </p:txBody>
      </p:sp>
      <p:sp>
        <p:nvSpPr>
          <p:cNvPr id="66" name="矩形 65">
            <a:extLst>
              <a:ext uri="{FF2B5EF4-FFF2-40B4-BE49-F238E27FC236}">
                <a16:creationId xmlns:a16="http://schemas.microsoft.com/office/drawing/2014/main" id="{3A1DA17E-8D4D-4125-8E71-F298E9825CB7}"/>
              </a:ext>
            </a:extLst>
          </p:cNvPr>
          <p:cNvSpPr/>
          <p:nvPr/>
        </p:nvSpPr>
        <p:spPr>
          <a:xfrm>
            <a:off x="3089564" y="1814930"/>
            <a:ext cx="1364672" cy="3724230"/>
          </a:xfrm>
          <a:prstGeom prst="rect">
            <a:avLst/>
          </a:prstGeom>
          <a:noFill/>
          <a:ln w="38100">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67" name="矩形 66">
            <a:extLst>
              <a:ext uri="{FF2B5EF4-FFF2-40B4-BE49-F238E27FC236}">
                <a16:creationId xmlns:a16="http://schemas.microsoft.com/office/drawing/2014/main" id="{67D55152-500C-430D-BE8B-E3D0CF7A8063}"/>
              </a:ext>
            </a:extLst>
          </p:cNvPr>
          <p:cNvSpPr/>
          <p:nvPr/>
        </p:nvSpPr>
        <p:spPr>
          <a:xfrm>
            <a:off x="6497783" y="1829096"/>
            <a:ext cx="2867890" cy="3710071"/>
          </a:xfrm>
          <a:prstGeom prst="rect">
            <a:avLst/>
          </a:prstGeom>
          <a:noFill/>
          <a:ln w="38100">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68" name="文本框 67">
            <a:extLst>
              <a:ext uri="{FF2B5EF4-FFF2-40B4-BE49-F238E27FC236}">
                <a16:creationId xmlns:a16="http://schemas.microsoft.com/office/drawing/2014/main" id="{F19AA79C-751A-4163-B4F9-CD23F89376D7}"/>
              </a:ext>
            </a:extLst>
          </p:cNvPr>
          <p:cNvSpPr txBox="1"/>
          <p:nvPr/>
        </p:nvSpPr>
        <p:spPr>
          <a:xfrm>
            <a:off x="3879274" y="5758103"/>
            <a:ext cx="4391890" cy="646331"/>
          </a:xfrm>
          <a:prstGeom prst="rect">
            <a:avLst/>
          </a:prstGeom>
          <a:noFill/>
        </p:spPr>
        <p:txBody>
          <a:bodyPr wrap="square" rtlCol="0">
            <a:spAutoFit/>
          </a:bodyPr>
          <a:lstStyle/>
          <a:p>
            <a:pPr algn="l"/>
            <a:r>
              <a:rPr lang="en-US" altLang="zh-CN" sz="3600" b="0" i="0" u="none" strike="noStrike" baseline="0">
                <a:solidFill>
                  <a:srgbClr val="C00000"/>
                </a:solidFill>
                <a:latin typeface="LinLibertineT"/>
              </a:rPr>
              <a:t>Leader NIC Saturated </a:t>
            </a:r>
            <a:endParaRPr lang="zh-CN" altLang="en-US" sz="3600">
              <a:solidFill>
                <a:srgbClr val="C00000"/>
              </a:solidFill>
            </a:endParaRPr>
          </a:p>
        </p:txBody>
      </p:sp>
      <p:sp>
        <p:nvSpPr>
          <p:cNvPr id="3" name="日期占位符 2">
            <a:extLst>
              <a:ext uri="{FF2B5EF4-FFF2-40B4-BE49-F238E27FC236}">
                <a16:creationId xmlns:a16="http://schemas.microsoft.com/office/drawing/2014/main" id="{ED5D04DB-40FD-4004-851E-CD405B991E39}"/>
              </a:ext>
            </a:extLst>
          </p:cNvPr>
          <p:cNvSpPr>
            <a:spLocks noGrp="1"/>
          </p:cNvSpPr>
          <p:nvPr>
            <p:ph type="dt" sz="half" idx="10"/>
          </p:nvPr>
        </p:nvSpPr>
        <p:spPr/>
        <p:txBody>
          <a:bodyPr/>
          <a:lstStyle/>
          <a:p>
            <a:fld id="{0DC067AA-CE05-4BD8-B0DC-6C0B9FF870C2}" type="datetime1">
              <a:rPr lang="zh-CN" altLang="en-US" smtClean="0"/>
              <a:t>2021/5/19</a:t>
            </a:fld>
            <a:endParaRPr lang="zh-CN" altLang="en-US"/>
          </a:p>
        </p:txBody>
      </p:sp>
      <p:sp>
        <p:nvSpPr>
          <p:cNvPr id="4" name="页脚占位符 3">
            <a:extLst>
              <a:ext uri="{FF2B5EF4-FFF2-40B4-BE49-F238E27FC236}">
                <a16:creationId xmlns:a16="http://schemas.microsoft.com/office/drawing/2014/main" id="{B27ABCC5-BE72-435B-BD62-A5AEFA09A2B2}"/>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871A5494-CDA6-469D-BD85-F505E69A375A}"/>
              </a:ext>
            </a:extLst>
          </p:cNvPr>
          <p:cNvSpPr>
            <a:spLocks noGrp="1"/>
          </p:cNvSpPr>
          <p:nvPr>
            <p:ph type="sldNum" sz="quarter" idx="12"/>
          </p:nvPr>
        </p:nvSpPr>
        <p:spPr/>
        <p:txBody>
          <a:bodyPr/>
          <a:lstStyle/>
          <a:p>
            <a:fld id="{9121FD29-422F-4C06-A400-AB8263BE8C66}" type="slidenum">
              <a:rPr lang="zh-CN" altLang="en-US" smtClean="0"/>
              <a:t>49</a:t>
            </a:fld>
            <a:endParaRPr lang="zh-CN" altLang="en-US"/>
          </a:p>
        </p:txBody>
      </p:sp>
    </p:spTree>
    <p:extLst>
      <p:ext uri="{BB962C8B-B14F-4D97-AF65-F5344CB8AC3E}">
        <p14:creationId xmlns:p14="http://schemas.microsoft.com/office/powerpoint/2010/main" val="28189770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0F9742-0596-4770-AFCB-704CDB4A816B}"/>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9758D479-2635-4592-BFF7-DD58F2480D03}"/>
              </a:ext>
            </a:extLst>
          </p:cNvPr>
          <p:cNvSpPr>
            <a:spLocks noGrp="1"/>
          </p:cNvSpPr>
          <p:nvPr>
            <p:ph idx="1"/>
          </p:nvPr>
        </p:nvSpPr>
        <p:spPr/>
        <p:txBody>
          <a:bodyPr/>
          <a:lstStyle/>
          <a:p>
            <a:r>
              <a:rPr lang="en-US" altLang="zh-CN" dirty="0"/>
              <a:t>Replicated Key-Value Stores</a:t>
            </a:r>
          </a:p>
          <a:p>
            <a:pPr lvl="1"/>
            <a:r>
              <a:rPr lang="en-US" altLang="zh-CN" dirty="0"/>
              <a:t>session</a:t>
            </a:r>
          </a:p>
          <a:p>
            <a:r>
              <a:rPr lang="en-US" altLang="zh-CN" dirty="0">
                <a:solidFill>
                  <a:schemeClr val="bg2">
                    <a:lumMod val="90000"/>
                  </a:schemeClr>
                </a:solidFill>
              </a:rPr>
              <a:t>Get/Put API</a:t>
            </a:r>
          </a:p>
          <a:p>
            <a:pPr lvl="1"/>
            <a:r>
              <a:rPr lang="en-US" altLang="zh-CN" dirty="0">
                <a:solidFill>
                  <a:schemeClr val="bg2">
                    <a:lumMod val="90000"/>
                  </a:schemeClr>
                </a:solidFill>
              </a:rPr>
              <a:t>Conditional writes</a:t>
            </a:r>
          </a:p>
          <a:p>
            <a:r>
              <a:rPr lang="en-US" altLang="zh-CN" dirty="0">
                <a:solidFill>
                  <a:schemeClr val="bg2">
                    <a:lumMod val="90000"/>
                  </a:schemeClr>
                </a:solidFill>
              </a:rPr>
              <a:t>Strong consistency</a:t>
            </a:r>
          </a:p>
          <a:p>
            <a:r>
              <a:rPr lang="en-US" altLang="zh-CN" dirty="0">
                <a:solidFill>
                  <a:schemeClr val="bg2">
                    <a:lumMod val="90000"/>
                  </a:schemeClr>
                </a:solidFill>
              </a:rPr>
              <a:t>Old hardware vs Modern Hardware</a:t>
            </a:r>
          </a:p>
          <a:p>
            <a:endParaRPr lang="en-US" altLang="zh-CN" dirty="0"/>
          </a:p>
          <a:p>
            <a:endParaRPr lang="en-US" altLang="zh-CN" dirty="0"/>
          </a:p>
          <a:p>
            <a:endParaRPr lang="en-US" altLang="zh-CN" dirty="0"/>
          </a:p>
          <a:p>
            <a:pPr marL="0" indent="0">
              <a:buNone/>
            </a:pPr>
            <a:endParaRPr lang="en-US" altLang="zh-CN" dirty="0"/>
          </a:p>
        </p:txBody>
      </p:sp>
      <p:sp>
        <p:nvSpPr>
          <p:cNvPr id="4" name="日期占位符 3">
            <a:extLst>
              <a:ext uri="{FF2B5EF4-FFF2-40B4-BE49-F238E27FC236}">
                <a16:creationId xmlns:a16="http://schemas.microsoft.com/office/drawing/2014/main" id="{EE833416-510A-4154-BD41-5B1E18933ABF}"/>
              </a:ext>
            </a:extLst>
          </p:cNvPr>
          <p:cNvSpPr>
            <a:spLocks noGrp="1"/>
          </p:cNvSpPr>
          <p:nvPr>
            <p:ph type="dt" sz="half" idx="10"/>
          </p:nvPr>
        </p:nvSpPr>
        <p:spPr/>
        <p:txBody>
          <a:bodyPr/>
          <a:lstStyle/>
          <a:p>
            <a:fld id="{B4291A95-EE88-4FF8-A29F-72E915D6ECB0}" type="datetime1">
              <a:rPr lang="zh-CN" altLang="en-US" smtClean="0"/>
              <a:t>2021/5/19</a:t>
            </a:fld>
            <a:endParaRPr lang="zh-CN" altLang="en-US"/>
          </a:p>
        </p:txBody>
      </p:sp>
      <p:sp>
        <p:nvSpPr>
          <p:cNvPr id="5" name="页脚占位符 4">
            <a:extLst>
              <a:ext uri="{FF2B5EF4-FFF2-40B4-BE49-F238E27FC236}">
                <a16:creationId xmlns:a16="http://schemas.microsoft.com/office/drawing/2014/main" id="{A86274CF-2E58-437D-95DA-7CD9822D61D3}"/>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D0760F0B-9765-454C-BAF9-D32A9ACAEA1A}"/>
              </a:ext>
            </a:extLst>
          </p:cNvPr>
          <p:cNvSpPr>
            <a:spLocks noGrp="1"/>
          </p:cNvSpPr>
          <p:nvPr>
            <p:ph type="sldNum" sz="quarter" idx="12"/>
          </p:nvPr>
        </p:nvSpPr>
        <p:spPr/>
        <p:txBody>
          <a:bodyPr/>
          <a:lstStyle/>
          <a:p>
            <a:fld id="{9121FD29-422F-4C06-A400-AB8263BE8C66}" type="slidenum">
              <a:rPr lang="zh-CN" altLang="en-US" smtClean="0"/>
              <a:t>5</a:t>
            </a:fld>
            <a:endParaRPr lang="zh-CN" altLang="en-US"/>
          </a:p>
        </p:txBody>
      </p:sp>
    </p:spTree>
    <p:extLst>
      <p:ext uri="{BB962C8B-B14F-4D97-AF65-F5344CB8AC3E}">
        <p14:creationId xmlns:p14="http://schemas.microsoft.com/office/powerpoint/2010/main" val="41179915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77CB9C6-0CCE-43B2-9DA4-BFA8B3C4E1DF}"/>
              </a:ext>
            </a:extLst>
          </p:cNvPr>
          <p:cNvSpPr>
            <a:spLocks noGrp="1"/>
          </p:cNvSpPr>
          <p:nvPr>
            <p:ph type="title"/>
          </p:nvPr>
        </p:nvSpPr>
        <p:spPr/>
        <p:txBody>
          <a:bodyPr/>
          <a:lstStyle/>
          <a:p>
            <a:r>
              <a:rPr lang="en-US" altLang="zh-CN"/>
              <a:t>Evaluation - Three Solution</a:t>
            </a:r>
            <a:endParaRPr lang="zh-CN" altLang="en-US"/>
          </a:p>
        </p:txBody>
      </p:sp>
      <p:sp>
        <p:nvSpPr>
          <p:cNvPr id="3" name="内容占位符 2">
            <a:extLst>
              <a:ext uri="{FF2B5EF4-FFF2-40B4-BE49-F238E27FC236}">
                <a16:creationId xmlns:a16="http://schemas.microsoft.com/office/drawing/2014/main" id="{1E16295E-6E97-46D4-96FD-829BE3935B59}"/>
              </a:ext>
            </a:extLst>
          </p:cNvPr>
          <p:cNvSpPr>
            <a:spLocks noGrp="1"/>
          </p:cNvSpPr>
          <p:nvPr>
            <p:ph idx="1"/>
          </p:nvPr>
        </p:nvSpPr>
        <p:spPr/>
        <p:txBody>
          <a:bodyPr/>
          <a:lstStyle/>
          <a:p>
            <a:pPr algn="l"/>
            <a:r>
              <a:rPr lang="en-US" altLang="zh-CN"/>
              <a:t>using multiple leaders </a:t>
            </a:r>
          </a:p>
          <a:p>
            <a:pPr lvl="1"/>
            <a:r>
              <a:rPr lang="en-US" altLang="zh-CN"/>
              <a:t>CHT-multi-ldr</a:t>
            </a:r>
          </a:p>
          <a:p>
            <a:pPr algn="l"/>
            <a:r>
              <a:rPr lang="en-US" altLang="zh-CN"/>
              <a:t>using a chain </a:t>
            </a:r>
          </a:p>
          <a:p>
            <a:pPr lvl="1"/>
            <a:r>
              <a:rPr lang="en-US" altLang="zh-CN"/>
              <a:t>CRAQ </a:t>
            </a:r>
          </a:p>
          <a:p>
            <a:pPr algn="l"/>
            <a:r>
              <a:rPr lang="en-US" altLang="zh-CN"/>
              <a:t>using the hardware multicast primitive </a:t>
            </a:r>
          </a:p>
          <a:p>
            <a:pPr lvl="1"/>
            <a:r>
              <a:rPr lang="en-US" altLang="zh-CN"/>
              <a:t>CTH-mcast</a:t>
            </a:r>
            <a:endParaRPr lang="zh-CN" altLang="en-US"/>
          </a:p>
        </p:txBody>
      </p:sp>
      <p:sp>
        <p:nvSpPr>
          <p:cNvPr id="4" name="日期占位符 3">
            <a:extLst>
              <a:ext uri="{FF2B5EF4-FFF2-40B4-BE49-F238E27FC236}">
                <a16:creationId xmlns:a16="http://schemas.microsoft.com/office/drawing/2014/main" id="{21FD634B-4A06-47B0-8350-E794866FE60E}"/>
              </a:ext>
            </a:extLst>
          </p:cNvPr>
          <p:cNvSpPr>
            <a:spLocks noGrp="1"/>
          </p:cNvSpPr>
          <p:nvPr>
            <p:ph type="dt" sz="half" idx="10"/>
          </p:nvPr>
        </p:nvSpPr>
        <p:spPr/>
        <p:txBody>
          <a:bodyPr/>
          <a:lstStyle/>
          <a:p>
            <a:fld id="{4559F1CE-0D6F-4BE0-A374-BD7B16B596B5}" type="datetime1">
              <a:rPr lang="zh-CN" altLang="en-US" smtClean="0"/>
              <a:t>2021/5/19</a:t>
            </a:fld>
            <a:endParaRPr lang="zh-CN" altLang="en-US"/>
          </a:p>
        </p:txBody>
      </p:sp>
      <p:sp>
        <p:nvSpPr>
          <p:cNvPr id="5" name="页脚占位符 4">
            <a:extLst>
              <a:ext uri="{FF2B5EF4-FFF2-40B4-BE49-F238E27FC236}">
                <a16:creationId xmlns:a16="http://schemas.microsoft.com/office/drawing/2014/main" id="{2A753D3C-0991-4271-8760-8CB4DF65CCF7}"/>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75DC1FBF-FA84-46B4-BDA0-BA3F259D96F8}"/>
              </a:ext>
            </a:extLst>
          </p:cNvPr>
          <p:cNvSpPr>
            <a:spLocks noGrp="1"/>
          </p:cNvSpPr>
          <p:nvPr>
            <p:ph type="sldNum" sz="quarter" idx="12"/>
          </p:nvPr>
        </p:nvSpPr>
        <p:spPr/>
        <p:txBody>
          <a:bodyPr/>
          <a:lstStyle/>
          <a:p>
            <a:fld id="{9121FD29-422F-4C06-A400-AB8263BE8C66}" type="slidenum">
              <a:rPr lang="zh-CN" altLang="en-US" smtClean="0"/>
              <a:t>50</a:t>
            </a:fld>
            <a:endParaRPr lang="zh-CN" altLang="en-US"/>
          </a:p>
        </p:txBody>
      </p:sp>
    </p:spTree>
    <p:extLst>
      <p:ext uri="{BB962C8B-B14F-4D97-AF65-F5344CB8AC3E}">
        <p14:creationId xmlns:p14="http://schemas.microsoft.com/office/powerpoint/2010/main" val="277568390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F4B1C5-91DA-4450-B043-06F431E13014}"/>
              </a:ext>
            </a:extLst>
          </p:cNvPr>
          <p:cNvSpPr>
            <a:spLocks noGrp="1"/>
          </p:cNvSpPr>
          <p:nvPr>
            <p:ph type="title"/>
          </p:nvPr>
        </p:nvSpPr>
        <p:spPr/>
        <p:txBody>
          <a:bodyPr/>
          <a:lstStyle/>
          <a:p>
            <a:r>
              <a:rPr lang="en-US" altLang="zh-CN"/>
              <a:t>Evaluation - CHT multi-ldr</a:t>
            </a:r>
            <a:endParaRPr lang="zh-CN" altLang="en-US"/>
          </a:p>
        </p:txBody>
      </p:sp>
      <p:grpSp>
        <p:nvGrpSpPr>
          <p:cNvPr id="17" name="组合 16">
            <a:extLst>
              <a:ext uri="{FF2B5EF4-FFF2-40B4-BE49-F238E27FC236}">
                <a16:creationId xmlns:a16="http://schemas.microsoft.com/office/drawing/2014/main" id="{E4A2A79C-BC72-414C-96F8-5B77723B86CF}"/>
              </a:ext>
            </a:extLst>
          </p:cNvPr>
          <p:cNvGrpSpPr/>
          <p:nvPr/>
        </p:nvGrpSpPr>
        <p:grpSpPr>
          <a:xfrm>
            <a:off x="1122218" y="1584112"/>
            <a:ext cx="9947564" cy="461665"/>
            <a:chOff x="1122218" y="1584112"/>
            <a:chExt cx="9947564" cy="461665"/>
          </a:xfrm>
        </p:grpSpPr>
        <p:cxnSp>
          <p:nvCxnSpPr>
            <p:cNvPr id="5" name="直接连接符 4">
              <a:extLst>
                <a:ext uri="{FF2B5EF4-FFF2-40B4-BE49-F238E27FC236}">
                  <a16:creationId xmlns:a16="http://schemas.microsoft.com/office/drawing/2014/main" id="{D0D41AE3-612F-4B57-AFB1-4EE6EE17ECB7}"/>
                </a:ext>
              </a:extLst>
            </p:cNvPr>
            <p:cNvCxnSpPr>
              <a:cxnSpLocks/>
            </p:cNvCxnSpPr>
            <p:nvPr/>
          </p:nvCxnSpPr>
          <p:spPr>
            <a:xfrm>
              <a:off x="2452255" y="1814945"/>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7" name="文本框 6">
              <a:extLst>
                <a:ext uri="{FF2B5EF4-FFF2-40B4-BE49-F238E27FC236}">
                  <a16:creationId xmlns:a16="http://schemas.microsoft.com/office/drawing/2014/main" id="{AC9B9D97-B194-488B-9B46-97EB15431C11}"/>
                </a:ext>
              </a:extLst>
            </p:cNvPr>
            <p:cNvSpPr txBox="1"/>
            <p:nvPr/>
          </p:nvSpPr>
          <p:spPr>
            <a:xfrm>
              <a:off x="1122218" y="1584112"/>
              <a:ext cx="1309255" cy="461665"/>
            </a:xfrm>
            <a:prstGeom prst="rect">
              <a:avLst/>
            </a:prstGeom>
            <a:noFill/>
          </p:spPr>
          <p:txBody>
            <a:bodyPr wrap="square" rtlCol="0">
              <a:spAutoFit/>
            </a:bodyPr>
            <a:lstStyle/>
            <a:p>
              <a:r>
                <a:rPr lang="en-US" altLang="zh-CN" sz="2400" b="1"/>
                <a:t>Leader1</a:t>
              </a:r>
              <a:endParaRPr lang="en-US" altLang="zh-CN" sz="2000" b="1"/>
            </a:p>
          </p:txBody>
        </p:sp>
      </p:grpSp>
      <p:grpSp>
        <p:nvGrpSpPr>
          <p:cNvPr id="16" name="组合 15">
            <a:extLst>
              <a:ext uri="{FF2B5EF4-FFF2-40B4-BE49-F238E27FC236}">
                <a16:creationId xmlns:a16="http://schemas.microsoft.com/office/drawing/2014/main" id="{215F6289-0E7D-4F8D-8F6D-A3D1097F2ECB}"/>
              </a:ext>
            </a:extLst>
          </p:cNvPr>
          <p:cNvGrpSpPr/>
          <p:nvPr/>
        </p:nvGrpSpPr>
        <p:grpSpPr>
          <a:xfrm>
            <a:off x="1122218" y="2512194"/>
            <a:ext cx="9947564" cy="461665"/>
            <a:chOff x="1122218" y="2068790"/>
            <a:chExt cx="9947564" cy="461665"/>
          </a:xfrm>
        </p:grpSpPr>
        <p:cxnSp>
          <p:nvCxnSpPr>
            <p:cNvPr id="8" name="直接连接符 7">
              <a:extLst>
                <a:ext uri="{FF2B5EF4-FFF2-40B4-BE49-F238E27FC236}">
                  <a16:creationId xmlns:a16="http://schemas.microsoft.com/office/drawing/2014/main" id="{FBA83467-C00D-4875-BE1E-5B49E55BCBDB}"/>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9" name="文本框 8">
              <a:extLst>
                <a:ext uri="{FF2B5EF4-FFF2-40B4-BE49-F238E27FC236}">
                  <a16:creationId xmlns:a16="http://schemas.microsoft.com/office/drawing/2014/main" id="{0676E1F7-8E3C-4019-9EF1-A972704FDE3B}"/>
                </a:ext>
              </a:extLst>
            </p:cNvPr>
            <p:cNvSpPr txBox="1"/>
            <p:nvPr/>
          </p:nvSpPr>
          <p:spPr>
            <a:xfrm>
              <a:off x="1122218" y="2068790"/>
              <a:ext cx="1510146" cy="461665"/>
            </a:xfrm>
            <a:prstGeom prst="rect">
              <a:avLst/>
            </a:prstGeom>
            <a:noFill/>
          </p:spPr>
          <p:txBody>
            <a:bodyPr wrap="square" rtlCol="0">
              <a:spAutoFit/>
            </a:bodyPr>
            <a:lstStyle/>
            <a:p>
              <a:r>
                <a:rPr lang="en-US" altLang="zh-CN" sz="2400" b="1"/>
                <a:t>Leader2</a:t>
              </a:r>
              <a:endParaRPr lang="en-US" altLang="zh-CN" sz="2000" b="1"/>
            </a:p>
          </p:txBody>
        </p:sp>
      </p:grpSp>
      <p:grpSp>
        <p:nvGrpSpPr>
          <p:cNvPr id="18" name="组合 17">
            <a:extLst>
              <a:ext uri="{FF2B5EF4-FFF2-40B4-BE49-F238E27FC236}">
                <a16:creationId xmlns:a16="http://schemas.microsoft.com/office/drawing/2014/main" id="{584AC001-D13D-460C-A2FB-765FC3051C16}"/>
              </a:ext>
            </a:extLst>
          </p:cNvPr>
          <p:cNvGrpSpPr/>
          <p:nvPr/>
        </p:nvGrpSpPr>
        <p:grpSpPr>
          <a:xfrm>
            <a:off x="1122218" y="3440276"/>
            <a:ext cx="9947564" cy="461665"/>
            <a:chOff x="1122218" y="2068790"/>
            <a:chExt cx="9947564" cy="461665"/>
          </a:xfrm>
        </p:grpSpPr>
        <p:cxnSp>
          <p:nvCxnSpPr>
            <p:cNvPr id="19" name="直接连接符 18">
              <a:extLst>
                <a:ext uri="{FF2B5EF4-FFF2-40B4-BE49-F238E27FC236}">
                  <a16:creationId xmlns:a16="http://schemas.microsoft.com/office/drawing/2014/main" id="{CFC76528-01CE-46E6-9D4F-E748374BA7F5}"/>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C837FF93-292D-4311-B8CF-F8BDB4873BE8}"/>
                </a:ext>
              </a:extLst>
            </p:cNvPr>
            <p:cNvSpPr txBox="1"/>
            <p:nvPr/>
          </p:nvSpPr>
          <p:spPr>
            <a:xfrm>
              <a:off x="1122218" y="2068790"/>
              <a:ext cx="1510146" cy="461665"/>
            </a:xfrm>
            <a:prstGeom prst="rect">
              <a:avLst/>
            </a:prstGeom>
            <a:noFill/>
          </p:spPr>
          <p:txBody>
            <a:bodyPr wrap="square" rtlCol="0">
              <a:spAutoFit/>
            </a:bodyPr>
            <a:lstStyle/>
            <a:p>
              <a:r>
                <a:rPr lang="en-US" altLang="zh-CN" sz="2400" b="1"/>
                <a:t>Leader3</a:t>
              </a:r>
              <a:endParaRPr lang="en-US" altLang="zh-CN" sz="2000" b="1"/>
            </a:p>
          </p:txBody>
        </p:sp>
      </p:grpSp>
      <p:grpSp>
        <p:nvGrpSpPr>
          <p:cNvPr id="21" name="组合 20">
            <a:extLst>
              <a:ext uri="{FF2B5EF4-FFF2-40B4-BE49-F238E27FC236}">
                <a16:creationId xmlns:a16="http://schemas.microsoft.com/office/drawing/2014/main" id="{A40A8A52-D1AB-4F21-8E3E-AC1134B2B476}"/>
              </a:ext>
            </a:extLst>
          </p:cNvPr>
          <p:cNvGrpSpPr/>
          <p:nvPr/>
        </p:nvGrpSpPr>
        <p:grpSpPr>
          <a:xfrm>
            <a:off x="1122218" y="4368358"/>
            <a:ext cx="9947564" cy="461665"/>
            <a:chOff x="1122218" y="2068790"/>
            <a:chExt cx="9947564" cy="461665"/>
          </a:xfrm>
        </p:grpSpPr>
        <p:cxnSp>
          <p:nvCxnSpPr>
            <p:cNvPr id="22" name="直接连接符 21">
              <a:extLst>
                <a:ext uri="{FF2B5EF4-FFF2-40B4-BE49-F238E27FC236}">
                  <a16:creationId xmlns:a16="http://schemas.microsoft.com/office/drawing/2014/main" id="{2C96ACC8-47E3-4983-896A-157C36CE34B9}"/>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3" name="文本框 22">
              <a:extLst>
                <a:ext uri="{FF2B5EF4-FFF2-40B4-BE49-F238E27FC236}">
                  <a16:creationId xmlns:a16="http://schemas.microsoft.com/office/drawing/2014/main" id="{CFE5660D-2D19-42E2-83A1-808A345FEBF1}"/>
                </a:ext>
              </a:extLst>
            </p:cNvPr>
            <p:cNvSpPr txBox="1"/>
            <p:nvPr/>
          </p:nvSpPr>
          <p:spPr>
            <a:xfrm>
              <a:off x="1122218" y="2068790"/>
              <a:ext cx="1510146" cy="461665"/>
            </a:xfrm>
            <a:prstGeom prst="rect">
              <a:avLst/>
            </a:prstGeom>
            <a:noFill/>
          </p:spPr>
          <p:txBody>
            <a:bodyPr wrap="square" rtlCol="0">
              <a:spAutoFit/>
            </a:bodyPr>
            <a:lstStyle/>
            <a:p>
              <a:r>
                <a:rPr lang="en-US" altLang="zh-CN" sz="2400" b="1"/>
                <a:t>Leader4</a:t>
              </a:r>
              <a:endParaRPr lang="en-US" altLang="zh-CN" sz="2000" b="1"/>
            </a:p>
          </p:txBody>
        </p:sp>
      </p:grpSp>
      <p:grpSp>
        <p:nvGrpSpPr>
          <p:cNvPr id="24" name="组合 23">
            <a:extLst>
              <a:ext uri="{FF2B5EF4-FFF2-40B4-BE49-F238E27FC236}">
                <a16:creationId xmlns:a16="http://schemas.microsoft.com/office/drawing/2014/main" id="{5377BD47-37AC-4E4D-89E4-D3EE271C0A67}"/>
              </a:ext>
            </a:extLst>
          </p:cNvPr>
          <p:cNvGrpSpPr/>
          <p:nvPr/>
        </p:nvGrpSpPr>
        <p:grpSpPr>
          <a:xfrm>
            <a:off x="1122218" y="5296438"/>
            <a:ext cx="9947564" cy="461665"/>
            <a:chOff x="1122218" y="2068790"/>
            <a:chExt cx="9947564" cy="461665"/>
          </a:xfrm>
        </p:grpSpPr>
        <p:cxnSp>
          <p:nvCxnSpPr>
            <p:cNvPr id="25" name="直接连接符 24">
              <a:extLst>
                <a:ext uri="{FF2B5EF4-FFF2-40B4-BE49-F238E27FC236}">
                  <a16:creationId xmlns:a16="http://schemas.microsoft.com/office/drawing/2014/main" id="{C6A2714B-16C3-4794-8050-C8D4336DA04F}"/>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6" name="文本框 25">
              <a:extLst>
                <a:ext uri="{FF2B5EF4-FFF2-40B4-BE49-F238E27FC236}">
                  <a16:creationId xmlns:a16="http://schemas.microsoft.com/office/drawing/2014/main" id="{23C65F7F-8C33-4340-9083-2682255CAE17}"/>
                </a:ext>
              </a:extLst>
            </p:cNvPr>
            <p:cNvSpPr txBox="1"/>
            <p:nvPr/>
          </p:nvSpPr>
          <p:spPr>
            <a:xfrm>
              <a:off x="1122218" y="2068790"/>
              <a:ext cx="1510146" cy="461665"/>
            </a:xfrm>
            <a:prstGeom prst="rect">
              <a:avLst/>
            </a:prstGeom>
            <a:noFill/>
          </p:spPr>
          <p:txBody>
            <a:bodyPr wrap="square" rtlCol="0">
              <a:spAutoFit/>
            </a:bodyPr>
            <a:lstStyle/>
            <a:p>
              <a:r>
                <a:rPr lang="en-US" altLang="zh-CN" sz="2400" b="1"/>
                <a:t>Leader5</a:t>
              </a:r>
              <a:endParaRPr lang="en-US" altLang="zh-CN" sz="2000" b="1"/>
            </a:p>
          </p:txBody>
        </p:sp>
      </p:grpSp>
      <p:grpSp>
        <p:nvGrpSpPr>
          <p:cNvPr id="6" name="组合 5">
            <a:extLst>
              <a:ext uri="{FF2B5EF4-FFF2-40B4-BE49-F238E27FC236}">
                <a16:creationId xmlns:a16="http://schemas.microsoft.com/office/drawing/2014/main" id="{F1D00034-D56C-4FBC-B189-6C15D775AF39}"/>
              </a:ext>
            </a:extLst>
          </p:cNvPr>
          <p:cNvGrpSpPr/>
          <p:nvPr/>
        </p:nvGrpSpPr>
        <p:grpSpPr>
          <a:xfrm>
            <a:off x="3089564" y="1814943"/>
            <a:ext cx="1163781" cy="3712328"/>
            <a:chOff x="3089564" y="1814943"/>
            <a:chExt cx="1163781" cy="3712328"/>
          </a:xfrm>
        </p:grpSpPr>
        <p:cxnSp>
          <p:nvCxnSpPr>
            <p:cNvPr id="28" name="直接箭头连接符 27">
              <a:extLst>
                <a:ext uri="{FF2B5EF4-FFF2-40B4-BE49-F238E27FC236}">
                  <a16:creationId xmlns:a16="http://schemas.microsoft.com/office/drawing/2014/main" id="{2971C252-C204-4479-A31D-476262F2F244}"/>
                </a:ext>
              </a:extLst>
            </p:cNvPr>
            <p:cNvCxnSpPr>
              <a:cxnSpLocks/>
            </p:cNvCxnSpPr>
            <p:nvPr/>
          </p:nvCxnSpPr>
          <p:spPr>
            <a:xfrm>
              <a:off x="3089564" y="1814945"/>
              <a:ext cx="872836" cy="371232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29" name="直接箭头连接符 28">
              <a:extLst>
                <a:ext uri="{FF2B5EF4-FFF2-40B4-BE49-F238E27FC236}">
                  <a16:creationId xmlns:a16="http://schemas.microsoft.com/office/drawing/2014/main" id="{4F316BAD-14E9-402F-A8EE-3DAF73A40E43}"/>
                </a:ext>
              </a:extLst>
            </p:cNvPr>
            <p:cNvCxnSpPr>
              <a:cxnSpLocks/>
            </p:cNvCxnSpPr>
            <p:nvPr/>
          </p:nvCxnSpPr>
          <p:spPr>
            <a:xfrm>
              <a:off x="3089564" y="1814945"/>
              <a:ext cx="1039091" cy="278424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2" name="直接箭头连接符 31">
              <a:extLst>
                <a:ext uri="{FF2B5EF4-FFF2-40B4-BE49-F238E27FC236}">
                  <a16:creationId xmlns:a16="http://schemas.microsoft.com/office/drawing/2014/main" id="{B1513A8C-06A3-4B85-9552-FC37443AFCC3}"/>
                </a:ext>
              </a:extLst>
            </p:cNvPr>
            <p:cNvCxnSpPr>
              <a:cxnSpLocks/>
            </p:cNvCxnSpPr>
            <p:nvPr/>
          </p:nvCxnSpPr>
          <p:spPr>
            <a:xfrm>
              <a:off x="3089564" y="1814944"/>
              <a:ext cx="1163781" cy="1856164"/>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36" name="直接箭头连接符 35">
              <a:extLst>
                <a:ext uri="{FF2B5EF4-FFF2-40B4-BE49-F238E27FC236}">
                  <a16:creationId xmlns:a16="http://schemas.microsoft.com/office/drawing/2014/main" id="{38AAD360-4004-4AA5-8E6B-79E3D09D2343}"/>
                </a:ext>
              </a:extLst>
            </p:cNvPr>
            <p:cNvCxnSpPr>
              <a:cxnSpLocks/>
            </p:cNvCxnSpPr>
            <p:nvPr/>
          </p:nvCxnSpPr>
          <p:spPr>
            <a:xfrm>
              <a:off x="3089564" y="1814943"/>
              <a:ext cx="1163781" cy="928082"/>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grpSp>
        <p:nvGrpSpPr>
          <p:cNvPr id="15" name="组合 14">
            <a:extLst>
              <a:ext uri="{FF2B5EF4-FFF2-40B4-BE49-F238E27FC236}">
                <a16:creationId xmlns:a16="http://schemas.microsoft.com/office/drawing/2014/main" id="{034EC39A-2759-472B-90EA-D04F099CFE0E}"/>
              </a:ext>
            </a:extLst>
          </p:cNvPr>
          <p:cNvGrpSpPr/>
          <p:nvPr/>
        </p:nvGrpSpPr>
        <p:grpSpPr>
          <a:xfrm>
            <a:off x="6470073" y="1810382"/>
            <a:ext cx="2867890" cy="3716888"/>
            <a:chOff x="6470073" y="1810382"/>
            <a:chExt cx="2867890" cy="3716888"/>
          </a:xfrm>
        </p:grpSpPr>
        <p:cxnSp>
          <p:nvCxnSpPr>
            <p:cNvPr id="54" name="直接箭头连接符 53">
              <a:extLst>
                <a:ext uri="{FF2B5EF4-FFF2-40B4-BE49-F238E27FC236}">
                  <a16:creationId xmlns:a16="http://schemas.microsoft.com/office/drawing/2014/main" id="{F61A1C4E-9EEE-4960-87BD-A4B237A4192A}"/>
                </a:ext>
              </a:extLst>
            </p:cNvPr>
            <p:cNvCxnSpPr>
              <a:cxnSpLocks/>
            </p:cNvCxnSpPr>
            <p:nvPr/>
          </p:nvCxnSpPr>
          <p:spPr>
            <a:xfrm>
              <a:off x="6470073" y="3673364"/>
              <a:ext cx="2008909" cy="185390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5" name="直接箭头连接符 54">
              <a:extLst>
                <a:ext uri="{FF2B5EF4-FFF2-40B4-BE49-F238E27FC236}">
                  <a16:creationId xmlns:a16="http://schemas.microsoft.com/office/drawing/2014/main" id="{FF3F4F53-1303-4BAF-9968-98A8093292A3}"/>
                </a:ext>
              </a:extLst>
            </p:cNvPr>
            <p:cNvCxnSpPr>
              <a:cxnSpLocks/>
            </p:cNvCxnSpPr>
            <p:nvPr/>
          </p:nvCxnSpPr>
          <p:spPr>
            <a:xfrm>
              <a:off x="6470073" y="3673364"/>
              <a:ext cx="2279074" cy="921264"/>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6" name="直接箭头连接符 55">
              <a:extLst>
                <a:ext uri="{FF2B5EF4-FFF2-40B4-BE49-F238E27FC236}">
                  <a16:creationId xmlns:a16="http://schemas.microsoft.com/office/drawing/2014/main" id="{E0A4213D-B77E-4655-878C-83C66866EBCD}"/>
                </a:ext>
              </a:extLst>
            </p:cNvPr>
            <p:cNvCxnSpPr>
              <a:cxnSpLocks/>
            </p:cNvCxnSpPr>
            <p:nvPr/>
          </p:nvCxnSpPr>
          <p:spPr>
            <a:xfrm flipV="1">
              <a:off x="6470073" y="1810382"/>
              <a:ext cx="2438400" cy="186985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57" name="直接箭头连接符 56">
              <a:extLst>
                <a:ext uri="{FF2B5EF4-FFF2-40B4-BE49-F238E27FC236}">
                  <a16:creationId xmlns:a16="http://schemas.microsoft.com/office/drawing/2014/main" id="{C1F40548-9C9B-43B2-BFBE-C7D51FD0E85E}"/>
                </a:ext>
              </a:extLst>
            </p:cNvPr>
            <p:cNvCxnSpPr>
              <a:cxnSpLocks/>
            </p:cNvCxnSpPr>
            <p:nvPr/>
          </p:nvCxnSpPr>
          <p:spPr>
            <a:xfrm flipV="1">
              <a:off x="6470073" y="2740724"/>
              <a:ext cx="2867890" cy="934946"/>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grpSp>
      <p:sp>
        <p:nvSpPr>
          <p:cNvPr id="40" name="文本框 39">
            <a:extLst>
              <a:ext uri="{FF2B5EF4-FFF2-40B4-BE49-F238E27FC236}">
                <a16:creationId xmlns:a16="http://schemas.microsoft.com/office/drawing/2014/main" id="{5E7D4ADD-01BF-4E0D-8C15-DB8EFA020533}"/>
              </a:ext>
            </a:extLst>
          </p:cNvPr>
          <p:cNvSpPr txBox="1"/>
          <p:nvPr/>
        </p:nvSpPr>
        <p:spPr>
          <a:xfrm>
            <a:off x="1233054" y="2003139"/>
            <a:ext cx="1309255" cy="461665"/>
          </a:xfrm>
          <a:prstGeom prst="rect">
            <a:avLst/>
          </a:prstGeom>
          <a:noFill/>
        </p:spPr>
        <p:txBody>
          <a:bodyPr wrap="square" rtlCol="0">
            <a:spAutoFit/>
          </a:bodyPr>
          <a:lstStyle/>
          <a:p>
            <a:r>
              <a:rPr lang="en-US" altLang="zh-CN" sz="2400" b="1"/>
              <a:t>0-19</a:t>
            </a:r>
            <a:endParaRPr lang="en-US" altLang="zh-CN" sz="2000" b="1"/>
          </a:p>
        </p:txBody>
      </p:sp>
      <p:sp>
        <p:nvSpPr>
          <p:cNvPr id="41" name="文本框 40">
            <a:extLst>
              <a:ext uri="{FF2B5EF4-FFF2-40B4-BE49-F238E27FC236}">
                <a16:creationId xmlns:a16="http://schemas.microsoft.com/office/drawing/2014/main" id="{03BC8D6B-1CA0-4F9D-9D70-811304ADF6E9}"/>
              </a:ext>
            </a:extLst>
          </p:cNvPr>
          <p:cNvSpPr txBox="1"/>
          <p:nvPr/>
        </p:nvSpPr>
        <p:spPr>
          <a:xfrm>
            <a:off x="1233054" y="5642686"/>
            <a:ext cx="1309255" cy="461665"/>
          </a:xfrm>
          <a:prstGeom prst="rect">
            <a:avLst/>
          </a:prstGeom>
          <a:noFill/>
        </p:spPr>
        <p:txBody>
          <a:bodyPr wrap="square" rtlCol="0">
            <a:spAutoFit/>
          </a:bodyPr>
          <a:lstStyle/>
          <a:p>
            <a:r>
              <a:rPr lang="en-US" altLang="zh-CN" sz="2400" b="1"/>
              <a:t>80-99</a:t>
            </a:r>
            <a:endParaRPr lang="en-US" altLang="zh-CN" sz="2000" b="1"/>
          </a:p>
        </p:txBody>
      </p:sp>
      <p:sp>
        <p:nvSpPr>
          <p:cNvPr id="43" name="文本框 42">
            <a:extLst>
              <a:ext uri="{FF2B5EF4-FFF2-40B4-BE49-F238E27FC236}">
                <a16:creationId xmlns:a16="http://schemas.microsoft.com/office/drawing/2014/main" id="{A069F6CF-DF6D-493A-A883-75F29B9088C2}"/>
              </a:ext>
            </a:extLst>
          </p:cNvPr>
          <p:cNvSpPr txBox="1"/>
          <p:nvPr/>
        </p:nvSpPr>
        <p:spPr>
          <a:xfrm>
            <a:off x="1233054" y="2913026"/>
            <a:ext cx="1309255" cy="461665"/>
          </a:xfrm>
          <a:prstGeom prst="rect">
            <a:avLst/>
          </a:prstGeom>
          <a:noFill/>
        </p:spPr>
        <p:txBody>
          <a:bodyPr wrap="square" rtlCol="0">
            <a:spAutoFit/>
          </a:bodyPr>
          <a:lstStyle/>
          <a:p>
            <a:r>
              <a:rPr lang="en-US" altLang="zh-CN" sz="2400" b="1"/>
              <a:t>20-39</a:t>
            </a:r>
            <a:endParaRPr lang="en-US" altLang="zh-CN" sz="2000" b="1"/>
          </a:p>
        </p:txBody>
      </p:sp>
      <p:sp>
        <p:nvSpPr>
          <p:cNvPr id="44" name="文本框 43">
            <a:extLst>
              <a:ext uri="{FF2B5EF4-FFF2-40B4-BE49-F238E27FC236}">
                <a16:creationId xmlns:a16="http://schemas.microsoft.com/office/drawing/2014/main" id="{BE75F295-2BA6-4501-80F7-6B428068F5C7}"/>
              </a:ext>
            </a:extLst>
          </p:cNvPr>
          <p:cNvSpPr txBox="1"/>
          <p:nvPr/>
        </p:nvSpPr>
        <p:spPr>
          <a:xfrm>
            <a:off x="1233054" y="3822913"/>
            <a:ext cx="1309255" cy="461665"/>
          </a:xfrm>
          <a:prstGeom prst="rect">
            <a:avLst/>
          </a:prstGeom>
          <a:noFill/>
        </p:spPr>
        <p:txBody>
          <a:bodyPr wrap="square" rtlCol="0">
            <a:spAutoFit/>
          </a:bodyPr>
          <a:lstStyle/>
          <a:p>
            <a:r>
              <a:rPr lang="en-US" altLang="zh-CN" sz="2400" b="1"/>
              <a:t>40-59</a:t>
            </a:r>
            <a:endParaRPr lang="en-US" altLang="zh-CN" sz="2000" b="1"/>
          </a:p>
        </p:txBody>
      </p:sp>
      <p:sp>
        <p:nvSpPr>
          <p:cNvPr id="45" name="文本框 44">
            <a:extLst>
              <a:ext uri="{FF2B5EF4-FFF2-40B4-BE49-F238E27FC236}">
                <a16:creationId xmlns:a16="http://schemas.microsoft.com/office/drawing/2014/main" id="{3BB2CA1F-04BD-461A-A5E6-107506D4E000}"/>
              </a:ext>
            </a:extLst>
          </p:cNvPr>
          <p:cNvSpPr txBox="1"/>
          <p:nvPr/>
        </p:nvSpPr>
        <p:spPr>
          <a:xfrm>
            <a:off x="1233054" y="4732800"/>
            <a:ext cx="1309255" cy="461665"/>
          </a:xfrm>
          <a:prstGeom prst="rect">
            <a:avLst/>
          </a:prstGeom>
          <a:noFill/>
        </p:spPr>
        <p:txBody>
          <a:bodyPr wrap="square" rtlCol="0">
            <a:spAutoFit/>
          </a:bodyPr>
          <a:lstStyle/>
          <a:p>
            <a:r>
              <a:rPr lang="en-US" altLang="zh-CN" sz="2400" b="1"/>
              <a:t>60-79</a:t>
            </a:r>
            <a:endParaRPr lang="en-US" altLang="zh-CN" sz="2000" b="1"/>
          </a:p>
        </p:txBody>
      </p:sp>
      <p:cxnSp>
        <p:nvCxnSpPr>
          <p:cNvPr id="61" name="直接箭头连接符 60">
            <a:extLst>
              <a:ext uri="{FF2B5EF4-FFF2-40B4-BE49-F238E27FC236}">
                <a16:creationId xmlns:a16="http://schemas.microsoft.com/office/drawing/2014/main" id="{405F7DBA-2F27-48C1-8FFE-FD0FCB09C6E3}"/>
              </a:ext>
            </a:extLst>
          </p:cNvPr>
          <p:cNvCxnSpPr>
            <a:cxnSpLocks/>
            <a:stCxn id="26" idx="3"/>
          </p:cNvCxnSpPr>
          <p:nvPr/>
        </p:nvCxnSpPr>
        <p:spPr>
          <a:xfrm flipV="1">
            <a:off x="2632364" y="1841831"/>
            <a:ext cx="457200" cy="368544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62" name="直接箭头连接符 61">
            <a:extLst>
              <a:ext uri="{FF2B5EF4-FFF2-40B4-BE49-F238E27FC236}">
                <a16:creationId xmlns:a16="http://schemas.microsoft.com/office/drawing/2014/main" id="{FFAE25DA-30DB-47D5-9808-B35949EA80EC}"/>
              </a:ext>
            </a:extLst>
          </p:cNvPr>
          <p:cNvCxnSpPr>
            <a:cxnSpLocks/>
          </p:cNvCxnSpPr>
          <p:nvPr/>
        </p:nvCxnSpPr>
        <p:spPr>
          <a:xfrm flipV="1">
            <a:off x="6014301" y="3661984"/>
            <a:ext cx="455772" cy="932644"/>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64" name="文本框 63">
            <a:extLst>
              <a:ext uri="{FF2B5EF4-FFF2-40B4-BE49-F238E27FC236}">
                <a16:creationId xmlns:a16="http://schemas.microsoft.com/office/drawing/2014/main" id="{A6E5928E-53A7-443C-A28A-ED38099829CF}"/>
              </a:ext>
            </a:extLst>
          </p:cNvPr>
          <p:cNvSpPr txBox="1"/>
          <p:nvPr/>
        </p:nvSpPr>
        <p:spPr>
          <a:xfrm>
            <a:off x="2791691" y="1234332"/>
            <a:ext cx="2192483" cy="461665"/>
          </a:xfrm>
          <a:prstGeom prst="rect">
            <a:avLst/>
          </a:prstGeom>
          <a:noFill/>
        </p:spPr>
        <p:txBody>
          <a:bodyPr wrap="square" rtlCol="0">
            <a:spAutoFit/>
          </a:bodyPr>
          <a:lstStyle/>
          <a:p>
            <a:r>
              <a:rPr lang="en-US" altLang="zh-CN" sz="2400" b="1"/>
              <a:t>Write key 5</a:t>
            </a:r>
            <a:endParaRPr lang="en-US" altLang="zh-CN" sz="2000" b="1"/>
          </a:p>
        </p:txBody>
      </p:sp>
      <p:sp>
        <p:nvSpPr>
          <p:cNvPr id="65" name="文本框 64">
            <a:extLst>
              <a:ext uri="{FF2B5EF4-FFF2-40B4-BE49-F238E27FC236}">
                <a16:creationId xmlns:a16="http://schemas.microsoft.com/office/drawing/2014/main" id="{35CC0B97-7B3D-46B1-9BF7-D592AF9CF16B}"/>
              </a:ext>
            </a:extLst>
          </p:cNvPr>
          <p:cNvSpPr txBox="1"/>
          <p:nvPr/>
        </p:nvSpPr>
        <p:spPr>
          <a:xfrm>
            <a:off x="5507182" y="1230925"/>
            <a:ext cx="2192483" cy="461665"/>
          </a:xfrm>
          <a:prstGeom prst="rect">
            <a:avLst/>
          </a:prstGeom>
          <a:noFill/>
        </p:spPr>
        <p:txBody>
          <a:bodyPr wrap="square" rtlCol="0">
            <a:spAutoFit/>
          </a:bodyPr>
          <a:lstStyle/>
          <a:p>
            <a:r>
              <a:rPr lang="en-US" altLang="zh-CN" sz="2400" b="1"/>
              <a:t>Write key 45</a:t>
            </a:r>
            <a:endParaRPr lang="en-US" altLang="zh-CN" sz="2000" b="1"/>
          </a:p>
        </p:txBody>
      </p:sp>
      <p:sp>
        <p:nvSpPr>
          <p:cNvPr id="3" name="日期占位符 2">
            <a:extLst>
              <a:ext uri="{FF2B5EF4-FFF2-40B4-BE49-F238E27FC236}">
                <a16:creationId xmlns:a16="http://schemas.microsoft.com/office/drawing/2014/main" id="{4C2C4280-84CF-451A-BEEA-537CBC514577}"/>
              </a:ext>
            </a:extLst>
          </p:cNvPr>
          <p:cNvSpPr>
            <a:spLocks noGrp="1"/>
          </p:cNvSpPr>
          <p:nvPr>
            <p:ph type="dt" sz="half" idx="10"/>
          </p:nvPr>
        </p:nvSpPr>
        <p:spPr/>
        <p:txBody>
          <a:bodyPr/>
          <a:lstStyle/>
          <a:p>
            <a:fld id="{64341C2C-4FEA-4C38-B2A5-D0598CC411DF}" type="datetime1">
              <a:rPr lang="zh-CN" altLang="en-US" smtClean="0"/>
              <a:t>2021/5/19</a:t>
            </a:fld>
            <a:endParaRPr lang="zh-CN" altLang="en-US"/>
          </a:p>
        </p:txBody>
      </p:sp>
      <p:sp>
        <p:nvSpPr>
          <p:cNvPr id="4" name="页脚占位符 3">
            <a:extLst>
              <a:ext uri="{FF2B5EF4-FFF2-40B4-BE49-F238E27FC236}">
                <a16:creationId xmlns:a16="http://schemas.microsoft.com/office/drawing/2014/main" id="{A3540142-8A32-437A-8ABD-E45DAC8EF486}"/>
              </a:ext>
            </a:extLst>
          </p:cNvPr>
          <p:cNvSpPr>
            <a:spLocks noGrp="1"/>
          </p:cNvSpPr>
          <p:nvPr>
            <p:ph type="ftr" sz="quarter" idx="11"/>
          </p:nvPr>
        </p:nvSpPr>
        <p:spPr/>
        <p:txBody>
          <a:bodyPr/>
          <a:lstStyle/>
          <a:p>
            <a:r>
              <a:rPr lang="en-US" altLang="zh-CN"/>
              <a:t>USTC-Reading-Group</a:t>
            </a:r>
            <a:endParaRPr lang="zh-CN" altLang="en-US" dirty="0"/>
          </a:p>
        </p:txBody>
      </p:sp>
      <p:sp>
        <p:nvSpPr>
          <p:cNvPr id="10" name="灯片编号占位符 9">
            <a:extLst>
              <a:ext uri="{FF2B5EF4-FFF2-40B4-BE49-F238E27FC236}">
                <a16:creationId xmlns:a16="http://schemas.microsoft.com/office/drawing/2014/main" id="{D987E13A-42D1-4373-9024-98A895911C82}"/>
              </a:ext>
            </a:extLst>
          </p:cNvPr>
          <p:cNvSpPr>
            <a:spLocks noGrp="1"/>
          </p:cNvSpPr>
          <p:nvPr>
            <p:ph type="sldNum" sz="quarter" idx="12"/>
          </p:nvPr>
        </p:nvSpPr>
        <p:spPr/>
        <p:txBody>
          <a:bodyPr/>
          <a:lstStyle/>
          <a:p>
            <a:fld id="{9121FD29-422F-4C06-A400-AB8263BE8C66}" type="slidenum">
              <a:rPr lang="zh-CN" altLang="en-US" smtClean="0"/>
              <a:t>51</a:t>
            </a:fld>
            <a:endParaRPr lang="zh-CN" altLang="en-US"/>
          </a:p>
        </p:txBody>
      </p:sp>
    </p:spTree>
    <p:extLst>
      <p:ext uri="{BB962C8B-B14F-4D97-AF65-F5344CB8AC3E}">
        <p14:creationId xmlns:p14="http://schemas.microsoft.com/office/powerpoint/2010/main" val="35865566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7F4B1C5-91DA-4450-B043-06F431E13014}"/>
              </a:ext>
            </a:extLst>
          </p:cNvPr>
          <p:cNvSpPr>
            <a:spLocks noGrp="1"/>
          </p:cNvSpPr>
          <p:nvPr>
            <p:ph type="title"/>
          </p:nvPr>
        </p:nvSpPr>
        <p:spPr/>
        <p:txBody>
          <a:bodyPr/>
          <a:lstStyle/>
          <a:p>
            <a:r>
              <a:rPr lang="en-US" altLang="zh-CN"/>
              <a:t>Evaluation - CRAQ</a:t>
            </a:r>
            <a:endParaRPr lang="zh-CN" altLang="en-US"/>
          </a:p>
        </p:txBody>
      </p:sp>
      <p:grpSp>
        <p:nvGrpSpPr>
          <p:cNvPr id="17" name="组合 16">
            <a:extLst>
              <a:ext uri="{FF2B5EF4-FFF2-40B4-BE49-F238E27FC236}">
                <a16:creationId xmlns:a16="http://schemas.microsoft.com/office/drawing/2014/main" id="{E4A2A79C-BC72-414C-96F8-5B77723B86CF}"/>
              </a:ext>
            </a:extLst>
          </p:cNvPr>
          <p:cNvGrpSpPr/>
          <p:nvPr/>
        </p:nvGrpSpPr>
        <p:grpSpPr>
          <a:xfrm>
            <a:off x="1122218" y="1584112"/>
            <a:ext cx="9947564" cy="461665"/>
            <a:chOff x="1122218" y="1584112"/>
            <a:chExt cx="9947564" cy="461665"/>
          </a:xfrm>
        </p:grpSpPr>
        <p:cxnSp>
          <p:nvCxnSpPr>
            <p:cNvPr id="5" name="直接连接符 4">
              <a:extLst>
                <a:ext uri="{FF2B5EF4-FFF2-40B4-BE49-F238E27FC236}">
                  <a16:creationId xmlns:a16="http://schemas.microsoft.com/office/drawing/2014/main" id="{D0D41AE3-612F-4B57-AFB1-4EE6EE17ECB7}"/>
                </a:ext>
              </a:extLst>
            </p:cNvPr>
            <p:cNvCxnSpPr>
              <a:cxnSpLocks/>
            </p:cNvCxnSpPr>
            <p:nvPr/>
          </p:nvCxnSpPr>
          <p:spPr>
            <a:xfrm>
              <a:off x="2452255" y="1814945"/>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7" name="文本框 6">
              <a:extLst>
                <a:ext uri="{FF2B5EF4-FFF2-40B4-BE49-F238E27FC236}">
                  <a16:creationId xmlns:a16="http://schemas.microsoft.com/office/drawing/2014/main" id="{AC9B9D97-B194-488B-9B46-97EB15431C11}"/>
                </a:ext>
              </a:extLst>
            </p:cNvPr>
            <p:cNvSpPr txBox="1"/>
            <p:nvPr/>
          </p:nvSpPr>
          <p:spPr>
            <a:xfrm>
              <a:off x="1122218" y="1584112"/>
              <a:ext cx="1309255" cy="461665"/>
            </a:xfrm>
            <a:prstGeom prst="rect">
              <a:avLst/>
            </a:prstGeom>
            <a:noFill/>
          </p:spPr>
          <p:txBody>
            <a:bodyPr wrap="square" rtlCol="0">
              <a:spAutoFit/>
            </a:bodyPr>
            <a:lstStyle/>
            <a:p>
              <a:r>
                <a:rPr lang="en-US" altLang="zh-CN" sz="2400" b="1"/>
                <a:t>Head</a:t>
              </a:r>
              <a:endParaRPr lang="en-US" altLang="zh-CN" sz="2000" b="1"/>
            </a:p>
          </p:txBody>
        </p:sp>
      </p:grpSp>
      <p:grpSp>
        <p:nvGrpSpPr>
          <p:cNvPr id="16" name="组合 15">
            <a:extLst>
              <a:ext uri="{FF2B5EF4-FFF2-40B4-BE49-F238E27FC236}">
                <a16:creationId xmlns:a16="http://schemas.microsoft.com/office/drawing/2014/main" id="{215F6289-0E7D-4F8D-8F6D-A3D1097F2ECB}"/>
              </a:ext>
            </a:extLst>
          </p:cNvPr>
          <p:cNvGrpSpPr/>
          <p:nvPr/>
        </p:nvGrpSpPr>
        <p:grpSpPr>
          <a:xfrm>
            <a:off x="1122218" y="2512194"/>
            <a:ext cx="9947564" cy="461665"/>
            <a:chOff x="1122218" y="2068790"/>
            <a:chExt cx="9947564" cy="461665"/>
          </a:xfrm>
        </p:grpSpPr>
        <p:cxnSp>
          <p:nvCxnSpPr>
            <p:cNvPr id="8" name="直接连接符 7">
              <a:extLst>
                <a:ext uri="{FF2B5EF4-FFF2-40B4-BE49-F238E27FC236}">
                  <a16:creationId xmlns:a16="http://schemas.microsoft.com/office/drawing/2014/main" id="{FBA83467-C00D-4875-BE1E-5B49E55BCBDB}"/>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9" name="文本框 8">
              <a:extLst>
                <a:ext uri="{FF2B5EF4-FFF2-40B4-BE49-F238E27FC236}">
                  <a16:creationId xmlns:a16="http://schemas.microsoft.com/office/drawing/2014/main" id="{0676E1F7-8E3C-4019-9EF1-A972704FDE3B}"/>
                </a:ext>
              </a:extLst>
            </p:cNvPr>
            <p:cNvSpPr txBox="1"/>
            <p:nvPr/>
          </p:nvSpPr>
          <p:spPr>
            <a:xfrm>
              <a:off x="1122218" y="2068790"/>
              <a:ext cx="1510146" cy="461665"/>
            </a:xfrm>
            <a:prstGeom prst="rect">
              <a:avLst/>
            </a:prstGeom>
            <a:noFill/>
          </p:spPr>
          <p:txBody>
            <a:bodyPr wrap="square" rtlCol="0">
              <a:spAutoFit/>
            </a:bodyPr>
            <a:lstStyle/>
            <a:p>
              <a:r>
                <a:rPr lang="en-US" altLang="zh-CN" sz="2400" b="1"/>
                <a:t>Node</a:t>
              </a:r>
              <a:endParaRPr lang="en-US" altLang="zh-CN" sz="2000" b="1"/>
            </a:p>
          </p:txBody>
        </p:sp>
      </p:grpSp>
      <p:grpSp>
        <p:nvGrpSpPr>
          <p:cNvPr id="18" name="组合 17">
            <a:extLst>
              <a:ext uri="{FF2B5EF4-FFF2-40B4-BE49-F238E27FC236}">
                <a16:creationId xmlns:a16="http://schemas.microsoft.com/office/drawing/2014/main" id="{584AC001-D13D-460C-A2FB-765FC3051C16}"/>
              </a:ext>
            </a:extLst>
          </p:cNvPr>
          <p:cNvGrpSpPr/>
          <p:nvPr/>
        </p:nvGrpSpPr>
        <p:grpSpPr>
          <a:xfrm>
            <a:off x="1122218" y="3440276"/>
            <a:ext cx="9947564" cy="461665"/>
            <a:chOff x="1122218" y="2068790"/>
            <a:chExt cx="9947564" cy="461665"/>
          </a:xfrm>
        </p:grpSpPr>
        <p:cxnSp>
          <p:nvCxnSpPr>
            <p:cNvPr id="19" name="直接连接符 18">
              <a:extLst>
                <a:ext uri="{FF2B5EF4-FFF2-40B4-BE49-F238E27FC236}">
                  <a16:creationId xmlns:a16="http://schemas.microsoft.com/office/drawing/2014/main" id="{CFC76528-01CE-46E6-9D4F-E748374BA7F5}"/>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C837FF93-292D-4311-B8CF-F8BDB4873BE8}"/>
                </a:ext>
              </a:extLst>
            </p:cNvPr>
            <p:cNvSpPr txBox="1"/>
            <p:nvPr/>
          </p:nvSpPr>
          <p:spPr>
            <a:xfrm>
              <a:off x="1122218" y="2068790"/>
              <a:ext cx="1510146" cy="461665"/>
            </a:xfrm>
            <a:prstGeom prst="rect">
              <a:avLst/>
            </a:prstGeom>
            <a:noFill/>
          </p:spPr>
          <p:txBody>
            <a:bodyPr wrap="square" rtlCol="0">
              <a:spAutoFit/>
            </a:bodyPr>
            <a:lstStyle/>
            <a:p>
              <a:r>
                <a:rPr lang="en-US" altLang="zh-CN" sz="2400" b="1"/>
                <a:t>Node</a:t>
              </a:r>
              <a:endParaRPr lang="en-US" altLang="zh-CN" sz="2000" b="1"/>
            </a:p>
          </p:txBody>
        </p:sp>
      </p:grpSp>
      <p:grpSp>
        <p:nvGrpSpPr>
          <p:cNvPr id="21" name="组合 20">
            <a:extLst>
              <a:ext uri="{FF2B5EF4-FFF2-40B4-BE49-F238E27FC236}">
                <a16:creationId xmlns:a16="http://schemas.microsoft.com/office/drawing/2014/main" id="{A40A8A52-D1AB-4F21-8E3E-AC1134B2B476}"/>
              </a:ext>
            </a:extLst>
          </p:cNvPr>
          <p:cNvGrpSpPr/>
          <p:nvPr/>
        </p:nvGrpSpPr>
        <p:grpSpPr>
          <a:xfrm>
            <a:off x="1122218" y="4368358"/>
            <a:ext cx="9947564" cy="461665"/>
            <a:chOff x="1122218" y="2068790"/>
            <a:chExt cx="9947564" cy="461665"/>
          </a:xfrm>
        </p:grpSpPr>
        <p:cxnSp>
          <p:nvCxnSpPr>
            <p:cNvPr id="22" name="直接连接符 21">
              <a:extLst>
                <a:ext uri="{FF2B5EF4-FFF2-40B4-BE49-F238E27FC236}">
                  <a16:creationId xmlns:a16="http://schemas.microsoft.com/office/drawing/2014/main" id="{2C96ACC8-47E3-4983-896A-157C36CE34B9}"/>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3" name="文本框 22">
              <a:extLst>
                <a:ext uri="{FF2B5EF4-FFF2-40B4-BE49-F238E27FC236}">
                  <a16:creationId xmlns:a16="http://schemas.microsoft.com/office/drawing/2014/main" id="{CFE5660D-2D19-42E2-83A1-808A345FEBF1}"/>
                </a:ext>
              </a:extLst>
            </p:cNvPr>
            <p:cNvSpPr txBox="1"/>
            <p:nvPr/>
          </p:nvSpPr>
          <p:spPr>
            <a:xfrm>
              <a:off x="1122218" y="2068790"/>
              <a:ext cx="1510146" cy="461665"/>
            </a:xfrm>
            <a:prstGeom prst="rect">
              <a:avLst/>
            </a:prstGeom>
            <a:noFill/>
          </p:spPr>
          <p:txBody>
            <a:bodyPr wrap="square" rtlCol="0">
              <a:spAutoFit/>
            </a:bodyPr>
            <a:lstStyle/>
            <a:p>
              <a:r>
                <a:rPr lang="en-US" altLang="zh-CN" sz="2400" b="1"/>
                <a:t>Node</a:t>
              </a:r>
              <a:endParaRPr lang="en-US" altLang="zh-CN" sz="2000" b="1"/>
            </a:p>
          </p:txBody>
        </p:sp>
      </p:grpSp>
      <p:grpSp>
        <p:nvGrpSpPr>
          <p:cNvPr id="24" name="组合 23">
            <a:extLst>
              <a:ext uri="{FF2B5EF4-FFF2-40B4-BE49-F238E27FC236}">
                <a16:creationId xmlns:a16="http://schemas.microsoft.com/office/drawing/2014/main" id="{5377BD47-37AC-4E4D-89E4-D3EE271C0A67}"/>
              </a:ext>
            </a:extLst>
          </p:cNvPr>
          <p:cNvGrpSpPr/>
          <p:nvPr/>
        </p:nvGrpSpPr>
        <p:grpSpPr>
          <a:xfrm>
            <a:off x="1122218" y="5296438"/>
            <a:ext cx="9947564" cy="461665"/>
            <a:chOff x="1122218" y="2068790"/>
            <a:chExt cx="9947564" cy="461665"/>
          </a:xfrm>
        </p:grpSpPr>
        <p:cxnSp>
          <p:nvCxnSpPr>
            <p:cNvPr id="25" name="直接连接符 24">
              <a:extLst>
                <a:ext uri="{FF2B5EF4-FFF2-40B4-BE49-F238E27FC236}">
                  <a16:creationId xmlns:a16="http://schemas.microsoft.com/office/drawing/2014/main" id="{C6A2714B-16C3-4794-8050-C8D4336DA04F}"/>
                </a:ext>
              </a:extLst>
            </p:cNvPr>
            <p:cNvCxnSpPr>
              <a:cxnSpLocks/>
            </p:cNvCxnSpPr>
            <p:nvPr/>
          </p:nvCxnSpPr>
          <p:spPr>
            <a:xfrm>
              <a:off x="2452255" y="2299623"/>
              <a:ext cx="8617527" cy="0"/>
            </a:xfrm>
            <a:prstGeom prst="line">
              <a:avLst/>
            </a:prstGeom>
            <a:ln w="19050">
              <a:solidFill>
                <a:schemeClr val="tx1">
                  <a:lumMod val="95000"/>
                  <a:lumOff val="5000"/>
                </a:schemeClr>
              </a:solidFill>
            </a:ln>
          </p:spPr>
          <p:style>
            <a:lnRef idx="1">
              <a:schemeClr val="dk1"/>
            </a:lnRef>
            <a:fillRef idx="0">
              <a:schemeClr val="dk1"/>
            </a:fillRef>
            <a:effectRef idx="0">
              <a:schemeClr val="dk1"/>
            </a:effectRef>
            <a:fontRef idx="minor">
              <a:schemeClr val="tx1"/>
            </a:fontRef>
          </p:style>
        </p:cxnSp>
        <p:sp>
          <p:nvSpPr>
            <p:cNvPr id="26" name="文本框 25">
              <a:extLst>
                <a:ext uri="{FF2B5EF4-FFF2-40B4-BE49-F238E27FC236}">
                  <a16:creationId xmlns:a16="http://schemas.microsoft.com/office/drawing/2014/main" id="{23C65F7F-8C33-4340-9083-2682255CAE17}"/>
                </a:ext>
              </a:extLst>
            </p:cNvPr>
            <p:cNvSpPr txBox="1"/>
            <p:nvPr/>
          </p:nvSpPr>
          <p:spPr>
            <a:xfrm>
              <a:off x="1122218" y="2068790"/>
              <a:ext cx="1510146" cy="461665"/>
            </a:xfrm>
            <a:prstGeom prst="rect">
              <a:avLst/>
            </a:prstGeom>
            <a:noFill/>
          </p:spPr>
          <p:txBody>
            <a:bodyPr wrap="square" rtlCol="0">
              <a:spAutoFit/>
            </a:bodyPr>
            <a:lstStyle/>
            <a:p>
              <a:r>
                <a:rPr lang="en-US" altLang="zh-CN" sz="2400" b="1"/>
                <a:t>Tail</a:t>
              </a:r>
              <a:endParaRPr lang="en-US" altLang="zh-CN" sz="2000" b="1"/>
            </a:p>
          </p:txBody>
        </p:sp>
      </p:grpSp>
      <p:cxnSp>
        <p:nvCxnSpPr>
          <p:cNvPr id="61" name="直接箭头连接符 60">
            <a:extLst>
              <a:ext uri="{FF2B5EF4-FFF2-40B4-BE49-F238E27FC236}">
                <a16:creationId xmlns:a16="http://schemas.microsoft.com/office/drawing/2014/main" id="{405F7DBA-2F27-48C1-8FFE-FD0FCB09C6E3}"/>
              </a:ext>
            </a:extLst>
          </p:cNvPr>
          <p:cNvCxnSpPr>
            <a:cxnSpLocks/>
          </p:cNvCxnSpPr>
          <p:nvPr/>
        </p:nvCxnSpPr>
        <p:spPr>
          <a:xfrm>
            <a:off x="3075709" y="1822003"/>
            <a:ext cx="533400" cy="91872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1" name="直接箭头连接符 70">
            <a:extLst>
              <a:ext uri="{FF2B5EF4-FFF2-40B4-BE49-F238E27FC236}">
                <a16:creationId xmlns:a16="http://schemas.microsoft.com/office/drawing/2014/main" id="{1EEB6DB5-4144-49C8-9AB4-E31B83530534}"/>
              </a:ext>
            </a:extLst>
          </p:cNvPr>
          <p:cNvCxnSpPr>
            <a:cxnSpLocks/>
          </p:cNvCxnSpPr>
          <p:nvPr/>
        </p:nvCxnSpPr>
        <p:spPr>
          <a:xfrm>
            <a:off x="3695701" y="2747707"/>
            <a:ext cx="533400" cy="91872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2" name="直接箭头连接符 71">
            <a:extLst>
              <a:ext uri="{FF2B5EF4-FFF2-40B4-BE49-F238E27FC236}">
                <a16:creationId xmlns:a16="http://schemas.microsoft.com/office/drawing/2014/main" id="{66E14EDD-3ABB-4F6F-B97D-CF2AB1B2BA41}"/>
              </a:ext>
            </a:extLst>
          </p:cNvPr>
          <p:cNvCxnSpPr>
            <a:cxnSpLocks/>
          </p:cNvCxnSpPr>
          <p:nvPr/>
        </p:nvCxnSpPr>
        <p:spPr>
          <a:xfrm>
            <a:off x="4345709" y="3666428"/>
            <a:ext cx="533400" cy="91872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3" name="直接箭头连接符 72">
            <a:extLst>
              <a:ext uri="{FF2B5EF4-FFF2-40B4-BE49-F238E27FC236}">
                <a16:creationId xmlns:a16="http://schemas.microsoft.com/office/drawing/2014/main" id="{4A4E3788-F8DC-47DC-9282-3E28E7FEBF54}"/>
              </a:ext>
            </a:extLst>
          </p:cNvPr>
          <p:cNvCxnSpPr>
            <a:cxnSpLocks/>
          </p:cNvCxnSpPr>
          <p:nvPr/>
        </p:nvCxnSpPr>
        <p:spPr>
          <a:xfrm>
            <a:off x="5044209" y="4599189"/>
            <a:ext cx="533400" cy="918721"/>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78" name="直接箭头连接符 77">
            <a:extLst>
              <a:ext uri="{FF2B5EF4-FFF2-40B4-BE49-F238E27FC236}">
                <a16:creationId xmlns:a16="http://schemas.microsoft.com/office/drawing/2014/main" id="{67A60065-B990-4938-9392-C580EA9CF7A2}"/>
              </a:ext>
            </a:extLst>
          </p:cNvPr>
          <p:cNvCxnSpPr>
            <a:cxnSpLocks/>
          </p:cNvCxnSpPr>
          <p:nvPr/>
        </p:nvCxnSpPr>
        <p:spPr>
          <a:xfrm flipV="1">
            <a:off x="5702300" y="4608553"/>
            <a:ext cx="660400" cy="92808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80" name="直接箭头连接符 79">
            <a:extLst>
              <a:ext uri="{FF2B5EF4-FFF2-40B4-BE49-F238E27FC236}">
                <a16:creationId xmlns:a16="http://schemas.microsoft.com/office/drawing/2014/main" id="{81794BB4-9621-4DBF-93EC-9EE55B57360A}"/>
              </a:ext>
            </a:extLst>
          </p:cNvPr>
          <p:cNvCxnSpPr>
            <a:cxnSpLocks/>
          </p:cNvCxnSpPr>
          <p:nvPr/>
        </p:nvCxnSpPr>
        <p:spPr>
          <a:xfrm flipV="1">
            <a:off x="6430818" y="3685766"/>
            <a:ext cx="660400" cy="92808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81" name="直接箭头连接符 80">
            <a:extLst>
              <a:ext uri="{FF2B5EF4-FFF2-40B4-BE49-F238E27FC236}">
                <a16:creationId xmlns:a16="http://schemas.microsoft.com/office/drawing/2014/main" id="{3544C085-FBAE-4664-8441-4DFF26FB95B6}"/>
              </a:ext>
            </a:extLst>
          </p:cNvPr>
          <p:cNvCxnSpPr>
            <a:cxnSpLocks/>
          </p:cNvCxnSpPr>
          <p:nvPr/>
        </p:nvCxnSpPr>
        <p:spPr>
          <a:xfrm flipV="1">
            <a:off x="7159336" y="2757686"/>
            <a:ext cx="660400" cy="92808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cxnSp>
        <p:nvCxnSpPr>
          <p:cNvPr id="82" name="直接箭头连接符 81">
            <a:extLst>
              <a:ext uri="{FF2B5EF4-FFF2-40B4-BE49-F238E27FC236}">
                <a16:creationId xmlns:a16="http://schemas.microsoft.com/office/drawing/2014/main" id="{C6418968-6326-4433-9188-0DB822134C5E}"/>
              </a:ext>
            </a:extLst>
          </p:cNvPr>
          <p:cNvCxnSpPr>
            <a:cxnSpLocks/>
          </p:cNvCxnSpPr>
          <p:nvPr/>
        </p:nvCxnSpPr>
        <p:spPr>
          <a:xfrm flipV="1">
            <a:off x="7922493" y="1799520"/>
            <a:ext cx="660400" cy="928080"/>
          </a:xfrm>
          <a:prstGeom prst="straightConnector1">
            <a:avLst/>
          </a:prstGeom>
          <a:ln w="19050">
            <a:tailEnd type="triangle"/>
          </a:ln>
        </p:spPr>
        <p:style>
          <a:lnRef idx="1">
            <a:schemeClr val="dk1"/>
          </a:lnRef>
          <a:fillRef idx="0">
            <a:schemeClr val="dk1"/>
          </a:fillRef>
          <a:effectRef idx="0">
            <a:schemeClr val="dk1"/>
          </a:effectRef>
          <a:fontRef idx="minor">
            <a:schemeClr val="tx1"/>
          </a:fontRef>
        </p:style>
      </p:cxnSp>
      <p:sp>
        <p:nvSpPr>
          <p:cNvPr id="83" name="文本框 82">
            <a:extLst>
              <a:ext uri="{FF2B5EF4-FFF2-40B4-BE49-F238E27FC236}">
                <a16:creationId xmlns:a16="http://schemas.microsoft.com/office/drawing/2014/main" id="{D3CF3535-0704-4BB4-A6A0-77AB1689F015}"/>
              </a:ext>
            </a:extLst>
          </p:cNvPr>
          <p:cNvSpPr txBox="1"/>
          <p:nvPr/>
        </p:nvSpPr>
        <p:spPr>
          <a:xfrm>
            <a:off x="2632364" y="1302806"/>
            <a:ext cx="3146240" cy="461665"/>
          </a:xfrm>
          <a:prstGeom prst="rect">
            <a:avLst/>
          </a:prstGeom>
          <a:noFill/>
        </p:spPr>
        <p:txBody>
          <a:bodyPr wrap="square" rtlCol="0">
            <a:spAutoFit/>
          </a:bodyPr>
          <a:lstStyle/>
          <a:p>
            <a:r>
              <a:rPr lang="en-US" altLang="zh-CN" sz="2400" b="1"/>
              <a:t>write propagation</a:t>
            </a:r>
          </a:p>
        </p:txBody>
      </p:sp>
      <p:sp>
        <p:nvSpPr>
          <p:cNvPr id="84" name="文本框 83">
            <a:extLst>
              <a:ext uri="{FF2B5EF4-FFF2-40B4-BE49-F238E27FC236}">
                <a16:creationId xmlns:a16="http://schemas.microsoft.com/office/drawing/2014/main" id="{6B6056A2-86C2-41BE-B7AA-76642F5B8837}"/>
              </a:ext>
            </a:extLst>
          </p:cNvPr>
          <p:cNvSpPr txBox="1"/>
          <p:nvPr/>
        </p:nvSpPr>
        <p:spPr>
          <a:xfrm>
            <a:off x="5334526" y="5515603"/>
            <a:ext cx="3146240" cy="461665"/>
          </a:xfrm>
          <a:prstGeom prst="rect">
            <a:avLst/>
          </a:prstGeom>
          <a:noFill/>
        </p:spPr>
        <p:txBody>
          <a:bodyPr wrap="square" rtlCol="0">
            <a:spAutoFit/>
          </a:bodyPr>
          <a:lstStyle/>
          <a:p>
            <a:r>
              <a:rPr lang="en-US" altLang="zh-CN" sz="2400" b="1"/>
              <a:t>Ack propagation</a:t>
            </a:r>
          </a:p>
        </p:txBody>
      </p:sp>
      <p:sp>
        <p:nvSpPr>
          <p:cNvPr id="3" name="日期占位符 2">
            <a:extLst>
              <a:ext uri="{FF2B5EF4-FFF2-40B4-BE49-F238E27FC236}">
                <a16:creationId xmlns:a16="http://schemas.microsoft.com/office/drawing/2014/main" id="{969E7958-A72A-4B18-8E6C-3DE8E863AE9F}"/>
              </a:ext>
            </a:extLst>
          </p:cNvPr>
          <p:cNvSpPr>
            <a:spLocks noGrp="1"/>
          </p:cNvSpPr>
          <p:nvPr>
            <p:ph type="dt" sz="half" idx="10"/>
          </p:nvPr>
        </p:nvSpPr>
        <p:spPr/>
        <p:txBody>
          <a:bodyPr/>
          <a:lstStyle/>
          <a:p>
            <a:fld id="{922C710D-B5F5-44D0-BF03-D9A8AB26F57A}" type="datetime1">
              <a:rPr lang="zh-CN" altLang="en-US" smtClean="0"/>
              <a:t>2021/5/19</a:t>
            </a:fld>
            <a:endParaRPr lang="zh-CN" altLang="en-US"/>
          </a:p>
        </p:txBody>
      </p:sp>
      <p:sp>
        <p:nvSpPr>
          <p:cNvPr id="4" name="页脚占位符 3">
            <a:extLst>
              <a:ext uri="{FF2B5EF4-FFF2-40B4-BE49-F238E27FC236}">
                <a16:creationId xmlns:a16="http://schemas.microsoft.com/office/drawing/2014/main" id="{2C2CCDCA-0152-4561-B369-D65DCADC799C}"/>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6DDC01BB-8D54-4DF7-854A-75255A72F3A9}"/>
              </a:ext>
            </a:extLst>
          </p:cNvPr>
          <p:cNvSpPr>
            <a:spLocks noGrp="1"/>
          </p:cNvSpPr>
          <p:nvPr>
            <p:ph type="sldNum" sz="quarter" idx="12"/>
          </p:nvPr>
        </p:nvSpPr>
        <p:spPr/>
        <p:txBody>
          <a:bodyPr/>
          <a:lstStyle/>
          <a:p>
            <a:fld id="{9121FD29-422F-4C06-A400-AB8263BE8C66}" type="slidenum">
              <a:rPr lang="zh-CN" altLang="en-US" smtClean="0"/>
              <a:t>52</a:t>
            </a:fld>
            <a:endParaRPr lang="zh-CN" altLang="en-US"/>
          </a:p>
        </p:txBody>
      </p:sp>
    </p:spTree>
    <p:extLst>
      <p:ext uri="{BB962C8B-B14F-4D97-AF65-F5344CB8AC3E}">
        <p14:creationId xmlns:p14="http://schemas.microsoft.com/office/powerpoint/2010/main" val="24225921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22FB5A12-77C8-4612-BC6B-530B13450ADC}"/>
              </a:ext>
            </a:extLst>
          </p:cNvPr>
          <p:cNvSpPr>
            <a:spLocks noGrp="1"/>
          </p:cNvSpPr>
          <p:nvPr>
            <p:ph type="title"/>
          </p:nvPr>
        </p:nvSpPr>
        <p:spPr/>
        <p:txBody>
          <a:bodyPr/>
          <a:lstStyle/>
          <a:p>
            <a:r>
              <a:rPr lang="en-US" altLang="zh-CN"/>
              <a:t>Evaluation – LPKO</a:t>
            </a:r>
            <a:r>
              <a:rPr lang="zh-CN" altLang="en-US"/>
              <a:t> </a:t>
            </a:r>
            <a:r>
              <a:rPr lang="en-US" altLang="zh-CN"/>
              <a:t>peformance</a:t>
            </a:r>
            <a:endParaRPr lang="zh-CN" altLang="en-US"/>
          </a:p>
        </p:txBody>
      </p:sp>
      <p:sp>
        <p:nvSpPr>
          <p:cNvPr id="4" name="灯片编号占位符 3">
            <a:extLst>
              <a:ext uri="{FF2B5EF4-FFF2-40B4-BE49-F238E27FC236}">
                <a16:creationId xmlns:a16="http://schemas.microsoft.com/office/drawing/2014/main" id="{9BCE30F7-92BA-44F5-95CC-907F52F667E6}"/>
              </a:ext>
            </a:extLst>
          </p:cNvPr>
          <p:cNvSpPr>
            <a:spLocks noGrp="1"/>
          </p:cNvSpPr>
          <p:nvPr>
            <p:ph type="sldNum" sz="quarter" idx="12"/>
          </p:nvPr>
        </p:nvSpPr>
        <p:spPr/>
        <p:txBody>
          <a:bodyPr/>
          <a:lstStyle/>
          <a:p>
            <a:fld id="{9121FD29-422F-4C06-A400-AB8263BE8C66}" type="slidenum">
              <a:rPr lang="zh-CN" altLang="en-US" smtClean="0"/>
              <a:t>53</a:t>
            </a:fld>
            <a:endParaRPr lang="zh-CN" altLang="en-US"/>
          </a:p>
        </p:txBody>
      </p:sp>
      <p:pic>
        <p:nvPicPr>
          <p:cNvPr id="8" name="图片 7">
            <a:extLst>
              <a:ext uri="{FF2B5EF4-FFF2-40B4-BE49-F238E27FC236}">
                <a16:creationId xmlns:a16="http://schemas.microsoft.com/office/drawing/2014/main" id="{6985D96A-CA19-4695-B72C-8B51552E9C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5076" y="1465504"/>
            <a:ext cx="5565524" cy="4459791"/>
          </a:xfrm>
          <a:prstGeom prst="rect">
            <a:avLst/>
          </a:prstGeom>
        </p:spPr>
      </p:pic>
      <p:sp>
        <p:nvSpPr>
          <p:cNvPr id="12" name="矩形 11">
            <a:extLst>
              <a:ext uri="{FF2B5EF4-FFF2-40B4-BE49-F238E27FC236}">
                <a16:creationId xmlns:a16="http://schemas.microsoft.com/office/drawing/2014/main" id="{86E7F98F-4EF0-44EF-AF9B-E0C3DFA38006}"/>
              </a:ext>
            </a:extLst>
          </p:cNvPr>
          <p:cNvSpPr/>
          <p:nvPr/>
        </p:nvSpPr>
        <p:spPr>
          <a:xfrm>
            <a:off x="6609491" y="2209800"/>
            <a:ext cx="1328009" cy="2870200"/>
          </a:xfrm>
          <a:prstGeom prst="rect">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3" name="内容占位符 2">
            <a:extLst>
              <a:ext uri="{FF2B5EF4-FFF2-40B4-BE49-F238E27FC236}">
                <a16:creationId xmlns:a16="http://schemas.microsoft.com/office/drawing/2014/main" id="{280E9CB4-7339-4E5E-B3D1-F948510D2052}"/>
              </a:ext>
            </a:extLst>
          </p:cNvPr>
          <p:cNvSpPr txBox="1">
            <a:spLocks/>
          </p:cNvSpPr>
          <p:nvPr/>
        </p:nvSpPr>
        <p:spPr>
          <a:xfrm>
            <a:off x="838200" y="1213837"/>
            <a:ext cx="10515600" cy="4963126"/>
          </a:xfrm>
          <a:prstGeom prst="rect">
            <a:avLst/>
          </a:prstGeom>
        </p:spPr>
        <p:txBody>
          <a:bodyPr vert="horz" lIns="91440" tIns="45720" rIns="91440" bIns="45720">
            <a:normAutofit/>
          </a:bodyPr>
          <a:lstStyle>
            <a:lvl1pPr marL="228600" lvl="0" indent="-228600" algn="l" defTabSz="914400">
              <a:lnSpc>
                <a:spcPct val="90000"/>
              </a:lnSpc>
              <a:spcBef>
                <a:spcPts val="1000"/>
              </a:spcBef>
              <a:buFont typeface="Arial" panose="020B0604020202020204" pitchFamily="34" charset="0"/>
              <a:buChar char="•"/>
              <a:defRPr sz="3200" b="1" kern="1200" baseline="0">
                <a:solidFill>
                  <a:schemeClr val="tx1"/>
                </a:solidFill>
                <a:latin typeface="Gill Sans MT"/>
                <a:ea typeface="微软雅黑" panose="020B0503020204020204" charset="-122"/>
              </a:defRPr>
            </a:lvl1pPr>
            <a:lvl2pPr marL="685800" lvl="1" indent="-228600" algn="l" defTabSz="914400">
              <a:lnSpc>
                <a:spcPct val="90000"/>
              </a:lnSpc>
              <a:spcBef>
                <a:spcPts val="500"/>
              </a:spcBef>
              <a:buFont typeface="Arial" panose="020B0604020202020204" pitchFamily="34" charset="0"/>
              <a:buChar char="•"/>
              <a:defRPr sz="2800" b="1" kern="1200" baseline="0">
                <a:solidFill>
                  <a:schemeClr val="tx1"/>
                </a:solidFill>
                <a:latin typeface="等线" panose="02010600030101010101" pitchFamily="2" charset="-122"/>
                <a:ea typeface="等线" panose="02010600030101010101" pitchFamily="2" charset="-122"/>
              </a:defRPr>
            </a:lvl2pPr>
            <a:lvl3pPr marL="1143000" lvl="2" indent="-228600" algn="l" defTabSz="914400">
              <a:lnSpc>
                <a:spcPct val="90000"/>
              </a:lnSpc>
              <a:spcBef>
                <a:spcPts val="500"/>
              </a:spcBef>
              <a:buFont typeface="Arial" panose="020B0604020202020204" pitchFamily="34" charset="0"/>
              <a:buChar char="•"/>
              <a:defRPr sz="2400" b="1" kern="1200" baseline="0">
                <a:solidFill>
                  <a:schemeClr val="tx1"/>
                </a:solidFill>
                <a:latin typeface="等线" panose="02010600030101010101" pitchFamily="2" charset="-122"/>
                <a:ea typeface="等线" panose="02010600030101010101" pitchFamily="2" charset="-122"/>
              </a:defRPr>
            </a:lvl3pPr>
            <a:lvl4pPr marL="1600200" lvl="3"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4pPr>
            <a:lvl5pPr marL="2057400" lvl="4"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5pPr>
            <a:lvl6pPr marL="2514600" lvl="5"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6pPr>
            <a:lvl7pPr marL="2971800" lvl="6"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7pPr>
            <a:lvl8pPr marL="3429000" lvl="7"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8pPr>
            <a:lvl9pPr marL="3886200" lvl="8"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9pPr>
          </a:lstStyle>
          <a:p>
            <a:r>
              <a:rPr lang="en-US" altLang="zh-CN"/>
              <a:t>Leader-based protocols can achieve highperformance</a:t>
            </a:r>
            <a:endParaRPr lang="zh-CN" altLang="en-US"/>
          </a:p>
        </p:txBody>
      </p:sp>
      <p:sp>
        <p:nvSpPr>
          <p:cNvPr id="3" name="日期占位符 2">
            <a:extLst>
              <a:ext uri="{FF2B5EF4-FFF2-40B4-BE49-F238E27FC236}">
                <a16:creationId xmlns:a16="http://schemas.microsoft.com/office/drawing/2014/main" id="{9BB2AFF1-1331-458B-990C-92BD5C63AEF4}"/>
              </a:ext>
            </a:extLst>
          </p:cNvPr>
          <p:cNvSpPr>
            <a:spLocks noGrp="1"/>
          </p:cNvSpPr>
          <p:nvPr>
            <p:ph type="dt" sz="half" idx="10"/>
          </p:nvPr>
        </p:nvSpPr>
        <p:spPr/>
        <p:txBody>
          <a:bodyPr/>
          <a:lstStyle/>
          <a:p>
            <a:fld id="{FF5F5D7F-275A-4A84-AD62-EA686471FAC4}" type="datetime1">
              <a:rPr lang="zh-CN" altLang="en-US" smtClean="0"/>
              <a:t>2021/5/19</a:t>
            </a:fld>
            <a:endParaRPr lang="zh-CN" altLang="en-US"/>
          </a:p>
        </p:txBody>
      </p:sp>
      <p:sp>
        <p:nvSpPr>
          <p:cNvPr id="5" name="页脚占位符 4">
            <a:extLst>
              <a:ext uri="{FF2B5EF4-FFF2-40B4-BE49-F238E27FC236}">
                <a16:creationId xmlns:a16="http://schemas.microsoft.com/office/drawing/2014/main" id="{D2767B75-8B82-4F3B-8BC5-7B76780A1D14}"/>
              </a:ext>
            </a:extLst>
          </p:cNvPr>
          <p:cNvSpPr>
            <a:spLocks noGrp="1"/>
          </p:cNvSpPr>
          <p:nvPr>
            <p:ph type="ftr" sz="quarter" idx="11"/>
          </p:nvPr>
        </p:nvSpPr>
        <p:spPr/>
        <p:txBody>
          <a:bodyPr/>
          <a:lstStyle/>
          <a:p>
            <a:r>
              <a:rPr lang="en-US" altLang="zh-CN"/>
              <a:t>USTC-Reading-Group</a:t>
            </a:r>
            <a:endParaRPr lang="zh-CN" altLang="en-US" dirty="0"/>
          </a:p>
        </p:txBody>
      </p:sp>
    </p:spTree>
    <p:extLst>
      <p:ext uri="{BB962C8B-B14F-4D97-AF65-F5344CB8AC3E}">
        <p14:creationId xmlns:p14="http://schemas.microsoft.com/office/powerpoint/2010/main" val="129750320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3E65F534-484E-4BE5-9E2D-6B9921D4D009}"/>
              </a:ext>
            </a:extLst>
          </p:cNvPr>
          <p:cNvSpPr>
            <a:spLocks noGrp="1"/>
          </p:cNvSpPr>
          <p:nvPr>
            <p:ph type="title"/>
          </p:nvPr>
        </p:nvSpPr>
        <p:spPr/>
        <p:txBody>
          <a:bodyPr/>
          <a:lstStyle/>
          <a:p>
            <a:r>
              <a:rPr lang="en-US" altLang="zh-CN"/>
              <a:t>Evaluation – DPKO</a:t>
            </a:r>
            <a:endParaRPr lang="zh-CN" altLang="en-US" dirty="0"/>
          </a:p>
        </p:txBody>
      </p:sp>
      <p:graphicFrame>
        <p:nvGraphicFramePr>
          <p:cNvPr id="4" name="表格 4">
            <a:extLst>
              <a:ext uri="{FF2B5EF4-FFF2-40B4-BE49-F238E27FC236}">
                <a16:creationId xmlns:a16="http://schemas.microsoft.com/office/drawing/2014/main" id="{B42102E8-6BA8-496F-A61D-5B767087E824}"/>
              </a:ext>
            </a:extLst>
          </p:cNvPr>
          <p:cNvGraphicFramePr>
            <a:graphicFrameLocks noGrp="1"/>
          </p:cNvGraphicFramePr>
          <p:nvPr>
            <p:ph idx="1"/>
          </p:nvPr>
        </p:nvGraphicFramePr>
        <p:xfrm>
          <a:off x="838200" y="1214438"/>
          <a:ext cx="10515597" cy="5057154"/>
        </p:xfrm>
        <a:graphic>
          <a:graphicData uri="http://schemas.openxmlformats.org/drawingml/2006/table">
            <a:tbl>
              <a:tblPr firstRow="1" bandRow="1">
                <a:tableStyleId>{5C22544A-7EE6-4342-B048-85BDC9FD1C3A}</a:tableStyleId>
              </a:tblPr>
              <a:tblGrid>
                <a:gridCol w="1477617">
                  <a:extLst>
                    <a:ext uri="{9D8B030D-6E8A-4147-A177-3AD203B41FA5}">
                      <a16:colId xmlns:a16="http://schemas.microsoft.com/office/drawing/2014/main" val="2946800674"/>
                    </a:ext>
                  </a:extLst>
                </a:gridCol>
                <a:gridCol w="4731026">
                  <a:extLst>
                    <a:ext uri="{9D8B030D-6E8A-4147-A177-3AD203B41FA5}">
                      <a16:colId xmlns:a16="http://schemas.microsoft.com/office/drawing/2014/main" val="1274082853"/>
                    </a:ext>
                  </a:extLst>
                </a:gridCol>
                <a:gridCol w="4306954">
                  <a:extLst>
                    <a:ext uri="{9D8B030D-6E8A-4147-A177-3AD203B41FA5}">
                      <a16:colId xmlns:a16="http://schemas.microsoft.com/office/drawing/2014/main" val="3497872327"/>
                    </a:ext>
                  </a:extLst>
                </a:gridCol>
              </a:tblGrid>
              <a:tr h="614982">
                <a:tc>
                  <a:txBody>
                    <a:bodyPr/>
                    <a:lstStyle/>
                    <a:p>
                      <a:endParaRPr lang="zh-CN" altLang="en-US" sz="2800" baseline="0" dirty="0">
                        <a:solidFill>
                          <a:schemeClr val="bg2">
                            <a:lumMod val="90000"/>
                          </a:schemeClr>
                        </a:solidFill>
                      </a:endParaRPr>
                    </a:p>
                  </a:txBody>
                  <a:tcPr/>
                </a:tc>
                <a:tc>
                  <a:txBody>
                    <a:bodyPr/>
                    <a:lstStyle/>
                    <a:p>
                      <a:pPr algn="ctr"/>
                      <a:r>
                        <a:rPr lang="en-US" altLang="zh-CN" sz="2800" baseline="0" dirty="0">
                          <a:solidFill>
                            <a:schemeClr val="bg2">
                              <a:lumMod val="90000"/>
                            </a:schemeClr>
                          </a:solidFill>
                        </a:rPr>
                        <a:t>Total Order</a:t>
                      </a:r>
                      <a:endParaRPr lang="zh-CN" altLang="en-US" sz="2800" baseline="0" dirty="0">
                        <a:solidFill>
                          <a:schemeClr val="bg2">
                            <a:lumMod val="90000"/>
                          </a:schemeClr>
                        </a:solidFill>
                      </a:endParaRPr>
                    </a:p>
                  </a:txBody>
                  <a:tcPr anchor="ctr"/>
                </a:tc>
                <a:tc>
                  <a:txBody>
                    <a:bodyPr/>
                    <a:lstStyle/>
                    <a:p>
                      <a:pPr algn="ctr"/>
                      <a:r>
                        <a:rPr lang="en-US" altLang="zh-CN" sz="2800" baseline="0" dirty="0">
                          <a:solidFill>
                            <a:schemeClr val="bg2">
                              <a:lumMod val="90000"/>
                            </a:schemeClr>
                          </a:solidFill>
                        </a:rPr>
                        <a:t>Per-Key Order</a:t>
                      </a:r>
                      <a:endParaRPr lang="zh-CN" altLang="en-US" sz="2800" baseline="0" dirty="0">
                        <a:solidFill>
                          <a:schemeClr val="bg2">
                            <a:lumMod val="90000"/>
                          </a:schemeClr>
                        </a:solidFill>
                      </a:endParaRPr>
                    </a:p>
                  </a:txBody>
                  <a:tcPr anchor="ctr"/>
                </a:tc>
                <a:extLst>
                  <a:ext uri="{0D108BD9-81ED-4DB2-BD59-A6C34878D82A}">
                    <a16:rowId xmlns:a16="http://schemas.microsoft.com/office/drawing/2014/main" val="726327980"/>
                  </a:ext>
                </a:extLst>
              </a:tr>
              <a:tr h="2221086">
                <a:tc>
                  <a:txBody>
                    <a:bodyPr/>
                    <a:lstStyle/>
                    <a:p>
                      <a:pPr algn="ctr"/>
                      <a:r>
                        <a:rPr lang="en-US" altLang="zh-CN" sz="2800" baseline="0" dirty="0">
                          <a:solidFill>
                            <a:schemeClr val="bg2">
                              <a:lumMod val="75000"/>
                            </a:schemeClr>
                          </a:solidFill>
                        </a:rPr>
                        <a:t>Leader-based</a:t>
                      </a:r>
                      <a:endParaRPr lang="zh-CN" altLang="en-US" sz="2800" baseline="0" dirty="0">
                        <a:solidFill>
                          <a:schemeClr val="bg2">
                            <a:lumMod val="75000"/>
                          </a:schemeClr>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95122080"/>
                  </a:ext>
                </a:extLst>
              </a:tr>
              <a:tr h="2221086">
                <a:tc>
                  <a:txBody>
                    <a:bodyPr/>
                    <a:lstStyle/>
                    <a:p>
                      <a:r>
                        <a:rPr lang="en-US" altLang="zh-CN" sz="2800" baseline="0" dirty="0" err="1">
                          <a:solidFill>
                            <a:schemeClr val="tx1"/>
                          </a:solidFill>
                        </a:rPr>
                        <a:t>Decen-tralized</a:t>
                      </a:r>
                      <a:endParaRPr lang="zh-CN" altLang="en-US" sz="2800" baseline="0" dirty="0">
                        <a:solidFill>
                          <a:schemeClr val="tx1"/>
                        </a:solidFill>
                      </a:endParaRPr>
                    </a:p>
                  </a:txBody>
                  <a:tcPr anchor="ctr"/>
                </a:tc>
                <a:tc>
                  <a:txBody>
                    <a:bodyPr/>
                    <a:lstStyle/>
                    <a:p>
                      <a:endParaRPr lang="zh-CN" altLang="en-US" sz="2800" baseline="0" dirty="0">
                        <a:solidFill>
                          <a:schemeClr val="bg2">
                            <a:lumMod val="90000"/>
                          </a:schemeClr>
                        </a:solidFill>
                      </a:endParaRPr>
                    </a:p>
                  </a:txBody>
                  <a:tcPr/>
                </a:tc>
                <a:tc>
                  <a:txBody>
                    <a:bodyPr/>
                    <a:lstStyle/>
                    <a:p>
                      <a:endParaRPr lang="zh-CN" altLang="en-US" sz="2800" baseline="0" dirty="0">
                        <a:solidFill>
                          <a:schemeClr val="bg2">
                            <a:lumMod val="90000"/>
                          </a:schemeClr>
                        </a:solidFill>
                      </a:endParaRPr>
                    </a:p>
                  </a:txBody>
                  <a:tcPr/>
                </a:tc>
                <a:extLst>
                  <a:ext uri="{0D108BD9-81ED-4DB2-BD59-A6C34878D82A}">
                    <a16:rowId xmlns:a16="http://schemas.microsoft.com/office/drawing/2014/main" val="2889920158"/>
                  </a:ext>
                </a:extLst>
              </a:tr>
            </a:tbl>
          </a:graphicData>
        </a:graphic>
      </p:graphicFrame>
      <p:sp>
        <p:nvSpPr>
          <p:cNvPr id="15" name="文本框 14">
            <a:extLst>
              <a:ext uri="{FF2B5EF4-FFF2-40B4-BE49-F238E27FC236}">
                <a16:creationId xmlns:a16="http://schemas.microsoft.com/office/drawing/2014/main" id="{283E4532-A5B2-4E49-A379-949DD7B483C6}"/>
              </a:ext>
            </a:extLst>
          </p:cNvPr>
          <p:cNvSpPr txBox="1"/>
          <p:nvPr/>
        </p:nvSpPr>
        <p:spPr>
          <a:xfrm>
            <a:off x="3379304" y="1967948"/>
            <a:ext cx="2716696" cy="461665"/>
          </a:xfrm>
          <a:prstGeom prst="rect">
            <a:avLst/>
          </a:prstGeom>
          <a:noFill/>
        </p:spPr>
        <p:txBody>
          <a:bodyPr wrap="square" rtlCol="0">
            <a:spAutoFit/>
          </a:bodyPr>
          <a:lstStyle/>
          <a:p>
            <a:pPr algn="ctr"/>
            <a:r>
              <a:rPr lang="en-US" altLang="zh-CN" sz="2400" b="1" dirty="0">
                <a:solidFill>
                  <a:schemeClr val="bg2">
                    <a:lumMod val="75000"/>
                  </a:schemeClr>
                </a:solidFill>
              </a:rPr>
              <a:t>Multi-</a:t>
            </a:r>
            <a:r>
              <a:rPr lang="en-US" altLang="zh-CN" sz="2400" b="1" dirty="0" err="1">
                <a:solidFill>
                  <a:schemeClr val="bg2">
                    <a:lumMod val="75000"/>
                  </a:schemeClr>
                </a:solidFill>
              </a:rPr>
              <a:t>Paxos</a:t>
            </a:r>
            <a:r>
              <a:rPr lang="en-US" altLang="zh-CN" sz="2400" b="1" dirty="0">
                <a:solidFill>
                  <a:schemeClr val="bg2">
                    <a:lumMod val="75000"/>
                  </a:schemeClr>
                </a:solidFill>
              </a:rPr>
              <a:t>(MP)</a:t>
            </a:r>
            <a:endParaRPr lang="zh-CN" altLang="en-US" sz="2400" b="1" dirty="0">
              <a:solidFill>
                <a:schemeClr val="bg2">
                  <a:lumMod val="75000"/>
                </a:schemeClr>
              </a:solidFill>
            </a:endParaRPr>
          </a:p>
        </p:txBody>
      </p:sp>
      <p:sp>
        <p:nvSpPr>
          <p:cNvPr id="17" name="文本框 16">
            <a:extLst>
              <a:ext uri="{FF2B5EF4-FFF2-40B4-BE49-F238E27FC236}">
                <a16:creationId xmlns:a16="http://schemas.microsoft.com/office/drawing/2014/main" id="{088151E3-7643-4412-A667-17F45AA2808A}"/>
              </a:ext>
            </a:extLst>
          </p:cNvPr>
          <p:cNvSpPr txBox="1"/>
          <p:nvPr/>
        </p:nvSpPr>
        <p:spPr>
          <a:xfrm>
            <a:off x="3379304" y="3257090"/>
            <a:ext cx="2716696" cy="461665"/>
          </a:xfrm>
          <a:prstGeom prst="rect">
            <a:avLst/>
          </a:prstGeom>
          <a:noFill/>
        </p:spPr>
        <p:txBody>
          <a:bodyPr wrap="square" rtlCol="0">
            <a:spAutoFit/>
          </a:bodyPr>
          <a:lstStyle/>
          <a:p>
            <a:pPr algn="ctr"/>
            <a:r>
              <a:rPr lang="en-US" altLang="zh-CN" sz="2400" b="1" dirty="0">
                <a:solidFill>
                  <a:schemeClr val="bg2">
                    <a:lumMod val="75000"/>
                  </a:schemeClr>
                </a:solidFill>
              </a:rPr>
              <a:t>ZAB</a:t>
            </a:r>
            <a:endParaRPr lang="zh-CN" altLang="en-US" sz="2400" b="1" dirty="0">
              <a:solidFill>
                <a:schemeClr val="bg2">
                  <a:lumMod val="75000"/>
                </a:schemeClr>
              </a:solidFill>
            </a:endParaRPr>
          </a:p>
        </p:txBody>
      </p:sp>
      <p:cxnSp>
        <p:nvCxnSpPr>
          <p:cNvPr id="19" name="直接箭头连接符 18">
            <a:extLst>
              <a:ext uri="{FF2B5EF4-FFF2-40B4-BE49-F238E27FC236}">
                <a16:creationId xmlns:a16="http://schemas.microsoft.com/office/drawing/2014/main" id="{72B7707C-854C-44DC-AB1E-8B578A059892}"/>
              </a:ext>
            </a:extLst>
          </p:cNvPr>
          <p:cNvCxnSpPr/>
          <p:nvPr/>
        </p:nvCxnSpPr>
        <p:spPr>
          <a:xfrm>
            <a:off x="4737652" y="2566739"/>
            <a:ext cx="0" cy="616384"/>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20" name="文本框 19">
            <a:extLst>
              <a:ext uri="{FF2B5EF4-FFF2-40B4-BE49-F238E27FC236}">
                <a16:creationId xmlns:a16="http://schemas.microsoft.com/office/drawing/2014/main" id="{400A25BC-19B2-4F46-A327-0787D48EBB4E}"/>
              </a:ext>
            </a:extLst>
          </p:cNvPr>
          <p:cNvSpPr txBox="1"/>
          <p:nvPr/>
        </p:nvSpPr>
        <p:spPr>
          <a:xfrm>
            <a:off x="8468138" y="1967947"/>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CHT</a:t>
            </a:r>
            <a:endParaRPr lang="zh-CN" altLang="en-US" sz="2400" b="1" dirty="0">
              <a:solidFill>
                <a:schemeClr val="bg2">
                  <a:lumMod val="90000"/>
                </a:schemeClr>
              </a:solidFill>
            </a:endParaRPr>
          </a:p>
        </p:txBody>
      </p:sp>
      <p:sp>
        <p:nvSpPr>
          <p:cNvPr id="21" name="文本框 20">
            <a:extLst>
              <a:ext uri="{FF2B5EF4-FFF2-40B4-BE49-F238E27FC236}">
                <a16:creationId xmlns:a16="http://schemas.microsoft.com/office/drawing/2014/main" id="{85A0ED5C-B3B1-4B71-8E0F-C33C9A030C7D}"/>
              </a:ext>
            </a:extLst>
          </p:cNvPr>
          <p:cNvSpPr txBox="1"/>
          <p:nvPr/>
        </p:nvSpPr>
        <p:spPr>
          <a:xfrm>
            <a:off x="7157828" y="3257090"/>
            <a:ext cx="1567070" cy="461665"/>
          </a:xfrm>
          <a:prstGeom prst="rect">
            <a:avLst/>
          </a:prstGeom>
          <a:noFill/>
        </p:spPr>
        <p:txBody>
          <a:bodyPr wrap="square" rtlCol="0">
            <a:spAutoFit/>
          </a:bodyPr>
          <a:lstStyle/>
          <a:p>
            <a:pPr algn="ctr"/>
            <a:r>
              <a:rPr lang="en-US" altLang="zh-CN" sz="2400" b="1" dirty="0">
                <a:solidFill>
                  <a:schemeClr val="bg2">
                    <a:lumMod val="90000"/>
                  </a:schemeClr>
                </a:solidFill>
              </a:rPr>
              <a:t>CRAQ</a:t>
            </a:r>
            <a:endParaRPr lang="zh-CN" altLang="en-US" sz="2400" b="1" dirty="0">
              <a:solidFill>
                <a:schemeClr val="bg2">
                  <a:lumMod val="90000"/>
                </a:schemeClr>
              </a:solidFill>
            </a:endParaRPr>
          </a:p>
        </p:txBody>
      </p:sp>
      <p:sp>
        <p:nvSpPr>
          <p:cNvPr id="22" name="文本框 21">
            <a:extLst>
              <a:ext uri="{FF2B5EF4-FFF2-40B4-BE49-F238E27FC236}">
                <a16:creationId xmlns:a16="http://schemas.microsoft.com/office/drawing/2014/main" id="{245FFD88-822D-434F-A9F8-530BA59AA3E0}"/>
              </a:ext>
            </a:extLst>
          </p:cNvPr>
          <p:cNvSpPr txBox="1"/>
          <p:nvPr/>
        </p:nvSpPr>
        <p:spPr>
          <a:xfrm>
            <a:off x="8906703" y="3257089"/>
            <a:ext cx="2265288" cy="461665"/>
          </a:xfrm>
          <a:prstGeom prst="rect">
            <a:avLst/>
          </a:prstGeom>
          <a:noFill/>
        </p:spPr>
        <p:txBody>
          <a:bodyPr wrap="square" rtlCol="0">
            <a:spAutoFit/>
          </a:bodyPr>
          <a:lstStyle/>
          <a:p>
            <a:pPr algn="ctr"/>
            <a:r>
              <a:rPr lang="en-US" altLang="zh-CN" sz="2400" b="1" dirty="0">
                <a:solidFill>
                  <a:schemeClr val="bg2">
                    <a:lumMod val="90000"/>
                  </a:schemeClr>
                </a:solidFill>
              </a:rPr>
              <a:t>Multi-</a:t>
            </a:r>
            <a:r>
              <a:rPr lang="en-US" altLang="zh-CN" sz="2400" b="1" dirty="0" err="1">
                <a:solidFill>
                  <a:schemeClr val="bg2">
                    <a:lumMod val="90000"/>
                  </a:schemeClr>
                </a:solidFill>
              </a:rPr>
              <a:t>ldr</a:t>
            </a:r>
            <a:r>
              <a:rPr lang="en-US" altLang="zh-CN" sz="2400" b="1" dirty="0"/>
              <a:t> </a:t>
            </a:r>
            <a:r>
              <a:rPr lang="en-US" altLang="zh-CN" sz="2400" b="1" dirty="0">
                <a:solidFill>
                  <a:schemeClr val="bg2">
                    <a:lumMod val="90000"/>
                  </a:schemeClr>
                </a:solidFill>
              </a:rPr>
              <a:t>CHT</a:t>
            </a:r>
            <a:endParaRPr lang="zh-CN" altLang="en-US" sz="2400" b="1" dirty="0">
              <a:solidFill>
                <a:schemeClr val="bg2">
                  <a:lumMod val="90000"/>
                </a:schemeClr>
              </a:solidFill>
            </a:endParaRPr>
          </a:p>
        </p:txBody>
      </p:sp>
      <p:cxnSp>
        <p:nvCxnSpPr>
          <p:cNvPr id="24" name="直接箭头连接符 23">
            <a:extLst>
              <a:ext uri="{FF2B5EF4-FFF2-40B4-BE49-F238E27FC236}">
                <a16:creationId xmlns:a16="http://schemas.microsoft.com/office/drawing/2014/main" id="{4561C52F-2971-41FA-8ADC-83CF86A97300}"/>
              </a:ext>
            </a:extLst>
          </p:cNvPr>
          <p:cNvCxnSpPr>
            <a:cxnSpLocks/>
          </p:cNvCxnSpPr>
          <p:nvPr/>
        </p:nvCxnSpPr>
        <p:spPr>
          <a:xfrm flipH="1">
            <a:off x="8123585" y="2429612"/>
            <a:ext cx="783119" cy="827477"/>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cxnSp>
        <p:nvCxnSpPr>
          <p:cNvPr id="26" name="直接箭头连接符 25">
            <a:extLst>
              <a:ext uri="{FF2B5EF4-FFF2-40B4-BE49-F238E27FC236}">
                <a16:creationId xmlns:a16="http://schemas.microsoft.com/office/drawing/2014/main" id="{4F01813D-E996-4703-AF68-7C6D0F9CBE81}"/>
              </a:ext>
            </a:extLst>
          </p:cNvPr>
          <p:cNvCxnSpPr/>
          <p:nvPr/>
        </p:nvCxnSpPr>
        <p:spPr>
          <a:xfrm>
            <a:off x="9442174" y="2429612"/>
            <a:ext cx="705678" cy="827477"/>
          </a:xfrm>
          <a:prstGeom prst="straightConnector1">
            <a:avLst/>
          </a:prstGeom>
          <a:ln>
            <a:solidFill>
              <a:schemeClr val="bg2">
                <a:lumMod val="90000"/>
              </a:schemeClr>
            </a:solidFill>
            <a:tailEnd type="triangle"/>
          </a:ln>
        </p:spPr>
        <p:style>
          <a:lnRef idx="1">
            <a:schemeClr val="dk1"/>
          </a:lnRef>
          <a:fillRef idx="0">
            <a:schemeClr val="dk1"/>
          </a:fillRef>
          <a:effectRef idx="0">
            <a:schemeClr val="dk1"/>
          </a:effectRef>
          <a:fontRef idx="minor">
            <a:schemeClr val="tx1"/>
          </a:fontRef>
        </p:style>
      </p:cxnSp>
      <p:sp>
        <p:nvSpPr>
          <p:cNvPr id="28" name="文本框 27">
            <a:extLst>
              <a:ext uri="{FF2B5EF4-FFF2-40B4-BE49-F238E27FC236}">
                <a16:creationId xmlns:a16="http://schemas.microsoft.com/office/drawing/2014/main" id="{98144BA3-049C-44E3-B54A-0AEC0CDB9A34}"/>
              </a:ext>
            </a:extLst>
          </p:cNvPr>
          <p:cNvSpPr txBox="1"/>
          <p:nvPr/>
        </p:nvSpPr>
        <p:spPr>
          <a:xfrm>
            <a:off x="3379304" y="4782716"/>
            <a:ext cx="2716696" cy="461665"/>
          </a:xfrm>
          <a:prstGeom prst="rect">
            <a:avLst/>
          </a:prstGeom>
          <a:noFill/>
        </p:spPr>
        <p:txBody>
          <a:bodyPr wrap="square" rtlCol="0">
            <a:spAutoFit/>
          </a:bodyPr>
          <a:lstStyle/>
          <a:p>
            <a:pPr algn="ctr"/>
            <a:r>
              <a:rPr lang="en-US" altLang="zh-CN" sz="2400" b="1" dirty="0">
                <a:solidFill>
                  <a:schemeClr val="bg2">
                    <a:lumMod val="90000"/>
                  </a:schemeClr>
                </a:solidFill>
              </a:rPr>
              <a:t>Derecho</a:t>
            </a:r>
            <a:endParaRPr lang="zh-CN" altLang="en-US" sz="2400" b="1" dirty="0">
              <a:solidFill>
                <a:schemeClr val="bg2">
                  <a:lumMod val="90000"/>
                </a:schemeClr>
              </a:solidFill>
            </a:endParaRPr>
          </a:p>
        </p:txBody>
      </p:sp>
      <p:sp>
        <p:nvSpPr>
          <p:cNvPr id="29" name="文本框 28">
            <a:extLst>
              <a:ext uri="{FF2B5EF4-FFF2-40B4-BE49-F238E27FC236}">
                <a16:creationId xmlns:a16="http://schemas.microsoft.com/office/drawing/2014/main" id="{FCAF6E66-E143-4360-BF4F-1851248581C2}"/>
              </a:ext>
            </a:extLst>
          </p:cNvPr>
          <p:cNvSpPr txBox="1"/>
          <p:nvPr/>
        </p:nvSpPr>
        <p:spPr>
          <a:xfrm>
            <a:off x="7893325" y="4084566"/>
            <a:ext cx="2716696" cy="461665"/>
          </a:xfrm>
          <a:prstGeom prst="rect">
            <a:avLst/>
          </a:prstGeom>
          <a:noFill/>
        </p:spPr>
        <p:txBody>
          <a:bodyPr wrap="square" rtlCol="0">
            <a:spAutoFit/>
          </a:bodyPr>
          <a:lstStyle/>
          <a:p>
            <a:pPr algn="ctr"/>
            <a:r>
              <a:rPr lang="en-US" altLang="zh-CN" sz="2400" b="1" dirty="0"/>
              <a:t>Classic </a:t>
            </a:r>
            <a:r>
              <a:rPr lang="en-US" altLang="zh-CN" sz="2400" b="1" dirty="0" err="1"/>
              <a:t>Paxos</a:t>
            </a:r>
            <a:r>
              <a:rPr lang="en-US" altLang="zh-CN" sz="2400" b="1" dirty="0"/>
              <a:t>(CP)</a:t>
            </a:r>
            <a:endParaRPr lang="zh-CN" altLang="en-US" sz="2400" b="1" dirty="0"/>
          </a:p>
        </p:txBody>
      </p:sp>
      <p:sp>
        <p:nvSpPr>
          <p:cNvPr id="30" name="文本框 29">
            <a:extLst>
              <a:ext uri="{FF2B5EF4-FFF2-40B4-BE49-F238E27FC236}">
                <a16:creationId xmlns:a16="http://schemas.microsoft.com/office/drawing/2014/main" id="{3DA64E2D-5452-4384-A752-0733F4B78233}"/>
              </a:ext>
            </a:extLst>
          </p:cNvPr>
          <p:cNvSpPr txBox="1"/>
          <p:nvPr/>
        </p:nvSpPr>
        <p:spPr>
          <a:xfrm>
            <a:off x="9564754" y="4774985"/>
            <a:ext cx="1633741" cy="830997"/>
          </a:xfrm>
          <a:prstGeom prst="rect">
            <a:avLst/>
          </a:prstGeom>
          <a:noFill/>
        </p:spPr>
        <p:txBody>
          <a:bodyPr wrap="square" rtlCol="0">
            <a:spAutoFit/>
          </a:bodyPr>
          <a:lstStyle/>
          <a:p>
            <a:pPr algn="ctr"/>
            <a:r>
              <a:rPr lang="en-US" altLang="zh-CN" sz="2400" b="1" dirty="0"/>
              <a:t>All-abroad </a:t>
            </a:r>
            <a:r>
              <a:rPr lang="en-US" altLang="zh-CN" sz="2400" b="1" dirty="0" err="1"/>
              <a:t>Paxos</a:t>
            </a:r>
            <a:endParaRPr lang="zh-CN" altLang="en-US" sz="2400" b="1" dirty="0"/>
          </a:p>
        </p:txBody>
      </p:sp>
      <p:sp>
        <p:nvSpPr>
          <p:cNvPr id="31" name="文本框 30">
            <a:extLst>
              <a:ext uri="{FF2B5EF4-FFF2-40B4-BE49-F238E27FC236}">
                <a16:creationId xmlns:a16="http://schemas.microsoft.com/office/drawing/2014/main" id="{672AEB02-4431-4BF0-A428-D2E637929AE8}"/>
              </a:ext>
            </a:extLst>
          </p:cNvPr>
          <p:cNvSpPr txBox="1"/>
          <p:nvPr/>
        </p:nvSpPr>
        <p:spPr>
          <a:xfrm>
            <a:off x="6964016" y="4774985"/>
            <a:ext cx="1567070" cy="461665"/>
          </a:xfrm>
          <a:prstGeom prst="rect">
            <a:avLst/>
          </a:prstGeom>
          <a:noFill/>
        </p:spPr>
        <p:txBody>
          <a:bodyPr wrap="square" rtlCol="0">
            <a:spAutoFit/>
          </a:bodyPr>
          <a:lstStyle/>
          <a:p>
            <a:pPr algn="ctr"/>
            <a:r>
              <a:rPr lang="en-US" altLang="zh-CN" sz="2400" b="1" dirty="0"/>
              <a:t>ABD</a:t>
            </a:r>
            <a:endParaRPr lang="zh-CN" altLang="en-US" sz="2400" b="1" dirty="0"/>
          </a:p>
        </p:txBody>
      </p:sp>
      <p:sp>
        <p:nvSpPr>
          <p:cNvPr id="32" name="文本框 31">
            <a:extLst>
              <a:ext uri="{FF2B5EF4-FFF2-40B4-BE49-F238E27FC236}">
                <a16:creationId xmlns:a16="http://schemas.microsoft.com/office/drawing/2014/main" id="{64B8384F-F967-4014-BE87-58DA2E7A69FF}"/>
              </a:ext>
            </a:extLst>
          </p:cNvPr>
          <p:cNvSpPr txBox="1"/>
          <p:nvPr/>
        </p:nvSpPr>
        <p:spPr>
          <a:xfrm>
            <a:off x="8468138" y="5661787"/>
            <a:ext cx="1567070" cy="461665"/>
          </a:xfrm>
          <a:prstGeom prst="rect">
            <a:avLst/>
          </a:prstGeom>
          <a:noFill/>
        </p:spPr>
        <p:txBody>
          <a:bodyPr wrap="square" rtlCol="0">
            <a:spAutoFit/>
          </a:bodyPr>
          <a:lstStyle/>
          <a:p>
            <a:pPr algn="ctr"/>
            <a:r>
              <a:rPr lang="en-US" altLang="zh-CN" sz="2400" b="1" dirty="0"/>
              <a:t>Hermes</a:t>
            </a:r>
            <a:endParaRPr lang="zh-CN" altLang="en-US" sz="2400" b="1" dirty="0"/>
          </a:p>
        </p:txBody>
      </p:sp>
      <p:cxnSp>
        <p:nvCxnSpPr>
          <p:cNvPr id="34" name="直接箭头连接符 33">
            <a:extLst>
              <a:ext uri="{FF2B5EF4-FFF2-40B4-BE49-F238E27FC236}">
                <a16:creationId xmlns:a16="http://schemas.microsoft.com/office/drawing/2014/main" id="{0410DC3D-609D-4026-8DC4-FDDE375BF813}"/>
              </a:ext>
            </a:extLst>
          </p:cNvPr>
          <p:cNvCxnSpPr>
            <a:endCxn id="31" idx="0"/>
          </p:cNvCxnSpPr>
          <p:nvPr/>
        </p:nvCxnSpPr>
        <p:spPr>
          <a:xfrm flipH="1">
            <a:off x="7747551" y="4546231"/>
            <a:ext cx="1504122" cy="22875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6" name="直接箭头连接符 35">
            <a:extLst>
              <a:ext uri="{FF2B5EF4-FFF2-40B4-BE49-F238E27FC236}">
                <a16:creationId xmlns:a16="http://schemas.microsoft.com/office/drawing/2014/main" id="{6EC93E36-77A4-44D2-8FBC-352AC062FC82}"/>
              </a:ext>
            </a:extLst>
          </p:cNvPr>
          <p:cNvCxnSpPr>
            <a:stCxn id="29" idx="2"/>
            <a:endCxn id="32" idx="0"/>
          </p:cNvCxnSpPr>
          <p:nvPr/>
        </p:nvCxnSpPr>
        <p:spPr>
          <a:xfrm>
            <a:off x="9251673" y="4546231"/>
            <a:ext cx="0" cy="1115556"/>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8" name="直接箭头连接符 37">
            <a:extLst>
              <a:ext uri="{FF2B5EF4-FFF2-40B4-BE49-F238E27FC236}">
                <a16:creationId xmlns:a16="http://schemas.microsoft.com/office/drawing/2014/main" id="{967A336A-FA66-43DC-8E4F-4547A62053D9}"/>
              </a:ext>
            </a:extLst>
          </p:cNvPr>
          <p:cNvCxnSpPr>
            <a:stCxn id="29" idx="2"/>
            <a:endCxn id="30" idx="0"/>
          </p:cNvCxnSpPr>
          <p:nvPr/>
        </p:nvCxnSpPr>
        <p:spPr>
          <a:xfrm>
            <a:off x="9251673" y="4546231"/>
            <a:ext cx="1129952" cy="228754"/>
          </a:xfrm>
          <a:prstGeom prst="straightConnector1">
            <a:avLst/>
          </a:prstGeom>
          <a:ln>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3" name="日期占位符 2">
            <a:extLst>
              <a:ext uri="{FF2B5EF4-FFF2-40B4-BE49-F238E27FC236}">
                <a16:creationId xmlns:a16="http://schemas.microsoft.com/office/drawing/2014/main" id="{8F3EA39B-2E9B-4CB2-8692-1F73B604ED97}"/>
              </a:ext>
            </a:extLst>
          </p:cNvPr>
          <p:cNvSpPr>
            <a:spLocks noGrp="1"/>
          </p:cNvSpPr>
          <p:nvPr>
            <p:ph type="dt" sz="half" idx="10"/>
          </p:nvPr>
        </p:nvSpPr>
        <p:spPr/>
        <p:txBody>
          <a:bodyPr/>
          <a:lstStyle/>
          <a:p>
            <a:fld id="{5E0D4CEC-BA96-4FAC-B439-340047748BEB}" type="datetime1">
              <a:rPr lang="zh-CN" altLang="en-US" smtClean="0"/>
              <a:t>2021/5/19</a:t>
            </a:fld>
            <a:endParaRPr lang="zh-CN" altLang="en-US"/>
          </a:p>
        </p:txBody>
      </p:sp>
      <p:sp>
        <p:nvSpPr>
          <p:cNvPr id="5" name="页脚占位符 4">
            <a:extLst>
              <a:ext uri="{FF2B5EF4-FFF2-40B4-BE49-F238E27FC236}">
                <a16:creationId xmlns:a16="http://schemas.microsoft.com/office/drawing/2014/main" id="{049A4C45-B796-482E-869D-B7C0009AFC1B}"/>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35E05CD0-1A48-4D90-870F-A992ED0235EC}"/>
              </a:ext>
            </a:extLst>
          </p:cNvPr>
          <p:cNvSpPr>
            <a:spLocks noGrp="1"/>
          </p:cNvSpPr>
          <p:nvPr>
            <p:ph type="sldNum" sz="quarter" idx="12"/>
          </p:nvPr>
        </p:nvSpPr>
        <p:spPr/>
        <p:txBody>
          <a:bodyPr/>
          <a:lstStyle/>
          <a:p>
            <a:fld id="{9121FD29-422F-4C06-A400-AB8263BE8C66}" type="slidenum">
              <a:rPr lang="zh-CN" altLang="en-US" smtClean="0"/>
              <a:t>54</a:t>
            </a:fld>
            <a:endParaRPr lang="zh-CN" altLang="en-US"/>
          </a:p>
        </p:txBody>
      </p:sp>
    </p:spTree>
    <p:extLst>
      <p:ext uri="{BB962C8B-B14F-4D97-AF65-F5344CB8AC3E}">
        <p14:creationId xmlns:p14="http://schemas.microsoft.com/office/powerpoint/2010/main" val="3340450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 name="图片 18">
            <a:extLst>
              <a:ext uri="{FF2B5EF4-FFF2-40B4-BE49-F238E27FC236}">
                <a16:creationId xmlns:a16="http://schemas.microsoft.com/office/drawing/2014/main" id="{C431C738-751F-4729-A7F0-5E77A25BF972}"/>
              </a:ext>
            </a:extLst>
          </p:cNvPr>
          <p:cNvPicPr>
            <a:picLocks noChangeAspect="1"/>
          </p:cNvPicPr>
          <p:nvPr/>
        </p:nvPicPr>
        <p:blipFill rotWithShape="1">
          <a:blip r:embed="rId3">
            <a:extLst>
              <a:ext uri="{28A0092B-C50C-407E-A947-70E740481C1C}">
                <a14:useLocalDpi xmlns:a14="http://schemas.microsoft.com/office/drawing/2010/main" val="0"/>
              </a:ext>
            </a:extLst>
          </a:blip>
          <a:srcRect l="1413" r="-18" b="19592"/>
          <a:stretch/>
        </p:blipFill>
        <p:spPr>
          <a:xfrm>
            <a:off x="6289166" y="1635981"/>
            <a:ext cx="5487876" cy="3586038"/>
          </a:xfrm>
          <a:prstGeom prst="rect">
            <a:avLst/>
          </a:prstGeom>
        </p:spPr>
      </p:pic>
      <p:pic>
        <p:nvPicPr>
          <p:cNvPr id="16" name="内容占位符 5">
            <a:extLst>
              <a:ext uri="{FF2B5EF4-FFF2-40B4-BE49-F238E27FC236}">
                <a16:creationId xmlns:a16="http://schemas.microsoft.com/office/drawing/2014/main" id="{A92C2ED6-653E-471B-8CD5-FA445A65B5A7}"/>
              </a:ext>
            </a:extLst>
          </p:cNvPr>
          <p:cNvPicPr>
            <a:picLocks noChangeAspect="1"/>
          </p:cNvPicPr>
          <p:nvPr/>
        </p:nvPicPr>
        <p:blipFill rotWithShape="1">
          <a:blip r:embed="rId4">
            <a:extLst>
              <a:ext uri="{28A0092B-C50C-407E-A947-70E740481C1C}">
                <a14:useLocalDpi xmlns:a14="http://schemas.microsoft.com/office/drawing/2010/main" val="0"/>
              </a:ext>
            </a:extLst>
          </a:blip>
          <a:srcRect l="9129" b="17125"/>
          <a:stretch/>
        </p:blipFill>
        <p:spPr>
          <a:xfrm>
            <a:off x="838200" y="1656522"/>
            <a:ext cx="5161195" cy="3586038"/>
          </a:xfrm>
          <a:prstGeom prst="rect">
            <a:avLst/>
          </a:prstGeom>
        </p:spPr>
      </p:pic>
      <p:sp>
        <p:nvSpPr>
          <p:cNvPr id="2" name="标题 1">
            <a:extLst>
              <a:ext uri="{FF2B5EF4-FFF2-40B4-BE49-F238E27FC236}">
                <a16:creationId xmlns:a16="http://schemas.microsoft.com/office/drawing/2014/main" id="{22FB5A12-77C8-4612-BC6B-530B13450ADC}"/>
              </a:ext>
            </a:extLst>
          </p:cNvPr>
          <p:cNvSpPr>
            <a:spLocks noGrp="1"/>
          </p:cNvSpPr>
          <p:nvPr>
            <p:ph type="title"/>
          </p:nvPr>
        </p:nvSpPr>
        <p:spPr/>
        <p:txBody>
          <a:bodyPr/>
          <a:lstStyle/>
          <a:p>
            <a:r>
              <a:rPr lang="en-US" altLang="zh-CN"/>
              <a:t>Evaluation – DPKO</a:t>
            </a:r>
            <a:r>
              <a:rPr lang="zh-CN" altLang="en-US"/>
              <a:t> </a:t>
            </a:r>
            <a:r>
              <a:rPr lang="en-US" altLang="zh-CN"/>
              <a:t>peformance</a:t>
            </a:r>
            <a:endParaRPr lang="zh-CN" altLang="en-US"/>
          </a:p>
        </p:txBody>
      </p:sp>
      <p:sp>
        <p:nvSpPr>
          <p:cNvPr id="4" name="灯片编号占位符 3">
            <a:extLst>
              <a:ext uri="{FF2B5EF4-FFF2-40B4-BE49-F238E27FC236}">
                <a16:creationId xmlns:a16="http://schemas.microsoft.com/office/drawing/2014/main" id="{9BCE30F7-92BA-44F5-95CC-907F52F667E6}"/>
              </a:ext>
            </a:extLst>
          </p:cNvPr>
          <p:cNvSpPr>
            <a:spLocks noGrp="1"/>
          </p:cNvSpPr>
          <p:nvPr>
            <p:ph type="sldNum" sz="quarter" idx="12"/>
          </p:nvPr>
        </p:nvSpPr>
        <p:spPr/>
        <p:txBody>
          <a:bodyPr/>
          <a:lstStyle/>
          <a:p>
            <a:fld id="{9121FD29-422F-4C06-A400-AB8263BE8C66}" type="slidenum">
              <a:rPr lang="zh-CN" altLang="en-US" smtClean="0"/>
              <a:t>55</a:t>
            </a:fld>
            <a:endParaRPr lang="zh-CN" altLang="en-US"/>
          </a:p>
        </p:txBody>
      </p:sp>
      <p:sp>
        <p:nvSpPr>
          <p:cNvPr id="12" name="矩形 11">
            <a:extLst>
              <a:ext uri="{FF2B5EF4-FFF2-40B4-BE49-F238E27FC236}">
                <a16:creationId xmlns:a16="http://schemas.microsoft.com/office/drawing/2014/main" id="{86E7F98F-4EF0-44EF-AF9B-E0C3DFA38006}"/>
              </a:ext>
            </a:extLst>
          </p:cNvPr>
          <p:cNvSpPr/>
          <p:nvPr/>
        </p:nvSpPr>
        <p:spPr>
          <a:xfrm>
            <a:off x="11079891" y="2165298"/>
            <a:ext cx="414657" cy="2766544"/>
          </a:xfrm>
          <a:prstGeom prst="rect">
            <a:avLst/>
          </a:prstGeom>
          <a:noFill/>
          <a:ln w="28575">
            <a:solidFill>
              <a:schemeClr val="accent6">
                <a:lumMod val="50000"/>
              </a:schemeClr>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4" name="矩形 13">
            <a:extLst>
              <a:ext uri="{FF2B5EF4-FFF2-40B4-BE49-F238E27FC236}">
                <a16:creationId xmlns:a16="http://schemas.microsoft.com/office/drawing/2014/main" id="{01AB87B1-3291-4F66-AFB0-2527AD05A58A}"/>
              </a:ext>
            </a:extLst>
          </p:cNvPr>
          <p:cNvSpPr/>
          <p:nvPr/>
        </p:nvSpPr>
        <p:spPr>
          <a:xfrm>
            <a:off x="1191923" y="3429000"/>
            <a:ext cx="844267" cy="1288473"/>
          </a:xfrm>
          <a:prstGeom prst="rect">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3" name="内容占位符 2">
            <a:extLst>
              <a:ext uri="{FF2B5EF4-FFF2-40B4-BE49-F238E27FC236}">
                <a16:creationId xmlns:a16="http://schemas.microsoft.com/office/drawing/2014/main" id="{280E9CB4-7339-4E5E-B3D1-F948510D2052}"/>
              </a:ext>
            </a:extLst>
          </p:cNvPr>
          <p:cNvSpPr txBox="1">
            <a:spLocks/>
          </p:cNvSpPr>
          <p:nvPr/>
        </p:nvSpPr>
        <p:spPr>
          <a:xfrm>
            <a:off x="838200" y="1213837"/>
            <a:ext cx="10515600" cy="4963126"/>
          </a:xfrm>
          <a:prstGeom prst="rect">
            <a:avLst/>
          </a:prstGeom>
        </p:spPr>
        <p:txBody>
          <a:bodyPr vert="horz" lIns="91440" tIns="45720" rIns="91440" bIns="45720">
            <a:normAutofit/>
          </a:bodyPr>
          <a:lstStyle>
            <a:lvl1pPr marL="228600" lvl="0" indent="-228600" algn="l" defTabSz="914400">
              <a:lnSpc>
                <a:spcPct val="90000"/>
              </a:lnSpc>
              <a:spcBef>
                <a:spcPts val="1000"/>
              </a:spcBef>
              <a:buFont typeface="Arial" panose="020B0604020202020204" pitchFamily="34" charset="0"/>
              <a:buChar char="•"/>
              <a:defRPr sz="3200" b="1" kern="1200" baseline="0">
                <a:solidFill>
                  <a:schemeClr val="tx1"/>
                </a:solidFill>
                <a:latin typeface="Gill Sans MT"/>
                <a:ea typeface="微软雅黑" panose="020B0503020204020204" charset="-122"/>
              </a:defRPr>
            </a:lvl1pPr>
            <a:lvl2pPr marL="685800" lvl="1" indent="-228600" algn="l" defTabSz="914400">
              <a:lnSpc>
                <a:spcPct val="90000"/>
              </a:lnSpc>
              <a:spcBef>
                <a:spcPts val="500"/>
              </a:spcBef>
              <a:buFont typeface="Arial" panose="020B0604020202020204" pitchFamily="34" charset="0"/>
              <a:buChar char="•"/>
              <a:defRPr sz="2800" b="1" kern="1200" baseline="0">
                <a:solidFill>
                  <a:schemeClr val="tx1"/>
                </a:solidFill>
                <a:latin typeface="等线" panose="02010600030101010101" pitchFamily="2" charset="-122"/>
                <a:ea typeface="等线" panose="02010600030101010101" pitchFamily="2" charset="-122"/>
              </a:defRPr>
            </a:lvl2pPr>
            <a:lvl3pPr marL="1143000" lvl="2" indent="-228600" algn="l" defTabSz="914400">
              <a:lnSpc>
                <a:spcPct val="90000"/>
              </a:lnSpc>
              <a:spcBef>
                <a:spcPts val="500"/>
              </a:spcBef>
              <a:buFont typeface="Arial" panose="020B0604020202020204" pitchFamily="34" charset="0"/>
              <a:buChar char="•"/>
              <a:defRPr sz="2400" b="1" kern="1200" baseline="0">
                <a:solidFill>
                  <a:schemeClr val="tx1"/>
                </a:solidFill>
                <a:latin typeface="等线" panose="02010600030101010101" pitchFamily="2" charset="-122"/>
                <a:ea typeface="等线" panose="02010600030101010101" pitchFamily="2" charset="-122"/>
              </a:defRPr>
            </a:lvl3pPr>
            <a:lvl4pPr marL="1600200" lvl="3"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4pPr>
            <a:lvl5pPr marL="2057400" lvl="4" indent="-228600" algn="l" defTabSz="914400">
              <a:lnSpc>
                <a:spcPct val="90000"/>
              </a:lnSpc>
              <a:spcBef>
                <a:spcPts val="500"/>
              </a:spcBef>
              <a:buFont typeface="Arial" panose="020B0604020202020204" pitchFamily="34" charset="0"/>
              <a:buChar char="•"/>
              <a:defRPr sz="2000" b="1" kern="1200" baseline="0">
                <a:solidFill>
                  <a:schemeClr val="tx1"/>
                </a:solidFill>
                <a:latin typeface="等线" panose="02010600030101010101" pitchFamily="2" charset="-122"/>
                <a:ea typeface="等线" panose="02010600030101010101" pitchFamily="2" charset="-122"/>
              </a:defRPr>
            </a:lvl5pPr>
            <a:lvl6pPr marL="2514600" lvl="5"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6pPr>
            <a:lvl7pPr marL="2971800" lvl="6"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7pPr>
            <a:lvl8pPr marL="3429000" lvl="7"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8pPr>
            <a:lvl9pPr marL="3886200" lvl="8" indent="-228600" algn="l" defTabSz="914400">
              <a:lnSpc>
                <a:spcPct val="90000"/>
              </a:lnSpc>
              <a:spcBef>
                <a:spcPts val="500"/>
              </a:spcBef>
              <a:buFont typeface="Arial" panose="020B0604020202020204" pitchFamily="34" charset="0"/>
              <a:buChar char="•"/>
              <a:defRPr sz="1800" kern="1200">
                <a:solidFill>
                  <a:schemeClr val="tx1"/>
                </a:solidFill>
                <a:latin typeface="Times New Roman" panose="02020603050405020304"/>
                <a:ea typeface="微软雅黑" panose="020B0503020204020204" charset="-122"/>
              </a:defRPr>
            </a:lvl9pPr>
          </a:lstStyle>
          <a:p>
            <a:r>
              <a:rPr lang="en-US" altLang="zh-CN"/>
              <a:t>Total order is not thread-scalable</a:t>
            </a:r>
            <a:endParaRPr lang="zh-CN" altLang="en-US"/>
          </a:p>
        </p:txBody>
      </p:sp>
      <p:sp>
        <p:nvSpPr>
          <p:cNvPr id="15" name="矩形 14">
            <a:extLst>
              <a:ext uri="{FF2B5EF4-FFF2-40B4-BE49-F238E27FC236}">
                <a16:creationId xmlns:a16="http://schemas.microsoft.com/office/drawing/2014/main" id="{B0628350-1395-43B0-A09F-F1133B869492}"/>
              </a:ext>
            </a:extLst>
          </p:cNvPr>
          <p:cNvSpPr/>
          <p:nvPr/>
        </p:nvSpPr>
        <p:spPr>
          <a:xfrm>
            <a:off x="8014263" y="3553905"/>
            <a:ext cx="414657" cy="870614"/>
          </a:xfrm>
          <a:prstGeom prst="rect">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7" name="矩形 16">
            <a:extLst>
              <a:ext uri="{FF2B5EF4-FFF2-40B4-BE49-F238E27FC236}">
                <a16:creationId xmlns:a16="http://schemas.microsoft.com/office/drawing/2014/main" id="{0D79400B-CA1C-46EF-A8C9-75481CFBA1EE}"/>
              </a:ext>
            </a:extLst>
          </p:cNvPr>
          <p:cNvSpPr/>
          <p:nvPr/>
        </p:nvSpPr>
        <p:spPr>
          <a:xfrm>
            <a:off x="8886028" y="3196504"/>
            <a:ext cx="414657" cy="1228015"/>
          </a:xfrm>
          <a:prstGeom prst="rect">
            <a:avLst/>
          </a:prstGeom>
          <a:noFill/>
          <a:ln w="28575">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zh-CN" altLang="en-US"/>
          </a:p>
        </p:txBody>
      </p:sp>
      <p:sp>
        <p:nvSpPr>
          <p:cNvPr id="18" name="灯片编号占位符 3">
            <a:extLst>
              <a:ext uri="{FF2B5EF4-FFF2-40B4-BE49-F238E27FC236}">
                <a16:creationId xmlns:a16="http://schemas.microsoft.com/office/drawing/2014/main" id="{0BBC5E00-7D99-455E-849F-DA6DE6589718}"/>
              </a:ext>
            </a:extLst>
          </p:cNvPr>
          <p:cNvSpPr txBox="1">
            <a:spLocks/>
          </p:cNvSpPr>
          <p:nvPr/>
        </p:nvSpPr>
        <p:spPr>
          <a:xfrm>
            <a:off x="8610600" y="6356350"/>
            <a:ext cx="2743200" cy="365125"/>
          </a:xfrm>
          <a:prstGeom prst="rect">
            <a:avLst/>
          </a:prstGeom>
        </p:spPr>
        <p:txBody>
          <a:bodyPr vert="horz" lIns="91440" tIns="45720" rIns="91440" bIns="45720" rtlCol="0" anchor="ctr"/>
          <a:lstStyle>
            <a:lvl1pPr marL="0" lvl="0" algn="r" defTabSz="914400">
              <a:defRPr sz="1200" kern="1200">
                <a:solidFill>
                  <a:schemeClr val="tx1">
                    <a:tint val="75000"/>
                  </a:schemeClr>
                </a:solidFill>
                <a:latin typeface="Times New Roman" panose="02020603050405020304"/>
                <a:ea typeface="微软雅黑" panose="020B0503020204020204" charset="-122"/>
              </a:defRPr>
            </a:lvl1pPr>
            <a:lvl2pPr marL="457200" lvl="1" algn="l" defTabSz="914400">
              <a:defRPr sz="1800" kern="1200">
                <a:solidFill>
                  <a:schemeClr val="tx1"/>
                </a:solidFill>
                <a:latin typeface="Times New Roman" panose="02020603050405020304"/>
                <a:ea typeface="微软雅黑" panose="020B0503020204020204" charset="-122"/>
              </a:defRPr>
            </a:lvl2pPr>
            <a:lvl3pPr marL="914400" lvl="2" algn="l" defTabSz="914400">
              <a:defRPr sz="1800" kern="1200">
                <a:solidFill>
                  <a:schemeClr val="tx1"/>
                </a:solidFill>
                <a:latin typeface="Times New Roman" panose="02020603050405020304"/>
                <a:ea typeface="微软雅黑" panose="020B0503020204020204" charset="-122"/>
              </a:defRPr>
            </a:lvl3pPr>
            <a:lvl4pPr marL="1371600" lvl="3" algn="l" defTabSz="914400">
              <a:defRPr sz="1800" kern="1200">
                <a:solidFill>
                  <a:schemeClr val="tx1"/>
                </a:solidFill>
                <a:latin typeface="Times New Roman" panose="02020603050405020304"/>
                <a:ea typeface="微软雅黑" panose="020B0503020204020204" charset="-122"/>
              </a:defRPr>
            </a:lvl4pPr>
            <a:lvl5pPr marL="1828800" lvl="4" algn="l" defTabSz="914400">
              <a:defRPr sz="1800" kern="1200">
                <a:solidFill>
                  <a:schemeClr val="tx1"/>
                </a:solidFill>
                <a:latin typeface="Times New Roman" panose="02020603050405020304"/>
                <a:ea typeface="微软雅黑" panose="020B0503020204020204" charset="-122"/>
              </a:defRPr>
            </a:lvl5pPr>
            <a:lvl6pPr marL="2286000" lvl="5" algn="l" defTabSz="914400">
              <a:defRPr sz="1800" kern="1200">
                <a:solidFill>
                  <a:schemeClr val="tx1"/>
                </a:solidFill>
                <a:latin typeface="Times New Roman" panose="02020603050405020304"/>
                <a:ea typeface="微软雅黑" panose="020B0503020204020204" charset="-122"/>
              </a:defRPr>
            </a:lvl6pPr>
            <a:lvl7pPr marL="2743200" lvl="6" algn="l" defTabSz="914400">
              <a:defRPr sz="1800" kern="1200">
                <a:solidFill>
                  <a:schemeClr val="tx1"/>
                </a:solidFill>
                <a:latin typeface="Times New Roman" panose="02020603050405020304"/>
                <a:ea typeface="微软雅黑" panose="020B0503020204020204" charset="-122"/>
              </a:defRPr>
            </a:lvl7pPr>
            <a:lvl8pPr marL="3200400" lvl="7" algn="l" defTabSz="914400">
              <a:defRPr sz="1800" kern="1200">
                <a:solidFill>
                  <a:schemeClr val="tx1"/>
                </a:solidFill>
                <a:latin typeface="Times New Roman" panose="02020603050405020304"/>
                <a:ea typeface="微软雅黑" panose="020B0503020204020204" charset="-122"/>
              </a:defRPr>
            </a:lvl8pPr>
            <a:lvl9pPr marL="3657600" lvl="8" algn="l" defTabSz="914400">
              <a:defRPr sz="1800" kern="1200">
                <a:solidFill>
                  <a:schemeClr val="tx1"/>
                </a:solidFill>
                <a:latin typeface="Times New Roman" panose="02020603050405020304"/>
                <a:ea typeface="微软雅黑" panose="020B0503020204020204" charset="-122"/>
              </a:defRPr>
            </a:lvl9pPr>
          </a:lstStyle>
          <a:p>
            <a:fld id="{9121FD29-422F-4C06-A400-AB8263BE8C66}" type="slidenum">
              <a:rPr lang="zh-CN" altLang="en-US" smtClean="0"/>
              <a:pPr/>
              <a:t>55</a:t>
            </a:fld>
            <a:endParaRPr lang="zh-CN" altLang="en-US"/>
          </a:p>
        </p:txBody>
      </p:sp>
      <p:sp>
        <p:nvSpPr>
          <p:cNvPr id="20" name="文本框 19">
            <a:extLst>
              <a:ext uri="{FF2B5EF4-FFF2-40B4-BE49-F238E27FC236}">
                <a16:creationId xmlns:a16="http://schemas.microsoft.com/office/drawing/2014/main" id="{AE3BCB10-56C8-462C-8C3D-FC7F384D9C71}"/>
              </a:ext>
            </a:extLst>
          </p:cNvPr>
          <p:cNvSpPr txBox="1"/>
          <p:nvPr/>
        </p:nvSpPr>
        <p:spPr>
          <a:xfrm>
            <a:off x="1363980" y="5242560"/>
            <a:ext cx="3634740" cy="369332"/>
          </a:xfrm>
          <a:prstGeom prst="rect">
            <a:avLst/>
          </a:prstGeom>
          <a:noFill/>
        </p:spPr>
        <p:txBody>
          <a:bodyPr wrap="square" rtlCol="0">
            <a:spAutoFit/>
          </a:bodyPr>
          <a:lstStyle/>
          <a:p>
            <a:r>
              <a:rPr lang="en-US" altLang="zh-CN"/>
              <a:t>(a) Single-threaded write throughput</a:t>
            </a:r>
            <a:endParaRPr lang="zh-CN" altLang="en-US"/>
          </a:p>
        </p:txBody>
      </p:sp>
      <p:sp>
        <p:nvSpPr>
          <p:cNvPr id="21" name="文本框 20">
            <a:extLst>
              <a:ext uri="{FF2B5EF4-FFF2-40B4-BE49-F238E27FC236}">
                <a16:creationId xmlns:a16="http://schemas.microsoft.com/office/drawing/2014/main" id="{AF4CDAFA-4852-49D1-9C23-DBB1F8E4D268}"/>
              </a:ext>
            </a:extLst>
          </p:cNvPr>
          <p:cNvSpPr txBox="1"/>
          <p:nvPr/>
        </p:nvSpPr>
        <p:spPr>
          <a:xfrm>
            <a:off x="7193282" y="5242560"/>
            <a:ext cx="3634740" cy="369332"/>
          </a:xfrm>
          <a:prstGeom prst="rect">
            <a:avLst/>
          </a:prstGeom>
          <a:noFill/>
        </p:spPr>
        <p:txBody>
          <a:bodyPr wrap="square" rtlCol="0">
            <a:spAutoFit/>
          </a:bodyPr>
          <a:lstStyle/>
          <a:p>
            <a:r>
              <a:rPr lang="en-US" altLang="zh-CN"/>
              <a:t>(b) Muti-threaded write throughput</a:t>
            </a:r>
            <a:endParaRPr lang="zh-CN" altLang="en-US"/>
          </a:p>
        </p:txBody>
      </p:sp>
      <p:sp>
        <p:nvSpPr>
          <p:cNvPr id="22" name="文本框 21">
            <a:extLst>
              <a:ext uri="{FF2B5EF4-FFF2-40B4-BE49-F238E27FC236}">
                <a16:creationId xmlns:a16="http://schemas.microsoft.com/office/drawing/2014/main" id="{A86FFE5B-60BB-4E10-9593-1CC24F3C504F}"/>
              </a:ext>
            </a:extLst>
          </p:cNvPr>
          <p:cNvSpPr txBox="1"/>
          <p:nvPr/>
        </p:nvSpPr>
        <p:spPr>
          <a:xfrm>
            <a:off x="503210" y="1946012"/>
            <a:ext cx="461665" cy="2382508"/>
          </a:xfrm>
          <a:prstGeom prst="rect">
            <a:avLst/>
          </a:prstGeom>
          <a:noFill/>
        </p:spPr>
        <p:txBody>
          <a:bodyPr vert="vert270" wrap="square" rtlCol="0">
            <a:spAutoFit/>
          </a:bodyPr>
          <a:lstStyle/>
          <a:p>
            <a:r>
              <a:rPr lang="en-US" altLang="zh-CN"/>
              <a:t>Million reqs per second</a:t>
            </a:r>
            <a:endParaRPr lang="zh-CN" altLang="en-US"/>
          </a:p>
        </p:txBody>
      </p:sp>
      <p:sp>
        <p:nvSpPr>
          <p:cNvPr id="23" name="文本框 22">
            <a:extLst>
              <a:ext uri="{FF2B5EF4-FFF2-40B4-BE49-F238E27FC236}">
                <a16:creationId xmlns:a16="http://schemas.microsoft.com/office/drawing/2014/main" id="{8819F04C-BC3F-4DB1-B85A-3287CD5A20C9}"/>
              </a:ext>
            </a:extLst>
          </p:cNvPr>
          <p:cNvSpPr txBox="1"/>
          <p:nvPr/>
        </p:nvSpPr>
        <p:spPr>
          <a:xfrm>
            <a:off x="5943066" y="1853464"/>
            <a:ext cx="461665" cy="2382508"/>
          </a:xfrm>
          <a:prstGeom prst="rect">
            <a:avLst/>
          </a:prstGeom>
          <a:noFill/>
        </p:spPr>
        <p:txBody>
          <a:bodyPr vert="vert270" wrap="square" rtlCol="0">
            <a:spAutoFit/>
          </a:bodyPr>
          <a:lstStyle/>
          <a:p>
            <a:r>
              <a:rPr lang="en-US" altLang="zh-CN"/>
              <a:t>Million reqs per second</a:t>
            </a:r>
            <a:endParaRPr lang="zh-CN" altLang="en-US"/>
          </a:p>
        </p:txBody>
      </p:sp>
      <p:sp>
        <p:nvSpPr>
          <p:cNvPr id="3" name="日期占位符 2">
            <a:extLst>
              <a:ext uri="{FF2B5EF4-FFF2-40B4-BE49-F238E27FC236}">
                <a16:creationId xmlns:a16="http://schemas.microsoft.com/office/drawing/2014/main" id="{6EB78662-2EEC-4E89-AC11-84AC3CA0E49B}"/>
              </a:ext>
            </a:extLst>
          </p:cNvPr>
          <p:cNvSpPr>
            <a:spLocks noGrp="1"/>
          </p:cNvSpPr>
          <p:nvPr>
            <p:ph type="dt" sz="half" idx="10"/>
          </p:nvPr>
        </p:nvSpPr>
        <p:spPr/>
        <p:txBody>
          <a:bodyPr/>
          <a:lstStyle/>
          <a:p>
            <a:fld id="{7962C8A0-670E-4C06-959E-407BF590BDF2}" type="datetime1">
              <a:rPr lang="zh-CN" altLang="en-US" smtClean="0"/>
              <a:t>2021/5/19</a:t>
            </a:fld>
            <a:endParaRPr lang="zh-CN" altLang="en-US"/>
          </a:p>
        </p:txBody>
      </p:sp>
      <p:sp>
        <p:nvSpPr>
          <p:cNvPr id="5" name="页脚占位符 4">
            <a:extLst>
              <a:ext uri="{FF2B5EF4-FFF2-40B4-BE49-F238E27FC236}">
                <a16:creationId xmlns:a16="http://schemas.microsoft.com/office/drawing/2014/main" id="{61EE17F6-6EA2-414F-A2BD-4181C99AA7E0}"/>
              </a:ext>
            </a:extLst>
          </p:cNvPr>
          <p:cNvSpPr>
            <a:spLocks noGrp="1"/>
          </p:cNvSpPr>
          <p:nvPr>
            <p:ph type="ftr" sz="quarter" idx="11"/>
          </p:nvPr>
        </p:nvSpPr>
        <p:spPr/>
        <p:txBody>
          <a:bodyPr/>
          <a:lstStyle/>
          <a:p>
            <a:r>
              <a:rPr lang="en-US" altLang="zh-CN"/>
              <a:t>USTC-Reading-Group</a:t>
            </a:r>
            <a:endParaRPr lang="zh-CN" altLang="en-US" dirty="0"/>
          </a:p>
        </p:txBody>
      </p:sp>
    </p:spTree>
    <p:extLst>
      <p:ext uri="{BB962C8B-B14F-4D97-AF65-F5344CB8AC3E}">
        <p14:creationId xmlns:p14="http://schemas.microsoft.com/office/powerpoint/2010/main" val="347224468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DD1E65-2A82-4278-BF41-5817138FE652}"/>
              </a:ext>
            </a:extLst>
          </p:cNvPr>
          <p:cNvSpPr>
            <a:spLocks noGrp="1"/>
          </p:cNvSpPr>
          <p:nvPr>
            <p:ph type="title"/>
          </p:nvPr>
        </p:nvSpPr>
        <p:spPr/>
        <p:txBody>
          <a:bodyPr/>
          <a:lstStyle/>
          <a:p>
            <a:r>
              <a:rPr lang="en-US" altLang="zh-CN"/>
              <a:t>Evaluation - ABD</a:t>
            </a:r>
            <a:endParaRPr lang="zh-CN" altLang="en-US"/>
          </a:p>
        </p:txBody>
      </p:sp>
      <p:pic>
        <p:nvPicPr>
          <p:cNvPr id="9" name="内容占位符 8">
            <a:extLst>
              <a:ext uri="{FF2B5EF4-FFF2-40B4-BE49-F238E27FC236}">
                <a16:creationId xmlns:a16="http://schemas.microsoft.com/office/drawing/2014/main" id="{D04592B7-BE2B-43C6-87D7-01A0D8C1C438}"/>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481262" y="1552575"/>
            <a:ext cx="7229475" cy="4286250"/>
          </a:xfrm>
        </p:spPr>
      </p:pic>
      <p:sp>
        <p:nvSpPr>
          <p:cNvPr id="3" name="日期占位符 2">
            <a:extLst>
              <a:ext uri="{FF2B5EF4-FFF2-40B4-BE49-F238E27FC236}">
                <a16:creationId xmlns:a16="http://schemas.microsoft.com/office/drawing/2014/main" id="{5A50ED4D-345E-48E7-BD50-A06BEDD3A175}"/>
              </a:ext>
            </a:extLst>
          </p:cNvPr>
          <p:cNvSpPr>
            <a:spLocks noGrp="1"/>
          </p:cNvSpPr>
          <p:nvPr>
            <p:ph type="dt" sz="half" idx="10"/>
          </p:nvPr>
        </p:nvSpPr>
        <p:spPr/>
        <p:txBody>
          <a:bodyPr/>
          <a:lstStyle/>
          <a:p>
            <a:fld id="{E296678E-6B32-41AC-AE63-84BA1CD3B632}" type="datetime1">
              <a:rPr lang="zh-CN" altLang="en-US" smtClean="0"/>
              <a:t>2021/5/19</a:t>
            </a:fld>
            <a:endParaRPr lang="zh-CN" altLang="en-US"/>
          </a:p>
        </p:txBody>
      </p:sp>
      <p:sp>
        <p:nvSpPr>
          <p:cNvPr id="4" name="页脚占位符 3">
            <a:extLst>
              <a:ext uri="{FF2B5EF4-FFF2-40B4-BE49-F238E27FC236}">
                <a16:creationId xmlns:a16="http://schemas.microsoft.com/office/drawing/2014/main" id="{48D936E6-7F28-4EB2-8087-29FCAC9C73E9}"/>
              </a:ext>
            </a:extLst>
          </p:cNvPr>
          <p:cNvSpPr>
            <a:spLocks noGrp="1"/>
          </p:cNvSpPr>
          <p:nvPr>
            <p:ph type="ftr" sz="quarter" idx="11"/>
          </p:nvPr>
        </p:nvSpPr>
        <p:spPr/>
        <p:txBody>
          <a:bodyPr/>
          <a:lstStyle/>
          <a:p>
            <a:r>
              <a:rPr lang="en-US" altLang="zh-CN"/>
              <a:t>USTC-Reading-Group</a:t>
            </a:r>
            <a:endParaRPr lang="zh-CN" altLang="en-US" dirty="0"/>
          </a:p>
        </p:txBody>
      </p:sp>
      <p:sp>
        <p:nvSpPr>
          <p:cNvPr id="5" name="灯片编号占位符 4">
            <a:extLst>
              <a:ext uri="{FF2B5EF4-FFF2-40B4-BE49-F238E27FC236}">
                <a16:creationId xmlns:a16="http://schemas.microsoft.com/office/drawing/2014/main" id="{64F16175-2A56-4CB6-B2DB-A833CFB26130}"/>
              </a:ext>
            </a:extLst>
          </p:cNvPr>
          <p:cNvSpPr>
            <a:spLocks noGrp="1"/>
          </p:cNvSpPr>
          <p:nvPr>
            <p:ph type="sldNum" sz="quarter" idx="12"/>
          </p:nvPr>
        </p:nvSpPr>
        <p:spPr/>
        <p:txBody>
          <a:bodyPr/>
          <a:lstStyle/>
          <a:p>
            <a:fld id="{9121FD29-422F-4C06-A400-AB8263BE8C66}" type="slidenum">
              <a:rPr lang="zh-CN" altLang="en-US" smtClean="0"/>
              <a:t>56</a:t>
            </a:fld>
            <a:endParaRPr lang="zh-CN" altLang="en-US"/>
          </a:p>
        </p:txBody>
      </p:sp>
    </p:spTree>
    <p:extLst>
      <p:ext uri="{BB962C8B-B14F-4D97-AF65-F5344CB8AC3E}">
        <p14:creationId xmlns:p14="http://schemas.microsoft.com/office/powerpoint/2010/main" val="335000243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2DD1E65-2A82-4278-BF41-5817138FE652}"/>
              </a:ext>
            </a:extLst>
          </p:cNvPr>
          <p:cNvSpPr>
            <a:spLocks noGrp="1"/>
          </p:cNvSpPr>
          <p:nvPr>
            <p:ph type="title"/>
          </p:nvPr>
        </p:nvSpPr>
        <p:spPr/>
        <p:txBody>
          <a:bodyPr/>
          <a:lstStyle/>
          <a:p>
            <a:r>
              <a:rPr lang="en-US" altLang="zh-CN"/>
              <a:t>Hermes</a:t>
            </a:r>
            <a:endParaRPr lang="zh-CN" altLang="en-US"/>
          </a:p>
        </p:txBody>
      </p:sp>
      <p:pic>
        <p:nvPicPr>
          <p:cNvPr id="5" name="内容占位符 4">
            <a:extLst>
              <a:ext uri="{FF2B5EF4-FFF2-40B4-BE49-F238E27FC236}">
                <a16:creationId xmlns:a16="http://schemas.microsoft.com/office/drawing/2014/main" id="{80CFCF3A-A8BD-4A4D-B1E2-84DD2CEEFD1E}"/>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54646" y="1214438"/>
            <a:ext cx="7082708" cy="4962525"/>
          </a:xfrm>
        </p:spPr>
      </p:pic>
      <p:sp>
        <p:nvSpPr>
          <p:cNvPr id="3" name="日期占位符 2">
            <a:extLst>
              <a:ext uri="{FF2B5EF4-FFF2-40B4-BE49-F238E27FC236}">
                <a16:creationId xmlns:a16="http://schemas.microsoft.com/office/drawing/2014/main" id="{1B45EA89-73CB-4BFD-B8EC-589697FE3CF8}"/>
              </a:ext>
            </a:extLst>
          </p:cNvPr>
          <p:cNvSpPr>
            <a:spLocks noGrp="1"/>
          </p:cNvSpPr>
          <p:nvPr>
            <p:ph type="dt" sz="half" idx="10"/>
          </p:nvPr>
        </p:nvSpPr>
        <p:spPr/>
        <p:txBody>
          <a:bodyPr/>
          <a:lstStyle/>
          <a:p>
            <a:fld id="{FA1EDEF4-7CC9-4411-88D0-2FFFBE4E8FE4}" type="datetime1">
              <a:rPr lang="zh-CN" altLang="en-US" smtClean="0"/>
              <a:t>2021/5/19</a:t>
            </a:fld>
            <a:endParaRPr lang="zh-CN" altLang="en-US"/>
          </a:p>
        </p:txBody>
      </p:sp>
      <p:sp>
        <p:nvSpPr>
          <p:cNvPr id="4" name="页脚占位符 3">
            <a:extLst>
              <a:ext uri="{FF2B5EF4-FFF2-40B4-BE49-F238E27FC236}">
                <a16:creationId xmlns:a16="http://schemas.microsoft.com/office/drawing/2014/main" id="{8DE02FBB-A432-4976-AAEA-24E55119C003}"/>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BA0CFC00-2140-465D-8B33-8894A5A9CEB8}"/>
              </a:ext>
            </a:extLst>
          </p:cNvPr>
          <p:cNvSpPr>
            <a:spLocks noGrp="1"/>
          </p:cNvSpPr>
          <p:nvPr>
            <p:ph type="sldNum" sz="quarter" idx="12"/>
          </p:nvPr>
        </p:nvSpPr>
        <p:spPr/>
        <p:txBody>
          <a:bodyPr/>
          <a:lstStyle/>
          <a:p>
            <a:fld id="{9121FD29-422F-4C06-A400-AB8263BE8C66}" type="slidenum">
              <a:rPr lang="zh-CN" altLang="en-US" smtClean="0"/>
              <a:t>57</a:t>
            </a:fld>
            <a:endParaRPr lang="zh-CN" altLang="en-US"/>
          </a:p>
        </p:txBody>
      </p:sp>
    </p:spTree>
    <p:extLst>
      <p:ext uri="{BB962C8B-B14F-4D97-AF65-F5344CB8AC3E}">
        <p14:creationId xmlns:p14="http://schemas.microsoft.com/office/powerpoint/2010/main" val="23113882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6CD85F-79B4-447F-95A2-BB248EC05CCA}"/>
              </a:ext>
            </a:extLst>
          </p:cNvPr>
          <p:cNvSpPr>
            <a:spLocks noGrp="1"/>
          </p:cNvSpPr>
          <p:nvPr>
            <p:ph type="title"/>
          </p:nvPr>
        </p:nvSpPr>
        <p:spPr/>
        <p:txBody>
          <a:bodyPr/>
          <a:lstStyle/>
          <a:p>
            <a:r>
              <a:rPr lang="en-US" altLang="zh-CN"/>
              <a:t>Conclusion</a:t>
            </a:r>
            <a:endParaRPr lang="zh-CN" altLang="en-US"/>
          </a:p>
        </p:txBody>
      </p:sp>
      <p:sp>
        <p:nvSpPr>
          <p:cNvPr id="6" name="矩形: 圆角 5">
            <a:extLst>
              <a:ext uri="{FF2B5EF4-FFF2-40B4-BE49-F238E27FC236}">
                <a16:creationId xmlns:a16="http://schemas.microsoft.com/office/drawing/2014/main" id="{36C464D2-E570-488C-B98B-DC087487A29C}"/>
              </a:ext>
            </a:extLst>
          </p:cNvPr>
          <p:cNvSpPr/>
          <p:nvPr/>
        </p:nvSpPr>
        <p:spPr>
          <a:xfrm>
            <a:off x="4648200" y="3268980"/>
            <a:ext cx="2133600" cy="93726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800" b="1" i="0" u="none" strike="noStrike" baseline="0">
                <a:solidFill>
                  <a:schemeClr val="tx1"/>
                </a:solidFill>
                <a:latin typeface="LinLibertineTI"/>
              </a:rPr>
              <a:t>Odyssey</a:t>
            </a:r>
            <a:endParaRPr lang="zh-CN" altLang="en-US" b="1">
              <a:solidFill>
                <a:schemeClr val="tx1"/>
              </a:solidFill>
            </a:endParaRPr>
          </a:p>
        </p:txBody>
      </p:sp>
      <p:sp>
        <p:nvSpPr>
          <p:cNvPr id="7" name="思想气泡: 云 6">
            <a:extLst>
              <a:ext uri="{FF2B5EF4-FFF2-40B4-BE49-F238E27FC236}">
                <a16:creationId xmlns:a16="http://schemas.microsoft.com/office/drawing/2014/main" id="{1784383F-F4F6-4D03-A85F-A8044A6FD8B8}"/>
              </a:ext>
            </a:extLst>
          </p:cNvPr>
          <p:cNvSpPr/>
          <p:nvPr/>
        </p:nvSpPr>
        <p:spPr>
          <a:xfrm>
            <a:off x="1226820" y="1615440"/>
            <a:ext cx="2438400" cy="1653540"/>
          </a:xfrm>
          <a:prstGeom prst="cloudCallout">
            <a:avLst>
              <a:gd name="adj1" fmla="val 83910"/>
              <a:gd name="adj2" fmla="val 48335"/>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400">
                <a:solidFill>
                  <a:schemeClr val="tx1"/>
                </a:solidFill>
              </a:rPr>
              <a:t>Modern Hardware</a:t>
            </a:r>
            <a:endParaRPr lang="zh-CN" altLang="en-US" sz="2400">
              <a:solidFill>
                <a:schemeClr val="tx1"/>
              </a:solidFill>
            </a:endParaRPr>
          </a:p>
        </p:txBody>
      </p:sp>
      <p:sp>
        <p:nvSpPr>
          <p:cNvPr id="8" name="思想气泡: 云 7">
            <a:extLst>
              <a:ext uri="{FF2B5EF4-FFF2-40B4-BE49-F238E27FC236}">
                <a16:creationId xmlns:a16="http://schemas.microsoft.com/office/drawing/2014/main" id="{460865F9-C8E2-4802-BCA8-0B1C03A26A8C}"/>
              </a:ext>
            </a:extLst>
          </p:cNvPr>
          <p:cNvSpPr/>
          <p:nvPr/>
        </p:nvSpPr>
        <p:spPr>
          <a:xfrm>
            <a:off x="7734300" y="1531620"/>
            <a:ext cx="2659380" cy="1737360"/>
          </a:xfrm>
          <a:prstGeom prst="cloudCallout">
            <a:avLst>
              <a:gd name="adj1" fmla="val -77028"/>
              <a:gd name="adj2" fmla="val 44188"/>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chemeClr val="tx1"/>
                </a:solidFill>
              </a:rPr>
              <a:t>Evaluated 10 protocols</a:t>
            </a:r>
            <a:endParaRPr lang="zh-CN" altLang="en-US" sz="2000">
              <a:solidFill>
                <a:schemeClr val="tx1"/>
              </a:solidFill>
            </a:endParaRPr>
          </a:p>
        </p:txBody>
      </p:sp>
      <p:sp>
        <p:nvSpPr>
          <p:cNvPr id="9" name="思想气泡: 云 8">
            <a:extLst>
              <a:ext uri="{FF2B5EF4-FFF2-40B4-BE49-F238E27FC236}">
                <a16:creationId xmlns:a16="http://schemas.microsoft.com/office/drawing/2014/main" id="{10264EB0-9473-4AD3-89CE-8E77780ED6ED}"/>
              </a:ext>
            </a:extLst>
          </p:cNvPr>
          <p:cNvSpPr/>
          <p:nvPr/>
        </p:nvSpPr>
        <p:spPr>
          <a:xfrm>
            <a:off x="7574280" y="4569285"/>
            <a:ext cx="2567940" cy="1478280"/>
          </a:xfrm>
          <a:prstGeom prst="cloudCallout">
            <a:avLst>
              <a:gd name="adj1" fmla="val -73303"/>
              <a:gd name="adj2" fmla="val -58444"/>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2000">
                <a:solidFill>
                  <a:schemeClr val="tx1"/>
                </a:solidFill>
              </a:rPr>
              <a:t>Extrapolate the result</a:t>
            </a:r>
            <a:endParaRPr lang="zh-CN" altLang="en-US" sz="2000">
              <a:solidFill>
                <a:schemeClr val="tx1"/>
              </a:solidFill>
            </a:endParaRPr>
          </a:p>
        </p:txBody>
      </p:sp>
      <p:sp>
        <p:nvSpPr>
          <p:cNvPr id="3" name="日期占位符 2">
            <a:extLst>
              <a:ext uri="{FF2B5EF4-FFF2-40B4-BE49-F238E27FC236}">
                <a16:creationId xmlns:a16="http://schemas.microsoft.com/office/drawing/2014/main" id="{676649E5-C1D0-4245-91F0-B316B239F7FC}"/>
              </a:ext>
            </a:extLst>
          </p:cNvPr>
          <p:cNvSpPr>
            <a:spLocks noGrp="1"/>
          </p:cNvSpPr>
          <p:nvPr>
            <p:ph type="dt" sz="half" idx="10"/>
          </p:nvPr>
        </p:nvSpPr>
        <p:spPr/>
        <p:txBody>
          <a:bodyPr/>
          <a:lstStyle/>
          <a:p>
            <a:fld id="{5A0CD614-3837-4287-BC9F-5A4A946452DD}" type="datetime1">
              <a:rPr lang="zh-CN" altLang="en-US" smtClean="0"/>
              <a:t>2021/5/19</a:t>
            </a:fld>
            <a:endParaRPr lang="zh-CN" altLang="en-US"/>
          </a:p>
        </p:txBody>
      </p:sp>
      <p:sp>
        <p:nvSpPr>
          <p:cNvPr id="4" name="页脚占位符 3">
            <a:extLst>
              <a:ext uri="{FF2B5EF4-FFF2-40B4-BE49-F238E27FC236}">
                <a16:creationId xmlns:a16="http://schemas.microsoft.com/office/drawing/2014/main" id="{DCCC61DB-C2DF-40C9-BBAE-EAE1C3453CF1}"/>
              </a:ext>
            </a:extLst>
          </p:cNvPr>
          <p:cNvSpPr>
            <a:spLocks noGrp="1"/>
          </p:cNvSpPr>
          <p:nvPr>
            <p:ph type="ftr" sz="quarter" idx="11"/>
          </p:nvPr>
        </p:nvSpPr>
        <p:spPr/>
        <p:txBody>
          <a:bodyPr/>
          <a:lstStyle/>
          <a:p>
            <a:r>
              <a:rPr lang="en-US" altLang="zh-CN"/>
              <a:t>USTC-Reading-Group</a:t>
            </a:r>
            <a:endParaRPr lang="zh-CN" altLang="en-US" dirty="0"/>
          </a:p>
        </p:txBody>
      </p:sp>
      <p:sp>
        <p:nvSpPr>
          <p:cNvPr id="5" name="灯片编号占位符 4">
            <a:extLst>
              <a:ext uri="{FF2B5EF4-FFF2-40B4-BE49-F238E27FC236}">
                <a16:creationId xmlns:a16="http://schemas.microsoft.com/office/drawing/2014/main" id="{72511100-CB1A-4C48-9B47-37ED050DB5BE}"/>
              </a:ext>
            </a:extLst>
          </p:cNvPr>
          <p:cNvSpPr>
            <a:spLocks noGrp="1"/>
          </p:cNvSpPr>
          <p:nvPr>
            <p:ph type="sldNum" sz="quarter" idx="12"/>
          </p:nvPr>
        </p:nvSpPr>
        <p:spPr/>
        <p:txBody>
          <a:bodyPr/>
          <a:lstStyle/>
          <a:p>
            <a:fld id="{9121FD29-422F-4C06-A400-AB8263BE8C66}" type="slidenum">
              <a:rPr lang="zh-CN" altLang="en-US" smtClean="0"/>
              <a:t>58</a:t>
            </a:fld>
            <a:endParaRPr lang="zh-CN" altLang="en-US"/>
          </a:p>
        </p:txBody>
      </p:sp>
    </p:spTree>
    <p:extLst>
      <p:ext uri="{BB962C8B-B14F-4D97-AF65-F5344CB8AC3E}">
        <p14:creationId xmlns:p14="http://schemas.microsoft.com/office/powerpoint/2010/main" val="383757783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a:extLst>
              <a:ext uri="{FF2B5EF4-FFF2-40B4-BE49-F238E27FC236}">
                <a16:creationId xmlns:a16="http://schemas.microsoft.com/office/drawing/2014/main" id="{55F945EC-6519-4CD9-80AE-E5F413FB60DC}"/>
              </a:ext>
            </a:extLst>
          </p:cNvPr>
          <p:cNvSpPr>
            <a:spLocks noGrp="1"/>
          </p:cNvSpPr>
          <p:nvPr>
            <p:ph type="sldNum" sz="quarter" idx="12"/>
          </p:nvPr>
        </p:nvSpPr>
        <p:spPr/>
        <p:txBody>
          <a:bodyPr/>
          <a:lstStyle/>
          <a:p>
            <a:fld id="{9121FD29-422F-4C06-A400-AB8263BE8C66}" type="slidenum">
              <a:rPr lang="zh-CN" altLang="en-US" smtClean="0"/>
              <a:t>59</a:t>
            </a:fld>
            <a:endParaRPr lang="zh-CN" altLang="en-US"/>
          </a:p>
        </p:txBody>
      </p:sp>
      <p:sp>
        <p:nvSpPr>
          <p:cNvPr id="5" name="文本框 4">
            <a:extLst>
              <a:ext uri="{FF2B5EF4-FFF2-40B4-BE49-F238E27FC236}">
                <a16:creationId xmlns:a16="http://schemas.microsoft.com/office/drawing/2014/main" id="{FCB4AAED-3402-4286-8B10-BBCE5AED3B83}"/>
              </a:ext>
            </a:extLst>
          </p:cNvPr>
          <p:cNvSpPr txBox="1"/>
          <p:nvPr/>
        </p:nvSpPr>
        <p:spPr>
          <a:xfrm>
            <a:off x="3655909" y="2921168"/>
            <a:ext cx="4880182" cy="1015663"/>
          </a:xfrm>
          <a:prstGeom prst="rect">
            <a:avLst/>
          </a:prstGeom>
          <a:noFill/>
        </p:spPr>
        <p:txBody>
          <a:bodyPr wrap="none" rtlCol="0">
            <a:spAutoFit/>
          </a:bodyPr>
          <a:lstStyle/>
          <a:p>
            <a:r>
              <a:rPr lang="en-US" altLang="zh-CN" sz="6000" b="1" dirty="0"/>
              <a:t>THANK YOU</a:t>
            </a:r>
            <a:endParaRPr lang="zh-CN" altLang="en-US" sz="6000" b="1" dirty="0"/>
          </a:p>
        </p:txBody>
      </p:sp>
      <p:sp>
        <p:nvSpPr>
          <p:cNvPr id="2" name="日期占位符 1">
            <a:extLst>
              <a:ext uri="{FF2B5EF4-FFF2-40B4-BE49-F238E27FC236}">
                <a16:creationId xmlns:a16="http://schemas.microsoft.com/office/drawing/2014/main" id="{9424CAD8-5E1F-4C31-A983-0F408FFC13D3}"/>
              </a:ext>
            </a:extLst>
          </p:cNvPr>
          <p:cNvSpPr>
            <a:spLocks noGrp="1"/>
          </p:cNvSpPr>
          <p:nvPr>
            <p:ph type="dt" sz="half" idx="10"/>
          </p:nvPr>
        </p:nvSpPr>
        <p:spPr/>
        <p:txBody>
          <a:bodyPr/>
          <a:lstStyle/>
          <a:p>
            <a:fld id="{50374477-318F-4FCC-B5CE-A80566BBEA09}" type="datetime1">
              <a:rPr lang="zh-CN" altLang="en-US" smtClean="0"/>
              <a:t>2021/5/19</a:t>
            </a:fld>
            <a:endParaRPr lang="zh-CN" altLang="en-US"/>
          </a:p>
        </p:txBody>
      </p:sp>
      <p:sp>
        <p:nvSpPr>
          <p:cNvPr id="3" name="页脚占位符 2">
            <a:extLst>
              <a:ext uri="{FF2B5EF4-FFF2-40B4-BE49-F238E27FC236}">
                <a16:creationId xmlns:a16="http://schemas.microsoft.com/office/drawing/2014/main" id="{B99ED5ED-2626-4AC6-92BB-01218E101F60}"/>
              </a:ext>
            </a:extLst>
          </p:cNvPr>
          <p:cNvSpPr>
            <a:spLocks noGrp="1"/>
          </p:cNvSpPr>
          <p:nvPr>
            <p:ph type="ftr" sz="quarter" idx="11"/>
          </p:nvPr>
        </p:nvSpPr>
        <p:spPr/>
        <p:txBody>
          <a:bodyPr/>
          <a:lstStyle/>
          <a:p>
            <a:r>
              <a:rPr lang="en-US" altLang="zh-CN"/>
              <a:t>USTC-Reading-Group</a:t>
            </a:r>
            <a:endParaRPr lang="zh-CN" altLang="en-US" dirty="0"/>
          </a:p>
        </p:txBody>
      </p:sp>
    </p:spTree>
    <p:extLst>
      <p:ext uri="{BB962C8B-B14F-4D97-AF65-F5344CB8AC3E}">
        <p14:creationId xmlns:p14="http://schemas.microsoft.com/office/powerpoint/2010/main" val="37281884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0F9742-0596-4770-AFCB-704CDB4A816B}"/>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9758D479-2635-4592-BFF7-DD58F2480D03}"/>
              </a:ext>
            </a:extLst>
          </p:cNvPr>
          <p:cNvSpPr>
            <a:spLocks noGrp="1"/>
          </p:cNvSpPr>
          <p:nvPr>
            <p:ph idx="1"/>
          </p:nvPr>
        </p:nvSpPr>
        <p:spPr/>
        <p:txBody>
          <a:bodyPr>
            <a:normAutofit/>
          </a:bodyPr>
          <a:lstStyle/>
          <a:p>
            <a:r>
              <a:rPr lang="en-US" altLang="zh-CN" dirty="0">
                <a:solidFill>
                  <a:schemeClr val="bg2">
                    <a:lumMod val="90000"/>
                  </a:schemeClr>
                </a:solidFill>
              </a:rPr>
              <a:t>Replicated Key-Value Stores</a:t>
            </a:r>
          </a:p>
          <a:p>
            <a:pPr lvl="1"/>
            <a:r>
              <a:rPr lang="en-US" altLang="zh-CN" dirty="0">
                <a:solidFill>
                  <a:schemeClr val="bg2">
                    <a:lumMod val="90000"/>
                  </a:schemeClr>
                </a:solidFill>
              </a:rPr>
              <a:t>session</a:t>
            </a:r>
          </a:p>
          <a:p>
            <a:r>
              <a:rPr lang="en-US" altLang="zh-CN" dirty="0"/>
              <a:t>Get/Put API</a:t>
            </a:r>
          </a:p>
          <a:p>
            <a:pPr lvl="1"/>
            <a:r>
              <a:rPr lang="en-US" altLang="zh-CN" dirty="0"/>
              <a:t>Conditional writes</a:t>
            </a:r>
          </a:p>
          <a:p>
            <a:r>
              <a:rPr lang="en-US" altLang="zh-CN" dirty="0">
                <a:solidFill>
                  <a:schemeClr val="bg2">
                    <a:lumMod val="90000"/>
                  </a:schemeClr>
                </a:solidFill>
              </a:rPr>
              <a:t>Strong consistency</a:t>
            </a:r>
          </a:p>
          <a:p>
            <a:r>
              <a:rPr lang="en-US" altLang="zh-CN" dirty="0">
                <a:solidFill>
                  <a:schemeClr val="bg2">
                    <a:lumMod val="90000"/>
                  </a:schemeClr>
                </a:solidFill>
              </a:rPr>
              <a:t>Old hardware vs Modern Hardware</a:t>
            </a:r>
          </a:p>
          <a:p>
            <a:endParaRPr lang="en-US" altLang="zh-CN" dirty="0"/>
          </a:p>
          <a:p>
            <a:endParaRPr lang="en-US" altLang="zh-CN" dirty="0"/>
          </a:p>
          <a:p>
            <a:endParaRPr lang="en-US" altLang="zh-CN" dirty="0"/>
          </a:p>
          <a:p>
            <a:pPr marL="0" indent="0">
              <a:buNone/>
            </a:pPr>
            <a:endParaRPr lang="en-US" altLang="zh-CN" dirty="0"/>
          </a:p>
        </p:txBody>
      </p:sp>
      <p:sp>
        <p:nvSpPr>
          <p:cNvPr id="4" name="日期占位符 3">
            <a:extLst>
              <a:ext uri="{FF2B5EF4-FFF2-40B4-BE49-F238E27FC236}">
                <a16:creationId xmlns:a16="http://schemas.microsoft.com/office/drawing/2014/main" id="{185CE6A0-92DC-4319-A43E-DD98DEE196E3}"/>
              </a:ext>
            </a:extLst>
          </p:cNvPr>
          <p:cNvSpPr>
            <a:spLocks noGrp="1"/>
          </p:cNvSpPr>
          <p:nvPr>
            <p:ph type="dt" sz="half" idx="10"/>
          </p:nvPr>
        </p:nvSpPr>
        <p:spPr/>
        <p:txBody>
          <a:bodyPr/>
          <a:lstStyle/>
          <a:p>
            <a:fld id="{91F9B83D-2128-4059-8B7D-6C01C6A916A2}" type="datetime1">
              <a:rPr lang="zh-CN" altLang="en-US" smtClean="0"/>
              <a:t>2021/5/19</a:t>
            </a:fld>
            <a:endParaRPr lang="zh-CN" altLang="en-US"/>
          </a:p>
        </p:txBody>
      </p:sp>
      <p:sp>
        <p:nvSpPr>
          <p:cNvPr id="5" name="页脚占位符 4">
            <a:extLst>
              <a:ext uri="{FF2B5EF4-FFF2-40B4-BE49-F238E27FC236}">
                <a16:creationId xmlns:a16="http://schemas.microsoft.com/office/drawing/2014/main" id="{C7CA132A-204D-4F76-BD37-B2513617BF2F}"/>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5EEC4701-1782-48B4-9F4C-16C05C51F3A6}"/>
              </a:ext>
            </a:extLst>
          </p:cNvPr>
          <p:cNvSpPr>
            <a:spLocks noGrp="1"/>
          </p:cNvSpPr>
          <p:nvPr>
            <p:ph type="sldNum" sz="quarter" idx="12"/>
          </p:nvPr>
        </p:nvSpPr>
        <p:spPr/>
        <p:txBody>
          <a:bodyPr/>
          <a:lstStyle/>
          <a:p>
            <a:fld id="{9121FD29-422F-4C06-A400-AB8263BE8C66}" type="slidenum">
              <a:rPr lang="zh-CN" altLang="en-US" smtClean="0"/>
              <a:t>6</a:t>
            </a:fld>
            <a:endParaRPr lang="zh-CN" altLang="en-US"/>
          </a:p>
        </p:txBody>
      </p:sp>
    </p:spTree>
    <p:extLst>
      <p:ext uri="{BB962C8B-B14F-4D97-AF65-F5344CB8AC3E}">
        <p14:creationId xmlns:p14="http://schemas.microsoft.com/office/powerpoint/2010/main" val="884576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10F9742-0596-4770-AFCB-704CDB4A816B}"/>
              </a:ext>
            </a:extLst>
          </p:cNvPr>
          <p:cNvSpPr>
            <a:spLocks noGrp="1"/>
          </p:cNvSpPr>
          <p:nvPr>
            <p:ph type="title"/>
          </p:nvPr>
        </p:nvSpPr>
        <p:spPr/>
        <p:txBody>
          <a:bodyPr/>
          <a:lstStyle/>
          <a:p>
            <a:r>
              <a:rPr lang="en-US" altLang="zh-CN" dirty="0"/>
              <a:t>Background</a:t>
            </a:r>
            <a:endParaRPr lang="zh-CN" altLang="en-US" dirty="0"/>
          </a:p>
        </p:txBody>
      </p:sp>
      <p:sp>
        <p:nvSpPr>
          <p:cNvPr id="3" name="内容占位符 2">
            <a:extLst>
              <a:ext uri="{FF2B5EF4-FFF2-40B4-BE49-F238E27FC236}">
                <a16:creationId xmlns:a16="http://schemas.microsoft.com/office/drawing/2014/main" id="{9758D479-2635-4592-BFF7-DD58F2480D03}"/>
              </a:ext>
            </a:extLst>
          </p:cNvPr>
          <p:cNvSpPr>
            <a:spLocks noGrp="1"/>
          </p:cNvSpPr>
          <p:nvPr>
            <p:ph idx="1"/>
          </p:nvPr>
        </p:nvSpPr>
        <p:spPr/>
        <p:txBody>
          <a:bodyPr/>
          <a:lstStyle/>
          <a:p>
            <a:r>
              <a:rPr lang="en-US" altLang="zh-CN" dirty="0">
                <a:solidFill>
                  <a:schemeClr val="bg2">
                    <a:lumMod val="90000"/>
                  </a:schemeClr>
                </a:solidFill>
              </a:rPr>
              <a:t>Replicated Key-Value Stores</a:t>
            </a:r>
          </a:p>
          <a:p>
            <a:pPr lvl="1"/>
            <a:r>
              <a:rPr lang="en-US" altLang="zh-CN" dirty="0">
                <a:solidFill>
                  <a:schemeClr val="bg2">
                    <a:lumMod val="90000"/>
                  </a:schemeClr>
                </a:solidFill>
              </a:rPr>
              <a:t>session</a:t>
            </a:r>
          </a:p>
          <a:p>
            <a:r>
              <a:rPr lang="en-US" altLang="zh-CN" dirty="0">
                <a:solidFill>
                  <a:schemeClr val="bg2">
                    <a:lumMod val="90000"/>
                  </a:schemeClr>
                </a:solidFill>
              </a:rPr>
              <a:t>Get/Put API</a:t>
            </a:r>
          </a:p>
          <a:p>
            <a:pPr lvl="1"/>
            <a:r>
              <a:rPr lang="en-US" altLang="zh-CN" dirty="0">
                <a:solidFill>
                  <a:schemeClr val="bg2">
                    <a:lumMod val="90000"/>
                  </a:schemeClr>
                </a:solidFill>
              </a:rPr>
              <a:t>Conditional writes</a:t>
            </a:r>
          </a:p>
          <a:p>
            <a:r>
              <a:rPr lang="en-US" altLang="zh-CN" dirty="0"/>
              <a:t>Strong consistency</a:t>
            </a:r>
          </a:p>
          <a:p>
            <a:r>
              <a:rPr lang="en-US" altLang="zh-CN" dirty="0">
                <a:solidFill>
                  <a:schemeClr val="bg2">
                    <a:lumMod val="90000"/>
                  </a:schemeClr>
                </a:solidFill>
              </a:rPr>
              <a:t>Old hardware vs Modern Hardware</a:t>
            </a:r>
          </a:p>
          <a:p>
            <a:pPr marL="0" indent="0">
              <a:buNone/>
            </a:pPr>
            <a:endParaRPr lang="en-US" altLang="zh-CN" dirty="0"/>
          </a:p>
          <a:p>
            <a:endParaRPr lang="en-US" altLang="zh-CN" dirty="0"/>
          </a:p>
          <a:p>
            <a:pPr marL="0" indent="0">
              <a:buNone/>
            </a:pPr>
            <a:endParaRPr lang="en-US" altLang="zh-CN" dirty="0"/>
          </a:p>
        </p:txBody>
      </p:sp>
      <p:sp>
        <p:nvSpPr>
          <p:cNvPr id="4" name="日期占位符 3">
            <a:extLst>
              <a:ext uri="{FF2B5EF4-FFF2-40B4-BE49-F238E27FC236}">
                <a16:creationId xmlns:a16="http://schemas.microsoft.com/office/drawing/2014/main" id="{CDE7F2BD-4E28-4583-BFFB-31AB4EEC94F6}"/>
              </a:ext>
            </a:extLst>
          </p:cNvPr>
          <p:cNvSpPr>
            <a:spLocks noGrp="1"/>
          </p:cNvSpPr>
          <p:nvPr>
            <p:ph type="dt" sz="half" idx="10"/>
          </p:nvPr>
        </p:nvSpPr>
        <p:spPr/>
        <p:txBody>
          <a:bodyPr/>
          <a:lstStyle/>
          <a:p>
            <a:fld id="{BF673374-1CE5-4D2F-B921-DD7652C8C33F}" type="datetime1">
              <a:rPr lang="zh-CN" altLang="en-US" smtClean="0"/>
              <a:t>2021/5/19</a:t>
            </a:fld>
            <a:endParaRPr lang="zh-CN" altLang="en-US"/>
          </a:p>
        </p:txBody>
      </p:sp>
      <p:sp>
        <p:nvSpPr>
          <p:cNvPr id="5" name="页脚占位符 4">
            <a:extLst>
              <a:ext uri="{FF2B5EF4-FFF2-40B4-BE49-F238E27FC236}">
                <a16:creationId xmlns:a16="http://schemas.microsoft.com/office/drawing/2014/main" id="{8F1237B9-E1C6-4267-9BBF-1DBB5AA220D1}"/>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5F7ADD74-BAA4-434C-ABCB-5FF08C231CC7}"/>
              </a:ext>
            </a:extLst>
          </p:cNvPr>
          <p:cNvSpPr>
            <a:spLocks noGrp="1"/>
          </p:cNvSpPr>
          <p:nvPr>
            <p:ph type="sldNum" sz="quarter" idx="12"/>
          </p:nvPr>
        </p:nvSpPr>
        <p:spPr/>
        <p:txBody>
          <a:bodyPr/>
          <a:lstStyle/>
          <a:p>
            <a:fld id="{9121FD29-422F-4C06-A400-AB8263BE8C66}" type="slidenum">
              <a:rPr lang="zh-CN" altLang="en-US" smtClean="0"/>
              <a:t>7</a:t>
            </a:fld>
            <a:endParaRPr lang="zh-CN" altLang="en-US"/>
          </a:p>
        </p:txBody>
      </p:sp>
    </p:spTree>
    <p:extLst>
      <p:ext uri="{BB962C8B-B14F-4D97-AF65-F5344CB8AC3E}">
        <p14:creationId xmlns:p14="http://schemas.microsoft.com/office/powerpoint/2010/main" val="1172975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F889621-3815-4CC2-A326-55D5979A0D7F}"/>
              </a:ext>
            </a:extLst>
          </p:cNvPr>
          <p:cNvSpPr>
            <a:spLocks noGrp="1"/>
          </p:cNvSpPr>
          <p:nvPr>
            <p:ph type="title"/>
          </p:nvPr>
        </p:nvSpPr>
        <p:spPr/>
        <p:txBody>
          <a:bodyPr/>
          <a:lstStyle/>
          <a:p>
            <a:r>
              <a:rPr lang="en-US" altLang="zh-CN" dirty="0"/>
              <a:t>Strong consistency</a:t>
            </a:r>
            <a:endParaRPr lang="zh-CN" altLang="en-US" dirty="0"/>
          </a:p>
        </p:txBody>
      </p:sp>
      <p:sp>
        <p:nvSpPr>
          <p:cNvPr id="3" name="内容占位符 2">
            <a:extLst>
              <a:ext uri="{FF2B5EF4-FFF2-40B4-BE49-F238E27FC236}">
                <a16:creationId xmlns:a16="http://schemas.microsoft.com/office/drawing/2014/main" id="{82C9F8E2-0C9D-4F0F-ADFC-F4CDF6007567}"/>
              </a:ext>
            </a:extLst>
          </p:cNvPr>
          <p:cNvSpPr>
            <a:spLocks noGrp="1"/>
          </p:cNvSpPr>
          <p:nvPr>
            <p:ph idx="1"/>
          </p:nvPr>
        </p:nvSpPr>
        <p:spPr/>
        <p:txBody>
          <a:bodyPr/>
          <a:lstStyle/>
          <a:p>
            <a:r>
              <a:rPr lang="en-US" altLang="zh-CN" dirty="0"/>
              <a:t>Only consistent state can be seen</a:t>
            </a:r>
          </a:p>
          <a:p>
            <a:r>
              <a:rPr lang="en-US" altLang="zh-CN" dirty="0"/>
              <a:t>Sequential Consistency</a:t>
            </a:r>
          </a:p>
          <a:p>
            <a:pPr lvl="1"/>
            <a:r>
              <a:rPr lang="en-US" altLang="zh-CN" dirty="0"/>
              <a:t>Session order</a:t>
            </a:r>
          </a:p>
          <a:p>
            <a:r>
              <a:rPr lang="en-US" altLang="zh-CN" dirty="0"/>
              <a:t>Linearizability</a:t>
            </a:r>
          </a:p>
        </p:txBody>
      </p:sp>
      <p:sp>
        <p:nvSpPr>
          <p:cNvPr id="4" name="日期占位符 3">
            <a:extLst>
              <a:ext uri="{FF2B5EF4-FFF2-40B4-BE49-F238E27FC236}">
                <a16:creationId xmlns:a16="http://schemas.microsoft.com/office/drawing/2014/main" id="{AC80C521-CBB8-4887-BFF0-37ED128AB1F6}"/>
              </a:ext>
            </a:extLst>
          </p:cNvPr>
          <p:cNvSpPr>
            <a:spLocks noGrp="1"/>
          </p:cNvSpPr>
          <p:nvPr>
            <p:ph type="dt" sz="half" idx="10"/>
          </p:nvPr>
        </p:nvSpPr>
        <p:spPr/>
        <p:txBody>
          <a:bodyPr/>
          <a:lstStyle/>
          <a:p>
            <a:fld id="{B3D0A5E4-EAFE-4F0A-BFF9-38E443B9B90F}" type="datetime1">
              <a:rPr lang="zh-CN" altLang="en-US" smtClean="0"/>
              <a:t>2021/5/19</a:t>
            </a:fld>
            <a:endParaRPr lang="zh-CN" altLang="en-US"/>
          </a:p>
        </p:txBody>
      </p:sp>
      <p:sp>
        <p:nvSpPr>
          <p:cNvPr id="5" name="页脚占位符 4">
            <a:extLst>
              <a:ext uri="{FF2B5EF4-FFF2-40B4-BE49-F238E27FC236}">
                <a16:creationId xmlns:a16="http://schemas.microsoft.com/office/drawing/2014/main" id="{9E09932D-6555-4222-A6A2-11BBFD983EDD}"/>
              </a:ext>
            </a:extLst>
          </p:cNvPr>
          <p:cNvSpPr>
            <a:spLocks noGrp="1"/>
          </p:cNvSpPr>
          <p:nvPr>
            <p:ph type="ftr" sz="quarter" idx="11"/>
          </p:nvPr>
        </p:nvSpPr>
        <p:spPr/>
        <p:txBody>
          <a:bodyPr/>
          <a:lstStyle/>
          <a:p>
            <a:r>
              <a:rPr lang="en-US" altLang="zh-CN"/>
              <a:t>USTC-Reading-Group</a:t>
            </a:r>
            <a:endParaRPr lang="zh-CN" altLang="en-US" dirty="0"/>
          </a:p>
        </p:txBody>
      </p:sp>
      <p:sp>
        <p:nvSpPr>
          <p:cNvPr id="6" name="灯片编号占位符 5">
            <a:extLst>
              <a:ext uri="{FF2B5EF4-FFF2-40B4-BE49-F238E27FC236}">
                <a16:creationId xmlns:a16="http://schemas.microsoft.com/office/drawing/2014/main" id="{5C5DC93E-CE81-4BB4-AFCF-8C8E2C919109}"/>
              </a:ext>
            </a:extLst>
          </p:cNvPr>
          <p:cNvSpPr>
            <a:spLocks noGrp="1"/>
          </p:cNvSpPr>
          <p:nvPr>
            <p:ph type="sldNum" sz="quarter" idx="12"/>
          </p:nvPr>
        </p:nvSpPr>
        <p:spPr/>
        <p:txBody>
          <a:bodyPr/>
          <a:lstStyle/>
          <a:p>
            <a:fld id="{9121FD29-422F-4C06-A400-AB8263BE8C66}" type="slidenum">
              <a:rPr lang="zh-CN" altLang="en-US" smtClean="0"/>
              <a:t>8</a:t>
            </a:fld>
            <a:endParaRPr lang="zh-CN" altLang="en-US"/>
          </a:p>
        </p:txBody>
      </p:sp>
    </p:spTree>
    <p:extLst>
      <p:ext uri="{BB962C8B-B14F-4D97-AF65-F5344CB8AC3E}">
        <p14:creationId xmlns:p14="http://schemas.microsoft.com/office/powerpoint/2010/main" val="18886494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BF43390-07D7-4B6B-A98A-99B4B9015C02}"/>
              </a:ext>
            </a:extLst>
          </p:cNvPr>
          <p:cNvSpPr>
            <a:spLocks noGrp="1"/>
          </p:cNvSpPr>
          <p:nvPr>
            <p:ph type="title"/>
          </p:nvPr>
        </p:nvSpPr>
        <p:spPr/>
        <p:txBody>
          <a:bodyPr/>
          <a:lstStyle/>
          <a:p>
            <a:r>
              <a:rPr lang="en-US" altLang="zh-CN" dirty="0"/>
              <a:t>Sequential Consistency</a:t>
            </a:r>
            <a:endParaRPr lang="zh-CN" altLang="en-US" dirty="0"/>
          </a:p>
        </p:txBody>
      </p:sp>
      <p:cxnSp>
        <p:nvCxnSpPr>
          <p:cNvPr id="5" name="直接箭头连接符 4">
            <a:extLst>
              <a:ext uri="{FF2B5EF4-FFF2-40B4-BE49-F238E27FC236}">
                <a16:creationId xmlns:a16="http://schemas.microsoft.com/office/drawing/2014/main" id="{FD67BD64-3B8B-487A-A878-E4D7FDA7751C}"/>
              </a:ext>
            </a:extLst>
          </p:cNvPr>
          <p:cNvCxnSpPr/>
          <p:nvPr/>
        </p:nvCxnSpPr>
        <p:spPr>
          <a:xfrm>
            <a:off x="2017643" y="2315817"/>
            <a:ext cx="830911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6" name="文本框 5">
            <a:extLst>
              <a:ext uri="{FF2B5EF4-FFF2-40B4-BE49-F238E27FC236}">
                <a16:creationId xmlns:a16="http://schemas.microsoft.com/office/drawing/2014/main" id="{F9E41804-601E-4590-8451-60B7AF6ED005}"/>
              </a:ext>
            </a:extLst>
          </p:cNvPr>
          <p:cNvSpPr txBox="1"/>
          <p:nvPr/>
        </p:nvSpPr>
        <p:spPr>
          <a:xfrm>
            <a:off x="1401417" y="2084984"/>
            <a:ext cx="616226" cy="461665"/>
          </a:xfrm>
          <a:prstGeom prst="rect">
            <a:avLst/>
          </a:prstGeom>
          <a:noFill/>
        </p:spPr>
        <p:txBody>
          <a:bodyPr wrap="square" rtlCol="0">
            <a:spAutoFit/>
          </a:bodyPr>
          <a:lstStyle/>
          <a:p>
            <a:r>
              <a:rPr lang="en-US" altLang="zh-CN" sz="2400" b="1" dirty="0"/>
              <a:t>S1</a:t>
            </a:r>
            <a:endParaRPr lang="zh-CN" altLang="en-US" sz="2400" b="1" dirty="0"/>
          </a:p>
        </p:txBody>
      </p:sp>
      <p:sp>
        <p:nvSpPr>
          <p:cNvPr id="7" name="矩形 6">
            <a:extLst>
              <a:ext uri="{FF2B5EF4-FFF2-40B4-BE49-F238E27FC236}">
                <a16:creationId xmlns:a16="http://schemas.microsoft.com/office/drawing/2014/main" id="{0807C25B-B865-4CF0-9B12-3BC993084535}"/>
              </a:ext>
            </a:extLst>
          </p:cNvPr>
          <p:cNvSpPr/>
          <p:nvPr/>
        </p:nvSpPr>
        <p:spPr>
          <a:xfrm>
            <a:off x="2700129" y="2069375"/>
            <a:ext cx="2186609" cy="2307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文本框 7">
            <a:extLst>
              <a:ext uri="{FF2B5EF4-FFF2-40B4-BE49-F238E27FC236}">
                <a16:creationId xmlns:a16="http://schemas.microsoft.com/office/drawing/2014/main" id="{B869EDC3-8995-4A92-A6BA-5641FBE61DBB}"/>
              </a:ext>
            </a:extLst>
          </p:cNvPr>
          <p:cNvSpPr txBox="1"/>
          <p:nvPr/>
        </p:nvSpPr>
        <p:spPr>
          <a:xfrm>
            <a:off x="3004930" y="1612683"/>
            <a:ext cx="1505778" cy="461665"/>
          </a:xfrm>
          <a:prstGeom prst="rect">
            <a:avLst/>
          </a:prstGeom>
          <a:noFill/>
        </p:spPr>
        <p:txBody>
          <a:bodyPr wrap="square" rtlCol="0">
            <a:spAutoFit/>
          </a:bodyPr>
          <a:lstStyle/>
          <a:p>
            <a:r>
              <a:rPr lang="en-US" altLang="zh-CN" sz="2400" dirty="0"/>
              <a:t>Write(x, 4)</a:t>
            </a:r>
            <a:endParaRPr lang="zh-CN" altLang="en-US" sz="2400" dirty="0"/>
          </a:p>
        </p:txBody>
      </p:sp>
      <p:cxnSp>
        <p:nvCxnSpPr>
          <p:cNvPr id="12" name="直接箭头连接符 11">
            <a:extLst>
              <a:ext uri="{FF2B5EF4-FFF2-40B4-BE49-F238E27FC236}">
                <a16:creationId xmlns:a16="http://schemas.microsoft.com/office/drawing/2014/main" id="{3537F568-9BCA-4A90-858C-A7FD107CC53B}"/>
              </a:ext>
            </a:extLst>
          </p:cNvPr>
          <p:cNvCxnSpPr/>
          <p:nvPr/>
        </p:nvCxnSpPr>
        <p:spPr>
          <a:xfrm>
            <a:off x="2017643" y="3837081"/>
            <a:ext cx="8309114"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3" name="文本框 12">
            <a:extLst>
              <a:ext uri="{FF2B5EF4-FFF2-40B4-BE49-F238E27FC236}">
                <a16:creationId xmlns:a16="http://schemas.microsoft.com/office/drawing/2014/main" id="{A3591342-7407-4377-8632-F6966D1D8C41}"/>
              </a:ext>
            </a:extLst>
          </p:cNvPr>
          <p:cNvSpPr txBox="1"/>
          <p:nvPr/>
        </p:nvSpPr>
        <p:spPr>
          <a:xfrm>
            <a:off x="1401417" y="3606248"/>
            <a:ext cx="616226" cy="461665"/>
          </a:xfrm>
          <a:prstGeom prst="rect">
            <a:avLst/>
          </a:prstGeom>
          <a:noFill/>
        </p:spPr>
        <p:txBody>
          <a:bodyPr wrap="square" rtlCol="0">
            <a:spAutoFit/>
          </a:bodyPr>
          <a:lstStyle/>
          <a:p>
            <a:r>
              <a:rPr lang="en-US" altLang="zh-CN" sz="2400" b="1" dirty="0"/>
              <a:t>S2</a:t>
            </a:r>
            <a:endParaRPr lang="zh-CN" altLang="en-US" sz="2400" b="1" dirty="0"/>
          </a:p>
        </p:txBody>
      </p:sp>
      <p:sp>
        <p:nvSpPr>
          <p:cNvPr id="16" name="矩形 15">
            <a:extLst>
              <a:ext uri="{FF2B5EF4-FFF2-40B4-BE49-F238E27FC236}">
                <a16:creationId xmlns:a16="http://schemas.microsoft.com/office/drawing/2014/main" id="{CB3376CD-2E1C-4EA1-A1A4-A6395FF67A90}"/>
              </a:ext>
            </a:extLst>
          </p:cNvPr>
          <p:cNvSpPr/>
          <p:nvPr/>
        </p:nvSpPr>
        <p:spPr>
          <a:xfrm>
            <a:off x="6388789" y="3604494"/>
            <a:ext cx="2186609" cy="2307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文本框 16">
            <a:extLst>
              <a:ext uri="{FF2B5EF4-FFF2-40B4-BE49-F238E27FC236}">
                <a16:creationId xmlns:a16="http://schemas.microsoft.com/office/drawing/2014/main" id="{5E47B434-EDF1-43DA-870D-A541FE6C6356}"/>
              </a:ext>
            </a:extLst>
          </p:cNvPr>
          <p:cNvSpPr txBox="1"/>
          <p:nvPr/>
        </p:nvSpPr>
        <p:spPr>
          <a:xfrm>
            <a:off x="6474005" y="3141928"/>
            <a:ext cx="2016175" cy="461665"/>
          </a:xfrm>
          <a:prstGeom prst="rect">
            <a:avLst/>
          </a:prstGeom>
          <a:noFill/>
        </p:spPr>
        <p:txBody>
          <a:bodyPr wrap="square" rtlCol="0">
            <a:spAutoFit/>
          </a:bodyPr>
          <a:lstStyle/>
          <a:p>
            <a:r>
              <a:rPr lang="en-US" altLang="zh-CN" sz="2400" dirty="0"/>
              <a:t>Read(x, 4 or 0)</a:t>
            </a:r>
            <a:endParaRPr lang="zh-CN" altLang="en-US" sz="2400" dirty="0"/>
          </a:p>
        </p:txBody>
      </p:sp>
      <p:sp>
        <p:nvSpPr>
          <p:cNvPr id="3" name="日期占位符 2">
            <a:extLst>
              <a:ext uri="{FF2B5EF4-FFF2-40B4-BE49-F238E27FC236}">
                <a16:creationId xmlns:a16="http://schemas.microsoft.com/office/drawing/2014/main" id="{F8712093-0983-4E49-9238-1C1AF0A08BB1}"/>
              </a:ext>
            </a:extLst>
          </p:cNvPr>
          <p:cNvSpPr>
            <a:spLocks noGrp="1"/>
          </p:cNvSpPr>
          <p:nvPr>
            <p:ph type="dt" sz="half" idx="10"/>
          </p:nvPr>
        </p:nvSpPr>
        <p:spPr/>
        <p:txBody>
          <a:bodyPr/>
          <a:lstStyle/>
          <a:p>
            <a:fld id="{5BD691E0-E778-4B26-8A07-B390806C746F}" type="datetime1">
              <a:rPr lang="zh-CN" altLang="en-US" smtClean="0"/>
              <a:t>2021/5/19</a:t>
            </a:fld>
            <a:endParaRPr lang="zh-CN" altLang="en-US"/>
          </a:p>
        </p:txBody>
      </p:sp>
      <p:sp>
        <p:nvSpPr>
          <p:cNvPr id="4" name="页脚占位符 3">
            <a:extLst>
              <a:ext uri="{FF2B5EF4-FFF2-40B4-BE49-F238E27FC236}">
                <a16:creationId xmlns:a16="http://schemas.microsoft.com/office/drawing/2014/main" id="{8872D366-73BB-4695-87BC-F94436695F05}"/>
              </a:ext>
            </a:extLst>
          </p:cNvPr>
          <p:cNvSpPr>
            <a:spLocks noGrp="1"/>
          </p:cNvSpPr>
          <p:nvPr>
            <p:ph type="ftr" sz="quarter" idx="11"/>
          </p:nvPr>
        </p:nvSpPr>
        <p:spPr/>
        <p:txBody>
          <a:bodyPr/>
          <a:lstStyle/>
          <a:p>
            <a:r>
              <a:rPr lang="en-US" altLang="zh-CN"/>
              <a:t>USTC-Reading-Group</a:t>
            </a:r>
            <a:endParaRPr lang="zh-CN" altLang="en-US" dirty="0"/>
          </a:p>
        </p:txBody>
      </p:sp>
      <p:sp>
        <p:nvSpPr>
          <p:cNvPr id="9" name="灯片编号占位符 8">
            <a:extLst>
              <a:ext uri="{FF2B5EF4-FFF2-40B4-BE49-F238E27FC236}">
                <a16:creationId xmlns:a16="http://schemas.microsoft.com/office/drawing/2014/main" id="{10DA94BD-010B-4049-9E19-F29C5B5F408D}"/>
              </a:ext>
            </a:extLst>
          </p:cNvPr>
          <p:cNvSpPr>
            <a:spLocks noGrp="1"/>
          </p:cNvSpPr>
          <p:nvPr>
            <p:ph type="sldNum" sz="quarter" idx="12"/>
          </p:nvPr>
        </p:nvSpPr>
        <p:spPr/>
        <p:txBody>
          <a:bodyPr/>
          <a:lstStyle/>
          <a:p>
            <a:fld id="{9121FD29-422F-4C06-A400-AB8263BE8C66}" type="slidenum">
              <a:rPr lang="zh-CN" altLang="en-US" smtClean="0"/>
              <a:t>9</a:t>
            </a:fld>
            <a:endParaRPr lang="zh-CN" altLang="en-US"/>
          </a:p>
        </p:txBody>
      </p:sp>
      <p:sp>
        <p:nvSpPr>
          <p:cNvPr id="18" name="矩形 17">
            <a:extLst>
              <a:ext uri="{FF2B5EF4-FFF2-40B4-BE49-F238E27FC236}">
                <a16:creationId xmlns:a16="http://schemas.microsoft.com/office/drawing/2014/main" id="{5CFDDE9B-C510-4172-96A7-181BB9D04F7C}"/>
              </a:ext>
            </a:extLst>
          </p:cNvPr>
          <p:cNvSpPr/>
          <p:nvPr/>
        </p:nvSpPr>
        <p:spPr>
          <a:xfrm>
            <a:off x="7825105" y="2077203"/>
            <a:ext cx="2186609" cy="23078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文本框 18">
            <a:extLst>
              <a:ext uri="{FF2B5EF4-FFF2-40B4-BE49-F238E27FC236}">
                <a16:creationId xmlns:a16="http://schemas.microsoft.com/office/drawing/2014/main" id="{A2D406D5-C422-4764-8661-0888A88BE9D1}"/>
              </a:ext>
            </a:extLst>
          </p:cNvPr>
          <p:cNvSpPr txBox="1"/>
          <p:nvPr/>
        </p:nvSpPr>
        <p:spPr>
          <a:xfrm>
            <a:off x="8168399" y="1614637"/>
            <a:ext cx="1505778" cy="461665"/>
          </a:xfrm>
          <a:prstGeom prst="rect">
            <a:avLst/>
          </a:prstGeom>
          <a:noFill/>
        </p:spPr>
        <p:txBody>
          <a:bodyPr wrap="square" rtlCol="0">
            <a:spAutoFit/>
          </a:bodyPr>
          <a:lstStyle/>
          <a:p>
            <a:r>
              <a:rPr lang="en-US" altLang="zh-CN" sz="2400" dirty="0"/>
              <a:t>Read(x, 4)</a:t>
            </a:r>
            <a:endParaRPr lang="zh-CN" altLang="en-US" sz="2400" dirty="0"/>
          </a:p>
        </p:txBody>
      </p:sp>
      <p:sp>
        <p:nvSpPr>
          <p:cNvPr id="20" name="文本框 19">
            <a:extLst>
              <a:ext uri="{FF2B5EF4-FFF2-40B4-BE49-F238E27FC236}">
                <a16:creationId xmlns:a16="http://schemas.microsoft.com/office/drawing/2014/main" id="{064D1224-6559-4C83-BD3A-367E3F28E66F}"/>
              </a:ext>
            </a:extLst>
          </p:cNvPr>
          <p:cNvSpPr txBox="1"/>
          <p:nvPr/>
        </p:nvSpPr>
        <p:spPr>
          <a:xfrm>
            <a:off x="10326757" y="2335340"/>
            <a:ext cx="370470" cy="400110"/>
          </a:xfrm>
          <a:prstGeom prst="rect">
            <a:avLst/>
          </a:prstGeom>
          <a:noFill/>
        </p:spPr>
        <p:txBody>
          <a:bodyPr wrap="square" rtlCol="0">
            <a:spAutoFit/>
          </a:bodyPr>
          <a:lstStyle/>
          <a:p>
            <a:r>
              <a:rPr lang="en-US" altLang="zh-CN" sz="2000" dirty="0"/>
              <a:t>t</a:t>
            </a:r>
            <a:endParaRPr lang="zh-CN" altLang="en-US" sz="2000" dirty="0"/>
          </a:p>
        </p:txBody>
      </p:sp>
      <p:sp>
        <p:nvSpPr>
          <p:cNvPr id="21" name="文本框 20">
            <a:extLst>
              <a:ext uri="{FF2B5EF4-FFF2-40B4-BE49-F238E27FC236}">
                <a16:creationId xmlns:a16="http://schemas.microsoft.com/office/drawing/2014/main" id="{5D093071-72DA-469D-AE88-54C274056E9A}"/>
              </a:ext>
            </a:extLst>
          </p:cNvPr>
          <p:cNvSpPr txBox="1"/>
          <p:nvPr/>
        </p:nvSpPr>
        <p:spPr>
          <a:xfrm>
            <a:off x="10326757" y="3835279"/>
            <a:ext cx="370470" cy="400110"/>
          </a:xfrm>
          <a:prstGeom prst="rect">
            <a:avLst/>
          </a:prstGeom>
          <a:noFill/>
        </p:spPr>
        <p:txBody>
          <a:bodyPr wrap="square" rtlCol="0">
            <a:spAutoFit/>
          </a:bodyPr>
          <a:lstStyle/>
          <a:p>
            <a:r>
              <a:rPr lang="en-US" altLang="zh-CN" sz="2000" dirty="0"/>
              <a:t>t</a:t>
            </a:r>
            <a:endParaRPr lang="zh-CN" altLang="en-US" sz="2000" dirty="0"/>
          </a:p>
        </p:txBody>
      </p:sp>
    </p:spTree>
    <p:extLst>
      <p:ext uri="{BB962C8B-B14F-4D97-AF65-F5344CB8AC3E}">
        <p14:creationId xmlns:p14="http://schemas.microsoft.com/office/powerpoint/2010/main" val="14812725"/>
      </p:ext>
    </p:extLst>
  </p:cSld>
  <p:clrMapOvr>
    <a:masterClrMapping/>
  </p:clrMapOvr>
</p:sld>
</file>

<file path=ppt/theme/theme1.xml><?xml version="1.0" encoding="utf-8"?>
<a:theme xmlns:a="http://schemas.openxmlformats.org/drawingml/2006/main" name="Office 主题​​">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微软雅黑"/>
        <a:ea typeface=""/>
        <a:cs typeface=""/>
        <a:font script="Jpan" typeface="游ゴシック Light"/>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微软雅黑"/>
        <a:ea typeface=""/>
        <a:cs typeface=""/>
        <a:font script="Jpan" typeface="游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8113</TotalTime>
  <Words>5772</Words>
  <Application>Microsoft Office PowerPoint</Application>
  <PresentationFormat>宽屏</PresentationFormat>
  <Paragraphs>948</Paragraphs>
  <Slides>59</Slides>
  <Notes>57</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59</vt:i4>
      </vt:variant>
    </vt:vector>
  </HeadingPairs>
  <TitlesOfParts>
    <vt:vector size="69" baseType="lpstr">
      <vt:lpstr>-apple-system</vt:lpstr>
      <vt:lpstr>LinLibertineT</vt:lpstr>
      <vt:lpstr>LinLibertineTI</vt:lpstr>
      <vt:lpstr>Lucida Grande</vt:lpstr>
      <vt:lpstr>等线</vt:lpstr>
      <vt:lpstr>微软雅黑</vt:lpstr>
      <vt:lpstr>Arial</vt:lpstr>
      <vt:lpstr>Gill Sans MT</vt:lpstr>
      <vt:lpstr>Times New Roman</vt:lpstr>
      <vt:lpstr>Office 主题​​</vt:lpstr>
      <vt:lpstr>PowerPoint 演示文稿</vt:lpstr>
      <vt:lpstr>Outline</vt:lpstr>
      <vt:lpstr>Outline</vt:lpstr>
      <vt:lpstr>Background</vt:lpstr>
      <vt:lpstr>Background</vt:lpstr>
      <vt:lpstr>Background</vt:lpstr>
      <vt:lpstr>Background</vt:lpstr>
      <vt:lpstr>Strong consistency</vt:lpstr>
      <vt:lpstr>Sequential Consistency</vt:lpstr>
      <vt:lpstr>Linearizability</vt:lpstr>
      <vt:lpstr>Background</vt:lpstr>
      <vt:lpstr>Old Hardware vs Modern Hardware</vt:lpstr>
      <vt:lpstr>Challenge conventional wisdom</vt:lpstr>
      <vt:lpstr>Outline</vt:lpstr>
      <vt:lpstr>Taxonomy</vt:lpstr>
      <vt:lpstr>Taxonomy</vt:lpstr>
      <vt:lpstr>Taxonomy</vt:lpstr>
      <vt:lpstr>Taxonomy</vt:lpstr>
      <vt:lpstr>Taxonomy</vt:lpstr>
      <vt:lpstr>LTO-Write</vt:lpstr>
      <vt:lpstr>LTO-Read</vt:lpstr>
      <vt:lpstr>Taxonomy</vt:lpstr>
      <vt:lpstr>LPKO</vt:lpstr>
      <vt:lpstr>LPKO: CRAQ</vt:lpstr>
      <vt:lpstr>Taxonomy</vt:lpstr>
      <vt:lpstr>DTO</vt:lpstr>
      <vt:lpstr>Taxonomy</vt:lpstr>
      <vt:lpstr>DPKO：Classic Paxos(CP)</vt:lpstr>
      <vt:lpstr>DPKO</vt:lpstr>
      <vt:lpstr>Protocol Availability</vt:lpstr>
      <vt:lpstr>Outline</vt:lpstr>
      <vt:lpstr>Odyssey</vt:lpstr>
      <vt:lpstr>Odyssey</vt:lpstr>
      <vt:lpstr>Odyssey</vt:lpstr>
      <vt:lpstr>Odyssey</vt:lpstr>
      <vt:lpstr>Odyssey Networking</vt:lpstr>
      <vt:lpstr>Odyssey Networking</vt:lpstr>
      <vt:lpstr>Outline</vt:lpstr>
      <vt:lpstr>Evaluation</vt:lpstr>
      <vt:lpstr>Evaluation</vt:lpstr>
      <vt:lpstr>Evaluation</vt:lpstr>
      <vt:lpstr>Evaluation</vt:lpstr>
      <vt:lpstr>Evaluation</vt:lpstr>
      <vt:lpstr>Evaluation</vt:lpstr>
      <vt:lpstr>Evaluation</vt:lpstr>
      <vt:lpstr>Evaluation</vt:lpstr>
      <vt:lpstr>Evaluation</vt:lpstr>
      <vt:lpstr>Evaluation – LPKO peformance</vt:lpstr>
      <vt:lpstr>Evaluation - CHT</vt:lpstr>
      <vt:lpstr>Evaluation - Three Solution</vt:lpstr>
      <vt:lpstr>Evaluation - CHT multi-ldr</vt:lpstr>
      <vt:lpstr>Evaluation - CRAQ</vt:lpstr>
      <vt:lpstr>Evaluation – LPKO peformance</vt:lpstr>
      <vt:lpstr>Evaluation – DPKO</vt:lpstr>
      <vt:lpstr>Evaluation – DPKO peformance</vt:lpstr>
      <vt:lpstr>Evaluation - ABD</vt:lpstr>
      <vt:lpstr>Hermes</vt:lpstr>
      <vt:lpstr>Conclusion</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20200918报告</dc:title>
  <dc:creator>周泉</dc:creator>
  <cp:lastModifiedBy>chen qingyuan</cp:lastModifiedBy>
  <cp:revision>638</cp:revision>
  <dcterms:created xsi:type="dcterms:W3CDTF">2020-09-17T23:09:22Z</dcterms:created>
  <dcterms:modified xsi:type="dcterms:W3CDTF">2021-05-19T12:11:51Z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2052-11.3.0.9228</vt:lpwstr>
  </property>
</Properties>
</file>