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83" r:id="rId2"/>
    <p:sldId id="785" r:id="rId3"/>
    <p:sldId id="786" r:id="rId4"/>
    <p:sldId id="762" r:id="rId5"/>
    <p:sldId id="793" r:id="rId6"/>
    <p:sldId id="787" r:id="rId7"/>
    <p:sldId id="789" r:id="rId8"/>
    <p:sldId id="788" r:id="rId9"/>
    <p:sldId id="790" r:id="rId10"/>
    <p:sldId id="791" r:id="rId11"/>
    <p:sldId id="792" r:id="rId12"/>
    <p:sldId id="768" r:id="rId13"/>
    <p:sldId id="795" r:id="rId14"/>
    <p:sldId id="796" r:id="rId15"/>
    <p:sldId id="797" r:id="rId16"/>
    <p:sldId id="769" r:id="rId17"/>
    <p:sldId id="798" r:id="rId18"/>
    <p:sldId id="794" r:id="rId19"/>
    <p:sldId id="770" r:id="rId20"/>
    <p:sldId id="771" r:id="rId21"/>
    <p:sldId id="772" r:id="rId22"/>
    <p:sldId id="799" r:id="rId23"/>
    <p:sldId id="800" r:id="rId24"/>
    <p:sldId id="801" r:id="rId25"/>
    <p:sldId id="802" r:id="rId26"/>
    <p:sldId id="803" r:id="rId27"/>
    <p:sldId id="773" r:id="rId28"/>
    <p:sldId id="774" r:id="rId29"/>
    <p:sldId id="775" r:id="rId30"/>
    <p:sldId id="776" r:id="rId31"/>
    <p:sldId id="777" r:id="rId32"/>
    <p:sldId id="804" r:id="rId33"/>
    <p:sldId id="805" r:id="rId34"/>
    <p:sldId id="806" r:id="rId35"/>
    <p:sldId id="807" r:id="rId36"/>
    <p:sldId id="808" r:id="rId37"/>
    <p:sldId id="811" r:id="rId38"/>
    <p:sldId id="809" r:id="rId39"/>
    <p:sldId id="810" r:id="rId40"/>
    <p:sldId id="812" r:id="rId41"/>
    <p:sldId id="813" r:id="rId42"/>
    <p:sldId id="814" r:id="rId43"/>
    <p:sldId id="815" r:id="rId44"/>
    <p:sldId id="784" r:id="rId45"/>
    <p:sldId id="755" r:id="rId46"/>
    <p:sldId id="733" r:id="rId47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95"/>
    <a:srgbClr val="0066FF"/>
    <a:srgbClr val="70AD47"/>
    <a:srgbClr val="99FF99"/>
    <a:srgbClr val="CC99FF"/>
    <a:srgbClr val="A38ACB"/>
    <a:srgbClr val="9FBFE5"/>
    <a:srgbClr val="F6AD8E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4514" autoAdjust="0"/>
  </p:normalViewPr>
  <p:slideViewPr>
    <p:cSldViewPr snapToGrid="0" showGuides="1">
      <p:cViewPr varScale="1">
        <p:scale>
          <a:sx n="59" d="100"/>
          <a:sy n="59" d="100"/>
        </p:scale>
        <p:origin x="924" y="6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7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C296-7BAB-4B2B-AE43-0808C6CD1C85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DD38AE9-C9FB-4ACA-B482-287885521144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27242EF-D8C3-42C7-A01C-F6D637C48D41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sz="48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aseline="0">
                <a:latin typeface="Gill Sans MT" panose="020B0502020104020203" pitchFamily="34" charset="0"/>
              </a:defRPr>
            </a:lvl1pPr>
            <a:lvl2pPr marL="685800" indent="-228600">
              <a:lnSpc>
                <a:spcPct val="110000"/>
              </a:lnSpc>
              <a:buFont typeface="Gill Sans MT" panose="020B0502020104020203" pitchFamily="34" charset="0"/>
              <a:buChar char="-"/>
              <a:defRPr sz="2800" baseline="0">
                <a:latin typeface="Gill Sans MT" panose="020B0502020104020203" pitchFamily="34" charset="0"/>
              </a:defRPr>
            </a:lvl2pPr>
            <a:lvl3pPr>
              <a:lnSpc>
                <a:spcPct val="110000"/>
              </a:lnSpc>
              <a:defRPr sz="2400" baseline="0">
                <a:latin typeface="Gill Sans MT" panose="020B0502020104020203" pitchFamily="34" charset="0"/>
              </a:defRPr>
            </a:lvl3pPr>
            <a:lvl4pPr>
              <a:lnSpc>
                <a:spcPct val="110000"/>
              </a:lnSpc>
              <a:defRPr sz="2000" baseline="0">
                <a:latin typeface="Gill Sans MT" panose="020B0502020104020203" pitchFamily="34" charset="0"/>
              </a:defRPr>
            </a:lvl4pPr>
            <a:lvl5pPr>
              <a:lnSpc>
                <a:spcPct val="110000"/>
              </a:lnSpc>
              <a:defRPr sz="2000"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41ACAB4-95B3-437E-ABA2-42211B2956AF}" type="datetime1">
              <a:rPr lang="en-US" altLang="zh-CN" smtClean="0"/>
              <a:t>3/29/2020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F06C-F8C7-4E52-A1EB-4D5A2D086CFD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4DE8-FED6-4932-B934-1C016FA75F70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681B-6F4E-4BA9-BD3E-73A3CAD7AB71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189FEDE-8874-47F8-AC8F-A3219D646343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3D2496D-370A-4429-BEFF-CE8D67CD9220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D824105-AAE0-44C5-BD2F-E1CF4F48A6F0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782CD5B-EF89-4545-8E29-D7CA6BEAC592}" type="datetime1">
              <a:rPr lang="en-US" altLang="zh-CN" smtClean="0"/>
              <a:t>3/29/2020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BBDE-D348-4D06-BDD5-94CE5CBADF3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dos.csail.mit.edu/6.824/papers/rstar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bmsmusings.blogspot.com/2019/01/its-time-to-move-on-from-two-phase.html" TargetMode="External"/><Relationship Id="rId2" Type="http://schemas.openxmlformats.org/officeDocument/2006/relationships/hyperlink" Target="https://dl.acm.org/doi/10.1145/850770.8507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ilis.org/blog/non-blocking-transactional-atomicity/" TargetMode="External"/><Relationship Id="rId4" Type="http://schemas.openxmlformats.org/officeDocument/2006/relationships/hyperlink" Target="http://www.bailis.org/papers/ramp-sigmod2014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609" y="1038630"/>
            <a:ext cx="1201264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4 – Transaction &amp; Atomic Commit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3566" y="3744889"/>
            <a:ext cx="190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Cheng Li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Caveats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</a:t>
            </a:r>
            <a:r>
              <a:rPr lang="en-US" dirty="0" smtClean="0"/>
              <a:t>ow </a:t>
            </a:r>
            <a:r>
              <a:rPr lang="en-US" dirty="0"/>
              <a:t>to ensure each log entry can be written atomically? </a:t>
            </a:r>
          </a:p>
          <a:p>
            <a:pPr lvl="1"/>
            <a:r>
              <a:rPr lang="en-US" dirty="0"/>
              <a:t>(each log entry is </a:t>
            </a:r>
            <a:r>
              <a:rPr lang="en-US" dirty="0" err="1"/>
              <a:t>checksummed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recover from logs?</a:t>
            </a:r>
          </a:p>
          <a:p>
            <a:pPr lvl="1"/>
            <a:r>
              <a:rPr lang="en-US" dirty="0"/>
              <a:t>replay from the beginning of time</a:t>
            </a:r>
          </a:p>
          <a:p>
            <a:pPr lvl="1"/>
            <a:r>
              <a:rPr lang="en-US" dirty="0"/>
              <a:t>recovery takes too log</a:t>
            </a:r>
          </a:p>
          <a:p>
            <a:endParaRPr lang="en-US" dirty="0"/>
          </a:p>
          <a:p>
            <a:r>
              <a:rPr lang="en-US" dirty="0" smtClean="0"/>
              <a:t>Periodic </a:t>
            </a:r>
            <a:r>
              <a:rPr lang="en-US" dirty="0"/>
              <a:t>checkpoint</a:t>
            </a:r>
          </a:p>
          <a:p>
            <a:pPr lvl="1"/>
            <a:r>
              <a:rPr lang="en-US" dirty="0"/>
              <a:t>how to checkpoint?</a:t>
            </a:r>
          </a:p>
          <a:p>
            <a:pPr lvl="1"/>
            <a:r>
              <a:rPr lang="en-US" dirty="0"/>
              <a:t>naive way: stop all transactions, flush all storage state to disk, write a checkpoint entry to log</a:t>
            </a:r>
          </a:p>
          <a:p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1684-0A4D-47ED-99FF-2244E18A2601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3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Transactions (Single machine, local transactions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/>
              <a:t>Distributed transactions</a:t>
            </a:r>
          </a:p>
          <a:p>
            <a:r>
              <a:rPr lang="en-US" dirty="0" smtClean="0"/>
              <a:t>Atomic commit protocols</a:t>
            </a:r>
          </a:p>
          <a:p>
            <a:pPr lvl="1"/>
            <a:r>
              <a:rPr lang="en-US" dirty="0" smtClean="0"/>
              <a:t>Two phase commit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4A32-64C7-42E9-B2EC-728D9DD4844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3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Distributed </a:t>
            </a:r>
            <a:r>
              <a:rPr lang="en-US" altLang="zh-CN" dirty="0" smtClean="0"/>
              <a:t>database management </a:t>
            </a:r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Important: many forms and definitions</a:t>
            </a:r>
          </a:p>
          <a:p>
            <a:r>
              <a:rPr lang="en-US" altLang="zh-CN" dirty="0"/>
              <a:t>Our definition: shared nothing infrastructure</a:t>
            </a:r>
          </a:p>
          <a:p>
            <a:pPr lvl="1"/>
            <a:r>
              <a:rPr lang="en-US" altLang="zh-CN" b="1" dirty="0">
                <a:solidFill>
                  <a:srgbClr val="00B050"/>
                </a:solidFill>
              </a:rPr>
              <a:t>Multiple machines connected with a network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5" name="云形 4"/>
          <p:cNvSpPr/>
          <p:nvPr/>
        </p:nvSpPr>
        <p:spPr>
          <a:xfrm>
            <a:off x="8100931" y="3178628"/>
            <a:ext cx="1611085" cy="9405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Network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383385" y="3117233"/>
            <a:ext cx="914400" cy="1324575"/>
            <a:chOff x="6422136" y="3735977"/>
            <a:chExt cx="914400" cy="1324575"/>
          </a:xfrm>
        </p:grpSpPr>
        <p:sp>
          <p:nvSpPr>
            <p:cNvPr id="6" name="圆柱形 5"/>
            <p:cNvSpPr/>
            <p:nvPr/>
          </p:nvSpPr>
          <p:spPr>
            <a:xfrm>
              <a:off x="6422136" y="4233237"/>
              <a:ext cx="914400" cy="827315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Stored</a:t>
              </a:r>
            </a:p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422136" y="3735977"/>
              <a:ext cx="914400" cy="313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DBMS</a:t>
              </a:r>
              <a:endParaRPr lang="zh-CN" altLang="en-US" dirty="0"/>
            </a:p>
          </p:txBody>
        </p:sp>
        <p:cxnSp>
          <p:nvCxnSpPr>
            <p:cNvPr id="10" name="直接连接符 9"/>
            <p:cNvCxnSpPr>
              <a:stCxn id="8" idx="2"/>
              <a:endCxn id="6" idx="1"/>
            </p:cNvCxnSpPr>
            <p:nvPr/>
          </p:nvCxnSpPr>
          <p:spPr>
            <a:xfrm>
              <a:off x="6879336" y="4049486"/>
              <a:ext cx="0" cy="1837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336536" y="4650366"/>
            <a:ext cx="914400" cy="1324575"/>
            <a:chOff x="6422136" y="3735977"/>
            <a:chExt cx="914400" cy="1324575"/>
          </a:xfrm>
        </p:grpSpPr>
        <p:sp>
          <p:nvSpPr>
            <p:cNvPr id="13" name="圆柱形 12"/>
            <p:cNvSpPr/>
            <p:nvPr/>
          </p:nvSpPr>
          <p:spPr>
            <a:xfrm>
              <a:off x="6422136" y="4233237"/>
              <a:ext cx="914400" cy="827315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Stored</a:t>
              </a:r>
            </a:p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422136" y="3735977"/>
              <a:ext cx="914400" cy="313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DBMS</a:t>
              </a:r>
              <a:endParaRPr lang="zh-CN" altLang="en-US" dirty="0"/>
            </a:p>
          </p:txBody>
        </p:sp>
        <p:cxnSp>
          <p:nvCxnSpPr>
            <p:cNvPr id="15" name="直接连接符 14"/>
            <p:cNvCxnSpPr>
              <a:stCxn id="14" idx="2"/>
              <a:endCxn id="13" idx="1"/>
            </p:cNvCxnSpPr>
            <p:nvPr/>
          </p:nvCxnSpPr>
          <p:spPr>
            <a:xfrm>
              <a:off x="6879336" y="4049486"/>
              <a:ext cx="0" cy="1837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0315308" y="3117233"/>
            <a:ext cx="914400" cy="1324575"/>
            <a:chOff x="6422136" y="3735977"/>
            <a:chExt cx="914400" cy="1324575"/>
          </a:xfrm>
        </p:grpSpPr>
        <p:sp>
          <p:nvSpPr>
            <p:cNvPr id="17" name="圆柱形 16"/>
            <p:cNvSpPr/>
            <p:nvPr/>
          </p:nvSpPr>
          <p:spPr>
            <a:xfrm>
              <a:off x="6422136" y="4233237"/>
              <a:ext cx="914400" cy="827315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Stored</a:t>
              </a:r>
            </a:p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422136" y="3735977"/>
              <a:ext cx="914400" cy="313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DBMS</a:t>
              </a:r>
              <a:endParaRPr lang="zh-CN" altLang="en-US" dirty="0"/>
            </a:p>
          </p:txBody>
        </p:sp>
        <p:cxnSp>
          <p:nvCxnSpPr>
            <p:cNvPr id="19" name="直接连接符 18"/>
            <p:cNvCxnSpPr>
              <a:stCxn id="18" idx="2"/>
              <a:endCxn id="17" idx="1"/>
            </p:cNvCxnSpPr>
            <p:nvPr/>
          </p:nvCxnSpPr>
          <p:spPr>
            <a:xfrm>
              <a:off x="6879336" y="4049486"/>
              <a:ext cx="0" cy="1837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9562011" y="4650366"/>
            <a:ext cx="914400" cy="1324575"/>
            <a:chOff x="6422136" y="3735977"/>
            <a:chExt cx="914400" cy="1324575"/>
          </a:xfrm>
        </p:grpSpPr>
        <p:sp>
          <p:nvSpPr>
            <p:cNvPr id="21" name="圆柱形 20"/>
            <p:cNvSpPr/>
            <p:nvPr/>
          </p:nvSpPr>
          <p:spPr>
            <a:xfrm>
              <a:off x="6422136" y="4233237"/>
              <a:ext cx="914400" cy="827315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Stored</a:t>
              </a:r>
            </a:p>
            <a:p>
              <a:pPr algn="ctr"/>
              <a:r>
                <a:rPr lang="en-US" altLang="zh-CN" dirty="0"/>
                <a:t>data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422136" y="3735977"/>
              <a:ext cx="914400" cy="313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DBMS</a:t>
              </a:r>
              <a:endParaRPr lang="zh-CN" altLang="en-US" dirty="0"/>
            </a:p>
          </p:txBody>
        </p:sp>
        <p:cxnSp>
          <p:nvCxnSpPr>
            <p:cNvPr id="23" name="直接连接符 22"/>
            <p:cNvCxnSpPr>
              <a:stCxn id="22" idx="2"/>
              <a:endCxn id="21" idx="1"/>
            </p:cNvCxnSpPr>
            <p:nvPr/>
          </p:nvCxnSpPr>
          <p:spPr>
            <a:xfrm>
              <a:off x="6879336" y="4049486"/>
              <a:ext cx="0" cy="1837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>
            <a:stCxn id="8" idx="3"/>
            <a:endCxn id="5" idx="2"/>
          </p:cNvCxnSpPr>
          <p:nvPr/>
        </p:nvCxnSpPr>
        <p:spPr>
          <a:xfrm>
            <a:off x="7297785" y="3273988"/>
            <a:ext cx="808143" cy="374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5" idx="0"/>
            <a:endCxn id="18" idx="1"/>
          </p:cNvCxnSpPr>
          <p:nvPr/>
        </p:nvCxnSpPr>
        <p:spPr>
          <a:xfrm flipV="1">
            <a:off x="9710673" y="3273988"/>
            <a:ext cx="604635" cy="3749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14" idx="0"/>
          </p:cNvCxnSpPr>
          <p:nvPr/>
        </p:nvCxnSpPr>
        <p:spPr>
          <a:xfrm flipH="1">
            <a:off x="7793736" y="3732047"/>
            <a:ext cx="540120" cy="9183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2" idx="0"/>
          </p:cNvCxnSpPr>
          <p:nvPr/>
        </p:nvCxnSpPr>
        <p:spPr>
          <a:xfrm flipH="1" flipV="1">
            <a:off x="9178834" y="3753384"/>
            <a:ext cx="840377" cy="8969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C7C-26F0-4434-80D3-BF24EA62E26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with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</a:t>
            </a:r>
            <a:r>
              <a:rPr lang="en-US" dirty="0" smtClean="0"/>
              <a:t>is </a:t>
            </a:r>
            <a:r>
              <a:rPr lang="en-US" dirty="0" smtClean="0"/>
              <a:t>about doing the </a:t>
            </a:r>
            <a:r>
              <a:rPr lang="en-US" dirty="0" smtClean="0">
                <a:solidFill>
                  <a:srgbClr val="FF8F00"/>
                </a:solidFill>
              </a:rPr>
              <a:t>same</a:t>
            </a:r>
            <a:r>
              <a:rPr lang="en-US" dirty="0" smtClean="0"/>
              <a:t> thing multiple places to provide fault tolerance</a:t>
            </a:r>
          </a:p>
          <a:p>
            <a:endParaRPr lang="en-US" dirty="0"/>
          </a:p>
          <a:p>
            <a:r>
              <a:rPr lang="en-US" dirty="0" err="1" smtClean="0"/>
              <a:t>Sharding</a:t>
            </a:r>
            <a:r>
              <a:rPr lang="en-US" dirty="0" smtClean="0"/>
              <a:t> is about doing </a:t>
            </a:r>
            <a:r>
              <a:rPr lang="en-US" dirty="0" smtClean="0">
                <a:solidFill>
                  <a:schemeClr val="accent2"/>
                </a:solidFill>
              </a:rPr>
              <a:t>different</a:t>
            </a:r>
            <a:r>
              <a:rPr lang="en-US" dirty="0" smtClean="0"/>
              <a:t> things multiple places for </a:t>
            </a:r>
            <a:r>
              <a:rPr lang="en-US" dirty="0" smtClean="0"/>
              <a:t>scalability</a:t>
            </a:r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517-84D5-4C46-8C80-0A7376AC74E3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4840" y="250649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618" y="245976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6396" y="250649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8716" y="181722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4440" y="143526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4089" y="252658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90119" y="325109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F80-04C4-45D7-9053-F5DABF3DACBF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</a:t>
            </a:r>
            <a:r>
              <a:rPr lang="en-US" dirty="0" err="1" smtClean="0"/>
              <a:t>Sharding</a:t>
            </a:r>
            <a:r>
              <a:rPr lang="en-US" dirty="0" smtClean="0"/>
              <a:t> for Today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04840" y="250649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618" y="245976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6396" y="250649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8716" y="181722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4440" y="143526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4089" y="252658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90119" y="325109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A52B-6353-45D7-A97A-7CD287D3D6F5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Distributed transactions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 a distributed DBMS, transactions may </a:t>
            </a:r>
            <a:r>
              <a:rPr lang="en-US" altLang="zh-CN" dirty="0" smtClean="0"/>
              <a:t>span multiple </a:t>
            </a:r>
            <a:r>
              <a:rPr lang="en-US" altLang="zh-CN" dirty="0"/>
              <a:t>sites</a:t>
            </a:r>
          </a:p>
          <a:p>
            <a:pPr lvl="1"/>
            <a:r>
              <a:rPr lang="en-US" altLang="zh-CN" dirty="0"/>
              <a:t>A transaction may need to update </a:t>
            </a:r>
            <a:r>
              <a:rPr lang="en-US" altLang="zh-CN" dirty="0" smtClean="0"/>
              <a:t>data items </a:t>
            </a:r>
            <a:r>
              <a:rPr lang="en-US" altLang="zh-CN" dirty="0"/>
              <a:t>located at different sites</a:t>
            </a:r>
          </a:p>
          <a:p>
            <a:pPr lvl="1"/>
            <a:r>
              <a:rPr lang="en-US" altLang="zh-CN" dirty="0"/>
              <a:t>All operations must be performed as a </a:t>
            </a:r>
            <a:r>
              <a:rPr lang="en-US" altLang="zh-CN" dirty="0" smtClean="0"/>
              <a:t>unit (with </a:t>
            </a:r>
            <a:r>
              <a:rPr lang="en-US" altLang="zh-CN" dirty="0"/>
              <a:t>ACID properties)</a:t>
            </a:r>
          </a:p>
          <a:p>
            <a:r>
              <a:rPr lang="en-US" altLang="zh-CN" dirty="0"/>
              <a:t>Important goal: </a:t>
            </a:r>
            <a:r>
              <a:rPr lang="en-US" altLang="zh-CN" b="1" dirty="0">
                <a:solidFill>
                  <a:srgbClr val="00B050"/>
                </a:solidFill>
              </a:rPr>
              <a:t>ensure atomic commit of </a:t>
            </a:r>
            <a:r>
              <a:rPr lang="en-US" altLang="zh-CN" b="1" dirty="0" smtClean="0">
                <a:solidFill>
                  <a:srgbClr val="00B050"/>
                </a:solidFill>
              </a:rPr>
              <a:t>all distributed </a:t>
            </a:r>
            <a:r>
              <a:rPr lang="en-US" altLang="zh-CN" b="1" dirty="0">
                <a:solidFill>
                  <a:srgbClr val="00B050"/>
                </a:solidFill>
              </a:rPr>
              <a:t>transactions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A81E-E9C8-4795-A78B-12D3D3F277EA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Transactions (Single machine, local transactions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Distributed transactions</a:t>
            </a:r>
          </a:p>
          <a:p>
            <a:r>
              <a:rPr lang="en-US" dirty="0" smtClean="0"/>
              <a:t>Atomic commit protocols</a:t>
            </a:r>
          </a:p>
          <a:p>
            <a:pPr lvl="1"/>
            <a:r>
              <a:rPr lang="en-US" dirty="0" smtClean="0"/>
              <a:t>Two phase commit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9A18-8CF9-4ECA-B1A1-82B537ABAF6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3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Atomic: All or nothing</a:t>
            </a:r>
          </a:p>
          <a:p>
            <a:endParaRPr lang="en-US" dirty="0"/>
          </a:p>
          <a:p>
            <a:r>
              <a:rPr lang="en-US" dirty="0" smtClean="0"/>
              <a:t>Either all participants do something (commit) or no participant does anything (abort)</a:t>
            </a:r>
          </a:p>
          <a:p>
            <a:endParaRPr lang="en-US" dirty="0"/>
          </a:p>
          <a:p>
            <a:r>
              <a:rPr lang="en-US" dirty="0" smtClean="0"/>
              <a:t>Common use: commit a transaction that updates data on different shards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8BF-6D81-464D-89D1-D38F0C01D2EA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 each distributed transaction T:</a:t>
            </a:r>
          </a:p>
          <a:p>
            <a:pPr lvl="1"/>
            <a:r>
              <a:rPr lang="en-US" altLang="zh-CN" dirty="0"/>
              <a:t>one coordinator</a:t>
            </a:r>
          </a:p>
          <a:p>
            <a:pPr lvl="1"/>
            <a:r>
              <a:rPr lang="en-US" altLang="zh-CN" dirty="0"/>
              <a:t>a set of participants</a:t>
            </a:r>
          </a:p>
          <a:p>
            <a:r>
              <a:rPr lang="en-US" altLang="zh-CN" dirty="0"/>
              <a:t>Coordinator knows participants; </a:t>
            </a:r>
            <a:r>
              <a:rPr lang="en-US" altLang="zh-CN" dirty="0" smtClean="0"/>
              <a:t>participants don’t </a:t>
            </a:r>
            <a:r>
              <a:rPr lang="en-US" altLang="zh-CN" dirty="0"/>
              <a:t>necessarily know each other</a:t>
            </a:r>
          </a:p>
          <a:p>
            <a:r>
              <a:rPr lang="en-US" altLang="zh-CN" dirty="0"/>
              <a:t>Each process has access to a </a:t>
            </a:r>
            <a:r>
              <a:rPr lang="en-US" altLang="zh-CN" dirty="0" smtClean="0"/>
              <a:t>Distributed Transaction </a:t>
            </a:r>
            <a:r>
              <a:rPr lang="en-US" altLang="zh-CN" dirty="0"/>
              <a:t>Log (</a:t>
            </a:r>
            <a:r>
              <a:rPr lang="en-US" altLang="zh-CN" b="1" dirty="0">
                <a:solidFill>
                  <a:srgbClr val="00B050"/>
                </a:solidFill>
              </a:rPr>
              <a:t>DT Log</a:t>
            </a:r>
            <a:r>
              <a:rPr lang="en-US" altLang="zh-CN" dirty="0"/>
              <a:t>) on stable storage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7AD5-E941-43C2-812C-379F40F510E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(Single machine, local transactions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Distributed transactions</a:t>
            </a:r>
          </a:p>
          <a:p>
            <a:r>
              <a:rPr lang="en-US" dirty="0" smtClean="0"/>
              <a:t>Atomic commit protocols</a:t>
            </a:r>
          </a:p>
          <a:p>
            <a:pPr lvl="1"/>
            <a:r>
              <a:rPr lang="en-US" dirty="0" smtClean="0"/>
              <a:t>Two phase commit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A9E4-B7B0-4A8C-B4C7-1ACAD941C84A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1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has an input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:r>
                  <a:rPr lang="en-US" altLang="zh-CN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𝑌𝑒𝑠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Each </a:t>
                </a:r>
                <a:r>
                  <a:rPr lang="en-US" altLang="zh-CN" dirty="0" smtClean="0"/>
                  <a:t>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has an </a:t>
                </a:r>
                <a:r>
                  <a:rPr lang="en-US" altLang="zh-CN" dirty="0" smtClean="0"/>
                  <a:t>output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𝑐𝑜𝑚𝑚𝑖𝑡</m:t>
                    </m:r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𝑎𝑏𝑜𝑟𝑡</m:t>
                    </m:r>
                    <m:r>
                      <a:rPr lang="en-US" altLang="zh-CN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E32A-5721-4E93-A333-F2406E946A55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Atomic Commit (AC) </a:t>
            </a:r>
            <a:r>
              <a:rPr lang="en-US" altLang="zh-CN" dirty="0"/>
              <a:t>Specification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AC-1: All processes that reach a decision reach </a:t>
            </a:r>
            <a:r>
              <a:rPr lang="en-US" altLang="zh-CN" dirty="0" smtClean="0"/>
              <a:t>the same </a:t>
            </a:r>
            <a:r>
              <a:rPr lang="en-US" altLang="zh-CN" dirty="0"/>
              <a:t>one.</a:t>
            </a:r>
          </a:p>
          <a:p>
            <a:r>
              <a:rPr lang="en-US" altLang="zh-CN" dirty="0"/>
              <a:t>AC-2: A process cannot reverse its decision after it </a:t>
            </a:r>
            <a:r>
              <a:rPr lang="en-US" altLang="zh-CN" dirty="0" smtClean="0"/>
              <a:t>has reached </a:t>
            </a:r>
            <a:r>
              <a:rPr lang="en-US" altLang="zh-CN" dirty="0"/>
              <a:t>one.</a:t>
            </a:r>
          </a:p>
          <a:p>
            <a:r>
              <a:rPr lang="en-US" altLang="zh-CN" dirty="0"/>
              <a:t>AC-3: The Commit decision can only be reached if </a:t>
            </a:r>
            <a:r>
              <a:rPr lang="en-US" altLang="zh-CN" dirty="0" smtClean="0"/>
              <a:t>all processes </a:t>
            </a:r>
            <a:r>
              <a:rPr lang="en-US" altLang="zh-CN" dirty="0"/>
              <a:t>vote Yes.</a:t>
            </a:r>
          </a:p>
          <a:p>
            <a:r>
              <a:rPr lang="en-US" altLang="zh-CN" dirty="0"/>
              <a:t>AC-4: If there are no failures and all processes </a:t>
            </a:r>
            <a:r>
              <a:rPr lang="en-US" altLang="zh-CN" dirty="0" smtClean="0"/>
              <a:t>vote Yes</a:t>
            </a:r>
            <a:r>
              <a:rPr lang="en-US" altLang="zh-CN" dirty="0"/>
              <a:t>, then the decision will be Commit.</a:t>
            </a:r>
          </a:p>
          <a:p>
            <a:r>
              <a:rPr lang="en-US" altLang="zh-CN" dirty="0"/>
              <a:t>AC-5: If all failures are repaired and there are </a:t>
            </a:r>
            <a:r>
              <a:rPr lang="en-US" altLang="zh-CN" dirty="0" smtClean="0"/>
              <a:t>no more </a:t>
            </a:r>
            <a:r>
              <a:rPr lang="en-US" altLang="zh-CN" dirty="0"/>
              <a:t>failures, then all processes will eventually decide.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740A-979B-488B-9F7D-0B3117ABB913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Reasoning about fault tolerance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hard!</a:t>
            </a:r>
            <a:br>
              <a:rPr lang="en-US" dirty="0"/>
            </a:br>
            <a:r>
              <a:rPr lang="en-US" dirty="0"/>
              <a:t>– How do we design fault-tolerant systems?</a:t>
            </a:r>
            <a:br>
              <a:rPr lang="en-US" dirty="0"/>
            </a:br>
            <a:r>
              <a:rPr lang="en-US" dirty="0"/>
              <a:t>– How do we know if we’re </a:t>
            </a:r>
            <a:r>
              <a:rPr lang="en-US" dirty="0" smtClean="0"/>
              <a:t>successful?</a:t>
            </a:r>
            <a:endParaRPr lang="en-US" dirty="0"/>
          </a:p>
          <a:p>
            <a:r>
              <a:rPr lang="en-US" dirty="0" smtClean="0"/>
              <a:t>Often </a:t>
            </a:r>
            <a:r>
              <a:rPr lang="en-US" dirty="0"/>
              <a:t>use “properties” that hold true for every</a:t>
            </a:r>
            <a:br>
              <a:rPr lang="en-US" dirty="0"/>
            </a:br>
            <a:r>
              <a:rPr lang="en-US" dirty="0"/>
              <a:t>possible </a:t>
            </a:r>
            <a:r>
              <a:rPr lang="en-US" dirty="0" smtClean="0"/>
              <a:t>execution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focus on </a:t>
            </a:r>
            <a:r>
              <a:rPr lang="en-US" b="1" dirty="0"/>
              <a:t>safety </a:t>
            </a:r>
            <a:r>
              <a:rPr lang="en-US" dirty="0"/>
              <a:t>and </a:t>
            </a:r>
            <a:r>
              <a:rPr lang="en-US" b="1" dirty="0"/>
              <a:t>liveness </a:t>
            </a:r>
            <a:r>
              <a:rPr lang="en-US" dirty="0"/>
              <a:t>properties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37A3-90DD-4242-AA6C-189E133E1209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4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Safety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“Bad things” don’t happen</a:t>
            </a:r>
            <a:br>
              <a:rPr lang="en-US" dirty="0"/>
            </a:br>
            <a:r>
              <a:rPr lang="en-US" dirty="0"/>
              <a:t>– No stopped or deadlocked states</a:t>
            </a:r>
            <a:br>
              <a:rPr lang="en-US" dirty="0"/>
            </a:br>
            <a:r>
              <a:rPr lang="en-US" dirty="0"/>
              <a:t>– No error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 smtClean="0"/>
              <a:t>Examples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Mutual exclusion: two processes can’t be in </a:t>
            </a:r>
            <a:r>
              <a:rPr lang="en-US" dirty="0" smtClean="0"/>
              <a:t>a critical </a:t>
            </a:r>
            <a:r>
              <a:rPr lang="en-US" dirty="0"/>
              <a:t>section at the same </a:t>
            </a:r>
            <a:r>
              <a:rPr lang="en-US" dirty="0" smtClean="0"/>
              <a:t>time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4E75-4D93-4545-AF0B-CE13757A0CF9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6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Liveness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“Good things” happen</a:t>
            </a:r>
            <a:br>
              <a:rPr lang="en-US" dirty="0"/>
            </a:br>
            <a:r>
              <a:rPr lang="en-US" dirty="0"/>
              <a:t>– …</a:t>
            </a:r>
            <a:r>
              <a:rPr lang="en-US" dirty="0" smtClean="0"/>
              <a:t>eventually</a:t>
            </a:r>
            <a:endParaRPr lang="en-US" dirty="0"/>
          </a:p>
          <a:p>
            <a:r>
              <a:rPr lang="en-US" dirty="0" smtClean="0"/>
              <a:t>Examples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Starvation freedom: process 1 can eventually </a:t>
            </a:r>
            <a:r>
              <a:rPr lang="en-US" dirty="0" smtClean="0"/>
              <a:t>enter a </a:t>
            </a:r>
            <a:r>
              <a:rPr lang="en-US" dirty="0"/>
              <a:t>critical section as long as process 2 terminates</a:t>
            </a:r>
            <a:br>
              <a:rPr lang="en-US" dirty="0"/>
            </a:br>
            <a:r>
              <a:rPr lang="en-US" dirty="0"/>
              <a:t>– Eventual consistency: if a value in an </a:t>
            </a:r>
            <a:r>
              <a:rPr lang="en-US" dirty="0" smtClean="0"/>
              <a:t>application doesn’t </a:t>
            </a:r>
            <a:r>
              <a:rPr lang="en-US" dirty="0"/>
              <a:t>change, two servers will eventually </a:t>
            </a:r>
            <a:r>
              <a:rPr lang="en-US" dirty="0" smtClean="0"/>
              <a:t>agree on </a:t>
            </a:r>
            <a:r>
              <a:rPr lang="en-US" dirty="0"/>
              <a:t>its value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865B-BEA3-409F-93B2-E0A20E8B84D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4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Often a tradeoff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“Good” and “bad” are </a:t>
            </a:r>
            <a:r>
              <a:rPr lang="en-US" dirty="0" smtClean="0"/>
              <a:t>application-specific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Safety </a:t>
            </a:r>
            <a:r>
              <a:rPr lang="en-US" dirty="0"/>
              <a:t>is very important in banking </a:t>
            </a:r>
            <a:r>
              <a:rPr lang="en-US" dirty="0" smtClean="0"/>
              <a:t>transactions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take some time to confirm a </a:t>
            </a:r>
            <a:r>
              <a:rPr lang="en-US" dirty="0" smtClean="0"/>
              <a:t>transaction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Liveness </a:t>
            </a:r>
            <a:r>
              <a:rPr lang="en-US" dirty="0"/>
              <a:t>is very important in social </a:t>
            </a:r>
            <a:r>
              <a:rPr lang="en-US" dirty="0" smtClean="0"/>
              <a:t>networking sites</a:t>
            </a:r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/>
              <a:t>updates right </a:t>
            </a:r>
            <a:r>
              <a:rPr lang="en-US" dirty="0" smtClean="0"/>
              <a:t>away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083D-343B-4CBB-96E7-CF7CF78BAB9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Liveness &amp; Uncertainty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is uncertain if it has voted Yes </a:t>
            </a:r>
            <a:r>
              <a:rPr lang="en-US" dirty="0" smtClean="0"/>
              <a:t>but does </a:t>
            </a:r>
            <a:r>
              <a:rPr lang="en-US" dirty="0"/>
              <a:t>not have sufficient information to commit</a:t>
            </a:r>
          </a:p>
          <a:p>
            <a:r>
              <a:rPr lang="en-US" dirty="0"/>
              <a:t>While uncertain, a process cannot </a:t>
            </a:r>
            <a:r>
              <a:rPr lang="en-US" dirty="0" smtClean="0"/>
              <a:t>decide unilaterally</a:t>
            </a:r>
            <a:endParaRPr lang="en-US" dirty="0"/>
          </a:p>
          <a:p>
            <a:r>
              <a:rPr lang="en-US" dirty="0"/>
              <a:t>Uncertainty + communication failures </a:t>
            </a:r>
            <a:r>
              <a:rPr lang="en-US" dirty="0" smtClean="0"/>
              <a:t>= blocking</a:t>
            </a:r>
            <a:r>
              <a:rPr lang="en-US" dirty="0"/>
              <a:t>!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F87-45A2-45AF-9E61-F0CDBEA42584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1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2-Phase Commit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Coordinator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  <a:blipFill rotWithShape="0">
                <a:blip r:embed="rId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  <a:blipFill rotWithShape="0"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28205" y="2821572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I. Sends VOTE-REQ to all participants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2F09-B7DE-45B0-920D-4D23AD6D354F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2-Phase Commit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Coordinator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  <a:blipFill rotWithShape="0">
                <a:blip r:embed="rId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  <a:blipFill rotWithShape="0"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28205" y="2821572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I. Sends VOTE-REQ to all participants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II. </a:t>
                </a:r>
                <a:r>
                  <a:rPr lang="en-US" altLang="zh-CN" dirty="0" smtClean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to Coordinator 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= NO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halt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16" t="-2030" r="-80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5160765" y="3006238"/>
            <a:ext cx="2003273" cy="369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162A-E138-47CD-B2EC-9E1DC208D17D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2-Phase Commit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Coordinator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  <a:blipFill rotWithShape="0">
                <a:blip r:embed="rId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  <a:blipFill rotWithShape="0"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28205" y="2821572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I. Sends VOTE-REQ to all participants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II. </a:t>
                </a:r>
                <a:r>
                  <a:rPr lang="en-US" altLang="zh-CN" dirty="0" smtClean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to Coordinator 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= NO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halt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16" t="-2030" r="-80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5160765" y="3006238"/>
            <a:ext cx="2003273" cy="369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28205" y="3896520"/>
                <a:ext cx="380161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III.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(all votes YES)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COMMIT</a:t>
                </a:r>
              </a:p>
              <a:p>
                <a:r>
                  <a:rPr lang="en-US" altLang="zh-CN" dirty="0" smtClean="0"/>
                  <a:t>       send COMMIT to all</a:t>
                </a:r>
              </a:p>
              <a:p>
                <a:r>
                  <a:rPr lang="en-US" altLang="zh-CN" dirty="0">
                    <a:solidFill>
                      <a:srgbClr val="00B050"/>
                    </a:solidFill>
                  </a:rPr>
                  <a:t>e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lse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:r>
                  <a:rPr lang="en-US" altLang="zh-CN" dirty="0"/>
                  <a:t>send ABORT to all who voted YES</a:t>
                </a:r>
              </a:p>
              <a:p>
                <a:r>
                  <a:rPr lang="en-US" altLang="zh-CN" dirty="0"/>
                  <a:t>halt</a:t>
                </a:r>
                <a:endParaRPr lang="zh-CN" altLang="en-US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05" y="3896520"/>
                <a:ext cx="3801618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282" t="-1319" r="-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>
            <a:stCxn id="7" idx="1"/>
          </p:cNvCxnSpPr>
          <p:nvPr/>
        </p:nvCxnSpPr>
        <p:spPr>
          <a:xfrm flipH="1">
            <a:off x="4894217" y="3791069"/>
            <a:ext cx="2269821" cy="38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C45C-8193-4247-B5C7-032E489D6A80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machine, local transactions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groups a set of read/write operations together</a:t>
            </a:r>
          </a:p>
          <a:p>
            <a:pPr marL="457200" lvl="1" indent="0">
              <a:buNone/>
            </a:pPr>
            <a:r>
              <a:rPr lang="en-US" dirty="0" err="1"/>
              <a:t>begin_tx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v &lt;-- read(checking)</a:t>
            </a:r>
          </a:p>
          <a:p>
            <a:pPr marL="457200" lvl="1" indent="0">
              <a:buNone/>
            </a:pPr>
            <a:r>
              <a:rPr lang="en-US" dirty="0"/>
              <a:t>v' &lt;-- read(saving)</a:t>
            </a:r>
          </a:p>
          <a:p>
            <a:pPr marL="457200" lvl="1" indent="0">
              <a:buNone/>
            </a:pPr>
            <a:r>
              <a:rPr lang="en-US" dirty="0"/>
              <a:t>write(checking, v-10)</a:t>
            </a:r>
          </a:p>
          <a:p>
            <a:pPr marL="457200" lvl="1" indent="0">
              <a:buNone/>
            </a:pPr>
            <a:r>
              <a:rPr lang="en-US" dirty="0"/>
              <a:t>write(saving,v'+10)</a:t>
            </a:r>
          </a:p>
          <a:p>
            <a:pPr marL="457200" lvl="1" indent="0">
              <a:buNone/>
            </a:pPr>
            <a:r>
              <a:rPr lang="en-US" dirty="0" err="1"/>
              <a:t>commit_tx</a:t>
            </a:r>
            <a:r>
              <a:rPr 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C5B8-926F-4469-AA43-B89E9B9D1FC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2-Phase Commit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Coordinator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37" y="2194556"/>
                <a:ext cx="2220686" cy="483325"/>
              </a:xfrm>
              <a:prstGeom prst="rect">
                <a:avLst/>
              </a:prstGeom>
              <a:blipFill rotWithShape="0">
                <a:blip r:embed="rId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7" y="2194556"/>
                <a:ext cx="2220686" cy="483325"/>
              </a:xfrm>
              <a:prstGeom prst="rect">
                <a:avLst/>
              </a:prstGeom>
              <a:blipFill rotWithShape="0"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28205" y="2821572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I. Sends VOTE-REQ to all participants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II. </a:t>
                </a:r>
                <a:r>
                  <a:rPr lang="en-US" altLang="zh-CN" dirty="0" smtClean="0"/>
                  <a:t>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to Coordinator 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𝑣𝑜𝑡𝑒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= NO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halt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38" y="3190904"/>
                <a:ext cx="301614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16" t="-2030" r="-80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5160765" y="3006238"/>
            <a:ext cx="2003273" cy="369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28205" y="3896520"/>
                <a:ext cx="380161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III.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(all votes YES)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COMMIT</a:t>
                </a:r>
              </a:p>
              <a:p>
                <a:r>
                  <a:rPr lang="en-US" altLang="zh-CN" dirty="0" smtClean="0"/>
                  <a:t>       send COMMIT to all</a:t>
                </a:r>
              </a:p>
              <a:p>
                <a:r>
                  <a:rPr lang="en-US" altLang="zh-CN" dirty="0">
                    <a:solidFill>
                      <a:srgbClr val="00B050"/>
                    </a:solidFill>
                  </a:rPr>
                  <a:t>e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lse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:r>
                  <a:rPr lang="en-US" altLang="zh-CN" dirty="0"/>
                  <a:t>send ABORT to all who voted YES</a:t>
                </a:r>
              </a:p>
              <a:p>
                <a:r>
                  <a:rPr lang="en-US" altLang="zh-CN" dirty="0"/>
                  <a:t>halt</a:t>
                </a:r>
                <a:endParaRPr lang="zh-CN" altLang="en-US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05" y="3896520"/>
                <a:ext cx="3801618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282" t="-1319" r="-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>
            <a:stCxn id="7" idx="1"/>
          </p:cNvCxnSpPr>
          <p:nvPr/>
        </p:nvCxnSpPr>
        <p:spPr>
          <a:xfrm flipH="1">
            <a:off x="4894217" y="3791069"/>
            <a:ext cx="2269821" cy="38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164038" y="5050682"/>
                <a:ext cx="297639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IV.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altLang="zh-CN" dirty="0" smtClean="0"/>
                  <a:t> received COMMIT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then</a:t>
                </a:r>
              </a:p>
              <a:p>
                <a:r>
                  <a:rPr lang="en-US" altLang="zh-CN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COMMIT</a:t>
                </a:r>
              </a:p>
              <a:p>
                <a:r>
                  <a:rPr lang="en-US" altLang="zh-CN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    else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𝑑𝑒𝑐𝑖𝑠𝑖𝑜𝑛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:= ABORT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halt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38" y="5050682"/>
                <a:ext cx="2976392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639" t="-2479" r="-1230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>
            <a:stCxn id="9" idx="3"/>
            <a:endCxn id="13" idx="1"/>
          </p:cNvCxnSpPr>
          <p:nvPr/>
        </p:nvCxnSpPr>
        <p:spPr>
          <a:xfrm>
            <a:off x="5229823" y="5050682"/>
            <a:ext cx="1934215" cy="73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4D32-D511-4FC7-ACF2-C0C6A87357E9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Failure cases to consider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Three</a:t>
            </a:r>
            <a:r>
              <a:rPr lang="en-US" altLang="zh-CN" dirty="0" smtClean="0"/>
              <a:t> </a:t>
            </a:r>
            <a:r>
              <a:rPr lang="en-US" altLang="zh-CN" dirty="0"/>
              <a:t>possible worries</a:t>
            </a:r>
          </a:p>
          <a:p>
            <a:pPr lvl="1"/>
            <a:r>
              <a:rPr lang="en-US" altLang="zh-CN" dirty="0" smtClean="0"/>
              <a:t>Some </a:t>
            </a:r>
            <a:r>
              <a:rPr lang="en-US" altLang="zh-CN" dirty="0"/>
              <a:t>participant might fail at some step of the protocol</a:t>
            </a:r>
          </a:p>
          <a:p>
            <a:pPr lvl="1"/>
            <a:r>
              <a:rPr lang="en-US" altLang="zh-CN" dirty="0" smtClean="0"/>
              <a:t>The coordinator might </a:t>
            </a:r>
            <a:r>
              <a:rPr lang="en-US" altLang="zh-CN" dirty="0"/>
              <a:t>fail at some step of the </a:t>
            </a:r>
            <a:r>
              <a:rPr lang="en-US" altLang="zh-CN" dirty="0" smtClean="0"/>
              <a:t>protocol</a:t>
            </a:r>
          </a:p>
          <a:p>
            <a:pPr lvl="1"/>
            <a:r>
              <a:rPr lang="en-US" altLang="zh-CN" dirty="0" smtClean="0"/>
              <a:t>Communication failures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105D-992E-4CBE-B6AF-71823029FB1B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 on 2PC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Satisfies AC-1 to </a:t>
            </a:r>
            <a:r>
              <a:rPr lang="en-US" dirty="0" smtClean="0"/>
              <a:t>AC-4</a:t>
            </a:r>
          </a:p>
          <a:p>
            <a:r>
              <a:rPr lang="en-US" dirty="0" smtClean="0"/>
              <a:t>But </a:t>
            </a:r>
            <a:r>
              <a:rPr lang="en-US" dirty="0"/>
              <a:t>not AC-5 (at least “as is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process may be waiting for a message </a:t>
            </a:r>
            <a:r>
              <a:rPr lang="en-US" dirty="0" smtClean="0"/>
              <a:t>that may </a:t>
            </a:r>
            <a:r>
              <a:rPr lang="en-US" dirty="0"/>
              <a:t>never arrive</a:t>
            </a:r>
          </a:p>
          <a:p>
            <a:pPr lvl="2"/>
            <a:r>
              <a:rPr lang="en-US" dirty="0"/>
              <a:t>Use Timeout </a:t>
            </a:r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guarantee that a recovered process </a:t>
            </a:r>
            <a:r>
              <a:rPr lang="en-US" dirty="0" smtClean="0"/>
              <a:t>will reach </a:t>
            </a:r>
            <a:r>
              <a:rPr lang="en-US" dirty="0"/>
              <a:t>a decision consistent with that </a:t>
            </a:r>
            <a:r>
              <a:rPr lang="en-US" dirty="0" smtClean="0"/>
              <a:t>of other processes</a:t>
            </a:r>
          </a:p>
          <a:p>
            <a:pPr lvl="2"/>
            <a:r>
              <a:rPr lang="en-US" dirty="0" smtClean="0"/>
              <a:t>Processes </a:t>
            </a:r>
            <a:r>
              <a:rPr lang="en-US" dirty="0"/>
              <a:t>save protocol state in DT-Log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461-B3C1-46D4-BBEF-FD3BAD19B78B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951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Timeout actions</a:t>
            </a:r>
            <a:r>
              <a:rPr lang="en-US" dirty="0"/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21" y="1280350"/>
            <a:ext cx="9089583" cy="50760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A4BF-360D-40CF-8BF4-3ADB48D8CC0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3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Timeout actions</a:t>
            </a:r>
            <a:r>
              <a:rPr lang="en-US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65" y="1280350"/>
            <a:ext cx="9081551" cy="50760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7074-9290-4553-9C1D-5B8B28063EE3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4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Timeout actions</a:t>
            </a:r>
            <a:r>
              <a:rPr lang="en-US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9029668" cy="50760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5FE7-D3C5-4A50-A7D4-2D4C36DB806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120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Timeout actions</a:t>
            </a:r>
            <a:r>
              <a:rPr lang="en-US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8887273" cy="50760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AF6B-BC21-453B-91DB-E3578ED7B30A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8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protocols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 </a:t>
            </a:r>
            <a:r>
              <a:rPr lang="en-US" dirty="0"/>
              <a:t>for coordinator to recover</a:t>
            </a:r>
          </a:p>
          <a:p>
            <a:pPr lvl="1"/>
            <a:r>
              <a:rPr lang="en-US" dirty="0"/>
              <a:t>It always works, since the coordinator </a:t>
            </a:r>
            <a:r>
              <a:rPr lang="en-US" dirty="0" smtClean="0"/>
              <a:t>is never uncertain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block recovering process unnecessarily</a:t>
            </a:r>
          </a:p>
          <a:p>
            <a:r>
              <a:rPr lang="en-US" dirty="0" smtClean="0"/>
              <a:t>Ask </a:t>
            </a:r>
            <a:r>
              <a:rPr lang="en-US" dirty="0"/>
              <a:t>other participants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F1EF-62E6-44C9-9A06-C81327B91A42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82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Cooperative termination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8054625" cy="50760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8C9-F03D-483C-9A30-D1877E87C56B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71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 actions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8407642" cy="50760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0139-ED4A-4BE3-BD27-3833290C4BF1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3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Transaction </a:t>
            </a:r>
            <a:r>
              <a:rPr lang="en-US" altLang="zh-CN" dirty="0" smtClean="0"/>
              <a:t>properties: ACID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dirty="0"/>
              <a:t>tomicity</a:t>
            </a:r>
            <a:r>
              <a:rPr lang="en-US" altLang="zh-CN" dirty="0"/>
              <a:t>: Either all changes performed </a:t>
            </a:r>
            <a:r>
              <a:rPr lang="en-US" altLang="zh-CN" dirty="0" smtClean="0"/>
              <a:t>by transaction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occur </a:t>
            </a:r>
            <a:r>
              <a:rPr lang="en-US" altLang="zh-CN" dirty="0"/>
              <a:t>or none occurs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C</a:t>
            </a:r>
            <a:r>
              <a:rPr lang="en-US" altLang="zh-CN" b="1" dirty="0"/>
              <a:t>onsistency</a:t>
            </a:r>
            <a:r>
              <a:rPr lang="en-US" altLang="zh-CN" dirty="0"/>
              <a:t>: A transaction as a whole does </a:t>
            </a:r>
            <a:r>
              <a:rPr lang="en-US" altLang="zh-CN" dirty="0" smtClean="0"/>
              <a:t>not violate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integrity </a:t>
            </a:r>
            <a:r>
              <a:rPr lang="en-US" altLang="zh-CN" dirty="0"/>
              <a:t>constraints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I</a:t>
            </a:r>
            <a:r>
              <a:rPr lang="en-US" altLang="zh-CN" b="1" dirty="0"/>
              <a:t>solation</a:t>
            </a:r>
            <a:r>
              <a:rPr lang="en-US" altLang="zh-CN" dirty="0"/>
              <a:t>: Transactions appear to execute </a:t>
            </a:r>
            <a:r>
              <a:rPr lang="en-US" altLang="zh-CN" dirty="0" smtClean="0"/>
              <a:t>one after </a:t>
            </a:r>
            <a:r>
              <a:rPr lang="en-US" altLang="zh-CN" dirty="0"/>
              <a:t>the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other </a:t>
            </a:r>
            <a:r>
              <a:rPr lang="en-US" altLang="zh-CN" dirty="0"/>
              <a:t>in sequence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D</a:t>
            </a:r>
            <a:r>
              <a:rPr lang="en-US" altLang="zh-CN" b="1" dirty="0"/>
              <a:t>urability</a:t>
            </a:r>
            <a:r>
              <a:rPr lang="en-US" altLang="zh-CN" dirty="0"/>
              <a:t>: If a transaction commits, its </a:t>
            </a:r>
            <a:r>
              <a:rPr lang="en-US" altLang="zh-CN" dirty="0" smtClean="0"/>
              <a:t>changes will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survive failures</a:t>
            </a:r>
          </a:p>
          <a:p>
            <a:endParaRPr lang="en-US" altLang="zh-CN" dirty="0"/>
          </a:p>
          <a:p>
            <a:r>
              <a:rPr lang="en-US" altLang="zh-CN" b="1" dirty="0"/>
              <a:t>Goal</a:t>
            </a:r>
            <a:r>
              <a:rPr lang="en-US" altLang="zh-CN" dirty="0"/>
              <a:t>: maintain these four properties in spite </a:t>
            </a:r>
            <a:r>
              <a:rPr lang="en-US" altLang="zh-CN" dirty="0" smtClean="0"/>
              <a:t>of </a:t>
            </a:r>
            <a:r>
              <a:rPr lang="en-US" altLang="zh-CN" dirty="0" smtClean="0">
                <a:solidFill>
                  <a:srgbClr val="FF0000"/>
                </a:solidFill>
              </a:rPr>
              <a:t>failures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concurrency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323-BD4A-48F2-9248-8EE6E6B4623F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recovers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4590922" cy="50760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B12-3CA2-4071-A0FC-87836F4E9C7F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036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recovers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4590922" cy="507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280350"/>
            <a:ext cx="5048250" cy="219075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7FE4-9D90-4399-BD01-6C135E1331E5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28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recovers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0350"/>
            <a:ext cx="4590922" cy="507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2" y="1227550"/>
            <a:ext cx="4981575" cy="51816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D4A-F4AA-4A4B-909A-C0847A09D3B2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8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2PC and blocking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 occurs whenever the progress of </a:t>
            </a:r>
            <a:r>
              <a:rPr lang="en-US" dirty="0" smtClean="0"/>
              <a:t>a process </a:t>
            </a:r>
            <a:r>
              <a:rPr lang="en-US" dirty="0"/>
              <a:t>depends on the repairing of failures</a:t>
            </a:r>
          </a:p>
          <a:p>
            <a:r>
              <a:rPr lang="en-US" dirty="0"/>
              <a:t>No AC protocol is non blocking in the </a:t>
            </a:r>
            <a:r>
              <a:rPr lang="en-US" dirty="0" smtClean="0"/>
              <a:t>presence of </a:t>
            </a:r>
            <a:r>
              <a:rPr lang="en-US" dirty="0"/>
              <a:t>communication or total failures</a:t>
            </a:r>
          </a:p>
          <a:p>
            <a:r>
              <a:rPr lang="en-US" dirty="0"/>
              <a:t>But 2PC can block even with </a:t>
            </a:r>
            <a:r>
              <a:rPr lang="en-US" dirty="0" smtClean="0"/>
              <a:t>non-total failures </a:t>
            </a:r>
            <a:r>
              <a:rPr lang="en-US" dirty="0"/>
              <a:t>and no communication failures </a:t>
            </a:r>
            <a:r>
              <a:rPr lang="en-US" dirty="0" smtClean="0"/>
              <a:t>among operating </a:t>
            </a:r>
            <a:r>
              <a:rPr lang="en-US" dirty="0"/>
              <a:t>processes!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C6F-8FFC-45C9-97FB-889685EE7FFE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28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Distributed transactions are useful.</a:t>
            </a:r>
          </a:p>
          <a:p>
            <a:r>
              <a:rPr lang="en-US" altLang="zh-CN" dirty="0" smtClean="0"/>
              <a:t>Atomicity of executing transactions is a great virtue. </a:t>
            </a:r>
          </a:p>
          <a:p>
            <a:r>
              <a:rPr lang="en-US" altLang="zh-CN" dirty="0" smtClean="0"/>
              <a:t>Atomic protocol is the key to avoid inconsistencies when failures and concurrency are present.</a:t>
            </a:r>
          </a:p>
          <a:p>
            <a:r>
              <a:rPr lang="en-US" altLang="zh-CN" dirty="0" smtClean="0"/>
              <a:t>Please read more about atomic protocol if interested</a:t>
            </a:r>
          </a:p>
          <a:p>
            <a:pPr lvl="1"/>
            <a:r>
              <a:rPr lang="en-US" altLang="zh-CN" dirty="0" smtClean="0"/>
              <a:t>2 Phase-Commit: C</a:t>
            </a:r>
            <a:r>
              <a:rPr lang="en-US" altLang="zh-CN" dirty="0"/>
              <a:t>. Mohan, B. Lindsay, and R. </a:t>
            </a:r>
            <a:r>
              <a:rPr lang="en-US" altLang="zh-CN" dirty="0" err="1"/>
              <a:t>Obermarck</a:t>
            </a:r>
            <a:r>
              <a:rPr lang="en-US" altLang="zh-CN" dirty="0"/>
              <a:t>. 1986. Transaction management in the R* distributed database management system. </a:t>
            </a:r>
            <a:r>
              <a:rPr lang="en-US" altLang="zh-CN" i="1" dirty="0"/>
              <a:t>ACM Trans. Database Syst.</a:t>
            </a:r>
            <a:r>
              <a:rPr lang="en-US" altLang="zh-CN" dirty="0"/>
              <a:t> 11, 4 (December 1986), </a:t>
            </a:r>
            <a:r>
              <a:rPr lang="en-US" altLang="zh-CN" dirty="0" smtClean="0"/>
              <a:t>378-396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pdos.csail.mit.edu/6.824/papers/rstar.pdf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 Phase-Commit: D</a:t>
            </a:r>
            <a:r>
              <a:rPr lang="en-US" altLang="zh-CN" dirty="0"/>
              <a:t>. Skeen and M. </a:t>
            </a:r>
            <a:r>
              <a:rPr lang="en-US" altLang="zh-CN" dirty="0" err="1"/>
              <a:t>Stonebraker</a:t>
            </a:r>
            <a:r>
              <a:rPr lang="en-US" altLang="zh-CN" dirty="0"/>
              <a:t>. 1983. A Formal Model of Crash Recovery in a Distributed System. </a:t>
            </a:r>
            <a:r>
              <a:rPr lang="en-US" altLang="zh-CN" i="1" dirty="0"/>
              <a:t>IEEE Trans. </a:t>
            </a:r>
            <a:r>
              <a:rPr lang="en-US" altLang="zh-CN" i="1" dirty="0" err="1"/>
              <a:t>Softw</a:t>
            </a:r>
            <a:r>
              <a:rPr lang="en-US" altLang="zh-CN" i="1" dirty="0"/>
              <a:t>. Eng.</a:t>
            </a:r>
            <a:r>
              <a:rPr lang="en-US" altLang="zh-CN" dirty="0"/>
              <a:t> 9, 3 (May 1983), 219-228. 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5E0-EC27-4291-993F-43301F5D9F4E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38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readings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Efficient </a:t>
            </a:r>
            <a:r>
              <a:rPr lang="en-US" b="1" dirty="0"/>
              <a:t>commit protocols for the tree of processes model of distributed transactions</a:t>
            </a:r>
          </a:p>
          <a:p>
            <a:pPr lvl="1"/>
            <a:r>
              <a:rPr lang="en-US" dirty="0">
                <a:hlinkClick r:id="rId2"/>
              </a:rPr>
              <a:t>https://dl.acm.org/doi/10.1145/850770.850772</a:t>
            </a:r>
            <a:endParaRPr lang="en-US" b="1" dirty="0" smtClean="0"/>
          </a:p>
          <a:p>
            <a:r>
              <a:rPr lang="en-US" b="1" dirty="0" smtClean="0"/>
              <a:t>It’s </a:t>
            </a:r>
            <a:r>
              <a:rPr lang="en-US" b="1" dirty="0"/>
              <a:t>Time to Move on from Two Phase Commit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dbmsmusings.blogspot.com/2019/01/its-time-to-move-on-from-two-phase.html</a:t>
            </a:r>
            <a:endParaRPr lang="en-US" dirty="0" smtClean="0"/>
          </a:p>
          <a:p>
            <a:r>
              <a:rPr lang="en-US" b="1" dirty="0"/>
              <a:t>Scalable Atomic Visibility with RAMP </a:t>
            </a:r>
            <a:r>
              <a:rPr lang="en-US" b="1" dirty="0" smtClean="0"/>
              <a:t>Transactions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www.bailis.org/papers/ramp-sigmod2014.pdf</a:t>
            </a:r>
            <a:endParaRPr lang="en-US" dirty="0" smtClean="0"/>
          </a:p>
          <a:p>
            <a:r>
              <a:rPr lang="en-US" b="1" dirty="0"/>
              <a:t>Non-blocking Transactional </a:t>
            </a:r>
            <a:r>
              <a:rPr lang="en-US" b="1" dirty="0" smtClean="0"/>
              <a:t>Atomicity</a:t>
            </a:r>
          </a:p>
          <a:p>
            <a:pPr lvl="1"/>
            <a:r>
              <a:rPr lang="en-US" dirty="0">
                <a:hlinkClick r:id="rId5"/>
              </a:rPr>
              <a:t>http://www.bailis.org/blog/non-blocking-transactional-atomicity/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10C4-524F-47B7-8C23-919AB919215D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4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604" y="1038630"/>
            <a:ext cx="1201264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4 –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Transaction &amp; Atomic Commit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1287" y="3744889"/>
            <a:ext cx="1469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 &amp; A!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Transaction significance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Major component of database systems</a:t>
            </a:r>
          </a:p>
          <a:p>
            <a:r>
              <a:rPr lang="en-US" altLang="zh-CN" dirty="0"/>
              <a:t>Critical for most </a:t>
            </a:r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Banking, Stock, </a:t>
            </a: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/>
              <a:t>Turing awards to database researchers:</a:t>
            </a:r>
          </a:p>
          <a:p>
            <a:pPr lvl="1"/>
            <a:r>
              <a:rPr lang="en-US" altLang="zh-CN" dirty="0"/>
              <a:t>Charles Bachman </a:t>
            </a:r>
            <a:r>
              <a:rPr lang="en-US" altLang="zh-CN" dirty="0" smtClean="0"/>
              <a:t>1973 for inventing DBMS</a:t>
            </a:r>
            <a:endParaRPr lang="en-US" altLang="zh-CN" dirty="0"/>
          </a:p>
          <a:p>
            <a:pPr lvl="1"/>
            <a:r>
              <a:rPr lang="en-US" altLang="zh-CN" dirty="0"/>
              <a:t>Edgar </a:t>
            </a:r>
            <a:r>
              <a:rPr lang="en-US" altLang="zh-CN" dirty="0" err="1"/>
              <a:t>Codd</a:t>
            </a:r>
            <a:r>
              <a:rPr lang="en-US" altLang="zh-CN" dirty="0"/>
              <a:t> 1981 for inventing relational </a:t>
            </a:r>
            <a:r>
              <a:rPr lang="en-US" altLang="zh-CN" dirty="0" smtClean="0"/>
              <a:t>DBs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rgbClr val="00B050"/>
                </a:solidFill>
              </a:rPr>
              <a:t>Jim Gray 1998 for inventing transactions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B05-B121-421F-AB94-C04A78C4EF65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goals: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 </a:t>
            </a:r>
            <a:r>
              <a:rPr lang="en-US" dirty="0"/>
              <a:t>failure (A, </a:t>
            </a:r>
            <a:r>
              <a:rPr lang="en-US" dirty="0" smtClean="0"/>
              <a:t>D): today’s focus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machine crash and later re-starts.</a:t>
            </a:r>
          </a:p>
          <a:p>
            <a:r>
              <a:rPr lang="en-US" dirty="0" smtClean="0"/>
              <a:t>handle </a:t>
            </a:r>
            <a:r>
              <a:rPr lang="en-US" dirty="0"/>
              <a:t>concurrency </a:t>
            </a:r>
            <a:r>
              <a:rPr lang="en-US" dirty="0" smtClean="0"/>
              <a:t>(C, I)</a:t>
            </a:r>
          </a:p>
          <a:p>
            <a:pPr lvl="1"/>
            <a:r>
              <a:rPr lang="en-US" dirty="0" smtClean="0"/>
              <a:t>Leave this out for next lecture in which we talk about mutual exclusion &amp; concurrency control</a:t>
            </a:r>
            <a:endParaRPr 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A552-05EE-4859-BC9D-3EF74E5B2498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59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goal first.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----- Failure handling ---------------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begin_tx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//buffer writes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end_tx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commit_tx</a:t>
            </a:r>
            <a:r>
              <a:rPr lang="en-US" dirty="0"/>
              <a:t> starts the commit protocol:</a:t>
            </a:r>
          </a:p>
          <a:p>
            <a:pPr marL="0" indent="0">
              <a:buNone/>
            </a:pPr>
            <a:r>
              <a:rPr lang="en-US" dirty="0"/>
              <a:t>write(checking, 90) to disk </a:t>
            </a:r>
          </a:p>
          <a:p>
            <a:pPr marL="0" indent="0">
              <a:buNone/>
            </a:pPr>
            <a:r>
              <a:rPr lang="en-US" dirty="0"/>
              <a:t>write(saving, 110)  to </a:t>
            </a:r>
            <a:r>
              <a:rPr lang="en-US" dirty="0" smtClean="0"/>
              <a:t>disk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happens when crash happens after first write, before second write.</a:t>
            </a:r>
          </a:p>
          <a:p>
            <a:pPr marL="0" indent="0">
              <a:buNone/>
            </a:pPr>
            <a:r>
              <a:rPr lang="en-US" dirty="0"/>
              <a:t>---&gt; after recovery, partial writes, money is lost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A200-2126-4144-8CDB-8AA861091EA7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3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goal first.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----- Failure handling ---------------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begin_tx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//buffer writes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end_tx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/>
              <a:t>commit_tx</a:t>
            </a:r>
            <a:r>
              <a:rPr lang="en-US" dirty="0"/>
              <a:t> starts the commit protocol:</a:t>
            </a:r>
          </a:p>
          <a:p>
            <a:pPr marL="0" indent="0">
              <a:buNone/>
            </a:pPr>
            <a:r>
              <a:rPr lang="en-US" dirty="0"/>
              <a:t>write(checking, 90) to disk </a:t>
            </a:r>
          </a:p>
          <a:p>
            <a:pPr marL="0" indent="0">
              <a:buNone/>
            </a:pPr>
            <a:r>
              <a:rPr lang="en-US" dirty="0"/>
              <a:t>write(saving, 110)  to </a:t>
            </a:r>
            <a:r>
              <a:rPr lang="en-US" dirty="0" smtClean="0"/>
              <a:t>disk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happens when crash happens after first write, before second write.</a:t>
            </a:r>
          </a:p>
          <a:p>
            <a:pPr marL="0" indent="0">
              <a:buNone/>
            </a:pPr>
            <a:r>
              <a:rPr lang="en-US" dirty="0"/>
              <a:t>---&gt; after recovery, partial writes, money is lost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A6BC-CB4F-4E20-A9E2-EAE1F8E003BF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5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all-or-nothing atomicity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implement all-or-nothing </a:t>
            </a:r>
            <a:r>
              <a:rPr lang="en-US" dirty="0" smtClean="0"/>
              <a:t>atomicity: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Write-ahead </a:t>
            </a:r>
            <a:r>
              <a:rPr lang="en-US" dirty="0">
                <a:solidFill>
                  <a:srgbClr val="FF0000"/>
                </a:solidFill>
              </a:rPr>
              <a:t>Logging</a:t>
            </a:r>
          </a:p>
          <a:p>
            <a:endParaRPr lang="en-US" dirty="0"/>
          </a:p>
          <a:p>
            <a:r>
              <a:rPr lang="en-US" dirty="0"/>
              <a:t>One type of logging: </a:t>
            </a:r>
            <a:r>
              <a:rPr lang="en-US" dirty="0">
                <a:solidFill>
                  <a:srgbClr val="FF0000"/>
                </a:solidFill>
              </a:rPr>
              <a:t>redo</a:t>
            </a:r>
            <a:r>
              <a:rPr lang="en-US" dirty="0"/>
              <a:t> logging</a:t>
            </a:r>
          </a:p>
          <a:p>
            <a:pPr lvl="1"/>
            <a:r>
              <a:rPr lang="en-US" dirty="0" err="1"/>
              <a:t>append_log_entry</a:t>
            </a:r>
            <a:r>
              <a:rPr lang="en-US" dirty="0"/>
              <a:t>(checking=90,saving=110)</a:t>
            </a:r>
          </a:p>
          <a:p>
            <a:pPr lvl="1"/>
            <a:r>
              <a:rPr lang="en-US" dirty="0"/>
              <a:t>write(checking, 90)  &lt;------ does not have to immediately flush to disk</a:t>
            </a:r>
          </a:p>
          <a:p>
            <a:pPr lvl="1"/>
            <a:r>
              <a:rPr lang="en-US" dirty="0"/>
              <a:t>write(saving, 110)   &lt;-------does not have to immediately flush to disk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3FB-3750-4ABB-AE49-AC0637DE0856}" type="datetime1">
              <a:rPr lang="en-US" altLang="zh-CN" smtClean="0"/>
              <a:t>3/29/2020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4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7824</TotalTime>
  <Words>1339</Words>
  <Application>Microsoft Office PowerPoint</Application>
  <PresentationFormat>宽屏</PresentationFormat>
  <Paragraphs>382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Helvetica Neue Medium</vt:lpstr>
      <vt:lpstr>华康俪金黑W8(P)</vt:lpstr>
      <vt:lpstr>华文新魏</vt:lpstr>
      <vt:lpstr>宋体</vt:lpstr>
      <vt:lpstr>微软雅黑</vt:lpstr>
      <vt:lpstr>Arial</vt:lpstr>
      <vt:lpstr>Calibri</vt:lpstr>
      <vt:lpstr>Cambria Math</vt:lpstr>
      <vt:lpstr>Gill Sans MT</vt:lpstr>
      <vt:lpstr>Times New Roman</vt:lpstr>
      <vt:lpstr>Office 主题</vt:lpstr>
      <vt:lpstr>PowerPoint 演示文稿</vt:lpstr>
      <vt:lpstr>Outline</vt:lpstr>
      <vt:lpstr>Single machine, local transactions</vt:lpstr>
      <vt:lpstr>Transaction properties: ACID</vt:lpstr>
      <vt:lpstr>Transaction significance</vt:lpstr>
      <vt:lpstr>Two goals: </vt:lpstr>
      <vt:lpstr>First goal first. </vt:lpstr>
      <vt:lpstr>First goal first. </vt:lpstr>
      <vt:lpstr>all-or-nothing atomicity</vt:lpstr>
      <vt:lpstr>Caveats</vt:lpstr>
      <vt:lpstr>Outline</vt:lpstr>
      <vt:lpstr>Distributed database management system</vt:lpstr>
      <vt:lpstr>Relationship with Replication</vt:lpstr>
      <vt:lpstr>Relationship with Replication</vt:lpstr>
      <vt:lpstr>Focus on Sharding for Today</vt:lpstr>
      <vt:lpstr>Distributed transactions</vt:lpstr>
      <vt:lpstr>Outline</vt:lpstr>
      <vt:lpstr>Atomic Commit</vt:lpstr>
      <vt:lpstr>Model</vt:lpstr>
      <vt:lpstr>The setup</vt:lpstr>
      <vt:lpstr>Atomic Commit (AC) Specification</vt:lpstr>
      <vt:lpstr>Reasoning about fault tolerance </vt:lpstr>
      <vt:lpstr>Safety </vt:lpstr>
      <vt:lpstr>Liveness </vt:lpstr>
      <vt:lpstr>Often a tradeoff </vt:lpstr>
      <vt:lpstr>Liveness &amp; Uncertainty </vt:lpstr>
      <vt:lpstr>2-Phase Commit</vt:lpstr>
      <vt:lpstr>2-Phase Commit</vt:lpstr>
      <vt:lpstr>2-Phase Commit</vt:lpstr>
      <vt:lpstr>2-Phase Commit</vt:lpstr>
      <vt:lpstr>Failure cases to consider</vt:lpstr>
      <vt:lpstr>Notes on 2PC </vt:lpstr>
      <vt:lpstr>Timeout actions </vt:lpstr>
      <vt:lpstr>Timeout actions </vt:lpstr>
      <vt:lpstr>Timeout actions </vt:lpstr>
      <vt:lpstr>Timeout actions </vt:lpstr>
      <vt:lpstr>Termination protocols</vt:lpstr>
      <vt:lpstr>Cooperative termination</vt:lpstr>
      <vt:lpstr>Logging actions</vt:lpstr>
      <vt:lpstr>p recovers</vt:lpstr>
      <vt:lpstr>p recovers</vt:lpstr>
      <vt:lpstr>p recovers</vt:lpstr>
      <vt:lpstr>2PC and blocking </vt:lpstr>
      <vt:lpstr>Summary</vt:lpstr>
      <vt:lpstr>More readings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li cheng</cp:lastModifiedBy>
  <cp:revision>734</cp:revision>
  <cp:lastPrinted>2018-07-10T14:59:54Z</cp:lastPrinted>
  <dcterms:created xsi:type="dcterms:W3CDTF">2013-05-07T11:05:13Z</dcterms:created>
  <dcterms:modified xsi:type="dcterms:W3CDTF">2020-03-29T03:18:31Z</dcterms:modified>
</cp:coreProperties>
</file>