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82" r:id="rId25"/>
    <p:sldId id="280" r:id="rId26"/>
    <p:sldId id="281" r:id="rId27"/>
    <p:sldId id="278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to EC" id="{02E0B728-B9B1-4BF7-A094-30615546130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</p14:sldIdLst>
        </p14:section>
        <p14:section name="Parity Logging" id="{9A7FD933-287A-4609-B33F-DCF586D45346}">
          <p14:sldIdLst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ParaX" id="{D449EB70-64A6-46E5-A79D-E517A2D53CB1}">
          <p14:sldIdLst>
            <p14:sldId id="279"/>
            <p14:sldId id="275"/>
            <p14:sldId id="276"/>
            <p14:sldId id="277"/>
            <p14:sldId id="282"/>
            <p14:sldId id="280"/>
            <p14:sldId id="281"/>
            <p14:sldId id="278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4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3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33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49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87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9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4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3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47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3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50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7E98-8A9E-490E-8DC6-B4FC2AEDC478}" type="datetimeFigureOut">
              <a:rPr lang="zh-CN" altLang="en-US" smtClean="0"/>
              <a:t>2018/4/19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ACB-CEC2-47B2-AF63-2BAA01276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01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363903"/>
            <a:ext cx="6858000" cy="2387600"/>
          </a:xfrm>
        </p:spPr>
        <p:txBody>
          <a:bodyPr/>
          <a:lstStyle/>
          <a:p>
            <a:r>
              <a:rPr lang="en-US" altLang="zh-CN" dirty="0" smtClean="0"/>
              <a:t>Erasure Coding </a:t>
            </a:r>
            <a:br>
              <a:rPr lang="en-US" altLang="zh-CN" dirty="0" smtClean="0"/>
            </a:br>
            <a:r>
              <a:rPr lang="en-US" altLang="zh-CN" dirty="0" smtClean="0"/>
              <a:t>&amp; PARIX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361162"/>
            <a:ext cx="6858000" cy="1655762"/>
          </a:xfrm>
        </p:spPr>
        <p:txBody>
          <a:bodyPr/>
          <a:lstStyle/>
          <a:p>
            <a:r>
              <a:rPr lang="en-US" altLang="zh-CN" dirty="0" smtClean="0"/>
              <a:t>Daniel Shao</a:t>
            </a:r>
          </a:p>
          <a:p>
            <a:r>
              <a:rPr lang="en-US" altLang="zh-CN" dirty="0" smtClean="0"/>
              <a:t>2018/4/19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0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793785"/>
          </a:xfrm>
        </p:spPr>
        <p:txBody>
          <a:bodyPr/>
          <a:lstStyle/>
          <a:p>
            <a:r>
              <a:rPr lang="en-US" altLang="zh-CN" dirty="0" smtClean="0"/>
              <a:t>Parity: a redundant block of data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1508" y="3881886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11001010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227" y="3890512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10010101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946" y="3881886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01101100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2807" y="5270740"/>
            <a:ext cx="643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11001010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⊕10010101⊕01101100=00110011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956665" y="3881886"/>
            <a:ext cx="173637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00110011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11" name="爆炸形 1 10"/>
          <p:cNvSpPr/>
          <p:nvPr/>
        </p:nvSpPr>
        <p:spPr>
          <a:xfrm>
            <a:off x="6159260" y="1811547"/>
            <a:ext cx="2657067" cy="215597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Parity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Block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793785"/>
          </a:xfrm>
        </p:spPr>
        <p:txBody>
          <a:bodyPr/>
          <a:lstStyle/>
          <a:p>
            <a:r>
              <a:rPr lang="en-US" altLang="zh-CN" dirty="0" smtClean="0"/>
              <a:t>What if any of the data blocks are down/disconnected?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1507" y="3881886"/>
            <a:ext cx="1736373" cy="523220"/>
          </a:xfrm>
          <a:prstGeom prst="rect">
            <a:avLst/>
          </a:prstGeom>
          <a:solidFill>
            <a:srgbClr val="C54F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227" y="3890512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10010101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946" y="3881886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01101100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2807" y="5270740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</a:rPr>
              <a:t>?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⊕10010101⊕01101100=00110011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956665" y="3881886"/>
            <a:ext cx="173637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00110011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Introduction to EC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rgbClr val="FFC000"/>
                    </a:solidFill>
                  </a:rPr>
                  <a:t>?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⊕10010101⊕01101100=00110011</a:t>
                </a:r>
                <a:endParaRPr lang="zh-CN" altLang="en-US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Here, the inversing operation of </a:t>
                </a:r>
                <a:r>
                  <a:rPr lang="en-US" altLang="zh-CN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 is itself.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, inverse operation?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𝑜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𝐵𝑖𝑛𝑎𝑟𝑦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→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→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 t="-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793785"/>
          </a:xfrm>
        </p:spPr>
        <p:txBody>
          <a:bodyPr/>
          <a:lstStyle/>
          <a:p>
            <a:r>
              <a:rPr lang="en-US" altLang="zh-CN" dirty="0" smtClean="0"/>
              <a:t>What if any of the data blocks are down/disconnected?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1507" y="3932686"/>
            <a:ext cx="1736373" cy="523220"/>
          </a:xfrm>
          <a:prstGeom prst="rect">
            <a:avLst/>
          </a:prstGeom>
          <a:solidFill>
            <a:srgbClr val="C54F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227" y="3941312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10010101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946" y="3932686"/>
            <a:ext cx="1736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01101100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106964" y="4930704"/>
                <a:ext cx="69220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C000"/>
                    </a:solidFill>
                  </a:rPr>
                  <a:t>?</a:t>
                </a:r>
                <a:r>
                  <a:rPr lang="en-US" altLang="zh-CN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⊕10010101⊕01101100=00110011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400" dirty="0" smtClean="0"/>
              </a:p>
              <a:p>
                <a:pPr algn="ctr"/>
                <a:r>
                  <a:rPr lang="en-US" altLang="zh-CN" sz="2400" b="1" dirty="0" smtClean="0">
                    <a:solidFill>
                      <a:srgbClr val="FFC000"/>
                    </a:solidFill>
                  </a:rPr>
                  <a:t>?</a:t>
                </a:r>
                <a:r>
                  <a:rPr lang="en-US" altLang="zh-CN" sz="2400" dirty="0" smtClean="0"/>
                  <a:t>=00110011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⊕10010101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⊕01101100=11001010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64" y="4930704"/>
                <a:ext cx="692208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322" t="-4569" r="-1145" b="-10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956665" y="3932686"/>
            <a:ext cx="173637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00110011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507" y="3040895"/>
            <a:ext cx="1736373" cy="523220"/>
          </a:xfrm>
          <a:prstGeom prst="rect">
            <a:avLst/>
          </a:prstGeom>
          <a:solidFill>
            <a:srgbClr val="C54F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11001010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57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007 0.1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What if data block changes?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 smtClean="0"/>
                  <a:t>?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Read A and C?  What if many more blocks?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 t="-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564702" y="328666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958" y="328666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97214" y="328666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91114" y="328666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17841" y="257066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 smtClean="0"/>
                  <a:t> is not unreachable.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FlowChart</a:t>
            </a:r>
            <a:r>
              <a:rPr lang="en-US" altLang="zh-CN" dirty="0" smtClean="0"/>
              <a:t>:</a:t>
            </a:r>
          </a:p>
        </p:txBody>
      </p:sp>
      <p:sp>
        <p:nvSpPr>
          <p:cNvPr id="8" name="矩形 7"/>
          <p:cNvSpPr/>
          <p:nvPr/>
        </p:nvSpPr>
        <p:spPr>
          <a:xfrm>
            <a:off x="6211019" y="4219679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7275" y="421967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43531" y="421967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37431" y="421967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410" y="421816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2966" y="4218162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64180" y="3503684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327227" y="3529408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27" y="3529408"/>
                <a:ext cx="47160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703527" y="3538991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527" y="3538991"/>
                <a:ext cx="47160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225383" y="35474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83" y="3547458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964158" y="3503685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6355 -0.1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5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278 L -0.08541 -0.1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07379 0.10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7969 0.10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4" grpId="0"/>
      <p:bldP spid="16" grpId="0"/>
      <p:bldP spid="17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Parity Logging(PL): Lazy update for parity block</a:t>
            </a:r>
          </a:p>
        </p:txBody>
      </p:sp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44316" y="4504348"/>
            <a:ext cx="4702943" cy="439948"/>
            <a:chOff x="2644316" y="4504348"/>
            <a:chExt cx="4702943" cy="439948"/>
          </a:xfrm>
        </p:grpSpPr>
        <p:sp>
          <p:nvSpPr>
            <p:cNvPr id="12" name="矩形 11"/>
            <p:cNvSpPr/>
            <p:nvPr/>
          </p:nvSpPr>
          <p:spPr>
            <a:xfrm>
              <a:off x="3946905" y="4504349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44316" y="4504348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96916" y="4504348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46927" y="4504348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3309974" y="4530072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4530072"/>
                  <a:ext cx="47160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4686274" y="4539655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4539655"/>
                  <a:ext cx="47160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6208130" y="454812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4548122"/>
                  <a:ext cx="41549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2644316" y="3736756"/>
            <a:ext cx="4702943" cy="439948"/>
            <a:chOff x="2644316" y="3736756"/>
            <a:chExt cx="4702943" cy="439948"/>
          </a:xfrm>
        </p:grpSpPr>
        <p:sp>
          <p:nvSpPr>
            <p:cNvPr id="18" name="矩形 17"/>
            <p:cNvSpPr/>
            <p:nvPr/>
          </p:nvSpPr>
          <p:spPr>
            <a:xfrm>
              <a:off x="3946905" y="3736757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44316" y="3736756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96916" y="373675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46927" y="373675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3309974" y="3762480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3762480"/>
                  <a:ext cx="47160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4686274" y="3772063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3772063"/>
                  <a:ext cx="47160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6208130" y="378053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3780530"/>
                  <a:ext cx="41549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2644316" y="2934346"/>
            <a:ext cx="4702943" cy="439948"/>
            <a:chOff x="2644316" y="2934346"/>
            <a:chExt cx="4702943" cy="439948"/>
          </a:xfrm>
        </p:grpSpPr>
        <p:sp>
          <p:nvSpPr>
            <p:cNvPr id="25" name="矩形 24"/>
            <p:cNvSpPr/>
            <p:nvPr/>
          </p:nvSpPr>
          <p:spPr>
            <a:xfrm>
              <a:off x="3946905" y="2934347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44316" y="2934346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96916" y="293434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846927" y="293434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P’’’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3309974" y="2960070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2960070"/>
                  <a:ext cx="47160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4686274" y="2969653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2969653"/>
                  <a:ext cx="47160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6208130" y="297812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2978120"/>
                  <a:ext cx="41549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矩形 4"/>
          <p:cNvSpPr/>
          <p:nvPr/>
        </p:nvSpPr>
        <p:spPr>
          <a:xfrm>
            <a:off x="3781578" y="2596555"/>
            <a:ext cx="904696" cy="2546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619013" y="2594119"/>
            <a:ext cx="904696" cy="2546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Parity Logging(PL): Lazy update for parity block</a:t>
            </a:r>
          </a:p>
        </p:txBody>
      </p:sp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6927" y="4504348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44316" y="4504348"/>
            <a:ext cx="1802921" cy="439948"/>
            <a:chOff x="2644316" y="4504348"/>
            <a:chExt cx="1802921" cy="439948"/>
          </a:xfrm>
        </p:grpSpPr>
        <p:sp>
          <p:nvSpPr>
            <p:cNvPr id="12" name="矩形 11"/>
            <p:cNvSpPr/>
            <p:nvPr/>
          </p:nvSpPr>
          <p:spPr>
            <a:xfrm>
              <a:off x="3946905" y="4504349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44316" y="4504348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3309974" y="4530072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4530072"/>
                  <a:ext cx="47160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/>
          <p:cNvSpPr/>
          <p:nvPr/>
        </p:nvSpPr>
        <p:spPr>
          <a:xfrm>
            <a:off x="6846927" y="373675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44316" y="3736756"/>
            <a:ext cx="1802921" cy="439948"/>
            <a:chOff x="2644316" y="3736756"/>
            <a:chExt cx="1802921" cy="439948"/>
          </a:xfrm>
        </p:grpSpPr>
        <p:sp>
          <p:nvSpPr>
            <p:cNvPr id="18" name="矩形 17"/>
            <p:cNvSpPr/>
            <p:nvPr/>
          </p:nvSpPr>
          <p:spPr>
            <a:xfrm>
              <a:off x="3946905" y="3736757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44316" y="3736756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3309974" y="3762480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3762480"/>
                  <a:ext cx="47160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矩形 27"/>
          <p:cNvSpPr/>
          <p:nvPr/>
        </p:nvSpPr>
        <p:spPr>
          <a:xfrm>
            <a:off x="6846927" y="293434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P’’’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44316" y="2934346"/>
            <a:ext cx="1802921" cy="439948"/>
            <a:chOff x="2644316" y="2934346"/>
            <a:chExt cx="1802921" cy="439948"/>
          </a:xfrm>
        </p:grpSpPr>
        <p:sp>
          <p:nvSpPr>
            <p:cNvPr id="25" name="矩形 24"/>
            <p:cNvSpPr/>
            <p:nvPr/>
          </p:nvSpPr>
          <p:spPr>
            <a:xfrm>
              <a:off x="3946905" y="2934347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44316" y="2934346"/>
              <a:ext cx="500332" cy="439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B’’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3309974" y="2960070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74" y="2960070"/>
                  <a:ext cx="47160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/>
          <p:cNvGrpSpPr/>
          <p:nvPr/>
        </p:nvGrpSpPr>
        <p:grpSpPr>
          <a:xfrm>
            <a:off x="4686274" y="2934346"/>
            <a:ext cx="1937354" cy="2009949"/>
            <a:chOff x="4686274" y="2934346"/>
            <a:chExt cx="1937354" cy="2009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6208130" y="454812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4548122"/>
                  <a:ext cx="41549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6208130" y="378053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3780530"/>
                  <a:ext cx="41549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/>
            <p:cNvSpPr/>
            <p:nvPr/>
          </p:nvSpPr>
          <p:spPr>
            <a:xfrm>
              <a:off x="5396916" y="4504348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4686274" y="4539655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4539655"/>
                  <a:ext cx="47160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5396916" y="373675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4686274" y="3772063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3772063"/>
                  <a:ext cx="47160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5396916" y="2934346"/>
              <a:ext cx="500332" cy="439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00"/>
                  </a:solidFill>
                </a:rPr>
                <a:t>P’’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4686274" y="2969653"/>
                  <a:ext cx="47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274" y="2969653"/>
                  <a:ext cx="4716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6208130" y="297812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130" y="2978120"/>
                  <a:ext cx="41549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84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0452 -0.2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2.5E-6 -0.11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38733 -0.09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4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38837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39427 0.05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2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Parity Logging(PL): Lazy update for parity block</a:t>
            </a:r>
          </a:p>
        </p:txBody>
      </p:sp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0875" y="44629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8286" y="4462941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173944" y="4488665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4488665"/>
                <a:ext cx="47160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810875" y="3695350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286" y="369534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173944" y="372107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3721073"/>
                <a:ext cx="47160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6810875" y="2892940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8286" y="289293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6173944" y="291866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2918663"/>
                <a:ext cx="47160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3226278" y="4418050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26278" y="365045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26278" y="284804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7992" y="2622430"/>
            <a:ext cx="2235717" cy="2517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Table of 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Basic Introduction to Erasure Coding</a:t>
            </a:r>
          </a:p>
          <a:p>
            <a:pPr marL="457200" indent="-457200">
              <a:buFont typeface="+mj-lt"/>
              <a:buAutoNum type="arabicPeriod"/>
            </a:pP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PARIX: Speculative Partial Writes in Erasure-Coded Systems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EC in Ceph RADOS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29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Parity Logging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Parity Logging(PL): Lazy update for parity block</a:t>
            </a:r>
          </a:p>
        </p:txBody>
      </p:sp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6905" y="450434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4316" y="4504348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6916" y="4504348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6927" y="4504348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309974" y="4530072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74" y="4530072"/>
                <a:ext cx="47160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686274" y="4539655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4" y="4539655"/>
                <a:ext cx="47160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208130" y="45481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130" y="4548122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3946905" y="3736757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44316" y="3736756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6916" y="373675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46927" y="373675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309974" y="376248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74" y="3762480"/>
                <a:ext cx="47160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4686274" y="377206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4" y="3772063"/>
                <a:ext cx="47160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6208130" y="378053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130" y="3780530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946905" y="2934347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44316" y="2934346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96916" y="293434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46927" y="2934346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P’’’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309974" y="296007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74" y="2960070"/>
                <a:ext cx="47160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686274" y="296965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4" y="2969653"/>
                <a:ext cx="47160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208130" y="29781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130" y="2978120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ParaX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Remember: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 smtClean="0"/>
                  <a:t>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Avoid WAR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0875" y="44629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8286" y="4462941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173944" y="4488665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4488665"/>
                <a:ext cx="47160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810875" y="3695350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286" y="369534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173944" y="372107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3721073"/>
                <a:ext cx="47160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6810875" y="2892940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8286" y="289293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6173944" y="291866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4" y="2918663"/>
                <a:ext cx="47160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5287992" y="2622430"/>
            <a:ext cx="2235717" cy="2517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ParaX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Remember: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 smtClean="0"/>
                  <a:t>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Avoid WAR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193766" y="5220343"/>
            <a:ext cx="50033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P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022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62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0178" y="52203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0875" y="4462942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8286" y="4462941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93766" y="369534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93766" y="2892939"/>
            <a:ext cx="500332" cy="4399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B’’’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7992" y="4295438"/>
            <a:ext cx="2235717" cy="844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PBS and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PBS: Parity Block Store</a:t>
            </a:r>
          </a:p>
          <a:p>
            <a:endParaRPr lang="en-US" altLang="zh-CN" dirty="0"/>
          </a:p>
          <a:p>
            <a:r>
              <a:rPr lang="en-US" altLang="zh-CN" dirty="0" smtClean="0"/>
              <a:t>Configuration:</a:t>
            </a:r>
          </a:p>
          <a:p>
            <a:r>
              <a:rPr lang="en-US" altLang="zh-CN" dirty="0" smtClean="0"/>
              <a:t>Dual </a:t>
            </a:r>
            <a:r>
              <a:rPr lang="en-US" altLang="zh-CN" dirty="0"/>
              <a:t>10-core Xeon E5-2630v4 2.20GHz CPU, 128GB RAM, one 10GbE NIC port, and 10 7200RPM </a:t>
            </a:r>
            <a:r>
              <a:rPr lang="en-US" altLang="zh-CN" dirty="0" smtClean="0"/>
              <a:t>HDDs.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machines connect to a non-blocking 10GbE network.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9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PBS: Parity Block Store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96" y="2703244"/>
            <a:ext cx="5068007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PBS: Parity Block Store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3" y="2530192"/>
            <a:ext cx="4867954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PBS: Parity Block Store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07" y="2720739"/>
            <a:ext cx="4443693" cy="37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EC in </a:t>
            </a:r>
            <a:r>
              <a:rPr lang="en-US" altLang="zh-CN" dirty="0" err="1" smtClean="0"/>
              <a:t>Ceph</a:t>
            </a:r>
            <a:r>
              <a:rPr lang="en-US" altLang="zh-CN" dirty="0" smtClean="0"/>
              <a:t> RADOS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 support for partial overwriting.</a:t>
            </a:r>
          </a:p>
          <a:p>
            <a:endParaRPr lang="en-US" altLang="zh-CN" dirty="0"/>
          </a:p>
          <a:p>
            <a:r>
              <a:rPr lang="en-US" altLang="zh-CN" dirty="0" smtClean="0"/>
              <a:t>Only support fully overwriting and appending.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1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err="1" smtClean="0"/>
              <a:t>Ceph</a:t>
            </a:r>
            <a:r>
              <a:rPr kumimoji="1" lang="en-US" altLang="zh-CN" dirty="0" smtClean="0"/>
              <a:t> I/O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226469"/>
            <a:ext cx="4678778" cy="3263504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zh-CN" dirty="0" smtClean="0"/>
              <a:t>Write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object</a:t>
            </a:r>
          </a:p>
          <a:p>
            <a:pPr lvl="1"/>
            <a:r>
              <a:rPr kumimoji="1" lang="en-US" altLang="zh-CN" dirty="0" smtClean="0"/>
              <a:t>Send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write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</a:t>
            </a:r>
          </a:p>
          <a:p>
            <a:pPr lvl="1"/>
            <a:r>
              <a:rPr kumimoji="1" lang="en-US" altLang="zh-CN" dirty="0" smtClean="0"/>
              <a:t>Primary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EC</a:t>
            </a:r>
          </a:p>
          <a:p>
            <a:pPr lvl="1"/>
            <a:r>
              <a:rPr kumimoji="1" lang="en-US" altLang="zh-CN" dirty="0" smtClean="0"/>
              <a:t>Send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sub-op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OSDs</a:t>
            </a:r>
          </a:p>
          <a:p>
            <a:pPr lvl="1"/>
            <a:r>
              <a:rPr kumimoji="1" lang="en-US" altLang="zh-CN" dirty="0" smtClean="0"/>
              <a:t>Support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overwrite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 smtClean="0"/>
              <a:t>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object</a:t>
            </a:r>
          </a:p>
          <a:p>
            <a:pPr lvl="1"/>
            <a:r>
              <a:rPr kumimoji="1" lang="en-US" altLang="zh-CN" dirty="0" smtClean="0"/>
              <a:t>Send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</a:t>
            </a:r>
          </a:p>
          <a:p>
            <a:pPr lvl="1"/>
            <a:r>
              <a:rPr kumimoji="1" lang="en-US" altLang="zh-CN" dirty="0" smtClean="0"/>
              <a:t>Primary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sub-op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OSDs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chunks</a:t>
            </a:r>
          </a:p>
          <a:p>
            <a:pPr lvl="1"/>
            <a:endParaRPr kumimoji="1" lang="zh-CN" altLang="en-US" dirty="0"/>
          </a:p>
        </p:txBody>
      </p:sp>
      <p:sp>
        <p:nvSpPr>
          <p:cNvPr id="5" name="罐形 4"/>
          <p:cNvSpPr/>
          <p:nvPr/>
        </p:nvSpPr>
        <p:spPr>
          <a:xfrm>
            <a:off x="6939792" y="2125266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65434" y="2290440"/>
            <a:ext cx="1220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Primary</a:t>
            </a:r>
            <a:r>
              <a:rPr kumimoji="1" lang="zh-CN" altLang="en-US" sz="15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OSD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罐形 6"/>
          <p:cNvSpPr/>
          <p:nvPr/>
        </p:nvSpPr>
        <p:spPr>
          <a:xfrm>
            <a:off x="6516258" y="3086888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罐形 7"/>
          <p:cNvSpPr/>
          <p:nvPr/>
        </p:nvSpPr>
        <p:spPr>
          <a:xfrm>
            <a:off x="8195244" y="3086888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罐形 8"/>
          <p:cNvSpPr/>
          <p:nvPr/>
        </p:nvSpPr>
        <p:spPr>
          <a:xfrm>
            <a:off x="5679194" y="3086888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罐形 9"/>
          <p:cNvSpPr/>
          <p:nvPr/>
        </p:nvSpPr>
        <p:spPr>
          <a:xfrm>
            <a:off x="7355751" y="3086888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24726" y="3694235"/>
            <a:ext cx="1100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Slave</a:t>
            </a:r>
            <a:r>
              <a:rPr kumimoji="1" lang="zh-CN" altLang="en-US" sz="15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OSDs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94699" y="2363614"/>
            <a:ext cx="315829" cy="27973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99167" y="2265308"/>
            <a:ext cx="342321" cy="3272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5591" y="2290440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>
                <a:latin typeface="Corbel" charset="0"/>
                <a:ea typeface="Corbel" charset="0"/>
                <a:cs typeface="Corbel" charset="0"/>
              </a:rPr>
              <a:t>object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6" name="直线箭头连接符 15"/>
          <p:cNvCxnSpPr>
            <a:stCxn id="13" idx="6"/>
            <a:endCxn id="5" idx="2"/>
          </p:cNvCxnSpPr>
          <p:nvPr/>
        </p:nvCxnSpPr>
        <p:spPr>
          <a:xfrm>
            <a:off x="6441487" y="2428940"/>
            <a:ext cx="49830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>
            <a:stCxn id="5" idx="3"/>
            <a:endCxn id="9" idx="1"/>
          </p:cNvCxnSpPr>
          <p:nvPr/>
        </p:nvCxnSpPr>
        <p:spPr>
          <a:xfrm flipH="1">
            <a:off x="5992015" y="2732613"/>
            <a:ext cx="1260599" cy="354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>
            <a:stCxn id="5" idx="3"/>
            <a:endCxn id="7" idx="1"/>
          </p:cNvCxnSpPr>
          <p:nvPr/>
        </p:nvCxnSpPr>
        <p:spPr>
          <a:xfrm flipH="1">
            <a:off x="6829079" y="2732613"/>
            <a:ext cx="423534" cy="354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>
            <a:stCxn id="5" idx="3"/>
            <a:endCxn id="10" idx="1"/>
          </p:cNvCxnSpPr>
          <p:nvPr/>
        </p:nvCxnSpPr>
        <p:spPr>
          <a:xfrm>
            <a:off x="7252613" y="2732613"/>
            <a:ext cx="415959" cy="354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stCxn id="5" idx="3"/>
            <a:endCxn id="8" idx="1"/>
          </p:cNvCxnSpPr>
          <p:nvPr/>
        </p:nvCxnSpPr>
        <p:spPr>
          <a:xfrm>
            <a:off x="7252613" y="2732613"/>
            <a:ext cx="1255452" cy="354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 30"/>
          <p:cNvGrpSpPr/>
          <p:nvPr/>
        </p:nvGrpSpPr>
        <p:grpSpPr>
          <a:xfrm>
            <a:off x="5834100" y="3304452"/>
            <a:ext cx="2831879" cy="279734"/>
            <a:chOff x="6984715" y="3243157"/>
            <a:chExt cx="3775839" cy="372979"/>
          </a:xfrm>
        </p:grpSpPr>
        <p:sp>
          <p:nvSpPr>
            <p:cNvPr id="27" name="矩形 26"/>
            <p:cNvSpPr/>
            <p:nvPr/>
          </p:nvSpPr>
          <p:spPr>
            <a:xfrm>
              <a:off x="6984715" y="3243157"/>
              <a:ext cx="421105" cy="37297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074734" y="3243157"/>
              <a:ext cx="421105" cy="37297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220125" y="3243157"/>
              <a:ext cx="421105" cy="37297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339449" y="3243157"/>
              <a:ext cx="421105" cy="37297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32" name="罐形 31"/>
          <p:cNvSpPr/>
          <p:nvPr/>
        </p:nvSpPr>
        <p:spPr>
          <a:xfrm>
            <a:off x="7042930" y="4003124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68572" y="4168299"/>
            <a:ext cx="1220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Primary</a:t>
            </a:r>
            <a:r>
              <a:rPr kumimoji="1" lang="zh-CN" altLang="en-US" sz="15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OSD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4" name="罐形 33"/>
          <p:cNvSpPr/>
          <p:nvPr/>
        </p:nvSpPr>
        <p:spPr>
          <a:xfrm>
            <a:off x="6619396" y="4964746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5" name="罐形 34"/>
          <p:cNvSpPr/>
          <p:nvPr/>
        </p:nvSpPr>
        <p:spPr>
          <a:xfrm>
            <a:off x="8298382" y="4964746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6" name="罐形 35"/>
          <p:cNvSpPr/>
          <p:nvPr/>
        </p:nvSpPr>
        <p:spPr>
          <a:xfrm>
            <a:off x="5782332" y="4964746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7" name="罐形 36"/>
          <p:cNvSpPr/>
          <p:nvPr/>
        </p:nvSpPr>
        <p:spPr>
          <a:xfrm>
            <a:off x="7458889" y="4964746"/>
            <a:ext cx="625642" cy="607347"/>
          </a:xfrm>
          <a:prstGeom prst="can">
            <a:avLst/>
          </a:prstGeom>
          <a:solidFill>
            <a:schemeClr val="accent1">
              <a:alpha val="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27864" y="5572093"/>
            <a:ext cx="1100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Slave</a:t>
            </a:r>
            <a:r>
              <a:rPr kumimoji="1" lang="zh-CN" altLang="en-US" sz="15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1500" dirty="0">
                <a:latin typeface="Corbel" charset="0"/>
                <a:ea typeface="Corbel" charset="0"/>
                <a:cs typeface="Corbel" charset="0"/>
              </a:rPr>
              <a:t>OSDs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97837" y="4241472"/>
            <a:ext cx="315829" cy="27973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202304" y="4143166"/>
            <a:ext cx="342321" cy="3272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0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68729" y="4168299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>
                <a:latin typeface="Corbel" charset="0"/>
                <a:ea typeface="Corbel" charset="0"/>
                <a:cs typeface="Corbel" charset="0"/>
              </a:rPr>
              <a:t>object</a:t>
            </a:r>
            <a:endParaRPr kumimoji="1" lang="zh-CN" altLang="en-US" sz="1500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42" name="直线箭头连接符 41"/>
          <p:cNvCxnSpPr>
            <a:stCxn id="43" idx="6"/>
            <a:endCxn id="35" idx="2"/>
          </p:cNvCxnSpPr>
          <p:nvPr/>
        </p:nvCxnSpPr>
        <p:spPr>
          <a:xfrm>
            <a:off x="6544625" y="4306798"/>
            <a:ext cx="49830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stCxn id="35" idx="3"/>
            <a:endCxn id="39" idx="1"/>
          </p:cNvCxnSpPr>
          <p:nvPr/>
        </p:nvCxnSpPr>
        <p:spPr>
          <a:xfrm flipH="1">
            <a:off x="6095152" y="4610471"/>
            <a:ext cx="1260599" cy="3542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>
            <a:stCxn id="35" idx="3"/>
            <a:endCxn id="37" idx="1"/>
          </p:cNvCxnSpPr>
          <p:nvPr/>
        </p:nvCxnSpPr>
        <p:spPr>
          <a:xfrm flipH="1">
            <a:off x="6932217" y="4610471"/>
            <a:ext cx="423534" cy="3542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 46"/>
          <p:cNvGrpSpPr/>
          <p:nvPr/>
        </p:nvGrpSpPr>
        <p:grpSpPr>
          <a:xfrm>
            <a:off x="5937238" y="5182310"/>
            <a:ext cx="2831879" cy="279734"/>
            <a:chOff x="6984715" y="3243157"/>
            <a:chExt cx="3775839" cy="372979"/>
          </a:xfrm>
        </p:grpSpPr>
        <p:sp>
          <p:nvSpPr>
            <p:cNvPr id="48" name="矩形 47"/>
            <p:cNvSpPr/>
            <p:nvPr/>
          </p:nvSpPr>
          <p:spPr>
            <a:xfrm>
              <a:off x="6984715" y="3243157"/>
              <a:ext cx="421105" cy="37297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074734" y="3243157"/>
              <a:ext cx="421105" cy="37297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220125" y="3243157"/>
              <a:ext cx="421105" cy="37297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0339449" y="3243157"/>
              <a:ext cx="421105" cy="372979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orbel" charset="0"/>
                <a:ea typeface="Corbel" charset="0"/>
                <a:cs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7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 16"/>
          <p:cNvGrpSpPr/>
          <p:nvPr/>
        </p:nvGrpSpPr>
        <p:grpSpPr>
          <a:xfrm>
            <a:off x="1086388" y="4995193"/>
            <a:ext cx="6987836" cy="901179"/>
            <a:chOff x="1448516" y="4580275"/>
            <a:chExt cx="9317115" cy="1201572"/>
          </a:xfrm>
        </p:grpSpPr>
        <p:sp>
          <p:nvSpPr>
            <p:cNvPr id="12" name="罐形 11"/>
            <p:cNvSpPr/>
            <p:nvPr/>
          </p:nvSpPr>
          <p:spPr>
            <a:xfrm>
              <a:off x="1448516" y="4580275"/>
              <a:ext cx="1233913" cy="1201572"/>
            </a:xfrm>
            <a:prstGeom prst="can">
              <a:avLst/>
            </a:prstGeom>
            <a:solidFill>
              <a:schemeClr val="accent1">
                <a:alpha val="4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3" name="罐形 12"/>
            <p:cNvSpPr/>
            <p:nvPr/>
          </p:nvSpPr>
          <p:spPr>
            <a:xfrm>
              <a:off x="3465811" y="4580275"/>
              <a:ext cx="1233913" cy="1201572"/>
            </a:xfrm>
            <a:prstGeom prst="can">
              <a:avLst/>
            </a:prstGeom>
            <a:solidFill>
              <a:schemeClr val="accent1">
                <a:alpha val="4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4" name="罐形 13"/>
            <p:cNvSpPr/>
            <p:nvPr/>
          </p:nvSpPr>
          <p:spPr>
            <a:xfrm>
              <a:off x="5487780" y="4580275"/>
              <a:ext cx="1233913" cy="1201572"/>
            </a:xfrm>
            <a:prstGeom prst="can">
              <a:avLst/>
            </a:prstGeom>
            <a:solidFill>
              <a:schemeClr val="accent1">
                <a:alpha val="4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5" name="罐形 14"/>
            <p:cNvSpPr/>
            <p:nvPr/>
          </p:nvSpPr>
          <p:spPr>
            <a:xfrm>
              <a:off x="7509749" y="4580275"/>
              <a:ext cx="1233913" cy="1201572"/>
            </a:xfrm>
            <a:prstGeom prst="can">
              <a:avLst/>
            </a:prstGeom>
            <a:solidFill>
              <a:schemeClr val="accent1">
                <a:alpha val="4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6" name="罐形 15"/>
            <p:cNvSpPr/>
            <p:nvPr/>
          </p:nvSpPr>
          <p:spPr>
            <a:xfrm>
              <a:off x="9531718" y="4580275"/>
              <a:ext cx="1233913" cy="1201572"/>
            </a:xfrm>
            <a:prstGeom prst="can">
              <a:avLst/>
            </a:prstGeom>
            <a:solidFill>
              <a:schemeClr val="accent1">
                <a:alpha val="4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Partial-stripe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update</a:t>
            </a:r>
          </a:p>
          <a:p>
            <a:pPr lvl="1"/>
            <a:r>
              <a:rPr kumimoji="1" lang="en-US" altLang="zh-CN" dirty="0" smtClean="0"/>
              <a:t>Extra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</a:t>
            </a:r>
          </a:p>
          <a:p>
            <a:pPr lvl="1"/>
            <a:r>
              <a:rPr kumimoji="1" lang="en-US" altLang="zh-CN" dirty="0" smtClean="0"/>
              <a:t>Write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amplification 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1213189" y="5270904"/>
            <a:ext cx="6721130" cy="491226"/>
            <a:chOff x="1769982" y="4234014"/>
            <a:chExt cx="8961507" cy="654968"/>
          </a:xfrm>
          <a:solidFill>
            <a:srgbClr val="FFC000"/>
          </a:solidFill>
        </p:grpSpPr>
        <p:sp>
          <p:nvSpPr>
            <p:cNvPr id="6" name="矩形 5"/>
            <p:cNvSpPr/>
            <p:nvPr/>
          </p:nvSpPr>
          <p:spPr>
            <a:xfrm>
              <a:off x="1769982" y="4234014"/>
              <a:ext cx="878305" cy="6497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A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85936" y="4239276"/>
              <a:ext cx="878305" cy="6497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B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09246" y="4234014"/>
              <a:ext cx="878305" cy="6497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C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825200" y="4234014"/>
              <a:ext cx="878305" cy="64970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P</a:t>
              </a:r>
              <a:r>
                <a:rPr kumimoji="1" lang="en-US" altLang="zh-CN" sz="1350" baseline="-25000" dirty="0">
                  <a:latin typeface="Corbel" charset="0"/>
                  <a:ea typeface="Corbel" charset="0"/>
                  <a:cs typeface="Corbel" charset="0"/>
                </a:rPr>
                <a:t>1</a:t>
              </a:r>
              <a:endParaRPr kumimoji="1" lang="zh-CN" altLang="en-US" sz="1350" baseline="-2500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853184" y="4234014"/>
              <a:ext cx="878305" cy="64970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P</a:t>
              </a:r>
              <a:r>
                <a:rPr kumimoji="1" lang="en-US" altLang="zh-CN" sz="1350" baseline="-25000" dirty="0">
                  <a:latin typeface="Corbel" charset="0"/>
                  <a:ea typeface="Corbel" charset="0"/>
                  <a:cs typeface="Corbel" charset="0"/>
                </a:rPr>
                <a:t>2</a:t>
              </a:r>
              <a:endParaRPr kumimoji="1" lang="zh-CN" altLang="en-US" sz="1350" baseline="-25000" dirty="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110073" y="5220681"/>
            <a:ext cx="6923854" cy="587726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32711" y="3614581"/>
            <a:ext cx="658729" cy="487280"/>
          </a:xfrm>
          <a:prstGeom prst="rect">
            <a:avLst/>
          </a:prstGeom>
          <a:solidFill>
            <a:srgbClr val="FF3A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50">
                <a:latin typeface="Corbel" charset="0"/>
                <a:ea typeface="Corbel" charset="0"/>
                <a:cs typeface="Corbel" charset="0"/>
              </a:rPr>
              <a:t>B’</a:t>
            </a:r>
            <a:endParaRPr kumimoji="1" lang="zh-CN" altLang="en-US" sz="1350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1207817" y="5270904"/>
            <a:ext cx="3688177" cy="487280"/>
            <a:chOff x="1769984" y="5495405"/>
            <a:chExt cx="4917569" cy="649706"/>
          </a:xfrm>
          <a:solidFill>
            <a:srgbClr val="FFC000"/>
          </a:solidFill>
        </p:grpSpPr>
        <p:sp>
          <p:nvSpPr>
            <p:cNvPr id="20" name="矩形 19"/>
            <p:cNvSpPr/>
            <p:nvPr/>
          </p:nvSpPr>
          <p:spPr>
            <a:xfrm>
              <a:off x="1769984" y="5495405"/>
              <a:ext cx="878305" cy="6497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A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809248" y="5495405"/>
              <a:ext cx="878305" cy="6497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C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754602" y="3614581"/>
            <a:ext cx="658729" cy="4872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kumimoji="1" lang="en-US" altLang="zh-CN" sz="1350" baseline="-25000" dirty="0">
                <a:latin typeface="Corbel" charset="0"/>
                <a:ea typeface="Corbel" charset="0"/>
                <a:cs typeface="Corbel" charset="0"/>
              </a:rPr>
              <a:t>1</a:t>
            </a:r>
            <a:r>
              <a:rPr kumimoji="1" lang="en-US" altLang="zh-CN" sz="1350" dirty="0">
                <a:latin typeface="Corbel" charset="0"/>
                <a:ea typeface="Corbel" charset="0"/>
                <a:cs typeface="Corbel" charset="0"/>
              </a:rPr>
              <a:t>’</a:t>
            </a:r>
            <a:endParaRPr kumimoji="1" lang="zh-CN" altLang="en-US" sz="135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75590" y="3614581"/>
            <a:ext cx="658729" cy="4872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kumimoji="1" lang="en-US" altLang="zh-CN" sz="1350" baseline="-25000" dirty="0">
                <a:latin typeface="Corbel" charset="0"/>
                <a:ea typeface="Corbel" charset="0"/>
                <a:cs typeface="Corbel" charset="0"/>
              </a:rPr>
              <a:t>2</a:t>
            </a:r>
            <a:r>
              <a:rPr kumimoji="1" lang="en-US" altLang="zh-CN" sz="1350" dirty="0">
                <a:latin typeface="Corbel" charset="0"/>
                <a:ea typeface="Corbel" charset="0"/>
                <a:cs typeface="Corbel" charset="0"/>
              </a:rPr>
              <a:t>’</a:t>
            </a:r>
            <a:endParaRPr kumimoji="1" lang="zh-CN" altLang="en-US" sz="1350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204166" y="3614581"/>
            <a:ext cx="3688177" cy="487280"/>
            <a:chOff x="1769984" y="5495405"/>
            <a:chExt cx="4917569" cy="649706"/>
          </a:xfrm>
        </p:grpSpPr>
        <p:sp>
          <p:nvSpPr>
            <p:cNvPr id="26" name="矩形 25"/>
            <p:cNvSpPr/>
            <p:nvPr/>
          </p:nvSpPr>
          <p:spPr>
            <a:xfrm>
              <a:off x="1769984" y="5495405"/>
              <a:ext cx="878305" cy="64970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A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809248" y="5495405"/>
              <a:ext cx="878305" cy="64970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350" dirty="0">
                  <a:latin typeface="Corbel" charset="0"/>
                  <a:ea typeface="Corbel" charset="0"/>
                  <a:cs typeface="Corbel" charset="0"/>
                </a:rPr>
                <a:t>C</a:t>
              </a:r>
              <a:endParaRPr kumimoji="1" lang="zh-CN" altLang="en-US" sz="1350" dirty="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1077679" y="3524344"/>
            <a:ext cx="3953678" cy="66775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9" name="圆角矩形 28"/>
          <p:cNvSpPr/>
          <p:nvPr/>
        </p:nvSpPr>
        <p:spPr>
          <a:xfrm>
            <a:off x="5480386" y="3524344"/>
            <a:ext cx="2655167" cy="66775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30" name="直线箭头连接符 29"/>
          <p:cNvCxnSpPr/>
          <p:nvPr/>
        </p:nvCxnSpPr>
        <p:spPr>
          <a:xfrm>
            <a:off x="5029201" y="3858221"/>
            <a:ext cx="4511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81856" y="3052935"/>
            <a:ext cx="7193393" cy="1122698"/>
          </a:xfrm>
          <a:prstGeom prst="round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100" b="1" u="sng" dirty="0">
                <a:latin typeface="Corbel" charset="0"/>
                <a:ea typeface="Corbel" charset="0"/>
                <a:cs typeface="Corbel" charset="0"/>
              </a:rPr>
              <a:t>Goal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: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optimize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 err="1">
                <a:latin typeface="Corbel" charset="0"/>
                <a:ea typeface="Corbel" charset="0"/>
                <a:cs typeface="Corbel" charset="0"/>
              </a:rPr>
              <a:t>pertial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-stripe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update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based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on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parity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logging,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parity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caching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or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elastic</a:t>
            </a:r>
            <a:r>
              <a:rPr kumimoji="1" lang="zh-CN" altLang="en-US" sz="21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kumimoji="1" lang="en-US" altLang="zh-CN" sz="2100" b="1" dirty="0">
                <a:latin typeface="Corbel" charset="0"/>
                <a:ea typeface="Corbel" charset="0"/>
                <a:cs typeface="Corbel" charset="0"/>
              </a:rPr>
              <a:t>striping</a:t>
            </a:r>
            <a:endParaRPr kumimoji="1" lang="zh-CN" altLang="en-US" sz="21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0104 -0.2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0105 0.243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027 0.2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00039 0.243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039 0.243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41687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 to REMEMBER things?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1" y="3430842"/>
            <a:ext cx="1961610" cy="1747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86" y="3299613"/>
            <a:ext cx="2276475" cy="2009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33" y="340915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How to remember 3 numbers,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?</a:t>
                </a:r>
              </a:p>
              <a:p>
                <a:r>
                  <a:rPr lang="en-US" altLang="zh-CN" dirty="0"/>
                  <a:t>Trusting friends: Alice, Bob, Carol, Dave …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5" t="-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283555" y="3457248"/>
            <a:ext cx="1933575" cy="2863426"/>
            <a:chOff x="283555" y="3457248"/>
            <a:chExt cx="1933575" cy="28634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55" y="3457248"/>
              <a:ext cx="1933575" cy="23622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48907" y="5951342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Alice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29051" y="3533448"/>
            <a:ext cx="2066925" cy="2787226"/>
            <a:chOff x="2329051" y="3533448"/>
            <a:chExt cx="2066925" cy="27872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051" y="3533448"/>
              <a:ext cx="2066925" cy="2209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131390" y="5951342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Bob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07897" y="3566786"/>
            <a:ext cx="2143125" cy="2753888"/>
            <a:chOff x="4507897" y="3566786"/>
            <a:chExt cx="2143125" cy="27538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97" y="3566786"/>
              <a:ext cx="2143125" cy="214312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313873" y="5951342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Carol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62943" y="3625900"/>
            <a:ext cx="2070503" cy="2694774"/>
            <a:chOff x="6762943" y="3625900"/>
            <a:chExt cx="2070503" cy="26947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943" y="3625900"/>
              <a:ext cx="2070503" cy="20248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496356" y="5951342"/>
              <a:ext cx="112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Dave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6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313362"/>
          </a:xfrm>
        </p:spPr>
        <p:txBody>
          <a:bodyPr/>
          <a:lstStyle/>
          <a:p>
            <a:r>
              <a:rPr lang="en-US" altLang="zh-CN" dirty="0" smtClean="0"/>
              <a:t>Solution 1: Alice helps to remember all.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Drawback: </a:t>
            </a:r>
            <a:r>
              <a:rPr lang="en-US" altLang="zh-CN" dirty="0" err="1" smtClean="0"/>
              <a:t>Availablity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6" y="2762532"/>
            <a:ext cx="1933575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78037" y="3096883"/>
                <a:ext cx="1129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37" y="3096883"/>
                <a:ext cx="11290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标注 5"/>
          <p:cNvSpPr/>
          <p:nvPr/>
        </p:nvSpPr>
        <p:spPr>
          <a:xfrm>
            <a:off x="3131531" y="3867446"/>
            <a:ext cx="4502846" cy="1417428"/>
          </a:xfrm>
          <a:custGeom>
            <a:avLst/>
            <a:gdLst>
              <a:gd name="connsiteX0" fmla="*/ 0 w 3545456"/>
              <a:gd name="connsiteY0" fmla="*/ 202725 h 1216325"/>
              <a:gd name="connsiteX1" fmla="*/ 202725 w 3545456"/>
              <a:gd name="connsiteY1" fmla="*/ 0 h 1216325"/>
              <a:gd name="connsiteX2" fmla="*/ 590909 w 3545456"/>
              <a:gd name="connsiteY2" fmla="*/ 0 h 1216325"/>
              <a:gd name="connsiteX3" fmla="*/ 590909 w 3545456"/>
              <a:gd name="connsiteY3" fmla="*/ 0 h 1216325"/>
              <a:gd name="connsiteX4" fmla="*/ 1477273 w 3545456"/>
              <a:gd name="connsiteY4" fmla="*/ 0 h 1216325"/>
              <a:gd name="connsiteX5" fmla="*/ 3342731 w 3545456"/>
              <a:gd name="connsiteY5" fmla="*/ 0 h 1216325"/>
              <a:gd name="connsiteX6" fmla="*/ 3545456 w 3545456"/>
              <a:gd name="connsiteY6" fmla="*/ 202725 h 1216325"/>
              <a:gd name="connsiteX7" fmla="*/ 3545456 w 3545456"/>
              <a:gd name="connsiteY7" fmla="*/ 709523 h 1216325"/>
              <a:gd name="connsiteX8" fmla="*/ 3545456 w 3545456"/>
              <a:gd name="connsiteY8" fmla="*/ 709523 h 1216325"/>
              <a:gd name="connsiteX9" fmla="*/ 3545456 w 3545456"/>
              <a:gd name="connsiteY9" fmla="*/ 1013604 h 1216325"/>
              <a:gd name="connsiteX10" fmla="*/ 3545456 w 3545456"/>
              <a:gd name="connsiteY10" fmla="*/ 1013600 h 1216325"/>
              <a:gd name="connsiteX11" fmla="*/ 3342731 w 3545456"/>
              <a:gd name="connsiteY11" fmla="*/ 1216325 h 1216325"/>
              <a:gd name="connsiteX12" fmla="*/ 1477273 w 3545456"/>
              <a:gd name="connsiteY12" fmla="*/ 1216325 h 1216325"/>
              <a:gd name="connsiteX13" fmla="*/ 1034103 w 3545456"/>
              <a:gd name="connsiteY13" fmla="*/ 1368366 h 1216325"/>
              <a:gd name="connsiteX14" fmla="*/ 590909 w 3545456"/>
              <a:gd name="connsiteY14" fmla="*/ 1216325 h 1216325"/>
              <a:gd name="connsiteX15" fmla="*/ 202725 w 3545456"/>
              <a:gd name="connsiteY15" fmla="*/ 1216325 h 1216325"/>
              <a:gd name="connsiteX16" fmla="*/ 0 w 3545456"/>
              <a:gd name="connsiteY16" fmla="*/ 1013600 h 1216325"/>
              <a:gd name="connsiteX17" fmla="*/ 0 w 3545456"/>
              <a:gd name="connsiteY17" fmla="*/ 1013604 h 1216325"/>
              <a:gd name="connsiteX18" fmla="*/ 0 w 3545456"/>
              <a:gd name="connsiteY18" fmla="*/ 709523 h 1216325"/>
              <a:gd name="connsiteX19" fmla="*/ 0 w 3545456"/>
              <a:gd name="connsiteY19" fmla="*/ 709523 h 1216325"/>
              <a:gd name="connsiteX20" fmla="*/ 0 w 3545456"/>
              <a:gd name="connsiteY20" fmla="*/ 202725 h 1216325"/>
              <a:gd name="connsiteX0" fmla="*/ 0 w 3545456"/>
              <a:gd name="connsiteY0" fmla="*/ 202725 h 1609905"/>
              <a:gd name="connsiteX1" fmla="*/ 202725 w 3545456"/>
              <a:gd name="connsiteY1" fmla="*/ 0 h 1609905"/>
              <a:gd name="connsiteX2" fmla="*/ 590909 w 3545456"/>
              <a:gd name="connsiteY2" fmla="*/ 0 h 1609905"/>
              <a:gd name="connsiteX3" fmla="*/ 590909 w 3545456"/>
              <a:gd name="connsiteY3" fmla="*/ 0 h 1609905"/>
              <a:gd name="connsiteX4" fmla="*/ 1477273 w 3545456"/>
              <a:gd name="connsiteY4" fmla="*/ 0 h 1609905"/>
              <a:gd name="connsiteX5" fmla="*/ 3342731 w 3545456"/>
              <a:gd name="connsiteY5" fmla="*/ 0 h 1609905"/>
              <a:gd name="connsiteX6" fmla="*/ 3545456 w 3545456"/>
              <a:gd name="connsiteY6" fmla="*/ 202725 h 1609905"/>
              <a:gd name="connsiteX7" fmla="*/ 3545456 w 3545456"/>
              <a:gd name="connsiteY7" fmla="*/ 709523 h 1609905"/>
              <a:gd name="connsiteX8" fmla="*/ 3545456 w 3545456"/>
              <a:gd name="connsiteY8" fmla="*/ 709523 h 1609905"/>
              <a:gd name="connsiteX9" fmla="*/ 3545456 w 3545456"/>
              <a:gd name="connsiteY9" fmla="*/ 1013604 h 1609905"/>
              <a:gd name="connsiteX10" fmla="*/ 3545456 w 3545456"/>
              <a:gd name="connsiteY10" fmla="*/ 1013600 h 1609905"/>
              <a:gd name="connsiteX11" fmla="*/ 3342731 w 3545456"/>
              <a:gd name="connsiteY11" fmla="*/ 1216325 h 1609905"/>
              <a:gd name="connsiteX12" fmla="*/ 1477273 w 3545456"/>
              <a:gd name="connsiteY12" fmla="*/ 1216325 h 1609905"/>
              <a:gd name="connsiteX13" fmla="*/ 430254 w 3545456"/>
              <a:gd name="connsiteY13" fmla="*/ 1609905 h 1609905"/>
              <a:gd name="connsiteX14" fmla="*/ 590909 w 3545456"/>
              <a:gd name="connsiteY14" fmla="*/ 1216325 h 1609905"/>
              <a:gd name="connsiteX15" fmla="*/ 202725 w 3545456"/>
              <a:gd name="connsiteY15" fmla="*/ 1216325 h 1609905"/>
              <a:gd name="connsiteX16" fmla="*/ 0 w 3545456"/>
              <a:gd name="connsiteY16" fmla="*/ 1013600 h 1609905"/>
              <a:gd name="connsiteX17" fmla="*/ 0 w 3545456"/>
              <a:gd name="connsiteY17" fmla="*/ 1013604 h 1609905"/>
              <a:gd name="connsiteX18" fmla="*/ 0 w 3545456"/>
              <a:gd name="connsiteY18" fmla="*/ 709523 h 1609905"/>
              <a:gd name="connsiteX19" fmla="*/ 0 w 3545456"/>
              <a:gd name="connsiteY19" fmla="*/ 709523 h 1609905"/>
              <a:gd name="connsiteX20" fmla="*/ 0 w 3545456"/>
              <a:gd name="connsiteY20" fmla="*/ 202725 h 1609905"/>
              <a:gd name="connsiteX0" fmla="*/ 0 w 3545456"/>
              <a:gd name="connsiteY0" fmla="*/ 202725 h 1221717"/>
              <a:gd name="connsiteX1" fmla="*/ 202725 w 3545456"/>
              <a:gd name="connsiteY1" fmla="*/ 0 h 1221717"/>
              <a:gd name="connsiteX2" fmla="*/ 590909 w 3545456"/>
              <a:gd name="connsiteY2" fmla="*/ 0 h 1221717"/>
              <a:gd name="connsiteX3" fmla="*/ 590909 w 3545456"/>
              <a:gd name="connsiteY3" fmla="*/ 0 h 1221717"/>
              <a:gd name="connsiteX4" fmla="*/ 1477273 w 3545456"/>
              <a:gd name="connsiteY4" fmla="*/ 0 h 1221717"/>
              <a:gd name="connsiteX5" fmla="*/ 3342731 w 3545456"/>
              <a:gd name="connsiteY5" fmla="*/ 0 h 1221717"/>
              <a:gd name="connsiteX6" fmla="*/ 3545456 w 3545456"/>
              <a:gd name="connsiteY6" fmla="*/ 202725 h 1221717"/>
              <a:gd name="connsiteX7" fmla="*/ 3545456 w 3545456"/>
              <a:gd name="connsiteY7" fmla="*/ 709523 h 1221717"/>
              <a:gd name="connsiteX8" fmla="*/ 3545456 w 3545456"/>
              <a:gd name="connsiteY8" fmla="*/ 709523 h 1221717"/>
              <a:gd name="connsiteX9" fmla="*/ 3545456 w 3545456"/>
              <a:gd name="connsiteY9" fmla="*/ 1013604 h 1221717"/>
              <a:gd name="connsiteX10" fmla="*/ 3545456 w 3545456"/>
              <a:gd name="connsiteY10" fmla="*/ 1013600 h 1221717"/>
              <a:gd name="connsiteX11" fmla="*/ 3342731 w 3545456"/>
              <a:gd name="connsiteY11" fmla="*/ 1216325 h 1221717"/>
              <a:gd name="connsiteX12" fmla="*/ 1477273 w 3545456"/>
              <a:gd name="connsiteY12" fmla="*/ 1216325 h 1221717"/>
              <a:gd name="connsiteX13" fmla="*/ 1051356 w 3545456"/>
              <a:gd name="connsiteY13" fmla="*/ 1221717 h 1221717"/>
              <a:gd name="connsiteX14" fmla="*/ 590909 w 3545456"/>
              <a:gd name="connsiteY14" fmla="*/ 1216325 h 1221717"/>
              <a:gd name="connsiteX15" fmla="*/ 202725 w 3545456"/>
              <a:gd name="connsiteY15" fmla="*/ 1216325 h 1221717"/>
              <a:gd name="connsiteX16" fmla="*/ 0 w 3545456"/>
              <a:gd name="connsiteY16" fmla="*/ 1013600 h 1221717"/>
              <a:gd name="connsiteX17" fmla="*/ 0 w 3545456"/>
              <a:gd name="connsiteY17" fmla="*/ 1013604 h 1221717"/>
              <a:gd name="connsiteX18" fmla="*/ 0 w 3545456"/>
              <a:gd name="connsiteY18" fmla="*/ 709523 h 1221717"/>
              <a:gd name="connsiteX19" fmla="*/ 0 w 3545456"/>
              <a:gd name="connsiteY19" fmla="*/ 709523 h 1221717"/>
              <a:gd name="connsiteX20" fmla="*/ 0 w 3545456"/>
              <a:gd name="connsiteY20" fmla="*/ 202725 h 1221717"/>
              <a:gd name="connsiteX0" fmla="*/ 366623 w 3912079"/>
              <a:gd name="connsiteY0" fmla="*/ 737563 h 1756555"/>
              <a:gd name="connsiteX1" fmla="*/ 569348 w 3912079"/>
              <a:gd name="connsiteY1" fmla="*/ 534838 h 1756555"/>
              <a:gd name="connsiteX2" fmla="*/ 957532 w 3912079"/>
              <a:gd name="connsiteY2" fmla="*/ 534838 h 1756555"/>
              <a:gd name="connsiteX3" fmla="*/ 0 w 3912079"/>
              <a:gd name="connsiteY3" fmla="*/ 0 h 1756555"/>
              <a:gd name="connsiteX4" fmla="*/ 1843896 w 3912079"/>
              <a:gd name="connsiteY4" fmla="*/ 534838 h 1756555"/>
              <a:gd name="connsiteX5" fmla="*/ 3709354 w 3912079"/>
              <a:gd name="connsiteY5" fmla="*/ 534838 h 1756555"/>
              <a:gd name="connsiteX6" fmla="*/ 3912079 w 3912079"/>
              <a:gd name="connsiteY6" fmla="*/ 737563 h 1756555"/>
              <a:gd name="connsiteX7" fmla="*/ 3912079 w 3912079"/>
              <a:gd name="connsiteY7" fmla="*/ 1244361 h 1756555"/>
              <a:gd name="connsiteX8" fmla="*/ 3912079 w 3912079"/>
              <a:gd name="connsiteY8" fmla="*/ 1244361 h 1756555"/>
              <a:gd name="connsiteX9" fmla="*/ 3912079 w 3912079"/>
              <a:gd name="connsiteY9" fmla="*/ 1548442 h 1756555"/>
              <a:gd name="connsiteX10" fmla="*/ 3912079 w 3912079"/>
              <a:gd name="connsiteY10" fmla="*/ 1548438 h 1756555"/>
              <a:gd name="connsiteX11" fmla="*/ 3709354 w 3912079"/>
              <a:gd name="connsiteY11" fmla="*/ 1751163 h 1756555"/>
              <a:gd name="connsiteX12" fmla="*/ 1843896 w 3912079"/>
              <a:gd name="connsiteY12" fmla="*/ 1751163 h 1756555"/>
              <a:gd name="connsiteX13" fmla="*/ 1417979 w 3912079"/>
              <a:gd name="connsiteY13" fmla="*/ 1756555 h 1756555"/>
              <a:gd name="connsiteX14" fmla="*/ 957532 w 3912079"/>
              <a:gd name="connsiteY14" fmla="*/ 1751163 h 1756555"/>
              <a:gd name="connsiteX15" fmla="*/ 569348 w 3912079"/>
              <a:gd name="connsiteY15" fmla="*/ 1751163 h 1756555"/>
              <a:gd name="connsiteX16" fmla="*/ 366623 w 3912079"/>
              <a:gd name="connsiteY16" fmla="*/ 1548438 h 1756555"/>
              <a:gd name="connsiteX17" fmla="*/ 366623 w 3912079"/>
              <a:gd name="connsiteY17" fmla="*/ 1548442 h 1756555"/>
              <a:gd name="connsiteX18" fmla="*/ 366623 w 3912079"/>
              <a:gd name="connsiteY18" fmla="*/ 1244361 h 1756555"/>
              <a:gd name="connsiteX19" fmla="*/ 366623 w 3912079"/>
              <a:gd name="connsiteY19" fmla="*/ 1244361 h 1756555"/>
              <a:gd name="connsiteX20" fmla="*/ 366623 w 3912079"/>
              <a:gd name="connsiteY20" fmla="*/ 737563 h 17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12079" h="1756555">
                <a:moveTo>
                  <a:pt x="366623" y="737563"/>
                </a:moveTo>
                <a:cubicBezTo>
                  <a:pt x="366623" y="625601"/>
                  <a:pt x="457386" y="534838"/>
                  <a:pt x="569348" y="534838"/>
                </a:cubicBezTo>
                <a:lnTo>
                  <a:pt x="957532" y="534838"/>
                </a:lnTo>
                <a:lnTo>
                  <a:pt x="0" y="0"/>
                </a:lnTo>
                <a:lnTo>
                  <a:pt x="1843896" y="534838"/>
                </a:lnTo>
                <a:lnTo>
                  <a:pt x="3709354" y="534838"/>
                </a:lnTo>
                <a:cubicBezTo>
                  <a:pt x="3821316" y="534838"/>
                  <a:pt x="3912079" y="625601"/>
                  <a:pt x="3912079" y="737563"/>
                </a:cubicBezTo>
                <a:lnTo>
                  <a:pt x="3912079" y="1244361"/>
                </a:lnTo>
                <a:lnTo>
                  <a:pt x="3912079" y="1244361"/>
                </a:lnTo>
                <a:lnTo>
                  <a:pt x="3912079" y="1548442"/>
                </a:lnTo>
                <a:lnTo>
                  <a:pt x="3912079" y="1548438"/>
                </a:lnTo>
                <a:cubicBezTo>
                  <a:pt x="3912079" y="1660400"/>
                  <a:pt x="3821316" y="1751163"/>
                  <a:pt x="3709354" y="1751163"/>
                </a:cubicBezTo>
                <a:lnTo>
                  <a:pt x="1843896" y="1751163"/>
                </a:lnTo>
                <a:lnTo>
                  <a:pt x="1417979" y="1756555"/>
                </a:lnTo>
                <a:lnTo>
                  <a:pt x="957532" y="1751163"/>
                </a:lnTo>
                <a:lnTo>
                  <a:pt x="569348" y="1751163"/>
                </a:lnTo>
                <a:cubicBezTo>
                  <a:pt x="457386" y="1751163"/>
                  <a:pt x="366623" y="1660400"/>
                  <a:pt x="366623" y="1548438"/>
                </a:cubicBezTo>
                <a:lnTo>
                  <a:pt x="366623" y="1548442"/>
                </a:lnTo>
                <a:lnTo>
                  <a:pt x="366623" y="1244361"/>
                </a:lnTo>
                <a:lnTo>
                  <a:pt x="366623" y="1244361"/>
                </a:lnTo>
                <a:lnTo>
                  <a:pt x="366623" y="73756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 not rely too much on me.</a:t>
            </a:r>
          </a:p>
          <a:p>
            <a:pPr algn="ctr"/>
            <a:r>
              <a:rPr lang="en-US" altLang="zh-CN" dirty="0" smtClean="0"/>
              <a:t>Sometimes I ’ll forget things too.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45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5346" y="2096064"/>
                <a:ext cx="7765322" cy="450314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Solution 2: Alice, Bob, Carol, Dave … everyone remembers all.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Drawback: unnecessary workload (12 numbers remembered in total, efficiency: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25%)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346" y="2096064"/>
                <a:ext cx="7765322" cy="4503144"/>
              </a:xfrm>
              <a:blipFill rotWithShape="0">
                <a:blip r:embed="rId2"/>
                <a:stretch>
                  <a:fillRect l="-785" t="-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8" y="3410239"/>
            <a:ext cx="2070503" cy="20248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" y="3241587"/>
            <a:ext cx="1933575" cy="236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6" y="3317787"/>
            <a:ext cx="2066925" cy="220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2" y="3351125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27653" y="2979977"/>
                <a:ext cx="1129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3" y="2979977"/>
                <a:ext cx="112909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290205" y="2979977"/>
                <a:ext cx="1129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05" y="2979977"/>
                <a:ext cx="112909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342378" y="3026690"/>
                <a:ext cx="1129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78" y="3026690"/>
                <a:ext cx="11290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3497" y="3025515"/>
                <a:ext cx="1129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497" y="3025515"/>
                <a:ext cx="112909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50314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Solution 3: Alice: a, Bob: b, Carol: c, Dave: </a:t>
            </a:r>
            <a:r>
              <a:rPr lang="en-US" altLang="zh-CN" dirty="0" err="1" smtClean="0"/>
              <a:t>a+b+c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52" y="4449579"/>
            <a:ext cx="1941281" cy="1898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11" y="2700587"/>
            <a:ext cx="1589949" cy="1942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75" y="4725434"/>
            <a:ext cx="1675509" cy="1791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13" y="2769470"/>
            <a:ext cx="1955964" cy="1955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23439" y="3485842"/>
                <a:ext cx="4835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39" y="3485842"/>
                <a:ext cx="48359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131956" y="5398840"/>
                <a:ext cx="476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56" y="5398840"/>
                <a:ext cx="47628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080852" y="3410177"/>
                <a:ext cx="450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852" y="3410177"/>
                <a:ext cx="45095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080852" y="5247510"/>
                <a:ext cx="1716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852" y="5247510"/>
                <a:ext cx="171643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1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7" y="5571013"/>
            <a:ext cx="970641" cy="9492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9" y="1882796"/>
            <a:ext cx="794975" cy="971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9" y="3143884"/>
            <a:ext cx="837755" cy="8956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5" y="4261672"/>
            <a:ext cx="977982" cy="977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标注 13"/>
              <p:cNvSpPr/>
              <p:nvPr/>
            </p:nvSpPr>
            <p:spPr>
              <a:xfrm>
                <a:off x="2203608" y="2188464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8" y="2188464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标注 13"/>
              <p:cNvSpPr/>
              <p:nvPr/>
            </p:nvSpPr>
            <p:spPr>
              <a:xfrm>
                <a:off x="2203608" y="3385221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8" y="3385221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标注 13"/>
              <p:cNvSpPr/>
              <p:nvPr/>
            </p:nvSpPr>
            <p:spPr>
              <a:xfrm>
                <a:off x="2203607" y="4544168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7" y="4544168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标注 13"/>
              <p:cNvSpPr/>
              <p:nvPr/>
            </p:nvSpPr>
            <p:spPr>
              <a:xfrm>
                <a:off x="2203606" y="5807654"/>
                <a:ext cx="3162024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6" y="5807654"/>
                <a:ext cx="3162024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 t="-1429"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Introduction to EC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7" y="5571013"/>
            <a:ext cx="970641" cy="949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9" y="3143884"/>
            <a:ext cx="837755" cy="8956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5" y="4261672"/>
            <a:ext cx="977982" cy="977982"/>
          </a:xfrm>
          <a:prstGeom prst="rect">
            <a:avLst/>
          </a:prstGeom>
        </p:spPr>
      </p:pic>
      <p:sp>
        <p:nvSpPr>
          <p:cNvPr id="14" name="圆角矩形标注 13"/>
          <p:cNvSpPr/>
          <p:nvPr/>
        </p:nvSpPr>
        <p:spPr>
          <a:xfrm>
            <a:off x="2203609" y="2188464"/>
            <a:ext cx="2308006" cy="412990"/>
          </a:xfrm>
          <a:custGeom>
            <a:avLst/>
            <a:gdLst>
              <a:gd name="connsiteX0" fmla="*/ 0 w 5426015"/>
              <a:gd name="connsiteY0" fmla="*/ 67575 h 405441"/>
              <a:gd name="connsiteX1" fmla="*/ 67575 w 5426015"/>
              <a:gd name="connsiteY1" fmla="*/ 0 h 405441"/>
              <a:gd name="connsiteX2" fmla="*/ 904336 w 5426015"/>
              <a:gd name="connsiteY2" fmla="*/ 0 h 405441"/>
              <a:gd name="connsiteX3" fmla="*/ 904336 w 5426015"/>
              <a:gd name="connsiteY3" fmla="*/ 0 h 405441"/>
              <a:gd name="connsiteX4" fmla="*/ 2260840 w 5426015"/>
              <a:gd name="connsiteY4" fmla="*/ 0 h 405441"/>
              <a:gd name="connsiteX5" fmla="*/ 5358440 w 5426015"/>
              <a:gd name="connsiteY5" fmla="*/ 0 h 405441"/>
              <a:gd name="connsiteX6" fmla="*/ 5426015 w 5426015"/>
              <a:gd name="connsiteY6" fmla="*/ 67575 h 405441"/>
              <a:gd name="connsiteX7" fmla="*/ 5426015 w 5426015"/>
              <a:gd name="connsiteY7" fmla="*/ 236507 h 405441"/>
              <a:gd name="connsiteX8" fmla="*/ 5426015 w 5426015"/>
              <a:gd name="connsiteY8" fmla="*/ 236507 h 405441"/>
              <a:gd name="connsiteX9" fmla="*/ 5426015 w 5426015"/>
              <a:gd name="connsiteY9" fmla="*/ 337868 h 405441"/>
              <a:gd name="connsiteX10" fmla="*/ 5426015 w 5426015"/>
              <a:gd name="connsiteY10" fmla="*/ 337866 h 405441"/>
              <a:gd name="connsiteX11" fmla="*/ 5358440 w 5426015"/>
              <a:gd name="connsiteY11" fmla="*/ 405441 h 405441"/>
              <a:gd name="connsiteX12" fmla="*/ 2260840 w 5426015"/>
              <a:gd name="connsiteY12" fmla="*/ 405441 h 405441"/>
              <a:gd name="connsiteX13" fmla="*/ 1582606 w 5426015"/>
              <a:gd name="connsiteY13" fmla="*/ 456121 h 405441"/>
              <a:gd name="connsiteX14" fmla="*/ 904336 w 5426015"/>
              <a:gd name="connsiteY14" fmla="*/ 405441 h 405441"/>
              <a:gd name="connsiteX15" fmla="*/ 67575 w 5426015"/>
              <a:gd name="connsiteY15" fmla="*/ 405441 h 405441"/>
              <a:gd name="connsiteX16" fmla="*/ 0 w 5426015"/>
              <a:gd name="connsiteY16" fmla="*/ 337866 h 405441"/>
              <a:gd name="connsiteX17" fmla="*/ 0 w 5426015"/>
              <a:gd name="connsiteY17" fmla="*/ 337868 h 405441"/>
              <a:gd name="connsiteX18" fmla="*/ 0 w 5426015"/>
              <a:gd name="connsiteY18" fmla="*/ 236507 h 405441"/>
              <a:gd name="connsiteX19" fmla="*/ 0 w 5426015"/>
              <a:gd name="connsiteY19" fmla="*/ 236507 h 405441"/>
              <a:gd name="connsiteX20" fmla="*/ 0 w 5426015"/>
              <a:gd name="connsiteY20" fmla="*/ 67575 h 405441"/>
              <a:gd name="connsiteX0" fmla="*/ 0 w 5426015"/>
              <a:gd name="connsiteY0" fmla="*/ 67575 h 421616"/>
              <a:gd name="connsiteX1" fmla="*/ 67575 w 5426015"/>
              <a:gd name="connsiteY1" fmla="*/ 0 h 421616"/>
              <a:gd name="connsiteX2" fmla="*/ 904336 w 5426015"/>
              <a:gd name="connsiteY2" fmla="*/ 0 h 421616"/>
              <a:gd name="connsiteX3" fmla="*/ 904336 w 5426015"/>
              <a:gd name="connsiteY3" fmla="*/ 0 h 421616"/>
              <a:gd name="connsiteX4" fmla="*/ 2260840 w 5426015"/>
              <a:gd name="connsiteY4" fmla="*/ 0 h 421616"/>
              <a:gd name="connsiteX5" fmla="*/ 5358440 w 5426015"/>
              <a:gd name="connsiteY5" fmla="*/ 0 h 421616"/>
              <a:gd name="connsiteX6" fmla="*/ 5426015 w 5426015"/>
              <a:gd name="connsiteY6" fmla="*/ 67575 h 421616"/>
              <a:gd name="connsiteX7" fmla="*/ 5426015 w 5426015"/>
              <a:gd name="connsiteY7" fmla="*/ 236507 h 421616"/>
              <a:gd name="connsiteX8" fmla="*/ 5426015 w 5426015"/>
              <a:gd name="connsiteY8" fmla="*/ 236507 h 421616"/>
              <a:gd name="connsiteX9" fmla="*/ 5426015 w 5426015"/>
              <a:gd name="connsiteY9" fmla="*/ 337868 h 421616"/>
              <a:gd name="connsiteX10" fmla="*/ 5426015 w 5426015"/>
              <a:gd name="connsiteY10" fmla="*/ 337866 h 421616"/>
              <a:gd name="connsiteX11" fmla="*/ 5358440 w 5426015"/>
              <a:gd name="connsiteY11" fmla="*/ 405441 h 421616"/>
              <a:gd name="connsiteX12" fmla="*/ 2260840 w 5426015"/>
              <a:gd name="connsiteY12" fmla="*/ 405441 h 421616"/>
              <a:gd name="connsiteX13" fmla="*/ 1556727 w 5426015"/>
              <a:gd name="connsiteY13" fmla="*/ 421616 h 421616"/>
              <a:gd name="connsiteX14" fmla="*/ 904336 w 5426015"/>
              <a:gd name="connsiteY14" fmla="*/ 405441 h 421616"/>
              <a:gd name="connsiteX15" fmla="*/ 67575 w 5426015"/>
              <a:gd name="connsiteY15" fmla="*/ 405441 h 421616"/>
              <a:gd name="connsiteX16" fmla="*/ 0 w 5426015"/>
              <a:gd name="connsiteY16" fmla="*/ 337866 h 421616"/>
              <a:gd name="connsiteX17" fmla="*/ 0 w 5426015"/>
              <a:gd name="connsiteY17" fmla="*/ 337868 h 421616"/>
              <a:gd name="connsiteX18" fmla="*/ 0 w 5426015"/>
              <a:gd name="connsiteY18" fmla="*/ 236507 h 421616"/>
              <a:gd name="connsiteX19" fmla="*/ 0 w 5426015"/>
              <a:gd name="connsiteY19" fmla="*/ 236507 h 421616"/>
              <a:gd name="connsiteX20" fmla="*/ 0 w 5426015"/>
              <a:gd name="connsiteY20" fmla="*/ 67575 h 421616"/>
              <a:gd name="connsiteX0" fmla="*/ 0 w 5426015"/>
              <a:gd name="connsiteY0" fmla="*/ 67575 h 412990"/>
              <a:gd name="connsiteX1" fmla="*/ 67575 w 5426015"/>
              <a:gd name="connsiteY1" fmla="*/ 0 h 412990"/>
              <a:gd name="connsiteX2" fmla="*/ 904336 w 5426015"/>
              <a:gd name="connsiteY2" fmla="*/ 0 h 412990"/>
              <a:gd name="connsiteX3" fmla="*/ 904336 w 5426015"/>
              <a:gd name="connsiteY3" fmla="*/ 0 h 412990"/>
              <a:gd name="connsiteX4" fmla="*/ 2260840 w 5426015"/>
              <a:gd name="connsiteY4" fmla="*/ 0 h 412990"/>
              <a:gd name="connsiteX5" fmla="*/ 5358440 w 5426015"/>
              <a:gd name="connsiteY5" fmla="*/ 0 h 412990"/>
              <a:gd name="connsiteX6" fmla="*/ 5426015 w 5426015"/>
              <a:gd name="connsiteY6" fmla="*/ 67575 h 412990"/>
              <a:gd name="connsiteX7" fmla="*/ 5426015 w 5426015"/>
              <a:gd name="connsiteY7" fmla="*/ 236507 h 412990"/>
              <a:gd name="connsiteX8" fmla="*/ 5426015 w 5426015"/>
              <a:gd name="connsiteY8" fmla="*/ 236507 h 412990"/>
              <a:gd name="connsiteX9" fmla="*/ 5426015 w 5426015"/>
              <a:gd name="connsiteY9" fmla="*/ 337868 h 412990"/>
              <a:gd name="connsiteX10" fmla="*/ 5426015 w 5426015"/>
              <a:gd name="connsiteY10" fmla="*/ 337866 h 412990"/>
              <a:gd name="connsiteX11" fmla="*/ 5358440 w 5426015"/>
              <a:gd name="connsiteY11" fmla="*/ 405441 h 412990"/>
              <a:gd name="connsiteX12" fmla="*/ 2260840 w 5426015"/>
              <a:gd name="connsiteY12" fmla="*/ 405441 h 412990"/>
              <a:gd name="connsiteX13" fmla="*/ 1573980 w 5426015"/>
              <a:gd name="connsiteY13" fmla="*/ 412990 h 412990"/>
              <a:gd name="connsiteX14" fmla="*/ 904336 w 5426015"/>
              <a:gd name="connsiteY14" fmla="*/ 405441 h 412990"/>
              <a:gd name="connsiteX15" fmla="*/ 67575 w 5426015"/>
              <a:gd name="connsiteY15" fmla="*/ 405441 h 412990"/>
              <a:gd name="connsiteX16" fmla="*/ 0 w 5426015"/>
              <a:gd name="connsiteY16" fmla="*/ 337866 h 412990"/>
              <a:gd name="connsiteX17" fmla="*/ 0 w 5426015"/>
              <a:gd name="connsiteY17" fmla="*/ 337868 h 412990"/>
              <a:gd name="connsiteX18" fmla="*/ 0 w 5426015"/>
              <a:gd name="connsiteY18" fmla="*/ 236507 h 412990"/>
              <a:gd name="connsiteX19" fmla="*/ 0 w 5426015"/>
              <a:gd name="connsiteY19" fmla="*/ 236507 h 412990"/>
              <a:gd name="connsiteX20" fmla="*/ 0 w 5426015"/>
              <a:gd name="connsiteY20" fmla="*/ 67575 h 412990"/>
              <a:gd name="connsiteX0" fmla="*/ 483079 w 5909094"/>
              <a:gd name="connsiteY0" fmla="*/ 67575 h 412990"/>
              <a:gd name="connsiteX1" fmla="*/ 550654 w 5909094"/>
              <a:gd name="connsiteY1" fmla="*/ 0 h 412990"/>
              <a:gd name="connsiteX2" fmla="*/ 1387415 w 5909094"/>
              <a:gd name="connsiteY2" fmla="*/ 0 h 412990"/>
              <a:gd name="connsiteX3" fmla="*/ 1387415 w 5909094"/>
              <a:gd name="connsiteY3" fmla="*/ 0 h 412990"/>
              <a:gd name="connsiteX4" fmla="*/ 2743919 w 5909094"/>
              <a:gd name="connsiteY4" fmla="*/ 0 h 412990"/>
              <a:gd name="connsiteX5" fmla="*/ 5841519 w 5909094"/>
              <a:gd name="connsiteY5" fmla="*/ 0 h 412990"/>
              <a:gd name="connsiteX6" fmla="*/ 5909094 w 5909094"/>
              <a:gd name="connsiteY6" fmla="*/ 67575 h 412990"/>
              <a:gd name="connsiteX7" fmla="*/ 5909094 w 5909094"/>
              <a:gd name="connsiteY7" fmla="*/ 236507 h 412990"/>
              <a:gd name="connsiteX8" fmla="*/ 5909094 w 5909094"/>
              <a:gd name="connsiteY8" fmla="*/ 236507 h 412990"/>
              <a:gd name="connsiteX9" fmla="*/ 5909094 w 5909094"/>
              <a:gd name="connsiteY9" fmla="*/ 337868 h 412990"/>
              <a:gd name="connsiteX10" fmla="*/ 5909094 w 5909094"/>
              <a:gd name="connsiteY10" fmla="*/ 337866 h 412990"/>
              <a:gd name="connsiteX11" fmla="*/ 5841519 w 5909094"/>
              <a:gd name="connsiteY11" fmla="*/ 405441 h 412990"/>
              <a:gd name="connsiteX12" fmla="*/ 2743919 w 5909094"/>
              <a:gd name="connsiteY12" fmla="*/ 405441 h 412990"/>
              <a:gd name="connsiteX13" fmla="*/ 2057059 w 5909094"/>
              <a:gd name="connsiteY13" fmla="*/ 412990 h 412990"/>
              <a:gd name="connsiteX14" fmla="*/ 1387415 w 5909094"/>
              <a:gd name="connsiteY14" fmla="*/ 405441 h 412990"/>
              <a:gd name="connsiteX15" fmla="*/ 550654 w 5909094"/>
              <a:gd name="connsiteY15" fmla="*/ 405441 h 412990"/>
              <a:gd name="connsiteX16" fmla="*/ 483079 w 5909094"/>
              <a:gd name="connsiteY16" fmla="*/ 337866 h 412990"/>
              <a:gd name="connsiteX17" fmla="*/ 483079 w 5909094"/>
              <a:gd name="connsiteY17" fmla="*/ 337868 h 412990"/>
              <a:gd name="connsiteX18" fmla="*/ 483079 w 5909094"/>
              <a:gd name="connsiteY18" fmla="*/ 236507 h 412990"/>
              <a:gd name="connsiteX19" fmla="*/ 0 w 5909094"/>
              <a:gd name="connsiteY19" fmla="*/ 184748 h 412990"/>
              <a:gd name="connsiteX20" fmla="*/ 483079 w 5909094"/>
              <a:gd name="connsiteY20" fmla="*/ 67575 h 41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09094" h="412990">
                <a:moveTo>
                  <a:pt x="483079" y="67575"/>
                </a:moveTo>
                <a:cubicBezTo>
                  <a:pt x="483079" y="30254"/>
                  <a:pt x="513333" y="0"/>
                  <a:pt x="550654" y="0"/>
                </a:cubicBezTo>
                <a:lnTo>
                  <a:pt x="1387415" y="0"/>
                </a:lnTo>
                <a:lnTo>
                  <a:pt x="1387415" y="0"/>
                </a:lnTo>
                <a:lnTo>
                  <a:pt x="2743919" y="0"/>
                </a:lnTo>
                <a:lnTo>
                  <a:pt x="5841519" y="0"/>
                </a:lnTo>
                <a:cubicBezTo>
                  <a:pt x="5878840" y="0"/>
                  <a:pt x="5909094" y="30254"/>
                  <a:pt x="5909094" y="67575"/>
                </a:cubicBezTo>
                <a:lnTo>
                  <a:pt x="5909094" y="236507"/>
                </a:lnTo>
                <a:lnTo>
                  <a:pt x="5909094" y="236507"/>
                </a:lnTo>
                <a:lnTo>
                  <a:pt x="5909094" y="337868"/>
                </a:lnTo>
                <a:lnTo>
                  <a:pt x="5909094" y="337866"/>
                </a:lnTo>
                <a:cubicBezTo>
                  <a:pt x="5909094" y="375187"/>
                  <a:pt x="5878840" y="405441"/>
                  <a:pt x="5841519" y="405441"/>
                </a:cubicBezTo>
                <a:lnTo>
                  <a:pt x="2743919" y="405441"/>
                </a:lnTo>
                <a:lnTo>
                  <a:pt x="2057059" y="412990"/>
                </a:lnTo>
                <a:lnTo>
                  <a:pt x="1387415" y="405441"/>
                </a:lnTo>
                <a:lnTo>
                  <a:pt x="550654" y="405441"/>
                </a:lnTo>
                <a:cubicBezTo>
                  <a:pt x="513333" y="405441"/>
                  <a:pt x="483079" y="375187"/>
                  <a:pt x="483079" y="337866"/>
                </a:cubicBezTo>
                <a:lnTo>
                  <a:pt x="483079" y="337868"/>
                </a:lnTo>
                <a:lnTo>
                  <a:pt x="483079" y="236507"/>
                </a:lnTo>
                <a:lnTo>
                  <a:pt x="0" y="184748"/>
                </a:lnTo>
                <a:lnTo>
                  <a:pt x="483079" y="67575"/>
                </a:lnTo>
                <a:close/>
              </a:path>
            </a:pathLst>
          </a:custGeom>
          <a:solidFill>
            <a:srgbClr val="C54F7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Disconnected.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标注 13"/>
              <p:cNvSpPr/>
              <p:nvPr/>
            </p:nvSpPr>
            <p:spPr>
              <a:xfrm>
                <a:off x="2203608" y="3385221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8" y="3385221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标注 13"/>
              <p:cNvSpPr/>
              <p:nvPr/>
            </p:nvSpPr>
            <p:spPr>
              <a:xfrm>
                <a:off x="2203607" y="4544168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7" y="4544168"/>
                <a:ext cx="2308007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标注 13"/>
              <p:cNvSpPr/>
              <p:nvPr/>
            </p:nvSpPr>
            <p:spPr>
              <a:xfrm>
                <a:off x="2203606" y="5807654"/>
                <a:ext cx="3162024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Now I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圆角矩形标注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06" y="5807654"/>
                <a:ext cx="3162024" cy="412990"/>
              </a:xfrm>
              <a:custGeom>
                <a:avLst/>
                <a:gdLst>
                  <a:gd name="connsiteX0" fmla="*/ 0 w 5426015"/>
                  <a:gd name="connsiteY0" fmla="*/ 67575 h 405441"/>
                  <a:gd name="connsiteX1" fmla="*/ 67575 w 5426015"/>
                  <a:gd name="connsiteY1" fmla="*/ 0 h 405441"/>
                  <a:gd name="connsiteX2" fmla="*/ 904336 w 5426015"/>
                  <a:gd name="connsiteY2" fmla="*/ 0 h 405441"/>
                  <a:gd name="connsiteX3" fmla="*/ 904336 w 5426015"/>
                  <a:gd name="connsiteY3" fmla="*/ 0 h 405441"/>
                  <a:gd name="connsiteX4" fmla="*/ 2260840 w 5426015"/>
                  <a:gd name="connsiteY4" fmla="*/ 0 h 405441"/>
                  <a:gd name="connsiteX5" fmla="*/ 5358440 w 5426015"/>
                  <a:gd name="connsiteY5" fmla="*/ 0 h 405441"/>
                  <a:gd name="connsiteX6" fmla="*/ 5426015 w 5426015"/>
                  <a:gd name="connsiteY6" fmla="*/ 67575 h 405441"/>
                  <a:gd name="connsiteX7" fmla="*/ 5426015 w 5426015"/>
                  <a:gd name="connsiteY7" fmla="*/ 236507 h 405441"/>
                  <a:gd name="connsiteX8" fmla="*/ 5426015 w 5426015"/>
                  <a:gd name="connsiteY8" fmla="*/ 236507 h 405441"/>
                  <a:gd name="connsiteX9" fmla="*/ 5426015 w 5426015"/>
                  <a:gd name="connsiteY9" fmla="*/ 337868 h 405441"/>
                  <a:gd name="connsiteX10" fmla="*/ 5426015 w 5426015"/>
                  <a:gd name="connsiteY10" fmla="*/ 337866 h 405441"/>
                  <a:gd name="connsiteX11" fmla="*/ 5358440 w 5426015"/>
                  <a:gd name="connsiteY11" fmla="*/ 405441 h 405441"/>
                  <a:gd name="connsiteX12" fmla="*/ 2260840 w 5426015"/>
                  <a:gd name="connsiteY12" fmla="*/ 405441 h 405441"/>
                  <a:gd name="connsiteX13" fmla="*/ 1582606 w 5426015"/>
                  <a:gd name="connsiteY13" fmla="*/ 456121 h 405441"/>
                  <a:gd name="connsiteX14" fmla="*/ 904336 w 5426015"/>
                  <a:gd name="connsiteY14" fmla="*/ 405441 h 405441"/>
                  <a:gd name="connsiteX15" fmla="*/ 67575 w 5426015"/>
                  <a:gd name="connsiteY15" fmla="*/ 405441 h 405441"/>
                  <a:gd name="connsiteX16" fmla="*/ 0 w 5426015"/>
                  <a:gd name="connsiteY16" fmla="*/ 337866 h 405441"/>
                  <a:gd name="connsiteX17" fmla="*/ 0 w 5426015"/>
                  <a:gd name="connsiteY17" fmla="*/ 337868 h 405441"/>
                  <a:gd name="connsiteX18" fmla="*/ 0 w 5426015"/>
                  <a:gd name="connsiteY18" fmla="*/ 236507 h 405441"/>
                  <a:gd name="connsiteX19" fmla="*/ 0 w 5426015"/>
                  <a:gd name="connsiteY19" fmla="*/ 236507 h 405441"/>
                  <a:gd name="connsiteX20" fmla="*/ 0 w 5426015"/>
                  <a:gd name="connsiteY20" fmla="*/ 67575 h 405441"/>
                  <a:gd name="connsiteX0" fmla="*/ 0 w 5426015"/>
                  <a:gd name="connsiteY0" fmla="*/ 67575 h 421616"/>
                  <a:gd name="connsiteX1" fmla="*/ 67575 w 5426015"/>
                  <a:gd name="connsiteY1" fmla="*/ 0 h 421616"/>
                  <a:gd name="connsiteX2" fmla="*/ 904336 w 5426015"/>
                  <a:gd name="connsiteY2" fmla="*/ 0 h 421616"/>
                  <a:gd name="connsiteX3" fmla="*/ 904336 w 5426015"/>
                  <a:gd name="connsiteY3" fmla="*/ 0 h 421616"/>
                  <a:gd name="connsiteX4" fmla="*/ 2260840 w 5426015"/>
                  <a:gd name="connsiteY4" fmla="*/ 0 h 421616"/>
                  <a:gd name="connsiteX5" fmla="*/ 5358440 w 5426015"/>
                  <a:gd name="connsiteY5" fmla="*/ 0 h 421616"/>
                  <a:gd name="connsiteX6" fmla="*/ 5426015 w 5426015"/>
                  <a:gd name="connsiteY6" fmla="*/ 67575 h 421616"/>
                  <a:gd name="connsiteX7" fmla="*/ 5426015 w 5426015"/>
                  <a:gd name="connsiteY7" fmla="*/ 236507 h 421616"/>
                  <a:gd name="connsiteX8" fmla="*/ 5426015 w 5426015"/>
                  <a:gd name="connsiteY8" fmla="*/ 236507 h 421616"/>
                  <a:gd name="connsiteX9" fmla="*/ 5426015 w 5426015"/>
                  <a:gd name="connsiteY9" fmla="*/ 337868 h 421616"/>
                  <a:gd name="connsiteX10" fmla="*/ 5426015 w 5426015"/>
                  <a:gd name="connsiteY10" fmla="*/ 337866 h 421616"/>
                  <a:gd name="connsiteX11" fmla="*/ 5358440 w 5426015"/>
                  <a:gd name="connsiteY11" fmla="*/ 405441 h 421616"/>
                  <a:gd name="connsiteX12" fmla="*/ 2260840 w 5426015"/>
                  <a:gd name="connsiteY12" fmla="*/ 405441 h 421616"/>
                  <a:gd name="connsiteX13" fmla="*/ 1556727 w 5426015"/>
                  <a:gd name="connsiteY13" fmla="*/ 421616 h 421616"/>
                  <a:gd name="connsiteX14" fmla="*/ 904336 w 5426015"/>
                  <a:gd name="connsiteY14" fmla="*/ 405441 h 421616"/>
                  <a:gd name="connsiteX15" fmla="*/ 67575 w 5426015"/>
                  <a:gd name="connsiteY15" fmla="*/ 405441 h 421616"/>
                  <a:gd name="connsiteX16" fmla="*/ 0 w 5426015"/>
                  <a:gd name="connsiteY16" fmla="*/ 337866 h 421616"/>
                  <a:gd name="connsiteX17" fmla="*/ 0 w 5426015"/>
                  <a:gd name="connsiteY17" fmla="*/ 337868 h 421616"/>
                  <a:gd name="connsiteX18" fmla="*/ 0 w 5426015"/>
                  <a:gd name="connsiteY18" fmla="*/ 236507 h 421616"/>
                  <a:gd name="connsiteX19" fmla="*/ 0 w 5426015"/>
                  <a:gd name="connsiteY19" fmla="*/ 236507 h 421616"/>
                  <a:gd name="connsiteX20" fmla="*/ 0 w 5426015"/>
                  <a:gd name="connsiteY20" fmla="*/ 67575 h 421616"/>
                  <a:gd name="connsiteX0" fmla="*/ 0 w 5426015"/>
                  <a:gd name="connsiteY0" fmla="*/ 67575 h 412990"/>
                  <a:gd name="connsiteX1" fmla="*/ 67575 w 5426015"/>
                  <a:gd name="connsiteY1" fmla="*/ 0 h 412990"/>
                  <a:gd name="connsiteX2" fmla="*/ 904336 w 5426015"/>
                  <a:gd name="connsiteY2" fmla="*/ 0 h 412990"/>
                  <a:gd name="connsiteX3" fmla="*/ 904336 w 5426015"/>
                  <a:gd name="connsiteY3" fmla="*/ 0 h 412990"/>
                  <a:gd name="connsiteX4" fmla="*/ 2260840 w 5426015"/>
                  <a:gd name="connsiteY4" fmla="*/ 0 h 412990"/>
                  <a:gd name="connsiteX5" fmla="*/ 5358440 w 5426015"/>
                  <a:gd name="connsiteY5" fmla="*/ 0 h 412990"/>
                  <a:gd name="connsiteX6" fmla="*/ 5426015 w 5426015"/>
                  <a:gd name="connsiteY6" fmla="*/ 67575 h 412990"/>
                  <a:gd name="connsiteX7" fmla="*/ 5426015 w 5426015"/>
                  <a:gd name="connsiteY7" fmla="*/ 236507 h 412990"/>
                  <a:gd name="connsiteX8" fmla="*/ 5426015 w 5426015"/>
                  <a:gd name="connsiteY8" fmla="*/ 236507 h 412990"/>
                  <a:gd name="connsiteX9" fmla="*/ 5426015 w 5426015"/>
                  <a:gd name="connsiteY9" fmla="*/ 337868 h 412990"/>
                  <a:gd name="connsiteX10" fmla="*/ 5426015 w 5426015"/>
                  <a:gd name="connsiteY10" fmla="*/ 337866 h 412990"/>
                  <a:gd name="connsiteX11" fmla="*/ 5358440 w 5426015"/>
                  <a:gd name="connsiteY11" fmla="*/ 405441 h 412990"/>
                  <a:gd name="connsiteX12" fmla="*/ 2260840 w 5426015"/>
                  <a:gd name="connsiteY12" fmla="*/ 405441 h 412990"/>
                  <a:gd name="connsiteX13" fmla="*/ 1573980 w 5426015"/>
                  <a:gd name="connsiteY13" fmla="*/ 412990 h 412990"/>
                  <a:gd name="connsiteX14" fmla="*/ 904336 w 5426015"/>
                  <a:gd name="connsiteY14" fmla="*/ 405441 h 412990"/>
                  <a:gd name="connsiteX15" fmla="*/ 67575 w 5426015"/>
                  <a:gd name="connsiteY15" fmla="*/ 405441 h 412990"/>
                  <a:gd name="connsiteX16" fmla="*/ 0 w 5426015"/>
                  <a:gd name="connsiteY16" fmla="*/ 337866 h 412990"/>
                  <a:gd name="connsiteX17" fmla="*/ 0 w 5426015"/>
                  <a:gd name="connsiteY17" fmla="*/ 337868 h 412990"/>
                  <a:gd name="connsiteX18" fmla="*/ 0 w 5426015"/>
                  <a:gd name="connsiteY18" fmla="*/ 236507 h 412990"/>
                  <a:gd name="connsiteX19" fmla="*/ 0 w 5426015"/>
                  <a:gd name="connsiteY19" fmla="*/ 236507 h 412990"/>
                  <a:gd name="connsiteX20" fmla="*/ 0 w 5426015"/>
                  <a:gd name="connsiteY20" fmla="*/ 67575 h 412990"/>
                  <a:gd name="connsiteX0" fmla="*/ 483079 w 5909094"/>
                  <a:gd name="connsiteY0" fmla="*/ 67575 h 412990"/>
                  <a:gd name="connsiteX1" fmla="*/ 550654 w 5909094"/>
                  <a:gd name="connsiteY1" fmla="*/ 0 h 412990"/>
                  <a:gd name="connsiteX2" fmla="*/ 1387415 w 5909094"/>
                  <a:gd name="connsiteY2" fmla="*/ 0 h 412990"/>
                  <a:gd name="connsiteX3" fmla="*/ 1387415 w 5909094"/>
                  <a:gd name="connsiteY3" fmla="*/ 0 h 412990"/>
                  <a:gd name="connsiteX4" fmla="*/ 2743919 w 5909094"/>
                  <a:gd name="connsiteY4" fmla="*/ 0 h 412990"/>
                  <a:gd name="connsiteX5" fmla="*/ 5841519 w 5909094"/>
                  <a:gd name="connsiteY5" fmla="*/ 0 h 412990"/>
                  <a:gd name="connsiteX6" fmla="*/ 5909094 w 5909094"/>
                  <a:gd name="connsiteY6" fmla="*/ 67575 h 412990"/>
                  <a:gd name="connsiteX7" fmla="*/ 5909094 w 5909094"/>
                  <a:gd name="connsiteY7" fmla="*/ 236507 h 412990"/>
                  <a:gd name="connsiteX8" fmla="*/ 5909094 w 5909094"/>
                  <a:gd name="connsiteY8" fmla="*/ 236507 h 412990"/>
                  <a:gd name="connsiteX9" fmla="*/ 5909094 w 5909094"/>
                  <a:gd name="connsiteY9" fmla="*/ 337868 h 412990"/>
                  <a:gd name="connsiteX10" fmla="*/ 5909094 w 5909094"/>
                  <a:gd name="connsiteY10" fmla="*/ 337866 h 412990"/>
                  <a:gd name="connsiteX11" fmla="*/ 5841519 w 5909094"/>
                  <a:gd name="connsiteY11" fmla="*/ 405441 h 412990"/>
                  <a:gd name="connsiteX12" fmla="*/ 2743919 w 5909094"/>
                  <a:gd name="connsiteY12" fmla="*/ 405441 h 412990"/>
                  <a:gd name="connsiteX13" fmla="*/ 2057059 w 5909094"/>
                  <a:gd name="connsiteY13" fmla="*/ 412990 h 412990"/>
                  <a:gd name="connsiteX14" fmla="*/ 1387415 w 5909094"/>
                  <a:gd name="connsiteY14" fmla="*/ 405441 h 412990"/>
                  <a:gd name="connsiteX15" fmla="*/ 550654 w 5909094"/>
                  <a:gd name="connsiteY15" fmla="*/ 405441 h 412990"/>
                  <a:gd name="connsiteX16" fmla="*/ 483079 w 5909094"/>
                  <a:gd name="connsiteY16" fmla="*/ 337866 h 412990"/>
                  <a:gd name="connsiteX17" fmla="*/ 483079 w 5909094"/>
                  <a:gd name="connsiteY17" fmla="*/ 337868 h 412990"/>
                  <a:gd name="connsiteX18" fmla="*/ 483079 w 5909094"/>
                  <a:gd name="connsiteY18" fmla="*/ 236507 h 412990"/>
                  <a:gd name="connsiteX19" fmla="*/ 0 w 5909094"/>
                  <a:gd name="connsiteY19" fmla="*/ 184748 h 412990"/>
                  <a:gd name="connsiteX20" fmla="*/ 483079 w 5909094"/>
                  <a:gd name="connsiteY20" fmla="*/ 67575 h 4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9094" h="412990">
                    <a:moveTo>
                      <a:pt x="483079" y="67575"/>
                    </a:moveTo>
                    <a:cubicBezTo>
                      <a:pt x="483079" y="30254"/>
                      <a:pt x="513333" y="0"/>
                      <a:pt x="550654" y="0"/>
                    </a:cubicBezTo>
                    <a:lnTo>
                      <a:pt x="1387415" y="0"/>
                    </a:lnTo>
                    <a:lnTo>
                      <a:pt x="1387415" y="0"/>
                    </a:lnTo>
                    <a:lnTo>
                      <a:pt x="2743919" y="0"/>
                    </a:lnTo>
                    <a:lnTo>
                      <a:pt x="5841519" y="0"/>
                    </a:lnTo>
                    <a:cubicBezTo>
                      <a:pt x="5878840" y="0"/>
                      <a:pt x="5909094" y="30254"/>
                      <a:pt x="5909094" y="67575"/>
                    </a:cubicBezTo>
                    <a:lnTo>
                      <a:pt x="5909094" y="236507"/>
                    </a:lnTo>
                    <a:lnTo>
                      <a:pt x="5909094" y="236507"/>
                    </a:lnTo>
                    <a:lnTo>
                      <a:pt x="5909094" y="337868"/>
                    </a:lnTo>
                    <a:lnTo>
                      <a:pt x="5909094" y="337866"/>
                    </a:lnTo>
                    <a:cubicBezTo>
                      <a:pt x="5909094" y="375187"/>
                      <a:pt x="5878840" y="405441"/>
                      <a:pt x="5841519" y="405441"/>
                    </a:cubicBezTo>
                    <a:lnTo>
                      <a:pt x="2743919" y="405441"/>
                    </a:lnTo>
                    <a:lnTo>
                      <a:pt x="2057059" y="412990"/>
                    </a:lnTo>
                    <a:lnTo>
                      <a:pt x="1387415" y="405441"/>
                    </a:lnTo>
                    <a:lnTo>
                      <a:pt x="550654" y="405441"/>
                    </a:lnTo>
                    <a:cubicBezTo>
                      <a:pt x="513333" y="405441"/>
                      <a:pt x="483079" y="375187"/>
                      <a:pt x="483079" y="337866"/>
                    </a:cubicBezTo>
                    <a:lnTo>
                      <a:pt x="483079" y="337868"/>
                    </a:lnTo>
                    <a:lnTo>
                      <a:pt x="483079" y="236507"/>
                    </a:lnTo>
                    <a:lnTo>
                      <a:pt x="0" y="184748"/>
                    </a:lnTo>
                    <a:lnTo>
                      <a:pt x="483079" y="67575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 t="-1429"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3" y="1881043"/>
            <a:ext cx="782462" cy="955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爆炸形 1 7"/>
              <p:cNvSpPr/>
              <p:nvPr/>
            </p:nvSpPr>
            <p:spPr>
              <a:xfrm>
                <a:off x="4663598" y="1830888"/>
                <a:ext cx="4074960" cy="3976765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0070C0"/>
                    </a:solidFill>
                  </a:rPr>
                  <a:t>Question: How do I</a:t>
                </a:r>
              </a:p>
              <a:p>
                <a:pPr algn="ctr"/>
                <a:r>
                  <a:rPr lang="en-US" altLang="zh-CN" dirty="0" smtClean="0">
                    <a:solidFill>
                      <a:srgbClr val="0070C0"/>
                    </a:solidFill>
                  </a:rPr>
                  <a:t>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 now?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爆炸形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98" y="1830888"/>
                <a:ext cx="4074960" cy="3976765"/>
              </a:xfrm>
              <a:prstGeom prst="irregularSeal1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0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773</Words>
  <Application>Microsoft Office PowerPoint</Application>
  <PresentationFormat>全屏显示(4:3)</PresentationFormat>
  <Paragraphs>308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Rockwell</vt:lpstr>
      <vt:lpstr>宋体</vt:lpstr>
      <vt:lpstr>Arial</vt:lpstr>
      <vt:lpstr>Bookman Old Style</vt:lpstr>
      <vt:lpstr>Cambria Math</vt:lpstr>
      <vt:lpstr>Corbel</vt:lpstr>
      <vt:lpstr>Damask</vt:lpstr>
      <vt:lpstr>Erasure Coding  &amp; PARIX</vt:lpstr>
      <vt:lpstr>Table of contents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Introduction to EC</vt:lpstr>
      <vt:lpstr>Parity Logging</vt:lpstr>
      <vt:lpstr>Parity Logging</vt:lpstr>
      <vt:lpstr>Parity Logging</vt:lpstr>
      <vt:lpstr>Parity Logging</vt:lpstr>
      <vt:lpstr>Parity Logging</vt:lpstr>
      <vt:lpstr>Parity Logging</vt:lpstr>
      <vt:lpstr>Parity Logging</vt:lpstr>
      <vt:lpstr>ParaX</vt:lpstr>
      <vt:lpstr>ParaX</vt:lpstr>
      <vt:lpstr>PBS and Evaluation</vt:lpstr>
      <vt:lpstr>PBS</vt:lpstr>
      <vt:lpstr>PBS</vt:lpstr>
      <vt:lpstr>PBS</vt:lpstr>
      <vt:lpstr>EC in Ceph RADOS</vt:lpstr>
      <vt:lpstr>Ceph I/O flow</vt:lpstr>
      <vt:lpstr>Problem 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Erasure Coding  &amp; PARIX</dc:title>
  <dc:creator>Shao Daniel</dc:creator>
  <cp:lastModifiedBy>Shao Daniel</cp:lastModifiedBy>
  <cp:revision>52</cp:revision>
  <dcterms:created xsi:type="dcterms:W3CDTF">2018-04-14T09:21:54Z</dcterms:created>
  <dcterms:modified xsi:type="dcterms:W3CDTF">2018-04-19T04:33:29Z</dcterms:modified>
</cp:coreProperties>
</file>