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483" r:id="rId2"/>
    <p:sldId id="534" r:id="rId3"/>
    <p:sldId id="525" r:id="rId4"/>
    <p:sldId id="526" r:id="rId5"/>
    <p:sldId id="528" r:id="rId6"/>
    <p:sldId id="527" r:id="rId7"/>
    <p:sldId id="529" r:id="rId8"/>
    <p:sldId id="530" r:id="rId9"/>
    <p:sldId id="531" r:id="rId10"/>
    <p:sldId id="533" r:id="rId11"/>
    <p:sldId id="532" r:id="rId12"/>
    <p:sldId id="535" r:id="rId13"/>
    <p:sldId id="536" r:id="rId14"/>
    <p:sldId id="538" r:id="rId15"/>
    <p:sldId id="539" r:id="rId16"/>
    <p:sldId id="541" r:id="rId17"/>
    <p:sldId id="547" r:id="rId18"/>
    <p:sldId id="542" r:id="rId19"/>
    <p:sldId id="543" r:id="rId20"/>
    <p:sldId id="506" r:id="rId21"/>
    <p:sldId id="509" r:id="rId22"/>
    <p:sldId id="507" r:id="rId23"/>
    <p:sldId id="511" r:id="rId24"/>
    <p:sldId id="513" r:id="rId25"/>
    <p:sldId id="512" r:id="rId26"/>
    <p:sldId id="510" r:id="rId27"/>
    <p:sldId id="544" r:id="rId28"/>
    <p:sldId id="514" r:id="rId29"/>
    <p:sldId id="515" r:id="rId30"/>
    <p:sldId id="516" r:id="rId31"/>
    <p:sldId id="517" r:id="rId32"/>
    <p:sldId id="518" r:id="rId33"/>
    <p:sldId id="519" r:id="rId34"/>
    <p:sldId id="520" r:id="rId35"/>
    <p:sldId id="545" r:id="rId36"/>
    <p:sldId id="521" r:id="rId37"/>
    <p:sldId id="522" r:id="rId38"/>
    <p:sldId id="546" r:id="rId39"/>
    <p:sldId id="485" r:id="rId40"/>
  </p:sldIdLst>
  <p:sldSz cx="12192000" cy="6858000"/>
  <p:notesSz cx="9925050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曹将" initials="曹将" lastIdx="3" clrIdx="0">
    <p:extLst>
      <p:ext uri="{19B8F6BF-5375-455C-9EA6-DF929625EA0E}">
        <p15:presenceInfo xmlns:p15="http://schemas.microsoft.com/office/powerpoint/2012/main" userId="c4ed7d33dd594ec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CC99FF"/>
    <a:srgbClr val="A38ACB"/>
    <a:srgbClr val="0066FF"/>
    <a:srgbClr val="543795"/>
    <a:srgbClr val="9FBFE5"/>
    <a:srgbClr val="F6AD8E"/>
    <a:srgbClr val="70AD47"/>
    <a:srgbClr val="98BCE4"/>
    <a:srgbClr val="FFD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87" autoAdjust="0"/>
    <p:restoredTop sz="84514" autoAdjust="0"/>
  </p:normalViewPr>
  <p:slideViewPr>
    <p:cSldViewPr snapToGrid="0" showGuides="1">
      <p:cViewPr varScale="1">
        <p:scale>
          <a:sx n="36" d="100"/>
          <a:sy n="36" d="100"/>
        </p:scale>
        <p:origin x="80" y="520"/>
      </p:cViewPr>
      <p:guideLst>
        <p:guide orient="horz" pos="2387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86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r>
              <a:rPr lang="en-US" altLang="zh-CN" sz="2200" baseline="0" dirty="0" smtClean="0">
                <a:latin typeface="Gill Sans MT" panose="020B0502020104020203" pitchFamily="34" charset="0"/>
              </a:rPr>
              <a:t>File vs. Level Learning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Write-heavy</c:v>
                </c:pt>
                <c:pt idx="1">
                  <c:v>Read-heavy</c:v>
                </c:pt>
                <c:pt idx="2">
                  <c:v>Read-Only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82.6</c:v>
                </c:pt>
                <c:pt idx="1">
                  <c:v>89.2</c:v>
                </c:pt>
                <c:pt idx="2">
                  <c:v>48.4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6C-41DF-9FD0-E9C8E0B3B1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File model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Write-heavy</c:v>
                </c:pt>
                <c:pt idx="1">
                  <c:v>Read-heavy</c:v>
                </c:pt>
                <c:pt idx="2">
                  <c:v>Read-Only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71.5</c:v>
                </c:pt>
                <c:pt idx="1">
                  <c:v>62.05</c:v>
                </c:pt>
                <c:pt idx="2">
                  <c:v>27.2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6C-41DF-9FD0-E9C8E0B3B1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Level model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Write-heavy</c:v>
                </c:pt>
                <c:pt idx="1">
                  <c:v>Read-heavy</c:v>
                </c:pt>
                <c:pt idx="2">
                  <c:v>Read-Only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95.1</c:v>
                </c:pt>
                <c:pt idx="1">
                  <c:v>74.3</c:v>
                </c:pt>
                <c:pt idx="2">
                  <c:v>25.2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6C-41DF-9FD0-E9C8E0B3B1B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0"/>
        <c:axId val="1724957312"/>
        <c:axId val="1724965632"/>
      </c:barChart>
      <c:catAx>
        <c:axId val="172495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zh-CN"/>
          </a:p>
        </c:txPr>
        <c:crossAx val="1724965632"/>
        <c:crosses val="autoZero"/>
        <c:auto val="1"/>
        <c:lblAlgn val="ctr"/>
        <c:lblOffset val="100"/>
        <c:noMultiLvlLbl val="0"/>
      </c:catAx>
      <c:valAx>
        <c:axId val="17249656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 altLang="en-US" sz="2000" dirty="0" smtClean="0">
                    <a:latin typeface="思源黑体" panose="020B0500000000000000" pitchFamily="34" charset="-128"/>
                    <a:ea typeface="思源黑体" panose="020B0500000000000000" pitchFamily="34" charset="-128"/>
                  </a:rPr>
                  <a:t>时间</a:t>
                </a:r>
                <a:r>
                  <a:rPr lang="en-US" altLang="zh-CN" sz="2000" dirty="0" smtClean="0">
                    <a:latin typeface="思源黑体" panose="020B0500000000000000" pitchFamily="34" charset="-128"/>
                    <a:ea typeface="思源黑体" panose="020B0500000000000000" pitchFamily="34" charset="-128"/>
                  </a:rPr>
                  <a:t>(s)</a:t>
                </a:r>
                <a:endParaRPr lang="zh-CN" altLang="en-US" sz="2000" dirty="0">
                  <a:latin typeface="思源黑体" panose="020B0500000000000000" pitchFamily="34" charset="-128"/>
                  <a:ea typeface="思源黑体" panose="020B0500000000000000" pitchFamily="34" charset="-128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2495731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937" cy="3403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0796" y="0"/>
            <a:ext cx="4301937" cy="3403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62300-1FE7-4FAC-83B0-D7A4CADAEAA1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7357"/>
            <a:ext cx="4301937" cy="3403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0796" y="6457357"/>
            <a:ext cx="4301937" cy="3403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4D52A-61AB-4812-969F-BE0056F03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28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1899" y="0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990F5-43F9-40AD-9E69-A5743A253161}" type="datetimeFigureOut">
              <a:rPr lang="zh-CN" altLang="en-US" smtClean="0"/>
              <a:t>2020/11/30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849313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506" y="3271382"/>
            <a:ext cx="794004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1899" y="6456613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0FDD1-5445-47D8-99AF-E17C10F84B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828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541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0860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首先为大家介绍背景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56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 smtClean="0"/>
              <a:t>(a) is for a 5%-write workload </a:t>
            </a:r>
            <a:endParaRPr kumimoji="0" lang="en-US" altLang="zh-CN" sz="12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 smtClean="0"/>
              <a:t>Y-</a:t>
            </a:r>
            <a:r>
              <a:rPr lang="en-US" altLang="zh-CN" dirty="0" err="1" smtClean="0"/>
              <a:t>aixs</a:t>
            </a:r>
            <a:r>
              <a:rPr lang="en-US" altLang="zh-CN" dirty="0" smtClean="0"/>
              <a:t> maybe higher than 1 in L1 due to more creations and deletions than the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Number of files</a:t>
            </a:r>
            <a:endParaRPr kumimoji="0" lang="zh-CN" alt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915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首先为大家介绍背景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61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首先我们介绍一下，怎么学。贪心的分段线性回归</a:t>
            </a:r>
            <a:endParaRPr lang="en-US" altLang="zh-CN" dirty="0" smtClean="0"/>
          </a:p>
          <a:p>
            <a:r>
              <a:rPr lang="zh-CN" altLang="en-US" dirty="0" smtClean="0"/>
              <a:t>分段线性回归：把一个函数分层很多段，每段都使用线性回归拟合</a:t>
            </a:r>
            <a:endParaRPr lang="en-US" altLang="zh-CN" dirty="0" smtClean="0"/>
          </a:p>
          <a:p>
            <a:r>
              <a:rPr lang="zh-CN" altLang="en-US" dirty="0" smtClean="0"/>
              <a:t>贪心分段线性回归：一种生成这样线性回归的算法，算法可以指定一个最大误差，然后在这个误差内，每段取得尽可能长</a:t>
            </a:r>
            <a:endParaRPr lang="en-US" altLang="zh-CN" dirty="0" smtClean="0"/>
          </a:p>
          <a:p>
            <a:r>
              <a:rPr lang="zh-CN" altLang="en-US" dirty="0" smtClean="0"/>
              <a:t>在波本中，这个误差取了</a:t>
            </a:r>
            <a:r>
              <a:rPr lang="en-US" altLang="zh-CN" dirty="0" smtClean="0"/>
              <a:t>8</a:t>
            </a:r>
            <a:r>
              <a:rPr lang="zh-CN" altLang="en-US" dirty="0" smtClean="0"/>
              <a:t>，这时候算法效率是很高的，简单说</a:t>
            </a:r>
            <a:endParaRPr lang="en-US" altLang="zh-CN" dirty="0" smtClean="0"/>
          </a:p>
          <a:p>
            <a:r>
              <a:rPr lang="zh-CN" altLang="en-US" dirty="0" smtClean="0"/>
              <a:t>一次训练大概需要</a:t>
            </a:r>
            <a:r>
              <a:rPr lang="en-US" altLang="zh-CN" dirty="0" smtClean="0"/>
              <a:t>40ms</a:t>
            </a:r>
            <a:r>
              <a:rPr lang="zh-CN" altLang="en-US" dirty="0" smtClean="0"/>
              <a:t>，而一次</a:t>
            </a:r>
            <a:r>
              <a:rPr lang="en-US" altLang="zh-CN" dirty="0" smtClean="0"/>
              <a:t>inference</a:t>
            </a:r>
            <a:r>
              <a:rPr lang="zh-CN" altLang="en-US" dirty="0" smtClean="0"/>
              <a:t>则需要不到</a:t>
            </a:r>
            <a:r>
              <a:rPr lang="en-US" altLang="zh-CN" dirty="0" smtClean="0"/>
              <a:t>1</a:t>
            </a:r>
            <a:r>
              <a:rPr lang="zh-CN" altLang="en-US" dirty="0" smtClean="0"/>
              <a:t>微妙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957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作者对三种工作负载上测试了查询的延迟，每次数据改变都要重新学习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4079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什么时候学，要不要学？</a:t>
            </a:r>
            <a:endParaRPr lang="en-US" altLang="zh-CN" dirty="0" smtClean="0"/>
          </a:p>
          <a:p>
            <a:r>
              <a:rPr lang="zh-CN" altLang="en-US" dirty="0" smtClean="0"/>
              <a:t>这个问题</a:t>
            </a:r>
            <a:r>
              <a:rPr lang="en-US" altLang="zh-CN" dirty="0" smtClean="0"/>
              <a:t>Guidelines</a:t>
            </a:r>
            <a:r>
              <a:rPr lang="zh-CN" altLang="en-US" dirty="0" smtClean="0"/>
              <a:t>已经给出了一部分答案，首先，我们不能在</a:t>
            </a:r>
            <a:r>
              <a:rPr lang="en-US" altLang="zh-CN" dirty="0" smtClean="0"/>
              <a:t>Create SST</a:t>
            </a:r>
            <a:r>
              <a:rPr lang="zh-CN" altLang="en-US" dirty="0" smtClean="0"/>
              <a:t>的时候马上学</a:t>
            </a:r>
            <a:endParaRPr lang="en-US" altLang="zh-CN" dirty="0" smtClean="0"/>
          </a:p>
          <a:p>
            <a:r>
              <a:rPr lang="zh-CN" altLang="en-US" dirty="0" smtClean="0"/>
              <a:t>这就引出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4625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根据</a:t>
            </a:r>
            <a:r>
              <a:rPr lang="en-US" altLang="zh-CN" dirty="0" smtClean="0"/>
              <a:t>Guideline1</a:t>
            </a:r>
            <a:r>
              <a:rPr lang="zh-CN" altLang="en-US" dirty="0" smtClean="0"/>
              <a:t>，我们可能想只在</a:t>
            </a:r>
            <a:r>
              <a:rPr lang="en-US" altLang="zh-CN" dirty="0" smtClean="0"/>
              <a:t>low level</a:t>
            </a:r>
            <a:r>
              <a:rPr lang="zh-CN" altLang="en-US" dirty="0" smtClean="0"/>
              <a:t>学习。但是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虽然存在时间更长，处理的查询却一般比较少。</a:t>
            </a:r>
            <a:endParaRPr lang="en-US" altLang="zh-CN" dirty="0" smtClean="0"/>
          </a:p>
          <a:p>
            <a:r>
              <a:rPr lang="zh-CN" altLang="en-US" dirty="0" smtClean="0"/>
              <a:t>同时，根据</a:t>
            </a:r>
            <a:r>
              <a:rPr lang="en-US" altLang="zh-CN" dirty="0" smtClean="0"/>
              <a:t>Guideline3</a:t>
            </a:r>
            <a:r>
              <a:rPr lang="zh-CN" altLang="en-US" dirty="0" smtClean="0"/>
              <a:t>，</a:t>
            </a:r>
            <a:r>
              <a:rPr lang="en-US" altLang="zh-CN" dirty="0" smtClean="0"/>
              <a:t>……</a:t>
            </a:r>
          </a:p>
          <a:p>
            <a:r>
              <a:rPr lang="zh-CN" altLang="en-US" dirty="0" smtClean="0"/>
              <a:t>所以，我们的分析器应该遵循</a:t>
            </a:r>
            <a:r>
              <a:rPr lang="en-US" altLang="zh-CN" dirty="0" smtClean="0"/>
              <a:t>Guideline4</a:t>
            </a:r>
            <a:r>
              <a:rPr lang="zh-CN" altLang="en-US" dirty="0" smtClean="0"/>
              <a:t>，根据负载和数据来决定。</a:t>
            </a:r>
            <a:endParaRPr lang="en-US" altLang="zh-CN" dirty="0" smtClean="0"/>
          </a:p>
          <a:p>
            <a:r>
              <a:rPr lang="zh-CN" altLang="en-US" dirty="0" smtClean="0"/>
              <a:t>波本通过估计</a:t>
            </a:r>
            <a:r>
              <a:rPr lang="en-US" altLang="zh-CN" dirty="0" smtClean="0"/>
              <a:t>SST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226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这个问题比较复杂，因为这里有一对矛盾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87937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最后，我们要看看如何读取数据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8599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首先为大家介绍背景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1584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首先为大家介绍背景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2638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OSM </a:t>
            </a:r>
            <a:r>
              <a:rPr lang="en-US" altLang="zh-CN" dirty="0" err="1" smtClean="0"/>
              <a:t>NewYork</a:t>
            </a:r>
            <a:r>
              <a:rPr lang="en-US" altLang="zh-CN" baseline="0" dirty="0" smtClean="0"/>
              <a:t> open street map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9270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Latest: </a:t>
            </a:r>
            <a:r>
              <a:rPr lang="zh-CN" altLang="en-US" dirty="0" smtClean="0"/>
              <a:t>新插入的值更容易被读取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801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首先为大家介绍背景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2662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88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我们首先来介绍</a:t>
            </a:r>
            <a:r>
              <a:rPr lang="en-US" altLang="zh-CN" dirty="0" smtClean="0"/>
              <a:t>learned index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1802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如果我们知道分布，则有办法更快地</a:t>
            </a:r>
            <a:r>
              <a:rPr lang="en-US" altLang="zh-CN" dirty="0" smtClean="0"/>
              <a:t>……</a:t>
            </a:r>
          </a:p>
          <a:p>
            <a:r>
              <a:rPr lang="zh-CN" altLang="en-US" dirty="0" smtClean="0"/>
              <a:t>我们先在数据上建立一个模型，例如这个数组</a:t>
            </a:r>
            <a:r>
              <a:rPr lang="en-US" altLang="zh-CN" dirty="0" smtClean="0"/>
              <a:t>[click1]</a:t>
            </a:r>
            <a:r>
              <a:rPr lang="zh-CN" altLang="en-US" dirty="0" smtClean="0"/>
              <a:t>，我们可以建立这样一个函数</a:t>
            </a:r>
            <a:r>
              <a:rPr lang="en-US" altLang="zh-CN" dirty="0" smtClean="0"/>
              <a:t>[click]</a:t>
            </a:r>
          </a:p>
          <a:p>
            <a:r>
              <a:rPr lang="zh-CN" altLang="en-US" dirty="0" smtClean="0"/>
              <a:t>当我们要找某个键，比如</a:t>
            </a:r>
            <a:r>
              <a:rPr lang="en-US" altLang="zh-CN" dirty="0" smtClean="0"/>
              <a:t>130</a:t>
            </a:r>
            <a:r>
              <a:rPr lang="zh-CN" altLang="en-US" dirty="0" smtClean="0"/>
              <a:t>时，我们将键输入到模型中，就能得到一个预测的位置，如果命中，我们就能直接找到想要的值</a:t>
            </a:r>
            <a:r>
              <a:rPr lang="en-US" altLang="zh-CN" dirty="0" smtClean="0"/>
              <a:t>[click]</a:t>
            </a:r>
          </a:p>
          <a:p>
            <a:r>
              <a:rPr lang="zh-CN" altLang="en-US" dirty="0" smtClean="0"/>
              <a:t>但是有时候分布并没有那么完美，所以我们预测位置可能会给出一个误差范围</a:t>
            </a:r>
            <a:r>
              <a:rPr lang="en-US" altLang="zh-CN" dirty="0" smtClean="0"/>
              <a:t>……click</a:t>
            </a:r>
          </a:p>
          <a:p>
            <a:r>
              <a:rPr lang="zh-CN" altLang="en-US" dirty="0" smtClean="0"/>
              <a:t>总结来说，</a:t>
            </a:r>
            <a:r>
              <a:rPr lang="en-US" altLang="zh-CN" dirty="0" smtClean="0"/>
              <a:t>Learned index</a:t>
            </a:r>
            <a:r>
              <a:rPr lang="zh-CN" altLang="en-US" dirty="0" smtClean="0"/>
              <a:t>能够用很少的空间（模型的大小），实现</a:t>
            </a:r>
            <a:r>
              <a:rPr lang="en-US" altLang="zh-CN" dirty="0" smtClean="0"/>
              <a:t>O(1)</a:t>
            </a:r>
            <a:r>
              <a:rPr lang="zh-CN" altLang="en-US" dirty="0" smtClean="0"/>
              <a:t>的查询</a:t>
            </a:r>
            <a:r>
              <a:rPr lang="en-US" altLang="zh-CN" dirty="0" smtClean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6841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接下来我们介绍</a:t>
            </a:r>
            <a:r>
              <a:rPr lang="en-US" altLang="zh-CN" dirty="0" smtClean="0"/>
              <a:t>LSM Tree</a:t>
            </a:r>
            <a:r>
              <a:rPr lang="zh-CN" altLang="en-US" dirty="0" smtClean="0"/>
              <a:t>和</a:t>
            </a:r>
            <a:r>
              <a:rPr lang="en-US" altLang="zh-CN" dirty="0" smtClean="0"/>
              <a:t>Level</a:t>
            </a:r>
            <a:r>
              <a:rPr lang="en-US" altLang="zh-CN" baseline="0" dirty="0"/>
              <a:t> </a:t>
            </a:r>
            <a:r>
              <a:rPr lang="en-US" altLang="zh-CN" baseline="0" dirty="0" smtClean="0"/>
              <a:t>DB</a:t>
            </a:r>
            <a:r>
              <a:rPr lang="zh-CN" altLang="en-US" baseline="0" dirty="0" smtClean="0"/>
              <a:t>，</a:t>
            </a:r>
            <a:r>
              <a:rPr lang="en-US" altLang="zh-CN" baseline="0" dirty="0" smtClean="0"/>
              <a:t>LSM Tree</a:t>
            </a:r>
            <a:r>
              <a:rPr lang="zh-CN" altLang="en-US" baseline="0" dirty="0" smtClean="0"/>
              <a:t>是一种多层的数据结构，</a:t>
            </a:r>
            <a:r>
              <a:rPr lang="en-US" altLang="zh-CN" baseline="0" dirty="0" err="1" smtClean="0"/>
              <a:t>LevelDB</a:t>
            </a:r>
            <a:r>
              <a:rPr lang="zh-CN" altLang="en-US" baseline="0" dirty="0" smtClean="0"/>
              <a:t>是基于</a:t>
            </a:r>
            <a:r>
              <a:rPr lang="en-US" altLang="zh-CN" baseline="0" dirty="0" smtClean="0"/>
              <a:t>LSM-Tree</a:t>
            </a:r>
            <a:r>
              <a:rPr lang="zh-CN" altLang="en-US" baseline="0" dirty="0" smtClean="0"/>
              <a:t>的一个键值存储系统。它由内存中的</a:t>
            </a:r>
            <a:r>
              <a:rPr lang="en-US" altLang="zh-CN" baseline="0" dirty="0" smtClean="0"/>
              <a:t>memTable</a:t>
            </a:r>
            <a:r>
              <a:rPr lang="zh-CN" altLang="en-US" baseline="0" dirty="0" smtClean="0"/>
              <a:t>和</a:t>
            </a:r>
            <a:r>
              <a:rPr lang="en-US" altLang="zh-CN" baseline="0" dirty="0" smtClean="0"/>
              <a:t>immutable </a:t>
            </a:r>
            <a:r>
              <a:rPr lang="en-US" altLang="zh-CN" baseline="0" dirty="0" err="1" smtClean="0"/>
              <a:t>memtable</a:t>
            </a:r>
            <a:r>
              <a:rPr lang="zh-CN" altLang="en-US" baseline="0" dirty="0" smtClean="0"/>
              <a:t>，以及外存中的多层结构组成，外存中每一层都是若干个</a:t>
            </a:r>
            <a:r>
              <a:rPr lang="en-US" altLang="zh-CN" baseline="0" dirty="0" smtClean="0"/>
              <a:t>SST</a:t>
            </a:r>
            <a:r>
              <a:rPr lang="zh-CN" altLang="en-US" baseline="0" dirty="0" smtClean="0"/>
              <a:t>，且每下一层，</a:t>
            </a:r>
            <a:r>
              <a:rPr lang="en-US" altLang="zh-CN" baseline="0" dirty="0" smtClean="0"/>
              <a:t>SST</a:t>
            </a:r>
            <a:r>
              <a:rPr lang="zh-CN" altLang="en-US" baseline="0" dirty="0" smtClean="0"/>
              <a:t>的数量会多乘以</a:t>
            </a:r>
            <a:r>
              <a:rPr lang="en-US" altLang="zh-CN" baseline="0" dirty="0" smtClean="0"/>
              <a:t>10</a:t>
            </a:r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570367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当写入数据时，我们先将</a:t>
            </a:r>
            <a:r>
              <a:rPr lang="en-US" altLang="zh-CN" dirty="0" smtClean="0"/>
              <a:t>Key-Value</a:t>
            </a:r>
            <a:r>
              <a:rPr lang="zh-CN" altLang="en-US" dirty="0" smtClean="0"/>
              <a:t>对写道内存中的</a:t>
            </a:r>
            <a:r>
              <a:rPr lang="en-US" altLang="zh-CN" dirty="0" err="1" smtClean="0"/>
              <a:t>Memtable</a:t>
            </a:r>
            <a:r>
              <a:rPr lang="zh-CN" altLang="en-US" dirty="0" smtClean="0"/>
              <a:t>中，</a:t>
            </a:r>
            <a:endParaRPr lang="en-US" altLang="zh-CN" dirty="0" smtClean="0"/>
          </a:p>
          <a:p>
            <a:r>
              <a:rPr lang="en-US" altLang="zh-CN" dirty="0" smtClean="0"/>
              <a:t>……</a:t>
            </a:r>
          </a:p>
          <a:p>
            <a:r>
              <a:rPr lang="zh-CN" altLang="en-US" dirty="0" smtClean="0"/>
              <a:t>值得注意的一点是，在这个过程中，没有对</a:t>
            </a:r>
            <a:r>
              <a:rPr lang="en-US" altLang="zh-CN" dirty="0" smtClean="0"/>
              <a:t>SST</a:t>
            </a:r>
            <a:r>
              <a:rPr lang="zh-CN" altLang="en-US" dirty="0" smtClean="0"/>
              <a:t>的原地更新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6651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因为这篇文章优化的是</a:t>
            </a:r>
            <a:r>
              <a:rPr lang="en-US" altLang="zh-CN" dirty="0" smtClean="0"/>
              <a:t>lookup</a:t>
            </a:r>
            <a:r>
              <a:rPr lang="zh-CN" altLang="en-US" dirty="0" smtClean="0"/>
              <a:t>过程，所以也详细介绍一下</a:t>
            </a:r>
            <a:r>
              <a:rPr lang="en-US" altLang="zh-CN" dirty="0" err="1" smtClean="0"/>
              <a:t>LevelDB</a:t>
            </a:r>
            <a:r>
              <a:rPr lang="zh-CN" altLang="en-US" dirty="0" smtClean="0"/>
              <a:t>的</a:t>
            </a:r>
            <a:r>
              <a:rPr lang="en-US" altLang="zh-CN" dirty="0" smtClean="0"/>
              <a:t>lookup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1090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3555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首先为大家介绍背景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206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Gill Sans MT" panose="020B05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2D89-3968-4896-B1CB-C6D86FDFF45C}" type="datetime1">
              <a:rPr lang="en-US" altLang="zh-CN" smtClean="0"/>
              <a:t>11/30/2020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704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B8F9F71-5F66-4A41-A75D-CA424C9B7B0A}" type="datetime1">
              <a:rPr lang="en-US" altLang="zh-CN" smtClean="0"/>
              <a:t>11/30/2020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558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C1F7B99-B778-426B-9066-4A4EBACA56DC}" type="datetime1">
              <a:rPr lang="en-US" altLang="zh-CN" smtClean="0"/>
              <a:t>11/30/2020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715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030A0"/>
                </a:solidFill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</a:defRPr>
            </a:lvl1pPr>
            <a:lvl2pPr>
              <a:defRPr baseline="0">
                <a:latin typeface="Gill Sans MT" panose="020B0502020104020203" pitchFamily="34" charset="0"/>
              </a:defRPr>
            </a:lvl2pPr>
            <a:lvl3pPr>
              <a:defRPr baseline="0">
                <a:latin typeface="Gill Sans MT" panose="020B0502020104020203" pitchFamily="34" charset="0"/>
              </a:defRPr>
            </a:lvl3pPr>
            <a:lvl4pPr>
              <a:defRPr baseline="0">
                <a:latin typeface="Gill Sans MT" panose="020B0502020104020203" pitchFamily="34" charset="0"/>
              </a:defRPr>
            </a:lvl4pPr>
            <a:lvl5pPr>
              <a:defRPr baseline="0"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E380C98-E1C5-46FE-9302-3AF927F68EC4}" type="datetime1">
              <a:rPr lang="en-US" altLang="zh-CN" smtClean="0"/>
              <a:t>11/30/2020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日期占位符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0046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D26E-3B72-410B-9FFC-0F210279B858}" type="datetime1">
              <a:rPr lang="en-US" altLang="zh-CN" smtClean="0"/>
              <a:t>11/30/2020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6" name="日期占位符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7100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800"/>
          </a:xfrm>
        </p:spPr>
        <p:txBody>
          <a:bodyPr/>
          <a:lstStyle>
            <a:lvl1pPr>
              <a:defRPr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216152"/>
            <a:ext cx="5181600" cy="4965192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</a:defRPr>
            </a:lvl1pPr>
            <a:lvl2pPr>
              <a:defRPr baseline="0">
                <a:latin typeface="Gill Sans MT" panose="020B0502020104020203" pitchFamily="34" charset="0"/>
              </a:defRPr>
            </a:lvl2pPr>
            <a:lvl3pPr>
              <a:defRPr baseline="0">
                <a:latin typeface="Gill Sans MT" panose="020B0502020104020203" pitchFamily="34" charset="0"/>
              </a:defRPr>
            </a:lvl3pPr>
            <a:lvl4pPr>
              <a:defRPr baseline="0">
                <a:latin typeface="Gill Sans MT" panose="020B0502020104020203" pitchFamily="34" charset="0"/>
              </a:defRPr>
            </a:lvl4pPr>
            <a:lvl5pPr>
              <a:defRPr baseline="0"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216152"/>
            <a:ext cx="5181600" cy="4965192"/>
          </a:xfrm>
        </p:spPr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BF21-5E9D-456D-87B6-CA254B088676}" type="datetime1">
              <a:rPr lang="en-US" altLang="zh-CN" smtClean="0"/>
              <a:t>11/30/2020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日期占位符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9095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85800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21615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145691"/>
            <a:ext cx="5157787" cy="40439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21615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145691"/>
            <a:ext cx="5183188" cy="40439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DB624-88A1-4E3D-9286-5D866FF46967}" type="datetime1">
              <a:rPr lang="en-US" altLang="zh-CN" smtClean="0"/>
              <a:t>11/30/2020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日期占位符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985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6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1DF1B2-8420-43EB-BFC7-E09F5F52860E}" type="datetime1">
              <a:rPr lang="en-US" altLang="zh-CN" smtClean="0"/>
              <a:t>11/30/2020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1373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5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8CB60C6-ED36-4982-81C8-505D6E7E9EDB}" type="datetime1">
              <a:rPr lang="en-US" altLang="zh-CN" smtClean="0"/>
              <a:t>11/30/2020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224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5D54263-0317-4D34-BE4F-3E5397CE6E8C}" type="datetime1">
              <a:rPr lang="en-US" altLang="zh-CN" smtClean="0"/>
              <a:t>11/30/2020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2878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F3CC533-E34F-4889-9BB2-74211A12B680}" type="datetime1">
              <a:rPr lang="en-US" altLang="zh-CN" smtClean="0"/>
              <a:t>11/30/2020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772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D8109-2B7E-49B3-8413-6113F0450B2C}" type="datetime1">
              <a:rPr lang="en-US" altLang="zh-CN" smtClean="0"/>
              <a:t>11/30/2020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69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research.cs.wisc.edu/wind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75370" y="1038630"/>
            <a:ext cx="1144108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FromWiscKey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to Bourbon: A Learned Index </a:t>
            </a:r>
            <a:endParaRPr lang="en-US" altLang="zh-CN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for 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Log-Structured Merge Trees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827739" y="4406597"/>
            <a:ext cx="6536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latin typeface="Gill Sans MT" panose="020B0502020104020203" pitchFamily="34" charset="0"/>
                <a:ea typeface="华文新魏" panose="02010800040101010101" pitchFamily="2" charset="-122"/>
              </a:rPr>
              <a:t>Shared by Yuan Zeng, Long Deng</a:t>
            </a:r>
            <a:endParaRPr lang="en-US" altLang="zh-CN" sz="3200" dirty="0" smtClean="0">
              <a:latin typeface="Gill Sans MT" panose="020B0502020104020203" pitchFamily="34" charset="0"/>
              <a:ea typeface="华文新魏" panose="020108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224" y="5274960"/>
            <a:ext cx="5447372" cy="1656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-134098" y="2634795"/>
            <a:ext cx="1246001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>
                <a:latin typeface="Gill Sans MT" panose="020B0502020104020203" pitchFamily="34" charset="0"/>
                <a:ea typeface="华文新魏" panose="02010800040101010101" pitchFamily="2" charset="-122"/>
              </a:rPr>
              <a:t>OSDI 2020</a:t>
            </a:r>
          </a:p>
          <a:p>
            <a:pPr algn="ctr"/>
            <a:r>
              <a:rPr lang="en-US" altLang="zh-CN" sz="2400" b="1" dirty="0" err="1">
                <a:latin typeface="Gill Sans MT" panose="020B0502020104020203" pitchFamily="34" charset="0"/>
                <a:ea typeface="华文新魏" panose="02010800040101010101" pitchFamily="2" charset="-122"/>
              </a:rPr>
              <a:t>Yifan</a:t>
            </a:r>
            <a:r>
              <a:rPr lang="en-US" altLang="zh-CN" sz="2400" b="1" dirty="0">
                <a:latin typeface="Gill Sans MT" panose="020B0502020104020203" pitchFamily="34" charset="0"/>
                <a:ea typeface="华文新魏" panose="02010800040101010101" pitchFamily="2" charset="-122"/>
              </a:rPr>
              <a:t> Dai, </a:t>
            </a:r>
            <a:r>
              <a:rPr lang="en-US" altLang="zh-CN" sz="2400" b="1" dirty="0" err="1">
                <a:latin typeface="Gill Sans MT" panose="020B0502020104020203" pitchFamily="34" charset="0"/>
                <a:ea typeface="华文新魏" panose="02010800040101010101" pitchFamily="2" charset="-122"/>
              </a:rPr>
              <a:t>Yien</a:t>
            </a:r>
            <a:r>
              <a:rPr lang="en-US" altLang="zh-CN" sz="2400" b="1" dirty="0">
                <a:latin typeface="Gill Sans MT" panose="020B0502020104020203" pitchFamily="34" charset="0"/>
                <a:ea typeface="华文新魏" panose="02010800040101010101" pitchFamily="2" charset="-122"/>
              </a:rPr>
              <a:t> Xu, </a:t>
            </a:r>
            <a:r>
              <a:rPr lang="en-US" altLang="zh-CN" sz="2400" b="1" dirty="0" err="1">
                <a:latin typeface="Gill Sans MT" panose="020B0502020104020203" pitchFamily="34" charset="0"/>
                <a:ea typeface="华文新魏" panose="02010800040101010101" pitchFamily="2" charset="-122"/>
              </a:rPr>
              <a:t>Aishwarya</a:t>
            </a:r>
            <a:r>
              <a:rPr lang="en-US" altLang="zh-CN" sz="2400" b="1" dirty="0">
                <a:latin typeface="Gill Sans MT" panose="020B0502020104020203" pitchFamily="34" charset="0"/>
                <a:ea typeface="华文新魏" panose="02010800040101010101" pitchFamily="2" charset="-122"/>
              </a:rPr>
              <a:t> </a:t>
            </a:r>
            <a:r>
              <a:rPr lang="en-US" altLang="zh-CN" sz="2400" b="1" dirty="0" err="1">
                <a:latin typeface="Gill Sans MT" panose="020B0502020104020203" pitchFamily="34" charset="0"/>
                <a:ea typeface="华文新魏" panose="02010800040101010101" pitchFamily="2" charset="-122"/>
              </a:rPr>
              <a:t>Ganesan</a:t>
            </a:r>
            <a:r>
              <a:rPr lang="en-US" altLang="zh-CN" sz="2400" b="1" dirty="0">
                <a:latin typeface="Gill Sans MT" panose="020B0502020104020203" pitchFamily="34" charset="0"/>
                <a:ea typeface="华文新魏" panose="02010800040101010101" pitchFamily="2" charset="-122"/>
              </a:rPr>
              <a:t>, and </a:t>
            </a:r>
            <a:r>
              <a:rPr lang="en-US" altLang="zh-CN" sz="2400" b="1" dirty="0" err="1">
                <a:latin typeface="Gill Sans MT" panose="020B0502020104020203" pitchFamily="34" charset="0"/>
                <a:ea typeface="华文新魏" panose="02010800040101010101" pitchFamily="2" charset="-122"/>
              </a:rPr>
              <a:t>Ramnatthan</a:t>
            </a:r>
            <a:r>
              <a:rPr lang="en-US" altLang="zh-CN" sz="2400" b="1" dirty="0">
                <a:latin typeface="Gill Sans MT" panose="020B0502020104020203" pitchFamily="34" charset="0"/>
                <a:ea typeface="华文新魏" panose="02010800040101010101" pitchFamily="2" charset="-122"/>
              </a:rPr>
              <a:t> </a:t>
            </a:r>
            <a:r>
              <a:rPr lang="en-US" altLang="zh-CN" sz="2400" b="1" dirty="0" err="1">
                <a:latin typeface="Gill Sans MT" panose="020B0502020104020203" pitchFamily="34" charset="0"/>
                <a:ea typeface="华文新魏" panose="02010800040101010101" pitchFamily="2" charset="-122"/>
              </a:rPr>
              <a:t>Alagappan</a:t>
            </a:r>
            <a:r>
              <a:rPr lang="en-US" altLang="zh-CN" sz="2400" b="1" dirty="0">
                <a:latin typeface="Gill Sans MT" panose="020B0502020104020203" pitchFamily="34" charset="0"/>
                <a:ea typeface="华文新魏" panose="02010800040101010101" pitchFamily="2" charset="-122"/>
              </a:rPr>
              <a:t>,</a:t>
            </a:r>
            <a:br>
              <a:rPr lang="en-US" altLang="zh-CN" sz="2400" b="1" dirty="0">
                <a:latin typeface="Gill Sans MT" panose="020B0502020104020203" pitchFamily="34" charset="0"/>
                <a:ea typeface="华文新魏" panose="02010800040101010101" pitchFamily="2" charset="-122"/>
              </a:rPr>
            </a:br>
            <a:r>
              <a:rPr lang="en-US" altLang="zh-CN" sz="2400" b="1" dirty="0">
                <a:latin typeface="Gill Sans MT" panose="020B0502020104020203" pitchFamily="34" charset="0"/>
                <a:ea typeface="华文新魏" panose="02010800040101010101" pitchFamily="2" charset="-122"/>
              </a:rPr>
              <a:t>University of Wisconsin - Madison; Brian </a:t>
            </a:r>
            <a:r>
              <a:rPr lang="en-US" altLang="zh-CN" sz="2400" b="1" dirty="0" err="1">
                <a:latin typeface="Gill Sans MT" panose="020B0502020104020203" pitchFamily="34" charset="0"/>
                <a:ea typeface="华文新魏" panose="02010800040101010101" pitchFamily="2" charset="-122"/>
              </a:rPr>
              <a:t>Kroth</a:t>
            </a:r>
            <a:r>
              <a:rPr lang="en-US" altLang="zh-CN" sz="2400" b="1" dirty="0">
                <a:latin typeface="Gill Sans MT" panose="020B0502020104020203" pitchFamily="34" charset="0"/>
                <a:ea typeface="华文新魏" panose="02010800040101010101" pitchFamily="2" charset="-122"/>
              </a:rPr>
              <a:t>, Microsoft Gray Systems Lab;</a:t>
            </a:r>
            <a:br>
              <a:rPr lang="en-US" altLang="zh-CN" sz="2400" b="1" dirty="0">
                <a:latin typeface="Gill Sans MT" panose="020B0502020104020203" pitchFamily="34" charset="0"/>
                <a:ea typeface="华文新魏" panose="02010800040101010101" pitchFamily="2" charset="-122"/>
              </a:rPr>
            </a:br>
            <a:r>
              <a:rPr lang="en-US" altLang="zh-CN" sz="2400" b="1" dirty="0">
                <a:latin typeface="Gill Sans MT" panose="020B0502020104020203" pitchFamily="34" charset="0"/>
                <a:ea typeface="华文新魏" panose="02010800040101010101" pitchFamily="2" charset="-122"/>
              </a:rPr>
              <a:t>Andrea </a:t>
            </a:r>
            <a:r>
              <a:rPr lang="en-US" altLang="zh-CN" sz="2400" b="1" dirty="0" err="1">
                <a:latin typeface="Gill Sans MT" panose="020B0502020104020203" pitchFamily="34" charset="0"/>
                <a:ea typeface="华文新魏" panose="02010800040101010101" pitchFamily="2" charset="-122"/>
              </a:rPr>
              <a:t>Arpaci-Dusseau</a:t>
            </a:r>
            <a:r>
              <a:rPr lang="en-US" altLang="zh-CN" sz="2400" b="1" dirty="0">
                <a:latin typeface="Gill Sans MT" panose="020B0502020104020203" pitchFamily="34" charset="0"/>
                <a:ea typeface="华文新魏" panose="02010800040101010101" pitchFamily="2" charset="-122"/>
              </a:rPr>
              <a:t> and </a:t>
            </a:r>
            <a:r>
              <a:rPr lang="en-US" altLang="zh-CN" sz="2400" b="1" dirty="0" err="1">
                <a:latin typeface="Gill Sans MT" panose="020B0502020104020203" pitchFamily="34" charset="0"/>
                <a:ea typeface="华文新魏" panose="02010800040101010101" pitchFamily="2" charset="-122"/>
              </a:rPr>
              <a:t>Remzi</a:t>
            </a:r>
            <a:r>
              <a:rPr lang="en-US" altLang="zh-CN" sz="2400" b="1" dirty="0">
                <a:latin typeface="Gill Sans MT" panose="020B0502020104020203" pitchFamily="34" charset="0"/>
                <a:ea typeface="华文新魏" panose="02010800040101010101" pitchFamily="2" charset="-122"/>
              </a:rPr>
              <a:t> </a:t>
            </a:r>
            <a:r>
              <a:rPr lang="en-US" altLang="zh-CN" sz="2400" b="1" dirty="0" err="1">
                <a:latin typeface="Gill Sans MT" panose="020B0502020104020203" pitchFamily="34" charset="0"/>
                <a:ea typeface="华文新魏" panose="02010800040101010101" pitchFamily="2" charset="-122"/>
              </a:rPr>
              <a:t>Arpaci-Dusseau</a:t>
            </a:r>
            <a:r>
              <a:rPr lang="en-US" altLang="zh-CN" sz="2400" b="1" dirty="0">
                <a:latin typeface="Gill Sans MT" panose="020B0502020104020203" pitchFamily="34" charset="0"/>
                <a:ea typeface="华文新魏" panose="02010800040101010101" pitchFamily="2" charset="-122"/>
              </a:rPr>
              <a:t>, University of Wisconsin - Madison</a:t>
            </a:r>
            <a:endParaRPr lang="en-US" altLang="zh-CN" sz="2400" dirty="0" smtClean="0">
              <a:latin typeface="Gill Sans MT" panose="020B0502020104020203" pitchFamily="34" charset="0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01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0F46F5-486D-4C7D-A2D4-B492DBBE3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占位符 4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b="0" dirty="0" smtClean="0">
                    <a:latin typeface="Gill Sans MT" panose="020B0502020104020203" pitchFamily="34" charset="0"/>
                  </a:rPr>
                  <a:t>Can We bring learned indexes to LSM based system? </a:t>
                </a:r>
              </a:p>
              <a:p>
                <a:pPr lvl="1"/>
                <a:r>
                  <a:rPr lang="en-US" altLang="zh-CN" sz="2800" b="0" dirty="0" smtClean="0">
                    <a:latin typeface="Gill Sans MT" panose="020B0502020104020203" pitchFamily="34" charset="0"/>
                    <a:sym typeface="Calibri"/>
                  </a:rPr>
                  <a:t>Lookups on LSM are slow, we must do binary search in multiple SSTs.</a:t>
                </a:r>
                <a:endParaRPr lang="zh-CN" altLang="en-US" sz="2800" b="0" dirty="0" smtClean="0">
                  <a:latin typeface="Gill Sans MT" panose="020B0502020104020203" pitchFamily="34" charset="0"/>
                  <a:sym typeface="Calibri"/>
                </a:endParaRPr>
              </a:p>
              <a:p>
                <a:pPr lvl="1"/>
                <a:r>
                  <a:rPr lang="en-US" altLang="zh-CN" sz="2800" b="0" dirty="0" smtClean="0">
                    <a:latin typeface="Gill Sans MT" panose="020B0502020104020203" pitchFamily="34" charset="0"/>
                    <a:sym typeface="Calibri"/>
                  </a:rPr>
                  <a:t>Intuitively </a:t>
                </a:r>
                <a:r>
                  <a:rPr lang="en-US" altLang="zh-CN" sz="2800" b="0" dirty="0">
                    <a:latin typeface="Gill Sans MT" panose="020B0502020104020203" pitchFamily="34" charset="0"/>
                    <a:sym typeface="Calibri"/>
                  </a:rPr>
                  <a:t>, a learned index turns a  </a:t>
                </a:r>
                <a:r>
                  <a:rPr lang="en-US" altLang="zh-CN" sz="2800" b="0" dirty="0" smtClean="0">
                    <a:latin typeface="Gill Sans MT" panose="020B0502020104020203" pitchFamily="34" charset="0"/>
                    <a:sym typeface="Calibri"/>
                  </a:rPr>
                  <a:t>O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b="0" i="1">
                            <a:latin typeface="Cambria Math" panose="02040503050406030204" pitchFamily="18" charset="0"/>
                            <a:sym typeface="Calibri"/>
                          </a:rPr>
                        </m:ctrlPr>
                      </m:dPr>
                      <m:e>
                        <m:r>
                          <a:rPr lang="en-US" altLang="zh-CN" sz="2800" b="0" i="1">
                            <a:latin typeface="Cambria Math" panose="02040503050406030204" pitchFamily="18" charset="0"/>
                            <a:sym typeface="Calibri"/>
                          </a:rPr>
                          <m:t>𝑙𝑔𝑛</m:t>
                        </m:r>
                      </m:e>
                    </m:d>
                    <m:r>
                      <a:rPr lang="en-US" altLang="zh-CN" sz="2800" b="0" i="1">
                        <a:latin typeface="Cambria Math" panose="02040503050406030204" pitchFamily="18" charset="0"/>
                        <a:sym typeface="Calibri"/>
                      </a:rPr>
                      <m:t> </m:t>
                    </m:r>
                  </m:oMath>
                </a14:m>
                <a:r>
                  <a:rPr lang="en-US" altLang="zh-CN" sz="2800" b="0" dirty="0">
                    <a:latin typeface="Gill Sans MT" panose="020B0502020104020203" pitchFamily="34" charset="0"/>
                    <a:sym typeface="Calibri"/>
                  </a:rPr>
                  <a:t>lookup </a:t>
                </a:r>
                <a:r>
                  <a:rPr lang="en-US" altLang="zh-CN" sz="2800" b="0" dirty="0" smtClean="0">
                    <a:latin typeface="Gill Sans MT" panose="020B0502020104020203" pitchFamily="34" charset="0"/>
                    <a:sym typeface="Calibri"/>
                  </a:rPr>
                  <a:t>into  </a:t>
                </a:r>
                <a:r>
                  <a:rPr lang="en-US" altLang="zh-CN" sz="2800" b="0" dirty="0" smtClean="0">
                    <a:latin typeface="Gill Sans MT" panose="020B0502020104020203" pitchFamily="34" charset="0"/>
                  </a:rPr>
                  <a:t> O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zh-CN" sz="28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800" b="0" dirty="0">
                    <a:latin typeface="Gill Sans MT" panose="020B0502020104020203" pitchFamily="34" charset="0"/>
                    <a:sym typeface="Calibri"/>
                  </a:rPr>
                  <a:t> operation</a:t>
                </a:r>
                <a:endParaRPr lang="zh-CN" altLang="en-US" sz="2800" b="0" dirty="0">
                  <a:latin typeface="Gill Sans MT" panose="020B0502020104020203" pitchFamily="34" charset="0"/>
                  <a:sym typeface="Calibri"/>
                </a:endParaRPr>
              </a:p>
              <a:p>
                <a:pPr lvl="1"/>
                <a:r>
                  <a:rPr lang="en-US" altLang="zh-CN" sz="2800" b="0" dirty="0" smtClean="0">
                    <a:latin typeface="Gill Sans MT" panose="020B0502020104020203" pitchFamily="34" charset="0"/>
                    <a:sym typeface="Calibri"/>
                  </a:rPr>
                  <a:t>Consists </a:t>
                </a:r>
                <a:r>
                  <a:rPr lang="en-US" altLang="zh-CN" sz="2800" b="0" dirty="0">
                    <a:latin typeface="Gill Sans MT" panose="020B0502020104020203" pitchFamily="34" charset="0"/>
                    <a:sym typeface="Calibri"/>
                  </a:rPr>
                  <a:t>of immutable </a:t>
                </a:r>
                <a:r>
                  <a:rPr lang="en-US" altLang="zh-CN" sz="2800" b="0" dirty="0" err="1" smtClean="0">
                    <a:latin typeface="Gill Sans MT" panose="020B0502020104020203" pitchFamily="34" charset="0"/>
                    <a:sym typeface="Calibri"/>
                  </a:rPr>
                  <a:t>SSTable</a:t>
                </a:r>
                <a:r>
                  <a:rPr lang="en-US" altLang="zh-CN" sz="2800" b="0" dirty="0" smtClean="0">
                    <a:latin typeface="Gill Sans MT" panose="020B0502020104020203" pitchFamily="34" charset="0"/>
                    <a:sym typeface="Calibri"/>
                  </a:rPr>
                  <a:t> </a:t>
                </a:r>
                <a:r>
                  <a:rPr lang="en-US" altLang="zh-CN" sz="2800" b="0" dirty="0">
                    <a:latin typeface="Gill Sans MT" panose="020B0502020104020203" pitchFamily="34" charset="0"/>
                    <a:sym typeface="Calibri"/>
                  </a:rPr>
                  <a:t>with no in-place update, LSM-tree fits learned </a:t>
                </a:r>
                <a:r>
                  <a:rPr lang="en-US" altLang="zh-CN" sz="2800" b="0" dirty="0" smtClean="0">
                    <a:latin typeface="Gill Sans MT" panose="020B0502020104020203" pitchFamily="34" charset="0"/>
                    <a:sym typeface="Calibri"/>
                  </a:rPr>
                  <a:t>indexes </a:t>
                </a:r>
                <a:r>
                  <a:rPr lang="en-US" altLang="zh-CN" sz="2800" b="0" dirty="0">
                    <a:latin typeface="Gill Sans MT" panose="020B0502020104020203" pitchFamily="34" charset="0"/>
                    <a:sym typeface="Calibri"/>
                  </a:rPr>
                  <a:t>well</a:t>
                </a:r>
                <a:r>
                  <a:rPr lang="en-US" altLang="zh-CN" sz="2800" b="0" dirty="0" smtClean="0">
                    <a:latin typeface="Gill Sans MT" panose="020B0502020104020203" pitchFamily="34" charset="0"/>
                    <a:sym typeface="Calibri"/>
                  </a:rPr>
                  <a:t>.</a:t>
                </a:r>
                <a:endParaRPr lang="en-US" altLang="zh-CN" sz="2800" b="0" dirty="0">
                  <a:latin typeface="Gill Sans MT" panose="020B0502020104020203" pitchFamily="34" charset="0"/>
                  <a:sym typeface="Calibri"/>
                </a:endParaRPr>
              </a:p>
            </p:txBody>
          </p:sp>
        </mc:Choice>
        <mc:Fallback xmlns="">
          <p:sp>
            <p:nvSpPr>
              <p:cNvPr id="5" name="文本占位符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043" t="-20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122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7E2215-89E7-4D2E-A374-B7F94F997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Motivation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latin typeface="Gill Sans MT" panose="020B0502020104020203" pitchFamily="34" charset="0"/>
              </a:rPr>
              <a:t>How much </a:t>
            </a:r>
            <a:r>
              <a:rPr lang="en-US" altLang="zh-CN" dirty="0" err="1" smtClean="0">
                <a:latin typeface="Gill Sans MT" panose="020B0502020104020203" pitchFamily="34" charset="0"/>
              </a:rPr>
              <a:t>Benifit</a:t>
            </a:r>
            <a:r>
              <a:rPr lang="en-US" altLang="zh-CN" dirty="0" smtClean="0">
                <a:latin typeface="Gill Sans MT" panose="020B0502020104020203" pitchFamily="34" charset="0"/>
              </a:rPr>
              <a:t> we can get by speed up indexing?</a:t>
            </a:r>
          </a:p>
          <a:p>
            <a:endParaRPr lang="en-US" altLang="zh-CN" dirty="0" smtClean="0">
              <a:latin typeface="Gill Sans MT" panose="020B0502020104020203" pitchFamily="34" charset="0"/>
            </a:endParaRPr>
          </a:p>
          <a:p>
            <a:endParaRPr lang="zh-CN" altLang="en-US" dirty="0">
              <a:latin typeface="Gill Sans MT" panose="020B0502020104020203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1E4604B-9CB7-4845-B9C5-E849C0549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149" y="1785691"/>
            <a:ext cx="7877646" cy="420463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47AD71A-69B3-4CF4-AF67-727649A8345B}"/>
              </a:ext>
            </a:extLst>
          </p:cNvPr>
          <p:cNvSpPr txBox="1"/>
          <p:nvPr/>
        </p:nvSpPr>
        <p:spPr>
          <a:xfrm>
            <a:off x="6238094" y="5990324"/>
            <a:ext cx="4935511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b="1" i="1" dirty="0"/>
              <a:t>Lookup Latency Breakdown in </a:t>
            </a:r>
            <a:r>
              <a:rPr lang="en-US" altLang="zh-CN" b="1" i="1" dirty="0" err="1"/>
              <a:t>Wisckey</a:t>
            </a:r>
            <a:endParaRPr lang="en-US" altLang="zh-CN" b="1" i="1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1800" b="0" i="1" dirty="0">
                <a:solidFill>
                  <a:srgbClr val="000000"/>
                </a:solidFill>
                <a:effectLst/>
              </a:rPr>
              <a:t>10M random lookups on the Amazon Reviews dataset</a:t>
            </a:r>
            <a:r>
              <a:rPr lang="en-US" altLang="zh-CN" dirty="0"/>
              <a:t> 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91DA48E-BF2C-4DD7-8740-858E433BF3F1}"/>
              </a:ext>
            </a:extLst>
          </p:cNvPr>
          <p:cNvSpPr txBox="1"/>
          <p:nvPr/>
        </p:nvSpPr>
        <p:spPr>
          <a:xfrm>
            <a:off x="588277" y="2114316"/>
            <a:ext cx="4545583" cy="40626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zh-CN" sz="2400" b="0" i="0" dirty="0" smtClean="0">
                <a:solidFill>
                  <a:srgbClr val="000000"/>
                </a:solidFill>
                <a:effectLst/>
                <a:latin typeface="+mj-lt"/>
              </a:rPr>
              <a:t>Learned </a:t>
            </a:r>
            <a:r>
              <a:rPr lang="en-US" altLang="zh-CN" sz="2400" b="0" i="0" dirty="0">
                <a:solidFill>
                  <a:srgbClr val="000000"/>
                </a:solidFill>
                <a:effectLst/>
                <a:latin typeface="+mj-lt"/>
              </a:rPr>
              <a:t>indexes </a:t>
            </a:r>
            <a:r>
              <a:rPr lang="en-US" altLang="zh-CN" sz="2400" b="0" i="0" dirty="0" smtClean="0">
                <a:solidFill>
                  <a:srgbClr val="000000"/>
                </a:solidFill>
                <a:effectLst/>
                <a:latin typeface="+mj-lt"/>
              </a:rPr>
              <a:t>is beneficial when data cached </a:t>
            </a:r>
            <a:r>
              <a:rPr lang="en-US" altLang="zh-CN" sz="2400" b="0" i="0" dirty="0">
                <a:solidFill>
                  <a:srgbClr val="000000"/>
                </a:solidFill>
                <a:effectLst/>
                <a:latin typeface="+mj-lt"/>
              </a:rPr>
              <a:t>in memory. </a:t>
            </a:r>
            <a:endParaRPr lang="en-US" altLang="zh-CN" sz="2400" b="0" i="0" dirty="0" smtClean="0">
              <a:solidFill>
                <a:srgbClr val="000000"/>
              </a:solidFill>
              <a:effectLst/>
              <a:latin typeface="+mj-lt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zh-CN" sz="2400" b="0" i="0" dirty="0">
              <a:solidFill>
                <a:srgbClr val="000000"/>
              </a:solidFill>
              <a:effectLst/>
              <a:latin typeface="+mj-lt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zh-CN" sz="2400" dirty="0">
                <a:solidFill>
                  <a:srgbClr val="000000"/>
                </a:solidFill>
                <a:latin typeface="+mj-lt"/>
              </a:rPr>
              <a:t>I</a:t>
            </a:r>
            <a:r>
              <a:rPr lang="en-US" altLang="zh-CN" sz="2400" b="0" i="0" dirty="0" smtClean="0">
                <a:solidFill>
                  <a:srgbClr val="000000"/>
                </a:solidFill>
                <a:effectLst/>
                <a:latin typeface="+mj-lt"/>
              </a:rPr>
              <a:t>ndexing </a:t>
            </a:r>
            <a:r>
              <a:rPr lang="en-US" altLang="zh-CN" sz="2400" b="0" i="0" dirty="0">
                <a:solidFill>
                  <a:srgbClr val="000000"/>
                </a:solidFill>
                <a:effectLst/>
                <a:latin typeface="+mj-lt"/>
              </a:rPr>
              <a:t>contributes</a:t>
            </a:r>
            <a:r>
              <a:rPr lang="en-US" altLang="zh-CN" sz="2400" dirty="0">
                <a:latin typeface="+mj-lt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effectLst/>
                <a:latin typeface="+mj-lt"/>
              </a:rPr>
              <a:t>to a significant fraction of the lookup </a:t>
            </a:r>
            <a:r>
              <a:rPr lang="en-US" altLang="zh-CN" sz="2400" b="0" i="0" dirty="0" smtClean="0">
                <a:solidFill>
                  <a:srgbClr val="000000"/>
                </a:solidFill>
                <a:effectLst/>
                <a:latin typeface="+mj-lt"/>
              </a:rPr>
              <a:t>time with fast storage devices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zh-CN" sz="2400" dirty="0">
              <a:latin typeface="+mj-lt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zh-CN" sz="2400" b="0" i="0" dirty="0" smtClean="0">
                <a:solidFill>
                  <a:srgbClr val="000000"/>
                </a:solidFill>
                <a:effectLst/>
                <a:latin typeface="+mj-lt"/>
              </a:rPr>
              <a:t>With </a:t>
            </a:r>
            <a:r>
              <a:rPr lang="en-US" altLang="zh-CN" sz="2400" b="0" i="0" dirty="0">
                <a:solidFill>
                  <a:srgbClr val="000000"/>
                </a:solidFill>
                <a:effectLst/>
                <a:latin typeface="+mj-lt"/>
              </a:rPr>
              <a:t>storage devices getting faster, learned indexes will be even more beneficial.</a:t>
            </a:r>
            <a:r>
              <a:rPr lang="en-US" altLang="zh-CN" sz="2400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/>
            </a:r>
            <a:br>
              <a:rPr lang="en-US" altLang="zh-CN" dirty="0">
                <a:latin typeface="+mj-lt"/>
              </a:rPr>
            </a:b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850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7E2215-89E7-4D2E-A374-B7F94F997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Challenge  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hangingPunct="0">
              <a:lnSpc>
                <a:spcPct val="100000"/>
              </a:lnSpc>
              <a:spcBef>
                <a:spcPts val="0"/>
              </a:spcBef>
            </a:pPr>
            <a:r>
              <a:rPr lang="en-US" altLang="zh-CN" dirty="0">
                <a:solidFill>
                  <a:srgbClr val="000000"/>
                </a:solidFill>
                <a:sym typeface="Calibri"/>
              </a:rPr>
              <a:t>Learned indexes are primarily tailored for read-only </a:t>
            </a:r>
            <a:r>
              <a:rPr lang="en-US" altLang="zh-CN" dirty="0" smtClean="0">
                <a:solidFill>
                  <a:srgbClr val="000000"/>
                </a:solidFill>
                <a:sym typeface="Calibri"/>
              </a:rPr>
              <a:t>setting, while </a:t>
            </a:r>
            <a:r>
              <a:rPr lang="en-US" altLang="zh-CN" dirty="0">
                <a:solidFill>
                  <a:srgbClr val="000000"/>
                </a:solidFill>
                <a:sym typeface="Calibri"/>
              </a:rPr>
              <a:t>LSMs are optimized for writes</a:t>
            </a:r>
            <a:r>
              <a:rPr lang="en-US" altLang="zh-CN" dirty="0" smtClean="0">
                <a:solidFill>
                  <a:srgbClr val="000000"/>
                </a:solidFill>
                <a:sym typeface="Calibri"/>
              </a:rPr>
              <a:t>.</a:t>
            </a:r>
          </a:p>
          <a:p>
            <a:pPr hangingPunct="0">
              <a:lnSpc>
                <a:spcPct val="100000"/>
              </a:lnSpc>
              <a:spcBef>
                <a:spcPts val="0"/>
              </a:spcBef>
            </a:pPr>
            <a:endParaRPr lang="en-US" altLang="zh-CN" dirty="0" smtClean="0">
              <a:solidFill>
                <a:srgbClr val="000000"/>
              </a:solidFill>
              <a:sym typeface="Calibri"/>
            </a:endParaRPr>
          </a:p>
          <a:p>
            <a:pPr hangingPunct="0">
              <a:lnSpc>
                <a:spcPct val="100000"/>
              </a:lnSpc>
              <a:spcBef>
                <a:spcPts val="0"/>
              </a:spcBef>
            </a:pPr>
            <a:endParaRPr lang="en-US" altLang="zh-CN" dirty="0">
              <a:solidFill>
                <a:srgbClr val="000000"/>
              </a:solidFill>
              <a:sym typeface="Calibri"/>
            </a:endParaRPr>
          </a:p>
          <a:p>
            <a:pPr hangingPunct="0">
              <a:lnSpc>
                <a:spcPct val="100000"/>
              </a:lnSpc>
              <a:spcBef>
                <a:spcPts val="0"/>
              </a:spcBef>
            </a:pPr>
            <a:endParaRPr lang="en-US" altLang="zh-CN" dirty="0" smtClean="0">
              <a:solidFill>
                <a:srgbClr val="000000"/>
              </a:solidFill>
              <a:sym typeface="Calibri"/>
            </a:endParaRPr>
          </a:p>
          <a:p>
            <a:pPr hangingPunct="0">
              <a:lnSpc>
                <a:spcPct val="100000"/>
              </a:lnSpc>
              <a:spcBef>
                <a:spcPts val="0"/>
              </a:spcBef>
            </a:pPr>
            <a:endParaRPr lang="en-US" altLang="zh-CN" dirty="0">
              <a:solidFill>
                <a:srgbClr val="000000"/>
              </a:solidFill>
              <a:sym typeface="Calibri"/>
            </a:endParaRPr>
          </a:p>
          <a:p>
            <a:pPr hangingPunct="0">
              <a:lnSpc>
                <a:spcPct val="100000"/>
              </a:lnSpc>
              <a:spcBef>
                <a:spcPts val="0"/>
              </a:spcBef>
            </a:pPr>
            <a:endParaRPr lang="en-US" altLang="zh-CN" dirty="0" smtClean="0">
              <a:solidFill>
                <a:srgbClr val="000000"/>
              </a:solidFill>
              <a:sym typeface="Calibri"/>
            </a:endParaRPr>
          </a:p>
          <a:p>
            <a:pPr hangingPunct="0">
              <a:lnSpc>
                <a:spcPct val="100000"/>
              </a:lnSpc>
              <a:spcBef>
                <a:spcPts val="0"/>
              </a:spcBef>
            </a:pPr>
            <a:endParaRPr lang="en-US" altLang="zh-CN" dirty="0">
              <a:solidFill>
                <a:srgbClr val="000000"/>
              </a:solidFill>
              <a:sym typeface="Calibri"/>
            </a:endParaRPr>
          </a:p>
          <a:p>
            <a:pPr hangingPunct="0">
              <a:lnSpc>
                <a:spcPct val="100000"/>
              </a:lnSpc>
              <a:spcBef>
                <a:spcPts val="0"/>
              </a:spcBef>
            </a:pPr>
            <a:endParaRPr lang="en-US" altLang="zh-CN" dirty="0" smtClean="0">
              <a:solidFill>
                <a:srgbClr val="000000"/>
              </a:solidFill>
              <a:sym typeface="Calibri"/>
            </a:endParaRPr>
          </a:p>
          <a:p>
            <a:pPr hangingPunct="0">
              <a:lnSpc>
                <a:spcPct val="100000"/>
              </a:lnSpc>
              <a:spcBef>
                <a:spcPts val="0"/>
              </a:spcBef>
            </a:pPr>
            <a:endParaRPr lang="en-US" altLang="zh-CN" dirty="0">
              <a:solidFill>
                <a:srgbClr val="000000"/>
              </a:solidFill>
              <a:sym typeface="Calibri"/>
            </a:endParaRPr>
          </a:p>
          <a:p>
            <a:pPr hangingPunct="0">
              <a:lnSpc>
                <a:spcPct val="100000"/>
              </a:lnSpc>
              <a:spcBef>
                <a:spcPts val="0"/>
              </a:spcBef>
            </a:pPr>
            <a:r>
              <a:rPr lang="en-US" altLang="zh-CN" dirty="0">
                <a:solidFill>
                  <a:srgbClr val="000000"/>
                </a:solidFill>
                <a:sym typeface="Calibri"/>
              </a:rPr>
              <a:t>Variable key or value sizes make learning a function to predict locations more difficult;</a:t>
            </a:r>
          </a:p>
          <a:p>
            <a:pPr hangingPunct="0">
              <a:lnSpc>
                <a:spcPct val="100000"/>
              </a:lnSpc>
              <a:spcBef>
                <a:spcPts val="0"/>
              </a:spcBef>
            </a:pPr>
            <a:endParaRPr lang="en-US" altLang="zh-CN" dirty="0">
              <a:solidFill>
                <a:srgbClr val="000000"/>
              </a:solidFill>
              <a:sym typeface="Calibri"/>
            </a:endParaRPr>
          </a:p>
          <a:p>
            <a:pPr hangingPunct="0">
              <a:lnSpc>
                <a:spcPct val="100000"/>
              </a:lnSpc>
              <a:spcBef>
                <a:spcPts val="0"/>
              </a:spcBef>
            </a:pPr>
            <a:endParaRPr lang="en-US" altLang="zh-CN" dirty="0" smtClean="0">
              <a:solidFill>
                <a:srgbClr val="000000"/>
              </a:solidFill>
              <a:sym typeface="Calibri"/>
            </a:endParaRPr>
          </a:p>
          <a:p>
            <a:pPr hangingPunct="0">
              <a:lnSpc>
                <a:spcPct val="100000"/>
              </a:lnSpc>
              <a:spcBef>
                <a:spcPts val="0"/>
              </a:spcBef>
            </a:pPr>
            <a:endParaRPr lang="en-US" altLang="zh-CN" dirty="0">
              <a:solidFill>
                <a:srgbClr val="000000"/>
              </a:solidFill>
              <a:sym typeface="Calibri"/>
            </a:endParaRPr>
          </a:p>
          <a:p>
            <a:pPr hangingPunct="0">
              <a:lnSpc>
                <a:spcPct val="100000"/>
              </a:lnSpc>
              <a:spcBef>
                <a:spcPts val="0"/>
              </a:spcBef>
            </a:pPr>
            <a:endParaRPr lang="zh-CN" altLang="en-US" dirty="0">
              <a:solidFill>
                <a:srgbClr val="000000"/>
              </a:solidFill>
              <a:sym typeface="Calibri"/>
            </a:endParaRPr>
          </a:p>
          <a:p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E35EE06-AA83-436F-8AA4-71725B4F0DD1}"/>
              </a:ext>
            </a:extLst>
          </p:cNvPr>
          <p:cNvSpPr txBox="1"/>
          <p:nvPr/>
        </p:nvSpPr>
        <p:spPr>
          <a:xfrm>
            <a:off x="1051171" y="4256028"/>
            <a:ext cx="9452487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sym typeface="Calibri"/>
              </a:rPr>
              <a:t>he learned model  must 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</a:rPr>
              <a:t>re-learn  once the data is update!!!!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sym typeface="Calibri"/>
            </a:endParaRPr>
          </a:p>
        </p:txBody>
      </p:sp>
      <p:graphicFrame>
        <p:nvGraphicFramePr>
          <p:cNvPr id="28" name="表格 10">
            <a:extLst>
              <a:ext uri="{FF2B5EF4-FFF2-40B4-BE49-F238E27FC236}">
                <a16:creationId xmlns:a16="http://schemas.microsoft.com/office/drawing/2014/main" id="{3CEDDDFA-7FDF-4866-830C-C314DD563A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779438"/>
              </p:ext>
            </p:extLst>
          </p:nvPr>
        </p:nvGraphicFramePr>
        <p:xfrm>
          <a:off x="1519450" y="3594446"/>
          <a:ext cx="851593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1593">
                  <a:extLst>
                    <a:ext uri="{9D8B030D-6E8A-4147-A177-3AD203B41FA5}">
                      <a16:colId xmlns:a16="http://schemas.microsoft.com/office/drawing/2014/main" val="3704279505"/>
                    </a:ext>
                  </a:extLst>
                </a:gridCol>
                <a:gridCol w="851593">
                  <a:extLst>
                    <a:ext uri="{9D8B030D-6E8A-4147-A177-3AD203B41FA5}">
                      <a16:colId xmlns:a16="http://schemas.microsoft.com/office/drawing/2014/main" val="3323343236"/>
                    </a:ext>
                  </a:extLst>
                </a:gridCol>
                <a:gridCol w="851593">
                  <a:extLst>
                    <a:ext uri="{9D8B030D-6E8A-4147-A177-3AD203B41FA5}">
                      <a16:colId xmlns:a16="http://schemas.microsoft.com/office/drawing/2014/main" val="148803419"/>
                    </a:ext>
                  </a:extLst>
                </a:gridCol>
                <a:gridCol w="851593">
                  <a:extLst>
                    <a:ext uri="{9D8B030D-6E8A-4147-A177-3AD203B41FA5}">
                      <a16:colId xmlns:a16="http://schemas.microsoft.com/office/drawing/2014/main" val="3575839060"/>
                    </a:ext>
                  </a:extLst>
                </a:gridCol>
                <a:gridCol w="851593">
                  <a:extLst>
                    <a:ext uri="{9D8B030D-6E8A-4147-A177-3AD203B41FA5}">
                      <a16:colId xmlns:a16="http://schemas.microsoft.com/office/drawing/2014/main" val="3229933378"/>
                    </a:ext>
                  </a:extLst>
                </a:gridCol>
                <a:gridCol w="851593">
                  <a:extLst>
                    <a:ext uri="{9D8B030D-6E8A-4147-A177-3AD203B41FA5}">
                      <a16:colId xmlns:a16="http://schemas.microsoft.com/office/drawing/2014/main" val="3529548321"/>
                    </a:ext>
                  </a:extLst>
                </a:gridCol>
                <a:gridCol w="851593">
                  <a:extLst>
                    <a:ext uri="{9D8B030D-6E8A-4147-A177-3AD203B41FA5}">
                      <a16:colId xmlns:a16="http://schemas.microsoft.com/office/drawing/2014/main" val="3837499691"/>
                    </a:ext>
                  </a:extLst>
                </a:gridCol>
                <a:gridCol w="851593">
                  <a:extLst>
                    <a:ext uri="{9D8B030D-6E8A-4147-A177-3AD203B41FA5}">
                      <a16:colId xmlns:a16="http://schemas.microsoft.com/office/drawing/2014/main" val="4215298216"/>
                    </a:ext>
                  </a:extLst>
                </a:gridCol>
                <a:gridCol w="851593">
                  <a:extLst>
                    <a:ext uri="{9D8B030D-6E8A-4147-A177-3AD203B41FA5}">
                      <a16:colId xmlns:a16="http://schemas.microsoft.com/office/drawing/2014/main" val="106690333"/>
                    </a:ext>
                  </a:extLst>
                </a:gridCol>
                <a:gridCol w="851593">
                  <a:extLst>
                    <a:ext uri="{9D8B030D-6E8A-4147-A177-3AD203B41FA5}">
                      <a16:colId xmlns:a16="http://schemas.microsoft.com/office/drawing/2014/main" val="1891599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140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160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170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190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4966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表格 12">
                <a:extLst>
                  <a:ext uri="{FF2B5EF4-FFF2-40B4-BE49-F238E27FC236}">
                    <a16:creationId xmlns:a16="http://schemas.microsoft.com/office/drawing/2014/main" id="{9F3F60FC-9B30-4000-886B-D79225941C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147646"/>
                  </p:ext>
                </p:extLst>
              </p:nvPr>
            </p:nvGraphicFramePr>
            <p:xfrm>
              <a:off x="3830534" y="2506723"/>
              <a:ext cx="3053032" cy="457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53032">
                      <a:extLst>
                        <a:ext uri="{9D8B030D-6E8A-4147-A177-3AD203B41FA5}">
                          <a16:colId xmlns:a16="http://schemas.microsoft.com/office/drawing/2014/main" val="24592544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i="1" dirty="0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altLang="zh-CN" sz="2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24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sz="2400" i="1" dirty="0" smtClean="0">
                                    <a:latin typeface="Cambria Math" panose="02040503050406030204" pitchFamily="18" charset="0"/>
                                  </a:rPr>
                                  <m:t>) = 0.1</m:t>
                                </m:r>
                                <m:r>
                                  <a:rPr lang="en-US" altLang="zh-CN" sz="24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sz="2400" i="1" dirty="0" smtClean="0">
                                    <a:latin typeface="Cambria Math" panose="02040503050406030204" pitchFamily="18" charset="0"/>
                                  </a:rPr>
                                  <m:t>−10</m:t>
                                </m:r>
                              </m:oMath>
                            </m:oMathPara>
                          </a14:m>
                          <a:endParaRPr lang="zh-CN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88724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表格 12">
                <a:extLst>
                  <a:ext uri="{FF2B5EF4-FFF2-40B4-BE49-F238E27FC236}">
                    <a16:creationId xmlns:a16="http://schemas.microsoft.com/office/drawing/2014/main" id="{9F3F60FC-9B30-4000-886B-D79225941C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147646"/>
                  </p:ext>
                </p:extLst>
              </p:nvPr>
            </p:nvGraphicFramePr>
            <p:xfrm>
              <a:off x="3830534" y="2506723"/>
              <a:ext cx="3053032" cy="457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53032">
                      <a:extLst>
                        <a:ext uri="{9D8B030D-6E8A-4147-A177-3AD203B41FA5}">
                          <a16:colId xmlns:a16="http://schemas.microsoft.com/office/drawing/2014/main" val="245925440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99" t="-1316" r="-398" b="-184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887241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文本框 29">
            <a:extLst>
              <a:ext uri="{FF2B5EF4-FFF2-40B4-BE49-F238E27FC236}">
                <a16:creationId xmlns:a16="http://schemas.microsoft.com/office/drawing/2014/main" id="{BD2BDCC3-F619-4041-ADE1-CC8C02E25E9F}"/>
              </a:ext>
            </a:extLst>
          </p:cNvPr>
          <p:cNvSpPr txBox="1"/>
          <p:nvPr/>
        </p:nvSpPr>
        <p:spPr>
          <a:xfrm>
            <a:off x="1668890" y="2463253"/>
            <a:ext cx="1500127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Key = </a:t>
            </a:r>
            <a:r>
              <a:rPr lang="en-US" altLang="zh-CN" sz="2400" dirty="0" smtClean="0">
                <a:solidFill>
                  <a:srgbClr val="000000"/>
                </a:solidFill>
                <a:sym typeface="Calibri"/>
              </a:rPr>
              <a:t>130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7FC17D5-8427-4CA2-9450-172AFE8CF895}"/>
              </a:ext>
            </a:extLst>
          </p:cNvPr>
          <p:cNvSpPr txBox="1"/>
          <p:nvPr/>
        </p:nvSpPr>
        <p:spPr>
          <a:xfrm>
            <a:off x="4770389" y="2963923"/>
            <a:ext cx="73890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FIND!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2" name="箭头: 下 22">
            <a:extLst>
              <a:ext uri="{FF2B5EF4-FFF2-40B4-BE49-F238E27FC236}">
                <a16:creationId xmlns:a16="http://schemas.microsoft.com/office/drawing/2014/main" id="{C953AAE0-ACD7-4729-B1F0-28731FF9F07F}"/>
              </a:ext>
            </a:extLst>
          </p:cNvPr>
          <p:cNvSpPr/>
          <p:nvPr/>
        </p:nvSpPr>
        <p:spPr>
          <a:xfrm>
            <a:off x="4199122" y="3036639"/>
            <a:ext cx="323273" cy="257603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B78B2838-7B09-41EA-BDF1-47C14BA12CA5}"/>
              </a:ext>
            </a:extLst>
          </p:cNvPr>
          <p:cNvCxnSpPr>
            <a:cxnSpLocks/>
          </p:cNvCxnSpPr>
          <p:nvPr/>
        </p:nvCxnSpPr>
        <p:spPr>
          <a:xfrm flipV="1">
            <a:off x="3169017" y="2734686"/>
            <a:ext cx="489528" cy="756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34" name="表格 10">
            <a:extLst>
              <a:ext uri="{FF2B5EF4-FFF2-40B4-BE49-F238E27FC236}">
                <a16:creationId xmlns:a16="http://schemas.microsoft.com/office/drawing/2014/main" id="{3CEDDDFA-7FDF-4866-830C-C314DD563A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039727"/>
              </p:ext>
            </p:extLst>
          </p:nvPr>
        </p:nvGraphicFramePr>
        <p:xfrm>
          <a:off x="1519450" y="3588133"/>
          <a:ext cx="851593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1593">
                  <a:extLst>
                    <a:ext uri="{9D8B030D-6E8A-4147-A177-3AD203B41FA5}">
                      <a16:colId xmlns:a16="http://schemas.microsoft.com/office/drawing/2014/main" val="3704279505"/>
                    </a:ext>
                  </a:extLst>
                </a:gridCol>
                <a:gridCol w="851593">
                  <a:extLst>
                    <a:ext uri="{9D8B030D-6E8A-4147-A177-3AD203B41FA5}">
                      <a16:colId xmlns:a16="http://schemas.microsoft.com/office/drawing/2014/main" val="3323343236"/>
                    </a:ext>
                  </a:extLst>
                </a:gridCol>
                <a:gridCol w="851593">
                  <a:extLst>
                    <a:ext uri="{9D8B030D-6E8A-4147-A177-3AD203B41FA5}">
                      <a16:colId xmlns:a16="http://schemas.microsoft.com/office/drawing/2014/main" val="148803419"/>
                    </a:ext>
                  </a:extLst>
                </a:gridCol>
                <a:gridCol w="851593">
                  <a:extLst>
                    <a:ext uri="{9D8B030D-6E8A-4147-A177-3AD203B41FA5}">
                      <a16:colId xmlns:a16="http://schemas.microsoft.com/office/drawing/2014/main" val="3575839060"/>
                    </a:ext>
                  </a:extLst>
                </a:gridCol>
                <a:gridCol w="851593">
                  <a:extLst>
                    <a:ext uri="{9D8B030D-6E8A-4147-A177-3AD203B41FA5}">
                      <a16:colId xmlns:a16="http://schemas.microsoft.com/office/drawing/2014/main" val="3229933378"/>
                    </a:ext>
                  </a:extLst>
                </a:gridCol>
                <a:gridCol w="851593">
                  <a:extLst>
                    <a:ext uri="{9D8B030D-6E8A-4147-A177-3AD203B41FA5}">
                      <a16:colId xmlns:a16="http://schemas.microsoft.com/office/drawing/2014/main" val="3529548321"/>
                    </a:ext>
                  </a:extLst>
                </a:gridCol>
                <a:gridCol w="851593">
                  <a:extLst>
                    <a:ext uri="{9D8B030D-6E8A-4147-A177-3AD203B41FA5}">
                      <a16:colId xmlns:a16="http://schemas.microsoft.com/office/drawing/2014/main" val="3837499691"/>
                    </a:ext>
                  </a:extLst>
                </a:gridCol>
                <a:gridCol w="851593">
                  <a:extLst>
                    <a:ext uri="{9D8B030D-6E8A-4147-A177-3AD203B41FA5}">
                      <a16:colId xmlns:a16="http://schemas.microsoft.com/office/drawing/2014/main" val="4215298216"/>
                    </a:ext>
                  </a:extLst>
                </a:gridCol>
                <a:gridCol w="851593">
                  <a:extLst>
                    <a:ext uri="{9D8B030D-6E8A-4147-A177-3AD203B41FA5}">
                      <a16:colId xmlns:a16="http://schemas.microsoft.com/office/drawing/2014/main" val="106690333"/>
                    </a:ext>
                  </a:extLst>
                </a:gridCol>
                <a:gridCol w="851593">
                  <a:extLst>
                    <a:ext uri="{9D8B030D-6E8A-4147-A177-3AD203B41FA5}">
                      <a16:colId xmlns:a16="http://schemas.microsoft.com/office/drawing/2014/main" val="1891599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C00000"/>
                          </a:solidFill>
                        </a:rPr>
                        <a:t>125</a:t>
                      </a:r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C00000"/>
                          </a:solidFill>
                        </a:rPr>
                        <a:t>130</a:t>
                      </a:r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C00000"/>
                          </a:solidFill>
                        </a:rPr>
                        <a:t>140</a:t>
                      </a:r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160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170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190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49667"/>
                  </a:ext>
                </a:extLst>
              </a:tr>
            </a:tbl>
          </a:graphicData>
        </a:graphic>
      </p:graphicFrame>
      <p:sp>
        <p:nvSpPr>
          <p:cNvPr id="35" name="文本框 34">
            <a:extLst>
              <a:ext uri="{FF2B5EF4-FFF2-40B4-BE49-F238E27FC236}">
                <a16:creationId xmlns:a16="http://schemas.microsoft.com/office/drawing/2014/main" id="{37FC17D5-8427-4CA2-9450-172AFE8CF895}"/>
              </a:ext>
            </a:extLst>
          </p:cNvPr>
          <p:cNvSpPr txBox="1"/>
          <p:nvPr/>
        </p:nvSpPr>
        <p:spPr>
          <a:xfrm>
            <a:off x="4702296" y="3034009"/>
            <a:ext cx="1120051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1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ERROR!</a:t>
            </a:r>
            <a:endParaRPr kumimoji="0" lang="zh-CN" altLang="en-US" sz="18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480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2020/11/30</a:t>
            </a:fld>
            <a:endParaRPr lang="zh-CN" altLang="en-US" dirty="0"/>
          </a:p>
        </p:txBody>
      </p:sp>
      <p:grpSp>
        <p:nvGrpSpPr>
          <p:cNvPr id="5" name="Group 3"/>
          <p:cNvGrpSpPr/>
          <p:nvPr/>
        </p:nvGrpSpPr>
        <p:grpSpPr bwMode="auto">
          <a:xfrm>
            <a:off x="1678386" y="1296955"/>
            <a:ext cx="762000" cy="665163"/>
            <a:chOff x="1110" y="2656"/>
            <a:chExt cx="1549" cy="1351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2287986" y="1906555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699466" y="1373158"/>
            <a:ext cx="1905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 smtClean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Background</a:t>
            </a:r>
            <a:endParaRPr lang="en-US" altLang="zh-CN" sz="2400" b="1" dirty="0"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gray">
          <a:xfrm>
            <a:off x="1873365" y="1395383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12" name="Group 7"/>
          <p:cNvGrpSpPr/>
          <p:nvPr/>
        </p:nvGrpSpPr>
        <p:grpSpPr bwMode="auto">
          <a:xfrm>
            <a:off x="1678386" y="2054038"/>
            <a:ext cx="762000" cy="665163"/>
            <a:chOff x="3174" y="2656"/>
            <a:chExt cx="1549" cy="1351"/>
          </a:xfrm>
        </p:grpSpPr>
        <p:sp>
          <p:nvSpPr>
            <p:cNvPr id="13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2287986" y="266363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2699466" y="2130241"/>
            <a:ext cx="35687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Motivation &amp; </a:t>
            </a:r>
            <a:r>
              <a:rPr lang="en-US" sz="2400" b="1" dirty="0" smtClean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Challenge</a:t>
            </a:r>
            <a:endParaRPr lang="en-US" sz="2400" b="1" dirty="0"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gray">
          <a:xfrm>
            <a:off x="1873365" y="2152466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2287982" y="345030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gray">
          <a:xfrm>
            <a:off x="1873361" y="2939135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9" name="Text Box 29"/>
          <p:cNvSpPr txBox="1">
            <a:spLocks noChangeArrowheads="1"/>
          </p:cNvSpPr>
          <p:nvPr/>
        </p:nvSpPr>
        <p:spPr bwMode="auto">
          <a:xfrm>
            <a:off x="2699466" y="2916911"/>
            <a:ext cx="35333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C00000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Learning Guidelines</a:t>
            </a:r>
          </a:p>
        </p:txBody>
      </p:sp>
      <p:grpSp>
        <p:nvGrpSpPr>
          <p:cNvPr id="32" name="Group 17"/>
          <p:cNvGrpSpPr/>
          <p:nvPr/>
        </p:nvGrpSpPr>
        <p:grpSpPr bwMode="auto">
          <a:xfrm>
            <a:off x="1656860" y="2809956"/>
            <a:ext cx="762001" cy="665163"/>
            <a:chOff x="1110" y="2656"/>
            <a:chExt cx="1549" cy="1351"/>
          </a:xfrm>
        </p:grpSpPr>
        <p:sp>
          <p:nvSpPr>
            <p:cNvPr id="33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6" name="Line 25"/>
          <p:cNvSpPr>
            <a:spLocks noChangeShapeType="1"/>
          </p:cNvSpPr>
          <p:nvPr/>
        </p:nvSpPr>
        <p:spPr bwMode="auto">
          <a:xfrm>
            <a:off x="2281585" y="4176119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2693068" y="3642722"/>
            <a:ext cx="11624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 sz="2400" b="1" dirty="0" smtClean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  <a:sym typeface="+mn-ea"/>
              </a:rPr>
              <a:t>Design</a:t>
            </a:r>
            <a:endParaRPr lang="en-US" altLang="zh-CN" sz="2400" b="1" dirty="0"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gray">
          <a:xfrm>
            <a:off x="1856978" y="2927811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44" name="Group 21"/>
          <p:cNvGrpSpPr/>
          <p:nvPr/>
        </p:nvGrpSpPr>
        <p:grpSpPr bwMode="auto">
          <a:xfrm>
            <a:off x="1663256" y="3570118"/>
            <a:ext cx="762000" cy="665163"/>
            <a:chOff x="3174" y="2656"/>
            <a:chExt cx="1549" cy="1351"/>
          </a:xfrm>
        </p:grpSpPr>
        <p:sp>
          <p:nvSpPr>
            <p:cNvPr id="45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" name="Text Box 27"/>
          <p:cNvSpPr txBox="1">
            <a:spLocks noChangeArrowheads="1"/>
          </p:cNvSpPr>
          <p:nvPr/>
        </p:nvSpPr>
        <p:spPr bwMode="gray">
          <a:xfrm>
            <a:off x="1855895" y="3680013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0" name="Line 28">
            <a:extLst>
              <a:ext uri="{FF2B5EF4-FFF2-40B4-BE49-F238E27FC236}">
                <a16:creationId xmlns:a16="http://schemas.microsoft.com/office/drawing/2014/main" id="{5886464C-DCE6-CE46-81F8-C0DD683FD9C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3112" y="5012461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 Box 30">
            <a:extLst>
              <a:ext uri="{FF2B5EF4-FFF2-40B4-BE49-F238E27FC236}">
                <a16:creationId xmlns:a16="http://schemas.microsoft.com/office/drawing/2014/main" id="{925EB1D2-43BD-7D4C-A778-3868BD51E9C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88491" y="4501288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2" name="Text Box 29">
            <a:extLst>
              <a:ext uri="{FF2B5EF4-FFF2-40B4-BE49-F238E27FC236}">
                <a16:creationId xmlns:a16="http://schemas.microsoft.com/office/drawing/2014/main" id="{60583FE8-C4C0-8F4C-B939-CB15C975A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596" y="4479064"/>
            <a:ext cx="16979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Evaluation</a:t>
            </a:r>
          </a:p>
        </p:txBody>
      </p:sp>
      <p:grpSp>
        <p:nvGrpSpPr>
          <p:cNvPr id="43" name="Group 17">
            <a:extLst>
              <a:ext uri="{FF2B5EF4-FFF2-40B4-BE49-F238E27FC236}">
                <a16:creationId xmlns:a16="http://schemas.microsoft.com/office/drawing/2014/main" id="{E89D19C5-A486-D144-9C8F-1B0E19A5EF4B}"/>
              </a:ext>
            </a:extLst>
          </p:cNvPr>
          <p:cNvGrpSpPr/>
          <p:nvPr/>
        </p:nvGrpSpPr>
        <p:grpSpPr bwMode="auto">
          <a:xfrm>
            <a:off x="1671990" y="4372109"/>
            <a:ext cx="762001" cy="665163"/>
            <a:chOff x="1110" y="2656"/>
            <a:chExt cx="1549" cy="1351"/>
          </a:xfrm>
        </p:grpSpPr>
        <p:sp>
          <p:nvSpPr>
            <p:cNvPr id="49" name="AutoShape 18">
              <a:extLst>
                <a:ext uri="{FF2B5EF4-FFF2-40B4-BE49-F238E27FC236}">
                  <a16:creationId xmlns:a16="http://schemas.microsoft.com/office/drawing/2014/main" id="{AC6DC4B4-0E28-D345-92F9-3DA1297BA88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AutoShape 19">
              <a:extLst>
                <a:ext uri="{FF2B5EF4-FFF2-40B4-BE49-F238E27FC236}">
                  <a16:creationId xmlns:a16="http://schemas.microsoft.com/office/drawing/2014/main" id="{30180032-487C-B74F-8977-3612D1E2C4A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AutoShape 20">
              <a:extLst>
                <a:ext uri="{FF2B5EF4-FFF2-40B4-BE49-F238E27FC236}">
                  <a16:creationId xmlns:a16="http://schemas.microsoft.com/office/drawing/2014/main" id="{8B4D5005-6859-9F49-AE44-BEF44B7C58F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2" name="Line 25">
            <a:extLst>
              <a:ext uri="{FF2B5EF4-FFF2-40B4-BE49-F238E27FC236}">
                <a16:creationId xmlns:a16="http://schemas.microsoft.com/office/drawing/2014/main" id="{991FAF72-C66A-404A-B08D-81AE2F95C99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6715" y="5757939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 Box 26">
            <a:extLst>
              <a:ext uri="{FF2B5EF4-FFF2-40B4-BE49-F238E27FC236}">
                <a16:creationId xmlns:a16="http://schemas.microsoft.com/office/drawing/2014/main" id="{62C9B54C-EDD1-7E42-9DE6-739494165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8198" y="5224542"/>
            <a:ext cx="17780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 smtClean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  <a:sym typeface="+mn-ea"/>
              </a:rPr>
              <a:t>Conclusion</a:t>
            </a:r>
            <a:endParaRPr lang="en-US" altLang="zh-CN" sz="2400" b="1" dirty="0"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  <a:sym typeface="+mn-ea"/>
            </a:endParaRPr>
          </a:p>
        </p:txBody>
      </p:sp>
      <p:sp>
        <p:nvSpPr>
          <p:cNvPr id="54" name="Text Box 27">
            <a:extLst>
              <a:ext uri="{FF2B5EF4-FFF2-40B4-BE49-F238E27FC236}">
                <a16:creationId xmlns:a16="http://schemas.microsoft.com/office/drawing/2014/main" id="{E37094E3-3836-1F4B-9C9A-5992FBCA661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72108" y="4489964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5</a:t>
            </a:r>
          </a:p>
        </p:txBody>
      </p:sp>
      <p:grpSp>
        <p:nvGrpSpPr>
          <p:cNvPr id="55" name="Group 21">
            <a:extLst>
              <a:ext uri="{FF2B5EF4-FFF2-40B4-BE49-F238E27FC236}">
                <a16:creationId xmlns:a16="http://schemas.microsoft.com/office/drawing/2014/main" id="{9CCBAA6A-5F46-E44D-91A3-CF5937D6CDB5}"/>
              </a:ext>
            </a:extLst>
          </p:cNvPr>
          <p:cNvGrpSpPr/>
          <p:nvPr/>
        </p:nvGrpSpPr>
        <p:grpSpPr bwMode="auto">
          <a:xfrm>
            <a:off x="1678386" y="5151938"/>
            <a:ext cx="762000" cy="665163"/>
            <a:chOff x="3174" y="2656"/>
            <a:chExt cx="1549" cy="1351"/>
          </a:xfrm>
        </p:grpSpPr>
        <p:sp>
          <p:nvSpPr>
            <p:cNvPr id="56" name="AutoShape 22">
              <a:extLst>
                <a:ext uri="{FF2B5EF4-FFF2-40B4-BE49-F238E27FC236}">
                  <a16:creationId xmlns:a16="http://schemas.microsoft.com/office/drawing/2014/main" id="{D0FA74C5-E981-AC42-B5B9-46BBB8D8969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AutoShape 23">
              <a:extLst>
                <a:ext uri="{FF2B5EF4-FFF2-40B4-BE49-F238E27FC236}">
                  <a16:creationId xmlns:a16="http://schemas.microsoft.com/office/drawing/2014/main" id="{DDC908A9-69F8-284A-9489-BE57254B350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AutoShape 24">
              <a:extLst>
                <a:ext uri="{FF2B5EF4-FFF2-40B4-BE49-F238E27FC236}">
                  <a16:creationId xmlns:a16="http://schemas.microsoft.com/office/drawing/2014/main" id="{5A27B765-F5E4-1A42-A0C6-BDA157A342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" name="Text Box 27">
            <a:extLst>
              <a:ext uri="{FF2B5EF4-FFF2-40B4-BE49-F238E27FC236}">
                <a16:creationId xmlns:a16="http://schemas.microsoft.com/office/drawing/2014/main" id="{91923ECA-E7EC-A54B-8CC7-75BD14F1D7F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71025" y="5261833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2749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7E2215-89E7-4D2E-A374-B7F94F997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In-depth study in Wisckey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hangingPunct="0">
              <a:lnSpc>
                <a:spcPct val="100000"/>
              </a:lnSpc>
              <a:spcBef>
                <a:spcPts val="0"/>
              </a:spcBef>
            </a:pPr>
            <a:r>
              <a:rPr lang="en-US" altLang="zh-CN" dirty="0"/>
              <a:t>Experiments goal: </a:t>
            </a: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(1</a:t>
            </a:r>
            <a:r>
              <a:rPr lang="en-US" altLang="zh-CN" dirty="0" smtClean="0"/>
              <a:t>) How </a:t>
            </a:r>
            <a:r>
              <a:rPr lang="en-US" altLang="zh-CN" dirty="0"/>
              <a:t>long a model will be </a:t>
            </a:r>
            <a:r>
              <a:rPr lang="en-US" altLang="zh-CN" dirty="0" smtClean="0"/>
              <a:t>useful?</a:t>
            </a:r>
            <a:endParaRPr lang="en-US" altLang="zh-CN" dirty="0"/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 smtClean="0"/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 smtClean="0">
                <a:solidFill>
                  <a:srgbClr val="000000"/>
                </a:solidFill>
                <a:sym typeface="Calibri"/>
              </a:rPr>
              <a:t>(</a:t>
            </a:r>
            <a:r>
              <a:rPr lang="en-US" altLang="zh-CN" dirty="0">
                <a:solidFill>
                  <a:srgbClr val="000000"/>
                </a:solidFill>
                <a:sym typeface="Calibri"/>
              </a:rPr>
              <a:t>2</a:t>
            </a:r>
            <a:r>
              <a:rPr lang="en-US" altLang="zh-CN" dirty="0" smtClean="0">
                <a:solidFill>
                  <a:srgbClr val="000000"/>
                </a:solidFill>
                <a:sym typeface="Calibri"/>
              </a:rPr>
              <a:t>) </a:t>
            </a:r>
            <a:r>
              <a:rPr lang="en-US" altLang="zh-CN" dirty="0" smtClean="0">
                <a:sym typeface="Calibri"/>
              </a:rPr>
              <a:t>H</a:t>
            </a:r>
            <a:r>
              <a:rPr lang="en-US" altLang="zh-CN" dirty="0" smtClean="0">
                <a:solidFill>
                  <a:srgbClr val="000000"/>
                </a:solidFill>
                <a:sym typeface="Calibri"/>
              </a:rPr>
              <a:t>ow </a:t>
            </a:r>
            <a:r>
              <a:rPr lang="en-US" altLang="zh-CN" dirty="0"/>
              <a:t>often a model will be </a:t>
            </a:r>
            <a:r>
              <a:rPr lang="en-US" altLang="zh-CN" dirty="0" smtClean="0"/>
              <a:t>useful?</a:t>
            </a:r>
            <a:endParaRPr lang="en-US" altLang="zh-CN" dirty="0"/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>
                <a:solidFill>
                  <a:srgbClr val="000000"/>
                </a:solidFill>
                <a:sym typeface="Calibri"/>
              </a:rPr>
              <a:t>(3</a:t>
            </a:r>
            <a:r>
              <a:rPr lang="en-US" altLang="zh-CN" dirty="0" smtClean="0">
                <a:solidFill>
                  <a:srgbClr val="000000"/>
                </a:solidFill>
                <a:sym typeface="Calibri"/>
              </a:rPr>
              <a:t>) Whether </a:t>
            </a:r>
            <a:r>
              <a:rPr lang="en-US" altLang="zh-CN" dirty="0">
                <a:solidFill>
                  <a:srgbClr val="000000"/>
                </a:solidFill>
                <a:sym typeface="Calibri"/>
              </a:rPr>
              <a:t>a model learned base on the full level is </a:t>
            </a:r>
            <a:r>
              <a:rPr lang="en-US" altLang="zh-CN" dirty="0" smtClean="0">
                <a:solidFill>
                  <a:srgbClr val="000000"/>
                </a:solidFill>
                <a:sym typeface="Calibri"/>
              </a:rPr>
              <a:t>useful?</a:t>
            </a:r>
            <a:endParaRPr lang="en-US" altLang="zh-CN" dirty="0">
              <a:solidFill>
                <a:srgbClr val="000000"/>
              </a:solidFill>
              <a:sym typeface="Calibri"/>
            </a:endParaRP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endParaRPr lang="zh-CN" altLang="en-US" dirty="0">
              <a:solidFill>
                <a:srgbClr val="000000"/>
              </a:solidFill>
              <a:sym typeface="Calibri"/>
            </a:endParaRPr>
          </a:p>
          <a:p>
            <a:pPr hangingPunct="0">
              <a:lnSpc>
                <a:spcPct val="100000"/>
              </a:lnSpc>
              <a:spcBef>
                <a:spcPts val="0"/>
              </a:spcBef>
            </a:pPr>
            <a:r>
              <a:rPr lang="en-US" altLang="zh-CN" dirty="0">
                <a:solidFill>
                  <a:srgbClr val="000000"/>
                </a:solidFill>
                <a:sym typeface="Calibri"/>
              </a:rPr>
              <a:t>Experiment setup:</a:t>
            </a: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 smtClean="0">
                <a:solidFill>
                  <a:srgbClr val="000000"/>
                </a:solidFill>
                <a:sym typeface="Calibri"/>
              </a:rPr>
              <a:t>	First load 256M </a:t>
            </a:r>
            <a:r>
              <a:rPr lang="en-US" altLang="zh-CN" dirty="0">
                <a:solidFill>
                  <a:srgbClr val="000000"/>
                </a:solidFill>
                <a:sym typeface="Calibri"/>
              </a:rPr>
              <a:t>key-value pairs </a:t>
            </a:r>
            <a:r>
              <a:rPr lang="en-US" altLang="zh-CN" dirty="0" smtClean="0">
                <a:solidFill>
                  <a:srgbClr val="000000"/>
                </a:solidFill>
                <a:sym typeface="Calibri"/>
              </a:rPr>
              <a:t>in .</a:t>
            </a:r>
            <a:endParaRPr lang="en-US" altLang="zh-CN" dirty="0">
              <a:solidFill>
                <a:srgbClr val="000000"/>
              </a:solidFill>
              <a:sym typeface="Calibri"/>
            </a:endParaRP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 smtClean="0"/>
              <a:t>	Then performs </a:t>
            </a:r>
            <a:r>
              <a:rPr lang="en-US" altLang="zh-CN" dirty="0"/>
              <a:t>200M </a:t>
            </a:r>
            <a:r>
              <a:rPr lang="en-US" altLang="zh-CN" dirty="0" smtClean="0"/>
              <a:t>operations.</a:t>
            </a: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>
                <a:solidFill>
                  <a:srgbClr val="000000"/>
                </a:solidFill>
                <a:sym typeface="Calibri"/>
              </a:rPr>
              <a:t>	</a:t>
            </a:r>
            <a:r>
              <a:rPr lang="en-US" altLang="zh-CN" dirty="0" smtClean="0">
                <a:solidFill>
                  <a:srgbClr val="000000"/>
                </a:solidFill>
                <a:sym typeface="Calibri"/>
              </a:rPr>
              <a:t>Choose </a:t>
            </a:r>
            <a:r>
              <a:rPr lang="en-US" altLang="zh-CN" dirty="0" smtClean="0"/>
              <a:t>keys </a:t>
            </a:r>
            <a:r>
              <a:rPr lang="en-US" altLang="zh-CN" dirty="0"/>
              <a:t>uniformly at random.</a:t>
            </a:r>
            <a:r>
              <a:rPr lang="en-US" altLang="zh-CN" dirty="0">
                <a:solidFill>
                  <a:srgbClr val="000000"/>
                </a:solidFill>
                <a:sym typeface="Calibri"/>
              </a:rPr>
              <a:t> </a:t>
            </a:r>
            <a:endParaRPr lang="zh-CN" altLang="en-US" dirty="0">
              <a:solidFill>
                <a:srgbClr val="000000"/>
              </a:solidFill>
              <a:sym typeface="Calibri"/>
            </a:endParaRPr>
          </a:p>
          <a:p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8630E5C-B082-4116-891C-D763AD8C7449}"/>
              </a:ext>
            </a:extLst>
          </p:cNvPr>
          <p:cNvSpPr txBox="1"/>
          <p:nvPr/>
        </p:nvSpPr>
        <p:spPr>
          <a:xfrm>
            <a:off x="6626890" y="1672050"/>
            <a:ext cx="4003040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Lifetime of </a:t>
            </a:r>
            <a:r>
              <a:rPr kumimoji="0" lang="en-US" altLang="zh-CN" sz="2400" b="1" i="0" u="none" strike="noStrike" cap="none" spc="0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SSTables</a:t>
            </a:r>
            <a:endParaRPr kumimoji="0" lang="zh-CN" altLang="en-US" sz="2400" b="1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E3C7648-9737-4791-8905-2C3CFD671A6A}"/>
              </a:ext>
            </a:extLst>
          </p:cNvPr>
          <p:cNvSpPr txBox="1"/>
          <p:nvPr/>
        </p:nvSpPr>
        <p:spPr>
          <a:xfrm>
            <a:off x="6626890" y="2536731"/>
            <a:ext cx="537047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spc="0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Internal Lookups at Different Levels</a:t>
            </a:r>
            <a:endParaRPr kumimoji="0" lang="zh-CN" altLang="en-US" sz="2400" b="1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8308D54-B92F-4FDD-A22F-403E914259B9}"/>
              </a:ext>
            </a:extLst>
          </p:cNvPr>
          <p:cNvSpPr txBox="1"/>
          <p:nvPr/>
        </p:nvSpPr>
        <p:spPr>
          <a:xfrm>
            <a:off x="9543166" y="3455654"/>
            <a:ext cx="4003040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Lifetime of Levels</a:t>
            </a:r>
            <a:endParaRPr kumimoji="0" lang="zh-CN" altLang="en-US" sz="2400" b="1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426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7E2215-89E7-4D2E-A374-B7F94F997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97357"/>
            <a:ext cx="10515600" cy="688517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Lifetime of </a:t>
            </a:r>
            <a:r>
              <a:rPr lang="en-US" altLang="zh-CN" sz="3600" dirty="0" err="1"/>
              <a:t>SStable</a:t>
            </a:r>
            <a:endParaRPr lang="zh-CN" altLang="en-US" sz="36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B2BC677-9E1A-4576-8E8E-27B8AA05BF11}"/>
              </a:ext>
            </a:extLst>
          </p:cNvPr>
          <p:cNvSpPr txBox="1"/>
          <p:nvPr/>
        </p:nvSpPr>
        <p:spPr>
          <a:xfrm>
            <a:off x="635000" y="5386879"/>
            <a:ext cx="10515600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Learning guideline -1 : Favor learning files at lower levels.</a:t>
            </a:r>
            <a:endParaRPr kumimoji="0" lang="zh-CN" altLang="en-US" sz="2400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40476B6-B58D-4CEF-B265-ABEBFD2D69F3}"/>
              </a:ext>
            </a:extLst>
          </p:cNvPr>
          <p:cNvSpPr txBox="1"/>
          <p:nvPr/>
        </p:nvSpPr>
        <p:spPr>
          <a:xfrm>
            <a:off x="635000" y="5936671"/>
            <a:ext cx="10515600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Learning guideline -2 : Wait before learning a file.</a:t>
            </a:r>
            <a:endParaRPr kumimoji="0" lang="zh-CN" altLang="en-US" sz="2400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96" y="1164764"/>
            <a:ext cx="5451676" cy="40432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703" y="1271655"/>
            <a:ext cx="4975897" cy="375175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095281" y="4541768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5% write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90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7E2215-89E7-4D2E-A374-B7F94F997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97357"/>
            <a:ext cx="10515600" cy="688517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Internal Lookups at Different Levels</a:t>
            </a:r>
            <a:endParaRPr lang="zh-CN" altLang="en-US" sz="36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B496CA2-CADE-4652-89F4-52F768BF74E7}"/>
              </a:ext>
            </a:extLst>
          </p:cNvPr>
          <p:cNvSpPr txBox="1"/>
          <p:nvPr/>
        </p:nvSpPr>
        <p:spPr>
          <a:xfrm>
            <a:off x="769067" y="5254776"/>
            <a:ext cx="8503920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kumimoji="0" lang="en-US" altLang="zh-CN" sz="240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Learning guideline -3 : Do not neglect files at higher levels.</a:t>
            </a:r>
            <a:endParaRPr kumimoji="0" lang="zh-CN" altLang="en-US" sz="2400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4FDFDDA-53F9-475D-B3D7-FD6655550088}"/>
              </a:ext>
            </a:extLst>
          </p:cNvPr>
          <p:cNvSpPr txBox="1"/>
          <p:nvPr/>
        </p:nvSpPr>
        <p:spPr>
          <a:xfrm>
            <a:off x="769067" y="5760878"/>
            <a:ext cx="8503920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kumimoji="0" lang="en-US" altLang="zh-CN" sz="240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Learning guideline -4 :Be</a:t>
            </a:r>
            <a:r>
              <a:rPr kumimoji="0" lang="en-US" altLang="zh-CN" sz="2400" i="0" u="none" strike="noStrike" cap="none" spc="0" normalizeH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workload- and data-aware.</a:t>
            </a:r>
            <a:endParaRPr kumimoji="0" lang="zh-CN" altLang="en-US" sz="2400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67" y="1304755"/>
            <a:ext cx="10604687" cy="36747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13" y="1215303"/>
            <a:ext cx="11675165" cy="403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7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E07D5E-A0B9-476A-B39F-0C5459081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805" y="388797"/>
            <a:ext cx="10851995" cy="688515"/>
          </a:xfrm>
        </p:spPr>
        <p:txBody>
          <a:bodyPr/>
          <a:lstStyle/>
          <a:p>
            <a:r>
              <a:rPr lang="en-US" altLang="zh-CN" sz="4000" dirty="0"/>
              <a:t>Internal Lookups at Different Levels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10A0C3F-A2F1-47E7-9366-2EAC8BD21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8A54C3-38E7-47AB-BCC2-8CC2C7EB7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  <a:t>11/30/2020</a:t>
            </a:fld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E84A5C8-C99F-4B20-A9B7-F39BCD9A9889}"/>
              </a:ext>
            </a:extLst>
          </p:cNvPr>
          <p:cNvSpPr txBox="1"/>
          <p:nvPr/>
        </p:nvSpPr>
        <p:spPr>
          <a:xfrm>
            <a:off x="769067" y="5760878"/>
            <a:ext cx="8503920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kumimoji="0" lang="en-US" altLang="zh-CN" sz="240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Learning guideline -4 :Be</a:t>
            </a:r>
            <a:r>
              <a:rPr kumimoji="0" lang="en-US" altLang="zh-CN" sz="2400" i="0" u="none" strike="noStrike" cap="none" spc="0" normalizeH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workload- and data-aware.</a:t>
            </a:r>
            <a:endParaRPr kumimoji="0" lang="zh-CN" altLang="en-US" sz="2400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47AF180-49E0-4179-8F6D-25D8EE1ED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216" y="1292844"/>
            <a:ext cx="4301350" cy="370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112F9BC-CDA0-4ABE-8CBD-3180161552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75" t="1733" r="993" b="-1733"/>
          <a:stretch/>
        </p:blipFill>
        <p:spPr>
          <a:xfrm>
            <a:off x="1650012" y="1263570"/>
            <a:ext cx="3635665" cy="43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1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7E2215-89E7-4D2E-A374-B7F94F997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97357"/>
            <a:ext cx="10515600" cy="688517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Lifetime of Levels</a:t>
            </a:r>
            <a:endParaRPr lang="zh-CN" altLang="en-US" sz="36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B2BC677-9E1A-4576-8E8E-27B8AA05BF11}"/>
              </a:ext>
            </a:extLst>
          </p:cNvPr>
          <p:cNvSpPr txBox="1"/>
          <p:nvPr/>
        </p:nvSpPr>
        <p:spPr>
          <a:xfrm>
            <a:off x="856655" y="5346385"/>
            <a:ext cx="10515600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Learning guideline -5 : Do not learn levels for</a:t>
            </a:r>
            <a:r>
              <a:rPr kumimoji="0" lang="en-US" altLang="zh-CN" sz="2400" i="0" u="none" strike="noStrike" cap="none" spc="0" normalizeH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write-heavy workloads</a:t>
            </a:r>
            <a:endParaRPr kumimoji="0" lang="zh-CN" altLang="en-US" sz="2400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655" y="1495331"/>
            <a:ext cx="8571744" cy="357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2020/11/30</a:t>
            </a:fld>
            <a:endParaRPr lang="zh-CN" altLang="en-US" dirty="0"/>
          </a:p>
        </p:txBody>
      </p:sp>
      <p:grpSp>
        <p:nvGrpSpPr>
          <p:cNvPr id="5" name="Group 3"/>
          <p:cNvGrpSpPr/>
          <p:nvPr/>
        </p:nvGrpSpPr>
        <p:grpSpPr bwMode="auto">
          <a:xfrm>
            <a:off x="1678386" y="1296955"/>
            <a:ext cx="762000" cy="665163"/>
            <a:chOff x="1110" y="2656"/>
            <a:chExt cx="1549" cy="1351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2287986" y="1906555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699466" y="1373158"/>
            <a:ext cx="1905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 smtClean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Background</a:t>
            </a:r>
            <a:endParaRPr lang="en-US" altLang="zh-CN" sz="2400" b="1" dirty="0"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gray">
          <a:xfrm>
            <a:off x="1873365" y="1395383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12" name="Group 7"/>
          <p:cNvGrpSpPr/>
          <p:nvPr/>
        </p:nvGrpSpPr>
        <p:grpSpPr bwMode="auto">
          <a:xfrm>
            <a:off x="1678386" y="2054038"/>
            <a:ext cx="762000" cy="665163"/>
            <a:chOff x="3174" y="2656"/>
            <a:chExt cx="1549" cy="1351"/>
          </a:xfrm>
        </p:grpSpPr>
        <p:sp>
          <p:nvSpPr>
            <p:cNvPr id="13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2287986" y="266363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2699466" y="2130241"/>
            <a:ext cx="35687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Motivation &amp; </a:t>
            </a:r>
            <a:r>
              <a:rPr lang="en-US" sz="2400" b="1" dirty="0" smtClean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Challenge</a:t>
            </a:r>
            <a:endParaRPr lang="en-US" sz="2400" b="1" dirty="0"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gray">
          <a:xfrm>
            <a:off x="1873365" y="2152466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2287982" y="345030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gray">
          <a:xfrm>
            <a:off x="1873361" y="2939135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9" name="Text Box 29"/>
          <p:cNvSpPr txBox="1">
            <a:spLocks noChangeArrowheads="1"/>
          </p:cNvSpPr>
          <p:nvPr/>
        </p:nvSpPr>
        <p:spPr bwMode="auto">
          <a:xfrm>
            <a:off x="2699466" y="2916911"/>
            <a:ext cx="30492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Learning Guidelines</a:t>
            </a:r>
          </a:p>
        </p:txBody>
      </p:sp>
      <p:grpSp>
        <p:nvGrpSpPr>
          <p:cNvPr id="32" name="Group 17"/>
          <p:cNvGrpSpPr/>
          <p:nvPr/>
        </p:nvGrpSpPr>
        <p:grpSpPr bwMode="auto">
          <a:xfrm>
            <a:off x="1656860" y="2809956"/>
            <a:ext cx="762001" cy="665163"/>
            <a:chOff x="1110" y="2656"/>
            <a:chExt cx="1549" cy="1351"/>
          </a:xfrm>
        </p:grpSpPr>
        <p:sp>
          <p:nvSpPr>
            <p:cNvPr id="33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6" name="Line 25"/>
          <p:cNvSpPr>
            <a:spLocks noChangeShapeType="1"/>
          </p:cNvSpPr>
          <p:nvPr/>
        </p:nvSpPr>
        <p:spPr bwMode="auto">
          <a:xfrm>
            <a:off x="2281585" y="4176119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2693068" y="3642722"/>
            <a:ext cx="13276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 sz="2800" b="1" dirty="0" smtClean="0">
                <a:solidFill>
                  <a:srgbClr val="C00000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  <a:sym typeface="+mn-ea"/>
              </a:rPr>
              <a:t>Design</a:t>
            </a:r>
            <a:endParaRPr lang="en-US" altLang="zh-CN" sz="2800" b="1" dirty="0">
              <a:solidFill>
                <a:srgbClr val="C00000"/>
              </a:solidFill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gray">
          <a:xfrm>
            <a:off x="1856978" y="2927811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44" name="Group 21"/>
          <p:cNvGrpSpPr/>
          <p:nvPr/>
        </p:nvGrpSpPr>
        <p:grpSpPr bwMode="auto">
          <a:xfrm>
            <a:off x="1663256" y="3570118"/>
            <a:ext cx="762000" cy="665163"/>
            <a:chOff x="3174" y="2656"/>
            <a:chExt cx="1549" cy="1351"/>
          </a:xfrm>
        </p:grpSpPr>
        <p:sp>
          <p:nvSpPr>
            <p:cNvPr id="45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" name="Text Box 27"/>
          <p:cNvSpPr txBox="1">
            <a:spLocks noChangeArrowheads="1"/>
          </p:cNvSpPr>
          <p:nvPr/>
        </p:nvSpPr>
        <p:spPr bwMode="gray">
          <a:xfrm>
            <a:off x="1855895" y="3680013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0" name="Line 28">
            <a:extLst>
              <a:ext uri="{FF2B5EF4-FFF2-40B4-BE49-F238E27FC236}">
                <a16:creationId xmlns:a16="http://schemas.microsoft.com/office/drawing/2014/main" id="{5886464C-DCE6-CE46-81F8-C0DD683FD9C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3112" y="5012461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 Box 30">
            <a:extLst>
              <a:ext uri="{FF2B5EF4-FFF2-40B4-BE49-F238E27FC236}">
                <a16:creationId xmlns:a16="http://schemas.microsoft.com/office/drawing/2014/main" id="{925EB1D2-43BD-7D4C-A778-3868BD51E9C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88491" y="4501288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2" name="Text Box 29">
            <a:extLst>
              <a:ext uri="{FF2B5EF4-FFF2-40B4-BE49-F238E27FC236}">
                <a16:creationId xmlns:a16="http://schemas.microsoft.com/office/drawing/2014/main" id="{60583FE8-C4C0-8F4C-B939-CB15C975A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596" y="4479064"/>
            <a:ext cx="16979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Evaluation</a:t>
            </a:r>
          </a:p>
        </p:txBody>
      </p:sp>
      <p:grpSp>
        <p:nvGrpSpPr>
          <p:cNvPr id="43" name="Group 17">
            <a:extLst>
              <a:ext uri="{FF2B5EF4-FFF2-40B4-BE49-F238E27FC236}">
                <a16:creationId xmlns:a16="http://schemas.microsoft.com/office/drawing/2014/main" id="{E89D19C5-A486-D144-9C8F-1B0E19A5EF4B}"/>
              </a:ext>
            </a:extLst>
          </p:cNvPr>
          <p:cNvGrpSpPr/>
          <p:nvPr/>
        </p:nvGrpSpPr>
        <p:grpSpPr bwMode="auto">
          <a:xfrm>
            <a:off x="1671990" y="4372109"/>
            <a:ext cx="762001" cy="665163"/>
            <a:chOff x="1110" y="2656"/>
            <a:chExt cx="1549" cy="1351"/>
          </a:xfrm>
        </p:grpSpPr>
        <p:sp>
          <p:nvSpPr>
            <p:cNvPr id="49" name="AutoShape 18">
              <a:extLst>
                <a:ext uri="{FF2B5EF4-FFF2-40B4-BE49-F238E27FC236}">
                  <a16:creationId xmlns:a16="http://schemas.microsoft.com/office/drawing/2014/main" id="{AC6DC4B4-0E28-D345-92F9-3DA1297BA88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AutoShape 19">
              <a:extLst>
                <a:ext uri="{FF2B5EF4-FFF2-40B4-BE49-F238E27FC236}">
                  <a16:creationId xmlns:a16="http://schemas.microsoft.com/office/drawing/2014/main" id="{30180032-487C-B74F-8977-3612D1E2C4A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AutoShape 20">
              <a:extLst>
                <a:ext uri="{FF2B5EF4-FFF2-40B4-BE49-F238E27FC236}">
                  <a16:creationId xmlns:a16="http://schemas.microsoft.com/office/drawing/2014/main" id="{8B4D5005-6859-9F49-AE44-BEF44B7C58F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2" name="Line 25">
            <a:extLst>
              <a:ext uri="{FF2B5EF4-FFF2-40B4-BE49-F238E27FC236}">
                <a16:creationId xmlns:a16="http://schemas.microsoft.com/office/drawing/2014/main" id="{991FAF72-C66A-404A-B08D-81AE2F95C99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6715" y="5757939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 Box 26">
            <a:extLst>
              <a:ext uri="{FF2B5EF4-FFF2-40B4-BE49-F238E27FC236}">
                <a16:creationId xmlns:a16="http://schemas.microsoft.com/office/drawing/2014/main" id="{62C9B54C-EDD1-7E42-9DE6-739494165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8198" y="5224542"/>
            <a:ext cx="17780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 smtClean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  <a:sym typeface="+mn-ea"/>
              </a:rPr>
              <a:t>Conclusion</a:t>
            </a:r>
            <a:endParaRPr lang="en-US" altLang="zh-CN" sz="2400" b="1" dirty="0"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  <a:sym typeface="+mn-ea"/>
            </a:endParaRPr>
          </a:p>
        </p:txBody>
      </p:sp>
      <p:sp>
        <p:nvSpPr>
          <p:cNvPr id="54" name="Text Box 27">
            <a:extLst>
              <a:ext uri="{FF2B5EF4-FFF2-40B4-BE49-F238E27FC236}">
                <a16:creationId xmlns:a16="http://schemas.microsoft.com/office/drawing/2014/main" id="{E37094E3-3836-1F4B-9C9A-5992FBCA661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72108" y="4489964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5</a:t>
            </a:r>
          </a:p>
        </p:txBody>
      </p:sp>
      <p:grpSp>
        <p:nvGrpSpPr>
          <p:cNvPr id="55" name="Group 21">
            <a:extLst>
              <a:ext uri="{FF2B5EF4-FFF2-40B4-BE49-F238E27FC236}">
                <a16:creationId xmlns:a16="http://schemas.microsoft.com/office/drawing/2014/main" id="{9CCBAA6A-5F46-E44D-91A3-CF5937D6CDB5}"/>
              </a:ext>
            </a:extLst>
          </p:cNvPr>
          <p:cNvGrpSpPr/>
          <p:nvPr/>
        </p:nvGrpSpPr>
        <p:grpSpPr bwMode="auto">
          <a:xfrm>
            <a:off x="1678386" y="5151938"/>
            <a:ext cx="762000" cy="665163"/>
            <a:chOff x="3174" y="2656"/>
            <a:chExt cx="1549" cy="1351"/>
          </a:xfrm>
        </p:grpSpPr>
        <p:sp>
          <p:nvSpPr>
            <p:cNvPr id="56" name="AutoShape 22">
              <a:extLst>
                <a:ext uri="{FF2B5EF4-FFF2-40B4-BE49-F238E27FC236}">
                  <a16:creationId xmlns:a16="http://schemas.microsoft.com/office/drawing/2014/main" id="{D0FA74C5-E981-AC42-B5B9-46BBB8D8969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AutoShape 23">
              <a:extLst>
                <a:ext uri="{FF2B5EF4-FFF2-40B4-BE49-F238E27FC236}">
                  <a16:creationId xmlns:a16="http://schemas.microsoft.com/office/drawing/2014/main" id="{DDC908A9-69F8-284A-9489-BE57254B350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AutoShape 24">
              <a:extLst>
                <a:ext uri="{FF2B5EF4-FFF2-40B4-BE49-F238E27FC236}">
                  <a16:creationId xmlns:a16="http://schemas.microsoft.com/office/drawing/2014/main" id="{5A27B765-F5E4-1A42-A0C6-BDA157A342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" name="Text Box 27">
            <a:extLst>
              <a:ext uri="{FF2B5EF4-FFF2-40B4-BE49-F238E27FC236}">
                <a16:creationId xmlns:a16="http://schemas.microsoft.com/office/drawing/2014/main" id="{91923ECA-E7EC-A54B-8CC7-75BD14F1D7F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71025" y="5261833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75158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2020/11/30</a:t>
            </a:fld>
            <a:endParaRPr lang="zh-CN" altLang="en-US" dirty="0"/>
          </a:p>
        </p:txBody>
      </p:sp>
      <p:grpSp>
        <p:nvGrpSpPr>
          <p:cNvPr id="5" name="Group 3"/>
          <p:cNvGrpSpPr/>
          <p:nvPr/>
        </p:nvGrpSpPr>
        <p:grpSpPr bwMode="auto">
          <a:xfrm>
            <a:off x="1678386" y="1296955"/>
            <a:ext cx="762000" cy="665163"/>
            <a:chOff x="1110" y="2656"/>
            <a:chExt cx="1549" cy="1351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2287986" y="1906555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699466" y="1373158"/>
            <a:ext cx="21923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 dirty="0" smtClean="0">
                <a:solidFill>
                  <a:srgbClr val="C00000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Background</a:t>
            </a:r>
            <a:endParaRPr lang="en-US" altLang="zh-CN" sz="2800" b="1" dirty="0">
              <a:solidFill>
                <a:srgbClr val="C00000"/>
              </a:solidFill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gray">
          <a:xfrm>
            <a:off x="1873365" y="1395383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12" name="Group 7"/>
          <p:cNvGrpSpPr/>
          <p:nvPr/>
        </p:nvGrpSpPr>
        <p:grpSpPr bwMode="auto">
          <a:xfrm>
            <a:off x="1678386" y="2054038"/>
            <a:ext cx="762000" cy="665163"/>
            <a:chOff x="3174" y="2656"/>
            <a:chExt cx="1549" cy="1351"/>
          </a:xfrm>
        </p:grpSpPr>
        <p:sp>
          <p:nvSpPr>
            <p:cNvPr id="13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2287986" y="266363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2699466" y="2130241"/>
            <a:ext cx="35687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Motivation &amp; </a:t>
            </a:r>
            <a:r>
              <a:rPr lang="en-US" sz="2400" b="1" dirty="0" smtClean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Challenge</a:t>
            </a:r>
            <a:endParaRPr lang="en-US" sz="2400" b="1" dirty="0"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gray">
          <a:xfrm>
            <a:off x="1873365" y="2152466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2287982" y="345030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gray">
          <a:xfrm>
            <a:off x="1873361" y="2939135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9" name="Text Box 29"/>
          <p:cNvSpPr txBox="1">
            <a:spLocks noChangeArrowheads="1"/>
          </p:cNvSpPr>
          <p:nvPr/>
        </p:nvSpPr>
        <p:spPr bwMode="auto">
          <a:xfrm>
            <a:off x="2699466" y="2916911"/>
            <a:ext cx="30492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Learning Guidelines</a:t>
            </a:r>
          </a:p>
        </p:txBody>
      </p:sp>
      <p:grpSp>
        <p:nvGrpSpPr>
          <p:cNvPr id="32" name="Group 17"/>
          <p:cNvGrpSpPr/>
          <p:nvPr/>
        </p:nvGrpSpPr>
        <p:grpSpPr bwMode="auto">
          <a:xfrm>
            <a:off x="1656860" y="2809956"/>
            <a:ext cx="762001" cy="665163"/>
            <a:chOff x="1110" y="2656"/>
            <a:chExt cx="1549" cy="1351"/>
          </a:xfrm>
        </p:grpSpPr>
        <p:sp>
          <p:nvSpPr>
            <p:cNvPr id="33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6" name="Line 25"/>
          <p:cNvSpPr>
            <a:spLocks noChangeShapeType="1"/>
          </p:cNvSpPr>
          <p:nvPr/>
        </p:nvSpPr>
        <p:spPr bwMode="auto">
          <a:xfrm>
            <a:off x="2281585" y="4176119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2693068" y="3642722"/>
            <a:ext cx="11624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 sz="2400" b="1" dirty="0" smtClean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  <a:sym typeface="+mn-ea"/>
              </a:rPr>
              <a:t>Design</a:t>
            </a:r>
            <a:endParaRPr lang="en-US" altLang="zh-CN" sz="2400" b="1" dirty="0"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gray">
          <a:xfrm>
            <a:off x="1856978" y="2927811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44" name="Group 21"/>
          <p:cNvGrpSpPr/>
          <p:nvPr/>
        </p:nvGrpSpPr>
        <p:grpSpPr bwMode="auto">
          <a:xfrm>
            <a:off x="1663256" y="3570118"/>
            <a:ext cx="762000" cy="665163"/>
            <a:chOff x="3174" y="2656"/>
            <a:chExt cx="1549" cy="1351"/>
          </a:xfrm>
        </p:grpSpPr>
        <p:sp>
          <p:nvSpPr>
            <p:cNvPr id="45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" name="Text Box 27"/>
          <p:cNvSpPr txBox="1">
            <a:spLocks noChangeArrowheads="1"/>
          </p:cNvSpPr>
          <p:nvPr/>
        </p:nvSpPr>
        <p:spPr bwMode="gray">
          <a:xfrm>
            <a:off x="1855895" y="3680013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0" name="Line 28">
            <a:extLst>
              <a:ext uri="{FF2B5EF4-FFF2-40B4-BE49-F238E27FC236}">
                <a16:creationId xmlns:a16="http://schemas.microsoft.com/office/drawing/2014/main" id="{5886464C-DCE6-CE46-81F8-C0DD683FD9C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3112" y="5012461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 Box 30">
            <a:extLst>
              <a:ext uri="{FF2B5EF4-FFF2-40B4-BE49-F238E27FC236}">
                <a16:creationId xmlns:a16="http://schemas.microsoft.com/office/drawing/2014/main" id="{925EB1D2-43BD-7D4C-A778-3868BD51E9C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88491" y="4501288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2" name="Text Box 29">
            <a:extLst>
              <a:ext uri="{FF2B5EF4-FFF2-40B4-BE49-F238E27FC236}">
                <a16:creationId xmlns:a16="http://schemas.microsoft.com/office/drawing/2014/main" id="{60583FE8-C4C0-8F4C-B939-CB15C975A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596" y="4479064"/>
            <a:ext cx="16979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Evaluation</a:t>
            </a:r>
          </a:p>
        </p:txBody>
      </p:sp>
      <p:grpSp>
        <p:nvGrpSpPr>
          <p:cNvPr id="43" name="Group 17">
            <a:extLst>
              <a:ext uri="{FF2B5EF4-FFF2-40B4-BE49-F238E27FC236}">
                <a16:creationId xmlns:a16="http://schemas.microsoft.com/office/drawing/2014/main" id="{E89D19C5-A486-D144-9C8F-1B0E19A5EF4B}"/>
              </a:ext>
            </a:extLst>
          </p:cNvPr>
          <p:cNvGrpSpPr/>
          <p:nvPr/>
        </p:nvGrpSpPr>
        <p:grpSpPr bwMode="auto">
          <a:xfrm>
            <a:off x="1671990" y="4372109"/>
            <a:ext cx="762001" cy="665163"/>
            <a:chOff x="1110" y="2656"/>
            <a:chExt cx="1549" cy="1351"/>
          </a:xfrm>
        </p:grpSpPr>
        <p:sp>
          <p:nvSpPr>
            <p:cNvPr id="49" name="AutoShape 18">
              <a:extLst>
                <a:ext uri="{FF2B5EF4-FFF2-40B4-BE49-F238E27FC236}">
                  <a16:creationId xmlns:a16="http://schemas.microsoft.com/office/drawing/2014/main" id="{AC6DC4B4-0E28-D345-92F9-3DA1297BA88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AutoShape 19">
              <a:extLst>
                <a:ext uri="{FF2B5EF4-FFF2-40B4-BE49-F238E27FC236}">
                  <a16:creationId xmlns:a16="http://schemas.microsoft.com/office/drawing/2014/main" id="{30180032-487C-B74F-8977-3612D1E2C4A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AutoShape 20">
              <a:extLst>
                <a:ext uri="{FF2B5EF4-FFF2-40B4-BE49-F238E27FC236}">
                  <a16:creationId xmlns:a16="http://schemas.microsoft.com/office/drawing/2014/main" id="{8B4D5005-6859-9F49-AE44-BEF44B7C58F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2" name="Line 25">
            <a:extLst>
              <a:ext uri="{FF2B5EF4-FFF2-40B4-BE49-F238E27FC236}">
                <a16:creationId xmlns:a16="http://schemas.microsoft.com/office/drawing/2014/main" id="{991FAF72-C66A-404A-B08D-81AE2F95C99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6715" y="5757939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 Box 26">
            <a:extLst>
              <a:ext uri="{FF2B5EF4-FFF2-40B4-BE49-F238E27FC236}">
                <a16:creationId xmlns:a16="http://schemas.microsoft.com/office/drawing/2014/main" id="{62C9B54C-EDD1-7E42-9DE6-739494165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8198" y="5224542"/>
            <a:ext cx="17780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 smtClean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  <a:sym typeface="+mn-ea"/>
              </a:rPr>
              <a:t>Conclusion</a:t>
            </a:r>
            <a:endParaRPr lang="en-US" altLang="zh-CN" sz="2400" b="1" dirty="0"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  <a:sym typeface="+mn-ea"/>
            </a:endParaRPr>
          </a:p>
        </p:txBody>
      </p:sp>
      <p:sp>
        <p:nvSpPr>
          <p:cNvPr id="54" name="Text Box 27">
            <a:extLst>
              <a:ext uri="{FF2B5EF4-FFF2-40B4-BE49-F238E27FC236}">
                <a16:creationId xmlns:a16="http://schemas.microsoft.com/office/drawing/2014/main" id="{E37094E3-3836-1F4B-9C9A-5992FBCA661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72108" y="4489964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5</a:t>
            </a:r>
          </a:p>
        </p:txBody>
      </p:sp>
      <p:grpSp>
        <p:nvGrpSpPr>
          <p:cNvPr id="55" name="Group 21">
            <a:extLst>
              <a:ext uri="{FF2B5EF4-FFF2-40B4-BE49-F238E27FC236}">
                <a16:creationId xmlns:a16="http://schemas.microsoft.com/office/drawing/2014/main" id="{9CCBAA6A-5F46-E44D-91A3-CF5937D6CDB5}"/>
              </a:ext>
            </a:extLst>
          </p:cNvPr>
          <p:cNvGrpSpPr/>
          <p:nvPr/>
        </p:nvGrpSpPr>
        <p:grpSpPr bwMode="auto">
          <a:xfrm>
            <a:off x="1678386" y="5151938"/>
            <a:ext cx="762000" cy="665163"/>
            <a:chOff x="3174" y="2656"/>
            <a:chExt cx="1549" cy="1351"/>
          </a:xfrm>
        </p:grpSpPr>
        <p:sp>
          <p:nvSpPr>
            <p:cNvPr id="56" name="AutoShape 22">
              <a:extLst>
                <a:ext uri="{FF2B5EF4-FFF2-40B4-BE49-F238E27FC236}">
                  <a16:creationId xmlns:a16="http://schemas.microsoft.com/office/drawing/2014/main" id="{D0FA74C5-E981-AC42-B5B9-46BBB8D8969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AutoShape 23">
              <a:extLst>
                <a:ext uri="{FF2B5EF4-FFF2-40B4-BE49-F238E27FC236}">
                  <a16:creationId xmlns:a16="http://schemas.microsoft.com/office/drawing/2014/main" id="{DDC908A9-69F8-284A-9489-BE57254B350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AutoShape 24">
              <a:extLst>
                <a:ext uri="{FF2B5EF4-FFF2-40B4-BE49-F238E27FC236}">
                  <a16:creationId xmlns:a16="http://schemas.microsoft.com/office/drawing/2014/main" id="{5A27B765-F5E4-1A42-A0C6-BDA157A342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" name="Text Box 27">
            <a:extLst>
              <a:ext uri="{FF2B5EF4-FFF2-40B4-BE49-F238E27FC236}">
                <a16:creationId xmlns:a16="http://schemas.microsoft.com/office/drawing/2014/main" id="{91923ECA-E7EC-A54B-8CC7-75BD14F1D7F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71025" y="5261833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79702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Design – How to Learn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Greedy Piecewise Linear </a:t>
            </a:r>
            <a:r>
              <a:rPr lang="en-US" altLang="zh-CN" dirty="0" smtClean="0"/>
              <a:t>Regression</a:t>
            </a:r>
          </a:p>
          <a:p>
            <a:pPr marL="457200" lvl="1" indent="0">
              <a:buNone/>
            </a:pPr>
            <a:r>
              <a:rPr lang="en-US" altLang="zh-CN" dirty="0" smtClean="0"/>
              <a:t>Model is multiple liner segments</a:t>
            </a:r>
          </a:p>
          <a:p>
            <a:pPr marL="457200" lvl="1" indent="0">
              <a:buNone/>
            </a:pPr>
            <a:r>
              <a:rPr lang="en-US" altLang="zh-CN" dirty="0" smtClean="0"/>
              <a:t>Predict position with error bound</a:t>
            </a:r>
          </a:p>
          <a:p>
            <a:pPr marL="457200" lvl="1" indent="0">
              <a:buNone/>
            </a:pPr>
            <a:r>
              <a:rPr lang="en-US" altLang="zh-CN" dirty="0"/>
              <a:t>E</a:t>
            </a:r>
            <a:r>
              <a:rPr lang="en-US" altLang="zh-CN" dirty="0" smtClean="0"/>
              <a:t>rror bound is specified beforehand</a:t>
            </a:r>
          </a:p>
          <a:p>
            <a:pPr marL="457200" lvl="1" indent="0">
              <a:buNone/>
            </a:pPr>
            <a:r>
              <a:rPr lang="en-US" altLang="zh-CN" dirty="0" smtClean="0"/>
              <a:t>In </a:t>
            </a:r>
            <a:r>
              <a:rPr lang="en-US" altLang="zh-CN" dirty="0" err="1" smtClean="0"/>
              <a:t>Bourbond</a:t>
            </a:r>
            <a:r>
              <a:rPr lang="en-US" altLang="zh-CN" dirty="0" smtClean="0"/>
              <a:t>, error = 8</a:t>
            </a:r>
          </a:p>
          <a:p>
            <a:r>
              <a:rPr lang="en-US" altLang="zh-CN" dirty="0" smtClean="0"/>
              <a:t>Train </a:t>
            </a:r>
            <a:r>
              <a:rPr lang="en-US" altLang="zh-CN" dirty="0"/>
              <a:t>complexity: O(n)</a:t>
            </a:r>
          </a:p>
          <a:p>
            <a:pPr marL="457200" lvl="1" indent="0">
              <a:buNone/>
            </a:pPr>
            <a:r>
              <a:rPr lang="en-US" altLang="zh-CN" dirty="0"/>
              <a:t>Typically ~</a:t>
            </a:r>
            <a:r>
              <a:rPr lang="en-US" altLang="zh-CN" dirty="0" smtClean="0"/>
              <a:t>40ms</a:t>
            </a:r>
          </a:p>
          <a:p>
            <a:r>
              <a:rPr lang="en-US" altLang="zh-CN" dirty="0"/>
              <a:t>Inference complexity: </a:t>
            </a:r>
            <a:r>
              <a:rPr lang="en-US" altLang="zh-CN" dirty="0" smtClean="0"/>
              <a:t>O(log(s))</a:t>
            </a: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/>
              <a:t>Typically &lt;1μs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457200" lvl="1" indent="0">
              <a:buNone/>
            </a:pP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  <a:t>11/30/2020</a:t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914" y="1213837"/>
            <a:ext cx="5774381" cy="388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0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Design – </a:t>
            </a:r>
            <a:r>
              <a:rPr lang="en-US" altLang="zh-CN" dirty="0" smtClean="0"/>
              <a:t>What </a:t>
            </a:r>
            <a:r>
              <a:rPr lang="en-US" altLang="zh-CN" dirty="0"/>
              <a:t>to Learn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  <a:t>11/30/2020</a:t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838200" y="1213837"/>
            <a:ext cx="5353280" cy="4129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dirty="0" smtClean="0"/>
              <a:t>Learning on SST files or levels? </a:t>
            </a:r>
          </a:p>
          <a:p>
            <a:pPr lvl="1"/>
            <a:r>
              <a:rPr lang="en-US" altLang="zh-CN" sz="2800" dirty="0" smtClean="0"/>
              <a:t>Level learning beneficial for only read-only setting.</a:t>
            </a:r>
          </a:p>
          <a:p>
            <a:pPr lvl="1"/>
            <a:r>
              <a:rPr lang="en-US" altLang="zh-CN" sz="2800" dirty="0" smtClean="0"/>
              <a:t>In write-heavy (50% writes) setting, level model is worse than baseline (</a:t>
            </a:r>
            <a:r>
              <a:rPr lang="en-US" altLang="zh-CN" sz="2800" dirty="0" err="1" smtClean="0"/>
              <a:t>Wisckey</a:t>
            </a:r>
            <a:r>
              <a:rPr lang="en-US" altLang="zh-CN" sz="2800" dirty="0" smtClean="0"/>
              <a:t>).</a:t>
            </a:r>
          </a:p>
          <a:p>
            <a:pPr lvl="1"/>
            <a:endParaRPr lang="en-US" altLang="zh-CN" sz="2800" dirty="0" smtClean="0"/>
          </a:p>
          <a:p>
            <a:r>
              <a:rPr lang="en-US" altLang="zh-CN" sz="3200" dirty="0" smtClean="0"/>
              <a:t>Bourbon use file learning by default!</a:t>
            </a:r>
            <a:endParaRPr lang="zh-CN" altLang="en-US" sz="3200" dirty="0"/>
          </a:p>
        </p:txBody>
      </p:sp>
      <p:graphicFrame>
        <p:nvGraphicFramePr>
          <p:cNvPr id="10" name="内容占位符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5873024"/>
              </p:ext>
            </p:extLst>
          </p:nvPr>
        </p:nvGraphicFramePr>
        <p:xfrm>
          <a:off x="6191480" y="1355075"/>
          <a:ext cx="5749887" cy="3693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矩形 10"/>
          <p:cNvSpPr/>
          <p:nvPr/>
        </p:nvSpPr>
        <p:spPr>
          <a:xfrm>
            <a:off x="2087696" y="5388100"/>
            <a:ext cx="80166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G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uideline - 5: Do not learn levels for write-heavy workloads.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60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Design – When/Whether to Learn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038600" y="1213839"/>
                <a:ext cx="7785100" cy="263732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3200" dirty="0" smtClean="0"/>
                  <a:t>Bourbon wait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3200" i="1" dirty="0" smtClean="0">
                            <a:latin typeface="Cambria Math" panose="02040503050406030204" pitchFamily="18" charset="0"/>
                          </a:rPr>
                          <m:t>𝑤𝑎𝑖𝑡</m:t>
                        </m:r>
                      </m:sub>
                    </m:sSub>
                    <m:r>
                      <a:rPr lang="en-US" altLang="zh-CN" sz="3200" i="1" dirty="0" smtClean="0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altLang="zh-CN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3200" b="0" i="1" dirty="0" smtClean="0">
                            <a:latin typeface="Cambria Math" panose="02040503050406030204" pitchFamily="18" charset="0"/>
                          </a:rPr>
                          <m:t>𝐶𝑟𝑒𝑎𝑡𝑒</m:t>
                        </m:r>
                        <m:r>
                          <a:rPr lang="en-US" altLang="zh-CN" sz="32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3200" b="0" i="1" dirty="0" smtClean="0">
                            <a:latin typeface="Cambria Math" panose="02040503050406030204" pitchFamily="18" charset="0"/>
                          </a:rPr>
                          <m:t>𝑆𝑆𝑇</m:t>
                        </m:r>
                      </m:sub>
                    </m:sSub>
                  </m:oMath>
                </a14:m>
                <a:r>
                  <a:rPr lang="en-US" altLang="zh-CN" sz="3200" dirty="0" smtClean="0"/>
                  <a:t> (~40ms) before learn a file.</a:t>
                </a:r>
              </a:p>
              <a:p>
                <a:r>
                  <a:rPr lang="en-US" altLang="zh-CN" sz="3200" dirty="0" smtClean="0"/>
                  <a:t>Cost-Benefit Analyzer</a:t>
                </a:r>
              </a:p>
              <a:p>
                <a:pPr lvl="1"/>
                <a:r>
                  <a:rPr lang="en-US" altLang="zh-CN" sz="2800" dirty="0" smtClean="0"/>
                  <a:t>Goal</a:t>
                </a:r>
                <a:r>
                  <a:rPr lang="en-US" altLang="zh-CN" sz="2800" dirty="0"/>
                  <a:t>: Minimize total CPU </a:t>
                </a:r>
                <a:r>
                  <a:rPr lang="en-US" altLang="zh-CN" sz="2800" dirty="0" smtClean="0"/>
                  <a:t>time</a:t>
                </a:r>
              </a:p>
              <a:p>
                <a:pPr lvl="1"/>
                <a:r>
                  <a:rPr lang="en-US" altLang="zh-CN" sz="2800" dirty="0" smtClean="0"/>
                  <a:t>Is learn a file </a:t>
                </a:r>
                <a:r>
                  <a:rPr lang="en-US" altLang="zh-CN" sz="2800" dirty="0" err="1" smtClean="0"/>
                  <a:t>benefied</a:t>
                </a:r>
                <a:r>
                  <a:rPr lang="en-US" altLang="zh-CN" sz="2800" dirty="0" smtClean="0"/>
                  <a:t>?</a:t>
                </a:r>
              </a:p>
              <a:p>
                <a:pPr lvl="1"/>
                <a:endParaRPr lang="en-US" altLang="zh-CN" sz="2800" dirty="0" smtClean="0"/>
              </a:p>
              <a:p>
                <a:pPr marL="0" indent="0">
                  <a:buNone/>
                </a:pPr>
                <a:endParaRPr lang="en-US" altLang="zh-CN" sz="3200" dirty="0" smtClean="0"/>
              </a:p>
              <a:p>
                <a:endParaRPr lang="en-US" altLang="zh-CN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38600" y="1213839"/>
                <a:ext cx="7785100" cy="2637328"/>
              </a:xfrm>
              <a:blipFill>
                <a:blip r:embed="rId3"/>
                <a:stretch>
                  <a:fillRect l="-1801" t="-4850" r="-50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  <a:t>11/30/2020</a:t>
            </a:fld>
            <a:endParaRPr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838199" y="1383223"/>
            <a:ext cx="1800000" cy="72000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Gill Sans MT" panose="020B0502020104020203" pitchFamily="34" charset="0"/>
              </a:rPr>
              <a:t>Create SST</a:t>
            </a:r>
            <a:endParaRPr lang="zh-CN" altLang="en-US" sz="2000" dirty="0"/>
          </a:p>
        </p:txBody>
      </p:sp>
      <p:sp>
        <p:nvSpPr>
          <p:cNvPr id="7" name="下箭头 6"/>
          <p:cNvSpPr/>
          <p:nvPr/>
        </p:nvSpPr>
        <p:spPr>
          <a:xfrm>
            <a:off x="1517861" y="2276251"/>
            <a:ext cx="440675" cy="443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838199" y="2844569"/>
            <a:ext cx="1800000" cy="72000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Gill Sans MT" panose="020B0502020104020203" pitchFamily="34" charset="0"/>
              </a:rPr>
              <a:t>Wait some Time </a:t>
            </a:r>
            <a:endParaRPr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838199" y="4222730"/>
            <a:ext cx="1800000" cy="72000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Gill Sans MT" panose="020B0502020104020203" pitchFamily="34" charset="0"/>
              </a:rPr>
              <a:t>Cost-Benefit</a:t>
            </a:r>
          </a:p>
          <a:p>
            <a:pPr algn="ctr"/>
            <a:r>
              <a:rPr lang="en-US" altLang="zh-CN" dirty="0" err="1" smtClean="0">
                <a:latin typeface="Gill Sans MT" panose="020B0502020104020203" pitchFamily="34" charset="0"/>
              </a:rPr>
              <a:t>Analyse</a:t>
            </a:r>
            <a:endParaRPr lang="zh-CN" altLang="en-US" dirty="0"/>
          </a:p>
        </p:txBody>
      </p:sp>
      <p:sp>
        <p:nvSpPr>
          <p:cNvPr id="10" name="下箭头 9"/>
          <p:cNvSpPr/>
          <p:nvPr/>
        </p:nvSpPr>
        <p:spPr>
          <a:xfrm>
            <a:off x="1517860" y="3689871"/>
            <a:ext cx="440675" cy="443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下箭头 11"/>
          <p:cNvSpPr/>
          <p:nvPr/>
        </p:nvSpPr>
        <p:spPr>
          <a:xfrm>
            <a:off x="1197630" y="5093747"/>
            <a:ext cx="440675" cy="443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698274" y="5057248"/>
            <a:ext cx="1340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If beneficial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838199" y="5681906"/>
            <a:ext cx="1800000" cy="72000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Gill Sans MT" panose="020B0502020104020203" pitchFamily="34" charset="0"/>
              </a:rPr>
              <a:t>Learn model</a:t>
            </a:r>
            <a:endParaRPr lang="zh-CN" altLang="en-US" dirty="0"/>
          </a:p>
        </p:txBody>
      </p:sp>
      <p:sp>
        <p:nvSpPr>
          <p:cNvPr id="16" name="直角上箭头 15"/>
          <p:cNvSpPr/>
          <p:nvPr/>
        </p:nvSpPr>
        <p:spPr>
          <a:xfrm flipV="1">
            <a:off x="2796677" y="4608129"/>
            <a:ext cx="1026023" cy="928634"/>
          </a:xfrm>
          <a:prstGeom prst="bent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685817" y="4191374"/>
            <a:ext cx="1305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No benefit</a:t>
            </a:r>
            <a:endParaRPr lang="zh-CN" altLang="en-US" sz="2400" dirty="0">
              <a:solidFill>
                <a:schemeClr val="accent2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3038706" y="5714341"/>
            <a:ext cx="1175202" cy="609575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Gill Sans MT" panose="020B0502020104020203" pitchFamily="34" charset="0"/>
              </a:rPr>
              <a:t>Skip</a:t>
            </a:r>
            <a:endParaRPr lang="zh-CN" altLang="en-US" dirty="0"/>
          </a:p>
        </p:txBody>
      </p:sp>
      <p:sp>
        <p:nvSpPr>
          <p:cNvPr id="19" name="等腰三角形 18"/>
          <p:cNvSpPr/>
          <p:nvPr/>
        </p:nvSpPr>
        <p:spPr>
          <a:xfrm>
            <a:off x="8153400" y="5681906"/>
            <a:ext cx="469900" cy="50843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638800" y="5382447"/>
            <a:ext cx="5499100" cy="266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5561728" y="4406777"/>
            <a:ext cx="1691309" cy="80279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600" dirty="0" err="1" smtClean="0">
                <a:latin typeface="Gill Sans MT" panose="020B0502020104020203" pitchFamily="34" charset="0"/>
              </a:rPr>
              <a:t>Benifit</a:t>
            </a:r>
            <a:endParaRPr lang="en-US" altLang="zh-CN" sz="2600" dirty="0" smtClean="0">
              <a:latin typeface="Gill Sans MT" panose="020B0502020104020203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925993" y="2051417"/>
            <a:ext cx="20649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Guideline - </a:t>
            </a:r>
            <a:r>
              <a:rPr lang="en-US" altLang="zh-CN" sz="28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2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9475650" y="4406777"/>
            <a:ext cx="1691309" cy="80279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600" dirty="0" smtClean="0">
                <a:latin typeface="Gill Sans MT" panose="020B0502020104020203" pitchFamily="34" charset="0"/>
              </a:rPr>
              <a:t>Cost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153400" y="3851167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？</a:t>
            </a:r>
            <a:endParaRPr lang="zh-CN" altLang="en-US" sz="4400" b="1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90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4" grpId="0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4" grpId="0" animBg="1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Design – </a:t>
            </a:r>
            <a:r>
              <a:rPr lang="en-US" altLang="zh-CN" dirty="0"/>
              <a:t>Cost-Benefit Analyzer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3838"/>
            <a:ext cx="10985500" cy="5142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dirty="0"/>
              <a:t>Cost-Benefit </a:t>
            </a:r>
            <a:r>
              <a:rPr lang="en-US" altLang="zh-CN" sz="3200" dirty="0" smtClean="0"/>
              <a:t>Analyzer</a:t>
            </a:r>
          </a:p>
          <a:p>
            <a:pPr lvl="1"/>
            <a:r>
              <a:rPr lang="en-US" altLang="zh-CN" sz="2800" dirty="0" smtClean="0"/>
              <a:t>Low level: Files live longer, but serve fewer lookups.</a:t>
            </a:r>
          </a:p>
          <a:p>
            <a:pPr lvl="1"/>
            <a:r>
              <a:rPr lang="en-US" altLang="zh-CN" sz="2800" dirty="0" smtClean="0"/>
              <a:t>High level: Files live shorter, serve large percentage of lookups.</a:t>
            </a:r>
          </a:p>
          <a:p>
            <a:pPr marL="0" indent="0">
              <a:buNone/>
            </a:pPr>
            <a:r>
              <a:rPr lang="en-US" altLang="zh-CN" sz="3200" dirty="0" smtClean="0"/>
              <a:t>So </a:t>
            </a:r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</a:rPr>
              <a:t>Guideline </a:t>
            </a:r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</a:rPr>
              <a:t>- 4: Be workload- and </a:t>
            </a:r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</a:rPr>
              <a:t>data-aware.</a:t>
            </a:r>
          </a:p>
          <a:p>
            <a:pPr lvl="1"/>
            <a:r>
              <a:rPr lang="en-US" altLang="zh-CN" sz="2800" dirty="0" smtClean="0"/>
              <a:t>Estimate number of lookups with statistics of files on same level</a:t>
            </a:r>
            <a:endParaRPr lang="en-US" altLang="zh-CN" sz="2800" dirty="0"/>
          </a:p>
          <a:p>
            <a:pPr marL="0" indent="0">
              <a:buNone/>
            </a:pPr>
            <a:endParaRPr lang="en-US" altLang="zh-CN" sz="3200" dirty="0" smtClean="0"/>
          </a:p>
          <a:p>
            <a:pPr marL="0" indent="0">
              <a:buNone/>
            </a:pPr>
            <a:endParaRPr lang="en-US" altLang="zh-CN" sz="3200" dirty="0" smtClean="0"/>
          </a:p>
          <a:p>
            <a:endParaRPr lang="en-US" altLang="zh-CN" dirty="0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>
            <a:off x="5722028" y="5906322"/>
            <a:ext cx="729581" cy="45002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826964" y="5671824"/>
            <a:ext cx="8538072" cy="236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1171931" y="3968071"/>
            <a:ext cx="3382618" cy="1567227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zh-CN" sz="2600" dirty="0" smtClean="0">
                <a:latin typeface="Gill Sans MT" panose="020B0502020104020203" pitchFamily="34" charset="0"/>
              </a:rPr>
              <a:t>Estimated </a:t>
            </a:r>
            <a:r>
              <a:rPr lang="en-US" altLang="zh-CN" sz="2600" dirty="0" err="1" smtClean="0">
                <a:latin typeface="Gill Sans MT" panose="020B0502020104020203" pitchFamily="34" charset="0"/>
              </a:rPr>
              <a:t>Benifit</a:t>
            </a:r>
            <a:endParaRPr lang="en-US" altLang="zh-CN" sz="2600" dirty="0" smtClean="0">
              <a:latin typeface="Gill Sans MT" panose="020B0502020104020203" pitchFamily="34" charset="0"/>
            </a:endParaRPr>
          </a:p>
          <a:p>
            <a:r>
              <a:rPr lang="en-US" altLang="zh-CN" sz="2000" dirty="0">
                <a:latin typeface="Gill Sans MT" panose="020B0502020104020203" pitchFamily="34" charset="0"/>
              </a:rPr>
              <a:t>   Baseline path lookup time</a:t>
            </a:r>
          </a:p>
          <a:p>
            <a:r>
              <a:rPr lang="en-US" altLang="zh-CN" sz="2000" dirty="0" smtClean="0">
                <a:latin typeface="Gill Sans MT" panose="020B0502020104020203" pitchFamily="34" charset="0"/>
              </a:rPr>
              <a:t>   Model </a:t>
            </a:r>
            <a:r>
              <a:rPr lang="en-US" altLang="zh-CN" sz="2000" dirty="0">
                <a:latin typeface="Gill Sans MT" panose="020B0502020104020203" pitchFamily="34" charset="0"/>
              </a:rPr>
              <a:t>path lookup time</a:t>
            </a:r>
          </a:p>
          <a:p>
            <a:r>
              <a:rPr lang="en-US" altLang="zh-CN" sz="2000" dirty="0" smtClean="0">
                <a:latin typeface="Gill Sans MT" panose="020B0502020104020203" pitchFamily="34" charset="0"/>
              </a:rPr>
              <a:t>   Number </a:t>
            </a:r>
            <a:r>
              <a:rPr lang="en-US" altLang="zh-CN" sz="2000" dirty="0">
                <a:latin typeface="Gill Sans MT" panose="020B0502020104020203" pitchFamily="34" charset="0"/>
              </a:rPr>
              <a:t>of lookups served</a:t>
            </a:r>
            <a:endParaRPr lang="zh-CN" altLang="en-US" sz="2000" dirty="0"/>
          </a:p>
        </p:txBody>
      </p:sp>
      <p:sp>
        <p:nvSpPr>
          <p:cNvPr id="22" name="圆角矩形 21"/>
          <p:cNvSpPr/>
          <p:nvPr/>
        </p:nvSpPr>
        <p:spPr>
          <a:xfrm>
            <a:off x="8330848" y="3968071"/>
            <a:ext cx="3382618" cy="1567227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zh-CN" sz="2600" dirty="0" smtClean="0">
                <a:latin typeface="Gill Sans MT" panose="020B0502020104020203" pitchFamily="34" charset="0"/>
              </a:rPr>
              <a:t>Estimated Cost</a:t>
            </a:r>
            <a:endParaRPr lang="en-US" altLang="zh-CN" sz="2000" dirty="0" smtClean="0"/>
          </a:p>
          <a:p>
            <a:r>
              <a:rPr lang="en-US" altLang="zh-CN" sz="2000" dirty="0">
                <a:latin typeface="Gill Sans MT" panose="020B0502020104020203" pitchFamily="34" charset="0"/>
              </a:rPr>
              <a:t> </a:t>
            </a:r>
            <a:r>
              <a:rPr lang="en-US" altLang="zh-CN" sz="2000" dirty="0" smtClean="0">
                <a:latin typeface="Gill Sans MT" panose="020B0502020104020203" pitchFamily="34" charset="0"/>
              </a:rPr>
              <a:t> Table size</a:t>
            </a:r>
            <a:endParaRPr lang="en-US" altLang="zh-CN" sz="2600" dirty="0" smtClean="0">
              <a:latin typeface="Gill Sans MT" panose="020B0502020104020203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683858" y="1658563"/>
            <a:ext cx="20649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Guideline - 1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683859" y="2495761"/>
            <a:ext cx="20649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Guideline - 3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66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Design – </a:t>
            </a:r>
            <a:r>
              <a:rPr lang="en-US" altLang="zh-CN" dirty="0"/>
              <a:t>Cost-Benefit Analyzer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3838"/>
            <a:ext cx="10985500" cy="5142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dirty="0"/>
              <a:t>Cost-Benefit </a:t>
            </a:r>
            <a:r>
              <a:rPr lang="en-US" altLang="zh-CN" sz="3200" dirty="0" smtClean="0"/>
              <a:t>Analyzer</a:t>
            </a:r>
          </a:p>
          <a:p>
            <a:pPr lvl="1"/>
            <a:r>
              <a:rPr lang="en-US" altLang="zh-CN" sz="2800" dirty="0" smtClean="0"/>
              <a:t>Low level: files live longer, but serve fewer lookups.</a:t>
            </a:r>
          </a:p>
          <a:p>
            <a:pPr lvl="1"/>
            <a:r>
              <a:rPr lang="en-US" altLang="zh-CN" sz="2800" dirty="0" smtClean="0"/>
              <a:t>High level: files live shorter, serve large percentage of lookups.</a:t>
            </a:r>
          </a:p>
          <a:p>
            <a:pPr marL="0" indent="0">
              <a:buNone/>
            </a:pPr>
            <a:r>
              <a:rPr lang="en-US" altLang="zh-CN" sz="3200" dirty="0" smtClean="0"/>
              <a:t>So </a:t>
            </a:r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</a:rPr>
              <a:t>Guideline </a:t>
            </a:r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</a:rPr>
              <a:t>- 4: Be workload- and </a:t>
            </a:r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</a:rPr>
              <a:t>data-aware.</a:t>
            </a:r>
          </a:p>
          <a:p>
            <a:pPr lvl="1"/>
            <a:r>
              <a:rPr lang="en-US" altLang="zh-CN" sz="2800" dirty="0" smtClean="0"/>
              <a:t>Estimate number of lookups with statistics of files on same level</a:t>
            </a:r>
            <a:endParaRPr lang="en-US" altLang="zh-CN" sz="2800" dirty="0"/>
          </a:p>
          <a:p>
            <a:pPr marL="0" indent="0">
              <a:buNone/>
            </a:pPr>
            <a:endParaRPr lang="en-US" altLang="zh-CN" sz="3200" dirty="0" smtClean="0"/>
          </a:p>
          <a:p>
            <a:pPr marL="0" indent="0">
              <a:buNone/>
            </a:pPr>
            <a:endParaRPr lang="en-US" altLang="zh-CN" sz="3200" dirty="0" smtClean="0"/>
          </a:p>
          <a:p>
            <a:endParaRPr lang="en-US" altLang="zh-CN" dirty="0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>
            <a:off x="5722028" y="5906322"/>
            <a:ext cx="729581" cy="45002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 rot="21038413">
            <a:off x="1826964" y="5671824"/>
            <a:ext cx="8538072" cy="236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838200" y="4564108"/>
            <a:ext cx="3382618" cy="1567227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zh-CN" sz="2600" dirty="0" smtClean="0">
                <a:latin typeface="Gill Sans MT" panose="020B0502020104020203" pitchFamily="34" charset="0"/>
              </a:rPr>
              <a:t>Estimated </a:t>
            </a:r>
            <a:r>
              <a:rPr lang="en-US" altLang="zh-CN" sz="2600" dirty="0" err="1" smtClean="0">
                <a:latin typeface="Gill Sans MT" panose="020B0502020104020203" pitchFamily="34" charset="0"/>
              </a:rPr>
              <a:t>Benifit</a:t>
            </a:r>
            <a:endParaRPr lang="en-US" altLang="zh-CN" sz="2600" dirty="0" smtClean="0">
              <a:latin typeface="Gill Sans MT" panose="020B0502020104020203" pitchFamily="34" charset="0"/>
            </a:endParaRPr>
          </a:p>
          <a:p>
            <a:r>
              <a:rPr lang="en-US" altLang="zh-CN" sz="2000" dirty="0">
                <a:latin typeface="Gill Sans MT" panose="020B0502020104020203" pitchFamily="34" charset="0"/>
              </a:rPr>
              <a:t>   Baseline path lookup time</a:t>
            </a:r>
          </a:p>
          <a:p>
            <a:r>
              <a:rPr lang="en-US" altLang="zh-CN" sz="2000" dirty="0" smtClean="0">
                <a:latin typeface="Gill Sans MT" panose="020B0502020104020203" pitchFamily="34" charset="0"/>
              </a:rPr>
              <a:t>   Model </a:t>
            </a:r>
            <a:r>
              <a:rPr lang="en-US" altLang="zh-CN" sz="2000" dirty="0">
                <a:latin typeface="Gill Sans MT" panose="020B0502020104020203" pitchFamily="34" charset="0"/>
              </a:rPr>
              <a:t>path lookup time</a:t>
            </a:r>
          </a:p>
          <a:p>
            <a:r>
              <a:rPr lang="en-US" altLang="zh-CN" sz="2000" dirty="0" smtClean="0">
                <a:latin typeface="Gill Sans MT" panose="020B0502020104020203" pitchFamily="34" charset="0"/>
              </a:rPr>
              <a:t>   Number </a:t>
            </a:r>
            <a:r>
              <a:rPr lang="en-US" altLang="zh-CN" sz="2000" dirty="0">
                <a:latin typeface="Gill Sans MT" panose="020B0502020104020203" pitchFamily="34" charset="0"/>
              </a:rPr>
              <a:t>of lookups served</a:t>
            </a:r>
            <a:endParaRPr lang="zh-CN" altLang="en-US" sz="2000" dirty="0"/>
          </a:p>
        </p:txBody>
      </p:sp>
      <p:sp>
        <p:nvSpPr>
          <p:cNvPr id="22" name="圆角矩形 21"/>
          <p:cNvSpPr/>
          <p:nvPr/>
        </p:nvSpPr>
        <p:spPr>
          <a:xfrm>
            <a:off x="8366229" y="3358296"/>
            <a:ext cx="3382618" cy="1567227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zh-CN" sz="2600" dirty="0" smtClean="0">
                <a:latin typeface="Gill Sans MT" panose="020B0502020104020203" pitchFamily="34" charset="0"/>
              </a:rPr>
              <a:t>Estimated Cost</a:t>
            </a:r>
            <a:endParaRPr lang="en-US" altLang="zh-CN" sz="2000" dirty="0" smtClean="0"/>
          </a:p>
          <a:p>
            <a:r>
              <a:rPr lang="en-US" altLang="zh-CN" sz="2000" dirty="0">
                <a:latin typeface="Gill Sans MT" panose="020B0502020104020203" pitchFamily="34" charset="0"/>
              </a:rPr>
              <a:t> </a:t>
            </a:r>
            <a:r>
              <a:rPr lang="en-US" altLang="zh-CN" sz="2000" dirty="0" smtClean="0">
                <a:latin typeface="Gill Sans MT" panose="020B0502020104020203" pitchFamily="34" charset="0"/>
              </a:rPr>
              <a:t> Table size</a:t>
            </a:r>
            <a:endParaRPr lang="en-US" altLang="zh-CN" sz="2600" dirty="0" smtClean="0">
              <a:latin typeface="Gill Sans MT" panose="020B0502020104020203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864589" y="3920194"/>
            <a:ext cx="1205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Learn !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683858" y="1658563"/>
            <a:ext cx="20649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Guideline - 1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683859" y="2495761"/>
            <a:ext cx="20649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Guideline - 3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90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Design – </a:t>
            </a:r>
            <a:r>
              <a:rPr lang="en-US" altLang="zh-CN" dirty="0"/>
              <a:t>Cost-Benefit Analyzer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3837"/>
            <a:ext cx="8019361" cy="4963126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Effectiveness of Cost-Benefit Analyzer</a:t>
            </a:r>
          </a:p>
          <a:p>
            <a:pPr lvl="1"/>
            <a:r>
              <a:rPr lang="en-US" altLang="zh-CN" dirty="0" smtClean="0"/>
              <a:t>Learn </a:t>
            </a:r>
            <a:r>
              <a:rPr lang="en-US" altLang="zh-CN" dirty="0"/>
              <a:t>most/all new tables at low write percentages</a:t>
            </a:r>
          </a:p>
          <a:p>
            <a:pPr lvl="1"/>
            <a:r>
              <a:rPr lang="en-US" altLang="zh-CN" dirty="0" smtClean="0"/>
              <a:t>Limit </a:t>
            </a:r>
            <a:r>
              <a:rPr lang="en-US" altLang="zh-CN" dirty="0"/>
              <a:t>learning at </a:t>
            </a:r>
            <a:r>
              <a:rPr lang="en-US" altLang="zh-CN" dirty="0" smtClean="0"/>
              <a:t>high </a:t>
            </a:r>
            <a:r>
              <a:rPr lang="en-US" altLang="zh-CN" dirty="0"/>
              <a:t>write </a:t>
            </a:r>
            <a:r>
              <a:rPr lang="en-US" altLang="zh-CN" dirty="0" smtClean="0"/>
              <a:t>percentages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  <a:t>11/30/2020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7934" r="6662"/>
          <a:stretch/>
        </p:blipFill>
        <p:spPr>
          <a:xfrm>
            <a:off x="1602027" y="2529163"/>
            <a:ext cx="6533002" cy="391532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946717" y="3172180"/>
            <a:ext cx="6009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Minimal total CPU cost in all </a:t>
            </a:r>
            <a:r>
              <a:rPr lang="en-US" altLang="zh-CN" sz="28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scenarios !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88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Design – How to Read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  <a:t>11/30/2020</a:t>
            </a:fld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1169346" y="2015309"/>
            <a:ext cx="1833770" cy="1388165"/>
            <a:chOff x="7812157" y="3269975"/>
            <a:chExt cx="1833770" cy="1388165"/>
          </a:xfrm>
        </p:grpSpPr>
        <p:sp>
          <p:nvSpPr>
            <p:cNvPr id="7" name="矩形 6"/>
            <p:cNvSpPr/>
            <p:nvPr/>
          </p:nvSpPr>
          <p:spPr>
            <a:xfrm>
              <a:off x="7812157" y="3269975"/>
              <a:ext cx="308113" cy="30811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8322366" y="3275704"/>
              <a:ext cx="308113" cy="30811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812157" y="3810001"/>
              <a:ext cx="308113" cy="30811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8322366" y="3815730"/>
              <a:ext cx="308113" cy="30811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8827605" y="3810001"/>
              <a:ext cx="308113" cy="30811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7812157" y="4344298"/>
              <a:ext cx="308113" cy="30811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8322366" y="4350027"/>
              <a:ext cx="308113" cy="30811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8827605" y="4344298"/>
              <a:ext cx="308113" cy="30811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9337814" y="4350027"/>
              <a:ext cx="308113" cy="30811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1169346" y="1388596"/>
            <a:ext cx="308113" cy="308113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679555" y="1390253"/>
            <a:ext cx="308113" cy="308113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1023571" y="1864116"/>
            <a:ext cx="1671432" cy="1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483038" y="1953654"/>
            <a:ext cx="540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L0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76178" y="2447781"/>
            <a:ext cx="540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L1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83038" y="2982078"/>
            <a:ext cx="540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L2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22" name="直角上箭头 21"/>
          <p:cNvSpPr/>
          <p:nvPr/>
        </p:nvSpPr>
        <p:spPr>
          <a:xfrm rot="10800000">
            <a:off x="784982" y="1492886"/>
            <a:ext cx="2148610" cy="1909789"/>
          </a:xfrm>
          <a:prstGeom prst="bentUpArrow">
            <a:avLst>
              <a:gd name="adj1" fmla="val 7470"/>
              <a:gd name="adj2" fmla="val 13150"/>
              <a:gd name="adj3" fmla="val 1668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577459" y="4715169"/>
            <a:ext cx="1800000" cy="72000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Gill Sans MT" panose="020B0502020104020203" pitchFamily="34" charset="0"/>
              </a:rPr>
              <a:t>Find File</a:t>
            </a:r>
            <a:endParaRPr lang="zh-CN" altLang="en-US" sz="2000" dirty="0"/>
          </a:p>
        </p:txBody>
      </p:sp>
      <p:sp>
        <p:nvSpPr>
          <p:cNvPr id="24" name="右箭头 23"/>
          <p:cNvSpPr/>
          <p:nvPr/>
        </p:nvSpPr>
        <p:spPr>
          <a:xfrm>
            <a:off x="2567971" y="4937458"/>
            <a:ext cx="560819" cy="31758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4841702" y="1875757"/>
            <a:ext cx="6153132" cy="572023"/>
            <a:chOff x="5019502" y="1513450"/>
            <a:chExt cx="5615414" cy="447664"/>
          </a:xfrm>
        </p:grpSpPr>
        <p:sp>
          <p:nvSpPr>
            <p:cNvPr id="25" name="矩形 24"/>
            <p:cNvSpPr/>
            <p:nvPr/>
          </p:nvSpPr>
          <p:spPr>
            <a:xfrm>
              <a:off x="5019502" y="1513450"/>
              <a:ext cx="801076" cy="447664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chemeClr val="accent2">
                      <a:lumMod val="75000"/>
                    </a:schemeClr>
                  </a:solidFill>
                  <a:latin typeface="Gill Sans MT" panose="020B0502020104020203" pitchFamily="34" charset="0"/>
                </a:rPr>
                <a:t>IB</a:t>
              </a:r>
              <a:endParaRPr lang="zh-CN" altLang="en-US" sz="2000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5820578" y="1513450"/>
              <a:ext cx="801076" cy="447664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latin typeface="Gill Sans MT" panose="020B0502020104020203" pitchFamily="34" charset="0"/>
                </a:rPr>
                <a:t>DB</a:t>
              </a:r>
              <a:endParaRPr lang="zh-CN" altLang="en-US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621654" y="1513450"/>
              <a:ext cx="801076" cy="447664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latin typeface="Gill Sans MT" panose="020B0502020104020203" pitchFamily="34" charset="0"/>
                </a:rPr>
                <a:t>DB</a:t>
              </a:r>
              <a:endParaRPr lang="zh-CN" altLang="en-US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7422730" y="1513450"/>
              <a:ext cx="801076" cy="447664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latin typeface="Gill Sans MT" panose="020B0502020104020203" pitchFamily="34" charset="0"/>
                </a:rPr>
                <a:t>DB</a:t>
              </a:r>
              <a:endParaRPr lang="zh-CN" altLang="en-US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8223806" y="1513450"/>
              <a:ext cx="801076" cy="447664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latin typeface="Gill Sans MT" panose="020B0502020104020203" pitchFamily="34" charset="0"/>
                </a:rPr>
                <a:t>DB</a:t>
              </a:r>
              <a:endParaRPr lang="zh-CN" altLang="en-US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9032764" y="1513450"/>
              <a:ext cx="801076" cy="447664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latin typeface="Gill Sans MT" panose="020B0502020104020203" pitchFamily="34" charset="0"/>
                </a:rPr>
                <a:t>......</a:t>
              </a:r>
              <a:endParaRPr lang="zh-CN" altLang="en-US" dirty="0">
                <a:latin typeface="Gill Sans MT" panose="020B0502020104020203" pitchFamily="34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9833840" y="1513450"/>
              <a:ext cx="801076" cy="447664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latin typeface="Gill Sans MT" panose="020B0502020104020203" pitchFamily="34" charset="0"/>
                </a:rPr>
                <a:t>DB</a:t>
              </a:r>
              <a:endParaRPr lang="zh-CN" altLang="en-US" sz="2000" dirty="0">
                <a:latin typeface="Gill Sans MT" panose="020B0502020104020203" pitchFamily="34" charset="0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932735" y="1875758"/>
            <a:ext cx="710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Gill Sans MT" panose="020B0502020104020203" pitchFamily="34" charset="0"/>
              </a:rPr>
              <a:t>SST:</a:t>
            </a:r>
            <a:endParaRPr lang="zh-CN" altLang="en-US" sz="2400" dirty="0">
              <a:latin typeface="Gill Sans MT" panose="020B0502020104020203" pitchFamily="34" charset="0"/>
            </a:endParaRPr>
          </a:p>
        </p:txBody>
      </p:sp>
      <p:sp>
        <p:nvSpPr>
          <p:cNvPr id="34" name="上弧形箭头 33"/>
          <p:cNvSpPr/>
          <p:nvPr/>
        </p:nvSpPr>
        <p:spPr>
          <a:xfrm>
            <a:off x="5242239" y="1388596"/>
            <a:ext cx="2689905" cy="446577"/>
          </a:xfrm>
          <a:prstGeom prst="curvedDownArrow">
            <a:avLst>
              <a:gd name="adj1" fmla="val 25000"/>
              <a:gd name="adj2" fmla="val 94760"/>
              <a:gd name="adj3" fmla="val 25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3314712" y="4736239"/>
            <a:ext cx="1800000" cy="72000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Gill Sans MT" panose="020B0502020104020203" pitchFamily="34" charset="0"/>
              </a:rPr>
              <a:t>Load Index</a:t>
            </a:r>
          </a:p>
          <a:p>
            <a:pPr algn="ctr"/>
            <a:r>
              <a:rPr lang="en-US" altLang="zh-CN" sz="2000" dirty="0" smtClean="0">
                <a:latin typeface="Gill Sans MT" panose="020B0502020104020203" pitchFamily="34" charset="0"/>
              </a:rPr>
              <a:t>Block</a:t>
            </a:r>
            <a:endParaRPr lang="zh-CN" altLang="en-US" sz="2000" dirty="0"/>
          </a:p>
        </p:txBody>
      </p:sp>
      <p:sp>
        <p:nvSpPr>
          <p:cNvPr id="36" name="圆角矩形 35"/>
          <p:cNvSpPr/>
          <p:nvPr/>
        </p:nvSpPr>
        <p:spPr>
          <a:xfrm>
            <a:off x="5740507" y="5518545"/>
            <a:ext cx="1800000" cy="72000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Gill Sans MT" panose="020B0502020104020203" pitchFamily="34" charset="0"/>
              </a:rPr>
              <a:t>Search Index</a:t>
            </a:r>
          </a:p>
          <a:p>
            <a:pPr algn="ctr"/>
            <a:r>
              <a:rPr lang="en-US" altLang="zh-CN" sz="2000" dirty="0" smtClean="0">
                <a:latin typeface="Gill Sans MT" panose="020B0502020104020203" pitchFamily="34" charset="0"/>
              </a:rPr>
              <a:t>Block</a:t>
            </a:r>
            <a:endParaRPr lang="zh-CN" altLang="en-US" sz="2000" dirty="0"/>
          </a:p>
        </p:txBody>
      </p:sp>
      <p:sp>
        <p:nvSpPr>
          <p:cNvPr id="37" name="圆角矩形 36"/>
          <p:cNvSpPr/>
          <p:nvPr/>
        </p:nvSpPr>
        <p:spPr>
          <a:xfrm>
            <a:off x="8339264" y="5518545"/>
            <a:ext cx="1800000" cy="72000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Gill Sans MT" panose="020B0502020104020203" pitchFamily="34" charset="0"/>
              </a:rPr>
              <a:t>Load &amp; Search</a:t>
            </a:r>
          </a:p>
          <a:p>
            <a:pPr algn="ctr"/>
            <a:r>
              <a:rPr lang="en-US" altLang="zh-CN" sz="2000" dirty="0" smtClean="0">
                <a:latin typeface="Gill Sans MT" panose="020B0502020104020203" pitchFamily="34" charset="0"/>
              </a:rPr>
              <a:t>Data Block</a:t>
            </a:r>
            <a:endParaRPr lang="zh-CN" altLang="en-US" sz="2000" dirty="0"/>
          </a:p>
        </p:txBody>
      </p:sp>
      <p:sp>
        <p:nvSpPr>
          <p:cNvPr id="38" name="右箭头 37"/>
          <p:cNvSpPr/>
          <p:nvPr/>
        </p:nvSpPr>
        <p:spPr>
          <a:xfrm rot="2048388">
            <a:off x="5060719" y="5659115"/>
            <a:ext cx="560819" cy="31758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右箭头 38"/>
          <p:cNvSpPr/>
          <p:nvPr/>
        </p:nvSpPr>
        <p:spPr>
          <a:xfrm>
            <a:off x="7645468" y="5719751"/>
            <a:ext cx="560819" cy="31758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985367" y="5693842"/>
            <a:ext cx="3910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Baseline (</a:t>
            </a:r>
            <a:r>
              <a:rPr lang="en-US" altLang="zh-CN" sz="2400" dirty="0" err="1" smtClean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WiscKey</a:t>
            </a:r>
            <a:r>
              <a:rPr lang="en-US" altLang="zh-CN" sz="2400" dirty="0" smtClean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) path ~4μs</a:t>
            </a:r>
            <a:endParaRPr lang="zh-CN" altLang="en-US" sz="2400" dirty="0">
              <a:solidFill>
                <a:schemeClr val="accent2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41" name="右箭头 40"/>
          <p:cNvSpPr/>
          <p:nvPr/>
        </p:nvSpPr>
        <p:spPr>
          <a:xfrm rot="19002375">
            <a:off x="10347087" y="5535048"/>
            <a:ext cx="560819" cy="31758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圆角矩形 41"/>
          <p:cNvSpPr/>
          <p:nvPr/>
        </p:nvSpPr>
        <p:spPr>
          <a:xfrm>
            <a:off x="10265851" y="4660417"/>
            <a:ext cx="1800000" cy="72000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Gill Sans MT" panose="020B0502020104020203" pitchFamily="34" charset="0"/>
              </a:rPr>
              <a:t>Read Value</a:t>
            </a:r>
            <a:endParaRPr lang="zh-CN" altLang="en-US" sz="2000" dirty="0"/>
          </a:p>
        </p:txBody>
      </p:sp>
      <p:sp>
        <p:nvSpPr>
          <p:cNvPr id="43" name="圆角矩形 42"/>
          <p:cNvSpPr/>
          <p:nvPr/>
        </p:nvSpPr>
        <p:spPr>
          <a:xfrm>
            <a:off x="5740507" y="3788077"/>
            <a:ext cx="1800000" cy="72000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Gill Sans MT" panose="020B0502020104020203" pitchFamily="34" charset="0"/>
              </a:rPr>
              <a:t>Model</a:t>
            </a:r>
          </a:p>
          <a:p>
            <a:pPr algn="ctr"/>
            <a:r>
              <a:rPr lang="en-US" altLang="zh-CN" sz="2000" dirty="0" smtClean="0">
                <a:latin typeface="Gill Sans MT" panose="020B0502020104020203" pitchFamily="34" charset="0"/>
              </a:rPr>
              <a:t>Lookup</a:t>
            </a:r>
            <a:endParaRPr lang="zh-CN" altLang="en-US" sz="2000" dirty="0"/>
          </a:p>
        </p:txBody>
      </p:sp>
      <p:sp>
        <p:nvSpPr>
          <p:cNvPr id="44" name="圆角矩形 43"/>
          <p:cNvSpPr/>
          <p:nvPr/>
        </p:nvSpPr>
        <p:spPr>
          <a:xfrm>
            <a:off x="8339264" y="3788077"/>
            <a:ext cx="1800000" cy="72000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Gill Sans MT" panose="020B0502020104020203" pitchFamily="34" charset="0"/>
              </a:rPr>
              <a:t>Load &amp; Search</a:t>
            </a:r>
          </a:p>
          <a:p>
            <a:pPr algn="ctr"/>
            <a:r>
              <a:rPr lang="en-US" altLang="zh-CN" sz="2000" dirty="0" smtClean="0">
                <a:latin typeface="Gill Sans MT" panose="020B0502020104020203" pitchFamily="34" charset="0"/>
              </a:rPr>
              <a:t>Chunk</a:t>
            </a:r>
            <a:endParaRPr lang="zh-CN" altLang="en-US" sz="2000" dirty="0"/>
          </a:p>
        </p:txBody>
      </p:sp>
      <p:sp>
        <p:nvSpPr>
          <p:cNvPr id="45" name="右箭头 44"/>
          <p:cNvSpPr/>
          <p:nvPr/>
        </p:nvSpPr>
        <p:spPr>
          <a:xfrm rot="19002375">
            <a:off x="5072451" y="4247768"/>
            <a:ext cx="560819" cy="317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右箭头 46"/>
          <p:cNvSpPr/>
          <p:nvPr/>
        </p:nvSpPr>
        <p:spPr>
          <a:xfrm rot="2048388">
            <a:off x="10275532" y="4123306"/>
            <a:ext cx="560819" cy="317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右箭头 47"/>
          <p:cNvSpPr/>
          <p:nvPr/>
        </p:nvSpPr>
        <p:spPr>
          <a:xfrm>
            <a:off x="7651079" y="3989283"/>
            <a:ext cx="560819" cy="317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右箭头 48"/>
          <p:cNvSpPr/>
          <p:nvPr/>
        </p:nvSpPr>
        <p:spPr>
          <a:xfrm rot="19490153">
            <a:off x="6278941" y="3101046"/>
            <a:ext cx="1514446" cy="276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1" name="直接箭头连接符 50"/>
          <p:cNvCxnSpPr/>
          <p:nvPr/>
        </p:nvCxnSpPr>
        <p:spPr>
          <a:xfrm>
            <a:off x="7734713" y="2648099"/>
            <a:ext cx="418687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7734713" y="2523067"/>
            <a:ext cx="0" cy="232833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8153400" y="2538033"/>
            <a:ext cx="0" cy="232833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/>
        </p:nvSpPr>
        <p:spPr>
          <a:xfrm>
            <a:off x="1961505" y="4079633"/>
            <a:ext cx="2768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Bourbon path 2~3μs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07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/>
      <p:bldP spid="20" grpId="0"/>
      <p:bldP spid="21" grpId="0"/>
      <p:bldP spid="22" grpId="0" animBg="1"/>
      <p:bldP spid="23" grpId="0" animBg="1"/>
      <p:bldP spid="24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2020/11/30</a:t>
            </a:fld>
            <a:endParaRPr lang="zh-CN" altLang="en-US" dirty="0"/>
          </a:p>
        </p:txBody>
      </p:sp>
      <p:grpSp>
        <p:nvGrpSpPr>
          <p:cNvPr id="5" name="Group 3"/>
          <p:cNvGrpSpPr/>
          <p:nvPr/>
        </p:nvGrpSpPr>
        <p:grpSpPr bwMode="auto">
          <a:xfrm>
            <a:off x="1678386" y="1296955"/>
            <a:ext cx="762000" cy="665163"/>
            <a:chOff x="1110" y="2656"/>
            <a:chExt cx="1549" cy="1351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2287986" y="1906555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699466" y="1373158"/>
            <a:ext cx="1905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 smtClean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Background</a:t>
            </a:r>
            <a:endParaRPr lang="en-US" altLang="zh-CN" sz="2400" b="1" dirty="0"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gray">
          <a:xfrm>
            <a:off x="1873365" y="1395383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12" name="Group 7"/>
          <p:cNvGrpSpPr/>
          <p:nvPr/>
        </p:nvGrpSpPr>
        <p:grpSpPr bwMode="auto">
          <a:xfrm>
            <a:off x="1678386" y="2054038"/>
            <a:ext cx="762000" cy="665163"/>
            <a:chOff x="3174" y="2656"/>
            <a:chExt cx="1549" cy="1351"/>
          </a:xfrm>
        </p:grpSpPr>
        <p:sp>
          <p:nvSpPr>
            <p:cNvPr id="13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2287986" y="266363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2699466" y="2130241"/>
            <a:ext cx="35687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Motivation &amp; </a:t>
            </a:r>
            <a:r>
              <a:rPr lang="en-US" sz="2400" b="1" dirty="0" smtClean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Challenge</a:t>
            </a:r>
            <a:endParaRPr lang="en-US" sz="2400" b="1" dirty="0"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gray">
          <a:xfrm>
            <a:off x="1873365" y="2152466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2287982" y="345030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gray">
          <a:xfrm>
            <a:off x="1873361" y="2939135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9" name="Text Box 29"/>
          <p:cNvSpPr txBox="1">
            <a:spLocks noChangeArrowheads="1"/>
          </p:cNvSpPr>
          <p:nvPr/>
        </p:nvSpPr>
        <p:spPr bwMode="auto">
          <a:xfrm>
            <a:off x="2699466" y="2916911"/>
            <a:ext cx="30492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Learning Guidelines</a:t>
            </a:r>
          </a:p>
        </p:txBody>
      </p:sp>
      <p:grpSp>
        <p:nvGrpSpPr>
          <p:cNvPr id="32" name="Group 17"/>
          <p:cNvGrpSpPr/>
          <p:nvPr/>
        </p:nvGrpSpPr>
        <p:grpSpPr bwMode="auto">
          <a:xfrm>
            <a:off x="1656860" y="2809956"/>
            <a:ext cx="762001" cy="665163"/>
            <a:chOff x="1110" y="2656"/>
            <a:chExt cx="1549" cy="1351"/>
          </a:xfrm>
        </p:grpSpPr>
        <p:sp>
          <p:nvSpPr>
            <p:cNvPr id="33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6" name="Line 25"/>
          <p:cNvSpPr>
            <a:spLocks noChangeShapeType="1"/>
          </p:cNvSpPr>
          <p:nvPr/>
        </p:nvSpPr>
        <p:spPr bwMode="auto">
          <a:xfrm>
            <a:off x="2281585" y="4176119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2693068" y="3642722"/>
            <a:ext cx="11624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 sz="2400" b="1" dirty="0" smtClean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  <a:sym typeface="+mn-ea"/>
              </a:rPr>
              <a:t>Design</a:t>
            </a:r>
            <a:endParaRPr lang="en-US" altLang="zh-CN" sz="2400" b="1" dirty="0"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gray">
          <a:xfrm>
            <a:off x="1856978" y="2927811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44" name="Group 21"/>
          <p:cNvGrpSpPr/>
          <p:nvPr/>
        </p:nvGrpSpPr>
        <p:grpSpPr bwMode="auto">
          <a:xfrm>
            <a:off x="1663256" y="3570118"/>
            <a:ext cx="762000" cy="665163"/>
            <a:chOff x="3174" y="2656"/>
            <a:chExt cx="1549" cy="1351"/>
          </a:xfrm>
        </p:grpSpPr>
        <p:sp>
          <p:nvSpPr>
            <p:cNvPr id="45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" name="Text Box 27"/>
          <p:cNvSpPr txBox="1">
            <a:spLocks noChangeArrowheads="1"/>
          </p:cNvSpPr>
          <p:nvPr/>
        </p:nvSpPr>
        <p:spPr bwMode="gray">
          <a:xfrm>
            <a:off x="1855895" y="3680013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0" name="Line 28">
            <a:extLst>
              <a:ext uri="{FF2B5EF4-FFF2-40B4-BE49-F238E27FC236}">
                <a16:creationId xmlns:a16="http://schemas.microsoft.com/office/drawing/2014/main" id="{5886464C-DCE6-CE46-81F8-C0DD683FD9C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3112" y="5012461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 Box 30">
            <a:extLst>
              <a:ext uri="{FF2B5EF4-FFF2-40B4-BE49-F238E27FC236}">
                <a16:creationId xmlns:a16="http://schemas.microsoft.com/office/drawing/2014/main" id="{925EB1D2-43BD-7D4C-A778-3868BD51E9C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88491" y="4501288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2" name="Text Box 29">
            <a:extLst>
              <a:ext uri="{FF2B5EF4-FFF2-40B4-BE49-F238E27FC236}">
                <a16:creationId xmlns:a16="http://schemas.microsoft.com/office/drawing/2014/main" id="{60583FE8-C4C0-8F4C-B939-CB15C975A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596" y="4479064"/>
            <a:ext cx="1951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C00000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Evaluation</a:t>
            </a:r>
          </a:p>
        </p:txBody>
      </p:sp>
      <p:grpSp>
        <p:nvGrpSpPr>
          <p:cNvPr id="43" name="Group 17">
            <a:extLst>
              <a:ext uri="{FF2B5EF4-FFF2-40B4-BE49-F238E27FC236}">
                <a16:creationId xmlns:a16="http://schemas.microsoft.com/office/drawing/2014/main" id="{E89D19C5-A486-D144-9C8F-1B0E19A5EF4B}"/>
              </a:ext>
            </a:extLst>
          </p:cNvPr>
          <p:cNvGrpSpPr/>
          <p:nvPr/>
        </p:nvGrpSpPr>
        <p:grpSpPr bwMode="auto">
          <a:xfrm>
            <a:off x="1671990" y="4372109"/>
            <a:ext cx="762001" cy="665163"/>
            <a:chOff x="1110" y="2656"/>
            <a:chExt cx="1549" cy="1351"/>
          </a:xfrm>
        </p:grpSpPr>
        <p:sp>
          <p:nvSpPr>
            <p:cNvPr id="49" name="AutoShape 18">
              <a:extLst>
                <a:ext uri="{FF2B5EF4-FFF2-40B4-BE49-F238E27FC236}">
                  <a16:creationId xmlns:a16="http://schemas.microsoft.com/office/drawing/2014/main" id="{AC6DC4B4-0E28-D345-92F9-3DA1297BA88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AutoShape 19">
              <a:extLst>
                <a:ext uri="{FF2B5EF4-FFF2-40B4-BE49-F238E27FC236}">
                  <a16:creationId xmlns:a16="http://schemas.microsoft.com/office/drawing/2014/main" id="{30180032-487C-B74F-8977-3612D1E2C4A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AutoShape 20">
              <a:extLst>
                <a:ext uri="{FF2B5EF4-FFF2-40B4-BE49-F238E27FC236}">
                  <a16:creationId xmlns:a16="http://schemas.microsoft.com/office/drawing/2014/main" id="{8B4D5005-6859-9F49-AE44-BEF44B7C58F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2" name="Line 25">
            <a:extLst>
              <a:ext uri="{FF2B5EF4-FFF2-40B4-BE49-F238E27FC236}">
                <a16:creationId xmlns:a16="http://schemas.microsoft.com/office/drawing/2014/main" id="{991FAF72-C66A-404A-B08D-81AE2F95C99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6715" y="5757939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 Box 26">
            <a:extLst>
              <a:ext uri="{FF2B5EF4-FFF2-40B4-BE49-F238E27FC236}">
                <a16:creationId xmlns:a16="http://schemas.microsoft.com/office/drawing/2014/main" id="{62C9B54C-EDD1-7E42-9DE6-739494165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8198" y="5224542"/>
            <a:ext cx="17780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 smtClean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  <a:sym typeface="+mn-ea"/>
              </a:rPr>
              <a:t>Conclusion</a:t>
            </a:r>
            <a:endParaRPr lang="en-US" altLang="zh-CN" sz="2400" b="1" dirty="0"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  <a:sym typeface="+mn-ea"/>
            </a:endParaRPr>
          </a:p>
        </p:txBody>
      </p:sp>
      <p:sp>
        <p:nvSpPr>
          <p:cNvPr id="54" name="Text Box 27">
            <a:extLst>
              <a:ext uri="{FF2B5EF4-FFF2-40B4-BE49-F238E27FC236}">
                <a16:creationId xmlns:a16="http://schemas.microsoft.com/office/drawing/2014/main" id="{E37094E3-3836-1F4B-9C9A-5992FBCA661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72108" y="4489964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5</a:t>
            </a:r>
          </a:p>
        </p:txBody>
      </p:sp>
      <p:grpSp>
        <p:nvGrpSpPr>
          <p:cNvPr id="55" name="Group 21">
            <a:extLst>
              <a:ext uri="{FF2B5EF4-FFF2-40B4-BE49-F238E27FC236}">
                <a16:creationId xmlns:a16="http://schemas.microsoft.com/office/drawing/2014/main" id="{9CCBAA6A-5F46-E44D-91A3-CF5937D6CDB5}"/>
              </a:ext>
            </a:extLst>
          </p:cNvPr>
          <p:cNvGrpSpPr/>
          <p:nvPr/>
        </p:nvGrpSpPr>
        <p:grpSpPr bwMode="auto">
          <a:xfrm>
            <a:off x="1678386" y="5151938"/>
            <a:ext cx="762000" cy="665163"/>
            <a:chOff x="3174" y="2656"/>
            <a:chExt cx="1549" cy="1351"/>
          </a:xfrm>
        </p:grpSpPr>
        <p:sp>
          <p:nvSpPr>
            <p:cNvPr id="56" name="AutoShape 22">
              <a:extLst>
                <a:ext uri="{FF2B5EF4-FFF2-40B4-BE49-F238E27FC236}">
                  <a16:creationId xmlns:a16="http://schemas.microsoft.com/office/drawing/2014/main" id="{D0FA74C5-E981-AC42-B5B9-46BBB8D8969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AutoShape 23">
              <a:extLst>
                <a:ext uri="{FF2B5EF4-FFF2-40B4-BE49-F238E27FC236}">
                  <a16:creationId xmlns:a16="http://schemas.microsoft.com/office/drawing/2014/main" id="{DDC908A9-69F8-284A-9489-BE57254B350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AutoShape 24">
              <a:extLst>
                <a:ext uri="{FF2B5EF4-FFF2-40B4-BE49-F238E27FC236}">
                  <a16:creationId xmlns:a16="http://schemas.microsoft.com/office/drawing/2014/main" id="{5A27B765-F5E4-1A42-A0C6-BDA157A342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" name="Text Box 27">
            <a:extLst>
              <a:ext uri="{FF2B5EF4-FFF2-40B4-BE49-F238E27FC236}">
                <a16:creationId xmlns:a16="http://schemas.microsoft.com/office/drawing/2014/main" id="{91923ECA-E7EC-A54B-8CC7-75BD14F1D7F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71025" y="5261833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9332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Evaluation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Setup</a:t>
            </a:r>
          </a:p>
          <a:p>
            <a:endParaRPr lang="en-US" altLang="zh-CN" sz="3200" dirty="0"/>
          </a:p>
          <a:p>
            <a:pPr marL="0" indent="0">
              <a:buNone/>
            </a:pPr>
            <a:endParaRPr lang="en-US" altLang="zh-CN" sz="3200" dirty="0" smtClean="0"/>
          </a:p>
          <a:p>
            <a:r>
              <a:rPr lang="en-US" altLang="zh-CN" sz="3200" dirty="0" smtClean="0"/>
              <a:t>Dataset</a:t>
            </a:r>
          </a:p>
          <a:p>
            <a:endParaRPr lang="zh-CN" altLang="en-US" sz="32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  <a:t>11/30/2020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219" y="3450311"/>
            <a:ext cx="10087561" cy="327116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594671" y="1213837"/>
            <a:ext cx="8759129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800" dirty="0">
                <a:latin typeface="Gill Sans MT" panose="020B0502020104020203" pitchFamily="34" charset="0"/>
              </a:rPr>
              <a:t>20-core Intel Xeon CPU E5-2660</a:t>
            </a:r>
          </a:p>
          <a:p>
            <a:r>
              <a:rPr lang="en-US" altLang="zh-CN" sz="2800" dirty="0">
                <a:latin typeface="Gill Sans MT" panose="020B0502020104020203" pitchFamily="34" charset="0"/>
              </a:rPr>
              <a:t>160 GB memory, 480 GB SATA </a:t>
            </a:r>
            <a:r>
              <a:rPr lang="en-US" altLang="zh-CN" sz="2800" dirty="0" smtClean="0">
                <a:latin typeface="Gill Sans MT" panose="020B0502020104020203" pitchFamily="34" charset="0"/>
              </a:rPr>
              <a:t>SSD</a:t>
            </a:r>
          </a:p>
          <a:p>
            <a:r>
              <a:rPr lang="en-US" altLang="zh-CN" sz="2800" dirty="0" smtClean="0">
                <a:latin typeface="Gill Sans MT" panose="020B0502020104020203" pitchFamily="34" charset="0"/>
              </a:rPr>
              <a:t>16B integer keys and 64B values, 10M operations/workload</a:t>
            </a:r>
          </a:p>
          <a:p>
            <a:r>
              <a:rPr lang="en-US" altLang="zh-CN" sz="2800" dirty="0">
                <a:latin typeface="Gill Sans MT" panose="020B0502020104020203" pitchFamily="34" charset="0"/>
              </a:rPr>
              <a:t>Database resides in </a:t>
            </a:r>
            <a:r>
              <a:rPr lang="en-US" altLang="zh-CN" sz="2800" dirty="0" smtClean="0">
                <a:latin typeface="Gill Sans MT" panose="020B0502020104020203" pitchFamily="34" charset="0"/>
              </a:rPr>
              <a:t>memory (reduce </a:t>
            </a:r>
            <a:r>
              <a:rPr lang="en-US" altLang="zh-CN" sz="2800" dirty="0">
                <a:latin typeface="Gill Sans MT" panose="020B0502020104020203" pitchFamily="34" charset="0"/>
              </a:rPr>
              <a:t>data access time)</a:t>
            </a:r>
            <a:endParaRPr lang="en-US" altLang="zh-CN" sz="2800" dirty="0" smtClean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0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Evaluation – Breakdown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99" y="1213837"/>
            <a:ext cx="10784595" cy="1081511"/>
          </a:xfrm>
        </p:spPr>
        <p:txBody>
          <a:bodyPr/>
          <a:lstStyle/>
          <a:p>
            <a:r>
              <a:rPr lang="en-US" altLang="zh-CN" dirty="0" smtClean="0"/>
              <a:t>10M</a:t>
            </a:r>
            <a:r>
              <a:rPr lang="zh-CN" altLang="en-US" dirty="0" smtClean="0"/>
              <a:t> </a:t>
            </a:r>
            <a:r>
              <a:rPr lang="en-US" altLang="zh-CN" dirty="0" smtClean="0"/>
              <a:t>random lookups on AR(Amazon Reviews) and OSM(</a:t>
            </a:r>
            <a:r>
              <a:rPr lang="en-US" altLang="zh-CN" dirty="0" err="1" smtClean="0"/>
              <a:t>NewYork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OpenStreetMaps</a:t>
            </a:r>
            <a:r>
              <a:rPr lang="en-US" altLang="zh-CN" dirty="0" smtClean="0"/>
              <a:t>)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  <a:t>11/30/2020</a:t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902" y="2295348"/>
            <a:ext cx="8009263" cy="362988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38199" y="2295348"/>
            <a:ext cx="3105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Gill Sans MT" panose="020B0502020104020203" pitchFamily="34" charset="0"/>
              </a:rPr>
              <a:t>Bourbon mainly reduce search delay.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Gill Sans MT" panose="020B0502020104020203" pitchFamily="34" charset="0"/>
              </a:rPr>
              <a:t>Data-access costs reduce too.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Gill Sans MT" panose="020B0502020104020203" pitchFamily="34" charset="0"/>
              </a:rPr>
              <a:t>Bourbon loads a small byte range than entire block.</a:t>
            </a:r>
            <a:endParaRPr lang="zh-CN" altLang="en-US" sz="24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71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标题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defTabSz="905255">
              <a:defRPr sz="3900"/>
            </a:lvl1pPr>
          </a:lstStyle>
          <a:p>
            <a:r>
              <a:rPr lang="en-US" smtClean="0"/>
              <a:t>Learning in indexing</a:t>
            </a:r>
            <a:endParaRPr lang="en-US" dirty="0"/>
          </a:p>
        </p:txBody>
      </p:sp>
      <p:sp>
        <p:nvSpPr>
          <p:cNvPr id="1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1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  <a:pPr/>
              <a:t>11/30/2020</a:t>
            </a:fld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99683BC-BE47-4077-A782-1AFB6F968159}"/>
              </a:ext>
            </a:extLst>
          </p:cNvPr>
          <p:cNvSpPr txBox="1"/>
          <p:nvPr/>
        </p:nvSpPr>
        <p:spPr>
          <a:xfrm>
            <a:off x="838200" y="1322773"/>
            <a:ext cx="8992138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How can we perform a lookup given an array of data?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BCA2DED-F345-45B3-B8B7-D7565CA2DEAF}"/>
              </a:ext>
            </a:extLst>
          </p:cNvPr>
          <p:cNvSpPr txBox="1"/>
          <p:nvPr/>
        </p:nvSpPr>
        <p:spPr>
          <a:xfrm>
            <a:off x="837736" y="2045705"/>
            <a:ext cx="448840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Random</a:t>
            </a:r>
            <a:r>
              <a:rPr kumimoji="0" lang="en-US" altLang="zh-CN" sz="240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array</a:t>
            </a:r>
            <a:endParaRPr kumimoji="0" lang="zh-CN" altLang="en-US" sz="24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02CD7BBE-6E1A-4421-9C54-E78EC22D9B0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38200" y="2672034"/>
          <a:ext cx="581487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6859">
                  <a:extLst>
                    <a:ext uri="{9D8B030D-6E8A-4147-A177-3AD203B41FA5}">
                      <a16:colId xmlns:a16="http://schemas.microsoft.com/office/drawing/2014/main" val="3546160074"/>
                    </a:ext>
                  </a:extLst>
                </a:gridCol>
                <a:gridCol w="726859">
                  <a:extLst>
                    <a:ext uri="{9D8B030D-6E8A-4147-A177-3AD203B41FA5}">
                      <a16:colId xmlns:a16="http://schemas.microsoft.com/office/drawing/2014/main" val="2704944681"/>
                    </a:ext>
                  </a:extLst>
                </a:gridCol>
                <a:gridCol w="726859">
                  <a:extLst>
                    <a:ext uri="{9D8B030D-6E8A-4147-A177-3AD203B41FA5}">
                      <a16:colId xmlns:a16="http://schemas.microsoft.com/office/drawing/2014/main" val="2915639850"/>
                    </a:ext>
                  </a:extLst>
                </a:gridCol>
                <a:gridCol w="726859">
                  <a:extLst>
                    <a:ext uri="{9D8B030D-6E8A-4147-A177-3AD203B41FA5}">
                      <a16:colId xmlns:a16="http://schemas.microsoft.com/office/drawing/2014/main" val="3734352246"/>
                    </a:ext>
                  </a:extLst>
                </a:gridCol>
                <a:gridCol w="726859">
                  <a:extLst>
                    <a:ext uri="{9D8B030D-6E8A-4147-A177-3AD203B41FA5}">
                      <a16:colId xmlns:a16="http://schemas.microsoft.com/office/drawing/2014/main" val="1555946562"/>
                    </a:ext>
                  </a:extLst>
                </a:gridCol>
                <a:gridCol w="726859">
                  <a:extLst>
                    <a:ext uri="{9D8B030D-6E8A-4147-A177-3AD203B41FA5}">
                      <a16:colId xmlns:a16="http://schemas.microsoft.com/office/drawing/2014/main" val="2208997059"/>
                    </a:ext>
                  </a:extLst>
                </a:gridCol>
                <a:gridCol w="726859">
                  <a:extLst>
                    <a:ext uri="{9D8B030D-6E8A-4147-A177-3AD203B41FA5}">
                      <a16:colId xmlns:a16="http://schemas.microsoft.com/office/drawing/2014/main" val="2306063357"/>
                    </a:ext>
                  </a:extLst>
                </a:gridCol>
                <a:gridCol w="726859">
                  <a:extLst>
                    <a:ext uri="{9D8B030D-6E8A-4147-A177-3AD203B41FA5}">
                      <a16:colId xmlns:a16="http://schemas.microsoft.com/office/drawing/2014/main" val="3885979701"/>
                    </a:ext>
                  </a:extLst>
                </a:gridCol>
              </a:tblGrid>
              <a:tr h="335904">
                <a:tc>
                  <a:txBody>
                    <a:bodyPr/>
                    <a:lstStyle/>
                    <a:p>
                      <a:r>
                        <a:rPr lang="en-US" altLang="zh-CN" dirty="0"/>
                        <a:t>583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1103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514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114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074162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0793BD8F-5ABF-4F6A-B6CB-17E18D3D9C6E}"/>
              </a:ext>
            </a:extLst>
          </p:cNvPr>
          <p:cNvSpPr txBox="1"/>
          <p:nvPr/>
        </p:nvSpPr>
        <p:spPr>
          <a:xfrm>
            <a:off x="7336168" y="2492161"/>
            <a:ext cx="4201703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3200" dirty="0"/>
              <a:t>Linear Search: Cost </a:t>
            </a:r>
            <a:r>
              <a:rPr lang="en-US" altLang="zh-CN" sz="3200" dirty="0" smtClean="0"/>
              <a:t>O(n</a:t>
            </a:r>
            <a:r>
              <a:rPr lang="en-US" altLang="zh-CN" sz="3200" dirty="0"/>
              <a:t>)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5F28428-5457-49AF-8284-F16EBDC4796F}"/>
              </a:ext>
            </a:extLst>
          </p:cNvPr>
          <p:cNvSpPr txBox="1"/>
          <p:nvPr/>
        </p:nvSpPr>
        <p:spPr>
          <a:xfrm>
            <a:off x="838200" y="3722255"/>
            <a:ext cx="5257800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Sorted array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graphicFrame>
        <p:nvGraphicFramePr>
          <p:cNvPr id="47" name="表格 4">
            <a:extLst>
              <a:ext uri="{FF2B5EF4-FFF2-40B4-BE49-F238E27FC236}">
                <a16:creationId xmlns:a16="http://schemas.microsoft.com/office/drawing/2014/main" id="{1A34B3A4-1732-46A8-AAD8-69DB8F98F7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48471"/>
              </p:ext>
            </p:extLst>
          </p:nvPr>
        </p:nvGraphicFramePr>
        <p:xfrm>
          <a:off x="838200" y="4331451"/>
          <a:ext cx="581487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6859">
                  <a:extLst>
                    <a:ext uri="{9D8B030D-6E8A-4147-A177-3AD203B41FA5}">
                      <a16:colId xmlns:a16="http://schemas.microsoft.com/office/drawing/2014/main" val="3546160074"/>
                    </a:ext>
                  </a:extLst>
                </a:gridCol>
                <a:gridCol w="726859">
                  <a:extLst>
                    <a:ext uri="{9D8B030D-6E8A-4147-A177-3AD203B41FA5}">
                      <a16:colId xmlns:a16="http://schemas.microsoft.com/office/drawing/2014/main" val="2704944681"/>
                    </a:ext>
                  </a:extLst>
                </a:gridCol>
                <a:gridCol w="726859">
                  <a:extLst>
                    <a:ext uri="{9D8B030D-6E8A-4147-A177-3AD203B41FA5}">
                      <a16:colId xmlns:a16="http://schemas.microsoft.com/office/drawing/2014/main" val="2915639850"/>
                    </a:ext>
                  </a:extLst>
                </a:gridCol>
                <a:gridCol w="726859">
                  <a:extLst>
                    <a:ext uri="{9D8B030D-6E8A-4147-A177-3AD203B41FA5}">
                      <a16:colId xmlns:a16="http://schemas.microsoft.com/office/drawing/2014/main" val="3734352246"/>
                    </a:ext>
                  </a:extLst>
                </a:gridCol>
                <a:gridCol w="726859">
                  <a:extLst>
                    <a:ext uri="{9D8B030D-6E8A-4147-A177-3AD203B41FA5}">
                      <a16:colId xmlns:a16="http://schemas.microsoft.com/office/drawing/2014/main" val="1555946562"/>
                    </a:ext>
                  </a:extLst>
                </a:gridCol>
                <a:gridCol w="726859">
                  <a:extLst>
                    <a:ext uri="{9D8B030D-6E8A-4147-A177-3AD203B41FA5}">
                      <a16:colId xmlns:a16="http://schemas.microsoft.com/office/drawing/2014/main" val="2208997059"/>
                    </a:ext>
                  </a:extLst>
                </a:gridCol>
                <a:gridCol w="726859">
                  <a:extLst>
                    <a:ext uri="{9D8B030D-6E8A-4147-A177-3AD203B41FA5}">
                      <a16:colId xmlns:a16="http://schemas.microsoft.com/office/drawing/2014/main" val="2306063357"/>
                    </a:ext>
                  </a:extLst>
                </a:gridCol>
                <a:gridCol w="726859">
                  <a:extLst>
                    <a:ext uri="{9D8B030D-6E8A-4147-A177-3AD203B41FA5}">
                      <a16:colId xmlns:a16="http://schemas.microsoft.com/office/drawing/2014/main" val="3885979701"/>
                    </a:ext>
                  </a:extLst>
                </a:gridCol>
              </a:tblGrid>
              <a:tr h="335904">
                <a:tc>
                  <a:txBody>
                    <a:bodyPr/>
                    <a:lstStyle/>
                    <a:p>
                      <a:r>
                        <a:rPr lang="en-US" altLang="zh-CN" dirty="0"/>
                        <a:t>103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114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514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583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1103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074162"/>
                  </a:ext>
                </a:extLst>
              </a:tr>
            </a:tbl>
          </a:graphicData>
        </a:graphic>
      </p:graphicFrame>
      <p:sp>
        <p:nvSpPr>
          <p:cNvPr id="48" name="文本框 47">
            <a:extLst>
              <a:ext uri="{FF2B5EF4-FFF2-40B4-BE49-F238E27FC236}">
                <a16:creationId xmlns:a16="http://schemas.microsoft.com/office/drawing/2014/main" id="{9494EB12-6755-4CF6-88E5-BC9B6638B877}"/>
              </a:ext>
            </a:extLst>
          </p:cNvPr>
          <p:cNvSpPr txBox="1"/>
          <p:nvPr/>
        </p:nvSpPr>
        <p:spPr>
          <a:xfrm>
            <a:off x="7336168" y="4267889"/>
            <a:ext cx="4532210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3200" dirty="0"/>
              <a:t>Binary Search: Cost </a:t>
            </a:r>
            <a:r>
              <a:rPr lang="en-US" altLang="zh-CN" sz="3200" dirty="0" smtClean="0"/>
              <a:t>O(</a:t>
            </a:r>
            <a:r>
              <a:rPr lang="en-US" altLang="zh-CN" sz="3200" dirty="0" err="1" smtClean="0"/>
              <a:t>lgn</a:t>
            </a:r>
            <a:r>
              <a:rPr lang="en-US" altLang="zh-CN" sz="3200" dirty="0"/>
              <a:t>)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AC7479B-6C74-41FC-99C6-6732B42F2ED8}"/>
              </a:ext>
            </a:extLst>
          </p:cNvPr>
          <p:cNvSpPr txBox="1"/>
          <p:nvPr/>
        </p:nvSpPr>
        <p:spPr>
          <a:xfrm>
            <a:off x="837736" y="5282540"/>
            <a:ext cx="9793541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Focus on sorted data : Can we improve the search efficiency?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837968" y="3263774"/>
            <a:ext cx="5815336" cy="203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上弧形箭头 10"/>
          <p:cNvSpPr/>
          <p:nvPr/>
        </p:nvSpPr>
        <p:spPr>
          <a:xfrm>
            <a:off x="4803354" y="4011581"/>
            <a:ext cx="870333" cy="38244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下弧形箭头 11"/>
          <p:cNvSpPr/>
          <p:nvPr/>
        </p:nvSpPr>
        <p:spPr>
          <a:xfrm>
            <a:off x="506776" y="4613796"/>
            <a:ext cx="2960324" cy="62960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下弧形箭头 22"/>
          <p:cNvSpPr/>
          <p:nvPr/>
        </p:nvSpPr>
        <p:spPr>
          <a:xfrm>
            <a:off x="3434050" y="4674655"/>
            <a:ext cx="1589642" cy="58616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29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48" grpId="0"/>
      <p:bldP spid="9" grpId="0"/>
      <p:bldP spid="5" grpId="0" animBg="1"/>
      <p:bldP spid="11" grpId="0" animBg="1"/>
      <p:bldP spid="12" grpId="0" animBg="1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Can Bourbon adapt to different datasets?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4 synthetic datasets, 2 real-world </a:t>
            </a:r>
            <a:r>
              <a:rPr lang="en-US" altLang="zh-CN" dirty="0" smtClean="0"/>
              <a:t>datasets</a:t>
            </a:r>
          </a:p>
          <a:p>
            <a:r>
              <a:rPr lang="en-US" altLang="zh-CN" dirty="0"/>
              <a:t>Uniform random read-only workloads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  <a:t>11/30/2020</a:t>
            </a:fld>
            <a:endParaRPr lang="zh-CN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087636"/>
              </p:ext>
            </p:extLst>
          </p:nvPr>
        </p:nvGraphicFramePr>
        <p:xfrm>
          <a:off x="614496" y="2328129"/>
          <a:ext cx="5481504" cy="3200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70376">
                  <a:extLst>
                    <a:ext uri="{9D8B030D-6E8A-4147-A177-3AD203B41FA5}">
                      <a16:colId xmlns:a16="http://schemas.microsoft.com/office/drawing/2014/main" val="1487918296"/>
                    </a:ext>
                  </a:extLst>
                </a:gridCol>
                <a:gridCol w="1370376">
                  <a:extLst>
                    <a:ext uri="{9D8B030D-6E8A-4147-A177-3AD203B41FA5}">
                      <a16:colId xmlns:a16="http://schemas.microsoft.com/office/drawing/2014/main" val="1388155248"/>
                    </a:ext>
                  </a:extLst>
                </a:gridCol>
                <a:gridCol w="1370376">
                  <a:extLst>
                    <a:ext uri="{9D8B030D-6E8A-4147-A177-3AD203B41FA5}">
                      <a16:colId xmlns:a16="http://schemas.microsoft.com/office/drawing/2014/main" val="3154061572"/>
                    </a:ext>
                  </a:extLst>
                </a:gridCol>
                <a:gridCol w="1370376">
                  <a:extLst>
                    <a:ext uri="{9D8B030D-6E8A-4147-A177-3AD203B41FA5}">
                      <a16:colId xmlns:a16="http://schemas.microsoft.com/office/drawing/2014/main" val="784878793"/>
                    </a:ext>
                  </a:extLst>
                </a:gridCol>
              </a:tblGrid>
              <a:tr h="433869"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latin typeface="Gill Sans MT" panose="020B0502020104020203" pitchFamily="34" charset="0"/>
                        </a:rPr>
                        <a:t>Dataset</a:t>
                      </a:r>
                      <a:endParaRPr lang="zh-CN" altLang="en-US" sz="2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latin typeface="Gill Sans MT" panose="020B0502020104020203" pitchFamily="34" charset="0"/>
                        </a:rPr>
                        <a:t>#Data</a:t>
                      </a:r>
                      <a:endParaRPr lang="zh-CN" altLang="en-US" sz="2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latin typeface="Gill Sans MT" panose="020B0502020104020203" pitchFamily="34" charset="0"/>
                        </a:rPr>
                        <a:t>#</a:t>
                      </a:r>
                      <a:r>
                        <a:rPr lang="en-US" altLang="zh-CN" sz="2400" dirty="0" err="1" smtClean="0">
                          <a:latin typeface="Gill Sans MT" panose="020B0502020104020203" pitchFamily="34" charset="0"/>
                        </a:rPr>
                        <a:t>Seg</a:t>
                      </a:r>
                      <a:endParaRPr lang="zh-CN" altLang="en-US" sz="2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latin typeface="Gill Sans MT" panose="020B0502020104020203" pitchFamily="34" charset="0"/>
                        </a:rPr>
                        <a:t>%</a:t>
                      </a:r>
                      <a:r>
                        <a:rPr lang="en-US" altLang="zh-CN" sz="2400" dirty="0" err="1" smtClean="0">
                          <a:latin typeface="Gill Sans MT" panose="020B0502020104020203" pitchFamily="34" charset="0"/>
                        </a:rPr>
                        <a:t>Seg</a:t>
                      </a:r>
                      <a:endParaRPr lang="zh-CN" altLang="en-US" sz="2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231721"/>
                  </a:ext>
                </a:extLst>
              </a:tr>
              <a:tr h="433869"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latin typeface="Gill Sans MT" panose="020B0502020104020203" pitchFamily="34" charset="0"/>
                        </a:rPr>
                        <a:t>Linear</a:t>
                      </a:r>
                      <a:endParaRPr lang="zh-CN" altLang="en-US" sz="2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latin typeface="Gill Sans MT" panose="020B0502020104020203" pitchFamily="34" charset="0"/>
                        </a:rPr>
                        <a:t>64M</a:t>
                      </a:r>
                      <a:endParaRPr lang="zh-CN" altLang="en-US" sz="2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latin typeface="Gill Sans MT" panose="020B0502020104020203" pitchFamily="34" charset="0"/>
                        </a:rPr>
                        <a:t>900</a:t>
                      </a:r>
                      <a:endParaRPr lang="zh-CN" altLang="en-US" sz="2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latin typeface="Gill Sans MT" panose="020B0502020104020203" pitchFamily="34" charset="0"/>
                        </a:rPr>
                        <a:t>0%</a:t>
                      </a:r>
                      <a:endParaRPr lang="zh-CN" altLang="en-US" sz="2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383326"/>
                  </a:ext>
                </a:extLst>
              </a:tr>
              <a:tr h="433869"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latin typeface="Gill Sans MT" panose="020B0502020104020203" pitchFamily="34" charset="0"/>
                        </a:rPr>
                        <a:t>Seg1%</a:t>
                      </a:r>
                      <a:endParaRPr lang="zh-CN" altLang="en-US" sz="2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>
                          <a:latin typeface="Gill Sans MT" panose="020B0502020104020203" pitchFamily="34" charset="0"/>
                        </a:rPr>
                        <a:t>64M</a:t>
                      </a:r>
                      <a:endParaRPr lang="zh-CN" altLang="en-US" sz="2400" dirty="0" smtClean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latin typeface="Gill Sans MT" panose="020B0502020104020203" pitchFamily="34" charset="0"/>
                        </a:rPr>
                        <a:t>640K</a:t>
                      </a:r>
                      <a:endParaRPr lang="zh-CN" altLang="en-US" sz="2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latin typeface="Gill Sans MT" panose="020B0502020104020203" pitchFamily="34" charset="0"/>
                        </a:rPr>
                        <a:t>1%</a:t>
                      </a:r>
                      <a:endParaRPr lang="zh-CN" altLang="en-US" sz="2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304683"/>
                  </a:ext>
                </a:extLst>
              </a:tr>
              <a:tr h="433869"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latin typeface="Gill Sans MT" panose="020B0502020104020203" pitchFamily="34" charset="0"/>
                        </a:rPr>
                        <a:t>Normal</a:t>
                      </a:r>
                      <a:endParaRPr lang="zh-CN" altLang="en-US" sz="2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>
                          <a:latin typeface="Gill Sans MT" panose="020B0502020104020203" pitchFamily="34" charset="0"/>
                        </a:rPr>
                        <a:t>64M</a:t>
                      </a:r>
                      <a:endParaRPr lang="zh-CN" altLang="en-US" sz="2400" dirty="0" smtClean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latin typeface="Gill Sans MT" panose="020B0502020104020203" pitchFamily="34" charset="0"/>
                        </a:rPr>
                        <a:t>705K</a:t>
                      </a:r>
                      <a:endParaRPr lang="zh-CN" altLang="en-US" sz="2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latin typeface="Gill Sans MT" panose="020B0502020104020203" pitchFamily="34" charset="0"/>
                        </a:rPr>
                        <a:t>1.1%</a:t>
                      </a:r>
                      <a:endParaRPr lang="zh-CN" altLang="en-US" sz="2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710887"/>
                  </a:ext>
                </a:extLst>
              </a:tr>
              <a:tr h="433869"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latin typeface="Gill Sans MT" panose="020B0502020104020203" pitchFamily="34" charset="0"/>
                        </a:rPr>
                        <a:t>Seg10%</a:t>
                      </a:r>
                      <a:endParaRPr lang="zh-CN" altLang="en-US" sz="2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>
                          <a:latin typeface="Gill Sans MT" panose="020B0502020104020203" pitchFamily="34" charset="0"/>
                        </a:rPr>
                        <a:t>64M</a:t>
                      </a:r>
                      <a:endParaRPr lang="zh-CN" altLang="en-US" sz="2400" dirty="0" smtClean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latin typeface="Gill Sans MT" panose="020B0502020104020203" pitchFamily="34" charset="0"/>
                        </a:rPr>
                        <a:t>6.4M</a:t>
                      </a:r>
                      <a:endParaRPr lang="zh-CN" altLang="en-US" sz="2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latin typeface="Gill Sans MT" panose="020B0502020104020203" pitchFamily="34" charset="0"/>
                        </a:rPr>
                        <a:t>10%</a:t>
                      </a:r>
                      <a:endParaRPr lang="zh-CN" altLang="en-US" sz="2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28323"/>
                  </a:ext>
                </a:extLst>
              </a:tr>
              <a:tr h="433869"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latin typeface="Gill Sans MT" panose="020B0502020104020203" pitchFamily="34" charset="0"/>
                        </a:rPr>
                        <a:t>AR</a:t>
                      </a:r>
                      <a:endParaRPr lang="zh-CN" altLang="en-US" sz="2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>
                          <a:latin typeface="Gill Sans MT" panose="020B0502020104020203" pitchFamily="34" charset="0"/>
                        </a:rPr>
                        <a:t>64M</a:t>
                      </a:r>
                      <a:endParaRPr lang="zh-CN" altLang="en-US" sz="2400" dirty="0" smtClean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latin typeface="Gill Sans MT" panose="020B0502020104020203" pitchFamily="34" charset="0"/>
                        </a:rPr>
                        <a:t>129K</a:t>
                      </a:r>
                      <a:endParaRPr lang="zh-CN" altLang="en-US" sz="2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latin typeface="Gill Sans MT" panose="020B0502020104020203" pitchFamily="34" charset="0"/>
                        </a:rPr>
                        <a:t>0.39%</a:t>
                      </a:r>
                      <a:endParaRPr lang="zh-CN" altLang="en-US" sz="2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245428"/>
                  </a:ext>
                </a:extLst>
              </a:tr>
              <a:tr h="433869"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latin typeface="Gill Sans MT" panose="020B0502020104020203" pitchFamily="34" charset="0"/>
                        </a:rPr>
                        <a:t>OSM</a:t>
                      </a:r>
                      <a:endParaRPr lang="zh-CN" altLang="en-US" sz="2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>
                          <a:latin typeface="Gill Sans MT" panose="020B0502020104020203" pitchFamily="34" charset="0"/>
                        </a:rPr>
                        <a:t>64M</a:t>
                      </a:r>
                      <a:endParaRPr lang="zh-CN" altLang="en-US" sz="2400" dirty="0" smtClean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latin typeface="Gill Sans MT" panose="020B0502020104020203" pitchFamily="34" charset="0"/>
                        </a:rPr>
                        <a:t>295K</a:t>
                      </a:r>
                      <a:endParaRPr lang="zh-CN" altLang="en-US" sz="2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latin typeface="Gill Sans MT" panose="020B0502020104020203" pitchFamily="34" charset="0"/>
                        </a:rPr>
                        <a:t>1.3%</a:t>
                      </a:r>
                      <a:endParaRPr lang="zh-CN" altLang="en-US" sz="2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06944"/>
                  </a:ext>
                </a:extLst>
              </a:tr>
            </a:tbl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351250"/>
            <a:ext cx="5989286" cy="315415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915777" y="5465386"/>
            <a:ext cx="108176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Bourbon performs better with lower number of segments Reach 1.6x gain for two real-world datasets with 1% segments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46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Different </a:t>
            </a:r>
            <a:r>
              <a:rPr lang="en-US" altLang="zh-CN" sz="4000" dirty="0"/>
              <a:t>request </a:t>
            </a:r>
            <a:r>
              <a:rPr lang="en-US" altLang="zh-CN" sz="4000" dirty="0" smtClean="0"/>
              <a:t>distributions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Read-only </a:t>
            </a:r>
            <a:r>
              <a:rPr lang="en-US" altLang="zh-CN" dirty="0" smtClean="0"/>
              <a:t>workloads, different request distribution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  <a:t>11/30/2020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72" y="1916259"/>
            <a:ext cx="11103456" cy="355828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374354" y="5459584"/>
            <a:ext cx="108176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Bourbon improves performance by ~</a:t>
            </a:r>
            <a:r>
              <a:rPr lang="en-US" altLang="zh-CN" sz="28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1.6x</a:t>
            </a:r>
          </a:p>
          <a:p>
            <a:r>
              <a:rPr lang="en-US" altLang="zh-CN" sz="28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Regardless of request distributions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56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Real </a:t>
            </a:r>
            <a:r>
              <a:rPr lang="en-US" altLang="zh-CN" dirty="0"/>
              <a:t>benchmarks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6 core workloads on YCSB default dataset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  <a:t>11/30/2020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23" y="1909551"/>
            <a:ext cx="11126753" cy="303889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03912" y="5084975"/>
            <a:ext cx="108176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Bourbon’s gain holds on real benchmarks</a:t>
            </a:r>
          </a:p>
          <a:p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Bourbon improves reads without affecting writes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81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Performance on fast storage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Data resides on an Intel </a:t>
            </a:r>
            <a:r>
              <a:rPr lang="en-US" altLang="zh-CN" dirty="0" err="1"/>
              <a:t>Optane</a:t>
            </a:r>
            <a:r>
              <a:rPr lang="en-US" altLang="zh-CN" dirty="0"/>
              <a:t> </a:t>
            </a:r>
            <a:r>
              <a:rPr lang="en-US" altLang="zh-CN" dirty="0" smtClean="0"/>
              <a:t>SSD</a:t>
            </a:r>
            <a:r>
              <a:rPr lang="zh-CN" altLang="en-US" dirty="0"/>
              <a:t> </a:t>
            </a:r>
            <a:r>
              <a:rPr lang="en-US" altLang="zh-CN" dirty="0" smtClean="0"/>
              <a:t>(instead of memory)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  <a:t>11/30/2020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53277"/>
            <a:ext cx="9342972" cy="341835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03912" y="5084975"/>
            <a:ext cx="108176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Bourbon can still offer benefits when data is on storage</a:t>
            </a:r>
          </a:p>
          <a:p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Will be better with emerging storage technologies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83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Performance on </a:t>
            </a:r>
            <a:r>
              <a:rPr lang="en-US" altLang="zh-CN" dirty="0" smtClean="0"/>
              <a:t>limited memory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machine with SATA SSD, memory only holds 25% database</a:t>
            </a:r>
          </a:p>
          <a:p>
            <a:r>
              <a:rPr lang="en-US" altLang="zh-CN" dirty="0" err="1" smtClean="0"/>
              <a:t>Zipfian</a:t>
            </a:r>
            <a:r>
              <a:rPr lang="en-US" altLang="zh-CN" dirty="0" smtClean="0"/>
              <a:t>: 80% request access about 25% of database.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  <a:t>11/30/2020</a:t>
            </a:fld>
            <a:endParaRPr lang="zh-CN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750092"/>
              </p:ext>
            </p:extLst>
          </p:nvPr>
        </p:nvGraphicFramePr>
        <p:xfrm>
          <a:off x="1690477" y="2561555"/>
          <a:ext cx="8610296" cy="22676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52574">
                  <a:extLst>
                    <a:ext uri="{9D8B030D-6E8A-4147-A177-3AD203B41FA5}">
                      <a16:colId xmlns:a16="http://schemas.microsoft.com/office/drawing/2014/main" val="4146947154"/>
                    </a:ext>
                  </a:extLst>
                </a:gridCol>
                <a:gridCol w="2152574">
                  <a:extLst>
                    <a:ext uri="{9D8B030D-6E8A-4147-A177-3AD203B41FA5}">
                      <a16:colId xmlns:a16="http://schemas.microsoft.com/office/drawing/2014/main" val="2193741923"/>
                    </a:ext>
                  </a:extLst>
                </a:gridCol>
                <a:gridCol w="2152574">
                  <a:extLst>
                    <a:ext uri="{9D8B030D-6E8A-4147-A177-3AD203B41FA5}">
                      <a16:colId xmlns:a16="http://schemas.microsoft.com/office/drawing/2014/main" val="3181932706"/>
                    </a:ext>
                  </a:extLst>
                </a:gridCol>
                <a:gridCol w="2152574">
                  <a:extLst>
                    <a:ext uri="{9D8B030D-6E8A-4147-A177-3AD203B41FA5}">
                      <a16:colId xmlns:a16="http://schemas.microsoft.com/office/drawing/2014/main" val="2954739687"/>
                    </a:ext>
                  </a:extLst>
                </a:gridCol>
              </a:tblGrid>
              <a:tr h="338323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Gill Sans MT" panose="020B0502020104020203" pitchFamily="34" charset="0"/>
                        </a:rPr>
                        <a:t>Workload</a:t>
                      </a:r>
                      <a:endParaRPr lang="zh-CN" altLang="en-US" sz="24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400" dirty="0" err="1" smtClean="0">
                          <a:latin typeface="Gill Sans MT" panose="020B0502020104020203" pitchFamily="34" charset="0"/>
                        </a:rPr>
                        <a:t>WiscKey</a:t>
                      </a:r>
                      <a:r>
                        <a:rPr lang="en-US" altLang="zh-CN" sz="2400" baseline="0" dirty="0" smtClean="0">
                          <a:latin typeface="Gill Sans MT" panose="020B0502020104020203" pitchFamily="34" charset="0"/>
                        </a:rPr>
                        <a:t> latency(</a:t>
                      </a:r>
                      <a:r>
                        <a:rPr lang="en-US" altLang="zh-CN" sz="2400" baseline="0" dirty="0" err="1" smtClean="0">
                          <a:latin typeface="Gill Sans MT" panose="020B0502020104020203" pitchFamily="34" charset="0"/>
                        </a:rPr>
                        <a:t>μs</a:t>
                      </a:r>
                      <a:r>
                        <a:rPr lang="en-US" altLang="zh-CN" sz="2400" baseline="0" dirty="0" smtClean="0">
                          <a:latin typeface="Gill Sans MT" panose="020B0502020104020203" pitchFamily="34" charset="0"/>
                        </a:rPr>
                        <a:t>)</a:t>
                      </a:r>
                      <a:endParaRPr lang="zh-CN" altLang="en-US" sz="2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Gill Sans MT" panose="020B0502020104020203" pitchFamily="34" charset="0"/>
                        </a:rPr>
                        <a:t>Bourbon</a:t>
                      </a:r>
                      <a:endParaRPr lang="zh-CN" altLang="en-US" sz="2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371544"/>
                  </a:ext>
                </a:extLst>
              </a:tr>
              <a:tr h="33832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Latency(</a:t>
                      </a:r>
                      <a:r>
                        <a:rPr lang="en-US" altLang="zh-CN" sz="2400" dirty="0" err="1" smtClean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μs</a:t>
                      </a:r>
                      <a:r>
                        <a:rPr lang="en-US" altLang="zh-CN" sz="2400" dirty="0" smtClean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)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Speedup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025533"/>
                  </a:ext>
                </a:extLst>
              </a:tr>
              <a:tr h="6766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Gill Sans MT" panose="020B0502020104020203" pitchFamily="34" charset="0"/>
                        </a:rPr>
                        <a:t>Uniform</a:t>
                      </a:r>
                      <a:endParaRPr lang="zh-CN" altLang="en-US" sz="24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Gill Sans MT" panose="020B0502020104020203" pitchFamily="34" charset="0"/>
                        </a:rPr>
                        <a:t>98.6</a:t>
                      </a:r>
                      <a:endParaRPr lang="zh-CN" altLang="en-US" sz="24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Gill Sans MT" panose="020B0502020104020203" pitchFamily="34" charset="0"/>
                        </a:rPr>
                        <a:t>94.4</a:t>
                      </a:r>
                      <a:endParaRPr lang="zh-CN" altLang="en-US" sz="24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Gill Sans MT" panose="020B0502020104020203" pitchFamily="34" charset="0"/>
                        </a:rPr>
                        <a:t>1.04x</a:t>
                      </a:r>
                      <a:endParaRPr lang="zh-CN" altLang="en-US" sz="24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2217736"/>
                  </a:ext>
                </a:extLst>
              </a:tr>
              <a:tr h="6766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err="1" smtClean="0">
                          <a:latin typeface="Gill Sans MT" panose="020B0502020104020203" pitchFamily="34" charset="0"/>
                        </a:rPr>
                        <a:t>Zipfian</a:t>
                      </a:r>
                      <a:endParaRPr lang="zh-CN" altLang="en-US" sz="24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Gill Sans MT" panose="020B0502020104020203" pitchFamily="34" charset="0"/>
                        </a:rPr>
                        <a:t>18.8</a:t>
                      </a:r>
                      <a:endParaRPr lang="zh-CN" altLang="en-US" sz="24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Gill Sans MT" panose="020B0502020104020203" pitchFamily="34" charset="0"/>
                        </a:rPr>
                        <a:t>15.1</a:t>
                      </a:r>
                      <a:endParaRPr lang="zh-CN" altLang="en-US" sz="24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Gill Sans MT" panose="020B0502020104020203" pitchFamily="34" charset="0"/>
                        </a:rPr>
                        <a:t>1.25x</a:t>
                      </a:r>
                      <a:endParaRPr lang="zh-CN" altLang="en-US" sz="24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823536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1003912" y="5084975"/>
            <a:ext cx="10817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Bourbon can still offer benefits </a:t>
            </a:r>
            <a:r>
              <a:rPr lang="en-US" altLang="zh-CN" sz="28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on SATA SSD.</a:t>
            </a:r>
            <a:endParaRPr lang="en-US" altLang="zh-CN" sz="28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01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2020/11/30</a:t>
            </a:fld>
            <a:endParaRPr lang="zh-CN" altLang="en-US" dirty="0"/>
          </a:p>
        </p:txBody>
      </p:sp>
      <p:grpSp>
        <p:nvGrpSpPr>
          <p:cNvPr id="5" name="Group 3"/>
          <p:cNvGrpSpPr/>
          <p:nvPr/>
        </p:nvGrpSpPr>
        <p:grpSpPr bwMode="auto">
          <a:xfrm>
            <a:off x="1678386" y="1296955"/>
            <a:ext cx="762000" cy="665163"/>
            <a:chOff x="1110" y="2656"/>
            <a:chExt cx="1549" cy="1351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2287986" y="1906555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699466" y="1373158"/>
            <a:ext cx="1905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 smtClean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Background</a:t>
            </a:r>
            <a:endParaRPr lang="en-US" altLang="zh-CN" sz="2400" b="1" dirty="0"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gray">
          <a:xfrm>
            <a:off x="1873365" y="1395383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12" name="Group 7"/>
          <p:cNvGrpSpPr/>
          <p:nvPr/>
        </p:nvGrpSpPr>
        <p:grpSpPr bwMode="auto">
          <a:xfrm>
            <a:off x="1678386" y="2054038"/>
            <a:ext cx="762000" cy="665163"/>
            <a:chOff x="3174" y="2656"/>
            <a:chExt cx="1549" cy="1351"/>
          </a:xfrm>
        </p:grpSpPr>
        <p:sp>
          <p:nvSpPr>
            <p:cNvPr id="13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2287986" y="266363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2699466" y="2130241"/>
            <a:ext cx="35687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Motivation &amp; </a:t>
            </a:r>
            <a:r>
              <a:rPr lang="en-US" sz="2400" b="1" dirty="0" smtClean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Challenge</a:t>
            </a:r>
            <a:endParaRPr lang="en-US" sz="2400" b="1" dirty="0"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gray">
          <a:xfrm>
            <a:off x="1873365" y="2152466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2287982" y="345030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gray">
          <a:xfrm>
            <a:off x="1873361" y="2939135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9" name="Text Box 29"/>
          <p:cNvSpPr txBox="1">
            <a:spLocks noChangeArrowheads="1"/>
          </p:cNvSpPr>
          <p:nvPr/>
        </p:nvSpPr>
        <p:spPr bwMode="auto">
          <a:xfrm>
            <a:off x="2699466" y="2916911"/>
            <a:ext cx="30492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Learning Guidelines</a:t>
            </a:r>
          </a:p>
        </p:txBody>
      </p:sp>
      <p:grpSp>
        <p:nvGrpSpPr>
          <p:cNvPr id="32" name="Group 17"/>
          <p:cNvGrpSpPr/>
          <p:nvPr/>
        </p:nvGrpSpPr>
        <p:grpSpPr bwMode="auto">
          <a:xfrm>
            <a:off x="1656860" y="2809956"/>
            <a:ext cx="762001" cy="665163"/>
            <a:chOff x="1110" y="2656"/>
            <a:chExt cx="1549" cy="1351"/>
          </a:xfrm>
        </p:grpSpPr>
        <p:sp>
          <p:nvSpPr>
            <p:cNvPr id="33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6" name="Line 25"/>
          <p:cNvSpPr>
            <a:spLocks noChangeShapeType="1"/>
          </p:cNvSpPr>
          <p:nvPr/>
        </p:nvSpPr>
        <p:spPr bwMode="auto">
          <a:xfrm>
            <a:off x="2281585" y="4176119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2693068" y="3642722"/>
            <a:ext cx="11624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 sz="2400" b="1" dirty="0" smtClean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  <a:sym typeface="+mn-ea"/>
              </a:rPr>
              <a:t>Design</a:t>
            </a:r>
            <a:endParaRPr lang="en-US" altLang="zh-CN" sz="2400" b="1" dirty="0"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gray">
          <a:xfrm>
            <a:off x="1856978" y="2927811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44" name="Group 21"/>
          <p:cNvGrpSpPr/>
          <p:nvPr/>
        </p:nvGrpSpPr>
        <p:grpSpPr bwMode="auto">
          <a:xfrm>
            <a:off x="1663256" y="3570118"/>
            <a:ext cx="762000" cy="665163"/>
            <a:chOff x="3174" y="2656"/>
            <a:chExt cx="1549" cy="1351"/>
          </a:xfrm>
        </p:grpSpPr>
        <p:sp>
          <p:nvSpPr>
            <p:cNvPr id="45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" name="Text Box 27"/>
          <p:cNvSpPr txBox="1">
            <a:spLocks noChangeArrowheads="1"/>
          </p:cNvSpPr>
          <p:nvPr/>
        </p:nvSpPr>
        <p:spPr bwMode="gray">
          <a:xfrm>
            <a:off x="1855895" y="3680013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0" name="Line 28">
            <a:extLst>
              <a:ext uri="{FF2B5EF4-FFF2-40B4-BE49-F238E27FC236}">
                <a16:creationId xmlns:a16="http://schemas.microsoft.com/office/drawing/2014/main" id="{5886464C-DCE6-CE46-81F8-C0DD683FD9C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3112" y="5012461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 Box 30">
            <a:extLst>
              <a:ext uri="{FF2B5EF4-FFF2-40B4-BE49-F238E27FC236}">
                <a16:creationId xmlns:a16="http://schemas.microsoft.com/office/drawing/2014/main" id="{925EB1D2-43BD-7D4C-A778-3868BD51E9C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88491" y="4501288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2" name="Text Box 29">
            <a:extLst>
              <a:ext uri="{FF2B5EF4-FFF2-40B4-BE49-F238E27FC236}">
                <a16:creationId xmlns:a16="http://schemas.microsoft.com/office/drawing/2014/main" id="{60583FE8-C4C0-8F4C-B939-CB15C975A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596" y="4479064"/>
            <a:ext cx="1951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Evaluation</a:t>
            </a:r>
          </a:p>
        </p:txBody>
      </p:sp>
      <p:grpSp>
        <p:nvGrpSpPr>
          <p:cNvPr id="43" name="Group 17">
            <a:extLst>
              <a:ext uri="{FF2B5EF4-FFF2-40B4-BE49-F238E27FC236}">
                <a16:creationId xmlns:a16="http://schemas.microsoft.com/office/drawing/2014/main" id="{E89D19C5-A486-D144-9C8F-1B0E19A5EF4B}"/>
              </a:ext>
            </a:extLst>
          </p:cNvPr>
          <p:cNvGrpSpPr/>
          <p:nvPr/>
        </p:nvGrpSpPr>
        <p:grpSpPr bwMode="auto">
          <a:xfrm>
            <a:off x="1671990" y="4372109"/>
            <a:ext cx="762001" cy="665163"/>
            <a:chOff x="1110" y="2656"/>
            <a:chExt cx="1549" cy="1351"/>
          </a:xfrm>
        </p:grpSpPr>
        <p:sp>
          <p:nvSpPr>
            <p:cNvPr id="49" name="AutoShape 18">
              <a:extLst>
                <a:ext uri="{FF2B5EF4-FFF2-40B4-BE49-F238E27FC236}">
                  <a16:creationId xmlns:a16="http://schemas.microsoft.com/office/drawing/2014/main" id="{AC6DC4B4-0E28-D345-92F9-3DA1297BA88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AutoShape 19">
              <a:extLst>
                <a:ext uri="{FF2B5EF4-FFF2-40B4-BE49-F238E27FC236}">
                  <a16:creationId xmlns:a16="http://schemas.microsoft.com/office/drawing/2014/main" id="{30180032-487C-B74F-8977-3612D1E2C4A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AutoShape 20">
              <a:extLst>
                <a:ext uri="{FF2B5EF4-FFF2-40B4-BE49-F238E27FC236}">
                  <a16:creationId xmlns:a16="http://schemas.microsoft.com/office/drawing/2014/main" id="{8B4D5005-6859-9F49-AE44-BEF44B7C58F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2" name="Line 25">
            <a:extLst>
              <a:ext uri="{FF2B5EF4-FFF2-40B4-BE49-F238E27FC236}">
                <a16:creationId xmlns:a16="http://schemas.microsoft.com/office/drawing/2014/main" id="{991FAF72-C66A-404A-B08D-81AE2F95C99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6715" y="5757939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 Box 26">
            <a:extLst>
              <a:ext uri="{FF2B5EF4-FFF2-40B4-BE49-F238E27FC236}">
                <a16:creationId xmlns:a16="http://schemas.microsoft.com/office/drawing/2014/main" id="{62C9B54C-EDD1-7E42-9DE6-739494165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8198" y="5224542"/>
            <a:ext cx="20473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 dirty="0" smtClean="0">
                <a:solidFill>
                  <a:srgbClr val="C00000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  <a:sym typeface="+mn-ea"/>
              </a:rPr>
              <a:t>Conclusion</a:t>
            </a:r>
            <a:endParaRPr lang="en-US" altLang="zh-CN" sz="2800" b="1" dirty="0">
              <a:solidFill>
                <a:srgbClr val="C00000"/>
              </a:solidFill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  <a:sym typeface="+mn-ea"/>
            </a:endParaRPr>
          </a:p>
        </p:txBody>
      </p:sp>
      <p:sp>
        <p:nvSpPr>
          <p:cNvPr id="54" name="Text Box 27">
            <a:extLst>
              <a:ext uri="{FF2B5EF4-FFF2-40B4-BE49-F238E27FC236}">
                <a16:creationId xmlns:a16="http://schemas.microsoft.com/office/drawing/2014/main" id="{E37094E3-3836-1F4B-9C9A-5992FBCA661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72108" y="4489964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5</a:t>
            </a:r>
          </a:p>
        </p:txBody>
      </p:sp>
      <p:grpSp>
        <p:nvGrpSpPr>
          <p:cNvPr id="55" name="Group 21">
            <a:extLst>
              <a:ext uri="{FF2B5EF4-FFF2-40B4-BE49-F238E27FC236}">
                <a16:creationId xmlns:a16="http://schemas.microsoft.com/office/drawing/2014/main" id="{9CCBAA6A-5F46-E44D-91A3-CF5937D6CDB5}"/>
              </a:ext>
            </a:extLst>
          </p:cNvPr>
          <p:cNvGrpSpPr/>
          <p:nvPr/>
        </p:nvGrpSpPr>
        <p:grpSpPr bwMode="auto">
          <a:xfrm>
            <a:off x="1678386" y="5151938"/>
            <a:ext cx="762000" cy="665163"/>
            <a:chOff x="3174" y="2656"/>
            <a:chExt cx="1549" cy="1351"/>
          </a:xfrm>
        </p:grpSpPr>
        <p:sp>
          <p:nvSpPr>
            <p:cNvPr id="56" name="AutoShape 22">
              <a:extLst>
                <a:ext uri="{FF2B5EF4-FFF2-40B4-BE49-F238E27FC236}">
                  <a16:creationId xmlns:a16="http://schemas.microsoft.com/office/drawing/2014/main" id="{D0FA74C5-E981-AC42-B5B9-46BBB8D8969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AutoShape 23">
              <a:extLst>
                <a:ext uri="{FF2B5EF4-FFF2-40B4-BE49-F238E27FC236}">
                  <a16:creationId xmlns:a16="http://schemas.microsoft.com/office/drawing/2014/main" id="{DDC908A9-69F8-284A-9489-BE57254B350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AutoShape 24">
              <a:extLst>
                <a:ext uri="{FF2B5EF4-FFF2-40B4-BE49-F238E27FC236}">
                  <a16:creationId xmlns:a16="http://schemas.microsoft.com/office/drawing/2014/main" id="{5A27B765-F5E4-1A42-A0C6-BDA157A342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" name="Text Box 27">
            <a:extLst>
              <a:ext uri="{FF2B5EF4-FFF2-40B4-BE49-F238E27FC236}">
                <a16:creationId xmlns:a16="http://schemas.microsoft.com/office/drawing/2014/main" id="{91923ECA-E7EC-A54B-8CC7-75BD14F1D7F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71025" y="5261833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5991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Bourbon</a:t>
            </a:r>
          </a:p>
          <a:p>
            <a:pPr lvl="1"/>
            <a:r>
              <a:rPr lang="en-US" altLang="zh-CN" sz="2800" dirty="0" smtClean="0"/>
              <a:t>Integrates </a:t>
            </a:r>
            <a:r>
              <a:rPr lang="en-US" altLang="zh-CN" sz="2800" dirty="0"/>
              <a:t>learned indexes into a production LSM system</a:t>
            </a:r>
          </a:p>
          <a:p>
            <a:pPr lvl="1"/>
            <a:r>
              <a:rPr lang="en-US" altLang="zh-CN" sz="2800" dirty="0" smtClean="0"/>
              <a:t>Learning </a:t>
            </a:r>
            <a:r>
              <a:rPr lang="en-US" altLang="zh-CN" sz="2800" dirty="0"/>
              <a:t>guidelines on how and when to learn</a:t>
            </a:r>
          </a:p>
          <a:p>
            <a:pPr lvl="1"/>
            <a:r>
              <a:rPr lang="en-US" altLang="zh-CN" sz="2800" dirty="0"/>
              <a:t>Cost-Benefit Analyzer on whether a learning is </a:t>
            </a:r>
            <a:r>
              <a:rPr lang="en-US" altLang="zh-CN" sz="2800" dirty="0" smtClean="0"/>
              <a:t>worthwhile</a:t>
            </a:r>
          </a:p>
          <a:p>
            <a:pPr lvl="1"/>
            <a:r>
              <a:rPr lang="en-US" altLang="zh-CN" sz="2800" dirty="0"/>
              <a:t>Beneficial on various </a:t>
            </a:r>
            <a:r>
              <a:rPr lang="en-US" altLang="zh-CN" sz="2800" dirty="0" smtClean="0"/>
              <a:t>workloads</a:t>
            </a:r>
            <a:endParaRPr lang="en-US" altLang="zh-CN" sz="2800" dirty="0"/>
          </a:p>
          <a:p>
            <a:r>
              <a:rPr lang="en-US" altLang="zh-CN" sz="3200" dirty="0"/>
              <a:t>How will ML change computer system mechanisms?</a:t>
            </a:r>
          </a:p>
          <a:p>
            <a:pPr lvl="1"/>
            <a:r>
              <a:rPr lang="en-US" altLang="zh-CN" sz="2800" dirty="0" smtClean="0"/>
              <a:t>What </a:t>
            </a:r>
            <a:r>
              <a:rPr lang="en-US" altLang="zh-CN" sz="2800" dirty="0"/>
              <a:t>other mechanisms can ML replace or improve?</a:t>
            </a:r>
          </a:p>
          <a:p>
            <a:pPr lvl="1"/>
            <a:r>
              <a:rPr lang="en-US" altLang="zh-CN" sz="2800" dirty="0"/>
              <a:t>Careful study and deep understanding are </a:t>
            </a:r>
            <a:r>
              <a:rPr lang="en-US" altLang="zh-CN" sz="2800" dirty="0" smtClean="0"/>
              <a:t>required</a:t>
            </a:r>
          </a:p>
          <a:p>
            <a:endParaRPr lang="zh-CN" altLang="en-US" sz="32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  <a:t>11/30/2020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157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000" dirty="0" smtClean="0"/>
              <a:t>Bourbon </a:t>
            </a:r>
            <a:r>
              <a:rPr lang="en-US" altLang="zh-CN" sz="3000" dirty="0"/>
              <a:t>mainly benefit to database in memory or fast storage</a:t>
            </a:r>
          </a:p>
          <a:p>
            <a:pPr lvl="1"/>
            <a:r>
              <a:rPr lang="en-US" altLang="zh-CN" sz="2800" dirty="0"/>
              <a:t>But is LSM-Tree appropriate for these situations</a:t>
            </a:r>
            <a:r>
              <a:rPr lang="en-US" altLang="zh-CN" sz="2800" dirty="0" smtClean="0"/>
              <a:t>?</a:t>
            </a:r>
          </a:p>
          <a:p>
            <a:pPr lvl="1"/>
            <a:endParaRPr lang="en-US" altLang="zh-CN" sz="2800" dirty="0"/>
          </a:p>
          <a:p>
            <a:r>
              <a:rPr lang="en-US" altLang="zh-CN" sz="3200" dirty="0" smtClean="0"/>
              <a:t>Bourbon speeds up negative internal lookups by skip </a:t>
            </a:r>
            <a:r>
              <a:rPr lang="en-US" altLang="zh-CN" sz="3200" dirty="0"/>
              <a:t>Search </a:t>
            </a:r>
            <a:r>
              <a:rPr lang="en-US" altLang="zh-CN" sz="3200" dirty="0" smtClean="0"/>
              <a:t>IB. But </a:t>
            </a:r>
            <a:r>
              <a:rPr lang="en-US" altLang="zh-CN" sz="3200" dirty="0" err="1" smtClean="0"/>
              <a:t>RocksDB</a:t>
            </a:r>
            <a:r>
              <a:rPr lang="en-US" altLang="zh-CN" sz="3200" dirty="0" smtClean="0"/>
              <a:t> and other LSM system has use Full Filters which can also skip </a:t>
            </a:r>
            <a:r>
              <a:rPr lang="en-US" altLang="zh-CN" sz="3200" dirty="0" err="1" smtClean="0"/>
              <a:t>SearchIB</a:t>
            </a:r>
            <a:r>
              <a:rPr lang="en-US" altLang="zh-CN" sz="3200" dirty="0" smtClean="0"/>
              <a:t>.  </a:t>
            </a:r>
          </a:p>
          <a:p>
            <a:pPr lvl="1"/>
            <a:r>
              <a:rPr lang="en-US" altLang="zh-CN" sz="2800" dirty="0" smtClean="0"/>
              <a:t>Is Bourbon benefit to </a:t>
            </a:r>
            <a:r>
              <a:rPr lang="en-US" altLang="zh-CN" sz="2800" dirty="0" err="1" smtClean="0"/>
              <a:t>RocksDB</a:t>
            </a:r>
            <a:r>
              <a:rPr lang="en-US" altLang="zh-CN" sz="2800" dirty="0" smtClean="0"/>
              <a:t> or other LSM system?</a:t>
            </a:r>
          </a:p>
          <a:p>
            <a:endParaRPr lang="zh-CN" altLang="en-US" sz="32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  <a:t>11/30/2020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907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200" dirty="0"/>
              <a:t>The </a:t>
            </a:r>
            <a:r>
              <a:rPr lang="en-US" altLang="zh-CN" sz="3200" dirty="0" err="1"/>
              <a:t>ADvanced</a:t>
            </a:r>
            <a:r>
              <a:rPr lang="en-US" altLang="zh-CN" sz="3200" dirty="0"/>
              <a:t> Systems Laboratory (ADSL</a:t>
            </a:r>
            <a:r>
              <a:rPr lang="en-US" altLang="zh-CN" sz="3200" dirty="0" smtClean="0"/>
              <a:t>)</a:t>
            </a:r>
          </a:p>
          <a:p>
            <a:pPr lvl="1"/>
            <a:r>
              <a:rPr lang="en-US" altLang="zh-CN" sz="2800" dirty="0">
                <a:hlinkClick r:id="rId2"/>
              </a:rPr>
              <a:t>https://research.cs.wisc.edu/wind</a:t>
            </a:r>
            <a:r>
              <a:rPr lang="en-US" altLang="zh-CN" sz="2800" dirty="0" smtClean="0">
                <a:hlinkClick r:id="rId2"/>
              </a:rPr>
              <a:t>/</a:t>
            </a:r>
            <a:endParaRPr lang="en-US" altLang="zh-CN" sz="2800" dirty="0" smtClean="0"/>
          </a:p>
          <a:p>
            <a:pPr lvl="1"/>
            <a:endParaRPr lang="en-US" altLang="zh-CN" sz="2800" dirty="0" smtClean="0"/>
          </a:p>
          <a:p>
            <a:pPr lvl="1"/>
            <a:endParaRPr lang="en-US" altLang="zh-CN" sz="2800" dirty="0"/>
          </a:p>
          <a:p>
            <a:r>
              <a:rPr lang="en-US" altLang="zh-CN" sz="3200" dirty="0" smtClean="0"/>
              <a:t>Fast' 20 Best paper</a:t>
            </a:r>
          </a:p>
          <a:p>
            <a:r>
              <a:rPr lang="en-US" altLang="zh-CN" b="1" dirty="0" smtClean="0"/>
              <a:t>Strong </a:t>
            </a:r>
            <a:r>
              <a:rPr lang="en-US" altLang="zh-CN" b="1" dirty="0"/>
              <a:t>and Efficient Consistency with Consistency-Aware Durability</a:t>
            </a:r>
            <a:endParaRPr lang="zh-CN" altLang="en-US" sz="32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  <a:t>11/30/2020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4689" y="1959793"/>
            <a:ext cx="3839111" cy="158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5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75371" y="1038630"/>
            <a:ext cx="1144108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FromWiscKey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to Bourbon: A Learned Index </a:t>
            </a:r>
          </a:p>
          <a:p>
            <a:pPr algn="ctr"/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for Log-Structured Merge Trees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307878" y="3249129"/>
            <a:ext cx="1576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latin typeface="Gill Sans MT" panose="020B0502020104020203" pitchFamily="34" charset="0"/>
                <a:ea typeface="华文新魏" panose="02010800040101010101" pitchFamily="2" charset="-122"/>
              </a:rPr>
              <a:t>Thanks</a:t>
            </a:r>
            <a:endParaRPr lang="en-US" altLang="zh-CN" sz="3200" dirty="0" smtClean="0">
              <a:latin typeface="Gill Sans MT" panose="020B0502020104020203" pitchFamily="34" charset="0"/>
              <a:ea typeface="华文新魏" panose="020108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225" y="4348887"/>
            <a:ext cx="5447372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标题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defTabSz="905255">
              <a:defRPr sz="3900"/>
            </a:lvl1pPr>
          </a:lstStyle>
          <a:p>
            <a:r>
              <a:rPr lang="en-US" smtClean="0"/>
              <a:t>Learning in indexing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>
                <a:sym typeface="Calibri"/>
              </a:rPr>
              <a:t>Lookup will be faster if we know the approximate distribution:</a:t>
            </a:r>
          </a:p>
          <a:p>
            <a:pPr marL="0" indent="0">
              <a:buNone/>
            </a:pPr>
            <a:r>
              <a:rPr lang="en-US" altLang="zh-CN" dirty="0" smtClean="0"/>
              <a:t>	A model F(key) learned the distribution</a:t>
            </a:r>
            <a:r>
              <a:rPr lang="en-US" altLang="zh-CN" dirty="0" smtClean="0">
                <a:sym typeface="Calibri"/>
              </a:rPr>
              <a:t> </a:t>
            </a:r>
            <a:endParaRPr lang="zh-CN" altLang="en-US" dirty="0" smtClean="0">
              <a:sym typeface="Calibri"/>
            </a:endParaRPr>
          </a:p>
          <a:p>
            <a:endParaRPr lang="zh-CN" altLang="en-US" dirty="0"/>
          </a:p>
        </p:txBody>
      </p:sp>
      <p:graphicFrame>
        <p:nvGraphicFramePr>
          <p:cNvPr id="10" name="表格 10">
            <a:extLst>
              <a:ext uri="{FF2B5EF4-FFF2-40B4-BE49-F238E27FC236}">
                <a16:creationId xmlns:a16="http://schemas.microsoft.com/office/drawing/2014/main" id="{3CEDDDFA-7FDF-4866-830C-C314DD563A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741388"/>
              </p:ext>
            </p:extLst>
          </p:nvPr>
        </p:nvGraphicFramePr>
        <p:xfrm>
          <a:off x="1465947" y="3629471"/>
          <a:ext cx="851593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1593">
                  <a:extLst>
                    <a:ext uri="{9D8B030D-6E8A-4147-A177-3AD203B41FA5}">
                      <a16:colId xmlns:a16="http://schemas.microsoft.com/office/drawing/2014/main" val="3704279505"/>
                    </a:ext>
                  </a:extLst>
                </a:gridCol>
                <a:gridCol w="851593">
                  <a:extLst>
                    <a:ext uri="{9D8B030D-6E8A-4147-A177-3AD203B41FA5}">
                      <a16:colId xmlns:a16="http://schemas.microsoft.com/office/drawing/2014/main" val="3323343236"/>
                    </a:ext>
                  </a:extLst>
                </a:gridCol>
                <a:gridCol w="851593">
                  <a:extLst>
                    <a:ext uri="{9D8B030D-6E8A-4147-A177-3AD203B41FA5}">
                      <a16:colId xmlns:a16="http://schemas.microsoft.com/office/drawing/2014/main" val="148803419"/>
                    </a:ext>
                  </a:extLst>
                </a:gridCol>
                <a:gridCol w="851593">
                  <a:extLst>
                    <a:ext uri="{9D8B030D-6E8A-4147-A177-3AD203B41FA5}">
                      <a16:colId xmlns:a16="http://schemas.microsoft.com/office/drawing/2014/main" val="3575839060"/>
                    </a:ext>
                  </a:extLst>
                </a:gridCol>
                <a:gridCol w="851593">
                  <a:extLst>
                    <a:ext uri="{9D8B030D-6E8A-4147-A177-3AD203B41FA5}">
                      <a16:colId xmlns:a16="http://schemas.microsoft.com/office/drawing/2014/main" val="3229933378"/>
                    </a:ext>
                  </a:extLst>
                </a:gridCol>
                <a:gridCol w="851593">
                  <a:extLst>
                    <a:ext uri="{9D8B030D-6E8A-4147-A177-3AD203B41FA5}">
                      <a16:colId xmlns:a16="http://schemas.microsoft.com/office/drawing/2014/main" val="3529548321"/>
                    </a:ext>
                  </a:extLst>
                </a:gridCol>
                <a:gridCol w="851593">
                  <a:extLst>
                    <a:ext uri="{9D8B030D-6E8A-4147-A177-3AD203B41FA5}">
                      <a16:colId xmlns:a16="http://schemas.microsoft.com/office/drawing/2014/main" val="3837499691"/>
                    </a:ext>
                  </a:extLst>
                </a:gridCol>
                <a:gridCol w="851593">
                  <a:extLst>
                    <a:ext uri="{9D8B030D-6E8A-4147-A177-3AD203B41FA5}">
                      <a16:colId xmlns:a16="http://schemas.microsoft.com/office/drawing/2014/main" val="4215298216"/>
                    </a:ext>
                  </a:extLst>
                </a:gridCol>
                <a:gridCol w="851593">
                  <a:extLst>
                    <a:ext uri="{9D8B030D-6E8A-4147-A177-3AD203B41FA5}">
                      <a16:colId xmlns:a16="http://schemas.microsoft.com/office/drawing/2014/main" val="106690333"/>
                    </a:ext>
                  </a:extLst>
                </a:gridCol>
                <a:gridCol w="851593">
                  <a:extLst>
                    <a:ext uri="{9D8B030D-6E8A-4147-A177-3AD203B41FA5}">
                      <a16:colId xmlns:a16="http://schemas.microsoft.com/office/drawing/2014/main" val="1891599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140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160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170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190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4966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表格 12">
                <a:extLst>
                  <a:ext uri="{FF2B5EF4-FFF2-40B4-BE49-F238E27FC236}">
                    <a16:creationId xmlns:a16="http://schemas.microsoft.com/office/drawing/2014/main" id="{9F3F60FC-9B30-4000-886B-D79225941C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2517131"/>
                  </p:ext>
                </p:extLst>
              </p:nvPr>
            </p:nvGraphicFramePr>
            <p:xfrm>
              <a:off x="3801793" y="2582705"/>
              <a:ext cx="3053032" cy="457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53032">
                      <a:extLst>
                        <a:ext uri="{9D8B030D-6E8A-4147-A177-3AD203B41FA5}">
                          <a16:colId xmlns:a16="http://schemas.microsoft.com/office/drawing/2014/main" val="24592544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i="1" dirty="0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altLang="zh-CN" sz="2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24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sz="2400" i="1" dirty="0" smtClean="0">
                                    <a:latin typeface="Cambria Math" panose="02040503050406030204" pitchFamily="18" charset="0"/>
                                  </a:rPr>
                                  <m:t>) = 0.1</m:t>
                                </m:r>
                                <m:r>
                                  <a:rPr lang="en-US" altLang="zh-CN" sz="24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sz="2400" i="1" dirty="0" smtClean="0">
                                    <a:latin typeface="Cambria Math" panose="02040503050406030204" pitchFamily="18" charset="0"/>
                                  </a:rPr>
                                  <m:t>−10</m:t>
                                </m:r>
                              </m:oMath>
                            </m:oMathPara>
                          </a14:m>
                          <a:endParaRPr lang="zh-CN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88724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表格 12">
                <a:extLst>
                  <a:ext uri="{FF2B5EF4-FFF2-40B4-BE49-F238E27FC236}">
                    <a16:creationId xmlns:a16="http://schemas.microsoft.com/office/drawing/2014/main" id="{9F3F60FC-9B30-4000-886B-D79225941C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2517131"/>
                  </p:ext>
                </p:extLst>
              </p:nvPr>
            </p:nvGraphicFramePr>
            <p:xfrm>
              <a:off x="3801793" y="2582705"/>
              <a:ext cx="3053032" cy="457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53032">
                      <a:extLst>
                        <a:ext uri="{9D8B030D-6E8A-4147-A177-3AD203B41FA5}">
                          <a16:colId xmlns:a16="http://schemas.microsoft.com/office/drawing/2014/main" val="245925440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99" t="-1316" r="-398" b="-19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887241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BD2BDCC3-F619-4041-ADE1-CC8C02E25E9F}"/>
              </a:ext>
            </a:extLst>
          </p:cNvPr>
          <p:cNvSpPr txBox="1"/>
          <p:nvPr/>
        </p:nvSpPr>
        <p:spPr>
          <a:xfrm>
            <a:off x="1607586" y="2539955"/>
            <a:ext cx="1500127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Key = </a:t>
            </a:r>
            <a:r>
              <a:rPr lang="en-US" altLang="zh-CN" sz="2400" dirty="0" smtClean="0">
                <a:solidFill>
                  <a:srgbClr val="000000"/>
                </a:solidFill>
                <a:sym typeface="Calibri"/>
              </a:rPr>
              <a:t>130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B78B2838-7B09-41EA-BDF1-47C14BA12CA5}"/>
              </a:ext>
            </a:extLst>
          </p:cNvPr>
          <p:cNvCxnSpPr>
            <a:cxnSpLocks/>
          </p:cNvCxnSpPr>
          <p:nvPr/>
        </p:nvCxnSpPr>
        <p:spPr>
          <a:xfrm flipV="1">
            <a:off x="2112886" y="4677749"/>
            <a:ext cx="489528" cy="756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651FBCE1-A01D-4EB7-8E89-FA27E4C4E6DA}"/>
                  </a:ext>
                </a:extLst>
              </p:cNvPr>
              <p:cNvSpPr txBox="1"/>
              <p:nvPr/>
            </p:nvSpPr>
            <p:spPr>
              <a:xfrm>
                <a:off x="2846503" y="4491045"/>
                <a:ext cx="2697018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r>
                  <a:rPr kumimoji="0" lang="en-US" altLang="zh-CN" sz="2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𝑝𝑜𝑠</m:t>
                    </m:r>
                  </m:oMath>
                </a14:m>
                <a:r>
                  <a:rPr kumimoji="0" lang="en-US" altLang="zh-CN" sz="2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,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kumimoji="0" lang="en-US" altLang="zh-CN" sz="2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,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kumimoji="0" lang="en-US" altLang="zh-CN" sz="24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/>
                  </a:rPr>
                  <a:t>)</a:t>
                </a:r>
                <a:endParaRPr kumimoji="0" lang="zh-CN" alt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651FBCE1-A01D-4EB7-8E89-FA27E4C4E6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503" y="4491045"/>
                <a:ext cx="2697018" cy="461661"/>
              </a:xfrm>
              <a:prstGeom prst="rect">
                <a:avLst/>
              </a:prstGeom>
              <a:blipFill>
                <a:blip r:embed="rId4"/>
                <a:stretch>
                  <a:fillRect l="-5204" t="-10667" b="-30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37FC17D5-8427-4CA2-9450-172AFE8CF895}"/>
              </a:ext>
            </a:extLst>
          </p:cNvPr>
          <p:cNvSpPr txBox="1"/>
          <p:nvPr/>
        </p:nvSpPr>
        <p:spPr>
          <a:xfrm>
            <a:off x="4800209" y="3066992"/>
            <a:ext cx="73890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FIND!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3" name="箭头: 下 22">
            <a:extLst>
              <a:ext uri="{FF2B5EF4-FFF2-40B4-BE49-F238E27FC236}">
                <a16:creationId xmlns:a16="http://schemas.microsoft.com/office/drawing/2014/main" id="{C953AAE0-ACD7-4729-B1F0-28731FF9F07F}"/>
              </a:ext>
            </a:extLst>
          </p:cNvPr>
          <p:cNvSpPr/>
          <p:nvPr/>
        </p:nvSpPr>
        <p:spPr>
          <a:xfrm>
            <a:off x="4232173" y="3178717"/>
            <a:ext cx="323273" cy="257603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F23F82A-E7DC-450F-829D-C9DBA890F46C}"/>
              </a:ext>
            </a:extLst>
          </p:cNvPr>
          <p:cNvSpPr txBox="1"/>
          <p:nvPr/>
        </p:nvSpPr>
        <p:spPr>
          <a:xfrm>
            <a:off x="1789829" y="5671814"/>
            <a:ext cx="8708409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spc="0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sym typeface="Calibri"/>
              </a:rPr>
              <a:t>Speed</a:t>
            </a:r>
            <a:r>
              <a:rPr kumimoji="0" lang="en-US" altLang="zh-CN" sz="2800" b="0" i="0" u="none" strike="noStrike" cap="none" spc="0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sym typeface="Calibri"/>
              </a:rPr>
              <a:t> up </a:t>
            </a:r>
            <a:r>
              <a:rPr lang="en-US" altLang="zh-CN" sz="2800" dirty="0" smtClean="0">
                <a:solidFill>
                  <a:schemeClr val="accent1">
                    <a:lumMod val="75000"/>
                  </a:schemeClr>
                </a:solidFill>
                <a:sym typeface="Calibri"/>
              </a:rPr>
              <a:t>lookup time to</a:t>
            </a:r>
            <a:r>
              <a:rPr kumimoji="0" lang="en-US" altLang="zh-CN" sz="2800" b="0" i="0" u="none" strike="noStrike" cap="none" spc="0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sym typeface="Calibri"/>
              </a:rPr>
              <a:t> O(1)</a:t>
            </a:r>
            <a:r>
              <a:rPr kumimoji="0" lang="en-US" altLang="zh-CN" sz="2800" b="0" i="0" u="none" strike="noStrike" cap="none" spc="0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sym typeface="Calibri"/>
              </a:rPr>
              <a:t> with very little </a:t>
            </a:r>
            <a:r>
              <a:rPr kumimoji="0" lang="en-US" altLang="zh-CN" sz="2800" b="0" i="0" u="none" strike="noStrike" cap="none" spc="0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sym typeface="Calibri"/>
              </a:rPr>
              <a:t>space usage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sym typeface="Calibri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355167" y="4567650"/>
            <a:ext cx="5998633" cy="229758"/>
            <a:chOff x="469900" y="5552975"/>
            <a:chExt cx="4608000" cy="144000"/>
          </a:xfrm>
        </p:grpSpPr>
        <p:sp>
          <p:nvSpPr>
            <p:cNvPr id="19" name="矩形 18"/>
            <p:cNvSpPr/>
            <p:nvPr/>
          </p:nvSpPr>
          <p:spPr>
            <a:xfrm>
              <a:off x="469900" y="5552975"/>
              <a:ext cx="144000" cy="144000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13900" y="5552975"/>
              <a:ext cx="144000" cy="144000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757900" y="5552975"/>
              <a:ext cx="144000" cy="144000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901900" y="5552975"/>
              <a:ext cx="144000" cy="144000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1045900" y="5552975"/>
              <a:ext cx="144000" cy="144000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189900" y="5552975"/>
              <a:ext cx="144000" cy="144000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1333900" y="5552975"/>
              <a:ext cx="144000" cy="144000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1477900" y="5552975"/>
              <a:ext cx="144000" cy="144000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1621900" y="5552975"/>
              <a:ext cx="144000" cy="144000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1765900" y="5552975"/>
              <a:ext cx="144000" cy="144000"/>
            </a:xfrm>
            <a:prstGeom prst="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1909900" y="5552975"/>
              <a:ext cx="144000" cy="144000"/>
            </a:xfrm>
            <a:prstGeom prst="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2053900" y="5552975"/>
              <a:ext cx="144000" cy="144000"/>
            </a:xfrm>
            <a:prstGeom prst="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2197900" y="5552975"/>
              <a:ext cx="144000" cy="144000"/>
            </a:xfrm>
            <a:prstGeom prst="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2341900" y="5552975"/>
              <a:ext cx="144000" cy="144000"/>
            </a:xfrm>
            <a:prstGeom prst="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629900" y="5552975"/>
              <a:ext cx="144000" cy="144000"/>
            </a:xfrm>
            <a:prstGeom prst="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2773900" y="5552975"/>
              <a:ext cx="144000" cy="144000"/>
            </a:xfrm>
            <a:prstGeom prst="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2917900" y="5552975"/>
              <a:ext cx="144000" cy="144000"/>
            </a:xfrm>
            <a:prstGeom prst="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3205900" y="5552975"/>
              <a:ext cx="144000" cy="144000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3349900" y="5552975"/>
              <a:ext cx="144000" cy="144000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3493900" y="5552975"/>
              <a:ext cx="144000" cy="144000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3637900" y="5552975"/>
              <a:ext cx="144000" cy="144000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3781900" y="5552975"/>
              <a:ext cx="144000" cy="144000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3925900" y="5552975"/>
              <a:ext cx="144000" cy="144000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4069900" y="5552975"/>
              <a:ext cx="144000" cy="144000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4213900" y="5552975"/>
              <a:ext cx="144000" cy="144000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4357900" y="5552975"/>
              <a:ext cx="144000" cy="144000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4501900" y="5552975"/>
              <a:ext cx="144000" cy="144000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4645900" y="5552975"/>
              <a:ext cx="144000" cy="144000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4789900" y="5552975"/>
              <a:ext cx="144000" cy="144000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>
              <a:off x="4933900" y="5552975"/>
              <a:ext cx="144000" cy="144000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2485900" y="5552975"/>
              <a:ext cx="144000" cy="144000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/>
            <p:cNvSpPr/>
            <p:nvPr/>
          </p:nvSpPr>
          <p:spPr>
            <a:xfrm>
              <a:off x="3061900" y="5552975"/>
              <a:ext cx="144000" cy="144000"/>
            </a:xfrm>
            <a:prstGeom prst="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5" name="左大括号 54"/>
          <p:cNvSpPr/>
          <p:nvPr/>
        </p:nvSpPr>
        <p:spPr>
          <a:xfrm rot="5400000" flipH="1">
            <a:off x="7845476" y="4015198"/>
            <a:ext cx="227579" cy="1915176"/>
          </a:xfrm>
          <a:prstGeom prst="leftBrace">
            <a:avLst>
              <a:gd name="adj1" fmla="val 160039"/>
              <a:gd name="adj2" fmla="val 50411"/>
            </a:avLst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/>
          <p:cNvSpPr txBox="1"/>
          <p:nvPr/>
        </p:nvSpPr>
        <p:spPr>
          <a:xfrm>
            <a:off x="7228782" y="5197482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Gill Sans MT" panose="020B0502020104020203" pitchFamily="34" charset="0"/>
              </a:rPr>
              <a:t>error bound</a:t>
            </a:r>
            <a:endParaRPr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BD2BDCC3-F619-4041-ADE1-CC8C02E25E9F}"/>
              </a:ext>
            </a:extLst>
          </p:cNvPr>
          <p:cNvSpPr txBox="1"/>
          <p:nvPr/>
        </p:nvSpPr>
        <p:spPr>
          <a:xfrm>
            <a:off x="1053975" y="4489668"/>
            <a:ext cx="1205345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Key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B78B2838-7B09-41EA-BDF1-47C14BA12CA5}"/>
              </a:ext>
            </a:extLst>
          </p:cNvPr>
          <p:cNvCxnSpPr>
            <a:cxnSpLocks/>
          </p:cNvCxnSpPr>
          <p:nvPr/>
        </p:nvCxnSpPr>
        <p:spPr>
          <a:xfrm flipV="1">
            <a:off x="3202068" y="2818222"/>
            <a:ext cx="489528" cy="756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9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60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E380C98-E1C5-46FE-9302-3AF927F68EC4}" type="datetime1">
              <a:rPr lang="en-US" altLang="zh-CN" smtClean="0"/>
              <a:pPr/>
              <a:t>11/30/2020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876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2" grpId="0"/>
      <p:bldP spid="23" grpId="0" animBg="1"/>
      <p:bldP spid="24" grpId="0"/>
      <p:bldP spid="55" grpId="0" animBg="1"/>
      <p:bldP spid="56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标题 1"/>
          <p:cNvSpPr txBox="1">
            <a:spLocks noGrp="1"/>
          </p:cNvSpPr>
          <p:nvPr>
            <p:ph type="title"/>
          </p:nvPr>
        </p:nvSpPr>
        <p:spPr>
          <a:xfrm>
            <a:off x="838200" y="388796"/>
            <a:ext cx="10515600" cy="688519"/>
          </a:xfrm>
          <a:prstGeom prst="rect">
            <a:avLst/>
          </a:prstGeom>
        </p:spPr>
        <p:txBody>
          <a:bodyPr/>
          <a:lstStyle>
            <a:lvl1pPr defTabSz="905255">
              <a:defRPr sz="3900"/>
            </a:lvl1pPr>
          </a:lstStyle>
          <a:p>
            <a:r>
              <a:rPr lang="en-US" dirty="0" smtClean="0"/>
              <a:t>LSM &amp; </a:t>
            </a:r>
            <a:r>
              <a:rPr lang="en-US" dirty="0" err="1" smtClean="0"/>
              <a:t>LevelDB</a:t>
            </a:r>
            <a:endParaRPr dirty="0"/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DB2C8616-4F9B-4873-827E-2ED06851BA2E}"/>
              </a:ext>
            </a:extLst>
          </p:cNvPr>
          <p:cNvSpPr/>
          <p:nvPr/>
        </p:nvSpPr>
        <p:spPr>
          <a:xfrm>
            <a:off x="8532966" y="1524996"/>
            <a:ext cx="1203035" cy="71508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memTable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F13380F2-47EF-44F2-9F7C-C0D4EFF9B10A}"/>
              </a:ext>
            </a:extLst>
          </p:cNvPr>
          <p:cNvSpPr/>
          <p:nvPr/>
        </p:nvSpPr>
        <p:spPr>
          <a:xfrm>
            <a:off x="7063511" y="1499734"/>
            <a:ext cx="1203034" cy="715085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Immutable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 err="1"/>
              <a:t>memtable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36129F1F-C348-45C0-B081-DCCE8FBB8429}"/>
              </a:ext>
            </a:extLst>
          </p:cNvPr>
          <p:cNvCxnSpPr/>
          <p:nvPr/>
        </p:nvCxnSpPr>
        <p:spPr>
          <a:xfrm>
            <a:off x="4544291" y="2364509"/>
            <a:ext cx="5421745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0B45387F-AB64-4E34-AC23-58BD3FC8A526}"/>
              </a:ext>
            </a:extLst>
          </p:cNvPr>
          <p:cNvSpPr txBox="1"/>
          <p:nvPr/>
        </p:nvSpPr>
        <p:spPr>
          <a:xfrm>
            <a:off x="4785216" y="1852539"/>
            <a:ext cx="1149863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memory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681761E-3CEB-438B-B5C7-19DF1E3330DD}"/>
              </a:ext>
            </a:extLst>
          </p:cNvPr>
          <p:cNvSpPr txBox="1"/>
          <p:nvPr/>
        </p:nvSpPr>
        <p:spPr>
          <a:xfrm>
            <a:off x="4818267" y="2358042"/>
            <a:ext cx="2973502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000" dirty="0"/>
              <a:t>Disk(L0 has the newest file)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13" name="文本框 4">
            <a:extLst>
              <a:ext uri="{FF2B5EF4-FFF2-40B4-BE49-F238E27FC236}">
                <a16:creationId xmlns:a16="http://schemas.microsoft.com/office/drawing/2014/main" id="{0B45387F-AB64-4E34-AC23-58BD3FC8A526}"/>
              </a:ext>
            </a:extLst>
          </p:cNvPr>
          <p:cNvSpPr txBox="1"/>
          <p:nvPr/>
        </p:nvSpPr>
        <p:spPr>
          <a:xfrm>
            <a:off x="4818267" y="2977897"/>
            <a:ext cx="307131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none" lIns="45718" tIns="45718" rIns="45718" bIns="45718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L0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E132C24-06B0-4FED-98A2-EA49B67F9FFD}"/>
              </a:ext>
            </a:extLst>
          </p:cNvPr>
          <p:cNvSpPr txBox="1"/>
          <p:nvPr/>
        </p:nvSpPr>
        <p:spPr>
          <a:xfrm>
            <a:off x="4818267" y="3742210"/>
            <a:ext cx="46102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L1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E82ABBC0-FC9D-4352-B160-7A590D24B2A1}"/>
              </a:ext>
            </a:extLst>
          </p:cNvPr>
          <p:cNvSpPr/>
          <p:nvPr/>
        </p:nvSpPr>
        <p:spPr>
          <a:xfrm>
            <a:off x="5984240" y="2962210"/>
            <a:ext cx="609600" cy="400702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E38C60E0-C56B-4BB0-8884-55DDBCA96408}"/>
              </a:ext>
            </a:extLst>
          </p:cNvPr>
          <p:cNvSpPr/>
          <p:nvPr/>
        </p:nvSpPr>
        <p:spPr>
          <a:xfrm>
            <a:off x="6843082" y="2977897"/>
            <a:ext cx="609600" cy="400702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B213A338-BBE0-4C4E-8385-8A1EDF347151}"/>
              </a:ext>
            </a:extLst>
          </p:cNvPr>
          <p:cNvSpPr/>
          <p:nvPr/>
        </p:nvSpPr>
        <p:spPr>
          <a:xfrm>
            <a:off x="5984240" y="3651704"/>
            <a:ext cx="609600" cy="400702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339BF830-D40E-45BE-B596-8F88EF560007}"/>
              </a:ext>
            </a:extLst>
          </p:cNvPr>
          <p:cNvSpPr/>
          <p:nvPr/>
        </p:nvSpPr>
        <p:spPr>
          <a:xfrm>
            <a:off x="6843082" y="3651704"/>
            <a:ext cx="609600" cy="400702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41F55763-8DD6-4E27-A170-CA84745B2B5C}"/>
              </a:ext>
            </a:extLst>
          </p:cNvPr>
          <p:cNvSpPr/>
          <p:nvPr/>
        </p:nvSpPr>
        <p:spPr>
          <a:xfrm>
            <a:off x="7961745" y="3651704"/>
            <a:ext cx="609600" cy="400702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EEC8ED2-F0E4-455B-BCD0-4A9DA3A6CAE1}"/>
              </a:ext>
            </a:extLst>
          </p:cNvPr>
          <p:cNvSpPr txBox="1"/>
          <p:nvPr/>
        </p:nvSpPr>
        <p:spPr>
          <a:xfrm>
            <a:off x="4818267" y="4450080"/>
            <a:ext cx="383653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/>
              <a:t>L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2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D8E60CBC-0E85-4F26-BDD3-4D874456DE34}"/>
              </a:ext>
            </a:extLst>
          </p:cNvPr>
          <p:cNvSpPr/>
          <p:nvPr/>
        </p:nvSpPr>
        <p:spPr>
          <a:xfrm>
            <a:off x="5984240" y="4423291"/>
            <a:ext cx="609600" cy="400702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FD711BF1-35A6-40D6-BED4-4A4FD051A4F3}"/>
              </a:ext>
            </a:extLst>
          </p:cNvPr>
          <p:cNvSpPr/>
          <p:nvPr/>
        </p:nvSpPr>
        <p:spPr>
          <a:xfrm>
            <a:off x="6843082" y="4418706"/>
            <a:ext cx="609600" cy="400702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287400D8-68D7-46FC-B585-06B3B867EA2C}"/>
              </a:ext>
            </a:extLst>
          </p:cNvPr>
          <p:cNvSpPr/>
          <p:nvPr/>
        </p:nvSpPr>
        <p:spPr>
          <a:xfrm>
            <a:off x="8266545" y="4389293"/>
            <a:ext cx="609600" cy="400702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7F0F352-F16C-4A5B-90AE-F455FD9FF069}"/>
              </a:ext>
            </a:extLst>
          </p:cNvPr>
          <p:cNvSpPr txBox="1"/>
          <p:nvPr/>
        </p:nvSpPr>
        <p:spPr>
          <a:xfrm>
            <a:off x="4818267" y="5273040"/>
            <a:ext cx="383653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/>
              <a:t>L6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D88B1215-10A0-47EB-AA33-BEACBA157F98}"/>
              </a:ext>
            </a:extLst>
          </p:cNvPr>
          <p:cNvSpPr/>
          <p:nvPr/>
        </p:nvSpPr>
        <p:spPr>
          <a:xfrm>
            <a:off x="5984240" y="5194830"/>
            <a:ext cx="609600" cy="400702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C346BC2F-1342-4FF7-913A-F255E6CAF871}"/>
              </a:ext>
            </a:extLst>
          </p:cNvPr>
          <p:cNvSpPr/>
          <p:nvPr/>
        </p:nvSpPr>
        <p:spPr>
          <a:xfrm>
            <a:off x="6863402" y="5199787"/>
            <a:ext cx="609600" cy="400702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0A06F945-3DF8-474D-963B-E1F9D7437E7E}"/>
              </a:ext>
            </a:extLst>
          </p:cNvPr>
          <p:cNvSpPr/>
          <p:nvPr/>
        </p:nvSpPr>
        <p:spPr>
          <a:xfrm>
            <a:off x="8524884" y="5194830"/>
            <a:ext cx="609600" cy="400702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9" name="箭头: 左弧形 18">
            <a:extLst>
              <a:ext uri="{FF2B5EF4-FFF2-40B4-BE49-F238E27FC236}">
                <a16:creationId xmlns:a16="http://schemas.microsoft.com/office/drawing/2014/main" id="{D1686371-1599-4797-AC01-186799E1A343}"/>
              </a:ext>
            </a:extLst>
          </p:cNvPr>
          <p:cNvSpPr/>
          <p:nvPr/>
        </p:nvSpPr>
        <p:spPr>
          <a:xfrm>
            <a:off x="4347628" y="4052406"/>
            <a:ext cx="275172" cy="509434"/>
          </a:xfrm>
          <a:prstGeom prst="curved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84A28142-9A46-4CD4-B101-EC677524A646}"/>
                  </a:ext>
                </a:extLst>
              </p:cNvPr>
              <p:cNvSpPr txBox="1"/>
              <p:nvPr/>
            </p:nvSpPr>
            <p:spPr>
              <a:xfrm>
                <a:off x="4565163" y="4122459"/>
                <a:ext cx="560235" cy="3693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altLang="zh-CN" sz="18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Calibri"/>
                      </a:rPr>
                      <m:t>×</m:t>
                    </m:r>
                  </m:oMath>
                </a14:m>
                <a:r>
                  <a:rPr kumimoji="0" lang="en-US" altLang="zh-CN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rPr>
                  <a:t>10</a:t>
                </a:r>
                <a:endParaRPr kumimoji="0" lang="zh-CN" alt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84A28142-9A46-4CD4-B101-EC677524A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163" y="4122459"/>
                <a:ext cx="560235" cy="369328"/>
              </a:xfrm>
              <a:prstGeom prst="rect">
                <a:avLst/>
              </a:prstGeom>
              <a:blipFill>
                <a:blip r:embed="rId3"/>
                <a:stretch>
                  <a:fillRect l="-4348" t="-8197" r="-4348" b="-2459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文本框 34">
            <a:extLst>
              <a:ext uri="{FF2B5EF4-FFF2-40B4-BE49-F238E27FC236}">
                <a16:creationId xmlns:a16="http://schemas.microsoft.com/office/drawing/2014/main" id="{08DCADB9-69E0-46C4-8D74-E5535141A856}"/>
              </a:ext>
            </a:extLst>
          </p:cNvPr>
          <p:cNvSpPr txBox="1"/>
          <p:nvPr/>
        </p:nvSpPr>
        <p:spPr>
          <a:xfrm>
            <a:off x="7636281" y="3736003"/>
            <a:ext cx="169273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.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60530088-F6BB-46DF-8085-CF32B816B546}"/>
              </a:ext>
            </a:extLst>
          </p:cNvPr>
          <p:cNvSpPr txBox="1"/>
          <p:nvPr/>
        </p:nvSpPr>
        <p:spPr>
          <a:xfrm>
            <a:off x="7636281" y="4450080"/>
            <a:ext cx="246217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..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8CEAAEA2-A71B-4A20-A34E-DBB4CDDBBC39}"/>
              </a:ext>
            </a:extLst>
          </p:cNvPr>
          <p:cNvSpPr txBox="1"/>
          <p:nvPr/>
        </p:nvSpPr>
        <p:spPr>
          <a:xfrm>
            <a:off x="7790314" y="5226204"/>
            <a:ext cx="432166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….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1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42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E380C98-E1C5-46FE-9302-3AF927F68EC4}" type="datetime1">
              <a:rPr lang="en-US" altLang="zh-CN" smtClean="0"/>
              <a:pPr/>
              <a:t>11/30/2020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20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标题 1"/>
          <p:cNvSpPr txBox="1">
            <a:spLocks noGrp="1"/>
          </p:cNvSpPr>
          <p:nvPr>
            <p:ph type="title"/>
          </p:nvPr>
        </p:nvSpPr>
        <p:spPr>
          <a:xfrm>
            <a:off x="838200" y="388796"/>
            <a:ext cx="10515600" cy="688519"/>
          </a:xfrm>
          <a:prstGeom prst="rect">
            <a:avLst/>
          </a:prstGeom>
        </p:spPr>
        <p:txBody>
          <a:bodyPr/>
          <a:lstStyle>
            <a:lvl1pPr defTabSz="905255">
              <a:defRPr sz="3900"/>
            </a:lvl1pPr>
          </a:lstStyle>
          <a:p>
            <a:r>
              <a:rPr lang="en-US" dirty="0" smtClean="0"/>
              <a:t>LSM &amp; </a:t>
            </a:r>
            <a:r>
              <a:rPr lang="en-US" dirty="0" err="1" smtClean="0"/>
              <a:t>LevelDB</a:t>
            </a:r>
            <a:endParaRPr dirty="0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83D3DDC5-F37E-445E-8AAA-C048D5728EAF}"/>
              </a:ext>
            </a:extLst>
          </p:cNvPr>
          <p:cNvSpPr/>
          <p:nvPr/>
        </p:nvSpPr>
        <p:spPr>
          <a:xfrm>
            <a:off x="7961745" y="1911927"/>
            <a:ext cx="609600" cy="36945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688A8EED-8AC9-41AC-B127-ABF784775380}"/>
              </a:ext>
            </a:extLst>
          </p:cNvPr>
          <p:cNvCxnSpPr>
            <a:endCxn id="7" idx="0"/>
          </p:cNvCxnSpPr>
          <p:nvPr/>
        </p:nvCxnSpPr>
        <p:spPr>
          <a:xfrm flipH="1">
            <a:off x="8266545" y="1709836"/>
            <a:ext cx="9237" cy="202091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DE0CE1FF-0724-43A0-BFD1-D9705C725D1B}"/>
              </a:ext>
            </a:extLst>
          </p:cNvPr>
          <p:cNvSpPr txBox="1"/>
          <p:nvPr/>
        </p:nvSpPr>
        <p:spPr>
          <a:xfrm>
            <a:off x="7767780" y="1410069"/>
            <a:ext cx="1062183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Key-value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861BBEB9-C0C6-4A30-97D0-106B0AAFE616}"/>
              </a:ext>
            </a:extLst>
          </p:cNvPr>
          <p:cNvSpPr/>
          <p:nvPr/>
        </p:nvSpPr>
        <p:spPr>
          <a:xfrm>
            <a:off x="7994071" y="1927423"/>
            <a:ext cx="609600" cy="36945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36129F1F-C348-45C0-B081-DCCE8FBB8429}"/>
              </a:ext>
            </a:extLst>
          </p:cNvPr>
          <p:cNvCxnSpPr/>
          <p:nvPr/>
        </p:nvCxnSpPr>
        <p:spPr>
          <a:xfrm>
            <a:off x="4544291" y="2364509"/>
            <a:ext cx="5421745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0B45387F-AB64-4E34-AC23-58BD3FC8A526}"/>
              </a:ext>
            </a:extLst>
          </p:cNvPr>
          <p:cNvSpPr txBox="1"/>
          <p:nvPr/>
        </p:nvSpPr>
        <p:spPr>
          <a:xfrm>
            <a:off x="4785216" y="1852539"/>
            <a:ext cx="1149863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memory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681761E-3CEB-438B-B5C7-19DF1E3330DD}"/>
              </a:ext>
            </a:extLst>
          </p:cNvPr>
          <p:cNvSpPr txBox="1"/>
          <p:nvPr/>
        </p:nvSpPr>
        <p:spPr>
          <a:xfrm>
            <a:off x="4818267" y="2358042"/>
            <a:ext cx="2973502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000" dirty="0"/>
              <a:t>Disk(L0 has the newest file)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13" name="文本框 4">
            <a:extLst>
              <a:ext uri="{FF2B5EF4-FFF2-40B4-BE49-F238E27FC236}">
                <a16:creationId xmlns:a16="http://schemas.microsoft.com/office/drawing/2014/main" id="{0B45387F-AB64-4E34-AC23-58BD3FC8A526}"/>
              </a:ext>
            </a:extLst>
          </p:cNvPr>
          <p:cNvSpPr txBox="1"/>
          <p:nvPr/>
        </p:nvSpPr>
        <p:spPr>
          <a:xfrm>
            <a:off x="4818267" y="2977897"/>
            <a:ext cx="307131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none" lIns="45718" tIns="45718" rIns="45718" bIns="45718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L0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23A2E290-B446-41E5-AC94-3BA31617EA7D}"/>
              </a:ext>
            </a:extLst>
          </p:cNvPr>
          <p:cNvSpPr/>
          <p:nvPr/>
        </p:nvSpPr>
        <p:spPr>
          <a:xfrm>
            <a:off x="8026397" y="1894436"/>
            <a:ext cx="609600" cy="36945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E175A5EF-3BB0-484C-8B5A-D3359A75EC78}"/>
              </a:ext>
            </a:extLst>
          </p:cNvPr>
          <p:cNvSpPr/>
          <p:nvPr/>
        </p:nvSpPr>
        <p:spPr>
          <a:xfrm>
            <a:off x="8026397" y="1910929"/>
            <a:ext cx="609600" cy="36945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0C4A74B-FFB5-4487-AF51-C9FF41BBBD6D}"/>
              </a:ext>
            </a:extLst>
          </p:cNvPr>
          <p:cNvSpPr txBox="1"/>
          <p:nvPr/>
        </p:nvSpPr>
        <p:spPr>
          <a:xfrm>
            <a:off x="9198956" y="2894930"/>
            <a:ext cx="1534160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L0 is full!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E132C24-06B0-4FED-98A2-EA49B67F9FFD}"/>
              </a:ext>
            </a:extLst>
          </p:cNvPr>
          <p:cNvSpPr txBox="1"/>
          <p:nvPr/>
        </p:nvSpPr>
        <p:spPr>
          <a:xfrm>
            <a:off x="4818267" y="3742210"/>
            <a:ext cx="46102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L1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E82ABBC0-FC9D-4352-B160-7A590D24B2A1}"/>
              </a:ext>
            </a:extLst>
          </p:cNvPr>
          <p:cNvSpPr/>
          <p:nvPr/>
        </p:nvSpPr>
        <p:spPr>
          <a:xfrm>
            <a:off x="5984240" y="2962210"/>
            <a:ext cx="609600" cy="400702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E38C60E0-C56B-4BB0-8884-55DDBCA96408}"/>
              </a:ext>
            </a:extLst>
          </p:cNvPr>
          <p:cNvSpPr/>
          <p:nvPr/>
        </p:nvSpPr>
        <p:spPr>
          <a:xfrm>
            <a:off x="6843082" y="2977897"/>
            <a:ext cx="609600" cy="400702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B213A338-BBE0-4C4E-8385-8A1EDF347151}"/>
              </a:ext>
            </a:extLst>
          </p:cNvPr>
          <p:cNvSpPr/>
          <p:nvPr/>
        </p:nvSpPr>
        <p:spPr>
          <a:xfrm>
            <a:off x="5984240" y="3651704"/>
            <a:ext cx="609600" cy="400702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339BF830-D40E-45BE-B596-8F88EF560007}"/>
              </a:ext>
            </a:extLst>
          </p:cNvPr>
          <p:cNvSpPr/>
          <p:nvPr/>
        </p:nvSpPr>
        <p:spPr>
          <a:xfrm>
            <a:off x="6843082" y="3651704"/>
            <a:ext cx="609600" cy="400702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41F55763-8DD6-4E27-A170-CA84745B2B5C}"/>
              </a:ext>
            </a:extLst>
          </p:cNvPr>
          <p:cNvSpPr/>
          <p:nvPr/>
        </p:nvSpPr>
        <p:spPr>
          <a:xfrm>
            <a:off x="7961745" y="3651704"/>
            <a:ext cx="609600" cy="400702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EEC8ED2-F0E4-455B-BCD0-4A9DA3A6CAE1}"/>
              </a:ext>
            </a:extLst>
          </p:cNvPr>
          <p:cNvSpPr txBox="1"/>
          <p:nvPr/>
        </p:nvSpPr>
        <p:spPr>
          <a:xfrm>
            <a:off x="4818267" y="4450080"/>
            <a:ext cx="383653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/>
              <a:t>L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2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D8E60CBC-0E85-4F26-BDD3-4D874456DE34}"/>
              </a:ext>
            </a:extLst>
          </p:cNvPr>
          <p:cNvSpPr/>
          <p:nvPr/>
        </p:nvSpPr>
        <p:spPr>
          <a:xfrm>
            <a:off x="5984240" y="4423291"/>
            <a:ext cx="609600" cy="400702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FD711BF1-35A6-40D6-BED4-4A4FD051A4F3}"/>
              </a:ext>
            </a:extLst>
          </p:cNvPr>
          <p:cNvSpPr/>
          <p:nvPr/>
        </p:nvSpPr>
        <p:spPr>
          <a:xfrm>
            <a:off x="6843082" y="4418706"/>
            <a:ext cx="609600" cy="400702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287400D8-68D7-46FC-B585-06B3B867EA2C}"/>
              </a:ext>
            </a:extLst>
          </p:cNvPr>
          <p:cNvSpPr/>
          <p:nvPr/>
        </p:nvSpPr>
        <p:spPr>
          <a:xfrm>
            <a:off x="8266545" y="4389293"/>
            <a:ext cx="609600" cy="400702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7F0F352-F16C-4A5B-90AE-F455FD9FF069}"/>
              </a:ext>
            </a:extLst>
          </p:cNvPr>
          <p:cNvSpPr txBox="1"/>
          <p:nvPr/>
        </p:nvSpPr>
        <p:spPr>
          <a:xfrm>
            <a:off x="4818267" y="5273040"/>
            <a:ext cx="383653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/>
              <a:t>L6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D88B1215-10A0-47EB-AA33-BEACBA157F98}"/>
              </a:ext>
            </a:extLst>
          </p:cNvPr>
          <p:cNvSpPr/>
          <p:nvPr/>
        </p:nvSpPr>
        <p:spPr>
          <a:xfrm>
            <a:off x="5984240" y="5194830"/>
            <a:ext cx="609600" cy="400702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C346BC2F-1342-4FF7-913A-F255E6CAF871}"/>
              </a:ext>
            </a:extLst>
          </p:cNvPr>
          <p:cNvSpPr/>
          <p:nvPr/>
        </p:nvSpPr>
        <p:spPr>
          <a:xfrm>
            <a:off x="6863402" y="5199787"/>
            <a:ext cx="609600" cy="400702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0A06F945-3DF8-474D-963B-E1F9D7437E7E}"/>
              </a:ext>
            </a:extLst>
          </p:cNvPr>
          <p:cNvSpPr/>
          <p:nvPr/>
        </p:nvSpPr>
        <p:spPr>
          <a:xfrm>
            <a:off x="8524884" y="5194830"/>
            <a:ext cx="609600" cy="400702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9" name="箭头: 左弧形 18">
            <a:extLst>
              <a:ext uri="{FF2B5EF4-FFF2-40B4-BE49-F238E27FC236}">
                <a16:creationId xmlns:a16="http://schemas.microsoft.com/office/drawing/2014/main" id="{D1686371-1599-4797-AC01-186799E1A343}"/>
              </a:ext>
            </a:extLst>
          </p:cNvPr>
          <p:cNvSpPr/>
          <p:nvPr/>
        </p:nvSpPr>
        <p:spPr>
          <a:xfrm>
            <a:off x="4347628" y="4052406"/>
            <a:ext cx="275172" cy="509434"/>
          </a:xfrm>
          <a:prstGeom prst="curved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84A28142-9A46-4CD4-B101-EC677524A646}"/>
                  </a:ext>
                </a:extLst>
              </p:cNvPr>
              <p:cNvSpPr txBox="1"/>
              <p:nvPr/>
            </p:nvSpPr>
            <p:spPr>
              <a:xfrm>
                <a:off x="4565163" y="4122459"/>
                <a:ext cx="560235" cy="3693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altLang="zh-CN" sz="18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Calibri"/>
                      </a:rPr>
                      <m:t>×</m:t>
                    </m:r>
                  </m:oMath>
                </a14:m>
                <a:r>
                  <a:rPr kumimoji="0" lang="en-US" altLang="zh-CN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rPr>
                  <a:t>10</a:t>
                </a:r>
                <a:endParaRPr kumimoji="0" lang="zh-CN" alt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84A28142-9A46-4CD4-B101-EC677524A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163" y="4122459"/>
                <a:ext cx="560235" cy="369328"/>
              </a:xfrm>
              <a:prstGeom prst="rect">
                <a:avLst/>
              </a:prstGeom>
              <a:blipFill>
                <a:blip r:embed="rId3"/>
                <a:stretch>
                  <a:fillRect l="-4348" t="-8197" r="-4348" b="-2459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文本框 34">
            <a:extLst>
              <a:ext uri="{FF2B5EF4-FFF2-40B4-BE49-F238E27FC236}">
                <a16:creationId xmlns:a16="http://schemas.microsoft.com/office/drawing/2014/main" id="{08DCADB9-69E0-46C4-8D74-E5535141A856}"/>
              </a:ext>
            </a:extLst>
          </p:cNvPr>
          <p:cNvSpPr txBox="1"/>
          <p:nvPr/>
        </p:nvSpPr>
        <p:spPr>
          <a:xfrm>
            <a:off x="7636281" y="3736003"/>
            <a:ext cx="169273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.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60530088-F6BB-46DF-8085-CF32B816B546}"/>
              </a:ext>
            </a:extLst>
          </p:cNvPr>
          <p:cNvSpPr txBox="1"/>
          <p:nvPr/>
        </p:nvSpPr>
        <p:spPr>
          <a:xfrm>
            <a:off x="7636281" y="4450080"/>
            <a:ext cx="246217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..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8CEAAEA2-A71B-4A20-A34E-DBB4CDDBBC39}"/>
              </a:ext>
            </a:extLst>
          </p:cNvPr>
          <p:cNvSpPr txBox="1"/>
          <p:nvPr/>
        </p:nvSpPr>
        <p:spPr>
          <a:xfrm>
            <a:off x="7790314" y="5226204"/>
            <a:ext cx="432166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….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495866F3-0CC0-43C9-92DE-094E4B569F97}"/>
              </a:ext>
            </a:extLst>
          </p:cNvPr>
          <p:cNvSpPr txBox="1"/>
          <p:nvPr/>
        </p:nvSpPr>
        <p:spPr>
          <a:xfrm>
            <a:off x="9328243" y="3521555"/>
            <a:ext cx="2275840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solidFill>
                  <a:srgbClr val="000000"/>
                </a:solidFill>
                <a:sym typeface="Calibri"/>
              </a:rPr>
              <a:t>C</a:t>
            </a:r>
            <a:r>
              <a:rPr kumimoji="0" lang="en-US" altLang="zh-CN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ompaction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AA7C53BE-52E5-4BE4-A96D-6B0631EDB91D}"/>
              </a:ext>
            </a:extLst>
          </p:cNvPr>
          <p:cNvSpPr txBox="1"/>
          <p:nvPr/>
        </p:nvSpPr>
        <p:spPr>
          <a:xfrm>
            <a:off x="350747" y="2619830"/>
            <a:ext cx="3824882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zh-CN" sz="2400" dirty="0" smtClean="0">
                <a:sym typeface="Calibri"/>
              </a:rPr>
              <a:t>memTable to be immutable then flash to disk  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5AB5070B-EFC4-4EF9-B8BC-B823F0E9E3EC}"/>
              </a:ext>
            </a:extLst>
          </p:cNvPr>
          <p:cNvSpPr txBox="1"/>
          <p:nvPr/>
        </p:nvSpPr>
        <p:spPr>
          <a:xfrm>
            <a:off x="350747" y="3698401"/>
            <a:ext cx="3935693" cy="19389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0000"/>
                </a:solidFill>
                <a:sym typeface="Calibri"/>
              </a:rPr>
              <a:t>Merging </a:t>
            </a:r>
            <a:r>
              <a:rPr lang="en-US" altLang="zh-CN" sz="2400" dirty="0" smtClean="0">
                <a:solidFill>
                  <a:srgbClr val="000000"/>
                </a:solidFill>
                <a:sym typeface="Calibri"/>
              </a:rPr>
              <a:t>compaction From </a:t>
            </a:r>
            <a:r>
              <a:rPr lang="en-US" altLang="zh-CN" sz="2400" dirty="0">
                <a:solidFill>
                  <a:srgbClr val="000000"/>
                </a:solidFill>
                <a:sym typeface="Calibri"/>
              </a:rPr>
              <a:t>upper to lower </a:t>
            </a:r>
            <a:r>
              <a:rPr lang="en-US" altLang="zh-CN" sz="2400" dirty="0" smtClean="0">
                <a:solidFill>
                  <a:srgbClr val="000000"/>
                </a:solidFill>
                <a:sym typeface="Calibri"/>
              </a:rPr>
              <a:t>levels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endParaRPr lang="en-US" altLang="zh-CN" sz="2400" dirty="0">
              <a:solidFill>
                <a:srgbClr val="000000"/>
              </a:solidFill>
              <a:sym typeface="Calibri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0000"/>
                </a:solidFill>
                <a:sym typeface="Calibri"/>
              </a:rPr>
              <a:t>No </a:t>
            </a:r>
            <a:r>
              <a:rPr lang="en-US" altLang="zh-CN" sz="2400" dirty="0" err="1" smtClean="0">
                <a:solidFill>
                  <a:srgbClr val="000000"/>
                </a:solidFill>
                <a:sym typeface="Calibri"/>
              </a:rPr>
              <a:t>inplace</a:t>
            </a:r>
            <a:r>
              <a:rPr lang="en-US" altLang="zh-CN" sz="2400" dirty="0" smtClean="0">
                <a:solidFill>
                  <a:srgbClr val="000000"/>
                </a:solidFill>
                <a:sym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sym typeface="Calibri"/>
              </a:rPr>
              <a:t>updates to </a:t>
            </a:r>
            <a:r>
              <a:rPr lang="en-US" altLang="zh-CN" sz="2400" dirty="0" err="1">
                <a:solidFill>
                  <a:srgbClr val="000000"/>
                </a:solidFill>
                <a:sym typeface="Calibri"/>
              </a:rPr>
              <a:t>SSTables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41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42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E380C98-E1C5-46FE-9302-3AF927F68EC4}" type="datetime1">
              <a:rPr lang="en-US" altLang="zh-CN" smtClean="0"/>
              <a:pPr/>
              <a:t>11/30/2020</a:t>
            </a:fld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295342" y="1859680"/>
            <a:ext cx="3935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KV pair write to memTable</a:t>
            </a:r>
          </a:p>
        </p:txBody>
      </p:sp>
    </p:spTree>
    <p:extLst>
      <p:ext uri="{BB962C8B-B14F-4D97-AF65-F5344CB8AC3E}">
        <p14:creationId xmlns:p14="http://schemas.microsoft.com/office/powerpoint/2010/main" val="177060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46000" decel="46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L -0.15299 -0.00232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5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299 -0.00232 L -0.15455 0.1537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780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-0.15573 -0.00463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573 -0.00463 L -0.05964 0.15139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5" y="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15833 -0.01227 " pathEditMode="relative" rAng="0" ptsTypes="AA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33 0.00023 L 0.025 0.14282 " pathEditMode="relative" rAng="0" ptsTypes="AA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64 0.15139 L -0.15495 0.2669 " pathEditMode="relative" rAng="0" ptsTypes="AA">
                                      <p:cBhvr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66" y="5764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14282 L -0.15586 0.27037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5602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7" grpId="4" animBg="1"/>
      <p:bldP spid="11" grpId="0"/>
      <p:bldP spid="26" grpId="0" animBg="1"/>
      <p:bldP spid="26" grpId="1" animBg="1"/>
      <p:bldP spid="26" grpId="2" animBg="1"/>
      <p:bldP spid="26" grpId="3" animBg="1"/>
      <p:bldP spid="14" grpId="0" animBg="1"/>
      <p:bldP spid="14" grpId="1" animBg="1"/>
      <p:bldP spid="14" grpId="2" animBg="1"/>
      <p:bldP spid="14" grpId="3" animBg="1"/>
      <p:bldP spid="14" grpId="4" animBg="1"/>
      <p:bldP spid="15" grpId="0" animBg="1"/>
      <p:bldP spid="6" grpId="0"/>
      <p:bldP spid="6" grpId="1"/>
      <p:bldP spid="16" grpId="0" animBg="1"/>
      <p:bldP spid="21" grpId="0" animBg="1"/>
      <p:bldP spid="22" grpId="0" animBg="1"/>
      <p:bldP spid="23" grpId="0" animBg="1"/>
      <p:bldP spid="24" grpId="0" animBg="1"/>
      <p:bldP spid="17" grpId="0"/>
      <p:bldP spid="25" grpId="0" animBg="1"/>
      <p:bldP spid="27" grpId="0" animBg="1"/>
      <p:bldP spid="28" grpId="0" animBg="1"/>
      <p:bldP spid="18" grpId="0"/>
      <p:bldP spid="29" grpId="0" animBg="1"/>
      <p:bldP spid="30" grpId="0" animBg="1"/>
      <p:bldP spid="31" grpId="0" animBg="1"/>
      <p:bldP spid="19" grpId="0" animBg="1"/>
      <p:bldP spid="34" grpId="0"/>
      <p:bldP spid="35" grpId="0"/>
      <p:bldP spid="37" grpId="0"/>
      <p:bldP spid="38" grpId="0"/>
      <p:bldP spid="36" grpId="0"/>
      <p:bldP spid="36" grpId="1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标题 1"/>
          <p:cNvSpPr txBox="1">
            <a:spLocks noGrp="1"/>
          </p:cNvSpPr>
          <p:nvPr>
            <p:ph type="title"/>
          </p:nvPr>
        </p:nvSpPr>
        <p:spPr>
          <a:xfrm>
            <a:off x="838200" y="388796"/>
            <a:ext cx="10515600" cy="688519"/>
          </a:xfrm>
          <a:prstGeom prst="rect">
            <a:avLst/>
          </a:prstGeom>
        </p:spPr>
        <p:txBody>
          <a:bodyPr/>
          <a:lstStyle>
            <a:lvl1pPr defTabSz="905255">
              <a:defRPr sz="3900"/>
            </a:lvl1pPr>
          </a:lstStyle>
          <a:p>
            <a:r>
              <a:rPr lang="en-US" dirty="0"/>
              <a:t>Lookup steps in </a:t>
            </a:r>
            <a:r>
              <a:rPr lang="en-US" dirty="0" err="1"/>
              <a:t>LevelDB</a:t>
            </a:r>
            <a:endParaRPr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BE582A7-D0CF-482C-96C7-EBAC7E1AE437}"/>
              </a:ext>
            </a:extLst>
          </p:cNvPr>
          <p:cNvSpPr txBox="1"/>
          <p:nvPr/>
        </p:nvSpPr>
        <p:spPr>
          <a:xfrm>
            <a:off x="399986" y="4194084"/>
            <a:ext cx="4196204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CN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Step5:</a:t>
            </a:r>
            <a:r>
              <a:rPr kumimoji="0" lang="en-US" altLang="zh-CN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Load Data Block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EC604D9-C810-4626-82B4-B264D3F6BE2D}"/>
              </a:ext>
            </a:extLst>
          </p:cNvPr>
          <p:cNvCxnSpPr/>
          <p:nvPr/>
        </p:nvCxnSpPr>
        <p:spPr>
          <a:xfrm>
            <a:off x="5575177" y="2547891"/>
            <a:ext cx="5601809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4A48DE9D-162A-49B5-801B-6566D70E6810}"/>
              </a:ext>
            </a:extLst>
          </p:cNvPr>
          <p:cNvSpPr/>
          <p:nvPr/>
        </p:nvSpPr>
        <p:spPr>
          <a:xfrm>
            <a:off x="6178858" y="1944210"/>
            <a:ext cx="967666" cy="45276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106DB4A3-92B9-4A48-946E-93658F468854}"/>
              </a:ext>
            </a:extLst>
          </p:cNvPr>
          <p:cNvSpPr/>
          <p:nvPr/>
        </p:nvSpPr>
        <p:spPr>
          <a:xfrm>
            <a:off x="7298924" y="1944210"/>
            <a:ext cx="967666" cy="45276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BA320714-FC75-4CB4-A6C3-781A165EABB3}"/>
              </a:ext>
            </a:extLst>
          </p:cNvPr>
          <p:cNvSpPr/>
          <p:nvPr/>
        </p:nvSpPr>
        <p:spPr>
          <a:xfrm>
            <a:off x="10752282" y="1209398"/>
            <a:ext cx="1203036" cy="40861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memtable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0B92706E-B66F-4BB2-95B8-752D395AD8AF}"/>
              </a:ext>
            </a:extLst>
          </p:cNvPr>
          <p:cNvSpPr/>
          <p:nvPr/>
        </p:nvSpPr>
        <p:spPr>
          <a:xfrm>
            <a:off x="10752282" y="1681886"/>
            <a:ext cx="1203035" cy="715085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Immutable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 err="1"/>
              <a:t>memtable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5277AAB-509E-45E7-A44C-231D9E242D43}"/>
              </a:ext>
            </a:extLst>
          </p:cNvPr>
          <p:cNvSpPr txBox="1"/>
          <p:nvPr/>
        </p:nvSpPr>
        <p:spPr>
          <a:xfrm>
            <a:off x="5477522" y="1384917"/>
            <a:ext cx="967666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memory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45613B6D-F6B9-4108-8D46-CE753185654A}"/>
              </a:ext>
            </a:extLst>
          </p:cNvPr>
          <p:cNvSpPr txBox="1"/>
          <p:nvPr/>
        </p:nvSpPr>
        <p:spPr>
          <a:xfrm>
            <a:off x="5575177" y="2586936"/>
            <a:ext cx="967666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disk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E198003-3536-479A-B09C-E1711DE2CF86}"/>
              </a:ext>
            </a:extLst>
          </p:cNvPr>
          <p:cNvSpPr txBox="1"/>
          <p:nvPr/>
        </p:nvSpPr>
        <p:spPr>
          <a:xfrm>
            <a:off x="5575177" y="3293103"/>
            <a:ext cx="967666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L0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37F347EA-7886-4BEB-AE7A-26EFDAFBA2FC}"/>
              </a:ext>
            </a:extLst>
          </p:cNvPr>
          <p:cNvSpPr txBox="1"/>
          <p:nvPr/>
        </p:nvSpPr>
        <p:spPr>
          <a:xfrm>
            <a:off x="5566298" y="3879590"/>
            <a:ext cx="967666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L1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FE96E2B5-01F8-4A48-9C7C-25A5B32965BB}"/>
              </a:ext>
            </a:extLst>
          </p:cNvPr>
          <p:cNvSpPr txBox="1"/>
          <p:nvPr/>
        </p:nvSpPr>
        <p:spPr>
          <a:xfrm>
            <a:off x="5575177" y="5008486"/>
            <a:ext cx="967666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L6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72A230B-2A71-4D89-A2C5-0578FFF9C10B}"/>
              </a:ext>
            </a:extLst>
          </p:cNvPr>
          <p:cNvSpPr txBox="1"/>
          <p:nvPr/>
        </p:nvSpPr>
        <p:spPr>
          <a:xfrm>
            <a:off x="5663953" y="4085160"/>
            <a:ext cx="142042" cy="923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...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4D6C5FA8-502B-4457-92CB-940B5C859BF0}"/>
              </a:ext>
            </a:extLst>
          </p:cNvPr>
          <p:cNvSpPr/>
          <p:nvPr/>
        </p:nvSpPr>
        <p:spPr>
          <a:xfrm>
            <a:off x="6178858" y="3293109"/>
            <a:ext cx="443884" cy="369322"/>
          </a:xfrm>
          <a:prstGeom prst="roundRect">
            <a:avLst/>
          </a:prstGeom>
          <a:solidFill>
            <a:schemeClr val="accent1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715D989F-1DA5-4B5D-8263-918AB2C7396D}"/>
              </a:ext>
            </a:extLst>
          </p:cNvPr>
          <p:cNvSpPr/>
          <p:nvPr/>
        </p:nvSpPr>
        <p:spPr>
          <a:xfrm>
            <a:off x="6859479" y="3297940"/>
            <a:ext cx="443884" cy="369322"/>
          </a:xfrm>
          <a:prstGeom prst="roundRect">
            <a:avLst/>
          </a:prstGeom>
          <a:solidFill>
            <a:schemeClr val="accent1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A4D03B99-A827-47CF-A9D7-E634C650EFE1}"/>
              </a:ext>
            </a:extLst>
          </p:cNvPr>
          <p:cNvSpPr/>
          <p:nvPr/>
        </p:nvSpPr>
        <p:spPr>
          <a:xfrm>
            <a:off x="6187735" y="3900499"/>
            <a:ext cx="443884" cy="369322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40A33EEE-974B-45AC-B6C3-193B48816C24}"/>
              </a:ext>
            </a:extLst>
          </p:cNvPr>
          <p:cNvSpPr/>
          <p:nvPr/>
        </p:nvSpPr>
        <p:spPr>
          <a:xfrm>
            <a:off x="6906827" y="3900499"/>
            <a:ext cx="443884" cy="369322"/>
          </a:xfrm>
          <a:prstGeom prst="roundRect">
            <a:avLst/>
          </a:prstGeom>
          <a:solidFill>
            <a:schemeClr val="accent1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9D5DC4E4-6D05-436D-AAAA-708FB9464593}"/>
              </a:ext>
            </a:extLst>
          </p:cNvPr>
          <p:cNvSpPr/>
          <p:nvPr/>
        </p:nvSpPr>
        <p:spPr>
          <a:xfrm>
            <a:off x="8044648" y="3900499"/>
            <a:ext cx="443884" cy="369322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283854BC-CB14-47C7-8CA7-F62ACC7D6BD3}"/>
              </a:ext>
            </a:extLst>
          </p:cNvPr>
          <p:cNvSpPr/>
          <p:nvPr/>
        </p:nvSpPr>
        <p:spPr>
          <a:xfrm>
            <a:off x="6178858" y="4987583"/>
            <a:ext cx="443884" cy="369322"/>
          </a:xfrm>
          <a:prstGeom prst="roundRect">
            <a:avLst/>
          </a:prstGeom>
          <a:solidFill>
            <a:schemeClr val="accent1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05D7EE16-6DE9-40C3-952F-D2EE4536A8B2}"/>
              </a:ext>
            </a:extLst>
          </p:cNvPr>
          <p:cNvSpPr/>
          <p:nvPr/>
        </p:nvSpPr>
        <p:spPr>
          <a:xfrm>
            <a:off x="6933461" y="4987583"/>
            <a:ext cx="443884" cy="369322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CBE5B776-636E-40B8-A9A7-5352A21ABB2C}"/>
              </a:ext>
            </a:extLst>
          </p:cNvPr>
          <p:cNvSpPr/>
          <p:nvPr/>
        </p:nvSpPr>
        <p:spPr>
          <a:xfrm>
            <a:off x="7714698" y="4987583"/>
            <a:ext cx="443884" cy="369322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CAD023CD-7848-47D2-8A64-5B29DFF239F7}"/>
              </a:ext>
            </a:extLst>
          </p:cNvPr>
          <p:cNvSpPr/>
          <p:nvPr/>
        </p:nvSpPr>
        <p:spPr>
          <a:xfrm>
            <a:off x="8935376" y="4987583"/>
            <a:ext cx="443884" cy="369322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0845039-E41B-4DA4-BB5F-C0D6E01CD766}"/>
              </a:ext>
            </a:extLst>
          </p:cNvPr>
          <p:cNvSpPr txBox="1"/>
          <p:nvPr/>
        </p:nvSpPr>
        <p:spPr>
          <a:xfrm>
            <a:off x="7529743" y="3900499"/>
            <a:ext cx="443884" cy="369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….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B53C772F-A1FB-4588-A353-3C40004A8DDE}"/>
              </a:ext>
            </a:extLst>
          </p:cNvPr>
          <p:cNvSpPr txBox="1"/>
          <p:nvPr/>
        </p:nvSpPr>
        <p:spPr>
          <a:xfrm>
            <a:off x="8376081" y="5008486"/>
            <a:ext cx="443884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…...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533C52FF-0704-4D61-A80C-7CD65C1CCD25}"/>
              </a:ext>
            </a:extLst>
          </p:cNvPr>
          <p:cNvSpPr/>
          <p:nvPr/>
        </p:nvSpPr>
        <p:spPr>
          <a:xfrm>
            <a:off x="10821878" y="2719760"/>
            <a:ext cx="363985" cy="401474"/>
          </a:xfrm>
          <a:prstGeom prst="roundRect">
            <a:avLst/>
          </a:prstGeom>
          <a:solidFill>
            <a:schemeClr val="accent1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8D1F810A-0602-4A10-976A-9900DAD8AE22}"/>
              </a:ext>
            </a:extLst>
          </p:cNvPr>
          <p:cNvSpPr txBox="1"/>
          <p:nvPr/>
        </p:nvSpPr>
        <p:spPr>
          <a:xfrm>
            <a:off x="11185863" y="2628111"/>
            <a:ext cx="1123877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1600" dirty="0"/>
              <a:t>candidate </a:t>
            </a:r>
            <a:r>
              <a:rPr lang="en-US" altLang="zh-CN" sz="1600" dirty="0" err="1"/>
              <a:t>SStable</a:t>
            </a:r>
            <a:endParaRPr kumimoji="0" lang="zh-CN" alt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625CA710-3FA3-4147-B348-2F0D6354A2CD}"/>
              </a:ext>
            </a:extLst>
          </p:cNvPr>
          <p:cNvCxnSpPr>
            <a:cxnSpLocks/>
          </p:cNvCxnSpPr>
          <p:nvPr/>
        </p:nvCxnSpPr>
        <p:spPr>
          <a:xfrm flipV="1">
            <a:off x="8478175" y="2886037"/>
            <a:ext cx="559787" cy="1014462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411CA2A7-346D-466D-847D-219E9BD2A5A4}"/>
              </a:ext>
            </a:extLst>
          </p:cNvPr>
          <p:cNvCxnSpPr>
            <a:cxnSpLocks/>
          </p:cNvCxnSpPr>
          <p:nvPr/>
        </p:nvCxnSpPr>
        <p:spPr>
          <a:xfrm>
            <a:off x="8469296" y="4269819"/>
            <a:ext cx="568666" cy="609815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50" name="表格 50">
            <a:extLst>
              <a:ext uri="{FF2B5EF4-FFF2-40B4-BE49-F238E27FC236}">
                <a16:creationId xmlns:a16="http://schemas.microsoft.com/office/drawing/2014/main" id="{D005E2E0-FBC6-46A3-B4F2-15F66F6D909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037962" y="2879545"/>
          <a:ext cx="1127464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7464">
                  <a:extLst>
                    <a:ext uri="{9D8B030D-6E8A-4147-A177-3AD203B41FA5}">
                      <a16:colId xmlns:a16="http://schemas.microsoft.com/office/drawing/2014/main" val="2562018184"/>
                    </a:ext>
                  </a:extLst>
                </a:gridCol>
              </a:tblGrid>
              <a:tr h="285727">
                <a:tc>
                  <a:txBody>
                    <a:bodyPr/>
                    <a:lstStyle/>
                    <a:p>
                      <a:r>
                        <a:rPr lang="en-US" altLang="zh-CN" dirty="0"/>
                        <a:t>index block(IB) 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4980711"/>
                  </a:ext>
                </a:extLst>
              </a:tr>
              <a:tr h="285727">
                <a:tc>
                  <a:txBody>
                    <a:bodyPr/>
                    <a:lstStyle/>
                    <a:p>
                      <a:r>
                        <a:rPr lang="en-US" altLang="zh-CN" dirty="0"/>
                        <a:t>Filter block(FB)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175475"/>
                  </a:ext>
                </a:extLst>
              </a:tr>
              <a:tr h="285727"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Data block 1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136051"/>
                  </a:ext>
                </a:extLst>
              </a:tr>
              <a:tr h="28572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Data block 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6756919"/>
                  </a:ext>
                </a:extLst>
              </a:tr>
              <a:tr h="28572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Data block 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6241387"/>
                  </a:ext>
                </a:extLst>
              </a:tr>
              <a:tr h="285727">
                <a:tc>
                  <a:txBody>
                    <a:bodyPr/>
                    <a:lstStyle/>
                    <a:p>
                      <a:r>
                        <a:rPr lang="en-US" altLang="zh-CN" dirty="0"/>
                        <a:t>.....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7901723"/>
                  </a:ext>
                </a:extLst>
              </a:tr>
              <a:tr h="28572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Data block n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4279429"/>
                  </a:ext>
                </a:extLst>
              </a:tr>
            </a:tbl>
          </a:graphicData>
        </a:graphic>
      </p:graphicFrame>
      <p:sp>
        <p:nvSpPr>
          <p:cNvPr id="54" name="文本框 53">
            <a:extLst>
              <a:ext uri="{FF2B5EF4-FFF2-40B4-BE49-F238E27FC236}">
                <a16:creationId xmlns:a16="http://schemas.microsoft.com/office/drawing/2014/main" id="{778B5FC5-1E2D-4091-8ED5-9896C0AB87A1}"/>
              </a:ext>
            </a:extLst>
          </p:cNvPr>
          <p:cNvSpPr txBox="1"/>
          <p:nvPr/>
        </p:nvSpPr>
        <p:spPr>
          <a:xfrm>
            <a:off x="413549" y="1997170"/>
            <a:ext cx="4291616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Step2: </a:t>
            </a:r>
            <a:r>
              <a:rPr lang="en-US" altLang="zh-CN" sz="2400" dirty="0" smtClean="0"/>
              <a:t> Load Index/Filter Block</a:t>
            </a:r>
            <a:endParaRPr lang="en-US" altLang="zh-CN" sz="2400" dirty="0"/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98270579-52A6-49DB-91FD-73DB445D5FB8}"/>
              </a:ext>
            </a:extLst>
          </p:cNvPr>
          <p:cNvSpPr txBox="1"/>
          <p:nvPr/>
        </p:nvSpPr>
        <p:spPr>
          <a:xfrm>
            <a:off x="423167" y="2751219"/>
            <a:ext cx="3670480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Step3: </a:t>
            </a:r>
            <a:r>
              <a:rPr kumimoji="0" lang="en-US" altLang="zh-CN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Search Index Block</a:t>
            </a:r>
            <a:endParaRPr lang="en-US" altLang="zh-CN" sz="2400" dirty="0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92310DFF-4A73-4F99-B1E4-718118949A63}"/>
              </a:ext>
            </a:extLst>
          </p:cNvPr>
          <p:cNvSpPr txBox="1"/>
          <p:nvPr/>
        </p:nvSpPr>
        <p:spPr>
          <a:xfrm>
            <a:off x="409137" y="3440035"/>
            <a:ext cx="3991227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Step4</a:t>
            </a:r>
            <a:r>
              <a:rPr kumimoji="0" lang="en-US" altLang="zh-CN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: Search Filter Block</a:t>
            </a:r>
            <a:endParaRPr lang="en-US" altLang="zh-CN" sz="2400" dirty="0"/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E5B0D1E6-0B0E-45F2-A900-8C7E94A3D998}"/>
              </a:ext>
            </a:extLst>
          </p:cNvPr>
          <p:cNvSpPr txBox="1"/>
          <p:nvPr/>
        </p:nvSpPr>
        <p:spPr>
          <a:xfrm>
            <a:off x="423166" y="1274856"/>
            <a:ext cx="4104445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Step1</a:t>
            </a:r>
            <a:r>
              <a:rPr kumimoji="0" lang="en-US" altLang="zh-CN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:</a:t>
            </a:r>
            <a:r>
              <a:rPr kumimoji="0" lang="en-US" altLang="zh-CN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Find Files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F97A6924-20F2-4709-87F0-4AC3E29FE693}"/>
              </a:ext>
            </a:extLst>
          </p:cNvPr>
          <p:cNvSpPr txBox="1"/>
          <p:nvPr/>
        </p:nvSpPr>
        <p:spPr>
          <a:xfrm>
            <a:off x="396618" y="4879634"/>
            <a:ext cx="4654776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Step6</a:t>
            </a:r>
            <a:r>
              <a:rPr kumimoji="0" lang="en-US" altLang="zh-CN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: Search </a:t>
            </a:r>
            <a:r>
              <a:rPr lang="en-US" altLang="zh-CN" sz="2400" dirty="0" smtClean="0">
                <a:solidFill>
                  <a:srgbClr val="000000"/>
                </a:solidFill>
                <a:sym typeface="Calibri"/>
              </a:rPr>
              <a:t>D</a:t>
            </a:r>
            <a:r>
              <a:rPr kumimoji="0" lang="en-US" altLang="zh-CN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ata Block</a:t>
            </a:r>
            <a:endParaRPr lang="en-US" altLang="zh-CN" sz="2400" dirty="0"/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B12DC28B-B5E3-435E-8485-0D20E6AD4AFF}"/>
              </a:ext>
            </a:extLst>
          </p:cNvPr>
          <p:cNvSpPr txBox="1"/>
          <p:nvPr/>
        </p:nvSpPr>
        <p:spPr>
          <a:xfrm>
            <a:off x="409137" y="5587794"/>
            <a:ext cx="427481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Step7</a:t>
            </a:r>
            <a:r>
              <a:rPr kumimoji="0" lang="en-US" altLang="zh-CN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: Load Value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53" name="箭头: 下 52">
            <a:extLst>
              <a:ext uri="{FF2B5EF4-FFF2-40B4-BE49-F238E27FC236}">
                <a16:creationId xmlns:a16="http://schemas.microsoft.com/office/drawing/2014/main" id="{50751F46-0019-4501-BACB-C9537E0566CF}"/>
              </a:ext>
            </a:extLst>
          </p:cNvPr>
          <p:cNvSpPr/>
          <p:nvPr/>
        </p:nvSpPr>
        <p:spPr>
          <a:xfrm>
            <a:off x="6187735" y="2956264"/>
            <a:ext cx="257453" cy="217159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0" name="箭头: 上 59">
            <a:extLst>
              <a:ext uri="{FF2B5EF4-FFF2-40B4-BE49-F238E27FC236}">
                <a16:creationId xmlns:a16="http://schemas.microsoft.com/office/drawing/2014/main" id="{762A670F-2BC9-4898-B93A-46B6E6E87BCF}"/>
              </a:ext>
            </a:extLst>
          </p:cNvPr>
          <p:cNvSpPr/>
          <p:nvPr/>
        </p:nvSpPr>
        <p:spPr>
          <a:xfrm>
            <a:off x="9037962" y="2269730"/>
            <a:ext cx="116198" cy="609815"/>
          </a:xfrm>
          <a:prstGeom prst="up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083CC0CB-FF86-4278-9B3A-E6C0018C0E50}"/>
              </a:ext>
            </a:extLst>
          </p:cNvPr>
          <p:cNvSpPr/>
          <p:nvPr/>
        </p:nvSpPr>
        <p:spPr>
          <a:xfrm>
            <a:off x="8744646" y="1880884"/>
            <a:ext cx="634614" cy="36932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   IB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2" name="箭头: 直角上 61">
            <a:extLst>
              <a:ext uri="{FF2B5EF4-FFF2-40B4-BE49-F238E27FC236}">
                <a16:creationId xmlns:a16="http://schemas.microsoft.com/office/drawing/2014/main" id="{18F99426-EAC6-471D-A399-2425054C1FFA}"/>
              </a:ext>
            </a:extLst>
          </p:cNvPr>
          <p:cNvSpPr/>
          <p:nvPr/>
        </p:nvSpPr>
        <p:spPr>
          <a:xfrm>
            <a:off x="10165426" y="2198182"/>
            <a:ext cx="234271" cy="1094921"/>
          </a:xfrm>
          <a:prstGeom prst="bentUp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normalizeH="0" baseline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F59B8F33-C74C-4525-8AA1-4E9A4B37AB22}"/>
              </a:ext>
            </a:extLst>
          </p:cNvPr>
          <p:cNvSpPr/>
          <p:nvPr/>
        </p:nvSpPr>
        <p:spPr>
          <a:xfrm>
            <a:off x="9965254" y="1819045"/>
            <a:ext cx="634614" cy="36932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   FB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4" name="箭头: 上 63">
            <a:extLst>
              <a:ext uri="{FF2B5EF4-FFF2-40B4-BE49-F238E27FC236}">
                <a16:creationId xmlns:a16="http://schemas.microsoft.com/office/drawing/2014/main" id="{ED174FFA-528B-44F8-A1E5-AD84E1AF04EB}"/>
              </a:ext>
            </a:extLst>
          </p:cNvPr>
          <p:cNvSpPr/>
          <p:nvPr/>
        </p:nvSpPr>
        <p:spPr>
          <a:xfrm>
            <a:off x="9037962" y="1618016"/>
            <a:ext cx="45719" cy="201029"/>
          </a:xfrm>
          <a:prstGeom prst="up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EA967F18-DA15-4CFD-941C-4AEC217773F8}"/>
              </a:ext>
            </a:extLst>
          </p:cNvPr>
          <p:cNvSpPr txBox="1"/>
          <p:nvPr/>
        </p:nvSpPr>
        <p:spPr>
          <a:xfrm>
            <a:off x="8494254" y="1284513"/>
            <a:ext cx="1143515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Info of DB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7" name="箭头: 直角上 66">
            <a:extLst>
              <a:ext uri="{FF2B5EF4-FFF2-40B4-BE49-F238E27FC236}">
                <a16:creationId xmlns:a16="http://schemas.microsoft.com/office/drawing/2014/main" id="{E13D21E3-B2D3-4E43-92A0-8A02B6E2FE2E}"/>
              </a:ext>
            </a:extLst>
          </p:cNvPr>
          <p:cNvSpPr/>
          <p:nvPr/>
        </p:nvSpPr>
        <p:spPr>
          <a:xfrm flipV="1">
            <a:off x="9601694" y="1469177"/>
            <a:ext cx="798003" cy="241919"/>
          </a:xfrm>
          <a:prstGeom prst="bentUp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5E4377E1-3C8D-4C84-B51E-65890E64ADC8}"/>
              </a:ext>
            </a:extLst>
          </p:cNvPr>
          <p:cNvCxnSpPr>
            <a:cxnSpLocks/>
          </p:cNvCxnSpPr>
          <p:nvPr/>
        </p:nvCxnSpPr>
        <p:spPr>
          <a:xfrm>
            <a:off x="10599868" y="2170590"/>
            <a:ext cx="0" cy="60101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5" name="连接符: 肘形 74">
            <a:extLst>
              <a:ext uri="{FF2B5EF4-FFF2-40B4-BE49-F238E27FC236}">
                <a16:creationId xmlns:a16="http://schemas.microsoft.com/office/drawing/2014/main" id="{75AB97CA-E862-4DE5-B1F1-267F775A47FD}"/>
              </a:ext>
            </a:extLst>
          </p:cNvPr>
          <p:cNvCxnSpPr>
            <a:endCxn id="53" idx="0"/>
          </p:cNvCxnSpPr>
          <p:nvPr/>
        </p:nvCxnSpPr>
        <p:spPr>
          <a:xfrm rot="10800000" flipV="1">
            <a:off x="6316462" y="2771600"/>
            <a:ext cx="4283406" cy="184664"/>
          </a:xfrm>
          <a:prstGeom prst="bentConnector2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连接符: 肘形 81">
            <a:extLst>
              <a:ext uri="{FF2B5EF4-FFF2-40B4-BE49-F238E27FC236}">
                <a16:creationId xmlns:a16="http://schemas.microsoft.com/office/drawing/2014/main" id="{2F3D69BC-4D7F-4BA1-8D92-30FF6E1E9662}"/>
              </a:ext>
            </a:extLst>
          </p:cNvPr>
          <p:cNvCxnSpPr>
            <a:endCxn id="50" idx="3"/>
          </p:cNvCxnSpPr>
          <p:nvPr/>
        </p:nvCxnSpPr>
        <p:spPr>
          <a:xfrm rot="5400000">
            <a:off x="9802733" y="3082453"/>
            <a:ext cx="1159829" cy="434442"/>
          </a:xfrm>
          <a:prstGeom prst="bentConnector2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3" name="文本框 82">
            <a:extLst>
              <a:ext uri="{FF2B5EF4-FFF2-40B4-BE49-F238E27FC236}">
                <a16:creationId xmlns:a16="http://schemas.microsoft.com/office/drawing/2014/main" id="{C156BA59-6367-40AB-8477-722AB44D8658}"/>
              </a:ext>
            </a:extLst>
          </p:cNvPr>
          <p:cNvSpPr txBox="1"/>
          <p:nvPr/>
        </p:nvSpPr>
        <p:spPr>
          <a:xfrm>
            <a:off x="4521868" y="4263807"/>
            <a:ext cx="74037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1" i="1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If false</a:t>
            </a:r>
            <a:endParaRPr kumimoji="0" lang="zh-CN" altLang="en-US" sz="1800" b="1" i="1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1FF524FF-584F-4760-A6F8-A777B144ECFB}"/>
              </a:ext>
            </a:extLst>
          </p:cNvPr>
          <p:cNvSpPr txBox="1"/>
          <p:nvPr/>
        </p:nvSpPr>
        <p:spPr>
          <a:xfrm>
            <a:off x="4536918" y="4263807"/>
            <a:ext cx="737895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b="1" i="1" u="sng" dirty="0"/>
              <a:t>if </a:t>
            </a:r>
            <a:r>
              <a:rPr lang="en-US" altLang="zh-CN" b="1" i="1" u="sng" dirty="0" err="1"/>
              <a:t>ture</a:t>
            </a:r>
            <a:endParaRPr kumimoji="0" lang="zh-CN" altLang="en-US" sz="1800" b="1" i="1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217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0681 -0.0013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8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1 -0.00139 L 1.04167E-6 -3.7037E-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4" grpId="0"/>
      <p:bldP spid="55" grpId="0"/>
      <p:bldP spid="56" grpId="0"/>
      <p:bldP spid="57" grpId="0"/>
      <p:bldP spid="58" grpId="0"/>
      <p:bldP spid="59" grpId="0"/>
      <p:bldP spid="53" grpId="0" animBg="1"/>
      <p:bldP spid="53" grpId="1" animBg="1"/>
      <p:bldP spid="53" grpId="2" animBg="1"/>
      <p:bldP spid="60" grpId="0" animBg="1"/>
      <p:bldP spid="61" grpId="0" animBg="1"/>
      <p:bldP spid="62" grpId="0" animBg="1"/>
      <p:bldP spid="65" grpId="0" animBg="1"/>
      <p:bldP spid="64" grpId="0" animBg="1"/>
      <p:bldP spid="66" grpId="0"/>
      <p:bldP spid="67" grpId="0" animBg="1"/>
      <p:bldP spid="83" grpId="0"/>
      <p:bldP spid="83" grpId="1"/>
      <p:bldP spid="85" grpId="0"/>
      <p:bldP spid="8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0F46F5-486D-4C7D-A2D4-B492DBBE3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Brief Intro to Wisckey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Wisckey</a:t>
            </a:r>
            <a:r>
              <a:rPr lang="en-US" altLang="zh-CN" dirty="0"/>
              <a:t>,  a new data layout to minimize LSM I/O amplification</a:t>
            </a:r>
            <a:endParaRPr lang="en-US" altLang="zh-CN" dirty="0">
              <a:solidFill>
                <a:srgbClr val="000000"/>
              </a:solidFill>
              <a:sym typeface="Calibri"/>
            </a:endParaRPr>
          </a:p>
          <a:p>
            <a:pPr lvl="1"/>
            <a:r>
              <a:rPr lang="en-US" altLang="zh-CN" dirty="0"/>
              <a:t>Separating Keys from Values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LSM SST contains only key and value.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C341052-5069-4765-8240-749C9C59A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461" y="2553987"/>
            <a:ext cx="8120769" cy="331148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10262" y="5992297"/>
            <a:ext cx="9371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等线" panose="02010600030101010101" pitchFamily="2" charset="-122"/>
                <a:ea typeface="等线" panose="02010600030101010101" pitchFamily="2" charset="-122"/>
              </a:rPr>
              <a:t>Lanyue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dirty="0" smtClean="0">
                <a:latin typeface="等线" panose="02010600030101010101" pitchFamily="2" charset="-122"/>
                <a:ea typeface="等线" panose="02010600030101010101" pitchFamily="2" charset="-122"/>
              </a:rPr>
              <a:t>Lu et al.  </a:t>
            </a:r>
            <a:r>
              <a:rPr lang="en-US" altLang="zh-CN" dirty="0" err="1" smtClean="0">
                <a:latin typeface="等线" panose="02010600030101010101" pitchFamily="2" charset="-122"/>
                <a:ea typeface="等线" panose="02010600030101010101" pitchFamily="2" charset="-122"/>
              </a:rPr>
              <a:t>WiscKey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: Separating Keys from Values in SSD-conscious </a:t>
            </a:r>
            <a:r>
              <a:rPr lang="en-US" altLang="zh-CN" dirty="0" smtClean="0">
                <a:latin typeface="等线" panose="02010600030101010101" pitchFamily="2" charset="-122"/>
                <a:ea typeface="等线" panose="02010600030101010101" pitchFamily="2" charset="-122"/>
              </a:rPr>
              <a:t>Storage. FAST 2016</a:t>
            </a:r>
          </a:p>
        </p:txBody>
      </p:sp>
    </p:spTree>
    <p:extLst>
      <p:ext uri="{BB962C8B-B14F-4D97-AF65-F5344CB8AC3E}">
        <p14:creationId xmlns:p14="http://schemas.microsoft.com/office/powerpoint/2010/main" val="276725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2020/11/30</a:t>
            </a:fld>
            <a:endParaRPr lang="zh-CN" altLang="en-US" dirty="0"/>
          </a:p>
        </p:txBody>
      </p:sp>
      <p:grpSp>
        <p:nvGrpSpPr>
          <p:cNvPr id="5" name="Group 3"/>
          <p:cNvGrpSpPr/>
          <p:nvPr/>
        </p:nvGrpSpPr>
        <p:grpSpPr bwMode="auto">
          <a:xfrm>
            <a:off x="1678386" y="1296955"/>
            <a:ext cx="762000" cy="665163"/>
            <a:chOff x="1110" y="2656"/>
            <a:chExt cx="1549" cy="1351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2287986" y="1906555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699466" y="1373158"/>
            <a:ext cx="1905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 smtClean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Background</a:t>
            </a:r>
            <a:endParaRPr lang="en-US" altLang="zh-CN" sz="2400" b="1" dirty="0"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gray">
          <a:xfrm>
            <a:off x="1873365" y="1395383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12" name="Group 7"/>
          <p:cNvGrpSpPr/>
          <p:nvPr/>
        </p:nvGrpSpPr>
        <p:grpSpPr bwMode="auto">
          <a:xfrm>
            <a:off x="1678386" y="2054038"/>
            <a:ext cx="762000" cy="665163"/>
            <a:chOff x="3174" y="2656"/>
            <a:chExt cx="1549" cy="1351"/>
          </a:xfrm>
        </p:grpSpPr>
        <p:sp>
          <p:nvSpPr>
            <p:cNvPr id="13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2287986" y="266363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2699466" y="2130241"/>
            <a:ext cx="41370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C00000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Motivation &amp; </a:t>
            </a:r>
            <a:r>
              <a:rPr lang="en-US" sz="2800" b="1" dirty="0" smtClean="0">
                <a:solidFill>
                  <a:srgbClr val="C00000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Challenge</a:t>
            </a:r>
            <a:endParaRPr lang="en-US" sz="2800" b="1" dirty="0">
              <a:solidFill>
                <a:srgbClr val="C00000"/>
              </a:solidFill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gray">
          <a:xfrm>
            <a:off x="1873365" y="2152466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2287982" y="345030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gray">
          <a:xfrm>
            <a:off x="1873361" y="2939135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9" name="Text Box 29"/>
          <p:cNvSpPr txBox="1">
            <a:spLocks noChangeArrowheads="1"/>
          </p:cNvSpPr>
          <p:nvPr/>
        </p:nvSpPr>
        <p:spPr bwMode="auto">
          <a:xfrm>
            <a:off x="2699466" y="2916911"/>
            <a:ext cx="30492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Learning Guidelines</a:t>
            </a:r>
          </a:p>
        </p:txBody>
      </p:sp>
      <p:grpSp>
        <p:nvGrpSpPr>
          <p:cNvPr id="32" name="Group 17"/>
          <p:cNvGrpSpPr/>
          <p:nvPr/>
        </p:nvGrpSpPr>
        <p:grpSpPr bwMode="auto">
          <a:xfrm>
            <a:off x="1656860" y="2809956"/>
            <a:ext cx="762001" cy="665163"/>
            <a:chOff x="1110" y="2656"/>
            <a:chExt cx="1549" cy="1351"/>
          </a:xfrm>
        </p:grpSpPr>
        <p:sp>
          <p:nvSpPr>
            <p:cNvPr id="33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6" name="Line 25"/>
          <p:cNvSpPr>
            <a:spLocks noChangeShapeType="1"/>
          </p:cNvSpPr>
          <p:nvPr/>
        </p:nvSpPr>
        <p:spPr bwMode="auto">
          <a:xfrm>
            <a:off x="2281585" y="4176119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2693068" y="3642722"/>
            <a:ext cx="11624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 sz="2400" b="1" dirty="0" smtClean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  <a:sym typeface="+mn-ea"/>
              </a:rPr>
              <a:t>Design</a:t>
            </a:r>
            <a:endParaRPr lang="en-US" altLang="zh-CN" sz="2400" b="1" dirty="0"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gray">
          <a:xfrm>
            <a:off x="1856978" y="2927811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44" name="Group 21"/>
          <p:cNvGrpSpPr/>
          <p:nvPr/>
        </p:nvGrpSpPr>
        <p:grpSpPr bwMode="auto">
          <a:xfrm>
            <a:off x="1663256" y="3570118"/>
            <a:ext cx="762000" cy="665163"/>
            <a:chOff x="3174" y="2656"/>
            <a:chExt cx="1549" cy="1351"/>
          </a:xfrm>
        </p:grpSpPr>
        <p:sp>
          <p:nvSpPr>
            <p:cNvPr id="45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" name="Text Box 27"/>
          <p:cNvSpPr txBox="1">
            <a:spLocks noChangeArrowheads="1"/>
          </p:cNvSpPr>
          <p:nvPr/>
        </p:nvSpPr>
        <p:spPr bwMode="gray">
          <a:xfrm>
            <a:off x="1855895" y="3680013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0" name="Line 28">
            <a:extLst>
              <a:ext uri="{FF2B5EF4-FFF2-40B4-BE49-F238E27FC236}">
                <a16:creationId xmlns:a16="http://schemas.microsoft.com/office/drawing/2014/main" id="{5886464C-DCE6-CE46-81F8-C0DD683FD9C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3112" y="5012461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 Box 30">
            <a:extLst>
              <a:ext uri="{FF2B5EF4-FFF2-40B4-BE49-F238E27FC236}">
                <a16:creationId xmlns:a16="http://schemas.microsoft.com/office/drawing/2014/main" id="{925EB1D2-43BD-7D4C-A778-3868BD51E9C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88491" y="4501288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2" name="Text Box 29">
            <a:extLst>
              <a:ext uri="{FF2B5EF4-FFF2-40B4-BE49-F238E27FC236}">
                <a16:creationId xmlns:a16="http://schemas.microsoft.com/office/drawing/2014/main" id="{60583FE8-C4C0-8F4C-B939-CB15C975A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596" y="4479064"/>
            <a:ext cx="16979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Evaluation</a:t>
            </a:r>
          </a:p>
        </p:txBody>
      </p:sp>
      <p:grpSp>
        <p:nvGrpSpPr>
          <p:cNvPr id="43" name="Group 17">
            <a:extLst>
              <a:ext uri="{FF2B5EF4-FFF2-40B4-BE49-F238E27FC236}">
                <a16:creationId xmlns:a16="http://schemas.microsoft.com/office/drawing/2014/main" id="{E89D19C5-A486-D144-9C8F-1B0E19A5EF4B}"/>
              </a:ext>
            </a:extLst>
          </p:cNvPr>
          <p:cNvGrpSpPr/>
          <p:nvPr/>
        </p:nvGrpSpPr>
        <p:grpSpPr bwMode="auto">
          <a:xfrm>
            <a:off x="1671990" y="4372109"/>
            <a:ext cx="762001" cy="665163"/>
            <a:chOff x="1110" y="2656"/>
            <a:chExt cx="1549" cy="1351"/>
          </a:xfrm>
        </p:grpSpPr>
        <p:sp>
          <p:nvSpPr>
            <p:cNvPr id="49" name="AutoShape 18">
              <a:extLst>
                <a:ext uri="{FF2B5EF4-FFF2-40B4-BE49-F238E27FC236}">
                  <a16:creationId xmlns:a16="http://schemas.microsoft.com/office/drawing/2014/main" id="{AC6DC4B4-0E28-D345-92F9-3DA1297BA88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AutoShape 19">
              <a:extLst>
                <a:ext uri="{FF2B5EF4-FFF2-40B4-BE49-F238E27FC236}">
                  <a16:creationId xmlns:a16="http://schemas.microsoft.com/office/drawing/2014/main" id="{30180032-487C-B74F-8977-3612D1E2C4A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AutoShape 20">
              <a:extLst>
                <a:ext uri="{FF2B5EF4-FFF2-40B4-BE49-F238E27FC236}">
                  <a16:creationId xmlns:a16="http://schemas.microsoft.com/office/drawing/2014/main" id="{8B4D5005-6859-9F49-AE44-BEF44B7C58F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2" name="Line 25">
            <a:extLst>
              <a:ext uri="{FF2B5EF4-FFF2-40B4-BE49-F238E27FC236}">
                <a16:creationId xmlns:a16="http://schemas.microsoft.com/office/drawing/2014/main" id="{991FAF72-C66A-404A-B08D-81AE2F95C99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6715" y="5757939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 Box 26">
            <a:extLst>
              <a:ext uri="{FF2B5EF4-FFF2-40B4-BE49-F238E27FC236}">
                <a16:creationId xmlns:a16="http://schemas.microsoft.com/office/drawing/2014/main" id="{62C9B54C-EDD1-7E42-9DE6-739494165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8198" y="5224542"/>
            <a:ext cx="17780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 smtClean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  <a:sym typeface="+mn-ea"/>
              </a:rPr>
              <a:t>Conclusion</a:t>
            </a:r>
            <a:endParaRPr lang="en-US" altLang="zh-CN" sz="2400" b="1" dirty="0"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  <a:sym typeface="+mn-ea"/>
            </a:endParaRPr>
          </a:p>
        </p:txBody>
      </p:sp>
      <p:sp>
        <p:nvSpPr>
          <p:cNvPr id="54" name="Text Box 27">
            <a:extLst>
              <a:ext uri="{FF2B5EF4-FFF2-40B4-BE49-F238E27FC236}">
                <a16:creationId xmlns:a16="http://schemas.microsoft.com/office/drawing/2014/main" id="{E37094E3-3836-1F4B-9C9A-5992FBCA661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72108" y="4489964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5</a:t>
            </a:r>
          </a:p>
        </p:txBody>
      </p:sp>
      <p:grpSp>
        <p:nvGrpSpPr>
          <p:cNvPr id="55" name="Group 21">
            <a:extLst>
              <a:ext uri="{FF2B5EF4-FFF2-40B4-BE49-F238E27FC236}">
                <a16:creationId xmlns:a16="http://schemas.microsoft.com/office/drawing/2014/main" id="{9CCBAA6A-5F46-E44D-91A3-CF5937D6CDB5}"/>
              </a:ext>
            </a:extLst>
          </p:cNvPr>
          <p:cNvGrpSpPr/>
          <p:nvPr/>
        </p:nvGrpSpPr>
        <p:grpSpPr bwMode="auto">
          <a:xfrm>
            <a:off x="1678386" y="5151938"/>
            <a:ext cx="762000" cy="665163"/>
            <a:chOff x="3174" y="2656"/>
            <a:chExt cx="1549" cy="1351"/>
          </a:xfrm>
        </p:grpSpPr>
        <p:sp>
          <p:nvSpPr>
            <p:cNvPr id="56" name="AutoShape 22">
              <a:extLst>
                <a:ext uri="{FF2B5EF4-FFF2-40B4-BE49-F238E27FC236}">
                  <a16:creationId xmlns:a16="http://schemas.microsoft.com/office/drawing/2014/main" id="{D0FA74C5-E981-AC42-B5B9-46BBB8D8969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AutoShape 23">
              <a:extLst>
                <a:ext uri="{FF2B5EF4-FFF2-40B4-BE49-F238E27FC236}">
                  <a16:creationId xmlns:a16="http://schemas.microsoft.com/office/drawing/2014/main" id="{DDC908A9-69F8-284A-9489-BE57254B350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AutoShape 24">
              <a:extLst>
                <a:ext uri="{FF2B5EF4-FFF2-40B4-BE49-F238E27FC236}">
                  <a16:creationId xmlns:a16="http://schemas.microsoft.com/office/drawing/2014/main" id="{5A27B765-F5E4-1A42-A0C6-BDA157A342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" name="Text Box 27">
            <a:extLst>
              <a:ext uri="{FF2B5EF4-FFF2-40B4-BE49-F238E27FC236}">
                <a16:creationId xmlns:a16="http://schemas.microsoft.com/office/drawing/2014/main" id="{91923ECA-E7EC-A54B-8CC7-75BD14F1D7F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71025" y="5261833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6233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Gill Sans MT"/>
        <a:ea typeface="Gill Sans MT"/>
        <a:cs typeface=""/>
      </a:majorFont>
      <a:minorFont>
        <a:latin typeface="Gill Sans MT"/>
        <a:ea typeface="Gill Sans M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9525</TotalTime>
  <Words>2208</Words>
  <Application>Microsoft Office PowerPoint</Application>
  <PresentationFormat>宽屏</PresentationFormat>
  <Paragraphs>590</Paragraphs>
  <Slides>39</Slides>
  <Notes>24</Notes>
  <HiddenSlides>1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8" baseType="lpstr">
      <vt:lpstr>等线</vt:lpstr>
      <vt:lpstr>华文新魏</vt:lpstr>
      <vt:lpstr>思源黑体</vt:lpstr>
      <vt:lpstr>宋体</vt:lpstr>
      <vt:lpstr>Arial</vt:lpstr>
      <vt:lpstr>Calibri</vt:lpstr>
      <vt:lpstr>Cambria Math</vt:lpstr>
      <vt:lpstr>Gill Sans MT</vt:lpstr>
      <vt:lpstr>Office 主题</vt:lpstr>
      <vt:lpstr>PowerPoint 演示文稿</vt:lpstr>
      <vt:lpstr>Outline</vt:lpstr>
      <vt:lpstr>Learning in indexing</vt:lpstr>
      <vt:lpstr>Learning in indexing</vt:lpstr>
      <vt:lpstr>LSM &amp; LevelDB</vt:lpstr>
      <vt:lpstr>LSM &amp; LevelDB</vt:lpstr>
      <vt:lpstr>Lookup steps in LevelDB</vt:lpstr>
      <vt:lpstr>Brief Intro to Wisckey</vt:lpstr>
      <vt:lpstr>Outline</vt:lpstr>
      <vt:lpstr>Motivation</vt:lpstr>
      <vt:lpstr>Motivation</vt:lpstr>
      <vt:lpstr>Challenge  </vt:lpstr>
      <vt:lpstr>Outline</vt:lpstr>
      <vt:lpstr>In-depth study in Wisckey</vt:lpstr>
      <vt:lpstr>Lifetime of SStable</vt:lpstr>
      <vt:lpstr>Internal Lookups at Different Levels</vt:lpstr>
      <vt:lpstr>Internal Lookups at Different Levels</vt:lpstr>
      <vt:lpstr>Lifetime of Levels</vt:lpstr>
      <vt:lpstr>Outline</vt:lpstr>
      <vt:lpstr>Design – How to Learn</vt:lpstr>
      <vt:lpstr>Design – What to Learn</vt:lpstr>
      <vt:lpstr>Design – When/Whether to Learn</vt:lpstr>
      <vt:lpstr>Design – Cost-Benefit Analyzer</vt:lpstr>
      <vt:lpstr>Design – Cost-Benefit Analyzer</vt:lpstr>
      <vt:lpstr>Design – Cost-Benefit Analyzer</vt:lpstr>
      <vt:lpstr>Design – How to Read</vt:lpstr>
      <vt:lpstr>Outline</vt:lpstr>
      <vt:lpstr>Evaluation</vt:lpstr>
      <vt:lpstr>Evaluation – Breakdown </vt:lpstr>
      <vt:lpstr>Can Bourbon adapt to different datasets?</vt:lpstr>
      <vt:lpstr>Different request distributions</vt:lpstr>
      <vt:lpstr>Real benchmarks</vt:lpstr>
      <vt:lpstr>Performance on fast storage</vt:lpstr>
      <vt:lpstr>Performance on limited memory</vt:lpstr>
      <vt:lpstr>Outline</vt:lpstr>
      <vt:lpstr>Conclusion</vt:lpstr>
      <vt:lpstr>Conclusion</vt:lpstr>
      <vt:lpstr>Conclusion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Cheng Li</dc:creator>
  <cp:lastModifiedBy>邓 龙</cp:lastModifiedBy>
  <cp:revision>746</cp:revision>
  <cp:lastPrinted>2018-07-10T14:59:54Z</cp:lastPrinted>
  <dcterms:created xsi:type="dcterms:W3CDTF">2013-05-07T11:05:13Z</dcterms:created>
  <dcterms:modified xsi:type="dcterms:W3CDTF">2020-11-30T02:27:51Z</dcterms:modified>
</cp:coreProperties>
</file>