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483" r:id="rId2"/>
    <p:sldId id="496" r:id="rId3"/>
    <p:sldId id="497" r:id="rId4"/>
    <p:sldId id="484" r:id="rId5"/>
    <p:sldId id="498" r:id="rId6"/>
    <p:sldId id="499" r:id="rId7"/>
    <p:sldId id="500" r:id="rId8"/>
    <p:sldId id="501" r:id="rId9"/>
    <p:sldId id="502" r:id="rId10"/>
    <p:sldId id="503" r:id="rId11"/>
    <p:sldId id="504" r:id="rId12"/>
    <p:sldId id="506" r:id="rId13"/>
    <p:sldId id="507" r:id="rId14"/>
    <p:sldId id="505" r:id="rId15"/>
    <p:sldId id="508" r:id="rId16"/>
    <p:sldId id="509" r:id="rId17"/>
    <p:sldId id="510" r:id="rId18"/>
    <p:sldId id="511" r:id="rId19"/>
    <p:sldId id="516" r:id="rId20"/>
    <p:sldId id="513" r:id="rId21"/>
    <p:sldId id="517" r:id="rId22"/>
    <p:sldId id="528" r:id="rId23"/>
    <p:sldId id="518" r:id="rId24"/>
    <p:sldId id="519" r:id="rId25"/>
    <p:sldId id="520" r:id="rId26"/>
    <p:sldId id="521" r:id="rId27"/>
    <p:sldId id="522" r:id="rId28"/>
    <p:sldId id="524" r:id="rId29"/>
    <p:sldId id="523" r:id="rId30"/>
    <p:sldId id="526" r:id="rId31"/>
    <p:sldId id="525" r:id="rId32"/>
    <p:sldId id="527" r:id="rId33"/>
    <p:sldId id="529" r:id="rId34"/>
    <p:sldId id="530" r:id="rId35"/>
    <p:sldId id="531" r:id="rId36"/>
    <p:sldId id="532" r:id="rId37"/>
    <p:sldId id="533" r:id="rId38"/>
    <p:sldId id="534" r:id="rId39"/>
    <p:sldId id="535" r:id="rId40"/>
    <p:sldId id="536" r:id="rId41"/>
    <p:sldId id="537" r:id="rId42"/>
    <p:sldId id="538" r:id="rId43"/>
    <p:sldId id="512" r:id="rId44"/>
    <p:sldId id="514" r:id="rId45"/>
    <p:sldId id="515" r:id="rId46"/>
    <p:sldId id="539" r:id="rId47"/>
  </p:sldIdLst>
  <p:sldSz cx="12192000" cy="6858000"/>
  <p:notesSz cx="9925050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曹将" initials="曹将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99FF99"/>
    <a:srgbClr val="CC99FF"/>
    <a:srgbClr val="A38ACB"/>
    <a:srgbClr val="543795"/>
    <a:srgbClr val="9FBFE5"/>
    <a:srgbClr val="F6AD8E"/>
    <a:srgbClr val="70AD47"/>
    <a:srgbClr val="98BCE4"/>
    <a:srgbClr val="FFD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深色样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0676" autoAdjust="0"/>
  </p:normalViewPr>
  <p:slideViewPr>
    <p:cSldViewPr snapToGrid="0" showGuides="1">
      <p:cViewPr varScale="1">
        <p:scale>
          <a:sx n="114" d="100"/>
          <a:sy n="114" d="100"/>
        </p:scale>
        <p:origin x="-420" y="-108"/>
      </p:cViewPr>
      <p:guideLst>
        <p:guide orient="horz" pos="2387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86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937" cy="3403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0796" y="0"/>
            <a:ext cx="4301937" cy="3403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62300-1FE7-4FAC-83B0-D7A4CADAEAA1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7357"/>
            <a:ext cx="4301937" cy="3403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0796" y="6457357"/>
            <a:ext cx="4301937" cy="3403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4D52A-61AB-4812-969F-BE0056F03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28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1899" y="0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990F5-43F9-40AD-9E69-A5743A253161}" type="datetimeFigureOut">
              <a:rPr lang="zh-CN" altLang="en-US" smtClean="0"/>
              <a:t>2019/9/24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849313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506" y="3271382"/>
            <a:ext cx="794004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1899" y="6456613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0FDD1-5445-47D8-99AF-E17C10F84B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828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541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9117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378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560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3807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87555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786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210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12759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5300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818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8621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63264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4835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69183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8169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6971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894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9918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7134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95846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5567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2106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3073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6908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4948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425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60280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9852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70977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3874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1398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029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3712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029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6193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628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520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9872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01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Gill Sans MT" panose="020B05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179D-7936-4840-A5EE-1FC6BC949708}" type="datetime1">
              <a:rPr lang="en-US" altLang="zh-CN" smtClean="0"/>
              <a:t>9/24/2019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704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B413F5A-538F-485C-B2E5-D84E9140936F}" type="datetime1">
              <a:rPr lang="en-US" altLang="zh-CN" smtClean="0"/>
              <a:t>9/24/2019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558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582BA3F-EF11-4BED-BEC9-19AF3C475718}" type="datetime1">
              <a:rPr lang="en-US" altLang="zh-CN" smtClean="0"/>
              <a:t>9/24/2019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715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</a:defRPr>
            </a:lvl1pPr>
            <a:lvl2pPr>
              <a:defRPr baseline="0">
                <a:latin typeface="Gill Sans MT" panose="020B0502020104020203" pitchFamily="34" charset="0"/>
              </a:defRPr>
            </a:lvl2pPr>
            <a:lvl3pPr>
              <a:defRPr baseline="0">
                <a:latin typeface="Gill Sans MT" panose="020B0502020104020203" pitchFamily="34" charset="0"/>
              </a:defRPr>
            </a:lvl3pPr>
            <a:lvl4pPr>
              <a:defRPr baseline="0">
                <a:latin typeface="Gill Sans MT" panose="020B0502020104020203" pitchFamily="34" charset="0"/>
              </a:defRPr>
            </a:lvl4pPr>
            <a:lvl5pPr>
              <a:defRPr baseline="0"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E1090A2-CAAE-4283-8EAB-E15E064FEC49}" type="datetime1">
              <a:rPr lang="en-US" altLang="zh-CN" smtClean="0"/>
              <a:t>9/24/2019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日期占位符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0046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7091-9D44-4B2F-AE94-D77C157C4DB0}" type="datetime1">
              <a:rPr lang="en-US" altLang="zh-CN" smtClean="0"/>
              <a:t>9/24/2019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6" name="日期占位符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7100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800"/>
          </a:xfrm>
        </p:spPr>
        <p:txBody>
          <a:bodyPr/>
          <a:lstStyle>
            <a:lvl1pPr>
              <a:defRPr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216152"/>
            <a:ext cx="5181600" cy="4965192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</a:defRPr>
            </a:lvl1pPr>
            <a:lvl2pPr>
              <a:defRPr baseline="0">
                <a:latin typeface="Gill Sans MT" panose="020B0502020104020203" pitchFamily="34" charset="0"/>
              </a:defRPr>
            </a:lvl2pPr>
            <a:lvl3pPr>
              <a:defRPr baseline="0">
                <a:latin typeface="Gill Sans MT" panose="020B0502020104020203" pitchFamily="34" charset="0"/>
              </a:defRPr>
            </a:lvl3pPr>
            <a:lvl4pPr>
              <a:defRPr baseline="0">
                <a:latin typeface="Gill Sans MT" panose="020B0502020104020203" pitchFamily="34" charset="0"/>
              </a:defRPr>
            </a:lvl4pPr>
            <a:lvl5pPr>
              <a:defRPr baseline="0"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216152"/>
            <a:ext cx="5181600" cy="4965192"/>
          </a:xfrm>
        </p:spPr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776D-86D4-4A2C-8344-27156853DDF1}" type="datetime1">
              <a:rPr lang="en-US" altLang="zh-CN" smtClean="0"/>
              <a:t>9/24/2019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日期占位符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909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85800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21615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145691"/>
            <a:ext cx="5157787" cy="40439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21615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145691"/>
            <a:ext cx="5183188" cy="40439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C437-7EE1-405F-AA54-4E688AB038FB}" type="datetime1">
              <a:rPr lang="en-US" altLang="zh-CN" smtClean="0"/>
              <a:t>9/24/2019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日期占位符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985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6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E3080E7-2FDD-4A45-A960-DA5CC303B64D}" type="datetime1">
              <a:rPr lang="en-US" altLang="zh-CN" smtClean="0"/>
              <a:t>9/24/2019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1373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5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06688E1-DC9B-44B6-B653-EE0F718BE06B}" type="datetime1">
              <a:rPr lang="en-US" altLang="zh-CN" smtClean="0"/>
              <a:t>9/24/2019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224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D60B9E6-1370-4E87-8067-5FE6691F7C5C}" type="datetime1">
              <a:rPr lang="en-US" altLang="zh-CN" smtClean="0"/>
              <a:t>9/24/2019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2878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867DBE6-2E37-43FB-8261-001C2F62D61B}" type="datetime1">
              <a:rPr lang="en-US" altLang="zh-CN" smtClean="0"/>
              <a:t>9/24/2019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772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6FAFF-FAB3-4950-8E02-877853502D5B}" type="datetime1">
              <a:rPr lang="en-US" altLang="zh-CN" smtClean="0"/>
              <a:t>9/24/2019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69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sythink.net/archives/1199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nblogs.com/hzmark/p/consistency_model.html" TargetMode="External"/><Relationship Id="rId5" Type="http://schemas.openxmlformats.org/officeDocument/2006/relationships/hyperlink" Target="https://blog.51cto.com/13580976/2161507" TargetMode="External"/><Relationship Id="rId4" Type="http://schemas.openxmlformats.org/officeDocument/2006/relationships/hyperlink" Target="https://blog.csdn.net/kefengwang/article/details/8162897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5771" y="1038630"/>
            <a:ext cx="1016028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Zanzibar: Google’s Consistent, </a:t>
            </a:r>
            <a:endParaRPr lang="en-US" altLang="zh-CN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r>
              <a:rPr lang="en-US" altLang="zh-CN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Global Authorization </a:t>
            </a:r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System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732601" y="2921459"/>
            <a:ext cx="8726620" cy="32521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2400" dirty="0" err="1">
                <a:latin typeface="Gill Sans MT" panose="020B0502020104020203" pitchFamily="34" charset="0"/>
              </a:rPr>
              <a:t>Ruoming</a:t>
            </a:r>
            <a:r>
              <a:rPr lang="en-US" altLang="zh-CN" sz="2400" dirty="0">
                <a:latin typeface="Gill Sans MT" panose="020B0502020104020203" pitchFamily="34" charset="0"/>
              </a:rPr>
              <a:t> Pang,</a:t>
            </a:r>
            <a:r>
              <a:rPr lang="en-US" altLang="zh-CN" sz="2400" baseline="30000" dirty="0">
                <a:latin typeface="+mj-lt"/>
              </a:rPr>
              <a:t>1</a:t>
            </a:r>
            <a:r>
              <a:rPr lang="en-US" altLang="zh-CN" sz="2400" dirty="0">
                <a:latin typeface="Gill Sans MT" panose="020B0502020104020203" pitchFamily="34" charset="0"/>
              </a:rPr>
              <a:t> Ramon C  </a:t>
            </a:r>
            <a:r>
              <a:rPr lang="en-US" altLang="zh-CN" sz="2400" dirty="0" err="1">
                <a:latin typeface="Gill Sans MT" panose="020B0502020104020203" pitchFamily="34" charset="0"/>
              </a:rPr>
              <a:t>aceres</a:t>
            </a:r>
            <a:r>
              <a:rPr lang="en-US" altLang="zh-CN" sz="2400" dirty="0">
                <a:latin typeface="Gill Sans MT" panose="020B0502020104020203" pitchFamily="34" charset="0"/>
              </a:rPr>
              <a:t>, </a:t>
            </a:r>
            <a:r>
              <a:rPr lang="en-US" altLang="zh-CN" sz="2400" baseline="30000" dirty="0">
                <a:latin typeface="+mj-lt"/>
              </a:rPr>
              <a:t>1</a:t>
            </a:r>
            <a:r>
              <a:rPr lang="en-US" altLang="zh-CN" sz="2400" dirty="0">
                <a:latin typeface="Gill Sans MT" panose="020B0502020104020203" pitchFamily="34" charset="0"/>
              </a:rPr>
              <a:t> Mike </a:t>
            </a:r>
            <a:r>
              <a:rPr lang="en-US" altLang="zh-CN" sz="2400">
                <a:latin typeface="Gill Sans MT" panose="020B0502020104020203" pitchFamily="34" charset="0"/>
              </a:rPr>
              <a:t>Burrows,</a:t>
            </a:r>
            <a:r>
              <a:rPr lang="en-US" altLang="zh-CN" sz="2400" baseline="30000">
                <a:latin typeface="+mj-lt"/>
              </a:rPr>
              <a:t>1</a:t>
            </a:r>
            <a:r>
              <a:rPr lang="en-US" altLang="zh-CN" sz="2400">
                <a:latin typeface="Gill Sans MT" panose="020B0502020104020203" pitchFamily="34" charset="0"/>
              </a:rPr>
              <a:t> </a:t>
            </a:r>
            <a:r>
              <a:rPr lang="en-US" altLang="zh-CN" sz="2400" smtClean="0">
                <a:latin typeface="Gill Sans MT" panose="020B0502020104020203" pitchFamily="34" charset="0"/>
              </a:rPr>
              <a:t>Zhifeng Chen,</a:t>
            </a:r>
            <a:r>
              <a:rPr lang="en-US" altLang="zh-CN" sz="2400" baseline="30000" smtClean="0">
                <a:latin typeface="+mj-lt"/>
              </a:rPr>
              <a:t>1</a:t>
            </a:r>
            <a:endParaRPr lang="en-US" altLang="zh-CN" sz="2400" baseline="30000" dirty="0">
              <a:latin typeface="+mj-lt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2400" dirty="0">
                <a:latin typeface="Gill Sans MT" panose="020B0502020104020203" pitchFamily="34" charset="0"/>
              </a:rPr>
              <a:t> Pratik </a:t>
            </a:r>
            <a:r>
              <a:rPr lang="en-US" altLang="zh-CN" sz="2400">
                <a:latin typeface="Gill Sans MT" panose="020B0502020104020203" pitchFamily="34" charset="0"/>
              </a:rPr>
              <a:t>Dave,</a:t>
            </a:r>
            <a:r>
              <a:rPr lang="en-US" altLang="zh-CN" sz="2400" baseline="30000">
                <a:latin typeface="+mj-lt"/>
              </a:rPr>
              <a:t>1 </a:t>
            </a:r>
            <a:r>
              <a:rPr lang="en-US" altLang="zh-CN" sz="2400" smtClean="0">
                <a:latin typeface="Gill Sans MT" panose="020B0502020104020203" pitchFamily="34" charset="0"/>
              </a:rPr>
              <a:t>Nathan </a:t>
            </a:r>
            <a:r>
              <a:rPr lang="en-US" altLang="zh-CN" sz="2400" dirty="0">
                <a:latin typeface="Gill Sans MT" panose="020B0502020104020203" pitchFamily="34" charset="0"/>
              </a:rPr>
              <a:t>Germer,</a:t>
            </a:r>
            <a:r>
              <a:rPr lang="en-US" altLang="zh-CN" sz="2400" baseline="30000" dirty="0">
                <a:latin typeface="+mj-lt"/>
              </a:rPr>
              <a:t>1 </a:t>
            </a:r>
            <a:r>
              <a:rPr lang="en-US" altLang="zh-CN" sz="2400" dirty="0">
                <a:latin typeface="Gill Sans MT" panose="020B0502020104020203" pitchFamily="34" charset="0"/>
              </a:rPr>
              <a:t>Alexander Golynski,</a:t>
            </a:r>
            <a:r>
              <a:rPr lang="en-US" altLang="zh-CN" sz="2400" baseline="30000" dirty="0">
                <a:latin typeface="+mj-lt"/>
              </a:rPr>
              <a:t>1</a:t>
            </a:r>
            <a:r>
              <a:rPr lang="en-US" altLang="zh-CN" sz="2400" dirty="0">
                <a:latin typeface="Gill Sans MT" panose="020B0502020104020203" pitchFamily="34" charset="0"/>
              </a:rPr>
              <a:t> Kevin Graney,</a:t>
            </a:r>
            <a:r>
              <a:rPr lang="en-US" altLang="zh-CN" sz="2400" baseline="30000" dirty="0">
                <a:latin typeface="+mj-lt"/>
              </a:rPr>
              <a:t>1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2400" dirty="0">
                <a:latin typeface="Gill Sans MT" panose="020B0502020104020203" pitchFamily="34" charset="0"/>
              </a:rPr>
              <a:t> Nina Kang,</a:t>
            </a:r>
            <a:r>
              <a:rPr lang="en-US" altLang="zh-CN" sz="2400" baseline="30000" dirty="0">
                <a:latin typeface="+mj-lt"/>
              </a:rPr>
              <a:t>1 </a:t>
            </a:r>
            <a:r>
              <a:rPr lang="en-US" altLang="zh-CN" sz="2400" dirty="0">
                <a:latin typeface="Gill Sans MT" panose="020B0502020104020203" pitchFamily="34" charset="0"/>
              </a:rPr>
              <a:t>Lea Kissner,</a:t>
            </a:r>
            <a:r>
              <a:rPr lang="en-US" altLang="zh-CN" sz="2400" baseline="30000" dirty="0">
                <a:latin typeface="+mj-lt"/>
              </a:rPr>
              <a:t>2∗</a:t>
            </a:r>
            <a:r>
              <a:rPr lang="en-US" altLang="zh-CN" sz="2400" dirty="0">
                <a:latin typeface="Gill Sans MT" panose="020B0502020104020203" pitchFamily="34" charset="0"/>
              </a:rPr>
              <a:t> Jeffrey L. </a:t>
            </a:r>
            <a:r>
              <a:rPr lang="en-US" altLang="zh-CN" sz="2400">
                <a:latin typeface="Gill Sans MT" panose="020B0502020104020203" pitchFamily="34" charset="0"/>
              </a:rPr>
              <a:t>Korn,</a:t>
            </a:r>
            <a:r>
              <a:rPr lang="en-US" altLang="zh-CN" sz="2400" baseline="30000">
                <a:latin typeface="+mj-lt"/>
              </a:rPr>
              <a:t>1</a:t>
            </a:r>
            <a:r>
              <a:rPr lang="en-US" altLang="zh-CN" sz="2400">
                <a:latin typeface="Gill Sans MT" panose="020B0502020104020203" pitchFamily="34" charset="0"/>
              </a:rPr>
              <a:t> </a:t>
            </a:r>
            <a:r>
              <a:rPr lang="en-US" altLang="zh-CN" sz="2400" smtClean="0">
                <a:latin typeface="Gill Sans MT" panose="020B0502020104020203" pitchFamily="34" charset="0"/>
              </a:rPr>
              <a:t>Abhishek </a:t>
            </a:r>
            <a:r>
              <a:rPr lang="en-US" altLang="zh-CN" sz="2400" dirty="0">
                <a:latin typeface="Gill Sans MT" panose="020B0502020104020203" pitchFamily="34" charset="0"/>
              </a:rPr>
              <a:t>Parmar,</a:t>
            </a:r>
            <a:r>
              <a:rPr lang="en-US" altLang="zh-CN" sz="2400" baseline="30000" dirty="0">
                <a:latin typeface="+mj-lt"/>
              </a:rPr>
              <a:t>3∗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2400">
                <a:latin typeface="Gill Sans MT" panose="020B0502020104020203" pitchFamily="34" charset="0"/>
              </a:rPr>
              <a:t> </a:t>
            </a:r>
            <a:r>
              <a:rPr lang="en-US" altLang="zh-CN" sz="2400" smtClean="0">
                <a:latin typeface="Gill Sans MT" panose="020B0502020104020203" pitchFamily="34" charset="0"/>
              </a:rPr>
              <a:t>Christopher </a:t>
            </a:r>
            <a:r>
              <a:rPr lang="en-US" altLang="zh-CN" sz="2400" dirty="0">
                <a:latin typeface="Gill Sans MT" panose="020B0502020104020203" pitchFamily="34" charset="0"/>
              </a:rPr>
              <a:t>D</a:t>
            </a:r>
            <a:r>
              <a:rPr lang="en-US" altLang="zh-CN" sz="2400">
                <a:latin typeface="Gill Sans MT" panose="020B0502020104020203" pitchFamily="34" charset="0"/>
              </a:rPr>
              <a:t>. </a:t>
            </a:r>
            <a:r>
              <a:rPr lang="en-US" altLang="zh-CN" sz="2400" smtClean="0">
                <a:latin typeface="Gill Sans MT" panose="020B0502020104020203" pitchFamily="34" charset="0"/>
              </a:rPr>
              <a:t>Richards,</a:t>
            </a:r>
            <a:r>
              <a:rPr lang="en-US" altLang="zh-CN" sz="2400" baseline="30000" smtClean="0">
                <a:latin typeface="+mj-lt"/>
              </a:rPr>
              <a:t>1</a:t>
            </a:r>
            <a:r>
              <a:rPr lang="en-US" altLang="zh-CN" sz="2400" smtClean="0">
                <a:latin typeface="Gill Sans MT" panose="020B0502020104020203" pitchFamily="34" charset="0"/>
              </a:rPr>
              <a:t> Mengzhi </a:t>
            </a:r>
            <a:r>
              <a:rPr lang="en-US" altLang="zh-CN" sz="2400" dirty="0">
                <a:latin typeface="Gill Sans MT" panose="020B0502020104020203" pitchFamily="34" charset="0"/>
              </a:rPr>
              <a:t>Wang</a:t>
            </a:r>
            <a:r>
              <a:rPr lang="en-US" altLang="zh-CN" sz="2400" baseline="30000" dirty="0">
                <a:latin typeface="+mj-lt"/>
              </a:rPr>
              <a:t>1</a:t>
            </a:r>
            <a:r>
              <a:rPr lang="en-US" altLang="zh-CN" sz="2400" dirty="0">
                <a:latin typeface="Gill Sans MT" panose="020B0502020104020203" pitchFamily="34" charset="0"/>
              </a:rPr>
              <a:t> </a:t>
            </a:r>
          </a:p>
          <a:p>
            <a:pPr algn="ctr"/>
            <a:endParaRPr lang="en-US" altLang="zh-CN" sz="3200" dirty="0">
              <a:latin typeface="Gill Sans MT" panose="020B0502020104020203" pitchFamily="34" charset="0"/>
              <a:ea typeface="华文新魏" panose="02010800040101010101" pitchFamily="2" charset="-122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2400" dirty="0">
                <a:latin typeface="Gill Sans MT" panose="020B0502020104020203" pitchFamily="34" charset="0"/>
              </a:rPr>
              <a:t>Reporter:</a:t>
            </a:r>
            <a:r>
              <a:rPr lang="zh-CN" altLang="en-US" sz="2400" dirty="0">
                <a:latin typeface="Gill Sans MT" panose="020B0502020104020203" pitchFamily="34" charset="0"/>
              </a:rPr>
              <a:t> </a:t>
            </a:r>
            <a:r>
              <a:rPr lang="en-US" altLang="zh-CN" sz="2400" err="1" smtClean="0">
                <a:latin typeface="Gill Sans MT" panose="020B0502020104020203" pitchFamily="34" charset="0"/>
              </a:rPr>
              <a:t>Jingze</a:t>
            </a:r>
            <a:r>
              <a:rPr lang="en-US" altLang="zh-CN" sz="2400" smtClean="0">
                <a:latin typeface="Gill Sans MT" panose="020B0502020104020203" pitchFamily="34" charset="0"/>
              </a:rPr>
              <a:t> Huo</a:t>
            </a:r>
            <a:endParaRPr lang="en-US" altLang="zh-CN" sz="2400" dirty="0">
              <a:latin typeface="Gill Sans MT" panose="020B0502020104020203" pitchFamily="34" charset="0"/>
            </a:endParaRPr>
          </a:p>
          <a:p>
            <a:r>
              <a:rPr lang="en-US" altLang="zh-CN" sz="3200" baseline="30000" dirty="0" smtClean="0"/>
              <a:t>          </a:t>
            </a:r>
            <a:r>
              <a:rPr lang="en-US" altLang="zh-CN" sz="3200" dirty="0" smtClean="0"/>
              <a:t>               </a:t>
            </a:r>
            <a:r>
              <a:rPr lang="en-US" altLang="zh-CN" sz="3200" baseline="30000" dirty="0" smtClean="0"/>
              <a:t>1                                        2                                          3</a:t>
            </a:r>
            <a:endParaRPr lang="en-US" altLang="zh-CN" sz="3200" dirty="0" smtClean="0">
              <a:latin typeface="Gill Sans MT" panose="020B0502020104020203" pitchFamily="34" charset="0"/>
              <a:ea typeface="华文新魏" panose="02010800040101010101" pitchFamily="2" charset="-122"/>
            </a:endParaRPr>
          </a:p>
        </p:txBody>
      </p:sp>
      <p:sp>
        <p:nvSpPr>
          <p:cNvPr id="6" name="页脚占位符 7"/>
          <p:cNvSpPr>
            <a:spLocks noGrp="1"/>
          </p:cNvSpPr>
          <p:nvPr>
            <p:ph type="ftr" sz="quarter" idx="11"/>
          </p:nvPr>
        </p:nvSpPr>
        <p:spPr>
          <a:xfrm>
            <a:off x="1015771" y="6330007"/>
            <a:ext cx="4114800" cy="365125"/>
          </a:xfrm>
        </p:spPr>
        <p:txBody>
          <a:bodyPr/>
          <a:lstStyle/>
          <a:p>
            <a:pPr algn="l"/>
            <a:r>
              <a:rPr lang="en-US" altLang="zh-CN" sz="1600" dirty="0"/>
              <a:t>∗Work done </a:t>
            </a:r>
            <a:r>
              <a:rPr lang="en-US" altLang="zh-CN" sz="1600" dirty="0" smtClean="0"/>
              <a:t>while </a:t>
            </a:r>
            <a:r>
              <a:rPr lang="en-US" altLang="zh-CN" sz="1600" dirty="0"/>
              <a:t>at Google.</a:t>
            </a:r>
            <a:endParaRPr lang="zh-CN" altLang="en-US" sz="1600" dirty="0"/>
          </a:p>
        </p:txBody>
      </p:sp>
      <p:pic>
        <p:nvPicPr>
          <p:cNvPr id="1026" name="Picture 2" descr="Goog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015" y="5750847"/>
            <a:ext cx="1712299" cy="57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âhumuâçå¾çæç´¢ç»æ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235" y="5749177"/>
            <a:ext cx="2040791" cy="46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bon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300" y="5749177"/>
            <a:ext cx="2009693" cy="44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1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F313F38-9F5A-47C2-8DC1-48B96459B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4F74EBD-4B0A-4CA8-B568-107663AD3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altLang="zh-CN" dirty="0" smtClean="0"/>
              <a:t>Model and Language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Architecture and Implementation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Experience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72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Relation </a:t>
            </a:r>
            <a:r>
              <a:rPr lang="en-US" altLang="zh-CN" sz="3600" dirty="0" smtClean="0"/>
              <a:t>Tuples in ACL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In Zanzibar, ACLs are collections of object-user or </a:t>
            </a:r>
            <a:r>
              <a:rPr lang="en-US" altLang="zh-CN" dirty="0" smtClean="0"/>
              <a:t>object-object </a:t>
            </a:r>
            <a:r>
              <a:rPr lang="en-US" altLang="zh-CN" dirty="0"/>
              <a:t>relations represented as relation tuples</a:t>
            </a:r>
            <a:r>
              <a:rPr lang="en-US" altLang="zh-CN" dirty="0" smtClean="0"/>
              <a:t>.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 algn="ctr">
              <a:buNone/>
            </a:pPr>
            <a:r>
              <a:rPr lang="en-US" altLang="zh-CN" dirty="0" smtClean="0"/>
              <a:t>&lt;tuple&gt; </a:t>
            </a:r>
            <a:r>
              <a:rPr lang="en-US" altLang="zh-CN" dirty="0"/>
              <a:t>::= </a:t>
            </a:r>
            <a:r>
              <a:rPr lang="en-US" altLang="zh-CN" dirty="0" smtClean="0"/>
              <a:t>&lt;object&gt;‘#’</a:t>
            </a:r>
            <a:r>
              <a:rPr lang="en-US" altLang="zh-CN" dirty="0"/>
              <a:t> </a:t>
            </a:r>
            <a:r>
              <a:rPr lang="en-US" altLang="zh-CN" dirty="0" smtClean="0"/>
              <a:t>&lt;relation</a:t>
            </a:r>
            <a:r>
              <a:rPr lang="en-US" altLang="zh-CN" dirty="0"/>
              <a:t>&gt; </a:t>
            </a:r>
            <a:r>
              <a:rPr lang="en-US" altLang="zh-CN" dirty="0" smtClean="0"/>
              <a:t>‘@’ &lt;user</a:t>
            </a:r>
            <a:r>
              <a:rPr lang="en-US" altLang="zh-CN" dirty="0"/>
              <a:t>&gt;</a:t>
            </a:r>
            <a:r>
              <a:rPr lang="en-US" altLang="zh-CN" dirty="0" smtClean="0"/>
              <a:t> </a:t>
            </a:r>
          </a:p>
          <a:p>
            <a:pPr marL="0" indent="0" algn="ctr">
              <a:buNone/>
            </a:pPr>
            <a:r>
              <a:rPr lang="en-US" altLang="zh-CN" dirty="0" smtClean="0"/>
              <a:t>&lt;object</a:t>
            </a:r>
            <a:r>
              <a:rPr lang="en-US" altLang="zh-CN" dirty="0"/>
              <a:t>&gt;</a:t>
            </a:r>
            <a:r>
              <a:rPr lang="en-US" altLang="zh-CN" dirty="0" smtClean="0"/>
              <a:t> </a:t>
            </a:r>
            <a:r>
              <a:rPr lang="en-US" altLang="zh-CN" dirty="0"/>
              <a:t>::= </a:t>
            </a:r>
            <a:r>
              <a:rPr lang="en-US" altLang="zh-CN" dirty="0" smtClean="0"/>
              <a:t>&lt;namespace</a:t>
            </a:r>
            <a:r>
              <a:rPr lang="en-US" altLang="zh-CN" dirty="0"/>
              <a:t>&gt; </a:t>
            </a:r>
            <a:r>
              <a:rPr lang="en-US" altLang="zh-CN" dirty="0" smtClean="0"/>
              <a:t>‘:’ &lt;object id</a:t>
            </a:r>
            <a:r>
              <a:rPr lang="en-US" altLang="zh-CN" dirty="0"/>
              <a:t>&gt;</a:t>
            </a:r>
            <a:r>
              <a:rPr lang="en-US" altLang="zh-CN" dirty="0" smtClean="0"/>
              <a:t> </a:t>
            </a:r>
          </a:p>
          <a:p>
            <a:pPr marL="0" indent="0" algn="ctr">
              <a:buNone/>
            </a:pPr>
            <a:r>
              <a:rPr lang="en-US" altLang="zh-CN" dirty="0" smtClean="0"/>
              <a:t>&lt;user</a:t>
            </a:r>
            <a:r>
              <a:rPr lang="en-US" altLang="zh-CN" dirty="0"/>
              <a:t>&gt;</a:t>
            </a:r>
            <a:r>
              <a:rPr lang="en-US" altLang="zh-CN" dirty="0" smtClean="0"/>
              <a:t> </a:t>
            </a:r>
            <a:r>
              <a:rPr lang="en-US" altLang="zh-CN" dirty="0"/>
              <a:t>::= </a:t>
            </a:r>
            <a:r>
              <a:rPr lang="en-US" altLang="zh-CN" dirty="0" smtClean="0"/>
              <a:t>&lt;user id</a:t>
            </a:r>
            <a:r>
              <a:rPr lang="en-US" altLang="zh-CN" dirty="0"/>
              <a:t>&gt;</a:t>
            </a:r>
            <a:r>
              <a:rPr lang="en-US" altLang="zh-CN" dirty="0" smtClean="0"/>
              <a:t> </a:t>
            </a:r>
            <a:r>
              <a:rPr lang="en-US" altLang="zh-CN" dirty="0"/>
              <a:t>| </a:t>
            </a:r>
            <a:r>
              <a:rPr lang="en-US" altLang="zh-CN" dirty="0" smtClean="0"/>
              <a:t>&lt;</a:t>
            </a:r>
            <a:r>
              <a:rPr lang="en-US" altLang="zh-CN" dirty="0" err="1" smtClean="0"/>
              <a:t>userset</a:t>
            </a:r>
            <a:r>
              <a:rPr lang="en-US" altLang="zh-CN" dirty="0"/>
              <a:t>&gt;</a:t>
            </a:r>
            <a:r>
              <a:rPr lang="en-US" altLang="zh-CN" dirty="0" smtClean="0"/>
              <a:t> </a:t>
            </a:r>
          </a:p>
          <a:p>
            <a:pPr marL="0" indent="0" algn="ctr">
              <a:buNone/>
            </a:pPr>
            <a:r>
              <a:rPr lang="en-US" altLang="zh-CN" dirty="0" smtClean="0"/>
              <a:t>&lt;</a:t>
            </a:r>
            <a:r>
              <a:rPr lang="en-US" altLang="zh-CN" dirty="0" err="1" smtClean="0"/>
              <a:t>userset</a:t>
            </a:r>
            <a:r>
              <a:rPr lang="en-US" altLang="zh-CN" dirty="0"/>
              <a:t>&gt;</a:t>
            </a:r>
            <a:r>
              <a:rPr lang="en-US" altLang="zh-CN" dirty="0" smtClean="0"/>
              <a:t> </a:t>
            </a:r>
            <a:r>
              <a:rPr lang="en-US" altLang="zh-CN" dirty="0"/>
              <a:t>::= </a:t>
            </a:r>
            <a:r>
              <a:rPr lang="en-US" altLang="zh-CN" dirty="0" smtClean="0"/>
              <a:t>&lt;object</a:t>
            </a:r>
            <a:r>
              <a:rPr lang="en-US" altLang="zh-CN" dirty="0"/>
              <a:t>&gt; </a:t>
            </a:r>
            <a:r>
              <a:rPr lang="en-US" altLang="zh-CN" dirty="0" smtClean="0"/>
              <a:t>‘#’ &lt;relation</a:t>
            </a:r>
            <a:r>
              <a:rPr lang="en-US" altLang="zh-CN" dirty="0"/>
              <a:t>&gt;</a:t>
            </a:r>
            <a:r>
              <a:rPr lang="en-US" altLang="zh-CN" dirty="0" smtClean="0"/>
              <a:t> </a:t>
            </a:r>
          </a:p>
          <a:p>
            <a:pPr marL="0" indent="0">
              <a:buNone/>
            </a:pPr>
            <a:endParaRPr lang="en-US" altLang="zh-CN" dirty="0" smtClean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USTC-SYS Reading Group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9/24/2019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089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Relation </a:t>
            </a:r>
            <a:r>
              <a:rPr lang="en-US" altLang="zh-CN" sz="3600" dirty="0" smtClean="0"/>
              <a:t>Tuples in ACL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In Zanzibar, ACLs are collections of object-user or </a:t>
            </a:r>
            <a:r>
              <a:rPr lang="en-US" altLang="zh-CN" dirty="0" smtClean="0"/>
              <a:t>object-object </a:t>
            </a:r>
            <a:r>
              <a:rPr lang="en-US" altLang="zh-CN" dirty="0"/>
              <a:t>relations represented as relation tuples</a:t>
            </a:r>
            <a:r>
              <a:rPr lang="en-US" altLang="zh-CN" dirty="0" smtClean="0"/>
              <a:t>.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 algn="ctr">
              <a:buNone/>
            </a:pPr>
            <a:r>
              <a:rPr lang="en-US" altLang="zh-CN" dirty="0" smtClean="0"/>
              <a:t>&lt;tuple&gt; </a:t>
            </a:r>
            <a:r>
              <a:rPr lang="en-US" altLang="zh-CN" dirty="0"/>
              <a:t>::= </a:t>
            </a:r>
            <a:r>
              <a:rPr lang="en-US" altLang="zh-CN" dirty="0" smtClean="0">
                <a:solidFill>
                  <a:srgbClr val="FF0000"/>
                </a:solidFill>
              </a:rPr>
              <a:t>&lt;object&gt;</a:t>
            </a:r>
            <a:r>
              <a:rPr lang="en-US" altLang="zh-CN" dirty="0" smtClean="0"/>
              <a:t>‘#’</a:t>
            </a:r>
            <a:r>
              <a:rPr lang="en-US" altLang="zh-CN" dirty="0"/>
              <a:t> </a:t>
            </a:r>
            <a:r>
              <a:rPr lang="en-US" altLang="zh-CN" dirty="0" smtClean="0"/>
              <a:t>&lt;relation</a:t>
            </a:r>
            <a:r>
              <a:rPr lang="en-US" altLang="zh-CN" dirty="0"/>
              <a:t>&gt; </a:t>
            </a:r>
            <a:r>
              <a:rPr lang="en-US" altLang="zh-CN" dirty="0" smtClean="0"/>
              <a:t>‘@’ </a:t>
            </a:r>
            <a:r>
              <a:rPr lang="en-US" altLang="zh-CN" dirty="0" smtClean="0">
                <a:solidFill>
                  <a:srgbClr val="00B050"/>
                </a:solidFill>
              </a:rPr>
              <a:t>&lt;user</a:t>
            </a:r>
            <a:r>
              <a:rPr lang="en-US" altLang="zh-CN" dirty="0">
                <a:solidFill>
                  <a:srgbClr val="00B050"/>
                </a:solidFill>
              </a:rPr>
              <a:t>&gt;</a:t>
            </a:r>
            <a:r>
              <a:rPr lang="en-US" altLang="zh-CN" dirty="0" smtClean="0">
                <a:solidFill>
                  <a:srgbClr val="00B05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&lt;object</a:t>
            </a:r>
            <a:r>
              <a:rPr lang="en-US" altLang="zh-CN" dirty="0">
                <a:solidFill>
                  <a:srgbClr val="FF0000"/>
                </a:solidFill>
              </a:rPr>
              <a:t>&gt;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dirty="0"/>
              <a:t>::= </a:t>
            </a:r>
            <a:r>
              <a:rPr lang="en-US" altLang="zh-CN" dirty="0" smtClean="0"/>
              <a:t>&lt;namespace</a:t>
            </a:r>
            <a:r>
              <a:rPr lang="en-US" altLang="zh-CN" dirty="0"/>
              <a:t>&gt; </a:t>
            </a:r>
            <a:r>
              <a:rPr lang="en-US" altLang="zh-CN" dirty="0" smtClean="0"/>
              <a:t>‘:’ &lt;object id</a:t>
            </a:r>
            <a:r>
              <a:rPr lang="en-US" altLang="zh-CN" dirty="0"/>
              <a:t>&gt;</a:t>
            </a:r>
            <a:r>
              <a:rPr lang="en-US" altLang="zh-CN" dirty="0" smtClean="0"/>
              <a:t> </a:t>
            </a:r>
          </a:p>
          <a:p>
            <a:pPr marL="0" indent="0" algn="ctr">
              <a:buNone/>
            </a:pPr>
            <a:r>
              <a:rPr lang="en-US" altLang="zh-CN" dirty="0" smtClean="0">
                <a:solidFill>
                  <a:srgbClr val="00B050"/>
                </a:solidFill>
              </a:rPr>
              <a:t>&lt;user</a:t>
            </a:r>
            <a:r>
              <a:rPr lang="en-US" altLang="zh-CN" dirty="0">
                <a:solidFill>
                  <a:srgbClr val="00B050"/>
                </a:solidFill>
              </a:rPr>
              <a:t>&gt;</a:t>
            </a:r>
            <a:r>
              <a:rPr lang="en-US" altLang="zh-CN" dirty="0" smtClean="0">
                <a:solidFill>
                  <a:srgbClr val="00B050"/>
                </a:solidFill>
              </a:rPr>
              <a:t> </a:t>
            </a:r>
            <a:r>
              <a:rPr lang="en-US" altLang="zh-CN" dirty="0"/>
              <a:t>::= </a:t>
            </a:r>
            <a:r>
              <a:rPr lang="en-US" altLang="zh-CN" dirty="0" smtClean="0"/>
              <a:t>&lt;user id</a:t>
            </a:r>
            <a:r>
              <a:rPr lang="en-US" altLang="zh-CN" dirty="0"/>
              <a:t>&gt;</a:t>
            </a:r>
            <a:r>
              <a:rPr lang="en-US" altLang="zh-CN" dirty="0" smtClean="0"/>
              <a:t> </a:t>
            </a:r>
            <a:r>
              <a:rPr lang="en-US" altLang="zh-CN" dirty="0"/>
              <a:t>| </a:t>
            </a:r>
            <a:r>
              <a:rPr lang="en-US" altLang="zh-CN" dirty="0" smtClean="0">
                <a:solidFill>
                  <a:srgbClr val="0066FF"/>
                </a:solidFill>
              </a:rPr>
              <a:t>&lt;</a:t>
            </a:r>
            <a:r>
              <a:rPr lang="en-US" altLang="zh-CN" dirty="0" err="1" smtClean="0">
                <a:solidFill>
                  <a:srgbClr val="0066FF"/>
                </a:solidFill>
              </a:rPr>
              <a:t>userset</a:t>
            </a:r>
            <a:r>
              <a:rPr lang="en-US" altLang="zh-CN" dirty="0">
                <a:solidFill>
                  <a:srgbClr val="0066FF"/>
                </a:solidFill>
              </a:rPr>
              <a:t>&gt;</a:t>
            </a:r>
            <a:r>
              <a:rPr lang="en-US" altLang="zh-CN" dirty="0" smtClean="0">
                <a:solidFill>
                  <a:srgbClr val="0066FF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altLang="zh-CN" dirty="0" smtClean="0">
                <a:solidFill>
                  <a:srgbClr val="0066FF"/>
                </a:solidFill>
              </a:rPr>
              <a:t>&lt;</a:t>
            </a:r>
            <a:r>
              <a:rPr lang="en-US" altLang="zh-CN" dirty="0" err="1" smtClean="0">
                <a:solidFill>
                  <a:srgbClr val="0066FF"/>
                </a:solidFill>
              </a:rPr>
              <a:t>userset</a:t>
            </a:r>
            <a:r>
              <a:rPr lang="en-US" altLang="zh-CN" dirty="0">
                <a:solidFill>
                  <a:srgbClr val="0066FF"/>
                </a:solidFill>
              </a:rPr>
              <a:t>&gt;</a:t>
            </a:r>
            <a:r>
              <a:rPr lang="en-US" altLang="zh-CN" dirty="0" smtClean="0">
                <a:solidFill>
                  <a:srgbClr val="0066FF"/>
                </a:solidFill>
              </a:rPr>
              <a:t> </a:t>
            </a:r>
            <a:r>
              <a:rPr lang="en-US" altLang="zh-CN" dirty="0"/>
              <a:t>::= </a:t>
            </a:r>
            <a:r>
              <a:rPr lang="en-US" altLang="zh-CN" dirty="0" smtClean="0">
                <a:solidFill>
                  <a:srgbClr val="FF0000"/>
                </a:solidFill>
              </a:rPr>
              <a:t>&lt;object</a:t>
            </a:r>
            <a:r>
              <a:rPr lang="en-US" altLang="zh-CN" dirty="0">
                <a:solidFill>
                  <a:srgbClr val="FF0000"/>
                </a:solidFill>
              </a:rPr>
              <a:t>&gt; </a:t>
            </a:r>
            <a:r>
              <a:rPr lang="en-US" altLang="zh-CN" dirty="0" smtClean="0"/>
              <a:t>‘#’ &lt;relation</a:t>
            </a:r>
            <a:r>
              <a:rPr lang="en-US" altLang="zh-CN" dirty="0"/>
              <a:t>&gt;</a:t>
            </a:r>
            <a:r>
              <a:rPr lang="en-US" altLang="zh-CN" dirty="0" smtClean="0"/>
              <a:t> </a:t>
            </a:r>
          </a:p>
          <a:p>
            <a:pPr marL="0" indent="0">
              <a:buNone/>
            </a:pPr>
            <a:endParaRPr lang="en-US" altLang="zh-CN" dirty="0" smtClean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USTC-SYS Reading Group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9/24/2019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227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Relation </a:t>
            </a:r>
            <a:r>
              <a:rPr lang="en-US" altLang="zh-CN" sz="3600" dirty="0" smtClean="0"/>
              <a:t>Tuples in ACL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In Zanzibar, ACLs are collections of object-user or </a:t>
            </a:r>
            <a:r>
              <a:rPr lang="en-US" altLang="zh-CN" dirty="0" smtClean="0"/>
              <a:t>object-object </a:t>
            </a:r>
            <a:r>
              <a:rPr lang="en-US" altLang="zh-CN" dirty="0"/>
              <a:t>relations represented as relation tuples</a:t>
            </a:r>
            <a:r>
              <a:rPr lang="en-US" altLang="zh-CN" dirty="0" smtClean="0"/>
              <a:t>.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 algn="ctr">
              <a:buNone/>
            </a:pPr>
            <a:r>
              <a:rPr lang="en-US" altLang="zh-CN" dirty="0" smtClean="0"/>
              <a:t>&lt;tuple&gt; ::= </a:t>
            </a:r>
            <a:r>
              <a:rPr lang="en-US" altLang="zh-CN" dirty="0" smtClean="0">
                <a:solidFill>
                  <a:srgbClr val="FF0000"/>
                </a:solidFill>
              </a:rPr>
              <a:t>&lt;object&gt;</a:t>
            </a:r>
            <a:r>
              <a:rPr lang="en-US" altLang="zh-CN" dirty="0" smtClean="0"/>
              <a:t>‘#’ &lt;relation&gt; ‘@’ </a:t>
            </a:r>
            <a:r>
              <a:rPr lang="en-US" altLang="zh-CN" dirty="0" smtClean="0">
                <a:solidFill>
                  <a:srgbClr val="00B050"/>
                </a:solidFill>
              </a:rPr>
              <a:t>&lt;user&gt; </a:t>
            </a:r>
          </a:p>
          <a:p>
            <a:pPr marL="0" indent="0">
              <a:buNone/>
            </a:pPr>
            <a:endParaRPr lang="en-US" altLang="zh-CN" dirty="0" smtClean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USTC-SYS Reading Group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9/24/2019</a:t>
            </a:fld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581883"/>
              </p:ext>
            </p:extLst>
          </p:nvPr>
        </p:nvGraphicFramePr>
        <p:xfrm>
          <a:off x="2846784" y="3319991"/>
          <a:ext cx="6498432" cy="2590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498432">
                  <a:extLst>
                    <a:ext uri="{9D8B030D-6E8A-4147-A177-3AD203B41FA5}">
                      <a16:colId xmlns="" xmlns:a16="http://schemas.microsoft.com/office/drawing/2014/main" val="14992448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800" b="0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Example Tuple in Text Notation</a:t>
                      </a:r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3770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800" b="0" kern="1200" baseline="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doc:readme</a:t>
                      </a:r>
                      <a:r>
                        <a:rPr lang="en-US" altLang="zh-CN" sz="28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#owner@</a:t>
                      </a:r>
                      <a:r>
                        <a:rPr lang="en-US" altLang="zh-CN" sz="2800" b="0" kern="1200" baseline="0" dirty="0" smtClean="0">
                          <a:solidFill>
                            <a:srgbClr val="00B050"/>
                          </a:solidFill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altLang="zh-CN" sz="28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45362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800" b="0" kern="1200" baseline="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group:eng</a:t>
                      </a:r>
                      <a:r>
                        <a:rPr lang="en-US" altLang="zh-CN" sz="28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#member@</a:t>
                      </a:r>
                      <a:r>
                        <a:rPr lang="en-US" altLang="zh-CN" sz="2800" b="0" kern="1200" baseline="0" dirty="0" smtClean="0">
                          <a:solidFill>
                            <a:srgbClr val="00B050"/>
                          </a:solidFill>
                          <a:latin typeface="+mj-lt"/>
                          <a:ea typeface="+mn-ea"/>
                          <a:cs typeface="+mn-cs"/>
                        </a:rPr>
                        <a:t>11</a:t>
                      </a:r>
                      <a:endParaRPr lang="zh-CN" altLang="en-US" sz="2800" b="0" kern="1200" baseline="0" dirty="0">
                        <a:solidFill>
                          <a:srgbClr val="00B05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87263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800" dirty="0" err="1" smtClean="0">
                          <a:solidFill>
                            <a:srgbClr val="FF0000"/>
                          </a:solidFill>
                        </a:rPr>
                        <a:t>doc:readme</a:t>
                      </a:r>
                      <a:r>
                        <a:rPr lang="en-US" altLang="zh-CN" sz="2800" dirty="0" err="1" smtClean="0"/>
                        <a:t>#viewer@</a:t>
                      </a:r>
                      <a:r>
                        <a:rPr lang="en-US" altLang="zh-CN" sz="2800" dirty="0" err="1" smtClean="0">
                          <a:solidFill>
                            <a:srgbClr val="00B050"/>
                          </a:solidFill>
                        </a:rPr>
                        <a:t>group:eng#member</a:t>
                      </a:r>
                      <a:endParaRPr lang="zh-CN" altLang="en-US" sz="2800" b="0" kern="1200" baseline="0" dirty="0">
                        <a:solidFill>
                          <a:srgbClr val="00B05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67976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800" dirty="0" err="1" smtClean="0">
                          <a:solidFill>
                            <a:srgbClr val="FF0000"/>
                          </a:solidFill>
                        </a:rPr>
                        <a:t>doc:readme</a:t>
                      </a:r>
                      <a:r>
                        <a:rPr lang="en-US" altLang="zh-CN" sz="2800" dirty="0" err="1" smtClean="0"/>
                        <a:t>#parent@</a:t>
                      </a:r>
                      <a:r>
                        <a:rPr lang="en-US" altLang="zh-CN" sz="2800" dirty="0" err="1" smtClean="0">
                          <a:solidFill>
                            <a:srgbClr val="00B050"/>
                          </a:solidFill>
                        </a:rPr>
                        <a:t>folder:A</a:t>
                      </a:r>
                      <a:r>
                        <a:rPr lang="en-US" altLang="zh-CN" sz="2800" dirty="0" smtClean="0">
                          <a:solidFill>
                            <a:srgbClr val="00B050"/>
                          </a:solidFill>
                        </a:rPr>
                        <a:t>#...</a:t>
                      </a:r>
                      <a:endParaRPr lang="zh-CN" altLang="en-US" sz="2800" b="0" kern="1200" baseline="0" dirty="0">
                        <a:solidFill>
                          <a:srgbClr val="00B05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75187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161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Namespaces, relations, </a:t>
            </a:r>
            <a:r>
              <a:rPr lang="en-US" altLang="zh-CN" sz="3600" dirty="0" err="1"/>
              <a:t>usersets</a:t>
            </a:r>
            <a:r>
              <a:rPr lang="en-US" altLang="zh-CN" sz="3600" dirty="0"/>
              <a:t>, and tuples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Namespace : videos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USTC-SYS Reading Group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9/24/2019</a:t>
            </a:fld>
            <a:endParaRPr lang="zh-CN" altLang="en-US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181036"/>
              </p:ext>
            </p:extLst>
          </p:nvPr>
        </p:nvGraphicFramePr>
        <p:xfrm>
          <a:off x="552450" y="3005666"/>
          <a:ext cx="4857750" cy="15544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19250">
                  <a:extLst>
                    <a:ext uri="{9D8B030D-6E8A-4147-A177-3AD203B41FA5}">
                      <a16:colId xmlns="" xmlns:a16="http://schemas.microsoft.com/office/drawing/2014/main" val="3638233878"/>
                    </a:ext>
                  </a:extLst>
                </a:gridCol>
                <a:gridCol w="1619250">
                  <a:extLst>
                    <a:ext uri="{9D8B030D-6E8A-4147-A177-3AD203B41FA5}">
                      <a16:colId xmlns="" xmlns:a16="http://schemas.microsoft.com/office/drawing/2014/main" val="3645255999"/>
                    </a:ext>
                  </a:extLst>
                </a:gridCol>
                <a:gridCol w="1619250">
                  <a:extLst>
                    <a:ext uri="{9D8B030D-6E8A-4147-A177-3AD203B41FA5}">
                      <a16:colId xmlns="" xmlns:a16="http://schemas.microsoft.com/office/drawing/2014/main" val="1173469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Object </a:t>
                      </a:r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Relation</a:t>
                      </a:r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kern="1200" baseline="0" dirty="0" err="1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Userset</a:t>
                      </a:r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22870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video X</a:t>
                      </a:r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viewer</a:t>
                      </a:r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user A</a:t>
                      </a:r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9655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video Y </a:t>
                      </a:r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viewer</a:t>
                      </a:r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 Users</a:t>
                      </a:r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93086379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6457950" y="2260870"/>
            <a:ext cx="4895850" cy="4095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zh-CN" sz="2800" dirty="0">
                <a:latin typeface="Gill Sans MT" panose="020B0502020104020203" pitchFamily="34" charset="0"/>
              </a:rPr>
              <a:t>Check results: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Gill Sans MT" panose="020B0502020104020203" pitchFamily="34" charset="0"/>
              </a:rPr>
              <a:t>video </a:t>
            </a:r>
            <a:r>
              <a:rPr lang="en-US" altLang="zh-CN" sz="2800" dirty="0">
                <a:latin typeface="Gill Sans MT" panose="020B0502020104020203" pitchFamily="34" charset="0"/>
              </a:rPr>
              <a:t>X, viewer, user A? </a:t>
            </a:r>
            <a:r>
              <a:rPr lang="en-US" altLang="zh-CN" sz="2800" dirty="0" smtClean="0">
                <a:latin typeface="Gill Sans MT" panose="020B0502020104020203" pitchFamily="34" charset="0"/>
              </a:rPr>
              <a:t> </a:t>
            </a:r>
            <a:r>
              <a:rPr lang="en-US" altLang="zh-CN" sz="2800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Yes</a:t>
            </a:r>
            <a:r>
              <a:rPr lang="en-US" altLang="zh-CN" sz="2800" dirty="0" smtClean="0">
                <a:latin typeface="Gill Sans MT" panose="020B0502020104020203" pitchFamily="34" charset="0"/>
              </a:rPr>
              <a:t> </a:t>
            </a:r>
            <a:endParaRPr lang="en-US" altLang="zh-CN" sz="2800" dirty="0">
              <a:latin typeface="Gill Sans MT" panose="020B0502020104020203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Gill Sans MT" panose="020B0502020104020203" pitchFamily="34" charset="0"/>
              </a:rPr>
              <a:t>video </a:t>
            </a:r>
            <a:r>
              <a:rPr lang="en-US" altLang="zh-CN" sz="2800" dirty="0">
                <a:latin typeface="Gill Sans MT" panose="020B0502020104020203" pitchFamily="34" charset="0"/>
              </a:rPr>
              <a:t>X, viewer, user B? </a:t>
            </a:r>
            <a:r>
              <a:rPr lang="en-US" altLang="zh-CN" sz="28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No </a:t>
            </a:r>
            <a:endParaRPr lang="en-US" altLang="zh-CN" sz="2800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Gill Sans MT" panose="020B0502020104020203" pitchFamily="34" charset="0"/>
              </a:rPr>
              <a:t>video </a:t>
            </a:r>
            <a:r>
              <a:rPr lang="en-US" altLang="zh-CN" sz="2800" dirty="0">
                <a:latin typeface="Gill Sans MT" panose="020B0502020104020203" pitchFamily="34" charset="0"/>
              </a:rPr>
              <a:t>Y, viewer, user A? </a:t>
            </a:r>
            <a:r>
              <a:rPr lang="en-US" altLang="zh-CN" sz="2800" dirty="0" smtClean="0">
                <a:latin typeface="Gill Sans MT" panose="020B0502020104020203" pitchFamily="34" charset="0"/>
              </a:rPr>
              <a:t>  </a:t>
            </a:r>
            <a:r>
              <a:rPr lang="en-US" altLang="zh-CN" sz="2800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Yes</a:t>
            </a:r>
            <a:r>
              <a:rPr lang="en-US" altLang="zh-CN" sz="2800" dirty="0" smtClean="0">
                <a:latin typeface="Gill Sans MT" panose="020B0502020104020203" pitchFamily="34" charset="0"/>
              </a:rPr>
              <a:t> </a:t>
            </a:r>
            <a:endParaRPr lang="en-US" altLang="zh-CN" sz="2800" dirty="0">
              <a:latin typeface="Gill Sans MT" panose="020B0502020104020203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Gill Sans MT" panose="020B0502020104020203" pitchFamily="34" charset="0"/>
              </a:rPr>
              <a:t>video </a:t>
            </a:r>
            <a:r>
              <a:rPr lang="en-US" altLang="zh-CN" sz="2800" dirty="0">
                <a:latin typeface="Gill Sans MT" panose="020B0502020104020203" pitchFamily="34" charset="0"/>
              </a:rPr>
              <a:t>Y, viewer, user B? </a:t>
            </a:r>
            <a:r>
              <a:rPr lang="en-US" altLang="zh-CN" sz="2800" dirty="0" smtClean="0">
                <a:latin typeface="Gill Sans MT" panose="020B0502020104020203" pitchFamily="34" charset="0"/>
              </a:rPr>
              <a:t>  </a:t>
            </a:r>
            <a:r>
              <a:rPr lang="en-US" altLang="zh-CN" sz="2800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Yes</a:t>
            </a:r>
            <a:endParaRPr lang="zh-CN" altLang="en-US" sz="2800" dirty="0">
              <a:solidFill>
                <a:srgbClr val="00B050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 rot="20258268">
            <a:off x="9228225" y="5572345"/>
            <a:ext cx="170899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</a:rPr>
              <a:t>AMD, Yes!</a:t>
            </a:r>
            <a:endParaRPr lang="zh-CN" altLang="en-US" sz="2800" dirty="0">
              <a:solidFill>
                <a:schemeClr val="bg1">
                  <a:lumMod val="65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42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Namespaces, relations, </a:t>
            </a:r>
            <a:r>
              <a:rPr lang="en-US" altLang="zh-CN" sz="3600" dirty="0" err="1" smtClean="0"/>
              <a:t>usersets</a:t>
            </a:r>
            <a:r>
              <a:rPr lang="en-US" altLang="zh-CN" sz="3600" dirty="0" smtClean="0"/>
              <a:t>, and tuples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err="1"/>
              <a:t>Userset</a:t>
            </a:r>
            <a:r>
              <a:rPr lang="en-US" altLang="zh-CN" dirty="0"/>
              <a:t> indirection can create deep/wide hierarchies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Namespace : videos                                        Namespace </a:t>
            </a:r>
            <a:r>
              <a:rPr lang="en-US" altLang="zh-CN" dirty="0"/>
              <a:t>: </a:t>
            </a:r>
            <a:r>
              <a:rPr lang="en-US" altLang="zh-CN" dirty="0" smtClean="0"/>
              <a:t>groups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USTC-SYS Reading Group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9/24/2019</a:t>
            </a:fld>
            <a:endParaRPr lang="zh-CN" altLang="en-US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792749"/>
              </p:ext>
            </p:extLst>
          </p:nvPr>
        </p:nvGraphicFramePr>
        <p:xfrm>
          <a:off x="552450" y="3005666"/>
          <a:ext cx="6181725" cy="15544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19250">
                  <a:extLst>
                    <a:ext uri="{9D8B030D-6E8A-4147-A177-3AD203B41FA5}">
                      <a16:colId xmlns="" xmlns:a16="http://schemas.microsoft.com/office/drawing/2014/main" val="3638233878"/>
                    </a:ext>
                  </a:extLst>
                </a:gridCol>
                <a:gridCol w="1619250">
                  <a:extLst>
                    <a:ext uri="{9D8B030D-6E8A-4147-A177-3AD203B41FA5}">
                      <a16:colId xmlns="" xmlns:a16="http://schemas.microsoft.com/office/drawing/2014/main" val="3645255999"/>
                    </a:ext>
                  </a:extLst>
                </a:gridCol>
                <a:gridCol w="2943225">
                  <a:extLst>
                    <a:ext uri="{9D8B030D-6E8A-4147-A177-3AD203B41FA5}">
                      <a16:colId xmlns="" xmlns:a16="http://schemas.microsoft.com/office/drawing/2014/main" val="1173469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Object </a:t>
                      </a:r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Relation</a:t>
                      </a:r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kern="1200" baseline="0" dirty="0" err="1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Userset</a:t>
                      </a:r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22870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video X</a:t>
                      </a:r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viewer</a:t>
                      </a:r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user A</a:t>
                      </a:r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9655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video Y </a:t>
                      </a:r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viewer</a:t>
                      </a:r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rgbClr val="0066FF"/>
                          </a:solidFill>
                        </a:rPr>
                        <a:t>(group 1, member)</a:t>
                      </a:r>
                      <a:endParaRPr lang="zh-CN" altLang="en-US" sz="2800" b="0" kern="1200" baseline="0" dirty="0">
                        <a:solidFill>
                          <a:srgbClr val="0066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93086379"/>
                  </a:ext>
                </a:extLst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322451"/>
              </p:ext>
            </p:extLst>
          </p:nvPr>
        </p:nvGraphicFramePr>
        <p:xfrm>
          <a:off x="7800975" y="3005666"/>
          <a:ext cx="4200525" cy="15544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28750">
                  <a:extLst>
                    <a:ext uri="{9D8B030D-6E8A-4147-A177-3AD203B41FA5}">
                      <a16:colId xmlns="" xmlns:a16="http://schemas.microsoft.com/office/drawing/2014/main" val="3638233878"/>
                    </a:ext>
                  </a:extLst>
                </a:gridCol>
                <a:gridCol w="1438275">
                  <a:extLst>
                    <a:ext uri="{9D8B030D-6E8A-4147-A177-3AD203B41FA5}">
                      <a16:colId xmlns="" xmlns:a16="http://schemas.microsoft.com/office/drawing/2014/main" val="3645255999"/>
                    </a:ext>
                  </a:extLst>
                </a:gridCol>
                <a:gridCol w="1333500">
                  <a:extLst>
                    <a:ext uri="{9D8B030D-6E8A-4147-A177-3AD203B41FA5}">
                      <a16:colId xmlns="" xmlns:a16="http://schemas.microsoft.com/office/drawing/2014/main" val="1173469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Object </a:t>
                      </a:r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Relation</a:t>
                      </a:r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kern="1200" baseline="0" dirty="0" err="1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Userset</a:t>
                      </a:r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22870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group 1</a:t>
                      </a:r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member</a:t>
                      </a:r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user B</a:t>
                      </a:r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9655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group 1</a:t>
                      </a:r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member</a:t>
                      </a:r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user C</a:t>
                      </a:r>
                      <a:endParaRPr lang="zh-CN" altLang="en-US" sz="28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93086379"/>
                  </a:ext>
                </a:extLst>
              </a:tr>
            </a:tbl>
          </a:graphicData>
        </a:graphic>
      </p:graphicFrame>
      <p:sp>
        <p:nvSpPr>
          <p:cNvPr id="3" name="左大括号 2"/>
          <p:cNvSpPr/>
          <p:nvPr/>
        </p:nvSpPr>
        <p:spPr>
          <a:xfrm>
            <a:off x="7553325" y="3581400"/>
            <a:ext cx="209551" cy="978746"/>
          </a:xfrm>
          <a:prstGeom prst="leftBrace">
            <a:avLst/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cxnSp>
        <p:nvCxnSpPr>
          <p:cNvPr id="13" name="肘形连接符 12"/>
          <p:cNvCxnSpPr/>
          <p:nvPr/>
        </p:nvCxnSpPr>
        <p:spPr>
          <a:xfrm flipV="1">
            <a:off x="6734175" y="4070773"/>
            <a:ext cx="647700" cy="282152"/>
          </a:xfrm>
          <a:prstGeom prst="bentConnector3">
            <a:avLst/>
          </a:prstGeom>
          <a:ln w="38100"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3769518" y="4869148"/>
            <a:ext cx="4652963" cy="1512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zh-CN" sz="2800" dirty="0">
                <a:latin typeface="Gill Sans MT" panose="020B0502020104020203" pitchFamily="34" charset="0"/>
              </a:rPr>
              <a:t>Check results: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Gill Sans MT" panose="020B0502020104020203" pitchFamily="34" charset="0"/>
              </a:rPr>
              <a:t>video </a:t>
            </a:r>
            <a:r>
              <a:rPr lang="en-US" altLang="zh-CN" sz="2800" dirty="0" smtClean="0">
                <a:latin typeface="Gill Sans MT" panose="020B0502020104020203" pitchFamily="34" charset="0"/>
              </a:rPr>
              <a:t>Y, </a:t>
            </a:r>
            <a:r>
              <a:rPr lang="en-US" altLang="zh-CN" sz="2800" dirty="0">
                <a:latin typeface="Gill Sans MT" panose="020B0502020104020203" pitchFamily="34" charset="0"/>
              </a:rPr>
              <a:t>viewer, user B? </a:t>
            </a:r>
            <a:r>
              <a:rPr lang="en-US" altLang="zh-CN" sz="2800" dirty="0" smtClean="0">
                <a:latin typeface="Gill Sans MT" panose="020B0502020104020203" pitchFamily="34" charset="0"/>
              </a:rPr>
              <a:t> </a:t>
            </a:r>
            <a:r>
              <a:rPr lang="en-US" altLang="zh-CN" sz="2800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Yes</a:t>
            </a:r>
            <a:r>
              <a:rPr lang="en-US" altLang="zh-CN" sz="2800" dirty="0" smtClean="0">
                <a:latin typeface="Gill Sans MT" panose="020B0502020104020203" pitchFamily="34" charset="0"/>
              </a:rPr>
              <a:t> </a:t>
            </a:r>
            <a:endParaRPr lang="en-US" altLang="zh-CN" sz="2800" dirty="0">
              <a:latin typeface="Gill Sans MT" panose="020B0502020104020203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Gill Sans MT" panose="020B0502020104020203" pitchFamily="34" charset="0"/>
              </a:rPr>
              <a:t>video </a:t>
            </a:r>
            <a:r>
              <a:rPr lang="en-US" altLang="zh-CN" sz="2800" dirty="0" smtClean="0">
                <a:latin typeface="Gill Sans MT" panose="020B0502020104020203" pitchFamily="34" charset="0"/>
              </a:rPr>
              <a:t>Y, </a:t>
            </a:r>
            <a:r>
              <a:rPr lang="en-US" altLang="zh-CN" sz="2800" dirty="0">
                <a:latin typeface="Gill Sans MT" panose="020B0502020104020203" pitchFamily="34" charset="0"/>
              </a:rPr>
              <a:t>viewer, user D? </a:t>
            </a:r>
            <a:r>
              <a:rPr lang="en-US" altLang="zh-CN" sz="2800" dirty="0">
                <a:solidFill>
                  <a:srgbClr val="FF0000"/>
                </a:solidFill>
                <a:latin typeface="Gill Sans MT" panose="020B0502020104020203" pitchFamily="34" charset="0"/>
              </a:rPr>
              <a:t>No</a:t>
            </a:r>
            <a:endParaRPr lang="zh-CN" altLang="en-US" sz="2800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99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Consistency Model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“New enemy” Problem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USTC-SYS Reading Group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9/24/2019</a:t>
            </a:fld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125" y="2062834"/>
            <a:ext cx="8667750" cy="425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6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Consistency Model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“New enemy” Problem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USTC-SYS Reading Group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9/24/2019</a:t>
            </a:fld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751" y="2016534"/>
            <a:ext cx="8314497" cy="416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Causal Consistency Based on Spanner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Causal Consistency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A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B</a:t>
            </a:r>
            <a:endParaRPr lang="en-US" altLang="zh-CN" dirty="0" smtClean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USTC-SYS Reading Group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9/24/2019</a:t>
            </a:fld>
            <a:endParaRPr lang="zh-CN" altLang="en-US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1543050" y="3486150"/>
            <a:ext cx="8296275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543050" y="5029200"/>
            <a:ext cx="8296275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1724024" y="3195637"/>
            <a:ext cx="581025" cy="5810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724024" y="4738687"/>
            <a:ext cx="581025" cy="5810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800224" y="3182333"/>
            <a:ext cx="58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S</a:t>
            </a:r>
            <a:r>
              <a:rPr lang="en-US" altLang="zh-CN" sz="2800" baseline="-25000" dirty="0" smtClean="0"/>
              <a:t>0</a:t>
            </a:r>
            <a:endParaRPr lang="zh-CN" altLang="en-US" sz="2400" baseline="-25000" dirty="0"/>
          </a:p>
        </p:txBody>
      </p:sp>
      <p:sp>
        <p:nvSpPr>
          <p:cNvPr id="14" name="文本框 13"/>
          <p:cNvSpPr txBox="1"/>
          <p:nvPr/>
        </p:nvSpPr>
        <p:spPr>
          <a:xfrm>
            <a:off x="1800223" y="4738687"/>
            <a:ext cx="58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S</a:t>
            </a:r>
            <a:r>
              <a:rPr lang="en-US" altLang="zh-CN" sz="2800" baseline="-25000" dirty="0" smtClean="0"/>
              <a:t>0</a:t>
            </a:r>
            <a:endParaRPr lang="zh-CN" altLang="en-US" sz="2400" baseline="-25000" dirty="0"/>
          </a:p>
        </p:txBody>
      </p:sp>
      <p:sp>
        <p:nvSpPr>
          <p:cNvPr id="15" name="弧形 14"/>
          <p:cNvSpPr/>
          <p:nvPr/>
        </p:nvSpPr>
        <p:spPr>
          <a:xfrm flipH="1">
            <a:off x="3157533" y="2453961"/>
            <a:ext cx="633415" cy="2064378"/>
          </a:xfrm>
          <a:prstGeom prst="arc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4410075" y="3170842"/>
            <a:ext cx="581025" cy="5810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486275" y="3157538"/>
            <a:ext cx="58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S</a:t>
            </a:r>
            <a:r>
              <a:rPr lang="en-US" altLang="zh-CN" sz="2800" baseline="-25000" dirty="0"/>
              <a:t>1</a:t>
            </a:r>
            <a:endParaRPr lang="zh-CN" altLang="en-US" sz="2400" baseline="-25000" dirty="0"/>
          </a:p>
        </p:txBody>
      </p:sp>
      <p:cxnSp>
        <p:nvCxnSpPr>
          <p:cNvPr id="19" name="直接箭头连接符 18"/>
          <p:cNvCxnSpPr/>
          <p:nvPr/>
        </p:nvCxnSpPr>
        <p:spPr>
          <a:xfrm>
            <a:off x="3443282" y="3486150"/>
            <a:ext cx="4858796" cy="154305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1514469" y="2620104"/>
            <a:ext cx="1254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/>
            </a:lvl1pPr>
          </a:lstStyle>
          <a:p>
            <a:r>
              <a:rPr lang="en-US" altLang="zh-CN" dirty="0" smtClean="0"/>
              <a:t>Sleep</a:t>
            </a:r>
            <a:endParaRPr lang="zh-CN" altLang="en-US" baseline="-25000" dirty="0"/>
          </a:p>
        </p:txBody>
      </p:sp>
      <p:sp>
        <p:nvSpPr>
          <p:cNvPr id="23" name="文本框 22"/>
          <p:cNvSpPr txBox="1"/>
          <p:nvPr/>
        </p:nvSpPr>
        <p:spPr>
          <a:xfrm>
            <a:off x="1514469" y="5254020"/>
            <a:ext cx="1254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/>
            </a:lvl1pPr>
          </a:lstStyle>
          <a:p>
            <a:r>
              <a:rPr lang="en-US" altLang="zh-CN" dirty="0" smtClean="0"/>
              <a:t>Sleep</a:t>
            </a:r>
            <a:endParaRPr lang="zh-CN" altLang="en-US" baseline="-25000" dirty="0"/>
          </a:p>
        </p:txBody>
      </p:sp>
      <p:sp>
        <p:nvSpPr>
          <p:cNvPr id="24" name="文本框 23"/>
          <p:cNvSpPr txBox="1"/>
          <p:nvPr/>
        </p:nvSpPr>
        <p:spPr>
          <a:xfrm>
            <a:off x="3157532" y="1925019"/>
            <a:ext cx="2309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/>
            </a:lvl1pPr>
          </a:lstStyle>
          <a:p>
            <a:r>
              <a:rPr lang="en-US" altLang="zh-CN" dirty="0" smtClean="0"/>
              <a:t>wakeup()</a:t>
            </a:r>
            <a:endParaRPr lang="en-US" altLang="zh-CN" baseline="-25000" dirty="0" smtClean="0"/>
          </a:p>
        </p:txBody>
      </p:sp>
      <p:sp>
        <p:nvSpPr>
          <p:cNvPr id="25" name="文本框 24"/>
          <p:cNvSpPr txBox="1"/>
          <p:nvPr/>
        </p:nvSpPr>
        <p:spPr>
          <a:xfrm>
            <a:off x="4149326" y="2611627"/>
            <a:ext cx="1254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/>
            </a:lvl1pPr>
          </a:lstStyle>
          <a:p>
            <a:r>
              <a:rPr lang="en-US" altLang="zh-CN" dirty="0" smtClean="0"/>
              <a:t>Awake</a:t>
            </a:r>
            <a:endParaRPr lang="zh-CN" altLang="en-US" baseline="-25000" dirty="0"/>
          </a:p>
        </p:txBody>
      </p:sp>
      <p:cxnSp>
        <p:nvCxnSpPr>
          <p:cNvPr id="27" name="直接箭头连接符 26"/>
          <p:cNvCxnSpPr/>
          <p:nvPr/>
        </p:nvCxnSpPr>
        <p:spPr>
          <a:xfrm>
            <a:off x="5772150" y="3490784"/>
            <a:ext cx="779262" cy="155171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6801368" y="4751991"/>
            <a:ext cx="581025" cy="5810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877568" y="4738687"/>
            <a:ext cx="58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S</a:t>
            </a:r>
            <a:r>
              <a:rPr lang="en-US" altLang="zh-CN" sz="2800" baseline="-25000" dirty="0" smtClean="0"/>
              <a:t>3</a:t>
            </a:r>
            <a:endParaRPr lang="zh-CN" altLang="en-US" sz="2400" baseline="-25000" dirty="0"/>
          </a:p>
        </p:txBody>
      </p:sp>
      <p:sp>
        <p:nvSpPr>
          <p:cNvPr id="31" name="椭圆 30"/>
          <p:cNvSpPr/>
          <p:nvPr/>
        </p:nvSpPr>
        <p:spPr>
          <a:xfrm>
            <a:off x="6792515" y="3170842"/>
            <a:ext cx="581025" cy="5810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868715" y="3157538"/>
            <a:ext cx="58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S</a:t>
            </a:r>
            <a:r>
              <a:rPr lang="en-US" altLang="zh-CN" sz="2800" baseline="-25000" dirty="0" smtClean="0"/>
              <a:t>2</a:t>
            </a:r>
            <a:endParaRPr lang="zh-CN" altLang="en-US" sz="2400" baseline="-25000" dirty="0"/>
          </a:p>
        </p:txBody>
      </p:sp>
      <p:sp>
        <p:nvSpPr>
          <p:cNvPr id="33" name="椭圆 32"/>
          <p:cNvSpPr/>
          <p:nvPr/>
        </p:nvSpPr>
        <p:spPr>
          <a:xfrm>
            <a:off x="8671920" y="4742139"/>
            <a:ext cx="581025" cy="5810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748120" y="4728835"/>
            <a:ext cx="58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S</a:t>
            </a:r>
            <a:r>
              <a:rPr lang="en-US" altLang="zh-CN" sz="2800" baseline="-25000" dirty="0" smtClean="0"/>
              <a:t>4</a:t>
            </a:r>
            <a:endParaRPr lang="zh-CN" altLang="en-US" sz="2400" baseline="-25000" dirty="0"/>
          </a:p>
        </p:txBody>
      </p:sp>
      <p:sp>
        <p:nvSpPr>
          <p:cNvPr id="35" name="文本框 34"/>
          <p:cNvSpPr txBox="1"/>
          <p:nvPr/>
        </p:nvSpPr>
        <p:spPr>
          <a:xfrm>
            <a:off x="6590109" y="2611627"/>
            <a:ext cx="1254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/>
            </a:lvl1pPr>
          </a:lstStyle>
          <a:p>
            <a:r>
              <a:rPr lang="en-US" altLang="zh-CN" dirty="0" smtClean="0"/>
              <a:t>Happy</a:t>
            </a:r>
            <a:endParaRPr lang="zh-CN" altLang="en-US" baseline="-25000" dirty="0"/>
          </a:p>
        </p:txBody>
      </p:sp>
      <p:sp>
        <p:nvSpPr>
          <p:cNvPr id="39" name="文本框 38"/>
          <p:cNvSpPr txBox="1"/>
          <p:nvPr/>
        </p:nvSpPr>
        <p:spPr>
          <a:xfrm>
            <a:off x="9895282" y="3157538"/>
            <a:ext cx="1254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/>
            </a:lvl1pPr>
          </a:lstStyle>
          <a:p>
            <a:r>
              <a:rPr lang="en-US" altLang="zh-CN" dirty="0"/>
              <a:t>t</a:t>
            </a:r>
            <a:endParaRPr lang="zh-CN" altLang="en-US" baseline="-25000" dirty="0"/>
          </a:p>
        </p:txBody>
      </p:sp>
      <p:sp>
        <p:nvSpPr>
          <p:cNvPr id="40" name="文本框 39"/>
          <p:cNvSpPr txBox="1"/>
          <p:nvPr/>
        </p:nvSpPr>
        <p:spPr>
          <a:xfrm>
            <a:off x="9926239" y="4706942"/>
            <a:ext cx="1254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/>
            </a:lvl1pPr>
          </a:lstStyle>
          <a:p>
            <a:r>
              <a:rPr lang="en-US" altLang="zh-CN" dirty="0"/>
              <a:t>t</a:t>
            </a:r>
            <a:endParaRPr lang="zh-CN" altLang="en-US" baseline="-25000" dirty="0"/>
          </a:p>
        </p:txBody>
      </p:sp>
      <p:sp>
        <p:nvSpPr>
          <p:cNvPr id="43" name="弧形 42"/>
          <p:cNvSpPr/>
          <p:nvPr/>
        </p:nvSpPr>
        <p:spPr>
          <a:xfrm flipH="1">
            <a:off x="5574503" y="2476531"/>
            <a:ext cx="633415" cy="2064378"/>
          </a:xfrm>
          <a:prstGeom prst="arc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5574502" y="1947589"/>
            <a:ext cx="2309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/>
            </a:lvl1pPr>
          </a:lstStyle>
          <a:p>
            <a:r>
              <a:rPr lang="en-US" altLang="zh-CN" dirty="0" err="1"/>
              <a:t>brushTeeth</a:t>
            </a:r>
            <a:r>
              <a:rPr lang="en-US" altLang="zh-CN" dirty="0"/>
              <a:t>()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6918047" y="5358467"/>
            <a:ext cx="1254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/>
            </a:lvl1pPr>
          </a:lstStyle>
          <a:p>
            <a:r>
              <a:rPr lang="zh-CN" altLang="en-US" dirty="0" smtClean="0"/>
              <a:t>？</a:t>
            </a:r>
            <a:endParaRPr lang="zh-CN" altLang="en-US" baseline="-25000" dirty="0"/>
          </a:p>
        </p:txBody>
      </p:sp>
      <p:sp>
        <p:nvSpPr>
          <p:cNvPr id="53" name="文本框 52"/>
          <p:cNvSpPr txBox="1"/>
          <p:nvPr/>
        </p:nvSpPr>
        <p:spPr>
          <a:xfrm>
            <a:off x="8640361" y="5329566"/>
            <a:ext cx="1254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/>
            </a:lvl1pPr>
          </a:lstStyle>
          <a:p>
            <a:r>
              <a:rPr lang="en-US" altLang="zh-CN" dirty="0" smtClean="0"/>
              <a:t>Sad</a:t>
            </a:r>
            <a:endParaRPr lang="zh-CN" altLang="en-US" baseline="-25000" dirty="0"/>
          </a:p>
        </p:txBody>
      </p:sp>
      <p:sp>
        <p:nvSpPr>
          <p:cNvPr id="51" name="矩形 50"/>
          <p:cNvSpPr/>
          <p:nvPr/>
        </p:nvSpPr>
        <p:spPr>
          <a:xfrm>
            <a:off x="7217569" y="5715273"/>
            <a:ext cx="1636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C</a:t>
            </a:r>
            <a:r>
              <a:rPr lang="zh-CN" altLang="en-US" sz="28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onfusing</a:t>
            </a:r>
            <a:endParaRPr lang="zh-CN" altLang="en-US" sz="2800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6551412" y="4410075"/>
            <a:ext cx="3116463" cy="19462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64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  <p:bldP spid="15" grpId="0" animBg="1"/>
      <p:bldP spid="17" grpId="0" animBg="1"/>
      <p:bldP spid="18" grpId="0"/>
      <p:bldP spid="22" grpId="0"/>
      <p:bldP spid="23" grpId="0"/>
      <p:bldP spid="24" grpId="0"/>
      <p:bldP spid="25" grpId="0"/>
      <p:bldP spid="28" grpId="0" animBg="1"/>
      <p:bldP spid="29" grpId="0"/>
      <p:bldP spid="31" grpId="0" animBg="1"/>
      <p:bldP spid="32" grpId="0"/>
      <p:bldP spid="33" grpId="0" animBg="1"/>
      <p:bldP spid="34" grpId="0"/>
      <p:bldP spid="35" grpId="0"/>
      <p:bldP spid="43" grpId="0" animBg="1"/>
      <p:bldP spid="44" grpId="0"/>
      <p:bldP spid="52" grpId="0"/>
      <p:bldP spid="53" grpId="0"/>
      <p:bldP spid="51" grpId="0"/>
      <p:bldP spid="5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Causal Consistency Based on Spanner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Causal Consistency</a:t>
            </a:r>
          </a:p>
          <a:p>
            <a:pPr marL="685800" lvl="2">
              <a:spcBef>
                <a:spcPts val="1000"/>
              </a:spcBef>
            </a:pPr>
            <a:r>
              <a:rPr lang="en-US" altLang="zh-CN" dirty="0" err="1" smtClean="0">
                <a:solidFill>
                  <a:srgbClr val="FF0000"/>
                </a:solidFill>
              </a:rPr>
              <a:t>brushTeeth</a:t>
            </a:r>
            <a:r>
              <a:rPr lang="en-US" altLang="zh-CN" dirty="0" smtClean="0">
                <a:solidFill>
                  <a:srgbClr val="FF0000"/>
                </a:solidFill>
              </a:rPr>
              <a:t>() must happened after wakeup()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A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B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USTC-SYS Reading Group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9/24/2019</a:t>
            </a:fld>
            <a:endParaRPr lang="zh-CN" altLang="en-US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1543050" y="3486150"/>
            <a:ext cx="8296275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543050" y="5029200"/>
            <a:ext cx="8296275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1724024" y="3195637"/>
            <a:ext cx="581025" cy="5810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724024" y="4738687"/>
            <a:ext cx="581025" cy="5810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800224" y="3182333"/>
            <a:ext cx="58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S</a:t>
            </a:r>
            <a:r>
              <a:rPr lang="en-US" altLang="zh-CN" sz="2800" baseline="-25000" dirty="0" smtClean="0"/>
              <a:t>0</a:t>
            </a:r>
            <a:endParaRPr lang="zh-CN" altLang="en-US" sz="2400" baseline="-25000" dirty="0"/>
          </a:p>
        </p:txBody>
      </p:sp>
      <p:sp>
        <p:nvSpPr>
          <p:cNvPr id="14" name="文本框 13"/>
          <p:cNvSpPr txBox="1"/>
          <p:nvPr/>
        </p:nvSpPr>
        <p:spPr>
          <a:xfrm>
            <a:off x="1800223" y="4738687"/>
            <a:ext cx="58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S</a:t>
            </a:r>
            <a:r>
              <a:rPr lang="en-US" altLang="zh-CN" sz="2800" baseline="-25000" dirty="0" smtClean="0"/>
              <a:t>0</a:t>
            </a:r>
            <a:endParaRPr lang="zh-CN" altLang="en-US" sz="2400" baseline="-25000" dirty="0"/>
          </a:p>
        </p:txBody>
      </p:sp>
      <p:sp>
        <p:nvSpPr>
          <p:cNvPr id="15" name="弧形 14"/>
          <p:cNvSpPr/>
          <p:nvPr/>
        </p:nvSpPr>
        <p:spPr>
          <a:xfrm flipH="1">
            <a:off x="3157533" y="2453961"/>
            <a:ext cx="633415" cy="2064378"/>
          </a:xfrm>
          <a:prstGeom prst="arc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4410075" y="3170842"/>
            <a:ext cx="581025" cy="5810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486275" y="3157538"/>
            <a:ext cx="58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S</a:t>
            </a:r>
            <a:r>
              <a:rPr lang="en-US" altLang="zh-CN" sz="2800" baseline="-25000" dirty="0"/>
              <a:t>1</a:t>
            </a:r>
            <a:endParaRPr lang="zh-CN" altLang="en-US" sz="2400" baseline="-25000" dirty="0"/>
          </a:p>
        </p:txBody>
      </p:sp>
      <p:cxnSp>
        <p:nvCxnSpPr>
          <p:cNvPr id="19" name="直接箭头连接符 18"/>
          <p:cNvCxnSpPr/>
          <p:nvPr/>
        </p:nvCxnSpPr>
        <p:spPr>
          <a:xfrm>
            <a:off x="3443282" y="3486150"/>
            <a:ext cx="3755012" cy="154304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1514469" y="2620104"/>
            <a:ext cx="1254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/>
            </a:lvl1pPr>
          </a:lstStyle>
          <a:p>
            <a:r>
              <a:rPr lang="en-US" altLang="zh-CN" dirty="0" smtClean="0"/>
              <a:t>Sleep</a:t>
            </a:r>
            <a:endParaRPr lang="zh-CN" altLang="en-US" baseline="-25000" dirty="0"/>
          </a:p>
        </p:txBody>
      </p:sp>
      <p:sp>
        <p:nvSpPr>
          <p:cNvPr id="23" name="文本框 22"/>
          <p:cNvSpPr txBox="1"/>
          <p:nvPr/>
        </p:nvSpPr>
        <p:spPr>
          <a:xfrm>
            <a:off x="1514469" y="5254020"/>
            <a:ext cx="1254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/>
            </a:lvl1pPr>
          </a:lstStyle>
          <a:p>
            <a:r>
              <a:rPr lang="en-US" altLang="zh-CN" dirty="0" smtClean="0"/>
              <a:t>Sleep</a:t>
            </a:r>
            <a:endParaRPr lang="zh-CN" altLang="en-US" baseline="-25000" dirty="0"/>
          </a:p>
        </p:txBody>
      </p:sp>
      <p:sp>
        <p:nvSpPr>
          <p:cNvPr id="24" name="文本框 23"/>
          <p:cNvSpPr txBox="1"/>
          <p:nvPr/>
        </p:nvSpPr>
        <p:spPr>
          <a:xfrm>
            <a:off x="3157532" y="1925019"/>
            <a:ext cx="2309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/>
            </a:lvl1pPr>
          </a:lstStyle>
          <a:p>
            <a:r>
              <a:rPr lang="en-US" altLang="zh-CN" dirty="0" smtClean="0"/>
              <a:t>wakeup()</a:t>
            </a:r>
            <a:endParaRPr lang="en-US" altLang="zh-CN" baseline="-25000" dirty="0" smtClean="0"/>
          </a:p>
        </p:txBody>
      </p:sp>
      <p:sp>
        <p:nvSpPr>
          <p:cNvPr id="25" name="文本框 24"/>
          <p:cNvSpPr txBox="1"/>
          <p:nvPr/>
        </p:nvSpPr>
        <p:spPr>
          <a:xfrm>
            <a:off x="4149326" y="2611627"/>
            <a:ext cx="1254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/>
            </a:lvl1pPr>
          </a:lstStyle>
          <a:p>
            <a:r>
              <a:rPr lang="en-US" altLang="zh-CN" dirty="0" smtClean="0"/>
              <a:t>Awake</a:t>
            </a:r>
            <a:endParaRPr lang="zh-CN" altLang="en-US" baseline="-25000" dirty="0"/>
          </a:p>
        </p:txBody>
      </p:sp>
      <p:cxnSp>
        <p:nvCxnSpPr>
          <p:cNvPr id="27" name="直接箭头连接符 26"/>
          <p:cNvCxnSpPr/>
          <p:nvPr/>
        </p:nvCxnSpPr>
        <p:spPr>
          <a:xfrm>
            <a:off x="5772150" y="3490784"/>
            <a:ext cx="779262" cy="155171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8810891" y="4735134"/>
            <a:ext cx="581025" cy="5810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887091" y="4721830"/>
            <a:ext cx="58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S</a:t>
            </a:r>
            <a:r>
              <a:rPr lang="en-US" altLang="zh-CN" sz="2800" baseline="-25000" dirty="0"/>
              <a:t>2</a:t>
            </a:r>
            <a:endParaRPr lang="zh-CN" altLang="en-US" sz="2400" baseline="-25000" dirty="0"/>
          </a:p>
        </p:txBody>
      </p:sp>
      <p:sp>
        <p:nvSpPr>
          <p:cNvPr id="31" name="椭圆 30"/>
          <p:cNvSpPr/>
          <p:nvPr/>
        </p:nvSpPr>
        <p:spPr>
          <a:xfrm>
            <a:off x="6792515" y="3170842"/>
            <a:ext cx="581025" cy="5810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868715" y="3157538"/>
            <a:ext cx="58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S</a:t>
            </a:r>
            <a:r>
              <a:rPr lang="en-US" altLang="zh-CN" sz="2800" baseline="-25000" dirty="0" smtClean="0"/>
              <a:t>2</a:t>
            </a:r>
            <a:endParaRPr lang="zh-CN" altLang="en-US" sz="2400" baseline="-25000" dirty="0"/>
          </a:p>
        </p:txBody>
      </p:sp>
      <p:sp>
        <p:nvSpPr>
          <p:cNvPr id="33" name="椭圆 32"/>
          <p:cNvSpPr/>
          <p:nvPr/>
        </p:nvSpPr>
        <p:spPr>
          <a:xfrm>
            <a:off x="7390809" y="4742139"/>
            <a:ext cx="581025" cy="5810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467009" y="4728835"/>
            <a:ext cx="58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S</a:t>
            </a:r>
            <a:r>
              <a:rPr lang="en-US" altLang="zh-CN" sz="2800" baseline="-25000" dirty="0"/>
              <a:t>1</a:t>
            </a:r>
            <a:endParaRPr lang="zh-CN" altLang="en-US" sz="2400" baseline="-25000" dirty="0"/>
          </a:p>
        </p:txBody>
      </p:sp>
      <p:sp>
        <p:nvSpPr>
          <p:cNvPr id="35" name="文本框 34"/>
          <p:cNvSpPr txBox="1"/>
          <p:nvPr/>
        </p:nvSpPr>
        <p:spPr>
          <a:xfrm>
            <a:off x="6590109" y="2611627"/>
            <a:ext cx="1254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/>
            </a:lvl1pPr>
          </a:lstStyle>
          <a:p>
            <a:r>
              <a:rPr lang="en-US" altLang="zh-CN" dirty="0" smtClean="0"/>
              <a:t>Happy</a:t>
            </a:r>
            <a:endParaRPr lang="zh-CN" altLang="en-US" baseline="-25000" dirty="0"/>
          </a:p>
        </p:txBody>
      </p:sp>
      <p:sp>
        <p:nvSpPr>
          <p:cNvPr id="39" name="文本框 38"/>
          <p:cNvSpPr txBox="1"/>
          <p:nvPr/>
        </p:nvSpPr>
        <p:spPr>
          <a:xfrm>
            <a:off x="9895282" y="3157538"/>
            <a:ext cx="1254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/>
            </a:lvl1pPr>
          </a:lstStyle>
          <a:p>
            <a:r>
              <a:rPr lang="en-US" altLang="zh-CN" dirty="0"/>
              <a:t>t</a:t>
            </a:r>
            <a:endParaRPr lang="zh-CN" altLang="en-US" baseline="-25000" dirty="0"/>
          </a:p>
        </p:txBody>
      </p:sp>
      <p:sp>
        <p:nvSpPr>
          <p:cNvPr id="40" name="文本框 39"/>
          <p:cNvSpPr txBox="1"/>
          <p:nvPr/>
        </p:nvSpPr>
        <p:spPr>
          <a:xfrm>
            <a:off x="9926239" y="4706942"/>
            <a:ext cx="1254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/>
            </a:lvl1pPr>
          </a:lstStyle>
          <a:p>
            <a:r>
              <a:rPr lang="en-US" altLang="zh-CN" dirty="0"/>
              <a:t>t</a:t>
            </a:r>
            <a:endParaRPr lang="zh-CN" altLang="en-US" baseline="-25000" dirty="0"/>
          </a:p>
        </p:txBody>
      </p:sp>
      <p:sp>
        <p:nvSpPr>
          <p:cNvPr id="43" name="弧形 42"/>
          <p:cNvSpPr/>
          <p:nvPr/>
        </p:nvSpPr>
        <p:spPr>
          <a:xfrm flipH="1">
            <a:off x="5574503" y="2476531"/>
            <a:ext cx="633415" cy="2064378"/>
          </a:xfrm>
          <a:prstGeom prst="arc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5574502" y="1947589"/>
            <a:ext cx="2309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/>
            </a:lvl1pPr>
          </a:lstStyle>
          <a:p>
            <a:r>
              <a:rPr lang="en-US" altLang="zh-CN" dirty="0" err="1"/>
              <a:t>brushTeeth</a:t>
            </a:r>
            <a:r>
              <a:rPr lang="en-US" altLang="zh-CN" dirty="0"/>
              <a:t>()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8552761" y="5283805"/>
            <a:ext cx="1254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/>
            </a:lvl1pPr>
          </a:lstStyle>
          <a:p>
            <a:r>
              <a:rPr lang="en-US" altLang="zh-CN" dirty="0"/>
              <a:t>Happy</a:t>
            </a:r>
            <a:endParaRPr lang="zh-CN" altLang="en-US" baseline="-25000" dirty="0"/>
          </a:p>
        </p:txBody>
      </p:sp>
      <p:sp>
        <p:nvSpPr>
          <p:cNvPr id="53" name="文本框 52"/>
          <p:cNvSpPr txBox="1"/>
          <p:nvPr/>
        </p:nvSpPr>
        <p:spPr>
          <a:xfrm>
            <a:off x="7159227" y="5302716"/>
            <a:ext cx="1254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/>
            </a:lvl1pPr>
          </a:lstStyle>
          <a:p>
            <a:r>
              <a:rPr lang="en-US" altLang="zh-CN" dirty="0"/>
              <a:t>Awake</a:t>
            </a:r>
            <a:endParaRPr lang="zh-CN" altLang="en-US" baseline="-25000" dirty="0"/>
          </a:p>
        </p:txBody>
      </p:sp>
      <p:sp>
        <p:nvSpPr>
          <p:cNvPr id="36" name="文本框 35"/>
          <p:cNvSpPr txBox="1"/>
          <p:nvPr/>
        </p:nvSpPr>
        <p:spPr>
          <a:xfrm>
            <a:off x="6165054" y="5080000"/>
            <a:ext cx="1254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/>
            </a:lvl1pPr>
          </a:lstStyle>
          <a:p>
            <a:r>
              <a:rPr lang="en-US" altLang="zh-CN" dirty="0" smtClean="0">
                <a:solidFill>
                  <a:srgbClr val="FF0000"/>
                </a:solidFill>
              </a:rPr>
              <a:t>Wait!</a:t>
            </a:r>
            <a:endParaRPr lang="zh-CN" altLang="en-US" baseline="-25000" dirty="0">
              <a:solidFill>
                <a:srgbClr val="FF0000"/>
              </a:solidFill>
            </a:endParaRPr>
          </a:p>
        </p:txBody>
      </p:sp>
      <p:sp>
        <p:nvSpPr>
          <p:cNvPr id="41" name="弧形 40"/>
          <p:cNvSpPr/>
          <p:nvPr/>
        </p:nvSpPr>
        <p:spPr>
          <a:xfrm rot="17965592">
            <a:off x="6286457" y="4483605"/>
            <a:ext cx="2347073" cy="2170617"/>
          </a:xfrm>
          <a:prstGeom prst="arc">
            <a:avLst>
              <a:gd name="adj1" fmla="val 16200000"/>
              <a:gd name="adj2" fmla="val 1994648"/>
            </a:avLst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7493567" y="5833130"/>
            <a:ext cx="2118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/>
            </a:lvl1pPr>
          </a:lstStyle>
          <a:p>
            <a:r>
              <a:rPr lang="en-US" altLang="zh-CN" dirty="0" smtClean="0">
                <a:solidFill>
                  <a:srgbClr val="00B050"/>
                </a:solidFill>
              </a:rPr>
              <a:t>That’s good!</a:t>
            </a:r>
            <a:endParaRPr lang="zh-CN" altLang="en-US" baseline="-25000" dirty="0">
              <a:solidFill>
                <a:srgbClr val="00B050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009536" y="4414510"/>
            <a:ext cx="2927420" cy="19462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30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3" grpId="0" animBg="1"/>
      <p:bldP spid="34" grpId="0"/>
      <p:bldP spid="52" grpId="0"/>
      <p:bldP spid="53" grpId="0"/>
      <p:bldP spid="36" grpId="0"/>
      <p:bldP spid="41" grpId="0" animBg="1"/>
      <p:bldP spid="45" grpId="0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F313F38-9F5A-47C2-8DC1-48B96459B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4F74EBD-4B0A-4CA8-B568-107663AD3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</a:p>
          <a:p>
            <a:r>
              <a:rPr lang="en-US" altLang="zh-CN" dirty="0" smtClean="0"/>
              <a:t>Model and Language</a:t>
            </a:r>
          </a:p>
          <a:p>
            <a:r>
              <a:rPr lang="en-US" altLang="zh-CN" dirty="0" smtClean="0"/>
              <a:t>Architecture and Implementation</a:t>
            </a:r>
          </a:p>
          <a:p>
            <a:r>
              <a:rPr lang="en-US" altLang="zh-CN" dirty="0" smtClean="0"/>
              <a:t>Experience</a:t>
            </a:r>
          </a:p>
          <a:p>
            <a:r>
              <a:rPr lang="en-US" altLang="zh-CN" dirty="0" smtClean="0"/>
              <a:t>Conclusion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2653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Causal Consistency Based on Spanner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Spanner’s </a:t>
            </a:r>
            <a:r>
              <a:rPr lang="en-US" altLang="zh-CN" dirty="0" err="1" smtClean="0"/>
              <a:t>TrueTime</a:t>
            </a:r>
            <a:r>
              <a:rPr lang="en-US" altLang="zh-CN" dirty="0" smtClean="0"/>
              <a:t> ensures every data center has the same time</a:t>
            </a:r>
            <a:r>
              <a:rPr lang="en-US" altLang="zh-CN" baseline="30000" dirty="0" smtClean="0"/>
              <a:t>[1]</a:t>
            </a:r>
            <a:r>
              <a:rPr lang="en-US" altLang="zh-CN" dirty="0" smtClean="0"/>
              <a:t>. </a:t>
            </a:r>
          </a:p>
          <a:p>
            <a:r>
              <a:rPr lang="en-US" altLang="zh-CN" dirty="0" smtClean="0"/>
              <a:t>We </a:t>
            </a:r>
            <a:r>
              <a:rPr lang="en-US" altLang="zh-CN" dirty="0"/>
              <a:t>can </a:t>
            </a:r>
            <a:r>
              <a:rPr lang="en-US" altLang="zh-CN" dirty="0" smtClean="0"/>
              <a:t>associate updates with timestamp to create the order.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USTC-SYS Reading Group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9/24/2019</a:t>
            </a:fld>
            <a:endParaRPr lang="zh-CN" altLang="en-US" dirty="0"/>
          </a:p>
        </p:txBody>
      </p:sp>
      <p:pic>
        <p:nvPicPr>
          <p:cNvPr id="4098" name="Picture 2" descr="âspanner true timeâçå¾çæç´¢ç»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5" y="2762395"/>
            <a:ext cx="3756025" cy="341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816692" y="6081991"/>
            <a:ext cx="6443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[1]:Leverages </a:t>
            </a:r>
            <a:r>
              <a:rPr lang="en-US" altLang="zh-CN" dirty="0"/>
              <a:t>Spanner’s </a:t>
            </a:r>
            <a:r>
              <a:rPr lang="en-US" altLang="zh-CN" dirty="0" err="1"/>
              <a:t>TrueTime</a:t>
            </a:r>
            <a:r>
              <a:rPr lang="en-US" altLang="zh-CN" dirty="0"/>
              <a:t> mechanism [Corbett et al. 2012]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001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095" y="4205585"/>
            <a:ext cx="2323809" cy="238095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Causal Consistency Based on Spanner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</a:t>
            </a:r>
            <a:r>
              <a:rPr lang="en-US" altLang="zh-CN" dirty="0" smtClean="0"/>
              <a:t>ach </a:t>
            </a:r>
            <a:r>
              <a:rPr lang="en-US" altLang="zh-CN" dirty="0"/>
              <a:t>ACL or content </a:t>
            </a:r>
            <a:r>
              <a:rPr lang="en-US" altLang="zh-CN" dirty="0" smtClean="0"/>
              <a:t>update will be assigned a timestamp by Zanzibar.</a:t>
            </a:r>
          </a:p>
          <a:p>
            <a:r>
              <a:rPr lang="en-US" altLang="zh-CN" dirty="0" smtClean="0"/>
              <a:t>Example: if two causally related updates x </a:t>
            </a:r>
            <a:r>
              <a:rPr lang="zh-CN" altLang="en-US" dirty="0" smtClean="0"/>
              <a:t>≺</a:t>
            </a:r>
            <a:r>
              <a:rPr lang="en-US" altLang="zh-CN" dirty="0" smtClean="0"/>
              <a:t> y , then</a:t>
            </a:r>
          </a:p>
          <a:p>
            <a:pPr marL="0" indent="0">
              <a:buNone/>
            </a:pPr>
            <a:r>
              <a:rPr lang="en-US" altLang="zh-CN" dirty="0" smtClean="0"/>
              <a:t>                will be assigned timestamps that reflect the causal order</a:t>
            </a:r>
          </a:p>
          <a:p>
            <a:pPr marL="0" indent="0" algn="ctr">
              <a:buNone/>
            </a:pPr>
            <a:r>
              <a:rPr lang="en-US" altLang="zh-CN" dirty="0" err="1"/>
              <a:t>Tx</a:t>
            </a:r>
            <a:r>
              <a:rPr lang="en-US" altLang="zh-CN" dirty="0"/>
              <a:t> &lt; Ty</a:t>
            </a:r>
            <a:endParaRPr lang="en-US" altLang="zh-CN" dirty="0" smtClean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USTC-SYS Reading Group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9/24/2019</a:t>
            </a:fld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514600" y="3635760"/>
            <a:ext cx="256222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altLang="zh-CN" sz="2800" dirty="0">
                <a:latin typeface="Gill Sans MT" panose="020B0502020104020203" pitchFamily="34" charset="0"/>
              </a:rPr>
              <a:t>Read at time T</a:t>
            </a:r>
            <a:endParaRPr lang="zh-CN" altLang="en-US" sz="2800" dirty="0">
              <a:latin typeface="Gill Sans MT" panose="020B0502020104020203" pitchFamily="34" charset="0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4514850" y="4115891"/>
            <a:ext cx="1123950" cy="47515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6648450" y="4115891"/>
            <a:ext cx="1028699" cy="47515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7601095" y="3635760"/>
            <a:ext cx="347648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altLang="zh-CN" sz="2800" dirty="0" smtClean="0">
                <a:latin typeface="Gill Sans MT" panose="020B0502020104020203" pitchFamily="34" charset="0"/>
              </a:rPr>
              <a:t>Observers all updates with timestamp </a:t>
            </a:r>
            <a:r>
              <a:rPr lang="zh-CN" altLang="en-US" sz="2800" dirty="0" smtClean="0">
                <a:latin typeface="Gill Sans MT" panose="020B0502020104020203" pitchFamily="34" charset="0"/>
              </a:rPr>
              <a:t>≤ </a:t>
            </a:r>
            <a:r>
              <a:rPr lang="en-US" altLang="zh-CN" sz="2800" dirty="0" smtClean="0">
                <a:latin typeface="Gill Sans MT" panose="020B0502020104020203" pitchFamily="34" charset="0"/>
              </a:rPr>
              <a:t>T</a:t>
            </a:r>
            <a:endParaRPr lang="zh-CN" altLang="en-US" sz="28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15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095" y="4205585"/>
            <a:ext cx="2323809" cy="238095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Causal Consistency Based on Spanner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err="1" smtClean="0"/>
              <a:t>Zookie</a:t>
            </a:r>
            <a:r>
              <a:rPr lang="en-US" altLang="zh-CN" dirty="0" smtClean="0"/>
              <a:t>: an opaque byte sequence encoding </a:t>
            </a:r>
          </a:p>
          <a:p>
            <a:pPr lvl="1"/>
            <a:r>
              <a:rPr lang="en-US" altLang="zh-CN" dirty="0" smtClean="0"/>
              <a:t>a timestamp, </a:t>
            </a:r>
          </a:p>
          <a:p>
            <a:pPr lvl="1"/>
            <a:r>
              <a:rPr lang="en-US" altLang="zh-CN" dirty="0" smtClean="0"/>
              <a:t>a client content version, </a:t>
            </a:r>
          </a:p>
          <a:p>
            <a:pPr lvl="1"/>
            <a:r>
              <a:rPr lang="en-US" altLang="zh-CN" dirty="0" smtClean="0"/>
              <a:t>or a read snapshot.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USTC-SYS Reading Group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9/24/2019</a:t>
            </a:fld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514600" y="3635760"/>
            <a:ext cx="256222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altLang="zh-CN" sz="2800" dirty="0" smtClean="0">
                <a:latin typeface="Gill Sans MT" panose="020B0502020104020203" pitchFamily="34" charset="0"/>
              </a:rPr>
              <a:t>Write </a:t>
            </a:r>
            <a:r>
              <a:rPr lang="en-US" altLang="zh-CN" sz="2800" dirty="0">
                <a:latin typeface="Gill Sans MT" panose="020B0502020104020203" pitchFamily="34" charset="0"/>
              </a:rPr>
              <a:t>at time T</a:t>
            </a:r>
            <a:endParaRPr lang="zh-CN" altLang="en-US" sz="2800" dirty="0">
              <a:latin typeface="Gill Sans MT" panose="020B0502020104020203" pitchFamily="34" charset="0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4514850" y="4115891"/>
            <a:ext cx="1123950" cy="47515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6648450" y="4115891"/>
            <a:ext cx="1028699" cy="47515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7601095" y="3635760"/>
            <a:ext cx="347648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altLang="zh-CN" sz="2800" dirty="0" smtClean="0">
                <a:latin typeface="Gill Sans MT" panose="020B0502020104020203" pitchFamily="34" charset="0"/>
              </a:rPr>
              <a:t>Requests </a:t>
            </a:r>
            <a:r>
              <a:rPr lang="en-US" altLang="zh-CN" sz="2800" dirty="0">
                <a:latin typeface="Gill Sans MT" panose="020B0502020104020203" pitchFamily="34" charset="0"/>
              </a:rPr>
              <a:t>a </a:t>
            </a:r>
            <a:r>
              <a:rPr lang="en-US" altLang="zh-CN" sz="2800" dirty="0" err="1" smtClean="0">
                <a:latin typeface="Gill Sans MT" panose="020B0502020104020203" pitchFamily="34" charset="0"/>
              </a:rPr>
              <a:t>zookie</a:t>
            </a:r>
            <a:r>
              <a:rPr lang="en-US" altLang="zh-CN" sz="2800" dirty="0" smtClean="0">
                <a:latin typeface="Gill Sans MT" panose="020B0502020104020203" pitchFamily="34" charset="0"/>
              </a:rPr>
              <a:t> that has a timestamp T</a:t>
            </a:r>
            <a:endParaRPr lang="zh-CN" altLang="en-US" sz="28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92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An Example: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/>
              <a:t> 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USTC-SYS Reading Group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9/24/2019</a:t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221" y="1547212"/>
            <a:ext cx="9538559" cy="194664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6600" y="1943101"/>
            <a:ext cx="754397" cy="423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0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An Example: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/>
              <a:t> 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USTC-SYS Reading Group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9/24/2019</a:t>
            </a:fld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6600" y="1943101"/>
            <a:ext cx="754397" cy="423386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791" y="1600470"/>
            <a:ext cx="9333612" cy="350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3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An Example: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/>
              <a:t> 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USTC-SYS Reading Group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9/24/2019</a:t>
            </a:fld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6600" y="1943101"/>
            <a:ext cx="754397" cy="423386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499" y="1648384"/>
            <a:ext cx="9392893" cy="470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F313F38-9F5A-47C2-8DC1-48B96459B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4F74EBD-4B0A-4CA8-B568-107663AD3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Model and Language</a:t>
            </a:r>
          </a:p>
          <a:p>
            <a:r>
              <a:rPr lang="en-US" altLang="zh-CN" dirty="0" smtClean="0"/>
              <a:t>Architecture and Implementation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Experience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3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091" y="1205364"/>
            <a:ext cx="7405818" cy="533354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Architecture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/>
              <a:t> 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USTC-SYS Reading Group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9/24/2019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366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b="75843"/>
          <a:stretch/>
        </p:blipFill>
        <p:spPr>
          <a:xfrm>
            <a:off x="990600" y="4355040"/>
            <a:ext cx="8514299" cy="148130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Client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/>
              <a:t> 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USTC-SYS Reading Group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9/24/2019</a:t>
            </a:fld>
            <a:endParaRPr lang="zh-CN" altLang="en-US" dirty="0"/>
          </a:p>
        </p:txBody>
      </p:sp>
      <p:sp>
        <p:nvSpPr>
          <p:cNvPr id="7" name="内容占位符 5"/>
          <p:cNvSpPr txBox="1">
            <a:spLocks/>
          </p:cNvSpPr>
          <p:nvPr/>
        </p:nvSpPr>
        <p:spPr>
          <a:xfrm>
            <a:off x="990600" y="1366237"/>
            <a:ext cx="10515600" cy="4963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Freewheeling. </a:t>
            </a:r>
            <a:r>
              <a:rPr lang="zh-CN" altLang="en-US" dirty="0"/>
              <a:t>→ </a:t>
            </a:r>
            <a:r>
              <a:rPr lang="en-US" altLang="zh-CN" dirty="0" smtClean="0"/>
              <a:t>they will do what they want</a:t>
            </a:r>
          </a:p>
          <a:p>
            <a:r>
              <a:rPr lang="en-US" altLang="zh-CN" dirty="0"/>
              <a:t>High </a:t>
            </a:r>
            <a:r>
              <a:rPr lang="en-US" altLang="zh-CN" dirty="0" smtClean="0"/>
              <a:t>concurrency.  </a:t>
            </a:r>
            <a:r>
              <a:rPr lang="zh-CN" altLang="en-US" dirty="0" smtClean="0"/>
              <a:t>→ </a:t>
            </a:r>
            <a:r>
              <a:rPr lang="en-US" altLang="zh-CN" dirty="0"/>
              <a:t>millions of checks/second</a:t>
            </a:r>
            <a:endParaRPr lang="en-US" altLang="zh-CN" dirty="0" smtClean="0"/>
          </a:p>
          <a:p>
            <a:r>
              <a:rPr lang="en-US" altLang="zh-CN" dirty="0" smtClean="0"/>
              <a:t>Picky. </a:t>
            </a:r>
            <a:r>
              <a:rPr lang="zh-CN" altLang="en-US" dirty="0"/>
              <a:t>→ </a:t>
            </a:r>
            <a:r>
              <a:rPr lang="en-US" altLang="zh-CN" dirty="0" smtClean="0"/>
              <a:t>want </a:t>
            </a:r>
            <a:r>
              <a:rPr lang="en-US" altLang="zh-CN" dirty="0"/>
              <a:t>the best user experience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18076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l="2483" t="23690" r="32527" b="36722"/>
          <a:stretch/>
        </p:blipFill>
        <p:spPr>
          <a:xfrm>
            <a:off x="3381895" y="3695400"/>
            <a:ext cx="5656792" cy="248156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err="1" smtClean="0"/>
              <a:t>ACLServer</a:t>
            </a:r>
            <a:r>
              <a:rPr lang="en-US" altLang="zh-CN" sz="3600" dirty="0" smtClean="0"/>
              <a:t> Cluster</a:t>
            </a:r>
            <a:endParaRPr lang="zh-CN" altLang="en-US" sz="3600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USTC-SYS Reading Group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9/24/2019</a:t>
            </a:fld>
            <a:endParaRPr lang="zh-CN" altLang="en-US" dirty="0"/>
          </a:p>
        </p:txBody>
      </p:sp>
      <p:sp>
        <p:nvSpPr>
          <p:cNvPr id="9" name="内容占位符 5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Main server type.</a:t>
            </a:r>
          </a:p>
          <a:p>
            <a:r>
              <a:rPr lang="en-US" altLang="zh-CN" dirty="0" smtClean="0"/>
              <a:t>Response to requests.</a:t>
            </a:r>
          </a:p>
          <a:p>
            <a:r>
              <a:rPr lang="en-US" altLang="zh-CN" dirty="0" smtClean="0"/>
              <a:t>Fan out works to others.</a:t>
            </a:r>
          </a:p>
          <a:p>
            <a:r>
              <a:rPr lang="en-US" altLang="zh-CN" dirty="0" smtClean="0"/>
              <a:t>Gather the final result and return.</a:t>
            </a:r>
          </a:p>
        </p:txBody>
      </p:sp>
    </p:spTree>
    <p:extLst>
      <p:ext uri="{BB962C8B-B14F-4D97-AF65-F5344CB8AC3E}">
        <p14:creationId xmlns:p14="http://schemas.microsoft.com/office/powerpoint/2010/main" val="26325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F313F38-9F5A-47C2-8DC1-48B96459B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4F74EBD-4B0A-4CA8-B568-107663AD3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Model and Language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Architecture and Implementation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Experience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92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err="1" smtClean="0"/>
              <a:t>Watchserver</a:t>
            </a:r>
            <a:endParaRPr lang="zh-CN" altLang="en-US" sz="3600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USTC-SYS Reading Group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9/24/2019</a:t>
            </a:fld>
            <a:endParaRPr lang="zh-CN" altLang="en-US" dirty="0"/>
          </a:p>
        </p:txBody>
      </p:sp>
      <p:sp>
        <p:nvSpPr>
          <p:cNvPr id="9" name="内容占位符 5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Specialized server type.</a:t>
            </a:r>
          </a:p>
          <a:p>
            <a:r>
              <a:rPr lang="en-US" altLang="zh-CN" dirty="0" smtClean="0"/>
              <a:t>Response to Watch requests.</a:t>
            </a:r>
          </a:p>
          <a:p>
            <a:r>
              <a:rPr lang="en-US" altLang="zh-CN" dirty="0" smtClean="0"/>
              <a:t>Tail the changelog.</a:t>
            </a:r>
          </a:p>
          <a:p>
            <a:r>
              <a:rPr lang="en-US" altLang="zh-CN" dirty="0" smtClean="0"/>
              <a:t>Serve a stream of namespace changes to clients.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69942" t="30858" r="2445" b="31324"/>
          <a:stretch/>
        </p:blipFill>
        <p:spPr>
          <a:xfrm>
            <a:off x="4817076" y="3695400"/>
            <a:ext cx="2557848" cy="252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82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Spanner Database Cluster</a:t>
            </a:r>
            <a:endParaRPr lang="zh-CN" altLang="en-US" sz="3600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USTC-SYS Reading Group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9/24/2019</a:t>
            </a:fld>
            <a:endParaRPr lang="zh-CN" altLang="en-US" dirty="0"/>
          </a:p>
        </p:txBody>
      </p:sp>
      <p:sp>
        <p:nvSpPr>
          <p:cNvPr id="9" name="内容占位符 5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Stores ACLs and their metadata.</a:t>
            </a:r>
          </a:p>
          <a:p>
            <a:r>
              <a:rPr lang="en-US" altLang="zh-CN" dirty="0" smtClean="0"/>
              <a:t>One to store relation tuples for each client namespace.</a:t>
            </a:r>
          </a:p>
          <a:p>
            <a:r>
              <a:rPr lang="en-US" altLang="zh-CN" dirty="0" smtClean="0"/>
              <a:t>One to hold all namespace configurations.</a:t>
            </a:r>
          </a:p>
          <a:p>
            <a:r>
              <a:rPr lang="en-US" altLang="zh-CN" dirty="0" smtClean="0"/>
              <a:t>One to store changelog shared across all namespaces.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t="61408"/>
          <a:stretch/>
        </p:blipFill>
        <p:spPr>
          <a:xfrm>
            <a:off x="1819941" y="3844001"/>
            <a:ext cx="8885055" cy="246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7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Implementation techniques</a:t>
            </a:r>
            <a:endParaRPr lang="zh-CN" altLang="en-US" sz="3600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USTC-SYS Reading Group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9/24/2019</a:t>
            </a:fld>
            <a:endParaRPr lang="zh-CN" altLang="en-US" dirty="0"/>
          </a:p>
        </p:txBody>
      </p:sp>
      <p:sp>
        <p:nvSpPr>
          <p:cNvPr id="9" name="内容占位符 5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>
            <a:normAutofit/>
          </a:bodyPr>
          <a:lstStyle/>
          <a:p>
            <a:r>
              <a:rPr lang="en-US" altLang="zh-CN" dirty="0"/>
              <a:t>Timestamps chosen to reduce latency</a:t>
            </a:r>
            <a:r>
              <a:rPr lang="en-US" altLang="zh-CN" dirty="0" smtClean="0"/>
              <a:t>.</a:t>
            </a:r>
          </a:p>
          <a:p>
            <a:r>
              <a:rPr lang="en-US" altLang="zh-CN" dirty="0"/>
              <a:t>Hot-spot mitigation to increase availability </a:t>
            </a:r>
            <a:endParaRPr lang="en-US" altLang="zh-CN" dirty="0" smtClean="0"/>
          </a:p>
          <a:p>
            <a:r>
              <a:rPr lang="en-US" altLang="zh-CN" dirty="0" smtClean="0"/>
              <a:t>Request </a:t>
            </a:r>
            <a:r>
              <a:rPr lang="en-US" altLang="zh-CN" dirty="0"/>
              <a:t>hedging to reduce tail latency </a:t>
            </a:r>
            <a:endParaRPr lang="en-US" altLang="zh-CN" dirty="0" smtClean="0"/>
          </a:p>
          <a:p>
            <a:r>
              <a:rPr lang="en-US" altLang="zh-CN" dirty="0" smtClean="0"/>
              <a:t>Isolation </a:t>
            </a:r>
            <a:r>
              <a:rPr lang="en-US" altLang="zh-CN" dirty="0"/>
              <a:t>to protect against misbehaving clients 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41582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F313F38-9F5A-47C2-8DC1-48B96459B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4F74EBD-4B0A-4CA8-B568-107663AD3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Model and Language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Architecture and Implementation</a:t>
            </a:r>
          </a:p>
          <a:p>
            <a:r>
              <a:rPr lang="en-US" altLang="zh-CN" dirty="0" smtClean="0"/>
              <a:t>Experience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59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Deployment</a:t>
            </a:r>
            <a:endParaRPr lang="zh-CN" altLang="en-US" sz="3600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USTC-SYS Reading Group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9/24/2019</a:t>
            </a:fld>
            <a:endParaRPr lang="zh-CN" altLang="en-US" dirty="0"/>
          </a:p>
        </p:txBody>
      </p:sp>
      <p:sp>
        <p:nvSpPr>
          <p:cNvPr id="9" name="内容占位符 5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>
            <a:normAutofit/>
          </a:bodyPr>
          <a:lstStyle/>
          <a:p>
            <a:r>
              <a:rPr lang="en-US" altLang="zh-CN" dirty="0"/>
              <a:t>Zanzibar has been in production use for &gt; 5 years </a:t>
            </a:r>
            <a:endParaRPr lang="en-US" altLang="zh-CN" dirty="0" smtClean="0"/>
          </a:p>
          <a:p>
            <a:r>
              <a:rPr lang="en-US" altLang="zh-CN" dirty="0" smtClean="0"/>
              <a:t>&gt; </a:t>
            </a:r>
            <a:r>
              <a:rPr lang="en-US" altLang="zh-CN" dirty="0"/>
              <a:t>1,500 namespaces defined by hundreds of clients </a:t>
            </a:r>
            <a:endParaRPr lang="en-US" altLang="zh-CN" dirty="0" smtClean="0"/>
          </a:p>
          <a:p>
            <a:r>
              <a:rPr lang="en-US" altLang="zh-CN" dirty="0" smtClean="0"/>
              <a:t>&gt; </a:t>
            </a:r>
            <a:r>
              <a:rPr lang="en-US" altLang="zh-CN" dirty="0"/>
              <a:t>2 trillion relation tuples replicated in several dozen locations worldwide </a:t>
            </a:r>
            <a:endParaRPr lang="en-US" altLang="zh-CN" dirty="0" smtClean="0"/>
          </a:p>
          <a:p>
            <a:r>
              <a:rPr lang="en-US" altLang="zh-CN" dirty="0" smtClean="0"/>
              <a:t>&gt; </a:t>
            </a:r>
            <a:r>
              <a:rPr lang="en-US" altLang="zh-CN" dirty="0"/>
              <a:t>10 million client queries per second, mostly read-only </a:t>
            </a:r>
            <a:endParaRPr lang="en-US" altLang="zh-CN" dirty="0" smtClean="0"/>
          </a:p>
          <a:p>
            <a:r>
              <a:rPr lang="en-US" altLang="zh-CN" dirty="0" smtClean="0"/>
              <a:t>&gt; </a:t>
            </a:r>
            <a:r>
              <a:rPr lang="en-US" altLang="zh-CN" dirty="0"/>
              <a:t>10,000 servers in several dozen clusters worldwide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46408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Latency</a:t>
            </a:r>
            <a:endParaRPr lang="zh-CN" altLang="en-US" sz="3600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USTC-SYS Reading Group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9/24/2019</a:t>
            </a:fld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43630"/>
              </p:ext>
            </p:extLst>
          </p:nvPr>
        </p:nvGraphicFramePr>
        <p:xfrm>
          <a:off x="1453341" y="1463040"/>
          <a:ext cx="9285317" cy="4663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76213">
                  <a:extLst>
                    <a:ext uri="{9D8B030D-6E8A-4147-A177-3AD203B41FA5}">
                      <a16:colId xmlns="" xmlns:a16="http://schemas.microsoft.com/office/drawing/2014/main" val="784320819"/>
                    </a:ext>
                  </a:extLst>
                </a:gridCol>
                <a:gridCol w="2002276">
                  <a:extLst>
                    <a:ext uri="{9D8B030D-6E8A-4147-A177-3AD203B41FA5}">
                      <a16:colId xmlns="" xmlns:a16="http://schemas.microsoft.com/office/drawing/2014/main" val="772040462"/>
                    </a:ext>
                  </a:extLst>
                </a:gridCol>
                <a:gridCol w="2002276">
                  <a:extLst>
                    <a:ext uri="{9D8B030D-6E8A-4147-A177-3AD203B41FA5}">
                      <a16:colId xmlns="" xmlns:a16="http://schemas.microsoft.com/office/drawing/2014/main" val="1126668848"/>
                    </a:ext>
                  </a:extLst>
                </a:gridCol>
                <a:gridCol w="2002276">
                  <a:extLst>
                    <a:ext uri="{9D8B030D-6E8A-4147-A177-3AD203B41FA5}">
                      <a16:colId xmlns="" xmlns:a16="http://schemas.microsoft.com/office/drawing/2014/main" val="4249641291"/>
                    </a:ext>
                  </a:extLst>
                </a:gridCol>
                <a:gridCol w="2002276">
                  <a:extLst>
                    <a:ext uri="{9D8B030D-6E8A-4147-A177-3AD203B41FA5}">
                      <a16:colId xmlns="" xmlns:a16="http://schemas.microsoft.com/office/drawing/2014/main" val="3859820381"/>
                    </a:ext>
                  </a:extLst>
                </a:gridCol>
              </a:tblGrid>
              <a:tr h="49401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b="0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Latency in milliseconds, µ (σ)</a:t>
                      </a:r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10858036"/>
                  </a:ext>
                </a:extLst>
              </a:tr>
              <a:tr h="49401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b="0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API</a:t>
                      </a:r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b="0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50%ile</a:t>
                      </a:r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b="0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95%ile</a:t>
                      </a:r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b="0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99%ile</a:t>
                      </a:r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0025772"/>
                  </a:ext>
                </a:extLst>
              </a:tr>
              <a:tr h="504617"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altLang="zh-CN" sz="2800" b="0" kern="1200" baseline="0" dirty="0" smtClean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altLang="zh-CN" sz="2800" b="0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Safe</a:t>
                      </a:r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dirty="0" smtClean="0"/>
                        <a:t>Check</a:t>
                      </a:r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dirty="0" smtClean="0"/>
                        <a:t>3.0 (0.091)</a:t>
                      </a:r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dirty="0" smtClean="0"/>
                        <a:t>9.46 (0.3)</a:t>
                      </a:r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dirty="0" smtClean="0"/>
                        <a:t>15.0 (1.19)</a:t>
                      </a:r>
                      <a:endParaRPr lang="zh-CN" altLang="en-US" sz="28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60634295"/>
                  </a:ext>
                </a:extLst>
              </a:tr>
              <a:tr h="494018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dirty="0" smtClean="0"/>
                        <a:t>Read</a:t>
                      </a:r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dirty="0" smtClean="0"/>
                        <a:t>2.18 (0.031)</a:t>
                      </a:r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dirty="0" smtClean="0"/>
                        <a:t>3.71 (0.094) </a:t>
                      </a:r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dirty="0" smtClean="0"/>
                        <a:t>8.03 (3.28) </a:t>
                      </a:r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31683496"/>
                  </a:ext>
                </a:extLst>
              </a:tr>
              <a:tr h="494018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dirty="0" smtClean="0"/>
                        <a:t>Expand</a:t>
                      </a:r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dirty="0" smtClean="0"/>
                        <a:t>4.27 (0.313)</a:t>
                      </a:r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dirty="0" smtClean="0"/>
                        <a:t>8.84 (0.586) </a:t>
                      </a:r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dirty="0" smtClean="0"/>
                        <a:t>34.1 (4.35)</a:t>
                      </a:r>
                      <a:endParaRPr lang="zh-CN" altLang="en-US" sz="28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37845861"/>
                  </a:ext>
                </a:extLst>
              </a:tr>
              <a:tr h="494018">
                <a:tc rowSpan="4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altLang="zh-CN" sz="2800" b="0" kern="1200" baseline="0" dirty="0" smtClean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US" altLang="zh-CN" sz="2800" b="0" kern="1200" baseline="0" dirty="0" smtClean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altLang="zh-CN" sz="2800" b="0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Recent</a:t>
                      </a:r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dirty="0" smtClean="0"/>
                        <a:t>Check</a:t>
                      </a:r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dirty="0" smtClean="0"/>
                        <a:t>2.86 (0.087)</a:t>
                      </a:r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dirty="0" smtClean="0"/>
                        <a:t>60.0 (2.1)</a:t>
                      </a:r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dirty="0" smtClean="0"/>
                        <a:t>76.3 (2.59) </a:t>
                      </a:r>
                      <a:endParaRPr lang="zh-CN" altLang="en-US" sz="28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23205435"/>
                  </a:ext>
                </a:extLst>
              </a:tr>
              <a:tr h="494018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dirty="0" smtClean="0"/>
                        <a:t>Read</a:t>
                      </a:r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dirty="0" smtClean="0"/>
                        <a:t>2.21 (0.054)</a:t>
                      </a:r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dirty="0" smtClean="0"/>
                        <a:t>40.1 (2.03) </a:t>
                      </a:r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dirty="0" smtClean="0"/>
                        <a:t>86.2 (3.84)</a:t>
                      </a:r>
                      <a:endParaRPr lang="zh-CN" altLang="en-US" sz="28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37597480"/>
                  </a:ext>
                </a:extLst>
              </a:tr>
              <a:tr h="494018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dirty="0" smtClean="0"/>
                        <a:t>Expand</a:t>
                      </a:r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dirty="0" smtClean="0"/>
                        <a:t>5.79 (0.224)</a:t>
                      </a:r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dirty="0" smtClean="0"/>
                        <a:t>45.6 (3.44) </a:t>
                      </a:r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dirty="0" smtClean="0"/>
                        <a:t>121.0 (2.38)</a:t>
                      </a:r>
                      <a:endParaRPr lang="zh-CN" altLang="en-US" sz="28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02709164"/>
                  </a:ext>
                </a:extLst>
              </a:tr>
              <a:tr h="505074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dirty="0" smtClean="0"/>
                        <a:t>Write</a:t>
                      </a:r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dirty="0" smtClean="0"/>
                        <a:t>127.0 (3.65)</a:t>
                      </a:r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dirty="0" smtClean="0"/>
                        <a:t>233.0 (23.0) </a:t>
                      </a:r>
                      <a:endParaRPr lang="zh-CN" altLang="en-US" sz="2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dirty="0" smtClean="0"/>
                        <a:t>401.0 (133.0)</a:t>
                      </a:r>
                      <a:endParaRPr lang="zh-CN" altLang="en-US" sz="28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8529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96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Check </a:t>
            </a:r>
            <a:r>
              <a:rPr lang="en-US" altLang="zh-CN" sz="3600" dirty="0" smtClean="0"/>
              <a:t>Queries </a:t>
            </a:r>
            <a:r>
              <a:rPr lang="en-US" altLang="zh-CN" sz="3600" dirty="0"/>
              <a:t>per second </a:t>
            </a:r>
            <a:endParaRPr lang="zh-CN" altLang="en-US" sz="3600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USTC-SYS Reading Group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9/24/2019</a:t>
            </a:fld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078" y="1224279"/>
            <a:ext cx="9148488" cy="4559167"/>
          </a:xfrm>
          <a:prstGeom prst="rect">
            <a:avLst/>
          </a:prstGeom>
        </p:spPr>
      </p:pic>
      <p:sp>
        <p:nvSpPr>
          <p:cNvPr id="7" name="内容占位符 5"/>
          <p:cNvSpPr>
            <a:spLocks noGrp="1"/>
          </p:cNvSpPr>
          <p:nvPr>
            <p:ph idx="1"/>
          </p:nvPr>
        </p:nvSpPr>
        <p:spPr>
          <a:xfrm>
            <a:off x="1295400" y="5974414"/>
            <a:ext cx="10515600" cy="4963126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Checks peak at 4.2M QPS, Reads at 8.2M, Expands at 760K, Writes at 25K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169870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Check Safe </a:t>
            </a:r>
            <a:r>
              <a:rPr lang="en-US" altLang="zh-CN" sz="3600" dirty="0" smtClean="0"/>
              <a:t>Latency</a:t>
            </a:r>
            <a:endParaRPr lang="zh-CN" altLang="en-US" sz="3600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USTC-SYS Reading Group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9/24/2019</a:t>
            </a:fld>
            <a:endParaRPr lang="zh-CN" altLang="en-US" dirty="0"/>
          </a:p>
        </p:txBody>
      </p:sp>
      <p:sp>
        <p:nvSpPr>
          <p:cNvPr id="7" name="内容占位符 5"/>
          <p:cNvSpPr>
            <a:spLocks noGrp="1"/>
          </p:cNvSpPr>
          <p:nvPr>
            <p:ph idx="1"/>
          </p:nvPr>
        </p:nvSpPr>
        <p:spPr>
          <a:xfrm>
            <a:off x="1295400" y="5974414"/>
            <a:ext cx="10515600" cy="4963126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95th-percentile latency is below 10 </a:t>
            </a:r>
            <a:r>
              <a:rPr lang="en-US" altLang="zh-CN" sz="2400" dirty="0" err="1"/>
              <a:t>ms</a:t>
            </a:r>
            <a:r>
              <a:rPr lang="en-US" altLang="zh-CN" sz="2400" dirty="0"/>
              <a:t>, 99.9th-percentile below 100 </a:t>
            </a:r>
            <a:r>
              <a:rPr lang="en-US" altLang="zh-CN" sz="2400" dirty="0" err="1"/>
              <a:t>ms</a:t>
            </a:r>
            <a:endParaRPr lang="en-US" altLang="zh-CN" sz="2400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094" y="1160441"/>
            <a:ext cx="9485254" cy="477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9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Availability</a:t>
            </a:r>
            <a:endParaRPr lang="zh-CN" altLang="en-US" sz="3600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USTC-SYS Reading Group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9/24/2019</a:t>
            </a:fld>
            <a:endParaRPr lang="zh-CN" altLang="en-US" dirty="0"/>
          </a:p>
        </p:txBody>
      </p:sp>
      <p:sp>
        <p:nvSpPr>
          <p:cNvPr id="7" name="内容占位符 5"/>
          <p:cNvSpPr>
            <a:spLocks noGrp="1"/>
          </p:cNvSpPr>
          <p:nvPr>
            <p:ph idx="1"/>
          </p:nvPr>
        </p:nvSpPr>
        <p:spPr>
          <a:xfrm>
            <a:off x="1885603" y="5974414"/>
            <a:ext cx="10515600" cy="4963126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Availability over the last 3 years has remained above 99.999%</a:t>
            </a:r>
            <a:endParaRPr lang="en-US" altLang="zh-CN" sz="2400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558" y="1459248"/>
            <a:ext cx="10214206" cy="424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37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Lessons Learned</a:t>
            </a:r>
            <a:endParaRPr lang="zh-CN" altLang="en-US" sz="3600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USTC-SYS Reading Group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9/24/2019</a:t>
            </a:fld>
            <a:endParaRPr lang="zh-CN" altLang="en-US" dirty="0"/>
          </a:p>
        </p:txBody>
      </p:sp>
      <p:sp>
        <p:nvSpPr>
          <p:cNvPr id="9" name="内容占位符 5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>
            <a:normAutofit/>
          </a:bodyPr>
          <a:lstStyle/>
          <a:p>
            <a:r>
              <a:rPr lang="en-US" altLang="zh-CN" dirty="0"/>
              <a:t>Access control patterns vary </a:t>
            </a:r>
            <a:r>
              <a:rPr lang="en-US" altLang="zh-CN" dirty="0" smtClean="0"/>
              <a:t>widely</a:t>
            </a:r>
          </a:p>
          <a:p>
            <a:r>
              <a:rPr lang="en-US" altLang="zh-CN" dirty="0"/>
              <a:t>Freshness requirements are often but not always </a:t>
            </a:r>
            <a:r>
              <a:rPr lang="en-US" altLang="zh-CN" dirty="0" smtClean="0"/>
              <a:t>loose</a:t>
            </a:r>
          </a:p>
          <a:p>
            <a:r>
              <a:rPr lang="en-US" altLang="zh-CN" dirty="0"/>
              <a:t>Request hedging is key to reducing tail latency </a:t>
            </a:r>
            <a:endParaRPr lang="en-US" altLang="zh-CN" dirty="0" smtClean="0"/>
          </a:p>
          <a:p>
            <a:r>
              <a:rPr lang="en-US" altLang="zh-CN" dirty="0"/>
              <a:t>Hot-spot mitigation is critical for high availability </a:t>
            </a:r>
            <a:endParaRPr lang="en-US" altLang="zh-CN" dirty="0" smtClean="0"/>
          </a:p>
          <a:p>
            <a:r>
              <a:rPr lang="en-US" altLang="zh-CN" dirty="0"/>
              <a:t>Performance isolation is indispensable to protect against misbehaving clients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87667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Consistent, </a:t>
            </a:r>
            <a:r>
              <a:rPr lang="en-US" altLang="zh-CN" sz="3600"/>
              <a:t>Global </a:t>
            </a:r>
            <a:r>
              <a:rPr lang="en-US" altLang="zh-CN" sz="3600" smtClean="0"/>
              <a:t>Authorization </a:t>
            </a:r>
            <a:r>
              <a:rPr lang="en-US" altLang="zh-CN" sz="3600" dirty="0"/>
              <a:t>System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Consistent</a:t>
            </a:r>
            <a:r>
              <a:rPr lang="zh-CN" altLang="en-US" dirty="0" smtClean="0"/>
              <a:t>？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B</a:t>
            </a:r>
            <a:endParaRPr lang="en-US" dirty="0" smtClean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USTC-SYS Reading Group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9/24/2019</a:t>
            </a:fld>
            <a:endParaRPr lang="zh-CN" altLang="en-US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1543050" y="3486150"/>
            <a:ext cx="8296275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543050" y="5029200"/>
            <a:ext cx="8296275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1724024" y="3195637"/>
            <a:ext cx="581025" cy="5810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724024" y="4738687"/>
            <a:ext cx="581025" cy="5810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800224" y="3182333"/>
            <a:ext cx="58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S</a:t>
            </a:r>
            <a:r>
              <a:rPr lang="en-US" altLang="zh-CN" sz="2800" baseline="-25000" dirty="0" smtClean="0"/>
              <a:t>0</a:t>
            </a:r>
            <a:endParaRPr lang="zh-CN" altLang="en-US" sz="2400" baseline="-25000" dirty="0"/>
          </a:p>
        </p:txBody>
      </p:sp>
      <p:sp>
        <p:nvSpPr>
          <p:cNvPr id="15" name="文本框 14"/>
          <p:cNvSpPr txBox="1"/>
          <p:nvPr/>
        </p:nvSpPr>
        <p:spPr>
          <a:xfrm>
            <a:off x="1800223" y="4738687"/>
            <a:ext cx="58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S</a:t>
            </a:r>
            <a:r>
              <a:rPr lang="en-US" altLang="zh-CN" sz="2800" baseline="-25000" dirty="0" smtClean="0"/>
              <a:t>0</a:t>
            </a:r>
            <a:endParaRPr lang="zh-CN" altLang="en-US" sz="2400" baseline="-25000" dirty="0"/>
          </a:p>
        </p:txBody>
      </p:sp>
      <p:sp>
        <p:nvSpPr>
          <p:cNvPr id="21" name="弧形 20"/>
          <p:cNvSpPr/>
          <p:nvPr/>
        </p:nvSpPr>
        <p:spPr>
          <a:xfrm flipH="1">
            <a:off x="3157533" y="2453961"/>
            <a:ext cx="633415" cy="2064378"/>
          </a:xfrm>
          <a:prstGeom prst="arc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3157533" y="1454187"/>
            <a:ext cx="1176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/>
            </a:lvl1pPr>
          </a:lstStyle>
          <a:p>
            <a:r>
              <a:rPr lang="en-US" altLang="zh-CN" dirty="0" smtClean="0"/>
              <a:t>Op</a:t>
            </a:r>
            <a:r>
              <a:rPr lang="en-US" altLang="zh-CN" baseline="-25000" dirty="0" smtClean="0"/>
              <a:t>0</a:t>
            </a:r>
          </a:p>
        </p:txBody>
      </p:sp>
      <p:sp>
        <p:nvSpPr>
          <p:cNvPr id="24" name="椭圆 23"/>
          <p:cNvSpPr/>
          <p:nvPr/>
        </p:nvSpPr>
        <p:spPr>
          <a:xfrm>
            <a:off x="4410075" y="3170842"/>
            <a:ext cx="581025" cy="5810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486275" y="3157538"/>
            <a:ext cx="58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S</a:t>
            </a:r>
            <a:r>
              <a:rPr lang="en-US" altLang="zh-CN" sz="2800" baseline="-25000" dirty="0"/>
              <a:t>1</a:t>
            </a:r>
            <a:endParaRPr lang="zh-CN" altLang="en-US" sz="2400" baseline="-25000" dirty="0"/>
          </a:p>
        </p:txBody>
      </p:sp>
      <p:cxnSp>
        <p:nvCxnSpPr>
          <p:cNvPr id="27" name="直接箭头连接符 26"/>
          <p:cNvCxnSpPr/>
          <p:nvPr/>
        </p:nvCxnSpPr>
        <p:spPr>
          <a:xfrm>
            <a:off x="3443282" y="3486150"/>
            <a:ext cx="2690818" cy="154305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弧形 30"/>
          <p:cNvSpPr/>
          <p:nvPr/>
        </p:nvSpPr>
        <p:spPr>
          <a:xfrm flipH="1" flipV="1">
            <a:off x="3188489" y="3916040"/>
            <a:ext cx="633415" cy="2226321"/>
          </a:xfrm>
          <a:prstGeom prst="arc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3488521" y="6358429"/>
            <a:ext cx="1176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/>
            </a:lvl1pPr>
          </a:lstStyle>
          <a:p>
            <a:r>
              <a:rPr lang="en-US" altLang="zh-CN" dirty="0" smtClean="0"/>
              <a:t>Op</a:t>
            </a:r>
            <a:r>
              <a:rPr lang="en-US" altLang="zh-CN" baseline="-25000" dirty="0" smtClean="0"/>
              <a:t>1</a:t>
            </a:r>
            <a:endParaRPr lang="zh-CN" altLang="en-US" baseline="-25000" dirty="0"/>
          </a:p>
        </p:txBody>
      </p:sp>
      <p:sp>
        <p:nvSpPr>
          <p:cNvPr id="33" name="文本框 32"/>
          <p:cNvSpPr txBox="1"/>
          <p:nvPr/>
        </p:nvSpPr>
        <p:spPr>
          <a:xfrm>
            <a:off x="1514469" y="2267657"/>
            <a:ext cx="12549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/>
            </a:lvl1pPr>
          </a:lstStyle>
          <a:p>
            <a:r>
              <a:rPr lang="en-US" altLang="zh-CN" dirty="0" smtClean="0"/>
              <a:t>Money=100</a:t>
            </a:r>
            <a:endParaRPr lang="zh-CN" altLang="en-US" baseline="-25000" dirty="0"/>
          </a:p>
        </p:txBody>
      </p:sp>
      <p:sp>
        <p:nvSpPr>
          <p:cNvPr id="34" name="文本框 33"/>
          <p:cNvSpPr txBox="1"/>
          <p:nvPr/>
        </p:nvSpPr>
        <p:spPr>
          <a:xfrm>
            <a:off x="1514469" y="3864606"/>
            <a:ext cx="12549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/>
            </a:lvl1pPr>
          </a:lstStyle>
          <a:p>
            <a:r>
              <a:rPr lang="en-US" altLang="zh-CN" dirty="0" smtClean="0"/>
              <a:t>Money=100</a:t>
            </a:r>
            <a:endParaRPr lang="zh-CN" altLang="en-US" baseline="-25000" dirty="0"/>
          </a:p>
        </p:txBody>
      </p:sp>
      <p:sp>
        <p:nvSpPr>
          <p:cNvPr id="35" name="文本框 34"/>
          <p:cNvSpPr txBox="1"/>
          <p:nvPr/>
        </p:nvSpPr>
        <p:spPr>
          <a:xfrm>
            <a:off x="3157532" y="1925019"/>
            <a:ext cx="2309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/>
            </a:lvl1pPr>
          </a:lstStyle>
          <a:p>
            <a:r>
              <a:rPr lang="en-US" altLang="zh-CN" dirty="0" smtClean="0"/>
              <a:t>withdraw(50)</a:t>
            </a:r>
            <a:endParaRPr lang="en-US" altLang="zh-CN" baseline="-25000" dirty="0" smtClean="0"/>
          </a:p>
        </p:txBody>
      </p:sp>
      <p:sp>
        <p:nvSpPr>
          <p:cNvPr id="36" name="文本框 35"/>
          <p:cNvSpPr txBox="1"/>
          <p:nvPr/>
        </p:nvSpPr>
        <p:spPr>
          <a:xfrm>
            <a:off x="4149326" y="2306019"/>
            <a:ext cx="12549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/>
            </a:lvl1pPr>
          </a:lstStyle>
          <a:p>
            <a:r>
              <a:rPr lang="en-US" altLang="zh-CN" dirty="0" smtClean="0"/>
              <a:t>Money=50</a:t>
            </a:r>
            <a:endParaRPr lang="zh-CN" altLang="en-US" baseline="-25000" dirty="0"/>
          </a:p>
        </p:txBody>
      </p:sp>
      <p:sp>
        <p:nvSpPr>
          <p:cNvPr id="37" name="文本框 36"/>
          <p:cNvSpPr txBox="1"/>
          <p:nvPr/>
        </p:nvSpPr>
        <p:spPr>
          <a:xfrm>
            <a:off x="3452806" y="5968885"/>
            <a:ext cx="2309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/>
            </a:lvl1pPr>
          </a:lstStyle>
          <a:p>
            <a:r>
              <a:rPr lang="en-US" altLang="zh-CN" dirty="0" smtClean="0"/>
              <a:t>withdraw(20)</a:t>
            </a:r>
            <a:endParaRPr lang="en-US" altLang="zh-CN" baseline="-25000" dirty="0" smtClean="0"/>
          </a:p>
        </p:txBody>
      </p:sp>
      <p:cxnSp>
        <p:nvCxnSpPr>
          <p:cNvPr id="38" name="直接箭头连接符 37"/>
          <p:cNvCxnSpPr/>
          <p:nvPr/>
        </p:nvCxnSpPr>
        <p:spPr>
          <a:xfrm flipV="1">
            <a:off x="3452806" y="3496640"/>
            <a:ext cx="3052769" cy="153256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椭圆 41"/>
          <p:cNvSpPr/>
          <p:nvPr/>
        </p:nvSpPr>
        <p:spPr>
          <a:xfrm>
            <a:off x="4410075" y="4751991"/>
            <a:ext cx="581025" cy="5810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486275" y="4738687"/>
            <a:ext cx="58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S</a:t>
            </a:r>
            <a:r>
              <a:rPr lang="en-US" altLang="zh-CN" sz="2800" baseline="-25000" dirty="0" smtClean="0"/>
              <a:t>2</a:t>
            </a:r>
            <a:endParaRPr lang="zh-CN" altLang="en-US" sz="2400" baseline="-25000" dirty="0"/>
          </a:p>
        </p:txBody>
      </p:sp>
      <p:sp>
        <p:nvSpPr>
          <p:cNvPr id="44" name="文本框 43"/>
          <p:cNvSpPr txBox="1"/>
          <p:nvPr/>
        </p:nvSpPr>
        <p:spPr>
          <a:xfrm>
            <a:off x="4264814" y="5222856"/>
            <a:ext cx="12549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/>
            </a:lvl1pPr>
          </a:lstStyle>
          <a:p>
            <a:r>
              <a:rPr lang="en-US" altLang="zh-CN" dirty="0" smtClean="0"/>
              <a:t>Money=80</a:t>
            </a:r>
            <a:endParaRPr lang="zh-CN" altLang="en-US" baseline="-25000" dirty="0"/>
          </a:p>
        </p:txBody>
      </p:sp>
      <p:sp>
        <p:nvSpPr>
          <p:cNvPr id="46" name="椭圆 45"/>
          <p:cNvSpPr/>
          <p:nvPr/>
        </p:nvSpPr>
        <p:spPr>
          <a:xfrm>
            <a:off x="7300912" y="3170842"/>
            <a:ext cx="581025" cy="5810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377112" y="3157538"/>
            <a:ext cx="58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S</a:t>
            </a:r>
            <a:r>
              <a:rPr lang="en-US" altLang="zh-CN" sz="2800" baseline="-25000" dirty="0" smtClean="0"/>
              <a:t>3</a:t>
            </a:r>
            <a:endParaRPr lang="zh-CN" altLang="en-US" sz="2400" baseline="-25000" dirty="0"/>
          </a:p>
        </p:txBody>
      </p:sp>
      <p:sp>
        <p:nvSpPr>
          <p:cNvPr id="48" name="椭圆 47"/>
          <p:cNvSpPr/>
          <p:nvPr/>
        </p:nvSpPr>
        <p:spPr>
          <a:xfrm>
            <a:off x="7300912" y="4742139"/>
            <a:ext cx="581025" cy="5810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7377112" y="4728835"/>
            <a:ext cx="58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S</a:t>
            </a:r>
            <a:r>
              <a:rPr lang="en-US" altLang="zh-CN" sz="2800" baseline="-25000" dirty="0" smtClean="0"/>
              <a:t>3</a:t>
            </a:r>
            <a:endParaRPr lang="zh-CN" altLang="en-US" sz="2400" baseline="-25000" dirty="0"/>
          </a:p>
        </p:txBody>
      </p:sp>
      <p:sp>
        <p:nvSpPr>
          <p:cNvPr id="52" name="文本框 51"/>
          <p:cNvSpPr txBox="1"/>
          <p:nvPr/>
        </p:nvSpPr>
        <p:spPr>
          <a:xfrm>
            <a:off x="7040163" y="2267657"/>
            <a:ext cx="12549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/>
            </a:lvl1pPr>
          </a:lstStyle>
          <a:p>
            <a:r>
              <a:rPr lang="en-US" altLang="zh-CN" dirty="0" smtClean="0"/>
              <a:t>Money=30</a:t>
            </a:r>
            <a:endParaRPr lang="zh-CN" altLang="en-US" baseline="-25000" dirty="0"/>
          </a:p>
        </p:txBody>
      </p:sp>
      <p:sp>
        <p:nvSpPr>
          <p:cNvPr id="53" name="文本框 52"/>
          <p:cNvSpPr txBox="1"/>
          <p:nvPr/>
        </p:nvSpPr>
        <p:spPr>
          <a:xfrm>
            <a:off x="7078263" y="5222855"/>
            <a:ext cx="12549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/>
            </a:lvl1pPr>
          </a:lstStyle>
          <a:p>
            <a:r>
              <a:rPr lang="en-US" altLang="zh-CN" dirty="0" smtClean="0"/>
              <a:t>Money=30</a:t>
            </a:r>
            <a:endParaRPr lang="zh-CN" altLang="en-US" baseline="-25000" dirty="0"/>
          </a:p>
        </p:txBody>
      </p:sp>
      <p:sp>
        <p:nvSpPr>
          <p:cNvPr id="54" name="矩形 53"/>
          <p:cNvSpPr/>
          <p:nvPr/>
        </p:nvSpPr>
        <p:spPr>
          <a:xfrm>
            <a:off x="6715125" y="1977407"/>
            <a:ext cx="1981200" cy="43789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文本框 54"/>
          <p:cNvSpPr txBox="1"/>
          <p:nvPr/>
        </p:nvSpPr>
        <p:spPr>
          <a:xfrm>
            <a:off x="6827043" y="3950065"/>
            <a:ext cx="2309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/>
            </a:lvl1pPr>
          </a:lstStyle>
          <a:p>
            <a:r>
              <a:rPr lang="en-US" altLang="zh-CN" dirty="0" smtClean="0">
                <a:solidFill>
                  <a:srgbClr val="FF0000"/>
                </a:solidFill>
              </a:rPr>
              <a:t>Consistent</a:t>
            </a:r>
            <a:r>
              <a:rPr lang="en-US" altLang="zh-CN" dirty="0">
                <a:solidFill>
                  <a:srgbClr val="FF0000"/>
                </a:solidFill>
              </a:rPr>
              <a:t>!</a:t>
            </a:r>
            <a:endParaRPr lang="en-US" altLang="zh-CN" baseline="-25000" dirty="0" smtClean="0">
              <a:solidFill>
                <a:srgbClr val="FF0000"/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9895282" y="3157538"/>
            <a:ext cx="1254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/>
            </a:lvl1pPr>
          </a:lstStyle>
          <a:p>
            <a:r>
              <a:rPr lang="en-US" altLang="zh-CN" dirty="0"/>
              <a:t>t</a:t>
            </a:r>
            <a:endParaRPr lang="zh-CN" altLang="en-US" baseline="-25000" dirty="0"/>
          </a:p>
        </p:txBody>
      </p:sp>
      <p:sp>
        <p:nvSpPr>
          <p:cNvPr id="58" name="文本框 57"/>
          <p:cNvSpPr txBox="1"/>
          <p:nvPr/>
        </p:nvSpPr>
        <p:spPr>
          <a:xfrm>
            <a:off x="9926239" y="4706942"/>
            <a:ext cx="1254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/>
            </a:lvl1pPr>
          </a:lstStyle>
          <a:p>
            <a:r>
              <a:rPr lang="en-US" altLang="zh-CN" dirty="0"/>
              <a:t>t</a:t>
            </a:r>
            <a:endParaRPr lang="zh-CN" altLang="en-US" baseline="-25000" dirty="0"/>
          </a:p>
        </p:txBody>
      </p:sp>
      <p:sp>
        <p:nvSpPr>
          <p:cNvPr id="59" name="矩形 58"/>
          <p:cNvSpPr/>
          <p:nvPr/>
        </p:nvSpPr>
        <p:spPr>
          <a:xfrm>
            <a:off x="3781423" y="1992792"/>
            <a:ext cx="1981200" cy="4378943"/>
          </a:xfrm>
          <a:prstGeom prst="rect">
            <a:avLst/>
          </a:prstGeom>
          <a:noFill/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文本框 59"/>
          <p:cNvSpPr txBox="1"/>
          <p:nvPr/>
        </p:nvSpPr>
        <p:spPr>
          <a:xfrm>
            <a:off x="3637350" y="3784003"/>
            <a:ext cx="2309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/>
            </a:lvl1pPr>
          </a:lstStyle>
          <a:p>
            <a:pPr algn="ctr"/>
            <a:r>
              <a:rPr lang="en-US" altLang="zh-CN" dirty="0" smtClean="0">
                <a:solidFill>
                  <a:srgbClr val="0066FF"/>
                </a:solidFill>
              </a:rPr>
              <a:t>Not</a:t>
            </a:r>
          </a:p>
          <a:p>
            <a:pPr algn="ctr"/>
            <a:r>
              <a:rPr lang="en-US" altLang="zh-CN" dirty="0" smtClean="0">
                <a:solidFill>
                  <a:srgbClr val="0066FF"/>
                </a:solidFill>
              </a:rPr>
              <a:t>Consistent</a:t>
            </a:r>
            <a:r>
              <a:rPr lang="en-US" altLang="zh-CN" dirty="0">
                <a:solidFill>
                  <a:srgbClr val="0066FF"/>
                </a:solidFill>
              </a:rPr>
              <a:t>!</a:t>
            </a:r>
            <a:endParaRPr lang="en-US" altLang="zh-CN" baseline="-25000" dirty="0" smtClean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31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/>
      <p:bldP spid="21" grpId="0" animBg="1"/>
      <p:bldP spid="22" grpId="0"/>
      <p:bldP spid="24" grpId="0" animBg="1"/>
      <p:bldP spid="25" grpId="0"/>
      <p:bldP spid="31" grpId="0" animBg="1"/>
      <p:bldP spid="32" grpId="0"/>
      <p:bldP spid="33" grpId="0"/>
      <p:bldP spid="34" grpId="0"/>
      <p:bldP spid="35" grpId="0"/>
      <p:bldP spid="36" grpId="0"/>
      <p:bldP spid="37" grpId="0"/>
      <p:bldP spid="42" grpId="0" animBg="1"/>
      <p:bldP spid="43" grpId="0"/>
      <p:bldP spid="44" grpId="0"/>
      <p:bldP spid="46" grpId="0" animBg="1"/>
      <p:bldP spid="47" grpId="0"/>
      <p:bldP spid="48" grpId="0" animBg="1"/>
      <p:bldP spid="49" grpId="0"/>
      <p:bldP spid="52" grpId="0"/>
      <p:bldP spid="53" grpId="0"/>
      <p:bldP spid="54" grpId="0" animBg="1"/>
      <p:bldP spid="55" grpId="0"/>
      <p:bldP spid="59" grpId="0" animBg="1"/>
      <p:bldP spid="59" grpId="1" animBg="1"/>
      <p:bldP spid="60" grpId="0"/>
      <p:bldP spid="60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F313F38-9F5A-47C2-8DC1-48B96459B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4F74EBD-4B0A-4CA8-B568-107663AD3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Model and Language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Architecture and Implementation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Experience</a:t>
            </a:r>
          </a:p>
          <a:p>
            <a:r>
              <a:rPr lang="en-US" altLang="zh-CN" dirty="0" smtClean="0"/>
              <a:t>Conclusion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2442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Conclusion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USTC-SYS Reading Group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9/24/2019</a:t>
            </a:fld>
            <a:endParaRPr lang="zh-CN" altLang="en-US" dirty="0"/>
          </a:p>
        </p:txBody>
      </p:sp>
      <p:sp>
        <p:nvSpPr>
          <p:cNvPr id="9" name="内容占位符 5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>
            <a:normAutofit/>
          </a:bodyPr>
          <a:lstStyle/>
          <a:p>
            <a:r>
              <a:rPr lang="en-US" altLang="zh-CN" dirty="0"/>
              <a:t>Robust authorization checks are central to preserving privacy </a:t>
            </a:r>
            <a:endParaRPr lang="en-US" altLang="zh-CN" dirty="0" smtClean="0"/>
          </a:p>
          <a:p>
            <a:r>
              <a:rPr lang="en-US" altLang="zh-CN" dirty="0" smtClean="0"/>
              <a:t>Zanzibar </a:t>
            </a:r>
            <a:r>
              <a:rPr lang="en-US" altLang="zh-CN" dirty="0"/>
              <a:t>is a unified authorization system for Google services </a:t>
            </a:r>
            <a:endParaRPr lang="en-US" altLang="zh-CN" dirty="0" smtClean="0"/>
          </a:p>
          <a:p>
            <a:pPr lvl="1"/>
            <a:r>
              <a:rPr lang="en-US" altLang="zh-CN" dirty="0"/>
              <a:t>Respects causal ordering of user </a:t>
            </a:r>
            <a:r>
              <a:rPr lang="en-US" altLang="zh-CN" dirty="0" smtClean="0"/>
              <a:t>actions</a:t>
            </a:r>
          </a:p>
          <a:p>
            <a:pPr lvl="1"/>
            <a:r>
              <a:rPr lang="en-US" altLang="zh-CN" dirty="0"/>
              <a:t>Supports a rich variety of access control policies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Offers </a:t>
            </a:r>
            <a:r>
              <a:rPr lang="en-US" altLang="zh-CN" dirty="0"/>
              <a:t>low latency and high availability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Scales </a:t>
            </a:r>
            <a:r>
              <a:rPr lang="en-US" altLang="zh-CN" dirty="0"/>
              <a:t>to trillions of ACL entries and millions of checks per second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Supports </a:t>
            </a:r>
            <a:r>
              <a:rPr lang="en-US" altLang="zh-CN" dirty="0"/>
              <a:t>hundreds of services used by billions of people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24590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5771" y="1038630"/>
            <a:ext cx="1016028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Zanzibar: Google’s Consistent, </a:t>
            </a:r>
            <a:endParaRPr lang="en-US" altLang="zh-CN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r>
              <a:rPr lang="en-US" altLang="zh-CN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Global Authorization </a:t>
            </a:r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System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653961" y="2921459"/>
            <a:ext cx="4883902" cy="21472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4400" dirty="0" smtClean="0">
                <a:latin typeface="Gill Sans MT" panose="020B0502020104020203" pitchFamily="34" charset="0"/>
              </a:rPr>
              <a:t>That’s all, Thank you!</a:t>
            </a:r>
            <a:endParaRPr lang="en-US" altLang="zh-CN" sz="4400" dirty="0">
              <a:latin typeface="Gill Sans MT" panose="020B0502020104020203" pitchFamily="34" charset="0"/>
            </a:endParaRPr>
          </a:p>
          <a:p>
            <a:pPr algn="ctr"/>
            <a:endParaRPr lang="en-US" altLang="zh-CN" sz="3200" dirty="0">
              <a:latin typeface="Gill Sans MT" panose="020B0502020104020203" pitchFamily="34" charset="0"/>
              <a:ea typeface="华文新魏" panose="02010800040101010101" pitchFamily="2" charset="-122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2400" dirty="0">
                <a:latin typeface="Gill Sans MT" panose="020B0502020104020203" pitchFamily="34" charset="0"/>
              </a:rPr>
              <a:t>Reporter:</a:t>
            </a:r>
            <a:r>
              <a:rPr lang="zh-CN" altLang="en-US" sz="2400" dirty="0">
                <a:latin typeface="Gill Sans MT" panose="020B0502020104020203" pitchFamily="34" charset="0"/>
              </a:rPr>
              <a:t> </a:t>
            </a:r>
            <a:r>
              <a:rPr lang="en-US" altLang="zh-CN" sz="2400" dirty="0" err="1" smtClean="0">
                <a:latin typeface="Gill Sans MT" panose="020B0502020104020203" pitchFamily="34" charset="0"/>
              </a:rPr>
              <a:t>Jingze</a:t>
            </a:r>
            <a:r>
              <a:rPr lang="en-US" altLang="zh-CN" sz="2400" dirty="0" smtClean="0">
                <a:latin typeface="Gill Sans MT" panose="020B0502020104020203" pitchFamily="34" charset="0"/>
              </a:rPr>
              <a:t> </a:t>
            </a:r>
            <a:r>
              <a:rPr lang="en-US" altLang="zh-CN" sz="2400" dirty="0" err="1" smtClean="0">
                <a:latin typeface="Gill Sans MT" panose="020B0502020104020203" pitchFamily="34" charset="0"/>
              </a:rPr>
              <a:t>Huo</a:t>
            </a:r>
            <a:endParaRPr lang="en-US" altLang="zh-CN" sz="2400" dirty="0">
              <a:latin typeface="Gill Sans MT" panose="020B0502020104020203" pitchFamily="34" charset="0"/>
            </a:endParaRPr>
          </a:p>
          <a:p>
            <a:r>
              <a:rPr lang="en-US" altLang="zh-CN" sz="3200" baseline="30000" dirty="0" smtClean="0"/>
              <a:t>          </a:t>
            </a:r>
            <a:r>
              <a:rPr lang="en-US" altLang="zh-CN" sz="3200" dirty="0" smtClean="0"/>
              <a:t>               </a:t>
            </a:r>
            <a:endParaRPr lang="en-US" altLang="zh-CN" sz="3200" dirty="0" smtClean="0">
              <a:latin typeface="Gill Sans MT" panose="020B0502020104020203" pitchFamily="34" charset="0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835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/>
              <a:t>附录</a:t>
            </a:r>
            <a:r>
              <a:rPr lang="en-US" altLang="zh-CN" sz="3600" dirty="0" smtClean="0"/>
              <a:t>1</a:t>
            </a:r>
            <a:r>
              <a:rPr lang="zh-CN" altLang="en-US" sz="3600" dirty="0" smtClean="0"/>
              <a:t>：原子钟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/>
              <a:t>说到原子钟，它最初本是由物理学家创造出来用于探索宇宙本质的</a:t>
            </a:r>
            <a:r>
              <a:rPr lang="en-US" altLang="zh-CN" dirty="0"/>
              <a:t>;</a:t>
            </a:r>
            <a:r>
              <a:rPr lang="zh-CN" altLang="en-US" dirty="0"/>
              <a:t>他们从来没有想过这项技术有朝一日竟能应用于全球的导航系统上。 </a:t>
            </a:r>
            <a:endParaRPr lang="en-US" altLang="zh-CN" dirty="0" smtClean="0"/>
          </a:p>
          <a:p>
            <a:r>
              <a:rPr lang="zh-CN" altLang="en-US" dirty="0" smtClean="0"/>
              <a:t>根据</a:t>
            </a:r>
            <a:r>
              <a:rPr lang="zh-CN" altLang="en-US" dirty="0"/>
              <a:t>量子物理学的基本原理，原子是按照不同电子排列顺序的能量差，也就是围绕在原子核周围不同电子层的能量差，来吸收或释放电磁能量的。这里电磁能量是不连续的。当原子从一个“能量态”跃迁至低的“能量态”时，它便会释放电磁波。这种电磁波特征频率是不连续的，这也就是人们所说的共振频率。同一种原子的共振频率是一定的</a:t>
            </a:r>
            <a:r>
              <a:rPr lang="en-US" altLang="zh-CN" dirty="0"/>
              <a:t>—</a:t>
            </a:r>
            <a:r>
              <a:rPr lang="zh-CN" altLang="en-US" dirty="0"/>
              <a:t>例如铯</a:t>
            </a:r>
            <a:r>
              <a:rPr lang="en-US" altLang="zh-CN" dirty="0"/>
              <a:t>133</a:t>
            </a:r>
            <a:r>
              <a:rPr lang="zh-CN" altLang="en-US" dirty="0"/>
              <a:t>的共振频率为每秒</a:t>
            </a:r>
            <a:r>
              <a:rPr lang="en-US" altLang="zh-CN" dirty="0"/>
              <a:t>9192631770</a:t>
            </a:r>
            <a:r>
              <a:rPr lang="zh-CN" altLang="en-US" dirty="0"/>
              <a:t>周。因此铯原子便用作一种节拍器来保持高度精确的时间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dirty="0"/>
              <a:t>1967</a:t>
            </a:r>
            <a:r>
              <a:rPr lang="zh-CN" altLang="en-US" dirty="0"/>
              <a:t>年，由于原子钟的研究取得了丰富的成果，人们重新给秒下了定义，即按照铯原子的振荡频率来制定。今天的原子钟的精度可以达到每十万年误差不超过一秒。</a:t>
            </a:r>
            <a:endParaRPr lang="en-US" altLang="zh-CN" dirty="0" smtClean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USTC-SYS Reading Group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9/24/2019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536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/>
              <a:t>附录</a:t>
            </a:r>
            <a:r>
              <a:rPr lang="en-US" altLang="zh-CN" sz="3600" dirty="0" smtClean="0"/>
              <a:t>2</a:t>
            </a:r>
            <a:r>
              <a:rPr lang="zh-CN" altLang="en-US" sz="3600" dirty="0" smtClean="0"/>
              <a:t>：</a:t>
            </a:r>
            <a:r>
              <a:rPr lang="en-US" altLang="zh-CN" sz="3600" dirty="0" err="1" smtClean="0"/>
              <a:t>TrueTime</a:t>
            </a:r>
            <a:r>
              <a:rPr lang="zh-CN" altLang="en-US" sz="3600" dirty="0"/>
              <a:t>实现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err="1"/>
              <a:t>TrueTime</a:t>
            </a:r>
            <a:r>
              <a:rPr lang="zh-CN" altLang="en-US" dirty="0"/>
              <a:t>是通过以下架构实现的</a:t>
            </a:r>
            <a:r>
              <a:rPr lang="en-US" altLang="zh-CN" dirty="0" smtClean="0"/>
              <a:t>: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/>
              <a:t>每个</a:t>
            </a:r>
            <a:r>
              <a:rPr lang="en-US" altLang="zh-CN" dirty="0"/>
              <a:t>datacenter</a:t>
            </a:r>
            <a:r>
              <a:rPr lang="zh-CN" altLang="en-US" dirty="0"/>
              <a:t>具有若干个</a:t>
            </a:r>
            <a:r>
              <a:rPr lang="en-US" altLang="zh-CN" dirty="0"/>
              <a:t>time master, </a:t>
            </a:r>
            <a:r>
              <a:rPr lang="zh-CN" altLang="en-US" dirty="0"/>
              <a:t>另外每台设备上运行有</a:t>
            </a:r>
            <a:r>
              <a:rPr lang="en-US" altLang="zh-CN" dirty="0" err="1"/>
              <a:t>timeslave</a:t>
            </a:r>
            <a:r>
              <a:rPr lang="zh-CN" altLang="en-US" dirty="0"/>
              <a:t>进程</a:t>
            </a:r>
            <a:r>
              <a:rPr lang="en-US" altLang="zh-CN" dirty="0"/>
              <a:t>. </a:t>
            </a:r>
            <a:r>
              <a:rPr lang="zh-CN" altLang="en-US" dirty="0"/>
              <a:t>前者是</a:t>
            </a:r>
            <a:r>
              <a:rPr lang="en-US" altLang="zh-CN" dirty="0"/>
              <a:t>Spanner</a:t>
            </a:r>
            <a:r>
              <a:rPr lang="zh-CN" altLang="en-US" dirty="0"/>
              <a:t>的时钟来源</a:t>
            </a:r>
            <a:r>
              <a:rPr lang="en-US" altLang="zh-CN" dirty="0"/>
              <a:t>, </a:t>
            </a:r>
            <a:r>
              <a:rPr lang="zh-CN" altLang="en-US" dirty="0"/>
              <a:t>大部分是配备</a:t>
            </a:r>
            <a:r>
              <a:rPr lang="en-US" altLang="zh-CN" dirty="0"/>
              <a:t>GPS</a:t>
            </a:r>
            <a:r>
              <a:rPr lang="zh-CN" altLang="en-US" dirty="0"/>
              <a:t>接收器</a:t>
            </a:r>
            <a:r>
              <a:rPr lang="en-US" altLang="zh-CN" dirty="0"/>
              <a:t>,</a:t>
            </a:r>
            <a:r>
              <a:rPr lang="zh-CN" altLang="en-US" dirty="0"/>
              <a:t>剩下一小部分配备原子钟</a:t>
            </a:r>
            <a:r>
              <a:rPr lang="en-US" altLang="zh-CN" dirty="0"/>
              <a:t>(</a:t>
            </a:r>
            <a:r>
              <a:rPr lang="zh-CN" altLang="en-US" dirty="0"/>
              <a:t>防止</a:t>
            </a:r>
            <a:r>
              <a:rPr lang="en-US" altLang="zh-CN" dirty="0"/>
              <a:t>GPS</a:t>
            </a:r>
            <a:r>
              <a:rPr lang="zh-CN" altLang="en-US" dirty="0"/>
              <a:t>的天线故障或者频率干扰</a:t>
            </a:r>
            <a:r>
              <a:rPr lang="en-US" altLang="zh-CN" dirty="0"/>
              <a:t>, </a:t>
            </a:r>
            <a:r>
              <a:rPr lang="zh-CN" altLang="en-US" dirty="0"/>
              <a:t>所以也叫</a:t>
            </a:r>
            <a:r>
              <a:rPr lang="en-US" altLang="zh-CN" dirty="0"/>
              <a:t>"</a:t>
            </a:r>
            <a:r>
              <a:rPr lang="zh-CN" altLang="en-US" dirty="0"/>
              <a:t>末日时钟</a:t>
            </a:r>
            <a:r>
              <a:rPr lang="en-US" altLang="zh-CN" dirty="0" smtClean="0"/>
              <a:t>").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USTC-SYS Reading Group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9/24/2019</a:t>
            </a:fld>
            <a:endParaRPr lang="zh-CN" altLang="en-US" dirty="0"/>
          </a:p>
        </p:txBody>
      </p:sp>
      <p:pic>
        <p:nvPicPr>
          <p:cNvPr id="15364" name="Picture 4" descr="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7" y="1827211"/>
            <a:ext cx="4669014" cy="22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81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附录</a:t>
            </a:r>
            <a:r>
              <a:rPr lang="en-US" altLang="zh-CN" sz="3600" dirty="0"/>
              <a:t>2</a:t>
            </a:r>
            <a:r>
              <a:rPr lang="zh-CN" altLang="en-US" sz="3600" dirty="0"/>
              <a:t>： </a:t>
            </a:r>
            <a:r>
              <a:rPr lang="en-US" altLang="zh-CN" sz="3600" dirty="0" err="1" smtClean="0"/>
              <a:t>TrueTime</a:t>
            </a:r>
            <a:r>
              <a:rPr lang="zh-CN" altLang="en-US" sz="3600" dirty="0"/>
              <a:t>实现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err="1"/>
              <a:t>timeslave</a:t>
            </a:r>
            <a:r>
              <a:rPr lang="zh-CN" altLang="en-US" dirty="0"/>
              <a:t>以</a:t>
            </a:r>
            <a:r>
              <a:rPr lang="en-US" altLang="zh-CN" dirty="0"/>
              <a:t>30s</a:t>
            </a:r>
            <a:r>
              <a:rPr lang="zh-CN" altLang="en-US" dirty="0"/>
              <a:t>的间隔从</a:t>
            </a:r>
            <a:r>
              <a:rPr lang="en-US" altLang="zh-CN" dirty="0"/>
              <a:t>time master</a:t>
            </a:r>
            <a:r>
              <a:rPr lang="zh-CN" altLang="en-US" dirty="0"/>
              <a:t>同步时间</a:t>
            </a:r>
            <a:r>
              <a:rPr lang="en-US" altLang="zh-CN" dirty="0"/>
              <a:t>. </a:t>
            </a:r>
            <a:r>
              <a:rPr lang="zh-CN" altLang="en-US" dirty="0"/>
              <a:t>当</a:t>
            </a:r>
            <a:r>
              <a:rPr lang="en-US" altLang="zh-CN" dirty="0" err="1"/>
              <a:t>timeslave</a:t>
            </a:r>
            <a:r>
              <a:rPr lang="zh-CN" altLang="en-US" dirty="0"/>
              <a:t>需要校准</a:t>
            </a:r>
            <a:r>
              <a:rPr lang="en-US" altLang="zh-CN" dirty="0"/>
              <a:t>local clock</a:t>
            </a:r>
            <a:r>
              <a:rPr lang="zh-CN" altLang="en-US" dirty="0"/>
              <a:t>时</a:t>
            </a:r>
            <a:r>
              <a:rPr lang="en-US" altLang="zh-CN" dirty="0"/>
              <a:t>, </a:t>
            </a:r>
            <a:r>
              <a:rPr lang="zh-CN" altLang="en-US" dirty="0"/>
              <a:t>从就近的</a:t>
            </a:r>
            <a:r>
              <a:rPr lang="en-US" altLang="zh-CN" dirty="0"/>
              <a:t>datacenter</a:t>
            </a:r>
            <a:r>
              <a:rPr lang="zh-CN" altLang="en-US" dirty="0"/>
              <a:t>和较远的</a:t>
            </a:r>
            <a:r>
              <a:rPr lang="en-US" altLang="zh-CN" dirty="0"/>
              <a:t>datacenter</a:t>
            </a:r>
            <a:r>
              <a:rPr lang="zh-CN" altLang="en-US" dirty="0"/>
              <a:t>的</a:t>
            </a:r>
            <a:r>
              <a:rPr lang="en-US" altLang="zh-CN" dirty="0"/>
              <a:t>time master</a:t>
            </a:r>
            <a:r>
              <a:rPr lang="zh-CN" altLang="en-US" dirty="0"/>
              <a:t>拉取时间信息</a:t>
            </a:r>
            <a:r>
              <a:rPr lang="en-US" altLang="zh-CN" dirty="0"/>
              <a:t>, </a:t>
            </a:r>
            <a:r>
              <a:rPr lang="zh-CN" altLang="en-US" dirty="0"/>
              <a:t>并通过</a:t>
            </a:r>
            <a:r>
              <a:rPr lang="en-US" altLang="zh-CN" dirty="0" err="1"/>
              <a:t>Marzullo</a:t>
            </a:r>
            <a:r>
              <a:rPr lang="zh-CN" altLang="en-US" dirty="0"/>
              <a:t>算法</a:t>
            </a:r>
            <a:r>
              <a:rPr lang="en-US" altLang="zh-CN" dirty="0"/>
              <a:t>[4]</a:t>
            </a:r>
            <a:r>
              <a:rPr lang="zh-CN" altLang="en-US" dirty="0"/>
              <a:t>识别并丢弃异常的时间来源</a:t>
            </a:r>
            <a:r>
              <a:rPr lang="en-US" altLang="zh-CN" dirty="0"/>
              <a:t>, </a:t>
            </a:r>
            <a:r>
              <a:rPr lang="zh-CN" altLang="en-US" dirty="0"/>
              <a:t>并将多个时间信息归并到一个统一的时间</a:t>
            </a:r>
            <a:r>
              <a:rPr lang="en-US" altLang="zh-CN" dirty="0" smtClean="0"/>
              <a:t>.</a:t>
            </a:r>
          </a:p>
          <a:p>
            <a:r>
              <a:rPr lang="en-US" altLang="zh-CN" dirty="0" err="1" smtClean="0"/>
              <a:t>TrueTime</a:t>
            </a:r>
            <a:r>
              <a:rPr lang="en-US" altLang="zh-CN" dirty="0" smtClean="0"/>
              <a:t> </a:t>
            </a:r>
            <a:r>
              <a:rPr lang="en-US" altLang="zh-CN" dirty="0"/>
              <a:t>API</a:t>
            </a:r>
            <a:r>
              <a:rPr lang="zh-CN" altLang="en-US" dirty="0"/>
              <a:t>的直接数据来源是设备上的</a:t>
            </a:r>
            <a:r>
              <a:rPr lang="en-US" altLang="zh-CN" dirty="0"/>
              <a:t>local clock. </a:t>
            </a:r>
            <a:r>
              <a:rPr lang="zh-CN" altLang="en-US" dirty="0"/>
              <a:t>所以</a:t>
            </a:r>
            <a:r>
              <a:rPr lang="en-US" altLang="zh-CN" dirty="0" err="1"/>
              <a:t>TrueTime</a:t>
            </a:r>
            <a:r>
              <a:rPr lang="zh-CN" altLang="en-US" dirty="0"/>
              <a:t>的误差来源有</a:t>
            </a:r>
            <a:r>
              <a:rPr lang="en-US" altLang="zh-CN" dirty="0"/>
              <a:t>:</a:t>
            </a:r>
            <a:br>
              <a:rPr lang="en-US" altLang="zh-CN" dirty="0"/>
            </a:br>
            <a:r>
              <a:rPr lang="en-US" altLang="zh-CN" dirty="0"/>
              <a:t>1. </a:t>
            </a:r>
            <a:r>
              <a:rPr lang="zh-CN" altLang="en-US" dirty="0"/>
              <a:t>从</a:t>
            </a:r>
            <a:r>
              <a:rPr lang="en-US" altLang="zh-CN" dirty="0"/>
              <a:t>time master</a:t>
            </a:r>
            <a:r>
              <a:rPr lang="zh-CN" altLang="en-US" dirty="0"/>
              <a:t>同步时的网络延迟</a:t>
            </a:r>
            <a:r>
              <a:rPr lang="en-US" altLang="zh-CN" dirty="0"/>
              <a:t>, </a:t>
            </a:r>
            <a:r>
              <a:rPr lang="zh-CN" altLang="en-US" dirty="0"/>
              <a:t>导致的误差大概是</a:t>
            </a:r>
            <a:r>
              <a:rPr lang="en-US" altLang="zh-CN" dirty="0"/>
              <a:t>1ms.</a:t>
            </a:r>
            <a:br>
              <a:rPr lang="en-US" altLang="zh-CN" dirty="0"/>
            </a:br>
            <a:r>
              <a:rPr lang="en-US" altLang="zh-CN" dirty="0"/>
              <a:t>1. local clock</a:t>
            </a:r>
            <a:r>
              <a:rPr lang="zh-CN" altLang="en-US" dirty="0"/>
              <a:t>的漂移</a:t>
            </a:r>
            <a:r>
              <a:rPr lang="en-US" altLang="zh-CN" dirty="0"/>
              <a:t>, </a:t>
            </a:r>
            <a:r>
              <a:rPr lang="zh-CN" altLang="en-US" dirty="0"/>
              <a:t>这个误差是时间的锯齿函数</a:t>
            </a:r>
            <a:r>
              <a:rPr lang="en-US" altLang="zh-CN" dirty="0"/>
              <a:t>, </a:t>
            </a:r>
            <a:r>
              <a:rPr lang="zh-CN" altLang="en-US" dirty="0"/>
              <a:t>校准后的一瞬间是</a:t>
            </a:r>
            <a:r>
              <a:rPr lang="en-US" altLang="zh-CN" dirty="0"/>
              <a:t>0, </a:t>
            </a:r>
            <a:r>
              <a:rPr lang="zh-CN" altLang="en-US" dirty="0"/>
              <a:t>校准前的一瞬间是最大值</a:t>
            </a:r>
            <a:r>
              <a:rPr lang="en-US" altLang="zh-CN" dirty="0"/>
              <a:t>, </a:t>
            </a:r>
            <a:r>
              <a:rPr lang="zh-CN" altLang="en-US" dirty="0"/>
              <a:t>范围在</a:t>
            </a:r>
            <a:r>
              <a:rPr lang="en-US" altLang="zh-CN" dirty="0"/>
              <a:t>0~6ms.</a:t>
            </a:r>
          </a:p>
          <a:p>
            <a:r>
              <a:rPr lang="zh-CN" altLang="en-US" dirty="0"/>
              <a:t>所以</a:t>
            </a:r>
            <a:r>
              <a:rPr lang="en-US" altLang="zh-CN" dirty="0" err="1"/>
              <a:t>TrueTime</a:t>
            </a:r>
            <a:r>
              <a:rPr lang="zh-CN" altLang="en-US" dirty="0"/>
              <a:t>总的误差是</a:t>
            </a:r>
            <a:r>
              <a:rPr lang="en-US" altLang="zh-CN" dirty="0"/>
              <a:t>1~7ms, OSID12</a:t>
            </a:r>
            <a:r>
              <a:rPr lang="zh-CN" altLang="en-US" dirty="0"/>
              <a:t>论文表示平均是</a:t>
            </a:r>
            <a:r>
              <a:rPr lang="en-US" altLang="zh-CN" dirty="0"/>
              <a:t>4ms</a:t>
            </a:r>
            <a:r>
              <a:rPr lang="zh-CN" altLang="en-US" dirty="0"/>
              <a:t>左右</a:t>
            </a:r>
            <a:r>
              <a:rPr lang="en-US" altLang="zh-CN" dirty="0"/>
              <a:t>.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USTC-SYS Reading Group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9/24/2019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1189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/>
              <a:t>附录</a:t>
            </a:r>
            <a:r>
              <a:rPr lang="en-US" altLang="zh-CN" sz="3600" dirty="0" smtClean="0"/>
              <a:t>3</a:t>
            </a:r>
            <a:r>
              <a:rPr lang="zh-CN" altLang="en-US" sz="3600" dirty="0" smtClean="0"/>
              <a:t>： 一些内容介绍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一致性哈希：</a:t>
            </a:r>
            <a:endParaRPr lang="en-US" altLang="zh-CN" dirty="0" smtClean="0"/>
          </a:p>
          <a:p>
            <a:r>
              <a:rPr lang="en-US" altLang="zh-CN" dirty="0" smtClean="0">
                <a:hlinkClick r:id="rId3"/>
              </a:rPr>
              <a:t>http</a:t>
            </a:r>
            <a:r>
              <a:rPr lang="en-US" altLang="zh-CN" dirty="0">
                <a:hlinkClick r:id="rId3"/>
              </a:rPr>
              <a:t>://</a:t>
            </a:r>
            <a:r>
              <a:rPr lang="en-US" altLang="zh-CN" dirty="0" smtClean="0">
                <a:hlinkClick r:id="rId3"/>
              </a:rPr>
              <a:t>www.zsythink.net/archives/1199</a:t>
            </a:r>
            <a:endParaRPr lang="en-US" altLang="zh-CN" dirty="0" smtClean="0"/>
          </a:p>
          <a:p>
            <a:r>
              <a:rPr lang="en-US" altLang="zh-CN" dirty="0">
                <a:hlinkClick r:id="rId4"/>
              </a:rPr>
              <a:t>https://</a:t>
            </a:r>
            <a:r>
              <a:rPr lang="en-US" altLang="zh-CN" dirty="0" smtClean="0">
                <a:hlinkClick r:id="rId4"/>
              </a:rPr>
              <a:t>blog.csdn.net/kefengwang/article/details/81628977</a:t>
            </a:r>
            <a:endParaRPr lang="en-US" altLang="zh-CN" dirty="0" smtClean="0"/>
          </a:p>
          <a:p>
            <a:r>
              <a:rPr lang="zh-CN" altLang="en-US" dirty="0" smtClean="0"/>
              <a:t>分布式系统一致性介绍：</a:t>
            </a:r>
            <a:endParaRPr lang="en-US" altLang="zh-CN" dirty="0" smtClean="0"/>
          </a:p>
          <a:p>
            <a:r>
              <a:rPr lang="en-US" altLang="zh-CN" dirty="0">
                <a:hlinkClick r:id="rId5"/>
              </a:rPr>
              <a:t>https://</a:t>
            </a:r>
            <a:r>
              <a:rPr lang="en-US" altLang="zh-CN" dirty="0" smtClean="0">
                <a:hlinkClick r:id="rId5"/>
              </a:rPr>
              <a:t>blog.51cto.com/13580976/2161507</a:t>
            </a:r>
            <a:endParaRPr lang="en-US" altLang="zh-CN" dirty="0" smtClean="0"/>
          </a:p>
          <a:p>
            <a:r>
              <a:rPr lang="en-US" altLang="zh-CN" dirty="0">
                <a:hlinkClick r:id="rId6"/>
              </a:rPr>
              <a:t>https</a:t>
            </a:r>
            <a:r>
              <a:rPr lang="en-US" altLang="zh-CN">
                <a:hlinkClick r:id="rId6"/>
              </a:rPr>
              <a:t>://</a:t>
            </a:r>
            <a:r>
              <a:rPr lang="en-US" altLang="zh-CN" smtClean="0">
                <a:hlinkClick r:id="rId6"/>
              </a:rPr>
              <a:t>www.cnblogs.com/hzmark/p/consistency_model.html</a:t>
            </a:r>
            <a:endParaRPr lang="en-US" altLang="zh-CN" dirty="0" smtClean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USTC-SYS Reading Group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9/24/2019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5069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Consistent, </a:t>
            </a:r>
            <a:r>
              <a:rPr lang="en-US" altLang="zh-CN" sz="3600"/>
              <a:t>Global </a:t>
            </a:r>
            <a:r>
              <a:rPr lang="en-US" altLang="zh-CN" sz="3600" smtClean="0"/>
              <a:t>Authorization </a:t>
            </a:r>
            <a:r>
              <a:rPr lang="en-US" altLang="zh-CN" sz="3600" dirty="0"/>
              <a:t>System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</a:t>
            </a:r>
            <a:r>
              <a:rPr lang="en-US" altLang="zh-CN" dirty="0" smtClean="0"/>
              <a:t>lobal</a:t>
            </a:r>
          </a:p>
          <a:p>
            <a:pPr lvl="1"/>
            <a:r>
              <a:rPr lang="en-US" altLang="zh-CN" dirty="0" smtClean="0"/>
              <a:t>Tens </a:t>
            </a:r>
            <a:r>
              <a:rPr lang="en-US" altLang="zh-CN"/>
              <a:t>of </a:t>
            </a:r>
            <a:r>
              <a:rPr lang="en-US" altLang="zh-CN" smtClean="0"/>
              <a:t>geographically </a:t>
            </a:r>
            <a:r>
              <a:rPr lang="en-US" altLang="zh-CN" dirty="0"/>
              <a:t>distributed data </a:t>
            </a:r>
            <a:r>
              <a:rPr lang="en-US" altLang="zh-CN" dirty="0" smtClean="0"/>
              <a:t>centers</a:t>
            </a:r>
          </a:p>
          <a:p>
            <a:pPr lvl="1"/>
            <a:r>
              <a:rPr lang="en-US" altLang="zh-CN" dirty="0" smtClean="0"/>
              <a:t>Distributes </a:t>
            </a:r>
            <a:r>
              <a:rPr lang="en-US" altLang="zh-CN" dirty="0"/>
              <a:t>load </a:t>
            </a:r>
            <a:r>
              <a:rPr lang="en-US" altLang="zh-CN"/>
              <a:t>across </a:t>
            </a:r>
            <a:r>
              <a:rPr lang="en-US" altLang="zh-CN" smtClean="0"/>
              <a:t>thousands </a:t>
            </a:r>
            <a:r>
              <a:rPr lang="en-US" altLang="zh-CN" dirty="0"/>
              <a:t>of servers </a:t>
            </a:r>
            <a:r>
              <a:rPr lang="en-US" altLang="zh-CN"/>
              <a:t>around </a:t>
            </a:r>
            <a:r>
              <a:rPr lang="en-US" altLang="zh-CN" smtClean="0"/>
              <a:t>the </a:t>
            </a:r>
            <a:r>
              <a:rPr lang="en-US" altLang="zh-CN" dirty="0" smtClean="0"/>
              <a:t>world</a:t>
            </a:r>
          </a:p>
          <a:p>
            <a:endParaRPr lang="en-US" dirty="0" smtClean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USTC-SYS Reading Group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9/24/2019</a:t>
            </a:fld>
            <a:endParaRPr lang="zh-CN" altLang="en-US" dirty="0"/>
          </a:p>
        </p:txBody>
      </p:sp>
      <p:pic>
        <p:nvPicPr>
          <p:cNvPr id="2050" name="Picture 2" descr="ç¸å³å¾ç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513014"/>
            <a:ext cx="3800474" cy="380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56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Consistent, </a:t>
            </a:r>
            <a:r>
              <a:rPr lang="en-US" altLang="zh-CN" sz="3600"/>
              <a:t>Global </a:t>
            </a:r>
            <a:r>
              <a:rPr lang="en-US" altLang="zh-CN" sz="3600" smtClean="0"/>
              <a:t>Authorization </a:t>
            </a:r>
            <a:r>
              <a:rPr lang="en-US" altLang="zh-CN" sz="3600" dirty="0"/>
              <a:t>System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Authorization </a:t>
            </a:r>
            <a:r>
              <a:rPr lang="en-US" dirty="0" smtClean="0"/>
              <a:t>System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Public or Private?</a:t>
            </a:r>
          </a:p>
          <a:p>
            <a:pPr lvl="1"/>
            <a:r>
              <a:rPr lang="en-US" altLang="zh-CN"/>
              <a:t>Robust </a:t>
            </a:r>
            <a:r>
              <a:rPr lang="en-US" altLang="zh-CN" smtClean="0"/>
              <a:t>authorization checks </a:t>
            </a:r>
            <a:r>
              <a:rPr lang="en-US" altLang="zh-CN" dirty="0"/>
              <a:t>are central to preserving online privacy</a:t>
            </a:r>
            <a:endParaRPr lang="en-US" dirty="0" smtClean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USTC-SYS Reading Group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9/24/2019</a:t>
            </a:fld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49" y="2918071"/>
            <a:ext cx="7679185" cy="306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5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Features of Zanzibar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Correctness</a:t>
            </a:r>
          </a:p>
          <a:p>
            <a:pPr lvl="1"/>
            <a:r>
              <a:rPr lang="en-US" altLang="zh-CN" dirty="0">
                <a:solidFill>
                  <a:prstClr val="black"/>
                </a:solidFill>
              </a:rPr>
              <a:t>Respects causal ordering of updates to ACLs and </a:t>
            </a:r>
            <a:r>
              <a:rPr lang="en-US" altLang="zh-CN" dirty="0" smtClean="0">
                <a:solidFill>
                  <a:prstClr val="black"/>
                </a:solidFill>
              </a:rPr>
              <a:t>objects</a:t>
            </a:r>
            <a:endParaRPr lang="en-US" altLang="zh-CN" dirty="0" smtClean="0"/>
          </a:p>
          <a:p>
            <a:r>
              <a:rPr lang="en-US" altLang="zh-CN" dirty="0" smtClean="0"/>
              <a:t>Flexibility</a:t>
            </a:r>
          </a:p>
          <a:p>
            <a:pPr lvl="1"/>
            <a:r>
              <a:rPr lang="en-US" altLang="zh-CN" dirty="0">
                <a:solidFill>
                  <a:prstClr val="black"/>
                </a:solidFill>
              </a:rPr>
              <a:t>Supports a </a:t>
            </a:r>
            <a:r>
              <a:rPr lang="en-US" altLang="zh-CN" dirty="0" smtClean="0">
                <a:solidFill>
                  <a:prstClr val="black"/>
                </a:solidFill>
              </a:rPr>
              <a:t>rich </a:t>
            </a:r>
            <a:r>
              <a:rPr lang="en-US" altLang="zh-CN" dirty="0">
                <a:solidFill>
                  <a:prstClr val="black"/>
                </a:solidFill>
              </a:rPr>
              <a:t>variety of access control </a:t>
            </a:r>
            <a:r>
              <a:rPr lang="en-US" altLang="zh-CN" dirty="0" smtClean="0">
                <a:solidFill>
                  <a:prstClr val="black"/>
                </a:solidFill>
              </a:rPr>
              <a:t>policies</a:t>
            </a:r>
            <a:endParaRPr lang="en-US" altLang="zh-CN" dirty="0" smtClean="0"/>
          </a:p>
          <a:p>
            <a:r>
              <a:rPr lang="en-US" altLang="zh-CN" dirty="0" smtClean="0"/>
              <a:t>Low latency</a:t>
            </a:r>
          </a:p>
          <a:p>
            <a:pPr lvl="1"/>
            <a:r>
              <a:rPr lang="en-US" altLang="zh-CN" dirty="0"/>
              <a:t>Less </a:t>
            </a:r>
            <a:r>
              <a:rPr lang="en-US" altLang="zh-CN" dirty="0" smtClean="0"/>
              <a:t>than </a:t>
            </a:r>
            <a:r>
              <a:rPr lang="en-US" altLang="zh-CN" dirty="0"/>
              <a:t>10ms @ 95%, less </a:t>
            </a:r>
            <a:r>
              <a:rPr lang="en-US" altLang="zh-CN" dirty="0" smtClean="0"/>
              <a:t>than </a:t>
            </a:r>
            <a:r>
              <a:rPr lang="en-US" altLang="zh-CN" dirty="0"/>
              <a:t>100ms @ 99.9</a:t>
            </a:r>
            <a:r>
              <a:rPr lang="en-US" altLang="zh-CN" dirty="0" smtClean="0"/>
              <a:t>%</a:t>
            </a:r>
          </a:p>
          <a:p>
            <a:r>
              <a:rPr lang="en-US" altLang="zh-CN" dirty="0" smtClean="0"/>
              <a:t>High availability</a:t>
            </a:r>
          </a:p>
          <a:p>
            <a:pPr lvl="1"/>
            <a:r>
              <a:rPr lang="en-US" altLang="zh-CN" dirty="0"/>
              <a:t>99.999% over </a:t>
            </a:r>
            <a:r>
              <a:rPr lang="en-US" altLang="zh-CN" dirty="0" smtClean="0"/>
              <a:t>the </a:t>
            </a:r>
            <a:r>
              <a:rPr lang="en-US" altLang="zh-CN" dirty="0"/>
              <a:t>past 3 </a:t>
            </a:r>
            <a:r>
              <a:rPr lang="en-US" altLang="zh-CN" dirty="0" smtClean="0"/>
              <a:t>years</a:t>
            </a:r>
          </a:p>
          <a:p>
            <a:r>
              <a:rPr lang="en-US" altLang="zh-CN" dirty="0" smtClean="0"/>
              <a:t>Large scale</a:t>
            </a:r>
          </a:p>
          <a:p>
            <a:pPr lvl="1"/>
            <a:r>
              <a:rPr lang="en-US" altLang="zh-CN" dirty="0"/>
              <a:t>Trillions of ACL entries, millions of </a:t>
            </a:r>
            <a:r>
              <a:rPr lang="en-US" altLang="zh-CN" dirty="0" smtClean="0"/>
              <a:t>checks/second</a:t>
            </a:r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USTC-SYS Reading Group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9/24/2019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652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A</a:t>
            </a:r>
            <a:r>
              <a:rPr lang="en-US" altLang="zh-CN" sz="3600" dirty="0" smtClean="0"/>
              <a:t>ccess Control Lists (ACLs)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Zanzibar stores access control </a:t>
            </a:r>
            <a:r>
              <a:rPr lang="en-US" altLang="zh-CN" dirty="0" smtClean="0"/>
              <a:t>lists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USTC-SYS Reading Group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9/24/2019</a:t>
            </a:fld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107" y="1659318"/>
            <a:ext cx="6669786" cy="469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9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A</a:t>
            </a:r>
            <a:r>
              <a:rPr lang="en-US" altLang="zh-CN" sz="3600" dirty="0" smtClean="0"/>
              <a:t>ccess Control Lists (ACLs)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…and </a:t>
            </a:r>
            <a:r>
              <a:rPr lang="en-US" altLang="zh-CN"/>
              <a:t>performs </a:t>
            </a:r>
            <a:r>
              <a:rPr lang="en-US" altLang="zh-CN" smtClean="0"/>
              <a:t>authorization checks </a:t>
            </a:r>
            <a:r>
              <a:rPr lang="en-US" altLang="zh-CN" dirty="0"/>
              <a:t>based on stored ACLs</a:t>
            </a:r>
            <a:endParaRPr lang="en-US" altLang="zh-CN" dirty="0" smtClean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USTC-SYS Reading Group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9/24/2019</a:t>
            </a:fld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441" y="1621178"/>
            <a:ext cx="7871718" cy="473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1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华康俪金黑W8(P)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7245</TotalTime>
  <Words>1692</Words>
  <Application>Microsoft Office PowerPoint</Application>
  <PresentationFormat>自定义</PresentationFormat>
  <Paragraphs>484</Paragraphs>
  <Slides>46</Slides>
  <Notes>40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47" baseType="lpstr">
      <vt:lpstr>Office 主题</vt:lpstr>
      <vt:lpstr>PowerPoint 演示文稿</vt:lpstr>
      <vt:lpstr>Outline</vt:lpstr>
      <vt:lpstr>Outline</vt:lpstr>
      <vt:lpstr>Consistent, Global Authorization System</vt:lpstr>
      <vt:lpstr>Consistent, Global Authorization System</vt:lpstr>
      <vt:lpstr>Consistent, Global Authorization System</vt:lpstr>
      <vt:lpstr>Features of Zanzibar</vt:lpstr>
      <vt:lpstr>Access Control Lists (ACLs)</vt:lpstr>
      <vt:lpstr>Access Control Lists (ACLs)</vt:lpstr>
      <vt:lpstr>Outline</vt:lpstr>
      <vt:lpstr>Relation Tuples in ACL</vt:lpstr>
      <vt:lpstr>Relation Tuples in ACL</vt:lpstr>
      <vt:lpstr>Relation Tuples in ACL</vt:lpstr>
      <vt:lpstr>Namespaces, relations, usersets, and tuples</vt:lpstr>
      <vt:lpstr>Namespaces, relations, usersets, and tuples</vt:lpstr>
      <vt:lpstr>Consistency Model</vt:lpstr>
      <vt:lpstr>Consistency Model</vt:lpstr>
      <vt:lpstr>Causal Consistency Based on Spanner</vt:lpstr>
      <vt:lpstr>Causal Consistency Based on Spanner</vt:lpstr>
      <vt:lpstr>Causal Consistency Based on Spanner</vt:lpstr>
      <vt:lpstr>Causal Consistency Based on Spanner</vt:lpstr>
      <vt:lpstr>Causal Consistency Based on Spanner</vt:lpstr>
      <vt:lpstr>An Example:</vt:lpstr>
      <vt:lpstr>An Example:</vt:lpstr>
      <vt:lpstr>An Example:</vt:lpstr>
      <vt:lpstr>Outline</vt:lpstr>
      <vt:lpstr>Architecture</vt:lpstr>
      <vt:lpstr>Client</vt:lpstr>
      <vt:lpstr>ACLServer Cluster</vt:lpstr>
      <vt:lpstr>Watchserver</vt:lpstr>
      <vt:lpstr>Spanner Database Cluster</vt:lpstr>
      <vt:lpstr>Implementation techniques</vt:lpstr>
      <vt:lpstr>Outline</vt:lpstr>
      <vt:lpstr>Deployment</vt:lpstr>
      <vt:lpstr>Latency</vt:lpstr>
      <vt:lpstr>Check Queries per second </vt:lpstr>
      <vt:lpstr>Check Safe Latency</vt:lpstr>
      <vt:lpstr>Availability</vt:lpstr>
      <vt:lpstr>Lessons Learned</vt:lpstr>
      <vt:lpstr>Outline</vt:lpstr>
      <vt:lpstr>Conclusion</vt:lpstr>
      <vt:lpstr>PowerPoint 演示文稿</vt:lpstr>
      <vt:lpstr>附录1：原子钟</vt:lpstr>
      <vt:lpstr>附录2：TrueTime实现</vt:lpstr>
      <vt:lpstr>附录2： TrueTime实现</vt:lpstr>
      <vt:lpstr>附录3： 一些内容介绍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Cheng Li</dc:creator>
  <cp:lastModifiedBy>Windows 用户</cp:lastModifiedBy>
  <cp:revision>641</cp:revision>
  <cp:lastPrinted>2018-07-10T14:59:54Z</cp:lastPrinted>
  <dcterms:created xsi:type="dcterms:W3CDTF">2013-05-07T11:05:13Z</dcterms:created>
  <dcterms:modified xsi:type="dcterms:W3CDTF">2019-09-24T12:57:38Z</dcterms:modified>
</cp:coreProperties>
</file>