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8"/>
  </p:notesMasterIdLst>
  <p:sldIdLst>
    <p:sldId id="322" r:id="rId3"/>
    <p:sldId id="452" r:id="rId4"/>
    <p:sldId id="324" r:id="rId5"/>
    <p:sldId id="323" r:id="rId6"/>
    <p:sldId id="325" r:id="rId7"/>
    <p:sldId id="453" r:id="rId8"/>
    <p:sldId id="326" r:id="rId9"/>
    <p:sldId id="329" r:id="rId10"/>
    <p:sldId id="330" r:id="rId11"/>
    <p:sldId id="331" r:id="rId12"/>
    <p:sldId id="332" r:id="rId13"/>
    <p:sldId id="454" r:id="rId14"/>
    <p:sldId id="333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455" r:id="rId24"/>
    <p:sldId id="406" r:id="rId25"/>
    <p:sldId id="413" r:id="rId26"/>
    <p:sldId id="414" r:id="rId27"/>
    <p:sldId id="415" r:id="rId28"/>
    <p:sldId id="421" r:id="rId29"/>
    <p:sldId id="422" r:id="rId30"/>
    <p:sldId id="423" r:id="rId31"/>
    <p:sldId id="424" r:id="rId32"/>
    <p:sldId id="425" r:id="rId33"/>
    <p:sldId id="419" r:id="rId34"/>
    <p:sldId id="456" r:id="rId35"/>
    <p:sldId id="417" r:id="rId36"/>
    <p:sldId id="418" r:id="rId3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7" autoAdjust="0"/>
    <p:restoredTop sz="86870" autoAdjust="0"/>
  </p:normalViewPr>
  <p:slideViewPr>
    <p:cSldViewPr snapToGrid="0">
      <p:cViewPr varScale="1">
        <p:scale>
          <a:sx n="59" d="100"/>
          <a:sy n="59" d="100"/>
        </p:scale>
        <p:origin x="9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altLang="zh-CN" baseline="0" dirty="0">
                <a:latin typeface="Gill Sans MT" panose="020B0604020202020204" pitchFamily="34" charset="0"/>
              </a:rPr>
              <a:t>Performance</a:t>
            </a:r>
            <a:endParaRPr lang="en-US" altLang="zh-CN" dirty="0">
              <a:latin typeface="Gill Sans MT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7.7191560039370083E-2"/>
          <c:y val="0.10336527415321886"/>
          <c:w val="0.89312093996062991"/>
          <c:h val="0.77797067064648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GPU /TFLOPS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V100</c:v>
                </c:pt>
                <c:pt idx="1">
                  <c:v>M60</c:v>
                </c:pt>
                <c:pt idx="2">
                  <c:v>K80</c:v>
                </c:pt>
                <c:pt idx="3">
                  <c:v>K520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125</c:v>
                </c:pt>
                <c:pt idx="1">
                  <c:v>59.3</c:v>
                </c:pt>
                <c:pt idx="2">
                  <c:v>8.73</c:v>
                </c:pt>
                <c:pt idx="3">
                  <c:v>2.29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A4-4929-A167-FE2FB3E39C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807498704"/>
        <c:axId val="1807499120"/>
      </c:barChart>
      <c:catAx>
        <c:axId val="1807498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dirty="0"/>
                  <a:t>GPU</a:t>
                </a:r>
                <a:r>
                  <a:rPr lang="en-US" altLang="zh-CN" baseline="0" dirty="0"/>
                  <a:t> Type</a:t>
                </a:r>
                <a:endParaRPr lang="zh-CN" alt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807499120"/>
        <c:crosses val="autoZero"/>
        <c:auto val="1"/>
        <c:lblAlgn val="ctr"/>
        <c:lblOffset val="100"/>
        <c:noMultiLvlLbl val="0"/>
      </c:catAx>
      <c:valAx>
        <c:axId val="1807499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dirty="0"/>
                  <a:t>TFLOPS</a:t>
                </a:r>
                <a:endParaRPr lang="zh-CN" alt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80749870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LB-BSP over BSP</a:t>
            </a:r>
            <a:endParaRPr lang="zh-CN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7.7829906678331881E-2"/>
          <c:y val="0.15210221404922022"/>
          <c:w val="0.88513305628463113"/>
          <c:h val="0.682474264084158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 nodes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Iteration Speedup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DB-4C1A-88BF-FD672C9B6C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16 nodes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Iteration Speedup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DB-4C1A-88BF-FD672C9B6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8010496"/>
        <c:axId val="567990528"/>
      </c:barChart>
      <c:catAx>
        <c:axId val="56801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67990528"/>
        <c:crosses val="autoZero"/>
        <c:auto val="1"/>
        <c:lblAlgn val="ctr"/>
        <c:lblOffset val="100"/>
        <c:noMultiLvlLbl val="0"/>
      </c:catAx>
      <c:valAx>
        <c:axId val="567990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68010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Performance</a:t>
            </a:r>
            <a:endParaRPr lang="zh-CN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NARX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RMSE</c:v>
                </c:pt>
                <c:pt idx="1">
                  <c:v>Average Iteration Time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0.47799999999999998</c:v>
                </c:pt>
                <c:pt idx="1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18-4E4C-B059-948088B207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Second Best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RMSE</c:v>
                </c:pt>
                <c:pt idx="1">
                  <c:v>Average Iteration Time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0.78500000000000003</c:v>
                </c:pt>
                <c:pt idx="1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18-4E4C-B059-948088B2073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878497936"/>
        <c:axId val="1878492112"/>
      </c:barChart>
      <c:catAx>
        <c:axId val="1878497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878492112"/>
        <c:crosses val="autoZero"/>
        <c:auto val="1"/>
        <c:lblAlgn val="ctr"/>
        <c:lblOffset val="100"/>
        <c:noMultiLvlLbl val="0"/>
      </c:catAx>
      <c:valAx>
        <c:axId val="1878492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878497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58496-4FF8-4780-A449-E101BE1804BA}" type="datetimeFigureOut">
              <a:rPr lang="zh-CN" altLang="en-US" smtClean="0"/>
              <a:t>2020/12/23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73B7C-E3A4-419D-9652-F5F3F5D6D3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623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dirty="0">
                <a:latin typeface="+mj-lt"/>
              </a:rPr>
              <a:t>a most popular worker coordination scheme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73B7C-E3A4-419D-9652-F5F3F5D6D3B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383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Local inventory or Spot market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73B7C-E3A4-419D-9652-F5F3F5D6D3B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6479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3" indent="0"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73B7C-E3A4-419D-9652-F5F3F5D6D3B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874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3200" b="1" dirty="0">
                <a:solidFill>
                  <a:srgbClr val="543795"/>
                </a:solidFill>
                <a:latin typeface="+mj-lt"/>
                <a:ea typeface="微软雅黑" panose="020B0503020204020204" charset="-122"/>
              </a:rPr>
              <a:t>Use cases:</a:t>
            </a:r>
            <a:endParaRPr lang="en-US" altLang="zh-CN" sz="2400" b="1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zh-CN" sz="2400" dirty="0"/>
              <a:t>Training non-neural-network model</a:t>
            </a:r>
          </a:p>
          <a:p>
            <a:pPr lvl="1"/>
            <a:r>
              <a:rPr lang="en-US" altLang="zh-CN" sz="2400" dirty="0"/>
              <a:t>	Demand less computing resource(e.g. SVM, LR)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zh-CN" sz="2400" dirty="0"/>
              <a:t>Training not-so-urgent model</a:t>
            </a:r>
          </a:p>
          <a:p>
            <a:pPr lvl="1"/>
            <a:r>
              <a:rPr lang="en-US" altLang="zh-CN" sz="2400" dirty="0"/>
              <a:t>	To improve cluster utilization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73B7C-E3A4-419D-9652-F5F3F5D6D3B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6210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A NARX model for each worker for high prediction accuracy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Look-back window sizes set to 2</a:t>
            </a:r>
          </a:p>
          <a:p>
            <a:r>
              <a:rPr lang="en-US" altLang="zh-CN" dirty="0"/>
              <a:t>    to avoid over-fitting and converge fast </a:t>
            </a:r>
            <a:br>
              <a:rPr lang="en-US" altLang="zh-CN" dirty="0"/>
            </a:b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73B7C-E3A4-419D-9652-F5F3F5D6D3B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4166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Profiling non-linear relationship incurs extra programming and time overhead.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73B7C-E3A4-419D-9652-F5F3F5D6D3B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464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73B7C-E3A4-419D-9652-F5F3F5D6D3B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444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73B7C-E3A4-419D-9652-F5F3F5D6D3B5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2570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73B7C-E3A4-419D-9652-F5F3F5D6D3B5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2359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lvl="0" indent="0" algn="ctr">
              <a:buNone/>
              <a:defRPr sz="2400" baseline="0">
                <a:latin typeface="Gill Sans MT"/>
              </a:defRPr>
            </a:lvl1pPr>
            <a:lvl2pPr marL="457200" lvl="1" indent="0" algn="ctr">
              <a:buNone/>
              <a:defRPr sz="2000"/>
            </a:lvl2pPr>
            <a:lvl3pPr marL="914400" lvl="2" indent="0" algn="ctr">
              <a:buNone/>
              <a:defRPr sz="1800"/>
            </a:lvl3pPr>
            <a:lvl4pPr marL="1371600" lvl="3" indent="0" algn="ctr">
              <a:buNone/>
              <a:defRPr sz="1600"/>
            </a:lvl4pPr>
            <a:lvl5pPr marL="1828800" lvl="4" indent="0" algn="ctr">
              <a:buNone/>
              <a:defRPr sz="1600"/>
            </a:lvl5pPr>
            <a:lvl6pPr marL="2286000" lvl="5" indent="0" algn="ctr">
              <a:buNone/>
              <a:defRPr sz="1600"/>
            </a:lvl6pPr>
            <a:lvl7pPr marL="2743200" lvl="6" indent="0" algn="ctr">
              <a:buNone/>
              <a:defRPr sz="1600"/>
            </a:lvl7pPr>
            <a:lvl8pPr marL="3200400" lvl="7" indent="0" algn="ctr">
              <a:buNone/>
              <a:defRPr sz="1600"/>
            </a:lvl8pPr>
            <a:lvl9pPr marL="3657600" lvl="8" indent="0" algn="ctr">
              <a:buNone/>
              <a:defRPr sz="1600"/>
            </a:lvl9pPr>
          </a:lstStyle>
          <a:p>
            <a:r>
              <a:rPr lang="zh-CN"/>
              <a:t>单击以编辑母版副标题样式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3572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vl="0"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idx="1" hasCustomPrompt="1"/>
          </p:nvPr>
        </p:nvSpPr>
        <p:spPr/>
        <p:txBody>
          <a:bodyPr vert="eaVert"/>
          <a:lstStyle/>
          <a:p>
            <a:pPr lvl="0"/>
            <a:r>
              <a:rPr lang="zh-CN"/>
              <a:t>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74314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 lvl="0"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/>
              <a:t>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44579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Gill Sans MT" panose="020B05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7B6A-4B73-4BD1-9F1B-A1EB82EA820D}" type="datetimeFigureOut">
              <a:rPr lang="zh-CN" altLang="en-US" smtClean="0"/>
              <a:t>2020/12/23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6344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213837"/>
            <a:ext cx="10515600" cy="4963126"/>
          </a:xfrm>
        </p:spPr>
        <p:txBody>
          <a:bodyPr>
            <a:normAutofit/>
          </a:bodyPr>
          <a:lstStyle>
            <a:lvl1pPr>
              <a:defRPr sz="3200" b="1" baseline="0">
                <a:latin typeface="Gill Sans MT" panose="020B0502020104020203" pitchFamily="34" charset="0"/>
              </a:defRPr>
            </a:lvl1pPr>
            <a:lvl2pPr>
              <a:defRPr sz="2800" b="1" baseline="0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>
              <a:defRPr sz="2400" b="1" baseline="0"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>
              <a:defRPr sz="2000" b="1" baseline="0"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>
              <a:defRPr sz="2000" b="1" baseline="0"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F947B6A-4B73-4BD1-9F1B-A1EB82EA820D}" type="datetimeFigureOut">
              <a:rPr lang="zh-CN" altLang="en-US" smtClean="0"/>
              <a:t>2020/12/23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日期占位符 3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1656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7B6A-4B73-4BD1-9F1B-A1EB82EA820D}" type="datetimeFigureOut">
              <a:rPr lang="zh-CN" altLang="en-US" smtClean="0"/>
              <a:t>2020/12/23</a:t>
            </a:fld>
            <a:endParaRPr lang="zh-CN" altLang="en-US"/>
          </a:p>
        </p:txBody>
      </p:sp>
      <p:sp>
        <p:nvSpPr>
          <p:cNvPr id="6" name="日期占位符 3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282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800"/>
          </a:xfrm>
        </p:spPr>
        <p:txBody>
          <a:bodyPr/>
          <a:lstStyle>
            <a:lvl1pPr>
              <a:defRPr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216152"/>
            <a:ext cx="5181600" cy="4965192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</a:defRPr>
            </a:lvl1pPr>
            <a:lvl2pPr>
              <a:defRPr baseline="0">
                <a:latin typeface="Gill Sans MT" panose="020B0502020104020203" pitchFamily="34" charset="0"/>
              </a:defRPr>
            </a:lvl2pPr>
            <a:lvl3pPr>
              <a:defRPr baseline="0">
                <a:latin typeface="Gill Sans MT" panose="020B0502020104020203" pitchFamily="34" charset="0"/>
              </a:defRPr>
            </a:lvl3pPr>
            <a:lvl4pPr>
              <a:defRPr baseline="0">
                <a:latin typeface="Gill Sans MT" panose="020B0502020104020203" pitchFamily="34" charset="0"/>
              </a:defRPr>
            </a:lvl4pPr>
            <a:lvl5pPr>
              <a:defRPr baseline="0"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216152"/>
            <a:ext cx="5181600" cy="4965192"/>
          </a:xfrm>
        </p:spPr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7B6A-4B73-4BD1-9F1B-A1EB82EA820D}" type="datetimeFigureOut">
              <a:rPr lang="zh-CN" altLang="en-US" smtClean="0"/>
              <a:t>2020/12/23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日期占位符 3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1136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85800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21615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145691"/>
            <a:ext cx="5157787" cy="404397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21615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145691"/>
            <a:ext cx="5183188" cy="404397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7B6A-4B73-4BD1-9F1B-A1EB82EA820D}" type="datetimeFigureOut">
              <a:rPr lang="zh-CN" altLang="en-US" smtClean="0"/>
              <a:t>2020/12/23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日期占位符 3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57599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F947B6A-4B73-4BD1-9F1B-A1EB82EA820D}" type="datetimeFigureOut">
              <a:rPr lang="zh-CN" altLang="en-US" smtClean="0"/>
              <a:t>2020/12/23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507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F947B6A-4B73-4BD1-9F1B-A1EB82EA820D}" type="datetimeFigureOut">
              <a:rPr lang="zh-CN" altLang="en-US" smtClean="0"/>
              <a:t>2020/12/23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602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F947B6A-4B73-4BD1-9F1B-A1EB82EA820D}" type="datetimeFigureOut">
              <a:rPr lang="zh-CN" altLang="en-US" smtClean="0"/>
              <a:t>2020/12/23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373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>
            <a:normAutofit/>
          </a:bodyPr>
          <a:lstStyle>
            <a:lvl1pPr lvl="0">
              <a:defRPr sz="4000" b="1" baseline="0">
                <a:solidFill>
                  <a:srgbClr val="543795"/>
                </a:solidFill>
                <a:latin typeface="Gill Sans MT"/>
                <a:ea typeface="微软雅黑" panose="020B0503020204020204" charset="-122"/>
              </a:defRPr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213837"/>
            <a:ext cx="10515600" cy="4963126"/>
          </a:xfrm>
        </p:spPr>
        <p:txBody>
          <a:bodyPr>
            <a:normAutofit/>
          </a:bodyPr>
          <a:lstStyle>
            <a:lvl1pPr lvl="0">
              <a:defRPr sz="3200" b="1" baseline="0">
                <a:latin typeface="Gill Sans MT"/>
              </a:defRPr>
            </a:lvl1pPr>
            <a:lvl2pPr lvl="1">
              <a:defRPr sz="2800" b="1" baseline="0">
                <a:latin typeface="楷体" panose="02010609060101010101" charset="-122"/>
                <a:ea typeface="楷体" panose="02010609060101010101" charset="-122"/>
              </a:defRPr>
            </a:lvl2pPr>
            <a:lvl3pPr lvl="2">
              <a:defRPr sz="2400" b="1" baseline="0">
                <a:latin typeface="楷体" panose="02010609060101010101" charset="-122"/>
                <a:ea typeface="楷体" panose="02010609060101010101" charset="-122"/>
              </a:defRPr>
            </a:lvl3pPr>
            <a:lvl4pPr lvl="3">
              <a:defRPr sz="2000" b="1" baseline="0">
                <a:latin typeface="楷体" panose="02010609060101010101" charset="-122"/>
                <a:ea typeface="楷体" panose="02010609060101010101" charset="-122"/>
              </a:defRPr>
            </a:lvl4pPr>
            <a:lvl5pPr lvl="4">
              <a:defRPr sz="2000" b="1" baseline="0">
                <a:latin typeface="楷体" panose="02010609060101010101" charset="-122"/>
                <a:ea typeface="楷体" panose="02010609060101010101" charset="-122"/>
              </a:defRPr>
            </a:lvl5pPr>
          </a:lstStyle>
          <a:p>
            <a:pPr lvl="0"/>
            <a:r>
              <a:rPr lang="zh-CN"/>
              <a:t>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</a:gradFill>
          <a:ln>
            <a:noFill/>
          </a:ln>
        </p:spPr>
        <p:txBody>
          <a:bodyPr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40F7-E705-4754-8F81-4080296FBAF6}" type="datetime1">
              <a:rPr lang="zh-CN" altLang="en-US" smtClean="0"/>
              <a:t>2020/12/23</a:t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68745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F947B6A-4B73-4BD1-9F1B-A1EB82EA820D}" type="datetimeFigureOut">
              <a:rPr lang="zh-CN" altLang="en-US" smtClean="0"/>
              <a:t>2020/12/23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280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F947B6A-4B73-4BD1-9F1B-A1EB82EA820D}" type="datetimeFigureOut">
              <a:rPr lang="zh-CN" altLang="en-US" smtClean="0"/>
              <a:t>2020/12/23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296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F947B6A-4B73-4BD1-9F1B-A1EB82EA820D}" type="datetimeFigureOut">
              <a:rPr lang="zh-CN" altLang="en-US" smtClean="0"/>
              <a:t>2020/12/23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2456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lvl="0">
              <a:defRPr sz="60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lv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79657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800"/>
          </a:xfrm>
        </p:spPr>
        <p:txBody>
          <a:bodyPr/>
          <a:lstStyle>
            <a:lvl1pPr lvl="0">
              <a:defRPr>
                <a:latin typeface="Gill Sans MT"/>
                <a:ea typeface="微软雅黑" panose="020B0503020204020204" charset="-122"/>
              </a:defRPr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216152"/>
            <a:ext cx="5181600" cy="4965192"/>
          </a:xfrm>
        </p:spPr>
        <p:txBody>
          <a:bodyPr/>
          <a:lstStyle>
            <a:lvl1pPr lvl="0">
              <a:defRPr baseline="0">
                <a:latin typeface="Gill Sans MT"/>
              </a:defRPr>
            </a:lvl1pPr>
            <a:lvl2pPr lvl="1">
              <a:defRPr baseline="0">
                <a:latin typeface="Gill Sans MT"/>
              </a:defRPr>
            </a:lvl2pPr>
            <a:lvl3pPr lvl="2">
              <a:defRPr baseline="0">
                <a:latin typeface="Gill Sans MT"/>
              </a:defRPr>
            </a:lvl3pPr>
            <a:lvl4pPr lvl="3">
              <a:defRPr baseline="0">
                <a:latin typeface="Gill Sans MT"/>
              </a:defRPr>
            </a:lvl4pPr>
            <a:lvl5pPr lvl="4">
              <a:defRPr baseline="0">
                <a:latin typeface="Gill Sans MT"/>
              </a:defRPr>
            </a:lvl5pPr>
          </a:lstStyle>
          <a:p>
            <a:pPr lvl="0"/>
            <a:r>
              <a:rPr lang="zh-CN"/>
              <a:t>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2" hasCustomPrompt="1"/>
          </p:nvPr>
        </p:nvSpPr>
        <p:spPr>
          <a:xfrm>
            <a:off x="6172200" y="1216152"/>
            <a:ext cx="5181600" cy="4965192"/>
          </a:xfrm>
        </p:spPr>
        <p:txBody>
          <a:bodyPr/>
          <a:lstStyle>
            <a:lvl1pPr lvl="0">
              <a:defRPr>
                <a:latin typeface="Gill Sans MT"/>
              </a:defRPr>
            </a:lvl1pPr>
            <a:lvl2pPr lvl="1">
              <a:defRPr>
                <a:latin typeface="Gill Sans MT"/>
              </a:defRPr>
            </a:lvl2pPr>
            <a:lvl3pPr lvl="2">
              <a:defRPr>
                <a:latin typeface="Gill Sans MT"/>
              </a:defRPr>
            </a:lvl3pPr>
            <a:lvl4pPr lvl="3">
              <a:defRPr>
                <a:latin typeface="Gill Sans MT"/>
              </a:defRPr>
            </a:lvl4pPr>
            <a:lvl5pPr lvl="4">
              <a:defRPr>
                <a:latin typeface="Gill Sans MT"/>
              </a:defRPr>
            </a:lvl5pPr>
          </a:lstStyle>
          <a:p>
            <a:pPr lvl="0"/>
            <a:r>
              <a:rPr lang="zh-CN"/>
              <a:t>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pic>
        <p:nvPicPr>
          <p:cNvPr id="9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</a:gradFill>
          <a:ln>
            <a:noFill/>
          </a:ln>
        </p:spPr>
        <p:txBody>
          <a:bodyPr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609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85800"/>
          </a:xfrm>
        </p:spPr>
        <p:txBody>
          <a:bodyPr/>
          <a:lstStyle>
            <a:lvl1pPr lvl="0"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216152"/>
            <a:ext cx="5157787" cy="823912"/>
          </a:xfrm>
        </p:spPr>
        <p:txBody>
          <a:bodyPr anchor="b"/>
          <a:lstStyle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rPr lang="zh-CN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2" hasCustomPrompt="1"/>
          </p:nvPr>
        </p:nvSpPr>
        <p:spPr>
          <a:xfrm>
            <a:off x="839788" y="2145691"/>
            <a:ext cx="5157787" cy="4043972"/>
          </a:xfrm>
        </p:spPr>
        <p:txBody>
          <a:bodyPr/>
          <a:lstStyle/>
          <a:p>
            <a:pPr lvl="0"/>
            <a:r>
              <a:rPr lang="zh-CN"/>
              <a:t>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idx="3" hasCustomPrompt="1"/>
          </p:nvPr>
        </p:nvSpPr>
        <p:spPr>
          <a:xfrm>
            <a:off x="6172200" y="1216152"/>
            <a:ext cx="5183188" cy="823912"/>
          </a:xfrm>
        </p:spPr>
        <p:txBody>
          <a:bodyPr anchor="b"/>
          <a:lstStyle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rPr lang="zh-CN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4" hasCustomPrompt="1"/>
          </p:nvPr>
        </p:nvSpPr>
        <p:spPr>
          <a:xfrm>
            <a:off x="6172200" y="2145691"/>
            <a:ext cx="5183188" cy="4043972"/>
          </a:xfrm>
        </p:spPr>
        <p:txBody>
          <a:bodyPr/>
          <a:lstStyle/>
          <a:p>
            <a:pPr lvl="0"/>
            <a:r>
              <a:rPr lang="zh-CN"/>
              <a:t>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pic>
        <p:nvPicPr>
          <p:cNvPr id="9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</a:gradFill>
          <a:ln>
            <a:noFill/>
          </a:ln>
        </p:spPr>
        <p:txBody>
          <a:bodyPr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151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vl="0"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86027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300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lvl="0">
              <a:defRPr sz="3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rPr lang="zh-CN"/>
              <a:t>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rPr lang="zh-CN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55102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lvl="0">
              <a:defRPr sz="3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r>
              <a:rPr lang="zh-CN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rPr lang="zh-CN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98497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22A9D-66B7-4600-BCDC-6F07C0D7ABC5}" type="datetime1">
              <a:rPr lang="zh-CN" altLang="en-US" smtClean="0"/>
              <a:t>2020/12/23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1FD29-422F-4C06-A400-AB8263BE8C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29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lvl="0" algn="l" defTabSz="91440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/>
          <a:ea typeface="华康俪金黑W8(P)"/>
        </a:defRPr>
      </a:lvl1pPr>
    </p:titleStyle>
    <p:bodyStyle>
      <a:lvl1pPr marL="228600" lvl="0" indent="-228600" algn="l" defTabSz="91440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/>
          <a:ea typeface="微软雅黑" panose="020B0503020204020204" charset="-122"/>
        </a:defRPr>
      </a:lvl1pPr>
      <a:lvl2pPr marL="685800" lvl="1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/>
          <a:ea typeface="微软雅黑" panose="020B0503020204020204" charset="-122"/>
        </a:defRPr>
      </a:lvl2pPr>
      <a:lvl3pPr marL="1143000" lvl="2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/>
          <a:ea typeface="微软雅黑" panose="020B0503020204020204" charset="-122"/>
        </a:defRPr>
      </a:lvl3pPr>
      <a:lvl4pPr marL="1600200" lvl="3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/>
          <a:ea typeface="微软雅黑" panose="020B0503020204020204" charset="-122"/>
        </a:defRPr>
      </a:lvl4pPr>
      <a:lvl5pPr marL="2057400" lvl="4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/>
          <a:ea typeface="微软雅黑" panose="020B0503020204020204" charset="-122"/>
        </a:defRPr>
      </a:lvl5pPr>
      <a:lvl6pPr marL="2514600" lvl="5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/>
          <a:ea typeface="微软雅黑" panose="020B0503020204020204" charset="-122"/>
        </a:defRPr>
      </a:lvl6pPr>
      <a:lvl7pPr marL="2971800" lvl="6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/>
          <a:ea typeface="微软雅黑" panose="020B0503020204020204" charset="-122"/>
        </a:defRPr>
      </a:lvl7pPr>
      <a:lvl8pPr marL="3429000" lvl="7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/>
          <a:ea typeface="微软雅黑" panose="020B0503020204020204" charset="-122"/>
        </a:defRPr>
      </a:lvl8pPr>
      <a:lvl9pPr marL="3886200" lvl="8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/>
          <a:ea typeface="微软雅黑" panose="020B0503020204020204" charset="-122"/>
        </a:defRPr>
      </a:lvl9pPr>
    </p:bodyStyle>
    <p:otherStyle>
      <a:lvl1pPr marL="0" lvl="0" algn="l" defTabSz="914400">
        <a:defRPr sz="1800" kern="1200">
          <a:solidFill>
            <a:schemeClr val="tx1"/>
          </a:solidFill>
          <a:latin typeface="Times New Roman" panose="02020603050405020304"/>
          <a:ea typeface="微软雅黑" panose="020B0503020204020204" charset="-122"/>
        </a:defRPr>
      </a:lvl1pPr>
      <a:lvl2pPr marL="457200" lvl="1" algn="l" defTabSz="914400">
        <a:defRPr sz="1800" kern="1200">
          <a:solidFill>
            <a:schemeClr val="tx1"/>
          </a:solidFill>
          <a:latin typeface="Times New Roman" panose="02020603050405020304"/>
          <a:ea typeface="微软雅黑" panose="020B0503020204020204" charset="-122"/>
        </a:defRPr>
      </a:lvl2pPr>
      <a:lvl3pPr marL="914400" lvl="2" algn="l" defTabSz="914400">
        <a:defRPr sz="1800" kern="1200">
          <a:solidFill>
            <a:schemeClr val="tx1"/>
          </a:solidFill>
          <a:latin typeface="Times New Roman" panose="02020603050405020304"/>
          <a:ea typeface="微软雅黑" panose="020B0503020204020204" charset="-122"/>
        </a:defRPr>
      </a:lvl3pPr>
      <a:lvl4pPr marL="1371600" lvl="3" algn="l" defTabSz="914400">
        <a:defRPr sz="1800" kern="1200">
          <a:solidFill>
            <a:schemeClr val="tx1"/>
          </a:solidFill>
          <a:latin typeface="Times New Roman" panose="02020603050405020304"/>
          <a:ea typeface="微软雅黑" panose="020B0503020204020204" charset="-122"/>
        </a:defRPr>
      </a:lvl4pPr>
      <a:lvl5pPr marL="1828800" lvl="4" algn="l" defTabSz="914400">
        <a:defRPr sz="1800" kern="1200">
          <a:solidFill>
            <a:schemeClr val="tx1"/>
          </a:solidFill>
          <a:latin typeface="Times New Roman" panose="02020603050405020304"/>
          <a:ea typeface="微软雅黑" panose="020B0503020204020204" charset="-122"/>
        </a:defRPr>
      </a:lvl5pPr>
      <a:lvl6pPr marL="2286000" lvl="5" algn="l" defTabSz="914400">
        <a:defRPr sz="1800" kern="1200">
          <a:solidFill>
            <a:schemeClr val="tx1"/>
          </a:solidFill>
          <a:latin typeface="Times New Roman" panose="02020603050405020304"/>
          <a:ea typeface="微软雅黑" panose="020B0503020204020204" charset="-122"/>
        </a:defRPr>
      </a:lvl6pPr>
      <a:lvl7pPr marL="2743200" lvl="6" algn="l" defTabSz="914400">
        <a:defRPr sz="1800" kern="1200">
          <a:solidFill>
            <a:schemeClr val="tx1"/>
          </a:solidFill>
          <a:latin typeface="Times New Roman" panose="02020603050405020304"/>
          <a:ea typeface="微软雅黑" panose="020B0503020204020204" charset="-122"/>
        </a:defRPr>
      </a:lvl7pPr>
      <a:lvl8pPr marL="3200400" lvl="7" algn="l" defTabSz="914400">
        <a:defRPr sz="1800" kern="1200">
          <a:solidFill>
            <a:schemeClr val="tx1"/>
          </a:solidFill>
          <a:latin typeface="Times New Roman" panose="02020603050405020304"/>
          <a:ea typeface="微软雅黑" panose="020B0503020204020204" charset="-122"/>
        </a:defRPr>
      </a:lvl8pPr>
      <a:lvl9pPr marL="3657600" lvl="8" algn="l" defTabSz="914400">
        <a:defRPr sz="1800" kern="1200">
          <a:solidFill>
            <a:schemeClr val="tx1"/>
          </a:solidFill>
          <a:latin typeface="Times New Roman" panose="02020603050405020304"/>
          <a:ea typeface="微软雅黑" panose="020B0503020204020204" charset="-122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47B6A-4B73-4BD1-9F1B-A1EB82EA820D}" type="datetimeFigureOut">
              <a:rPr lang="zh-CN" altLang="en-US" smtClean="0"/>
              <a:t>2020/12/23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143AB-BB00-44EC-A70D-BD02C261FD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282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2EE841-71DC-46B1-93DF-59C47BEA3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1EC753C-F11C-42BC-A76D-3CF34FDCC678}"/>
              </a:ext>
            </a:extLst>
          </p:cNvPr>
          <p:cNvSpPr txBox="1"/>
          <p:nvPr/>
        </p:nvSpPr>
        <p:spPr>
          <a:xfrm>
            <a:off x="2498754" y="4489273"/>
            <a:ext cx="792320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Gill Sans MT" panose="020B0502020104020203" pitchFamily="34" charset="0"/>
              </a:rPr>
              <a:t>Shared By Shiyi Wang,  </a:t>
            </a:r>
            <a:r>
              <a:rPr lang="en-US" altLang="zh-CN" sz="3200" b="1" dirty="0" err="1">
                <a:latin typeface="Gill Sans MT" panose="020B0502020104020203" pitchFamily="34" charset="0"/>
              </a:rPr>
              <a:t>Mingxiang</a:t>
            </a:r>
            <a:r>
              <a:rPr lang="en-US" altLang="zh-CN" sz="3200" b="1" dirty="0">
                <a:latin typeface="Gill Sans MT" panose="020B0502020104020203" pitchFamily="34" charset="0"/>
              </a:rPr>
              <a:t> Lu</a:t>
            </a:r>
          </a:p>
          <a:p>
            <a:endParaRPr lang="en-US" altLang="zh-CN" sz="3200" b="1" dirty="0">
              <a:latin typeface="Gill Sans MT" panose="020B0502020104020203" pitchFamily="34" charset="0"/>
            </a:endParaRPr>
          </a:p>
          <a:p>
            <a:pPr algn="ctr"/>
            <a:r>
              <a:rPr lang="en-US" altLang="zh-CN" sz="2800" dirty="0">
                <a:latin typeface="Gill Sans MT" panose="020B0604020202020204" pitchFamily="34" charset="0"/>
              </a:rPr>
              <a:t>Dec 23</a:t>
            </a:r>
            <a:r>
              <a:rPr lang="en-US" altLang="zh-CN" sz="2800" baseline="30000" dirty="0">
                <a:latin typeface="Gill Sans MT" panose="020B0604020202020204" pitchFamily="34" charset="0"/>
              </a:rPr>
              <a:t>th</a:t>
            </a:r>
            <a:r>
              <a:rPr lang="en-US" altLang="zh-CN" sz="2800" dirty="0">
                <a:latin typeface="Gill Sans MT" panose="020B0604020202020204" pitchFamily="34" charset="0"/>
              </a:rPr>
              <a:t>, 2020</a:t>
            </a:r>
          </a:p>
          <a:p>
            <a:endParaRPr lang="zh-CN" altLang="en-US" sz="3200" b="1" dirty="0">
              <a:latin typeface="Gill Sans MT" panose="020B0502020104020203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8D1B823-E112-41A0-9076-4311B8A76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349" y="2490840"/>
            <a:ext cx="6959374" cy="150011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8A2EFAC-21B0-4390-953C-6A4B436D2474}"/>
              </a:ext>
            </a:extLst>
          </p:cNvPr>
          <p:cNvSpPr txBox="1"/>
          <p:nvPr/>
        </p:nvSpPr>
        <p:spPr>
          <a:xfrm>
            <a:off x="1227497" y="1269989"/>
            <a:ext cx="973700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Semi-Dynamic Load Balancing: </a:t>
            </a:r>
            <a:r>
              <a:rPr lang="en-US" altLang="zh-CN" sz="2800" b="1" dirty="0">
                <a:solidFill>
                  <a:srgbClr val="000000"/>
                </a:solidFill>
                <a:latin typeface="+mj-ea"/>
                <a:ea typeface="+mj-ea"/>
              </a:rPr>
              <a:t>Effi</a:t>
            </a:r>
            <a:r>
              <a:rPr lang="en-US" altLang="zh-CN" sz="2800" b="1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cient Distributed</a:t>
            </a:r>
            <a:br>
              <a:rPr lang="en-US" altLang="zh-CN" sz="2800" b="1" i="0" dirty="0">
                <a:solidFill>
                  <a:srgbClr val="000000"/>
                </a:solidFill>
                <a:effectLst/>
                <a:latin typeface="+mj-ea"/>
                <a:ea typeface="+mj-ea"/>
              </a:rPr>
            </a:br>
            <a:r>
              <a:rPr lang="en-US" altLang="zh-CN" sz="2800" b="1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Learning in Non-Dedicated Environments</a:t>
            </a:r>
            <a:r>
              <a:rPr lang="en-US" altLang="zh-CN" sz="2800" dirty="0">
                <a:latin typeface="+mj-ea"/>
                <a:ea typeface="+mj-ea"/>
              </a:rPr>
              <a:t> </a:t>
            </a:r>
            <a:br>
              <a:rPr lang="en-US" altLang="zh-CN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2042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800C56-D8CC-488D-8C86-935CB06DC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Design Objectives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5DCE5AC-C4E4-4FCA-A68A-EC5A3FB78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10</a:t>
            </a:fld>
            <a:endParaRPr lang="zh-CN" altLang="en-US"/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AB04747B-5245-4F72-ABC1-E6C809526D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040578"/>
              </p:ext>
            </p:extLst>
          </p:nvPr>
        </p:nvGraphicFramePr>
        <p:xfrm>
          <a:off x="838200" y="1237103"/>
          <a:ext cx="10241480" cy="5159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70">
                  <a:extLst>
                    <a:ext uri="{9D8B030D-6E8A-4147-A177-3AD203B41FA5}">
                      <a16:colId xmlns:a16="http://schemas.microsoft.com/office/drawing/2014/main" val="4133970547"/>
                    </a:ext>
                  </a:extLst>
                </a:gridCol>
                <a:gridCol w="2560370">
                  <a:extLst>
                    <a:ext uri="{9D8B030D-6E8A-4147-A177-3AD203B41FA5}">
                      <a16:colId xmlns:a16="http://schemas.microsoft.com/office/drawing/2014/main" val="333883645"/>
                    </a:ext>
                  </a:extLst>
                </a:gridCol>
                <a:gridCol w="2560370">
                  <a:extLst>
                    <a:ext uri="{9D8B030D-6E8A-4147-A177-3AD203B41FA5}">
                      <a16:colId xmlns:a16="http://schemas.microsoft.com/office/drawing/2014/main" val="2769659505"/>
                    </a:ext>
                  </a:extLst>
                </a:gridCol>
                <a:gridCol w="2560370">
                  <a:extLst>
                    <a:ext uri="{9D8B030D-6E8A-4147-A177-3AD203B41FA5}">
                      <a16:colId xmlns:a16="http://schemas.microsoft.com/office/drawing/2014/main" val="1672182923"/>
                    </a:ext>
                  </a:extLst>
                </a:gridCol>
              </a:tblGrid>
              <a:tr h="111421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Worker Coordination Schemes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Practical</a:t>
                      </a:r>
                    </a:p>
                    <a:p>
                      <a:pPr algn="ctr"/>
                      <a:r>
                        <a:rPr lang="en-US" altLang="zh-CN" dirty="0"/>
                        <a:t>(ML Framework Compatibility)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Effective</a:t>
                      </a:r>
                    </a:p>
                    <a:p>
                      <a:pPr algn="ctr"/>
                      <a:r>
                        <a:rPr lang="en-US" altLang="zh-CN" dirty="0"/>
                        <a:t>(Fast training Convergence)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Efficient</a:t>
                      </a:r>
                    </a:p>
                    <a:p>
                      <a:pPr algn="ctr"/>
                      <a:r>
                        <a:rPr lang="en-US" altLang="zh-CN" dirty="0"/>
                        <a:t>(Low Overhead)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422289"/>
                  </a:ext>
                </a:extLst>
              </a:tr>
              <a:tr h="67417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ASP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zh-CN" altLang="en-US" sz="1800" dirty="0">
                          <a:latin typeface="方正舒体" panose="02010601030101010101" pitchFamily="2" charset="-122"/>
                          <a:ea typeface="方正舒体" panose="02010601030101010101" pitchFamily="2" charset="-122"/>
                        </a:rPr>
                        <a:t> √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rgbClr val="FF0000"/>
                          </a:solidFill>
                        </a:rPr>
                        <a:t>×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方正舒体" panose="02010601030101010101" pitchFamily="2" charset="-122"/>
                          <a:ea typeface="方正舒体" panose="02010601030101010101" pitchFamily="2" charset="-122"/>
                        </a:rPr>
                        <a:t>√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553401"/>
                  </a:ext>
                </a:extLst>
              </a:tr>
              <a:tr h="67417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SSP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方正舒体" panose="02010601030101010101" pitchFamily="2" charset="-122"/>
                          <a:ea typeface="方正舒体" panose="02010601030101010101" pitchFamily="2" charset="-122"/>
                        </a:rPr>
                        <a:t>√</a:t>
                      </a:r>
                      <a:endParaRPr lang="en-US" altLang="zh-CN" sz="1800" dirty="0">
                        <a:latin typeface="方正舒体" panose="02010601030101010101" pitchFamily="2" charset="-122"/>
                        <a:ea typeface="方正舒体" panose="02010601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>
                          <a:solidFill>
                            <a:srgbClr val="FF0000"/>
                          </a:solidFill>
                        </a:rPr>
                        <a:t>×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方正舒体" panose="02010601030101010101" pitchFamily="2" charset="-122"/>
                          <a:ea typeface="方正舒体" panose="02010601030101010101" pitchFamily="2" charset="-122"/>
                        </a:rPr>
                        <a:t>√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640269"/>
                  </a:ext>
                </a:extLst>
              </a:tr>
              <a:tr h="67417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Redundant Execution(+BSP)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方正舒体" panose="02010601030101010101" pitchFamily="2" charset="-122"/>
                          <a:ea typeface="方正舒体" panose="02010601030101010101" pitchFamily="2" charset="-122"/>
                        </a:rPr>
                        <a:t>√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>
                          <a:solidFill>
                            <a:srgbClr val="FF0000"/>
                          </a:solidFill>
                        </a:rPr>
                        <a:t>×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>
                          <a:solidFill>
                            <a:srgbClr val="FF0000"/>
                          </a:solidFill>
                        </a:rPr>
                        <a:t>×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488209"/>
                  </a:ext>
                </a:extLst>
              </a:tr>
              <a:tr h="67417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Static Load Balancing(+BSP)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方正舒体" panose="02010601030101010101" pitchFamily="2" charset="-122"/>
                          <a:ea typeface="方正舒体" panose="02010601030101010101" pitchFamily="2" charset="-122"/>
                        </a:rPr>
                        <a:t>√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>
                          <a:solidFill>
                            <a:srgbClr val="FF0000"/>
                          </a:solidFill>
                        </a:rPr>
                        <a:t>×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方正舒体" panose="02010601030101010101" pitchFamily="2" charset="-122"/>
                          <a:ea typeface="方正舒体" panose="02010601030101010101" pitchFamily="2" charset="-122"/>
                        </a:rPr>
                        <a:t>√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642179"/>
                  </a:ext>
                </a:extLst>
              </a:tr>
              <a:tr h="67417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Dynamic Load Balancing(+BSP)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>
                          <a:solidFill>
                            <a:srgbClr val="FF0000"/>
                          </a:solidFill>
                        </a:rPr>
                        <a:t>×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方正舒体" panose="02010601030101010101" pitchFamily="2" charset="-122"/>
                          <a:ea typeface="方正舒体" panose="02010601030101010101" pitchFamily="2" charset="-122"/>
                        </a:rPr>
                        <a:t>√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>
                          <a:solidFill>
                            <a:srgbClr val="FF0000"/>
                          </a:solidFill>
                        </a:rPr>
                        <a:t>×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482638"/>
                  </a:ext>
                </a:extLst>
              </a:tr>
              <a:tr h="67417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?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方正舒体" panose="02010601030101010101" pitchFamily="2" charset="-122"/>
                          <a:ea typeface="方正舒体" panose="02010601030101010101" pitchFamily="2" charset="-122"/>
                        </a:rPr>
                        <a:t>√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方正舒体" panose="02010601030101010101" pitchFamily="2" charset="-122"/>
                          <a:ea typeface="方正舒体" panose="02010601030101010101" pitchFamily="2" charset="-122"/>
                        </a:rPr>
                        <a:t>√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方正舒体" panose="02010601030101010101" pitchFamily="2" charset="-122"/>
                          <a:ea typeface="方正舒体" panose="02010601030101010101" pitchFamily="2" charset="-122"/>
                        </a:rPr>
                        <a:t>√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687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535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8CA8EB-D8B3-4591-839A-4BFA714FA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Semi-dynamic Load Balancing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C865B85-0459-4495-AFFB-541A7E128D5F}"/>
              </a:ext>
            </a:extLst>
          </p:cNvPr>
          <p:cNvSpPr txBox="1"/>
          <p:nvPr/>
        </p:nvSpPr>
        <p:spPr>
          <a:xfrm>
            <a:off x="838200" y="1412220"/>
            <a:ext cx="10193977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3200" dirty="0">
                <a:latin typeface="Gill Sans MT" panose="020B0502020104020203" pitchFamily="34" charset="0"/>
              </a:rPr>
              <a:t>Static Load within each iteration</a:t>
            </a:r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Gill Sans MT" panose="020B0502020104020203" pitchFamily="34" charset="0"/>
              </a:rPr>
              <a:t>[Pros]Light-weight</a:t>
            </a:r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Gill Sans MT" panose="020B0502020104020203" pitchFamily="34" charset="0"/>
              </a:rPr>
              <a:t>[Pros]Compatible with the tensor-based batch processing style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800C076-0416-45AF-AE54-441FFE826E74}"/>
              </a:ext>
            </a:extLst>
          </p:cNvPr>
          <p:cNvSpPr txBox="1"/>
          <p:nvPr/>
        </p:nvSpPr>
        <p:spPr>
          <a:xfrm>
            <a:off x="838200" y="3380693"/>
            <a:ext cx="8650184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3200" dirty="0">
                <a:latin typeface="Gill Sans MT" panose="020B0502020104020203" pitchFamily="34" charset="0"/>
              </a:rPr>
              <a:t>Dynamic Load across different iteration</a:t>
            </a:r>
            <a:endParaRPr lang="en-US" altLang="zh-CN" sz="2800" dirty="0">
              <a:latin typeface="Gill Sans MT" panose="020B0502020104020203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Gill Sans MT" panose="020B0502020104020203" pitchFamily="34" charset="0"/>
              </a:rPr>
              <a:t>Load balance at iteration boundaries of BSP</a:t>
            </a:r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Gill Sans MT" panose="020B0502020104020203" pitchFamily="34" charset="0"/>
              </a:rPr>
              <a:t>[Pros]Effective for resource variations</a:t>
            </a: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1B5176A2-43AF-4E2B-A9A1-7F3F301FB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121FD29-422F-4C06-A400-AB8263BE8C66}" type="slidenum">
              <a:rPr lang="zh-CN" altLang="en-US" smtClean="0"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572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00B5D1-BDDA-4D87-A325-163CAB9BA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E8E6AD-6E95-4F1E-854F-616AADF06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Background</a:t>
            </a:r>
          </a:p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Related work</a:t>
            </a:r>
          </a:p>
          <a:p>
            <a:r>
              <a:rPr lang="en-US" altLang="zh-CN" dirty="0"/>
              <a:t>Design</a:t>
            </a:r>
          </a:p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Experiments and Evaluation</a:t>
            </a:r>
          </a:p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Conclusion</a:t>
            </a:r>
          </a:p>
          <a:p>
            <a:pPr marL="0" indent="0">
              <a:buNone/>
            </a:pP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7153776-882B-4867-92F7-0D66819A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9354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902F36-7B0A-4B4C-974F-21ABE9880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Problem Formulation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8319176-6E25-4952-B1F4-03F14791C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13</a:t>
            </a:fld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7F4002E-7AE5-40D4-9B91-3FBF28EF8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218" y="4097067"/>
            <a:ext cx="4721368" cy="21918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19FA000-9374-46E4-9953-CB5C02B113B2}"/>
                  </a:ext>
                </a:extLst>
              </p:cNvPr>
              <p:cNvSpPr txBox="1"/>
              <p:nvPr/>
            </p:nvSpPr>
            <p:spPr>
              <a:xfrm>
                <a:off x="6856961" y="4649174"/>
                <a:ext cx="410482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CN" dirty="0">
                    <a:latin typeface="Gill Sans MT" panose="020B0502020104020203" pitchFamily="34" charset="0"/>
                  </a:rPr>
                  <a:t>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latin typeface="Gill Sans MT" panose="020B0502020104020203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latin typeface="Gill Sans MT" panose="020B0502020104020203" pitchFamily="34" charset="0"/>
                  </a:rPr>
                  <a:t>, ...,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altLang="zh-CN" dirty="0">
                    <a:latin typeface="Gill Sans MT" panose="020B0502020104020203" pitchFamily="34" charset="0"/>
                  </a:rPr>
                  <a:t>) : </a:t>
                </a:r>
              </a:p>
              <a:p>
                <a:r>
                  <a:rPr lang="en-US" altLang="zh-CN" dirty="0">
                    <a:latin typeface="Gill Sans MT" panose="020B0502020104020203" pitchFamily="34" charset="0"/>
                  </a:rPr>
                  <a:t>	worker batch size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altLang="zh-CN" dirty="0">
                    <a:latin typeface="Gill Sans MT" panose="020B0502020104020203" pitchFamily="34" charset="0"/>
                  </a:rPr>
                  <a:t>: Computation time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zh-CN" dirty="0">
                    <a:latin typeface="Gill Sans MT" panose="020B0502020104020203" pitchFamily="34" charset="0"/>
                  </a:rPr>
                  <a:t>: Communication time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19FA000-9374-46E4-9953-CB5C02B11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6961" y="4649174"/>
                <a:ext cx="4104825" cy="1200329"/>
              </a:xfrm>
              <a:prstGeom prst="rect">
                <a:avLst/>
              </a:prstGeom>
              <a:blipFill>
                <a:blip r:embed="rId3"/>
                <a:stretch>
                  <a:fillRect t="-6599" b="-7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组合 8">
            <a:extLst>
              <a:ext uri="{FF2B5EF4-FFF2-40B4-BE49-F238E27FC236}">
                <a16:creationId xmlns:a16="http://schemas.microsoft.com/office/drawing/2014/main" id="{29F8E172-B2F7-4B99-A7E7-5ECF15ADE01B}"/>
              </a:ext>
            </a:extLst>
          </p:cNvPr>
          <p:cNvGrpSpPr/>
          <p:nvPr/>
        </p:nvGrpSpPr>
        <p:grpSpPr>
          <a:xfrm>
            <a:off x="3414740" y="1549210"/>
            <a:ext cx="5494633" cy="2423446"/>
            <a:chOff x="482486" y="1334962"/>
            <a:chExt cx="5494633" cy="2423446"/>
          </a:xfrm>
        </p:grpSpPr>
        <p:sp>
          <p:nvSpPr>
            <p:cNvPr id="28" name="箭头: 右 27">
              <a:extLst>
                <a:ext uri="{FF2B5EF4-FFF2-40B4-BE49-F238E27FC236}">
                  <a16:creationId xmlns:a16="http://schemas.microsoft.com/office/drawing/2014/main" id="{51CBB47E-2838-4D64-9357-591B428E4CB0}"/>
                </a:ext>
              </a:extLst>
            </p:cNvPr>
            <p:cNvSpPr/>
            <p:nvPr/>
          </p:nvSpPr>
          <p:spPr>
            <a:xfrm>
              <a:off x="1694861" y="1949376"/>
              <a:ext cx="1483881" cy="41071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9" name="箭头: 右 28">
              <a:extLst>
                <a:ext uri="{FF2B5EF4-FFF2-40B4-BE49-F238E27FC236}">
                  <a16:creationId xmlns:a16="http://schemas.microsoft.com/office/drawing/2014/main" id="{629E09C9-C84A-487E-9422-680B4F2C6D4F}"/>
                </a:ext>
              </a:extLst>
            </p:cNvPr>
            <p:cNvSpPr/>
            <p:nvPr/>
          </p:nvSpPr>
          <p:spPr>
            <a:xfrm>
              <a:off x="1707272" y="2484793"/>
              <a:ext cx="1082665" cy="41071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箭头: 右 29">
              <a:extLst>
                <a:ext uri="{FF2B5EF4-FFF2-40B4-BE49-F238E27FC236}">
                  <a16:creationId xmlns:a16="http://schemas.microsoft.com/office/drawing/2014/main" id="{071DA20D-D727-4667-820F-093D212C5AF8}"/>
                </a:ext>
              </a:extLst>
            </p:cNvPr>
            <p:cNvSpPr/>
            <p:nvPr/>
          </p:nvSpPr>
          <p:spPr>
            <a:xfrm>
              <a:off x="1693731" y="2987749"/>
              <a:ext cx="878922" cy="41071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F47A7D69-E06E-4FF7-9533-772F6AA3DCB6}"/>
                </a:ext>
              </a:extLst>
            </p:cNvPr>
            <p:cNvSpPr txBox="1"/>
            <p:nvPr/>
          </p:nvSpPr>
          <p:spPr>
            <a:xfrm>
              <a:off x="482486" y="1432834"/>
              <a:ext cx="1318732" cy="253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Worker1</a:t>
              </a:r>
              <a:endParaRPr lang="zh-CN" altLang="en-US" dirty="0"/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524C196F-F86B-45C2-8AA1-DBF3F34F763B}"/>
                </a:ext>
              </a:extLst>
            </p:cNvPr>
            <p:cNvSpPr txBox="1"/>
            <p:nvPr/>
          </p:nvSpPr>
          <p:spPr>
            <a:xfrm>
              <a:off x="482486" y="1948121"/>
              <a:ext cx="1318732" cy="253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Worker2</a:t>
              </a:r>
              <a:endParaRPr lang="zh-CN" altLang="en-US" dirty="0"/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ED6C7357-3879-406F-BC7A-732B26457BAF}"/>
                </a:ext>
              </a:extLst>
            </p:cNvPr>
            <p:cNvSpPr txBox="1"/>
            <p:nvPr/>
          </p:nvSpPr>
          <p:spPr>
            <a:xfrm>
              <a:off x="482486" y="2481460"/>
              <a:ext cx="1318732" cy="253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Worker3</a:t>
              </a:r>
              <a:endParaRPr lang="zh-CN" altLang="en-US" dirty="0"/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5D6A2A30-8A38-4412-BEDD-4825C6DDF364}"/>
                </a:ext>
              </a:extLst>
            </p:cNvPr>
            <p:cNvSpPr txBox="1"/>
            <p:nvPr/>
          </p:nvSpPr>
          <p:spPr>
            <a:xfrm>
              <a:off x="482486" y="2986494"/>
              <a:ext cx="1318732" cy="253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Worker4</a:t>
              </a:r>
              <a:endParaRPr lang="zh-CN" altLang="en-US" dirty="0"/>
            </a:p>
          </p:txBody>
        </p: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94AE3957-A69D-4F99-AF34-8AC6E860F270}"/>
                </a:ext>
              </a:extLst>
            </p:cNvPr>
            <p:cNvCxnSpPr>
              <a:cxnSpLocks/>
            </p:cNvCxnSpPr>
            <p:nvPr/>
          </p:nvCxnSpPr>
          <p:spPr>
            <a:xfrm>
              <a:off x="3191338" y="1334962"/>
              <a:ext cx="0" cy="2330167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6" name="箭头: 右 35">
              <a:extLst>
                <a:ext uri="{FF2B5EF4-FFF2-40B4-BE49-F238E27FC236}">
                  <a16:creationId xmlns:a16="http://schemas.microsoft.com/office/drawing/2014/main" id="{4487576C-659E-4EE1-8C13-6EB27B4BB376}"/>
                </a:ext>
              </a:extLst>
            </p:cNvPr>
            <p:cNvSpPr/>
            <p:nvPr/>
          </p:nvSpPr>
          <p:spPr>
            <a:xfrm>
              <a:off x="3299061" y="1437559"/>
              <a:ext cx="1003061" cy="38711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7" name="箭头: 右 36">
              <a:extLst>
                <a:ext uri="{FF2B5EF4-FFF2-40B4-BE49-F238E27FC236}">
                  <a16:creationId xmlns:a16="http://schemas.microsoft.com/office/drawing/2014/main" id="{2E25DE75-F9EB-41E4-B452-767DC74F32E8}"/>
                </a:ext>
              </a:extLst>
            </p:cNvPr>
            <p:cNvSpPr/>
            <p:nvPr/>
          </p:nvSpPr>
          <p:spPr>
            <a:xfrm>
              <a:off x="3311472" y="2484793"/>
              <a:ext cx="1082665" cy="41071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箭头: 右 37">
              <a:extLst>
                <a:ext uri="{FF2B5EF4-FFF2-40B4-BE49-F238E27FC236}">
                  <a16:creationId xmlns:a16="http://schemas.microsoft.com/office/drawing/2014/main" id="{73A8D756-927F-443A-9672-D031B883DFC5}"/>
                </a:ext>
              </a:extLst>
            </p:cNvPr>
            <p:cNvSpPr/>
            <p:nvPr/>
          </p:nvSpPr>
          <p:spPr>
            <a:xfrm>
              <a:off x="3297931" y="2987749"/>
              <a:ext cx="878922" cy="41071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箭头: 右 38">
              <a:extLst>
                <a:ext uri="{FF2B5EF4-FFF2-40B4-BE49-F238E27FC236}">
                  <a16:creationId xmlns:a16="http://schemas.microsoft.com/office/drawing/2014/main" id="{06558C9F-DD9C-4B76-AA27-7E40E672AE21}"/>
                </a:ext>
              </a:extLst>
            </p:cNvPr>
            <p:cNvSpPr/>
            <p:nvPr/>
          </p:nvSpPr>
          <p:spPr>
            <a:xfrm>
              <a:off x="4635330" y="1454972"/>
              <a:ext cx="982829" cy="38711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0" name="箭头: 右 39">
              <a:extLst>
                <a:ext uri="{FF2B5EF4-FFF2-40B4-BE49-F238E27FC236}">
                  <a16:creationId xmlns:a16="http://schemas.microsoft.com/office/drawing/2014/main" id="{006D83ED-6FB6-4C2A-BCF7-37238E6B0BDB}"/>
                </a:ext>
              </a:extLst>
            </p:cNvPr>
            <p:cNvSpPr/>
            <p:nvPr/>
          </p:nvSpPr>
          <p:spPr>
            <a:xfrm>
              <a:off x="4634200" y="3005162"/>
              <a:ext cx="979464" cy="41071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9DFB5AA7-4D00-4447-B9C1-D86FD5D8C607}"/>
                </a:ext>
              </a:extLst>
            </p:cNvPr>
            <p:cNvCxnSpPr>
              <a:cxnSpLocks/>
            </p:cNvCxnSpPr>
            <p:nvPr/>
          </p:nvCxnSpPr>
          <p:spPr>
            <a:xfrm>
              <a:off x="4406091" y="1334962"/>
              <a:ext cx="0" cy="2330167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36A323EC-1C8A-46E7-A362-A0B511850401}"/>
                </a:ext>
              </a:extLst>
            </p:cNvPr>
            <p:cNvCxnSpPr>
              <a:cxnSpLocks/>
            </p:cNvCxnSpPr>
            <p:nvPr/>
          </p:nvCxnSpPr>
          <p:spPr>
            <a:xfrm>
              <a:off x="5613664" y="1361186"/>
              <a:ext cx="0" cy="2330167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3" name="箭头: 右 42">
              <a:extLst>
                <a:ext uri="{FF2B5EF4-FFF2-40B4-BE49-F238E27FC236}">
                  <a16:creationId xmlns:a16="http://schemas.microsoft.com/office/drawing/2014/main" id="{7E242BDA-8442-4E7F-8004-AF277AAD2371}"/>
                </a:ext>
              </a:extLst>
            </p:cNvPr>
            <p:cNvSpPr/>
            <p:nvPr/>
          </p:nvSpPr>
          <p:spPr>
            <a:xfrm>
              <a:off x="1703059" y="1413959"/>
              <a:ext cx="752252" cy="41071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4" name="箭头: 右 43">
              <a:extLst>
                <a:ext uri="{FF2B5EF4-FFF2-40B4-BE49-F238E27FC236}">
                  <a16:creationId xmlns:a16="http://schemas.microsoft.com/office/drawing/2014/main" id="{D31A2B32-6E8A-488E-9013-C401B59E2DC0}"/>
                </a:ext>
              </a:extLst>
            </p:cNvPr>
            <p:cNvSpPr/>
            <p:nvPr/>
          </p:nvSpPr>
          <p:spPr>
            <a:xfrm>
              <a:off x="4630837" y="2502206"/>
              <a:ext cx="982827" cy="41071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5" name="箭头: 右 44">
              <a:extLst>
                <a:ext uri="{FF2B5EF4-FFF2-40B4-BE49-F238E27FC236}">
                  <a16:creationId xmlns:a16="http://schemas.microsoft.com/office/drawing/2014/main" id="{15AF8915-E2BF-4E15-A41C-E5683726B234}"/>
                </a:ext>
              </a:extLst>
            </p:cNvPr>
            <p:cNvSpPr/>
            <p:nvPr/>
          </p:nvSpPr>
          <p:spPr>
            <a:xfrm>
              <a:off x="3292215" y="1948121"/>
              <a:ext cx="1009914" cy="410710"/>
            </a:xfrm>
            <a:prstGeom prst="righ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6" name="箭头: 右 45">
              <a:extLst>
                <a:ext uri="{FF2B5EF4-FFF2-40B4-BE49-F238E27FC236}">
                  <a16:creationId xmlns:a16="http://schemas.microsoft.com/office/drawing/2014/main" id="{4E2092F6-A8E9-4072-AEC0-BF37C853EF82}"/>
                </a:ext>
              </a:extLst>
            </p:cNvPr>
            <p:cNvSpPr/>
            <p:nvPr/>
          </p:nvSpPr>
          <p:spPr>
            <a:xfrm>
              <a:off x="4635332" y="1963112"/>
              <a:ext cx="982848" cy="410710"/>
            </a:xfrm>
            <a:prstGeom prst="righ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5" name="文本框 64">
              <a:extLst>
                <a:ext uri="{FF2B5EF4-FFF2-40B4-BE49-F238E27FC236}">
                  <a16:creationId xmlns:a16="http://schemas.microsoft.com/office/drawing/2014/main" id="{05A10D31-E469-419E-BFBE-D56A621E78FC}"/>
                </a:ext>
              </a:extLst>
            </p:cNvPr>
            <p:cNvSpPr txBox="1"/>
            <p:nvPr/>
          </p:nvSpPr>
          <p:spPr>
            <a:xfrm>
              <a:off x="1749584" y="3409715"/>
              <a:ext cx="1266242" cy="348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/>
                <a:t>Iteration k</a:t>
              </a:r>
              <a:endParaRPr lang="zh-CN" altLang="en-US" sz="1400" dirty="0"/>
            </a:p>
          </p:txBody>
        </p:sp>
        <p:sp>
          <p:nvSpPr>
            <p:cNvPr id="26" name="文本框 66">
              <a:extLst>
                <a:ext uri="{FF2B5EF4-FFF2-40B4-BE49-F238E27FC236}">
                  <a16:creationId xmlns:a16="http://schemas.microsoft.com/office/drawing/2014/main" id="{0399C99D-245C-4CE4-AAA7-91725FF5F16E}"/>
                </a:ext>
              </a:extLst>
            </p:cNvPr>
            <p:cNvSpPr txBox="1"/>
            <p:nvPr/>
          </p:nvSpPr>
          <p:spPr>
            <a:xfrm>
              <a:off x="3163069" y="3409714"/>
              <a:ext cx="13366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/>
                <a:t>Iteration k+1</a:t>
              </a:r>
              <a:endParaRPr lang="zh-CN" altLang="en-US" sz="1400" dirty="0"/>
            </a:p>
          </p:txBody>
        </p:sp>
        <p:sp>
          <p:nvSpPr>
            <p:cNvPr id="27" name="文本框 67">
              <a:extLst>
                <a:ext uri="{FF2B5EF4-FFF2-40B4-BE49-F238E27FC236}">
                  <a16:creationId xmlns:a16="http://schemas.microsoft.com/office/drawing/2014/main" id="{0A91514C-00E6-48BE-A8C3-29ADEED76EAE}"/>
                </a:ext>
              </a:extLst>
            </p:cNvPr>
            <p:cNvSpPr txBox="1"/>
            <p:nvPr/>
          </p:nvSpPr>
          <p:spPr>
            <a:xfrm>
              <a:off x="4394137" y="3397226"/>
              <a:ext cx="15829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/>
                <a:t>Iteration k+2</a:t>
              </a:r>
              <a:endParaRPr lang="zh-CN" altLang="en-US" sz="1400" dirty="0"/>
            </a:p>
          </p:txBody>
        </p:sp>
        <p:cxnSp>
          <p:nvCxnSpPr>
            <p:cNvPr id="6" name="直接箭头连接符 5">
              <a:extLst>
                <a:ext uri="{FF2B5EF4-FFF2-40B4-BE49-F238E27FC236}">
                  <a16:creationId xmlns:a16="http://schemas.microsoft.com/office/drawing/2014/main" id="{E1A07883-E6BA-4A6F-B5BE-08CA6D3D4E15}"/>
                </a:ext>
              </a:extLst>
            </p:cNvPr>
            <p:cNvCxnSpPr>
              <a:stCxn id="28" idx="3"/>
              <a:endCxn id="43" idx="3"/>
            </p:cNvCxnSpPr>
            <p:nvPr/>
          </p:nvCxnSpPr>
          <p:spPr>
            <a:xfrm flipH="1" flipV="1">
              <a:off x="2455311" y="1619314"/>
              <a:ext cx="723431" cy="53541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直接箭头连接符 50">
              <a:extLst>
                <a:ext uri="{FF2B5EF4-FFF2-40B4-BE49-F238E27FC236}">
                  <a16:creationId xmlns:a16="http://schemas.microsoft.com/office/drawing/2014/main" id="{4F02D605-F222-4CA5-A02D-AA5D95092FFF}"/>
                </a:ext>
              </a:extLst>
            </p:cNvPr>
            <p:cNvCxnSpPr>
              <a:cxnSpLocks/>
              <a:stCxn id="37" idx="3"/>
              <a:endCxn id="38" idx="3"/>
            </p:cNvCxnSpPr>
            <p:nvPr/>
          </p:nvCxnSpPr>
          <p:spPr>
            <a:xfrm flipH="1">
              <a:off x="4176853" y="2690148"/>
              <a:ext cx="217284" cy="50295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28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81C4EC-BC72-4D7F-ABD2-DD0D77B7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LB-BSP in CPU Clusters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C30709-B02D-49A7-B626-1FCCDE509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7ED2184-97DF-4CAB-91B2-2B04967055A1}"/>
              </a:ext>
            </a:extLst>
          </p:cNvPr>
          <p:cNvSpPr txBox="1"/>
          <p:nvPr/>
        </p:nvSpPr>
        <p:spPr>
          <a:xfrm>
            <a:off x="838200" y="1262707"/>
            <a:ext cx="7772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3200" dirty="0">
                <a:latin typeface="Gill Sans MT" panose="020B0502020104020203" pitchFamily="34" charset="0"/>
              </a:rPr>
              <a:t>Characteristics: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A994552-940F-4578-AC86-024EB9DD4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457" y="2586146"/>
            <a:ext cx="8090400" cy="358060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24BF552-BCEC-4F6C-A0B2-A3F91E9FC8C6}"/>
              </a:ext>
            </a:extLst>
          </p:cNvPr>
          <p:cNvSpPr txBox="1"/>
          <p:nvPr/>
        </p:nvSpPr>
        <p:spPr>
          <a:xfrm>
            <a:off x="1058779" y="1815976"/>
            <a:ext cx="6404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Gill Sans MT" panose="020B0502020104020203" pitchFamily="34" charset="0"/>
              </a:rPr>
              <a:t>Negligible Communication Time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F17C44D-C939-4B3D-92B3-7B382E541068}"/>
              </a:ext>
            </a:extLst>
          </p:cNvPr>
          <p:cNvSpPr txBox="1"/>
          <p:nvPr/>
        </p:nvSpPr>
        <p:spPr>
          <a:xfrm>
            <a:off x="1058779" y="2322832"/>
            <a:ext cx="3801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Gill Sans MT" panose="020B0502020104020203" pitchFamily="34" charset="0"/>
              </a:rPr>
              <a:t>Linear Relationship</a:t>
            </a:r>
          </a:p>
        </p:txBody>
      </p:sp>
    </p:spTree>
    <p:extLst>
      <p:ext uri="{BB962C8B-B14F-4D97-AF65-F5344CB8AC3E}">
        <p14:creationId xmlns:p14="http://schemas.microsoft.com/office/powerpoint/2010/main" val="2898847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8D027B-7E6F-48A9-9F6E-5D037C62D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LB-BSP in CPU Clusters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885A24-445F-448F-817D-D7BB13164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EAD42F4-06CB-44E7-A55A-465123752D31}"/>
              </a:ext>
            </a:extLst>
          </p:cNvPr>
          <p:cNvSpPr txBox="1"/>
          <p:nvPr/>
        </p:nvSpPr>
        <p:spPr>
          <a:xfrm>
            <a:off x="838200" y="1217797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Gill Sans MT" panose="020B0502020104020203" pitchFamily="34" charset="0"/>
              </a:rPr>
              <a:t>Other factors: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FB21616-64E4-41D7-A993-A206CCA9A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532" y="2477671"/>
            <a:ext cx="9535856" cy="399153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0E89C0F-DD1B-4AC0-8A6D-BD10C86DD327}"/>
              </a:ext>
            </a:extLst>
          </p:cNvPr>
          <p:cNvSpPr txBox="1"/>
          <p:nvPr/>
        </p:nvSpPr>
        <p:spPr>
          <a:xfrm>
            <a:off x="1129532" y="1889860"/>
            <a:ext cx="2588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Gill Sans MT" panose="020B0502020104020203" pitchFamily="34" charset="0"/>
              </a:rPr>
              <a:t>CPU Usage</a:t>
            </a:r>
            <a:endParaRPr lang="zh-CN" altLang="en-US" sz="2800" dirty="0">
              <a:latin typeface="Gill Sans MT" panose="020B0502020104020203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071AF78-C56A-4E6D-8F9E-7E3220C62B35}"/>
              </a:ext>
            </a:extLst>
          </p:cNvPr>
          <p:cNvSpPr txBox="1"/>
          <p:nvPr/>
        </p:nvSpPr>
        <p:spPr>
          <a:xfrm>
            <a:off x="6096000" y="1878537"/>
            <a:ext cx="2588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Gill Sans MT" panose="020B0502020104020203" pitchFamily="34" charset="0"/>
              </a:rPr>
              <a:t>RAM Usage</a:t>
            </a:r>
            <a:endParaRPr lang="zh-CN" altLang="en-US" sz="28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30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6398EC-54C7-4504-BCCF-6F21C7EAD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Predicting Sample Processing Speed</a:t>
            </a:r>
            <a:endParaRPr lang="zh-CN" altLang="en-US" sz="36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AD6161C-B9BA-4731-BF41-4C82F31DF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3F3D61C-A054-4F8E-B53A-8E9FBCD29CC5}"/>
              </a:ext>
            </a:extLst>
          </p:cNvPr>
          <p:cNvSpPr txBox="1"/>
          <p:nvPr/>
        </p:nvSpPr>
        <p:spPr>
          <a:xfrm>
            <a:off x="838198" y="1185034"/>
            <a:ext cx="7130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Gill Sans MT" panose="020B0502020104020203" pitchFamily="34" charset="0"/>
              </a:rPr>
              <a:t>Potential Approaches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7F4A906-9837-4AD5-9F8B-DF91BF67F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778" y="3704809"/>
            <a:ext cx="5879822" cy="276439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D89D059-26D0-4830-9832-8DB754CDEA12}"/>
              </a:ext>
            </a:extLst>
          </p:cNvPr>
          <p:cNvSpPr txBox="1"/>
          <p:nvPr/>
        </p:nvSpPr>
        <p:spPr>
          <a:xfrm>
            <a:off x="838198" y="3425063"/>
            <a:ext cx="111376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Gill Sans MT" panose="020B0502020104020203" pitchFamily="34" charset="0"/>
                <a:ea typeface="微软雅黑" panose="020B0503020204020204" charset="-122"/>
              </a:rPr>
              <a:t>Nonlinear AutoRegressive eXogenous (NARX)</a:t>
            </a:r>
          </a:p>
          <a:p>
            <a:r>
              <a:rPr lang="en-US" altLang="zh-CN" sz="2800" dirty="0">
                <a:latin typeface="Gill Sans MT" panose="020B0502020104020203" pitchFamily="34" charset="0"/>
              </a:rPr>
              <a:t>	</a:t>
            </a:r>
            <a:r>
              <a:rPr lang="en-US" altLang="zh-CN" sz="2000" dirty="0">
                <a:latin typeface="Gill Sans MT" panose="020B0502020104020203" pitchFamily="34" charset="0"/>
              </a:rPr>
              <a:t>-extended RNN</a:t>
            </a:r>
            <a:endParaRPr lang="zh-CN" altLang="en-US" sz="2000" dirty="0">
              <a:latin typeface="Gill Sans MT" panose="020B0502020104020203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825F866-381D-4EDE-90F3-AB76A01708F9}"/>
              </a:ext>
            </a:extLst>
          </p:cNvPr>
          <p:cNvSpPr txBox="1"/>
          <p:nvPr/>
        </p:nvSpPr>
        <p:spPr>
          <a:xfrm>
            <a:off x="1320654" y="1734549"/>
            <a:ext cx="5208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Gill Sans MT" panose="020B0502020104020203" pitchFamily="34" charset="0"/>
              </a:rPr>
              <a:t>Memoryless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372B37D-FF02-4CDE-914C-794C9E9D6E77}"/>
              </a:ext>
            </a:extLst>
          </p:cNvPr>
          <p:cNvSpPr txBox="1"/>
          <p:nvPr/>
        </p:nvSpPr>
        <p:spPr>
          <a:xfrm>
            <a:off x="1320654" y="2539619"/>
            <a:ext cx="7784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Gill Sans MT" panose="020B0502020104020203" pitchFamily="34" charset="0"/>
              </a:rPr>
              <a:t>Autoregressive Integrated Moving Average (ARIMA) 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988AA9F-74D9-4433-AFB6-2D116FE0B242}"/>
              </a:ext>
            </a:extLst>
          </p:cNvPr>
          <p:cNvSpPr txBox="1"/>
          <p:nvPr/>
        </p:nvSpPr>
        <p:spPr>
          <a:xfrm>
            <a:off x="1320654" y="2139509"/>
            <a:ext cx="6867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Gill Sans MT" panose="020B0502020104020203" pitchFamily="34" charset="0"/>
              </a:rPr>
              <a:t>Exponential Moving Average(EMA)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B19C612-3946-473B-94EC-46FAB5BDEB6C}"/>
              </a:ext>
            </a:extLst>
          </p:cNvPr>
          <p:cNvSpPr txBox="1"/>
          <p:nvPr/>
        </p:nvSpPr>
        <p:spPr>
          <a:xfrm>
            <a:off x="1320654" y="2948992"/>
            <a:ext cx="5208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Gill Sans MT" panose="020B0502020104020203" pitchFamily="34" charset="0"/>
              </a:rPr>
              <a:t>Plain RNN &amp; LSTM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61E3003-9C21-4DB1-9895-FE28EDF8E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5223" y="1583039"/>
            <a:ext cx="3122595" cy="57079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46F34A2-B00B-4319-902D-4F77C2860A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0" y="2638940"/>
            <a:ext cx="3564556" cy="82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0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" grpId="0"/>
      <p:bldP spid="9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023BC7-445C-45CD-A497-4EE344989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Analytical Method</a:t>
            </a:r>
            <a:endParaRPr lang="zh-CN" altLang="en-US" sz="36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C32FDF6-23DB-4F5F-AFBB-F35D15A55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1769518-ADA8-4F75-849A-4FD1AFEAB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770" y="1177929"/>
            <a:ext cx="7888321" cy="545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85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7795C4-82A6-4DC9-9976-70C6E44F5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LB-BSP in GPU Clusters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6C2B948-50B8-435D-8569-9B75025F4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C2FF31E-4C97-45B0-BC73-9B5F09ECC321}"/>
              </a:ext>
            </a:extLst>
          </p:cNvPr>
          <p:cNvSpPr txBox="1"/>
          <p:nvPr/>
        </p:nvSpPr>
        <p:spPr>
          <a:xfrm>
            <a:off x="838200" y="1422518"/>
            <a:ext cx="7409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Gill Sans MT" panose="020B0502020104020203" pitchFamily="34" charset="0"/>
              </a:rPr>
              <a:t>Characteristics: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5D39ACF-33D1-4075-8739-BCEC6D2A9308}"/>
              </a:ext>
            </a:extLst>
          </p:cNvPr>
          <p:cNvSpPr txBox="1"/>
          <p:nvPr/>
        </p:nvSpPr>
        <p:spPr>
          <a:xfrm>
            <a:off x="838201" y="2064252"/>
            <a:ext cx="752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Gill Sans MT" panose="020B0502020104020203" pitchFamily="34" charset="0"/>
              </a:rPr>
              <a:t>Non-negligible Communication Time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1066F51B-74E4-4EBC-9A91-C2B75FBDC19D}"/>
              </a:ext>
            </a:extLst>
          </p:cNvPr>
          <p:cNvGrpSpPr/>
          <p:nvPr/>
        </p:nvGrpSpPr>
        <p:grpSpPr>
          <a:xfrm>
            <a:off x="2197936" y="3740360"/>
            <a:ext cx="6813883" cy="2943516"/>
            <a:chOff x="2380816" y="3740360"/>
            <a:chExt cx="6813883" cy="2943516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2692E4B-9281-4607-94E9-0DEB5DEEB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80816" y="3740360"/>
              <a:ext cx="6813883" cy="2943516"/>
            </a:xfrm>
            <a:prstGeom prst="rect">
              <a:avLst/>
            </a:prstGeom>
          </p:spPr>
        </p:pic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C47B5501-BA3C-4F8A-A5CF-7AAD275D9F44}"/>
                </a:ext>
              </a:extLst>
            </p:cNvPr>
            <p:cNvSpPr/>
            <p:nvPr/>
          </p:nvSpPr>
          <p:spPr>
            <a:xfrm>
              <a:off x="6314077" y="5669512"/>
              <a:ext cx="596862" cy="28573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0033CB62-4E11-4283-BBCB-319CF79CDE30}"/>
                </a:ext>
              </a:extLst>
            </p:cNvPr>
            <p:cNvSpPr/>
            <p:nvPr/>
          </p:nvSpPr>
          <p:spPr>
            <a:xfrm>
              <a:off x="2673149" y="5955246"/>
              <a:ext cx="1448554" cy="28573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EEE31EA-840B-4757-8C83-0FFD0382690E}"/>
                  </a:ext>
                </a:extLst>
              </p:cNvPr>
              <p:cNvSpPr txBox="1"/>
              <p:nvPr/>
            </p:nvSpPr>
            <p:spPr>
              <a:xfrm>
                <a:off x="838200" y="2869322"/>
                <a:ext cx="92093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00100" lvl="1" indent="-342900">
                  <a:buFont typeface="Wingdings" panose="05000000000000000000" pitchFamily="2" charset="2"/>
                  <a:buChar char="l"/>
                </a:pPr>
                <a:r>
                  <a:rPr lang="en-US" altLang="zh-CN" sz="2400" dirty="0">
                    <a:latin typeface="Gill Sans MT" panose="020B0502020104020203" pitchFamily="34" charset="0"/>
                  </a:rPr>
                  <a:t>GPU Saturation Effect: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𝛤</m:t>
                    </m:r>
                    <m:d>
                      <m:dPr>
                        <m:ctrlP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zh-CN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zh-C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endParaRPr lang="en-US" altLang="zh-CN" sz="2000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EEE31EA-840B-4757-8C83-0FFD03826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69322"/>
                <a:ext cx="9209383" cy="461665"/>
              </a:xfrm>
              <a:prstGeom prst="rect">
                <a:avLst/>
              </a:prstGeom>
              <a:blipFill>
                <a:blip r:embed="rId3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2D6AC3A9-6934-40D2-A1A6-E8817DD0693C}"/>
              </a:ext>
            </a:extLst>
          </p:cNvPr>
          <p:cNvSpPr txBox="1"/>
          <p:nvPr/>
        </p:nvSpPr>
        <p:spPr>
          <a:xfrm>
            <a:off x="838201" y="2469212"/>
            <a:ext cx="7503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Gill Sans MT" panose="020B0502020104020203" pitchFamily="34" charset="0"/>
              </a:rPr>
              <a:t>Non-negligible GPU Launching Overhead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E50B2E7-A18D-42FF-BB05-31F56CDF1E82}"/>
                  </a:ext>
                </a:extLst>
              </p:cNvPr>
              <p:cNvSpPr txBox="1"/>
              <p:nvPr/>
            </p:nvSpPr>
            <p:spPr>
              <a:xfrm>
                <a:off x="838201" y="3278695"/>
                <a:ext cx="6813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00100" lvl="1" indent="-342900">
                  <a:buFont typeface="Wingdings" panose="05000000000000000000" pitchFamily="2" charset="2"/>
                  <a:buChar char="l"/>
                </a:pPr>
                <a:r>
                  <a:rPr lang="fr-FR" altLang="zh-CN" sz="2400" dirty="0">
                    <a:latin typeface="Gill Sans MT" panose="020B0502020104020203" pitchFamily="34" charset="0"/>
                  </a:rPr>
                  <a:t>GPU Memory Limitation: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altLang="zh-CN" sz="2400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E50B2E7-A18D-42FF-BB05-31F56CDF1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3278695"/>
                <a:ext cx="6813883" cy="461665"/>
              </a:xfrm>
              <a:prstGeom prst="rect">
                <a:avLst/>
              </a:prstGeom>
              <a:blipFill>
                <a:blip r:embed="rId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862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63399D-5394-4DC8-97D7-415257CBD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Challenges &amp; Opportunities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E2B3121-440D-4A08-BC23-4A665DAFC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DF260CC-B8AD-4619-8E5E-888C2F86B756}"/>
              </a:ext>
            </a:extLst>
          </p:cNvPr>
          <p:cNvSpPr txBox="1"/>
          <p:nvPr/>
        </p:nvSpPr>
        <p:spPr>
          <a:xfrm>
            <a:off x="1116280" y="1464345"/>
            <a:ext cx="93133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Gill Sans MT" panose="020B0502020104020203" pitchFamily="34" charset="0"/>
              </a:rPr>
              <a:t>Challenges: </a:t>
            </a:r>
          </a:p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Gill Sans MT" panose="020B0502020104020203" pitchFamily="34" charset="0"/>
              </a:rPr>
              <a:t>analytical method is in appropriate</a:t>
            </a:r>
          </a:p>
          <a:p>
            <a:r>
              <a:rPr lang="en-US" altLang="zh-CN" sz="2400" dirty="0"/>
              <a:t>	</a:t>
            </a:r>
            <a:endParaRPr lang="zh-CN" altLang="en-US" sz="24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03C7DB6-109F-471B-BB33-30EF69222EEB}"/>
              </a:ext>
            </a:extLst>
          </p:cNvPr>
          <p:cNvSpPr txBox="1"/>
          <p:nvPr/>
        </p:nvSpPr>
        <p:spPr>
          <a:xfrm>
            <a:off x="1116280" y="2933205"/>
            <a:ext cx="106759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Gill Sans MT" panose="020B0502020104020203" pitchFamily="34" charset="0"/>
              </a:rPr>
              <a:t>Opportunities:</a:t>
            </a:r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Gill Sans MT" panose="020B0502020104020203" pitchFamily="34" charset="0"/>
              </a:rPr>
              <a:t>Batch processing time </a:t>
            </a:r>
            <a:r>
              <a:rPr lang="en-US" altLang="zh-CN" sz="2400" dirty="0">
                <a:solidFill>
                  <a:srgbClr val="FF0000"/>
                </a:solidFill>
                <a:latin typeface="Gill Sans MT" panose="020B0502020104020203" pitchFamily="34" charset="0"/>
              </a:rPr>
              <a:t>increases</a:t>
            </a:r>
            <a:r>
              <a:rPr lang="en-US" altLang="zh-CN" sz="2400" dirty="0">
                <a:latin typeface="Gill Sans MT" panose="020B0502020104020203" pitchFamily="34" charset="0"/>
              </a:rPr>
              <a:t> monotonically with batch size.</a:t>
            </a:r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Gill Sans MT" panose="020B0502020104020203" pitchFamily="34" charset="0"/>
              </a:rPr>
              <a:t>Worker performance is </a:t>
            </a:r>
            <a:r>
              <a:rPr lang="en-US" altLang="zh-CN" sz="2400" dirty="0">
                <a:solidFill>
                  <a:srgbClr val="FF0000"/>
                </a:solidFill>
                <a:latin typeface="Gill Sans MT" panose="020B0502020104020203" pitchFamily="34" charset="0"/>
              </a:rPr>
              <a:t>stable</a:t>
            </a:r>
            <a:r>
              <a:rPr lang="en-US" altLang="zh-CN" sz="2400" dirty="0">
                <a:latin typeface="Gill Sans MT" panose="020B0502020104020203" pitchFamily="34" charset="0"/>
              </a:rPr>
              <a:t> in most consecutive iterations </a:t>
            </a:r>
            <a:endParaRPr lang="zh-CN" altLang="en-US" sz="2400" dirty="0">
              <a:latin typeface="Gill Sans MT" panose="020B0502020104020203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2DEA06D-EA74-4CFE-AF62-0AE1D6938CCF}"/>
              </a:ext>
            </a:extLst>
          </p:cNvPr>
          <p:cNvSpPr txBox="1"/>
          <p:nvPr/>
        </p:nvSpPr>
        <p:spPr>
          <a:xfrm>
            <a:off x="1116280" y="4857008"/>
            <a:ext cx="1023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Gill Sans MT" panose="020B0502020104020203" pitchFamily="34" charset="0"/>
              </a:rPr>
              <a:t>Numerical approximation method</a:t>
            </a:r>
            <a:endParaRPr lang="zh-CN" altLang="en-US" sz="32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660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00B5D1-BDDA-4D87-A325-163CAB9BA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E8E6AD-6E95-4F1E-854F-616AADF06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</a:p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Related work</a:t>
            </a:r>
          </a:p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Design</a:t>
            </a:r>
          </a:p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Experiments and Evaluation</a:t>
            </a:r>
          </a:p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Conclusion</a:t>
            </a:r>
          </a:p>
          <a:p>
            <a:pPr marL="0" indent="0">
              <a:buNone/>
            </a:pP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7153776-882B-4867-92F7-0D66819A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037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241251-0DEF-4E34-9D7F-DD60D1000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Numeral Method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85E1043-E0C9-448A-B067-881CBC48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59618BB-C24F-4EB7-AA5C-4BF38FF01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564" y="1184231"/>
            <a:ext cx="6395658" cy="553724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B627F1A-2F4D-4523-A63F-853DD8376EAF}"/>
              </a:ext>
            </a:extLst>
          </p:cNvPr>
          <p:cNvSpPr txBox="1"/>
          <p:nvPr/>
        </p:nvSpPr>
        <p:spPr>
          <a:xfrm>
            <a:off x="838200" y="1522579"/>
            <a:ext cx="386640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Gill Sans MT" panose="020B0502020104020203" pitchFamily="34" charset="0"/>
              </a:rPr>
              <a:t>Two roles:</a:t>
            </a:r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Gill Sans MT" panose="020B0502020104020203" pitchFamily="34" charset="0"/>
              </a:rPr>
              <a:t>Leader</a:t>
            </a:r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Gill Sans MT" panose="020B0502020104020203" pitchFamily="34" charset="0"/>
              </a:rPr>
              <a:t>Straggler</a:t>
            </a:r>
          </a:p>
          <a:p>
            <a:endParaRPr lang="zh-CN" altLang="en-US" sz="24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564F015-2670-4B5A-B028-960C5748F739}"/>
              </a:ext>
            </a:extLst>
          </p:cNvPr>
          <p:cNvSpPr txBox="1"/>
          <p:nvPr/>
        </p:nvSpPr>
        <p:spPr>
          <a:xfrm>
            <a:off x="838200" y="3823167"/>
            <a:ext cx="32190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Gill Sans MT" panose="020B0502020104020203" pitchFamily="34" charset="0"/>
              </a:rPr>
              <a:t>Two phases:</a:t>
            </a:r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Gill Sans MT" panose="020B0502020104020203" pitchFamily="34" charset="0"/>
              </a:rPr>
              <a:t>Fast-approach</a:t>
            </a:r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Gill Sans MT" panose="020B0502020104020203" pitchFamily="34" charset="0"/>
              </a:rPr>
              <a:t>Fine-tune</a:t>
            </a:r>
            <a:endParaRPr lang="zh-CN" altLang="en-US" sz="24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523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DC72B8-1A47-4EDB-967C-C190ECA26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Weighted Gradient Aggregation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9576213-2586-433C-99BD-09696F2AF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E802907-15A1-45DF-9F25-4387DD9D82DF}"/>
              </a:ext>
            </a:extLst>
          </p:cNvPr>
          <p:cNvSpPr txBox="1"/>
          <p:nvPr/>
        </p:nvSpPr>
        <p:spPr>
          <a:xfrm>
            <a:off x="838200" y="1369342"/>
            <a:ext cx="9313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Gill Sans MT" panose="020B0502020104020203" pitchFamily="34" charset="0"/>
              </a:rPr>
              <a:t>Naïve Aggregation: </a:t>
            </a:r>
            <a:r>
              <a:rPr lang="en-US" altLang="zh-CN" sz="3200" dirty="0"/>
              <a:t>	</a:t>
            </a:r>
            <a:endParaRPr lang="zh-CN" altLang="en-US" sz="32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BDB2031-DC9C-4C1C-AD3E-9B71030B7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547" y="2036219"/>
            <a:ext cx="5938906" cy="118285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342E1533-89B1-4561-9C0D-ED0AA871C846}"/>
              </a:ext>
            </a:extLst>
          </p:cNvPr>
          <p:cNvSpPr txBox="1"/>
          <p:nvPr/>
        </p:nvSpPr>
        <p:spPr>
          <a:xfrm>
            <a:off x="838200" y="3504451"/>
            <a:ext cx="9313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Gill Sans MT" panose="020B0502020104020203" pitchFamily="34" charset="0"/>
              </a:rPr>
              <a:t>Weighted Gradient Aggregation: </a:t>
            </a:r>
            <a:r>
              <a:rPr lang="en-US" altLang="zh-CN" sz="3200" dirty="0"/>
              <a:t>	</a:t>
            </a:r>
            <a:endParaRPr lang="zh-CN" altLang="en-US" sz="3200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05A050D2-FBAE-469A-970A-D186B17E0D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395"/>
          <a:stretch/>
        </p:blipFill>
        <p:spPr>
          <a:xfrm>
            <a:off x="3677128" y="4237335"/>
            <a:ext cx="3646462" cy="118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00B5D1-BDDA-4D87-A325-163CAB9BA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E8E6AD-6E95-4F1E-854F-616AADF06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Background</a:t>
            </a:r>
          </a:p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Related work</a:t>
            </a:r>
          </a:p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Design</a:t>
            </a:r>
          </a:p>
          <a:p>
            <a:r>
              <a:rPr lang="en-US" altLang="zh-CN" dirty="0"/>
              <a:t>Experiments and Evaluation</a:t>
            </a:r>
          </a:p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Conclusion</a:t>
            </a:r>
          </a:p>
          <a:p>
            <a:pPr marL="0" indent="0">
              <a:buNone/>
            </a:pP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7153776-882B-4867-92F7-0D66819A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034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>
            <a:normAutofit/>
          </a:bodyPr>
          <a:lstStyle/>
          <a:p>
            <a:r>
              <a:rPr lang="en-US" altLang="zh-CN" dirty="0"/>
              <a:t>LB-BSP implementation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4000" b="0" dirty="0" err="1"/>
              <a:t>BatchSizeManager</a:t>
            </a:r>
            <a:endParaRPr lang="en-US" altLang="zh-CN" sz="4000" dirty="0"/>
          </a:p>
          <a:p>
            <a:pPr lvl="1"/>
            <a:r>
              <a:rPr lang="en-US" altLang="zh-CN" sz="3200" b="0" dirty="0">
                <a:latin typeface="Gill Sans MT" panose="020B0502020104020203" pitchFamily="34" charset="0"/>
              </a:rPr>
              <a:t>A Python module pluggable for modern ML frameworks</a:t>
            </a:r>
            <a:endParaRPr lang="en-US" altLang="zh-CN" sz="3600" b="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ED6FA37-F5DF-4F76-99B6-F3D11C012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071" y="2792347"/>
            <a:ext cx="6726553" cy="395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96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>
            <a:normAutofit/>
          </a:bodyPr>
          <a:lstStyle/>
          <a:p>
            <a:r>
              <a:rPr lang="en-US" altLang="zh-CN" dirty="0"/>
              <a:t>Experimental Setup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7793" y="1213836"/>
            <a:ext cx="10836007" cy="53411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b="0" dirty="0"/>
              <a:t>16-node GPU cluster          </a:t>
            </a:r>
          </a:p>
          <a:p>
            <a:pPr marL="0" indent="0">
              <a:buNone/>
            </a:pPr>
            <a:endParaRPr lang="en-US" altLang="zh-CN" sz="3600" dirty="0"/>
          </a:p>
          <a:p>
            <a:pPr marL="0" indent="0">
              <a:buNone/>
            </a:pPr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endParaRPr kumimoji="1" lang="zh-CN" altLang="en-US" dirty="0"/>
          </a:p>
        </p:txBody>
      </p:sp>
      <p:graphicFrame>
        <p:nvGraphicFramePr>
          <p:cNvPr id="4" name="表格 5">
            <a:extLst>
              <a:ext uri="{FF2B5EF4-FFF2-40B4-BE49-F238E27FC236}">
                <a16:creationId xmlns:a16="http://schemas.microsoft.com/office/drawing/2014/main" id="{62B72921-161E-40AE-8AC7-F2F5DF786C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817681"/>
              </p:ext>
            </p:extLst>
          </p:nvPr>
        </p:nvGraphicFramePr>
        <p:xfrm>
          <a:off x="653460" y="2198932"/>
          <a:ext cx="4921075" cy="313323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714719">
                  <a:extLst>
                    <a:ext uri="{9D8B030D-6E8A-4147-A177-3AD203B41FA5}">
                      <a16:colId xmlns:a16="http://schemas.microsoft.com/office/drawing/2014/main" val="456940853"/>
                    </a:ext>
                  </a:extLst>
                </a:gridCol>
                <a:gridCol w="2084395">
                  <a:extLst>
                    <a:ext uri="{9D8B030D-6E8A-4147-A177-3AD203B41FA5}">
                      <a16:colId xmlns:a16="http://schemas.microsoft.com/office/drawing/2014/main" val="1386823046"/>
                    </a:ext>
                  </a:extLst>
                </a:gridCol>
                <a:gridCol w="1121961">
                  <a:extLst>
                    <a:ext uri="{9D8B030D-6E8A-4147-A177-3AD203B41FA5}">
                      <a16:colId xmlns:a16="http://schemas.microsoft.com/office/drawing/2014/main" val="3845417203"/>
                    </a:ext>
                  </a:extLst>
                </a:gridCol>
              </a:tblGrid>
              <a:tr h="675593">
                <a:tc>
                  <a:txBody>
                    <a:bodyPr/>
                    <a:lstStyle/>
                    <a:p>
                      <a:r>
                        <a:rPr lang="en-US" altLang="zh-CN" dirty="0"/>
                        <a:t>Instance Type</a:t>
                      </a:r>
                      <a:endParaRPr lang="zh-CN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GPU Type</a:t>
                      </a:r>
                      <a:endParaRPr lang="zh-CN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Number</a:t>
                      </a:r>
                      <a:endParaRPr lang="zh-CN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537217"/>
                  </a:ext>
                </a:extLst>
              </a:tr>
              <a:tr h="602601">
                <a:tc>
                  <a:txBody>
                    <a:bodyPr/>
                    <a:lstStyle/>
                    <a:p>
                      <a:r>
                        <a:rPr lang="en-US" altLang="zh-CN" dirty="0"/>
                        <a:t>p3.2xlarge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Tesla V100 GPU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703894"/>
                  </a:ext>
                </a:extLst>
              </a:tr>
              <a:tr h="602601">
                <a:tc>
                  <a:txBody>
                    <a:bodyPr/>
                    <a:lstStyle/>
                    <a:p>
                      <a:r>
                        <a:rPr lang="en-US" altLang="zh-CN" dirty="0"/>
                        <a:t>g3.4xlarge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Tesla M60 GPU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353368"/>
                  </a:ext>
                </a:extLst>
              </a:tr>
              <a:tr h="602601">
                <a:tc>
                  <a:txBody>
                    <a:bodyPr/>
                    <a:lstStyle/>
                    <a:p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p2.xlarge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Tesla K80 GPU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341934"/>
                  </a:ext>
                </a:extLst>
              </a:tr>
              <a:tr h="649834">
                <a:tc>
                  <a:txBody>
                    <a:bodyPr/>
                    <a:lstStyle/>
                    <a:p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g2.2xlarge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GRID K520 GPU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335031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5F228AA2-8DF6-4117-867B-B516235D1BF8}"/>
              </a:ext>
            </a:extLst>
          </p:cNvPr>
          <p:cNvSpPr txBox="1"/>
          <p:nvPr/>
        </p:nvSpPr>
        <p:spPr>
          <a:xfrm>
            <a:off x="6677024" y="1304925"/>
            <a:ext cx="4276725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微软雅黑"/>
                <a:cs typeface="+mn-cs"/>
              </a:rPr>
              <a:t>32-node CPU cluster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微软雅黑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graphicFrame>
        <p:nvGraphicFramePr>
          <p:cNvPr id="8" name="表格 5">
            <a:extLst>
              <a:ext uri="{FF2B5EF4-FFF2-40B4-BE49-F238E27FC236}">
                <a16:creationId xmlns:a16="http://schemas.microsoft.com/office/drawing/2014/main" id="{22B6707A-B4BC-4D45-AB35-8C5145AD4789}"/>
              </a:ext>
            </a:extLst>
          </p:cNvPr>
          <p:cNvGraphicFramePr>
            <a:graphicFrameLocks noGrp="1"/>
          </p:cNvGraphicFramePr>
          <p:nvPr/>
        </p:nvGraphicFramePr>
        <p:xfrm>
          <a:off x="6418816" y="2198932"/>
          <a:ext cx="5119724" cy="367059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828505">
                  <a:extLst>
                    <a:ext uri="{9D8B030D-6E8A-4147-A177-3AD203B41FA5}">
                      <a16:colId xmlns:a16="http://schemas.microsoft.com/office/drawing/2014/main" val="456940853"/>
                    </a:ext>
                  </a:extLst>
                </a:gridCol>
                <a:gridCol w="1275907">
                  <a:extLst>
                    <a:ext uri="{9D8B030D-6E8A-4147-A177-3AD203B41FA5}">
                      <a16:colId xmlns:a16="http://schemas.microsoft.com/office/drawing/2014/main" val="1386823046"/>
                    </a:ext>
                  </a:extLst>
                </a:gridCol>
                <a:gridCol w="928907">
                  <a:extLst>
                    <a:ext uri="{9D8B030D-6E8A-4147-A177-3AD203B41FA5}">
                      <a16:colId xmlns:a16="http://schemas.microsoft.com/office/drawing/2014/main" val="3270073366"/>
                    </a:ext>
                  </a:extLst>
                </a:gridCol>
                <a:gridCol w="1086405">
                  <a:extLst>
                    <a:ext uri="{9D8B030D-6E8A-4147-A177-3AD203B41FA5}">
                      <a16:colId xmlns:a16="http://schemas.microsoft.com/office/drawing/2014/main" val="3845417203"/>
                    </a:ext>
                  </a:extLst>
                </a:gridCol>
              </a:tblGrid>
              <a:tr h="636751">
                <a:tc>
                  <a:txBody>
                    <a:bodyPr/>
                    <a:lstStyle/>
                    <a:p>
                      <a:r>
                        <a:rPr lang="en-US" altLang="zh-CN" dirty="0"/>
                        <a:t>Instance Type</a:t>
                      </a:r>
                      <a:endParaRPr lang="zh-CN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CPU</a:t>
                      </a:r>
                    </a:p>
                    <a:p>
                      <a:r>
                        <a:rPr lang="en-US" altLang="zh-CN" dirty="0"/>
                        <a:t>(core)</a:t>
                      </a:r>
                      <a:endParaRPr lang="zh-CN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RAM</a:t>
                      </a:r>
                    </a:p>
                    <a:p>
                      <a:r>
                        <a:rPr lang="en-US" altLang="zh-CN" dirty="0"/>
                        <a:t>(GB)</a:t>
                      </a:r>
                      <a:endParaRPr lang="zh-CN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Number</a:t>
                      </a:r>
                      <a:endParaRPr lang="zh-CN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537217"/>
                  </a:ext>
                </a:extLst>
              </a:tr>
              <a:tr h="636751">
                <a:tc>
                  <a:txBody>
                    <a:bodyPr/>
                    <a:lstStyle/>
                    <a:p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m4.2xlarge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703894"/>
                  </a:ext>
                </a:extLst>
              </a:tr>
              <a:tr h="636751">
                <a:tc>
                  <a:txBody>
                    <a:bodyPr/>
                    <a:lstStyle/>
                    <a:p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c5.2xlarge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353368"/>
                  </a:ext>
                </a:extLst>
              </a:tr>
              <a:tr h="636751">
                <a:tc>
                  <a:txBody>
                    <a:bodyPr/>
                    <a:lstStyle/>
                    <a:p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r4.2xlarge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341934"/>
                  </a:ext>
                </a:extLst>
              </a:tr>
              <a:tr h="507784">
                <a:tc>
                  <a:txBody>
                    <a:bodyPr/>
                    <a:lstStyle/>
                    <a:p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m4.4xlarge 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335031"/>
                  </a:ext>
                </a:extLst>
              </a:tr>
              <a:tr h="612473">
                <a:tc>
                  <a:txBody>
                    <a:bodyPr/>
                    <a:lstStyle/>
                    <a:p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m4.xlarge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032236"/>
                  </a:ext>
                </a:extLst>
              </a:tr>
            </a:tbl>
          </a:graphicData>
        </a:graphic>
      </p:graphicFrame>
      <p:graphicFrame>
        <p:nvGraphicFramePr>
          <p:cNvPr id="9" name="图表 8">
            <a:extLst>
              <a:ext uri="{FF2B5EF4-FFF2-40B4-BE49-F238E27FC236}">
                <a16:creationId xmlns:a16="http://schemas.microsoft.com/office/drawing/2014/main" id="{F158E0E6-0BF5-4782-B721-C6235520A4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540949"/>
              </p:ext>
            </p:extLst>
          </p:nvPr>
        </p:nvGraphicFramePr>
        <p:xfrm>
          <a:off x="1871796" y="1056213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493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9" grpId="1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>
            <a:normAutofit/>
          </a:bodyPr>
          <a:lstStyle/>
          <a:p>
            <a:r>
              <a:rPr lang="en-US" altLang="zh-CN" dirty="0"/>
              <a:t>Experimental Setup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b="0" dirty="0"/>
              <a:t>Model &amp;&amp; Datasets</a:t>
            </a:r>
          </a:p>
          <a:p>
            <a:pPr marL="0" indent="0">
              <a:buNone/>
            </a:pPr>
            <a:endParaRPr lang="en-US" altLang="zh-CN" sz="3600" dirty="0"/>
          </a:p>
          <a:p>
            <a:pPr marL="0" indent="0">
              <a:buNone/>
            </a:pPr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endParaRPr kumimoji="1" lang="zh-CN" altLang="en-US" dirty="0"/>
          </a:p>
        </p:txBody>
      </p:sp>
      <p:graphicFrame>
        <p:nvGraphicFramePr>
          <p:cNvPr id="8" name="表格 5">
            <a:extLst>
              <a:ext uri="{FF2B5EF4-FFF2-40B4-BE49-F238E27FC236}">
                <a16:creationId xmlns:a16="http://schemas.microsoft.com/office/drawing/2014/main" id="{22B6707A-B4BC-4D45-AB35-8C5145AD4789}"/>
              </a:ext>
            </a:extLst>
          </p:cNvPr>
          <p:cNvGraphicFramePr>
            <a:graphicFrameLocks noGrp="1"/>
          </p:cNvGraphicFramePr>
          <p:nvPr/>
        </p:nvGraphicFramePr>
        <p:xfrm>
          <a:off x="1198229" y="1965016"/>
          <a:ext cx="8466764" cy="364967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838407">
                  <a:extLst>
                    <a:ext uri="{9D8B030D-6E8A-4147-A177-3AD203B41FA5}">
                      <a16:colId xmlns:a16="http://schemas.microsoft.com/office/drawing/2014/main" val="456940853"/>
                    </a:ext>
                  </a:extLst>
                </a:gridCol>
                <a:gridCol w="2678391">
                  <a:extLst>
                    <a:ext uri="{9D8B030D-6E8A-4147-A177-3AD203B41FA5}">
                      <a16:colId xmlns:a16="http://schemas.microsoft.com/office/drawing/2014/main" val="1386823046"/>
                    </a:ext>
                  </a:extLst>
                </a:gridCol>
                <a:gridCol w="1949966">
                  <a:extLst>
                    <a:ext uri="{9D8B030D-6E8A-4147-A177-3AD203B41FA5}">
                      <a16:colId xmlns:a16="http://schemas.microsoft.com/office/drawing/2014/main" val="3270073366"/>
                    </a:ext>
                  </a:extLst>
                </a:gridCol>
              </a:tblGrid>
              <a:tr h="7230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Model</a:t>
                      </a:r>
                      <a:endParaRPr lang="zh-CN" altLang="en-US" dirty="0"/>
                    </a:p>
                    <a:p>
                      <a:endParaRPr lang="zh-CN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Dataset</a:t>
                      </a:r>
                      <a:endParaRPr lang="zh-CN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Size</a:t>
                      </a:r>
                      <a:endParaRPr lang="zh-CN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537217"/>
                  </a:ext>
                </a:extLst>
              </a:tr>
              <a:tr h="719301">
                <a:tc>
                  <a:txBody>
                    <a:bodyPr/>
                    <a:lstStyle/>
                    <a:p>
                      <a:r>
                        <a:rPr lang="en-US" altLang="zh-CN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CifarNet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CIFAR-10 dataset</a:t>
                      </a:r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altLang="zh-C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60000 training images in 10 classes[1]</a:t>
                      </a:r>
                      <a:endParaRPr lang="en-US" altLang="zh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703894"/>
                  </a:ext>
                </a:extLst>
              </a:tr>
              <a:tr h="719301">
                <a:tc>
                  <a:txBody>
                    <a:bodyPr/>
                    <a:lstStyle/>
                    <a:p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ResNet-32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CIFAR-10 dataset</a:t>
                      </a:r>
                      <a:endParaRPr lang="zh-CN" altLang="en-US" dirty="0"/>
                    </a:p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en-US" altLang="zh-CN" dirty="0"/>
                        <a:t>16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353368"/>
                  </a:ext>
                </a:extLst>
              </a:tr>
              <a:tr h="719301">
                <a:tc>
                  <a:txBody>
                    <a:bodyPr/>
                    <a:lstStyle/>
                    <a:p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Inecption-V3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ImageNet dataset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1.28 million </a:t>
                      </a:r>
                    </a:p>
                    <a:p>
                      <a:r>
                        <a:rPr lang="en-US" altLang="zh-CN" dirty="0"/>
                        <a:t>training images in 1000 classes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341934"/>
                  </a:ext>
                </a:extLst>
              </a:tr>
              <a:tr h="573615">
                <a:tc>
                  <a:txBody>
                    <a:bodyPr/>
                    <a:lstStyle/>
                    <a:p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SVM 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Malicious URL </a:t>
                      </a:r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million URLs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335031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8E5520AA-356B-4F05-B086-B59DB600356F}"/>
              </a:ext>
            </a:extLst>
          </p:cNvPr>
          <p:cNvSpPr txBox="1"/>
          <p:nvPr/>
        </p:nvSpPr>
        <p:spPr>
          <a:xfrm>
            <a:off x="981075" y="6176963"/>
            <a:ext cx="5123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Notes:[1] http://www.cs.toronto.edu/~kriz/cifar.html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4704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>
            <a:normAutofit/>
          </a:bodyPr>
          <a:lstStyle/>
          <a:p>
            <a:r>
              <a:rPr lang="en-US" altLang="zh-CN" dirty="0"/>
              <a:t>Evaluation in GPU Cluster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4282" y="1203203"/>
            <a:ext cx="11587717" cy="500676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b="0" dirty="0"/>
              <a:t>LB-BSP speeds up model convergence by over 54%</a:t>
            </a:r>
          </a:p>
          <a:p>
            <a:pPr>
              <a:buFont typeface="Wingdings" panose="05000000000000000000" pitchFamily="2" charset="2"/>
              <a:buChar char="p"/>
            </a:pPr>
            <a:endParaRPr lang="en-US" altLang="zh-CN" b="0" dirty="0"/>
          </a:p>
          <a:p>
            <a:pPr>
              <a:buFont typeface="Wingdings" panose="05000000000000000000" pitchFamily="2" charset="2"/>
              <a:buChar char="p"/>
            </a:pPr>
            <a:endParaRPr lang="en-US" altLang="zh-CN" b="0" dirty="0"/>
          </a:p>
          <a:p>
            <a:pPr marL="0" indent="0">
              <a:buNone/>
            </a:pPr>
            <a:endParaRPr lang="en-US" altLang="zh-CN" b="0" dirty="0"/>
          </a:p>
          <a:p>
            <a:pPr marL="0" indent="0">
              <a:buNone/>
            </a:pPr>
            <a:endParaRPr lang="en-US" altLang="zh-CN" sz="3600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sz="2400" b="0" dirty="0"/>
              <a:t>Much shorter iteration time           Fewer iteration              An overall improvement of 54%</a:t>
            </a:r>
          </a:p>
          <a:p>
            <a:pPr marL="0" indent="0">
              <a:buNone/>
            </a:pPr>
            <a:endParaRPr kumimoji="1" lang="en-US" altLang="zh-CN" dirty="0"/>
          </a:p>
          <a:p>
            <a:endParaRPr kumimoji="1"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D1DACAA-2AAA-4265-9F08-CAE25DF3B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29" y="2072560"/>
            <a:ext cx="11184988" cy="2488807"/>
          </a:xfrm>
          <a:prstGeom prst="rect">
            <a:avLst/>
          </a:prstGeom>
        </p:spPr>
      </p:pic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A4988495-3A60-4359-BBC8-9CE306451817}"/>
              </a:ext>
            </a:extLst>
          </p:cNvPr>
          <p:cNvCxnSpPr>
            <a:cxnSpLocks/>
          </p:cNvCxnSpPr>
          <p:nvPr/>
        </p:nvCxnSpPr>
        <p:spPr>
          <a:xfrm>
            <a:off x="763325" y="2769828"/>
            <a:ext cx="3339548" cy="0"/>
          </a:xfrm>
          <a:prstGeom prst="line">
            <a:avLst/>
          </a:prstGeom>
          <a:ln w="3175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908B9A71-2371-4A60-82F9-7239BEEEFCBF}"/>
              </a:ext>
            </a:extLst>
          </p:cNvPr>
          <p:cNvCxnSpPr>
            <a:cxnSpLocks/>
          </p:cNvCxnSpPr>
          <p:nvPr/>
        </p:nvCxnSpPr>
        <p:spPr>
          <a:xfrm>
            <a:off x="4668741" y="3852531"/>
            <a:ext cx="3339548" cy="0"/>
          </a:xfrm>
          <a:prstGeom prst="line">
            <a:avLst/>
          </a:prstGeom>
          <a:ln w="3175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8776525B-ABC3-4FE1-8006-0E38AD98B529}"/>
              </a:ext>
            </a:extLst>
          </p:cNvPr>
          <p:cNvCxnSpPr>
            <a:cxnSpLocks/>
          </p:cNvCxnSpPr>
          <p:nvPr/>
        </p:nvCxnSpPr>
        <p:spPr>
          <a:xfrm>
            <a:off x="8248169" y="3591464"/>
            <a:ext cx="3339548" cy="0"/>
          </a:xfrm>
          <a:prstGeom prst="line">
            <a:avLst/>
          </a:prstGeom>
          <a:ln w="3175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椭圆 3">
            <a:extLst>
              <a:ext uri="{FF2B5EF4-FFF2-40B4-BE49-F238E27FC236}">
                <a16:creationId xmlns:a16="http://schemas.microsoft.com/office/drawing/2014/main" id="{B5BE60A8-CF62-40C9-B5A8-60146B3808EC}"/>
              </a:ext>
            </a:extLst>
          </p:cNvPr>
          <p:cNvSpPr/>
          <p:nvPr/>
        </p:nvSpPr>
        <p:spPr>
          <a:xfrm>
            <a:off x="3352800" y="3343275"/>
            <a:ext cx="750073" cy="10286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33F3E686-B130-4DF2-A887-5EC43AF4E687}"/>
              </a:ext>
            </a:extLst>
          </p:cNvPr>
          <p:cNvSpPr/>
          <p:nvPr/>
        </p:nvSpPr>
        <p:spPr>
          <a:xfrm>
            <a:off x="10764749" y="3433431"/>
            <a:ext cx="750073" cy="10286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28976245-A802-4F10-87BA-ACC0724A5E38}"/>
              </a:ext>
            </a:extLst>
          </p:cNvPr>
          <p:cNvGrpSpPr/>
          <p:nvPr/>
        </p:nvGrpSpPr>
        <p:grpSpPr>
          <a:xfrm>
            <a:off x="2635997" y="1711313"/>
            <a:ext cx="6056104" cy="4753718"/>
            <a:chOff x="2967171" y="1605335"/>
            <a:chExt cx="6056104" cy="475371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F3DC2FF-884C-4106-9A39-EEB0C94BC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67171" y="1605335"/>
              <a:ext cx="6056104" cy="4494392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C4394416-75AD-4055-A610-F02EA46AD60F}"/>
                </a:ext>
              </a:extLst>
            </p:cNvPr>
            <p:cNvSpPr txBox="1"/>
            <p:nvPr/>
          </p:nvSpPr>
          <p:spPr>
            <a:xfrm>
              <a:off x="4920414" y="5897388"/>
              <a:ext cx="25710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00000"/>
                  </a:solidFill>
                  <a:effectLst/>
                  <a:latin typeface="Gill Sans MT" panose="020B0502020104020203" pitchFamily="34" charset="0"/>
                </a:rPr>
                <a:t>Iteration Number </a:t>
              </a:r>
              <a:endParaRPr lang="zh-CN" altLang="en-US" sz="2400" dirty="0">
                <a:latin typeface="Gill Sans MT" panose="020B05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293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>
            <a:normAutofit/>
          </a:bodyPr>
          <a:lstStyle/>
          <a:p>
            <a:r>
              <a:rPr lang="en-US" altLang="zh-CN" dirty="0"/>
              <a:t>Reward in different  Clusters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201" y="1193678"/>
            <a:ext cx="11889858" cy="52755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b="0" dirty="0"/>
              <a:t>LB-BSP: a bigger reward in a larger worker cluster.</a:t>
            </a:r>
          </a:p>
          <a:p>
            <a:pPr>
              <a:buFont typeface="Wingdings" panose="05000000000000000000" pitchFamily="2" charset="2"/>
              <a:buChar char="p"/>
            </a:pPr>
            <a:endParaRPr lang="en-US" altLang="zh-CN" b="0" dirty="0"/>
          </a:p>
          <a:p>
            <a:pPr marL="0" indent="0">
              <a:buNone/>
            </a:pPr>
            <a:endParaRPr lang="en-US" altLang="zh-CN" b="0" dirty="0"/>
          </a:p>
          <a:p>
            <a:pPr marL="0" indent="0">
              <a:buNone/>
            </a:pPr>
            <a:endParaRPr lang="en-US" altLang="zh-CN" b="0" dirty="0"/>
          </a:p>
          <a:p>
            <a:pPr marL="0" indent="0">
              <a:buNone/>
            </a:pPr>
            <a:endParaRPr lang="en-US" altLang="zh-CN" sz="3600" dirty="0"/>
          </a:p>
          <a:p>
            <a:pPr marL="0" indent="0">
              <a:buNone/>
            </a:pPr>
            <a:endParaRPr lang="en-US" altLang="zh-CN" dirty="0"/>
          </a:p>
        </p:txBody>
      </p:sp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D32DC324-DCE1-4A5B-91F7-A11E7666529D}"/>
              </a:ext>
            </a:extLst>
          </p:cNvPr>
          <p:cNvGraphicFramePr/>
          <p:nvPr/>
        </p:nvGraphicFramePr>
        <p:xfrm>
          <a:off x="790178" y="2160271"/>
          <a:ext cx="5486400" cy="3760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表格 5">
            <a:extLst>
              <a:ext uri="{FF2B5EF4-FFF2-40B4-BE49-F238E27FC236}">
                <a16:creationId xmlns:a16="http://schemas.microsoft.com/office/drawing/2014/main" id="{7DBE6D5F-59B1-4F2C-9246-0B8A6B26D4AC}"/>
              </a:ext>
            </a:extLst>
          </p:cNvPr>
          <p:cNvGraphicFramePr>
            <a:graphicFrameLocks noGrp="1"/>
          </p:cNvGraphicFramePr>
          <p:nvPr/>
        </p:nvGraphicFramePr>
        <p:xfrm>
          <a:off x="7466804" y="2378025"/>
          <a:ext cx="4287046" cy="307872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552895">
                  <a:extLst>
                    <a:ext uri="{9D8B030D-6E8A-4147-A177-3AD203B41FA5}">
                      <a16:colId xmlns:a16="http://schemas.microsoft.com/office/drawing/2014/main" val="456940853"/>
                    </a:ext>
                  </a:extLst>
                </a:gridCol>
                <a:gridCol w="1672831">
                  <a:extLst>
                    <a:ext uri="{9D8B030D-6E8A-4147-A177-3AD203B41FA5}">
                      <a16:colId xmlns:a16="http://schemas.microsoft.com/office/drawing/2014/main" val="1386823046"/>
                    </a:ext>
                  </a:extLst>
                </a:gridCol>
                <a:gridCol w="1061320">
                  <a:extLst>
                    <a:ext uri="{9D8B030D-6E8A-4147-A177-3AD203B41FA5}">
                      <a16:colId xmlns:a16="http://schemas.microsoft.com/office/drawing/2014/main" val="3845417203"/>
                    </a:ext>
                  </a:extLst>
                </a:gridCol>
              </a:tblGrid>
              <a:tr h="599522">
                <a:tc>
                  <a:txBody>
                    <a:bodyPr/>
                    <a:lstStyle/>
                    <a:p>
                      <a:r>
                        <a:rPr lang="en-US" altLang="zh-CN" dirty="0"/>
                        <a:t>Instance Type</a:t>
                      </a:r>
                      <a:endParaRPr lang="zh-CN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GPU Type</a:t>
                      </a:r>
                      <a:endParaRPr lang="zh-CN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Number</a:t>
                      </a:r>
                      <a:endParaRPr lang="zh-CN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537217"/>
                  </a:ext>
                </a:extLst>
              </a:tr>
              <a:tr h="599522">
                <a:tc>
                  <a:txBody>
                    <a:bodyPr/>
                    <a:lstStyle/>
                    <a:p>
                      <a:r>
                        <a:rPr lang="en-US" altLang="zh-CN" dirty="0"/>
                        <a:t>p3.2xlarge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Tesla V100 GPU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703894"/>
                  </a:ext>
                </a:extLst>
              </a:tr>
              <a:tr h="599522">
                <a:tc>
                  <a:txBody>
                    <a:bodyPr/>
                    <a:lstStyle/>
                    <a:p>
                      <a:r>
                        <a:rPr lang="en-US" altLang="zh-CN" dirty="0"/>
                        <a:t>g3.4xlarge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Tesla M60 GPU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353368"/>
                  </a:ext>
                </a:extLst>
              </a:tr>
              <a:tr h="599522">
                <a:tc>
                  <a:txBody>
                    <a:bodyPr/>
                    <a:lstStyle/>
                    <a:p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p2.xlarge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Tesla K80 GPU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341934"/>
                  </a:ext>
                </a:extLst>
              </a:tr>
              <a:tr h="599522">
                <a:tc>
                  <a:txBody>
                    <a:bodyPr/>
                    <a:lstStyle/>
                    <a:p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g2.2xlarge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GRID K520 GPU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335031"/>
                  </a:ext>
                </a:extLst>
              </a:tr>
            </a:tbl>
          </a:graphicData>
        </a:graphic>
      </p:graphicFrame>
      <p:sp>
        <p:nvSpPr>
          <p:cNvPr id="8" name="矩形: 圆角 7">
            <a:extLst>
              <a:ext uri="{FF2B5EF4-FFF2-40B4-BE49-F238E27FC236}">
                <a16:creationId xmlns:a16="http://schemas.microsoft.com/office/drawing/2014/main" id="{A95F57D9-3327-4D7D-AD6A-EF13B38697BD}"/>
              </a:ext>
            </a:extLst>
          </p:cNvPr>
          <p:cNvSpPr/>
          <p:nvPr/>
        </p:nvSpPr>
        <p:spPr>
          <a:xfrm>
            <a:off x="7277100" y="2971800"/>
            <a:ext cx="4600575" cy="69532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AB354DB-332B-4340-9B63-06F833324A95}"/>
              </a:ext>
            </a:extLst>
          </p:cNvPr>
          <p:cNvSpPr/>
          <p:nvPr/>
        </p:nvSpPr>
        <p:spPr>
          <a:xfrm>
            <a:off x="6629400" y="2971801"/>
            <a:ext cx="5402854" cy="6953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82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>
            <a:normAutofit/>
          </a:bodyPr>
          <a:lstStyle/>
          <a:p>
            <a:r>
              <a:rPr lang="en-US" altLang="zh-CN" dirty="0"/>
              <a:t>Micro-Benchmark in GPU Cluster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4282" y="1203203"/>
            <a:ext cx="11587717" cy="565479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b="0" dirty="0"/>
              <a:t>Cluster Setup:</a:t>
            </a:r>
          </a:p>
          <a:p>
            <a:pPr lvl="1"/>
            <a:r>
              <a:rPr lang="en-US" altLang="zh-CN" sz="2400" b="0" dirty="0">
                <a:latin typeface="Gill Sans MT" panose="020B0502020104020203" pitchFamily="34" charset="0"/>
              </a:rPr>
              <a:t>4 different GPU work instances</a:t>
            </a:r>
          </a:p>
          <a:p>
            <a:pPr lvl="1"/>
            <a:r>
              <a:rPr lang="en-US" altLang="zh-CN" sz="2400" b="0" dirty="0">
                <a:latin typeface="Gill Sans MT" panose="020B0502020104020203" pitchFamily="34" charset="0"/>
              </a:rPr>
              <a:t>Downgrade a worker’s</a:t>
            </a:r>
            <a:r>
              <a:rPr lang="zh-CN" altLang="en-US" sz="2400" b="0" dirty="0">
                <a:latin typeface="Gill Sans MT" panose="020B0502020104020203" pitchFamily="34" charset="0"/>
              </a:rPr>
              <a:t> </a:t>
            </a:r>
            <a:r>
              <a:rPr lang="en-US" altLang="zh-CN" sz="2400" b="0" dirty="0">
                <a:latin typeface="Gill Sans MT" panose="020B0502020104020203" pitchFamily="34" charset="0"/>
              </a:rPr>
              <a:t>bandwidth</a:t>
            </a:r>
            <a:r>
              <a:rPr lang="zh-CN" altLang="en-US" sz="2400" b="0" dirty="0">
                <a:latin typeface="Gill Sans MT" panose="020B0502020104020203" pitchFamily="34" charset="0"/>
              </a:rPr>
              <a:t> </a:t>
            </a:r>
            <a:endParaRPr lang="en-US" altLang="zh-CN" sz="2400" b="0" dirty="0">
              <a:latin typeface="Gill Sans MT" panose="020B0502020104020203" pitchFamily="34" charset="0"/>
            </a:endParaRPr>
          </a:p>
          <a:p>
            <a:pPr marL="457200" lvl="1" indent="0">
              <a:buNone/>
            </a:pPr>
            <a:r>
              <a:rPr lang="en-US" altLang="zh-CN" sz="2400" b="0" dirty="0">
                <a:latin typeface="Gill Sans MT" panose="020B0502020104020203" pitchFamily="34" charset="0"/>
              </a:rPr>
              <a:t> at</a:t>
            </a:r>
            <a:r>
              <a:rPr lang="zh-CN" altLang="en-US" sz="2400" b="0" dirty="0">
                <a:latin typeface="Gill Sans MT" panose="020B0502020104020203" pitchFamily="34" charset="0"/>
              </a:rPr>
              <a:t> </a:t>
            </a:r>
            <a:r>
              <a:rPr lang="en-US" altLang="zh-CN" sz="2400" b="0" dirty="0">
                <a:latin typeface="Gill Sans MT" panose="020B0502020104020203" pitchFamily="34" charset="0"/>
              </a:rPr>
              <a:t>iteration 150</a:t>
            </a:r>
          </a:p>
          <a:p>
            <a:pPr>
              <a:buFont typeface="Wingdings" panose="05000000000000000000" pitchFamily="2" charset="2"/>
              <a:buChar char="p"/>
            </a:pPr>
            <a:endParaRPr lang="en-US" altLang="zh-CN" b="0" dirty="0"/>
          </a:p>
          <a:p>
            <a:pPr>
              <a:buFont typeface="Wingdings" panose="05000000000000000000" pitchFamily="2" charset="2"/>
              <a:buChar char="p"/>
            </a:pPr>
            <a:endParaRPr lang="en-US" altLang="zh-CN" b="0" dirty="0"/>
          </a:p>
          <a:p>
            <a:pPr marL="0" indent="0">
              <a:buNone/>
            </a:pPr>
            <a:endParaRPr lang="en-US" altLang="zh-CN" b="0" dirty="0"/>
          </a:p>
          <a:p>
            <a:pPr marL="0" indent="0">
              <a:buNone/>
            </a:pPr>
            <a:endParaRPr lang="en-US" altLang="zh-CN" sz="3600" dirty="0"/>
          </a:p>
          <a:p>
            <a:pPr marL="0" indent="0">
              <a:buNone/>
            </a:pPr>
            <a:endParaRPr lang="en-US" altLang="zh-CN" dirty="0"/>
          </a:p>
          <a:p>
            <a:endParaRPr kumimoji="1" lang="zh-CN" altLang="en-US" dirty="0"/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95247B03-19A4-4DE9-AFA8-4A1A94584240}"/>
              </a:ext>
            </a:extLst>
          </p:cNvPr>
          <p:cNvGrpSpPr/>
          <p:nvPr/>
        </p:nvGrpSpPr>
        <p:grpSpPr>
          <a:xfrm>
            <a:off x="5410200" y="1152965"/>
            <a:ext cx="4222407" cy="5705035"/>
            <a:chOff x="5410200" y="1152965"/>
            <a:chExt cx="4361953" cy="5755273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90F9B028-59A5-475F-A21A-9ACA008F4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11633" y="1152965"/>
              <a:ext cx="4160520" cy="2807562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577B2EF4-5003-4556-A5D3-BB9548794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0200" y="3995107"/>
              <a:ext cx="4205509" cy="2913131"/>
            </a:xfrm>
            <a:prstGeom prst="rect">
              <a:avLst/>
            </a:prstGeom>
          </p:spPr>
        </p:pic>
      </p:grpSp>
      <p:sp>
        <p:nvSpPr>
          <p:cNvPr id="23" name="标注: 弯曲线形 22">
            <a:extLst>
              <a:ext uri="{FF2B5EF4-FFF2-40B4-BE49-F238E27FC236}">
                <a16:creationId xmlns:a16="http://schemas.microsoft.com/office/drawing/2014/main" id="{69D91E63-359A-47F5-815C-B9DE3BEBB150}"/>
              </a:ext>
            </a:extLst>
          </p:cNvPr>
          <p:cNvSpPr/>
          <p:nvPr/>
        </p:nvSpPr>
        <p:spPr>
          <a:xfrm>
            <a:off x="6096000" y="1456565"/>
            <a:ext cx="1210056" cy="501263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5205"/>
              <a:gd name="adj6" fmla="val -159759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7D6929B-DB72-4501-A89B-EE5E9CE76A13}"/>
              </a:ext>
            </a:extLst>
          </p:cNvPr>
          <p:cNvSpPr txBox="1"/>
          <p:nvPr/>
        </p:nvSpPr>
        <p:spPr>
          <a:xfrm>
            <a:off x="598391" y="3715805"/>
            <a:ext cx="39220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微软雅黑"/>
              </a:rPr>
              <a:t>Batch processing time gap can be  minimized with batch size adjusted.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微软雅黑"/>
              </a:rPr>
              <a:t>fast-approach phase to fine-tune phase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微软雅黑"/>
            </a:endParaRPr>
          </a:p>
        </p:txBody>
      </p:sp>
      <p:sp>
        <p:nvSpPr>
          <p:cNvPr id="25" name="标注: 弯曲线形 24">
            <a:extLst>
              <a:ext uri="{FF2B5EF4-FFF2-40B4-BE49-F238E27FC236}">
                <a16:creationId xmlns:a16="http://schemas.microsoft.com/office/drawing/2014/main" id="{71B6FF0C-7928-44C1-9019-5DA484E0CD5B}"/>
              </a:ext>
            </a:extLst>
          </p:cNvPr>
          <p:cNvSpPr/>
          <p:nvPr/>
        </p:nvSpPr>
        <p:spPr>
          <a:xfrm>
            <a:off x="7826952" y="2514599"/>
            <a:ext cx="667824" cy="3954604"/>
          </a:xfrm>
          <a:prstGeom prst="borderCallout2">
            <a:avLst>
              <a:gd name="adj1" fmla="val 33086"/>
              <a:gd name="adj2" fmla="val 103586"/>
              <a:gd name="adj3" fmla="val 34242"/>
              <a:gd name="adj4" fmla="val 112089"/>
              <a:gd name="adj5" fmla="val 23675"/>
              <a:gd name="adj6" fmla="val 266959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E238439-0C69-40E8-BC11-379DD1CFCC8D}"/>
              </a:ext>
            </a:extLst>
          </p:cNvPr>
          <p:cNvSpPr txBox="1"/>
          <p:nvPr/>
        </p:nvSpPr>
        <p:spPr>
          <a:xfrm>
            <a:off x="9627991" y="2820318"/>
            <a:ext cx="2564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微软雅黑"/>
              </a:rPr>
              <a:t>Bandwidth degradation is counteracted by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微软雅黑"/>
              </a:rPr>
              <a:t> LB-BSP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45392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 animBg="1"/>
      <p:bldP spid="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>
            <a:normAutofit/>
          </a:bodyPr>
          <a:lstStyle/>
          <a:p>
            <a:r>
              <a:rPr lang="en-US" altLang="zh-CN" dirty="0"/>
              <a:t>Evaluation in CPU Cluster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4282" y="1203203"/>
            <a:ext cx="11587717" cy="500676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b="0" dirty="0"/>
              <a:t>LB-BSP outperforms the second best (</a:t>
            </a:r>
            <a:r>
              <a:rPr lang="en-US" altLang="zh-CN" b="0" dirty="0" err="1"/>
              <a:t>FlexRR</a:t>
            </a:r>
            <a:r>
              <a:rPr lang="en-US" altLang="zh-CN" b="0" dirty="0"/>
              <a:t>) by  38.7%.</a:t>
            </a:r>
          </a:p>
          <a:p>
            <a:pPr>
              <a:buFont typeface="Wingdings" panose="05000000000000000000" pitchFamily="2" charset="2"/>
              <a:buChar char="p"/>
            </a:pPr>
            <a:endParaRPr lang="en-US" altLang="zh-CN" b="0" dirty="0"/>
          </a:p>
          <a:p>
            <a:pPr marL="0" indent="0">
              <a:buNone/>
            </a:pPr>
            <a:endParaRPr lang="en-US" altLang="zh-CN" b="0" dirty="0"/>
          </a:p>
          <a:p>
            <a:pPr marL="0" indent="0">
              <a:buNone/>
            </a:pPr>
            <a:endParaRPr lang="en-US" altLang="zh-CN" sz="3600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endParaRPr kumimoji="1" lang="zh-CN" altLang="en-US" dirty="0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3906350-9198-4AC9-B2A7-97F1D1FA7769}"/>
              </a:ext>
            </a:extLst>
          </p:cNvPr>
          <p:cNvGrpSpPr/>
          <p:nvPr/>
        </p:nvGrpSpPr>
        <p:grpSpPr>
          <a:xfrm>
            <a:off x="2681467" y="1974762"/>
            <a:ext cx="5601272" cy="3219372"/>
            <a:chOff x="2571739" y="2029626"/>
            <a:chExt cx="5601272" cy="3219372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5A721A1-CBD1-43BF-A008-5650F8BCB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71739" y="2029626"/>
              <a:ext cx="5601272" cy="3219372"/>
            </a:xfrm>
            <a:prstGeom prst="rect">
              <a:avLst/>
            </a:prstGeom>
          </p:spPr>
        </p:pic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A4988495-3A60-4359-BBC8-9CE306451817}"/>
                </a:ext>
              </a:extLst>
            </p:cNvPr>
            <p:cNvCxnSpPr>
              <a:cxnSpLocks/>
            </p:cNvCxnSpPr>
            <p:nvPr/>
          </p:nvCxnSpPr>
          <p:spPr>
            <a:xfrm>
              <a:off x="3562165" y="3236172"/>
              <a:ext cx="4487603" cy="0"/>
            </a:xfrm>
            <a:prstGeom prst="line">
              <a:avLst/>
            </a:prstGeom>
            <a:ln w="31750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4" name="椭圆 3">
            <a:extLst>
              <a:ext uri="{FF2B5EF4-FFF2-40B4-BE49-F238E27FC236}">
                <a16:creationId xmlns:a16="http://schemas.microsoft.com/office/drawing/2014/main" id="{139F10BD-3A59-45AD-B1BB-C39220A90D78}"/>
              </a:ext>
            </a:extLst>
          </p:cNvPr>
          <p:cNvSpPr/>
          <p:nvPr/>
        </p:nvSpPr>
        <p:spPr>
          <a:xfrm>
            <a:off x="4942113" y="3277960"/>
            <a:ext cx="1012372" cy="134981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046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7F3D58-7582-424A-BC6E-C0B8957D2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Distributed Machine Learning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47C450-1F08-4338-B30E-7748A6F17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72456" y="1234228"/>
            <a:ext cx="6055897" cy="118437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altLang="zh-CN" b="0" dirty="0">
                <a:latin typeface="Gill Sans MT" panose="020B0502020104020203" pitchFamily="34" charset="0"/>
              </a:rPr>
              <a:t>Distribute the model training process to multiple workers: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102EDE1-A3FD-440E-8D90-9E71E134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427C470F-9A33-4602-984B-BAD3B7A5AF6A}"/>
              </a:ext>
            </a:extLst>
          </p:cNvPr>
          <p:cNvSpPr txBox="1">
            <a:spLocks/>
          </p:cNvSpPr>
          <p:nvPr/>
        </p:nvSpPr>
        <p:spPr>
          <a:xfrm>
            <a:off x="5685577" y="1283130"/>
            <a:ext cx="5930020" cy="601114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>
            <a:lvl1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 baseline="0">
                <a:solidFill>
                  <a:schemeClr val="tx1"/>
                </a:solidFill>
                <a:latin typeface="Gill Sans MT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altLang="zh-CN" b="0" dirty="0">
                <a:latin typeface="Gill Sans MT" panose="020B0502020104020203" pitchFamily="34" charset="0"/>
              </a:rPr>
              <a:t>Bulk Synchronous Parallel(BSP):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23214864-ABDD-4CB7-A662-89F5A39A16B1}"/>
              </a:ext>
            </a:extLst>
          </p:cNvPr>
          <p:cNvGrpSpPr/>
          <p:nvPr/>
        </p:nvGrpSpPr>
        <p:grpSpPr>
          <a:xfrm>
            <a:off x="6202277" y="1974785"/>
            <a:ext cx="5102769" cy="3611821"/>
            <a:chOff x="6143077" y="2512253"/>
            <a:chExt cx="5102769" cy="3611821"/>
          </a:xfrm>
        </p:grpSpPr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id="{E1C992D1-C74C-4FC3-9E61-FCD171555CE5}"/>
                </a:ext>
              </a:extLst>
            </p:cNvPr>
            <p:cNvGrpSpPr/>
            <p:nvPr/>
          </p:nvGrpSpPr>
          <p:grpSpPr>
            <a:xfrm>
              <a:off x="6143077" y="2732481"/>
              <a:ext cx="4869199" cy="3391593"/>
              <a:chOff x="6143077" y="2732481"/>
              <a:chExt cx="4869199" cy="3391593"/>
            </a:xfrm>
          </p:grpSpPr>
          <p:sp>
            <p:nvSpPr>
              <p:cNvPr id="41" name="箭头: 右 40">
                <a:extLst>
                  <a:ext uri="{FF2B5EF4-FFF2-40B4-BE49-F238E27FC236}">
                    <a16:creationId xmlns:a16="http://schemas.microsoft.com/office/drawing/2014/main" id="{95A1DAF9-5FD1-428E-BAD5-DC0A3466FA48}"/>
                  </a:ext>
                </a:extLst>
              </p:cNvPr>
              <p:cNvSpPr/>
              <p:nvPr/>
            </p:nvSpPr>
            <p:spPr>
              <a:xfrm>
                <a:off x="7454939" y="2956022"/>
                <a:ext cx="962526" cy="3693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箭头: 右 41">
                <a:extLst>
                  <a:ext uri="{FF2B5EF4-FFF2-40B4-BE49-F238E27FC236}">
                    <a16:creationId xmlns:a16="http://schemas.microsoft.com/office/drawing/2014/main" id="{4546E083-4850-400B-AD20-00E2EBA7D761}"/>
                  </a:ext>
                </a:extLst>
              </p:cNvPr>
              <p:cNvSpPr/>
              <p:nvPr/>
            </p:nvSpPr>
            <p:spPr>
              <a:xfrm>
                <a:off x="8697825" y="2956022"/>
                <a:ext cx="962526" cy="3693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箭头: 右 42">
                <a:extLst>
                  <a:ext uri="{FF2B5EF4-FFF2-40B4-BE49-F238E27FC236}">
                    <a16:creationId xmlns:a16="http://schemas.microsoft.com/office/drawing/2014/main" id="{B4199659-6C03-40AF-B1A1-6546C41175C0}"/>
                  </a:ext>
                </a:extLst>
              </p:cNvPr>
              <p:cNvSpPr/>
              <p:nvPr/>
            </p:nvSpPr>
            <p:spPr>
              <a:xfrm>
                <a:off x="9940711" y="2960008"/>
                <a:ext cx="962526" cy="3693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箭头: 右 43">
                <a:extLst>
                  <a:ext uri="{FF2B5EF4-FFF2-40B4-BE49-F238E27FC236}">
                    <a16:creationId xmlns:a16="http://schemas.microsoft.com/office/drawing/2014/main" id="{55742E6A-0A06-446C-BCC7-9A25A1D79652}"/>
                  </a:ext>
                </a:extLst>
              </p:cNvPr>
              <p:cNvSpPr/>
              <p:nvPr/>
            </p:nvSpPr>
            <p:spPr>
              <a:xfrm>
                <a:off x="7454939" y="3700979"/>
                <a:ext cx="497935" cy="3693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箭头: 右 44">
                <a:extLst>
                  <a:ext uri="{FF2B5EF4-FFF2-40B4-BE49-F238E27FC236}">
                    <a16:creationId xmlns:a16="http://schemas.microsoft.com/office/drawing/2014/main" id="{DE1D9BA0-F8D1-46B9-BFF8-CA094CCD0AE6}"/>
                  </a:ext>
                </a:extLst>
              </p:cNvPr>
              <p:cNvSpPr/>
              <p:nvPr/>
            </p:nvSpPr>
            <p:spPr>
              <a:xfrm>
                <a:off x="8697825" y="3700979"/>
                <a:ext cx="497935" cy="3693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箭头: 右 45">
                <a:extLst>
                  <a:ext uri="{FF2B5EF4-FFF2-40B4-BE49-F238E27FC236}">
                    <a16:creationId xmlns:a16="http://schemas.microsoft.com/office/drawing/2014/main" id="{8A2A88FC-7332-47A7-A127-A9389816948F}"/>
                  </a:ext>
                </a:extLst>
              </p:cNvPr>
              <p:cNvSpPr/>
              <p:nvPr/>
            </p:nvSpPr>
            <p:spPr>
              <a:xfrm>
                <a:off x="9940711" y="3704965"/>
                <a:ext cx="497935" cy="3693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箭头: 右 46">
                <a:extLst>
                  <a:ext uri="{FF2B5EF4-FFF2-40B4-BE49-F238E27FC236}">
                    <a16:creationId xmlns:a16="http://schemas.microsoft.com/office/drawing/2014/main" id="{066C44C8-7892-45CE-B3DB-7E28493BB25C}"/>
                  </a:ext>
                </a:extLst>
              </p:cNvPr>
              <p:cNvSpPr/>
              <p:nvPr/>
            </p:nvSpPr>
            <p:spPr>
              <a:xfrm>
                <a:off x="7465965" y="4480288"/>
                <a:ext cx="787698" cy="3693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箭头: 右 47">
                <a:extLst>
                  <a:ext uri="{FF2B5EF4-FFF2-40B4-BE49-F238E27FC236}">
                    <a16:creationId xmlns:a16="http://schemas.microsoft.com/office/drawing/2014/main" id="{1B7B2BDC-C177-47C0-B3F3-633A59B2B3B5}"/>
                  </a:ext>
                </a:extLst>
              </p:cNvPr>
              <p:cNvSpPr/>
              <p:nvPr/>
            </p:nvSpPr>
            <p:spPr>
              <a:xfrm>
                <a:off x="8708851" y="4480288"/>
                <a:ext cx="787698" cy="3693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箭头: 右 48">
                <a:extLst>
                  <a:ext uri="{FF2B5EF4-FFF2-40B4-BE49-F238E27FC236}">
                    <a16:creationId xmlns:a16="http://schemas.microsoft.com/office/drawing/2014/main" id="{77EA904A-D78B-458F-AC85-BAB0148E700E}"/>
                  </a:ext>
                </a:extLst>
              </p:cNvPr>
              <p:cNvSpPr/>
              <p:nvPr/>
            </p:nvSpPr>
            <p:spPr>
              <a:xfrm>
                <a:off x="9951737" y="4484274"/>
                <a:ext cx="787698" cy="3693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箭头: 右 49">
                <a:extLst>
                  <a:ext uri="{FF2B5EF4-FFF2-40B4-BE49-F238E27FC236}">
                    <a16:creationId xmlns:a16="http://schemas.microsoft.com/office/drawing/2014/main" id="{CF97FA26-1010-4A68-B347-E601FE9AC6CB}"/>
                  </a:ext>
                </a:extLst>
              </p:cNvPr>
              <p:cNvSpPr/>
              <p:nvPr/>
            </p:nvSpPr>
            <p:spPr>
              <a:xfrm>
                <a:off x="7453934" y="5212347"/>
                <a:ext cx="606219" cy="3693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箭头: 右 50">
                <a:extLst>
                  <a:ext uri="{FF2B5EF4-FFF2-40B4-BE49-F238E27FC236}">
                    <a16:creationId xmlns:a16="http://schemas.microsoft.com/office/drawing/2014/main" id="{3A868002-58DA-4465-8AE1-B0AE0965501D}"/>
                  </a:ext>
                </a:extLst>
              </p:cNvPr>
              <p:cNvSpPr/>
              <p:nvPr/>
            </p:nvSpPr>
            <p:spPr>
              <a:xfrm>
                <a:off x="8696820" y="5212347"/>
                <a:ext cx="606219" cy="3693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箭头: 右 51">
                <a:extLst>
                  <a:ext uri="{FF2B5EF4-FFF2-40B4-BE49-F238E27FC236}">
                    <a16:creationId xmlns:a16="http://schemas.microsoft.com/office/drawing/2014/main" id="{594F3333-CBFF-45ED-9AE6-869116D461DB}"/>
                  </a:ext>
                </a:extLst>
              </p:cNvPr>
              <p:cNvSpPr/>
              <p:nvPr/>
            </p:nvSpPr>
            <p:spPr>
              <a:xfrm>
                <a:off x="9939706" y="5216333"/>
                <a:ext cx="606219" cy="3693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616A35B1-E2D4-466F-B111-C32100FEE687}"/>
                  </a:ext>
                </a:extLst>
              </p:cNvPr>
              <p:cNvSpPr txBox="1"/>
              <p:nvPr/>
            </p:nvSpPr>
            <p:spPr>
              <a:xfrm>
                <a:off x="6143077" y="2950972"/>
                <a:ext cx="11716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Worker1</a:t>
                </a:r>
                <a:endParaRPr lang="zh-CN" altLang="en-US" dirty="0"/>
              </a:p>
            </p:txBody>
          </p:sp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D52F493B-61BC-44AB-A9A8-CF596B384F9E}"/>
                  </a:ext>
                </a:extLst>
              </p:cNvPr>
              <p:cNvSpPr txBox="1"/>
              <p:nvPr/>
            </p:nvSpPr>
            <p:spPr>
              <a:xfrm>
                <a:off x="6143077" y="3700979"/>
                <a:ext cx="11716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Worker2</a:t>
                </a:r>
                <a:endParaRPr lang="zh-CN" altLang="en-US" dirty="0"/>
              </a:p>
            </p:txBody>
          </p:sp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54FBA2E1-21A3-4ACD-9201-8D345050BAE5}"/>
                  </a:ext>
                </a:extLst>
              </p:cNvPr>
              <p:cNvSpPr txBox="1"/>
              <p:nvPr/>
            </p:nvSpPr>
            <p:spPr>
              <a:xfrm>
                <a:off x="6143077" y="4477263"/>
                <a:ext cx="11716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Worker3</a:t>
                </a:r>
                <a:endParaRPr lang="zh-CN" altLang="en-US" dirty="0"/>
              </a:p>
            </p:txBody>
          </p:sp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0A9BFD82-F239-480F-8E24-CA123814E09B}"/>
                  </a:ext>
                </a:extLst>
              </p:cNvPr>
              <p:cNvSpPr txBox="1"/>
              <p:nvPr/>
            </p:nvSpPr>
            <p:spPr>
              <a:xfrm>
                <a:off x="6143077" y="5212347"/>
                <a:ext cx="11716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Worker4</a:t>
                </a:r>
                <a:endParaRPr lang="zh-CN" altLang="en-US" dirty="0"/>
              </a:p>
            </p:txBody>
          </p:sp>
          <p:cxnSp>
            <p:nvCxnSpPr>
              <p:cNvPr id="58" name="直接连接符 57">
                <a:extLst>
                  <a:ext uri="{FF2B5EF4-FFF2-40B4-BE49-F238E27FC236}">
                    <a16:creationId xmlns:a16="http://schemas.microsoft.com/office/drawing/2014/main" id="{C7DAB7DF-CDEF-4882-9B27-F9107AAFE8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13718" y="2732481"/>
                <a:ext cx="0" cy="3391593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>
                <a:extLst>
                  <a:ext uri="{FF2B5EF4-FFF2-40B4-BE49-F238E27FC236}">
                    <a16:creationId xmlns:a16="http://schemas.microsoft.com/office/drawing/2014/main" id="{56CB3C18-02F4-4252-BAAA-0BE1E6E9E8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5055" y="2732481"/>
                <a:ext cx="0" cy="3391593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>
                <a:extLst>
                  <a:ext uri="{FF2B5EF4-FFF2-40B4-BE49-F238E27FC236}">
                    <a16:creationId xmlns:a16="http://schemas.microsoft.com/office/drawing/2014/main" id="{FD70F6C2-2DFA-4D3E-B815-A73C520B7B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12276" y="2757704"/>
                <a:ext cx="0" cy="336637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40736614-3A24-4D14-A09E-FCBCA036D9AE}"/>
                </a:ext>
              </a:extLst>
            </p:cNvPr>
            <p:cNvSpPr txBox="1"/>
            <p:nvPr/>
          </p:nvSpPr>
          <p:spPr>
            <a:xfrm>
              <a:off x="7275563" y="5680854"/>
              <a:ext cx="11685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Iteration k</a:t>
              </a:r>
              <a:endParaRPr lang="zh-CN" altLang="en-US" sz="1400" dirty="0"/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3F513533-838A-4E02-ACFD-2D4717759947}"/>
                </a:ext>
              </a:extLst>
            </p:cNvPr>
            <p:cNvSpPr txBox="1"/>
            <p:nvPr/>
          </p:nvSpPr>
          <p:spPr>
            <a:xfrm>
              <a:off x="8490230" y="5680853"/>
              <a:ext cx="14901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Iteration k+1</a:t>
              </a:r>
              <a:endParaRPr lang="zh-CN" altLang="en-US" sz="1400" dirty="0"/>
            </a:p>
          </p:txBody>
        </p: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C8103280-B897-47B1-A242-C02AEC129DBE}"/>
                </a:ext>
              </a:extLst>
            </p:cNvPr>
            <p:cNvSpPr txBox="1"/>
            <p:nvPr/>
          </p:nvSpPr>
          <p:spPr>
            <a:xfrm>
              <a:off x="9785055" y="5674158"/>
              <a:ext cx="14607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Iteration k+2</a:t>
              </a:r>
              <a:endParaRPr lang="zh-CN" altLang="en-US" sz="1400" dirty="0"/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DF3D009E-7DB9-47E8-B57F-388221A48494}"/>
                </a:ext>
              </a:extLst>
            </p:cNvPr>
            <p:cNvSpPr txBox="1"/>
            <p:nvPr/>
          </p:nvSpPr>
          <p:spPr>
            <a:xfrm>
              <a:off x="8089235" y="2512253"/>
              <a:ext cx="1137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Barrier</a:t>
              </a:r>
              <a:endParaRPr lang="zh-CN" altLang="en-US" dirty="0"/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CDD774B4-2F89-4CDD-AB6F-19B0EC4F5FF7}"/>
              </a:ext>
            </a:extLst>
          </p:cNvPr>
          <p:cNvGrpSpPr/>
          <p:nvPr/>
        </p:nvGrpSpPr>
        <p:grpSpPr>
          <a:xfrm>
            <a:off x="374213" y="2344117"/>
            <a:ext cx="5526503" cy="3243052"/>
            <a:chOff x="247932" y="2159451"/>
            <a:chExt cx="5526503" cy="3243052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2F557F3E-533A-46EF-A989-0A4CF28A5D65}"/>
                </a:ext>
              </a:extLst>
            </p:cNvPr>
            <p:cNvGrpSpPr/>
            <p:nvPr/>
          </p:nvGrpSpPr>
          <p:grpSpPr>
            <a:xfrm>
              <a:off x="247932" y="2159451"/>
              <a:ext cx="5526503" cy="3243052"/>
              <a:chOff x="229793" y="2308724"/>
              <a:chExt cx="5526503" cy="3243052"/>
            </a:xfrm>
          </p:grpSpPr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B424B237-518A-474D-A1E1-21CD4BD9BB70}"/>
                  </a:ext>
                </a:extLst>
              </p:cNvPr>
              <p:cNvSpPr/>
              <p:nvPr/>
            </p:nvSpPr>
            <p:spPr>
              <a:xfrm>
                <a:off x="229793" y="3476038"/>
                <a:ext cx="1387642" cy="77002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Worker1</a:t>
                </a:r>
                <a:endParaRPr lang="zh-CN" altLang="en-US" dirty="0"/>
              </a:p>
            </p:txBody>
          </p:sp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C0C5CD07-59D2-4CED-8498-E60ED0E87DBF}"/>
                  </a:ext>
                </a:extLst>
              </p:cNvPr>
              <p:cNvSpPr/>
              <p:nvPr/>
            </p:nvSpPr>
            <p:spPr>
              <a:xfrm>
                <a:off x="2074632" y="3476036"/>
                <a:ext cx="1387642" cy="77002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Worker2</a:t>
                </a:r>
                <a:endParaRPr lang="zh-CN" altLang="en-US" dirty="0"/>
              </a:p>
            </p:txBody>
          </p:sp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3C5C1EF5-29EF-4E17-BA9B-CCE5C56C0F23}"/>
                  </a:ext>
                </a:extLst>
              </p:cNvPr>
              <p:cNvSpPr/>
              <p:nvPr/>
            </p:nvSpPr>
            <p:spPr>
              <a:xfrm>
                <a:off x="4368654" y="3476036"/>
                <a:ext cx="1387642" cy="77002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Workern</a:t>
                </a:r>
                <a:endParaRPr lang="zh-CN" altLang="en-US" dirty="0"/>
              </a:p>
            </p:txBody>
          </p:sp>
          <p:sp>
            <p:nvSpPr>
              <p:cNvPr id="9" name="矩形: 圆角 8">
                <a:extLst>
                  <a:ext uri="{FF2B5EF4-FFF2-40B4-BE49-F238E27FC236}">
                    <a16:creationId xmlns:a16="http://schemas.microsoft.com/office/drawing/2014/main" id="{88ECE2A2-FC9C-40B4-9D62-E8F9C24F9653}"/>
                  </a:ext>
                </a:extLst>
              </p:cNvPr>
              <p:cNvSpPr/>
              <p:nvPr/>
            </p:nvSpPr>
            <p:spPr>
              <a:xfrm>
                <a:off x="2006457" y="2308724"/>
                <a:ext cx="1969165" cy="77002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Parameter Server</a:t>
                </a:r>
                <a:endParaRPr lang="zh-CN" altLang="en-US" dirty="0"/>
              </a:p>
            </p:txBody>
          </p:sp>
          <p:sp>
            <p:nvSpPr>
              <p:cNvPr id="10" name="矩形: 圆角 9">
                <a:extLst>
                  <a:ext uri="{FF2B5EF4-FFF2-40B4-BE49-F238E27FC236}">
                    <a16:creationId xmlns:a16="http://schemas.microsoft.com/office/drawing/2014/main" id="{294B6788-44D0-4A8C-AF08-9A94F48E57E3}"/>
                  </a:ext>
                </a:extLst>
              </p:cNvPr>
              <p:cNvSpPr/>
              <p:nvPr/>
            </p:nvSpPr>
            <p:spPr>
              <a:xfrm>
                <a:off x="923614" y="4781755"/>
                <a:ext cx="4134852" cy="77002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Sample Input Stream</a:t>
                </a:r>
                <a:endParaRPr lang="zh-CN" altLang="en-US" dirty="0"/>
              </a:p>
            </p:txBody>
          </p:sp>
          <p:cxnSp>
            <p:nvCxnSpPr>
              <p:cNvPr id="12" name="直接箭头连接符 11">
                <a:extLst>
                  <a:ext uri="{FF2B5EF4-FFF2-40B4-BE49-F238E27FC236}">
                    <a16:creationId xmlns:a16="http://schemas.microsoft.com/office/drawing/2014/main" id="{C6368678-0812-4EA2-A4FB-9CB9228898DE}"/>
                  </a:ext>
                </a:extLst>
              </p:cNvPr>
              <p:cNvCxnSpPr/>
              <p:nvPr/>
            </p:nvCxnSpPr>
            <p:spPr>
              <a:xfrm flipV="1">
                <a:off x="1617435" y="3075796"/>
                <a:ext cx="372979" cy="39917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直接箭头连接符 15">
                <a:extLst>
                  <a:ext uri="{FF2B5EF4-FFF2-40B4-BE49-F238E27FC236}">
                    <a16:creationId xmlns:a16="http://schemas.microsoft.com/office/drawing/2014/main" id="{4A6DDA2F-3C42-41D0-8886-DB6865309BC1}"/>
                  </a:ext>
                </a:extLst>
              </p:cNvPr>
              <p:cNvCxnSpPr/>
              <p:nvPr/>
            </p:nvCxnSpPr>
            <p:spPr>
              <a:xfrm flipH="1">
                <a:off x="1475062" y="3003400"/>
                <a:ext cx="372979" cy="39917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D84168C-8C48-4524-A2C2-B2745DD171AF}"/>
                  </a:ext>
                </a:extLst>
              </p:cNvPr>
              <p:cNvSpPr txBox="1"/>
              <p:nvPr/>
            </p:nvSpPr>
            <p:spPr>
              <a:xfrm>
                <a:off x="1411891" y="2921507"/>
                <a:ext cx="3148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altLang="zh-CN" b="0" i="0" dirty="0">
                    <a:solidFill>
                      <a:srgbClr val="333333"/>
                    </a:solidFill>
                    <a:effectLst/>
                    <a:latin typeface="PingFang SC"/>
                  </a:rPr>
                  <a:t>ω</a:t>
                </a:r>
                <a:endParaRPr lang="zh-CN" altLang="en-US" dirty="0"/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215D5967-0095-4BFC-BC85-F003CE5B019A}"/>
                  </a:ext>
                </a:extLst>
              </p:cNvPr>
              <p:cNvSpPr txBox="1"/>
              <p:nvPr/>
            </p:nvSpPr>
            <p:spPr>
              <a:xfrm>
                <a:off x="1803924" y="3092724"/>
                <a:ext cx="5173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333333"/>
                    </a:solidFill>
                    <a:latin typeface="PingFang SC"/>
                  </a:rPr>
                  <a:t>g</a:t>
                </a:r>
                <a:r>
                  <a:rPr lang="en-US" altLang="zh-CN" sz="1000" dirty="0">
                    <a:solidFill>
                      <a:srgbClr val="333333"/>
                    </a:solidFill>
                    <a:latin typeface="PingFang SC"/>
                  </a:rPr>
                  <a:t>1</a:t>
                </a:r>
                <a:endParaRPr lang="zh-CN" altLang="en-US" sz="1000" dirty="0"/>
              </a:p>
            </p:txBody>
          </p:sp>
          <p:cxnSp>
            <p:nvCxnSpPr>
              <p:cNvPr id="20" name="直接箭头连接符 19">
                <a:extLst>
                  <a:ext uri="{FF2B5EF4-FFF2-40B4-BE49-F238E27FC236}">
                    <a16:creationId xmlns:a16="http://schemas.microsoft.com/office/drawing/2014/main" id="{CDDEF9C6-97F6-4530-B8F8-076AA42E02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00272" y="3107358"/>
                <a:ext cx="0" cy="31649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直接箭头连接符 22">
                <a:extLst>
                  <a:ext uri="{FF2B5EF4-FFF2-40B4-BE49-F238E27FC236}">
                    <a16:creationId xmlns:a16="http://schemas.microsoft.com/office/drawing/2014/main" id="{D783D777-A624-4FD0-808F-D530A22B49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42649" y="3091539"/>
                <a:ext cx="1" cy="32383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8642EBCC-D19F-413E-B2E2-68E8CED3943C}"/>
                  </a:ext>
                </a:extLst>
              </p:cNvPr>
              <p:cNvSpPr txBox="1"/>
              <p:nvPr/>
            </p:nvSpPr>
            <p:spPr>
              <a:xfrm>
                <a:off x="2404504" y="3046151"/>
                <a:ext cx="3148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altLang="zh-CN" b="0" i="0" dirty="0">
                    <a:solidFill>
                      <a:srgbClr val="333333"/>
                    </a:solidFill>
                    <a:effectLst/>
                    <a:latin typeface="PingFang SC"/>
                  </a:rPr>
                  <a:t>ω</a:t>
                </a:r>
                <a:endParaRPr lang="zh-CN" altLang="en-US" dirty="0"/>
              </a:p>
            </p:txBody>
          </p:sp>
          <p:cxnSp>
            <p:nvCxnSpPr>
              <p:cNvPr id="27" name="直接箭头连接符 26">
                <a:extLst>
                  <a:ext uri="{FF2B5EF4-FFF2-40B4-BE49-F238E27FC236}">
                    <a16:creationId xmlns:a16="http://schemas.microsoft.com/office/drawing/2014/main" id="{601FDB6E-6012-40A4-8BA5-EDC9AAC12A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65591" y="3083511"/>
                <a:ext cx="407558" cy="36456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直接箭头连接符 29">
                <a:extLst>
                  <a:ext uri="{FF2B5EF4-FFF2-40B4-BE49-F238E27FC236}">
                    <a16:creationId xmlns:a16="http://schemas.microsoft.com/office/drawing/2014/main" id="{140822BD-82B1-4878-B85B-6DAD5EBF8FCD}"/>
                  </a:ext>
                </a:extLst>
              </p:cNvPr>
              <p:cNvCxnSpPr/>
              <p:nvPr/>
            </p:nvCxnSpPr>
            <p:spPr>
              <a:xfrm flipH="1" flipV="1">
                <a:off x="4043916" y="3003400"/>
                <a:ext cx="408325" cy="37667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4F191299-7376-4CEA-8E89-9E62D8101EEE}"/>
                  </a:ext>
                </a:extLst>
              </p:cNvPr>
              <p:cNvSpPr txBox="1"/>
              <p:nvPr/>
            </p:nvSpPr>
            <p:spPr>
              <a:xfrm>
                <a:off x="2849671" y="3062448"/>
                <a:ext cx="5173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333333"/>
                    </a:solidFill>
                    <a:latin typeface="PingFang SC"/>
                  </a:rPr>
                  <a:t>g</a:t>
                </a:r>
                <a:r>
                  <a:rPr lang="en-US" altLang="zh-CN" sz="1000" dirty="0">
                    <a:solidFill>
                      <a:srgbClr val="333333"/>
                    </a:solidFill>
                    <a:latin typeface="PingFang SC"/>
                  </a:rPr>
                  <a:t>2</a:t>
                </a:r>
                <a:endParaRPr lang="zh-CN" altLang="en-US" sz="1000" dirty="0"/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4D3A5D70-8353-4C53-86A5-132EDF7717C3}"/>
                  </a:ext>
                </a:extLst>
              </p:cNvPr>
              <p:cNvSpPr txBox="1"/>
              <p:nvPr/>
            </p:nvSpPr>
            <p:spPr>
              <a:xfrm>
                <a:off x="4158084" y="2891130"/>
                <a:ext cx="5173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333333"/>
                    </a:solidFill>
                    <a:latin typeface="PingFang SC"/>
                  </a:rPr>
                  <a:t>g</a:t>
                </a:r>
                <a:r>
                  <a:rPr lang="en-US" altLang="zh-CN" sz="1000" dirty="0">
                    <a:solidFill>
                      <a:srgbClr val="333333"/>
                    </a:solidFill>
                    <a:latin typeface="PingFang SC"/>
                  </a:rPr>
                  <a:t>n</a:t>
                </a:r>
                <a:endParaRPr lang="zh-CN" altLang="en-US" sz="1000" dirty="0"/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61592F12-7C7C-4C41-9965-931A3DE82E64}"/>
                  </a:ext>
                </a:extLst>
              </p:cNvPr>
              <p:cNvSpPr txBox="1"/>
              <p:nvPr/>
            </p:nvSpPr>
            <p:spPr>
              <a:xfrm>
                <a:off x="3881376" y="3138149"/>
                <a:ext cx="3148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altLang="zh-CN" b="0" i="0" dirty="0">
                    <a:solidFill>
                      <a:srgbClr val="333333"/>
                    </a:solidFill>
                    <a:effectLst/>
                    <a:latin typeface="PingFang SC"/>
                  </a:rPr>
                  <a:t>ω</a:t>
                </a:r>
                <a:endParaRPr lang="zh-CN" altLang="en-US" dirty="0"/>
              </a:p>
            </p:txBody>
          </p:sp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2D5907FA-C6A9-40A8-96B1-2EF8675591E5}"/>
                  </a:ext>
                </a:extLst>
              </p:cNvPr>
              <p:cNvSpPr txBox="1"/>
              <p:nvPr/>
            </p:nvSpPr>
            <p:spPr>
              <a:xfrm>
                <a:off x="3636720" y="3611492"/>
                <a:ext cx="68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……</a:t>
                </a:r>
                <a:endParaRPr lang="zh-CN" altLang="en-US" dirty="0"/>
              </a:p>
            </p:txBody>
          </p:sp>
          <p:sp>
            <p:nvSpPr>
              <p:cNvPr id="35" name="箭头: 下 34">
                <a:extLst>
                  <a:ext uri="{FF2B5EF4-FFF2-40B4-BE49-F238E27FC236}">
                    <a16:creationId xmlns:a16="http://schemas.microsoft.com/office/drawing/2014/main" id="{8577BE09-18A1-4D46-9DD9-8333504B58DD}"/>
                  </a:ext>
                </a:extLst>
              </p:cNvPr>
              <p:cNvSpPr/>
              <p:nvPr/>
            </p:nvSpPr>
            <p:spPr>
              <a:xfrm flipV="1">
                <a:off x="1111103" y="4329240"/>
                <a:ext cx="506332" cy="616723"/>
              </a:xfrm>
              <a:prstGeom prst="downArrow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E320676B-4C5A-4880-951C-07BC82B6EFFC}"/>
                  </a:ext>
                </a:extLst>
              </p:cNvPr>
              <p:cNvSpPr txBox="1"/>
              <p:nvPr/>
            </p:nvSpPr>
            <p:spPr>
              <a:xfrm>
                <a:off x="792267" y="4329240"/>
                <a:ext cx="445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B</a:t>
                </a:r>
                <a:r>
                  <a:rPr lang="en-US" altLang="zh-CN" sz="1000" dirty="0"/>
                  <a:t>1</a:t>
                </a:r>
                <a:endParaRPr lang="zh-CN" altLang="en-US" sz="1000" dirty="0"/>
              </a:p>
            </p:txBody>
          </p:sp>
          <p:sp>
            <p:nvSpPr>
              <p:cNvPr id="37" name="箭头: 下 36">
                <a:extLst>
                  <a:ext uri="{FF2B5EF4-FFF2-40B4-BE49-F238E27FC236}">
                    <a16:creationId xmlns:a16="http://schemas.microsoft.com/office/drawing/2014/main" id="{E582FF0E-E29D-4E2E-B5D1-E21DE5D1F4CB}"/>
                  </a:ext>
                </a:extLst>
              </p:cNvPr>
              <p:cNvSpPr/>
              <p:nvPr/>
            </p:nvSpPr>
            <p:spPr>
              <a:xfrm flipV="1">
                <a:off x="2589483" y="4334986"/>
                <a:ext cx="506332" cy="616723"/>
              </a:xfrm>
              <a:prstGeom prst="downArrow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5476E23A-A048-4B3A-A8DB-40742E948B0C}"/>
                  </a:ext>
                </a:extLst>
              </p:cNvPr>
              <p:cNvSpPr txBox="1"/>
              <p:nvPr/>
            </p:nvSpPr>
            <p:spPr>
              <a:xfrm>
                <a:off x="2270647" y="4334986"/>
                <a:ext cx="445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B</a:t>
                </a:r>
                <a:r>
                  <a:rPr lang="en-US" altLang="zh-CN" sz="1000" dirty="0"/>
                  <a:t>2</a:t>
                </a:r>
                <a:endParaRPr lang="zh-CN" altLang="en-US" sz="1000" dirty="0"/>
              </a:p>
            </p:txBody>
          </p:sp>
          <p:sp>
            <p:nvSpPr>
              <p:cNvPr id="39" name="箭头: 下 38">
                <a:extLst>
                  <a:ext uri="{FF2B5EF4-FFF2-40B4-BE49-F238E27FC236}">
                    <a16:creationId xmlns:a16="http://schemas.microsoft.com/office/drawing/2014/main" id="{620B9DEF-E571-4D35-B899-D15DA8CB86F0}"/>
                  </a:ext>
                </a:extLst>
              </p:cNvPr>
              <p:cNvSpPr/>
              <p:nvPr/>
            </p:nvSpPr>
            <p:spPr>
              <a:xfrm flipV="1">
                <a:off x="4389724" y="4350068"/>
                <a:ext cx="506332" cy="616723"/>
              </a:xfrm>
              <a:prstGeom prst="downArrow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904C154F-F6CD-4123-BB37-D80FBF7ED377}"/>
                  </a:ext>
                </a:extLst>
              </p:cNvPr>
              <p:cNvSpPr txBox="1"/>
              <p:nvPr/>
            </p:nvSpPr>
            <p:spPr>
              <a:xfrm>
                <a:off x="4070888" y="4350068"/>
                <a:ext cx="445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B</a:t>
                </a:r>
                <a:r>
                  <a:rPr lang="en-US" altLang="zh-CN" sz="1000" dirty="0"/>
                  <a:t>n</a:t>
                </a:r>
                <a:endParaRPr lang="zh-CN" altLang="en-US" sz="1000" dirty="0"/>
              </a:p>
            </p:txBody>
          </p:sp>
        </p:grp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7EA4043F-2133-4F9C-89B3-EDB1A49539B1}"/>
                </a:ext>
              </a:extLst>
            </p:cNvPr>
            <p:cNvSpPr txBox="1"/>
            <p:nvPr/>
          </p:nvSpPr>
          <p:spPr>
            <a:xfrm>
              <a:off x="3381126" y="4139824"/>
              <a:ext cx="687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……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863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>
            <a:normAutofit/>
          </a:bodyPr>
          <a:lstStyle/>
          <a:p>
            <a:r>
              <a:rPr lang="en-US" altLang="zh-CN" dirty="0"/>
              <a:t>NARX Performance Deep Dive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4282" y="1203203"/>
            <a:ext cx="11587717" cy="500676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b="0" dirty="0"/>
              <a:t>Comparison with Other Approaches</a:t>
            </a:r>
          </a:p>
          <a:p>
            <a:pPr>
              <a:buFont typeface="Wingdings" panose="05000000000000000000" pitchFamily="2" charset="2"/>
              <a:buChar char="p"/>
            </a:pPr>
            <a:endParaRPr lang="en-US" altLang="zh-CN" b="0" dirty="0"/>
          </a:p>
          <a:p>
            <a:pPr marL="0" indent="0">
              <a:buNone/>
            </a:pPr>
            <a:endParaRPr lang="en-US" altLang="zh-CN" b="0" dirty="0"/>
          </a:p>
          <a:p>
            <a:pPr marL="0" indent="0">
              <a:buNone/>
            </a:pPr>
            <a:endParaRPr lang="en-US" altLang="zh-CN" sz="3600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endParaRPr kumimoji="1"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9E93FD2-B172-43BF-9270-36F5206A7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8" y="1893537"/>
            <a:ext cx="9705720" cy="3952875"/>
          </a:xfrm>
          <a:prstGeom prst="rect">
            <a:avLst/>
          </a:prstGeom>
        </p:spPr>
      </p:pic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4FD78598-2665-4040-9222-27773FC3EE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1866884"/>
              </p:ext>
            </p:extLst>
          </p:nvPr>
        </p:nvGraphicFramePr>
        <p:xfrm>
          <a:off x="2124707" y="1177532"/>
          <a:ext cx="8329152" cy="5384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7490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6" grpId="1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>
            <a:normAutofit/>
          </a:bodyPr>
          <a:lstStyle/>
          <a:p>
            <a:r>
              <a:rPr lang="en-US" altLang="zh-CN" dirty="0"/>
              <a:t>NARX Performance Deep Dive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4283" y="1077312"/>
            <a:ext cx="11855794" cy="595144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b="0" dirty="0"/>
              <a:t>A NARX prediction snapshot: </a:t>
            </a:r>
          </a:p>
          <a:p>
            <a:pPr lvl="1">
              <a:buFont typeface="Wingdings" panose="05000000000000000000" pitchFamily="2" charset="2"/>
              <a:buChar char="l"/>
              <a:defRPr/>
            </a:pPr>
            <a:r>
              <a:rPr lang="en-US" altLang="zh-CN" sz="3200" b="0" dirty="0"/>
              <a:t>Robust to </a:t>
            </a:r>
            <a:r>
              <a:rPr lang="en-US" altLang="zh-CN" sz="3200" b="0" dirty="0">
                <a:solidFill>
                  <a:prstClr val="black"/>
                </a:solidFill>
                <a:latin typeface="Gill Sans MT" panose="020B0502020104020203" pitchFamily="34" charset="0"/>
                <a:ea typeface="微软雅黑"/>
              </a:rPr>
              <a:t>non-deterministic straggler</a:t>
            </a:r>
          </a:p>
          <a:p>
            <a:pPr lvl="1">
              <a:buFont typeface="Wingdings" panose="05000000000000000000" pitchFamily="2" charset="2"/>
              <a:buChar char="l"/>
              <a:defRPr/>
            </a:pPr>
            <a:r>
              <a:rPr lang="en-US" altLang="zh-CN" sz="3200" b="0" dirty="0">
                <a:solidFill>
                  <a:prstClr val="black"/>
                </a:solidFill>
                <a:latin typeface="Gill Sans MT" panose="020B0502020104020203" pitchFamily="34" charset="0"/>
                <a:ea typeface="微软雅黑"/>
              </a:rPr>
              <a:t>Sensitive to deterministic straggler</a:t>
            </a:r>
          </a:p>
          <a:p>
            <a:pPr lvl="1">
              <a:buFont typeface="Wingdings" panose="05000000000000000000" pitchFamily="2" charset="2"/>
              <a:buChar char="l"/>
              <a:defRPr/>
            </a:pPr>
            <a:endParaRPr lang="en-US" altLang="zh-CN" sz="3200" b="0" dirty="0">
              <a:solidFill>
                <a:prstClr val="black"/>
              </a:solidFill>
              <a:latin typeface="Gill Sans MT" panose="020B0502020104020203" pitchFamily="34" charset="0"/>
              <a:ea typeface="微软雅黑"/>
            </a:endParaRPr>
          </a:p>
          <a:p>
            <a:pPr lvl="1">
              <a:buFont typeface="Wingdings" panose="05000000000000000000" pitchFamily="2" charset="2"/>
              <a:buChar char="l"/>
            </a:pPr>
            <a:endParaRPr lang="en-US" altLang="zh-CN" sz="3200" b="0" dirty="0">
              <a:solidFill>
                <a:prstClr val="black"/>
              </a:solidFill>
              <a:latin typeface="Gill Sans MT" panose="020B0502020104020203" pitchFamily="34" charset="0"/>
              <a:ea typeface="微软雅黑"/>
            </a:endParaRPr>
          </a:p>
          <a:p>
            <a:pPr lvl="1">
              <a:buFont typeface="Wingdings" panose="05000000000000000000" pitchFamily="2" charset="2"/>
              <a:buChar char="l"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微软雅黑"/>
              <a:cs typeface="+mn-cs"/>
            </a:endParaRPr>
          </a:p>
          <a:p>
            <a:pPr lvl="1">
              <a:buFont typeface="Wingdings" panose="05000000000000000000" pitchFamily="2" charset="2"/>
              <a:buChar char="l"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微软雅黑"/>
              <a:cs typeface="+mn-cs"/>
            </a:endParaRPr>
          </a:p>
          <a:p>
            <a:pPr marL="457200" lvl="1" indent="0">
              <a:buNone/>
            </a:pPr>
            <a:endParaRPr lang="en-US" altLang="zh-CN" b="0" dirty="0"/>
          </a:p>
          <a:p>
            <a:pPr marL="0" indent="0">
              <a:buNone/>
            </a:pPr>
            <a:endParaRPr lang="en-US" altLang="zh-CN" b="0" dirty="0"/>
          </a:p>
          <a:p>
            <a:pPr marL="0" indent="0">
              <a:buNone/>
            </a:pPr>
            <a:endParaRPr lang="en-US" altLang="zh-CN" b="0" dirty="0"/>
          </a:p>
          <a:p>
            <a:pPr marL="0" indent="0">
              <a:buNone/>
            </a:pPr>
            <a:r>
              <a:rPr lang="en-US" altLang="zh-CN" sz="2000" b="0" dirty="0"/>
              <a:t>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US" altLang="zh-CN" sz="2000" b="0" dirty="0"/>
          </a:p>
          <a:p>
            <a:pPr marL="0" indent="0">
              <a:buNone/>
            </a:pPr>
            <a:r>
              <a:rPr lang="en-US" altLang="zh-CN" sz="2000" b="0" dirty="0"/>
              <a:t>                                                                                                                                        </a:t>
            </a:r>
            <a:r>
              <a:rPr lang="en-US" altLang="zh-CN" dirty="0"/>
              <a:t>                                                                                             </a:t>
            </a:r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22E81FA-96DC-4B3B-AB46-0C285C2F9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763" y="2603866"/>
            <a:ext cx="6973199" cy="4219292"/>
          </a:xfrm>
          <a:prstGeom prst="rect">
            <a:avLst/>
          </a:prstGeom>
        </p:spPr>
      </p:pic>
      <p:sp>
        <p:nvSpPr>
          <p:cNvPr id="4" name="标注: 线形 3">
            <a:extLst>
              <a:ext uri="{FF2B5EF4-FFF2-40B4-BE49-F238E27FC236}">
                <a16:creationId xmlns:a16="http://schemas.microsoft.com/office/drawing/2014/main" id="{2591146F-E70D-44BE-90AE-99F57A042163}"/>
              </a:ext>
            </a:extLst>
          </p:cNvPr>
          <p:cNvSpPr/>
          <p:nvPr/>
        </p:nvSpPr>
        <p:spPr>
          <a:xfrm>
            <a:off x="4297362" y="4000245"/>
            <a:ext cx="533400" cy="2009775"/>
          </a:xfrm>
          <a:prstGeom prst="borderCallout1">
            <a:avLst>
              <a:gd name="adj1" fmla="val 18750"/>
              <a:gd name="adj2" fmla="val -8333"/>
              <a:gd name="adj3" fmla="val 10981"/>
              <a:gd name="adj4" fmla="val -369314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2D0776E-09BC-4110-8C4B-254FEF4E0D77}"/>
              </a:ext>
            </a:extLst>
          </p:cNvPr>
          <p:cNvSpPr txBox="1"/>
          <p:nvPr/>
        </p:nvSpPr>
        <p:spPr>
          <a:xfrm>
            <a:off x="231354" y="3639043"/>
            <a:ext cx="256740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微软雅黑"/>
                <a:cs typeface="+mn-cs"/>
              </a:rPr>
              <a:t>Robustness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sp>
        <p:nvSpPr>
          <p:cNvPr id="7" name="标注: 线形 6">
            <a:extLst>
              <a:ext uri="{FF2B5EF4-FFF2-40B4-BE49-F238E27FC236}">
                <a16:creationId xmlns:a16="http://schemas.microsoft.com/office/drawing/2014/main" id="{FC008DD2-A48F-45AB-86B2-78F691871F5C}"/>
              </a:ext>
            </a:extLst>
          </p:cNvPr>
          <p:cNvSpPr/>
          <p:nvPr/>
        </p:nvSpPr>
        <p:spPr>
          <a:xfrm>
            <a:off x="7519831" y="3093948"/>
            <a:ext cx="533400" cy="1880888"/>
          </a:xfrm>
          <a:prstGeom prst="borderCallout1">
            <a:avLst>
              <a:gd name="adj1" fmla="val 24665"/>
              <a:gd name="adj2" fmla="val 103096"/>
              <a:gd name="adj3" fmla="val 25257"/>
              <a:gd name="adj4" fmla="val 497268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9F570D7-1E4C-4C81-AA71-AD3D34BB44D4}"/>
              </a:ext>
            </a:extLst>
          </p:cNvPr>
          <p:cNvSpPr txBox="1"/>
          <p:nvPr/>
        </p:nvSpPr>
        <p:spPr>
          <a:xfrm>
            <a:off x="10356160" y="3181843"/>
            <a:ext cx="1604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Gill Sans MT" panose="020B0502020104020203" pitchFamily="34" charset="0"/>
              </a:rPr>
              <a:t>Promptly reply</a:t>
            </a:r>
            <a:endParaRPr lang="zh-CN" altLang="en-US" sz="28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1748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>
            <a:normAutofit/>
          </a:bodyPr>
          <a:lstStyle/>
          <a:p>
            <a:r>
              <a:rPr lang="en-US" altLang="zh-CN" dirty="0"/>
              <a:t>Overhead and Scalability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4282" y="1203203"/>
            <a:ext cx="11587717" cy="500676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b="0" dirty="0"/>
              <a:t>Total overheads are less than 1.1% of the iteration time</a:t>
            </a:r>
          </a:p>
          <a:p>
            <a:pPr marL="0" indent="0">
              <a:buNone/>
            </a:pPr>
            <a:endParaRPr lang="en-US" altLang="zh-CN" b="0" dirty="0"/>
          </a:p>
          <a:p>
            <a:pPr marL="0" indent="0">
              <a:buNone/>
            </a:pPr>
            <a:endParaRPr lang="en-US" altLang="zh-CN" sz="3600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endParaRPr kumimoji="1"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BD8B324-6FC5-43D7-9BA0-9CDBCFE26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842" y="2031594"/>
            <a:ext cx="9042114" cy="387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20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00B5D1-BDDA-4D87-A325-163CAB9BA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E8E6AD-6E95-4F1E-854F-616AADF06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Background</a:t>
            </a:r>
          </a:p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Related work</a:t>
            </a:r>
          </a:p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LB-BSP</a:t>
            </a:r>
          </a:p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Experiments and Evaluation</a:t>
            </a:r>
          </a:p>
          <a:p>
            <a:r>
              <a:rPr lang="en-US" altLang="zh-CN" dirty="0"/>
              <a:t>Conclusion</a:t>
            </a:r>
          </a:p>
          <a:p>
            <a:pPr marL="0" indent="0">
              <a:buNone/>
            </a:pP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7153776-882B-4867-92F7-0D66819A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8721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448B6-9BD4-4CA0-8444-B39734244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C17D74-AC59-4867-B8B5-1952AB6BC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743" y="1213837"/>
            <a:ext cx="11822391" cy="5361134"/>
          </a:xfrm>
        </p:spPr>
        <p:txBody>
          <a:bodyPr>
            <a:normAutofit/>
          </a:bodyPr>
          <a:lstStyle/>
          <a:p>
            <a:endParaRPr lang="en-US" altLang="zh-CN" b="0" dirty="0"/>
          </a:p>
          <a:p>
            <a:r>
              <a:rPr lang="en-US" altLang="zh-CN" b="0" dirty="0">
                <a:latin typeface="Gill Sans MT" panose="020B0604020202020204" pitchFamily="34" charset="0"/>
              </a:rPr>
              <a:t>Stragglers for distributed model training in non-dedicated clusters shall be load-balanced in a semi-dynamic manner</a:t>
            </a:r>
          </a:p>
          <a:p>
            <a:pPr marL="0" indent="0">
              <a:buNone/>
            </a:pPr>
            <a:endParaRPr lang="en-US" altLang="zh-CN" b="0" dirty="0">
              <a:latin typeface="Gill Sans MT" panose="020B0604020202020204" pitchFamily="34" charset="0"/>
            </a:endParaRPr>
          </a:p>
          <a:p>
            <a:r>
              <a:rPr lang="en-US" altLang="zh-CN" b="0" dirty="0">
                <a:latin typeface="Gill Sans MT" panose="020B0604020202020204" pitchFamily="34" charset="0"/>
              </a:rPr>
              <a:t>Batch size shall be adjusted in an analytical manner in CPU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b="0" dirty="0">
                <a:latin typeface="Gill Sans MT" panose="020B0604020202020204" pitchFamily="34" charset="0"/>
              </a:rPr>
              <a:t> clusters (with NARX prediction model) and in a numerical     manner  in GPU clusters, with weighted gradient  aggregation enabled. </a:t>
            </a:r>
          </a:p>
          <a:p>
            <a:pPr marL="0" indent="0">
              <a:buNone/>
            </a:pPr>
            <a:endParaRPr lang="en-US" altLang="zh-CN" b="0" dirty="0">
              <a:latin typeface="Gill Sans MT" panose="020B0604020202020204" pitchFamily="34" charset="0"/>
            </a:endParaRPr>
          </a:p>
          <a:p>
            <a:r>
              <a:rPr lang="en-US" altLang="zh-CN" b="0" dirty="0">
                <a:latin typeface="Gill Sans MT" panose="020B0604020202020204" pitchFamily="34" charset="0"/>
              </a:rPr>
              <a:t>LB-BSP can speed up model convergence by up to 54%.</a:t>
            </a:r>
          </a:p>
        </p:txBody>
      </p:sp>
    </p:spTree>
    <p:extLst>
      <p:ext uri="{BB962C8B-B14F-4D97-AF65-F5344CB8AC3E}">
        <p14:creationId xmlns:p14="http://schemas.microsoft.com/office/powerpoint/2010/main" val="19011357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9CC0A1-F705-4584-9E8A-732E2FAE9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End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AF9AF4-FA43-4C31-B967-A3809FAB1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" panose="020B0604020202030204" pitchFamily="34" charset="0"/>
              <a:ea typeface="微软雅黑" panose="020B0503020204020204" pitchFamily="34" charset="-122"/>
              <a:cs typeface="+mn-cs"/>
            </a:endParaRPr>
          </a:p>
          <a:p>
            <a:pPr algn="ctr"/>
            <a:endParaRPr lang="en-US" altLang="zh-CN" sz="4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30204" pitchFamily="34" charset="0"/>
              <a:ea typeface="微软雅黑" panose="020B0503020204020204" pitchFamily="34" charset="-122"/>
            </a:endParaRPr>
          </a:p>
          <a:p>
            <a:pPr algn="ctr"/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" panose="020B0604020202030204" pitchFamily="34" charset="0"/>
              <a:ea typeface="微软雅黑" panose="020B0503020204020204" pitchFamily="34" charset="-122"/>
              <a:cs typeface="+mn-cs"/>
            </a:endParaRPr>
          </a:p>
          <a:p>
            <a:pPr marL="0" indent="0" algn="ctr">
              <a:buNone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 panose="020B0604020202030204" pitchFamily="34" charset="0"/>
                <a:ea typeface="微软雅黑" panose="020B0503020204020204" pitchFamily="34" charset="-122"/>
                <a:cs typeface="+mn-cs"/>
              </a:rPr>
              <a:t>THANKS FOR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 panose="020B0604020202030204" pitchFamily="34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 panose="020B0604020202030204" pitchFamily="34" charset="0"/>
                <a:ea typeface="微软雅黑" panose="020B0503020204020204" pitchFamily="34" charset="-122"/>
                <a:cs typeface="+mn-cs"/>
              </a:rPr>
              <a:t>WATCHING!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276722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50FFB9-6898-43CA-A198-238A383C1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Cluster Environments for Distributed Learning</a:t>
            </a:r>
            <a:endParaRPr lang="zh-CN" altLang="en-US" sz="28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1C065A0-AB66-440B-872F-0835D7E44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A9F67A3-DFFB-4AE2-9AF3-183A358629AF}"/>
              </a:ext>
            </a:extLst>
          </p:cNvPr>
          <p:cNvSpPr txBox="1"/>
          <p:nvPr/>
        </p:nvSpPr>
        <p:spPr>
          <a:xfrm>
            <a:off x="926081" y="1538407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Gill Sans MT" panose="020B0502020104020203" pitchFamily="34" charset="0"/>
              </a:rPr>
              <a:t>Dedicated Clusters</a:t>
            </a:r>
          </a:p>
        </p:txBody>
      </p:sp>
      <p:pic>
        <p:nvPicPr>
          <p:cNvPr id="1030" name="Picture 6" descr="liY6W1P22F8c_600">
            <a:extLst>
              <a:ext uri="{FF2B5EF4-FFF2-40B4-BE49-F238E27FC236}">
                <a16:creationId xmlns:a16="http://schemas.microsoft.com/office/drawing/2014/main" id="{781C127A-C3AD-49CD-B7C8-D8ACB49E9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69622"/>
            <a:ext cx="5375097" cy="283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B01F7EA2-FFAA-49B2-A926-80103944AECB}"/>
              </a:ext>
            </a:extLst>
          </p:cNvPr>
          <p:cNvSpPr txBox="1"/>
          <p:nvPr/>
        </p:nvSpPr>
        <p:spPr>
          <a:xfrm>
            <a:off x="6213297" y="1541341"/>
            <a:ext cx="5140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Gill Sans MT" panose="020B0502020104020203" pitchFamily="34" charset="0"/>
              </a:rPr>
              <a:t>Non-Dedicated Clusters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107019B0-F455-4DA4-BD98-5792ECEBD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358" y="3169623"/>
            <a:ext cx="3774513" cy="283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B61CF9A2-063B-4270-B77E-7FEB9D4BF01E}"/>
              </a:ext>
            </a:extLst>
          </p:cNvPr>
          <p:cNvSpPr txBox="1"/>
          <p:nvPr/>
        </p:nvSpPr>
        <p:spPr>
          <a:xfrm>
            <a:off x="814522" y="1963425"/>
            <a:ext cx="3774514" cy="1203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Gill Sans MT" panose="020B0502020104020203" pitchFamily="34" charset="0"/>
              </a:rPr>
              <a:t>Homogeneous Hardware</a:t>
            </a:r>
          </a:p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Gill Sans MT" panose="020B0502020104020203" pitchFamily="34" charset="0"/>
              </a:rPr>
              <a:t>No Sharing</a:t>
            </a:r>
          </a:p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Gill Sans MT" panose="020B0502020104020203" pitchFamily="34" charset="0"/>
              </a:rPr>
              <a:t>Expensive and Scarce</a:t>
            </a:r>
          </a:p>
          <a:p>
            <a:endParaRPr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850D1B7-E1C1-4F2C-BE86-BF81DB74F9F0}"/>
              </a:ext>
            </a:extLst>
          </p:cNvPr>
          <p:cNvSpPr txBox="1"/>
          <p:nvPr/>
        </p:nvSpPr>
        <p:spPr>
          <a:xfrm>
            <a:off x="6096000" y="1966359"/>
            <a:ext cx="4894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Gill Sans MT" panose="020B0502020104020203" pitchFamily="34" charset="0"/>
              </a:rPr>
              <a:t>Heterogeneous Hardware</a:t>
            </a:r>
          </a:p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Gill Sans MT" panose="020B0502020104020203" pitchFamily="34" charset="0"/>
              </a:rPr>
              <a:t>Dynamic Resource in Shared Cluster</a:t>
            </a:r>
          </a:p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Gill Sans MT" panose="020B0502020104020203" pitchFamily="34" charset="0"/>
              </a:rPr>
              <a:t>Cheap and Abundant</a:t>
            </a:r>
          </a:p>
          <a:p>
            <a:endParaRPr lang="zh-CN" alt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56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4FABAD-7867-4F2C-9C0B-DB803D434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Stragglers in Distributed Model Training</a:t>
            </a:r>
            <a:endParaRPr lang="zh-CN" altLang="en-US" sz="32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AFCFF27-DC5F-4A18-946A-6E6C9FD53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5</a:t>
            </a:fld>
            <a:endParaRPr lang="zh-CN" altLang="en-US"/>
          </a:p>
        </p:txBody>
      </p:sp>
      <p:graphicFrame>
        <p:nvGraphicFramePr>
          <p:cNvPr id="54" name="表格 54">
            <a:extLst>
              <a:ext uri="{FF2B5EF4-FFF2-40B4-BE49-F238E27FC236}">
                <a16:creationId xmlns:a16="http://schemas.microsoft.com/office/drawing/2014/main" id="{101492EF-6603-44BF-9747-AD2803434C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272700"/>
              </p:ext>
            </p:extLst>
          </p:nvPr>
        </p:nvGraphicFramePr>
        <p:xfrm>
          <a:off x="315728" y="3987186"/>
          <a:ext cx="10425451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850">
                  <a:extLst>
                    <a:ext uri="{9D8B030D-6E8A-4147-A177-3AD203B41FA5}">
                      <a16:colId xmlns:a16="http://schemas.microsoft.com/office/drawing/2014/main" val="2415684933"/>
                    </a:ext>
                  </a:extLst>
                </a:gridCol>
                <a:gridCol w="3735606">
                  <a:extLst>
                    <a:ext uri="{9D8B030D-6E8A-4147-A177-3AD203B41FA5}">
                      <a16:colId xmlns:a16="http://schemas.microsoft.com/office/drawing/2014/main" val="2634245179"/>
                    </a:ext>
                  </a:extLst>
                </a:gridCol>
                <a:gridCol w="4778995">
                  <a:extLst>
                    <a:ext uri="{9D8B030D-6E8A-4147-A177-3AD203B41FA5}">
                      <a16:colId xmlns:a16="http://schemas.microsoft.com/office/drawing/2014/main" val="284446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Non-deterministic Stragglers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Deterministic Stragglers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34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Causes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OS jitter, Garbage Collection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Inconsistent Resource Quality/Quantity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769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Existence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Dedicated &amp; Non-dedicated Clusters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Only in Non-dedicated Clusters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435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Characteristics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Gill Sans MT" panose="020B0502020104020203" pitchFamily="34" charset="0"/>
                        </a:rPr>
                        <a:t>Transient</a:t>
                      </a:r>
                      <a:r>
                        <a:rPr lang="en-US" altLang="zh-CN" dirty="0"/>
                        <a:t> &amp; Slight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Long-lasting &amp; Salient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9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Significance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Low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High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305529"/>
                  </a:ext>
                </a:extLst>
              </a:tr>
            </a:tbl>
          </a:graphicData>
        </a:graphic>
      </p:graphicFrame>
      <p:sp>
        <p:nvSpPr>
          <p:cNvPr id="76" name="文本框 75">
            <a:extLst>
              <a:ext uri="{FF2B5EF4-FFF2-40B4-BE49-F238E27FC236}">
                <a16:creationId xmlns:a16="http://schemas.microsoft.com/office/drawing/2014/main" id="{CB8C723A-0DDA-443D-876C-92704BC6A97C}"/>
              </a:ext>
            </a:extLst>
          </p:cNvPr>
          <p:cNvSpPr txBox="1"/>
          <p:nvPr/>
        </p:nvSpPr>
        <p:spPr>
          <a:xfrm>
            <a:off x="523502" y="1245158"/>
            <a:ext cx="5247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Gill Sans MT" panose="020B0502020104020203" pitchFamily="34" charset="0"/>
              </a:rPr>
              <a:t>Non-deterministic Stragglers</a:t>
            </a:r>
            <a:endParaRPr lang="zh-CN" altLang="en-US" sz="2400" dirty="0">
              <a:latin typeface="Gill Sans MT" panose="020B0502020104020203" pitchFamily="34" charset="0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B617BC88-65F8-4BB0-BC29-3F259E53F857}"/>
              </a:ext>
            </a:extLst>
          </p:cNvPr>
          <p:cNvSpPr txBox="1"/>
          <p:nvPr/>
        </p:nvSpPr>
        <p:spPr>
          <a:xfrm>
            <a:off x="6096000" y="1232739"/>
            <a:ext cx="5247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Gill Sans MT" panose="020B0502020104020203" pitchFamily="34" charset="0"/>
              </a:rPr>
              <a:t>Deterministic Stragglers</a:t>
            </a:r>
            <a:endParaRPr lang="zh-CN" altLang="en-US" sz="2400" dirty="0">
              <a:latin typeface="Gill Sans MT" panose="020B0502020104020203" pitchFamily="34" charset="0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528BE199-25C6-44AA-89D3-F064A9125298}"/>
              </a:ext>
            </a:extLst>
          </p:cNvPr>
          <p:cNvGrpSpPr/>
          <p:nvPr/>
        </p:nvGrpSpPr>
        <p:grpSpPr>
          <a:xfrm>
            <a:off x="315728" y="1740635"/>
            <a:ext cx="5662848" cy="2119749"/>
            <a:chOff x="315728" y="1740635"/>
            <a:chExt cx="5662848" cy="2119749"/>
          </a:xfrm>
        </p:grpSpPr>
        <p:grpSp>
          <p:nvGrpSpPr>
            <p:cNvPr id="79" name="组合 78">
              <a:extLst>
                <a:ext uri="{FF2B5EF4-FFF2-40B4-BE49-F238E27FC236}">
                  <a16:creationId xmlns:a16="http://schemas.microsoft.com/office/drawing/2014/main" id="{8881873B-40BC-46A5-96E6-4720C01CC83D}"/>
                </a:ext>
              </a:extLst>
            </p:cNvPr>
            <p:cNvGrpSpPr/>
            <p:nvPr/>
          </p:nvGrpSpPr>
          <p:grpSpPr>
            <a:xfrm>
              <a:off x="315728" y="1740635"/>
              <a:ext cx="5662848" cy="2091684"/>
              <a:chOff x="262472" y="1906999"/>
              <a:chExt cx="5662848" cy="2091684"/>
            </a:xfrm>
          </p:grpSpPr>
          <p:sp>
            <p:nvSpPr>
              <p:cNvPr id="6" name="箭头: 右 5">
                <a:extLst>
                  <a:ext uri="{FF2B5EF4-FFF2-40B4-BE49-F238E27FC236}">
                    <a16:creationId xmlns:a16="http://schemas.microsoft.com/office/drawing/2014/main" id="{E2044579-4176-439B-A314-107CD8F3C712}"/>
                  </a:ext>
                </a:extLst>
              </p:cNvPr>
              <p:cNvSpPr/>
              <p:nvPr/>
            </p:nvSpPr>
            <p:spPr>
              <a:xfrm>
                <a:off x="1504119" y="2012853"/>
                <a:ext cx="1380964" cy="341686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9" name="箭头: 右 8">
                <a:extLst>
                  <a:ext uri="{FF2B5EF4-FFF2-40B4-BE49-F238E27FC236}">
                    <a16:creationId xmlns:a16="http://schemas.microsoft.com/office/drawing/2014/main" id="{40CECABE-3CBB-4C84-BB65-EE76A2C57CDD}"/>
                  </a:ext>
                </a:extLst>
              </p:cNvPr>
              <p:cNvSpPr/>
              <p:nvPr/>
            </p:nvSpPr>
            <p:spPr>
              <a:xfrm>
                <a:off x="1504119" y="2464613"/>
                <a:ext cx="1130073" cy="36251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2" name="箭头: 右 11">
                <a:extLst>
                  <a:ext uri="{FF2B5EF4-FFF2-40B4-BE49-F238E27FC236}">
                    <a16:creationId xmlns:a16="http://schemas.microsoft.com/office/drawing/2014/main" id="{271DB94B-1919-4F9A-8741-CE9F99EF088F}"/>
                  </a:ext>
                </a:extLst>
              </p:cNvPr>
              <p:cNvSpPr/>
              <p:nvPr/>
            </p:nvSpPr>
            <p:spPr>
              <a:xfrm>
                <a:off x="1515571" y="2937204"/>
                <a:ext cx="1114475" cy="36251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箭头: 右 14">
                <a:extLst>
                  <a:ext uri="{FF2B5EF4-FFF2-40B4-BE49-F238E27FC236}">
                    <a16:creationId xmlns:a16="http://schemas.microsoft.com/office/drawing/2014/main" id="{38506C30-204A-46A3-9382-BE829B6270E6}"/>
                  </a:ext>
                </a:extLst>
              </p:cNvPr>
              <p:cNvSpPr/>
              <p:nvPr/>
            </p:nvSpPr>
            <p:spPr>
              <a:xfrm>
                <a:off x="1503075" y="3381143"/>
                <a:ext cx="1130073" cy="36251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069D8C5-8D57-4C24-B249-C151C13AD2F8}"/>
                  </a:ext>
                </a:extLst>
              </p:cNvPr>
              <p:cNvSpPr txBox="1"/>
              <p:nvPr/>
            </p:nvSpPr>
            <p:spPr>
              <a:xfrm>
                <a:off x="262472" y="2009791"/>
                <a:ext cx="1216939" cy="223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Worker1</a:t>
                </a:r>
                <a:endParaRPr lang="zh-CN" altLang="en-US" dirty="0"/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00E24F5-C782-43B0-A95B-3C83C213D735}"/>
                  </a:ext>
                </a:extLst>
              </p:cNvPr>
              <p:cNvSpPr txBox="1"/>
              <p:nvPr/>
            </p:nvSpPr>
            <p:spPr>
              <a:xfrm>
                <a:off x="262472" y="2464614"/>
                <a:ext cx="1216939" cy="223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Worker2</a:t>
                </a:r>
                <a:endParaRPr lang="zh-CN" altLang="en-US" dirty="0"/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78DD2DA-0446-474D-8953-AF750E80F152}"/>
                  </a:ext>
                </a:extLst>
              </p:cNvPr>
              <p:cNvSpPr txBox="1"/>
              <p:nvPr/>
            </p:nvSpPr>
            <p:spPr>
              <a:xfrm>
                <a:off x="262472" y="2935371"/>
                <a:ext cx="1216939" cy="223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Worker3</a:t>
                </a:r>
                <a:endParaRPr lang="zh-CN" altLang="en-US" dirty="0"/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73813A0-8D57-4E9D-A2C6-84D5CE52F4D4}"/>
                  </a:ext>
                </a:extLst>
              </p:cNvPr>
              <p:cNvSpPr txBox="1"/>
              <p:nvPr/>
            </p:nvSpPr>
            <p:spPr>
              <a:xfrm>
                <a:off x="262472" y="3381144"/>
                <a:ext cx="1216939" cy="223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Worker4</a:t>
                </a:r>
                <a:endParaRPr lang="zh-CN" altLang="en-US" dirty="0"/>
              </a:p>
            </p:txBody>
          </p: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C9F099D9-C8EE-4523-BAD4-1D837BECD2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85083" y="1922295"/>
                <a:ext cx="0" cy="2056744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45" name="箭头: 右 44">
                <a:extLst>
                  <a:ext uri="{FF2B5EF4-FFF2-40B4-BE49-F238E27FC236}">
                    <a16:creationId xmlns:a16="http://schemas.microsoft.com/office/drawing/2014/main" id="{DFB2B81C-AA9A-48FE-BEA3-0C0D3265459E}"/>
                  </a:ext>
                </a:extLst>
              </p:cNvPr>
              <p:cNvSpPr/>
              <p:nvPr/>
            </p:nvSpPr>
            <p:spPr>
              <a:xfrm>
                <a:off x="3093542" y="2012853"/>
                <a:ext cx="1125926" cy="34168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6" name="箭头: 右 45">
                <a:extLst>
                  <a:ext uri="{FF2B5EF4-FFF2-40B4-BE49-F238E27FC236}">
                    <a16:creationId xmlns:a16="http://schemas.microsoft.com/office/drawing/2014/main" id="{F40C932F-9D63-4F27-AC07-B34517CDC9BB}"/>
                  </a:ext>
                </a:extLst>
              </p:cNvPr>
              <p:cNvSpPr/>
              <p:nvPr/>
            </p:nvSpPr>
            <p:spPr>
              <a:xfrm>
                <a:off x="3093541" y="2464613"/>
                <a:ext cx="1130073" cy="36251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7" name="箭头: 右 46">
                <a:extLst>
                  <a:ext uri="{FF2B5EF4-FFF2-40B4-BE49-F238E27FC236}">
                    <a16:creationId xmlns:a16="http://schemas.microsoft.com/office/drawing/2014/main" id="{2F0F5902-7F9F-4CD6-BD9A-CEFA28E1C163}"/>
                  </a:ext>
                </a:extLst>
              </p:cNvPr>
              <p:cNvSpPr/>
              <p:nvPr/>
            </p:nvSpPr>
            <p:spPr>
              <a:xfrm>
                <a:off x="3104993" y="2937204"/>
                <a:ext cx="1114475" cy="36251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箭头: 右 47">
                <a:extLst>
                  <a:ext uri="{FF2B5EF4-FFF2-40B4-BE49-F238E27FC236}">
                    <a16:creationId xmlns:a16="http://schemas.microsoft.com/office/drawing/2014/main" id="{84AB9B0C-5507-4257-8234-D2E34CBC6C13}"/>
                  </a:ext>
                </a:extLst>
              </p:cNvPr>
              <p:cNvSpPr/>
              <p:nvPr/>
            </p:nvSpPr>
            <p:spPr>
              <a:xfrm>
                <a:off x="3092497" y="3381143"/>
                <a:ext cx="1130073" cy="36251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箭头: 右 48">
                <a:extLst>
                  <a:ext uri="{FF2B5EF4-FFF2-40B4-BE49-F238E27FC236}">
                    <a16:creationId xmlns:a16="http://schemas.microsoft.com/office/drawing/2014/main" id="{BD0CB8EC-A06D-458B-94BD-F1315D2F312D}"/>
                  </a:ext>
                </a:extLst>
              </p:cNvPr>
              <p:cNvSpPr/>
              <p:nvPr/>
            </p:nvSpPr>
            <p:spPr>
              <a:xfrm>
                <a:off x="4482331" y="2012853"/>
                <a:ext cx="1125926" cy="34168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0" name="箭头: 右 49">
                <a:extLst>
                  <a:ext uri="{FF2B5EF4-FFF2-40B4-BE49-F238E27FC236}">
                    <a16:creationId xmlns:a16="http://schemas.microsoft.com/office/drawing/2014/main" id="{FFFD9BAB-35F7-40C7-80D1-E5B974B09FA5}"/>
                  </a:ext>
                </a:extLst>
              </p:cNvPr>
              <p:cNvSpPr/>
              <p:nvPr/>
            </p:nvSpPr>
            <p:spPr>
              <a:xfrm>
                <a:off x="4482330" y="2464613"/>
                <a:ext cx="1130073" cy="36251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1" name="箭头: 右 50">
                <a:extLst>
                  <a:ext uri="{FF2B5EF4-FFF2-40B4-BE49-F238E27FC236}">
                    <a16:creationId xmlns:a16="http://schemas.microsoft.com/office/drawing/2014/main" id="{0CBCFA58-2AC4-4763-BB41-BE9663889A1F}"/>
                  </a:ext>
                </a:extLst>
              </p:cNvPr>
              <p:cNvSpPr/>
              <p:nvPr/>
            </p:nvSpPr>
            <p:spPr>
              <a:xfrm>
                <a:off x="4493782" y="2937204"/>
                <a:ext cx="1423519" cy="362517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箭头: 右 51">
                <a:extLst>
                  <a:ext uri="{FF2B5EF4-FFF2-40B4-BE49-F238E27FC236}">
                    <a16:creationId xmlns:a16="http://schemas.microsoft.com/office/drawing/2014/main" id="{E84C420D-A4F5-45B0-9322-72AF091E2229}"/>
                  </a:ext>
                </a:extLst>
              </p:cNvPr>
              <p:cNvSpPr/>
              <p:nvPr/>
            </p:nvSpPr>
            <p:spPr>
              <a:xfrm>
                <a:off x="4481286" y="3381143"/>
                <a:ext cx="1130073" cy="36251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5" name="直接连接符 54">
                <a:extLst>
                  <a:ext uri="{FF2B5EF4-FFF2-40B4-BE49-F238E27FC236}">
                    <a16:creationId xmlns:a16="http://schemas.microsoft.com/office/drawing/2014/main" id="{10DC12BA-BF8E-4D2B-B782-31902D6E79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11989" y="1941939"/>
                <a:ext cx="0" cy="2056744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>
                <a:extLst>
                  <a:ext uri="{FF2B5EF4-FFF2-40B4-BE49-F238E27FC236}">
                    <a16:creationId xmlns:a16="http://schemas.microsoft.com/office/drawing/2014/main" id="{48C9F3EF-B786-4B59-8015-B3AB917686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25320" y="1906999"/>
                <a:ext cx="0" cy="2056744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21AA87F2-BAAC-4980-BE25-C276512EC930}"/>
                </a:ext>
              </a:extLst>
            </p:cNvPr>
            <p:cNvSpPr txBox="1"/>
            <p:nvPr/>
          </p:nvSpPr>
          <p:spPr>
            <a:xfrm>
              <a:off x="1609686" y="3552607"/>
              <a:ext cx="11685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Iteration k</a:t>
              </a:r>
              <a:endParaRPr lang="zh-CN" altLang="en-US" sz="1400" dirty="0"/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01138415-262B-44F6-8C2D-961D2D5BE669}"/>
                </a:ext>
              </a:extLst>
            </p:cNvPr>
            <p:cNvSpPr txBox="1"/>
            <p:nvPr/>
          </p:nvSpPr>
          <p:spPr>
            <a:xfrm>
              <a:off x="2932965" y="3552607"/>
              <a:ext cx="14901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Iteration k+1</a:t>
              </a:r>
              <a:endParaRPr lang="zh-CN" altLang="en-US" sz="1400" dirty="0"/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9168D8AB-A32D-419D-80E2-8AACCDADB789}"/>
                </a:ext>
              </a:extLst>
            </p:cNvPr>
            <p:cNvSpPr txBox="1"/>
            <p:nvPr/>
          </p:nvSpPr>
          <p:spPr>
            <a:xfrm>
              <a:off x="4372582" y="3552607"/>
              <a:ext cx="14607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Iteration k+2</a:t>
              </a:r>
              <a:endParaRPr lang="zh-CN" altLang="en-US" sz="1400" dirty="0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61742C9E-6D49-40C4-B72B-16F4EF91C8B9}"/>
              </a:ext>
            </a:extLst>
          </p:cNvPr>
          <p:cNvGrpSpPr/>
          <p:nvPr/>
        </p:nvGrpSpPr>
        <p:grpSpPr>
          <a:xfrm>
            <a:off x="6096000" y="1766747"/>
            <a:ext cx="5619527" cy="2154755"/>
            <a:chOff x="6096000" y="1766747"/>
            <a:chExt cx="5619527" cy="2154755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E6701DCE-94EC-4E82-8186-EA1C35E801F6}"/>
                </a:ext>
              </a:extLst>
            </p:cNvPr>
            <p:cNvGrpSpPr/>
            <p:nvPr/>
          </p:nvGrpSpPr>
          <p:grpSpPr>
            <a:xfrm>
              <a:off x="6096000" y="1766747"/>
              <a:ext cx="5547468" cy="2102930"/>
              <a:chOff x="6096000" y="1766747"/>
              <a:chExt cx="5547468" cy="2102930"/>
            </a:xfrm>
          </p:grpSpPr>
          <p:sp>
            <p:nvSpPr>
              <p:cNvPr id="58" name="箭头: 右 57">
                <a:extLst>
                  <a:ext uri="{FF2B5EF4-FFF2-40B4-BE49-F238E27FC236}">
                    <a16:creationId xmlns:a16="http://schemas.microsoft.com/office/drawing/2014/main" id="{46150325-6901-4A47-A2F2-5E6CB04BBD3F}"/>
                  </a:ext>
                </a:extLst>
              </p:cNvPr>
              <p:cNvSpPr/>
              <p:nvPr/>
            </p:nvSpPr>
            <p:spPr>
              <a:xfrm>
                <a:off x="7337647" y="2324743"/>
                <a:ext cx="1369340" cy="362517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9" name="箭头: 右 58">
                <a:extLst>
                  <a:ext uri="{FF2B5EF4-FFF2-40B4-BE49-F238E27FC236}">
                    <a16:creationId xmlns:a16="http://schemas.microsoft.com/office/drawing/2014/main" id="{8635DD00-1CC6-4B6E-A72E-0F1CA9082CB3}"/>
                  </a:ext>
                </a:extLst>
              </p:cNvPr>
              <p:cNvSpPr/>
              <p:nvPr/>
            </p:nvSpPr>
            <p:spPr>
              <a:xfrm>
                <a:off x="7349100" y="2797334"/>
                <a:ext cx="999094" cy="36251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箭头: 右 59">
                <a:extLst>
                  <a:ext uri="{FF2B5EF4-FFF2-40B4-BE49-F238E27FC236}">
                    <a16:creationId xmlns:a16="http://schemas.microsoft.com/office/drawing/2014/main" id="{D54BFF67-1818-4FEC-B6E1-F5A788A4D349}"/>
                  </a:ext>
                </a:extLst>
              </p:cNvPr>
              <p:cNvSpPr/>
              <p:nvPr/>
            </p:nvSpPr>
            <p:spPr>
              <a:xfrm>
                <a:off x="7336604" y="3241273"/>
                <a:ext cx="811078" cy="36251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C6346C02-D9C2-419B-BA29-0E9633B3B8E1}"/>
                  </a:ext>
                </a:extLst>
              </p:cNvPr>
              <p:cNvSpPr txBox="1"/>
              <p:nvPr/>
            </p:nvSpPr>
            <p:spPr>
              <a:xfrm>
                <a:off x="6096000" y="1869921"/>
                <a:ext cx="1216939" cy="223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Worker1</a:t>
                </a:r>
                <a:endParaRPr lang="zh-CN" altLang="en-US" dirty="0"/>
              </a:p>
            </p:txBody>
          </p:sp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49077B2F-AAF8-4FF0-B661-9CB512B9DA5D}"/>
                  </a:ext>
                </a:extLst>
              </p:cNvPr>
              <p:cNvSpPr txBox="1"/>
              <p:nvPr/>
            </p:nvSpPr>
            <p:spPr>
              <a:xfrm>
                <a:off x="6096000" y="2324744"/>
                <a:ext cx="1216939" cy="223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Worker2</a:t>
                </a:r>
                <a:endParaRPr lang="zh-CN" altLang="en-US" dirty="0"/>
              </a:p>
            </p:txBody>
          </p:sp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1CAFF24-5451-4BDF-98F1-B8D4069E3EED}"/>
                  </a:ext>
                </a:extLst>
              </p:cNvPr>
              <p:cNvSpPr txBox="1"/>
              <p:nvPr/>
            </p:nvSpPr>
            <p:spPr>
              <a:xfrm>
                <a:off x="6096000" y="2795501"/>
                <a:ext cx="1216939" cy="223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Worker3</a:t>
                </a:r>
                <a:endParaRPr lang="zh-CN" altLang="en-US" dirty="0"/>
              </a:p>
            </p:txBody>
          </p:sp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E6033FAC-CE34-4632-9438-985067B79FAC}"/>
                  </a:ext>
                </a:extLst>
              </p:cNvPr>
              <p:cNvSpPr txBox="1"/>
              <p:nvPr/>
            </p:nvSpPr>
            <p:spPr>
              <a:xfrm>
                <a:off x="6096000" y="3241274"/>
                <a:ext cx="1216939" cy="223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Worker4</a:t>
                </a:r>
                <a:endParaRPr lang="zh-CN" altLang="en-US" dirty="0"/>
              </a:p>
            </p:txBody>
          </p:sp>
          <p:cxnSp>
            <p:nvCxnSpPr>
              <p:cNvPr id="65" name="直接连接符 64">
                <a:extLst>
                  <a:ext uri="{FF2B5EF4-FFF2-40B4-BE49-F238E27FC236}">
                    <a16:creationId xmlns:a16="http://schemas.microsoft.com/office/drawing/2014/main" id="{4D9324CC-04A6-427C-AD36-43170E7335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18611" y="1782425"/>
                <a:ext cx="0" cy="2056744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66" name="箭头: 右 65">
                <a:extLst>
                  <a:ext uri="{FF2B5EF4-FFF2-40B4-BE49-F238E27FC236}">
                    <a16:creationId xmlns:a16="http://schemas.microsoft.com/office/drawing/2014/main" id="{64C0E967-3B51-4579-8472-CCF6D4B55684}"/>
                  </a:ext>
                </a:extLst>
              </p:cNvPr>
              <p:cNvSpPr/>
              <p:nvPr/>
            </p:nvSpPr>
            <p:spPr>
              <a:xfrm>
                <a:off x="8818020" y="1872983"/>
                <a:ext cx="691639" cy="34168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68" name="箭头: 右 67">
                <a:extLst>
                  <a:ext uri="{FF2B5EF4-FFF2-40B4-BE49-F238E27FC236}">
                    <a16:creationId xmlns:a16="http://schemas.microsoft.com/office/drawing/2014/main" id="{2BBF157E-0B0A-48A5-8CB6-7EE9F46AE887}"/>
                  </a:ext>
                </a:extLst>
              </p:cNvPr>
              <p:cNvSpPr/>
              <p:nvPr/>
            </p:nvSpPr>
            <p:spPr>
              <a:xfrm>
                <a:off x="8829472" y="2797334"/>
                <a:ext cx="999094" cy="36251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箭头: 右 68">
                <a:extLst>
                  <a:ext uri="{FF2B5EF4-FFF2-40B4-BE49-F238E27FC236}">
                    <a16:creationId xmlns:a16="http://schemas.microsoft.com/office/drawing/2014/main" id="{9780F7AB-23D5-4722-BEE1-6E6CDCCB8BF4}"/>
                  </a:ext>
                </a:extLst>
              </p:cNvPr>
              <p:cNvSpPr/>
              <p:nvPr/>
            </p:nvSpPr>
            <p:spPr>
              <a:xfrm>
                <a:off x="8816976" y="3241273"/>
                <a:ext cx="811078" cy="36251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箭头: 右 69">
                <a:extLst>
                  <a:ext uri="{FF2B5EF4-FFF2-40B4-BE49-F238E27FC236}">
                    <a16:creationId xmlns:a16="http://schemas.microsoft.com/office/drawing/2014/main" id="{C98698A4-3A8F-4767-81EE-6D6AE324E204}"/>
                  </a:ext>
                </a:extLst>
              </p:cNvPr>
              <p:cNvSpPr/>
              <p:nvPr/>
            </p:nvSpPr>
            <p:spPr>
              <a:xfrm>
                <a:off x="10274128" y="1875121"/>
                <a:ext cx="691639" cy="34168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3" name="箭头: 右 72">
                <a:extLst>
                  <a:ext uri="{FF2B5EF4-FFF2-40B4-BE49-F238E27FC236}">
                    <a16:creationId xmlns:a16="http://schemas.microsoft.com/office/drawing/2014/main" id="{0959BB96-37C4-4AD0-8FBF-3D3F0118D4FA}"/>
                  </a:ext>
                </a:extLst>
              </p:cNvPr>
              <p:cNvSpPr/>
              <p:nvPr/>
            </p:nvSpPr>
            <p:spPr>
              <a:xfrm>
                <a:off x="10273084" y="3243411"/>
                <a:ext cx="811078" cy="36251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4" name="直接连接符 73">
                <a:extLst>
                  <a:ext uri="{FF2B5EF4-FFF2-40B4-BE49-F238E27FC236}">
                    <a16:creationId xmlns:a16="http://schemas.microsoft.com/office/drawing/2014/main" id="{9367A597-4376-4B80-A37E-D0DE8D2F87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81040" y="1812933"/>
                <a:ext cx="0" cy="2056744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>
                <a:extLst>
                  <a:ext uri="{FF2B5EF4-FFF2-40B4-BE49-F238E27FC236}">
                    <a16:creationId xmlns:a16="http://schemas.microsoft.com/office/drawing/2014/main" id="{A5B702C4-C19B-4E68-99DD-F4831FDA0D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43468" y="1766747"/>
                <a:ext cx="0" cy="2056744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80" name="箭头: 右 79">
                <a:extLst>
                  <a:ext uri="{FF2B5EF4-FFF2-40B4-BE49-F238E27FC236}">
                    <a16:creationId xmlns:a16="http://schemas.microsoft.com/office/drawing/2014/main" id="{F70361CD-384F-4772-86E7-50DCFD5CBE30}"/>
                  </a:ext>
                </a:extLst>
              </p:cNvPr>
              <p:cNvSpPr/>
              <p:nvPr/>
            </p:nvSpPr>
            <p:spPr>
              <a:xfrm>
                <a:off x="7345212" y="1852152"/>
                <a:ext cx="694186" cy="36251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81" name="箭头: 右 80">
                <a:extLst>
                  <a:ext uri="{FF2B5EF4-FFF2-40B4-BE49-F238E27FC236}">
                    <a16:creationId xmlns:a16="http://schemas.microsoft.com/office/drawing/2014/main" id="{9E717D5B-CF27-4DEE-B5D3-0B2BA2B83727}"/>
                  </a:ext>
                </a:extLst>
              </p:cNvPr>
              <p:cNvSpPr/>
              <p:nvPr/>
            </p:nvSpPr>
            <p:spPr>
              <a:xfrm>
                <a:off x="10269981" y="2799472"/>
                <a:ext cx="1013077" cy="36251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82" name="箭头: 右 81">
                <a:extLst>
                  <a:ext uri="{FF2B5EF4-FFF2-40B4-BE49-F238E27FC236}">
                    <a16:creationId xmlns:a16="http://schemas.microsoft.com/office/drawing/2014/main" id="{DC6D9CFA-41CC-4DF7-AB30-368BBAC8685A}"/>
                  </a:ext>
                </a:extLst>
              </p:cNvPr>
              <p:cNvSpPr/>
              <p:nvPr/>
            </p:nvSpPr>
            <p:spPr>
              <a:xfrm>
                <a:off x="8811700" y="2323635"/>
                <a:ext cx="1369340" cy="362517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83" name="箭头: 右 82">
                <a:extLst>
                  <a:ext uri="{FF2B5EF4-FFF2-40B4-BE49-F238E27FC236}">
                    <a16:creationId xmlns:a16="http://schemas.microsoft.com/office/drawing/2014/main" id="{55C0008D-952C-4DC0-A6A0-0D953522FA5D}"/>
                  </a:ext>
                </a:extLst>
              </p:cNvPr>
              <p:cNvSpPr/>
              <p:nvPr/>
            </p:nvSpPr>
            <p:spPr>
              <a:xfrm>
                <a:off x="10274128" y="2323635"/>
                <a:ext cx="1369340" cy="362517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71" name="文本框 64">
              <a:extLst>
                <a:ext uri="{FF2B5EF4-FFF2-40B4-BE49-F238E27FC236}">
                  <a16:creationId xmlns:a16="http://schemas.microsoft.com/office/drawing/2014/main" id="{40736614-3A24-4D14-A09E-FCBCA036D9AE}"/>
                </a:ext>
              </a:extLst>
            </p:cNvPr>
            <p:cNvSpPr txBox="1"/>
            <p:nvPr/>
          </p:nvSpPr>
          <p:spPr>
            <a:xfrm>
              <a:off x="7388146" y="3613725"/>
              <a:ext cx="11685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/>
                <a:t>Iteration k</a:t>
              </a:r>
              <a:endParaRPr lang="zh-CN" altLang="en-US" sz="1400" dirty="0"/>
            </a:p>
          </p:txBody>
        </p:sp>
        <p:sp>
          <p:nvSpPr>
            <p:cNvPr id="72" name="文本框 66">
              <a:extLst>
                <a:ext uri="{FF2B5EF4-FFF2-40B4-BE49-F238E27FC236}">
                  <a16:creationId xmlns:a16="http://schemas.microsoft.com/office/drawing/2014/main" id="{3F513533-838A-4E02-ACFD-2D4717759947}"/>
                </a:ext>
              </a:extLst>
            </p:cNvPr>
            <p:cNvSpPr txBox="1"/>
            <p:nvPr/>
          </p:nvSpPr>
          <p:spPr>
            <a:xfrm>
              <a:off x="8764582" y="3613724"/>
              <a:ext cx="14901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/>
                <a:t>Iteration k+1</a:t>
              </a:r>
              <a:endParaRPr lang="zh-CN" altLang="en-US" sz="1400" dirty="0"/>
            </a:p>
          </p:txBody>
        </p:sp>
        <p:sp>
          <p:nvSpPr>
            <p:cNvPr id="78" name="文本框 67">
              <a:extLst>
                <a:ext uri="{FF2B5EF4-FFF2-40B4-BE49-F238E27FC236}">
                  <a16:creationId xmlns:a16="http://schemas.microsoft.com/office/drawing/2014/main" id="{C8103280-B897-47B1-A242-C02AEC129DBE}"/>
                </a:ext>
              </a:extLst>
            </p:cNvPr>
            <p:cNvSpPr txBox="1"/>
            <p:nvPr/>
          </p:nvSpPr>
          <p:spPr>
            <a:xfrm>
              <a:off x="10254736" y="3613724"/>
              <a:ext cx="14607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/>
                <a:t>Iteration k+2</a:t>
              </a:r>
              <a:endParaRPr lang="zh-CN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86729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00B5D1-BDDA-4D87-A325-163CAB9BA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E8E6AD-6E95-4F1E-854F-616AADF06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Background</a:t>
            </a:r>
          </a:p>
          <a:p>
            <a:r>
              <a:rPr lang="en-US" altLang="zh-CN" dirty="0"/>
              <a:t>Related work</a:t>
            </a:r>
          </a:p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Design</a:t>
            </a:r>
          </a:p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Experiments and Evaluation</a:t>
            </a:r>
          </a:p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Conclusion</a:t>
            </a:r>
          </a:p>
          <a:p>
            <a:pPr marL="0" indent="0">
              <a:buNone/>
            </a:pP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7153776-882B-4867-92F7-0D66819A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4654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2911B3-B771-4033-A385-11F860230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Bypassing Stragglers</a:t>
            </a:r>
            <a:endParaRPr lang="zh-CN" altLang="en-US" sz="48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3DD88B6-9D88-439E-BA49-AF5BAD2A3554}"/>
              </a:ext>
            </a:extLst>
          </p:cNvPr>
          <p:cNvSpPr txBox="1"/>
          <p:nvPr/>
        </p:nvSpPr>
        <p:spPr>
          <a:xfrm>
            <a:off x="838200" y="1955471"/>
            <a:ext cx="5598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Gill Sans MT" panose="020B0502020104020203" pitchFamily="34" charset="0"/>
              </a:rPr>
              <a:t>Asynchronous Parallel </a:t>
            </a:r>
            <a:r>
              <a:rPr lang="en-US" altLang="zh-CN" sz="2400" b="1" dirty="0">
                <a:latin typeface="Gill Sans MT" panose="020B0502020104020203" pitchFamily="34" charset="0"/>
              </a:rPr>
              <a:t>(ASP)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61581E0-E6CE-4379-AC3E-2AE18FC3E3ED}"/>
              </a:ext>
            </a:extLst>
          </p:cNvPr>
          <p:cNvSpPr txBox="1"/>
          <p:nvPr/>
        </p:nvSpPr>
        <p:spPr>
          <a:xfrm>
            <a:off x="6436426" y="1955471"/>
            <a:ext cx="5598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Gill Sans MT" panose="020B0502020104020203" pitchFamily="34" charset="0"/>
              </a:rPr>
              <a:t>Stale Synchronous Parallel </a:t>
            </a:r>
            <a:r>
              <a:rPr lang="en-US" altLang="zh-CN" sz="2400" b="1" dirty="0">
                <a:latin typeface="Gill Sans MT" panose="020B0502020104020203" pitchFamily="34" charset="0"/>
              </a:rPr>
              <a:t>(SSP)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3A26F0B-3577-410A-A943-414E056FBE34}"/>
              </a:ext>
            </a:extLst>
          </p:cNvPr>
          <p:cNvSpPr txBox="1"/>
          <p:nvPr/>
        </p:nvSpPr>
        <p:spPr>
          <a:xfrm>
            <a:off x="838199" y="1276326"/>
            <a:ext cx="645774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2800" dirty="0">
                <a:latin typeface="Gill Sans MT" panose="020B0502020104020203" pitchFamily="34" charset="0"/>
              </a:rPr>
              <a:t>With Relaxed Synchronization</a:t>
            </a:r>
            <a:endParaRPr lang="zh-CN" altLang="en-US" sz="2800" dirty="0">
              <a:latin typeface="Gill Sans MT" panose="020B0502020104020203" pitchFamily="34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1765E06E-D806-4437-A49B-1920A3142233}"/>
              </a:ext>
            </a:extLst>
          </p:cNvPr>
          <p:cNvGrpSpPr/>
          <p:nvPr/>
        </p:nvGrpSpPr>
        <p:grpSpPr>
          <a:xfrm>
            <a:off x="6096000" y="3934671"/>
            <a:ext cx="5863628" cy="1561192"/>
            <a:chOff x="6096000" y="4260186"/>
            <a:chExt cx="5585217" cy="1181043"/>
          </a:xfrm>
        </p:grpSpPr>
        <p:sp>
          <p:nvSpPr>
            <p:cNvPr id="8" name="箭头: 右 7">
              <a:extLst>
                <a:ext uri="{FF2B5EF4-FFF2-40B4-BE49-F238E27FC236}">
                  <a16:creationId xmlns:a16="http://schemas.microsoft.com/office/drawing/2014/main" id="{131AE1B3-0A71-4B4B-B607-E52790671A3D}"/>
                </a:ext>
              </a:extLst>
            </p:cNvPr>
            <p:cNvSpPr/>
            <p:nvPr/>
          </p:nvSpPr>
          <p:spPr>
            <a:xfrm>
              <a:off x="7337647" y="4744144"/>
              <a:ext cx="1369340" cy="362517"/>
            </a:xfrm>
            <a:prstGeom prst="righ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94CB25A2-A318-4127-9CB6-0C7AA024B306}"/>
                </a:ext>
              </a:extLst>
            </p:cNvPr>
            <p:cNvSpPr txBox="1"/>
            <p:nvPr/>
          </p:nvSpPr>
          <p:spPr>
            <a:xfrm>
              <a:off x="6096000" y="4289322"/>
              <a:ext cx="1216939" cy="223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Worker1</a:t>
              </a:r>
              <a:endParaRPr lang="zh-CN" altLang="en-US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932A14CC-5232-4F9E-839E-D69FFA951244}"/>
                </a:ext>
              </a:extLst>
            </p:cNvPr>
            <p:cNvSpPr txBox="1"/>
            <p:nvPr/>
          </p:nvSpPr>
          <p:spPr>
            <a:xfrm>
              <a:off x="6096000" y="4744145"/>
              <a:ext cx="1216939" cy="223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Worker2</a:t>
              </a:r>
              <a:endParaRPr lang="zh-CN" altLang="en-US" dirty="0"/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7D8314CD-CEB5-48C9-BD91-F2BA11778FF8}"/>
                </a:ext>
              </a:extLst>
            </p:cNvPr>
            <p:cNvCxnSpPr>
              <a:cxnSpLocks/>
            </p:cNvCxnSpPr>
            <p:nvPr/>
          </p:nvCxnSpPr>
          <p:spPr>
            <a:xfrm>
              <a:off x="8706987" y="4271553"/>
              <a:ext cx="0" cy="1151907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2" name="箭头: 右 11">
              <a:extLst>
                <a:ext uri="{FF2B5EF4-FFF2-40B4-BE49-F238E27FC236}">
                  <a16:creationId xmlns:a16="http://schemas.microsoft.com/office/drawing/2014/main" id="{80F628F5-C6AD-4C62-A828-4BA2BF77B22E}"/>
                </a:ext>
              </a:extLst>
            </p:cNvPr>
            <p:cNvSpPr/>
            <p:nvPr/>
          </p:nvSpPr>
          <p:spPr>
            <a:xfrm>
              <a:off x="8809889" y="4281018"/>
              <a:ext cx="315425" cy="34168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箭头: 右 12">
              <a:extLst>
                <a:ext uri="{FF2B5EF4-FFF2-40B4-BE49-F238E27FC236}">
                  <a16:creationId xmlns:a16="http://schemas.microsoft.com/office/drawing/2014/main" id="{6E0A87DD-0F4E-4647-83D4-65A020249262}"/>
                </a:ext>
              </a:extLst>
            </p:cNvPr>
            <p:cNvSpPr/>
            <p:nvPr/>
          </p:nvSpPr>
          <p:spPr>
            <a:xfrm>
              <a:off x="10265997" y="4283156"/>
              <a:ext cx="315425" cy="34168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" name="箭头: 右 15">
              <a:extLst>
                <a:ext uri="{FF2B5EF4-FFF2-40B4-BE49-F238E27FC236}">
                  <a16:creationId xmlns:a16="http://schemas.microsoft.com/office/drawing/2014/main" id="{9602B740-043A-4481-84CE-D5EC39407858}"/>
                </a:ext>
              </a:extLst>
            </p:cNvPr>
            <p:cNvSpPr/>
            <p:nvPr/>
          </p:nvSpPr>
          <p:spPr>
            <a:xfrm>
              <a:off x="7337647" y="4260187"/>
              <a:ext cx="316585" cy="36251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" name="箭头: 右 16">
              <a:extLst>
                <a:ext uri="{FF2B5EF4-FFF2-40B4-BE49-F238E27FC236}">
                  <a16:creationId xmlns:a16="http://schemas.microsoft.com/office/drawing/2014/main" id="{B9388471-B1B1-493E-9481-339E51FC54A4}"/>
                </a:ext>
              </a:extLst>
            </p:cNvPr>
            <p:cNvSpPr/>
            <p:nvPr/>
          </p:nvSpPr>
          <p:spPr>
            <a:xfrm>
              <a:off x="8811700" y="4743036"/>
              <a:ext cx="1369340" cy="362517"/>
            </a:xfrm>
            <a:prstGeom prst="righ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箭头: 右 17">
              <a:extLst>
                <a:ext uri="{FF2B5EF4-FFF2-40B4-BE49-F238E27FC236}">
                  <a16:creationId xmlns:a16="http://schemas.microsoft.com/office/drawing/2014/main" id="{FE1CA132-4FAC-4EE1-83C5-AE96AD27F920}"/>
                </a:ext>
              </a:extLst>
            </p:cNvPr>
            <p:cNvSpPr/>
            <p:nvPr/>
          </p:nvSpPr>
          <p:spPr>
            <a:xfrm>
              <a:off x="10274128" y="4743036"/>
              <a:ext cx="1369340" cy="362517"/>
            </a:xfrm>
            <a:prstGeom prst="righ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23549407-9FE2-4E6D-AC88-90B1AB7EA7AC}"/>
                </a:ext>
              </a:extLst>
            </p:cNvPr>
            <p:cNvCxnSpPr>
              <a:cxnSpLocks/>
            </p:cNvCxnSpPr>
            <p:nvPr/>
          </p:nvCxnSpPr>
          <p:spPr>
            <a:xfrm>
              <a:off x="10181040" y="4271553"/>
              <a:ext cx="0" cy="1151907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4E12E01D-9750-41B8-82D8-DDC68FD9BF74}"/>
                </a:ext>
              </a:extLst>
            </p:cNvPr>
            <p:cNvCxnSpPr>
              <a:cxnSpLocks/>
            </p:cNvCxnSpPr>
            <p:nvPr/>
          </p:nvCxnSpPr>
          <p:spPr>
            <a:xfrm>
              <a:off x="11681217" y="4289322"/>
              <a:ext cx="0" cy="1151907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2" name="箭头: 右 41">
              <a:extLst>
                <a:ext uri="{FF2B5EF4-FFF2-40B4-BE49-F238E27FC236}">
                  <a16:creationId xmlns:a16="http://schemas.microsoft.com/office/drawing/2014/main" id="{6774FCC9-ED2E-4163-A6E4-DB7C86C14ECF}"/>
                </a:ext>
              </a:extLst>
            </p:cNvPr>
            <p:cNvSpPr/>
            <p:nvPr/>
          </p:nvSpPr>
          <p:spPr>
            <a:xfrm>
              <a:off x="7678940" y="4260187"/>
              <a:ext cx="316585" cy="36251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5" name="箭头: 右 44">
              <a:extLst>
                <a:ext uri="{FF2B5EF4-FFF2-40B4-BE49-F238E27FC236}">
                  <a16:creationId xmlns:a16="http://schemas.microsoft.com/office/drawing/2014/main" id="{FE61A23D-34B1-4B72-881A-E2C1B933B868}"/>
                </a:ext>
              </a:extLst>
            </p:cNvPr>
            <p:cNvSpPr/>
            <p:nvPr/>
          </p:nvSpPr>
          <p:spPr>
            <a:xfrm>
              <a:off x="8020233" y="4260186"/>
              <a:ext cx="316585" cy="36251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8" name="箭头: 右 47">
              <a:extLst>
                <a:ext uri="{FF2B5EF4-FFF2-40B4-BE49-F238E27FC236}">
                  <a16:creationId xmlns:a16="http://schemas.microsoft.com/office/drawing/2014/main" id="{6E481D1D-E5EB-413D-87E7-BC3023871FAB}"/>
                </a:ext>
              </a:extLst>
            </p:cNvPr>
            <p:cNvSpPr/>
            <p:nvPr/>
          </p:nvSpPr>
          <p:spPr>
            <a:xfrm>
              <a:off x="8361526" y="4270257"/>
              <a:ext cx="316585" cy="36251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811D0BD0-F055-48BD-AE88-B7935C81F7C0}"/>
              </a:ext>
            </a:extLst>
          </p:cNvPr>
          <p:cNvGrpSpPr/>
          <p:nvPr/>
        </p:nvGrpSpPr>
        <p:grpSpPr>
          <a:xfrm>
            <a:off x="733488" y="3928288"/>
            <a:ext cx="5257798" cy="1793502"/>
            <a:chOff x="733488" y="3928288"/>
            <a:chExt cx="4513685" cy="1418905"/>
          </a:xfrm>
        </p:grpSpPr>
        <p:sp>
          <p:nvSpPr>
            <p:cNvPr id="50" name="箭头: 右 49">
              <a:extLst>
                <a:ext uri="{FF2B5EF4-FFF2-40B4-BE49-F238E27FC236}">
                  <a16:creationId xmlns:a16="http://schemas.microsoft.com/office/drawing/2014/main" id="{1EC3CD0D-8354-4460-8E29-741CF4EB57D0}"/>
                </a:ext>
              </a:extLst>
            </p:cNvPr>
            <p:cNvSpPr/>
            <p:nvPr/>
          </p:nvSpPr>
          <p:spPr>
            <a:xfrm>
              <a:off x="2045350" y="3933338"/>
              <a:ext cx="1430046" cy="3693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箭头: 右 52">
              <a:extLst>
                <a:ext uri="{FF2B5EF4-FFF2-40B4-BE49-F238E27FC236}">
                  <a16:creationId xmlns:a16="http://schemas.microsoft.com/office/drawing/2014/main" id="{5A2EB3F6-04CE-499F-B88D-F0FD00BDDC95}"/>
                </a:ext>
              </a:extLst>
            </p:cNvPr>
            <p:cNvSpPr/>
            <p:nvPr/>
          </p:nvSpPr>
          <p:spPr>
            <a:xfrm>
              <a:off x="2045350" y="4448108"/>
              <a:ext cx="567114" cy="3693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6" name="箭头: 右 55">
              <a:extLst>
                <a:ext uri="{FF2B5EF4-FFF2-40B4-BE49-F238E27FC236}">
                  <a16:creationId xmlns:a16="http://schemas.microsoft.com/office/drawing/2014/main" id="{B15D3515-4554-4E5C-9832-83B23FB93896}"/>
                </a:ext>
              </a:extLst>
            </p:cNvPr>
            <p:cNvSpPr/>
            <p:nvPr/>
          </p:nvSpPr>
          <p:spPr>
            <a:xfrm>
              <a:off x="2056376" y="4973875"/>
              <a:ext cx="787698" cy="3693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箭头: 右 56">
              <a:extLst>
                <a:ext uri="{FF2B5EF4-FFF2-40B4-BE49-F238E27FC236}">
                  <a16:creationId xmlns:a16="http://schemas.microsoft.com/office/drawing/2014/main" id="{CB12EB2F-68C2-4D60-BE5B-099C20292713}"/>
                </a:ext>
              </a:extLst>
            </p:cNvPr>
            <p:cNvSpPr/>
            <p:nvPr/>
          </p:nvSpPr>
          <p:spPr>
            <a:xfrm>
              <a:off x="2849615" y="4977861"/>
              <a:ext cx="787698" cy="3693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箭头: 右 57">
              <a:extLst>
                <a:ext uri="{FF2B5EF4-FFF2-40B4-BE49-F238E27FC236}">
                  <a16:creationId xmlns:a16="http://schemas.microsoft.com/office/drawing/2014/main" id="{C28CDC67-829F-4433-841C-BDB1465E6F5E}"/>
                </a:ext>
              </a:extLst>
            </p:cNvPr>
            <p:cNvSpPr/>
            <p:nvPr/>
          </p:nvSpPr>
          <p:spPr>
            <a:xfrm>
              <a:off x="3662021" y="4977861"/>
              <a:ext cx="787698" cy="3693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C84251B3-D898-469D-9EC6-AA0CDECD4179}"/>
                </a:ext>
              </a:extLst>
            </p:cNvPr>
            <p:cNvSpPr txBox="1"/>
            <p:nvPr/>
          </p:nvSpPr>
          <p:spPr>
            <a:xfrm>
              <a:off x="733488" y="3928288"/>
              <a:ext cx="11716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Worker1</a:t>
              </a:r>
              <a:endParaRPr lang="zh-CN" altLang="en-US" dirty="0"/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E09A016D-616D-4C7D-8465-D55EBA3C6EEE}"/>
                </a:ext>
              </a:extLst>
            </p:cNvPr>
            <p:cNvSpPr txBox="1"/>
            <p:nvPr/>
          </p:nvSpPr>
          <p:spPr>
            <a:xfrm>
              <a:off x="733488" y="4448108"/>
              <a:ext cx="11716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Worker2</a:t>
              </a:r>
              <a:endParaRPr lang="zh-CN" altLang="en-US" dirty="0"/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E32B37FF-9C33-4768-9479-6425B234C17C}"/>
                </a:ext>
              </a:extLst>
            </p:cNvPr>
            <p:cNvSpPr txBox="1"/>
            <p:nvPr/>
          </p:nvSpPr>
          <p:spPr>
            <a:xfrm>
              <a:off x="733488" y="4970850"/>
              <a:ext cx="11716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Worker3</a:t>
              </a:r>
              <a:endParaRPr lang="zh-CN" altLang="en-US" dirty="0"/>
            </a:p>
          </p:txBody>
        </p:sp>
        <p:sp>
          <p:nvSpPr>
            <p:cNvPr id="69" name="箭头: 右 68">
              <a:extLst>
                <a:ext uri="{FF2B5EF4-FFF2-40B4-BE49-F238E27FC236}">
                  <a16:creationId xmlns:a16="http://schemas.microsoft.com/office/drawing/2014/main" id="{2C7C0D1A-BAEF-4218-A35C-CF0DF48487DB}"/>
                </a:ext>
              </a:extLst>
            </p:cNvPr>
            <p:cNvSpPr/>
            <p:nvPr/>
          </p:nvSpPr>
          <p:spPr>
            <a:xfrm>
              <a:off x="3497399" y="3933338"/>
              <a:ext cx="1430046" cy="3693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箭头: 右 69">
              <a:extLst>
                <a:ext uri="{FF2B5EF4-FFF2-40B4-BE49-F238E27FC236}">
                  <a16:creationId xmlns:a16="http://schemas.microsoft.com/office/drawing/2014/main" id="{A5D14ACC-7DB3-448B-A684-65BD3A36E538}"/>
                </a:ext>
              </a:extLst>
            </p:cNvPr>
            <p:cNvSpPr/>
            <p:nvPr/>
          </p:nvSpPr>
          <p:spPr>
            <a:xfrm>
              <a:off x="2637172" y="4448108"/>
              <a:ext cx="567114" cy="3693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2" name="箭头: 右 71">
              <a:extLst>
                <a:ext uri="{FF2B5EF4-FFF2-40B4-BE49-F238E27FC236}">
                  <a16:creationId xmlns:a16="http://schemas.microsoft.com/office/drawing/2014/main" id="{62D86177-0BE0-471F-851B-B42FE8857216}"/>
                </a:ext>
              </a:extLst>
            </p:cNvPr>
            <p:cNvSpPr/>
            <p:nvPr/>
          </p:nvSpPr>
          <p:spPr>
            <a:xfrm>
              <a:off x="3219647" y="4448108"/>
              <a:ext cx="567114" cy="3693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3" name="箭头: 右 72">
              <a:extLst>
                <a:ext uri="{FF2B5EF4-FFF2-40B4-BE49-F238E27FC236}">
                  <a16:creationId xmlns:a16="http://schemas.microsoft.com/office/drawing/2014/main" id="{379EBD1D-6851-432A-9DF6-6EF1CF2B9344}"/>
                </a:ext>
              </a:extLst>
            </p:cNvPr>
            <p:cNvSpPr/>
            <p:nvPr/>
          </p:nvSpPr>
          <p:spPr>
            <a:xfrm>
              <a:off x="3811469" y="4448108"/>
              <a:ext cx="567114" cy="3693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4" name="箭头: 右 73">
              <a:extLst>
                <a:ext uri="{FF2B5EF4-FFF2-40B4-BE49-F238E27FC236}">
                  <a16:creationId xmlns:a16="http://schemas.microsoft.com/office/drawing/2014/main" id="{8C6FC29D-0A02-4A58-8732-6E882F57CC0F}"/>
                </a:ext>
              </a:extLst>
            </p:cNvPr>
            <p:cNvSpPr/>
            <p:nvPr/>
          </p:nvSpPr>
          <p:spPr>
            <a:xfrm>
              <a:off x="4402414" y="4448108"/>
              <a:ext cx="567114" cy="3693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5" name="箭头: 右 74">
              <a:extLst>
                <a:ext uri="{FF2B5EF4-FFF2-40B4-BE49-F238E27FC236}">
                  <a16:creationId xmlns:a16="http://schemas.microsoft.com/office/drawing/2014/main" id="{2987E6A4-799C-4C92-9ED9-BDAC7E235B74}"/>
                </a:ext>
              </a:extLst>
            </p:cNvPr>
            <p:cNvSpPr/>
            <p:nvPr/>
          </p:nvSpPr>
          <p:spPr>
            <a:xfrm>
              <a:off x="4459475" y="4977861"/>
              <a:ext cx="787698" cy="3693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6" name="灯片编号占位符 7">
            <a:extLst>
              <a:ext uri="{FF2B5EF4-FFF2-40B4-BE49-F238E27FC236}">
                <a16:creationId xmlns:a16="http://schemas.microsoft.com/office/drawing/2014/main" id="{B0002F2C-0C27-4822-ACE4-44654960A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121FD29-422F-4C06-A400-AB8263BE8C66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6BD8D78-9F3B-470F-80BB-EF6CD686C0ED}"/>
              </a:ext>
            </a:extLst>
          </p:cNvPr>
          <p:cNvSpPr txBox="1"/>
          <p:nvPr/>
        </p:nvSpPr>
        <p:spPr>
          <a:xfrm>
            <a:off x="1174795" y="2457658"/>
            <a:ext cx="5566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1800" dirty="0">
                <a:latin typeface="Gill Sans MT" panose="020B0502020104020203" pitchFamily="34" charset="0"/>
              </a:rPr>
              <a:t>Workers iterate independently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zh-CN" sz="1800" dirty="0">
              <a:latin typeface="Gill Sans MT" panose="020B05020201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1800" dirty="0">
                <a:latin typeface="Gill Sans MT" panose="020B0502020104020203" pitchFamily="34" charset="0"/>
              </a:rPr>
              <a:t>More iterations required to converge</a:t>
            </a:r>
            <a:endParaRPr lang="zh-CN" altLang="en-US" sz="1800" dirty="0">
              <a:latin typeface="Gill Sans MT" panose="020B0502020104020203" pitchFamily="34" charset="0"/>
            </a:endParaRPr>
          </a:p>
          <a:p>
            <a:endParaRPr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4A199272-87B2-411A-872A-7113CA1FFC13}"/>
              </a:ext>
            </a:extLst>
          </p:cNvPr>
          <p:cNvSpPr txBox="1"/>
          <p:nvPr/>
        </p:nvSpPr>
        <p:spPr>
          <a:xfrm>
            <a:off x="6777169" y="2457659"/>
            <a:ext cx="4866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1800" dirty="0">
                <a:latin typeface="Gill Sans MT" panose="020B0502020104020203" pitchFamily="34" charset="0"/>
              </a:rPr>
              <a:t>Bound the max iteration gap among workers</a:t>
            </a: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1800" dirty="0">
                <a:latin typeface="Gill Sans MT" panose="020B0502020104020203" pitchFamily="34" charset="0"/>
              </a:rPr>
              <a:t>Iteration Gap quota easily used up </a:t>
            </a:r>
            <a:endParaRPr lang="zh-CN" altLang="en-US" sz="1800" dirty="0">
              <a:latin typeface="Gill Sans MT" panose="020B0502020104020203" pitchFamily="34" charset="0"/>
            </a:endParaRPr>
          </a:p>
          <a:p>
            <a:endParaRPr lang="zh-CN" alt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18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 build="p"/>
      <p:bldP spid="4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F82912-C2E3-4C97-B5E6-24D84DFC0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Mitigate Stragglers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C0A4E6-F385-4B8C-9B85-026211366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B2A36A0-8E25-4772-BFF5-47920BB04E86}"/>
              </a:ext>
            </a:extLst>
          </p:cNvPr>
          <p:cNvSpPr txBox="1"/>
          <p:nvPr/>
        </p:nvSpPr>
        <p:spPr>
          <a:xfrm>
            <a:off x="838199" y="1276326"/>
            <a:ext cx="10431483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2800" b="1" dirty="0">
                <a:solidFill>
                  <a:srgbClr val="543795"/>
                </a:solidFill>
                <a:latin typeface="Gill Sans MT" panose="020B0502020104020203" pitchFamily="34" charset="0"/>
                <a:ea typeface="微软雅黑" panose="020B0503020204020204" charset="-122"/>
              </a:rPr>
              <a:t>By Redundant Execution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zh-CN" sz="2800" dirty="0">
                <a:latin typeface="Gill Sans MT" panose="020B0502020104020203" pitchFamily="34" charset="0"/>
              </a:rPr>
              <a:t>Training models with </a:t>
            </a:r>
            <a:r>
              <a:rPr lang="en-US" altLang="zh-CN" sz="2800" b="1" dirty="0">
                <a:solidFill>
                  <a:srgbClr val="FF0000"/>
                </a:solidFill>
                <a:latin typeface="Gill Sans MT" panose="020B0502020104020203" pitchFamily="34" charset="0"/>
              </a:rPr>
              <a:t>backup workers </a:t>
            </a:r>
            <a:r>
              <a:rPr lang="en-US" altLang="zh-CN" sz="2800" dirty="0">
                <a:latin typeface="Gill Sans MT" panose="020B0502020104020203" pitchFamily="34" charset="0"/>
              </a:rPr>
              <a:t>and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zh-CN" sz="2800" dirty="0">
                <a:latin typeface="Gill Sans MT" panose="020B0502020104020203" pitchFamily="34" charset="0"/>
              </a:rPr>
              <a:t>synchronize a subset finishing the earliest</a:t>
            </a:r>
            <a:endParaRPr lang="zh-CN" altLang="en-US" sz="2800" b="1" dirty="0">
              <a:solidFill>
                <a:srgbClr val="543795"/>
              </a:solidFill>
              <a:latin typeface="Gill Sans MT" panose="020B0502020104020203" pitchFamily="34" charset="0"/>
              <a:ea typeface="微软雅黑" panose="020B050302020402020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A3E1939-1753-404B-9710-640F311B24C3}"/>
              </a:ext>
            </a:extLst>
          </p:cNvPr>
          <p:cNvGrpSpPr/>
          <p:nvPr/>
        </p:nvGrpSpPr>
        <p:grpSpPr>
          <a:xfrm>
            <a:off x="2556728" y="2617539"/>
            <a:ext cx="5948721" cy="3391593"/>
            <a:chOff x="2556728" y="2617539"/>
            <a:chExt cx="5948721" cy="3391593"/>
          </a:xfrm>
        </p:grpSpPr>
        <p:sp>
          <p:nvSpPr>
            <p:cNvPr id="7" name="箭头: 右 6">
              <a:extLst>
                <a:ext uri="{FF2B5EF4-FFF2-40B4-BE49-F238E27FC236}">
                  <a16:creationId xmlns:a16="http://schemas.microsoft.com/office/drawing/2014/main" id="{F7837A6A-7B27-419B-ADDB-2EC5B4B1C261}"/>
                </a:ext>
              </a:extLst>
            </p:cNvPr>
            <p:cNvSpPr/>
            <p:nvPr/>
          </p:nvSpPr>
          <p:spPr>
            <a:xfrm>
              <a:off x="3868590" y="2841080"/>
              <a:ext cx="962526" cy="3693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Gill Sans MT" panose="020B0502020104020203" pitchFamily="34" charset="0"/>
              </a:endParaRPr>
            </a:p>
          </p:txBody>
        </p:sp>
        <p:sp>
          <p:nvSpPr>
            <p:cNvPr id="8" name="箭头: 右 7">
              <a:extLst>
                <a:ext uri="{FF2B5EF4-FFF2-40B4-BE49-F238E27FC236}">
                  <a16:creationId xmlns:a16="http://schemas.microsoft.com/office/drawing/2014/main" id="{37632723-8960-43F6-A3DE-7F486AA0F24C}"/>
                </a:ext>
              </a:extLst>
            </p:cNvPr>
            <p:cNvSpPr/>
            <p:nvPr/>
          </p:nvSpPr>
          <p:spPr>
            <a:xfrm>
              <a:off x="5111476" y="2841080"/>
              <a:ext cx="962526" cy="3693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Gill Sans MT" panose="020B0502020104020203" pitchFamily="34" charset="0"/>
              </a:endParaRPr>
            </a:p>
          </p:txBody>
        </p:sp>
        <p:sp>
          <p:nvSpPr>
            <p:cNvPr id="9" name="箭头: 右 8">
              <a:extLst>
                <a:ext uri="{FF2B5EF4-FFF2-40B4-BE49-F238E27FC236}">
                  <a16:creationId xmlns:a16="http://schemas.microsoft.com/office/drawing/2014/main" id="{13813314-6F32-435F-B0FC-5C25710C2495}"/>
                </a:ext>
              </a:extLst>
            </p:cNvPr>
            <p:cNvSpPr/>
            <p:nvPr/>
          </p:nvSpPr>
          <p:spPr>
            <a:xfrm>
              <a:off x="6354362" y="2845066"/>
              <a:ext cx="962526" cy="3693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Gill Sans MT" panose="020B0502020104020203" pitchFamily="34" charset="0"/>
              </a:endParaRPr>
            </a:p>
          </p:txBody>
        </p:sp>
        <p:sp>
          <p:nvSpPr>
            <p:cNvPr id="10" name="箭头: 右 9">
              <a:extLst>
                <a:ext uri="{FF2B5EF4-FFF2-40B4-BE49-F238E27FC236}">
                  <a16:creationId xmlns:a16="http://schemas.microsoft.com/office/drawing/2014/main" id="{92D6F569-CCED-4AD8-8E1A-40ED9C28B02F}"/>
                </a:ext>
              </a:extLst>
            </p:cNvPr>
            <p:cNvSpPr/>
            <p:nvPr/>
          </p:nvSpPr>
          <p:spPr>
            <a:xfrm>
              <a:off x="3868590" y="3586037"/>
              <a:ext cx="1490149" cy="369332"/>
            </a:xfrm>
            <a:prstGeom prst="right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Gill Sans MT" panose="020B0502020104020203" pitchFamily="34" charset="0"/>
              </a:endParaRPr>
            </a:p>
          </p:txBody>
        </p:sp>
        <p:sp>
          <p:nvSpPr>
            <p:cNvPr id="11" name="箭头: 右 10">
              <a:extLst>
                <a:ext uri="{FF2B5EF4-FFF2-40B4-BE49-F238E27FC236}">
                  <a16:creationId xmlns:a16="http://schemas.microsoft.com/office/drawing/2014/main" id="{35798817-68A2-43ED-8139-574FEE834637}"/>
                </a:ext>
              </a:extLst>
            </p:cNvPr>
            <p:cNvSpPr/>
            <p:nvPr/>
          </p:nvSpPr>
          <p:spPr>
            <a:xfrm>
              <a:off x="5441945" y="3586037"/>
              <a:ext cx="1490149" cy="369332"/>
            </a:xfrm>
            <a:prstGeom prst="right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Gill Sans MT" panose="020B0502020104020203" pitchFamily="34" charset="0"/>
              </a:endParaRPr>
            </a:p>
          </p:txBody>
        </p:sp>
        <p:sp>
          <p:nvSpPr>
            <p:cNvPr id="12" name="箭头: 右 11">
              <a:extLst>
                <a:ext uri="{FF2B5EF4-FFF2-40B4-BE49-F238E27FC236}">
                  <a16:creationId xmlns:a16="http://schemas.microsoft.com/office/drawing/2014/main" id="{0FE9CAB9-941D-417B-879A-5954949CBAE8}"/>
                </a:ext>
              </a:extLst>
            </p:cNvPr>
            <p:cNvSpPr/>
            <p:nvPr/>
          </p:nvSpPr>
          <p:spPr>
            <a:xfrm>
              <a:off x="7015300" y="3586037"/>
              <a:ext cx="1490149" cy="369332"/>
            </a:xfrm>
            <a:prstGeom prst="right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Gill Sans MT" panose="020B0502020104020203" pitchFamily="34" charset="0"/>
              </a:endParaRPr>
            </a:p>
          </p:txBody>
        </p:sp>
        <p:sp>
          <p:nvSpPr>
            <p:cNvPr id="13" name="箭头: 右 12">
              <a:extLst>
                <a:ext uri="{FF2B5EF4-FFF2-40B4-BE49-F238E27FC236}">
                  <a16:creationId xmlns:a16="http://schemas.microsoft.com/office/drawing/2014/main" id="{DEC6980A-5BB1-43AD-832B-142F996EE468}"/>
                </a:ext>
              </a:extLst>
            </p:cNvPr>
            <p:cNvSpPr/>
            <p:nvPr/>
          </p:nvSpPr>
          <p:spPr>
            <a:xfrm>
              <a:off x="3879615" y="4365346"/>
              <a:ext cx="1024263" cy="3693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Gill Sans MT" panose="020B0502020104020203" pitchFamily="34" charset="0"/>
              </a:endParaRPr>
            </a:p>
          </p:txBody>
        </p:sp>
        <p:sp>
          <p:nvSpPr>
            <p:cNvPr id="14" name="箭头: 右 13">
              <a:extLst>
                <a:ext uri="{FF2B5EF4-FFF2-40B4-BE49-F238E27FC236}">
                  <a16:creationId xmlns:a16="http://schemas.microsoft.com/office/drawing/2014/main" id="{9EC3A473-B7F3-4DC5-ADB7-E80938024BFA}"/>
                </a:ext>
              </a:extLst>
            </p:cNvPr>
            <p:cNvSpPr/>
            <p:nvPr/>
          </p:nvSpPr>
          <p:spPr>
            <a:xfrm>
              <a:off x="5122501" y="4365346"/>
              <a:ext cx="1024263" cy="3693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Gill Sans MT" panose="020B0502020104020203" pitchFamily="34" charset="0"/>
              </a:endParaRPr>
            </a:p>
          </p:txBody>
        </p:sp>
        <p:sp>
          <p:nvSpPr>
            <p:cNvPr id="15" name="箭头: 右 14">
              <a:extLst>
                <a:ext uri="{FF2B5EF4-FFF2-40B4-BE49-F238E27FC236}">
                  <a16:creationId xmlns:a16="http://schemas.microsoft.com/office/drawing/2014/main" id="{C7F98898-A5D8-47AD-8D60-EB20968059EC}"/>
                </a:ext>
              </a:extLst>
            </p:cNvPr>
            <p:cNvSpPr/>
            <p:nvPr/>
          </p:nvSpPr>
          <p:spPr>
            <a:xfrm>
              <a:off x="6365387" y="4369332"/>
              <a:ext cx="1024263" cy="3693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Gill Sans MT" panose="020B0502020104020203" pitchFamily="34" charset="0"/>
              </a:endParaRPr>
            </a:p>
          </p:txBody>
        </p:sp>
        <p:sp>
          <p:nvSpPr>
            <p:cNvPr id="16" name="箭头: 右 15">
              <a:extLst>
                <a:ext uri="{FF2B5EF4-FFF2-40B4-BE49-F238E27FC236}">
                  <a16:creationId xmlns:a16="http://schemas.microsoft.com/office/drawing/2014/main" id="{CB0A0518-6693-413F-AD71-CCBD0BA42DD9}"/>
                </a:ext>
              </a:extLst>
            </p:cNvPr>
            <p:cNvSpPr/>
            <p:nvPr/>
          </p:nvSpPr>
          <p:spPr>
            <a:xfrm>
              <a:off x="3867585" y="5097405"/>
              <a:ext cx="609407" cy="3693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Gill Sans MT" panose="020B0502020104020203" pitchFamily="34" charset="0"/>
              </a:endParaRPr>
            </a:p>
          </p:txBody>
        </p:sp>
        <p:sp>
          <p:nvSpPr>
            <p:cNvPr id="17" name="箭头: 右 16">
              <a:extLst>
                <a:ext uri="{FF2B5EF4-FFF2-40B4-BE49-F238E27FC236}">
                  <a16:creationId xmlns:a16="http://schemas.microsoft.com/office/drawing/2014/main" id="{5531F2FA-CA90-4553-B63F-B8C4C0C11A29}"/>
                </a:ext>
              </a:extLst>
            </p:cNvPr>
            <p:cNvSpPr/>
            <p:nvPr/>
          </p:nvSpPr>
          <p:spPr>
            <a:xfrm>
              <a:off x="5110471" y="5097405"/>
              <a:ext cx="609407" cy="3693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Gill Sans MT" panose="020B0502020104020203" pitchFamily="34" charset="0"/>
              </a:endParaRPr>
            </a:p>
          </p:txBody>
        </p:sp>
        <p:sp>
          <p:nvSpPr>
            <p:cNvPr id="18" name="箭头: 右 17">
              <a:extLst>
                <a:ext uri="{FF2B5EF4-FFF2-40B4-BE49-F238E27FC236}">
                  <a16:creationId xmlns:a16="http://schemas.microsoft.com/office/drawing/2014/main" id="{1D4DD4D9-A3D3-41B4-9B2D-D424A1863CDD}"/>
                </a:ext>
              </a:extLst>
            </p:cNvPr>
            <p:cNvSpPr/>
            <p:nvPr/>
          </p:nvSpPr>
          <p:spPr>
            <a:xfrm>
              <a:off x="6353357" y="5101391"/>
              <a:ext cx="609407" cy="3693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Gill Sans MT" panose="020B0502020104020203" pitchFamily="34" charset="0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CF31D8AB-6B64-4556-9332-D6D73F946388}"/>
                </a:ext>
              </a:extLst>
            </p:cNvPr>
            <p:cNvSpPr txBox="1"/>
            <p:nvPr/>
          </p:nvSpPr>
          <p:spPr>
            <a:xfrm>
              <a:off x="2556728" y="2836030"/>
              <a:ext cx="11716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Gill Sans MT" panose="020B0502020104020203" pitchFamily="34" charset="0"/>
                </a:rPr>
                <a:t>Worker1</a:t>
              </a:r>
              <a:endParaRPr lang="zh-CN" altLang="en-US" dirty="0">
                <a:latin typeface="Gill Sans MT" panose="020B0502020104020203" pitchFamily="34" charset="0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6FA27346-7669-45C3-B6C8-A8BF1314B016}"/>
                </a:ext>
              </a:extLst>
            </p:cNvPr>
            <p:cNvSpPr txBox="1"/>
            <p:nvPr/>
          </p:nvSpPr>
          <p:spPr>
            <a:xfrm>
              <a:off x="2556728" y="3586037"/>
              <a:ext cx="11716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Gill Sans MT" panose="020B0502020104020203" pitchFamily="34" charset="0"/>
                </a:rPr>
                <a:t>Worker2</a:t>
              </a:r>
              <a:endParaRPr lang="zh-CN" altLang="en-US" dirty="0">
                <a:latin typeface="Gill Sans MT" panose="020B0502020104020203" pitchFamily="34" charset="0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826B4978-42EF-44A0-931B-811E4FB2B444}"/>
                </a:ext>
              </a:extLst>
            </p:cNvPr>
            <p:cNvSpPr txBox="1"/>
            <p:nvPr/>
          </p:nvSpPr>
          <p:spPr>
            <a:xfrm>
              <a:off x="2556728" y="4362321"/>
              <a:ext cx="11716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Gill Sans MT" panose="020B0502020104020203" pitchFamily="34" charset="0"/>
                </a:rPr>
                <a:t>Worker3</a:t>
              </a:r>
              <a:endParaRPr lang="zh-CN" altLang="en-US" dirty="0">
                <a:latin typeface="Gill Sans MT" panose="020B0502020104020203" pitchFamily="34" charset="0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40B73FB0-31B3-455E-87A3-D6B5E11487A8}"/>
                </a:ext>
              </a:extLst>
            </p:cNvPr>
            <p:cNvSpPr txBox="1"/>
            <p:nvPr/>
          </p:nvSpPr>
          <p:spPr>
            <a:xfrm>
              <a:off x="2556728" y="5097405"/>
              <a:ext cx="11716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Gill Sans MT" panose="020B0502020104020203" pitchFamily="34" charset="0"/>
                </a:rPr>
                <a:t>Worker4</a:t>
              </a:r>
              <a:endParaRPr lang="zh-CN" altLang="en-US" dirty="0">
                <a:latin typeface="Gill Sans MT" panose="020B0502020104020203" pitchFamily="34" charset="0"/>
              </a:endParaRPr>
            </a:p>
          </p:txBody>
        </p: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545112A-9AEA-4FBD-BC75-FA8893D5181B}"/>
                </a:ext>
              </a:extLst>
            </p:cNvPr>
            <p:cNvCxnSpPr>
              <a:cxnSpLocks/>
            </p:cNvCxnSpPr>
            <p:nvPr/>
          </p:nvCxnSpPr>
          <p:spPr>
            <a:xfrm>
              <a:off x="4927369" y="2617539"/>
              <a:ext cx="0" cy="3391593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56B632D6-2602-42A0-9F5A-718189BCE4A4}"/>
                </a:ext>
              </a:extLst>
            </p:cNvPr>
            <p:cNvCxnSpPr>
              <a:cxnSpLocks/>
            </p:cNvCxnSpPr>
            <p:nvPr/>
          </p:nvCxnSpPr>
          <p:spPr>
            <a:xfrm>
              <a:off x="6198706" y="2617539"/>
              <a:ext cx="0" cy="3391593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F137B442-925E-478E-B44B-1F491241CFAD}"/>
                </a:ext>
              </a:extLst>
            </p:cNvPr>
            <p:cNvCxnSpPr>
              <a:cxnSpLocks/>
            </p:cNvCxnSpPr>
            <p:nvPr/>
          </p:nvCxnSpPr>
          <p:spPr>
            <a:xfrm>
              <a:off x="7425927" y="2642762"/>
              <a:ext cx="0" cy="336637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379E0308-E0DC-4309-BA90-973DBD6DD54B}"/>
                </a:ext>
              </a:extLst>
            </p:cNvPr>
            <p:cNvSpPr txBox="1"/>
            <p:nvPr/>
          </p:nvSpPr>
          <p:spPr>
            <a:xfrm>
              <a:off x="3689214" y="5565912"/>
              <a:ext cx="11685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Gill Sans MT" panose="020B0502020104020203" pitchFamily="34" charset="0"/>
                </a:rPr>
                <a:t>Iteration k</a:t>
              </a:r>
              <a:endParaRPr lang="zh-CN" altLang="en-US" sz="1400" dirty="0">
                <a:latin typeface="Gill Sans MT" panose="020B0502020104020203" pitchFamily="34" charset="0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B36B0A71-A6A6-420D-A428-667836D986F1}"/>
                </a:ext>
              </a:extLst>
            </p:cNvPr>
            <p:cNvSpPr txBox="1"/>
            <p:nvPr/>
          </p:nvSpPr>
          <p:spPr>
            <a:xfrm>
              <a:off x="4903881" y="5565911"/>
              <a:ext cx="14901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Gill Sans MT" panose="020B0502020104020203" pitchFamily="34" charset="0"/>
                </a:rPr>
                <a:t>Iteration k+1</a:t>
              </a:r>
              <a:endParaRPr lang="zh-CN" altLang="en-US" sz="1400" dirty="0">
                <a:latin typeface="Gill Sans MT" panose="020B0502020104020203" pitchFamily="34" charset="0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44AE47BE-0FF6-4538-8847-D919EF84C69E}"/>
                </a:ext>
              </a:extLst>
            </p:cNvPr>
            <p:cNvSpPr txBox="1"/>
            <p:nvPr/>
          </p:nvSpPr>
          <p:spPr>
            <a:xfrm>
              <a:off x="6198706" y="5559216"/>
              <a:ext cx="14607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Gill Sans MT" panose="020B0502020104020203" pitchFamily="34" charset="0"/>
                </a:rPr>
                <a:t>Iteration k+2</a:t>
              </a:r>
              <a:endParaRPr lang="zh-CN" altLang="en-US" sz="1400" dirty="0">
                <a:latin typeface="Gill Sans MT" panose="020B05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919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17FF4F-A9BB-4B91-873E-CF6824084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Eliminate Stragglers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648B3CF-ACC4-4029-BC18-CBA17D58B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27AF212-B7A5-4AA6-81F9-9F94EDBF0305}"/>
              </a:ext>
            </a:extLst>
          </p:cNvPr>
          <p:cNvSpPr txBox="1"/>
          <p:nvPr/>
        </p:nvSpPr>
        <p:spPr>
          <a:xfrm>
            <a:off x="838200" y="1276326"/>
            <a:ext cx="559822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3200" dirty="0">
                <a:latin typeface="Gill Sans MT" panose="020B0502020104020203" pitchFamily="34" charset="0"/>
              </a:rPr>
              <a:t>By Load Balancing</a:t>
            </a:r>
            <a:endParaRPr lang="zh-CN" altLang="en-US" sz="3200" dirty="0">
              <a:latin typeface="Gill Sans MT" panose="020B0502020104020203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8859129-FB51-448A-B5B9-6BCAE4FEFA53}"/>
              </a:ext>
            </a:extLst>
          </p:cNvPr>
          <p:cNvSpPr txBox="1"/>
          <p:nvPr/>
        </p:nvSpPr>
        <p:spPr>
          <a:xfrm>
            <a:off x="838200" y="1955471"/>
            <a:ext cx="5598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Gill Sans MT" panose="020B0502020104020203" pitchFamily="34" charset="0"/>
              </a:rPr>
              <a:t>Static Load Balancing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39780CB-69CD-44D8-A055-5B0EF703C7DE}"/>
              </a:ext>
            </a:extLst>
          </p:cNvPr>
          <p:cNvSpPr txBox="1"/>
          <p:nvPr/>
        </p:nvSpPr>
        <p:spPr>
          <a:xfrm>
            <a:off x="6436426" y="1955471"/>
            <a:ext cx="5800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Gill Sans MT" panose="020B0502020104020203" pitchFamily="34" charset="0"/>
              </a:rPr>
              <a:t>Dynamic Load Balancing</a:t>
            </a:r>
            <a:endParaRPr lang="en-US" altLang="zh-CN" sz="2800" b="1" dirty="0">
              <a:latin typeface="Gill Sans MT" panose="020B0502020104020203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A207ED1-961B-4698-86E5-12BC68C50DD2}"/>
              </a:ext>
            </a:extLst>
          </p:cNvPr>
          <p:cNvSpPr txBox="1"/>
          <p:nvPr/>
        </p:nvSpPr>
        <p:spPr>
          <a:xfrm>
            <a:off x="1240325" y="2677705"/>
            <a:ext cx="46353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1800" dirty="0">
                <a:latin typeface="Gill Sans MT" panose="020B0502020104020203" pitchFamily="34" charset="0"/>
              </a:rPr>
              <a:t>Given scheme(e.g. Round-Robin)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1800" dirty="0">
                <a:latin typeface="Gill Sans MT" panose="020B0502020104020203" pitchFamily="34" charset="0"/>
              </a:rPr>
              <a:t>Low overhead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zh-CN" sz="1800" dirty="0">
              <a:latin typeface="Gill Sans MT" panose="020B05020201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1800" dirty="0">
                <a:latin typeface="Gill Sans MT" panose="020B0502020104020203" pitchFamily="34" charset="0"/>
              </a:rPr>
              <a:t>Cannot react to resource variations</a:t>
            </a:r>
            <a:endParaRPr lang="zh-CN" altLang="en-US" sz="1800" dirty="0">
              <a:latin typeface="Gill Sans MT" panose="020B0502020104020203" pitchFamily="34" charset="0"/>
            </a:endParaRPr>
          </a:p>
          <a:p>
            <a:endParaRPr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DF47C49-57FE-4BC2-B633-9A619037C5F6}"/>
              </a:ext>
            </a:extLst>
          </p:cNvPr>
          <p:cNvSpPr txBox="1"/>
          <p:nvPr/>
        </p:nvSpPr>
        <p:spPr>
          <a:xfrm>
            <a:off x="6962869" y="2677705"/>
            <a:ext cx="45259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1800" dirty="0">
                <a:latin typeface="Gill Sans MT" panose="020B0502020104020203" pitchFamily="34" charset="0"/>
              </a:rPr>
              <a:t>Work-stealing(e.g.FlexRR</a:t>
            </a:r>
            <a:r>
              <a:rPr lang="zh-CN" altLang="en-US" sz="1800" dirty="0">
                <a:latin typeface="Gill Sans MT" panose="020B0502020104020203" pitchFamily="34" charset="0"/>
              </a:rPr>
              <a:t>）</a:t>
            </a:r>
            <a:endParaRPr lang="en-US" altLang="zh-CN" sz="1800" dirty="0">
              <a:latin typeface="Gill Sans MT" panose="020B05020201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1800" dirty="0">
                <a:latin typeface="Gill Sans MT" panose="020B0502020104020203" pitchFamily="34" charset="0"/>
              </a:rPr>
              <a:t>Responding to dynamic changes</a:t>
            </a:r>
            <a:br>
              <a:rPr lang="en-US" altLang="zh-CN" sz="1800" dirty="0">
                <a:latin typeface="Gill Sans MT" panose="020B0502020104020203" pitchFamily="34" charset="0"/>
              </a:rPr>
            </a:br>
            <a:endParaRPr lang="en-US" altLang="zh-CN" sz="1800" dirty="0">
              <a:latin typeface="Gill Sans MT" panose="020B05020201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1800" dirty="0">
                <a:latin typeface="Gill Sans MT" panose="020B0502020104020203" pitchFamily="34" charset="0"/>
              </a:rPr>
              <a:t>Much higher overhead </a:t>
            </a: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1800" b="1" dirty="0">
                <a:solidFill>
                  <a:srgbClr val="FF0000"/>
                </a:solidFill>
                <a:latin typeface="Gill Sans MT" panose="020B0502020104020203" pitchFamily="34" charset="0"/>
              </a:rPr>
              <a:t>All-or-nothing processing </a:t>
            </a:r>
          </a:p>
          <a:p>
            <a:endParaRPr lang="zh-CN" alt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43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 build="p"/>
      <p:bldP spid="8" grpId="0" build="p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华康俪金黑W8(P)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2743</TotalTime>
  <Words>1130</Words>
  <Application>Microsoft Office PowerPoint</Application>
  <PresentationFormat>宽屏</PresentationFormat>
  <Paragraphs>439</Paragraphs>
  <Slides>35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35</vt:i4>
      </vt:variant>
    </vt:vector>
  </HeadingPairs>
  <TitlesOfParts>
    <vt:vector size="50" baseType="lpstr">
      <vt:lpstr>PingFang SC</vt:lpstr>
      <vt:lpstr>等线</vt:lpstr>
      <vt:lpstr>等线 Light</vt:lpstr>
      <vt:lpstr>方正舒体</vt:lpstr>
      <vt:lpstr>华康俪金黑W8(P)</vt:lpstr>
      <vt:lpstr>楷体</vt:lpstr>
      <vt:lpstr>微软雅黑</vt:lpstr>
      <vt:lpstr>Arial</vt:lpstr>
      <vt:lpstr>Cambria Math</vt:lpstr>
      <vt:lpstr>Gill Sans MT</vt:lpstr>
      <vt:lpstr>Helvetica</vt:lpstr>
      <vt:lpstr>Times New Roman</vt:lpstr>
      <vt:lpstr>Wingdings</vt:lpstr>
      <vt:lpstr>1_Office 主题​​</vt:lpstr>
      <vt:lpstr>Office 主题</vt:lpstr>
      <vt:lpstr>PowerPoint 演示文稿</vt:lpstr>
      <vt:lpstr>Outline</vt:lpstr>
      <vt:lpstr>Distributed Machine Learning</vt:lpstr>
      <vt:lpstr>Cluster Environments for Distributed Learning</vt:lpstr>
      <vt:lpstr>Stragglers in Distributed Model Training</vt:lpstr>
      <vt:lpstr>Outline</vt:lpstr>
      <vt:lpstr>Bypassing Stragglers</vt:lpstr>
      <vt:lpstr>Mitigate Stragglers</vt:lpstr>
      <vt:lpstr>Eliminate Stragglers</vt:lpstr>
      <vt:lpstr>Design Objectives</vt:lpstr>
      <vt:lpstr>Semi-dynamic Load Balancing</vt:lpstr>
      <vt:lpstr>Outline</vt:lpstr>
      <vt:lpstr>Problem Formulation</vt:lpstr>
      <vt:lpstr>LB-BSP in CPU Clusters</vt:lpstr>
      <vt:lpstr>LB-BSP in CPU Clusters</vt:lpstr>
      <vt:lpstr>Predicting Sample Processing Speed</vt:lpstr>
      <vt:lpstr>Analytical Method</vt:lpstr>
      <vt:lpstr>LB-BSP in GPU Clusters</vt:lpstr>
      <vt:lpstr>Challenges &amp; Opportunities</vt:lpstr>
      <vt:lpstr>Numeral Method</vt:lpstr>
      <vt:lpstr>Weighted Gradient Aggregation</vt:lpstr>
      <vt:lpstr>Outline</vt:lpstr>
      <vt:lpstr>LB-BSP implementation</vt:lpstr>
      <vt:lpstr>Experimental Setup</vt:lpstr>
      <vt:lpstr>Experimental Setup</vt:lpstr>
      <vt:lpstr>Evaluation in GPU Cluster</vt:lpstr>
      <vt:lpstr>Reward in different  Clusters</vt:lpstr>
      <vt:lpstr>Micro-Benchmark in GPU Cluster</vt:lpstr>
      <vt:lpstr>Evaluation in CPU Cluster</vt:lpstr>
      <vt:lpstr>NARX Performance Deep Dive</vt:lpstr>
      <vt:lpstr>NARX Performance Deep Dive</vt:lpstr>
      <vt:lpstr>Overhead and Scalability</vt:lpstr>
      <vt:lpstr>Outline</vt:lpstr>
      <vt:lpstr>Conclusion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shiyi wang</dc:creator>
  <cp:lastModifiedBy>Borges Lu</cp:lastModifiedBy>
  <cp:revision>104</cp:revision>
  <dcterms:created xsi:type="dcterms:W3CDTF">2020-12-19T10:28:11Z</dcterms:created>
  <dcterms:modified xsi:type="dcterms:W3CDTF">2020-12-23T10:02:10Z</dcterms:modified>
</cp:coreProperties>
</file>