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7" r:id="rId2"/>
    <p:sldId id="327" r:id="rId3"/>
    <p:sldId id="328" r:id="rId4"/>
    <p:sldId id="344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43" r:id="rId16"/>
    <p:sldId id="339" r:id="rId17"/>
    <p:sldId id="340" r:id="rId18"/>
    <p:sldId id="341" r:id="rId19"/>
    <p:sldId id="342" r:id="rId20"/>
    <p:sldId id="346" r:id="rId21"/>
    <p:sldId id="345" r:id="rId2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88120" autoAdjust="0"/>
  </p:normalViewPr>
  <p:slideViewPr>
    <p:cSldViewPr snapToGrid="0">
      <p:cViewPr varScale="1">
        <p:scale>
          <a:sx n="135" d="100"/>
          <a:sy n="135" d="100"/>
        </p:scale>
        <p:origin x="9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B1F5D-0F82-4AA4-AC69-2B75882FA5E6}" type="datetimeFigureOut">
              <a:rPr lang="zh-CN" altLang="en-US" smtClean="0"/>
              <a:t>2018-6-20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C9777-968B-4A93-8BA7-62407ED455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063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baidu.com/item/%E7%BD%91%E9%A1%B5" TargetMode="External"/><Relationship Id="rId7" Type="http://schemas.openxmlformats.org/officeDocument/2006/relationships/hyperlink" Target="https://baike.baidu.com/item/%E6%90%9C%E7%B4%A2%E5%BC%95%E6%93%8E%E4%BC%98%E5%8C%96/3132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baike.baidu.com/item/%E6%8B%89%E9%87%8C%C2%B7%E4%BD%A9%E5%A5%87" TargetMode="External"/><Relationship Id="rId5" Type="http://schemas.openxmlformats.org/officeDocument/2006/relationships/hyperlink" Target="https://baike.baidu.com/item/Google" TargetMode="External"/><Relationship Id="rId4" Type="http://schemas.openxmlformats.org/officeDocument/2006/relationships/hyperlink" Target="https://baike.baidu.com/item/%E8%B6%85%E9%93%BE%E6%8E%A5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C9777-968B-4A93-8BA7-62407ED4557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5535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C9777-968B-4A93-8BA7-62407ED4557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340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Traffic Management: A Holistic Approach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Memory Placement on NUMA Systems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C9777-968B-4A93-8BA7-62407ED4557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340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C9777-968B-4A93-8BA7-62407ED4557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6191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PGX</a:t>
            </a:r>
          </a:p>
          <a:p>
            <a:pPr lvl="1"/>
            <a:r>
              <a:rPr lang="en-US" altLang="zh-CN" dirty="0" smtClean="0"/>
              <a:t>Fast, in-memory graph analytics framework(Java)</a:t>
            </a:r>
          </a:p>
          <a:p>
            <a:pPr lvl="1"/>
            <a:r>
              <a:rPr lang="en-US" altLang="zh-CN" dirty="0" smtClean="0"/>
              <a:t>Parallelism with </a:t>
            </a:r>
            <a:r>
              <a:rPr lang="en-US" altLang="zh-CN" dirty="0" err="1" smtClean="0"/>
              <a:t>Callisto</a:t>
            </a:r>
            <a:r>
              <a:rPr lang="en-US" altLang="zh-CN" dirty="0" smtClean="0"/>
              <a:t>-RTS</a:t>
            </a: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PageRank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，网页排名，又称网页级别、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Google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左侧排名或佩奇排名，是一种由</a:t>
            </a:r>
            <a:r>
              <a:rPr lang="zh-CN" altLang="en-US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zh-CN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[1]</a:t>
            </a:r>
            <a:r>
              <a:rPr lang="zh-CN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根据</a:t>
            </a:r>
            <a:r>
              <a:rPr lang="zh-CN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网页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之间相互的</a:t>
            </a:r>
            <a:r>
              <a:rPr lang="zh-CN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超链接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计算的技术，而作为网页排名的要素之一，以</a:t>
            </a:r>
            <a: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Google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公司创办人</a:t>
            </a:r>
            <a:r>
              <a:rPr lang="zh-CN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拉里</a:t>
            </a:r>
            <a: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·</a:t>
            </a:r>
            <a:r>
              <a:rPr lang="zh-CN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佩奇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Larry Page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）之姓来命名。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Google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用它来体现网页的相关性和重要性，在</a:t>
            </a:r>
            <a:r>
              <a:rPr lang="zh-CN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搜索引擎优化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操作中是经常被用来评估网页优化的成效因素之一。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C9777-968B-4A93-8BA7-62407ED4557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8079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C9777-968B-4A93-8BA7-62407ED4557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661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C9777-968B-4A93-8BA7-62407ED4557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4836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PGX</a:t>
            </a:r>
          </a:p>
          <a:p>
            <a:pPr lvl="1"/>
            <a:r>
              <a:rPr lang="en-US" altLang="zh-CN" dirty="0" smtClean="0"/>
              <a:t>Fast, in-memory graph analytics framework(Java)</a:t>
            </a:r>
          </a:p>
          <a:p>
            <a:pPr lvl="1"/>
            <a:r>
              <a:rPr lang="en-US" altLang="zh-CN" dirty="0" smtClean="0"/>
              <a:t>Parallelism with </a:t>
            </a:r>
            <a:r>
              <a:rPr lang="en-US" altLang="zh-CN" dirty="0" err="1" smtClean="0"/>
              <a:t>Callisto</a:t>
            </a:r>
            <a:r>
              <a:rPr lang="en-US" altLang="zh-CN" dirty="0" smtClean="0"/>
              <a:t>-RTS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C9777-968B-4A93-8BA7-62407ED4557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8473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C9777-968B-4A93-8BA7-62407ED4557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156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C9777-968B-4A93-8BA7-62407ED4557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719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C9777-968B-4A93-8BA7-62407ED4557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1299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C9777-968B-4A93-8BA7-62407ED4557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111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C9777-968B-4A93-8BA7-62407ED4557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808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C9777-968B-4A93-8BA7-62407ED4557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130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Oracle</a:t>
            </a:r>
            <a:r>
              <a:rPr lang="zh-CN" altLang="en-US" dirty="0" smtClean="0"/>
              <a:t>开源了一个实验性的产品</a:t>
            </a:r>
            <a:r>
              <a:rPr lang="en-US" altLang="zh-CN" dirty="0" err="1" smtClean="0"/>
              <a:t>GraalVM</a:t>
            </a:r>
            <a:r>
              <a:rPr lang="zh-CN" altLang="en-US" dirty="0" smtClean="0"/>
              <a:t>，官方称之为</a:t>
            </a:r>
            <a:r>
              <a:rPr lang="en-US" altLang="zh-CN" dirty="0" smtClean="0"/>
              <a:t>Universal </a:t>
            </a:r>
            <a:r>
              <a:rPr lang="en-US" altLang="zh-CN" dirty="0" err="1" smtClean="0"/>
              <a:t>GraalVM</a:t>
            </a:r>
            <a:r>
              <a:rPr lang="zh-CN" altLang="en-US" dirty="0" smtClean="0"/>
              <a:t>。它打通了不同语言之间的鸿沟，让我们可以进行混合式多语言编程。</a:t>
            </a:r>
            <a:endParaRPr lang="en-US" altLang="zh-CN" dirty="0" smtClean="0"/>
          </a:p>
          <a:p>
            <a:r>
              <a:rPr lang="zh-CN" altLang="en-US" dirty="0" smtClean="0"/>
              <a:t>在</a:t>
            </a:r>
            <a:r>
              <a:rPr lang="en-US" altLang="zh-CN" dirty="0" err="1" smtClean="0"/>
              <a:t>GraalVM</a:t>
            </a:r>
            <a:r>
              <a:rPr lang="zh-CN" altLang="en-US" dirty="0" smtClean="0"/>
              <a:t>之上，我们可以编写</a:t>
            </a:r>
            <a:r>
              <a:rPr lang="en-US" altLang="zh-CN" dirty="0" smtClean="0"/>
              <a:t>Java</a:t>
            </a:r>
            <a:r>
              <a:rPr lang="zh-CN" altLang="en-US" dirty="0" smtClean="0"/>
              <a:t>、</a:t>
            </a:r>
            <a:r>
              <a:rPr lang="en-US" altLang="zh-CN" dirty="0" smtClean="0"/>
              <a:t>Python</a:t>
            </a:r>
            <a:r>
              <a:rPr lang="zh-CN" altLang="en-US" dirty="0" smtClean="0"/>
              <a:t>、</a:t>
            </a:r>
            <a:r>
              <a:rPr lang="en-US" altLang="zh-CN" dirty="0" smtClean="0"/>
              <a:t>Ruby</a:t>
            </a:r>
            <a:r>
              <a:rPr lang="zh-CN" altLang="en-US" dirty="0" smtClean="0"/>
              <a:t>、</a:t>
            </a:r>
            <a:r>
              <a:rPr lang="en-US" altLang="zh-CN" dirty="0" smtClean="0"/>
              <a:t>R</a:t>
            </a:r>
            <a:r>
              <a:rPr lang="zh-CN" altLang="en-US" dirty="0" smtClean="0"/>
              <a:t>、</a:t>
            </a:r>
            <a:r>
              <a:rPr lang="en-US" altLang="zh-CN" dirty="0" smtClean="0"/>
              <a:t>Scala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Kotlin</a:t>
            </a:r>
            <a:r>
              <a:rPr lang="zh-CN" altLang="en-US" dirty="0" smtClean="0"/>
              <a:t>，甚至是</a:t>
            </a:r>
            <a:r>
              <a:rPr lang="en-US" altLang="zh-CN" dirty="0" smtClean="0"/>
              <a:t>C</a:t>
            </a:r>
            <a:r>
              <a:rPr lang="zh-CN" altLang="en-US" dirty="0" smtClean="0"/>
              <a:t>、</a:t>
            </a:r>
            <a:r>
              <a:rPr lang="en-US" altLang="zh-CN" dirty="0" smtClean="0"/>
              <a:t>C++</a:t>
            </a:r>
            <a:r>
              <a:rPr lang="zh-CN" altLang="en-US" dirty="0" smtClean="0"/>
              <a:t>语言。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PGX</a:t>
            </a:r>
          </a:p>
          <a:p>
            <a:pPr lvl="1"/>
            <a:r>
              <a:rPr lang="en-US" altLang="zh-CN" dirty="0" smtClean="0"/>
              <a:t>Fast, in-memory graph analytics framework(Java)</a:t>
            </a:r>
          </a:p>
          <a:p>
            <a:pPr lvl="1"/>
            <a:r>
              <a:rPr lang="en-US" altLang="zh-CN" dirty="0" smtClean="0"/>
              <a:t>Parallelism with </a:t>
            </a:r>
            <a:r>
              <a:rPr lang="en-US" altLang="zh-CN" dirty="0" err="1" smtClean="0"/>
              <a:t>Callisto</a:t>
            </a:r>
            <a:r>
              <a:rPr lang="en-US" altLang="zh-CN" dirty="0" smtClean="0"/>
              <a:t>-RTS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C9777-968B-4A93-8BA7-62407ED4557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291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C9777-968B-4A93-8BA7-62407ED4557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869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2A7B-354A-4ADA-8395-FE23393EC3B2}" type="datetimeFigureOut">
              <a:rPr lang="zh-CN" altLang="en-US" smtClean="0"/>
              <a:t>2018-6-20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F3A6C-22F5-413E-9201-760B08CE71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910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2A7B-354A-4ADA-8395-FE23393EC3B2}" type="datetimeFigureOut">
              <a:rPr lang="zh-CN" altLang="en-US" smtClean="0"/>
              <a:t>2018-6-20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F3A6C-22F5-413E-9201-760B08CE71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8121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2A7B-354A-4ADA-8395-FE23393EC3B2}" type="datetimeFigureOut">
              <a:rPr lang="zh-CN" altLang="en-US" smtClean="0"/>
              <a:t>2018-6-20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F3A6C-22F5-413E-9201-760B08CE71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261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2A7B-354A-4ADA-8395-FE23393EC3B2}" type="datetimeFigureOut">
              <a:rPr lang="zh-CN" altLang="en-US" smtClean="0"/>
              <a:t>2018-6-20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F3A6C-22F5-413E-9201-760B08CE71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186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2A7B-354A-4ADA-8395-FE23393EC3B2}" type="datetimeFigureOut">
              <a:rPr lang="zh-CN" altLang="en-US" smtClean="0"/>
              <a:t>2018-6-20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F3A6C-22F5-413E-9201-760B08CE71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588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2A7B-354A-4ADA-8395-FE23393EC3B2}" type="datetimeFigureOut">
              <a:rPr lang="zh-CN" altLang="en-US" smtClean="0"/>
              <a:t>2018-6-20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F3A6C-22F5-413E-9201-760B08CE71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73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2A7B-354A-4ADA-8395-FE23393EC3B2}" type="datetimeFigureOut">
              <a:rPr lang="zh-CN" altLang="en-US" smtClean="0"/>
              <a:t>2018-6-20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F3A6C-22F5-413E-9201-760B08CE71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594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2A7B-354A-4ADA-8395-FE23393EC3B2}" type="datetimeFigureOut">
              <a:rPr lang="zh-CN" altLang="en-US" smtClean="0"/>
              <a:t>2018-6-20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F3A6C-22F5-413E-9201-760B08CE71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032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2A7B-354A-4ADA-8395-FE23393EC3B2}" type="datetimeFigureOut">
              <a:rPr lang="zh-CN" altLang="en-US" smtClean="0"/>
              <a:t>2018-6-20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F3A6C-22F5-413E-9201-760B08CE71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9261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2A7B-354A-4ADA-8395-FE23393EC3B2}" type="datetimeFigureOut">
              <a:rPr lang="zh-CN" altLang="en-US" smtClean="0"/>
              <a:t>2018-6-20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F3A6C-22F5-413E-9201-760B08CE71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6590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2A7B-354A-4ADA-8395-FE23393EC3B2}" type="datetimeFigureOut">
              <a:rPr lang="zh-CN" altLang="en-US" smtClean="0"/>
              <a:t>2018-6-20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F3A6C-22F5-413E-9201-760B08CE71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682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82A7B-354A-4ADA-8395-FE23393EC3B2}" type="datetimeFigureOut">
              <a:rPr lang="zh-CN" altLang="en-US" smtClean="0"/>
              <a:t>2018-6-20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F3A6C-22F5-413E-9201-760B08CE71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950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alvm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alvm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30941" y="1505937"/>
            <a:ext cx="7082118" cy="1544659"/>
          </a:xfrm>
        </p:spPr>
        <p:txBody>
          <a:bodyPr>
            <a:normAutofit/>
          </a:bodyPr>
          <a:lstStyle/>
          <a:p>
            <a:r>
              <a:rPr lang="en-US" altLang="zh-CN" sz="3300" dirty="0"/>
              <a:t>Analytics with Smart Arrays: Adaptive and Efficient</a:t>
            </a:r>
            <a:br>
              <a:rPr lang="en-US" altLang="zh-CN" sz="3300" dirty="0"/>
            </a:br>
            <a:r>
              <a:rPr lang="en-US" altLang="zh-CN" sz="3300" dirty="0"/>
              <a:t>Language-Independent Data</a:t>
            </a:r>
            <a:endParaRPr lang="zh-CN" altLang="en-US" sz="3300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431324" y="3269764"/>
            <a:ext cx="5143500" cy="1241822"/>
          </a:xfrm>
        </p:spPr>
        <p:txBody>
          <a:bodyPr anchor="ctr"/>
          <a:lstStyle/>
          <a:p>
            <a:pPr algn="r"/>
            <a:r>
              <a:rPr lang="en-US" altLang="zh-CN" dirty="0"/>
              <a:t>Jiqiang </a:t>
            </a:r>
            <a:r>
              <a:rPr lang="en-US" altLang="zh-CN" dirty="0" smtClean="0"/>
              <a:t>Chen</a:t>
            </a:r>
          </a:p>
          <a:p>
            <a:pPr algn="r"/>
            <a:r>
              <a:rPr lang="en-US" altLang="zh-CN" dirty="0" smtClean="0"/>
              <a:t>2018/06/21</a:t>
            </a:r>
            <a:endParaRPr lang="zh-CN" altLang="en-US" dirty="0"/>
          </a:p>
          <a:p>
            <a:pPr algn="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07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238" y="273844"/>
            <a:ext cx="7886700" cy="994172"/>
          </a:xfrm>
        </p:spPr>
        <p:txBody>
          <a:bodyPr/>
          <a:lstStyle/>
          <a:p>
            <a:r>
              <a:rPr lang="en-US" altLang="zh-CN" b="1" dirty="0"/>
              <a:t>Outline</a:t>
            </a:r>
            <a:endParaRPr lang="zh-CN" altLang="en-US" b="1" dirty="0">
              <a:latin typeface="Arial Rounded MT Bold" panose="020F070403050403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Smart Arrays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smtClean="0"/>
              <a:t>Language interoperability design</a:t>
            </a:r>
          </a:p>
          <a:p>
            <a:endParaRPr lang="en-US" altLang="zh-CN" dirty="0" smtClean="0"/>
          </a:p>
          <a:p>
            <a:r>
              <a:rPr lang="en-US" altLang="zh-CN" dirty="0" err="1" smtClean="0">
                <a:solidFill>
                  <a:schemeClr val="bg1">
                    <a:lumMod val="75000"/>
                  </a:schemeClr>
                </a:solidFill>
              </a:rPr>
              <a:t>Adaptivity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Experimental evaluation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12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3168" y="47819"/>
            <a:ext cx="7886700" cy="994172"/>
          </a:xfrm>
        </p:spPr>
        <p:txBody>
          <a:bodyPr/>
          <a:lstStyle/>
          <a:p>
            <a:r>
              <a:rPr lang="en-US" altLang="zh-CN" b="1" dirty="0" smtClean="0">
                <a:latin typeface="Arial Rounded MT Bold" panose="020F07040305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Environment</a:t>
            </a:r>
            <a:endParaRPr lang="zh-CN" altLang="en-US" b="1" dirty="0">
              <a:latin typeface="Arial Rounded MT Bold" panose="020F070403050403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6" name="内容占位符 2"/>
          <p:cNvSpPr>
            <a:spLocks noGrp="1"/>
          </p:cNvSpPr>
          <p:nvPr>
            <p:ph idx="1"/>
          </p:nvPr>
        </p:nvSpPr>
        <p:spPr>
          <a:xfrm>
            <a:off x="243167" y="808075"/>
            <a:ext cx="8461353" cy="4335426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hlinkClick r:id="rId3"/>
              </a:rPr>
              <a:t>www.graalvm.org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err="1" smtClean="0"/>
              <a:t>Callisto</a:t>
            </a:r>
            <a:r>
              <a:rPr lang="en-US" altLang="zh-CN" dirty="0" smtClean="0"/>
              <a:t>-RTS   </a:t>
            </a:r>
            <a:r>
              <a:rPr lang="en-US" altLang="zh-CN" sz="1200" dirty="0" smtClean="0"/>
              <a:t>Shoal</a:t>
            </a:r>
            <a:r>
              <a:rPr lang="en-US" altLang="zh-CN" sz="1200" dirty="0"/>
              <a:t>: Smart Allocation and Replication of Memory For Parallel </a:t>
            </a:r>
            <a:r>
              <a:rPr lang="en-US" altLang="zh-CN" sz="1200" dirty="0" smtClean="0"/>
              <a:t>Programs (ATC’15)</a:t>
            </a:r>
            <a:endParaRPr lang="en-US" altLang="zh-CN" sz="1200" dirty="0" smtClean="0"/>
          </a:p>
          <a:p>
            <a:pPr lvl="1"/>
            <a:r>
              <a:rPr lang="en-US" altLang="zh-CN" dirty="0"/>
              <a:t>parallel runtime system designed for multi-socket </a:t>
            </a:r>
            <a:r>
              <a:rPr lang="en-US" altLang="zh-CN" dirty="0" smtClean="0"/>
              <a:t>machines(C++)</a:t>
            </a:r>
          </a:p>
          <a:p>
            <a:pPr lvl="1"/>
            <a:r>
              <a:rPr lang="en-US" altLang="zh-CN" dirty="0" smtClean="0"/>
              <a:t>fine-grained </a:t>
            </a:r>
            <a:r>
              <a:rPr lang="en-US" altLang="zh-CN" dirty="0"/>
              <a:t>scheduling of parallel </a:t>
            </a:r>
            <a:r>
              <a:rPr lang="en-US" altLang="zh-CN" dirty="0" smtClean="0"/>
              <a:t>loops</a:t>
            </a:r>
          </a:p>
          <a:p>
            <a:pPr lvl="1"/>
            <a:r>
              <a:rPr lang="en-US" altLang="zh-CN" dirty="0" smtClean="0"/>
              <a:t>down </a:t>
            </a:r>
            <a:r>
              <a:rPr lang="en-US" altLang="zh-CN" dirty="0"/>
              <a:t>to batches of work of around 1K cycles</a:t>
            </a:r>
            <a:endParaRPr lang="en-US" altLang="zh-CN" dirty="0" smtClean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728" y="1342908"/>
            <a:ext cx="2766016" cy="9186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8305" y="107318"/>
            <a:ext cx="3678868" cy="3389856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687173" y="322492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NodeJS</a:t>
            </a:r>
            <a:endParaRPr lang="en-US" altLang="zh-CN" dirty="0"/>
          </a:p>
        </p:txBody>
      </p:sp>
      <p:sp>
        <p:nvSpPr>
          <p:cNvPr id="11" name="矩形 10"/>
          <p:cNvSpPr/>
          <p:nvPr/>
        </p:nvSpPr>
        <p:spPr>
          <a:xfrm>
            <a:off x="7687173" y="1495822"/>
            <a:ext cx="70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Java</a:t>
            </a:r>
            <a:endParaRPr lang="en-US" altLang="zh-CN" dirty="0"/>
          </a:p>
        </p:txBody>
      </p:sp>
      <p:sp>
        <p:nvSpPr>
          <p:cNvPr id="12" name="矩形 11"/>
          <p:cNvSpPr/>
          <p:nvPr/>
        </p:nvSpPr>
        <p:spPr>
          <a:xfrm>
            <a:off x="7687173" y="2625410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R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7433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3168" y="273844"/>
            <a:ext cx="7886700" cy="994172"/>
          </a:xfrm>
        </p:spPr>
        <p:txBody>
          <a:bodyPr/>
          <a:lstStyle/>
          <a:p>
            <a:r>
              <a:rPr lang="en-US" altLang="zh-CN" b="1" dirty="0" smtClean="0">
                <a:latin typeface="Arial Rounded MT Bold" panose="020F07040305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Language Interoperability Paths</a:t>
            </a:r>
            <a:endParaRPr lang="zh-CN" altLang="en-US" b="1" dirty="0">
              <a:latin typeface="Arial Rounded MT Bold" panose="020F070403050403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242" y="1268016"/>
            <a:ext cx="5415516" cy="331871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718120" y="1262091"/>
            <a:ext cx="93679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 err="1" smtClean="0"/>
              <a:t>GraalVM</a:t>
            </a:r>
            <a:endParaRPr lang="en-US" altLang="zh-CN" sz="1400" dirty="0" smtClean="0"/>
          </a:p>
          <a:p>
            <a:pPr algn="ctr"/>
            <a:r>
              <a:rPr lang="zh-CN" altLang="en-US" sz="1100" dirty="0" smtClean="0"/>
              <a:t>（</a:t>
            </a:r>
            <a:r>
              <a:rPr lang="en-US" altLang="zh-CN" sz="1100" dirty="0" smtClean="0"/>
              <a:t>fast</a:t>
            </a:r>
            <a:r>
              <a:rPr lang="zh-CN" altLang="en-US" sz="1100" dirty="0" smtClean="0"/>
              <a:t>）</a:t>
            </a:r>
            <a:endParaRPr lang="en-US" altLang="zh-CN" sz="1100" dirty="0"/>
          </a:p>
        </p:txBody>
      </p:sp>
      <p:sp>
        <p:nvSpPr>
          <p:cNvPr id="9" name="矩形 8"/>
          <p:cNvSpPr/>
          <p:nvPr/>
        </p:nvSpPr>
        <p:spPr>
          <a:xfrm>
            <a:off x="4088555" y="3803357"/>
            <a:ext cx="78258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 smtClean="0"/>
              <a:t>JNI</a:t>
            </a:r>
          </a:p>
          <a:p>
            <a:pPr algn="ctr"/>
            <a:r>
              <a:rPr lang="zh-CN" altLang="en-US" sz="1100" dirty="0" smtClean="0"/>
              <a:t>（</a:t>
            </a:r>
            <a:r>
              <a:rPr lang="en-US" altLang="zh-CN" sz="1100" dirty="0"/>
              <a:t>slow</a:t>
            </a:r>
            <a:r>
              <a:rPr lang="zh-CN" altLang="en-US" sz="1100" dirty="0" smtClean="0"/>
              <a:t>）</a:t>
            </a:r>
            <a:endParaRPr lang="en-US" altLang="zh-CN" sz="1100" dirty="0"/>
          </a:p>
        </p:txBody>
      </p:sp>
    </p:spTree>
    <p:extLst>
      <p:ext uri="{BB962C8B-B14F-4D97-AF65-F5344CB8AC3E}">
        <p14:creationId xmlns:p14="http://schemas.microsoft.com/office/powerpoint/2010/main" val="323419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238" y="273844"/>
            <a:ext cx="7886700" cy="994172"/>
          </a:xfrm>
        </p:spPr>
        <p:txBody>
          <a:bodyPr/>
          <a:lstStyle/>
          <a:p>
            <a:r>
              <a:rPr lang="en-US" altLang="zh-CN" b="1" dirty="0"/>
              <a:t>Outline</a:t>
            </a:r>
            <a:endParaRPr lang="zh-CN" altLang="en-US" b="1" dirty="0">
              <a:latin typeface="Arial Rounded MT Bold" panose="020F070403050403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Smart Arrays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Language interoperability design</a:t>
            </a:r>
          </a:p>
          <a:p>
            <a:endParaRPr lang="en-US" altLang="zh-CN" dirty="0" smtClean="0"/>
          </a:p>
          <a:p>
            <a:r>
              <a:rPr lang="en-US" altLang="zh-CN" dirty="0" err="1" smtClean="0"/>
              <a:t>Adaptivity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Experimental evaluation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48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3168" y="273844"/>
            <a:ext cx="7886700" cy="994172"/>
          </a:xfrm>
        </p:spPr>
        <p:txBody>
          <a:bodyPr/>
          <a:lstStyle/>
          <a:p>
            <a:r>
              <a:rPr lang="en-US" altLang="zh-CN" b="1" dirty="0" err="1" smtClean="0">
                <a:latin typeface="Arial Rounded MT Bold" panose="020F07040305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Adaptivity</a:t>
            </a:r>
            <a:endParaRPr lang="zh-CN" altLang="en-US" b="1" dirty="0">
              <a:latin typeface="Arial Rounded MT Bold" panose="020F070403050403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6" name="内容占位符 2"/>
          <p:cNvSpPr>
            <a:spLocks noGrp="1"/>
          </p:cNvSpPr>
          <p:nvPr>
            <p:ph idx="1"/>
          </p:nvPr>
        </p:nvSpPr>
        <p:spPr>
          <a:xfrm>
            <a:off x="243168" y="1206604"/>
            <a:ext cx="8461353" cy="3263504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Inputs</a:t>
            </a:r>
          </a:p>
          <a:p>
            <a:pPr lvl="1"/>
            <a:r>
              <a:rPr lang="en-US" altLang="zh-CN" dirty="0" smtClean="0"/>
              <a:t>Machine characteristics</a:t>
            </a:r>
          </a:p>
          <a:p>
            <a:pPr lvl="1"/>
            <a:r>
              <a:rPr lang="en-US" altLang="zh-CN" dirty="0" smtClean="0"/>
              <a:t>Smart arrays’ performance characteristics</a:t>
            </a:r>
          </a:p>
          <a:p>
            <a:pPr lvl="1"/>
            <a:r>
              <a:rPr lang="en-US" altLang="zh-CN" dirty="0" smtClean="0"/>
              <a:t>Workload characteristics</a:t>
            </a:r>
          </a:p>
          <a:p>
            <a:r>
              <a:rPr lang="en-US" altLang="zh-CN" dirty="0" smtClean="0"/>
              <a:t>Selection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98" y="2926404"/>
            <a:ext cx="2906232" cy="20075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694180" y="3468387"/>
            <a:ext cx="23151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Result:</a:t>
            </a:r>
          </a:p>
          <a:p>
            <a:r>
              <a:rPr lang="en-US" altLang="zh-CN" dirty="0" smtClean="0"/>
              <a:t>Optimal placement</a:t>
            </a:r>
          </a:p>
          <a:p>
            <a:r>
              <a:rPr lang="en-US" altLang="zh-CN" dirty="0" smtClean="0"/>
              <a:t>30/32 times</a:t>
            </a:r>
            <a:endParaRPr lang="en-US" altLang="zh-CN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5038" y="3181881"/>
            <a:ext cx="2804341" cy="175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1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3168" y="273844"/>
            <a:ext cx="7886700" cy="994172"/>
          </a:xfrm>
        </p:spPr>
        <p:txBody>
          <a:bodyPr/>
          <a:lstStyle/>
          <a:p>
            <a:r>
              <a:rPr lang="en-US" altLang="zh-CN" b="1" dirty="0" err="1" smtClean="0">
                <a:latin typeface="Arial Rounded MT Bold" panose="020F07040305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Adaptivity</a:t>
            </a:r>
            <a:r>
              <a:rPr lang="en-US" altLang="zh-CN" b="1" dirty="0" smtClean="0">
                <a:latin typeface="Arial Rounded MT Bold" panose="020F07040305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 (for each array)</a:t>
            </a:r>
            <a:endParaRPr lang="zh-CN" altLang="en-US" b="1" dirty="0">
              <a:latin typeface="Arial Rounded MT Bold" panose="020F070403050403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6" name="内容占位符 2"/>
          <p:cNvSpPr>
            <a:spLocks noGrp="1"/>
          </p:cNvSpPr>
          <p:nvPr>
            <p:ph idx="1"/>
          </p:nvPr>
        </p:nvSpPr>
        <p:spPr>
          <a:xfrm>
            <a:off x="243168" y="1206604"/>
            <a:ext cx="8461353" cy="3263504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Random access</a:t>
            </a:r>
          </a:p>
          <a:p>
            <a:r>
              <a:rPr lang="en-US" altLang="zh-CN" dirty="0" smtClean="0"/>
              <a:t>Linear access</a:t>
            </a:r>
          </a:p>
          <a:p>
            <a:r>
              <a:rPr lang="en-US" altLang="zh-CN" dirty="0" smtClean="0"/>
              <a:t>Multiple access</a:t>
            </a:r>
          </a:p>
          <a:p>
            <a:r>
              <a:rPr lang="en-US" altLang="zh-CN" dirty="0" smtClean="0"/>
              <a:t>Read only</a:t>
            </a:r>
          </a:p>
          <a:p>
            <a:r>
              <a:rPr lang="en-US" altLang="zh-CN" dirty="0"/>
              <a:t>Memory space </a:t>
            </a:r>
            <a:r>
              <a:rPr lang="en-US" altLang="zh-CN" dirty="0" smtClean="0"/>
              <a:t>sufficient</a:t>
            </a:r>
          </a:p>
          <a:p>
            <a:r>
              <a:rPr lang="en-US" altLang="zh-CN" sz="1800" dirty="0" smtClean="0"/>
              <a:t>All local speedup &gt; all remote slowdown</a:t>
            </a:r>
          </a:p>
          <a:p>
            <a:r>
              <a:rPr lang="en-US" altLang="zh-CN" dirty="0" smtClean="0"/>
              <a:t>Memory Bound</a:t>
            </a:r>
            <a:endParaRPr lang="en-US" altLang="zh-CN" sz="2400" dirty="0"/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6530555" y="1672856"/>
            <a:ext cx="4024032" cy="2797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Single </a:t>
            </a:r>
            <a:r>
              <a:rPr lang="en-US" altLang="zh-CN" dirty="0"/>
              <a:t>socket</a:t>
            </a:r>
          </a:p>
          <a:p>
            <a:r>
              <a:rPr lang="en-US" altLang="zh-CN" dirty="0"/>
              <a:t>Interleaved</a:t>
            </a:r>
          </a:p>
          <a:p>
            <a:r>
              <a:rPr lang="en-US" altLang="zh-CN" dirty="0" smtClean="0"/>
              <a:t>Replicated</a:t>
            </a:r>
          </a:p>
          <a:p>
            <a:r>
              <a:rPr lang="en-US" altLang="zh-CN" dirty="0"/>
              <a:t>Compression</a:t>
            </a:r>
            <a:endParaRPr lang="en-US" altLang="zh-CN" dirty="0"/>
          </a:p>
        </p:txBody>
      </p:sp>
      <p:cxnSp>
        <p:nvCxnSpPr>
          <p:cNvPr id="5" name="直接箭头连接符 4"/>
          <p:cNvCxnSpPr/>
          <p:nvPr/>
        </p:nvCxnSpPr>
        <p:spPr>
          <a:xfrm>
            <a:off x="2565991" y="1766440"/>
            <a:ext cx="3964564" cy="46788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V="1">
            <a:off x="4983126" y="1891333"/>
            <a:ext cx="1547429" cy="1340965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V="1">
            <a:off x="3868573" y="2693714"/>
            <a:ext cx="2661982" cy="267397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2729023" y="1428273"/>
            <a:ext cx="3801532" cy="110166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>
            <a:off x="2565991" y="2207398"/>
            <a:ext cx="3964564" cy="38496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>
            <a:off x="1906773" y="2585060"/>
            <a:ext cx="4623782" cy="4622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/>
        </p:nvCxnSpPr>
        <p:spPr>
          <a:xfrm flipV="1">
            <a:off x="3643423" y="2986535"/>
            <a:ext cx="2887132" cy="74178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/>
          <p:cNvSpPr/>
          <p:nvPr/>
        </p:nvSpPr>
        <p:spPr>
          <a:xfrm>
            <a:off x="262120" y="4567171"/>
            <a:ext cx="85723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Traffic Management: A Holistic </a:t>
            </a:r>
            <a:r>
              <a:rPr lang="en-US" altLang="zh-CN" sz="1400" dirty="0" smtClean="0"/>
              <a:t>Approach to </a:t>
            </a:r>
            <a:r>
              <a:rPr lang="en-US" altLang="zh-CN" sz="1400" dirty="0"/>
              <a:t>Memory Placement on NUMA </a:t>
            </a:r>
            <a:r>
              <a:rPr lang="en-US" altLang="zh-CN" sz="1400" dirty="0" smtClean="0"/>
              <a:t>Systems    </a:t>
            </a:r>
            <a:r>
              <a:rPr lang="en-US" altLang="zh-CN" sz="1200" i="1" dirty="0" smtClean="0"/>
              <a:t>ASPLOS’13</a:t>
            </a:r>
            <a:endParaRPr lang="zh-CN" alt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12777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238" y="273844"/>
            <a:ext cx="7886700" cy="994172"/>
          </a:xfrm>
        </p:spPr>
        <p:txBody>
          <a:bodyPr/>
          <a:lstStyle/>
          <a:p>
            <a:r>
              <a:rPr lang="en-US" altLang="zh-CN" b="1" dirty="0"/>
              <a:t>Outline</a:t>
            </a:r>
            <a:endParaRPr lang="zh-CN" altLang="en-US" b="1" dirty="0">
              <a:latin typeface="Arial Rounded MT Bold" panose="020F070403050403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Smart Arrays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Language interoperability design</a:t>
            </a:r>
          </a:p>
          <a:p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CN" dirty="0" err="1" smtClean="0">
                <a:solidFill>
                  <a:schemeClr val="bg1">
                    <a:lumMod val="75000"/>
                  </a:schemeClr>
                </a:solidFill>
              </a:rPr>
              <a:t>Adaptivity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zh-CN" dirty="0" smtClean="0"/>
          </a:p>
          <a:p>
            <a:r>
              <a:rPr lang="en-US" altLang="zh-CN" dirty="0" smtClean="0"/>
              <a:t>Experimental evaluation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9175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3168" y="0"/>
            <a:ext cx="7886700" cy="994172"/>
          </a:xfrm>
        </p:spPr>
        <p:txBody>
          <a:bodyPr/>
          <a:lstStyle/>
          <a:p>
            <a:r>
              <a:rPr lang="en-US" altLang="zh-CN" b="1" dirty="0" smtClean="0">
                <a:latin typeface="Arial Rounded MT Bold" panose="020F07040305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Aggregation Experiments</a:t>
            </a:r>
            <a:endParaRPr lang="zh-CN" altLang="en-US" b="1" dirty="0">
              <a:latin typeface="Arial Rounded MT Bold" panose="020F070403050403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2" y="1663463"/>
            <a:ext cx="4253026" cy="192999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677" y="1658488"/>
            <a:ext cx="4253026" cy="19326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9715" y="814365"/>
            <a:ext cx="4943475" cy="257175"/>
          </a:xfrm>
          <a:prstGeom prst="rect">
            <a:avLst/>
          </a:prstGeom>
        </p:spPr>
      </p:pic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243168" y="1206603"/>
            <a:ext cx="8461353" cy="3797787"/>
          </a:xfrm>
        </p:spPr>
        <p:txBody>
          <a:bodyPr>
            <a:normAutofit lnSpcReduction="10000"/>
          </a:bodyPr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en-US" altLang="zh-CN" dirty="0" smtClean="0"/>
              <a:t>Replication &gt; Interleaving &gt; Single socket</a:t>
            </a:r>
          </a:p>
          <a:p>
            <a:r>
              <a:rPr lang="en-US" altLang="zh-CN" dirty="0" smtClean="0"/>
              <a:t>Bit compression: up to 4× better perf, 6× less space</a:t>
            </a:r>
          </a:p>
          <a:p>
            <a:r>
              <a:rPr lang="en-US" altLang="zh-CN" dirty="0" smtClean="0"/>
              <a:t>Efficient interoperability between C++ &amp; Java</a:t>
            </a:r>
            <a:endParaRPr lang="en-US" altLang="zh-CN" dirty="0"/>
          </a:p>
        </p:txBody>
      </p:sp>
      <p:sp>
        <p:nvSpPr>
          <p:cNvPr id="13" name="矩形 12"/>
          <p:cNvSpPr/>
          <p:nvPr/>
        </p:nvSpPr>
        <p:spPr>
          <a:xfrm>
            <a:off x="2141452" y="1191808"/>
            <a:ext cx="43649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zh-CN" sz="1600" dirty="0" smtClean="0"/>
              <a:t>Bit compression </a:t>
            </a:r>
            <a:r>
              <a:rPr lang="fr-FR" altLang="zh-CN" sz="1600" dirty="0"/>
              <a:t>(10, 31, 32, 33, 50, 63, 64)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8864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3168" y="273844"/>
            <a:ext cx="7886700" cy="994172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latin typeface="Arial Rounded MT Bold" panose="020F07040305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PGX PageRank Experiments</a:t>
            </a:r>
            <a:endParaRPr lang="zh-CN" altLang="en-US" b="1" dirty="0">
              <a:latin typeface="Arial Rounded MT Bold" panose="020F070403050403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243168" y="1206603"/>
            <a:ext cx="8461353" cy="3797787"/>
          </a:xfrm>
        </p:spPr>
        <p:txBody>
          <a:bodyPr>
            <a:normAutofit/>
          </a:bodyPr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en-US" altLang="zh-CN" dirty="0" smtClean="0"/>
              <a:t>Replication &gt; Single socket &gt; Interleaving</a:t>
            </a:r>
          </a:p>
          <a:p>
            <a:r>
              <a:rPr lang="en-US" altLang="zh-CN" dirty="0" smtClean="0"/>
              <a:t>Bit compression: 21% less memory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570" y="1252811"/>
            <a:ext cx="6458860" cy="263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7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3168" y="273844"/>
            <a:ext cx="7886700" cy="994172"/>
          </a:xfrm>
        </p:spPr>
        <p:txBody>
          <a:bodyPr/>
          <a:lstStyle/>
          <a:p>
            <a:r>
              <a:rPr lang="en-US" altLang="zh-CN" b="1" dirty="0" smtClean="0">
                <a:latin typeface="Arial Rounded MT Bold" panose="020F07040305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Conclusions</a:t>
            </a:r>
            <a:endParaRPr lang="zh-CN" altLang="en-US" b="1" dirty="0">
              <a:latin typeface="Arial Rounded MT Bold" panose="020F070403050403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6" name="内容占位符 2"/>
          <p:cNvSpPr>
            <a:spLocks noGrp="1"/>
          </p:cNvSpPr>
          <p:nvPr>
            <p:ph idx="1"/>
          </p:nvPr>
        </p:nvSpPr>
        <p:spPr>
          <a:xfrm>
            <a:off x="243167" y="1206604"/>
            <a:ext cx="8461353" cy="3263504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Analytics: need to handle hardware resource </a:t>
            </a:r>
            <a:r>
              <a:rPr lang="en-US" altLang="zh-CN" dirty="0" err="1" smtClean="0"/>
              <a:t>bottlonecks</a:t>
            </a:r>
            <a:r>
              <a:rPr lang="en-US" altLang="zh-CN" dirty="0" smtClean="0"/>
              <a:t> &amp; trade-offs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Smart arrays</a:t>
            </a:r>
          </a:p>
          <a:p>
            <a:pPr lvl="1"/>
            <a:r>
              <a:rPr lang="en-US" altLang="zh-CN" dirty="0" smtClean="0"/>
              <a:t>Identify and select resource trade-offs</a:t>
            </a:r>
          </a:p>
          <a:p>
            <a:pPr lvl="1"/>
            <a:r>
              <a:rPr lang="en-US" altLang="zh-CN" dirty="0" smtClean="0"/>
              <a:t>Implemented once and accessible by other languages efficiently</a:t>
            </a:r>
          </a:p>
          <a:p>
            <a:pPr lvl="1"/>
            <a:r>
              <a:rPr lang="en-US" altLang="zh-CN" dirty="0" smtClean="0"/>
              <a:t>Adapt to workload and machine characteristics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Performance by up to 4×, less memory space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9747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238" y="273844"/>
            <a:ext cx="7886700" cy="994172"/>
          </a:xfrm>
        </p:spPr>
        <p:txBody>
          <a:bodyPr/>
          <a:lstStyle/>
          <a:p>
            <a:r>
              <a:rPr lang="en-US" altLang="zh-CN" b="1" dirty="0"/>
              <a:t>Outline</a:t>
            </a:r>
            <a:endParaRPr lang="zh-CN" altLang="en-US" b="1" dirty="0">
              <a:latin typeface="Arial Rounded MT Bold" panose="020F070403050403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Smart Arrays</a:t>
            </a:r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Language interoperability design</a:t>
            </a:r>
          </a:p>
          <a:p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CN" dirty="0" err="1" smtClean="0">
                <a:solidFill>
                  <a:schemeClr val="bg1">
                    <a:lumMod val="75000"/>
                  </a:schemeClr>
                </a:solidFill>
              </a:rPr>
              <a:t>Adaptivity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Experimental evaluation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99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3168" y="273844"/>
            <a:ext cx="7886700" cy="994172"/>
          </a:xfrm>
        </p:spPr>
        <p:txBody>
          <a:bodyPr/>
          <a:lstStyle/>
          <a:p>
            <a:r>
              <a:rPr lang="en-US" altLang="zh-CN" b="1" dirty="0" smtClean="0">
                <a:latin typeface="Arial Rounded MT Bold" panose="020F07040305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Conclusions</a:t>
            </a:r>
            <a:endParaRPr lang="zh-CN" altLang="en-US" b="1" dirty="0">
              <a:latin typeface="Arial Rounded MT Bold" panose="020F070403050403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6" name="内容占位符 2"/>
          <p:cNvSpPr>
            <a:spLocks noGrp="1"/>
          </p:cNvSpPr>
          <p:nvPr>
            <p:ph idx="1"/>
          </p:nvPr>
        </p:nvSpPr>
        <p:spPr>
          <a:xfrm>
            <a:off x="243167" y="1206604"/>
            <a:ext cx="8461353" cy="3263504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Analytics: need to handle hardware resource </a:t>
            </a:r>
            <a:r>
              <a:rPr lang="en-US" altLang="zh-CN" dirty="0" err="1" smtClean="0"/>
              <a:t>bottlonecks</a:t>
            </a:r>
            <a:r>
              <a:rPr lang="en-US" altLang="zh-CN" dirty="0" smtClean="0"/>
              <a:t> &amp; trade-offs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Smart arrays</a:t>
            </a:r>
          </a:p>
          <a:p>
            <a:pPr lvl="1"/>
            <a:r>
              <a:rPr lang="en-US" altLang="zh-CN" dirty="0" smtClean="0"/>
              <a:t>Identify and select resource trade-offs</a:t>
            </a:r>
          </a:p>
          <a:p>
            <a:pPr lvl="1"/>
            <a:r>
              <a:rPr lang="en-US" altLang="zh-CN" dirty="0" smtClean="0"/>
              <a:t>Implemented once and accessible by other languages efficiently</a:t>
            </a:r>
          </a:p>
          <a:p>
            <a:pPr lvl="1"/>
            <a:r>
              <a:rPr lang="en-US" altLang="zh-CN" dirty="0" smtClean="0"/>
              <a:t>Adapt to workload and machine characteristics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Performance by up to 4×, less memory space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237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3168" y="47819"/>
            <a:ext cx="7886700" cy="994172"/>
          </a:xfrm>
        </p:spPr>
        <p:txBody>
          <a:bodyPr/>
          <a:lstStyle/>
          <a:p>
            <a:r>
              <a:rPr lang="en-US" altLang="zh-CN" b="1" dirty="0" smtClean="0">
                <a:latin typeface="Arial Rounded MT Bold" panose="020F07040305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Environment</a:t>
            </a:r>
            <a:endParaRPr lang="zh-CN" altLang="en-US" b="1" dirty="0">
              <a:latin typeface="Arial Rounded MT Bold" panose="020F070403050403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6" name="内容占位符 2"/>
          <p:cNvSpPr>
            <a:spLocks noGrp="1"/>
          </p:cNvSpPr>
          <p:nvPr>
            <p:ph idx="1"/>
          </p:nvPr>
        </p:nvSpPr>
        <p:spPr>
          <a:xfrm>
            <a:off x="243167" y="808075"/>
            <a:ext cx="8461353" cy="4335426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hlinkClick r:id="rId3"/>
              </a:rPr>
              <a:t>www.graalvm.org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err="1" smtClean="0"/>
              <a:t>Callisto</a:t>
            </a:r>
            <a:r>
              <a:rPr lang="en-US" altLang="zh-CN" dirty="0" smtClean="0"/>
              <a:t>-RTS   </a:t>
            </a:r>
            <a:r>
              <a:rPr lang="en-US" altLang="zh-CN" sz="1200" dirty="0" smtClean="0"/>
              <a:t>Shoal</a:t>
            </a:r>
            <a:r>
              <a:rPr lang="en-US" altLang="zh-CN" sz="1200" dirty="0"/>
              <a:t>: Smart Allocation and Replication of Memory For Parallel </a:t>
            </a:r>
            <a:r>
              <a:rPr lang="en-US" altLang="zh-CN" sz="1200" dirty="0" smtClean="0"/>
              <a:t>Programs (ATC’15)</a:t>
            </a:r>
            <a:endParaRPr lang="en-US" altLang="zh-CN" sz="1200" dirty="0" smtClean="0"/>
          </a:p>
          <a:p>
            <a:pPr lvl="1"/>
            <a:r>
              <a:rPr lang="en-US" altLang="zh-CN" dirty="0"/>
              <a:t>parallel runtime system designed for multi-socket </a:t>
            </a:r>
            <a:r>
              <a:rPr lang="en-US" altLang="zh-CN" dirty="0" smtClean="0"/>
              <a:t>machines(C++)</a:t>
            </a:r>
          </a:p>
          <a:p>
            <a:pPr lvl="1"/>
            <a:r>
              <a:rPr lang="en-US" altLang="zh-CN" dirty="0" smtClean="0"/>
              <a:t>Java lambdas via JNI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7539" y="1656488"/>
            <a:ext cx="3626982" cy="132400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2923" y="1449764"/>
            <a:ext cx="3328915" cy="169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3168" y="273844"/>
            <a:ext cx="7886700" cy="994172"/>
          </a:xfrm>
        </p:spPr>
        <p:txBody>
          <a:bodyPr/>
          <a:lstStyle/>
          <a:p>
            <a:r>
              <a:rPr lang="en-US" altLang="zh-CN" b="1" dirty="0" smtClean="0"/>
              <a:t>Problem</a:t>
            </a:r>
            <a:endParaRPr lang="zh-CN" altLang="en-US" b="1" dirty="0">
              <a:latin typeface="Arial Rounded MT Bold" panose="020F070403050403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6" name="内容占位符 2"/>
          <p:cNvSpPr>
            <a:spLocks noGrp="1"/>
          </p:cNvSpPr>
          <p:nvPr>
            <p:ph idx="1"/>
          </p:nvPr>
        </p:nvSpPr>
        <p:spPr>
          <a:xfrm>
            <a:off x="243168" y="1206604"/>
            <a:ext cx="6623797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Analytics: limited by simple resource bottlenecks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 smtClean="0"/>
              <a:t>different hardware resource trade-offs</a:t>
            </a:r>
          </a:p>
          <a:p>
            <a:pPr lvl="2"/>
            <a:r>
              <a:rPr lang="en-US" altLang="zh-CN" dirty="0" smtClean="0"/>
              <a:t>Memory bandwidth to CPU</a:t>
            </a:r>
          </a:p>
          <a:p>
            <a:pPr lvl="2"/>
            <a:r>
              <a:rPr lang="en-US" altLang="zh-CN" dirty="0" smtClean="0"/>
              <a:t>Memory bandwidth of interconnect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 smtClean="0"/>
              <a:t>trade-offs depend on workload and machine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 smtClean="0"/>
              <a:t>manually in every programming language</a:t>
            </a:r>
            <a:endParaRPr lang="en-US" altLang="zh-CN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035" y="3120836"/>
            <a:ext cx="4589930" cy="185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9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3168" y="54907"/>
            <a:ext cx="7886700" cy="994172"/>
          </a:xfrm>
        </p:spPr>
        <p:txBody>
          <a:bodyPr/>
          <a:lstStyle/>
          <a:p>
            <a:r>
              <a:rPr lang="en-US" altLang="zh-CN" b="1" dirty="0" smtClean="0"/>
              <a:t>Problem</a:t>
            </a:r>
            <a:endParaRPr lang="zh-CN" altLang="en-US" b="1" dirty="0">
              <a:latin typeface="Arial Rounded MT Bold" panose="020F070403050403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6" name="内容占位符 2"/>
          <p:cNvSpPr>
            <a:spLocks noGrp="1"/>
          </p:cNvSpPr>
          <p:nvPr>
            <p:ph idx="1"/>
          </p:nvPr>
        </p:nvSpPr>
        <p:spPr>
          <a:xfrm>
            <a:off x="243168" y="800987"/>
            <a:ext cx="6623797" cy="36691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Analytics: limited by simple resource bottlenecks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859" y="1179428"/>
            <a:ext cx="6244282" cy="361649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352106" y="4866501"/>
            <a:ext cx="76873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/>
              <a:t>Thread and Memory Placement on NUMA Systems: Asymmetry </a:t>
            </a:r>
            <a:r>
              <a:rPr lang="en-US" altLang="zh-CN" sz="1200" b="1" dirty="0" smtClean="0"/>
              <a:t>Matters  </a:t>
            </a:r>
            <a:r>
              <a:rPr lang="en-US" altLang="zh-CN" sz="1200" b="1" i="1" dirty="0" smtClean="0"/>
              <a:t>(ATC’15)</a:t>
            </a:r>
            <a:endParaRPr lang="zh-CN" alt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82859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3168" y="273844"/>
            <a:ext cx="7886700" cy="994172"/>
          </a:xfrm>
        </p:spPr>
        <p:txBody>
          <a:bodyPr/>
          <a:lstStyle/>
          <a:p>
            <a:r>
              <a:rPr lang="en-US" altLang="zh-CN" b="1" dirty="0" smtClean="0">
                <a:latin typeface="Arial Rounded MT Bold" panose="020F07040305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Solution</a:t>
            </a:r>
            <a:endParaRPr lang="zh-CN" altLang="en-US" b="1" dirty="0">
              <a:latin typeface="Arial Rounded MT Bold" panose="020F070403050403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6" name="内容占位符 2"/>
          <p:cNvSpPr>
            <a:spLocks noGrp="1"/>
          </p:cNvSpPr>
          <p:nvPr>
            <p:ph idx="1"/>
          </p:nvPr>
        </p:nvSpPr>
        <p:spPr>
          <a:xfrm>
            <a:off x="243168" y="1206604"/>
            <a:ext cx="6623797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Smart collections &amp; functionalities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 smtClean="0"/>
              <a:t>Identify and select resource trade-offs</a:t>
            </a:r>
            <a:endParaRPr lang="en-US" altLang="zh-CN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 smtClean="0"/>
              <a:t>Adapt to workload and machine characteristics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 smtClean="0"/>
              <a:t>Language independency</a:t>
            </a:r>
          </a:p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Real-world implications</a:t>
            </a:r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512" y="2838356"/>
            <a:ext cx="4890976" cy="219541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758300" y="3039214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2× better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8842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3168" y="273844"/>
            <a:ext cx="7886700" cy="994172"/>
          </a:xfrm>
        </p:spPr>
        <p:txBody>
          <a:bodyPr/>
          <a:lstStyle/>
          <a:p>
            <a:r>
              <a:rPr lang="en-US" altLang="zh-CN" b="1" dirty="0" smtClean="0">
                <a:latin typeface="Arial Rounded MT Bold" panose="020F07040305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Smart Arrays</a:t>
            </a:r>
            <a:endParaRPr lang="zh-CN" altLang="en-US" b="1" dirty="0">
              <a:latin typeface="Arial Rounded MT Bold" panose="020F070403050403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6" name="内容占位符 2"/>
          <p:cNvSpPr>
            <a:spLocks noGrp="1"/>
          </p:cNvSpPr>
          <p:nvPr>
            <p:ph idx="1"/>
          </p:nvPr>
        </p:nvSpPr>
        <p:spPr>
          <a:xfrm>
            <a:off x="243168" y="1206604"/>
            <a:ext cx="7751368" cy="3263504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Simple interface for multiple languages reimplementation</a:t>
            </a:r>
            <a:endParaRPr lang="en-US" altLang="zh-CN" dirty="0" smtClean="0"/>
          </a:p>
          <a:p>
            <a:r>
              <a:rPr lang="en-US" altLang="zh-CN" dirty="0" smtClean="0"/>
              <a:t>Automatic selection of smart functionalities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885" y="2612507"/>
            <a:ext cx="53911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7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3168" y="273844"/>
            <a:ext cx="7886700" cy="994172"/>
          </a:xfrm>
        </p:spPr>
        <p:txBody>
          <a:bodyPr/>
          <a:lstStyle/>
          <a:p>
            <a:r>
              <a:rPr lang="en-US" altLang="zh-CN" b="1" dirty="0" smtClean="0">
                <a:latin typeface="Arial Rounded MT Bold" panose="020F07040305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Iterator Unified API</a:t>
            </a:r>
            <a:endParaRPr lang="zh-CN" altLang="en-US" b="1" dirty="0">
              <a:latin typeface="Arial Rounded MT Bold" panose="020F070403050403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6" name="内容占位符 2"/>
          <p:cNvSpPr>
            <a:spLocks noGrp="1"/>
          </p:cNvSpPr>
          <p:nvPr>
            <p:ph idx="1"/>
          </p:nvPr>
        </p:nvSpPr>
        <p:spPr>
          <a:xfrm>
            <a:off x="243168" y="1206604"/>
            <a:ext cx="7751368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/>
              <a:t>Both in C++ and Java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698" y="1581150"/>
            <a:ext cx="1714500" cy="1981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521" y="1581150"/>
            <a:ext cx="2200275" cy="351472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184429" y="2107459"/>
            <a:ext cx="186884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(replicated,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Interleaved,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Pinned)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Bits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1-64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3913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3168" y="273844"/>
            <a:ext cx="7886700" cy="994172"/>
          </a:xfrm>
        </p:spPr>
        <p:txBody>
          <a:bodyPr/>
          <a:lstStyle/>
          <a:p>
            <a:r>
              <a:rPr lang="en-US" altLang="zh-CN" b="1" dirty="0" smtClean="0">
                <a:latin typeface="Arial Rounded MT Bold" panose="020F07040305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Smart Functionalities</a:t>
            </a:r>
            <a:endParaRPr lang="zh-CN" altLang="en-US" b="1" dirty="0">
              <a:latin typeface="Arial Rounded MT Bold" panose="020F070403050403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6" name="内容占位符 2"/>
          <p:cNvSpPr>
            <a:spLocks noGrp="1"/>
          </p:cNvSpPr>
          <p:nvPr>
            <p:ph idx="1"/>
          </p:nvPr>
        </p:nvSpPr>
        <p:spPr>
          <a:xfrm>
            <a:off x="243168" y="1206604"/>
            <a:ext cx="7751368" cy="32635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NUMA-aware data placements with different trade-offs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OS default</a:t>
            </a:r>
          </a:p>
          <a:p>
            <a:pPr lvl="1"/>
            <a:r>
              <a:rPr lang="en-US" altLang="zh-CN" dirty="0" smtClean="0"/>
              <a:t>Single socket</a:t>
            </a:r>
          </a:p>
          <a:p>
            <a:pPr lvl="1"/>
            <a:r>
              <a:rPr lang="en-US" altLang="zh-CN" dirty="0" smtClean="0"/>
              <a:t>Interleaved</a:t>
            </a:r>
          </a:p>
          <a:p>
            <a:pPr lvl="1"/>
            <a:r>
              <a:rPr lang="en-US" altLang="zh-CN" dirty="0" smtClean="0"/>
              <a:t>Replicated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Bit compression</a:t>
            </a:r>
          </a:p>
          <a:p>
            <a:pPr lvl="1"/>
            <a:r>
              <a:rPr lang="en-US" altLang="zh-CN" dirty="0" smtClean="0"/>
              <a:t>Pack required bits consecutively</a:t>
            </a:r>
            <a:r>
              <a:rPr lang="en-US" altLang="zh-CN" dirty="0"/>
              <a:t> </a:t>
            </a:r>
            <a:r>
              <a:rPr lang="en-US" altLang="zh-CN" dirty="0" smtClean="0"/>
              <a:t>across 64-bit words</a:t>
            </a:r>
          </a:p>
          <a:p>
            <a:pPr lvl="1"/>
            <a:r>
              <a:rPr lang="en-US" altLang="zh-CN" dirty="0" smtClean="0"/>
              <a:t>Trade-off: decompression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338" y="3562487"/>
            <a:ext cx="3439886" cy="13081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938" y="1515586"/>
            <a:ext cx="4252686" cy="164632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129868" y="1460205"/>
            <a:ext cx="836756" cy="17017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4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3168" y="273844"/>
            <a:ext cx="7886700" cy="994172"/>
          </a:xfrm>
        </p:spPr>
        <p:txBody>
          <a:bodyPr/>
          <a:lstStyle/>
          <a:p>
            <a:r>
              <a:rPr lang="en-US" altLang="zh-CN" b="1" dirty="0">
                <a:latin typeface="Arial Rounded MT Bold" panose="020F07040305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Smart Arrays (Extended)</a:t>
            </a:r>
            <a:endParaRPr lang="zh-CN" altLang="en-US" b="1" dirty="0">
              <a:latin typeface="Arial Rounded MT Bold" panose="020F070403050403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6" name="内容占位符 2"/>
          <p:cNvSpPr>
            <a:spLocks noGrp="1"/>
          </p:cNvSpPr>
          <p:nvPr>
            <p:ph idx="1"/>
          </p:nvPr>
        </p:nvSpPr>
        <p:spPr>
          <a:xfrm>
            <a:off x="243167" y="1206604"/>
            <a:ext cx="8461353" cy="3263504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Simple interface for multiple languages reimplementation</a:t>
            </a:r>
            <a:endParaRPr lang="en-US" altLang="zh-CN" dirty="0" smtClean="0"/>
          </a:p>
          <a:p>
            <a:r>
              <a:rPr lang="en-US" altLang="zh-CN" dirty="0" smtClean="0"/>
              <a:t>Automatic selection of smart functionalities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830" y="2290278"/>
            <a:ext cx="4281376" cy="239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7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Rounded MT Bold">
      <a:majorFont>
        <a:latin typeface="Arial Rounded MT Bold"/>
        <a:ea typeface="微软雅黑"/>
        <a:cs typeface=""/>
      </a:majorFont>
      <a:minorFont>
        <a:latin typeface="Arial Rounded MT Bold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11307</TotalTime>
  <Words>631</Words>
  <Application>Microsoft Office PowerPoint</Application>
  <PresentationFormat>全屏显示(16:9)</PresentationFormat>
  <Paragraphs>199</Paragraphs>
  <Slides>21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Arial Unicode MS</vt:lpstr>
      <vt:lpstr>宋体</vt:lpstr>
      <vt:lpstr>微软雅黑</vt:lpstr>
      <vt:lpstr>Arial</vt:lpstr>
      <vt:lpstr>Arial Rounded MT Bold</vt:lpstr>
      <vt:lpstr>Calibri</vt:lpstr>
      <vt:lpstr>Wingdings</vt:lpstr>
      <vt:lpstr>Office 主题</vt:lpstr>
      <vt:lpstr>Analytics with Smart Arrays: Adaptive and Efficient Language-Independent Data</vt:lpstr>
      <vt:lpstr>Outline</vt:lpstr>
      <vt:lpstr>Problem</vt:lpstr>
      <vt:lpstr>Problem</vt:lpstr>
      <vt:lpstr>Solution</vt:lpstr>
      <vt:lpstr>Smart Arrays</vt:lpstr>
      <vt:lpstr>Iterator Unified API</vt:lpstr>
      <vt:lpstr>Smart Functionalities</vt:lpstr>
      <vt:lpstr>Smart Arrays (Extended)</vt:lpstr>
      <vt:lpstr>Outline</vt:lpstr>
      <vt:lpstr>Environment</vt:lpstr>
      <vt:lpstr>Language Interoperability Paths</vt:lpstr>
      <vt:lpstr>Outline</vt:lpstr>
      <vt:lpstr>Adaptivity</vt:lpstr>
      <vt:lpstr>Adaptivity (for each array)</vt:lpstr>
      <vt:lpstr>Outline</vt:lpstr>
      <vt:lpstr>Aggregation Experiments</vt:lpstr>
      <vt:lpstr>PGX PageRank Experiments</vt:lpstr>
      <vt:lpstr>Conclusions</vt:lpstr>
      <vt:lpstr>Conclusions</vt:lpstr>
      <vt:lpstr>Environment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Outline</dc:title>
  <dc:creator>chen jiqiang</dc:creator>
  <cp:lastModifiedBy>chen jiqiang</cp:lastModifiedBy>
  <cp:revision>247</cp:revision>
  <dcterms:created xsi:type="dcterms:W3CDTF">2018-04-14T12:14:13Z</dcterms:created>
  <dcterms:modified xsi:type="dcterms:W3CDTF">2018-06-21T04:12:27Z</dcterms:modified>
</cp:coreProperties>
</file>