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9"/>
  </p:notesMasterIdLst>
  <p:sldIdLst>
    <p:sldId id="483" r:id="rId2"/>
    <p:sldId id="622" r:id="rId3"/>
    <p:sldId id="584" r:id="rId4"/>
    <p:sldId id="613" r:id="rId5"/>
    <p:sldId id="614" r:id="rId6"/>
    <p:sldId id="615" r:id="rId7"/>
    <p:sldId id="616" r:id="rId8"/>
    <p:sldId id="586" r:id="rId9"/>
    <p:sldId id="617" r:id="rId10"/>
    <p:sldId id="618" r:id="rId11"/>
    <p:sldId id="621" r:id="rId12"/>
    <p:sldId id="587" r:id="rId13"/>
    <p:sldId id="588" r:id="rId14"/>
    <p:sldId id="589" r:id="rId15"/>
    <p:sldId id="590" r:id="rId16"/>
    <p:sldId id="591" r:id="rId17"/>
    <p:sldId id="592" r:id="rId18"/>
    <p:sldId id="593" r:id="rId19"/>
    <p:sldId id="594" r:id="rId20"/>
    <p:sldId id="595" r:id="rId21"/>
    <p:sldId id="596" r:id="rId22"/>
    <p:sldId id="597" r:id="rId23"/>
    <p:sldId id="598" r:id="rId24"/>
    <p:sldId id="599" r:id="rId25"/>
    <p:sldId id="600" r:id="rId26"/>
    <p:sldId id="601" r:id="rId27"/>
    <p:sldId id="602" r:id="rId28"/>
    <p:sldId id="603" r:id="rId29"/>
    <p:sldId id="604" r:id="rId30"/>
    <p:sldId id="605" r:id="rId31"/>
    <p:sldId id="606" r:id="rId32"/>
    <p:sldId id="607" r:id="rId33"/>
    <p:sldId id="608" r:id="rId34"/>
    <p:sldId id="609" r:id="rId35"/>
    <p:sldId id="610" r:id="rId36"/>
    <p:sldId id="611" r:id="rId37"/>
    <p:sldId id="612" r:id="rId38"/>
    <p:sldId id="620" r:id="rId39"/>
    <p:sldId id="624" r:id="rId40"/>
    <p:sldId id="625" r:id="rId41"/>
    <p:sldId id="626" r:id="rId42"/>
    <p:sldId id="627" r:id="rId43"/>
    <p:sldId id="628" r:id="rId44"/>
    <p:sldId id="630" r:id="rId45"/>
    <p:sldId id="623" r:id="rId46"/>
    <p:sldId id="629" r:id="rId47"/>
    <p:sldId id="542" r:id="rId48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" v="187" dt="2021-03-15T12:29:07.00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9" d="100"/>
          <a:sy n="99" d="100"/>
        </p:scale>
        <p:origin x="472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68583E-001D-43FE-929B-829A4F36BCAD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5ED90A-8388-472B-A36E-01D92AB5F8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4502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F0FDD1-5445-47D8-99AF-E17C10F84B5D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7854195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F5ED90A-8388-472B-A36E-01D92AB5F8E9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267493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F0FDD1-5445-47D8-99AF-E17C10F84B5D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0614324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F5ED90A-8388-472B-A36E-01D92AB5F8E9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146688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F5ED90A-8388-472B-A36E-01D92AB5F8E9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340004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F5ED90A-8388-472B-A36E-01D92AB5F8E9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906177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F5ED90A-8388-472B-A36E-01D92AB5F8E9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261819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F5ED90A-8388-472B-A36E-01D92AB5F8E9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207157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F5ED90A-8388-472B-A36E-01D92AB5F8E9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4938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F5ED90A-8388-472B-A36E-01D92AB5F8E9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84088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F5ED90A-8388-472B-A36E-01D92AB5F8E9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7377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F0FDD1-5445-47D8-99AF-E17C10F84B5D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5503701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F5ED90A-8388-472B-A36E-01D92AB5F8E9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553462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F5ED90A-8388-472B-A36E-01D92AB5F8E9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14762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F5ED90A-8388-472B-A36E-01D92AB5F8E9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84291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F5ED90A-8388-472B-A36E-01D92AB5F8E9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533189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F5ED90A-8388-472B-A36E-01D92AB5F8E9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73711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F5ED90A-8388-472B-A36E-01D92AB5F8E9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147990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F5ED90A-8388-472B-A36E-01D92AB5F8E9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278361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F5ED90A-8388-472B-A36E-01D92AB5F8E9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1418163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F5ED90A-8388-472B-A36E-01D92AB5F8E9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5536471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F5ED90A-8388-472B-A36E-01D92AB5F8E9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7732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F5ED90A-8388-472B-A36E-01D92AB5F8E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426626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F5ED90A-8388-472B-A36E-01D92AB5F8E9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289552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F5ED90A-8388-472B-A36E-01D92AB5F8E9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2498693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F5ED90A-8388-472B-A36E-01D92AB5F8E9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3513742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F5ED90A-8388-472B-A36E-01D92AB5F8E9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035123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F5ED90A-8388-472B-A36E-01D92AB5F8E9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329667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F5ED90A-8388-472B-A36E-01D92AB5F8E9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17326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F5ED90A-8388-472B-A36E-01D92AB5F8E9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4720000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F5ED90A-8388-472B-A36E-01D92AB5F8E9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228642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F0FDD1-5445-47D8-99AF-E17C10F84B5D}" type="slidenum">
              <a:rPr lang="zh-CN" altLang="en-US" smtClean="0"/>
              <a:t>38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67084846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F5ED90A-8388-472B-A36E-01D92AB5F8E9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43081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F5ED90A-8388-472B-A36E-01D92AB5F8E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7490435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F5ED90A-8388-472B-A36E-01D92AB5F8E9}" type="slidenum">
              <a:rPr lang="en-US" smtClean="0"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1178682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F5ED90A-8388-472B-A36E-01D92AB5F8E9}" type="slidenum">
              <a:rPr lang="en-US" smtClean="0"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1582651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F5ED90A-8388-472B-A36E-01D92AB5F8E9}" type="slidenum">
              <a:rPr lang="en-US" smtClean="0"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448885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F5ED90A-8388-472B-A36E-01D92AB5F8E9}" type="slidenum">
              <a:rPr lang="en-US" smtClean="0"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6939332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F5ED90A-8388-472B-A36E-01D92AB5F8E9}" type="slidenum">
              <a:rPr lang="en-US" smtClean="0"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8720985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F0FDD1-5445-47D8-99AF-E17C10F84B5D}" type="slidenum">
              <a:rPr lang="zh-CN" altLang="en-US" smtClean="0"/>
              <a:t>45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7887038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F5ED90A-8388-472B-A36E-01D92AB5F8E9}" type="slidenum">
              <a:rPr lang="en-US" smtClean="0"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943606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F0FDD1-5445-47D8-99AF-E17C10F84B5D}" type="slidenum">
              <a:rPr lang="zh-CN" altLang="en-US" smtClean="0"/>
              <a:t>47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927009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F5ED90A-8388-472B-A36E-01D92AB5F8E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9971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F5ED90A-8388-472B-A36E-01D92AB5F8E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9209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F5ED90A-8388-472B-A36E-01D92AB5F8E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6875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F5ED90A-8388-472B-A36E-01D92AB5F8E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06816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F5ED90A-8388-472B-A36E-01D92AB5F8E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543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aseline="0">
                <a:latin typeface="Gill Sans MT" panose="020B0502020104020203" pitchFamily="34" charset="0"/>
                <a:ea typeface="+mn-ea"/>
              </a:defRPr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 baseline="0">
                <a:latin typeface="Gill Sans MT" panose="020B0502020104020203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1DE16-3807-4A49-83DE-5244E81B40D9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1812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n-ea"/>
                <a:ea typeface="+mn-ea"/>
              </a:defRPr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E801DE16-3807-4A49-83DE-5244E81B40D9}" type="datetimeFigureOut">
              <a:rPr lang="en-US" smtClean="0"/>
              <a:t>3/17/2021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3979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>
            <a:lvl1pPr>
              <a:defRPr>
                <a:latin typeface="+mn-ea"/>
                <a:ea typeface="+mn-ea"/>
              </a:defRPr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E801DE16-3807-4A49-83DE-5244E81B40D9}" type="datetimeFigureOut">
              <a:rPr lang="en-US" smtClean="0"/>
              <a:t>3/17/2021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22159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ADS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88797"/>
            <a:ext cx="10515600" cy="688515"/>
          </a:xfrm>
        </p:spPr>
        <p:txBody>
          <a:bodyPr/>
          <a:lstStyle>
            <a:lvl1pPr>
              <a:defRPr baseline="0">
                <a:latin typeface="Gill Sans MT" panose="020B0502020104020203" pitchFamily="34" charset="0"/>
                <a:ea typeface="+mn-ea"/>
              </a:defRPr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213837"/>
            <a:ext cx="10515600" cy="4963126"/>
          </a:xfrm>
        </p:spPr>
        <p:txBody>
          <a:bodyPr/>
          <a:lstStyle>
            <a:lvl1pPr marL="514350" indent="-514350">
              <a:lnSpc>
                <a:spcPct val="100000"/>
              </a:lnSpc>
              <a:buFont typeface="Arial" panose="020B0604020202020204" pitchFamily="34" charset="0"/>
              <a:buChar char="•"/>
              <a:defRPr baseline="0">
                <a:latin typeface="Gill Sans MT" panose="020B0502020104020203" pitchFamily="34" charset="0"/>
              </a:defRPr>
            </a:lvl1pPr>
            <a:lvl2pPr>
              <a:lnSpc>
                <a:spcPct val="100000"/>
              </a:lnSpc>
              <a:defRPr baseline="0">
                <a:latin typeface="Gill Sans MT" panose="020B0502020104020203" pitchFamily="34" charset="0"/>
              </a:defRPr>
            </a:lvl2pPr>
            <a:lvl3pPr>
              <a:lnSpc>
                <a:spcPct val="100000"/>
              </a:lnSpc>
              <a:defRPr baseline="0">
                <a:latin typeface="Gill Sans MT" panose="020B0502020104020203" pitchFamily="34" charset="0"/>
              </a:defRPr>
            </a:lvl3pPr>
            <a:lvl4pPr>
              <a:lnSpc>
                <a:spcPct val="100000"/>
              </a:lnSpc>
              <a:defRPr baseline="0">
                <a:latin typeface="Gill Sans MT" panose="020B0502020104020203" pitchFamily="34" charset="0"/>
              </a:defRPr>
            </a:lvl4pPr>
            <a:lvl5pPr>
              <a:lnSpc>
                <a:spcPct val="100000"/>
              </a:lnSpc>
              <a:defRPr baseline="0">
                <a:latin typeface="Gill Sans MT" panose="020B0502020104020203" pitchFamily="34" charset="0"/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E801DE16-3807-4A49-83DE-5244E81B40D9}" type="datetimeFigureOut">
              <a:rPr lang="en-US" smtClean="0"/>
              <a:t>3/17/2021</a:t>
            </a:fld>
            <a:endParaRPr lang="en-US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94233" y="568185"/>
            <a:ext cx="3148460" cy="547123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 flipV="1">
            <a:off x="838200" y="1064806"/>
            <a:ext cx="8153400" cy="45719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100000">
                <a:srgbClr val="543795"/>
              </a:gs>
            </a:gsLst>
            <a:lin ang="6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日期占位符 3"/>
          <p:cNvSpPr txBox="1">
            <a:spLocks/>
          </p:cNvSpPr>
          <p:nvPr/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zh-CN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2BA8DAD5-080E-4F4B-BDCA-510E78FA5A31}" type="slidenum">
              <a:rPr lang="en-US" altLang="zh-CN" smtClean="0"/>
              <a:pPr algn="r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384656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latin typeface="+mn-ea"/>
                <a:ea typeface="+mn-ea"/>
              </a:defRPr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1DE16-3807-4A49-83DE-5244E81B40D9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日期占位符 3"/>
          <p:cNvSpPr txBox="1">
            <a:spLocks/>
          </p:cNvSpPr>
          <p:nvPr/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zh-CN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2BA8DAD5-080E-4F4B-BDCA-510E78FA5A31}" type="slidenum">
              <a:rPr lang="en-US" altLang="zh-CN" smtClean="0"/>
              <a:pPr algn="r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78348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85800"/>
          </a:xfrm>
        </p:spPr>
        <p:txBody>
          <a:bodyPr/>
          <a:lstStyle>
            <a:lvl1pPr>
              <a:defRPr>
                <a:latin typeface="Gill Sans MT" panose="020B0502020104020203" pitchFamily="34" charset="0"/>
                <a:ea typeface="+mn-ea"/>
              </a:defRPr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216152"/>
            <a:ext cx="5181600" cy="4965192"/>
          </a:xfrm>
        </p:spPr>
        <p:txBody>
          <a:bodyPr/>
          <a:lstStyle>
            <a:lvl1pPr>
              <a:defRPr baseline="0">
                <a:latin typeface="Gill Sans MT" panose="020B0502020104020203" pitchFamily="34" charset="0"/>
              </a:defRPr>
            </a:lvl1pPr>
            <a:lvl2pPr>
              <a:defRPr baseline="0">
                <a:latin typeface="Gill Sans MT" panose="020B0502020104020203" pitchFamily="34" charset="0"/>
              </a:defRPr>
            </a:lvl2pPr>
            <a:lvl3pPr>
              <a:defRPr baseline="0">
                <a:latin typeface="Gill Sans MT" panose="020B0502020104020203" pitchFamily="34" charset="0"/>
              </a:defRPr>
            </a:lvl3pPr>
            <a:lvl4pPr>
              <a:defRPr baseline="0">
                <a:latin typeface="Gill Sans MT" panose="020B0502020104020203" pitchFamily="34" charset="0"/>
              </a:defRPr>
            </a:lvl4pPr>
            <a:lvl5pPr>
              <a:defRPr baseline="0">
                <a:latin typeface="Gill Sans MT" panose="020B0502020104020203" pitchFamily="34" charset="0"/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216152"/>
            <a:ext cx="5181600" cy="4965192"/>
          </a:xfrm>
        </p:spPr>
        <p:txBody>
          <a:bodyPr/>
          <a:lstStyle>
            <a:lvl1pPr>
              <a:defRPr>
                <a:latin typeface="Gill Sans MT" panose="020B0502020104020203" pitchFamily="34" charset="0"/>
              </a:defRPr>
            </a:lvl1pPr>
            <a:lvl2pPr>
              <a:defRPr>
                <a:latin typeface="Gill Sans MT" panose="020B0502020104020203" pitchFamily="34" charset="0"/>
              </a:defRPr>
            </a:lvl2pPr>
            <a:lvl3pPr>
              <a:defRPr>
                <a:latin typeface="Gill Sans MT" panose="020B0502020104020203" pitchFamily="34" charset="0"/>
              </a:defRPr>
            </a:lvl3pPr>
            <a:lvl4pPr>
              <a:defRPr>
                <a:latin typeface="Gill Sans MT" panose="020B0502020104020203" pitchFamily="34" charset="0"/>
              </a:defRPr>
            </a:lvl4pPr>
            <a:lvl5pPr>
              <a:defRPr>
                <a:latin typeface="Gill Sans MT" panose="020B0502020104020203" pitchFamily="34" charset="0"/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1DE16-3807-4A49-83DE-5244E81B40D9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94233" y="568185"/>
            <a:ext cx="3148460" cy="547123"/>
          </a:xfrm>
          <a:prstGeom prst="rect">
            <a:avLst/>
          </a:prstGeom>
        </p:spPr>
      </p:pic>
      <p:sp>
        <p:nvSpPr>
          <p:cNvPr id="10" name="矩形 9"/>
          <p:cNvSpPr/>
          <p:nvPr/>
        </p:nvSpPr>
        <p:spPr>
          <a:xfrm flipV="1">
            <a:off x="838200" y="1064806"/>
            <a:ext cx="8153400" cy="45719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100000">
                <a:srgbClr val="543795"/>
              </a:gs>
            </a:gsLst>
            <a:lin ang="6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日期占位符 3"/>
          <p:cNvSpPr txBox="1">
            <a:spLocks/>
          </p:cNvSpPr>
          <p:nvPr/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zh-CN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2BA8DAD5-080E-4F4B-BDCA-510E78FA5A31}" type="slidenum">
              <a:rPr lang="en-US" altLang="zh-CN" smtClean="0"/>
              <a:pPr algn="r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099540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685800"/>
          </a:xfrm>
        </p:spPr>
        <p:txBody>
          <a:bodyPr/>
          <a:lstStyle>
            <a:lvl1pPr>
              <a:defRPr>
                <a:latin typeface="+mn-ea"/>
                <a:ea typeface="+mn-ea"/>
              </a:defRPr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216152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145691"/>
            <a:ext cx="5157787" cy="4043972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216152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145691"/>
            <a:ext cx="5183188" cy="4043972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1DE16-3807-4A49-83DE-5244E81B40D9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94233" y="568185"/>
            <a:ext cx="3148460" cy="547123"/>
          </a:xfrm>
          <a:prstGeom prst="rect">
            <a:avLst/>
          </a:prstGeom>
        </p:spPr>
      </p:pic>
      <p:sp>
        <p:nvSpPr>
          <p:cNvPr id="10" name="矩形 9"/>
          <p:cNvSpPr/>
          <p:nvPr/>
        </p:nvSpPr>
        <p:spPr>
          <a:xfrm flipV="1">
            <a:off x="838200" y="1064806"/>
            <a:ext cx="8153400" cy="45719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100000">
                <a:srgbClr val="543795"/>
              </a:gs>
            </a:gsLst>
            <a:lin ang="6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日期占位符 3"/>
          <p:cNvSpPr txBox="1">
            <a:spLocks/>
          </p:cNvSpPr>
          <p:nvPr/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zh-CN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2BA8DAD5-080E-4F4B-BDCA-510E78FA5A31}" type="slidenum">
              <a:rPr lang="en-US" altLang="zh-CN" smtClean="0"/>
              <a:pPr algn="r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273283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n-ea"/>
                <a:ea typeface="+mn-ea"/>
              </a:defRPr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日期占位符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E801DE16-3807-4A49-83DE-5244E81B40D9}" type="datetimeFigureOut">
              <a:rPr lang="en-US" smtClean="0"/>
              <a:t>3/17/2021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513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日期占位符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E801DE16-3807-4A49-83DE-5244E81B40D9}" type="datetimeFigureOut">
              <a:rPr lang="en-US" smtClean="0"/>
              <a:t>3/17/2021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767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latin typeface="+mn-ea"/>
                <a:ea typeface="+mn-ea"/>
              </a:defRPr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日期占位符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E801DE16-3807-4A49-83DE-5244E81B40D9}" type="datetimeFigureOut">
              <a:rPr lang="en-US" smtClean="0"/>
              <a:t>3/17/2021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44285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latin typeface="+mn-ea"/>
                <a:ea typeface="+mn-ea"/>
              </a:defRPr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日期占位符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E801DE16-3807-4A49-83DE-5244E81B40D9}" type="datetimeFigureOut">
              <a:rPr lang="en-US" smtClean="0"/>
              <a:t>3/17/2021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2562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01DE16-3807-4A49-83DE-5244E81B40D9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3482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1674112" y="1273126"/>
            <a:ext cx="8919001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4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</a:rPr>
              <a:t>High Velocity Kernel File Systems with Bento</a:t>
            </a:r>
          </a:p>
        </p:txBody>
      </p:sp>
      <p:sp>
        <p:nvSpPr>
          <p:cNvPr id="9" name="Text Box 4">
            <a:extLst>
              <a:ext uri="{FF2B5EF4-FFF2-40B4-BE49-F238E27FC236}">
                <a16:creationId xmlns:a16="http://schemas.microsoft.com/office/drawing/2014/main" id="{55AF82B3-FAB9-40A3-9586-E05479D4E4A6}"/>
              </a:ext>
            </a:extLst>
          </p:cNvPr>
          <p:cNvSpPr/>
          <p:nvPr/>
        </p:nvSpPr>
        <p:spPr>
          <a:xfrm>
            <a:off x="2068097" y="5105192"/>
            <a:ext cx="8368676" cy="71006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wrap="square" lIns="90000" tIns="46800" rIns="90000" bIns="46800" anchor="t" anchorCtr="0" compatLnSpc="1">
            <a:spAutoFit/>
          </a:bodyPr>
          <a:lstStyle/>
          <a:p>
            <a:pPr algn="ctr">
              <a:spcBef>
                <a:spcPts val="598"/>
              </a:spcBef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sz="2000">
                <a:solidFill>
                  <a:srgbClr val="000000"/>
                </a:solidFill>
                <a:latin typeface="Arial" pitchFamily="2"/>
                <a:ea typeface="Noto Sans CJK SC Regular" pitchFamily="2"/>
                <a:cs typeface="FreeSans" pitchFamily="2"/>
              </a:rPr>
              <a:t>Authors: Samantha Miller, Kaiyuan Zhang, </a:t>
            </a:r>
            <a:r>
              <a:rPr lang="en-US" altLang="zh-CN" sz="2000" err="1">
                <a:solidFill>
                  <a:srgbClr val="000000"/>
                </a:solidFill>
                <a:latin typeface="Arial" pitchFamily="2"/>
                <a:ea typeface="Noto Sans CJK SC Regular" pitchFamily="2"/>
                <a:cs typeface="FreeSans" pitchFamily="2"/>
              </a:rPr>
              <a:t>Mengqi</a:t>
            </a:r>
            <a:r>
              <a:rPr lang="en-US" altLang="zh-CN" sz="2000">
                <a:solidFill>
                  <a:srgbClr val="000000"/>
                </a:solidFill>
                <a:latin typeface="Arial" pitchFamily="2"/>
                <a:ea typeface="Noto Sans CJK SC Regular" pitchFamily="2"/>
                <a:cs typeface="FreeSans" pitchFamily="2"/>
              </a:rPr>
              <a:t> Chen, and Ryan Jennings, Ang Chen, </a:t>
            </a:r>
            <a:r>
              <a:rPr lang="en-US" altLang="zh-CN" sz="2000" err="1">
                <a:solidFill>
                  <a:srgbClr val="000000"/>
                </a:solidFill>
                <a:latin typeface="Arial" pitchFamily="2"/>
                <a:ea typeface="Noto Sans CJK SC Regular" pitchFamily="2"/>
                <a:cs typeface="FreeSans" pitchFamily="2"/>
              </a:rPr>
              <a:t>Danyang</a:t>
            </a:r>
            <a:r>
              <a:rPr lang="en-US" altLang="zh-CN" sz="2000">
                <a:solidFill>
                  <a:srgbClr val="000000"/>
                </a:solidFill>
                <a:latin typeface="Arial" pitchFamily="2"/>
                <a:ea typeface="Noto Sans CJK SC Regular" pitchFamily="2"/>
                <a:cs typeface="FreeSans" pitchFamily="2"/>
              </a:rPr>
              <a:t> </a:t>
            </a:r>
            <a:r>
              <a:rPr lang="en-US" altLang="zh-CN" sz="2000" err="1">
                <a:solidFill>
                  <a:srgbClr val="000000"/>
                </a:solidFill>
                <a:latin typeface="Arial" pitchFamily="2"/>
                <a:ea typeface="Noto Sans CJK SC Regular" pitchFamily="2"/>
                <a:cs typeface="FreeSans" pitchFamily="2"/>
              </a:rPr>
              <a:t>Zhuo</a:t>
            </a:r>
            <a:r>
              <a:rPr lang="en-US" altLang="zh-CN" sz="2000">
                <a:solidFill>
                  <a:srgbClr val="000000"/>
                </a:solidFill>
                <a:latin typeface="Arial" pitchFamily="2"/>
                <a:ea typeface="Noto Sans CJK SC Regular" pitchFamily="2"/>
                <a:cs typeface="FreeSans" pitchFamily="2"/>
              </a:rPr>
              <a:t>, Thomas Anderson</a:t>
            </a:r>
            <a:endParaRPr lang="en-US" sz="2000" b="0" i="0" u="none" strike="noStrike" cap="none" baseline="0">
              <a:ln>
                <a:noFill/>
              </a:ln>
              <a:solidFill>
                <a:srgbClr val="000000"/>
              </a:solidFill>
              <a:latin typeface="Arial" pitchFamily="2"/>
              <a:ea typeface="Noto Sans CJK SC Regular" pitchFamily="2"/>
              <a:cs typeface="FreeSans" pitchFamily="2"/>
            </a:endParaRPr>
          </a:p>
        </p:txBody>
      </p:sp>
      <p:sp>
        <p:nvSpPr>
          <p:cNvPr id="4" name="Text Box 4">
            <a:extLst>
              <a:ext uri="{FF2B5EF4-FFF2-40B4-BE49-F238E27FC236}">
                <a16:creationId xmlns:a16="http://schemas.microsoft.com/office/drawing/2014/main" id="{6FE62EE5-5C73-4867-BD93-00805AAA5962}"/>
              </a:ext>
            </a:extLst>
          </p:cNvPr>
          <p:cNvSpPr/>
          <p:nvPr/>
        </p:nvSpPr>
        <p:spPr>
          <a:xfrm>
            <a:off x="1144013" y="4004767"/>
            <a:ext cx="9979200" cy="525401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wrap="square" lIns="90000" tIns="46800" rIns="90000" bIns="46800" anchor="t" anchorCtr="0" compatLnSpc="1">
            <a:spAutoFit/>
          </a:bodyPr>
          <a:lstStyle/>
          <a:p>
            <a:pPr algn="ctr">
              <a:spcBef>
                <a:spcPts val="598"/>
              </a:spcBef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2"/>
                <a:ea typeface="Noto Sans CJK SC Regular" pitchFamily="2"/>
                <a:cs typeface="FreeSans" pitchFamily="2"/>
              </a:rPr>
              <a:t>Speaker: </a:t>
            </a:r>
            <a:r>
              <a:rPr lang="en-US" sz="2800" b="0" i="0" u="none" strike="noStrike" cap="none" baseline="0" err="1">
                <a:ln>
                  <a:noFill/>
                </a:ln>
                <a:solidFill>
                  <a:srgbClr val="000000"/>
                </a:solidFill>
                <a:latin typeface="Arial" pitchFamily="2"/>
                <a:ea typeface="Noto Sans CJK SC Regular" pitchFamily="2"/>
                <a:cs typeface="FreeSans" pitchFamily="2"/>
              </a:rPr>
              <a:t>Jiahao</a:t>
            </a:r>
            <a:r>
              <a:rPr lang="en-US" sz="28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2"/>
                <a:ea typeface="Noto Sans CJK SC Regular" pitchFamily="2"/>
                <a:cs typeface="FreeSans" pitchFamily="2"/>
              </a:rPr>
              <a:t> Li, </a:t>
            </a:r>
            <a:r>
              <a:rPr lang="en-US" sz="2800" b="0" i="0" u="none" strike="noStrike" cap="none" baseline="0" err="1">
                <a:ln>
                  <a:noFill/>
                </a:ln>
                <a:solidFill>
                  <a:srgbClr val="000000"/>
                </a:solidFill>
                <a:latin typeface="Arial" pitchFamily="2"/>
                <a:ea typeface="Noto Sans CJK SC Regular" pitchFamily="2"/>
                <a:cs typeface="FreeSans" pitchFamily="2"/>
              </a:rPr>
              <a:t>Yuming</a:t>
            </a:r>
            <a:r>
              <a:rPr lang="en-US" sz="28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2"/>
                <a:ea typeface="Noto Sans CJK SC Regular" pitchFamily="2"/>
                <a:cs typeface="FreeSans" pitchFamily="2"/>
              </a:rPr>
              <a:t> Xu</a:t>
            </a:r>
          </a:p>
        </p:txBody>
      </p:sp>
    </p:spTree>
    <p:extLst>
      <p:ext uri="{BB962C8B-B14F-4D97-AF65-F5344CB8AC3E}">
        <p14:creationId xmlns:p14="http://schemas.microsoft.com/office/powerpoint/2010/main" val="82017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C5FFE0B-D3AB-458E-B90C-BD04234544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/>
              <a:t>Challenges</a:t>
            </a:r>
            <a:endParaRPr lang="en-US"/>
          </a:p>
        </p:txBody>
      </p:sp>
      <p:sp>
        <p:nvSpPr>
          <p:cNvPr id="4" name="内容占位符 2">
            <a:extLst>
              <a:ext uri="{FF2B5EF4-FFF2-40B4-BE49-F238E27FC236}">
                <a16:creationId xmlns:a16="http://schemas.microsoft.com/office/drawing/2014/main" id="{E27FAE64-7741-4296-AE35-642F9D19E13B}"/>
              </a:ext>
            </a:extLst>
          </p:cNvPr>
          <p:cNvSpPr txBox="1">
            <a:spLocks/>
          </p:cNvSpPr>
          <p:nvPr/>
        </p:nvSpPr>
        <p:spPr>
          <a:xfrm>
            <a:off x="838200" y="1319804"/>
            <a:ext cx="10453382" cy="49336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514350" indent="-51435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 baseline="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 baseline="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 baseline="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 baseline="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 baseline="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3200"/>
              <a:t>How can we integrate a safe Rust file system in the kernel?</a:t>
            </a:r>
          </a:p>
          <a:p>
            <a:endParaRPr lang="en-US" altLang="zh-CN" sz="3200"/>
          </a:p>
          <a:p>
            <a:r>
              <a:rPr lang="en-US" altLang="zh-CN" sz="3200"/>
              <a:t>How can we dynamically replace the file system?</a:t>
            </a:r>
          </a:p>
          <a:p>
            <a:endParaRPr lang="en-US" altLang="zh-CN" sz="3200"/>
          </a:p>
          <a:p>
            <a:r>
              <a:rPr lang="en-US" altLang="zh-CN" sz="3200"/>
              <a:t>How can we support user-level execution?</a:t>
            </a:r>
            <a:endParaRPr lang="en-US" sz="3200"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11417120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3"/>
          <p:cNvGrpSpPr>
            <a:grpSpLocks/>
          </p:cNvGrpSpPr>
          <p:nvPr/>
        </p:nvGrpSpPr>
        <p:grpSpPr bwMode="auto">
          <a:xfrm>
            <a:off x="1434015" y="1378100"/>
            <a:ext cx="762000" cy="665162"/>
            <a:chOff x="1110" y="2656"/>
            <a:chExt cx="1549" cy="1351"/>
          </a:xfrm>
        </p:grpSpPr>
        <p:sp>
          <p:nvSpPr>
            <p:cNvPr id="46" name="AutoShape 4"/>
            <p:cNvSpPr>
              <a:spLocks noChangeArrowheads="1"/>
            </p:cNvSpPr>
            <p:nvPr/>
          </p:nvSpPr>
          <p:spPr bwMode="gray">
            <a:xfrm>
              <a:off x="1123" y="2679"/>
              <a:ext cx="1536" cy="1328"/>
            </a:xfrm>
            <a:prstGeom prst="hexagon">
              <a:avLst>
                <a:gd name="adj" fmla="val 28916"/>
                <a:gd name="vf" fmla="val 115470"/>
              </a:avLst>
            </a:prstGeom>
            <a:solidFill>
              <a:srgbClr val="80808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C0C0C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latin typeface="Gill Sans MT" panose="020B0502020104020203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47" name="AutoShape 5"/>
            <p:cNvSpPr>
              <a:spLocks noChangeArrowheads="1"/>
            </p:cNvSpPr>
            <p:nvPr/>
          </p:nvSpPr>
          <p:spPr bwMode="gray">
            <a:xfrm>
              <a:off x="1110" y="2656"/>
              <a:ext cx="1536" cy="1328"/>
            </a:xfrm>
            <a:prstGeom prst="hexagon">
              <a:avLst>
                <a:gd name="adj" fmla="val 28916"/>
                <a:gd name="vf" fmla="val 115470"/>
              </a:avLst>
            </a:prstGeom>
            <a:gradFill rotWithShape="1">
              <a:gsLst>
                <a:gs pos="0">
                  <a:srgbClr val="E6E6E6"/>
                </a:gs>
                <a:gs pos="7499">
                  <a:srgbClr val="7D8496"/>
                </a:gs>
                <a:gs pos="26500">
                  <a:srgbClr val="E6E6E6"/>
                </a:gs>
                <a:gs pos="34000">
                  <a:srgbClr val="7D8496"/>
                </a:gs>
                <a:gs pos="46500">
                  <a:srgbClr val="E6E6E6"/>
                </a:gs>
                <a:gs pos="50000">
                  <a:srgbClr val="FFFFFF"/>
                </a:gs>
                <a:gs pos="53501">
                  <a:srgbClr val="E6E6E6"/>
                </a:gs>
                <a:gs pos="66001">
                  <a:srgbClr val="7D8496"/>
                </a:gs>
                <a:gs pos="73500">
                  <a:srgbClr val="E6E6E6"/>
                </a:gs>
                <a:gs pos="92501">
                  <a:srgbClr val="7D8496"/>
                </a:gs>
                <a:gs pos="100000">
                  <a:srgbClr val="E6E6E6"/>
                </a:gs>
              </a:gsLst>
              <a:lin ang="2700000" scaled="1"/>
            </a:gradFill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latin typeface="Gill Sans MT" panose="020B0502020104020203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48" name="AutoShape 6"/>
            <p:cNvSpPr>
              <a:spLocks noChangeArrowheads="1"/>
            </p:cNvSpPr>
            <p:nvPr/>
          </p:nvSpPr>
          <p:spPr bwMode="gray">
            <a:xfrm>
              <a:off x="1200" y="2736"/>
              <a:ext cx="1350" cy="1168"/>
            </a:xfrm>
            <a:prstGeom prst="hexagon">
              <a:avLst>
                <a:gd name="adj" fmla="val 28896"/>
                <a:gd name="vf" fmla="val 115470"/>
              </a:avLst>
            </a:prstGeom>
            <a:gradFill rotWithShape="1">
              <a:gsLst>
                <a:gs pos="0">
                  <a:schemeClr val="hlink">
                    <a:gamma/>
                    <a:shade val="46275"/>
                    <a:invGamma/>
                  </a:schemeClr>
                </a:gs>
                <a:gs pos="100000">
                  <a:schemeClr val="hlink"/>
                </a:gs>
              </a:gsLst>
              <a:lin ang="2700000" scaled="1"/>
            </a:gra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latin typeface="Gill Sans MT" panose="020B0502020104020203" pitchFamily="34" charset="0"/>
                <a:cs typeface="Calibri" panose="020F0502020204030204" pitchFamily="34" charset="0"/>
              </a:endParaRPr>
            </a:p>
          </p:txBody>
        </p:sp>
      </p:grpSp>
      <p:sp>
        <p:nvSpPr>
          <p:cNvPr id="43" name="Line 11"/>
          <p:cNvSpPr>
            <a:spLocks noChangeShapeType="1"/>
          </p:cNvSpPr>
          <p:nvPr/>
        </p:nvSpPr>
        <p:spPr bwMode="auto">
          <a:xfrm>
            <a:off x="2043615" y="1987700"/>
            <a:ext cx="8138160" cy="0"/>
          </a:xfrm>
          <a:prstGeom prst="line">
            <a:avLst/>
          </a:prstGeom>
          <a:noFill/>
          <a:ln w="25400">
            <a:solidFill>
              <a:schemeClr val="tx2"/>
            </a:solidFill>
            <a:prstDash val="sysDot"/>
            <a:round/>
            <a:headEnd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>
              <a:latin typeface="Gill Sans MT" panose="020B0502020104020203" pitchFamily="34" charset="0"/>
              <a:cs typeface="Calibri" panose="020F0502020204030204" pitchFamily="34" charset="0"/>
            </a:endParaRPr>
          </a:p>
        </p:txBody>
      </p:sp>
      <p:sp>
        <p:nvSpPr>
          <p:cNvPr id="44" name="Text Box 12"/>
          <p:cNvSpPr txBox="1">
            <a:spLocks noChangeArrowheads="1"/>
          </p:cNvSpPr>
          <p:nvPr/>
        </p:nvSpPr>
        <p:spPr bwMode="auto">
          <a:xfrm>
            <a:off x="2455095" y="1454300"/>
            <a:ext cx="190500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altLang="zh-CN" sz="2400" b="1">
                <a:latin typeface="Gill Sans MT" panose="020B0502020104020203" pitchFamily="34" charset="0"/>
                <a:ea typeface="宋体" panose="02010600030101010101" pitchFamily="2" charset="-122"/>
                <a:cs typeface="Calibri" panose="020F0502020204030204" pitchFamily="34" charset="0"/>
              </a:rPr>
              <a:t>Background</a:t>
            </a:r>
          </a:p>
        </p:txBody>
      </p:sp>
      <p:sp>
        <p:nvSpPr>
          <p:cNvPr id="45" name="Text Box 13"/>
          <p:cNvSpPr txBox="1">
            <a:spLocks noChangeArrowheads="1"/>
          </p:cNvSpPr>
          <p:nvPr/>
        </p:nvSpPr>
        <p:spPr bwMode="gray">
          <a:xfrm>
            <a:off x="1629278" y="1476525"/>
            <a:ext cx="354013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/>
            <a:r>
              <a:rPr lang="en-US" altLang="zh-CN" sz="2400" b="1">
                <a:solidFill>
                  <a:schemeClr val="bg1"/>
                </a:solidFill>
                <a:latin typeface="Gill Sans MT" panose="020B0502020104020203" pitchFamily="34" charset="0"/>
                <a:ea typeface="宋体" panose="02010600030101010101" pitchFamily="2" charset="-122"/>
                <a:cs typeface="Calibri" panose="020F0502020204030204" pitchFamily="34" charset="0"/>
              </a:rPr>
              <a:t>1</a:t>
            </a:r>
          </a:p>
        </p:txBody>
      </p:sp>
      <p:grpSp>
        <p:nvGrpSpPr>
          <p:cNvPr id="50" name="Group 7"/>
          <p:cNvGrpSpPr>
            <a:grpSpLocks/>
          </p:cNvGrpSpPr>
          <p:nvPr/>
        </p:nvGrpSpPr>
        <p:grpSpPr bwMode="auto">
          <a:xfrm>
            <a:off x="1434015" y="2520994"/>
            <a:ext cx="762000" cy="665162"/>
            <a:chOff x="3174" y="2656"/>
            <a:chExt cx="1549" cy="1351"/>
          </a:xfrm>
        </p:grpSpPr>
        <p:sp>
          <p:nvSpPr>
            <p:cNvPr id="54" name="AutoShape 8"/>
            <p:cNvSpPr>
              <a:spLocks noChangeArrowheads="1"/>
            </p:cNvSpPr>
            <p:nvPr/>
          </p:nvSpPr>
          <p:spPr bwMode="gray">
            <a:xfrm>
              <a:off x="3187" y="2679"/>
              <a:ext cx="1536" cy="1328"/>
            </a:xfrm>
            <a:prstGeom prst="hexagon">
              <a:avLst>
                <a:gd name="adj" fmla="val 28916"/>
                <a:gd name="vf" fmla="val 115470"/>
              </a:avLst>
            </a:prstGeom>
            <a:solidFill>
              <a:srgbClr val="80808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C0C0C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 b="1">
                <a:latin typeface="Gill Sans MT" panose="020B0502020104020203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55" name="AutoShape 9"/>
            <p:cNvSpPr>
              <a:spLocks noChangeArrowheads="1"/>
            </p:cNvSpPr>
            <p:nvPr/>
          </p:nvSpPr>
          <p:spPr bwMode="gray">
            <a:xfrm>
              <a:off x="3174" y="2656"/>
              <a:ext cx="1536" cy="1328"/>
            </a:xfrm>
            <a:prstGeom prst="hexagon">
              <a:avLst>
                <a:gd name="adj" fmla="val 28916"/>
                <a:gd name="vf" fmla="val 115470"/>
              </a:avLst>
            </a:prstGeom>
            <a:gradFill rotWithShape="1">
              <a:gsLst>
                <a:gs pos="0">
                  <a:srgbClr val="E6E6E6"/>
                </a:gs>
                <a:gs pos="7499">
                  <a:srgbClr val="7D8496"/>
                </a:gs>
                <a:gs pos="26500">
                  <a:srgbClr val="E6E6E6"/>
                </a:gs>
                <a:gs pos="34000">
                  <a:srgbClr val="7D8496"/>
                </a:gs>
                <a:gs pos="46500">
                  <a:srgbClr val="E6E6E6"/>
                </a:gs>
                <a:gs pos="50000">
                  <a:srgbClr val="FFFFFF"/>
                </a:gs>
                <a:gs pos="53501">
                  <a:srgbClr val="E6E6E6"/>
                </a:gs>
                <a:gs pos="66001">
                  <a:srgbClr val="7D8496"/>
                </a:gs>
                <a:gs pos="73500">
                  <a:srgbClr val="E6E6E6"/>
                </a:gs>
                <a:gs pos="92501">
                  <a:srgbClr val="7D8496"/>
                </a:gs>
                <a:gs pos="100000">
                  <a:srgbClr val="E6E6E6"/>
                </a:gs>
              </a:gsLst>
              <a:lin ang="2700000" scaled="1"/>
            </a:gradFill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 b="1">
                <a:latin typeface="Gill Sans MT" panose="020B0502020104020203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56" name="AutoShape 10"/>
            <p:cNvSpPr>
              <a:spLocks noChangeArrowheads="1"/>
            </p:cNvSpPr>
            <p:nvPr/>
          </p:nvSpPr>
          <p:spPr bwMode="gray">
            <a:xfrm>
              <a:off x="3264" y="2736"/>
              <a:ext cx="1350" cy="1168"/>
            </a:xfrm>
            <a:prstGeom prst="hexagon">
              <a:avLst>
                <a:gd name="adj" fmla="val 28896"/>
                <a:gd name="vf" fmla="val 115470"/>
              </a:avLst>
            </a:prstGeom>
            <a:gradFill rotWithShape="1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2700000" scaled="1"/>
            </a:gra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 b="1">
                <a:latin typeface="Gill Sans MT" panose="020B0502020104020203" pitchFamily="34" charset="0"/>
                <a:cs typeface="Calibri" panose="020F0502020204030204" pitchFamily="34" charset="0"/>
              </a:endParaRPr>
            </a:p>
          </p:txBody>
        </p:sp>
      </p:grpSp>
      <p:sp>
        <p:nvSpPr>
          <p:cNvPr id="51" name="Line 14"/>
          <p:cNvSpPr>
            <a:spLocks noChangeShapeType="1"/>
          </p:cNvSpPr>
          <p:nvPr/>
        </p:nvSpPr>
        <p:spPr bwMode="auto">
          <a:xfrm>
            <a:off x="2043615" y="3130594"/>
            <a:ext cx="8138160" cy="0"/>
          </a:xfrm>
          <a:prstGeom prst="line">
            <a:avLst/>
          </a:prstGeom>
          <a:noFill/>
          <a:ln w="25400">
            <a:solidFill>
              <a:schemeClr val="tx2"/>
            </a:solidFill>
            <a:prstDash val="sysDot"/>
            <a:round/>
            <a:headEnd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 b="1">
              <a:latin typeface="Gill Sans MT" panose="020B0502020104020203" pitchFamily="34" charset="0"/>
              <a:cs typeface="Calibri" panose="020F0502020204030204" pitchFamily="34" charset="0"/>
            </a:endParaRPr>
          </a:p>
        </p:txBody>
      </p:sp>
      <p:sp>
        <p:nvSpPr>
          <p:cNvPr id="52" name="Text Box 15"/>
          <p:cNvSpPr txBox="1">
            <a:spLocks noChangeArrowheads="1"/>
          </p:cNvSpPr>
          <p:nvPr/>
        </p:nvSpPr>
        <p:spPr bwMode="auto">
          <a:xfrm>
            <a:off x="2455095" y="2597194"/>
            <a:ext cx="211949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altLang="zh-CN" sz="2400" b="1">
                <a:solidFill>
                  <a:schemeClr val="bg1">
                    <a:lumMod val="50000"/>
                  </a:schemeClr>
                </a:solidFill>
                <a:latin typeface="Gill Sans MT" panose="020B0502020104020203" pitchFamily="34" charset="0"/>
                <a:ea typeface="宋体" panose="02010600030101010101" pitchFamily="2" charset="-122"/>
                <a:cs typeface="Calibri" panose="020F0502020204030204" pitchFamily="34" charset="0"/>
              </a:rPr>
              <a:t>Bento Design</a:t>
            </a:r>
          </a:p>
        </p:txBody>
      </p:sp>
      <p:sp>
        <p:nvSpPr>
          <p:cNvPr id="53" name="Text Box 16"/>
          <p:cNvSpPr txBox="1">
            <a:spLocks noChangeArrowheads="1"/>
          </p:cNvSpPr>
          <p:nvPr/>
        </p:nvSpPr>
        <p:spPr bwMode="gray">
          <a:xfrm>
            <a:off x="1629278" y="2619419"/>
            <a:ext cx="354013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/>
            <a:r>
              <a:rPr lang="en-US" altLang="zh-CN" sz="2400" b="1">
                <a:solidFill>
                  <a:schemeClr val="bg1"/>
                </a:solidFill>
                <a:latin typeface="Gill Sans MT" panose="020B0502020104020203" pitchFamily="34" charset="0"/>
                <a:ea typeface="宋体" panose="02010600030101010101" pitchFamily="2" charset="-122"/>
                <a:cs typeface="Calibri" panose="020F0502020204030204" pitchFamily="34" charset="0"/>
              </a:rPr>
              <a:t>2</a:t>
            </a:r>
          </a:p>
        </p:txBody>
      </p:sp>
      <p:grpSp>
        <p:nvGrpSpPr>
          <p:cNvPr id="58" name="Group 17"/>
          <p:cNvGrpSpPr>
            <a:grpSpLocks/>
          </p:cNvGrpSpPr>
          <p:nvPr/>
        </p:nvGrpSpPr>
        <p:grpSpPr bwMode="auto">
          <a:xfrm>
            <a:off x="1434015" y="3748281"/>
            <a:ext cx="762001" cy="665162"/>
            <a:chOff x="1110" y="2656"/>
            <a:chExt cx="1549" cy="1351"/>
          </a:xfrm>
        </p:grpSpPr>
        <p:sp>
          <p:nvSpPr>
            <p:cNvPr id="62" name="AutoShape 18"/>
            <p:cNvSpPr>
              <a:spLocks noChangeArrowheads="1"/>
            </p:cNvSpPr>
            <p:nvPr/>
          </p:nvSpPr>
          <p:spPr bwMode="gray">
            <a:xfrm>
              <a:off x="1123" y="2679"/>
              <a:ext cx="1536" cy="1328"/>
            </a:xfrm>
            <a:prstGeom prst="hexagon">
              <a:avLst>
                <a:gd name="adj" fmla="val 28916"/>
                <a:gd name="vf" fmla="val 115470"/>
              </a:avLst>
            </a:prstGeom>
            <a:solidFill>
              <a:srgbClr val="80808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C0C0C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 b="1">
                <a:latin typeface="Gill Sans MT" panose="020B0502020104020203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63" name="AutoShape 19"/>
            <p:cNvSpPr>
              <a:spLocks noChangeArrowheads="1"/>
            </p:cNvSpPr>
            <p:nvPr/>
          </p:nvSpPr>
          <p:spPr bwMode="gray">
            <a:xfrm>
              <a:off x="1110" y="2656"/>
              <a:ext cx="1536" cy="1328"/>
            </a:xfrm>
            <a:prstGeom prst="hexagon">
              <a:avLst>
                <a:gd name="adj" fmla="val 28916"/>
                <a:gd name="vf" fmla="val 115470"/>
              </a:avLst>
            </a:prstGeom>
            <a:gradFill rotWithShape="1">
              <a:gsLst>
                <a:gs pos="0">
                  <a:srgbClr val="E6E6E6"/>
                </a:gs>
                <a:gs pos="7499">
                  <a:srgbClr val="7D8496"/>
                </a:gs>
                <a:gs pos="26500">
                  <a:srgbClr val="E6E6E6"/>
                </a:gs>
                <a:gs pos="34000">
                  <a:srgbClr val="7D8496"/>
                </a:gs>
                <a:gs pos="46500">
                  <a:srgbClr val="E6E6E6"/>
                </a:gs>
                <a:gs pos="50000">
                  <a:srgbClr val="FFFFFF"/>
                </a:gs>
                <a:gs pos="53501">
                  <a:srgbClr val="E6E6E6"/>
                </a:gs>
                <a:gs pos="66001">
                  <a:srgbClr val="7D8496"/>
                </a:gs>
                <a:gs pos="73500">
                  <a:srgbClr val="E6E6E6"/>
                </a:gs>
                <a:gs pos="92501">
                  <a:srgbClr val="7D8496"/>
                </a:gs>
                <a:gs pos="100000">
                  <a:srgbClr val="E6E6E6"/>
                </a:gs>
              </a:gsLst>
              <a:lin ang="2700000" scaled="1"/>
            </a:gradFill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 b="1">
                <a:latin typeface="Gill Sans MT" panose="020B0502020104020203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64" name="AutoShape 20"/>
            <p:cNvSpPr>
              <a:spLocks noChangeArrowheads="1"/>
            </p:cNvSpPr>
            <p:nvPr/>
          </p:nvSpPr>
          <p:spPr bwMode="gray">
            <a:xfrm>
              <a:off x="1200" y="2736"/>
              <a:ext cx="1350" cy="1168"/>
            </a:xfrm>
            <a:prstGeom prst="hexagon">
              <a:avLst>
                <a:gd name="adj" fmla="val 28896"/>
                <a:gd name="vf" fmla="val 115470"/>
              </a:avLst>
            </a:prstGeom>
            <a:gradFill rotWithShape="1">
              <a:gsLst>
                <a:gs pos="0">
                  <a:schemeClr val="hlink">
                    <a:gamma/>
                    <a:shade val="46275"/>
                    <a:invGamma/>
                  </a:schemeClr>
                </a:gs>
                <a:gs pos="100000">
                  <a:schemeClr val="hlink"/>
                </a:gs>
              </a:gsLst>
              <a:lin ang="2700000" scaled="1"/>
            </a:gra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 b="1">
                <a:latin typeface="Gill Sans MT" panose="020B0502020104020203" pitchFamily="34" charset="0"/>
                <a:cs typeface="Calibri" panose="020F0502020204030204" pitchFamily="34" charset="0"/>
              </a:endParaRPr>
            </a:p>
          </p:txBody>
        </p:sp>
      </p:grpSp>
      <p:sp>
        <p:nvSpPr>
          <p:cNvPr id="59" name="Line 25"/>
          <p:cNvSpPr>
            <a:spLocks noChangeShapeType="1"/>
          </p:cNvSpPr>
          <p:nvPr/>
        </p:nvSpPr>
        <p:spPr bwMode="auto">
          <a:xfrm>
            <a:off x="2043615" y="4357881"/>
            <a:ext cx="8138160" cy="0"/>
          </a:xfrm>
          <a:prstGeom prst="line">
            <a:avLst/>
          </a:prstGeom>
          <a:noFill/>
          <a:ln w="25400">
            <a:solidFill>
              <a:schemeClr val="tx2"/>
            </a:solidFill>
            <a:prstDash val="sysDot"/>
            <a:round/>
            <a:headEnd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 b="1">
              <a:latin typeface="Gill Sans MT" panose="020B0502020104020203" pitchFamily="34" charset="0"/>
              <a:cs typeface="Calibri" panose="020F0502020204030204" pitchFamily="34" charset="0"/>
            </a:endParaRPr>
          </a:p>
        </p:txBody>
      </p:sp>
      <p:sp>
        <p:nvSpPr>
          <p:cNvPr id="60" name="Text Box 26"/>
          <p:cNvSpPr txBox="1">
            <a:spLocks noChangeArrowheads="1"/>
          </p:cNvSpPr>
          <p:nvPr/>
        </p:nvSpPr>
        <p:spPr bwMode="auto">
          <a:xfrm>
            <a:off x="2455095" y="3824481"/>
            <a:ext cx="443262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altLang="zh-CN" sz="2400" b="1">
                <a:latin typeface="Gill Sans MT" panose="020B0502020104020203" pitchFamily="34" charset="0"/>
                <a:ea typeface="宋体" panose="02010600030101010101" pitchFamily="2" charset="-122"/>
                <a:cs typeface="Calibri" panose="020F0502020204030204" pitchFamily="34" charset="0"/>
              </a:rPr>
              <a:t>Implementation &amp; Evaluation</a:t>
            </a:r>
          </a:p>
        </p:txBody>
      </p:sp>
      <p:sp>
        <p:nvSpPr>
          <p:cNvPr id="61" name="Text Box 27"/>
          <p:cNvSpPr txBox="1">
            <a:spLocks noChangeArrowheads="1"/>
          </p:cNvSpPr>
          <p:nvPr/>
        </p:nvSpPr>
        <p:spPr bwMode="gray">
          <a:xfrm>
            <a:off x="1661799" y="3844219"/>
            <a:ext cx="354013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/>
            <a:r>
              <a:rPr lang="en-US" altLang="zh-CN" sz="2400" b="1">
                <a:solidFill>
                  <a:schemeClr val="bg1"/>
                </a:solidFill>
                <a:latin typeface="Gill Sans MT" panose="020B0502020104020203" pitchFamily="34" charset="0"/>
                <a:ea typeface="宋体" panose="02010600030101010101" pitchFamily="2" charset="-122"/>
                <a:cs typeface="Calibri" panose="020F0502020204030204" pitchFamily="34" charset="0"/>
              </a:rPr>
              <a:t>3</a:t>
            </a:r>
          </a:p>
        </p:txBody>
      </p:sp>
      <p:grpSp>
        <p:nvGrpSpPr>
          <p:cNvPr id="66" name="Group 21"/>
          <p:cNvGrpSpPr>
            <a:grpSpLocks/>
          </p:cNvGrpSpPr>
          <p:nvPr/>
        </p:nvGrpSpPr>
        <p:grpSpPr bwMode="auto">
          <a:xfrm>
            <a:off x="1427620" y="4964244"/>
            <a:ext cx="762000" cy="665162"/>
            <a:chOff x="3174" y="2656"/>
            <a:chExt cx="1549" cy="1351"/>
          </a:xfrm>
        </p:grpSpPr>
        <p:sp>
          <p:nvSpPr>
            <p:cNvPr id="70" name="AutoShape 22"/>
            <p:cNvSpPr>
              <a:spLocks noChangeArrowheads="1"/>
            </p:cNvSpPr>
            <p:nvPr/>
          </p:nvSpPr>
          <p:spPr bwMode="gray">
            <a:xfrm>
              <a:off x="3187" y="2679"/>
              <a:ext cx="1536" cy="1328"/>
            </a:xfrm>
            <a:prstGeom prst="hexagon">
              <a:avLst>
                <a:gd name="adj" fmla="val 28916"/>
                <a:gd name="vf" fmla="val 115470"/>
              </a:avLst>
            </a:prstGeom>
            <a:solidFill>
              <a:srgbClr val="80808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C0C0C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latin typeface="Gill Sans MT" panose="020B0502020104020203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71" name="AutoShape 23"/>
            <p:cNvSpPr>
              <a:spLocks noChangeArrowheads="1"/>
            </p:cNvSpPr>
            <p:nvPr/>
          </p:nvSpPr>
          <p:spPr bwMode="gray">
            <a:xfrm>
              <a:off x="3174" y="2656"/>
              <a:ext cx="1536" cy="1328"/>
            </a:xfrm>
            <a:prstGeom prst="hexagon">
              <a:avLst>
                <a:gd name="adj" fmla="val 28916"/>
                <a:gd name="vf" fmla="val 115470"/>
              </a:avLst>
            </a:prstGeom>
            <a:gradFill rotWithShape="1">
              <a:gsLst>
                <a:gs pos="0">
                  <a:srgbClr val="E6E6E6"/>
                </a:gs>
                <a:gs pos="7499">
                  <a:srgbClr val="7D8496"/>
                </a:gs>
                <a:gs pos="26500">
                  <a:srgbClr val="E6E6E6"/>
                </a:gs>
                <a:gs pos="34000">
                  <a:srgbClr val="7D8496"/>
                </a:gs>
                <a:gs pos="46500">
                  <a:srgbClr val="E6E6E6"/>
                </a:gs>
                <a:gs pos="50000">
                  <a:srgbClr val="FFFFFF"/>
                </a:gs>
                <a:gs pos="53501">
                  <a:srgbClr val="E6E6E6"/>
                </a:gs>
                <a:gs pos="66001">
                  <a:srgbClr val="7D8496"/>
                </a:gs>
                <a:gs pos="73500">
                  <a:srgbClr val="E6E6E6"/>
                </a:gs>
                <a:gs pos="92501">
                  <a:srgbClr val="7D8496"/>
                </a:gs>
                <a:gs pos="100000">
                  <a:srgbClr val="E6E6E6"/>
                </a:gs>
              </a:gsLst>
              <a:lin ang="2700000" scaled="1"/>
            </a:gradFill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latin typeface="Gill Sans MT" panose="020B0502020104020203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72" name="AutoShape 24"/>
            <p:cNvSpPr>
              <a:spLocks noChangeArrowheads="1"/>
            </p:cNvSpPr>
            <p:nvPr/>
          </p:nvSpPr>
          <p:spPr bwMode="gray">
            <a:xfrm>
              <a:off x="3264" y="2736"/>
              <a:ext cx="1350" cy="1168"/>
            </a:xfrm>
            <a:prstGeom prst="hexagon">
              <a:avLst>
                <a:gd name="adj" fmla="val 28896"/>
                <a:gd name="vf" fmla="val 115470"/>
              </a:avLst>
            </a:prstGeom>
            <a:gradFill rotWithShape="1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2700000" scaled="1"/>
            </a:gra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latin typeface="Gill Sans MT" panose="020B0502020104020203" pitchFamily="34" charset="0"/>
                <a:cs typeface="Calibri" panose="020F0502020204030204" pitchFamily="34" charset="0"/>
              </a:endParaRPr>
            </a:p>
          </p:txBody>
        </p:sp>
      </p:grpSp>
      <p:sp>
        <p:nvSpPr>
          <p:cNvPr id="67" name="Line 28"/>
          <p:cNvSpPr>
            <a:spLocks noChangeShapeType="1"/>
          </p:cNvSpPr>
          <p:nvPr/>
        </p:nvSpPr>
        <p:spPr bwMode="auto">
          <a:xfrm>
            <a:off x="2037220" y="5573844"/>
            <a:ext cx="8138160" cy="0"/>
          </a:xfrm>
          <a:prstGeom prst="line">
            <a:avLst/>
          </a:prstGeom>
          <a:noFill/>
          <a:ln w="25400">
            <a:solidFill>
              <a:schemeClr val="tx2"/>
            </a:solidFill>
            <a:prstDash val="sysDot"/>
            <a:round/>
            <a:headEnd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>
              <a:latin typeface="Gill Sans MT" panose="020B0502020104020203" pitchFamily="34" charset="0"/>
              <a:cs typeface="Calibri" panose="020F0502020204030204" pitchFamily="34" charset="0"/>
            </a:endParaRPr>
          </a:p>
        </p:txBody>
      </p:sp>
      <p:sp>
        <p:nvSpPr>
          <p:cNvPr id="68" name="Text Box 29"/>
          <p:cNvSpPr txBox="1">
            <a:spLocks noChangeArrowheads="1"/>
          </p:cNvSpPr>
          <p:nvPr/>
        </p:nvSpPr>
        <p:spPr bwMode="auto">
          <a:xfrm>
            <a:off x="2448700" y="5040444"/>
            <a:ext cx="177805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altLang="zh-CN" sz="2400" b="1">
                <a:latin typeface="Gill Sans MT" panose="020B0502020104020203" pitchFamily="34" charset="0"/>
                <a:ea typeface="宋体" panose="02010600030101010101" pitchFamily="2" charset="-122"/>
                <a:cs typeface="Calibri" panose="020F0502020204030204" pitchFamily="34" charset="0"/>
              </a:rPr>
              <a:t>Conclusion</a:t>
            </a:r>
          </a:p>
        </p:txBody>
      </p:sp>
      <p:sp>
        <p:nvSpPr>
          <p:cNvPr id="69" name="Text Box 30"/>
          <p:cNvSpPr txBox="1">
            <a:spLocks noChangeArrowheads="1"/>
          </p:cNvSpPr>
          <p:nvPr/>
        </p:nvSpPr>
        <p:spPr bwMode="gray">
          <a:xfrm>
            <a:off x="1622883" y="5062669"/>
            <a:ext cx="354013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/>
            <a:r>
              <a:rPr lang="en-US" altLang="zh-CN" sz="2400" b="1">
                <a:solidFill>
                  <a:schemeClr val="bg1"/>
                </a:solidFill>
                <a:latin typeface="Gill Sans MT" panose="020B0502020104020203" pitchFamily="34" charset="0"/>
                <a:ea typeface="宋体" panose="02010600030101010101" pitchFamily="2" charset="-122"/>
                <a:cs typeface="Calibri" panose="020F0502020204030204" pitchFamily="34" charset="0"/>
              </a:rPr>
              <a:t>4</a:t>
            </a:r>
          </a:p>
        </p:txBody>
      </p:sp>
      <p:sp>
        <p:nvSpPr>
          <p:cNvPr id="11" name="标题 10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/>
              <a:t>Outline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09171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矩形 38">
            <a:extLst>
              <a:ext uri="{FF2B5EF4-FFF2-40B4-BE49-F238E27FC236}">
                <a16:creationId xmlns:a16="http://schemas.microsoft.com/office/drawing/2014/main" id="{A49474EF-C5C7-6E4C-89BE-7B2AF33FCF84}"/>
              </a:ext>
            </a:extLst>
          </p:cNvPr>
          <p:cNvSpPr/>
          <p:nvPr/>
        </p:nvSpPr>
        <p:spPr>
          <a:xfrm>
            <a:off x="9622196" y="3725319"/>
            <a:ext cx="2109784" cy="253440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>
              <a:latin typeface="Gill Sans MT" panose="020B0502020104020203" pitchFamily="34" charset="0"/>
            </a:endParaRPr>
          </a:p>
        </p:txBody>
      </p:sp>
      <p:sp>
        <p:nvSpPr>
          <p:cNvPr id="2" name="标题 1">
            <a:extLst>
              <a:ext uri="{FF2B5EF4-FFF2-40B4-BE49-F238E27FC236}">
                <a16:creationId xmlns:a16="http://schemas.microsoft.com/office/drawing/2014/main" id="{8C5FFE0B-D3AB-458E-B90C-BD04234544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/>
              <a:t>Bento Overview</a:t>
            </a:r>
            <a:endParaRPr lang="en-US"/>
          </a:p>
        </p:txBody>
      </p:sp>
      <p:sp>
        <p:nvSpPr>
          <p:cNvPr id="4" name="内容占位符 2">
            <a:extLst>
              <a:ext uri="{FF2B5EF4-FFF2-40B4-BE49-F238E27FC236}">
                <a16:creationId xmlns:a16="http://schemas.microsoft.com/office/drawing/2014/main" id="{E27FAE64-7741-4296-AE35-642F9D19E13B}"/>
              </a:ext>
            </a:extLst>
          </p:cNvPr>
          <p:cNvSpPr txBox="1">
            <a:spLocks/>
          </p:cNvSpPr>
          <p:nvPr/>
        </p:nvSpPr>
        <p:spPr>
          <a:xfrm>
            <a:off x="838200" y="1319804"/>
            <a:ext cx="10453382" cy="47202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514350" indent="-51435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 baseline="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 baseline="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 baseline="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 baseline="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 baseline="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>
                <a:ea typeface="+mj-ea"/>
              </a:rPr>
              <a:t>System architecture</a:t>
            </a:r>
          </a:p>
          <a:p>
            <a:pPr lvl="1"/>
            <a:r>
              <a:rPr lang="en-US" err="1">
                <a:ea typeface="+mj-ea"/>
              </a:rPr>
              <a:t>BentoFS</a:t>
            </a:r>
            <a:endParaRPr lang="en-US">
              <a:ea typeface="+mj-ea"/>
            </a:endParaRPr>
          </a:p>
          <a:p>
            <a:pPr lvl="1"/>
            <a:r>
              <a:rPr lang="en-US">
                <a:ea typeface="+mj-ea"/>
              </a:rPr>
              <a:t>Rust libraries</a:t>
            </a:r>
          </a:p>
        </p:txBody>
      </p:sp>
      <p:grpSp>
        <p:nvGrpSpPr>
          <p:cNvPr id="31" name="组合 30">
            <a:extLst>
              <a:ext uri="{FF2B5EF4-FFF2-40B4-BE49-F238E27FC236}">
                <a16:creationId xmlns:a16="http://schemas.microsoft.com/office/drawing/2014/main" id="{959EF416-6C9B-E940-99A8-87A75330AC69}"/>
              </a:ext>
            </a:extLst>
          </p:cNvPr>
          <p:cNvGrpSpPr/>
          <p:nvPr/>
        </p:nvGrpSpPr>
        <p:grpSpPr>
          <a:xfrm>
            <a:off x="1015341" y="3539366"/>
            <a:ext cx="2274124" cy="2738732"/>
            <a:chOff x="1015341" y="3539366"/>
            <a:chExt cx="2274124" cy="2738732"/>
          </a:xfrm>
          <a:solidFill>
            <a:schemeClr val="accent1">
              <a:lumMod val="60000"/>
              <a:lumOff val="40000"/>
            </a:schemeClr>
          </a:solidFill>
        </p:grpSpPr>
        <p:grpSp>
          <p:nvGrpSpPr>
            <p:cNvPr id="10" name="组合 9">
              <a:extLst>
                <a:ext uri="{FF2B5EF4-FFF2-40B4-BE49-F238E27FC236}">
                  <a16:creationId xmlns:a16="http://schemas.microsoft.com/office/drawing/2014/main" id="{5CE41F58-18F5-3049-88DA-86CB2F05E43B}"/>
                </a:ext>
              </a:extLst>
            </p:cNvPr>
            <p:cNvGrpSpPr/>
            <p:nvPr/>
          </p:nvGrpSpPr>
          <p:grpSpPr>
            <a:xfrm>
              <a:off x="1015341" y="3539366"/>
              <a:ext cx="2274124" cy="2738732"/>
              <a:chOff x="1015341" y="3539366"/>
              <a:chExt cx="2274124" cy="2738732"/>
            </a:xfrm>
            <a:grpFill/>
          </p:grpSpPr>
          <p:sp>
            <p:nvSpPr>
              <p:cNvPr id="3" name="矩形 2">
                <a:extLst>
                  <a:ext uri="{FF2B5EF4-FFF2-40B4-BE49-F238E27FC236}">
                    <a16:creationId xmlns:a16="http://schemas.microsoft.com/office/drawing/2014/main" id="{494BE51B-10ED-4245-8038-396CFD241DD9}"/>
                  </a:ext>
                </a:extLst>
              </p:cNvPr>
              <p:cNvSpPr/>
              <p:nvPr/>
            </p:nvSpPr>
            <p:spPr>
              <a:xfrm>
                <a:off x="1015341" y="3539366"/>
                <a:ext cx="2274124" cy="2738732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zh-CN" altLang="en-US">
                  <a:latin typeface="Gill Sans MT" panose="020B0502020104020203" pitchFamily="34" charset="0"/>
                </a:endParaRPr>
              </a:p>
            </p:txBody>
          </p:sp>
          <p:sp>
            <p:nvSpPr>
              <p:cNvPr id="5" name="文本框 4">
                <a:extLst>
                  <a:ext uri="{FF2B5EF4-FFF2-40B4-BE49-F238E27FC236}">
                    <a16:creationId xmlns:a16="http://schemas.microsoft.com/office/drawing/2014/main" id="{6C84003A-66CE-F943-8B97-67326BF913CC}"/>
                  </a:ext>
                </a:extLst>
              </p:cNvPr>
              <p:cNvSpPr txBox="1"/>
              <p:nvPr/>
            </p:nvSpPr>
            <p:spPr>
              <a:xfrm>
                <a:off x="1192482" y="3679938"/>
                <a:ext cx="2088005" cy="461665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zh-CN" sz="2400">
                    <a:solidFill>
                      <a:schemeClr val="bg1"/>
                    </a:solidFill>
                    <a:latin typeface="Gill Sans MT" panose="020B0502020104020203" pitchFamily="34" charset="0"/>
                  </a:rPr>
                  <a:t>Kernel Service</a:t>
                </a:r>
                <a:endParaRPr kumimoji="1" lang="zh-CN" altLang="en-US" sz="2400">
                  <a:solidFill>
                    <a:schemeClr val="bg1"/>
                  </a:solidFill>
                  <a:latin typeface="Gill Sans MT" panose="020B0502020104020203" pitchFamily="34" charset="0"/>
                </a:endParaRPr>
              </a:p>
            </p:txBody>
          </p:sp>
        </p:grpSp>
        <p:sp>
          <p:nvSpPr>
            <p:cNvPr id="6" name="矩形 5">
              <a:extLst>
                <a:ext uri="{FF2B5EF4-FFF2-40B4-BE49-F238E27FC236}">
                  <a16:creationId xmlns:a16="http://schemas.microsoft.com/office/drawing/2014/main" id="{45436867-E80A-BA42-8BF9-BA0F30B22D02}"/>
                </a:ext>
              </a:extLst>
            </p:cNvPr>
            <p:cNvSpPr/>
            <p:nvPr/>
          </p:nvSpPr>
          <p:spPr>
            <a:xfrm>
              <a:off x="1270659" y="5814486"/>
              <a:ext cx="1655617" cy="3446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err="1">
                  <a:latin typeface="Gill Sans MT" panose="020B0502020104020203" pitchFamily="34" charset="0"/>
                </a:rPr>
                <a:t>block_device</a:t>
              </a:r>
              <a:endParaRPr kumimoji="1" lang="zh-CN" altLang="en-US">
                <a:latin typeface="Gill Sans MT" panose="020B0502020104020203" pitchFamily="34" charset="0"/>
              </a:endParaRPr>
            </a:p>
          </p:txBody>
        </p:sp>
        <p:sp>
          <p:nvSpPr>
            <p:cNvPr id="7" name="矩形 6">
              <a:extLst>
                <a:ext uri="{FF2B5EF4-FFF2-40B4-BE49-F238E27FC236}">
                  <a16:creationId xmlns:a16="http://schemas.microsoft.com/office/drawing/2014/main" id="{3C0B04E9-67FE-F34D-8E08-B94D7CA2144E}"/>
                </a:ext>
              </a:extLst>
            </p:cNvPr>
            <p:cNvSpPr/>
            <p:nvPr/>
          </p:nvSpPr>
          <p:spPr>
            <a:xfrm>
              <a:off x="1270659" y="4403868"/>
              <a:ext cx="1655617" cy="3446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>
                  <a:latin typeface="Gill Sans MT" panose="020B0502020104020203" pitchFamily="34" charset="0"/>
                </a:rPr>
                <a:t>VFS</a:t>
              </a:r>
              <a:endParaRPr kumimoji="1" lang="zh-CN" altLang="en-US">
                <a:latin typeface="Gill Sans MT" panose="020B0502020104020203" pitchFamily="34" charset="0"/>
              </a:endParaRPr>
            </a:p>
          </p:txBody>
        </p:sp>
      </p:grpSp>
      <p:grpSp>
        <p:nvGrpSpPr>
          <p:cNvPr id="30" name="组合 29">
            <a:extLst>
              <a:ext uri="{FF2B5EF4-FFF2-40B4-BE49-F238E27FC236}">
                <a16:creationId xmlns:a16="http://schemas.microsoft.com/office/drawing/2014/main" id="{8EC388CE-594A-FA4E-9DA0-6D0A2D6B84BC}"/>
              </a:ext>
            </a:extLst>
          </p:cNvPr>
          <p:cNvGrpSpPr/>
          <p:nvPr/>
        </p:nvGrpSpPr>
        <p:grpSpPr>
          <a:xfrm>
            <a:off x="3887576" y="3520989"/>
            <a:ext cx="1955469" cy="2738732"/>
            <a:chOff x="4457592" y="3539366"/>
            <a:chExt cx="1955469" cy="2738732"/>
          </a:xfrm>
        </p:grpSpPr>
        <p:grpSp>
          <p:nvGrpSpPr>
            <p:cNvPr id="11" name="组合 10">
              <a:extLst>
                <a:ext uri="{FF2B5EF4-FFF2-40B4-BE49-F238E27FC236}">
                  <a16:creationId xmlns:a16="http://schemas.microsoft.com/office/drawing/2014/main" id="{2AB70F87-F2D3-D841-837D-A469EA4EE60F}"/>
                </a:ext>
              </a:extLst>
            </p:cNvPr>
            <p:cNvGrpSpPr/>
            <p:nvPr/>
          </p:nvGrpSpPr>
          <p:grpSpPr>
            <a:xfrm>
              <a:off x="4457592" y="3539366"/>
              <a:ext cx="1955469" cy="2738732"/>
              <a:chOff x="4457592" y="3539366"/>
              <a:chExt cx="1955469" cy="2738732"/>
            </a:xfrm>
          </p:grpSpPr>
          <p:sp>
            <p:nvSpPr>
              <p:cNvPr id="8" name="矩形 7">
                <a:extLst>
                  <a:ext uri="{FF2B5EF4-FFF2-40B4-BE49-F238E27FC236}">
                    <a16:creationId xmlns:a16="http://schemas.microsoft.com/office/drawing/2014/main" id="{331379AB-6339-2247-9B82-9ACE26C363FF}"/>
                  </a:ext>
                </a:extLst>
              </p:cNvPr>
              <p:cNvSpPr/>
              <p:nvPr/>
            </p:nvSpPr>
            <p:spPr>
              <a:xfrm>
                <a:off x="4457592" y="3539366"/>
                <a:ext cx="1955469" cy="2738732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zh-CN" altLang="en-US">
                  <a:latin typeface="Gill Sans MT" panose="020B0502020104020203" pitchFamily="34" charset="0"/>
                </a:endParaRPr>
              </a:p>
            </p:txBody>
          </p:sp>
          <p:sp>
            <p:nvSpPr>
              <p:cNvPr id="9" name="文本框 8">
                <a:extLst>
                  <a:ext uri="{FF2B5EF4-FFF2-40B4-BE49-F238E27FC236}">
                    <a16:creationId xmlns:a16="http://schemas.microsoft.com/office/drawing/2014/main" id="{2AAB1976-EB8D-E041-890D-0AE2A23FB2B2}"/>
                  </a:ext>
                </a:extLst>
              </p:cNvPr>
              <p:cNvSpPr txBox="1"/>
              <p:nvPr/>
            </p:nvSpPr>
            <p:spPr>
              <a:xfrm>
                <a:off x="4774655" y="3679937"/>
                <a:ext cx="132134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zh-CN" sz="2400" err="1">
                    <a:solidFill>
                      <a:schemeClr val="bg1"/>
                    </a:solidFill>
                    <a:latin typeface="Gill Sans MT" panose="020B0502020104020203" pitchFamily="34" charset="0"/>
                  </a:rPr>
                  <a:t>BentoFS</a:t>
                </a:r>
                <a:endParaRPr kumimoji="1" lang="zh-CN" altLang="en-US" sz="2400">
                  <a:solidFill>
                    <a:schemeClr val="bg1"/>
                  </a:solidFill>
                  <a:latin typeface="Gill Sans MT" panose="020B0502020104020203" pitchFamily="34" charset="0"/>
                </a:endParaRPr>
              </a:p>
            </p:txBody>
          </p:sp>
        </p:grpSp>
        <p:sp>
          <p:nvSpPr>
            <p:cNvPr id="12" name="矩形 11">
              <a:extLst>
                <a:ext uri="{FF2B5EF4-FFF2-40B4-BE49-F238E27FC236}">
                  <a16:creationId xmlns:a16="http://schemas.microsoft.com/office/drawing/2014/main" id="{421D4240-0828-154C-8390-46E483039993}"/>
                </a:ext>
              </a:extLst>
            </p:cNvPr>
            <p:cNvSpPr/>
            <p:nvPr/>
          </p:nvSpPr>
          <p:spPr>
            <a:xfrm>
              <a:off x="4607517" y="4403868"/>
              <a:ext cx="1655617" cy="3446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>
                  <a:latin typeface="Gill Sans MT" panose="020B0502020104020203" pitchFamily="34" charset="0"/>
                </a:rPr>
                <a:t>fs1</a:t>
              </a:r>
              <a:endParaRPr kumimoji="1" lang="zh-CN" altLang="en-US">
                <a:latin typeface="Gill Sans MT" panose="020B0502020104020203" pitchFamily="34" charset="0"/>
              </a:endParaRPr>
            </a:p>
          </p:txBody>
        </p:sp>
        <p:sp>
          <p:nvSpPr>
            <p:cNvPr id="13" name="矩形 12">
              <a:extLst>
                <a:ext uri="{FF2B5EF4-FFF2-40B4-BE49-F238E27FC236}">
                  <a16:creationId xmlns:a16="http://schemas.microsoft.com/office/drawing/2014/main" id="{C9746907-C520-2C4F-A2FA-59285F6DB267}"/>
                </a:ext>
              </a:extLst>
            </p:cNvPr>
            <p:cNvSpPr/>
            <p:nvPr/>
          </p:nvSpPr>
          <p:spPr>
            <a:xfrm>
              <a:off x="4607516" y="4936706"/>
              <a:ext cx="1655617" cy="3446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>
                  <a:latin typeface="Gill Sans MT" panose="020B0502020104020203" pitchFamily="34" charset="0"/>
                </a:rPr>
                <a:t>fs2</a:t>
              </a:r>
              <a:endParaRPr kumimoji="1" lang="zh-CN" altLang="en-US">
                <a:latin typeface="Gill Sans MT" panose="020B0502020104020203" pitchFamily="34" charset="0"/>
              </a:endParaRPr>
            </a:p>
          </p:txBody>
        </p:sp>
        <p:cxnSp>
          <p:nvCxnSpPr>
            <p:cNvPr id="16" name="直线连接符 15">
              <a:extLst>
                <a:ext uri="{FF2B5EF4-FFF2-40B4-BE49-F238E27FC236}">
                  <a16:creationId xmlns:a16="http://schemas.microsoft.com/office/drawing/2014/main" id="{B80DF11B-180A-B844-9AFC-519CE403CC31}"/>
                </a:ext>
              </a:extLst>
            </p:cNvPr>
            <p:cNvCxnSpPr>
              <a:cxnSpLocks/>
              <a:stCxn id="12" idx="2"/>
              <a:endCxn id="13" idx="0"/>
            </p:cNvCxnSpPr>
            <p:nvPr/>
          </p:nvCxnSpPr>
          <p:spPr>
            <a:xfrm flipH="1">
              <a:off x="5435325" y="4748468"/>
              <a:ext cx="1" cy="188238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9" name="文本框 18">
              <a:extLst>
                <a:ext uri="{FF2B5EF4-FFF2-40B4-BE49-F238E27FC236}">
                  <a16:creationId xmlns:a16="http://schemas.microsoft.com/office/drawing/2014/main" id="{C2134A8A-3BC7-5E47-B2E9-22FDEBFF2649}"/>
                </a:ext>
              </a:extLst>
            </p:cNvPr>
            <p:cNvSpPr txBox="1"/>
            <p:nvPr/>
          </p:nvSpPr>
          <p:spPr>
            <a:xfrm>
              <a:off x="4774655" y="4078662"/>
              <a:ext cx="132134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zh-CN" err="1">
                  <a:solidFill>
                    <a:schemeClr val="bg1"/>
                  </a:solidFill>
                  <a:latin typeface="Gill Sans MT" panose="020B0502020104020203" pitchFamily="34" charset="0"/>
                </a:rPr>
                <a:t>FSList</a:t>
              </a:r>
              <a:endParaRPr kumimoji="1" lang="zh-CN" altLang="en-US">
                <a:solidFill>
                  <a:schemeClr val="bg1"/>
                </a:solidFill>
                <a:latin typeface="Gill Sans MT" panose="020B0502020104020203" pitchFamily="34" charset="0"/>
              </a:endParaRPr>
            </a:p>
          </p:txBody>
        </p:sp>
        <p:sp>
          <p:nvSpPr>
            <p:cNvPr id="20" name="矩形 19">
              <a:extLst>
                <a:ext uri="{FF2B5EF4-FFF2-40B4-BE49-F238E27FC236}">
                  <a16:creationId xmlns:a16="http://schemas.microsoft.com/office/drawing/2014/main" id="{93E90202-E1EA-8243-ACC2-79845104D716}"/>
                </a:ext>
              </a:extLst>
            </p:cNvPr>
            <p:cNvSpPr/>
            <p:nvPr/>
          </p:nvSpPr>
          <p:spPr>
            <a:xfrm>
              <a:off x="4607516" y="5612970"/>
              <a:ext cx="1655617" cy="546116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>
                  <a:latin typeface="Gill Sans MT" panose="020B0502020104020203" pitchFamily="34" charset="0"/>
                </a:rPr>
                <a:t>Upgrade </a:t>
              </a:r>
              <a:endParaRPr kumimoji="1" lang="zh-CN" altLang="en-US">
                <a:latin typeface="Gill Sans MT" panose="020B0502020104020203" pitchFamily="34" charset="0"/>
              </a:endParaRPr>
            </a:p>
          </p:txBody>
        </p:sp>
      </p:grpSp>
      <p:sp>
        <p:nvSpPr>
          <p:cNvPr id="38" name="矩形 37">
            <a:extLst>
              <a:ext uri="{FF2B5EF4-FFF2-40B4-BE49-F238E27FC236}">
                <a16:creationId xmlns:a16="http://schemas.microsoft.com/office/drawing/2014/main" id="{7D5365AC-4209-764F-9FD2-8EBA688399DF}"/>
              </a:ext>
            </a:extLst>
          </p:cNvPr>
          <p:cNvSpPr/>
          <p:nvPr/>
        </p:nvSpPr>
        <p:spPr>
          <a:xfrm>
            <a:off x="9473831" y="3606307"/>
            <a:ext cx="2109784" cy="253440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>
              <a:latin typeface="Gill Sans MT" panose="020B0502020104020203" pitchFamily="34" charset="0"/>
            </a:endParaRPr>
          </a:p>
        </p:txBody>
      </p:sp>
      <p:grpSp>
        <p:nvGrpSpPr>
          <p:cNvPr id="41" name="组合 40">
            <a:extLst>
              <a:ext uri="{FF2B5EF4-FFF2-40B4-BE49-F238E27FC236}">
                <a16:creationId xmlns:a16="http://schemas.microsoft.com/office/drawing/2014/main" id="{407BA319-AF1F-E64F-BBE2-ABFF18C5FF6D}"/>
              </a:ext>
            </a:extLst>
          </p:cNvPr>
          <p:cNvGrpSpPr/>
          <p:nvPr/>
        </p:nvGrpSpPr>
        <p:grpSpPr>
          <a:xfrm>
            <a:off x="6714379" y="3477876"/>
            <a:ext cx="2109784" cy="930647"/>
            <a:chOff x="6450134" y="3460375"/>
            <a:chExt cx="2109784" cy="930647"/>
          </a:xfrm>
        </p:grpSpPr>
        <p:grpSp>
          <p:nvGrpSpPr>
            <p:cNvPr id="21" name="组合 20">
              <a:extLst>
                <a:ext uri="{FF2B5EF4-FFF2-40B4-BE49-F238E27FC236}">
                  <a16:creationId xmlns:a16="http://schemas.microsoft.com/office/drawing/2014/main" id="{41D80770-3B67-D242-8750-41C4C0B59817}"/>
                </a:ext>
              </a:extLst>
            </p:cNvPr>
            <p:cNvGrpSpPr/>
            <p:nvPr/>
          </p:nvGrpSpPr>
          <p:grpSpPr>
            <a:xfrm>
              <a:off x="6450134" y="3460375"/>
              <a:ext cx="2109784" cy="930647"/>
              <a:chOff x="1015341" y="3539366"/>
              <a:chExt cx="2274124" cy="2738732"/>
            </a:xfrm>
            <a:solidFill>
              <a:schemeClr val="accent4">
                <a:lumMod val="60000"/>
                <a:lumOff val="40000"/>
              </a:schemeClr>
            </a:solidFill>
          </p:grpSpPr>
          <p:sp>
            <p:nvSpPr>
              <p:cNvPr id="22" name="矩形 21">
                <a:extLst>
                  <a:ext uri="{FF2B5EF4-FFF2-40B4-BE49-F238E27FC236}">
                    <a16:creationId xmlns:a16="http://schemas.microsoft.com/office/drawing/2014/main" id="{1EE13A19-4C25-9548-9C2D-A6A50DCBD91F}"/>
                  </a:ext>
                </a:extLst>
              </p:cNvPr>
              <p:cNvSpPr/>
              <p:nvPr/>
            </p:nvSpPr>
            <p:spPr>
              <a:xfrm>
                <a:off x="1015341" y="3539366"/>
                <a:ext cx="2274124" cy="2738732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zh-CN" altLang="en-US">
                  <a:latin typeface="Gill Sans MT" panose="020B0502020104020203" pitchFamily="34" charset="0"/>
                </a:endParaRPr>
              </a:p>
            </p:txBody>
          </p:sp>
          <p:sp>
            <p:nvSpPr>
              <p:cNvPr id="23" name="文本框 22">
                <a:extLst>
                  <a:ext uri="{FF2B5EF4-FFF2-40B4-BE49-F238E27FC236}">
                    <a16:creationId xmlns:a16="http://schemas.microsoft.com/office/drawing/2014/main" id="{F026AC6E-9952-C046-B2F4-D30F2032617C}"/>
                  </a:ext>
                </a:extLst>
              </p:cNvPr>
              <p:cNvSpPr txBox="1"/>
              <p:nvPr/>
            </p:nvSpPr>
            <p:spPr>
              <a:xfrm>
                <a:off x="1192482" y="3679939"/>
                <a:ext cx="1868938" cy="1358600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zh-CN" sz="2400" err="1">
                    <a:solidFill>
                      <a:schemeClr val="bg1"/>
                    </a:solidFill>
                    <a:latin typeface="Gill Sans MT" panose="020B0502020104020203" pitchFamily="34" charset="0"/>
                  </a:rPr>
                  <a:t>libBentoFS</a:t>
                </a:r>
                <a:endParaRPr kumimoji="1" lang="zh-CN" altLang="en-US" sz="2400">
                  <a:solidFill>
                    <a:schemeClr val="bg1"/>
                  </a:solidFill>
                  <a:latin typeface="Gill Sans MT" panose="020B0502020104020203" pitchFamily="34" charset="0"/>
                </a:endParaRPr>
              </a:p>
            </p:txBody>
          </p:sp>
        </p:grpSp>
        <p:sp>
          <p:nvSpPr>
            <p:cNvPr id="32" name="矩形 31">
              <a:extLst>
                <a:ext uri="{FF2B5EF4-FFF2-40B4-BE49-F238E27FC236}">
                  <a16:creationId xmlns:a16="http://schemas.microsoft.com/office/drawing/2014/main" id="{4436DCAA-4EAE-784E-8DC6-74181CE72920}"/>
                </a:ext>
              </a:extLst>
            </p:cNvPr>
            <p:cNvSpPr/>
            <p:nvPr/>
          </p:nvSpPr>
          <p:spPr>
            <a:xfrm>
              <a:off x="6670596" y="3961761"/>
              <a:ext cx="1655617" cy="3446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>
                  <a:latin typeface="Gill Sans MT" panose="020B0502020104020203" pitchFamily="34" charset="0"/>
                </a:rPr>
                <a:t>dispatch</a:t>
              </a:r>
              <a:endParaRPr kumimoji="1" lang="zh-CN" altLang="en-US">
                <a:latin typeface="Gill Sans MT" panose="020B0502020104020203" pitchFamily="34" charset="0"/>
              </a:endParaRPr>
            </a:p>
          </p:txBody>
        </p:sp>
      </p:grpSp>
      <p:grpSp>
        <p:nvGrpSpPr>
          <p:cNvPr id="42" name="组合 41">
            <a:extLst>
              <a:ext uri="{FF2B5EF4-FFF2-40B4-BE49-F238E27FC236}">
                <a16:creationId xmlns:a16="http://schemas.microsoft.com/office/drawing/2014/main" id="{2E0DA77D-1B22-0C4D-9073-8DE9842307E1}"/>
              </a:ext>
            </a:extLst>
          </p:cNvPr>
          <p:cNvGrpSpPr/>
          <p:nvPr/>
        </p:nvGrpSpPr>
        <p:grpSpPr>
          <a:xfrm>
            <a:off x="6682923" y="5072872"/>
            <a:ext cx="2109784" cy="930647"/>
            <a:chOff x="6450134" y="5064129"/>
            <a:chExt cx="2109784" cy="930647"/>
          </a:xfrm>
        </p:grpSpPr>
        <p:grpSp>
          <p:nvGrpSpPr>
            <p:cNvPr id="27" name="组合 26">
              <a:extLst>
                <a:ext uri="{FF2B5EF4-FFF2-40B4-BE49-F238E27FC236}">
                  <a16:creationId xmlns:a16="http://schemas.microsoft.com/office/drawing/2014/main" id="{8A329D7B-A9EE-D848-A421-4A5E1331C571}"/>
                </a:ext>
              </a:extLst>
            </p:cNvPr>
            <p:cNvGrpSpPr/>
            <p:nvPr/>
          </p:nvGrpSpPr>
          <p:grpSpPr>
            <a:xfrm>
              <a:off x="6450134" y="5064129"/>
              <a:ext cx="2109784" cy="930647"/>
              <a:chOff x="1015341" y="3539366"/>
              <a:chExt cx="2274124" cy="2738732"/>
            </a:xfrm>
            <a:solidFill>
              <a:schemeClr val="accent4">
                <a:lumMod val="60000"/>
                <a:lumOff val="40000"/>
              </a:schemeClr>
            </a:solidFill>
          </p:grpSpPr>
          <p:sp>
            <p:nvSpPr>
              <p:cNvPr id="28" name="矩形 27">
                <a:extLst>
                  <a:ext uri="{FF2B5EF4-FFF2-40B4-BE49-F238E27FC236}">
                    <a16:creationId xmlns:a16="http://schemas.microsoft.com/office/drawing/2014/main" id="{8E5DCC3B-5211-DA41-9331-2FEBE2041941}"/>
                  </a:ext>
                </a:extLst>
              </p:cNvPr>
              <p:cNvSpPr/>
              <p:nvPr/>
            </p:nvSpPr>
            <p:spPr>
              <a:xfrm>
                <a:off x="1015341" y="3539366"/>
                <a:ext cx="2274124" cy="2738732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zh-CN" altLang="en-US">
                  <a:latin typeface="Gill Sans MT" panose="020B0502020104020203" pitchFamily="34" charset="0"/>
                </a:endParaRPr>
              </a:p>
            </p:txBody>
          </p:sp>
          <p:sp>
            <p:nvSpPr>
              <p:cNvPr id="29" name="文本框 28">
                <a:extLst>
                  <a:ext uri="{FF2B5EF4-FFF2-40B4-BE49-F238E27FC236}">
                    <a16:creationId xmlns:a16="http://schemas.microsoft.com/office/drawing/2014/main" id="{A448AF86-9E2D-4C46-8204-1DE4005D0803}"/>
                  </a:ext>
                </a:extLst>
              </p:cNvPr>
              <p:cNvSpPr txBox="1"/>
              <p:nvPr/>
            </p:nvSpPr>
            <p:spPr>
              <a:xfrm>
                <a:off x="1192482" y="3679939"/>
                <a:ext cx="1868938" cy="1358600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zh-CN" sz="2400" err="1">
                    <a:solidFill>
                      <a:schemeClr val="bg1"/>
                    </a:solidFill>
                    <a:latin typeface="Gill Sans MT" panose="020B0502020104020203" pitchFamily="34" charset="0"/>
                  </a:rPr>
                  <a:t>libBentoKS</a:t>
                </a:r>
                <a:endParaRPr kumimoji="1" lang="zh-CN" altLang="en-US" sz="2400">
                  <a:solidFill>
                    <a:schemeClr val="bg1"/>
                  </a:solidFill>
                  <a:latin typeface="Gill Sans MT" panose="020B0502020104020203" pitchFamily="34" charset="0"/>
                </a:endParaRPr>
              </a:p>
            </p:txBody>
          </p:sp>
        </p:grpSp>
        <p:sp>
          <p:nvSpPr>
            <p:cNvPr id="33" name="矩形 32">
              <a:extLst>
                <a:ext uri="{FF2B5EF4-FFF2-40B4-BE49-F238E27FC236}">
                  <a16:creationId xmlns:a16="http://schemas.microsoft.com/office/drawing/2014/main" id="{A13B0C00-9C50-184C-AAC9-C5D0D921D707}"/>
                </a:ext>
              </a:extLst>
            </p:cNvPr>
            <p:cNvSpPr/>
            <p:nvPr/>
          </p:nvSpPr>
          <p:spPr>
            <a:xfrm>
              <a:off x="6670595" y="5573562"/>
              <a:ext cx="1655617" cy="3446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err="1">
                  <a:latin typeface="Gill Sans MT" panose="020B0502020104020203" pitchFamily="34" charset="0"/>
                </a:rPr>
                <a:t>BlockDevice</a:t>
              </a:r>
              <a:endParaRPr kumimoji="1" lang="zh-CN" altLang="en-US">
                <a:latin typeface="Gill Sans MT" panose="020B0502020104020203" pitchFamily="34" charset="0"/>
              </a:endParaRPr>
            </a:p>
          </p:txBody>
        </p:sp>
      </p:grpSp>
      <p:grpSp>
        <p:nvGrpSpPr>
          <p:cNvPr id="40" name="组合 39">
            <a:extLst>
              <a:ext uri="{FF2B5EF4-FFF2-40B4-BE49-F238E27FC236}">
                <a16:creationId xmlns:a16="http://schemas.microsoft.com/office/drawing/2014/main" id="{B580C949-2F7E-0B44-B995-0D22A8527006}"/>
              </a:ext>
            </a:extLst>
          </p:cNvPr>
          <p:cNvGrpSpPr/>
          <p:nvPr/>
        </p:nvGrpSpPr>
        <p:grpSpPr>
          <a:xfrm>
            <a:off x="9316514" y="3460374"/>
            <a:ext cx="2109784" cy="2534402"/>
            <a:chOff x="9316514" y="3460374"/>
            <a:chExt cx="2109784" cy="2534402"/>
          </a:xfrm>
        </p:grpSpPr>
        <p:sp>
          <p:nvSpPr>
            <p:cNvPr id="25" name="矩形 24">
              <a:extLst>
                <a:ext uri="{FF2B5EF4-FFF2-40B4-BE49-F238E27FC236}">
                  <a16:creationId xmlns:a16="http://schemas.microsoft.com/office/drawing/2014/main" id="{CA62C05F-9BBB-8949-AC43-B38433ADF50E}"/>
                </a:ext>
              </a:extLst>
            </p:cNvPr>
            <p:cNvSpPr/>
            <p:nvPr/>
          </p:nvSpPr>
          <p:spPr>
            <a:xfrm>
              <a:off x="9316514" y="3460374"/>
              <a:ext cx="2109784" cy="2534402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>
                <a:latin typeface="Gill Sans MT" panose="020B0502020104020203" pitchFamily="34" charset="0"/>
              </a:endParaRPr>
            </a:p>
          </p:txBody>
        </p:sp>
        <p:sp>
          <p:nvSpPr>
            <p:cNvPr id="26" name="文本框 25">
              <a:extLst>
                <a:ext uri="{FF2B5EF4-FFF2-40B4-BE49-F238E27FC236}">
                  <a16:creationId xmlns:a16="http://schemas.microsoft.com/office/drawing/2014/main" id="{94ECDFDB-D9F4-7641-9749-87B06FFD4324}"/>
                </a:ext>
              </a:extLst>
            </p:cNvPr>
            <p:cNvSpPr txBox="1"/>
            <p:nvPr/>
          </p:nvSpPr>
          <p:spPr>
            <a:xfrm>
              <a:off x="9480854" y="3590459"/>
              <a:ext cx="1810728" cy="461665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kumimoji="1" lang="en-US" altLang="zh-CN" sz="2400">
                  <a:solidFill>
                    <a:schemeClr val="bg1"/>
                  </a:solidFill>
                  <a:latin typeface="Gill Sans MT" panose="020B0502020104020203" pitchFamily="34" charset="0"/>
                </a:rPr>
                <a:t>File Systems</a:t>
              </a:r>
              <a:endParaRPr kumimoji="1" lang="zh-CN" altLang="en-US" sz="2400">
                <a:solidFill>
                  <a:schemeClr val="bg1"/>
                </a:solidFill>
                <a:latin typeface="Gill Sans MT" panose="020B0502020104020203" pitchFamily="34" charset="0"/>
              </a:endParaRPr>
            </a:p>
          </p:txBody>
        </p:sp>
        <p:sp>
          <p:nvSpPr>
            <p:cNvPr id="34" name="矩形 33">
              <a:extLst>
                <a:ext uri="{FF2B5EF4-FFF2-40B4-BE49-F238E27FC236}">
                  <a16:creationId xmlns:a16="http://schemas.microsoft.com/office/drawing/2014/main" id="{AAC3AC8D-7CAB-404D-A1BC-9FA9C6F45249}"/>
                </a:ext>
              </a:extLst>
            </p:cNvPr>
            <p:cNvSpPr/>
            <p:nvPr/>
          </p:nvSpPr>
          <p:spPr>
            <a:xfrm>
              <a:off x="9521042" y="4182209"/>
              <a:ext cx="1770540" cy="3446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>
                  <a:latin typeface="Gill Sans MT" panose="020B0502020104020203" pitchFamily="34" charset="0"/>
                </a:rPr>
                <a:t>read</a:t>
              </a:r>
              <a:endParaRPr kumimoji="1" lang="zh-CN" altLang="en-US">
                <a:latin typeface="Gill Sans MT" panose="020B0502020104020203" pitchFamily="34" charset="0"/>
              </a:endParaRPr>
            </a:p>
          </p:txBody>
        </p:sp>
        <p:sp>
          <p:nvSpPr>
            <p:cNvPr id="35" name="矩形 34">
              <a:extLst>
                <a:ext uri="{FF2B5EF4-FFF2-40B4-BE49-F238E27FC236}">
                  <a16:creationId xmlns:a16="http://schemas.microsoft.com/office/drawing/2014/main" id="{4E395B0D-9DE3-FE48-828E-E2838671C189}"/>
                </a:ext>
              </a:extLst>
            </p:cNvPr>
            <p:cNvSpPr/>
            <p:nvPr/>
          </p:nvSpPr>
          <p:spPr>
            <a:xfrm>
              <a:off x="9521042" y="4678850"/>
              <a:ext cx="1770540" cy="3446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>
                  <a:latin typeface="Gill Sans MT" panose="020B0502020104020203" pitchFamily="34" charset="0"/>
                </a:rPr>
                <a:t>write</a:t>
              </a:r>
              <a:endParaRPr kumimoji="1" lang="zh-CN" altLang="en-US">
                <a:latin typeface="Gill Sans MT" panose="020B0502020104020203" pitchFamily="34" charset="0"/>
              </a:endParaRPr>
            </a:p>
          </p:txBody>
        </p:sp>
        <p:sp>
          <p:nvSpPr>
            <p:cNvPr id="36" name="矩形 35">
              <a:extLst>
                <a:ext uri="{FF2B5EF4-FFF2-40B4-BE49-F238E27FC236}">
                  <a16:creationId xmlns:a16="http://schemas.microsoft.com/office/drawing/2014/main" id="{259D57C4-5FE1-8743-9BF7-43AC1BC752E2}"/>
                </a:ext>
              </a:extLst>
            </p:cNvPr>
            <p:cNvSpPr/>
            <p:nvPr/>
          </p:nvSpPr>
          <p:spPr>
            <a:xfrm>
              <a:off x="9521041" y="5137714"/>
              <a:ext cx="1770541" cy="3446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err="1">
                  <a:latin typeface="Gill Sans MT" panose="020B0502020104020203" pitchFamily="34" charset="0"/>
                </a:rPr>
                <a:t>Update_prepare</a:t>
              </a:r>
              <a:endParaRPr kumimoji="1" lang="zh-CN" altLang="en-US">
                <a:latin typeface="Gill Sans MT" panose="020B0502020104020203" pitchFamily="34" charset="0"/>
              </a:endParaRPr>
            </a:p>
          </p:txBody>
        </p:sp>
        <p:sp>
          <p:nvSpPr>
            <p:cNvPr id="37" name="矩形 36">
              <a:extLst>
                <a:ext uri="{FF2B5EF4-FFF2-40B4-BE49-F238E27FC236}">
                  <a16:creationId xmlns:a16="http://schemas.microsoft.com/office/drawing/2014/main" id="{256F7048-E72E-E54F-A3B8-B67E14CA1028}"/>
                </a:ext>
              </a:extLst>
            </p:cNvPr>
            <p:cNvSpPr/>
            <p:nvPr/>
          </p:nvSpPr>
          <p:spPr>
            <a:xfrm>
              <a:off x="9521040" y="5581276"/>
              <a:ext cx="1770542" cy="3446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err="1">
                  <a:latin typeface="Gill Sans MT" panose="020B0502020104020203" pitchFamily="34" charset="0"/>
                </a:rPr>
                <a:t>Update_transfer</a:t>
              </a:r>
              <a:endParaRPr kumimoji="1" lang="zh-CN" altLang="en-US">
                <a:latin typeface="Gill Sans MT" panose="020B0502020104020203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846718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矩形 38">
            <a:extLst>
              <a:ext uri="{FF2B5EF4-FFF2-40B4-BE49-F238E27FC236}">
                <a16:creationId xmlns:a16="http://schemas.microsoft.com/office/drawing/2014/main" id="{A49474EF-C5C7-6E4C-89BE-7B2AF33FCF84}"/>
              </a:ext>
            </a:extLst>
          </p:cNvPr>
          <p:cNvSpPr/>
          <p:nvPr/>
        </p:nvSpPr>
        <p:spPr>
          <a:xfrm>
            <a:off x="9622196" y="3725319"/>
            <a:ext cx="2109784" cy="253440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>
              <a:latin typeface="Gill Sans MT" panose="020B0502020104020203" pitchFamily="34" charset="0"/>
            </a:endParaRPr>
          </a:p>
        </p:txBody>
      </p:sp>
      <p:sp>
        <p:nvSpPr>
          <p:cNvPr id="2" name="标题 1">
            <a:extLst>
              <a:ext uri="{FF2B5EF4-FFF2-40B4-BE49-F238E27FC236}">
                <a16:creationId xmlns:a16="http://schemas.microsoft.com/office/drawing/2014/main" id="{8C5FFE0B-D3AB-458E-B90C-BD04234544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/>
              <a:t>Bento Overview</a:t>
            </a:r>
            <a:endParaRPr lang="en-US"/>
          </a:p>
        </p:txBody>
      </p:sp>
      <p:sp>
        <p:nvSpPr>
          <p:cNvPr id="4" name="内容占位符 2">
            <a:extLst>
              <a:ext uri="{FF2B5EF4-FFF2-40B4-BE49-F238E27FC236}">
                <a16:creationId xmlns:a16="http://schemas.microsoft.com/office/drawing/2014/main" id="{E27FAE64-7741-4296-AE35-642F9D19E13B}"/>
              </a:ext>
            </a:extLst>
          </p:cNvPr>
          <p:cNvSpPr txBox="1">
            <a:spLocks/>
          </p:cNvSpPr>
          <p:nvPr/>
        </p:nvSpPr>
        <p:spPr>
          <a:xfrm>
            <a:off x="838200" y="1319804"/>
            <a:ext cx="10453382" cy="47202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514350" indent="-51435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 baseline="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 baseline="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 baseline="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 baseline="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 baseline="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err="1">
                <a:ea typeface="+mj-ea"/>
              </a:rPr>
              <a:t>BentoFS</a:t>
            </a:r>
            <a:endParaRPr lang="en-US">
              <a:ea typeface="+mj-ea"/>
            </a:endParaRPr>
          </a:p>
          <a:p>
            <a:pPr lvl="1"/>
            <a:r>
              <a:rPr lang="en-US">
                <a:ea typeface="+mj-ea"/>
              </a:rPr>
              <a:t>Written in C</a:t>
            </a:r>
          </a:p>
          <a:p>
            <a:pPr lvl="1"/>
            <a:r>
              <a:rPr lang="en-US">
                <a:ea typeface="+mj-ea"/>
              </a:rPr>
              <a:t>Inserted as a separate kernel module</a:t>
            </a:r>
          </a:p>
          <a:p>
            <a:pPr lvl="1"/>
            <a:r>
              <a:rPr lang="en-US">
                <a:ea typeface="+mj-ea"/>
              </a:rPr>
              <a:t>Controller for File systems</a:t>
            </a:r>
          </a:p>
        </p:txBody>
      </p:sp>
      <p:grpSp>
        <p:nvGrpSpPr>
          <p:cNvPr id="31" name="组合 30">
            <a:extLst>
              <a:ext uri="{FF2B5EF4-FFF2-40B4-BE49-F238E27FC236}">
                <a16:creationId xmlns:a16="http://schemas.microsoft.com/office/drawing/2014/main" id="{959EF416-6C9B-E940-99A8-87A75330AC69}"/>
              </a:ext>
            </a:extLst>
          </p:cNvPr>
          <p:cNvGrpSpPr/>
          <p:nvPr/>
        </p:nvGrpSpPr>
        <p:grpSpPr>
          <a:xfrm>
            <a:off x="1015341" y="3539366"/>
            <a:ext cx="2274124" cy="2738732"/>
            <a:chOff x="1015341" y="3539366"/>
            <a:chExt cx="2274124" cy="2738732"/>
          </a:xfrm>
          <a:solidFill>
            <a:schemeClr val="accent1">
              <a:lumMod val="60000"/>
              <a:lumOff val="40000"/>
            </a:schemeClr>
          </a:solidFill>
        </p:grpSpPr>
        <p:grpSp>
          <p:nvGrpSpPr>
            <p:cNvPr id="10" name="组合 9">
              <a:extLst>
                <a:ext uri="{FF2B5EF4-FFF2-40B4-BE49-F238E27FC236}">
                  <a16:creationId xmlns:a16="http://schemas.microsoft.com/office/drawing/2014/main" id="{5CE41F58-18F5-3049-88DA-86CB2F05E43B}"/>
                </a:ext>
              </a:extLst>
            </p:cNvPr>
            <p:cNvGrpSpPr/>
            <p:nvPr/>
          </p:nvGrpSpPr>
          <p:grpSpPr>
            <a:xfrm>
              <a:off x="1015341" y="3539366"/>
              <a:ext cx="2274124" cy="2738732"/>
              <a:chOff x="1015341" y="3539366"/>
              <a:chExt cx="2274124" cy="2738732"/>
            </a:xfrm>
            <a:grpFill/>
          </p:grpSpPr>
          <p:sp>
            <p:nvSpPr>
              <p:cNvPr id="3" name="矩形 2">
                <a:extLst>
                  <a:ext uri="{FF2B5EF4-FFF2-40B4-BE49-F238E27FC236}">
                    <a16:creationId xmlns:a16="http://schemas.microsoft.com/office/drawing/2014/main" id="{494BE51B-10ED-4245-8038-396CFD241DD9}"/>
                  </a:ext>
                </a:extLst>
              </p:cNvPr>
              <p:cNvSpPr/>
              <p:nvPr/>
            </p:nvSpPr>
            <p:spPr>
              <a:xfrm>
                <a:off x="1015341" y="3539366"/>
                <a:ext cx="2274124" cy="2738732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zh-CN" altLang="en-US">
                  <a:latin typeface="Gill Sans MT" panose="020B0502020104020203" pitchFamily="34" charset="0"/>
                </a:endParaRPr>
              </a:p>
            </p:txBody>
          </p:sp>
          <p:sp>
            <p:nvSpPr>
              <p:cNvPr id="5" name="文本框 4">
                <a:extLst>
                  <a:ext uri="{FF2B5EF4-FFF2-40B4-BE49-F238E27FC236}">
                    <a16:creationId xmlns:a16="http://schemas.microsoft.com/office/drawing/2014/main" id="{6C84003A-66CE-F943-8B97-67326BF913CC}"/>
                  </a:ext>
                </a:extLst>
              </p:cNvPr>
              <p:cNvSpPr txBox="1"/>
              <p:nvPr/>
            </p:nvSpPr>
            <p:spPr>
              <a:xfrm>
                <a:off x="1192482" y="3679938"/>
                <a:ext cx="2088005" cy="461665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zh-CN" sz="2400">
                    <a:solidFill>
                      <a:schemeClr val="bg1"/>
                    </a:solidFill>
                    <a:latin typeface="Gill Sans MT" panose="020B0502020104020203" pitchFamily="34" charset="0"/>
                  </a:rPr>
                  <a:t>Kernel Service</a:t>
                </a:r>
                <a:endParaRPr kumimoji="1" lang="zh-CN" altLang="en-US" sz="2400">
                  <a:solidFill>
                    <a:schemeClr val="bg1"/>
                  </a:solidFill>
                  <a:latin typeface="Gill Sans MT" panose="020B0502020104020203" pitchFamily="34" charset="0"/>
                </a:endParaRPr>
              </a:p>
            </p:txBody>
          </p:sp>
        </p:grpSp>
        <p:sp>
          <p:nvSpPr>
            <p:cNvPr id="6" name="矩形 5">
              <a:extLst>
                <a:ext uri="{FF2B5EF4-FFF2-40B4-BE49-F238E27FC236}">
                  <a16:creationId xmlns:a16="http://schemas.microsoft.com/office/drawing/2014/main" id="{45436867-E80A-BA42-8BF9-BA0F30B22D02}"/>
                </a:ext>
              </a:extLst>
            </p:cNvPr>
            <p:cNvSpPr/>
            <p:nvPr/>
          </p:nvSpPr>
          <p:spPr>
            <a:xfrm>
              <a:off x="1270659" y="5814486"/>
              <a:ext cx="1655617" cy="3446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err="1">
                  <a:latin typeface="Gill Sans MT" panose="020B0502020104020203" pitchFamily="34" charset="0"/>
                </a:rPr>
                <a:t>block_device</a:t>
              </a:r>
              <a:endParaRPr kumimoji="1" lang="zh-CN" altLang="en-US">
                <a:latin typeface="Gill Sans MT" panose="020B0502020104020203" pitchFamily="34" charset="0"/>
              </a:endParaRPr>
            </a:p>
          </p:txBody>
        </p:sp>
        <p:sp>
          <p:nvSpPr>
            <p:cNvPr id="7" name="矩形 6">
              <a:extLst>
                <a:ext uri="{FF2B5EF4-FFF2-40B4-BE49-F238E27FC236}">
                  <a16:creationId xmlns:a16="http://schemas.microsoft.com/office/drawing/2014/main" id="{3C0B04E9-67FE-F34D-8E08-B94D7CA2144E}"/>
                </a:ext>
              </a:extLst>
            </p:cNvPr>
            <p:cNvSpPr/>
            <p:nvPr/>
          </p:nvSpPr>
          <p:spPr>
            <a:xfrm>
              <a:off x="1270659" y="4403868"/>
              <a:ext cx="1655617" cy="3446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>
                  <a:latin typeface="Gill Sans MT" panose="020B0502020104020203" pitchFamily="34" charset="0"/>
                </a:rPr>
                <a:t>VFS</a:t>
              </a:r>
              <a:endParaRPr kumimoji="1" lang="zh-CN" altLang="en-US">
                <a:latin typeface="Gill Sans MT" panose="020B0502020104020203" pitchFamily="34" charset="0"/>
              </a:endParaRPr>
            </a:p>
          </p:txBody>
        </p:sp>
      </p:grpSp>
      <p:sp>
        <p:nvSpPr>
          <p:cNvPr id="8" name="矩形 7">
            <a:extLst>
              <a:ext uri="{FF2B5EF4-FFF2-40B4-BE49-F238E27FC236}">
                <a16:creationId xmlns:a16="http://schemas.microsoft.com/office/drawing/2014/main" id="{331379AB-6339-2247-9B82-9ACE26C363FF}"/>
              </a:ext>
            </a:extLst>
          </p:cNvPr>
          <p:cNvSpPr/>
          <p:nvPr/>
        </p:nvSpPr>
        <p:spPr>
          <a:xfrm>
            <a:off x="3887576" y="3520989"/>
            <a:ext cx="1955469" cy="27387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>
              <a:latin typeface="Gill Sans MT" panose="020B0502020104020203" pitchFamily="34" charset="0"/>
            </a:endParaRP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2AAB1976-EB8D-E041-890D-0AE2A23FB2B2}"/>
              </a:ext>
            </a:extLst>
          </p:cNvPr>
          <p:cNvSpPr txBox="1"/>
          <p:nvPr/>
        </p:nvSpPr>
        <p:spPr>
          <a:xfrm>
            <a:off x="4204639" y="3661560"/>
            <a:ext cx="13213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2400" err="1">
                <a:solidFill>
                  <a:schemeClr val="bg1"/>
                </a:solidFill>
                <a:latin typeface="Gill Sans MT" panose="020B0502020104020203" pitchFamily="34" charset="0"/>
              </a:rPr>
              <a:t>BentoFS</a:t>
            </a:r>
            <a:endParaRPr kumimoji="1" lang="zh-CN" altLang="en-US" sz="2400">
              <a:solidFill>
                <a:schemeClr val="bg1"/>
              </a:solidFill>
              <a:latin typeface="Gill Sans MT" panose="020B0502020104020203" pitchFamily="34" charset="0"/>
            </a:endParaRPr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421D4240-0828-154C-8390-46E483039993}"/>
              </a:ext>
            </a:extLst>
          </p:cNvPr>
          <p:cNvSpPr/>
          <p:nvPr/>
        </p:nvSpPr>
        <p:spPr>
          <a:xfrm>
            <a:off x="4037501" y="4385491"/>
            <a:ext cx="1655617" cy="3446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>
                <a:latin typeface="Gill Sans MT" panose="020B0502020104020203" pitchFamily="34" charset="0"/>
              </a:rPr>
              <a:t>fs1</a:t>
            </a:r>
            <a:endParaRPr kumimoji="1" lang="zh-CN" altLang="en-US">
              <a:latin typeface="Gill Sans MT" panose="020B0502020104020203" pitchFamily="34" charset="0"/>
            </a:endParaRPr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C9746907-C520-2C4F-A2FA-59285F6DB267}"/>
              </a:ext>
            </a:extLst>
          </p:cNvPr>
          <p:cNvSpPr/>
          <p:nvPr/>
        </p:nvSpPr>
        <p:spPr>
          <a:xfrm>
            <a:off x="4037500" y="4918329"/>
            <a:ext cx="1655617" cy="3446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>
                <a:latin typeface="Gill Sans MT" panose="020B0502020104020203" pitchFamily="34" charset="0"/>
              </a:rPr>
              <a:t>fs2</a:t>
            </a:r>
            <a:endParaRPr kumimoji="1" lang="zh-CN" altLang="en-US">
              <a:latin typeface="Gill Sans MT" panose="020B0502020104020203" pitchFamily="34" charset="0"/>
            </a:endParaRPr>
          </a:p>
        </p:txBody>
      </p:sp>
      <p:cxnSp>
        <p:nvCxnSpPr>
          <p:cNvPr id="16" name="直线连接符 15">
            <a:extLst>
              <a:ext uri="{FF2B5EF4-FFF2-40B4-BE49-F238E27FC236}">
                <a16:creationId xmlns:a16="http://schemas.microsoft.com/office/drawing/2014/main" id="{B80DF11B-180A-B844-9AFC-519CE403CC31}"/>
              </a:ext>
            </a:extLst>
          </p:cNvPr>
          <p:cNvCxnSpPr>
            <a:cxnSpLocks/>
            <a:stCxn id="12" idx="2"/>
            <a:endCxn id="13" idx="0"/>
          </p:cNvCxnSpPr>
          <p:nvPr/>
        </p:nvCxnSpPr>
        <p:spPr>
          <a:xfrm flipH="1">
            <a:off x="4865309" y="4730091"/>
            <a:ext cx="1" cy="188238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文本框 18">
            <a:extLst>
              <a:ext uri="{FF2B5EF4-FFF2-40B4-BE49-F238E27FC236}">
                <a16:creationId xmlns:a16="http://schemas.microsoft.com/office/drawing/2014/main" id="{C2134A8A-3BC7-5E47-B2E9-22FDEBFF2649}"/>
              </a:ext>
            </a:extLst>
          </p:cNvPr>
          <p:cNvSpPr txBox="1"/>
          <p:nvPr/>
        </p:nvSpPr>
        <p:spPr>
          <a:xfrm>
            <a:off x="4204639" y="4060285"/>
            <a:ext cx="13213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zh-CN" err="1">
                <a:solidFill>
                  <a:schemeClr val="bg1"/>
                </a:solidFill>
                <a:latin typeface="Gill Sans MT" panose="020B0502020104020203" pitchFamily="34" charset="0"/>
              </a:rPr>
              <a:t>FSList</a:t>
            </a:r>
            <a:endParaRPr kumimoji="1" lang="zh-CN" altLang="en-US">
              <a:solidFill>
                <a:schemeClr val="bg1"/>
              </a:solidFill>
              <a:latin typeface="Gill Sans MT" panose="020B0502020104020203" pitchFamily="34" charset="0"/>
            </a:endParaRPr>
          </a:p>
        </p:txBody>
      </p:sp>
      <p:sp>
        <p:nvSpPr>
          <p:cNvPr id="20" name="矩形 19">
            <a:extLst>
              <a:ext uri="{FF2B5EF4-FFF2-40B4-BE49-F238E27FC236}">
                <a16:creationId xmlns:a16="http://schemas.microsoft.com/office/drawing/2014/main" id="{93E90202-E1EA-8243-ACC2-79845104D716}"/>
              </a:ext>
            </a:extLst>
          </p:cNvPr>
          <p:cNvSpPr/>
          <p:nvPr/>
        </p:nvSpPr>
        <p:spPr>
          <a:xfrm>
            <a:off x="4037500" y="5594593"/>
            <a:ext cx="1655617" cy="54611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>
                <a:latin typeface="Gill Sans MT" panose="020B0502020104020203" pitchFamily="34" charset="0"/>
              </a:rPr>
              <a:t>Upgrade </a:t>
            </a:r>
            <a:endParaRPr kumimoji="1" lang="zh-CN" altLang="en-US">
              <a:latin typeface="Gill Sans MT" panose="020B0502020104020203" pitchFamily="34" charset="0"/>
            </a:endParaRPr>
          </a:p>
        </p:txBody>
      </p:sp>
      <p:sp>
        <p:nvSpPr>
          <p:cNvPr id="38" name="矩形 37">
            <a:extLst>
              <a:ext uri="{FF2B5EF4-FFF2-40B4-BE49-F238E27FC236}">
                <a16:creationId xmlns:a16="http://schemas.microsoft.com/office/drawing/2014/main" id="{7D5365AC-4209-764F-9FD2-8EBA688399DF}"/>
              </a:ext>
            </a:extLst>
          </p:cNvPr>
          <p:cNvSpPr/>
          <p:nvPr/>
        </p:nvSpPr>
        <p:spPr>
          <a:xfrm>
            <a:off x="9473831" y="3606307"/>
            <a:ext cx="2109784" cy="253440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>
              <a:latin typeface="Gill Sans MT" panose="020B0502020104020203" pitchFamily="34" charset="0"/>
            </a:endParaRPr>
          </a:p>
        </p:txBody>
      </p:sp>
      <p:grpSp>
        <p:nvGrpSpPr>
          <p:cNvPr id="41" name="组合 40">
            <a:extLst>
              <a:ext uri="{FF2B5EF4-FFF2-40B4-BE49-F238E27FC236}">
                <a16:creationId xmlns:a16="http://schemas.microsoft.com/office/drawing/2014/main" id="{407BA319-AF1F-E64F-BBE2-ABFF18C5FF6D}"/>
              </a:ext>
            </a:extLst>
          </p:cNvPr>
          <p:cNvGrpSpPr/>
          <p:nvPr/>
        </p:nvGrpSpPr>
        <p:grpSpPr>
          <a:xfrm>
            <a:off x="6714379" y="3477876"/>
            <a:ext cx="2109784" cy="930647"/>
            <a:chOff x="6450134" y="3460375"/>
            <a:chExt cx="2109784" cy="930647"/>
          </a:xfrm>
        </p:grpSpPr>
        <p:grpSp>
          <p:nvGrpSpPr>
            <p:cNvPr id="21" name="组合 20">
              <a:extLst>
                <a:ext uri="{FF2B5EF4-FFF2-40B4-BE49-F238E27FC236}">
                  <a16:creationId xmlns:a16="http://schemas.microsoft.com/office/drawing/2014/main" id="{41D80770-3B67-D242-8750-41C4C0B59817}"/>
                </a:ext>
              </a:extLst>
            </p:cNvPr>
            <p:cNvGrpSpPr/>
            <p:nvPr/>
          </p:nvGrpSpPr>
          <p:grpSpPr>
            <a:xfrm>
              <a:off x="6450134" y="3460375"/>
              <a:ext cx="2109784" cy="930647"/>
              <a:chOff x="1015341" y="3539366"/>
              <a:chExt cx="2274124" cy="2738732"/>
            </a:xfrm>
            <a:solidFill>
              <a:schemeClr val="accent4">
                <a:lumMod val="60000"/>
                <a:lumOff val="40000"/>
              </a:schemeClr>
            </a:solidFill>
          </p:grpSpPr>
          <p:sp>
            <p:nvSpPr>
              <p:cNvPr id="22" name="矩形 21">
                <a:extLst>
                  <a:ext uri="{FF2B5EF4-FFF2-40B4-BE49-F238E27FC236}">
                    <a16:creationId xmlns:a16="http://schemas.microsoft.com/office/drawing/2014/main" id="{1EE13A19-4C25-9548-9C2D-A6A50DCBD91F}"/>
                  </a:ext>
                </a:extLst>
              </p:cNvPr>
              <p:cNvSpPr/>
              <p:nvPr/>
            </p:nvSpPr>
            <p:spPr>
              <a:xfrm>
                <a:off x="1015341" y="3539366"/>
                <a:ext cx="2274124" cy="2738732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zh-CN" altLang="en-US">
                  <a:latin typeface="Gill Sans MT" panose="020B0502020104020203" pitchFamily="34" charset="0"/>
                </a:endParaRPr>
              </a:p>
            </p:txBody>
          </p:sp>
          <p:sp>
            <p:nvSpPr>
              <p:cNvPr id="23" name="文本框 22">
                <a:extLst>
                  <a:ext uri="{FF2B5EF4-FFF2-40B4-BE49-F238E27FC236}">
                    <a16:creationId xmlns:a16="http://schemas.microsoft.com/office/drawing/2014/main" id="{F026AC6E-9952-C046-B2F4-D30F2032617C}"/>
                  </a:ext>
                </a:extLst>
              </p:cNvPr>
              <p:cNvSpPr txBox="1"/>
              <p:nvPr/>
            </p:nvSpPr>
            <p:spPr>
              <a:xfrm>
                <a:off x="1192482" y="3679939"/>
                <a:ext cx="1868938" cy="1358600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zh-CN" sz="2400" err="1">
                    <a:solidFill>
                      <a:schemeClr val="bg1"/>
                    </a:solidFill>
                    <a:latin typeface="Gill Sans MT" panose="020B0502020104020203" pitchFamily="34" charset="0"/>
                  </a:rPr>
                  <a:t>libBentoFS</a:t>
                </a:r>
                <a:endParaRPr kumimoji="1" lang="zh-CN" altLang="en-US" sz="2400">
                  <a:solidFill>
                    <a:schemeClr val="bg1"/>
                  </a:solidFill>
                  <a:latin typeface="Gill Sans MT" panose="020B0502020104020203" pitchFamily="34" charset="0"/>
                </a:endParaRPr>
              </a:p>
            </p:txBody>
          </p:sp>
        </p:grpSp>
        <p:sp>
          <p:nvSpPr>
            <p:cNvPr id="32" name="矩形 31">
              <a:extLst>
                <a:ext uri="{FF2B5EF4-FFF2-40B4-BE49-F238E27FC236}">
                  <a16:creationId xmlns:a16="http://schemas.microsoft.com/office/drawing/2014/main" id="{4436DCAA-4EAE-784E-8DC6-74181CE72920}"/>
                </a:ext>
              </a:extLst>
            </p:cNvPr>
            <p:cNvSpPr/>
            <p:nvPr/>
          </p:nvSpPr>
          <p:spPr>
            <a:xfrm>
              <a:off x="6670596" y="3961761"/>
              <a:ext cx="1655617" cy="3446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>
                  <a:latin typeface="Gill Sans MT" panose="020B0502020104020203" pitchFamily="34" charset="0"/>
                </a:rPr>
                <a:t>dispatch</a:t>
              </a:r>
              <a:endParaRPr kumimoji="1" lang="zh-CN" altLang="en-US">
                <a:latin typeface="Gill Sans MT" panose="020B0502020104020203" pitchFamily="34" charset="0"/>
              </a:endParaRPr>
            </a:p>
          </p:txBody>
        </p:sp>
      </p:grpSp>
      <p:grpSp>
        <p:nvGrpSpPr>
          <p:cNvPr id="42" name="组合 41">
            <a:extLst>
              <a:ext uri="{FF2B5EF4-FFF2-40B4-BE49-F238E27FC236}">
                <a16:creationId xmlns:a16="http://schemas.microsoft.com/office/drawing/2014/main" id="{2E0DA77D-1B22-0C4D-9073-8DE9842307E1}"/>
              </a:ext>
            </a:extLst>
          </p:cNvPr>
          <p:cNvGrpSpPr/>
          <p:nvPr/>
        </p:nvGrpSpPr>
        <p:grpSpPr>
          <a:xfrm>
            <a:off x="6682923" y="5072872"/>
            <a:ext cx="2109784" cy="930647"/>
            <a:chOff x="6450134" y="5064129"/>
            <a:chExt cx="2109784" cy="930647"/>
          </a:xfrm>
        </p:grpSpPr>
        <p:grpSp>
          <p:nvGrpSpPr>
            <p:cNvPr id="27" name="组合 26">
              <a:extLst>
                <a:ext uri="{FF2B5EF4-FFF2-40B4-BE49-F238E27FC236}">
                  <a16:creationId xmlns:a16="http://schemas.microsoft.com/office/drawing/2014/main" id="{8A329D7B-A9EE-D848-A421-4A5E1331C571}"/>
                </a:ext>
              </a:extLst>
            </p:cNvPr>
            <p:cNvGrpSpPr/>
            <p:nvPr/>
          </p:nvGrpSpPr>
          <p:grpSpPr>
            <a:xfrm>
              <a:off x="6450134" y="5064129"/>
              <a:ext cx="2109784" cy="930647"/>
              <a:chOff x="1015341" y="3539366"/>
              <a:chExt cx="2274124" cy="2738732"/>
            </a:xfrm>
            <a:solidFill>
              <a:schemeClr val="accent4">
                <a:lumMod val="60000"/>
                <a:lumOff val="40000"/>
              </a:schemeClr>
            </a:solidFill>
          </p:grpSpPr>
          <p:sp>
            <p:nvSpPr>
              <p:cNvPr id="28" name="矩形 27">
                <a:extLst>
                  <a:ext uri="{FF2B5EF4-FFF2-40B4-BE49-F238E27FC236}">
                    <a16:creationId xmlns:a16="http://schemas.microsoft.com/office/drawing/2014/main" id="{8E5DCC3B-5211-DA41-9331-2FEBE2041941}"/>
                  </a:ext>
                </a:extLst>
              </p:cNvPr>
              <p:cNvSpPr/>
              <p:nvPr/>
            </p:nvSpPr>
            <p:spPr>
              <a:xfrm>
                <a:off x="1015341" y="3539366"/>
                <a:ext cx="2274124" cy="2738732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zh-CN" altLang="en-US">
                  <a:latin typeface="Gill Sans MT" panose="020B0502020104020203" pitchFamily="34" charset="0"/>
                </a:endParaRPr>
              </a:p>
            </p:txBody>
          </p:sp>
          <p:sp>
            <p:nvSpPr>
              <p:cNvPr id="29" name="文本框 28">
                <a:extLst>
                  <a:ext uri="{FF2B5EF4-FFF2-40B4-BE49-F238E27FC236}">
                    <a16:creationId xmlns:a16="http://schemas.microsoft.com/office/drawing/2014/main" id="{A448AF86-9E2D-4C46-8204-1DE4005D0803}"/>
                  </a:ext>
                </a:extLst>
              </p:cNvPr>
              <p:cNvSpPr txBox="1"/>
              <p:nvPr/>
            </p:nvSpPr>
            <p:spPr>
              <a:xfrm>
                <a:off x="1192482" y="3679939"/>
                <a:ext cx="1868938" cy="1358600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zh-CN" sz="2400" err="1">
                    <a:solidFill>
                      <a:schemeClr val="bg1"/>
                    </a:solidFill>
                    <a:latin typeface="Gill Sans MT" panose="020B0502020104020203" pitchFamily="34" charset="0"/>
                  </a:rPr>
                  <a:t>libBentoKS</a:t>
                </a:r>
                <a:endParaRPr kumimoji="1" lang="zh-CN" altLang="en-US" sz="2400">
                  <a:solidFill>
                    <a:schemeClr val="bg1"/>
                  </a:solidFill>
                  <a:latin typeface="Gill Sans MT" panose="020B0502020104020203" pitchFamily="34" charset="0"/>
                </a:endParaRPr>
              </a:p>
            </p:txBody>
          </p:sp>
        </p:grpSp>
        <p:sp>
          <p:nvSpPr>
            <p:cNvPr id="33" name="矩形 32">
              <a:extLst>
                <a:ext uri="{FF2B5EF4-FFF2-40B4-BE49-F238E27FC236}">
                  <a16:creationId xmlns:a16="http://schemas.microsoft.com/office/drawing/2014/main" id="{A13B0C00-9C50-184C-AAC9-C5D0D921D707}"/>
                </a:ext>
              </a:extLst>
            </p:cNvPr>
            <p:cNvSpPr/>
            <p:nvPr/>
          </p:nvSpPr>
          <p:spPr>
            <a:xfrm>
              <a:off x="6670595" y="5573562"/>
              <a:ext cx="1655617" cy="3446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err="1">
                  <a:latin typeface="Gill Sans MT" panose="020B0502020104020203" pitchFamily="34" charset="0"/>
                </a:rPr>
                <a:t>BlockDevice</a:t>
              </a:r>
              <a:endParaRPr kumimoji="1" lang="zh-CN" altLang="en-US">
                <a:latin typeface="Gill Sans MT" panose="020B0502020104020203" pitchFamily="34" charset="0"/>
              </a:endParaRPr>
            </a:p>
          </p:txBody>
        </p:sp>
      </p:grpSp>
      <p:grpSp>
        <p:nvGrpSpPr>
          <p:cNvPr id="40" name="组合 39">
            <a:extLst>
              <a:ext uri="{FF2B5EF4-FFF2-40B4-BE49-F238E27FC236}">
                <a16:creationId xmlns:a16="http://schemas.microsoft.com/office/drawing/2014/main" id="{B580C949-2F7E-0B44-B995-0D22A8527006}"/>
              </a:ext>
            </a:extLst>
          </p:cNvPr>
          <p:cNvGrpSpPr/>
          <p:nvPr/>
        </p:nvGrpSpPr>
        <p:grpSpPr>
          <a:xfrm>
            <a:off x="9316514" y="3460374"/>
            <a:ext cx="2109784" cy="2534402"/>
            <a:chOff x="9316514" y="3460374"/>
            <a:chExt cx="2109784" cy="2534402"/>
          </a:xfrm>
        </p:grpSpPr>
        <p:sp>
          <p:nvSpPr>
            <p:cNvPr id="25" name="矩形 24">
              <a:extLst>
                <a:ext uri="{FF2B5EF4-FFF2-40B4-BE49-F238E27FC236}">
                  <a16:creationId xmlns:a16="http://schemas.microsoft.com/office/drawing/2014/main" id="{CA62C05F-9BBB-8949-AC43-B38433ADF50E}"/>
                </a:ext>
              </a:extLst>
            </p:cNvPr>
            <p:cNvSpPr/>
            <p:nvPr/>
          </p:nvSpPr>
          <p:spPr>
            <a:xfrm>
              <a:off x="9316514" y="3460374"/>
              <a:ext cx="2109784" cy="2534402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>
                <a:latin typeface="Gill Sans MT" panose="020B0502020104020203" pitchFamily="34" charset="0"/>
              </a:endParaRPr>
            </a:p>
          </p:txBody>
        </p:sp>
        <p:sp>
          <p:nvSpPr>
            <p:cNvPr id="26" name="文本框 25">
              <a:extLst>
                <a:ext uri="{FF2B5EF4-FFF2-40B4-BE49-F238E27FC236}">
                  <a16:creationId xmlns:a16="http://schemas.microsoft.com/office/drawing/2014/main" id="{94ECDFDB-D9F4-7641-9749-87B06FFD4324}"/>
                </a:ext>
              </a:extLst>
            </p:cNvPr>
            <p:cNvSpPr txBox="1"/>
            <p:nvPr/>
          </p:nvSpPr>
          <p:spPr>
            <a:xfrm>
              <a:off x="9480854" y="3590459"/>
              <a:ext cx="1810728" cy="461665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kumimoji="1" lang="en-US" altLang="zh-CN" sz="2400">
                  <a:solidFill>
                    <a:schemeClr val="bg1"/>
                  </a:solidFill>
                  <a:latin typeface="Gill Sans MT" panose="020B0502020104020203" pitchFamily="34" charset="0"/>
                </a:rPr>
                <a:t>File Systems</a:t>
              </a:r>
              <a:endParaRPr kumimoji="1" lang="zh-CN" altLang="en-US" sz="2400">
                <a:solidFill>
                  <a:schemeClr val="bg1"/>
                </a:solidFill>
                <a:latin typeface="Gill Sans MT" panose="020B0502020104020203" pitchFamily="34" charset="0"/>
              </a:endParaRPr>
            </a:p>
          </p:txBody>
        </p:sp>
        <p:sp>
          <p:nvSpPr>
            <p:cNvPr id="34" name="矩形 33">
              <a:extLst>
                <a:ext uri="{FF2B5EF4-FFF2-40B4-BE49-F238E27FC236}">
                  <a16:creationId xmlns:a16="http://schemas.microsoft.com/office/drawing/2014/main" id="{AAC3AC8D-7CAB-404D-A1BC-9FA9C6F45249}"/>
                </a:ext>
              </a:extLst>
            </p:cNvPr>
            <p:cNvSpPr/>
            <p:nvPr/>
          </p:nvSpPr>
          <p:spPr>
            <a:xfrm>
              <a:off x="9521042" y="4182209"/>
              <a:ext cx="1770540" cy="3446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>
                  <a:latin typeface="Gill Sans MT" panose="020B0502020104020203" pitchFamily="34" charset="0"/>
                </a:rPr>
                <a:t>read</a:t>
              </a:r>
              <a:endParaRPr kumimoji="1" lang="zh-CN" altLang="en-US">
                <a:latin typeface="Gill Sans MT" panose="020B0502020104020203" pitchFamily="34" charset="0"/>
              </a:endParaRPr>
            </a:p>
          </p:txBody>
        </p:sp>
        <p:sp>
          <p:nvSpPr>
            <p:cNvPr id="35" name="矩形 34">
              <a:extLst>
                <a:ext uri="{FF2B5EF4-FFF2-40B4-BE49-F238E27FC236}">
                  <a16:creationId xmlns:a16="http://schemas.microsoft.com/office/drawing/2014/main" id="{4E395B0D-9DE3-FE48-828E-E2838671C189}"/>
                </a:ext>
              </a:extLst>
            </p:cNvPr>
            <p:cNvSpPr/>
            <p:nvPr/>
          </p:nvSpPr>
          <p:spPr>
            <a:xfrm>
              <a:off x="9521042" y="4678850"/>
              <a:ext cx="1770540" cy="3446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>
                  <a:latin typeface="Gill Sans MT" panose="020B0502020104020203" pitchFamily="34" charset="0"/>
                </a:rPr>
                <a:t>write</a:t>
              </a:r>
              <a:endParaRPr kumimoji="1" lang="zh-CN" altLang="en-US">
                <a:latin typeface="Gill Sans MT" panose="020B0502020104020203" pitchFamily="34" charset="0"/>
              </a:endParaRPr>
            </a:p>
          </p:txBody>
        </p:sp>
        <p:sp>
          <p:nvSpPr>
            <p:cNvPr id="36" name="矩形 35">
              <a:extLst>
                <a:ext uri="{FF2B5EF4-FFF2-40B4-BE49-F238E27FC236}">
                  <a16:creationId xmlns:a16="http://schemas.microsoft.com/office/drawing/2014/main" id="{259D57C4-5FE1-8743-9BF7-43AC1BC752E2}"/>
                </a:ext>
              </a:extLst>
            </p:cNvPr>
            <p:cNvSpPr/>
            <p:nvPr/>
          </p:nvSpPr>
          <p:spPr>
            <a:xfrm>
              <a:off x="9521041" y="5137714"/>
              <a:ext cx="1770541" cy="3446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err="1">
                  <a:latin typeface="Gill Sans MT" panose="020B0502020104020203" pitchFamily="34" charset="0"/>
                </a:rPr>
                <a:t>Update_prepare</a:t>
              </a:r>
              <a:endParaRPr kumimoji="1" lang="zh-CN" altLang="en-US">
                <a:latin typeface="Gill Sans MT" panose="020B0502020104020203" pitchFamily="34" charset="0"/>
              </a:endParaRPr>
            </a:p>
          </p:txBody>
        </p:sp>
        <p:sp>
          <p:nvSpPr>
            <p:cNvPr id="37" name="矩形 36">
              <a:extLst>
                <a:ext uri="{FF2B5EF4-FFF2-40B4-BE49-F238E27FC236}">
                  <a16:creationId xmlns:a16="http://schemas.microsoft.com/office/drawing/2014/main" id="{256F7048-E72E-E54F-A3B8-B67E14CA1028}"/>
                </a:ext>
              </a:extLst>
            </p:cNvPr>
            <p:cNvSpPr/>
            <p:nvPr/>
          </p:nvSpPr>
          <p:spPr>
            <a:xfrm>
              <a:off x="9521040" y="5581276"/>
              <a:ext cx="1770542" cy="3446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err="1">
                  <a:latin typeface="Gill Sans MT" panose="020B0502020104020203" pitchFamily="34" charset="0"/>
                </a:rPr>
                <a:t>Update_transfer</a:t>
              </a:r>
              <a:endParaRPr kumimoji="1" lang="zh-CN" altLang="en-US">
                <a:latin typeface="Gill Sans MT" panose="020B0502020104020203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328199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矩形 42">
            <a:extLst>
              <a:ext uri="{FF2B5EF4-FFF2-40B4-BE49-F238E27FC236}">
                <a16:creationId xmlns:a16="http://schemas.microsoft.com/office/drawing/2014/main" id="{F1C9924C-5E9F-2248-872A-E20430DCC348}"/>
              </a:ext>
            </a:extLst>
          </p:cNvPr>
          <p:cNvSpPr/>
          <p:nvPr/>
        </p:nvSpPr>
        <p:spPr>
          <a:xfrm>
            <a:off x="6216925" y="2885704"/>
            <a:ext cx="5598464" cy="3502866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39" name="矩形 38">
            <a:extLst>
              <a:ext uri="{FF2B5EF4-FFF2-40B4-BE49-F238E27FC236}">
                <a16:creationId xmlns:a16="http://schemas.microsoft.com/office/drawing/2014/main" id="{A49474EF-C5C7-6E4C-89BE-7B2AF33FCF84}"/>
              </a:ext>
            </a:extLst>
          </p:cNvPr>
          <p:cNvSpPr/>
          <p:nvPr/>
        </p:nvSpPr>
        <p:spPr>
          <a:xfrm>
            <a:off x="9622196" y="3725319"/>
            <a:ext cx="2109784" cy="253440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>
              <a:latin typeface="Gill Sans MT" panose="020B0502020104020203" pitchFamily="34" charset="0"/>
            </a:endParaRPr>
          </a:p>
        </p:txBody>
      </p:sp>
      <p:sp>
        <p:nvSpPr>
          <p:cNvPr id="2" name="标题 1">
            <a:extLst>
              <a:ext uri="{FF2B5EF4-FFF2-40B4-BE49-F238E27FC236}">
                <a16:creationId xmlns:a16="http://schemas.microsoft.com/office/drawing/2014/main" id="{8C5FFE0B-D3AB-458E-B90C-BD04234544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/>
              <a:t>Bento Overview</a:t>
            </a:r>
            <a:endParaRPr lang="en-US"/>
          </a:p>
        </p:txBody>
      </p:sp>
      <p:sp>
        <p:nvSpPr>
          <p:cNvPr id="4" name="内容占位符 2">
            <a:extLst>
              <a:ext uri="{FF2B5EF4-FFF2-40B4-BE49-F238E27FC236}">
                <a16:creationId xmlns:a16="http://schemas.microsoft.com/office/drawing/2014/main" id="{E27FAE64-7741-4296-AE35-642F9D19E13B}"/>
              </a:ext>
            </a:extLst>
          </p:cNvPr>
          <p:cNvSpPr txBox="1">
            <a:spLocks/>
          </p:cNvSpPr>
          <p:nvPr/>
        </p:nvSpPr>
        <p:spPr>
          <a:xfrm>
            <a:off x="838200" y="1319804"/>
            <a:ext cx="10453382" cy="47202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514350" indent="-51435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 baseline="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 baseline="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 baseline="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 baseline="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 baseline="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>
                <a:ea typeface="+mj-ea"/>
              </a:rPr>
              <a:t>Rust </a:t>
            </a:r>
            <a:r>
              <a:rPr lang="en-US" err="1">
                <a:ea typeface="+mj-ea"/>
              </a:rPr>
              <a:t>libararies</a:t>
            </a:r>
            <a:endParaRPr lang="en-US">
              <a:ea typeface="+mj-ea"/>
            </a:endParaRPr>
          </a:p>
          <a:p>
            <a:pPr lvl="1"/>
            <a:r>
              <a:rPr lang="en-US" err="1">
                <a:ea typeface="+mj-ea"/>
              </a:rPr>
              <a:t>libBentoFS</a:t>
            </a:r>
            <a:endParaRPr lang="en-US">
              <a:ea typeface="+mj-ea"/>
            </a:endParaRPr>
          </a:p>
          <a:p>
            <a:pPr lvl="1"/>
            <a:r>
              <a:rPr lang="en-US" err="1">
                <a:ea typeface="+mj-ea"/>
              </a:rPr>
              <a:t>libBentoKS</a:t>
            </a:r>
            <a:endParaRPr lang="en-US">
              <a:ea typeface="+mj-ea"/>
            </a:endParaRPr>
          </a:p>
          <a:p>
            <a:pPr lvl="1"/>
            <a:r>
              <a:rPr lang="en-US">
                <a:ea typeface="+mj-ea"/>
              </a:rPr>
              <a:t>File Systems</a:t>
            </a:r>
          </a:p>
        </p:txBody>
      </p:sp>
      <p:grpSp>
        <p:nvGrpSpPr>
          <p:cNvPr id="31" name="组合 30">
            <a:extLst>
              <a:ext uri="{FF2B5EF4-FFF2-40B4-BE49-F238E27FC236}">
                <a16:creationId xmlns:a16="http://schemas.microsoft.com/office/drawing/2014/main" id="{959EF416-6C9B-E940-99A8-87A75330AC69}"/>
              </a:ext>
            </a:extLst>
          </p:cNvPr>
          <p:cNvGrpSpPr/>
          <p:nvPr/>
        </p:nvGrpSpPr>
        <p:grpSpPr>
          <a:xfrm>
            <a:off x="1015341" y="3539366"/>
            <a:ext cx="2274124" cy="2738732"/>
            <a:chOff x="1015341" y="3539366"/>
            <a:chExt cx="2274124" cy="2738732"/>
          </a:xfrm>
          <a:solidFill>
            <a:schemeClr val="accent1">
              <a:lumMod val="60000"/>
              <a:lumOff val="40000"/>
            </a:schemeClr>
          </a:solidFill>
        </p:grpSpPr>
        <p:grpSp>
          <p:nvGrpSpPr>
            <p:cNvPr id="10" name="组合 9">
              <a:extLst>
                <a:ext uri="{FF2B5EF4-FFF2-40B4-BE49-F238E27FC236}">
                  <a16:creationId xmlns:a16="http://schemas.microsoft.com/office/drawing/2014/main" id="{5CE41F58-18F5-3049-88DA-86CB2F05E43B}"/>
                </a:ext>
              </a:extLst>
            </p:cNvPr>
            <p:cNvGrpSpPr/>
            <p:nvPr/>
          </p:nvGrpSpPr>
          <p:grpSpPr>
            <a:xfrm>
              <a:off x="1015341" y="3539366"/>
              <a:ext cx="2274124" cy="2738732"/>
              <a:chOff x="1015341" y="3539366"/>
              <a:chExt cx="2274124" cy="2738732"/>
            </a:xfrm>
            <a:grpFill/>
          </p:grpSpPr>
          <p:sp>
            <p:nvSpPr>
              <p:cNvPr id="3" name="矩形 2">
                <a:extLst>
                  <a:ext uri="{FF2B5EF4-FFF2-40B4-BE49-F238E27FC236}">
                    <a16:creationId xmlns:a16="http://schemas.microsoft.com/office/drawing/2014/main" id="{494BE51B-10ED-4245-8038-396CFD241DD9}"/>
                  </a:ext>
                </a:extLst>
              </p:cNvPr>
              <p:cNvSpPr/>
              <p:nvPr/>
            </p:nvSpPr>
            <p:spPr>
              <a:xfrm>
                <a:off x="1015341" y="3539366"/>
                <a:ext cx="2274124" cy="2738732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zh-CN" altLang="en-US">
                  <a:latin typeface="Gill Sans MT" panose="020B0502020104020203" pitchFamily="34" charset="0"/>
                </a:endParaRPr>
              </a:p>
            </p:txBody>
          </p:sp>
          <p:sp>
            <p:nvSpPr>
              <p:cNvPr id="5" name="文本框 4">
                <a:extLst>
                  <a:ext uri="{FF2B5EF4-FFF2-40B4-BE49-F238E27FC236}">
                    <a16:creationId xmlns:a16="http://schemas.microsoft.com/office/drawing/2014/main" id="{6C84003A-66CE-F943-8B97-67326BF913CC}"/>
                  </a:ext>
                </a:extLst>
              </p:cNvPr>
              <p:cNvSpPr txBox="1"/>
              <p:nvPr/>
            </p:nvSpPr>
            <p:spPr>
              <a:xfrm>
                <a:off x="1192482" y="3679938"/>
                <a:ext cx="2088005" cy="461665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zh-CN" sz="2400">
                    <a:solidFill>
                      <a:schemeClr val="bg1"/>
                    </a:solidFill>
                    <a:latin typeface="Gill Sans MT" panose="020B0502020104020203" pitchFamily="34" charset="0"/>
                  </a:rPr>
                  <a:t>Kernel Service</a:t>
                </a:r>
                <a:endParaRPr kumimoji="1" lang="zh-CN" altLang="en-US" sz="2400">
                  <a:solidFill>
                    <a:schemeClr val="bg1"/>
                  </a:solidFill>
                  <a:latin typeface="Gill Sans MT" panose="020B0502020104020203" pitchFamily="34" charset="0"/>
                </a:endParaRPr>
              </a:p>
            </p:txBody>
          </p:sp>
        </p:grpSp>
        <p:sp>
          <p:nvSpPr>
            <p:cNvPr id="6" name="矩形 5">
              <a:extLst>
                <a:ext uri="{FF2B5EF4-FFF2-40B4-BE49-F238E27FC236}">
                  <a16:creationId xmlns:a16="http://schemas.microsoft.com/office/drawing/2014/main" id="{45436867-E80A-BA42-8BF9-BA0F30B22D02}"/>
                </a:ext>
              </a:extLst>
            </p:cNvPr>
            <p:cNvSpPr/>
            <p:nvPr/>
          </p:nvSpPr>
          <p:spPr>
            <a:xfrm>
              <a:off x="1270659" y="5814486"/>
              <a:ext cx="1655617" cy="3446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err="1">
                  <a:latin typeface="Gill Sans MT" panose="020B0502020104020203" pitchFamily="34" charset="0"/>
                </a:rPr>
                <a:t>block_device</a:t>
              </a:r>
              <a:endParaRPr kumimoji="1" lang="zh-CN" altLang="en-US">
                <a:latin typeface="Gill Sans MT" panose="020B0502020104020203" pitchFamily="34" charset="0"/>
              </a:endParaRPr>
            </a:p>
          </p:txBody>
        </p:sp>
        <p:sp>
          <p:nvSpPr>
            <p:cNvPr id="7" name="矩形 6">
              <a:extLst>
                <a:ext uri="{FF2B5EF4-FFF2-40B4-BE49-F238E27FC236}">
                  <a16:creationId xmlns:a16="http://schemas.microsoft.com/office/drawing/2014/main" id="{3C0B04E9-67FE-F34D-8E08-B94D7CA2144E}"/>
                </a:ext>
              </a:extLst>
            </p:cNvPr>
            <p:cNvSpPr/>
            <p:nvPr/>
          </p:nvSpPr>
          <p:spPr>
            <a:xfrm>
              <a:off x="1270659" y="4403868"/>
              <a:ext cx="1655617" cy="3446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>
                  <a:latin typeface="Gill Sans MT" panose="020B0502020104020203" pitchFamily="34" charset="0"/>
                </a:rPr>
                <a:t>VFS</a:t>
              </a:r>
              <a:endParaRPr kumimoji="1" lang="zh-CN" altLang="en-US">
                <a:latin typeface="Gill Sans MT" panose="020B0502020104020203" pitchFamily="34" charset="0"/>
              </a:endParaRPr>
            </a:p>
          </p:txBody>
        </p:sp>
      </p:grpSp>
      <p:grpSp>
        <p:nvGrpSpPr>
          <p:cNvPr id="30" name="组合 29">
            <a:extLst>
              <a:ext uri="{FF2B5EF4-FFF2-40B4-BE49-F238E27FC236}">
                <a16:creationId xmlns:a16="http://schemas.microsoft.com/office/drawing/2014/main" id="{8EC388CE-594A-FA4E-9DA0-6D0A2D6B84BC}"/>
              </a:ext>
            </a:extLst>
          </p:cNvPr>
          <p:cNvGrpSpPr/>
          <p:nvPr/>
        </p:nvGrpSpPr>
        <p:grpSpPr>
          <a:xfrm>
            <a:off x="3887576" y="3520989"/>
            <a:ext cx="1955469" cy="2738732"/>
            <a:chOff x="4457592" y="3539366"/>
            <a:chExt cx="1955469" cy="2738732"/>
          </a:xfrm>
        </p:grpSpPr>
        <p:grpSp>
          <p:nvGrpSpPr>
            <p:cNvPr id="11" name="组合 10">
              <a:extLst>
                <a:ext uri="{FF2B5EF4-FFF2-40B4-BE49-F238E27FC236}">
                  <a16:creationId xmlns:a16="http://schemas.microsoft.com/office/drawing/2014/main" id="{2AB70F87-F2D3-D841-837D-A469EA4EE60F}"/>
                </a:ext>
              </a:extLst>
            </p:cNvPr>
            <p:cNvGrpSpPr/>
            <p:nvPr/>
          </p:nvGrpSpPr>
          <p:grpSpPr>
            <a:xfrm>
              <a:off x="4457592" y="3539366"/>
              <a:ext cx="1955469" cy="2738732"/>
              <a:chOff x="4457592" y="3539366"/>
              <a:chExt cx="1955469" cy="2738732"/>
            </a:xfrm>
          </p:grpSpPr>
          <p:sp>
            <p:nvSpPr>
              <p:cNvPr id="8" name="矩形 7">
                <a:extLst>
                  <a:ext uri="{FF2B5EF4-FFF2-40B4-BE49-F238E27FC236}">
                    <a16:creationId xmlns:a16="http://schemas.microsoft.com/office/drawing/2014/main" id="{331379AB-6339-2247-9B82-9ACE26C363FF}"/>
                  </a:ext>
                </a:extLst>
              </p:cNvPr>
              <p:cNvSpPr/>
              <p:nvPr/>
            </p:nvSpPr>
            <p:spPr>
              <a:xfrm>
                <a:off x="4457592" y="3539366"/>
                <a:ext cx="1955469" cy="2738732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zh-CN" altLang="en-US">
                  <a:latin typeface="Gill Sans MT" panose="020B0502020104020203" pitchFamily="34" charset="0"/>
                </a:endParaRPr>
              </a:p>
            </p:txBody>
          </p:sp>
          <p:sp>
            <p:nvSpPr>
              <p:cNvPr id="9" name="文本框 8">
                <a:extLst>
                  <a:ext uri="{FF2B5EF4-FFF2-40B4-BE49-F238E27FC236}">
                    <a16:creationId xmlns:a16="http://schemas.microsoft.com/office/drawing/2014/main" id="{2AAB1976-EB8D-E041-890D-0AE2A23FB2B2}"/>
                  </a:ext>
                </a:extLst>
              </p:cNvPr>
              <p:cNvSpPr txBox="1"/>
              <p:nvPr/>
            </p:nvSpPr>
            <p:spPr>
              <a:xfrm>
                <a:off x="4774655" y="3679937"/>
                <a:ext cx="132134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zh-CN" sz="2400" err="1">
                    <a:solidFill>
                      <a:schemeClr val="bg1"/>
                    </a:solidFill>
                    <a:latin typeface="Gill Sans MT" panose="020B0502020104020203" pitchFamily="34" charset="0"/>
                  </a:rPr>
                  <a:t>BentoFS</a:t>
                </a:r>
                <a:endParaRPr kumimoji="1" lang="zh-CN" altLang="en-US" sz="2400">
                  <a:solidFill>
                    <a:schemeClr val="bg1"/>
                  </a:solidFill>
                  <a:latin typeface="Gill Sans MT" panose="020B0502020104020203" pitchFamily="34" charset="0"/>
                </a:endParaRPr>
              </a:p>
            </p:txBody>
          </p:sp>
        </p:grpSp>
        <p:sp>
          <p:nvSpPr>
            <p:cNvPr id="12" name="矩形 11">
              <a:extLst>
                <a:ext uri="{FF2B5EF4-FFF2-40B4-BE49-F238E27FC236}">
                  <a16:creationId xmlns:a16="http://schemas.microsoft.com/office/drawing/2014/main" id="{421D4240-0828-154C-8390-46E483039993}"/>
                </a:ext>
              </a:extLst>
            </p:cNvPr>
            <p:cNvSpPr/>
            <p:nvPr/>
          </p:nvSpPr>
          <p:spPr>
            <a:xfrm>
              <a:off x="4607517" y="4403868"/>
              <a:ext cx="1655617" cy="3446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>
                  <a:latin typeface="Gill Sans MT" panose="020B0502020104020203" pitchFamily="34" charset="0"/>
                </a:rPr>
                <a:t>fs1</a:t>
              </a:r>
              <a:endParaRPr kumimoji="1" lang="zh-CN" altLang="en-US">
                <a:latin typeface="Gill Sans MT" panose="020B0502020104020203" pitchFamily="34" charset="0"/>
              </a:endParaRPr>
            </a:p>
          </p:txBody>
        </p:sp>
        <p:sp>
          <p:nvSpPr>
            <p:cNvPr id="13" name="矩形 12">
              <a:extLst>
                <a:ext uri="{FF2B5EF4-FFF2-40B4-BE49-F238E27FC236}">
                  <a16:creationId xmlns:a16="http://schemas.microsoft.com/office/drawing/2014/main" id="{C9746907-C520-2C4F-A2FA-59285F6DB267}"/>
                </a:ext>
              </a:extLst>
            </p:cNvPr>
            <p:cNvSpPr/>
            <p:nvPr/>
          </p:nvSpPr>
          <p:spPr>
            <a:xfrm>
              <a:off x="4607516" y="4936706"/>
              <a:ext cx="1655617" cy="3446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>
                  <a:latin typeface="Gill Sans MT" panose="020B0502020104020203" pitchFamily="34" charset="0"/>
                </a:rPr>
                <a:t>fs2</a:t>
              </a:r>
              <a:endParaRPr kumimoji="1" lang="zh-CN" altLang="en-US">
                <a:latin typeface="Gill Sans MT" panose="020B0502020104020203" pitchFamily="34" charset="0"/>
              </a:endParaRPr>
            </a:p>
          </p:txBody>
        </p:sp>
        <p:cxnSp>
          <p:nvCxnSpPr>
            <p:cNvPr id="16" name="直线连接符 15">
              <a:extLst>
                <a:ext uri="{FF2B5EF4-FFF2-40B4-BE49-F238E27FC236}">
                  <a16:creationId xmlns:a16="http://schemas.microsoft.com/office/drawing/2014/main" id="{B80DF11B-180A-B844-9AFC-519CE403CC31}"/>
                </a:ext>
              </a:extLst>
            </p:cNvPr>
            <p:cNvCxnSpPr>
              <a:cxnSpLocks/>
              <a:stCxn id="12" idx="2"/>
              <a:endCxn id="13" idx="0"/>
            </p:cNvCxnSpPr>
            <p:nvPr/>
          </p:nvCxnSpPr>
          <p:spPr>
            <a:xfrm flipH="1">
              <a:off x="5435325" y="4748468"/>
              <a:ext cx="1" cy="188238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9" name="文本框 18">
              <a:extLst>
                <a:ext uri="{FF2B5EF4-FFF2-40B4-BE49-F238E27FC236}">
                  <a16:creationId xmlns:a16="http://schemas.microsoft.com/office/drawing/2014/main" id="{C2134A8A-3BC7-5E47-B2E9-22FDEBFF2649}"/>
                </a:ext>
              </a:extLst>
            </p:cNvPr>
            <p:cNvSpPr txBox="1"/>
            <p:nvPr/>
          </p:nvSpPr>
          <p:spPr>
            <a:xfrm>
              <a:off x="4774655" y="4078662"/>
              <a:ext cx="132134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zh-CN" err="1">
                  <a:solidFill>
                    <a:schemeClr val="bg1"/>
                  </a:solidFill>
                  <a:latin typeface="Gill Sans MT" panose="020B0502020104020203" pitchFamily="34" charset="0"/>
                </a:rPr>
                <a:t>FSList</a:t>
              </a:r>
              <a:endParaRPr kumimoji="1" lang="zh-CN" altLang="en-US">
                <a:solidFill>
                  <a:schemeClr val="bg1"/>
                </a:solidFill>
                <a:latin typeface="Gill Sans MT" panose="020B0502020104020203" pitchFamily="34" charset="0"/>
              </a:endParaRPr>
            </a:p>
          </p:txBody>
        </p:sp>
        <p:sp>
          <p:nvSpPr>
            <p:cNvPr id="20" name="矩形 19">
              <a:extLst>
                <a:ext uri="{FF2B5EF4-FFF2-40B4-BE49-F238E27FC236}">
                  <a16:creationId xmlns:a16="http://schemas.microsoft.com/office/drawing/2014/main" id="{93E90202-E1EA-8243-ACC2-79845104D716}"/>
                </a:ext>
              </a:extLst>
            </p:cNvPr>
            <p:cNvSpPr/>
            <p:nvPr/>
          </p:nvSpPr>
          <p:spPr>
            <a:xfrm>
              <a:off x="4607516" y="5612970"/>
              <a:ext cx="1655617" cy="546116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>
                  <a:latin typeface="Gill Sans MT" panose="020B0502020104020203" pitchFamily="34" charset="0"/>
                </a:rPr>
                <a:t>Upgrade </a:t>
              </a:r>
              <a:endParaRPr kumimoji="1" lang="zh-CN" altLang="en-US">
                <a:latin typeface="Gill Sans MT" panose="020B0502020104020203" pitchFamily="34" charset="0"/>
              </a:endParaRPr>
            </a:p>
          </p:txBody>
        </p:sp>
      </p:grpSp>
      <p:sp>
        <p:nvSpPr>
          <p:cNvPr id="38" name="矩形 37">
            <a:extLst>
              <a:ext uri="{FF2B5EF4-FFF2-40B4-BE49-F238E27FC236}">
                <a16:creationId xmlns:a16="http://schemas.microsoft.com/office/drawing/2014/main" id="{7D5365AC-4209-764F-9FD2-8EBA688399DF}"/>
              </a:ext>
            </a:extLst>
          </p:cNvPr>
          <p:cNvSpPr/>
          <p:nvPr/>
        </p:nvSpPr>
        <p:spPr>
          <a:xfrm>
            <a:off x="9473831" y="3606307"/>
            <a:ext cx="2109784" cy="253440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>
              <a:latin typeface="Gill Sans MT" panose="020B0502020104020203" pitchFamily="34" charset="0"/>
            </a:endParaRPr>
          </a:p>
        </p:txBody>
      </p:sp>
      <p:grpSp>
        <p:nvGrpSpPr>
          <p:cNvPr id="41" name="组合 40">
            <a:extLst>
              <a:ext uri="{FF2B5EF4-FFF2-40B4-BE49-F238E27FC236}">
                <a16:creationId xmlns:a16="http://schemas.microsoft.com/office/drawing/2014/main" id="{407BA319-AF1F-E64F-BBE2-ABFF18C5FF6D}"/>
              </a:ext>
            </a:extLst>
          </p:cNvPr>
          <p:cNvGrpSpPr/>
          <p:nvPr/>
        </p:nvGrpSpPr>
        <p:grpSpPr>
          <a:xfrm>
            <a:off x="6714379" y="3477876"/>
            <a:ext cx="2109784" cy="930647"/>
            <a:chOff x="6450134" y="3460375"/>
            <a:chExt cx="2109784" cy="930647"/>
          </a:xfrm>
        </p:grpSpPr>
        <p:grpSp>
          <p:nvGrpSpPr>
            <p:cNvPr id="21" name="组合 20">
              <a:extLst>
                <a:ext uri="{FF2B5EF4-FFF2-40B4-BE49-F238E27FC236}">
                  <a16:creationId xmlns:a16="http://schemas.microsoft.com/office/drawing/2014/main" id="{41D80770-3B67-D242-8750-41C4C0B59817}"/>
                </a:ext>
              </a:extLst>
            </p:cNvPr>
            <p:cNvGrpSpPr/>
            <p:nvPr/>
          </p:nvGrpSpPr>
          <p:grpSpPr>
            <a:xfrm>
              <a:off x="6450134" y="3460375"/>
              <a:ext cx="2109784" cy="930647"/>
              <a:chOff x="1015341" y="3539366"/>
              <a:chExt cx="2274124" cy="2738732"/>
            </a:xfrm>
            <a:solidFill>
              <a:schemeClr val="accent4">
                <a:lumMod val="60000"/>
                <a:lumOff val="40000"/>
              </a:schemeClr>
            </a:solidFill>
          </p:grpSpPr>
          <p:sp>
            <p:nvSpPr>
              <p:cNvPr id="22" name="矩形 21">
                <a:extLst>
                  <a:ext uri="{FF2B5EF4-FFF2-40B4-BE49-F238E27FC236}">
                    <a16:creationId xmlns:a16="http://schemas.microsoft.com/office/drawing/2014/main" id="{1EE13A19-4C25-9548-9C2D-A6A50DCBD91F}"/>
                  </a:ext>
                </a:extLst>
              </p:cNvPr>
              <p:cNvSpPr/>
              <p:nvPr/>
            </p:nvSpPr>
            <p:spPr>
              <a:xfrm>
                <a:off x="1015341" y="3539366"/>
                <a:ext cx="2274124" cy="2738732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zh-CN" altLang="en-US">
                  <a:latin typeface="Gill Sans MT" panose="020B0502020104020203" pitchFamily="34" charset="0"/>
                </a:endParaRPr>
              </a:p>
            </p:txBody>
          </p:sp>
          <p:sp>
            <p:nvSpPr>
              <p:cNvPr id="23" name="文本框 22">
                <a:extLst>
                  <a:ext uri="{FF2B5EF4-FFF2-40B4-BE49-F238E27FC236}">
                    <a16:creationId xmlns:a16="http://schemas.microsoft.com/office/drawing/2014/main" id="{F026AC6E-9952-C046-B2F4-D30F2032617C}"/>
                  </a:ext>
                </a:extLst>
              </p:cNvPr>
              <p:cNvSpPr txBox="1"/>
              <p:nvPr/>
            </p:nvSpPr>
            <p:spPr>
              <a:xfrm>
                <a:off x="1192482" y="3679939"/>
                <a:ext cx="1868938" cy="1358600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zh-CN" sz="2400" err="1">
                    <a:solidFill>
                      <a:schemeClr val="bg1"/>
                    </a:solidFill>
                    <a:latin typeface="Gill Sans MT" panose="020B0502020104020203" pitchFamily="34" charset="0"/>
                  </a:rPr>
                  <a:t>libBentoFS</a:t>
                </a:r>
                <a:endParaRPr kumimoji="1" lang="zh-CN" altLang="en-US" sz="2400">
                  <a:solidFill>
                    <a:schemeClr val="bg1"/>
                  </a:solidFill>
                  <a:latin typeface="Gill Sans MT" panose="020B0502020104020203" pitchFamily="34" charset="0"/>
                </a:endParaRPr>
              </a:p>
            </p:txBody>
          </p:sp>
        </p:grpSp>
        <p:sp>
          <p:nvSpPr>
            <p:cNvPr id="32" name="矩形 31">
              <a:extLst>
                <a:ext uri="{FF2B5EF4-FFF2-40B4-BE49-F238E27FC236}">
                  <a16:creationId xmlns:a16="http://schemas.microsoft.com/office/drawing/2014/main" id="{4436DCAA-4EAE-784E-8DC6-74181CE72920}"/>
                </a:ext>
              </a:extLst>
            </p:cNvPr>
            <p:cNvSpPr/>
            <p:nvPr/>
          </p:nvSpPr>
          <p:spPr>
            <a:xfrm>
              <a:off x="6670596" y="3961761"/>
              <a:ext cx="1655617" cy="3446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>
                  <a:latin typeface="Gill Sans MT" panose="020B0502020104020203" pitchFamily="34" charset="0"/>
                </a:rPr>
                <a:t>dispatch</a:t>
              </a:r>
              <a:endParaRPr kumimoji="1" lang="zh-CN" altLang="en-US">
                <a:latin typeface="Gill Sans MT" panose="020B0502020104020203" pitchFamily="34" charset="0"/>
              </a:endParaRPr>
            </a:p>
          </p:txBody>
        </p:sp>
      </p:grpSp>
      <p:grpSp>
        <p:nvGrpSpPr>
          <p:cNvPr id="42" name="组合 41">
            <a:extLst>
              <a:ext uri="{FF2B5EF4-FFF2-40B4-BE49-F238E27FC236}">
                <a16:creationId xmlns:a16="http://schemas.microsoft.com/office/drawing/2014/main" id="{2E0DA77D-1B22-0C4D-9073-8DE9842307E1}"/>
              </a:ext>
            </a:extLst>
          </p:cNvPr>
          <p:cNvGrpSpPr/>
          <p:nvPr/>
        </p:nvGrpSpPr>
        <p:grpSpPr>
          <a:xfrm>
            <a:off x="6682923" y="5072872"/>
            <a:ext cx="2109784" cy="930647"/>
            <a:chOff x="6450134" y="5064129"/>
            <a:chExt cx="2109784" cy="930647"/>
          </a:xfrm>
        </p:grpSpPr>
        <p:grpSp>
          <p:nvGrpSpPr>
            <p:cNvPr id="27" name="组合 26">
              <a:extLst>
                <a:ext uri="{FF2B5EF4-FFF2-40B4-BE49-F238E27FC236}">
                  <a16:creationId xmlns:a16="http://schemas.microsoft.com/office/drawing/2014/main" id="{8A329D7B-A9EE-D848-A421-4A5E1331C571}"/>
                </a:ext>
              </a:extLst>
            </p:cNvPr>
            <p:cNvGrpSpPr/>
            <p:nvPr/>
          </p:nvGrpSpPr>
          <p:grpSpPr>
            <a:xfrm>
              <a:off x="6450134" y="5064129"/>
              <a:ext cx="2109784" cy="930647"/>
              <a:chOff x="1015341" y="3539366"/>
              <a:chExt cx="2274124" cy="2738732"/>
            </a:xfrm>
            <a:solidFill>
              <a:schemeClr val="accent4">
                <a:lumMod val="60000"/>
                <a:lumOff val="40000"/>
              </a:schemeClr>
            </a:solidFill>
          </p:grpSpPr>
          <p:sp>
            <p:nvSpPr>
              <p:cNvPr id="28" name="矩形 27">
                <a:extLst>
                  <a:ext uri="{FF2B5EF4-FFF2-40B4-BE49-F238E27FC236}">
                    <a16:creationId xmlns:a16="http://schemas.microsoft.com/office/drawing/2014/main" id="{8E5DCC3B-5211-DA41-9331-2FEBE2041941}"/>
                  </a:ext>
                </a:extLst>
              </p:cNvPr>
              <p:cNvSpPr/>
              <p:nvPr/>
            </p:nvSpPr>
            <p:spPr>
              <a:xfrm>
                <a:off x="1015341" y="3539366"/>
                <a:ext cx="2274124" cy="2738732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zh-CN" altLang="en-US">
                  <a:latin typeface="Gill Sans MT" panose="020B0502020104020203" pitchFamily="34" charset="0"/>
                </a:endParaRPr>
              </a:p>
            </p:txBody>
          </p:sp>
          <p:sp>
            <p:nvSpPr>
              <p:cNvPr id="29" name="文本框 28">
                <a:extLst>
                  <a:ext uri="{FF2B5EF4-FFF2-40B4-BE49-F238E27FC236}">
                    <a16:creationId xmlns:a16="http://schemas.microsoft.com/office/drawing/2014/main" id="{A448AF86-9E2D-4C46-8204-1DE4005D0803}"/>
                  </a:ext>
                </a:extLst>
              </p:cNvPr>
              <p:cNvSpPr txBox="1"/>
              <p:nvPr/>
            </p:nvSpPr>
            <p:spPr>
              <a:xfrm>
                <a:off x="1192482" y="3679939"/>
                <a:ext cx="1868938" cy="1358600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zh-CN" sz="2400" err="1">
                    <a:solidFill>
                      <a:schemeClr val="bg1"/>
                    </a:solidFill>
                    <a:latin typeface="Gill Sans MT" panose="020B0502020104020203" pitchFamily="34" charset="0"/>
                  </a:rPr>
                  <a:t>libBentoKS</a:t>
                </a:r>
                <a:endParaRPr kumimoji="1" lang="zh-CN" altLang="en-US" sz="2400">
                  <a:solidFill>
                    <a:schemeClr val="bg1"/>
                  </a:solidFill>
                  <a:latin typeface="Gill Sans MT" panose="020B0502020104020203" pitchFamily="34" charset="0"/>
                </a:endParaRPr>
              </a:p>
            </p:txBody>
          </p:sp>
        </p:grpSp>
        <p:sp>
          <p:nvSpPr>
            <p:cNvPr id="33" name="矩形 32">
              <a:extLst>
                <a:ext uri="{FF2B5EF4-FFF2-40B4-BE49-F238E27FC236}">
                  <a16:creationId xmlns:a16="http://schemas.microsoft.com/office/drawing/2014/main" id="{A13B0C00-9C50-184C-AAC9-C5D0D921D707}"/>
                </a:ext>
              </a:extLst>
            </p:cNvPr>
            <p:cNvSpPr/>
            <p:nvPr/>
          </p:nvSpPr>
          <p:spPr>
            <a:xfrm>
              <a:off x="6670595" y="5573562"/>
              <a:ext cx="1655617" cy="3446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err="1">
                  <a:latin typeface="Gill Sans MT" panose="020B0502020104020203" pitchFamily="34" charset="0"/>
                </a:rPr>
                <a:t>BlockDevice</a:t>
              </a:r>
              <a:endParaRPr kumimoji="1" lang="zh-CN" altLang="en-US">
                <a:latin typeface="Gill Sans MT" panose="020B0502020104020203" pitchFamily="34" charset="0"/>
              </a:endParaRPr>
            </a:p>
          </p:txBody>
        </p:sp>
      </p:grpSp>
      <p:grpSp>
        <p:nvGrpSpPr>
          <p:cNvPr id="40" name="组合 39">
            <a:extLst>
              <a:ext uri="{FF2B5EF4-FFF2-40B4-BE49-F238E27FC236}">
                <a16:creationId xmlns:a16="http://schemas.microsoft.com/office/drawing/2014/main" id="{B580C949-2F7E-0B44-B995-0D22A8527006}"/>
              </a:ext>
            </a:extLst>
          </p:cNvPr>
          <p:cNvGrpSpPr/>
          <p:nvPr/>
        </p:nvGrpSpPr>
        <p:grpSpPr>
          <a:xfrm>
            <a:off x="9316514" y="3460374"/>
            <a:ext cx="2109784" cy="2534402"/>
            <a:chOff x="9316514" y="3460374"/>
            <a:chExt cx="2109784" cy="2534402"/>
          </a:xfrm>
        </p:grpSpPr>
        <p:sp>
          <p:nvSpPr>
            <p:cNvPr id="25" name="矩形 24">
              <a:extLst>
                <a:ext uri="{FF2B5EF4-FFF2-40B4-BE49-F238E27FC236}">
                  <a16:creationId xmlns:a16="http://schemas.microsoft.com/office/drawing/2014/main" id="{CA62C05F-9BBB-8949-AC43-B38433ADF50E}"/>
                </a:ext>
              </a:extLst>
            </p:cNvPr>
            <p:cNvSpPr/>
            <p:nvPr/>
          </p:nvSpPr>
          <p:spPr>
            <a:xfrm>
              <a:off x="9316514" y="3460374"/>
              <a:ext cx="2109784" cy="2534402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>
                <a:latin typeface="Gill Sans MT" panose="020B0502020104020203" pitchFamily="34" charset="0"/>
              </a:endParaRPr>
            </a:p>
          </p:txBody>
        </p:sp>
        <p:sp>
          <p:nvSpPr>
            <p:cNvPr id="26" name="文本框 25">
              <a:extLst>
                <a:ext uri="{FF2B5EF4-FFF2-40B4-BE49-F238E27FC236}">
                  <a16:creationId xmlns:a16="http://schemas.microsoft.com/office/drawing/2014/main" id="{94ECDFDB-D9F4-7641-9749-87B06FFD4324}"/>
                </a:ext>
              </a:extLst>
            </p:cNvPr>
            <p:cNvSpPr txBox="1"/>
            <p:nvPr/>
          </p:nvSpPr>
          <p:spPr>
            <a:xfrm>
              <a:off x="9480854" y="3590459"/>
              <a:ext cx="1810728" cy="461665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kumimoji="1" lang="en-US" altLang="zh-CN" sz="2400">
                  <a:solidFill>
                    <a:schemeClr val="bg1"/>
                  </a:solidFill>
                  <a:latin typeface="Gill Sans MT" panose="020B0502020104020203" pitchFamily="34" charset="0"/>
                </a:rPr>
                <a:t>File Systems</a:t>
              </a:r>
              <a:endParaRPr kumimoji="1" lang="zh-CN" altLang="en-US" sz="2400">
                <a:solidFill>
                  <a:schemeClr val="bg1"/>
                </a:solidFill>
                <a:latin typeface="Gill Sans MT" panose="020B0502020104020203" pitchFamily="34" charset="0"/>
              </a:endParaRPr>
            </a:p>
          </p:txBody>
        </p:sp>
        <p:sp>
          <p:nvSpPr>
            <p:cNvPr id="34" name="矩形 33">
              <a:extLst>
                <a:ext uri="{FF2B5EF4-FFF2-40B4-BE49-F238E27FC236}">
                  <a16:creationId xmlns:a16="http://schemas.microsoft.com/office/drawing/2014/main" id="{AAC3AC8D-7CAB-404D-A1BC-9FA9C6F45249}"/>
                </a:ext>
              </a:extLst>
            </p:cNvPr>
            <p:cNvSpPr/>
            <p:nvPr/>
          </p:nvSpPr>
          <p:spPr>
            <a:xfrm>
              <a:off x="9521042" y="4182209"/>
              <a:ext cx="1770540" cy="3446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>
                  <a:latin typeface="Gill Sans MT" panose="020B0502020104020203" pitchFamily="34" charset="0"/>
                </a:rPr>
                <a:t>read</a:t>
              </a:r>
              <a:endParaRPr kumimoji="1" lang="zh-CN" altLang="en-US">
                <a:latin typeface="Gill Sans MT" panose="020B0502020104020203" pitchFamily="34" charset="0"/>
              </a:endParaRPr>
            </a:p>
          </p:txBody>
        </p:sp>
        <p:sp>
          <p:nvSpPr>
            <p:cNvPr id="35" name="矩形 34">
              <a:extLst>
                <a:ext uri="{FF2B5EF4-FFF2-40B4-BE49-F238E27FC236}">
                  <a16:creationId xmlns:a16="http://schemas.microsoft.com/office/drawing/2014/main" id="{4E395B0D-9DE3-FE48-828E-E2838671C189}"/>
                </a:ext>
              </a:extLst>
            </p:cNvPr>
            <p:cNvSpPr/>
            <p:nvPr/>
          </p:nvSpPr>
          <p:spPr>
            <a:xfrm>
              <a:off x="9521042" y="4678850"/>
              <a:ext cx="1770540" cy="3446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>
                  <a:latin typeface="Gill Sans MT" panose="020B0502020104020203" pitchFamily="34" charset="0"/>
                </a:rPr>
                <a:t>write</a:t>
              </a:r>
              <a:endParaRPr kumimoji="1" lang="zh-CN" altLang="en-US">
                <a:latin typeface="Gill Sans MT" panose="020B0502020104020203" pitchFamily="34" charset="0"/>
              </a:endParaRPr>
            </a:p>
          </p:txBody>
        </p:sp>
        <p:sp>
          <p:nvSpPr>
            <p:cNvPr id="36" name="矩形 35">
              <a:extLst>
                <a:ext uri="{FF2B5EF4-FFF2-40B4-BE49-F238E27FC236}">
                  <a16:creationId xmlns:a16="http://schemas.microsoft.com/office/drawing/2014/main" id="{259D57C4-5FE1-8743-9BF7-43AC1BC752E2}"/>
                </a:ext>
              </a:extLst>
            </p:cNvPr>
            <p:cNvSpPr/>
            <p:nvPr/>
          </p:nvSpPr>
          <p:spPr>
            <a:xfrm>
              <a:off x="9521041" y="5137714"/>
              <a:ext cx="1770541" cy="3446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err="1">
                  <a:latin typeface="Gill Sans MT" panose="020B0502020104020203" pitchFamily="34" charset="0"/>
                </a:rPr>
                <a:t>Update_prepare</a:t>
              </a:r>
              <a:endParaRPr kumimoji="1" lang="zh-CN" altLang="en-US">
                <a:latin typeface="Gill Sans MT" panose="020B0502020104020203" pitchFamily="34" charset="0"/>
              </a:endParaRPr>
            </a:p>
          </p:txBody>
        </p:sp>
        <p:sp>
          <p:nvSpPr>
            <p:cNvPr id="37" name="矩形 36">
              <a:extLst>
                <a:ext uri="{FF2B5EF4-FFF2-40B4-BE49-F238E27FC236}">
                  <a16:creationId xmlns:a16="http://schemas.microsoft.com/office/drawing/2014/main" id="{256F7048-E72E-E54F-A3B8-B67E14CA1028}"/>
                </a:ext>
              </a:extLst>
            </p:cNvPr>
            <p:cNvSpPr/>
            <p:nvPr/>
          </p:nvSpPr>
          <p:spPr>
            <a:xfrm>
              <a:off x="9521040" y="5581276"/>
              <a:ext cx="1770542" cy="3446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err="1">
                  <a:latin typeface="Gill Sans MT" panose="020B0502020104020203" pitchFamily="34" charset="0"/>
                </a:rPr>
                <a:t>Update_transfer</a:t>
              </a:r>
              <a:endParaRPr kumimoji="1" lang="zh-CN" altLang="en-US">
                <a:latin typeface="Gill Sans MT" panose="020B0502020104020203" pitchFamily="34" charset="0"/>
              </a:endParaRPr>
            </a:p>
          </p:txBody>
        </p:sp>
      </p:grpSp>
      <p:sp>
        <p:nvSpPr>
          <p:cNvPr id="44" name="文本框 43">
            <a:extLst>
              <a:ext uri="{FF2B5EF4-FFF2-40B4-BE49-F238E27FC236}">
                <a16:creationId xmlns:a16="http://schemas.microsoft.com/office/drawing/2014/main" id="{C9FD5434-683E-8E4A-8420-E1E852EBEAE2}"/>
              </a:ext>
            </a:extLst>
          </p:cNvPr>
          <p:cNvSpPr txBox="1"/>
          <p:nvPr/>
        </p:nvSpPr>
        <p:spPr>
          <a:xfrm>
            <a:off x="6216925" y="2923966"/>
            <a:ext cx="24063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2400">
                <a:latin typeface="Gill Sans MT" panose="020B0502020104020203" pitchFamily="34" charset="0"/>
              </a:rPr>
              <a:t>Rust libraries</a:t>
            </a:r>
            <a:endParaRPr kumimoji="1" lang="zh-CN" altLang="en-US" sz="2400"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19762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矩形 38">
            <a:extLst>
              <a:ext uri="{FF2B5EF4-FFF2-40B4-BE49-F238E27FC236}">
                <a16:creationId xmlns:a16="http://schemas.microsoft.com/office/drawing/2014/main" id="{A49474EF-C5C7-6E4C-89BE-7B2AF33FCF84}"/>
              </a:ext>
            </a:extLst>
          </p:cNvPr>
          <p:cNvSpPr/>
          <p:nvPr/>
        </p:nvSpPr>
        <p:spPr>
          <a:xfrm>
            <a:off x="9622196" y="3725319"/>
            <a:ext cx="2109784" cy="253440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>
              <a:latin typeface="Gill Sans MT" panose="020B0502020104020203" pitchFamily="34" charset="0"/>
            </a:endParaRPr>
          </a:p>
        </p:txBody>
      </p:sp>
      <p:sp>
        <p:nvSpPr>
          <p:cNvPr id="2" name="标题 1">
            <a:extLst>
              <a:ext uri="{FF2B5EF4-FFF2-40B4-BE49-F238E27FC236}">
                <a16:creationId xmlns:a16="http://schemas.microsoft.com/office/drawing/2014/main" id="{8C5FFE0B-D3AB-458E-B90C-BD04234544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/>
              <a:t>Bento Overview</a:t>
            </a:r>
            <a:endParaRPr lang="en-US"/>
          </a:p>
        </p:txBody>
      </p:sp>
      <p:sp>
        <p:nvSpPr>
          <p:cNvPr id="4" name="内容占位符 2">
            <a:extLst>
              <a:ext uri="{FF2B5EF4-FFF2-40B4-BE49-F238E27FC236}">
                <a16:creationId xmlns:a16="http://schemas.microsoft.com/office/drawing/2014/main" id="{E27FAE64-7741-4296-AE35-642F9D19E13B}"/>
              </a:ext>
            </a:extLst>
          </p:cNvPr>
          <p:cNvSpPr txBox="1">
            <a:spLocks/>
          </p:cNvSpPr>
          <p:nvPr/>
        </p:nvSpPr>
        <p:spPr>
          <a:xfrm>
            <a:off x="838200" y="1319804"/>
            <a:ext cx="10453382" cy="47202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514350" indent="-51435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 baseline="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 baseline="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 baseline="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 baseline="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 baseline="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err="1">
                <a:ea typeface="+mj-ea"/>
              </a:rPr>
              <a:t>libBentoFS</a:t>
            </a:r>
            <a:endParaRPr lang="en-US">
              <a:ea typeface="+mj-ea"/>
            </a:endParaRPr>
          </a:p>
          <a:p>
            <a:pPr lvl="1"/>
            <a:r>
              <a:rPr lang="en-US">
                <a:ea typeface="+mj-ea"/>
              </a:rPr>
              <a:t>Translates unsafe calls from </a:t>
            </a:r>
            <a:r>
              <a:rPr lang="en-US" err="1">
                <a:ea typeface="+mj-ea"/>
              </a:rPr>
              <a:t>BentoFS</a:t>
            </a:r>
            <a:r>
              <a:rPr lang="en-US">
                <a:ea typeface="+mj-ea"/>
              </a:rPr>
              <a:t> into safe operations API</a:t>
            </a:r>
          </a:p>
        </p:txBody>
      </p:sp>
      <p:grpSp>
        <p:nvGrpSpPr>
          <p:cNvPr id="31" name="组合 30">
            <a:extLst>
              <a:ext uri="{FF2B5EF4-FFF2-40B4-BE49-F238E27FC236}">
                <a16:creationId xmlns:a16="http://schemas.microsoft.com/office/drawing/2014/main" id="{959EF416-6C9B-E940-99A8-87A75330AC69}"/>
              </a:ext>
            </a:extLst>
          </p:cNvPr>
          <p:cNvGrpSpPr/>
          <p:nvPr/>
        </p:nvGrpSpPr>
        <p:grpSpPr>
          <a:xfrm>
            <a:off x="1015341" y="3539366"/>
            <a:ext cx="2274124" cy="2738732"/>
            <a:chOff x="1015341" y="3539366"/>
            <a:chExt cx="2274124" cy="2738732"/>
          </a:xfrm>
          <a:solidFill>
            <a:schemeClr val="accent1">
              <a:lumMod val="60000"/>
              <a:lumOff val="40000"/>
            </a:schemeClr>
          </a:solidFill>
        </p:grpSpPr>
        <p:grpSp>
          <p:nvGrpSpPr>
            <p:cNvPr id="10" name="组合 9">
              <a:extLst>
                <a:ext uri="{FF2B5EF4-FFF2-40B4-BE49-F238E27FC236}">
                  <a16:creationId xmlns:a16="http://schemas.microsoft.com/office/drawing/2014/main" id="{5CE41F58-18F5-3049-88DA-86CB2F05E43B}"/>
                </a:ext>
              </a:extLst>
            </p:cNvPr>
            <p:cNvGrpSpPr/>
            <p:nvPr/>
          </p:nvGrpSpPr>
          <p:grpSpPr>
            <a:xfrm>
              <a:off x="1015341" y="3539366"/>
              <a:ext cx="2274124" cy="2738732"/>
              <a:chOff x="1015341" y="3539366"/>
              <a:chExt cx="2274124" cy="2738732"/>
            </a:xfrm>
            <a:grpFill/>
          </p:grpSpPr>
          <p:sp>
            <p:nvSpPr>
              <p:cNvPr id="3" name="矩形 2">
                <a:extLst>
                  <a:ext uri="{FF2B5EF4-FFF2-40B4-BE49-F238E27FC236}">
                    <a16:creationId xmlns:a16="http://schemas.microsoft.com/office/drawing/2014/main" id="{494BE51B-10ED-4245-8038-396CFD241DD9}"/>
                  </a:ext>
                </a:extLst>
              </p:cNvPr>
              <p:cNvSpPr/>
              <p:nvPr/>
            </p:nvSpPr>
            <p:spPr>
              <a:xfrm>
                <a:off x="1015341" y="3539366"/>
                <a:ext cx="2274124" cy="2738732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zh-CN" altLang="en-US">
                  <a:latin typeface="Gill Sans MT" panose="020B0502020104020203" pitchFamily="34" charset="0"/>
                </a:endParaRPr>
              </a:p>
            </p:txBody>
          </p:sp>
          <p:sp>
            <p:nvSpPr>
              <p:cNvPr id="5" name="文本框 4">
                <a:extLst>
                  <a:ext uri="{FF2B5EF4-FFF2-40B4-BE49-F238E27FC236}">
                    <a16:creationId xmlns:a16="http://schemas.microsoft.com/office/drawing/2014/main" id="{6C84003A-66CE-F943-8B97-67326BF913CC}"/>
                  </a:ext>
                </a:extLst>
              </p:cNvPr>
              <p:cNvSpPr txBox="1"/>
              <p:nvPr/>
            </p:nvSpPr>
            <p:spPr>
              <a:xfrm>
                <a:off x="1192482" y="3679938"/>
                <a:ext cx="2088005" cy="461665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zh-CN" sz="2400">
                    <a:solidFill>
                      <a:schemeClr val="bg1"/>
                    </a:solidFill>
                    <a:latin typeface="Gill Sans MT" panose="020B0502020104020203" pitchFamily="34" charset="0"/>
                  </a:rPr>
                  <a:t>Kernel Service</a:t>
                </a:r>
                <a:endParaRPr kumimoji="1" lang="zh-CN" altLang="en-US" sz="2400">
                  <a:solidFill>
                    <a:schemeClr val="bg1"/>
                  </a:solidFill>
                  <a:latin typeface="Gill Sans MT" panose="020B0502020104020203" pitchFamily="34" charset="0"/>
                </a:endParaRPr>
              </a:p>
            </p:txBody>
          </p:sp>
        </p:grpSp>
        <p:sp>
          <p:nvSpPr>
            <p:cNvPr id="6" name="矩形 5">
              <a:extLst>
                <a:ext uri="{FF2B5EF4-FFF2-40B4-BE49-F238E27FC236}">
                  <a16:creationId xmlns:a16="http://schemas.microsoft.com/office/drawing/2014/main" id="{45436867-E80A-BA42-8BF9-BA0F30B22D02}"/>
                </a:ext>
              </a:extLst>
            </p:cNvPr>
            <p:cNvSpPr/>
            <p:nvPr/>
          </p:nvSpPr>
          <p:spPr>
            <a:xfrm>
              <a:off x="1270659" y="5814486"/>
              <a:ext cx="1655617" cy="3446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err="1">
                  <a:latin typeface="Gill Sans MT" panose="020B0502020104020203" pitchFamily="34" charset="0"/>
                </a:rPr>
                <a:t>block_device</a:t>
              </a:r>
              <a:endParaRPr kumimoji="1" lang="zh-CN" altLang="en-US">
                <a:latin typeface="Gill Sans MT" panose="020B0502020104020203" pitchFamily="34" charset="0"/>
              </a:endParaRPr>
            </a:p>
          </p:txBody>
        </p:sp>
        <p:sp>
          <p:nvSpPr>
            <p:cNvPr id="7" name="矩形 6">
              <a:extLst>
                <a:ext uri="{FF2B5EF4-FFF2-40B4-BE49-F238E27FC236}">
                  <a16:creationId xmlns:a16="http://schemas.microsoft.com/office/drawing/2014/main" id="{3C0B04E9-67FE-F34D-8E08-B94D7CA2144E}"/>
                </a:ext>
              </a:extLst>
            </p:cNvPr>
            <p:cNvSpPr/>
            <p:nvPr/>
          </p:nvSpPr>
          <p:spPr>
            <a:xfrm>
              <a:off x="1270659" y="4403868"/>
              <a:ext cx="1655617" cy="3446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>
                  <a:latin typeface="Gill Sans MT" panose="020B0502020104020203" pitchFamily="34" charset="0"/>
                </a:rPr>
                <a:t>VFS</a:t>
              </a:r>
              <a:endParaRPr kumimoji="1" lang="zh-CN" altLang="en-US">
                <a:latin typeface="Gill Sans MT" panose="020B0502020104020203" pitchFamily="34" charset="0"/>
              </a:endParaRPr>
            </a:p>
          </p:txBody>
        </p:sp>
      </p:grpSp>
      <p:grpSp>
        <p:nvGrpSpPr>
          <p:cNvPr id="30" name="组合 29">
            <a:extLst>
              <a:ext uri="{FF2B5EF4-FFF2-40B4-BE49-F238E27FC236}">
                <a16:creationId xmlns:a16="http://schemas.microsoft.com/office/drawing/2014/main" id="{8EC388CE-594A-FA4E-9DA0-6D0A2D6B84BC}"/>
              </a:ext>
            </a:extLst>
          </p:cNvPr>
          <p:cNvGrpSpPr/>
          <p:nvPr/>
        </p:nvGrpSpPr>
        <p:grpSpPr>
          <a:xfrm>
            <a:off x="3887576" y="3520989"/>
            <a:ext cx="1955469" cy="2738732"/>
            <a:chOff x="4457592" y="3539366"/>
            <a:chExt cx="1955469" cy="2738732"/>
          </a:xfrm>
        </p:grpSpPr>
        <p:grpSp>
          <p:nvGrpSpPr>
            <p:cNvPr id="11" name="组合 10">
              <a:extLst>
                <a:ext uri="{FF2B5EF4-FFF2-40B4-BE49-F238E27FC236}">
                  <a16:creationId xmlns:a16="http://schemas.microsoft.com/office/drawing/2014/main" id="{2AB70F87-F2D3-D841-837D-A469EA4EE60F}"/>
                </a:ext>
              </a:extLst>
            </p:cNvPr>
            <p:cNvGrpSpPr/>
            <p:nvPr/>
          </p:nvGrpSpPr>
          <p:grpSpPr>
            <a:xfrm>
              <a:off x="4457592" y="3539366"/>
              <a:ext cx="1955469" cy="2738732"/>
              <a:chOff x="4457592" y="3539366"/>
              <a:chExt cx="1955469" cy="2738732"/>
            </a:xfrm>
          </p:grpSpPr>
          <p:sp>
            <p:nvSpPr>
              <p:cNvPr id="8" name="矩形 7">
                <a:extLst>
                  <a:ext uri="{FF2B5EF4-FFF2-40B4-BE49-F238E27FC236}">
                    <a16:creationId xmlns:a16="http://schemas.microsoft.com/office/drawing/2014/main" id="{331379AB-6339-2247-9B82-9ACE26C363FF}"/>
                  </a:ext>
                </a:extLst>
              </p:cNvPr>
              <p:cNvSpPr/>
              <p:nvPr/>
            </p:nvSpPr>
            <p:spPr>
              <a:xfrm>
                <a:off x="4457592" y="3539366"/>
                <a:ext cx="1955469" cy="2738732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zh-CN" altLang="en-US">
                  <a:latin typeface="Gill Sans MT" panose="020B0502020104020203" pitchFamily="34" charset="0"/>
                </a:endParaRPr>
              </a:p>
            </p:txBody>
          </p:sp>
          <p:sp>
            <p:nvSpPr>
              <p:cNvPr id="9" name="文本框 8">
                <a:extLst>
                  <a:ext uri="{FF2B5EF4-FFF2-40B4-BE49-F238E27FC236}">
                    <a16:creationId xmlns:a16="http://schemas.microsoft.com/office/drawing/2014/main" id="{2AAB1976-EB8D-E041-890D-0AE2A23FB2B2}"/>
                  </a:ext>
                </a:extLst>
              </p:cNvPr>
              <p:cNvSpPr txBox="1"/>
              <p:nvPr/>
            </p:nvSpPr>
            <p:spPr>
              <a:xfrm>
                <a:off x="4774655" y="3679937"/>
                <a:ext cx="132134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zh-CN" sz="2400" err="1">
                    <a:solidFill>
                      <a:schemeClr val="bg1"/>
                    </a:solidFill>
                    <a:latin typeface="Gill Sans MT" panose="020B0502020104020203" pitchFamily="34" charset="0"/>
                  </a:rPr>
                  <a:t>BentoFS</a:t>
                </a:r>
                <a:endParaRPr kumimoji="1" lang="zh-CN" altLang="en-US" sz="2400">
                  <a:solidFill>
                    <a:schemeClr val="bg1"/>
                  </a:solidFill>
                  <a:latin typeface="Gill Sans MT" panose="020B0502020104020203" pitchFamily="34" charset="0"/>
                </a:endParaRPr>
              </a:p>
            </p:txBody>
          </p:sp>
        </p:grpSp>
        <p:sp>
          <p:nvSpPr>
            <p:cNvPr id="12" name="矩形 11">
              <a:extLst>
                <a:ext uri="{FF2B5EF4-FFF2-40B4-BE49-F238E27FC236}">
                  <a16:creationId xmlns:a16="http://schemas.microsoft.com/office/drawing/2014/main" id="{421D4240-0828-154C-8390-46E483039993}"/>
                </a:ext>
              </a:extLst>
            </p:cNvPr>
            <p:cNvSpPr/>
            <p:nvPr/>
          </p:nvSpPr>
          <p:spPr>
            <a:xfrm>
              <a:off x="4607517" y="4403868"/>
              <a:ext cx="1655617" cy="3446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>
                  <a:latin typeface="Gill Sans MT" panose="020B0502020104020203" pitchFamily="34" charset="0"/>
                </a:rPr>
                <a:t>fs1</a:t>
              </a:r>
              <a:endParaRPr kumimoji="1" lang="zh-CN" altLang="en-US">
                <a:latin typeface="Gill Sans MT" panose="020B0502020104020203" pitchFamily="34" charset="0"/>
              </a:endParaRPr>
            </a:p>
          </p:txBody>
        </p:sp>
        <p:sp>
          <p:nvSpPr>
            <p:cNvPr id="13" name="矩形 12">
              <a:extLst>
                <a:ext uri="{FF2B5EF4-FFF2-40B4-BE49-F238E27FC236}">
                  <a16:creationId xmlns:a16="http://schemas.microsoft.com/office/drawing/2014/main" id="{C9746907-C520-2C4F-A2FA-59285F6DB267}"/>
                </a:ext>
              </a:extLst>
            </p:cNvPr>
            <p:cNvSpPr/>
            <p:nvPr/>
          </p:nvSpPr>
          <p:spPr>
            <a:xfrm>
              <a:off x="4607516" y="4936706"/>
              <a:ext cx="1655617" cy="3446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>
                  <a:latin typeface="Gill Sans MT" panose="020B0502020104020203" pitchFamily="34" charset="0"/>
                </a:rPr>
                <a:t>fs2</a:t>
              </a:r>
              <a:endParaRPr kumimoji="1" lang="zh-CN" altLang="en-US">
                <a:latin typeface="Gill Sans MT" panose="020B0502020104020203" pitchFamily="34" charset="0"/>
              </a:endParaRPr>
            </a:p>
          </p:txBody>
        </p:sp>
        <p:cxnSp>
          <p:nvCxnSpPr>
            <p:cNvPr id="16" name="直线连接符 15">
              <a:extLst>
                <a:ext uri="{FF2B5EF4-FFF2-40B4-BE49-F238E27FC236}">
                  <a16:creationId xmlns:a16="http://schemas.microsoft.com/office/drawing/2014/main" id="{B80DF11B-180A-B844-9AFC-519CE403CC31}"/>
                </a:ext>
              </a:extLst>
            </p:cNvPr>
            <p:cNvCxnSpPr>
              <a:cxnSpLocks/>
              <a:stCxn id="12" idx="2"/>
              <a:endCxn id="13" idx="0"/>
            </p:cNvCxnSpPr>
            <p:nvPr/>
          </p:nvCxnSpPr>
          <p:spPr>
            <a:xfrm flipH="1">
              <a:off x="5435325" y="4748468"/>
              <a:ext cx="1" cy="188238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9" name="文本框 18">
              <a:extLst>
                <a:ext uri="{FF2B5EF4-FFF2-40B4-BE49-F238E27FC236}">
                  <a16:creationId xmlns:a16="http://schemas.microsoft.com/office/drawing/2014/main" id="{C2134A8A-3BC7-5E47-B2E9-22FDEBFF2649}"/>
                </a:ext>
              </a:extLst>
            </p:cNvPr>
            <p:cNvSpPr txBox="1"/>
            <p:nvPr/>
          </p:nvSpPr>
          <p:spPr>
            <a:xfrm>
              <a:off x="4774655" y="4078662"/>
              <a:ext cx="132134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zh-CN" err="1">
                  <a:solidFill>
                    <a:schemeClr val="bg1"/>
                  </a:solidFill>
                  <a:latin typeface="Gill Sans MT" panose="020B0502020104020203" pitchFamily="34" charset="0"/>
                </a:rPr>
                <a:t>FSList</a:t>
              </a:r>
              <a:endParaRPr kumimoji="1" lang="zh-CN" altLang="en-US">
                <a:solidFill>
                  <a:schemeClr val="bg1"/>
                </a:solidFill>
                <a:latin typeface="Gill Sans MT" panose="020B0502020104020203" pitchFamily="34" charset="0"/>
              </a:endParaRPr>
            </a:p>
          </p:txBody>
        </p:sp>
        <p:sp>
          <p:nvSpPr>
            <p:cNvPr id="20" name="矩形 19">
              <a:extLst>
                <a:ext uri="{FF2B5EF4-FFF2-40B4-BE49-F238E27FC236}">
                  <a16:creationId xmlns:a16="http://schemas.microsoft.com/office/drawing/2014/main" id="{93E90202-E1EA-8243-ACC2-79845104D716}"/>
                </a:ext>
              </a:extLst>
            </p:cNvPr>
            <p:cNvSpPr/>
            <p:nvPr/>
          </p:nvSpPr>
          <p:spPr>
            <a:xfrm>
              <a:off x="4607516" y="5612970"/>
              <a:ext cx="1655617" cy="546116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>
                  <a:latin typeface="Gill Sans MT" panose="020B0502020104020203" pitchFamily="34" charset="0"/>
                </a:rPr>
                <a:t>Upgrade </a:t>
              </a:r>
              <a:endParaRPr kumimoji="1" lang="zh-CN" altLang="en-US">
                <a:latin typeface="Gill Sans MT" panose="020B0502020104020203" pitchFamily="34" charset="0"/>
              </a:endParaRPr>
            </a:p>
          </p:txBody>
        </p:sp>
      </p:grpSp>
      <p:sp>
        <p:nvSpPr>
          <p:cNvPr id="38" name="矩形 37">
            <a:extLst>
              <a:ext uri="{FF2B5EF4-FFF2-40B4-BE49-F238E27FC236}">
                <a16:creationId xmlns:a16="http://schemas.microsoft.com/office/drawing/2014/main" id="{7D5365AC-4209-764F-9FD2-8EBA688399DF}"/>
              </a:ext>
            </a:extLst>
          </p:cNvPr>
          <p:cNvSpPr/>
          <p:nvPr/>
        </p:nvSpPr>
        <p:spPr>
          <a:xfrm>
            <a:off x="9473831" y="3606307"/>
            <a:ext cx="2109784" cy="253440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>
              <a:latin typeface="Gill Sans MT" panose="020B0502020104020203" pitchFamily="34" charset="0"/>
            </a:endParaRPr>
          </a:p>
        </p:txBody>
      </p:sp>
      <p:sp>
        <p:nvSpPr>
          <p:cNvPr id="22" name="矩形 21">
            <a:extLst>
              <a:ext uri="{FF2B5EF4-FFF2-40B4-BE49-F238E27FC236}">
                <a16:creationId xmlns:a16="http://schemas.microsoft.com/office/drawing/2014/main" id="{1EE13A19-4C25-9548-9C2D-A6A50DCBD91F}"/>
              </a:ext>
            </a:extLst>
          </p:cNvPr>
          <p:cNvSpPr/>
          <p:nvPr/>
        </p:nvSpPr>
        <p:spPr>
          <a:xfrm>
            <a:off x="6714379" y="3477876"/>
            <a:ext cx="2109784" cy="93064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>
              <a:latin typeface="Gill Sans MT" panose="020B0502020104020203" pitchFamily="34" charset="0"/>
            </a:endParaRPr>
          </a:p>
        </p:txBody>
      </p:sp>
      <p:sp>
        <p:nvSpPr>
          <p:cNvPr id="23" name="文本框 22">
            <a:extLst>
              <a:ext uri="{FF2B5EF4-FFF2-40B4-BE49-F238E27FC236}">
                <a16:creationId xmlns:a16="http://schemas.microsoft.com/office/drawing/2014/main" id="{F026AC6E-9952-C046-B2F4-D30F2032617C}"/>
              </a:ext>
            </a:extLst>
          </p:cNvPr>
          <p:cNvSpPr txBox="1"/>
          <p:nvPr/>
        </p:nvSpPr>
        <p:spPr>
          <a:xfrm>
            <a:off x="6878719" y="3525644"/>
            <a:ext cx="1733879" cy="46166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en-US" altLang="zh-CN" sz="2400" err="1">
                <a:solidFill>
                  <a:schemeClr val="bg1"/>
                </a:solidFill>
                <a:latin typeface="Gill Sans MT" panose="020B0502020104020203" pitchFamily="34" charset="0"/>
              </a:rPr>
              <a:t>libBentoFS</a:t>
            </a:r>
            <a:endParaRPr kumimoji="1" lang="zh-CN" altLang="en-US" sz="2400">
              <a:solidFill>
                <a:schemeClr val="bg1"/>
              </a:solidFill>
              <a:latin typeface="Gill Sans MT" panose="020B0502020104020203" pitchFamily="34" charset="0"/>
            </a:endParaRPr>
          </a:p>
        </p:txBody>
      </p:sp>
      <p:sp>
        <p:nvSpPr>
          <p:cNvPr id="32" name="矩形 31">
            <a:extLst>
              <a:ext uri="{FF2B5EF4-FFF2-40B4-BE49-F238E27FC236}">
                <a16:creationId xmlns:a16="http://schemas.microsoft.com/office/drawing/2014/main" id="{4436DCAA-4EAE-784E-8DC6-74181CE72920}"/>
              </a:ext>
            </a:extLst>
          </p:cNvPr>
          <p:cNvSpPr/>
          <p:nvPr/>
        </p:nvSpPr>
        <p:spPr>
          <a:xfrm>
            <a:off x="6934841" y="3979262"/>
            <a:ext cx="1655617" cy="3446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>
                <a:latin typeface="Gill Sans MT" panose="020B0502020104020203" pitchFamily="34" charset="0"/>
              </a:rPr>
              <a:t>dispatch</a:t>
            </a:r>
            <a:endParaRPr kumimoji="1" lang="zh-CN" altLang="en-US">
              <a:latin typeface="Gill Sans MT" panose="020B0502020104020203" pitchFamily="34" charset="0"/>
            </a:endParaRPr>
          </a:p>
        </p:txBody>
      </p:sp>
      <p:grpSp>
        <p:nvGrpSpPr>
          <p:cNvPr id="42" name="组合 41">
            <a:extLst>
              <a:ext uri="{FF2B5EF4-FFF2-40B4-BE49-F238E27FC236}">
                <a16:creationId xmlns:a16="http://schemas.microsoft.com/office/drawing/2014/main" id="{2E0DA77D-1B22-0C4D-9073-8DE9842307E1}"/>
              </a:ext>
            </a:extLst>
          </p:cNvPr>
          <p:cNvGrpSpPr/>
          <p:nvPr/>
        </p:nvGrpSpPr>
        <p:grpSpPr>
          <a:xfrm>
            <a:off x="6682923" y="5072872"/>
            <a:ext cx="2109784" cy="930647"/>
            <a:chOff x="6450134" y="5064129"/>
            <a:chExt cx="2109784" cy="930647"/>
          </a:xfrm>
        </p:grpSpPr>
        <p:grpSp>
          <p:nvGrpSpPr>
            <p:cNvPr id="27" name="组合 26">
              <a:extLst>
                <a:ext uri="{FF2B5EF4-FFF2-40B4-BE49-F238E27FC236}">
                  <a16:creationId xmlns:a16="http://schemas.microsoft.com/office/drawing/2014/main" id="{8A329D7B-A9EE-D848-A421-4A5E1331C571}"/>
                </a:ext>
              </a:extLst>
            </p:cNvPr>
            <p:cNvGrpSpPr/>
            <p:nvPr/>
          </p:nvGrpSpPr>
          <p:grpSpPr>
            <a:xfrm>
              <a:off x="6450134" y="5064129"/>
              <a:ext cx="2109784" cy="930647"/>
              <a:chOff x="1015341" y="3539366"/>
              <a:chExt cx="2274124" cy="2738732"/>
            </a:xfrm>
            <a:solidFill>
              <a:schemeClr val="accent4">
                <a:lumMod val="60000"/>
                <a:lumOff val="40000"/>
              </a:schemeClr>
            </a:solidFill>
          </p:grpSpPr>
          <p:sp>
            <p:nvSpPr>
              <p:cNvPr id="28" name="矩形 27">
                <a:extLst>
                  <a:ext uri="{FF2B5EF4-FFF2-40B4-BE49-F238E27FC236}">
                    <a16:creationId xmlns:a16="http://schemas.microsoft.com/office/drawing/2014/main" id="{8E5DCC3B-5211-DA41-9331-2FEBE2041941}"/>
                  </a:ext>
                </a:extLst>
              </p:cNvPr>
              <p:cNvSpPr/>
              <p:nvPr/>
            </p:nvSpPr>
            <p:spPr>
              <a:xfrm>
                <a:off x="1015341" y="3539366"/>
                <a:ext cx="2274124" cy="2738732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zh-CN" altLang="en-US">
                  <a:latin typeface="Gill Sans MT" panose="020B0502020104020203" pitchFamily="34" charset="0"/>
                </a:endParaRPr>
              </a:p>
            </p:txBody>
          </p:sp>
          <p:sp>
            <p:nvSpPr>
              <p:cNvPr id="29" name="文本框 28">
                <a:extLst>
                  <a:ext uri="{FF2B5EF4-FFF2-40B4-BE49-F238E27FC236}">
                    <a16:creationId xmlns:a16="http://schemas.microsoft.com/office/drawing/2014/main" id="{A448AF86-9E2D-4C46-8204-1DE4005D0803}"/>
                  </a:ext>
                </a:extLst>
              </p:cNvPr>
              <p:cNvSpPr txBox="1"/>
              <p:nvPr/>
            </p:nvSpPr>
            <p:spPr>
              <a:xfrm>
                <a:off x="1192482" y="3679939"/>
                <a:ext cx="1868938" cy="1358600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zh-CN" sz="2400" err="1">
                    <a:solidFill>
                      <a:schemeClr val="bg1"/>
                    </a:solidFill>
                    <a:latin typeface="Gill Sans MT" panose="020B0502020104020203" pitchFamily="34" charset="0"/>
                  </a:rPr>
                  <a:t>libBentoKS</a:t>
                </a:r>
                <a:endParaRPr kumimoji="1" lang="zh-CN" altLang="en-US" sz="2400">
                  <a:solidFill>
                    <a:schemeClr val="bg1"/>
                  </a:solidFill>
                  <a:latin typeface="Gill Sans MT" panose="020B0502020104020203" pitchFamily="34" charset="0"/>
                </a:endParaRPr>
              </a:p>
            </p:txBody>
          </p:sp>
        </p:grpSp>
        <p:sp>
          <p:nvSpPr>
            <p:cNvPr id="33" name="矩形 32">
              <a:extLst>
                <a:ext uri="{FF2B5EF4-FFF2-40B4-BE49-F238E27FC236}">
                  <a16:creationId xmlns:a16="http://schemas.microsoft.com/office/drawing/2014/main" id="{A13B0C00-9C50-184C-AAC9-C5D0D921D707}"/>
                </a:ext>
              </a:extLst>
            </p:cNvPr>
            <p:cNvSpPr/>
            <p:nvPr/>
          </p:nvSpPr>
          <p:spPr>
            <a:xfrm>
              <a:off x="6670595" y="5573562"/>
              <a:ext cx="1655617" cy="3446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err="1">
                  <a:latin typeface="Gill Sans MT" panose="020B0502020104020203" pitchFamily="34" charset="0"/>
                </a:rPr>
                <a:t>BlockDevice</a:t>
              </a:r>
              <a:endParaRPr kumimoji="1" lang="zh-CN" altLang="en-US">
                <a:latin typeface="Gill Sans MT" panose="020B0502020104020203" pitchFamily="34" charset="0"/>
              </a:endParaRPr>
            </a:p>
          </p:txBody>
        </p:sp>
      </p:grpSp>
      <p:grpSp>
        <p:nvGrpSpPr>
          <p:cNvPr id="40" name="组合 39">
            <a:extLst>
              <a:ext uri="{FF2B5EF4-FFF2-40B4-BE49-F238E27FC236}">
                <a16:creationId xmlns:a16="http://schemas.microsoft.com/office/drawing/2014/main" id="{B580C949-2F7E-0B44-B995-0D22A8527006}"/>
              </a:ext>
            </a:extLst>
          </p:cNvPr>
          <p:cNvGrpSpPr/>
          <p:nvPr/>
        </p:nvGrpSpPr>
        <p:grpSpPr>
          <a:xfrm>
            <a:off x="9316514" y="3460374"/>
            <a:ext cx="2109784" cy="2534402"/>
            <a:chOff x="9316514" y="3460374"/>
            <a:chExt cx="2109784" cy="2534402"/>
          </a:xfrm>
        </p:grpSpPr>
        <p:sp>
          <p:nvSpPr>
            <p:cNvPr id="25" name="矩形 24">
              <a:extLst>
                <a:ext uri="{FF2B5EF4-FFF2-40B4-BE49-F238E27FC236}">
                  <a16:creationId xmlns:a16="http://schemas.microsoft.com/office/drawing/2014/main" id="{CA62C05F-9BBB-8949-AC43-B38433ADF50E}"/>
                </a:ext>
              </a:extLst>
            </p:cNvPr>
            <p:cNvSpPr/>
            <p:nvPr/>
          </p:nvSpPr>
          <p:spPr>
            <a:xfrm>
              <a:off x="9316514" y="3460374"/>
              <a:ext cx="2109784" cy="2534402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>
                <a:latin typeface="Gill Sans MT" panose="020B0502020104020203" pitchFamily="34" charset="0"/>
              </a:endParaRPr>
            </a:p>
          </p:txBody>
        </p:sp>
        <p:sp>
          <p:nvSpPr>
            <p:cNvPr id="26" name="文本框 25">
              <a:extLst>
                <a:ext uri="{FF2B5EF4-FFF2-40B4-BE49-F238E27FC236}">
                  <a16:creationId xmlns:a16="http://schemas.microsoft.com/office/drawing/2014/main" id="{94ECDFDB-D9F4-7641-9749-87B06FFD4324}"/>
                </a:ext>
              </a:extLst>
            </p:cNvPr>
            <p:cNvSpPr txBox="1"/>
            <p:nvPr/>
          </p:nvSpPr>
          <p:spPr>
            <a:xfrm>
              <a:off x="9480854" y="3590459"/>
              <a:ext cx="1810728" cy="461665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kumimoji="1" lang="en-US" altLang="zh-CN" sz="2400">
                  <a:solidFill>
                    <a:schemeClr val="bg1"/>
                  </a:solidFill>
                  <a:latin typeface="Gill Sans MT" panose="020B0502020104020203" pitchFamily="34" charset="0"/>
                </a:rPr>
                <a:t>File Systems</a:t>
              </a:r>
              <a:endParaRPr kumimoji="1" lang="zh-CN" altLang="en-US" sz="2400">
                <a:solidFill>
                  <a:schemeClr val="bg1"/>
                </a:solidFill>
                <a:latin typeface="Gill Sans MT" panose="020B0502020104020203" pitchFamily="34" charset="0"/>
              </a:endParaRPr>
            </a:p>
          </p:txBody>
        </p:sp>
        <p:sp>
          <p:nvSpPr>
            <p:cNvPr id="34" name="矩形 33">
              <a:extLst>
                <a:ext uri="{FF2B5EF4-FFF2-40B4-BE49-F238E27FC236}">
                  <a16:creationId xmlns:a16="http://schemas.microsoft.com/office/drawing/2014/main" id="{AAC3AC8D-7CAB-404D-A1BC-9FA9C6F45249}"/>
                </a:ext>
              </a:extLst>
            </p:cNvPr>
            <p:cNvSpPr/>
            <p:nvPr/>
          </p:nvSpPr>
          <p:spPr>
            <a:xfrm>
              <a:off x="9521042" y="4182209"/>
              <a:ext cx="1770540" cy="3446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>
                  <a:latin typeface="Gill Sans MT" panose="020B0502020104020203" pitchFamily="34" charset="0"/>
                </a:rPr>
                <a:t>read</a:t>
              </a:r>
              <a:endParaRPr kumimoji="1" lang="zh-CN" altLang="en-US">
                <a:latin typeface="Gill Sans MT" panose="020B0502020104020203" pitchFamily="34" charset="0"/>
              </a:endParaRPr>
            </a:p>
          </p:txBody>
        </p:sp>
        <p:sp>
          <p:nvSpPr>
            <p:cNvPr id="35" name="矩形 34">
              <a:extLst>
                <a:ext uri="{FF2B5EF4-FFF2-40B4-BE49-F238E27FC236}">
                  <a16:creationId xmlns:a16="http://schemas.microsoft.com/office/drawing/2014/main" id="{4E395B0D-9DE3-FE48-828E-E2838671C189}"/>
                </a:ext>
              </a:extLst>
            </p:cNvPr>
            <p:cNvSpPr/>
            <p:nvPr/>
          </p:nvSpPr>
          <p:spPr>
            <a:xfrm>
              <a:off x="9521042" y="4678850"/>
              <a:ext cx="1770540" cy="3446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>
                  <a:latin typeface="Gill Sans MT" panose="020B0502020104020203" pitchFamily="34" charset="0"/>
                </a:rPr>
                <a:t>write</a:t>
              </a:r>
              <a:endParaRPr kumimoji="1" lang="zh-CN" altLang="en-US">
                <a:latin typeface="Gill Sans MT" panose="020B0502020104020203" pitchFamily="34" charset="0"/>
              </a:endParaRPr>
            </a:p>
          </p:txBody>
        </p:sp>
        <p:sp>
          <p:nvSpPr>
            <p:cNvPr id="36" name="矩形 35">
              <a:extLst>
                <a:ext uri="{FF2B5EF4-FFF2-40B4-BE49-F238E27FC236}">
                  <a16:creationId xmlns:a16="http://schemas.microsoft.com/office/drawing/2014/main" id="{259D57C4-5FE1-8743-9BF7-43AC1BC752E2}"/>
                </a:ext>
              </a:extLst>
            </p:cNvPr>
            <p:cNvSpPr/>
            <p:nvPr/>
          </p:nvSpPr>
          <p:spPr>
            <a:xfrm>
              <a:off x="9521041" y="5137714"/>
              <a:ext cx="1770541" cy="3446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err="1">
                  <a:latin typeface="Gill Sans MT" panose="020B0502020104020203" pitchFamily="34" charset="0"/>
                </a:rPr>
                <a:t>Update_prepare</a:t>
              </a:r>
              <a:endParaRPr kumimoji="1" lang="zh-CN" altLang="en-US">
                <a:latin typeface="Gill Sans MT" panose="020B0502020104020203" pitchFamily="34" charset="0"/>
              </a:endParaRPr>
            </a:p>
          </p:txBody>
        </p:sp>
        <p:sp>
          <p:nvSpPr>
            <p:cNvPr id="37" name="矩形 36">
              <a:extLst>
                <a:ext uri="{FF2B5EF4-FFF2-40B4-BE49-F238E27FC236}">
                  <a16:creationId xmlns:a16="http://schemas.microsoft.com/office/drawing/2014/main" id="{256F7048-E72E-E54F-A3B8-B67E14CA1028}"/>
                </a:ext>
              </a:extLst>
            </p:cNvPr>
            <p:cNvSpPr/>
            <p:nvPr/>
          </p:nvSpPr>
          <p:spPr>
            <a:xfrm>
              <a:off x="9521040" y="5581276"/>
              <a:ext cx="1770542" cy="3446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err="1">
                  <a:latin typeface="Gill Sans MT" panose="020B0502020104020203" pitchFamily="34" charset="0"/>
                </a:rPr>
                <a:t>Update_transfer</a:t>
              </a:r>
              <a:endParaRPr kumimoji="1" lang="zh-CN" altLang="en-US">
                <a:latin typeface="Gill Sans MT" panose="020B0502020104020203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537337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矩形 38">
            <a:extLst>
              <a:ext uri="{FF2B5EF4-FFF2-40B4-BE49-F238E27FC236}">
                <a16:creationId xmlns:a16="http://schemas.microsoft.com/office/drawing/2014/main" id="{A49474EF-C5C7-6E4C-89BE-7B2AF33FCF84}"/>
              </a:ext>
            </a:extLst>
          </p:cNvPr>
          <p:cNvSpPr/>
          <p:nvPr/>
        </p:nvSpPr>
        <p:spPr>
          <a:xfrm>
            <a:off x="9622196" y="3725319"/>
            <a:ext cx="2109784" cy="253440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>
              <a:latin typeface="Gill Sans MT" panose="020B0502020104020203" pitchFamily="34" charset="0"/>
            </a:endParaRPr>
          </a:p>
        </p:txBody>
      </p:sp>
      <p:sp>
        <p:nvSpPr>
          <p:cNvPr id="2" name="标题 1">
            <a:extLst>
              <a:ext uri="{FF2B5EF4-FFF2-40B4-BE49-F238E27FC236}">
                <a16:creationId xmlns:a16="http://schemas.microsoft.com/office/drawing/2014/main" id="{8C5FFE0B-D3AB-458E-B90C-BD04234544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/>
              <a:t>Bento Overview</a:t>
            </a:r>
            <a:endParaRPr lang="en-US"/>
          </a:p>
        </p:txBody>
      </p:sp>
      <p:sp>
        <p:nvSpPr>
          <p:cNvPr id="4" name="内容占位符 2">
            <a:extLst>
              <a:ext uri="{FF2B5EF4-FFF2-40B4-BE49-F238E27FC236}">
                <a16:creationId xmlns:a16="http://schemas.microsoft.com/office/drawing/2014/main" id="{E27FAE64-7741-4296-AE35-642F9D19E13B}"/>
              </a:ext>
            </a:extLst>
          </p:cNvPr>
          <p:cNvSpPr txBox="1">
            <a:spLocks/>
          </p:cNvSpPr>
          <p:nvPr/>
        </p:nvSpPr>
        <p:spPr>
          <a:xfrm>
            <a:off x="838200" y="1319804"/>
            <a:ext cx="10453382" cy="47202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514350" indent="-51435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 baseline="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 baseline="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 baseline="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 baseline="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 baseline="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err="1">
                <a:ea typeface="+mj-ea"/>
              </a:rPr>
              <a:t>libBentoKS</a:t>
            </a:r>
            <a:endParaRPr lang="en-US">
              <a:ea typeface="+mj-ea"/>
            </a:endParaRPr>
          </a:p>
          <a:p>
            <a:pPr lvl="1"/>
            <a:r>
              <a:rPr lang="en-US">
                <a:ea typeface="+mj-ea"/>
              </a:rPr>
              <a:t>Provide a safe API to access kernel service</a:t>
            </a:r>
          </a:p>
        </p:txBody>
      </p:sp>
      <p:grpSp>
        <p:nvGrpSpPr>
          <p:cNvPr id="31" name="组合 30">
            <a:extLst>
              <a:ext uri="{FF2B5EF4-FFF2-40B4-BE49-F238E27FC236}">
                <a16:creationId xmlns:a16="http://schemas.microsoft.com/office/drawing/2014/main" id="{959EF416-6C9B-E940-99A8-87A75330AC69}"/>
              </a:ext>
            </a:extLst>
          </p:cNvPr>
          <p:cNvGrpSpPr/>
          <p:nvPr/>
        </p:nvGrpSpPr>
        <p:grpSpPr>
          <a:xfrm>
            <a:off x="1015341" y="3539366"/>
            <a:ext cx="2274124" cy="2738732"/>
            <a:chOff x="1015341" y="3539366"/>
            <a:chExt cx="2274124" cy="2738732"/>
          </a:xfrm>
          <a:solidFill>
            <a:schemeClr val="accent1">
              <a:lumMod val="60000"/>
              <a:lumOff val="40000"/>
            </a:schemeClr>
          </a:solidFill>
        </p:grpSpPr>
        <p:grpSp>
          <p:nvGrpSpPr>
            <p:cNvPr id="10" name="组合 9">
              <a:extLst>
                <a:ext uri="{FF2B5EF4-FFF2-40B4-BE49-F238E27FC236}">
                  <a16:creationId xmlns:a16="http://schemas.microsoft.com/office/drawing/2014/main" id="{5CE41F58-18F5-3049-88DA-86CB2F05E43B}"/>
                </a:ext>
              </a:extLst>
            </p:cNvPr>
            <p:cNvGrpSpPr/>
            <p:nvPr/>
          </p:nvGrpSpPr>
          <p:grpSpPr>
            <a:xfrm>
              <a:off x="1015341" y="3539366"/>
              <a:ext cx="2274124" cy="2738732"/>
              <a:chOff x="1015341" y="3539366"/>
              <a:chExt cx="2274124" cy="2738732"/>
            </a:xfrm>
            <a:grpFill/>
          </p:grpSpPr>
          <p:sp>
            <p:nvSpPr>
              <p:cNvPr id="3" name="矩形 2">
                <a:extLst>
                  <a:ext uri="{FF2B5EF4-FFF2-40B4-BE49-F238E27FC236}">
                    <a16:creationId xmlns:a16="http://schemas.microsoft.com/office/drawing/2014/main" id="{494BE51B-10ED-4245-8038-396CFD241DD9}"/>
                  </a:ext>
                </a:extLst>
              </p:cNvPr>
              <p:cNvSpPr/>
              <p:nvPr/>
            </p:nvSpPr>
            <p:spPr>
              <a:xfrm>
                <a:off x="1015341" y="3539366"/>
                <a:ext cx="2274124" cy="2738732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zh-CN" altLang="en-US">
                  <a:latin typeface="Gill Sans MT" panose="020B0502020104020203" pitchFamily="34" charset="0"/>
                </a:endParaRPr>
              </a:p>
            </p:txBody>
          </p:sp>
          <p:sp>
            <p:nvSpPr>
              <p:cNvPr id="5" name="文本框 4">
                <a:extLst>
                  <a:ext uri="{FF2B5EF4-FFF2-40B4-BE49-F238E27FC236}">
                    <a16:creationId xmlns:a16="http://schemas.microsoft.com/office/drawing/2014/main" id="{6C84003A-66CE-F943-8B97-67326BF913CC}"/>
                  </a:ext>
                </a:extLst>
              </p:cNvPr>
              <p:cNvSpPr txBox="1"/>
              <p:nvPr/>
            </p:nvSpPr>
            <p:spPr>
              <a:xfrm>
                <a:off x="1192482" y="3679938"/>
                <a:ext cx="2088005" cy="461665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zh-CN" sz="2400">
                    <a:solidFill>
                      <a:schemeClr val="bg1"/>
                    </a:solidFill>
                    <a:latin typeface="Gill Sans MT" panose="020B0502020104020203" pitchFamily="34" charset="0"/>
                  </a:rPr>
                  <a:t>Kernel Service</a:t>
                </a:r>
                <a:endParaRPr kumimoji="1" lang="zh-CN" altLang="en-US" sz="2400">
                  <a:solidFill>
                    <a:schemeClr val="bg1"/>
                  </a:solidFill>
                  <a:latin typeface="Gill Sans MT" panose="020B0502020104020203" pitchFamily="34" charset="0"/>
                </a:endParaRPr>
              </a:p>
            </p:txBody>
          </p:sp>
        </p:grpSp>
        <p:sp>
          <p:nvSpPr>
            <p:cNvPr id="6" name="矩形 5">
              <a:extLst>
                <a:ext uri="{FF2B5EF4-FFF2-40B4-BE49-F238E27FC236}">
                  <a16:creationId xmlns:a16="http://schemas.microsoft.com/office/drawing/2014/main" id="{45436867-E80A-BA42-8BF9-BA0F30B22D02}"/>
                </a:ext>
              </a:extLst>
            </p:cNvPr>
            <p:cNvSpPr/>
            <p:nvPr/>
          </p:nvSpPr>
          <p:spPr>
            <a:xfrm>
              <a:off x="1270659" y="5814486"/>
              <a:ext cx="1655617" cy="3446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err="1">
                  <a:latin typeface="Gill Sans MT" panose="020B0502020104020203" pitchFamily="34" charset="0"/>
                </a:rPr>
                <a:t>block_device</a:t>
              </a:r>
              <a:endParaRPr kumimoji="1" lang="zh-CN" altLang="en-US">
                <a:latin typeface="Gill Sans MT" panose="020B0502020104020203" pitchFamily="34" charset="0"/>
              </a:endParaRPr>
            </a:p>
          </p:txBody>
        </p:sp>
        <p:sp>
          <p:nvSpPr>
            <p:cNvPr id="7" name="矩形 6">
              <a:extLst>
                <a:ext uri="{FF2B5EF4-FFF2-40B4-BE49-F238E27FC236}">
                  <a16:creationId xmlns:a16="http://schemas.microsoft.com/office/drawing/2014/main" id="{3C0B04E9-67FE-F34D-8E08-B94D7CA2144E}"/>
                </a:ext>
              </a:extLst>
            </p:cNvPr>
            <p:cNvSpPr/>
            <p:nvPr/>
          </p:nvSpPr>
          <p:spPr>
            <a:xfrm>
              <a:off x="1270659" y="4403868"/>
              <a:ext cx="1655617" cy="3446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>
                  <a:latin typeface="Gill Sans MT" panose="020B0502020104020203" pitchFamily="34" charset="0"/>
                </a:rPr>
                <a:t>VFS</a:t>
              </a:r>
              <a:endParaRPr kumimoji="1" lang="zh-CN" altLang="en-US">
                <a:latin typeface="Gill Sans MT" panose="020B0502020104020203" pitchFamily="34" charset="0"/>
              </a:endParaRPr>
            </a:p>
          </p:txBody>
        </p:sp>
      </p:grpSp>
      <p:grpSp>
        <p:nvGrpSpPr>
          <p:cNvPr id="30" name="组合 29">
            <a:extLst>
              <a:ext uri="{FF2B5EF4-FFF2-40B4-BE49-F238E27FC236}">
                <a16:creationId xmlns:a16="http://schemas.microsoft.com/office/drawing/2014/main" id="{8EC388CE-594A-FA4E-9DA0-6D0A2D6B84BC}"/>
              </a:ext>
            </a:extLst>
          </p:cNvPr>
          <p:cNvGrpSpPr/>
          <p:nvPr/>
        </p:nvGrpSpPr>
        <p:grpSpPr>
          <a:xfrm>
            <a:off x="3887576" y="3520989"/>
            <a:ext cx="1955469" cy="2738732"/>
            <a:chOff x="4457592" y="3539366"/>
            <a:chExt cx="1955469" cy="2738732"/>
          </a:xfrm>
        </p:grpSpPr>
        <p:grpSp>
          <p:nvGrpSpPr>
            <p:cNvPr id="11" name="组合 10">
              <a:extLst>
                <a:ext uri="{FF2B5EF4-FFF2-40B4-BE49-F238E27FC236}">
                  <a16:creationId xmlns:a16="http://schemas.microsoft.com/office/drawing/2014/main" id="{2AB70F87-F2D3-D841-837D-A469EA4EE60F}"/>
                </a:ext>
              </a:extLst>
            </p:cNvPr>
            <p:cNvGrpSpPr/>
            <p:nvPr/>
          </p:nvGrpSpPr>
          <p:grpSpPr>
            <a:xfrm>
              <a:off x="4457592" y="3539366"/>
              <a:ext cx="1955469" cy="2738732"/>
              <a:chOff x="4457592" y="3539366"/>
              <a:chExt cx="1955469" cy="2738732"/>
            </a:xfrm>
          </p:grpSpPr>
          <p:sp>
            <p:nvSpPr>
              <p:cNvPr id="8" name="矩形 7">
                <a:extLst>
                  <a:ext uri="{FF2B5EF4-FFF2-40B4-BE49-F238E27FC236}">
                    <a16:creationId xmlns:a16="http://schemas.microsoft.com/office/drawing/2014/main" id="{331379AB-6339-2247-9B82-9ACE26C363FF}"/>
                  </a:ext>
                </a:extLst>
              </p:cNvPr>
              <p:cNvSpPr/>
              <p:nvPr/>
            </p:nvSpPr>
            <p:spPr>
              <a:xfrm>
                <a:off x="4457592" y="3539366"/>
                <a:ext cx="1955469" cy="2738732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zh-CN" altLang="en-US">
                  <a:latin typeface="Gill Sans MT" panose="020B0502020104020203" pitchFamily="34" charset="0"/>
                </a:endParaRPr>
              </a:p>
            </p:txBody>
          </p:sp>
          <p:sp>
            <p:nvSpPr>
              <p:cNvPr id="9" name="文本框 8">
                <a:extLst>
                  <a:ext uri="{FF2B5EF4-FFF2-40B4-BE49-F238E27FC236}">
                    <a16:creationId xmlns:a16="http://schemas.microsoft.com/office/drawing/2014/main" id="{2AAB1976-EB8D-E041-890D-0AE2A23FB2B2}"/>
                  </a:ext>
                </a:extLst>
              </p:cNvPr>
              <p:cNvSpPr txBox="1"/>
              <p:nvPr/>
            </p:nvSpPr>
            <p:spPr>
              <a:xfrm>
                <a:off x="4774655" y="3679937"/>
                <a:ext cx="132134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zh-CN" sz="2400" err="1">
                    <a:solidFill>
                      <a:schemeClr val="bg1"/>
                    </a:solidFill>
                    <a:latin typeface="Gill Sans MT" panose="020B0502020104020203" pitchFamily="34" charset="0"/>
                  </a:rPr>
                  <a:t>BentoFS</a:t>
                </a:r>
                <a:endParaRPr kumimoji="1" lang="zh-CN" altLang="en-US" sz="2400">
                  <a:solidFill>
                    <a:schemeClr val="bg1"/>
                  </a:solidFill>
                  <a:latin typeface="Gill Sans MT" panose="020B0502020104020203" pitchFamily="34" charset="0"/>
                </a:endParaRPr>
              </a:p>
            </p:txBody>
          </p:sp>
        </p:grpSp>
        <p:sp>
          <p:nvSpPr>
            <p:cNvPr id="12" name="矩形 11">
              <a:extLst>
                <a:ext uri="{FF2B5EF4-FFF2-40B4-BE49-F238E27FC236}">
                  <a16:creationId xmlns:a16="http://schemas.microsoft.com/office/drawing/2014/main" id="{421D4240-0828-154C-8390-46E483039993}"/>
                </a:ext>
              </a:extLst>
            </p:cNvPr>
            <p:cNvSpPr/>
            <p:nvPr/>
          </p:nvSpPr>
          <p:spPr>
            <a:xfrm>
              <a:off x="4607517" y="4403868"/>
              <a:ext cx="1655617" cy="3446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>
                  <a:latin typeface="Gill Sans MT" panose="020B0502020104020203" pitchFamily="34" charset="0"/>
                </a:rPr>
                <a:t>fs1</a:t>
              </a:r>
              <a:endParaRPr kumimoji="1" lang="zh-CN" altLang="en-US">
                <a:latin typeface="Gill Sans MT" panose="020B0502020104020203" pitchFamily="34" charset="0"/>
              </a:endParaRPr>
            </a:p>
          </p:txBody>
        </p:sp>
        <p:sp>
          <p:nvSpPr>
            <p:cNvPr id="13" name="矩形 12">
              <a:extLst>
                <a:ext uri="{FF2B5EF4-FFF2-40B4-BE49-F238E27FC236}">
                  <a16:creationId xmlns:a16="http://schemas.microsoft.com/office/drawing/2014/main" id="{C9746907-C520-2C4F-A2FA-59285F6DB267}"/>
                </a:ext>
              </a:extLst>
            </p:cNvPr>
            <p:cNvSpPr/>
            <p:nvPr/>
          </p:nvSpPr>
          <p:spPr>
            <a:xfrm>
              <a:off x="4607516" y="4936706"/>
              <a:ext cx="1655617" cy="3446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>
                  <a:latin typeface="Gill Sans MT" panose="020B0502020104020203" pitchFamily="34" charset="0"/>
                </a:rPr>
                <a:t>fs2</a:t>
              </a:r>
              <a:endParaRPr kumimoji="1" lang="zh-CN" altLang="en-US">
                <a:latin typeface="Gill Sans MT" panose="020B0502020104020203" pitchFamily="34" charset="0"/>
              </a:endParaRPr>
            </a:p>
          </p:txBody>
        </p:sp>
        <p:cxnSp>
          <p:nvCxnSpPr>
            <p:cNvPr id="16" name="直线连接符 15">
              <a:extLst>
                <a:ext uri="{FF2B5EF4-FFF2-40B4-BE49-F238E27FC236}">
                  <a16:creationId xmlns:a16="http://schemas.microsoft.com/office/drawing/2014/main" id="{B80DF11B-180A-B844-9AFC-519CE403CC31}"/>
                </a:ext>
              </a:extLst>
            </p:cNvPr>
            <p:cNvCxnSpPr>
              <a:cxnSpLocks/>
              <a:stCxn id="12" idx="2"/>
              <a:endCxn id="13" idx="0"/>
            </p:cNvCxnSpPr>
            <p:nvPr/>
          </p:nvCxnSpPr>
          <p:spPr>
            <a:xfrm flipH="1">
              <a:off x="5435325" y="4748468"/>
              <a:ext cx="1" cy="188238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9" name="文本框 18">
              <a:extLst>
                <a:ext uri="{FF2B5EF4-FFF2-40B4-BE49-F238E27FC236}">
                  <a16:creationId xmlns:a16="http://schemas.microsoft.com/office/drawing/2014/main" id="{C2134A8A-3BC7-5E47-B2E9-22FDEBFF2649}"/>
                </a:ext>
              </a:extLst>
            </p:cNvPr>
            <p:cNvSpPr txBox="1"/>
            <p:nvPr/>
          </p:nvSpPr>
          <p:spPr>
            <a:xfrm>
              <a:off x="4774655" y="4078662"/>
              <a:ext cx="132134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zh-CN" err="1">
                  <a:solidFill>
                    <a:schemeClr val="bg1"/>
                  </a:solidFill>
                  <a:latin typeface="Gill Sans MT" panose="020B0502020104020203" pitchFamily="34" charset="0"/>
                </a:rPr>
                <a:t>FSList</a:t>
              </a:r>
              <a:endParaRPr kumimoji="1" lang="zh-CN" altLang="en-US">
                <a:solidFill>
                  <a:schemeClr val="bg1"/>
                </a:solidFill>
                <a:latin typeface="Gill Sans MT" panose="020B0502020104020203" pitchFamily="34" charset="0"/>
              </a:endParaRPr>
            </a:p>
          </p:txBody>
        </p:sp>
        <p:sp>
          <p:nvSpPr>
            <p:cNvPr id="20" name="矩形 19">
              <a:extLst>
                <a:ext uri="{FF2B5EF4-FFF2-40B4-BE49-F238E27FC236}">
                  <a16:creationId xmlns:a16="http://schemas.microsoft.com/office/drawing/2014/main" id="{93E90202-E1EA-8243-ACC2-79845104D716}"/>
                </a:ext>
              </a:extLst>
            </p:cNvPr>
            <p:cNvSpPr/>
            <p:nvPr/>
          </p:nvSpPr>
          <p:spPr>
            <a:xfrm>
              <a:off x="4607516" y="5612970"/>
              <a:ext cx="1655617" cy="546116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>
                  <a:latin typeface="Gill Sans MT" panose="020B0502020104020203" pitchFamily="34" charset="0"/>
                </a:rPr>
                <a:t>Upgrade </a:t>
              </a:r>
              <a:endParaRPr kumimoji="1" lang="zh-CN" altLang="en-US">
                <a:latin typeface="Gill Sans MT" panose="020B0502020104020203" pitchFamily="34" charset="0"/>
              </a:endParaRPr>
            </a:p>
          </p:txBody>
        </p:sp>
      </p:grpSp>
      <p:sp>
        <p:nvSpPr>
          <p:cNvPr id="38" name="矩形 37">
            <a:extLst>
              <a:ext uri="{FF2B5EF4-FFF2-40B4-BE49-F238E27FC236}">
                <a16:creationId xmlns:a16="http://schemas.microsoft.com/office/drawing/2014/main" id="{7D5365AC-4209-764F-9FD2-8EBA688399DF}"/>
              </a:ext>
            </a:extLst>
          </p:cNvPr>
          <p:cNvSpPr/>
          <p:nvPr/>
        </p:nvSpPr>
        <p:spPr>
          <a:xfrm>
            <a:off x="9473831" y="3606307"/>
            <a:ext cx="2109784" cy="253440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>
              <a:latin typeface="Gill Sans MT" panose="020B0502020104020203" pitchFamily="34" charset="0"/>
            </a:endParaRPr>
          </a:p>
        </p:txBody>
      </p:sp>
      <p:grpSp>
        <p:nvGrpSpPr>
          <p:cNvPr id="41" name="组合 40">
            <a:extLst>
              <a:ext uri="{FF2B5EF4-FFF2-40B4-BE49-F238E27FC236}">
                <a16:creationId xmlns:a16="http://schemas.microsoft.com/office/drawing/2014/main" id="{407BA319-AF1F-E64F-BBE2-ABFF18C5FF6D}"/>
              </a:ext>
            </a:extLst>
          </p:cNvPr>
          <p:cNvGrpSpPr/>
          <p:nvPr/>
        </p:nvGrpSpPr>
        <p:grpSpPr>
          <a:xfrm>
            <a:off x="6714379" y="3477876"/>
            <a:ext cx="2109784" cy="930647"/>
            <a:chOff x="6450134" y="3460375"/>
            <a:chExt cx="2109784" cy="930647"/>
          </a:xfrm>
        </p:grpSpPr>
        <p:grpSp>
          <p:nvGrpSpPr>
            <p:cNvPr id="21" name="组合 20">
              <a:extLst>
                <a:ext uri="{FF2B5EF4-FFF2-40B4-BE49-F238E27FC236}">
                  <a16:creationId xmlns:a16="http://schemas.microsoft.com/office/drawing/2014/main" id="{41D80770-3B67-D242-8750-41C4C0B59817}"/>
                </a:ext>
              </a:extLst>
            </p:cNvPr>
            <p:cNvGrpSpPr/>
            <p:nvPr/>
          </p:nvGrpSpPr>
          <p:grpSpPr>
            <a:xfrm>
              <a:off x="6450134" y="3460375"/>
              <a:ext cx="2109784" cy="930647"/>
              <a:chOff x="1015341" y="3539366"/>
              <a:chExt cx="2274124" cy="2738732"/>
            </a:xfrm>
            <a:solidFill>
              <a:schemeClr val="accent4">
                <a:lumMod val="60000"/>
                <a:lumOff val="40000"/>
              </a:schemeClr>
            </a:solidFill>
          </p:grpSpPr>
          <p:sp>
            <p:nvSpPr>
              <p:cNvPr id="22" name="矩形 21">
                <a:extLst>
                  <a:ext uri="{FF2B5EF4-FFF2-40B4-BE49-F238E27FC236}">
                    <a16:creationId xmlns:a16="http://schemas.microsoft.com/office/drawing/2014/main" id="{1EE13A19-4C25-9548-9C2D-A6A50DCBD91F}"/>
                  </a:ext>
                </a:extLst>
              </p:cNvPr>
              <p:cNvSpPr/>
              <p:nvPr/>
            </p:nvSpPr>
            <p:spPr>
              <a:xfrm>
                <a:off x="1015341" y="3539366"/>
                <a:ext cx="2274124" cy="2738732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zh-CN" altLang="en-US">
                  <a:latin typeface="Gill Sans MT" panose="020B0502020104020203" pitchFamily="34" charset="0"/>
                </a:endParaRPr>
              </a:p>
            </p:txBody>
          </p:sp>
          <p:sp>
            <p:nvSpPr>
              <p:cNvPr id="23" name="文本框 22">
                <a:extLst>
                  <a:ext uri="{FF2B5EF4-FFF2-40B4-BE49-F238E27FC236}">
                    <a16:creationId xmlns:a16="http://schemas.microsoft.com/office/drawing/2014/main" id="{F026AC6E-9952-C046-B2F4-D30F2032617C}"/>
                  </a:ext>
                </a:extLst>
              </p:cNvPr>
              <p:cNvSpPr txBox="1"/>
              <p:nvPr/>
            </p:nvSpPr>
            <p:spPr>
              <a:xfrm>
                <a:off x="1192482" y="3679939"/>
                <a:ext cx="1868938" cy="1358600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zh-CN" sz="2400" err="1">
                    <a:solidFill>
                      <a:schemeClr val="bg1"/>
                    </a:solidFill>
                    <a:latin typeface="Gill Sans MT" panose="020B0502020104020203" pitchFamily="34" charset="0"/>
                  </a:rPr>
                  <a:t>libBentoFS</a:t>
                </a:r>
                <a:endParaRPr kumimoji="1" lang="zh-CN" altLang="en-US" sz="2400">
                  <a:solidFill>
                    <a:schemeClr val="bg1"/>
                  </a:solidFill>
                  <a:latin typeface="Gill Sans MT" panose="020B0502020104020203" pitchFamily="34" charset="0"/>
                </a:endParaRPr>
              </a:p>
            </p:txBody>
          </p:sp>
        </p:grpSp>
        <p:sp>
          <p:nvSpPr>
            <p:cNvPr id="32" name="矩形 31">
              <a:extLst>
                <a:ext uri="{FF2B5EF4-FFF2-40B4-BE49-F238E27FC236}">
                  <a16:creationId xmlns:a16="http://schemas.microsoft.com/office/drawing/2014/main" id="{4436DCAA-4EAE-784E-8DC6-74181CE72920}"/>
                </a:ext>
              </a:extLst>
            </p:cNvPr>
            <p:cNvSpPr/>
            <p:nvPr/>
          </p:nvSpPr>
          <p:spPr>
            <a:xfrm>
              <a:off x="6670596" y="3961761"/>
              <a:ext cx="1655617" cy="3446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>
                  <a:latin typeface="Gill Sans MT" panose="020B0502020104020203" pitchFamily="34" charset="0"/>
                </a:rPr>
                <a:t>dispatch</a:t>
              </a:r>
              <a:endParaRPr kumimoji="1" lang="zh-CN" altLang="en-US">
                <a:latin typeface="Gill Sans MT" panose="020B0502020104020203" pitchFamily="34" charset="0"/>
              </a:endParaRPr>
            </a:p>
          </p:txBody>
        </p:sp>
      </p:grpSp>
      <p:sp>
        <p:nvSpPr>
          <p:cNvPr id="28" name="矩形 27">
            <a:extLst>
              <a:ext uri="{FF2B5EF4-FFF2-40B4-BE49-F238E27FC236}">
                <a16:creationId xmlns:a16="http://schemas.microsoft.com/office/drawing/2014/main" id="{8E5DCC3B-5211-DA41-9331-2FEBE2041941}"/>
              </a:ext>
            </a:extLst>
          </p:cNvPr>
          <p:cNvSpPr/>
          <p:nvPr/>
        </p:nvSpPr>
        <p:spPr>
          <a:xfrm>
            <a:off x="6682923" y="5072872"/>
            <a:ext cx="2109784" cy="93064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>
              <a:latin typeface="Gill Sans MT" panose="020B0502020104020203" pitchFamily="34" charset="0"/>
            </a:endParaRPr>
          </a:p>
        </p:txBody>
      </p:sp>
      <p:sp>
        <p:nvSpPr>
          <p:cNvPr id="29" name="文本框 28">
            <a:extLst>
              <a:ext uri="{FF2B5EF4-FFF2-40B4-BE49-F238E27FC236}">
                <a16:creationId xmlns:a16="http://schemas.microsoft.com/office/drawing/2014/main" id="{A448AF86-9E2D-4C46-8204-1DE4005D0803}"/>
              </a:ext>
            </a:extLst>
          </p:cNvPr>
          <p:cNvSpPr txBox="1"/>
          <p:nvPr/>
        </p:nvSpPr>
        <p:spPr>
          <a:xfrm>
            <a:off x="6847263" y="5120640"/>
            <a:ext cx="1733879" cy="46166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en-US" altLang="zh-CN" sz="2400" err="1">
                <a:solidFill>
                  <a:schemeClr val="bg1"/>
                </a:solidFill>
                <a:latin typeface="Gill Sans MT" panose="020B0502020104020203" pitchFamily="34" charset="0"/>
              </a:rPr>
              <a:t>libBentoKS</a:t>
            </a:r>
            <a:endParaRPr kumimoji="1" lang="zh-CN" altLang="en-US" sz="2400">
              <a:solidFill>
                <a:schemeClr val="bg1"/>
              </a:solidFill>
              <a:latin typeface="Gill Sans MT" panose="020B0502020104020203" pitchFamily="34" charset="0"/>
            </a:endParaRPr>
          </a:p>
        </p:txBody>
      </p:sp>
      <p:sp>
        <p:nvSpPr>
          <p:cNvPr id="33" name="矩形 32">
            <a:extLst>
              <a:ext uri="{FF2B5EF4-FFF2-40B4-BE49-F238E27FC236}">
                <a16:creationId xmlns:a16="http://schemas.microsoft.com/office/drawing/2014/main" id="{A13B0C00-9C50-184C-AAC9-C5D0D921D707}"/>
              </a:ext>
            </a:extLst>
          </p:cNvPr>
          <p:cNvSpPr/>
          <p:nvPr/>
        </p:nvSpPr>
        <p:spPr>
          <a:xfrm>
            <a:off x="6903384" y="5582305"/>
            <a:ext cx="1655617" cy="3446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err="1">
                <a:latin typeface="Gill Sans MT" panose="020B0502020104020203" pitchFamily="34" charset="0"/>
              </a:rPr>
              <a:t>BlockDevice</a:t>
            </a:r>
            <a:endParaRPr kumimoji="1" lang="zh-CN" altLang="en-US">
              <a:latin typeface="Gill Sans MT" panose="020B0502020104020203" pitchFamily="34" charset="0"/>
            </a:endParaRPr>
          </a:p>
        </p:txBody>
      </p:sp>
      <p:grpSp>
        <p:nvGrpSpPr>
          <p:cNvPr id="40" name="组合 39">
            <a:extLst>
              <a:ext uri="{FF2B5EF4-FFF2-40B4-BE49-F238E27FC236}">
                <a16:creationId xmlns:a16="http://schemas.microsoft.com/office/drawing/2014/main" id="{B580C949-2F7E-0B44-B995-0D22A8527006}"/>
              </a:ext>
            </a:extLst>
          </p:cNvPr>
          <p:cNvGrpSpPr/>
          <p:nvPr/>
        </p:nvGrpSpPr>
        <p:grpSpPr>
          <a:xfrm>
            <a:off x="9316514" y="3460374"/>
            <a:ext cx="2109784" cy="2534402"/>
            <a:chOff x="9316514" y="3460374"/>
            <a:chExt cx="2109784" cy="2534402"/>
          </a:xfrm>
        </p:grpSpPr>
        <p:sp>
          <p:nvSpPr>
            <p:cNvPr id="25" name="矩形 24">
              <a:extLst>
                <a:ext uri="{FF2B5EF4-FFF2-40B4-BE49-F238E27FC236}">
                  <a16:creationId xmlns:a16="http://schemas.microsoft.com/office/drawing/2014/main" id="{CA62C05F-9BBB-8949-AC43-B38433ADF50E}"/>
                </a:ext>
              </a:extLst>
            </p:cNvPr>
            <p:cNvSpPr/>
            <p:nvPr/>
          </p:nvSpPr>
          <p:spPr>
            <a:xfrm>
              <a:off x="9316514" y="3460374"/>
              <a:ext cx="2109784" cy="2534402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>
                <a:latin typeface="Gill Sans MT" panose="020B0502020104020203" pitchFamily="34" charset="0"/>
              </a:endParaRPr>
            </a:p>
          </p:txBody>
        </p:sp>
        <p:sp>
          <p:nvSpPr>
            <p:cNvPr id="26" name="文本框 25">
              <a:extLst>
                <a:ext uri="{FF2B5EF4-FFF2-40B4-BE49-F238E27FC236}">
                  <a16:creationId xmlns:a16="http://schemas.microsoft.com/office/drawing/2014/main" id="{94ECDFDB-D9F4-7641-9749-87B06FFD4324}"/>
                </a:ext>
              </a:extLst>
            </p:cNvPr>
            <p:cNvSpPr txBox="1"/>
            <p:nvPr/>
          </p:nvSpPr>
          <p:spPr>
            <a:xfrm>
              <a:off x="9480854" y="3590459"/>
              <a:ext cx="1810728" cy="461665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kumimoji="1" lang="en-US" altLang="zh-CN" sz="2400">
                  <a:solidFill>
                    <a:schemeClr val="bg1"/>
                  </a:solidFill>
                  <a:latin typeface="Gill Sans MT" panose="020B0502020104020203" pitchFamily="34" charset="0"/>
                </a:rPr>
                <a:t>File Systems</a:t>
              </a:r>
              <a:endParaRPr kumimoji="1" lang="zh-CN" altLang="en-US" sz="2400">
                <a:solidFill>
                  <a:schemeClr val="bg1"/>
                </a:solidFill>
                <a:latin typeface="Gill Sans MT" panose="020B0502020104020203" pitchFamily="34" charset="0"/>
              </a:endParaRPr>
            </a:p>
          </p:txBody>
        </p:sp>
        <p:sp>
          <p:nvSpPr>
            <p:cNvPr id="34" name="矩形 33">
              <a:extLst>
                <a:ext uri="{FF2B5EF4-FFF2-40B4-BE49-F238E27FC236}">
                  <a16:creationId xmlns:a16="http://schemas.microsoft.com/office/drawing/2014/main" id="{AAC3AC8D-7CAB-404D-A1BC-9FA9C6F45249}"/>
                </a:ext>
              </a:extLst>
            </p:cNvPr>
            <p:cNvSpPr/>
            <p:nvPr/>
          </p:nvSpPr>
          <p:spPr>
            <a:xfrm>
              <a:off x="9521042" y="4182209"/>
              <a:ext cx="1770540" cy="3446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>
                  <a:latin typeface="Gill Sans MT" panose="020B0502020104020203" pitchFamily="34" charset="0"/>
                </a:rPr>
                <a:t>read</a:t>
              </a:r>
              <a:endParaRPr kumimoji="1" lang="zh-CN" altLang="en-US">
                <a:latin typeface="Gill Sans MT" panose="020B0502020104020203" pitchFamily="34" charset="0"/>
              </a:endParaRPr>
            </a:p>
          </p:txBody>
        </p:sp>
        <p:sp>
          <p:nvSpPr>
            <p:cNvPr id="35" name="矩形 34">
              <a:extLst>
                <a:ext uri="{FF2B5EF4-FFF2-40B4-BE49-F238E27FC236}">
                  <a16:creationId xmlns:a16="http://schemas.microsoft.com/office/drawing/2014/main" id="{4E395B0D-9DE3-FE48-828E-E2838671C189}"/>
                </a:ext>
              </a:extLst>
            </p:cNvPr>
            <p:cNvSpPr/>
            <p:nvPr/>
          </p:nvSpPr>
          <p:spPr>
            <a:xfrm>
              <a:off x="9521042" y="4678850"/>
              <a:ext cx="1770540" cy="3446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>
                  <a:latin typeface="Gill Sans MT" panose="020B0502020104020203" pitchFamily="34" charset="0"/>
                </a:rPr>
                <a:t>write</a:t>
              </a:r>
              <a:endParaRPr kumimoji="1" lang="zh-CN" altLang="en-US">
                <a:latin typeface="Gill Sans MT" panose="020B0502020104020203" pitchFamily="34" charset="0"/>
              </a:endParaRPr>
            </a:p>
          </p:txBody>
        </p:sp>
        <p:sp>
          <p:nvSpPr>
            <p:cNvPr id="36" name="矩形 35">
              <a:extLst>
                <a:ext uri="{FF2B5EF4-FFF2-40B4-BE49-F238E27FC236}">
                  <a16:creationId xmlns:a16="http://schemas.microsoft.com/office/drawing/2014/main" id="{259D57C4-5FE1-8743-9BF7-43AC1BC752E2}"/>
                </a:ext>
              </a:extLst>
            </p:cNvPr>
            <p:cNvSpPr/>
            <p:nvPr/>
          </p:nvSpPr>
          <p:spPr>
            <a:xfrm>
              <a:off x="9521041" y="5137714"/>
              <a:ext cx="1770541" cy="3446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err="1">
                  <a:latin typeface="Gill Sans MT" panose="020B0502020104020203" pitchFamily="34" charset="0"/>
                </a:rPr>
                <a:t>Update_prepare</a:t>
              </a:r>
              <a:endParaRPr kumimoji="1" lang="zh-CN" altLang="en-US">
                <a:latin typeface="Gill Sans MT" panose="020B0502020104020203" pitchFamily="34" charset="0"/>
              </a:endParaRPr>
            </a:p>
          </p:txBody>
        </p:sp>
        <p:sp>
          <p:nvSpPr>
            <p:cNvPr id="37" name="矩形 36">
              <a:extLst>
                <a:ext uri="{FF2B5EF4-FFF2-40B4-BE49-F238E27FC236}">
                  <a16:creationId xmlns:a16="http://schemas.microsoft.com/office/drawing/2014/main" id="{256F7048-E72E-E54F-A3B8-B67E14CA1028}"/>
                </a:ext>
              </a:extLst>
            </p:cNvPr>
            <p:cNvSpPr/>
            <p:nvPr/>
          </p:nvSpPr>
          <p:spPr>
            <a:xfrm>
              <a:off x="9521040" y="5581276"/>
              <a:ext cx="1770542" cy="3446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err="1">
                  <a:latin typeface="Gill Sans MT" panose="020B0502020104020203" pitchFamily="34" charset="0"/>
                </a:rPr>
                <a:t>Update_transfer</a:t>
              </a:r>
              <a:endParaRPr kumimoji="1" lang="zh-CN" altLang="en-US">
                <a:latin typeface="Gill Sans MT" panose="020B0502020104020203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851102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矩形 38">
            <a:extLst>
              <a:ext uri="{FF2B5EF4-FFF2-40B4-BE49-F238E27FC236}">
                <a16:creationId xmlns:a16="http://schemas.microsoft.com/office/drawing/2014/main" id="{A49474EF-C5C7-6E4C-89BE-7B2AF33FCF84}"/>
              </a:ext>
            </a:extLst>
          </p:cNvPr>
          <p:cNvSpPr/>
          <p:nvPr/>
        </p:nvSpPr>
        <p:spPr>
          <a:xfrm>
            <a:off x="9622196" y="3725319"/>
            <a:ext cx="2109784" cy="253440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>
              <a:latin typeface="Gill Sans MT" panose="020B0502020104020203" pitchFamily="34" charset="0"/>
            </a:endParaRPr>
          </a:p>
        </p:txBody>
      </p:sp>
      <p:sp>
        <p:nvSpPr>
          <p:cNvPr id="2" name="标题 1">
            <a:extLst>
              <a:ext uri="{FF2B5EF4-FFF2-40B4-BE49-F238E27FC236}">
                <a16:creationId xmlns:a16="http://schemas.microsoft.com/office/drawing/2014/main" id="{8C5FFE0B-D3AB-458E-B90C-BD04234544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/>
              <a:t>Bento Overview</a:t>
            </a:r>
            <a:endParaRPr lang="en-US"/>
          </a:p>
        </p:txBody>
      </p:sp>
      <p:sp>
        <p:nvSpPr>
          <p:cNvPr id="4" name="内容占位符 2">
            <a:extLst>
              <a:ext uri="{FF2B5EF4-FFF2-40B4-BE49-F238E27FC236}">
                <a16:creationId xmlns:a16="http://schemas.microsoft.com/office/drawing/2014/main" id="{E27FAE64-7741-4296-AE35-642F9D19E13B}"/>
              </a:ext>
            </a:extLst>
          </p:cNvPr>
          <p:cNvSpPr txBox="1">
            <a:spLocks/>
          </p:cNvSpPr>
          <p:nvPr/>
        </p:nvSpPr>
        <p:spPr>
          <a:xfrm>
            <a:off x="838200" y="1319804"/>
            <a:ext cx="10453382" cy="47202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514350" indent="-51435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 baseline="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 baseline="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 baseline="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 baseline="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 baseline="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>
                <a:ea typeface="+mj-ea"/>
              </a:rPr>
              <a:t>File Systems</a:t>
            </a:r>
          </a:p>
          <a:p>
            <a:pPr lvl="1"/>
            <a:r>
              <a:rPr lang="en-US">
                <a:ea typeface="+mj-ea"/>
              </a:rPr>
              <a:t>Complied as a Rust static library</a:t>
            </a:r>
          </a:p>
        </p:txBody>
      </p:sp>
      <p:grpSp>
        <p:nvGrpSpPr>
          <p:cNvPr id="31" name="组合 30">
            <a:extLst>
              <a:ext uri="{FF2B5EF4-FFF2-40B4-BE49-F238E27FC236}">
                <a16:creationId xmlns:a16="http://schemas.microsoft.com/office/drawing/2014/main" id="{959EF416-6C9B-E940-99A8-87A75330AC69}"/>
              </a:ext>
            </a:extLst>
          </p:cNvPr>
          <p:cNvGrpSpPr/>
          <p:nvPr/>
        </p:nvGrpSpPr>
        <p:grpSpPr>
          <a:xfrm>
            <a:off x="1015341" y="3539366"/>
            <a:ext cx="2274124" cy="2738732"/>
            <a:chOff x="1015341" y="3539366"/>
            <a:chExt cx="2274124" cy="2738732"/>
          </a:xfrm>
          <a:solidFill>
            <a:schemeClr val="accent1">
              <a:lumMod val="60000"/>
              <a:lumOff val="40000"/>
            </a:schemeClr>
          </a:solidFill>
        </p:grpSpPr>
        <p:grpSp>
          <p:nvGrpSpPr>
            <p:cNvPr id="10" name="组合 9">
              <a:extLst>
                <a:ext uri="{FF2B5EF4-FFF2-40B4-BE49-F238E27FC236}">
                  <a16:creationId xmlns:a16="http://schemas.microsoft.com/office/drawing/2014/main" id="{5CE41F58-18F5-3049-88DA-86CB2F05E43B}"/>
                </a:ext>
              </a:extLst>
            </p:cNvPr>
            <p:cNvGrpSpPr/>
            <p:nvPr/>
          </p:nvGrpSpPr>
          <p:grpSpPr>
            <a:xfrm>
              <a:off x="1015341" y="3539366"/>
              <a:ext cx="2274124" cy="2738732"/>
              <a:chOff x="1015341" y="3539366"/>
              <a:chExt cx="2274124" cy="2738732"/>
            </a:xfrm>
            <a:grpFill/>
          </p:grpSpPr>
          <p:sp>
            <p:nvSpPr>
              <p:cNvPr id="3" name="矩形 2">
                <a:extLst>
                  <a:ext uri="{FF2B5EF4-FFF2-40B4-BE49-F238E27FC236}">
                    <a16:creationId xmlns:a16="http://schemas.microsoft.com/office/drawing/2014/main" id="{494BE51B-10ED-4245-8038-396CFD241DD9}"/>
                  </a:ext>
                </a:extLst>
              </p:cNvPr>
              <p:cNvSpPr/>
              <p:nvPr/>
            </p:nvSpPr>
            <p:spPr>
              <a:xfrm>
                <a:off x="1015341" y="3539366"/>
                <a:ext cx="2274124" cy="2738732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zh-CN" altLang="en-US">
                  <a:latin typeface="Gill Sans MT" panose="020B0502020104020203" pitchFamily="34" charset="0"/>
                </a:endParaRPr>
              </a:p>
            </p:txBody>
          </p:sp>
          <p:sp>
            <p:nvSpPr>
              <p:cNvPr id="5" name="文本框 4">
                <a:extLst>
                  <a:ext uri="{FF2B5EF4-FFF2-40B4-BE49-F238E27FC236}">
                    <a16:creationId xmlns:a16="http://schemas.microsoft.com/office/drawing/2014/main" id="{6C84003A-66CE-F943-8B97-67326BF913CC}"/>
                  </a:ext>
                </a:extLst>
              </p:cNvPr>
              <p:cNvSpPr txBox="1"/>
              <p:nvPr/>
            </p:nvSpPr>
            <p:spPr>
              <a:xfrm>
                <a:off x="1192482" y="3679938"/>
                <a:ext cx="2088005" cy="461665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zh-CN" sz="2400">
                    <a:solidFill>
                      <a:schemeClr val="bg1"/>
                    </a:solidFill>
                    <a:latin typeface="Gill Sans MT" panose="020B0502020104020203" pitchFamily="34" charset="0"/>
                  </a:rPr>
                  <a:t>Kernel Service</a:t>
                </a:r>
                <a:endParaRPr kumimoji="1" lang="zh-CN" altLang="en-US" sz="2400">
                  <a:solidFill>
                    <a:schemeClr val="bg1"/>
                  </a:solidFill>
                  <a:latin typeface="Gill Sans MT" panose="020B0502020104020203" pitchFamily="34" charset="0"/>
                </a:endParaRPr>
              </a:p>
            </p:txBody>
          </p:sp>
        </p:grpSp>
        <p:sp>
          <p:nvSpPr>
            <p:cNvPr id="6" name="矩形 5">
              <a:extLst>
                <a:ext uri="{FF2B5EF4-FFF2-40B4-BE49-F238E27FC236}">
                  <a16:creationId xmlns:a16="http://schemas.microsoft.com/office/drawing/2014/main" id="{45436867-E80A-BA42-8BF9-BA0F30B22D02}"/>
                </a:ext>
              </a:extLst>
            </p:cNvPr>
            <p:cNvSpPr/>
            <p:nvPr/>
          </p:nvSpPr>
          <p:spPr>
            <a:xfrm>
              <a:off x="1270659" y="5814486"/>
              <a:ext cx="1655617" cy="3446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err="1">
                  <a:latin typeface="Gill Sans MT" panose="020B0502020104020203" pitchFamily="34" charset="0"/>
                </a:rPr>
                <a:t>block_device</a:t>
              </a:r>
              <a:endParaRPr kumimoji="1" lang="zh-CN" altLang="en-US">
                <a:latin typeface="Gill Sans MT" panose="020B0502020104020203" pitchFamily="34" charset="0"/>
              </a:endParaRPr>
            </a:p>
          </p:txBody>
        </p:sp>
        <p:sp>
          <p:nvSpPr>
            <p:cNvPr id="7" name="矩形 6">
              <a:extLst>
                <a:ext uri="{FF2B5EF4-FFF2-40B4-BE49-F238E27FC236}">
                  <a16:creationId xmlns:a16="http://schemas.microsoft.com/office/drawing/2014/main" id="{3C0B04E9-67FE-F34D-8E08-B94D7CA2144E}"/>
                </a:ext>
              </a:extLst>
            </p:cNvPr>
            <p:cNvSpPr/>
            <p:nvPr/>
          </p:nvSpPr>
          <p:spPr>
            <a:xfrm>
              <a:off x="1270659" y="4403868"/>
              <a:ext cx="1655617" cy="3446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>
                  <a:latin typeface="Gill Sans MT" panose="020B0502020104020203" pitchFamily="34" charset="0"/>
                </a:rPr>
                <a:t>VFS</a:t>
              </a:r>
              <a:endParaRPr kumimoji="1" lang="zh-CN" altLang="en-US">
                <a:latin typeface="Gill Sans MT" panose="020B0502020104020203" pitchFamily="34" charset="0"/>
              </a:endParaRPr>
            </a:p>
          </p:txBody>
        </p:sp>
      </p:grpSp>
      <p:grpSp>
        <p:nvGrpSpPr>
          <p:cNvPr id="30" name="组合 29">
            <a:extLst>
              <a:ext uri="{FF2B5EF4-FFF2-40B4-BE49-F238E27FC236}">
                <a16:creationId xmlns:a16="http://schemas.microsoft.com/office/drawing/2014/main" id="{8EC388CE-594A-FA4E-9DA0-6D0A2D6B84BC}"/>
              </a:ext>
            </a:extLst>
          </p:cNvPr>
          <p:cNvGrpSpPr/>
          <p:nvPr/>
        </p:nvGrpSpPr>
        <p:grpSpPr>
          <a:xfrm>
            <a:off x="3887576" y="3520989"/>
            <a:ext cx="1955469" cy="2738732"/>
            <a:chOff x="4457592" y="3539366"/>
            <a:chExt cx="1955469" cy="2738732"/>
          </a:xfrm>
        </p:grpSpPr>
        <p:grpSp>
          <p:nvGrpSpPr>
            <p:cNvPr id="11" name="组合 10">
              <a:extLst>
                <a:ext uri="{FF2B5EF4-FFF2-40B4-BE49-F238E27FC236}">
                  <a16:creationId xmlns:a16="http://schemas.microsoft.com/office/drawing/2014/main" id="{2AB70F87-F2D3-D841-837D-A469EA4EE60F}"/>
                </a:ext>
              </a:extLst>
            </p:cNvPr>
            <p:cNvGrpSpPr/>
            <p:nvPr/>
          </p:nvGrpSpPr>
          <p:grpSpPr>
            <a:xfrm>
              <a:off x="4457592" y="3539366"/>
              <a:ext cx="1955469" cy="2738732"/>
              <a:chOff x="4457592" y="3539366"/>
              <a:chExt cx="1955469" cy="2738732"/>
            </a:xfrm>
          </p:grpSpPr>
          <p:sp>
            <p:nvSpPr>
              <p:cNvPr id="8" name="矩形 7">
                <a:extLst>
                  <a:ext uri="{FF2B5EF4-FFF2-40B4-BE49-F238E27FC236}">
                    <a16:creationId xmlns:a16="http://schemas.microsoft.com/office/drawing/2014/main" id="{331379AB-6339-2247-9B82-9ACE26C363FF}"/>
                  </a:ext>
                </a:extLst>
              </p:cNvPr>
              <p:cNvSpPr/>
              <p:nvPr/>
            </p:nvSpPr>
            <p:spPr>
              <a:xfrm>
                <a:off x="4457592" y="3539366"/>
                <a:ext cx="1955469" cy="2738732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zh-CN" altLang="en-US">
                  <a:latin typeface="Gill Sans MT" panose="020B0502020104020203" pitchFamily="34" charset="0"/>
                </a:endParaRPr>
              </a:p>
            </p:txBody>
          </p:sp>
          <p:sp>
            <p:nvSpPr>
              <p:cNvPr id="9" name="文本框 8">
                <a:extLst>
                  <a:ext uri="{FF2B5EF4-FFF2-40B4-BE49-F238E27FC236}">
                    <a16:creationId xmlns:a16="http://schemas.microsoft.com/office/drawing/2014/main" id="{2AAB1976-EB8D-E041-890D-0AE2A23FB2B2}"/>
                  </a:ext>
                </a:extLst>
              </p:cNvPr>
              <p:cNvSpPr txBox="1"/>
              <p:nvPr/>
            </p:nvSpPr>
            <p:spPr>
              <a:xfrm>
                <a:off x="4774655" y="3679937"/>
                <a:ext cx="132134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zh-CN" sz="2400" err="1">
                    <a:solidFill>
                      <a:schemeClr val="bg1"/>
                    </a:solidFill>
                    <a:latin typeface="Gill Sans MT" panose="020B0502020104020203" pitchFamily="34" charset="0"/>
                  </a:rPr>
                  <a:t>BentoFS</a:t>
                </a:r>
                <a:endParaRPr kumimoji="1" lang="zh-CN" altLang="en-US" sz="2400">
                  <a:solidFill>
                    <a:schemeClr val="bg1"/>
                  </a:solidFill>
                  <a:latin typeface="Gill Sans MT" panose="020B0502020104020203" pitchFamily="34" charset="0"/>
                </a:endParaRPr>
              </a:p>
            </p:txBody>
          </p:sp>
        </p:grpSp>
        <p:sp>
          <p:nvSpPr>
            <p:cNvPr id="12" name="矩形 11">
              <a:extLst>
                <a:ext uri="{FF2B5EF4-FFF2-40B4-BE49-F238E27FC236}">
                  <a16:creationId xmlns:a16="http://schemas.microsoft.com/office/drawing/2014/main" id="{421D4240-0828-154C-8390-46E483039993}"/>
                </a:ext>
              </a:extLst>
            </p:cNvPr>
            <p:cNvSpPr/>
            <p:nvPr/>
          </p:nvSpPr>
          <p:spPr>
            <a:xfrm>
              <a:off x="4607517" y="4403868"/>
              <a:ext cx="1655617" cy="3446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>
                  <a:latin typeface="Gill Sans MT" panose="020B0502020104020203" pitchFamily="34" charset="0"/>
                </a:rPr>
                <a:t>fs1</a:t>
              </a:r>
              <a:endParaRPr kumimoji="1" lang="zh-CN" altLang="en-US">
                <a:latin typeface="Gill Sans MT" panose="020B0502020104020203" pitchFamily="34" charset="0"/>
              </a:endParaRPr>
            </a:p>
          </p:txBody>
        </p:sp>
        <p:sp>
          <p:nvSpPr>
            <p:cNvPr id="13" name="矩形 12">
              <a:extLst>
                <a:ext uri="{FF2B5EF4-FFF2-40B4-BE49-F238E27FC236}">
                  <a16:creationId xmlns:a16="http://schemas.microsoft.com/office/drawing/2014/main" id="{C9746907-C520-2C4F-A2FA-59285F6DB267}"/>
                </a:ext>
              </a:extLst>
            </p:cNvPr>
            <p:cNvSpPr/>
            <p:nvPr/>
          </p:nvSpPr>
          <p:spPr>
            <a:xfrm>
              <a:off x="4607516" y="4936706"/>
              <a:ext cx="1655617" cy="3446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>
                  <a:latin typeface="Gill Sans MT" panose="020B0502020104020203" pitchFamily="34" charset="0"/>
                </a:rPr>
                <a:t>fs2</a:t>
              </a:r>
              <a:endParaRPr kumimoji="1" lang="zh-CN" altLang="en-US">
                <a:latin typeface="Gill Sans MT" panose="020B0502020104020203" pitchFamily="34" charset="0"/>
              </a:endParaRPr>
            </a:p>
          </p:txBody>
        </p:sp>
        <p:cxnSp>
          <p:nvCxnSpPr>
            <p:cNvPr id="16" name="直线连接符 15">
              <a:extLst>
                <a:ext uri="{FF2B5EF4-FFF2-40B4-BE49-F238E27FC236}">
                  <a16:creationId xmlns:a16="http://schemas.microsoft.com/office/drawing/2014/main" id="{B80DF11B-180A-B844-9AFC-519CE403CC31}"/>
                </a:ext>
              </a:extLst>
            </p:cNvPr>
            <p:cNvCxnSpPr>
              <a:cxnSpLocks/>
              <a:stCxn id="12" idx="2"/>
              <a:endCxn id="13" idx="0"/>
            </p:cNvCxnSpPr>
            <p:nvPr/>
          </p:nvCxnSpPr>
          <p:spPr>
            <a:xfrm flipH="1">
              <a:off x="5435325" y="4748468"/>
              <a:ext cx="1" cy="188238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9" name="文本框 18">
              <a:extLst>
                <a:ext uri="{FF2B5EF4-FFF2-40B4-BE49-F238E27FC236}">
                  <a16:creationId xmlns:a16="http://schemas.microsoft.com/office/drawing/2014/main" id="{C2134A8A-3BC7-5E47-B2E9-22FDEBFF2649}"/>
                </a:ext>
              </a:extLst>
            </p:cNvPr>
            <p:cNvSpPr txBox="1"/>
            <p:nvPr/>
          </p:nvSpPr>
          <p:spPr>
            <a:xfrm>
              <a:off x="4774655" y="4078662"/>
              <a:ext cx="132134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zh-CN" err="1">
                  <a:solidFill>
                    <a:schemeClr val="bg1"/>
                  </a:solidFill>
                  <a:latin typeface="Gill Sans MT" panose="020B0502020104020203" pitchFamily="34" charset="0"/>
                </a:rPr>
                <a:t>FSList</a:t>
              </a:r>
              <a:endParaRPr kumimoji="1" lang="zh-CN" altLang="en-US">
                <a:solidFill>
                  <a:schemeClr val="bg1"/>
                </a:solidFill>
                <a:latin typeface="Gill Sans MT" panose="020B0502020104020203" pitchFamily="34" charset="0"/>
              </a:endParaRPr>
            </a:p>
          </p:txBody>
        </p:sp>
        <p:sp>
          <p:nvSpPr>
            <p:cNvPr id="20" name="矩形 19">
              <a:extLst>
                <a:ext uri="{FF2B5EF4-FFF2-40B4-BE49-F238E27FC236}">
                  <a16:creationId xmlns:a16="http://schemas.microsoft.com/office/drawing/2014/main" id="{93E90202-E1EA-8243-ACC2-79845104D716}"/>
                </a:ext>
              </a:extLst>
            </p:cNvPr>
            <p:cNvSpPr/>
            <p:nvPr/>
          </p:nvSpPr>
          <p:spPr>
            <a:xfrm>
              <a:off x="4607516" y="5612970"/>
              <a:ext cx="1655617" cy="546116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>
                  <a:latin typeface="Gill Sans MT" panose="020B0502020104020203" pitchFamily="34" charset="0"/>
                </a:rPr>
                <a:t>Upgrade </a:t>
              </a:r>
              <a:endParaRPr kumimoji="1" lang="zh-CN" altLang="en-US">
                <a:latin typeface="Gill Sans MT" panose="020B0502020104020203" pitchFamily="34" charset="0"/>
              </a:endParaRPr>
            </a:p>
          </p:txBody>
        </p:sp>
      </p:grpSp>
      <p:sp>
        <p:nvSpPr>
          <p:cNvPr id="38" name="矩形 37">
            <a:extLst>
              <a:ext uri="{FF2B5EF4-FFF2-40B4-BE49-F238E27FC236}">
                <a16:creationId xmlns:a16="http://schemas.microsoft.com/office/drawing/2014/main" id="{7D5365AC-4209-764F-9FD2-8EBA688399DF}"/>
              </a:ext>
            </a:extLst>
          </p:cNvPr>
          <p:cNvSpPr/>
          <p:nvPr/>
        </p:nvSpPr>
        <p:spPr>
          <a:xfrm>
            <a:off x="9473831" y="3606307"/>
            <a:ext cx="2109784" cy="253440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>
              <a:latin typeface="Gill Sans MT" panose="020B0502020104020203" pitchFamily="34" charset="0"/>
            </a:endParaRPr>
          </a:p>
        </p:txBody>
      </p:sp>
      <p:grpSp>
        <p:nvGrpSpPr>
          <p:cNvPr id="41" name="组合 40">
            <a:extLst>
              <a:ext uri="{FF2B5EF4-FFF2-40B4-BE49-F238E27FC236}">
                <a16:creationId xmlns:a16="http://schemas.microsoft.com/office/drawing/2014/main" id="{407BA319-AF1F-E64F-BBE2-ABFF18C5FF6D}"/>
              </a:ext>
            </a:extLst>
          </p:cNvPr>
          <p:cNvGrpSpPr/>
          <p:nvPr/>
        </p:nvGrpSpPr>
        <p:grpSpPr>
          <a:xfrm>
            <a:off x="6714379" y="3477876"/>
            <a:ext cx="2109784" cy="930647"/>
            <a:chOff x="6450134" y="3460375"/>
            <a:chExt cx="2109784" cy="930647"/>
          </a:xfrm>
        </p:grpSpPr>
        <p:grpSp>
          <p:nvGrpSpPr>
            <p:cNvPr id="21" name="组合 20">
              <a:extLst>
                <a:ext uri="{FF2B5EF4-FFF2-40B4-BE49-F238E27FC236}">
                  <a16:creationId xmlns:a16="http://schemas.microsoft.com/office/drawing/2014/main" id="{41D80770-3B67-D242-8750-41C4C0B59817}"/>
                </a:ext>
              </a:extLst>
            </p:cNvPr>
            <p:cNvGrpSpPr/>
            <p:nvPr/>
          </p:nvGrpSpPr>
          <p:grpSpPr>
            <a:xfrm>
              <a:off x="6450134" y="3460375"/>
              <a:ext cx="2109784" cy="930647"/>
              <a:chOff x="1015341" y="3539366"/>
              <a:chExt cx="2274124" cy="2738732"/>
            </a:xfrm>
            <a:solidFill>
              <a:schemeClr val="accent4">
                <a:lumMod val="60000"/>
                <a:lumOff val="40000"/>
              </a:schemeClr>
            </a:solidFill>
          </p:grpSpPr>
          <p:sp>
            <p:nvSpPr>
              <p:cNvPr id="22" name="矩形 21">
                <a:extLst>
                  <a:ext uri="{FF2B5EF4-FFF2-40B4-BE49-F238E27FC236}">
                    <a16:creationId xmlns:a16="http://schemas.microsoft.com/office/drawing/2014/main" id="{1EE13A19-4C25-9548-9C2D-A6A50DCBD91F}"/>
                  </a:ext>
                </a:extLst>
              </p:cNvPr>
              <p:cNvSpPr/>
              <p:nvPr/>
            </p:nvSpPr>
            <p:spPr>
              <a:xfrm>
                <a:off x="1015341" y="3539366"/>
                <a:ext cx="2274124" cy="2738732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zh-CN" altLang="en-US">
                  <a:latin typeface="Gill Sans MT" panose="020B0502020104020203" pitchFamily="34" charset="0"/>
                </a:endParaRPr>
              </a:p>
            </p:txBody>
          </p:sp>
          <p:sp>
            <p:nvSpPr>
              <p:cNvPr id="23" name="文本框 22">
                <a:extLst>
                  <a:ext uri="{FF2B5EF4-FFF2-40B4-BE49-F238E27FC236}">
                    <a16:creationId xmlns:a16="http://schemas.microsoft.com/office/drawing/2014/main" id="{F026AC6E-9952-C046-B2F4-D30F2032617C}"/>
                  </a:ext>
                </a:extLst>
              </p:cNvPr>
              <p:cNvSpPr txBox="1"/>
              <p:nvPr/>
            </p:nvSpPr>
            <p:spPr>
              <a:xfrm>
                <a:off x="1192482" y="3679939"/>
                <a:ext cx="1868938" cy="1358600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zh-CN" sz="2400" err="1">
                    <a:solidFill>
                      <a:schemeClr val="bg1"/>
                    </a:solidFill>
                    <a:latin typeface="Gill Sans MT" panose="020B0502020104020203" pitchFamily="34" charset="0"/>
                  </a:rPr>
                  <a:t>libBentoFS</a:t>
                </a:r>
                <a:endParaRPr kumimoji="1" lang="zh-CN" altLang="en-US" sz="2400">
                  <a:solidFill>
                    <a:schemeClr val="bg1"/>
                  </a:solidFill>
                  <a:latin typeface="Gill Sans MT" panose="020B0502020104020203" pitchFamily="34" charset="0"/>
                </a:endParaRPr>
              </a:p>
            </p:txBody>
          </p:sp>
        </p:grpSp>
        <p:sp>
          <p:nvSpPr>
            <p:cNvPr id="32" name="矩形 31">
              <a:extLst>
                <a:ext uri="{FF2B5EF4-FFF2-40B4-BE49-F238E27FC236}">
                  <a16:creationId xmlns:a16="http://schemas.microsoft.com/office/drawing/2014/main" id="{4436DCAA-4EAE-784E-8DC6-74181CE72920}"/>
                </a:ext>
              </a:extLst>
            </p:cNvPr>
            <p:cNvSpPr/>
            <p:nvPr/>
          </p:nvSpPr>
          <p:spPr>
            <a:xfrm>
              <a:off x="6670596" y="3961761"/>
              <a:ext cx="1655617" cy="3446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>
                  <a:latin typeface="Gill Sans MT" panose="020B0502020104020203" pitchFamily="34" charset="0"/>
                </a:rPr>
                <a:t>dispatch</a:t>
              </a:r>
              <a:endParaRPr kumimoji="1" lang="zh-CN" altLang="en-US">
                <a:latin typeface="Gill Sans MT" panose="020B0502020104020203" pitchFamily="34" charset="0"/>
              </a:endParaRPr>
            </a:p>
          </p:txBody>
        </p:sp>
      </p:grpSp>
      <p:grpSp>
        <p:nvGrpSpPr>
          <p:cNvPr id="42" name="组合 41">
            <a:extLst>
              <a:ext uri="{FF2B5EF4-FFF2-40B4-BE49-F238E27FC236}">
                <a16:creationId xmlns:a16="http://schemas.microsoft.com/office/drawing/2014/main" id="{2E0DA77D-1B22-0C4D-9073-8DE9842307E1}"/>
              </a:ext>
            </a:extLst>
          </p:cNvPr>
          <p:cNvGrpSpPr/>
          <p:nvPr/>
        </p:nvGrpSpPr>
        <p:grpSpPr>
          <a:xfrm>
            <a:off x="6682923" y="5072872"/>
            <a:ext cx="2109784" cy="930647"/>
            <a:chOff x="6450134" y="5064129"/>
            <a:chExt cx="2109784" cy="930647"/>
          </a:xfrm>
        </p:grpSpPr>
        <p:grpSp>
          <p:nvGrpSpPr>
            <p:cNvPr id="27" name="组合 26">
              <a:extLst>
                <a:ext uri="{FF2B5EF4-FFF2-40B4-BE49-F238E27FC236}">
                  <a16:creationId xmlns:a16="http://schemas.microsoft.com/office/drawing/2014/main" id="{8A329D7B-A9EE-D848-A421-4A5E1331C571}"/>
                </a:ext>
              </a:extLst>
            </p:cNvPr>
            <p:cNvGrpSpPr/>
            <p:nvPr/>
          </p:nvGrpSpPr>
          <p:grpSpPr>
            <a:xfrm>
              <a:off x="6450134" y="5064129"/>
              <a:ext cx="2109784" cy="930647"/>
              <a:chOff x="1015341" y="3539366"/>
              <a:chExt cx="2274124" cy="2738732"/>
            </a:xfrm>
            <a:solidFill>
              <a:schemeClr val="accent4">
                <a:lumMod val="60000"/>
                <a:lumOff val="40000"/>
              </a:schemeClr>
            </a:solidFill>
          </p:grpSpPr>
          <p:sp>
            <p:nvSpPr>
              <p:cNvPr id="28" name="矩形 27">
                <a:extLst>
                  <a:ext uri="{FF2B5EF4-FFF2-40B4-BE49-F238E27FC236}">
                    <a16:creationId xmlns:a16="http://schemas.microsoft.com/office/drawing/2014/main" id="{8E5DCC3B-5211-DA41-9331-2FEBE2041941}"/>
                  </a:ext>
                </a:extLst>
              </p:cNvPr>
              <p:cNvSpPr/>
              <p:nvPr/>
            </p:nvSpPr>
            <p:spPr>
              <a:xfrm>
                <a:off x="1015341" y="3539366"/>
                <a:ext cx="2274124" cy="2738732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zh-CN" altLang="en-US">
                  <a:latin typeface="Gill Sans MT" panose="020B0502020104020203" pitchFamily="34" charset="0"/>
                </a:endParaRPr>
              </a:p>
            </p:txBody>
          </p:sp>
          <p:sp>
            <p:nvSpPr>
              <p:cNvPr id="29" name="文本框 28">
                <a:extLst>
                  <a:ext uri="{FF2B5EF4-FFF2-40B4-BE49-F238E27FC236}">
                    <a16:creationId xmlns:a16="http://schemas.microsoft.com/office/drawing/2014/main" id="{A448AF86-9E2D-4C46-8204-1DE4005D0803}"/>
                  </a:ext>
                </a:extLst>
              </p:cNvPr>
              <p:cNvSpPr txBox="1"/>
              <p:nvPr/>
            </p:nvSpPr>
            <p:spPr>
              <a:xfrm>
                <a:off x="1192482" y="3679939"/>
                <a:ext cx="1868938" cy="1358600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zh-CN" sz="2400" err="1">
                    <a:solidFill>
                      <a:schemeClr val="bg1"/>
                    </a:solidFill>
                    <a:latin typeface="Gill Sans MT" panose="020B0502020104020203" pitchFamily="34" charset="0"/>
                  </a:rPr>
                  <a:t>libBentoKS</a:t>
                </a:r>
                <a:endParaRPr kumimoji="1" lang="zh-CN" altLang="en-US" sz="2400">
                  <a:solidFill>
                    <a:schemeClr val="bg1"/>
                  </a:solidFill>
                  <a:latin typeface="Gill Sans MT" panose="020B0502020104020203" pitchFamily="34" charset="0"/>
                </a:endParaRPr>
              </a:p>
            </p:txBody>
          </p:sp>
        </p:grpSp>
        <p:sp>
          <p:nvSpPr>
            <p:cNvPr id="33" name="矩形 32">
              <a:extLst>
                <a:ext uri="{FF2B5EF4-FFF2-40B4-BE49-F238E27FC236}">
                  <a16:creationId xmlns:a16="http://schemas.microsoft.com/office/drawing/2014/main" id="{A13B0C00-9C50-184C-AAC9-C5D0D921D707}"/>
                </a:ext>
              </a:extLst>
            </p:cNvPr>
            <p:cNvSpPr/>
            <p:nvPr/>
          </p:nvSpPr>
          <p:spPr>
            <a:xfrm>
              <a:off x="6670595" y="5573562"/>
              <a:ext cx="1655617" cy="3446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err="1">
                  <a:latin typeface="Gill Sans MT" panose="020B0502020104020203" pitchFamily="34" charset="0"/>
                </a:rPr>
                <a:t>BlockDevice</a:t>
              </a:r>
              <a:endParaRPr kumimoji="1" lang="zh-CN" altLang="en-US">
                <a:latin typeface="Gill Sans MT" panose="020B0502020104020203" pitchFamily="34" charset="0"/>
              </a:endParaRPr>
            </a:p>
          </p:txBody>
        </p:sp>
      </p:grpSp>
      <p:sp>
        <p:nvSpPr>
          <p:cNvPr id="25" name="矩形 24">
            <a:extLst>
              <a:ext uri="{FF2B5EF4-FFF2-40B4-BE49-F238E27FC236}">
                <a16:creationId xmlns:a16="http://schemas.microsoft.com/office/drawing/2014/main" id="{CA62C05F-9BBB-8949-AC43-B38433ADF50E}"/>
              </a:ext>
            </a:extLst>
          </p:cNvPr>
          <p:cNvSpPr/>
          <p:nvPr/>
        </p:nvSpPr>
        <p:spPr>
          <a:xfrm>
            <a:off x="9316514" y="3460374"/>
            <a:ext cx="2109784" cy="253440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>
              <a:latin typeface="Gill Sans MT" panose="020B0502020104020203" pitchFamily="34" charset="0"/>
            </a:endParaRPr>
          </a:p>
        </p:txBody>
      </p:sp>
      <p:sp>
        <p:nvSpPr>
          <p:cNvPr id="26" name="文本框 25">
            <a:extLst>
              <a:ext uri="{FF2B5EF4-FFF2-40B4-BE49-F238E27FC236}">
                <a16:creationId xmlns:a16="http://schemas.microsoft.com/office/drawing/2014/main" id="{94ECDFDB-D9F4-7641-9749-87B06FFD4324}"/>
              </a:ext>
            </a:extLst>
          </p:cNvPr>
          <p:cNvSpPr txBox="1"/>
          <p:nvPr/>
        </p:nvSpPr>
        <p:spPr>
          <a:xfrm>
            <a:off x="9480854" y="3590459"/>
            <a:ext cx="1810728" cy="46166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en-US" altLang="zh-CN" sz="2400">
                <a:solidFill>
                  <a:schemeClr val="bg1"/>
                </a:solidFill>
                <a:latin typeface="Gill Sans MT" panose="020B0502020104020203" pitchFamily="34" charset="0"/>
              </a:rPr>
              <a:t>File Systems</a:t>
            </a:r>
            <a:endParaRPr kumimoji="1" lang="zh-CN" altLang="en-US" sz="2400">
              <a:solidFill>
                <a:schemeClr val="bg1"/>
              </a:solidFill>
              <a:latin typeface="Gill Sans MT" panose="020B0502020104020203" pitchFamily="34" charset="0"/>
            </a:endParaRPr>
          </a:p>
        </p:txBody>
      </p:sp>
      <p:sp>
        <p:nvSpPr>
          <p:cNvPr id="34" name="矩形 33">
            <a:extLst>
              <a:ext uri="{FF2B5EF4-FFF2-40B4-BE49-F238E27FC236}">
                <a16:creationId xmlns:a16="http://schemas.microsoft.com/office/drawing/2014/main" id="{AAC3AC8D-7CAB-404D-A1BC-9FA9C6F45249}"/>
              </a:ext>
            </a:extLst>
          </p:cNvPr>
          <p:cNvSpPr/>
          <p:nvPr/>
        </p:nvSpPr>
        <p:spPr>
          <a:xfrm>
            <a:off x="9521042" y="4182209"/>
            <a:ext cx="1770540" cy="3446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>
                <a:latin typeface="Gill Sans MT" panose="020B0502020104020203" pitchFamily="34" charset="0"/>
              </a:rPr>
              <a:t>read</a:t>
            </a:r>
            <a:endParaRPr kumimoji="1" lang="zh-CN" altLang="en-US">
              <a:latin typeface="Gill Sans MT" panose="020B0502020104020203" pitchFamily="34" charset="0"/>
            </a:endParaRPr>
          </a:p>
        </p:txBody>
      </p:sp>
      <p:sp>
        <p:nvSpPr>
          <p:cNvPr id="35" name="矩形 34">
            <a:extLst>
              <a:ext uri="{FF2B5EF4-FFF2-40B4-BE49-F238E27FC236}">
                <a16:creationId xmlns:a16="http://schemas.microsoft.com/office/drawing/2014/main" id="{4E395B0D-9DE3-FE48-828E-E2838671C189}"/>
              </a:ext>
            </a:extLst>
          </p:cNvPr>
          <p:cNvSpPr/>
          <p:nvPr/>
        </p:nvSpPr>
        <p:spPr>
          <a:xfrm>
            <a:off x="9521042" y="4678850"/>
            <a:ext cx="1770540" cy="3446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>
                <a:latin typeface="Gill Sans MT" panose="020B0502020104020203" pitchFamily="34" charset="0"/>
              </a:rPr>
              <a:t>write</a:t>
            </a:r>
            <a:endParaRPr kumimoji="1" lang="zh-CN" altLang="en-US">
              <a:latin typeface="Gill Sans MT" panose="020B0502020104020203" pitchFamily="34" charset="0"/>
            </a:endParaRPr>
          </a:p>
        </p:txBody>
      </p:sp>
      <p:sp>
        <p:nvSpPr>
          <p:cNvPr id="36" name="矩形 35">
            <a:extLst>
              <a:ext uri="{FF2B5EF4-FFF2-40B4-BE49-F238E27FC236}">
                <a16:creationId xmlns:a16="http://schemas.microsoft.com/office/drawing/2014/main" id="{259D57C4-5FE1-8743-9BF7-43AC1BC752E2}"/>
              </a:ext>
            </a:extLst>
          </p:cNvPr>
          <p:cNvSpPr/>
          <p:nvPr/>
        </p:nvSpPr>
        <p:spPr>
          <a:xfrm>
            <a:off x="9521041" y="5137714"/>
            <a:ext cx="1770541" cy="3446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err="1">
                <a:latin typeface="Gill Sans MT" panose="020B0502020104020203" pitchFamily="34" charset="0"/>
              </a:rPr>
              <a:t>Update_prepare</a:t>
            </a:r>
            <a:endParaRPr kumimoji="1" lang="zh-CN" altLang="en-US">
              <a:latin typeface="Gill Sans MT" panose="020B0502020104020203" pitchFamily="34" charset="0"/>
            </a:endParaRPr>
          </a:p>
        </p:txBody>
      </p:sp>
      <p:sp>
        <p:nvSpPr>
          <p:cNvPr id="37" name="矩形 36">
            <a:extLst>
              <a:ext uri="{FF2B5EF4-FFF2-40B4-BE49-F238E27FC236}">
                <a16:creationId xmlns:a16="http://schemas.microsoft.com/office/drawing/2014/main" id="{256F7048-E72E-E54F-A3B8-B67E14CA1028}"/>
              </a:ext>
            </a:extLst>
          </p:cNvPr>
          <p:cNvSpPr/>
          <p:nvPr/>
        </p:nvSpPr>
        <p:spPr>
          <a:xfrm>
            <a:off x="9521040" y="5581276"/>
            <a:ext cx="1770542" cy="3446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err="1">
                <a:latin typeface="Gill Sans MT" panose="020B0502020104020203" pitchFamily="34" charset="0"/>
              </a:rPr>
              <a:t>Update_transfer</a:t>
            </a:r>
            <a:endParaRPr kumimoji="1" lang="zh-CN" altLang="en-US"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287554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C5FFE0B-D3AB-458E-B90C-BD04234544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Interacting with VFS</a:t>
            </a:r>
          </a:p>
        </p:txBody>
      </p:sp>
      <p:sp>
        <p:nvSpPr>
          <p:cNvPr id="4" name="内容占位符 2">
            <a:extLst>
              <a:ext uri="{FF2B5EF4-FFF2-40B4-BE49-F238E27FC236}">
                <a16:creationId xmlns:a16="http://schemas.microsoft.com/office/drawing/2014/main" id="{E27FAE64-7741-4296-AE35-642F9D19E13B}"/>
              </a:ext>
            </a:extLst>
          </p:cNvPr>
          <p:cNvSpPr txBox="1">
            <a:spLocks/>
          </p:cNvSpPr>
          <p:nvPr/>
        </p:nvSpPr>
        <p:spPr>
          <a:xfrm>
            <a:off x="838200" y="1319804"/>
            <a:ext cx="10453382" cy="47202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514350" indent="-51435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 baseline="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 baseline="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 baseline="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 baseline="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 baseline="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>
                <a:ea typeface="+mj-ea"/>
              </a:rPr>
              <a:t>Define a new interface for safe kernel file systems</a:t>
            </a:r>
          </a:p>
        </p:txBody>
      </p:sp>
      <p:sp>
        <p:nvSpPr>
          <p:cNvPr id="24" name="文本框 23">
            <a:extLst>
              <a:ext uri="{FF2B5EF4-FFF2-40B4-BE49-F238E27FC236}">
                <a16:creationId xmlns:a16="http://schemas.microsoft.com/office/drawing/2014/main" id="{0CB41462-7D89-C74F-BCAC-B309ED3D6CE8}"/>
              </a:ext>
            </a:extLst>
          </p:cNvPr>
          <p:cNvSpPr txBox="1"/>
          <p:nvPr/>
        </p:nvSpPr>
        <p:spPr>
          <a:xfrm>
            <a:off x="1209368" y="2698955"/>
            <a:ext cx="1045338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2800">
                <a:latin typeface="Gill Sans MT" panose="020B0502020104020203" pitchFamily="34" charset="0"/>
                <a:ea typeface="+mj-ea"/>
              </a:rPr>
              <a:t>Previous(C):</a:t>
            </a:r>
          </a:p>
          <a:p>
            <a:r>
              <a:rPr kumimoji="1" lang="en-US" altLang="zh-CN" sz="2800">
                <a:latin typeface="Gill Sans MT" panose="020B0502020104020203" pitchFamily="34" charset="0"/>
                <a:ea typeface="+mj-ea"/>
              </a:rPr>
              <a:t>	</a:t>
            </a:r>
            <a:r>
              <a:rPr kumimoji="1" lang="en-US" altLang="zh-CN" sz="2800" err="1">
                <a:latin typeface="Gill Sans MT" panose="020B0502020104020203" pitchFamily="34" charset="0"/>
                <a:ea typeface="+mj-ea"/>
              </a:rPr>
              <a:t>ssize_t</a:t>
            </a:r>
            <a:r>
              <a:rPr kumimoji="1" lang="en-US" altLang="zh-CN" sz="2800">
                <a:latin typeface="Gill Sans MT" panose="020B0502020104020203" pitchFamily="34" charset="0"/>
                <a:ea typeface="+mj-ea"/>
              </a:rPr>
              <a:t> (*read) (struct file *, char __user *, </a:t>
            </a:r>
            <a:r>
              <a:rPr kumimoji="1" lang="en-US" altLang="zh-CN" sz="2800" err="1">
                <a:latin typeface="Gill Sans MT" panose="020B0502020104020203" pitchFamily="34" charset="0"/>
                <a:ea typeface="+mj-ea"/>
              </a:rPr>
              <a:t>size_t</a:t>
            </a:r>
            <a:r>
              <a:rPr kumimoji="1" lang="en-US" altLang="zh-CN" sz="2800">
                <a:latin typeface="Gill Sans MT" panose="020B0502020104020203" pitchFamily="34" charset="0"/>
                <a:ea typeface="+mj-ea"/>
              </a:rPr>
              <a:t>, </a:t>
            </a:r>
            <a:r>
              <a:rPr kumimoji="1" lang="en-US" altLang="zh-CN" sz="2800" err="1">
                <a:latin typeface="Gill Sans MT" panose="020B0502020104020203" pitchFamily="34" charset="0"/>
                <a:ea typeface="+mj-ea"/>
              </a:rPr>
              <a:t>loff_t</a:t>
            </a:r>
            <a:r>
              <a:rPr kumimoji="1" lang="en-US" altLang="zh-CN" sz="2800">
                <a:latin typeface="Gill Sans MT" panose="020B0502020104020203" pitchFamily="34" charset="0"/>
                <a:ea typeface="+mj-ea"/>
              </a:rPr>
              <a:t> *)</a:t>
            </a:r>
          </a:p>
          <a:p>
            <a:r>
              <a:rPr kumimoji="1" lang="en-US" altLang="zh-CN" sz="2800">
                <a:latin typeface="Gill Sans MT" panose="020B0502020104020203" pitchFamily="34" charset="0"/>
                <a:ea typeface="+mj-ea"/>
              </a:rPr>
              <a:t>Bento(Rust):</a:t>
            </a:r>
          </a:p>
          <a:p>
            <a:r>
              <a:rPr kumimoji="1" lang="en-US" altLang="zh-CN" sz="2800">
                <a:latin typeface="Gill Sans MT" panose="020B0502020104020203" pitchFamily="34" charset="0"/>
                <a:ea typeface="+mj-ea"/>
              </a:rPr>
              <a:t>	</a:t>
            </a:r>
            <a:r>
              <a:rPr kumimoji="1" lang="en-US" altLang="zh-CN" sz="2800" err="1">
                <a:latin typeface="Gill Sans MT" panose="020B0502020104020203" pitchFamily="34" charset="0"/>
                <a:ea typeface="+mj-ea"/>
              </a:rPr>
              <a:t>bento_read</a:t>
            </a:r>
            <a:r>
              <a:rPr kumimoji="1" lang="en-US" altLang="zh-CN" sz="2800">
                <a:latin typeface="Gill Sans MT" panose="020B0502020104020203" pitchFamily="34" charset="0"/>
                <a:ea typeface="+mj-ea"/>
              </a:rPr>
              <a:t>(&amp;self, req, </a:t>
            </a:r>
            <a:r>
              <a:rPr kumimoji="1" lang="en-US" altLang="zh-CN" sz="2800" err="1">
                <a:latin typeface="Gill Sans MT" panose="020B0502020104020203" pitchFamily="34" charset="0"/>
                <a:ea typeface="+mj-ea"/>
              </a:rPr>
              <a:t>ino</a:t>
            </a:r>
            <a:r>
              <a:rPr kumimoji="1" lang="en-US" altLang="zh-CN" sz="2800">
                <a:latin typeface="Gill Sans MT" panose="020B0502020104020203" pitchFamily="34" charset="0"/>
                <a:ea typeface="+mj-ea"/>
              </a:rPr>
              <a:t>, </a:t>
            </a:r>
            <a:r>
              <a:rPr kumimoji="1" lang="en-US" altLang="zh-CN" sz="2800" err="1">
                <a:latin typeface="Gill Sans MT" panose="020B0502020104020203" pitchFamily="34" charset="0"/>
                <a:ea typeface="+mj-ea"/>
              </a:rPr>
              <a:t>fh</a:t>
            </a:r>
            <a:r>
              <a:rPr kumimoji="1" lang="en-US" altLang="zh-CN" sz="2800">
                <a:latin typeface="Gill Sans MT" panose="020B0502020104020203" pitchFamily="34" charset="0"/>
                <a:ea typeface="+mj-ea"/>
              </a:rPr>
              <a:t>, offset, size, reply)</a:t>
            </a:r>
            <a:endParaRPr kumimoji="1" lang="zh-CN" altLang="en-US" sz="2800">
              <a:latin typeface="Gill Sans MT" panose="020B0502020104020203" pitchFamily="34" charset="0"/>
              <a:ea typeface="+mj-ea"/>
            </a:endParaRPr>
          </a:p>
        </p:txBody>
      </p:sp>
      <p:sp>
        <p:nvSpPr>
          <p:cNvPr id="40" name="文本框 39">
            <a:extLst>
              <a:ext uri="{FF2B5EF4-FFF2-40B4-BE49-F238E27FC236}">
                <a16:creationId xmlns:a16="http://schemas.microsoft.com/office/drawing/2014/main" id="{1292408B-D6E6-F647-B51C-A8A1E3EFBEE1}"/>
              </a:ext>
            </a:extLst>
          </p:cNvPr>
          <p:cNvSpPr txBox="1"/>
          <p:nvPr/>
        </p:nvSpPr>
        <p:spPr>
          <a:xfrm>
            <a:off x="1209368" y="4807974"/>
            <a:ext cx="1008221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2400">
                <a:latin typeface="Gill Sans MT" panose="020B0502020104020203" pitchFamily="34" charset="0"/>
                <a:ea typeface="+mj-ea"/>
              </a:rPr>
              <a:t>Message-passing based API: </a:t>
            </a:r>
          </a:p>
          <a:p>
            <a:r>
              <a:rPr kumimoji="1" lang="en-US" altLang="zh-CN" sz="2400">
                <a:latin typeface="Gill Sans MT" panose="020B0502020104020203" pitchFamily="34" charset="0"/>
                <a:ea typeface="+mj-ea"/>
              </a:rPr>
              <a:t>	req includes the user application’s </a:t>
            </a:r>
            <a:r>
              <a:rPr kumimoji="1" lang="en-US" altLang="zh-CN" sz="2400" err="1">
                <a:latin typeface="Gill Sans MT" panose="020B0502020104020203" pitchFamily="34" charset="0"/>
                <a:ea typeface="+mj-ea"/>
              </a:rPr>
              <a:t>uid</a:t>
            </a:r>
            <a:r>
              <a:rPr kumimoji="1" lang="en-US" altLang="zh-CN" sz="2400">
                <a:latin typeface="Gill Sans MT" panose="020B0502020104020203" pitchFamily="34" charset="0"/>
                <a:ea typeface="+mj-ea"/>
              </a:rPr>
              <a:t>, gid, and </a:t>
            </a:r>
            <a:r>
              <a:rPr kumimoji="1" lang="en-US" altLang="zh-CN" sz="2400" err="1">
                <a:latin typeface="Gill Sans MT" panose="020B0502020104020203" pitchFamily="34" charset="0"/>
                <a:ea typeface="+mj-ea"/>
              </a:rPr>
              <a:t>pid</a:t>
            </a:r>
            <a:r>
              <a:rPr kumimoji="1" lang="en-US" altLang="zh-CN" sz="2400">
                <a:latin typeface="Gill Sans MT" panose="020B0502020104020203" pitchFamily="34" charset="0"/>
                <a:ea typeface="+mj-ea"/>
              </a:rPr>
              <a:t>;</a:t>
            </a:r>
          </a:p>
          <a:p>
            <a:r>
              <a:rPr kumimoji="1" lang="en-US" altLang="zh-CN" sz="2400">
                <a:latin typeface="Gill Sans MT" panose="020B0502020104020203" pitchFamily="34" charset="0"/>
                <a:ea typeface="+mj-ea"/>
              </a:rPr>
              <a:t>	reply includes data or error values</a:t>
            </a:r>
          </a:p>
        </p:txBody>
      </p:sp>
    </p:spTree>
    <p:extLst>
      <p:ext uri="{BB962C8B-B14F-4D97-AF65-F5344CB8AC3E}">
        <p14:creationId xmlns:p14="http://schemas.microsoft.com/office/powerpoint/2010/main" val="49198356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矩形 38">
            <a:extLst>
              <a:ext uri="{FF2B5EF4-FFF2-40B4-BE49-F238E27FC236}">
                <a16:creationId xmlns:a16="http://schemas.microsoft.com/office/drawing/2014/main" id="{A49474EF-C5C7-6E4C-89BE-7B2AF33FCF84}"/>
              </a:ext>
            </a:extLst>
          </p:cNvPr>
          <p:cNvSpPr/>
          <p:nvPr/>
        </p:nvSpPr>
        <p:spPr>
          <a:xfrm>
            <a:off x="9622196" y="3725319"/>
            <a:ext cx="2109784" cy="253440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>
              <a:latin typeface="Gill Sans MT" panose="020B0502020104020203" pitchFamily="34" charset="0"/>
            </a:endParaRPr>
          </a:p>
        </p:txBody>
      </p:sp>
      <p:sp>
        <p:nvSpPr>
          <p:cNvPr id="2" name="标题 1">
            <a:extLst>
              <a:ext uri="{FF2B5EF4-FFF2-40B4-BE49-F238E27FC236}">
                <a16:creationId xmlns:a16="http://schemas.microsoft.com/office/drawing/2014/main" id="{8C5FFE0B-D3AB-458E-B90C-BD04234544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/>
              <a:t>Interacting with VFS</a:t>
            </a:r>
            <a:endParaRPr lang="en-US"/>
          </a:p>
        </p:txBody>
      </p:sp>
      <p:sp>
        <p:nvSpPr>
          <p:cNvPr id="4" name="内容占位符 2">
            <a:extLst>
              <a:ext uri="{FF2B5EF4-FFF2-40B4-BE49-F238E27FC236}">
                <a16:creationId xmlns:a16="http://schemas.microsoft.com/office/drawing/2014/main" id="{E27FAE64-7741-4296-AE35-642F9D19E13B}"/>
              </a:ext>
            </a:extLst>
          </p:cNvPr>
          <p:cNvSpPr txBox="1">
            <a:spLocks/>
          </p:cNvSpPr>
          <p:nvPr/>
        </p:nvSpPr>
        <p:spPr>
          <a:xfrm>
            <a:off x="838200" y="1319804"/>
            <a:ext cx="10453382" cy="47202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514350" indent="-51435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 baseline="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 baseline="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 baseline="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 baseline="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 baseline="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err="1">
                <a:ea typeface="+mj-ea"/>
              </a:rPr>
              <a:t>BentoFS</a:t>
            </a:r>
            <a:r>
              <a:rPr lang="en-US">
                <a:ea typeface="+mj-ea"/>
              </a:rPr>
              <a:t> </a:t>
            </a:r>
            <a:r>
              <a:rPr lang="en-US" err="1">
                <a:ea typeface="+mj-ea"/>
              </a:rPr>
              <a:t>Recevies</a:t>
            </a:r>
            <a:r>
              <a:rPr lang="en-US">
                <a:ea typeface="+mj-ea"/>
              </a:rPr>
              <a:t> all calls from VFS</a:t>
            </a:r>
          </a:p>
          <a:p>
            <a:pPr lvl="1"/>
            <a:r>
              <a:rPr lang="en-US">
                <a:solidFill>
                  <a:schemeClr val="bg2"/>
                </a:solidFill>
                <a:ea typeface="+mj-ea"/>
              </a:rPr>
              <a:t>Determine target file system</a:t>
            </a:r>
          </a:p>
          <a:p>
            <a:pPr lvl="1"/>
            <a:r>
              <a:rPr lang="en-US">
                <a:solidFill>
                  <a:schemeClr val="bg2"/>
                </a:solidFill>
                <a:ea typeface="+mj-ea"/>
              </a:rPr>
              <a:t>Handles any necessary operations</a:t>
            </a:r>
          </a:p>
          <a:p>
            <a:pPr lvl="1"/>
            <a:r>
              <a:rPr lang="en-US">
                <a:solidFill>
                  <a:schemeClr val="bg2"/>
                </a:solidFill>
                <a:ea typeface="+mj-ea"/>
              </a:rPr>
              <a:t>Send to </a:t>
            </a:r>
            <a:r>
              <a:rPr lang="en-US" err="1">
                <a:solidFill>
                  <a:schemeClr val="bg2"/>
                </a:solidFill>
                <a:ea typeface="+mj-ea"/>
              </a:rPr>
              <a:t>libBentoFS</a:t>
            </a:r>
            <a:endParaRPr lang="en-US">
              <a:solidFill>
                <a:schemeClr val="bg2"/>
              </a:solidFill>
              <a:ea typeface="+mj-ea"/>
            </a:endParaRPr>
          </a:p>
        </p:txBody>
      </p:sp>
      <p:grpSp>
        <p:nvGrpSpPr>
          <p:cNvPr id="31" name="组合 30">
            <a:extLst>
              <a:ext uri="{FF2B5EF4-FFF2-40B4-BE49-F238E27FC236}">
                <a16:creationId xmlns:a16="http://schemas.microsoft.com/office/drawing/2014/main" id="{959EF416-6C9B-E940-99A8-87A75330AC69}"/>
              </a:ext>
            </a:extLst>
          </p:cNvPr>
          <p:cNvGrpSpPr/>
          <p:nvPr/>
        </p:nvGrpSpPr>
        <p:grpSpPr>
          <a:xfrm>
            <a:off x="1015341" y="3539366"/>
            <a:ext cx="2274124" cy="2738732"/>
            <a:chOff x="1015341" y="3539366"/>
            <a:chExt cx="2274124" cy="2738732"/>
          </a:xfrm>
          <a:solidFill>
            <a:schemeClr val="accent1">
              <a:lumMod val="60000"/>
              <a:lumOff val="40000"/>
            </a:schemeClr>
          </a:solidFill>
        </p:grpSpPr>
        <p:grpSp>
          <p:nvGrpSpPr>
            <p:cNvPr id="10" name="组合 9">
              <a:extLst>
                <a:ext uri="{FF2B5EF4-FFF2-40B4-BE49-F238E27FC236}">
                  <a16:creationId xmlns:a16="http://schemas.microsoft.com/office/drawing/2014/main" id="{5CE41F58-18F5-3049-88DA-86CB2F05E43B}"/>
                </a:ext>
              </a:extLst>
            </p:cNvPr>
            <p:cNvGrpSpPr/>
            <p:nvPr/>
          </p:nvGrpSpPr>
          <p:grpSpPr>
            <a:xfrm>
              <a:off x="1015341" y="3539366"/>
              <a:ext cx="2274124" cy="2738732"/>
              <a:chOff x="1015341" y="3539366"/>
              <a:chExt cx="2274124" cy="2738732"/>
            </a:xfrm>
            <a:grpFill/>
          </p:grpSpPr>
          <p:sp>
            <p:nvSpPr>
              <p:cNvPr id="3" name="矩形 2">
                <a:extLst>
                  <a:ext uri="{FF2B5EF4-FFF2-40B4-BE49-F238E27FC236}">
                    <a16:creationId xmlns:a16="http://schemas.microsoft.com/office/drawing/2014/main" id="{494BE51B-10ED-4245-8038-396CFD241DD9}"/>
                  </a:ext>
                </a:extLst>
              </p:cNvPr>
              <p:cNvSpPr/>
              <p:nvPr/>
            </p:nvSpPr>
            <p:spPr>
              <a:xfrm>
                <a:off x="1015341" y="3539366"/>
                <a:ext cx="2274124" cy="2738732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zh-CN" altLang="en-US">
                  <a:latin typeface="Gill Sans MT" panose="020B0502020104020203" pitchFamily="34" charset="0"/>
                </a:endParaRPr>
              </a:p>
            </p:txBody>
          </p:sp>
          <p:sp>
            <p:nvSpPr>
              <p:cNvPr id="5" name="文本框 4">
                <a:extLst>
                  <a:ext uri="{FF2B5EF4-FFF2-40B4-BE49-F238E27FC236}">
                    <a16:creationId xmlns:a16="http://schemas.microsoft.com/office/drawing/2014/main" id="{6C84003A-66CE-F943-8B97-67326BF913CC}"/>
                  </a:ext>
                </a:extLst>
              </p:cNvPr>
              <p:cNvSpPr txBox="1"/>
              <p:nvPr/>
            </p:nvSpPr>
            <p:spPr>
              <a:xfrm>
                <a:off x="1192482" y="3679938"/>
                <a:ext cx="2088005" cy="461665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zh-CN" sz="2400">
                    <a:solidFill>
                      <a:schemeClr val="bg1"/>
                    </a:solidFill>
                    <a:latin typeface="Gill Sans MT" panose="020B0502020104020203" pitchFamily="34" charset="0"/>
                  </a:rPr>
                  <a:t>Kernel Service</a:t>
                </a:r>
                <a:endParaRPr kumimoji="1" lang="zh-CN" altLang="en-US" sz="2400">
                  <a:solidFill>
                    <a:schemeClr val="bg1"/>
                  </a:solidFill>
                  <a:latin typeface="Gill Sans MT" panose="020B0502020104020203" pitchFamily="34" charset="0"/>
                </a:endParaRPr>
              </a:p>
            </p:txBody>
          </p:sp>
        </p:grpSp>
        <p:sp>
          <p:nvSpPr>
            <p:cNvPr id="6" name="矩形 5">
              <a:extLst>
                <a:ext uri="{FF2B5EF4-FFF2-40B4-BE49-F238E27FC236}">
                  <a16:creationId xmlns:a16="http://schemas.microsoft.com/office/drawing/2014/main" id="{45436867-E80A-BA42-8BF9-BA0F30B22D02}"/>
                </a:ext>
              </a:extLst>
            </p:cNvPr>
            <p:cNvSpPr/>
            <p:nvPr/>
          </p:nvSpPr>
          <p:spPr>
            <a:xfrm>
              <a:off x="1270659" y="5814486"/>
              <a:ext cx="1655617" cy="3446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err="1">
                  <a:latin typeface="Gill Sans MT" panose="020B0502020104020203" pitchFamily="34" charset="0"/>
                </a:rPr>
                <a:t>block_device</a:t>
              </a:r>
              <a:endParaRPr kumimoji="1" lang="zh-CN" altLang="en-US">
                <a:latin typeface="Gill Sans MT" panose="020B0502020104020203" pitchFamily="34" charset="0"/>
              </a:endParaRPr>
            </a:p>
          </p:txBody>
        </p:sp>
        <p:sp>
          <p:nvSpPr>
            <p:cNvPr id="7" name="矩形 6">
              <a:extLst>
                <a:ext uri="{FF2B5EF4-FFF2-40B4-BE49-F238E27FC236}">
                  <a16:creationId xmlns:a16="http://schemas.microsoft.com/office/drawing/2014/main" id="{3C0B04E9-67FE-F34D-8E08-B94D7CA2144E}"/>
                </a:ext>
              </a:extLst>
            </p:cNvPr>
            <p:cNvSpPr/>
            <p:nvPr/>
          </p:nvSpPr>
          <p:spPr>
            <a:xfrm>
              <a:off x="1270659" y="4403868"/>
              <a:ext cx="1655617" cy="3446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>
                  <a:latin typeface="Gill Sans MT" panose="020B0502020104020203" pitchFamily="34" charset="0"/>
                </a:rPr>
                <a:t>VFS</a:t>
              </a:r>
              <a:endParaRPr kumimoji="1" lang="zh-CN" altLang="en-US">
                <a:latin typeface="Gill Sans MT" panose="020B0502020104020203" pitchFamily="34" charset="0"/>
              </a:endParaRPr>
            </a:p>
          </p:txBody>
        </p:sp>
      </p:grpSp>
      <p:grpSp>
        <p:nvGrpSpPr>
          <p:cNvPr id="30" name="组合 29">
            <a:extLst>
              <a:ext uri="{FF2B5EF4-FFF2-40B4-BE49-F238E27FC236}">
                <a16:creationId xmlns:a16="http://schemas.microsoft.com/office/drawing/2014/main" id="{8EC388CE-594A-FA4E-9DA0-6D0A2D6B84BC}"/>
              </a:ext>
            </a:extLst>
          </p:cNvPr>
          <p:cNvGrpSpPr/>
          <p:nvPr/>
        </p:nvGrpSpPr>
        <p:grpSpPr>
          <a:xfrm>
            <a:off x="3887576" y="3520989"/>
            <a:ext cx="1955469" cy="2738732"/>
            <a:chOff x="4457592" y="3539366"/>
            <a:chExt cx="1955469" cy="2738732"/>
          </a:xfrm>
        </p:grpSpPr>
        <p:grpSp>
          <p:nvGrpSpPr>
            <p:cNvPr id="11" name="组合 10">
              <a:extLst>
                <a:ext uri="{FF2B5EF4-FFF2-40B4-BE49-F238E27FC236}">
                  <a16:creationId xmlns:a16="http://schemas.microsoft.com/office/drawing/2014/main" id="{2AB70F87-F2D3-D841-837D-A469EA4EE60F}"/>
                </a:ext>
              </a:extLst>
            </p:cNvPr>
            <p:cNvGrpSpPr/>
            <p:nvPr/>
          </p:nvGrpSpPr>
          <p:grpSpPr>
            <a:xfrm>
              <a:off x="4457592" y="3539366"/>
              <a:ext cx="1955469" cy="2738732"/>
              <a:chOff x="4457592" y="3539366"/>
              <a:chExt cx="1955469" cy="2738732"/>
            </a:xfrm>
          </p:grpSpPr>
          <p:sp>
            <p:nvSpPr>
              <p:cNvPr id="8" name="矩形 7">
                <a:extLst>
                  <a:ext uri="{FF2B5EF4-FFF2-40B4-BE49-F238E27FC236}">
                    <a16:creationId xmlns:a16="http://schemas.microsoft.com/office/drawing/2014/main" id="{331379AB-6339-2247-9B82-9ACE26C363FF}"/>
                  </a:ext>
                </a:extLst>
              </p:cNvPr>
              <p:cNvSpPr/>
              <p:nvPr/>
            </p:nvSpPr>
            <p:spPr>
              <a:xfrm>
                <a:off x="4457592" y="3539366"/>
                <a:ext cx="1955469" cy="2738732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zh-CN" altLang="en-US">
                  <a:latin typeface="Gill Sans MT" panose="020B0502020104020203" pitchFamily="34" charset="0"/>
                </a:endParaRPr>
              </a:p>
            </p:txBody>
          </p:sp>
          <p:sp>
            <p:nvSpPr>
              <p:cNvPr id="9" name="文本框 8">
                <a:extLst>
                  <a:ext uri="{FF2B5EF4-FFF2-40B4-BE49-F238E27FC236}">
                    <a16:creationId xmlns:a16="http://schemas.microsoft.com/office/drawing/2014/main" id="{2AAB1976-EB8D-E041-890D-0AE2A23FB2B2}"/>
                  </a:ext>
                </a:extLst>
              </p:cNvPr>
              <p:cNvSpPr txBox="1"/>
              <p:nvPr/>
            </p:nvSpPr>
            <p:spPr>
              <a:xfrm>
                <a:off x="4774655" y="3679937"/>
                <a:ext cx="132134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zh-CN" sz="2400" err="1">
                    <a:solidFill>
                      <a:schemeClr val="bg1"/>
                    </a:solidFill>
                    <a:latin typeface="Gill Sans MT" panose="020B0502020104020203" pitchFamily="34" charset="0"/>
                  </a:rPr>
                  <a:t>BentoFS</a:t>
                </a:r>
                <a:endParaRPr kumimoji="1" lang="zh-CN" altLang="en-US" sz="2400">
                  <a:solidFill>
                    <a:schemeClr val="bg1"/>
                  </a:solidFill>
                  <a:latin typeface="Gill Sans MT" panose="020B0502020104020203" pitchFamily="34" charset="0"/>
                </a:endParaRPr>
              </a:p>
            </p:txBody>
          </p:sp>
        </p:grpSp>
        <p:sp>
          <p:nvSpPr>
            <p:cNvPr id="12" name="矩形 11">
              <a:extLst>
                <a:ext uri="{FF2B5EF4-FFF2-40B4-BE49-F238E27FC236}">
                  <a16:creationId xmlns:a16="http://schemas.microsoft.com/office/drawing/2014/main" id="{421D4240-0828-154C-8390-46E483039993}"/>
                </a:ext>
              </a:extLst>
            </p:cNvPr>
            <p:cNvSpPr/>
            <p:nvPr/>
          </p:nvSpPr>
          <p:spPr>
            <a:xfrm>
              <a:off x="4607517" y="4403868"/>
              <a:ext cx="1655617" cy="3446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>
                  <a:latin typeface="Gill Sans MT" panose="020B0502020104020203" pitchFamily="34" charset="0"/>
                </a:rPr>
                <a:t>fs1</a:t>
              </a:r>
              <a:endParaRPr kumimoji="1" lang="zh-CN" altLang="en-US">
                <a:latin typeface="Gill Sans MT" panose="020B0502020104020203" pitchFamily="34" charset="0"/>
              </a:endParaRPr>
            </a:p>
          </p:txBody>
        </p:sp>
        <p:sp>
          <p:nvSpPr>
            <p:cNvPr id="13" name="矩形 12">
              <a:extLst>
                <a:ext uri="{FF2B5EF4-FFF2-40B4-BE49-F238E27FC236}">
                  <a16:creationId xmlns:a16="http://schemas.microsoft.com/office/drawing/2014/main" id="{C9746907-C520-2C4F-A2FA-59285F6DB267}"/>
                </a:ext>
              </a:extLst>
            </p:cNvPr>
            <p:cNvSpPr/>
            <p:nvPr/>
          </p:nvSpPr>
          <p:spPr>
            <a:xfrm>
              <a:off x="4607516" y="4936706"/>
              <a:ext cx="1655617" cy="3446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>
                  <a:latin typeface="Gill Sans MT" panose="020B0502020104020203" pitchFamily="34" charset="0"/>
                </a:rPr>
                <a:t>fs2</a:t>
              </a:r>
              <a:endParaRPr kumimoji="1" lang="zh-CN" altLang="en-US">
                <a:latin typeface="Gill Sans MT" panose="020B0502020104020203" pitchFamily="34" charset="0"/>
              </a:endParaRPr>
            </a:p>
          </p:txBody>
        </p:sp>
        <p:cxnSp>
          <p:nvCxnSpPr>
            <p:cNvPr id="16" name="直线连接符 15">
              <a:extLst>
                <a:ext uri="{FF2B5EF4-FFF2-40B4-BE49-F238E27FC236}">
                  <a16:creationId xmlns:a16="http://schemas.microsoft.com/office/drawing/2014/main" id="{B80DF11B-180A-B844-9AFC-519CE403CC31}"/>
                </a:ext>
              </a:extLst>
            </p:cNvPr>
            <p:cNvCxnSpPr>
              <a:cxnSpLocks/>
              <a:stCxn id="12" idx="2"/>
              <a:endCxn id="13" idx="0"/>
            </p:cNvCxnSpPr>
            <p:nvPr/>
          </p:nvCxnSpPr>
          <p:spPr>
            <a:xfrm flipH="1">
              <a:off x="5435325" y="4748468"/>
              <a:ext cx="1" cy="188238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9" name="文本框 18">
              <a:extLst>
                <a:ext uri="{FF2B5EF4-FFF2-40B4-BE49-F238E27FC236}">
                  <a16:creationId xmlns:a16="http://schemas.microsoft.com/office/drawing/2014/main" id="{C2134A8A-3BC7-5E47-B2E9-22FDEBFF2649}"/>
                </a:ext>
              </a:extLst>
            </p:cNvPr>
            <p:cNvSpPr txBox="1"/>
            <p:nvPr/>
          </p:nvSpPr>
          <p:spPr>
            <a:xfrm>
              <a:off x="4774655" y="4078662"/>
              <a:ext cx="132134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zh-CN" err="1">
                  <a:solidFill>
                    <a:schemeClr val="bg1"/>
                  </a:solidFill>
                  <a:latin typeface="Gill Sans MT" panose="020B0502020104020203" pitchFamily="34" charset="0"/>
                </a:rPr>
                <a:t>FSList</a:t>
              </a:r>
              <a:endParaRPr kumimoji="1" lang="zh-CN" altLang="en-US">
                <a:solidFill>
                  <a:schemeClr val="bg1"/>
                </a:solidFill>
                <a:latin typeface="Gill Sans MT" panose="020B0502020104020203" pitchFamily="34" charset="0"/>
              </a:endParaRPr>
            </a:p>
          </p:txBody>
        </p:sp>
        <p:sp>
          <p:nvSpPr>
            <p:cNvPr id="20" name="矩形 19">
              <a:extLst>
                <a:ext uri="{FF2B5EF4-FFF2-40B4-BE49-F238E27FC236}">
                  <a16:creationId xmlns:a16="http://schemas.microsoft.com/office/drawing/2014/main" id="{93E90202-E1EA-8243-ACC2-79845104D716}"/>
                </a:ext>
              </a:extLst>
            </p:cNvPr>
            <p:cNvSpPr/>
            <p:nvPr/>
          </p:nvSpPr>
          <p:spPr>
            <a:xfrm>
              <a:off x="4607516" y="5612970"/>
              <a:ext cx="1655617" cy="546116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>
                  <a:latin typeface="Gill Sans MT" panose="020B0502020104020203" pitchFamily="34" charset="0"/>
                </a:rPr>
                <a:t>Upgrade </a:t>
              </a:r>
              <a:endParaRPr kumimoji="1" lang="zh-CN" altLang="en-US">
                <a:latin typeface="Gill Sans MT" panose="020B0502020104020203" pitchFamily="34" charset="0"/>
              </a:endParaRPr>
            </a:p>
          </p:txBody>
        </p:sp>
      </p:grpSp>
      <p:sp>
        <p:nvSpPr>
          <p:cNvPr id="38" name="矩形 37">
            <a:extLst>
              <a:ext uri="{FF2B5EF4-FFF2-40B4-BE49-F238E27FC236}">
                <a16:creationId xmlns:a16="http://schemas.microsoft.com/office/drawing/2014/main" id="{7D5365AC-4209-764F-9FD2-8EBA688399DF}"/>
              </a:ext>
            </a:extLst>
          </p:cNvPr>
          <p:cNvSpPr/>
          <p:nvPr/>
        </p:nvSpPr>
        <p:spPr>
          <a:xfrm>
            <a:off x="9473831" y="3606307"/>
            <a:ext cx="2109784" cy="253440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>
              <a:latin typeface="Gill Sans MT" panose="020B0502020104020203" pitchFamily="34" charset="0"/>
            </a:endParaRPr>
          </a:p>
        </p:txBody>
      </p:sp>
      <p:grpSp>
        <p:nvGrpSpPr>
          <p:cNvPr id="41" name="组合 40">
            <a:extLst>
              <a:ext uri="{FF2B5EF4-FFF2-40B4-BE49-F238E27FC236}">
                <a16:creationId xmlns:a16="http://schemas.microsoft.com/office/drawing/2014/main" id="{407BA319-AF1F-E64F-BBE2-ABFF18C5FF6D}"/>
              </a:ext>
            </a:extLst>
          </p:cNvPr>
          <p:cNvGrpSpPr/>
          <p:nvPr/>
        </p:nvGrpSpPr>
        <p:grpSpPr>
          <a:xfrm>
            <a:off x="6714379" y="3477876"/>
            <a:ext cx="2109784" cy="930647"/>
            <a:chOff x="6450134" y="3460375"/>
            <a:chExt cx="2109784" cy="930647"/>
          </a:xfrm>
        </p:grpSpPr>
        <p:grpSp>
          <p:nvGrpSpPr>
            <p:cNvPr id="21" name="组合 20">
              <a:extLst>
                <a:ext uri="{FF2B5EF4-FFF2-40B4-BE49-F238E27FC236}">
                  <a16:creationId xmlns:a16="http://schemas.microsoft.com/office/drawing/2014/main" id="{41D80770-3B67-D242-8750-41C4C0B59817}"/>
                </a:ext>
              </a:extLst>
            </p:cNvPr>
            <p:cNvGrpSpPr/>
            <p:nvPr/>
          </p:nvGrpSpPr>
          <p:grpSpPr>
            <a:xfrm>
              <a:off x="6450134" y="3460375"/>
              <a:ext cx="2109784" cy="930647"/>
              <a:chOff x="1015341" y="3539366"/>
              <a:chExt cx="2274124" cy="2738732"/>
            </a:xfrm>
            <a:solidFill>
              <a:schemeClr val="accent4">
                <a:lumMod val="60000"/>
                <a:lumOff val="40000"/>
              </a:schemeClr>
            </a:solidFill>
          </p:grpSpPr>
          <p:sp>
            <p:nvSpPr>
              <p:cNvPr id="22" name="矩形 21">
                <a:extLst>
                  <a:ext uri="{FF2B5EF4-FFF2-40B4-BE49-F238E27FC236}">
                    <a16:creationId xmlns:a16="http://schemas.microsoft.com/office/drawing/2014/main" id="{1EE13A19-4C25-9548-9C2D-A6A50DCBD91F}"/>
                  </a:ext>
                </a:extLst>
              </p:cNvPr>
              <p:cNvSpPr/>
              <p:nvPr/>
            </p:nvSpPr>
            <p:spPr>
              <a:xfrm>
                <a:off x="1015341" y="3539366"/>
                <a:ext cx="2274124" cy="2738732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zh-CN" altLang="en-US">
                  <a:latin typeface="Gill Sans MT" panose="020B0502020104020203" pitchFamily="34" charset="0"/>
                </a:endParaRPr>
              </a:p>
            </p:txBody>
          </p:sp>
          <p:sp>
            <p:nvSpPr>
              <p:cNvPr id="23" name="文本框 22">
                <a:extLst>
                  <a:ext uri="{FF2B5EF4-FFF2-40B4-BE49-F238E27FC236}">
                    <a16:creationId xmlns:a16="http://schemas.microsoft.com/office/drawing/2014/main" id="{F026AC6E-9952-C046-B2F4-D30F2032617C}"/>
                  </a:ext>
                </a:extLst>
              </p:cNvPr>
              <p:cNvSpPr txBox="1"/>
              <p:nvPr/>
            </p:nvSpPr>
            <p:spPr>
              <a:xfrm>
                <a:off x="1192482" y="3679939"/>
                <a:ext cx="1868938" cy="1358600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zh-CN" sz="2400" err="1">
                    <a:solidFill>
                      <a:schemeClr val="bg1"/>
                    </a:solidFill>
                    <a:latin typeface="Gill Sans MT" panose="020B0502020104020203" pitchFamily="34" charset="0"/>
                  </a:rPr>
                  <a:t>libBentoFS</a:t>
                </a:r>
                <a:endParaRPr kumimoji="1" lang="zh-CN" altLang="en-US" sz="2400">
                  <a:solidFill>
                    <a:schemeClr val="bg1"/>
                  </a:solidFill>
                  <a:latin typeface="Gill Sans MT" panose="020B0502020104020203" pitchFamily="34" charset="0"/>
                </a:endParaRPr>
              </a:p>
            </p:txBody>
          </p:sp>
        </p:grpSp>
        <p:sp>
          <p:nvSpPr>
            <p:cNvPr id="32" name="矩形 31">
              <a:extLst>
                <a:ext uri="{FF2B5EF4-FFF2-40B4-BE49-F238E27FC236}">
                  <a16:creationId xmlns:a16="http://schemas.microsoft.com/office/drawing/2014/main" id="{4436DCAA-4EAE-784E-8DC6-74181CE72920}"/>
                </a:ext>
              </a:extLst>
            </p:cNvPr>
            <p:cNvSpPr/>
            <p:nvPr/>
          </p:nvSpPr>
          <p:spPr>
            <a:xfrm>
              <a:off x="6670596" y="3961761"/>
              <a:ext cx="1655617" cy="3446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>
                  <a:latin typeface="Gill Sans MT" panose="020B0502020104020203" pitchFamily="34" charset="0"/>
                </a:rPr>
                <a:t>dispatch</a:t>
              </a:r>
              <a:endParaRPr kumimoji="1" lang="zh-CN" altLang="en-US">
                <a:latin typeface="Gill Sans MT" panose="020B0502020104020203" pitchFamily="34" charset="0"/>
              </a:endParaRPr>
            </a:p>
          </p:txBody>
        </p:sp>
      </p:grpSp>
      <p:grpSp>
        <p:nvGrpSpPr>
          <p:cNvPr id="42" name="组合 41">
            <a:extLst>
              <a:ext uri="{FF2B5EF4-FFF2-40B4-BE49-F238E27FC236}">
                <a16:creationId xmlns:a16="http://schemas.microsoft.com/office/drawing/2014/main" id="{2E0DA77D-1B22-0C4D-9073-8DE9842307E1}"/>
              </a:ext>
            </a:extLst>
          </p:cNvPr>
          <p:cNvGrpSpPr/>
          <p:nvPr/>
        </p:nvGrpSpPr>
        <p:grpSpPr>
          <a:xfrm>
            <a:off x="6682923" y="5072872"/>
            <a:ext cx="2109784" cy="930647"/>
            <a:chOff x="6450134" y="5064129"/>
            <a:chExt cx="2109784" cy="930647"/>
          </a:xfrm>
        </p:grpSpPr>
        <p:grpSp>
          <p:nvGrpSpPr>
            <p:cNvPr id="27" name="组合 26">
              <a:extLst>
                <a:ext uri="{FF2B5EF4-FFF2-40B4-BE49-F238E27FC236}">
                  <a16:creationId xmlns:a16="http://schemas.microsoft.com/office/drawing/2014/main" id="{8A329D7B-A9EE-D848-A421-4A5E1331C571}"/>
                </a:ext>
              </a:extLst>
            </p:cNvPr>
            <p:cNvGrpSpPr/>
            <p:nvPr/>
          </p:nvGrpSpPr>
          <p:grpSpPr>
            <a:xfrm>
              <a:off x="6450134" y="5064129"/>
              <a:ext cx="2109784" cy="930647"/>
              <a:chOff x="1015341" y="3539366"/>
              <a:chExt cx="2274124" cy="2738732"/>
            </a:xfrm>
            <a:solidFill>
              <a:schemeClr val="accent4">
                <a:lumMod val="60000"/>
                <a:lumOff val="40000"/>
              </a:schemeClr>
            </a:solidFill>
          </p:grpSpPr>
          <p:sp>
            <p:nvSpPr>
              <p:cNvPr id="28" name="矩形 27">
                <a:extLst>
                  <a:ext uri="{FF2B5EF4-FFF2-40B4-BE49-F238E27FC236}">
                    <a16:creationId xmlns:a16="http://schemas.microsoft.com/office/drawing/2014/main" id="{8E5DCC3B-5211-DA41-9331-2FEBE2041941}"/>
                  </a:ext>
                </a:extLst>
              </p:cNvPr>
              <p:cNvSpPr/>
              <p:nvPr/>
            </p:nvSpPr>
            <p:spPr>
              <a:xfrm>
                <a:off x="1015341" y="3539366"/>
                <a:ext cx="2274124" cy="2738732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zh-CN" altLang="en-US">
                  <a:latin typeface="Gill Sans MT" panose="020B0502020104020203" pitchFamily="34" charset="0"/>
                </a:endParaRPr>
              </a:p>
            </p:txBody>
          </p:sp>
          <p:sp>
            <p:nvSpPr>
              <p:cNvPr id="29" name="文本框 28">
                <a:extLst>
                  <a:ext uri="{FF2B5EF4-FFF2-40B4-BE49-F238E27FC236}">
                    <a16:creationId xmlns:a16="http://schemas.microsoft.com/office/drawing/2014/main" id="{A448AF86-9E2D-4C46-8204-1DE4005D0803}"/>
                  </a:ext>
                </a:extLst>
              </p:cNvPr>
              <p:cNvSpPr txBox="1"/>
              <p:nvPr/>
            </p:nvSpPr>
            <p:spPr>
              <a:xfrm>
                <a:off x="1192482" y="3679939"/>
                <a:ext cx="1868938" cy="1358600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zh-CN" sz="2400" err="1">
                    <a:solidFill>
                      <a:schemeClr val="bg1"/>
                    </a:solidFill>
                    <a:latin typeface="Gill Sans MT" panose="020B0502020104020203" pitchFamily="34" charset="0"/>
                  </a:rPr>
                  <a:t>libBentoKS</a:t>
                </a:r>
                <a:endParaRPr kumimoji="1" lang="zh-CN" altLang="en-US" sz="2400">
                  <a:solidFill>
                    <a:schemeClr val="bg1"/>
                  </a:solidFill>
                  <a:latin typeface="Gill Sans MT" panose="020B0502020104020203" pitchFamily="34" charset="0"/>
                </a:endParaRPr>
              </a:p>
            </p:txBody>
          </p:sp>
        </p:grpSp>
        <p:sp>
          <p:nvSpPr>
            <p:cNvPr id="33" name="矩形 32">
              <a:extLst>
                <a:ext uri="{FF2B5EF4-FFF2-40B4-BE49-F238E27FC236}">
                  <a16:creationId xmlns:a16="http://schemas.microsoft.com/office/drawing/2014/main" id="{A13B0C00-9C50-184C-AAC9-C5D0D921D707}"/>
                </a:ext>
              </a:extLst>
            </p:cNvPr>
            <p:cNvSpPr/>
            <p:nvPr/>
          </p:nvSpPr>
          <p:spPr>
            <a:xfrm>
              <a:off x="6670595" y="5573562"/>
              <a:ext cx="1655617" cy="3446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err="1">
                  <a:latin typeface="Gill Sans MT" panose="020B0502020104020203" pitchFamily="34" charset="0"/>
                </a:rPr>
                <a:t>BlockDevice</a:t>
              </a:r>
              <a:endParaRPr kumimoji="1" lang="zh-CN" altLang="en-US">
                <a:latin typeface="Gill Sans MT" panose="020B0502020104020203" pitchFamily="34" charset="0"/>
              </a:endParaRPr>
            </a:p>
          </p:txBody>
        </p:sp>
      </p:grpSp>
      <p:grpSp>
        <p:nvGrpSpPr>
          <p:cNvPr id="40" name="组合 39">
            <a:extLst>
              <a:ext uri="{FF2B5EF4-FFF2-40B4-BE49-F238E27FC236}">
                <a16:creationId xmlns:a16="http://schemas.microsoft.com/office/drawing/2014/main" id="{B580C949-2F7E-0B44-B995-0D22A8527006}"/>
              </a:ext>
            </a:extLst>
          </p:cNvPr>
          <p:cNvGrpSpPr/>
          <p:nvPr/>
        </p:nvGrpSpPr>
        <p:grpSpPr>
          <a:xfrm>
            <a:off x="9316514" y="3460374"/>
            <a:ext cx="2109784" cy="2534402"/>
            <a:chOff x="9316514" y="3460374"/>
            <a:chExt cx="2109784" cy="2534402"/>
          </a:xfrm>
        </p:grpSpPr>
        <p:sp>
          <p:nvSpPr>
            <p:cNvPr id="25" name="矩形 24">
              <a:extLst>
                <a:ext uri="{FF2B5EF4-FFF2-40B4-BE49-F238E27FC236}">
                  <a16:creationId xmlns:a16="http://schemas.microsoft.com/office/drawing/2014/main" id="{CA62C05F-9BBB-8949-AC43-B38433ADF50E}"/>
                </a:ext>
              </a:extLst>
            </p:cNvPr>
            <p:cNvSpPr/>
            <p:nvPr/>
          </p:nvSpPr>
          <p:spPr>
            <a:xfrm>
              <a:off x="9316514" y="3460374"/>
              <a:ext cx="2109784" cy="2534402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>
                <a:latin typeface="Gill Sans MT" panose="020B0502020104020203" pitchFamily="34" charset="0"/>
              </a:endParaRPr>
            </a:p>
          </p:txBody>
        </p:sp>
        <p:sp>
          <p:nvSpPr>
            <p:cNvPr id="26" name="文本框 25">
              <a:extLst>
                <a:ext uri="{FF2B5EF4-FFF2-40B4-BE49-F238E27FC236}">
                  <a16:creationId xmlns:a16="http://schemas.microsoft.com/office/drawing/2014/main" id="{94ECDFDB-D9F4-7641-9749-87B06FFD4324}"/>
                </a:ext>
              </a:extLst>
            </p:cNvPr>
            <p:cNvSpPr txBox="1"/>
            <p:nvPr/>
          </p:nvSpPr>
          <p:spPr>
            <a:xfrm>
              <a:off x="9480854" y="3590459"/>
              <a:ext cx="1810728" cy="461665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kumimoji="1" lang="en-US" altLang="zh-CN" sz="2400">
                  <a:solidFill>
                    <a:schemeClr val="bg1"/>
                  </a:solidFill>
                  <a:latin typeface="Gill Sans MT" panose="020B0502020104020203" pitchFamily="34" charset="0"/>
                </a:rPr>
                <a:t>File Systems</a:t>
              </a:r>
              <a:endParaRPr kumimoji="1" lang="zh-CN" altLang="en-US" sz="2400">
                <a:solidFill>
                  <a:schemeClr val="bg1"/>
                </a:solidFill>
                <a:latin typeface="Gill Sans MT" panose="020B0502020104020203" pitchFamily="34" charset="0"/>
              </a:endParaRPr>
            </a:p>
          </p:txBody>
        </p:sp>
        <p:sp>
          <p:nvSpPr>
            <p:cNvPr id="34" name="矩形 33">
              <a:extLst>
                <a:ext uri="{FF2B5EF4-FFF2-40B4-BE49-F238E27FC236}">
                  <a16:creationId xmlns:a16="http://schemas.microsoft.com/office/drawing/2014/main" id="{AAC3AC8D-7CAB-404D-A1BC-9FA9C6F45249}"/>
                </a:ext>
              </a:extLst>
            </p:cNvPr>
            <p:cNvSpPr/>
            <p:nvPr/>
          </p:nvSpPr>
          <p:spPr>
            <a:xfrm>
              <a:off x="9521042" y="4182209"/>
              <a:ext cx="1770540" cy="3446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>
                  <a:latin typeface="Gill Sans MT" panose="020B0502020104020203" pitchFamily="34" charset="0"/>
                </a:rPr>
                <a:t>read</a:t>
              </a:r>
              <a:endParaRPr kumimoji="1" lang="zh-CN" altLang="en-US">
                <a:latin typeface="Gill Sans MT" panose="020B0502020104020203" pitchFamily="34" charset="0"/>
              </a:endParaRPr>
            </a:p>
          </p:txBody>
        </p:sp>
        <p:sp>
          <p:nvSpPr>
            <p:cNvPr id="35" name="矩形 34">
              <a:extLst>
                <a:ext uri="{FF2B5EF4-FFF2-40B4-BE49-F238E27FC236}">
                  <a16:creationId xmlns:a16="http://schemas.microsoft.com/office/drawing/2014/main" id="{4E395B0D-9DE3-FE48-828E-E2838671C189}"/>
                </a:ext>
              </a:extLst>
            </p:cNvPr>
            <p:cNvSpPr/>
            <p:nvPr/>
          </p:nvSpPr>
          <p:spPr>
            <a:xfrm>
              <a:off x="9521042" y="4678850"/>
              <a:ext cx="1770540" cy="3446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>
                  <a:latin typeface="Gill Sans MT" panose="020B0502020104020203" pitchFamily="34" charset="0"/>
                </a:rPr>
                <a:t>write</a:t>
              </a:r>
              <a:endParaRPr kumimoji="1" lang="zh-CN" altLang="en-US">
                <a:latin typeface="Gill Sans MT" panose="020B0502020104020203" pitchFamily="34" charset="0"/>
              </a:endParaRPr>
            </a:p>
          </p:txBody>
        </p:sp>
        <p:sp>
          <p:nvSpPr>
            <p:cNvPr id="36" name="矩形 35">
              <a:extLst>
                <a:ext uri="{FF2B5EF4-FFF2-40B4-BE49-F238E27FC236}">
                  <a16:creationId xmlns:a16="http://schemas.microsoft.com/office/drawing/2014/main" id="{259D57C4-5FE1-8743-9BF7-43AC1BC752E2}"/>
                </a:ext>
              </a:extLst>
            </p:cNvPr>
            <p:cNvSpPr/>
            <p:nvPr/>
          </p:nvSpPr>
          <p:spPr>
            <a:xfrm>
              <a:off x="9521041" y="5137714"/>
              <a:ext cx="1770541" cy="3446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err="1">
                  <a:latin typeface="Gill Sans MT" panose="020B0502020104020203" pitchFamily="34" charset="0"/>
                </a:rPr>
                <a:t>Update_prepare</a:t>
              </a:r>
              <a:endParaRPr kumimoji="1" lang="zh-CN" altLang="en-US">
                <a:latin typeface="Gill Sans MT" panose="020B0502020104020203" pitchFamily="34" charset="0"/>
              </a:endParaRPr>
            </a:p>
          </p:txBody>
        </p:sp>
        <p:sp>
          <p:nvSpPr>
            <p:cNvPr id="37" name="矩形 36">
              <a:extLst>
                <a:ext uri="{FF2B5EF4-FFF2-40B4-BE49-F238E27FC236}">
                  <a16:creationId xmlns:a16="http://schemas.microsoft.com/office/drawing/2014/main" id="{256F7048-E72E-E54F-A3B8-B67E14CA1028}"/>
                </a:ext>
              </a:extLst>
            </p:cNvPr>
            <p:cNvSpPr/>
            <p:nvPr/>
          </p:nvSpPr>
          <p:spPr>
            <a:xfrm>
              <a:off x="9521040" y="5581276"/>
              <a:ext cx="1770542" cy="3446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err="1">
                  <a:latin typeface="Gill Sans MT" panose="020B0502020104020203" pitchFamily="34" charset="0"/>
                </a:rPr>
                <a:t>Update_transfer</a:t>
              </a:r>
              <a:endParaRPr kumimoji="1" lang="zh-CN" altLang="en-US">
                <a:latin typeface="Gill Sans MT" panose="020B0502020104020203" pitchFamily="34" charset="0"/>
              </a:endParaRPr>
            </a:p>
          </p:txBody>
        </p:sp>
      </p:grpSp>
      <p:cxnSp>
        <p:nvCxnSpPr>
          <p:cNvPr id="15" name="直线箭头连接符 14">
            <a:extLst>
              <a:ext uri="{FF2B5EF4-FFF2-40B4-BE49-F238E27FC236}">
                <a16:creationId xmlns:a16="http://schemas.microsoft.com/office/drawing/2014/main" id="{F7C6C468-BA76-5E4C-ADBD-881AC567FEB7}"/>
              </a:ext>
            </a:extLst>
          </p:cNvPr>
          <p:cNvCxnSpPr>
            <a:stCxn id="7" idx="3"/>
          </p:cNvCxnSpPr>
          <p:nvPr/>
        </p:nvCxnSpPr>
        <p:spPr>
          <a:xfrm flipV="1">
            <a:off x="2926276" y="4526809"/>
            <a:ext cx="961200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肘形连接符 17">
            <a:extLst>
              <a:ext uri="{FF2B5EF4-FFF2-40B4-BE49-F238E27FC236}">
                <a16:creationId xmlns:a16="http://schemas.microsoft.com/office/drawing/2014/main" id="{2AA73E51-0240-B847-97EE-CA9740999085}"/>
              </a:ext>
            </a:extLst>
          </p:cNvPr>
          <p:cNvCxnSpPr>
            <a:cxnSpLocks/>
            <a:endCxn id="32" idx="1"/>
          </p:cNvCxnSpPr>
          <p:nvPr/>
        </p:nvCxnSpPr>
        <p:spPr>
          <a:xfrm flipV="1">
            <a:off x="5693117" y="4151562"/>
            <a:ext cx="1241724" cy="375248"/>
          </a:xfrm>
          <a:prstGeom prst="bentConnector3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肘形连接符 45">
            <a:extLst>
              <a:ext uri="{FF2B5EF4-FFF2-40B4-BE49-F238E27FC236}">
                <a16:creationId xmlns:a16="http://schemas.microsoft.com/office/drawing/2014/main" id="{8615335F-DB12-3B4A-96DB-81C1F2CF82E3}"/>
              </a:ext>
            </a:extLst>
          </p:cNvPr>
          <p:cNvCxnSpPr>
            <a:cxnSpLocks/>
            <a:stCxn id="32" idx="3"/>
            <a:endCxn id="34" idx="1"/>
          </p:cNvCxnSpPr>
          <p:nvPr/>
        </p:nvCxnSpPr>
        <p:spPr>
          <a:xfrm>
            <a:off x="8590458" y="4151562"/>
            <a:ext cx="930584" cy="202947"/>
          </a:xfrm>
          <a:prstGeom prst="bentConnector3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009150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3"/>
          <p:cNvGrpSpPr>
            <a:grpSpLocks/>
          </p:cNvGrpSpPr>
          <p:nvPr/>
        </p:nvGrpSpPr>
        <p:grpSpPr bwMode="auto">
          <a:xfrm>
            <a:off x="1434015" y="1378100"/>
            <a:ext cx="762000" cy="665162"/>
            <a:chOff x="1110" y="2656"/>
            <a:chExt cx="1549" cy="1351"/>
          </a:xfrm>
        </p:grpSpPr>
        <p:sp>
          <p:nvSpPr>
            <p:cNvPr id="46" name="AutoShape 4"/>
            <p:cNvSpPr>
              <a:spLocks noChangeArrowheads="1"/>
            </p:cNvSpPr>
            <p:nvPr/>
          </p:nvSpPr>
          <p:spPr bwMode="gray">
            <a:xfrm>
              <a:off x="1123" y="2679"/>
              <a:ext cx="1536" cy="1328"/>
            </a:xfrm>
            <a:prstGeom prst="hexagon">
              <a:avLst>
                <a:gd name="adj" fmla="val 28916"/>
                <a:gd name="vf" fmla="val 115470"/>
              </a:avLst>
            </a:prstGeom>
            <a:solidFill>
              <a:srgbClr val="80808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C0C0C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latin typeface="Gill Sans MT" panose="020B0502020104020203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47" name="AutoShape 5"/>
            <p:cNvSpPr>
              <a:spLocks noChangeArrowheads="1"/>
            </p:cNvSpPr>
            <p:nvPr/>
          </p:nvSpPr>
          <p:spPr bwMode="gray">
            <a:xfrm>
              <a:off x="1110" y="2656"/>
              <a:ext cx="1536" cy="1328"/>
            </a:xfrm>
            <a:prstGeom prst="hexagon">
              <a:avLst>
                <a:gd name="adj" fmla="val 28916"/>
                <a:gd name="vf" fmla="val 115470"/>
              </a:avLst>
            </a:prstGeom>
            <a:gradFill rotWithShape="1">
              <a:gsLst>
                <a:gs pos="0">
                  <a:srgbClr val="E6E6E6"/>
                </a:gs>
                <a:gs pos="7499">
                  <a:srgbClr val="7D8496"/>
                </a:gs>
                <a:gs pos="26500">
                  <a:srgbClr val="E6E6E6"/>
                </a:gs>
                <a:gs pos="34000">
                  <a:srgbClr val="7D8496"/>
                </a:gs>
                <a:gs pos="46500">
                  <a:srgbClr val="E6E6E6"/>
                </a:gs>
                <a:gs pos="50000">
                  <a:srgbClr val="FFFFFF"/>
                </a:gs>
                <a:gs pos="53501">
                  <a:srgbClr val="E6E6E6"/>
                </a:gs>
                <a:gs pos="66001">
                  <a:srgbClr val="7D8496"/>
                </a:gs>
                <a:gs pos="73500">
                  <a:srgbClr val="E6E6E6"/>
                </a:gs>
                <a:gs pos="92501">
                  <a:srgbClr val="7D8496"/>
                </a:gs>
                <a:gs pos="100000">
                  <a:srgbClr val="E6E6E6"/>
                </a:gs>
              </a:gsLst>
              <a:lin ang="2700000" scaled="1"/>
            </a:gradFill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latin typeface="Gill Sans MT" panose="020B0502020104020203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48" name="AutoShape 6"/>
            <p:cNvSpPr>
              <a:spLocks noChangeArrowheads="1"/>
            </p:cNvSpPr>
            <p:nvPr/>
          </p:nvSpPr>
          <p:spPr bwMode="gray">
            <a:xfrm>
              <a:off x="1200" y="2736"/>
              <a:ext cx="1350" cy="1168"/>
            </a:xfrm>
            <a:prstGeom prst="hexagon">
              <a:avLst>
                <a:gd name="adj" fmla="val 28896"/>
                <a:gd name="vf" fmla="val 115470"/>
              </a:avLst>
            </a:prstGeom>
            <a:gradFill rotWithShape="1">
              <a:gsLst>
                <a:gs pos="0">
                  <a:schemeClr val="hlink">
                    <a:gamma/>
                    <a:shade val="46275"/>
                    <a:invGamma/>
                  </a:schemeClr>
                </a:gs>
                <a:gs pos="100000">
                  <a:schemeClr val="hlink"/>
                </a:gs>
              </a:gsLst>
              <a:lin ang="2700000" scaled="1"/>
            </a:gra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latin typeface="Gill Sans MT" panose="020B0502020104020203" pitchFamily="34" charset="0"/>
                <a:cs typeface="Calibri" panose="020F0502020204030204" pitchFamily="34" charset="0"/>
              </a:endParaRPr>
            </a:p>
          </p:txBody>
        </p:sp>
      </p:grpSp>
      <p:sp>
        <p:nvSpPr>
          <p:cNvPr id="43" name="Line 11"/>
          <p:cNvSpPr>
            <a:spLocks noChangeShapeType="1"/>
          </p:cNvSpPr>
          <p:nvPr/>
        </p:nvSpPr>
        <p:spPr bwMode="auto">
          <a:xfrm>
            <a:off x="2043615" y="1987700"/>
            <a:ext cx="8138160" cy="0"/>
          </a:xfrm>
          <a:prstGeom prst="line">
            <a:avLst/>
          </a:prstGeom>
          <a:noFill/>
          <a:ln w="25400">
            <a:solidFill>
              <a:schemeClr val="tx2"/>
            </a:solidFill>
            <a:prstDash val="sysDot"/>
            <a:round/>
            <a:headEnd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>
              <a:latin typeface="Gill Sans MT" panose="020B0502020104020203" pitchFamily="34" charset="0"/>
              <a:cs typeface="Calibri" panose="020F0502020204030204" pitchFamily="34" charset="0"/>
            </a:endParaRPr>
          </a:p>
        </p:txBody>
      </p:sp>
      <p:sp>
        <p:nvSpPr>
          <p:cNvPr id="44" name="Text Box 12"/>
          <p:cNvSpPr txBox="1">
            <a:spLocks noChangeArrowheads="1"/>
          </p:cNvSpPr>
          <p:nvPr/>
        </p:nvSpPr>
        <p:spPr bwMode="auto">
          <a:xfrm>
            <a:off x="2455095" y="1454300"/>
            <a:ext cx="190500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altLang="zh-CN" sz="2400" b="1">
                <a:solidFill>
                  <a:schemeClr val="bg1">
                    <a:lumMod val="50000"/>
                  </a:schemeClr>
                </a:solidFill>
                <a:latin typeface="Gill Sans MT" panose="020B0502020104020203" pitchFamily="34" charset="0"/>
                <a:ea typeface="宋体" panose="02010600030101010101" pitchFamily="2" charset="-122"/>
                <a:cs typeface="Calibri" panose="020F0502020204030204" pitchFamily="34" charset="0"/>
              </a:rPr>
              <a:t>Background</a:t>
            </a:r>
          </a:p>
        </p:txBody>
      </p:sp>
      <p:sp>
        <p:nvSpPr>
          <p:cNvPr id="45" name="Text Box 13"/>
          <p:cNvSpPr txBox="1">
            <a:spLocks noChangeArrowheads="1"/>
          </p:cNvSpPr>
          <p:nvPr/>
        </p:nvSpPr>
        <p:spPr bwMode="gray">
          <a:xfrm>
            <a:off x="1629278" y="1476525"/>
            <a:ext cx="354013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/>
            <a:r>
              <a:rPr lang="en-US" altLang="zh-CN" sz="2400" b="1">
                <a:solidFill>
                  <a:schemeClr val="bg1"/>
                </a:solidFill>
                <a:latin typeface="Gill Sans MT" panose="020B0502020104020203" pitchFamily="34" charset="0"/>
                <a:ea typeface="宋体" panose="02010600030101010101" pitchFamily="2" charset="-122"/>
                <a:cs typeface="Calibri" panose="020F0502020204030204" pitchFamily="34" charset="0"/>
              </a:rPr>
              <a:t>1</a:t>
            </a:r>
          </a:p>
        </p:txBody>
      </p:sp>
      <p:grpSp>
        <p:nvGrpSpPr>
          <p:cNvPr id="50" name="Group 7"/>
          <p:cNvGrpSpPr>
            <a:grpSpLocks/>
          </p:cNvGrpSpPr>
          <p:nvPr/>
        </p:nvGrpSpPr>
        <p:grpSpPr bwMode="auto">
          <a:xfrm>
            <a:off x="1434015" y="2520994"/>
            <a:ext cx="762000" cy="665162"/>
            <a:chOff x="3174" y="2656"/>
            <a:chExt cx="1549" cy="1351"/>
          </a:xfrm>
        </p:grpSpPr>
        <p:sp>
          <p:nvSpPr>
            <p:cNvPr id="54" name="AutoShape 8"/>
            <p:cNvSpPr>
              <a:spLocks noChangeArrowheads="1"/>
            </p:cNvSpPr>
            <p:nvPr/>
          </p:nvSpPr>
          <p:spPr bwMode="gray">
            <a:xfrm>
              <a:off x="3187" y="2679"/>
              <a:ext cx="1536" cy="1328"/>
            </a:xfrm>
            <a:prstGeom prst="hexagon">
              <a:avLst>
                <a:gd name="adj" fmla="val 28916"/>
                <a:gd name="vf" fmla="val 115470"/>
              </a:avLst>
            </a:prstGeom>
            <a:solidFill>
              <a:srgbClr val="80808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C0C0C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 b="1">
                <a:latin typeface="Gill Sans MT" panose="020B0502020104020203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55" name="AutoShape 9"/>
            <p:cNvSpPr>
              <a:spLocks noChangeArrowheads="1"/>
            </p:cNvSpPr>
            <p:nvPr/>
          </p:nvSpPr>
          <p:spPr bwMode="gray">
            <a:xfrm>
              <a:off x="3174" y="2656"/>
              <a:ext cx="1536" cy="1328"/>
            </a:xfrm>
            <a:prstGeom prst="hexagon">
              <a:avLst>
                <a:gd name="adj" fmla="val 28916"/>
                <a:gd name="vf" fmla="val 115470"/>
              </a:avLst>
            </a:prstGeom>
            <a:gradFill rotWithShape="1">
              <a:gsLst>
                <a:gs pos="0">
                  <a:srgbClr val="E6E6E6"/>
                </a:gs>
                <a:gs pos="7499">
                  <a:srgbClr val="7D8496"/>
                </a:gs>
                <a:gs pos="26500">
                  <a:srgbClr val="E6E6E6"/>
                </a:gs>
                <a:gs pos="34000">
                  <a:srgbClr val="7D8496"/>
                </a:gs>
                <a:gs pos="46500">
                  <a:srgbClr val="E6E6E6"/>
                </a:gs>
                <a:gs pos="50000">
                  <a:srgbClr val="FFFFFF"/>
                </a:gs>
                <a:gs pos="53501">
                  <a:srgbClr val="E6E6E6"/>
                </a:gs>
                <a:gs pos="66001">
                  <a:srgbClr val="7D8496"/>
                </a:gs>
                <a:gs pos="73500">
                  <a:srgbClr val="E6E6E6"/>
                </a:gs>
                <a:gs pos="92501">
                  <a:srgbClr val="7D8496"/>
                </a:gs>
                <a:gs pos="100000">
                  <a:srgbClr val="E6E6E6"/>
                </a:gs>
              </a:gsLst>
              <a:lin ang="2700000" scaled="1"/>
            </a:gradFill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 b="1">
                <a:latin typeface="Gill Sans MT" panose="020B0502020104020203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56" name="AutoShape 10"/>
            <p:cNvSpPr>
              <a:spLocks noChangeArrowheads="1"/>
            </p:cNvSpPr>
            <p:nvPr/>
          </p:nvSpPr>
          <p:spPr bwMode="gray">
            <a:xfrm>
              <a:off x="3264" y="2736"/>
              <a:ext cx="1350" cy="1168"/>
            </a:xfrm>
            <a:prstGeom prst="hexagon">
              <a:avLst>
                <a:gd name="adj" fmla="val 28896"/>
                <a:gd name="vf" fmla="val 115470"/>
              </a:avLst>
            </a:prstGeom>
            <a:gradFill rotWithShape="1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2700000" scaled="1"/>
            </a:gra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 b="1">
                <a:latin typeface="Gill Sans MT" panose="020B0502020104020203" pitchFamily="34" charset="0"/>
                <a:cs typeface="Calibri" panose="020F0502020204030204" pitchFamily="34" charset="0"/>
              </a:endParaRPr>
            </a:p>
          </p:txBody>
        </p:sp>
      </p:grpSp>
      <p:sp>
        <p:nvSpPr>
          <p:cNvPr id="51" name="Line 14"/>
          <p:cNvSpPr>
            <a:spLocks noChangeShapeType="1"/>
          </p:cNvSpPr>
          <p:nvPr/>
        </p:nvSpPr>
        <p:spPr bwMode="auto">
          <a:xfrm>
            <a:off x="2043615" y="3130594"/>
            <a:ext cx="8138160" cy="0"/>
          </a:xfrm>
          <a:prstGeom prst="line">
            <a:avLst/>
          </a:prstGeom>
          <a:noFill/>
          <a:ln w="25400">
            <a:solidFill>
              <a:schemeClr val="tx2"/>
            </a:solidFill>
            <a:prstDash val="sysDot"/>
            <a:round/>
            <a:headEnd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 b="1">
              <a:latin typeface="Gill Sans MT" panose="020B0502020104020203" pitchFamily="34" charset="0"/>
              <a:cs typeface="Calibri" panose="020F0502020204030204" pitchFamily="34" charset="0"/>
            </a:endParaRPr>
          </a:p>
        </p:txBody>
      </p:sp>
      <p:sp>
        <p:nvSpPr>
          <p:cNvPr id="52" name="Text Box 15"/>
          <p:cNvSpPr txBox="1">
            <a:spLocks noChangeArrowheads="1"/>
          </p:cNvSpPr>
          <p:nvPr/>
        </p:nvSpPr>
        <p:spPr bwMode="auto">
          <a:xfrm>
            <a:off x="2455095" y="2597194"/>
            <a:ext cx="211949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altLang="zh-CN" sz="2400" b="1">
                <a:latin typeface="Gill Sans MT" panose="020B0502020104020203" pitchFamily="34" charset="0"/>
                <a:ea typeface="宋体" panose="02010600030101010101" pitchFamily="2" charset="-122"/>
                <a:cs typeface="Calibri" panose="020F0502020204030204" pitchFamily="34" charset="0"/>
              </a:rPr>
              <a:t>Bento Design</a:t>
            </a:r>
          </a:p>
        </p:txBody>
      </p:sp>
      <p:sp>
        <p:nvSpPr>
          <p:cNvPr id="53" name="Text Box 16"/>
          <p:cNvSpPr txBox="1">
            <a:spLocks noChangeArrowheads="1"/>
          </p:cNvSpPr>
          <p:nvPr/>
        </p:nvSpPr>
        <p:spPr bwMode="gray">
          <a:xfrm>
            <a:off x="1629278" y="2619419"/>
            <a:ext cx="354013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/>
            <a:r>
              <a:rPr lang="en-US" altLang="zh-CN" sz="2400" b="1">
                <a:solidFill>
                  <a:schemeClr val="bg1"/>
                </a:solidFill>
                <a:latin typeface="Gill Sans MT" panose="020B0502020104020203" pitchFamily="34" charset="0"/>
                <a:ea typeface="宋体" panose="02010600030101010101" pitchFamily="2" charset="-122"/>
                <a:cs typeface="Calibri" panose="020F0502020204030204" pitchFamily="34" charset="0"/>
              </a:rPr>
              <a:t>2</a:t>
            </a:r>
          </a:p>
        </p:txBody>
      </p:sp>
      <p:grpSp>
        <p:nvGrpSpPr>
          <p:cNvPr id="58" name="Group 17"/>
          <p:cNvGrpSpPr>
            <a:grpSpLocks/>
          </p:cNvGrpSpPr>
          <p:nvPr/>
        </p:nvGrpSpPr>
        <p:grpSpPr bwMode="auto">
          <a:xfrm>
            <a:off x="1434015" y="3748281"/>
            <a:ext cx="762001" cy="665162"/>
            <a:chOff x="1110" y="2656"/>
            <a:chExt cx="1549" cy="1351"/>
          </a:xfrm>
        </p:grpSpPr>
        <p:sp>
          <p:nvSpPr>
            <p:cNvPr id="62" name="AutoShape 18"/>
            <p:cNvSpPr>
              <a:spLocks noChangeArrowheads="1"/>
            </p:cNvSpPr>
            <p:nvPr/>
          </p:nvSpPr>
          <p:spPr bwMode="gray">
            <a:xfrm>
              <a:off x="1123" y="2679"/>
              <a:ext cx="1536" cy="1328"/>
            </a:xfrm>
            <a:prstGeom prst="hexagon">
              <a:avLst>
                <a:gd name="adj" fmla="val 28916"/>
                <a:gd name="vf" fmla="val 115470"/>
              </a:avLst>
            </a:prstGeom>
            <a:solidFill>
              <a:srgbClr val="80808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C0C0C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 b="1">
                <a:latin typeface="Gill Sans MT" panose="020B0502020104020203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63" name="AutoShape 19"/>
            <p:cNvSpPr>
              <a:spLocks noChangeArrowheads="1"/>
            </p:cNvSpPr>
            <p:nvPr/>
          </p:nvSpPr>
          <p:spPr bwMode="gray">
            <a:xfrm>
              <a:off x="1110" y="2656"/>
              <a:ext cx="1536" cy="1328"/>
            </a:xfrm>
            <a:prstGeom prst="hexagon">
              <a:avLst>
                <a:gd name="adj" fmla="val 28916"/>
                <a:gd name="vf" fmla="val 115470"/>
              </a:avLst>
            </a:prstGeom>
            <a:gradFill rotWithShape="1">
              <a:gsLst>
                <a:gs pos="0">
                  <a:srgbClr val="E6E6E6"/>
                </a:gs>
                <a:gs pos="7499">
                  <a:srgbClr val="7D8496"/>
                </a:gs>
                <a:gs pos="26500">
                  <a:srgbClr val="E6E6E6"/>
                </a:gs>
                <a:gs pos="34000">
                  <a:srgbClr val="7D8496"/>
                </a:gs>
                <a:gs pos="46500">
                  <a:srgbClr val="E6E6E6"/>
                </a:gs>
                <a:gs pos="50000">
                  <a:srgbClr val="FFFFFF"/>
                </a:gs>
                <a:gs pos="53501">
                  <a:srgbClr val="E6E6E6"/>
                </a:gs>
                <a:gs pos="66001">
                  <a:srgbClr val="7D8496"/>
                </a:gs>
                <a:gs pos="73500">
                  <a:srgbClr val="E6E6E6"/>
                </a:gs>
                <a:gs pos="92501">
                  <a:srgbClr val="7D8496"/>
                </a:gs>
                <a:gs pos="100000">
                  <a:srgbClr val="E6E6E6"/>
                </a:gs>
              </a:gsLst>
              <a:lin ang="2700000" scaled="1"/>
            </a:gradFill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 b="1">
                <a:latin typeface="Gill Sans MT" panose="020B0502020104020203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64" name="AutoShape 20"/>
            <p:cNvSpPr>
              <a:spLocks noChangeArrowheads="1"/>
            </p:cNvSpPr>
            <p:nvPr/>
          </p:nvSpPr>
          <p:spPr bwMode="gray">
            <a:xfrm>
              <a:off x="1200" y="2736"/>
              <a:ext cx="1350" cy="1168"/>
            </a:xfrm>
            <a:prstGeom prst="hexagon">
              <a:avLst>
                <a:gd name="adj" fmla="val 28896"/>
                <a:gd name="vf" fmla="val 115470"/>
              </a:avLst>
            </a:prstGeom>
            <a:gradFill rotWithShape="1">
              <a:gsLst>
                <a:gs pos="0">
                  <a:schemeClr val="hlink">
                    <a:gamma/>
                    <a:shade val="46275"/>
                    <a:invGamma/>
                  </a:schemeClr>
                </a:gs>
                <a:gs pos="100000">
                  <a:schemeClr val="hlink"/>
                </a:gs>
              </a:gsLst>
              <a:lin ang="2700000" scaled="1"/>
            </a:gra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 b="1">
                <a:latin typeface="Gill Sans MT" panose="020B0502020104020203" pitchFamily="34" charset="0"/>
                <a:cs typeface="Calibri" panose="020F0502020204030204" pitchFamily="34" charset="0"/>
              </a:endParaRPr>
            </a:p>
          </p:txBody>
        </p:sp>
      </p:grpSp>
      <p:sp>
        <p:nvSpPr>
          <p:cNvPr id="59" name="Line 25"/>
          <p:cNvSpPr>
            <a:spLocks noChangeShapeType="1"/>
          </p:cNvSpPr>
          <p:nvPr/>
        </p:nvSpPr>
        <p:spPr bwMode="auto">
          <a:xfrm>
            <a:off x="2043615" y="4357881"/>
            <a:ext cx="8138160" cy="0"/>
          </a:xfrm>
          <a:prstGeom prst="line">
            <a:avLst/>
          </a:prstGeom>
          <a:noFill/>
          <a:ln w="25400">
            <a:solidFill>
              <a:schemeClr val="tx2"/>
            </a:solidFill>
            <a:prstDash val="sysDot"/>
            <a:round/>
            <a:headEnd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 b="1">
              <a:latin typeface="Gill Sans MT" panose="020B0502020104020203" pitchFamily="34" charset="0"/>
              <a:cs typeface="Calibri" panose="020F0502020204030204" pitchFamily="34" charset="0"/>
            </a:endParaRPr>
          </a:p>
        </p:txBody>
      </p:sp>
      <p:sp>
        <p:nvSpPr>
          <p:cNvPr id="60" name="Text Box 26"/>
          <p:cNvSpPr txBox="1">
            <a:spLocks noChangeArrowheads="1"/>
          </p:cNvSpPr>
          <p:nvPr/>
        </p:nvSpPr>
        <p:spPr bwMode="auto">
          <a:xfrm>
            <a:off x="2455095" y="3824481"/>
            <a:ext cx="443262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altLang="zh-CN" sz="2400" b="1">
                <a:latin typeface="Gill Sans MT" panose="020B0502020104020203" pitchFamily="34" charset="0"/>
                <a:ea typeface="宋体" panose="02010600030101010101" pitchFamily="2" charset="-122"/>
                <a:cs typeface="Calibri" panose="020F0502020204030204" pitchFamily="34" charset="0"/>
              </a:rPr>
              <a:t>Implementation &amp; Evaluation</a:t>
            </a:r>
          </a:p>
        </p:txBody>
      </p:sp>
      <p:sp>
        <p:nvSpPr>
          <p:cNvPr id="61" name="Text Box 27"/>
          <p:cNvSpPr txBox="1">
            <a:spLocks noChangeArrowheads="1"/>
          </p:cNvSpPr>
          <p:nvPr/>
        </p:nvSpPr>
        <p:spPr bwMode="gray">
          <a:xfrm>
            <a:off x="1661799" y="3844219"/>
            <a:ext cx="354013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/>
            <a:r>
              <a:rPr lang="en-US" altLang="zh-CN" sz="2400" b="1">
                <a:solidFill>
                  <a:schemeClr val="bg1"/>
                </a:solidFill>
                <a:latin typeface="Gill Sans MT" panose="020B0502020104020203" pitchFamily="34" charset="0"/>
                <a:ea typeface="宋体" panose="02010600030101010101" pitchFamily="2" charset="-122"/>
                <a:cs typeface="Calibri" panose="020F0502020204030204" pitchFamily="34" charset="0"/>
              </a:rPr>
              <a:t>3</a:t>
            </a:r>
          </a:p>
        </p:txBody>
      </p:sp>
      <p:grpSp>
        <p:nvGrpSpPr>
          <p:cNvPr id="66" name="Group 21"/>
          <p:cNvGrpSpPr>
            <a:grpSpLocks/>
          </p:cNvGrpSpPr>
          <p:nvPr/>
        </p:nvGrpSpPr>
        <p:grpSpPr bwMode="auto">
          <a:xfrm>
            <a:off x="1427620" y="4964244"/>
            <a:ext cx="762000" cy="665162"/>
            <a:chOff x="3174" y="2656"/>
            <a:chExt cx="1549" cy="1351"/>
          </a:xfrm>
        </p:grpSpPr>
        <p:sp>
          <p:nvSpPr>
            <p:cNvPr id="70" name="AutoShape 22"/>
            <p:cNvSpPr>
              <a:spLocks noChangeArrowheads="1"/>
            </p:cNvSpPr>
            <p:nvPr/>
          </p:nvSpPr>
          <p:spPr bwMode="gray">
            <a:xfrm>
              <a:off x="3187" y="2679"/>
              <a:ext cx="1536" cy="1328"/>
            </a:xfrm>
            <a:prstGeom prst="hexagon">
              <a:avLst>
                <a:gd name="adj" fmla="val 28916"/>
                <a:gd name="vf" fmla="val 115470"/>
              </a:avLst>
            </a:prstGeom>
            <a:solidFill>
              <a:srgbClr val="80808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C0C0C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latin typeface="Gill Sans MT" panose="020B0502020104020203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71" name="AutoShape 23"/>
            <p:cNvSpPr>
              <a:spLocks noChangeArrowheads="1"/>
            </p:cNvSpPr>
            <p:nvPr/>
          </p:nvSpPr>
          <p:spPr bwMode="gray">
            <a:xfrm>
              <a:off x="3174" y="2656"/>
              <a:ext cx="1536" cy="1328"/>
            </a:xfrm>
            <a:prstGeom prst="hexagon">
              <a:avLst>
                <a:gd name="adj" fmla="val 28916"/>
                <a:gd name="vf" fmla="val 115470"/>
              </a:avLst>
            </a:prstGeom>
            <a:gradFill rotWithShape="1">
              <a:gsLst>
                <a:gs pos="0">
                  <a:srgbClr val="E6E6E6"/>
                </a:gs>
                <a:gs pos="7499">
                  <a:srgbClr val="7D8496"/>
                </a:gs>
                <a:gs pos="26500">
                  <a:srgbClr val="E6E6E6"/>
                </a:gs>
                <a:gs pos="34000">
                  <a:srgbClr val="7D8496"/>
                </a:gs>
                <a:gs pos="46500">
                  <a:srgbClr val="E6E6E6"/>
                </a:gs>
                <a:gs pos="50000">
                  <a:srgbClr val="FFFFFF"/>
                </a:gs>
                <a:gs pos="53501">
                  <a:srgbClr val="E6E6E6"/>
                </a:gs>
                <a:gs pos="66001">
                  <a:srgbClr val="7D8496"/>
                </a:gs>
                <a:gs pos="73500">
                  <a:srgbClr val="E6E6E6"/>
                </a:gs>
                <a:gs pos="92501">
                  <a:srgbClr val="7D8496"/>
                </a:gs>
                <a:gs pos="100000">
                  <a:srgbClr val="E6E6E6"/>
                </a:gs>
              </a:gsLst>
              <a:lin ang="2700000" scaled="1"/>
            </a:gradFill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latin typeface="Gill Sans MT" panose="020B0502020104020203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72" name="AutoShape 24"/>
            <p:cNvSpPr>
              <a:spLocks noChangeArrowheads="1"/>
            </p:cNvSpPr>
            <p:nvPr/>
          </p:nvSpPr>
          <p:spPr bwMode="gray">
            <a:xfrm>
              <a:off x="3264" y="2736"/>
              <a:ext cx="1350" cy="1168"/>
            </a:xfrm>
            <a:prstGeom prst="hexagon">
              <a:avLst>
                <a:gd name="adj" fmla="val 28896"/>
                <a:gd name="vf" fmla="val 115470"/>
              </a:avLst>
            </a:prstGeom>
            <a:gradFill rotWithShape="1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2700000" scaled="1"/>
            </a:gra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latin typeface="Gill Sans MT" panose="020B0502020104020203" pitchFamily="34" charset="0"/>
                <a:cs typeface="Calibri" panose="020F0502020204030204" pitchFamily="34" charset="0"/>
              </a:endParaRPr>
            </a:p>
          </p:txBody>
        </p:sp>
      </p:grpSp>
      <p:sp>
        <p:nvSpPr>
          <p:cNvPr id="67" name="Line 28"/>
          <p:cNvSpPr>
            <a:spLocks noChangeShapeType="1"/>
          </p:cNvSpPr>
          <p:nvPr/>
        </p:nvSpPr>
        <p:spPr bwMode="auto">
          <a:xfrm>
            <a:off x="2037220" y="5573844"/>
            <a:ext cx="8138160" cy="0"/>
          </a:xfrm>
          <a:prstGeom prst="line">
            <a:avLst/>
          </a:prstGeom>
          <a:noFill/>
          <a:ln w="25400">
            <a:solidFill>
              <a:schemeClr val="tx2"/>
            </a:solidFill>
            <a:prstDash val="sysDot"/>
            <a:round/>
            <a:headEnd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>
              <a:latin typeface="Gill Sans MT" panose="020B0502020104020203" pitchFamily="34" charset="0"/>
              <a:cs typeface="Calibri" panose="020F0502020204030204" pitchFamily="34" charset="0"/>
            </a:endParaRPr>
          </a:p>
        </p:txBody>
      </p:sp>
      <p:sp>
        <p:nvSpPr>
          <p:cNvPr id="68" name="Text Box 29"/>
          <p:cNvSpPr txBox="1">
            <a:spLocks noChangeArrowheads="1"/>
          </p:cNvSpPr>
          <p:nvPr/>
        </p:nvSpPr>
        <p:spPr bwMode="auto">
          <a:xfrm>
            <a:off x="2448700" y="5040444"/>
            <a:ext cx="177805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altLang="zh-CN" sz="2400" b="1">
                <a:latin typeface="Gill Sans MT" panose="020B0502020104020203" pitchFamily="34" charset="0"/>
                <a:ea typeface="宋体" panose="02010600030101010101" pitchFamily="2" charset="-122"/>
                <a:cs typeface="Calibri" panose="020F0502020204030204" pitchFamily="34" charset="0"/>
              </a:rPr>
              <a:t>Conclusion</a:t>
            </a:r>
          </a:p>
        </p:txBody>
      </p:sp>
      <p:sp>
        <p:nvSpPr>
          <p:cNvPr id="69" name="Text Box 30"/>
          <p:cNvSpPr txBox="1">
            <a:spLocks noChangeArrowheads="1"/>
          </p:cNvSpPr>
          <p:nvPr/>
        </p:nvSpPr>
        <p:spPr bwMode="gray">
          <a:xfrm>
            <a:off x="1622883" y="5062669"/>
            <a:ext cx="354013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/>
            <a:r>
              <a:rPr lang="en-US" altLang="zh-CN" sz="2400" b="1">
                <a:solidFill>
                  <a:schemeClr val="bg1"/>
                </a:solidFill>
                <a:latin typeface="Gill Sans MT" panose="020B0502020104020203" pitchFamily="34" charset="0"/>
                <a:ea typeface="宋体" panose="02010600030101010101" pitchFamily="2" charset="-122"/>
                <a:cs typeface="Calibri" panose="020F0502020204030204" pitchFamily="34" charset="0"/>
              </a:rPr>
              <a:t>4</a:t>
            </a:r>
          </a:p>
        </p:txBody>
      </p:sp>
      <p:sp>
        <p:nvSpPr>
          <p:cNvPr id="11" name="标题 10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/>
              <a:t>Outline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30358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矩形 38">
            <a:extLst>
              <a:ext uri="{FF2B5EF4-FFF2-40B4-BE49-F238E27FC236}">
                <a16:creationId xmlns:a16="http://schemas.microsoft.com/office/drawing/2014/main" id="{A49474EF-C5C7-6E4C-89BE-7B2AF33FCF84}"/>
              </a:ext>
            </a:extLst>
          </p:cNvPr>
          <p:cNvSpPr/>
          <p:nvPr/>
        </p:nvSpPr>
        <p:spPr>
          <a:xfrm>
            <a:off x="9622196" y="3725319"/>
            <a:ext cx="2109784" cy="253440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>
              <a:latin typeface="Gill Sans MT" panose="020B0502020104020203" pitchFamily="34" charset="0"/>
            </a:endParaRPr>
          </a:p>
        </p:txBody>
      </p:sp>
      <p:sp>
        <p:nvSpPr>
          <p:cNvPr id="2" name="标题 1">
            <a:extLst>
              <a:ext uri="{FF2B5EF4-FFF2-40B4-BE49-F238E27FC236}">
                <a16:creationId xmlns:a16="http://schemas.microsoft.com/office/drawing/2014/main" id="{8C5FFE0B-D3AB-458E-B90C-BD04234544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/>
              <a:t>Interacting with VFS</a:t>
            </a:r>
            <a:endParaRPr lang="en-US"/>
          </a:p>
        </p:txBody>
      </p:sp>
      <p:sp>
        <p:nvSpPr>
          <p:cNvPr id="4" name="内容占位符 2">
            <a:extLst>
              <a:ext uri="{FF2B5EF4-FFF2-40B4-BE49-F238E27FC236}">
                <a16:creationId xmlns:a16="http://schemas.microsoft.com/office/drawing/2014/main" id="{E27FAE64-7741-4296-AE35-642F9D19E13B}"/>
              </a:ext>
            </a:extLst>
          </p:cNvPr>
          <p:cNvSpPr txBox="1">
            <a:spLocks/>
          </p:cNvSpPr>
          <p:nvPr/>
        </p:nvSpPr>
        <p:spPr>
          <a:xfrm>
            <a:off x="838200" y="1319804"/>
            <a:ext cx="10453382" cy="4720269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514350" indent="-51435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 baseline="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 baseline="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 baseline="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 baseline="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 baseline="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err="1">
                <a:ea typeface="+mj-ea"/>
              </a:rPr>
              <a:t>BentoFS</a:t>
            </a:r>
            <a:r>
              <a:rPr lang="en-US">
                <a:ea typeface="+mj-ea"/>
              </a:rPr>
              <a:t> </a:t>
            </a:r>
            <a:r>
              <a:rPr lang="en-US" err="1">
                <a:ea typeface="+mj-ea"/>
              </a:rPr>
              <a:t>Recevies</a:t>
            </a:r>
            <a:r>
              <a:rPr lang="en-US">
                <a:ea typeface="+mj-ea"/>
              </a:rPr>
              <a:t> all calls from VFS</a:t>
            </a:r>
          </a:p>
          <a:p>
            <a:pPr lvl="1"/>
            <a:r>
              <a:rPr lang="en-US">
                <a:ea typeface="+mj-ea"/>
              </a:rPr>
              <a:t>Determine target file system</a:t>
            </a:r>
          </a:p>
          <a:p>
            <a:pPr lvl="1"/>
            <a:r>
              <a:rPr lang="en-US">
                <a:solidFill>
                  <a:schemeClr val="bg2"/>
                </a:solidFill>
                <a:ea typeface="+mj-ea"/>
              </a:rPr>
              <a:t>Handles any necessary operations</a:t>
            </a:r>
          </a:p>
          <a:p>
            <a:pPr lvl="1"/>
            <a:r>
              <a:rPr lang="en-US">
                <a:solidFill>
                  <a:schemeClr val="bg2"/>
                </a:solidFill>
                <a:ea typeface="+mj-ea"/>
              </a:rPr>
              <a:t>Send to </a:t>
            </a:r>
            <a:r>
              <a:rPr lang="en-US" err="1">
                <a:solidFill>
                  <a:schemeClr val="bg2"/>
                </a:solidFill>
                <a:ea typeface="+mj-ea"/>
              </a:rPr>
              <a:t>libBentoFS</a:t>
            </a:r>
            <a:endParaRPr lang="en-US">
              <a:solidFill>
                <a:schemeClr val="bg2"/>
              </a:solidFill>
              <a:ea typeface="+mj-ea"/>
            </a:endParaRPr>
          </a:p>
        </p:txBody>
      </p:sp>
      <p:grpSp>
        <p:nvGrpSpPr>
          <p:cNvPr id="31" name="组合 30">
            <a:extLst>
              <a:ext uri="{FF2B5EF4-FFF2-40B4-BE49-F238E27FC236}">
                <a16:creationId xmlns:a16="http://schemas.microsoft.com/office/drawing/2014/main" id="{959EF416-6C9B-E940-99A8-87A75330AC69}"/>
              </a:ext>
            </a:extLst>
          </p:cNvPr>
          <p:cNvGrpSpPr/>
          <p:nvPr/>
        </p:nvGrpSpPr>
        <p:grpSpPr>
          <a:xfrm>
            <a:off x="1015341" y="3539366"/>
            <a:ext cx="2274124" cy="2738732"/>
            <a:chOff x="1015341" y="3539366"/>
            <a:chExt cx="2274124" cy="2738732"/>
          </a:xfrm>
          <a:solidFill>
            <a:schemeClr val="accent1">
              <a:lumMod val="60000"/>
              <a:lumOff val="40000"/>
            </a:schemeClr>
          </a:solidFill>
        </p:grpSpPr>
        <p:grpSp>
          <p:nvGrpSpPr>
            <p:cNvPr id="10" name="组合 9">
              <a:extLst>
                <a:ext uri="{FF2B5EF4-FFF2-40B4-BE49-F238E27FC236}">
                  <a16:creationId xmlns:a16="http://schemas.microsoft.com/office/drawing/2014/main" id="{5CE41F58-18F5-3049-88DA-86CB2F05E43B}"/>
                </a:ext>
              </a:extLst>
            </p:cNvPr>
            <p:cNvGrpSpPr/>
            <p:nvPr/>
          </p:nvGrpSpPr>
          <p:grpSpPr>
            <a:xfrm>
              <a:off x="1015341" y="3539366"/>
              <a:ext cx="2274124" cy="2738732"/>
              <a:chOff x="1015341" y="3539366"/>
              <a:chExt cx="2274124" cy="2738732"/>
            </a:xfrm>
            <a:grpFill/>
          </p:grpSpPr>
          <p:sp>
            <p:nvSpPr>
              <p:cNvPr id="3" name="矩形 2">
                <a:extLst>
                  <a:ext uri="{FF2B5EF4-FFF2-40B4-BE49-F238E27FC236}">
                    <a16:creationId xmlns:a16="http://schemas.microsoft.com/office/drawing/2014/main" id="{494BE51B-10ED-4245-8038-396CFD241DD9}"/>
                  </a:ext>
                </a:extLst>
              </p:cNvPr>
              <p:cNvSpPr/>
              <p:nvPr/>
            </p:nvSpPr>
            <p:spPr>
              <a:xfrm>
                <a:off x="1015341" y="3539366"/>
                <a:ext cx="2274124" cy="2738732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zh-CN" altLang="en-US">
                  <a:latin typeface="Gill Sans MT" panose="020B0502020104020203" pitchFamily="34" charset="0"/>
                </a:endParaRPr>
              </a:p>
            </p:txBody>
          </p:sp>
          <p:sp>
            <p:nvSpPr>
              <p:cNvPr id="5" name="文本框 4">
                <a:extLst>
                  <a:ext uri="{FF2B5EF4-FFF2-40B4-BE49-F238E27FC236}">
                    <a16:creationId xmlns:a16="http://schemas.microsoft.com/office/drawing/2014/main" id="{6C84003A-66CE-F943-8B97-67326BF913CC}"/>
                  </a:ext>
                </a:extLst>
              </p:cNvPr>
              <p:cNvSpPr txBox="1"/>
              <p:nvPr/>
            </p:nvSpPr>
            <p:spPr>
              <a:xfrm>
                <a:off x="1192482" y="3679938"/>
                <a:ext cx="2088005" cy="461665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zh-CN" sz="2400">
                    <a:solidFill>
                      <a:schemeClr val="bg1"/>
                    </a:solidFill>
                    <a:latin typeface="Gill Sans MT" panose="020B0502020104020203" pitchFamily="34" charset="0"/>
                  </a:rPr>
                  <a:t>Kernel Service</a:t>
                </a:r>
                <a:endParaRPr kumimoji="1" lang="zh-CN" altLang="en-US" sz="2400">
                  <a:solidFill>
                    <a:schemeClr val="bg1"/>
                  </a:solidFill>
                  <a:latin typeface="Gill Sans MT" panose="020B0502020104020203" pitchFamily="34" charset="0"/>
                </a:endParaRPr>
              </a:p>
            </p:txBody>
          </p:sp>
        </p:grpSp>
        <p:sp>
          <p:nvSpPr>
            <p:cNvPr id="6" name="矩形 5">
              <a:extLst>
                <a:ext uri="{FF2B5EF4-FFF2-40B4-BE49-F238E27FC236}">
                  <a16:creationId xmlns:a16="http://schemas.microsoft.com/office/drawing/2014/main" id="{45436867-E80A-BA42-8BF9-BA0F30B22D02}"/>
                </a:ext>
              </a:extLst>
            </p:cNvPr>
            <p:cNvSpPr/>
            <p:nvPr/>
          </p:nvSpPr>
          <p:spPr>
            <a:xfrm>
              <a:off x="1270659" y="5814486"/>
              <a:ext cx="1655617" cy="3446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err="1">
                  <a:latin typeface="Gill Sans MT" panose="020B0502020104020203" pitchFamily="34" charset="0"/>
                </a:rPr>
                <a:t>block_device</a:t>
              </a:r>
              <a:endParaRPr kumimoji="1" lang="zh-CN" altLang="en-US">
                <a:latin typeface="Gill Sans MT" panose="020B0502020104020203" pitchFamily="34" charset="0"/>
              </a:endParaRPr>
            </a:p>
          </p:txBody>
        </p:sp>
        <p:sp>
          <p:nvSpPr>
            <p:cNvPr id="7" name="矩形 6">
              <a:extLst>
                <a:ext uri="{FF2B5EF4-FFF2-40B4-BE49-F238E27FC236}">
                  <a16:creationId xmlns:a16="http://schemas.microsoft.com/office/drawing/2014/main" id="{3C0B04E9-67FE-F34D-8E08-B94D7CA2144E}"/>
                </a:ext>
              </a:extLst>
            </p:cNvPr>
            <p:cNvSpPr/>
            <p:nvPr/>
          </p:nvSpPr>
          <p:spPr>
            <a:xfrm>
              <a:off x="1270659" y="4403868"/>
              <a:ext cx="1655617" cy="3446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>
                  <a:latin typeface="Gill Sans MT" panose="020B0502020104020203" pitchFamily="34" charset="0"/>
                </a:rPr>
                <a:t>VFS</a:t>
              </a:r>
              <a:endParaRPr kumimoji="1" lang="zh-CN" altLang="en-US">
                <a:latin typeface="Gill Sans MT" panose="020B0502020104020203" pitchFamily="34" charset="0"/>
              </a:endParaRPr>
            </a:p>
          </p:txBody>
        </p:sp>
      </p:grpSp>
      <p:grpSp>
        <p:nvGrpSpPr>
          <p:cNvPr id="30" name="组合 29">
            <a:extLst>
              <a:ext uri="{FF2B5EF4-FFF2-40B4-BE49-F238E27FC236}">
                <a16:creationId xmlns:a16="http://schemas.microsoft.com/office/drawing/2014/main" id="{8EC388CE-594A-FA4E-9DA0-6D0A2D6B84BC}"/>
              </a:ext>
            </a:extLst>
          </p:cNvPr>
          <p:cNvGrpSpPr/>
          <p:nvPr/>
        </p:nvGrpSpPr>
        <p:grpSpPr>
          <a:xfrm>
            <a:off x="3887576" y="3520989"/>
            <a:ext cx="1955469" cy="2738732"/>
            <a:chOff x="4457592" y="3539366"/>
            <a:chExt cx="1955469" cy="2738732"/>
          </a:xfrm>
        </p:grpSpPr>
        <p:grpSp>
          <p:nvGrpSpPr>
            <p:cNvPr id="11" name="组合 10">
              <a:extLst>
                <a:ext uri="{FF2B5EF4-FFF2-40B4-BE49-F238E27FC236}">
                  <a16:creationId xmlns:a16="http://schemas.microsoft.com/office/drawing/2014/main" id="{2AB70F87-F2D3-D841-837D-A469EA4EE60F}"/>
                </a:ext>
              </a:extLst>
            </p:cNvPr>
            <p:cNvGrpSpPr/>
            <p:nvPr/>
          </p:nvGrpSpPr>
          <p:grpSpPr>
            <a:xfrm>
              <a:off x="4457592" y="3539366"/>
              <a:ext cx="1955469" cy="2738732"/>
              <a:chOff x="4457592" y="3539366"/>
              <a:chExt cx="1955469" cy="2738732"/>
            </a:xfrm>
          </p:grpSpPr>
          <p:sp>
            <p:nvSpPr>
              <p:cNvPr id="8" name="矩形 7">
                <a:extLst>
                  <a:ext uri="{FF2B5EF4-FFF2-40B4-BE49-F238E27FC236}">
                    <a16:creationId xmlns:a16="http://schemas.microsoft.com/office/drawing/2014/main" id="{331379AB-6339-2247-9B82-9ACE26C363FF}"/>
                  </a:ext>
                </a:extLst>
              </p:cNvPr>
              <p:cNvSpPr/>
              <p:nvPr/>
            </p:nvSpPr>
            <p:spPr>
              <a:xfrm>
                <a:off x="4457592" y="3539366"/>
                <a:ext cx="1955469" cy="2738732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zh-CN" altLang="en-US">
                  <a:latin typeface="Gill Sans MT" panose="020B0502020104020203" pitchFamily="34" charset="0"/>
                </a:endParaRPr>
              </a:p>
            </p:txBody>
          </p:sp>
          <p:sp>
            <p:nvSpPr>
              <p:cNvPr id="9" name="文本框 8">
                <a:extLst>
                  <a:ext uri="{FF2B5EF4-FFF2-40B4-BE49-F238E27FC236}">
                    <a16:creationId xmlns:a16="http://schemas.microsoft.com/office/drawing/2014/main" id="{2AAB1976-EB8D-E041-890D-0AE2A23FB2B2}"/>
                  </a:ext>
                </a:extLst>
              </p:cNvPr>
              <p:cNvSpPr txBox="1"/>
              <p:nvPr/>
            </p:nvSpPr>
            <p:spPr>
              <a:xfrm>
                <a:off x="4774655" y="3679937"/>
                <a:ext cx="132134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zh-CN" sz="2400" err="1">
                    <a:solidFill>
                      <a:schemeClr val="bg1"/>
                    </a:solidFill>
                    <a:latin typeface="Gill Sans MT" panose="020B0502020104020203" pitchFamily="34" charset="0"/>
                  </a:rPr>
                  <a:t>BentoFS</a:t>
                </a:r>
                <a:endParaRPr kumimoji="1" lang="zh-CN" altLang="en-US" sz="2400">
                  <a:solidFill>
                    <a:schemeClr val="bg1"/>
                  </a:solidFill>
                  <a:latin typeface="Gill Sans MT" panose="020B0502020104020203" pitchFamily="34" charset="0"/>
                </a:endParaRPr>
              </a:p>
            </p:txBody>
          </p:sp>
        </p:grpSp>
        <p:sp>
          <p:nvSpPr>
            <p:cNvPr id="12" name="矩形 11">
              <a:extLst>
                <a:ext uri="{FF2B5EF4-FFF2-40B4-BE49-F238E27FC236}">
                  <a16:creationId xmlns:a16="http://schemas.microsoft.com/office/drawing/2014/main" id="{421D4240-0828-154C-8390-46E483039993}"/>
                </a:ext>
              </a:extLst>
            </p:cNvPr>
            <p:cNvSpPr/>
            <p:nvPr/>
          </p:nvSpPr>
          <p:spPr>
            <a:xfrm>
              <a:off x="4607517" y="4403868"/>
              <a:ext cx="1655617" cy="3446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>
                  <a:latin typeface="Gill Sans MT" panose="020B0502020104020203" pitchFamily="34" charset="0"/>
                </a:rPr>
                <a:t>fs1</a:t>
              </a:r>
              <a:endParaRPr kumimoji="1" lang="zh-CN" altLang="en-US">
                <a:latin typeface="Gill Sans MT" panose="020B0502020104020203" pitchFamily="34" charset="0"/>
              </a:endParaRPr>
            </a:p>
          </p:txBody>
        </p:sp>
        <p:sp>
          <p:nvSpPr>
            <p:cNvPr id="13" name="矩形 12">
              <a:extLst>
                <a:ext uri="{FF2B5EF4-FFF2-40B4-BE49-F238E27FC236}">
                  <a16:creationId xmlns:a16="http://schemas.microsoft.com/office/drawing/2014/main" id="{C9746907-C520-2C4F-A2FA-59285F6DB267}"/>
                </a:ext>
              </a:extLst>
            </p:cNvPr>
            <p:cNvSpPr/>
            <p:nvPr/>
          </p:nvSpPr>
          <p:spPr>
            <a:xfrm>
              <a:off x="4607516" y="4936706"/>
              <a:ext cx="1655617" cy="3446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>
                  <a:latin typeface="Gill Sans MT" panose="020B0502020104020203" pitchFamily="34" charset="0"/>
                </a:rPr>
                <a:t>fs2</a:t>
              </a:r>
              <a:endParaRPr kumimoji="1" lang="zh-CN" altLang="en-US">
                <a:latin typeface="Gill Sans MT" panose="020B0502020104020203" pitchFamily="34" charset="0"/>
              </a:endParaRPr>
            </a:p>
          </p:txBody>
        </p:sp>
        <p:cxnSp>
          <p:nvCxnSpPr>
            <p:cNvPr id="16" name="直线连接符 15">
              <a:extLst>
                <a:ext uri="{FF2B5EF4-FFF2-40B4-BE49-F238E27FC236}">
                  <a16:creationId xmlns:a16="http://schemas.microsoft.com/office/drawing/2014/main" id="{B80DF11B-180A-B844-9AFC-519CE403CC31}"/>
                </a:ext>
              </a:extLst>
            </p:cNvPr>
            <p:cNvCxnSpPr>
              <a:cxnSpLocks/>
              <a:stCxn id="12" idx="2"/>
              <a:endCxn id="13" idx="0"/>
            </p:cNvCxnSpPr>
            <p:nvPr/>
          </p:nvCxnSpPr>
          <p:spPr>
            <a:xfrm flipH="1">
              <a:off x="5435325" y="4748468"/>
              <a:ext cx="1" cy="188238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9" name="文本框 18">
              <a:extLst>
                <a:ext uri="{FF2B5EF4-FFF2-40B4-BE49-F238E27FC236}">
                  <a16:creationId xmlns:a16="http://schemas.microsoft.com/office/drawing/2014/main" id="{C2134A8A-3BC7-5E47-B2E9-22FDEBFF2649}"/>
                </a:ext>
              </a:extLst>
            </p:cNvPr>
            <p:cNvSpPr txBox="1"/>
            <p:nvPr/>
          </p:nvSpPr>
          <p:spPr>
            <a:xfrm>
              <a:off x="4774655" y="4078662"/>
              <a:ext cx="132134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zh-CN" err="1">
                  <a:solidFill>
                    <a:schemeClr val="bg1"/>
                  </a:solidFill>
                  <a:latin typeface="Gill Sans MT" panose="020B0502020104020203" pitchFamily="34" charset="0"/>
                </a:rPr>
                <a:t>FSList</a:t>
              </a:r>
              <a:endParaRPr kumimoji="1" lang="zh-CN" altLang="en-US">
                <a:solidFill>
                  <a:schemeClr val="bg1"/>
                </a:solidFill>
                <a:latin typeface="Gill Sans MT" panose="020B0502020104020203" pitchFamily="34" charset="0"/>
              </a:endParaRPr>
            </a:p>
          </p:txBody>
        </p:sp>
        <p:sp>
          <p:nvSpPr>
            <p:cNvPr id="20" name="矩形 19">
              <a:extLst>
                <a:ext uri="{FF2B5EF4-FFF2-40B4-BE49-F238E27FC236}">
                  <a16:creationId xmlns:a16="http://schemas.microsoft.com/office/drawing/2014/main" id="{93E90202-E1EA-8243-ACC2-79845104D716}"/>
                </a:ext>
              </a:extLst>
            </p:cNvPr>
            <p:cNvSpPr/>
            <p:nvPr/>
          </p:nvSpPr>
          <p:spPr>
            <a:xfrm>
              <a:off x="4607516" y="5612970"/>
              <a:ext cx="1655617" cy="546116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>
                  <a:latin typeface="Gill Sans MT" panose="020B0502020104020203" pitchFamily="34" charset="0"/>
                </a:rPr>
                <a:t>Upgrade </a:t>
              </a:r>
              <a:endParaRPr kumimoji="1" lang="zh-CN" altLang="en-US">
                <a:latin typeface="Gill Sans MT" panose="020B0502020104020203" pitchFamily="34" charset="0"/>
              </a:endParaRPr>
            </a:p>
          </p:txBody>
        </p:sp>
      </p:grpSp>
      <p:sp>
        <p:nvSpPr>
          <p:cNvPr id="38" name="矩形 37">
            <a:extLst>
              <a:ext uri="{FF2B5EF4-FFF2-40B4-BE49-F238E27FC236}">
                <a16:creationId xmlns:a16="http://schemas.microsoft.com/office/drawing/2014/main" id="{7D5365AC-4209-764F-9FD2-8EBA688399DF}"/>
              </a:ext>
            </a:extLst>
          </p:cNvPr>
          <p:cNvSpPr/>
          <p:nvPr/>
        </p:nvSpPr>
        <p:spPr>
          <a:xfrm>
            <a:off x="9473831" y="3606307"/>
            <a:ext cx="2109784" cy="253440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>
              <a:latin typeface="Gill Sans MT" panose="020B0502020104020203" pitchFamily="34" charset="0"/>
            </a:endParaRPr>
          </a:p>
        </p:txBody>
      </p:sp>
      <p:grpSp>
        <p:nvGrpSpPr>
          <p:cNvPr id="41" name="组合 40">
            <a:extLst>
              <a:ext uri="{FF2B5EF4-FFF2-40B4-BE49-F238E27FC236}">
                <a16:creationId xmlns:a16="http://schemas.microsoft.com/office/drawing/2014/main" id="{407BA319-AF1F-E64F-BBE2-ABFF18C5FF6D}"/>
              </a:ext>
            </a:extLst>
          </p:cNvPr>
          <p:cNvGrpSpPr/>
          <p:nvPr/>
        </p:nvGrpSpPr>
        <p:grpSpPr>
          <a:xfrm>
            <a:off x="6714379" y="3477876"/>
            <a:ext cx="2109784" cy="930647"/>
            <a:chOff x="6450134" y="3460375"/>
            <a:chExt cx="2109784" cy="930647"/>
          </a:xfrm>
        </p:grpSpPr>
        <p:grpSp>
          <p:nvGrpSpPr>
            <p:cNvPr id="21" name="组合 20">
              <a:extLst>
                <a:ext uri="{FF2B5EF4-FFF2-40B4-BE49-F238E27FC236}">
                  <a16:creationId xmlns:a16="http://schemas.microsoft.com/office/drawing/2014/main" id="{41D80770-3B67-D242-8750-41C4C0B59817}"/>
                </a:ext>
              </a:extLst>
            </p:cNvPr>
            <p:cNvGrpSpPr/>
            <p:nvPr/>
          </p:nvGrpSpPr>
          <p:grpSpPr>
            <a:xfrm>
              <a:off x="6450134" y="3460375"/>
              <a:ext cx="2109784" cy="930647"/>
              <a:chOff x="1015341" y="3539366"/>
              <a:chExt cx="2274124" cy="2738732"/>
            </a:xfrm>
            <a:solidFill>
              <a:schemeClr val="accent4">
                <a:lumMod val="60000"/>
                <a:lumOff val="40000"/>
              </a:schemeClr>
            </a:solidFill>
          </p:grpSpPr>
          <p:sp>
            <p:nvSpPr>
              <p:cNvPr id="22" name="矩形 21">
                <a:extLst>
                  <a:ext uri="{FF2B5EF4-FFF2-40B4-BE49-F238E27FC236}">
                    <a16:creationId xmlns:a16="http://schemas.microsoft.com/office/drawing/2014/main" id="{1EE13A19-4C25-9548-9C2D-A6A50DCBD91F}"/>
                  </a:ext>
                </a:extLst>
              </p:cNvPr>
              <p:cNvSpPr/>
              <p:nvPr/>
            </p:nvSpPr>
            <p:spPr>
              <a:xfrm>
                <a:off x="1015341" y="3539366"/>
                <a:ext cx="2274124" cy="2738732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zh-CN" altLang="en-US">
                  <a:latin typeface="Gill Sans MT" panose="020B0502020104020203" pitchFamily="34" charset="0"/>
                </a:endParaRPr>
              </a:p>
            </p:txBody>
          </p:sp>
          <p:sp>
            <p:nvSpPr>
              <p:cNvPr id="23" name="文本框 22">
                <a:extLst>
                  <a:ext uri="{FF2B5EF4-FFF2-40B4-BE49-F238E27FC236}">
                    <a16:creationId xmlns:a16="http://schemas.microsoft.com/office/drawing/2014/main" id="{F026AC6E-9952-C046-B2F4-D30F2032617C}"/>
                  </a:ext>
                </a:extLst>
              </p:cNvPr>
              <p:cNvSpPr txBox="1"/>
              <p:nvPr/>
            </p:nvSpPr>
            <p:spPr>
              <a:xfrm>
                <a:off x="1192482" y="3679939"/>
                <a:ext cx="1868938" cy="1358600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zh-CN" sz="2400" err="1">
                    <a:solidFill>
                      <a:schemeClr val="bg1"/>
                    </a:solidFill>
                    <a:latin typeface="Gill Sans MT" panose="020B0502020104020203" pitchFamily="34" charset="0"/>
                  </a:rPr>
                  <a:t>libBentoFS</a:t>
                </a:r>
                <a:endParaRPr kumimoji="1" lang="zh-CN" altLang="en-US" sz="2400">
                  <a:solidFill>
                    <a:schemeClr val="bg1"/>
                  </a:solidFill>
                  <a:latin typeface="Gill Sans MT" panose="020B0502020104020203" pitchFamily="34" charset="0"/>
                </a:endParaRPr>
              </a:p>
            </p:txBody>
          </p:sp>
        </p:grpSp>
        <p:sp>
          <p:nvSpPr>
            <p:cNvPr id="32" name="矩形 31">
              <a:extLst>
                <a:ext uri="{FF2B5EF4-FFF2-40B4-BE49-F238E27FC236}">
                  <a16:creationId xmlns:a16="http://schemas.microsoft.com/office/drawing/2014/main" id="{4436DCAA-4EAE-784E-8DC6-74181CE72920}"/>
                </a:ext>
              </a:extLst>
            </p:cNvPr>
            <p:cNvSpPr/>
            <p:nvPr/>
          </p:nvSpPr>
          <p:spPr>
            <a:xfrm>
              <a:off x="6670596" y="3961761"/>
              <a:ext cx="1655617" cy="3446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>
                  <a:latin typeface="Gill Sans MT" panose="020B0502020104020203" pitchFamily="34" charset="0"/>
                </a:rPr>
                <a:t>dispatch</a:t>
              </a:r>
              <a:endParaRPr kumimoji="1" lang="zh-CN" altLang="en-US">
                <a:latin typeface="Gill Sans MT" panose="020B0502020104020203" pitchFamily="34" charset="0"/>
              </a:endParaRPr>
            </a:p>
          </p:txBody>
        </p:sp>
      </p:grpSp>
      <p:grpSp>
        <p:nvGrpSpPr>
          <p:cNvPr id="42" name="组合 41">
            <a:extLst>
              <a:ext uri="{FF2B5EF4-FFF2-40B4-BE49-F238E27FC236}">
                <a16:creationId xmlns:a16="http://schemas.microsoft.com/office/drawing/2014/main" id="{2E0DA77D-1B22-0C4D-9073-8DE9842307E1}"/>
              </a:ext>
            </a:extLst>
          </p:cNvPr>
          <p:cNvGrpSpPr/>
          <p:nvPr/>
        </p:nvGrpSpPr>
        <p:grpSpPr>
          <a:xfrm>
            <a:off x="6682923" y="5072872"/>
            <a:ext cx="2109784" cy="930647"/>
            <a:chOff x="6450134" y="5064129"/>
            <a:chExt cx="2109784" cy="930647"/>
          </a:xfrm>
        </p:grpSpPr>
        <p:grpSp>
          <p:nvGrpSpPr>
            <p:cNvPr id="27" name="组合 26">
              <a:extLst>
                <a:ext uri="{FF2B5EF4-FFF2-40B4-BE49-F238E27FC236}">
                  <a16:creationId xmlns:a16="http://schemas.microsoft.com/office/drawing/2014/main" id="{8A329D7B-A9EE-D848-A421-4A5E1331C571}"/>
                </a:ext>
              </a:extLst>
            </p:cNvPr>
            <p:cNvGrpSpPr/>
            <p:nvPr/>
          </p:nvGrpSpPr>
          <p:grpSpPr>
            <a:xfrm>
              <a:off x="6450134" y="5064129"/>
              <a:ext cx="2109784" cy="930647"/>
              <a:chOff x="1015341" y="3539366"/>
              <a:chExt cx="2274124" cy="2738732"/>
            </a:xfrm>
            <a:solidFill>
              <a:schemeClr val="accent4">
                <a:lumMod val="60000"/>
                <a:lumOff val="40000"/>
              </a:schemeClr>
            </a:solidFill>
          </p:grpSpPr>
          <p:sp>
            <p:nvSpPr>
              <p:cNvPr id="28" name="矩形 27">
                <a:extLst>
                  <a:ext uri="{FF2B5EF4-FFF2-40B4-BE49-F238E27FC236}">
                    <a16:creationId xmlns:a16="http://schemas.microsoft.com/office/drawing/2014/main" id="{8E5DCC3B-5211-DA41-9331-2FEBE2041941}"/>
                  </a:ext>
                </a:extLst>
              </p:cNvPr>
              <p:cNvSpPr/>
              <p:nvPr/>
            </p:nvSpPr>
            <p:spPr>
              <a:xfrm>
                <a:off x="1015341" y="3539366"/>
                <a:ext cx="2274124" cy="2738732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zh-CN" altLang="en-US">
                  <a:latin typeface="Gill Sans MT" panose="020B0502020104020203" pitchFamily="34" charset="0"/>
                </a:endParaRPr>
              </a:p>
            </p:txBody>
          </p:sp>
          <p:sp>
            <p:nvSpPr>
              <p:cNvPr id="29" name="文本框 28">
                <a:extLst>
                  <a:ext uri="{FF2B5EF4-FFF2-40B4-BE49-F238E27FC236}">
                    <a16:creationId xmlns:a16="http://schemas.microsoft.com/office/drawing/2014/main" id="{A448AF86-9E2D-4C46-8204-1DE4005D0803}"/>
                  </a:ext>
                </a:extLst>
              </p:cNvPr>
              <p:cNvSpPr txBox="1"/>
              <p:nvPr/>
            </p:nvSpPr>
            <p:spPr>
              <a:xfrm>
                <a:off x="1192482" y="3679939"/>
                <a:ext cx="1868938" cy="1358600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zh-CN" sz="2400" err="1">
                    <a:solidFill>
                      <a:schemeClr val="bg1"/>
                    </a:solidFill>
                    <a:latin typeface="Gill Sans MT" panose="020B0502020104020203" pitchFamily="34" charset="0"/>
                  </a:rPr>
                  <a:t>libBentoKS</a:t>
                </a:r>
                <a:endParaRPr kumimoji="1" lang="zh-CN" altLang="en-US" sz="2400">
                  <a:solidFill>
                    <a:schemeClr val="bg1"/>
                  </a:solidFill>
                  <a:latin typeface="Gill Sans MT" panose="020B0502020104020203" pitchFamily="34" charset="0"/>
                </a:endParaRPr>
              </a:p>
            </p:txBody>
          </p:sp>
        </p:grpSp>
        <p:sp>
          <p:nvSpPr>
            <p:cNvPr id="33" name="矩形 32">
              <a:extLst>
                <a:ext uri="{FF2B5EF4-FFF2-40B4-BE49-F238E27FC236}">
                  <a16:creationId xmlns:a16="http://schemas.microsoft.com/office/drawing/2014/main" id="{A13B0C00-9C50-184C-AAC9-C5D0D921D707}"/>
                </a:ext>
              </a:extLst>
            </p:cNvPr>
            <p:cNvSpPr/>
            <p:nvPr/>
          </p:nvSpPr>
          <p:spPr>
            <a:xfrm>
              <a:off x="6670595" y="5573562"/>
              <a:ext cx="1655617" cy="3446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err="1">
                  <a:latin typeface="Gill Sans MT" panose="020B0502020104020203" pitchFamily="34" charset="0"/>
                </a:rPr>
                <a:t>BlockDevice</a:t>
              </a:r>
              <a:endParaRPr kumimoji="1" lang="zh-CN" altLang="en-US">
                <a:latin typeface="Gill Sans MT" panose="020B0502020104020203" pitchFamily="34" charset="0"/>
              </a:endParaRPr>
            </a:p>
          </p:txBody>
        </p:sp>
      </p:grpSp>
      <p:grpSp>
        <p:nvGrpSpPr>
          <p:cNvPr id="40" name="组合 39">
            <a:extLst>
              <a:ext uri="{FF2B5EF4-FFF2-40B4-BE49-F238E27FC236}">
                <a16:creationId xmlns:a16="http://schemas.microsoft.com/office/drawing/2014/main" id="{B580C949-2F7E-0B44-B995-0D22A8527006}"/>
              </a:ext>
            </a:extLst>
          </p:cNvPr>
          <p:cNvGrpSpPr/>
          <p:nvPr/>
        </p:nvGrpSpPr>
        <p:grpSpPr>
          <a:xfrm>
            <a:off x="9316514" y="3460374"/>
            <a:ext cx="2109784" cy="2534402"/>
            <a:chOff x="9316514" y="3460374"/>
            <a:chExt cx="2109784" cy="2534402"/>
          </a:xfrm>
        </p:grpSpPr>
        <p:sp>
          <p:nvSpPr>
            <p:cNvPr id="25" name="矩形 24">
              <a:extLst>
                <a:ext uri="{FF2B5EF4-FFF2-40B4-BE49-F238E27FC236}">
                  <a16:creationId xmlns:a16="http://schemas.microsoft.com/office/drawing/2014/main" id="{CA62C05F-9BBB-8949-AC43-B38433ADF50E}"/>
                </a:ext>
              </a:extLst>
            </p:cNvPr>
            <p:cNvSpPr/>
            <p:nvPr/>
          </p:nvSpPr>
          <p:spPr>
            <a:xfrm>
              <a:off x="9316514" y="3460374"/>
              <a:ext cx="2109784" cy="2534402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>
                <a:latin typeface="Gill Sans MT" panose="020B0502020104020203" pitchFamily="34" charset="0"/>
              </a:endParaRPr>
            </a:p>
          </p:txBody>
        </p:sp>
        <p:sp>
          <p:nvSpPr>
            <p:cNvPr id="26" name="文本框 25">
              <a:extLst>
                <a:ext uri="{FF2B5EF4-FFF2-40B4-BE49-F238E27FC236}">
                  <a16:creationId xmlns:a16="http://schemas.microsoft.com/office/drawing/2014/main" id="{94ECDFDB-D9F4-7641-9749-87B06FFD4324}"/>
                </a:ext>
              </a:extLst>
            </p:cNvPr>
            <p:cNvSpPr txBox="1"/>
            <p:nvPr/>
          </p:nvSpPr>
          <p:spPr>
            <a:xfrm>
              <a:off x="9480854" y="3590459"/>
              <a:ext cx="1810728" cy="461665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kumimoji="1" lang="en-US" altLang="zh-CN" sz="2400">
                  <a:solidFill>
                    <a:schemeClr val="bg1"/>
                  </a:solidFill>
                  <a:latin typeface="Gill Sans MT" panose="020B0502020104020203" pitchFamily="34" charset="0"/>
                </a:rPr>
                <a:t>File Systems</a:t>
              </a:r>
              <a:endParaRPr kumimoji="1" lang="zh-CN" altLang="en-US" sz="2400">
                <a:solidFill>
                  <a:schemeClr val="bg1"/>
                </a:solidFill>
                <a:latin typeface="Gill Sans MT" panose="020B0502020104020203" pitchFamily="34" charset="0"/>
              </a:endParaRPr>
            </a:p>
          </p:txBody>
        </p:sp>
        <p:sp>
          <p:nvSpPr>
            <p:cNvPr id="34" name="矩形 33">
              <a:extLst>
                <a:ext uri="{FF2B5EF4-FFF2-40B4-BE49-F238E27FC236}">
                  <a16:creationId xmlns:a16="http://schemas.microsoft.com/office/drawing/2014/main" id="{AAC3AC8D-7CAB-404D-A1BC-9FA9C6F45249}"/>
                </a:ext>
              </a:extLst>
            </p:cNvPr>
            <p:cNvSpPr/>
            <p:nvPr/>
          </p:nvSpPr>
          <p:spPr>
            <a:xfrm>
              <a:off x="9521042" y="4182209"/>
              <a:ext cx="1770540" cy="3446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>
                  <a:latin typeface="Gill Sans MT" panose="020B0502020104020203" pitchFamily="34" charset="0"/>
                </a:rPr>
                <a:t>read</a:t>
              </a:r>
              <a:endParaRPr kumimoji="1" lang="zh-CN" altLang="en-US">
                <a:latin typeface="Gill Sans MT" panose="020B0502020104020203" pitchFamily="34" charset="0"/>
              </a:endParaRPr>
            </a:p>
          </p:txBody>
        </p:sp>
        <p:sp>
          <p:nvSpPr>
            <p:cNvPr id="35" name="矩形 34">
              <a:extLst>
                <a:ext uri="{FF2B5EF4-FFF2-40B4-BE49-F238E27FC236}">
                  <a16:creationId xmlns:a16="http://schemas.microsoft.com/office/drawing/2014/main" id="{4E395B0D-9DE3-FE48-828E-E2838671C189}"/>
                </a:ext>
              </a:extLst>
            </p:cNvPr>
            <p:cNvSpPr/>
            <p:nvPr/>
          </p:nvSpPr>
          <p:spPr>
            <a:xfrm>
              <a:off x="9521042" y="4678850"/>
              <a:ext cx="1770540" cy="3446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>
                  <a:latin typeface="Gill Sans MT" panose="020B0502020104020203" pitchFamily="34" charset="0"/>
                </a:rPr>
                <a:t>write</a:t>
              </a:r>
              <a:endParaRPr kumimoji="1" lang="zh-CN" altLang="en-US">
                <a:latin typeface="Gill Sans MT" panose="020B0502020104020203" pitchFamily="34" charset="0"/>
              </a:endParaRPr>
            </a:p>
          </p:txBody>
        </p:sp>
        <p:sp>
          <p:nvSpPr>
            <p:cNvPr id="36" name="矩形 35">
              <a:extLst>
                <a:ext uri="{FF2B5EF4-FFF2-40B4-BE49-F238E27FC236}">
                  <a16:creationId xmlns:a16="http://schemas.microsoft.com/office/drawing/2014/main" id="{259D57C4-5FE1-8743-9BF7-43AC1BC752E2}"/>
                </a:ext>
              </a:extLst>
            </p:cNvPr>
            <p:cNvSpPr/>
            <p:nvPr/>
          </p:nvSpPr>
          <p:spPr>
            <a:xfrm>
              <a:off x="9521041" y="5137714"/>
              <a:ext cx="1770541" cy="3446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err="1">
                  <a:latin typeface="Gill Sans MT" panose="020B0502020104020203" pitchFamily="34" charset="0"/>
                </a:rPr>
                <a:t>Update_prepare</a:t>
              </a:r>
              <a:endParaRPr kumimoji="1" lang="zh-CN" altLang="en-US">
                <a:latin typeface="Gill Sans MT" panose="020B0502020104020203" pitchFamily="34" charset="0"/>
              </a:endParaRPr>
            </a:p>
          </p:txBody>
        </p:sp>
        <p:sp>
          <p:nvSpPr>
            <p:cNvPr id="37" name="矩形 36">
              <a:extLst>
                <a:ext uri="{FF2B5EF4-FFF2-40B4-BE49-F238E27FC236}">
                  <a16:creationId xmlns:a16="http://schemas.microsoft.com/office/drawing/2014/main" id="{256F7048-E72E-E54F-A3B8-B67E14CA1028}"/>
                </a:ext>
              </a:extLst>
            </p:cNvPr>
            <p:cNvSpPr/>
            <p:nvPr/>
          </p:nvSpPr>
          <p:spPr>
            <a:xfrm>
              <a:off x="9521040" y="5581276"/>
              <a:ext cx="1770542" cy="3446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err="1">
                  <a:latin typeface="Gill Sans MT" panose="020B0502020104020203" pitchFamily="34" charset="0"/>
                </a:rPr>
                <a:t>Update_transfer</a:t>
              </a:r>
              <a:endParaRPr kumimoji="1" lang="zh-CN" altLang="en-US">
                <a:latin typeface="Gill Sans MT" panose="020B0502020104020203" pitchFamily="34" charset="0"/>
              </a:endParaRPr>
            </a:p>
          </p:txBody>
        </p:sp>
      </p:grpSp>
      <p:cxnSp>
        <p:nvCxnSpPr>
          <p:cNvPr id="15" name="直线箭头连接符 14">
            <a:extLst>
              <a:ext uri="{FF2B5EF4-FFF2-40B4-BE49-F238E27FC236}">
                <a16:creationId xmlns:a16="http://schemas.microsoft.com/office/drawing/2014/main" id="{F7C6C468-BA76-5E4C-ADBD-881AC567FEB7}"/>
              </a:ext>
            </a:extLst>
          </p:cNvPr>
          <p:cNvCxnSpPr>
            <a:stCxn id="7" idx="3"/>
          </p:cNvCxnSpPr>
          <p:nvPr/>
        </p:nvCxnSpPr>
        <p:spPr>
          <a:xfrm flipV="1">
            <a:off x="2926276" y="4526809"/>
            <a:ext cx="961200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肘形连接符 17">
            <a:extLst>
              <a:ext uri="{FF2B5EF4-FFF2-40B4-BE49-F238E27FC236}">
                <a16:creationId xmlns:a16="http://schemas.microsoft.com/office/drawing/2014/main" id="{2AA73E51-0240-B847-97EE-CA9740999085}"/>
              </a:ext>
            </a:extLst>
          </p:cNvPr>
          <p:cNvCxnSpPr>
            <a:cxnSpLocks/>
            <a:endCxn id="32" idx="1"/>
          </p:cNvCxnSpPr>
          <p:nvPr/>
        </p:nvCxnSpPr>
        <p:spPr>
          <a:xfrm flipV="1">
            <a:off x="5693117" y="4151562"/>
            <a:ext cx="1241724" cy="375248"/>
          </a:xfrm>
          <a:prstGeom prst="bentConnector3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肘形连接符 45">
            <a:extLst>
              <a:ext uri="{FF2B5EF4-FFF2-40B4-BE49-F238E27FC236}">
                <a16:creationId xmlns:a16="http://schemas.microsoft.com/office/drawing/2014/main" id="{8615335F-DB12-3B4A-96DB-81C1F2CF82E3}"/>
              </a:ext>
            </a:extLst>
          </p:cNvPr>
          <p:cNvCxnSpPr>
            <a:cxnSpLocks/>
            <a:stCxn id="32" idx="3"/>
            <a:endCxn id="34" idx="1"/>
          </p:cNvCxnSpPr>
          <p:nvPr/>
        </p:nvCxnSpPr>
        <p:spPr>
          <a:xfrm>
            <a:off x="8590458" y="4151562"/>
            <a:ext cx="930584" cy="202947"/>
          </a:xfrm>
          <a:prstGeom prst="bentConnector3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1842189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矩形 38">
            <a:extLst>
              <a:ext uri="{FF2B5EF4-FFF2-40B4-BE49-F238E27FC236}">
                <a16:creationId xmlns:a16="http://schemas.microsoft.com/office/drawing/2014/main" id="{A49474EF-C5C7-6E4C-89BE-7B2AF33FCF84}"/>
              </a:ext>
            </a:extLst>
          </p:cNvPr>
          <p:cNvSpPr/>
          <p:nvPr/>
        </p:nvSpPr>
        <p:spPr>
          <a:xfrm>
            <a:off x="9622196" y="3725319"/>
            <a:ext cx="2109784" cy="253440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>
              <a:latin typeface="Gill Sans MT" panose="020B0502020104020203" pitchFamily="34" charset="0"/>
            </a:endParaRPr>
          </a:p>
        </p:txBody>
      </p:sp>
      <p:sp>
        <p:nvSpPr>
          <p:cNvPr id="2" name="标题 1">
            <a:extLst>
              <a:ext uri="{FF2B5EF4-FFF2-40B4-BE49-F238E27FC236}">
                <a16:creationId xmlns:a16="http://schemas.microsoft.com/office/drawing/2014/main" id="{8C5FFE0B-D3AB-458E-B90C-BD04234544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/>
              <a:t>Interacting with VFS</a:t>
            </a:r>
            <a:endParaRPr lang="en-US"/>
          </a:p>
        </p:txBody>
      </p:sp>
      <p:sp>
        <p:nvSpPr>
          <p:cNvPr id="4" name="内容占位符 2">
            <a:extLst>
              <a:ext uri="{FF2B5EF4-FFF2-40B4-BE49-F238E27FC236}">
                <a16:creationId xmlns:a16="http://schemas.microsoft.com/office/drawing/2014/main" id="{E27FAE64-7741-4296-AE35-642F9D19E13B}"/>
              </a:ext>
            </a:extLst>
          </p:cNvPr>
          <p:cNvSpPr txBox="1">
            <a:spLocks/>
          </p:cNvSpPr>
          <p:nvPr/>
        </p:nvSpPr>
        <p:spPr>
          <a:xfrm>
            <a:off x="838200" y="1319804"/>
            <a:ext cx="10453382" cy="4720269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514350" indent="-51435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 baseline="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 baseline="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 baseline="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 baseline="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 baseline="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err="1">
                <a:ea typeface="+mj-ea"/>
              </a:rPr>
              <a:t>BentoFS</a:t>
            </a:r>
            <a:r>
              <a:rPr lang="en-US">
                <a:ea typeface="+mj-ea"/>
              </a:rPr>
              <a:t> </a:t>
            </a:r>
            <a:r>
              <a:rPr lang="en-US" err="1">
                <a:ea typeface="+mj-ea"/>
              </a:rPr>
              <a:t>Recevies</a:t>
            </a:r>
            <a:r>
              <a:rPr lang="en-US">
                <a:ea typeface="+mj-ea"/>
              </a:rPr>
              <a:t> all calls from VFS</a:t>
            </a:r>
          </a:p>
          <a:p>
            <a:pPr lvl="1"/>
            <a:r>
              <a:rPr lang="en-US">
                <a:solidFill>
                  <a:schemeClr val="bg2"/>
                </a:solidFill>
                <a:ea typeface="+mj-ea"/>
              </a:rPr>
              <a:t>Determine target file system</a:t>
            </a:r>
          </a:p>
          <a:p>
            <a:pPr lvl="1"/>
            <a:r>
              <a:rPr lang="en-US">
                <a:ea typeface="+mj-ea"/>
              </a:rPr>
              <a:t>Handles any necessary operations</a:t>
            </a:r>
          </a:p>
          <a:p>
            <a:pPr lvl="1"/>
            <a:r>
              <a:rPr lang="en-US">
                <a:solidFill>
                  <a:schemeClr val="bg2"/>
                </a:solidFill>
                <a:ea typeface="+mj-ea"/>
              </a:rPr>
              <a:t>Send to </a:t>
            </a:r>
            <a:r>
              <a:rPr lang="en-US" err="1">
                <a:solidFill>
                  <a:schemeClr val="bg2"/>
                </a:solidFill>
                <a:ea typeface="+mj-ea"/>
              </a:rPr>
              <a:t>libBentoFS</a:t>
            </a:r>
            <a:endParaRPr lang="en-US">
              <a:solidFill>
                <a:schemeClr val="bg2"/>
              </a:solidFill>
              <a:ea typeface="+mj-ea"/>
            </a:endParaRPr>
          </a:p>
        </p:txBody>
      </p:sp>
      <p:grpSp>
        <p:nvGrpSpPr>
          <p:cNvPr id="31" name="组合 30">
            <a:extLst>
              <a:ext uri="{FF2B5EF4-FFF2-40B4-BE49-F238E27FC236}">
                <a16:creationId xmlns:a16="http://schemas.microsoft.com/office/drawing/2014/main" id="{959EF416-6C9B-E940-99A8-87A75330AC69}"/>
              </a:ext>
            </a:extLst>
          </p:cNvPr>
          <p:cNvGrpSpPr/>
          <p:nvPr/>
        </p:nvGrpSpPr>
        <p:grpSpPr>
          <a:xfrm>
            <a:off x="1015341" y="3539366"/>
            <a:ext cx="2274124" cy="2738732"/>
            <a:chOff x="1015341" y="3539366"/>
            <a:chExt cx="2274124" cy="2738732"/>
          </a:xfrm>
          <a:solidFill>
            <a:schemeClr val="accent1">
              <a:lumMod val="60000"/>
              <a:lumOff val="40000"/>
            </a:schemeClr>
          </a:solidFill>
        </p:grpSpPr>
        <p:grpSp>
          <p:nvGrpSpPr>
            <p:cNvPr id="10" name="组合 9">
              <a:extLst>
                <a:ext uri="{FF2B5EF4-FFF2-40B4-BE49-F238E27FC236}">
                  <a16:creationId xmlns:a16="http://schemas.microsoft.com/office/drawing/2014/main" id="{5CE41F58-18F5-3049-88DA-86CB2F05E43B}"/>
                </a:ext>
              </a:extLst>
            </p:cNvPr>
            <p:cNvGrpSpPr/>
            <p:nvPr/>
          </p:nvGrpSpPr>
          <p:grpSpPr>
            <a:xfrm>
              <a:off x="1015341" y="3539366"/>
              <a:ext cx="2274124" cy="2738732"/>
              <a:chOff x="1015341" y="3539366"/>
              <a:chExt cx="2274124" cy="2738732"/>
            </a:xfrm>
            <a:grpFill/>
          </p:grpSpPr>
          <p:sp>
            <p:nvSpPr>
              <p:cNvPr id="3" name="矩形 2">
                <a:extLst>
                  <a:ext uri="{FF2B5EF4-FFF2-40B4-BE49-F238E27FC236}">
                    <a16:creationId xmlns:a16="http://schemas.microsoft.com/office/drawing/2014/main" id="{494BE51B-10ED-4245-8038-396CFD241DD9}"/>
                  </a:ext>
                </a:extLst>
              </p:cNvPr>
              <p:cNvSpPr/>
              <p:nvPr/>
            </p:nvSpPr>
            <p:spPr>
              <a:xfrm>
                <a:off x="1015341" y="3539366"/>
                <a:ext cx="2274124" cy="2738732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zh-CN" altLang="en-US">
                  <a:latin typeface="Gill Sans MT" panose="020B0502020104020203" pitchFamily="34" charset="0"/>
                </a:endParaRPr>
              </a:p>
            </p:txBody>
          </p:sp>
          <p:sp>
            <p:nvSpPr>
              <p:cNvPr id="5" name="文本框 4">
                <a:extLst>
                  <a:ext uri="{FF2B5EF4-FFF2-40B4-BE49-F238E27FC236}">
                    <a16:creationId xmlns:a16="http://schemas.microsoft.com/office/drawing/2014/main" id="{6C84003A-66CE-F943-8B97-67326BF913CC}"/>
                  </a:ext>
                </a:extLst>
              </p:cNvPr>
              <p:cNvSpPr txBox="1"/>
              <p:nvPr/>
            </p:nvSpPr>
            <p:spPr>
              <a:xfrm>
                <a:off x="1192482" y="3679938"/>
                <a:ext cx="2088005" cy="461665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zh-CN" sz="2400">
                    <a:solidFill>
                      <a:schemeClr val="bg1"/>
                    </a:solidFill>
                    <a:latin typeface="Gill Sans MT" panose="020B0502020104020203" pitchFamily="34" charset="0"/>
                  </a:rPr>
                  <a:t>Kernel Service</a:t>
                </a:r>
                <a:endParaRPr kumimoji="1" lang="zh-CN" altLang="en-US" sz="2400">
                  <a:solidFill>
                    <a:schemeClr val="bg1"/>
                  </a:solidFill>
                  <a:latin typeface="Gill Sans MT" panose="020B0502020104020203" pitchFamily="34" charset="0"/>
                </a:endParaRPr>
              </a:p>
            </p:txBody>
          </p:sp>
        </p:grpSp>
        <p:sp>
          <p:nvSpPr>
            <p:cNvPr id="6" name="矩形 5">
              <a:extLst>
                <a:ext uri="{FF2B5EF4-FFF2-40B4-BE49-F238E27FC236}">
                  <a16:creationId xmlns:a16="http://schemas.microsoft.com/office/drawing/2014/main" id="{45436867-E80A-BA42-8BF9-BA0F30B22D02}"/>
                </a:ext>
              </a:extLst>
            </p:cNvPr>
            <p:cNvSpPr/>
            <p:nvPr/>
          </p:nvSpPr>
          <p:spPr>
            <a:xfrm>
              <a:off x="1270659" y="5814486"/>
              <a:ext cx="1655617" cy="3446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err="1">
                  <a:latin typeface="Gill Sans MT" panose="020B0502020104020203" pitchFamily="34" charset="0"/>
                </a:rPr>
                <a:t>block_device</a:t>
              </a:r>
              <a:endParaRPr kumimoji="1" lang="zh-CN" altLang="en-US">
                <a:latin typeface="Gill Sans MT" panose="020B0502020104020203" pitchFamily="34" charset="0"/>
              </a:endParaRPr>
            </a:p>
          </p:txBody>
        </p:sp>
        <p:sp>
          <p:nvSpPr>
            <p:cNvPr id="7" name="矩形 6">
              <a:extLst>
                <a:ext uri="{FF2B5EF4-FFF2-40B4-BE49-F238E27FC236}">
                  <a16:creationId xmlns:a16="http://schemas.microsoft.com/office/drawing/2014/main" id="{3C0B04E9-67FE-F34D-8E08-B94D7CA2144E}"/>
                </a:ext>
              </a:extLst>
            </p:cNvPr>
            <p:cNvSpPr/>
            <p:nvPr/>
          </p:nvSpPr>
          <p:spPr>
            <a:xfrm>
              <a:off x="1270659" y="4403868"/>
              <a:ext cx="1655617" cy="3446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>
                  <a:latin typeface="Gill Sans MT" panose="020B0502020104020203" pitchFamily="34" charset="0"/>
                </a:rPr>
                <a:t>VFS</a:t>
              </a:r>
              <a:endParaRPr kumimoji="1" lang="zh-CN" altLang="en-US">
                <a:latin typeface="Gill Sans MT" panose="020B0502020104020203" pitchFamily="34" charset="0"/>
              </a:endParaRPr>
            </a:p>
          </p:txBody>
        </p:sp>
      </p:grpSp>
      <p:grpSp>
        <p:nvGrpSpPr>
          <p:cNvPr id="30" name="组合 29">
            <a:extLst>
              <a:ext uri="{FF2B5EF4-FFF2-40B4-BE49-F238E27FC236}">
                <a16:creationId xmlns:a16="http://schemas.microsoft.com/office/drawing/2014/main" id="{8EC388CE-594A-FA4E-9DA0-6D0A2D6B84BC}"/>
              </a:ext>
            </a:extLst>
          </p:cNvPr>
          <p:cNvGrpSpPr/>
          <p:nvPr/>
        </p:nvGrpSpPr>
        <p:grpSpPr>
          <a:xfrm>
            <a:off x="3887576" y="3520989"/>
            <a:ext cx="1955469" cy="2738732"/>
            <a:chOff x="4457592" y="3539366"/>
            <a:chExt cx="1955469" cy="2738732"/>
          </a:xfrm>
        </p:grpSpPr>
        <p:grpSp>
          <p:nvGrpSpPr>
            <p:cNvPr id="11" name="组合 10">
              <a:extLst>
                <a:ext uri="{FF2B5EF4-FFF2-40B4-BE49-F238E27FC236}">
                  <a16:creationId xmlns:a16="http://schemas.microsoft.com/office/drawing/2014/main" id="{2AB70F87-F2D3-D841-837D-A469EA4EE60F}"/>
                </a:ext>
              </a:extLst>
            </p:cNvPr>
            <p:cNvGrpSpPr/>
            <p:nvPr/>
          </p:nvGrpSpPr>
          <p:grpSpPr>
            <a:xfrm>
              <a:off x="4457592" y="3539366"/>
              <a:ext cx="1955469" cy="2738732"/>
              <a:chOff x="4457592" y="3539366"/>
              <a:chExt cx="1955469" cy="2738732"/>
            </a:xfrm>
          </p:grpSpPr>
          <p:sp>
            <p:nvSpPr>
              <p:cNvPr id="8" name="矩形 7">
                <a:extLst>
                  <a:ext uri="{FF2B5EF4-FFF2-40B4-BE49-F238E27FC236}">
                    <a16:creationId xmlns:a16="http://schemas.microsoft.com/office/drawing/2014/main" id="{331379AB-6339-2247-9B82-9ACE26C363FF}"/>
                  </a:ext>
                </a:extLst>
              </p:cNvPr>
              <p:cNvSpPr/>
              <p:nvPr/>
            </p:nvSpPr>
            <p:spPr>
              <a:xfrm>
                <a:off x="4457592" y="3539366"/>
                <a:ext cx="1955469" cy="2738732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 w="3810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zh-CN" altLang="en-US">
                  <a:latin typeface="Gill Sans MT" panose="020B0502020104020203" pitchFamily="34" charset="0"/>
                </a:endParaRPr>
              </a:p>
            </p:txBody>
          </p:sp>
          <p:sp>
            <p:nvSpPr>
              <p:cNvPr id="9" name="文本框 8">
                <a:extLst>
                  <a:ext uri="{FF2B5EF4-FFF2-40B4-BE49-F238E27FC236}">
                    <a16:creationId xmlns:a16="http://schemas.microsoft.com/office/drawing/2014/main" id="{2AAB1976-EB8D-E041-890D-0AE2A23FB2B2}"/>
                  </a:ext>
                </a:extLst>
              </p:cNvPr>
              <p:cNvSpPr txBox="1"/>
              <p:nvPr/>
            </p:nvSpPr>
            <p:spPr>
              <a:xfrm>
                <a:off x="4774655" y="3679937"/>
                <a:ext cx="132134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zh-CN" sz="2400" err="1">
                    <a:solidFill>
                      <a:schemeClr val="bg1"/>
                    </a:solidFill>
                    <a:latin typeface="Gill Sans MT" panose="020B0502020104020203" pitchFamily="34" charset="0"/>
                  </a:rPr>
                  <a:t>BentoFS</a:t>
                </a:r>
                <a:endParaRPr kumimoji="1" lang="zh-CN" altLang="en-US" sz="2400">
                  <a:solidFill>
                    <a:schemeClr val="bg1"/>
                  </a:solidFill>
                  <a:latin typeface="Gill Sans MT" panose="020B0502020104020203" pitchFamily="34" charset="0"/>
                </a:endParaRPr>
              </a:p>
            </p:txBody>
          </p:sp>
        </p:grpSp>
        <p:sp>
          <p:nvSpPr>
            <p:cNvPr id="12" name="矩形 11">
              <a:extLst>
                <a:ext uri="{FF2B5EF4-FFF2-40B4-BE49-F238E27FC236}">
                  <a16:creationId xmlns:a16="http://schemas.microsoft.com/office/drawing/2014/main" id="{421D4240-0828-154C-8390-46E483039993}"/>
                </a:ext>
              </a:extLst>
            </p:cNvPr>
            <p:cNvSpPr/>
            <p:nvPr/>
          </p:nvSpPr>
          <p:spPr>
            <a:xfrm>
              <a:off x="4607517" y="4403868"/>
              <a:ext cx="1655617" cy="3446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>
                  <a:latin typeface="Gill Sans MT" panose="020B0502020104020203" pitchFamily="34" charset="0"/>
                </a:rPr>
                <a:t>fs1</a:t>
              </a:r>
              <a:endParaRPr kumimoji="1" lang="zh-CN" altLang="en-US">
                <a:latin typeface="Gill Sans MT" panose="020B0502020104020203" pitchFamily="34" charset="0"/>
              </a:endParaRPr>
            </a:p>
          </p:txBody>
        </p:sp>
        <p:sp>
          <p:nvSpPr>
            <p:cNvPr id="13" name="矩形 12">
              <a:extLst>
                <a:ext uri="{FF2B5EF4-FFF2-40B4-BE49-F238E27FC236}">
                  <a16:creationId xmlns:a16="http://schemas.microsoft.com/office/drawing/2014/main" id="{C9746907-C520-2C4F-A2FA-59285F6DB267}"/>
                </a:ext>
              </a:extLst>
            </p:cNvPr>
            <p:cNvSpPr/>
            <p:nvPr/>
          </p:nvSpPr>
          <p:spPr>
            <a:xfrm>
              <a:off x="4607516" y="4936706"/>
              <a:ext cx="1655617" cy="3446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>
                  <a:latin typeface="Gill Sans MT" panose="020B0502020104020203" pitchFamily="34" charset="0"/>
                </a:rPr>
                <a:t>fs2</a:t>
              </a:r>
              <a:endParaRPr kumimoji="1" lang="zh-CN" altLang="en-US">
                <a:latin typeface="Gill Sans MT" panose="020B0502020104020203" pitchFamily="34" charset="0"/>
              </a:endParaRPr>
            </a:p>
          </p:txBody>
        </p:sp>
        <p:cxnSp>
          <p:nvCxnSpPr>
            <p:cNvPr id="16" name="直线连接符 15">
              <a:extLst>
                <a:ext uri="{FF2B5EF4-FFF2-40B4-BE49-F238E27FC236}">
                  <a16:creationId xmlns:a16="http://schemas.microsoft.com/office/drawing/2014/main" id="{B80DF11B-180A-B844-9AFC-519CE403CC31}"/>
                </a:ext>
              </a:extLst>
            </p:cNvPr>
            <p:cNvCxnSpPr>
              <a:cxnSpLocks/>
              <a:stCxn id="12" idx="2"/>
              <a:endCxn id="13" idx="0"/>
            </p:cNvCxnSpPr>
            <p:nvPr/>
          </p:nvCxnSpPr>
          <p:spPr>
            <a:xfrm flipH="1">
              <a:off x="5435325" y="4748468"/>
              <a:ext cx="1" cy="188238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9" name="文本框 18">
              <a:extLst>
                <a:ext uri="{FF2B5EF4-FFF2-40B4-BE49-F238E27FC236}">
                  <a16:creationId xmlns:a16="http://schemas.microsoft.com/office/drawing/2014/main" id="{C2134A8A-3BC7-5E47-B2E9-22FDEBFF2649}"/>
                </a:ext>
              </a:extLst>
            </p:cNvPr>
            <p:cNvSpPr txBox="1"/>
            <p:nvPr/>
          </p:nvSpPr>
          <p:spPr>
            <a:xfrm>
              <a:off x="4774655" y="4078662"/>
              <a:ext cx="132134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zh-CN" err="1">
                  <a:solidFill>
                    <a:schemeClr val="bg1"/>
                  </a:solidFill>
                  <a:latin typeface="Gill Sans MT" panose="020B0502020104020203" pitchFamily="34" charset="0"/>
                </a:rPr>
                <a:t>FSList</a:t>
              </a:r>
              <a:endParaRPr kumimoji="1" lang="zh-CN" altLang="en-US">
                <a:solidFill>
                  <a:schemeClr val="bg1"/>
                </a:solidFill>
                <a:latin typeface="Gill Sans MT" panose="020B0502020104020203" pitchFamily="34" charset="0"/>
              </a:endParaRPr>
            </a:p>
          </p:txBody>
        </p:sp>
        <p:sp>
          <p:nvSpPr>
            <p:cNvPr id="20" name="矩形 19">
              <a:extLst>
                <a:ext uri="{FF2B5EF4-FFF2-40B4-BE49-F238E27FC236}">
                  <a16:creationId xmlns:a16="http://schemas.microsoft.com/office/drawing/2014/main" id="{93E90202-E1EA-8243-ACC2-79845104D716}"/>
                </a:ext>
              </a:extLst>
            </p:cNvPr>
            <p:cNvSpPr/>
            <p:nvPr/>
          </p:nvSpPr>
          <p:spPr>
            <a:xfrm>
              <a:off x="4607516" y="5612970"/>
              <a:ext cx="1655617" cy="546116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>
                  <a:latin typeface="Gill Sans MT" panose="020B0502020104020203" pitchFamily="34" charset="0"/>
                </a:rPr>
                <a:t>Upgrade </a:t>
              </a:r>
              <a:endParaRPr kumimoji="1" lang="zh-CN" altLang="en-US">
                <a:latin typeface="Gill Sans MT" panose="020B0502020104020203" pitchFamily="34" charset="0"/>
              </a:endParaRPr>
            </a:p>
          </p:txBody>
        </p:sp>
      </p:grpSp>
      <p:sp>
        <p:nvSpPr>
          <p:cNvPr id="38" name="矩形 37">
            <a:extLst>
              <a:ext uri="{FF2B5EF4-FFF2-40B4-BE49-F238E27FC236}">
                <a16:creationId xmlns:a16="http://schemas.microsoft.com/office/drawing/2014/main" id="{7D5365AC-4209-764F-9FD2-8EBA688399DF}"/>
              </a:ext>
            </a:extLst>
          </p:cNvPr>
          <p:cNvSpPr/>
          <p:nvPr/>
        </p:nvSpPr>
        <p:spPr>
          <a:xfrm>
            <a:off x="9473831" y="3606307"/>
            <a:ext cx="2109784" cy="253440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>
              <a:latin typeface="Gill Sans MT" panose="020B0502020104020203" pitchFamily="34" charset="0"/>
            </a:endParaRPr>
          </a:p>
        </p:txBody>
      </p:sp>
      <p:grpSp>
        <p:nvGrpSpPr>
          <p:cNvPr id="41" name="组合 40">
            <a:extLst>
              <a:ext uri="{FF2B5EF4-FFF2-40B4-BE49-F238E27FC236}">
                <a16:creationId xmlns:a16="http://schemas.microsoft.com/office/drawing/2014/main" id="{407BA319-AF1F-E64F-BBE2-ABFF18C5FF6D}"/>
              </a:ext>
            </a:extLst>
          </p:cNvPr>
          <p:cNvGrpSpPr/>
          <p:nvPr/>
        </p:nvGrpSpPr>
        <p:grpSpPr>
          <a:xfrm>
            <a:off x="6714379" y="3477876"/>
            <a:ext cx="2109784" cy="930647"/>
            <a:chOff x="6450134" y="3460375"/>
            <a:chExt cx="2109784" cy="930647"/>
          </a:xfrm>
        </p:grpSpPr>
        <p:grpSp>
          <p:nvGrpSpPr>
            <p:cNvPr id="21" name="组合 20">
              <a:extLst>
                <a:ext uri="{FF2B5EF4-FFF2-40B4-BE49-F238E27FC236}">
                  <a16:creationId xmlns:a16="http://schemas.microsoft.com/office/drawing/2014/main" id="{41D80770-3B67-D242-8750-41C4C0B59817}"/>
                </a:ext>
              </a:extLst>
            </p:cNvPr>
            <p:cNvGrpSpPr/>
            <p:nvPr/>
          </p:nvGrpSpPr>
          <p:grpSpPr>
            <a:xfrm>
              <a:off x="6450134" y="3460375"/>
              <a:ext cx="2109784" cy="930647"/>
              <a:chOff x="1015341" y="3539366"/>
              <a:chExt cx="2274124" cy="2738732"/>
            </a:xfrm>
            <a:solidFill>
              <a:schemeClr val="accent4">
                <a:lumMod val="60000"/>
                <a:lumOff val="40000"/>
              </a:schemeClr>
            </a:solidFill>
          </p:grpSpPr>
          <p:sp>
            <p:nvSpPr>
              <p:cNvPr id="22" name="矩形 21">
                <a:extLst>
                  <a:ext uri="{FF2B5EF4-FFF2-40B4-BE49-F238E27FC236}">
                    <a16:creationId xmlns:a16="http://schemas.microsoft.com/office/drawing/2014/main" id="{1EE13A19-4C25-9548-9C2D-A6A50DCBD91F}"/>
                  </a:ext>
                </a:extLst>
              </p:cNvPr>
              <p:cNvSpPr/>
              <p:nvPr/>
            </p:nvSpPr>
            <p:spPr>
              <a:xfrm>
                <a:off x="1015341" y="3539366"/>
                <a:ext cx="2274124" cy="2738732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zh-CN" altLang="en-US">
                  <a:latin typeface="Gill Sans MT" panose="020B0502020104020203" pitchFamily="34" charset="0"/>
                </a:endParaRPr>
              </a:p>
            </p:txBody>
          </p:sp>
          <p:sp>
            <p:nvSpPr>
              <p:cNvPr id="23" name="文本框 22">
                <a:extLst>
                  <a:ext uri="{FF2B5EF4-FFF2-40B4-BE49-F238E27FC236}">
                    <a16:creationId xmlns:a16="http://schemas.microsoft.com/office/drawing/2014/main" id="{F026AC6E-9952-C046-B2F4-D30F2032617C}"/>
                  </a:ext>
                </a:extLst>
              </p:cNvPr>
              <p:cNvSpPr txBox="1"/>
              <p:nvPr/>
            </p:nvSpPr>
            <p:spPr>
              <a:xfrm>
                <a:off x="1192482" y="3679939"/>
                <a:ext cx="1868938" cy="1358600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zh-CN" sz="2400" err="1">
                    <a:solidFill>
                      <a:schemeClr val="bg1"/>
                    </a:solidFill>
                    <a:latin typeface="Gill Sans MT" panose="020B0502020104020203" pitchFamily="34" charset="0"/>
                  </a:rPr>
                  <a:t>libBentoFS</a:t>
                </a:r>
                <a:endParaRPr kumimoji="1" lang="zh-CN" altLang="en-US" sz="2400">
                  <a:solidFill>
                    <a:schemeClr val="bg1"/>
                  </a:solidFill>
                  <a:latin typeface="Gill Sans MT" panose="020B0502020104020203" pitchFamily="34" charset="0"/>
                </a:endParaRPr>
              </a:p>
            </p:txBody>
          </p:sp>
        </p:grpSp>
        <p:sp>
          <p:nvSpPr>
            <p:cNvPr id="32" name="矩形 31">
              <a:extLst>
                <a:ext uri="{FF2B5EF4-FFF2-40B4-BE49-F238E27FC236}">
                  <a16:creationId xmlns:a16="http://schemas.microsoft.com/office/drawing/2014/main" id="{4436DCAA-4EAE-784E-8DC6-74181CE72920}"/>
                </a:ext>
              </a:extLst>
            </p:cNvPr>
            <p:cNvSpPr/>
            <p:nvPr/>
          </p:nvSpPr>
          <p:spPr>
            <a:xfrm>
              <a:off x="6670596" y="3961761"/>
              <a:ext cx="1655617" cy="3446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>
                  <a:latin typeface="Gill Sans MT" panose="020B0502020104020203" pitchFamily="34" charset="0"/>
                </a:rPr>
                <a:t>dispatch</a:t>
              </a:r>
              <a:endParaRPr kumimoji="1" lang="zh-CN" altLang="en-US">
                <a:latin typeface="Gill Sans MT" panose="020B0502020104020203" pitchFamily="34" charset="0"/>
              </a:endParaRPr>
            </a:p>
          </p:txBody>
        </p:sp>
      </p:grpSp>
      <p:grpSp>
        <p:nvGrpSpPr>
          <p:cNvPr id="42" name="组合 41">
            <a:extLst>
              <a:ext uri="{FF2B5EF4-FFF2-40B4-BE49-F238E27FC236}">
                <a16:creationId xmlns:a16="http://schemas.microsoft.com/office/drawing/2014/main" id="{2E0DA77D-1B22-0C4D-9073-8DE9842307E1}"/>
              </a:ext>
            </a:extLst>
          </p:cNvPr>
          <p:cNvGrpSpPr/>
          <p:nvPr/>
        </p:nvGrpSpPr>
        <p:grpSpPr>
          <a:xfrm>
            <a:off x="6682923" y="5072872"/>
            <a:ext cx="2109784" cy="930647"/>
            <a:chOff x="6450134" y="5064129"/>
            <a:chExt cx="2109784" cy="930647"/>
          </a:xfrm>
        </p:grpSpPr>
        <p:grpSp>
          <p:nvGrpSpPr>
            <p:cNvPr id="27" name="组合 26">
              <a:extLst>
                <a:ext uri="{FF2B5EF4-FFF2-40B4-BE49-F238E27FC236}">
                  <a16:creationId xmlns:a16="http://schemas.microsoft.com/office/drawing/2014/main" id="{8A329D7B-A9EE-D848-A421-4A5E1331C571}"/>
                </a:ext>
              </a:extLst>
            </p:cNvPr>
            <p:cNvGrpSpPr/>
            <p:nvPr/>
          </p:nvGrpSpPr>
          <p:grpSpPr>
            <a:xfrm>
              <a:off x="6450134" y="5064129"/>
              <a:ext cx="2109784" cy="930647"/>
              <a:chOff x="1015341" y="3539366"/>
              <a:chExt cx="2274124" cy="2738732"/>
            </a:xfrm>
            <a:solidFill>
              <a:schemeClr val="accent4">
                <a:lumMod val="60000"/>
                <a:lumOff val="40000"/>
              </a:schemeClr>
            </a:solidFill>
          </p:grpSpPr>
          <p:sp>
            <p:nvSpPr>
              <p:cNvPr id="28" name="矩形 27">
                <a:extLst>
                  <a:ext uri="{FF2B5EF4-FFF2-40B4-BE49-F238E27FC236}">
                    <a16:creationId xmlns:a16="http://schemas.microsoft.com/office/drawing/2014/main" id="{8E5DCC3B-5211-DA41-9331-2FEBE2041941}"/>
                  </a:ext>
                </a:extLst>
              </p:cNvPr>
              <p:cNvSpPr/>
              <p:nvPr/>
            </p:nvSpPr>
            <p:spPr>
              <a:xfrm>
                <a:off x="1015341" y="3539366"/>
                <a:ext cx="2274124" cy="2738732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zh-CN" altLang="en-US">
                  <a:latin typeface="Gill Sans MT" panose="020B0502020104020203" pitchFamily="34" charset="0"/>
                </a:endParaRPr>
              </a:p>
            </p:txBody>
          </p:sp>
          <p:sp>
            <p:nvSpPr>
              <p:cNvPr id="29" name="文本框 28">
                <a:extLst>
                  <a:ext uri="{FF2B5EF4-FFF2-40B4-BE49-F238E27FC236}">
                    <a16:creationId xmlns:a16="http://schemas.microsoft.com/office/drawing/2014/main" id="{A448AF86-9E2D-4C46-8204-1DE4005D0803}"/>
                  </a:ext>
                </a:extLst>
              </p:cNvPr>
              <p:cNvSpPr txBox="1"/>
              <p:nvPr/>
            </p:nvSpPr>
            <p:spPr>
              <a:xfrm>
                <a:off x="1192482" y="3679939"/>
                <a:ext cx="1868938" cy="1358600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zh-CN" sz="2400" err="1">
                    <a:solidFill>
                      <a:schemeClr val="bg1"/>
                    </a:solidFill>
                    <a:latin typeface="Gill Sans MT" panose="020B0502020104020203" pitchFamily="34" charset="0"/>
                  </a:rPr>
                  <a:t>libBentoKS</a:t>
                </a:r>
                <a:endParaRPr kumimoji="1" lang="zh-CN" altLang="en-US" sz="2400">
                  <a:solidFill>
                    <a:schemeClr val="bg1"/>
                  </a:solidFill>
                  <a:latin typeface="Gill Sans MT" panose="020B0502020104020203" pitchFamily="34" charset="0"/>
                </a:endParaRPr>
              </a:p>
            </p:txBody>
          </p:sp>
        </p:grpSp>
        <p:sp>
          <p:nvSpPr>
            <p:cNvPr id="33" name="矩形 32">
              <a:extLst>
                <a:ext uri="{FF2B5EF4-FFF2-40B4-BE49-F238E27FC236}">
                  <a16:creationId xmlns:a16="http://schemas.microsoft.com/office/drawing/2014/main" id="{A13B0C00-9C50-184C-AAC9-C5D0D921D707}"/>
                </a:ext>
              </a:extLst>
            </p:cNvPr>
            <p:cNvSpPr/>
            <p:nvPr/>
          </p:nvSpPr>
          <p:spPr>
            <a:xfrm>
              <a:off x="6670595" y="5573562"/>
              <a:ext cx="1655617" cy="3446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err="1">
                  <a:latin typeface="Gill Sans MT" panose="020B0502020104020203" pitchFamily="34" charset="0"/>
                </a:rPr>
                <a:t>BlockDevice</a:t>
              </a:r>
              <a:endParaRPr kumimoji="1" lang="zh-CN" altLang="en-US">
                <a:latin typeface="Gill Sans MT" panose="020B0502020104020203" pitchFamily="34" charset="0"/>
              </a:endParaRPr>
            </a:p>
          </p:txBody>
        </p:sp>
      </p:grpSp>
      <p:grpSp>
        <p:nvGrpSpPr>
          <p:cNvPr id="40" name="组合 39">
            <a:extLst>
              <a:ext uri="{FF2B5EF4-FFF2-40B4-BE49-F238E27FC236}">
                <a16:creationId xmlns:a16="http://schemas.microsoft.com/office/drawing/2014/main" id="{B580C949-2F7E-0B44-B995-0D22A8527006}"/>
              </a:ext>
            </a:extLst>
          </p:cNvPr>
          <p:cNvGrpSpPr/>
          <p:nvPr/>
        </p:nvGrpSpPr>
        <p:grpSpPr>
          <a:xfrm>
            <a:off x="9316514" y="3460374"/>
            <a:ext cx="2109784" cy="2534402"/>
            <a:chOff x="9316514" y="3460374"/>
            <a:chExt cx="2109784" cy="2534402"/>
          </a:xfrm>
        </p:grpSpPr>
        <p:sp>
          <p:nvSpPr>
            <p:cNvPr id="25" name="矩形 24">
              <a:extLst>
                <a:ext uri="{FF2B5EF4-FFF2-40B4-BE49-F238E27FC236}">
                  <a16:creationId xmlns:a16="http://schemas.microsoft.com/office/drawing/2014/main" id="{CA62C05F-9BBB-8949-AC43-B38433ADF50E}"/>
                </a:ext>
              </a:extLst>
            </p:cNvPr>
            <p:cNvSpPr/>
            <p:nvPr/>
          </p:nvSpPr>
          <p:spPr>
            <a:xfrm>
              <a:off x="9316514" y="3460374"/>
              <a:ext cx="2109784" cy="2534402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>
                <a:latin typeface="Gill Sans MT" panose="020B0502020104020203" pitchFamily="34" charset="0"/>
              </a:endParaRPr>
            </a:p>
          </p:txBody>
        </p:sp>
        <p:sp>
          <p:nvSpPr>
            <p:cNvPr id="26" name="文本框 25">
              <a:extLst>
                <a:ext uri="{FF2B5EF4-FFF2-40B4-BE49-F238E27FC236}">
                  <a16:creationId xmlns:a16="http://schemas.microsoft.com/office/drawing/2014/main" id="{94ECDFDB-D9F4-7641-9749-87B06FFD4324}"/>
                </a:ext>
              </a:extLst>
            </p:cNvPr>
            <p:cNvSpPr txBox="1"/>
            <p:nvPr/>
          </p:nvSpPr>
          <p:spPr>
            <a:xfrm>
              <a:off x="9480854" y="3590459"/>
              <a:ext cx="1810728" cy="461665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kumimoji="1" lang="en-US" altLang="zh-CN" sz="2400">
                  <a:solidFill>
                    <a:schemeClr val="bg1"/>
                  </a:solidFill>
                  <a:latin typeface="Gill Sans MT" panose="020B0502020104020203" pitchFamily="34" charset="0"/>
                </a:rPr>
                <a:t>File Systems</a:t>
              </a:r>
              <a:endParaRPr kumimoji="1" lang="zh-CN" altLang="en-US" sz="2400">
                <a:solidFill>
                  <a:schemeClr val="bg1"/>
                </a:solidFill>
                <a:latin typeface="Gill Sans MT" panose="020B0502020104020203" pitchFamily="34" charset="0"/>
              </a:endParaRPr>
            </a:p>
          </p:txBody>
        </p:sp>
        <p:sp>
          <p:nvSpPr>
            <p:cNvPr id="34" name="矩形 33">
              <a:extLst>
                <a:ext uri="{FF2B5EF4-FFF2-40B4-BE49-F238E27FC236}">
                  <a16:creationId xmlns:a16="http://schemas.microsoft.com/office/drawing/2014/main" id="{AAC3AC8D-7CAB-404D-A1BC-9FA9C6F45249}"/>
                </a:ext>
              </a:extLst>
            </p:cNvPr>
            <p:cNvSpPr/>
            <p:nvPr/>
          </p:nvSpPr>
          <p:spPr>
            <a:xfrm>
              <a:off x="9521042" y="4182209"/>
              <a:ext cx="1770540" cy="3446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>
                  <a:latin typeface="Gill Sans MT" panose="020B0502020104020203" pitchFamily="34" charset="0"/>
                </a:rPr>
                <a:t>read</a:t>
              </a:r>
              <a:endParaRPr kumimoji="1" lang="zh-CN" altLang="en-US">
                <a:latin typeface="Gill Sans MT" panose="020B0502020104020203" pitchFamily="34" charset="0"/>
              </a:endParaRPr>
            </a:p>
          </p:txBody>
        </p:sp>
        <p:sp>
          <p:nvSpPr>
            <p:cNvPr id="35" name="矩形 34">
              <a:extLst>
                <a:ext uri="{FF2B5EF4-FFF2-40B4-BE49-F238E27FC236}">
                  <a16:creationId xmlns:a16="http://schemas.microsoft.com/office/drawing/2014/main" id="{4E395B0D-9DE3-FE48-828E-E2838671C189}"/>
                </a:ext>
              </a:extLst>
            </p:cNvPr>
            <p:cNvSpPr/>
            <p:nvPr/>
          </p:nvSpPr>
          <p:spPr>
            <a:xfrm>
              <a:off x="9521042" y="4678850"/>
              <a:ext cx="1770540" cy="3446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>
                  <a:latin typeface="Gill Sans MT" panose="020B0502020104020203" pitchFamily="34" charset="0"/>
                </a:rPr>
                <a:t>write</a:t>
              </a:r>
              <a:endParaRPr kumimoji="1" lang="zh-CN" altLang="en-US">
                <a:latin typeface="Gill Sans MT" panose="020B0502020104020203" pitchFamily="34" charset="0"/>
              </a:endParaRPr>
            </a:p>
          </p:txBody>
        </p:sp>
        <p:sp>
          <p:nvSpPr>
            <p:cNvPr id="36" name="矩形 35">
              <a:extLst>
                <a:ext uri="{FF2B5EF4-FFF2-40B4-BE49-F238E27FC236}">
                  <a16:creationId xmlns:a16="http://schemas.microsoft.com/office/drawing/2014/main" id="{259D57C4-5FE1-8743-9BF7-43AC1BC752E2}"/>
                </a:ext>
              </a:extLst>
            </p:cNvPr>
            <p:cNvSpPr/>
            <p:nvPr/>
          </p:nvSpPr>
          <p:spPr>
            <a:xfrm>
              <a:off x="9521041" y="5137714"/>
              <a:ext cx="1770541" cy="3446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err="1">
                  <a:latin typeface="Gill Sans MT" panose="020B0502020104020203" pitchFamily="34" charset="0"/>
                </a:rPr>
                <a:t>Update_prepare</a:t>
              </a:r>
              <a:endParaRPr kumimoji="1" lang="zh-CN" altLang="en-US">
                <a:latin typeface="Gill Sans MT" panose="020B0502020104020203" pitchFamily="34" charset="0"/>
              </a:endParaRPr>
            </a:p>
          </p:txBody>
        </p:sp>
        <p:sp>
          <p:nvSpPr>
            <p:cNvPr id="37" name="矩形 36">
              <a:extLst>
                <a:ext uri="{FF2B5EF4-FFF2-40B4-BE49-F238E27FC236}">
                  <a16:creationId xmlns:a16="http://schemas.microsoft.com/office/drawing/2014/main" id="{256F7048-E72E-E54F-A3B8-B67E14CA1028}"/>
                </a:ext>
              </a:extLst>
            </p:cNvPr>
            <p:cNvSpPr/>
            <p:nvPr/>
          </p:nvSpPr>
          <p:spPr>
            <a:xfrm>
              <a:off x="9521040" y="5581276"/>
              <a:ext cx="1770542" cy="3446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err="1">
                  <a:latin typeface="Gill Sans MT" panose="020B0502020104020203" pitchFamily="34" charset="0"/>
                </a:rPr>
                <a:t>Update_transfer</a:t>
              </a:r>
              <a:endParaRPr kumimoji="1" lang="zh-CN" altLang="en-US">
                <a:latin typeface="Gill Sans MT" panose="020B0502020104020203" pitchFamily="34" charset="0"/>
              </a:endParaRPr>
            </a:p>
          </p:txBody>
        </p:sp>
      </p:grpSp>
      <p:cxnSp>
        <p:nvCxnSpPr>
          <p:cNvPr id="15" name="直线箭头连接符 14">
            <a:extLst>
              <a:ext uri="{FF2B5EF4-FFF2-40B4-BE49-F238E27FC236}">
                <a16:creationId xmlns:a16="http://schemas.microsoft.com/office/drawing/2014/main" id="{F7C6C468-BA76-5E4C-ADBD-881AC567FEB7}"/>
              </a:ext>
            </a:extLst>
          </p:cNvPr>
          <p:cNvCxnSpPr>
            <a:stCxn id="7" idx="3"/>
          </p:cNvCxnSpPr>
          <p:nvPr/>
        </p:nvCxnSpPr>
        <p:spPr>
          <a:xfrm flipV="1">
            <a:off x="2926276" y="4526809"/>
            <a:ext cx="961200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肘形连接符 17">
            <a:extLst>
              <a:ext uri="{FF2B5EF4-FFF2-40B4-BE49-F238E27FC236}">
                <a16:creationId xmlns:a16="http://schemas.microsoft.com/office/drawing/2014/main" id="{2AA73E51-0240-B847-97EE-CA9740999085}"/>
              </a:ext>
            </a:extLst>
          </p:cNvPr>
          <p:cNvCxnSpPr>
            <a:cxnSpLocks/>
            <a:endCxn id="32" idx="1"/>
          </p:cNvCxnSpPr>
          <p:nvPr/>
        </p:nvCxnSpPr>
        <p:spPr>
          <a:xfrm flipV="1">
            <a:off x="5693117" y="4151562"/>
            <a:ext cx="1241724" cy="375248"/>
          </a:xfrm>
          <a:prstGeom prst="bentConnector3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肘形连接符 45">
            <a:extLst>
              <a:ext uri="{FF2B5EF4-FFF2-40B4-BE49-F238E27FC236}">
                <a16:creationId xmlns:a16="http://schemas.microsoft.com/office/drawing/2014/main" id="{8615335F-DB12-3B4A-96DB-81C1F2CF82E3}"/>
              </a:ext>
            </a:extLst>
          </p:cNvPr>
          <p:cNvCxnSpPr>
            <a:cxnSpLocks/>
            <a:stCxn id="32" idx="3"/>
            <a:endCxn id="34" idx="1"/>
          </p:cNvCxnSpPr>
          <p:nvPr/>
        </p:nvCxnSpPr>
        <p:spPr>
          <a:xfrm>
            <a:off x="8590458" y="4151562"/>
            <a:ext cx="930584" cy="202947"/>
          </a:xfrm>
          <a:prstGeom prst="bentConnector3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7318871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矩形 38">
            <a:extLst>
              <a:ext uri="{FF2B5EF4-FFF2-40B4-BE49-F238E27FC236}">
                <a16:creationId xmlns:a16="http://schemas.microsoft.com/office/drawing/2014/main" id="{A49474EF-C5C7-6E4C-89BE-7B2AF33FCF84}"/>
              </a:ext>
            </a:extLst>
          </p:cNvPr>
          <p:cNvSpPr/>
          <p:nvPr/>
        </p:nvSpPr>
        <p:spPr>
          <a:xfrm>
            <a:off x="9622196" y="3725319"/>
            <a:ext cx="2109784" cy="253440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>
              <a:latin typeface="Gill Sans MT" panose="020B0502020104020203" pitchFamily="34" charset="0"/>
            </a:endParaRPr>
          </a:p>
        </p:txBody>
      </p:sp>
      <p:sp>
        <p:nvSpPr>
          <p:cNvPr id="2" name="标题 1">
            <a:extLst>
              <a:ext uri="{FF2B5EF4-FFF2-40B4-BE49-F238E27FC236}">
                <a16:creationId xmlns:a16="http://schemas.microsoft.com/office/drawing/2014/main" id="{8C5FFE0B-D3AB-458E-B90C-BD04234544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/>
              <a:t>Interacting with VFS</a:t>
            </a:r>
            <a:endParaRPr lang="en-US"/>
          </a:p>
        </p:txBody>
      </p:sp>
      <p:sp>
        <p:nvSpPr>
          <p:cNvPr id="4" name="内容占位符 2">
            <a:extLst>
              <a:ext uri="{FF2B5EF4-FFF2-40B4-BE49-F238E27FC236}">
                <a16:creationId xmlns:a16="http://schemas.microsoft.com/office/drawing/2014/main" id="{E27FAE64-7741-4296-AE35-642F9D19E13B}"/>
              </a:ext>
            </a:extLst>
          </p:cNvPr>
          <p:cNvSpPr txBox="1">
            <a:spLocks/>
          </p:cNvSpPr>
          <p:nvPr/>
        </p:nvSpPr>
        <p:spPr>
          <a:xfrm>
            <a:off x="838200" y="1319804"/>
            <a:ext cx="10453382" cy="4720269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514350" indent="-51435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 baseline="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 baseline="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 baseline="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 baseline="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 baseline="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err="1">
                <a:ea typeface="+mj-ea"/>
              </a:rPr>
              <a:t>BentoFS</a:t>
            </a:r>
            <a:r>
              <a:rPr lang="en-US">
                <a:ea typeface="+mj-ea"/>
              </a:rPr>
              <a:t> </a:t>
            </a:r>
            <a:r>
              <a:rPr lang="en-US" err="1">
                <a:ea typeface="+mj-ea"/>
              </a:rPr>
              <a:t>Recevies</a:t>
            </a:r>
            <a:r>
              <a:rPr lang="en-US">
                <a:ea typeface="+mj-ea"/>
              </a:rPr>
              <a:t> all calls from VFS</a:t>
            </a:r>
          </a:p>
          <a:p>
            <a:pPr lvl="1"/>
            <a:r>
              <a:rPr lang="en-US">
                <a:solidFill>
                  <a:schemeClr val="bg2"/>
                </a:solidFill>
                <a:ea typeface="+mj-ea"/>
              </a:rPr>
              <a:t>Determine target file system</a:t>
            </a:r>
          </a:p>
          <a:p>
            <a:pPr lvl="1"/>
            <a:r>
              <a:rPr lang="en-US">
                <a:solidFill>
                  <a:schemeClr val="bg2"/>
                </a:solidFill>
                <a:ea typeface="+mj-ea"/>
              </a:rPr>
              <a:t>Handles any necessary operations</a:t>
            </a:r>
          </a:p>
          <a:p>
            <a:pPr lvl="1"/>
            <a:r>
              <a:rPr lang="en-US">
                <a:ea typeface="+mj-ea"/>
              </a:rPr>
              <a:t>Send to </a:t>
            </a:r>
            <a:r>
              <a:rPr lang="en-US" err="1">
                <a:ea typeface="+mj-ea"/>
              </a:rPr>
              <a:t>libBentoFS</a:t>
            </a:r>
            <a:r>
              <a:rPr lang="en-US">
                <a:ea typeface="+mj-ea"/>
              </a:rPr>
              <a:t>(dispatch)</a:t>
            </a:r>
          </a:p>
        </p:txBody>
      </p:sp>
      <p:grpSp>
        <p:nvGrpSpPr>
          <p:cNvPr id="31" name="组合 30">
            <a:extLst>
              <a:ext uri="{FF2B5EF4-FFF2-40B4-BE49-F238E27FC236}">
                <a16:creationId xmlns:a16="http://schemas.microsoft.com/office/drawing/2014/main" id="{959EF416-6C9B-E940-99A8-87A75330AC69}"/>
              </a:ext>
            </a:extLst>
          </p:cNvPr>
          <p:cNvGrpSpPr/>
          <p:nvPr/>
        </p:nvGrpSpPr>
        <p:grpSpPr>
          <a:xfrm>
            <a:off x="1015341" y="3539366"/>
            <a:ext cx="2274124" cy="2738732"/>
            <a:chOff x="1015341" y="3539366"/>
            <a:chExt cx="2274124" cy="2738732"/>
          </a:xfrm>
          <a:solidFill>
            <a:schemeClr val="accent1">
              <a:lumMod val="60000"/>
              <a:lumOff val="40000"/>
            </a:schemeClr>
          </a:solidFill>
        </p:grpSpPr>
        <p:grpSp>
          <p:nvGrpSpPr>
            <p:cNvPr id="10" name="组合 9">
              <a:extLst>
                <a:ext uri="{FF2B5EF4-FFF2-40B4-BE49-F238E27FC236}">
                  <a16:creationId xmlns:a16="http://schemas.microsoft.com/office/drawing/2014/main" id="{5CE41F58-18F5-3049-88DA-86CB2F05E43B}"/>
                </a:ext>
              </a:extLst>
            </p:cNvPr>
            <p:cNvGrpSpPr/>
            <p:nvPr/>
          </p:nvGrpSpPr>
          <p:grpSpPr>
            <a:xfrm>
              <a:off x="1015341" y="3539366"/>
              <a:ext cx="2274124" cy="2738732"/>
              <a:chOff x="1015341" y="3539366"/>
              <a:chExt cx="2274124" cy="2738732"/>
            </a:xfrm>
            <a:grpFill/>
          </p:grpSpPr>
          <p:sp>
            <p:nvSpPr>
              <p:cNvPr id="3" name="矩形 2">
                <a:extLst>
                  <a:ext uri="{FF2B5EF4-FFF2-40B4-BE49-F238E27FC236}">
                    <a16:creationId xmlns:a16="http://schemas.microsoft.com/office/drawing/2014/main" id="{494BE51B-10ED-4245-8038-396CFD241DD9}"/>
                  </a:ext>
                </a:extLst>
              </p:cNvPr>
              <p:cNvSpPr/>
              <p:nvPr/>
            </p:nvSpPr>
            <p:spPr>
              <a:xfrm>
                <a:off x="1015341" y="3539366"/>
                <a:ext cx="2274124" cy="2738732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zh-CN" altLang="en-US">
                  <a:latin typeface="Gill Sans MT" panose="020B0502020104020203" pitchFamily="34" charset="0"/>
                </a:endParaRPr>
              </a:p>
            </p:txBody>
          </p:sp>
          <p:sp>
            <p:nvSpPr>
              <p:cNvPr id="5" name="文本框 4">
                <a:extLst>
                  <a:ext uri="{FF2B5EF4-FFF2-40B4-BE49-F238E27FC236}">
                    <a16:creationId xmlns:a16="http://schemas.microsoft.com/office/drawing/2014/main" id="{6C84003A-66CE-F943-8B97-67326BF913CC}"/>
                  </a:ext>
                </a:extLst>
              </p:cNvPr>
              <p:cNvSpPr txBox="1"/>
              <p:nvPr/>
            </p:nvSpPr>
            <p:spPr>
              <a:xfrm>
                <a:off x="1192482" y="3679938"/>
                <a:ext cx="2088005" cy="461665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zh-CN" sz="2400">
                    <a:solidFill>
                      <a:schemeClr val="bg1"/>
                    </a:solidFill>
                    <a:latin typeface="Gill Sans MT" panose="020B0502020104020203" pitchFamily="34" charset="0"/>
                  </a:rPr>
                  <a:t>Kernel Service</a:t>
                </a:r>
                <a:endParaRPr kumimoji="1" lang="zh-CN" altLang="en-US" sz="2400">
                  <a:solidFill>
                    <a:schemeClr val="bg1"/>
                  </a:solidFill>
                  <a:latin typeface="Gill Sans MT" panose="020B0502020104020203" pitchFamily="34" charset="0"/>
                </a:endParaRPr>
              </a:p>
            </p:txBody>
          </p:sp>
        </p:grpSp>
        <p:sp>
          <p:nvSpPr>
            <p:cNvPr id="6" name="矩形 5">
              <a:extLst>
                <a:ext uri="{FF2B5EF4-FFF2-40B4-BE49-F238E27FC236}">
                  <a16:creationId xmlns:a16="http://schemas.microsoft.com/office/drawing/2014/main" id="{45436867-E80A-BA42-8BF9-BA0F30B22D02}"/>
                </a:ext>
              </a:extLst>
            </p:cNvPr>
            <p:cNvSpPr/>
            <p:nvPr/>
          </p:nvSpPr>
          <p:spPr>
            <a:xfrm>
              <a:off x="1270659" y="5814486"/>
              <a:ext cx="1655617" cy="3446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err="1">
                  <a:latin typeface="Gill Sans MT" panose="020B0502020104020203" pitchFamily="34" charset="0"/>
                </a:rPr>
                <a:t>block_device</a:t>
              </a:r>
              <a:endParaRPr kumimoji="1" lang="zh-CN" altLang="en-US">
                <a:latin typeface="Gill Sans MT" panose="020B0502020104020203" pitchFamily="34" charset="0"/>
              </a:endParaRPr>
            </a:p>
          </p:txBody>
        </p:sp>
        <p:sp>
          <p:nvSpPr>
            <p:cNvPr id="7" name="矩形 6">
              <a:extLst>
                <a:ext uri="{FF2B5EF4-FFF2-40B4-BE49-F238E27FC236}">
                  <a16:creationId xmlns:a16="http://schemas.microsoft.com/office/drawing/2014/main" id="{3C0B04E9-67FE-F34D-8E08-B94D7CA2144E}"/>
                </a:ext>
              </a:extLst>
            </p:cNvPr>
            <p:cNvSpPr/>
            <p:nvPr/>
          </p:nvSpPr>
          <p:spPr>
            <a:xfrm>
              <a:off x="1270659" y="4403868"/>
              <a:ext cx="1655617" cy="3446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>
                  <a:latin typeface="Gill Sans MT" panose="020B0502020104020203" pitchFamily="34" charset="0"/>
                </a:rPr>
                <a:t>VFS</a:t>
              </a:r>
              <a:endParaRPr kumimoji="1" lang="zh-CN" altLang="en-US">
                <a:latin typeface="Gill Sans MT" panose="020B0502020104020203" pitchFamily="34" charset="0"/>
              </a:endParaRPr>
            </a:p>
          </p:txBody>
        </p:sp>
      </p:grpSp>
      <p:grpSp>
        <p:nvGrpSpPr>
          <p:cNvPr id="30" name="组合 29">
            <a:extLst>
              <a:ext uri="{FF2B5EF4-FFF2-40B4-BE49-F238E27FC236}">
                <a16:creationId xmlns:a16="http://schemas.microsoft.com/office/drawing/2014/main" id="{8EC388CE-594A-FA4E-9DA0-6D0A2D6B84BC}"/>
              </a:ext>
            </a:extLst>
          </p:cNvPr>
          <p:cNvGrpSpPr/>
          <p:nvPr/>
        </p:nvGrpSpPr>
        <p:grpSpPr>
          <a:xfrm>
            <a:off x="3887576" y="3520989"/>
            <a:ext cx="1955469" cy="2738732"/>
            <a:chOff x="4457592" y="3539366"/>
            <a:chExt cx="1955469" cy="2738732"/>
          </a:xfrm>
        </p:grpSpPr>
        <p:grpSp>
          <p:nvGrpSpPr>
            <p:cNvPr id="11" name="组合 10">
              <a:extLst>
                <a:ext uri="{FF2B5EF4-FFF2-40B4-BE49-F238E27FC236}">
                  <a16:creationId xmlns:a16="http://schemas.microsoft.com/office/drawing/2014/main" id="{2AB70F87-F2D3-D841-837D-A469EA4EE60F}"/>
                </a:ext>
              </a:extLst>
            </p:cNvPr>
            <p:cNvGrpSpPr/>
            <p:nvPr/>
          </p:nvGrpSpPr>
          <p:grpSpPr>
            <a:xfrm>
              <a:off x="4457592" y="3539366"/>
              <a:ext cx="1955469" cy="2738732"/>
              <a:chOff x="4457592" y="3539366"/>
              <a:chExt cx="1955469" cy="2738732"/>
            </a:xfrm>
          </p:grpSpPr>
          <p:sp>
            <p:nvSpPr>
              <p:cNvPr id="8" name="矩形 7">
                <a:extLst>
                  <a:ext uri="{FF2B5EF4-FFF2-40B4-BE49-F238E27FC236}">
                    <a16:creationId xmlns:a16="http://schemas.microsoft.com/office/drawing/2014/main" id="{331379AB-6339-2247-9B82-9ACE26C363FF}"/>
                  </a:ext>
                </a:extLst>
              </p:cNvPr>
              <p:cNvSpPr/>
              <p:nvPr/>
            </p:nvSpPr>
            <p:spPr>
              <a:xfrm>
                <a:off x="4457592" y="3539366"/>
                <a:ext cx="1955469" cy="2738732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zh-CN" altLang="en-US">
                  <a:latin typeface="Gill Sans MT" panose="020B0502020104020203" pitchFamily="34" charset="0"/>
                </a:endParaRPr>
              </a:p>
            </p:txBody>
          </p:sp>
          <p:sp>
            <p:nvSpPr>
              <p:cNvPr id="9" name="文本框 8">
                <a:extLst>
                  <a:ext uri="{FF2B5EF4-FFF2-40B4-BE49-F238E27FC236}">
                    <a16:creationId xmlns:a16="http://schemas.microsoft.com/office/drawing/2014/main" id="{2AAB1976-EB8D-E041-890D-0AE2A23FB2B2}"/>
                  </a:ext>
                </a:extLst>
              </p:cNvPr>
              <p:cNvSpPr txBox="1"/>
              <p:nvPr/>
            </p:nvSpPr>
            <p:spPr>
              <a:xfrm>
                <a:off x="4774655" y="3679937"/>
                <a:ext cx="132134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zh-CN" sz="2400" err="1">
                    <a:solidFill>
                      <a:schemeClr val="bg1"/>
                    </a:solidFill>
                    <a:latin typeface="Gill Sans MT" panose="020B0502020104020203" pitchFamily="34" charset="0"/>
                  </a:rPr>
                  <a:t>BentoFS</a:t>
                </a:r>
                <a:endParaRPr kumimoji="1" lang="zh-CN" altLang="en-US" sz="2400">
                  <a:solidFill>
                    <a:schemeClr val="bg1"/>
                  </a:solidFill>
                  <a:latin typeface="Gill Sans MT" panose="020B0502020104020203" pitchFamily="34" charset="0"/>
                </a:endParaRPr>
              </a:p>
            </p:txBody>
          </p:sp>
        </p:grpSp>
        <p:sp>
          <p:nvSpPr>
            <p:cNvPr id="12" name="矩形 11">
              <a:extLst>
                <a:ext uri="{FF2B5EF4-FFF2-40B4-BE49-F238E27FC236}">
                  <a16:creationId xmlns:a16="http://schemas.microsoft.com/office/drawing/2014/main" id="{421D4240-0828-154C-8390-46E483039993}"/>
                </a:ext>
              </a:extLst>
            </p:cNvPr>
            <p:cNvSpPr/>
            <p:nvPr/>
          </p:nvSpPr>
          <p:spPr>
            <a:xfrm>
              <a:off x="4607517" y="4403868"/>
              <a:ext cx="1655617" cy="3446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>
                  <a:latin typeface="Gill Sans MT" panose="020B0502020104020203" pitchFamily="34" charset="0"/>
                </a:rPr>
                <a:t>fs1</a:t>
              </a:r>
              <a:endParaRPr kumimoji="1" lang="zh-CN" altLang="en-US">
                <a:latin typeface="Gill Sans MT" panose="020B0502020104020203" pitchFamily="34" charset="0"/>
              </a:endParaRPr>
            </a:p>
          </p:txBody>
        </p:sp>
        <p:sp>
          <p:nvSpPr>
            <p:cNvPr id="13" name="矩形 12">
              <a:extLst>
                <a:ext uri="{FF2B5EF4-FFF2-40B4-BE49-F238E27FC236}">
                  <a16:creationId xmlns:a16="http://schemas.microsoft.com/office/drawing/2014/main" id="{C9746907-C520-2C4F-A2FA-59285F6DB267}"/>
                </a:ext>
              </a:extLst>
            </p:cNvPr>
            <p:cNvSpPr/>
            <p:nvPr/>
          </p:nvSpPr>
          <p:spPr>
            <a:xfrm>
              <a:off x="4607516" y="4936706"/>
              <a:ext cx="1655617" cy="3446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>
                  <a:latin typeface="Gill Sans MT" panose="020B0502020104020203" pitchFamily="34" charset="0"/>
                </a:rPr>
                <a:t>fs2</a:t>
              </a:r>
              <a:endParaRPr kumimoji="1" lang="zh-CN" altLang="en-US">
                <a:latin typeface="Gill Sans MT" panose="020B0502020104020203" pitchFamily="34" charset="0"/>
              </a:endParaRPr>
            </a:p>
          </p:txBody>
        </p:sp>
        <p:cxnSp>
          <p:nvCxnSpPr>
            <p:cNvPr id="16" name="直线连接符 15">
              <a:extLst>
                <a:ext uri="{FF2B5EF4-FFF2-40B4-BE49-F238E27FC236}">
                  <a16:creationId xmlns:a16="http://schemas.microsoft.com/office/drawing/2014/main" id="{B80DF11B-180A-B844-9AFC-519CE403CC31}"/>
                </a:ext>
              </a:extLst>
            </p:cNvPr>
            <p:cNvCxnSpPr>
              <a:cxnSpLocks/>
              <a:stCxn id="12" idx="2"/>
              <a:endCxn id="13" idx="0"/>
            </p:cNvCxnSpPr>
            <p:nvPr/>
          </p:nvCxnSpPr>
          <p:spPr>
            <a:xfrm flipH="1">
              <a:off x="5435325" y="4748468"/>
              <a:ext cx="1" cy="188238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9" name="文本框 18">
              <a:extLst>
                <a:ext uri="{FF2B5EF4-FFF2-40B4-BE49-F238E27FC236}">
                  <a16:creationId xmlns:a16="http://schemas.microsoft.com/office/drawing/2014/main" id="{C2134A8A-3BC7-5E47-B2E9-22FDEBFF2649}"/>
                </a:ext>
              </a:extLst>
            </p:cNvPr>
            <p:cNvSpPr txBox="1"/>
            <p:nvPr/>
          </p:nvSpPr>
          <p:spPr>
            <a:xfrm>
              <a:off x="4774655" y="4078662"/>
              <a:ext cx="132134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zh-CN" err="1">
                  <a:solidFill>
                    <a:schemeClr val="bg1"/>
                  </a:solidFill>
                  <a:latin typeface="Gill Sans MT" panose="020B0502020104020203" pitchFamily="34" charset="0"/>
                </a:rPr>
                <a:t>FSList</a:t>
              </a:r>
              <a:endParaRPr kumimoji="1" lang="zh-CN" altLang="en-US">
                <a:solidFill>
                  <a:schemeClr val="bg1"/>
                </a:solidFill>
                <a:latin typeface="Gill Sans MT" panose="020B0502020104020203" pitchFamily="34" charset="0"/>
              </a:endParaRPr>
            </a:p>
          </p:txBody>
        </p:sp>
        <p:sp>
          <p:nvSpPr>
            <p:cNvPr id="20" name="矩形 19">
              <a:extLst>
                <a:ext uri="{FF2B5EF4-FFF2-40B4-BE49-F238E27FC236}">
                  <a16:creationId xmlns:a16="http://schemas.microsoft.com/office/drawing/2014/main" id="{93E90202-E1EA-8243-ACC2-79845104D716}"/>
                </a:ext>
              </a:extLst>
            </p:cNvPr>
            <p:cNvSpPr/>
            <p:nvPr/>
          </p:nvSpPr>
          <p:spPr>
            <a:xfrm>
              <a:off x="4607516" y="5612970"/>
              <a:ext cx="1655617" cy="546116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>
                  <a:latin typeface="Gill Sans MT" panose="020B0502020104020203" pitchFamily="34" charset="0"/>
                </a:rPr>
                <a:t>Upgrade </a:t>
              </a:r>
              <a:endParaRPr kumimoji="1" lang="zh-CN" altLang="en-US">
                <a:latin typeface="Gill Sans MT" panose="020B0502020104020203" pitchFamily="34" charset="0"/>
              </a:endParaRPr>
            </a:p>
          </p:txBody>
        </p:sp>
      </p:grpSp>
      <p:sp>
        <p:nvSpPr>
          <p:cNvPr id="38" name="矩形 37">
            <a:extLst>
              <a:ext uri="{FF2B5EF4-FFF2-40B4-BE49-F238E27FC236}">
                <a16:creationId xmlns:a16="http://schemas.microsoft.com/office/drawing/2014/main" id="{7D5365AC-4209-764F-9FD2-8EBA688399DF}"/>
              </a:ext>
            </a:extLst>
          </p:cNvPr>
          <p:cNvSpPr/>
          <p:nvPr/>
        </p:nvSpPr>
        <p:spPr>
          <a:xfrm>
            <a:off x="9473831" y="3606307"/>
            <a:ext cx="2109784" cy="253440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>
              <a:latin typeface="Gill Sans MT" panose="020B0502020104020203" pitchFamily="34" charset="0"/>
            </a:endParaRPr>
          </a:p>
        </p:txBody>
      </p:sp>
      <p:grpSp>
        <p:nvGrpSpPr>
          <p:cNvPr id="41" name="组合 40">
            <a:extLst>
              <a:ext uri="{FF2B5EF4-FFF2-40B4-BE49-F238E27FC236}">
                <a16:creationId xmlns:a16="http://schemas.microsoft.com/office/drawing/2014/main" id="{407BA319-AF1F-E64F-BBE2-ABFF18C5FF6D}"/>
              </a:ext>
            </a:extLst>
          </p:cNvPr>
          <p:cNvGrpSpPr/>
          <p:nvPr/>
        </p:nvGrpSpPr>
        <p:grpSpPr>
          <a:xfrm>
            <a:off x="6714379" y="3477876"/>
            <a:ext cx="2109784" cy="930647"/>
            <a:chOff x="6450134" y="3460375"/>
            <a:chExt cx="2109784" cy="930647"/>
          </a:xfrm>
        </p:grpSpPr>
        <p:grpSp>
          <p:nvGrpSpPr>
            <p:cNvPr id="21" name="组合 20">
              <a:extLst>
                <a:ext uri="{FF2B5EF4-FFF2-40B4-BE49-F238E27FC236}">
                  <a16:creationId xmlns:a16="http://schemas.microsoft.com/office/drawing/2014/main" id="{41D80770-3B67-D242-8750-41C4C0B59817}"/>
                </a:ext>
              </a:extLst>
            </p:cNvPr>
            <p:cNvGrpSpPr/>
            <p:nvPr/>
          </p:nvGrpSpPr>
          <p:grpSpPr>
            <a:xfrm>
              <a:off x="6450134" y="3460375"/>
              <a:ext cx="2109784" cy="930647"/>
              <a:chOff x="1015341" y="3539366"/>
              <a:chExt cx="2274124" cy="2738732"/>
            </a:xfrm>
            <a:solidFill>
              <a:schemeClr val="accent4">
                <a:lumMod val="60000"/>
                <a:lumOff val="40000"/>
              </a:schemeClr>
            </a:solidFill>
          </p:grpSpPr>
          <p:sp>
            <p:nvSpPr>
              <p:cNvPr id="22" name="矩形 21">
                <a:extLst>
                  <a:ext uri="{FF2B5EF4-FFF2-40B4-BE49-F238E27FC236}">
                    <a16:creationId xmlns:a16="http://schemas.microsoft.com/office/drawing/2014/main" id="{1EE13A19-4C25-9548-9C2D-A6A50DCBD91F}"/>
                  </a:ext>
                </a:extLst>
              </p:cNvPr>
              <p:cNvSpPr/>
              <p:nvPr/>
            </p:nvSpPr>
            <p:spPr>
              <a:xfrm>
                <a:off x="1015341" y="3539366"/>
                <a:ext cx="2274124" cy="2738732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zh-CN" altLang="en-US">
                  <a:latin typeface="Gill Sans MT" panose="020B0502020104020203" pitchFamily="34" charset="0"/>
                </a:endParaRPr>
              </a:p>
            </p:txBody>
          </p:sp>
          <p:sp>
            <p:nvSpPr>
              <p:cNvPr id="23" name="文本框 22">
                <a:extLst>
                  <a:ext uri="{FF2B5EF4-FFF2-40B4-BE49-F238E27FC236}">
                    <a16:creationId xmlns:a16="http://schemas.microsoft.com/office/drawing/2014/main" id="{F026AC6E-9952-C046-B2F4-D30F2032617C}"/>
                  </a:ext>
                </a:extLst>
              </p:cNvPr>
              <p:cNvSpPr txBox="1"/>
              <p:nvPr/>
            </p:nvSpPr>
            <p:spPr>
              <a:xfrm>
                <a:off x="1192482" y="3679939"/>
                <a:ext cx="1868938" cy="1358600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zh-CN" sz="2400" err="1">
                    <a:solidFill>
                      <a:schemeClr val="bg1"/>
                    </a:solidFill>
                    <a:latin typeface="Gill Sans MT" panose="020B0502020104020203" pitchFamily="34" charset="0"/>
                  </a:rPr>
                  <a:t>libBentoFS</a:t>
                </a:r>
                <a:endParaRPr kumimoji="1" lang="zh-CN" altLang="en-US" sz="2400">
                  <a:solidFill>
                    <a:schemeClr val="bg1"/>
                  </a:solidFill>
                  <a:latin typeface="Gill Sans MT" panose="020B0502020104020203" pitchFamily="34" charset="0"/>
                </a:endParaRPr>
              </a:p>
            </p:txBody>
          </p:sp>
        </p:grpSp>
        <p:sp>
          <p:nvSpPr>
            <p:cNvPr id="32" name="矩形 31">
              <a:extLst>
                <a:ext uri="{FF2B5EF4-FFF2-40B4-BE49-F238E27FC236}">
                  <a16:creationId xmlns:a16="http://schemas.microsoft.com/office/drawing/2014/main" id="{4436DCAA-4EAE-784E-8DC6-74181CE72920}"/>
                </a:ext>
              </a:extLst>
            </p:cNvPr>
            <p:cNvSpPr/>
            <p:nvPr/>
          </p:nvSpPr>
          <p:spPr>
            <a:xfrm>
              <a:off x="6670596" y="3961761"/>
              <a:ext cx="1655617" cy="3446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>
                  <a:latin typeface="Gill Sans MT" panose="020B0502020104020203" pitchFamily="34" charset="0"/>
                </a:rPr>
                <a:t>dispatch</a:t>
              </a:r>
              <a:endParaRPr kumimoji="1" lang="zh-CN" altLang="en-US">
                <a:latin typeface="Gill Sans MT" panose="020B0502020104020203" pitchFamily="34" charset="0"/>
              </a:endParaRPr>
            </a:p>
          </p:txBody>
        </p:sp>
      </p:grpSp>
      <p:grpSp>
        <p:nvGrpSpPr>
          <p:cNvPr id="42" name="组合 41">
            <a:extLst>
              <a:ext uri="{FF2B5EF4-FFF2-40B4-BE49-F238E27FC236}">
                <a16:creationId xmlns:a16="http://schemas.microsoft.com/office/drawing/2014/main" id="{2E0DA77D-1B22-0C4D-9073-8DE9842307E1}"/>
              </a:ext>
            </a:extLst>
          </p:cNvPr>
          <p:cNvGrpSpPr/>
          <p:nvPr/>
        </p:nvGrpSpPr>
        <p:grpSpPr>
          <a:xfrm>
            <a:off x="6682923" y="5072872"/>
            <a:ext cx="2109784" cy="930647"/>
            <a:chOff x="6450134" y="5064129"/>
            <a:chExt cx="2109784" cy="930647"/>
          </a:xfrm>
        </p:grpSpPr>
        <p:grpSp>
          <p:nvGrpSpPr>
            <p:cNvPr id="27" name="组合 26">
              <a:extLst>
                <a:ext uri="{FF2B5EF4-FFF2-40B4-BE49-F238E27FC236}">
                  <a16:creationId xmlns:a16="http://schemas.microsoft.com/office/drawing/2014/main" id="{8A329D7B-A9EE-D848-A421-4A5E1331C571}"/>
                </a:ext>
              </a:extLst>
            </p:cNvPr>
            <p:cNvGrpSpPr/>
            <p:nvPr/>
          </p:nvGrpSpPr>
          <p:grpSpPr>
            <a:xfrm>
              <a:off x="6450134" y="5064129"/>
              <a:ext cx="2109784" cy="930647"/>
              <a:chOff x="1015341" y="3539366"/>
              <a:chExt cx="2274124" cy="2738732"/>
            </a:xfrm>
            <a:solidFill>
              <a:schemeClr val="accent4">
                <a:lumMod val="60000"/>
                <a:lumOff val="40000"/>
              </a:schemeClr>
            </a:solidFill>
          </p:grpSpPr>
          <p:sp>
            <p:nvSpPr>
              <p:cNvPr id="28" name="矩形 27">
                <a:extLst>
                  <a:ext uri="{FF2B5EF4-FFF2-40B4-BE49-F238E27FC236}">
                    <a16:creationId xmlns:a16="http://schemas.microsoft.com/office/drawing/2014/main" id="{8E5DCC3B-5211-DA41-9331-2FEBE2041941}"/>
                  </a:ext>
                </a:extLst>
              </p:cNvPr>
              <p:cNvSpPr/>
              <p:nvPr/>
            </p:nvSpPr>
            <p:spPr>
              <a:xfrm>
                <a:off x="1015341" y="3539366"/>
                <a:ext cx="2274124" cy="2738732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zh-CN" altLang="en-US">
                  <a:latin typeface="Gill Sans MT" panose="020B0502020104020203" pitchFamily="34" charset="0"/>
                </a:endParaRPr>
              </a:p>
            </p:txBody>
          </p:sp>
          <p:sp>
            <p:nvSpPr>
              <p:cNvPr id="29" name="文本框 28">
                <a:extLst>
                  <a:ext uri="{FF2B5EF4-FFF2-40B4-BE49-F238E27FC236}">
                    <a16:creationId xmlns:a16="http://schemas.microsoft.com/office/drawing/2014/main" id="{A448AF86-9E2D-4C46-8204-1DE4005D0803}"/>
                  </a:ext>
                </a:extLst>
              </p:cNvPr>
              <p:cNvSpPr txBox="1"/>
              <p:nvPr/>
            </p:nvSpPr>
            <p:spPr>
              <a:xfrm>
                <a:off x="1192482" y="3679939"/>
                <a:ext cx="1868938" cy="1358600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zh-CN" sz="2400" err="1">
                    <a:solidFill>
                      <a:schemeClr val="bg1"/>
                    </a:solidFill>
                    <a:latin typeface="Gill Sans MT" panose="020B0502020104020203" pitchFamily="34" charset="0"/>
                  </a:rPr>
                  <a:t>libBentoKS</a:t>
                </a:r>
                <a:endParaRPr kumimoji="1" lang="zh-CN" altLang="en-US" sz="2400">
                  <a:solidFill>
                    <a:schemeClr val="bg1"/>
                  </a:solidFill>
                  <a:latin typeface="Gill Sans MT" panose="020B0502020104020203" pitchFamily="34" charset="0"/>
                </a:endParaRPr>
              </a:p>
            </p:txBody>
          </p:sp>
        </p:grpSp>
        <p:sp>
          <p:nvSpPr>
            <p:cNvPr id="33" name="矩形 32">
              <a:extLst>
                <a:ext uri="{FF2B5EF4-FFF2-40B4-BE49-F238E27FC236}">
                  <a16:creationId xmlns:a16="http://schemas.microsoft.com/office/drawing/2014/main" id="{A13B0C00-9C50-184C-AAC9-C5D0D921D707}"/>
                </a:ext>
              </a:extLst>
            </p:cNvPr>
            <p:cNvSpPr/>
            <p:nvPr/>
          </p:nvSpPr>
          <p:spPr>
            <a:xfrm>
              <a:off x="6670595" y="5573562"/>
              <a:ext cx="1655617" cy="3446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err="1">
                  <a:latin typeface="Gill Sans MT" panose="020B0502020104020203" pitchFamily="34" charset="0"/>
                </a:rPr>
                <a:t>BlockDevice</a:t>
              </a:r>
              <a:endParaRPr kumimoji="1" lang="zh-CN" altLang="en-US">
                <a:latin typeface="Gill Sans MT" panose="020B0502020104020203" pitchFamily="34" charset="0"/>
              </a:endParaRPr>
            </a:p>
          </p:txBody>
        </p:sp>
      </p:grpSp>
      <p:grpSp>
        <p:nvGrpSpPr>
          <p:cNvPr id="40" name="组合 39">
            <a:extLst>
              <a:ext uri="{FF2B5EF4-FFF2-40B4-BE49-F238E27FC236}">
                <a16:creationId xmlns:a16="http://schemas.microsoft.com/office/drawing/2014/main" id="{B580C949-2F7E-0B44-B995-0D22A8527006}"/>
              </a:ext>
            </a:extLst>
          </p:cNvPr>
          <p:cNvGrpSpPr/>
          <p:nvPr/>
        </p:nvGrpSpPr>
        <p:grpSpPr>
          <a:xfrm>
            <a:off x="9316514" y="3460374"/>
            <a:ext cx="2109784" cy="2534402"/>
            <a:chOff x="9316514" y="3460374"/>
            <a:chExt cx="2109784" cy="2534402"/>
          </a:xfrm>
        </p:grpSpPr>
        <p:sp>
          <p:nvSpPr>
            <p:cNvPr id="25" name="矩形 24">
              <a:extLst>
                <a:ext uri="{FF2B5EF4-FFF2-40B4-BE49-F238E27FC236}">
                  <a16:creationId xmlns:a16="http://schemas.microsoft.com/office/drawing/2014/main" id="{CA62C05F-9BBB-8949-AC43-B38433ADF50E}"/>
                </a:ext>
              </a:extLst>
            </p:cNvPr>
            <p:cNvSpPr/>
            <p:nvPr/>
          </p:nvSpPr>
          <p:spPr>
            <a:xfrm>
              <a:off x="9316514" y="3460374"/>
              <a:ext cx="2109784" cy="2534402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>
                <a:latin typeface="Gill Sans MT" panose="020B0502020104020203" pitchFamily="34" charset="0"/>
              </a:endParaRPr>
            </a:p>
          </p:txBody>
        </p:sp>
        <p:sp>
          <p:nvSpPr>
            <p:cNvPr id="26" name="文本框 25">
              <a:extLst>
                <a:ext uri="{FF2B5EF4-FFF2-40B4-BE49-F238E27FC236}">
                  <a16:creationId xmlns:a16="http://schemas.microsoft.com/office/drawing/2014/main" id="{94ECDFDB-D9F4-7641-9749-87B06FFD4324}"/>
                </a:ext>
              </a:extLst>
            </p:cNvPr>
            <p:cNvSpPr txBox="1"/>
            <p:nvPr/>
          </p:nvSpPr>
          <p:spPr>
            <a:xfrm>
              <a:off x="9480854" y="3590459"/>
              <a:ext cx="1810728" cy="461665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kumimoji="1" lang="en-US" altLang="zh-CN" sz="2400">
                  <a:solidFill>
                    <a:schemeClr val="bg1"/>
                  </a:solidFill>
                  <a:latin typeface="Gill Sans MT" panose="020B0502020104020203" pitchFamily="34" charset="0"/>
                </a:rPr>
                <a:t>File Systems</a:t>
              </a:r>
              <a:endParaRPr kumimoji="1" lang="zh-CN" altLang="en-US" sz="2400">
                <a:solidFill>
                  <a:schemeClr val="bg1"/>
                </a:solidFill>
                <a:latin typeface="Gill Sans MT" panose="020B0502020104020203" pitchFamily="34" charset="0"/>
              </a:endParaRPr>
            </a:p>
          </p:txBody>
        </p:sp>
        <p:sp>
          <p:nvSpPr>
            <p:cNvPr id="34" name="矩形 33">
              <a:extLst>
                <a:ext uri="{FF2B5EF4-FFF2-40B4-BE49-F238E27FC236}">
                  <a16:creationId xmlns:a16="http://schemas.microsoft.com/office/drawing/2014/main" id="{AAC3AC8D-7CAB-404D-A1BC-9FA9C6F45249}"/>
                </a:ext>
              </a:extLst>
            </p:cNvPr>
            <p:cNvSpPr/>
            <p:nvPr/>
          </p:nvSpPr>
          <p:spPr>
            <a:xfrm>
              <a:off x="9521042" y="4182209"/>
              <a:ext cx="1770540" cy="3446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>
                  <a:latin typeface="Gill Sans MT" panose="020B0502020104020203" pitchFamily="34" charset="0"/>
                </a:rPr>
                <a:t>read</a:t>
              </a:r>
              <a:endParaRPr kumimoji="1" lang="zh-CN" altLang="en-US">
                <a:latin typeface="Gill Sans MT" panose="020B0502020104020203" pitchFamily="34" charset="0"/>
              </a:endParaRPr>
            </a:p>
          </p:txBody>
        </p:sp>
        <p:sp>
          <p:nvSpPr>
            <p:cNvPr id="35" name="矩形 34">
              <a:extLst>
                <a:ext uri="{FF2B5EF4-FFF2-40B4-BE49-F238E27FC236}">
                  <a16:creationId xmlns:a16="http://schemas.microsoft.com/office/drawing/2014/main" id="{4E395B0D-9DE3-FE48-828E-E2838671C189}"/>
                </a:ext>
              </a:extLst>
            </p:cNvPr>
            <p:cNvSpPr/>
            <p:nvPr/>
          </p:nvSpPr>
          <p:spPr>
            <a:xfrm>
              <a:off x="9521042" y="4678850"/>
              <a:ext cx="1770540" cy="3446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>
                  <a:latin typeface="Gill Sans MT" panose="020B0502020104020203" pitchFamily="34" charset="0"/>
                </a:rPr>
                <a:t>write</a:t>
              </a:r>
              <a:endParaRPr kumimoji="1" lang="zh-CN" altLang="en-US">
                <a:latin typeface="Gill Sans MT" panose="020B0502020104020203" pitchFamily="34" charset="0"/>
              </a:endParaRPr>
            </a:p>
          </p:txBody>
        </p:sp>
        <p:sp>
          <p:nvSpPr>
            <p:cNvPr id="36" name="矩形 35">
              <a:extLst>
                <a:ext uri="{FF2B5EF4-FFF2-40B4-BE49-F238E27FC236}">
                  <a16:creationId xmlns:a16="http://schemas.microsoft.com/office/drawing/2014/main" id="{259D57C4-5FE1-8743-9BF7-43AC1BC752E2}"/>
                </a:ext>
              </a:extLst>
            </p:cNvPr>
            <p:cNvSpPr/>
            <p:nvPr/>
          </p:nvSpPr>
          <p:spPr>
            <a:xfrm>
              <a:off x="9521041" y="5137714"/>
              <a:ext cx="1770541" cy="3446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err="1">
                  <a:latin typeface="Gill Sans MT" panose="020B0502020104020203" pitchFamily="34" charset="0"/>
                </a:rPr>
                <a:t>Update_prepare</a:t>
              </a:r>
              <a:endParaRPr kumimoji="1" lang="zh-CN" altLang="en-US">
                <a:latin typeface="Gill Sans MT" panose="020B0502020104020203" pitchFamily="34" charset="0"/>
              </a:endParaRPr>
            </a:p>
          </p:txBody>
        </p:sp>
        <p:sp>
          <p:nvSpPr>
            <p:cNvPr id="37" name="矩形 36">
              <a:extLst>
                <a:ext uri="{FF2B5EF4-FFF2-40B4-BE49-F238E27FC236}">
                  <a16:creationId xmlns:a16="http://schemas.microsoft.com/office/drawing/2014/main" id="{256F7048-E72E-E54F-A3B8-B67E14CA1028}"/>
                </a:ext>
              </a:extLst>
            </p:cNvPr>
            <p:cNvSpPr/>
            <p:nvPr/>
          </p:nvSpPr>
          <p:spPr>
            <a:xfrm>
              <a:off x="9521040" y="5581276"/>
              <a:ext cx="1770542" cy="3446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err="1">
                  <a:latin typeface="Gill Sans MT" panose="020B0502020104020203" pitchFamily="34" charset="0"/>
                </a:rPr>
                <a:t>Update_transfer</a:t>
              </a:r>
              <a:endParaRPr kumimoji="1" lang="zh-CN" altLang="en-US">
                <a:latin typeface="Gill Sans MT" panose="020B0502020104020203" pitchFamily="34" charset="0"/>
              </a:endParaRPr>
            </a:p>
          </p:txBody>
        </p:sp>
      </p:grpSp>
      <p:cxnSp>
        <p:nvCxnSpPr>
          <p:cNvPr id="15" name="直线箭头连接符 14">
            <a:extLst>
              <a:ext uri="{FF2B5EF4-FFF2-40B4-BE49-F238E27FC236}">
                <a16:creationId xmlns:a16="http://schemas.microsoft.com/office/drawing/2014/main" id="{F7C6C468-BA76-5E4C-ADBD-881AC567FEB7}"/>
              </a:ext>
            </a:extLst>
          </p:cNvPr>
          <p:cNvCxnSpPr>
            <a:cxnSpLocks/>
          </p:cNvCxnSpPr>
          <p:nvPr/>
        </p:nvCxnSpPr>
        <p:spPr>
          <a:xfrm flipV="1">
            <a:off x="2926276" y="4526809"/>
            <a:ext cx="961200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肘形连接符 17">
            <a:extLst>
              <a:ext uri="{FF2B5EF4-FFF2-40B4-BE49-F238E27FC236}">
                <a16:creationId xmlns:a16="http://schemas.microsoft.com/office/drawing/2014/main" id="{2AA73E51-0240-B847-97EE-CA9740999085}"/>
              </a:ext>
            </a:extLst>
          </p:cNvPr>
          <p:cNvCxnSpPr>
            <a:cxnSpLocks/>
          </p:cNvCxnSpPr>
          <p:nvPr/>
        </p:nvCxnSpPr>
        <p:spPr>
          <a:xfrm flipV="1">
            <a:off x="5693117" y="4151562"/>
            <a:ext cx="1241724" cy="375248"/>
          </a:xfrm>
          <a:prstGeom prst="bentConnector3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肘形连接符 45">
            <a:extLst>
              <a:ext uri="{FF2B5EF4-FFF2-40B4-BE49-F238E27FC236}">
                <a16:creationId xmlns:a16="http://schemas.microsoft.com/office/drawing/2014/main" id="{8615335F-DB12-3B4A-96DB-81C1F2CF82E3}"/>
              </a:ext>
            </a:extLst>
          </p:cNvPr>
          <p:cNvCxnSpPr>
            <a:cxnSpLocks/>
          </p:cNvCxnSpPr>
          <p:nvPr/>
        </p:nvCxnSpPr>
        <p:spPr>
          <a:xfrm>
            <a:off x="8590458" y="4151562"/>
            <a:ext cx="930584" cy="202947"/>
          </a:xfrm>
          <a:prstGeom prst="bentConnector3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261383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矩形 38">
            <a:extLst>
              <a:ext uri="{FF2B5EF4-FFF2-40B4-BE49-F238E27FC236}">
                <a16:creationId xmlns:a16="http://schemas.microsoft.com/office/drawing/2014/main" id="{A49474EF-C5C7-6E4C-89BE-7B2AF33FCF84}"/>
              </a:ext>
            </a:extLst>
          </p:cNvPr>
          <p:cNvSpPr/>
          <p:nvPr/>
        </p:nvSpPr>
        <p:spPr>
          <a:xfrm>
            <a:off x="9622196" y="3725319"/>
            <a:ext cx="2109784" cy="253440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>
              <a:latin typeface="Gill Sans MT" panose="020B0502020104020203" pitchFamily="34" charset="0"/>
            </a:endParaRPr>
          </a:p>
        </p:txBody>
      </p:sp>
      <p:sp>
        <p:nvSpPr>
          <p:cNvPr id="2" name="标题 1">
            <a:extLst>
              <a:ext uri="{FF2B5EF4-FFF2-40B4-BE49-F238E27FC236}">
                <a16:creationId xmlns:a16="http://schemas.microsoft.com/office/drawing/2014/main" id="{8C5FFE0B-D3AB-458E-B90C-BD04234544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/>
              <a:t>Interacting with VFS</a:t>
            </a:r>
            <a:endParaRPr lang="en-US"/>
          </a:p>
        </p:txBody>
      </p:sp>
      <p:sp>
        <p:nvSpPr>
          <p:cNvPr id="4" name="内容占位符 2">
            <a:extLst>
              <a:ext uri="{FF2B5EF4-FFF2-40B4-BE49-F238E27FC236}">
                <a16:creationId xmlns:a16="http://schemas.microsoft.com/office/drawing/2014/main" id="{E27FAE64-7741-4296-AE35-642F9D19E13B}"/>
              </a:ext>
            </a:extLst>
          </p:cNvPr>
          <p:cNvSpPr txBox="1">
            <a:spLocks/>
          </p:cNvSpPr>
          <p:nvPr/>
        </p:nvSpPr>
        <p:spPr>
          <a:xfrm>
            <a:off x="838200" y="1319804"/>
            <a:ext cx="10453382" cy="4720269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514350" indent="-51435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 baseline="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 baseline="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 baseline="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 baseline="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 baseline="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err="1">
                <a:ea typeface="+mj-ea"/>
              </a:rPr>
              <a:t>libBentoFS</a:t>
            </a:r>
            <a:r>
              <a:rPr lang="en-US">
                <a:ea typeface="+mj-ea"/>
              </a:rPr>
              <a:t> </a:t>
            </a:r>
          </a:p>
          <a:p>
            <a:pPr lvl="1"/>
            <a:r>
              <a:rPr lang="en-US">
                <a:ea typeface="+mj-ea"/>
              </a:rPr>
              <a:t>Translates unsafe calls into safe operations API</a:t>
            </a:r>
          </a:p>
          <a:p>
            <a:pPr lvl="1"/>
            <a:r>
              <a:rPr lang="en-US">
                <a:solidFill>
                  <a:schemeClr val="bg2"/>
                </a:solidFill>
                <a:ea typeface="+mj-ea"/>
              </a:rPr>
              <a:t>Calls the correct function in the file system</a:t>
            </a:r>
          </a:p>
          <a:p>
            <a:pPr lvl="1"/>
            <a:endParaRPr lang="en-US">
              <a:ea typeface="+mj-ea"/>
            </a:endParaRPr>
          </a:p>
        </p:txBody>
      </p:sp>
      <p:grpSp>
        <p:nvGrpSpPr>
          <p:cNvPr id="31" name="组合 30">
            <a:extLst>
              <a:ext uri="{FF2B5EF4-FFF2-40B4-BE49-F238E27FC236}">
                <a16:creationId xmlns:a16="http://schemas.microsoft.com/office/drawing/2014/main" id="{959EF416-6C9B-E940-99A8-87A75330AC69}"/>
              </a:ext>
            </a:extLst>
          </p:cNvPr>
          <p:cNvGrpSpPr/>
          <p:nvPr/>
        </p:nvGrpSpPr>
        <p:grpSpPr>
          <a:xfrm>
            <a:off x="1015341" y="3539366"/>
            <a:ext cx="2274124" cy="2738732"/>
            <a:chOff x="1015341" y="3539366"/>
            <a:chExt cx="2274124" cy="2738732"/>
          </a:xfrm>
          <a:solidFill>
            <a:schemeClr val="accent1">
              <a:lumMod val="60000"/>
              <a:lumOff val="40000"/>
            </a:schemeClr>
          </a:solidFill>
        </p:grpSpPr>
        <p:grpSp>
          <p:nvGrpSpPr>
            <p:cNvPr id="10" name="组合 9">
              <a:extLst>
                <a:ext uri="{FF2B5EF4-FFF2-40B4-BE49-F238E27FC236}">
                  <a16:creationId xmlns:a16="http://schemas.microsoft.com/office/drawing/2014/main" id="{5CE41F58-18F5-3049-88DA-86CB2F05E43B}"/>
                </a:ext>
              </a:extLst>
            </p:cNvPr>
            <p:cNvGrpSpPr/>
            <p:nvPr/>
          </p:nvGrpSpPr>
          <p:grpSpPr>
            <a:xfrm>
              <a:off x="1015341" y="3539366"/>
              <a:ext cx="2274124" cy="2738732"/>
              <a:chOff x="1015341" y="3539366"/>
              <a:chExt cx="2274124" cy="2738732"/>
            </a:xfrm>
            <a:grpFill/>
          </p:grpSpPr>
          <p:sp>
            <p:nvSpPr>
              <p:cNvPr id="3" name="矩形 2">
                <a:extLst>
                  <a:ext uri="{FF2B5EF4-FFF2-40B4-BE49-F238E27FC236}">
                    <a16:creationId xmlns:a16="http://schemas.microsoft.com/office/drawing/2014/main" id="{494BE51B-10ED-4245-8038-396CFD241DD9}"/>
                  </a:ext>
                </a:extLst>
              </p:cNvPr>
              <p:cNvSpPr/>
              <p:nvPr/>
            </p:nvSpPr>
            <p:spPr>
              <a:xfrm>
                <a:off x="1015341" y="3539366"/>
                <a:ext cx="2274124" cy="2738732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zh-CN" altLang="en-US">
                  <a:latin typeface="Gill Sans MT" panose="020B0502020104020203" pitchFamily="34" charset="0"/>
                </a:endParaRPr>
              </a:p>
            </p:txBody>
          </p:sp>
          <p:sp>
            <p:nvSpPr>
              <p:cNvPr id="5" name="文本框 4">
                <a:extLst>
                  <a:ext uri="{FF2B5EF4-FFF2-40B4-BE49-F238E27FC236}">
                    <a16:creationId xmlns:a16="http://schemas.microsoft.com/office/drawing/2014/main" id="{6C84003A-66CE-F943-8B97-67326BF913CC}"/>
                  </a:ext>
                </a:extLst>
              </p:cNvPr>
              <p:cNvSpPr txBox="1"/>
              <p:nvPr/>
            </p:nvSpPr>
            <p:spPr>
              <a:xfrm>
                <a:off x="1192482" y="3679938"/>
                <a:ext cx="2088005" cy="461665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zh-CN" sz="2400">
                    <a:solidFill>
                      <a:schemeClr val="bg1"/>
                    </a:solidFill>
                    <a:latin typeface="Gill Sans MT" panose="020B0502020104020203" pitchFamily="34" charset="0"/>
                  </a:rPr>
                  <a:t>Kernel Service</a:t>
                </a:r>
                <a:endParaRPr kumimoji="1" lang="zh-CN" altLang="en-US" sz="2400">
                  <a:solidFill>
                    <a:schemeClr val="bg1"/>
                  </a:solidFill>
                  <a:latin typeface="Gill Sans MT" panose="020B0502020104020203" pitchFamily="34" charset="0"/>
                </a:endParaRPr>
              </a:p>
            </p:txBody>
          </p:sp>
        </p:grpSp>
        <p:sp>
          <p:nvSpPr>
            <p:cNvPr id="6" name="矩形 5">
              <a:extLst>
                <a:ext uri="{FF2B5EF4-FFF2-40B4-BE49-F238E27FC236}">
                  <a16:creationId xmlns:a16="http://schemas.microsoft.com/office/drawing/2014/main" id="{45436867-E80A-BA42-8BF9-BA0F30B22D02}"/>
                </a:ext>
              </a:extLst>
            </p:cNvPr>
            <p:cNvSpPr/>
            <p:nvPr/>
          </p:nvSpPr>
          <p:spPr>
            <a:xfrm>
              <a:off x="1270659" y="5814486"/>
              <a:ext cx="1655617" cy="3446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err="1">
                  <a:latin typeface="Gill Sans MT" panose="020B0502020104020203" pitchFamily="34" charset="0"/>
                </a:rPr>
                <a:t>block_device</a:t>
              </a:r>
              <a:endParaRPr kumimoji="1" lang="zh-CN" altLang="en-US">
                <a:latin typeface="Gill Sans MT" panose="020B0502020104020203" pitchFamily="34" charset="0"/>
              </a:endParaRPr>
            </a:p>
          </p:txBody>
        </p:sp>
        <p:sp>
          <p:nvSpPr>
            <p:cNvPr id="7" name="矩形 6">
              <a:extLst>
                <a:ext uri="{FF2B5EF4-FFF2-40B4-BE49-F238E27FC236}">
                  <a16:creationId xmlns:a16="http://schemas.microsoft.com/office/drawing/2014/main" id="{3C0B04E9-67FE-F34D-8E08-B94D7CA2144E}"/>
                </a:ext>
              </a:extLst>
            </p:cNvPr>
            <p:cNvSpPr/>
            <p:nvPr/>
          </p:nvSpPr>
          <p:spPr>
            <a:xfrm>
              <a:off x="1270659" y="4403868"/>
              <a:ext cx="1655617" cy="3446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>
                  <a:latin typeface="Gill Sans MT" panose="020B0502020104020203" pitchFamily="34" charset="0"/>
                </a:rPr>
                <a:t>VFS</a:t>
              </a:r>
              <a:endParaRPr kumimoji="1" lang="zh-CN" altLang="en-US">
                <a:latin typeface="Gill Sans MT" panose="020B0502020104020203" pitchFamily="34" charset="0"/>
              </a:endParaRPr>
            </a:p>
          </p:txBody>
        </p:sp>
      </p:grpSp>
      <p:grpSp>
        <p:nvGrpSpPr>
          <p:cNvPr id="30" name="组合 29">
            <a:extLst>
              <a:ext uri="{FF2B5EF4-FFF2-40B4-BE49-F238E27FC236}">
                <a16:creationId xmlns:a16="http://schemas.microsoft.com/office/drawing/2014/main" id="{8EC388CE-594A-FA4E-9DA0-6D0A2D6B84BC}"/>
              </a:ext>
            </a:extLst>
          </p:cNvPr>
          <p:cNvGrpSpPr/>
          <p:nvPr/>
        </p:nvGrpSpPr>
        <p:grpSpPr>
          <a:xfrm>
            <a:off x="3887576" y="3520989"/>
            <a:ext cx="1955469" cy="2738732"/>
            <a:chOff x="4457592" y="3539366"/>
            <a:chExt cx="1955469" cy="2738732"/>
          </a:xfrm>
        </p:grpSpPr>
        <p:grpSp>
          <p:nvGrpSpPr>
            <p:cNvPr id="11" name="组合 10">
              <a:extLst>
                <a:ext uri="{FF2B5EF4-FFF2-40B4-BE49-F238E27FC236}">
                  <a16:creationId xmlns:a16="http://schemas.microsoft.com/office/drawing/2014/main" id="{2AB70F87-F2D3-D841-837D-A469EA4EE60F}"/>
                </a:ext>
              </a:extLst>
            </p:cNvPr>
            <p:cNvGrpSpPr/>
            <p:nvPr/>
          </p:nvGrpSpPr>
          <p:grpSpPr>
            <a:xfrm>
              <a:off x="4457592" y="3539366"/>
              <a:ext cx="1955469" cy="2738732"/>
              <a:chOff x="4457592" y="3539366"/>
              <a:chExt cx="1955469" cy="2738732"/>
            </a:xfrm>
          </p:grpSpPr>
          <p:sp>
            <p:nvSpPr>
              <p:cNvPr id="8" name="矩形 7">
                <a:extLst>
                  <a:ext uri="{FF2B5EF4-FFF2-40B4-BE49-F238E27FC236}">
                    <a16:creationId xmlns:a16="http://schemas.microsoft.com/office/drawing/2014/main" id="{331379AB-6339-2247-9B82-9ACE26C363FF}"/>
                  </a:ext>
                </a:extLst>
              </p:cNvPr>
              <p:cNvSpPr/>
              <p:nvPr/>
            </p:nvSpPr>
            <p:spPr>
              <a:xfrm>
                <a:off x="4457592" y="3539366"/>
                <a:ext cx="1955469" cy="2738732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zh-CN" altLang="en-US">
                  <a:latin typeface="Gill Sans MT" panose="020B0502020104020203" pitchFamily="34" charset="0"/>
                </a:endParaRPr>
              </a:p>
            </p:txBody>
          </p:sp>
          <p:sp>
            <p:nvSpPr>
              <p:cNvPr id="9" name="文本框 8">
                <a:extLst>
                  <a:ext uri="{FF2B5EF4-FFF2-40B4-BE49-F238E27FC236}">
                    <a16:creationId xmlns:a16="http://schemas.microsoft.com/office/drawing/2014/main" id="{2AAB1976-EB8D-E041-890D-0AE2A23FB2B2}"/>
                  </a:ext>
                </a:extLst>
              </p:cNvPr>
              <p:cNvSpPr txBox="1"/>
              <p:nvPr/>
            </p:nvSpPr>
            <p:spPr>
              <a:xfrm>
                <a:off x="4774655" y="3679937"/>
                <a:ext cx="132134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zh-CN" sz="2400" err="1">
                    <a:solidFill>
                      <a:schemeClr val="bg1"/>
                    </a:solidFill>
                    <a:latin typeface="Gill Sans MT" panose="020B0502020104020203" pitchFamily="34" charset="0"/>
                  </a:rPr>
                  <a:t>BentoFS</a:t>
                </a:r>
                <a:endParaRPr kumimoji="1" lang="zh-CN" altLang="en-US" sz="2400">
                  <a:solidFill>
                    <a:schemeClr val="bg1"/>
                  </a:solidFill>
                  <a:latin typeface="Gill Sans MT" panose="020B0502020104020203" pitchFamily="34" charset="0"/>
                </a:endParaRPr>
              </a:p>
            </p:txBody>
          </p:sp>
        </p:grpSp>
        <p:sp>
          <p:nvSpPr>
            <p:cNvPr id="12" name="矩形 11">
              <a:extLst>
                <a:ext uri="{FF2B5EF4-FFF2-40B4-BE49-F238E27FC236}">
                  <a16:creationId xmlns:a16="http://schemas.microsoft.com/office/drawing/2014/main" id="{421D4240-0828-154C-8390-46E483039993}"/>
                </a:ext>
              </a:extLst>
            </p:cNvPr>
            <p:cNvSpPr/>
            <p:nvPr/>
          </p:nvSpPr>
          <p:spPr>
            <a:xfrm>
              <a:off x="4607517" y="4403868"/>
              <a:ext cx="1655617" cy="3446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>
                  <a:latin typeface="Gill Sans MT" panose="020B0502020104020203" pitchFamily="34" charset="0"/>
                </a:rPr>
                <a:t>fs1</a:t>
              </a:r>
              <a:endParaRPr kumimoji="1" lang="zh-CN" altLang="en-US">
                <a:latin typeface="Gill Sans MT" panose="020B0502020104020203" pitchFamily="34" charset="0"/>
              </a:endParaRPr>
            </a:p>
          </p:txBody>
        </p:sp>
        <p:sp>
          <p:nvSpPr>
            <p:cNvPr id="13" name="矩形 12">
              <a:extLst>
                <a:ext uri="{FF2B5EF4-FFF2-40B4-BE49-F238E27FC236}">
                  <a16:creationId xmlns:a16="http://schemas.microsoft.com/office/drawing/2014/main" id="{C9746907-C520-2C4F-A2FA-59285F6DB267}"/>
                </a:ext>
              </a:extLst>
            </p:cNvPr>
            <p:cNvSpPr/>
            <p:nvPr/>
          </p:nvSpPr>
          <p:spPr>
            <a:xfrm>
              <a:off x="4607516" y="4936706"/>
              <a:ext cx="1655617" cy="3446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>
                  <a:latin typeface="Gill Sans MT" panose="020B0502020104020203" pitchFamily="34" charset="0"/>
                </a:rPr>
                <a:t>fs2</a:t>
              </a:r>
              <a:endParaRPr kumimoji="1" lang="zh-CN" altLang="en-US">
                <a:latin typeface="Gill Sans MT" panose="020B0502020104020203" pitchFamily="34" charset="0"/>
              </a:endParaRPr>
            </a:p>
          </p:txBody>
        </p:sp>
        <p:cxnSp>
          <p:nvCxnSpPr>
            <p:cNvPr id="16" name="直线连接符 15">
              <a:extLst>
                <a:ext uri="{FF2B5EF4-FFF2-40B4-BE49-F238E27FC236}">
                  <a16:creationId xmlns:a16="http://schemas.microsoft.com/office/drawing/2014/main" id="{B80DF11B-180A-B844-9AFC-519CE403CC31}"/>
                </a:ext>
              </a:extLst>
            </p:cNvPr>
            <p:cNvCxnSpPr>
              <a:cxnSpLocks/>
              <a:stCxn id="12" idx="2"/>
              <a:endCxn id="13" idx="0"/>
            </p:cNvCxnSpPr>
            <p:nvPr/>
          </p:nvCxnSpPr>
          <p:spPr>
            <a:xfrm flipH="1">
              <a:off x="5435325" y="4748468"/>
              <a:ext cx="1" cy="188238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9" name="文本框 18">
              <a:extLst>
                <a:ext uri="{FF2B5EF4-FFF2-40B4-BE49-F238E27FC236}">
                  <a16:creationId xmlns:a16="http://schemas.microsoft.com/office/drawing/2014/main" id="{C2134A8A-3BC7-5E47-B2E9-22FDEBFF2649}"/>
                </a:ext>
              </a:extLst>
            </p:cNvPr>
            <p:cNvSpPr txBox="1"/>
            <p:nvPr/>
          </p:nvSpPr>
          <p:spPr>
            <a:xfrm>
              <a:off x="4774655" y="4078662"/>
              <a:ext cx="132134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zh-CN" err="1">
                  <a:solidFill>
                    <a:schemeClr val="bg1"/>
                  </a:solidFill>
                  <a:latin typeface="Gill Sans MT" panose="020B0502020104020203" pitchFamily="34" charset="0"/>
                </a:rPr>
                <a:t>FSList</a:t>
              </a:r>
              <a:endParaRPr kumimoji="1" lang="zh-CN" altLang="en-US">
                <a:solidFill>
                  <a:schemeClr val="bg1"/>
                </a:solidFill>
                <a:latin typeface="Gill Sans MT" panose="020B0502020104020203" pitchFamily="34" charset="0"/>
              </a:endParaRPr>
            </a:p>
          </p:txBody>
        </p:sp>
        <p:sp>
          <p:nvSpPr>
            <p:cNvPr id="20" name="矩形 19">
              <a:extLst>
                <a:ext uri="{FF2B5EF4-FFF2-40B4-BE49-F238E27FC236}">
                  <a16:creationId xmlns:a16="http://schemas.microsoft.com/office/drawing/2014/main" id="{93E90202-E1EA-8243-ACC2-79845104D716}"/>
                </a:ext>
              </a:extLst>
            </p:cNvPr>
            <p:cNvSpPr/>
            <p:nvPr/>
          </p:nvSpPr>
          <p:spPr>
            <a:xfrm>
              <a:off x="4607516" y="5612970"/>
              <a:ext cx="1655617" cy="546116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>
                  <a:latin typeface="Gill Sans MT" panose="020B0502020104020203" pitchFamily="34" charset="0"/>
                </a:rPr>
                <a:t>Upgrade </a:t>
              </a:r>
              <a:endParaRPr kumimoji="1" lang="zh-CN" altLang="en-US">
                <a:latin typeface="Gill Sans MT" panose="020B0502020104020203" pitchFamily="34" charset="0"/>
              </a:endParaRPr>
            </a:p>
          </p:txBody>
        </p:sp>
      </p:grpSp>
      <p:sp>
        <p:nvSpPr>
          <p:cNvPr id="38" name="矩形 37">
            <a:extLst>
              <a:ext uri="{FF2B5EF4-FFF2-40B4-BE49-F238E27FC236}">
                <a16:creationId xmlns:a16="http://schemas.microsoft.com/office/drawing/2014/main" id="{7D5365AC-4209-764F-9FD2-8EBA688399DF}"/>
              </a:ext>
            </a:extLst>
          </p:cNvPr>
          <p:cNvSpPr/>
          <p:nvPr/>
        </p:nvSpPr>
        <p:spPr>
          <a:xfrm>
            <a:off x="9473831" y="3606307"/>
            <a:ext cx="2109784" cy="253440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>
              <a:latin typeface="Gill Sans MT" panose="020B0502020104020203" pitchFamily="34" charset="0"/>
            </a:endParaRPr>
          </a:p>
        </p:txBody>
      </p:sp>
      <p:grpSp>
        <p:nvGrpSpPr>
          <p:cNvPr id="41" name="组合 40">
            <a:extLst>
              <a:ext uri="{FF2B5EF4-FFF2-40B4-BE49-F238E27FC236}">
                <a16:creationId xmlns:a16="http://schemas.microsoft.com/office/drawing/2014/main" id="{407BA319-AF1F-E64F-BBE2-ABFF18C5FF6D}"/>
              </a:ext>
            </a:extLst>
          </p:cNvPr>
          <p:cNvGrpSpPr/>
          <p:nvPr/>
        </p:nvGrpSpPr>
        <p:grpSpPr>
          <a:xfrm>
            <a:off x="6714379" y="3477876"/>
            <a:ext cx="2109784" cy="930647"/>
            <a:chOff x="6450134" y="3460375"/>
            <a:chExt cx="2109784" cy="930647"/>
          </a:xfrm>
        </p:grpSpPr>
        <p:grpSp>
          <p:nvGrpSpPr>
            <p:cNvPr id="21" name="组合 20">
              <a:extLst>
                <a:ext uri="{FF2B5EF4-FFF2-40B4-BE49-F238E27FC236}">
                  <a16:creationId xmlns:a16="http://schemas.microsoft.com/office/drawing/2014/main" id="{41D80770-3B67-D242-8750-41C4C0B59817}"/>
                </a:ext>
              </a:extLst>
            </p:cNvPr>
            <p:cNvGrpSpPr/>
            <p:nvPr/>
          </p:nvGrpSpPr>
          <p:grpSpPr>
            <a:xfrm>
              <a:off x="6450134" y="3460375"/>
              <a:ext cx="2109784" cy="930647"/>
              <a:chOff x="1015341" y="3539366"/>
              <a:chExt cx="2274124" cy="2738732"/>
            </a:xfrm>
            <a:solidFill>
              <a:schemeClr val="accent4">
                <a:lumMod val="60000"/>
                <a:lumOff val="40000"/>
              </a:schemeClr>
            </a:solidFill>
          </p:grpSpPr>
          <p:sp>
            <p:nvSpPr>
              <p:cNvPr id="22" name="矩形 21">
                <a:extLst>
                  <a:ext uri="{FF2B5EF4-FFF2-40B4-BE49-F238E27FC236}">
                    <a16:creationId xmlns:a16="http://schemas.microsoft.com/office/drawing/2014/main" id="{1EE13A19-4C25-9548-9C2D-A6A50DCBD91F}"/>
                  </a:ext>
                </a:extLst>
              </p:cNvPr>
              <p:cNvSpPr/>
              <p:nvPr/>
            </p:nvSpPr>
            <p:spPr>
              <a:xfrm>
                <a:off x="1015341" y="3539366"/>
                <a:ext cx="2274124" cy="2738732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zh-CN" altLang="en-US">
                  <a:latin typeface="Gill Sans MT" panose="020B0502020104020203" pitchFamily="34" charset="0"/>
                </a:endParaRPr>
              </a:p>
            </p:txBody>
          </p:sp>
          <p:sp>
            <p:nvSpPr>
              <p:cNvPr id="23" name="文本框 22">
                <a:extLst>
                  <a:ext uri="{FF2B5EF4-FFF2-40B4-BE49-F238E27FC236}">
                    <a16:creationId xmlns:a16="http://schemas.microsoft.com/office/drawing/2014/main" id="{F026AC6E-9952-C046-B2F4-D30F2032617C}"/>
                  </a:ext>
                </a:extLst>
              </p:cNvPr>
              <p:cNvSpPr txBox="1"/>
              <p:nvPr/>
            </p:nvSpPr>
            <p:spPr>
              <a:xfrm>
                <a:off x="1192482" y="3679939"/>
                <a:ext cx="1868938" cy="1358600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zh-CN" sz="2400" err="1">
                    <a:solidFill>
                      <a:schemeClr val="bg1"/>
                    </a:solidFill>
                    <a:latin typeface="Gill Sans MT" panose="020B0502020104020203" pitchFamily="34" charset="0"/>
                  </a:rPr>
                  <a:t>libBentoFS</a:t>
                </a:r>
                <a:endParaRPr kumimoji="1" lang="zh-CN" altLang="en-US" sz="2400">
                  <a:solidFill>
                    <a:schemeClr val="bg1"/>
                  </a:solidFill>
                  <a:latin typeface="Gill Sans MT" panose="020B0502020104020203" pitchFamily="34" charset="0"/>
                </a:endParaRPr>
              </a:p>
            </p:txBody>
          </p:sp>
        </p:grpSp>
        <p:sp>
          <p:nvSpPr>
            <p:cNvPr id="32" name="矩形 31">
              <a:extLst>
                <a:ext uri="{FF2B5EF4-FFF2-40B4-BE49-F238E27FC236}">
                  <a16:creationId xmlns:a16="http://schemas.microsoft.com/office/drawing/2014/main" id="{4436DCAA-4EAE-784E-8DC6-74181CE72920}"/>
                </a:ext>
              </a:extLst>
            </p:cNvPr>
            <p:cNvSpPr/>
            <p:nvPr/>
          </p:nvSpPr>
          <p:spPr>
            <a:xfrm>
              <a:off x="6670596" y="3961761"/>
              <a:ext cx="1655617" cy="3446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>
                  <a:latin typeface="Gill Sans MT" panose="020B0502020104020203" pitchFamily="34" charset="0"/>
                </a:rPr>
                <a:t>dispatch</a:t>
              </a:r>
              <a:endParaRPr kumimoji="1" lang="zh-CN" altLang="en-US">
                <a:latin typeface="Gill Sans MT" panose="020B0502020104020203" pitchFamily="34" charset="0"/>
              </a:endParaRPr>
            </a:p>
          </p:txBody>
        </p:sp>
      </p:grpSp>
      <p:grpSp>
        <p:nvGrpSpPr>
          <p:cNvPr id="42" name="组合 41">
            <a:extLst>
              <a:ext uri="{FF2B5EF4-FFF2-40B4-BE49-F238E27FC236}">
                <a16:creationId xmlns:a16="http://schemas.microsoft.com/office/drawing/2014/main" id="{2E0DA77D-1B22-0C4D-9073-8DE9842307E1}"/>
              </a:ext>
            </a:extLst>
          </p:cNvPr>
          <p:cNvGrpSpPr/>
          <p:nvPr/>
        </p:nvGrpSpPr>
        <p:grpSpPr>
          <a:xfrm>
            <a:off x="6682923" y="5072872"/>
            <a:ext cx="2109784" cy="930647"/>
            <a:chOff x="6450134" y="5064129"/>
            <a:chExt cx="2109784" cy="930647"/>
          </a:xfrm>
        </p:grpSpPr>
        <p:grpSp>
          <p:nvGrpSpPr>
            <p:cNvPr id="27" name="组合 26">
              <a:extLst>
                <a:ext uri="{FF2B5EF4-FFF2-40B4-BE49-F238E27FC236}">
                  <a16:creationId xmlns:a16="http://schemas.microsoft.com/office/drawing/2014/main" id="{8A329D7B-A9EE-D848-A421-4A5E1331C571}"/>
                </a:ext>
              </a:extLst>
            </p:cNvPr>
            <p:cNvGrpSpPr/>
            <p:nvPr/>
          </p:nvGrpSpPr>
          <p:grpSpPr>
            <a:xfrm>
              <a:off x="6450134" y="5064129"/>
              <a:ext cx="2109784" cy="930647"/>
              <a:chOff x="1015341" y="3539366"/>
              <a:chExt cx="2274124" cy="2738732"/>
            </a:xfrm>
            <a:solidFill>
              <a:schemeClr val="accent4">
                <a:lumMod val="60000"/>
                <a:lumOff val="40000"/>
              </a:schemeClr>
            </a:solidFill>
          </p:grpSpPr>
          <p:sp>
            <p:nvSpPr>
              <p:cNvPr id="28" name="矩形 27">
                <a:extLst>
                  <a:ext uri="{FF2B5EF4-FFF2-40B4-BE49-F238E27FC236}">
                    <a16:creationId xmlns:a16="http://schemas.microsoft.com/office/drawing/2014/main" id="{8E5DCC3B-5211-DA41-9331-2FEBE2041941}"/>
                  </a:ext>
                </a:extLst>
              </p:cNvPr>
              <p:cNvSpPr/>
              <p:nvPr/>
            </p:nvSpPr>
            <p:spPr>
              <a:xfrm>
                <a:off x="1015341" y="3539366"/>
                <a:ext cx="2274124" cy="2738732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zh-CN" altLang="en-US">
                  <a:latin typeface="Gill Sans MT" panose="020B0502020104020203" pitchFamily="34" charset="0"/>
                </a:endParaRPr>
              </a:p>
            </p:txBody>
          </p:sp>
          <p:sp>
            <p:nvSpPr>
              <p:cNvPr id="29" name="文本框 28">
                <a:extLst>
                  <a:ext uri="{FF2B5EF4-FFF2-40B4-BE49-F238E27FC236}">
                    <a16:creationId xmlns:a16="http://schemas.microsoft.com/office/drawing/2014/main" id="{A448AF86-9E2D-4C46-8204-1DE4005D0803}"/>
                  </a:ext>
                </a:extLst>
              </p:cNvPr>
              <p:cNvSpPr txBox="1"/>
              <p:nvPr/>
            </p:nvSpPr>
            <p:spPr>
              <a:xfrm>
                <a:off x="1192482" y="3679939"/>
                <a:ext cx="1868938" cy="1358600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zh-CN" sz="2400" err="1">
                    <a:solidFill>
                      <a:schemeClr val="bg1"/>
                    </a:solidFill>
                    <a:latin typeface="Gill Sans MT" panose="020B0502020104020203" pitchFamily="34" charset="0"/>
                  </a:rPr>
                  <a:t>libBentoKS</a:t>
                </a:r>
                <a:endParaRPr kumimoji="1" lang="zh-CN" altLang="en-US" sz="2400">
                  <a:solidFill>
                    <a:schemeClr val="bg1"/>
                  </a:solidFill>
                  <a:latin typeface="Gill Sans MT" panose="020B0502020104020203" pitchFamily="34" charset="0"/>
                </a:endParaRPr>
              </a:p>
            </p:txBody>
          </p:sp>
        </p:grpSp>
        <p:sp>
          <p:nvSpPr>
            <p:cNvPr id="33" name="矩形 32">
              <a:extLst>
                <a:ext uri="{FF2B5EF4-FFF2-40B4-BE49-F238E27FC236}">
                  <a16:creationId xmlns:a16="http://schemas.microsoft.com/office/drawing/2014/main" id="{A13B0C00-9C50-184C-AAC9-C5D0D921D707}"/>
                </a:ext>
              </a:extLst>
            </p:cNvPr>
            <p:cNvSpPr/>
            <p:nvPr/>
          </p:nvSpPr>
          <p:spPr>
            <a:xfrm>
              <a:off x="6670595" y="5573562"/>
              <a:ext cx="1655617" cy="3446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err="1">
                  <a:latin typeface="Gill Sans MT" panose="020B0502020104020203" pitchFamily="34" charset="0"/>
                </a:rPr>
                <a:t>BlockDevice</a:t>
              </a:r>
              <a:endParaRPr kumimoji="1" lang="zh-CN" altLang="en-US">
                <a:latin typeface="Gill Sans MT" panose="020B0502020104020203" pitchFamily="34" charset="0"/>
              </a:endParaRPr>
            </a:p>
          </p:txBody>
        </p:sp>
      </p:grpSp>
      <p:grpSp>
        <p:nvGrpSpPr>
          <p:cNvPr id="40" name="组合 39">
            <a:extLst>
              <a:ext uri="{FF2B5EF4-FFF2-40B4-BE49-F238E27FC236}">
                <a16:creationId xmlns:a16="http://schemas.microsoft.com/office/drawing/2014/main" id="{B580C949-2F7E-0B44-B995-0D22A8527006}"/>
              </a:ext>
            </a:extLst>
          </p:cNvPr>
          <p:cNvGrpSpPr/>
          <p:nvPr/>
        </p:nvGrpSpPr>
        <p:grpSpPr>
          <a:xfrm>
            <a:off x="9316514" y="3460374"/>
            <a:ext cx="2109784" cy="2534402"/>
            <a:chOff x="9316514" y="3460374"/>
            <a:chExt cx="2109784" cy="2534402"/>
          </a:xfrm>
        </p:grpSpPr>
        <p:sp>
          <p:nvSpPr>
            <p:cNvPr id="25" name="矩形 24">
              <a:extLst>
                <a:ext uri="{FF2B5EF4-FFF2-40B4-BE49-F238E27FC236}">
                  <a16:creationId xmlns:a16="http://schemas.microsoft.com/office/drawing/2014/main" id="{CA62C05F-9BBB-8949-AC43-B38433ADF50E}"/>
                </a:ext>
              </a:extLst>
            </p:cNvPr>
            <p:cNvSpPr/>
            <p:nvPr/>
          </p:nvSpPr>
          <p:spPr>
            <a:xfrm>
              <a:off x="9316514" y="3460374"/>
              <a:ext cx="2109784" cy="2534402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>
                <a:latin typeface="Gill Sans MT" panose="020B0502020104020203" pitchFamily="34" charset="0"/>
              </a:endParaRPr>
            </a:p>
          </p:txBody>
        </p:sp>
        <p:sp>
          <p:nvSpPr>
            <p:cNvPr id="26" name="文本框 25">
              <a:extLst>
                <a:ext uri="{FF2B5EF4-FFF2-40B4-BE49-F238E27FC236}">
                  <a16:creationId xmlns:a16="http://schemas.microsoft.com/office/drawing/2014/main" id="{94ECDFDB-D9F4-7641-9749-87B06FFD4324}"/>
                </a:ext>
              </a:extLst>
            </p:cNvPr>
            <p:cNvSpPr txBox="1"/>
            <p:nvPr/>
          </p:nvSpPr>
          <p:spPr>
            <a:xfrm>
              <a:off x="9480854" y="3590459"/>
              <a:ext cx="1810728" cy="461665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kumimoji="1" lang="en-US" altLang="zh-CN" sz="2400">
                  <a:solidFill>
                    <a:schemeClr val="bg1"/>
                  </a:solidFill>
                  <a:latin typeface="Gill Sans MT" panose="020B0502020104020203" pitchFamily="34" charset="0"/>
                </a:rPr>
                <a:t>File Systems</a:t>
              </a:r>
              <a:endParaRPr kumimoji="1" lang="zh-CN" altLang="en-US" sz="2400">
                <a:solidFill>
                  <a:schemeClr val="bg1"/>
                </a:solidFill>
                <a:latin typeface="Gill Sans MT" panose="020B0502020104020203" pitchFamily="34" charset="0"/>
              </a:endParaRPr>
            </a:p>
          </p:txBody>
        </p:sp>
        <p:sp>
          <p:nvSpPr>
            <p:cNvPr id="34" name="矩形 33">
              <a:extLst>
                <a:ext uri="{FF2B5EF4-FFF2-40B4-BE49-F238E27FC236}">
                  <a16:creationId xmlns:a16="http://schemas.microsoft.com/office/drawing/2014/main" id="{AAC3AC8D-7CAB-404D-A1BC-9FA9C6F45249}"/>
                </a:ext>
              </a:extLst>
            </p:cNvPr>
            <p:cNvSpPr/>
            <p:nvPr/>
          </p:nvSpPr>
          <p:spPr>
            <a:xfrm>
              <a:off x="9521042" y="4182209"/>
              <a:ext cx="1770540" cy="3446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>
                  <a:latin typeface="Gill Sans MT" panose="020B0502020104020203" pitchFamily="34" charset="0"/>
                </a:rPr>
                <a:t>read</a:t>
              </a:r>
              <a:endParaRPr kumimoji="1" lang="zh-CN" altLang="en-US">
                <a:latin typeface="Gill Sans MT" panose="020B0502020104020203" pitchFamily="34" charset="0"/>
              </a:endParaRPr>
            </a:p>
          </p:txBody>
        </p:sp>
        <p:sp>
          <p:nvSpPr>
            <p:cNvPr id="35" name="矩形 34">
              <a:extLst>
                <a:ext uri="{FF2B5EF4-FFF2-40B4-BE49-F238E27FC236}">
                  <a16:creationId xmlns:a16="http://schemas.microsoft.com/office/drawing/2014/main" id="{4E395B0D-9DE3-FE48-828E-E2838671C189}"/>
                </a:ext>
              </a:extLst>
            </p:cNvPr>
            <p:cNvSpPr/>
            <p:nvPr/>
          </p:nvSpPr>
          <p:spPr>
            <a:xfrm>
              <a:off x="9521042" y="4678850"/>
              <a:ext cx="1770540" cy="3446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>
                  <a:latin typeface="Gill Sans MT" panose="020B0502020104020203" pitchFamily="34" charset="0"/>
                </a:rPr>
                <a:t>write</a:t>
              </a:r>
              <a:endParaRPr kumimoji="1" lang="zh-CN" altLang="en-US">
                <a:latin typeface="Gill Sans MT" panose="020B0502020104020203" pitchFamily="34" charset="0"/>
              </a:endParaRPr>
            </a:p>
          </p:txBody>
        </p:sp>
        <p:sp>
          <p:nvSpPr>
            <p:cNvPr id="36" name="矩形 35">
              <a:extLst>
                <a:ext uri="{FF2B5EF4-FFF2-40B4-BE49-F238E27FC236}">
                  <a16:creationId xmlns:a16="http://schemas.microsoft.com/office/drawing/2014/main" id="{259D57C4-5FE1-8743-9BF7-43AC1BC752E2}"/>
                </a:ext>
              </a:extLst>
            </p:cNvPr>
            <p:cNvSpPr/>
            <p:nvPr/>
          </p:nvSpPr>
          <p:spPr>
            <a:xfrm>
              <a:off x="9521041" y="5137714"/>
              <a:ext cx="1770541" cy="3446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err="1">
                  <a:latin typeface="Gill Sans MT" panose="020B0502020104020203" pitchFamily="34" charset="0"/>
                </a:rPr>
                <a:t>Update_prepare</a:t>
              </a:r>
              <a:endParaRPr kumimoji="1" lang="zh-CN" altLang="en-US">
                <a:latin typeface="Gill Sans MT" panose="020B0502020104020203" pitchFamily="34" charset="0"/>
              </a:endParaRPr>
            </a:p>
          </p:txBody>
        </p:sp>
        <p:sp>
          <p:nvSpPr>
            <p:cNvPr id="37" name="矩形 36">
              <a:extLst>
                <a:ext uri="{FF2B5EF4-FFF2-40B4-BE49-F238E27FC236}">
                  <a16:creationId xmlns:a16="http://schemas.microsoft.com/office/drawing/2014/main" id="{256F7048-E72E-E54F-A3B8-B67E14CA1028}"/>
                </a:ext>
              </a:extLst>
            </p:cNvPr>
            <p:cNvSpPr/>
            <p:nvPr/>
          </p:nvSpPr>
          <p:spPr>
            <a:xfrm>
              <a:off x="9521040" y="5581276"/>
              <a:ext cx="1770542" cy="3446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err="1">
                  <a:latin typeface="Gill Sans MT" panose="020B0502020104020203" pitchFamily="34" charset="0"/>
                </a:rPr>
                <a:t>Update_transfer</a:t>
              </a:r>
              <a:endParaRPr kumimoji="1" lang="zh-CN" altLang="en-US">
                <a:latin typeface="Gill Sans MT" panose="020B0502020104020203" pitchFamily="34" charset="0"/>
              </a:endParaRPr>
            </a:p>
          </p:txBody>
        </p:sp>
      </p:grpSp>
      <p:cxnSp>
        <p:nvCxnSpPr>
          <p:cNvPr id="15" name="直线箭头连接符 14">
            <a:extLst>
              <a:ext uri="{FF2B5EF4-FFF2-40B4-BE49-F238E27FC236}">
                <a16:creationId xmlns:a16="http://schemas.microsoft.com/office/drawing/2014/main" id="{F7C6C468-BA76-5E4C-ADBD-881AC567FEB7}"/>
              </a:ext>
            </a:extLst>
          </p:cNvPr>
          <p:cNvCxnSpPr>
            <a:cxnSpLocks/>
          </p:cNvCxnSpPr>
          <p:nvPr/>
        </p:nvCxnSpPr>
        <p:spPr>
          <a:xfrm flipV="1">
            <a:off x="2926276" y="4526809"/>
            <a:ext cx="961200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肘形连接符 17">
            <a:extLst>
              <a:ext uri="{FF2B5EF4-FFF2-40B4-BE49-F238E27FC236}">
                <a16:creationId xmlns:a16="http://schemas.microsoft.com/office/drawing/2014/main" id="{2AA73E51-0240-B847-97EE-CA9740999085}"/>
              </a:ext>
            </a:extLst>
          </p:cNvPr>
          <p:cNvCxnSpPr>
            <a:cxnSpLocks/>
          </p:cNvCxnSpPr>
          <p:nvPr/>
        </p:nvCxnSpPr>
        <p:spPr>
          <a:xfrm flipV="1">
            <a:off x="5693117" y="4151562"/>
            <a:ext cx="1241724" cy="375248"/>
          </a:xfrm>
          <a:prstGeom prst="bentConnector3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肘形连接符 45">
            <a:extLst>
              <a:ext uri="{FF2B5EF4-FFF2-40B4-BE49-F238E27FC236}">
                <a16:creationId xmlns:a16="http://schemas.microsoft.com/office/drawing/2014/main" id="{8615335F-DB12-3B4A-96DB-81C1F2CF82E3}"/>
              </a:ext>
            </a:extLst>
          </p:cNvPr>
          <p:cNvCxnSpPr>
            <a:cxnSpLocks/>
          </p:cNvCxnSpPr>
          <p:nvPr/>
        </p:nvCxnSpPr>
        <p:spPr>
          <a:xfrm>
            <a:off x="8590458" y="4151562"/>
            <a:ext cx="930584" cy="202947"/>
          </a:xfrm>
          <a:prstGeom prst="bentConnector3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6378351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矩形 38">
            <a:extLst>
              <a:ext uri="{FF2B5EF4-FFF2-40B4-BE49-F238E27FC236}">
                <a16:creationId xmlns:a16="http://schemas.microsoft.com/office/drawing/2014/main" id="{A49474EF-C5C7-6E4C-89BE-7B2AF33FCF84}"/>
              </a:ext>
            </a:extLst>
          </p:cNvPr>
          <p:cNvSpPr/>
          <p:nvPr/>
        </p:nvSpPr>
        <p:spPr>
          <a:xfrm>
            <a:off x="9622196" y="3725319"/>
            <a:ext cx="2109784" cy="253440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>
              <a:latin typeface="Gill Sans MT" panose="020B0502020104020203" pitchFamily="34" charset="0"/>
            </a:endParaRPr>
          </a:p>
        </p:txBody>
      </p:sp>
      <p:sp>
        <p:nvSpPr>
          <p:cNvPr id="2" name="标题 1">
            <a:extLst>
              <a:ext uri="{FF2B5EF4-FFF2-40B4-BE49-F238E27FC236}">
                <a16:creationId xmlns:a16="http://schemas.microsoft.com/office/drawing/2014/main" id="{8C5FFE0B-D3AB-458E-B90C-BD04234544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/>
              <a:t>Interacting with VFS</a:t>
            </a:r>
            <a:endParaRPr lang="en-US"/>
          </a:p>
        </p:txBody>
      </p:sp>
      <p:sp>
        <p:nvSpPr>
          <p:cNvPr id="4" name="内容占位符 2">
            <a:extLst>
              <a:ext uri="{FF2B5EF4-FFF2-40B4-BE49-F238E27FC236}">
                <a16:creationId xmlns:a16="http://schemas.microsoft.com/office/drawing/2014/main" id="{E27FAE64-7741-4296-AE35-642F9D19E13B}"/>
              </a:ext>
            </a:extLst>
          </p:cNvPr>
          <p:cNvSpPr txBox="1">
            <a:spLocks/>
          </p:cNvSpPr>
          <p:nvPr/>
        </p:nvSpPr>
        <p:spPr>
          <a:xfrm>
            <a:off x="838200" y="1319804"/>
            <a:ext cx="10453382" cy="4720269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514350" indent="-51435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 baseline="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 baseline="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 baseline="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 baseline="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 baseline="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err="1">
                <a:ea typeface="+mj-ea"/>
              </a:rPr>
              <a:t>libBentoFS</a:t>
            </a:r>
            <a:r>
              <a:rPr lang="en-US">
                <a:ea typeface="+mj-ea"/>
              </a:rPr>
              <a:t> </a:t>
            </a:r>
          </a:p>
          <a:p>
            <a:pPr lvl="1"/>
            <a:r>
              <a:rPr lang="en-US">
                <a:solidFill>
                  <a:schemeClr val="bg2"/>
                </a:solidFill>
                <a:ea typeface="+mj-ea"/>
              </a:rPr>
              <a:t>Translates unsafe calls into safe operations API</a:t>
            </a:r>
          </a:p>
          <a:p>
            <a:pPr lvl="1"/>
            <a:r>
              <a:rPr lang="en-US">
                <a:ea typeface="+mj-ea"/>
              </a:rPr>
              <a:t>Calls the correct function in the file system</a:t>
            </a:r>
          </a:p>
          <a:p>
            <a:pPr lvl="1"/>
            <a:endParaRPr lang="en-US">
              <a:ea typeface="+mj-ea"/>
            </a:endParaRPr>
          </a:p>
        </p:txBody>
      </p:sp>
      <p:grpSp>
        <p:nvGrpSpPr>
          <p:cNvPr id="31" name="组合 30">
            <a:extLst>
              <a:ext uri="{FF2B5EF4-FFF2-40B4-BE49-F238E27FC236}">
                <a16:creationId xmlns:a16="http://schemas.microsoft.com/office/drawing/2014/main" id="{959EF416-6C9B-E940-99A8-87A75330AC69}"/>
              </a:ext>
            </a:extLst>
          </p:cNvPr>
          <p:cNvGrpSpPr/>
          <p:nvPr/>
        </p:nvGrpSpPr>
        <p:grpSpPr>
          <a:xfrm>
            <a:off x="1015341" y="3539366"/>
            <a:ext cx="2274124" cy="2738732"/>
            <a:chOff x="1015341" y="3539366"/>
            <a:chExt cx="2274124" cy="2738732"/>
          </a:xfrm>
          <a:solidFill>
            <a:schemeClr val="accent1">
              <a:lumMod val="60000"/>
              <a:lumOff val="40000"/>
            </a:schemeClr>
          </a:solidFill>
        </p:grpSpPr>
        <p:grpSp>
          <p:nvGrpSpPr>
            <p:cNvPr id="10" name="组合 9">
              <a:extLst>
                <a:ext uri="{FF2B5EF4-FFF2-40B4-BE49-F238E27FC236}">
                  <a16:creationId xmlns:a16="http://schemas.microsoft.com/office/drawing/2014/main" id="{5CE41F58-18F5-3049-88DA-86CB2F05E43B}"/>
                </a:ext>
              </a:extLst>
            </p:cNvPr>
            <p:cNvGrpSpPr/>
            <p:nvPr/>
          </p:nvGrpSpPr>
          <p:grpSpPr>
            <a:xfrm>
              <a:off x="1015341" y="3539366"/>
              <a:ext cx="2274124" cy="2738732"/>
              <a:chOff x="1015341" y="3539366"/>
              <a:chExt cx="2274124" cy="2738732"/>
            </a:xfrm>
            <a:grpFill/>
          </p:grpSpPr>
          <p:sp>
            <p:nvSpPr>
              <p:cNvPr id="3" name="矩形 2">
                <a:extLst>
                  <a:ext uri="{FF2B5EF4-FFF2-40B4-BE49-F238E27FC236}">
                    <a16:creationId xmlns:a16="http://schemas.microsoft.com/office/drawing/2014/main" id="{494BE51B-10ED-4245-8038-396CFD241DD9}"/>
                  </a:ext>
                </a:extLst>
              </p:cNvPr>
              <p:cNvSpPr/>
              <p:nvPr/>
            </p:nvSpPr>
            <p:spPr>
              <a:xfrm>
                <a:off x="1015341" y="3539366"/>
                <a:ext cx="2274124" cy="2738732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zh-CN" altLang="en-US">
                  <a:latin typeface="Gill Sans MT" panose="020B0502020104020203" pitchFamily="34" charset="0"/>
                </a:endParaRPr>
              </a:p>
            </p:txBody>
          </p:sp>
          <p:sp>
            <p:nvSpPr>
              <p:cNvPr id="5" name="文本框 4">
                <a:extLst>
                  <a:ext uri="{FF2B5EF4-FFF2-40B4-BE49-F238E27FC236}">
                    <a16:creationId xmlns:a16="http://schemas.microsoft.com/office/drawing/2014/main" id="{6C84003A-66CE-F943-8B97-67326BF913CC}"/>
                  </a:ext>
                </a:extLst>
              </p:cNvPr>
              <p:cNvSpPr txBox="1"/>
              <p:nvPr/>
            </p:nvSpPr>
            <p:spPr>
              <a:xfrm>
                <a:off x="1192482" y="3679938"/>
                <a:ext cx="2088005" cy="461665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zh-CN" sz="2400">
                    <a:solidFill>
                      <a:schemeClr val="bg1"/>
                    </a:solidFill>
                    <a:latin typeface="Gill Sans MT" panose="020B0502020104020203" pitchFamily="34" charset="0"/>
                  </a:rPr>
                  <a:t>Kernel Service</a:t>
                </a:r>
                <a:endParaRPr kumimoji="1" lang="zh-CN" altLang="en-US" sz="2400">
                  <a:solidFill>
                    <a:schemeClr val="bg1"/>
                  </a:solidFill>
                  <a:latin typeface="Gill Sans MT" panose="020B0502020104020203" pitchFamily="34" charset="0"/>
                </a:endParaRPr>
              </a:p>
            </p:txBody>
          </p:sp>
        </p:grpSp>
        <p:sp>
          <p:nvSpPr>
            <p:cNvPr id="6" name="矩形 5">
              <a:extLst>
                <a:ext uri="{FF2B5EF4-FFF2-40B4-BE49-F238E27FC236}">
                  <a16:creationId xmlns:a16="http://schemas.microsoft.com/office/drawing/2014/main" id="{45436867-E80A-BA42-8BF9-BA0F30B22D02}"/>
                </a:ext>
              </a:extLst>
            </p:cNvPr>
            <p:cNvSpPr/>
            <p:nvPr/>
          </p:nvSpPr>
          <p:spPr>
            <a:xfrm>
              <a:off x="1270659" y="5814486"/>
              <a:ext cx="1655617" cy="3446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err="1">
                  <a:latin typeface="Gill Sans MT" panose="020B0502020104020203" pitchFamily="34" charset="0"/>
                </a:rPr>
                <a:t>block_device</a:t>
              </a:r>
              <a:endParaRPr kumimoji="1" lang="zh-CN" altLang="en-US">
                <a:latin typeface="Gill Sans MT" panose="020B0502020104020203" pitchFamily="34" charset="0"/>
              </a:endParaRPr>
            </a:p>
          </p:txBody>
        </p:sp>
        <p:sp>
          <p:nvSpPr>
            <p:cNvPr id="7" name="矩形 6">
              <a:extLst>
                <a:ext uri="{FF2B5EF4-FFF2-40B4-BE49-F238E27FC236}">
                  <a16:creationId xmlns:a16="http://schemas.microsoft.com/office/drawing/2014/main" id="{3C0B04E9-67FE-F34D-8E08-B94D7CA2144E}"/>
                </a:ext>
              </a:extLst>
            </p:cNvPr>
            <p:cNvSpPr/>
            <p:nvPr/>
          </p:nvSpPr>
          <p:spPr>
            <a:xfrm>
              <a:off x="1270659" y="4403868"/>
              <a:ext cx="1655617" cy="3446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>
                  <a:latin typeface="Gill Sans MT" panose="020B0502020104020203" pitchFamily="34" charset="0"/>
                </a:rPr>
                <a:t>VFS</a:t>
              </a:r>
              <a:endParaRPr kumimoji="1" lang="zh-CN" altLang="en-US">
                <a:latin typeface="Gill Sans MT" panose="020B0502020104020203" pitchFamily="34" charset="0"/>
              </a:endParaRPr>
            </a:p>
          </p:txBody>
        </p:sp>
      </p:grpSp>
      <p:grpSp>
        <p:nvGrpSpPr>
          <p:cNvPr id="30" name="组合 29">
            <a:extLst>
              <a:ext uri="{FF2B5EF4-FFF2-40B4-BE49-F238E27FC236}">
                <a16:creationId xmlns:a16="http://schemas.microsoft.com/office/drawing/2014/main" id="{8EC388CE-594A-FA4E-9DA0-6D0A2D6B84BC}"/>
              </a:ext>
            </a:extLst>
          </p:cNvPr>
          <p:cNvGrpSpPr/>
          <p:nvPr/>
        </p:nvGrpSpPr>
        <p:grpSpPr>
          <a:xfrm>
            <a:off x="3887576" y="3520989"/>
            <a:ext cx="1955469" cy="2738732"/>
            <a:chOff x="4457592" y="3539366"/>
            <a:chExt cx="1955469" cy="2738732"/>
          </a:xfrm>
        </p:grpSpPr>
        <p:grpSp>
          <p:nvGrpSpPr>
            <p:cNvPr id="11" name="组合 10">
              <a:extLst>
                <a:ext uri="{FF2B5EF4-FFF2-40B4-BE49-F238E27FC236}">
                  <a16:creationId xmlns:a16="http://schemas.microsoft.com/office/drawing/2014/main" id="{2AB70F87-F2D3-D841-837D-A469EA4EE60F}"/>
                </a:ext>
              </a:extLst>
            </p:cNvPr>
            <p:cNvGrpSpPr/>
            <p:nvPr/>
          </p:nvGrpSpPr>
          <p:grpSpPr>
            <a:xfrm>
              <a:off x="4457592" y="3539366"/>
              <a:ext cx="1955469" cy="2738732"/>
              <a:chOff x="4457592" y="3539366"/>
              <a:chExt cx="1955469" cy="2738732"/>
            </a:xfrm>
          </p:grpSpPr>
          <p:sp>
            <p:nvSpPr>
              <p:cNvPr id="8" name="矩形 7">
                <a:extLst>
                  <a:ext uri="{FF2B5EF4-FFF2-40B4-BE49-F238E27FC236}">
                    <a16:creationId xmlns:a16="http://schemas.microsoft.com/office/drawing/2014/main" id="{331379AB-6339-2247-9B82-9ACE26C363FF}"/>
                  </a:ext>
                </a:extLst>
              </p:cNvPr>
              <p:cNvSpPr/>
              <p:nvPr/>
            </p:nvSpPr>
            <p:spPr>
              <a:xfrm>
                <a:off x="4457592" y="3539366"/>
                <a:ext cx="1955469" cy="2738732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zh-CN" altLang="en-US">
                  <a:latin typeface="Gill Sans MT" panose="020B0502020104020203" pitchFamily="34" charset="0"/>
                </a:endParaRPr>
              </a:p>
            </p:txBody>
          </p:sp>
          <p:sp>
            <p:nvSpPr>
              <p:cNvPr id="9" name="文本框 8">
                <a:extLst>
                  <a:ext uri="{FF2B5EF4-FFF2-40B4-BE49-F238E27FC236}">
                    <a16:creationId xmlns:a16="http://schemas.microsoft.com/office/drawing/2014/main" id="{2AAB1976-EB8D-E041-890D-0AE2A23FB2B2}"/>
                  </a:ext>
                </a:extLst>
              </p:cNvPr>
              <p:cNvSpPr txBox="1"/>
              <p:nvPr/>
            </p:nvSpPr>
            <p:spPr>
              <a:xfrm>
                <a:off x="4774655" y="3679937"/>
                <a:ext cx="132134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zh-CN" sz="2400" err="1">
                    <a:solidFill>
                      <a:schemeClr val="bg1"/>
                    </a:solidFill>
                    <a:latin typeface="Gill Sans MT" panose="020B0502020104020203" pitchFamily="34" charset="0"/>
                  </a:rPr>
                  <a:t>BentoFS</a:t>
                </a:r>
                <a:endParaRPr kumimoji="1" lang="zh-CN" altLang="en-US" sz="2400">
                  <a:solidFill>
                    <a:schemeClr val="bg1"/>
                  </a:solidFill>
                  <a:latin typeface="Gill Sans MT" panose="020B0502020104020203" pitchFamily="34" charset="0"/>
                </a:endParaRPr>
              </a:p>
            </p:txBody>
          </p:sp>
        </p:grpSp>
        <p:sp>
          <p:nvSpPr>
            <p:cNvPr id="12" name="矩形 11">
              <a:extLst>
                <a:ext uri="{FF2B5EF4-FFF2-40B4-BE49-F238E27FC236}">
                  <a16:creationId xmlns:a16="http://schemas.microsoft.com/office/drawing/2014/main" id="{421D4240-0828-154C-8390-46E483039993}"/>
                </a:ext>
              </a:extLst>
            </p:cNvPr>
            <p:cNvSpPr/>
            <p:nvPr/>
          </p:nvSpPr>
          <p:spPr>
            <a:xfrm>
              <a:off x="4607517" y="4403868"/>
              <a:ext cx="1655617" cy="3446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>
                  <a:latin typeface="Gill Sans MT" panose="020B0502020104020203" pitchFamily="34" charset="0"/>
                </a:rPr>
                <a:t>fs1</a:t>
              </a:r>
              <a:endParaRPr kumimoji="1" lang="zh-CN" altLang="en-US">
                <a:latin typeface="Gill Sans MT" panose="020B0502020104020203" pitchFamily="34" charset="0"/>
              </a:endParaRPr>
            </a:p>
          </p:txBody>
        </p:sp>
        <p:sp>
          <p:nvSpPr>
            <p:cNvPr id="13" name="矩形 12">
              <a:extLst>
                <a:ext uri="{FF2B5EF4-FFF2-40B4-BE49-F238E27FC236}">
                  <a16:creationId xmlns:a16="http://schemas.microsoft.com/office/drawing/2014/main" id="{C9746907-C520-2C4F-A2FA-59285F6DB267}"/>
                </a:ext>
              </a:extLst>
            </p:cNvPr>
            <p:cNvSpPr/>
            <p:nvPr/>
          </p:nvSpPr>
          <p:spPr>
            <a:xfrm>
              <a:off x="4607516" y="4936706"/>
              <a:ext cx="1655617" cy="3446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>
                  <a:latin typeface="Gill Sans MT" panose="020B0502020104020203" pitchFamily="34" charset="0"/>
                </a:rPr>
                <a:t>fs2</a:t>
              </a:r>
              <a:endParaRPr kumimoji="1" lang="zh-CN" altLang="en-US">
                <a:latin typeface="Gill Sans MT" panose="020B0502020104020203" pitchFamily="34" charset="0"/>
              </a:endParaRPr>
            </a:p>
          </p:txBody>
        </p:sp>
        <p:cxnSp>
          <p:nvCxnSpPr>
            <p:cNvPr id="16" name="直线连接符 15">
              <a:extLst>
                <a:ext uri="{FF2B5EF4-FFF2-40B4-BE49-F238E27FC236}">
                  <a16:creationId xmlns:a16="http://schemas.microsoft.com/office/drawing/2014/main" id="{B80DF11B-180A-B844-9AFC-519CE403CC31}"/>
                </a:ext>
              </a:extLst>
            </p:cNvPr>
            <p:cNvCxnSpPr>
              <a:cxnSpLocks/>
              <a:stCxn id="12" idx="2"/>
              <a:endCxn id="13" idx="0"/>
            </p:cNvCxnSpPr>
            <p:nvPr/>
          </p:nvCxnSpPr>
          <p:spPr>
            <a:xfrm flipH="1">
              <a:off x="5435325" y="4748468"/>
              <a:ext cx="1" cy="188238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9" name="文本框 18">
              <a:extLst>
                <a:ext uri="{FF2B5EF4-FFF2-40B4-BE49-F238E27FC236}">
                  <a16:creationId xmlns:a16="http://schemas.microsoft.com/office/drawing/2014/main" id="{C2134A8A-3BC7-5E47-B2E9-22FDEBFF2649}"/>
                </a:ext>
              </a:extLst>
            </p:cNvPr>
            <p:cNvSpPr txBox="1"/>
            <p:nvPr/>
          </p:nvSpPr>
          <p:spPr>
            <a:xfrm>
              <a:off x="4774655" y="4078662"/>
              <a:ext cx="132134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zh-CN" err="1">
                  <a:solidFill>
                    <a:schemeClr val="bg1"/>
                  </a:solidFill>
                  <a:latin typeface="Gill Sans MT" panose="020B0502020104020203" pitchFamily="34" charset="0"/>
                </a:rPr>
                <a:t>FSList</a:t>
              </a:r>
              <a:endParaRPr kumimoji="1" lang="zh-CN" altLang="en-US">
                <a:solidFill>
                  <a:schemeClr val="bg1"/>
                </a:solidFill>
                <a:latin typeface="Gill Sans MT" panose="020B0502020104020203" pitchFamily="34" charset="0"/>
              </a:endParaRPr>
            </a:p>
          </p:txBody>
        </p:sp>
        <p:sp>
          <p:nvSpPr>
            <p:cNvPr id="20" name="矩形 19">
              <a:extLst>
                <a:ext uri="{FF2B5EF4-FFF2-40B4-BE49-F238E27FC236}">
                  <a16:creationId xmlns:a16="http://schemas.microsoft.com/office/drawing/2014/main" id="{93E90202-E1EA-8243-ACC2-79845104D716}"/>
                </a:ext>
              </a:extLst>
            </p:cNvPr>
            <p:cNvSpPr/>
            <p:nvPr/>
          </p:nvSpPr>
          <p:spPr>
            <a:xfrm>
              <a:off x="4607516" y="5612970"/>
              <a:ext cx="1655617" cy="546116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>
                  <a:latin typeface="Gill Sans MT" panose="020B0502020104020203" pitchFamily="34" charset="0"/>
                </a:rPr>
                <a:t>Upgrade </a:t>
              </a:r>
              <a:endParaRPr kumimoji="1" lang="zh-CN" altLang="en-US">
                <a:latin typeface="Gill Sans MT" panose="020B0502020104020203" pitchFamily="34" charset="0"/>
              </a:endParaRPr>
            </a:p>
          </p:txBody>
        </p:sp>
      </p:grpSp>
      <p:sp>
        <p:nvSpPr>
          <p:cNvPr id="38" name="矩形 37">
            <a:extLst>
              <a:ext uri="{FF2B5EF4-FFF2-40B4-BE49-F238E27FC236}">
                <a16:creationId xmlns:a16="http://schemas.microsoft.com/office/drawing/2014/main" id="{7D5365AC-4209-764F-9FD2-8EBA688399DF}"/>
              </a:ext>
            </a:extLst>
          </p:cNvPr>
          <p:cNvSpPr/>
          <p:nvPr/>
        </p:nvSpPr>
        <p:spPr>
          <a:xfrm>
            <a:off x="9473831" y="3606307"/>
            <a:ext cx="2109784" cy="253440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>
              <a:latin typeface="Gill Sans MT" panose="020B0502020104020203" pitchFamily="34" charset="0"/>
            </a:endParaRPr>
          </a:p>
        </p:txBody>
      </p:sp>
      <p:grpSp>
        <p:nvGrpSpPr>
          <p:cNvPr id="41" name="组合 40">
            <a:extLst>
              <a:ext uri="{FF2B5EF4-FFF2-40B4-BE49-F238E27FC236}">
                <a16:creationId xmlns:a16="http://schemas.microsoft.com/office/drawing/2014/main" id="{407BA319-AF1F-E64F-BBE2-ABFF18C5FF6D}"/>
              </a:ext>
            </a:extLst>
          </p:cNvPr>
          <p:cNvGrpSpPr/>
          <p:nvPr/>
        </p:nvGrpSpPr>
        <p:grpSpPr>
          <a:xfrm>
            <a:off x="6714379" y="3477876"/>
            <a:ext cx="2109784" cy="930647"/>
            <a:chOff x="6450134" y="3460375"/>
            <a:chExt cx="2109784" cy="930647"/>
          </a:xfrm>
        </p:grpSpPr>
        <p:grpSp>
          <p:nvGrpSpPr>
            <p:cNvPr id="21" name="组合 20">
              <a:extLst>
                <a:ext uri="{FF2B5EF4-FFF2-40B4-BE49-F238E27FC236}">
                  <a16:creationId xmlns:a16="http://schemas.microsoft.com/office/drawing/2014/main" id="{41D80770-3B67-D242-8750-41C4C0B59817}"/>
                </a:ext>
              </a:extLst>
            </p:cNvPr>
            <p:cNvGrpSpPr/>
            <p:nvPr/>
          </p:nvGrpSpPr>
          <p:grpSpPr>
            <a:xfrm>
              <a:off x="6450134" y="3460375"/>
              <a:ext cx="2109784" cy="930647"/>
              <a:chOff x="1015341" y="3539366"/>
              <a:chExt cx="2274124" cy="2738732"/>
            </a:xfrm>
            <a:solidFill>
              <a:schemeClr val="accent4">
                <a:lumMod val="60000"/>
                <a:lumOff val="40000"/>
              </a:schemeClr>
            </a:solidFill>
          </p:grpSpPr>
          <p:sp>
            <p:nvSpPr>
              <p:cNvPr id="22" name="矩形 21">
                <a:extLst>
                  <a:ext uri="{FF2B5EF4-FFF2-40B4-BE49-F238E27FC236}">
                    <a16:creationId xmlns:a16="http://schemas.microsoft.com/office/drawing/2014/main" id="{1EE13A19-4C25-9548-9C2D-A6A50DCBD91F}"/>
                  </a:ext>
                </a:extLst>
              </p:cNvPr>
              <p:cNvSpPr/>
              <p:nvPr/>
            </p:nvSpPr>
            <p:spPr>
              <a:xfrm>
                <a:off x="1015341" y="3539366"/>
                <a:ext cx="2274124" cy="2738732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zh-CN" altLang="en-US">
                  <a:latin typeface="Gill Sans MT" panose="020B0502020104020203" pitchFamily="34" charset="0"/>
                </a:endParaRPr>
              </a:p>
            </p:txBody>
          </p:sp>
          <p:sp>
            <p:nvSpPr>
              <p:cNvPr id="23" name="文本框 22">
                <a:extLst>
                  <a:ext uri="{FF2B5EF4-FFF2-40B4-BE49-F238E27FC236}">
                    <a16:creationId xmlns:a16="http://schemas.microsoft.com/office/drawing/2014/main" id="{F026AC6E-9952-C046-B2F4-D30F2032617C}"/>
                  </a:ext>
                </a:extLst>
              </p:cNvPr>
              <p:cNvSpPr txBox="1"/>
              <p:nvPr/>
            </p:nvSpPr>
            <p:spPr>
              <a:xfrm>
                <a:off x="1192482" y="3679939"/>
                <a:ext cx="1868938" cy="1358600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zh-CN" sz="2400" err="1">
                    <a:solidFill>
                      <a:schemeClr val="bg1"/>
                    </a:solidFill>
                    <a:latin typeface="Gill Sans MT" panose="020B0502020104020203" pitchFamily="34" charset="0"/>
                  </a:rPr>
                  <a:t>libBentoFS</a:t>
                </a:r>
                <a:endParaRPr kumimoji="1" lang="zh-CN" altLang="en-US" sz="2400">
                  <a:solidFill>
                    <a:schemeClr val="bg1"/>
                  </a:solidFill>
                  <a:latin typeface="Gill Sans MT" panose="020B0502020104020203" pitchFamily="34" charset="0"/>
                </a:endParaRPr>
              </a:p>
            </p:txBody>
          </p:sp>
        </p:grpSp>
        <p:sp>
          <p:nvSpPr>
            <p:cNvPr id="32" name="矩形 31">
              <a:extLst>
                <a:ext uri="{FF2B5EF4-FFF2-40B4-BE49-F238E27FC236}">
                  <a16:creationId xmlns:a16="http://schemas.microsoft.com/office/drawing/2014/main" id="{4436DCAA-4EAE-784E-8DC6-74181CE72920}"/>
                </a:ext>
              </a:extLst>
            </p:cNvPr>
            <p:cNvSpPr/>
            <p:nvPr/>
          </p:nvSpPr>
          <p:spPr>
            <a:xfrm>
              <a:off x="6670596" y="3961761"/>
              <a:ext cx="1655617" cy="3446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>
                  <a:latin typeface="Gill Sans MT" panose="020B0502020104020203" pitchFamily="34" charset="0"/>
                </a:rPr>
                <a:t>dispatch</a:t>
              </a:r>
              <a:endParaRPr kumimoji="1" lang="zh-CN" altLang="en-US">
                <a:latin typeface="Gill Sans MT" panose="020B0502020104020203" pitchFamily="34" charset="0"/>
              </a:endParaRPr>
            </a:p>
          </p:txBody>
        </p:sp>
      </p:grpSp>
      <p:grpSp>
        <p:nvGrpSpPr>
          <p:cNvPr id="42" name="组合 41">
            <a:extLst>
              <a:ext uri="{FF2B5EF4-FFF2-40B4-BE49-F238E27FC236}">
                <a16:creationId xmlns:a16="http://schemas.microsoft.com/office/drawing/2014/main" id="{2E0DA77D-1B22-0C4D-9073-8DE9842307E1}"/>
              </a:ext>
            </a:extLst>
          </p:cNvPr>
          <p:cNvGrpSpPr/>
          <p:nvPr/>
        </p:nvGrpSpPr>
        <p:grpSpPr>
          <a:xfrm>
            <a:off x="6682923" y="5072872"/>
            <a:ext cx="2109784" cy="930647"/>
            <a:chOff x="6450134" y="5064129"/>
            <a:chExt cx="2109784" cy="930647"/>
          </a:xfrm>
        </p:grpSpPr>
        <p:grpSp>
          <p:nvGrpSpPr>
            <p:cNvPr id="27" name="组合 26">
              <a:extLst>
                <a:ext uri="{FF2B5EF4-FFF2-40B4-BE49-F238E27FC236}">
                  <a16:creationId xmlns:a16="http://schemas.microsoft.com/office/drawing/2014/main" id="{8A329D7B-A9EE-D848-A421-4A5E1331C571}"/>
                </a:ext>
              </a:extLst>
            </p:cNvPr>
            <p:cNvGrpSpPr/>
            <p:nvPr/>
          </p:nvGrpSpPr>
          <p:grpSpPr>
            <a:xfrm>
              <a:off x="6450134" y="5064129"/>
              <a:ext cx="2109784" cy="930647"/>
              <a:chOff x="1015341" y="3539366"/>
              <a:chExt cx="2274124" cy="2738732"/>
            </a:xfrm>
            <a:solidFill>
              <a:schemeClr val="accent4">
                <a:lumMod val="60000"/>
                <a:lumOff val="40000"/>
              </a:schemeClr>
            </a:solidFill>
          </p:grpSpPr>
          <p:sp>
            <p:nvSpPr>
              <p:cNvPr id="28" name="矩形 27">
                <a:extLst>
                  <a:ext uri="{FF2B5EF4-FFF2-40B4-BE49-F238E27FC236}">
                    <a16:creationId xmlns:a16="http://schemas.microsoft.com/office/drawing/2014/main" id="{8E5DCC3B-5211-DA41-9331-2FEBE2041941}"/>
                  </a:ext>
                </a:extLst>
              </p:cNvPr>
              <p:cNvSpPr/>
              <p:nvPr/>
            </p:nvSpPr>
            <p:spPr>
              <a:xfrm>
                <a:off x="1015341" y="3539366"/>
                <a:ext cx="2274124" cy="2738732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zh-CN" altLang="en-US">
                  <a:latin typeface="Gill Sans MT" panose="020B0502020104020203" pitchFamily="34" charset="0"/>
                </a:endParaRPr>
              </a:p>
            </p:txBody>
          </p:sp>
          <p:sp>
            <p:nvSpPr>
              <p:cNvPr id="29" name="文本框 28">
                <a:extLst>
                  <a:ext uri="{FF2B5EF4-FFF2-40B4-BE49-F238E27FC236}">
                    <a16:creationId xmlns:a16="http://schemas.microsoft.com/office/drawing/2014/main" id="{A448AF86-9E2D-4C46-8204-1DE4005D0803}"/>
                  </a:ext>
                </a:extLst>
              </p:cNvPr>
              <p:cNvSpPr txBox="1"/>
              <p:nvPr/>
            </p:nvSpPr>
            <p:spPr>
              <a:xfrm>
                <a:off x="1192482" y="3679939"/>
                <a:ext cx="1868938" cy="1358600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zh-CN" sz="2400" err="1">
                    <a:solidFill>
                      <a:schemeClr val="bg1"/>
                    </a:solidFill>
                    <a:latin typeface="Gill Sans MT" panose="020B0502020104020203" pitchFamily="34" charset="0"/>
                  </a:rPr>
                  <a:t>libBentoKS</a:t>
                </a:r>
                <a:endParaRPr kumimoji="1" lang="zh-CN" altLang="en-US" sz="2400">
                  <a:solidFill>
                    <a:schemeClr val="bg1"/>
                  </a:solidFill>
                  <a:latin typeface="Gill Sans MT" panose="020B0502020104020203" pitchFamily="34" charset="0"/>
                </a:endParaRPr>
              </a:p>
            </p:txBody>
          </p:sp>
        </p:grpSp>
        <p:sp>
          <p:nvSpPr>
            <p:cNvPr id="33" name="矩形 32">
              <a:extLst>
                <a:ext uri="{FF2B5EF4-FFF2-40B4-BE49-F238E27FC236}">
                  <a16:creationId xmlns:a16="http://schemas.microsoft.com/office/drawing/2014/main" id="{A13B0C00-9C50-184C-AAC9-C5D0D921D707}"/>
                </a:ext>
              </a:extLst>
            </p:cNvPr>
            <p:cNvSpPr/>
            <p:nvPr/>
          </p:nvSpPr>
          <p:spPr>
            <a:xfrm>
              <a:off x="6670595" y="5573562"/>
              <a:ext cx="1655617" cy="3446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err="1">
                  <a:latin typeface="Gill Sans MT" panose="020B0502020104020203" pitchFamily="34" charset="0"/>
                </a:rPr>
                <a:t>BlockDevice</a:t>
              </a:r>
              <a:endParaRPr kumimoji="1" lang="zh-CN" altLang="en-US">
                <a:latin typeface="Gill Sans MT" panose="020B0502020104020203" pitchFamily="34" charset="0"/>
              </a:endParaRPr>
            </a:p>
          </p:txBody>
        </p:sp>
      </p:grpSp>
      <p:grpSp>
        <p:nvGrpSpPr>
          <p:cNvPr id="40" name="组合 39">
            <a:extLst>
              <a:ext uri="{FF2B5EF4-FFF2-40B4-BE49-F238E27FC236}">
                <a16:creationId xmlns:a16="http://schemas.microsoft.com/office/drawing/2014/main" id="{B580C949-2F7E-0B44-B995-0D22A8527006}"/>
              </a:ext>
            </a:extLst>
          </p:cNvPr>
          <p:cNvGrpSpPr/>
          <p:nvPr/>
        </p:nvGrpSpPr>
        <p:grpSpPr>
          <a:xfrm>
            <a:off x="9316514" y="3460374"/>
            <a:ext cx="2109784" cy="2534402"/>
            <a:chOff x="9316514" y="3460374"/>
            <a:chExt cx="2109784" cy="2534402"/>
          </a:xfrm>
        </p:grpSpPr>
        <p:sp>
          <p:nvSpPr>
            <p:cNvPr id="25" name="矩形 24">
              <a:extLst>
                <a:ext uri="{FF2B5EF4-FFF2-40B4-BE49-F238E27FC236}">
                  <a16:creationId xmlns:a16="http://schemas.microsoft.com/office/drawing/2014/main" id="{CA62C05F-9BBB-8949-AC43-B38433ADF50E}"/>
                </a:ext>
              </a:extLst>
            </p:cNvPr>
            <p:cNvSpPr/>
            <p:nvPr/>
          </p:nvSpPr>
          <p:spPr>
            <a:xfrm>
              <a:off x="9316514" y="3460374"/>
              <a:ext cx="2109784" cy="2534402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>
                <a:latin typeface="Gill Sans MT" panose="020B0502020104020203" pitchFamily="34" charset="0"/>
              </a:endParaRPr>
            </a:p>
          </p:txBody>
        </p:sp>
        <p:sp>
          <p:nvSpPr>
            <p:cNvPr id="26" name="文本框 25">
              <a:extLst>
                <a:ext uri="{FF2B5EF4-FFF2-40B4-BE49-F238E27FC236}">
                  <a16:creationId xmlns:a16="http://schemas.microsoft.com/office/drawing/2014/main" id="{94ECDFDB-D9F4-7641-9749-87B06FFD4324}"/>
                </a:ext>
              </a:extLst>
            </p:cNvPr>
            <p:cNvSpPr txBox="1"/>
            <p:nvPr/>
          </p:nvSpPr>
          <p:spPr>
            <a:xfrm>
              <a:off x="9480854" y="3590459"/>
              <a:ext cx="1810728" cy="461665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kumimoji="1" lang="en-US" altLang="zh-CN" sz="2400">
                  <a:solidFill>
                    <a:schemeClr val="bg1"/>
                  </a:solidFill>
                  <a:latin typeface="Gill Sans MT" panose="020B0502020104020203" pitchFamily="34" charset="0"/>
                </a:rPr>
                <a:t>File Systems</a:t>
              </a:r>
              <a:endParaRPr kumimoji="1" lang="zh-CN" altLang="en-US" sz="2400">
                <a:solidFill>
                  <a:schemeClr val="bg1"/>
                </a:solidFill>
                <a:latin typeface="Gill Sans MT" panose="020B0502020104020203" pitchFamily="34" charset="0"/>
              </a:endParaRPr>
            </a:p>
          </p:txBody>
        </p:sp>
        <p:sp>
          <p:nvSpPr>
            <p:cNvPr id="34" name="矩形 33">
              <a:extLst>
                <a:ext uri="{FF2B5EF4-FFF2-40B4-BE49-F238E27FC236}">
                  <a16:creationId xmlns:a16="http://schemas.microsoft.com/office/drawing/2014/main" id="{AAC3AC8D-7CAB-404D-A1BC-9FA9C6F45249}"/>
                </a:ext>
              </a:extLst>
            </p:cNvPr>
            <p:cNvSpPr/>
            <p:nvPr/>
          </p:nvSpPr>
          <p:spPr>
            <a:xfrm>
              <a:off x="9521042" y="4182209"/>
              <a:ext cx="1770540" cy="3446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>
                  <a:latin typeface="Gill Sans MT" panose="020B0502020104020203" pitchFamily="34" charset="0"/>
                </a:rPr>
                <a:t>read</a:t>
              </a:r>
              <a:endParaRPr kumimoji="1" lang="zh-CN" altLang="en-US">
                <a:latin typeface="Gill Sans MT" panose="020B0502020104020203" pitchFamily="34" charset="0"/>
              </a:endParaRPr>
            </a:p>
          </p:txBody>
        </p:sp>
        <p:sp>
          <p:nvSpPr>
            <p:cNvPr id="35" name="矩形 34">
              <a:extLst>
                <a:ext uri="{FF2B5EF4-FFF2-40B4-BE49-F238E27FC236}">
                  <a16:creationId xmlns:a16="http://schemas.microsoft.com/office/drawing/2014/main" id="{4E395B0D-9DE3-FE48-828E-E2838671C189}"/>
                </a:ext>
              </a:extLst>
            </p:cNvPr>
            <p:cNvSpPr/>
            <p:nvPr/>
          </p:nvSpPr>
          <p:spPr>
            <a:xfrm>
              <a:off x="9521042" y="4678850"/>
              <a:ext cx="1770540" cy="3446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>
                  <a:latin typeface="Gill Sans MT" panose="020B0502020104020203" pitchFamily="34" charset="0"/>
                </a:rPr>
                <a:t>write</a:t>
              </a:r>
              <a:endParaRPr kumimoji="1" lang="zh-CN" altLang="en-US">
                <a:latin typeface="Gill Sans MT" panose="020B0502020104020203" pitchFamily="34" charset="0"/>
              </a:endParaRPr>
            </a:p>
          </p:txBody>
        </p:sp>
        <p:sp>
          <p:nvSpPr>
            <p:cNvPr id="36" name="矩形 35">
              <a:extLst>
                <a:ext uri="{FF2B5EF4-FFF2-40B4-BE49-F238E27FC236}">
                  <a16:creationId xmlns:a16="http://schemas.microsoft.com/office/drawing/2014/main" id="{259D57C4-5FE1-8743-9BF7-43AC1BC752E2}"/>
                </a:ext>
              </a:extLst>
            </p:cNvPr>
            <p:cNvSpPr/>
            <p:nvPr/>
          </p:nvSpPr>
          <p:spPr>
            <a:xfrm>
              <a:off x="9521041" y="5137714"/>
              <a:ext cx="1770541" cy="3446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err="1">
                  <a:latin typeface="Gill Sans MT" panose="020B0502020104020203" pitchFamily="34" charset="0"/>
                </a:rPr>
                <a:t>Update_prepare</a:t>
              </a:r>
              <a:endParaRPr kumimoji="1" lang="zh-CN" altLang="en-US">
                <a:latin typeface="Gill Sans MT" panose="020B0502020104020203" pitchFamily="34" charset="0"/>
              </a:endParaRPr>
            </a:p>
          </p:txBody>
        </p:sp>
        <p:sp>
          <p:nvSpPr>
            <p:cNvPr id="37" name="矩形 36">
              <a:extLst>
                <a:ext uri="{FF2B5EF4-FFF2-40B4-BE49-F238E27FC236}">
                  <a16:creationId xmlns:a16="http://schemas.microsoft.com/office/drawing/2014/main" id="{256F7048-E72E-E54F-A3B8-B67E14CA1028}"/>
                </a:ext>
              </a:extLst>
            </p:cNvPr>
            <p:cNvSpPr/>
            <p:nvPr/>
          </p:nvSpPr>
          <p:spPr>
            <a:xfrm>
              <a:off x="9521040" y="5581276"/>
              <a:ext cx="1770542" cy="3446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err="1">
                  <a:latin typeface="Gill Sans MT" panose="020B0502020104020203" pitchFamily="34" charset="0"/>
                </a:rPr>
                <a:t>Update_transfer</a:t>
              </a:r>
              <a:endParaRPr kumimoji="1" lang="zh-CN" altLang="en-US">
                <a:latin typeface="Gill Sans MT" panose="020B0502020104020203" pitchFamily="34" charset="0"/>
              </a:endParaRPr>
            </a:p>
          </p:txBody>
        </p:sp>
      </p:grpSp>
      <p:cxnSp>
        <p:nvCxnSpPr>
          <p:cNvPr id="15" name="直线箭头连接符 14">
            <a:extLst>
              <a:ext uri="{FF2B5EF4-FFF2-40B4-BE49-F238E27FC236}">
                <a16:creationId xmlns:a16="http://schemas.microsoft.com/office/drawing/2014/main" id="{F7C6C468-BA76-5E4C-ADBD-881AC567FEB7}"/>
              </a:ext>
            </a:extLst>
          </p:cNvPr>
          <p:cNvCxnSpPr>
            <a:cxnSpLocks/>
          </p:cNvCxnSpPr>
          <p:nvPr/>
        </p:nvCxnSpPr>
        <p:spPr>
          <a:xfrm flipV="1">
            <a:off x="2926276" y="4526809"/>
            <a:ext cx="961200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肘形连接符 17">
            <a:extLst>
              <a:ext uri="{FF2B5EF4-FFF2-40B4-BE49-F238E27FC236}">
                <a16:creationId xmlns:a16="http://schemas.microsoft.com/office/drawing/2014/main" id="{2AA73E51-0240-B847-97EE-CA9740999085}"/>
              </a:ext>
            </a:extLst>
          </p:cNvPr>
          <p:cNvCxnSpPr>
            <a:cxnSpLocks/>
          </p:cNvCxnSpPr>
          <p:nvPr/>
        </p:nvCxnSpPr>
        <p:spPr>
          <a:xfrm flipV="1">
            <a:off x="5693117" y="4151562"/>
            <a:ext cx="1241724" cy="375248"/>
          </a:xfrm>
          <a:prstGeom prst="bentConnector3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肘形连接符 45">
            <a:extLst>
              <a:ext uri="{FF2B5EF4-FFF2-40B4-BE49-F238E27FC236}">
                <a16:creationId xmlns:a16="http://schemas.microsoft.com/office/drawing/2014/main" id="{8615335F-DB12-3B4A-96DB-81C1F2CF82E3}"/>
              </a:ext>
            </a:extLst>
          </p:cNvPr>
          <p:cNvCxnSpPr>
            <a:cxnSpLocks/>
          </p:cNvCxnSpPr>
          <p:nvPr/>
        </p:nvCxnSpPr>
        <p:spPr>
          <a:xfrm>
            <a:off x="8590458" y="4151562"/>
            <a:ext cx="930584" cy="202947"/>
          </a:xfrm>
          <a:prstGeom prst="bentConnector3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7368537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矩形 38">
            <a:extLst>
              <a:ext uri="{FF2B5EF4-FFF2-40B4-BE49-F238E27FC236}">
                <a16:creationId xmlns:a16="http://schemas.microsoft.com/office/drawing/2014/main" id="{A49474EF-C5C7-6E4C-89BE-7B2AF33FCF84}"/>
              </a:ext>
            </a:extLst>
          </p:cNvPr>
          <p:cNvSpPr/>
          <p:nvPr/>
        </p:nvSpPr>
        <p:spPr>
          <a:xfrm>
            <a:off x="9622196" y="3725319"/>
            <a:ext cx="2109784" cy="253440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>
              <a:latin typeface="Gill Sans MT" panose="020B0502020104020203" pitchFamily="34" charset="0"/>
            </a:endParaRPr>
          </a:p>
        </p:txBody>
      </p:sp>
      <p:sp>
        <p:nvSpPr>
          <p:cNvPr id="2" name="标题 1">
            <a:extLst>
              <a:ext uri="{FF2B5EF4-FFF2-40B4-BE49-F238E27FC236}">
                <a16:creationId xmlns:a16="http://schemas.microsoft.com/office/drawing/2014/main" id="{8C5FFE0B-D3AB-458E-B90C-BD04234544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/>
              <a:t>Interacting with Kernel Services</a:t>
            </a:r>
            <a:endParaRPr lang="en-US"/>
          </a:p>
        </p:txBody>
      </p:sp>
      <p:sp>
        <p:nvSpPr>
          <p:cNvPr id="4" name="内容占位符 2">
            <a:extLst>
              <a:ext uri="{FF2B5EF4-FFF2-40B4-BE49-F238E27FC236}">
                <a16:creationId xmlns:a16="http://schemas.microsoft.com/office/drawing/2014/main" id="{E27FAE64-7741-4296-AE35-642F9D19E13B}"/>
              </a:ext>
            </a:extLst>
          </p:cNvPr>
          <p:cNvSpPr txBox="1">
            <a:spLocks/>
          </p:cNvSpPr>
          <p:nvPr/>
        </p:nvSpPr>
        <p:spPr>
          <a:xfrm>
            <a:off x="838200" y="1319804"/>
            <a:ext cx="10453382" cy="4720269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514350" indent="-51435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 baseline="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 baseline="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 baseline="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 baseline="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 baseline="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err="1">
                <a:ea typeface="+mj-ea"/>
              </a:rPr>
              <a:t>libBentoKS</a:t>
            </a:r>
            <a:endParaRPr lang="en-US">
              <a:ea typeface="+mj-ea"/>
            </a:endParaRPr>
          </a:p>
          <a:p>
            <a:pPr lvl="1"/>
            <a:r>
              <a:rPr lang="en-US">
                <a:ea typeface="+mj-ea"/>
              </a:rPr>
              <a:t>Provide wrapping abstractions</a:t>
            </a:r>
          </a:p>
          <a:p>
            <a:pPr lvl="1"/>
            <a:r>
              <a:rPr lang="en-US">
                <a:ea typeface="+mj-ea"/>
              </a:rPr>
              <a:t>Exposing Kernel services safely</a:t>
            </a:r>
          </a:p>
          <a:p>
            <a:pPr lvl="1"/>
            <a:r>
              <a:rPr lang="en-US">
                <a:ea typeface="+mj-ea"/>
              </a:rPr>
              <a:t>May add a small amount of performance overhead</a:t>
            </a:r>
          </a:p>
        </p:txBody>
      </p:sp>
      <p:grpSp>
        <p:nvGrpSpPr>
          <p:cNvPr id="31" name="组合 30">
            <a:extLst>
              <a:ext uri="{FF2B5EF4-FFF2-40B4-BE49-F238E27FC236}">
                <a16:creationId xmlns:a16="http://schemas.microsoft.com/office/drawing/2014/main" id="{959EF416-6C9B-E940-99A8-87A75330AC69}"/>
              </a:ext>
            </a:extLst>
          </p:cNvPr>
          <p:cNvGrpSpPr/>
          <p:nvPr/>
        </p:nvGrpSpPr>
        <p:grpSpPr>
          <a:xfrm>
            <a:off x="1015341" y="3539366"/>
            <a:ext cx="2274124" cy="2738732"/>
            <a:chOff x="1015341" y="3539366"/>
            <a:chExt cx="2274124" cy="2738732"/>
          </a:xfrm>
          <a:solidFill>
            <a:schemeClr val="accent1">
              <a:lumMod val="60000"/>
              <a:lumOff val="40000"/>
            </a:schemeClr>
          </a:solidFill>
        </p:grpSpPr>
        <p:grpSp>
          <p:nvGrpSpPr>
            <p:cNvPr id="10" name="组合 9">
              <a:extLst>
                <a:ext uri="{FF2B5EF4-FFF2-40B4-BE49-F238E27FC236}">
                  <a16:creationId xmlns:a16="http://schemas.microsoft.com/office/drawing/2014/main" id="{5CE41F58-18F5-3049-88DA-86CB2F05E43B}"/>
                </a:ext>
              </a:extLst>
            </p:cNvPr>
            <p:cNvGrpSpPr/>
            <p:nvPr/>
          </p:nvGrpSpPr>
          <p:grpSpPr>
            <a:xfrm>
              <a:off x="1015341" y="3539366"/>
              <a:ext cx="2274124" cy="2738732"/>
              <a:chOff x="1015341" y="3539366"/>
              <a:chExt cx="2274124" cy="2738732"/>
            </a:xfrm>
            <a:grpFill/>
          </p:grpSpPr>
          <p:sp>
            <p:nvSpPr>
              <p:cNvPr id="3" name="矩形 2">
                <a:extLst>
                  <a:ext uri="{FF2B5EF4-FFF2-40B4-BE49-F238E27FC236}">
                    <a16:creationId xmlns:a16="http://schemas.microsoft.com/office/drawing/2014/main" id="{494BE51B-10ED-4245-8038-396CFD241DD9}"/>
                  </a:ext>
                </a:extLst>
              </p:cNvPr>
              <p:cNvSpPr/>
              <p:nvPr/>
            </p:nvSpPr>
            <p:spPr>
              <a:xfrm>
                <a:off x="1015341" y="3539366"/>
                <a:ext cx="2274124" cy="2738732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zh-CN" altLang="en-US">
                  <a:latin typeface="Gill Sans MT" panose="020B0502020104020203" pitchFamily="34" charset="0"/>
                </a:endParaRPr>
              </a:p>
            </p:txBody>
          </p:sp>
          <p:sp>
            <p:nvSpPr>
              <p:cNvPr id="5" name="文本框 4">
                <a:extLst>
                  <a:ext uri="{FF2B5EF4-FFF2-40B4-BE49-F238E27FC236}">
                    <a16:creationId xmlns:a16="http://schemas.microsoft.com/office/drawing/2014/main" id="{6C84003A-66CE-F943-8B97-67326BF913CC}"/>
                  </a:ext>
                </a:extLst>
              </p:cNvPr>
              <p:cNvSpPr txBox="1"/>
              <p:nvPr/>
            </p:nvSpPr>
            <p:spPr>
              <a:xfrm>
                <a:off x="1192482" y="3679938"/>
                <a:ext cx="2088005" cy="461665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zh-CN" sz="2400">
                    <a:solidFill>
                      <a:schemeClr val="bg1"/>
                    </a:solidFill>
                    <a:latin typeface="Gill Sans MT" panose="020B0502020104020203" pitchFamily="34" charset="0"/>
                  </a:rPr>
                  <a:t>Kernel Service</a:t>
                </a:r>
                <a:endParaRPr kumimoji="1" lang="zh-CN" altLang="en-US" sz="2400">
                  <a:solidFill>
                    <a:schemeClr val="bg1"/>
                  </a:solidFill>
                  <a:latin typeface="Gill Sans MT" panose="020B0502020104020203" pitchFamily="34" charset="0"/>
                </a:endParaRPr>
              </a:p>
            </p:txBody>
          </p:sp>
        </p:grpSp>
        <p:sp>
          <p:nvSpPr>
            <p:cNvPr id="6" name="矩形 5">
              <a:extLst>
                <a:ext uri="{FF2B5EF4-FFF2-40B4-BE49-F238E27FC236}">
                  <a16:creationId xmlns:a16="http://schemas.microsoft.com/office/drawing/2014/main" id="{45436867-E80A-BA42-8BF9-BA0F30B22D02}"/>
                </a:ext>
              </a:extLst>
            </p:cNvPr>
            <p:cNvSpPr/>
            <p:nvPr/>
          </p:nvSpPr>
          <p:spPr>
            <a:xfrm>
              <a:off x="1270659" y="5814486"/>
              <a:ext cx="1655617" cy="3446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err="1">
                  <a:latin typeface="Gill Sans MT" panose="020B0502020104020203" pitchFamily="34" charset="0"/>
                </a:rPr>
                <a:t>block_device</a:t>
              </a:r>
              <a:endParaRPr kumimoji="1" lang="zh-CN" altLang="en-US">
                <a:latin typeface="Gill Sans MT" panose="020B0502020104020203" pitchFamily="34" charset="0"/>
              </a:endParaRPr>
            </a:p>
          </p:txBody>
        </p:sp>
        <p:sp>
          <p:nvSpPr>
            <p:cNvPr id="7" name="矩形 6">
              <a:extLst>
                <a:ext uri="{FF2B5EF4-FFF2-40B4-BE49-F238E27FC236}">
                  <a16:creationId xmlns:a16="http://schemas.microsoft.com/office/drawing/2014/main" id="{3C0B04E9-67FE-F34D-8E08-B94D7CA2144E}"/>
                </a:ext>
              </a:extLst>
            </p:cNvPr>
            <p:cNvSpPr/>
            <p:nvPr/>
          </p:nvSpPr>
          <p:spPr>
            <a:xfrm>
              <a:off x="1270659" y="4403868"/>
              <a:ext cx="1655617" cy="3446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>
                  <a:latin typeface="Gill Sans MT" panose="020B0502020104020203" pitchFamily="34" charset="0"/>
                </a:rPr>
                <a:t>VFS</a:t>
              </a:r>
              <a:endParaRPr kumimoji="1" lang="zh-CN" altLang="en-US">
                <a:latin typeface="Gill Sans MT" panose="020B0502020104020203" pitchFamily="34" charset="0"/>
              </a:endParaRPr>
            </a:p>
          </p:txBody>
        </p:sp>
      </p:grpSp>
      <p:grpSp>
        <p:nvGrpSpPr>
          <p:cNvPr id="30" name="组合 29">
            <a:extLst>
              <a:ext uri="{FF2B5EF4-FFF2-40B4-BE49-F238E27FC236}">
                <a16:creationId xmlns:a16="http://schemas.microsoft.com/office/drawing/2014/main" id="{8EC388CE-594A-FA4E-9DA0-6D0A2D6B84BC}"/>
              </a:ext>
            </a:extLst>
          </p:cNvPr>
          <p:cNvGrpSpPr/>
          <p:nvPr/>
        </p:nvGrpSpPr>
        <p:grpSpPr>
          <a:xfrm>
            <a:off x="3887576" y="3520989"/>
            <a:ext cx="1955469" cy="2738732"/>
            <a:chOff x="4457592" y="3539366"/>
            <a:chExt cx="1955469" cy="2738732"/>
          </a:xfrm>
        </p:grpSpPr>
        <p:grpSp>
          <p:nvGrpSpPr>
            <p:cNvPr id="11" name="组合 10">
              <a:extLst>
                <a:ext uri="{FF2B5EF4-FFF2-40B4-BE49-F238E27FC236}">
                  <a16:creationId xmlns:a16="http://schemas.microsoft.com/office/drawing/2014/main" id="{2AB70F87-F2D3-D841-837D-A469EA4EE60F}"/>
                </a:ext>
              </a:extLst>
            </p:cNvPr>
            <p:cNvGrpSpPr/>
            <p:nvPr/>
          </p:nvGrpSpPr>
          <p:grpSpPr>
            <a:xfrm>
              <a:off x="4457592" y="3539366"/>
              <a:ext cx="1955469" cy="2738732"/>
              <a:chOff x="4457592" y="3539366"/>
              <a:chExt cx="1955469" cy="2738732"/>
            </a:xfrm>
          </p:grpSpPr>
          <p:sp>
            <p:nvSpPr>
              <p:cNvPr id="8" name="矩形 7">
                <a:extLst>
                  <a:ext uri="{FF2B5EF4-FFF2-40B4-BE49-F238E27FC236}">
                    <a16:creationId xmlns:a16="http://schemas.microsoft.com/office/drawing/2014/main" id="{331379AB-6339-2247-9B82-9ACE26C363FF}"/>
                  </a:ext>
                </a:extLst>
              </p:cNvPr>
              <p:cNvSpPr/>
              <p:nvPr/>
            </p:nvSpPr>
            <p:spPr>
              <a:xfrm>
                <a:off x="4457592" y="3539366"/>
                <a:ext cx="1955469" cy="2738732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zh-CN" altLang="en-US">
                  <a:latin typeface="Gill Sans MT" panose="020B0502020104020203" pitchFamily="34" charset="0"/>
                </a:endParaRPr>
              </a:p>
            </p:txBody>
          </p:sp>
          <p:sp>
            <p:nvSpPr>
              <p:cNvPr id="9" name="文本框 8">
                <a:extLst>
                  <a:ext uri="{FF2B5EF4-FFF2-40B4-BE49-F238E27FC236}">
                    <a16:creationId xmlns:a16="http://schemas.microsoft.com/office/drawing/2014/main" id="{2AAB1976-EB8D-E041-890D-0AE2A23FB2B2}"/>
                  </a:ext>
                </a:extLst>
              </p:cNvPr>
              <p:cNvSpPr txBox="1"/>
              <p:nvPr/>
            </p:nvSpPr>
            <p:spPr>
              <a:xfrm>
                <a:off x="4774655" y="3679937"/>
                <a:ext cx="132134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zh-CN" sz="2400" err="1">
                    <a:solidFill>
                      <a:schemeClr val="bg1"/>
                    </a:solidFill>
                    <a:latin typeface="Gill Sans MT" panose="020B0502020104020203" pitchFamily="34" charset="0"/>
                  </a:rPr>
                  <a:t>BentoFS</a:t>
                </a:r>
                <a:endParaRPr kumimoji="1" lang="zh-CN" altLang="en-US" sz="2400">
                  <a:solidFill>
                    <a:schemeClr val="bg1"/>
                  </a:solidFill>
                  <a:latin typeface="Gill Sans MT" panose="020B0502020104020203" pitchFamily="34" charset="0"/>
                </a:endParaRPr>
              </a:p>
            </p:txBody>
          </p:sp>
        </p:grpSp>
        <p:sp>
          <p:nvSpPr>
            <p:cNvPr id="12" name="矩形 11">
              <a:extLst>
                <a:ext uri="{FF2B5EF4-FFF2-40B4-BE49-F238E27FC236}">
                  <a16:creationId xmlns:a16="http://schemas.microsoft.com/office/drawing/2014/main" id="{421D4240-0828-154C-8390-46E483039993}"/>
                </a:ext>
              </a:extLst>
            </p:cNvPr>
            <p:cNvSpPr/>
            <p:nvPr/>
          </p:nvSpPr>
          <p:spPr>
            <a:xfrm>
              <a:off x="4607517" y="4403868"/>
              <a:ext cx="1655617" cy="3446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>
                  <a:latin typeface="Gill Sans MT" panose="020B0502020104020203" pitchFamily="34" charset="0"/>
                </a:rPr>
                <a:t>fs1</a:t>
              </a:r>
              <a:endParaRPr kumimoji="1" lang="zh-CN" altLang="en-US">
                <a:latin typeface="Gill Sans MT" panose="020B0502020104020203" pitchFamily="34" charset="0"/>
              </a:endParaRPr>
            </a:p>
          </p:txBody>
        </p:sp>
        <p:sp>
          <p:nvSpPr>
            <p:cNvPr id="13" name="矩形 12">
              <a:extLst>
                <a:ext uri="{FF2B5EF4-FFF2-40B4-BE49-F238E27FC236}">
                  <a16:creationId xmlns:a16="http://schemas.microsoft.com/office/drawing/2014/main" id="{C9746907-C520-2C4F-A2FA-59285F6DB267}"/>
                </a:ext>
              </a:extLst>
            </p:cNvPr>
            <p:cNvSpPr/>
            <p:nvPr/>
          </p:nvSpPr>
          <p:spPr>
            <a:xfrm>
              <a:off x="4607516" y="4936706"/>
              <a:ext cx="1655617" cy="3446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>
                  <a:latin typeface="Gill Sans MT" panose="020B0502020104020203" pitchFamily="34" charset="0"/>
                </a:rPr>
                <a:t>fs2</a:t>
              </a:r>
              <a:endParaRPr kumimoji="1" lang="zh-CN" altLang="en-US">
                <a:latin typeface="Gill Sans MT" panose="020B0502020104020203" pitchFamily="34" charset="0"/>
              </a:endParaRPr>
            </a:p>
          </p:txBody>
        </p:sp>
        <p:cxnSp>
          <p:nvCxnSpPr>
            <p:cNvPr id="16" name="直线连接符 15">
              <a:extLst>
                <a:ext uri="{FF2B5EF4-FFF2-40B4-BE49-F238E27FC236}">
                  <a16:creationId xmlns:a16="http://schemas.microsoft.com/office/drawing/2014/main" id="{B80DF11B-180A-B844-9AFC-519CE403CC31}"/>
                </a:ext>
              </a:extLst>
            </p:cNvPr>
            <p:cNvCxnSpPr>
              <a:cxnSpLocks/>
              <a:stCxn id="12" idx="2"/>
              <a:endCxn id="13" idx="0"/>
            </p:cNvCxnSpPr>
            <p:nvPr/>
          </p:nvCxnSpPr>
          <p:spPr>
            <a:xfrm flipH="1">
              <a:off x="5435325" y="4748468"/>
              <a:ext cx="1" cy="188238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9" name="文本框 18">
              <a:extLst>
                <a:ext uri="{FF2B5EF4-FFF2-40B4-BE49-F238E27FC236}">
                  <a16:creationId xmlns:a16="http://schemas.microsoft.com/office/drawing/2014/main" id="{C2134A8A-3BC7-5E47-B2E9-22FDEBFF2649}"/>
                </a:ext>
              </a:extLst>
            </p:cNvPr>
            <p:cNvSpPr txBox="1"/>
            <p:nvPr/>
          </p:nvSpPr>
          <p:spPr>
            <a:xfrm>
              <a:off x="4774655" y="4078662"/>
              <a:ext cx="132134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zh-CN" err="1">
                  <a:solidFill>
                    <a:schemeClr val="bg1"/>
                  </a:solidFill>
                  <a:latin typeface="Gill Sans MT" panose="020B0502020104020203" pitchFamily="34" charset="0"/>
                </a:rPr>
                <a:t>FSList</a:t>
              </a:r>
              <a:endParaRPr kumimoji="1" lang="zh-CN" altLang="en-US">
                <a:solidFill>
                  <a:schemeClr val="bg1"/>
                </a:solidFill>
                <a:latin typeface="Gill Sans MT" panose="020B0502020104020203" pitchFamily="34" charset="0"/>
              </a:endParaRPr>
            </a:p>
          </p:txBody>
        </p:sp>
        <p:sp>
          <p:nvSpPr>
            <p:cNvPr id="20" name="矩形 19">
              <a:extLst>
                <a:ext uri="{FF2B5EF4-FFF2-40B4-BE49-F238E27FC236}">
                  <a16:creationId xmlns:a16="http://schemas.microsoft.com/office/drawing/2014/main" id="{93E90202-E1EA-8243-ACC2-79845104D716}"/>
                </a:ext>
              </a:extLst>
            </p:cNvPr>
            <p:cNvSpPr/>
            <p:nvPr/>
          </p:nvSpPr>
          <p:spPr>
            <a:xfrm>
              <a:off x="4607516" y="5612970"/>
              <a:ext cx="1655617" cy="546116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>
                  <a:latin typeface="Gill Sans MT" panose="020B0502020104020203" pitchFamily="34" charset="0"/>
                </a:rPr>
                <a:t>Upgrade </a:t>
              </a:r>
              <a:endParaRPr kumimoji="1" lang="zh-CN" altLang="en-US">
                <a:latin typeface="Gill Sans MT" panose="020B0502020104020203" pitchFamily="34" charset="0"/>
              </a:endParaRPr>
            </a:p>
          </p:txBody>
        </p:sp>
      </p:grpSp>
      <p:sp>
        <p:nvSpPr>
          <p:cNvPr id="38" name="矩形 37">
            <a:extLst>
              <a:ext uri="{FF2B5EF4-FFF2-40B4-BE49-F238E27FC236}">
                <a16:creationId xmlns:a16="http://schemas.microsoft.com/office/drawing/2014/main" id="{7D5365AC-4209-764F-9FD2-8EBA688399DF}"/>
              </a:ext>
            </a:extLst>
          </p:cNvPr>
          <p:cNvSpPr/>
          <p:nvPr/>
        </p:nvSpPr>
        <p:spPr>
          <a:xfrm>
            <a:off x="9473831" y="3606307"/>
            <a:ext cx="2109784" cy="253440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>
              <a:latin typeface="Gill Sans MT" panose="020B0502020104020203" pitchFamily="34" charset="0"/>
            </a:endParaRPr>
          </a:p>
        </p:txBody>
      </p:sp>
      <p:grpSp>
        <p:nvGrpSpPr>
          <p:cNvPr id="41" name="组合 40">
            <a:extLst>
              <a:ext uri="{FF2B5EF4-FFF2-40B4-BE49-F238E27FC236}">
                <a16:creationId xmlns:a16="http://schemas.microsoft.com/office/drawing/2014/main" id="{407BA319-AF1F-E64F-BBE2-ABFF18C5FF6D}"/>
              </a:ext>
            </a:extLst>
          </p:cNvPr>
          <p:cNvGrpSpPr/>
          <p:nvPr/>
        </p:nvGrpSpPr>
        <p:grpSpPr>
          <a:xfrm>
            <a:off x="6714379" y="3477876"/>
            <a:ext cx="2109784" cy="930647"/>
            <a:chOff x="6450134" y="3460375"/>
            <a:chExt cx="2109784" cy="930647"/>
          </a:xfrm>
        </p:grpSpPr>
        <p:grpSp>
          <p:nvGrpSpPr>
            <p:cNvPr id="21" name="组合 20">
              <a:extLst>
                <a:ext uri="{FF2B5EF4-FFF2-40B4-BE49-F238E27FC236}">
                  <a16:creationId xmlns:a16="http://schemas.microsoft.com/office/drawing/2014/main" id="{41D80770-3B67-D242-8750-41C4C0B59817}"/>
                </a:ext>
              </a:extLst>
            </p:cNvPr>
            <p:cNvGrpSpPr/>
            <p:nvPr/>
          </p:nvGrpSpPr>
          <p:grpSpPr>
            <a:xfrm>
              <a:off x="6450134" y="3460375"/>
              <a:ext cx="2109784" cy="930647"/>
              <a:chOff x="1015341" y="3539366"/>
              <a:chExt cx="2274124" cy="2738732"/>
            </a:xfrm>
            <a:solidFill>
              <a:schemeClr val="accent4">
                <a:lumMod val="60000"/>
                <a:lumOff val="40000"/>
              </a:schemeClr>
            </a:solidFill>
          </p:grpSpPr>
          <p:sp>
            <p:nvSpPr>
              <p:cNvPr id="22" name="矩形 21">
                <a:extLst>
                  <a:ext uri="{FF2B5EF4-FFF2-40B4-BE49-F238E27FC236}">
                    <a16:creationId xmlns:a16="http://schemas.microsoft.com/office/drawing/2014/main" id="{1EE13A19-4C25-9548-9C2D-A6A50DCBD91F}"/>
                  </a:ext>
                </a:extLst>
              </p:cNvPr>
              <p:cNvSpPr/>
              <p:nvPr/>
            </p:nvSpPr>
            <p:spPr>
              <a:xfrm>
                <a:off x="1015341" y="3539366"/>
                <a:ext cx="2274124" cy="2738732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zh-CN" altLang="en-US">
                  <a:latin typeface="Gill Sans MT" panose="020B0502020104020203" pitchFamily="34" charset="0"/>
                </a:endParaRPr>
              </a:p>
            </p:txBody>
          </p:sp>
          <p:sp>
            <p:nvSpPr>
              <p:cNvPr id="23" name="文本框 22">
                <a:extLst>
                  <a:ext uri="{FF2B5EF4-FFF2-40B4-BE49-F238E27FC236}">
                    <a16:creationId xmlns:a16="http://schemas.microsoft.com/office/drawing/2014/main" id="{F026AC6E-9952-C046-B2F4-D30F2032617C}"/>
                  </a:ext>
                </a:extLst>
              </p:cNvPr>
              <p:cNvSpPr txBox="1"/>
              <p:nvPr/>
            </p:nvSpPr>
            <p:spPr>
              <a:xfrm>
                <a:off x="1192482" y="3679939"/>
                <a:ext cx="1868938" cy="1358600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zh-CN" sz="2400" err="1">
                    <a:solidFill>
                      <a:schemeClr val="bg1"/>
                    </a:solidFill>
                    <a:latin typeface="Gill Sans MT" panose="020B0502020104020203" pitchFamily="34" charset="0"/>
                  </a:rPr>
                  <a:t>libBentoFS</a:t>
                </a:r>
                <a:endParaRPr kumimoji="1" lang="zh-CN" altLang="en-US" sz="2400">
                  <a:solidFill>
                    <a:schemeClr val="bg1"/>
                  </a:solidFill>
                  <a:latin typeface="Gill Sans MT" panose="020B0502020104020203" pitchFamily="34" charset="0"/>
                </a:endParaRPr>
              </a:p>
            </p:txBody>
          </p:sp>
        </p:grpSp>
        <p:sp>
          <p:nvSpPr>
            <p:cNvPr id="32" name="矩形 31">
              <a:extLst>
                <a:ext uri="{FF2B5EF4-FFF2-40B4-BE49-F238E27FC236}">
                  <a16:creationId xmlns:a16="http://schemas.microsoft.com/office/drawing/2014/main" id="{4436DCAA-4EAE-784E-8DC6-74181CE72920}"/>
                </a:ext>
              </a:extLst>
            </p:cNvPr>
            <p:cNvSpPr/>
            <p:nvPr/>
          </p:nvSpPr>
          <p:spPr>
            <a:xfrm>
              <a:off x="6670596" y="3961761"/>
              <a:ext cx="1655617" cy="3446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>
                  <a:latin typeface="Gill Sans MT" panose="020B0502020104020203" pitchFamily="34" charset="0"/>
                </a:rPr>
                <a:t>dispatch</a:t>
              </a:r>
              <a:endParaRPr kumimoji="1" lang="zh-CN" altLang="en-US">
                <a:latin typeface="Gill Sans MT" panose="020B0502020104020203" pitchFamily="34" charset="0"/>
              </a:endParaRPr>
            </a:p>
          </p:txBody>
        </p:sp>
      </p:grpSp>
      <p:grpSp>
        <p:nvGrpSpPr>
          <p:cNvPr id="42" name="组合 41">
            <a:extLst>
              <a:ext uri="{FF2B5EF4-FFF2-40B4-BE49-F238E27FC236}">
                <a16:creationId xmlns:a16="http://schemas.microsoft.com/office/drawing/2014/main" id="{2E0DA77D-1B22-0C4D-9073-8DE9842307E1}"/>
              </a:ext>
            </a:extLst>
          </p:cNvPr>
          <p:cNvGrpSpPr/>
          <p:nvPr/>
        </p:nvGrpSpPr>
        <p:grpSpPr>
          <a:xfrm>
            <a:off x="6682923" y="5072872"/>
            <a:ext cx="2109784" cy="930647"/>
            <a:chOff x="6450134" y="5064129"/>
            <a:chExt cx="2109784" cy="930647"/>
          </a:xfrm>
        </p:grpSpPr>
        <p:grpSp>
          <p:nvGrpSpPr>
            <p:cNvPr id="27" name="组合 26">
              <a:extLst>
                <a:ext uri="{FF2B5EF4-FFF2-40B4-BE49-F238E27FC236}">
                  <a16:creationId xmlns:a16="http://schemas.microsoft.com/office/drawing/2014/main" id="{8A329D7B-A9EE-D848-A421-4A5E1331C571}"/>
                </a:ext>
              </a:extLst>
            </p:cNvPr>
            <p:cNvGrpSpPr/>
            <p:nvPr/>
          </p:nvGrpSpPr>
          <p:grpSpPr>
            <a:xfrm>
              <a:off x="6450134" y="5064129"/>
              <a:ext cx="2109784" cy="930647"/>
              <a:chOff x="1015341" y="3539366"/>
              <a:chExt cx="2274124" cy="2738732"/>
            </a:xfrm>
            <a:solidFill>
              <a:schemeClr val="accent4">
                <a:lumMod val="60000"/>
                <a:lumOff val="40000"/>
              </a:schemeClr>
            </a:solidFill>
          </p:grpSpPr>
          <p:sp>
            <p:nvSpPr>
              <p:cNvPr id="28" name="矩形 27">
                <a:extLst>
                  <a:ext uri="{FF2B5EF4-FFF2-40B4-BE49-F238E27FC236}">
                    <a16:creationId xmlns:a16="http://schemas.microsoft.com/office/drawing/2014/main" id="{8E5DCC3B-5211-DA41-9331-2FEBE2041941}"/>
                  </a:ext>
                </a:extLst>
              </p:cNvPr>
              <p:cNvSpPr/>
              <p:nvPr/>
            </p:nvSpPr>
            <p:spPr>
              <a:xfrm>
                <a:off x="1015341" y="3539366"/>
                <a:ext cx="2274124" cy="2738732"/>
              </a:xfrm>
              <a:prstGeom prst="rect">
                <a:avLst/>
              </a:prstGeom>
              <a:grpFill/>
              <a:ln w="3810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zh-CN" altLang="en-US">
                  <a:latin typeface="Gill Sans MT" panose="020B0502020104020203" pitchFamily="34" charset="0"/>
                </a:endParaRPr>
              </a:p>
            </p:txBody>
          </p:sp>
          <p:sp>
            <p:nvSpPr>
              <p:cNvPr id="29" name="文本框 28">
                <a:extLst>
                  <a:ext uri="{FF2B5EF4-FFF2-40B4-BE49-F238E27FC236}">
                    <a16:creationId xmlns:a16="http://schemas.microsoft.com/office/drawing/2014/main" id="{A448AF86-9E2D-4C46-8204-1DE4005D0803}"/>
                  </a:ext>
                </a:extLst>
              </p:cNvPr>
              <p:cNvSpPr txBox="1"/>
              <p:nvPr/>
            </p:nvSpPr>
            <p:spPr>
              <a:xfrm>
                <a:off x="1192482" y="3679939"/>
                <a:ext cx="1868938" cy="1358600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zh-CN" sz="2400" err="1">
                    <a:solidFill>
                      <a:schemeClr val="bg1"/>
                    </a:solidFill>
                    <a:latin typeface="Gill Sans MT" panose="020B0502020104020203" pitchFamily="34" charset="0"/>
                  </a:rPr>
                  <a:t>libBentoKS</a:t>
                </a:r>
                <a:endParaRPr kumimoji="1" lang="zh-CN" altLang="en-US" sz="2400">
                  <a:solidFill>
                    <a:schemeClr val="bg1"/>
                  </a:solidFill>
                  <a:latin typeface="Gill Sans MT" panose="020B0502020104020203" pitchFamily="34" charset="0"/>
                </a:endParaRPr>
              </a:p>
            </p:txBody>
          </p:sp>
        </p:grpSp>
        <p:sp>
          <p:nvSpPr>
            <p:cNvPr id="33" name="矩形 32">
              <a:extLst>
                <a:ext uri="{FF2B5EF4-FFF2-40B4-BE49-F238E27FC236}">
                  <a16:creationId xmlns:a16="http://schemas.microsoft.com/office/drawing/2014/main" id="{A13B0C00-9C50-184C-AAC9-C5D0D921D707}"/>
                </a:ext>
              </a:extLst>
            </p:cNvPr>
            <p:cNvSpPr/>
            <p:nvPr/>
          </p:nvSpPr>
          <p:spPr>
            <a:xfrm>
              <a:off x="6670595" y="5573562"/>
              <a:ext cx="1655617" cy="3446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err="1">
                  <a:latin typeface="Gill Sans MT" panose="020B0502020104020203" pitchFamily="34" charset="0"/>
                </a:rPr>
                <a:t>BlockDevice</a:t>
              </a:r>
              <a:endParaRPr kumimoji="1" lang="zh-CN" altLang="en-US">
                <a:latin typeface="Gill Sans MT" panose="020B0502020104020203" pitchFamily="34" charset="0"/>
              </a:endParaRPr>
            </a:p>
          </p:txBody>
        </p:sp>
      </p:grpSp>
      <p:grpSp>
        <p:nvGrpSpPr>
          <p:cNvPr id="40" name="组合 39">
            <a:extLst>
              <a:ext uri="{FF2B5EF4-FFF2-40B4-BE49-F238E27FC236}">
                <a16:creationId xmlns:a16="http://schemas.microsoft.com/office/drawing/2014/main" id="{B580C949-2F7E-0B44-B995-0D22A8527006}"/>
              </a:ext>
            </a:extLst>
          </p:cNvPr>
          <p:cNvGrpSpPr/>
          <p:nvPr/>
        </p:nvGrpSpPr>
        <p:grpSpPr>
          <a:xfrm>
            <a:off x="9316514" y="3460374"/>
            <a:ext cx="2109784" cy="2534402"/>
            <a:chOff x="9316514" y="3460374"/>
            <a:chExt cx="2109784" cy="2534402"/>
          </a:xfrm>
        </p:grpSpPr>
        <p:sp>
          <p:nvSpPr>
            <p:cNvPr id="25" name="矩形 24">
              <a:extLst>
                <a:ext uri="{FF2B5EF4-FFF2-40B4-BE49-F238E27FC236}">
                  <a16:creationId xmlns:a16="http://schemas.microsoft.com/office/drawing/2014/main" id="{CA62C05F-9BBB-8949-AC43-B38433ADF50E}"/>
                </a:ext>
              </a:extLst>
            </p:cNvPr>
            <p:cNvSpPr/>
            <p:nvPr/>
          </p:nvSpPr>
          <p:spPr>
            <a:xfrm>
              <a:off x="9316514" y="3460374"/>
              <a:ext cx="2109784" cy="2534402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>
                <a:latin typeface="Gill Sans MT" panose="020B0502020104020203" pitchFamily="34" charset="0"/>
              </a:endParaRPr>
            </a:p>
          </p:txBody>
        </p:sp>
        <p:sp>
          <p:nvSpPr>
            <p:cNvPr id="26" name="文本框 25">
              <a:extLst>
                <a:ext uri="{FF2B5EF4-FFF2-40B4-BE49-F238E27FC236}">
                  <a16:creationId xmlns:a16="http://schemas.microsoft.com/office/drawing/2014/main" id="{94ECDFDB-D9F4-7641-9749-87B06FFD4324}"/>
                </a:ext>
              </a:extLst>
            </p:cNvPr>
            <p:cNvSpPr txBox="1"/>
            <p:nvPr/>
          </p:nvSpPr>
          <p:spPr>
            <a:xfrm>
              <a:off x="9480854" y="3590459"/>
              <a:ext cx="1810728" cy="461665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kumimoji="1" lang="en-US" altLang="zh-CN" sz="2400">
                  <a:solidFill>
                    <a:schemeClr val="bg1"/>
                  </a:solidFill>
                  <a:latin typeface="Gill Sans MT" panose="020B0502020104020203" pitchFamily="34" charset="0"/>
                </a:rPr>
                <a:t>File Systems</a:t>
              </a:r>
              <a:endParaRPr kumimoji="1" lang="zh-CN" altLang="en-US" sz="2400">
                <a:solidFill>
                  <a:schemeClr val="bg1"/>
                </a:solidFill>
                <a:latin typeface="Gill Sans MT" panose="020B0502020104020203" pitchFamily="34" charset="0"/>
              </a:endParaRPr>
            </a:p>
          </p:txBody>
        </p:sp>
        <p:sp>
          <p:nvSpPr>
            <p:cNvPr id="34" name="矩形 33">
              <a:extLst>
                <a:ext uri="{FF2B5EF4-FFF2-40B4-BE49-F238E27FC236}">
                  <a16:creationId xmlns:a16="http://schemas.microsoft.com/office/drawing/2014/main" id="{AAC3AC8D-7CAB-404D-A1BC-9FA9C6F45249}"/>
                </a:ext>
              </a:extLst>
            </p:cNvPr>
            <p:cNvSpPr/>
            <p:nvPr/>
          </p:nvSpPr>
          <p:spPr>
            <a:xfrm>
              <a:off x="9521042" y="4182209"/>
              <a:ext cx="1770540" cy="3446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>
                  <a:latin typeface="Gill Sans MT" panose="020B0502020104020203" pitchFamily="34" charset="0"/>
                </a:rPr>
                <a:t>read</a:t>
              </a:r>
              <a:endParaRPr kumimoji="1" lang="zh-CN" altLang="en-US">
                <a:latin typeface="Gill Sans MT" panose="020B0502020104020203" pitchFamily="34" charset="0"/>
              </a:endParaRPr>
            </a:p>
          </p:txBody>
        </p:sp>
        <p:sp>
          <p:nvSpPr>
            <p:cNvPr id="35" name="矩形 34">
              <a:extLst>
                <a:ext uri="{FF2B5EF4-FFF2-40B4-BE49-F238E27FC236}">
                  <a16:creationId xmlns:a16="http://schemas.microsoft.com/office/drawing/2014/main" id="{4E395B0D-9DE3-FE48-828E-E2838671C189}"/>
                </a:ext>
              </a:extLst>
            </p:cNvPr>
            <p:cNvSpPr/>
            <p:nvPr/>
          </p:nvSpPr>
          <p:spPr>
            <a:xfrm>
              <a:off x="9521042" y="4678850"/>
              <a:ext cx="1770540" cy="3446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>
                  <a:latin typeface="Gill Sans MT" panose="020B0502020104020203" pitchFamily="34" charset="0"/>
                </a:rPr>
                <a:t>write</a:t>
              </a:r>
              <a:endParaRPr kumimoji="1" lang="zh-CN" altLang="en-US">
                <a:latin typeface="Gill Sans MT" panose="020B0502020104020203" pitchFamily="34" charset="0"/>
              </a:endParaRPr>
            </a:p>
          </p:txBody>
        </p:sp>
        <p:sp>
          <p:nvSpPr>
            <p:cNvPr id="36" name="矩形 35">
              <a:extLst>
                <a:ext uri="{FF2B5EF4-FFF2-40B4-BE49-F238E27FC236}">
                  <a16:creationId xmlns:a16="http://schemas.microsoft.com/office/drawing/2014/main" id="{259D57C4-5FE1-8743-9BF7-43AC1BC752E2}"/>
                </a:ext>
              </a:extLst>
            </p:cNvPr>
            <p:cNvSpPr/>
            <p:nvPr/>
          </p:nvSpPr>
          <p:spPr>
            <a:xfrm>
              <a:off x="9521041" y="5137714"/>
              <a:ext cx="1770541" cy="3446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err="1">
                  <a:latin typeface="Gill Sans MT" panose="020B0502020104020203" pitchFamily="34" charset="0"/>
                </a:rPr>
                <a:t>Update_prepare</a:t>
              </a:r>
              <a:endParaRPr kumimoji="1" lang="zh-CN" altLang="en-US">
                <a:latin typeface="Gill Sans MT" panose="020B0502020104020203" pitchFamily="34" charset="0"/>
              </a:endParaRPr>
            </a:p>
          </p:txBody>
        </p:sp>
        <p:sp>
          <p:nvSpPr>
            <p:cNvPr id="37" name="矩形 36">
              <a:extLst>
                <a:ext uri="{FF2B5EF4-FFF2-40B4-BE49-F238E27FC236}">
                  <a16:creationId xmlns:a16="http://schemas.microsoft.com/office/drawing/2014/main" id="{256F7048-E72E-E54F-A3B8-B67E14CA1028}"/>
                </a:ext>
              </a:extLst>
            </p:cNvPr>
            <p:cNvSpPr/>
            <p:nvPr/>
          </p:nvSpPr>
          <p:spPr>
            <a:xfrm>
              <a:off x="9521040" y="5581276"/>
              <a:ext cx="1770542" cy="3446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err="1">
                  <a:latin typeface="Gill Sans MT" panose="020B0502020104020203" pitchFamily="34" charset="0"/>
                </a:rPr>
                <a:t>Update_transfer</a:t>
              </a:r>
              <a:endParaRPr kumimoji="1" lang="zh-CN" altLang="en-US">
                <a:latin typeface="Gill Sans MT" panose="020B0502020104020203" pitchFamily="34" charset="0"/>
              </a:endParaRPr>
            </a:p>
          </p:txBody>
        </p:sp>
      </p:grpSp>
      <p:cxnSp>
        <p:nvCxnSpPr>
          <p:cNvPr id="15" name="直线箭头连接符 14">
            <a:extLst>
              <a:ext uri="{FF2B5EF4-FFF2-40B4-BE49-F238E27FC236}">
                <a16:creationId xmlns:a16="http://schemas.microsoft.com/office/drawing/2014/main" id="{F7C6C468-BA76-5E4C-ADBD-881AC567FEB7}"/>
              </a:ext>
            </a:extLst>
          </p:cNvPr>
          <p:cNvCxnSpPr>
            <a:cxnSpLocks/>
          </p:cNvCxnSpPr>
          <p:nvPr/>
        </p:nvCxnSpPr>
        <p:spPr>
          <a:xfrm flipV="1">
            <a:off x="2926276" y="4526809"/>
            <a:ext cx="961200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肘形连接符 17">
            <a:extLst>
              <a:ext uri="{FF2B5EF4-FFF2-40B4-BE49-F238E27FC236}">
                <a16:creationId xmlns:a16="http://schemas.microsoft.com/office/drawing/2014/main" id="{2AA73E51-0240-B847-97EE-CA9740999085}"/>
              </a:ext>
            </a:extLst>
          </p:cNvPr>
          <p:cNvCxnSpPr>
            <a:cxnSpLocks/>
          </p:cNvCxnSpPr>
          <p:nvPr/>
        </p:nvCxnSpPr>
        <p:spPr>
          <a:xfrm flipV="1">
            <a:off x="5693117" y="4151562"/>
            <a:ext cx="1241724" cy="375248"/>
          </a:xfrm>
          <a:prstGeom prst="bentConnector3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肘形连接符 45">
            <a:extLst>
              <a:ext uri="{FF2B5EF4-FFF2-40B4-BE49-F238E27FC236}">
                <a16:creationId xmlns:a16="http://schemas.microsoft.com/office/drawing/2014/main" id="{8615335F-DB12-3B4A-96DB-81C1F2CF82E3}"/>
              </a:ext>
            </a:extLst>
          </p:cNvPr>
          <p:cNvCxnSpPr>
            <a:cxnSpLocks/>
          </p:cNvCxnSpPr>
          <p:nvPr/>
        </p:nvCxnSpPr>
        <p:spPr>
          <a:xfrm>
            <a:off x="8590458" y="4151562"/>
            <a:ext cx="930584" cy="202947"/>
          </a:xfrm>
          <a:prstGeom prst="bentConnector3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任意形状 13">
            <a:extLst>
              <a:ext uri="{FF2B5EF4-FFF2-40B4-BE49-F238E27FC236}">
                <a16:creationId xmlns:a16="http://schemas.microsoft.com/office/drawing/2014/main" id="{D9FC4B2C-FDD7-EA4A-B00F-B0BFE8F199B7}"/>
              </a:ext>
            </a:extLst>
          </p:cNvPr>
          <p:cNvSpPr/>
          <p:nvPr/>
        </p:nvSpPr>
        <p:spPr>
          <a:xfrm>
            <a:off x="2434442" y="5925787"/>
            <a:ext cx="5272644" cy="700644"/>
          </a:xfrm>
          <a:custGeom>
            <a:avLst/>
            <a:gdLst>
              <a:gd name="connsiteX0" fmla="*/ 0 w 5272644"/>
              <a:gd name="connsiteY0" fmla="*/ 225631 h 700644"/>
              <a:gd name="connsiteX1" fmla="*/ 0 w 5272644"/>
              <a:gd name="connsiteY1" fmla="*/ 700644 h 700644"/>
              <a:gd name="connsiteX2" fmla="*/ 5272644 w 5272644"/>
              <a:gd name="connsiteY2" fmla="*/ 700644 h 700644"/>
              <a:gd name="connsiteX3" fmla="*/ 5272644 w 5272644"/>
              <a:gd name="connsiteY3" fmla="*/ 570016 h 700644"/>
              <a:gd name="connsiteX4" fmla="*/ 5272644 w 5272644"/>
              <a:gd name="connsiteY4" fmla="*/ 0 h 7006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272644" h="700644">
                <a:moveTo>
                  <a:pt x="0" y="225631"/>
                </a:moveTo>
                <a:lnTo>
                  <a:pt x="0" y="700644"/>
                </a:lnTo>
                <a:lnTo>
                  <a:pt x="5272644" y="700644"/>
                </a:lnTo>
                <a:lnTo>
                  <a:pt x="5272644" y="570016"/>
                </a:lnTo>
                <a:lnTo>
                  <a:pt x="5272644" y="0"/>
                </a:lnTo>
              </a:path>
            </a:pathLst>
          </a:custGeom>
          <a:noFill/>
          <a:ln>
            <a:solidFill>
              <a:schemeClr val="tx1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7" name="任意形状 16">
            <a:extLst>
              <a:ext uri="{FF2B5EF4-FFF2-40B4-BE49-F238E27FC236}">
                <a16:creationId xmlns:a16="http://schemas.microsoft.com/office/drawing/2014/main" id="{120D34DA-806D-1542-A753-C88367A00A21}"/>
              </a:ext>
            </a:extLst>
          </p:cNvPr>
          <p:cNvSpPr/>
          <p:nvPr/>
        </p:nvSpPr>
        <p:spPr>
          <a:xfrm>
            <a:off x="2528888" y="5943600"/>
            <a:ext cx="4943475" cy="571500"/>
          </a:xfrm>
          <a:custGeom>
            <a:avLst/>
            <a:gdLst>
              <a:gd name="connsiteX0" fmla="*/ 4943475 w 4943475"/>
              <a:gd name="connsiteY0" fmla="*/ 0 h 571500"/>
              <a:gd name="connsiteX1" fmla="*/ 4943475 w 4943475"/>
              <a:gd name="connsiteY1" fmla="*/ 571500 h 571500"/>
              <a:gd name="connsiteX2" fmla="*/ 0 w 4943475"/>
              <a:gd name="connsiteY2" fmla="*/ 571500 h 571500"/>
              <a:gd name="connsiteX3" fmla="*/ 0 w 4943475"/>
              <a:gd name="connsiteY3" fmla="*/ 228600 h 571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943475" h="571500">
                <a:moveTo>
                  <a:pt x="4943475" y="0"/>
                </a:moveTo>
                <a:lnTo>
                  <a:pt x="4943475" y="571500"/>
                </a:lnTo>
                <a:lnTo>
                  <a:pt x="0" y="571500"/>
                </a:lnTo>
                <a:lnTo>
                  <a:pt x="0" y="228600"/>
                </a:lnTo>
              </a:path>
            </a:pathLst>
          </a:custGeom>
          <a:noFill/>
          <a:ln w="12700">
            <a:solidFill>
              <a:schemeClr val="tx1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85283024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C5FFE0B-D3AB-458E-B90C-BD04234544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/>
              <a:t>Live</a:t>
            </a:r>
            <a:r>
              <a:rPr lang="zh-CN" altLang="en-US"/>
              <a:t> </a:t>
            </a:r>
            <a:r>
              <a:rPr lang="en-US" altLang="zh-CN"/>
              <a:t>Upgrade</a:t>
            </a:r>
            <a:endParaRPr lang="en-US"/>
          </a:p>
        </p:txBody>
      </p:sp>
      <p:sp>
        <p:nvSpPr>
          <p:cNvPr id="4" name="内容占位符 2">
            <a:extLst>
              <a:ext uri="{FF2B5EF4-FFF2-40B4-BE49-F238E27FC236}">
                <a16:creationId xmlns:a16="http://schemas.microsoft.com/office/drawing/2014/main" id="{E27FAE64-7741-4296-AE35-642F9D19E13B}"/>
              </a:ext>
            </a:extLst>
          </p:cNvPr>
          <p:cNvSpPr txBox="1">
            <a:spLocks/>
          </p:cNvSpPr>
          <p:nvPr/>
        </p:nvSpPr>
        <p:spPr>
          <a:xfrm>
            <a:off x="838200" y="1319804"/>
            <a:ext cx="10453382" cy="4720269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514350" indent="-51435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 baseline="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 baseline="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 baseline="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 baseline="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 baseline="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>
                <a:ea typeface="+mj-ea"/>
              </a:rPr>
              <a:t>Live upgrade component in </a:t>
            </a:r>
            <a:r>
              <a:rPr lang="en-US" err="1">
                <a:ea typeface="+mj-ea"/>
              </a:rPr>
              <a:t>BentoFS</a:t>
            </a:r>
            <a:endParaRPr lang="en-US">
              <a:ea typeface="+mj-ea"/>
            </a:endParaRPr>
          </a:p>
          <a:p>
            <a:pPr lvl="1"/>
            <a:r>
              <a:rPr lang="en-US">
                <a:ea typeface="+mj-ea"/>
              </a:rPr>
              <a:t>When a upgrade module is inserted:</a:t>
            </a:r>
          </a:p>
          <a:p>
            <a:pPr lvl="2"/>
            <a:r>
              <a:rPr lang="en-US">
                <a:ea typeface="+mj-ea"/>
              </a:rPr>
              <a:t>It calls into </a:t>
            </a:r>
            <a:r>
              <a:rPr lang="en-US" err="1">
                <a:ea typeface="+mj-ea"/>
              </a:rPr>
              <a:t>BentoFS</a:t>
            </a:r>
            <a:r>
              <a:rPr lang="en-US">
                <a:ea typeface="+mj-ea"/>
              </a:rPr>
              <a:t> to register itself and indicate it is an upgrade</a:t>
            </a:r>
          </a:p>
        </p:txBody>
      </p:sp>
      <p:grpSp>
        <p:nvGrpSpPr>
          <p:cNvPr id="30" name="组合 29">
            <a:extLst>
              <a:ext uri="{FF2B5EF4-FFF2-40B4-BE49-F238E27FC236}">
                <a16:creationId xmlns:a16="http://schemas.microsoft.com/office/drawing/2014/main" id="{8EC388CE-594A-FA4E-9DA0-6D0A2D6B84BC}"/>
              </a:ext>
            </a:extLst>
          </p:cNvPr>
          <p:cNvGrpSpPr/>
          <p:nvPr/>
        </p:nvGrpSpPr>
        <p:grpSpPr>
          <a:xfrm>
            <a:off x="2979003" y="3127476"/>
            <a:ext cx="1955469" cy="2738732"/>
            <a:chOff x="4457592" y="3539366"/>
            <a:chExt cx="1955469" cy="2738732"/>
          </a:xfrm>
        </p:grpSpPr>
        <p:grpSp>
          <p:nvGrpSpPr>
            <p:cNvPr id="11" name="组合 10">
              <a:extLst>
                <a:ext uri="{FF2B5EF4-FFF2-40B4-BE49-F238E27FC236}">
                  <a16:creationId xmlns:a16="http://schemas.microsoft.com/office/drawing/2014/main" id="{2AB70F87-F2D3-D841-837D-A469EA4EE60F}"/>
                </a:ext>
              </a:extLst>
            </p:cNvPr>
            <p:cNvGrpSpPr/>
            <p:nvPr/>
          </p:nvGrpSpPr>
          <p:grpSpPr>
            <a:xfrm>
              <a:off x="4457592" y="3539366"/>
              <a:ext cx="1955469" cy="2738732"/>
              <a:chOff x="4457592" y="3539366"/>
              <a:chExt cx="1955469" cy="2738732"/>
            </a:xfrm>
          </p:grpSpPr>
          <p:sp>
            <p:nvSpPr>
              <p:cNvPr id="8" name="矩形 7">
                <a:extLst>
                  <a:ext uri="{FF2B5EF4-FFF2-40B4-BE49-F238E27FC236}">
                    <a16:creationId xmlns:a16="http://schemas.microsoft.com/office/drawing/2014/main" id="{331379AB-6339-2247-9B82-9ACE26C363FF}"/>
                  </a:ext>
                </a:extLst>
              </p:cNvPr>
              <p:cNvSpPr/>
              <p:nvPr/>
            </p:nvSpPr>
            <p:spPr>
              <a:xfrm>
                <a:off x="4457592" y="3539366"/>
                <a:ext cx="1955469" cy="2738732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zh-CN" altLang="en-US">
                  <a:latin typeface="Gill Sans MT" panose="020B0502020104020203" pitchFamily="34" charset="0"/>
                </a:endParaRPr>
              </a:p>
            </p:txBody>
          </p:sp>
          <p:sp>
            <p:nvSpPr>
              <p:cNvPr id="9" name="文本框 8">
                <a:extLst>
                  <a:ext uri="{FF2B5EF4-FFF2-40B4-BE49-F238E27FC236}">
                    <a16:creationId xmlns:a16="http://schemas.microsoft.com/office/drawing/2014/main" id="{2AAB1976-EB8D-E041-890D-0AE2A23FB2B2}"/>
                  </a:ext>
                </a:extLst>
              </p:cNvPr>
              <p:cNvSpPr txBox="1"/>
              <p:nvPr/>
            </p:nvSpPr>
            <p:spPr>
              <a:xfrm>
                <a:off x="4774655" y="3679937"/>
                <a:ext cx="132134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zh-CN" sz="2400" err="1">
                    <a:solidFill>
                      <a:schemeClr val="bg1"/>
                    </a:solidFill>
                    <a:latin typeface="Gill Sans MT" panose="020B0502020104020203" pitchFamily="34" charset="0"/>
                  </a:rPr>
                  <a:t>BentoFS</a:t>
                </a:r>
                <a:endParaRPr kumimoji="1" lang="zh-CN" altLang="en-US" sz="2400">
                  <a:solidFill>
                    <a:schemeClr val="bg1"/>
                  </a:solidFill>
                  <a:latin typeface="Gill Sans MT" panose="020B0502020104020203" pitchFamily="34" charset="0"/>
                </a:endParaRPr>
              </a:p>
            </p:txBody>
          </p:sp>
        </p:grpSp>
        <p:sp>
          <p:nvSpPr>
            <p:cNvPr id="12" name="矩形 11">
              <a:extLst>
                <a:ext uri="{FF2B5EF4-FFF2-40B4-BE49-F238E27FC236}">
                  <a16:creationId xmlns:a16="http://schemas.microsoft.com/office/drawing/2014/main" id="{421D4240-0828-154C-8390-46E483039993}"/>
                </a:ext>
              </a:extLst>
            </p:cNvPr>
            <p:cNvSpPr/>
            <p:nvPr/>
          </p:nvSpPr>
          <p:spPr>
            <a:xfrm>
              <a:off x="4607517" y="4403868"/>
              <a:ext cx="1655617" cy="3446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>
                  <a:latin typeface="Gill Sans MT" panose="020B0502020104020203" pitchFamily="34" charset="0"/>
                </a:rPr>
                <a:t>fs1</a:t>
              </a:r>
              <a:endParaRPr kumimoji="1" lang="zh-CN" altLang="en-US">
                <a:latin typeface="Gill Sans MT" panose="020B0502020104020203" pitchFamily="34" charset="0"/>
              </a:endParaRPr>
            </a:p>
          </p:txBody>
        </p:sp>
        <p:sp>
          <p:nvSpPr>
            <p:cNvPr id="13" name="矩形 12">
              <a:extLst>
                <a:ext uri="{FF2B5EF4-FFF2-40B4-BE49-F238E27FC236}">
                  <a16:creationId xmlns:a16="http://schemas.microsoft.com/office/drawing/2014/main" id="{C9746907-C520-2C4F-A2FA-59285F6DB267}"/>
                </a:ext>
              </a:extLst>
            </p:cNvPr>
            <p:cNvSpPr/>
            <p:nvPr/>
          </p:nvSpPr>
          <p:spPr>
            <a:xfrm>
              <a:off x="4607516" y="4936706"/>
              <a:ext cx="1655617" cy="3446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>
                  <a:latin typeface="Gill Sans MT" panose="020B0502020104020203" pitchFamily="34" charset="0"/>
                </a:rPr>
                <a:t>fs2</a:t>
              </a:r>
              <a:endParaRPr kumimoji="1" lang="zh-CN" altLang="en-US">
                <a:latin typeface="Gill Sans MT" panose="020B0502020104020203" pitchFamily="34" charset="0"/>
              </a:endParaRPr>
            </a:p>
          </p:txBody>
        </p:sp>
        <p:cxnSp>
          <p:nvCxnSpPr>
            <p:cNvPr id="16" name="直线连接符 15">
              <a:extLst>
                <a:ext uri="{FF2B5EF4-FFF2-40B4-BE49-F238E27FC236}">
                  <a16:creationId xmlns:a16="http://schemas.microsoft.com/office/drawing/2014/main" id="{B80DF11B-180A-B844-9AFC-519CE403CC31}"/>
                </a:ext>
              </a:extLst>
            </p:cNvPr>
            <p:cNvCxnSpPr>
              <a:cxnSpLocks/>
              <a:stCxn id="12" idx="2"/>
              <a:endCxn id="13" idx="0"/>
            </p:cNvCxnSpPr>
            <p:nvPr/>
          </p:nvCxnSpPr>
          <p:spPr>
            <a:xfrm flipH="1">
              <a:off x="5435325" y="4748468"/>
              <a:ext cx="1" cy="188238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9" name="文本框 18">
              <a:extLst>
                <a:ext uri="{FF2B5EF4-FFF2-40B4-BE49-F238E27FC236}">
                  <a16:creationId xmlns:a16="http://schemas.microsoft.com/office/drawing/2014/main" id="{C2134A8A-3BC7-5E47-B2E9-22FDEBFF2649}"/>
                </a:ext>
              </a:extLst>
            </p:cNvPr>
            <p:cNvSpPr txBox="1"/>
            <p:nvPr/>
          </p:nvSpPr>
          <p:spPr>
            <a:xfrm>
              <a:off x="4774655" y="4078662"/>
              <a:ext cx="132134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zh-CN" err="1">
                  <a:solidFill>
                    <a:schemeClr val="bg1"/>
                  </a:solidFill>
                  <a:latin typeface="Gill Sans MT" panose="020B0502020104020203" pitchFamily="34" charset="0"/>
                </a:rPr>
                <a:t>FSList</a:t>
              </a:r>
              <a:endParaRPr kumimoji="1" lang="zh-CN" altLang="en-US">
                <a:solidFill>
                  <a:schemeClr val="bg1"/>
                </a:solidFill>
                <a:latin typeface="Gill Sans MT" panose="020B0502020104020203" pitchFamily="34" charset="0"/>
              </a:endParaRPr>
            </a:p>
          </p:txBody>
        </p:sp>
        <p:sp>
          <p:nvSpPr>
            <p:cNvPr id="20" name="矩形 19">
              <a:extLst>
                <a:ext uri="{FF2B5EF4-FFF2-40B4-BE49-F238E27FC236}">
                  <a16:creationId xmlns:a16="http://schemas.microsoft.com/office/drawing/2014/main" id="{93E90202-E1EA-8243-ACC2-79845104D716}"/>
                </a:ext>
              </a:extLst>
            </p:cNvPr>
            <p:cNvSpPr/>
            <p:nvPr/>
          </p:nvSpPr>
          <p:spPr>
            <a:xfrm>
              <a:off x="4607516" y="5612970"/>
              <a:ext cx="1655617" cy="546116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>
                  <a:latin typeface="Gill Sans MT" panose="020B0502020104020203" pitchFamily="34" charset="0"/>
                </a:rPr>
                <a:t>Upgrade </a:t>
              </a:r>
              <a:endParaRPr kumimoji="1" lang="zh-CN" altLang="en-US">
                <a:latin typeface="Gill Sans MT" panose="020B0502020104020203" pitchFamily="34" charset="0"/>
              </a:endParaRPr>
            </a:p>
          </p:txBody>
        </p:sp>
      </p:grpSp>
      <p:grpSp>
        <p:nvGrpSpPr>
          <p:cNvPr id="41" name="组合 40">
            <a:extLst>
              <a:ext uri="{FF2B5EF4-FFF2-40B4-BE49-F238E27FC236}">
                <a16:creationId xmlns:a16="http://schemas.microsoft.com/office/drawing/2014/main" id="{407BA319-AF1F-E64F-BBE2-ABFF18C5FF6D}"/>
              </a:ext>
            </a:extLst>
          </p:cNvPr>
          <p:cNvGrpSpPr/>
          <p:nvPr/>
        </p:nvGrpSpPr>
        <p:grpSpPr>
          <a:xfrm>
            <a:off x="5519240" y="3166950"/>
            <a:ext cx="2109784" cy="930647"/>
            <a:chOff x="6450134" y="3460375"/>
            <a:chExt cx="2109784" cy="930647"/>
          </a:xfrm>
        </p:grpSpPr>
        <p:grpSp>
          <p:nvGrpSpPr>
            <p:cNvPr id="21" name="组合 20">
              <a:extLst>
                <a:ext uri="{FF2B5EF4-FFF2-40B4-BE49-F238E27FC236}">
                  <a16:creationId xmlns:a16="http://schemas.microsoft.com/office/drawing/2014/main" id="{41D80770-3B67-D242-8750-41C4C0B59817}"/>
                </a:ext>
              </a:extLst>
            </p:cNvPr>
            <p:cNvGrpSpPr/>
            <p:nvPr/>
          </p:nvGrpSpPr>
          <p:grpSpPr>
            <a:xfrm>
              <a:off x="6450134" y="3460375"/>
              <a:ext cx="2109784" cy="930647"/>
              <a:chOff x="1015341" y="3539366"/>
              <a:chExt cx="2274124" cy="2738732"/>
            </a:xfrm>
            <a:solidFill>
              <a:schemeClr val="accent4">
                <a:lumMod val="60000"/>
                <a:lumOff val="40000"/>
              </a:schemeClr>
            </a:solidFill>
          </p:grpSpPr>
          <p:sp>
            <p:nvSpPr>
              <p:cNvPr id="22" name="矩形 21">
                <a:extLst>
                  <a:ext uri="{FF2B5EF4-FFF2-40B4-BE49-F238E27FC236}">
                    <a16:creationId xmlns:a16="http://schemas.microsoft.com/office/drawing/2014/main" id="{1EE13A19-4C25-9548-9C2D-A6A50DCBD91F}"/>
                  </a:ext>
                </a:extLst>
              </p:cNvPr>
              <p:cNvSpPr/>
              <p:nvPr/>
            </p:nvSpPr>
            <p:spPr>
              <a:xfrm>
                <a:off x="1015341" y="3539366"/>
                <a:ext cx="2274124" cy="2738732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zh-CN" altLang="en-US">
                  <a:latin typeface="Gill Sans MT" panose="020B0502020104020203" pitchFamily="34" charset="0"/>
                </a:endParaRPr>
              </a:p>
            </p:txBody>
          </p:sp>
          <p:sp>
            <p:nvSpPr>
              <p:cNvPr id="23" name="文本框 22">
                <a:extLst>
                  <a:ext uri="{FF2B5EF4-FFF2-40B4-BE49-F238E27FC236}">
                    <a16:creationId xmlns:a16="http://schemas.microsoft.com/office/drawing/2014/main" id="{F026AC6E-9952-C046-B2F4-D30F2032617C}"/>
                  </a:ext>
                </a:extLst>
              </p:cNvPr>
              <p:cNvSpPr txBox="1"/>
              <p:nvPr/>
            </p:nvSpPr>
            <p:spPr>
              <a:xfrm>
                <a:off x="1192482" y="3679939"/>
                <a:ext cx="1868938" cy="1358600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zh-CN" sz="2400" err="1">
                    <a:solidFill>
                      <a:schemeClr val="bg1"/>
                    </a:solidFill>
                    <a:latin typeface="Gill Sans MT" panose="020B0502020104020203" pitchFamily="34" charset="0"/>
                  </a:rPr>
                  <a:t>libBentoFS</a:t>
                </a:r>
                <a:endParaRPr kumimoji="1" lang="zh-CN" altLang="en-US" sz="2400">
                  <a:solidFill>
                    <a:schemeClr val="bg1"/>
                  </a:solidFill>
                  <a:latin typeface="Gill Sans MT" panose="020B0502020104020203" pitchFamily="34" charset="0"/>
                </a:endParaRPr>
              </a:p>
            </p:txBody>
          </p:sp>
        </p:grpSp>
        <p:sp>
          <p:nvSpPr>
            <p:cNvPr id="32" name="矩形 31">
              <a:extLst>
                <a:ext uri="{FF2B5EF4-FFF2-40B4-BE49-F238E27FC236}">
                  <a16:creationId xmlns:a16="http://schemas.microsoft.com/office/drawing/2014/main" id="{4436DCAA-4EAE-784E-8DC6-74181CE72920}"/>
                </a:ext>
              </a:extLst>
            </p:cNvPr>
            <p:cNvSpPr/>
            <p:nvPr/>
          </p:nvSpPr>
          <p:spPr>
            <a:xfrm>
              <a:off x="6670596" y="3961761"/>
              <a:ext cx="1655617" cy="3446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>
                  <a:latin typeface="Gill Sans MT" panose="020B0502020104020203" pitchFamily="34" charset="0"/>
                </a:rPr>
                <a:t>dispatch</a:t>
              </a:r>
              <a:endParaRPr kumimoji="1" lang="zh-CN" altLang="en-US">
                <a:latin typeface="Gill Sans MT" panose="020B0502020104020203" pitchFamily="34" charset="0"/>
              </a:endParaRPr>
            </a:p>
          </p:txBody>
        </p:sp>
      </p:grpSp>
      <p:grpSp>
        <p:nvGrpSpPr>
          <p:cNvPr id="50" name="组合 49">
            <a:extLst>
              <a:ext uri="{FF2B5EF4-FFF2-40B4-BE49-F238E27FC236}">
                <a16:creationId xmlns:a16="http://schemas.microsoft.com/office/drawing/2014/main" id="{C998E23F-B728-4843-A62E-57769459BF3A}"/>
              </a:ext>
            </a:extLst>
          </p:cNvPr>
          <p:cNvGrpSpPr/>
          <p:nvPr/>
        </p:nvGrpSpPr>
        <p:grpSpPr>
          <a:xfrm>
            <a:off x="8728643" y="3127476"/>
            <a:ext cx="2109784" cy="1367552"/>
            <a:chOff x="9043286" y="3003794"/>
            <a:chExt cx="2109784" cy="1367552"/>
          </a:xfrm>
        </p:grpSpPr>
        <p:sp>
          <p:nvSpPr>
            <p:cNvPr id="25" name="矩形 24">
              <a:extLst>
                <a:ext uri="{FF2B5EF4-FFF2-40B4-BE49-F238E27FC236}">
                  <a16:creationId xmlns:a16="http://schemas.microsoft.com/office/drawing/2014/main" id="{CA62C05F-9BBB-8949-AC43-B38433ADF50E}"/>
                </a:ext>
              </a:extLst>
            </p:cNvPr>
            <p:cNvSpPr/>
            <p:nvPr/>
          </p:nvSpPr>
          <p:spPr>
            <a:xfrm>
              <a:off x="9043286" y="3003794"/>
              <a:ext cx="2109784" cy="1367552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>
                <a:latin typeface="Gill Sans MT" panose="020B0502020104020203" pitchFamily="34" charset="0"/>
              </a:endParaRPr>
            </a:p>
          </p:txBody>
        </p:sp>
        <p:sp>
          <p:nvSpPr>
            <p:cNvPr id="26" name="文本框 25">
              <a:extLst>
                <a:ext uri="{FF2B5EF4-FFF2-40B4-BE49-F238E27FC236}">
                  <a16:creationId xmlns:a16="http://schemas.microsoft.com/office/drawing/2014/main" id="{94ECDFDB-D9F4-7641-9749-87B06FFD4324}"/>
                </a:ext>
              </a:extLst>
            </p:cNvPr>
            <p:cNvSpPr txBox="1"/>
            <p:nvPr/>
          </p:nvSpPr>
          <p:spPr>
            <a:xfrm>
              <a:off x="9207626" y="3133879"/>
              <a:ext cx="1810728" cy="461665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zh-CN" sz="2400">
                  <a:solidFill>
                    <a:schemeClr val="bg1"/>
                  </a:solidFill>
                  <a:latin typeface="Gill Sans MT" panose="020B0502020104020203" pitchFamily="34" charset="0"/>
                </a:rPr>
                <a:t>Old Module</a:t>
              </a:r>
              <a:endParaRPr kumimoji="1" lang="zh-CN" altLang="en-US" sz="2400">
                <a:solidFill>
                  <a:schemeClr val="bg1"/>
                </a:solidFill>
                <a:latin typeface="Gill Sans MT" panose="020B0502020104020203" pitchFamily="34" charset="0"/>
              </a:endParaRPr>
            </a:p>
          </p:txBody>
        </p:sp>
        <p:sp>
          <p:nvSpPr>
            <p:cNvPr id="36" name="矩形 35">
              <a:extLst>
                <a:ext uri="{FF2B5EF4-FFF2-40B4-BE49-F238E27FC236}">
                  <a16:creationId xmlns:a16="http://schemas.microsoft.com/office/drawing/2014/main" id="{259D57C4-5FE1-8743-9BF7-43AC1BC752E2}"/>
                </a:ext>
              </a:extLst>
            </p:cNvPr>
            <p:cNvSpPr/>
            <p:nvPr/>
          </p:nvSpPr>
          <p:spPr>
            <a:xfrm>
              <a:off x="9182734" y="3762524"/>
              <a:ext cx="1770541" cy="3446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err="1">
                  <a:latin typeface="Gill Sans MT" panose="020B0502020104020203" pitchFamily="34" charset="0"/>
                </a:rPr>
                <a:t>Update_prepare</a:t>
              </a:r>
              <a:endParaRPr kumimoji="1" lang="zh-CN" altLang="en-US">
                <a:latin typeface="Gill Sans MT" panose="020B0502020104020203" pitchFamily="34" charset="0"/>
              </a:endParaRPr>
            </a:p>
          </p:txBody>
        </p:sp>
      </p:grpSp>
      <p:cxnSp>
        <p:nvCxnSpPr>
          <p:cNvPr id="18" name="肘形连接符 17">
            <a:extLst>
              <a:ext uri="{FF2B5EF4-FFF2-40B4-BE49-F238E27FC236}">
                <a16:creationId xmlns:a16="http://schemas.microsoft.com/office/drawing/2014/main" id="{2AA73E51-0240-B847-97EE-CA9740999085}"/>
              </a:ext>
            </a:extLst>
          </p:cNvPr>
          <p:cNvCxnSpPr>
            <a:cxnSpLocks/>
            <a:stCxn id="20" idx="3"/>
            <a:endCxn id="32" idx="1"/>
          </p:cNvCxnSpPr>
          <p:nvPr/>
        </p:nvCxnSpPr>
        <p:spPr>
          <a:xfrm flipV="1">
            <a:off x="4784544" y="3840636"/>
            <a:ext cx="955158" cy="1633502"/>
          </a:xfrm>
          <a:prstGeom prst="bentConnector3">
            <a:avLst/>
          </a:prstGeom>
          <a:ln w="127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肘形连接符 45">
            <a:extLst>
              <a:ext uri="{FF2B5EF4-FFF2-40B4-BE49-F238E27FC236}">
                <a16:creationId xmlns:a16="http://schemas.microsoft.com/office/drawing/2014/main" id="{8615335F-DB12-3B4A-96DB-81C1F2CF82E3}"/>
              </a:ext>
            </a:extLst>
          </p:cNvPr>
          <p:cNvCxnSpPr>
            <a:cxnSpLocks/>
            <a:stCxn id="32" idx="3"/>
          </p:cNvCxnSpPr>
          <p:nvPr/>
        </p:nvCxnSpPr>
        <p:spPr>
          <a:xfrm>
            <a:off x="7395319" y="3840636"/>
            <a:ext cx="1420762" cy="260951"/>
          </a:xfrm>
          <a:prstGeom prst="bentConnector3">
            <a:avLst/>
          </a:prstGeom>
          <a:ln w="127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1" name="组合 50">
            <a:extLst>
              <a:ext uri="{FF2B5EF4-FFF2-40B4-BE49-F238E27FC236}">
                <a16:creationId xmlns:a16="http://schemas.microsoft.com/office/drawing/2014/main" id="{09CED5F7-3861-9544-B90B-AD64598BFA49}"/>
              </a:ext>
            </a:extLst>
          </p:cNvPr>
          <p:cNvGrpSpPr/>
          <p:nvPr/>
        </p:nvGrpSpPr>
        <p:grpSpPr>
          <a:xfrm>
            <a:off x="8710001" y="4717607"/>
            <a:ext cx="2109784" cy="1367552"/>
            <a:chOff x="9043286" y="3003794"/>
            <a:chExt cx="2109784" cy="1367552"/>
          </a:xfrm>
        </p:grpSpPr>
        <p:sp>
          <p:nvSpPr>
            <p:cNvPr id="52" name="矩形 51">
              <a:extLst>
                <a:ext uri="{FF2B5EF4-FFF2-40B4-BE49-F238E27FC236}">
                  <a16:creationId xmlns:a16="http://schemas.microsoft.com/office/drawing/2014/main" id="{9A28E575-0E98-5C4E-90F5-D76DE1A379E0}"/>
                </a:ext>
              </a:extLst>
            </p:cNvPr>
            <p:cNvSpPr/>
            <p:nvPr/>
          </p:nvSpPr>
          <p:spPr>
            <a:xfrm>
              <a:off x="9043286" y="3003794"/>
              <a:ext cx="2109784" cy="1367552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>
                <a:latin typeface="Gill Sans MT" panose="020B0502020104020203" pitchFamily="34" charset="0"/>
              </a:endParaRPr>
            </a:p>
          </p:txBody>
        </p:sp>
        <p:sp>
          <p:nvSpPr>
            <p:cNvPr id="53" name="文本框 52">
              <a:extLst>
                <a:ext uri="{FF2B5EF4-FFF2-40B4-BE49-F238E27FC236}">
                  <a16:creationId xmlns:a16="http://schemas.microsoft.com/office/drawing/2014/main" id="{9984904F-AEF5-1F43-B653-5CDE57356A7F}"/>
                </a:ext>
              </a:extLst>
            </p:cNvPr>
            <p:cNvSpPr txBox="1"/>
            <p:nvPr/>
          </p:nvSpPr>
          <p:spPr>
            <a:xfrm>
              <a:off x="9207626" y="3133879"/>
              <a:ext cx="1810728" cy="461665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zh-CN" sz="2400">
                  <a:solidFill>
                    <a:schemeClr val="bg1"/>
                  </a:solidFill>
                  <a:latin typeface="Gill Sans MT" panose="020B0502020104020203" pitchFamily="34" charset="0"/>
                </a:rPr>
                <a:t>New Module</a:t>
              </a:r>
              <a:endParaRPr kumimoji="1" lang="zh-CN" altLang="en-US" sz="2400">
                <a:solidFill>
                  <a:schemeClr val="bg1"/>
                </a:solidFill>
                <a:latin typeface="Gill Sans MT" panose="020B0502020104020203" pitchFamily="34" charset="0"/>
              </a:endParaRPr>
            </a:p>
          </p:txBody>
        </p:sp>
        <p:sp>
          <p:nvSpPr>
            <p:cNvPr id="54" name="矩形 53">
              <a:extLst>
                <a:ext uri="{FF2B5EF4-FFF2-40B4-BE49-F238E27FC236}">
                  <a16:creationId xmlns:a16="http://schemas.microsoft.com/office/drawing/2014/main" id="{561AF042-5166-F542-9DDF-99EDEE6D50FC}"/>
                </a:ext>
              </a:extLst>
            </p:cNvPr>
            <p:cNvSpPr/>
            <p:nvPr/>
          </p:nvSpPr>
          <p:spPr>
            <a:xfrm>
              <a:off x="9182734" y="3762524"/>
              <a:ext cx="1770541" cy="3446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err="1">
                  <a:latin typeface="Gill Sans MT" panose="020B0502020104020203" pitchFamily="34" charset="0"/>
                </a:rPr>
                <a:t>Update_transfer</a:t>
              </a:r>
              <a:endParaRPr kumimoji="1" lang="zh-CN" altLang="en-US">
                <a:latin typeface="Gill Sans MT" panose="020B0502020104020203" pitchFamily="34" charset="0"/>
              </a:endParaRPr>
            </a:p>
          </p:txBody>
        </p:sp>
      </p:grpSp>
      <p:grpSp>
        <p:nvGrpSpPr>
          <p:cNvPr id="55" name="组合 54">
            <a:extLst>
              <a:ext uri="{FF2B5EF4-FFF2-40B4-BE49-F238E27FC236}">
                <a16:creationId xmlns:a16="http://schemas.microsoft.com/office/drawing/2014/main" id="{37EEDD59-9135-F441-955A-435AB9A6C537}"/>
              </a:ext>
            </a:extLst>
          </p:cNvPr>
          <p:cNvGrpSpPr/>
          <p:nvPr/>
        </p:nvGrpSpPr>
        <p:grpSpPr>
          <a:xfrm>
            <a:off x="326099" y="3125662"/>
            <a:ext cx="2274124" cy="2738732"/>
            <a:chOff x="1015341" y="3539366"/>
            <a:chExt cx="2274124" cy="2738732"/>
          </a:xfrm>
          <a:solidFill>
            <a:schemeClr val="accent1">
              <a:lumMod val="60000"/>
              <a:lumOff val="40000"/>
            </a:schemeClr>
          </a:solidFill>
        </p:grpSpPr>
        <p:grpSp>
          <p:nvGrpSpPr>
            <p:cNvPr id="56" name="组合 55">
              <a:extLst>
                <a:ext uri="{FF2B5EF4-FFF2-40B4-BE49-F238E27FC236}">
                  <a16:creationId xmlns:a16="http://schemas.microsoft.com/office/drawing/2014/main" id="{302BFF0C-89F7-294D-8628-059346925FBA}"/>
                </a:ext>
              </a:extLst>
            </p:cNvPr>
            <p:cNvGrpSpPr/>
            <p:nvPr/>
          </p:nvGrpSpPr>
          <p:grpSpPr>
            <a:xfrm>
              <a:off x="1015341" y="3539366"/>
              <a:ext cx="2274124" cy="2738732"/>
              <a:chOff x="1015341" y="3539366"/>
              <a:chExt cx="2274124" cy="2738732"/>
            </a:xfrm>
            <a:grpFill/>
          </p:grpSpPr>
          <p:sp>
            <p:nvSpPr>
              <p:cNvPr id="59" name="矩形 58">
                <a:extLst>
                  <a:ext uri="{FF2B5EF4-FFF2-40B4-BE49-F238E27FC236}">
                    <a16:creationId xmlns:a16="http://schemas.microsoft.com/office/drawing/2014/main" id="{45006581-7A00-4C44-940A-27DE3C5BEA50}"/>
                  </a:ext>
                </a:extLst>
              </p:cNvPr>
              <p:cNvSpPr/>
              <p:nvPr/>
            </p:nvSpPr>
            <p:spPr>
              <a:xfrm>
                <a:off x="1015341" y="3539366"/>
                <a:ext cx="2274124" cy="2738732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zh-CN" altLang="en-US">
                  <a:latin typeface="Gill Sans MT" panose="020B0502020104020203" pitchFamily="34" charset="0"/>
                </a:endParaRPr>
              </a:p>
            </p:txBody>
          </p:sp>
          <p:sp>
            <p:nvSpPr>
              <p:cNvPr id="60" name="文本框 59">
                <a:extLst>
                  <a:ext uri="{FF2B5EF4-FFF2-40B4-BE49-F238E27FC236}">
                    <a16:creationId xmlns:a16="http://schemas.microsoft.com/office/drawing/2014/main" id="{52788FC9-D980-864C-939F-E5E5FDA21FEE}"/>
                  </a:ext>
                </a:extLst>
              </p:cNvPr>
              <p:cNvSpPr txBox="1"/>
              <p:nvPr/>
            </p:nvSpPr>
            <p:spPr>
              <a:xfrm>
                <a:off x="1192482" y="3679938"/>
                <a:ext cx="2088005" cy="461665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zh-CN" sz="2400">
                    <a:solidFill>
                      <a:schemeClr val="bg1"/>
                    </a:solidFill>
                    <a:latin typeface="Gill Sans MT" panose="020B0502020104020203" pitchFamily="34" charset="0"/>
                  </a:rPr>
                  <a:t>Kernel Service</a:t>
                </a:r>
                <a:endParaRPr kumimoji="1" lang="zh-CN" altLang="en-US" sz="2400">
                  <a:solidFill>
                    <a:schemeClr val="bg1"/>
                  </a:solidFill>
                  <a:latin typeface="Gill Sans MT" panose="020B0502020104020203" pitchFamily="34" charset="0"/>
                </a:endParaRPr>
              </a:p>
            </p:txBody>
          </p:sp>
        </p:grpSp>
        <p:sp>
          <p:nvSpPr>
            <p:cNvPr id="57" name="矩形 56">
              <a:extLst>
                <a:ext uri="{FF2B5EF4-FFF2-40B4-BE49-F238E27FC236}">
                  <a16:creationId xmlns:a16="http://schemas.microsoft.com/office/drawing/2014/main" id="{C15986D5-A2BC-624B-ACF4-CDCF2BBB2C19}"/>
                </a:ext>
              </a:extLst>
            </p:cNvPr>
            <p:cNvSpPr/>
            <p:nvPr/>
          </p:nvSpPr>
          <p:spPr>
            <a:xfrm>
              <a:off x="1270659" y="5814486"/>
              <a:ext cx="1655617" cy="3446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err="1">
                  <a:latin typeface="Gill Sans MT" panose="020B0502020104020203" pitchFamily="34" charset="0"/>
                </a:rPr>
                <a:t>block_device</a:t>
              </a:r>
              <a:endParaRPr kumimoji="1" lang="zh-CN" altLang="en-US">
                <a:latin typeface="Gill Sans MT" panose="020B0502020104020203" pitchFamily="34" charset="0"/>
              </a:endParaRPr>
            </a:p>
          </p:txBody>
        </p:sp>
        <p:sp>
          <p:nvSpPr>
            <p:cNvPr id="58" name="矩形 57">
              <a:extLst>
                <a:ext uri="{FF2B5EF4-FFF2-40B4-BE49-F238E27FC236}">
                  <a16:creationId xmlns:a16="http://schemas.microsoft.com/office/drawing/2014/main" id="{922CFA76-686C-104E-9585-AD9C71C786B4}"/>
                </a:ext>
              </a:extLst>
            </p:cNvPr>
            <p:cNvSpPr/>
            <p:nvPr/>
          </p:nvSpPr>
          <p:spPr>
            <a:xfrm>
              <a:off x="1270659" y="4403868"/>
              <a:ext cx="1655617" cy="3446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>
                  <a:latin typeface="Gill Sans MT" panose="020B0502020104020203" pitchFamily="34" charset="0"/>
                </a:rPr>
                <a:t>VFS</a:t>
              </a:r>
              <a:endParaRPr kumimoji="1" lang="zh-CN" altLang="en-US">
                <a:latin typeface="Gill Sans MT" panose="020B0502020104020203" pitchFamily="34" charset="0"/>
              </a:endParaRPr>
            </a:p>
          </p:txBody>
        </p:sp>
      </p:grpSp>
      <p:cxnSp>
        <p:nvCxnSpPr>
          <p:cNvPr id="62" name="肘形连接符 61">
            <a:extLst>
              <a:ext uri="{FF2B5EF4-FFF2-40B4-BE49-F238E27FC236}">
                <a16:creationId xmlns:a16="http://schemas.microsoft.com/office/drawing/2014/main" id="{261348EB-FC9C-7249-8548-1DD48A13DF0B}"/>
              </a:ext>
            </a:extLst>
          </p:cNvPr>
          <p:cNvCxnSpPr>
            <a:cxnSpLocks/>
            <a:endCxn id="13" idx="1"/>
          </p:cNvCxnSpPr>
          <p:nvPr/>
        </p:nvCxnSpPr>
        <p:spPr>
          <a:xfrm>
            <a:off x="2236561" y="4183197"/>
            <a:ext cx="892366" cy="513919"/>
          </a:xfrm>
          <a:prstGeom prst="bentConnector3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矩形 64">
            <a:extLst>
              <a:ext uri="{FF2B5EF4-FFF2-40B4-BE49-F238E27FC236}">
                <a16:creationId xmlns:a16="http://schemas.microsoft.com/office/drawing/2014/main" id="{B5213BE4-068A-C34C-BC44-75A12175AB57}"/>
              </a:ext>
            </a:extLst>
          </p:cNvPr>
          <p:cNvSpPr/>
          <p:nvPr/>
        </p:nvSpPr>
        <p:spPr>
          <a:xfrm>
            <a:off x="5191255" y="5761867"/>
            <a:ext cx="2087881" cy="96647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sz="2400">
                <a:solidFill>
                  <a:schemeClr val="tx1"/>
                </a:solidFill>
                <a:latin typeface="Gill Sans MT" panose="020B0502020104020203" pitchFamily="34" charset="0"/>
              </a:rPr>
              <a:t> Module Manager</a:t>
            </a:r>
            <a:endParaRPr kumimoji="1" lang="zh-CN" altLang="en-US" sz="2400">
              <a:solidFill>
                <a:schemeClr val="tx1"/>
              </a:solidFill>
              <a:latin typeface="Gill Sans MT" panose="020B0502020104020203" pitchFamily="34" charset="0"/>
            </a:endParaRPr>
          </a:p>
        </p:txBody>
      </p:sp>
      <p:cxnSp>
        <p:nvCxnSpPr>
          <p:cNvPr id="67" name="肘形连接符 66">
            <a:extLst>
              <a:ext uri="{FF2B5EF4-FFF2-40B4-BE49-F238E27FC236}">
                <a16:creationId xmlns:a16="http://schemas.microsoft.com/office/drawing/2014/main" id="{4CB5B49C-65AD-6641-B361-7A845FC5ECF8}"/>
              </a:ext>
            </a:extLst>
          </p:cNvPr>
          <p:cNvCxnSpPr>
            <a:cxnSpLocks/>
            <a:stCxn id="54" idx="2"/>
            <a:endCxn id="65" idx="3"/>
          </p:cNvCxnSpPr>
          <p:nvPr/>
        </p:nvCxnSpPr>
        <p:spPr>
          <a:xfrm rot="5400000">
            <a:off x="8294844" y="4805229"/>
            <a:ext cx="424168" cy="2455584"/>
          </a:xfrm>
          <a:prstGeom prst="bentConnector2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肘形连接符 69">
            <a:extLst>
              <a:ext uri="{FF2B5EF4-FFF2-40B4-BE49-F238E27FC236}">
                <a16:creationId xmlns:a16="http://schemas.microsoft.com/office/drawing/2014/main" id="{1BFCE950-36D6-7148-ADDA-7DBA6F74D795}"/>
              </a:ext>
            </a:extLst>
          </p:cNvPr>
          <p:cNvCxnSpPr>
            <a:cxnSpLocks/>
            <a:stCxn id="65" idx="1"/>
            <a:endCxn id="20" idx="2"/>
          </p:cNvCxnSpPr>
          <p:nvPr/>
        </p:nvCxnSpPr>
        <p:spPr>
          <a:xfrm rot="10800000">
            <a:off x="3956737" y="5747197"/>
            <a:ext cx="1234519" cy="497909"/>
          </a:xfrm>
          <a:prstGeom prst="bentConnector2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直线箭头连接符 72">
            <a:extLst>
              <a:ext uri="{FF2B5EF4-FFF2-40B4-BE49-F238E27FC236}">
                <a16:creationId xmlns:a16="http://schemas.microsoft.com/office/drawing/2014/main" id="{A4339065-DF63-8F4A-8F36-DE8E5D81947D}"/>
              </a:ext>
            </a:extLst>
          </p:cNvPr>
          <p:cNvCxnSpPr>
            <a:cxnSpLocks/>
          </p:cNvCxnSpPr>
          <p:nvPr/>
        </p:nvCxnSpPr>
        <p:spPr>
          <a:xfrm flipV="1">
            <a:off x="3956735" y="4881860"/>
            <a:ext cx="0" cy="31922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肘形连接符 76">
            <a:extLst>
              <a:ext uri="{FF2B5EF4-FFF2-40B4-BE49-F238E27FC236}">
                <a16:creationId xmlns:a16="http://schemas.microsoft.com/office/drawing/2014/main" id="{C2A42135-B06D-9447-9953-8CB2AE762C23}"/>
              </a:ext>
            </a:extLst>
          </p:cNvPr>
          <p:cNvCxnSpPr>
            <a:cxnSpLocks/>
            <a:stCxn id="32" idx="3"/>
            <a:endCxn id="54" idx="1"/>
          </p:cNvCxnSpPr>
          <p:nvPr/>
        </p:nvCxnSpPr>
        <p:spPr>
          <a:xfrm>
            <a:off x="7395319" y="3840636"/>
            <a:ext cx="1454130" cy="1808001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6066826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C5FFE0B-D3AB-458E-B90C-BD04234544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/>
              <a:t>Live</a:t>
            </a:r>
            <a:r>
              <a:rPr lang="zh-CN" altLang="en-US"/>
              <a:t> </a:t>
            </a:r>
            <a:r>
              <a:rPr lang="en-US" altLang="zh-CN"/>
              <a:t>Upgrade</a:t>
            </a:r>
            <a:endParaRPr lang="en-US"/>
          </a:p>
        </p:txBody>
      </p:sp>
      <p:sp>
        <p:nvSpPr>
          <p:cNvPr id="4" name="内容占位符 2">
            <a:extLst>
              <a:ext uri="{FF2B5EF4-FFF2-40B4-BE49-F238E27FC236}">
                <a16:creationId xmlns:a16="http://schemas.microsoft.com/office/drawing/2014/main" id="{E27FAE64-7741-4296-AE35-642F9D19E13B}"/>
              </a:ext>
            </a:extLst>
          </p:cNvPr>
          <p:cNvSpPr txBox="1">
            <a:spLocks/>
          </p:cNvSpPr>
          <p:nvPr/>
        </p:nvSpPr>
        <p:spPr>
          <a:xfrm>
            <a:off x="838200" y="1319804"/>
            <a:ext cx="10453382" cy="4720269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514350" indent="-51435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 baseline="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 baseline="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 baseline="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 baseline="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 baseline="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>
                <a:ea typeface="+mj-ea"/>
              </a:rPr>
              <a:t>Live upgrade component in </a:t>
            </a:r>
            <a:r>
              <a:rPr lang="en-US" err="1">
                <a:ea typeface="+mj-ea"/>
              </a:rPr>
              <a:t>BentoFS</a:t>
            </a:r>
            <a:endParaRPr lang="en-US">
              <a:ea typeface="+mj-ea"/>
            </a:endParaRPr>
          </a:p>
          <a:p>
            <a:pPr lvl="1"/>
            <a:r>
              <a:rPr lang="en-US">
                <a:ea typeface="+mj-ea"/>
              </a:rPr>
              <a:t>When a upgrade module is inserted:</a:t>
            </a:r>
          </a:p>
          <a:p>
            <a:pPr lvl="2"/>
            <a:r>
              <a:rPr lang="en-US" err="1">
                <a:ea typeface="+mj-ea"/>
              </a:rPr>
              <a:t>BentoFS</a:t>
            </a:r>
            <a:r>
              <a:rPr lang="en-US">
                <a:ea typeface="+mj-ea"/>
              </a:rPr>
              <a:t> identifies the target file system, pauses new calls, and waits for current operations to complete</a:t>
            </a:r>
          </a:p>
        </p:txBody>
      </p:sp>
      <p:grpSp>
        <p:nvGrpSpPr>
          <p:cNvPr id="30" name="组合 29">
            <a:extLst>
              <a:ext uri="{FF2B5EF4-FFF2-40B4-BE49-F238E27FC236}">
                <a16:creationId xmlns:a16="http://schemas.microsoft.com/office/drawing/2014/main" id="{8EC388CE-594A-FA4E-9DA0-6D0A2D6B84BC}"/>
              </a:ext>
            </a:extLst>
          </p:cNvPr>
          <p:cNvGrpSpPr/>
          <p:nvPr/>
        </p:nvGrpSpPr>
        <p:grpSpPr>
          <a:xfrm>
            <a:off x="2979003" y="3127476"/>
            <a:ext cx="1955469" cy="2738732"/>
            <a:chOff x="4457592" y="3539366"/>
            <a:chExt cx="1955469" cy="2738732"/>
          </a:xfrm>
        </p:grpSpPr>
        <p:grpSp>
          <p:nvGrpSpPr>
            <p:cNvPr id="11" name="组合 10">
              <a:extLst>
                <a:ext uri="{FF2B5EF4-FFF2-40B4-BE49-F238E27FC236}">
                  <a16:creationId xmlns:a16="http://schemas.microsoft.com/office/drawing/2014/main" id="{2AB70F87-F2D3-D841-837D-A469EA4EE60F}"/>
                </a:ext>
              </a:extLst>
            </p:cNvPr>
            <p:cNvGrpSpPr/>
            <p:nvPr/>
          </p:nvGrpSpPr>
          <p:grpSpPr>
            <a:xfrm>
              <a:off x="4457592" y="3539366"/>
              <a:ext cx="1955469" cy="2738732"/>
              <a:chOff x="4457592" y="3539366"/>
              <a:chExt cx="1955469" cy="2738732"/>
            </a:xfrm>
          </p:grpSpPr>
          <p:sp>
            <p:nvSpPr>
              <p:cNvPr id="8" name="矩形 7">
                <a:extLst>
                  <a:ext uri="{FF2B5EF4-FFF2-40B4-BE49-F238E27FC236}">
                    <a16:creationId xmlns:a16="http://schemas.microsoft.com/office/drawing/2014/main" id="{331379AB-6339-2247-9B82-9ACE26C363FF}"/>
                  </a:ext>
                </a:extLst>
              </p:cNvPr>
              <p:cNvSpPr/>
              <p:nvPr/>
            </p:nvSpPr>
            <p:spPr>
              <a:xfrm>
                <a:off x="4457592" y="3539366"/>
                <a:ext cx="1955469" cy="2738732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zh-CN" altLang="en-US">
                  <a:latin typeface="Gill Sans MT" panose="020B0502020104020203" pitchFamily="34" charset="0"/>
                </a:endParaRPr>
              </a:p>
            </p:txBody>
          </p:sp>
          <p:sp>
            <p:nvSpPr>
              <p:cNvPr id="9" name="文本框 8">
                <a:extLst>
                  <a:ext uri="{FF2B5EF4-FFF2-40B4-BE49-F238E27FC236}">
                    <a16:creationId xmlns:a16="http://schemas.microsoft.com/office/drawing/2014/main" id="{2AAB1976-EB8D-E041-890D-0AE2A23FB2B2}"/>
                  </a:ext>
                </a:extLst>
              </p:cNvPr>
              <p:cNvSpPr txBox="1"/>
              <p:nvPr/>
            </p:nvSpPr>
            <p:spPr>
              <a:xfrm>
                <a:off x="4774655" y="3679937"/>
                <a:ext cx="132134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zh-CN" sz="2400" err="1">
                    <a:solidFill>
                      <a:schemeClr val="bg1"/>
                    </a:solidFill>
                    <a:latin typeface="Gill Sans MT" panose="020B0502020104020203" pitchFamily="34" charset="0"/>
                  </a:rPr>
                  <a:t>BentoFS</a:t>
                </a:r>
                <a:endParaRPr kumimoji="1" lang="zh-CN" altLang="en-US" sz="2400">
                  <a:solidFill>
                    <a:schemeClr val="bg1"/>
                  </a:solidFill>
                  <a:latin typeface="Gill Sans MT" panose="020B0502020104020203" pitchFamily="34" charset="0"/>
                </a:endParaRPr>
              </a:p>
            </p:txBody>
          </p:sp>
        </p:grpSp>
        <p:sp>
          <p:nvSpPr>
            <p:cNvPr id="12" name="矩形 11">
              <a:extLst>
                <a:ext uri="{FF2B5EF4-FFF2-40B4-BE49-F238E27FC236}">
                  <a16:creationId xmlns:a16="http://schemas.microsoft.com/office/drawing/2014/main" id="{421D4240-0828-154C-8390-46E483039993}"/>
                </a:ext>
              </a:extLst>
            </p:cNvPr>
            <p:cNvSpPr/>
            <p:nvPr/>
          </p:nvSpPr>
          <p:spPr>
            <a:xfrm>
              <a:off x="4607517" y="4403868"/>
              <a:ext cx="1655617" cy="3446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>
                  <a:latin typeface="Gill Sans MT" panose="020B0502020104020203" pitchFamily="34" charset="0"/>
                </a:rPr>
                <a:t>fs1</a:t>
              </a:r>
              <a:endParaRPr kumimoji="1" lang="zh-CN" altLang="en-US">
                <a:latin typeface="Gill Sans MT" panose="020B0502020104020203" pitchFamily="34" charset="0"/>
              </a:endParaRPr>
            </a:p>
          </p:txBody>
        </p:sp>
        <p:sp>
          <p:nvSpPr>
            <p:cNvPr id="13" name="矩形 12">
              <a:extLst>
                <a:ext uri="{FF2B5EF4-FFF2-40B4-BE49-F238E27FC236}">
                  <a16:creationId xmlns:a16="http://schemas.microsoft.com/office/drawing/2014/main" id="{C9746907-C520-2C4F-A2FA-59285F6DB267}"/>
                </a:ext>
              </a:extLst>
            </p:cNvPr>
            <p:cNvSpPr/>
            <p:nvPr/>
          </p:nvSpPr>
          <p:spPr>
            <a:xfrm>
              <a:off x="4607516" y="4936706"/>
              <a:ext cx="1655617" cy="3446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>
                  <a:latin typeface="Gill Sans MT" panose="020B0502020104020203" pitchFamily="34" charset="0"/>
                </a:rPr>
                <a:t>fs2</a:t>
              </a:r>
              <a:endParaRPr kumimoji="1" lang="zh-CN" altLang="en-US">
                <a:latin typeface="Gill Sans MT" panose="020B0502020104020203" pitchFamily="34" charset="0"/>
              </a:endParaRPr>
            </a:p>
          </p:txBody>
        </p:sp>
        <p:cxnSp>
          <p:nvCxnSpPr>
            <p:cNvPr id="16" name="直线连接符 15">
              <a:extLst>
                <a:ext uri="{FF2B5EF4-FFF2-40B4-BE49-F238E27FC236}">
                  <a16:creationId xmlns:a16="http://schemas.microsoft.com/office/drawing/2014/main" id="{B80DF11B-180A-B844-9AFC-519CE403CC31}"/>
                </a:ext>
              </a:extLst>
            </p:cNvPr>
            <p:cNvCxnSpPr>
              <a:cxnSpLocks/>
              <a:stCxn id="12" idx="2"/>
              <a:endCxn id="13" idx="0"/>
            </p:cNvCxnSpPr>
            <p:nvPr/>
          </p:nvCxnSpPr>
          <p:spPr>
            <a:xfrm flipH="1">
              <a:off x="5435325" y="4748468"/>
              <a:ext cx="1" cy="188238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9" name="文本框 18">
              <a:extLst>
                <a:ext uri="{FF2B5EF4-FFF2-40B4-BE49-F238E27FC236}">
                  <a16:creationId xmlns:a16="http://schemas.microsoft.com/office/drawing/2014/main" id="{C2134A8A-3BC7-5E47-B2E9-22FDEBFF2649}"/>
                </a:ext>
              </a:extLst>
            </p:cNvPr>
            <p:cNvSpPr txBox="1"/>
            <p:nvPr/>
          </p:nvSpPr>
          <p:spPr>
            <a:xfrm>
              <a:off x="4774655" y="4078662"/>
              <a:ext cx="132134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zh-CN" err="1">
                  <a:solidFill>
                    <a:schemeClr val="bg1"/>
                  </a:solidFill>
                  <a:latin typeface="Gill Sans MT" panose="020B0502020104020203" pitchFamily="34" charset="0"/>
                </a:rPr>
                <a:t>FSList</a:t>
              </a:r>
              <a:endParaRPr kumimoji="1" lang="zh-CN" altLang="en-US">
                <a:solidFill>
                  <a:schemeClr val="bg1"/>
                </a:solidFill>
                <a:latin typeface="Gill Sans MT" panose="020B0502020104020203" pitchFamily="34" charset="0"/>
              </a:endParaRPr>
            </a:p>
          </p:txBody>
        </p:sp>
        <p:sp>
          <p:nvSpPr>
            <p:cNvPr id="20" name="矩形 19">
              <a:extLst>
                <a:ext uri="{FF2B5EF4-FFF2-40B4-BE49-F238E27FC236}">
                  <a16:creationId xmlns:a16="http://schemas.microsoft.com/office/drawing/2014/main" id="{93E90202-E1EA-8243-ACC2-79845104D716}"/>
                </a:ext>
              </a:extLst>
            </p:cNvPr>
            <p:cNvSpPr/>
            <p:nvPr/>
          </p:nvSpPr>
          <p:spPr>
            <a:xfrm>
              <a:off x="4607516" y="5612970"/>
              <a:ext cx="1655617" cy="546116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>
                  <a:latin typeface="Gill Sans MT" panose="020B0502020104020203" pitchFamily="34" charset="0"/>
                </a:rPr>
                <a:t>Upgrade </a:t>
              </a:r>
              <a:endParaRPr kumimoji="1" lang="zh-CN" altLang="en-US">
                <a:latin typeface="Gill Sans MT" panose="020B0502020104020203" pitchFamily="34" charset="0"/>
              </a:endParaRPr>
            </a:p>
          </p:txBody>
        </p:sp>
      </p:grpSp>
      <p:grpSp>
        <p:nvGrpSpPr>
          <p:cNvPr id="41" name="组合 40">
            <a:extLst>
              <a:ext uri="{FF2B5EF4-FFF2-40B4-BE49-F238E27FC236}">
                <a16:creationId xmlns:a16="http://schemas.microsoft.com/office/drawing/2014/main" id="{407BA319-AF1F-E64F-BBE2-ABFF18C5FF6D}"/>
              </a:ext>
            </a:extLst>
          </p:cNvPr>
          <p:cNvGrpSpPr/>
          <p:nvPr/>
        </p:nvGrpSpPr>
        <p:grpSpPr>
          <a:xfrm>
            <a:off x="5519240" y="3166950"/>
            <a:ext cx="2109784" cy="930647"/>
            <a:chOff x="6450134" y="3460375"/>
            <a:chExt cx="2109784" cy="930647"/>
          </a:xfrm>
        </p:grpSpPr>
        <p:grpSp>
          <p:nvGrpSpPr>
            <p:cNvPr id="21" name="组合 20">
              <a:extLst>
                <a:ext uri="{FF2B5EF4-FFF2-40B4-BE49-F238E27FC236}">
                  <a16:creationId xmlns:a16="http://schemas.microsoft.com/office/drawing/2014/main" id="{41D80770-3B67-D242-8750-41C4C0B59817}"/>
                </a:ext>
              </a:extLst>
            </p:cNvPr>
            <p:cNvGrpSpPr/>
            <p:nvPr/>
          </p:nvGrpSpPr>
          <p:grpSpPr>
            <a:xfrm>
              <a:off x="6450134" y="3460375"/>
              <a:ext cx="2109784" cy="930647"/>
              <a:chOff x="1015341" y="3539366"/>
              <a:chExt cx="2274124" cy="2738732"/>
            </a:xfrm>
            <a:solidFill>
              <a:schemeClr val="accent4">
                <a:lumMod val="60000"/>
                <a:lumOff val="40000"/>
              </a:schemeClr>
            </a:solidFill>
          </p:grpSpPr>
          <p:sp>
            <p:nvSpPr>
              <p:cNvPr id="22" name="矩形 21">
                <a:extLst>
                  <a:ext uri="{FF2B5EF4-FFF2-40B4-BE49-F238E27FC236}">
                    <a16:creationId xmlns:a16="http://schemas.microsoft.com/office/drawing/2014/main" id="{1EE13A19-4C25-9548-9C2D-A6A50DCBD91F}"/>
                  </a:ext>
                </a:extLst>
              </p:cNvPr>
              <p:cNvSpPr/>
              <p:nvPr/>
            </p:nvSpPr>
            <p:spPr>
              <a:xfrm>
                <a:off x="1015341" y="3539366"/>
                <a:ext cx="2274124" cy="2738732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zh-CN" altLang="en-US">
                  <a:latin typeface="Gill Sans MT" panose="020B0502020104020203" pitchFamily="34" charset="0"/>
                </a:endParaRPr>
              </a:p>
            </p:txBody>
          </p:sp>
          <p:sp>
            <p:nvSpPr>
              <p:cNvPr id="23" name="文本框 22">
                <a:extLst>
                  <a:ext uri="{FF2B5EF4-FFF2-40B4-BE49-F238E27FC236}">
                    <a16:creationId xmlns:a16="http://schemas.microsoft.com/office/drawing/2014/main" id="{F026AC6E-9952-C046-B2F4-D30F2032617C}"/>
                  </a:ext>
                </a:extLst>
              </p:cNvPr>
              <p:cNvSpPr txBox="1"/>
              <p:nvPr/>
            </p:nvSpPr>
            <p:spPr>
              <a:xfrm>
                <a:off x="1192482" y="3679939"/>
                <a:ext cx="1868938" cy="1358600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zh-CN" sz="2400" err="1">
                    <a:solidFill>
                      <a:schemeClr val="bg1"/>
                    </a:solidFill>
                    <a:latin typeface="Gill Sans MT" panose="020B0502020104020203" pitchFamily="34" charset="0"/>
                  </a:rPr>
                  <a:t>libBentoFS</a:t>
                </a:r>
                <a:endParaRPr kumimoji="1" lang="zh-CN" altLang="en-US" sz="2400">
                  <a:solidFill>
                    <a:schemeClr val="bg1"/>
                  </a:solidFill>
                  <a:latin typeface="Gill Sans MT" panose="020B0502020104020203" pitchFamily="34" charset="0"/>
                </a:endParaRPr>
              </a:p>
            </p:txBody>
          </p:sp>
        </p:grpSp>
        <p:sp>
          <p:nvSpPr>
            <p:cNvPr id="32" name="矩形 31">
              <a:extLst>
                <a:ext uri="{FF2B5EF4-FFF2-40B4-BE49-F238E27FC236}">
                  <a16:creationId xmlns:a16="http://schemas.microsoft.com/office/drawing/2014/main" id="{4436DCAA-4EAE-784E-8DC6-74181CE72920}"/>
                </a:ext>
              </a:extLst>
            </p:cNvPr>
            <p:cNvSpPr/>
            <p:nvPr/>
          </p:nvSpPr>
          <p:spPr>
            <a:xfrm>
              <a:off x="6670596" y="3961761"/>
              <a:ext cx="1655617" cy="3446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>
                  <a:latin typeface="Gill Sans MT" panose="020B0502020104020203" pitchFamily="34" charset="0"/>
                </a:rPr>
                <a:t>dispatch</a:t>
              </a:r>
              <a:endParaRPr kumimoji="1" lang="zh-CN" altLang="en-US">
                <a:latin typeface="Gill Sans MT" panose="020B0502020104020203" pitchFamily="34" charset="0"/>
              </a:endParaRPr>
            </a:p>
          </p:txBody>
        </p:sp>
      </p:grpSp>
      <p:grpSp>
        <p:nvGrpSpPr>
          <p:cNvPr id="50" name="组合 49">
            <a:extLst>
              <a:ext uri="{FF2B5EF4-FFF2-40B4-BE49-F238E27FC236}">
                <a16:creationId xmlns:a16="http://schemas.microsoft.com/office/drawing/2014/main" id="{C998E23F-B728-4843-A62E-57769459BF3A}"/>
              </a:ext>
            </a:extLst>
          </p:cNvPr>
          <p:cNvGrpSpPr/>
          <p:nvPr/>
        </p:nvGrpSpPr>
        <p:grpSpPr>
          <a:xfrm>
            <a:off x="8728643" y="3127476"/>
            <a:ext cx="2109784" cy="1367552"/>
            <a:chOff x="9043286" y="3003794"/>
            <a:chExt cx="2109784" cy="1367552"/>
          </a:xfrm>
        </p:grpSpPr>
        <p:sp>
          <p:nvSpPr>
            <p:cNvPr id="25" name="矩形 24">
              <a:extLst>
                <a:ext uri="{FF2B5EF4-FFF2-40B4-BE49-F238E27FC236}">
                  <a16:creationId xmlns:a16="http://schemas.microsoft.com/office/drawing/2014/main" id="{CA62C05F-9BBB-8949-AC43-B38433ADF50E}"/>
                </a:ext>
              </a:extLst>
            </p:cNvPr>
            <p:cNvSpPr/>
            <p:nvPr/>
          </p:nvSpPr>
          <p:spPr>
            <a:xfrm>
              <a:off x="9043286" y="3003794"/>
              <a:ext cx="2109784" cy="1367552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>
                <a:latin typeface="Gill Sans MT" panose="020B0502020104020203" pitchFamily="34" charset="0"/>
              </a:endParaRPr>
            </a:p>
          </p:txBody>
        </p:sp>
        <p:sp>
          <p:nvSpPr>
            <p:cNvPr id="26" name="文本框 25">
              <a:extLst>
                <a:ext uri="{FF2B5EF4-FFF2-40B4-BE49-F238E27FC236}">
                  <a16:creationId xmlns:a16="http://schemas.microsoft.com/office/drawing/2014/main" id="{94ECDFDB-D9F4-7641-9749-87B06FFD4324}"/>
                </a:ext>
              </a:extLst>
            </p:cNvPr>
            <p:cNvSpPr txBox="1"/>
            <p:nvPr/>
          </p:nvSpPr>
          <p:spPr>
            <a:xfrm>
              <a:off x="9207626" y="3133879"/>
              <a:ext cx="1810728" cy="461665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zh-CN" sz="2400">
                  <a:solidFill>
                    <a:schemeClr val="bg1"/>
                  </a:solidFill>
                  <a:latin typeface="Gill Sans MT" panose="020B0502020104020203" pitchFamily="34" charset="0"/>
                </a:rPr>
                <a:t>Old Module</a:t>
              </a:r>
              <a:endParaRPr kumimoji="1" lang="zh-CN" altLang="en-US" sz="2400">
                <a:solidFill>
                  <a:schemeClr val="bg1"/>
                </a:solidFill>
                <a:latin typeface="Gill Sans MT" panose="020B0502020104020203" pitchFamily="34" charset="0"/>
              </a:endParaRPr>
            </a:p>
          </p:txBody>
        </p:sp>
        <p:sp>
          <p:nvSpPr>
            <p:cNvPr id="36" name="矩形 35">
              <a:extLst>
                <a:ext uri="{FF2B5EF4-FFF2-40B4-BE49-F238E27FC236}">
                  <a16:creationId xmlns:a16="http://schemas.microsoft.com/office/drawing/2014/main" id="{259D57C4-5FE1-8743-9BF7-43AC1BC752E2}"/>
                </a:ext>
              </a:extLst>
            </p:cNvPr>
            <p:cNvSpPr/>
            <p:nvPr/>
          </p:nvSpPr>
          <p:spPr>
            <a:xfrm>
              <a:off x="9182734" y="3762524"/>
              <a:ext cx="1770541" cy="3446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err="1">
                  <a:latin typeface="Gill Sans MT" panose="020B0502020104020203" pitchFamily="34" charset="0"/>
                </a:rPr>
                <a:t>Update_prepare</a:t>
              </a:r>
              <a:endParaRPr kumimoji="1" lang="zh-CN" altLang="en-US">
                <a:latin typeface="Gill Sans MT" panose="020B0502020104020203" pitchFamily="34" charset="0"/>
              </a:endParaRPr>
            </a:p>
          </p:txBody>
        </p:sp>
      </p:grpSp>
      <p:cxnSp>
        <p:nvCxnSpPr>
          <p:cNvPr id="18" name="肘形连接符 17">
            <a:extLst>
              <a:ext uri="{FF2B5EF4-FFF2-40B4-BE49-F238E27FC236}">
                <a16:creationId xmlns:a16="http://schemas.microsoft.com/office/drawing/2014/main" id="{2AA73E51-0240-B847-97EE-CA9740999085}"/>
              </a:ext>
            </a:extLst>
          </p:cNvPr>
          <p:cNvCxnSpPr>
            <a:cxnSpLocks/>
            <a:stCxn id="20" idx="3"/>
            <a:endCxn id="32" idx="1"/>
          </p:cNvCxnSpPr>
          <p:nvPr/>
        </p:nvCxnSpPr>
        <p:spPr>
          <a:xfrm flipV="1">
            <a:off x="4784544" y="3840636"/>
            <a:ext cx="955158" cy="1633502"/>
          </a:xfrm>
          <a:prstGeom prst="bentConnector3">
            <a:avLst/>
          </a:prstGeom>
          <a:ln w="127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肘形连接符 45">
            <a:extLst>
              <a:ext uri="{FF2B5EF4-FFF2-40B4-BE49-F238E27FC236}">
                <a16:creationId xmlns:a16="http://schemas.microsoft.com/office/drawing/2014/main" id="{8615335F-DB12-3B4A-96DB-81C1F2CF82E3}"/>
              </a:ext>
            </a:extLst>
          </p:cNvPr>
          <p:cNvCxnSpPr>
            <a:cxnSpLocks/>
            <a:stCxn id="32" idx="3"/>
          </p:cNvCxnSpPr>
          <p:nvPr/>
        </p:nvCxnSpPr>
        <p:spPr>
          <a:xfrm>
            <a:off x="7395319" y="3840636"/>
            <a:ext cx="1420762" cy="260951"/>
          </a:xfrm>
          <a:prstGeom prst="bentConnector3">
            <a:avLst/>
          </a:prstGeom>
          <a:ln w="127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1" name="组合 50">
            <a:extLst>
              <a:ext uri="{FF2B5EF4-FFF2-40B4-BE49-F238E27FC236}">
                <a16:creationId xmlns:a16="http://schemas.microsoft.com/office/drawing/2014/main" id="{09CED5F7-3861-9544-B90B-AD64598BFA49}"/>
              </a:ext>
            </a:extLst>
          </p:cNvPr>
          <p:cNvGrpSpPr/>
          <p:nvPr/>
        </p:nvGrpSpPr>
        <p:grpSpPr>
          <a:xfrm>
            <a:off x="8710001" y="4717607"/>
            <a:ext cx="2109784" cy="1367552"/>
            <a:chOff x="9043286" y="3003794"/>
            <a:chExt cx="2109784" cy="1367552"/>
          </a:xfrm>
        </p:grpSpPr>
        <p:sp>
          <p:nvSpPr>
            <p:cNvPr id="52" name="矩形 51">
              <a:extLst>
                <a:ext uri="{FF2B5EF4-FFF2-40B4-BE49-F238E27FC236}">
                  <a16:creationId xmlns:a16="http://schemas.microsoft.com/office/drawing/2014/main" id="{9A28E575-0E98-5C4E-90F5-D76DE1A379E0}"/>
                </a:ext>
              </a:extLst>
            </p:cNvPr>
            <p:cNvSpPr/>
            <p:nvPr/>
          </p:nvSpPr>
          <p:spPr>
            <a:xfrm>
              <a:off x="9043286" y="3003794"/>
              <a:ext cx="2109784" cy="1367552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>
                <a:latin typeface="Gill Sans MT" panose="020B0502020104020203" pitchFamily="34" charset="0"/>
              </a:endParaRPr>
            </a:p>
          </p:txBody>
        </p:sp>
        <p:sp>
          <p:nvSpPr>
            <p:cNvPr id="53" name="文本框 52">
              <a:extLst>
                <a:ext uri="{FF2B5EF4-FFF2-40B4-BE49-F238E27FC236}">
                  <a16:creationId xmlns:a16="http://schemas.microsoft.com/office/drawing/2014/main" id="{9984904F-AEF5-1F43-B653-5CDE57356A7F}"/>
                </a:ext>
              </a:extLst>
            </p:cNvPr>
            <p:cNvSpPr txBox="1"/>
            <p:nvPr/>
          </p:nvSpPr>
          <p:spPr>
            <a:xfrm>
              <a:off x="9207626" y="3133879"/>
              <a:ext cx="1810728" cy="461665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zh-CN" sz="2400">
                  <a:solidFill>
                    <a:schemeClr val="bg1"/>
                  </a:solidFill>
                  <a:latin typeface="Gill Sans MT" panose="020B0502020104020203" pitchFamily="34" charset="0"/>
                </a:rPr>
                <a:t>New Module</a:t>
              </a:r>
              <a:endParaRPr kumimoji="1" lang="zh-CN" altLang="en-US" sz="2400">
                <a:solidFill>
                  <a:schemeClr val="bg1"/>
                </a:solidFill>
                <a:latin typeface="Gill Sans MT" panose="020B0502020104020203" pitchFamily="34" charset="0"/>
              </a:endParaRPr>
            </a:p>
          </p:txBody>
        </p:sp>
        <p:sp>
          <p:nvSpPr>
            <p:cNvPr id="54" name="矩形 53">
              <a:extLst>
                <a:ext uri="{FF2B5EF4-FFF2-40B4-BE49-F238E27FC236}">
                  <a16:creationId xmlns:a16="http://schemas.microsoft.com/office/drawing/2014/main" id="{561AF042-5166-F542-9DDF-99EDEE6D50FC}"/>
                </a:ext>
              </a:extLst>
            </p:cNvPr>
            <p:cNvSpPr/>
            <p:nvPr/>
          </p:nvSpPr>
          <p:spPr>
            <a:xfrm>
              <a:off x="9182734" y="3762524"/>
              <a:ext cx="1770541" cy="3446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err="1">
                  <a:latin typeface="Gill Sans MT" panose="020B0502020104020203" pitchFamily="34" charset="0"/>
                </a:rPr>
                <a:t>Update_transfer</a:t>
              </a:r>
              <a:endParaRPr kumimoji="1" lang="zh-CN" altLang="en-US">
                <a:latin typeface="Gill Sans MT" panose="020B0502020104020203" pitchFamily="34" charset="0"/>
              </a:endParaRPr>
            </a:p>
          </p:txBody>
        </p:sp>
      </p:grpSp>
      <p:grpSp>
        <p:nvGrpSpPr>
          <p:cNvPr id="55" name="组合 54">
            <a:extLst>
              <a:ext uri="{FF2B5EF4-FFF2-40B4-BE49-F238E27FC236}">
                <a16:creationId xmlns:a16="http://schemas.microsoft.com/office/drawing/2014/main" id="{37EEDD59-9135-F441-955A-435AB9A6C537}"/>
              </a:ext>
            </a:extLst>
          </p:cNvPr>
          <p:cNvGrpSpPr/>
          <p:nvPr/>
        </p:nvGrpSpPr>
        <p:grpSpPr>
          <a:xfrm>
            <a:off x="326099" y="3125662"/>
            <a:ext cx="2274124" cy="2738732"/>
            <a:chOff x="1015341" y="3539366"/>
            <a:chExt cx="2274124" cy="2738732"/>
          </a:xfrm>
          <a:solidFill>
            <a:schemeClr val="accent1">
              <a:lumMod val="60000"/>
              <a:lumOff val="40000"/>
            </a:schemeClr>
          </a:solidFill>
        </p:grpSpPr>
        <p:grpSp>
          <p:nvGrpSpPr>
            <p:cNvPr id="56" name="组合 55">
              <a:extLst>
                <a:ext uri="{FF2B5EF4-FFF2-40B4-BE49-F238E27FC236}">
                  <a16:creationId xmlns:a16="http://schemas.microsoft.com/office/drawing/2014/main" id="{302BFF0C-89F7-294D-8628-059346925FBA}"/>
                </a:ext>
              </a:extLst>
            </p:cNvPr>
            <p:cNvGrpSpPr/>
            <p:nvPr/>
          </p:nvGrpSpPr>
          <p:grpSpPr>
            <a:xfrm>
              <a:off x="1015341" y="3539366"/>
              <a:ext cx="2274124" cy="2738732"/>
              <a:chOff x="1015341" y="3539366"/>
              <a:chExt cx="2274124" cy="2738732"/>
            </a:xfrm>
            <a:grpFill/>
          </p:grpSpPr>
          <p:sp>
            <p:nvSpPr>
              <p:cNvPr id="59" name="矩形 58">
                <a:extLst>
                  <a:ext uri="{FF2B5EF4-FFF2-40B4-BE49-F238E27FC236}">
                    <a16:creationId xmlns:a16="http://schemas.microsoft.com/office/drawing/2014/main" id="{45006581-7A00-4C44-940A-27DE3C5BEA50}"/>
                  </a:ext>
                </a:extLst>
              </p:cNvPr>
              <p:cNvSpPr/>
              <p:nvPr/>
            </p:nvSpPr>
            <p:spPr>
              <a:xfrm>
                <a:off x="1015341" y="3539366"/>
                <a:ext cx="2274124" cy="2738732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zh-CN" altLang="en-US">
                  <a:latin typeface="Gill Sans MT" panose="020B0502020104020203" pitchFamily="34" charset="0"/>
                </a:endParaRPr>
              </a:p>
            </p:txBody>
          </p:sp>
          <p:sp>
            <p:nvSpPr>
              <p:cNvPr id="60" name="文本框 59">
                <a:extLst>
                  <a:ext uri="{FF2B5EF4-FFF2-40B4-BE49-F238E27FC236}">
                    <a16:creationId xmlns:a16="http://schemas.microsoft.com/office/drawing/2014/main" id="{52788FC9-D980-864C-939F-E5E5FDA21FEE}"/>
                  </a:ext>
                </a:extLst>
              </p:cNvPr>
              <p:cNvSpPr txBox="1"/>
              <p:nvPr/>
            </p:nvSpPr>
            <p:spPr>
              <a:xfrm>
                <a:off x="1192482" y="3679938"/>
                <a:ext cx="2088005" cy="461665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zh-CN" sz="2400">
                    <a:solidFill>
                      <a:schemeClr val="bg1"/>
                    </a:solidFill>
                    <a:latin typeface="Gill Sans MT" panose="020B0502020104020203" pitchFamily="34" charset="0"/>
                  </a:rPr>
                  <a:t>Kernel Service</a:t>
                </a:r>
                <a:endParaRPr kumimoji="1" lang="zh-CN" altLang="en-US" sz="2400">
                  <a:solidFill>
                    <a:schemeClr val="bg1"/>
                  </a:solidFill>
                  <a:latin typeface="Gill Sans MT" panose="020B0502020104020203" pitchFamily="34" charset="0"/>
                </a:endParaRPr>
              </a:p>
            </p:txBody>
          </p:sp>
        </p:grpSp>
        <p:sp>
          <p:nvSpPr>
            <p:cNvPr id="57" name="矩形 56">
              <a:extLst>
                <a:ext uri="{FF2B5EF4-FFF2-40B4-BE49-F238E27FC236}">
                  <a16:creationId xmlns:a16="http://schemas.microsoft.com/office/drawing/2014/main" id="{C15986D5-A2BC-624B-ACF4-CDCF2BBB2C19}"/>
                </a:ext>
              </a:extLst>
            </p:cNvPr>
            <p:cNvSpPr/>
            <p:nvPr/>
          </p:nvSpPr>
          <p:spPr>
            <a:xfrm>
              <a:off x="1270659" y="5814486"/>
              <a:ext cx="1655617" cy="3446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err="1">
                  <a:latin typeface="Gill Sans MT" panose="020B0502020104020203" pitchFamily="34" charset="0"/>
                </a:rPr>
                <a:t>block_device</a:t>
              </a:r>
              <a:endParaRPr kumimoji="1" lang="zh-CN" altLang="en-US">
                <a:latin typeface="Gill Sans MT" panose="020B0502020104020203" pitchFamily="34" charset="0"/>
              </a:endParaRPr>
            </a:p>
          </p:txBody>
        </p:sp>
        <p:sp>
          <p:nvSpPr>
            <p:cNvPr id="58" name="矩形 57">
              <a:extLst>
                <a:ext uri="{FF2B5EF4-FFF2-40B4-BE49-F238E27FC236}">
                  <a16:creationId xmlns:a16="http://schemas.microsoft.com/office/drawing/2014/main" id="{922CFA76-686C-104E-9585-AD9C71C786B4}"/>
                </a:ext>
              </a:extLst>
            </p:cNvPr>
            <p:cNvSpPr/>
            <p:nvPr/>
          </p:nvSpPr>
          <p:spPr>
            <a:xfrm>
              <a:off x="1270659" y="4403868"/>
              <a:ext cx="1655617" cy="3446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>
                  <a:latin typeface="Gill Sans MT" panose="020B0502020104020203" pitchFamily="34" charset="0"/>
                </a:rPr>
                <a:t>VFS</a:t>
              </a:r>
              <a:endParaRPr kumimoji="1" lang="zh-CN" altLang="en-US">
                <a:latin typeface="Gill Sans MT" panose="020B0502020104020203" pitchFamily="34" charset="0"/>
              </a:endParaRPr>
            </a:p>
          </p:txBody>
        </p:sp>
      </p:grpSp>
      <p:cxnSp>
        <p:nvCxnSpPr>
          <p:cNvPr id="62" name="肘形连接符 61">
            <a:extLst>
              <a:ext uri="{FF2B5EF4-FFF2-40B4-BE49-F238E27FC236}">
                <a16:creationId xmlns:a16="http://schemas.microsoft.com/office/drawing/2014/main" id="{261348EB-FC9C-7249-8548-1DD48A13DF0B}"/>
              </a:ext>
            </a:extLst>
          </p:cNvPr>
          <p:cNvCxnSpPr>
            <a:cxnSpLocks/>
            <a:endCxn id="13" idx="1"/>
          </p:cNvCxnSpPr>
          <p:nvPr/>
        </p:nvCxnSpPr>
        <p:spPr>
          <a:xfrm>
            <a:off x="2236561" y="4183197"/>
            <a:ext cx="892366" cy="513919"/>
          </a:xfrm>
          <a:prstGeom prst="bentConnector3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矩形 64">
            <a:extLst>
              <a:ext uri="{FF2B5EF4-FFF2-40B4-BE49-F238E27FC236}">
                <a16:creationId xmlns:a16="http://schemas.microsoft.com/office/drawing/2014/main" id="{B5213BE4-068A-C34C-BC44-75A12175AB57}"/>
              </a:ext>
            </a:extLst>
          </p:cNvPr>
          <p:cNvSpPr/>
          <p:nvPr/>
        </p:nvSpPr>
        <p:spPr>
          <a:xfrm>
            <a:off x="5191255" y="5761867"/>
            <a:ext cx="2087881" cy="96647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sz="2400">
                <a:solidFill>
                  <a:schemeClr val="tx1"/>
                </a:solidFill>
                <a:latin typeface="Gill Sans MT" panose="020B0502020104020203" pitchFamily="34" charset="0"/>
              </a:rPr>
              <a:t> Module Manager</a:t>
            </a:r>
            <a:endParaRPr kumimoji="1" lang="zh-CN" altLang="en-US" sz="2400">
              <a:solidFill>
                <a:schemeClr val="tx1"/>
              </a:solidFill>
              <a:latin typeface="Gill Sans MT" panose="020B0502020104020203" pitchFamily="34" charset="0"/>
            </a:endParaRPr>
          </a:p>
        </p:txBody>
      </p:sp>
      <p:cxnSp>
        <p:nvCxnSpPr>
          <p:cNvPr id="67" name="肘形连接符 66">
            <a:extLst>
              <a:ext uri="{FF2B5EF4-FFF2-40B4-BE49-F238E27FC236}">
                <a16:creationId xmlns:a16="http://schemas.microsoft.com/office/drawing/2014/main" id="{4CB5B49C-65AD-6641-B361-7A845FC5ECF8}"/>
              </a:ext>
            </a:extLst>
          </p:cNvPr>
          <p:cNvCxnSpPr>
            <a:cxnSpLocks/>
            <a:stCxn id="54" idx="2"/>
            <a:endCxn id="65" idx="3"/>
          </p:cNvCxnSpPr>
          <p:nvPr/>
        </p:nvCxnSpPr>
        <p:spPr>
          <a:xfrm rot="5400000">
            <a:off x="8294844" y="4805229"/>
            <a:ext cx="424168" cy="2455584"/>
          </a:xfrm>
          <a:prstGeom prst="bentConnector2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肘形连接符 69">
            <a:extLst>
              <a:ext uri="{FF2B5EF4-FFF2-40B4-BE49-F238E27FC236}">
                <a16:creationId xmlns:a16="http://schemas.microsoft.com/office/drawing/2014/main" id="{1BFCE950-36D6-7148-ADDA-7DBA6F74D795}"/>
              </a:ext>
            </a:extLst>
          </p:cNvPr>
          <p:cNvCxnSpPr>
            <a:cxnSpLocks/>
            <a:stCxn id="65" idx="1"/>
            <a:endCxn id="20" idx="2"/>
          </p:cNvCxnSpPr>
          <p:nvPr/>
        </p:nvCxnSpPr>
        <p:spPr>
          <a:xfrm rot="10800000">
            <a:off x="3956737" y="5747197"/>
            <a:ext cx="1234519" cy="497909"/>
          </a:xfrm>
          <a:prstGeom prst="bentConnector2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直线箭头连接符 72">
            <a:extLst>
              <a:ext uri="{FF2B5EF4-FFF2-40B4-BE49-F238E27FC236}">
                <a16:creationId xmlns:a16="http://schemas.microsoft.com/office/drawing/2014/main" id="{A4339065-DF63-8F4A-8F36-DE8E5D81947D}"/>
              </a:ext>
            </a:extLst>
          </p:cNvPr>
          <p:cNvCxnSpPr>
            <a:cxnSpLocks/>
          </p:cNvCxnSpPr>
          <p:nvPr/>
        </p:nvCxnSpPr>
        <p:spPr>
          <a:xfrm flipV="1">
            <a:off x="3956735" y="4881860"/>
            <a:ext cx="0" cy="31922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肘形连接符 76">
            <a:extLst>
              <a:ext uri="{FF2B5EF4-FFF2-40B4-BE49-F238E27FC236}">
                <a16:creationId xmlns:a16="http://schemas.microsoft.com/office/drawing/2014/main" id="{C2A42135-B06D-9447-9953-8CB2AE762C23}"/>
              </a:ext>
            </a:extLst>
          </p:cNvPr>
          <p:cNvCxnSpPr>
            <a:cxnSpLocks/>
            <a:stCxn id="32" idx="3"/>
            <a:endCxn id="54" idx="1"/>
          </p:cNvCxnSpPr>
          <p:nvPr/>
        </p:nvCxnSpPr>
        <p:spPr>
          <a:xfrm>
            <a:off x="7395319" y="3840636"/>
            <a:ext cx="1454130" cy="1808001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1319398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C5FFE0B-D3AB-458E-B90C-BD04234544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/>
              <a:t>Live</a:t>
            </a:r>
            <a:r>
              <a:rPr lang="zh-CN" altLang="en-US"/>
              <a:t> </a:t>
            </a:r>
            <a:r>
              <a:rPr lang="en-US" altLang="zh-CN"/>
              <a:t>Upgrade</a:t>
            </a:r>
            <a:endParaRPr lang="en-US"/>
          </a:p>
        </p:txBody>
      </p:sp>
      <p:sp>
        <p:nvSpPr>
          <p:cNvPr id="4" name="内容占位符 2">
            <a:extLst>
              <a:ext uri="{FF2B5EF4-FFF2-40B4-BE49-F238E27FC236}">
                <a16:creationId xmlns:a16="http://schemas.microsoft.com/office/drawing/2014/main" id="{E27FAE64-7741-4296-AE35-642F9D19E13B}"/>
              </a:ext>
            </a:extLst>
          </p:cNvPr>
          <p:cNvSpPr txBox="1">
            <a:spLocks/>
          </p:cNvSpPr>
          <p:nvPr/>
        </p:nvSpPr>
        <p:spPr>
          <a:xfrm>
            <a:off x="838200" y="1319804"/>
            <a:ext cx="10453382" cy="4720269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514350" indent="-51435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 baseline="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 baseline="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 baseline="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 baseline="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 baseline="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>
                <a:ea typeface="+mj-ea"/>
              </a:rPr>
              <a:t>Live upgrade component in </a:t>
            </a:r>
            <a:r>
              <a:rPr lang="en-US" err="1">
                <a:ea typeface="+mj-ea"/>
              </a:rPr>
              <a:t>BentoFS</a:t>
            </a:r>
            <a:endParaRPr lang="en-US">
              <a:ea typeface="+mj-ea"/>
            </a:endParaRPr>
          </a:p>
          <a:p>
            <a:pPr lvl="1"/>
            <a:r>
              <a:rPr lang="en-US">
                <a:ea typeface="+mj-ea"/>
              </a:rPr>
              <a:t>When a upgrade module is inserted:</a:t>
            </a:r>
          </a:p>
          <a:p>
            <a:pPr lvl="2"/>
            <a:r>
              <a:rPr lang="en-US" err="1">
                <a:ea typeface="+mj-ea"/>
              </a:rPr>
              <a:t>BentoFS</a:t>
            </a:r>
            <a:r>
              <a:rPr lang="en-US">
                <a:ea typeface="+mj-ea"/>
              </a:rPr>
              <a:t> sends </a:t>
            </a:r>
            <a:r>
              <a:rPr lang="en-US" err="1">
                <a:ea typeface="+mj-ea"/>
              </a:rPr>
              <a:t>bento_update_prepare</a:t>
            </a:r>
            <a:r>
              <a:rPr lang="en-US">
                <a:ea typeface="+mj-ea"/>
              </a:rPr>
              <a:t> to the old file system through </a:t>
            </a:r>
            <a:r>
              <a:rPr lang="en-US" err="1">
                <a:ea typeface="+mj-ea"/>
              </a:rPr>
              <a:t>libBentoFS</a:t>
            </a:r>
            <a:endParaRPr lang="en-US">
              <a:ea typeface="+mj-ea"/>
            </a:endParaRPr>
          </a:p>
        </p:txBody>
      </p:sp>
      <p:grpSp>
        <p:nvGrpSpPr>
          <p:cNvPr id="30" name="组合 29">
            <a:extLst>
              <a:ext uri="{FF2B5EF4-FFF2-40B4-BE49-F238E27FC236}">
                <a16:creationId xmlns:a16="http://schemas.microsoft.com/office/drawing/2014/main" id="{8EC388CE-594A-FA4E-9DA0-6D0A2D6B84BC}"/>
              </a:ext>
            </a:extLst>
          </p:cNvPr>
          <p:cNvGrpSpPr/>
          <p:nvPr/>
        </p:nvGrpSpPr>
        <p:grpSpPr>
          <a:xfrm>
            <a:off x="2979003" y="3127476"/>
            <a:ext cx="1955469" cy="2738732"/>
            <a:chOff x="4457592" y="3539366"/>
            <a:chExt cx="1955469" cy="2738732"/>
          </a:xfrm>
        </p:grpSpPr>
        <p:grpSp>
          <p:nvGrpSpPr>
            <p:cNvPr id="11" name="组合 10">
              <a:extLst>
                <a:ext uri="{FF2B5EF4-FFF2-40B4-BE49-F238E27FC236}">
                  <a16:creationId xmlns:a16="http://schemas.microsoft.com/office/drawing/2014/main" id="{2AB70F87-F2D3-D841-837D-A469EA4EE60F}"/>
                </a:ext>
              </a:extLst>
            </p:cNvPr>
            <p:cNvGrpSpPr/>
            <p:nvPr/>
          </p:nvGrpSpPr>
          <p:grpSpPr>
            <a:xfrm>
              <a:off x="4457592" y="3539366"/>
              <a:ext cx="1955469" cy="2738732"/>
              <a:chOff x="4457592" y="3539366"/>
              <a:chExt cx="1955469" cy="2738732"/>
            </a:xfrm>
          </p:grpSpPr>
          <p:sp>
            <p:nvSpPr>
              <p:cNvPr id="8" name="矩形 7">
                <a:extLst>
                  <a:ext uri="{FF2B5EF4-FFF2-40B4-BE49-F238E27FC236}">
                    <a16:creationId xmlns:a16="http://schemas.microsoft.com/office/drawing/2014/main" id="{331379AB-6339-2247-9B82-9ACE26C363FF}"/>
                  </a:ext>
                </a:extLst>
              </p:cNvPr>
              <p:cNvSpPr/>
              <p:nvPr/>
            </p:nvSpPr>
            <p:spPr>
              <a:xfrm>
                <a:off x="4457592" y="3539366"/>
                <a:ext cx="1955469" cy="2738732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zh-CN" altLang="en-US">
                  <a:latin typeface="Gill Sans MT" panose="020B0502020104020203" pitchFamily="34" charset="0"/>
                </a:endParaRPr>
              </a:p>
            </p:txBody>
          </p:sp>
          <p:sp>
            <p:nvSpPr>
              <p:cNvPr id="9" name="文本框 8">
                <a:extLst>
                  <a:ext uri="{FF2B5EF4-FFF2-40B4-BE49-F238E27FC236}">
                    <a16:creationId xmlns:a16="http://schemas.microsoft.com/office/drawing/2014/main" id="{2AAB1976-EB8D-E041-890D-0AE2A23FB2B2}"/>
                  </a:ext>
                </a:extLst>
              </p:cNvPr>
              <p:cNvSpPr txBox="1"/>
              <p:nvPr/>
            </p:nvSpPr>
            <p:spPr>
              <a:xfrm>
                <a:off x="4774655" y="3679937"/>
                <a:ext cx="132134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zh-CN" sz="2400" err="1">
                    <a:solidFill>
                      <a:schemeClr val="bg1"/>
                    </a:solidFill>
                    <a:latin typeface="Gill Sans MT" panose="020B0502020104020203" pitchFamily="34" charset="0"/>
                  </a:rPr>
                  <a:t>BentoFS</a:t>
                </a:r>
                <a:endParaRPr kumimoji="1" lang="zh-CN" altLang="en-US" sz="2400">
                  <a:solidFill>
                    <a:schemeClr val="bg1"/>
                  </a:solidFill>
                  <a:latin typeface="Gill Sans MT" panose="020B0502020104020203" pitchFamily="34" charset="0"/>
                </a:endParaRPr>
              </a:p>
            </p:txBody>
          </p:sp>
        </p:grpSp>
        <p:sp>
          <p:nvSpPr>
            <p:cNvPr id="12" name="矩形 11">
              <a:extLst>
                <a:ext uri="{FF2B5EF4-FFF2-40B4-BE49-F238E27FC236}">
                  <a16:creationId xmlns:a16="http://schemas.microsoft.com/office/drawing/2014/main" id="{421D4240-0828-154C-8390-46E483039993}"/>
                </a:ext>
              </a:extLst>
            </p:cNvPr>
            <p:cNvSpPr/>
            <p:nvPr/>
          </p:nvSpPr>
          <p:spPr>
            <a:xfrm>
              <a:off x="4607517" y="4403868"/>
              <a:ext cx="1655617" cy="3446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>
                  <a:latin typeface="Gill Sans MT" panose="020B0502020104020203" pitchFamily="34" charset="0"/>
                </a:rPr>
                <a:t>fs1</a:t>
              </a:r>
              <a:endParaRPr kumimoji="1" lang="zh-CN" altLang="en-US">
                <a:latin typeface="Gill Sans MT" panose="020B0502020104020203" pitchFamily="34" charset="0"/>
              </a:endParaRPr>
            </a:p>
          </p:txBody>
        </p:sp>
        <p:sp>
          <p:nvSpPr>
            <p:cNvPr id="13" name="矩形 12">
              <a:extLst>
                <a:ext uri="{FF2B5EF4-FFF2-40B4-BE49-F238E27FC236}">
                  <a16:creationId xmlns:a16="http://schemas.microsoft.com/office/drawing/2014/main" id="{C9746907-C520-2C4F-A2FA-59285F6DB267}"/>
                </a:ext>
              </a:extLst>
            </p:cNvPr>
            <p:cNvSpPr/>
            <p:nvPr/>
          </p:nvSpPr>
          <p:spPr>
            <a:xfrm>
              <a:off x="4607516" y="4936706"/>
              <a:ext cx="1655617" cy="3446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>
                  <a:latin typeface="Gill Sans MT" panose="020B0502020104020203" pitchFamily="34" charset="0"/>
                </a:rPr>
                <a:t>fs2</a:t>
              </a:r>
              <a:endParaRPr kumimoji="1" lang="zh-CN" altLang="en-US">
                <a:latin typeface="Gill Sans MT" panose="020B0502020104020203" pitchFamily="34" charset="0"/>
              </a:endParaRPr>
            </a:p>
          </p:txBody>
        </p:sp>
        <p:cxnSp>
          <p:nvCxnSpPr>
            <p:cNvPr id="16" name="直线连接符 15">
              <a:extLst>
                <a:ext uri="{FF2B5EF4-FFF2-40B4-BE49-F238E27FC236}">
                  <a16:creationId xmlns:a16="http://schemas.microsoft.com/office/drawing/2014/main" id="{B80DF11B-180A-B844-9AFC-519CE403CC31}"/>
                </a:ext>
              </a:extLst>
            </p:cNvPr>
            <p:cNvCxnSpPr>
              <a:cxnSpLocks/>
              <a:stCxn id="12" idx="2"/>
              <a:endCxn id="13" idx="0"/>
            </p:cNvCxnSpPr>
            <p:nvPr/>
          </p:nvCxnSpPr>
          <p:spPr>
            <a:xfrm flipH="1">
              <a:off x="5435325" y="4748468"/>
              <a:ext cx="1" cy="188238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9" name="文本框 18">
              <a:extLst>
                <a:ext uri="{FF2B5EF4-FFF2-40B4-BE49-F238E27FC236}">
                  <a16:creationId xmlns:a16="http://schemas.microsoft.com/office/drawing/2014/main" id="{C2134A8A-3BC7-5E47-B2E9-22FDEBFF2649}"/>
                </a:ext>
              </a:extLst>
            </p:cNvPr>
            <p:cNvSpPr txBox="1"/>
            <p:nvPr/>
          </p:nvSpPr>
          <p:spPr>
            <a:xfrm>
              <a:off x="4774655" y="4078662"/>
              <a:ext cx="132134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zh-CN" err="1">
                  <a:solidFill>
                    <a:schemeClr val="bg1"/>
                  </a:solidFill>
                  <a:latin typeface="Gill Sans MT" panose="020B0502020104020203" pitchFamily="34" charset="0"/>
                </a:rPr>
                <a:t>FSList</a:t>
              </a:r>
              <a:endParaRPr kumimoji="1" lang="zh-CN" altLang="en-US">
                <a:solidFill>
                  <a:schemeClr val="bg1"/>
                </a:solidFill>
                <a:latin typeface="Gill Sans MT" panose="020B0502020104020203" pitchFamily="34" charset="0"/>
              </a:endParaRPr>
            </a:p>
          </p:txBody>
        </p:sp>
        <p:sp>
          <p:nvSpPr>
            <p:cNvPr id="20" name="矩形 19">
              <a:extLst>
                <a:ext uri="{FF2B5EF4-FFF2-40B4-BE49-F238E27FC236}">
                  <a16:creationId xmlns:a16="http://schemas.microsoft.com/office/drawing/2014/main" id="{93E90202-E1EA-8243-ACC2-79845104D716}"/>
                </a:ext>
              </a:extLst>
            </p:cNvPr>
            <p:cNvSpPr/>
            <p:nvPr/>
          </p:nvSpPr>
          <p:spPr>
            <a:xfrm>
              <a:off x="4607516" y="5612970"/>
              <a:ext cx="1655617" cy="546116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>
                  <a:latin typeface="Gill Sans MT" panose="020B0502020104020203" pitchFamily="34" charset="0"/>
                </a:rPr>
                <a:t>Upgrade </a:t>
              </a:r>
              <a:endParaRPr kumimoji="1" lang="zh-CN" altLang="en-US">
                <a:latin typeface="Gill Sans MT" panose="020B0502020104020203" pitchFamily="34" charset="0"/>
              </a:endParaRPr>
            </a:p>
          </p:txBody>
        </p:sp>
      </p:grpSp>
      <p:grpSp>
        <p:nvGrpSpPr>
          <p:cNvPr id="41" name="组合 40">
            <a:extLst>
              <a:ext uri="{FF2B5EF4-FFF2-40B4-BE49-F238E27FC236}">
                <a16:creationId xmlns:a16="http://schemas.microsoft.com/office/drawing/2014/main" id="{407BA319-AF1F-E64F-BBE2-ABFF18C5FF6D}"/>
              </a:ext>
            </a:extLst>
          </p:cNvPr>
          <p:cNvGrpSpPr/>
          <p:nvPr/>
        </p:nvGrpSpPr>
        <p:grpSpPr>
          <a:xfrm>
            <a:off x="5519240" y="3166950"/>
            <a:ext cx="2109784" cy="930647"/>
            <a:chOff x="6450134" y="3460375"/>
            <a:chExt cx="2109784" cy="930647"/>
          </a:xfrm>
        </p:grpSpPr>
        <p:grpSp>
          <p:nvGrpSpPr>
            <p:cNvPr id="21" name="组合 20">
              <a:extLst>
                <a:ext uri="{FF2B5EF4-FFF2-40B4-BE49-F238E27FC236}">
                  <a16:creationId xmlns:a16="http://schemas.microsoft.com/office/drawing/2014/main" id="{41D80770-3B67-D242-8750-41C4C0B59817}"/>
                </a:ext>
              </a:extLst>
            </p:cNvPr>
            <p:cNvGrpSpPr/>
            <p:nvPr/>
          </p:nvGrpSpPr>
          <p:grpSpPr>
            <a:xfrm>
              <a:off x="6450134" y="3460375"/>
              <a:ext cx="2109784" cy="930647"/>
              <a:chOff x="1015341" y="3539366"/>
              <a:chExt cx="2274124" cy="2738732"/>
            </a:xfrm>
            <a:solidFill>
              <a:schemeClr val="accent4">
                <a:lumMod val="60000"/>
                <a:lumOff val="40000"/>
              </a:schemeClr>
            </a:solidFill>
          </p:grpSpPr>
          <p:sp>
            <p:nvSpPr>
              <p:cNvPr id="22" name="矩形 21">
                <a:extLst>
                  <a:ext uri="{FF2B5EF4-FFF2-40B4-BE49-F238E27FC236}">
                    <a16:creationId xmlns:a16="http://schemas.microsoft.com/office/drawing/2014/main" id="{1EE13A19-4C25-9548-9C2D-A6A50DCBD91F}"/>
                  </a:ext>
                </a:extLst>
              </p:cNvPr>
              <p:cNvSpPr/>
              <p:nvPr/>
            </p:nvSpPr>
            <p:spPr>
              <a:xfrm>
                <a:off x="1015341" y="3539366"/>
                <a:ext cx="2274124" cy="2738732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zh-CN" altLang="en-US">
                  <a:latin typeface="Gill Sans MT" panose="020B0502020104020203" pitchFamily="34" charset="0"/>
                </a:endParaRPr>
              </a:p>
            </p:txBody>
          </p:sp>
          <p:sp>
            <p:nvSpPr>
              <p:cNvPr id="23" name="文本框 22">
                <a:extLst>
                  <a:ext uri="{FF2B5EF4-FFF2-40B4-BE49-F238E27FC236}">
                    <a16:creationId xmlns:a16="http://schemas.microsoft.com/office/drawing/2014/main" id="{F026AC6E-9952-C046-B2F4-D30F2032617C}"/>
                  </a:ext>
                </a:extLst>
              </p:cNvPr>
              <p:cNvSpPr txBox="1"/>
              <p:nvPr/>
            </p:nvSpPr>
            <p:spPr>
              <a:xfrm>
                <a:off x="1192482" y="3679939"/>
                <a:ext cx="1868938" cy="1358600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zh-CN" sz="2400" err="1">
                    <a:solidFill>
                      <a:schemeClr val="bg1"/>
                    </a:solidFill>
                    <a:latin typeface="Gill Sans MT" panose="020B0502020104020203" pitchFamily="34" charset="0"/>
                  </a:rPr>
                  <a:t>libBentoFS</a:t>
                </a:r>
                <a:endParaRPr kumimoji="1" lang="zh-CN" altLang="en-US" sz="2400">
                  <a:solidFill>
                    <a:schemeClr val="bg1"/>
                  </a:solidFill>
                  <a:latin typeface="Gill Sans MT" panose="020B0502020104020203" pitchFamily="34" charset="0"/>
                </a:endParaRPr>
              </a:p>
            </p:txBody>
          </p:sp>
        </p:grpSp>
        <p:sp>
          <p:nvSpPr>
            <p:cNvPr id="32" name="矩形 31">
              <a:extLst>
                <a:ext uri="{FF2B5EF4-FFF2-40B4-BE49-F238E27FC236}">
                  <a16:creationId xmlns:a16="http://schemas.microsoft.com/office/drawing/2014/main" id="{4436DCAA-4EAE-784E-8DC6-74181CE72920}"/>
                </a:ext>
              </a:extLst>
            </p:cNvPr>
            <p:cNvSpPr/>
            <p:nvPr/>
          </p:nvSpPr>
          <p:spPr>
            <a:xfrm>
              <a:off x="6670596" y="3961761"/>
              <a:ext cx="1655617" cy="3446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>
                  <a:latin typeface="Gill Sans MT" panose="020B0502020104020203" pitchFamily="34" charset="0"/>
                </a:rPr>
                <a:t>dispatch</a:t>
              </a:r>
              <a:endParaRPr kumimoji="1" lang="zh-CN" altLang="en-US">
                <a:latin typeface="Gill Sans MT" panose="020B0502020104020203" pitchFamily="34" charset="0"/>
              </a:endParaRPr>
            </a:p>
          </p:txBody>
        </p:sp>
      </p:grpSp>
      <p:grpSp>
        <p:nvGrpSpPr>
          <p:cNvPr id="50" name="组合 49">
            <a:extLst>
              <a:ext uri="{FF2B5EF4-FFF2-40B4-BE49-F238E27FC236}">
                <a16:creationId xmlns:a16="http://schemas.microsoft.com/office/drawing/2014/main" id="{C998E23F-B728-4843-A62E-57769459BF3A}"/>
              </a:ext>
            </a:extLst>
          </p:cNvPr>
          <p:cNvGrpSpPr/>
          <p:nvPr/>
        </p:nvGrpSpPr>
        <p:grpSpPr>
          <a:xfrm>
            <a:off x="8728643" y="3127476"/>
            <a:ext cx="2109784" cy="1367552"/>
            <a:chOff x="9043286" y="3003794"/>
            <a:chExt cx="2109784" cy="1367552"/>
          </a:xfrm>
        </p:grpSpPr>
        <p:sp>
          <p:nvSpPr>
            <p:cNvPr id="25" name="矩形 24">
              <a:extLst>
                <a:ext uri="{FF2B5EF4-FFF2-40B4-BE49-F238E27FC236}">
                  <a16:creationId xmlns:a16="http://schemas.microsoft.com/office/drawing/2014/main" id="{CA62C05F-9BBB-8949-AC43-B38433ADF50E}"/>
                </a:ext>
              </a:extLst>
            </p:cNvPr>
            <p:cNvSpPr/>
            <p:nvPr/>
          </p:nvSpPr>
          <p:spPr>
            <a:xfrm>
              <a:off x="9043286" y="3003794"/>
              <a:ext cx="2109784" cy="1367552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>
                <a:latin typeface="Gill Sans MT" panose="020B0502020104020203" pitchFamily="34" charset="0"/>
              </a:endParaRPr>
            </a:p>
          </p:txBody>
        </p:sp>
        <p:sp>
          <p:nvSpPr>
            <p:cNvPr id="26" name="文本框 25">
              <a:extLst>
                <a:ext uri="{FF2B5EF4-FFF2-40B4-BE49-F238E27FC236}">
                  <a16:creationId xmlns:a16="http://schemas.microsoft.com/office/drawing/2014/main" id="{94ECDFDB-D9F4-7641-9749-87B06FFD4324}"/>
                </a:ext>
              </a:extLst>
            </p:cNvPr>
            <p:cNvSpPr txBox="1"/>
            <p:nvPr/>
          </p:nvSpPr>
          <p:spPr>
            <a:xfrm>
              <a:off x="9207626" y="3133879"/>
              <a:ext cx="1810728" cy="461665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zh-CN" sz="2400">
                  <a:solidFill>
                    <a:schemeClr val="bg1"/>
                  </a:solidFill>
                  <a:latin typeface="Gill Sans MT" panose="020B0502020104020203" pitchFamily="34" charset="0"/>
                </a:rPr>
                <a:t>Old Module</a:t>
              </a:r>
              <a:endParaRPr kumimoji="1" lang="zh-CN" altLang="en-US" sz="2400">
                <a:solidFill>
                  <a:schemeClr val="bg1"/>
                </a:solidFill>
                <a:latin typeface="Gill Sans MT" panose="020B0502020104020203" pitchFamily="34" charset="0"/>
              </a:endParaRPr>
            </a:p>
          </p:txBody>
        </p:sp>
        <p:sp>
          <p:nvSpPr>
            <p:cNvPr id="36" name="矩形 35">
              <a:extLst>
                <a:ext uri="{FF2B5EF4-FFF2-40B4-BE49-F238E27FC236}">
                  <a16:creationId xmlns:a16="http://schemas.microsoft.com/office/drawing/2014/main" id="{259D57C4-5FE1-8743-9BF7-43AC1BC752E2}"/>
                </a:ext>
              </a:extLst>
            </p:cNvPr>
            <p:cNvSpPr/>
            <p:nvPr/>
          </p:nvSpPr>
          <p:spPr>
            <a:xfrm>
              <a:off x="9182734" y="3762524"/>
              <a:ext cx="1770541" cy="3446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err="1">
                  <a:latin typeface="Gill Sans MT" panose="020B0502020104020203" pitchFamily="34" charset="0"/>
                </a:rPr>
                <a:t>Update_prepare</a:t>
              </a:r>
              <a:endParaRPr kumimoji="1" lang="zh-CN" altLang="en-US">
                <a:latin typeface="Gill Sans MT" panose="020B0502020104020203" pitchFamily="34" charset="0"/>
              </a:endParaRPr>
            </a:p>
          </p:txBody>
        </p:sp>
      </p:grpSp>
      <p:cxnSp>
        <p:nvCxnSpPr>
          <p:cNvPr id="18" name="肘形连接符 17">
            <a:extLst>
              <a:ext uri="{FF2B5EF4-FFF2-40B4-BE49-F238E27FC236}">
                <a16:creationId xmlns:a16="http://schemas.microsoft.com/office/drawing/2014/main" id="{2AA73E51-0240-B847-97EE-CA9740999085}"/>
              </a:ext>
            </a:extLst>
          </p:cNvPr>
          <p:cNvCxnSpPr>
            <a:cxnSpLocks/>
            <a:stCxn id="20" idx="3"/>
            <a:endCxn id="32" idx="1"/>
          </p:cNvCxnSpPr>
          <p:nvPr/>
        </p:nvCxnSpPr>
        <p:spPr>
          <a:xfrm flipV="1">
            <a:off x="4784544" y="3840636"/>
            <a:ext cx="955158" cy="1633502"/>
          </a:xfrm>
          <a:prstGeom prst="bentConnector3">
            <a:avLst/>
          </a:prstGeom>
          <a:ln w="381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肘形连接符 45">
            <a:extLst>
              <a:ext uri="{FF2B5EF4-FFF2-40B4-BE49-F238E27FC236}">
                <a16:creationId xmlns:a16="http://schemas.microsoft.com/office/drawing/2014/main" id="{8615335F-DB12-3B4A-96DB-81C1F2CF82E3}"/>
              </a:ext>
            </a:extLst>
          </p:cNvPr>
          <p:cNvCxnSpPr>
            <a:cxnSpLocks/>
            <a:stCxn id="32" idx="3"/>
          </p:cNvCxnSpPr>
          <p:nvPr/>
        </p:nvCxnSpPr>
        <p:spPr>
          <a:xfrm>
            <a:off x="7395319" y="3840636"/>
            <a:ext cx="1420762" cy="260951"/>
          </a:xfrm>
          <a:prstGeom prst="bentConnector3">
            <a:avLst/>
          </a:prstGeom>
          <a:ln w="381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1" name="组合 50">
            <a:extLst>
              <a:ext uri="{FF2B5EF4-FFF2-40B4-BE49-F238E27FC236}">
                <a16:creationId xmlns:a16="http://schemas.microsoft.com/office/drawing/2014/main" id="{09CED5F7-3861-9544-B90B-AD64598BFA49}"/>
              </a:ext>
            </a:extLst>
          </p:cNvPr>
          <p:cNvGrpSpPr/>
          <p:nvPr/>
        </p:nvGrpSpPr>
        <p:grpSpPr>
          <a:xfrm>
            <a:off x="8710001" y="4717607"/>
            <a:ext cx="2109784" cy="1367552"/>
            <a:chOff x="9043286" y="3003794"/>
            <a:chExt cx="2109784" cy="1367552"/>
          </a:xfrm>
        </p:grpSpPr>
        <p:sp>
          <p:nvSpPr>
            <p:cNvPr id="52" name="矩形 51">
              <a:extLst>
                <a:ext uri="{FF2B5EF4-FFF2-40B4-BE49-F238E27FC236}">
                  <a16:creationId xmlns:a16="http://schemas.microsoft.com/office/drawing/2014/main" id="{9A28E575-0E98-5C4E-90F5-D76DE1A379E0}"/>
                </a:ext>
              </a:extLst>
            </p:cNvPr>
            <p:cNvSpPr/>
            <p:nvPr/>
          </p:nvSpPr>
          <p:spPr>
            <a:xfrm>
              <a:off x="9043286" y="3003794"/>
              <a:ext cx="2109784" cy="1367552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>
                <a:latin typeface="Gill Sans MT" panose="020B0502020104020203" pitchFamily="34" charset="0"/>
              </a:endParaRPr>
            </a:p>
          </p:txBody>
        </p:sp>
        <p:sp>
          <p:nvSpPr>
            <p:cNvPr id="53" name="文本框 52">
              <a:extLst>
                <a:ext uri="{FF2B5EF4-FFF2-40B4-BE49-F238E27FC236}">
                  <a16:creationId xmlns:a16="http://schemas.microsoft.com/office/drawing/2014/main" id="{9984904F-AEF5-1F43-B653-5CDE57356A7F}"/>
                </a:ext>
              </a:extLst>
            </p:cNvPr>
            <p:cNvSpPr txBox="1"/>
            <p:nvPr/>
          </p:nvSpPr>
          <p:spPr>
            <a:xfrm>
              <a:off x="9207626" y="3133879"/>
              <a:ext cx="1810728" cy="461665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zh-CN" sz="2400">
                  <a:solidFill>
                    <a:schemeClr val="bg1"/>
                  </a:solidFill>
                  <a:latin typeface="Gill Sans MT" panose="020B0502020104020203" pitchFamily="34" charset="0"/>
                </a:rPr>
                <a:t>New Module</a:t>
              </a:r>
              <a:endParaRPr kumimoji="1" lang="zh-CN" altLang="en-US" sz="2400">
                <a:solidFill>
                  <a:schemeClr val="bg1"/>
                </a:solidFill>
                <a:latin typeface="Gill Sans MT" panose="020B0502020104020203" pitchFamily="34" charset="0"/>
              </a:endParaRPr>
            </a:p>
          </p:txBody>
        </p:sp>
        <p:sp>
          <p:nvSpPr>
            <p:cNvPr id="54" name="矩形 53">
              <a:extLst>
                <a:ext uri="{FF2B5EF4-FFF2-40B4-BE49-F238E27FC236}">
                  <a16:creationId xmlns:a16="http://schemas.microsoft.com/office/drawing/2014/main" id="{561AF042-5166-F542-9DDF-99EDEE6D50FC}"/>
                </a:ext>
              </a:extLst>
            </p:cNvPr>
            <p:cNvSpPr/>
            <p:nvPr/>
          </p:nvSpPr>
          <p:spPr>
            <a:xfrm>
              <a:off x="9182734" y="3762524"/>
              <a:ext cx="1770541" cy="3446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err="1">
                  <a:latin typeface="Gill Sans MT" panose="020B0502020104020203" pitchFamily="34" charset="0"/>
                </a:rPr>
                <a:t>Update_transfer</a:t>
              </a:r>
              <a:endParaRPr kumimoji="1" lang="zh-CN" altLang="en-US">
                <a:latin typeface="Gill Sans MT" panose="020B0502020104020203" pitchFamily="34" charset="0"/>
              </a:endParaRPr>
            </a:p>
          </p:txBody>
        </p:sp>
      </p:grpSp>
      <p:grpSp>
        <p:nvGrpSpPr>
          <p:cNvPr id="55" name="组合 54">
            <a:extLst>
              <a:ext uri="{FF2B5EF4-FFF2-40B4-BE49-F238E27FC236}">
                <a16:creationId xmlns:a16="http://schemas.microsoft.com/office/drawing/2014/main" id="{37EEDD59-9135-F441-955A-435AB9A6C537}"/>
              </a:ext>
            </a:extLst>
          </p:cNvPr>
          <p:cNvGrpSpPr/>
          <p:nvPr/>
        </p:nvGrpSpPr>
        <p:grpSpPr>
          <a:xfrm>
            <a:off x="326099" y="3125662"/>
            <a:ext cx="2274124" cy="2738732"/>
            <a:chOff x="1015341" y="3539366"/>
            <a:chExt cx="2274124" cy="2738732"/>
          </a:xfrm>
          <a:solidFill>
            <a:schemeClr val="accent1">
              <a:lumMod val="60000"/>
              <a:lumOff val="40000"/>
            </a:schemeClr>
          </a:solidFill>
        </p:grpSpPr>
        <p:grpSp>
          <p:nvGrpSpPr>
            <p:cNvPr id="56" name="组合 55">
              <a:extLst>
                <a:ext uri="{FF2B5EF4-FFF2-40B4-BE49-F238E27FC236}">
                  <a16:creationId xmlns:a16="http://schemas.microsoft.com/office/drawing/2014/main" id="{302BFF0C-89F7-294D-8628-059346925FBA}"/>
                </a:ext>
              </a:extLst>
            </p:cNvPr>
            <p:cNvGrpSpPr/>
            <p:nvPr/>
          </p:nvGrpSpPr>
          <p:grpSpPr>
            <a:xfrm>
              <a:off x="1015341" y="3539366"/>
              <a:ext cx="2274124" cy="2738732"/>
              <a:chOff x="1015341" y="3539366"/>
              <a:chExt cx="2274124" cy="2738732"/>
            </a:xfrm>
            <a:grpFill/>
          </p:grpSpPr>
          <p:sp>
            <p:nvSpPr>
              <p:cNvPr id="59" name="矩形 58">
                <a:extLst>
                  <a:ext uri="{FF2B5EF4-FFF2-40B4-BE49-F238E27FC236}">
                    <a16:creationId xmlns:a16="http://schemas.microsoft.com/office/drawing/2014/main" id="{45006581-7A00-4C44-940A-27DE3C5BEA50}"/>
                  </a:ext>
                </a:extLst>
              </p:cNvPr>
              <p:cNvSpPr/>
              <p:nvPr/>
            </p:nvSpPr>
            <p:spPr>
              <a:xfrm>
                <a:off x="1015341" y="3539366"/>
                <a:ext cx="2274124" cy="2738732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zh-CN" altLang="en-US">
                  <a:latin typeface="Gill Sans MT" panose="020B0502020104020203" pitchFamily="34" charset="0"/>
                </a:endParaRPr>
              </a:p>
            </p:txBody>
          </p:sp>
          <p:sp>
            <p:nvSpPr>
              <p:cNvPr id="60" name="文本框 59">
                <a:extLst>
                  <a:ext uri="{FF2B5EF4-FFF2-40B4-BE49-F238E27FC236}">
                    <a16:creationId xmlns:a16="http://schemas.microsoft.com/office/drawing/2014/main" id="{52788FC9-D980-864C-939F-E5E5FDA21FEE}"/>
                  </a:ext>
                </a:extLst>
              </p:cNvPr>
              <p:cNvSpPr txBox="1"/>
              <p:nvPr/>
            </p:nvSpPr>
            <p:spPr>
              <a:xfrm>
                <a:off x="1192482" y="3679938"/>
                <a:ext cx="2088005" cy="461665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zh-CN" sz="2400">
                    <a:solidFill>
                      <a:schemeClr val="bg1"/>
                    </a:solidFill>
                    <a:latin typeface="Gill Sans MT" panose="020B0502020104020203" pitchFamily="34" charset="0"/>
                  </a:rPr>
                  <a:t>Kernel Service</a:t>
                </a:r>
                <a:endParaRPr kumimoji="1" lang="zh-CN" altLang="en-US" sz="2400">
                  <a:solidFill>
                    <a:schemeClr val="bg1"/>
                  </a:solidFill>
                  <a:latin typeface="Gill Sans MT" panose="020B0502020104020203" pitchFamily="34" charset="0"/>
                </a:endParaRPr>
              </a:p>
            </p:txBody>
          </p:sp>
        </p:grpSp>
        <p:sp>
          <p:nvSpPr>
            <p:cNvPr id="57" name="矩形 56">
              <a:extLst>
                <a:ext uri="{FF2B5EF4-FFF2-40B4-BE49-F238E27FC236}">
                  <a16:creationId xmlns:a16="http://schemas.microsoft.com/office/drawing/2014/main" id="{C15986D5-A2BC-624B-ACF4-CDCF2BBB2C19}"/>
                </a:ext>
              </a:extLst>
            </p:cNvPr>
            <p:cNvSpPr/>
            <p:nvPr/>
          </p:nvSpPr>
          <p:spPr>
            <a:xfrm>
              <a:off x="1270659" y="5814486"/>
              <a:ext cx="1655617" cy="3446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err="1">
                  <a:latin typeface="Gill Sans MT" panose="020B0502020104020203" pitchFamily="34" charset="0"/>
                </a:rPr>
                <a:t>block_device</a:t>
              </a:r>
              <a:endParaRPr kumimoji="1" lang="zh-CN" altLang="en-US">
                <a:latin typeface="Gill Sans MT" panose="020B0502020104020203" pitchFamily="34" charset="0"/>
              </a:endParaRPr>
            </a:p>
          </p:txBody>
        </p:sp>
        <p:sp>
          <p:nvSpPr>
            <p:cNvPr id="58" name="矩形 57">
              <a:extLst>
                <a:ext uri="{FF2B5EF4-FFF2-40B4-BE49-F238E27FC236}">
                  <a16:creationId xmlns:a16="http://schemas.microsoft.com/office/drawing/2014/main" id="{922CFA76-686C-104E-9585-AD9C71C786B4}"/>
                </a:ext>
              </a:extLst>
            </p:cNvPr>
            <p:cNvSpPr/>
            <p:nvPr/>
          </p:nvSpPr>
          <p:spPr>
            <a:xfrm>
              <a:off x="1270659" y="4403868"/>
              <a:ext cx="1655617" cy="3446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>
                  <a:latin typeface="Gill Sans MT" panose="020B0502020104020203" pitchFamily="34" charset="0"/>
                </a:rPr>
                <a:t>VFS</a:t>
              </a:r>
              <a:endParaRPr kumimoji="1" lang="zh-CN" altLang="en-US">
                <a:latin typeface="Gill Sans MT" panose="020B0502020104020203" pitchFamily="34" charset="0"/>
              </a:endParaRPr>
            </a:p>
          </p:txBody>
        </p:sp>
      </p:grpSp>
      <p:cxnSp>
        <p:nvCxnSpPr>
          <p:cNvPr id="62" name="肘形连接符 61">
            <a:extLst>
              <a:ext uri="{FF2B5EF4-FFF2-40B4-BE49-F238E27FC236}">
                <a16:creationId xmlns:a16="http://schemas.microsoft.com/office/drawing/2014/main" id="{261348EB-FC9C-7249-8548-1DD48A13DF0B}"/>
              </a:ext>
            </a:extLst>
          </p:cNvPr>
          <p:cNvCxnSpPr>
            <a:cxnSpLocks/>
            <a:endCxn id="13" idx="1"/>
          </p:cNvCxnSpPr>
          <p:nvPr/>
        </p:nvCxnSpPr>
        <p:spPr>
          <a:xfrm>
            <a:off x="2236561" y="4183197"/>
            <a:ext cx="892366" cy="513919"/>
          </a:xfrm>
          <a:prstGeom prst="bentConnector3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矩形 64">
            <a:extLst>
              <a:ext uri="{FF2B5EF4-FFF2-40B4-BE49-F238E27FC236}">
                <a16:creationId xmlns:a16="http://schemas.microsoft.com/office/drawing/2014/main" id="{B5213BE4-068A-C34C-BC44-75A12175AB57}"/>
              </a:ext>
            </a:extLst>
          </p:cNvPr>
          <p:cNvSpPr/>
          <p:nvPr/>
        </p:nvSpPr>
        <p:spPr>
          <a:xfrm>
            <a:off x="5191255" y="5761867"/>
            <a:ext cx="2087881" cy="96647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sz="2400">
                <a:solidFill>
                  <a:schemeClr val="tx1"/>
                </a:solidFill>
                <a:latin typeface="Gill Sans MT" panose="020B0502020104020203" pitchFamily="34" charset="0"/>
              </a:rPr>
              <a:t> Module Manager</a:t>
            </a:r>
            <a:endParaRPr kumimoji="1" lang="zh-CN" altLang="en-US" sz="2400">
              <a:solidFill>
                <a:schemeClr val="tx1"/>
              </a:solidFill>
              <a:latin typeface="Gill Sans MT" panose="020B0502020104020203" pitchFamily="34" charset="0"/>
            </a:endParaRPr>
          </a:p>
        </p:txBody>
      </p:sp>
      <p:cxnSp>
        <p:nvCxnSpPr>
          <p:cNvPr id="67" name="肘形连接符 66">
            <a:extLst>
              <a:ext uri="{FF2B5EF4-FFF2-40B4-BE49-F238E27FC236}">
                <a16:creationId xmlns:a16="http://schemas.microsoft.com/office/drawing/2014/main" id="{4CB5B49C-65AD-6641-B361-7A845FC5ECF8}"/>
              </a:ext>
            </a:extLst>
          </p:cNvPr>
          <p:cNvCxnSpPr>
            <a:cxnSpLocks/>
            <a:stCxn id="54" idx="2"/>
            <a:endCxn id="65" idx="3"/>
          </p:cNvCxnSpPr>
          <p:nvPr/>
        </p:nvCxnSpPr>
        <p:spPr>
          <a:xfrm rot="5400000">
            <a:off x="8294844" y="4805229"/>
            <a:ext cx="424168" cy="2455584"/>
          </a:xfrm>
          <a:prstGeom prst="bentConnector2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肘形连接符 69">
            <a:extLst>
              <a:ext uri="{FF2B5EF4-FFF2-40B4-BE49-F238E27FC236}">
                <a16:creationId xmlns:a16="http://schemas.microsoft.com/office/drawing/2014/main" id="{1BFCE950-36D6-7148-ADDA-7DBA6F74D795}"/>
              </a:ext>
            </a:extLst>
          </p:cNvPr>
          <p:cNvCxnSpPr>
            <a:cxnSpLocks/>
            <a:stCxn id="65" idx="1"/>
            <a:endCxn id="20" idx="2"/>
          </p:cNvCxnSpPr>
          <p:nvPr/>
        </p:nvCxnSpPr>
        <p:spPr>
          <a:xfrm rot="10800000">
            <a:off x="3956737" y="5747197"/>
            <a:ext cx="1234519" cy="497909"/>
          </a:xfrm>
          <a:prstGeom prst="bentConnector2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直线箭头连接符 72">
            <a:extLst>
              <a:ext uri="{FF2B5EF4-FFF2-40B4-BE49-F238E27FC236}">
                <a16:creationId xmlns:a16="http://schemas.microsoft.com/office/drawing/2014/main" id="{A4339065-DF63-8F4A-8F36-DE8E5D81947D}"/>
              </a:ext>
            </a:extLst>
          </p:cNvPr>
          <p:cNvCxnSpPr>
            <a:cxnSpLocks/>
          </p:cNvCxnSpPr>
          <p:nvPr/>
        </p:nvCxnSpPr>
        <p:spPr>
          <a:xfrm flipV="1">
            <a:off x="3956735" y="4881860"/>
            <a:ext cx="0" cy="31922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肘形连接符 76">
            <a:extLst>
              <a:ext uri="{FF2B5EF4-FFF2-40B4-BE49-F238E27FC236}">
                <a16:creationId xmlns:a16="http://schemas.microsoft.com/office/drawing/2014/main" id="{C2A42135-B06D-9447-9953-8CB2AE762C23}"/>
              </a:ext>
            </a:extLst>
          </p:cNvPr>
          <p:cNvCxnSpPr>
            <a:cxnSpLocks/>
            <a:stCxn id="32" idx="3"/>
            <a:endCxn id="54" idx="1"/>
          </p:cNvCxnSpPr>
          <p:nvPr/>
        </p:nvCxnSpPr>
        <p:spPr>
          <a:xfrm>
            <a:off x="7395319" y="3840636"/>
            <a:ext cx="1454130" cy="1808001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629098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C5FFE0B-D3AB-458E-B90C-BD04234544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/>
              <a:t>Live</a:t>
            </a:r>
            <a:r>
              <a:rPr lang="zh-CN" altLang="en-US"/>
              <a:t> </a:t>
            </a:r>
            <a:r>
              <a:rPr lang="en-US" altLang="zh-CN"/>
              <a:t>Upgrade</a:t>
            </a:r>
            <a:endParaRPr lang="en-US"/>
          </a:p>
        </p:txBody>
      </p:sp>
      <p:sp>
        <p:nvSpPr>
          <p:cNvPr id="4" name="内容占位符 2">
            <a:extLst>
              <a:ext uri="{FF2B5EF4-FFF2-40B4-BE49-F238E27FC236}">
                <a16:creationId xmlns:a16="http://schemas.microsoft.com/office/drawing/2014/main" id="{E27FAE64-7741-4296-AE35-642F9D19E13B}"/>
              </a:ext>
            </a:extLst>
          </p:cNvPr>
          <p:cNvSpPr txBox="1">
            <a:spLocks/>
          </p:cNvSpPr>
          <p:nvPr/>
        </p:nvSpPr>
        <p:spPr>
          <a:xfrm>
            <a:off x="838200" y="1319804"/>
            <a:ext cx="10453382" cy="4720269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514350" indent="-51435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 baseline="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 baseline="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 baseline="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 baseline="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 baseline="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>
                <a:ea typeface="+mj-ea"/>
              </a:rPr>
              <a:t>Live upgrade component in </a:t>
            </a:r>
            <a:r>
              <a:rPr lang="en-US" err="1">
                <a:ea typeface="+mj-ea"/>
              </a:rPr>
              <a:t>BentoFS</a:t>
            </a:r>
            <a:endParaRPr lang="en-US">
              <a:ea typeface="+mj-ea"/>
            </a:endParaRPr>
          </a:p>
          <a:p>
            <a:pPr lvl="1"/>
            <a:r>
              <a:rPr lang="en-US">
                <a:ea typeface="+mj-ea"/>
              </a:rPr>
              <a:t>When a upgrade module is inserted:</a:t>
            </a:r>
          </a:p>
          <a:p>
            <a:pPr lvl="2"/>
            <a:r>
              <a:rPr lang="en-US">
                <a:ea typeface="+mj-ea"/>
              </a:rPr>
              <a:t>Old file system handles </a:t>
            </a:r>
            <a:r>
              <a:rPr lang="en-US" err="1">
                <a:ea typeface="+mj-ea"/>
              </a:rPr>
              <a:t>bento_update_prepare</a:t>
            </a:r>
            <a:r>
              <a:rPr lang="en-US">
                <a:ea typeface="+mj-ea"/>
              </a:rPr>
              <a:t>, performing cleanup, and creating and returning state transfer struct to </a:t>
            </a:r>
            <a:r>
              <a:rPr lang="en-US" err="1">
                <a:ea typeface="+mj-ea"/>
              </a:rPr>
              <a:t>BentoFS</a:t>
            </a:r>
            <a:r>
              <a:rPr lang="en-US">
                <a:ea typeface="+mj-ea"/>
              </a:rPr>
              <a:t> through </a:t>
            </a:r>
            <a:r>
              <a:rPr lang="en-US" err="1">
                <a:ea typeface="+mj-ea"/>
              </a:rPr>
              <a:t>libBentoFS</a:t>
            </a:r>
            <a:endParaRPr lang="en-US">
              <a:ea typeface="+mj-ea"/>
            </a:endParaRPr>
          </a:p>
        </p:txBody>
      </p:sp>
      <p:grpSp>
        <p:nvGrpSpPr>
          <p:cNvPr id="30" name="组合 29">
            <a:extLst>
              <a:ext uri="{FF2B5EF4-FFF2-40B4-BE49-F238E27FC236}">
                <a16:creationId xmlns:a16="http://schemas.microsoft.com/office/drawing/2014/main" id="{8EC388CE-594A-FA4E-9DA0-6D0A2D6B84BC}"/>
              </a:ext>
            </a:extLst>
          </p:cNvPr>
          <p:cNvGrpSpPr/>
          <p:nvPr/>
        </p:nvGrpSpPr>
        <p:grpSpPr>
          <a:xfrm>
            <a:off x="2979003" y="3127476"/>
            <a:ext cx="1955469" cy="2738732"/>
            <a:chOff x="4457592" y="3539366"/>
            <a:chExt cx="1955469" cy="2738732"/>
          </a:xfrm>
        </p:grpSpPr>
        <p:grpSp>
          <p:nvGrpSpPr>
            <p:cNvPr id="11" name="组合 10">
              <a:extLst>
                <a:ext uri="{FF2B5EF4-FFF2-40B4-BE49-F238E27FC236}">
                  <a16:creationId xmlns:a16="http://schemas.microsoft.com/office/drawing/2014/main" id="{2AB70F87-F2D3-D841-837D-A469EA4EE60F}"/>
                </a:ext>
              </a:extLst>
            </p:cNvPr>
            <p:cNvGrpSpPr/>
            <p:nvPr/>
          </p:nvGrpSpPr>
          <p:grpSpPr>
            <a:xfrm>
              <a:off x="4457592" y="3539366"/>
              <a:ext cx="1955469" cy="2738732"/>
              <a:chOff x="4457592" y="3539366"/>
              <a:chExt cx="1955469" cy="2738732"/>
            </a:xfrm>
          </p:grpSpPr>
          <p:sp>
            <p:nvSpPr>
              <p:cNvPr id="8" name="矩形 7">
                <a:extLst>
                  <a:ext uri="{FF2B5EF4-FFF2-40B4-BE49-F238E27FC236}">
                    <a16:creationId xmlns:a16="http://schemas.microsoft.com/office/drawing/2014/main" id="{331379AB-6339-2247-9B82-9ACE26C363FF}"/>
                  </a:ext>
                </a:extLst>
              </p:cNvPr>
              <p:cNvSpPr/>
              <p:nvPr/>
            </p:nvSpPr>
            <p:spPr>
              <a:xfrm>
                <a:off x="4457592" y="3539366"/>
                <a:ext cx="1955469" cy="2738732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zh-CN" altLang="en-US">
                  <a:latin typeface="Gill Sans MT" panose="020B0502020104020203" pitchFamily="34" charset="0"/>
                </a:endParaRPr>
              </a:p>
            </p:txBody>
          </p:sp>
          <p:sp>
            <p:nvSpPr>
              <p:cNvPr id="9" name="文本框 8">
                <a:extLst>
                  <a:ext uri="{FF2B5EF4-FFF2-40B4-BE49-F238E27FC236}">
                    <a16:creationId xmlns:a16="http://schemas.microsoft.com/office/drawing/2014/main" id="{2AAB1976-EB8D-E041-890D-0AE2A23FB2B2}"/>
                  </a:ext>
                </a:extLst>
              </p:cNvPr>
              <p:cNvSpPr txBox="1"/>
              <p:nvPr/>
            </p:nvSpPr>
            <p:spPr>
              <a:xfrm>
                <a:off x="4774655" y="3679937"/>
                <a:ext cx="132134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zh-CN" sz="2400" err="1">
                    <a:solidFill>
                      <a:schemeClr val="bg1"/>
                    </a:solidFill>
                    <a:latin typeface="Gill Sans MT" panose="020B0502020104020203" pitchFamily="34" charset="0"/>
                  </a:rPr>
                  <a:t>BentoFS</a:t>
                </a:r>
                <a:endParaRPr kumimoji="1" lang="zh-CN" altLang="en-US" sz="2400">
                  <a:solidFill>
                    <a:schemeClr val="bg1"/>
                  </a:solidFill>
                  <a:latin typeface="Gill Sans MT" panose="020B0502020104020203" pitchFamily="34" charset="0"/>
                </a:endParaRPr>
              </a:p>
            </p:txBody>
          </p:sp>
        </p:grpSp>
        <p:sp>
          <p:nvSpPr>
            <p:cNvPr id="12" name="矩形 11">
              <a:extLst>
                <a:ext uri="{FF2B5EF4-FFF2-40B4-BE49-F238E27FC236}">
                  <a16:creationId xmlns:a16="http://schemas.microsoft.com/office/drawing/2014/main" id="{421D4240-0828-154C-8390-46E483039993}"/>
                </a:ext>
              </a:extLst>
            </p:cNvPr>
            <p:cNvSpPr/>
            <p:nvPr/>
          </p:nvSpPr>
          <p:spPr>
            <a:xfrm>
              <a:off x="4607517" y="4403868"/>
              <a:ext cx="1655617" cy="3446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>
                  <a:latin typeface="Gill Sans MT" panose="020B0502020104020203" pitchFamily="34" charset="0"/>
                </a:rPr>
                <a:t>fs1</a:t>
              </a:r>
              <a:endParaRPr kumimoji="1" lang="zh-CN" altLang="en-US">
                <a:latin typeface="Gill Sans MT" panose="020B0502020104020203" pitchFamily="34" charset="0"/>
              </a:endParaRPr>
            </a:p>
          </p:txBody>
        </p:sp>
        <p:sp>
          <p:nvSpPr>
            <p:cNvPr id="13" name="矩形 12">
              <a:extLst>
                <a:ext uri="{FF2B5EF4-FFF2-40B4-BE49-F238E27FC236}">
                  <a16:creationId xmlns:a16="http://schemas.microsoft.com/office/drawing/2014/main" id="{C9746907-C520-2C4F-A2FA-59285F6DB267}"/>
                </a:ext>
              </a:extLst>
            </p:cNvPr>
            <p:cNvSpPr/>
            <p:nvPr/>
          </p:nvSpPr>
          <p:spPr>
            <a:xfrm>
              <a:off x="4607516" y="4936706"/>
              <a:ext cx="1655617" cy="3446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>
                  <a:latin typeface="Gill Sans MT" panose="020B0502020104020203" pitchFamily="34" charset="0"/>
                </a:rPr>
                <a:t>fs2</a:t>
              </a:r>
              <a:endParaRPr kumimoji="1" lang="zh-CN" altLang="en-US">
                <a:latin typeface="Gill Sans MT" panose="020B0502020104020203" pitchFamily="34" charset="0"/>
              </a:endParaRPr>
            </a:p>
          </p:txBody>
        </p:sp>
        <p:cxnSp>
          <p:nvCxnSpPr>
            <p:cNvPr id="16" name="直线连接符 15">
              <a:extLst>
                <a:ext uri="{FF2B5EF4-FFF2-40B4-BE49-F238E27FC236}">
                  <a16:creationId xmlns:a16="http://schemas.microsoft.com/office/drawing/2014/main" id="{B80DF11B-180A-B844-9AFC-519CE403CC31}"/>
                </a:ext>
              </a:extLst>
            </p:cNvPr>
            <p:cNvCxnSpPr>
              <a:cxnSpLocks/>
              <a:stCxn id="12" idx="2"/>
              <a:endCxn id="13" idx="0"/>
            </p:cNvCxnSpPr>
            <p:nvPr/>
          </p:nvCxnSpPr>
          <p:spPr>
            <a:xfrm flipH="1">
              <a:off x="5435325" y="4748468"/>
              <a:ext cx="1" cy="188238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9" name="文本框 18">
              <a:extLst>
                <a:ext uri="{FF2B5EF4-FFF2-40B4-BE49-F238E27FC236}">
                  <a16:creationId xmlns:a16="http://schemas.microsoft.com/office/drawing/2014/main" id="{C2134A8A-3BC7-5E47-B2E9-22FDEBFF2649}"/>
                </a:ext>
              </a:extLst>
            </p:cNvPr>
            <p:cNvSpPr txBox="1"/>
            <p:nvPr/>
          </p:nvSpPr>
          <p:spPr>
            <a:xfrm>
              <a:off x="4774655" y="4078662"/>
              <a:ext cx="132134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zh-CN" err="1">
                  <a:solidFill>
                    <a:schemeClr val="bg1"/>
                  </a:solidFill>
                  <a:latin typeface="Gill Sans MT" panose="020B0502020104020203" pitchFamily="34" charset="0"/>
                </a:rPr>
                <a:t>FSList</a:t>
              </a:r>
              <a:endParaRPr kumimoji="1" lang="zh-CN" altLang="en-US">
                <a:solidFill>
                  <a:schemeClr val="bg1"/>
                </a:solidFill>
                <a:latin typeface="Gill Sans MT" panose="020B0502020104020203" pitchFamily="34" charset="0"/>
              </a:endParaRPr>
            </a:p>
          </p:txBody>
        </p:sp>
        <p:sp>
          <p:nvSpPr>
            <p:cNvPr id="20" name="矩形 19">
              <a:extLst>
                <a:ext uri="{FF2B5EF4-FFF2-40B4-BE49-F238E27FC236}">
                  <a16:creationId xmlns:a16="http://schemas.microsoft.com/office/drawing/2014/main" id="{93E90202-E1EA-8243-ACC2-79845104D716}"/>
                </a:ext>
              </a:extLst>
            </p:cNvPr>
            <p:cNvSpPr/>
            <p:nvPr/>
          </p:nvSpPr>
          <p:spPr>
            <a:xfrm>
              <a:off x="4607516" y="5612970"/>
              <a:ext cx="1655617" cy="546116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>
                  <a:latin typeface="Gill Sans MT" panose="020B0502020104020203" pitchFamily="34" charset="0"/>
                </a:rPr>
                <a:t>Upgrade </a:t>
              </a:r>
              <a:endParaRPr kumimoji="1" lang="zh-CN" altLang="en-US">
                <a:latin typeface="Gill Sans MT" panose="020B0502020104020203" pitchFamily="34" charset="0"/>
              </a:endParaRPr>
            </a:p>
          </p:txBody>
        </p:sp>
      </p:grpSp>
      <p:grpSp>
        <p:nvGrpSpPr>
          <p:cNvPr id="41" name="组合 40">
            <a:extLst>
              <a:ext uri="{FF2B5EF4-FFF2-40B4-BE49-F238E27FC236}">
                <a16:creationId xmlns:a16="http://schemas.microsoft.com/office/drawing/2014/main" id="{407BA319-AF1F-E64F-BBE2-ABFF18C5FF6D}"/>
              </a:ext>
            </a:extLst>
          </p:cNvPr>
          <p:cNvGrpSpPr/>
          <p:nvPr/>
        </p:nvGrpSpPr>
        <p:grpSpPr>
          <a:xfrm>
            <a:off x="5519240" y="3166950"/>
            <a:ext cx="2109784" cy="930647"/>
            <a:chOff x="6450134" y="3460375"/>
            <a:chExt cx="2109784" cy="930647"/>
          </a:xfrm>
        </p:grpSpPr>
        <p:grpSp>
          <p:nvGrpSpPr>
            <p:cNvPr id="21" name="组合 20">
              <a:extLst>
                <a:ext uri="{FF2B5EF4-FFF2-40B4-BE49-F238E27FC236}">
                  <a16:creationId xmlns:a16="http://schemas.microsoft.com/office/drawing/2014/main" id="{41D80770-3B67-D242-8750-41C4C0B59817}"/>
                </a:ext>
              </a:extLst>
            </p:cNvPr>
            <p:cNvGrpSpPr/>
            <p:nvPr/>
          </p:nvGrpSpPr>
          <p:grpSpPr>
            <a:xfrm>
              <a:off x="6450134" y="3460375"/>
              <a:ext cx="2109784" cy="930647"/>
              <a:chOff x="1015341" y="3539366"/>
              <a:chExt cx="2274124" cy="2738732"/>
            </a:xfrm>
            <a:solidFill>
              <a:schemeClr val="accent4">
                <a:lumMod val="60000"/>
                <a:lumOff val="40000"/>
              </a:schemeClr>
            </a:solidFill>
          </p:grpSpPr>
          <p:sp>
            <p:nvSpPr>
              <p:cNvPr id="22" name="矩形 21">
                <a:extLst>
                  <a:ext uri="{FF2B5EF4-FFF2-40B4-BE49-F238E27FC236}">
                    <a16:creationId xmlns:a16="http://schemas.microsoft.com/office/drawing/2014/main" id="{1EE13A19-4C25-9548-9C2D-A6A50DCBD91F}"/>
                  </a:ext>
                </a:extLst>
              </p:cNvPr>
              <p:cNvSpPr/>
              <p:nvPr/>
            </p:nvSpPr>
            <p:spPr>
              <a:xfrm>
                <a:off x="1015341" y="3539366"/>
                <a:ext cx="2274124" cy="2738732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zh-CN" altLang="en-US">
                  <a:latin typeface="Gill Sans MT" panose="020B0502020104020203" pitchFamily="34" charset="0"/>
                </a:endParaRPr>
              </a:p>
            </p:txBody>
          </p:sp>
          <p:sp>
            <p:nvSpPr>
              <p:cNvPr id="23" name="文本框 22">
                <a:extLst>
                  <a:ext uri="{FF2B5EF4-FFF2-40B4-BE49-F238E27FC236}">
                    <a16:creationId xmlns:a16="http://schemas.microsoft.com/office/drawing/2014/main" id="{F026AC6E-9952-C046-B2F4-D30F2032617C}"/>
                  </a:ext>
                </a:extLst>
              </p:cNvPr>
              <p:cNvSpPr txBox="1"/>
              <p:nvPr/>
            </p:nvSpPr>
            <p:spPr>
              <a:xfrm>
                <a:off x="1192482" y="3679939"/>
                <a:ext cx="1868938" cy="1358600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zh-CN" sz="2400" err="1">
                    <a:solidFill>
                      <a:schemeClr val="bg1"/>
                    </a:solidFill>
                    <a:latin typeface="Gill Sans MT" panose="020B0502020104020203" pitchFamily="34" charset="0"/>
                  </a:rPr>
                  <a:t>libBentoFS</a:t>
                </a:r>
                <a:endParaRPr kumimoji="1" lang="zh-CN" altLang="en-US" sz="2400">
                  <a:solidFill>
                    <a:schemeClr val="bg1"/>
                  </a:solidFill>
                  <a:latin typeface="Gill Sans MT" panose="020B0502020104020203" pitchFamily="34" charset="0"/>
                </a:endParaRPr>
              </a:p>
            </p:txBody>
          </p:sp>
        </p:grpSp>
        <p:sp>
          <p:nvSpPr>
            <p:cNvPr id="32" name="矩形 31">
              <a:extLst>
                <a:ext uri="{FF2B5EF4-FFF2-40B4-BE49-F238E27FC236}">
                  <a16:creationId xmlns:a16="http://schemas.microsoft.com/office/drawing/2014/main" id="{4436DCAA-4EAE-784E-8DC6-74181CE72920}"/>
                </a:ext>
              </a:extLst>
            </p:cNvPr>
            <p:cNvSpPr/>
            <p:nvPr/>
          </p:nvSpPr>
          <p:spPr>
            <a:xfrm>
              <a:off x="6670596" y="3961761"/>
              <a:ext cx="1655617" cy="3446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>
                  <a:latin typeface="Gill Sans MT" panose="020B0502020104020203" pitchFamily="34" charset="0"/>
                </a:rPr>
                <a:t>dispatch</a:t>
              </a:r>
              <a:endParaRPr kumimoji="1" lang="zh-CN" altLang="en-US">
                <a:latin typeface="Gill Sans MT" panose="020B0502020104020203" pitchFamily="34" charset="0"/>
              </a:endParaRPr>
            </a:p>
          </p:txBody>
        </p:sp>
      </p:grpSp>
      <p:grpSp>
        <p:nvGrpSpPr>
          <p:cNvPr id="50" name="组合 49">
            <a:extLst>
              <a:ext uri="{FF2B5EF4-FFF2-40B4-BE49-F238E27FC236}">
                <a16:creationId xmlns:a16="http://schemas.microsoft.com/office/drawing/2014/main" id="{C998E23F-B728-4843-A62E-57769459BF3A}"/>
              </a:ext>
            </a:extLst>
          </p:cNvPr>
          <p:cNvGrpSpPr/>
          <p:nvPr/>
        </p:nvGrpSpPr>
        <p:grpSpPr>
          <a:xfrm>
            <a:off x="8728643" y="3127476"/>
            <a:ext cx="2109784" cy="1367552"/>
            <a:chOff x="9043286" y="3003794"/>
            <a:chExt cx="2109784" cy="1367552"/>
          </a:xfrm>
        </p:grpSpPr>
        <p:sp>
          <p:nvSpPr>
            <p:cNvPr id="25" name="矩形 24">
              <a:extLst>
                <a:ext uri="{FF2B5EF4-FFF2-40B4-BE49-F238E27FC236}">
                  <a16:creationId xmlns:a16="http://schemas.microsoft.com/office/drawing/2014/main" id="{CA62C05F-9BBB-8949-AC43-B38433ADF50E}"/>
                </a:ext>
              </a:extLst>
            </p:cNvPr>
            <p:cNvSpPr/>
            <p:nvPr/>
          </p:nvSpPr>
          <p:spPr>
            <a:xfrm>
              <a:off x="9043286" y="3003794"/>
              <a:ext cx="2109784" cy="1367552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>
                <a:latin typeface="Gill Sans MT" panose="020B0502020104020203" pitchFamily="34" charset="0"/>
              </a:endParaRPr>
            </a:p>
          </p:txBody>
        </p:sp>
        <p:sp>
          <p:nvSpPr>
            <p:cNvPr id="26" name="文本框 25">
              <a:extLst>
                <a:ext uri="{FF2B5EF4-FFF2-40B4-BE49-F238E27FC236}">
                  <a16:creationId xmlns:a16="http://schemas.microsoft.com/office/drawing/2014/main" id="{94ECDFDB-D9F4-7641-9749-87B06FFD4324}"/>
                </a:ext>
              </a:extLst>
            </p:cNvPr>
            <p:cNvSpPr txBox="1"/>
            <p:nvPr/>
          </p:nvSpPr>
          <p:spPr>
            <a:xfrm>
              <a:off x="9207626" y="3133879"/>
              <a:ext cx="1810728" cy="461665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zh-CN" sz="2400">
                  <a:solidFill>
                    <a:schemeClr val="bg1"/>
                  </a:solidFill>
                  <a:latin typeface="Gill Sans MT" panose="020B0502020104020203" pitchFamily="34" charset="0"/>
                </a:rPr>
                <a:t>Old Module</a:t>
              </a:r>
              <a:endParaRPr kumimoji="1" lang="zh-CN" altLang="en-US" sz="2400">
                <a:solidFill>
                  <a:schemeClr val="bg1"/>
                </a:solidFill>
                <a:latin typeface="Gill Sans MT" panose="020B0502020104020203" pitchFamily="34" charset="0"/>
              </a:endParaRPr>
            </a:p>
          </p:txBody>
        </p:sp>
        <p:sp>
          <p:nvSpPr>
            <p:cNvPr id="36" name="矩形 35">
              <a:extLst>
                <a:ext uri="{FF2B5EF4-FFF2-40B4-BE49-F238E27FC236}">
                  <a16:creationId xmlns:a16="http://schemas.microsoft.com/office/drawing/2014/main" id="{259D57C4-5FE1-8743-9BF7-43AC1BC752E2}"/>
                </a:ext>
              </a:extLst>
            </p:cNvPr>
            <p:cNvSpPr/>
            <p:nvPr/>
          </p:nvSpPr>
          <p:spPr>
            <a:xfrm>
              <a:off x="9182734" y="3762524"/>
              <a:ext cx="1770541" cy="3446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err="1">
                  <a:latin typeface="Gill Sans MT" panose="020B0502020104020203" pitchFamily="34" charset="0"/>
                </a:rPr>
                <a:t>Update_prepare</a:t>
              </a:r>
              <a:endParaRPr kumimoji="1" lang="zh-CN" altLang="en-US">
                <a:latin typeface="Gill Sans MT" panose="020B0502020104020203" pitchFamily="34" charset="0"/>
              </a:endParaRPr>
            </a:p>
          </p:txBody>
        </p:sp>
      </p:grpSp>
      <p:cxnSp>
        <p:nvCxnSpPr>
          <p:cNvPr id="18" name="肘形连接符 17">
            <a:extLst>
              <a:ext uri="{FF2B5EF4-FFF2-40B4-BE49-F238E27FC236}">
                <a16:creationId xmlns:a16="http://schemas.microsoft.com/office/drawing/2014/main" id="{2AA73E51-0240-B847-97EE-CA9740999085}"/>
              </a:ext>
            </a:extLst>
          </p:cNvPr>
          <p:cNvCxnSpPr>
            <a:cxnSpLocks/>
            <a:stCxn id="20" idx="3"/>
            <a:endCxn id="32" idx="1"/>
          </p:cNvCxnSpPr>
          <p:nvPr/>
        </p:nvCxnSpPr>
        <p:spPr>
          <a:xfrm flipV="1">
            <a:off x="4784544" y="3840636"/>
            <a:ext cx="955158" cy="1633502"/>
          </a:xfrm>
          <a:prstGeom prst="bentConnector3">
            <a:avLst/>
          </a:prstGeom>
          <a:ln w="381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肘形连接符 45">
            <a:extLst>
              <a:ext uri="{FF2B5EF4-FFF2-40B4-BE49-F238E27FC236}">
                <a16:creationId xmlns:a16="http://schemas.microsoft.com/office/drawing/2014/main" id="{8615335F-DB12-3B4A-96DB-81C1F2CF82E3}"/>
              </a:ext>
            </a:extLst>
          </p:cNvPr>
          <p:cNvCxnSpPr>
            <a:cxnSpLocks/>
            <a:stCxn id="32" idx="3"/>
          </p:cNvCxnSpPr>
          <p:nvPr/>
        </p:nvCxnSpPr>
        <p:spPr>
          <a:xfrm>
            <a:off x="7395319" y="3840636"/>
            <a:ext cx="1420762" cy="260951"/>
          </a:xfrm>
          <a:prstGeom prst="bentConnector3">
            <a:avLst/>
          </a:prstGeom>
          <a:ln w="381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1" name="组合 50">
            <a:extLst>
              <a:ext uri="{FF2B5EF4-FFF2-40B4-BE49-F238E27FC236}">
                <a16:creationId xmlns:a16="http://schemas.microsoft.com/office/drawing/2014/main" id="{09CED5F7-3861-9544-B90B-AD64598BFA49}"/>
              </a:ext>
            </a:extLst>
          </p:cNvPr>
          <p:cNvGrpSpPr/>
          <p:nvPr/>
        </p:nvGrpSpPr>
        <p:grpSpPr>
          <a:xfrm>
            <a:off x="8710001" y="4717607"/>
            <a:ext cx="2109784" cy="1367552"/>
            <a:chOff x="9043286" y="3003794"/>
            <a:chExt cx="2109784" cy="1367552"/>
          </a:xfrm>
        </p:grpSpPr>
        <p:sp>
          <p:nvSpPr>
            <p:cNvPr id="52" name="矩形 51">
              <a:extLst>
                <a:ext uri="{FF2B5EF4-FFF2-40B4-BE49-F238E27FC236}">
                  <a16:creationId xmlns:a16="http://schemas.microsoft.com/office/drawing/2014/main" id="{9A28E575-0E98-5C4E-90F5-D76DE1A379E0}"/>
                </a:ext>
              </a:extLst>
            </p:cNvPr>
            <p:cNvSpPr/>
            <p:nvPr/>
          </p:nvSpPr>
          <p:spPr>
            <a:xfrm>
              <a:off x="9043286" y="3003794"/>
              <a:ext cx="2109784" cy="1367552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>
                <a:latin typeface="Gill Sans MT" panose="020B0502020104020203" pitchFamily="34" charset="0"/>
              </a:endParaRPr>
            </a:p>
          </p:txBody>
        </p:sp>
        <p:sp>
          <p:nvSpPr>
            <p:cNvPr id="53" name="文本框 52">
              <a:extLst>
                <a:ext uri="{FF2B5EF4-FFF2-40B4-BE49-F238E27FC236}">
                  <a16:creationId xmlns:a16="http://schemas.microsoft.com/office/drawing/2014/main" id="{9984904F-AEF5-1F43-B653-5CDE57356A7F}"/>
                </a:ext>
              </a:extLst>
            </p:cNvPr>
            <p:cNvSpPr txBox="1"/>
            <p:nvPr/>
          </p:nvSpPr>
          <p:spPr>
            <a:xfrm>
              <a:off x="9207626" y="3133879"/>
              <a:ext cx="1810728" cy="461665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zh-CN" sz="2400">
                  <a:solidFill>
                    <a:schemeClr val="bg1"/>
                  </a:solidFill>
                  <a:latin typeface="Gill Sans MT" panose="020B0502020104020203" pitchFamily="34" charset="0"/>
                </a:rPr>
                <a:t>New Module</a:t>
              </a:r>
              <a:endParaRPr kumimoji="1" lang="zh-CN" altLang="en-US" sz="2400">
                <a:solidFill>
                  <a:schemeClr val="bg1"/>
                </a:solidFill>
                <a:latin typeface="Gill Sans MT" panose="020B0502020104020203" pitchFamily="34" charset="0"/>
              </a:endParaRPr>
            </a:p>
          </p:txBody>
        </p:sp>
        <p:sp>
          <p:nvSpPr>
            <p:cNvPr id="54" name="矩形 53">
              <a:extLst>
                <a:ext uri="{FF2B5EF4-FFF2-40B4-BE49-F238E27FC236}">
                  <a16:creationId xmlns:a16="http://schemas.microsoft.com/office/drawing/2014/main" id="{561AF042-5166-F542-9DDF-99EDEE6D50FC}"/>
                </a:ext>
              </a:extLst>
            </p:cNvPr>
            <p:cNvSpPr/>
            <p:nvPr/>
          </p:nvSpPr>
          <p:spPr>
            <a:xfrm>
              <a:off x="9182734" y="3762524"/>
              <a:ext cx="1770541" cy="3446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err="1">
                  <a:latin typeface="Gill Sans MT" panose="020B0502020104020203" pitchFamily="34" charset="0"/>
                </a:rPr>
                <a:t>Update_transfer</a:t>
              </a:r>
              <a:endParaRPr kumimoji="1" lang="zh-CN" altLang="en-US">
                <a:latin typeface="Gill Sans MT" panose="020B0502020104020203" pitchFamily="34" charset="0"/>
              </a:endParaRPr>
            </a:p>
          </p:txBody>
        </p:sp>
      </p:grpSp>
      <p:grpSp>
        <p:nvGrpSpPr>
          <p:cNvPr id="55" name="组合 54">
            <a:extLst>
              <a:ext uri="{FF2B5EF4-FFF2-40B4-BE49-F238E27FC236}">
                <a16:creationId xmlns:a16="http://schemas.microsoft.com/office/drawing/2014/main" id="{37EEDD59-9135-F441-955A-435AB9A6C537}"/>
              </a:ext>
            </a:extLst>
          </p:cNvPr>
          <p:cNvGrpSpPr/>
          <p:nvPr/>
        </p:nvGrpSpPr>
        <p:grpSpPr>
          <a:xfrm>
            <a:off x="326099" y="3125662"/>
            <a:ext cx="2274124" cy="2738732"/>
            <a:chOff x="1015341" y="3539366"/>
            <a:chExt cx="2274124" cy="2738732"/>
          </a:xfrm>
          <a:solidFill>
            <a:schemeClr val="accent1">
              <a:lumMod val="60000"/>
              <a:lumOff val="40000"/>
            </a:schemeClr>
          </a:solidFill>
        </p:grpSpPr>
        <p:grpSp>
          <p:nvGrpSpPr>
            <p:cNvPr id="56" name="组合 55">
              <a:extLst>
                <a:ext uri="{FF2B5EF4-FFF2-40B4-BE49-F238E27FC236}">
                  <a16:creationId xmlns:a16="http://schemas.microsoft.com/office/drawing/2014/main" id="{302BFF0C-89F7-294D-8628-059346925FBA}"/>
                </a:ext>
              </a:extLst>
            </p:cNvPr>
            <p:cNvGrpSpPr/>
            <p:nvPr/>
          </p:nvGrpSpPr>
          <p:grpSpPr>
            <a:xfrm>
              <a:off x="1015341" y="3539366"/>
              <a:ext cx="2274124" cy="2738732"/>
              <a:chOff x="1015341" y="3539366"/>
              <a:chExt cx="2274124" cy="2738732"/>
            </a:xfrm>
            <a:grpFill/>
          </p:grpSpPr>
          <p:sp>
            <p:nvSpPr>
              <p:cNvPr id="59" name="矩形 58">
                <a:extLst>
                  <a:ext uri="{FF2B5EF4-FFF2-40B4-BE49-F238E27FC236}">
                    <a16:creationId xmlns:a16="http://schemas.microsoft.com/office/drawing/2014/main" id="{45006581-7A00-4C44-940A-27DE3C5BEA50}"/>
                  </a:ext>
                </a:extLst>
              </p:cNvPr>
              <p:cNvSpPr/>
              <p:nvPr/>
            </p:nvSpPr>
            <p:spPr>
              <a:xfrm>
                <a:off x="1015341" y="3539366"/>
                <a:ext cx="2274124" cy="2738732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zh-CN" altLang="en-US">
                  <a:latin typeface="Gill Sans MT" panose="020B0502020104020203" pitchFamily="34" charset="0"/>
                </a:endParaRPr>
              </a:p>
            </p:txBody>
          </p:sp>
          <p:sp>
            <p:nvSpPr>
              <p:cNvPr id="60" name="文本框 59">
                <a:extLst>
                  <a:ext uri="{FF2B5EF4-FFF2-40B4-BE49-F238E27FC236}">
                    <a16:creationId xmlns:a16="http://schemas.microsoft.com/office/drawing/2014/main" id="{52788FC9-D980-864C-939F-E5E5FDA21FEE}"/>
                  </a:ext>
                </a:extLst>
              </p:cNvPr>
              <p:cNvSpPr txBox="1"/>
              <p:nvPr/>
            </p:nvSpPr>
            <p:spPr>
              <a:xfrm>
                <a:off x="1192482" y="3679938"/>
                <a:ext cx="2088005" cy="461665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zh-CN" sz="2400">
                    <a:solidFill>
                      <a:schemeClr val="bg1"/>
                    </a:solidFill>
                    <a:latin typeface="Gill Sans MT" panose="020B0502020104020203" pitchFamily="34" charset="0"/>
                  </a:rPr>
                  <a:t>Kernel Service</a:t>
                </a:r>
                <a:endParaRPr kumimoji="1" lang="zh-CN" altLang="en-US" sz="2400">
                  <a:solidFill>
                    <a:schemeClr val="bg1"/>
                  </a:solidFill>
                  <a:latin typeface="Gill Sans MT" panose="020B0502020104020203" pitchFamily="34" charset="0"/>
                </a:endParaRPr>
              </a:p>
            </p:txBody>
          </p:sp>
        </p:grpSp>
        <p:sp>
          <p:nvSpPr>
            <p:cNvPr id="57" name="矩形 56">
              <a:extLst>
                <a:ext uri="{FF2B5EF4-FFF2-40B4-BE49-F238E27FC236}">
                  <a16:creationId xmlns:a16="http://schemas.microsoft.com/office/drawing/2014/main" id="{C15986D5-A2BC-624B-ACF4-CDCF2BBB2C19}"/>
                </a:ext>
              </a:extLst>
            </p:cNvPr>
            <p:cNvSpPr/>
            <p:nvPr/>
          </p:nvSpPr>
          <p:spPr>
            <a:xfrm>
              <a:off x="1270659" y="5814486"/>
              <a:ext cx="1655617" cy="3446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err="1">
                  <a:latin typeface="Gill Sans MT" panose="020B0502020104020203" pitchFamily="34" charset="0"/>
                </a:rPr>
                <a:t>block_device</a:t>
              </a:r>
              <a:endParaRPr kumimoji="1" lang="zh-CN" altLang="en-US">
                <a:latin typeface="Gill Sans MT" panose="020B0502020104020203" pitchFamily="34" charset="0"/>
              </a:endParaRPr>
            </a:p>
          </p:txBody>
        </p:sp>
        <p:sp>
          <p:nvSpPr>
            <p:cNvPr id="58" name="矩形 57">
              <a:extLst>
                <a:ext uri="{FF2B5EF4-FFF2-40B4-BE49-F238E27FC236}">
                  <a16:creationId xmlns:a16="http://schemas.microsoft.com/office/drawing/2014/main" id="{922CFA76-686C-104E-9585-AD9C71C786B4}"/>
                </a:ext>
              </a:extLst>
            </p:cNvPr>
            <p:cNvSpPr/>
            <p:nvPr/>
          </p:nvSpPr>
          <p:spPr>
            <a:xfrm>
              <a:off x="1270659" y="4403868"/>
              <a:ext cx="1655617" cy="3446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>
                  <a:latin typeface="Gill Sans MT" panose="020B0502020104020203" pitchFamily="34" charset="0"/>
                </a:rPr>
                <a:t>VFS</a:t>
              </a:r>
              <a:endParaRPr kumimoji="1" lang="zh-CN" altLang="en-US">
                <a:latin typeface="Gill Sans MT" panose="020B0502020104020203" pitchFamily="34" charset="0"/>
              </a:endParaRPr>
            </a:p>
          </p:txBody>
        </p:sp>
      </p:grpSp>
      <p:cxnSp>
        <p:nvCxnSpPr>
          <p:cNvPr id="62" name="肘形连接符 61">
            <a:extLst>
              <a:ext uri="{FF2B5EF4-FFF2-40B4-BE49-F238E27FC236}">
                <a16:creationId xmlns:a16="http://schemas.microsoft.com/office/drawing/2014/main" id="{261348EB-FC9C-7249-8548-1DD48A13DF0B}"/>
              </a:ext>
            </a:extLst>
          </p:cNvPr>
          <p:cNvCxnSpPr>
            <a:cxnSpLocks/>
            <a:endCxn id="13" idx="1"/>
          </p:cNvCxnSpPr>
          <p:nvPr/>
        </p:nvCxnSpPr>
        <p:spPr>
          <a:xfrm>
            <a:off x="2236561" y="4183197"/>
            <a:ext cx="892366" cy="513919"/>
          </a:xfrm>
          <a:prstGeom prst="bentConnector3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矩形 64">
            <a:extLst>
              <a:ext uri="{FF2B5EF4-FFF2-40B4-BE49-F238E27FC236}">
                <a16:creationId xmlns:a16="http://schemas.microsoft.com/office/drawing/2014/main" id="{B5213BE4-068A-C34C-BC44-75A12175AB57}"/>
              </a:ext>
            </a:extLst>
          </p:cNvPr>
          <p:cNvSpPr/>
          <p:nvPr/>
        </p:nvSpPr>
        <p:spPr>
          <a:xfrm>
            <a:off x="5191255" y="5761867"/>
            <a:ext cx="2087881" cy="96647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sz="2400">
                <a:solidFill>
                  <a:schemeClr val="tx1"/>
                </a:solidFill>
                <a:latin typeface="Gill Sans MT" panose="020B0502020104020203" pitchFamily="34" charset="0"/>
              </a:rPr>
              <a:t> Module Manager</a:t>
            </a:r>
            <a:endParaRPr kumimoji="1" lang="zh-CN" altLang="en-US" sz="2400">
              <a:solidFill>
                <a:schemeClr val="tx1"/>
              </a:solidFill>
              <a:latin typeface="Gill Sans MT" panose="020B0502020104020203" pitchFamily="34" charset="0"/>
            </a:endParaRPr>
          </a:p>
        </p:txBody>
      </p:sp>
      <p:cxnSp>
        <p:nvCxnSpPr>
          <p:cNvPr id="67" name="肘形连接符 66">
            <a:extLst>
              <a:ext uri="{FF2B5EF4-FFF2-40B4-BE49-F238E27FC236}">
                <a16:creationId xmlns:a16="http://schemas.microsoft.com/office/drawing/2014/main" id="{4CB5B49C-65AD-6641-B361-7A845FC5ECF8}"/>
              </a:ext>
            </a:extLst>
          </p:cNvPr>
          <p:cNvCxnSpPr>
            <a:cxnSpLocks/>
            <a:stCxn id="54" idx="2"/>
            <a:endCxn id="65" idx="3"/>
          </p:cNvCxnSpPr>
          <p:nvPr/>
        </p:nvCxnSpPr>
        <p:spPr>
          <a:xfrm rot="5400000">
            <a:off x="8294844" y="4805229"/>
            <a:ext cx="424168" cy="2455584"/>
          </a:xfrm>
          <a:prstGeom prst="bentConnector2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肘形连接符 69">
            <a:extLst>
              <a:ext uri="{FF2B5EF4-FFF2-40B4-BE49-F238E27FC236}">
                <a16:creationId xmlns:a16="http://schemas.microsoft.com/office/drawing/2014/main" id="{1BFCE950-36D6-7148-ADDA-7DBA6F74D795}"/>
              </a:ext>
            </a:extLst>
          </p:cNvPr>
          <p:cNvCxnSpPr>
            <a:cxnSpLocks/>
            <a:stCxn id="65" idx="1"/>
            <a:endCxn id="20" idx="2"/>
          </p:cNvCxnSpPr>
          <p:nvPr/>
        </p:nvCxnSpPr>
        <p:spPr>
          <a:xfrm rot="10800000">
            <a:off x="3956737" y="5747197"/>
            <a:ext cx="1234519" cy="497909"/>
          </a:xfrm>
          <a:prstGeom prst="bentConnector2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直线箭头连接符 72">
            <a:extLst>
              <a:ext uri="{FF2B5EF4-FFF2-40B4-BE49-F238E27FC236}">
                <a16:creationId xmlns:a16="http://schemas.microsoft.com/office/drawing/2014/main" id="{A4339065-DF63-8F4A-8F36-DE8E5D81947D}"/>
              </a:ext>
            </a:extLst>
          </p:cNvPr>
          <p:cNvCxnSpPr>
            <a:cxnSpLocks/>
          </p:cNvCxnSpPr>
          <p:nvPr/>
        </p:nvCxnSpPr>
        <p:spPr>
          <a:xfrm flipV="1">
            <a:off x="3956735" y="4881860"/>
            <a:ext cx="0" cy="31922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肘形连接符 76">
            <a:extLst>
              <a:ext uri="{FF2B5EF4-FFF2-40B4-BE49-F238E27FC236}">
                <a16:creationId xmlns:a16="http://schemas.microsoft.com/office/drawing/2014/main" id="{C2A42135-B06D-9447-9953-8CB2AE762C23}"/>
              </a:ext>
            </a:extLst>
          </p:cNvPr>
          <p:cNvCxnSpPr>
            <a:cxnSpLocks/>
            <a:stCxn id="32" idx="3"/>
            <a:endCxn id="54" idx="1"/>
          </p:cNvCxnSpPr>
          <p:nvPr/>
        </p:nvCxnSpPr>
        <p:spPr>
          <a:xfrm>
            <a:off x="7395319" y="3840636"/>
            <a:ext cx="1454130" cy="1808001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709395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C5FFE0B-D3AB-458E-B90C-BD04234544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/>
              <a:t>Kernel FS Development is Slow</a:t>
            </a:r>
            <a:endParaRPr lang="en-US"/>
          </a:p>
        </p:txBody>
      </p:sp>
      <p:sp>
        <p:nvSpPr>
          <p:cNvPr id="4" name="内容占位符 2">
            <a:extLst>
              <a:ext uri="{FF2B5EF4-FFF2-40B4-BE49-F238E27FC236}">
                <a16:creationId xmlns:a16="http://schemas.microsoft.com/office/drawing/2014/main" id="{E27FAE64-7741-4296-AE35-642F9D19E13B}"/>
              </a:ext>
            </a:extLst>
          </p:cNvPr>
          <p:cNvSpPr txBox="1">
            <a:spLocks/>
          </p:cNvSpPr>
          <p:nvPr/>
        </p:nvSpPr>
        <p:spPr>
          <a:xfrm>
            <a:off x="838200" y="1319804"/>
            <a:ext cx="10453382" cy="45273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514350" indent="-51435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 baseline="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 baseline="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 baseline="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 baseline="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 baseline="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3200">
                <a:ea typeface="+mj-ea"/>
              </a:rPr>
              <a:t>Linux kernel development and deployment are slow and bug-prone.</a:t>
            </a:r>
            <a:endParaRPr lang="en-US" sz="3200">
              <a:ea typeface="+mj-ea"/>
            </a:endParaRPr>
          </a:p>
          <a:p>
            <a:r>
              <a:rPr lang="en-US" sz="3200">
                <a:ea typeface="+mj-ea"/>
              </a:rPr>
              <a:t>High development and deployment velocity are critical to modern cloud systems</a:t>
            </a:r>
          </a:p>
          <a:p>
            <a:r>
              <a:rPr lang="en-US" sz="3200">
                <a:ea typeface="+mj-ea"/>
              </a:rPr>
              <a:t>File systems are particularly affected due to advances in storage hardware and new demands by cloud systems</a:t>
            </a:r>
          </a:p>
        </p:txBody>
      </p:sp>
    </p:spTree>
    <p:extLst>
      <p:ext uri="{BB962C8B-B14F-4D97-AF65-F5344CB8AC3E}">
        <p14:creationId xmlns:p14="http://schemas.microsoft.com/office/powerpoint/2010/main" val="188759667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C5FFE0B-D3AB-458E-B90C-BD04234544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/>
              <a:t>Live</a:t>
            </a:r>
            <a:r>
              <a:rPr lang="zh-CN" altLang="en-US"/>
              <a:t> </a:t>
            </a:r>
            <a:r>
              <a:rPr lang="en-US" altLang="zh-CN"/>
              <a:t>Upgrade</a:t>
            </a:r>
            <a:endParaRPr lang="en-US"/>
          </a:p>
        </p:txBody>
      </p:sp>
      <p:sp>
        <p:nvSpPr>
          <p:cNvPr id="4" name="内容占位符 2">
            <a:extLst>
              <a:ext uri="{FF2B5EF4-FFF2-40B4-BE49-F238E27FC236}">
                <a16:creationId xmlns:a16="http://schemas.microsoft.com/office/drawing/2014/main" id="{E27FAE64-7741-4296-AE35-642F9D19E13B}"/>
              </a:ext>
            </a:extLst>
          </p:cNvPr>
          <p:cNvSpPr txBox="1">
            <a:spLocks/>
          </p:cNvSpPr>
          <p:nvPr/>
        </p:nvSpPr>
        <p:spPr>
          <a:xfrm>
            <a:off x="838200" y="1319804"/>
            <a:ext cx="10453382" cy="4720269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514350" indent="-51435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 baseline="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 baseline="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 baseline="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 baseline="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 baseline="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>
                <a:ea typeface="+mj-ea"/>
              </a:rPr>
              <a:t>Live upgrade component in </a:t>
            </a:r>
            <a:r>
              <a:rPr lang="en-US" err="1">
                <a:ea typeface="+mj-ea"/>
              </a:rPr>
              <a:t>BentoFS</a:t>
            </a:r>
            <a:endParaRPr lang="en-US">
              <a:ea typeface="+mj-ea"/>
            </a:endParaRPr>
          </a:p>
          <a:p>
            <a:pPr lvl="1"/>
            <a:r>
              <a:rPr lang="en-US">
                <a:ea typeface="+mj-ea"/>
              </a:rPr>
              <a:t>When a upgrade module is inserted:</a:t>
            </a:r>
          </a:p>
          <a:p>
            <a:pPr lvl="2"/>
            <a:r>
              <a:rPr lang="en-US" err="1">
                <a:ea typeface="+mj-ea"/>
              </a:rPr>
              <a:t>BentoFS</a:t>
            </a:r>
            <a:r>
              <a:rPr lang="en-US">
                <a:ea typeface="+mj-ea"/>
              </a:rPr>
              <a:t> send </a:t>
            </a:r>
            <a:r>
              <a:rPr lang="en-US" err="1">
                <a:ea typeface="+mj-ea"/>
              </a:rPr>
              <a:t>bento_update_transfer</a:t>
            </a:r>
            <a:r>
              <a:rPr lang="en-US">
                <a:ea typeface="+mj-ea"/>
              </a:rPr>
              <a:t> request to new module, passing state transfer struct to the new file system</a:t>
            </a:r>
          </a:p>
        </p:txBody>
      </p:sp>
      <p:grpSp>
        <p:nvGrpSpPr>
          <p:cNvPr id="30" name="组合 29">
            <a:extLst>
              <a:ext uri="{FF2B5EF4-FFF2-40B4-BE49-F238E27FC236}">
                <a16:creationId xmlns:a16="http://schemas.microsoft.com/office/drawing/2014/main" id="{8EC388CE-594A-FA4E-9DA0-6D0A2D6B84BC}"/>
              </a:ext>
            </a:extLst>
          </p:cNvPr>
          <p:cNvGrpSpPr/>
          <p:nvPr/>
        </p:nvGrpSpPr>
        <p:grpSpPr>
          <a:xfrm>
            <a:off x="2979003" y="3127476"/>
            <a:ext cx="1955469" cy="2738732"/>
            <a:chOff x="4457592" y="3539366"/>
            <a:chExt cx="1955469" cy="2738732"/>
          </a:xfrm>
        </p:grpSpPr>
        <p:grpSp>
          <p:nvGrpSpPr>
            <p:cNvPr id="11" name="组合 10">
              <a:extLst>
                <a:ext uri="{FF2B5EF4-FFF2-40B4-BE49-F238E27FC236}">
                  <a16:creationId xmlns:a16="http://schemas.microsoft.com/office/drawing/2014/main" id="{2AB70F87-F2D3-D841-837D-A469EA4EE60F}"/>
                </a:ext>
              </a:extLst>
            </p:cNvPr>
            <p:cNvGrpSpPr/>
            <p:nvPr/>
          </p:nvGrpSpPr>
          <p:grpSpPr>
            <a:xfrm>
              <a:off x="4457592" y="3539366"/>
              <a:ext cx="1955469" cy="2738732"/>
              <a:chOff x="4457592" y="3539366"/>
              <a:chExt cx="1955469" cy="2738732"/>
            </a:xfrm>
          </p:grpSpPr>
          <p:sp>
            <p:nvSpPr>
              <p:cNvPr id="8" name="矩形 7">
                <a:extLst>
                  <a:ext uri="{FF2B5EF4-FFF2-40B4-BE49-F238E27FC236}">
                    <a16:creationId xmlns:a16="http://schemas.microsoft.com/office/drawing/2014/main" id="{331379AB-6339-2247-9B82-9ACE26C363FF}"/>
                  </a:ext>
                </a:extLst>
              </p:cNvPr>
              <p:cNvSpPr/>
              <p:nvPr/>
            </p:nvSpPr>
            <p:spPr>
              <a:xfrm>
                <a:off x="4457592" y="3539366"/>
                <a:ext cx="1955469" cy="2738732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zh-CN" altLang="en-US">
                  <a:latin typeface="Gill Sans MT" panose="020B0502020104020203" pitchFamily="34" charset="0"/>
                </a:endParaRPr>
              </a:p>
            </p:txBody>
          </p:sp>
          <p:sp>
            <p:nvSpPr>
              <p:cNvPr id="9" name="文本框 8">
                <a:extLst>
                  <a:ext uri="{FF2B5EF4-FFF2-40B4-BE49-F238E27FC236}">
                    <a16:creationId xmlns:a16="http://schemas.microsoft.com/office/drawing/2014/main" id="{2AAB1976-EB8D-E041-890D-0AE2A23FB2B2}"/>
                  </a:ext>
                </a:extLst>
              </p:cNvPr>
              <p:cNvSpPr txBox="1"/>
              <p:nvPr/>
            </p:nvSpPr>
            <p:spPr>
              <a:xfrm>
                <a:off x="4774655" y="3679937"/>
                <a:ext cx="132134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zh-CN" sz="2400" err="1">
                    <a:solidFill>
                      <a:schemeClr val="bg1"/>
                    </a:solidFill>
                    <a:latin typeface="Gill Sans MT" panose="020B0502020104020203" pitchFamily="34" charset="0"/>
                  </a:rPr>
                  <a:t>BentoFS</a:t>
                </a:r>
                <a:endParaRPr kumimoji="1" lang="zh-CN" altLang="en-US" sz="2400">
                  <a:solidFill>
                    <a:schemeClr val="bg1"/>
                  </a:solidFill>
                  <a:latin typeface="Gill Sans MT" panose="020B0502020104020203" pitchFamily="34" charset="0"/>
                </a:endParaRPr>
              </a:p>
            </p:txBody>
          </p:sp>
        </p:grpSp>
        <p:sp>
          <p:nvSpPr>
            <p:cNvPr id="12" name="矩形 11">
              <a:extLst>
                <a:ext uri="{FF2B5EF4-FFF2-40B4-BE49-F238E27FC236}">
                  <a16:creationId xmlns:a16="http://schemas.microsoft.com/office/drawing/2014/main" id="{421D4240-0828-154C-8390-46E483039993}"/>
                </a:ext>
              </a:extLst>
            </p:cNvPr>
            <p:cNvSpPr/>
            <p:nvPr/>
          </p:nvSpPr>
          <p:spPr>
            <a:xfrm>
              <a:off x="4607517" y="4403868"/>
              <a:ext cx="1655617" cy="3446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>
                  <a:latin typeface="Gill Sans MT" panose="020B0502020104020203" pitchFamily="34" charset="0"/>
                </a:rPr>
                <a:t>fs1</a:t>
              </a:r>
              <a:endParaRPr kumimoji="1" lang="zh-CN" altLang="en-US">
                <a:latin typeface="Gill Sans MT" panose="020B0502020104020203" pitchFamily="34" charset="0"/>
              </a:endParaRPr>
            </a:p>
          </p:txBody>
        </p:sp>
        <p:sp>
          <p:nvSpPr>
            <p:cNvPr id="13" name="矩形 12">
              <a:extLst>
                <a:ext uri="{FF2B5EF4-FFF2-40B4-BE49-F238E27FC236}">
                  <a16:creationId xmlns:a16="http://schemas.microsoft.com/office/drawing/2014/main" id="{C9746907-C520-2C4F-A2FA-59285F6DB267}"/>
                </a:ext>
              </a:extLst>
            </p:cNvPr>
            <p:cNvSpPr/>
            <p:nvPr/>
          </p:nvSpPr>
          <p:spPr>
            <a:xfrm>
              <a:off x="4607516" y="4936706"/>
              <a:ext cx="1655617" cy="3446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>
                  <a:latin typeface="Gill Sans MT" panose="020B0502020104020203" pitchFamily="34" charset="0"/>
                </a:rPr>
                <a:t>fs2</a:t>
              </a:r>
              <a:endParaRPr kumimoji="1" lang="zh-CN" altLang="en-US">
                <a:latin typeface="Gill Sans MT" panose="020B0502020104020203" pitchFamily="34" charset="0"/>
              </a:endParaRPr>
            </a:p>
          </p:txBody>
        </p:sp>
        <p:cxnSp>
          <p:nvCxnSpPr>
            <p:cNvPr id="16" name="直线连接符 15">
              <a:extLst>
                <a:ext uri="{FF2B5EF4-FFF2-40B4-BE49-F238E27FC236}">
                  <a16:creationId xmlns:a16="http://schemas.microsoft.com/office/drawing/2014/main" id="{B80DF11B-180A-B844-9AFC-519CE403CC31}"/>
                </a:ext>
              </a:extLst>
            </p:cNvPr>
            <p:cNvCxnSpPr>
              <a:cxnSpLocks/>
              <a:stCxn id="12" idx="2"/>
              <a:endCxn id="13" idx="0"/>
            </p:cNvCxnSpPr>
            <p:nvPr/>
          </p:nvCxnSpPr>
          <p:spPr>
            <a:xfrm flipH="1">
              <a:off x="5435325" y="4748468"/>
              <a:ext cx="1" cy="188238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9" name="文本框 18">
              <a:extLst>
                <a:ext uri="{FF2B5EF4-FFF2-40B4-BE49-F238E27FC236}">
                  <a16:creationId xmlns:a16="http://schemas.microsoft.com/office/drawing/2014/main" id="{C2134A8A-3BC7-5E47-B2E9-22FDEBFF2649}"/>
                </a:ext>
              </a:extLst>
            </p:cNvPr>
            <p:cNvSpPr txBox="1"/>
            <p:nvPr/>
          </p:nvSpPr>
          <p:spPr>
            <a:xfrm>
              <a:off x="4774655" y="4078662"/>
              <a:ext cx="132134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zh-CN" err="1">
                  <a:solidFill>
                    <a:schemeClr val="bg1"/>
                  </a:solidFill>
                  <a:latin typeface="Gill Sans MT" panose="020B0502020104020203" pitchFamily="34" charset="0"/>
                </a:rPr>
                <a:t>FSList</a:t>
              </a:r>
              <a:endParaRPr kumimoji="1" lang="zh-CN" altLang="en-US">
                <a:solidFill>
                  <a:schemeClr val="bg1"/>
                </a:solidFill>
                <a:latin typeface="Gill Sans MT" panose="020B0502020104020203" pitchFamily="34" charset="0"/>
              </a:endParaRPr>
            </a:p>
          </p:txBody>
        </p:sp>
        <p:sp>
          <p:nvSpPr>
            <p:cNvPr id="20" name="矩形 19">
              <a:extLst>
                <a:ext uri="{FF2B5EF4-FFF2-40B4-BE49-F238E27FC236}">
                  <a16:creationId xmlns:a16="http://schemas.microsoft.com/office/drawing/2014/main" id="{93E90202-E1EA-8243-ACC2-79845104D716}"/>
                </a:ext>
              </a:extLst>
            </p:cNvPr>
            <p:cNvSpPr/>
            <p:nvPr/>
          </p:nvSpPr>
          <p:spPr>
            <a:xfrm>
              <a:off x="4607516" y="5612970"/>
              <a:ext cx="1655617" cy="546116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>
                  <a:latin typeface="Gill Sans MT" panose="020B0502020104020203" pitchFamily="34" charset="0"/>
                </a:rPr>
                <a:t>Upgrade </a:t>
              </a:r>
              <a:endParaRPr kumimoji="1" lang="zh-CN" altLang="en-US">
                <a:latin typeface="Gill Sans MT" panose="020B0502020104020203" pitchFamily="34" charset="0"/>
              </a:endParaRPr>
            </a:p>
          </p:txBody>
        </p:sp>
      </p:grpSp>
      <p:grpSp>
        <p:nvGrpSpPr>
          <p:cNvPr id="41" name="组合 40">
            <a:extLst>
              <a:ext uri="{FF2B5EF4-FFF2-40B4-BE49-F238E27FC236}">
                <a16:creationId xmlns:a16="http://schemas.microsoft.com/office/drawing/2014/main" id="{407BA319-AF1F-E64F-BBE2-ABFF18C5FF6D}"/>
              </a:ext>
            </a:extLst>
          </p:cNvPr>
          <p:cNvGrpSpPr/>
          <p:nvPr/>
        </p:nvGrpSpPr>
        <p:grpSpPr>
          <a:xfrm>
            <a:off x="5519240" y="3166950"/>
            <a:ext cx="2109784" cy="930647"/>
            <a:chOff x="6450134" y="3460375"/>
            <a:chExt cx="2109784" cy="930647"/>
          </a:xfrm>
        </p:grpSpPr>
        <p:grpSp>
          <p:nvGrpSpPr>
            <p:cNvPr id="21" name="组合 20">
              <a:extLst>
                <a:ext uri="{FF2B5EF4-FFF2-40B4-BE49-F238E27FC236}">
                  <a16:creationId xmlns:a16="http://schemas.microsoft.com/office/drawing/2014/main" id="{41D80770-3B67-D242-8750-41C4C0B59817}"/>
                </a:ext>
              </a:extLst>
            </p:cNvPr>
            <p:cNvGrpSpPr/>
            <p:nvPr/>
          </p:nvGrpSpPr>
          <p:grpSpPr>
            <a:xfrm>
              <a:off x="6450134" y="3460375"/>
              <a:ext cx="2109784" cy="930647"/>
              <a:chOff x="1015341" y="3539366"/>
              <a:chExt cx="2274124" cy="2738732"/>
            </a:xfrm>
            <a:solidFill>
              <a:schemeClr val="accent4">
                <a:lumMod val="60000"/>
                <a:lumOff val="40000"/>
              </a:schemeClr>
            </a:solidFill>
          </p:grpSpPr>
          <p:sp>
            <p:nvSpPr>
              <p:cNvPr id="22" name="矩形 21">
                <a:extLst>
                  <a:ext uri="{FF2B5EF4-FFF2-40B4-BE49-F238E27FC236}">
                    <a16:creationId xmlns:a16="http://schemas.microsoft.com/office/drawing/2014/main" id="{1EE13A19-4C25-9548-9C2D-A6A50DCBD91F}"/>
                  </a:ext>
                </a:extLst>
              </p:cNvPr>
              <p:cNvSpPr/>
              <p:nvPr/>
            </p:nvSpPr>
            <p:spPr>
              <a:xfrm>
                <a:off x="1015341" y="3539366"/>
                <a:ext cx="2274124" cy="2738732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zh-CN" altLang="en-US">
                  <a:latin typeface="Gill Sans MT" panose="020B0502020104020203" pitchFamily="34" charset="0"/>
                </a:endParaRPr>
              </a:p>
            </p:txBody>
          </p:sp>
          <p:sp>
            <p:nvSpPr>
              <p:cNvPr id="23" name="文本框 22">
                <a:extLst>
                  <a:ext uri="{FF2B5EF4-FFF2-40B4-BE49-F238E27FC236}">
                    <a16:creationId xmlns:a16="http://schemas.microsoft.com/office/drawing/2014/main" id="{F026AC6E-9952-C046-B2F4-D30F2032617C}"/>
                  </a:ext>
                </a:extLst>
              </p:cNvPr>
              <p:cNvSpPr txBox="1"/>
              <p:nvPr/>
            </p:nvSpPr>
            <p:spPr>
              <a:xfrm>
                <a:off x="1192482" y="3679939"/>
                <a:ext cx="1868938" cy="1358600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zh-CN" sz="2400" err="1">
                    <a:solidFill>
                      <a:schemeClr val="bg1"/>
                    </a:solidFill>
                    <a:latin typeface="Gill Sans MT" panose="020B0502020104020203" pitchFamily="34" charset="0"/>
                  </a:rPr>
                  <a:t>libBentoFS</a:t>
                </a:r>
                <a:endParaRPr kumimoji="1" lang="zh-CN" altLang="en-US" sz="2400">
                  <a:solidFill>
                    <a:schemeClr val="bg1"/>
                  </a:solidFill>
                  <a:latin typeface="Gill Sans MT" panose="020B0502020104020203" pitchFamily="34" charset="0"/>
                </a:endParaRPr>
              </a:p>
            </p:txBody>
          </p:sp>
        </p:grpSp>
        <p:sp>
          <p:nvSpPr>
            <p:cNvPr id="32" name="矩形 31">
              <a:extLst>
                <a:ext uri="{FF2B5EF4-FFF2-40B4-BE49-F238E27FC236}">
                  <a16:creationId xmlns:a16="http://schemas.microsoft.com/office/drawing/2014/main" id="{4436DCAA-4EAE-784E-8DC6-74181CE72920}"/>
                </a:ext>
              </a:extLst>
            </p:cNvPr>
            <p:cNvSpPr/>
            <p:nvPr/>
          </p:nvSpPr>
          <p:spPr>
            <a:xfrm>
              <a:off x="6670596" y="3961761"/>
              <a:ext cx="1655617" cy="3446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>
                  <a:latin typeface="Gill Sans MT" panose="020B0502020104020203" pitchFamily="34" charset="0"/>
                </a:rPr>
                <a:t>dispatch</a:t>
              </a:r>
              <a:endParaRPr kumimoji="1" lang="zh-CN" altLang="en-US">
                <a:latin typeface="Gill Sans MT" panose="020B0502020104020203" pitchFamily="34" charset="0"/>
              </a:endParaRPr>
            </a:p>
          </p:txBody>
        </p:sp>
      </p:grpSp>
      <p:grpSp>
        <p:nvGrpSpPr>
          <p:cNvPr id="50" name="组合 49">
            <a:extLst>
              <a:ext uri="{FF2B5EF4-FFF2-40B4-BE49-F238E27FC236}">
                <a16:creationId xmlns:a16="http://schemas.microsoft.com/office/drawing/2014/main" id="{C998E23F-B728-4843-A62E-57769459BF3A}"/>
              </a:ext>
            </a:extLst>
          </p:cNvPr>
          <p:cNvGrpSpPr/>
          <p:nvPr/>
        </p:nvGrpSpPr>
        <p:grpSpPr>
          <a:xfrm>
            <a:off x="8728643" y="3127476"/>
            <a:ext cx="2109784" cy="1367552"/>
            <a:chOff x="9043286" y="3003794"/>
            <a:chExt cx="2109784" cy="1367552"/>
          </a:xfrm>
        </p:grpSpPr>
        <p:sp>
          <p:nvSpPr>
            <p:cNvPr id="25" name="矩形 24">
              <a:extLst>
                <a:ext uri="{FF2B5EF4-FFF2-40B4-BE49-F238E27FC236}">
                  <a16:creationId xmlns:a16="http://schemas.microsoft.com/office/drawing/2014/main" id="{CA62C05F-9BBB-8949-AC43-B38433ADF50E}"/>
                </a:ext>
              </a:extLst>
            </p:cNvPr>
            <p:cNvSpPr/>
            <p:nvPr/>
          </p:nvSpPr>
          <p:spPr>
            <a:xfrm>
              <a:off x="9043286" y="3003794"/>
              <a:ext cx="2109784" cy="1367552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>
                <a:latin typeface="Gill Sans MT" panose="020B0502020104020203" pitchFamily="34" charset="0"/>
              </a:endParaRPr>
            </a:p>
          </p:txBody>
        </p:sp>
        <p:sp>
          <p:nvSpPr>
            <p:cNvPr id="26" name="文本框 25">
              <a:extLst>
                <a:ext uri="{FF2B5EF4-FFF2-40B4-BE49-F238E27FC236}">
                  <a16:creationId xmlns:a16="http://schemas.microsoft.com/office/drawing/2014/main" id="{94ECDFDB-D9F4-7641-9749-87B06FFD4324}"/>
                </a:ext>
              </a:extLst>
            </p:cNvPr>
            <p:cNvSpPr txBox="1"/>
            <p:nvPr/>
          </p:nvSpPr>
          <p:spPr>
            <a:xfrm>
              <a:off x="9207626" y="3133879"/>
              <a:ext cx="1810728" cy="461665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zh-CN" sz="2400">
                  <a:solidFill>
                    <a:schemeClr val="bg1"/>
                  </a:solidFill>
                  <a:latin typeface="Gill Sans MT" panose="020B0502020104020203" pitchFamily="34" charset="0"/>
                </a:rPr>
                <a:t>Old Module</a:t>
              </a:r>
              <a:endParaRPr kumimoji="1" lang="zh-CN" altLang="en-US" sz="2400">
                <a:solidFill>
                  <a:schemeClr val="bg1"/>
                </a:solidFill>
                <a:latin typeface="Gill Sans MT" panose="020B0502020104020203" pitchFamily="34" charset="0"/>
              </a:endParaRPr>
            </a:p>
          </p:txBody>
        </p:sp>
        <p:sp>
          <p:nvSpPr>
            <p:cNvPr id="36" name="矩形 35">
              <a:extLst>
                <a:ext uri="{FF2B5EF4-FFF2-40B4-BE49-F238E27FC236}">
                  <a16:creationId xmlns:a16="http://schemas.microsoft.com/office/drawing/2014/main" id="{259D57C4-5FE1-8743-9BF7-43AC1BC752E2}"/>
                </a:ext>
              </a:extLst>
            </p:cNvPr>
            <p:cNvSpPr/>
            <p:nvPr/>
          </p:nvSpPr>
          <p:spPr>
            <a:xfrm>
              <a:off x="9182734" y="3762524"/>
              <a:ext cx="1770541" cy="3446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err="1">
                  <a:latin typeface="Gill Sans MT" panose="020B0502020104020203" pitchFamily="34" charset="0"/>
                </a:rPr>
                <a:t>Update_prepare</a:t>
              </a:r>
              <a:endParaRPr kumimoji="1" lang="zh-CN" altLang="en-US">
                <a:latin typeface="Gill Sans MT" panose="020B0502020104020203" pitchFamily="34" charset="0"/>
              </a:endParaRPr>
            </a:p>
          </p:txBody>
        </p:sp>
      </p:grpSp>
      <p:cxnSp>
        <p:nvCxnSpPr>
          <p:cNvPr id="18" name="肘形连接符 17">
            <a:extLst>
              <a:ext uri="{FF2B5EF4-FFF2-40B4-BE49-F238E27FC236}">
                <a16:creationId xmlns:a16="http://schemas.microsoft.com/office/drawing/2014/main" id="{2AA73E51-0240-B847-97EE-CA9740999085}"/>
              </a:ext>
            </a:extLst>
          </p:cNvPr>
          <p:cNvCxnSpPr>
            <a:cxnSpLocks/>
            <a:stCxn id="20" idx="3"/>
            <a:endCxn id="32" idx="1"/>
          </p:cNvCxnSpPr>
          <p:nvPr/>
        </p:nvCxnSpPr>
        <p:spPr>
          <a:xfrm flipV="1">
            <a:off x="4784544" y="3840636"/>
            <a:ext cx="955158" cy="1633502"/>
          </a:xfrm>
          <a:prstGeom prst="bentConnector3">
            <a:avLst/>
          </a:prstGeom>
          <a:ln w="381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肘形连接符 45">
            <a:extLst>
              <a:ext uri="{FF2B5EF4-FFF2-40B4-BE49-F238E27FC236}">
                <a16:creationId xmlns:a16="http://schemas.microsoft.com/office/drawing/2014/main" id="{8615335F-DB12-3B4A-96DB-81C1F2CF82E3}"/>
              </a:ext>
            </a:extLst>
          </p:cNvPr>
          <p:cNvCxnSpPr>
            <a:cxnSpLocks/>
            <a:stCxn id="32" idx="3"/>
          </p:cNvCxnSpPr>
          <p:nvPr/>
        </p:nvCxnSpPr>
        <p:spPr>
          <a:xfrm>
            <a:off x="7395319" y="3840636"/>
            <a:ext cx="1420762" cy="260951"/>
          </a:xfrm>
          <a:prstGeom prst="bentConnector3">
            <a:avLst/>
          </a:prstGeom>
          <a:ln w="127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1" name="组合 50">
            <a:extLst>
              <a:ext uri="{FF2B5EF4-FFF2-40B4-BE49-F238E27FC236}">
                <a16:creationId xmlns:a16="http://schemas.microsoft.com/office/drawing/2014/main" id="{09CED5F7-3861-9544-B90B-AD64598BFA49}"/>
              </a:ext>
            </a:extLst>
          </p:cNvPr>
          <p:cNvGrpSpPr/>
          <p:nvPr/>
        </p:nvGrpSpPr>
        <p:grpSpPr>
          <a:xfrm>
            <a:off x="8710001" y="4717607"/>
            <a:ext cx="2109784" cy="1367552"/>
            <a:chOff x="9043286" y="3003794"/>
            <a:chExt cx="2109784" cy="1367552"/>
          </a:xfrm>
        </p:grpSpPr>
        <p:sp>
          <p:nvSpPr>
            <p:cNvPr id="52" name="矩形 51">
              <a:extLst>
                <a:ext uri="{FF2B5EF4-FFF2-40B4-BE49-F238E27FC236}">
                  <a16:creationId xmlns:a16="http://schemas.microsoft.com/office/drawing/2014/main" id="{9A28E575-0E98-5C4E-90F5-D76DE1A379E0}"/>
                </a:ext>
              </a:extLst>
            </p:cNvPr>
            <p:cNvSpPr/>
            <p:nvPr/>
          </p:nvSpPr>
          <p:spPr>
            <a:xfrm>
              <a:off x="9043286" y="3003794"/>
              <a:ext cx="2109784" cy="1367552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>
                <a:latin typeface="Gill Sans MT" panose="020B0502020104020203" pitchFamily="34" charset="0"/>
              </a:endParaRPr>
            </a:p>
          </p:txBody>
        </p:sp>
        <p:sp>
          <p:nvSpPr>
            <p:cNvPr id="53" name="文本框 52">
              <a:extLst>
                <a:ext uri="{FF2B5EF4-FFF2-40B4-BE49-F238E27FC236}">
                  <a16:creationId xmlns:a16="http://schemas.microsoft.com/office/drawing/2014/main" id="{9984904F-AEF5-1F43-B653-5CDE57356A7F}"/>
                </a:ext>
              </a:extLst>
            </p:cNvPr>
            <p:cNvSpPr txBox="1"/>
            <p:nvPr/>
          </p:nvSpPr>
          <p:spPr>
            <a:xfrm>
              <a:off x="9207626" y="3133879"/>
              <a:ext cx="1810728" cy="461665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zh-CN" sz="2400">
                  <a:solidFill>
                    <a:schemeClr val="bg1"/>
                  </a:solidFill>
                  <a:latin typeface="Gill Sans MT" panose="020B0502020104020203" pitchFamily="34" charset="0"/>
                </a:rPr>
                <a:t>New Module</a:t>
              </a:r>
              <a:endParaRPr kumimoji="1" lang="zh-CN" altLang="en-US" sz="2400">
                <a:solidFill>
                  <a:schemeClr val="bg1"/>
                </a:solidFill>
                <a:latin typeface="Gill Sans MT" panose="020B0502020104020203" pitchFamily="34" charset="0"/>
              </a:endParaRPr>
            </a:p>
          </p:txBody>
        </p:sp>
        <p:sp>
          <p:nvSpPr>
            <p:cNvPr id="54" name="矩形 53">
              <a:extLst>
                <a:ext uri="{FF2B5EF4-FFF2-40B4-BE49-F238E27FC236}">
                  <a16:creationId xmlns:a16="http://schemas.microsoft.com/office/drawing/2014/main" id="{561AF042-5166-F542-9DDF-99EDEE6D50FC}"/>
                </a:ext>
              </a:extLst>
            </p:cNvPr>
            <p:cNvSpPr/>
            <p:nvPr/>
          </p:nvSpPr>
          <p:spPr>
            <a:xfrm>
              <a:off x="9182734" y="3762524"/>
              <a:ext cx="1770541" cy="3446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err="1">
                  <a:latin typeface="Gill Sans MT" panose="020B0502020104020203" pitchFamily="34" charset="0"/>
                </a:rPr>
                <a:t>Update_transfer</a:t>
              </a:r>
              <a:endParaRPr kumimoji="1" lang="zh-CN" altLang="en-US">
                <a:latin typeface="Gill Sans MT" panose="020B0502020104020203" pitchFamily="34" charset="0"/>
              </a:endParaRPr>
            </a:p>
          </p:txBody>
        </p:sp>
      </p:grpSp>
      <p:grpSp>
        <p:nvGrpSpPr>
          <p:cNvPr id="55" name="组合 54">
            <a:extLst>
              <a:ext uri="{FF2B5EF4-FFF2-40B4-BE49-F238E27FC236}">
                <a16:creationId xmlns:a16="http://schemas.microsoft.com/office/drawing/2014/main" id="{37EEDD59-9135-F441-955A-435AB9A6C537}"/>
              </a:ext>
            </a:extLst>
          </p:cNvPr>
          <p:cNvGrpSpPr/>
          <p:nvPr/>
        </p:nvGrpSpPr>
        <p:grpSpPr>
          <a:xfrm>
            <a:off x="326099" y="3125662"/>
            <a:ext cx="2274124" cy="2738732"/>
            <a:chOff x="1015341" y="3539366"/>
            <a:chExt cx="2274124" cy="2738732"/>
          </a:xfrm>
          <a:solidFill>
            <a:schemeClr val="accent1">
              <a:lumMod val="60000"/>
              <a:lumOff val="40000"/>
            </a:schemeClr>
          </a:solidFill>
        </p:grpSpPr>
        <p:grpSp>
          <p:nvGrpSpPr>
            <p:cNvPr id="56" name="组合 55">
              <a:extLst>
                <a:ext uri="{FF2B5EF4-FFF2-40B4-BE49-F238E27FC236}">
                  <a16:creationId xmlns:a16="http://schemas.microsoft.com/office/drawing/2014/main" id="{302BFF0C-89F7-294D-8628-059346925FBA}"/>
                </a:ext>
              </a:extLst>
            </p:cNvPr>
            <p:cNvGrpSpPr/>
            <p:nvPr/>
          </p:nvGrpSpPr>
          <p:grpSpPr>
            <a:xfrm>
              <a:off x="1015341" y="3539366"/>
              <a:ext cx="2274124" cy="2738732"/>
              <a:chOff x="1015341" y="3539366"/>
              <a:chExt cx="2274124" cy="2738732"/>
            </a:xfrm>
            <a:grpFill/>
          </p:grpSpPr>
          <p:sp>
            <p:nvSpPr>
              <p:cNvPr id="59" name="矩形 58">
                <a:extLst>
                  <a:ext uri="{FF2B5EF4-FFF2-40B4-BE49-F238E27FC236}">
                    <a16:creationId xmlns:a16="http://schemas.microsoft.com/office/drawing/2014/main" id="{45006581-7A00-4C44-940A-27DE3C5BEA50}"/>
                  </a:ext>
                </a:extLst>
              </p:cNvPr>
              <p:cNvSpPr/>
              <p:nvPr/>
            </p:nvSpPr>
            <p:spPr>
              <a:xfrm>
                <a:off x="1015341" y="3539366"/>
                <a:ext cx="2274124" cy="2738732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zh-CN" altLang="en-US">
                  <a:latin typeface="Gill Sans MT" panose="020B0502020104020203" pitchFamily="34" charset="0"/>
                </a:endParaRPr>
              </a:p>
            </p:txBody>
          </p:sp>
          <p:sp>
            <p:nvSpPr>
              <p:cNvPr id="60" name="文本框 59">
                <a:extLst>
                  <a:ext uri="{FF2B5EF4-FFF2-40B4-BE49-F238E27FC236}">
                    <a16:creationId xmlns:a16="http://schemas.microsoft.com/office/drawing/2014/main" id="{52788FC9-D980-864C-939F-E5E5FDA21FEE}"/>
                  </a:ext>
                </a:extLst>
              </p:cNvPr>
              <p:cNvSpPr txBox="1"/>
              <p:nvPr/>
            </p:nvSpPr>
            <p:spPr>
              <a:xfrm>
                <a:off x="1192482" y="3679938"/>
                <a:ext cx="2088005" cy="461665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zh-CN" sz="2400">
                    <a:solidFill>
                      <a:schemeClr val="bg1"/>
                    </a:solidFill>
                    <a:latin typeface="Gill Sans MT" panose="020B0502020104020203" pitchFamily="34" charset="0"/>
                  </a:rPr>
                  <a:t>Kernel Service</a:t>
                </a:r>
                <a:endParaRPr kumimoji="1" lang="zh-CN" altLang="en-US" sz="2400">
                  <a:solidFill>
                    <a:schemeClr val="bg1"/>
                  </a:solidFill>
                  <a:latin typeface="Gill Sans MT" panose="020B0502020104020203" pitchFamily="34" charset="0"/>
                </a:endParaRPr>
              </a:p>
            </p:txBody>
          </p:sp>
        </p:grpSp>
        <p:sp>
          <p:nvSpPr>
            <p:cNvPr id="57" name="矩形 56">
              <a:extLst>
                <a:ext uri="{FF2B5EF4-FFF2-40B4-BE49-F238E27FC236}">
                  <a16:creationId xmlns:a16="http://schemas.microsoft.com/office/drawing/2014/main" id="{C15986D5-A2BC-624B-ACF4-CDCF2BBB2C19}"/>
                </a:ext>
              </a:extLst>
            </p:cNvPr>
            <p:cNvSpPr/>
            <p:nvPr/>
          </p:nvSpPr>
          <p:spPr>
            <a:xfrm>
              <a:off x="1270659" y="5814486"/>
              <a:ext cx="1655617" cy="3446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err="1">
                  <a:latin typeface="Gill Sans MT" panose="020B0502020104020203" pitchFamily="34" charset="0"/>
                </a:rPr>
                <a:t>block_device</a:t>
              </a:r>
              <a:endParaRPr kumimoji="1" lang="zh-CN" altLang="en-US">
                <a:latin typeface="Gill Sans MT" panose="020B0502020104020203" pitchFamily="34" charset="0"/>
              </a:endParaRPr>
            </a:p>
          </p:txBody>
        </p:sp>
        <p:sp>
          <p:nvSpPr>
            <p:cNvPr id="58" name="矩形 57">
              <a:extLst>
                <a:ext uri="{FF2B5EF4-FFF2-40B4-BE49-F238E27FC236}">
                  <a16:creationId xmlns:a16="http://schemas.microsoft.com/office/drawing/2014/main" id="{922CFA76-686C-104E-9585-AD9C71C786B4}"/>
                </a:ext>
              </a:extLst>
            </p:cNvPr>
            <p:cNvSpPr/>
            <p:nvPr/>
          </p:nvSpPr>
          <p:spPr>
            <a:xfrm>
              <a:off x="1270659" y="4403868"/>
              <a:ext cx="1655617" cy="3446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>
                  <a:latin typeface="Gill Sans MT" panose="020B0502020104020203" pitchFamily="34" charset="0"/>
                </a:rPr>
                <a:t>VFS</a:t>
              </a:r>
              <a:endParaRPr kumimoji="1" lang="zh-CN" altLang="en-US">
                <a:latin typeface="Gill Sans MT" panose="020B0502020104020203" pitchFamily="34" charset="0"/>
              </a:endParaRPr>
            </a:p>
          </p:txBody>
        </p:sp>
      </p:grpSp>
      <p:cxnSp>
        <p:nvCxnSpPr>
          <p:cNvPr id="62" name="肘形连接符 61">
            <a:extLst>
              <a:ext uri="{FF2B5EF4-FFF2-40B4-BE49-F238E27FC236}">
                <a16:creationId xmlns:a16="http://schemas.microsoft.com/office/drawing/2014/main" id="{261348EB-FC9C-7249-8548-1DD48A13DF0B}"/>
              </a:ext>
            </a:extLst>
          </p:cNvPr>
          <p:cNvCxnSpPr>
            <a:cxnSpLocks/>
            <a:endCxn id="13" idx="1"/>
          </p:cNvCxnSpPr>
          <p:nvPr/>
        </p:nvCxnSpPr>
        <p:spPr>
          <a:xfrm>
            <a:off x="2236561" y="4183197"/>
            <a:ext cx="892366" cy="513919"/>
          </a:xfrm>
          <a:prstGeom prst="bentConnector3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矩形 64">
            <a:extLst>
              <a:ext uri="{FF2B5EF4-FFF2-40B4-BE49-F238E27FC236}">
                <a16:creationId xmlns:a16="http://schemas.microsoft.com/office/drawing/2014/main" id="{B5213BE4-068A-C34C-BC44-75A12175AB57}"/>
              </a:ext>
            </a:extLst>
          </p:cNvPr>
          <p:cNvSpPr/>
          <p:nvPr/>
        </p:nvSpPr>
        <p:spPr>
          <a:xfrm>
            <a:off x="5191255" y="5761867"/>
            <a:ext cx="2087881" cy="96647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sz="2400">
                <a:solidFill>
                  <a:schemeClr val="tx1"/>
                </a:solidFill>
                <a:latin typeface="Gill Sans MT" panose="020B0502020104020203" pitchFamily="34" charset="0"/>
              </a:rPr>
              <a:t> Module Manager</a:t>
            </a:r>
            <a:endParaRPr kumimoji="1" lang="zh-CN" altLang="en-US" sz="2400">
              <a:solidFill>
                <a:schemeClr val="tx1"/>
              </a:solidFill>
              <a:latin typeface="Gill Sans MT" panose="020B0502020104020203" pitchFamily="34" charset="0"/>
            </a:endParaRPr>
          </a:p>
        </p:txBody>
      </p:sp>
      <p:cxnSp>
        <p:nvCxnSpPr>
          <p:cNvPr id="67" name="肘形连接符 66">
            <a:extLst>
              <a:ext uri="{FF2B5EF4-FFF2-40B4-BE49-F238E27FC236}">
                <a16:creationId xmlns:a16="http://schemas.microsoft.com/office/drawing/2014/main" id="{4CB5B49C-65AD-6641-B361-7A845FC5ECF8}"/>
              </a:ext>
            </a:extLst>
          </p:cNvPr>
          <p:cNvCxnSpPr>
            <a:cxnSpLocks/>
            <a:stCxn id="54" idx="2"/>
            <a:endCxn id="65" idx="3"/>
          </p:cNvCxnSpPr>
          <p:nvPr/>
        </p:nvCxnSpPr>
        <p:spPr>
          <a:xfrm rot="5400000">
            <a:off x="8294844" y="4805229"/>
            <a:ext cx="424168" cy="2455584"/>
          </a:xfrm>
          <a:prstGeom prst="bentConnector2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肘形连接符 69">
            <a:extLst>
              <a:ext uri="{FF2B5EF4-FFF2-40B4-BE49-F238E27FC236}">
                <a16:creationId xmlns:a16="http://schemas.microsoft.com/office/drawing/2014/main" id="{1BFCE950-36D6-7148-ADDA-7DBA6F74D795}"/>
              </a:ext>
            </a:extLst>
          </p:cNvPr>
          <p:cNvCxnSpPr>
            <a:cxnSpLocks/>
            <a:stCxn id="65" idx="1"/>
            <a:endCxn id="20" idx="2"/>
          </p:cNvCxnSpPr>
          <p:nvPr/>
        </p:nvCxnSpPr>
        <p:spPr>
          <a:xfrm rot="10800000">
            <a:off x="3956737" y="5747197"/>
            <a:ext cx="1234519" cy="497909"/>
          </a:xfrm>
          <a:prstGeom prst="bentConnector2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直线箭头连接符 72">
            <a:extLst>
              <a:ext uri="{FF2B5EF4-FFF2-40B4-BE49-F238E27FC236}">
                <a16:creationId xmlns:a16="http://schemas.microsoft.com/office/drawing/2014/main" id="{A4339065-DF63-8F4A-8F36-DE8E5D81947D}"/>
              </a:ext>
            </a:extLst>
          </p:cNvPr>
          <p:cNvCxnSpPr>
            <a:cxnSpLocks/>
          </p:cNvCxnSpPr>
          <p:nvPr/>
        </p:nvCxnSpPr>
        <p:spPr>
          <a:xfrm flipV="1">
            <a:off x="3956735" y="4881860"/>
            <a:ext cx="0" cy="31922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肘形连接符 76">
            <a:extLst>
              <a:ext uri="{FF2B5EF4-FFF2-40B4-BE49-F238E27FC236}">
                <a16:creationId xmlns:a16="http://schemas.microsoft.com/office/drawing/2014/main" id="{C2A42135-B06D-9447-9953-8CB2AE762C23}"/>
              </a:ext>
            </a:extLst>
          </p:cNvPr>
          <p:cNvCxnSpPr>
            <a:cxnSpLocks/>
            <a:stCxn id="32" idx="3"/>
            <a:endCxn id="54" idx="1"/>
          </p:cNvCxnSpPr>
          <p:nvPr/>
        </p:nvCxnSpPr>
        <p:spPr>
          <a:xfrm>
            <a:off x="7395319" y="3840636"/>
            <a:ext cx="1454130" cy="1808001"/>
          </a:xfrm>
          <a:prstGeom prst="bentConnector3">
            <a:avLst>
              <a:gd name="adj1" fmla="val 50000"/>
            </a:avLst>
          </a:prstGeom>
          <a:ln w="381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6888514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C5FFE0B-D3AB-458E-B90C-BD04234544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/>
              <a:t>Live</a:t>
            </a:r>
            <a:r>
              <a:rPr lang="zh-CN" altLang="en-US"/>
              <a:t> </a:t>
            </a:r>
            <a:r>
              <a:rPr lang="en-US" altLang="zh-CN"/>
              <a:t>Upgrade</a:t>
            </a:r>
            <a:endParaRPr lang="en-US"/>
          </a:p>
        </p:txBody>
      </p:sp>
      <p:sp>
        <p:nvSpPr>
          <p:cNvPr id="4" name="内容占位符 2">
            <a:extLst>
              <a:ext uri="{FF2B5EF4-FFF2-40B4-BE49-F238E27FC236}">
                <a16:creationId xmlns:a16="http://schemas.microsoft.com/office/drawing/2014/main" id="{E27FAE64-7741-4296-AE35-642F9D19E13B}"/>
              </a:ext>
            </a:extLst>
          </p:cNvPr>
          <p:cNvSpPr txBox="1">
            <a:spLocks/>
          </p:cNvSpPr>
          <p:nvPr/>
        </p:nvSpPr>
        <p:spPr>
          <a:xfrm>
            <a:off x="838200" y="1319804"/>
            <a:ext cx="10453382" cy="4720269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514350" indent="-51435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 baseline="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 baseline="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 baseline="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 baseline="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 baseline="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>
                <a:ea typeface="+mj-ea"/>
              </a:rPr>
              <a:t>Live upgrade component in </a:t>
            </a:r>
            <a:r>
              <a:rPr lang="en-US" err="1">
                <a:ea typeface="+mj-ea"/>
              </a:rPr>
              <a:t>BentoFS</a:t>
            </a:r>
            <a:endParaRPr lang="en-US">
              <a:ea typeface="+mj-ea"/>
            </a:endParaRPr>
          </a:p>
          <a:p>
            <a:pPr lvl="1"/>
            <a:r>
              <a:rPr lang="en-US">
                <a:ea typeface="+mj-ea"/>
              </a:rPr>
              <a:t>When a upgrade module is inserted:</a:t>
            </a:r>
          </a:p>
          <a:p>
            <a:pPr lvl="2"/>
            <a:r>
              <a:rPr lang="en-US">
                <a:ea typeface="+mj-ea"/>
              </a:rPr>
              <a:t>New file system initializes itself using the struct and returns</a:t>
            </a:r>
          </a:p>
        </p:txBody>
      </p:sp>
      <p:grpSp>
        <p:nvGrpSpPr>
          <p:cNvPr id="30" name="组合 29">
            <a:extLst>
              <a:ext uri="{FF2B5EF4-FFF2-40B4-BE49-F238E27FC236}">
                <a16:creationId xmlns:a16="http://schemas.microsoft.com/office/drawing/2014/main" id="{8EC388CE-594A-FA4E-9DA0-6D0A2D6B84BC}"/>
              </a:ext>
            </a:extLst>
          </p:cNvPr>
          <p:cNvGrpSpPr/>
          <p:nvPr/>
        </p:nvGrpSpPr>
        <p:grpSpPr>
          <a:xfrm>
            <a:off x="2979003" y="3127476"/>
            <a:ext cx="1955469" cy="2738732"/>
            <a:chOff x="4457592" y="3539366"/>
            <a:chExt cx="1955469" cy="2738732"/>
          </a:xfrm>
        </p:grpSpPr>
        <p:grpSp>
          <p:nvGrpSpPr>
            <p:cNvPr id="11" name="组合 10">
              <a:extLst>
                <a:ext uri="{FF2B5EF4-FFF2-40B4-BE49-F238E27FC236}">
                  <a16:creationId xmlns:a16="http://schemas.microsoft.com/office/drawing/2014/main" id="{2AB70F87-F2D3-D841-837D-A469EA4EE60F}"/>
                </a:ext>
              </a:extLst>
            </p:cNvPr>
            <p:cNvGrpSpPr/>
            <p:nvPr/>
          </p:nvGrpSpPr>
          <p:grpSpPr>
            <a:xfrm>
              <a:off x="4457592" y="3539366"/>
              <a:ext cx="1955469" cy="2738732"/>
              <a:chOff x="4457592" y="3539366"/>
              <a:chExt cx="1955469" cy="2738732"/>
            </a:xfrm>
          </p:grpSpPr>
          <p:sp>
            <p:nvSpPr>
              <p:cNvPr id="8" name="矩形 7">
                <a:extLst>
                  <a:ext uri="{FF2B5EF4-FFF2-40B4-BE49-F238E27FC236}">
                    <a16:creationId xmlns:a16="http://schemas.microsoft.com/office/drawing/2014/main" id="{331379AB-6339-2247-9B82-9ACE26C363FF}"/>
                  </a:ext>
                </a:extLst>
              </p:cNvPr>
              <p:cNvSpPr/>
              <p:nvPr/>
            </p:nvSpPr>
            <p:spPr>
              <a:xfrm>
                <a:off x="4457592" y="3539366"/>
                <a:ext cx="1955469" cy="2738732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zh-CN" altLang="en-US">
                  <a:latin typeface="Gill Sans MT" panose="020B0502020104020203" pitchFamily="34" charset="0"/>
                </a:endParaRPr>
              </a:p>
            </p:txBody>
          </p:sp>
          <p:sp>
            <p:nvSpPr>
              <p:cNvPr id="9" name="文本框 8">
                <a:extLst>
                  <a:ext uri="{FF2B5EF4-FFF2-40B4-BE49-F238E27FC236}">
                    <a16:creationId xmlns:a16="http://schemas.microsoft.com/office/drawing/2014/main" id="{2AAB1976-EB8D-E041-890D-0AE2A23FB2B2}"/>
                  </a:ext>
                </a:extLst>
              </p:cNvPr>
              <p:cNvSpPr txBox="1"/>
              <p:nvPr/>
            </p:nvSpPr>
            <p:spPr>
              <a:xfrm>
                <a:off x="4774655" y="3679937"/>
                <a:ext cx="132134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zh-CN" sz="2400" err="1">
                    <a:solidFill>
                      <a:schemeClr val="bg1"/>
                    </a:solidFill>
                    <a:latin typeface="Gill Sans MT" panose="020B0502020104020203" pitchFamily="34" charset="0"/>
                  </a:rPr>
                  <a:t>BentoFS</a:t>
                </a:r>
                <a:endParaRPr kumimoji="1" lang="zh-CN" altLang="en-US" sz="2400">
                  <a:solidFill>
                    <a:schemeClr val="bg1"/>
                  </a:solidFill>
                  <a:latin typeface="Gill Sans MT" panose="020B0502020104020203" pitchFamily="34" charset="0"/>
                </a:endParaRPr>
              </a:p>
            </p:txBody>
          </p:sp>
        </p:grpSp>
        <p:sp>
          <p:nvSpPr>
            <p:cNvPr id="12" name="矩形 11">
              <a:extLst>
                <a:ext uri="{FF2B5EF4-FFF2-40B4-BE49-F238E27FC236}">
                  <a16:creationId xmlns:a16="http://schemas.microsoft.com/office/drawing/2014/main" id="{421D4240-0828-154C-8390-46E483039993}"/>
                </a:ext>
              </a:extLst>
            </p:cNvPr>
            <p:cNvSpPr/>
            <p:nvPr/>
          </p:nvSpPr>
          <p:spPr>
            <a:xfrm>
              <a:off x="4607517" y="4403868"/>
              <a:ext cx="1655617" cy="3446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>
                  <a:latin typeface="Gill Sans MT" panose="020B0502020104020203" pitchFamily="34" charset="0"/>
                </a:rPr>
                <a:t>fs1</a:t>
              </a:r>
              <a:endParaRPr kumimoji="1" lang="zh-CN" altLang="en-US">
                <a:latin typeface="Gill Sans MT" panose="020B0502020104020203" pitchFamily="34" charset="0"/>
              </a:endParaRPr>
            </a:p>
          </p:txBody>
        </p:sp>
        <p:sp>
          <p:nvSpPr>
            <p:cNvPr id="13" name="矩形 12">
              <a:extLst>
                <a:ext uri="{FF2B5EF4-FFF2-40B4-BE49-F238E27FC236}">
                  <a16:creationId xmlns:a16="http://schemas.microsoft.com/office/drawing/2014/main" id="{C9746907-C520-2C4F-A2FA-59285F6DB267}"/>
                </a:ext>
              </a:extLst>
            </p:cNvPr>
            <p:cNvSpPr/>
            <p:nvPr/>
          </p:nvSpPr>
          <p:spPr>
            <a:xfrm>
              <a:off x="4607516" y="4936706"/>
              <a:ext cx="1655617" cy="3446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>
                  <a:latin typeface="Gill Sans MT" panose="020B0502020104020203" pitchFamily="34" charset="0"/>
                </a:rPr>
                <a:t>fs2</a:t>
              </a:r>
              <a:endParaRPr kumimoji="1" lang="zh-CN" altLang="en-US">
                <a:latin typeface="Gill Sans MT" panose="020B0502020104020203" pitchFamily="34" charset="0"/>
              </a:endParaRPr>
            </a:p>
          </p:txBody>
        </p:sp>
        <p:cxnSp>
          <p:nvCxnSpPr>
            <p:cNvPr id="16" name="直线连接符 15">
              <a:extLst>
                <a:ext uri="{FF2B5EF4-FFF2-40B4-BE49-F238E27FC236}">
                  <a16:creationId xmlns:a16="http://schemas.microsoft.com/office/drawing/2014/main" id="{B80DF11B-180A-B844-9AFC-519CE403CC31}"/>
                </a:ext>
              </a:extLst>
            </p:cNvPr>
            <p:cNvCxnSpPr>
              <a:cxnSpLocks/>
              <a:stCxn id="12" idx="2"/>
              <a:endCxn id="13" idx="0"/>
            </p:cNvCxnSpPr>
            <p:nvPr/>
          </p:nvCxnSpPr>
          <p:spPr>
            <a:xfrm flipH="1">
              <a:off x="5435325" y="4748468"/>
              <a:ext cx="1" cy="188238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9" name="文本框 18">
              <a:extLst>
                <a:ext uri="{FF2B5EF4-FFF2-40B4-BE49-F238E27FC236}">
                  <a16:creationId xmlns:a16="http://schemas.microsoft.com/office/drawing/2014/main" id="{C2134A8A-3BC7-5E47-B2E9-22FDEBFF2649}"/>
                </a:ext>
              </a:extLst>
            </p:cNvPr>
            <p:cNvSpPr txBox="1"/>
            <p:nvPr/>
          </p:nvSpPr>
          <p:spPr>
            <a:xfrm>
              <a:off x="4774655" y="4078662"/>
              <a:ext cx="132134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zh-CN" err="1">
                  <a:solidFill>
                    <a:schemeClr val="bg1"/>
                  </a:solidFill>
                  <a:latin typeface="Gill Sans MT" panose="020B0502020104020203" pitchFamily="34" charset="0"/>
                </a:rPr>
                <a:t>FSList</a:t>
              </a:r>
              <a:endParaRPr kumimoji="1" lang="zh-CN" altLang="en-US">
                <a:solidFill>
                  <a:schemeClr val="bg1"/>
                </a:solidFill>
                <a:latin typeface="Gill Sans MT" panose="020B0502020104020203" pitchFamily="34" charset="0"/>
              </a:endParaRPr>
            </a:p>
          </p:txBody>
        </p:sp>
        <p:sp>
          <p:nvSpPr>
            <p:cNvPr id="20" name="矩形 19">
              <a:extLst>
                <a:ext uri="{FF2B5EF4-FFF2-40B4-BE49-F238E27FC236}">
                  <a16:creationId xmlns:a16="http://schemas.microsoft.com/office/drawing/2014/main" id="{93E90202-E1EA-8243-ACC2-79845104D716}"/>
                </a:ext>
              </a:extLst>
            </p:cNvPr>
            <p:cNvSpPr/>
            <p:nvPr/>
          </p:nvSpPr>
          <p:spPr>
            <a:xfrm>
              <a:off x="4607516" y="5612970"/>
              <a:ext cx="1655617" cy="546116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>
                  <a:latin typeface="Gill Sans MT" panose="020B0502020104020203" pitchFamily="34" charset="0"/>
                </a:rPr>
                <a:t>Upgrade </a:t>
              </a:r>
              <a:endParaRPr kumimoji="1" lang="zh-CN" altLang="en-US">
                <a:latin typeface="Gill Sans MT" panose="020B0502020104020203" pitchFamily="34" charset="0"/>
              </a:endParaRPr>
            </a:p>
          </p:txBody>
        </p:sp>
      </p:grpSp>
      <p:grpSp>
        <p:nvGrpSpPr>
          <p:cNvPr id="41" name="组合 40">
            <a:extLst>
              <a:ext uri="{FF2B5EF4-FFF2-40B4-BE49-F238E27FC236}">
                <a16:creationId xmlns:a16="http://schemas.microsoft.com/office/drawing/2014/main" id="{407BA319-AF1F-E64F-BBE2-ABFF18C5FF6D}"/>
              </a:ext>
            </a:extLst>
          </p:cNvPr>
          <p:cNvGrpSpPr/>
          <p:nvPr/>
        </p:nvGrpSpPr>
        <p:grpSpPr>
          <a:xfrm>
            <a:off x="5519240" y="3166950"/>
            <a:ext cx="2109784" cy="930647"/>
            <a:chOff x="6450134" y="3460375"/>
            <a:chExt cx="2109784" cy="930647"/>
          </a:xfrm>
        </p:grpSpPr>
        <p:grpSp>
          <p:nvGrpSpPr>
            <p:cNvPr id="21" name="组合 20">
              <a:extLst>
                <a:ext uri="{FF2B5EF4-FFF2-40B4-BE49-F238E27FC236}">
                  <a16:creationId xmlns:a16="http://schemas.microsoft.com/office/drawing/2014/main" id="{41D80770-3B67-D242-8750-41C4C0B59817}"/>
                </a:ext>
              </a:extLst>
            </p:cNvPr>
            <p:cNvGrpSpPr/>
            <p:nvPr/>
          </p:nvGrpSpPr>
          <p:grpSpPr>
            <a:xfrm>
              <a:off x="6450134" y="3460375"/>
              <a:ext cx="2109784" cy="930647"/>
              <a:chOff x="1015341" y="3539366"/>
              <a:chExt cx="2274124" cy="2738732"/>
            </a:xfrm>
            <a:solidFill>
              <a:schemeClr val="accent4">
                <a:lumMod val="60000"/>
                <a:lumOff val="40000"/>
              </a:schemeClr>
            </a:solidFill>
          </p:grpSpPr>
          <p:sp>
            <p:nvSpPr>
              <p:cNvPr id="22" name="矩形 21">
                <a:extLst>
                  <a:ext uri="{FF2B5EF4-FFF2-40B4-BE49-F238E27FC236}">
                    <a16:creationId xmlns:a16="http://schemas.microsoft.com/office/drawing/2014/main" id="{1EE13A19-4C25-9548-9C2D-A6A50DCBD91F}"/>
                  </a:ext>
                </a:extLst>
              </p:cNvPr>
              <p:cNvSpPr/>
              <p:nvPr/>
            </p:nvSpPr>
            <p:spPr>
              <a:xfrm>
                <a:off x="1015341" y="3539366"/>
                <a:ext cx="2274124" cy="2738732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zh-CN" altLang="en-US">
                  <a:latin typeface="Gill Sans MT" panose="020B0502020104020203" pitchFamily="34" charset="0"/>
                </a:endParaRPr>
              </a:p>
            </p:txBody>
          </p:sp>
          <p:sp>
            <p:nvSpPr>
              <p:cNvPr id="23" name="文本框 22">
                <a:extLst>
                  <a:ext uri="{FF2B5EF4-FFF2-40B4-BE49-F238E27FC236}">
                    <a16:creationId xmlns:a16="http://schemas.microsoft.com/office/drawing/2014/main" id="{F026AC6E-9952-C046-B2F4-D30F2032617C}"/>
                  </a:ext>
                </a:extLst>
              </p:cNvPr>
              <p:cNvSpPr txBox="1"/>
              <p:nvPr/>
            </p:nvSpPr>
            <p:spPr>
              <a:xfrm>
                <a:off x="1192482" y="3679939"/>
                <a:ext cx="1868938" cy="1358600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zh-CN" sz="2400" err="1">
                    <a:solidFill>
                      <a:schemeClr val="bg1"/>
                    </a:solidFill>
                    <a:latin typeface="Gill Sans MT" panose="020B0502020104020203" pitchFamily="34" charset="0"/>
                  </a:rPr>
                  <a:t>libBentoFS</a:t>
                </a:r>
                <a:endParaRPr kumimoji="1" lang="zh-CN" altLang="en-US" sz="2400">
                  <a:solidFill>
                    <a:schemeClr val="bg1"/>
                  </a:solidFill>
                  <a:latin typeface="Gill Sans MT" panose="020B0502020104020203" pitchFamily="34" charset="0"/>
                </a:endParaRPr>
              </a:p>
            </p:txBody>
          </p:sp>
        </p:grpSp>
        <p:sp>
          <p:nvSpPr>
            <p:cNvPr id="32" name="矩形 31">
              <a:extLst>
                <a:ext uri="{FF2B5EF4-FFF2-40B4-BE49-F238E27FC236}">
                  <a16:creationId xmlns:a16="http://schemas.microsoft.com/office/drawing/2014/main" id="{4436DCAA-4EAE-784E-8DC6-74181CE72920}"/>
                </a:ext>
              </a:extLst>
            </p:cNvPr>
            <p:cNvSpPr/>
            <p:nvPr/>
          </p:nvSpPr>
          <p:spPr>
            <a:xfrm>
              <a:off x="6670596" y="3961761"/>
              <a:ext cx="1655617" cy="3446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>
                  <a:latin typeface="Gill Sans MT" panose="020B0502020104020203" pitchFamily="34" charset="0"/>
                </a:rPr>
                <a:t>dispatch</a:t>
              </a:r>
              <a:endParaRPr kumimoji="1" lang="zh-CN" altLang="en-US">
                <a:latin typeface="Gill Sans MT" panose="020B0502020104020203" pitchFamily="34" charset="0"/>
              </a:endParaRPr>
            </a:p>
          </p:txBody>
        </p:sp>
      </p:grpSp>
      <p:grpSp>
        <p:nvGrpSpPr>
          <p:cNvPr id="50" name="组合 49">
            <a:extLst>
              <a:ext uri="{FF2B5EF4-FFF2-40B4-BE49-F238E27FC236}">
                <a16:creationId xmlns:a16="http://schemas.microsoft.com/office/drawing/2014/main" id="{C998E23F-B728-4843-A62E-57769459BF3A}"/>
              </a:ext>
            </a:extLst>
          </p:cNvPr>
          <p:cNvGrpSpPr/>
          <p:nvPr/>
        </p:nvGrpSpPr>
        <p:grpSpPr>
          <a:xfrm>
            <a:off x="8728643" y="3127476"/>
            <a:ext cx="2109784" cy="1367552"/>
            <a:chOff x="9043286" y="3003794"/>
            <a:chExt cx="2109784" cy="1367552"/>
          </a:xfrm>
        </p:grpSpPr>
        <p:sp>
          <p:nvSpPr>
            <p:cNvPr id="25" name="矩形 24">
              <a:extLst>
                <a:ext uri="{FF2B5EF4-FFF2-40B4-BE49-F238E27FC236}">
                  <a16:creationId xmlns:a16="http://schemas.microsoft.com/office/drawing/2014/main" id="{CA62C05F-9BBB-8949-AC43-B38433ADF50E}"/>
                </a:ext>
              </a:extLst>
            </p:cNvPr>
            <p:cNvSpPr/>
            <p:nvPr/>
          </p:nvSpPr>
          <p:spPr>
            <a:xfrm>
              <a:off x="9043286" y="3003794"/>
              <a:ext cx="2109784" cy="1367552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>
                <a:latin typeface="Gill Sans MT" panose="020B0502020104020203" pitchFamily="34" charset="0"/>
              </a:endParaRPr>
            </a:p>
          </p:txBody>
        </p:sp>
        <p:sp>
          <p:nvSpPr>
            <p:cNvPr id="26" name="文本框 25">
              <a:extLst>
                <a:ext uri="{FF2B5EF4-FFF2-40B4-BE49-F238E27FC236}">
                  <a16:creationId xmlns:a16="http://schemas.microsoft.com/office/drawing/2014/main" id="{94ECDFDB-D9F4-7641-9749-87B06FFD4324}"/>
                </a:ext>
              </a:extLst>
            </p:cNvPr>
            <p:cNvSpPr txBox="1"/>
            <p:nvPr/>
          </p:nvSpPr>
          <p:spPr>
            <a:xfrm>
              <a:off x="9207626" y="3133879"/>
              <a:ext cx="1810728" cy="461665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zh-CN" sz="2400">
                  <a:solidFill>
                    <a:schemeClr val="bg1"/>
                  </a:solidFill>
                  <a:latin typeface="Gill Sans MT" panose="020B0502020104020203" pitchFamily="34" charset="0"/>
                </a:rPr>
                <a:t>Old Module</a:t>
              </a:r>
              <a:endParaRPr kumimoji="1" lang="zh-CN" altLang="en-US" sz="2400">
                <a:solidFill>
                  <a:schemeClr val="bg1"/>
                </a:solidFill>
                <a:latin typeface="Gill Sans MT" panose="020B0502020104020203" pitchFamily="34" charset="0"/>
              </a:endParaRPr>
            </a:p>
          </p:txBody>
        </p:sp>
        <p:sp>
          <p:nvSpPr>
            <p:cNvPr id="36" name="矩形 35">
              <a:extLst>
                <a:ext uri="{FF2B5EF4-FFF2-40B4-BE49-F238E27FC236}">
                  <a16:creationId xmlns:a16="http://schemas.microsoft.com/office/drawing/2014/main" id="{259D57C4-5FE1-8743-9BF7-43AC1BC752E2}"/>
                </a:ext>
              </a:extLst>
            </p:cNvPr>
            <p:cNvSpPr/>
            <p:nvPr/>
          </p:nvSpPr>
          <p:spPr>
            <a:xfrm>
              <a:off x="9182734" y="3762524"/>
              <a:ext cx="1770541" cy="3446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err="1">
                  <a:latin typeface="Gill Sans MT" panose="020B0502020104020203" pitchFamily="34" charset="0"/>
                </a:rPr>
                <a:t>Update_prepare</a:t>
              </a:r>
              <a:endParaRPr kumimoji="1" lang="zh-CN" altLang="en-US">
                <a:latin typeface="Gill Sans MT" panose="020B0502020104020203" pitchFamily="34" charset="0"/>
              </a:endParaRPr>
            </a:p>
          </p:txBody>
        </p:sp>
      </p:grpSp>
      <p:cxnSp>
        <p:nvCxnSpPr>
          <p:cNvPr id="18" name="肘形连接符 17">
            <a:extLst>
              <a:ext uri="{FF2B5EF4-FFF2-40B4-BE49-F238E27FC236}">
                <a16:creationId xmlns:a16="http://schemas.microsoft.com/office/drawing/2014/main" id="{2AA73E51-0240-B847-97EE-CA9740999085}"/>
              </a:ext>
            </a:extLst>
          </p:cNvPr>
          <p:cNvCxnSpPr>
            <a:cxnSpLocks/>
            <a:stCxn id="20" idx="3"/>
            <a:endCxn id="32" idx="1"/>
          </p:cNvCxnSpPr>
          <p:nvPr/>
        </p:nvCxnSpPr>
        <p:spPr>
          <a:xfrm flipV="1">
            <a:off x="4784544" y="3840636"/>
            <a:ext cx="955158" cy="1633502"/>
          </a:xfrm>
          <a:prstGeom prst="bentConnector3">
            <a:avLst/>
          </a:prstGeom>
          <a:ln w="381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肘形连接符 45">
            <a:extLst>
              <a:ext uri="{FF2B5EF4-FFF2-40B4-BE49-F238E27FC236}">
                <a16:creationId xmlns:a16="http://schemas.microsoft.com/office/drawing/2014/main" id="{8615335F-DB12-3B4A-96DB-81C1F2CF82E3}"/>
              </a:ext>
            </a:extLst>
          </p:cNvPr>
          <p:cNvCxnSpPr>
            <a:cxnSpLocks/>
            <a:stCxn id="32" idx="3"/>
          </p:cNvCxnSpPr>
          <p:nvPr/>
        </p:nvCxnSpPr>
        <p:spPr>
          <a:xfrm>
            <a:off x="7395319" y="3840636"/>
            <a:ext cx="1420762" cy="260951"/>
          </a:xfrm>
          <a:prstGeom prst="bentConnector3">
            <a:avLst/>
          </a:prstGeom>
          <a:ln w="127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1" name="组合 50">
            <a:extLst>
              <a:ext uri="{FF2B5EF4-FFF2-40B4-BE49-F238E27FC236}">
                <a16:creationId xmlns:a16="http://schemas.microsoft.com/office/drawing/2014/main" id="{09CED5F7-3861-9544-B90B-AD64598BFA49}"/>
              </a:ext>
            </a:extLst>
          </p:cNvPr>
          <p:cNvGrpSpPr/>
          <p:nvPr/>
        </p:nvGrpSpPr>
        <p:grpSpPr>
          <a:xfrm>
            <a:off x="8710001" y="4717607"/>
            <a:ext cx="2109784" cy="1367552"/>
            <a:chOff x="9043286" y="3003794"/>
            <a:chExt cx="2109784" cy="1367552"/>
          </a:xfrm>
        </p:grpSpPr>
        <p:sp>
          <p:nvSpPr>
            <p:cNvPr id="52" name="矩形 51">
              <a:extLst>
                <a:ext uri="{FF2B5EF4-FFF2-40B4-BE49-F238E27FC236}">
                  <a16:creationId xmlns:a16="http://schemas.microsoft.com/office/drawing/2014/main" id="{9A28E575-0E98-5C4E-90F5-D76DE1A379E0}"/>
                </a:ext>
              </a:extLst>
            </p:cNvPr>
            <p:cNvSpPr/>
            <p:nvPr/>
          </p:nvSpPr>
          <p:spPr>
            <a:xfrm>
              <a:off x="9043286" y="3003794"/>
              <a:ext cx="2109784" cy="1367552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>
                <a:latin typeface="Gill Sans MT" panose="020B0502020104020203" pitchFamily="34" charset="0"/>
              </a:endParaRPr>
            </a:p>
          </p:txBody>
        </p:sp>
        <p:sp>
          <p:nvSpPr>
            <p:cNvPr id="53" name="文本框 52">
              <a:extLst>
                <a:ext uri="{FF2B5EF4-FFF2-40B4-BE49-F238E27FC236}">
                  <a16:creationId xmlns:a16="http://schemas.microsoft.com/office/drawing/2014/main" id="{9984904F-AEF5-1F43-B653-5CDE57356A7F}"/>
                </a:ext>
              </a:extLst>
            </p:cNvPr>
            <p:cNvSpPr txBox="1"/>
            <p:nvPr/>
          </p:nvSpPr>
          <p:spPr>
            <a:xfrm>
              <a:off x="9207626" y="3133879"/>
              <a:ext cx="1810728" cy="461665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zh-CN" sz="2400">
                  <a:solidFill>
                    <a:schemeClr val="bg1"/>
                  </a:solidFill>
                  <a:latin typeface="Gill Sans MT" panose="020B0502020104020203" pitchFamily="34" charset="0"/>
                </a:rPr>
                <a:t>New Module</a:t>
              </a:r>
              <a:endParaRPr kumimoji="1" lang="zh-CN" altLang="en-US" sz="2400">
                <a:solidFill>
                  <a:schemeClr val="bg1"/>
                </a:solidFill>
                <a:latin typeface="Gill Sans MT" panose="020B0502020104020203" pitchFamily="34" charset="0"/>
              </a:endParaRPr>
            </a:p>
          </p:txBody>
        </p:sp>
        <p:sp>
          <p:nvSpPr>
            <p:cNvPr id="54" name="矩形 53">
              <a:extLst>
                <a:ext uri="{FF2B5EF4-FFF2-40B4-BE49-F238E27FC236}">
                  <a16:creationId xmlns:a16="http://schemas.microsoft.com/office/drawing/2014/main" id="{561AF042-5166-F542-9DDF-99EDEE6D50FC}"/>
                </a:ext>
              </a:extLst>
            </p:cNvPr>
            <p:cNvSpPr/>
            <p:nvPr/>
          </p:nvSpPr>
          <p:spPr>
            <a:xfrm>
              <a:off x="9182734" y="3762524"/>
              <a:ext cx="1770541" cy="3446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err="1">
                  <a:latin typeface="Gill Sans MT" panose="020B0502020104020203" pitchFamily="34" charset="0"/>
                </a:rPr>
                <a:t>Update_transfer</a:t>
              </a:r>
              <a:endParaRPr kumimoji="1" lang="zh-CN" altLang="en-US">
                <a:latin typeface="Gill Sans MT" panose="020B0502020104020203" pitchFamily="34" charset="0"/>
              </a:endParaRPr>
            </a:p>
          </p:txBody>
        </p:sp>
      </p:grpSp>
      <p:grpSp>
        <p:nvGrpSpPr>
          <p:cNvPr id="55" name="组合 54">
            <a:extLst>
              <a:ext uri="{FF2B5EF4-FFF2-40B4-BE49-F238E27FC236}">
                <a16:creationId xmlns:a16="http://schemas.microsoft.com/office/drawing/2014/main" id="{37EEDD59-9135-F441-955A-435AB9A6C537}"/>
              </a:ext>
            </a:extLst>
          </p:cNvPr>
          <p:cNvGrpSpPr/>
          <p:nvPr/>
        </p:nvGrpSpPr>
        <p:grpSpPr>
          <a:xfrm>
            <a:off x="326099" y="3125662"/>
            <a:ext cx="2274124" cy="2738732"/>
            <a:chOff x="1015341" y="3539366"/>
            <a:chExt cx="2274124" cy="2738732"/>
          </a:xfrm>
          <a:solidFill>
            <a:schemeClr val="accent1">
              <a:lumMod val="60000"/>
              <a:lumOff val="40000"/>
            </a:schemeClr>
          </a:solidFill>
        </p:grpSpPr>
        <p:grpSp>
          <p:nvGrpSpPr>
            <p:cNvPr id="56" name="组合 55">
              <a:extLst>
                <a:ext uri="{FF2B5EF4-FFF2-40B4-BE49-F238E27FC236}">
                  <a16:creationId xmlns:a16="http://schemas.microsoft.com/office/drawing/2014/main" id="{302BFF0C-89F7-294D-8628-059346925FBA}"/>
                </a:ext>
              </a:extLst>
            </p:cNvPr>
            <p:cNvGrpSpPr/>
            <p:nvPr/>
          </p:nvGrpSpPr>
          <p:grpSpPr>
            <a:xfrm>
              <a:off x="1015341" y="3539366"/>
              <a:ext cx="2274124" cy="2738732"/>
              <a:chOff x="1015341" y="3539366"/>
              <a:chExt cx="2274124" cy="2738732"/>
            </a:xfrm>
            <a:grpFill/>
          </p:grpSpPr>
          <p:sp>
            <p:nvSpPr>
              <p:cNvPr id="59" name="矩形 58">
                <a:extLst>
                  <a:ext uri="{FF2B5EF4-FFF2-40B4-BE49-F238E27FC236}">
                    <a16:creationId xmlns:a16="http://schemas.microsoft.com/office/drawing/2014/main" id="{45006581-7A00-4C44-940A-27DE3C5BEA50}"/>
                  </a:ext>
                </a:extLst>
              </p:cNvPr>
              <p:cNvSpPr/>
              <p:nvPr/>
            </p:nvSpPr>
            <p:spPr>
              <a:xfrm>
                <a:off x="1015341" y="3539366"/>
                <a:ext cx="2274124" cy="2738732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zh-CN" altLang="en-US">
                  <a:latin typeface="Gill Sans MT" panose="020B0502020104020203" pitchFamily="34" charset="0"/>
                </a:endParaRPr>
              </a:p>
            </p:txBody>
          </p:sp>
          <p:sp>
            <p:nvSpPr>
              <p:cNvPr id="60" name="文本框 59">
                <a:extLst>
                  <a:ext uri="{FF2B5EF4-FFF2-40B4-BE49-F238E27FC236}">
                    <a16:creationId xmlns:a16="http://schemas.microsoft.com/office/drawing/2014/main" id="{52788FC9-D980-864C-939F-E5E5FDA21FEE}"/>
                  </a:ext>
                </a:extLst>
              </p:cNvPr>
              <p:cNvSpPr txBox="1"/>
              <p:nvPr/>
            </p:nvSpPr>
            <p:spPr>
              <a:xfrm>
                <a:off x="1192482" y="3679938"/>
                <a:ext cx="2088005" cy="461665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zh-CN" sz="2400">
                    <a:solidFill>
                      <a:schemeClr val="bg1"/>
                    </a:solidFill>
                    <a:latin typeface="Gill Sans MT" panose="020B0502020104020203" pitchFamily="34" charset="0"/>
                  </a:rPr>
                  <a:t>Kernel Service</a:t>
                </a:r>
                <a:endParaRPr kumimoji="1" lang="zh-CN" altLang="en-US" sz="2400">
                  <a:solidFill>
                    <a:schemeClr val="bg1"/>
                  </a:solidFill>
                  <a:latin typeface="Gill Sans MT" panose="020B0502020104020203" pitchFamily="34" charset="0"/>
                </a:endParaRPr>
              </a:p>
            </p:txBody>
          </p:sp>
        </p:grpSp>
        <p:sp>
          <p:nvSpPr>
            <p:cNvPr id="57" name="矩形 56">
              <a:extLst>
                <a:ext uri="{FF2B5EF4-FFF2-40B4-BE49-F238E27FC236}">
                  <a16:creationId xmlns:a16="http://schemas.microsoft.com/office/drawing/2014/main" id="{C15986D5-A2BC-624B-ACF4-CDCF2BBB2C19}"/>
                </a:ext>
              </a:extLst>
            </p:cNvPr>
            <p:cNvSpPr/>
            <p:nvPr/>
          </p:nvSpPr>
          <p:spPr>
            <a:xfrm>
              <a:off x="1270659" y="5814486"/>
              <a:ext cx="1655617" cy="3446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err="1">
                  <a:latin typeface="Gill Sans MT" panose="020B0502020104020203" pitchFamily="34" charset="0"/>
                </a:rPr>
                <a:t>block_device</a:t>
              </a:r>
              <a:endParaRPr kumimoji="1" lang="zh-CN" altLang="en-US">
                <a:latin typeface="Gill Sans MT" panose="020B0502020104020203" pitchFamily="34" charset="0"/>
              </a:endParaRPr>
            </a:p>
          </p:txBody>
        </p:sp>
        <p:sp>
          <p:nvSpPr>
            <p:cNvPr id="58" name="矩形 57">
              <a:extLst>
                <a:ext uri="{FF2B5EF4-FFF2-40B4-BE49-F238E27FC236}">
                  <a16:creationId xmlns:a16="http://schemas.microsoft.com/office/drawing/2014/main" id="{922CFA76-686C-104E-9585-AD9C71C786B4}"/>
                </a:ext>
              </a:extLst>
            </p:cNvPr>
            <p:cNvSpPr/>
            <p:nvPr/>
          </p:nvSpPr>
          <p:spPr>
            <a:xfrm>
              <a:off x="1270659" y="4403868"/>
              <a:ext cx="1655617" cy="3446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>
                  <a:latin typeface="Gill Sans MT" panose="020B0502020104020203" pitchFamily="34" charset="0"/>
                </a:rPr>
                <a:t>VFS</a:t>
              </a:r>
              <a:endParaRPr kumimoji="1" lang="zh-CN" altLang="en-US">
                <a:latin typeface="Gill Sans MT" panose="020B0502020104020203" pitchFamily="34" charset="0"/>
              </a:endParaRPr>
            </a:p>
          </p:txBody>
        </p:sp>
      </p:grpSp>
      <p:cxnSp>
        <p:nvCxnSpPr>
          <p:cNvPr id="62" name="肘形连接符 61">
            <a:extLst>
              <a:ext uri="{FF2B5EF4-FFF2-40B4-BE49-F238E27FC236}">
                <a16:creationId xmlns:a16="http://schemas.microsoft.com/office/drawing/2014/main" id="{261348EB-FC9C-7249-8548-1DD48A13DF0B}"/>
              </a:ext>
            </a:extLst>
          </p:cNvPr>
          <p:cNvCxnSpPr>
            <a:cxnSpLocks/>
            <a:endCxn id="13" idx="1"/>
          </p:cNvCxnSpPr>
          <p:nvPr/>
        </p:nvCxnSpPr>
        <p:spPr>
          <a:xfrm>
            <a:off x="2236561" y="4183197"/>
            <a:ext cx="892366" cy="513919"/>
          </a:xfrm>
          <a:prstGeom prst="bentConnector3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矩形 64">
            <a:extLst>
              <a:ext uri="{FF2B5EF4-FFF2-40B4-BE49-F238E27FC236}">
                <a16:creationId xmlns:a16="http://schemas.microsoft.com/office/drawing/2014/main" id="{B5213BE4-068A-C34C-BC44-75A12175AB57}"/>
              </a:ext>
            </a:extLst>
          </p:cNvPr>
          <p:cNvSpPr/>
          <p:nvPr/>
        </p:nvSpPr>
        <p:spPr>
          <a:xfrm>
            <a:off x="5191255" y="5761867"/>
            <a:ext cx="2087881" cy="96647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sz="2400">
                <a:solidFill>
                  <a:schemeClr val="tx1"/>
                </a:solidFill>
                <a:latin typeface="Gill Sans MT" panose="020B0502020104020203" pitchFamily="34" charset="0"/>
              </a:rPr>
              <a:t> Module Manager</a:t>
            </a:r>
            <a:endParaRPr kumimoji="1" lang="zh-CN" altLang="en-US" sz="2400">
              <a:solidFill>
                <a:schemeClr val="tx1"/>
              </a:solidFill>
              <a:latin typeface="Gill Sans MT" panose="020B0502020104020203" pitchFamily="34" charset="0"/>
            </a:endParaRPr>
          </a:p>
        </p:txBody>
      </p:sp>
      <p:cxnSp>
        <p:nvCxnSpPr>
          <p:cNvPr id="67" name="肘形连接符 66">
            <a:extLst>
              <a:ext uri="{FF2B5EF4-FFF2-40B4-BE49-F238E27FC236}">
                <a16:creationId xmlns:a16="http://schemas.microsoft.com/office/drawing/2014/main" id="{4CB5B49C-65AD-6641-B361-7A845FC5ECF8}"/>
              </a:ext>
            </a:extLst>
          </p:cNvPr>
          <p:cNvCxnSpPr>
            <a:cxnSpLocks/>
            <a:stCxn id="54" idx="2"/>
            <a:endCxn id="65" idx="3"/>
          </p:cNvCxnSpPr>
          <p:nvPr/>
        </p:nvCxnSpPr>
        <p:spPr>
          <a:xfrm rot="5400000">
            <a:off x="8294844" y="4805229"/>
            <a:ext cx="424168" cy="2455584"/>
          </a:xfrm>
          <a:prstGeom prst="bentConnector2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肘形连接符 69">
            <a:extLst>
              <a:ext uri="{FF2B5EF4-FFF2-40B4-BE49-F238E27FC236}">
                <a16:creationId xmlns:a16="http://schemas.microsoft.com/office/drawing/2014/main" id="{1BFCE950-36D6-7148-ADDA-7DBA6F74D795}"/>
              </a:ext>
            </a:extLst>
          </p:cNvPr>
          <p:cNvCxnSpPr>
            <a:cxnSpLocks/>
            <a:stCxn id="65" idx="1"/>
            <a:endCxn id="20" idx="2"/>
          </p:cNvCxnSpPr>
          <p:nvPr/>
        </p:nvCxnSpPr>
        <p:spPr>
          <a:xfrm rot="10800000">
            <a:off x="3956737" y="5747197"/>
            <a:ext cx="1234519" cy="497909"/>
          </a:xfrm>
          <a:prstGeom prst="bentConnector2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直线箭头连接符 72">
            <a:extLst>
              <a:ext uri="{FF2B5EF4-FFF2-40B4-BE49-F238E27FC236}">
                <a16:creationId xmlns:a16="http://schemas.microsoft.com/office/drawing/2014/main" id="{A4339065-DF63-8F4A-8F36-DE8E5D81947D}"/>
              </a:ext>
            </a:extLst>
          </p:cNvPr>
          <p:cNvCxnSpPr>
            <a:cxnSpLocks/>
          </p:cNvCxnSpPr>
          <p:nvPr/>
        </p:nvCxnSpPr>
        <p:spPr>
          <a:xfrm flipV="1">
            <a:off x="3956735" y="4881860"/>
            <a:ext cx="0" cy="31922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肘形连接符 76">
            <a:extLst>
              <a:ext uri="{FF2B5EF4-FFF2-40B4-BE49-F238E27FC236}">
                <a16:creationId xmlns:a16="http://schemas.microsoft.com/office/drawing/2014/main" id="{C2A42135-B06D-9447-9953-8CB2AE762C23}"/>
              </a:ext>
            </a:extLst>
          </p:cNvPr>
          <p:cNvCxnSpPr>
            <a:cxnSpLocks/>
            <a:stCxn id="32" idx="3"/>
            <a:endCxn id="54" idx="1"/>
          </p:cNvCxnSpPr>
          <p:nvPr/>
        </p:nvCxnSpPr>
        <p:spPr>
          <a:xfrm>
            <a:off x="7395319" y="3840636"/>
            <a:ext cx="1454130" cy="1808001"/>
          </a:xfrm>
          <a:prstGeom prst="bentConnector3">
            <a:avLst>
              <a:gd name="adj1" fmla="val 50000"/>
            </a:avLst>
          </a:prstGeom>
          <a:ln w="381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300711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C5FFE0B-D3AB-458E-B90C-BD04234544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/>
              <a:t>Live</a:t>
            </a:r>
            <a:r>
              <a:rPr lang="zh-CN" altLang="en-US"/>
              <a:t> </a:t>
            </a:r>
            <a:r>
              <a:rPr lang="en-US" altLang="zh-CN"/>
              <a:t>Upgrade</a:t>
            </a:r>
            <a:endParaRPr lang="en-US"/>
          </a:p>
        </p:txBody>
      </p:sp>
      <p:sp>
        <p:nvSpPr>
          <p:cNvPr id="4" name="内容占位符 2">
            <a:extLst>
              <a:ext uri="{FF2B5EF4-FFF2-40B4-BE49-F238E27FC236}">
                <a16:creationId xmlns:a16="http://schemas.microsoft.com/office/drawing/2014/main" id="{E27FAE64-7741-4296-AE35-642F9D19E13B}"/>
              </a:ext>
            </a:extLst>
          </p:cNvPr>
          <p:cNvSpPr txBox="1">
            <a:spLocks/>
          </p:cNvSpPr>
          <p:nvPr/>
        </p:nvSpPr>
        <p:spPr>
          <a:xfrm>
            <a:off x="838200" y="1319804"/>
            <a:ext cx="10453382" cy="4720269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514350" indent="-51435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 baseline="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 baseline="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 baseline="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 baseline="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 baseline="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>
                <a:ea typeface="+mj-ea"/>
              </a:rPr>
              <a:t>Live upgrade component in </a:t>
            </a:r>
            <a:r>
              <a:rPr lang="en-US" err="1">
                <a:ea typeface="+mj-ea"/>
              </a:rPr>
              <a:t>BentoFS</a:t>
            </a:r>
            <a:endParaRPr lang="en-US">
              <a:ea typeface="+mj-ea"/>
            </a:endParaRPr>
          </a:p>
          <a:p>
            <a:pPr lvl="1"/>
            <a:r>
              <a:rPr lang="en-US">
                <a:ea typeface="+mj-ea"/>
              </a:rPr>
              <a:t>When a upgrade module is inserted:</a:t>
            </a:r>
          </a:p>
          <a:p>
            <a:pPr lvl="2"/>
            <a:r>
              <a:rPr lang="en-US" err="1">
                <a:ea typeface="+mj-ea"/>
              </a:rPr>
              <a:t>BentoFS</a:t>
            </a:r>
            <a:r>
              <a:rPr lang="en-US">
                <a:ea typeface="+mj-ea"/>
              </a:rPr>
              <a:t> replaces the reference from old module to the new one, then allows calls to proceed to the new module</a:t>
            </a:r>
          </a:p>
        </p:txBody>
      </p:sp>
      <p:grpSp>
        <p:nvGrpSpPr>
          <p:cNvPr id="30" name="组合 29">
            <a:extLst>
              <a:ext uri="{FF2B5EF4-FFF2-40B4-BE49-F238E27FC236}">
                <a16:creationId xmlns:a16="http://schemas.microsoft.com/office/drawing/2014/main" id="{8EC388CE-594A-FA4E-9DA0-6D0A2D6B84BC}"/>
              </a:ext>
            </a:extLst>
          </p:cNvPr>
          <p:cNvGrpSpPr/>
          <p:nvPr/>
        </p:nvGrpSpPr>
        <p:grpSpPr>
          <a:xfrm>
            <a:off x="2979003" y="3127476"/>
            <a:ext cx="1955469" cy="2738732"/>
            <a:chOff x="4457592" y="3539366"/>
            <a:chExt cx="1955469" cy="2738732"/>
          </a:xfrm>
        </p:grpSpPr>
        <p:grpSp>
          <p:nvGrpSpPr>
            <p:cNvPr id="11" name="组合 10">
              <a:extLst>
                <a:ext uri="{FF2B5EF4-FFF2-40B4-BE49-F238E27FC236}">
                  <a16:creationId xmlns:a16="http://schemas.microsoft.com/office/drawing/2014/main" id="{2AB70F87-F2D3-D841-837D-A469EA4EE60F}"/>
                </a:ext>
              </a:extLst>
            </p:cNvPr>
            <p:cNvGrpSpPr/>
            <p:nvPr/>
          </p:nvGrpSpPr>
          <p:grpSpPr>
            <a:xfrm>
              <a:off x="4457592" y="3539366"/>
              <a:ext cx="1955469" cy="2738732"/>
              <a:chOff x="4457592" y="3539366"/>
              <a:chExt cx="1955469" cy="2738732"/>
            </a:xfrm>
          </p:grpSpPr>
          <p:sp>
            <p:nvSpPr>
              <p:cNvPr id="8" name="矩形 7">
                <a:extLst>
                  <a:ext uri="{FF2B5EF4-FFF2-40B4-BE49-F238E27FC236}">
                    <a16:creationId xmlns:a16="http://schemas.microsoft.com/office/drawing/2014/main" id="{331379AB-6339-2247-9B82-9ACE26C363FF}"/>
                  </a:ext>
                </a:extLst>
              </p:cNvPr>
              <p:cNvSpPr/>
              <p:nvPr/>
            </p:nvSpPr>
            <p:spPr>
              <a:xfrm>
                <a:off x="4457592" y="3539366"/>
                <a:ext cx="1955469" cy="2738732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zh-CN" altLang="en-US">
                  <a:latin typeface="Gill Sans MT" panose="020B0502020104020203" pitchFamily="34" charset="0"/>
                </a:endParaRPr>
              </a:p>
            </p:txBody>
          </p:sp>
          <p:sp>
            <p:nvSpPr>
              <p:cNvPr id="9" name="文本框 8">
                <a:extLst>
                  <a:ext uri="{FF2B5EF4-FFF2-40B4-BE49-F238E27FC236}">
                    <a16:creationId xmlns:a16="http://schemas.microsoft.com/office/drawing/2014/main" id="{2AAB1976-EB8D-E041-890D-0AE2A23FB2B2}"/>
                  </a:ext>
                </a:extLst>
              </p:cNvPr>
              <p:cNvSpPr txBox="1"/>
              <p:nvPr/>
            </p:nvSpPr>
            <p:spPr>
              <a:xfrm>
                <a:off x="4774655" y="3679937"/>
                <a:ext cx="132134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zh-CN" sz="2400" err="1">
                    <a:solidFill>
                      <a:schemeClr val="bg1"/>
                    </a:solidFill>
                    <a:latin typeface="Gill Sans MT" panose="020B0502020104020203" pitchFamily="34" charset="0"/>
                  </a:rPr>
                  <a:t>BentoFS</a:t>
                </a:r>
                <a:endParaRPr kumimoji="1" lang="zh-CN" altLang="en-US" sz="2400">
                  <a:solidFill>
                    <a:schemeClr val="bg1"/>
                  </a:solidFill>
                  <a:latin typeface="Gill Sans MT" panose="020B0502020104020203" pitchFamily="34" charset="0"/>
                </a:endParaRPr>
              </a:p>
            </p:txBody>
          </p:sp>
        </p:grpSp>
        <p:sp>
          <p:nvSpPr>
            <p:cNvPr id="12" name="矩形 11">
              <a:extLst>
                <a:ext uri="{FF2B5EF4-FFF2-40B4-BE49-F238E27FC236}">
                  <a16:creationId xmlns:a16="http://schemas.microsoft.com/office/drawing/2014/main" id="{421D4240-0828-154C-8390-46E483039993}"/>
                </a:ext>
              </a:extLst>
            </p:cNvPr>
            <p:cNvSpPr/>
            <p:nvPr/>
          </p:nvSpPr>
          <p:spPr>
            <a:xfrm>
              <a:off x="4607517" y="4403868"/>
              <a:ext cx="1655617" cy="3446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>
                  <a:latin typeface="Gill Sans MT" panose="020B0502020104020203" pitchFamily="34" charset="0"/>
                </a:rPr>
                <a:t>fs1</a:t>
              </a:r>
              <a:endParaRPr kumimoji="1" lang="zh-CN" altLang="en-US">
                <a:latin typeface="Gill Sans MT" panose="020B0502020104020203" pitchFamily="34" charset="0"/>
              </a:endParaRPr>
            </a:p>
          </p:txBody>
        </p:sp>
        <p:sp>
          <p:nvSpPr>
            <p:cNvPr id="13" name="矩形 12">
              <a:extLst>
                <a:ext uri="{FF2B5EF4-FFF2-40B4-BE49-F238E27FC236}">
                  <a16:creationId xmlns:a16="http://schemas.microsoft.com/office/drawing/2014/main" id="{C9746907-C520-2C4F-A2FA-59285F6DB267}"/>
                </a:ext>
              </a:extLst>
            </p:cNvPr>
            <p:cNvSpPr/>
            <p:nvPr/>
          </p:nvSpPr>
          <p:spPr>
            <a:xfrm>
              <a:off x="4607516" y="4936706"/>
              <a:ext cx="1655617" cy="3446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>
                  <a:latin typeface="Gill Sans MT" panose="020B0502020104020203" pitchFamily="34" charset="0"/>
                </a:rPr>
                <a:t>fs2</a:t>
              </a:r>
              <a:endParaRPr kumimoji="1" lang="zh-CN" altLang="en-US">
                <a:latin typeface="Gill Sans MT" panose="020B0502020104020203" pitchFamily="34" charset="0"/>
              </a:endParaRPr>
            </a:p>
          </p:txBody>
        </p:sp>
        <p:cxnSp>
          <p:nvCxnSpPr>
            <p:cNvPr id="16" name="直线连接符 15">
              <a:extLst>
                <a:ext uri="{FF2B5EF4-FFF2-40B4-BE49-F238E27FC236}">
                  <a16:creationId xmlns:a16="http://schemas.microsoft.com/office/drawing/2014/main" id="{B80DF11B-180A-B844-9AFC-519CE403CC31}"/>
                </a:ext>
              </a:extLst>
            </p:cNvPr>
            <p:cNvCxnSpPr>
              <a:cxnSpLocks/>
              <a:stCxn id="12" idx="2"/>
              <a:endCxn id="13" idx="0"/>
            </p:cNvCxnSpPr>
            <p:nvPr/>
          </p:nvCxnSpPr>
          <p:spPr>
            <a:xfrm flipH="1">
              <a:off x="5435325" y="4748468"/>
              <a:ext cx="1" cy="188238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9" name="文本框 18">
              <a:extLst>
                <a:ext uri="{FF2B5EF4-FFF2-40B4-BE49-F238E27FC236}">
                  <a16:creationId xmlns:a16="http://schemas.microsoft.com/office/drawing/2014/main" id="{C2134A8A-3BC7-5E47-B2E9-22FDEBFF2649}"/>
                </a:ext>
              </a:extLst>
            </p:cNvPr>
            <p:cNvSpPr txBox="1"/>
            <p:nvPr/>
          </p:nvSpPr>
          <p:spPr>
            <a:xfrm>
              <a:off x="4774655" y="4078662"/>
              <a:ext cx="132134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zh-CN" err="1">
                  <a:solidFill>
                    <a:schemeClr val="bg1"/>
                  </a:solidFill>
                  <a:latin typeface="Gill Sans MT" panose="020B0502020104020203" pitchFamily="34" charset="0"/>
                </a:rPr>
                <a:t>FSList</a:t>
              </a:r>
              <a:endParaRPr kumimoji="1" lang="zh-CN" altLang="en-US">
                <a:solidFill>
                  <a:schemeClr val="bg1"/>
                </a:solidFill>
                <a:latin typeface="Gill Sans MT" panose="020B0502020104020203" pitchFamily="34" charset="0"/>
              </a:endParaRPr>
            </a:p>
          </p:txBody>
        </p:sp>
        <p:sp>
          <p:nvSpPr>
            <p:cNvPr id="20" name="矩形 19">
              <a:extLst>
                <a:ext uri="{FF2B5EF4-FFF2-40B4-BE49-F238E27FC236}">
                  <a16:creationId xmlns:a16="http://schemas.microsoft.com/office/drawing/2014/main" id="{93E90202-E1EA-8243-ACC2-79845104D716}"/>
                </a:ext>
              </a:extLst>
            </p:cNvPr>
            <p:cNvSpPr/>
            <p:nvPr/>
          </p:nvSpPr>
          <p:spPr>
            <a:xfrm>
              <a:off x="4607516" y="5612970"/>
              <a:ext cx="1655617" cy="546116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>
                  <a:latin typeface="Gill Sans MT" panose="020B0502020104020203" pitchFamily="34" charset="0"/>
                </a:rPr>
                <a:t>Upgrade </a:t>
              </a:r>
              <a:endParaRPr kumimoji="1" lang="zh-CN" altLang="en-US">
                <a:latin typeface="Gill Sans MT" panose="020B0502020104020203" pitchFamily="34" charset="0"/>
              </a:endParaRPr>
            </a:p>
          </p:txBody>
        </p:sp>
      </p:grpSp>
      <p:grpSp>
        <p:nvGrpSpPr>
          <p:cNvPr id="41" name="组合 40">
            <a:extLst>
              <a:ext uri="{FF2B5EF4-FFF2-40B4-BE49-F238E27FC236}">
                <a16:creationId xmlns:a16="http://schemas.microsoft.com/office/drawing/2014/main" id="{407BA319-AF1F-E64F-BBE2-ABFF18C5FF6D}"/>
              </a:ext>
            </a:extLst>
          </p:cNvPr>
          <p:cNvGrpSpPr/>
          <p:nvPr/>
        </p:nvGrpSpPr>
        <p:grpSpPr>
          <a:xfrm>
            <a:off x="5519240" y="3166950"/>
            <a:ext cx="2109784" cy="930647"/>
            <a:chOff x="6450134" y="3460375"/>
            <a:chExt cx="2109784" cy="930647"/>
          </a:xfrm>
        </p:grpSpPr>
        <p:grpSp>
          <p:nvGrpSpPr>
            <p:cNvPr id="21" name="组合 20">
              <a:extLst>
                <a:ext uri="{FF2B5EF4-FFF2-40B4-BE49-F238E27FC236}">
                  <a16:creationId xmlns:a16="http://schemas.microsoft.com/office/drawing/2014/main" id="{41D80770-3B67-D242-8750-41C4C0B59817}"/>
                </a:ext>
              </a:extLst>
            </p:cNvPr>
            <p:cNvGrpSpPr/>
            <p:nvPr/>
          </p:nvGrpSpPr>
          <p:grpSpPr>
            <a:xfrm>
              <a:off x="6450134" y="3460375"/>
              <a:ext cx="2109784" cy="930647"/>
              <a:chOff x="1015341" y="3539366"/>
              <a:chExt cx="2274124" cy="2738732"/>
            </a:xfrm>
            <a:solidFill>
              <a:schemeClr val="accent4">
                <a:lumMod val="60000"/>
                <a:lumOff val="40000"/>
              </a:schemeClr>
            </a:solidFill>
          </p:grpSpPr>
          <p:sp>
            <p:nvSpPr>
              <p:cNvPr id="22" name="矩形 21">
                <a:extLst>
                  <a:ext uri="{FF2B5EF4-FFF2-40B4-BE49-F238E27FC236}">
                    <a16:creationId xmlns:a16="http://schemas.microsoft.com/office/drawing/2014/main" id="{1EE13A19-4C25-9548-9C2D-A6A50DCBD91F}"/>
                  </a:ext>
                </a:extLst>
              </p:cNvPr>
              <p:cNvSpPr/>
              <p:nvPr/>
            </p:nvSpPr>
            <p:spPr>
              <a:xfrm>
                <a:off x="1015341" y="3539366"/>
                <a:ext cx="2274124" cy="2738732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zh-CN" altLang="en-US">
                  <a:latin typeface="Gill Sans MT" panose="020B0502020104020203" pitchFamily="34" charset="0"/>
                </a:endParaRPr>
              </a:p>
            </p:txBody>
          </p:sp>
          <p:sp>
            <p:nvSpPr>
              <p:cNvPr id="23" name="文本框 22">
                <a:extLst>
                  <a:ext uri="{FF2B5EF4-FFF2-40B4-BE49-F238E27FC236}">
                    <a16:creationId xmlns:a16="http://schemas.microsoft.com/office/drawing/2014/main" id="{F026AC6E-9952-C046-B2F4-D30F2032617C}"/>
                  </a:ext>
                </a:extLst>
              </p:cNvPr>
              <p:cNvSpPr txBox="1"/>
              <p:nvPr/>
            </p:nvSpPr>
            <p:spPr>
              <a:xfrm>
                <a:off x="1192482" y="3679939"/>
                <a:ext cx="1868938" cy="1358600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zh-CN" sz="2400" err="1">
                    <a:solidFill>
                      <a:schemeClr val="bg1"/>
                    </a:solidFill>
                    <a:latin typeface="Gill Sans MT" panose="020B0502020104020203" pitchFamily="34" charset="0"/>
                  </a:rPr>
                  <a:t>libBentoFS</a:t>
                </a:r>
                <a:endParaRPr kumimoji="1" lang="zh-CN" altLang="en-US" sz="2400">
                  <a:solidFill>
                    <a:schemeClr val="bg1"/>
                  </a:solidFill>
                  <a:latin typeface="Gill Sans MT" panose="020B0502020104020203" pitchFamily="34" charset="0"/>
                </a:endParaRPr>
              </a:p>
            </p:txBody>
          </p:sp>
        </p:grpSp>
        <p:sp>
          <p:nvSpPr>
            <p:cNvPr id="32" name="矩形 31">
              <a:extLst>
                <a:ext uri="{FF2B5EF4-FFF2-40B4-BE49-F238E27FC236}">
                  <a16:creationId xmlns:a16="http://schemas.microsoft.com/office/drawing/2014/main" id="{4436DCAA-4EAE-784E-8DC6-74181CE72920}"/>
                </a:ext>
              </a:extLst>
            </p:cNvPr>
            <p:cNvSpPr/>
            <p:nvPr/>
          </p:nvSpPr>
          <p:spPr>
            <a:xfrm>
              <a:off x="6670596" y="3961761"/>
              <a:ext cx="1655617" cy="3446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>
                  <a:latin typeface="Gill Sans MT" panose="020B0502020104020203" pitchFamily="34" charset="0"/>
                </a:rPr>
                <a:t>dispatch</a:t>
              </a:r>
              <a:endParaRPr kumimoji="1" lang="zh-CN" altLang="en-US">
                <a:latin typeface="Gill Sans MT" panose="020B0502020104020203" pitchFamily="34" charset="0"/>
              </a:endParaRPr>
            </a:p>
          </p:txBody>
        </p:sp>
      </p:grpSp>
      <p:grpSp>
        <p:nvGrpSpPr>
          <p:cNvPr id="50" name="组合 49">
            <a:extLst>
              <a:ext uri="{FF2B5EF4-FFF2-40B4-BE49-F238E27FC236}">
                <a16:creationId xmlns:a16="http://schemas.microsoft.com/office/drawing/2014/main" id="{C998E23F-B728-4843-A62E-57769459BF3A}"/>
              </a:ext>
            </a:extLst>
          </p:cNvPr>
          <p:cNvGrpSpPr/>
          <p:nvPr/>
        </p:nvGrpSpPr>
        <p:grpSpPr>
          <a:xfrm>
            <a:off x="8728643" y="3127476"/>
            <a:ext cx="2109784" cy="1367552"/>
            <a:chOff x="9043286" y="3003794"/>
            <a:chExt cx="2109784" cy="1367552"/>
          </a:xfrm>
        </p:grpSpPr>
        <p:sp>
          <p:nvSpPr>
            <p:cNvPr id="25" name="矩形 24">
              <a:extLst>
                <a:ext uri="{FF2B5EF4-FFF2-40B4-BE49-F238E27FC236}">
                  <a16:creationId xmlns:a16="http://schemas.microsoft.com/office/drawing/2014/main" id="{CA62C05F-9BBB-8949-AC43-B38433ADF50E}"/>
                </a:ext>
              </a:extLst>
            </p:cNvPr>
            <p:cNvSpPr/>
            <p:nvPr/>
          </p:nvSpPr>
          <p:spPr>
            <a:xfrm>
              <a:off x="9043286" y="3003794"/>
              <a:ext cx="2109784" cy="1367552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>
                <a:latin typeface="Gill Sans MT" panose="020B0502020104020203" pitchFamily="34" charset="0"/>
              </a:endParaRPr>
            </a:p>
          </p:txBody>
        </p:sp>
        <p:sp>
          <p:nvSpPr>
            <p:cNvPr id="26" name="文本框 25">
              <a:extLst>
                <a:ext uri="{FF2B5EF4-FFF2-40B4-BE49-F238E27FC236}">
                  <a16:creationId xmlns:a16="http://schemas.microsoft.com/office/drawing/2014/main" id="{94ECDFDB-D9F4-7641-9749-87B06FFD4324}"/>
                </a:ext>
              </a:extLst>
            </p:cNvPr>
            <p:cNvSpPr txBox="1"/>
            <p:nvPr/>
          </p:nvSpPr>
          <p:spPr>
            <a:xfrm>
              <a:off x="9207626" y="3133879"/>
              <a:ext cx="1810728" cy="461665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zh-CN" sz="2400">
                  <a:solidFill>
                    <a:schemeClr val="bg1"/>
                  </a:solidFill>
                  <a:latin typeface="Gill Sans MT" panose="020B0502020104020203" pitchFamily="34" charset="0"/>
                </a:rPr>
                <a:t>Old Module</a:t>
              </a:r>
              <a:endParaRPr kumimoji="1" lang="zh-CN" altLang="en-US" sz="2400">
                <a:solidFill>
                  <a:schemeClr val="bg1"/>
                </a:solidFill>
                <a:latin typeface="Gill Sans MT" panose="020B0502020104020203" pitchFamily="34" charset="0"/>
              </a:endParaRPr>
            </a:p>
          </p:txBody>
        </p:sp>
        <p:sp>
          <p:nvSpPr>
            <p:cNvPr id="36" name="矩形 35">
              <a:extLst>
                <a:ext uri="{FF2B5EF4-FFF2-40B4-BE49-F238E27FC236}">
                  <a16:creationId xmlns:a16="http://schemas.microsoft.com/office/drawing/2014/main" id="{259D57C4-5FE1-8743-9BF7-43AC1BC752E2}"/>
                </a:ext>
              </a:extLst>
            </p:cNvPr>
            <p:cNvSpPr/>
            <p:nvPr/>
          </p:nvSpPr>
          <p:spPr>
            <a:xfrm>
              <a:off x="9182734" y="3762524"/>
              <a:ext cx="1770541" cy="3446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err="1">
                  <a:latin typeface="Gill Sans MT" panose="020B0502020104020203" pitchFamily="34" charset="0"/>
                </a:rPr>
                <a:t>Update_prepare</a:t>
              </a:r>
              <a:endParaRPr kumimoji="1" lang="zh-CN" altLang="en-US">
                <a:latin typeface="Gill Sans MT" panose="020B0502020104020203" pitchFamily="34" charset="0"/>
              </a:endParaRPr>
            </a:p>
          </p:txBody>
        </p:sp>
      </p:grpSp>
      <p:cxnSp>
        <p:nvCxnSpPr>
          <p:cNvPr id="18" name="肘形连接符 17">
            <a:extLst>
              <a:ext uri="{FF2B5EF4-FFF2-40B4-BE49-F238E27FC236}">
                <a16:creationId xmlns:a16="http://schemas.microsoft.com/office/drawing/2014/main" id="{2AA73E51-0240-B847-97EE-CA9740999085}"/>
              </a:ext>
            </a:extLst>
          </p:cNvPr>
          <p:cNvCxnSpPr>
            <a:cxnSpLocks/>
            <a:stCxn id="20" idx="3"/>
            <a:endCxn id="32" idx="1"/>
          </p:cNvCxnSpPr>
          <p:nvPr/>
        </p:nvCxnSpPr>
        <p:spPr>
          <a:xfrm flipV="1">
            <a:off x="4784544" y="3840636"/>
            <a:ext cx="955158" cy="1633502"/>
          </a:xfrm>
          <a:prstGeom prst="bentConnector3">
            <a:avLst/>
          </a:prstGeom>
          <a:ln w="127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肘形连接符 45">
            <a:extLst>
              <a:ext uri="{FF2B5EF4-FFF2-40B4-BE49-F238E27FC236}">
                <a16:creationId xmlns:a16="http://schemas.microsoft.com/office/drawing/2014/main" id="{8615335F-DB12-3B4A-96DB-81C1F2CF82E3}"/>
              </a:ext>
            </a:extLst>
          </p:cNvPr>
          <p:cNvCxnSpPr>
            <a:cxnSpLocks/>
            <a:stCxn id="32" idx="3"/>
          </p:cNvCxnSpPr>
          <p:nvPr/>
        </p:nvCxnSpPr>
        <p:spPr>
          <a:xfrm>
            <a:off x="7395319" y="3840636"/>
            <a:ext cx="1420762" cy="260951"/>
          </a:xfrm>
          <a:prstGeom prst="bentConnector3">
            <a:avLst/>
          </a:prstGeom>
          <a:ln w="127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1" name="组合 50">
            <a:extLst>
              <a:ext uri="{FF2B5EF4-FFF2-40B4-BE49-F238E27FC236}">
                <a16:creationId xmlns:a16="http://schemas.microsoft.com/office/drawing/2014/main" id="{09CED5F7-3861-9544-B90B-AD64598BFA49}"/>
              </a:ext>
            </a:extLst>
          </p:cNvPr>
          <p:cNvGrpSpPr/>
          <p:nvPr/>
        </p:nvGrpSpPr>
        <p:grpSpPr>
          <a:xfrm>
            <a:off x="8710001" y="4717607"/>
            <a:ext cx="2109784" cy="1367552"/>
            <a:chOff x="9043286" y="3003794"/>
            <a:chExt cx="2109784" cy="1367552"/>
          </a:xfrm>
        </p:grpSpPr>
        <p:sp>
          <p:nvSpPr>
            <p:cNvPr id="52" name="矩形 51">
              <a:extLst>
                <a:ext uri="{FF2B5EF4-FFF2-40B4-BE49-F238E27FC236}">
                  <a16:creationId xmlns:a16="http://schemas.microsoft.com/office/drawing/2014/main" id="{9A28E575-0E98-5C4E-90F5-D76DE1A379E0}"/>
                </a:ext>
              </a:extLst>
            </p:cNvPr>
            <p:cNvSpPr/>
            <p:nvPr/>
          </p:nvSpPr>
          <p:spPr>
            <a:xfrm>
              <a:off x="9043286" y="3003794"/>
              <a:ext cx="2109784" cy="1367552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>
                <a:latin typeface="Gill Sans MT" panose="020B0502020104020203" pitchFamily="34" charset="0"/>
              </a:endParaRPr>
            </a:p>
          </p:txBody>
        </p:sp>
        <p:sp>
          <p:nvSpPr>
            <p:cNvPr id="53" name="文本框 52">
              <a:extLst>
                <a:ext uri="{FF2B5EF4-FFF2-40B4-BE49-F238E27FC236}">
                  <a16:creationId xmlns:a16="http://schemas.microsoft.com/office/drawing/2014/main" id="{9984904F-AEF5-1F43-B653-5CDE57356A7F}"/>
                </a:ext>
              </a:extLst>
            </p:cNvPr>
            <p:cNvSpPr txBox="1"/>
            <p:nvPr/>
          </p:nvSpPr>
          <p:spPr>
            <a:xfrm>
              <a:off x="9207626" y="3133879"/>
              <a:ext cx="1810728" cy="461665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zh-CN" sz="2400">
                  <a:solidFill>
                    <a:schemeClr val="bg1"/>
                  </a:solidFill>
                  <a:latin typeface="Gill Sans MT" panose="020B0502020104020203" pitchFamily="34" charset="0"/>
                </a:rPr>
                <a:t>New Module</a:t>
              </a:r>
              <a:endParaRPr kumimoji="1" lang="zh-CN" altLang="en-US" sz="2400">
                <a:solidFill>
                  <a:schemeClr val="bg1"/>
                </a:solidFill>
                <a:latin typeface="Gill Sans MT" panose="020B0502020104020203" pitchFamily="34" charset="0"/>
              </a:endParaRPr>
            </a:p>
          </p:txBody>
        </p:sp>
        <p:sp>
          <p:nvSpPr>
            <p:cNvPr id="54" name="矩形 53">
              <a:extLst>
                <a:ext uri="{FF2B5EF4-FFF2-40B4-BE49-F238E27FC236}">
                  <a16:creationId xmlns:a16="http://schemas.microsoft.com/office/drawing/2014/main" id="{561AF042-5166-F542-9DDF-99EDEE6D50FC}"/>
                </a:ext>
              </a:extLst>
            </p:cNvPr>
            <p:cNvSpPr/>
            <p:nvPr/>
          </p:nvSpPr>
          <p:spPr>
            <a:xfrm>
              <a:off x="9182734" y="3762524"/>
              <a:ext cx="1770541" cy="3446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err="1">
                  <a:latin typeface="Gill Sans MT" panose="020B0502020104020203" pitchFamily="34" charset="0"/>
                </a:rPr>
                <a:t>Update_transfer</a:t>
              </a:r>
              <a:endParaRPr kumimoji="1" lang="zh-CN" altLang="en-US">
                <a:latin typeface="Gill Sans MT" panose="020B0502020104020203" pitchFamily="34" charset="0"/>
              </a:endParaRPr>
            </a:p>
          </p:txBody>
        </p:sp>
      </p:grpSp>
      <p:grpSp>
        <p:nvGrpSpPr>
          <p:cNvPr id="55" name="组合 54">
            <a:extLst>
              <a:ext uri="{FF2B5EF4-FFF2-40B4-BE49-F238E27FC236}">
                <a16:creationId xmlns:a16="http://schemas.microsoft.com/office/drawing/2014/main" id="{37EEDD59-9135-F441-955A-435AB9A6C537}"/>
              </a:ext>
            </a:extLst>
          </p:cNvPr>
          <p:cNvGrpSpPr/>
          <p:nvPr/>
        </p:nvGrpSpPr>
        <p:grpSpPr>
          <a:xfrm>
            <a:off x="326099" y="3125662"/>
            <a:ext cx="2274124" cy="2738732"/>
            <a:chOff x="1015341" y="3539366"/>
            <a:chExt cx="2274124" cy="2738732"/>
          </a:xfrm>
          <a:solidFill>
            <a:schemeClr val="accent1">
              <a:lumMod val="60000"/>
              <a:lumOff val="40000"/>
            </a:schemeClr>
          </a:solidFill>
        </p:grpSpPr>
        <p:grpSp>
          <p:nvGrpSpPr>
            <p:cNvPr id="56" name="组合 55">
              <a:extLst>
                <a:ext uri="{FF2B5EF4-FFF2-40B4-BE49-F238E27FC236}">
                  <a16:creationId xmlns:a16="http://schemas.microsoft.com/office/drawing/2014/main" id="{302BFF0C-89F7-294D-8628-059346925FBA}"/>
                </a:ext>
              </a:extLst>
            </p:cNvPr>
            <p:cNvGrpSpPr/>
            <p:nvPr/>
          </p:nvGrpSpPr>
          <p:grpSpPr>
            <a:xfrm>
              <a:off x="1015341" y="3539366"/>
              <a:ext cx="2274124" cy="2738732"/>
              <a:chOff x="1015341" y="3539366"/>
              <a:chExt cx="2274124" cy="2738732"/>
            </a:xfrm>
            <a:grpFill/>
          </p:grpSpPr>
          <p:sp>
            <p:nvSpPr>
              <p:cNvPr id="59" name="矩形 58">
                <a:extLst>
                  <a:ext uri="{FF2B5EF4-FFF2-40B4-BE49-F238E27FC236}">
                    <a16:creationId xmlns:a16="http://schemas.microsoft.com/office/drawing/2014/main" id="{45006581-7A00-4C44-940A-27DE3C5BEA50}"/>
                  </a:ext>
                </a:extLst>
              </p:cNvPr>
              <p:cNvSpPr/>
              <p:nvPr/>
            </p:nvSpPr>
            <p:spPr>
              <a:xfrm>
                <a:off x="1015341" y="3539366"/>
                <a:ext cx="2274124" cy="2738732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zh-CN" altLang="en-US">
                  <a:latin typeface="Gill Sans MT" panose="020B0502020104020203" pitchFamily="34" charset="0"/>
                </a:endParaRPr>
              </a:p>
            </p:txBody>
          </p:sp>
          <p:sp>
            <p:nvSpPr>
              <p:cNvPr id="60" name="文本框 59">
                <a:extLst>
                  <a:ext uri="{FF2B5EF4-FFF2-40B4-BE49-F238E27FC236}">
                    <a16:creationId xmlns:a16="http://schemas.microsoft.com/office/drawing/2014/main" id="{52788FC9-D980-864C-939F-E5E5FDA21FEE}"/>
                  </a:ext>
                </a:extLst>
              </p:cNvPr>
              <p:cNvSpPr txBox="1"/>
              <p:nvPr/>
            </p:nvSpPr>
            <p:spPr>
              <a:xfrm>
                <a:off x="1192482" y="3679938"/>
                <a:ext cx="2088005" cy="461665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zh-CN" sz="2400">
                    <a:solidFill>
                      <a:schemeClr val="bg1"/>
                    </a:solidFill>
                    <a:latin typeface="Gill Sans MT" panose="020B0502020104020203" pitchFamily="34" charset="0"/>
                  </a:rPr>
                  <a:t>Kernel Service</a:t>
                </a:r>
                <a:endParaRPr kumimoji="1" lang="zh-CN" altLang="en-US" sz="2400">
                  <a:solidFill>
                    <a:schemeClr val="bg1"/>
                  </a:solidFill>
                  <a:latin typeface="Gill Sans MT" panose="020B0502020104020203" pitchFamily="34" charset="0"/>
                </a:endParaRPr>
              </a:p>
            </p:txBody>
          </p:sp>
        </p:grpSp>
        <p:sp>
          <p:nvSpPr>
            <p:cNvPr id="57" name="矩形 56">
              <a:extLst>
                <a:ext uri="{FF2B5EF4-FFF2-40B4-BE49-F238E27FC236}">
                  <a16:creationId xmlns:a16="http://schemas.microsoft.com/office/drawing/2014/main" id="{C15986D5-A2BC-624B-ACF4-CDCF2BBB2C19}"/>
                </a:ext>
              </a:extLst>
            </p:cNvPr>
            <p:cNvSpPr/>
            <p:nvPr/>
          </p:nvSpPr>
          <p:spPr>
            <a:xfrm>
              <a:off x="1270659" y="5814486"/>
              <a:ext cx="1655617" cy="3446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err="1">
                  <a:latin typeface="Gill Sans MT" panose="020B0502020104020203" pitchFamily="34" charset="0"/>
                </a:rPr>
                <a:t>block_device</a:t>
              </a:r>
              <a:endParaRPr kumimoji="1" lang="zh-CN" altLang="en-US">
                <a:latin typeface="Gill Sans MT" panose="020B0502020104020203" pitchFamily="34" charset="0"/>
              </a:endParaRPr>
            </a:p>
          </p:txBody>
        </p:sp>
        <p:sp>
          <p:nvSpPr>
            <p:cNvPr id="58" name="矩形 57">
              <a:extLst>
                <a:ext uri="{FF2B5EF4-FFF2-40B4-BE49-F238E27FC236}">
                  <a16:creationId xmlns:a16="http://schemas.microsoft.com/office/drawing/2014/main" id="{922CFA76-686C-104E-9585-AD9C71C786B4}"/>
                </a:ext>
              </a:extLst>
            </p:cNvPr>
            <p:cNvSpPr/>
            <p:nvPr/>
          </p:nvSpPr>
          <p:spPr>
            <a:xfrm>
              <a:off x="1270659" y="4403868"/>
              <a:ext cx="1655617" cy="3446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>
                  <a:latin typeface="Gill Sans MT" panose="020B0502020104020203" pitchFamily="34" charset="0"/>
                </a:rPr>
                <a:t>VFS</a:t>
              </a:r>
              <a:endParaRPr kumimoji="1" lang="zh-CN" altLang="en-US">
                <a:latin typeface="Gill Sans MT" panose="020B0502020104020203" pitchFamily="34" charset="0"/>
              </a:endParaRPr>
            </a:p>
          </p:txBody>
        </p:sp>
      </p:grpSp>
      <p:cxnSp>
        <p:nvCxnSpPr>
          <p:cNvPr id="62" name="肘形连接符 61">
            <a:extLst>
              <a:ext uri="{FF2B5EF4-FFF2-40B4-BE49-F238E27FC236}">
                <a16:creationId xmlns:a16="http://schemas.microsoft.com/office/drawing/2014/main" id="{261348EB-FC9C-7249-8548-1DD48A13DF0B}"/>
              </a:ext>
            </a:extLst>
          </p:cNvPr>
          <p:cNvCxnSpPr>
            <a:cxnSpLocks/>
            <a:endCxn id="13" idx="1"/>
          </p:cNvCxnSpPr>
          <p:nvPr/>
        </p:nvCxnSpPr>
        <p:spPr>
          <a:xfrm>
            <a:off x="2236561" y="4183197"/>
            <a:ext cx="892366" cy="513919"/>
          </a:xfrm>
          <a:prstGeom prst="bentConnector3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矩形 64">
            <a:extLst>
              <a:ext uri="{FF2B5EF4-FFF2-40B4-BE49-F238E27FC236}">
                <a16:creationId xmlns:a16="http://schemas.microsoft.com/office/drawing/2014/main" id="{B5213BE4-068A-C34C-BC44-75A12175AB57}"/>
              </a:ext>
            </a:extLst>
          </p:cNvPr>
          <p:cNvSpPr/>
          <p:nvPr/>
        </p:nvSpPr>
        <p:spPr>
          <a:xfrm>
            <a:off x="5191255" y="5761867"/>
            <a:ext cx="2087881" cy="96647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sz="2400">
                <a:solidFill>
                  <a:schemeClr val="tx1"/>
                </a:solidFill>
                <a:latin typeface="Gill Sans MT" panose="020B0502020104020203" pitchFamily="34" charset="0"/>
              </a:rPr>
              <a:t> Module Manager</a:t>
            </a:r>
            <a:endParaRPr kumimoji="1" lang="zh-CN" altLang="en-US" sz="2400">
              <a:solidFill>
                <a:schemeClr val="tx1"/>
              </a:solidFill>
              <a:latin typeface="Gill Sans MT" panose="020B0502020104020203" pitchFamily="34" charset="0"/>
            </a:endParaRPr>
          </a:p>
        </p:txBody>
      </p:sp>
      <p:cxnSp>
        <p:nvCxnSpPr>
          <p:cNvPr id="67" name="肘形连接符 66">
            <a:extLst>
              <a:ext uri="{FF2B5EF4-FFF2-40B4-BE49-F238E27FC236}">
                <a16:creationId xmlns:a16="http://schemas.microsoft.com/office/drawing/2014/main" id="{4CB5B49C-65AD-6641-B361-7A845FC5ECF8}"/>
              </a:ext>
            </a:extLst>
          </p:cNvPr>
          <p:cNvCxnSpPr>
            <a:cxnSpLocks/>
            <a:stCxn id="54" idx="2"/>
            <a:endCxn id="65" idx="3"/>
          </p:cNvCxnSpPr>
          <p:nvPr/>
        </p:nvCxnSpPr>
        <p:spPr>
          <a:xfrm rot="5400000">
            <a:off x="8294844" y="4805229"/>
            <a:ext cx="424168" cy="2455584"/>
          </a:xfrm>
          <a:prstGeom prst="bentConnector2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肘形连接符 69">
            <a:extLst>
              <a:ext uri="{FF2B5EF4-FFF2-40B4-BE49-F238E27FC236}">
                <a16:creationId xmlns:a16="http://schemas.microsoft.com/office/drawing/2014/main" id="{1BFCE950-36D6-7148-ADDA-7DBA6F74D795}"/>
              </a:ext>
            </a:extLst>
          </p:cNvPr>
          <p:cNvCxnSpPr>
            <a:cxnSpLocks/>
            <a:stCxn id="65" idx="1"/>
            <a:endCxn id="20" idx="2"/>
          </p:cNvCxnSpPr>
          <p:nvPr/>
        </p:nvCxnSpPr>
        <p:spPr>
          <a:xfrm rot="10800000">
            <a:off x="3956737" y="5747197"/>
            <a:ext cx="1234519" cy="497909"/>
          </a:xfrm>
          <a:prstGeom prst="bentConnector2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直线箭头连接符 72">
            <a:extLst>
              <a:ext uri="{FF2B5EF4-FFF2-40B4-BE49-F238E27FC236}">
                <a16:creationId xmlns:a16="http://schemas.microsoft.com/office/drawing/2014/main" id="{A4339065-DF63-8F4A-8F36-DE8E5D81947D}"/>
              </a:ext>
            </a:extLst>
          </p:cNvPr>
          <p:cNvCxnSpPr>
            <a:cxnSpLocks/>
          </p:cNvCxnSpPr>
          <p:nvPr/>
        </p:nvCxnSpPr>
        <p:spPr>
          <a:xfrm flipV="1">
            <a:off x="3956735" y="4881860"/>
            <a:ext cx="0" cy="31922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肘形连接符 76">
            <a:extLst>
              <a:ext uri="{FF2B5EF4-FFF2-40B4-BE49-F238E27FC236}">
                <a16:creationId xmlns:a16="http://schemas.microsoft.com/office/drawing/2014/main" id="{C2A42135-B06D-9447-9953-8CB2AE762C23}"/>
              </a:ext>
            </a:extLst>
          </p:cNvPr>
          <p:cNvCxnSpPr>
            <a:cxnSpLocks/>
            <a:stCxn id="32" idx="3"/>
            <a:endCxn id="54" idx="1"/>
          </p:cNvCxnSpPr>
          <p:nvPr/>
        </p:nvCxnSpPr>
        <p:spPr>
          <a:xfrm>
            <a:off x="7395319" y="3840636"/>
            <a:ext cx="1454130" cy="1808001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3025645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C5FFE0B-D3AB-458E-B90C-BD04234544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err="1"/>
              <a:t>Userspace</a:t>
            </a:r>
            <a:r>
              <a:rPr lang="en-US" altLang="zh-CN"/>
              <a:t> Debugging Support</a:t>
            </a:r>
            <a:endParaRPr lang="en-US"/>
          </a:p>
        </p:txBody>
      </p:sp>
      <p:sp>
        <p:nvSpPr>
          <p:cNvPr id="4" name="内容占位符 2">
            <a:extLst>
              <a:ext uri="{FF2B5EF4-FFF2-40B4-BE49-F238E27FC236}">
                <a16:creationId xmlns:a16="http://schemas.microsoft.com/office/drawing/2014/main" id="{E27FAE64-7741-4296-AE35-642F9D19E13B}"/>
              </a:ext>
            </a:extLst>
          </p:cNvPr>
          <p:cNvSpPr txBox="1">
            <a:spLocks/>
          </p:cNvSpPr>
          <p:nvPr/>
        </p:nvSpPr>
        <p:spPr>
          <a:xfrm>
            <a:off x="838200" y="1319804"/>
            <a:ext cx="10453382" cy="4720269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514350" indent="-51435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 baseline="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 baseline="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 baseline="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 baseline="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 baseline="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>
                <a:ea typeface="+mj-ea"/>
              </a:rPr>
              <a:t>This enables developers to leverage </a:t>
            </a:r>
            <a:r>
              <a:rPr lang="en-US" sz="3200" err="1">
                <a:ea typeface="+mj-ea"/>
              </a:rPr>
              <a:t>gdb</a:t>
            </a:r>
            <a:r>
              <a:rPr lang="en-US" sz="3200">
                <a:ea typeface="+mj-ea"/>
              </a:rPr>
              <a:t> and other familiar utilities for higher velocity development</a:t>
            </a:r>
          </a:p>
          <a:p>
            <a:r>
              <a:rPr lang="en-US" sz="3200">
                <a:ea typeface="+mj-ea"/>
              </a:rPr>
              <a:t>Exposing identical interfaces to both the kernel version and the </a:t>
            </a:r>
            <a:r>
              <a:rPr lang="en-US" sz="3200" err="1">
                <a:ea typeface="+mj-ea"/>
              </a:rPr>
              <a:t>userspace</a:t>
            </a:r>
            <a:r>
              <a:rPr lang="en-US" sz="3200">
                <a:ea typeface="+mj-ea"/>
              </a:rPr>
              <a:t> version of a developed file system</a:t>
            </a:r>
          </a:p>
        </p:txBody>
      </p:sp>
    </p:spTree>
    <p:extLst>
      <p:ext uri="{BB962C8B-B14F-4D97-AF65-F5344CB8AC3E}">
        <p14:creationId xmlns:p14="http://schemas.microsoft.com/office/powerpoint/2010/main" val="418897527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C5FFE0B-D3AB-458E-B90C-BD04234544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err="1"/>
              <a:t>Userspace</a:t>
            </a:r>
            <a:r>
              <a:rPr lang="en-US" altLang="zh-CN"/>
              <a:t> Debugging Support</a:t>
            </a:r>
            <a:endParaRPr lang="en-US"/>
          </a:p>
        </p:txBody>
      </p:sp>
      <p:sp>
        <p:nvSpPr>
          <p:cNvPr id="4" name="内容占位符 2">
            <a:extLst>
              <a:ext uri="{FF2B5EF4-FFF2-40B4-BE49-F238E27FC236}">
                <a16:creationId xmlns:a16="http://schemas.microsoft.com/office/drawing/2014/main" id="{E27FAE64-7741-4296-AE35-642F9D19E13B}"/>
              </a:ext>
            </a:extLst>
          </p:cNvPr>
          <p:cNvSpPr txBox="1">
            <a:spLocks/>
          </p:cNvSpPr>
          <p:nvPr/>
        </p:nvSpPr>
        <p:spPr>
          <a:xfrm>
            <a:off x="838200" y="1319804"/>
            <a:ext cx="10453382" cy="4720269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514350" indent="-51435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 baseline="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 baseline="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 baseline="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 baseline="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 baseline="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>
                <a:ea typeface="+mj-ea"/>
              </a:rPr>
              <a:t>Leverages Linux kernel FUSE support to forward file operations to </a:t>
            </a:r>
            <a:r>
              <a:rPr lang="en-US" sz="3600" err="1">
                <a:ea typeface="+mj-ea"/>
              </a:rPr>
              <a:t>userspace</a:t>
            </a:r>
            <a:endParaRPr lang="en-US" sz="3600">
              <a:ea typeface="+mj-ea"/>
            </a:endParaRPr>
          </a:p>
          <a:p>
            <a:pPr lvl="1"/>
            <a:r>
              <a:rPr lang="en-US" sz="3200">
                <a:ea typeface="+mj-ea"/>
              </a:rPr>
              <a:t>Design kernel interfaces to mirror existing </a:t>
            </a:r>
            <a:r>
              <a:rPr lang="en-US" sz="3200" err="1">
                <a:ea typeface="+mj-ea"/>
              </a:rPr>
              <a:t>userspace</a:t>
            </a:r>
            <a:r>
              <a:rPr lang="en-US" sz="3200">
                <a:ea typeface="+mj-ea"/>
              </a:rPr>
              <a:t> interface when possible</a:t>
            </a:r>
          </a:p>
          <a:p>
            <a:pPr lvl="1"/>
            <a:r>
              <a:rPr lang="en-US" sz="3200">
                <a:ea typeface="+mj-ea"/>
              </a:rPr>
              <a:t>Otherwise, implement </a:t>
            </a:r>
            <a:r>
              <a:rPr lang="en-US" sz="3200" err="1">
                <a:ea typeface="+mj-ea"/>
              </a:rPr>
              <a:t>userspace</a:t>
            </a:r>
            <a:r>
              <a:rPr lang="en-US" sz="3200">
                <a:ea typeface="+mj-ea"/>
              </a:rPr>
              <a:t> libraries to expose additional abstractions</a:t>
            </a:r>
          </a:p>
        </p:txBody>
      </p:sp>
    </p:spTree>
    <p:extLst>
      <p:ext uri="{BB962C8B-B14F-4D97-AF65-F5344CB8AC3E}">
        <p14:creationId xmlns:p14="http://schemas.microsoft.com/office/powerpoint/2010/main" val="8594757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C5FFE0B-D3AB-458E-B90C-BD04234544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err="1"/>
              <a:t>Userspace</a:t>
            </a:r>
            <a:r>
              <a:rPr lang="en-US" altLang="zh-CN"/>
              <a:t> Debugging Support</a:t>
            </a:r>
            <a:endParaRPr lang="en-US"/>
          </a:p>
        </p:txBody>
      </p:sp>
      <p:sp>
        <p:nvSpPr>
          <p:cNvPr id="4" name="内容占位符 2">
            <a:extLst>
              <a:ext uri="{FF2B5EF4-FFF2-40B4-BE49-F238E27FC236}">
                <a16:creationId xmlns:a16="http://schemas.microsoft.com/office/drawing/2014/main" id="{E27FAE64-7741-4296-AE35-642F9D19E13B}"/>
              </a:ext>
            </a:extLst>
          </p:cNvPr>
          <p:cNvSpPr txBox="1">
            <a:spLocks/>
          </p:cNvSpPr>
          <p:nvPr/>
        </p:nvSpPr>
        <p:spPr>
          <a:xfrm>
            <a:off x="838200" y="1319804"/>
            <a:ext cx="10453382" cy="4720269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514350" indent="-51435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 baseline="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 baseline="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 baseline="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 baseline="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 baseline="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>
                <a:ea typeface="+mj-ea"/>
              </a:rPr>
              <a:t>Design kernel interfaces to mirror existing </a:t>
            </a:r>
            <a:r>
              <a:rPr lang="en-US" sz="3200" err="1">
                <a:ea typeface="+mj-ea"/>
              </a:rPr>
              <a:t>userspace</a:t>
            </a:r>
            <a:r>
              <a:rPr lang="en-US" sz="3200">
                <a:ea typeface="+mj-ea"/>
              </a:rPr>
              <a:t> interface when possible</a:t>
            </a:r>
          </a:p>
          <a:p>
            <a:pPr lvl="1"/>
            <a:r>
              <a:rPr lang="en-US" sz="2800">
                <a:ea typeface="+mj-ea"/>
              </a:rPr>
              <a:t>Example:</a:t>
            </a:r>
          </a:p>
          <a:p>
            <a:pPr lvl="2"/>
            <a:r>
              <a:rPr lang="en-US" sz="2400" err="1">
                <a:ea typeface="+mj-ea"/>
              </a:rPr>
              <a:t>Userspace</a:t>
            </a:r>
            <a:r>
              <a:rPr lang="en-US" sz="2400">
                <a:ea typeface="+mj-ea"/>
              </a:rPr>
              <a:t>: std::sync::</a:t>
            </a:r>
            <a:r>
              <a:rPr lang="en-US" sz="2400" err="1">
                <a:ea typeface="+mj-ea"/>
              </a:rPr>
              <a:t>RwLock</a:t>
            </a:r>
            <a:r>
              <a:rPr lang="en-US" sz="2400">
                <a:ea typeface="+mj-ea"/>
              </a:rPr>
              <a:t>&lt;T&gt;(Rust)</a:t>
            </a:r>
          </a:p>
          <a:p>
            <a:pPr lvl="2"/>
            <a:r>
              <a:rPr lang="en-US" sz="2400">
                <a:ea typeface="+mj-ea"/>
              </a:rPr>
              <a:t>Kernel: kernel read-write semaphores</a:t>
            </a:r>
          </a:p>
        </p:txBody>
      </p:sp>
    </p:spTree>
    <p:extLst>
      <p:ext uri="{BB962C8B-B14F-4D97-AF65-F5344CB8AC3E}">
        <p14:creationId xmlns:p14="http://schemas.microsoft.com/office/powerpoint/2010/main" val="401243588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C5FFE0B-D3AB-458E-B90C-BD04234544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err="1"/>
              <a:t>Userspace</a:t>
            </a:r>
            <a:r>
              <a:rPr lang="en-US" altLang="zh-CN"/>
              <a:t> Debugging Support</a:t>
            </a:r>
            <a:endParaRPr lang="en-US"/>
          </a:p>
        </p:txBody>
      </p:sp>
      <p:sp>
        <p:nvSpPr>
          <p:cNvPr id="4" name="内容占位符 2">
            <a:extLst>
              <a:ext uri="{FF2B5EF4-FFF2-40B4-BE49-F238E27FC236}">
                <a16:creationId xmlns:a16="http://schemas.microsoft.com/office/drawing/2014/main" id="{E27FAE64-7741-4296-AE35-642F9D19E13B}"/>
              </a:ext>
            </a:extLst>
          </p:cNvPr>
          <p:cNvSpPr txBox="1">
            <a:spLocks/>
          </p:cNvSpPr>
          <p:nvPr/>
        </p:nvSpPr>
        <p:spPr>
          <a:xfrm>
            <a:off x="838200" y="1319804"/>
            <a:ext cx="10453382" cy="4720269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514350" indent="-51435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 baseline="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 baseline="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 baseline="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 baseline="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 baseline="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>
                <a:ea typeface="+mj-ea"/>
              </a:rPr>
              <a:t>Otherwise, implement </a:t>
            </a:r>
            <a:r>
              <a:rPr lang="en-US" sz="3200" err="1">
                <a:ea typeface="+mj-ea"/>
              </a:rPr>
              <a:t>userspace</a:t>
            </a:r>
            <a:r>
              <a:rPr lang="en-US" sz="3200">
                <a:ea typeface="+mj-ea"/>
              </a:rPr>
              <a:t> libraries to expose additional abstractions</a:t>
            </a:r>
          </a:p>
          <a:p>
            <a:pPr lvl="1"/>
            <a:r>
              <a:rPr lang="en-US" sz="2800">
                <a:ea typeface="+mj-ea"/>
              </a:rPr>
              <a:t>Problem: no standard </a:t>
            </a:r>
            <a:r>
              <a:rPr lang="en-US" sz="2800" err="1">
                <a:ea typeface="+mj-ea"/>
              </a:rPr>
              <a:t>userspace</a:t>
            </a:r>
            <a:r>
              <a:rPr lang="en-US" sz="2800">
                <a:ea typeface="+mj-ea"/>
              </a:rPr>
              <a:t> abstraction that closely mirrors the kernel buffer cache</a:t>
            </a:r>
          </a:p>
          <a:p>
            <a:pPr lvl="1"/>
            <a:r>
              <a:rPr lang="en-US" sz="2800">
                <a:ea typeface="+mj-ea"/>
              </a:rPr>
              <a:t>Kernel file systems directly interface with the kernel buffer cache to access the storage device</a:t>
            </a:r>
          </a:p>
        </p:txBody>
      </p:sp>
    </p:spTree>
    <p:extLst>
      <p:ext uri="{BB962C8B-B14F-4D97-AF65-F5344CB8AC3E}">
        <p14:creationId xmlns:p14="http://schemas.microsoft.com/office/powerpoint/2010/main" val="410812083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C5FFE0B-D3AB-458E-B90C-BD04234544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err="1"/>
              <a:t>Userspace</a:t>
            </a:r>
            <a:r>
              <a:rPr lang="en-US" altLang="zh-CN"/>
              <a:t> Debugging Support</a:t>
            </a:r>
            <a:endParaRPr lang="en-US"/>
          </a:p>
        </p:txBody>
      </p:sp>
      <p:sp>
        <p:nvSpPr>
          <p:cNvPr id="4" name="内容占位符 2">
            <a:extLst>
              <a:ext uri="{FF2B5EF4-FFF2-40B4-BE49-F238E27FC236}">
                <a16:creationId xmlns:a16="http://schemas.microsoft.com/office/drawing/2014/main" id="{E27FAE64-7741-4296-AE35-642F9D19E13B}"/>
              </a:ext>
            </a:extLst>
          </p:cNvPr>
          <p:cNvSpPr txBox="1">
            <a:spLocks/>
          </p:cNvSpPr>
          <p:nvPr/>
        </p:nvSpPr>
        <p:spPr>
          <a:xfrm>
            <a:off x="838200" y="1319804"/>
            <a:ext cx="10453382" cy="4720269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514350" indent="-51435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 baseline="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 baseline="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 baseline="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 baseline="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 baseline="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>
                <a:ea typeface="+mj-ea"/>
              </a:rPr>
              <a:t>Otherwise, implement </a:t>
            </a:r>
            <a:r>
              <a:rPr lang="en-US" sz="3200" err="1">
                <a:ea typeface="+mj-ea"/>
              </a:rPr>
              <a:t>userspace</a:t>
            </a:r>
            <a:r>
              <a:rPr lang="en-US" sz="3200">
                <a:ea typeface="+mj-ea"/>
              </a:rPr>
              <a:t> libraries to expose additional abstractions</a:t>
            </a:r>
          </a:p>
          <a:p>
            <a:pPr lvl="1"/>
            <a:r>
              <a:rPr lang="en-US" sz="2800">
                <a:ea typeface="+mj-ea"/>
              </a:rPr>
              <a:t>To address this, Bento provide two additional libraries for </a:t>
            </a:r>
            <a:r>
              <a:rPr lang="en-US" sz="2800" err="1">
                <a:ea typeface="+mj-ea"/>
              </a:rPr>
              <a:t>userspace</a:t>
            </a:r>
            <a:r>
              <a:rPr lang="en-US" sz="2800">
                <a:ea typeface="+mj-ea"/>
              </a:rPr>
              <a:t> version</a:t>
            </a:r>
          </a:p>
          <a:p>
            <a:pPr lvl="2"/>
            <a:r>
              <a:rPr lang="en-US" sz="2400" err="1">
                <a:ea typeface="+mj-ea"/>
              </a:rPr>
              <a:t>libBentoFS</a:t>
            </a:r>
            <a:r>
              <a:rPr lang="en-US" sz="2400">
                <a:ea typeface="+mj-ea"/>
              </a:rPr>
              <a:t> : translates calls from FUSE into the File Operations API</a:t>
            </a:r>
          </a:p>
          <a:p>
            <a:pPr lvl="2"/>
            <a:r>
              <a:rPr lang="en-US" sz="2400" err="1">
                <a:ea typeface="+mj-ea"/>
              </a:rPr>
              <a:t>libBentoKS</a:t>
            </a:r>
            <a:r>
              <a:rPr lang="en-US" sz="2400">
                <a:ea typeface="+mj-ea"/>
              </a:rPr>
              <a:t> : implements a basic buffer cache that uses file I/O, providing necessary abstractions to Bento file systems</a:t>
            </a:r>
          </a:p>
          <a:p>
            <a:pPr lvl="3"/>
            <a:r>
              <a:rPr lang="en-US" sz="2000">
                <a:ea typeface="+mj-ea"/>
              </a:rPr>
              <a:t>Using a file I/O will add extra copies and prevent certain optimizations</a:t>
            </a:r>
          </a:p>
          <a:p>
            <a:pPr lvl="3"/>
            <a:r>
              <a:rPr lang="en-US" sz="2000">
                <a:ea typeface="+mj-ea"/>
              </a:rPr>
              <a:t>So performance test should done in kernel mode</a:t>
            </a:r>
          </a:p>
        </p:txBody>
      </p:sp>
    </p:spTree>
    <p:extLst>
      <p:ext uri="{BB962C8B-B14F-4D97-AF65-F5344CB8AC3E}">
        <p14:creationId xmlns:p14="http://schemas.microsoft.com/office/powerpoint/2010/main" val="180473282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3"/>
          <p:cNvGrpSpPr>
            <a:grpSpLocks/>
          </p:cNvGrpSpPr>
          <p:nvPr/>
        </p:nvGrpSpPr>
        <p:grpSpPr bwMode="auto">
          <a:xfrm>
            <a:off x="1434015" y="1378100"/>
            <a:ext cx="762000" cy="665162"/>
            <a:chOff x="1110" y="2656"/>
            <a:chExt cx="1549" cy="1351"/>
          </a:xfrm>
        </p:grpSpPr>
        <p:sp>
          <p:nvSpPr>
            <p:cNvPr id="46" name="AutoShape 4"/>
            <p:cNvSpPr>
              <a:spLocks noChangeArrowheads="1"/>
            </p:cNvSpPr>
            <p:nvPr/>
          </p:nvSpPr>
          <p:spPr bwMode="gray">
            <a:xfrm>
              <a:off x="1123" y="2679"/>
              <a:ext cx="1536" cy="1328"/>
            </a:xfrm>
            <a:prstGeom prst="hexagon">
              <a:avLst>
                <a:gd name="adj" fmla="val 28916"/>
                <a:gd name="vf" fmla="val 115470"/>
              </a:avLst>
            </a:prstGeom>
            <a:solidFill>
              <a:srgbClr val="80808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C0C0C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latin typeface="Gill Sans MT" panose="020B0502020104020203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47" name="AutoShape 5"/>
            <p:cNvSpPr>
              <a:spLocks noChangeArrowheads="1"/>
            </p:cNvSpPr>
            <p:nvPr/>
          </p:nvSpPr>
          <p:spPr bwMode="gray">
            <a:xfrm>
              <a:off x="1110" y="2656"/>
              <a:ext cx="1536" cy="1328"/>
            </a:xfrm>
            <a:prstGeom prst="hexagon">
              <a:avLst>
                <a:gd name="adj" fmla="val 28916"/>
                <a:gd name="vf" fmla="val 115470"/>
              </a:avLst>
            </a:prstGeom>
            <a:gradFill rotWithShape="1">
              <a:gsLst>
                <a:gs pos="0">
                  <a:srgbClr val="E6E6E6"/>
                </a:gs>
                <a:gs pos="7499">
                  <a:srgbClr val="7D8496"/>
                </a:gs>
                <a:gs pos="26500">
                  <a:srgbClr val="E6E6E6"/>
                </a:gs>
                <a:gs pos="34000">
                  <a:srgbClr val="7D8496"/>
                </a:gs>
                <a:gs pos="46500">
                  <a:srgbClr val="E6E6E6"/>
                </a:gs>
                <a:gs pos="50000">
                  <a:srgbClr val="FFFFFF"/>
                </a:gs>
                <a:gs pos="53501">
                  <a:srgbClr val="E6E6E6"/>
                </a:gs>
                <a:gs pos="66001">
                  <a:srgbClr val="7D8496"/>
                </a:gs>
                <a:gs pos="73500">
                  <a:srgbClr val="E6E6E6"/>
                </a:gs>
                <a:gs pos="92501">
                  <a:srgbClr val="7D8496"/>
                </a:gs>
                <a:gs pos="100000">
                  <a:srgbClr val="E6E6E6"/>
                </a:gs>
              </a:gsLst>
              <a:lin ang="2700000" scaled="1"/>
            </a:gradFill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latin typeface="Gill Sans MT" panose="020B0502020104020203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48" name="AutoShape 6"/>
            <p:cNvSpPr>
              <a:spLocks noChangeArrowheads="1"/>
            </p:cNvSpPr>
            <p:nvPr/>
          </p:nvSpPr>
          <p:spPr bwMode="gray">
            <a:xfrm>
              <a:off x="1200" y="2736"/>
              <a:ext cx="1350" cy="1168"/>
            </a:xfrm>
            <a:prstGeom prst="hexagon">
              <a:avLst>
                <a:gd name="adj" fmla="val 28896"/>
                <a:gd name="vf" fmla="val 115470"/>
              </a:avLst>
            </a:prstGeom>
            <a:gradFill rotWithShape="1">
              <a:gsLst>
                <a:gs pos="0">
                  <a:schemeClr val="hlink">
                    <a:gamma/>
                    <a:shade val="46275"/>
                    <a:invGamma/>
                  </a:schemeClr>
                </a:gs>
                <a:gs pos="100000">
                  <a:schemeClr val="hlink"/>
                </a:gs>
              </a:gsLst>
              <a:lin ang="2700000" scaled="1"/>
            </a:gra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latin typeface="Gill Sans MT" panose="020B0502020104020203" pitchFamily="34" charset="0"/>
                <a:cs typeface="Calibri" panose="020F0502020204030204" pitchFamily="34" charset="0"/>
              </a:endParaRPr>
            </a:p>
          </p:txBody>
        </p:sp>
      </p:grpSp>
      <p:sp>
        <p:nvSpPr>
          <p:cNvPr id="43" name="Line 11"/>
          <p:cNvSpPr>
            <a:spLocks noChangeShapeType="1"/>
          </p:cNvSpPr>
          <p:nvPr/>
        </p:nvSpPr>
        <p:spPr bwMode="auto">
          <a:xfrm>
            <a:off x="2043615" y="1987700"/>
            <a:ext cx="8138160" cy="0"/>
          </a:xfrm>
          <a:prstGeom prst="line">
            <a:avLst/>
          </a:prstGeom>
          <a:noFill/>
          <a:ln w="25400">
            <a:solidFill>
              <a:schemeClr val="tx2"/>
            </a:solidFill>
            <a:prstDash val="sysDot"/>
            <a:round/>
            <a:headEnd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>
              <a:latin typeface="Gill Sans MT" panose="020B0502020104020203" pitchFamily="34" charset="0"/>
              <a:cs typeface="Calibri" panose="020F0502020204030204" pitchFamily="34" charset="0"/>
            </a:endParaRPr>
          </a:p>
        </p:txBody>
      </p:sp>
      <p:sp>
        <p:nvSpPr>
          <p:cNvPr id="44" name="Text Box 12"/>
          <p:cNvSpPr txBox="1">
            <a:spLocks noChangeArrowheads="1"/>
          </p:cNvSpPr>
          <p:nvPr/>
        </p:nvSpPr>
        <p:spPr bwMode="auto">
          <a:xfrm>
            <a:off x="2455095" y="1454300"/>
            <a:ext cx="190500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altLang="zh-CN" sz="2400" b="1">
                <a:latin typeface="Gill Sans MT" panose="020B0502020104020203" pitchFamily="34" charset="0"/>
                <a:ea typeface="宋体" panose="02010600030101010101" pitchFamily="2" charset="-122"/>
                <a:cs typeface="Calibri" panose="020F0502020204030204" pitchFamily="34" charset="0"/>
              </a:rPr>
              <a:t>Background</a:t>
            </a:r>
          </a:p>
        </p:txBody>
      </p:sp>
      <p:sp>
        <p:nvSpPr>
          <p:cNvPr id="45" name="Text Box 13"/>
          <p:cNvSpPr txBox="1">
            <a:spLocks noChangeArrowheads="1"/>
          </p:cNvSpPr>
          <p:nvPr/>
        </p:nvSpPr>
        <p:spPr bwMode="gray">
          <a:xfrm>
            <a:off x="1629278" y="1476525"/>
            <a:ext cx="354013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/>
            <a:r>
              <a:rPr lang="en-US" altLang="zh-CN" sz="2400" b="1">
                <a:solidFill>
                  <a:schemeClr val="bg1"/>
                </a:solidFill>
                <a:latin typeface="Gill Sans MT" panose="020B0502020104020203" pitchFamily="34" charset="0"/>
                <a:ea typeface="宋体" panose="02010600030101010101" pitchFamily="2" charset="-122"/>
                <a:cs typeface="Calibri" panose="020F0502020204030204" pitchFamily="34" charset="0"/>
              </a:rPr>
              <a:t>1</a:t>
            </a:r>
          </a:p>
        </p:txBody>
      </p:sp>
      <p:grpSp>
        <p:nvGrpSpPr>
          <p:cNvPr id="50" name="Group 7"/>
          <p:cNvGrpSpPr>
            <a:grpSpLocks/>
          </p:cNvGrpSpPr>
          <p:nvPr/>
        </p:nvGrpSpPr>
        <p:grpSpPr bwMode="auto">
          <a:xfrm>
            <a:off x="1434015" y="2520994"/>
            <a:ext cx="762000" cy="665162"/>
            <a:chOff x="3174" y="2656"/>
            <a:chExt cx="1549" cy="1351"/>
          </a:xfrm>
        </p:grpSpPr>
        <p:sp>
          <p:nvSpPr>
            <p:cNvPr id="54" name="AutoShape 8"/>
            <p:cNvSpPr>
              <a:spLocks noChangeArrowheads="1"/>
            </p:cNvSpPr>
            <p:nvPr/>
          </p:nvSpPr>
          <p:spPr bwMode="gray">
            <a:xfrm>
              <a:off x="3187" y="2679"/>
              <a:ext cx="1536" cy="1328"/>
            </a:xfrm>
            <a:prstGeom prst="hexagon">
              <a:avLst>
                <a:gd name="adj" fmla="val 28916"/>
                <a:gd name="vf" fmla="val 115470"/>
              </a:avLst>
            </a:prstGeom>
            <a:solidFill>
              <a:srgbClr val="80808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C0C0C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 b="1">
                <a:latin typeface="Gill Sans MT" panose="020B0502020104020203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55" name="AutoShape 9"/>
            <p:cNvSpPr>
              <a:spLocks noChangeArrowheads="1"/>
            </p:cNvSpPr>
            <p:nvPr/>
          </p:nvSpPr>
          <p:spPr bwMode="gray">
            <a:xfrm>
              <a:off x="3174" y="2656"/>
              <a:ext cx="1536" cy="1328"/>
            </a:xfrm>
            <a:prstGeom prst="hexagon">
              <a:avLst>
                <a:gd name="adj" fmla="val 28916"/>
                <a:gd name="vf" fmla="val 115470"/>
              </a:avLst>
            </a:prstGeom>
            <a:gradFill rotWithShape="1">
              <a:gsLst>
                <a:gs pos="0">
                  <a:srgbClr val="E6E6E6"/>
                </a:gs>
                <a:gs pos="7499">
                  <a:srgbClr val="7D8496"/>
                </a:gs>
                <a:gs pos="26500">
                  <a:srgbClr val="E6E6E6"/>
                </a:gs>
                <a:gs pos="34000">
                  <a:srgbClr val="7D8496"/>
                </a:gs>
                <a:gs pos="46500">
                  <a:srgbClr val="E6E6E6"/>
                </a:gs>
                <a:gs pos="50000">
                  <a:srgbClr val="FFFFFF"/>
                </a:gs>
                <a:gs pos="53501">
                  <a:srgbClr val="E6E6E6"/>
                </a:gs>
                <a:gs pos="66001">
                  <a:srgbClr val="7D8496"/>
                </a:gs>
                <a:gs pos="73500">
                  <a:srgbClr val="E6E6E6"/>
                </a:gs>
                <a:gs pos="92501">
                  <a:srgbClr val="7D8496"/>
                </a:gs>
                <a:gs pos="100000">
                  <a:srgbClr val="E6E6E6"/>
                </a:gs>
              </a:gsLst>
              <a:lin ang="2700000" scaled="1"/>
            </a:gradFill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 b="1">
                <a:latin typeface="Gill Sans MT" panose="020B0502020104020203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56" name="AutoShape 10"/>
            <p:cNvSpPr>
              <a:spLocks noChangeArrowheads="1"/>
            </p:cNvSpPr>
            <p:nvPr/>
          </p:nvSpPr>
          <p:spPr bwMode="gray">
            <a:xfrm>
              <a:off x="3264" y="2736"/>
              <a:ext cx="1350" cy="1168"/>
            </a:xfrm>
            <a:prstGeom prst="hexagon">
              <a:avLst>
                <a:gd name="adj" fmla="val 28896"/>
                <a:gd name="vf" fmla="val 115470"/>
              </a:avLst>
            </a:prstGeom>
            <a:gradFill rotWithShape="1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2700000" scaled="1"/>
            </a:gra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 b="1">
                <a:latin typeface="Gill Sans MT" panose="020B0502020104020203" pitchFamily="34" charset="0"/>
                <a:cs typeface="Calibri" panose="020F0502020204030204" pitchFamily="34" charset="0"/>
              </a:endParaRPr>
            </a:p>
          </p:txBody>
        </p:sp>
      </p:grpSp>
      <p:sp>
        <p:nvSpPr>
          <p:cNvPr id="51" name="Line 14"/>
          <p:cNvSpPr>
            <a:spLocks noChangeShapeType="1"/>
          </p:cNvSpPr>
          <p:nvPr/>
        </p:nvSpPr>
        <p:spPr bwMode="auto">
          <a:xfrm>
            <a:off x="2043615" y="3130594"/>
            <a:ext cx="8138160" cy="0"/>
          </a:xfrm>
          <a:prstGeom prst="line">
            <a:avLst/>
          </a:prstGeom>
          <a:noFill/>
          <a:ln w="25400">
            <a:solidFill>
              <a:schemeClr val="tx2"/>
            </a:solidFill>
            <a:prstDash val="sysDot"/>
            <a:round/>
            <a:headEnd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 b="1">
              <a:latin typeface="Gill Sans MT" panose="020B0502020104020203" pitchFamily="34" charset="0"/>
              <a:cs typeface="Calibri" panose="020F0502020204030204" pitchFamily="34" charset="0"/>
            </a:endParaRPr>
          </a:p>
        </p:txBody>
      </p:sp>
      <p:sp>
        <p:nvSpPr>
          <p:cNvPr id="52" name="Text Box 15"/>
          <p:cNvSpPr txBox="1">
            <a:spLocks noChangeArrowheads="1"/>
          </p:cNvSpPr>
          <p:nvPr/>
        </p:nvSpPr>
        <p:spPr bwMode="auto">
          <a:xfrm>
            <a:off x="2455095" y="2597194"/>
            <a:ext cx="211949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altLang="zh-CN" sz="2400" b="1">
                <a:latin typeface="Gill Sans MT" panose="020B0502020104020203" pitchFamily="34" charset="0"/>
                <a:ea typeface="宋体" panose="02010600030101010101" pitchFamily="2" charset="-122"/>
                <a:cs typeface="Calibri" panose="020F0502020204030204" pitchFamily="34" charset="0"/>
              </a:rPr>
              <a:t>Bento Design</a:t>
            </a:r>
          </a:p>
        </p:txBody>
      </p:sp>
      <p:sp>
        <p:nvSpPr>
          <p:cNvPr id="53" name="Text Box 16"/>
          <p:cNvSpPr txBox="1">
            <a:spLocks noChangeArrowheads="1"/>
          </p:cNvSpPr>
          <p:nvPr/>
        </p:nvSpPr>
        <p:spPr bwMode="gray">
          <a:xfrm>
            <a:off x="1629278" y="2619419"/>
            <a:ext cx="354013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/>
            <a:r>
              <a:rPr lang="en-US" altLang="zh-CN" sz="2400" b="1">
                <a:solidFill>
                  <a:schemeClr val="bg1"/>
                </a:solidFill>
                <a:latin typeface="Gill Sans MT" panose="020B0502020104020203" pitchFamily="34" charset="0"/>
                <a:ea typeface="宋体" panose="02010600030101010101" pitchFamily="2" charset="-122"/>
                <a:cs typeface="Calibri" panose="020F0502020204030204" pitchFamily="34" charset="0"/>
              </a:rPr>
              <a:t>2</a:t>
            </a:r>
          </a:p>
        </p:txBody>
      </p:sp>
      <p:grpSp>
        <p:nvGrpSpPr>
          <p:cNvPr id="58" name="Group 17"/>
          <p:cNvGrpSpPr>
            <a:grpSpLocks/>
          </p:cNvGrpSpPr>
          <p:nvPr/>
        </p:nvGrpSpPr>
        <p:grpSpPr bwMode="auto">
          <a:xfrm>
            <a:off x="1434015" y="3748281"/>
            <a:ext cx="762001" cy="665162"/>
            <a:chOff x="1110" y="2656"/>
            <a:chExt cx="1549" cy="1351"/>
          </a:xfrm>
        </p:grpSpPr>
        <p:sp>
          <p:nvSpPr>
            <p:cNvPr id="62" name="AutoShape 18"/>
            <p:cNvSpPr>
              <a:spLocks noChangeArrowheads="1"/>
            </p:cNvSpPr>
            <p:nvPr/>
          </p:nvSpPr>
          <p:spPr bwMode="gray">
            <a:xfrm>
              <a:off x="1123" y="2679"/>
              <a:ext cx="1536" cy="1328"/>
            </a:xfrm>
            <a:prstGeom prst="hexagon">
              <a:avLst>
                <a:gd name="adj" fmla="val 28916"/>
                <a:gd name="vf" fmla="val 115470"/>
              </a:avLst>
            </a:prstGeom>
            <a:solidFill>
              <a:srgbClr val="80808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C0C0C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 b="1">
                <a:latin typeface="Gill Sans MT" panose="020B0502020104020203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63" name="AutoShape 19"/>
            <p:cNvSpPr>
              <a:spLocks noChangeArrowheads="1"/>
            </p:cNvSpPr>
            <p:nvPr/>
          </p:nvSpPr>
          <p:spPr bwMode="gray">
            <a:xfrm>
              <a:off x="1110" y="2656"/>
              <a:ext cx="1536" cy="1328"/>
            </a:xfrm>
            <a:prstGeom prst="hexagon">
              <a:avLst>
                <a:gd name="adj" fmla="val 28916"/>
                <a:gd name="vf" fmla="val 115470"/>
              </a:avLst>
            </a:prstGeom>
            <a:gradFill rotWithShape="1">
              <a:gsLst>
                <a:gs pos="0">
                  <a:srgbClr val="E6E6E6"/>
                </a:gs>
                <a:gs pos="7499">
                  <a:srgbClr val="7D8496"/>
                </a:gs>
                <a:gs pos="26500">
                  <a:srgbClr val="E6E6E6"/>
                </a:gs>
                <a:gs pos="34000">
                  <a:srgbClr val="7D8496"/>
                </a:gs>
                <a:gs pos="46500">
                  <a:srgbClr val="E6E6E6"/>
                </a:gs>
                <a:gs pos="50000">
                  <a:srgbClr val="FFFFFF"/>
                </a:gs>
                <a:gs pos="53501">
                  <a:srgbClr val="E6E6E6"/>
                </a:gs>
                <a:gs pos="66001">
                  <a:srgbClr val="7D8496"/>
                </a:gs>
                <a:gs pos="73500">
                  <a:srgbClr val="E6E6E6"/>
                </a:gs>
                <a:gs pos="92501">
                  <a:srgbClr val="7D8496"/>
                </a:gs>
                <a:gs pos="100000">
                  <a:srgbClr val="E6E6E6"/>
                </a:gs>
              </a:gsLst>
              <a:lin ang="2700000" scaled="1"/>
            </a:gradFill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 b="1">
                <a:latin typeface="Gill Sans MT" panose="020B0502020104020203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64" name="AutoShape 20"/>
            <p:cNvSpPr>
              <a:spLocks noChangeArrowheads="1"/>
            </p:cNvSpPr>
            <p:nvPr/>
          </p:nvSpPr>
          <p:spPr bwMode="gray">
            <a:xfrm>
              <a:off x="1200" y="2736"/>
              <a:ext cx="1350" cy="1168"/>
            </a:xfrm>
            <a:prstGeom prst="hexagon">
              <a:avLst>
                <a:gd name="adj" fmla="val 28896"/>
                <a:gd name="vf" fmla="val 115470"/>
              </a:avLst>
            </a:prstGeom>
            <a:gradFill rotWithShape="1">
              <a:gsLst>
                <a:gs pos="0">
                  <a:schemeClr val="hlink">
                    <a:gamma/>
                    <a:shade val="46275"/>
                    <a:invGamma/>
                  </a:schemeClr>
                </a:gs>
                <a:gs pos="100000">
                  <a:schemeClr val="hlink"/>
                </a:gs>
              </a:gsLst>
              <a:lin ang="2700000" scaled="1"/>
            </a:gra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 b="1">
                <a:latin typeface="Gill Sans MT" panose="020B0502020104020203" pitchFamily="34" charset="0"/>
                <a:cs typeface="Calibri" panose="020F0502020204030204" pitchFamily="34" charset="0"/>
              </a:endParaRPr>
            </a:p>
          </p:txBody>
        </p:sp>
      </p:grpSp>
      <p:sp>
        <p:nvSpPr>
          <p:cNvPr id="59" name="Line 25"/>
          <p:cNvSpPr>
            <a:spLocks noChangeShapeType="1"/>
          </p:cNvSpPr>
          <p:nvPr/>
        </p:nvSpPr>
        <p:spPr bwMode="auto">
          <a:xfrm>
            <a:off x="2043615" y="4357881"/>
            <a:ext cx="8138160" cy="0"/>
          </a:xfrm>
          <a:prstGeom prst="line">
            <a:avLst/>
          </a:prstGeom>
          <a:noFill/>
          <a:ln w="25400">
            <a:solidFill>
              <a:schemeClr val="tx2"/>
            </a:solidFill>
            <a:prstDash val="sysDot"/>
            <a:round/>
            <a:headEnd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 b="1">
              <a:latin typeface="Gill Sans MT" panose="020B0502020104020203" pitchFamily="34" charset="0"/>
              <a:cs typeface="Calibri" panose="020F0502020204030204" pitchFamily="34" charset="0"/>
            </a:endParaRPr>
          </a:p>
        </p:txBody>
      </p:sp>
      <p:sp>
        <p:nvSpPr>
          <p:cNvPr id="60" name="Text Box 26"/>
          <p:cNvSpPr txBox="1">
            <a:spLocks noChangeArrowheads="1"/>
          </p:cNvSpPr>
          <p:nvPr/>
        </p:nvSpPr>
        <p:spPr bwMode="auto">
          <a:xfrm>
            <a:off x="2455095" y="3824481"/>
            <a:ext cx="443262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altLang="zh-CN" sz="2400" b="1">
                <a:solidFill>
                  <a:schemeClr val="bg1">
                    <a:lumMod val="50000"/>
                  </a:schemeClr>
                </a:solidFill>
                <a:latin typeface="Gill Sans MT" panose="020B0502020104020203" pitchFamily="34" charset="0"/>
                <a:ea typeface="宋体" panose="02010600030101010101" pitchFamily="2" charset="-122"/>
                <a:cs typeface="Calibri" panose="020F0502020204030204" pitchFamily="34" charset="0"/>
              </a:rPr>
              <a:t>Implementation &amp; Evaluation</a:t>
            </a:r>
          </a:p>
        </p:txBody>
      </p:sp>
      <p:sp>
        <p:nvSpPr>
          <p:cNvPr id="61" name="Text Box 27"/>
          <p:cNvSpPr txBox="1">
            <a:spLocks noChangeArrowheads="1"/>
          </p:cNvSpPr>
          <p:nvPr/>
        </p:nvSpPr>
        <p:spPr bwMode="gray">
          <a:xfrm>
            <a:off x="1661799" y="3844219"/>
            <a:ext cx="354013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/>
            <a:r>
              <a:rPr lang="en-US" altLang="zh-CN" sz="2400" b="1">
                <a:solidFill>
                  <a:schemeClr val="bg1"/>
                </a:solidFill>
                <a:latin typeface="Gill Sans MT" panose="020B0502020104020203" pitchFamily="34" charset="0"/>
                <a:ea typeface="宋体" panose="02010600030101010101" pitchFamily="2" charset="-122"/>
                <a:cs typeface="Calibri" panose="020F0502020204030204" pitchFamily="34" charset="0"/>
              </a:rPr>
              <a:t>3</a:t>
            </a:r>
          </a:p>
        </p:txBody>
      </p:sp>
      <p:grpSp>
        <p:nvGrpSpPr>
          <p:cNvPr id="66" name="Group 21"/>
          <p:cNvGrpSpPr>
            <a:grpSpLocks/>
          </p:cNvGrpSpPr>
          <p:nvPr/>
        </p:nvGrpSpPr>
        <p:grpSpPr bwMode="auto">
          <a:xfrm>
            <a:off x="1427620" y="4964244"/>
            <a:ext cx="762000" cy="665162"/>
            <a:chOff x="3174" y="2656"/>
            <a:chExt cx="1549" cy="1351"/>
          </a:xfrm>
        </p:grpSpPr>
        <p:sp>
          <p:nvSpPr>
            <p:cNvPr id="70" name="AutoShape 22"/>
            <p:cNvSpPr>
              <a:spLocks noChangeArrowheads="1"/>
            </p:cNvSpPr>
            <p:nvPr/>
          </p:nvSpPr>
          <p:spPr bwMode="gray">
            <a:xfrm>
              <a:off x="3187" y="2679"/>
              <a:ext cx="1536" cy="1328"/>
            </a:xfrm>
            <a:prstGeom prst="hexagon">
              <a:avLst>
                <a:gd name="adj" fmla="val 28916"/>
                <a:gd name="vf" fmla="val 115470"/>
              </a:avLst>
            </a:prstGeom>
            <a:solidFill>
              <a:srgbClr val="80808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C0C0C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latin typeface="Gill Sans MT" panose="020B0502020104020203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71" name="AutoShape 23"/>
            <p:cNvSpPr>
              <a:spLocks noChangeArrowheads="1"/>
            </p:cNvSpPr>
            <p:nvPr/>
          </p:nvSpPr>
          <p:spPr bwMode="gray">
            <a:xfrm>
              <a:off x="3174" y="2656"/>
              <a:ext cx="1536" cy="1328"/>
            </a:xfrm>
            <a:prstGeom prst="hexagon">
              <a:avLst>
                <a:gd name="adj" fmla="val 28916"/>
                <a:gd name="vf" fmla="val 115470"/>
              </a:avLst>
            </a:prstGeom>
            <a:gradFill rotWithShape="1">
              <a:gsLst>
                <a:gs pos="0">
                  <a:srgbClr val="E6E6E6"/>
                </a:gs>
                <a:gs pos="7499">
                  <a:srgbClr val="7D8496"/>
                </a:gs>
                <a:gs pos="26500">
                  <a:srgbClr val="E6E6E6"/>
                </a:gs>
                <a:gs pos="34000">
                  <a:srgbClr val="7D8496"/>
                </a:gs>
                <a:gs pos="46500">
                  <a:srgbClr val="E6E6E6"/>
                </a:gs>
                <a:gs pos="50000">
                  <a:srgbClr val="FFFFFF"/>
                </a:gs>
                <a:gs pos="53501">
                  <a:srgbClr val="E6E6E6"/>
                </a:gs>
                <a:gs pos="66001">
                  <a:srgbClr val="7D8496"/>
                </a:gs>
                <a:gs pos="73500">
                  <a:srgbClr val="E6E6E6"/>
                </a:gs>
                <a:gs pos="92501">
                  <a:srgbClr val="7D8496"/>
                </a:gs>
                <a:gs pos="100000">
                  <a:srgbClr val="E6E6E6"/>
                </a:gs>
              </a:gsLst>
              <a:lin ang="2700000" scaled="1"/>
            </a:gradFill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latin typeface="Gill Sans MT" panose="020B0502020104020203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72" name="AutoShape 24"/>
            <p:cNvSpPr>
              <a:spLocks noChangeArrowheads="1"/>
            </p:cNvSpPr>
            <p:nvPr/>
          </p:nvSpPr>
          <p:spPr bwMode="gray">
            <a:xfrm>
              <a:off x="3264" y="2736"/>
              <a:ext cx="1350" cy="1168"/>
            </a:xfrm>
            <a:prstGeom prst="hexagon">
              <a:avLst>
                <a:gd name="adj" fmla="val 28896"/>
                <a:gd name="vf" fmla="val 115470"/>
              </a:avLst>
            </a:prstGeom>
            <a:gradFill rotWithShape="1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2700000" scaled="1"/>
            </a:gra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latin typeface="Gill Sans MT" panose="020B0502020104020203" pitchFamily="34" charset="0"/>
                <a:cs typeface="Calibri" panose="020F0502020204030204" pitchFamily="34" charset="0"/>
              </a:endParaRPr>
            </a:p>
          </p:txBody>
        </p:sp>
      </p:grpSp>
      <p:sp>
        <p:nvSpPr>
          <p:cNvPr id="67" name="Line 28"/>
          <p:cNvSpPr>
            <a:spLocks noChangeShapeType="1"/>
          </p:cNvSpPr>
          <p:nvPr/>
        </p:nvSpPr>
        <p:spPr bwMode="auto">
          <a:xfrm>
            <a:off x="2037220" y="5573844"/>
            <a:ext cx="8138160" cy="0"/>
          </a:xfrm>
          <a:prstGeom prst="line">
            <a:avLst/>
          </a:prstGeom>
          <a:noFill/>
          <a:ln w="25400">
            <a:solidFill>
              <a:schemeClr val="tx2"/>
            </a:solidFill>
            <a:prstDash val="sysDot"/>
            <a:round/>
            <a:headEnd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>
              <a:latin typeface="Gill Sans MT" panose="020B0502020104020203" pitchFamily="34" charset="0"/>
              <a:cs typeface="Calibri" panose="020F0502020204030204" pitchFamily="34" charset="0"/>
            </a:endParaRPr>
          </a:p>
        </p:txBody>
      </p:sp>
      <p:sp>
        <p:nvSpPr>
          <p:cNvPr id="68" name="Text Box 29"/>
          <p:cNvSpPr txBox="1">
            <a:spLocks noChangeArrowheads="1"/>
          </p:cNvSpPr>
          <p:nvPr/>
        </p:nvSpPr>
        <p:spPr bwMode="auto">
          <a:xfrm>
            <a:off x="2448700" y="5040444"/>
            <a:ext cx="177805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altLang="zh-CN" sz="2400" b="1">
                <a:latin typeface="Gill Sans MT" panose="020B0502020104020203" pitchFamily="34" charset="0"/>
                <a:ea typeface="宋体" panose="02010600030101010101" pitchFamily="2" charset="-122"/>
                <a:cs typeface="Calibri" panose="020F0502020204030204" pitchFamily="34" charset="0"/>
              </a:rPr>
              <a:t>Conclusion</a:t>
            </a:r>
          </a:p>
        </p:txBody>
      </p:sp>
      <p:sp>
        <p:nvSpPr>
          <p:cNvPr id="69" name="Text Box 30"/>
          <p:cNvSpPr txBox="1">
            <a:spLocks noChangeArrowheads="1"/>
          </p:cNvSpPr>
          <p:nvPr/>
        </p:nvSpPr>
        <p:spPr bwMode="gray">
          <a:xfrm>
            <a:off x="1622883" y="5062669"/>
            <a:ext cx="354013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/>
            <a:r>
              <a:rPr lang="en-US" altLang="zh-CN" sz="2400" b="1">
                <a:solidFill>
                  <a:schemeClr val="bg1"/>
                </a:solidFill>
                <a:latin typeface="Gill Sans MT" panose="020B0502020104020203" pitchFamily="34" charset="0"/>
                <a:ea typeface="宋体" panose="02010600030101010101" pitchFamily="2" charset="-122"/>
                <a:cs typeface="Calibri" panose="020F0502020204030204" pitchFamily="34" charset="0"/>
              </a:rPr>
              <a:t>4</a:t>
            </a:r>
          </a:p>
        </p:txBody>
      </p:sp>
      <p:sp>
        <p:nvSpPr>
          <p:cNvPr id="11" name="标题 10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/>
              <a:t>Outline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997019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C5FFE0B-D3AB-458E-B90C-BD04234544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/>
              <a:t>Evaluation</a:t>
            </a:r>
            <a:endParaRPr lang="en-US"/>
          </a:p>
        </p:txBody>
      </p:sp>
      <p:sp>
        <p:nvSpPr>
          <p:cNvPr id="4" name="内容占位符 2">
            <a:extLst>
              <a:ext uri="{FF2B5EF4-FFF2-40B4-BE49-F238E27FC236}">
                <a16:creationId xmlns:a16="http://schemas.microsoft.com/office/drawing/2014/main" id="{E27FAE64-7741-4296-AE35-642F9D19E13B}"/>
              </a:ext>
            </a:extLst>
          </p:cNvPr>
          <p:cNvSpPr txBox="1">
            <a:spLocks/>
          </p:cNvSpPr>
          <p:nvPr/>
        </p:nvSpPr>
        <p:spPr>
          <a:xfrm>
            <a:off x="838200" y="1319804"/>
            <a:ext cx="10453382" cy="4720269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514350" indent="-51435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 baseline="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 baseline="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 baseline="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 baseline="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 baseline="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3200"/>
              <a:t>Use Bento to build a file system: Bento-fs</a:t>
            </a:r>
          </a:p>
          <a:p>
            <a:r>
              <a:rPr lang="en-US" altLang="zh-CN" sz="3200"/>
              <a:t>Bento-fs is like xv6 but includes optimizations to be competitive with ext4</a:t>
            </a:r>
          </a:p>
          <a:p>
            <a:r>
              <a:rPr lang="en-US" altLang="zh-CN" sz="3200"/>
              <a:t>3038 lines of safe Rust code</a:t>
            </a:r>
          </a:p>
          <a:p>
            <a:r>
              <a:rPr lang="en-US" altLang="zh-CN" sz="3200"/>
              <a:t>Passes all seq-2 </a:t>
            </a:r>
            <a:r>
              <a:rPr lang="en-US" altLang="zh-CN" sz="3200" err="1"/>
              <a:t>CrashMonkey</a:t>
            </a:r>
            <a:r>
              <a:rPr lang="en-US" altLang="zh-CN" sz="3200"/>
              <a:t> crash consistency tests</a:t>
            </a:r>
          </a:p>
          <a:p>
            <a:r>
              <a:rPr lang="en-US" altLang="zh-CN" sz="3200"/>
              <a:t>Also implemented Bento-prov, a version of Bento-fs with file provenance tracking (145 LOC in two weeks of development)</a:t>
            </a:r>
            <a:endParaRPr lang="en-US" sz="4000"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25805157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C5FFE0B-D3AB-458E-B90C-BD04234544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/>
              <a:t>Existing Techniques aren’t Sufficient</a:t>
            </a:r>
            <a:endParaRPr lang="en-US"/>
          </a:p>
        </p:txBody>
      </p:sp>
      <p:sp>
        <p:nvSpPr>
          <p:cNvPr id="4" name="内容占位符 2">
            <a:extLst>
              <a:ext uri="{FF2B5EF4-FFF2-40B4-BE49-F238E27FC236}">
                <a16:creationId xmlns:a16="http://schemas.microsoft.com/office/drawing/2014/main" id="{E27FAE64-7741-4296-AE35-642F9D19E13B}"/>
              </a:ext>
            </a:extLst>
          </p:cNvPr>
          <p:cNvSpPr txBox="1">
            <a:spLocks/>
          </p:cNvSpPr>
          <p:nvPr/>
        </p:nvSpPr>
        <p:spPr>
          <a:xfrm>
            <a:off x="838200" y="1319804"/>
            <a:ext cx="10453382" cy="45273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514350" indent="-51435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 baseline="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 baseline="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 baseline="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 baseline="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 baseline="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200">
                <a:ea typeface="+mj-ea"/>
              </a:rPr>
              <a:t>VFS:</a:t>
            </a:r>
          </a:p>
          <a:p>
            <a:r>
              <a:rPr lang="en-US" sz="3200">
                <a:ea typeface="+mj-ea"/>
              </a:rPr>
              <a:t>Advantage(s):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800">
                <a:ea typeface="+mj-ea"/>
              </a:rPr>
              <a:t>Can reuse existing kernel utilities (e.g., file system cache)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800">
                <a:ea typeface="+mj-ea"/>
              </a:rPr>
              <a:t>High performance</a:t>
            </a:r>
            <a:endParaRPr lang="en-US" altLang="zh-CN" sz="2800">
              <a:ea typeface="+mj-ea"/>
            </a:endParaRPr>
          </a:p>
          <a:p>
            <a:r>
              <a:rPr lang="en-US" altLang="zh-CN" sz="3200">
                <a:ea typeface="+mj-ea"/>
              </a:rPr>
              <a:t>Disadvantage(s):</a:t>
            </a:r>
          </a:p>
          <a:p>
            <a:pPr marL="971550" lvl="1" indent="-514350">
              <a:buAutoNum type="arabicPeriod"/>
            </a:pPr>
            <a:r>
              <a:rPr lang="en-US" altLang="zh-CN" sz="2800">
                <a:ea typeface="+mj-ea"/>
              </a:rPr>
              <a:t>Bug-prone and can cause oops or panic.</a:t>
            </a:r>
          </a:p>
          <a:p>
            <a:pPr marL="971550" lvl="1" indent="-514350">
              <a:buAutoNum type="arabicPeriod"/>
            </a:pPr>
            <a:r>
              <a:rPr lang="en-US" altLang="zh-CN" sz="2800">
                <a:ea typeface="+mj-ea"/>
              </a:rPr>
              <a:t>Hard to debug</a:t>
            </a:r>
          </a:p>
          <a:p>
            <a:pPr marL="971550" lvl="1" indent="-514350">
              <a:buAutoNum type="arabicPeriod"/>
            </a:pPr>
            <a:endParaRPr lang="en-US" altLang="zh-CN" sz="2800">
              <a:ea typeface="+mj-ea"/>
            </a:endParaRPr>
          </a:p>
          <a:p>
            <a:pPr marL="457200" lvl="1" indent="0">
              <a:buNone/>
            </a:pPr>
            <a:endParaRPr lang="en-US" sz="2800">
              <a:ea typeface="+mj-ea"/>
            </a:endParaRPr>
          </a:p>
          <a:p>
            <a:pPr marL="971550" lvl="1" indent="-514350">
              <a:buFont typeface="+mj-lt"/>
              <a:buAutoNum type="arabicPeriod"/>
            </a:pPr>
            <a:endParaRPr lang="en-US" sz="2800">
              <a:ea typeface="+mj-ea"/>
            </a:endParaRPr>
          </a:p>
          <a:p>
            <a:pPr marL="457200" lvl="1" indent="0">
              <a:buNone/>
            </a:pPr>
            <a:endParaRPr lang="en-US" sz="2800"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299791369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C5FFE0B-D3AB-458E-B90C-BD04234544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/>
              <a:t>Evaluation</a:t>
            </a:r>
            <a:endParaRPr lang="en-US"/>
          </a:p>
        </p:txBody>
      </p:sp>
      <p:sp>
        <p:nvSpPr>
          <p:cNvPr id="4" name="内容占位符 2">
            <a:extLst>
              <a:ext uri="{FF2B5EF4-FFF2-40B4-BE49-F238E27FC236}">
                <a16:creationId xmlns:a16="http://schemas.microsoft.com/office/drawing/2014/main" id="{E27FAE64-7741-4296-AE35-642F9D19E13B}"/>
              </a:ext>
            </a:extLst>
          </p:cNvPr>
          <p:cNvSpPr txBox="1">
            <a:spLocks/>
          </p:cNvSpPr>
          <p:nvPr/>
        </p:nvSpPr>
        <p:spPr>
          <a:xfrm>
            <a:off x="838200" y="1319804"/>
            <a:ext cx="10453382" cy="5149399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 fontScale="92500" lnSpcReduction="10000"/>
          </a:bodyPr>
          <a:lstStyle>
            <a:lvl1pPr marL="514350" indent="-51435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 baseline="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 baseline="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 baseline="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 baseline="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 baseline="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3200"/>
              <a:t>Can Bento support competitive performance?</a:t>
            </a:r>
          </a:p>
          <a:p>
            <a:r>
              <a:rPr lang="en-US" altLang="zh-CN" sz="3200"/>
              <a:t>How does live upgrade impact availability?</a:t>
            </a:r>
          </a:p>
          <a:p>
            <a:r>
              <a:rPr lang="en-US" altLang="zh-CN" sz="3200"/>
              <a:t>Machine setup</a:t>
            </a:r>
          </a:p>
          <a:p>
            <a:pPr lvl="2"/>
            <a:r>
              <a:rPr lang="en-US" altLang="zh-CN" sz="3000"/>
              <a:t>Intel Xeon Gold 6138 CPU using 40 </a:t>
            </a:r>
            <a:r>
              <a:rPr lang="en-US" altLang="zh-CN" sz="3000" err="1"/>
              <a:t>hyperthreads</a:t>
            </a:r>
            <a:endParaRPr lang="en-US" altLang="zh-CN" sz="3000"/>
          </a:p>
          <a:p>
            <a:pPr lvl="2"/>
            <a:r>
              <a:rPr lang="en-US" altLang="zh-CN" sz="3000"/>
              <a:t>96 GB DDR4 RAM</a:t>
            </a:r>
          </a:p>
          <a:p>
            <a:pPr lvl="2"/>
            <a:r>
              <a:rPr lang="en-US" altLang="zh-CN" sz="3200"/>
              <a:t>Intel Optane 900P Series </a:t>
            </a:r>
            <a:r>
              <a:rPr lang="en-US" altLang="zh-CN" sz="3200" err="1"/>
              <a:t>NVMe</a:t>
            </a:r>
            <a:r>
              <a:rPr lang="en-US" altLang="zh-CN" sz="3200"/>
              <a:t> SSD with 2.5 GB/s read speed and 2 GB/s write speed</a:t>
            </a:r>
          </a:p>
          <a:p>
            <a:r>
              <a:rPr lang="en-US" altLang="zh-CN" sz="3200"/>
              <a:t>Baselines</a:t>
            </a:r>
          </a:p>
          <a:p>
            <a:pPr lvl="1"/>
            <a:r>
              <a:rPr lang="en-US" altLang="zh-CN" sz="2800"/>
              <a:t>Ext4 with data journaling (data=journal)</a:t>
            </a:r>
          </a:p>
          <a:p>
            <a:pPr lvl="1"/>
            <a:r>
              <a:rPr lang="en-US" altLang="zh-CN" sz="2800"/>
              <a:t>Ext4 with default metadata journaling (data=ordered)</a:t>
            </a:r>
            <a:endParaRPr lang="en-US" sz="3600"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80049244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C5FFE0B-D3AB-458E-B90C-BD04234544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Evaluation</a:t>
            </a:r>
          </a:p>
        </p:txBody>
      </p:sp>
      <p:sp>
        <p:nvSpPr>
          <p:cNvPr id="4" name="内容占位符 2">
            <a:extLst>
              <a:ext uri="{FF2B5EF4-FFF2-40B4-BE49-F238E27FC236}">
                <a16:creationId xmlns:a16="http://schemas.microsoft.com/office/drawing/2014/main" id="{E27FAE64-7741-4296-AE35-642F9D19E13B}"/>
              </a:ext>
            </a:extLst>
          </p:cNvPr>
          <p:cNvSpPr txBox="1">
            <a:spLocks/>
          </p:cNvSpPr>
          <p:nvPr/>
        </p:nvSpPr>
        <p:spPr>
          <a:xfrm>
            <a:off x="838200" y="1319804"/>
            <a:ext cx="10453382" cy="5149399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514350" indent="-51435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 baseline="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 baseline="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 baseline="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 baseline="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 baseline="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>
                <a:ea typeface="+mj-ea"/>
              </a:rPr>
              <a:t>ext4-o: data written to main file system prior to its metadata being committed to the journal</a:t>
            </a:r>
          </a:p>
          <a:p>
            <a:r>
              <a:rPr lang="en-US" sz="3600">
                <a:ea typeface="+mj-ea"/>
              </a:rPr>
              <a:t>ext4-j: All data are committed into the journal prior to being written into the main file system</a:t>
            </a:r>
          </a:p>
          <a:p>
            <a:r>
              <a:rPr lang="en-US" sz="3600">
                <a:ea typeface="+mj-ea"/>
              </a:rPr>
              <a:t>Bento-fs</a:t>
            </a:r>
          </a:p>
          <a:p>
            <a:r>
              <a:rPr lang="en-US" sz="3600">
                <a:ea typeface="+mj-ea"/>
              </a:rPr>
              <a:t>Bento-fs in user space</a:t>
            </a:r>
          </a:p>
        </p:txBody>
      </p:sp>
    </p:spTree>
    <p:extLst>
      <p:ext uri="{BB962C8B-B14F-4D97-AF65-F5344CB8AC3E}">
        <p14:creationId xmlns:p14="http://schemas.microsoft.com/office/powerpoint/2010/main" val="229847337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C5FFE0B-D3AB-458E-B90C-BD04234544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Fileserver</a:t>
            </a:r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DD33AA4F-3CFC-47B6-8499-3FAF8C4D962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629687"/>
            <a:ext cx="12192000" cy="4157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752937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C5FFE0B-D3AB-458E-B90C-BD04234544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File Operations</a:t>
            </a:r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F165C383-FC3E-4D5C-8DE8-AB2A23B4041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931"/>
          <a:stretch/>
        </p:blipFill>
        <p:spPr>
          <a:xfrm>
            <a:off x="0" y="1955800"/>
            <a:ext cx="12192000" cy="3579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884596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C5FFE0B-D3AB-458E-B90C-BD04234544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Live Upgrade</a:t>
            </a:r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17BF3EB4-F6C6-4514-A5B0-771387E737A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2300" y="1662747"/>
            <a:ext cx="11049000" cy="4162425"/>
          </a:xfrm>
          <a:prstGeom prst="rect">
            <a:avLst/>
          </a:prstGeom>
        </p:spPr>
      </p:pic>
      <p:sp>
        <p:nvSpPr>
          <p:cNvPr id="6" name="文本框 5">
            <a:extLst>
              <a:ext uri="{FF2B5EF4-FFF2-40B4-BE49-F238E27FC236}">
                <a16:creationId xmlns:a16="http://schemas.microsoft.com/office/drawing/2014/main" id="{454A6B07-1E7B-4294-9BF8-EBB183EC3A1C}"/>
              </a:ext>
            </a:extLst>
          </p:cNvPr>
          <p:cNvSpPr txBox="1"/>
          <p:nvPr/>
        </p:nvSpPr>
        <p:spPr>
          <a:xfrm>
            <a:off x="1996440" y="2204720"/>
            <a:ext cx="9797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>
                <a:solidFill>
                  <a:srgbClr val="FF0000"/>
                </a:solidFill>
                <a:latin typeface="Gill Sans MT" panose="020B0502020104020203" pitchFamily="34" charset="0"/>
              </a:rPr>
              <a:t>Bento-fs</a:t>
            </a:r>
            <a:endParaRPr lang="zh-CN" altLang="en-US">
              <a:solidFill>
                <a:srgbClr val="FF0000"/>
              </a:solidFill>
              <a:latin typeface="Gill Sans MT" panose="020B0502020104020203" pitchFamily="34" charset="0"/>
            </a:endParaRPr>
          </a:p>
        </p:txBody>
      </p:sp>
      <p:cxnSp>
        <p:nvCxnSpPr>
          <p:cNvPr id="8" name="直接箭头连接符 7">
            <a:extLst>
              <a:ext uri="{FF2B5EF4-FFF2-40B4-BE49-F238E27FC236}">
                <a16:creationId xmlns:a16="http://schemas.microsoft.com/office/drawing/2014/main" id="{5FC3E455-0C4F-405A-BEA2-176EC88C7C8E}"/>
              </a:ext>
            </a:extLst>
          </p:cNvPr>
          <p:cNvCxnSpPr>
            <a:cxnSpLocks/>
            <a:stCxn id="6" idx="3"/>
          </p:cNvCxnSpPr>
          <p:nvPr/>
        </p:nvCxnSpPr>
        <p:spPr>
          <a:xfrm flipV="1">
            <a:off x="2976195" y="2280920"/>
            <a:ext cx="798245" cy="108466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箭头连接符 9">
            <a:extLst>
              <a:ext uri="{FF2B5EF4-FFF2-40B4-BE49-F238E27FC236}">
                <a16:creationId xmlns:a16="http://schemas.microsoft.com/office/drawing/2014/main" id="{A9AB9120-E602-4C0B-B43F-B26C9E8C107C}"/>
              </a:ext>
            </a:extLst>
          </p:cNvPr>
          <p:cNvCxnSpPr>
            <a:cxnSpLocks/>
          </p:cNvCxnSpPr>
          <p:nvPr/>
        </p:nvCxnSpPr>
        <p:spPr>
          <a:xfrm>
            <a:off x="6543040" y="4328161"/>
            <a:ext cx="299720" cy="0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箭头连接符 13">
            <a:extLst>
              <a:ext uri="{FF2B5EF4-FFF2-40B4-BE49-F238E27FC236}">
                <a16:creationId xmlns:a16="http://schemas.microsoft.com/office/drawing/2014/main" id="{01FC534B-BACE-4132-B797-720CEDA5A951}"/>
              </a:ext>
            </a:extLst>
          </p:cNvPr>
          <p:cNvCxnSpPr>
            <a:cxnSpLocks/>
          </p:cNvCxnSpPr>
          <p:nvPr/>
        </p:nvCxnSpPr>
        <p:spPr>
          <a:xfrm flipH="1">
            <a:off x="7086600" y="4328161"/>
            <a:ext cx="350520" cy="0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文本框 15">
            <a:extLst>
              <a:ext uri="{FF2B5EF4-FFF2-40B4-BE49-F238E27FC236}">
                <a16:creationId xmlns:a16="http://schemas.microsoft.com/office/drawing/2014/main" id="{B86ED4A8-AC15-468A-9BB3-89163E968EE4}"/>
              </a:ext>
            </a:extLst>
          </p:cNvPr>
          <p:cNvSpPr txBox="1"/>
          <p:nvPr/>
        </p:nvSpPr>
        <p:spPr>
          <a:xfrm>
            <a:off x="7437120" y="4143495"/>
            <a:ext cx="6815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>
                <a:solidFill>
                  <a:srgbClr val="FF0000"/>
                </a:solidFill>
                <a:latin typeface="Gill Sans MT" panose="020B0502020104020203" pitchFamily="34" charset="0"/>
              </a:rPr>
              <a:t>15ms</a:t>
            </a:r>
            <a:endParaRPr lang="zh-CN" altLang="en-US">
              <a:solidFill>
                <a:srgbClr val="FF0000"/>
              </a:solidFill>
              <a:latin typeface="Gill Sans MT" panose="020B0502020104020203" pitchFamily="34" charset="0"/>
            </a:endParaRPr>
          </a:p>
        </p:txBody>
      </p:sp>
      <p:sp>
        <p:nvSpPr>
          <p:cNvPr id="17" name="文本框 16">
            <a:extLst>
              <a:ext uri="{FF2B5EF4-FFF2-40B4-BE49-F238E27FC236}">
                <a16:creationId xmlns:a16="http://schemas.microsoft.com/office/drawing/2014/main" id="{CF1A9C9B-8EB9-4A2C-B80E-ECEBAE736409}"/>
              </a:ext>
            </a:extLst>
          </p:cNvPr>
          <p:cNvSpPr txBox="1"/>
          <p:nvPr/>
        </p:nvSpPr>
        <p:spPr>
          <a:xfrm>
            <a:off x="7310120" y="2150487"/>
            <a:ext cx="129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>
                <a:solidFill>
                  <a:srgbClr val="FF0000"/>
                </a:solidFill>
                <a:latin typeface="Gill Sans MT" panose="020B0502020104020203" pitchFamily="34" charset="0"/>
              </a:rPr>
              <a:t>Bento-prov</a:t>
            </a:r>
            <a:endParaRPr lang="zh-CN" altLang="en-US">
              <a:solidFill>
                <a:srgbClr val="FF0000"/>
              </a:solidFill>
              <a:latin typeface="Gill Sans MT" panose="020B0502020104020203" pitchFamily="34" charset="0"/>
            </a:endParaRPr>
          </a:p>
        </p:txBody>
      </p:sp>
      <p:cxnSp>
        <p:nvCxnSpPr>
          <p:cNvPr id="18" name="直接箭头连接符 17">
            <a:extLst>
              <a:ext uri="{FF2B5EF4-FFF2-40B4-BE49-F238E27FC236}">
                <a16:creationId xmlns:a16="http://schemas.microsoft.com/office/drawing/2014/main" id="{6B7F19F2-C069-47D7-A961-9B4462DF2077}"/>
              </a:ext>
            </a:extLst>
          </p:cNvPr>
          <p:cNvCxnSpPr>
            <a:cxnSpLocks/>
            <a:stCxn id="17" idx="2"/>
          </p:cNvCxnSpPr>
          <p:nvPr/>
        </p:nvCxnSpPr>
        <p:spPr>
          <a:xfrm>
            <a:off x="7955280" y="2519819"/>
            <a:ext cx="370840" cy="365835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5908616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3"/>
          <p:cNvGrpSpPr>
            <a:grpSpLocks/>
          </p:cNvGrpSpPr>
          <p:nvPr/>
        </p:nvGrpSpPr>
        <p:grpSpPr bwMode="auto">
          <a:xfrm>
            <a:off x="1434015" y="1378100"/>
            <a:ext cx="762000" cy="665162"/>
            <a:chOff x="1110" y="2656"/>
            <a:chExt cx="1549" cy="1351"/>
          </a:xfrm>
        </p:grpSpPr>
        <p:sp>
          <p:nvSpPr>
            <p:cNvPr id="46" name="AutoShape 4"/>
            <p:cNvSpPr>
              <a:spLocks noChangeArrowheads="1"/>
            </p:cNvSpPr>
            <p:nvPr/>
          </p:nvSpPr>
          <p:spPr bwMode="gray">
            <a:xfrm>
              <a:off x="1123" y="2679"/>
              <a:ext cx="1536" cy="1328"/>
            </a:xfrm>
            <a:prstGeom prst="hexagon">
              <a:avLst>
                <a:gd name="adj" fmla="val 28916"/>
                <a:gd name="vf" fmla="val 115470"/>
              </a:avLst>
            </a:prstGeom>
            <a:solidFill>
              <a:srgbClr val="80808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C0C0C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latin typeface="Gill Sans MT" panose="020B0502020104020203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47" name="AutoShape 5"/>
            <p:cNvSpPr>
              <a:spLocks noChangeArrowheads="1"/>
            </p:cNvSpPr>
            <p:nvPr/>
          </p:nvSpPr>
          <p:spPr bwMode="gray">
            <a:xfrm>
              <a:off x="1110" y="2656"/>
              <a:ext cx="1536" cy="1328"/>
            </a:xfrm>
            <a:prstGeom prst="hexagon">
              <a:avLst>
                <a:gd name="adj" fmla="val 28916"/>
                <a:gd name="vf" fmla="val 115470"/>
              </a:avLst>
            </a:prstGeom>
            <a:gradFill rotWithShape="1">
              <a:gsLst>
                <a:gs pos="0">
                  <a:srgbClr val="E6E6E6"/>
                </a:gs>
                <a:gs pos="7499">
                  <a:srgbClr val="7D8496"/>
                </a:gs>
                <a:gs pos="26500">
                  <a:srgbClr val="E6E6E6"/>
                </a:gs>
                <a:gs pos="34000">
                  <a:srgbClr val="7D8496"/>
                </a:gs>
                <a:gs pos="46500">
                  <a:srgbClr val="E6E6E6"/>
                </a:gs>
                <a:gs pos="50000">
                  <a:srgbClr val="FFFFFF"/>
                </a:gs>
                <a:gs pos="53501">
                  <a:srgbClr val="E6E6E6"/>
                </a:gs>
                <a:gs pos="66001">
                  <a:srgbClr val="7D8496"/>
                </a:gs>
                <a:gs pos="73500">
                  <a:srgbClr val="E6E6E6"/>
                </a:gs>
                <a:gs pos="92501">
                  <a:srgbClr val="7D8496"/>
                </a:gs>
                <a:gs pos="100000">
                  <a:srgbClr val="E6E6E6"/>
                </a:gs>
              </a:gsLst>
              <a:lin ang="2700000" scaled="1"/>
            </a:gradFill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latin typeface="Gill Sans MT" panose="020B0502020104020203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48" name="AutoShape 6"/>
            <p:cNvSpPr>
              <a:spLocks noChangeArrowheads="1"/>
            </p:cNvSpPr>
            <p:nvPr/>
          </p:nvSpPr>
          <p:spPr bwMode="gray">
            <a:xfrm>
              <a:off x="1200" y="2736"/>
              <a:ext cx="1350" cy="1168"/>
            </a:xfrm>
            <a:prstGeom prst="hexagon">
              <a:avLst>
                <a:gd name="adj" fmla="val 28896"/>
                <a:gd name="vf" fmla="val 115470"/>
              </a:avLst>
            </a:prstGeom>
            <a:gradFill rotWithShape="1">
              <a:gsLst>
                <a:gs pos="0">
                  <a:schemeClr val="hlink">
                    <a:gamma/>
                    <a:shade val="46275"/>
                    <a:invGamma/>
                  </a:schemeClr>
                </a:gs>
                <a:gs pos="100000">
                  <a:schemeClr val="hlink"/>
                </a:gs>
              </a:gsLst>
              <a:lin ang="2700000" scaled="1"/>
            </a:gra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latin typeface="Gill Sans MT" panose="020B0502020104020203" pitchFamily="34" charset="0"/>
                <a:cs typeface="Calibri" panose="020F0502020204030204" pitchFamily="34" charset="0"/>
              </a:endParaRPr>
            </a:p>
          </p:txBody>
        </p:sp>
      </p:grpSp>
      <p:sp>
        <p:nvSpPr>
          <p:cNvPr id="43" name="Line 11"/>
          <p:cNvSpPr>
            <a:spLocks noChangeShapeType="1"/>
          </p:cNvSpPr>
          <p:nvPr/>
        </p:nvSpPr>
        <p:spPr bwMode="auto">
          <a:xfrm>
            <a:off x="2043615" y="1987700"/>
            <a:ext cx="8138160" cy="0"/>
          </a:xfrm>
          <a:prstGeom prst="line">
            <a:avLst/>
          </a:prstGeom>
          <a:noFill/>
          <a:ln w="25400">
            <a:solidFill>
              <a:schemeClr val="tx2"/>
            </a:solidFill>
            <a:prstDash val="sysDot"/>
            <a:round/>
            <a:headEnd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>
              <a:latin typeface="Gill Sans MT" panose="020B0502020104020203" pitchFamily="34" charset="0"/>
              <a:cs typeface="Calibri" panose="020F0502020204030204" pitchFamily="34" charset="0"/>
            </a:endParaRPr>
          </a:p>
        </p:txBody>
      </p:sp>
      <p:sp>
        <p:nvSpPr>
          <p:cNvPr id="44" name="Text Box 12"/>
          <p:cNvSpPr txBox="1">
            <a:spLocks noChangeArrowheads="1"/>
          </p:cNvSpPr>
          <p:nvPr/>
        </p:nvSpPr>
        <p:spPr bwMode="auto">
          <a:xfrm>
            <a:off x="2455095" y="1454300"/>
            <a:ext cx="190500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altLang="zh-CN" sz="2400" b="1">
                <a:latin typeface="Gill Sans MT" panose="020B0502020104020203" pitchFamily="34" charset="0"/>
                <a:ea typeface="宋体" panose="02010600030101010101" pitchFamily="2" charset="-122"/>
                <a:cs typeface="Calibri" panose="020F0502020204030204" pitchFamily="34" charset="0"/>
              </a:rPr>
              <a:t>Background</a:t>
            </a:r>
          </a:p>
        </p:txBody>
      </p:sp>
      <p:sp>
        <p:nvSpPr>
          <p:cNvPr id="45" name="Text Box 13"/>
          <p:cNvSpPr txBox="1">
            <a:spLocks noChangeArrowheads="1"/>
          </p:cNvSpPr>
          <p:nvPr/>
        </p:nvSpPr>
        <p:spPr bwMode="gray">
          <a:xfrm>
            <a:off x="1629278" y="1476525"/>
            <a:ext cx="354013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/>
            <a:r>
              <a:rPr lang="en-US" altLang="zh-CN" sz="2400" b="1">
                <a:solidFill>
                  <a:schemeClr val="bg1"/>
                </a:solidFill>
                <a:latin typeface="Gill Sans MT" panose="020B0502020104020203" pitchFamily="34" charset="0"/>
                <a:ea typeface="宋体" panose="02010600030101010101" pitchFamily="2" charset="-122"/>
                <a:cs typeface="Calibri" panose="020F0502020204030204" pitchFamily="34" charset="0"/>
              </a:rPr>
              <a:t>1</a:t>
            </a:r>
          </a:p>
        </p:txBody>
      </p:sp>
      <p:grpSp>
        <p:nvGrpSpPr>
          <p:cNvPr id="50" name="Group 7"/>
          <p:cNvGrpSpPr>
            <a:grpSpLocks/>
          </p:cNvGrpSpPr>
          <p:nvPr/>
        </p:nvGrpSpPr>
        <p:grpSpPr bwMode="auto">
          <a:xfrm>
            <a:off x="1434015" y="2520994"/>
            <a:ext cx="762000" cy="665162"/>
            <a:chOff x="3174" y="2656"/>
            <a:chExt cx="1549" cy="1351"/>
          </a:xfrm>
        </p:grpSpPr>
        <p:sp>
          <p:nvSpPr>
            <p:cNvPr id="54" name="AutoShape 8"/>
            <p:cNvSpPr>
              <a:spLocks noChangeArrowheads="1"/>
            </p:cNvSpPr>
            <p:nvPr/>
          </p:nvSpPr>
          <p:spPr bwMode="gray">
            <a:xfrm>
              <a:off x="3187" y="2679"/>
              <a:ext cx="1536" cy="1328"/>
            </a:xfrm>
            <a:prstGeom prst="hexagon">
              <a:avLst>
                <a:gd name="adj" fmla="val 28916"/>
                <a:gd name="vf" fmla="val 115470"/>
              </a:avLst>
            </a:prstGeom>
            <a:solidFill>
              <a:srgbClr val="80808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C0C0C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 b="1">
                <a:latin typeface="Gill Sans MT" panose="020B0502020104020203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55" name="AutoShape 9"/>
            <p:cNvSpPr>
              <a:spLocks noChangeArrowheads="1"/>
            </p:cNvSpPr>
            <p:nvPr/>
          </p:nvSpPr>
          <p:spPr bwMode="gray">
            <a:xfrm>
              <a:off x="3174" y="2656"/>
              <a:ext cx="1536" cy="1328"/>
            </a:xfrm>
            <a:prstGeom prst="hexagon">
              <a:avLst>
                <a:gd name="adj" fmla="val 28916"/>
                <a:gd name="vf" fmla="val 115470"/>
              </a:avLst>
            </a:prstGeom>
            <a:gradFill rotWithShape="1">
              <a:gsLst>
                <a:gs pos="0">
                  <a:srgbClr val="E6E6E6"/>
                </a:gs>
                <a:gs pos="7499">
                  <a:srgbClr val="7D8496"/>
                </a:gs>
                <a:gs pos="26500">
                  <a:srgbClr val="E6E6E6"/>
                </a:gs>
                <a:gs pos="34000">
                  <a:srgbClr val="7D8496"/>
                </a:gs>
                <a:gs pos="46500">
                  <a:srgbClr val="E6E6E6"/>
                </a:gs>
                <a:gs pos="50000">
                  <a:srgbClr val="FFFFFF"/>
                </a:gs>
                <a:gs pos="53501">
                  <a:srgbClr val="E6E6E6"/>
                </a:gs>
                <a:gs pos="66001">
                  <a:srgbClr val="7D8496"/>
                </a:gs>
                <a:gs pos="73500">
                  <a:srgbClr val="E6E6E6"/>
                </a:gs>
                <a:gs pos="92501">
                  <a:srgbClr val="7D8496"/>
                </a:gs>
                <a:gs pos="100000">
                  <a:srgbClr val="E6E6E6"/>
                </a:gs>
              </a:gsLst>
              <a:lin ang="2700000" scaled="1"/>
            </a:gradFill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 b="1">
                <a:latin typeface="Gill Sans MT" panose="020B0502020104020203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56" name="AutoShape 10"/>
            <p:cNvSpPr>
              <a:spLocks noChangeArrowheads="1"/>
            </p:cNvSpPr>
            <p:nvPr/>
          </p:nvSpPr>
          <p:spPr bwMode="gray">
            <a:xfrm>
              <a:off x="3264" y="2736"/>
              <a:ext cx="1350" cy="1168"/>
            </a:xfrm>
            <a:prstGeom prst="hexagon">
              <a:avLst>
                <a:gd name="adj" fmla="val 28896"/>
                <a:gd name="vf" fmla="val 115470"/>
              </a:avLst>
            </a:prstGeom>
            <a:gradFill rotWithShape="1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2700000" scaled="1"/>
            </a:gra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 b="1">
                <a:latin typeface="Gill Sans MT" panose="020B0502020104020203" pitchFamily="34" charset="0"/>
                <a:cs typeface="Calibri" panose="020F0502020204030204" pitchFamily="34" charset="0"/>
              </a:endParaRPr>
            </a:p>
          </p:txBody>
        </p:sp>
      </p:grpSp>
      <p:sp>
        <p:nvSpPr>
          <p:cNvPr id="51" name="Line 14"/>
          <p:cNvSpPr>
            <a:spLocks noChangeShapeType="1"/>
          </p:cNvSpPr>
          <p:nvPr/>
        </p:nvSpPr>
        <p:spPr bwMode="auto">
          <a:xfrm>
            <a:off x="2043615" y="3130594"/>
            <a:ext cx="8138160" cy="0"/>
          </a:xfrm>
          <a:prstGeom prst="line">
            <a:avLst/>
          </a:prstGeom>
          <a:noFill/>
          <a:ln w="25400">
            <a:solidFill>
              <a:schemeClr val="tx2"/>
            </a:solidFill>
            <a:prstDash val="sysDot"/>
            <a:round/>
            <a:headEnd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 b="1">
              <a:latin typeface="Gill Sans MT" panose="020B0502020104020203" pitchFamily="34" charset="0"/>
              <a:cs typeface="Calibri" panose="020F0502020204030204" pitchFamily="34" charset="0"/>
            </a:endParaRPr>
          </a:p>
        </p:txBody>
      </p:sp>
      <p:sp>
        <p:nvSpPr>
          <p:cNvPr id="52" name="Text Box 15"/>
          <p:cNvSpPr txBox="1">
            <a:spLocks noChangeArrowheads="1"/>
          </p:cNvSpPr>
          <p:nvPr/>
        </p:nvSpPr>
        <p:spPr bwMode="auto">
          <a:xfrm>
            <a:off x="2455095" y="2597194"/>
            <a:ext cx="211949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altLang="zh-CN" sz="2400" b="1">
                <a:latin typeface="Gill Sans MT" panose="020B0502020104020203" pitchFamily="34" charset="0"/>
                <a:ea typeface="宋体" panose="02010600030101010101" pitchFamily="2" charset="-122"/>
                <a:cs typeface="Calibri" panose="020F0502020204030204" pitchFamily="34" charset="0"/>
              </a:rPr>
              <a:t>Bento Design</a:t>
            </a:r>
          </a:p>
        </p:txBody>
      </p:sp>
      <p:sp>
        <p:nvSpPr>
          <p:cNvPr id="53" name="Text Box 16"/>
          <p:cNvSpPr txBox="1">
            <a:spLocks noChangeArrowheads="1"/>
          </p:cNvSpPr>
          <p:nvPr/>
        </p:nvSpPr>
        <p:spPr bwMode="gray">
          <a:xfrm>
            <a:off x="1629278" y="2619419"/>
            <a:ext cx="354013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/>
            <a:r>
              <a:rPr lang="en-US" altLang="zh-CN" sz="2400" b="1">
                <a:solidFill>
                  <a:schemeClr val="bg1"/>
                </a:solidFill>
                <a:latin typeface="Gill Sans MT" panose="020B0502020104020203" pitchFamily="34" charset="0"/>
                <a:ea typeface="宋体" panose="02010600030101010101" pitchFamily="2" charset="-122"/>
                <a:cs typeface="Calibri" panose="020F0502020204030204" pitchFamily="34" charset="0"/>
              </a:rPr>
              <a:t>2</a:t>
            </a:r>
          </a:p>
        </p:txBody>
      </p:sp>
      <p:grpSp>
        <p:nvGrpSpPr>
          <p:cNvPr id="58" name="Group 17"/>
          <p:cNvGrpSpPr>
            <a:grpSpLocks/>
          </p:cNvGrpSpPr>
          <p:nvPr/>
        </p:nvGrpSpPr>
        <p:grpSpPr bwMode="auto">
          <a:xfrm>
            <a:off x="1434015" y="3748281"/>
            <a:ext cx="762001" cy="665162"/>
            <a:chOff x="1110" y="2656"/>
            <a:chExt cx="1549" cy="1351"/>
          </a:xfrm>
        </p:grpSpPr>
        <p:sp>
          <p:nvSpPr>
            <p:cNvPr id="62" name="AutoShape 18"/>
            <p:cNvSpPr>
              <a:spLocks noChangeArrowheads="1"/>
            </p:cNvSpPr>
            <p:nvPr/>
          </p:nvSpPr>
          <p:spPr bwMode="gray">
            <a:xfrm>
              <a:off x="1123" y="2679"/>
              <a:ext cx="1536" cy="1328"/>
            </a:xfrm>
            <a:prstGeom prst="hexagon">
              <a:avLst>
                <a:gd name="adj" fmla="val 28916"/>
                <a:gd name="vf" fmla="val 115470"/>
              </a:avLst>
            </a:prstGeom>
            <a:solidFill>
              <a:srgbClr val="80808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C0C0C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 b="1">
                <a:latin typeface="Gill Sans MT" panose="020B0502020104020203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63" name="AutoShape 19"/>
            <p:cNvSpPr>
              <a:spLocks noChangeArrowheads="1"/>
            </p:cNvSpPr>
            <p:nvPr/>
          </p:nvSpPr>
          <p:spPr bwMode="gray">
            <a:xfrm>
              <a:off x="1110" y="2656"/>
              <a:ext cx="1536" cy="1328"/>
            </a:xfrm>
            <a:prstGeom prst="hexagon">
              <a:avLst>
                <a:gd name="adj" fmla="val 28916"/>
                <a:gd name="vf" fmla="val 115470"/>
              </a:avLst>
            </a:prstGeom>
            <a:gradFill rotWithShape="1">
              <a:gsLst>
                <a:gs pos="0">
                  <a:srgbClr val="E6E6E6"/>
                </a:gs>
                <a:gs pos="7499">
                  <a:srgbClr val="7D8496"/>
                </a:gs>
                <a:gs pos="26500">
                  <a:srgbClr val="E6E6E6"/>
                </a:gs>
                <a:gs pos="34000">
                  <a:srgbClr val="7D8496"/>
                </a:gs>
                <a:gs pos="46500">
                  <a:srgbClr val="E6E6E6"/>
                </a:gs>
                <a:gs pos="50000">
                  <a:srgbClr val="FFFFFF"/>
                </a:gs>
                <a:gs pos="53501">
                  <a:srgbClr val="E6E6E6"/>
                </a:gs>
                <a:gs pos="66001">
                  <a:srgbClr val="7D8496"/>
                </a:gs>
                <a:gs pos="73500">
                  <a:srgbClr val="E6E6E6"/>
                </a:gs>
                <a:gs pos="92501">
                  <a:srgbClr val="7D8496"/>
                </a:gs>
                <a:gs pos="100000">
                  <a:srgbClr val="E6E6E6"/>
                </a:gs>
              </a:gsLst>
              <a:lin ang="2700000" scaled="1"/>
            </a:gradFill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 b="1">
                <a:latin typeface="Gill Sans MT" panose="020B0502020104020203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64" name="AutoShape 20"/>
            <p:cNvSpPr>
              <a:spLocks noChangeArrowheads="1"/>
            </p:cNvSpPr>
            <p:nvPr/>
          </p:nvSpPr>
          <p:spPr bwMode="gray">
            <a:xfrm>
              <a:off x="1200" y="2736"/>
              <a:ext cx="1350" cy="1168"/>
            </a:xfrm>
            <a:prstGeom prst="hexagon">
              <a:avLst>
                <a:gd name="adj" fmla="val 28896"/>
                <a:gd name="vf" fmla="val 115470"/>
              </a:avLst>
            </a:prstGeom>
            <a:gradFill rotWithShape="1">
              <a:gsLst>
                <a:gs pos="0">
                  <a:schemeClr val="hlink">
                    <a:gamma/>
                    <a:shade val="46275"/>
                    <a:invGamma/>
                  </a:schemeClr>
                </a:gs>
                <a:gs pos="100000">
                  <a:schemeClr val="hlink"/>
                </a:gs>
              </a:gsLst>
              <a:lin ang="2700000" scaled="1"/>
            </a:gra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 b="1">
                <a:latin typeface="Gill Sans MT" panose="020B0502020104020203" pitchFamily="34" charset="0"/>
                <a:cs typeface="Calibri" panose="020F0502020204030204" pitchFamily="34" charset="0"/>
              </a:endParaRPr>
            </a:p>
          </p:txBody>
        </p:sp>
      </p:grpSp>
      <p:sp>
        <p:nvSpPr>
          <p:cNvPr id="59" name="Line 25"/>
          <p:cNvSpPr>
            <a:spLocks noChangeShapeType="1"/>
          </p:cNvSpPr>
          <p:nvPr/>
        </p:nvSpPr>
        <p:spPr bwMode="auto">
          <a:xfrm>
            <a:off x="2043615" y="4357881"/>
            <a:ext cx="8138160" cy="0"/>
          </a:xfrm>
          <a:prstGeom prst="line">
            <a:avLst/>
          </a:prstGeom>
          <a:noFill/>
          <a:ln w="25400">
            <a:solidFill>
              <a:schemeClr val="tx2"/>
            </a:solidFill>
            <a:prstDash val="sysDot"/>
            <a:round/>
            <a:headEnd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 b="1">
              <a:latin typeface="Gill Sans MT" panose="020B0502020104020203" pitchFamily="34" charset="0"/>
              <a:cs typeface="Calibri" panose="020F0502020204030204" pitchFamily="34" charset="0"/>
            </a:endParaRPr>
          </a:p>
        </p:txBody>
      </p:sp>
      <p:sp>
        <p:nvSpPr>
          <p:cNvPr id="60" name="Text Box 26"/>
          <p:cNvSpPr txBox="1">
            <a:spLocks noChangeArrowheads="1"/>
          </p:cNvSpPr>
          <p:nvPr/>
        </p:nvSpPr>
        <p:spPr bwMode="auto">
          <a:xfrm>
            <a:off x="2455095" y="3824481"/>
            <a:ext cx="443262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altLang="zh-CN" sz="2400" b="1">
                <a:latin typeface="Gill Sans MT" panose="020B0502020104020203" pitchFamily="34" charset="0"/>
                <a:ea typeface="宋体" panose="02010600030101010101" pitchFamily="2" charset="-122"/>
                <a:cs typeface="Calibri" panose="020F0502020204030204" pitchFamily="34" charset="0"/>
              </a:rPr>
              <a:t>Implementation &amp; Evaluation</a:t>
            </a:r>
          </a:p>
        </p:txBody>
      </p:sp>
      <p:sp>
        <p:nvSpPr>
          <p:cNvPr id="61" name="Text Box 27"/>
          <p:cNvSpPr txBox="1">
            <a:spLocks noChangeArrowheads="1"/>
          </p:cNvSpPr>
          <p:nvPr/>
        </p:nvSpPr>
        <p:spPr bwMode="gray">
          <a:xfrm>
            <a:off x="1661799" y="3844219"/>
            <a:ext cx="354013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/>
            <a:r>
              <a:rPr lang="en-US" altLang="zh-CN" sz="2400" b="1">
                <a:solidFill>
                  <a:schemeClr val="bg1"/>
                </a:solidFill>
                <a:latin typeface="Gill Sans MT" panose="020B0502020104020203" pitchFamily="34" charset="0"/>
                <a:ea typeface="宋体" panose="02010600030101010101" pitchFamily="2" charset="-122"/>
                <a:cs typeface="Calibri" panose="020F0502020204030204" pitchFamily="34" charset="0"/>
              </a:rPr>
              <a:t>3</a:t>
            </a:r>
          </a:p>
        </p:txBody>
      </p:sp>
      <p:grpSp>
        <p:nvGrpSpPr>
          <p:cNvPr id="66" name="Group 21"/>
          <p:cNvGrpSpPr>
            <a:grpSpLocks/>
          </p:cNvGrpSpPr>
          <p:nvPr/>
        </p:nvGrpSpPr>
        <p:grpSpPr bwMode="auto">
          <a:xfrm>
            <a:off x="1427620" y="4964244"/>
            <a:ext cx="762000" cy="665162"/>
            <a:chOff x="3174" y="2656"/>
            <a:chExt cx="1549" cy="1351"/>
          </a:xfrm>
        </p:grpSpPr>
        <p:sp>
          <p:nvSpPr>
            <p:cNvPr id="70" name="AutoShape 22"/>
            <p:cNvSpPr>
              <a:spLocks noChangeArrowheads="1"/>
            </p:cNvSpPr>
            <p:nvPr/>
          </p:nvSpPr>
          <p:spPr bwMode="gray">
            <a:xfrm>
              <a:off x="3187" y="2679"/>
              <a:ext cx="1536" cy="1328"/>
            </a:xfrm>
            <a:prstGeom prst="hexagon">
              <a:avLst>
                <a:gd name="adj" fmla="val 28916"/>
                <a:gd name="vf" fmla="val 115470"/>
              </a:avLst>
            </a:prstGeom>
            <a:solidFill>
              <a:srgbClr val="80808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C0C0C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latin typeface="Gill Sans MT" panose="020B0502020104020203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71" name="AutoShape 23"/>
            <p:cNvSpPr>
              <a:spLocks noChangeArrowheads="1"/>
            </p:cNvSpPr>
            <p:nvPr/>
          </p:nvSpPr>
          <p:spPr bwMode="gray">
            <a:xfrm>
              <a:off x="3174" y="2656"/>
              <a:ext cx="1536" cy="1328"/>
            </a:xfrm>
            <a:prstGeom prst="hexagon">
              <a:avLst>
                <a:gd name="adj" fmla="val 28916"/>
                <a:gd name="vf" fmla="val 115470"/>
              </a:avLst>
            </a:prstGeom>
            <a:gradFill rotWithShape="1">
              <a:gsLst>
                <a:gs pos="0">
                  <a:srgbClr val="E6E6E6"/>
                </a:gs>
                <a:gs pos="7499">
                  <a:srgbClr val="7D8496"/>
                </a:gs>
                <a:gs pos="26500">
                  <a:srgbClr val="E6E6E6"/>
                </a:gs>
                <a:gs pos="34000">
                  <a:srgbClr val="7D8496"/>
                </a:gs>
                <a:gs pos="46500">
                  <a:srgbClr val="E6E6E6"/>
                </a:gs>
                <a:gs pos="50000">
                  <a:srgbClr val="FFFFFF"/>
                </a:gs>
                <a:gs pos="53501">
                  <a:srgbClr val="E6E6E6"/>
                </a:gs>
                <a:gs pos="66001">
                  <a:srgbClr val="7D8496"/>
                </a:gs>
                <a:gs pos="73500">
                  <a:srgbClr val="E6E6E6"/>
                </a:gs>
                <a:gs pos="92501">
                  <a:srgbClr val="7D8496"/>
                </a:gs>
                <a:gs pos="100000">
                  <a:srgbClr val="E6E6E6"/>
                </a:gs>
              </a:gsLst>
              <a:lin ang="2700000" scaled="1"/>
            </a:gradFill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latin typeface="Gill Sans MT" panose="020B0502020104020203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72" name="AutoShape 24"/>
            <p:cNvSpPr>
              <a:spLocks noChangeArrowheads="1"/>
            </p:cNvSpPr>
            <p:nvPr/>
          </p:nvSpPr>
          <p:spPr bwMode="gray">
            <a:xfrm>
              <a:off x="3264" y="2736"/>
              <a:ext cx="1350" cy="1168"/>
            </a:xfrm>
            <a:prstGeom prst="hexagon">
              <a:avLst>
                <a:gd name="adj" fmla="val 28896"/>
                <a:gd name="vf" fmla="val 115470"/>
              </a:avLst>
            </a:prstGeom>
            <a:gradFill rotWithShape="1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2700000" scaled="1"/>
            </a:gra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latin typeface="Gill Sans MT" panose="020B0502020104020203" pitchFamily="34" charset="0"/>
                <a:cs typeface="Calibri" panose="020F0502020204030204" pitchFamily="34" charset="0"/>
              </a:endParaRPr>
            </a:p>
          </p:txBody>
        </p:sp>
      </p:grpSp>
      <p:sp>
        <p:nvSpPr>
          <p:cNvPr id="67" name="Line 28"/>
          <p:cNvSpPr>
            <a:spLocks noChangeShapeType="1"/>
          </p:cNvSpPr>
          <p:nvPr/>
        </p:nvSpPr>
        <p:spPr bwMode="auto">
          <a:xfrm>
            <a:off x="2037220" y="5573844"/>
            <a:ext cx="8138160" cy="0"/>
          </a:xfrm>
          <a:prstGeom prst="line">
            <a:avLst/>
          </a:prstGeom>
          <a:noFill/>
          <a:ln w="25400">
            <a:solidFill>
              <a:schemeClr val="tx2"/>
            </a:solidFill>
            <a:prstDash val="sysDot"/>
            <a:round/>
            <a:headEnd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>
              <a:latin typeface="Gill Sans MT" panose="020B0502020104020203" pitchFamily="34" charset="0"/>
              <a:cs typeface="Calibri" panose="020F0502020204030204" pitchFamily="34" charset="0"/>
            </a:endParaRPr>
          </a:p>
        </p:txBody>
      </p:sp>
      <p:sp>
        <p:nvSpPr>
          <p:cNvPr id="68" name="Text Box 29"/>
          <p:cNvSpPr txBox="1">
            <a:spLocks noChangeArrowheads="1"/>
          </p:cNvSpPr>
          <p:nvPr/>
        </p:nvSpPr>
        <p:spPr bwMode="auto">
          <a:xfrm>
            <a:off x="2448700" y="5040444"/>
            <a:ext cx="177805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altLang="zh-CN" sz="2400" b="1">
                <a:solidFill>
                  <a:schemeClr val="bg1">
                    <a:lumMod val="50000"/>
                  </a:schemeClr>
                </a:solidFill>
                <a:latin typeface="Gill Sans MT" panose="020B0502020104020203" pitchFamily="34" charset="0"/>
                <a:ea typeface="宋体" panose="02010600030101010101" pitchFamily="2" charset="-122"/>
                <a:cs typeface="Calibri" panose="020F0502020204030204" pitchFamily="34" charset="0"/>
              </a:rPr>
              <a:t>Conclusion</a:t>
            </a:r>
          </a:p>
        </p:txBody>
      </p:sp>
      <p:sp>
        <p:nvSpPr>
          <p:cNvPr id="69" name="Text Box 30"/>
          <p:cNvSpPr txBox="1">
            <a:spLocks noChangeArrowheads="1"/>
          </p:cNvSpPr>
          <p:nvPr/>
        </p:nvSpPr>
        <p:spPr bwMode="gray">
          <a:xfrm>
            <a:off x="1622883" y="5062669"/>
            <a:ext cx="354013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/>
            <a:r>
              <a:rPr lang="en-US" altLang="zh-CN" sz="2400" b="1">
                <a:solidFill>
                  <a:schemeClr val="bg1"/>
                </a:solidFill>
                <a:latin typeface="Gill Sans MT" panose="020B0502020104020203" pitchFamily="34" charset="0"/>
                <a:ea typeface="宋体" panose="02010600030101010101" pitchFamily="2" charset="-122"/>
                <a:cs typeface="Calibri" panose="020F0502020204030204" pitchFamily="34" charset="0"/>
              </a:rPr>
              <a:t>4</a:t>
            </a:r>
          </a:p>
        </p:txBody>
      </p:sp>
      <p:sp>
        <p:nvSpPr>
          <p:cNvPr id="11" name="标题 10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/>
              <a:t>Outline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984518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C5FFE0B-D3AB-458E-B90C-BD04234544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Conclusion</a:t>
            </a:r>
          </a:p>
        </p:txBody>
      </p:sp>
      <p:sp>
        <p:nvSpPr>
          <p:cNvPr id="4" name="内容占位符 2">
            <a:extLst>
              <a:ext uri="{FF2B5EF4-FFF2-40B4-BE49-F238E27FC236}">
                <a16:creationId xmlns:a16="http://schemas.microsoft.com/office/drawing/2014/main" id="{E27FAE64-7741-4296-AE35-642F9D19E13B}"/>
              </a:ext>
            </a:extLst>
          </p:cNvPr>
          <p:cNvSpPr txBox="1">
            <a:spLocks/>
          </p:cNvSpPr>
          <p:nvPr/>
        </p:nvSpPr>
        <p:spPr>
          <a:xfrm>
            <a:off x="838200" y="1319804"/>
            <a:ext cx="10453382" cy="5149399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514350" indent="-51435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 baseline="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 baseline="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 baseline="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 baseline="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 baseline="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>
                <a:ea typeface="+mj-ea"/>
              </a:rPr>
              <a:t>Built Bento, a framework for high-velocity Linux kernel file systems</a:t>
            </a:r>
          </a:p>
          <a:p>
            <a:r>
              <a:rPr lang="en-US" sz="3600">
                <a:ea typeface="+mj-ea"/>
              </a:rPr>
              <a:t>A Bento file system performs competitively with ext4 and can be upgraded with only 15ms of downtime</a:t>
            </a:r>
          </a:p>
        </p:txBody>
      </p:sp>
    </p:spTree>
    <p:extLst>
      <p:ext uri="{BB962C8B-B14F-4D97-AF65-F5344CB8AC3E}">
        <p14:creationId xmlns:p14="http://schemas.microsoft.com/office/powerpoint/2010/main" val="99967027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文本框 8"/>
          <p:cNvSpPr txBox="1"/>
          <p:nvPr/>
        </p:nvSpPr>
        <p:spPr>
          <a:xfrm>
            <a:off x="1981274" y="2881341"/>
            <a:ext cx="85312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altLang="zh-CN" sz="4800">
                <a:latin typeface="Gill Sans MT" panose="020B0502020104020203" pitchFamily="34" charset="0"/>
                <a:ea typeface="华文新魏" panose="02010800040101010101" pitchFamily="2" charset="-122"/>
              </a:rPr>
              <a:t>Thanks for your attention!</a:t>
            </a:r>
            <a:endParaRPr lang="en-US" altLang="zh-CN" sz="4800">
              <a:latin typeface="Gill Sans MT" panose="020B0502020104020203" pitchFamily="34" charset="0"/>
              <a:ea typeface="华文新魏" panose="0201080004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6486557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C5FFE0B-D3AB-458E-B90C-BD04234544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/>
              <a:t>Existing Techniques aren’t Sufficient</a:t>
            </a:r>
            <a:endParaRPr lang="en-US"/>
          </a:p>
        </p:txBody>
      </p:sp>
      <p:sp>
        <p:nvSpPr>
          <p:cNvPr id="4" name="内容占位符 2">
            <a:extLst>
              <a:ext uri="{FF2B5EF4-FFF2-40B4-BE49-F238E27FC236}">
                <a16:creationId xmlns:a16="http://schemas.microsoft.com/office/drawing/2014/main" id="{E27FAE64-7741-4296-AE35-642F9D19E13B}"/>
              </a:ext>
            </a:extLst>
          </p:cNvPr>
          <p:cNvSpPr txBox="1">
            <a:spLocks/>
          </p:cNvSpPr>
          <p:nvPr/>
        </p:nvSpPr>
        <p:spPr>
          <a:xfrm>
            <a:off x="838200" y="1319804"/>
            <a:ext cx="10453382" cy="7454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514350" indent="-51435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 baseline="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 baseline="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 baseline="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 baseline="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 baseline="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200">
                <a:ea typeface="+mj-ea"/>
              </a:rPr>
              <a:t>FUSE:</a:t>
            </a:r>
            <a:endParaRPr lang="en-US" altLang="zh-CN" sz="2800">
              <a:ea typeface="+mj-ea"/>
            </a:endParaRPr>
          </a:p>
          <a:p>
            <a:pPr marL="457200" lvl="1" indent="0">
              <a:buNone/>
            </a:pPr>
            <a:endParaRPr lang="en-US" sz="2800">
              <a:ea typeface="+mj-ea"/>
            </a:endParaRPr>
          </a:p>
          <a:p>
            <a:pPr marL="971550" lvl="1" indent="-514350">
              <a:buFont typeface="+mj-lt"/>
              <a:buAutoNum type="arabicPeriod"/>
            </a:pPr>
            <a:endParaRPr lang="en-US" sz="2800">
              <a:ea typeface="+mj-ea"/>
            </a:endParaRPr>
          </a:p>
          <a:p>
            <a:pPr marL="457200" lvl="1" indent="0">
              <a:buNone/>
            </a:pPr>
            <a:endParaRPr lang="en-US" sz="2800">
              <a:ea typeface="+mj-ea"/>
            </a:endParaRPr>
          </a:p>
        </p:txBody>
      </p:sp>
      <p:pic>
        <p:nvPicPr>
          <p:cNvPr id="1026" name="Picture 2" descr="FUSE - 維基百科，自由的百科全書">
            <a:extLst>
              <a:ext uri="{FF2B5EF4-FFF2-40B4-BE49-F238E27FC236}">
                <a16:creationId xmlns:a16="http://schemas.microsoft.com/office/drawing/2014/main" id="{CC69CD93-BECC-49E7-A686-DD0F54EBFA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5261" y="2256906"/>
            <a:ext cx="5282446" cy="40014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内容占位符 2">
            <a:extLst>
              <a:ext uri="{FF2B5EF4-FFF2-40B4-BE49-F238E27FC236}">
                <a16:creationId xmlns:a16="http://schemas.microsoft.com/office/drawing/2014/main" id="{B17EBD68-37A7-4D89-94FB-BE3C40E39D82}"/>
              </a:ext>
            </a:extLst>
          </p:cNvPr>
          <p:cNvSpPr txBox="1">
            <a:spLocks/>
          </p:cNvSpPr>
          <p:nvPr/>
        </p:nvSpPr>
        <p:spPr>
          <a:xfrm>
            <a:off x="6301047" y="1785317"/>
            <a:ext cx="5523807" cy="45273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514350" indent="-51435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 baseline="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 baseline="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 baseline="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 baseline="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 baseline="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3200">
              <a:ea typeface="+mj-ea"/>
            </a:endParaRPr>
          </a:p>
          <a:p>
            <a:r>
              <a:rPr lang="en-US" sz="3200">
                <a:ea typeface="+mj-ea"/>
              </a:rPr>
              <a:t>Advantage(s):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zh-CN" sz="2800">
                <a:ea typeface="+mj-ea"/>
              </a:rPr>
              <a:t>Implement in user space (easy to develop and debug)</a:t>
            </a:r>
          </a:p>
          <a:p>
            <a:r>
              <a:rPr lang="en-US" altLang="zh-CN" sz="3200">
                <a:ea typeface="+mj-ea"/>
              </a:rPr>
              <a:t>Disadvantage(s):</a:t>
            </a:r>
          </a:p>
          <a:p>
            <a:pPr marL="971550" lvl="1" indent="-514350">
              <a:buAutoNum type="arabicPeriod"/>
            </a:pPr>
            <a:r>
              <a:rPr lang="en-US" altLang="zh-CN" sz="2800">
                <a:ea typeface="+mj-ea"/>
              </a:rPr>
              <a:t>Slow due to communication overhead.</a:t>
            </a:r>
          </a:p>
          <a:p>
            <a:pPr marL="971550" lvl="1" indent="-514350">
              <a:buAutoNum type="arabicPeriod"/>
            </a:pPr>
            <a:endParaRPr lang="en-US" altLang="zh-CN" sz="2800">
              <a:ea typeface="+mj-ea"/>
            </a:endParaRPr>
          </a:p>
          <a:p>
            <a:pPr marL="457200" lvl="1" indent="0">
              <a:buNone/>
            </a:pPr>
            <a:endParaRPr lang="en-US" sz="2800">
              <a:ea typeface="+mj-ea"/>
            </a:endParaRPr>
          </a:p>
          <a:p>
            <a:pPr marL="971550" lvl="1" indent="-514350">
              <a:buFont typeface="+mj-lt"/>
              <a:buAutoNum type="arabicPeriod"/>
            </a:pPr>
            <a:endParaRPr lang="en-US" sz="2800">
              <a:ea typeface="+mj-ea"/>
            </a:endParaRPr>
          </a:p>
          <a:p>
            <a:pPr marL="457200" lvl="1" indent="0">
              <a:buNone/>
            </a:pPr>
            <a:endParaRPr lang="en-US" sz="2800"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27514981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C5FFE0B-D3AB-458E-B90C-BD04234544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/>
              <a:t>Existing Techniques aren’t Sufficient</a:t>
            </a:r>
            <a:endParaRPr lang="en-US"/>
          </a:p>
        </p:txBody>
      </p:sp>
      <p:sp>
        <p:nvSpPr>
          <p:cNvPr id="4" name="内容占位符 2">
            <a:extLst>
              <a:ext uri="{FF2B5EF4-FFF2-40B4-BE49-F238E27FC236}">
                <a16:creationId xmlns:a16="http://schemas.microsoft.com/office/drawing/2014/main" id="{E27FAE64-7741-4296-AE35-642F9D19E13B}"/>
              </a:ext>
            </a:extLst>
          </p:cNvPr>
          <p:cNvSpPr txBox="1">
            <a:spLocks/>
          </p:cNvSpPr>
          <p:nvPr/>
        </p:nvSpPr>
        <p:spPr>
          <a:xfrm>
            <a:off x="838200" y="1319804"/>
            <a:ext cx="10453382" cy="6885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514350" indent="-51435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 baseline="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 baseline="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 baseline="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 baseline="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 baseline="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200" err="1">
                <a:ea typeface="+mj-ea"/>
              </a:rPr>
              <a:t>eBPF</a:t>
            </a:r>
            <a:r>
              <a:rPr lang="en-US" sz="3200">
                <a:ea typeface="+mj-ea"/>
              </a:rPr>
              <a:t>:</a:t>
            </a:r>
            <a:endParaRPr lang="en-US" altLang="zh-CN" sz="2800">
              <a:ea typeface="+mj-ea"/>
            </a:endParaRPr>
          </a:p>
          <a:p>
            <a:pPr marL="457200" lvl="1" indent="0">
              <a:buNone/>
            </a:pPr>
            <a:endParaRPr lang="en-US" sz="2800">
              <a:ea typeface="+mj-ea"/>
            </a:endParaRPr>
          </a:p>
          <a:p>
            <a:pPr marL="971550" lvl="1" indent="-514350">
              <a:buFont typeface="+mj-lt"/>
              <a:buAutoNum type="arabicPeriod"/>
            </a:pPr>
            <a:endParaRPr lang="en-US" sz="2800">
              <a:ea typeface="+mj-ea"/>
            </a:endParaRPr>
          </a:p>
          <a:p>
            <a:pPr marL="457200" lvl="1" indent="0">
              <a:buNone/>
            </a:pPr>
            <a:endParaRPr lang="en-US" sz="2800">
              <a:ea typeface="+mj-ea"/>
            </a:endParaRPr>
          </a:p>
        </p:txBody>
      </p:sp>
      <p:pic>
        <p:nvPicPr>
          <p:cNvPr id="2050" name="Picture 2" descr="ebpf-arch">
            <a:extLst>
              <a:ext uri="{FF2B5EF4-FFF2-40B4-BE49-F238E27FC236}">
                <a16:creationId xmlns:a16="http://schemas.microsoft.com/office/drawing/2014/main" id="{768E15E8-DB75-4D70-9491-7B279FF4BCD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41" t="5396" r="4994" b="5557"/>
          <a:stretch/>
        </p:blipFill>
        <p:spPr bwMode="auto">
          <a:xfrm>
            <a:off x="953814" y="2128346"/>
            <a:ext cx="10691648" cy="39019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950010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C5FFE0B-D3AB-458E-B90C-BD04234544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/>
              <a:t>Existing Techniques aren’t Sufficient</a:t>
            </a:r>
            <a:endParaRPr lang="en-US"/>
          </a:p>
        </p:txBody>
      </p:sp>
      <p:sp>
        <p:nvSpPr>
          <p:cNvPr id="4" name="内容占位符 2">
            <a:extLst>
              <a:ext uri="{FF2B5EF4-FFF2-40B4-BE49-F238E27FC236}">
                <a16:creationId xmlns:a16="http://schemas.microsoft.com/office/drawing/2014/main" id="{E27FAE64-7741-4296-AE35-642F9D19E13B}"/>
              </a:ext>
            </a:extLst>
          </p:cNvPr>
          <p:cNvSpPr txBox="1">
            <a:spLocks/>
          </p:cNvSpPr>
          <p:nvPr/>
        </p:nvSpPr>
        <p:spPr>
          <a:xfrm>
            <a:off x="838200" y="1319804"/>
            <a:ext cx="10453382" cy="45273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514350" indent="-51435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 baseline="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 baseline="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 baseline="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 baseline="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 baseline="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200" err="1">
                <a:ea typeface="+mj-ea"/>
              </a:rPr>
              <a:t>eBPF</a:t>
            </a:r>
            <a:r>
              <a:rPr lang="en-US" sz="3200">
                <a:ea typeface="+mj-ea"/>
              </a:rPr>
              <a:t>:</a:t>
            </a:r>
          </a:p>
          <a:p>
            <a:r>
              <a:rPr lang="en-US" sz="3200">
                <a:ea typeface="+mj-ea"/>
              </a:rPr>
              <a:t>Advantage(s):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zh-CN" sz="2800">
                <a:ea typeface="+mj-ea"/>
              </a:rPr>
              <a:t>High performance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zh-CN" sz="2800">
                <a:ea typeface="+mj-ea"/>
              </a:rPr>
              <a:t>Do not crash the system</a:t>
            </a:r>
          </a:p>
          <a:p>
            <a:r>
              <a:rPr lang="en-US" altLang="zh-CN" sz="3200">
                <a:ea typeface="+mj-ea"/>
              </a:rPr>
              <a:t>Disadvantage(s):</a:t>
            </a:r>
          </a:p>
          <a:p>
            <a:pPr marL="971550" lvl="1" indent="-514350">
              <a:buAutoNum type="arabicPeriod"/>
            </a:pPr>
            <a:r>
              <a:rPr lang="en-US" altLang="zh-CN" sz="2800">
                <a:ea typeface="+mj-ea"/>
              </a:rPr>
              <a:t>Limited to a subset of kernel functionalities.</a:t>
            </a:r>
          </a:p>
          <a:p>
            <a:pPr marL="971550" lvl="1" indent="-514350">
              <a:buAutoNum type="arabicPeriod"/>
            </a:pPr>
            <a:r>
              <a:rPr lang="en-US" altLang="zh-CN" sz="2800">
                <a:ea typeface="+mj-ea"/>
              </a:rPr>
              <a:t>Hard to implement a whole file system.</a:t>
            </a:r>
          </a:p>
          <a:p>
            <a:pPr marL="971550" lvl="1" indent="-514350">
              <a:buAutoNum type="arabicPeriod"/>
            </a:pPr>
            <a:endParaRPr lang="en-US" altLang="zh-CN" sz="2800">
              <a:ea typeface="+mj-ea"/>
            </a:endParaRPr>
          </a:p>
          <a:p>
            <a:pPr marL="457200" lvl="1" indent="0">
              <a:buNone/>
            </a:pPr>
            <a:endParaRPr lang="en-US" sz="2800">
              <a:ea typeface="+mj-ea"/>
            </a:endParaRPr>
          </a:p>
          <a:p>
            <a:pPr marL="971550" lvl="1" indent="-514350">
              <a:buFont typeface="+mj-lt"/>
              <a:buAutoNum type="arabicPeriod"/>
            </a:pPr>
            <a:endParaRPr lang="en-US" sz="2800">
              <a:ea typeface="+mj-ea"/>
            </a:endParaRPr>
          </a:p>
          <a:p>
            <a:pPr marL="457200" lvl="1" indent="0">
              <a:buNone/>
            </a:pPr>
            <a:endParaRPr lang="en-US" sz="2800"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5750372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C5FFE0B-D3AB-458E-B90C-BD04234544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/>
              <a:t>Bento Goals</a:t>
            </a:r>
            <a:endParaRPr lang="en-US"/>
          </a:p>
        </p:txBody>
      </p:sp>
      <p:sp>
        <p:nvSpPr>
          <p:cNvPr id="4" name="内容占位符 2">
            <a:extLst>
              <a:ext uri="{FF2B5EF4-FFF2-40B4-BE49-F238E27FC236}">
                <a16:creationId xmlns:a16="http://schemas.microsoft.com/office/drawing/2014/main" id="{E27FAE64-7741-4296-AE35-642F9D19E13B}"/>
              </a:ext>
            </a:extLst>
          </p:cNvPr>
          <p:cNvSpPr txBox="1">
            <a:spLocks/>
          </p:cNvSpPr>
          <p:nvPr/>
        </p:nvSpPr>
        <p:spPr>
          <a:xfrm>
            <a:off x="838200" y="1319804"/>
            <a:ext cx="10453382" cy="49336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514350" indent="-51435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 baseline="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 baseline="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 baseline="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 baseline="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 baseline="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b="1">
                <a:ea typeface="+mj-ea"/>
              </a:rPr>
              <a:t>High Performance</a:t>
            </a:r>
            <a:r>
              <a:rPr lang="en-US" altLang="zh-CN">
                <a:ea typeface="+mj-ea"/>
              </a:rPr>
              <a:t>: Has low performance overhead</a:t>
            </a:r>
          </a:p>
          <a:p>
            <a:r>
              <a:rPr lang="en-US" altLang="zh-CN" b="1">
                <a:ea typeface="+mj-ea"/>
              </a:rPr>
              <a:t>Safety</a:t>
            </a:r>
            <a:r>
              <a:rPr lang="en-US" altLang="zh-CN">
                <a:ea typeface="+mj-ea"/>
              </a:rPr>
              <a:t>: Prevention of bugs in the file system</a:t>
            </a:r>
          </a:p>
          <a:p>
            <a:r>
              <a:rPr lang="en-US" altLang="zh-CN" b="1">
                <a:ea typeface="+mj-ea"/>
              </a:rPr>
              <a:t>General Programmability</a:t>
            </a:r>
            <a:r>
              <a:rPr lang="en-US" altLang="zh-CN">
                <a:ea typeface="+mj-ea"/>
              </a:rPr>
              <a:t>: Supports a wide variety of potential file systems</a:t>
            </a:r>
          </a:p>
          <a:p>
            <a:r>
              <a:rPr lang="en-US" altLang="zh-CN" b="1">
                <a:ea typeface="+mj-ea"/>
              </a:rPr>
              <a:t>Compatibility</a:t>
            </a:r>
            <a:r>
              <a:rPr lang="en-US" altLang="zh-CN">
                <a:ea typeface="+mj-ea"/>
              </a:rPr>
              <a:t>: Works with Linux and existing Linux binaries</a:t>
            </a:r>
          </a:p>
          <a:p>
            <a:r>
              <a:rPr lang="en-US" altLang="zh-CN" b="1">
                <a:ea typeface="+mj-ea"/>
              </a:rPr>
              <a:t>Live Upgrade</a:t>
            </a:r>
            <a:r>
              <a:rPr lang="en-US" altLang="zh-CN">
                <a:ea typeface="+mj-ea"/>
              </a:rPr>
              <a:t>: Can redeploy file systems without service downtime</a:t>
            </a:r>
          </a:p>
          <a:p>
            <a:r>
              <a:rPr lang="en-US" altLang="zh-CN" b="1">
                <a:ea typeface="+mj-ea"/>
              </a:rPr>
              <a:t>User-level Debugging</a:t>
            </a:r>
            <a:r>
              <a:rPr lang="en-US" altLang="zh-CN">
                <a:ea typeface="+mj-ea"/>
              </a:rPr>
              <a:t>: File system can be debugged easily with a variety of tools</a:t>
            </a:r>
            <a:endParaRPr lang="en-US"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28186919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C5FFE0B-D3AB-458E-B90C-BD04234544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/>
              <a:t>Rust is Good</a:t>
            </a:r>
            <a:endParaRPr lang="en-US"/>
          </a:p>
        </p:txBody>
      </p:sp>
      <p:sp>
        <p:nvSpPr>
          <p:cNvPr id="4" name="内容占位符 2">
            <a:extLst>
              <a:ext uri="{FF2B5EF4-FFF2-40B4-BE49-F238E27FC236}">
                <a16:creationId xmlns:a16="http://schemas.microsoft.com/office/drawing/2014/main" id="{E27FAE64-7741-4296-AE35-642F9D19E13B}"/>
              </a:ext>
            </a:extLst>
          </p:cNvPr>
          <p:cNvSpPr txBox="1">
            <a:spLocks/>
          </p:cNvSpPr>
          <p:nvPr/>
        </p:nvSpPr>
        <p:spPr>
          <a:xfrm>
            <a:off x="838200" y="1319804"/>
            <a:ext cx="10453382" cy="49336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514350" indent="-51435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 baseline="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 baseline="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 baseline="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 baseline="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 baseline="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b="1">
                <a:ea typeface="+mj-ea"/>
              </a:rPr>
              <a:t>Type Safe</a:t>
            </a:r>
            <a:r>
              <a:rPr lang="en-US" altLang="zh-CN">
                <a:ea typeface="+mj-ea"/>
              </a:rPr>
              <a:t>: </a:t>
            </a:r>
            <a:r>
              <a:rPr lang="en-US" altLang="zh-CN" b="0" i="0">
                <a:solidFill>
                  <a:srgbClr val="000000"/>
                </a:solidFill>
                <a:effectLst/>
              </a:rPr>
              <a:t>Well typed programs cannot go wrong.</a:t>
            </a:r>
          </a:p>
          <a:p>
            <a:r>
              <a:rPr lang="en-US" altLang="zh-CN" b="1">
                <a:solidFill>
                  <a:srgbClr val="000000"/>
                </a:solidFill>
              </a:rPr>
              <a:t>Memory Safe</a:t>
            </a:r>
            <a:r>
              <a:rPr lang="en-US" altLang="zh-CN">
                <a:solidFill>
                  <a:srgbClr val="000000"/>
                </a:solidFill>
              </a:rPr>
              <a:t>: No pointer, no malloc/free, no overflow.</a:t>
            </a:r>
            <a:endParaRPr lang="en-US" altLang="zh-CN" b="1" i="0">
              <a:solidFill>
                <a:srgbClr val="000000"/>
              </a:solidFill>
              <a:effectLst/>
            </a:endParaRPr>
          </a:p>
          <a:p>
            <a:r>
              <a:rPr lang="en-US" altLang="zh-CN" b="1">
                <a:solidFill>
                  <a:srgbClr val="000000"/>
                </a:solidFill>
                <a:ea typeface="+mj-ea"/>
              </a:rPr>
              <a:t>Thread Safe</a:t>
            </a:r>
            <a:r>
              <a:rPr lang="en-US" altLang="zh-CN">
                <a:solidFill>
                  <a:srgbClr val="000000"/>
                </a:solidFill>
                <a:ea typeface="+mj-ea"/>
              </a:rPr>
              <a:t>: All threads manipulate shared data structures properly without unintended interaction</a:t>
            </a:r>
          </a:p>
          <a:p>
            <a:r>
              <a:rPr lang="en-US" altLang="zh-CN" b="1">
                <a:solidFill>
                  <a:srgbClr val="000000"/>
                </a:solidFill>
                <a:ea typeface="+mj-ea"/>
              </a:rPr>
              <a:t>Zero-cost Abstraction</a:t>
            </a:r>
            <a:r>
              <a:rPr lang="en-US" altLang="zh-CN">
                <a:solidFill>
                  <a:srgbClr val="000000"/>
                </a:solidFill>
                <a:ea typeface="+mj-ea"/>
              </a:rPr>
              <a:t>: What you do use, you couldn't hand code any better</a:t>
            </a:r>
          </a:p>
          <a:p>
            <a:r>
              <a:rPr lang="en-US" altLang="zh-CN" b="1">
                <a:solidFill>
                  <a:srgbClr val="000000"/>
                </a:solidFill>
                <a:ea typeface="+mj-ea"/>
              </a:rPr>
              <a:t>Productivity</a:t>
            </a:r>
            <a:r>
              <a:rPr lang="en-US" altLang="zh-CN">
                <a:solidFill>
                  <a:srgbClr val="000000"/>
                </a:solidFill>
                <a:ea typeface="+mj-ea"/>
              </a:rPr>
              <a:t>: Great documentation, a friendly compiler with useful error messages, and top-notch tooling</a:t>
            </a:r>
            <a:endParaRPr lang="en-US" altLang="zh-CN" b="1"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811443274"/>
      </p:ext>
    </p:extLst>
  </p:cSld>
  <p:clrMapOvr>
    <a:masterClrMapping/>
  </p:clrMapOvr>
</p:sld>
</file>

<file path=ppt/theme/theme1.xml><?xml version="1.0" encoding="utf-8"?>
<a:theme xmlns:a="http://schemas.openxmlformats.org/drawingml/2006/main" name="ADSL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cademic">
      <a:majorFont>
        <a:latin typeface="Times New Roman"/>
        <a:ea typeface="微软雅黑"/>
        <a:cs typeface=""/>
      </a:majorFont>
      <a:minorFont>
        <a:latin typeface="Times New Roman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>
        <a:ln>
          <a:solidFill>
            <a:schemeClr val="bg1">
              <a:lumMod val="65000"/>
            </a:schemeClr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ADSL" id="{84B89A31-F06D-4404-BF34-3CD88C41F509}" vid="{91A9F5EF-1DD1-4C68-B9D1-A2C8B7E2165F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ADSL</Template>
  <TotalTime>0</TotalTime>
  <Words>1895</Words>
  <Application>Microsoft Office PowerPoint</Application>
  <PresentationFormat>宽屏</PresentationFormat>
  <Paragraphs>616</Paragraphs>
  <Slides>47</Slides>
  <Notes>47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47</vt:i4>
      </vt:variant>
    </vt:vector>
  </HeadingPairs>
  <TitlesOfParts>
    <vt:vector size="53" baseType="lpstr">
      <vt:lpstr>微软雅黑</vt:lpstr>
      <vt:lpstr>Arial</vt:lpstr>
      <vt:lpstr>Calibri</vt:lpstr>
      <vt:lpstr>Gill Sans MT</vt:lpstr>
      <vt:lpstr>Times New Roman</vt:lpstr>
      <vt:lpstr>ADSL</vt:lpstr>
      <vt:lpstr>PowerPoint 演示文稿</vt:lpstr>
      <vt:lpstr>Outline</vt:lpstr>
      <vt:lpstr>Kernel FS Development is Slow</vt:lpstr>
      <vt:lpstr>Existing Techniques aren’t Sufficient</vt:lpstr>
      <vt:lpstr>Existing Techniques aren’t Sufficient</vt:lpstr>
      <vt:lpstr>Existing Techniques aren’t Sufficient</vt:lpstr>
      <vt:lpstr>Existing Techniques aren’t Sufficient</vt:lpstr>
      <vt:lpstr>Bento Goals</vt:lpstr>
      <vt:lpstr>Rust is Good</vt:lpstr>
      <vt:lpstr>Challenges</vt:lpstr>
      <vt:lpstr>Outline</vt:lpstr>
      <vt:lpstr>Bento Overview</vt:lpstr>
      <vt:lpstr>Bento Overview</vt:lpstr>
      <vt:lpstr>Bento Overview</vt:lpstr>
      <vt:lpstr>Bento Overview</vt:lpstr>
      <vt:lpstr>Bento Overview</vt:lpstr>
      <vt:lpstr>Bento Overview</vt:lpstr>
      <vt:lpstr>Interacting with VFS</vt:lpstr>
      <vt:lpstr>Interacting with VFS</vt:lpstr>
      <vt:lpstr>Interacting with VFS</vt:lpstr>
      <vt:lpstr>Interacting with VFS</vt:lpstr>
      <vt:lpstr>Interacting with VFS</vt:lpstr>
      <vt:lpstr>Interacting with VFS</vt:lpstr>
      <vt:lpstr>Interacting with VFS</vt:lpstr>
      <vt:lpstr>Interacting with Kernel Services</vt:lpstr>
      <vt:lpstr>Live Upgrade</vt:lpstr>
      <vt:lpstr>Live Upgrade</vt:lpstr>
      <vt:lpstr>Live Upgrade</vt:lpstr>
      <vt:lpstr>Live Upgrade</vt:lpstr>
      <vt:lpstr>Live Upgrade</vt:lpstr>
      <vt:lpstr>Live Upgrade</vt:lpstr>
      <vt:lpstr>Live Upgrade</vt:lpstr>
      <vt:lpstr>Userspace Debugging Support</vt:lpstr>
      <vt:lpstr>Userspace Debugging Support</vt:lpstr>
      <vt:lpstr>Userspace Debugging Support</vt:lpstr>
      <vt:lpstr>Userspace Debugging Support</vt:lpstr>
      <vt:lpstr>Userspace Debugging Support</vt:lpstr>
      <vt:lpstr>Outline</vt:lpstr>
      <vt:lpstr>Evaluation</vt:lpstr>
      <vt:lpstr>Evaluation</vt:lpstr>
      <vt:lpstr>Evaluation</vt:lpstr>
      <vt:lpstr>Fileserver</vt:lpstr>
      <vt:lpstr>File Operations</vt:lpstr>
      <vt:lpstr>Live Upgrade</vt:lpstr>
      <vt:lpstr>Outline</vt:lpstr>
      <vt:lpstr>Conclusion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李 嘉豪</dc:creator>
  <cp:lastModifiedBy>李 嘉豪</cp:lastModifiedBy>
  <cp:revision>2</cp:revision>
  <dcterms:created xsi:type="dcterms:W3CDTF">2019-11-24T08:16:47Z</dcterms:created>
  <dcterms:modified xsi:type="dcterms:W3CDTF">2021-03-17T11:47:22Z</dcterms:modified>
</cp:coreProperties>
</file>