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483" r:id="rId2"/>
    <p:sldId id="622" r:id="rId3"/>
    <p:sldId id="584" r:id="rId4"/>
    <p:sldId id="613" r:id="rId5"/>
    <p:sldId id="614" r:id="rId6"/>
    <p:sldId id="615" r:id="rId7"/>
    <p:sldId id="616" r:id="rId8"/>
    <p:sldId id="586" r:id="rId9"/>
    <p:sldId id="617" r:id="rId10"/>
    <p:sldId id="618" r:id="rId11"/>
    <p:sldId id="621" r:id="rId12"/>
    <p:sldId id="587" r:id="rId13"/>
    <p:sldId id="588" r:id="rId14"/>
    <p:sldId id="589" r:id="rId15"/>
    <p:sldId id="590" r:id="rId16"/>
    <p:sldId id="591" r:id="rId17"/>
    <p:sldId id="592" r:id="rId18"/>
    <p:sldId id="593" r:id="rId19"/>
    <p:sldId id="594" r:id="rId20"/>
    <p:sldId id="595" r:id="rId21"/>
    <p:sldId id="596" r:id="rId22"/>
    <p:sldId id="597" r:id="rId23"/>
    <p:sldId id="598" r:id="rId24"/>
    <p:sldId id="599" r:id="rId25"/>
    <p:sldId id="600" r:id="rId26"/>
    <p:sldId id="601" r:id="rId27"/>
    <p:sldId id="602" r:id="rId28"/>
    <p:sldId id="603" r:id="rId29"/>
    <p:sldId id="604" r:id="rId30"/>
    <p:sldId id="605" r:id="rId31"/>
    <p:sldId id="606" r:id="rId32"/>
    <p:sldId id="607" r:id="rId33"/>
    <p:sldId id="608" r:id="rId34"/>
    <p:sldId id="609" r:id="rId35"/>
    <p:sldId id="610" r:id="rId36"/>
    <p:sldId id="611" r:id="rId37"/>
    <p:sldId id="612" r:id="rId38"/>
    <p:sldId id="620" r:id="rId39"/>
    <p:sldId id="624" r:id="rId40"/>
    <p:sldId id="625" r:id="rId41"/>
    <p:sldId id="626" r:id="rId42"/>
    <p:sldId id="627" r:id="rId43"/>
    <p:sldId id="628" r:id="rId44"/>
    <p:sldId id="630" r:id="rId45"/>
    <p:sldId id="623" r:id="rId46"/>
    <p:sldId id="629" r:id="rId47"/>
    <p:sldId id="542" r:id="rId4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187" dt="2021-03-15T12:29:07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4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8583E-001D-43FE-929B-829A4F36BCA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D90A-8388-472B-A36E-01D92AB5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5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541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74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143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66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0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61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18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1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40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3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037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34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7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29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31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37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9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83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18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364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7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26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895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98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137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351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96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73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200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286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0848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0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904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7868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826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88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393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209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870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4360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700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9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ED90A-8388-472B-A36E-01D92AB5F8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8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9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8797"/>
            <a:ext cx="10515600" cy="688515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7"/>
            <a:ext cx="10515600" cy="4963126"/>
          </a:xfrm>
        </p:spPr>
        <p:txBody>
          <a:bodyPr/>
          <a:lstStyle>
            <a:lvl1pPr marL="514350" indent="-514350">
              <a:lnSpc>
                <a:spcPct val="100000"/>
              </a:lnSpc>
              <a:buFont typeface="Arial" panose="020B0604020202020204" pitchFamily="34" charset="0"/>
              <a:buChar char="•"/>
              <a:defRPr baseline="0">
                <a:latin typeface="Gill Sans MT" panose="020B0502020104020203" pitchFamily="34" charset="0"/>
              </a:defRPr>
            </a:lvl1pPr>
            <a:lvl2pPr>
              <a:lnSpc>
                <a:spcPct val="100000"/>
              </a:lnSpc>
              <a:defRPr baseline="0">
                <a:latin typeface="Gill Sans MT" panose="020B0502020104020203" pitchFamily="34" charset="0"/>
              </a:defRPr>
            </a:lvl2pPr>
            <a:lvl3pPr>
              <a:lnSpc>
                <a:spcPct val="100000"/>
              </a:lnSpc>
              <a:defRPr baseline="0">
                <a:latin typeface="Gill Sans MT" panose="020B0502020104020203" pitchFamily="34" charset="0"/>
              </a:defRPr>
            </a:lvl3pPr>
            <a:lvl4pPr>
              <a:lnSpc>
                <a:spcPct val="100000"/>
              </a:lnSpc>
              <a:defRPr baseline="0">
                <a:latin typeface="Gill Sans MT" panose="020B0502020104020203" pitchFamily="34" charset="0"/>
              </a:defRPr>
            </a:lvl4pPr>
            <a:lvl5pPr>
              <a:lnSpc>
                <a:spcPct val="100000"/>
              </a:lnSpc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日期占位符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4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日期占位符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34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/>
          <a:lstStyle>
            <a:lvl1pPr>
              <a:defRPr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216152"/>
            <a:ext cx="5181600" cy="4965192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</a:defRPr>
            </a:lvl1pPr>
            <a:lvl2pPr>
              <a:defRPr baseline="0">
                <a:latin typeface="Gill Sans MT" panose="020B0502020104020203" pitchFamily="34" charset="0"/>
              </a:defRPr>
            </a:lvl2pPr>
            <a:lvl3pPr>
              <a:defRPr baseline="0">
                <a:latin typeface="Gill Sans MT" panose="020B0502020104020203" pitchFamily="34" charset="0"/>
              </a:defRPr>
            </a:lvl3pPr>
            <a:lvl4pPr>
              <a:defRPr baseline="0">
                <a:latin typeface="Gill Sans MT" panose="020B0502020104020203" pitchFamily="34" charset="0"/>
              </a:defRPr>
            </a:lvl4pPr>
            <a:lvl5pPr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216152"/>
            <a:ext cx="5181600" cy="496519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95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58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21615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145691"/>
            <a:ext cx="5157787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21615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145691"/>
            <a:ext cx="5183188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32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DE16-3807-4A49-83DE-5244E81B40D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4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74112" y="1273126"/>
            <a:ext cx="89190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High Velocity Kernel File Systems with Bento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5AF82B3-FAB9-40A3-9586-E05479D4E4A6}"/>
              </a:ext>
            </a:extLst>
          </p:cNvPr>
          <p:cNvSpPr/>
          <p:nvPr/>
        </p:nvSpPr>
        <p:spPr>
          <a:xfrm>
            <a:off x="2068097" y="5105192"/>
            <a:ext cx="8368676" cy="71006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000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Authors: Samantha Miller, Kaiyuan Zhang, </a:t>
            </a:r>
            <a:r>
              <a:rPr lang="en-US" altLang="zh-CN" sz="2000" err="1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Mengqi</a:t>
            </a:r>
            <a:r>
              <a:rPr lang="en-US" altLang="zh-CN" sz="2000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 Chen, and Ryan Jennings, Ang Chen, </a:t>
            </a:r>
            <a:r>
              <a:rPr lang="en-US" altLang="zh-CN" sz="2000" err="1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Danyang</a:t>
            </a:r>
            <a:r>
              <a:rPr lang="en-US" altLang="zh-CN" sz="2000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 </a:t>
            </a:r>
            <a:r>
              <a:rPr lang="en-US" altLang="zh-CN" sz="2000" err="1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Zhuo</a:t>
            </a:r>
            <a:r>
              <a:rPr lang="en-US" altLang="zh-CN" sz="2000"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, Thomas Anderson</a:t>
            </a:r>
            <a:endParaRPr lang="en-US" sz="20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 Regular" pitchFamily="2"/>
              <a:cs typeface="FreeSans" pitchFamily="2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FE62EE5-5C73-4867-BD93-00805AAA5962}"/>
              </a:ext>
            </a:extLst>
          </p:cNvPr>
          <p:cNvSpPr/>
          <p:nvPr/>
        </p:nvSpPr>
        <p:spPr>
          <a:xfrm>
            <a:off x="1144013" y="4004767"/>
            <a:ext cx="9979200" cy="5254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Speaker: </a:t>
            </a:r>
            <a:r>
              <a:rPr lang="en-US" sz="2800" b="0" i="0" u="none" strike="noStrike" cap="none" baseline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Jiahao</a:t>
            </a:r>
            <a:r>
              <a:rPr lang="en-U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 Li, </a:t>
            </a:r>
            <a:r>
              <a:rPr lang="en-US" sz="2800" b="0" i="0" u="none" strike="noStrike" cap="none" baseline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Yuming</a:t>
            </a:r>
            <a:r>
              <a:rPr lang="en-U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 Regular" pitchFamily="2"/>
                <a:cs typeface="FreeSans" pitchFamily="2"/>
              </a:rPr>
              <a:t> Xu</a:t>
            </a:r>
          </a:p>
        </p:txBody>
      </p:sp>
    </p:spTree>
    <p:extLst>
      <p:ext uri="{BB962C8B-B14F-4D97-AF65-F5344CB8AC3E}">
        <p14:creationId xmlns:p14="http://schemas.microsoft.com/office/powerpoint/2010/main" val="82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Challenges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93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/>
              <a:t>How can we integrate a safe Rust file system in the kernel?</a:t>
            </a:r>
          </a:p>
          <a:p>
            <a:endParaRPr lang="en-US" altLang="zh-CN" sz="3200"/>
          </a:p>
          <a:p>
            <a:r>
              <a:rPr lang="en-US" altLang="zh-CN" sz="3200"/>
              <a:t>How can we dynamically replace the file system?</a:t>
            </a:r>
          </a:p>
          <a:p>
            <a:endParaRPr lang="en-US" altLang="zh-CN" sz="3200"/>
          </a:p>
          <a:p>
            <a:r>
              <a:rPr lang="en-US" altLang="zh-CN" sz="3200"/>
              <a:t>How can we support user-level execution?</a:t>
            </a:r>
            <a:endParaRPr lang="en-US" sz="320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4171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1434015" y="1378100"/>
            <a:ext cx="762000" cy="665162"/>
            <a:chOff x="1110" y="2656"/>
            <a:chExt cx="1549" cy="1351"/>
          </a:xfrm>
        </p:grpSpPr>
        <p:sp>
          <p:nvSpPr>
            <p:cNvPr id="4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2043615" y="1987700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455095" y="1454300"/>
            <a:ext cx="1905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gray">
          <a:xfrm>
            <a:off x="1629278" y="1476525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1434015" y="2520994"/>
            <a:ext cx="762000" cy="665162"/>
            <a:chOff x="3174" y="2656"/>
            <a:chExt cx="1549" cy="1351"/>
          </a:xfrm>
        </p:grpSpPr>
        <p:sp>
          <p:nvSpPr>
            <p:cNvPr id="54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2043615" y="313059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2455095" y="2597194"/>
            <a:ext cx="2119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Bento Design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gray">
          <a:xfrm>
            <a:off x="1629278" y="26194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58" name="Group 17"/>
          <p:cNvGrpSpPr>
            <a:grpSpLocks/>
          </p:cNvGrpSpPr>
          <p:nvPr/>
        </p:nvGrpSpPr>
        <p:grpSpPr bwMode="auto">
          <a:xfrm>
            <a:off x="1434015" y="3748281"/>
            <a:ext cx="762001" cy="665162"/>
            <a:chOff x="1110" y="2656"/>
            <a:chExt cx="1549" cy="1351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9" name="Line 25"/>
          <p:cNvSpPr>
            <a:spLocks noChangeShapeType="1"/>
          </p:cNvSpPr>
          <p:nvPr/>
        </p:nvSpPr>
        <p:spPr bwMode="auto">
          <a:xfrm>
            <a:off x="2043615" y="4357881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455095" y="3824481"/>
            <a:ext cx="4432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Implementation &amp; Evaluation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gray">
          <a:xfrm>
            <a:off x="1661799" y="38442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66" name="Group 21"/>
          <p:cNvGrpSpPr>
            <a:grpSpLocks/>
          </p:cNvGrpSpPr>
          <p:nvPr/>
        </p:nvGrpSpPr>
        <p:grpSpPr bwMode="auto">
          <a:xfrm>
            <a:off x="1427620" y="4964244"/>
            <a:ext cx="762000" cy="665162"/>
            <a:chOff x="3174" y="2656"/>
            <a:chExt cx="1549" cy="1351"/>
          </a:xfrm>
        </p:grpSpPr>
        <p:sp>
          <p:nvSpPr>
            <p:cNvPr id="70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2037220" y="557384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2448700" y="5040444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gray">
          <a:xfrm>
            <a:off x="1622883" y="506266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Outline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1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Overview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System architecture</a:t>
            </a:r>
          </a:p>
          <a:p>
            <a:pPr lvl="1"/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Rust libraries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671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Overview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Written in C</a:t>
            </a:r>
          </a:p>
          <a:p>
            <a:pPr lvl="1"/>
            <a:r>
              <a:rPr lang="en-US">
                <a:ea typeface="+mj-ea"/>
              </a:rPr>
              <a:t>Inserted as a separate kernel module</a:t>
            </a:r>
          </a:p>
          <a:p>
            <a:pPr lvl="1"/>
            <a:r>
              <a:rPr lang="en-US">
                <a:ea typeface="+mj-ea"/>
              </a:rPr>
              <a:t>Controller for File systems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331379AB-6339-2247-9B82-9ACE26C363FF}"/>
              </a:ext>
            </a:extLst>
          </p:cNvPr>
          <p:cNvSpPr/>
          <p:nvPr/>
        </p:nvSpPr>
        <p:spPr>
          <a:xfrm>
            <a:off x="3887576" y="3520989"/>
            <a:ext cx="1955469" cy="27387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AAB1976-EB8D-E041-890D-0AE2A23FB2B2}"/>
              </a:ext>
            </a:extLst>
          </p:cNvPr>
          <p:cNvSpPr txBox="1"/>
          <p:nvPr/>
        </p:nvSpPr>
        <p:spPr>
          <a:xfrm>
            <a:off x="4204639" y="3661560"/>
            <a:ext cx="132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err="1">
                <a:solidFill>
                  <a:schemeClr val="bg1"/>
                </a:solidFill>
                <a:latin typeface="Gill Sans MT" panose="020B0502020104020203" pitchFamily="34" charset="0"/>
              </a:rPr>
              <a:t>BentoFS</a:t>
            </a:r>
            <a:endParaRPr kumimoji="1" lang="zh-CN" altLang="en-US" sz="240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21D4240-0828-154C-8390-46E483039993}"/>
              </a:ext>
            </a:extLst>
          </p:cNvPr>
          <p:cNvSpPr/>
          <p:nvPr/>
        </p:nvSpPr>
        <p:spPr>
          <a:xfrm>
            <a:off x="4037501" y="4385491"/>
            <a:ext cx="1655617" cy="344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>
                <a:latin typeface="Gill Sans MT" panose="020B0502020104020203" pitchFamily="34" charset="0"/>
              </a:rPr>
              <a:t>fs1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9746907-C520-2C4F-A2FA-59285F6DB267}"/>
              </a:ext>
            </a:extLst>
          </p:cNvPr>
          <p:cNvSpPr/>
          <p:nvPr/>
        </p:nvSpPr>
        <p:spPr>
          <a:xfrm>
            <a:off x="4037500" y="4918329"/>
            <a:ext cx="1655617" cy="344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>
                <a:latin typeface="Gill Sans MT" panose="020B0502020104020203" pitchFamily="34" charset="0"/>
              </a:rPr>
              <a:t>fs2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id="{B80DF11B-180A-B844-9AFC-519CE403CC31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4865309" y="4730091"/>
            <a:ext cx="1" cy="1882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C2134A8A-3BC7-5E47-B2E9-22FDEBFF2649}"/>
              </a:ext>
            </a:extLst>
          </p:cNvPr>
          <p:cNvSpPr txBox="1"/>
          <p:nvPr/>
        </p:nvSpPr>
        <p:spPr>
          <a:xfrm>
            <a:off x="4204639" y="4060285"/>
            <a:ext cx="1321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err="1">
                <a:solidFill>
                  <a:schemeClr val="bg1"/>
                </a:solidFill>
                <a:latin typeface="Gill Sans MT" panose="020B0502020104020203" pitchFamily="34" charset="0"/>
              </a:rPr>
              <a:t>FSList</a:t>
            </a:r>
            <a:endParaRPr kumimoji="1" lang="zh-CN" altLang="en-US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3E90202-E1EA-8243-ACC2-79845104D716}"/>
              </a:ext>
            </a:extLst>
          </p:cNvPr>
          <p:cNvSpPr/>
          <p:nvPr/>
        </p:nvSpPr>
        <p:spPr>
          <a:xfrm>
            <a:off x="4037500" y="5594593"/>
            <a:ext cx="1655617" cy="546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>
                <a:latin typeface="Gill Sans MT" panose="020B0502020104020203" pitchFamily="34" charset="0"/>
              </a:rPr>
              <a:t>Upgrade 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281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>
            <a:extLst>
              <a:ext uri="{FF2B5EF4-FFF2-40B4-BE49-F238E27FC236}">
                <a16:creationId xmlns:a16="http://schemas.microsoft.com/office/drawing/2014/main" id="{F1C9924C-5E9F-2248-872A-E20430DCC348}"/>
              </a:ext>
            </a:extLst>
          </p:cNvPr>
          <p:cNvSpPr/>
          <p:nvPr/>
        </p:nvSpPr>
        <p:spPr>
          <a:xfrm>
            <a:off x="6216925" y="2885704"/>
            <a:ext cx="5598464" cy="350286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Overview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Rust </a:t>
            </a:r>
            <a:r>
              <a:rPr lang="en-US" err="1">
                <a:ea typeface="+mj-ea"/>
              </a:rPr>
              <a:t>libararies</a:t>
            </a:r>
            <a:endParaRPr lang="en-US">
              <a:ea typeface="+mj-ea"/>
            </a:endParaRPr>
          </a:p>
          <a:p>
            <a:pPr lvl="1"/>
            <a:r>
              <a:rPr lang="en-US" err="1">
                <a:ea typeface="+mj-ea"/>
              </a:rPr>
              <a:t>libBentoFS</a:t>
            </a:r>
            <a:endParaRPr lang="en-US">
              <a:ea typeface="+mj-ea"/>
            </a:endParaRPr>
          </a:p>
          <a:p>
            <a:pPr lvl="1"/>
            <a:r>
              <a:rPr lang="en-US" err="1">
                <a:ea typeface="+mj-ea"/>
              </a:rPr>
              <a:t>libBentoKS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File Systems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44" name="文本框 43">
            <a:extLst>
              <a:ext uri="{FF2B5EF4-FFF2-40B4-BE49-F238E27FC236}">
                <a16:creationId xmlns:a16="http://schemas.microsoft.com/office/drawing/2014/main" id="{C9FD5434-683E-8E4A-8420-E1E852EBEAE2}"/>
              </a:ext>
            </a:extLst>
          </p:cNvPr>
          <p:cNvSpPr txBox="1"/>
          <p:nvPr/>
        </p:nvSpPr>
        <p:spPr>
          <a:xfrm>
            <a:off x="6216925" y="2923966"/>
            <a:ext cx="2406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>
                <a:latin typeface="Gill Sans MT" panose="020B0502020104020203" pitchFamily="34" charset="0"/>
              </a:rPr>
              <a:t>Rust libraries</a:t>
            </a:r>
            <a:endParaRPr kumimoji="1" lang="zh-CN" altLang="en-US" sz="240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7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Overview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libBentoFS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Translates unsafe calls from </a:t>
            </a:r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into safe operations API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EE13A19-4C25-9548-9C2D-A6A50DCBD91F}"/>
              </a:ext>
            </a:extLst>
          </p:cNvPr>
          <p:cNvSpPr/>
          <p:nvPr/>
        </p:nvSpPr>
        <p:spPr>
          <a:xfrm>
            <a:off x="6714379" y="3477876"/>
            <a:ext cx="2109784" cy="930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026AC6E-9952-C046-B2F4-D30F2032617C}"/>
              </a:ext>
            </a:extLst>
          </p:cNvPr>
          <p:cNvSpPr txBox="1"/>
          <p:nvPr/>
        </p:nvSpPr>
        <p:spPr>
          <a:xfrm>
            <a:off x="6878719" y="3525644"/>
            <a:ext cx="173387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400" err="1">
                <a:solidFill>
                  <a:schemeClr val="bg1"/>
                </a:solidFill>
                <a:latin typeface="Gill Sans MT" panose="020B0502020104020203" pitchFamily="34" charset="0"/>
              </a:rPr>
              <a:t>libBentoFS</a:t>
            </a:r>
            <a:endParaRPr kumimoji="1" lang="zh-CN" altLang="en-US" sz="240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436DCAA-4EAE-784E-8DC6-74181CE72920}"/>
              </a:ext>
            </a:extLst>
          </p:cNvPr>
          <p:cNvSpPr/>
          <p:nvPr/>
        </p:nvSpPr>
        <p:spPr>
          <a:xfrm>
            <a:off x="6934841" y="3979262"/>
            <a:ext cx="1655617" cy="34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>
                <a:latin typeface="Gill Sans MT" panose="020B0502020104020203" pitchFamily="34" charset="0"/>
              </a:rPr>
              <a:t>dispatch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73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Overview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libBentoKS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Provide a safe API to access kernel service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8E5DCC3B-5211-DA41-9331-2FEBE2041941}"/>
              </a:ext>
            </a:extLst>
          </p:cNvPr>
          <p:cNvSpPr/>
          <p:nvPr/>
        </p:nvSpPr>
        <p:spPr>
          <a:xfrm>
            <a:off x="6682923" y="5072872"/>
            <a:ext cx="2109784" cy="930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448AF86-9E2D-4C46-8204-1DE4005D0803}"/>
              </a:ext>
            </a:extLst>
          </p:cNvPr>
          <p:cNvSpPr txBox="1"/>
          <p:nvPr/>
        </p:nvSpPr>
        <p:spPr>
          <a:xfrm>
            <a:off x="6847263" y="5120640"/>
            <a:ext cx="173387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400" err="1">
                <a:solidFill>
                  <a:schemeClr val="bg1"/>
                </a:solidFill>
                <a:latin typeface="Gill Sans MT" panose="020B0502020104020203" pitchFamily="34" charset="0"/>
              </a:rPr>
              <a:t>libBentoKS</a:t>
            </a:r>
            <a:endParaRPr kumimoji="1" lang="zh-CN" altLang="en-US" sz="240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3B0C00-9C50-184C-AAC9-C5D0D921D707}"/>
              </a:ext>
            </a:extLst>
          </p:cNvPr>
          <p:cNvSpPr/>
          <p:nvPr/>
        </p:nvSpPr>
        <p:spPr>
          <a:xfrm>
            <a:off x="6903384" y="5582305"/>
            <a:ext cx="1655617" cy="34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err="1">
                <a:latin typeface="Gill Sans MT" panose="020B0502020104020203" pitchFamily="34" charset="0"/>
              </a:rPr>
              <a:t>BlockDevice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5110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Overview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File Systems</a:t>
            </a:r>
          </a:p>
          <a:p>
            <a:pPr lvl="1"/>
            <a:r>
              <a:rPr lang="en-US">
                <a:ea typeface="+mj-ea"/>
              </a:rPr>
              <a:t>Complied as a Rust static library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CA62C05F-9BBB-8949-AC43-B38433ADF50E}"/>
              </a:ext>
            </a:extLst>
          </p:cNvPr>
          <p:cNvSpPr/>
          <p:nvPr/>
        </p:nvSpPr>
        <p:spPr>
          <a:xfrm>
            <a:off x="9316514" y="3460374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94ECDFDB-D9F4-7641-9749-87B06FFD4324}"/>
              </a:ext>
            </a:extLst>
          </p:cNvPr>
          <p:cNvSpPr txBox="1"/>
          <p:nvPr/>
        </p:nvSpPr>
        <p:spPr>
          <a:xfrm>
            <a:off x="9480854" y="3590459"/>
            <a:ext cx="181072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400">
                <a:solidFill>
                  <a:schemeClr val="bg1"/>
                </a:solidFill>
                <a:latin typeface="Gill Sans MT" panose="020B0502020104020203" pitchFamily="34" charset="0"/>
              </a:rPr>
              <a:t>File Systems</a:t>
            </a:r>
            <a:endParaRPr kumimoji="1" lang="zh-CN" altLang="en-US" sz="240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AC3AC8D-7CAB-404D-A1BC-9FA9C6F45249}"/>
              </a:ext>
            </a:extLst>
          </p:cNvPr>
          <p:cNvSpPr/>
          <p:nvPr/>
        </p:nvSpPr>
        <p:spPr>
          <a:xfrm>
            <a:off x="9521042" y="4182209"/>
            <a:ext cx="1770540" cy="34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>
                <a:latin typeface="Gill Sans MT" panose="020B0502020104020203" pitchFamily="34" charset="0"/>
              </a:rPr>
              <a:t>read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E395B0D-9DE3-FE48-828E-E2838671C189}"/>
              </a:ext>
            </a:extLst>
          </p:cNvPr>
          <p:cNvSpPr/>
          <p:nvPr/>
        </p:nvSpPr>
        <p:spPr>
          <a:xfrm>
            <a:off x="9521042" y="4678850"/>
            <a:ext cx="1770540" cy="34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>
                <a:latin typeface="Gill Sans MT" panose="020B0502020104020203" pitchFamily="34" charset="0"/>
              </a:rPr>
              <a:t>write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259D57C4-5FE1-8743-9BF7-43AC1BC752E2}"/>
              </a:ext>
            </a:extLst>
          </p:cNvPr>
          <p:cNvSpPr/>
          <p:nvPr/>
        </p:nvSpPr>
        <p:spPr>
          <a:xfrm>
            <a:off x="9521041" y="5137714"/>
            <a:ext cx="1770541" cy="34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err="1">
                <a:latin typeface="Gill Sans MT" panose="020B0502020104020203" pitchFamily="34" charset="0"/>
              </a:rPr>
              <a:t>Update_prepare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56F7048-E72E-E54F-A3B8-B67E14CA1028}"/>
              </a:ext>
            </a:extLst>
          </p:cNvPr>
          <p:cNvSpPr/>
          <p:nvPr/>
        </p:nvSpPr>
        <p:spPr>
          <a:xfrm>
            <a:off x="9521040" y="5581276"/>
            <a:ext cx="1770542" cy="34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err="1">
                <a:latin typeface="Gill Sans MT" panose="020B0502020104020203" pitchFamily="34" charset="0"/>
              </a:rPr>
              <a:t>Update_transfer</a:t>
            </a:r>
            <a:endParaRPr kumimoji="1" lang="zh-CN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75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Interacting with VFS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Define a new interface for safe kernel file systems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CB41462-7D89-C74F-BCAC-B309ED3D6CE8}"/>
              </a:ext>
            </a:extLst>
          </p:cNvPr>
          <p:cNvSpPr txBox="1"/>
          <p:nvPr/>
        </p:nvSpPr>
        <p:spPr>
          <a:xfrm>
            <a:off x="1209368" y="2698955"/>
            <a:ext cx="10453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Previous(C):</a:t>
            </a:r>
          </a:p>
          <a:p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	</a:t>
            </a:r>
            <a:r>
              <a:rPr kumimoji="1" lang="en-US" altLang="zh-CN" sz="2800" err="1">
                <a:latin typeface="Gill Sans MT" panose="020B0502020104020203" pitchFamily="34" charset="0"/>
                <a:ea typeface="+mj-ea"/>
              </a:rPr>
              <a:t>ssize_t</a:t>
            </a:r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 (*read) (struct file *, char __user *, </a:t>
            </a:r>
            <a:r>
              <a:rPr kumimoji="1" lang="en-US" altLang="zh-CN" sz="2800" err="1">
                <a:latin typeface="Gill Sans MT" panose="020B0502020104020203" pitchFamily="34" charset="0"/>
                <a:ea typeface="+mj-ea"/>
              </a:rPr>
              <a:t>size_t</a:t>
            </a:r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, </a:t>
            </a:r>
            <a:r>
              <a:rPr kumimoji="1" lang="en-US" altLang="zh-CN" sz="2800" err="1">
                <a:latin typeface="Gill Sans MT" panose="020B0502020104020203" pitchFamily="34" charset="0"/>
                <a:ea typeface="+mj-ea"/>
              </a:rPr>
              <a:t>loff_t</a:t>
            </a:r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 *)</a:t>
            </a:r>
          </a:p>
          <a:p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Bento(Rust):</a:t>
            </a:r>
          </a:p>
          <a:p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	</a:t>
            </a:r>
            <a:r>
              <a:rPr kumimoji="1" lang="en-US" altLang="zh-CN" sz="2800" err="1">
                <a:latin typeface="Gill Sans MT" panose="020B0502020104020203" pitchFamily="34" charset="0"/>
                <a:ea typeface="+mj-ea"/>
              </a:rPr>
              <a:t>bento_read</a:t>
            </a:r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(&amp;self, req, </a:t>
            </a:r>
            <a:r>
              <a:rPr kumimoji="1" lang="en-US" altLang="zh-CN" sz="2800" err="1">
                <a:latin typeface="Gill Sans MT" panose="020B0502020104020203" pitchFamily="34" charset="0"/>
                <a:ea typeface="+mj-ea"/>
              </a:rPr>
              <a:t>ino</a:t>
            </a:r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, </a:t>
            </a:r>
            <a:r>
              <a:rPr kumimoji="1" lang="en-US" altLang="zh-CN" sz="2800" err="1">
                <a:latin typeface="Gill Sans MT" panose="020B0502020104020203" pitchFamily="34" charset="0"/>
                <a:ea typeface="+mj-ea"/>
              </a:rPr>
              <a:t>fh</a:t>
            </a:r>
            <a:r>
              <a:rPr kumimoji="1" lang="en-US" altLang="zh-CN" sz="2800">
                <a:latin typeface="Gill Sans MT" panose="020B0502020104020203" pitchFamily="34" charset="0"/>
                <a:ea typeface="+mj-ea"/>
              </a:rPr>
              <a:t>, offset, size, reply)</a:t>
            </a:r>
            <a:endParaRPr kumimoji="1" lang="zh-CN" altLang="en-US" sz="2800">
              <a:latin typeface="Gill Sans MT" panose="020B0502020104020203" pitchFamily="34" charset="0"/>
              <a:ea typeface="+mj-ea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292408B-D6E6-F647-B51C-A8A1E3EFBEE1}"/>
              </a:ext>
            </a:extLst>
          </p:cNvPr>
          <p:cNvSpPr txBox="1"/>
          <p:nvPr/>
        </p:nvSpPr>
        <p:spPr>
          <a:xfrm>
            <a:off x="1209368" y="4807974"/>
            <a:ext cx="10082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>
                <a:latin typeface="Gill Sans MT" panose="020B0502020104020203" pitchFamily="34" charset="0"/>
                <a:ea typeface="+mj-ea"/>
              </a:rPr>
              <a:t>Message-passing based API: </a:t>
            </a:r>
          </a:p>
          <a:p>
            <a:r>
              <a:rPr kumimoji="1" lang="en-US" altLang="zh-CN" sz="2400">
                <a:latin typeface="Gill Sans MT" panose="020B0502020104020203" pitchFamily="34" charset="0"/>
                <a:ea typeface="+mj-ea"/>
              </a:rPr>
              <a:t>	req includes the user application’s </a:t>
            </a:r>
            <a:r>
              <a:rPr kumimoji="1" lang="en-US" altLang="zh-CN" sz="2400" err="1">
                <a:latin typeface="Gill Sans MT" panose="020B0502020104020203" pitchFamily="34" charset="0"/>
                <a:ea typeface="+mj-ea"/>
              </a:rPr>
              <a:t>uid</a:t>
            </a:r>
            <a:r>
              <a:rPr kumimoji="1" lang="en-US" altLang="zh-CN" sz="2400">
                <a:latin typeface="Gill Sans MT" panose="020B0502020104020203" pitchFamily="34" charset="0"/>
                <a:ea typeface="+mj-ea"/>
              </a:rPr>
              <a:t>, gid, and </a:t>
            </a:r>
            <a:r>
              <a:rPr kumimoji="1" lang="en-US" altLang="zh-CN" sz="2400" err="1">
                <a:latin typeface="Gill Sans MT" panose="020B0502020104020203" pitchFamily="34" charset="0"/>
                <a:ea typeface="+mj-ea"/>
              </a:rPr>
              <a:t>pid</a:t>
            </a:r>
            <a:r>
              <a:rPr kumimoji="1" lang="en-US" altLang="zh-CN" sz="2400">
                <a:latin typeface="Gill Sans MT" panose="020B0502020104020203" pitchFamily="34" charset="0"/>
                <a:ea typeface="+mj-ea"/>
              </a:rPr>
              <a:t>;</a:t>
            </a:r>
          </a:p>
          <a:p>
            <a:r>
              <a:rPr kumimoji="1" lang="en-US" altLang="zh-CN" sz="2400">
                <a:latin typeface="Gill Sans MT" panose="020B0502020104020203" pitchFamily="34" charset="0"/>
                <a:ea typeface="+mj-ea"/>
              </a:rPr>
              <a:t>	reply includes data or error values</a:t>
            </a:r>
          </a:p>
        </p:txBody>
      </p:sp>
    </p:spTree>
    <p:extLst>
      <p:ext uri="{BB962C8B-B14F-4D97-AF65-F5344CB8AC3E}">
        <p14:creationId xmlns:p14="http://schemas.microsoft.com/office/powerpoint/2010/main" val="491983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VFS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</a:t>
            </a:r>
            <a:r>
              <a:rPr lang="en-US" err="1">
                <a:ea typeface="+mj-ea"/>
              </a:rPr>
              <a:t>Recevies</a:t>
            </a:r>
            <a:r>
              <a:rPr lang="en-US">
                <a:ea typeface="+mj-ea"/>
              </a:rPr>
              <a:t> all calls from VFS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Determine target file system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Handles any necessary operations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Send to </a:t>
            </a:r>
            <a:r>
              <a:rPr lang="en-US" err="1">
                <a:solidFill>
                  <a:schemeClr val="bg2"/>
                </a:solidFill>
                <a:ea typeface="+mj-ea"/>
              </a:rPr>
              <a:t>libBentoFS</a:t>
            </a:r>
            <a:endParaRPr lang="en-US">
              <a:solidFill>
                <a:schemeClr val="bg2"/>
              </a:solidFill>
              <a:ea typeface="+mj-ea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stCxn id="7" idx="3"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91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1434015" y="1378100"/>
            <a:ext cx="762000" cy="665162"/>
            <a:chOff x="1110" y="2656"/>
            <a:chExt cx="1549" cy="1351"/>
          </a:xfrm>
        </p:grpSpPr>
        <p:sp>
          <p:nvSpPr>
            <p:cNvPr id="4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2043615" y="1987700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455095" y="1454300"/>
            <a:ext cx="1905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gray">
          <a:xfrm>
            <a:off x="1629278" y="1476525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1434015" y="2520994"/>
            <a:ext cx="762000" cy="665162"/>
            <a:chOff x="3174" y="2656"/>
            <a:chExt cx="1549" cy="1351"/>
          </a:xfrm>
        </p:grpSpPr>
        <p:sp>
          <p:nvSpPr>
            <p:cNvPr id="54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2043615" y="313059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2455095" y="2597194"/>
            <a:ext cx="2119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Bento Design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gray">
          <a:xfrm>
            <a:off x="1629278" y="26194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58" name="Group 17"/>
          <p:cNvGrpSpPr>
            <a:grpSpLocks/>
          </p:cNvGrpSpPr>
          <p:nvPr/>
        </p:nvGrpSpPr>
        <p:grpSpPr bwMode="auto">
          <a:xfrm>
            <a:off x="1434015" y="3748281"/>
            <a:ext cx="762001" cy="665162"/>
            <a:chOff x="1110" y="2656"/>
            <a:chExt cx="1549" cy="1351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9" name="Line 25"/>
          <p:cNvSpPr>
            <a:spLocks noChangeShapeType="1"/>
          </p:cNvSpPr>
          <p:nvPr/>
        </p:nvSpPr>
        <p:spPr bwMode="auto">
          <a:xfrm>
            <a:off x="2043615" y="4357881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455095" y="3824481"/>
            <a:ext cx="4432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Implementation &amp; Evaluation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gray">
          <a:xfrm>
            <a:off x="1661799" y="38442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66" name="Group 21"/>
          <p:cNvGrpSpPr>
            <a:grpSpLocks/>
          </p:cNvGrpSpPr>
          <p:nvPr/>
        </p:nvGrpSpPr>
        <p:grpSpPr bwMode="auto">
          <a:xfrm>
            <a:off x="1427620" y="4964244"/>
            <a:ext cx="762000" cy="665162"/>
            <a:chOff x="3174" y="2656"/>
            <a:chExt cx="1549" cy="1351"/>
          </a:xfrm>
        </p:grpSpPr>
        <p:sp>
          <p:nvSpPr>
            <p:cNvPr id="70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2037220" y="557384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2448700" y="5040444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gray">
          <a:xfrm>
            <a:off x="1622883" y="506266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Outline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3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VFS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</a:t>
            </a:r>
            <a:r>
              <a:rPr lang="en-US" err="1">
                <a:ea typeface="+mj-ea"/>
              </a:rPr>
              <a:t>Recevies</a:t>
            </a:r>
            <a:r>
              <a:rPr lang="en-US">
                <a:ea typeface="+mj-ea"/>
              </a:rPr>
              <a:t> all calls from VFS</a:t>
            </a:r>
          </a:p>
          <a:p>
            <a:pPr lvl="1"/>
            <a:r>
              <a:rPr lang="en-US">
                <a:ea typeface="+mj-ea"/>
              </a:rPr>
              <a:t>Determine target file system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Handles any necessary operations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Send to </a:t>
            </a:r>
            <a:r>
              <a:rPr lang="en-US" err="1">
                <a:solidFill>
                  <a:schemeClr val="bg2"/>
                </a:solidFill>
                <a:ea typeface="+mj-ea"/>
              </a:rPr>
              <a:t>libBentoFS</a:t>
            </a:r>
            <a:endParaRPr lang="en-US">
              <a:solidFill>
                <a:schemeClr val="bg2"/>
              </a:solidFill>
              <a:ea typeface="+mj-ea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stCxn id="7" idx="3"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421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VFS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</a:t>
            </a:r>
            <a:r>
              <a:rPr lang="en-US" err="1">
                <a:ea typeface="+mj-ea"/>
              </a:rPr>
              <a:t>Recevies</a:t>
            </a:r>
            <a:r>
              <a:rPr lang="en-US">
                <a:ea typeface="+mj-ea"/>
              </a:rPr>
              <a:t> all calls from VFS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Determine target file system</a:t>
            </a:r>
          </a:p>
          <a:p>
            <a:pPr lvl="1"/>
            <a:r>
              <a:rPr lang="en-US">
                <a:ea typeface="+mj-ea"/>
              </a:rPr>
              <a:t>Handles any necessary operations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Send to </a:t>
            </a:r>
            <a:r>
              <a:rPr lang="en-US" err="1">
                <a:solidFill>
                  <a:schemeClr val="bg2"/>
                </a:solidFill>
                <a:ea typeface="+mj-ea"/>
              </a:rPr>
              <a:t>libBentoFS</a:t>
            </a:r>
            <a:endParaRPr lang="en-US">
              <a:solidFill>
                <a:schemeClr val="bg2"/>
              </a:solidFill>
              <a:ea typeface="+mj-ea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stCxn id="7" idx="3"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188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VFS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</a:t>
            </a:r>
            <a:r>
              <a:rPr lang="en-US" err="1">
                <a:ea typeface="+mj-ea"/>
              </a:rPr>
              <a:t>Recevies</a:t>
            </a:r>
            <a:r>
              <a:rPr lang="en-US">
                <a:ea typeface="+mj-ea"/>
              </a:rPr>
              <a:t> all calls from VFS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Determine target file system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Handles any necessary operations</a:t>
            </a:r>
          </a:p>
          <a:p>
            <a:pPr lvl="1"/>
            <a:r>
              <a:rPr lang="en-US">
                <a:ea typeface="+mj-ea"/>
              </a:rPr>
              <a:t>Send to </a:t>
            </a:r>
            <a:r>
              <a:rPr lang="en-US" err="1">
                <a:ea typeface="+mj-ea"/>
              </a:rPr>
              <a:t>libBentoFS</a:t>
            </a:r>
            <a:r>
              <a:rPr lang="en-US">
                <a:ea typeface="+mj-ea"/>
              </a:rPr>
              <a:t>(dispatch)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cxnSpLocks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613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VFS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libBentoFS</a:t>
            </a:r>
            <a:r>
              <a:rPr lang="en-US">
                <a:ea typeface="+mj-ea"/>
              </a:rPr>
              <a:t> </a:t>
            </a:r>
          </a:p>
          <a:p>
            <a:pPr lvl="1"/>
            <a:r>
              <a:rPr lang="en-US">
                <a:ea typeface="+mj-ea"/>
              </a:rPr>
              <a:t>Translates unsafe calls into safe operations API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Calls the correct function in the file system</a:t>
            </a:r>
          </a:p>
          <a:p>
            <a:pPr lvl="1"/>
            <a:endParaRPr lang="en-US">
              <a:ea typeface="+mj-ea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cxnSpLocks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783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VFS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libBentoFS</a:t>
            </a:r>
            <a:r>
              <a:rPr lang="en-US">
                <a:ea typeface="+mj-ea"/>
              </a:rPr>
              <a:t> </a:t>
            </a:r>
          </a:p>
          <a:p>
            <a:pPr lvl="1"/>
            <a:r>
              <a:rPr lang="en-US">
                <a:solidFill>
                  <a:schemeClr val="bg2"/>
                </a:solidFill>
                <a:ea typeface="+mj-ea"/>
              </a:rPr>
              <a:t>Translates unsafe calls into safe operations API</a:t>
            </a:r>
          </a:p>
          <a:p>
            <a:pPr lvl="1"/>
            <a:r>
              <a:rPr lang="en-US">
                <a:ea typeface="+mj-ea"/>
              </a:rPr>
              <a:t>Calls the correct function in the file system</a:t>
            </a:r>
          </a:p>
          <a:p>
            <a:pPr lvl="1"/>
            <a:endParaRPr lang="en-US">
              <a:ea typeface="+mj-ea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cxnSpLocks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85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A49474EF-C5C7-6E4C-89BE-7B2AF33FCF84}"/>
              </a:ext>
            </a:extLst>
          </p:cNvPr>
          <p:cNvSpPr/>
          <p:nvPr/>
        </p:nvSpPr>
        <p:spPr>
          <a:xfrm>
            <a:off x="9622196" y="3725319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Interacting with Kernel Services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>
                <a:ea typeface="+mj-ea"/>
              </a:rPr>
              <a:t>libBentoKS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Provide wrapping abstractions</a:t>
            </a:r>
          </a:p>
          <a:p>
            <a:pPr lvl="1"/>
            <a:r>
              <a:rPr lang="en-US">
                <a:ea typeface="+mj-ea"/>
              </a:rPr>
              <a:t>Exposing Kernel services safely</a:t>
            </a:r>
          </a:p>
          <a:p>
            <a:pPr lvl="1"/>
            <a:r>
              <a:rPr lang="en-US">
                <a:ea typeface="+mj-ea"/>
              </a:rPr>
              <a:t>May add a small amount of performance overhead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59EF416-6C9B-E940-99A8-87A75330AC69}"/>
              </a:ext>
            </a:extLst>
          </p:cNvPr>
          <p:cNvGrpSpPr/>
          <p:nvPr/>
        </p:nvGrpSpPr>
        <p:grpSpPr>
          <a:xfrm>
            <a:off x="1015341" y="3539366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CE41F58-18F5-3049-88DA-86CB2F05E43B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94BE51B-10ED-4245-8038-396CFD241DD9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C84003A-66CE-F943-8B97-67326BF913CC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5436867-E80A-BA42-8BF9-BA0F30B22D02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C0B04E9-67FE-F34D-8E08-B94D7CA2144E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3887576" y="3520989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7D5365AC-4209-764F-9FD2-8EBA688399DF}"/>
              </a:ext>
            </a:extLst>
          </p:cNvPr>
          <p:cNvSpPr/>
          <p:nvPr/>
        </p:nvSpPr>
        <p:spPr>
          <a:xfrm>
            <a:off x="9473831" y="3606307"/>
            <a:ext cx="2109784" cy="2534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Gill Sans MT" panose="020B0502020104020203" pitchFamily="34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6714379" y="3477876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E0DA77D-1B22-0C4D-9073-8DE9842307E1}"/>
              </a:ext>
            </a:extLst>
          </p:cNvPr>
          <p:cNvGrpSpPr/>
          <p:nvPr/>
        </p:nvGrpSpPr>
        <p:grpSpPr>
          <a:xfrm>
            <a:off x="6682923" y="5072872"/>
            <a:ext cx="2109784" cy="930647"/>
            <a:chOff x="6450134" y="5064129"/>
            <a:chExt cx="2109784" cy="93064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A329D7B-A9EE-D848-A421-4A5E1331C571}"/>
                </a:ext>
              </a:extLst>
            </p:cNvPr>
            <p:cNvGrpSpPr/>
            <p:nvPr/>
          </p:nvGrpSpPr>
          <p:grpSpPr>
            <a:xfrm>
              <a:off x="6450134" y="5064129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E5DCC3B-5211-DA41-9331-2FEBE2041941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448AF86-9E2D-4C46-8204-1DE4005D0803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libBentoKS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3B0C00-9C50-184C-AAC9-C5D0D921D707}"/>
                </a:ext>
              </a:extLst>
            </p:cNvPr>
            <p:cNvSpPr/>
            <p:nvPr/>
          </p:nvSpPr>
          <p:spPr>
            <a:xfrm>
              <a:off x="6670595" y="5573562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580C949-2F7E-0B44-B995-0D22A8527006}"/>
              </a:ext>
            </a:extLst>
          </p:cNvPr>
          <p:cNvGrpSpPr/>
          <p:nvPr/>
        </p:nvGrpSpPr>
        <p:grpSpPr>
          <a:xfrm>
            <a:off x="9316514" y="3460374"/>
            <a:ext cx="2109784" cy="2534402"/>
            <a:chOff x="9316514" y="3460374"/>
            <a:chExt cx="2109784" cy="253440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316514" y="3460374"/>
              <a:ext cx="2109784" cy="25344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480854" y="359045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File Systems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AC3AC8D-7CAB-404D-A1BC-9FA9C6F45249}"/>
                </a:ext>
              </a:extLst>
            </p:cNvPr>
            <p:cNvSpPr/>
            <p:nvPr/>
          </p:nvSpPr>
          <p:spPr>
            <a:xfrm>
              <a:off x="9521042" y="4182209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read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395B0D-9DE3-FE48-828E-E2838671C189}"/>
                </a:ext>
              </a:extLst>
            </p:cNvPr>
            <p:cNvSpPr/>
            <p:nvPr/>
          </p:nvSpPr>
          <p:spPr>
            <a:xfrm>
              <a:off x="9521042" y="4678850"/>
              <a:ext cx="1770540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write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521041" y="513771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256F7048-E72E-E54F-A3B8-B67E14CA1028}"/>
                </a:ext>
              </a:extLst>
            </p:cNvPr>
            <p:cNvSpPr/>
            <p:nvPr/>
          </p:nvSpPr>
          <p:spPr>
            <a:xfrm>
              <a:off x="9521040" y="5581276"/>
              <a:ext cx="1770542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7C6C468-BA76-5E4C-ADBD-881AC567FEB7}"/>
              </a:ext>
            </a:extLst>
          </p:cNvPr>
          <p:cNvCxnSpPr>
            <a:cxnSpLocks/>
          </p:cNvCxnSpPr>
          <p:nvPr/>
        </p:nvCxnSpPr>
        <p:spPr>
          <a:xfrm flipV="1">
            <a:off x="2926276" y="4526809"/>
            <a:ext cx="96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</p:cNvCxnSpPr>
          <p:nvPr/>
        </p:nvCxnSpPr>
        <p:spPr>
          <a:xfrm flipV="1">
            <a:off x="5693117" y="4151562"/>
            <a:ext cx="1241724" cy="3752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</p:cNvCxnSpPr>
          <p:nvPr/>
        </p:nvCxnSpPr>
        <p:spPr>
          <a:xfrm>
            <a:off x="8590458" y="4151562"/>
            <a:ext cx="930584" cy="2029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形状 13">
            <a:extLst>
              <a:ext uri="{FF2B5EF4-FFF2-40B4-BE49-F238E27FC236}">
                <a16:creationId xmlns:a16="http://schemas.microsoft.com/office/drawing/2014/main" id="{D9FC4B2C-FDD7-EA4A-B00F-B0BFE8F199B7}"/>
              </a:ext>
            </a:extLst>
          </p:cNvPr>
          <p:cNvSpPr/>
          <p:nvPr/>
        </p:nvSpPr>
        <p:spPr>
          <a:xfrm>
            <a:off x="2434442" y="5925787"/>
            <a:ext cx="5272644" cy="700644"/>
          </a:xfrm>
          <a:custGeom>
            <a:avLst/>
            <a:gdLst>
              <a:gd name="connsiteX0" fmla="*/ 0 w 5272644"/>
              <a:gd name="connsiteY0" fmla="*/ 225631 h 700644"/>
              <a:gd name="connsiteX1" fmla="*/ 0 w 5272644"/>
              <a:gd name="connsiteY1" fmla="*/ 700644 h 700644"/>
              <a:gd name="connsiteX2" fmla="*/ 5272644 w 5272644"/>
              <a:gd name="connsiteY2" fmla="*/ 700644 h 700644"/>
              <a:gd name="connsiteX3" fmla="*/ 5272644 w 5272644"/>
              <a:gd name="connsiteY3" fmla="*/ 570016 h 700644"/>
              <a:gd name="connsiteX4" fmla="*/ 5272644 w 5272644"/>
              <a:gd name="connsiteY4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2644" h="700644">
                <a:moveTo>
                  <a:pt x="0" y="225631"/>
                </a:moveTo>
                <a:lnTo>
                  <a:pt x="0" y="700644"/>
                </a:lnTo>
                <a:lnTo>
                  <a:pt x="5272644" y="700644"/>
                </a:lnTo>
                <a:lnTo>
                  <a:pt x="5272644" y="570016"/>
                </a:lnTo>
                <a:lnTo>
                  <a:pt x="5272644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任意形状 16">
            <a:extLst>
              <a:ext uri="{FF2B5EF4-FFF2-40B4-BE49-F238E27FC236}">
                <a16:creationId xmlns:a16="http://schemas.microsoft.com/office/drawing/2014/main" id="{120D34DA-806D-1542-A753-C88367A00A21}"/>
              </a:ext>
            </a:extLst>
          </p:cNvPr>
          <p:cNvSpPr/>
          <p:nvPr/>
        </p:nvSpPr>
        <p:spPr>
          <a:xfrm>
            <a:off x="2528888" y="5943600"/>
            <a:ext cx="4943475" cy="571500"/>
          </a:xfrm>
          <a:custGeom>
            <a:avLst/>
            <a:gdLst>
              <a:gd name="connsiteX0" fmla="*/ 4943475 w 4943475"/>
              <a:gd name="connsiteY0" fmla="*/ 0 h 571500"/>
              <a:gd name="connsiteX1" fmla="*/ 4943475 w 4943475"/>
              <a:gd name="connsiteY1" fmla="*/ 571500 h 571500"/>
              <a:gd name="connsiteX2" fmla="*/ 0 w 4943475"/>
              <a:gd name="connsiteY2" fmla="*/ 571500 h 571500"/>
              <a:gd name="connsiteX3" fmla="*/ 0 w 4943475"/>
              <a:gd name="connsiteY3" fmla="*/ 2286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3475" h="571500">
                <a:moveTo>
                  <a:pt x="4943475" y="0"/>
                </a:moveTo>
                <a:lnTo>
                  <a:pt x="4943475" y="571500"/>
                </a:lnTo>
                <a:lnTo>
                  <a:pt x="0" y="571500"/>
                </a:lnTo>
                <a:lnTo>
                  <a:pt x="0" y="228600"/>
                </a:lnTo>
              </a:path>
            </a:pathLst>
          </a:custGeom>
          <a:noFill/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2830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>
                <a:ea typeface="+mj-ea"/>
              </a:rPr>
              <a:t>It calls into </a:t>
            </a:r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to register itself and indicate it is an upgrade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668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identifies the target file system, pauses new calls, and waits for current operations to complete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193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sends </a:t>
            </a:r>
            <a:r>
              <a:rPr lang="en-US" err="1">
                <a:ea typeface="+mj-ea"/>
              </a:rPr>
              <a:t>bento_update_prepare</a:t>
            </a:r>
            <a:r>
              <a:rPr lang="en-US">
                <a:ea typeface="+mj-ea"/>
              </a:rPr>
              <a:t> to the old file system through </a:t>
            </a:r>
            <a:r>
              <a:rPr lang="en-US" err="1">
                <a:ea typeface="+mj-ea"/>
              </a:rPr>
              <a:t>libBentoFS</a:t>
            </a:r>
            <a:endParaRPr lang="en-US">
              <a:ea typeface="+mj-ea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90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>
                <a:ea typeface="+mj-ea"/>
              </a:rPr>
              <a:t>Old file system handles </a:t>
            </a:r>
            <a:r>
              <a:rPr lang="en-US" err="1">
                <a:ea typeface="+mj-ea"/>
              </a:rPr>
              <a:t>bento_update_prepare</a:t>
            </a:r>
            <a:r>
              <a:rPr lang="en-US">
                <a:ea typeface="+mj-ea"/>
              </a:rPr>
              <a:t>, performing cleanup, and creating and returning state transfer struct to </a:t>
            </a:r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through </a:t>
            </a:r>
            <a:r>
              <a:rPr lang="en-US" err="1">
                <a:ea typeface="+mj-ea"/>
              </a:rPr>
              <a:t>libBentoFS</a:t>
            </a:r>
            <a:endParaRPr lang="en-US">
              <a:ea typeface="+mj-ea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93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Kernel FS Development is Slow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52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>
                <a:ea typeface="+mj-ea"/>
              </a:rPr>
              <a:t>Linux kernel development and deployment are slow and bug-prone.</a:t>
            </a:r>
            <a:endParaRPr lang="en-US" sz="3200">
              <a:ea typeface="+mj-ea"/>
            </a:endParaRPr>
          </a:p>
          <a:p>
            <a:r>
              <a:rPr lang="en-US" sz="3200">
                <a:ea typeface="+mj-ea"/>
              </a:rPr>
              <a:t>High development and deployment velocity are critical to modern cloud systems</a:t>
            </a:r>
          </a:p>
          <a:p>
            <a:r>
              <a:rPr lang="en-US" sz="3200">
                <a:ea typeface="+mj-ea"/>
              </a:rPr>
              <a:t>File systems are particularly affected due to advances in storage hardware and new demands by cloud systems</a:t>
            </a:r>
          </a:p>
        </p:txBody>
      </p:sp>
    </p:spTree>
    <p:extLst>
      <p:ext uri="{BB962C8B-B14F-4D97-AF65-F5344CB8AC3E}">
        <p14:creationId xmlns:p14="http://schemas.microsoft.com/office/powerpoint/2010/main" val="1887596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send </a:t>
            </a:r>
            <a:r>
              <a:rPr lang="en-US" err="1">
                <a:ea typeface="+mj-ea"/>
              </a:rPr>
              <a:t>bento_update_transfer</a:t>
            </a:r>
            <a:r>
              <a:rPr lang="en-US">
                <a:ea typeface="+mj-ea"/>
              </a:rPr>
              <a:t> request to new module, passing state transfer struct to the new file system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85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>
                <a:ea typeface="+mj-ea"/>
              </a:rPr>
              <a:t>New file system initializes itself using the struct and returns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07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Live</a:t>
            </a:r>
            <a:r>
              <a:rPr lang="zh-CN" altLang="en-US"/>
              <a:t> </a:t>
            </a:r>
            <a:r>
              <a:rPr lang="en-US" altLang="zh-CN"/>
              <a:t>Upgrade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j-ea"/>
              </a:rPr>
              <a:t>Live upgrade component in </a:t>
            </a:r>
            <a:r>
              <a:rPr lang="en-US" err="1">
                <a:ea typeface="+mj-ea"/>
              </a:rPr>
              <a:t>BentoFS</a:t>
            </a:r>
            <a:endParaRPr lang="en-US">
              <a:ea typeface="+mj-ea"/>
            </a:endParaRPr>
          </a:p>
          <a:p>
            <a:pPr lvl="1"/>
            <a:r>
              <a:rPr lang="en-US">
                <a:ea typeface="+mj-ea"/>
              </a:rPr>
              <a:t>When a upgrade module is inserted:</a:t>
            </a:r>
          </a:p>
          <a:p>
            <a:pPr lvl="2"/>
            <a:r>
              <a:rPr lang="en-US" err="1">
                <a:ea typeface="+mj-ea"/>
              </a:rPr>
              <a:t>BentoFS</a:t>
            </a:r>
            <a:r>
              <a:rPr lang="en-US">
                <a:ea typeface="+mj-ea"/>
              </a:rPr>
              <a:t> replaces the reference from old module to the new one, then allows calls to proceed to the new module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EC388CE-594A-FA4E-9DA0-6D0A2D6B84BC}"/>
              </a:ext>
            </a:extLst>
          </p:cNvPr>
          <p:cNvGrpSpPr/>
          <p:nvPr/>
        </p:nvGrpSpPr>
        <p:grpSpPr>
          <a:xfrm>
            <a:off x="2979003" y="3127476"/>
            <a:ext cx="1955469" cy="2738732"/>
            <a:chOff x="4457592" y="3539366"/>
            <a:chExt cx="1955469" cy="273873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B70F87-F2D3-D841-837D-A469EA4EE60F}"/>
                </a:ext>
              </a:extLst>
            </p:cNvPr>
            <p:cNvGrpSpPr/>
            <p:nvPr/>
          </p:nvGrpSpPr>
          <p:grpSpPr>
            <a:xfrm>
              <a:off x="4457592" y="3539366"/>
              <a:ext cx="1955469" cy="2738732"/>
              <a:chOff x="4457592" y="3539366"/>
              <a:chExt cx="1955469" cy="2738732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1379AB-6339-2247-9B82-9ACE26C363FF}"/>
                  </a:ext>
                </a:extLst>
              </p:cNvPr>
              <p:cNvSpPr/>
              <p:nvPr/>
            </p:nvSpPr>
            <p:spPr>
              <a:xfrm>
                <a:off x="4457592" y="3539366"/>
                <a:ext cx="1955469" cy="27387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AAB1976-EB8D-E041-890D-0AE2A23FB2B2}"/>
                  </a:ext>
                </a:extLst>
              </p:cNvPr>
              <p:cNvSpPr txBox="1"/>
              <p:nvPr/>
            </p:nvSpPr>
            <p:spPr>
              <a:xfrm>
                <a:off x="4774655" y="3679937"/>
                <a:ext cx="1321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21D4240-0828-154C-8390-46E483039993}"/>
                </a:ext>
              </a:extLst>
            </p:cNvPr>
            <p:cNvSpPr/>
            <p:nvPr/>
          </p:nvSpPr>
          <p:spPr>
            <a:xfrm>
              <a:off x="4607517" y="4403868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fs1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746907-C520-2C4F-A2FA-59285F6DB267}"/>
                </a:ext>
              </a:extLst>
            </p:cNvPr>
            <p:cNvSpPr/>
            <p:nvPr/>
          </p:nvSpPr>
          <p:spPr>
            <a:xfrm>
              <a:off x="4607516" y="4936706"/>
              <a:ext cx="1655617" cy="344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fs2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B80DF11B-180A-B844-9AFC-519CE403CC3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5435325" y="4748468"/>
              <a:ext cx="1" cy="1882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2134A8A-3BC7-5E47-B2E9-22FDEBFF2649}"/>
                </a:ext>
              </a:extLst>
            </p:cNvPr>
            <p:cNvSpPr txBox="1"/>
            <p:nvPr/>
          </p:nvSpPr>
          <p:spPr>
            <a:xfrm>
              <a:off x="4774655" y="4078662"/>
              <a:ext cx="1321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err="1">
                  <a:solidFill>
                    <a:schemeClr val="bg1"/>
                  </a:solidFill>
                  <a:latin typeface="Gill Sans MT" panose="020B0502020104020203" pitchFamily="34" charset="0"/>
                </a:rPr>
                <a:t>FSList</a:t>
              </a:r>
              <a:endParaRPr kumimoji="1" lang="zh-CN" altLang="en-US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3E90202-E1EA-8243-ACC2-79845104D716}"/>
                </a:ext>
              </a:extLst>
            </p:cNvPr>
            <p:cNvSpPr/>
            <p:nvPr/>
          </p:nvSpPr>
          <p:spPr>
            <a:xfrm>
              <a:off x="4607516" y="5612970"/>
              <a:ext cx="1655617" cy="546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Upgrade 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07BA319-AF1F-E64F-BBE2-ABFF18C5FF6D}"/>
              </a:ext>
            </a:extLst>
          </p:cNvPr>
          <p:cNvGrpSpPr/>
          <p:nvPr/>
        </p:nvGrpSpPr>
        <p:grpSpPr>
          <a:xfrm>
            <a:off x="5519240" y="3166950"/>
            <a:ext cx="2109784" cy="930647"/>
            <a:chOff x="6450134" y="3460375"/>
            <a:chExt cx="2109784" cy="93064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D80770-3B67-D242-8750-41C4C0B59817}"/>
                </a:ext>
              </a:extLst>
            </p:cNvPr>
            <p:cNvGrpSpPr/>
            <p:nvPr/>
          </p:nvGrpSpPr>
          <p:grpSpPr>
            <a:xfrm>
              <a:off x="6450134" y="3460375"/>
              <a:ext cx="2109784" cy="930647"/>
              <a:chOff x="1015341" y="3539366"/>
              <a:chExt cx="2274124" cy="273873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EE13A19-4C25-9548-9C2D-A6A50DCBD91F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6AC6E-9952-C046-B2F4-D30F2032617C}"/>
                  </a:ext>
                </a:extLst>
              </p:cNvPr>
              <p:cNvSpPr txBox="1"/>
              <p:nvPr/>
            </p:nvSpPr>
            <p:spPr>
              <a:xfrm>
                <a:off x="1192482" y="3679939"/>
                <a:ext cx="1868938" cy="13586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err="1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libBentoFS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4436DCAA-4EAE-784E-8DC6-74181CE72920}"/>
                </a:ext>
              </a:extLst>
            </p:cNvPr>
            <p:cNvSpPr/>
            <p:nvPr/>
          </p:nvSpPr>
          <p:spPr>
            <a:xfrm>
              <a:off x="6670596" y="3961761"/>
              <a:ext cx="1655617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dispatch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998E23F-B728-4843-A62E-57769459BF3A}"/>
              </a:ext>
            </a:extLst>
          </p:cNvPr>
          <p:cNvGrpSpPr/>
          <p:nvPr/>
        </p:nvGrpSpPr>
        <p:grpSpPr>
          <a:xfrm>
            <a:off x="8728643" y="3127476"/>
            <a:ext cx="2109784" cy="1367552"/>
            <a:chOff x="9043286" y="3003794"/>
            <a:chExt cx="2109784" cy="136755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A62C05F-9BBB-8949-AC43-B38433ADF50E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4ECDFDB-D9F4-7641-9749-87B06FFD4324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Old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59D57C4-5FE1-8743-9BF7-43AC1BC752E2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Update_prepare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18" name="肘形连接符 17">
            <a:extLst>
              <a:ext uri="{FF2B5EF4-FFF2-40B4-BE49-F238E27FC236}">
                <a16:creationId xmlns:a16="http://schemas.microsoft.com/office/drawing/2014/main" id="{2AA73E51-0240-B847-97EE-CA9740999085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4784544" y="3840636"/>
            <a:ext cx="955158" cy="1633502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>
            <a:extLst>
              <a:ext uri="{FF2B5EF4-FFF2-40B4-BE49-F238E27FC236}">
                <a16:creationId xmlns:a16="http://schemas.microsoft.com/office/drawing/2014/main" id="{8615335F-DB12-3B4A-96DB-81C1F2CF82E3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395319" y="3840636"/>
            <a:ext cx="1420762" cy="260951"/>
          </a:xfrm>
          <a:prstGeom prst="bentConnector3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9CED5F7-3861-9544-B90B-AD64598BFA49}"/>
              </a:ext>
            </a:extLst>
          </p:cNvPr>
          <p:cNvGrpSpPr/>
          <p:nvPr/>
        </p:nvGrpSpPr>
        <p:grpSpPr>
          <a:xfrm>
            <a:off x="8710001" y="4717607"/>
            <a:ext cx="2109784" cy="1367552"/>
            <a:chOff x="9043286" y="3003794"/>
            <a:chExt cx="2109784" cy="136755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A28E575-0E98-5C4E-90F5-D76DE1A379E0}"/>
                </a:ext>
              </a:extLst>
            </p:cNvPr>
            <p:cNvSpPr/>
            <p:nvPr/>
          </p:nvSpPr>
          <p:spPr>
            <a:xfrm>
              <a:off x="9043286" y="3003794"/>
              <a:ext cx="2109784" cy="1367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984904F-AEF5-1F43-B653-5CDE57356A7F}"/>
                </a:ext>
              </a:extLst>
            </p:cNvPr>
            <p:cNvSpPr txBox="1"/>
            <p:nvPr/>
          </p:nvSpPr>
          <p:spPr>
            <a:xfrm>
              <a:off x="9207626" y="3133879"/>
              <a:ext cx="1810728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chemeClr val="bg1"/>
                  </a:solidFill>
                  <a:latin typeface="Gill Sans MT" panose="020B0502020104020203" pitchFamily="34" charset="0"/>
                </a:rPr>
                <a:t>New Module</a:t>
              </a:r>
              <a:endParaRPr kumimoji="1" lang="zh-CN" altLang="en-US" sz="240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561AF042-5166-F542-9DDF-99EDEE6D50FC}"/>
                </a:ext>
              </a:extLst>
            </p:cNvPr>
            <p:cNvSpPr/>
            <p:nvPr/>
          </p:nvSpPr>
          <p:spPr>
            <a:xfrm>
              <a:off x="9182734" y="3762524"/>
              <a:ext cx="1770541" cy="344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Update_transfer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EEDD59-9135-F441-955A-435AB9A6C537}"/>
              </a:ext>
            </a:extLst>
          </p:cNvPr>
          <p:cNvGrpSpPr/>
          <p:nvPr/>
        </p:nvGrpSpPr>
        <p:grpSpPr>
          <a:xfrm>
            <a:off x="326099" y="3125662"/>
            <a:ext cx="2274124" cy="2738732"/>
            <a:chOff x="1015341" y="3539366"/>
            <a:chExt cx="2274124" cy="273873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02BFF0C-89F7-294D-8628-059346925FBA}"/>
                </a:ext>
              </a:extLst>
            </p:cNvPr>
            <p:cNvGrpSpPr/>
            <p:nvPr/>
          </p:nvGrpSpPr>
          <p:grpSpPr>
            <a:xfrm>
              <a:off x="1015341" y="3539366"/>
              <a:ext cx="2274124" cy="2738732"/>
              <a:chOff x="1015341" y="3539366"/>
              <a:chExt cx="2274124" cy="2738732"/>
            </a:xfrm>
            <a:grpFill/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5006581-7A00-4C44-940A-27DE3C5BEA50}"/>
                  </a:ext>
                </a:extLst>
              </p:cNvPr>
              <p:cNvSpPr/>
              <p:nvPr/>
            </p:nvSpPr>
            <p:spPr>
              <a:xfrm>
                <a:off x="1015341" y="3539366"/>
                <a:ext cx="2274124" cy="27387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52788FC9-D980-864C-939F-E5E5FDA21FEE}"/>
                  </a:ext>
                </a:extLst>
              </p:cNvPr>
              <p:cNvSpPr txBox="1"/>
              <p:nvPr/>
            </p:nvSpPr>
            <p:spPr>
              <a:xfrm>
                <a:off x="1192482" y="3679938"/>
                <a:ext cx="208800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Kernel Service</a:t>
                </a:r>
                <a:endParaRPr kumimoji="1" lang="zh-CN" altLang="en-US" sz="2400">
                  <a:solidFill>
                    <a:schemeClr val="bg1"/>
                  </a:solidFill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5986D5-A2BC-624B-ACF4-CDCF2BBB2C19}"/>
                </a:ext>
              </a:extLst>
            </p:cNvPr>
            <p:cNvSpPr/>
            <p:nvPr/>
          </p:nvSpPr>
          <p:spPr>
            <a:xfrm>
              <a:off x="1270659" y="5814486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err="1">
                  <a:latin typeface="Gill Sans MT" panose="020B0502020104020203" pitchFamily="34" charset="0"/>
                </a:rPr>
                <a:t>block_device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922CFA76-686C-104E-9585-AD9C71C786B4}"/>
                </a:ext>
              </a:extLst>
            </p:cNvPr>
            <p:cNvSpPr/>
            <p:nvPr/>
          </p:nvSpPr>
          <p:spPr>
            <a:xfrm>
              <a:off x="1270659" y="4403868"/>
              <a:ext cx="1655617" cy="344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>
                  <a:latin typeface="Gill Sans MT" panose="020B0502020104020203" pitchFamily="34" charset="0"/>
                </a:rPr>
                <a:t>VFS</a:t>
              </a:r>
              <a:endParaRPr kumimoji="1" lang="zh-CN" altLang="en-US">
                <a:latin typeface="Gill Sans MT" panose="020B0502020104020203" pitchFamily="34" charset="0"/>
              </a:endParaRPr>
            </a:p>
          </p:txBody>
        </p:sp>
      </p:grpSp>
      <p:cxnSp>
        <p:nvCxnSpPr>
          <p:cNvPr id="62" name="肘形连接符 61">
            <a:extLst>
              <a:ext uri="{FF2B5EF4-FFF2-40B4-BE49-F238E27FC236}">
                <a16:creationId xmlns:a16="http://schemas.microsoft.com/office/drawing/2014/main" id="{261348EB-FC9C-7249-8548-1DD48A13DF0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36561" y="4183197"/>
            <a:ext cx="892366" cy="513919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>
            <a:extLst>
              <a:ext uri="{FF2B5EF4-FFF2-40B4-BE49-F238E27FC236}">
                <a16:creationId xmlns:a16="http://schemas.microsoft.com/office/drawing/2014/main" id="{B5213BE4-068A-C34C-BC44-75A12175AB57}"/>
              </a:ext>
            </a:extLst>
          </p:cNvPr>
          <p:cNvSpPr/>
          <p:nvPr/>
        </p:nvSpPr>
        <p:spPr>
          <a:xfrm>
            <a:off x="5191255" y="5761867"/>
            <a:ext cx="2087881" cy="966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>
                <a:solidFill>
                  <a:schemeClr val="tx1"/>
                </a:solidFill>
                <a:latin typeface="Gill Sans MT" panose="020B0502020104020203" pitchFamily="34" charset="0"/>
              </a:rPr>
              <a:t> Module Manager</a:t>
            </a:r>
            <a:endParaRPr kumimoji="1" lang="zh-CN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4CB5B49C-65AD-6641-B361-7A845FC5ECF8}"/>
              </a:ext>
            </a:extLst>
          </p:cNvPr>
          <p:cNvCxnSpPr>
            <a:cxnSpLocks/>
            <a:stCxn id="54" idx="2"/>
            <a:endCxn id="65" idx="3"/>
          </p:cNvCxnSpPr>
          <p:nvPr/>
        </p:nvCxnSpPr>
        <p:spPr>
          <a:xfrm rot="5400000">
            <a:off x="8294844" y="4805229"/>
            <a:ext cx="424168" cy="24555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>
            <a:extLst>
              <a:ext uri="{FF2B5EF4-FFF2-40B4-BE49-F238E27FC236}">
                <a16:creationId xmlns:a16="http://schemas.microsoft.com/office/drawing/2014/main" id="{1BFCE950-36D6-7148-ADDA-7DBA6F74D795}"/>
              </a:ext>
            </a:extLst>
          </p:cNvPr>
          <p:cNvCxnSpPr>
            <a:cxnSpLocks/>
            <a:stCxn id="65" idx="1"/>
            <a:endCxn id="20" idx="2"/>
          </p:cNvCxnSpPr>
          <p:nvPr/>
        </p:nvCxnSpPr>
        <p:spPr>
          <a:xfrm rot="10800000">
            <a:off x="3956737" y="5747197"/>
            <a:ext cx="1234519" cy="49790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线箭头连接符 72">
            <a:extLst>
              <a:ext uri="{FF2B5EF4-FFF2-40B4-BE49-F238E27FC236}">
                <a16:creationId xmlns:a16="http://schemas.microsoft.com/office/drawing/2014/main" id="{A4339065-DF63-8F4A-8F36-DE8E5D81947D}"/>
              </a:ext>
            </a:extLst>
          </p:cNvPr>
          <p:cNvCxnSpPr>
            <a:cxnSpLocks/>
          </p:cNvCxnSpPr>
          <p:nvPr/>
        </p:nvCxnSpPr>
        <p:spPr>
          <a:xfrm flipV="1">
            <a:off x="3956735" y="4881860"/>
            <a:ext cx="0" cy="319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连接符 76">
            <a:extLst>
              <a:ext uri="{FF2B5EF4-FFF2-40B4-BE49-F238E27FC236}">
                <a16:creationId xmlns:a16="http://schemas.microsoft.com/office/drawing/2014/main" id="{C2A42135-B06D-9447-9953-8CB2AE762C23}"/>
              </a:ext>
            </a:extLst>
          </p:cNvPr>
          <p:cNvCxnSpPr>
            <a:cxnSpLocks/>
            <a:stCxn id="32" idx="3"/>
            <a:endCxn id="54" idx="1"/>
          </p:cNvCxnSpPr>
          <p:nvPr/>
        </p:nvCxnSpPr>
        <p:spPr>
          <a:xfrm>
            <a:off x="7395319" y="3840636"/>
            <a:ext cx="1454130" cy="1808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256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err="1"/>
              <a:t>Userspace</a:t>
            </a:r>
            <a:r>
              <a:rPr lang="en-US" altLang="zh-CN"/>
              <a:t> Debugging Support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ea typeface="+mj-ea"/>
              </a:rPr>
              <a:t>This enables developers to leverage </a:t>
            </a:r>
            <a:r>
              <a:rPr lang="en-US" sz="3200" err="1">
                <a:ea typeface="+mj-ea"/>
              </a:rPr>
              <a:t>gdb</a:t>
            </a:r>
            <a:r>
              <a:rPr lang="en-US" sz="3200">
                <a:ea typeface="+mj-ea"/>
              </a:rPr>
              <a:t> and other familiar utilities for higher velocity development</a:t>
            </a:r>
          </a:p>
          <a:p>
            <a:r>
              <a:rPr lang="en-US" sz="3200">
                <a:ea typeface="+mj-ea"/>
              </a:rPr>
              <a:t>Exposing identical interfaces to both the kernel version and the </a:t>
            </a:r>
            <a:r>
              <a:rPr lang="en-US" sz="3200" err="1">
                <a:ea typeface="+mj-ea"/>
              </a:rPr>
              <a:t>userspace</a:t>
            </a:r>
            <a:r>
              <a:rPr lang="en-US" sz="3200">
                <a:ea typeface="+mj-ea"/>
              </a:rPr>
              <a:t> version of a developed file system</a:t>
            </a:r>
          </a:p>
        </p:txBody>
      </p:sp>
    </p:spTree>
    <p:extLst>
      <p:ext uri="{BB962C8B-B14F-4D97-AF65-F5344CB8AC3E}">
        <p14:creationId xmlns:p14="http://schemas.microsoft.com/office/powerpoint/2010/main" val="4188975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err="1"/>
              <a:t>Userspace</a:t>
            </a:r>
            <a:r>
              <a:rPr lang="en-US" altLang="zh-CN"/>
              <a:t> Debugging Support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ea typeface="+mj-ea"/>
              </a:rPr>
              <a:t>Leverages Linux kernel FUSE support to forward file operations to </a:t>
            </a:r>
            <a:r>
              <a:rPr lang="en-US" sz="3600" err="1">
                <a:ea typeface="+mj-ea"/>
              </a:rPr>
              <a:t>userspace</a:t>
            </a:r>
            <a:endParaRPr lang="en-US" sz="3600">
              <a:ea typeface="+mj-ea"/>
            </a:endParaRPr>
          </a:p>
          <a:p>
            <a:pPr lvl="1"/>
            <a:r>
              <a:rPr lang="en-US" sz="3200">
                <a:ea typeface="+mj-ea"/>
              </a:rPr>
              <a:t>Design kernel interfaces to mirror existing </a:t>
            </a:r>
            <a:r>
              <a:rPr lang="en-US" sz="3200" err="1">
                <a:ea typeface="+mj-ea"/>
              </a:rPr>
              <a:t>userspace</a:t>
            </a:r>
            <a:r>
              <a:rPr lang="en-US" sz="3200">
                <a:ea typeface="+mj-ea"/>
              </a:rPr>
              <a:t> interface when possible</a:t>
            </a:r>
          </a:p>
          <a:p>
            <a:pPr lvl="1"/>
            <a:r>
              <a:rPr lang="en-US" sz="3200">
                <a:ea typeface="+mj-ea"/>
              </a:rPr>
              <a:t>Otherwise, implement </a:t>
            </a:r>
            <a:r>
              <a:rPr lang="en-US" sz="3200" err="1">
                <a:ea typeface="+mj-ea"/>
              </a:rPr>
              <a:t>userspace</a:t>
            </a:r>
            <a:r>
              <a:rPr lang="en-US" sz="3200">
                <a:ea typeface="+mj-ea"/>
              </a:rPr>
              <a:t> libraries to expose additional abstractions</a:t>
            </a:r>
          </a:p>
        </p:txBody>
      </p:sp>
    </p:spTree>
    <p:extLst>
      <p:ext uri="{BB962C8B-B14F-4D97-AF65-F5344CB8AC3E}">
        <p14:creationId xmlns:p14="http://schemas.microsoft.com/office/powerpoint/2010/main" val="85947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err="1"/>
              <a:t>Userspace</a:t>
            </a:r>
            <a:r>
              <a:rPr lang="en-US" altLang="zh-CN"/>
              <a:t> Debugging Support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ea typeface="+mj-ea"/>
              </a:rPr>
              <a:t>Design kernel interfaces to mirror existing </a:t>
            </a:r>
            <a:r>
              <a:rPr lang="en-US" sz="3200" err="1">
                <a:ea typeface="+mj-ea"/>
              </a:rPr>
              <a:t>userspace</a:t>
            </a:r>
            <a:r>
              <a:rPr lang="en-US" sz="3200">
                <a:ea typeface="+mj-ea"/>
              </a:rPr>
              <a:t> interface when possible</a:t>
            </a:r>
          </a:p>
          <a:p>
            <a:pPr lvl="1"/>
            <a:r>
              <a:rPr lang="en-US" sz="2800">
                <a:ea typeface="+mj-ea"/>
              </a:rPr>
              <a:t>Example:</a:t>
            </a:r>
          </a:p>
          <a:p>
            <a:pPr lvl="2"/>
            <a:r>
              <a:rPr lang="en-US" sz="2400" err="1">
                <a:ea typeface="+mj-ea"/>
              </a:rPr>
              <a:t>Userspace</a:t>
            </a:r>
            <a:r>
              <a:rPr lang="en-US" sz="2400">
                <a:ea typeface="+mj-ea"/>
              </a:rPr>
              <a:t>: std::sync::</a:t>
            </a:r>
            <a:r>
              <a:rPr lang="en-US" sz="2400" err="1">
                <a:ea typeface="+mj-ea"/>
              </a:rPr>
              <a:t>RwLock</a:t>
            </a:r>
            <a:r>
              <a:rPr lang="en-US" sz="2400">
                <a:ea typeface="+mj-ea"/>
              </a:rPr>
              <a:t>&lt;T&gt;(Rust)</a:t>
            </a:r>
          </a:p>
          <a:p>
            <a:pPr lvl="2"/>
            <a:r>
              <a:rPr lang="en-US" sz="2400">
                <a:ea typeface="+mj-ea"/>
              </a:rPr>
              <a:t>Kernel: kernel read-write semaphores</a:t>
            </a:r>
          </a:p>
        </p:txBody>
      </p:sp>
    </p:spTree>
    <p:extLst>
      <p:ext uri="{BB962C8B-B14F-4D97-AF65-F5344CB8AC3E}">
        <p14:creationId xmlns:p14="http://schemas.microsoft.com/office/powerpoint/2010/main" val="4012435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err="1"/>
              <a:t>Userspace</a:t>
            </a:r>
            <a:r>
              <a:rPr lang="en-US" altLang="zh-CN"/>
              <a:t> Debugging Support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ea typeface="+mj-ea"/>
              </a:rPr>
              <a:t>Otherwise, implement </a:t>
            </a:r>
            <a:r>
              <a:rPr lang="en-US" sz="3200" err="1">
                <a:ea typeface="+mj-ea"/>
              </a:rPr>
              <a:t>userspace</a:t>
            </a:r>
            <a:r>
              <a:rPr lang="en-US" sz="3200">
                <a:ea typeface="+mj-ea"/>
              </a:rPr>
              <a:t> libraries to expose additional abstractions</a:t>
            </a:r>
          </a:p>
          <a:p>
            <a:pPr lvl="1"/>
            <a:r>
              <a:rPr lang="en-US" sz="2800">
                <a:ea typeface="+mj-ea"/>
              </a:rPr>
              <a:t>Problem: no standard </a:t>
            </a:r>
            <a:r>
              <a:rPr lang="en-US" sz="2800" err="1">
                <a:ea typeface="+mj-ea"/>
              </a:rPr>
              <a:t>userspace</a:t>
            </a:r>
            <a:r>
              <a:rPr lang="en-US" sz="2800">
                <a:ea typeface="+mj-ea"/>
              </a:rPr>
              <a:t> abstraction that closely mirrors the kernel buffer cache</a:t>
            </a:r>
          </a:p>
          <a:p>
            <a:pPr lvl="1"/>
            <a:r>
              <a:rPr lang="en-US" sz="2800">
                <a:ea typeface="+mj-ea"/>
              </a:rPr>
              <a:t>Kernel file systems directly interface with the kernel buffer cache to access the storage device</a:t>
            </a:r>
          </a:p>
        </p:txBody>
      </p:sp>
    </p:spTree>
    <p:extLst>
      <p:ext uri="{BB962C8B-B14F-4D97-AF65-F5344CB8AC3E}">
        <p14:creationId xmlns:p14="http://schemas.microsoft.com/office/powerpoint/2010/main" val="4108120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err="1"/>
              <a:t>Userspace</a:t>
            </a:r>
            <a:r>
              <a:rPr lang="en-US" altLang="zh-CN"/>
              <a:t> Debugging Support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ea typeface="+mj-ea"/>
              </a:rPr>
              <a:t>Otherwise, implement </a:t>
            </a:r>
            <a:r>
              <a:rPr lang="en-US" sz="3200" err="1">
                <a:ea typeface="+mj-ea"/>
              </a:rPr>
              <a:t>userspace</a:t>
            </a:r>
            <a:r>
              <a:rPr lang="en-US" sz="3200">
                <a:ea typeface="+mj-ea"/>
              </a:rPr>
              <a:t> libraries to expose additional abstractions</a:t>
            </a:r>
          </a:p>
          <a:p>
            <a:pPr lvl="1"/>
            <a:r>
              <a:rPr lang="en-US" sz="2800">
                <a:ea typeface="+mj-ea"/>
              </a:rPr>
              <a:t>To address this, Bento provide two additional libraries for </a:t>
            </a:r>
            <a:r>
              <a:rPr lang="en-US" sz="2800" err="1">
                <a:ea typeface="+mj-ea"/>
              </a:rPr>
              <a:t>userspace</a:t>
            </a:r>
            <a:r>
              <a:rPr lang="en-US" sz="2800">
                <a:ea typeface="+mj-ea"/>
              </a:rPr>
              <a:t> version</a:t>
            </a:r>
          </a:p>
          <a:p>
            <a:pPr lvl="2"/>
            <a:r>
              <a:rPr lang="en-US" sz="2400" err="1">
                <a:ea typeface="+mj-ea"/>
              </a:rPr>
              <a:t>libBentoFS</a:t>
            </a:r>
            <a:r>
              <a:rPr lang="en-US" sz="2400">
                <a:ea typeface="+mj-ea"/>
              </a:rPr>
              <a:t> : translates calls from FUSE into the File Operations API</a:t>
            </a:r>
          </a:p>
          <a:p>
            <a:pPr lvl="2"/>
            <a:r>
              <a:rPr lang="en-US" sz="2400" err="1">
                <a:ea typeface="+mj-ea"/>
              </a:rPr>
              <a:t>libBentoKS</a:t>
            </a:r>
            <a:r>
              <a:rPr lang="en-US" sz="2400">
                <a:ea typeface="+mj-ea"/>
              </a:rPr>
              <a:t> : implements a basic buffer cache that uses file I/O, providing necessary abstractions to Bento file systems</a:t>
            </a:r>
          </a:p>
          <a:p>
            <a:pPr lvl="3"/>
            <a:r>
              <a:rPr lang="en-US" sz="2000">
                <a:ea typeface="+mj-ea"/>
              </a:rPr>
              <a:t>Using a file I/O will add extra copies and prevent certain optimizations</a:t>
            </a:r>
          </a:p>
          <a:p>
            <a:pPr lvl="3"/>
            <a:r>
              <a:rPr lang="en-US" sz="2000">
                <a:ea typeface="+mj-ea"/>
              </a:rPr>
              <a:t>So performance test should done in kernel mode</a:t>
            </a:r>
          </a:p>
        </p:txBody>
      </p:sp>
    </p:spTree>
    <p:extLst>
      <p:ext uri="{BB962C8B-B14F-4D97-AF65-F5344CB8AC3E}">
        <p14:creationId xmlns:p14="http://schemas.microsoft.com/office/powerpoint/2010/main" val="18047328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1434015" y="1378100"/>
            <a:ext cx="762000" cy="665162"/>
            <a:chOff x="1110" y="2656"/>
            <a:chExt cx="1549" cy="1351"/>
          </a:xfrm>
        </p:grpSpPr>
        <p:sp>
          <p:nvSpPr>
            <p:cNvPr id="4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2043615" y="1987700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455095" y="1454300"/>
            <a:ext cx="1905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gray">
          <a:xfrm>
            <a:off x="1629278" y="1476525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1434015" y="2520994"/>
            <a:ext cx="762000" cy="665162"/>
            <a:chOff x="3174" y="2656"/>
            <a:chExt cx="1549" cy="1351"/>
          </a:xfrm>
        </p:grpSpPr>
        <p:sp>
          <p:nvSpPr>
            <p:cNvPr id="54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2043615" y="313059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2455095" y="2597194"/>
            <a:ext cx="2119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Bento Design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gray">
          <a:xfrm>
            <a:off x="1629278" y="26194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58" name="Group 17"/>
          <p:cNvGrpSpPr>
            <a:grpSpLocks/>
          </p:cNvGrpSpPr>
          <p:nvPr/>
        </p:nvGrpSpPr>
        <p:grpSpPr bwMode="auto">
          <a:xfrm>
            <a:off x="1434015" y="3748281"/>
            <a:ext cx="762001" cy="665162"/>
            <a:chOff x="1110" y="2656"/>
            <a:chExt cx="1549" cy="1351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9" name="Line 25"/>
          <p:cNvSpPr>
            <a:spLocks noChangeShapeType="1"/>
          </p:cNvSpPr>
          <p:nvPr/>
        </p:nvSpPr>
        <p:spPr bwMode="auto">
          <a:xfrm>
            <a:off x="2043615" y="4357881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455095" y="3824481"/>
            <a:ext cx="4432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Implementation &amp; Evaluation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gray">
          <a:xfrm>
            <a:off x="1661799" y="38442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66" name="Group 21"/>
          <p:cNvGrpSpPr>
            <a:grpSpLocks/>
          </p:cNvGrpSpPr>
          <p:nvPr/>
        </p:nvGrpSpPr>
        <p:grpSpPr bwMode="auto">
          <a:xfrm>
            <a:off x="1427620" y="4964244"/>
            <a:ext cx="762000" cy="665162"/>
            <a:chOff x="3174" y="2656"/>
            <a:chExt cx="1549" cy="1351"/>
          </a:xfrm>
        </p:grpSpPr>
        <p:sp>
          <p:nvSpPr>
            <p:cNvPr id="70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2037220" y="557384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2448700" y="5040444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gray">
          <a:xfrm>
            <a:off x="1622883" y="506266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Outline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01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Evaluation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720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/>
              <a:t>Use Bento to build a file system: Bento-fs</a:t>
            </a:r>
          </a:p>
          <a:p>
            <a:r>
              <a:rPr lang="en-US" altLang="zh-CN" sz="3200"/>
              <a:t>Bento-fs is like xv6 but includes optimizations to be competitive with ext4</a:t>
            </a:r>
          </a:p>
          <a:p>
            <a:r>
              <a:rPr lang="en-US" altLang="zh-CN" sz="3200"/>
              <a:t>3038 lines of safe Rust code</a:t>
            </a:r>
          </a:p>
          <a:p>
            <a:r>
              <a:rPr lang="en-US" altLang="zh-CN" sz="3200"/>
              <a:t>Passes all seq-2 </a:t>
            </a:r>
            <a:r>
              <a:rPr lang="en-US" altLang="zh-CN" sz="3200" err="1"/>
              <a:t>CrashMonkey</a:t>
            </a:r>
            <a:r>
              <a:rPr lang="en-US" altLang="zh-CN" sz="3200"/>
              <a:t> crash consistency tests</a:t>
            </a:r>
          </a:p>
          <a:p>
            <a:r>
              <a:rPr lang="en-US" altLang="zh-CN" sz="3200"/>
              <a:t>Also implemented Bento-prov, a version of Bento-fs with file provenance tracking (145 LOC in two weeks of development)</a:t>
            </a:r>
            <a:endParaRPr lang="en-US" sz="400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05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Existing Techniques aren’t Sufficient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52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>
                <a:ea typeface="+mj-ea"/>
              </a:rPr>
              <a:t>VFS:</a:t>
            </a:r>
          </a:p>
          <a:p>
            <a:r>
              <a:rPr lang="en-US" sz="3200">
                <a:ea typeface="+mj-ea"/>
              </a:rPr>
              <a:t>Advantage(s):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>
                <a:ea typeface="+mj-ea"/>
              </a:rPr>
              <a:t>Can reuse existing kernel utilities (e.g., file system cache)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>
                <a:ea typeface="+mj-ea"/>
              </a:rPr>
              <a:t>High performance</a:t>
            </a:r>
            <a:endParaRPr lang="en-US" altLang="zh-CN" sz="2800">
              <a:ea typeface="+mj-ea"/>
            </a:endParaRPr>
          </a:p>
          <a:p>
            <a:r>
              <a:rPr lang="en-US" altLang="zh-CN" sz="3200">
                <a:ea typeface="+mj-ea"/>
              </a:rPr>
              <a:t>Disadvantage(s):</a:t>
            </a:r>
          </a:p>
          <a:p>
            <a:pPr marL="971550" lvl="1" indent="-514350">
              <a:buAutoNum type="arabicPeriod"/>
            </a:pPr>
            <a:r>
              <a:rPr lang="en-US" altLang="zh-CN" sz="2800">
                <a:ea typeface="+mj-ea"/>
              </a:rPr>
              <a:t>Bug-prone and can cause oops or panic.</a:t>
            </a:r>
          </a:p>
          <a:p>
            <a:pPr marL="971550" lvl="1" indent="-514350">
              <a:buAutoNum type="arabicPeriod"/>
            </a:pPr>
            <a:r>
              <a:rPr lang="en-US" altLang="zh-CN" sz="2800">
                <a:ea typeface="+mj-ea"/>
              </a:rPr>
              <a:t>Hard to debug</a:t>
            </a:r>
          </a:p>
          <a:p>
            <a:pPr marL="971550" lvl="1" indent="-514350">
              <a:buAutoNum type="arabicPeriod"/>
            </a:pPr>
            <a:endParaRPr lang="en-US" altLang="zh-CN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79136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Evaluation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51493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/>
              <a:t>Can Bento support competitive performance?</a:t>
            </a:r>
          </a:p>
          <a:p>
            <a:r>
              <a:rPr lang="en-US" altLang="zh-CN" sz="3200"/>
              <a:t>How does live upgrade impact availability?</a:t>
            </a:r>
          </a:p>
          <a:p>
            <a:r>
              <a:rPr lang="en-US" altLang="zh-CN" sz="3200"/>
              <a:t>Machine setup</a:t>
            </a:r>
          </a:p>
          <a:p>
            <a:pPr lvl="2"/>
            <a:r>
              <a:rPr lang="en-US" altLang="zh-CN" sz="3000"/>
              <a:t>Intel Xeon Gold 6138 CPU using 40 </a:t>
            </a:r>
            <a:r>
              <a:rPr lang="en-US" altLang="zh-CN" sz="3000" err="1"/>
              <a:t>hyperthreads</a:t>
            </a:r>
            <a:endParaRPr lang="en-US" altLang="zh-CN" sz="3000"/>
          </a:p>
          <a:p>
            <a:pPr lvl="2"/>
            <a:r>
              <a:rPr lang="en-US" altLang="zh-CN" sz="3000"/>
              <a:t>96 GB DDR4 RAM</a:t>
            </a:r>
          </a:p>
          <a:p>
            <a:pPr lvl="2"/>
            <a:r>
              <a:rPr lang="en-US" altLang="zh-CN" sz="3200"/>
              <a:t>Intel Optane 900P Series </a:t>
            </a:r>
            <a:r>
              <a:rPr lang="en-US" altLang="zh-CN" sz="3200" err="1"/>
              <a:t>NVMe</a:t>
            </a:r>
            <a:r>
              <a:rPr lang="en-US" altLang="zh-CN" sz="3200"/>
              <a:t> SSD with 2.5 GB/s read speed and 2 GB/s write speed</a:t>
            </a:r>
          </a:p>
          <a:p>
            <a:r>
              <a:rPr lang="en-US" altLang="zh-CN" sz="3200"/>
              <a:t>Baselines</a:t>
            </a:r>
          </a:p>
          <a:p>
            <a:pPr lvl="1"/>
            <a:r>
              <a:rPr lang="en-US" altLang="zh-CN" sz="2800"/>
              <a:t>Ext4 with data journaling (data=journal)</a:t>
            </a:r>
          </a:p>
          <a:p>
            <a:pPr lvl="1"/>
            <a:r>
              <a:rPr lang="en-US" altLang="zh-CN" sz="2800"/>
              <a:t>Ext4 with default metadata journaling (data=ordered)</a:t>
            </a:r>
            <a:endParaRPr lang="en-US" sz="360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00492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Evaluation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51493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ea typeface="+mj-ea"/>
              </a:rPr>
              <a:t>ext4-o: data written to main file system prior to its metadata being committed to the journal</a:t>
            </a:r>
          </a:p>
          <a:p>
            <a:r>
              <a:rPr lang="en-US" sz="3600">
                <a:ea typeface="+mj-ea"/>
              </a:rPr>
              <a:t>ext4-j: All data are committed into the journal prior to being written into the main file system</a:t>
            </a:r>
          </a:p>
          <a:p>
            <a:r>
              <a:rPr lang="en-US" sz="3600">
                <a:ea typeface="+mj-ea"/>
              </a:rPr>
              <a:t>Bento-fs</a:t>
            </a:r>
          </a:p>
          <a:p>
            <a:r>
              <a:rPr lang="en-US" sz="3600">
                <a:ea typeface="+mj-ea"/>
              </a:rPr>
              <a:t>Bento-fs in user space</a:t>
            </a:r>
          </a:p>
        </p:txBody>
      </p:sp>
    </p:spTree>
    <p:extLst>
      <p:ext uri="{BB962C8B-B14F-4D97-AF65-F5344CB8AC3E}">
        <p14:creationId xmlns:p14="http://schemas.microsoft.com/office/powerpoint/2010/main" val="22984733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Fileserver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D33AA4F-3CFC-47B6-8499-3FAF8C4D9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9687"/>
            <a:ext cx="12192000" cy="41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File Operations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165C383-FC3E-4D5C-8DE8-AB2A23B404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1"/>
          <a:stretch/>
        </p:blipFill>
        <p:spPr>
          <a:xfrm>
            <a:off x="0" y="1955800"/>
            <a:ext cx="12192000" cy="357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459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Live Upgrade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7BF3EB4-F6C6-4514-A5B0-771387E73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" y="1662747"/>
            <a:ext cx="11049000" cy="416242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54A6B07-1E7B-4294-9BF8-EBB183EC3A1C}"/>
              </a:ext>
            </a:extLst>
          </p:cNvPr>
          <p:cNvSpPr txBox="1"/>
          <p:nvPr/>
        </p:nvSpPr>
        <p:spPr>
          <a:xfrm>
            <a:off x="1996440" y="22047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Gill Sans MT" panose="020B0502020104020203" pitchFamily="34" charset="0"/>
              </a:rPr>
              <a:t>Bento-fs</a:t>
            </a:r>
            <a:endParaRPr lang="zh-CN" altLang="en-US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5FC3E455-0C4F-405A-BEA2-176EC88C7C8E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976195" y="2280920"/>
            <a:ext cx="798245" cy="1084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9AB9120-E602-4C0B-B43F-B26C9E8C107C}"/>
              </a:ext>
            </a:extLst>
          </p:cNvPr>
          <p:cNvCxnSpPr>
            <a:cxnSpLocks/>
          </p:cNvCxnSpPr>
          <p:nvPr/>
        </p:nvCxnSpPr>
        <p:spPr>
          <a:xfrm>
            <a:off x="6543040" y="4328161"/>
            <a:ext cx="29972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01FC534B-BACE-4132-B797-720CEDA5A951}"/>
              </a:ext>
            </a:extLst>
          </p:cNvPr>
          <p:cNvCxnSpPr>
            <a:cxnSpLocks/>
          </p:cNvCxnSpPr>
          <p:nvPr/>
        </p:nvCxnSpPr>
        <p:spPr>
          <a:xfrm flipH="1">
            <a:off x="7086600" y="4328161"/>
            <a:ext cx="35052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B86ED4A8-AC15-468A-9BB3-89163E968EE4}"/>
              </a:ext>
            </a:extLst>
          </p:cNvPr>
          <p:cNvSpPr txBox="1"/>
          <p:nvPr/>
        </p:nvSpPr>
        <p:spPr>
          <a:xfrm>
            <a:off x="7437120" y="414349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Gill Sans MT" panose="020B0502020104020203" pitchFamily="34" charset="0"/>
              </a:rPr>
              <a:t>15ms</a:t>
            </a:r>
            <a:endParaRPr lang="zh-CN" altLang="en-US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F1A9C9B-8EB9-4A2C-B80E-ECEBAE736409}"/>
              </a:ext>
            </a:extLst>
          </p:cNvPr>
          <p:cNvSpPr txBox="1"/>
          <p:nvPr/>
        </p:nvSpPr>
        <p:spPr>
          <a:xfrm>
            <a:off x="7310120" y="2150487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Gill Sans MT" panose="020B0502020104020203" pitchFamily="34" charset="0"/>
              </a:rPr>
              <a:t>Bento-prov</a:t>
            </a:r>
            <a:endParaRPr lang="zh-CN" altLang="en-US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6B7F19F2-C069-47D7-A961-9B4462DF2077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7955280" y="2519819"/>
            <a:ext cx="370840" cy="3658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0861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1434015" y="1378100"/>
            <a:ext cx="762000" cy="665162"/>
            <a:chOff x="1110" y="2656"/>
            <a:chExt cx="1549" cy="1351"/>
          </a:xfrm>
        </p:grpSpPr>
        <p:sp>
          <p:nvSpPr>
            <p:cNvPr id="4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2043615" y="1987700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455095" y="1454300"/>
            <a:ext cx="1905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gray">
          <a:xfrm>
            <a:off x="1629278" y="1476525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1434015" y="2520994"/>
            <a:ext cx="762000" cy="665162"/>
            <a:chOff x="3174" y="2656"/>
            <a:chExt cx="1549" cy="1351"/>
          </a:xfrm>
        </p:grpSpPr>
        <p:sp>
          <p:nvSpPr>
            <p:cNvPr id="54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2043615" y="313059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2455095" y="2597194"/>
            <a:ext cx="2119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Bento Design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gray">
          <a:xfrm>
            <a:off x="1629278" y="26194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58" name="Group 17"/>
          <p:cNvGrpSpPr>
            <a:grpSpLocks/>
          </p:cNvGrpSpPr>
          <p:nvPr/>
        </p:nvGrpSpPr>
        <p:grpSpPr bwMode="auto">
          <a:xfrm>
            <a:off x="1434015" y="3748281"/>
            <a:ext cx="762001" cy="665162"/>
            <a:chOff x="1110" y="2656"/>
            <a:chExt cx="1549" cy="1351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9" name="Line 25"/>
          <p:cNvSpPr>
            <a:spLocks noChangeShapeType="1"/>
          </p:cNvSpPr>
          <p:nvPr/>
        </p:nvSpPr>
        <p:spPr bwMode="auto">
          <a:xfrm>
            <a:off x="2043615" y="4357881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455095" y="3824481"/>
            <a:ext cx="4432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Implementation &amp; Evaluation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gray">
          <a:xfrm>
            <a:off x="1661799" y="384421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66" name="Group 21"/>
          <p:cNvGrpSpPr>
            <a:grpSpLocks/>
          </p:cNvGrpSpPr>
          <p:nvPr/>
        </p:nvGrpSpPr>
        <p:grpSpPr bwMode="auto">
          <a:xfrm>
            <a:off x="1427620" y="4964244"/>
            <a:ext cx="762000" cy="665162"/>
            <a:chOff x="3174" y="2656"/>
            <a:chExt cx="1549" cy="1351"/>
          </a:xfrm>
        </p:grpSpPr>
        <p:sp>
          <p:nvSpPr>
            <p:cNvPr id="70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2037220" y="5573844"/>
            <a:ext cx="813816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2448700" y="5040444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gray">
          <a:xfrm>
            <a:off x="1622883" y="5062669"/>
            <a:ext cx="35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  <a:latin typeface="Gill Sans MT" panose="020B0502020104020203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Outline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45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Conclusion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51493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ea typeface="+mj-ea"/>
              </a:rPr>
              <a:t>Built Bento, a framework for high-velocity Linux kernel file systems</a:t>
            </a:r>
          </a:p>
          <a:p>
            <a:r>
              <a:rPr lang="en-US" sz="3600">
                <a:ea typeface="+mj-ea"/>
              </a:rPr>
              <a:t>A Bento file system performs competitively with ext4 and can be upgraded with only 15ms of downtime</a:t>
            </a:r>
          </a:p>
        </p:txBody>
      </p:sp>
    </p:spTree>
    <p:extLst>
      <p:ext uri="{BB962C8B-B14F-4D97-AF65-F5344CB8AC3E}">
        <p14:creationId xmlns:p14="http://schemas.microsoft.com/office/powerpoint/2010/main" val="9996702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981274" y="2881341"/>
            <a:ext cx="8531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zh-CN" sz="4800">
                <a:latin typeface="Gill Sans MT" panose="020B0502020104020203" pitchFamily="34" charset="0"/>
                <a:ea typeface="华文新魏" panose="02010800040101010101" pitchFamily="2" charset="-122"/>
              </a:rPr>
              <a:t>Thanks for your attention!</a:t>
            </a:r>
            <a:endParaRPr lang="en-US" altLang="zh-CN" sz="4800">
              <a:latin typeface="Gill Sans MT" panose="020B0502020104020203" pitchFamily="34" charset="0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865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Existing Techniques aren’t Sufficient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745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>
                <a:ea typeface="+mj-ea"/>
              </a:rPr>
              <a:t>FUSE:</a:t>
            </a:r>
            <a:endParaRPr lang="en-US" altLang="zh-CN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</p:txBody>
      </p:sp>
      <p:pic>
        <p:nvPicPr>
          <p:cNvPr id="1026" name="Picture 2" descr="FUSE - 維基百科，自由的百科全書">
            <a:extLst>
              <a:ext uri="{FF2B5EF4-FFF2-40B4-BE49-F238E27FC236}">
                <a16:creationId xmlns:a16="http://schemas.microsoft.com/office/drawing/2014/main" id="{CC69CD93-BECC-49E7-A686-DD0F54EBF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61" y="2256906"/>
            <a:ext cx="5282446" cy="400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内容占位符 2">
            <a:extLst>
              <a:ext uri="{FF2B5EF4-FFF2-40B4-BE49-F238E27FC236}">
                <a16:creationId xmlns:a16="http://schemas.microsoft.com/office/drawing/2014/main" id="{B17EBD68-37A7-4D89-94FB-BE3C40E39D82}"/>
              </a:ext>
            </a:extLst>
          </p:cNvPr>
          <p:cNvSpPr txBox="1">
            <a:spLocks/>
          </p:cNvSpPr>
          <p:nvPr/>
        </p:nvSpPr>
        <p:spPr>
          <a:xfrm>
            <a:off x="6301047" y="1785317"/>
            <a:ext cx="5523807" cy="452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>
              <a:ea typeface="+mj-ea"/>
            </a:endParaRPr>
          </a:p>
          <a:p>
            <a:r>
              <a:rPr lang="en-US" sz="3200">
                <a:ea typeface="+mj-ea"/>
              </a:rPr>
              <a:t>Advantage(s):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2800">
                <a:ea typeface="+mj-ea"/>
              </a:rPr>
              <a:t>Implement in user space (easy to develop and debug)</a:t>
            </a:r>
          </a:p>
          <a:p>
            <a:r>
              <a:rPr lang="en-US" altLang="zh-CN" sz="3200">
                <a:ea typeface="+mj-ea"/>
              </a:rPr>
              <a:t>Disadvantage(s):</a:t>
            </a:r>
          </a:p>
          <a:p>
            <a:pPr marL="971550" lvl="1" indent="-514350">
              <a:buAutoNum type="arabicPeriod"/>
            </a:pPr>
            <a:r>
              <a:rPr lang="en-US" altLang="zh-CN" sz="2800">
                <a:ea typeface="+mj-ea"/>
              </a:rPr>
              <a:t>Slow due to communication overhead.</a:t>
            </a:r>
          </a:p>
          <a:p>
            <a:pPr marL="971550" lvl="1" indent="-514350">
              <a:buAutoNum type="arabicPeriod"/>
            </a:pPr>
            <a:endParaRPr lang="en-US" altLang="zh-CN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5149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Existing Techniques aren’t Sufficient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68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err="1">
                <a:ea typeface="+mj-ea"/>
              </a:rPr>
              <a:t>eBPF</a:t>
            </a:r>
            <a:r>
              <a:rPr lang="en-US" sz="3200">
                <a:ea typeface="+mj-ea"/>
              </a:rPr>
              <a:t>:</a:t>
            </a:r>
            <a:endParaRPr lang="en-US" altLang="zh-CN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</p:txBody>
      </p:sp>
      <p:pic>
        <p:nvPicPr>
          <p:cNvPr id="2050" name="Picture 2" descr="ebpf-arch">
            <a:extLst>
              <a:ext uri="{FF2B5EF4-FFF2-40B4-BE49-F238E27FC236}">
                <a16:creationId xmlns:a16="http://schemas.microsoft.com/office/drawing/2014/main" id="{768E15E8-DB75-4D70-9491-7B279FF4BC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1" t="5396" r="4994" b="5557"/>
          <a:stretch/>
        </p:blipFill>
        <p:spPr bwMode="auto">
          <a:xfrm>
            <a:off x="953814" y="2128346"/>
            <a:ext cx="10691648" cy="390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00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Existing Techniques aren’t Sufficient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52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err="1">
                <a:ea typeface="+mj-ea"/>
              </a:rPr>
              <a:t>eBPF</a:t>
            </a:r>
            <a:r>
              <a:rPr lang="en-US" sz="3200">
                <a:ea typeface="+mj-ea"/>
              </a:rPr>
              <a:t>:</a:t>
            </a:r>
          </a:p>
          <a:p>
            <a:r>
              <a:rPr lang="en-US" sz="3200">
                <a:ea typeface="+mj-ea"/>
              </a:rPr>
              <a:t>Advantage(s):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2800">
                <a:ea typeface="+mj-ea"/>
              </a:rPr>
              <a:t>High performance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2800">
                <a:ea typeface="+mj-ea"/>
              </a:rPr>
              <a:t>Do not crash the system</a:t>
            </a:r>
          </a:p>
          <a:p>
            <a:r>
              <a:rPr lang="en-US" altLang="zh-CN" sz="3200">
                <a:ea typeface="+mj-ea"/>
              </a:rPr>
              <a:t>Disadvantage(s):</a:t>
            </a:r>
          </a:p>
          <a:p>
            <a:pPr marL="971550" lvl="1" indent="-514350">
              <a:buAutoNum type="arabicPeriod"/>
            </a:pPr>
            <a:r>
              <a:rPr lang="en-US" altLang="zh-CN" sz="2800">
                <a:ea typeface="+mj-ea"/>
              </a:rPr>
              <a:t>Limited to a subset of kernel functionalities.</a:t>
            </a:r>
          </a:p>
          <a:p>
            <a:pPr marL="971550" lvl="1" indent="-514350">
              <a:buAutoNum type="arabicPeriod"/>
            </a:pPr>
            <a:r>
              <a:rPr lang="en-US" altLang="zh-CN" sz="2800">
                <a:ea typeface="+mj-ea"/>
              </a:rPr>
              <a:t>Hard to implement a whole file system.</a:t>
            </a:r>
          </a:p>
          <a:p>
            <a:pPr marL="971550" lvl="1" indent="-514350">
              <a:buAutoNum type="arabicPeriod"/>
            </a:pPr>
            <a:endParaRPr lang="en-US" altLang="zh-CN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>
              <a:ea typeface="+mj-ea"/>
            </a:endParaRPr>
          </a:p>
          <a:p>
            <a:pPr marL="457200" lvl="1" indent="0">
              <a:buNone/>
            </a:pPr>
            <a:endParaRPr lang="en-US" sz="280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750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Bento Goals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93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>
                <a:ea typeface="+mj-ea"/>
              </a:rPr>
              <a:t>High Performance</a:t>
            </a:r>
            <a:r>
              <a:rPr lang="en-US" altLang="zh-CN">
                <a:ea typeface="+mj-ea"/>
              </a:rPr>
              <a:t>: Has low performance overhead</a:t>
            </a:r>
          </a:p>
          <a:p>
            <a:r>
              <a:rPr lang="en-US" altLang="zh-CN" b="1">
                <a:ea typeface="+mj-ea"/>
              </a:rPr>
              <a:t>Safety</a:t>
            </a:r>
            <a:r>
              <a:rPr lang="en-US" altLang="zh-CN">
                <a:ea typeface="+mj-ea"/>
              </a:rPr>
              <a:t>: Prevention of bugs in the file system</a:t>
            </a:r>
          </a:p>
          <a:p>
            <a:r>
              <a:rPr lang="en-US" altLang="zh-CN" b="1">
                <a:ea typeface="+mj-ea"/>
              </a:rPr>
              <a:t>General Programmability</a:t>
            </a:r>
            <a:r>
              <a:rPr lang="en-US" altLang="zh-CN">
                <a:ea typeface="+mj-ea"/>
              </a:rPr>
              <a:t>: Supports a wide variety of potential file systems</a:t>
            </a:r>
          </a:p>
          <a:p>
            <a:r>
              <a:rPr lang="en-US" altLang="zh-CN" b="1">
                <a:ea typeface="+mj-ea"/>
              </a:rPr>
              <a:t>Compatibility</a:t>
            </a:r>
            <a:r>
              <a:rPr lang="en-US" altLang="zh-CN">
                <a:ea typeface="+mj-ea"/>
              </a:rPr>
              <a:t>: Works with Linux and existing Linux binaries</a:t>
            </a:r>
          </a:p>
          <a:p>
            <a:r>
              <a:rPr lang="en-US" altLang="zh-CN" b="1">
                <a:ea typeface="+mj-ea"/>
              </a:rPr>
              <a:t>Live Upgrade</a:t>
            </a:r>
            <a:r>
              <a:rPr lang="en-US" altLang="zh-CN">
                <a:ea typeface="+mj-ea"/>
              </a:rPr>
              <a:t>: Can redeploy file systems without service downtime</a:t>
            </a:r>
          </a:p>
          <a:p>
            <a:r>
              <a:rPr lang="en-US" altLang="zh-CN" b="1">
                <a:ea typeface="+mj-ea"/>
              </a:rPr>
              <a:t>User-level Debugging</a:t>
            </a:r>
            <a:r>
              <a:rPr lang="en-US" altLang="zh-CN">
                <a:ea typeface="+mj-ea"/>
              </a:rPr>
              <a:t>: File system can be debugged easily with a variety of tools</a:t>
            </a:r>
            <a:endParaRPr lang="en-US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1869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FFE0B-D3AB-458E-B90C-BD042345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Rust is Good</a:t>
            </a:r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27FAE64-7741-4296-AE35-642F9D19E13B}"/>
              </a:ext>
            </a:extLst>
          </p:cNvPr>
          <p:cNvSpPr txBox="1">
            <a:spLocks/>
          </p:cNvSpPr>
          <p:nvPr/>
        </p:nvSpPr>
        <p:spPr>
          <a:xfrm>
            <a:off x="838200" y="1319804"/>
            <a:ext cx="10453382" cy="493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>
                <a:ea typeface="+mj-ea"/>
              </a:rPr>
              <a:t>Type Safe</a:t>
            </a:r>
            <a:r>
              <a:rPr lang="en-US" altLang="zh-CN">
                <a:ea typeface="+mj-ea"/>
              </a:rPr>
              <a:t>: </a:t>
            </a:r>
            <a:r>
              <a:rPr lang="en-US" altLang="zh-CN" b="0" i="0">
                <a:solidFill>
                  <a:srgbClr val="000000"/>
                </a:solidFill>
                <a:effectLst/>
              </a:rPr>
              <a:t>Well typed programs cannot go wrong.</a:t>
            </a:r>
          </a:p>
          <a:p>
            <a:r>
              <a:rPr lang="en-US" altLang="zh-CN" b="1">
                <a:solidFill>
                  <a:srgbClr val="000000"/>
                </a:solidFill>
              </a:rPr>
              <a:t>Memory Safe</a:t>
            </a:r>
            <a:r>
              <a:rPr lang="en-US" altLang="zh-CN">
                <a:solidFill>
                  <a:srgbClr val="000000"/>
                </a:solidFill>
              </a:rPr>
              <a:t>: No pointer, no malloc/free, no overflow.</a:t>
            </a:r>
            <a:endParaRPr lang="en-US" altLang="zh-CN" b="1" i="0">
              <a:solidFill>
                <a:srgbClr val="000000"/>
              </a:solidFill>
              <a:effectLst/>
            </a:endParaRPr>
          </a:p>
          <a:p>
            <a:r>
              <a:rPr lang="en-US" altLang="zh-CN" b="1">
                <a:solidFill>
                  <a:srgbClr val="000000"/>
                </a:solidFill>
                <a:ea typeface="+mj-ea"/>
              </a:rPr>
              <a:t>Thread Safe</a:t>
            </a:r>
            <a:r>
              <a:rPr lang="en-US" altLang="zh-CN">
                <a:solidFill>
                  <a:srgbClr val="000000"/>
                </a:solidFill>
                <a:ea typeface="+mj-ea"/>
              </a:rPr>
              <a:t>: All threads manipulate shared data structures properly without unintended interaction</a:t>
            </a:r>
          </a:p>
          <a:p>
            <a:r>
              <a:rPr lang="en-US" altLang="zh-CN" b="1">
                <a:solidFill>
                  <a:srgbClr val="000000"/>
                </a:solidFill>
                <a:ea typeface="+mj-ea"/>
              </a:rPr>
              <a:t>Zero-cost Abstraction</a:t>
            </a:r>
            <a:r>
              <a:rPr lang="en-US" altLang="zh-CN">
                <a:solidFill>
                  <a:srgbClr val="000000"/>
                </a:solidFill>
                <a:ea typeface="+mj-ea"/>
              </a:rPr>
              <a:t>: What you do use, you couldn't hand code any better</a:t>
            </a:r>
          </a:p>
          <a:p>
            <a:r>
              <a:rPr lang="en-US" altLang="zh-CN" b="1">
                <a:solidFill>
                  <a:srgbClr val="000000"/>
                </a:solidFill>
                <a:ea typeface="+mj-ea"/>
              </a:rPr>
              <a:t>Productivity</a:t>
            </a:r>
            <a:r>
              <a:rPr lang="en-US" altLang="zh-CN">
                <a:solidFill>
                  <a:srgbClr val="000000"/>
                </a:solidFill>
                <a:ea typeface="+mj-ea"/>
              </a:rPr>
              <a:t>: Great documentation, a friendly compiler with useful error messages, and top-notch tooling</a:t>
            </a:r>
            <a:endParaRPr lang="en-US" altLang="zh-CN" b="1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11443274"/>
      </p:ext>
    </p:extLst>
  </p:cSld>
  <p:clrMapOvr>
    <a:masterClrMapping/>
  </p:clrMapOvr>
</p:sld>
</file>

<file path=ppt/theme/theme1.xml><?xml version="1.0" encoding="utf-8"?>
<a:theme xmlns:a="http://schemas.openxmlformats.org/drawingml/2006/main" name="ADS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cademic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SL" id="{84B89A31-F06D-4404-BF34-3CD88C41F509}" vid="{91A9F5EF-1DD1-4C68-B9D1-A2C8B7E2165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ADSL</Template>
  <TotalTime>0</TotalTime>
  <Words>1895</Words>
  <Application>Microsoft Office PowerPoint</Application>
  <PresentationFormat>宽屏</PresentationFormat>
  <Paragraphs>616</Paragraphs>
  <Slides>47</Slides>
  <Notes>47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3" baseType="lpstr">
      <vt:lpstr>微软雅黑</vt:lpstr>
      <vt:lpstr>Arial</vt:lpstr>
      <vt:lpstr>Calibri</vt:lpstr>
      <vt:lpstr>Gill Sans MT</vt:lpstr>
      <vt:lpstr>Times New Roman</vt:lpstr>
      <vt:lpstr>ADSL</vt:lpstr>
      <vt:lpstr>PowerPoint 演示文稿</vt:lpstr>
      <vt:lpstr>Outline</vt:lpstr>
      <vt:lpstr>Kernel FS Development is Slow</vt:lpstr>
      <vt:lpstr>Existing Techniques aren’t Sufficient</vt:lpstr>
      <vt:lpstr>Existing Techniques aren’t Sufficient</vt:lpstr>
      <vt:lpstr>Existing Techniques aren’t Sufficient</vt:lpstr>
      <vt:lpstr>Existing Techniques aren’t Sufficient</vt:lpstr>
      <vt:lpstr>Bento Goals</vt:lpstr>
      <vt:lpstr>Rust is Good</vt:lpstr>
      <vt:lpstr>Challenges</vt:lpstr>
      <vt:lpstr>Outline</vt:lpstr>
      <vt:lpstr>Bento Overview</vt:lpstr>
      <vt:lpstr>Bento Overview</vt:lpstr>
      <vt:lpstr>Bento Overview</vt:lpstr>
      <vt:lpstr>Bento Overview</vt:lpstr>
      <vt:lpstr>Bento Overview</vt:lpstr>
      <vt:lpstr>Bento Overview</vt:lpstr>
      <vt:lpstr>Interacting with VFS</vt:lpstr>
      <vt:lpstr>Interacting with VFS</vt:lpstr>
      <vt:lpstr>Interacting with VFS</vt:lpstr>
      <vt:lpstr>Interacting with VFS</vt:lpstr>
      <vt:lpstr>Interacting with VFS</vt:lpstr>
      <vt:lpstr>Interacting with VFS</vt:lpstr>
      <vt:lpstr>Interacting with VFS</vt:lpstr>
      <vt:lpstr>Interacting with Kernel Services</vt:lpstr>
      <vt:lpstr>Live Upgrade</vt:lpstr>
      <vt:lpstr>Live Upgrade</vt:lpstr>
      <vt:lpstr>Live Upgrade</vt:lpstr>
      <vt:lpstr>Live Upgrade</vt:lpstr>
      <vt:lpstr>Live Upgrade</vt:lpstr>
      <vt:lpstr>Live Upgrade</vt:lpstr>
      <vt:lpstr>Live Upgrade</vt:lpstr>
      <vt:lpstr>Userspace Debugging Support</vt:lpstr>
      <vt:lpstr>Userspace Debugging Support</vt:lpstr>
      <vt:lpstr>Userspace Debugging Support</vt:lpstr>
      <vt:lpstr>Userspace Debugging Support</vt:lpstr>
      <vt:lpstr>Userspace Debugging Support</vt:lpstr>
      <vt:lpstr>Outline</vt:lpstr>
      <vt:lpstr>Evaluation</vt:lpstr>
      <vt:lpstr>Evaluation</vt:lpstr>
      <vt:lpstr>Evaluation</vt:lpstr>
      <vt:lpstr>Fileserver</vt:lpstr>
      <vt:lpstr>File Operations</vt:lpstr>
      <vt:lpstr>Live Upgrade</vt:lpstr>
      <vt:lpstr>Outline</vt:lpstr>
      <vt:lpstr>Conclusion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嘉豪</dc:creator>
  <cp:lastModifiedBy>李 嘉豪</cp:lastModifiedBy>
  <cp:revision>2</cp:revision>
  <dcterms:created xsi:type="dcterms:W3CDTF">2019-11-24T08:16:47Z</dcterms:created>
  <dcterms:modified xsi:type="dcterms:W3CDTF">2021-03-17T11:47:22Z</dcterms:modified>
</cp:coreProperties>
</file>