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9" r:id="rId2"/>
    <p:sldId id="293" r:id="rId3"/>
    <p:sldId id="267" r:id="rId4"/>
    <p:sldId id="266" r:id="rId5"/>
    <p:sldId id="269" r:id="rId6"/>
    <p:sldId id="270" r:id="rId7"/>
    <p:sldId id="260" r:id="rId8"/>
    <p:sldId id="259" r:id="rId9"/>
    <p:sldId id="278" r:id="rId10"/>
    <p:sldId id="261" r:id="rId11"/>
    <p:sldId id="263" r:id="rId12"/>
    <p:sldId id="265" r:id="rId13"/>
    <p:sldId id="262" r:id="rId14"/>
    <p:sldId id="284" r:id="rId15"/>
    <p:sldId id="280" r:id="rId16"/>
    <p:sldId id="282" r:id="rId17"/>
    <p:sldId id="283" r:id="rId18"/>
    <p:sldId id="285" r:id="rId19"/>
    <p:sldId id="286" r:id="rId20"/>
    <p:sldId id="287" r:id="rId21"/>
    <p:sldId id="290" r:id="rId22"/>
    <p:sldId id="288" r:id="rId23"/>
    <p:sldId id="289" r:id="rId24"/>
    <p:sldId id="291" r:id="rId25"/>
    <p:sldId id="292" r:id="rId26"/>
    <p:sldId id="271" r:id="rId27"/>
    <p:sldId id="272" r:id="rId28"/>
    <p:sldId id="275" r:id="rId29"/>
    <p:sldId id="273" r:id="rId30"/>
    <p:sldId id="274" r:id="rId31"/>
    <p:sldId id="276" r:id="rId32"/>
    <p:sldId id="277" r:id="rId33"/>
    <p:sldId id="294"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6062" autoAdjust="0"/>
  </p:normalViewPr>
  <p:slideViewPr>
    <p:cSldViewPr snapToGrid="0">
      <p:cViewPr varScale="1">
        <p:scale>
          <a:sx n="83" d="100"/>
          <a:sy n="83" d="100"/>
        </p:scale>
        <p:origin x="72" y="5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0BB934E-C86C-438D-8D97-D66444D47D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6712026-F188-4A16-90E8-427F45A012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28A3B1-5D0B-4092-AA2C-9D08859315DE}" type="datetimeFigureOut">
              <a:rPr lang="zh-CN" altLang="en-US" smtClean="0"/>
              <a:t>2021/12/1</a:t>
            </a:fld>
            <a:endParaRPr lang="zh-CN" altLang="en-US"/>
          </a:p>
        </p:txBody>
      </p:sp>
      <p:sp>
        <p:nvSpPr>
          <p:cNvPr id="4" name="页脚占位符 3">
            <a:extLst>
              <a:ext uri="{FF2B5EF4-FFF2-40B4-BE49-F238E27FC236}">
                <a16:creationId xmlns:a16="http://schemas.microsoft.com/office/drawing/2014/main" id="{340D7DA9-DA82-41DB-B050-F09FA796C6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4D52ABD4-0FD5-4794-BED1-2023559A6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7A8471-A3E7-44F5-95D6-E12F2512D1C9}" type="slidenum">
              <a:rPr lang="zh-CN" altLang="en-US" smtClean="0"/>
              <a:t>‹#›</a:t>
            </a:fld>
            <a:endParaRPr lang="zh-CN" altLang="en-US"/>
          </a:p>
        </p:txBody>
      </p:sp>
    </p:spTree>
    <p:extLst>
      <p:ext uri="{BB962C8B-B14F-4D97-AF65-F5344CB8AC3E}">
        <p14:creationId xmlns:p14="http://schemas.microsoft.com/office/powerpoint/2010/main" val="4175150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3D585-036B-400F-B354-9859975B8FC3}" type="datetimeFigureOut">
              <a:rPr lang="zh-CN" altLang="en-US" smtClean="0"/>
              <a:t>2021/12/1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63E34-6774-4DF6-B42C-A48F1FEC4FD1}" type="slidenum">
              <a:rPr lang="zh-CN" altLang="en-US" smtClean="0"/>
              <a:t>‹#›</a:t>
            </a:fld>
            <a:endParaRPr lang="zh-CN" altLang="en-US"/>
          </a:p>
        </p:txBody>
      </p:sp>
    </p:spTree>
    <p:extLst>
      <p:ext uri="{BB962C8B-B14F-4D97-AF65-F5344CB8AC3E}">
        <p14:creationId xmlns:p14="http://schemas.microsoft.com/office/powerpoint/2010/main" val="5635460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大家晚上好，我今天分享的文章，是由清华、电子科大和华为共同合作完成一个项目，叫做</a:t>
            </a:r>
            <a:r>
              <a:rPr lang="en-US" altLang="zh-CN" dirty="0"/>
              <a:t>HEALER</a:t>
            </a:r>
            <a:r>
              <a:rPr lang="zh-CN" altLang="en-US" dirty="0"/>
              <a:t>，发表在</a:t>
            </a:r>
            <a:r>
              <a:rPr lang="en-US" altLang="zh-CN" dirty="0"/>
              <a:t>SOSP21</a:t>
            </a:r>
            <a:r>
              <a:rPr lang="zh-CN" altLang="en-US" dirty="0"/>
              <a:t>上，</a:t>
            </a:r>
            <a:endParaRPr lang="en-US" altLang="zh-CN" dirty="0"/>
          </a:p>
          <a:p>
            <a:r>
              <a:rPr lang="en-US" altLang="zh-CN" dirty="0"/>
              <a:t>HEALER</a:t>
            </a:r>
            <a:r>
              <a:rPr lang="zh-CN" altLang="en-US" dirty="0"/>
              <a:t>翻译过来就是治愈者的意思，在游戏里面也被称为奶妈</a:t>
            </a:r>
            <a:endParaRPr lang="en-US" altLang="zh-CN" dirty="0"/>
          </a:p>
          <a:p>
            <a:r>
              <a:rPr lang="zh-CN" altLang="en-US" dirty="0"/>
              <a:t>这篇工作研究如何用</a:t>
            </a:r>
            <a:r>
              <a:rPr lang="en-US" altLang="zh-CN" dirty="0"/>
              <a:t>relation learning</a:t>
            </a:r>
            <a:r>
              <a:rPr lang="zh-CN" altLang="en-US" dirty="0"/>
              <a:t>去</a:t>
            </a:r>
            <a:r>
              <a:rPr lang="en-US" altLang="zh-CN" dirty="0"/>
              <a:t>kernel fuzzing</a:t>
            </a:r>
            <a:r>
              <a:rPr lang="zh-CN" altLang="en-US" dirty="0"/>
              <a:t>技术寻找</a:t>
            </a:r>
            <a:r>
              <a:rPr lang="en-US" altLang="zh-CN" dirty="0" err="1"/>
              <a:t>linux</a:t>
            </a:r>
            <a:r>
              <a:rPr lang="en-US" altLang="zh-CN" dirty="0"/>
              <a:t> kernel</a:t>
            </a:r>
            <a:r>
              <a:rPr lang="zh-CN" altLang="en-US" dirty="0"/>
              <a:t>当中的</a:t>
            </a:r>
            <a:r>
              <a:rPr lang="en-US" altLang="zh-CN" dirty="0"/>
              <a:t>bug</a:t>
            </a:r>
          </a:p>
          <a:p>
            <a:r>
              <a:rPr lang="zh-CN" altLang="en-US" dirty="0"/>
              <a:t>另外这个项目还受到了国家自然科学基金的支持</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1</a:t>
            </a:fld>
            <a:endParaRPr lang="zh-CN" altLang="en-US"/>
          </a:p>
        </p:txBody>
      </p:sp>
    </p:spTree>
    <p:extLst>
      <p:ext uri="{BB962C8B-B14F-4D97-AF65-F5344CB8AC3E}">
        <p14:creationId xmlns:p14="http://schemas.microsoft.com/office/powerpoint/2010/main" val="113831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刚刚简单介绍了一般的</a:t>
            </a:r>
            <a:r>
              <a:rPr lang="en-US" altLang="zh-CN" dirty="0"/>
              <a:t>fuzzing</a:t>
            </a:r>
            <a:r>
              <a:rPr lang="zh-CN" altLang="en-US" dirty="0"/>
              <a:t>技术</a:t>
            </a:r>
            <a:endParaRPr lang="en-US" altLang="zh-CN" dirty="0"/>
          </a:p>
          <a:p>
            <a:r>
              <a:rPr lang="zh-CN" altLang="en-US" dirty="0"/>
              <a:t>而</a:t>
            </a:r>
            <a:r>
              <a:rPr lang="en-US" altLang="zh-CN" dirty="0"/>
              <a:t>kernel fuzzing</a:t>
            </a:r>
            <a:r>
              <a:rPr lang="zh-CN" altLang="en-US" dirty="0"/>
              <a:t>其实就是把</a:t>
            </a:r>
            <a:r>
              <a:rPr lang="en-US" altLang="zh-CN" dirty="0"/>
              <a:t>kernel</a:t>
            </a:r>
            <a:r>
              <a:rPr lang="zh-CN" altLang="en-US" dirty="0"/>
              <a:t>当作是一个特殊的</a:t>
            </a:r>
            <a:r>
              <a:rPr lang="en-US" altLang="zh-CN" dirty="0"/>
              <a:t>program</a:t>
            </a:r>
            <a:r>
              <a:rPr lang="zh-CN" altLang="en-US" dirty="0"/>
              <a:t>进行测试的技术</a:t>
            </a:r>
            <a:endParaRPr lang="en-US" altLang="zh-CN" dirty="0"/>
          </a:p>
          <a:p>
            <a:endParaRPr lang="en-US" altLang="zh-CN" dirty="0"/>
          </a:p>
          <a:p>
            <a:r>
              <a:rPr lang="en-US" altLang="zh-CN" dirty="0"/>
              <a:t>Fuzzing</a:t>
            </a:r>
            <a:r>
              <a:rPr lang="zh-CN" altLang="en-US" dirty="0"/>
              <a:t>整个完整的技术需要考虑很多的方面：</a:t>
            </a:r>
            <a:endParaRPr lang="en-US" altLang="zh-CN" dirty="0"/>
          </a:p>
          <a:p>
            <a:pPr marL="228600" indent="-228600">
              <a:buAutoNum type="arabicPeriod"/>
            </a:pPr>
            <a:r>
              <a:rPr lang="zh-CN" altLang="en-US" dirty="0"/>
              <a:t>如何生成</a:t>
            </a:r>
            <a:r>
              <a:rPr lang="en-US" altLang="zh-CN" dirty="0"/>
              <a:t>inputs</a:t>
            </a:r>
          </a:p>
          <a:p>
            <a:pPr marL="228600" indent="-228600">
              <a:buAutoNum type="arabicPeriod"/>
            </a:pPr>
            <a:r>
              <a:rPr lang="zh-CN" altLang="en-US" dirty="0"/>
              <a:t>如何去执行</a:t>
            </a:r>
            <a:r>
              <a:rPr lang="en-US" altLang="zh-CN" dirty="0"/>
              <a:t>kernel</a:t>
            </a:r>
          </a:p>
          <a:p>
            <a:pPr marL="228600" indent="-228600">
              <a:buAutoNum type="arabicPeriod"/>
            </a:pPr>
            <a:r>
              <a:rPr lang="zh-CN" altLang="en-US" dirty="0"/>
              <a:t>如何去注入</a:t>
            </a:r>
            <a:r>
              <a:rPr lang="en-US" altLang="zh-CN" dirty="0"/>
              <a:t>inputs</a:t>
            </a:r>
          </a:p>
          <a:p>
            <a:pPr marL="228600" indent="-228600">
              <a:buAutoNum type="arabicPeriod"/>
            </a:pPr>
            <a:r>
              <a:rPr lang="zh-CN" altLang="en-US" dirty="0"/>
              <a:t>如何检测崩溃</a:t>
            </a:r>
            <a:endParaRPr lang="en-US" altLang="zh-CN" dirty="0"/>
          </a:p>
          <a:p>
            <a:pPr marL="228600" indent="-228600">
              <a:buAutoNum type="arabicPeriod"/>
            </a:pPr>
            <a:r>
              <a:rPr lang="zh-CN" altLang="en-US" dirty="0"/>
              <a:t>以及将上面的整个过程自动化</a:t>
            </a:r>
            <a:endParaRPr lang="en-US" altLang="zh-CN" dirty="0"/>
          </a:p>
          <a:p>
            <a:r>
              <a:rPr lang="en-US" altLang="zh-CN" dirty="0"/>
              <a:t>(Click)</a:t>
            </a:r>
            <a:endParaRPr lang="zh-CN" altLang="en-US"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10</a:t>
            </a:fld>
            <a:endParaRPr lang="zh-CN" altLang="en-US"/>
          </a:p>
        </p:txBody>
      </p:sp>
    </p:spTree>
    <p:extLst>
      <p:ext uri="{BB962C8B-B14F-4D97-AF65-F5344CB8AC3E}">
        <p14:creationId xmlns:p14="http://schemas.microsoft.com/office/powerpoint/2010/main" val="17849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但是本文的关注点在于用</a:t>
            </a:r>
            <a:r>
              <a:rPr lang="en-US" altLang="zh-CN" dirty="0"/>
              <a:t>relation learning</a:t>
            </a:r>
            <a:r>
              <a:rPr lang="zh-CN" altLang="en-US" dirty="0"/>
              <a:t>去解决其中如何生成</a:t>
            </a:r>
            <a:r>
              <a:rPr lang="en-US" altLang="zh-CN" dirty="0"/>
              <a:t>inputs</a:t>
            </a:r>
            <a:r>
              <a:rPr lang="zh-CN" altLang="en-US" dirty="0"/>
              <a:t>的这个问题上（</a:t>
            </a:r>
            <a:r>
              <a:rPr lang="en-US" altLang="zh-CN" dirty="0"/>
              <a:t>click</a:t>
            </a:r>
            <a:r>
              <a:rPr lang="zh-CN" altLang="en-US" dirty="0"/>
              <a:t>）</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11</a:t>
            </a:fld>
            <a:endParaRPr lang="zh-CN" altLang="en-US"/>
          </a:p>
        </p:txBody>
      </p:sp>
    </p:spTree>
    <p:extLst>
      <p:ext uri="{BB962C8B-B14F-4D97-AF65-F5344CB8AC3E}">
        <p14:creationId xmlns:p14="http://schemas.microsoft.com/office/powerpoint/2010/main" val="27764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a:t>
            </a:r>
            <a:r>
              <a:rPr lang="en-US" altLang="zh-CN" dirty="0"/>
              <a:t>kernel</a:t>
            </a:r>
            <a:r>
              <a:rPr lang="zh-CN" altLang="en-US" dirty="0"/>
              <a:t>的</a:t>
            </a:r>
            <a:r>
              <a:rPr lang="en-US" altLang="zh-CN" dirty="0"/>
              <a:t>input</a:t>
            </a:r>
            <a:r>
              <a:rPr lang="zh-CN" altLang="en-US" dirty="0"/>
              <a:t>是什么呢</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12</a:t>
            </a:fld>
            <a:endParaRPr lang="zh-CN" altLang="en-US"/>
          </a:p>
        </p:txBody>
      </p:sp>
    </p:spTree>
    <p:extLst>
      <p:ext uri="{BB962C8B-B14F-4D97-AF65-F5344CB8AC3E}">
        <p14:creationId xmlns:p14="http://schemas.microsoft.com/office/powerpoint/2010/main" val="387504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Linux kernel</a:t>
            </a:r>
            <a:r>
              <a:rPr lang="zh-CN" altLang="en-US" dirty="0"/>
              <a:t>是</a:t>
            </a:r>
            <a:r>
              <a:rPr lang="en-US" altLang="zh-CN" dirty="0" err="1"/>
              <a:t>linux</a:t>
            </a:r>
            <a:r>
              <a:rPr lang="zh-CN" altLang="en-US" dirty="0"/>
              <a:t>操作系统当中最核心的部分</a:t>
            </a:r>
            <a:endParaRPr lang="en-US" altLang="zh-CN" dirty="0"/>
          </a:p>
          <a:p>
            <a:r>
              <a:rPr lang="zh-CN" altLang="en-US" dirty="0"/>
              <a:t>它是位于应用和硬件之间的一个软件层</a:t>
            </a:r>
            <a:endParaRPr lang="en-US" altLang="zh-CN" dirty="0"/>
          </a:p>
          <a:p>
            <a:r>
              <a:rPr lang="en-US" altLang="zh-CN" dirty="0"/>
              <a:t>Linux Kernel </a:t>
            </a:r>
            <a:r>
              <a:rPr lang="zh-CN" altLang="en-US" dirty="0"/>
              <a:t>对下管理着硬件的使用，对上层提供各种硬件的抽象</a:t>
            </a:r>
            <a:endParaRPr lang="en-US" altLang="zh-CN" dirty="0"/>
          </a:p>
          <a:p>
            <a:endParaRPr lang="en-US" altLang="zh-CN" dirty="0"/>
          </a:p>
          <a:p>
            <a:r>
              <a:rPr lang="zh-CN" altLang="en-US" dirty="0"/>
              <a:t>对于</a:t>
            </a:r>
            <a:r>
              <a:rPr lang="en-US" altLang="zh-CN" dirty="0" err="1"/>
              <a:t>linux</a:t>
            </a:r>
            <a:r>
              <a:rPr lang="en-US" altLang="zh-CN" dirty="0"/>
              <a:t> kernel</a:t>
            </a:r>
            <a:r>
              <a:rPr lang="zh-CN" altLang="en-US" dirty="0"/>
              <a:t>来说，输入就是从</a:t>
            </a:r>
            <a:r>
              <a:rPr lang="en-US" altLang="zh-CN" dirty="0"/>
              <a:t>user space</a:t>
            </a:r>
            <a:r>
              <a:rPr lang="zh-CN" altLang="en-US" dirty="0"/>
              <a:t>传来的系统调用序列；当然从硬件设备传来的中断也可以被</a:t>
            </a:r>
            <a:r>
              <a:rPr lang="en-US" altLang="zh-CN" dirty="0"/>
              <a:t>kernel</a:t>
            </a:r>
            <a:r>
              <a:rPr lang="zh-CN" altLang="en-US" dirty="0"/>
              <a:t>接收处理，也能算是</a:t>
            </a:r>
            <a:r>
              <a:rPr lang="en-US" altLang="zh-CN" dirty="0"/>
              <a:t>kernel</a:t>
            </a:r>
            <a:r>
              <a:rPr lang="zh-CN" altLang="en-US" dirty="0"/>
              <a:t>的输入，但文章只讨论了系统调用序列，所以后续就只讨论系统调用</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13</a:t>
            </a:fld>
            <a:endParaRPr lang="zh-CN" altLang="en-US"/>
          </a:p>
        </p:txBody>
      </p:sp>
    </p:spTree>
    <p:extLst>
      <p:ext uri="{BB962C8B-B14F-4D97-AF65-F5344CB8AC3E}">
        <p14:creationId xmlns:p14="http://schemas.microsoft.com/office/powerpoint/2010/main" val="332697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回顾一下</a:t>
            </a:r>
            <a:r>
              <a:rPr lang="en-US" altLang="zh-CN" dirty="0"/>
              <a:t>coverage guided fuzzing</a:t>
            </a:r>
            <a:r>
              <a:rPr lang="zh-CN" altLang="en-US" dirty="0"/>
              <a:t>过程中还有一步就是，</a:t>
            </a:r>
            <a:r>
              <a:rPr lang="en-US" altLang="zh-CN" dirty="0"/>
              <a:t>input description</a:t>
            </a:r>
            <a:r>
              <a:rPr lang="zh-CN" altLang="en-US" dirty="0"/>
              <a:t>，它是初始由用户提供，用来描述</a:t>
            </a:r>
            <a:r>
              <a:rPr lang="en-US" altLang="zh-CN" dirty="0"/>
              <a:t>input</a:t>
            </a:r>
            <a:r>
              <a:rPr lang="zh-CN" altLang="en-US" dirty="0"/>
              <a:t>的结构，作用就是为后续的变换限定搜索空间</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14</a:t>
            </a:fld>
            <a:endParaRPr lang="zh-CN" altLang="en-US"/>
          </a:p>
        </p:txBody>
      </p:sp>
    </p:spTree>
    <p:extLst>
      <p:ext uri="{BB962C8B-B14F-4D97-AF65-F5344CB8AC3E}">
        <p14:creationId xmlns:p14="http://schemas.microsoft.com/office/powerpoint/2010/main" val="253040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我们具体来看一下</a:t>
            </a:r>
            <a:r>
              <a:rPr lang="en-US" altLang="zh-CN" dirty="0"/>
              <a:t>kernel fuzzing</a:t>
            </a:r>
            <a:r>
              <a:rPr lang="zh-CN" altLang="en-US" dirty="0"/>
              <a:t>当中的</a:t>
            </a:r>
            <a:r>
              <a:rPr lang="en-US" altLang="zh-CN" dirty="0"/>
              <a:t>input description</a:t>
            </a:r>
            <a:r>
              <a:rPr lang="zh-CN" altLang="en-US" dirty="0"/>
              <a:t>的例子：</a:t>
            </a:r>
            <a:endParaRPr lang="en-US" altLang="zh-CN" dirty="0"/>
          </a:p>
          <a:p>
            <a:r>
              <a:rPr lang="zh-CN" altLang="en-US" dirty="0"/>
              <a:t>这是一个用来专门描述系统调用接口的语言叫做</a:t>
            </a:r>
            <a:r>
              <a:rPr lang="en-US" altLang="zh-CN" dirty="0" err="1"/>
              <a:t>syzlang</a:t>
            </a:r>
            <a:endParaRPr lang="en-US" altLang="zh-CN" dirty="0"/>
          </a:p>
          <a:p>
            <a:r>
              <a:rPr lang="zh-CN" altLang="en-US" dirty="0"/>
              <a:t>它能够让用户定义</a:t>
            </a:r>
            <a:endParaRPr lang="en-US" altLang="zh-CN" dirty="0"/>
          </a:p>
          <a:p>
            <a:r>
              <a:rPr lang="zh-CN" altLang="en-US" dirty="0"/>
              <a:t>系统调用的函数名；（</a:t>
            </a:r>
            <a:r>
              <a:rPr lang="en-US" altLang="zh-CN" dirty="0"/>
              <a:t>click</a:t>
            </a:r>
            <a:r>
              <a:rPr lang="zh-CN" altLang="en-US" dirty="0"/>
              <a:t>）</a:t>
            </a:r>
            <a:endParaRPr lang="en-US" altLang="zh-CN" dirty="0"/>
          </a:p>
          <a:p>
            <a:r>
              <a:rPr lang="zh-CN" altLang="en-US" dirty="0"/>
              <a:t>参数的名字；（</a:t>
            </a:r>
            <a:r>
              <a:rPr lang="en-US" altLang="zh-CN" dirty="0"/>
              <a:t>click</a:t>
            </a:r>
            <a:r>
              <a:rPr lang="zh-CN" altLang="en-US" dirty="0"/>
              <a:t>）</a:t>
            </a:r>
            <a:endParaRPr lang="en-US" altLang="zh-CN" dirty="0"/>
          </a:p>
          <a:p>
            <a:r>
              <a:rPr lang="zh-CN" altLang="en-US" dirty="0"/>
              <a:t>参数类型；（</a:t>
            </a:r>
            <a:r>
              <a:rPr lang="en-US" altLang="zh-CN" dirty="0"/>
              <a:t>click</a:t>
            </a:r>
            <a:r>
              <a:rPr lang="zh-CN" altLang="en-US" dirty="0"/>
              <a:t>）</a:t>
            </a:r>
            <a:endParaRPr lang="en-US" altLang="zh-CN" dirty="0"/>
          </a:p>
          <a:p>
            <a:r>
              <a:rPr lang="zh-CN" altLang="en-US" dirty="0"/>
              <a:t>定义可选的类型；（</a:t>
            </a:r>
            <a:r>
              <a:rPr lang="en-US" altLang="zh-CN" dirty="0"/>
              <a:t>click</a:t>
            </a:r>
            <a:r>
              <a:rPr lang="zh-CN" altLang="en-US" dirty="0"/>
              <a:t>）</a:t>
            </a:r>
            <a:endParaRPr lang="en-US" altLang="zh-CN" dirty="0"/>
          </a:p>
          <a:p>
            <a:r>
              <a:rPr lang="zh-CN" altLang="en-US" dirty="0"/>
              <a:t>它还能够通过定义</a:t>
            </a:r>
            <a:r>
              <a:rPr lang="en-US" altLang="zh-CN" dirty="0"/>
              <a:t>resource</a:t>
            </a:r>
            <a:r>
              <a:rPr lang="zh-CN" altLang="en-US" dirty="0"/>
              <a:t>类型来定义两个系统调用的依赖，同时还支持子类型继承，这一点会在后续谈到 （</a:t>
            </a:r>
            <a:r>
              <a:rPr lang="en-US" altLang="zh-CN" dirty="0"/>
              <a:t>click</a:t>
            </a:r>
            <a:r>
              <a:rPr lang="zh-CN" altLang="en-US" dirty="0"/>
              <a:t>）</a:t>
            </a:r>
            <a:endParaRPr lang="en-US" altLang="zh-CN" dirty="0"/>
          </a:p>
          <a:p>
            <a:endParaRPr lang="en-US" altLang="zh-CN" dirty="0"/>
          </a:p>
          <a:p>
            <a:r>
              <a:rPr lang="zh-CN" altLang="en-US" dirty="0"/>
              <a:t>通过以上的描述就可以为</a:t>
            </a:r>
            <a:r>
              <a:rPr lang="en-US" altLang="zh-CN" dirty="0"/>
              <a:t>mutation</a:t>
            </a:r>
            <a:r>
              <a:rPr lang="zh-CN" altLang="en-US" dirty="0"/>
              <a:t>定义搜索的空间（</a:t>
            </a:r>
            <a:r>
              <a:rPr lang="en-US" altLang="zh-CN" dirty="0"/>
              <a:t>click</a:t>
            </a:r>
            <a:r>
              <a:rPr lang="zh-CN" altLang="en-US" dirty="0"/>
              <a:t>）</a:t>
            </a:r>
            <a:endParaRPr lang="en-US" altLang="zh-CN"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15</a:t>
            </a:fld>
            <a:endParaRPr lang="zh-CN" altLang="en-US"/>
          </a:p>
        </p:txBody>
      </p:sp>
    </p:spTree>
    <p:extLst>
      <p:ext uri="{BB962C8B-B14F-4D97-AF65-F5344CB8AC3E}">
        <p14:creationId xmlns:p14="http://schemas.microsoft.com/office/powerpoint/2010/main" val="313512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使用</a:t>
            </a:r>
            <a:r>
              <a:rPr lang="en-US" altLang="zh-CN" dirty="0"/>
              <a:t>fuzzing</a:t>
            </a:r>
            <a:r>
              <a:rPr lang="zh-CN" altLang="en-US" dirty="0"/>
              <a:t>技术最大的一个问题是，系统调用的组合是非常庞大的，我们可以做一个简单的计算</a:t>
            </a:r>
            <a:endParaRPr lang="en-US" altLang="zh-CN" dirty="0"/>
          </a:p>
          <a:p>
            <a:endParaRPr lang="en-US" altLang="zh-CN" dirty="0"/>
          </a:p>
          <a:p>
            <a:r>
              <a:rPr lang="en-US" altLang="zh-CN" dirty="0"/>
              <a:t>Linux</a:t>
            </a:r>
            <a:r>
              <a:rPr lang="zh-CN" altLang="en-US" dirty="0"/>
              <a:t>当中有将近</a:t>
            </a:r>
            <a:r>
              <a:rPr lang="en-US" altLang="zh-CN" dirty="0"/>
              <a:t>400</a:t>
            </a:r>
            <a:r>
              <a:rPr lang="zh-CN" altLang="en-US" dirty="0"/>
              <a:t>个系统调用</a:t>
            </a:r>
            <a:endParaRPr lang="en-US" altLang="zh-CN" dirty="0"/>
          </a:p>
          <a:p>
            <a:r>
              <a:rPr lang="en-US" altLang="zh-CN" dirty="0" err="1"/>
              <a:t>Syzlang</a:t>
            </a:r>
            <a:r>
              <a:rPr lang="zh-CN" altLang="en-US" dirty="0"/>
              <a:t>能够描述</a:t>
            </a:r>
            <a:r>
              <a:rPr lang="en-US" altLang="zh-CN" dirty="0"/>
              <a:t>4000</a:t>
            </a:r>
            <a:r>
              <a:rPr lang="zh-CN" altLang="en-US" dirty="0"/>
              <a:t>多个特定的系统调用（这里</a:t>
            </a:r>
            <a:r>
              <a:rPr lang="en-US" altLang="zh-CN" dirty="0"/>
              <a:t>4000</a:t>
            </a:r>
            <a:r>
              <a:rPr lang="zh-CN" altLang="en-US" dirty="0"/>
              <a:t>应该是指把每一个系统调用的</a:t>
            </a:r>
            <a:r>
              <a:rPr lang="en-US" altLang="zh-CN" dirty="0"/>
              <a:t>flag</a:t>
            </a:r>
            <a:r>
              <a:rPr lang="zh-CN" altLang="en-US" dirty="0"/>
              <a:t>都给考虑进去了）</a:t>
            </a:r>
            <a:endParaRPr lang="en-US" altLang="zh-CN" dirty="0"/>
          </a:p>
          <a:p>
            <a:r>
              <a:rPr lang="zh-CN" altLang="en-US" dirty="0"/>
              <a:t>假定生成的序列长度是</a:t>
            </a:r>
            <a:r>
              <a:rPr lang="en-US" altLang="zh-CN" dirty="0"/>
              <a:t>8~32</a:t>
            </a:r>
          </a:p>
          <a:p>
            <a:r>
              <a:rPr lang="zh-CN" altLang="en-US" dirty="0"/>
              <a:t>就考虑所有可能的组合的情况，有将近</a:t>
            </a:r>
            <a:r>
              <a:rPr lang="en-US" altLang="zh-CN" dirty="0"/>
              <a:t>10^80</a:t>
            </a:r>
            <a:r>
              <a:rPr lang="zh-CN" altLang="en-US" dirty="0"/>
              <a:t>个，如果计算机每秒能够处理</a:t>
            </a:r>
            <a:r>
              <a:rPr lang="en-US" altLang="zh-CN" dirty="0"/>
              <a:t>1000</a:t>
            </a:r>
            <a:r>
              <a:rPr lang="zh-CN" altLang="en-US" dirty="0"/>
              <a:t>条系统调用序列，那也要处理</a:t>
            </a:r>
            <a:r>
              <a:rPr lang="en-US" altLang="zh-CN" dirty="0"/>
              <a:t>10^60</a:t>
            </a:r>
            <a:r>
              <a:rPr lang="zh-CN" altLang="en-US" dirty="0"/>
              <a:t>年</a:t>
            </a:r>
            <a:endParaRPr lang="en-US" altLang="zh-CN" dirty="0"/>
          </a:p>
          <a:p>
            <a:r>
              <a:rPr lang="zh-CN" altLang="en-US" dirty="0"/>
              <a:t>而且大部分的序列其实是无效和重复的</a:t>
            </a:r>
            <a:endParaRPr lang="en-US" altLang="zh-CN" dirty="0"/>
          </a:p>
          <a:p>
            <a:endParaRPr lang="en-US" altLang="zh-CN" dirty="0"/>
          </a:p>
          <a:p>
            <a:r>
              <a:rPr lang="zh-CN" altLang="en-US" dirty="0"/>
              <a:t>所以我们需要更好的策略去寻找系统调用的组合，而非简单的随机生成</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16</a:t>
            </a:fld>
            <a:endParaRPr lang="zh-CN" altLang="en-US"/>
          </a:p>
        </p:txBody>
      </p:sp>
    </p:spTree>
    <p:extLst>
      <p:ext uri="{BB962C8B-B14F-4D97-AF65-F5344CB8AC3E}">
        <p14:creationId xmlns:p14="http://schemas.microsoft.com/office/powerpoint/2010/main" val="370275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我们发现之前的工作都没有考虑过系统调用之间的关联性</a:t>
            </a:r>
            <a:endParaRPr lang="en-US" altLang="zh-CN" dirty="0"/>
          </a:p>
          <a:p>
            <a:endParaRPr lang="en-US" altLang="zh-CN" dirty="0"/>
          </a:p>
          <a:p>
            <a:r>
              <a:rPr lang="zh-CN" altLang="en-US" dirty="0"/>
              <a:t>比如可以看这样一个网络数据传输的例子：</a:t>
            </a:r>
            <a:endParaRPr lang="en-US" altLang="zh-CN" dirty="0"/>
          </a:p>
          <a:p>
            <a:r>
              <a:rPr lang="zh-CN" altLang="en-US" dirty="0"/>
              <a:t>首先是通过系统调用在</a:t>
            </a:r>
            <a:r>
              <a:rPr lang="en-US" altLang="zh-CN" dirty="0"/>
              <a:t>kernel</a:t>
            </a:r>
            <a:r>
              <a:rPr lang="zh-CN" altLang="en-US" dirty="0"/>
              <a:t>当中创建一个</a:t>
            </a:r>
            <a:r>
              <a:rPr lang="en-US" altLang="zh-CN" dirty="0"/>
              <a:t>socket</a:t>
            </a:r>
            <a:r>
              <a:rPr lang="zh-CN" altLang="en-US" dirty="0"/>
              <a:t>，然后将地址绑定到这个</a:t>
            </a:r>
            <a:r>
              <a:rPr lang="en-US" altLang="zh-CN" dirty="0"/>
              <a:t>socket</a:t>
            </a:r>
            <a:r>
              <a:rPr lang="zh-CN" altLang="en-US" dirty="0"/>
              <a:t>，通过监听该</a:t>
            </a:r>
            <a:r>
              <a:rPr lang="en-US" altLang="zh-CN" dirty="0"/>
              <a:t>socket</a:t>
            </a:r>
            <a:r>
              <a:rPr lang="zh-CN" altLang="en-US" dirty="0"/>
              <a:t>标记这个</a:t>
            </a:r>
            <a:r>
              <a:rPr lang="en-US" altLang="zh-CN" dirty="0"/>
              <a:t>socket</a:t>
            </a:r>
            <a:r>
              <a:rPr lang="zh-CN" altLang="en-US" dirty="0"/>
              <a:t>是可链接的，最后通过该</a:t>
            </a:r>
            <a:r>
              <a:rPr lang="en-US" altLang="zh-CN" dirty="0"/>
              <a:t>socket</a:t>
            </a:r>
            <a:r>
              <a:rPr lang="zh-CN" altLang="en-US" dirty="0"/>
              <a:t>接受数据</a:t>
            </a:r>
            <a:endParaRPr lang="en-US" altLang="zh-CN" dirty="0"/>
          </a:p>
          <a:p>
            <a:endParaRPr lang="en-US" altLang="zh-CN" dirty="0"/>
          </a:p>
          <a:p>
            <a:r>
              <a:rPr lang="zh-CN" altLang="en-US" dirty="0"/>
              <a:t>在这个例子里面，如果没有建立</a:t>
            </a:r>
            <a:r>
              <a:rPr lang="en-US" altLang="zh-CN" dirty="0"/>
              <a:t>socket</a:t>
            </a:r>
            <a:r>
              <a:rPr lang="zh-CN" altLang="en-US" dirty="0"/>
              <a:t>就直接绑定的话，</a:t>
            </a:r>
            <a:r>
              <a:rPr lang="en-US" altLang="zh-CN" dirty="0"/>
              <a:t>bind</a:t>
            </a:r>
            <a:r>
              <a:rPr lang="zh-CN" altLang="en-US" dirty="0"/>
              <a:t>函数就会</a:t>
            </a:r>
            <a:r>
              <a:rPr lang="en-US" altLang="zh-CN" dirty="0"/>
              <a:t>return</a:t>
            </a:r>
            <a:r>
              <a:rPr lang="zh-CN" altLang="en-US" dirty="0"/>
              <a:t>一个</a:t>
            </a:r>
            <a:r>
              <a:rPr lang="en-US" altLang="zh-CN" dirty="0"/>
              <a:t>error</a:t>
            </a:r>
          </a:p>
          <a:p>
            <a:r>
              <a:rPr lang="zh-CN" altLang="en-US" dirty="0"/>
              <a:t>也就是说前一个系统调用建立了某种状态，（</a:t>
            </a:r>
            <a:r>
              <a:rPr lang="en-US" altLang="zh-CN" dirty="0"/>
              <a:t>click</a:t>
            </a:r>
            <a:r>
              <a:rPr lang="zh-CN" altLang="en-US" dirty="0"/>
              <a:t>）</a:t>
            </a:r>
            <a:endParaRPr lang="en-US" altLang="zh-CN" dirty="0"/>
          </a:p>
          <a:p>
            <a:r>
              <a:rPr lang="zh-CN" altLang="en-US" dirty="0"/>
              <a:t>而后续的系统调用会被这种状态所影响（</a:t>
            </a:r>
            <a:r>
              <a:rPr lang="en-US" altLang="zh-CN" dirty="0"/>
              <a:t>click</a:t>
            </a:r>
            <a:r>
              <a:rPr lang="zh-CN" altLang="en-US" dirty="0"/>
              <a:t>）</a:t>
            </a:r>
            <a:endParaRPr lang="en-US" altLang="zh-CN" dirty="0"/>
          </a:p>
          <a:p>
            <a:r>
              <a:rPr lang="zh-CN" altLang="en-US" dirty="0"/>
              <a:t>也就是说后续的系统调用的执行路径是会被前面执行的系统调用所影响到（</a:t>
            </a:r>
            <a:r>
              <a:rPr lang="en-US" altLang="zh-CN" dirty="0"/>
              <a:t>click</a:t>
            </a:r>
            <a:r>
              <a:rPr lang="zh-CN" altLang="en-US" dirty="0"/>
              <a:t>）</a:t>
            </a:r>
            <a:endParaRPr lang="en-US" altLang="zh-CN" dirty="0"/>
          </a:p>
          <a:p>
            <a:endParaRPr lang="en-US" altLang="zh-CN" dirty="0"/>
          </a:p>
          <a:p>
            <a:r>
              <a:rPr lang="zh-CN" altLang="en-US" dirty="0"/>
              <a:t>所以我们想到，如果我们能够尽可能多地插入这种有相互关联的系统调用（</a:t>
            </a:r>
            <a:r>
              <a:rPr lang="en-US" altLang="zh-CN" dirty="0"/>
              <a:t>click</a:t>
            </a:r>
            <a:r>
              <a:rPr lang="zh-CN" altLang="en-US" dirty="0"/>
              <a:t>），我们就可以极大地减少生成无效的测试样例和搜索的空间（</a:t>
            </a:r>
            <a:r>
              <a:rPr lang="en-US" altLang="zh-CN" dirty="0"/>
              <a:t>click</a:t>
            </a:r>
            <a:r>
              <a:rPr lang="zh-CN" altLang="en-US" dirty="0"/>
              <a:t>）</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18</a:t>
            </a:fld>
            <a:endParaRPr lang="zh-CN" altLang="en-US"/>
          </a:p>
        </p:txBody>
      </p:sp>
    </p:spTree>
    <p:extLst>
      <p:ext uri="{BB962C8B-B14F-4D97-AF65-F5344CB8AC3E}">
        <p14:creationId xmlns:p14="http://schemas.microsoft.com/office/powerpoint/2010/main" val="25712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所以我们需要能够动态地学习到</a:t>
            </a:r>
            <a:r>
              <a:rPr lang="en-US" altLang="zh-CN" dirty="0"/>
              <a:t>kernel</a:t>
            </a:r>
            <a:r>
              <a:rPr lang="zh-CN" altLang="en-US" dirty="0"/>
              <a:t>之间的关系，然后用来指导生成</a:t>
            </a:r>
            <a:r>
              <a:rPr lang="en-US" altLang="zh-CN" dirty="0"/>
              <a:t>input</a:t>
            </a:r>
            <a:r>
              <a:rPr lang="zh-CN" altLang="en-US" dirty="0"/>
              <a:t>，提高</a:t>
            </a:r>
            <a:r>
              <a:rPr lang="en-US" altLang="zh-CN" dirty="0"/>
              <a:t>input</a:t>
            </a:r>
            <a:r>
              <a:rPr lang="zh-CN" altLang="en-US" dirty="0"/>
              <a:t>的生成质量，进而加速</a:t>
            </a:r>
            <a:r>
              <a:rPr lang="en-US" altLang="zh-CN" dirty="0"/>
              <a:t>fuzzing</a:t>
            </a:r>
            <a:r>
              <a:rPr lang="zh-CN" altLang="en-US" dirty="0"/>
              <a:t>的进程</a:t>
            </a:r>
            <a:endParaRPr lang="en-US" altLang="zh-CN"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19</a:t>
            </a:fld>
            <a:endParaRPr lang="zh-CN" altLang="en-US"/>
          </a:p>
        </p:txBody>
      </p:sp>
    </p:spTree>
    <p:extLst>
      <p:ext uri="{BB962C8B-B14F-4D97-AF65-F5344CB8AC3E}">
        <p14:creationId xmlns:p14="http://schemas.microsoft.com/office/powerpoint/2010/main" val="334715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这里我们详细给出文章当中</a:t>
            </a:r>
            <a:r>
              <a:rPr lang="en-US" altLang="zh-CN" dirty="0"/>
              <a:t>relation</a:t>
            </a:r>
            <a:r>
              <a:rPr lang="zh-CN" altLang="en-US" dirty="0"/>
              <a:t>的定义：</a:t>
            </a:r>
            <a:endParaRPr lang="en-US" altLang="zh-CN" dirty="0"/>
          </a:p>
          <a:p>
            <a:endParaRPr lang="en-US" altLang="zh-CN" dirty="0"/>
          </a:p>
          <a:p>
            <a:r>
              <a:rPr lang="zh-CN" altLang="en-US" dirty="0"/>
              <a:t>当一个系统调用改变了</a:t>
            </a:r>
            <a:r>
              <a:rPr lang="en-US" altLang="zh-CN" dirty="0"/>
              <a:t>kernel</a:t>
            </a:r>
            <a:r>
              <a:rPr lang="zh-CN" altLang="en-US" dirty="0"/>
              <a:t>内部状态，并且能够影响到另一个系统调用的执行路径的时候，我们就称两个系统调用之间是有关联的</a:t>
            </a:r>
            <a:endParaRPr lang="en-US" altLang="zh-CN" dirty="0"/>
          </a:p>
          <a:p>
            <a:endParaRPr lang="en-US" altLang="zh-CN" dirty="0"/>
          </a:p>
          <a:p>
            <a:r>
              <a:rPr lang="zh-CN" altLang="en-US" dirty="0"/>
              <a:t>然后用一个</a:t>
            </a:r>
            <a:r>
              <a:rPr lang="en-US" altLang="zh-CN" dirty="0"/>
              <a:t>relation table</a:t>
            </a:r>
            <a:r>
              <a:rPr lang="zh-CN" altLang="en-US" dirty="0"/>
              <a:t>来保存两个系统调用的关联性，比如</a:t>
            </a:r>
            <a:r>
              <a:rPr lang="en-US" altLang="zh-CN" dirty="0" err="1"/>
              <a:t>Rij</a:t>
            </a:r>
            <a:r>
              <a:rPr lang="en-US" altLang="zh-CN" dirty="0"/>
              <a:t>=1</a:t>
            </a:r>
            <a:r>
              <a:rPr lang="zh-CN" altLang="en-US" dirty="0"/>
              <a:t>就代表</a:t>
            </a:r>
            <a:r>
              <a:rPr lang="en-US" altLang="zh-CN" dirty="0"/>
              <a:t>Ci</a:t>
            </a:r>
            <a:r>
              <a:rPr lang="zh-CN" altLang="en-US" dirty="0"/>
              <a:t>对</a:t>
            </a:r>
            <a:r>
              <a:rPr lang="en-US" altLang="zh-CN" dirty="0" err="1"/>
              <a:t>Cj</a:t>
            </a:r>
            <a:r>
              <a:rPr lang="zh-CN" altLang="en-US" dirty="0"/>
              <a:t>有影响</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20</a:t>
            </a:fld>
            <a:endParaRPr lang="zh-CN" altLang="en-US"/>
          </a:p>
        </p:txBody>
      </p:sp>
    </p:spTree>
    <p:extLst>
      <p:ext uri="{BB962C8B-B14F-4D97-AF65-F5344CB8AC3E}">
        <p14:creationId xmlns:p14="http://schemas.microsoft.com/office/powerpoint/2010/main" val="398808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今天大致会按照以下的</a:t>
            </a:r>
            <a:r>
              <a:rPr lang="en-US" altLang="zh-CN" dirty="0"/>
              <a:t>outline</a:t>
            </a:r>
            <a:r>
              <a:rPr lang="zh-CN" altLang="en-US" dirty="0"/>
              <a:t>来分享这篇文章</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2</a:t>
            </a:fld>
            <a:endParaRPr lang="zh-CN" altLang="en-US"/>
          </a:p>
        </p:txBody>
      </p:sp>
    </p:spTree>
    <p:extLst>
      <p:ext uri="{BB962C8B-B14F-4D97-AF65-F5344CB8AC3E}">
        <p14:creationId xmlns:p14="http://schemas.microsoft.com/office/powerpoint/2010/main" val="2378472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然后作者就提出</a:t>
            </a:r>
            <a:r>
              <a:rPr lang="en-US" altLang="zh-CN" dirty="0"/>
              <a:t>Relation learning</a:t>
            </a:r>
            <a:r>
              <a:rPr lang="zh-CN" altLang="en-US" dirty="0"/>
              <a:t>算法</a:t>
            </a:r>
            <a:endParaRPr lang="en-US" altLang="zh-CN" dirty="0"/>
          </a:p>
          <a:p>
            <a:endParaRPr lang="en-US" altLang="zh-CN" dirty="0"/>
          </a:p>
          <a:p>
            <a:r>
              <a:rPr lang="zh-CN" altLang="en-US" dirty="0"/>
              <a:t>整个算法分成三个部分</a:t>
            </a:r>
            <a:endParaRPr lang="en-US" altLang="zh-CN" dirty="0"/>
          </a:p>
          <a:p>
            <a:r>
              <a:rPr lang="zh-CN" altLang="en-US" dirty="0"/>
              <a:t>静态学习和动态学习，并且用学到的</a:t>
            </a:r>
            <a:r>
              <a:rPr lang="en-US" altLang="zh-CN" dirty="0"/>
              <a:t>relation</a:t>
            </a:r>
            <a:r>
              <a:rPr lang="zh-CN" altLang="en-US" dirty="0"/>
              <a:t>去指导新的系统调用序列的生成</a:t>
            </a:r>
            <a:endParaRPr lang="en-US" altLang="zh-CN" dirty="0"/>
          </a:p>
          <a:p>
            <a:r>
              <a:rPr lang="zh-CN" altLang="en-US" dirty="0"/>
              <a:t>接下来会一一进行讲解</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21</a:t>
            </a:fld>
            <a:endParaRPr lang="zh-CN" altLang="en-US"/>
          </a:p>
        </p:txBody>
      </p:sp>
    </p:spTree>
    <p:extLst>
      <p:ext uri="{BB962C8B-B14F-4D97-AF65-F5344CB8AC3E}">
        <p14:creationId xmlns:p14="http://schemas.microsoft.com/office/powerpoint/2010/main" val="982422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首先是静态学习</a:t>
            </a:r>
            <a:endParaRPr lang="en-US" altLang="zh-CN" dirty="0"/>
          </a:p>
          <a:p>
            <a:r>
              <a:rPr lang="zh-CN" altLang="en-US" dirty="0"/>
              <a:t>其目的在于，从用户事先给出的对系统调用的</a:t>
            </a:r>
            <a:r>
              <a:rPr lang="en-US" altLang="zh-CN" dirty="0" err="1"/>
              <a:t>Syzlang</a:t>
            </a:r>
            <a:r>
              <a:rPr lang="zh-CN" altLang="en-US" dirty="0"/>
              <a:t>描述当中去学习系统调用间的关联性</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a:t>
            </a:r>
            <a:r>
              <a:rPr lang="en-US" altLang="zh-CN" dirty="0"/>
              <a:t>click</a:t>
            </a:r>
            <a:r>
              <a:rPr lang="zh-CN" altLang="en-US" dirty="0"/>
              <a:t>）（</a:t>
            </a:r>
            <a:r>
              <a:rPr lang="en-US" altLang="zh-CN" dirty="0"/>
              <a:t>click</a:t>
            </a:r>
            <a:r>
              <a:rPr lang="zh-CN" altLang="en-US" dirty="0"/>
              <a:t>）</a:t>
            </a:r>
            <a:endParaRPr lang="en-US" altLang="zh-CN" dirty="0"/>
          </a:p>
          <a:p>
            <a:endParaRPr lang="en-US" altLang="zh-CN" dirty="0"/>
          </a:p>
          <a:p>
            <a:r>
              <a:rPr lang="zh-CN" altLang="en-US" dirty="0"/>
              <a:t>用户在</a:t>
            </a:r>
            <a:r>
              <a:rPr lang="en-US" altLang="zh-CN" dirty="0" err="1"/>
              <a:t>syzlang</a:t>
            </a:r>
            <a:r>
              <a:rPr lang="zh-CN" altLang="en-US" dirty="0"/>
              <a:t>当中通过</a:t>
            </a:r>
            <a:r>
              <a:rPr lang="en-US" altLang="zh-CN" dirty="0" err="1"/>
              <a:t>souce</a:t>
            </a:r>
            <a:r>
              <a:rPr lang="zh-CN" altLang="en-US" dirty="0"/>
              <a:t>可以描述两个系统调用间的生产者</a:t>
            </a:r>
            <a:r>
              <a:rPr lang="en-US" altLang="zh-CN" dirty="0"/>
              <a:t>-</a:t>
            </a:r>
            <a:r>
              <a:rPr lang="zh-CN" altLang="en-US" dirty="0"/>
              <a:t>消费者关系，比如下面这个例子</a:t>
            </a:r>
            <a:endParaRPr lang="en-US" altLang="zh-CN" dirty="0"/>
          </a:p>
          <a:p>
            <a:r>
              <a:rPr lang="zh-CN" altLang="en-US" dirty="0"/>
              <a:t>通过分析这段描述可以知道</a:t>
            </a:r>
            <a:r>
              <a:rPr lang="en-US" altLang="zh-CN" dirty="0"/>
              <a:t>socket</a:t>
            </a:r>
            <a:r>
              <a:rPr lang="zh-CN" altLang="en-US" dirty="0"/>
              <a:t>系统调用的输出可以是</a:t>
            </a:r>
            <a:r>
              <a:rPr lang="en-US" altLang="zh-CN" dirty="0"/>
              <a:t>listen</a:t>
            </a:r>
            <a:r>
              <a:rPr lang="zh-CN" altLang="en-US" dirty="0"/>
              <a:t>的输入，两者存在依赖关系</a:t>
            </a:r>
            <a:endParaRPr lang="en-US" altLang="zh-CN" dirty="0"/>
          </a:p>
          <a:p>
            <a:endParaRPr lang="en-US" altLang="zh-CN" dirty="0"/>
          </a:p>
          <a:p>
            <a:r>
              <a:rPr lang="zh-CN" altLang="en-US" dirty="0"/>
              <a:t>这里补充一下例子里面</a:t>
            </a:r>
            <a:r>
              <a:rPr lang="en-US" altLang="zh-CN" dirty="0" err="1"/>
              <a:t>sock_in</a:t>
            </a:r>
            <a:r>
              <a:rPr lang="zh-CN" altLang="en-US" dirty="0"/>
              <a:t>是继承自</a:t>
            </a:r>
            <a:r>
              <a:rPr lang="en-US" altLang="zh-CN" dirty="0"/>
              <a:t>sock </a:t>
            </a:r>
            <a:r>
              <a:rPr lang="zh-CN" altLang="en-US" dirty="0"/>
              <a:t>两者是兼容的，这个属于</a:t>
            </a:r>
            <a:r>
              <a:rPr lang="en-US" altLang="zh-CN" dirty="0" err="1"/>
              <a:t>syzlang</a:t>
            </a:r>
            <a:r>
              <a:rPr lang="zh-CN" altLang="en-US" dirty="0"/>
              <a:t>当中的语言细节</a:t>
            </a:r>
            <a:endParaRPr lang="en-US" altLang="zh-CN"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22</a:t>
            </a:fld>
            <a:endParaRPr lang="zh-CN" altLang="en-US"/>
          </a:p>
        </p:txBody>
      </p:sp>
    </p:spTree>
    <p:extLst>
      <p:ext uri="{BB962C8B-B14F-4D97-AF65-F5344CB8AC3E}">
        <p14:creationId xmlns:p14="http://schemas.microsoft.com/office/powerpoint/2010/main" val="4218350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然后是动态学习，首先第一步，</a:t>
            </a:r>
            <a:r>
              <a:rPr lang="en-US" altLang="zh-CN" dirty="0"/>
              <a:t>minimization</a:t>
            </a:r>
          </a:p>
          <a:p>
            <a:r>
              <a:rPr lang="zh-CN" altLang="en-US" dirty="0"/>
              <a:t>目的在于将对于多余的</a:t>
            </a:r>
            <a:r>
              <a:rPr lang="en-US" altLang="zh-CN" dirty="0"/>
              <a:t>system call</a:t>
            </a:r>
            <a:r>
              <a:rPr lang="zh-CN" altLang="en-US" dirty="0"/>
              <a:t>剔除，简化序列，用于后续的分析</a:t>
            </a:r>
            <a:endParaRPr lang="en-US" altLang="zh-CN" dirty="0"/>
          </a:p>
          <a:p>
            <a:r>
              <a:rPr lang="zh-CN" altLang="en-US" dirty="0"/>
              <a:t>（</a:t>
            </a:r>
            <a:r>
              <a:rPr lang="en-US" altLang="zh-CN" dirty="0"/>
              <a:t>click</a:t>
            </a:r>
            <a:r>
              <a:rPr lang="zh-CN" altLang="en-US" dirty="0"/>
              <a:t>）（</a:t>
            </a:r>
            <a:r>
              <a:rPr lang="en-US" altLang="zh-CN" dirty="0"/>
              <a:t>click</a:t>
            </a:r>
            <a:r>
              <a:rPr lang="zh-CN" altLang="en-US" dirty="0"/>
              <a:t>）</a:t>
            </a:r>
            <a:endParaRPr lang="en-US" altLang="zh-CN" dirty="0"/>
          </a:p>
          <a:p>
            <a:r>
              <a:rPr lang="zh-CN" altLang="en-US" dirty="0"/>
              <a:t>做法就是，尝试去除一个</a:t>
            </a:r>
            <a:r>
              <a:rPr lang="en-US" altLang="zh-CN" dirty="0"/>
              <a:t>call</a:t>
            </a:r>
            <a:r>
              <a:rPr lang="zh-CN" altLang="en-US" dirty="0"/>
              <a:t>，如果目标</a:t>
            </a:r>
            <a:r>
              <a:rPr lang="en-US" altLang="zh-CN" dirty="0"/>
              <a:t>call</a:t>
            </a:r>
            <a:r>
              <a:rPr lang="zh-CN" altLang="en-US" dirty="0"/>
              <a:t>的</a:t>
            </a:r>
            <a:r>
              <a:rPr lang="en-US" altLang="zh-CN" dirty="0"/>
              <a:t>coverage</a:t>
            </a:r>
            <a:r>
              <a:rPr lang="zh-CN" altLang="en-US" dirty="0"/>
              <a:t>没有发生变化，那么就说明这个</a:t>
            </a:r>
            <a:r>
              <a:rPr lang="en-US" altLang="zh-CN" dirty="0"/>
              <a:t>call</a:t>
            </a:r>
            <a:r>
              <a:rPr lang="zh-CN" altLang="en-US" dirty="0"/>
              <a:t>对于分析目标</a:t>
            </a:r>
            <a:r>
              <a:rPr lang="en-US" altLang="zh-CN" dirty="0"/>
              <a:t>call</a:t>
            </a:r>
            <a:r>
              <a:rPr lang="zh-CN" altLang="en-US" dirty="0"/>
              <a:t>的</a:t>
            </a:r>
            <a:r>
              <a:rPr lang="en-US" altLang="zh-CN" dirty="0"/>
              <a:t>relation</a:t>
            </a:r>
            <a:r>
              <a:rPr lang="zh-CN" altLang="en-US" dirty="0"/>
              <a:t>是多余的，可以去除</a:t>
            </a:r>
            <a:endParaRPr lang="en-US" altLang="zh-CN" dirty="0"/>
          </a:p>
          <a:p>
            <a:endParaRPr lang="en-US" altLang="zh-CN" dirty="0"/>
          </a:p>
          <a:p>
            <a:r>
              <a:rPr lang="zh-CN" altLang="en-US" dirty="0"/>
              <a:t>（</a:t>
            </a:r>
            <a:r>
              <a:rPr lang="en-US" altLang="zh-CN" dirty="0"/>
              <a:t>click</a:t>
            </a:r>
            <a:r>
              <a:rPr lang="zh-CN" altLang="en-US" dirty="0"/>
              <a:t>）</a:t>
            </a:r>
            <a:endParaRPr lang="en-US" altLang="zh-CN" dirty="0"/>
          </a:p>
          <a:p>
            <a:r>
              <a:rPr lang="zh-CN" altLang="en-US" dirty="0"/>
              <a:t>举一个例子</a:t>
            </a:r>
            <a:endParaRPr lang="en-US" altLang="zh-CN" dirty="0"/>
          </a:p>
          <a:p>
            <a:r>
              <a:rPr lang="zh-CN" altLang="en-US" dirty="0"/>
              <a:t>比如对于下面的例子，我想要研究</a:t>
            </a:r>
            <a:r>
              <a:rPr lang="en-US" altLang="zh-CN" dirty="0"/>
              <a:t>call012</a:t>
            </a:r>
            <a:r>
              <a:rPr lang="zh-CN" altLang="en-US" dirty="0"/>
              <a:t>是否对</a:t>
            </a:r>
            <a:r>
              <a:rPr lang="en-US" altLang="zh-CN" dirty="0"/>
              <a:t>call3</a:t>
            </a:r>
            <a:r>
              <a:rPr lang="zh-CN" altLang="en-US" dirty="0"/>
              <a:t>有影响，我就挨个去除</a:t>
            </a:r>
            <a:r>
              <a:rPr lang="en-US" altLang="zh-CN" dirty="0"/>
              <a:t>call012</a:t>
            </a:r>
            <a:r>
              <a:rPr lang="zh-CN" altLang="en-US" dirty="0"/>
              <a:t>，然后看看</a:t>
            </a:r>
            <a:r>
              <a:rPr lang="en-US" altLang="zh-CN" dirty="0"/>
              <a:t>cov3</a:t>
            </a:r>
            <a:r>
              <a:rPr lang="zh-CN" altLang="en-US" dirty="0"/>
              <a:t>是否产生变化</a:t>
            </a:r>
            <a:endParaRPr lang="en-US" altLang="zh-CN" dirty="0"/>
          </a:p>
          <a:p>
            <a:r>
              <a:rPr lang="zh-CN" altLang="en-US" dirty="0"/>
              <a:t>比如</a:t>
            </a:r>
            <a:r>
              <a:rPr lang="en-US" altLang="zh-CN" dirty="0"/>
              <a:t>remove call1</a:t>
            </a:r>
            <a:r>
              <a:rPr lang="zh-CN" altLang="en-US" dirty="0"/>
              <a:t>，然后执行</a:t>
            </a:r>
            <a:r>
              <a:rPr lang="en-US" altLang="zh-CN" dirty="0"/>
              <a:t>call023</a:t>
            </a:r>
            <a:r>
              <a:rPr lang="zh-CN" altLang="en-US" dirty="0"/>
              <a:t>然后</a:t>
            </a:r>
            <a:r>
              <a:rPr lang="en-US" altLang="zh-CN" dirty="0"/>
              <a:t>cov3</a:t>
            </a:r>
            <a:r>
              <a:rPr lang="zh-CN" altLang="en-US" dirty="0"/>
              <a:t>没有变化，那么</a:t>
            </a:r>
            <a:r>
              <a:rPr lang="en-US" altLang="zh-CN" dirty="0"/>
              <a:t>call1</a:t>
            </a:r>
            <a:r>
              <a:rPr lang="zh-CN" altLang="en-US" dirty="0"/>
              <a:t>就可以被移除了</a:t>
            </a:r>
            <a:endParaRPr lang="en-US" altLang="zh-CN" dirty="0"/>
          </a:p>
          <a:p>
            <a:endParaRPr lang="en-US" altLang="zh-CN" dirty="0"/>
          </a:p>
          <a:p>
            <a:r>
              <a:rPr lang="zh-CN" altLang="en-US" dirty="0"/>
              <a:t>（</a:t>
            </a:r>
            <a:r>
              <a:rPr lang="en-US" altLang="zh-CN" dirty="0"/>
              <a:t>click</a:t>
            </a:r>
            <a:r>
              <a:rPr lang="zh-CN" altLang="en-US" dirty="0"/>
              <a:t>）</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23</a:t>
            </a:fld>
            <a:endParaRPr lang="zh-CN" altLang="en-US"/>
          </a:p>
        </p:txBody>
      </p:sp>
    </p:spTree>
    <p:extLst>
      <p:ext uri="{BB962C8B-B14F-4D97-AF65-F5344CB8AC3E}">
        <p14:creationId xmlns:p14="http://schemas.microsoft.com/office/powerpoint/2010/main" val="335288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然后是第二步</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目的就是要学到之前</a:t>
            </a:r>
            <a:r>
              <a:rPr lang="en-US" altLang="zh-CN" dirty="0" err="1"/>
              <a:t>syzlang</a:t>
            </a:r>
            <a:r>
              <a:rPr lang="zh-CN" altLang="en-US" dirty="0"/>
              <a:t>没有办法描述出来的系统调用之间的联系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做法就是对于刚刚简化过的序列分析里面两两相邻的系统调用是否存在</a:t>
            </a:r>
            <a:r>
              <a:rPr lang="en-US" altLang="zh-CN" dirty="0"/>
              <a:t>relation</a:t>
            </a:r>
            <a:r>
              <a:rPr lang="zh-CN" altLang="en-US"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检测操作与刚刚一样，尝试去掉前面的系统调用，然后看看后面的系统调用的</a:t>
            </a:r>
            <a:r>
              <a:rPr lang="en-US" altLang="zh-CN" dirty="0"/>
              <a:t>coverage</a:t>
            </a:r>
            <a:r>
              <a:rPr lang="zh-CN" altLang="en-US" dirty="0"/>
              <a:t>是否发生改变，如果改变了就更新</a:t>
            </a:r>
            <a:r>
              <a:rPr lang="en-US" altLang="zh-CN" dirty="0"/>
              <a:t>relation table</a:t>
            </a:r>
            <a:r>
              <a:rPr lang="zh-CN" altLang="en-US" dirty="0"/>
              <a:t>将相应的项置为</a:t>
            </a:r>
            <a:r>
              <a:rPr lang="en-US" altLang="zh-CN" dirty="0"/>
              <a:t>1</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24</a:t>
            </a:fld>
            <a:endParaRPr lang="zh-CN" altLang="en-US"/>
          </a:p>
        </p:txBody>
      </p:sp>
    </p:spTree>
    <p:extLst>
      <p:ext uri="{BB962C8B-B14F-4D97-AF65-F5344CB8AC3E}">
        <p14:creationId xmlns:p14="http://schemas.microsoft.com/office/powerpoint/2010/main" val="2710512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有了</a:t>
            </a:r>
            <a:r>
              <a:rPr lang="en-US" altLang="zh-CN" dirty="0"/>
              <a:t>relation table</a:t>
            </a:r>
            <a:r>
              <a:rPr lang="zh-CN" altLang="en-US" dirty="0"/>
              <a:t>之后我们就可以用它来指导生成新的系统调用序列</a:t>
            </a:r>
            <a:endParaRPr lang="en-US" altLang="zh-CN" dirty="0"/>
          </a:p>
          <a:p>
            <a:r>
              <a:rPr lang="en-US" altLang="zh-CN" dirty="0"/>
              <a:t>Click</a:t>
            </a:r>
          </a:p>
          <a:p>
            <a:endParaRPr lang="en-US" altLang="zh-CN" dirty="0"/>
          </a:p>
          <a:p>
            <a:r>
              <a:rPr lang="zh-CN" altLang="en-US" dirty="0"/>
              <a:t>具体做法是：</a:t>
            </a:r>
            <a:endParaRPr lang="en-US" altLang="zh-CN" dirty="0"/>
          </a:p>
          <a:p>
            <a:r>
              <a:rPr lang="zh-CN" altLang="en-US" dirty="0"/>
              <a:t>比如对于一个序列</a:t>
            </a:r>
            <a:r>
              <a:rPr lang="en-US" altLang="zh-CN" sz="1200" dirty="0"/>
              <a:t>[C</a:t>
            </a:r>
            <a:r>
              <a:rPr lang="en-US" altLang="zh-CN" sz="1200" baseline="-25000" dirty="0"/>
              <a:t>i</a:t>
            </a:r>
            <a:r>
              <a:rPr lang="en-US" altLang="zh-CN" sz="1200" dirty="0"/>
              <a:t>, </a:t>
            </a:r>
            <a:r>
              <a:rPr lang="en-US" altLang="zh-CN" sz="1200" dirty="0" err="1"/>
              <a:t>C</a:t>
            </a:r>
            <a:r>
              <a:rPr lang="en-US" altLang="zh-CN" sz="1200" baseline="-25000" dirty="0" err="1"/>
              <a:t>j</a:t>
            </a:r>
            <a:r>
              <a:rPr lang="en-US" altLang="zh-CN" sz="1200" dirty="0"/>
              <a:t>, C</a:t>
            </a:r>
            <a:r>
              <a:rPr lang="en-US" altLang="zh-CN" sz="1200" baseline="-25000" dirty="0"/>
              <a:t>k</a:t>
            </a:r>
            <a:r>
              <a:rPr lang="en-US" altLang="zh-CN" sz="1200" dirty="0"/>
              <a:t>] </a:t>
            </a:r>
            <a:r>
              <a:rPr lang="zh-CN" altLang="en-US" sz="1200" dirty="0"/>
              <a:t>想选择</a:t>
            </a:r>
            <a:r>
              <a:rPr lang="en-US" altLang="zh-CN" sz="1200" dirty="0" err="1"/>
              <a:t>Cx</a:t>
            </a:r>
            <a:r>
              <a:rPr lang="zh-CN" altLang="en-US" sz="1200" dirty="0"/>
              <a:t>作为下一个</a:t>
            </a:r>
            <a:r>
              <a:rPr lang="en-US" altLang="zh-CN" sz="1200" dirty="0"/>
              <a:t>call:</a:t>
            </a:r>
            <a:endParaRPr lang="en-US" altLang="zh-CN" dirty="0"/>
          </a:p>
          <a:p>
            <a:r>
              <a:rPr lang="en-US" altLang="zh-CN" dirty="0"/>
              <a:t>Click</a:t>
            </a:r>
          </a:p>
          <a:p>
            <a:endParaRPr lang="en-US" altLang="zh-CN" dirty="0"/>
          </a:p>
          <a:p>
            <a:endParaRPr lang="en-US" altLang="zh-CN" dirty="0"/>
          </a:p>
          <a:p>
            <a:r>
              <a:rPr lang="zh-CN" altLang="en-US" dirty="0"/>
              <a:t>刚开始会倾向于随机地选择下一个系统调用（因为开始的时候</a:t>
            </a:r>
            <a:r>
              <a:rPr lang="en-US" altLang="zh-CN" dirty="0"/>
              <a:t>relation table</a:t>
            </a:r>
            <a:r>
              <a:rPr lang="zh-CN" altLang="en-US" dirty="0"/>
              <a:t>比较稀疏基本都是</a:t>
            </a:r>
            <a:r>
              <a:rPr lang="en-US" altLang="zh-CN" dirty="0"/>
              <a:t>0</a:t>
            </a:r>
            <a:r>
              <a:rPr lang="zh-CN" altLang="en-US" dirty="0"/>
              <a:t>，用了容易直接收敛）</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后续则会在</a:t>
            </a:r>
            <a:r>
              <a:rPr lang="en-US" altLang="zh-CN" dirty="0"/>
              <a:t>table</a:t>
            </a:r>
            <a:r>
              <a:rPr lang="zh-CN" altLang="en-US" dirty="0"/>
              <a:t>中选取会被</a:t>
            </a:r>
            <a:r>
              <a:rPr lang="en-US" altLang="zh-CN" sz="1200" dirty="0"/>
              <a:t>C</a:t>
            </a:r>
            <a:r>
              <a:rPr lang="en-US" altLang="zh-CN" sz="1200" baseline="-25000" dirty="0"/>
              <a:t>i</a:t>
            </a:r>
            <a:r>
              <a:rPr lang="en-US" altLang="zh-CN" sz="1200" dirty="0"/>
              <a:t>, </a:t>
            </a:r>
            <a:r>
              <a:rPr lang="en-US" altLang="zh-CN" sz="1200" dirty="0" err="1"/>
              <a:t>C</a:t>
            </a:r>
            <a:r>
              <a:rPr lang="en-US" altLang="zh-CN" sz="1200" baseline="-25000" dirty="0" err="1"/>
              <a:t>j</a:t>
            </a:r>
            <a:r>
              <a:rPr lang="en-US" altLang="zh-CN" sz="1200" dirty="0"/>
              <a:t>, C</a:t>
            </a:r>
            <a:r>
              <a:rPr lang="en-US" altLang="zh-CN" sz="1200" baseline="-25000" dirty="0"/>
              <a:t>k</a:t>
            </a:r>
            <a:r>
              <a:rPr lang="zh-CN" altLang="en-US" sz="1200" baseline="0" dirty="0"/>
              <a:t>影响到的</a:t>
            </a:r>
            <a:r>
              <a:rPr lang="en-US" altLang="zh-CN" sz="1200" baseline="0" dirty="0"/>
              <a:t>call</a:t>
            </a:r>
            <a:r>
              <a:rPr lang="zh-CN" altLang="en-US" sz="1200" baseline="0" dirty="0"/>
              <a:t>作为候选，将</a:t>
            </a:r>
            <a:r>
              <a:rPr lang="en-US" altLang="zh-CN" sz="1200" dirty="0"/>
              <a:t>(</a:t>
            </a:r>
            <a:r>
              <a:rPr lang="en-US" altLang="zh-CN" sz="1200" dirty="0" err="1"/>
              <a:t>R</a:t>
            </a:r>
            <a:r>
              <a:rPr lang="en-US" altLang="zh-CN" sz="1200" baseline="-25000" dirty="0" err="1"/>
              <a:t>ix</a:t>
            </a:r>
            <a:r>
              <a:rPr lang="en-US" altLang="zh-CN" sz="1200" dirty="0" err="1"/>
              <a:t>+R</a:t>
            </a:r>
            <a:r>
              <a:rPr lang="en-US" altLang="zh-CN" sz="1200" baseline="-25000" dirty="0" err="1"/>
              <a:t>jx</a:t>
            </a:r>
            <a:r>
              <a:rPr lang="en-US" altLang="zh-CN" sz="1200" dirty="0" err="1"/>
              <a:t>+R</a:t>
            </a:r>
            <a:r>
              <a:rPr lang="en-US" altLang="zh-CN" sz="1200" baseline="-25000" dirty="0" err="1"/>
              <a:t>kx</a:t>
            </a:r>
            <a:r>
              <a:rPr lang="en-US" altLang="zh-CN" sz="1200" dirty="0"/>
              <a:t>)</a:t>
            </a:r>
            <a:r>
              <a:rPr lang="zh-CN" altLang="en-US" sz="1200" dirty="0"/>
              <a:t>作为一个选择的权重</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在候选的</a:t>
            </a:r>
            <a:r>
              <a:rPr lang="en-US" altLang="zh-CN" sz="1200" dirty="0"/>
              <a:t>call</a:t>
            </a:r>
            <a:r>
              <a:rPr lang="zh-CN" altLang="en-US" sz="1200" dirty="0"/>
              <a:t>里面随机选择，权重越高的越容易被选中</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举个例子</a:t>
            </a:r>
            <a:endParaRPr lang="en-US" altLang="zh-CN" sz="1200"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25</a:t>
            </a:fld>
            <a:endParaRPr lang="zh-CN" altLang="en-US"/>
          </a:p>
        </p:txBody>
      </p:sp>
    </p:spTree>
    <p:extLst>
      <p:ext uri="{BB962C8B-B14F-4D97-AF65-F5344CB8AC3E}">
        <p14:creationId xmlns:p14="http://schemas.microsoft.com/office/powerpoint/2010/main" val="2828394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26</a:t>
            </a:fld>
            <a:endParaRPr lang="zh-CN" altLang="en-US"/>
          </a:p>
        </p:txBody>
      </p:sp>
    </p:spTree>
    <p:extLst>
      <p:ext uri="{BB962C8B-B14F-4D97-AF65-F5344CB8AC3E}">
        <p14:creationId xmlns:p14="http://schemas.microsoft.com/office/powerpoint/2010/main" val="1973382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Healer</a:t>
            </a:r>
            <a:r>
              <a:rPr lang="zh-CN" altLang="en-US" dirty="0"/>
              <a:t>将待测的</a:t>
            </a:r>
            <a:r>
              <a:rPr lang="en-US" altLang="zh-CN" dirty="0"/>
              <a:t>kernel</a:t>
            </a:r>
            <a:r>
              <a:rPr lang="zh-CN" altLang="en-US" dirty="0"/>
              <a:t>放入虚拟机当中执行，其余的部分都在</a:t>
            </a:r>
            <a:r>
              <a:rPr lang="en-US" altLang="zh-CN" dirty="0"/>
              <a:t>host</a:t>
            </a:r>
            <a:r>
              <a:rPr lang="zh-CN" altLang="en-US" dirty="0"/>
              <a:t>端，当生成了新的样例就通过</a:t>
            </a:r>
            <a:r>
              <a:rPr lang="en-US" altLang="zh-CN" dirty="0"/>
              <a:t>shared memory</a:t>
            </a:r>
            <a:r>
              <a:rPr lang="zh-CN" altLang="en-US" dirty="0"/>
              <a:t>传递给虚拟机</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27</a:t>
            </a:fld>
            <a:endParaRPr lang="zh-CN" altLang="en-US"/>
          </a:p>
        </p:txBody>
      </p:sp>
    </p:spTree>
    <p:extLst>
      <p:ext uri="{BB962C8B-B14F-4D97-AF65-F5344CB8AC3E}">
        <p14:creationId xmlns:p14="http://schemas.microsoft.com/office/powerpoint/2010/main" val="365414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这个实验跑了两周</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29</a:t>
            </a:fld>
            <a:endParaRPr lang="zh-CN" altLang="en-US"/>
          </a:p>
        </p:txBody>
      </p:sp>
    </p:spTree>
    <p:extLst>
      <p:ext uri="{BB962C8B-B14F-4D97-AF65-F5344CB8AC3E}">
        <p14:creationId xmlns:p14="http://schemas.microsoft.com/office/powerpoint/2010/main" val="1617888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用关系图直观展示了学到的</a:t>
            </a:r>
            <a:r>
              <a:rPr lang="en-US" altLang="zh-CN" dirty="0"/>
              <a:t>relation table</a:t>
            </a:r>
            <a:r>
              <a:rPr lang="zh-CN" altLang="en-US" dirty="0"/>
              <a:t>，两个</a:t>
            </a:r>
            <a:r>
              <a:rPr lang="en-US" altLang="zh-CN" dirty="0"/>
              <a:t>call</a:t>
            </a:r>
            <a:r>
              <a:rPr lang="zh-CN" altLang="en-US" dirty="0"/>
              <a:t>如果在</a:t>
            </a:r>
            <a:r>
              <a:rPr lang="en-US" altLang="zh-CN" dirty="0"/>
              <a:t>relation table</a:t>
            </a:r>
            <a:r>
              <a:rPr lang="zh-CN" altLang="en-US" dirty="0"/>
              <a:t>当中的项为</a:t>
            </a:r>
            <a:r>
              <a:rPr lang="en-US" altLang="zh-CN" dirty="0"/>
              <a:t>1</a:t>
            </a:r>
            <a:r>
              <a:rPr lang="zh-CN" altLang="en-US" dirty="0"/>
              <a:t>，就在图中链接一条边，可以看到随着时间的进行，图也是越来越密集，但也有个特点：就是总体还是稀疏的，但是局部是非常密集的，因为一个模块当中的</a:t>
            </a:r>
            <a:r>
              <a:rPr lang="en-US" altLang="zh-CN" dirty="0" err="1"/>
              <a:t>syscall</a:t>
            </a:r>
            <a:r>
              <a:rPr lang="zh-CN" altLang="en-US" dirty="0"/>
              <a:t>联系肯定是会多的</a:t>
            </a:r>
            <a:endParaRPr lang="en-US" altLang="zh-CN" dirty="0"/>
          </a:p>
          <a:p>
            <a:endParaRPr lang="en-US" altLang="zh-CN" dirty="0"/>
          </a:p>
          <a:p>
            <a:r>
              <a:rPr lang="en-US" altLang="zh-CN" dirty="0"/>
              <a:t>Click</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31</a:t>
            </a:fld>
            <a:endParaRPr lang="zh-CN" altLang="en-US"/>
          </a:p>
        </p:txBody>
      </p:sp>
    </p:spTree>
    <p:extLst>
      <p:ext uri="{BB962C8B-B14F-4D97-AF65-F5344CB8AC3E}">
        <p14:creationId xmlns:p14="http://schemas.microsoft.com/office/powerpoint/2010/main" val="2851575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与两个</a:t>
            </a:r>
            <a:r>
              <a:rPr lang="en-US" altLang="zh-CN" dirty="0"/>
              <a:t>baseline</a:t>
            </a:r>
            <a:r>
              <a:rPr lang="zh-CN" altLang="en-US" dirty="0"/>
              <a:t>比较了运行时</a:t>
            </a:r>
            <a:r>
              <a:rPr lang="en-US" altLang="zh-CN" dirty="0"/>
              <a:t>code coverage</a:t>
            </a:r>
            <a:r>
              <a:rPr lang="zh-CN" altLang="en-US" dirty="0"/>
              <a:t>的情况，这些图的纵坐标表示触发的分支数随系统运行时间的变化</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32</a:t>
            </a:fld>
            <a:endParaRPr lang="zh-CN" altLang="en-US"/>
          </a:p>
        </p:txBody>
      </p:sp>
    </p:spTree>
    <p:extLst>
      <p:ext uri="{BB962C8B-B14F-4D97-AF65-F5344CB8AC3E}">
        <p14:creationId xmlns:p14="http://schemas.microsoft.com/office/powerpoint/2010/main" val="374875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3</a:t>
            </a:fld>
            <a:endParaRPr lang="zh-CN" altLang="en-US"/>
          </a:p>
        </p:txBody>
      </p:sp>
    </p:spTree>
    <p:extLst>
      <p:ext uri="{BB962C8B-B14F-4D97-AF65-F5344CB8AC3E}">
        <p14:creationId xmlns:p14="http://schemas.microsoft.com/office/powerpoint/2010/main" val="3247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因此现在的</a:t>
            </a:r>
            <a:r>
              <a:rPr lang="en-US" altLang="zh-CN" dirty="0" err="1"/>
              <a:t>linux</a:t>
            </a:r>
            <a:r>
              <a:rPr lang="zh-CN" altLang="en-US" dirty="0"/>
              <a:t>操作系统内核非常庞大和复杂，就难以避免各种</a:t>
            </a:r>
            <a:r>
              <a:rPr lang="en-US" altLang="zh-CN" dirty="0"/>
              <a:t>bug</a:t>
            </a:r>
            <a:endParaRPr lang="zh-CN" altLang="en-US"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4</a:t>
            </a:fld>
            <a:endParaRPr lang="zh-CN" altLang="en-US"/>
          </a:p>
        </p:txBody>
      </p:sp>
    </p:spTree>
    <p:extLst>
      <p:ext uri="{BB962C8B-B14F-4D97-AF65-F5344CB8AC3E}">
        <p14:creationId xmlns:p14="http://schemas.microsoft.com/office/powerpoint/2010/main" val="203370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在以往，内核的开发人员通常会写很多的测试程序来测试</a:t>
            </a:r>
            <a:r>
              <a:rPr lang="en-US" altLang="zh-CN" dirty="0" err="1"/>
              <a:t>linux</a:t>
            </a:r>
            <a:r>
              <a:rPr lang="en-US" altLang="zh-CN" dirty="0"/>
              <a:t> kernel</a:t>
            </a:r>
          </a:p>
          <a:p>
            <a:r>
              <a:rPr lang="zh-CN" altLang="en-US" dirty="0"/>
              <a:t>比如像</a:t>
            </a:r>
            <a:r>
              <a:rPr lang="en-US" altLang="zh-CN" dirty="0" err="1"/>
              <a:t>linux</a:t>
            </a:r>
            <a:r>
              <a:rPr lang="en-US" altLang="zh-CN" dirty="0"/>
              <a:t> test project</a:t>
            </a:r>
            <a:r>
              <a:rPr lang="zh-CN" altLang="en-US" dirty="0"/>
              <a:t>，（</a:t>
            </a:r>
            <a:r>
              <a:rPr lang="en-US" altLang="zh-CN" dirty="0"/>
              <a:t>click</a:t>
            </a:r>
            <a:r>
              <a:rPr lang="zh-CN" altLang="en-US" dirty="0"/>
              <a:t>），就有很多用来测试</a:t>
            </a:r>
            <a:r>
              <a:rPr lang="en-US" altLang="zh-CN" dirty="0" err="1"/>
              <a:t>linux</a:t>
            </a:r>
            <a:r>
              <a:rPr lang="zh-CN" altLang="en-US" dirty="0"/>
              <a:t>的程序 （</a:t>
            </a:r>
            <a:r>
              <a:rPr lang="en-US" altLang="zh-CN" dirty="0"/>
              <a:t>click</a:t>
            </a:r>
            <a:r>
              <a:rPr lang="zh-CN" altLang="en-US" dirty="0"/>
              <a:t>），（</a:t>
            </a:r>
            <a:r>
              <a:rPr lang="en-US" altLang="zh-CN" dirty="0"/>
              <a:t>click</a:t>
            </a:r>
            <a:r>
              <a:rPr lang="zh-CN" altLang="en-US" dirty="0"/>
              <a:t>）</a:t>
            </a:r>
            <a:endParaRPr lang="en-US" altLang="zh-CN" dirty="0"/>
          </a:p>
          <a:p>
            <a:r>
              <a:rPr lang="zh-CN" altLang="en-US" dirty="0"/>
              <a:t>但是随着</a:t>
            </a:r>
            <a:r>
              <a:rPr lang="en-US" altLang="zh-CN" dirty="0"/>
              <a:t>kernel</a:t>
            </a:r>
            <a:r>
              <a:rPr lang="zh-CN" altLang="en-US" dirty="0"/>
              <a:t>的规模逐渐庞大，通过手写程序的方式来</a:t>
            </a:r>
            <a:r>
              <a:rPr lang="en-US" altLang="zh-CN" dirty="0"/>
              <a:t>debug</a:t>
            </a:r>
            <a:r>
              <a:rPr lang="zh-CN" altLang="en-US" dirty="0"/>
              <a:t>越来越困难</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5</a:t>
            </a:fld>
            <a:endParaRPr lang="zh-CN" altLang="en-US"/>
          </a:p>
        </p:txBody>
      </p:sp>
    </p:spTree>
    <p:extLst>
      <p:ext uri="{BB962C8B-B14F-4D97-AF65-F5344CB8AC3E}">
        <p14:creationId xmlns:p14="http://schemas.microsoft.com/office/powerpoint/2010/main" val="257456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那么我们有没有别的方式能够自动的去检测</a:t>
            </a:r>
            <a:r>
              <a:rPr lang="en-US" altLang="zh-CN" dirty="0" err="1"/>
              <a:t>linux</a:t>
            </a:r>
            <a:r>
              <a:rPr lang="en-US" altLang="zh-CN" dirty="0"/>
              <a:t> kernel</a:t>
            </a:r>
            <a:r>
              <a:rPr lang="zh-CN" altLang="en-US" dirty="0"/>
              <a:t>呢？</a:t>
            </a:r>
            <a:endParaRPr lang="en-US" altLang="zh-CN" dirty="0"/>
          </a:p>
          <a:p>
            <a:endParaRPr lang="en-US" altLang="zh-CN" dirty="0"/>
          </a:p>
          <a:p>
            <a:r>
              <a:rPr lang="zh-CN" altLang="en-US" dirty="0"/>
              <a:t>诶那当然是有的，就是</a:t>
            </a:r>
            <a:r>
              <a:rPr lang="en-US" altLang="zh-CN" dirty="0"/>
              <a:t>fuzzing</a:t>
            </a:r>
            <a:r>
              <a:rPr lang="zh-CN" altLang="en-US" dirty="0"/>
              <a:t>技术</a:t>
            </a:r>
            <a:r>
              <a:rPr lang="en-US" altLang="zh-CN" dirty="0"/>
              <a:t>(click) (click)</a:t>
            </a:r>
            <a:endParaRPr lang="zh-CN" altLang="en-US"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6</a:t>
            </a:fld>
            <a:endParaRPr lang="zh-CN" altLang="en-US"/>
          </a:p>
        </p:txBody>
      </p:sp>
    </p:spTree>
    <p:extLst>
      <p:ext uri="{BB962C8B-B14F-4D97-AF65-F5344CB8AC3E}">
        <p14:creationId xmlns:p14="http://schemas.microsoft.com/office/powerpoint/2010/main" val="2837246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从文字上面来定义，</a:t>
            </a:r>
            <a:r>
              <a:rPr lang="en-US" altLang="zh-CN" dirty="0"/>
              <a:t>fuzzing</a:t>
            </a:r>
            <a:r>
              <a:rPr lang="zh-CN" altLang="en-US" dirty="0"/>
              <a:t>技术就是随机生成各种输入注入到程序当中，直到程序崩溃</a:t>
            </a:r>
            <a:endParaRPr lang="en-US" altLang="zh-CN" dirty="0"/>
          </a:p>
          <a:p>
            <a:pPr marL="0" indent="0">
              <a:buNone/>
            </a:pPr>
            <a:endParaRPr lang="en-US" altLang="zh-CN" dirty="0"/>
          </a:p>
          <a:p>
            <a:pPr marL="0" indent="0">
              <a:buNone/>
            </a:pPr>
            <a:r>
              <a:rPr lang="en-US" altLang="zh-CN" dirty="0"/>
              <a:t>(click)</a:t>
            </a:r>
            <a:endParaRPr lang="zh-CN" altLang="en-US"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7</a:t>
            </a:fld>
            <a:endParaRPr lang="zh-CN" altLang="en-US"/>
          </a:p>
        </p:txBody>
      </p:sp>
    </p:spTree>
    <p:extLst>
      <p:ext uri="{BB962C8B-B14F-4D97-AF65-F5344CB8AC3E}">
        <p14:creationId xmlns:p14="http://schemas.microsoft.com/office/powerpoint/2010/main" val="387834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基本的</a:t>
            </a:r>
            <a:r>
              <a:rPr lang="en-US" altLang="zh-CN" dirty="0"/>
              <a:t>fuzzing</a:t>
            </a:r>
            <a:r>
              <a:rPr lang="zh-CN" altLang="en-US" dirty="0"/>
              <a:t>技术可以用图中简单的流程图来描述</a:t>
            </a:r>
          </a:p>
        </p:txBody>
      </p:sp>
      <p:sp>
        <p:nvSpPr>
          <p:cNvPr id="4" name="灯片编号占位符 3"/>
          <p:cNvSpPr>
            <a:spLocks noGrp="1"/>
          </p:cNvSpPr>
          <p:nvPr>
            <p:ph type="sldNum" sz="quarter" idx="5"/>
          </p:nvPr>
        </p:nvSpPr>
        <p:spPr/>
        <p:txBody>
          <a:bodyPr/>
          <a:lstStyle/>
          <a:p>
            <a:fld id="{24863E34-6774-4DF6-B42C-A48F1FEC4FD1}" type="slidenum">
              <a:rPr lang="zh-CN" altLang="en-US" smtClean="0"/>
              <a:t>8</a:t>
            </a:fld>
            <a:endParaRPr lang="zh-CN" altLang="en-US"/>
          </a:p>
        </p:txBody>
      </p:sp>
    </p:spTree>
    <p:extLst>
      <p:ext uri="{BB962C8B-B14F-4D97-AF65-F5344CB8AC3E}">
        <p14:creationId xmlns:p14="http://schemas.microsoft.com/office/powerpoint/2010/main" val="119793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而当前主流的</a:t>
            </a:r>
            <a:r>
              <a:rPr lang="en-US" altLang="zh-CN" dirty="0"/>
              <a:t>fuzzing</a:t>
            </a:r>
            <a:r>
              <a:rPr lang="zh-CN" altLang="en-US" dirty="0"/>
              <a:t>技术则是在刚刚基本的</a:t>
            </a:r>
            <a:r>
              <a:rPr lang="en-US" altLang="zh-CN" dirty="0"/>
              <a:t>fuzzing</a:t>
            </a:r>
            <a:r>
              <a:rPr lang="zh-CN" altLang="en-US" dirty="0"/>
              <a:t>技术基础上增加了一个特点，</a:t>
            </a:r>
            <a:endParaRPr lang="en-US" altLang="zh-CN" dirty="0"/>
          </a:p>
          <a:p>
            <a:r>
              <a:rPr lang="zh-CN" altLang="en-US" dirty="0"/>
              <a:t>就是将程序执行样例的</a:t>
            </a:r>
            <a:r>
              <a:rPr lang="en-US" altLang="zh-CN" dirty="0"/>
              <a:t>code coverage</a:t>
            </a:r>
            <a:r>
              <a:rPr lang="zh-CN" altLang="en-US" dirty="0"/>
              <a:t>作为反馈，来指导</a:t>
            </a:r>
            <a:r>
              <a:rPr lang="en-US" altLang="zh-CN" dirty="0"/>
              <a:t>fuzzing</a:t>
            </a:r>
            <a:r>
              <a:rPr lang="zh-CN" altLang="en-US" dirty="0"/>
              <a:t>的样例生成</a:t>
            </a:r>
            <a:endParaRPr lang="en-US" altLang="zh-CN" dirty="0"/>
          </a:p>
          <a:p>
            <a:r>
              <a:rPr lang="zh-CN" altLang="en-US" dirty="0"/>
              <a:t>这里讲一下</a:t>
            </a:r>
            <a:r>
              <a:rPr lang="en-US" altLang="zh-CN" dirty="0"/>
              <a:t>code coverage</a:t>
            </a:r>
            <a:r>
              <a:rPr lang="zh-CN" altLang="en-US" dirty="0"/>
              <a:t>就是用来描述程序当中被测试过的比例和程度，因为代码中常常有各种分支</a:t>
            </a:r>
            <a:endParaRPr lang="en-US" altLang="zh-CN" dirty="0"/>
          </a:p>
          <a:p>
            <a:r>
              <a:rPr lang="zh-CN" altLang="en-US" dirty="0"/>
              <a:t>如果能够提升代码分支覆盖率，那么这个代码就被检测的越充分，在</a:t>
            </a:r>
            <a:r>
              <a:rPr lang="en-US" altLang="zh-CN" dirty="0"/>
              <a:t>kernel fuzzing</a:t>
            </a:r>
            <a:r>
              <a:rPr lang="zh-CN" altLang="en-US" dirty="0"/>
              <a:t>当中这个样例就会被当作好的样例</a:t>
            </a:r>
            <a:endParaRPr lang="en-US" altLang="zh-CN" dirty="0"/>
          </a:p>
          <a:p>
            <a:r>
              <a:rPr lang="zh-CN" altLang="en-US" dirty="0"/>
              <a:t>本文用到</a:t>
            </a:r>
            <a:r>
              <a:rPr lang="en-US" altLang="zh-CN" dirty="0"/>
              <a:t>fuzzing</a:t>
            </a:r>
            <a:r>
              <a:rPr lang="zh-CN" altLang="en-US" dirty="0"/>
              <a:t>就是这种</a:t>
            </a:r>
            <a:r>
              <a:rPr lang="en-US" altLang="zh-CN" dirty="0"/>
              <a:t>coverage guided</a:t>
            </a:r>
            <a:r>
              <a:rPr lang="zh-CN" altLang="en-US" dirty="0"/>
              <a:t> </a:t>
            </a:r>
            <a:r>
              <a:rPr lang="en-US" altLang="zh-CN" dirty="0"/>
              <a:t>fuzzing</a:t>
            </a:r>
          </a:p>
          <a:p>
            <a:r>
              <a:rPr lang="en-US" altLang="zh-CN" dirty="0"/>
              <a:t>(click)</a:t>
            </a:r>
            <a:endParaRPr lang="zh-CN" altLang="en-US" dirty="0"/>
          </a:p>
        </p:txBody>
      </p:sp>
      <p:sp>
        <p:nvSpPr>
          <p:cNvPr id="4" name="灯片编号占位符 3"/>
          <p:cNvSpPr>
            <a:spLocks noGrp="1"/>
          </p:cNvSpPr>
          <p:nvPr>
            <p:ph type="sldNum" sz="quarter" idx="5"/>
          </p:nvPr>
        </p:nvSpPr>
        <p:spPr/>
        <p:txBody>
          <a:bodyPr/>
          <a:lstStyle/>
          <a:p>
            <a:fld id="{24863E34-6774-4DF6-B42C-A48F1FEC4FD1}" type="slidenum">
              <a:rPr lang="zh-CN" altLang="en-US" smtClean="0"/>
              <a:t>9</a:t>
            </a:fld>
            <a:endParaRPr lang="zh-CN" altLang="en-US"/>
          </a:p>
        </p:txBody>
      </p:sp>
    </p:spTree>
    <p:extLst>
      <p:ext uri="{BB962C8B-B14F-4D97-AF65-F5344CB8AC3E}">
        <p14:creationId xmlns:p14="http://schemas.microsoft.com/office/powerpoint/2010/main" val="76207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C331FF-2582-4184-8C61-8ED48CC7EC0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CB5E644-22C5-4354-97BA-A5A389344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C8790B7-4AE1-4CA4-BF11-AA035678D73D}"/>
              </a:ext>
            </a:extLst>
          </p:cNvPr>
          <p:cNvSpPr>
            <a:spLocks noGrp="1"/>
          </p:cNvSpPr>
          <p:nvPr>
            <p:ph type="dt" sz="half" idx="10"/>
          </p:nvPr>
        </p:nvSpPr>
        <p:spPr/>
        <p:txBody>
          <a:bodyPr/>
          <a:lstStyle/>
          <a:p>
            <a:fld id="{E9E7A50E-0796-4374-86BE-4C2B1F3424C4}" type="datetime1">
              <a:rPr lang="zh-CN" altLang="en-US" smtClean="0"/>
              <a:t>2021/12/1</a:t>
            </a:fld>
            <a:endParaRPr lang="zh-CN" altLang="en-US"/>
          </a:p>
        </p:txBody>
      </p:sp>
      <p:sp>
        <p:nvSpPr>
          <p:cNvPr id="5" name="页脚占位符 4">
            <a:extLst>
              <a:ext uri="{FF2B5EF4-FFF2-40B4-BE49-F238E27FC236}">
                <a16:creationId xmlns:a16="http://schemas.microsoft.com/office/drawing/2014/main" id="{C9C64BFD-A102-4A5C-B3C5-CC9CB3DECC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A48074-776C-4A1F-B761-848A08BB6843}"/>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264656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B2CB4D-FFC2-4108-92AC-C9FA45856A3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EF0E64D-DA4A-44CD-B5E3-F7177549EC8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388BB5-47EE-4A2D-BA9E-2D5247425517}"/>
              </a:ext>
            </a:extLst>
          </p:cNvPr>
          <p:cNvSpPr>
            <a:spLocks noGrp="1"/>
          </p:cNvSpPr>
          <p:nvPr>
            <p:ph type="dt" sz="half" idx="10"/>
          </p:nvPr>
        </p:nvSpPr>
        <p:spPr/>
        <p:txBody>
          <a:bodyPr/>
          <a:lstStyle/>
          <a:p>
            <a:fld id="{D86B36D9-AACE-496E-BCB2-EC7E4668ECAA}" type="datetime1">
              <a:rPr lang="zh-CN" altLang="en-US" smtClean="0"/>
              <a:t>2021/12/1</a:t>
            </a:fld>
            <a:endParaRPr lang="zh-CN" altLang="en-US"/>
          </a:p>
        </p:txBody>
      </p:sp>
      <p:sp>
        <p:nvSpPr>
          <p:cNvPr id="5" name="页脚占位符 4">
            <a:extLst>
              <a:ext uri="{FF2B5EF4-FFF2-40B4-BE49-F238E27FC236}">
                <a16:creationId xmlns:a16="http://schemas.microsoft.com/office/drawing/2014/main" id="{74D79769-AE38-4591-A0A3-8983A5B341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22B71B-F4C2-4E4B-A9CD-375510D32961}"/>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81389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AB44C5-6AAF-479E-8B3B-C9FAE086560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4221D39-23E2-48AE-95CD-A9C29E8E5E2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54EFDE-B33A-4495-8792-37E39CDDA13B}"/>
              </a:ext>
            </a:extLst>
          </p:cNvPr>
          <p:cNvSpPr>
            <a:spLocks noGrp="1"/>
          </p:cNvSpPr>
          <p:nvPr>
            <p:ph type="dt" sz="half" idx="10"/>
          </p:nvPr>
        </p:nvSpPr>
        <p:spPr/>
        <p:txBody>
          <a:bodyPr/>
          <a:lstStyle/>
          <a:p>
            <a:fld id="{4BDE3513-FED3-4D72-A35A-4646D49CC128}" type="datetime1">
              <a:rPr lang="zh-CN" altLang="en-US" smtClean="0"/>
              <a:t>2021/12/1</a:t>
            </a:fld>
            <a:endParaRPr lang="zh-CN" altLang="en-US"/>
          </a:p>
        </p:txBody>
      </p:sp>
      <p:sp>
        <p:nvSpPr>
          <p:cNvPr id="5" name="页脚占位符 4">
            <a:extLst>
              <a:ext uri="{FF2B5EF4-FFF2-40B4-BE49-F238E27FC236}">
                <a16:creationId xmlns:a16="http://schemas.microsoft.com/office/drawing/2014/main" id="{B68AA67F-83D5-4D79-B729-AE6A8C4358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6872CF-0F33-417D-99D6-22CAF59CD7D4}"/>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300112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7449BC-D277-43D4-9CEB-55702E9C26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F09093D-2E80-4224-8730-DE4FD2E2B49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28AC39-CE18-4328-8FD0-39FEC7A117C7}"/>
              </a:ext>
            </a:extLst>
          </p:cNvPr>
          <p:cNvSpPr>
            <a:spLocks noGrp="1"/>
          </p:cNvSpPr>
          <p:nvPr>
            <p:ph type="dt" sz="half" idx="10"/>
          </p:nvPr>
        </p:nvSpPr>
        <p:spPr/>
        <p:txBody>
          <a:bodyPr/>
          <a:lstStyle/>
          <a:p>
            <a:fld id="{734EA92D-FD46-4F69-AAD6-E6D162EB7A53}" type="datetime1">
              <a:rPr lang="zh-CN" altLang="en-US" smtClean="0"/>
              <a:t>2021/12/1</a:t>
            </a:fld>
            <a:endParaRPr lang="zh-CN" altLang="en-US"/>
          </a:p>
        </p:txBody>
      </p:sp>
      <p:sp>
        <p:nvSpPr>
          <p:cNvPr id="5" name="页脚占位符 4">
            <a:extLst>
              <a:ext uri="{FF2B5EF4-FFF2-40B4-BE49-F238E27FC236}">
                <a16:creationId xmlns:a16="http://schemas.microsoft.com/office/drawing/2014/main" id="{C6CE265B-6F43-4080-BE48-3BCEED8D3F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3E50F9-3012-4370-9F47-375A9285E496}"/>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48107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45B42-252E-4B9F-9669-C5811D69286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E334664-E51A-47D8-BBC4-D2F35F295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79D7901-CAB0-48B1-A50D-12389368B918}"/>
              </a:ext>
            </a:extLst>
          </p:cNvPr>
          <p:cNvSpPr>
            <a:spLocks noGrp="1"/>
          </p:cNvSpPr>
          <p:nvPr>
            <p:ph type="dt" sz="half" idx="10"/>
          </p:nvPr>
        </p:nvSpPr>
        <p:spPr/>
        <p:txBody>
          <a:bodyPr/>
          <a:lstStyle/>
          <a:p>
            <a:fld id="{C0CA807D-8E9F-4C62-8703-8DEE8D0F116D}" type="datetime1">
              <a:rPr lang="zh-CN" altLang="en-US" smtClean="0"/>
              <a:t>2021/12/1</a:t>
            </a:fld>
            <a:endParaRPr lang="zh-CN" altLang="en-US"/>
          </a:p>
        </p:txBody>
      </p:sp>
      <p:sp>
        <p:nvSpPr>
          <p:cNvPr id="5" name="页脚占位符 4">
            <a:extLst>
              <a:ext uri="{FF2B5EF4-FFF2-40B4-BE49-F238E27FC236}">
                <a16:creationId xmlns:a16="http://schemas.microsoft.com/office/drawing/2014/main" id="{FD50F2B5-C1A1-4F6F-A889-702181B0C0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251252-5246-4427-A05E-6220FBC51868}"/>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287978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B11ED7-52A8-42FE-A9B9-741E18F37B6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18B6FC6-DC2B-4BB3-837D-AA377C52379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03FD1DC-C9F5-43F5-B505-1BD7D2E1B33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024081E-8A1C-4D5F-B00B-BFA5162670A4}"/>
              </a:ext>
            </a:extLst>
          </p:cNvPr>
          <p:cNvSpPr>
            <a:spLocks noGrp="1"/>
          </p:cNvSpPr>
          <p:nvPr>
            <p:ph type="dt" sz="half" idx="10"/>
          </p:nvPr>
        </p:nvSpPr>
        <p:spPr/>
        <p:txBody>
          <a:bodyPr/>
          <a:lstStyle/>
          <a:p>
            <a:fld id="{10401A3F-B13E-4135-83C7-A5D079E70C28}" type="datetime1">
              <a:rPr lang="zh-CN" altLang="en-US" smtClean="0"/>
              <a:t>2021/12/1</a:t>
            </a:fld>
            <a:endParaRPr lang="zh-CN" altLang="en-US"/>
          </a:p>
        </p:txBody>
      </p:sp>
      <p:sp>
        <p:nvSpPr>
          <p:cNvPr id="6" name="页脚占位符 5">
            <a:extLst>
              <a:ext uri="{FF2B5EF4-FFF2-40B4-BE49-F238E27FC236}">
                <a16:creationId xmlns:a16="http://schemas.microsoft.com/office/drawing/2014/main" id="{844AA520-1BE8-4652-876D-F6073ADC86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942A32-8891-433F-B054-1EE297700124}"/>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236513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D15742-A4EA-4AAB-9571-D8B507B680D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FA06652-B64F-4A82-8CF5-58A14F447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CAD5E60-A15A-4509-800F-ED7B884640D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787C52C-FAA8-4F61-8491-1B9BBD561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A8D700B-56E3-41AE-81FE-AE58DE7FA51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6675D77-0EB7-4876-B1F0-0B37AEEF0F43}"/>
              </a:ext>
            </a:extLst>
          </p:cNvPr>
          <p:cNvSpPr>
            <a:spLocks noGrp="1"/>
          </p:cNvSpPr>
          <p:nvPr>
            <p:ph type="dt" sz="half" idx="10"/>
          </p:nvPr>
        </p:nvSpPr>
        <p:spPr/>
        <p:txBody>
          <a:bodyPr/>
          <a:lstStyle/>
          <a:p>
            <a:fld id="{847C9A61-DC78-41C3-9E6F-A6A63714F982}" type="datetime1">
              <a:rPr lang="zh-CN" altLang="en-US" smtClean="0"/>
              <a:t>2021/12/1</a:t>
            </a:fld>
            <a:endParaRPr lang="zh-CN" altLang="en-US"/>
          </a:p>
        </p:txBody>
      </p:sp>
      <p:sp>
        <p:nvSpPr>
          <p:cNvPr id="8" name="页脚占位符 7">
            <a:extLst>
              <a:ext uri="{FF2B5EF4-FFF2-40B4-BE49-F238E27FC236}">
                <a16:creationId xmlns:a16="http://schemas.microsoft.com/office/drawing/2014/main" id="{A26BB94B-DD41-4EA8-B0E5-821AF523A2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4E118B8-61E2-4308-ADFD-0E56DEB68ACB}"/>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391821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369307-B855-4B20-8EDC-C3EE8575BC6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C4043BC-05F0-4BBE-8D33-BC6E9A964FB6}"/>
              </a:ext>
            </a:extLst>
          </p:cNvPr>
          <p:cNvSpPr>
            <a:spLocks noGrp="1"/>
          </p:cNvSpPr>
          <p:nvPr>
            <p:ph type="dt" sz="half" idx="10"/>
          </p:nvPr>
        </p:nvSpPr>
        <p:spPr/>
        <p:txBody>
          <a:bodyPr/>
          <a:lstStyle/>
          <a:p>
            <a:fld id="{54417703-C00D-422D-BADF-1268D19EC756}" type="datetime1">
              <a:rPr lang="zh-CN" altLang="en-US" smtClean="0"/>
              <a:t>2021/12/1</a:t>
            </a:fld>
            <a:endParaRPr lang="zh-CN" altLang="en-US"/>
          </a:p>
        </p:txBody>
      </p:sp>
      <p:sp>
        <p:nvSpPr>
          <p:cNvPr id="4" name="页脚占位符 3">
            <a:extLst>
              <a:ext uri="{FF2B5EF4-FFF2-40B4-BE49-F238E27FC236}">
                <a16:creationId xmlns:a16="http://schemas.microsoft.com/office/drawing/2014/main" id="{6B07ACC8-D8EE-4B88-948E-A16193A056A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DAD566E-EA4E-48D9-80DB-00E917D6E558}"/>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291109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0EF536E-2DD3-4FFE-AA1A-F8730C2DD7FE}"/>
              </a:ext>
            </a:extLst>
          </p:cNvPr>
          <p:cNvSpPr>
            <a:spLocks noGrp="1"/>
          </p:cNvSpPr>
          <p:nvPr>
            <p:ph type="dt" sz="half" idx="10"/>
          </p:nvPr>
        </p:nvSpPr>
        <p:spPr/>
        <p:txBody>
          <a:bodyPr/>
          <a:lstStyle/>
          <a:p>
            <a:fld id="{CFF86582-C8E3-41AD-B2C8-F1ECF373BBAA}" type="datetime1">
              <a:rPr lang="zh-CN" altLang="en-US" smtClean="0"/>
              <a:t>2021/12/1</a:t>
            </a:fld>
            <a:endParaRPr lang="zh-CN" altLang="en-US"/>
          </a:p>
        </p:txBody>
      </p:sp>
      <p:sp>
        <p:nvSpPr>
          <p:cNvPr id="3" name="页脚占位符 2">
            <a:extLst>
              <a:ext uri="{FF2B5EF4-FFF2-40B4-BE49-F238E27FC236}">
                <a16:creationId xmlns:a16="http://schemas.microsoft.com/office/drawing/2014/main" id="{BC964CAE-F3DB-4EEA-ADF4-FE561319187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5A0BFFB-994D-4BB1-B1F5-291F878BDF1F}"/>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364278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86A591-F08D-4D2E-9C7B-D0E6B140F7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0FC038B-D0E7-4BE1-B3A7-90A039B6E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EEB18CF-8455-4267-88CA-95E1A9E70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5715D29-3BD3-4B45-BE9E-B7230D7FD6EA}"/>
              </a:ext>
            </a:extLst>
          </p:cNvPr>
          <p:cNvSpPr>
            <a:spLocks noGrp="1"/>
          </p:cNvSpPr>
          <p:nvPr>
            <p:ph type="dt" sz="half" idx="10"/>
          </p:nvPr>
        </p:nvSpPr>
        <p:spPr/>
        <p:txBody>
          <a:bodyPr/>
          <a:lstStyle/>
          <a:p>
            <a:fld id="{91D005EB-CFC1-46A2-935E-49C398D4BCFA}" type="datetime1">
              <a:rPr lang="zh-CN" altLang="en-US" smtClean="0"/>
              <a:t>2021/12/1</a:t>
            </a:fld>
            <a:endParaRPr lang="zh-CN" altLang="en-US"/>
          </a:p>
        </p:txBody>
      </p:sp>
      <p:sp>
        <p:nvSpPr>
          <p:cNvPr id="6" name="页脚占位符 5">
            <a:extLst>
              <a:ext uri="{FF2B5EF4-FFF2-40B4-BE49-F238E27FC236}">
                <a16:creationId xmlns:a16="http://schemas.microsoft.com/office/drawing/2014/main" id="{C9A8AA29-4101-4B39-8B7F-3DFAFA113E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D0327C-CFA4-4824-8D27-91EE03E0D7A7}"/>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64308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73458B-2E37-4BA9-80AA-7B9F3439982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508D876-EE8B-4851-A4FD-CE3C5C24C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3B6074A-9192-46A1-AA51-B99FB018B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5E8BD7-A482-4789-9AD4-A2391EC746B1}"/>
              </a:ext>
            </a:extLst>
          </p:cNvPr>
          <p:cNvSpPr>
            <a:spLocks noGrp="1"/>
          </p:cNvSpPr>
          <p:nvPr>
            <p:ph type="dt" sz="half" idx="10"/>
          </p:nvPr>
        </p:nvSpPr>
        <p:spPr/>
        <p:txBody>
          <a:bodyPr/>
          <a:lstStyle/>
          <a:p>
            <a:fld id="{C04A7163-40DD-4291-80AB-F30564E5C2CB}" type="datetime1">
              <a:rPr lang="zh-CN" altLang="en-US" smtClean="0"/>
              <a:t>2021/12/1</a:t>
            </a:fld>
            <a:endParaRPr lang="zh-CN" altLang="en-US"/>
          </a:p>
        </p:txBody>
      </p:sp>
      <p:sp>
        <p:nvSpPr>
          <p:cNvPr id="6" name="页脚占位符 5">
            <a:extLst>
              <a:ext uri="{FF2B5EF4-FFF2-40B4-BE49-F238E27FC236}">
                <a16:creationId xmlns:a16="http://schemas.microsoft.com/office/drawing/2014/main" id="{02E568D9-EA6F-4BD2-9826-0911CA9578F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CF3656-7379-49C6-BD24-B9E700497C1B}"/>
              </a:ext>
            </a:extLst>
          </p:cNvPr>
          <p:cNvSpPr>
            <a:spLocks noGrp="1"/>
          </p:cNvSpPr>
          <p:nvPr>
            <p:ph type="sldNum" sz="quarter" idx="12"/>
          </p:nvPr>
        </p:nvSpPr>
        <p:spPr/>
        <p:txBody>
          <a:body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370149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8BEDC27-C3FC-4501-B1CA-53DE849A70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D07039E-56E5-4515-8125-E4CB1B096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1CB5D2-CC09-4517-A99E-65E4C0CC2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5943B-A385-436A-8C57-EEBC0EBFE6EB}" type="datetime1">
              <a:rPr lang="zh-CN" altLang="en-US" smtClean="0"/>
              <a:t>2021/12/1</a:t>
            </a:fld>
            <a:endParaRPr lang="zh-CN" altLang="en-US"/>
          </a:p>
        </p:txBody>
      </p:sp>
      <p:sp>
        <p:nvSpPr>
          <p:cNvPr id="5" name="页脚占位符 4">
            <a:extLst>
              <a:ext uri="{FF2B5EF4-FFF2-40B4-BE49-F238E27FC236}">
                <a16:creationId xmlns:a16="http://schemas.microsoft.com/office/drawing/2014/main" id="{0296807A-F02A-4918-8F68-497FB40440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F3EEB3-B6B3-47C7-B116-D45A13802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82ED9-8951-4095-B3C3-9A7C715978E3}" type="slidenum">
              <a:rPr lang="zh-CN" altLang="en-US" smtClean="0"/>
              <a:t>‹#›</a:t>
            </a:fld>
            <a:endParaRPr lang="zh-CN" altLang="en-US"/>
          </a:p>
        </p:txBody>
      </p:sp>
    </p:spTree>
    <p:extLst>
      <p:ext uri="{BB962C8B-B14F-4D97-AF65-F5344CB8AC3E}">
        <p14:creationId xmlns:p14="http://schemas.microsoft.com/office/powerpoint/2010/main" val="3181846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260A5CC-ECD7-4AE1-B901-4CCAE1A6342D}"/>
              </a:ext>
            </a:extLst>
          </p:cNvPr>
          <p:cNvPicPr>
            <a:picLocks noChangeAspect="1"/>
          </p:cNvPicPr>
          <p:nvPr/>
        </p:nvPicPr>
        <p:blipFill>
          <a:blip r:embed="rId3"/>
          <a:stretch>
            <a:fillRect/>
          </a:stretch>
        </p:blipFill>
        <p:spPr>
          <a:xfrm>
            <a:off x="0" y="0"/>
            <a:ext cx="12192000" cy="4030262"/>
          </a:xfrm>
          <a:prstGeom prst="rect">
            <a:avLst/>
          </a:prstGeom>
        </p:spPr>
      </p:pic>
      <p:sp>
        <p:nvSpPr>
          <p:cNvPr id="6" name="文本框 5">
            <a:extLst>
              <a:ext uri="{FF2B5EF4-FFF2-40B4-BE49-F238E27FC236}">
                <a16:creationId xmlns:a16="http://schemas.microsoft.com/office/drawing/2014/main" id="{8EFE4DAD-07EE-4DCE-B2E7-E0EF14046BBF}"/>
              </a:ext>
            </a:extLst>
          </p:cNvPr>
          <p:cNvSpPr txBox="1"/>
          <p:nvPr/>
        </p:nvSpPr>
        <p:spPr>
          <a:xfrm>
            <a:off x="4507263" y="4908062"/>
            <a:ext cx="3177473" cy="646331"/>
          </a:xfrm>
          <a:prstGeom prst="rect">
            <a:avLst/>
          </a:prstGeom>
          <a:noFill/>
        </p:spPr>
        <p:txBody>
          <a:bodyPr wrap="none" rtlCol="0">
            <a:spAutoFit/>
          </a:bodyPr>
          <a:lstStyle/>
          <a:p>
            <a:pPr algn="ctr"/>
            <a:r>
              <a:rPr lang="en-US" altLang="zh-CN" b="1" dirty="0"/>
              <a:t>Presented by Haiquan Wang</a:t>
            </a:r>
          </a:p>
          <a:p>
            <a:pPr algn="ctr"/>
            <a:r>
              <a:rPr lang="en-US" altLang="zh-CN" b="1" dirty="0"/>
              <a:t>2021-12-1</a:t>
            </a:r>
            <a:endParaRPr lang="zh-CN" altLang="en-US" b="1" dirty="0"/>
          </a:p>
        </p:txBody>
      </p:sp>
    </p:spTree>
    <p:extLst>
      <p:ext uri="{BB962C8B-B14F-4D97-AF65-F5344CB8AC3E}">
        <p14:creationId xmlns:p14="http://schemas.microsoft.com/office/powerpoint/2010/main" val="283302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0FA065D-41D3-426E-A571-CF1505E270B3}"/>
              </a:ext>
            </a:extLst>
          </p:cNvPr>
          <p:cNvSpPr txBox="1"/>
          <p:nvPr/>
        </p:nvSpPr>
        <p:spPr>
          <a:xfrm>
            <a:off x="685800" y="482600"/>
            <a:ext cx="5655715" cy="584775"/>
          </a:xfrm>
          <a:prstGeom prst="rect">
            <a:avLst/>
          </a:prstGeom>
          <a:noFill/>
        </p:spPr>
        <p:txBody>
          <a:bodyPr wrap="none" rtlCol="0">
            <a:spAutoFit/>
          </a:bodyPr>
          <a:lstStyle/>
          <a:p>
            <a:r>
              <a:rPr lang="en-US" altLang="zh-CN" sz="3200" b="1" dirty="0"/>
              <a:t>Introduction – Kernel Fuzzing</a:t>
            </a:r>
            <a:endParaRPr lang="zh-CN" altLang="en-US" sz="3200" b="1" dirty="0"/>
          </a:p>
        </p:txBody>
      </p:sp>
      <p:sp>
        <p:nvSpPr>
          <p:cNvPr id="5" name="文本框 4">
            <a:extLst>
              <a:ext uri="{FF2B5EF4-FFF2-40B4-BE49-F238E27FC236}">
                <a16:creationId xmlns:a16="http://schemas.microsoft.com/office/drawing/2014/main" id="{C655D64B-8A66-4AFA-AEF5-3C4B0FDF84DD}"/>
              </a:ext>
            </a:extLst>
          </p:cNvPr>
          <p:cNvSpPr txBox="1"/>
          <p:nvPr/>
        </p:nvSpPr>
        <p:spPr>
          <a:xfrm>
            <a:off x="685800" y="1778000"/>
            <a:ext cx="9259266" cy="523220"/>
          </a:xfrm>
          <a:prstGeom prst="rect">
            <a:avLst/>
          </a:prstGeom>
          <a:noFill/>
        </p:spPr>
        <p:txBody>
          <a:bodyPr wrap="none" rtlCol="0">
            <a:spAutoFit/>
          </a:bodyPr>
          <a:lstStyle/>
          <a:p>
            <a:r>
              <a:rPr lang="en-US" altLang="zh-CN" sz="2800" b="1" dirty="0"/>
              <a:t>Fuzzing</a:t>
            </a:r>
            <a:r>
              <a:rPr lang="en-US" altLang="zh-CN" sz="2800" dirty="0"/>
              <a:t> – </a:t>
            </a:r>
            <a:r>
              <a:rPr lang="en-US" altLang="zh-CN" sz="2800" dirty="0">
                <a:highlight>
                  <a:srgbClr val="FFFF00"/>
                </a:highlight>
              </a:rPr>
              <a:t>feeding in </a:t>
            </a:r>
            <a:r>
              <a:rPr lang="en-US" altLang="zh-CN" sz="2800" dirty="0">
                <a:highlight>
                  <a:srgbClr val="00FF00"/>
                </a:highlight>
              </a:rPr>
              <a:t>random inputs </a:t>
            </a:r>
            <a:r>
              <a:rPr lang="en-US" altLang="zh-CN" sz="2800" dirty="0">
                <a:highlight>
                  <a:srgbClr val="00FFFF"/>
                </a:highlight>
              </a:rPr>
              <a:t>until</a:t>
            </a:r>
            <a:r>
              <a:rPr lang="en-US" altLang="zh-CN" sz="2800" dirty="0"/>
              <a:t> </a:t>
            </a:r>
            <a:r>
              <a:rPr lang="en-US" altLang="zh-CN" sz="2800" dirty="0">
                <a:highlight>
                  <a:srgbClr val="FF00FF"/>
                </a:highlight>
              </a:rPr>
              <a:t>the kernel </a:t>
            </a:r>
            <a:r>
              <a:rPr lang="en-US" altLang="zh-CN" sz="2800" dirty="0">
                <a:highlight>
                  <a:srgbClr val="C0C0C0"/>
                </a:highlight>
              </a:rPr>
              <a:t>crashes</a:t>
            </a:r>
            <a:endParaRPr lang="zh-CN" altLang="en-US" sz="2800" dirty="0">
              <a:highlight>
                <a:srgbClr val="C0C0C0"/>
              </a:highlight>
            </a:endParaRPr>
          </a:p>
        </p:txBody>
      </p:sp>
      <p:sp>
        <p:nvSpPr>
          <p:cNvPr id="6" name="文本框 5">
            <a:extLst>
              <a:ext uri="{FF2B5EF4-FFF2-40B4-BE49-F238E27FC236}">
                <a16:creationId xmlns:a16="http://schemas.microsoft.com/office/drawing/2014/main" id="{27C39CA9-77C3-4BAF-A1B4-60BBD3B22E61}"/>
              </a:ext>
            </a:extLst>
          </p:cNvPr>
          <p:cNvSpPr txBox="1"/>
          <p:nvPr/>
        </p:nvSpPr>
        <p:spPr>
          <a:xfrm>
            <a:off x="685800" y="2628900"/>
            <a:ext cx="5657318" cy="2246769"/>
          </a:xfrm>
          <a:prstGeom prst="rect">
            <a:avLst/>
          </a:prstGeom>
          <a:noFill/>
        </p:spPr>
        <p:txBody>
          <a:bodyPr wrap="none" rtlCol="0">
            <a:spAutoFit/>
          </a:bodyPr>
          <a:lstStyle/>
          <a:p>
            <a:pPr marL="285750" indent="-285750">
              <a:buFont typeface="Arial" panose="020B0604020202020204" pitchFamily="34" charset="0"/>
              <a:buChar char="•"/>
            </a:pPr>
            <a:r>
              <a:rPr lang="en-US" altLang="zh-CN" sz="2800" dirty="0">
                <a:highlight>
                  <a:srgbClr val="00FF00"/>
                </a:highlight>
              </a:rPr>
              <a:t>How do we generate inputs</a:t>
            </a:r>
            <a:endParaRPr lang="en-US" altLang="zh-CN" sz="2800" dirty="0">
              <a:highlight>
                <a:srgbClr val="FF00FF"/>
              </a:highlight>
            </a:endParaRPr>
          </a:p>
          <a:p>
            <a:pPr marL="285750" indent="-285750">
              <a:buFont typeface="Arial" panose="020B0604020202020204" pitchFamily="34" charset="0"/>
              <a:buChar char="•"/>
            </a:pPr>
            <a:r>
              <a:rPr lang="en-US" altLang="zh-CN" sz="2800" dirty="0">
                <a:highlight>
                  <a:srgbClr val="FF00FF"/>
                </a:highlight>
              </a:rPr>
              <a:t>How do we execute the kernel</a:t>
            </a:r>
          </a:p>
          <a:p>
            <a:pPr marL="285750" indent="-285750">
              <a:buFont typeface="Arial" panose="020B0604020202020204" pitchFamily="34" charset="0"/>
              <a:buChar char="•"/>
            </a:pPr>
            <a:r>
              <a:rPr lang="en-US" altLang="zh-CN" sz="2800" dirty="0">
                <a:highlight>
                  <a:srgbClr val="FFFF00"/>
                </a:highlight>
              </a:rPr>
              <a:t>How do we inject inputs</a:t>
            </a:r>
          </a:p>
          <a:p>
            <a:pPr marL="285750" indent="-285750">
              <a:buFont typeface="Arial" panose="020B0604020202020204" pitchFamily="34" charset="0"/>
              <a:buChar char="•"/>
            </a:pPr>
            <a:r>
              <a:rPr lang="en-US" altLang="zh-CN" sz="2800" dirty="0">
                <a:highlight>
                  <a:srgbClr val="C0C0C0"/>
                </a:highlight>
              </a:rPr>
              <a:t>How do we detect crashes</a:t>
            </a:r>
          </a:p>
          <a:p>
            <a:pPr marL="285750" indent="-285750">
              <a:buFont typeface="Arial" panose="020B0604020202020204" pitchFamily="34" charset="0"/>
              <a:buChar char="•"/>
            </a:pPr>
            <a:r>
              <a:rPr lang="en-US" altLang="zh-CN" sz="2800" dirty="0">
                <a:highlight>
                  <a:srgbClr val="00FFFF"/>
                </a:highlight>
              </a:rPr>
              <a:t>How do we automate the process</a:t>
            </a:r>
            <a:endParaRPr lang="zh-CN" altLang="en-US" sz="2800" dirty="0">
              <a:highlight>
                <a:srgbClr val="00FFFF"/>
              </a:highlight>
            </a:endParaRPr>
          </a:p>
        </p:txBody>
      </p:sp>
      <p:sp>
        <p:nvSpPr>
          <p:cNvPr id="2" name="灯片编号占位符 1">
            <a:extLst>
              <a:ext uri="{FF2B5EF4-FFF2-40B4-BE49-F238E27FC236}">
                <a16:creationId xmlns:a16="http://schemas.microsoft.com/office/drawing/2014/main" id="{1B7379E3-7DA3-43D4-BC93-61C035629366}"/>
              </a:ext>
            </a:extLst>
          </p:cNvPr>
          <p:cNvSpPr>
            <a:spLocks noGrp="1"/>
          </p:cNvSpPr>
          <p:nvPr>
            <p:ph type="sldNum" sz="quarter" idx="12"/>
          </p:nvPr>
        </p:nvSpPr>
        <p:spPr/>
        <p:txBody>
          <a:bodyPr/>
          <a:lstStyle/>
          <a:p>
            <a:fld id="{EA282ED9-8951-4095-B3C3-9A7C715978E3}" type="slidenum">
              <a:rPr lang="zh-CN" altLang="en-US" smtClean="0"/>
              <a:t>10</a:t>
            </a:fld>
            <a:endParaRPr lang="zh-CN" altLang="en-US"/>
          </a:p>
        </p:txBody>
      </p:sp>
    </p:spTree>
    <p:extLst>
      <p:ext uri="{BB962C8B-B14F-4D97-AF65-F5344CB8AC3E}">
        <p14:creationId xmlns:p14="http://schemas.microsoft.com/office/powerpoint/2010/main" val="327145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0FA065D-41D3-426E-A571-CF1505E270B3}"/>
              </a:ext>
            </a:extLst>
          </p:cNvPr>
          <p:cNvSpPr txBox="1"/>
          <p:nvPr/>
        </p:nvSpPr>
        <p:spPr>
          <a:xfrm>
            <a:off x="685800" y="482600"/>
            <a:ext cx="5655715" cy="584775"/>
          </a:xfrm>
          <a:prstGeom prst="rect">
            <a:avLst/>
          </a:prstGeom>
          <a:noFill/>
        </p:spPr>
        <p:txBody>
          <a:bodyPr wrap="none" rtlCol="0">
            <a:spAutoFit/>
          </a:bodyPr>
          <a:lstStyle/>
          <a:p>
            <a:r>
              <a:rPr lang="en-US" altLang="zh-CN" sz="3200" b="1" dirty="0"/>
              <a:t>Introduction – Kernel Fuzzing</a:t>
            </a:r>
            <a:endParaRPr lang="zh-CN" altLang="en-US" sz="3200" b="1" dirty="0"/>
          </a:p>
        </p:txBody>
      </p:sp>
      <p:sp>
        <p:nvSpPr>
          <p:cNvPr id="11" name="文本框 10">
            <a:extLst>
              <a:ext uri="{FF2B5EF4-FFF2-40B4-BE49-F238E27FC236}">
                <a16:creationId xmlns:a16="http://schemas.microsoft.com/office/drawing/2014/main" id="{E01C99E2-0819-4F0F-8885-AC75D8B2D861}"/>
              </a:ext>
            </a:extLst>
          </p:cNvPr>
          <p:cNvSpPr txBox="1"/>
          <p:nvPr/>
        </p:nvSpPr>
        <p:spPr>
          <a:xfrm>
            <a:off x="685800" y="1778000"/>
            <a:ext cx="9259266" cy="523220"/>
          </a:xfrm>
          <a:prstGeom prst="rect">
            <a:avLst/>
          </a:prstGeom>
          <a:noFill/>
        </p:spPr>
        <p:txBody>
          <a:bodyPr wrap="none" rtlCol="0">
            <a:spAutoFit/>
          </a:bodyPr>
          <a:lstStyle/>
          <a:p>
            <a:r>
              <a:rPr lang="en-US" altLang="zh-CN" sz="2800" b="1" dirty="0"/>
              <a:t>Fuzzing</a:t>
            </a:r>
            <a:r>
              <a:rPr lang="en-US" altLang="zh-CN" sz="2800" dirty="0"/>
              <a:t> – </a:t>
            </a:r>
            <a:r>
              <a:rPr lang="en-US" altLang="zh-CN" sz="2800" dirty="0">
                <a:highlight>
                  <a:srgbClr val="FFFF00"/>
                </a:highlight>
              </a:rPr>
              <a:t>feeding in </a:t>
            </a:r>
            <a:r>
              <a:rPr lang="en-US" altLang="zh-CN" sz="2800" dirty="0">
                <a:highlight>
                  <a:srgbClr val="00FF00"/>
                </a:highlight>
              </a:rPr>
              <a:t>random inputs </a:t>
            </a:r>
            <a:r>
              <a:rPr lang="en-US" altLang="zh-CN" sz="2800" dirty="0">
                <a:highlight>
                  <a:srgbClr val="00FFFF"/>
                </a:highlight>
              </a:rPr>
              <a:t>until</a:t>
            </a:r>
            <a:r>
              <a:rPr lang="en-US" altLang="zh-CN" sz="2800" dirty="0"/>
              <a:t> </a:t>
            </a:r>
            <a:r>
              <a:rPr lang="en-US" altLang="zh-CN" sz="2800" dirty="0">
                <a:highlight>
                  <a:srgbClr val="FF00FF"/>
                </a:highlight>
              </a:rPr>
              <a:t>the kernel </a:t>
            </a:r>
            <a:r>
              <a:rPr lang="en-US" altLang="zh-CN" sz="2800" dirty="0">
                <a:highlight>
                  <a:srgbClr val="C0C0C0"/>
                </a:highlight>
              </a:rPr>
              <a:t>crashes</a:t>
            </a:r>
            <a:endParaRPr lang="zh-CN" altLang="en-US" sz="2800" dirty="0">
              <a:highlight>
                <a:srgbClr val="C0C0C0"/>
              </a:highlight>
            </a:endParaRPr>
          </a:p>
        </p:txBody>
      </p:sp>
      <p:sp>
        <p:nvSpPr>
          <p:cNvPr id="12" name="文本框 11">
            <a:extLst>
              <a:ext uri="{FF2B5EF4-FFF2-40B4-BE49-F238E27FC236}">
                <a16:creationId xmlns:a16="http://schemas.microsoft.com/office/drawing/2014/main" id="{3EBFA8FB-688D-4CA6-98B3-CC5C301D695E}"/>
              </a:ext>
            </a:extLst>
          </p:cNvPr>
          <p:cNvSpPr txBox="1"/>
          <p:nvPr/>
        </p:nvSpPr>
        <p:spPr>
          <a:xfrm>
            <a:off x="685800" y="2628900"/>
            <a:ext cx="5657318" cy="2246769"/>
          </a:xfrm>
          <a:prstGeom prst="rect">
            <a:avLst/>
          </a:prstGeom>
          <a:noFill/>
        </p:spPr>
        <p:txBody>
          <a:bodyPr wrap="none" rtlCol="0">
            <a:spAutoFit/>
          </a:bodyPr>
          <a:lstStyle/>
          <a:p>
            <a:pPr marL="285750" indent="-285750">
              <a:buFont typeface="Arial" panose="020B0604020202020204" pitchFamily="34" charset="0"/>
              <a:buChar char="•"/>
            </a:pPr>
            <a:r>
              <a:rPr lang="en-US" altLang="zh-CN" sz="2800" dirty="0">
                <a:highlight>
                  <a:srgbClr val="00FF00"/>
                </a:highlight>
              </a:rPr>
              <a:t>How do we generate inputs</a:t>
            </a:r>
            <a:endParaRPr lang="en-US" altLang="zh-CN" sz="2800" dirty="0">
              <a:highlight>
                <a:srgbClr val="FF00FF"/>
              </a:highlight>
            </a:endParaRPr>
          </a:p>
          <a:p>
            <a:pPr marL="285750" indent="-285750">
              <a:buFont typeface="Arial" panose="020B0604020202020204" pitchFamily="34" charset="0"/>
              <a:buChar char="•"/>
            </a:pPr>
            <a:r>
              <a:rPr lang="en-US" altLang="zh-CN" sz="2800" dirty="0">
                <a:highlight>
                  <a:srgbClr val="FF00FF"/>
                </a:highlight>
              </a:rPr>
              <a:t>How do we execute the kernel</a:t>
            </a:r>
          </a:p>
          <a:p>
            <a:pPr marL="285750" indent="-285750">
              <a:buFont typeface="Arial" panose="020B0604020202020204" pitchFamily="34" charset="0"/>
              <a:buChar char="•"/>
            </a:pPr>
            <a:r>
              <a:rPr lang="en-US" altLang="zh-CN" sz="2800" dirty="0">
                <a:highlight>
                  <a:srgbClr val="FFFF00"/>
                </a:highlight>
              </a:rPr>
              <a:t>How do we inject inputs</a:t>
            </a:r>
          </a:p>
          <a:p>
            <a:pPr marL="285750" indent="-285750">
              <a:buFont typeface="Arial" panose="020B0604020202020204" pitchFamily="34" charset="0"/>
              <a:buChar char="•"/>
            </a:pPr>
            <a:r>
              <a:rPr lang="en-US" altLang="zh-CN" sz="2800" dirty="0">
                <a:highlight>
                  <a:srgbClr val="C0C0C0"/>
                </a:highlight>
              </a:rPr>
              <a:t>How do we detect crashes</a:t>
            </a:r>
          </a:p>
          <a:p>
            <a:pPr marL="285750" indent="-285750">
              <a:buFont typeface="Arial" panose="020B0604020202020204" pitchFamily="34" charset="0"/>
              <a:buChar char="•"/>
            </a:pPr>
            <a:r>
              <a:rPr lang="en-US" altLang="zh-CN" sz="2800" dirty="0">
                <a:highlight>
                  <a:srgbClr val="00FFFF"/>
                </a:highlight>
              </a:rPr>
              <a:t>How do we automate the process</a:t>
            </a:r>
            <a:endParaRPr lang="zh-CN" altLang="en-US" sz="2800" dirty="0">
              <a:highlight>
                <a:srgbClr val="00FFFF"/>
              </a:highlight>
            </a:endParaRPr>
          </a:p>
        </p:txBody>
      </p:sp>
      <p:sp>
        <p:nvSpPr>
          <p:cNvPr id="2" name="矩形 1">
            <a:extLst>
              <a:ext uri="{FF2B5EF4-FFF2-40B4-BE49-F238E27FC236}">
                <a16:creationId xmlns:a16="http://schemas.microsoft.com/office/drawing/2014/main" id="{EB417C2C-FB6F-4082-93A2-05BA0A60DD5D}"/>
              </a:ext>
            </a:extLst>
          </p:cNvPr>
          <p:cNvSpPr/>
          <p:nvPr/>
        </p:nvSpPr>
        <p:spPr>
          <a:xfrm>
            <a:off x="685800" y="3144861"/>
            <a:ext cx="6070600" cy="185047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箭头: 左 2">
            <a:extLst>
              <a:ext uri="{FF2B5EF4-FFF2-40B4-BE49-F238E27FC236}">
                <a16:creationId xmlns:a16="http://schemas.microsoft.com/office/drawing/2014/main" id="{101E91A8-F623-40D8-AA16-191006EB41AA}"/>
              </a:ext>
            </a:extLst>
          </p:cNvPr>
          <p:cNvSpPr/>
          <p:nvPr/>
        </p:nvSpPr>
        <p:spPr>
          <a:xfrm>
            <a:off x="5579533" y="2625271"/>
            <a:ext cx="1032933" cy="523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69992061-3E38-4FBB-A995-7B317E308AA9}"/>
              </a:ext>
            </a:extLst>
          </p:cNvPr>
          <p:cNvSpPr txBox="1"/>
          <p:nvPr/>
        </p:nvSpPr>
        <p:spPr>
          <a:xfrm>
            <a:off x="6942666" y="2656048"/>
            <a:ext cx="3645550" cy="461665"/>
          </a:xfrm>
          <a:prstGeom prst="rect">
            <a:avLst/>
          </a:prstGeom>
          <a:noFill/>
        </p:spPr>
        <p:txBody>
          <a:bodyPr wrap="none" rtlCol="0">
            <a:spAutoFit/>
          </a:bodyPr>
          <a:lstStyle/>
          <a:p>
            <a:r>
              <a:rPr lang="en-US" altLang="zh-CN" sz="2400" b="1" dirty="0">
                <a:solidFill>
                  <a:srgbClr val="FF0000"/>
                </a:solidFill>
              </a:rPr>
              <a:t>What the paper focus on</a:t>
            </a:r>
            <a:endParaRPr lang="zh-CN" altLang="en-US" sz="2400" b="1" dirty="0">
              <a:solidFill>
                <a:srgbClr val="FF0000"/>
              </a:solidFill>
            </a:endParaRPr>
          </a:p>
        </p:txBody>
      </p:sp>
      <p:sp>
        <p:nvSpPr>
          <p:cNvPr id="5" name="灯片编号占位符 4">
            <a:extLst>
              <a:ext uri="{FF2B5EF4-FFF2-40B4-BE49-F238E27FC236}">
                <a16:creationId xmlns:a16="http://schemas.microsoft.com/office/drawing/2014/main" id="{D819FF65-3D1F-4869-A7AE-C70F4BE46AB0}"/>
              </a:ext>
            </a:extLst>
          </p:cNvPr>
          <p:cNvSpPr>
            <a:spLocks noGrp="1"/>
          </p:cNvSpPr>
          <p:nvPr>
            <p:ph type="sldNum" sz="quarter" idx="12"/>
          </p:nvPr>
        </p:nvSpPr>
        <p:spPr/>
        <p:txBody>
          <a:bodyPr/>
          <a:lstStyle/>
          <a:p>
            <a:fld id="{EA282ED9-8951-4095-B3C3-9A7C715978E3}" type="slidenum">
              <a:rPr lang="zh-CN" altLang="en-US" smtClean="0"/>
              <a:t>11</a:t>
            </a:fld>
            <a:endParaRPr lang="zh-CN" altLang="en-US"/>
          </a:p>
        </p:txBody>
      </p:sp>
    </p:spTree>
    <p:extLst>
      <p:ext uri="{BB962C8B-B14F-4D97-AF65-F5344CB8AC3E}">
        <p14:creationId xmlns:p14="http://schemas.microsoft.com/office/powerpoint/2010/main" val="272520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A0F04BF-A87D-4A04-96BB-BA36944654BB}"/>
              </a:ext>
            </a:extLst>
          </p:cNvPr>
          <p:cNvSpPr txBox="1"/>
          <p:nvPr/>
        </p:nvSpPr>
        <p:spPr>
          <a:xfrm>
            <a:off x="685800" y="482600"/>
            <a:ext cx="5655715" cy="584775"/>
          </a:xfrm>
          <a:prstGeom prst="rect">
            <a:avLst/>
          </a:prstGeom>
          <a:noFill/>
        </p:spPr>
        <p:txBody>
          <a:bodyPr wrap="none" rtlCol="0">
            <a:spAutoFit/>
          </a:bodyPr>
          <a:lstStyle/>
          <a:p>
            <a:r>
              <a:rPr lang="en-US" altLang="zh-CN" sz="3200" b="1" dirty="0"/>
              <a:t>Introduction – Kernel Fuzzing</a:t>
            </a:r>
            <a:endParaRPr lang="zh-CN" altLang="en-US" sz="3200" b="1" dirty="0"/>
          </a:p>
        </p:txBody>
      </p:sp>
      <p:sp>
        <p:nvSpPr>
          <p:cNvPr id="5" name="文本框 4">
            <a:extLst>
              <a:ext uri="{FF2B5EF4-FFF2-40B4-BE49-F238E27FC236}">
                <a16:creationId xmlns:a16="http://schemas.microsoft.com/office/drawing/2014/main" id="{A5432269-F9B5-4708-A2AA-1872FD6E1DD2}"/>
              </a:ext>
            </a:extLst>
          </p:cNvPr>
          <p:cNvSpPr txBox="1"/>
          <p:nvPr/>
        </p:nvSpPr>
        <p:spPr>
          <a:xfrm>
            <a:off x="3899725" y="3136612"/>
            <a:ext cx="4392549" cy="584775"/>
          </a:xfrm>
          <a:prstGeom prst="rect">
            <a:avLst/>
          </a:prstGeom>
          <a:noFill/>
        </p:spPr>
        <p:txBody>
          <a:bodyPr wrap="none" rtlCol="0">
            <a:spAutoFit/>
          </a:bodyPr>
          <a:lstStyle/>
          <a:p>
            <a:r>
              <a:rPr lang="en-US" altLang="zh-CN" sz="3200" b="1" dirty="0">
                <a:solidFill>
                  <a:schemeClr val="accent5"/>
                </a:solidFill>
              </a:rPr>
              <a:t>What is kernel’s inputs</a:t>
            </a:r>
            <a:endParaRPr lang="zh-CN" altLang="en-US" sz="3200" b="1" dirty="0">
              <a:solidFill>
                <a:schemeClr val="accent5"/>
              </a:solidFill>
            </a:endParaRPr>
          </a:p>
        </p:txBody>
      </p:sp>
      <p:sp>
        <p:nvSpPr>
          <p:cNvPr id="2" name="灯片编号占位符 1">
            <a:extLst>
              <a:ext uri="{FF2B5EF4-FFF2-40B4-BE49-F238E27FC236}">
                <a16:creationId xmlns:a16="http://schemas.microsoft.com/office/drawing/2014/main" id="{4D6F2481-535C-4F5D-95AC-16C7427772D5}"/>
              </a:ext>
            </a:extLst>
          </p:cNvPr>
          <p:cNvSpPr>
            <a:spLocks noGrp="1"/>
          </p:cNvSpPr>
          <p:nvPr>
            <p:ph type="sldNum" sz="quarter" idx="12"/>
          </p:nvPr>
        </p:nvSpPr>
        <p:spPr/>
        <p:txBody>
          <a:bodyPr/>
          <a:lstStyle/>
          <a:p>
            <a:fld id="{EA282ED9-8951-4095-B3C3-9A7C715978E3}" type="slidenum">
              <a:rPr lang="zh-CN" altLang="en-US" smtClean="0"/>
              <a:t>12</a:t>
            </a:fld>
            <a:endParaRPr lang="zh-CN" altLang="en-US"/>
          </a:p>
        </p:txBody>
      </p:sp>
    </p:spTree>
    <p:extLst>
      <p:ext uri="{BB962C8B-B14F-4D97-AF65-F5344CB8AC3E}">
        <p14:creationId xmlns:p14="http://schemas.microsoft.com/office/powerpoint/2010/main" val="168975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EB6E22F7-7006-4EE2-9016-096C9514C8B4}"/>
              </a:ext>
            </a:extLst>
          </p:cNvPr>
          <p:cNvSpPr txBox="1"/>
          <p:nvPr/>
        </p:nvSpPr>
        <p:spPr>
          <a:xfrm>
            <a:off x="685800" y="482600"/>
            <a:ext cx="5655715" cy="584775"/>
          </a:xfrm>
          <a:prstGeom prst="rect">
            <a:avLst/>
          </a:prstGeom>
          <a:noFill/>
        </p:spPr>
        <p:txBody>
          <a:bodyPr wrap="none" rtlCol="0">
            <a:spAutoFit/>
          </a:bodyPr>
          <a:lstStyle/>
          <a:p>
            <a:r>
              <a:rPr lang="en-US" altLang="zh-CN" sz="3200" b="1" dirty="0"/>
              <a:t>Introduction – Kernel Fuzzing</a:t>
            </a:r>
            <a:endParaRPr lang="zh-CN" altLang="en-US" sz="3200" b="1" dirty="0"/>
          </a:p>
        </p:txBody>
      </p:sp>
      <p:cxnSp>
        <p:nvCxnSpPr>
          <p:cNvPr id="7" name="直接连接符 6">
            <a:extLst>
              <a:ext uri="{FF2B5EF4-FFF2-40B4-BE49-F238E27FC236}">
                <a16:creationId xmlns:a16="http://schemas.microsoft.com/office/drawing/2014/main" id="{A9D67B47-57F7-46C5-92D6-ACE5004F1DFA}"/>
              </a:ext>
            </a:extLst>
          </p:cNvPr>
          <p:cNvCxnSpPr/>
          <p:nvPr/>
        </p:nvCxnSpPr>
        <p:spPr>
          <a:xfrm>
            <a:off x="965200" y="2760133"/>
            <a:ext cx="95842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AD3B694-DA63-42A0-9A7C-AB929A1C077C}"/>
              </a:ext>
            </a:extLst>
          </p:cNvPr>
          <p:cNvCxnSpPr/>
          <p:nvPr/>
        </p:nvCxnSpPr>
        <p:spPr>
          <a:xfrm>
            <a:off x="965200" y="4792135"/>
            <a:ext cx="958426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38A64324-E0CA-4638-A8AC-90322ADCD2F7}"/>
              </a:ext>
            </a:extLst>
          </p:cNvPr>
          <p:cNvSpPr txBox="1"/>
          <p:nvPr/>
        </p:nvSpPr>
        <p:spPr>
          <a:xfrm>
            <a:off x="965200" y="2184399"/>
            <a:ext cx="1245854" cy="369332"/>
          </a:xfrm>
          <a:prstGeom prst="rect">
            <a:avLst/>
          </a:prstGeom>
          <a:noFill/>
        </p:spPr>
        <p:txBody>
          <a:bodyPr wrap="none" rtlCol="0">
            <a:spAutoFit/>
          </a:bodyPr>
          <a:lstStyle/>
          <a:p>
            <a:r>
              <a:rPr lang="en-US" altLang="zh-CN" b="1" dirty="0"/>
              <a:t>Userspace</a:t>
            </a:r>
            <a:endParaRPr lang="zh-CN" altLang="en-US" b="1" dirty="0"/>
          </a:p>
        </p:txBody>
      </p:sp>
      <p:sp>
        <p:nvSpPr>
          <p:cNvPr id="13" name="文本框 12">
            <a:extLst>
              <a:ext uri="{FF2B5EF4-FFF2-40B4-BE49-F238E27FC236}">
                <a16:creationId xmlns:a16="http://schemas.microsoft.com/office/drawing/2014/main" id="{6DCDF0C8-5AF7-4238-B7FD-8553265AEEED}"/>
              </a:ext>
            </a:extLst>
          </p:cNvPr>
          <p:cNvSpPr txBox="1"/>
          <p:nvPr/>
        </p:nvSpPr>
        <p:spPr>
          <a:xfrm>
            <a:off x="965199" y="2781870"/>
            <a:ext cx="853119" cy="369332"/>
          </a:xfrm>
          <a:prstGeom prst="rect">
            <a:avLst/>
          </a:prstGeom>
          <a:noFill/>
        </p:spPr>
        <p:txBody>
          <a:bodyPr wrap="none" rtlCol="0">
            <a:spAutoFit/>
          </a:bodyPr>
          <a:lstStyle/>
          <a:p>
            <a:r>
              <a:rPr lang="en-US" altLang="zh-CN" b="1" dirty="0"/>
              <a:t>Kernel</a:t>
            </a:r>
            <a:endParaRPr lang="zh-CN" altLang="en-US" b="1" dirty="0"/>
          </a:p>
        </p:txBody>
      </p:sp>
      <p:sp>
        <p:nvSpPr>
          <p:cNvPr id="14" name="文本框 13">
            <a:extLst>
              <a:ext uri="{FF2B5EF4-FFF2-40B4-BE49-F238E27FC236}">
                <a16:creationId xmlns:a16="http://schemas.microsoft.com/office/drawing/2014/main" id="{7D8B5EEE-49AC-415A-AE29-1CC02F68EA8B}"/>
              </a:ext>
            </a:extLst>
          </p:cNvPr>
          <p:cNvSpPr txBox="1"/>
          <p:nvPr/>
        </p:nvSpPr>
        <p:spPr>
          <a:xfrm>
            <a:off x="965199" y="4813871"/>
            <a:ext cx="1202573" cy="369332"/>
          </a:xfrm>
          <a:prstGeom prst="rect">
            <a:avLst/>
          </a:prstGeom>
          <a:noFill/>
        </p:spPr>
        <p:txBody>
          <a:bodyPr wrap="none" rtlCol="0">
            <a:spAutoFit/>
          </a:bodyPr>
          <a:lstStyle/>
          <a:p>
            <a:r>
              <a:rPr lang="en-US" altLang="zh-CN" b="1" dirty="0"/>
              <a:t>Hardware</a:t>
            </a:r>
            <a:endParaRPr lang="zh-CN" altLang="en-US" b="1" dirty="0"/>
          </a:p>
        </p:txBody>
      </p:sp>
      <p:sp>
        <p:nvSpPr>
          <p:cNvPr id="10" name="箭头: 下 9">
            <a:extLst>
              <a:ext uri="{FF2B5EF4-FFF2-40B4-BE49-F238E27FC236}">
                <a16:creationId xmlns:a16="http://schemas.microsoft.com/office/drawing/2014/main" id="{96A07BF1-84DD-45EC-BBC7-769514EDD0F9}"/>
              </a:ext>
            </a:extLst>
          </p:cNvPr>
          <p:cNvSpPr/>
          <p:nvPr/>
        </p:nvSpPr>
        <p:spPr>
          <a:xfrm>
            <a:off x="5750387" y="2531996"/>
            <a:ext cx="591128" cy="597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578D3FF8-093A-480E-8630-03CF940EBA51}"/>
              </a:ext>
            </a:extLst>
          </p:cNvPr>
          <p:cNvSpPr txBox="1"/>
          <p:nvPr/>
        </p:nvSpPr>
        <p:spPr>
          <a:xfrm>
            <a:off x="4590619" y="1437049"/>
            <a:ext cx="3081293" cy="461665"/>
          </a:xfrm>
          <a:prstGeom prst="rect">
            <a:avLst/>
          </a:prstGeom>
          <a:noFill/>
        </p:spPr>
        <p:txBody>
          <a:bodyPr wrap="none" rtlCol="0">
            <a:spAutoFit/>
          </a:bodyPr>
          <a:lstStyle/>
          <a:p>
            <a:r>
              <a:rPr lang="en-US" altLang="zh-CN" sz="2400" dirty="0"/>
              <a:t>Kernel inputs: </a:t>
            </a:r>
            <a:r>
              <a:rPr lang="en-US" altLang="zh-CN" sz="2400" b="1" dirty="0"/>
              <a:t>syscalls</a:t>
            </a:r>
            <a:endParaRPr lang="zh-CN" altLang="en-US" sz="2400" b="1" dirty="0"/>
          </a:p>
        </p:txBody>
      </p:sp>
      <p:sp>
        <p:nvSpPr>
          <p:cNvPr id="15" name="文本框 14">
            <a:extLst>
              <a:ext uri="{FF2B5EF4-FFF2-40B4-BE49-F238E27FC236}">
                <a16:creationId xmlns:a16="http://schemas.microsoft.com/office/drawing/2014/main" id="{7F11FC5D-EE0A-470A-885F-0AA096C46B4D}"/>
              </a:ext>
            </a:extLst>
          </p:cNvPr>
          <p:cNvSpPr txBox="1"/>
          <p:nvPr/>
        </p:nvSpPr>
        <p:spPr>
          <a:xfrm>
            <a:off x="6341515" y="2730055"/>
            <a:ext cx="952505" cy="1477328"/>
          </a:xfrm>
          <a:prstGeom prst="rect">
            <a:avLst/>
          </a:prstGeom>
          <a:noFill/>
        </p:spPr>
        <p:txBody>
          <a:bodyPr wrap="none" rtlCol="0">
            <a:spAutoFit/>
          </a:bodyPr>
          <a:lstStyle/>
          <a:p>
            <a:r>
              <a:rPr lang="en-US" altLang="zh-CN" dirty="0"/>
              <a:t>fork()</a:t>
            </a:r>
          </a:p>
          <a:p>
            <a:r>
              <a:rPr lang="en-US" altLang="zh-CN" dirty="0"/>
              <a:t>wait()</a:t>
            </a:r>
          </a:p>
          <a:p>
            <a:r>
              <a:rPr lang="en-US" altLang="zh-CN" dirty="0"/>
              <a:t>exit()</a:t>
            </a:r>
          </a:p>
          <a:p>
            <a:r>
              <a:rPr lang="en-US" altLang="zh-CN" dirty="0"/>
              <a:t>socket()</a:t>
            </a:r>
          </a:p>
          <a:p>
            <a:r>
              <a:rPr lang="en-US" altLang="zh-CN" dirty="0"/>
              <a:t>…</a:t>
            </a:r>
            <a:endParaRPr lang="zh-CN" altLang="en-US" dirty="0"/>
          </a:p>
        </p:txBody>
      </p:sp>
      <p:sp>
        <p:nvSpPr>
          <p:cNvPr id="16" name="文本框 15">
            <a:extLst>
              <a:ext uri="{FF2B5EF4-FFF2-40B4-BE49-F238E27FC236}">
                <a16:creationId xmlns:a16="http://schemas.microsoft.com/office/drawing/2014/main" id="{E8234C81-9DD3-415E-BC92-732683F52669}"/>
              </a:ext>
            </a:extLst>
          </p:cNvPr>
          <p:cNvSpPr txBox="1"/>
          <p:nvPr/>
        </p:nvSpPr>
        <p:spPr>
          <a:xfrm>
            <a:off x="6341515" y="2298800"/>
            <a:ext cx="2597186" cy="369332"/>
          </a:xfrm>
          <a:prstGeom prst="rect">
            <a:avLst/>
          </a:prstGeom>
          <a:noFill/>
        </p:spPr>
        <p:txBody>
          <a:bodyPr wrap="none" rtlCol="0">
            <a:spAutoFit/>
          </a:bodyPr>
          <a:lstStyle/>
          <a:p>
            <a:r>
              <a:rPr lang="en-US" altLang="zh-CN" dirty="0"/>
              <a:t>The system call interface</a:t>
            </a:r>
            <a:endParaRPr lang="zh-CN" altLang="en-US" dirty="0"/>
          </a:p>
        </p:txBody>
      </p:sp>
      <p:sp>
        <p:nvSpPr>
          <p:cNvPr id="2" name="灯片编号占位符 1">
            <a:extLst>
              <a:ext uri="{FF2B5EF4-FFF2-40B4-BE49-F238E27FC236}">
                <a16:creationId xmlns:a16="http://schemas.microsoft.com/office/drawing/2014/main" id="{55D3205B-BC97-415A-BC8F-CCC44DA80F75}"/>
              </a:ext>
            </a:extLst>
          </p:cNvPr>
          <p:cNvSpPr>
            <a:spLocks noGrp="1"/>
          </p:cNvSpPr>
          <p:nvPr>
            <p:ph type="sldNum" sz="quarter" idx="12"/>
          </p:nvPr>
        </p:nvSpPr>
        <p:spPr/>
        <p:txBody>
          <a:bodyPr/>
          <a:lstStyle/>
          <a:p>
            <a:fld id="{EA282ED9-8951-4095-B3C3-9A7C715978E3}" type="slidenum">
              <a:rPr lang="zh-CN" altLang="en-US" smtClean="0"/>
              <a:t>13</a:t>
            </a:fld>
            <a:endParaRPr lang="zh-CN" altLang="en-US"/>
          </a:p>
        </p:txBody>
      </p:sp>
      <p:sp>
        <p:nvSpPr>
          <p:cNvPr id="17" name="文本框 16">
            <a:extLst>
              <a:ext uri="{FF2B5EF4-FFF2-40B4-BE49-F238E27FC236}">
                <a16:creationId xmlns:a16="http://schemas.microsoft.com/office/drawing/2014/main" id="{C2A1A509-7F61-4A29-9504-388B3954C93C}"/>
              </a:ext>
            </a:extLst>
          </p:cNvPr>
          <p:cNvSpPr txBox="1"/>
          <p:nvPr/>
        </p:nvSpPr>
        <p:spPr>
          <a:xfrm>
            <a:off x="3047071" y="3244334"/>
            <a:ext cx="6094140" cy="369332"/>
          </a:xfrm>
          <a:prstGeom prst="rect">
            <a:avLst/>
          </a:prstGeom>
          <a:noFill/>
        </p:spPr>
        <p:txBody>
          <a:bodyPr wrap="square">
            <a:spAutoFit/>
          </a:bodyPr>
          <a:lstStyle/>
          <a:p>
            <a:r>
              <a:rPr lang="zh-CN" altLang="en-US" dirty="0"/>
              <a:t>对上层提供各种硬件的抽象，</a:t>
            </a:r>
          </a:p>
        </p:txBody>
      </p:sp>
      <p:pic>
        <p:nvPicPr>
          <p:cNvPr id="5" name="图片 4">
            <a:extLst>
              <a:ext uri="{FF2B5EF4-FFF2-40B4-BE49-F238E27FC236}">
                <a16:creationId xmlns:a16="http://schemas.microsoft.com/office/drawing/2014/main" id="{AC0B2398-3D55-49D3-B44B-D596F0781C92}"/>
              </a:ext>
            </a:extLst>
          </p:cNvPr>
          <p:cNvPicPr>
            <a:picLocks noChangeAspect="1"/>
          </p:cNvPicPr>
          <p:nvPr/>
        </p:nvPicPr>
        <p:blipFill rotWithShape="1">
          <a:blip r:embed="rId3">
            <a:extLst>
              <a:ext uri="{28A0092B-C50C-407E-A947-70E740481C1C}">
                <a14:useLocalDpi xmlns:a14="http://schemas.microsoft.com/office/drawing/2010/main" val="0"/>
              </a:ext>
            </a:extLst>
          </a:blip>
          <a:srcRect b="11967"/>
          <a:stretch/>
        </p:blipFill>
        <p:spPr>
          <a:xfrm>
            <a:off x="3175206" y="5118768"/>
            <a:ext cx="924463" cy="878946"/>
          </a:xfrm>
          <a:prstGeom prst="rect">
            <a:avLst/>
          </a:prstGeom>
        </p:spPr>
      </p:pic>
      <p:pic>
        <p:nvPicPr>
          <p:cNvPr id="18" name="图片 17">
            <a:extLst>
              <a:ext uri="{FF2B5EF4-FFF2-40B4-BE49-F238E27FC236}">
                <a16:creationId xmlns:a16="http://schemas.microsoft.com/office/drawing/2014/main" id="{5BC89D86-1ED8-4105-81C0-C1BA37C7C48E}"/>
              </a:ext>
            </a:extLst>
          </p:cNvPr>
          <p:cNvPicPr>
            <a:picLocks noChangeAspect="1"/>
          </p:cNvPicPr>
          <p:nvPr/>
        </p:nvPicPr>
        <p:blipFill rotWithShape="1">
          <a:blip r:embed="rId4">
            <a:extLst>
              <a:ext uri="{28A0092B-C50C-407E-A947-70E740481C1C}">
                <a14:useLocalDpi xmlns:a14="http://schemas.microsoft.com/office/drawing/2010/main" val="0"/>
              </a:ext>
            </a:extLst>
          </a:blip>
          <a:srcRect t="13754" b="13993"/>
          <a:stretch/>
        </p:blipFill>
        <p:spPr>
          <a:xfrm>
            <a:off x="4971302" y="5209881"/>
            <a:ext cx="1159963" cy="838100"/>
          </a:xfrm>
          <a:prstGeom prst="rect">
            <a:avLst/>
          </a:prstGeom>
        </p:spPr>
      </p:pic>
      <p:pic>
        <p:nvPicPr>
          <p:cNvPr id="20" name="图片 19">
            <a:extLst>
              <a:ext uri="{FF2B5EF4-FFF2-40B4-BE49-F238E27FC236}">
                <a16:creationId xmlns:a16="http://schemas.microsoft.com/office/drawing/2014/main" id="{2959F275-1F15-44C4-A9BC-7A36BE45D805}"/>
              </a:ext>
            </a:extLst>
          </p:cNvPr>
          <p:cNvPicPr>
            <a:picLocks noChangeAspect="1"/>
          </p:cNvPicPr>
          <p:nvPr/>
        </p:nvPicPr>
        <p:blipFill rotWithShape="1">
          <a:blip r:embed="rId5">
            <a:extLst>
              <a:ext uri="{28A0092B-C50C-407E-A947-70E740481C1C}">
                <a14:useLocalDpi xmlns:a14="http://schemas.microsoft.com/office/drawing/2010/main" val="0"/>
              </a:ext>
            </a:extLst>
          </a:blip>
          <a:srcRect l="26793" r="26832"/>
          <a:stretch/>
        </p:blipFill>
        <p:spPr>
          <a:xfrm>
            <a:off x="6943185" y="5074619"/>
            <a:ext cx="842180" cy="1021859"/>
          </a:xfrm>
          <a:prstGeom prst="rect">
            <a:avLst/>
          </a:prstGeom>
        </p:spPr>
      </p:pic>
      <p:pic>
        <p:nvPicPr>
          <p:cNvPr id="22" name="图片 21">
            <a:extLst>
              <a:ext uri="{FF2B5EF4-FFF2-40B4-BE49-F238E27FC236}">
                <a16:creationId xmlns:a16="http://schemas.microsoft.com/office/drawing/2014/main" id="{348E073A-2DF0-426D-943A-8FF61649C0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1769" y="5123117"/>
            <a:ext cx="924864" cy="924864"/>
          </a:xfrm>
          <a:prstGeom prst="rect">
            <a:avLst/>
          </a:prstGeom>
        </p:spPr>
      </p:pic>
    </p:spTree>
    <p:extLst>
      <p:ext uri="{BB962C8B-B14F-4D97-AF65-F5344CB8AC3E}">
        <p14:creationId xmlns:p14="http://schemas.microsoft.com/office/powerpoint/2010/main" val="298220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D3092BA-2140-4EEB-9622-D7BB5A1A6271}"/>
              </a:ext>
            </a:extLst>
          </p:cNvPr>
          <p:cNvSpPr txBox="1"/>
          <p:nvPr/>
        </p:nvSpPr>
        <p:spPr>
          <a:xfrm>
            <a:off x="685800" y="482600"/>
            <a:ext cx="7686720" cy="584775"/>
          </a:xfrm>
          <a:prstGeom prst="rect">
            <a:avLst/>
          </a:prstGeom>
          <a:noFill/>
        </p:spPr>
        <p:txBody>
          <a:bodyPr wrap="none" rtlCol="0">
            <a:spAutoFit/>
          </a:bodyPr>
          <a:lstStyle/>
          <a:p>
            <a:r>
              <a:rPr lang="en-US" altLang="zh-CN" sz="3200" b="1" dirty="0"/>
              <a:t>Introduction – Coverage Guided Fuzzing</a:t>
            </a:r>
            <a:endParaRPr lang="zh-CN" altLang="en-US" sz="3200" b="1" dirty="0"/>
          </a:p>
        </p:txBody>
      </p:sp>
      <p:sp>
        <p:nvSpPr>
          <p:cNvPr id="41" name="圆柱体 40">
            <a:extLst>
              <a:ext uri="{FF2B5EF4-FFF2-40B4-BE49-F238E27FC236}">
                <a16:creationId xmlns:a16="http://schemas.microsoft.com/office/drawing/2014/main" id="{9395F6E5-0FFF-46FB-AB9D-471586230FFF}"/>
              </a:ext>
            </a:extLst>
          </p:cNvPr>
          <p:cNvSpPr/>
          <p:nvPr/>
        </p:nvSpPr>
        <p:spPr>
          <a:xfrm>
            <a:off x="1823170" y="2195740"/>
            <a:ext cx="1625600" cy="742461"/>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Corpus</a:t>
            </a:r>
            <a:endParaRPr lang="zh-CN" altLang="en-US" sz="2000" dirty="0"/>
          </a:p>
        </p:txBody>
      </p:sp>
      <p:sp>
        <p:nvSpPr>
          <p:cNvPr id="42" name="矩形 41">
            <a:extLst>
              <a:ext uri="{FF2B5EF4-FFF2-40B4-BE49-F238E27FC236}">
                <a16:creationId xmlns:a16="http://schemas.microsoft.com/office/drawing/2014/main" id="{E5F448DC-C4B0-4DCB-B392-F752EF30499A}"/>
              </a:ext>
            </a:extLst>
          </p:cNvPr>
          <p:cNvSpPr/>
          <p:nvPr/>
        </p:nvSpPr>
        <p:spPr>
          <a:xfrm>
            <a:off x="6137262" y="2211370"/>
            <a:ext cx="1735016" cy="726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Mutation</a:t>
            </a:r>
            <a:endParaRPr lang="zh-CN" altLang="en-US" sz="2000" dirty="0"/>
          </a:p>
        </p:txBody>
      </p:sp>
      <p:sp>
        <p:nvSpPr>
          <p:cNvPr id="43" name="矩形 42">
            <a:extLst>
              <a:ext uri="{FF2B5EF4-FFF2-40B4-BE49-F238E27FC236}">
                <a16:creationId xmlns:a16="http://schemas.microsoft.com/office/drawing/2014/main" id="{60251A79-6B8F-4EDC-8B15-B4DA47B57285}"/>
              </a:ext>
            </a:extLst>
          </p:cNvPr>
          <p:cNvSpPr/>
          <p:nvPr/>
        </p:nvSpPr>
        <p:spPr>
          <a:xfrm>
            <a:off x="6137262" y="4419216"/>
            <a:ext cx="1735016" cy="72683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Program</a:t>
            </a:r>
            <a:endParaRPr lang="zh-CN" altLang="en-US" sz="2000" dirty="0"/>
          </a:p>
        </p:txBody>
      </p:sp>
      <p:sp>
        <p:nvSpPr>
          <p:cNvPr id="44" name="矩形 43">
            <a:extLst>
              <a:ext uri="{FF2B5EF4-FFF2-40B4-BE49-F238E27FC236}">
                <a16:creationId xmlns:a16="http://schemas.microsoft.com/office/drawing/2014/main" id="{B3C582FE-1430-478F-87E8-752A61F2CA97}"/>
              </a:ext>
            </a:extLst>
          </p:cNvPr>
          <p:cNvSpPr/>
          <p:nvPr/>
        </p:nvSpPr>
        <p:spPr>
          <a:xfrm>
            <a:off x="1760650" y="4419215"/>
            <a:ext cx="1735016" cy="726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Saver</a:t>
            </a:r>
            <a:endParaRPr lang="zh-CN" altLang="en-US" sz="2000" dirty="0"/>
          </a:p>
        </p:txBody>
      </p:sp>
      <p:cxnSp>
        <p:nvCxnSpPr>
          <p:cNvPr id="46" name="直接箭头连接符 45">
            <a:extLst>
              <a:ext uri="{FF2B5EF4-FFF2-40B4-BE49-F238E27FC236}">
                <a16:creationId xmlns:a16="http://schemas.microsoft.com/office/drawing/2014/main" id="{D3917FDB-C509-47E3-BE94-02AD25C14E21}"/>
              </a:ext>
            </a:extLst>
          </p:cNvPr>
          <p:cNvCxnSpPr>
            <a:stCxn id="41" idx="4"/>
            <a:endCxn id="42" idx="1"/>
          </p:cNvCxnSpPr>
          <p:nvPr/>
        </p:nvCxnSpPr>
        <p:spPr>
          <a:xfrm>
            <a:off x="3448770" y="2566971"/>
            <a:ext cx="268849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A272ABC4-0967-421E-BBCF-F7B5F582D42A}"/>
              </a:ext>
            </a:extLst>
          </p:cNvPr>
          <p:cNvCxnSpPr>
            <a:cxnSpLocks/>
            <a:stCxn id="42" idx="2"/>
            <a:endCxn id="43" idx="0"/>
          </p:cNvCxnSpPr>
          <p:nvPr/>
        </p:nvCxnSpPr>
        <p:spPr>
          <a:xfrm>
            <a:off x="7004770" y="2938201"/>
            <a:ext cx="0" cy="148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B4D2D19-59C4-4007-A7A8-86F8B061B8B3}"/>
              </a:ext>
            </a:extLst>
          </p:cNvPr>
          <p:cNvCxnSpPr>
            <a:cxnSpLocks/>
            <a:stCxn id="43" idx="1"/>
            <a:endCxn id="44" idx="3"/>
          </p:cNvCxnSpPr>
          <p:nvPr/>
        </p:nvCxnSpPr>
        <p:spPr>
          <a:xfrm flipH="1" flipV="1">
            <a:off x="3495666" y="4782631"/>
            <a:ext cx="264159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F99408CF-63AA-4F80-B3B7-FA1C5648B5B9}"/>
              </a:ext>
            </a:extLst>
          </p:cNvPr>
          <p:cNvCxnSpPr>
            <a:cxnSpLocks/>
            <a:stCxn id="44" idx="0"/>
            <a:endCxn id="41" idx="3"/>
          </p:cNvCxnSpPr>
          <p:nvPr/>
        </p:nvCxnSpPr>
        <p:spPr>
          <a:xfrm flipV="1">
            <a:off x="2628158" y="2938201"/>
            <a:ext cx="7812" cy="1481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9FDE0BFE-04B2-4514-AA94-2F1B8A2EF5C4}"/>
              </a:ext>
            </a:extLst>
          </p:cNvPr>
          <p:cNvSpPr txBox="1"/>
          <p:nvPr/>
        </p:nvSpPr>
        <p:spPr>
          <a:xfrm>
            <a:off x="4447211" y="2203556"/>
            <a:ext cx="1090363" cy="400110"/>
          </a:xfrm>
          <a:prstGeom prst="rect">
            <a:avLst/>
          </a:prstGeom>
          <a:noFill/>
        </p:spPr>
        <p:txBody>
          <a:bodyPr wrap="none" rtlCol="0">
            <a:spAutoFit/>
          </a:bodyPr>
          <a:lstStyle/>
          <a:p>
            <a:r>
              <a:rPr lang="en-US" altLang="zh-CN" sz="2000" dirty="0"/>
              <a:t>①Select</a:t>
            </a:r>
            <a:endParaRPr lang="zh-CN" altLang="en-US" sz="2000" dirty="0"/>
          </a:p>
        </p:txBody>
      </p:sp>
      <p:sp>
        <p:nvSpPr>
          <p:cNvPr id="57" name="文本框 56">
            <a:extLst>
              <a:ext uri="{FF2B5EF4-FFF2-40B4-BE49-F238E27FC236}">
                <a16:creationId xmlns:a16="http://schemas.microsoft.com/office/drawing/2014/main" id="{3D54E03B-BBA2-4829-B56D-1F8FA58E72A7}"/>
              </a:ext>
            </a:extLst>
          </p:cNvPr>
          <p:cNvSpPr txBox="1"/>
          <p:nvPr/>
        </p:nvSpPr>
        <p:spPr>
          <a:xfrm>
            <a:off x="7053643" y="3494042"/>
            <a:ext cx="2015295" cy="400110"/>
          </a:xfrm>
          <a:prstGeom prst="rect">
            <a:avLst/>
          </a:prstGeom>
          <a:noFill/>
        </p:spPr>
        <p:txBody>
          <a:bodyPr wrap="none" rtlCol="0">
            <a:spAutoFit/>
          </a:bodyPr>
          <a:lstStyle/>
          <a:p>
            <a:r>
              <a:rPr lang="en-US" altLang="zh-CN" sz="2000" dirty="0"/>
              <a:t>②Random Input</a:t>
            </a:r>
            <a:endParaRPr lang="zh-CN" altLang="en-US" sz="2000" dirty="0"/>
          </a:p>
        </p:txBody>
      </p:sp>
      <p:sp>
        <p:nvSpPr>
          <p:cNvPr id="58" name="文本框 57">
            <a:extLst>
              <a:ext uri="{FF2B5EF4-FFF2-40B4-BE49-F238E27FC236}">
                <a16:creationId xmlns:a16="http://schemas.microsoft.com/office/drawing/2014/main" id="{62392698-C2E9-45BA-AAE4-C30174208C33}"/>
              </a:ext>
            </a:extLst>
          </p:cNvPr>
          <p:cNvSpPr txBox="1"/>
          <p:nvPr/>
        </p:nvSpPr>
        <p:spPr>
          <a:xfrm>
            <a:off x="3513062" y="4745936"/>
            <a:ext cx="2606804" cy="400110"/>
          </a:xfrm>
          <a:prstGeom prst="rect">
            <a:avLst/>
          </a:prstGeom>
          <a:noFill/>
        </p:spPr>
        <p:txBody>
          <a:bodyPr wrap="none" rtlCol="0">
            <a:spAutoFit/>
          </a:bodyPr>
          <a:lstStyle/>
          <a:p>
            <a:r>
              <a:rPr lang="en-US" altLang="zh-CN" sz="2000" dirty="0"/>
              <a:t>③Coverage Feedback</a:t>
            </a:r>
            <a:endParaRPr lang="zh-CN" altLang="en-US" sz="2000" dirty="0"/>
          </a:p>
        </p:txBody>
      </p:sp>
      <p:sp>
        <p:nvSpPr>
          <p:cNvPr id="59" name="文本框 58">
            <a:extLst>
              <a:ext uri="{FF2B5EF4-FFF2-40B4-BE49-F238E27FC236}">
                <a16:creationId xmlns:a16="http://schemas.microsoft.com/office/drawing/2014/main" id="{1D612BB7-ECBD-49E2-99ED-79F7881F5EB4}"/>
              </a:ext>
            </a:extLst>
          </p:cNvPr>
          <p:cNvSpPr txBox="1"/>
          <p:nvPr/>
        </p:nvSpPr>
        <p:spPr>
          <a:xfrm>
            <a:off x="463580" y="3473077"/>
            <a:ext cx="2172390" cy="400110"/>
          </a:xfrm>
          <a:prstGeom prst="rect">
            <a:avLst/>
          </a:prstGeom>
          <a:noFill/>
        </p:spPr>
        <p:txBody>
          <a:bodyPr wrap="none" rtlCol="0">
            <a:spAutoFit/>
          </a:bodyPr>
          <a:lstStyle/>
          <a:p>
            <a:r>
              <a:rPr lang="en-US" altLang="zh-CN" sz="2000" dirty="0"/>
              <a:t>④Interesting Path</a:t>
            </a:r>
            <a:endParaRPr lang="zh-CN" altLang="en-US" sz="2000" dirty="0"/>
          </a:p>
        </p:txBody>
      </p:sp>
      <p:sp>
        <p:nvSpPr>
          <p:cNvPr id="64" name="矩形 63">
            <a:extLst>
              <a:ext uri="{FF2B5EF4-FFF2-40B4-BE49-F238E27FC236}">
                <a16:creationId xmlns:a16="http://schemas.microsoft.com/office/drawing/2014/main" id="{2375C356-54AF-444F-B4BC-821169A7C92B}"/>
              </a:ext>
            </a:extLst>
          </p:cNvPr>
          <p:cNvSpPr/>
          <p:nvPr/>
        </p:nvSpPr>
        <p:spPr>
          <a:xfrm>
            <a:off x="8949098" y="2211370"/>
            <a:ext cx="1735016" cy="726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Input Description</a:t>
            </a:r>
            <a:endParaRPr lang="zh-CN" altLang="en-US" sz="2000" dirty="0"/>
          </a:p>
        </p:txBody>
      </p:sp>
      <p:cxnSp>
        <p:nvCxnSpPr>
          <p:cNvPr id="65" name="直接箭头连接符 64">
            <a:extLst>
              <a:ext uri="{FF2B5EF4-FFF2-40B4-BE49-F238E27FC236}">
                <a16:creationId xmlns:a16="http://schemas.microsoft.com/office/drawing/2014/main" id="{B9E658F6-76AF-4B76-872C-0BA2C80A971A}"/>
              </a:ext>
            </a:extLst>
          </p:cNvPr>
          <p:cNvCxnSpPr>
            <a:cxnSpLocks/>
            <a:stCxn id="64" idx="1"/>
            <a:endCxn id="42" idx="3"/>
          </p:cNvCxnSpPr>
          <p:nvPr/>
        </p:nvCxnSpPr>
        <p:spPr>
          <a:xfrm flipH="1">
            <a:off x="7872278" y="2574786"/>
            <a:ext cx="10768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椭圆 1">
            <a:extLst>
              <a:ext uri="{FF2B5EF4-FFF2-40B4-BE49-F238E27FC236}">
                <a16:creationId xmlns:a16="http://schemas.microsoft.com/office/drawing/2014/main" id="{345C92D8-4D72-4246-89DD-19E3F7466B88}"/>
              </a:ext>
            </a:extLst>
          </p:cNvPr>
          <p:cNvSpPr/>
          <p:nvPr/>
        </p:nvSpPr>
        <p:spPr>
          <a:xfrm>
            <a:off x="8398388" y="2006614"/>
            <a:ext cx="2836435" cy="11363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灯片编号占位符 2">
            <a:extLst>
              <a:ext uri="{FF2B5EF4-FFF2-40B4-BE49-F238E27FC236}">
                <a16:creationId xmlns:a16="http://schemas.microsoft.com/office/drawing/2014/main" id="{AF5153F1-845F-4823-AA81-B7EA87699B91}"/>
              </a:ext>
            </a:extLst>
          </p:cNvPr>
          <p:cNvSpPr>
            <a:spLocks noGrp="1"/>
          </p:cNvSpPr>
          <p:nvPr>
            <p:ph type="sldNum" sz="quarter" idx="12"/>
          </p:nvPr>
        </p:nvSpPr>
        <p:spPr/>
        <p:txBody>
          <a:bodyPr/>
          <a:lstStyle/>
          <a:p>
            <a:fld id="{EA282ED9-8951-4095-B3C3-9A7C715978E3}" type="slidenum">
              <a:rPr lang="zh-CN" altLang="en-US" smtClean="0"/>
              <a:t>14</a:t>
            </a:fld>
            <a:endParaRPr lang="zh-CN" altLang="en-US"/>
          </a:p>
        </p:txBody>
      </p:sp>
    </p:spTree>
    <p:extLst>
      <p:ext uri="{BB962C8B-B14F-4D97-AF65-F5344CB8AC3E}">
        <p14:creationId xmlns:p14="http://schemas.microsoft.com/office/powerpoint/2010/main" val="394517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9A9CFCA-0026-4B59-BCFB-7F2E3860D953}"/>
              </a:ext>
            </a:extLst>
          </p:cNvPr>
          <p:cNvSpPr txBox="1"/>
          <p:nvPr/>
        </p:nvSpPr>
        <p:spPr>
          <a:xfrm>
            <a:off x="685800" y="1718106"/>
            <a:ext cx="9833141" cy="2308324"/>
          </a:xfrm>
          <a:prstGeom prst="rect">
            <a:avLst/>
          </a:prstGeom>
          <a:noFill/>
        </p:spPr>
        <p:txBody>
          <a:bodyPr wrap="none" rtlCol="0">
            <a:spAutoFit/>
          </a:bodyPr>
          <a:lstStyle/>
          <a:p>
            <a:r>
              <a:rPr lang="en-US" altLang="zh-CN" dirty="0">
                <a:solidFill>
                  <a:schemeClr val="accent1"/>
                </a:solidFill>
                <a:latin typeface="Book Antiqua" panose="02040602050305030304" pitchFamily="18" charset="0"/>
              </a:rPr>
              <a:t>Resource </a:t>
            </a:r>
            <a:r>
              <a:rPr lang="en-US" altLang="zh-CN" dirty="0">
                <a:latin typeface="Book Antiqua" panose="02040602050305030304" pitchFamily="18" charset="0"/>
              </a:rPr>
              <a:t>fd[int32]: 0xffffffffffffffff, AT_FDCWD, 1000000</a:t>
            </a:r>
          </a:p>
          <a:p>
            <a:r>
              <a:rPr lang="en-US" altLang="zh-CN" dirty="0">
                <a:solidFill>
                  <a:schemeClr val="accent1"/>
                </a:solidFill>
                <a:latin typeface="Book Antiqua" panose="02040602050305030304" pitchFamily="18" charset="0"/>
              </a:rPr>
              <a:t>Resource</a:t>
            </a:r>
            <a:r>
              <a:rPr lang="en-US" altLang="zh-CN" dirty="0">
                <a:latin typeface="Book Antiqua" panose="02040602050305030304" pitchFamily="18" charset="0"/>
              </a:rPr>
              <a:t> sock[fd]</a:t>
            </a:r>
          </a:p>
          <a:p>
            <a:r>
              <a:rPr lang="en-US" altLang="zh-CN" dirty="0">
                <a:solidFill>
                  <a:schemeClr val="accent1"/>
                </a:solidFill>
                <a:latin typeface="Book Antiqua" panose="02040602050305030304" pitchFamily="18" charset="0"/>
              </a:rPr>
              <a:t>Resource</a:t>
            </a:r>
            <a:r>
              <a:rPr lang="en-US" altLang="zh-CN" dirty="0">
                <a:latin typeface="Book Antiqua" panose="02040602050305030304" pitchFamily="18" charset="0"/>
              </a:rPr>
              <a:t> sock_in[sock]</a:t>
            </a:r>
          </a:p>
          <a:p>
            <a:endParaRPr lang="en-US" altLang="zh-CN" dirty="0">
              <a:latin typeface="Book Antiqua" panose="02040602050305030304" pitchFamily="18" charset="0"/>
            </a:endParaRPr>
          </a:p>
          <a:p>
            <a:r>
              <a:rPr lang="en-US" altLang="zh-CN" dirty="0">
                <a:solidFill>
                  <a:schemeClr val="accent2"/>
                </a:solidFill>
                <a:latin typeface="Book Antiqua" panose="02040602050305030304" pitchFamily="18" charset="0"/>
              </a:rPr>
              <a:t>Socket$inet</a:t>
            </a:r>
            <a:r>
              <a:rPr lang="en-US" altLang="zh-CN" dirty="0">
                <a:latin typeface="Book Antiqua" panose="02040602050305030304" pitchFamily="18" charset="0"/>
              </a:rPr>
              <a:t>(</a:t>
            </a:r>
            <a:r>
              <a:rPr lang="en-US" altLang="zh-CN" dirty="0">
                <a:solidFill>
                  <a:schemeClr val="accent6"/>
                </a:solidFill>
                <a:latin typeface="Book Antiqua" panose="02040602050305030304" pitchFamily="18" charset="0"/>
              </a:rPr>
              <a:t>domain</a:t>
            </a:r>
            <a:r>
              <a:rPr lang="en-US" altLang="zh-CN" dirty="0">
                <a:latin typeface="Book Antiqua" panose="02040602050305030304" pitchFamily="18" charset="0"/>
              </a:rPr>
              <a:t> const[AF_INET], </a:t>
            </a:r>
            <a:r>
              <a:rPr lang="en-US" altLang="zh-CN" dirty="0">
                <a:solidFill>
                  <a:schemeClr val="accent6"/>
                </a:solidFill>
                <a:latin typeface="Book Antiqua" panose="02040602050305030304" pitchFamily="18" charset="0"/>
              </a:rPr>
              <a:t>type</a:t>
            </a:r>
            <a:r>
              <a:rPr lang="en-US" altLang="zh-CN" dirty="0">
                <a:latin typeface="Book Antiqua" panose="02040602050305030304" pitchFamily="18" charset="0"/>
              </a:rPr>
              <a:t> flags[socket_type], </a:t>
            </a:r>
            <a:r>
              <a:rPr lang="en-US" altLang="zh-CN" dirty="0">
                <a:solidFill>
                  <a:schemeClr val="accent6"/>
                </a:solidFill>
                <a:latin typeface="Book Antiqua" panose="02040602050305030304" pitchFamily="18" charset="0"/>
              </a:rPr>
              <a:t>proto</a:t>
            </a:r>
            <a:r>
              <a:rPr lang="en-US" altLang="zh-CN" dirty="0">
                <a:latin typeface="Book Antiqua" panose="02040602050305030304" pitchFamily="18" charset="0"/>
              </a:rPr>
              <a:t> int32) sock_in</a:t>
            </a:r>
          </a:p>
          <a:p>
            <a:r>
              <a:rPr lang="en-US" altLang="zh-CN" dirty="0">
                <a:solidFill>
                  <a:schemeClr val="accent2"/>
                </a:solidFill>
                <a:latin typeface="Book Antiqua" panose="02040602050305030304" pitchFamily="18" charset="0"/>
              </a:rPr>
              <a:t>Accept$inet</a:t>
            </a:r>
            <a:r>
              <a:rPr lang="en-US" altLang="zh-CN" dirty="0">
                <a:latin typeface="Book Antiqua" panose="02040602050305030304" pitchFamily="18" charset="0"/>
              </a:rPr>
              <a:t>(</a:t>
            </a:r>
            <a:r>
              <a:rPr lang="en-US" altLang="zh-CN" dirty="0">
                <a:solidFill>
                  <a:schemeClr val="accent6"/>
                </a:solidFill>
                <a:latin typeface="Book Antiqua" panose="02040602050305030304" pitchFamily="18" charset="0"/>
              </a:rPr>
              <a:t>fd</a:t>
            </a:r>
            <a:r>
              <a:rPr lang="en-US" altLang="zh-CN" dirty="0">
                <a:latin typeface="Book Antiqua" panose="02040602050305030304" pitchFamily="18" charset="0"/>
              </a:rPr>
              <a:t> sock_in, </a:t>
            </a:r>
            <a:r>
              <a:rPr lang="en-US" altLang="zh-CN" dirty="0">
                <a:solidFill>
                  <a:schemeClr val="accent6"/>
                </a:solidFill>
                <a:latin typeface="Book Antiqua" panose="02040602050305030304" pitchFamily="18" charset="0"/>
              </a:rPr>
              <a:t>peer</a:t>
            </a:r>
            <a:r>
              <a:rPr lang="en-US" altLang="zh-CN" dirty="0">
                <a:latin typeface="Book Antiqua" panose="02040602050305030304" pitchFamily="18" charset="0"/>
              </a:rPr>
              <a:t> ptr[out, sockaddr_in], </a:t>
            </a:r>
            <a:r>
              <a:rPr lang="en-US" altLang="zh-CN" dirty="0">
                <a:solidFill>
                  <a:schemeClr val="accent6"/>
                </a:solidFill>
                <a:latin typeface="Book Antiqua" panose="02040602050305030304" pitchFamily="18" charset="0"/>
              </a:rPr>
              <a:t>peerlen</a:t>
            </a:r>
            <a:r>
              <a:rPr lang="en-US" altLang="zh-CN" dirty="0">
                <a:latin typeface="Book Antiqua" panose="02040602050305030304" pitchFamily="18" charset="0"/>
              </a:rPr>
              <a:t> ptr[inout, len[peer, int32]]) sock_in</a:t>
            </a:r>
          </a:p>
          <a:p>
            <a:r>
              <a:rPr lang="en-US" altLang="zh-CN" dirty="0">
                <a:solidFill>
                  <a:schemeClr val="accent2"/>
                </a:solidFill>
                <a:latin typeface="Book Antiqua" panose="02040602050305030304" pitchFamily="18" charset="0"/>
              </a:rPr>
              <a:t>Bind$inet</a:t>
            </a:r>
            <a:r>
              <a:rPr lang="en-US" altLang="zh-CN" dirty="0">
                <a:latin typeface="Book Antiqua" panose="02040602050305030304" pitchFamily="18" charset="0"/>
              </a:rPr>
              <a:t>(</a:t>
            </a:r>
            <a:r>
              <a:rPr lang="en-US" altLang="zh-CN" dirty="0">
                <a:solidFill>
                  <a:schemeClr val="accent6"/>
                </a:solidFill>
                <a:latin typeface="Book Antiqua" panose="02040602050305030304" pitchFamily="18" charset="0"/>
              </a:rPr>
              <a:t>fd</a:t>
            </a:r>
            <a:r>
              <a:rPr lang="en-US" altLang="zh-CN" dirty="0">
                <a:latin typeface="Book Antiqua" panose="02040602050305030304" pitchFamily="18" charset="0"/>
              </a:rPr>
              <a:t> sock_in, </a:t>
            </a:r>
            <a:r>
              <a:rPr lang="en-US" altLang="zh-CN" dirty="0">
                <a:solidFill>
                  <a:schemeClr val="accent6"/>
                </a:solidFill>
                <a:latin typeface="Book Antiqua" panose="02040602050305030304" pitchFamily="18" charset="0"/>
              </a:rPr>
              <a:t>addr</a:t>
            </a:r>
            <a:r>
              <a:rPr lang="en-US" altLang="zh-CN" dirty="0">
                <a:latin typeface="Book Antiqua" panose="02040602050305030304" pitchFamily="18" charset="0"/>
              </a:rPr>
              <a:t> ptr[in, sockaddr_in], </a:t>
            </a:r>
            <a:r>
              <a:rPr lang="en-US" altLang="zh-CN" dirty="0">
                <a:solidFill>
                  <a:schemeClr val="accent6"/>
                </a:solidFill>
                <a:latin typeface="Book Antiqua" panose="02040602050305030304" pitchFamily="18" charset="0"/>
              </a:rPr>
              <a:t>addrlen</a:t>
            </a:r>
            <a:r>
              <a:rPr lang="en-US" altLang="zh-CN" dirty="0">
                <a:latin typeface="Book Antiqua" panose="02040602050305030304" pitchFamily="18" charset="0"/>
              </a:rPr>
              <a:t> len[addr])</a:t>
            </a:r>
          </a:p>
          <a:p>
            <a:r>
              <a:rPr lang="en-US" altLang="zh-CN" dirty="0">
                <a:solidFill>
                  <a:schemeClr val="accent2"/>
                </a:solidFill>
                <a:latin typeface="Book Antiqua" panose="02040602050305030304" pitchFamily="18" charset="0"/>
              </a:rPr>
              <a:t>Listen</a:t>
            </a:r>
            <a:r>
              <a:rPr lang="en-US" altLang="zh-CN" dirty="0">
                <a:latin typeface="Book Antiqua" panose="02040602050305030304" pitchFamily="18" charset="0"/>
              </a:rPr>
              <a:t>(</a:t>
            </a:r>
            <a:r>
              <a:rPr lang="en-US" altLang="zh-CN" dirty="0">
                <a:solidFill>
                  <a:schemeClr val="accent6"/>
                </a:solidFill>
                <a:latin typeface="Book Antiqua" panose="02040602050305030304" pitchFamily="18" charset="0"/>
              </a:rPr>
              <a:t>fd</a:t>
            </a:r>
            <a:r>
              <a:rPr lang="en-US" altLang="zh-CN" dirty="0">
                <a:latin typeface="Book Antiqua" panose="02040602050305030304" pitchFamily="18" charset="0"/>
              </a:rPr>
              <a:t> sock, </a:t>
            </a:r>
            <a:r>
              <a:rPr lang="en-US" altLang="zh-CN" dirty="0">
                <a:solidFill>
                  <a:schemeClr val="accent6"/>
                </a:solidFill>
                <a:latin typeface="Book Antiqua" panose="02040602050305030304" pitchFamily="18" charset="0"/>
              </a:rPr>
              <a:t>backlog</a:t>
            </a:r>
            <a:r>
              <a:rPr lang="en-US" altLang="zh-CN" dirty="0">
                <a:latin typeface="Book Antiqua" panose="02040602050305030304" pitchFamily="18" charset="0"/>
              </a:rPr>
              <a:t> int32)</a:t>
            </a:r>
          </a:p>
        </p:txBody>
      </p:sp>
      <p:sp>
        <p:nvSpPr>
          <p:cNvPr id="5" name="文本框 4">
            <a:extLst>
              <a:ext uri="{FF2B5EF4-FFF2-40B4-BE49-F238E27FC236}">
                <a16:creationId xmlns:a16="http://schemas.microsoft.com/office/drawing/2014/main" id="{EED947CC-A3C0-4AD3-9E2A-682F4BC53D77}"/>
              </a:ext>
            </a:extLst>
          </p:cNvPr>
          <p:cNvSpPr txBox="1"/>
          <p:nvPr/>
        </p:nvSpPr>
        <p:spPr>
          <a:xfrm>
            <a:off x="685800" y="482600"/>
            <a:ext cx="8340745" cy="584775"/>
          </a:xfrm>
          <a:prstGeom prst="rect">
            <a:avLst/>
          </a:prstGeom>
          <a:noFill/>
        </p:spPr>
        <p:txBody>
          <a:bodyPr wrap="none" rtlCol="0">
            <a:spAutoFit/>
          </a:bodyPr>
          <a:lstStyle/>
          <a:p>
            <a:r>
              <a:rPr lang="en-US" altLang="zh-CN" sz="3200" b="1" dirty="0"/>
              <a:t>Introduction – Syscall Description Language</a:t>
            </a:r>
            <a:endParaRPr lang="zh-CN" altLang="en-US" sz="3200" b="1" dirty="0"/>
          </a:p>
        </p:txBody>
      </p:sp>
      <p:sp>
        <p:nvSpPr>
          <p:cNvPr id="8" name="文本框 7">
            <a:extLst>
              <a:ext uri="{FF2B5EF4-FFF2-40B4-BE49-F238E27FC236}">
                <a16:creationId xmlns:a16="http://schemas.microsoft.com/office/drawing/2014/main" id="{4911C305-6F6C-4F42-8A89-28FF9AC6EFBB}"/>
              </a:ext>
            </a:extLst>
          </p:cNvPr>
          <p:cNvSpPr txBox="1"/>
          <p:nvPr/>
        </p:nvSpPr>
        <p:spPr>
          <a:xfrm>
            <a:off x="685800" y="4556369"/>
            <a:ext cx="7271542" cy="461665"/>
          </a:xfrm>
          <a:prstGeom prst="rect">
            <a:avLst/>
          </a:prstGeom>
          <a:noFill/>
        </p:spPr>
        <p:txBody>
          <a:bodyPr wrap="none" rtlCol="0">
            <a:spAutoFit/>
          </a:bodyPr>
          <a:lstStyle/>
          <a:p>
            <a:r>
              <a:rPr lang="en-US" altLang="zh-CN" sz="2400" b="1" dirty="0"/>
              <a:t>Generates and mutates testcases based on </a:t>
            </a:r>
            <a:r>
              <a:rPr lang="en-US" altLang="zh-CN" sz="2400" b="1" dirty="0">
                <a:solidFill>
                  <a:srgbClr val="FF0000"/>
                </a:solidFill>
              </a:rPr>
              <a:t>Syzlang</a:t>
            </a:r>
          </a:p>
        </p:txBody>
      </p:sp>
      <p:sp>
        <p:nvSpPr>
          <p:cNvPr id="9" name="箭头: 右 8">
            <a:extLst>
              <a:ext uri="{FF2B5EF4-FFF2-40B4-BE49-F238E27FC236}">
                <a16:creationId xmlns:a16="http://schemas.microsoft.com/office/drawing/2014/main" id="{1812BC80-4455-45D2-9467-321481A3C473}"/>
              </a:ext>
            </a:extLst>
          </p:cNvPr>
          <p:cNvSpPr/>
          <p:nvPr/>
        </p:nvSpPr>
        <p:spPr>
          <a:xfrm>
            <a:off x="1594338" y="5376985"/>
            <a:ext cx="976924" cy="500184"/>
          </a:xfrm>
          <a:prstGeom prst="rightArrow">
            <a:avLst>
              <a:gd name="adj1" fmla="val 50000"/>
              <a:gd name="adj2" fmla="val 843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B734F672-27C5-42DD-9C42-BB5171AC03D1}"/>
              </a:ext>
            </a:extLst>
          </p:cNvPr>
          <p:cNvSpPr txBox="1"/>
          <p:nvPr/>
        </p:nvSpPr>
        <p:spPr>
          <a:xfrm>
            <a:off x="2860178" y="5442411"/>
            <a:ext cx="3488455" cy="461665"/>
          </a:xfrm>
          <a:prstGeom prst="rect">
            <a:avLst/>
          </a:prstGeom>
          <a:noFill/>
        </p:spPr>
        <p:txBody>
          <a:bodyPr wrap="none" rtlCol="0">
            <a:spAutoFit/>
          </a:bodyPr>
          <a:lstStyle/>
          <a:p>
            <a:r>
              <a:rPr lang="en-US" altLang="zh-CN" sz="2400" b="1" dirty="0"/>
              <a:t>Define the search space</a:t>
            </a:r>
          </a:p>
        </p:txBody>
      </p:sp>
      <p:sp>
        <p:nvSpPr>
          <p:cNvPr id="11" name="矩形 10">
            <a:extLst>
              <a:ext uri="{FF2B5EF4-FFF2-40B4-BE49-F238E27FC236}">
                <a16:creationId xmlns:a16="http://schemas.microsoft.com/office/drawing/2014/main" id="{6A129AD5-047A-4463-B982-71A4A583EB33}"/>
              </a:ext>
            </a:extLst>
          </p:cNvPr>
          <p:cNvSpPr/>
          <p:nvPr/>
        </p:nvSpPr>
        <p:spPr>
          <a:xfrm>
            <a:off x="1953846" y="2872268"/>
            <a:ext cx="906332" cy="285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16AC03D2-4E3E-4E84-879B-E57C799283B1}"/>
              </a:ext>
            </a:extLst>
          </p:cNvPr>
          <p:cNvSpPr txBox="1"/>
          <p:nvPr/>
        </p:nvSpPr>
        <p:spPr>
          <a:xfrm>
            <a:off x="1594338" y="2502936"/>
            <a:ext cx="1678665" cy="369332"/>
          </a:xfrm>
          <a:prstGeom prst="rect">
            <a:avLst/>
          </a:prstGeom>
          <a:noFill/>
        </p:spPr>
        <p:txBody>
          <a:bodyPr wrap="none" rtlCol="0">
            <a:spAutoFit/>
          </a:bodyPr>
          <a:lstStyle/>
          <a:p>
            <a:r>
              <a:rPr lang="en-US" altLang="zh-CN" dirty="0">
                <a:solidFill>
                  <a:srgbClr val="FF0000"/>
                </a:solidFill>
              </a:rPr>
              <a:t>Identifier name</a:t>
            </a:r>
            <a:endParaRPr lang="zh-CN" altLang="en-US" dirty="0">
              <a:solidFill>
                <a:srgbClr val="FF0000"/>
              </a:solidFill>
            </a:endParaRPr>
          </a:p>
        </p:txBody>
      </p:sp>
      <p:sp>
        <p:nvSpPr>
          <p:cNvPr id="13" name="矩形 12">
            <a:extLst>
              <a:ext uri="{FF2B5EF4-FFF2-40B4-BE49-F238E27FC236}">
                <a16:creationId xmlns:a16="http://schemas.microsoft.com/office/drawing/2014/main" id="{1AC43653-FE52-4CA4-A943-42BE5D02B80E}"/>
              </a:ext>
            </a:extLst>
          </p:cNvPr>
          <p:cNvSpPr/>
          <p:nvPr/>
        </p:nvSpPr>
        <p:spPr>
          <a:xfrm>
            <a:off x="7655169" y="2872268"/>
            <a:ext cx="543169" cy="285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399B597B-F1F7-48B5-BB1D-16D1DED34797}"/>
              </a:ext>
            </a:extLst>
          </p:cNvPr>
          <p:cNvSpPr txBox="1"/>
          <p:nvPr/>
        </p:nvSpPr>
        <p:spPr>
          <a:xfrm>
            <a:off x="7655169" y="2502936"/>
            <a:ext cx="617477" cy="369332"/>
          </a:xfrm>
          <a:prstGeom prst="rect">
            <a:avLst/>
          </a:prstGeom>
          <a:noFill/>
        </p:spPr>
        <p:txBody>
          <a:bodyPr wrap="none" rtlCol="0">
            <a:spAutoFit/>
          </a:bodyPr>
          <a:lstStyle/>
          <a:p>
            <a:r>
              <a:rPr lang="en-US" altLang="zh-CN" dirty="0">
                <a:solidFill>
                  <a:srgbClr val="FF0000"/>
                </a:solidFill>
              </a:rPr>
              <a:t>type</a:t>
            </a:r>
            <a:endParaRPr lang="zh-CN" altLang="en-US" dirty="0">
              <a:solidFill>
                <a:srgbClr val="FF0000"/>
              </a:solidFill>
            </a:endParaRPr>
          </a:p>
        </p:txBody>
      </p:sp>
      <p:sp>
        <p:nvSpPr>
          <p:cNvPr id="15" name="矩形 14">
            <a:extLst>
              <a:ext uri="{FF2B5EF4-FFF2-40B4-BE49-F238E27FC236}">
                <a16:creationId xmlns:a16="http://schemas.microsoft.com/office/drawing/2014/main" id="{4DC6640B-F94E-443D-B044-E697E5BBE70C}"/>
              </a:ext>
            </a:extLst>
          </p:cNvPr>
          <p:cNvSpPr/>
          <p:nvPr/>
        </p:nvSpPr>
        <p:spPr>
          <a:xfrm>
            <a:off x="3813908" y="3429000"/>
            <a:ext cx="1774092" cy="285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431F5434-B4CA-4943-AA36-7E6AE5547FAE}"/>
              </a:ext>
            </a:extLst>
          </p:cNvPr>
          <p:cNvSpPr txBox="1"/>
          <p:nvPr/>
        </p:nvSpPr>
        <p:spPr>
          <a:xfrm>
            <a:off x="3601133" y="3673733"/>
            <a:ext cx="2199641" cy="369332"/>
          </a:xfrm>
          <a:prstGeom prst="rect">
            <a:avLst/>
          </a:prstGeom>
          <a:noFill/>
        </p:spPr>
        <p:txBody>
          <a:bodyPr wrap="none" rtlCol="0">
            <a:spAutoFit/>
          </a:bodyPr>
          <a:lstStyle/>
          <a:p>
            <a:r>
              <a:rPr lang="en-US" altLang="zh-CN" dirty="0">
                <a:solidFill>
                  <a:srgbClr val="FF0000"/>
                </a:solidFill>
              </a:rPr>
              <a:t>Optional Arguments</a:t>
            </a:r>
            <a:endParaRPr lang="zh-CN" altLang="en-US" dirty="0">
              <a:solidFill>
                <a:srgbClr val="FF0000"/>
              </a:solidFill>
            </a:endParaRPr>
          </a:p>
        </p:txBody>
      </p:sp>
      <p:sp>
        <p:nvSpPr>
          <p:cNvPr id="17" name="矩形 16">
            <a:extLst>
              <a:ext uri="{FF2B5EF4-FFF2-40B4-BE49-F238E27FC236}">
                <a16:creationId xmlns:a16="http://schemas.microsoft.com/office/drawing/2014/main" id="{44C3F4DD-122A-406B-8DC4-BCF1AB92354E}"/>
              </a:ext>
            </a:extLst>
          </p:cNvPr>
          <p:cNvSpPr/>
          <p:nvPr/>
        </p:nvSpPr>
        <p:spPr>
          <a:xfrm>
            <a:off x="1704320" y="2044704"/>
            <a:ext cx="929465" cy="285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AD70D1AF-D51A-4989-A4D4-02444B3F786B}"/>
              </a:ext>
            </a:extLst>
          </p:cNvPr>
          <p:cNvSpPr txBox="1"/>
          <p:nvPr/>
        </p:nvSpPr>
        <p:spPr>
          <a:xfrm>
            <a:off x="2643864" y="1986226"/>
            <a:ext cx="1273105" cy="369332"/>
          </a:xfrm>
          <a:prstGeom prst="rect">
            <a:avLst/>
          </a:prstGeom>
          <a:noFill/>
        </p:spPr>
        <p:txBody>
          <a:bodyPr wrap="none" rtlCol="0">
            <a:spAutoFit/>
          </a:bodyPr>
          <a:lstStyle/>
          <a:p>
            <a:r>
              <a:rPr lang="en-US" altLang="zh-CN" dirty="0">
                <a:solidFill>
                  <a:srgbClr val="FF0000"/>
                </a:solidFill>
              </a:rPr>
              <a:t>inheritance</a:t>
            </a:r>
            <a:endParaRPr lang="zh-CN" altLang="en-US" dirty="0">
              <a:solidFill>
                <a:srgbClr val="FF0000"/>
              </a:solidFill>
            </a:endParaRPr>
          </a:p>
        </p:txBody>
      </p:sp>
      <p:sp>
        <p:nvSpPr>
          <p:cNvPr id="19" name="矩形 18">
            <a:extLst>
              <a:ext uri="{FF2B5EF4-FFF2-40B4-BE49-F238E27FC236}">
                <a16:creationId xmlns:a16="http://schemas.microsoft.com/office/drawing/2014/main" id="{A66F3BBC-FEC1-4534-84B8-F771C94DB57B}"/>
              </a:ext>
            </a:extLst>
          </p:cNvPr>
          <p:cNvSpPr/>
          <p:nvPr/>
        </p:nvSpPr>
        <p:spPr>
          <a:xfrm>
            <a:off x="658384" y="3692632"/>
            <a:ext cx="756201" cy="285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7C3E51FD-9062-4710-A8CB-073CE0FD7809}"/>
              </a:ext>
            </a:extLst>
          </p:cNvPr>
          <p:cNvSpPr txBox="1"/>
          <p:nvPr/>
        </p:nvSpPr>
        <p:spPr>
          <a:xfrm>
            <a:off x="234029" y="3977779"/>
            <a:ext cx="1931939" cy="369332"/>
          </a:xfrm>
          <a:prstGeom prst="rect">
            <a:avLst/>
          </a:prstGeom>
          <a:noFill/>
        </p:spPr>
        <p:txBody>
          <a:bodyPr wrap="none" rtlCol="0">
            <a:spAutoFit/>
          </a:bodyPr>
          <a:lstStyle/>
          <a:p>
            <a:r>
              <a:rPr lang="en-US" altLang="zh-CN" dirty="0">
                <a:solidFill>
                  <a:srgbClr val="FF0000"/>
                </a:solidFill>
              </a:rPr>
              <a:t>System Call name</a:t>
            </a:r>
            <a:endParaRPr lang="zh-CN" altLang="en-US" dirty="0">
              <a:solidFill>
                <a:srgbClr val="FF0000"/>
              </a:solidFill>
            </a:endParaRPr>
          </a:p>
        </p:txBody>
      </p:sp>
      <p:sp>
        <p:nvSpPr>
          <p:cNvPr id="21" name="矩形 20">
            <a:extLst>
              <a:ext uri="{FF2B5EF4-FFF2-40B4-BE49-F238E27FC236}">
                <a16:creationId xmlns:a16="http://schemas.microsoft.com/office/drawing/2014/main" id="{986DBB9A-EDFC-451D-8C36-8AA570F676AC}"/>
              </a:ext>
            </a:extLst>
          </p:cNvPr>
          <p:cNvSpPr/>
          <p:nvPr/>
        </p:nvSpPr>
        <p:spPr>
          <a:xfrm>
            <a:off x="764899" y="1759557"/>
            <a:ext cx="939421" cy="285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4BD849A6-F77A-4461-9E5A-78AF47A80730}"/>
              </a:ext>
            </a:extLst>
          </p:cNvPr>
          <p:cNvSpPr txBox="1"/>
          <p:nvPr/>
        </p:nvSpPr>
        <p:spPr>
          <a:xfrm>
            <a:off x="234029" y="1357130"/>
            <a:ext cx="4261103" cy="369332"/>
          </a:xfrm>
          <a:prstGeom prst="rect">
            <a:avLst/>
          </a:prstGeom>
          <a:noFill/>
        </p:spPr>
        <p:txBody>
          <a:bodyPr wrap="none" rtlCol="0">
            <a:spAutoFit/>
          </a:bodyPr>
          <a:lstStyle/>
          <a:p>
            <a:r>
              <a:rPr lang="en-US" altLang="zh-CN" dirty="0">
                <a:solidFill>
                  <a:srgbClr val="FF0000"/>
                </a:solidFill>
              </a:rPr>
              <a:t>Modeling dependencies between </a:t>
            </a:r>
            <a:r>
              <a:rPr lang="en-US" altLang="zh-CN" dirty="0" err="1">
                <a:solidFill>
                  <a:srgbClr val="FF0000"/>
                </a:solidFill>
              </a:rPr>
              <a:t>syscalls</a:t>
            </a:r>
            <a:endParaRPr lang="zh-CN" altLang="en-US" dirty="0">
              <a:solidFill>
                <a:srgbClr val="FF0000"/>
              </a:solidFill>
            </a:endParaRPr>
          </a:p>
        </p:txBody>
      </p:sp>
      <p:sp>
        <p:nvSpPr>
          <p:cNvPr id="2" name="灯片编号占位符 1">
            <a:extLst>
              <a:ext uri="{FF2B5EF4-FFF2-40B4-BE49-F238E27FC236}">
                <a16:creationId xmlns:a16="http://schemas.microsoft.com/office/drawing/2014/main" id="{68B871E0-93F5-4727-AAAE-E2E69308EF1A}"/>
              </a:ext>
            </a:extLst>
          </p:cNvPr>
          <p:cNvSpPr>
            <a:spLocks noGrp="1"/>
          </p:cNvSpPr>
          <p:nvPr>
            <p:ph type="sldNum" sz="quarter" idx="12"/>
          </p:nvPr>
        </p:nvSpPr>
        <p:spPr/>
        <p:txBody>
          <a:bodyPr/>
          <a:lstStyle/>
          <a:p>
            <a:fld id="{EA282ED9-8951-4095-B3C3-9A7C715978E3}" type="slidenum">
              <a:rPr lang="zh-CN" altLang="en-US" smtClean="0"/>
              <a:t>15</a:t>
            </a:fld>
            <a:endParaRPr lang="zh-CN" altLang="en-US"/>
          </a:p>
        </p:txBody>
      </p:sp>
    </p:spTree>
    <p:extLst>
      <p:ext uri="{BB962C8B-B14F-4D97-AF65-F5344CB8AC3E}">
        <p14:creationId xmlns:p14="http://schemas.microsoft.com/office/powerpoint/2010/main" val="56326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03C42CA-820E-4687-8266-F0C1155CA040}"/>
              </a:ext>
            </a:extLst>
          </p:cNvPr>
          <p:cNvSpPr txBox="1"/>
          <p:nvPr/>
        </p:nvSpPr>
        <p:spPr>
          <a:xfrm>
            <a:off x="685800" y="482600"/>
            <a:ext cx="7428637" cy="584775"/>
          </a:xfrm>
          <a:prstGeom prst="rect">
            <a:avLst/>
          </a:prstGeom>
          <a:noFill/>
        </p:spPr>
        <p:txBody>
          <a:bodyPr wrap="none" rtlCol="0">
            <a:spAutoFit/>
          </a:bodyPr>
          <a:lstStyle/>
          <a:p>
            <a:r>
              <a:rPr lang="en-US" altLang="zh-CN" sz="3200" b="1" dirty="0"/>
              <a:t>Problem – Countless Call combinations</a:t>
            </a:r>
            <a:endParaRPr lang="zh-CN" altLang="en-US" sz="3200" b="1"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52F8777-D620-41DC-85A8-F1EC960EE454}"/>
                  </a:ext>
                </a:extLst>
              </p:cNvPr>
              <p:cNvSpPr txBox="1"/>
              <p:nvPr/>
            </p:nvSpPr>
            <p:spPr>
              <a:xfrm>
                <a:off x="781235" y="1811045"/>
                <a:ext cx="8004179" cy="2185470"/>
              </a:xfrm>
              <a:prstGeom prst="rect">
                <a:avLst/>
              </a:prstGeom>
              <a:noFill/>
            </p:spPr>
            <p:txBody>
              <a:bodyPr wrap="none" rtlCol="0">
                <a:spAutoFit/>
              </a:bodyPr>
              <a:lstStyle/>
              <a:p>
                <a:pPr marL="285750" indent="-285750">
                  <a:buFont typeface="Arial" panose="020B0604020202020204" pitchFamily="34" charset="0"/>
                  <a:buChar char="•"/>
                </a:pPr>
                <a:r>
                  <a:rPr lang="en-US" altLang="zh-CN" sz="2400" dirty="0"/>
                  <a:t>Around 400 </a:t>
                </a:r>
                <a:r>
                  <a:rPr lang="en-US" altLang="zh-CN" sz="2400" dirty="0" err="1"/>
                  <a:t>syscalls</a:t>
                </a:r>
                <a:r>
                  <a:rPr lang="en-US" altLang="zh-CN" sz="2400" dirty="0"/>
                  <a:t> in Linux</a:t>
                </a:r>
              </a:p>
              <a:p>
                <a:pPr marL="285750" indent="-285750">
                  <a:buFont typeface="Arial" panose="020B0604020202020204" pitchFamily="34" charset="0"/>
                  <a:buChar char="•"/>
                </a:pPr>
                <a:r>
                  <a:rPr lang="en-US" altLang="zh-CN" sz="2400" dirty="0"/>
                  <a:t>4000+ specialized </a:t>
                </a:r>
                <a:r>
                  <a:rPr lang="en-US" altLang="zh-CN" sz="2400" dirty="0" err="1"/>
                  <a:t>syscalls</a:t>
                </a:r>
                <a:r>
                  <a:rPr lang="en-US" altLang="zh-CN" sz="2400" dirty="0"/>
                  <a:t> in Syzlang description</a:t>
                </a:r>
              </a:p>
              <a:p>
                <a:pPr marL="285750" indent="-285750">
                  <a:buFont typeface="Arial" panose="020B0604020202020204" pitchFamily="34" charset="0"/>
                  <a:buChar char="•"/>
                </a:pPr>
                <a:r>
                  <a:rPr lang="en-US" altLang="zh-CN" sz="2400" dirty="0"/>
                  <a:t>Length of generated call sequence is 8~32</a:t>
                </a:r>
              </a:p>
              <a:p>
                <a:pPr marL="285750" indent="-285750">
                  <a:buFont typeface="Arial" panose="020B0604020202020204" pitchFamily="34" charset="0"/>
                  <a:buChar char="•"/>
                </a:pPr>
                <a:r>
                  <a:rPr lang="en-US" altLang="zh-CN" sz="2400" dirty="0"/>
                  <a:t>Possible number of combinations is </a:t>
                </a:r>
                <a14:m>
                  <m:oMath xmlns:m="http://schemas.openxmlformats.org/officeDocument/2006/math">
                    <m:sSubSup>
                      <m:sSubSupPr>
                        <m:ctrlPr>
                          <a:rPr lang="en-US" altLang="zh-CN" sz="2400" i="1" smtClean="0">
                            <a:solidFill>
                              <a:srgbClr val="836967"/>
                            </a:solidFill>
                            <a:latin typeface="Cambria Math" panose="02040503050406030204" pitchFamily="18" charset="0"/>
                          </a:rPr>
                        </m:ctrlPr>
                      </m:sSubSupPr>
                      <m:e>
                        <m:r>
                          <a:rPr lang="en-US" altLang="zh-CN" sz="2400" i="1" smtClean="0">
                            <a:latin typeface="Cambria Math" panose="02040503050406030204" pitchFamily="18" charset="0"/>
                          </a:rPr>
                          <m:t>𝛴</m:t>
                        </m:r>
                      </m:e>
                      <m:sub>
                        <m:r>
                          <a:rPr lang="en-US" altLang="zh-CN" sz="2400" i="1" smtClean="0">
                            <a:latin typeface="Cambria Math" panose="02040503050406030204" pitchFamily="18" charset="0"/>
                          </a:rPr>
                          <m:t>𝑘</m:t>
                        </m:r>
                        <m:r>
                          <a:rPr lang="en-US" altLang="zh-CN" sz="2400" i="1" smtClean="0">
                            <a:latin typeface="Cambria Math" panose="02040503050406030204" pitchFamily="18" charset="0"/>
                          </a:rPr>
                          <m:t>=8</m:t>
                        </m:r>
                      </m:sub>
                      <m:sup>
                        <m:r>
                          <a:rPr lang="en-US" altLang="zh-CN" sz="2400" i="1" smtClean="0">
                            <a:latin typeface="Cambria Math" panose="02040503050406030204" pitchFamily="18" charset="0"/>
                          </a:rPr>
                          <m:t>32</m:t>
                        </m:r>
                      </m:sup>
                    </m:sSubSup>
                    <m:d>
                      <m:dPr>
                        <m:ctrlPr>
                          <a:rPr lang="en-US" altLang="zh-CN" sz="2400" i="1" smtClean="0">
                            <a:solidFill>
                              <a:srgbClr val="836967"/>
                            </a:solidFill>
                            <a:latin typeface="Cambria Math" panose="02040503050406030204" pitchFamily="18" charset="0"/>
                          </a:rPr>
                        </m:ctrlPr>
                      </m:dPr>
                      <m:e>
                        <m:m>
                          <m:mPr>
                            <m:plcHide m:val="on"/>
                            <m:mcs>
                              <m:mc>
                                <m:mcPr>
                                  <m:count m:val="1"/>
                                  <m:mcJc m:val="center"/>
                                </m:mcPr>
                              </m:mc>
                            </m:mcs>
                            <m:ctrlPr>
                              <a:rPr lang="en-US" altLang="zh-CN" sz="2400" i="1" smtClean="0">
                                <a:solidFill>
                                  <a:srgbClr val="836967"/>
                                </a:solidFill>
                                <a:latin typeface="Cambria Math" panose="02040503050406030204" pitchFamily="18" charset="0"/>
                              </a:rPr>
                            </m:ctrlPr>
                          </m:mPr>
                          <m:mr>
                            <m:e>
                              <m:r>
                                <a:rPr lang="en-US" altLang="zh-CN" sz="2400" i="1" smtClean="0">
                                  <a:latin typeface="Cambria Math" panose="02040503050406030204" pitchFamily="18" charset="0"/>
                                </a:rPr>
                                <m:t>4000</m:t>
                              </m:r>
                            </m:e>
                          </m:mr>
                          <m:mr>
                            <m:e>
                              <m:r>
                                <a:rPr lang="en-US" altLang="zh-CN" sz="2400" i="1" smtClean="0">
                                  <a:latin typeface="Cambria Math" panose="02040503050406030204" pitchFamily="18" charset="0"/>
                                </a:rPr>
                                <m:t>𝑘</m:t>
                              </m:r>
                            </m:e>
                          </m:mr>
                        </m:m>
                      </m:e>
                    </m:d>
                    <m:r>
                      <a:rPr lang="en-US" altLang="zh-CN" sz="2400" b="0" i="0"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10</m:t>
                        </m:r>
                      </m:e>
                      <m:sup>
                        <m:r>
                          <a:rPr lang="en-US" altLang="zh-CN" sz="2400" b="0" i="1" smtClean="0">
                            <a:latin typeface="Cambria Math" panose="02040503050406030204" pitchFamily="18" charset="0"/>
                          </a:rPr>
                          <m:t>80</m:t>
                        </m:r>
                      </m:sup>
                    </m:sSup>
                  </m:oMath>
                </a14:m>
                <a:r>
                  <a:rPr lang="en-US" altLang="zh-CN" sz="2400" dirty="0"/>
                  <a:t> </a:t>
                </a:r>
              </a:p>
              <a:p>
                <a:pPr marL="285750" indent="-285750">
                  <a:buFont typeface="Arial" panose="020B0604020202020204" pitchFamily="34" charset="0"/>
                  <a:buChar char="•"/>
                </a:pPr>
                <a:r>
                  <a:rPr lang="en-US" altLang="zh-CN" sz="2400" dirty="0"/>
                  <a:t>Most call sequences are invalid and equivalent</a:t>
                </a:r>
                <a:endParaRPr lang="zh-CN" altLang="en-US" sz="2400" dirty="0"/>
              </a:p>
            </p:txBody>
          </p:sp>
        </mc:Choice>
        <mc:Fallback xmlns="">
          <p:sp>
            <p:nvSpPr>
              <p:cNvPr id="6" name="文本框 5">
                <a:extLst>
                  <a:ext uri="{FF2B5EF4-FFF2-40B4-BE49-F238E27FC236}">
                    <a16:creationId xmlns:a16="http://schemas.microsoft.com/office/drawing/2014/main" id="{252F8777-D620-41DC-85A8-F1EC960EE454}"/>
                  </a:ext>
                </a:extLst>
              </p:cNvPr>
              <p:cNvSpPr txBox="1">
                <a:spLocks noRot="1" noChangeAspect="1" noMove="1" noResize="1" noEditPoints="1" noAdjustHandles="1" noChangeArrowheads="1" noChangeShapeType="1" noTextEdit="1"/>
              </p:cNvSpPr>
              <p:nvPr/>
            </p:nvSpPr>
            <p:spPr>
              <a:xfrm>
                <a:off x="781235" y="1811045"/>
                <a:ext cx="8004179" cy="2185470"/>
              </a:xfrm>
              <a:prstGeom prst="rect">
                <a:avLst/>
              </a:prstGeom>
              <a:blipFill>
                <a:blip r:embed="rId3"/>
                <a:stretch>
                  <a:fillRect l="-990" t="-1950" b="-5571"/>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FDB07EB3-27AB-4DE6-B804-0F0C8C01A994}"/>
              </a:ext>
            </a:extLst>
          </p:cNvPr>
          <p:cNvSpPr txBox="1"/>
          <p:nvPr/>
        </p:nvSpPr>
        <p:spPr>
          <a:xfrm>
            <a:off x="781235" y="4287915"/>
            <a:ext cx="10322056" cy="461665"/>
          </a:xfrm>
          <a:prstGeom prst="rect">
            <a:avLst/>
          </a:prstGeom>
          <a:noFill/>
        </p:spPr>
        <p:txBody>
          <a:bodyPr wrap="none" rtlCol="0">
            <a:spAutoFit/>
          </a:bodyPr>
          <a:lstStyle/>
          <a:p>
            <a:r>
              <a:rPr lang="en-US" altLang="zh-CN" sz="2400" b="1" dirty="0">
                <a:solidFill>
                  <a:srgbClr val="FF0000"/>
                </a:solidFill>
              </a:rPr>
              <a:t>We need better strategy to choose call combination, rather than random</a:t>
            </a:r>
            <a:endParaRPr lang="zh-CN" altLang="en-US" sz="2400" b="1" dirty="0">
              <a:solidFill>
                <a:srgbClr val="FF0000"/>
              </a:solidFill>
            </a:endParaRPr>
          </a:p>
        </p:txBody>
      </p:sp>
      <p:sp>
        <p:nvSpPr>
          <p:cNvPr id="2" name="灯片编号占位符 1">
            <a:extLst>
              <a:ext uri="{FF2B5EF4-FFF2-40B4-BE49-F238E27FC236}">
                <a16:creationId xmlns:a16="http://schemas.microsoft.com/office/drawing/2014/main" id="{6FCB8634-ACC6-470D-BA86-92EFFEAAD7CE}"/>
              </a:ext>
            </a:extLst>
          </p:cNvPr>
          <p:cNvSpPr>
            <a:spLocks noGrp="1"/>
          </p:cNvSpPr>
          <p:nvPr>
            <p:ph type="sldNum" sz="quarter" idx="12"/>
          </p:nvPr>
        </p:nvSpPr>
        <p:spPr/>
        <p:txBody>
          <a:bodyPr/>
          <a:lstStyle/>
          <a:p>
            <a:fld id="{EA282ED9-8951-4095-B3C3-9A7C715978E3}" type="slidenum">
              <a:rPr lang="zh-CN" altLang="en-US" smtClean="0"/>
              <a:t>16</a:t>
            </a:fld>
            <a:endParaRPr lang="zh-CN" altLang="en-US"/>
          </a:p>
        </p:txBody>
      </p:sp>
    </p:spTree>
    <p:extLst>
      <p:ext uri="{BB962C8B-B14F-4D97-AF65-F5344CB8AC3E}">
        <p14:creationId xmlns:p14="http://schemas.microsoft.com/office/powerpoint/2010/main" val="120524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51C10C7-F60D-40C1-8994-B387CBB29C0B}"/>
              </a:ext>
            </a:extLst>
          </p:cNvPr>
          <p:cNvSpPr txBox="1"/>
          <p:nvPr/>
        </p:nvSpPr>
        <p:spPr>
          <a:xfrm>
            <a:off x="685800" y="482600"/>
            <a:ext cx="7556877" cy="584775"/>
          </a:xfrm>
          <a:prstGeom prst="rect">
            <a:avLst/>
          </a:prstGeom>
          <a:noFill/>
        </p:spPr>
        <p:txBody>
          <a:bodyPr wrap="none" rtlCol="0">
            <a:spAutoFit/>
          </a:bodyPr>
          <a:lstStyle/>
          <a:p>
            <a:r>
              <a:rPr lang="en-US" altLang="zh-CN" sz="3200" b="1" dirty="0"/>
              <a:t>Related Work – Syzkaller’s Choice Table</a:t>
            </a:r>
            <a:endParaRPr lang="zh-CN" altLang="en-US" sz="3200" b="1"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257EE1E-7B29-4A99-999D-1593FF83FC39}"/>
                  </a:ext>
                </a:extLst>
              </p:cNvPr>
              <p:cNvSpPr txBox="1"/>
              <p:nvPr/>
            </p:nvSpPr>
            <p:spPr>
              <a:xfrm>
                <a:off x="685801" y="1500554"/>
                <a:ext cx="9403862" cy="3692742"/>
              </a:xfrm>
              <a:prstGeom prst="rect">
                <a:avLst/>
              </a:prstGeom>
              <a:noFill/>
            </p:spPr>
            <p:txBody>
              <a:bodyPr wrap="square" rtlCol="0">
                <a:spAutoFit/>
              </a:bodyPr>
              <a:lstStyle/>
              <a:p>
                <a:pPr marL="285750" indent="-285750">
                  <a:buFont typeface="Arial" panose="020B0604020202020204" pitchFamily="34" charset="0"/>
                  <a:buChar char="•"/>
                </a:pPr>
                <a:r>
                  <a:rPr lang="en-US" altLang="zh-CN" sz="2000" b="1" dirty="0"/>
                  <a:t>Each item records the probability that a system call should be invoked before another system call</a:t>
                </a:r>
              </a:p>
              <a:p>
                <a:pPr marL="285750" indent="-285750">
                  <a:buFont typeface="Arial" panose="020B0604020202020204" pitchFamily="34" charset="0"/>
                  <a:buChar char="•"/>
                </a:pPr>
                <a:endParaRPr lang="en-US" altLang="zh-CN" sz="2000" b="1" dirty="0"/>
              </a:p>
              <a:p>
                <a:pPr marL="285750" indent="-285750">
                  <a:buFont typeface="Arial" panose="020B0604020202020204" pitchFamily="34" charset="0"/>
                  <a:buChar char="•"/>
                </a:pPr>
                <a:r>
                  <a:rPr lang="en-US" altLang="zh-CN" sz="2000" b="1" dirty="0"/>
                  <a:t>Choose next call based on the probability</a:t>
                </a:r>
              </a:p>
              <a:p>
                <a:pPr marL="285750" indent="-285750">
                  <a:buFont typeface="Arial" panose="020B0604020202020204" pitchFamily="34" charset="0"/>
                  <a:buChar char="•"/>
                </a:pPr>
                <a:endParaRPr lang="en-US" altLang="zh-CN" sz="2000" b="1" dirty="0"/>
              </a:p>
              <a:p>
                <a:pPr marL="285750" indent="-285750">
                  <a:buFont typeface="Arial" panose="020B0604020202020204" pitchFamily="34" charset="0"/>
                  <a:buChar char="•"/>
                </a:pPr>
                <a:r>
                  <a:rPr lang="en-US" altLang="zh-CN" sz="2000" b="1" dirty="0"/>
                  <a:t>Example: for system call C</a:t>
                </a:r>
                <a:r>
                  <a:rPr lang="en-US" altLang="zh-CN" sz="2000" b="1" baseline="-25000" dirty="0"/>
                  <a:t>i </a:t>
                </a:r>
                <a:r>
                  <a:rPr lang="en-US" altLang="zh-CN" sz="2000" b="1" dirty="0"/>
                  <a:t>C</a:t>
                </a:r>
                <a:r>
                  <a:rPr lang="en-US" altLang="zh-CN" sz="2000" b="1" baseline="-25000" dirty="0"/>
                  <a:t>j</a:t>
                </a:r>
                <a:r>
                  <a:rPr lang="en-US" altLang="zh-CN" sz="2000" b="1" dirty="0"/>
                  <a:t>, the </a:t>
                </a:r>
                <a:r>
                  <a:rPr lang="en-US" altLang="zh-CN" sz="2000" b="1" dirty="0" err="1"/>
                  <a:t>P</a:t>
                </a:r>
                <a:r>
                  <a:rPr lang="en-US" altLang="zh-CN" sz="2000" b="1" baseline="-25000" dirty="0" err="1"/>
                  <a:t>ij</a:t>
                </a:r>
                <a:r>
                  <a:rPr lang="en-US" altLang="zh-CN" sz="2000" b="1" dirty="0"/>
                  <a:t> is calculated by</a:t>
                </a:r>
              </a:p>
              <a:p>
                <a:pPr marL="742950" lvl="1" indent="-285750">
                  <a:buFont typeface="Arial" panose="020B0604020202020204" pitchFamily="34" charset="0"/>
                  <a:buChar char="•"/>
                </a:pPr>
                <a14:m>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𝑷</m:t>
                        </m:r>
                      </m:e>
                      <m:sub>
                        <m:r>
                          <a:rPr lang="en-US" altLang="zh-CN" sz="2000" b="1" i="1" smtClean="0">
                            <a:latin typeface="Cambria Math" panose="02040503050406030204" pitchFamily="18" charset="0"/>
                          </a:rPr>
                          <m:t>𝒊𝒋</m:t>
                        </m:r>
                      </m:sub>
                    </m:sSub>
                    <m:r>
                      <a:rPr lang="en-US" altLang="zh-CN" sz="2000" b="1" i="1" smtClean="0">
                        <a:latin typeface="Cambria Math" panose="02040503050406030204" pitchFamily="18" charset="0"/>
                      </a:rPr>
                      <m:t>=</m:t>
                    </m:r>
                    <m:f>
                      <m:fPr>
                        <m:ctrlPr>
                          <a:rPr lang="en-US" altLang="zh-CN" sz="2000" b="1" i="1" smtClean="0">
                            <a:latin typeface="Cambria Math" panose="02040503050406030204" pitchFamily="18" charset="0"/>
                          </a:rPr>
                        </m:ctrlPr>
                      </m:fPr>
                      <m:num>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𝑷</m:t>
                            </m:r>
                            <m:r>
                              <a:rPr lang="en-US" altLang="zh-CN" sz="2000" b="1" i="1" smtClean="0">
                                <a:latin typeface="Cambria Math" panose="02040503050406030204" pitchFamily="18" charset="0"/>
                              </a:rPr>
                              <m:t>𝟎</m:t>
                            </m:r>
                          </m:e>
                          <m:sub>
                            <m:r>
                              <a:rPr lang="en-US" altLang="zh-CN" sz="2000" b="1" i="1" smtClean="0">
                                <a:latin typeface="Cambria Math" panose="02040503050406030204" pitchFamily="18" charset="0"/>
                              </a:rPr>
                              <m:t>𝒊𝒋</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𝑷</m:t>
                            </m:r>
                            <m:r>
                              <a:rPr lang="en-US" altLang="zh-CN" sz="2000" b="1" i="1" smtClean="0">
                                <a:latin typeface="Cambria Math" panose="02040503050406030204" pitchFamily="18" charset="0"/>
                              </a:rPr>
                              <m:t>𝟏</m:t>
                            </m:r>
                          </m:e>
                          <m:sub>
                            <m:r>
                              <a:rPr lang="en-US" altLang="zh-CN" sz="2000" b="1" i="1" smtClean="0">
                                <a:latin typeface="Cambria Math" panose="02040503050406030204" pitchFamily="18" charset="0"/>
                              </a:rPr>
                              <m:t>𝒊𝒋</m:t>
                            </m:r>
                          </m:sub>
                        </m:sSub>
                      </m:num>
                      <m:den>
                        <m:r>
                          <a:rPr lang="en-US" altLang="zh-CN" sz="2000" b="1" i="1" smtClean="0">
                            <a:latin typeface="Cambria Math" panose="02040503050406030204" pitchFamily="18" charset="0"/>
                          </a:rPr>
                          <m:t>𝟏𝟎𝟎𝟎</m:t>
                        </m:r>
                      </m:den>
                    </m:f>
                  </m:oMath>
                </a14:m>
                <a:r>
                  <a:rPr lang="en-US" altLang="zh-CN" sz="2000" b="1" dirty="0"/>
                  <a:t>  note: </a:t>
                </a:r>
                <a14:m>
                  <m:oMath xmlns:m="http://schemas.openxmlformats.org/officeDocument/2006/math">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𝑷</m:t>
                        </m:r>
                        <m:r>
                          <a:rPr lang="en-US" altLang="zh-CN" sz="2000" b="1" i="1">
                            <a:latin typeface="Cambria Math" panose="02040503050406030204" pitchFamily="18" charset="0"/>
                          </a:rPr>
                          <m:t>𝟎</m:t>
                        </m:r>
                      </m:e>
                      <m:sub>
                        <m:r>
                          <a:rPr lang="en-US" altLang="zh-CN" sz="2000" b="1" i="1">
                            <a:latin typeface="Cambria Math" panose="02040503050406030204" pitchFamily="18" charset="0"/>
                          </a:rPr>
                          <m:t>𝒊𝒋</m:t>
                        </m:r>
                      </m:sub>
                    </m:sSub>
                  </m:oMath>
                </a14:m>
                <a:r>
                  <a:rPr lang="en-US" altLang="zh-CN" sz="2000" b="1" dirty="0"/>
                  <a:t> and </a:t>
                </a:r>
                <a14:m>
                  <m:oMath xmlns:m="http://schemas.openxmlformats.org/officeDocument/2006/math">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𝑷</m:t>
                        </m:r>
                        <m:r>
                          <a:rPr lang="en-US" altLang="zh-CN" sz="2000" b="1" i="1">
                            <a:latin typeface="Cambria Math" panose="02040503050406030204" pitchFamily="18" charset="0"/>
                          </a:rPr>
                          <m:t>𝟏</m:t>
                        </m:r>
                      </m:e>
                      <m:sub>
                        <m:r>
                          <a:rPr lang="en-US" altLang="zh-CN" sz="2000" b="1" i="1">
                            <a:latin typeface="Cambria Math" panose="02040503050406030204" pitchFamily="18" charset="0"/>
                          </a:rPr>
                          <m:t>𝒊𝒋</m:t>
                        </m:r>
                      </m:sub>
                    </m:sSub>
                  </m:oMath>
                </a14:m>
                <a:r>
                  <a:rPr lang="en-US" altLang="zh-CN" sz="2000" b="1" dirty="0"/>
                  <a:t> are both normalized to 10 ~ 1000</a:t>
                </a:r>
              </a:p>
              <a:p>
                <a:pPr marL="742950" lvl="1" indent="-285750">
                  <a:buFont typeface="Arial" panose="020B0604020202020204" pitchFamily="34" charset="0"/>
                  <a:buChar char="•"/>
                </a:pPr>
                <a14:m>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𝑷</m:t>
                        </m:r>
                        <m:r>
                          <a:rPr lang="en-US" altLang="zh-CN" sz="2000" b="1" i="1" smtClean="0">
                            <a:latin typeface="Cambria Math" panose="02040503050406030204" pitchFamily="18" charset="0"/>
                          </a:rPr>
                          <m:t>𝟎</m:t>
                        </m:r>
                      </m:e>
                      <m:sub>
                        <m:r>
                          <a:rPr lang="en-US" altLang="zh-CN" sz="2000" b="1" i="1" smtClean="0">
                            <a:latin typeface="Cambria Math" panose="02040503050406030204" pitchFamily="18" charset="0"/>
                          </a:rPr>
                          <m:t>𝒊𝒋</m:t>
                        </m:r>
                      </m:sub>
                    </m:sSub>
                  </m:oMath>
                </a14:m>
                <a:r>
                  <a:rPr lang="en-US" altLang="zh-CN" sz="2000" b="1" dirty="0"/>
                  <a:t> is calculated by static algorithm: specific common types between two system calls</a:t>
                </a:r>
              </a:p>
              <a:p>
                <a:pPr marL="742950" lvl="1" indent="-285750">
                  <a:buFont typeface="Arial" panose="020B0604020202020204" pitchFamily="34" charset="0"/>
                  <a:buChar char="•"/>
                </a:pPr>
                <a14:m>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a:latin typeface="Cambria Math" panose="02040503050406030204" pitchFamily="18" charset="0"/>
                          </a:rPr>
                          <m:t>𝑷</m:t>
                        </m:r>
                        <m:r>
                          <a:rPr lang="en-US" altLang="zh-CN" sz="2000" b="1" i="1">
                            <a:latin typeface="Cambria Math" panose="02040503050406030204" pitchFamily="18" charset="0"/>
                          </a:rPr>
                          <m:t>𝟏</m:t>
                        </m:r>
                      </m:e>
                      <m:sub>
                        <m:r>
                          <a:rPr lang="en-US" altLang="zh-CN" sz="2000" b="1" i="1">
                            <a:latin typeface="Cambria Math" panose="02040503050406030204" pitchFamily="18" charset="0"/>
                          </a:rPr>
                          <m:t>𝒊𝒋</m:t>
                        </m:r>
                      </m:sub>
                    </m:sSub>
                  </m:oMath>
                </a14:m>
                <a:r>
                  <a:rPr lang="en-US" altLang="zh-CN" sz="2000" b="1" dirty="0"/>
                  <a:t> is calculated by dynamic algorithm: the more adjacent calls corresponding to (C</a:t>
                </a:r>
                <a:r>
                  <a:rPr lang="en-US" altLang="zh-CN" sz="2000" b="1" baseline="-25000" dirty="0"/>
                  <a:t>i </a:t>
                </a:r>
                <a:r>
                  <a:rPr lang="en-US" altLang="zh-CN" sz="2000" b="1" dirty="0"/>
                  <a:t>, C</a:t>
                </a:r>
                <a:r>
                  <a:rPr lang="en-US" altLang="zh-CN" sz="2000" b="1" baseline="-25000" dirty="0"/>
                  <a:t>j</a:t>
                </a:r>
                <a:r>
                  <a:rPr lang="en-US" altLang="zh-CN" sz="2000" b="1" dirty="0"/>
                  <a:t>)</a:t>
                </a:r>
              </a:p>
            </p:txBody>
          </p:sp>
        </mc:Choice>
        <mc:Fallback xmlns="">
          <p:sp>
            <p:nvSpPr>
              <p:cNvPr id="2" name="文本框 1">
                <a:extLst>
                  <a:ext uri="{FF2B5EF4-FFF2-40B4-BE49-F238E27FC236}">
                    <a16:creationId xmlns:a16="http://schemas.microsoft.com/office/drawing/2014/main" id="{0257EE1E-7B29-4A99-999D-1593FF83FC39}"/>
                  </a:ext>
                </a:extLst>
              </p:cNvPr>
              <p:cNvSpPr txBox="1">
                <a:spLocks noRot="1" noChangeAspect="1" noMove="1" noResize="1" noEditPoints="1" noAdjustHandles="1" noChangeArrowheads="1" noChangeShapeType="1" noTextEdit="1"/>
              </p:cNvSpPr>
              <p:nvPr/>
            </p:nvSpPr>
            <p:spPr>
              <a:xfrm>
                <a:off x="685801" y="1500554"/>
                <a:ext cx="9403862" cy="3692742"/>
              </a:xfrm>
              <a:prstGeom prst="rect">
                <a:avLst/>
              </a:prstGeom>
              <a:blipFill>
                <a:blip r:embed="rId2"/>
                <a:stretch>
                  <a:fillRect l="-584" t="-825" r="-1038" b="-1980"/>
                </a:stretch>
              </a:blipFill>
            </p:spPr>
            <p:txBody>
              <a:bodyPr/>
              <a:lstStyle/>
              <a:p>
                <a:r>
                  <a:rPr lang="zh-CN" altLang="en-US">
                    <a:noFill/>
                  </a:rPr>
                  <a:t> </a:t>
                </a:r>
              </a:p>
            </p:txBody>
          </p:sp>
        </mc:Fallback>
      </mc:AlternateContent>
      <p:sp>
        <p:nvSpPr>
          <p:cNvPr id="3" name="爆炸形: 14 pt  2">
            <a:extLst>
              <a:ext uri="{FF2B5EF4-FFF2-40B4-BE49-F238E27FC236}">
                <a16:creationId xmlns:a16="http://schemas.microsoft.com/office/drawing/2014/main" id="{C80C3B8E-CFF8-43AD-B46D-2AB0CEFD88D1}"/>
              </a:ext>
            </a:extLst>
          </p:cNvPr>
          <p:cNvSpPr/>
          <p:nvPr/>
        </p:nvSpPr>
        <p:spPr>
          <a:xfrm>
            <a:off x="685800" y="5273429"/>
            <a:ext cx="2063262" cy="1432169"/>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5AA0A7B8-59A4-466B-8E8A-155734FB6A93}"/>
              </a:ext>
            </a:extLst>
          </p:cNvPr>
          <p:cNvSpPr txBox="1"/>
          <p:nvPr/>
        </p:nvSpPr>
        <p:spPr>
          <a:xfrm>
            <a:off x="992552" y="5616034"/>
            <a:ext cx="1328616" cy="707886"/>
          </a:xfrm>
          <a:prstGeom prst="rect">
            <a:avLst/>
          </a:prstGeom>
          <a:noFill/>
        </p:spPr>
        <p:txBody>
          <a:bodyPr wrap="square">
            <a:spAutoFit/>
          </a:bodyPr>
          <a:lstStyle/>
          <a:p>
            <a:pPr algn="ctr"/>
            <a:r>
              <a:rPr lang="en-US" altLang="zh-CN" sz="2000" b="1" dirty="0">
                <a:solidFill>
                  <a:schemeClr val="bg1"/>
                </a:solidFill>
              </a:rPr>
              <a:t>Too </a:t>
            </a:r>
          </a:p>
          <a:p>
            <a:pPr algn="ctr"/>
            <a:r>
              <a:rPr lang="en-US" altLang="zh-CN" sz="2000" b="1" dirty="0">
                <a:solidFill>
                  <a:schemeClr val="bg1"/>
                </a:solidFill>
              </a:rPr>
              <a:t>Empirical</a:t>
            </a:r>
            <a:endParaRPr lang="zh-CN" altLang="en-US" sz="2000" b="1" dirty="0">
              <a:solidFill>
                <a:schemeClr val="bg1"/>
              </a:solidFill>
            </a:endParaRPr>
          </a:p>
        </p:txBody>
      </p:sp>
      <p:cxnSp>
        <p:nvCxnSpPr>
          <p:cNvPr id="11" name="直接箭头连接符 10">
            <a:extLst>
              <a:ext uri="{FF2B5EF4-FFF2-40B4-BE49-F238E27FC236}">
                <a16:creationId xmlns:a16="http://schemas.microsoft.com/office/drawing/2014/main" id="{148154DD-189E-43DF-BEC9-2E2E6B1C178E}"/>
              </a:ext>
            </a:extLst>
          </p:cNvPr>
          <p:cNvCxnSpPr>
            <a:cxnSpLocks/>
          </p:cNvCxnSpPr>
          <p:nvPr/>
        </p:nvCxnSpPr>
        <p:spPr>
          <a:xfrm>
            <a:off x="5275385" y="4868985"/>
            <a:ext cx="187569" cy="488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860B3299-F6EE-4DF6-91D2-960464DDC583}"/>
              </a:ext>
            </a:extLst>
          </p:cNvPr>
          <p:cNvSpPr txBox="1"/>
          <p:nvPr/>
        </p:nvSpPr>
        <p:spPr>
          <a:xfrm>
            <a:off x="3566925" y="5359737"/>
            <a:ext cx="3792057" cy="1323439"/>
          </a:xfrm>
          <a:prstGeom prst="rect">
            <a:avLst/>
          </a:prstGeom>
          <a:noFill/>
        </p:spPr>
        <p:txBody>
          <a:bodyPr wrap="square" rtlCol="0">
            <a:spAutoFit/>
          </a:bodyPr>
          <a:lstStyle/>
          <a:p>
            <a:r>
              <a:rPr lang="en-US" altLang="zh-CN" sz="2000" b="1" dirty="0">
                <a:solidFill>
                  <a:srgbClr val="FF0000"/>
                </a:solidFill>
              </a:rPr>
              <a:t>For instance, [C</a:t>
            </a:r>
            <a:r>
              <a:rPr lang="en-US" altLang="zh-CN" sz="2000" b="1" baseline="-25000" dirty="0">
                <a:solidFill>
                  <a:srgbClr val="FF0000"/>
                </a:solidFill>
              </a:rPr>
              <a:t>i</a:t>
            </a:r>
            <a:r>
              <a:rPr lang="en-US" altLang="zh-CN" sz="2000" b="1" dirty="0">
                <a:solidFill>
                  <a:srgbClr val="FF0000"/>
                </a:solidFill>
              </a:rPr>
              <a:t>, C</a:t>
            </a:r>
            <a:r>
              <a:rPr lang="en-US" altLang="zh-CN" sz="2000" b="1" baseline="-25000" dirty="0">
                <a:solidFill>
                  <a:srgbClr val="FF0000"/>
                </a:solidFill>
              </a:rPr>
              <a:t>j</a:t>
            </a:r>
            <a:r>
              <a:rPr lang="en-US" altLang="zh-CN" sz="2000" b="1" dirty="0">
                <a:solidFill>
                  <a:srgbClr val="FF0000"/>
                </a:solidFill>
              </a:rPr>
              <a:t>, C</a:t>
            </a:r>
            <a:r>
              <a:rPr lang="en-US" altLang="zh-CN" sz="2000" b="1" baseline="-25000" dirty="0">
                <a:solidFill>
                  <a:srgbClr val="FF0000"/>
                </a:solidFill>
              </a:rPr>
              <a:t>k</a:t>
            </a:r>
            <a:r>
              <a:rPr lang="en-US" altLang="zh-CN" sz="2000" b="1" dirty="0">
                <a:solidFill>
                  <a:srgbClr val="FF0000"/>
                </a:solidFill>
              </a:rPr>
              <a:t>] is the system call sequence in corpus, but C</a:t>
            </a:r>
            <a:r>
              <a:rPr lang="en-US" altLang="zh-CN" sz="2000" b="1" baseline="-25000" dirty="0">
                <a:solidFill>
                  <a:srgbClr val="FF0000"/>
                </a:solidFill>
              </a:rPr>
              <a:t>i</a:t>
            </a:r>
            <a:r>
              <a:rPr lang="en-US" altLang="zh-CN" sz="2000" b="1" dirty="0">
                <a:solidFill>
                  <a:srgbClr val="FF0000"/>
                </a:solidFill>
              </a:rPr>
              <a:t> may not have impact on the execution path of C</a:t>
            </a:r>
            <a:r>
              <a:rPr lang="en-US" altLang="zh-CN" sz="2000" b="1" baseline="-25000" dirty="0">
                <a:solidFill>
                  <a:srgbClr val="FF0000"/>
                </a:solidFill>
              </a:rPr>
              <a:t>j</a:t>
            </a:r>
            <a:endParaRPr lang="zh-CN" altLang="en-US" sz="2000" b="1" dirty="0">
              <a:solidFill>
                <a:srgbClr val="FF0000"/>
              </a:solidFill>
            </a:endParaRPr>
          </a:p>
        </p:txBody>
      </p:sp>
      <p:sp>
        <p:nvSpPr>
          <p:cNvPr id="5" name="灯片编号占位符 4">
            <a:extLst>
              <a:ext uri="{FF2B5EF4-FFF2-40B4-BE49-F238E27FC236}">
                <a16:creationId xmlns:a16="http://schemas.microsoft.com/office/drawing/2014/main" id="{A1FE9B2D-5071-4DEE-B124-C93BCA0D35CF}"/>
              </a:ext>
            </a:extLst>
          </p:cNvPr>
          <p:cNvSpPr>
            <a:spLocks noGrp="1"/>
          </p:cNvSpPr>
          <p:nvPr>
            <p:ph type="sldNum" sz="quarter" idx="12"/>
          </p:nvPr>
        </p:nvSpPr>
        <p:spPr/>
        <p:txBody>
          <a:bodyPr/>
          <a:lstStyle/>
          <a:p>
            <a:fld id="{EA282ED9-8951-4095-B3C3-9A7C715978E3}" type="slidenum">
              <a:rPr lang="zh-CN" altLang="en-US" smtClean="0"/>
              <a:t>17</a:t>
            </a:fld>
            <a:endParaRPr lang="zh-CN" altLang="en-US"/>
          </a:p>
        </p:txBody>
      </p:sp>
    </p:spTree>
    <p:extLst>
      <p:ext uri="{BB962C8B-B14F-4D97-AF65-F5344CB8AC3E}">
        <p14:creationId xmlns:p14="http://schemas.microsoft.com/office/powerpoint/2010/main" val="390853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810B061-FD5B-4EF0-B184-1FB9093B32AE}"/>
              </a:ext>
            </a:extLst>
          </p:cNvPr>
          <p:cNvSpPr txBox="1"/>
          <p:nvPr/>
        </p:nvSpPr>
        <p:spPr>
          <a:xfrm>
            <a:off x="685800" y="482600"/>
            <a:ext cx="6244017" cy="584775"/>
          </a:xfrm>
          <a:prstGeom prst="rect">
            <a:avLst/>
          </a:prstGeom>
          <a:noFill/>
        </p:spPr>
        <p:txBody>
          <a:bodyPr wrap="none" rtlCol="0">
            <a:spAutoFit/>
          </a:bodyPr>
          <a:lstStyle/>
          <a:p>
            <a:r>
              <a:rPr lang="en-US" altLang="zh-CN" sz="3200" b="1" dirty="0"/>
              <a:t>Observation – Influence Relation</a:t>
            </a:r>
            <a:endParaRPr lang="zh-CN" altLang="en-US" sz="3200" b="1" dirty="0"/>
          </a:p>
        </p:txBody>
      </p:sp>
      <p:sp>
        <p:nvSpPr>
          <p:cNvPr id="5" name="文本框 4">
            <a:extLst>
              <a:ext uri="{FF2B5EF4-FFF2-40B4-BE49-F238E27FC236}">
                <a16:creationId xmlns:a16="http://schemas.microsoft.com/office/drawing/2014/main" id="{4801B88E-763D-4DE1-A2F9-E4288E88E627}"/>
              </a:ext>
            </a:extLst>
          </p:cNvPr>
          <p:cNvSpPr txBox="1"/>
          <p:nvPr/>
        </p:nvSpPr>
        <p:spPr>
          <a:xfrm>
            <a:off x="914400" y="1860062"/>
            <a:ext cx="5388013" cy="400110"/>
          </a:xfrm>
          <a:prstGeom prst="rect">
            <a:avLst/>
          </a:prstGeom>
          <a:noFill/>
        </p:spPr>
        <p:txBody>
          <a:bodyPr wrap="none" rtlCol="0">
            <a:spAutoFit/>
          </a:bodyPr>
          <a:lstStyle/>
          <a:p>
            <a:r>
              <a:rPr lang="en-US" altLang="zh-CN" sz="2000" b="1" dirty="0">
                <a:solidFill>
                  <a:srgbClr val="FF0000"/>
                </a:solidFill>
              </a:rPr>
              <a:t>sock_fd </a:t>
            </a:r>
            <a:r>
              <a:rPr lang="en-US" altLang="zh-CN" sz="2000" b="1" dirty="0"/>
              <a:t>= </a:t>
            </a:r>
            <a:r>
              <a:rPr lang="en-US" altLang="zh-CN" sz="2000" b="1" dirty="0">
                <a:solidFill>
                  <a:schemeClr val="accent5"/>
                </a:solidFill>
              </a:rPr>
              <a:t>socket</a:t>
            </a:r>
            <a:r>
              <a:rPr lang="en-US" altLang="zh-CN" sz="2000" b="1" dirty="0"/>
              <a:t>(AF_INET, SOCK_STREAM, 0)</a:t>
            </a:r>
          </a:p>
        </p:txBody>
      </p:sp>
      <p:sp>
        <p:nvSpPr>
          <p:cNvPr id="7" name="文本框 6">
            <a:extLst>
              <a:ext uri="{FF2B5EF4-FFF2-40B4-BE49-F238E27FC236}">
                <a16:creationId xmlns:a16="http://schemas.microsoft.com/office/drawing/2014/main" id="{624B4032-F4A2-4659-A593-6ADBE7FF82BD}"/>
              </a:ext>
            </a:extLst>
          </p:cNvPr>
          <p:cNvSpPr txBox="1"/>
          <p:nvPr/>
        </p:nvSpPr>
        <p:spPr>
          <a:xfrm>
            <a:off x="914400" y="2929748"/>
            <a:ext cx="4267200" cy="400110"/>
          </a:xfrm>
          <a:prstGeom prst="rect">
            <a:avLst/>
          </a:prstGeom>
          <a:noFill/>
        </p:spPr>
        <p:txBody>
          <a:bodyPr wrap="square">
            <a:spAutoFit/>
          </a:bodyPr>
          <a:lstStyle/>
          <a:p>
            <a:r>
              <a:rPr lang="en-US" altLang="zh-CN" sz="2000" b="1" dirty="0">
                <a:solidFill>
                  <a:schemeClr val="accent5"/>
                </a:solidFill>
              </a:rPr>
              <a:t>bind</a:t>
            </a:r>
            <a:r>
              <a:rPr lang="en-US" altLang="zh-CN" sz="2000" b="1" dirty="0"/>
              <a:t>(</a:t>
            </a:r>
            <a:r>
              <a:rPr lang="en-US" altLang="zh-CN" sz="2000" b="1" dirty="0">
                <a:solidFill>
                  <a:srgbClr val="FF0000"/>
                </a:solidFill>
              </a:rPr>
              <a:t>sock_fd</a:t>
            </a:r>
            <a:r>
              <a:rPr lang="en-US" altLang="zh-CN" sz="2000" b="1" dirty="0"/>
              <a:t>, &amp;addr, sizeof(addr))</a:t>
            </a:r>
          </a:p>
        </p:txBody>
      </p:sp>
      <p:sp>
        <p:nvSpPr>
          <p:cNvPr id="9" name="文本框 8">
            <a:extLst>
              <a:ext uri="{FF2B5EF4-FFF2-40B4-BE49-F238E27FC236}">
                <a16:creationId xmlns:a16="http://schemas.microsoft.com/office/drawing/2014/main" id="{D4965384-E8D7-48F0-8A14-F49DE34AE31E}"/>
              </a:ext>
            </a:extLst>
          </p:cNvPr>
          <p:cNvSpPr txBox="1"/>
          <p:nvPr/>
        </p:nvSpPr>
        <p:spPr>
          <a:xfrm>
            <a:off x="1547447" y="4105381"/>
            <a:ext cx="2211753" cy="400110"/>
          </a:xfrm>
          <a:prstGeom prst="rect">
            <a:avLst/>
          </a:prstGeom>
          <a:noFill/>
        </p:spPr>
        <p:txBody>
          <a:bodyPr wrap="square">
            <a:spAutoFit/>
          </a:bodyPr>
          <a:lstStyle/>
          <a:p>
            <a:r>
              <a:rPr lang="en-US" altLang="zh-CN" sz="2000" b="1" dirty="0">
                <a:solidFill>
                  <a:schemeClr val="accent5"/>
                </a:solidFill>
              </a:rPr>
              <a:t>listen</a:t>
            </a:r>
            <a:r>
              <a:rPr lang="en-US" altLang="zh-CN" sz="2000" b="1" dirty="0"/>
              <a:t>(sock_fd, …)</a:t>
            </a:r>
            <a:endParaRPr lang="zh-CN" altLang="en-US" sz="2000" b="1" dirty="0"/>
          </a:p>
        </p:txBody>
      </p:sp>
      <p:sp>
        <p:nvSpPr>
          <p:cNvPr id="11" name="文本框 10">
            <a:extLst>
              <a:ext uri="{FF2B5EF4-FFF2-40B4-BE49-F238E27FC236}">
                <a16:creationId xmlns:a16="http://schemas.microsoft.com/office/drawing/2014/main" id="{EFAF59DC-0214-412D-ABA1-E8C1CAE40189}"/>
              </a:ext>
            </a:extLst>
          </p:cNvPr>
          <p:cNvSpPr txBox="1"/>
          <p:nvPr/>
        </p:nvSpPr>
        <p:spPr>
          <a:xfrm>
            <a:off x="914401" y="5241937"/>
            <a:ext cx="4267200" cy="400110"/>
          </a:xfrm>
          <a:prstGeom prst="rect">
            <a:avLst/>
          </a:prstGeom>
          <a:noFill/>
        </p:spPr>
        <p:txBody>
          <a:bodyPr wrap="square">
            <a:spAutoFit/>
          </a:bodyPr>
          <a:lstStyle/>
          <a:p>
            <a:r>
              <a:rPr lang="en-US" altLang="zh-CN" sz="2000" b="1" dirty="0">
                <a:solidFill>
                  <a:schemeClr val="accent5"/>
                </a:solidFill>
              </a:rPr>
              <a:t>accept</a:t>
            </a:r>
            <a:r>
              <a:rPr lang="en-US" altLang="zh-CN" sz="2000" b="1" dirty="0"/>
              <a:t>(sock_fd, &amp;peer_addr, &amp;size)</a:t>
            </a:r>
            <a:endParaRPr lang="zh-CN" altLang="en-US" sz="2000" b="1" dirty="0"/>
          </a:p>
        </p:txBody>
      </p:sp>
      <p:sp>
        <p:nvSpPr>
          <p:cNvPr id="12" name="箭头: 下 11">
            <a:extLst>
              <a:ext uri="{FF2B5EF4-FFF2-40B4-BE49-F238E27FC236}">
                <a16:creationId xmlns:a16="http://schemas.microsoft.com/office/drawing/2014/main" id="{FF5C2F34-0CFA-4025-928F-79A79A4AAA9D}"/>
              </a:ext>
            </a:extLst>
          </p:cNvPr>
          <p:cNvSpPr/>
          <p:nvPr/>
        </p:nvSpPr>
        <p:spPr>
          <a:xfrm>
            <a:off x="2883877" y="2336800"/>
            <a:ext cx="351692" cy="592948"/>
          </a:xfrm>
          <a:prstGeom prst="downArrow">
            <a:avLst>
              <a:gd name="adj1" fmla="val 50000"/>
              <a:gd name="adj2" fmla="val 811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ECB9D368-1C31-4121-AF68-021B362EA71C}"/>
              </a:ext>
            </a:extLst>
          </p:cNvPr>
          <p:cNvSpPr txBox="1"/>
          <p:nvPr/>
        </p:nvSpPr>
        <p:spPr>
          <a:xfrm>
            <a:off x="3446585" y="2420283"/>
            <a:ext cx="3212739" cy="369332"/>
          </a:xfrm>
          <a:prstGeom prst="rect">
            <a:avLst/>
          </a:prstGeom>
          <a:noFill/>
        </p:spPr>
        <p:txBody>
          <a:bodyPr wrap="none" rtlCol="0">
            <a:spAutoFit/>
          </a:bodyPr>
          <a:lstStyle/>
          <a:p>
            <a:r>
              <a:rPr lang="en-US" altLang="zh-CN" dirty="0"/>
              <a:t>Create socket inside the kernel</a:t>
            </a:r>
            <a:endParaRPr lang="zh-CN" altLang="en-US" dirty="0"/>
          </a:p>
        </p:txBody>
      </p:sp>
      <p:sp>
        <p:nvSpPr>
          <p:cNvPr id="14" name="箭头: 下 13">
            <a:extLst>
              <a:ext uri="{FF2B5EF4-FFF2-40B4-BE49-F238E27FC236}">
                <a16:creationId xmlns:a16="http://schemas.microsoft.com/office/drawing/2014/main" id="{79E25882-726F-49D3-AAA7-A91B21EF938A}"/>
              </a:ext>
            </a:extLst>
          </p:cNvPr>
          <p:cNvSpPr/>
          <p:nvPr/>
        </p:nvSpPr>
        <p:spPr>
          <a:xfrm>
            <a:off x="2883877" y="3466768"/>
            <a:ext cx="351692" cy="592948"/>
          </a:xfrm>
          <a:prstGeom prst="downArrow">
            <a:avLst>
              <a:gd name="adj1" fmla="val 50000"/>
              <a:gd name="adj2" fmla="val 811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FFDBA8D8-FF0D-4A06-A959-00FA505460AC}"/>
              </a:ext>
            </a:extLst>
          </p:cNvPr>
          <p:cNvSpPr txBox="1"/>
          <p:nvPr/>
        </p:nvSpPr>
        <p:spPr>
          <a:xfrm>
            <a:off x="3446585" y="3550251"/>
            <a:ext cx="2800767" cy="369332"/>
          </a:xfrm>
          <a:prstGeom prst="rect">
            <a:avLst/>
          </a:prstGeom>
          <a:noFill/>
        </p:spPr>
        <p:txBody>
          <a:bodyPr wrap="none" rtlCol="0">
            <a:spAutoFit/>
          </a:bodyPr>
          <a:lstStyle/>
          <a:p>
            <a:r>
              <a:rPr lang="en-US" altLang="zh-CN" dirty="0"/>
              <a:t>Bind address to the socket</a:t>
            </a:r>
            <a:endParaRPr lang="zh-CN" altLang="en-US" dirty="0"/>
          </a:p>
        </p:txBody>
      </p:sp>
      <p:sp>
        <p:nvSpPr>
          <p:cNvPr id="16" name="箭头: 下 15">
            <a:extLst>
              <a:ext uri="{FF2B5EF4-FFF2-40B4-BE49-F238E27FC236}">
                <a16:creationId xmlns:a16="http://schemas.microsoft.com/office/drawing/2014/main" id="{C20BF34F-E578-4F9C-A7AA-629A3B2BE484}"/>
              </a:ext>
            </a:extLst>
          </p:cNvPr>
          <p:cNvSpPr/>
          <p:nvPr/>
        </p:nvSpPr>
        <p:spPr>
          <a:xfrm>
            <a:off x="2883877" y="4651374"/>
            <a:ext cx="351692" cy="592948"/>
          </a:xfrm>
          <a:prstGeom prst="downArrow">
            <a:avLst>
              <a:gd name="adj1" fmla="val 50000"/>
              <a:gd name="adj2" fmla="val 811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CA2288A7-6D82-4E80-9C5F-BCF22E77D1F2}"/>
              </a:ext>
            </a:extLst>
          </p:cNvPr>
          <p:cNvSpPr txBox="1"/>
          <p:nvPr/>
        </p:nvSpPr>
        <p:spPr>
          <a:xfrm>
            <a:off x="3446585" y="4734857"/>
            <a:ext cx="1383712" cy="369332"/>
          </a:xfrm>
          <a:prstGeom prst="rect">
            <a:avLst/>
          </a:prstGeom>
          <a:noFill/>
        </p:spPr>
        <p:txBody>
          <a:bodyPr wrap="none" rtlCol="0">
            <a:spAutoFit/>
          </a:bodyPr>
          <a:lstStyle/>
          <a:p>
            <a:r>
              <a:rPr lang="en-US" altLang="zh-CN" dirty="0"/>
              <a:t>Mark socket</a:t>
            </a:r>
            <a:endParaRPr lang="zh-CN" altLang="en-US" dirty="0"/>
          </a:p>
        </p:txBody>
      </p:sp>
      <p:sp>
        <p:nvSpPr>
          <p:cNvPr id="18" name="文本框 17">
            <a:extLst>
              <a:ext uri="{FF2B5EF4-FFF2-40B4-BE49-F238E27FC236}">
                <a16:creationId xmlns:a16="http://schemas.microsoft.com/office/drawing/2014/main" id="{66D0DDDC-F2DC-4CAD-92B2-14DAFC3318B1}"/>
              </a:ext>
            </a:extLst>
          </p:cNvPr>
          <p:cNvSpPr txBox="1"/>
          <p:nvPr/>
        </p:nvSpPr>
        <p:spPr>
          <a:xfrm>
            <a:off x="6659324" y="2228910"/>
            <a:ext cx="5532676" cy="313932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Former calls setup related kernel states</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The latter calls can be influenced by those states</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Execution path of the latter call changed due to the internal kernel state modified by the former call</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Insert more system calls that have influence relations before the target system call so that we can trigger different kernel states and allow each system call to enter deep execution paths</a:t>
            </a:r>
            <a:endParaRPr lang="zh-CN" altLang="en-US" dirty="0"/>
          </a:p>
        </p:txBody>
      </p:sp>
      <p:sp>
        <p:nvSpPr>
          <p:cNvPr id="20" name="文本框 19">
            <a:extLst>
              <a:ext uri="{FF2B5EF4-FFF2-40B4-BE49-F238E27FC236}">
                <a16:creationId xmlns:a16="http://schemas.microsoft.com/office/drawing/2014/main" id="{5B005881-CAB1-4DC1-8952-E56F6001BC7E}"/>
              </a:ext>
            </a:extLst>
          </p:cNvPr>
          <p:cNvSpPr txBox="1"/>
          <p:nvPr/>
        </p:nvSpPr>
        <p:spPr>
          <a:xfrm>
            <a:off x="914400" y="6044254"/>
            <a:ext cx="10157786" cy="646331"/>
          </a:xfrm>
          <a:prstGeom prst="rect">
            <a:avLst/>
          </a:prstGeom>
          <a:solidFill>
            <a:schemeClr val="bg1">
              <a:lumMod val="85000"/>
            </a:schemeClr>
          </a:solidFill>
        </p:spPr>
        <p:txBody>
          <a:bodyPr wrap="square" rtlCol="0">
            <a:spAutoFit/>
          </a:bodyPr>
          <a:lstStyle/>
          <a:p>
            <a:r>
              <a:rPr lang="en-US" altLang="zh-CN" b="1" dirty="0">
                <a:solidFill>
                  <a:srgbClr val="FF0000"/>
                </a:solidFill>
              </a:rPr>
              <a:t>The number of invalid test cases and the size of the search space can be reduced significantly by taking relations between system calls into consideration</a:t>
            </a:r>
            <a:endParaRPr lang="zh-CN" altLang="en-US" b="1" dirty="0">
              <a:solidFill>
                <a:srgbClr val="FF0000"/>
              </a:solidFill>
            </a:endParaRPr>
          </a:p>
        </p:txBody>
      </p:sp>
      <p:sp>
        <p:nvSpPr>
          <p:cNvPr id="2" name="灯片编号占位符 1">
            <a:extLst>
              <a:ext uri="{FF2B5EF4-FFF2-40B4-BE49-F238E27FC236}">
                <a16:creationId xmlns:a16="http://schemas.microsoft.com/office/drawing/2014/main" id="{B1DA71BD-BD8E-4A01-B561-7997B153047A}"/>
              </a:ext>
            </a:extLst>
          </p:cNvPr>
          <p:cNvSpPr>
            <a:spLocks noGrp="1"/>
          </p:cNvSpPr>
          <p:nvPr>
            <p:ph type="sldNum" sz="quarter" idx="12"/>
          </p:nvPr>
        </p:nvSpPr>
        <p:spPr/>
        <p:txBody>
          <a:bodyPr/>
          <a:lstStyle/>
          <a:p>
            <a:fld id="{EA282ED9-8951-4095-B3C3-9A7C715978E3}" type="slidenum">
              <a:rPr lang="zh-CN" altLang="en-US" smtClean="0"/>
              <a:t>18</a:t>
            </a:fld>
            <a:endParaRPr lang="zh-CN" altLang="en-US"/>
          </a:p>
        </p:txBody>
      </p:sp>
    </p:spTree>
    <p:extLst>
      <p:ext uri="{BB962C8B-B14F-4D97-AF65-F5344CB8AC3E}">
        <p14:creationId xmlns:p14="http://schemas.microsoft.com/office/powerpoint/2010/main" val="209067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C32ECA3-E943-4EC8-900A-1C7DD0DA52AB}"/>
              </a:ext>
            </a:extLst>
          </p:cNvPr>
          <p:cNvSpPr txBox="1"/>
          <p:nvPr/>
        </p:nvSpPr>
        <p:spPr>
          <a:xfrm>
            <a:off x="685800" y="482600"/>
            <a:ext cx="10451900" cy="584775"/>
          </a:xfrm>
          <a:prstGeom prst="rect">
            <a:avLst/>
          </a:prstGeom>
          <a:noFill/>
        </p:spPr>
        <p:txBody>
          <a:bodyPr wrap="none" rtlCol="0">
            <a:spAutoFit/>
          </a:bodyPr>
          <a:lstStyle/>
          <a:p>
            <a:r>
              <a:rPr lang="en-US" altLang="zh-CN" sz="3200" b="1" dirty="0"/>
              <a:t>Our Idea – Guide Kernel Fuzzing with Relation Learning</a:t>
            </a:r>
            <a:endParaRPr lang="zh-CN" altLang="en-US" sz="3200" b="1" dirty="0"/>
          </a:p>
        </p:txBody>
      </p:sp>
      <p:sp>
        <p:nvSpPr>
          <p:cNvPr id="5" name="文本框 4">
            <a:extLst>
              <a:ext uri="{FF2B5EF4-FFF2-40B4-BE49-F238E27FC236}">
                <a16:creationId xmlns:a16="http://schemas.microsoft.com/office/drawing/2014/main" id="{EF7B09FF-C9AF-4586-ACA7-08487F8BB2BB}"/>
              </a:ext>
            </a:extLst>
          </p:cNvPr>
          <p:cNvSpPr txBox="1"/>
          <p:nvPr/>
        </p:nvSpPr>
        <p:spPr>
          <a:xfrm>
            <a:off x="2594080" y="2289908"/>
            <a:ext cx="7003840" cy="1631216"/>
          </a:xfrm>
          <a:prstGeom prst="rect">
            <a:avLst/>
          </a:prstGeom>
          <a:solidFill>
            <a:schemeClr val="bg1">
              <a:lumMod val="85000"/>
            </a:schemeClr>
          </a:solidFill>
        </p:spPr>
        <p:txBody>
          <a:bodyPr wrap="none" rtlCol="0">
            <a:spAutoFit/>
          </a:bodyPr>
          <a:lstStyle/>
          <a:p>
            <a:r>
              <a:rPr lang="en-US" altLang="zh-CN" sz="2000" b="1" dirty="0"/>
              <a:t>Learn the influence relations dynamically, iteratively</a:t>
            </a:r>
          </a:p>
          <a:p>
            <a:endParaRPr lang="en-US" altLang="zh-CN" sz="2000" b="1" dirty="0"/>
          </a:p>
          <a:p>
            <a:r>
              <a:rPr lang="en-US" altLang="zh-CN" sz="2000" b="1" dirty="0"/>
              <a:t>Guide generation and mutation with learned relations</a:t>
            </a:r>
          </a:p>
          <a:p>
            <a:endParaRPr lang="en-US" altLang="zh-CN" sz="2000" b="1" dirty="0"/>
          </a:p>
          <a:p>
            <a:r>
              <a:rPr lang="en-US" altLang="zh-CN" sz="2000" b="1" dirty="0"/>
              <a:t>Increase the quality of inputs, speedup the fuzzing process</a:t>
            </a:r>
            <a:endParaRPr lang="zh-CN" altLang="en-US" sz="2000" b="1" dirty="0"/>
          </a:p>
        </p:txBody>
      </p:sp>
      <p:sp>
        <p:nvSpPr>
          <p:cNvPr id="2" name="灯片编号占位符 1">
            <a:extLst>
              <a:ext uri="{FF2B5EF4-FFF2-40B4-BE49-F238E27FC236}">
                <a16:creationId xmlns:a16="http://schemas.microsoft.com/office/drawing/2014/main" id="{42C0D628-606F-464C-BAD1-63E307498CE2}"/>
              </a:ext>
            </a:extLst>
          </p:cNvPr>
          <p:cNvSpPr>
            <a:spLocks noGrp="1"/>
          </p:cNvSpPr>
          <p:nvPr>
            <p:ph type="sldNum" sz="quarter" idx="12"/>
          </p:nvPr>
        </p:nvSpPr>
        <p:spPr/>
        <p:txBody>
          <a:bodyPr/>
          <a:lstStyle/>
          <a:p>
            <a:fld id="{EA282ED9-8951-4095-B3C3-9A7C715978E3}" type="slidenum">
              <a:rPr lang="zh-CN" altLang="en-US" smtClean="0"/>
              <a:t>19</a:t>
            </a:fld>
            <a:endParaRPr lang="zh-CN" altLang="en-US"/>
          </a:p>
        </p:txBody>
      </p:sp>
    </p:spTree>
    <p:extLst>
      <p:ext uri="{BB962C8B-B14F-4D97-AF65-F5344CB8AC3E}">
        <p14:creationId xmlns:p14="http://schemas.microsoft.com/office/powerpoint/2010/main" val="173457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6F49691-8716-4A61-9B47-37D3D55C663F}"/>
              </a:ext>
            </a:extLst>
          </p:cNvPr>
          <p:cNvSpPr txBox="1"/>
          <p:nvPr/>
        </p:nvSpPr>
        <p:spPr>
          <a:xfrm>
            <a:off x="1891323" y="3075057"/>
            <a:ext cx="1899879" cy="707886"/>
          </a:xfrm>
          <a:prstGeom prst="rect">
            <a:avLst/>
          </a:prstGeom>
          <a:noFill/>
        </p:spPr>
        <p:txBody>
          <a:bodyPr wrap="none" rtlCol="0">
            <a:spAutoFit/>
          </a:bodyPr>
          <a:lstStyle/>
          <a:p>
            <a:r>
              <a:rPr lang="en-US" altLang="zh-CN" sz="4000" b="1" dirty="0"/>
              <a:t>Outline</a:t>
            </a:r>
            <a:endParaRPr lang="zh-CN" altLang="en-US" sz="4000" b="1" dirty="0"/>
          </a:p>
        </p:txBody>
      </p:sp>
      <p:cxnSp>
        <p:nvCxnSpPr>
          <p:cNvPr id="6" name="直接连接符 5">
            <a:extLst>
              <a:ext uri="{FF2B5EF4-FFF2-40B4-BE49-F238E27FC236}">
                <a16:creationId xmlns:a16="http://schemas.microsoft.com/office/drawing/2014/main" id="{83BE5DF5-37B4-45A1-87E2-10EED0396DDF}"/>
              </a:ext>
            </a:extLst>
          </p:cNvPr>
          <p:cNvCxnSpPr>
            <a:cxnSpLocks/>
          </p:cNvCxnSpPr>
          <p:nvPr/>
        </p:nvCxnSpPr>
        <p:spPr>
          <a:xfrm>
            <a:off x="4525108" y="1680308"/>
            <a:ext cx="0" cy="34778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E58D1CA6-6CB9-4B84-AA30-AF470CE62AE4}"/>
              </a:ext>
            </a:extLst>
          </p:cNvPr>
          <p:cNvSpPr txBox="1"/>
          <p:nvPr/>
        </p:nvSpPr>
        <p:spPr>
          <a:xfrm>
            <a:off x="5524738" y="1874728"/>
            <a:ext cx="2688557" cy="3108543"/>
          </a:xfrm>
          <a:prstGeom prst="rect">
            <a:avLst/>
          </a:prstGeom>
          <a:noFill/>
        </p:spPr>
        <p:txBody>
          <a:bodyPr wrap="none" rtlCol="0">
            <a:spAutoFit/>
          </a:bodyPr>
          <a:lstStyle/>
          <a:p>
            <a:pPr marL="285750" indent="-285750">
              <a:buFont typeface="Arial" panose="020B0604020202020204" pitchFamily="34" charset="0"/>
              <a:buChar char="•"/>
            </a:pPr>
            <a:r>
              <a:rPr lang="en-US" altLang="zh-CN" sz="2800" b="1" dirty="0"/>
              <a:t>Background</a:t>
            </a:r>
          </a:p>
          <a:p>
            <a:pPr marL="285750" indent="-285750">
              <a:buFont typeface="Arial" panose="020B0604020202020204" pitchFamily="34" charset="0"/>
              <a:buChar char="•"/>
            </a:pPr>
            <a:r>
              <a:rPr lang="en-US" altLang="zh-CN" sz="2800" b="1" dirty="0"/>
              <a:t>Introduction</a:t>
            </a:r>
          </a:p>
          <a:p>
            <a:pPr marL="285750" indent="-285750">
              <a:buFont typeface="Arial" panose="020B0604020202020204" pitchFamily="34" charset="0"/>
              <a:buChar char="•"/>
            </a:pPr>
            <a:r>
              <a:rPr lang="en-US" altLang="zh-CN" sz="2800" b="1" dirty="0"/>
              <a:t>Motivation</a:t>
            </a:r>
          </a:p>
          <a:p>
            <a:pPr marL="285750" indent="-285750">
              <a:buFont typeface="Arial" panose="020B0604020202020204" pitchFamily="34" charset="0"/>
              <a:buChar char="•"/>
            </a:pPr>
            <a:r>
              <a:rPr lang="en-US" altLang="zh-CN" sz="2800" b="1" dirty="0"/>
              <a:t>Observation</a:t>
            </a:r>
          </a:p>
          <a:p>
            <a:pPr marL="285750" indent="-285750">
              <a:buFont typeface="Arial" panose="020B0604020202020204" pitchFamily="34" charset="0"/>
              <a:buChar char="•"/>
            </a:pPr>
            <a:r>
              <a:rPr lang="en-US" altLang="zh-CN" sz="2800" b="1" dirty="0"/>
              <a:t>Related Work</a:t>
            </a:r>
          </a:p>
          <a:p>
            <a:pPr marL="285750" indent="-285750">
              <a:buFont typeface="Arial" panose="020B0604020202020204" pitchFamily="34" charset="0"/>
              <a:buChar char="•"/>
            </a:pPr>
            <a:r>
              <a:rPr lang="en-US" altLang="zh-CN" sz="2800" b="1" dirty="0"/>
              <a:t>Design</a:t>
            </a:r>
          </a:p>
          <a:p>
            <a:pPr marL="285750" indent="-285750">
              <a:buFont typeface="Arial" panose="020B0604020202020204" pitchFamily="34" charset="0"/>
              <a:buChar char="•"/>
            </a:pPr>
            <a:r>
              <a:rPr lang="en-US" altLang="zh-CN" sz="2800" b="1" dirty="0"/>
              <a:t>Evaluation</a:t>
            </a:r>
          </a:p>
        </p:txBody>
      </p:sp>
      <p:sp>
        <p:nvSpPr>
          <p:cNvPr id="12" name="灯片编号占位符 11">
            <a:extLst>
              <a:ext uri="{FF2B5EF4-FFF2-40B4-BE49-F238E27FC236}">
                <a16:creationId xmlns:a16="http://schemas.microsoft.com/office/drawing/2014/main" id="{47895B29-27E0-4A9D-973B-3EEC75145983}"/>
              </a:ext>
            </a:extLst>
          </p:cNvPr>
          <p:cNvSpPr>
            <a:spLocks noGrp="1"/>
          </p:cNvSpPr>
          <p:nvPr>
            <p:ph type="sldNum" sz="quarter" idx="12"/>
          </p:nvPr>
        </p:nvSpPr>
        <p:spPr/>
        <p:txBody>
          <a:bodyPr/>
          <a:lstStyle/>
          <a:p>
            <a:fld id="{EA282ED9-8951-4095-B3C3-9A7C715978E3}" type="slidenum">
              <a:rPr lang="zh-CN" altLang="en-US" smtClean="0"/>
              <a:t>2</a:t>
            </a:fld>
            <a:endParaRPr lang="zh-CN" altLang="en-US"/>
          </a:p>
        </p:txBody>
      </p:sp>
    </p:spTree>
    <p:extLst>
      <p:ext uri="{BB962C8B-B14F-4D97-AF65-F5344CB8AC3E}">
        <p14:creationId xmlns:p14="http://schemas.microsoft.com/office/powerpoint/2010/main" val="264889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92ED772-8164-4E42-ADB2-0711FF69FA4E}"/>
              </a:ext>
            </a:extLst>
          </p:cNvPr>
          <p:cNvSpPr txBox="1"/>
          <p:nvPr/>
        </p:nvSpPr>
        <p:spPr>
          <a:xfrm>
            <a:off x="685800" y="482600"/>
            <a:ext cx="3696846" cy="584775"/>
          </a:xfrm>
          <a:prstGeom prst="rect">
            <a:avLst/>
          </a:prstGeom>
          <a:noFill/>
        </p:spPr>
        <p:txBody>
          <a:bodyPr wrap="none" rtlCol="0">
            <a:spAutoFit/>
          </a:bodyPr>
          <a:lstStyle/>
          <a:p>
            <a:r>
              <a:rPr lang="en-US" altLang="zh-CN" sz="3200" b="1" dirty="0"/>
              <a:t>Design – definition</a:t>
            </a:r>
            <a:endParaRPr lang="zh-CN" altLang="en-US" sz="3200" b="1" dirty="0"/>
          </a:p>
        </p:txBody>
      </p:sp>
      <p:sp>
        <p:nvSpPr>
          <p:cNvPr id="5" name="文本框 4">
            <a:extLst>
              <a:ext uri="{FF2B5EF4-FFF2-40B4-BE49-F238E27FC236}">
                <a16:creationId xmlns:a16="http://schemas.microsoft.com/office/drawing/2014/main" id="{716617DA-62AA-4D09-A2C4-BEAFF79B345A}"/>
              </a:ext>
            </a:extLst>
          </p:cNvPr>
          <p:cNvSpPr txBox="1"/>
          <p:nvPr/>
        </p:nvSpPr>
        <p:spPr>
          <a:xfrm>
            <a:off x="685800" y="1633415"/>
            <a:ext cx="9505462" cy="1138773"/>
          </a:xfrm>
          <a:prstGeom prst="rect">
            <a:avLst/>
          </a:prstGeom>
          <a:solidFill>
            <a:schemeClr val="bg1">
              <a:lumMod val="85000"/>
            </a:schemeClr>
          </a:solidFill>
        </p:spPr>
        <p:txBody>
          <a:bodyPr wrap="square" rtlCol="0">
            <a:spAutoFit/>
          </a:bodyPr>
          <a:lstStyle/>
          <a:p>
            <a:r>
              <a:rPr lang="en-US" altLang="zh-CN" sz="2800" b="1" dirty="0"/>
              <a:t>Relation: </a:t>
            </a:r>
          </a:p>
          <a:p>
            <a:r>
              <a:rPr lang="en-US" altLang="zh-CN" sz="2000" b="1" dirty="0"/>
              <a:t>A system call Ci has an influence on another system call Cj if the execution of Ci can influence the execution path of Cj by modifying the kernel’s internal state.</a:t>
            </a:r>
            <a:endParaRPr lang="zh-CN" altLang="en-US" sz="2000" b="1" dirty="0"/>
          </a:p>
        </p:txBody>
      </p:sp>
      <p:sp>
        <p:nvSpPr>
          <p:cNvPr id="7" name="文本框 6">
            <a:extLst>
              <a:ext uri="{FF2B5EF4-FFF2-40B4-BE49-F238E27FC236}">
                <a16:creationId xmlns:a16="http://schemas.microsoft.com/office/drawing/2014/main" id="{7426CC66-CE46-4EDD-9BE0-67273799110C}"/>
              </a:ext>
            </a:extLst>
          </p:cNvPr>
          <p:cNvSpPr txBox="1"/>
          <p:nvPr/>
        </p:nvSpPr>
        <p:spPr>
          <a:xfrm>
            <a:off x="685800" y="3548184"/>
            <a:ext cx="5370381" cy="1015663"/>
          </a:xfrm>
          <a:prstGeom prst="rect">
            <a:avLst/>
          </a:prstGeom>
          <a:noFill/>
        </p:spPr>
        <p:txBody>
          <a:bodyPr wrap="none" rtlCol="0">
            <a:spAutoFit/>
          </a:bodyPr>
          <a:lstStyle/>
          <a:p>
            <a:pPr marL="285750" indent="-285750">
              <a:buFont typeface="Arial" panose="020B0604020202020204" pitchFamily="34" charset="0"/>
              <a:buChar char="•"/>
            </a:pPr>
            <a:r>
              <a:rPr lang="en-US" altLang="zh-CN" sz="2000" dirty="0"/>
              <a:t>Relation is about influence of execution path</a:t>
            </a:r>
          </a:p>
          <a:p>
            <a:pPr marL="285750" indent="-285750">
              <a:buFont typeface="Arial" panose="020B0604020202020204" pitchFamily="34" charset="0"/>
              <a:buChar char="•"/>
            </a:pPr>
            <a:r>
              <a:rPr lang="en-US" altLang="zh-CN" sz="2000" dirty="0"/>
              <a:t>The reason behind relation is kernel state</a:t>
            </a:r>
          </a:p>
          <a:p>
            <a:pPr marL="285750" indent="-285750">
              <a:buFont typeface="Arial" panose="020B0604020202020204" pitchFamily="34" charset="0"/>
              <a:buChar char="•"/>
            </a:pPr>
            <a:r>
              <a:rPr lang="en-US" altLang="zh-CN" sz="2000" b="1" dirty="0" err="1"/>
              <a:t>R</a:t>
            </a:r>
            <a:r>
              <a:rPr lang="en-US" altLang="zh-CN" sz="2000" b="1" baseline="-25000" dirty="0" err="1"/>
              <a:t>ij</a:t>
            </a:r>
            <a:r>
              <a:rPr lang="en-US" altLang="zh-CN" sz="2000" b="1" dirty="0"/>
              <a:t> = 1, if C</a:t>
            </a:r>
            <a:r>
              <a:rPr lang="en-US" altLang="zh-CN" sz="2000" b="1" baseline="-25000" dirty="0"/>
              <a:t>i</a:t>
            </a:r>
            <a:r>
              <a:rPr lang="en-US" altLang="zh-CN" sz="2000" b="1" dirty="0"/>
              <a:t> has relation with </a:t>
            </a:r>
            <a:r>
              <a:rPr lang="en-US" altLang="zh-CN" sz="2000" b="1" dirty="0" err="1"/>
              <a:t>C</a:t>
            </a:r>
            <a:r>
              <a:rPr lang="en-US" altLang="zh-CN" sz="2000" b="1" baseline="-25000" dirty="0" err="1"/>
              <a:t>j</a:t>
            </a:r>
            <a:endParaRPr lang="zh-CN" altLang="en-US" sz="2000" b="1" baseline="-25000" dirty="0"/>
          </a:p>
        </p:txBody>
      </p:sp>
      <p:sp>
        <p:nvSpPr>
          <p:cNvPr id="2" name="灯片编号占位符 1">
            <a:extLst>
              <a:ext uri="{FF2B5EF4-FFF2-40B4-BE49-F238E27FC236}">
                <a16:creationId xmlns:a16="http://schemas.microsoft.com/office/drawing/2014/main" id="{6B71E85F-44A1-4B9D-94AE-BE1A4C314B56}"/>
              </a:ext>
            </a:extLst>
          </p:cNvPr>
          <p:cNvSpPr>
            <a:spLocks noGrp="1"/>
          </p:cNvSpPr>
          <p:nvPr>
            <p:ph type="sldNum" sz="quarter" idx="12"/>
          </p:nvPr>
        </p:nvSpPr>
        <p:spPr/>
        <p:txBody>
          <a:bodyPr/>
          <a:lstStyle/>
          <a:p>
            <a:fld id="{EA282ED9-8951-4095-B3C3-9A7C715978E3}" type="slidenum">
              <a:rPr lang="zh-CN" altLang="en-US" smtClean="0"/>
              <a:t>20</a:t>
            </a:fld>
            <a:endParaRPr lang="zh-CN" altLang="en-US"/>
          </a:p>
        </p:txBody>
      </p:sp>
    </p:spTree>
    <p:extLst>
      <p:ext uri="{BB962C8B-B14F-4D97-AF65-F5344CB8AC3E}">
        <p14:creationId xmlns:p14="http://schemas.microsoft.com/office/powerpoint/2010/main" val="1122271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FF551A7-D692-4AB4-A8BB-B72AA4C5C545}"/>
              </a:ext>
            </a:extLst>
          </p:cNvPr>
          <p:cNvSpPr txBox="1"/>
          <p:nvPr/>
        </p:nvSpPr>
        <p:spPr>
          <a:xfrm>
            <a:off x="685800" y="482600"/>
            <a:ext cx="5161991" cy="584775"/>
          </a:xfrm>
          <a:prstGeom prst="rect">
            <a:avLst/>
          </a:prstGeom>
          <a:noFill/>
        </p:spPr>
        <p:txBody>
          <a:bodyPr wrap="none" rtlCol="0">
            <a:spAutoFit/>
          </a:bodyPr>
          <a:lstStyle/>
          <a:p>
            <a:r>
              <a:rPr lang="en-US" altLang="zh-CN" sz="3200" b="1" dirty="0"/>
              <a:t>Design – Relation Learning</a:t>
            </a:r>
            <a:endParaRPr lang="zh-CN" altLang="en-US" sz="3200" b="1" dirty="0"/>
          </a:p>
        </p:txBody>
      </p:sp>
      <p:sp>
        <p:nvSpPr>
          <p:cNvPr id="3" name="文本框 2">
            <a:extLst>
              <a:ext uri="{FF2B5EF4-FFF2-40B4-BE49-F238E27FC236}">
                <a16:creationId xmlns:a16="http://schemas.microsoft.com/office/drawing/2014/main" id="{4A181361-AC45-4BF3-BA35-444F2508B399}"/>
              </a:ext>
            </a:extLst>
          </p:cNvPr>
          <p:cNvSpPr txBox="1"/>
          <p:nvPr/>
        </p:nvSpPr>
        <p:spPr>
          <a:xfrm>
            <a:off x="1089656" y="1690062"/>
            <a:ext cx="5941050" cy="3477875"/>
          </a:xfrm>
          <a:prstGeom prst="rect">
            <a:avLst/>
          </a:prstGeom>
          <a:noFill/>
        </p:spPr>
        <p:txBody>
          <a:bodyPr wrap="none" rtlCol="0">
            <a:spAutoFit/>
          </a:bodyPr>
          <a:lstStyle/>
          <a:p>
            <a:pPr marL="342900" indent="-342900">
              <a:buFont typeface="Arial" panose="020B0604020202020204" pitchFamily="34" charset="0"/>
              <a:buChar char="•"/>
            </a:pPr>
            <a:r>
              <a:rPr lang="en-US" altLang="zh-CN" sz="2800" b="1" dirty="0"/>
              <a:t>Static Learning</a:t>
            </a:r>
          </a:p>
          <a:p>
            <a:pPr marL="342900" indent="-342900">
              <a:buFont typeface="Arial" panose="020B0604020202020204" pitchFamily="34" charset="0"/>
              <a:buChar char="•"/>
            </a:pPr>
            <a:endParaRPr lang="en-US" altLang="zh-CN" sz="2800" b="1" dirty="0"/>
          </a:p>
          <a:p>
            <a:pPr marL="342900" indent="-342900">
              <a:buFont typeface="Arial" panose="020B0604020202020204" pitchFamily="34" charset="0"/>
              <a:buChar char="•"/>
            </a:pPr>
            <a:r>
              <a:rPr lang="en-US" altLang="zh-CN" sz="2800" b="1" dirty="0"/>
              <a:t>Dynamic Learning</a:t>
            </a:r>
          </a:p>
          <a:p>
            <a:pPr marL="800100" lvl="1" indent="-342900">
              <a:buFont typeface="Arial" panose="020B0604020202020204" pitchFamily="34" charset="0"/>
              <a:buChar char="•"/>
            </a:pPr>
            <a:r>
              <a:rPr lang="en-US" altLang="zh-CN" sz="2800" b="1" dirty="0"/>
              <a:t>Step 1: Minimization</a:t>
            </a:r>
          </a:p>
          <a:p>
            <a:pPr marL="800100" lvl="1" indent="-342900">
              <a:buFont typeface="Arial" panose="020B0604020202020204" pitchFamily="34" charset="0"/>
              <a:buChar char="•"/>
            </a:pPr>
            <a:r>
              <a:rPr lang="en-US" altLang="zh-CN" sz="2800" b="1" dirty="0"/>
              <a:t>Step 2: Update Relation Table</a:t>
            </a:r>
          </a:p>
          <a:p>
            <a:pPr marL="800100" lvl="1" indent="-342900">
              <a:buFont typeface="Arial" panose="020B0604020202020204" pitchFamily="34" charset="0"/>
              <a:buChar char="•"/>
            </a:pPr>
            <a:endParaRPr lang="en-US" altLang="zh-CN" sz="2800" b="1" dirty="0"/>
          </a:p>
          <a:p>
            <a:pPr marL="342900" indent="-342900">
              <a:buFont typeface="Arial" panose="020B0604020202020204" pitchFamily="34" charset="0"/>
              <a:buChar char="•"/>
            </a:pPr>
            <a:r>
              <a:rPr lang="en-US" altLang="zh-CN" sz="2800" b="1" dirty="0"/>
              <a:t>Guided Generation and Mutation</a:t>
            </a:r>
            <a:endParaRPr lang="zh-CN" altLang="en-US" sz="2800" b="1" dirty="0"/>
          </a:p>
          <a:p>
            <a:pPr marL="342900" indent="-342900">
              <a:buFont typeface="Arial" panose="020B0604020202020204" pitchFamily="34" charset="0"/>
              <a:buChar char="•"/>
            </a:pPr>
            <a:endParaRPr lang="zh-CN" altLang="en-US" sz="2400" b="1" dirty="0"/>
          </a:p>
        </p:txBody>
      </p:sp>
      <p:sp>
        <p:nvSpPr>
          <p:cNvPr id="4" name="灯片编号占位符 3">
            <a:extLst>
              <a:ext uri="{FF2B5EF4-FFF2-40B4-BE49-F238E27FC236}">
                <a16:creationId xmlns:a16="http://schemas.microsoft.com/office/drawing/2014/main" id="{1A36ED89-0001-4FB7-B1DA-231DF4655121}"/>
              </a:ext>
            </a:extLst>
          </p:cNvPr>
          <p:cNvSpPr>
            <a:spLocks noGrp="1"/>
          </p:cNvSpPr>
          <p:nvPr>
            <p:ph type="sldNum" sz="quarter" idx="12"/>
          </p:nvPr>
        </p:nvSpPr>
        <p:spPr/>
        <p:txBody>
          <a:bodyPr/>
          <a:lstStyle/>
          <a:p>
            <a:fld id="{EA282ED9-8951-4095-B3C3-9A7C715978E3}" type="slidenum">
              <a:rPr lang="zh-CN" altLang="en-US" smtClean="0"/>
              <a:t>21</a:t>
            </a:fld>
            <a:endParaRPr lang="zh-CN" altLang="en-US"/>
          </a:p>
        </p:txBody>
      </p:sp>
    </p:spTree>
    <p:extLst>
      <p:ext uri="{BB962C8B-B14F-4D97-AF65-F5344CB8AC3E}">
        <p14:creationId xmlns:p14="http://schemas.microsoft.com/office/powerpoint/2010/main" val="91250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736F1F0-EE1A-4DAC-9AC8-6D02FE261120}"/>
              </a:ext>
            </a:extLst>
          </p:cNvPr>
          <p:cNvSpPr txBox="1"/>
          <p:nvPr/>
        </p:nvSpPr>
        <p:spPr>
          <a:xfrm>
            <a:off x="685800" y="482600"/>
            <a:ext cx="4661854" cy="584775"/>
          </a:xfrm>
          <a:prstGeom prst="rect">
            <a:avLst/>
          </a:prstGeom>
          <a:noFill/>
        </p:spPr>
        <p:txBody>
          <a:bodyPr wrap="none" rtlCol="0">
            <a:spAutoFit/>
          </a:bodyPr>
          <a:lstStyle/>
          <a:p>
            <a:r>
              <a:rPr lang="en-US" altLang="zh-CN" sz="3200" b="1" dirty="0"/>
              <a:t>Design – Static Learning</a:t>
            </a:r>
            <a:endParaRPr lang="zh-CN" altLang="en-US" sz="3200" b="1" dirty="0"/>
          </a:p>
        </p:txBody>
      </p:sp>
      <p:sp>
        <p:nvSpPr>
          <p:cNvPr id="5" name="文本框 4">
            <a:extLst>
              <a:ext uri="{FF2B5EF4-FFF2-40B4-BE49-F238E27FC236}">
                <a16:creationId xmlns:a16="http://schemas.microsoft.com/office/drawing/2014/main" id="{2482D585-C694-4EEF-B551-C7A1AA833109}"/>
              </a:ext>
            </a:extLst>
          </p:cNvPr>
          <p:cNvSpPr txBox="1"/>
          <p:nvPr/>
        </p:nvSpPr>
        <p:spPr>
          <a:xfrm>
            <a:off x="875323" y="1899138"/>
            <a:ext cx="9652000" cy="2862322"/>
          </a:xfrm>
          <a:prstGeom prst="rect">
            <a:avLst/>
          </a:prstGeom>
          <a:noFill/>
        </p:spPr>
        <p:txBody>
          <a:bodyPr wrap="square" rtlCol="0">
            <a:spAutoFit/>
          </a:bodyPr>
          <a:lstStyle/>
          <a:p>
            <a:pPr marL="285750" indent="-285750">
              <a:buFont typeface="Arial" panose="020B0604020202020204" pitchFamily="34" charset="0"/>
              <a:buChar char="•"/>
            </a:pPr>
            <a:r>
              <a:rPr lang="en-US" altLang="zh-CN" sz="2000" b="1" dirty="0"/>
              <a:t>Purpose: </a:t>
            </a:r>
            <a:r>
              <a:rPr lang="en-US" altLang="zh-CN" sz="2000" dirty="0"/>
              <a:t>Learn the relations expressible by Syzlang description</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b="1" dirty="0"/>
              <a:t>Idea: </a:t>
            </a:r>
            <a:r>
              <a:rPr lang="en-US" altLang="zh-CN" sz="2000" dirty="0"/>
              <a:t>The producer syscall of one resource can influence the consumer syscall of that resource</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b="1" dirty="0"/>
              <a:t>Steps: </a:t>
            </a:r>
            <a:r>
              <a:rPr lang="en-US" altLang="zh-CN" sz="2000" dirty="0"/>
              <a:t>two simple rules:</a:t>
            </a:r>
          </a:p>
          <a:p>
            <a:pPr marL="742950" lvl="1" indent="-285750">
              <a:buFont typeface="Arial" panose="020B0604020202020204" pitchFamily="34" charset="0"/>
              <a:buChar char="•"/>
            </a:pPr>
            <a:r>
              <a:rPr lang="en-US" altLang="zh-CN" sz="2000" dirty="0"/>
              <a:t>The return type of C</a:t>
            </a:r>
            <a:r>
              <a:rPr lang="en-US" altLang="zh-CN" sz="2000" baseline="-25000" dirty="0"/>
              <a:t>i</a:t>
            </a:r>
            <a:r>
              <a:rPr lang="en-US" altLang="zh-CN" sz="2000" dirty="0"/>
              <a:t> is a resource type r0 with an outward data flow direction</a:t>
            </a:r>
          </a:p>
          <a:p>
            <a:pPr marL="742950" lvl="1" indent="-285750">
              <a:buFont typeface="Arial" panose="020B0604020202020204" pitchFamily="34" charset="0"/>
              <a:buChar char="•"/>
            </a:pPr>
            <a:r>
              <a:rPr lang="en-US" altLang="zh-CN" sz="2000" dirty="0"/>
              <a:t>At least one of </a:t>
            </a:r>
            <a:r>
              <a:rPr lang="en-US" altLang="zh-CN" sz="2000" dirty="0" err="1"/>
              <a:t>C</a:t>
            </a:r>
            <a:r>
              <a:rPr lang="en-US" altLang="zh-CN" sz="2000" baseline="-25000" dirty="0" err="1"/>
              <a:t>j</a:t>
            </a:r>
            <a:r>
              <a:rPr lang="en-US" altLang="zh-CN" sz="2000" dirty="0" err="1"/>
              <a:t>’s</a:t>
            </a:r>
            <a:r>
              <a:rPr lang="en-US" altLang="zh-CN" sz="2000" dirty="0"/>
              <a:t> parameter is a resource type r0 or resource type r</a:t>
            </a:r>
            <a:r>
              <a:rPr lang="en-US" altLang="zh-CN" sz="2000" baseline="-25000" dirty="0"/>
              <a:t>1</a:t>
            </a:r>
            <a:r>
              <a:rPr lang="en-US" altLang="zh-CN" sz="2000" dirty="0"/>
              <a:t> that is </a:t>
            </a:r>
            <a:r>
              <a:rPr lang="en-US" altLang="zh-CN" sz="2000" b="1" dirty="0"/>
              <a:t>compatible</a:t>
            </a:r>
            <a:r>
              <a:rPr lang="en-US" altLang="zh-CN" sz="2000" dirty="0"/>
              <a:t> with r</a:t>
            </a:r>
            <a:r>
              <a:rPr lang="en-US" altLang="zh-CN" sz="2000" baseline="-25000" dirty="0"/>
              <a:t>0</a:t>
            </a:r>
            <a:r>
              <a:rPr lang="en-US" altLang="zh-CN" sz="2000" dirty="0"/>
              <a:t> with an in ward data flow direction</a:t>
            </a:r>
          </a:p>
        </p:txBody>
      </p:sp>
      <p:sp>
        <p:nvSpPr>
          <p:cNvPr id="7" name="文本框 6">
            <a:extLst>
              <a:ext uri="{FF2B5EF4-FFF2-40B4-BE49-F238E27FC236}">
                <a16:creationId xmlns:a16="http://schemas.microsoft.com/office/drawing/2014/main" id="{D5EA6727-F9E0-4572-8435-534BB177244B}"/>
              </a:ext>
            </a:extLst>
          </p:cNvPr>
          <p:cNvSpPr txBox="1"/>
          <p:nvPr/>
        </p:nvSpPr>
        <p:spPr>
          <a:xfrm>
            <a:off x="875322" y="5421143"/>
            <a:ext cx="9730153" cy="1015663"/>
          </a:xfrm>
          <a:prstGeom prst="rect">
            <a:avLst/>
          </a:prstGeom>
          <a:noFill/>
        </p:spPr>
        <p:txBody>
          <a:bodyPr wrap="square">
            <a:spAutoFit/>
          </a:bodyPr>
          <a:lstStyle/>
          <a:p>
            <a:r>
              <a:rPr lang="en-US" altLang="zh-CN" sz="2000" dirty="0">
                <a:solidFill>
                  <a:schemeClr val="accent1"/>
                </a:solidFill>
                <a:latin typeface="Book Antiqua" panose="02040602050305030304" pitchFamily="18" charset="0"/>
              </a:rPr>
              <a:t>Resource</a:t>
            </a:r>
            <a:r>
              <a:rPr lang="en-US" altLang="zh-CN" sz="2000" dirty="0">
                <a:latin typeface="Book Antiqua" panose="02040602050305030304" pitchFamily="18" charset="0"/>
              </a:rPr>
              <a:t> </a:t>
            </a:r>
            <a:r>
              <a:rPr lang="en-US" altLang="zh-CN" sz="2000" dirty="0" err="1">
                <a:latin typeface="Book Antiqua" panose="02040602050305030304" pitchFamily="18" charset="0"/>
              </a:rPr>
              <a:t>sock_in</a:t>
            </a:r>
            <a:r>
              <a:rPr lang="en-US" altLang="zh-CN" sz="2000" dirty="0">
                <a:latin typeface="Book Antiqua" panose="02040602050305030304" pitchFamily="18" charset="0"/>
              </a:rPr>
              <a:t>[sock]</a:t>
            </a:r>
            <a:endParaRPr lang="en-US" altLang="zh-CN" sz="2000" dirty="0">
              <a:solidFill>
                <a:schemeClr val="accent2"/>
              </a:solidFill>
              <a:latin typeface="Book Antiqua" panose="02040602050305030304" pitchFamily="18" charset="0"/>
            </a:endParaRPr>
          </a:p>
          <a:p>
            <a:r>
              <a:rPr lang="en-US" altLang="zh-CN" sz="2000" dirty="0" err="1">
                <a:solidFill>
                  <a:schemeClr val="accent2"/>
                </a:solidFill>
                <a:latin typeface="Book Antiqua" panose="02040602050305030304" pitchFamily="18" charset="0"/>
              </a:rPr>
              <a:t>Socket$inet</a:t>
            </a:r>
            <a:r>
              <a:rPr lang="en-US" altLang="zh-CN" sz="2000" dirty="0">
                <a:latin typeface="Book Antiqua" panose="02040602050305030304" pitchFamily="18" charset="0"/>
              </a:rPr>
              <a:t>(</a:t>
            </a:r>
            <a:r>
              <a:rPr lang="en-US" altLang="zh-CN" sz="2000" dirty="0">
                <a:solidFill>
                  <a:schemeClr val="accent6"/>
                </a:solidFill>
                <a:latin typeface="Book Antiqua" panose="02040602050305030304" pitchFamily="18" charset="0"/>
              </a:rPr>
              <a:t>domain</a:t>
            </a:r>
            <a:r>
              <a:rPr lang="en-US" altLang="zh-CN" sz="2000" dirty="0">
                <a:latin typeface="Book Antiqua" panose="02040602050305030304" pitchFamily="18" charset="0"/>
              </a:rPr>
              <a:t> const[AF_INET], </a:t>
            </a:r>
            <a:r>
              <a:rPr lang="en-US" altLang="zh-CN" sz="2000" dirty="0">
                <a:solidFill>
                  <a:schemeClr val="accent6"/>
                </a:solidFill>
                <a:latin typeface="Book Antiqua" panose="02040602050305030304" pitchFamily="18" charset="0"/>
              </a:rPr>
              <a:t>type</a:t>
            </a:r>
            <a:r>
              <a:rPr lang="en-US" altLang="zh-CN" sz="2000" dirty="0">
                <a:latin typeface="Book Antiqua" panose="02040602050305030304" pitchFamily="18" charset="0"/>
              </a:rPr>
              <a:t> flags[</a:t>
            </a:r>
            <a:r>
              <a:rPr lang="en-US" altLang="zh-CN" sz="2000" dirty="0" err="1">
                <a:latin typeface="Book Antiqua" panose="02040602050305030304" pitchFamily="18" charset="0"/>
              </a:rPr>
              <a:t>socket_type</a:t>
            </a:r>
            <a:r>
              <a:rPr lang="en-US" altLang="zh-CN" sz="2000" dirty="0">
                <a:latin typeface="Book Antiqua" panose="02040602050305030304" pitchFamily="18" charset="0"/>
              </a:rPr>
              <a:t>], </a:t>
            </a:r>
            <a:r>
              <a:rPr lang="en-US" altLang="zh-CN" sz="2000" dirty="0">
                <a:solidFill>
                  <a:schemeClr val="accent6"/>
                </a:solidFill>
                <a:latin typeface="Book Antiqua" panose="02040602050305030304" pitchFamily="18" charset="0"/>
              </a:rPr>
              <a:t>proto</a:t>
            </a:r>
            <a:r>
              <a:rPr lang="en-US" altLang="zh-CN" sz="2000" dirty="0">
                <a:latin typeface="Book Antiqua" panose="02040602050305030304" pitchFamily="18" charset="0"/>
              </a:rPr>
              <a:t> int32) </a:t>
            </a:r>
            <a:r>
              <a:rPr lang="en-US" altLang="zh-CN" sz="2000" dirty="0" err="1">
                <a:latin typeface="Book Antiqua" panose="02040602050305030304" pitchFamily="18" charset="0"/>
              </a:rPr>
              <a:t>sock_in</a:t>
            </a:r>
            <a:endParaRPr lang="en-US" altLang="zh-CN" sz="2000" dirty="0">
              <a:latin typeface="Book Antiqua" panose="02040602050305030304" pitchFamily="18" charset="0"/>
            </a:endParaRPr>
          </a:p>
          <a:p>
            <a:r>
              <a:rPr lang="en-US" altLang="zh-CN" sz="2000" dirty="0">
                <a:solidFill>
                  <a:schemeClr val="accent2"/>
                </a:solidFill>
                <a:latin typeface="Book Antiqua" panose="02040602050305030304" pitchFamily="18" charset="0"/>
              </a:rPr>
              <a:t>Listen</a:t>
            </a:r>
            <a:r>
              <a:rPr lang="en-US" altLang="zh-CN" sz="2000" dirty="0">
                <a:latin typeface="Book Antiqua" panose="02040602050305030304" pitchFamily="18" charset="0"/>
              </a:rPr>
              <a:t>(</a:t>
            </a:r>
            <a:r>
              <a:rPr lang="en-US" altLang="zh-CN" sz="2000" dirty="0">
                <a:solidFill>
                  <a:schemeClr val="accent6"/>
                </a:solidFill>
                <a:latin typeface="Book Antiqua" panose="02040602050305030304" pitchFamily="18" charset="0"/>
              </a:rPr>
              <a:t>fd</a:t>
            </a:r>
            <a:r>
              <a:rPr lang="en-US" altLang="zh-CN" sz="2000" dirty="0">
                <a:latin typeface="Book Antiqua" panose="02040602050305030304" pitchFamily="18" charset="0"/>
              </a:rPr>
              <a:t> sock, </a:t>
            </a:r>
            <a:r>
              <a:rPr lang="en-US" altLang="zh-CN" sz="2000" dirty="0">
                <a:solidFill>
                  <a:schemeClr val="accent6"/>
                </a:solidFill>
                <a:latin typeface="Book Antiqua" panose="02040602050305030304" pitchFamily="18" charset="0"/>
              </a:rPr>
              <a:t>backlog</a:t>
            </a:r>
            <a:r>
              <a:rPr lang="en-US" altLang="zh-CN" sz="2000" dirty="0">
                <a:latin typeface="Book Antiqua" panose="02040602050305030304" pitchFamily="18" charset="0"/>
              </a:rPr>
              <a:t> int32)</a:t>
            </a:r>
          </a:p>
        </p:txBody>
      </p:sp>
      <p:sp>
        <p:nvSpPr>
          <p:cNvPr id="8" name="矩形: 圆角 7">
            <a:extLst>
              <a:ext uri="{FF2B5EF4-FFF2-40B4-BE49-F238E27FC236}">
                <a16:creationId xmlns:a16="http://schemas.microsoft.com/office/drawing/2014/main" id="{DA0B40EE-1313-4CAC-A57E-FCDFEE8EE58F}"/>
              </a:ext>
            </a:extLst>
          </p:cNvPr>
          <p:cNvSpPr/>
          <p:nvPr/>
        </p:nvSpPr>
        <p:spPr>
          <a:xfrm>
            <a:off x="930031" y="5421143"/>
            <a:ext cx="2672861" cy="3544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4AEF14AC-7992-4109-9477-5A9A58CC4FB8}"/>
              </a:ext>
            </a:extLst>
          </p:cNvPr>
          <p:cNvSpPr/>
          <p:nvPr/>
        </p:nvSpPr>
        <p:spPr>
          <a:xfrm>
            <a:off x="9280770" y="5775569"/>
            <a:ext cx="941753" cy="3544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46E5F6F1-EDE1-4A33-8BA6-7BFF57D361FA}"/>
              </a:ext>
            </a:extLst>
          </p:cNvPr>
          <p:cNvSpPr/>
          <p:nvPr/>
        </p:nvSpPr>
        <p:spPr>
          <a:xfrm>
            <a:off x="1989016" y="6039338"/>
            <a:ext cx="566615" cy="3544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a:extLst>
              <a:ext uri="{FF2B5EF4-FFF2-40B4-BE49-F238E27FC236}">
                <a16:creationId xmlns:a16="http://schemas.microsoft.com/office/drawing/2014/main" id="{E44053E7-B649-417C-BF58-E2B322F181D5}"/>
              </a:ext>
            </a:extLst>
          </p:cNvPr>
          <p:cNvSpPr>
            <a:spLocks noGrp="1"/>
          </p:cNvSpPr>
          <p:nvPr>
            <p:ph type="sldNum" sz="quarter" idx="12"/>
          </p:nvPr>
        </p:nvSpPr>
        <p:spPr/>
        <p:txBody>
          <a:bodyPr/>
          <a:lstStyle/>
          <a:p>
            <a:fld id="{EA282ED9-8951-4095-B3C3-9A7C715978E3}" type="slidenum">
              <a:rPr lang="zh-CN" altLang="en-US" smtClean="0"/>
              <a:t>22</a:t>
            </a:fld>
            <a:endParaRPr lang="zh-CN" altLang="en-US"/>
          </a:p>
        </p:txBody>
      </p:sp>
    </p:spTree>
    <p:extLst>
      <p:ext uri="{BB962C8B-B14F-4D97-AF65-F5344CB8AC3E}">
        <p14:creationId xmlns:p14="http://schemas.microsoft.com/office/powerpoint/2010/main" val="226666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5F4A6EA-CEF5-4FD0-BEF3-B8F04C76CC10}"/>
              </a:ext>
            </a:extLst>
          </p:cNvPr>
          <p:cNvSpPr txBox="1"/>
          <p:nvPr/>
        </p:nvSpPr>
        <p:spPr>
          <a:xfrm>
            <a:off x="685800" y="482600"/>
            <a:ext cx="5359159" cy="584775"/>
          </a:xfrm>
          <a:prstGeom prst="rect">
            <a:avLst/>
          </a:prstGeom>
          <a:noFill/>
        </p:spPr>
        <p:txBody>
          <a:bodyPr wrap="none" rtlCol="0">
            <a:spAutoFit/>
          </a:bodyPr>
          <a:lstStyle/>
          <a:p>
            <a:r>
              <a:rPr lang="en-US" altLang="zh-CN" sz="3200" b="1" dirty="0"/>
              <a:t>Design – Dynamic Learning</a:t>
            </a:r>
            <a:endParaRPr lang="zh-CN" altLang="en-US" sz="3200" b="1" dirty="0"/>
          </a:p>
        </p:txBody>
      </p:sp>
      <p:sp>
        <p:nvSpPr>
          <p:cNvPr id="5" name="文本框 4">
            <a:extLst>
              <a:ext uri="{FF2B5EF4-FFF2-40B4-BE49-F238E27FC236}">
                <a16:creationId xmlns:a16="http://schemas.microsoft.com/office/drawing/2014/main" id="{D0D485E2-4A58-44E8-8DB2-CC010EC14D8B}"/>
              </a:ext>
            </a:extLst>
          </p:cNvPr>
          <p:cNvSpPr txBox="1"/>
          <p:nvPr/>
        </p:nvSpPr>
        <p:spPr>
          <a:xfrm>
            <a:off x="1211384" y="1312984"/>
            <a:ext cx="3062057" cy="461665"/>
          </a:xfrm>
          <a:prstGeom prst="rect">
            <a:avLst/>
          </a:prstGeom>
          <a:noFill/>
        </p:spPr>
        <p:txBody>
          <a:bodyPr wrap="none" rtlCol="0">
            <a:spAutoFit/>
          </a:bodyPr>
          <a:lstStyle/>
          <a:p>
            <a:r>
              <a:rPr lang="en-US" altLang="zh-CN" sz="2400" b="1" dirty="0"/>
              <a:t>Step 1: Minimization</a:t>
            </a:r>
            <a:endParaRPr lang="zh-CN" altLang="en-US" sz="2400" b="1" dirty="0"/>
          </a:p>
        </p:txBody>
      </p:sp>
      <p:sp>
        <p:nvSpPr>
          <p:cNvPr id="6" name="文本框 5">
            <a:extLst>
              <a:ext uri="{FF2B5EF4-FFF2-40B4-BE49-F238E27FC236}">
                <a16:creationId xmlns:a16="http://schemas.microsoft.com/office/drawing/2014/main" id="{76611205-3DC3-4BC0-9BCC-6886800F77B9}"/>
              </a:ext>
            </a:extLst>
          </p:cNvPr>
          <p:cNvSpPr txBox="1"/>
          <p:nvPr/>
        </p:nvSpPr>
        <p:spPr>
          <a:xfrm>
            <a:off x="1328615" y="2321169"/>
            <a:ext cx="9745785" cy="4093428"/>
          </a:xfrm>
          <a:prstGeom prst="rect">
            <a:avLst/>
          </a:prstGeom>
          <a:noFill/>
        </p:spPr>
        <p:txBody>
          <a:bodyPr wrap="square" rtlCol="0">
            <a:spAutoFit/>
          </a:bodyPr>
          <a:lstStyle/>
          <a:p>
            <a:pPr marL="285750" indent="-285750">
              <a:buFont typeface="Arial" panose="020B0604020202020204" pitchFamily="34" charset="0"/>
              <a:buChar char="•"/>
            </a:pPr>
            <a:r>
              <a:rPr lang="en-US" altLang="zh-CN" sz="2000" b="1" dirty="0"/>
              <a:t>Purpose: </a:t>
            </a:r>
            <a:r>
              <a:rPr lang="en-US" altLang="zh-CN" sz="2000" dirty="0"/>
              <a:t>Only analyze calls that contribute to new coverage.</a:t>
            </a:r>
          </a:p>
          <a:p>
            <a:pPr marL="285750" indent="-285750">
              <a:buFont typeface="Arial" panose="020B0604020202020204" pitchFamily="34" charset="0"/>
              <a:buChar char="•"/>
            </a:pPr>
            <a:endParaRPr lang="en-US" altLang="zh-CN" sz="2000" b="1" dirty="0"/>
          </a:p>
          <a:p>
            <a:pPr marL="285750" indent="-285750">
              <a:buFont typeface="Arial" panose="020B0604020202020204" pitchFamily="34" charset="0"/>
              <a:buChar char="•"/>
            </a:pPr>
            <a:r>
              <a:rPr lang="en-US" altLang="zh-CN" sz="2000" b="1" dirty="0"/>
              <a:t>Idea: </a:t>
            </a:r>
            <a:r>
              <a:rPr lang="en-US" altLang="zh-CN" sz="2000" dirty="0"/>
              <a:t>Remove one call as long as the coverage keeps the same</a:t>
            </a:r>
          </a:p>
          <a:p>
            <a:pPr marL="285750" indent="-285750">
              <a:buFont typeface="Arial" panose="020B0604020202020204" pitchFamily="34" charset="0"/>
              <a:buChar char="•"/>
            </a:pPr>
            <a:r>
              <a:rPr lang="en-US" altLang="zh-CN" sz="2000" b="1" dirty="0"/>
              <a:t>Steps: </a:t>
            </a:r>
            <a:r>
              <a:rPr lang="en-US" altLang="zh-CN" sz="2000" dirty="0"/>
              <a:t>For </a:t>
            </a:r>
            <a:r>
              <a:rPr lang="en-US" altLang="zh-CN" sz="2000" b="1" dirty="0"/>
              <a:t>sequence P</a:t>
            </a:r>
            <a:r>
              <a:rPr lang="en-US" altLang="zh-CN" sz="2000" dirty="0"/>
              <a:t> and </a:t>
            </a:r>
            <a:r>
              <a:rPr lang="en-US" altLang="zh-CN" sz="2000" b="1" dirty="0"/>
              <a:t>code coverage of each call in P</a:t>
            </a:r>
            <a:r>
              <a:rPr lang="en-US" altLang="zh-CN" sz="2000" dirty="0"/>
              <a:t>:</a:t>
            </a:r>
          </a:p>
          <a:p>
            <a:pPr marL="742950" lvl="1" indent="-285750">
              <a:buFont typeface="Arial" panose="020B0604020202020204" pitchFamily="34" charset="0"/>
              <a:buChar char="•"/>
            </a:pPr>
            <a:r>
              <a:rPr lang="en-US" altLang="zh-CN" sz="2000" dirty="0"/>
              <a:t>Extract the subsequence p’ for call Ci that has not yet been included in the other minimal sequences</a:t>
            </a:r>
          </a:p>
          <a:p>
            <a:pPr marL="742950" lvl="1" indent="-285750">
              <a:buFont typeface="Arial" panose="020B0604020202020204" pitchFamily="34" charset="0"/>
              <a:buChar char="•"/>
            </a:pPr>
            <a:r>
              <a:rPr lang="en-US" altLang="zh-CN" sz="2000" dirty="0"/>
              <a:t>Remove each call C’ before C</a:t>
            </a:r>
            <a:r>
              <a:rPr lang="en-US" altLang="zh-CN" sz="2000" baseline="-25000" dirty="0"/>
              <a:t>i</a:t>
            </a:r>
            <a:r>
              <a:rPr lang="en-US" altLang="zh-CN" sz="2000" dirty="0"/>
              <a:t> in p’</a:t>
            </a:r>
          </a:p>
          <a:p>
            <a:pPr marL="742950" lvl="1" indent="-285750">
              <a:buFont typeface="Arial" panose="020B0604020202020204" pitchFamily="34" charset="0"/>
              <a:buChar char="•"/>
            </a:pPr>
            <a:r>
              <a:rPr lang="en-US" altLang="zh-CN" sz="2000" dirty="0"/>
              <a:t>If coverage keeps same, commit the change</a:t>
            </a:r>
          </a:p>
          <a:p>
            <a:pPr marL="285750" indent="-285750">
              <a:buFont typeface="Arial" panose="020B0604020202020204" pitchFamily="34" charset="0"/>
              <a:buChar char="•"/>
            </a:pPr>
            <a:r>
              <a:rPr lang="en-US" altLang="zh-CN" sz="2000" b="1" dirty="0"/>
              <a:t>Example</a:t>
            </a:r>
          </a:p>
          <a:p>
            <a:pPr marL="742950" lvl="1" indent="-285750">
              <a:buFont typeface="Arial" panose="020B0604020202020204" pitchFamily="34" charset="0"/>
              <a:buChar char="•"/>
            </a:pPr>
            <a:r>
              <a:rPr lang="en-US" altLang="zh-CN" sz="2000" dirty="0"/>
              <a:t>For [call</a:t>
            </a:r>
            <a:r>
              <a:rPr lang="en-US" altLang="zh-CN" sz="2000" baseline="-25000" dirty="0"/>
              <a:t>0</a:t>
            </a:r>
            <a:r>
              <a:rPr lang="en-US" altLang="zh-CN" sz="2000" dirty="0"/>
              <a:t>, call</a:t>
            </a:r>
            <a:r>
              <a:rPr lang="en-US" altLang="zh-CN" sz="2000" baseline="-25000" dirty="0"/>
              <a:t>1</a:t>
            </a:r>
            <a:r>
              <a:rPr lang="en-US" altLang="zh-CN" sz="2000" dirty="0"/>
              <a:t>, call</a:t>
            </a:r>
            <a:r>
              <a:rPr lang="en-US" altLang="zh-CN" sz="2000" baseline="-25000" dirty="0"/>
              <a:t>2</a:t>
            </a:r>
            <a:r>
              <a:rPr lang="en-US" altLang="zh-CN" sz="2000" dirty="0"/>
              <a:t>, </a:t>
            </a:r>
            <a:r>
              <a:rPr lang="en-US" altLang="zh-CN" sz="2000" b="1" dirty="0"/>
              <a:t>call</a:t>
            </a:r>
            <a:r>
              <a:rPr lang="en-US" altLang="zh-CN" sz="2000" b="1" baseline="-25000" dirty="0"/>
              <a:t>3</a:t>
            </a:r>
            <a:r>
              <a:rPr lang="en-US" altLang="zh-CN" sz="2000" dirty="0"/>
              <a:t>], with [cov</a:t>
            </a:r>
            <a:r>
              <a:rPr lang="en-US" altLang="zh-CN" sz="2000" baseline="-25000" dirty="0"/>
              <a:t>0</a:t>
            </a:r>
            <a:r>
              <a:rPr lang="en-US" altLang="zh-CN" sz="2000" dirty="0"/>
              <a:t>, cov</a:t>
            </a:r>
            <a:r>
              <a:rPr lang="en-US" altLang="zh-CN" sz="2000" baseline="-25000" dirty="0"/>
              <a:t>1</a:t>
            </a:r>
            <a:r>
              <a:rPr lang="en-US" altLang="zh-CN" sz="2000" dirty="0"/>
              <a:t>, cov</a:t>
            </a:r>
            <a:r>
              <a:rPr lang="en-US" altLang="zh-CN" sz="2000" baseline="-25000" dirty="0"/>
              <a:t>2</a:t>
            </a:r>
            <a:r>
              <a:rPr lang="en-US" altLang="zh-CN" sz="2000" dirty="0"/>
              <a:t>, cov</a:t>
            </a:r>
            <a:r>
              <a:rPr lang="en-US" altLang="zh-CN" sz="2000" baseline="-25000" dirty="0"/>
              <a:t>3</a:t>
            </a:r>
            <a:r>
              <a:rPr lang="en-US" altLang="zh-CN" sz="2000" dirty="0"/>
              <a:t>]</a:t>
            </a:r>
          </a:p>
          <a:p>
            <a:pPr marL="742950" lvl="1" indent="-285750">
              <a:buFont typeface="Arial" panose="020B0604020202020204" pitchFamily="34" charset="0"/>
              <a:buChar char="•"/>
            </a:pPr>
            <a:r>
              <a:rPr lang="en-US" altLang="zh-CN" sz="2000" dirty="0"/>
              <a:t>remove</a:t>
            </a:r>
            <a:r>
              <a:rPr lang="zh-CN" altLang="en-US" sz="2000" dirty="0"/>
              <a:t> </a:t>
            </a:r>
            <a:r>
              <a:rPr lang="en-US" altLang="zh-CN" sz="2000" dirty="0"/>
              <a:t>call</a:t>
            </a:r>
            <a:r>
              <a:rPr lang="en-US" altLang="zh-CN" sz="2000" baseline="-25000" dirty="0"/>
              <a:t>1</a:t>
            </a:r>
            <a:r>
              <a:rPr lang="en-US" altLang="zh-CN" sz="2000" dirty="0"/>
              <a:t>, execute other calls</a:t>
            </a:r>
          </a:p>
          <a:p>
            <a:pPr marL="742950" lvl="1" indent="-285750">
              <a:buFont typeface="Arial" panose="020B0604020202020204" pitchFamily="34" charset="0"/>
              <a:buChar char="•"/>
            </a:pPr>
            <a:r>
              <a:rPr lang="en-US" altLang="zh-CN" sz="2000" dirty="0"/>
              <a:t>cov</a:t>
            </a:r>
            <a:r>
              <a:rPr lang="en-US" altLang="zh-CN" sz="2000" baseline="-25000" dirty="0"/>
              <a:t>3</a:t>
            </a:r>
            <a:r>
              <a:rPr lang="en-US" altLang="zh-CN" sz="2000" dirty="0"/>
              <a:t> has no change</a:t>
            </a:r>
          </a:p>
          <a:p>
            <a:pPr marL="742950" lvl="1" indent="-285750">
              <a:buFont typeface="Arial" panose="020B0604020202020204" pitchFamily="34" charset="0"/>
              <a:buChar char="•"/>
            </a:pPr>
            <a:r>
              <a:rPr lang="en-US" altLang="zh-CN" sz="2000" dirty="0"/>
              <a:t>Commit ”remove call</a:t>
            </a:r>
            <a:r>
              <a:rPr lang="en-US" altLang="zh-CN" sz="2000" baseline="-25000" dirty="0"/>
              <a:t>1</a:t>
            </a:r>
            <a:r>
              <a:rPr lang="en-US" altLang="zh-CN" sz="2000" dirty="0"/>
              <a:t>”</a:t>
            </a:r>
          </a:p>
        </p:txBody>
      </p:sp>
      <p:sp>
        <p:nvSpPr>
          <p:cNvPr id="2" name="灯片编号占位符 1">
            <a:extLst>
              <a:ext uri="{FF2B5EF4-FFF2-40B4-BE49-F238E27FC236}">
                <a16:creationId xmlns:a16="http://schemas.microsoft.com/office/drawing/2014/main" id="{884BFF35-10F7-4BA2-A868-592BF30DD86B}"/>
              </a:ext>
            </a:extLst>
          </p:cNvPr>
          <p:cNvSpPr>
            <a:spLocks noGrp="1"/>
          </p:cNvSpPr>
          <p:nvPr>
            <p:ph type="sldNum" sz="quarter" idx="12"/>
          </p:nvPr>
        </p:nvSpPr>
        <p:spPr/>
        <p:txBody>
          <a:bodyPr/>
          <a:lstStyle/>
          <a:p>
            <a:fld id="{EA282ED9-8951-4095-B3C3-9A7C715978E3}" type="slidenum">
              <a:rPr lang="zh-CN" altLang="en-US" smtClean="0"/>
              <a:t>23</a:t>
            </a:fld>
            <a:endParaRPr lang="zh-CN" altLang="en-US"/>
          </a:p>
        </p:txBody>
      </p:sp>
    </p:spTree>
    <p:extLst>
      <p:ext uri="{BB962C8B-B14F-4D97-AF65-F5344CB8AC3E}">
        <p14:creationId xmlns:p14="http://schemas.microsoft.com/office/powerpoint/2010/main" val="14642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AD3D3B6-9BDE-457B-8833-06176A9CCA20}"/>
              </a:ext>
            </a:extLst>
          </p:cNvPr>
          <p:cNvSpPr txBox="1"/>
          <p:nvPr/>
        </p:nvSpPr>
        <p:spPr>
          <a:xfrm>
            <a:off x="685800" y="482600"/>
            <a:ext cx="5359159" cy="584775"/>
          </a:xfrm>
          <a:prstGeom prst="rect">
            <a:avLst/>
          </a:prstGeom>
          <a:noFill/>
        </p:spPr>
        <p:txBody>
          <a:bodyPr wrap="none" rtlCol="0">
            <a:spAutoFit/>
          </a:bodyPr>
          <a:lstStyle/>
          <a:p>
            <a:r>
              <a:rPr lang="en-US" altLang="zh-CN" sz="3200" b="1" dirty="0"/>
              <a:t>Design – Dynamic Learning</a:t>
            </a:r>
            <a:endParaRPr lang="zh-CN" altLang="en-US" sz="3200" b="1" dirty="0"/>
          </a:p>
        </p:txBody>
      </p:sp>
      <p:sp>
        <p:nvSpPr>
          <p:cNvPr id="5" name="文本框 4">
            <a:extLst>
              <a:ext uri="{FF2B5EF4-FFF2-40B4-BE49-F238E27FC236}">
                <a16:creationId xmlns:a16="http://schemas.microsoft.com/office/drawing/2014/main" id="{7B73E5A6-C488-44ED-9615-A6F281B18342}"/>
              </a:ext>
            </a:extLst>
          </p:cNvPr>
          <p:cNvSpPr txBox="1"/>
          <p:nvPr/>
        </p:nvSpPr>
        <p:spPr>
          <a:xfrm>
            <a:off x="1211384" y="1312984"/>
            <a:ext cx="4331635" cy="461665"/>
          </a:xfrm>
          <a:prstGeom prst="rect">
            <a:avLst/>
          </a:prstGeom>
          <a:noFill/>
        </p:spPr>
        <p:txBody>
          <a:bodyPr wrap="none" rtlCol="0">
            <a:spAutoFit/>
          </a:bodyPr>
          <a:lstStyle/>
          <a:p>
            <a:r>
              <a:rPr lang="en-US" altLang="zh-CN" sz="2400" b="1" dirty="0"/>
              <a:t>Step 2: Update Relation Table</a:t>
            </a:r>
            <a:endParaRPr lang="zh-CN" altLang="en-US" sz="2400" b="1" dirty="0"/>
          </a:p>
        </p:txBody>
      </p:sp>
      <p:sp>
        <p:nvSpPr>
          <p:cNvPr id="6" name="文本框 5">
            <a:extLst>
              <a:ext uri="{FF2B5EF4-FFF2-40B4-BE49-F238E27FC236}">
                <a16:creationId xmlns:a16="http://schemas.microsoft.com/office/drawing/2014/main" id="{C7C1C532-E578-40A6-81CC-CE2C192FE907}"/>
              </a:ext>
            </a:extLst>
          </p:cNvPr>
          <p:cNvSpPr txBox="1"/>
          <p:nvPr/>
        </p:nvSpPr>
        <p:spPr>
          <a:xfrm>
            <a:off x="1223107" y="2117969"/>
            <a:ext cx="9745785" cy="2246769"/>
          </a:xfrm>
          <a:prstGeom prst="rect">
            <a:avLst/>
          </a:prstGeom>
          <a:noFill/>
        </p:spPr>
        <p:txBody>
          <a:bodyPr wrap="square" rtlCol="0">
            <a:spAutoFit/>
          </a:bodyPr>
          <a:lstStyle/>
          <a:p>
            <a:pPr marL="285750" indent="-285750">
              <a:buFont typeface="Arial" panose="020B0604020202020204" pitchFamily="34" charset="0"/>
              <a:buChar char="•"/>
            </a:pPr>
            <a:r>
              <a:rPr lang="en-US" altLang="zh-CN" sz="2000" b="1" dirty="0"/>
              <a:t>Purpose: </a:t>
            </a:r>
            <a:r>
              <a:rPr lang="en-US" altLang="zh-CN" sz="2000" dirty="0"/>
              <a:t>Learn the relations </a:t>
            </a:r>
            <a:r>
              <a:rPr lang="en-US" altLang="zh-CN" sz="2000" b="1" dirty="0">
                <a:solidFill>
                  <a:srgbClr val="FF0000"/>
                </a:solidFill>
              </a:rPr>
              <a:t>not</a:t>
            </a:r>
            <a:r>
              <a:rPr lang="en-US" altLang="zh-CN" sz="2000" dirty="0"/>
              <a:t> expressible by Syzlang description</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b="1" dirty="0"/>
              <a:t>Idea: </a:t>
            </a:r>
            <a:r>
              <a:rPr lang="en-US" altLang="zh-CN" sz="2000" dirty="0"/>
              <a:t>The relation is all about execution path, observe the coverage change</a:t>
            </a:r>
            <a:endParaRPr lang="en-US" altLang="zh-CN" sz="2000" b="1" dirty="0"/>
          </a:p>
          <a:p>
            <a:pPr marL="285750" indent="-285750">
              <a:buFont typeface="Arial" panose="020B0604020202020204" pitchFamily="34" charset="0"/>
              <a:buChar char="•"/>
            </a:pPr>
            <a:r>
              <a:rPr lang="en-US" altLang="zh-CN" sz="2000" b="1" dirty="0"/>
              <a:t>Steps: </a:t>
            </a:r>
            <a:r>
              <a:rPr lang="en-US" altLang="zh-CN" sz="2000" dirty="0"/>
              <a:t>For each adjacent call pair (C</a:t>
            </a:r>
            <a:r>
              <a:rPr lang="en-US" altLang="zh-CN" sz="2000" baseline="-25000" dirty="0"/>
              <a:t>i</a:t>
            </a:r>
            <a:r>
              <a:rPr lang="en-US" altLang="zh-CN" sz="2000" dirty="0"/>
              <a:t>, C</a:t>
            </a:r>
            <a:r>
              <a:rPr lang="en-US" altLang="zh-CN" sz="2000" baseline="-25000" dirty="0"/>
              <a:t>j</a:t>
            </a:r>
            <a:r>
              <a:rPr lang="en-US" altLang="zh-CN" sz="2000" dirty="0"/>
              <a:t>) of the minimized sequence P:</a:t>
            </a:r>
          </a:p>
          <a:p>
            <a:pPr marL="742950" lvl="1" indent="-285750">
              <a:buFont typeface="Arial" panose="020B0604020202020204" pitchFamily="34" charset="0"/>
              <a:buChar char="•"/>
            </a:pPr>
            <a:r>
              <a:rPr lang="en-US" altLang="zh-CN" sz="2000" dirty="0"/>
              <a:t>Remove C</a:t>
            </a:r>
            <a:r>
              <a:rPr lang="en-US" altLang="zh-CN" sz="2000" baseline="-25000" dirty="0"/>
              <a:t>i</a:t>
            </a:r>
            <a:r>
              <a:rPr lang="en-US" altLang="zh-CN" sz="2000" dirty="0"/>
              <a:t>, observe the coverage change of C</a:t>
            </a:r>
            <a:r>
              <a:rPr lang="en-US" altLang="zh-CN" sz="2000" baseline="-25000" dirty="0"/>
              <a:t>j</a:t>
            </a:r>
          </a:p>
          <a:p>
            <a:pPr marL="742950" lvl="1" indent="-285750">
              <a:buFont typeface="Arial" panose="020B0604020202020204" pitchFamily="34" charset="0"/>
              <a:buChar char="•"/>
            </a:pPr>
            <a:r>
              <a:rPr lang="en-US" altLang="zh-CN" sz="2000" dirty="0"/>
              <a:t>If the coverage of C</a:t>
            </a:r>
            <a:r>
              <a:rPr lang="en-US" altLang="zh-CN" sz="2000" baseline="-25000" dirty="0"/>
              <a:t>j</a:t>
            </a:r>
            <a:r>
              <a:rPr lang="en-US" altLang="zh-CN" sz="2000" dirty="0"/>
              <a:t> changed, C</a:t>
            </a:r>
            <a:r>
              <a:rPr lang="en-US" altLang="zh-CN" sz="2000" baseline="-25000" dirty="0"/>
              <a:t>i</a:t>
            </a:r>
            <a:r>
              <a:rPr lang="en-US" altLang="zh-CN" sz="2000" dirty="0"/>
              <a:t> must have influence relation with C</a:t>
            </a:r>
            <a:r>
              <a:rPr lang="en-US" altLang="zh-CN" sz="2000" baseline="-25000" dirty="0"/>
              <a:t>j</a:t>
            </a:r>
            <a:r>
              <a:rPr lang="en-US" altLang="zh-CN" sz="2000" dirty="0"/>
              <a:t>, since they’re adjacent </a:t>
            </a:r>
          </a:p>
        </p:txBody>
      </p:sp>
      <p:sp>
        <p:nvSpPr>
          <p:cNvPr id="8" name="云形 7">
            <a:extLst>
              <a:ext uri="{FF2B5EF4-FFF2-40B4-BE49-F238E27FC236}">
                <a16:creationId xmlns:a16="http://schemas.microsoft.com/office/drawing/2014/main" id="{3665536B-2F54-4B12-9774-486C42C056F1}"/>
              </a:ext>
            </a:extLst>
          </p:cNvPr>
          <p:cNvSpPr/>
          <p:nvPr/>
        </p:nvSpPr>
        <p:spPr>
          <a:xfrm>
            <a:off x="6588369" y="4500885"/>
            <a:ext cx="3962401" cy="17045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u="sng" dirty="0"/>
              <a:t>Learn relations iteratively</a:t>
            </a:r>
            <a:endParaRPr lang="zh-CN" altLang="en-US" sz="2000" b="1" u="sng" dirty="0"/>
          </a:p>
        </p:txBody>
      </p:sp>
      <p:sp>
        <p:nvSpPr>
          <p:cNvPr id="9" name="灯片编号占位符 8">
            <a:extLst>
              <a:ext uri="{FF2B5EF4-FFF2-40B4-BE49-F238E27FC236}">
                <a16:creationId xmlns:a16="http://schemas.microsoft.com/office/drawing/2014/main" id="{010B0B4C-70C6-4737-A072-CFFD4A3135AC}"/>
              </a:ext>
            </a:extLst>
          </p:cNvPr>
          <p:cNvSpPr>
            <a:spLocks noGrp="1"/>
          </p:cNvSpPr>
          <p:nvPr>
            <p:ph type="sldNum" sz="quarter" idx="12"/>
          </p:nvPr>
        </p:nvSpPr>
        <p:spPr/>
        <p:txBody>
          <a:bodyPr/>
          <a:lstStyle/>
          <a:p>
            <a:fld id="{EA282ED9-8951-4095-B3C3-9A7C715978E3}" type="slidenum">
              <a:rPr lang="zh-CN" altLang="en-US" smtClean="0"/>
              <a:t>24</a:t>
            </a:fld>
            <a:endParaRPr lang="zh-CN" altLang="en-US"/>
          </a:p>
        </p:txBody>
      </p:sp>
    </p:spTree>
    <p:extLst>
      <p:ext uri="{BB962C8B-B14F-4D97-AF65-F5344CB8AC3E}">
        <p14:creationId xmlns:p14="http://schemas.microsoft.com/office/powerpoint/2010/main" val="3719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E0BB2D9-6DE5-4819-A56B-7E41593D2198}"/>
              </a:ext>
            </a:extLst>
          </p:cNvPr>
          <p:cNvSpPr txBox="1"/>
          <p:nvPr/>
        </p:nvSpPr>
        <p:spPr>
          <a:xfrm>
            <a:off x="685800" y="482600"/>
            <a:ext cx="8071440" cy="584775"/>
          </a:xfrm>
          <a:prstGeom prst="rect">
            <a:avLst/>
          </a:prstGeom>
          <a:noFill/>
        </p:spPr>
        <p:txBody>
          <a:bodyPr wrap="none" rtlCol="0">
            <a:spAutoFit/>
          </a:bodyPr>
          <a:lstStyle/>
          <a:p>
            <a:r>
              <a:rPr lang="en-US" altLang="zh-CN" sz="3200" b="1" dirty="0"/>
              <a:t>Design – Guided Generation and Mutation</a:t>
            </a:r>
            <a:endParaRPr lang="zh-CN" altLang="en-US" sz="3200" b="1" dirty="0"/>
          </a:p>
        </p:txBody>
      </p:sp>
      <p:sp>
        <p:nvSpPr>
          <p:cNvPr id="6" name="文本框 5">
            <a:extLst>
              <a:ext uri="{FF2B5EF4-FFF2-40B4-BE49-F238E27FC236}">
                <a16:creationId xmlns:a16="http://schemas.microsoft.com/office/drawing/2014/main" id="{835DB0A5-9599-498F-891E-71540FBA2380}"/>
              </a:ext>
            </a:extLst>
          </p:cNvPr>
          <p:cNvSpPr txBox="1"/>
          <p:nvPr/>
        </p:nvSpPr>
        <p:spPr>
          <a:xfrm>
            <a:off x="1223107" y="1638466"/>
            <a:ext cx="9745785" cy="4401205"/>
          </a:xfrm>
          <a:prstGeom prst="rect">
            <a:avLst/>
          </a:prstGeom>
          <a:noFill/>
        </p:spPr>
        <p:txBody>
          <a:bodyPr wrap="square" rtlCol="0">
            <a:spAutoFit/>
          </a:bodyPr>
          <a:lstStyle/>
          <a:p>
            <a:pPr marL="285750" indent="-285750">
              <a:buFont typeface="Arial" panose="020B0604020202020204" pitchFamily="34" charset="0"/>
              <a:buChar char="•"/>
            </a:pPr>
            <a:r>
              <a:rPr lang="en-US" altLang="zh-CN" sz="2000" b="1" dirty="0"/>
              <a:t>Purpose: </a:t>
            </a:r>
            <a:r>
              <a:rPr lang="en-US" altLang="zh-CN" sz="2000" dirty="0"/>
              <a:t>Generate high quality inputs</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b="1" dirty="0"/>
              <a:t>Idea: </a:t>
            </a:r>
            <a:r>
              <a:rPr lang="en-US" altLang="zh-CN" sz="2000" dirty="0"/>
              <a:t>Use learned relations to select call that matters</a:t>
            </a:r>
            <a:endParaRPr lang="en-US" altLang="zh-CN" sz="2000" b="1" dirty="0"/>
          </a:p>
          <a:p>
            <a:pPr marL="285750" indent="-285750">
              <a:buFont typeface="Arial" panose="020B0604020202020204" pitchFamily="34" charset="0"/>
              <a:buChar char="•"/>
            </a:pPr>
            <a:r>
              <a:rPr lang="en-US" altLang="zh-CN" sz="2000" b="1" dirty="0"/>
              <a:t>Steps: </a:t>
            </a:r>
            <a:r>
              <a:rPr lang="en-US" altLang="zh-CN" sz="2000" dirty="0"/>
              <a:t>For call sequence [C</a:t>
            </a:r>
            <a:r>
              <a:rPr lang="en-US" altLang="zh-CN" sz="2000" baseline="-25000" dirty="0"/>
              <a:t>i</a:t>
            </a:r>
            <a:r>
              <a:rPr lang="en-US" altLang="zh-CN" sz="2000" dirty="0"/>
              <a:t>, C</a:t>
            </a:r>
            <a:r>
              <a:rPr lang="en-US" altLang="zh-CN" sz="2000" baseline="-25000" dirty="0"/>
              <a:t>j</a:t>
            </a:r>
            <a:r>
              <a:rPr lang="en-US" altLang="zh-CN" sz="2000" dirty="0"/>
              <a:t>, C</a:t>
            </a:r>
            <a:r>
              <a:rPr lang="en-US" altLang="zh-CN" sz="2000" baseline="-25000" dirty="0"/>
              <a:t>k</a:t>
            </a:r>
            <a:r>
              <a:rPr lang="en-US" altLang="zh-CN" sz="2000" dirty="0"/>
              <a:t>] choose </a:t>
            </a:r>
            <a:r>
              <a:rPr lang="en-US" altLang="zh-CN" sz="2000" dirty="0" err="1"/>
              <a:t>C</a:t>
            </a:r>
            <a:r>
              <a:rPr lang="en-US" altLang="zh-CN" sz="2000" baseline="-25000" dirty="0" err="1"/>
              <a:t>x</a:t>
            </a:r>
            <a:r>
              <a:rPr lang="en-US" altLang="zh-CN" sz="2000" dirty="0"/>
              <a:t> as next call:</a:t>
            </a:r>
          </a:p>
          <a:p>
            <a:pPr marL="742950" lvl="1" indent="-285750">
              <a:buFont typeface="Arial" panose="020B0604020202020204" pitchFamily="34" charset="0"/>
              <a:buChar char="•"/>
            </a:pPr>
            <a:r>
              <a:rPr lang="en-US" altLang="zh-CN" sz="2000" dirty="0"/>
              <a:t>Prefer to randomly choosing next call at the beginning</a:t>
            </a:r>
          </a:p>
          <a:p>
            <a:pPr marL="742950" lvl="1" indent="-285750">
              <a:buFont typeface="Arial" panose="020B0604020202020204" pitchFamily="34" charset="0"/>
              <a:buChar char="•"/>
            </a:pPr>
            <a:r>
              <a:rPr lang="en-US" altLang="zh-CN" sz="2000" dirty="0"/>
              <a:t>Find candidate calls that can be influenced by C</a:t>
            </a:r>
            <a:r>
              <a:rPr lang="en-US" altLang="zh-CN" sz="2000" baseline="-25000" dirty="0"/>
              <a:t>i</a:t>
            </a:r>
            <a:r>
              <a:rPr lang="en-US" altLang="zh-CN" sz="2000" dirty="0"/>
              <a:t>, C</a:t>
            </a:r>
            <a:r>
              <a:rPr lang="en-US" altLang="zh-CN" sz="2000" baseline="-25000" dirty="0"/>
              <a:t>j</a:t>
            </a:r>
            <a:r>
              <a:rPr lang="en-US" altLang="zh-CN" sz="2000" dirty="0"/>
              <a:t>, C</a:t>
            </a:r>
            <a:r>
              <a:rPr lang="en-US" altLang="zh-CN" sz="2000" baseline="-25000" dirty="0"/>
              <a:t>k</a:t>
            </a:r>
            <a:r>
              <a:rPr lang="en-US" altLang="zh-CN" sz="2000" dirty="0"/>
              <a:t>, count number of calls that influence the candidate as weight(</a:t>
            </a:r>
            <a:r>
              <a:rPr lang="en-US" altLang="zh-CN" sz="2000" dirty="0" err="1"/>
              <a:t>R</a:t>
            </a:r>
            <a:r>
              <a:rPr lang="en-US" altLang="zh-CN" sz="2000" baseline="-25000" dirty="0" err="1"/>
              <a:t>ix</a:t>
            </a:r>
            <a:r>
              <a:rPr lang="en-US" altLang="zh-CN" sz="2000" dirty="0" err="1"/>
              <a:t>+R</a:t>
            </a:r>
            <a:r>
              <a:rPr lang="en-US" altLang="zh-CN" sz="2000" baseline="-25000" dirty="0" err="1"/>
              <a:t>jx</a:t>
            </a:r>
            <a:r>
              <a:rPr lang="en-US" altLang="zh-CN" sz="2000" dirty="0" err="1"/>
              <a:t>+R</a:t>
            </a:r>
            <a:r>
              <a:rPr lang="en-US" altLang="zh-CN" sz="2000" baseline="-25000" dirty="0" err="1"/>
              <a:t>kx</a:t>
            </a:r>
            <a:r>
              <a:rPr lang="en-US" altLang="zh-CN" sz="2000" dirty="0"/>
              <a:t>)</a:t>
            </a:r>
          </a:p>
          <a:p>
            <a:pPr marL="742950" lvl="1" indent="-285750">
              <a:buFont typeface="Arial" panose="020B0604020202020204" pitchFamily="34" charset="0"/>
              <a:buChar char="•"/>
            </a:pPr>
            <a:r>
              <a:rPr lang="en-US" altLang="zh-CN" sz="2000" dirty="0"/>
              <a:t>Make a random selection based on the weights: a higher weight corresponds to a higher probability of being selected</a:t>
            </a:r>
          </a:p>
          <a:p>
            <a:pPr marL="285750" indent="-285750">
              <a:buFont typeface="Arial" panose="020B0604020202020204" pitchFamily="34" charset="0"/>
              <a:buChar char="•"/>
            </a:pPr>
            <a:r>
              <a:rPr lang="en-US" altLang="zh-CN" sz="2000" b="1" dirty="0"/>
              <a:t>Example:</a:t>
            </a:r>
          </a:p>
          <a:p>
            <a:pPr marL="742950" lvl="1" indent="-285750">
              <a:buFont typeface="Arial" panose="020B0604020202020204" pitchFamily="34" charset="0"/>
              <a:buChar char="•"/>
            </a:pPr>
            <a:r>
              <a:rPr lang="en-US" altLang="zh-CN" sz="2000" dirty="0"/>
              <a:t>For sequence [socket, bind]</a:t>
            </a:r>
          </a:p>
          <a:p>
            <a:pPr marL="742950" lvl="1" indent="-285750">
              <a:buFont typeface="Arial" panose="020B0604020202020204" pitchFamily="34" charset="0"/>
              <a:buChar char="•"/>
            </a:pPr>
            <a:r>
              <a:rPr lang="en-US" altLang="zh-CN" sz="2000" dirty="0"/>
              <a:t>The candidates are </a:t>
            </a:r>
            <a:r>
              <a:rPr lang="en-US" altLang="zh-CN" sz="2000" b="1" dirty="0"/>
              <a:t>[listen: 2, accept: 1]</a:t>
            </a:r>
          </a:p>
          <a:p>
            <a:pPr marL="742950" lvl="1" indent="-285750">
              <a:buFont typeface="Arial" panose="020B0604020202020204" pitchFamily="34" charset="0"/>
              <a:buChar char="•"/>
            </a:pPr>
            <a:r>
              <a:rPr lang="en-US" altLang="zh-CN" sz="2000" dirty="0"/>
              <a:t>`</a:t>
            </a:r>
            <a:r>
              <a:rPr lang="en-US" altLang="zh-CN" sz="2000" b="1" dirty="0"/>
              <a:t>listen</a:t>
            </a:r>
            <a:r>
              <a:rPr lang="en-US" altLang="zh-CN" sz="2000" dirty="0"/>
              <a:t>` has higher priority to be chosen</a:t>
            </a:r>
          </a:p>
          <a:p>
            <a:pPr marL="742950" lvl="1" indent="-285750">
              <a:buFont typeface="Arial" panose="020B0604020202020204" pitchFamily="34" charset="0"/>
              <a:buChar char="•"/>
            </a:pPr>
            <a:endParaRPr lang="en-US" altLang="zh-CN" sz="2000" dirty="0"/>
          </a:p>
        </p:txBody>
      </p:sp>
      <p:sp>
        <p:nvSpPr>
          <p:cNvPr id="7" name="灯片编号占位符 6">
            <a:extLst>
              <a:ext uri="{FF2B5EF4-FFF2-40B4-BE49-F238E27FC236}">
                <a16:creationId xmlns:a16="http://schemas.microsoft.com/office/drawing/2014/main" id="{3FBF0B5A-9C0D-4768-A027-C3E04F54A7B9}"/>
              </a:ext>
            </a:extLst>
          </p:cNvPr>
          <p:cNvSpPr>
            <a:spLocks noGrp="1"/>
          </p:cNvSpPr>
          <p:nvPr>
            <p:ph type="sldNum" sz="quarter" idx="12"/>
          </p:nvPr>
        </p:nvSpPr>
        <p:spPr/>
        <p:txBody>
          <a:bodyPr/>
          <a:lstStyle/>
          <a:p>
            <a:fld id="{EA282ED9-8951-4095-B3C3-9A7C715978E3}" type="slidenum">
              <a:rPr lang="zh-CN" altLang="en-US" smtClean="0"/>
              <a:t>25</a:t>
            </a:fld>
            <a:endParaRPr lang="zh-CN" altLang="en-US"/>
          </a:p>
        </p:txBody>
      </p:sp>
    </p:spTree>
    <p:extLst>
      <p:ext uri="{BB962C8B-B14F-4D97-AF65-F5344CB8AC3E}">
        <p14:creationId xmlns:p14="http://schemas.microsoft.com/office/powerpoint/2010/main" val="21647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F9CA259-64AD-4135-B760-05FC3C3FF7AB}"/>
              </a:ext>
            </a:extLst>
          </p:cNvPr>
          <p:cNvSpPr txBox="1"/>
          <p:nvPr/>
        </p:nvSpPr>
        <p:spPr>
          <a:xfrm>
            <a:off x="685800" y="482600"/>
            <a:ext cx="6396303" cy="584775"/>
          </a:xfrm>
          <a:prstGeom prst="rect">
            <a:avLst/>
          </a:prstGeom>
          <a:noFill/>
        </p:spPr>
        <p:txBody>
          <a:bodyPr wrap="none" rtlCol="0">
            <a:spAutoFit/>
          </a:bodyPr>
          <a:lstStyle/>
          <a:p>
            <a:r>
              <a:rPr lang="en-US" altLang="zh-CN" sz="3200" b="1" dirty="0"/>
              <a:t>Design – Revisit the fuzzing loop</a:t>
            </a:r>
            <a:endParaRPr lang="zh-CN" altLang="en-US" sz="3200" b="1" dirty="0"/>
          </a:p>
        </p:txBody>
      </p:sp>
      <p:sp>
        <p:nvSpPr>
          <p:cNvPr id="5" name="圆柱体 4">
            <a:extLst>
              <a:ext uri="{FF2B5EF4-FFF2-40B4-BE49-F238E27FC236}">
                <a16:creationId xmlns:a16="http://schemas.microsoft.com/office/drawing/2014/main" id="{9E1BD5A3-C88C-439E-BBC6-467EFFAEEED9}"/>
              </a:ext>
            </a:extLst>
          </p:cNvPr>
          <p:cNvSpPr/>
          <p:nvPr/>
        </p:nvSpPr>
        <p:spPr>
          <a:xfrm>
            <a:off x="1823170" y="3078875"/>
            <a:ext cx="1625600" cy="742461"/>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Corpus</a:t>
            </a:r>
            <a:endParaRPr lang="zh-CN" altLang="en-US" sz="2000" dirty="0"/>
          </a:p>
        </p:txBody>
      </p:sp>
      <p:sp>
        <p:nvSpPr>
          <p:cNvPr id="7" name="矩形 6">
            <a:extLst>
              <a:ext uri="{FF2B5EF4-FFF2-40B4-BE49-F238E27FC236}">
                <a16:creationId xmlns:a16="http://schemas.microsoft.com/office/drawing/2014/main" id="{F188EA51-2EF6-4120-8AE7-290949CF4688}"/>
              </a:ext>
            </a:extLst>
          </p:cNvPr>
          <p:cNvSpPr/>
          <p:nvPr/>
        </p:nvSpPr>
        <p:spPr>
          <a:xfrm>
            <a:off x="6137262" y="3094505"/>
            <a:ext cx="1735016" cy="726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Mutator</a:t>
            </a:r>
            <a:endParaRPr lang="zh-CN" altLang="en-US" sz="2000" dirty="0"/>
          </a:p>
        </p:txBody>
      </p:sp>
      <p:sp>
        <p:nvSpPr>
          <p:cNvPr id="8" name="矩形 7">
            <a:extLst>
              <a:ext uri="{FF2B5EF4-FFF2-40B4-BE49-F238E27FC236}">
                <a16:creationId xmlns:a16="http://schemas.microsoft.com/office/drawing/2014/main" id="{D9967531-8309-47F6-9014-1607CB855283}"/>
              </a:ext>
            </a:extLst>
          </p:cNvPr>
          <p:cNvSpPr/>
          <p:nvPr/>
        </p:nvSpPr>
        <p:spPr>
          <a:xfrm>
            <a:off x="6137262" y="5302351"/>
            <a:ext cx="1735016" cy="72683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Program</a:t>
            </a:r>
            <a:endParaRPr lang="zh-CN" altLang="en-US" sz="2000" dirty="0"/>
          </a:p>
        </p:txBody>
      </p:sp>
      <p:sp>
        <p:nvSpPr>
          <p:cNvPr id="9" name="矩形 8">
            <a:extLst>
              <a:ext uri="{FF2B5EF4-FFF2-40B4-BE49-F238E27FC236}">
                <a16:creationId xmlns:a16="http://schemas.microsoft.com/office/drawing/2014/main" id="{896F38F8-602D-459C-B255-511595382A75}"/>
              </a:ext>
            </a:extLst>
          </p:cNvPr>
          <p:cNvSpPr/>
          <p:nvPr/>
        </p:nvSpPr>
        <p:spPr>
          <a:xfrm>
            <a:off x="1760650" y="5302350"/>
            <a:ext cx="1735016" cy="72683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Relation Learning</a:t>
            </a:r>
            <a:endParaRPr lang="zh-CN" altLang="en-US" sz="2000" dirty="0"/>
          </a:p>
        </p:txBody>
      </p:sp>
      <p:cxnSp>
        <p:nvCxnSpPr>
          <p:cNvPr id="10" name="直接箭头连接符 9">
            <a:extLst>
              <a:ext uri="{FF2B5EF4-FFF2-40B4-BE49-F238E27FC236}">
                <a16:creationId xmlns:a16="http://schemas.microsoft.com/office/drawing/2014/main" id="{76FDFA58-0A07-483D-AC7D-ECAF0AABF0F7}"/>
              </a:ext>
            </a:extLst>
          </p:cNvPr>
          <p:cNvCxnSpPr>
            <a:stCxn id="5" idx="4"/>
            <a:endCxn id="7" idx="1"/>
          </p:cNvCxnSpPr>
          <p:nvPr/>
        </p:nvCxnSpPr>
        <p:spPr>
          <a:xfrm>
            <a:off x="3448770" y="3450106"/>
            <a:ext cx="268849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C4CF097C-7A70-44A0-89EF-B7E86F1044F7}"/>
              </a:ext>
            </a:extLst>
          </p:cNvPr>
          <p:cNvCxnSpPr>
            <a:cxnSpLocks/>
            <a:stCxn id="7" idx="2"/>
            <a:endCxn id="8" idx="0"/>
          </p:cNvCxnSpPr>
          <p:nvPr/>
        </p:nvCxnSpPr>
        <p:spPr>
          <a:xfrm>
            <a:off x="7004770" y="3821336"/>
            <a:ext cx="0" cy="148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B0F5D077-3C12-4433-B84D-F70F75C9EBAE}"/>
              </a:ext>
            </a:extLst>
          </p:cNvPr>
          <p:cNvCxnSpPr>
            <a:cxnSpLocks/>
            <a:stCxn id="8" idx="1"/>
            <a:endCxn id="9" idx="3"/>
          </p:cNvCxnSpPr>
          <p:nvPr/>
        </p:nvCxnSpPr>
        <p:spPr>
          <a:xfrm flipH="1" flipV="1">
            <a:off x="3495666" y="5665766"/>
            <a:ext cx="264159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5E02BC37-1817-4B08-84EC-E4AB474437EC}"/>
              </a:ext>
            </a:extLst>
          </p:cNvPr>
          <p:cNvCxnSpPr>
            <a:cxnSpLocks/>
            <a:stCxn id="9" idx="0"/>
            <a:endCxn id="5" idx="3"/>
          </p:cNvCxnSpPr>
          <p:nvPr/>
        </p:nvCxnSpPr>
        <p:spPr>
          <a:xfrm flipV="1">
            <a:off x="2628158" y="3821336"/>
            <a:ext cx="7812" cy="1481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1AFB486D-FD57-401E-9B6A-8A7F0D7F461C}"/>
              </a:ext>
            </a:extLst>
          </p:cNvPr>
          <p:cNvSpPr txBox="1"/>
          <p:nvPr/>
        </p:nvSpPr>
        <p:spPr>
          <a:xfrm>
            <a:off x="4291638" y="3078875"/>
            <a:ext cx="1090363" cy="400110"/>
          </a:xfrm>
          <a:prstGeom prst="rect">
            <a:avLst/>
          </a:prstGeom>
          <a:noFill/>
        </p:spPr>
        <p:txBody>
          <a:bodyPr wrap="none" rtlCol="0">
            <a:spAutoFit/>
          </a:bodyPr>
          <a:lstStyle/>
          <a:p>
            <a:r>
              <a:rPr lang="en-US" altLang="zh-CN" sz="2000" dirty="0"/>
              <a:t>①Select</a:t>
            </a:r>
            <a:endParaRPr lang="zh-CN" altLang="en-US" sz="2000" dirty="0"/>
          </a:p>
        </p:txBody>
      </p:sp>
      <p:sp>
        <p:nvSpPr>
          <p:cNvPr id="15" name="文本框 14">
            <a:extLst>
              <a:ext uri="{FF2B5EF4-FFF2-40B4-BE49-F238E27FC236}">
                <a16:creationId xmlns:a16="http://schemas.microsoft.com/office/drawing/2014/main" id="{436052FF-AB44-49F0-8E38-61179F83FE60}"/>
              </a:ext>
            </a:extLst>
          </p:cNvPr>
          <p:cNvSpPr txBox="1"/>
          <p:nvPr/>
        </p:nvSpPr>
        <p:spPr>
          <a:xfrm>
            <a:off x="7053643" y="4377177"/>
            <a:ext cx="2015295" cy="400110"/>
          </a:xfrm>
          <a:prstGeom prst="rect">
            <a:avLst/>
          </a:prstGeom>
          <a:noFill/>
        </p:spPr>
        <p:txBody>
          <a:bodyPr wrap="none" rtlCol="0">
            <a:spAutoFit/>
          </a:bodyPr>
          <a:lstStyle/>
          <a:p>
            <a:r>
              <a:rPr lang="en-US" altLang="zh-CN" sz="2000" dirty="0"/>
              <a:t>②Random Input</a:t>
            </a:r>
            <a:endParaRPr lang="zh-CN" altLang="en-US" sz="2000" dirty="0"/>
          </a:p>
        </p:txBody>
      </p:sp>
      <p:sp>
        <p:nvSpPr>
          <p:cNvPr id="16" name="文本框 15">
            <a:extLst>
              <a:ext uri="{FF2B5EF4-FFF2-40B4-BE49-F238E27FC236}">
                <a16:creationId xmlns:a16="http://schemas.microsoft.com/office/drawing/2014/main" id="{69700514-300D-45A7-94EC-FDD9B018E397}"/>
              </a:ext>
            </a:extLst>
          </p:cNvPr>
          <p:cNvSpPr txBox="1"/>
          <p:nvPr/>
        </p:nvSpPr>
        <p:spPr>
          <a:xfrm>
            <a:off x="3609038" y="5659849"/>
            <a:ext cx="2606804" cy="400110"/>
          </a:xfrm>
          <a:prstGeom prst="rect">
            <a:avLst/>
          </a:prstGeom>
          <a:noFill/>
        </p:spPr>
        <p:txBody>
          <a:bodyPr wrap="none" rtlCol="0">
            <a:spAutoFit/>
          </a:bodyPr>
          <a:lstStyle/>
          <a:p>
            <a:r>
              <a:rPr lang="en-US" altLang="zh-CN" sz="2000" dirty="0"/>
              <a:t>③Coverage Feedback</a:t>
            </a:r>
            <a:endParaRPr lang="zh-CN" altLang="en-US" sz="2000" dirty="0"/>
          </a:p>
        </p:txBody>
      </p:sp>
      <p:sp>
        <p:nvSpPr>
          <p:cNvPr id="17" name="文本框 16">
            <a:extLst>
              <a:ext uri="{FF2B5EF4-FFF2-40B4-BE49-F238E27FC236}">
                <a16:creationId xmlns:a16="http://schemas.microsoft.com/office/drawing/2014/main" id="{7917380F-3F04-4AA6-ACA6-E75A24F81F30}"/>
              </a:ext>
            </a:extLst>
          </p:cNvPr>
          <p:cNvSpPr txBox="1"/>
          <p:nvPr/>
        </p:nvSpPr>
        <p:spPr>
          <a:xfrm>
            <a:off x="1633415" y="4561788"/>
            <a:ext cx="1125629" cy="400110"/>
          </a:xfrm>
          <a:prstGeom prst="rect">
            <a:avLst/>
          </a:prstGeom>
          <a:noFill/>
        </p:spPr>
        <p:txBody>
          <a:bodyPr wrap="none" rtlCol="0">
            <a:spAutoFit/>
          </a:bodyPr>
          <a:lstStyle/>
          <a:p>
            <a:r>
              <a:rPr lang="en-US" altLang="zh-CN" sz="2000" dirty="0"/>
              <a:t>④Refine</a:t>
            </a:r>
            <a:endParaRPr lang="zh-CN" altLang="en-US" sz="2000" dirty="0"/>
          </a:p>
        </p:txBody>
      </p:sp>
      <p:sp>
        <p:nvSpPr>
          <p:cNvPr id="18" name="矩形 17">
            <a:extLst>
              <a:ext uri="{FF2B5EF4-FFF2-40B4-BE49-F238E27FC236}">
                <a16:creationId xmlns:a16="http://schemas.microsoft.com/office/drawing/2014/main" id="{7C70EB9C-8ABC-46A7-86AE-D69D391E338B}"/>
              </a:ext>
            </a:extLst>
          </p:cNvPr>
          <p:cNvSpPr/>
          <p:nvPr/>
        </p:nvSpPr>
        <p:spPr>
          <a:xfrm>
            <a:off x="8949098" y="3094505"/>
            <a:ext cx="1735016" cy="726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Input Description</a:t>
            </a:r>
            <a:endParaRPr lang="zh-CN" altLang="en-US" sz="2000" dirty="0"/>
          </a:p>
        </p:txBody>
      </p:sp>
      <p:cxnSp>
        <p:nvCxnSpPr>
          <p:cNvPr id="19" name="直接箭头连接符 18">
            <a:extLst>
              <a:ext uri="{FF2B5EF4-FFF2-40B4-BE49-F238E27FC236}">
                <a16:creationId xmlns:a16="http://schemas.microsoft.com/office/drawing/2014/main" id="{5DE5C9CC-105C-4263-A9F4-61816F595E67}"/>
              </a:ext>
            </a:extLst>
          </p:cNvPr>
          <p:cNvCxnSpPr>
            <a:cxnSpLocks/>
            <a:stCxn id="18" idx="1"/>
            <a:endCxn id="7" idx="3"/>
          </p:cNvCxnSpPr>
          <p:nvPr/>
        </p:nvCxnSpPr>
        <p:spPr>
          <a:xfrm flipH="1">
            <a:off x="7872278" y="3457921"/>
            <a:ext cx="10768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DAF694AC-8CD6-4C2F-9514-A38F14F54730}"/>
              </a:ext>
            </a:extLst>
          </p:cNvPr>
          <p:cNvSpPr/>
          <p:nvPr/>
        </p:nvSpPr>
        <p:spPr>
          <a:xfrm>
            <a:off x="6137262" y="2226795"/>
            <a:ext cx="1735016" cy="72683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Relation Table</a:t>
            </a:r>
            <a:endParaRPr lang="zh-CN" altLang="en-US" sz="2000" dirty="0"/>
          </a:p>
        </p:txBody>
      </p:sp>
      <p:sp>
        <p:nvSpPr>
          <p:cNvPr id="2" name="矩形 1">
            <a:extLst>
              <a:ext uri="{FF2B5EF4-FFF2-40B4-BE49-F238E27FC236}">
                <a16:creationId xmlns:a16="http://schemas.microsoft.com/office/drawing/2014/main" id="{783AF197-087D-4E62-AB56-96370F62F084}"/>
              </a:ext>
            </a:extLst>
          </p:cNvPr>
          <p:cNvSpPr/>
          <p:nvPr/>
        </p:nvSpPr>
        <p:spPr>
          <a:xfrm>
            <a:off x="6006989" y="2076354"/>
            <a:ext cx="1946282" cy="189365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22" name="直接箭头连接符 21">
            <a:extLst>
              <a:ext uri="{FF2B5EF4-FFF2-40B4-BE49-F238E27FC236}">
                <a16:creationId xmlns:a16="http://schemas.microsoft.com/office/drawing/2014/main" id="{2581091B-A05F-48D4-A0AB-10152B53820B}"/>
              </a:ext>
            </a:extLst>
          </p:cNvPr>
          <p:cNvCxnSpPr>
            <a:cxnSpLocks/>
          </p:cNvCxnSpPr>
          <p:nvPr/>
        </p:nvCxnSpPr>
        <p:spPr>
          <a:xfrm flipV="1">
            <a:off x="3503478" y="3970010"/>
            <a:ext cx="2503511" cy="1326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D184AB92-FF0F-4120-832D-5DD08279F7C8}"/>
              </a:ext>
            </a:extLst>
          </p:cNvPr>
          <p:cNvSpPr txBox="1"/>
          <p:nvPr/>
        </p:nvSpPr>
        <p:spPr>
          <a:xfrm>
            <a:off x="3760884" y="4319178"/>
            <a:ext cx="1125629" cy="400110"/>
          </a:xfrm>
          <a:prstGeom prst="rect">
            <a:avLst/>
          </a:prstGeom>
          <a:noFill/>
        </p:spPr>
        <p:txBody>
          <a:bodyPr wrap="none" rtlCol="0">
            <a:spAutoFit/>
          </a:bodyPr>
          <a:lstStyle/>
          <a:p>
            <a:r>
              <a:rPr lang="en-US" altLang="zh-CN" sz="2000" dirty="0"/>
              <a:t>④Refine</a:t>
            </a:r>
            <a:endParaRPr lang="zh-CN" altLang="en-US" sz="2000" dirty="0"/>
          </a:p>
        </p:txBody>
      </p:sp>
      <p:sp>
        <p:nvSpPr>
          <p:cNvPr id="25" name="灯片编号占位符 24">
            <a:extLst>
              <a:ext uri="{FF2B5EF4-FFF2-40B4-BE49-F238E27FC236}">
                <a16:creationId xmlns:a16="http://schemas.microsoft.com/office/drawing/2014/main" id="{67C71AE4-B503-42D8-8E86-8C2C17B3300D}"/>
              </a:ext>
            </a:extLst>
          </p:cNvPr>
          <p:cNvSpPr>
            <a:spLocks noGrp="1"/>
          </p:cNvSpPr>
          <p:nvPr>
            <p:ph type="sldNum" sz="quarter" idx="12"/>
          </p:nvPr>
        </p:nvSpPr>
        <p:spPr/>
        <p:txBody>
          <a:bodyPr/>
          <a:lstStyle/>
          <a:p>
            <a:fld id="{EA282ED9-8951-4095-B3C3-9A7C715978E3}" type="slidenum">
              <a:rPr lang="zh-CN" altLang="en-US" smtClean="0"/>
              <a:t>26</a:t>
            </a:fld>
            <a:endParaRPr lang="zh-CN" altLang="en-US"/>
          </a:p>
        </p:txBody>
      </p:sp>
    </p:spTree>
    <p:extLst>
      <p:ext uri="{BB962C8B-B14F-4D97-AF65-F5344CB8AC3E}">
        <p14:creationId xmlns:p14="http://schemas.microsoft.com/office/powerpoint/2010/main" val="428816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975121C-3B65-4EF5-AAB7-24C76DCC0617}"/>
              </a:ext>
            </a:extLst>
          </p:cNvPr>
          <p:cNvPicPr>
            <a:picLocks noChangeAspect="1"/>
          </p:cNvPicPr>
          <p:nvPr/>
        </p:nvPicPr>
        <p:blipFill>
          <a:blip r:embed="rId3"/>
          <a:stretch>
            <a:fillRect/>
          </a:stretch>
        </p:blipFill>
        <p:spPr>
          <a:xfrm>
            <a:off x="685800" y="2108199"/>
            <a:ext cx="6733109" cy="2891693"/>
          </a:xfrm>
          <a:prstGeom prst="rect">
            <a:avLst/>
          </a:prstGeom>
        </p:spPr>
      </p:pic>
      <p:sp>
        <p:nvSpPr>
          <p:cNvPr id="5" name="文本框 4">
            <a:extLst>
              <a:ext uri="{FF2B5EF4-FFF2-40B4-BE49-F238E27FC236}">
                <a16:creationId xmlns:a16="http://schemas.microsoft.com/office/drawing/2014/main" id="{AC432DD2-5372-4C28-B737-3F0AE60E0B21}"/>
              </a:ext>
            </a:extLst>
          </p:cNvPr>
          <p:cNvSpPr txBox="1"/>
          <p:nvPr/>
        </p:nvSpPr>
        <p:spPr>
          <a:xfrm>
            <a:off x="685800" y="482600"/>
            <a:ext cx="3166251" cy="584775"/>
          </a:xfrm>
          <a:prstGeom prst="rect">
            <a:avLst/>
          </a:prstGeom>
          <a:noFill/>
        </p:spPr>
        <p:txBody>
          <a:bodyPr wrap="none" rtlCol="0">
            <a:spAutoFit/>
          </a:bodyPr>
          <a:lstStyle/>
          <a:p>
            <a:r>
              <a:rPr lang="en-US" altLang="zh-CN" sz="3200" b="1" dirty="0"/>
              <a:t>Implementation</a:t>
            </a:r>
            <a:endParaRPr lang="zh-CN" altLang="en-US" sz="3200" b="1" dirty="0"/>
          </a:p>
        </p:txBody>
      </p:sp>
      <p:sp>
        <p:nvSpPr>
          <p:cNvPr id="2" name="文本框 1">
            <a:extLst>
              <a:ext uri="{FF2B5EF4-FFF2-40B4-BE49-F238E27FC236}">
                <a16:creationId xmlns:a16="http://schemas.microsoft.com/office/drawing/2014/main" id="{37BC6744-270F-42CE-A8FE-E509B23BD572}"/>
              </a:ext>
            </a:extLst>
          </p:cNvPr>
          <p:cNvSpPr txBox="1"/>
          <p:nvPr/>
        </p:nvSpPr>
        <p:spPr>
          <a:xfrm>
            <a:off x="7724965" y="2677607"/>
            <a:ext cx="4294765" cy="1938992"/>
          </a:xfrm>
          <a:prstGeom prst="rect">
            <a:avLst/>
          </a:prstGeom>
          <a:noFill/>
        </p:spPr>
        <p:txBody>
          <a:bodyPr wrap="none" rtlCol="0">
            <a:spAutoFit/>
          </a:bodyPr>
          <a:lstStyle/>
          <a:p>
            <a:pPr marL="285750" indent="-285750">
              <a:buFont typeface="Arial" panose="020B0604020202020204" pitchFamily="34" charset="0"/>
              <a:buChar char="•"/>
            </a:pPr>
            <a:r>
              <a:rPr lang="en-US" altLang="zh-CN" sz="2400" dirty="0"/>
              <a:t>Shared fuzzer states</a:t>
            </a:r>
          </a:p>
          <a:p>
            <a:pPr marL="742950" lvl="1" indent="-285750">
              <a:buFont typeface="Arial" panose="020B0604020202020204" pitchFamily="34" charset="0"/>
              <a:buChar char="•"/>
            </a:pPr>
            <a:r>
              <a:rPr lang="en-US" altLang="zh-CN" sz="2400" dirty="0"/>
              <a:t>Fuzzers run in host </a:t>
            </a:r>
          </a:p>
          <a:p>
            <a:pPr marL="742950" lvl="1" indent="-285750">
              <a:buFont typeface="Arial" panose="020B0604020202020204" pitchFamily="34" charset="0"/>
              <a:buChar char="•"/>
            </a:pPr>
            <a:r>
              <a:rPr lang="en-US" altLang="zh-CN" sz="2400" dirty="0"/>
              <a:t>Only executor runs in VM</a:t>
            </a:r>
          </a:p>
          <a:p>
            <a:pPr marL="285750" indent="-285750">
              <a:buFont typeface="Arial" panose="020B0604020202020204" pitchFamily="34" charset="0"/>
              <a:buChar char="•"/>
            </a:pPr>
            <a:r>
              <a:rPr lang="en-US" altLang="zh-CN" sz="2400" dirty="0"/>
              <a:t>Shmem communication</a:t>
            </a:r>
          </a:p>
          <a:p>
            <a:pPr marL="742950" lvl="1" indent="-285750">
              <a:buFont typeface="Arial" panose="020B0604020202020204" pitchFamily="34" charset="0"/>
              <a:buChar char="•"/>
            </a:pPr>
            <a:r>
              <a:rPr lang="en-US" altLang="zh-CN" sz="2400" dirty="0"/>
              <a:t>QEMU ivshm</a:t>
            </a:r>
            <a:endParaRPr lang="zh-CN" altLang="en-US" sz="2400" dirty="0"/>
          </a:p>
        </p:txBody>
      </p:sp>
      <p:sp>
        <p:nvSpPr>
          <p:cNvPr id="3" name="灯片编号占位符 2">
            <a:extLst>
              <a:ext uri="{FF2B5EF4-FFF2-40B4-BE49-F238E27FC236}">
                <a16:creationId xmlns:a16="http://schemas.microsoft.com/office/drawing/2014/main" id="{8F91998B-3CF0-4DA0-A4C1-9AA084AC3358}"/>
              </a:ext>
            </a:extLst>
          </p:cNvPr>
          <p:cNvSpPr>
            <a:spLocks noGrp="1"/>
          </p:cNvSpPr>
          <p:nvPr>
            <p:ph type="sldNum" sz="quarter" idx="12"/>
          </p:nvPr>
        </p:nvSpPr>
        <p:spPr/>
        <p:txBody>
          <a:bodyPr/>
          <a:lstStyle/>
          <a:p>
            <a:fld id="{EA282ED9-8951-4095-B3C3-9A7C715978E3}" type="slidenum">
              <a:rPr lang="zh-CN" altLang="en-US" smtClean="0"/>
              <a:t>27</a:t>
            </a:fld>
            <a:endParaRPr lang="zh-CN" altLang="en-US"/>
          </a:p>
        </p:txBody>
      </p:sp>
    </p:spTree>
    <p:extLst>
      <p:ext uri="{BB962C8B-B14F-4D97-AF65-F5344CB8AC3E}">
        <p14:creationId xmlns:p14="http://schemas.microsoft.com/office/powerpoint/2010/main" val="437176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95C56BD-05A5-4450-8B43-1C577B54EFF5}"/>
              </a:ext>
            </a:extLst>
          </p:cNvPr>
          <p:cNvSpPr txBox="1"/>
          <p:nvPr/>
        </p:nvSpPr>
        <p:spPr>
          <a:xfrm>
            <a:off x="685800" y="482600"/>
            <a:ext cx="2122697" cy="584775"/>
          </a:xfrm>
          <a:prstGeom prst="rect">
            <a:avLst/>
          </a:prstGeom>
          <a:noFill/>
        </p:spPr>
        <p:txBody>
          <a:bodyPr wrap="none" rtlCol="0">
            <a:spAutoFit/>
          </a:bodyPr>
          <a:lstStyle/>
          <a:p>
            <a:r>
              <a:rPr lang="en-US" altLang="zh-CN" sz="3200" b="1" dirty="0"/>
              <a:t>Evaluation</a:t>
            </a:r>
            <a:endParaRPr lang="zh-CN" altLang="en-US" sz="3200" b="1" dirty="0"/>
          </a:p>
        </p:txBody>
      </p:sp>
      <p:sp>
        <p:nvSpPr>
          <p:cNvPr id="2" name="文本框 1">
            <a:extLst>
              <a:ext uri="{FF2B5EF4-FFF2-40B4-BE49-F238E27FC236}">
                <a16:creationId xmlns:a16="http://schemas.microsoft.com/office/drawing/2014/main" id="{8BB81E61-965F-4413-BD93-64B59F2644CD}"/>
              </a:ext>
            </a:extLst>
          </p:cNvPr>
          <p:cNvSpPr txBox="1"/>
          <p:nvPr/>
        </p:nvSpPr>
        <p:spPr>
          <a:xfrm>
            <a:off x="1008185" y="1406769"/>
            <a:ext cx="1127232" cy="523220"/>
          </a:xfrm>
          <a:prstGeom prst="rect">
            <a:avLst/>
          </a:prstGeom>
          <a:noFill/>
        </p:spPr>
        <p:txBody>
          <a:bodyPr wrap="none" rtlCol="0">
            <a:spAutoFit/>
          </a:bodyPr>
          <a:lstStyle/>
          <a:p>
            <a:r>
              <a:rPr lang="en-US" altLang="zh-CN" sz="2800" b="1" dirty="0"/>
              <a:t>Setup</a:t>
            </a:r>
            <a:endParaRPr lang="zh-CN" altLang="en-US" sz="2800" b="1" dirty="0"/>
          </a:p>
        </p:txBody>
      </p:sp>
      <p:sp>
        <p:nvSpPr>
          <p:cNvPr id="3" name="文本框 2">
            <a:extLst>
              <a:ext uri="{FF2B5EF4-FFF2-40B4-BE49-F238E27FC236}">
                <a16:creationId xmlns:a16="http://schemas.microsoft.com/office/drawing/2014/main" id="{E9795FA3-1093-463C-BA23-2930F0256A2F}"/>
              </a:ext>
            </a:extLst>
          </p:cNvPr>
          <p:cNvSpPr txBox="1"/>
          <p:nvPr/>
        </p:nvSpPr>
        <p:spPr>
          <a:xfrm>
            <a:off x="1148862" y="2414954"/>
            <a:ext cx="7322838" cy="2677656"/>
          </a:xfrm>
          <a:prstGeom prst="rect">
            <a:avLst/>
          </a:prstGeom>
          <a:noFill/>
        </p:spPr>
        <p:txBody>
          <a:bodyPr wrap="none" rtlCol="0">
            <a:spAutoFit/>
          </a:bodyPr>
          <a:lstStyle/>
          <a:p>
            <a:pPr marL="285750" indent="-285750">
              <a:buFont typeface="Arial" panose="020B0604020202020204" pitchFamily="34" charset="0"/>
              <a:buChar char="•"/>
            </a:pPr>
            <a:r>
              <a:rPr lang="en-US" altLang="zh-CN" sz="2800" dirty="0"/>
              <a:t>16 core CPU</a:t>
            </a:r>
          </a:p>
          <a:p>
            <a:pPr marL="285750" indent="-285750">
              <a:buFont typeface="Arial" panose="020B0604020202020204" pitchFamily="34" charset="0"/>
              <a:buChar char="•"/>
            </a:pPr>
            <a:r>
              <a:rPr lang="en-US" altLang="zh-CN" sz="2800" dirty="0"/>
              <a:t>32 GB memory</a:t>
            </a:r>
          </a:p>
          <a:p>
            <a:pPr marL="285750" indent="-285750">
              <a:buFont typeface="Arial" panose="020B0604020202020204" pitchFamily="34" charset="0"/>
              <a:buChar char="•"/>
            </a:pPr>
            <a:r>
              <a:rPr lang="en-US" altLang="zh-CN" sz="2800" dirty="0"/>
              <a:t>Linux-5.11, Linux-5.4, Linux-4.19</a:t>
            </a:r>
          </a:p>
          <a:p>
            <a:pPr marL="285750" indent="-285750">
              <a:buFont typeface="Arial" panose="020B0604020202020204" pitchFamily="34" charset="0"/>
              <a:buChar char="•"/>
            </a:pPr>
            <a:r>
              <a:rPr lang="en-US" altLang="zh-CN" sz="2800" dirty="0"/>
              <a:t>Each set of experiments is repeated 10 times</a:t>
            </a:r>
          </a:p>
          <a:p>
            <a:pPr marL="285750" indent="-285750">
              <a:buFont typeface="Arial" panose="020B0604020202020204" pitchFamily="34" charset="0"/>
              <a:buChar char="•"/>
            </a:pPr>
            <a:r>
              <a:rPr lang="en-US" altLang="zh-CN" sz="2800" dirty="0"/>
              <a:t>Each experiment is executed over 24h</a:t>
            </a:r>
          </a:p>
          <a:p>
            <a:pPr marL="285750" indent="-285750">
              <a:buFont typeface="Arial" panose="020B0604020202020204" pitchFamily="34" charset="0"/>
              <a:buChar char="•"/>
            </a:pPr>
            <a:r>
              <a:rPr lang="en-US" altLang="zh-CN" sz="2800" dirty="0"/>
              <a:t>Healer-: Healer without relation learning </a:t>
            </a:r>
            <a:endParaRPr lang="zh-CN" altLang="en-US" sz="2800" dirty="0"/>
          </a:p>
        </p:txBody>
      </p:sp>
      <p:sp>
        <p:nvSpPr>
          <p:cNvPr id="5" name="灯片编号占位符 4">
            <a:extLst>
              <a:ext uri="{FF2B5EF4-FFF2-40B4-BE49-F238E27FC236}">
                <a16:creationId xmlns:a16="http://schemas.microsoft.com/office/drawing/2014/main" id="{91A57B41-6B6B-4757-94A6-870BC304D711}"/>
              </a:ext>
            </a:extLst>
          </p:cNvPr>
          <p:cNvSpPr>
            <a:spLocks noGrp="1"/>
          </p:cNvSpPr>
          <p:nvPr>
            <p:ph type="sldNum" sz="quarter" idx="12"/>
          </p:nvPr>
        </p:nvSpPr>
        <p:spPr/>
        <p:txBody>
          <a:bodyPr/>
          <a:lstStyle/>
          <a:p>
            <a:fld id="{EA282ED9-8951-4095-B3C3-9A7C715978E3}" type="slidenum">
              <a:rPr lang="zh-CN" altLang="en-US" smtClean="0"/>
              <a:t>28</a:t>
            </a:fld>
            <a:endParaRPr lang="zh-CN" altLang="en-US"/>
          </a:p>
        </p:txBody>
      </p:sp>
    </p:spTree>
    <p:extLst>
      <p:ext uri="{BB962C8B-B14F-4D97-AF65-F5344CB8AC3E}">
        <p14:creationId xmlns:p14="http://schemas.microsoft.com/office/powerpoint/2010/main" val="733848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95C56BD-05A5-4450-8B43-1C577B54EFF5}"/>
              </a:ext>
            </a:extLst>
          </p:cNvPr>
          <p:cNvSpPr txBox="1"/>
          <p:nvPr/>
        </p:nvSpPr>
        <p:spPr>
          <a:xfrm>
            <a:off x="685800" y="482600"/>
            <a:ext cx="2122697" cy="584775"/>
          </a:xfrm>
          <a:prstGeom prst="rect">
            <a:avLst/>
          </a:prstGeom>
          <a:noFill/>
        </p:spPr>
        <p:txBody>
          <a:bodyPr wrap="none" rtlCol="0">
            <a:spAutoFit/>
          </a:bodyPr>
          <a:lstStyle/>
          <a:p>
            <a:r>
              <a:rPr lang="en-US" altLang="zh-CN" sz="3200" b="1" dirty="0"/>
              <a:t>Evaluation</a:t>
            </a:r>
            <a:endParaRPr lang="zh-CN" altLang="en-US" sz="3200" b="1" dirty="0"/>
          </a:p>
        </p:txBody>
      </p:sp>
      <p:sp>
        <p:nvSpPr>
          <p:cNvPr id="5" name="文本框 4">
            <a:extLst>
              <a:ext uri="{FF2B5EF4-FFF2-40B4-BE49-F238E27FC236}">
                <a16:creationId xmlns:a16="http://schemas.microsoft.com/office/drawing/2014/main" id="{72AE34C4-5520-48DC-A857-4DC0ED4FE380}"/>
              </a:ext>
            </a:extLst>
          </p:cNvPr>
          <p:cNvSpPr txBox="1"/>
          <p:nvPr/>
        </p:nvSpPr>
        <p:spPr>
          <a:xfrm>
            <a:off x="685800" y="1252944"/>
            <a:ext cx="4724370" cy="400110"/>
          </a:xfrm>
          <a:prstGeom prst="rect">
            <a:avLst/>
          </a:prstGeom>
          <a:noFill/>
        </p:spPr>
        <p:txBody>
          <a:bodyPr wrap="none" rtlCol="0">
            <a:spAutoFit/>
          </a:bodyPr>
          <a:lstStyle/>
          <a:p>
            <a:r>
              <a:rPr lang="en-US" altLang="zh-CN" sz="2000" dirty="0"/>
              <a:t>Q1: how many new bugs can healer find?</a:t>
            </a:r>
            <a:endParaRPr lang="zh-CN" altLang="en-US" sz="2000" dirty="0"/>
          </a:p>
        </p:txBody>
      </p:sp>
      <p:pic>
        <p:nvPicPr>
          <p:cNvPr id="9" name="图片 8">
            <a:extLst>
              <a:ext uri="{FF2B5EF4-FFF2-40B4-BE49-F238E27FC236}">
                <a16:creationId xmlns:a16="http://schemas.microsoft.com/office/drawing/2014/main" id="{8A55A5FE-6108-4481-BCBC-50CDEA04288A}"/>
              </a:ext>
            </a:extLst>
          </p:cNvPr>
          <p:cNvPicPr>
            <a:picLocks noChangeAspect="1"/>
          </p:cNvPicPr>
          <p:nvPr/>
        </p:nvPicPr>
        <p:blipFill>
          <a:blip r:embed="rId3"/>
          <a:stretch>
            <a:fillRect/>
          </a:stretch>
        </p:blipFill>
        <p:spPr>
          <a:xfrm>
            <a:off x="750276" y="1838624"/>
            <a:ext cx="5197038" cy="4663222"/>
          </a:xfrm>
          <a:prstGeom prst="rect">
            <a:avLst/>
          </a:prstGeom>
        </p:spPr>
      </p:pic>
      <p:sp>
        <p:nvSpPr>
          <p:cNvPr id="10" name="文本框 9">
            <a:extLst>
              <a:ext uri="{FF2B5EF4-FFF2-40B4-BE49-F238E27FC236}">
                <a16:creationId xmlns:a16="http://schemas.microsoft.com/office/drawing/2014/main" id="{C282FDFF-E3BC-425E-B2A2-5976231ED9D7}"/>
              </a:ext>
            </a:extLst>
          </p:cNvPr>
          <p:cNvSpPr txBox="1"/>
          <p:nvPr/>
        </p:nvSpPr>
        <p:spPr>
          <a:xfrm>
            <a:off x="6096000" y="2977662"/>
            <a:ext cx="5720862" cy="1138773"/>
          </a:xfrm>
          <a:prstGeom prst="rect">
            <a:avLst/>
          </a:prstGeom>
          <a:noFill/>
        </p:spPr>
        <p:txBody>
          <a:bodyPr wrap="square" rtlCol="0">
            <a:spAutoFit/>
          </a:bodyPr>
          <a:lstStyle/>
          <a:p>
            <a:r>
              <a:rPr lang="en-US" altLang="zh-CN" sz="2000" dirty="0"/>
              <a:t>HEALER find </a:t>
            </a:r>
            <a:r>
              <a:rPr lang="en-US" altLang="zh-CN" sz="2800" b="1" dirty="0">
                <a:solidFill>
                  <a:srgbClr val="FF0000"/>
                </a:solidFill>
              </a:rPr>
              <a:t>33</a:t>
            </a:r>
            <a:r>
              <a:rPr lang="en-US" altLang="zh-CN" sz="2000" dirty="0"/>
              <a:t> previously unknown vulnerabilities which are confirmed by corresponding maintainers.</a:t>
            </a:r>
            <a:endParaRPr lang="zh-CN" altLang="en-US" sz="2000" dirty="0"/>
          </a:p>
        </p:txBody>
      </p:sp>
      <p:sp>
        <p:nvSpPr>
          <p:cNvPr id="2" name="灯片编号占位符 1">
            <a:extLst>
              <a:ext uri="{FF2B5EF4-FFF2-40B4-BE49-F238E27FC236}">
                <a16:creationId xmlns:a16="http://schemas.microsoft.com/office/drawing/2014/main" id="{FBDB3B65-AD4A-412A-AF98-E0A50516F14E}"/>
              </a:ext>
            </a:extLst>
          </p:cNvPr>
          <p:cNvSpPr>
            <a:spLocks noGrp="1"/>
          </p:cNvSpPr>
          <p:nvPr>
            <p:ph type="sldNum" sz="quarter" idx="12"/>
          </p:nvPr>
        </p:nvSpPr>
        <p:spPr/>
        <p:txBody>
          <a:bodyPr/>
          <a:lstStyle/>
          <a:p>
            <a:fld id="{EA282ED9-8951-4095-B3C3-9A7C715978E3}" type="slidenum">
              <a:rPr lang="zh-CN" altLang="en-US" smtClean="0"/>
              <a:t>29</a:t>
            </a:fld>
            <a:endParaRPr lang="zh-CN" altLang="en-US"/>
          </a:p>
        </p:txBody>
      </p:sp>
    </p:spTree>
    <p:extLst>
      <p:ext uri="{BB962C8B-B14F-4D97-AF65-F5344CB8AC3E}">
        <p14:creationId xmlns:p14="http://schemas.microsoft.com/office/powerpoint/2010/main" val="76591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9081580-84BD-41AD-944F-D9EE0FA84968}"/>
              </a:ext>
            </a:extLst>
          </p:cNvPr>
          <p:cNvSpPr txBox="1"/>
          <p:nvPr/>
        </p:nvSpPr>
        <p:spPr>
          <a:xfrm>
            <a:off x="685800" y="482600"/>
            <a:ext cx="2424062" cy="584775"/>
          </a:xfrm>
          <a:prstGeom prst="rect">
            <a:avLst/>
          </a:prstGeom>
          <a:noFill/>
        </p:spPr>
        <p:txBody>
          <a:bodyPr wrap="none" rtlCol="0">
            <a:spAutoFit/>
          </a:bodyPr>
          <a:lstStyle/>
          <a:p>
            <a:r>
              <a:rPr lang="en-US" altLang="zh-CN" sz="3200" b="1" dirty="0"/>
              <a:t>Background</a:t>
            </a:r>
            <a:endParaRPr lang="zh-CN" altLang="en-US" sz="3200" b="1" dirty="0"/>
          </a:p>
        </p:txBody>
      </p:sp>
      <p:sp>
        <p:nvSpPr>
          <p:cNvPr id="8" name="文本框 7">
            <a:extLst>
              <a:ext uri="{FF2B5EF4-FFF2-40B4-BE49-F238E27FC236}">
                <a16:creationId xmlns:a16="http://schemas.microsoft.com/office/drawing/2014/main" id="{BC704DF2-8B71-4F6F-A33E-13530B8360BA}"/>
              </a:ext>
            </a:extLst>
          </p:cNvPr>
          <p:cNvSpPr txBox="1"/>
          <p:nvPr/>
        </p:nvSpPr>
        <p:spPr>
          <a:xfrm>
            <a:off x="1586591" y="5278692"/>
            <a:ext cx="9018816" cy="461665"/>
          </a:xfrm>
          <a:prstGeom prst="rect">
            <a:avLst/>
          </a:prstGeom>
          <a:noFill/>
        </p:spPr>
        <p:txBody>
          <a:bodyPr wrap="none" rtlCol="0">
            <a:spAutoFit/>
          </a:bodyPr>
          <a:lstStyle/>
          <a:p>
            <a:r>
              <a:rPr lang="en-US" altLang="zh-CN" sz="2400" b="1" dirty="0">
                <a:solidFill>
                  <a:srgbClr val="FF0000"/>
                </a:solidFill>
              </a:rPr>
              <a:t>Linux kernel is developing rapidly for supporting more features</a:t>
            </a:r>
            <a:endParaRPr lang="zh-CN" altLang="en-US" sz="2400" b="1" dirty="0">
              <a:solidFill>
                <a:srgbClr val="FF0000"/>
              </a:solidFill>
            </a:endParaRPr>
          </a:p>
        </p:txBody>
      </p:sp>
      <p:sp>
        <p:nvSpPr>
          <p:cNvPr id="2" name="灯片编号占位符 1">
            <a:extLst>
              <a:ext uri="{FF2B5EF4-FFF2-40B4-BE49-F238E27FC236}">
                <a16:creationId xmlns:a16="http://schemas.microsoft.com/office/drawing/2014/main" id="{DBB086EA-D4D4-4649-9BEA-5C6CC688FA07}"/>
              </a:ext>
            </a:extLst>
          </p:cNvPr>
          <p:cNvSpPr>
            <a:spLocks noGrp="1"/>
          </p:cNvSpPr>
          <p:nvPr>
            <p:ph type="sldNum" sz="quarter" idx="12"/>
          </p:nvPr>
        </p:nvSpPr>
        <p:spPr/>
        <p:txBody>
          <a:bodyPr/>
          <a:lstStyle/>
          <a:p>
            <a:fld id="{EA282ED9-8951-4095-B3C3-9A7C715978E3}" type="slidenum">
              <a:rPr lang="zh-CN" altLang="en-US" smtClean="0"/>
              <a:t>3</a:t>
            </a:fld>
            <a:endParaRPr lang="zh-CN" altLang="en-US"/>
          </a:p>
        </p:txBody>
      </p:sp>
      <p:pic>
        <p:nvPicPr>
          <p:cNvPr id="9" name="图片 8">
            <a:extLst>
              <a:ext uri="{FF2B5EF4-FFF2-40B4-BE49-F238E27FC236}">
                <a16:creationId xmlns:a16="http://schemas.microsoft.com/office/drawing/2014/main" id="{6F6C178B-67DA-477F-B929-D9EDFC325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3400"/>
            <a:ext cx="12192000" cy="3251200"/>
          </a:xfrm>
          <a:prstGeom prst="rect">
            <a:avLst/>
          </a:prstGeom>
        </p:spPr>
      </p:pic>
    </p:spTree>
    <p:extLst>
      <p:ext uri="{BB962C8B-B14F-4D97-AF65-F5344CB8AC3E}">
        <p14:creationId xmlns:p14="http://schemas.microsoft.com/office/powerpoint/2010/main" val="226707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95C56BD-05A5-4450-8B43-1C577B54EFF5}"/>
              </a:ext>
            </a:extLst>
          </p:cNvPr>
          <p:cNvSpPr txBox="1"/>
          <p:nvPr/>
        </p:nvSpPr>
        <p:spPr>
          <a:xfrm>
            <a:off x="685800" y="482600"/>
            <a:ext cx="2122697" cy="584775"/>
          </a:xfrm>
          <a:prstGeom prst="rect">
            <a:avLst/>
          </a:prstGeom>
          <a:noFill/>
        </p:spPr>
        <p:txBody>
          <a:bodyPr wrap="none" rtlCol="0">
            <a:spAutoFit/>
          </a:bodyPr>
          <a:lstStyle/>
          <a:p>
            <a:r>
              <a:rPr lang="en-US" altLang="zh-CN" sz="3200" b="1" dirty="0"/>
              <a:t>Evaluation</a:t>
            </a:r>
            <a:endParaRPr lang="zh-CN" altLang="en-US" sz="3200" b="1" dirty="0"/>
          </a:p>
        </p:txBody>
      </p:sp>
      <p:sp>
        <p:nvSpPr>
          <p:cNvPr id="5" name="文本框 4">
            <a:extLst>
              <a:ext uri="{FF2B5EF4-FFF2-40B4-BE49-F238E27FC236}">
                <a16:creationId xmlns:a16="http://schemas.microsoft.com/office/drawing/2014/main" id="{72AE34C4-5520-48DC-A857-4DC0ED4FE380}"/>
              </a:ext>
            </a:extLst>
          </p:cNvPr>
          <p:cNvSpPr txBox="1"/>
          <p:nvPr/>
        </p:nvSpPr>
        <p:spPr>
          <a:xfrm>
            <a:off x="680311" y="1199381"/>
            <a:ext cx="7550465" cy="400110"/>
          </a:xfrm>
          <a:prstGeom prst="rect">
            <a:avLst/>
          </a:prstGeom>
          <a:noFill/>
        </p:spPr>
        <p:txBody>
          <a:bodyPr wrap="none" rtlCol="0">
            <a:spAutoFit/>
          </a:bodyPr>
          <a:lstStyle/>
          <a:p>
            <a:r>
              <a:rPr lang="en-US" altLang="zh-CN" sz="2000" dirty="0"/>
              <a:t>Q2: can healer find more bugs than Syzkaller, Moonshine, Healer-?</a:t>
            </a:r>
            <a:endParaRPr lang="zh-CN" altLang="en-US" sz="2000" dirty="0"/>
          </a:p>
        </p:txBody>
      </p:sp>
      <p:graphicFrame>
        <p:nvGraphicFramePr>
          <p:cNvPr id="2" name="表格 2">
            <a:extLst>
              <a:ext uri="{FF2B5EF4-FFF2-40B4-BE49-F238E27FC236}">
                <a16:creationId xmlns:a16="http://schemas.microsoft.com/office/drawing/2014/main" id="{B0CE9AF4-80E2-414A-8A1B-2CD899FEE5C8}"/>
              </a:ext>
            </a:extLst>
          </p:cNvPr>
          <p:cNvGraphicFramePr>
            <a:graphicFrameLocks noGrp="1"/>
          </p:cNvGraphicFramePr>
          <p:nvPr>
            <p:extLst>
              <p:ext uri="{D42A27DB-BD31-4B8C-83A1-F6EECF244321}">
                <p14:modId xmlns:p14="http://schemas.microsoft.com/office/powerpoint/2010/main" val="4050540135"/>
              </p:ext>
            </p:extLst>
          </p:nvPr>
        </p:nvGraphicFramePr>
        <p:xfrm>
          <a:off x="685800" y="2751666"/>
          <a:ext cx="5418666"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189951488"/>
                    </a:ext>
                  </a:extLst>
                </a:gridCol>
                <a:gridCol w="2709333">
                  <a:extLst>
                    <a:ext uri="{9D8B030D-6E8A-4147-A177-3AD203B41FA5}">
                      <a16:colId xmlns:a16="http://schemas.microsoft.com/office/drawing/2014/main" val="463897865"/>
                    </a:ext>
                  </a:extLst>
                </a:gridCol>
              </a:tblGrid>
              <a:tr h="370840">
                <a:tc>
                  <a:txBody>
                    <a:bodyPr/>
                    <a:lstStyle/>
                    <a:p>
                      <a:r>
                        <a:rPr lang="en-US" altLang="zh-CN" dirty="0"/>
                        <a:t>Fuzzing System</a:t>
                      </a:r>
                      <a:endParaRPr lang="zh-CN" altLang="en-US" dirty="0"/>
                    </a:p>
                  </a:txBody>
                  <a:tcPr/>
                </a:tc>
                <a:tc>
                  <a:txBody>
                    <a:bodyPr/>
                    <a:lstStyle/>
                    <a:p>
                      <a:r>
                        <a:rPr lang="en-US" altLang="zh-CN" dirty="0"/>
                        <a:t>Vulnerability Found</a:t>
                      </a:r>
                      <a:endParaRPr lang="zh-CN" altLang="en-US" dirty="0"/>
                    </a:p>
                  </a:txBody>
                  <a:tcPr/>
                </a:tc>
                <a:extLst>
                  <a:ext uri="{0D108BD9-81ED-4DB2-BD59-A6C34878D82A}">
                    <a16:rowId xmlns:a16="http://schemas.microsoft.com/office/drawing/2014/main" val="83281470"/>
                  </a:ext>
                </a:extLst>
              </a:tr>
              <a:tr h="370840">
                <a:tc>
                  <a:txBody>
                    <a:bodyPr/>
                    <a:lstStyle/>
                    <a:p>
                      <a:r>
                        <a:rPr lang="en-US" altLang="zh-CN" dirty="0"/>
                        <a:t>Healer</a:t>
                      </a:r>
                      <a:endParaRPr lang="zh-CN" altLang="en-US" dirty="0"/>
                    </a:p>
                  </a:txBody>
                  <a:tcPr/>
                </a:tc>
                <a:tc>
                  <a:txBody>
                    <a:bodyPr/>
                    <a:lstStyle/>
                    <a:p>
                      <a:r>
                        <a:rPr lang="en-US" altLang="zh-CN" dirty="0"/>
                        <a:t>32</a:t>
                      </a:r>
                      <a:endParaRPr lang="zh-CN" altLang="en-US" dirty="0"/>
                    </a:p>
                  </a:txBody>
                  <a:tcPr/>
                </a:tc>
                <a:extLst>
                  <a:ext uri="{0D108BD9-81ED-4DB2-BD59-A6C34878D82A}">
                    <a16:rowId xmlns:a16="http://schemas.microsoft.com/office/drawing/2014/main" val="1352761809"/>
                  </a:ext>
                </a:extLst>
              </a:tr>
              <a:tr h="370840">
                <a:tc>
                  <a:txBody>
                    <a:bodyPr/>
                    <a:lstStyle/>
                    <a:p>
                      <a:r>
                        <a:rPr lang="en-US" altLang="zh-CN" dirty="0"/>
                        <a:t>Syzkaller</a:t>
                      </a:r>
                      <a:endParaRPr lang="zh-CN" altLang="en-US" dirty="0"/>
                    </a:p>
                  </a:txBody>
                  <a:tcPr/>
                </a:tc>
                <a:tc>
                  <a:txBody>
                    <a:bodyPr/>
                    <a:lstStyle/>
                    <a:p>
                      <a:r>
                        <a:rPr lang="en-US" altLang="zh-CN" dirty="0"/>
                        <a:t>20</a:t>
                      </a:r>
                      <a:endParaRPr lang="zh-CN" altLang="en-US" dirty="0"/>
                    </a:p>
                  </a:txBody>
                  <a:tcPr/>
                </a:tc>
                <a:extLst>
                  <a:ext uri="{0D108BD9-81ED-4DB2-BD59-A6C34878D82A}">
                    <a16:rowId xmlns:a16="http://schemas.microsoft.com/office/drawing/2014/main" val="1671052725"/>
                  </a:ext>
                </a:extLst>
              </a:tr>
              <a:tr h="370840">
                <a:tc>
                  <a:txBody>
                    <a:bodyPr/>
                    <a:lstStyle/>
                    <a:p>
                      <a:r>
                        <a:rPr lang="en-US" altLang="zh-CN" dirty="0"/>
                        <a:t>Moonshine</a:t>
                      </a:r>
                      <a:endParaRPr lang="zh-CN" altLang="en-US" dirty="0"/>
                    </a:p>
                  </a:txBody>
                  <a:tcPr/>
                </a:tc>
                <a:tc>
                  <a:txBody>
                    <a:bodyPr/>
                    <a:lstStyle/>
                    <a:p>
                      <a:r>
                        <a:rPr lang="en-US" altLang="zh-CN" dirty="0"/>
                        <a:t>17</a:t>
                      </a:r>
                      <a:endParaRPr lang="zh-CN" altLang="en-US" dirty="0"/>
                    </a:p>
                  </a:txBody>
                  <a:tcPr/>
                </a:tc>
                <a:extLst>
                  <a:ext uri="{0D108BD9-81ED-4DB2-BD59-A6C34878D82A}">
                    <a16:rowId xmlns:a16="http://schemas.microsoft.com/office/drawing/2014/main" val="4051958161"/>
                  </a:ext>
                </a:extLst>
              </a:tr>
              <a:tr h="370840">
                <a:tc>
                  <a:txBody>
                    <a:bodyPr/>
                    <a:lstStyle/>
                    <a:p>
                      <a:r>
                        <a:rPr lang="en-US" altLang="zh-CN" dirty="0"/>
                        <a:t>Healer-</a:t>
                      </a:r>
                      <a:endParaRPr lang="zh-CN" altLang="en-US" dirty="0"/>
                    </a:p>
                  </a:txBody>
                  <a:tcPr/>
                </a:tc>
                <a:tc>
                  <a:txBody>
                    <a:bodyPr/>
                    <a:lstStyle/>
                    <a:p>
                      <a:r>
                        <a:rPr lang="en-US" altLang="zh-CN" dirty="0"/>
                        <a:t>10</a:t>
                      </a:r>
                      <a:endParaRPr lang="zh-CN" altLang="en-US" dirty="0"/>
                    </a:p>
                  </a:txBody>
                  <a:tcPr/>
                </a:tc>
                <a:extLst>
                  <a:ext uri="{0D108BD9-81ED-4DB2-BD59-A6C34878D82A}">
                    <a16:rowId xmlns:a16="http://schemas.microsoft.com/office/drawing/2014/main" val="3031051762"/>
                  </a:ext>
                </a:extLst>
              </a:tr>
            </a:tbl>
          </a:graphicData>
        </a:graphic>
      </p:graphicFrame>
      <p:pic>
        <p:nvPicPr>
          <p:cNvPr id="6" name="图片 5">
            <a:extLst>
              <a:ext uri="{FF2B5EF4-FFF2-40B4-BE49-F238E27FC236}">
                <a16:creationId xmlns:a16="http://schemas.microsoft.com/office/drawing/2014/main" id="{BD55BA99-ED6D-4C95-8A52-A5C796F138D4}"/>
              </a:ext>
            </a:extLst>
          </p:cNvPr>
          <p:cNvPicPr>
            <a:picLocks noChangeAspect="1"/>
          </p:cNvPicPr>
          <p:nvPr/>
        </p:nvPicPr>
        <p:blipFill>
          <a:blip r:embed="rId2"/>
          <a:stretch>
            <a:fillRect/>
          </a:stretch>
        </p:blipFill>
        <p:spPr>
          <a:xfrm>
            <a:off x="7497278" y="2868561"/>
            <a:ext cx="3828571" cy="3419048"/>
          </a:xfrm>
          <a:prstGeom prst="rect">
            <a:avLst/>
          </a:prstGeom>
        </p:spPr>
      </p:pic>
      <p:sp>
        <p:nvSpPr>
          <p:cNvPr id="7" name="文本框 6">
            <a:extLst>
              <a:ext uri="{FF2B5EF4-FFF2-40B4-BE49-F238E27FC236}">
                <a16:creationId xmlns:a16="http://schemas.microsoft.com/office/drawing/2014/main" id="{36634048-11A5-43E7-B000-F320B58EF0D0}"/>
              </a:ext>
            </a:extLst>
          </p:cNvPr>
          <p:cNvSpPr txBox="1"/>
          <p:nvPr/>
        </p:nvSpPr>
        <p:spPr>
          <a:xfrm>
            <a:off x="7073460" y="1599491"/>
            <a:ext cx="4676209" cy="1200329"/>
          </a:xfrm>
          <a:prstGeom prst="rect">
            <a:avLst/>
          </a:prstGeom>
          <a:noFill/>
        </p:spPr>
        <p:txBody>
          <a:bodyPr wrap="square" rtlCol="0">
            <a:spAutoFit/>
          </a:bodyPr>
          <a:lstStyle/>
          <a:p>
            <a:r>
              <a:rPr lang="en-US" altLang="zh-CN" sz="3200" b="1" dirty="0">
                <a:solidFill>
                  <a:srgbClr val="FF0000"/>
                </a:solidFill>
              </a:rPr>
              <a:t>15</a:t>
            </a:r>
            <a:r>
              <a:rPr lang="en-US" altLang="zh-CN" sz="2000" dirty="0"/>
              <a:t> vulnerabilities found by HEALER while missed by Syzkaller, Moonshine and HEALER- </a:t>
            </a:r>
            <a:endParaRPr lang="zh-CN" altLang="en-US" sz="2000" dirty="0"/>
          </a:p>
        </p:txBody>
      </p:sp>
      <p:sp>
        <p:nvSpPr>
          <p:cNvPr id="8" name="文本框 7">
            <a:extLst>
              <a:ext uri="{FF2B5EF4-FFF2-40B4-BE49-F238E27FC236}">
                <a16:creationId xmlns:a16="http://schemas.microsoft.com/office/drawing/2014/main" id="{81129F8C-EDDF-48D0-93A1-A4E83518F89A}"/>
              </a:ext>
            </a:extLst>
          </p:cNvPr>
          <p:cNvSpPr txBox="1"/>
          <p:nvPr/>
        </p:nvSpPr>
        <p:spPr>
          <a:xfrm>
            <a:off x="685800" y="5447323"/>
            <a:ext cx="4065537" cy="523220"/>
          </a:xfrm>
          <a:prstGeom prst="rect">
            <a:avLst/>
          </a:prstGeom>
          <a:noFill/>
        </p:spPr>
        <p:txBody>
          <a:bodyPr wrap="none" rtlCol="0">
            <a:spAutoFit/>
          </a:bodyPr>
          <a:lstStyle/>
          <a:p>
            <a:r>
              <a:rPr lang="en-US" altLang="zh-CN" sz="2000" dirty="0"/>
              <a:t>Healer only misses </a:t>
            </a:r>
            <a:r>
              <a:rPr lang="en-US" altLang="zh-CN" sz="2800" b="1" dirty="0">
                <a:solidFill>
                  <a:srgbClr val="FF0000"/>
                </a:solidFill>
              </a:rPr>
              <a:t>3</a:t>
            </a:r>
            <a:r>
              <a:rPr lang="en-US" altLang="zh-CN" sz="2000" dirty="0"/>
              <a:t> vulnerabilities</a:t>
            </a:r>
            <a:endParaRPr lang="zh-CN" altLang="en-US" sz="2000" dirty="0"/>
          </a:p>
        </p:txBody>
      </p:sp>
      <p:sp>
        <p:nvSpPr>
          <p:cNvPr id="3" name="灯片编号占位符 2">
            <a:extLst>
              <a:ext uri="{FF2B5EF4-FFF2-40B4-BE49-F238E27FC236}">
                <a16:creationId xmlns:a16="http://schemas.microsoft.com/office/drawing/2014/main" id="{1E58171C-D110-4726-BCFD-2BC5662E5126}"/>
              </a:ext>
            </a:extLst>
          </p:cNvPr>
          <p:cNvSpPr>
            <a:spLocks noGrp="1"/>
          </p:cNvSpPr>
          <p:nvPr>
            <p:ph type="sldNum" sz="quarter" idx="12"/>
          </p:nvPr>
        </p:nvSpPr>
        <p:spPr/>
        <p:txBody>
          <a:bodyPr/>
          <a:lstStyle/>
          <a:p>
            <a:fld id="{EA282ED9-8951-4095-B3C3-9A7C715978E3}" type="slidenum">
              <a:rPr lang="zh-CN" altLang="en-US" smtClean="0"/>
              <a:t>30</a:t>
            </a:fld>
            <a:endParaRPr lang="zh-CN" altLang="en-US"/>
          </a:p>
        </p:txBody>
      </p:sp>
    </p:spTree>
    <p:extLst>
      <p:ext uri="{BB962C8B-B14F-4D97-AF65-F5344CB8AC3E}">
        <p14:creationId xmlns:p14="http://schemas.microsoft.com/office/powerpoint/2010/main" val="37871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C6546B2-D612-4D0D-8410-B7DD3E323D78}"/>
              </a:ext>
            </a:extLst>
          </p:cNvPr>
          <p:cNvSpPr txBox="1"/>
          <p:nvPr/>
        </p:nvSpPr>
        <p:spPr>
          <a:xfrm>
            <a:off x="685800" y="482600"/>
            <a:ext cx="2122697" cy="584775"/>
          </a:xfrm>
          <a:prstGeom prst="rect">
            <a:avLst/>
          </a:prstGeom>
          <a:noFill/>
        </p:spPr>
        <p:txBody>
          <a:bodyPr wrap="none" rtlCol="0">
            <a:spAutoFit/>
          </a:bodyPr>
          <a:lstStyle/>
          <a:p>
            <a:r>
              <a:rPr lang="en-US" altLang="zh-CN" sz="3200" b="1" dirty="0"/>
              <a:t>Evaluation</a:t>
            </a:r>
            <a:endParaRPr lang="zh-CN" altLang="en-US" sz="3200" b="1" dirty="0"/>
          </a:p>
        </p:txBody>
      </p:sp>
      <p:sp>
        <p:nvSpPr>
          <p:cNvPr id="5" name="文本框 4">
            <a:extLst>
              <a:ext uri="{FF2B5EF4-FFF2-40B4-BE49-F238E27FC236}">
                <a16:creationId xmlns:a16="http://schemas.microsoft.com/office/drawing/2014/main" id="{1FBB0466-E344-4CF3-8B49-41D7ABD8A6FC}"/>
              </a:ext>
            </a:extLst>
          </p:cNvPr>
          <p:cNvSpPr txBox="1"/>
          <p:nvPr/>
        </p:nvSpPr>
        <p:spPr>
          <a:xfrm>
            <a:off x="685800" y="1469292"/>
            <a:ext cx="4977645" cy="400110"/>
          </a:xfrm>
          <a:prstGeom prst="rect">
            <a:avLst/>
          </a:prstGeom>
          <a:noFill/>
        </p:spPr>
        <p:txBody>
          <a:bodyPr wrap="none" rtlCol="0">
            <a:spAutoFit/>
          </a:bodyPr>
          <a:lstStyle/>
          <a:p>
            <a:r>
              <a:rPr lang="en-US" altLang="zh-CN" sz="2000" dirty="0"/>
              <a:t>Q3: can relation learning work as expected?</a:t>
            </a:r>
            <a:endParaRPr lang="zh-CN" altLang="en-US" sz="2000" dirty="0"/>
          </a:p>
        </p:txBody>
      </p:sp>
      <p:pic>
        <p:nvPicPr>
          <p:cNvPr id="7" name="图片 6">
            <a:extLst>
              <a:ext uri="{FF2B5EF4-FFF2-40B4-BE49-F238E27FC236}">
                <a16:creationId xmlns:a16="http://schemas.microsoft.com/office/drawing/2014/main" id="{B0264BA4-1B72-411B-8693-CF80BA982C9A}"/>
              </a:ext>
            </a:extLst>
          </p:cNvPr>
          <p:cNvPicPr>
            <a:picLocks noChangeAspect="1"/>
          </p:cNvPicPr>
          <p:nvPr/>
        </p:nvPicPr>
        <p:blipFill>
          <a:blip r:embed="rId3"/>
          <a:stretch>
            <a:fillRect/>
          </a:stretch>
        </p:blipFill>
        <p:spPr>
          <a:xfrm>
            <a:off x="685800" y="2641639"/>
            <a:ext cx="6103200" cy="3226470"/>
          </a:xfrm>
          <a:prstGeom prst="rect">
            <a:avLst/>
          </a:prstGeom>
        </p:spPr>
      </p:pic>
      <p:pic>
        <p:nvPicPr>
          <p:cNvPr id="9" name="图片 8">
            <a:extLst>
              <a:ext uri="{FF2B5EF4-FFF2-40B4-BE49-F238E27FC236}">
                <a16:creationId xmlns:a16="http://schemas.microsoft.com/office/drawing/2014/main" id="{31B30E42-BBF9-456E-AB69-B9F185419E00}"/>
              </a:ext>
            </a:extLst>
          </p:cNvPr>
          <p:cNvPicPr>
            <a:picLocks noChangeAspect="1"/>
          </p:cNvPicPr>
          <p:nvPr/>
        </p:nvPicPr>
        <p:blipFill>
          <a:blip r:embed="rId4"/>
          <a:stretch>
            <a:fillRect/>
          </a:stretch>
        </p:blipFill>
        <p:spPr>
          <a:xfrm>
            <a:off x="7540624" y="2641639"/>
            <a:ext cx="3895238" cy="1914286"/>
          </a:xfrm>
          <a:prstGeom prst="rect">
            <a:avLst/>
          </a:prstGeom>
        </p:spPr>
      </p:pic>
      <p:sp>
        <p:nvSpPr>
          <p:cNvPr id="2" name="文本框 1">
            <a:extLst>
              <a:ext uri="{FF2B5EF4-FFF2-40B4-BE49-F238E27FC236}">
                <a16:creationId xmlns:a16="http://schemas.microsoft.com/office/drawing/2014/main" id="{AD9C149E-E5D2-403C-AE38-4349225C7553}"/>
              </a:ext>
            </a:extLst>
          </p:cNvPr>
          <p:cNvSpPr txBox="1"/>
          <p:nvPr/>
        </p:nvSpPr>
        <p:spPr>
          <a:xfrm>
            <a:off x="7540624" y="5544943"/>
            <a:ext cx="3768970" cy="1015663"/>
          </a:xfrm>
          <a:prstGeom prst="rect">
            <a:avLst/>
          </a:prstGeom>
          <a:noFill/>
        </p:spPr>
        <p:txBody>
          <a:bodyPr wrap="square" rtlCol="0">
            <a:spAutoFit/>
          </a:bodyPr>
          <a:lstStyle/>
          <a:p>
            <a:r>
              <a:rPr lang="en-US" altLang="zh-CN" sz="2000" b="1" dirty="0"/>
              <a:t>The influence relations is </a:t>
            </a:r>
            <a:r>
              <a:rPr lang="en-US" altLang="zh-CN" sz="2000" b="1" dirty="0">
                <a:solidFill>
                  <a:srgbClr val="FF0000"/>
                </a:solidFill>
              </a:rPr>
              <a:t>overall sparse</a:t>
            </a:r>
            <a:r>
              <a:rPr lang="en-US" altLang="zh-CN" sz="2000" b="1" dirty="0"/>
              <a:t> and </a:t>
            </a:r>
            <a:r>
              <a:rPr lang="en-US" altLang="zh-CN" sz="2000" b="1" dirty="0">
                <a:solidFill>
                  <a:srgbClr val="FF0000"/>
                </a:solidFill>
              </a:rPr>
              <a:t>locally dense</a:t>
            </a:r>
            <a:endParaRPr lang="zh-CN" altLang="en-US" sz="2000" b="1" dirty="0">
              <a:solidFill>
                <a:srgbClr val="FF0000"/>
              </a:solidFill>
            </a:endParaRPr>
          </a:p>
        </p:txBody>
      </p:sp>
      <p:sp>
        <p:nvSpPr>
          <p:cNvPr id="3" name="灯片编号占位符 2">
            <a:extLst>
              <a:ext uri="{FF2B5EF4-FFF2-40B4-BE49-F238E27FC236}">
                <a16:creationId xmlns:a16="http://schemas.microsoft.com/office/drawing/2014/main" id="{032905E0-F837-4332-B6D3-1E46ED7B6CC0}"/>
              </a:ext>
            </a:extLst>
          </p:cNvPr>
          <p:cNvSpPr>
            <a:spLocks noGrp="1"/>
          </p:cNvSpPr>
          <p:nvPr>
            <p:ph type="sldNum" sz="quarter" idx="12"/>
          </p:nvPr>
        </p:nvSpPr>
        <p:spPr/>
        <p:txBody>
          <a:bodyPr/>
          <a:lstStyle/>
          <a:p>
            <a:fld id="{EA282ED9-8951-4095-B3C3-9A7C715978E3}" type="slidenum">
              <a:rPr lang="zh-CN" altLang="en-US" smtClean="0"/>
              <a:t>31</a:t>
            </a:fld>
            <a:endParaRPr lang="zh-CN" altLang="en-US"/>
          </a:p>
        </p:txBody>
      </p:sp>
    </p:spTree>
    <p:extLst>
      <p:ext uri="{BB962C8B-B14F-4D97-AF65-F5344CB8AC3E}">
        <p14:creationId xmlns:p14="http://schemas.microsoft.com/office/powerpoint/2010/main" val="148809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D3C2420-8177-42AE-B8EE-35F1F4CF4745}"/>
              </a:ext>
            </a:extLst>
          </p:cNvPr>
          <p:cNvSpPr txBox="1"/>
          <p:nvPr/>
        </p:nvSpPr>
        <p:spPr>
          <a:xfrm>
            <a:off x="685800" y="482600"/>
            <a:ext cx="2122697" cy="584775"/>
          </a:xfrm>
          <a:prstGeom prst="rect">
            <a:avLst/>
          </a:prstGeom>
          <a:noFill/>
        </p:spPr>
        <p:txBody>
          <a:bodyPr wrap="none" rtlCol="0">
            <a:spAutoFit/>
          </a:bodyPr>
          <a:lstStyle/>
          <a:p>
            <a:r>
              <a:rPr lang="en-US" altLang="zh-CN" sz="3200" b="1" dirty="0"/>
              <a:t>Evaluation</a:t>
            </a:r>
            <a:endParaRPr lang="zh-CN" altLang="en-US" sz="3200" b="1" dirty="0"/>
          </a:p>
        </p:txBody>
      </p:sp>
      <p:pic>
        <p:nvPicPr>
          <p:cNvPr id="7" name="图片 6">
            <a:extLst>
              <a:ext uri="{FF2B5EF4-FFF2-40B4-BE49-F238E27FC236}">
                <a16:creationId xmlns:a16="http://schemas.microsoft.com/office/drawing/2014/main" id="{315B6964-39D9-4225-9543-00A201139BE0}"/>
              </a:ext>
            </a:extLst>
          </p:cNvPr>
          <p:cNvPicPr>
            <a:picLocks noChangeAspect="1"/>
          </p:cNvPicPr>
          <p:nvPr/>
        </p:nvPicPr>
        <p:blipFill>
          <a:blip r:embed="rId3"/>
          <a:stretch>
            <a:fillRect/>
          </a:stretch>
        </p:blipFill>
        <p:spPr>
          <a:xfrm>
            <a:off x="-2745" y="2043968"/>
            <a:ext cx="12146710" cy="3079575"/>
          </a:xfrm>
          <a:prstGeom prst="rect">
            <a:avLst/>
          </a:prstGeom>
        </p:spPr>
      </p:pic>
      <p:sp>
        <p:nvSpPr>
          <p:cNvPr id="8" name="文本框 7">
            <a:extLst>
              <a:ext uri="{FF2B5EF4-FFF2-40B4-BE49-F238E27FC236}">
                <a16:creationId xmlns:a16="http://schemas.microsoft.com/office/drawing/2014/main" id="{F4F2BFF7-B693-4490-8442-88EB3ABFE8F9}"/>
              </a:ext>
            </a:extLst>
          </p:cNvPr>
          <p:cNvSpPr txBox="1"/>
          <p:nvPr/>
        </p:nvSpPr>
        <p:spPr>
          <a:xfrm>
            <a:off x="685800" y="1469292"/>
            <a:ext cx="4977645" cy="400110"/>
          </a:xfrm>
          <a:prstGeom prst="rect">
            <a:avLst/>
          </a:prstGeom>
          <a:noFill/>
        </p:spPr>
        <p:txBody>
          <a:bodyPr wrap="none" rtlCol="0">
            <a:spAutoFit/>
          </a:bodyPr>
          <a:lstStyle/>
          <a:p>
            <a:r>
              <a:rPr lang="en-US" altLang="zh-CN" sz="2000" dirty="0"/>
              <a:t>Q3: can relation learning work as expected?</a:t>
            </a:r>
            <a:endParaRPr lang="zh-CN" altLang="en-US" sz="2000" dirty="0"/>
          </a:p>
        </p:txBody>
      </p:sp>
      <p:sp>
        <p:nvSpPr>
          <p:cNvPr id="2" name="灯片编号占位符 1">
            <a:extLst>
              <a:ext uri="{FF2B5EF4-FFF2-40B4-BE49-F238E27FC236}">
                <a16:creationId xmlns:a16="http://schemas.microsoft.com/office/drawing/2014/main" id="{60DA705E-19E3-4B6C-BA63-BC867F79EF2A}"/>
              </a:ext>
            </a:extLst>
          </p:cNvPr>
          <p:cNvSpPr>
            <a:spLocks noGrp="1"/>
          </p:cNvSpPr>
          <p:nvPr>
            <p:ph type="sldNum" sz="quarter" idx="12"/>
          </p:nvPr>
        </p:nvSpPr>
        <p:spPr/>
        <p:txBody>
          <a:bodyPr/>
          <a:lstStyle/>
          <a:p>
            <a:fld id="{EA282ED9-8951-4095-B3C3-9A7C715978E3}" type="slidenum">
              <a:rPr lang="zh-CN" altLang="en-US" smtClean="0"/>
              <a:t>32</a:t>
            </a:fld>
            <a:endParaRPr lang="zh-CN" altLang="en-US"/>
          </a:p>
        </p:txBody>
      </p:sp>
    </p:spTree>
    <p:extLst>
      <p:ext uri="{BB962C8B-B14F-4D97-AF65-F5344CB8AC3E}">
        <p14:creationId xmlns:p14="http://schemas.microsoft.com/office/powerpoint/2010/main" val="411106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AE0FFD5-D761-46A2-8E64-335EE44BC040}"/>
              </a:ext>
            </a:extLst>
          </p:cNvPr>
          <p:cNvSpPr txBox="1"/>
          <p:nvPr/>
        </p:nvSpPr>
        <p:spPr>
          <a:xfrm>
            <a:off x="4555353" y="2967335"/>
            <a:ext cx="3081293" cy="923330"/>
          </a:xfrm>
          <a:prstGeom prst="rect">
            <a:avLst/>
          </a:prstGeom>
          <a:noFill/>
        </p:spPr>
        <p:txBody>
          <a:bodyPr wrap="none" rtlCol="0">
            <a:spAutoFit/>
          </a:bodyPr>
          <a:lstStyle/>
          <a:p>
            <a:r>
              <a:rPr lang="en-US" altLang="zh-CN" sz="5400" b="1" dirty="0"/>
              <a:t>THANKS!</a:t>
            </a:r>
            <a:endParaRPr lang="zh-CN" altLang="en-US" sz="5400" b="1" dirty="0"/>
          </a:p>
        </p:txBody>
      </p:sp>
      <p:sp>
        <p:nvSpPr>
          <p:cNvPr id="5" name="灯片编号占位符 4">
            <a:extLst>
              <a:ext uri="{FF2B5EF4-FFF2-40B4-BE49-F238E27FC236}">
                <a16:creationId xmlns:a16="http://schemas.microsoft.com/office/drawing/2014/main" id="{61E91A77-427E-4B7E-A238-2E86C995D152}"/>
              </a:ext>
            </a:extLst>
          </p:cNvPr>
          <p:cNvSpPr>
            <a:spLocks noGrp="1"/>
          </p:cNvSpPr>
          <p:nvPr>
            <p:ph type="sldNum" sz="quarter" idx="12"/>
          </p:nvPr>
        </p:nvSpPr>
        <p:spPr/>
        <p:txBody>
          <a:bodyPr/>
          <a:lstStyle/>
          <a:p>
            <a:fld id="{EA282ED9-8951-4095-B3C3-9A7C715978E3}" type="slidenum">
              <a:rPr lang="zh-CN" altLang="en-US" smtClean="0"/>
              <a:t>33</a:t>
            </a:fld>
            <a:endParaRPr lang="zh-CN" altLang="en-US"/>
          </a:p>
        </p:txBody>
      </p:sp>
    </p:spTree>
    <p:extLst>
      <p:ext uri="{BB962C8B-B14F-4D97-AF65-F5344CB8AC3E}">
        <p14:creationId xmlns:p14="http://schemas.microsoft.com/office/powerpoint/2010/main" val="347175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AA70ECB-1E8D-4200-98EA-DE3ED7C763C7}"/>
              </a:ext>
            </a:extLst>
          </p:cNvPr>
          <p:cNvPicPr>
            <a:picLocks noChangeAspect="1"/>
          </p:cNvPicPr>
          <p:nvPr/>
        </p:nvPicPr>
        <p:blipFill>
          <a:blip r:embed="rId3"/>
          <a:stretch>
            <a:fillRect/>
          </a:stretch>
        </p:blipFill>
        <p:spPr>
          <a:xfrm rot="806531">
            <a:off x="928255" y="2862543"/>
            <a:ext cx="10335491" cy="1132914"/>
          </a:xfrm>
          <a:prstGeom prst="rect">
            <a:avLst/>
          </a:prstGeom>
        </p:spPr>
      </p:pic>
      <p:sp>
        <p:nvSpPr>
          <p:cNvPr id="8" name="文本框 7">
            <a:extLst>
              <a:ext uri="{FF2B5EF4-FFF2-40B4-BE49-F238E27FC236}">
                <a16:creationId xmlns:a16="http://schemas.microsoft.com/office/drawing/2014/main" id="{9B789F96-75B2-4545-8F1D-970F2002AC04}"/>
              </a:ext>
            </a:extLst>
          </p:cNvPr>
          <p:cNvSpPr txBox="1"/>
          <p:nvPr/>
        </p:nvSpPr>
        <p:spPr>
          <a:xfrm>
            <a:off x="685800" y="482600"/>
            <a:ext cx="2424062" cy="584775"/>
          </a:xfrm>
          <a:prstGeom prst="rect">
            <a:avLst/>
          </a:prstGeom>
          <a:noFill/>
        </p:spPr>
        <p:txBody>
          <a:bodyPr wrap="none" rtlCol="0">
            <a:spAutoFit/>
          </a:bodyPr>
          <a:lstStyle/>
          <a:p>
            <a:r>
              <a:rPr lang="en-US" altLang="zh-CN" sz="3200" b="1" dirty="0"/>
              <a:t>Background</a:t>
            </a:r>
            <a:endParaRPr lang="zh-CN" altLang="en-US" sz="3200" b="1" dirty="0"/>
          </a:p>
        </p:txBody>
      </p:sp>
      <p:pic>
        <p:nvPicPr>
          <p:cNvPr id="10" name="图片 9">
            <a:extLst>
              <a:ext uri="{FF2B5EF4-FFF2-40B4-BE49-F238E27FC236}">
                <a16:creationId xmlns:a16="http://schemas.microsoft.com/office/drawing/2014/main" id="{B6D2BE3A-61E9-47C4-9116-9080CEC6C6BC}"/>
              </a:ext>
            </a:extLst>
          </p:cNvPr>
          <p:cNvPicPr>
            <a:picLocks noChangeAspect="1"/>
          </p:cNvPicPr>
          <p:nvPr/>
        </p:nvPicPr>
        <p:blipFill>
          <a:blip r:embed="rId4"/>
          <a:stretch>
            <a:fillRect/>
          </a:stretch>
        </p:blipFill>
        <p:spPr>
          <a:xfrm>
            <a:off x="938143" y="2995214"/>
            <a:ext cx="10315714" cy="867571"/>
          </a:xfrm>
          <a:prstGeom prst="rect">
            <a:avLst/>
          </a:prstGeom>
        </p:spPr>
      </p:pic>
      <p:pic>
        <p:nvPicPr>
          <p:cNvPr id="12" name="图片 11">
            <a:extLst>
              <a:ext uri="{FF2B5EF4-FFF2-40B4-BE49-F238E27FC236}">
                <a16:creationId xmlns:a16="http://schemas.microsoft.com/office/drawing/2014/main" id="{A0E8E782-9A12-496F-8445-5CED7A9AAB9E}"/>
              </a:ext>
            </a:extLst>
          </p:cNvPr>
          <p:cNvPicPr>
            <a:picLocks noChangeAspect="1"/>
          </p:cNvPicPr>
          <p:nvPr/>
        </p:nvPicPr>
        <p:blipFill>
          <a:blip r:embed="rId5"/>
          <a:stretch>
            <a:fillRect/>
          </a:stretch>
        </p:blipFill>
        <p:spPr>
          <a:xfrm rot="20763486">
            <a:off x="938142" y="3006759"/>
            <a:ext cx="10215418" cy="882142"/>
          </a:xfrm>
          <a:prstGeom prst="rect">
            <a:avLst/>
          </a:prstGeom>
        </p:spPr>
      </p:pic>
      <p:sp>
        <p:nvSpPr>
          <p:cNvPr id="14" name="矩形 13">
            <a:extLst>
              <a:ext uri="{FF2B5EF4-FFF2-40B4-BE49-F238E27FC236}">
                <a16:creationId xmlns:a16="http://schemas.microsoft.com/office/drawing/2014/main" id="{A6995C6C-F3EE-4688-BCA5-67657FA0440C}"/>
              </a:ext>
            </a:extLst>
          </p:cNvPr>
          <p:cNvSpPr/>
          <p:nvPr/>
        </p:nvSpPr>
        <p:spPr>
          <a:xfrm>
            <a:off x="685800" y="1867877"/>
            <a:ext cx="10669954" cy="312745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1BF0D93F-BD47-4191-B303-9391BC6FDDD0}"/>
              </a:ext>
            </a:extLst>
          </p:cNvPr>
          <p:cNvSpPr txBox="1"/>
          <p:nvPr/>
        </p:nvSpPr>
        <p:spPr>
          <a:xfrm>
            <a:off x="3276275" y="3198166"/>
            <a:ext cx="5489003" cy="461665"/>
          </a:xfrm>
          <a:prstGeom prst="rect">
            <a:avLst/>
          </a:prstGeom>
          <a:noFill/>
        </p:spPr>
        <p:txBody>
          <a:bodyPr wrap="none" rtlCol="0">
            <a:spAutoFit/>
          </a:bodyPr>
          <a:lstStyle/>
          <a:p>
            <a:r>
              <a:rPr lang="en-US" altLang="zh-CN" sz="2400" b="1" dirty="0">
                <a:solidFill>
                  <a:srgbClr val="FF0000"/>
                </a:solidFill>
              </a:rPr>
              <a:t>Linux kernel is hard to be free of bugs</a:t>
            </a:r>
            <a:endParaRPr lang="zh-CN" altLang="en-US" sz="2400" b="1" dirty="0">
              <a:solidFill>
                <a:srgbClr val="FF0000"/>
              </a:solidFill>
            </a:endParaRPr>
          </a:p>
        </p:txBody>
      </p:sp>
      <p:sp>
        <p:nvSpPr>
          <p:cNvPr id="2" name="灯片编号占位符 1">
            <a:extLst>
              <a:ext uri="{FF2B5EF4-FFF2-40B4-BE49-F238E27FC236}">
                <a16:creationId xmlns:a16="http://schemas.microsoft.com/office/drawing/2014/main" id="{00642C75-53C8-4100-8255-17AD84871216}"/>
              </a:ext>
            </a:extLst>
          </p:cNvPr>
          <p:cNvSpPr>
            <a:spLocks noGrp="1"/>
          </p:cNvSpPr>
          <p:nvPr>
            <p:ph type="sldNum" sz="quarter" idx="12"/>
          </p:nvPr>
        </p:nvSpPr>
        <p:spPr/>
        <p:txBody>
          <a:bodyPr/>
          <a:lstStyle/>
          <a:p>
            <a:fld id="{EA282ED9-8951-4095-B3C3-9A7C715978E3}" type="slidenum">
              <a:rPr lang="zh-CN" altLang="en-US" smtClean="0"/>
              <a:t>4</a:t>
            </a:fld>
            <a:endParaRPr lang="zh-CN" altLang="en-US"/>
          </a:p>
        </p:txBody>
      </p:sp>
    </p:spTree>
    <p:extLst>
      <p:ext uri="{BB962C8B-B14F-4D97-AF65-F5344CB8AC3E}">
        <p14:creationId xmlns:p14="http://schemas.microsoft.com/office/powerpoint/2010/main" val="359952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04D6790-D335-430B-9ECE-5E7836C72B0F}"/>
              </a:ext>
            </a:extLst>
          </p:cNvPr>
          <p:cNvSpPr txBox="1"/>
          <p:nvPr/>
        </p:nvSpPr>
        <p:spPr>
          <a:xfrm>
            <a:off x="685800" y="482600"/>
            <a:ext cx="2424062" cy="584775"/>
          </a:xfrm>
          <a:prstGeom prst="rect">
            <a:avLst/>
          </a:prstGeom>
          <a:noFill/>
        </p:spPr>
        <p:txBody>
          <a:bodyPr wrap="none" rtlCol="0">
            <a:spAutoFit/>
          </a:bodyPr>
          <a:lstStyle/>
          <a:p>
            <a:r>
              <a:rPr lang="en-US" altLang="zh-CN" sz="3200" b="1" dirty="0"/>
              <a:t>Background</a:t>
            </a:r>
            <a:endParaRPr lang="zh-CN" altLang="en-US" sz="3200" b="1" dirty="0"/>
          </a:p>
        </p:txBody>
      </p:sp>
      <p:pic>
        <p:nvPicPr>
          <p:cNvPr id="2050" name="Picture 2" descr="Free Icon | Programmer">
            <a:extLst>
              <a:ext uri="{FF2B5EF4-FFF2-40B4-BE49-F238E27FC236}">
                <a16:creationId xmlns:a16="http://schemas.microsoft.com/office/drawing/2014/main" id="{5631B183-BC77-4111-A2B5-43B185F74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285" y="2721611"/>
            <a:ext cx="1414778" cy="1414778"/>
          </a:xfrm>
          <a:prstGeom prst="rect">
            <a:avLst/>
          </a:prstGeom>
          <a:noFill/>
          <a:extLst>
            <a:ext uri="{909E8E84-426E-40DD-AFC4-6F175D3DCCD1}">
              <a14:hiddenFill xmlns:a14="http://schemas.microsoft.com/office/drawing/2010/main">
                <a:solidFill>
                  <a:srgbClr val="FFFFFF"/>
                </a:solidFill>
              </a14:hiddenFill>
            </a:ext>
          </a:extLst>
        </p:spPr>
      </p:pic>
      <p:sp>
        <p:nvSpPr>
          <p:cNvPr id="5" name="箭头: 右 4">
            <a:extLst>
              <a:ext uri="{FF2B5EF4-FFF2-40B4-BE49-F238E27FC236}">
                <a16:creationId xmlns:a16="http://schemas.microsoft.com/office/drawing/2014/main" id="{07CC986E-95FB-4F2E-98A9-D7531ABF3C8B}"/>
              </a:ext>
            </a:extLst>
          </p:cNvPr>
          <p:cNvSpPr/>
          <p:nvPr/>
        </p:nvSpPr>
        <p:spPr>
          <a:xfrm>
            <a:off x="3634154" y="3429000"/>
            <a:ext cx="1070708" cy="408354"/>
          </a:xfrm>
          <a:prstGeom prst="rightArrow">
            <a:avLst>
              <a:gd name="adj1" fmla="val 50000"/>
              <a:gd name="adj2" fmla="val 118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Picture 4" descr=".sh, .sh icon, bash shell, bash shell file, bash shell icon, bash shell  script, sh icon - Download on Iconfinder">
            <a:extLst>
              <a:ext uri="{FF2B5EF4-FFF2-40B4-BE49-F238E27FC236}">
                <a16:creationId xmlns:a16="http://schemas.microsoft.com/office/drawing/2014/main" id="{8842C3EC-9496-4EBA-B0EE-FE4413DC70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531" y="2594708"/>
            <a:ext cx="1163394" cy="11633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 File Icons - Download Free Vector Icons | Noun Project">
            <a:extLst>
              <a:ext uri="{FF2B5EF4-FFF2-40B4-BE49-F238E27FC236}">
                <a16:creationId xmlns:a16="http://schemas.microsoft.com/office/drawing/2014/main" id="{E490A67F-2F42-4B90-9FB9-4CCB6EE068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82" r="15129"/>
          <a:stretch/>
        </p:blipFill>
        <p:spPr bwMode="auto">
          <a:xfrm>
            <a:off x="5496293" y="2952750"/>
            <a:ext cx="765784" cy="10696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nux Kernel 5.15 is Out! Here's How to Install in Ubuntu – UbuntuHandbook">
            <a:extLst>
              <a:ext uri="{FF2B5EF4-FFF2-40B4-BE49-F238E27FC236}">
                <a16:creationId xmlns:a16="http://schemas.microsoft.com/office/drawing/2014/main" id="{D9EC51A8-4E8C-45B6-8B20-8A5085670B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8161" y="241602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箭头: 右 9">
            <a:extLst>
              <a:ext uri="{FF2B5EF4-FFF2-40B4-BE49-F238E27FC236}">
                <a16:creationId xmlns:a16="http://schemas.microsoft.com/office/drawing/2014/main" id="{1836F2FF-A296-493B-85CB-3C2D7185AC18}"/>
              </a:ext>
            </a:extLst>
          </p:cNvPr>
          <p:cNvSpPr/>
          <p:nvPr/>
        </p:nvSpPr>
        <p:spPr>
          <a:xfrm>
            <a:off x="7267453" y="3429000"/>
            <a:ext cx="1070708" cy="408354"/>
          </a:xfrm>
          <a:prstGeom prst="rightArrow">
            <a:avLst>
              <a:gd name="adj1" fmla="val 50000"/>
              <a:gd name="adj2" fmla="val 118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13DDDD0A-1037-4880-BA4D-A146E61B2722}"/>
              </a:ext>
            </a:extLst>
          </p:cNvPr>
          <p:cNvSpPr txBox="1"/>
          <p:nvPr/>
        </p:nvSpPr>
        <p:spPr>
          <a:xfrm>
            <a:off x="3437709" y="3118259"/>
            <a:ext cx="1396536" cy="400110"/>
          </a:xfrm>
          <a:prstGeom prst="rect">
            <a:avLst/>
          </a:prstGeom>
          <a:noFill/>
        </p:spPr>
        <p:txBody>
          <a:bodyPr wrap="none" rtlCol="0">
            <a:spAutoFit/>
          </a:bodyPr>
          <a:lstStyle/>
          <a:p>
            <a:r>
              <a:rPr lang="en-US" altLang="zh-CN" sz="2000" b="1" dirty="0"/>
              <a:t>Handwrite</a:t>
            </a:r>
            <a:endParaRPr lang="zh-CN" altLang="en-US" sz="2000" b="1" dirty="0"/>
          </a:p>
        </p:txBody>
      </p:sp>
      <p:sp>
        <p:nvSpPr>
          <p:cNvPr id="12" name="文本框 11">
            <a:extLst>
              <a:ext uri="{FF2B5EF4-FFF2-40B4-BE49-F238E27FC236}">
                <a16:creationId xmlns:a16="http://schemas.microsoft.com/office/drawing/2014/main" id="{652C4308-06CF-4DD8-AC2D-3BBBC9F3EB37}"/>
              </a:ext>
            </a:extLst>
          </p:cNvPr>
          <p:cNvSpPr txBox="1"/>
          <p:nvPr/>
        </p:nvSpPr>
        <p:spPr>
          <a:xfrm>
            <a:off x="7073114" y="3118259"/>
            <a:ext cx="1273105" cy="400110"/>
          </a:xfrm>
          <a:prstGeom prst="rect">
            <a:avLst/>
          </a:prstGeom>
          <a:noFill/>
        </p:spPr>
        <p:txBody>
          <a:bodyPr wrap="none" rtlCol="0">
            <a:spAutoFit/>
          </a:bodyPr>
          <a:lstStyle/>
          <a:p>
            <a:r>
              <a:rPr lang="en-US" altLang="zh-CN" sz="2000" b="1" dirty="0"/>
              <a:t>Feed into</a:t>
            </a:r>
            <a:endParaRPr lang="zh-CN" altLang="en-US" sz="2000" b="1" dirty="0"/>
          </a:p>
        </p:txBody>
      </p:sp>
      <p:sp>
        <p:nvSpPr>
          <p:cNvPr id="7" name="文本框 6">
            <a:extLst>
              <a:ext uri="{FF2B5EF4-FFF2-40B4-BE49-F238E27FC236}">
                <a16:creationId xmlns:a16="http://schemas.microsoft.com/office/drawing/2014/main" id="{817B6214-DB38-4979-9A71-99985B2711DA}"/>
              </a:ext>
            </a:extLst>
          </p:cNvPr>
          <p:cNvSpPr txBox="1"/>
          <p:nvPr/>
        </p:nvSpPr>
        <p:spPr>
          <a:xfrm>
            <a:off x="1693778" y="4954327"/>
            <a:ext cx="7605030" cy="1200329"/>
          </a:xfrm>
          <a:prstGeom prst="rect">
            <a:avLst/>
          </a:prstGeom>
          <a:noFill/>
        </p:spPr>
        <p:txBody>
          <a:bodyPr wrap="square" rtlCol="0">
            <a:spAutoFit/>
          </a:bodyPr>
          <a:lstStyle/>
          <a:p>
            <a:r>
              <a:rPr lang="en-US" altLang="zh-CN" sz="2400" b="1" dirty="0"/>
              <a:t>It’s difficult for handwritten test suites to keep up with rapid increase of the kernel’s size and complexity</a:t>
            </a:r>
            <a:endParaRPr lang="zh-CN" altLang="en-US" sz="2400" b="1" dirty="0"/>
          </a:p>
        </p:txBody>
      </p:sp>
      <p:sp>
        <p:nvSpPr>
          <p:cNvPr id="2" name="灯片编号占位符 1">
            <a:extLst>
              <a:ext uri="{FF2B5EF4-FFF2-40B4-BE49-F238E27FC236}">
                <a16:creationId xmlns:a16="http://schemas.microsoft.com/office/drawing/2014/main" id="{C7B2D0FA-5F10-426C-A1B5-C8FC7B0D0D24}"/>
              </a:ext>
            </a:extLst>
          </p:cNvPr>
          <p:cNvSpPr>
            <a:spLocks noGrp="1"/>
          </p:cNvSpPr>
          <p:nvPr>
            <p:ph type="sldNum" sz="quarter" idx="12"/>
          </p:nvPr>
        </p:nvSpPr>
        <p:spPr/>
        <p:txBody>
          <a:bodyPr/>
          <a:lstStyle/>
          <a:p>
            <a:fld id="{EA282ED9-8951-4095-B3C3-9A7C715978E3}" type="slidenum">
              <a:rPr lang="zh-CN" altLang="en-US" smtClean="0"/>
              <a:t>5</a:t>
            </a:fld>
            <a:endParaRPr lang="zh-CN" altLang="en-US"/>
          </a:p>
        </p:txBody>
      </p:sp>
      <p:pic>
        <p:nvPicPr>
          <p:cNvPr id="13" name="图片 12">
            <a:extLst>
              <a:ext uri="{FF2B5EF4-FFF2-40B4-BE49-F238E27FC236}">
                <a16:creationId xmlns:a16="http://schemas.microsoft.com/office/drawing/2014/main" id="{87AB1773-55F1-4DAD-966B-DB014204F845}"/>
              </a:ext>
            </a:extLst>
          </p:cNvPr>
          <p:cNvPicPr>
            <a:picLocks noChangeAspect="1"/>
          </p:cNvPicPr>
          <p:nvPr/>
        </p:nvPicPr>
        <p:blipFill>
          <a:blip r:embed="rId7"/>
          <a:stretch>
            <a:fillRect/>
          </a:stretch>
        </p:blipFill>
        <p:spPr>
          <a:xfrm>
            <a:off x="1352878" y="1561999"/>
            <a:ext cx="9486243" cy="3734002"/>
          </a:xfrm>
          <a:prstGeom prst="rect">
            <a:avLst/>
          </a:prstGeom>
        </p:spPr>
      </p:pic>
      <p:pic>
        <p:nvPicPr>
          <p:cNvPr id="14" name="图片 13">
            <a:extLst>
              <a:ext uri="{FF2B5EF4-FFF2-40B4-BE49-F238E27FC236}">
                <a16:creationId xmlns:a16="http://schemas.microsoft.com/office/drawing/2014/main" id="{DB5CC4C6-4E8B-4318-98C5-549378502C5C}"/>
              </a:ext>
            </a:extLst>
          </p:cNvPr>
          <p:cNvPicPr>
            <a:picLocks noChangeAspect="1"/>
          </p:cNvPicPr>
          <p:nvPr/>
        </p:nvPicPr>
        <p:blipFill>
          <a:blip r:embed="rId8"/>
          <a:stretch>
            <a:fillRect/>
          </a:stretch>
        </p:blipFill>
        <p:spPr>
          <a:xfrm>
            <a:off x="4148017" y="1310168"/>
            <a:ext cx="3643783" cy="3151831"/>
          </a:xfrm>
          <a:prstGeom prst="rect">
            <a:avLst/>
          </a:prstGeom>
        </p:spPr>
      </p:pic>
      <p:pic>
        <p:nvPicPr>
          <p:cNvPr id="15" name="图片 14">
            <a:extLst>
              <a:ext uri="{FF2B5EF4-FFF2-40B4-BE49-F238E27FC236}">
                <a16:creationId xmlns:a16="http://schemas.microsoft.com/office/drawing/2014/main" id="{674E4A85-9445-4BFE-B426-E1860937F283}"/>
              </a:ext>
            </a:extLst>
          </p:cNvPr>
          <p:cNvPicPr>
            <a:picLocks noChangeAspect="1"/>
          </p:cNvPicPr>
          <p:nvPr/>
        </p:nvPicPr>
        <p:blipFill>
          <a:blip r:embed="rId9"/>
          <a:stretch>
            <a:fillRect/>
          </a:stretch>
        </p:blipFill>
        <p:spPr>
          <a:xfrm>
            <a:off x="6082587" y="914995"/>
            <a:ext cx="2899721" cy="3428999"/>
          </a:xfrm>
          <a:prstGeom prst="rect">
            <a:avLst/>
          </a:prstGeom>
        </p:spPr>
      </p:pic>
    </p:spTree>
    <p:extLst>
      <p:ext uri="{BB962C8B-B14F-4D97-AF65-F5344CB8AC3E}">
        <p14:creationId xmlns:p14="http://schemas.microsoft.com/office/powerpoint/2010/main" val="11962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339D9D4-FEB6-4C9C-88DA-B905DE772AE1}"/>
              </a:ext>
            </a:extLst>
          </p:cNvPr>
          <p:cNvSpPr txBox="1"/>
          <p:nvPr/>
        </p:nvSpPr>
        <p:spPr>
          <a:xfrm>
            <a:off x="685800" y="482600"/>
            <a:ext cx="2424062" cy="584775"/>
          </a:xfrm>
          <a:prstGeom prst="rect">
            <a:avLst/>
          </a:prstGeom>
          <a:noFill/>
        </p:spPr>
        <p:txBody>
          <a:bodyPr wrap="none" rtlCol="0">
            <a:spAutoFit/>
          </a:bodyPr>
          <a:lstStyle/>
          <a:p>
            <a:r>
              <a:rPr lang="en-US" altLang="zh-CN" sz="3200" b="1" dirty="0"/>
              <a:t>Background</a:t>
            </a:r>
            <a:endParaRPr lang="zh-CN" altLang="en-US" sz="3200" b="1" dirty="0"/>
          </a:p>
        </p:txBody>
      </p:sp>
      <p:sp>
        <p:nvSpPr>
          <p:cNvPr id="5" name="文本框 4">
            <a:extLst>
              <a:ext uri="{FF2B5EF4-FFF2-40B4-BE49-F238E27FC236}">
                <a16:creationId xmlns:a16="http://schemas.microsoft.com/office/drawing/2014/main" id="{7FC7B02B-00F8-4137-B292-49F9D170DAC9}"/>
              </a:ext>
            </a:extLst>
          </p:cNvPr>
          <p:cNvSpPr txBox="1"/>
          <p:nvPr/>
        </p:nvSpPr>
        <p:spPr>
          <a:xfrm>
            <a:off x="1305265" y="3136612"/>
            <a:ext cx="9581469" cy="584775"/>
          </a:xfrm>
          <a:prstGeom prst="rect">
            <a:avLst/>
          </a:prstGeom>
          <a:noFill/>
        </p:spPr>
        <p:txBody>
          <a:bodyPr wrap="none" rtlCol="0">
            <a:spAutoFit/>
          </a:bodyPr>
          <a:lstStyle/>
          <a:p>
            <a:r>
              <a:rPr lang="en-US" altLang="zh-CN" sz="3200" b="1" dirty="0">
                <a:solidFill>
                  <a:schemeClr val="accent5"/>
                </a:solidFill>
              </a:rPr>
              <a:t>Is there any way to test Linux kernel automatically?</a:t>
            </a:r>
            <a:endParaRPr lang="zh-CN" altLang="en-US" sz="3200" b="1" dirty="0">
              <a:solidFill>
                <a:schemeClr val="accent5"/>
              </a:solidFill>
            </a:endParaRPr>
          </a:p>
        </p:txBody>
      </p:sp>
      <p:sp>
        <p:nvSpPr>
          <p:cNvPr id="2" name="灯片编号占位符 1">
            <a:extLst>
              <a:ext uri="{FF2B5EF4-FFF2-40B4-BE49-F238E27FC236}">
                <a16:creationId xmlns:a16="http://schemas.microsoft.com/office/drawing/2014/main" id="{52A9C9D7-5C39-4CE3-ADA1-E31A2E18F7CE}"/>
              </a:ext>
            </a:extLst>
          </p:cNvPr>
          <p:cNvSpPr>
            <a:spLocks noGrp="1"/>
          </p:cNvSpPr>
          <p:nvPr>
            <p:ph type="sldNum" sz="quarter" idx="12"/>
          </p:nvPr>
        </p:nvSpPr>
        <p:spPr/>
        <p:txBody>
          <a:bodyPr/>
          <a:lstStyle/>
          <a:p>
            <a:fld id="{EA282ED9-8951-4095-B3C3-9A7C715978E3}" type="slidenum">
              <a:rPr lang="zh-CN" altLang="en-US" smtClean="0"/>
              <a:t>6</a:t>
            </a:fld>
            <a:endParaRPr lang="zh-CN" altLang="en-US"/>
          </a:p>
        </p:txBody>
      </p:sp>
      <p:sp>
        <p:nvSpPr>
          <p:cNvPr id="3" name="文本框 2">
            <a:extLst>
              <a:ext uri="{FF2B5EF4-FFF2-40B4-BE49-F238E27FC236}">
                <a16:creationId xmlns:a16="http://schemas.microsoft.com/office/drawing/2014/main" id="{DE2F9200-C0A1-4B2E-96BA-587CB2256335}"/>
              </a:ext>
            </a:extLst>
          </p:cNvPr>
          <p:cNvSpPr txBox="1"/>
          <p:nvPr/>
        </p:nvSpPr>
        <p:spPr>
          <a:xfrm>
            <a:off x="6095999" y="4454093"/>
            <a:ext cx="1729961" cy="584775"/>
          </a:xfrm>
          <a:prstGeom prst="rect">
            <a:avLst/>
          </a:prstGeom>
          <a:noFill/>
        </p:spPr>
        <p:txBody>
          <a:bodyPr wrap="none" rtlCol="0">
            <a:spAutoFit/>
          </a:bodyPr>
          <a:lstStyle/>
          <a:p>
            <a:r>
              <a:rPr lang="en-US" altLang="zh-CN" sz="3200" b="1" dirty="0">
                <a:solidFill>
                  <a:srgbClr val="FF0000"/>
                </a:solidFill>
              </a:rPr>
              <a:t>Fuzzing!</a:t>
            </a:r>
            <a:endParaRPr lang="zh-CN" altLang="en-US" sz="3200" b="1" dirty="0">
              <a:solidFill>
                <a:srgbClr val="FF0000"/>
              </a:solidFill>
            </a:endParaRPr>
          </a:p>
        </p:txBody>
      </p:sp>
    </p:spTree>
    <p:extLst>
      <p:ext uri="{BB962C8B-B14F-4D97-AF65-F5344CB8AC3E}">
        <p14:creationId xmlns:p14="http://schemas.microsoft.com/office/powerpoint/2010/main" val="15623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3EB4985-2333-4B88-BC71-89120E970561}"/>
              </a:ext>
            </a:extLst>
          </p:cNvPr>
          <p:cNvSpPr txBox="1"/>
          <p:nvPr/>
        </p:nvSpPr>
        <p:spPr>
          <a:xfrm>
            <a:off x="685800" y="482600"/>
            <a:ext cx="4471096" cy="584775"/>
          </a:xfrm>
          <a:prstGeom prst="rect">
            <a:avLst/>
          </a:prstGeom>
          <a:noFill/>
        </p:spPr>
        <p:txBody>
          <a:bodyPr wrap="none" rtlCol="0">
            <a:spAutoFit/>
          </a:bodyPr>
          <a:lstStyle/>
          <a:p>
            <a:r>
              <a:rPr lang="en-US" altLang="zh-CN" sz="3200" b="1" dirty="0"/>
              <a:t>Introduction – Fuzzing </a:t>
            </a:r>
            <a:endParaRPr lang="zh-CN" altLang="en-US" sz="3200" b="1" dirty="0"/>
          </a:p>
        </p:txBody>
      </p:sp>
      <p:sp>
        <p:nvSpPr>
          <p:cNvPr id="5" name="文本框 4">
            <a:extLst>
              <a:ext uri="{FF2B5EF4-FFF2-40B4-BE49-F238E27FC236}">
                <a16:creationId xmlns:a16="http://schemas.microsoft.com/office/drawing/2014/main" id="{94A0F5F9-34B6-4F3F-88A2-F073069214AE}"/>
              </a:ext>
            </a:extLst>
          </p:cNvPr>
          <p:cNvSpPr txBox="1"/>
          <p:nvPr/>
        </p:nvSpPr>
        <p:spPr>
          <a:xfrm>
            <a:off x="685800" y="1778000"/>
            <a:ext cx="9728945" cy="523220"/>
          </a:xfrm>
          <a:prstGeom prst="rect">
            <a:avLst/>
          </a:prstGeom>
          <a:noFill/>
        </p:spPr>
        <p:txBody>
          <a:bodyPr wrap="none" rtlCol="0">
            <a:spAutoFit/>
          </a:bodyPr>
          <a:lstStyle/>
          <a:p>
            <a:r>
              <a:rPr lang="en-US" altLang="zh-CN" sz="2800" b="1" dirty="0"/>
              <a:t>Fuzzing</a:t>
            </a:r>
            <a:r>
              <a:rPr lang="en-US" altLang="zh-CN" sz="2800" dirty="0"/>
              <a:t> – </a:t>
            </a:r>
            <a:r>
              <a:rPr lang="en-US" altLang="zh-CN" sz="2800" dirty="0">
                <a:highlight>
                  <a:srgbClr val="FFFF00"/>
                </a:highlight>
              </a:rPr>
              <a:t>feeding in </a:t>
            </a:r>
            <a:r>
              <a:rPr lang="en-US" altLang="zh-CN" sz="2800" dirty="0">
                <a:highlight>
                  <a:srgbClr val="00FF00"/>
                </a:highlight>
              </a:rPr>
              <a:t>random inputs </a:t>
            </a:r>
            <a:r>
              <a:rPr lang="en-US" altLang="zh-CN" sz="2800" dirty="0">
                <a:highlight>
                  <a:srgbClr val="00FFFF"/>
                </a:highlight>
              </a:rPr>
              <a:t>until</a:t>
            </a:r>
            <a:r>
              <a:rPr lang="en-US" altLang="zh-CN" sz="2800" dirty="0"/>
              <a:t> </a:t>
            </a:r>
            <a:r>
              <a:rPr lang="en-US" altLang="zh-CN" sz="2800" dirty="0">
                <a:highlight>
                  <a:srgbClr val="FF00FF"/>
                </a:highlight>
              </a:rPr>
              <a:t>the program </a:t>
            </a:r>
            <a:r>
              <a:rPr lang="en-US" altLang="zh-CN" sz="2800" dirty="0">
                <a:highlight>
                  <a:srgbClr val="C0C0C0"/>
                </a:highlight>
              </a:rPr>
              <a:t>crashes</a:t>
            </a:r>
            <a:endParaRPr lang="zh-CN" altLang="en-US" sz="2800" dirty="0">
              <a:highlight>
                <a:srgbClr val="C0C0C0"/>
              </a:highlight>
            </a:endParaRPr>
          </a:p>
        </p:txBody>
      </p:sp>
      <p:sp>
        <p:nvSpPr>
          <p:cNvPr id="2" name="灯片编号占位符 1">
            <a:extLst>
              <a:ext uri="{FF2B5EF4-FFF2-40B4-BE49-F238E27FC236}">
                <a16:creationId xmlns:a16="http://schemas.microsoft.com/office/drawing/2014/main" id="{E4CA54D8-CF7A-471B-A66F-0371B496ABC7}"/>
              </a:ext>
            </a:extLst>
          </p:cNvPr>
          <p:cNvSpPr>
            <a:spLocks noGrp="1"/>
          </p:cNvSpPr>
          <p:nvPr>
            <p:ph type="sldNum" sz="quarter" idx="12"/>
          </p:nvPr>
        </p:nvSpPr>
        <p:spPr/>
        <p:txBody>
          <a:bodyPr/>
          <a:lstStyle/>
          <a:p>
            <a:fld id="{EA282ED9-8951-4095-B3C3-9A7C715978E3}" type="slidenum">
              <a:rPr lang="zh-CN" altLang="en-US" smtClean="0"/>
              <a:t>7</a:t>
            </a:fld>
            <a:endParaRPr lang="zh-CN" altLang="en-US"/>
          </a:p>
        </p:txBody>
      </p:sp>
    </p:spTree>
    <p:extLst>
      <p:ext uri="{BB962C8B-B14F-4D97-AF65-F5344CB8AC3E}">
        <p14:creationId xmlns:p14="http://schemas.microsoft.com/office/powerpoint/2010/main" val="288491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C39DE87-9C2B-48A4-9C87-4A5B1CCF1F23}"/>
              </a:ext>
            </a:extLst>
          </p:cNvPr>
          <p:cNvSpPr txBox="1"/>
          <p:nvPr/>
        </p:nvSpPr>
        <p:spPr>
          <a:xfrm>
            <a:off x="685800" y="482600"/>
            <a:ext cx="4471096" cy="584775"/>
          </a:xfrm>
          <a:prstGeom prst="rect">
            <a:avLst/>
          </a:prstGeom>
          <a:noFill/>
        </p:spPr>
        <p:txBody>
          <a:bodyPr wrap="none" rtlCol="0">
            <a:spAutoFit/>
          </a:bodyPr>
          <a:lstStyle/>
          <a:p>
            <a:r>
              <a:rPr lang="en-US" altLang="zh-CN" sz="3200" b="1" dirty="0"/>
              <a:t>Introduction – Fuzzing </a:t>
            </a:r>
            <a:endParaRPr lang="zh-CN" altLang="en-US" sz="3200" b="1" dirty="0"/>
          </a:p>
        </p:txBody>
      </p:sp>
      <p:sp>
        <p:nvSpPr>
          <p:cNvPr id="5" name="矩形: 圆角 4">
            <a:extLst>
              <a:ext uri="{FF2B5EF4-FFF2-40B4-BE49-F238E27FC236}">
                <a16:creationId xmlns:a16="http://schemas.microsoft.com/office/drawing/2014/main" id="{10C195F7-7163-4DDC-8B12-6C77C3CC997A}"/>
              </a:ext>
            </a:extLst>
          </p:cNvPr>
          <p:cNvSpPr/>
          <p:nvPr/>
        </p:nvSpPr>
        <p:spPr>
          <a:xfrm>
            <a:off x="685800" y="2641600"/>
            <a:ext cx="2120900" cy="10541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Generate Input</a:t>
            </a:r>
            <a:endParaRPr lang="zh-CN" altLang="en-US" sz="2000" b="1" dirty="0"/>
          </a:p>
        </p:txBody>
      </p:sp>
      <p:sp>
        <p:nvSpPr>
          <p:cNvPr id="6" name="矩形: 圆角 5">
            <a:extLst>
              <a:ext uri="{FF2B5EF4-FFF2-40B4-BE49-F238E27FC236}">
                <a16:creationId xmlns:a16="http://schemas.microsoft.com/office/drawing/2014/main" id="{6FB64B7B-1094-4EDA-A1AE-A478EAB55BB9}"/>
              </a:ext>
            </a:extLst>
          </p:cNvPr>
          <p:cNvSpPr/>
          <p:nvPr/>
        </p:nvSpPr>
        <p:spPr>
          <a:xfrm>
            <a:off x="4784336" y="2641600"/>
            <a:ext cx="2120900" cy="10541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Execute program</a:t>
            </a:r>
          </a:p>
        </p:txBody>
      </p:sp>
      <p:sp>
        <p:nvSpPr>
          <p:cNvPr id="7" name="矩形: 圆角 6">
            <a:extLst>
              <a:ext uri="{FF2B5EF4-FFF2-40B4-BE49-F238E27FC236}">
                <a16:creationId xmlns:a16="http://schemas.microsoft.com/office/drawing/2014/main" id="{93C4DB99-64E1-467B-89F6-76938DB51E5D}"/>
              </a:ext>
            </a:extLst>
          </p:cNvPr>
          <p:cNvSpPr/>
          <p:nvPr/>
        </p:nvSpPr>
        <p:spPr>
          <a:xfrm>
            <a:off x="8882872" y="2641600"/>
            <a:ext cx="2120900" cy="10541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Crash?</a:t>
            </a:r>
          </a:p>
        </p:txBody>
      </p:sp>
      <p:sp>
        <p:nvSpPr>
          <p:cNvPr id="10" name="箭头: 右 9">
            <a:extLst>
              <a:ext uri="{FF2B5EF4-FFF2-40B4-BE49-F238E27FC236}">
                <a16:creationId xmlns:a16="http://schemas.microsoft.com/office/drawing/2014/main" id="{BCDD0AA8-98A0-4AEA-951E-148F0B9277DA}"/>
              </a:ext>
            </a:extLst>
          </p:cNvPr>
          <p:cNvSpPr/>
          <p:nvPr/>
        </p:nvSpPr>
        <p:spPr>
          <a:xfrm>
            <a:off x="3187700" y="2984500"/>
            <a:ext cx="1399786" cy="368300"/>
          </a:xfrm>
          <a:prstGeom prst="rightArrow">
            <a:avLst>
              <a:gd name="adj1" fmla="val 50000"/>
              <a:gd name="adj2" fmla="val 160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1" name="箭头: 右 10">
            <a:extLst>
              <a:ext uri="{FF2B5EF4-FFF2-40B4-BE49-F238E27FC236}">
                <a16:creationId xmlns:a16="http://schemas.microsoft.com/office/drawing/2014/main" id="{4705BC6B-5D7D-4849-AB0F-273B7D78D4B3}"/>
              </a:ext>
            </a:extLst>
          </p:cNvPr>
          <p:cNvSpPr/>
          <p:nvPr/>
        </p:nvSpPr>
        <p:spPr>
          <a:xfrm>
            <a:off x="7289800" y="2984500"/>
            <a:ext cx="1399786" cy="368300"/>
          </a:xfrm>
          <a:prstGeom prst="rightArrow">
            <a:avLst>
              <a:gd name="adj1" fmla="val 50000"/>
              <a:gd name="adj2" fmla="val 160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2" name="箭头: 右 11">
            <a:extLst>
              <a:ext uri="{FF2B5EF4-FFF2-40B4-BE49-F238E27FC236}">
                <a16:creationId xmlns:a16="http://schemas.microsoft.com/office/drawing/2014/main" id="{E7C5F3C0-84BD-43E7-94E4-060B21FA734D}"/>
              </a:ext>
            </a:extLst>
          </p:cNvPr>
          <p:cNvSpPr/>
          <p:nvPr/>
        </p:nvSpPr>
        <p:spPr>
          <a:xfrm rot="5400000">
            <a:off x="9552099" y="4034731"/>
            <a:ext cx="782445" cy="368300"/>
          </a:xfrm>
          <a:prstGeom prst="rightArrow">
            <a:avLst>
              <a:gd name="adj1" fmla="val 50000"/>
              <a:gd name="adj2" fmla="val 982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13" name="矩形: 圆角 12">
            <a:extLst>
              <a:ext uri="{FF2B5EF4-FFF2-40B4-BE49-F238E27FC236}">
                <a16:creationId xmlns:a16="http://schemas.microsoft.com/office/drawing/2014/main" id="{F4DB0683-64AC-4708-B78E-3C0D4F143796}"/>
              </a:ext>
            </a:extLst>
          </p:cNvPr>
          <p:cNvSpPr/>
          <p:nvPr/>
        </p:nvSpPr>
        <p:spPr>
          <a:xfrm>
            <a:off x="8882872" y="4742062"/>
            <a:ext cx="2120900" cy="10541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Report!</a:t>
            </a:r>
          </a:p>
        </p:txBody>
      </p:sp>
      <p:sp>
        <p:nvSpPr>
          <p:cNvPr id="15" name="箭头: 下弧形 14">
            <a:extLst>
              <a:ext uri="{FF2B5EF4-FFF2-40B4-BE49-F238E27FC236}">
                <a16:creationId xmlns:a16="http://schemas.microsoft.com/office/drawing/2014/main" id="{C3CA7579-F190-48FD-A160-42D5B174966C}"/>
              </a:ext>
            </a:extLst>
          </p:cNvPr>
          <p:cNvSpPr/>
          <p:nvPr/>
        </p:nvSpPr>
        <p:spPr>
          <a:xfrm rot="10800000">
            <a:off x="1460500" y="1904998"/>
            <a:ext cx="8496300" cy="584775"/>
          </a:xfrm>
          <a:prstGeom prst="curvedUpArrow">
            <a:avLst>
              <a:gd name="adj1" fmla="val 46378"/>
              <a:gd name="adj2" fmla="val 99810"/>
              <a:gd name="adj3" fmla="val 38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solidFill>
            </a:endParaRPr>
          </a:p>
        </p:txBody>
      </p:sp>
      <p:sp>
        <p:nvSpPr>
          <p:cNvPr id="16" name="文本框 15">
            <a:extLst>
              <a:ext uri="{FF2B5EF4-FFF2-40B4-BE49-F238E27FC236}">
                <a16:creationId xmlns:a16="http://schemas.microsoft.com/office/drawing/2014/main" id="{0D023360-5FF9-43FF-B208-0C07F2774587}"/>
              </a:ext>
            </a:extLst>
          </p:cNvPr>
          <p:cNvSpPr txBox="1"/>
          <p:nvPr/>
        </p:nvSpPr>
        <p:spPr>
          <a:xfrm>
            <a:off x="5708650" y="1535665"/>
            <a:ext cx="535724" cy="400110"/>
          </a:xfrm>
          <a:prstGeom prst="rect">
            <a:avLst/>
          </a:prstGeom>
          <a:noFill/>
        </p:spPr>
        <p:txBody>
          <a:bodyPr wrap="none" rtlCol="0">
            <a:spAutoFit/>
          </a:bodyPr>
          <a:lstStyle/>
          <a:p>
            <a:r>
              <a:rPr lang="en-US" altLang="zh-CN" sz="2000" b="1" dirty="0"/>
              <a:t>No</a:t>
            </a:r>
            <a:endParaRPr lang="zh-CN" altLang="en-US" sz="2000" b="1" dirty="0"/>
          </a:p>
        </p:txBody>
      </p:sp>
      <p:sp>
        <p:nvSpPr>
          <p:cNvPr id="17" name="文本框 16">
            <a:extLst>
              <a:ext uri="{FF2B5EF4-FFF2-40B4-BE49-F238E27FC236}">
                <a16:creationId xmlns:a16="http://schemas.microsoft.com/office/drawing/2014/main" id="{6EB151E2-8FE8-46FE-89A3-BA1044CEEBE2}"/>
              </a:ext>
            </a:extLst>
          </p:cNvPr>
          <p:cNvSpPr txBox="1"/>
          <p:nvPr/>
        </p:nvSpPr>
        <p:spPr>
          <a:xfrm>
            <a:off x="10127472" y="3982841"/>
            <a:ext cx="579005" cy="400110"/>
          </a:xfrm>
          <a:prstGeom prst="rect">
            <a:avLst/>
          </a:prstGeom>
          <a:noFill/>
        </p:spPr>
        <p:txBody>
          <a:bodyPr wrap="none" rtlCol="0">
            <a:spAutoFit/>
          </a:bodyPr>
          <a:lstStyle/>
          <a:p>
            <a:r>
              <a:rPr lang="en-US" altLang="zh-CN" sz="2000" b="1" dirty="0"/>
              <a:t>Yes</a:t>
            </a:r>
            <a:endParaRPr lang="zh-CN" altLang="en-US" sz="2000" b="1" dirty="0"/>
          </a:p>
        </p:txBody>
      </p:sp>
      <p:sp>
        <p:nvSpPr>
          <p:cNvPr id="2" name="灯片编号占位符 1">
            <a:extLst>
              <a:ext uri="{FF2B5EF4-FFF2-40B4-BE49-F238E27FC236}">
                <a16:creationId xmlns:a16="http://schemas.microsoft.com/office/drawing/2014/main" id="{5DB12CE6-317D-47B7-81BF-81AF2C728422}"/>
              </a:ext>
            </a:extLst>
          </p:cNvPr>
          <p:cNvSpPr>
            <a:spLocks noGrp="1"/>
          </p:cNvSpPr>
          <p:nvPr>
            <p:ph type="sldNum" sz="quarter" idx="12"/>
          </p:nvPr>
        </p:nvSpPr>
        <p:spPr/>
        <p:txBody>
          <a:bodyPr/>
          <a:lstStyle/>
          <a:p>
            <a:fld id="{EA282ED9-8951-4095-B3C3-9A7C715978E3}" type="slidenum">
              <a:rPr lang="zh-CN" altLang="en-US" smtClean="0"/>
              <a:t>8</a:t>
            </a:fld>
            <a:endParaRPr lang="zh-CN" altLang="en-US"/>
          </a:p>
        </p:txBody>
      </p:sp>
    </p:spTree>
    <p:extLst>
      <p:ext uri="{BB962C8B-B14F-4D97-AF65-F5344CB8AC3E}">
        <p14:creationId xmlns:p14="http://schemas.microsoft.com/office/powerpoint/2010/main" val="13038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D3092BA-2140-4EEB-9622-D7BB5A1A6271}"/>
              </a:ext>
            </a:extLst>
          </p:cNvPr>
          <p:cNvSpPr txBox="1"/>
          <p:nvPr/>
        </p:nvSpPr>
        <p:spPr>
          <a:xfrm>
            <a:off x="685800" y="482600"/>
            <a:ext cx="7686720" cy="584775"/>
          </a:xfrm>
          <a:prstGeom prst="rect">
            <a:avLst/>
          </a:prstGeom>
          <a:noFill/>
        </p:spPr>
        <p:txBody>
          <a:bodyPr wrap="none" rtlCol="0">
            <a:spAutoFit/>
          </a:bodyPr>
          <a:lstStyle/>
          <a:p>
            <a:r>
              <a:rPr lang="en-US" altLang="zh-CN" sz="3200" b="1" dirty="0"/>
              <a:t>Introduction – Coverage Guided Fuzzing</a:t>
            </a:r>
            <a:endParaRPr lang="zh-CN" altLang="en-US" sz="3200" b="1" dirty="0"/>
          </a:p>
        </p:txBody>
      </p:sp>
      <p:sp>
        <p:nvSpPr>
          <p:cNvPr id="41" name="圆柱体 40">
            <a:extLst>
              <a:ext uri="{FF2B5EF4-FFF2-40B4-BE49-F238E27FC236}">
                <a16:creationId xmlns:a16="http://schemas.microsoft.com/office/drawing/2014/main" id="{9395F6E5-0FFF-46FB-AB9D-471586230FFF}"/>
              </a:ext>
            </a:extLst>
          </p:cNvPr>
          <p:cNvSpPr/>
          <p:nvPr/>
        </p:nvSpPr>
        <p:spPr>
          <a:xfrm>
            <a:off x="1823170" y="2195740"/>
            <a:ext cx="1625600" cy="742461"/>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Corpus</a:t>
            </a:r>
            <a:endParaRPr lang="zh-CN" altLang="en-US" sz="2000" dirty="0"/>
          </a:p>
        </p:txBody>
      </p:sp>
      <p:sp>
        <p:nvSpPr>
          <p:cNvPr id="42" name="矩形 41">
            <a:extLst>
              <a:ext uri="{FF2B5EF4-FFF2-40B4-BE49-F238E27FC236}">
                <a16:creationId xmlns:a16="http://schemas.microsoft.com/office/drawing/2014/main" id="{E5F448DC-C4B0-4DCB-B392-F752EF30499A}"/>
              </a:ext>
            </a:extLst>
          </p:cNvPr>
          <p:cNvSpPr/>
          <p:nvPr/>
        </p:nvSpPr>
        <p:spPr>
          <a:xfrm>
            <a:off x="6137262" y="2211370"/>
            <a:ext cx="1735016" cy="726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Mutation</a:t>
            </a:r>
            <a:endParaRPr lang="zh-CN" altLang="en-US" sz="2000" dirty="0"/>
          </a:p>
        </p:txBody>
      </p:sp>
      <p:sp>
        <p:nvSpPr>
          <p:cNvPr id="43" name="矩形 42">
            <a:extLst>
              <a:ext uri="{FF2B5EF4-FFF2-40B4-BE49-F238E27FC236}">
                <a16:creationId xmlns:a16="http://schemas.microsoft.com/office/drawing/2014/main" id="{60251A79-6B8F-4EDC-8B15-B4DA47B57285}"/>
              </a:ext>
            </a:extLst>
          </p:cNvPr>
          <p:cNvSpPr/>
          <p:nvPr/>
        </p:nvSpPr>
        <p:spPr>
          <a:xfrm>
            <a:off x="6137262" y="4419216"/>
            <a:ext cx="1735016" cy="72683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Program</a:t>
            </a:r>
            <a:endParaRPr lang="zh-CN" altLang="en-US" sz="2000" dirty="0"/>
          </a:p>
        </p:txBody>
      </p:sp>
      <p:sp>
        <p:nvSpPr>
          <p:cNvPr id="44" name="矩形 43">
            <a:extLst>
              <a:ext uri="{FF2B5EF4-FFF2-40B4-BE49-F238E27FC236}">
                <a16:creationId xmlns:a16="http://schemas.microsoft.com/office/drawing/2014/main" id="{B3C582FE-1430-478F-87E8-752A61F2CA97}"/>
              </a:ext>
            </a:extLst>
          </p:cNvPr>
          <p:cNvSpPr/>
          <p:nvPr/>
        </p:nvSpPr>
        <p:spPr>
          <a:xfrm>
            <a:off x="1760650" y="4419215"/>
            <a:ext cx="1735016" cy="726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Saver</a:t>
            </a:r>
            <a:endParaRPr lang="zh-CN" altLang="en-US" sz="2000" dirty="0"/>
          </a:p>
        </p:txBody>
      </p:sp>
      <p:cxnSp>
        <p:nvCxnSpPr>
          <p:cNvPr id="46" name="直接箭头连接符 45">
            <a:extLst>
              <a:ext uri="{FF2B5EF4-FFF2-40B4-BE49-F238E27FC236}">
                <a16:creationId xmlns:a16="http://schemas.microsoft.com/office/drawing/2014/main" id="{D3917FDB-C509-47E3-BE94-02AD25C14E21}"/>
              </a:ext>
            </a:extLst>
          </p:cNvPr>
          <p:cNvCxnSpPr>
            <a:stCxn id="41" idx="4"/>
            <a:endCxn id="42" idx="1"/>
          </p:cNvCxnSpPr>
          <p:nvPr/>
        </p:nvCxnSpPr>
        <p:spPr>
          <a:xfrm>
            <a:off x="3448770" y="2566971"/>
            <a:ext cx="2688492" cy="7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A272ABC4-0967-421E-BBCF-F7B5F582D42A}"/>
              </a:ext>
            </a:extLst>
          </p:cNvPr>
          <p:cNvCxnSpPr>
            <a:cxnSpLocks/>
            <a:stCxn id="42" idx="2"/>
            <a:endCxn id="43" idx="0"/>
          </p:cNvCxnSpPr>
          <p:nvPr/>
        </p:nvCxnSpPr>
        <p:spPr>
          <a:xfrm>
            <a:off x="7004770" y="2938201"/>
            <a:ext cx="0" cy="148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B4D2D19-59C4-4007-A7A8-86F8B061B8B3}"/>
              </a:ext>
            </a:extLst>
          </p:cNvPr>
          <p:cNvCxnSpPr>
            <a:cxnSpLocks/>
            <a:stCxn id="43" idx="1"/>
            <a:endCxn id="44" idx="3"/>
          </p:cNvCxnSpPr>
          <p:nvPr/>
        </p:nvCxnSpPr>
        <p:spPr>
          <a:xfrm flipH="1" flipV="1">
            <a:off x="3495666" y="4782631"/>
            <a:ext cx="264159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F99408CF-63AA-4F80-B3B7-FA1C5648B5B9}"/>
              </a:ext>
            </a:extLst>
          </p:cNvPr>
          <p:cNvCxnSpPr>
            <a:cxnSpLocks/>
            <a:stCxn id="44" idx="0"/>
            <a:endCxn id="41" idx="3"/>
          </p:cNvCxnSpPr>
          <p:nvPr/>
        </p:nvCxnSpPr>
        <p:spPr>
          <a:xfrm flipV="1">
            <a:off x="2628158" y="2938201"/>
            <a:ext cx="7812" cy="1481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9FDE0BFE-04B2-4514-AA94-2F1B8A2EF5C4}"/>
              </a:ext>
            </a:extLst>
          </p:cNvPr>
          <p:cNvSpPr txBox="1"/>
          <p:nvPr/>
        </p:nvSpPr>
        <p:spPr>
          <a:xfrm>
            <a:off x="4447211" y="2203556"/>
            <a:ext cx="1090363" cy="400110"/>
          </a:xfrm>
          <a:prstGeom prst="rect">
            <a:avLst/>
          </a:prstGeom>
          <a:noFill/>
        </p:spPr>
        <p:txBody>
          <a:bodyPr wrap="none" rtlCol="0">
            <a:spAutoFit/>
          </a:bodyPr>
          <a:lstStyle/>
          <a:p>
            <a:r>
              <a:rPr lang="en-US" altLang="zh-CN" sz="2000" dirty="0"/>
              <a:t>①Select</a:t>
            </a:r>
            <a:endParaRPr lang="zh-CN" altLang="en-US" sz="2000" dirty="0"/>
          </a:p>
        </p:txBody>
      </p:sp>
      <p:sp>
        <p:nvSpPr>
          <p:cNvPr id="57" name="文本框 56">
            <a:extLst>
              <a:ext uri="{FF2B5EF4-FFF2-40B4-BE49-F238E27FC236}">
                <a16:creationId xmlns:a16="http://schemas.microsoft.com/office/drawing/2014/main" id="{3D54E03B-BBA2-4829-B56D-1F8FA58E72A7}"/>
              </a:ext>
            </a:extLst>
          </p:cNvPr>
          <p:cNvSpPr txBox="1"/>
          <p:nvPr/>
        </p:nvSpPr>
        <p:spPr>
          <a:xfrm>
            <a:off x="7053643" y="3494042"/>
            <a:ext cx="2015295" cy="400110"/>
          </a:xfrm>
          <a:prstGeom prst="rect">
            <a:avLst/>
          </a:prstGeom>
          <a:noFill/>
        </p:spPr>
        <p:txBody>
          <a:bodyPr wrap="none" rtlCol="0">
            <a:spAutoFit/>
          </a:bodyPr>
          <a:lstStyle/>
          <a:p>
            <a:r>
              <a:rPr lang="en-US" altLang="zh-CN" sz="2000" dirty="0"/>
              <a:t>②Random Input</a:t>
            </a:r>
            <a:endParaRPr lang="zh-CN" altLang="en-US" sz="2000" dirty="0"/>
          </a:p>
        </p:txBody>
      </p:sp>
      <p:sp>
        <p:nvSpPr>
          <p:cNvPr id="58" name="文本框 57">
            <a:extLst>
              <a:ext uri="{FF2B5EF4-FFF2-40B4-BE49-F238E27FC236}">
                <a16:creationId xmlns:a16="http://schemas.microsoft.com/office/drawing/2014/main" id="{62392698-C2E9-45BA-AAE4-C30174208C33}"/>
              </a:ext>
            </a:extLst>
          </p:cNvPr>
          <p:cNvSpPr txBox="1"/>
          <p:nvPr/>
        </p:nvSpPr>
        <p:spPr>
          <a:xfrm>
            <a:off x="3530458" y="4782630"/>
            <a:ext cx="2606804" cy="400110"/>
          </a:xfrm>
          <a:prstGeom prst="rect">
            <a:avLst/>
          </a:prstGeom>
          <a:noFill/>
        </p:spPr>
        <p:txBody>
          <a:bodyPr wrap="none" rtlCol="0">
            <a:spAutoFit/>
          </a:bodyPr>
          <a:lstStyle/>
          <a:p>
            <a:r>
              <a:rPr lang="en-US" altLang="zh-CN" sz="2000" dirty="0"/>
              <a:t>③Coverage Feedback</a:t>
            </a:r>
            <a:endParaRPr lang="zh-CN" altLang="en-US" sz="2000" dirty="0"/>
          </a:p>
        </p:txBody>
      </p:sp>
      <p:sp>
        <p:nvSpPr>
          <p:cNvPr id="59" name="文本框 58">
            <a:extLst>
              <a:ext uri="{FF2B5EF4-FFF2-40B4-BE49-F238E27FC236}">
                <a16:creationId xmlns:a16="http://schemas.microsoft.com/office/drawing/2014/main" id="{1D612BB7-ECBD-49E2-99ED-79F7881F5EB4}"/>
              </a:ext>
            </a:extLst>
          </p:cNvPr>
          <p:cNvSpPr txBox="1"/>
          <p:nvPr/>
        </p:nvSpPr>
        <p:spPr>
          <a:xfrm>
            <a:off x="463580" y="3494042"/>
            <a:ext cx="2172390" cy="400110"/>
          </a:xfrm>
          <a:prstGeom prst="rect">
            <a:avLst/>
          </a:prstGeom>
          <a:noFill/>
        </p:spPr>
        <p:txBody>
          <a:bodyPr wrap="none" rtlCol="0">
            <a:spAutoFit/>
          </a:bodyPr>
          <a:lstStyle/>
          <a:p>
            <a:r>
              <a:rPr lang="en-US" altLang="zh-CN" sz="2000" dirty="0"/>
              <a:t>④Interesting Path</a:t>
            </a:r>
            <a:endParaRPr lang="zh-CN" altLang="en-US" sz="2000" dirty="0"/>
          </a:p>
        </p:txBody>
      </p:sp>
      <p:sp>
        <p:nvSpPr>
          <p:cNvPr id="64" name="矩形 63">
            <a:extLst>
              <a:ext uri="{FF2B5EF4-FFF2-40B4-BE49-F238E27FC236}">
                <a16:creationId xmlns:a16="http://schemas.microsoft.com/office/drawing/2014/main" id="{2375C356-54AF-444F-B4BC-821169A7C92B}"/>
              </a:ext>
            </a:extLst>
          </p:cNvPr>
          <p:cNvSpPr/>
          <p:nvPr/>
        </p:nvSpPr>
        <p:spPr>
          <a:xfrm>
            <a:off x="8949098" y="2211370"/>
            <a:ext cx="1735016" cy="726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Input Description</a:t>
            </a:r>
            <a:endParaRPr lang="zh-CN" altLang="en-US" sz="2000" dirty="0"/>
          </a:p>
        </p:txBody>
      </p:sp>
      <p:cxnSp>
        <p:nvCxnSpPr>
          <p:cNvPr id="65" name="直接箭头连接符 64">
            <a:extLst>
              <a:ext uri="{FF2B5EF4-FFF2-40B4-BE49-F238E27FC236}">
                <a16:creationId xmlns:a16="http://schemas.microsoft.com/office/drawing/2014/main" id="{B9E658F6-76AF-4B76-872C-0BA2C80A971A}"/>
              </a:ext>
            </a:extLst>
          </p:cNvPr>
          <p:cNvCxnSpPr>
            <a:cxnSpLocks/>
            <a:stCxn id="64" idx="1"/>
            <a:endCxn id="42" idx="3"/>
          </p:cNvCxnSpPr>
          <p:nvPr/>
        </p:nvCxnSpPr>
        <p:spPr>
          <a:xfrm flipH="1">
            <a:off x="7872278" y="2574786"/>
            <a:ext cx="10768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00C29C-4E49-432F-9151-E7402548F807}"/>
              </a:ext>
            </a:extLst>
          </p:cNvPr>
          <p:cNvSpPr>
            <a:spLocks noGrp="1"/>
          </p:cNvSpPr>
          <p:nvPr>
            <p:ph type="sldNum" sz="quarter" idx="12"/>
          </p:nvPr>
        </p:nvSpPr>
        <p:spPr/>
        <p:txBody>
          <a:bodyPr/>
          <a:lstStyle/>
          <a:p>
            <a:fld id="{EA282ED9-8951-4095-B3C3-9A7C715978E3}" type="slidenum">
              <a:rPr lang="zh-CN" altLang="en-US" smtClean="0"/>
              <a:t>9</a:t>
            </a:fld>
            <a:endParaRPr lang="zh-CN" altLang="en-US"/>
          </a:p>
        </p:txBody>
      </p:sp>
    </p:spTree>
    <p:extLst>
      <p:ext uri="{BB962C8B-B14F-4D97-AF65-F5344CB8AC3E}">
        <p14:creationId xmlns:p14="http://schemas.microsoft.com/office/powerpoint/2010/main" val="399351841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2247</TotalTime>
  <Words>3226</Words>
  <Application>Microsoft Office PowerPoint</Application>
  <PresentationFormat>宽屏</PresentationFormat>
  <Paragraphs>436</Paragraphs>
  <Slides>33</Slides>
  <Notes>29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33</vt:i4>
      </vt:variant>
    </vt:vector>
  </HeadingPairs>
  <TitlesOfParts>
    <vt:vector size="39" baseType="lpstr">
      <vt:lpstr>等线</vt:lpstr>
      <vt:lpstr>等线 Light</vt:lpstr>
      <vt:lpstr>Arial</vt:lpstr>
      <vt:lpstr>Book Antiqua</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海权</dc:creator>
  <cp:lastModifiedBy>海权</cp:lastModifiedBy>
  <cp:revision>265</cp:revision>
  <dcterms:created xsi:type="dcterms:W3CDTF">2021-11-25T07:36:20Z</dcterms:created>
  <dcterms:modified xsi:type="dcterms:W3CDTF">2021-12-01T10:44:15Z</dcterms:modified>
</cp:coreProperties>
</file>